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6.xml" ContentType="application/vnd.openxmlformats-officedocument.presentationml.comments+xml"/>
  <Override PartName="/ppt/notesSlides/notesSlide17.xml" ContentType="application/vnd.openxmlformats-officedocument.presentationml.notesSlide+xml"/>
  <Override PartName="/ppt/comments/comment7.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8.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9.xml" ContentType="application/vnd.openxmlformats-officedocument.presentationml.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10.xml" ContentType="application/vnd.openxmlformats-officedocument.presentationml.comments+xml"/>
  <Override PartName="/ppt/notesSlides/notesSlide53.xml" ContentType="application/vnd.openxmlformats-officedocument.presentationml.notesSlide+xml"/>
  <Override PartName="/ppt/comments/comment11.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345" r:id="rId3"/>
    <p:sldId id="269" r:id="rId4"/>
    <p:sldId id="292" r:id="rId5"/>
    <p:sldId id="343" r:id="rId6"/>
    <p:sldId id="344" r:id="rId7"/>
    <p:sldId id="423" r:id="rId8"/>
    <p:sldId id="346" r:id="rId9"/>
    <p:sldId id="347" r:id="rId10"/>
    <p:sldId id="348" r:id="rId11"/>
    <p:sldId id="293" r:id="rId12"/>
    <p:sldId id="349" r:id="rId13"/>
    <p:sldId id="350" r:id="rId14"/>
    <p:sldId id="351" r:id="rId15"/>
    <p:sldId id="352" r:id="rId16"/>
    <p:sldId id="353" r:id="rId17"/>
    <p:sldId id="354" r:id="rId18"/>
    <p:sldId id="355" r:id="rId19"/>
    <p:sldId id="356" r:id="rId20"/>
    <p:sldId id="357" r:id="rId21"/>
    <p:sldId id="358" r:id="rId22"/>
    <p:sldId id="359" r:id="rId23"/>
    <p:sldId id="396" r:id="rId24"/>
    <p:sldId id="360" r:id="rId25"/>
    <p:sldId id="361" r:id="rId26"/>
    <p:sldId id="362" r:id="rId27"/>
    <p:sldId id="363" r:id="rId28"/>
    <p:sldId id="364" r:id="rId29"/>
    <p:sldId id="366" r:id="rId30"/>
    <p:sldId id="367" r:id="rId31"/>
    <p:sldId id="365" r:id="rId32"/>
    <p:sldId id="368" r:id="rId33"/>
    <p:sldId id="384" r:id="rId34"/>
    <p:sldId id="369" r:id="rId35"/>
    <p:sldId id="370" r:id="rId36"/>
    <p:sldId id="371" r:id="rId37"/>
    <p:sldId id="372" r:id="rId38"/>
    <p:sldId id="373" r:id="rId39"/>
    <p:sldId id="374" r:id="rId40"/>
    <p:sldId id="375" r:id="rId41"/>
    <p:sldId id="376" r:id="rId42"/>
    <p:sldId id="383" r:id="rId43"/>
    <p:sldId id="377" r:id="rId44"/>
    <p:sldId id="378" r:id="rId45"/>
    <p:sldId id="379" r:id="rId46"/>
    <p:sldId id="380" r:id="rId47"/>
    <p:sldId id="382" r:id="rId48"/>
    <p:sldId id="381" r:id="rId49"/>
    <p:sldId id="385" r:id="rId50"/>
    <p:sldId id="386" r:id="rId51"/>
    <p:sldId id="387" r:id="rId52"/>
    <p:sldId id="389" r:id="rId53"/>
    <p:sldId id="388" r:id="rId54"/>
    <p:sldId id="391" r:id="rId55"/>
    <p:sldId id="390" r:id="rId56"/>
    <p:sldId id="392" r:id="rId57"/>
    <p:sldId id="393" r:id="rId58"/>
    <p:sldId id="394" r:id="rId59"/>
    <p:sldId id="397" r:id="rId60"/>
    <p:sldId id="398" r:id="rId61"/>
    <p:sldId id="399" r:id="rId62"/>
    <p:sldId id="400" r:id="rId63"/>
    <p:sldId id="402" r:id="rId64"/>
    <p:sldId id="403" r:id="rId65"/>
    <p:sldId id="401" r:id="rId66"/>
    <p:sldId id="404" r:id="rId67"/>
    <p:sldId id="405" r:id="rId68"/>
    <p:sldId id="406" r:id="rId69"/>
    <p:sldId id="407" r:id="rId70"/>
    <p:sldId id="408" r:id="rId71"/>
    <p:sldId id="409" r:id="rId72"/>
    <p:sldId id="410" r:id="rId73"/>
    <p:sldId id="411" r:id="rId74"/>
    <p:sldId id="412" r:id="rId75"/>
    <p:sldId id="413" r:id="rId76"/>
    <p:sldId id="414" r:id="rId77"/>
    <p:sldId id="416" r:id="rId78"/>
    <p:sldId id="417" r:id="rId79"/>
    <p:sldId id="418" r:id="rId80"/>
    <p:sldId id="419" r:id="rId81"/>
    <p:sldId id="420" r:id="rId82"/>
    <p:sldId id="421" r:id="rId83"/>
    <p:sldId id="422"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_nb" initials="k" lastIdx="2" clrIdx="0">
    <p:extLst>
      <p:ext uri="{19B8F6BF-5375-455C-9EA6-DF929625EA0E}">
        <p15:presenceInfo xmlns:p15="http://schemas.microsoft.com/office/powerpoint/2012/main" userId="kevin_nb" providerId="None"/>
      </p:ext>
    </p:extLst>
  </p:cmAuthor>
  <p:cmAuthor id="2" name="kevin_lab" initials="k" lastIdx="27" clrIdx="1">
    <p:extLst>
      <p:ext uri="{19B8F6BF-5375-455C-9EA6-DF929625EA0E}">
        <p15:presenceInfo xmlns:p15="http://schemas.microsoft.com/office/powerpoint/2012/main" userId="kevin_lab" providerId="None"/>
      </p:ext>
    </p:extLst>
  </p:cmAuthor>
  <p:cmAuthor id="3" name="kevin_pc_two" initials="k" lastIdx="3" clrIdx="2">
    <p:extLst>
      <p:ext uri="{19B8F6BF-5375-455C-9EA6-DF929625EA0E}">
        <p15:presenceInfo xmlns:p15="http://schemas.microsoft.com/office/powerpoint/2012/main" userId="kevin_pc_tw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789" autoAdjust="0"/>
  </p:normalViewPr>
  <p:slideViewPr>
    <p:cSldViewPr>
      <p:cViewPr varScale="1">
        <p:scale>
          <a:sx n="61" d="100"/>
          <a:sy n="61" d="100"/>
        </p:scale>
        <p:origin x="948" y="7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5-13T09:12:44.980" idx="11">
    <p:pos x="2768" y="2463"/>
    <p:text>使用heterogeneous雲端平台的優點:flexibility</p:text>
    <p:extLst>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20-05-14T08:33:35.172" idx="1">
    <p:pos x="4451" y="1647"/>
    <p:text>17. Ericsson BSP 8000, http://www.ericsson.com/ourportfolio/products/bsp-
8000?nav=productcategory008%7Cfgb_101_0538.</p:text>
    <p:extLst>
      <p:ext uri="{C676402C-5697-4E1C-873F-D02D1690AC5C}">
        <p15:threadingInfo xmlns:p15="http://schemas.microsoft.com/office/powerpoint/2012/main" timeZoneBias="-4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20-05-14T08:43:39.690" idx="3">
    <p:pos x="1021" y="3506"/>
    <p:text>SIPp, http://sipp.sourceforge.net</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5-13T14:55:21.295" idx="13">
    <p:pos x="3224" y="1302"/>
    <p:text>ETSI, “Network Function Virtualisation (NFV); Virtual Network Functions Architecture.”
GS NFV-SWA 001, v 1.1.1, December 2014</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5-13T14:54:51.525" idx="12">
    <p:pos x="1803" y="3237"/>
    <p:text>Agrawal, Prathima, et al. “IP multimedia subsystems in 3GPP and 3GPP2: overview and
scalability issues.” Communications Magazine, IEEE 46.1 (2008): 138-145.</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5-13T15:00:53.450" idx="14">
    <p:pos x="3744" y="1290"/>
    <p:text>Glitho, Roch. “Cloudifying the 3GPP IP Multimedia Subsystem: Why and How?.” New
Technologies, Mobility and Security (NTMS), 2014 6th International Conference on. IEEE,
2014</p:text>
    <p:extLst>
      <p:ext uri="{C676402C-5697-4E1C-873F-D02D1690AC5C}">
        <p15:threadingInfo xmlns:p15="http://schemas.microsoft.com/office/powerpoint/2012/main" timeZoneBias="-480"/>
      </p:ext>
    </p:extLst>
  </p:cm>
  <p:cm authorId="2" dt="2020-05-13T15:02:08.587" idx="15">
    <p:pos x="4370" y="1527"/>
    <p:text>. Hammer, Manfred, and Wouter Franx. “Redundancy and Scalability in IMS.”
Telecommunications Network Strategy and Planning Symposium, 2006. NETWORKS
2006. 12th International. IEEE, 2006.</p:text>
    <p:extLst>
      <p:ext uri="{C676402C-5697-4E1C-873F-D02D1690AC5C}">
        <p15:threadingInfo xmlns:p15="http://schemas.microsoft.com/office/powerpoint/2012/main" timeZoneBias="-480"/>
      </p:ext>
    </p:extLst>
  </p:cm>
  <p:cm authorId="2" dt="2020-05-13T15:02:28.824" idx="16">
    <p:pos x="2059" y="1822"/>
    <p:text>Agrawal, Prathima, et al. “IP multimedia subsystems in 3GPP and 3GPP2: overview and
scalability issues.” Communications Magazine, IEEE 46.1 (2008): 138-145.</p:text>
    <p:extLst>
      <p:ext uri="{C676402C-5697-4E1C-873F-D02D1690AC5C}">
        <p15:threadingInfo xmlns:p15="http://schemas.microsoft.com/office/powerpoint/2012/main" timeZoneBias="-480"/>
      </p:ext>
    </p:extLst>
  </p:cm>
  <p:cm authorId="2" dt="2020-05-13T15:02:35.931" idx="17">
    <p:pos x="2937" y="1828"/>
    <p:text>Bellavista, Paolo, Antonio Corradi, and Luca Foschini. “Enhancing Intradomain Scalability
of IMS-Based Services.” Parallel and Distributed Systems, IEEE Transactions on 24.12
(2013): 2386-2395.</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5-13T15:57:43.136" idx="18">
    <p:pos x="4739" y="1302"/>
    <p:text>Dutta, Ashutosh, et al. “Self organizing IP multimedia subsystem.” Internet Multimedia
Services Architecture and Applications (IMSAA), 2009 IEEE International Conference on.
IEEE, 2009.</p:text>
    <p:extLst>
      <p:ext uri="{C676402C-5697-4E1C-873F-D02D1690AC5C}">
        <p15:threadingInfo xmlns:p15="http://schemas.microsoft.com/office/powerpoint/2012/main" timeZoneBias="-480"/>
      </p:ext>
    </p:extLst>
  </p:cm>
  <p:cm authorId="2" dt="2020-05-13T15:58:19.534" idx="19">
    <p:pos x="889" y="2755"/>
    <p:text>Carella, Giuseppe, et al. “Cloudified IP Multimedia Subsystem (IMS) for Network Function
Virtualization (NFV)-based architectures.” Computers and Communication (ISCC), 2014
IEEE Symposium on. IEEE, 2014.</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05-13T16:44:52.352" idx="20">
    <p:pos x="1553" y="1716"/>
    <p:text>D. Wellington, Homogeneous vs. heterogeneous clouds: pros, cons, and unsolicited
opinions, http://www.bmc.com/blogs/what-price-homogeneity, 2012</p:text>
    <p:extLst>
      <p:ext uri="{C676402C-5697-4E1C-873F-D02D1690AC5C}">
        <p15:threadingInfo xmlns:p15="http://schemas.microsoft.com/office/powerpoint/2012/main" timeZoneBias="-480"/>
      </p:ext>
    </p:extLst>
  </p:cm>
  <p:cm authorId="2" dt="2020-05-13T16:50:51.787" idx="21">
    <p:pos x="4276" y="2680"/>
    <p:text>Xu, Baomin, Ning Wang, and Chunyan Li. "A cloud computing infrastructure on
heterogeneous computing resources." Journal of Computers 6.8 (2011): 1789-1796.</p:text>
    <p:extLst>
      <p:ext uri="{C676402C-5697-4E1C-873F-D02D1690AC5C}">
        <p15:threadingInfo xmlns:p15="http://schemas.microsoft.com/office/powerpoint/2012/main" timeZoneBias="-480"/>
      </p:ext>
    </p:extLst>
  </p:cm>
  <p:cm authorId="2" dt="2020-05-13T16:51:19.177" idx="22">
    <p:pos x="4934" y="2736"/>
    <p:text>Crago, Steve, et al. "Heterogeneous cloud computing." Cluster Computing (CLUSTER),
2011 IEEE International Conference on. IEEE, 2011.</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05-13T17:08:39.183" idx="25">
    <p:pos x="3193" y="2968"/>
    <p:text>Another CPU/GPU study [13] looks at
how proper allocation and scheduling on such heterogeneous cloud can benefit
Hadoop [14] workload</p:text>
    <p:extLst>
      <p:ext uri="{C676402C-5697-4E1C-873F-D02D1690AC5C}">
        <p15:threadingInfo xmlns:p15="http://schemas.microsoft.com/office/powerpoint/2012/main" timeZoneBias="-480"/>
      </p:ext>
    </p:extLst>
  </p:cm>
  <p:cm authorId="2" dt="2020-05-13T17:08:55.683" idx="26">
    <p:pos x="3293" y="3475"/>
    <p:text>Hadoop, http://hadoop.apache.org.</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05-13T19:37:17.537" idx="27">
    <p:pos x="5053" y="1841"/>
    <p:text>Newman, Sam. Building Microservices. " O'Reilly Media, Inc.", 2015.</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20-05-14T08:33:46.950" idx="2">
    <p:pos x="4351" y="1772"/>
    <p:text>Raspberry Pi, https://www.raspberrypi.org</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400B7BB-9036-4930-A00B-18CEC998EE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89209B7F-B653-4F34-9BF2-BAB40B620F8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5792376-FB92-484E-8314-B489C603C67B}" type="datetimeFigureOut">
              <a:rPr lang="zh-TW" altLang="en-US"/>
              <a:pPr>
                <a:defRPr/>
              </a:pPr>
              <a:t>2020/5/14</a:t>
            </a:fld>
            <a:endParaRPr lang="zh-TW" altLang="en-US"/>
          </a:p>
        </p:txBody>
      </p:sp>
      <p:sp>
        <p:nvSpPr>
          <p:cNvPr id="4" name="頁尾版面配置區 3">
            <a:extLst>
              <a:ext uri="{FF2B5EF4-FFF2-40B4-BE49-F238E27FC236}">
                <a16:creationId xmlns:a16="http://schemas.microsoft.com/office/drawing/2014/main" id="{9ADF6FCB-73AA-4957-8354-99A13D0D789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3DB8A643-AA02-409D-A774-3EE13D96513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9675B86-8A4D-4B17-9DED-08A7C6DFA3FB}" type="slidenum">
              <a:rPr lang="zh-TW" altLang="en-US"/>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D39EE25-1A88-47E2-B1ED-9E04EF3439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A1828FF2-1948-440C-A69B-182261F19D9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5E1B18A1-AA0C-4F3D-BF2C-94561657564E}" type="datetimeFigureOut">
              <a:rPr lang="zh-TW" altLang="en-US"/>
              <a:pPr>
                <a:defRPr/>
              </a:pPr>
              <a:t>2020/5/14</a:t>
            </a:fld>
            <a:endParaRPr lang="zh-TW" altLang="en-US"/>
          </a:p>
        </p:txBody>
      </p:sp>
      <p:sp>
        <p:nvSpPr>
          <p:cNvPr id="4" name="投影片圖像版面配置區 3">
            <a:extLst>
              <a:ext uri="{FF2B5EF4-FFF2-40B4-BE49-F238E27FC236}">
                <a16:creationId xmlns:a16="http://schemas.microsoft.com/office/drawing/2014/main" id="{DD0A779C-C5C3-4147-9A92-9B1B51B57A7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F4E07D3-EF10-43C2-9CF9-4A935D0FF2E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4C16E66B-7A2F-4337-9B6B-7ADC9348418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EFCB77F2-58AC-4AFB-B568-C9C628ADDCF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4652D6-DEE8-44BB-9BEB-1722C0588697}"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a:t>
            </a:fld>
            <a:endParaRPr lang="zh-TW" altLang="en-US"/>
          </a:p>
        </p:txBody>
      </p:sp>
    </p:spTree>
    <p:extLst>
      <p:ext uri="{BB962C8B-B14F-4D97-AF65-F5344CB8AC3E}">
        <p14:creationId xmlns:p14="http://schemas.microsoft.com/office/powerpoint/2010/main" val="87512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1.NFV</a:t>
            </a:r>
            <a:r>
              <a:rPr lang="zh-TW" altLang="en-US" dirty="0" smtClean="0"/>
              <a:t>標準化規格嘗試</a:t>
            </a:r>
            <a:r>
              <a:rPr lang="zh-TW" altLang="en-US" dirty="0"/>
              <a:t>用虛擬化平台引入電話功能和</a:t>
            </a:r>
            <a:r>
              <a:rPr lang="en-US" altLang="zh-TW" dirty="0"/>
              <a:t>IMS</a:t>
            </a:r>
          </a:p>
          <a:p>
            <a:r>
              <a:rPr lang="en-US" altLang="zh-TW" dirty="0"/>
              <a:t>2.NFV</a:t>
            </a:r>
            <a:r>
              <a:rPr lang="zh-TW" altLang="en-US" dirty="0"/>
              <a:t>標準影響了硬體的演進</a:t>
            </a:r>
            <a:r>
              <a:rPr lang="en-US" altLang="zh-TW" dirty="0"/>
              <a:t>,</a:t>
            </a:r>
            <a:r>
              <a:rPr lang="zh-TW" altLang="en-US" dirty="0"/>
              <a:t>從</a:t>
            </a:r>
            <a:r>
              <a:rPr lang="en-US" altLang="zh-TW" dirty="0"/>
              <a:t>vendor-based</a:t>
            </a:r>
            <a:r>
              <a:rPr lang="zh-TW" altLang="en-US" dirty="0"/>
              <a:t>硬體</a:t>
            </a:r>
            <a:r>
              <a:rPr lang="en-US" altLang="zh-TW" dirty="0"/>
              <a:t>(</a:t>
            </a:r>
            <a:r>
              <a:rPr lang="zh-TW" altLang="en-US" dirty="0"/>
              <a:t>由實體網路功能</a:t>
            </a:r>
            <a:r>
              <a:rPr lang="en-US" altLang="zh-TW" dirty="0"/>
              <a:t>Physical network function : PNF)</a:t>
            </a:r>
            <a:r>
              <a:rPr lang="zh-TW" altLang="en-US" dirty="0"/>
              <a:t>發展成透過</a:t>
            </a:r>
            <a:r>
              <a:rPr lang="en-US" altLang="zh-TW" dirty="0"/>
              <a:t>VNF</a:t>
            </a:r>
            <a:r>
              <a:rPr lang="zh-TW" altLang="en-US" dirty="0"/>
              <a:t>執行的虛擬硬體的非客製化的硬體平台</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12</a:t>
            </a:fld>
            <a:endParaRPr lang="zh-TW" altLang="en-US"/>
          </a:p>
        </p:txBody>
      </p:sp>
    </p:spTree>
    <p:extLst>
      <p:ext uri="{BB962C8B-B14F-4D97-AF65-F5344CB8AC3E}">
        <p14:creationId xmlns:p14="http://schemas.microsoft.com/office/powerpoint/2010/main" val="3244238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NFV</a:t>
            </a:r>
            <a:r>
              <a:rPr lang="zh-TW" altLang="en-US" dirty="0"/>
              <a:t>在電話應用部署中引入了彈性概念</a:t>
            </a:r>
            <a:r>
              <a:rPr lang="en-US" altLang="zh-TW" dirty="0"/>
              <a:t>(concept of elasticity),</a:t>
            </a:r>
            <a:r>
              <a:rPr lang="zh-TW" altLang="en-US" dirty="0"/>
              <a:t>使彈性概念</a:t>
            </a:r>
            <a:r>
              <a:rPr lang="en-US" altLang="zh-TW" dirty="0"/>
              <a:t>(concept of elasticity)</a:t>
            </a:r>
            <a:r>
              <a:rPr lang="zh-TW" altLang="en-US" dirty="0"/>
              <a:t>的潛在應用範圍廣泛，從完全不實作到完全自動化。</a:t>
            </a:r>
            <a:endParaRPr lang="en-US" altLang="zh-TW" dirty="0"/>
          </a:p>
          <a:p>
            <a:r>
              <a:rPr lang="zh-TW" altLang="en-US" dirty="0"/>
              <a:t>直到最近</a:t>
            </a:r>
            <a:r>
              <a:rPr lang="en-US" altLang="zh-TW" dirty="0"/>
              <a:t>,VNF</a:t>
            </a:r>
            <a:r>
              <a:rPr lang="zh-TW" altLang="en-US" dirty="0"/>
              <a:t>的佈署仍以</a:t>
            </a:r>
            <a:r>
              <a:rPr lang="en-US" altLang="zh-TW" dirty="0"/>
              <a:t>node</a:t>
            </a:r>
            <a:r>
              <a:rPr lang="en-US" altLang="zh-TW" baseline="0" dirty="0"/>
              <a:t> basis</a:t>
            </a:r>
            <a:r>
              <a:rPr lang="zh-TW" altLang="en-US" baseline="0" dirty="0"/>
              <a:t>為主</a:t>
            </a:r>
            <a:r>
              <a:rPr lang="en-US" altLang="zh-TW" baseline="0" dirty="0"/>
              <a:t>,</a:t>
            </a:r>
            <a:r>
              <a:rPr lang="zh-TW" altLang="en-US" baseline="0" dirty="0"/>
              <a:t>因此限制彈性且粗略的可擴展性</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13</a:t>
            </a:fld>
            <a:endParaRPr lang="zh-TW" altLang="en-US"/>
          </a:p>
        </p:txBody>
      </p:sp>
    </p:spTree>
    <p:extLst>
      <p:ext uri="{BB962C8B-B14F-4D97-AF65-F5344CB8AC3E}">
        <p14:creationId xmlns:p14="http://schemas.microsoft.com/office/powerpoint/2010/main" val="252314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粗略的可擴展性的相關問題在</a:t>
            </a:r>
            <a:r>
              <a:rPr lang="en-US" altLang="zh-TW" dirty="0"/>
              <a:t>ref [5]</a:t>
            </a:r>
            <a:r>
              <a:rPr lang="zh-TW" altLang="en-US" dirty="0"/>
              <a:t>有了很詳細的討論</a:t>
            </a:r>
            <a:r>
              <a:rPr lang="en-US" altLang="zh-TW" dirty="0"/>
              <a:t>,</a:t>
            </a:r>
            <a:r>
              <a:rPr lang="zh-CN" altLang="en-US" dirty="0"/>
              <a:t>而在</a:t>
            </a:r>
            <a:r>
              <a:rPr lang="en-US" altLang="zh-CN" dirty="0"/>
              <a:t>[4]</a:t>
            </a:r>
            <a:r>
              <a:rPr lang="zh-CN" altLang="en-US" dirty="0"/>
              <a:t>和</a:t>
            </a:r>
            <a:r>
              <a:rPr lang="en-US" altLang="zh-CN" dirty="0"/>
              <a:t>[7]</a:t>
            </a:r>
            <a:r>
              <a:rPr lang="zh-CN" altLang="en-US" dirty="0"/>
              <a:t>中</a:t>
            </a:r>
            <a:r>
              <a:rPr lang="zh-TW" altLang="en-US" dirty="0"/>
              <a:t>討論</a:t>
            </a:r>
            <a:r>
              <a:rPr lang="zh-CN" altLang="en-US" dirty="0"/>
              <a:t>了</a:t>
            </a:r>
            <a:r>
              <a:rPr lang="en-US" altLang="zh-CN" dirty="0"/>
              <a:t>IMS</a:t>
            </a:r>
            <a:r>
              <a:rPr lang="zh-CN" altLang="en-US" dirty="0"/>
              <a:t>的</a:t>
            </a:r>
            <a:r>
              <a:rPr lang="zh-TW" altLang="en-US" dirty="0"/>
              <a:t>一般擴展問題</a:t>
            </a:r>
            <a:r>
              <a:rPr lang="en-US" altLang="zh-CN" dirty="0"/>
              <a:t>[6]</a:t>
            </a:r>
            <a:r>
              <a:rPr lang="zh-CN" altLang="en-US" dirty="0"/>
              <a:t>。</a:t>
            </a:r>
            <a:endParaRPr lang="en-US" altLang="zh-CN" dirty="0"/>
          </a:p>
          <a:p>
            <a:r>
              <a:rPr lang="zh-TW" altLang="en-US" dirty="0"/>
              <a:t>先前</a:t>
            </a:r>
            <a:r>
              <a:rPr lang="zh-CN" altLang="en-US" dirty="0"/>
              <a:t>的解决方案主要</a:t>
            </a:r>
            <a:r>
              <a:rPr lang="zh-TW" altLang="en-US" dirty="0"/>
              <a:t>研究以</a:t>
            </a:r>
            <a:r>
              <a:rPr lang="en-US" altLang="zh-TW" dirty="0"/>
              <a:t>node</a:t>
            </a:r>
            <a:r>
              <a:rPr lang="zh-TW" altLang="en-US" dirty="0"/>
              <a:t>為單位的</a:t>
            </a:r>
            <a:r>
              <a:rPr lang="en-US" altLang="zh-TW" dirty="0"/>
              <a:t>scaling,</a:t>
            </a:r>
            <a:r>
              <a:rPr lang="zh-TW" altLang="en-US" dirty="0"/>
              <a:t>產生資源配置過剩導致較低的資源使用率</a:t>
            </a:r>
            <a:r>
              <a:rPr lang="zh-CN" altLang="en-US" dirty="0"/>
              <a:t>，</a:t>
            </a:r>
            <a:r>
              <a:rPr lang="zh-TW" altLang="en-US" dirty="0"/>
              <a:t>如何</a:t>
            </a:r>
            <a:r>
              <a:rPr lang="zh-CN" altLang="en-US" dirty="0"/>
              <a:t>解决可</a:t>
            </a:r>
            <a:r>
              <a:rPr lang="zh-TW" altLang="en-US" dirty="0"/>
              <a:t>擴展性的問題</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14</a:t>
            </a:fld>
            <a:endParaRPr lang="zh-TW" altLang="en-US"/>
          </a:p>
        </p:txBody>
      </p:sp>
    </p:spTree>
    <p:extLst>
      <p:ext uri="{BB962C8B-B14F-4D97-AF65-F5344CB8AC3E}">
        <p14:creationId xmlns:p14="http://schemas.microsoft.com/office/powerpoint/2010/main" val="320263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一種動態分布或是將</a:t>
            </a:r>
            <a:r>
              <a:rPr lang="en-US" altLang="zh-TW" dirty="0"/>
              <a:t>IMS</a:t>
            </a:r>
            <a:r>
              <a:rPr lang="zh-TW" altLang="en-US" dirty="0"/>
              <a:t>功能集中化在</a:t>
            </a:r>
            <a:r>
              <a:rPr lang="en-US" altLang="zh-TW" dirty="0"/>
              <a:t>ref [8]</a:t>
            </a:r>
            <a:r>
              <a:rPr lang="zh-TW" altLang="en-US" dirty="0"/>
              <a:t>被提出</a:t>
            </a:r>
            <a:r>
              <a:rPr lang="en-US" altLang="zh-TW" dirty="0"/>
              <a:t>,</a:t>
            </a:r>
            <a:r>
              <a:rPr lang="zh-TW" altLang="en-US" dirty="0"/>
              <a:t>但是還有</a:t>
            </a:r>
            <a:r>
              <a:rPr lang="en-US" altLang="zh-TW" dirty="0"/>
              <a:t>node-based</a:t>
            </a:r>
            <a:r>
              <a:rPr lang="zh-TW" altLang="en-US" dirty="0"/>
              <a:t>的粗略擴展性問題</a:t>
            </a:r>
            <a:r>
              <a:rPr lang="en-US" altLang="zh-TW" dirty="0"/>
              <a:t>,</a:t>
            </a:r>
            <a:r>
              <a:rPr lang="zh-TW" altLang="en-US" dirty="0"/>
              <a:t>這方法提升使用率但是未解決過度配置的問題。</a:t>
            </a:r>
            <a:endParaRPr lang="en-US" altLang="zh-TW" dirty="0"/>
          </a:p>
          <a:p>
            <a:endParaRPr lang="en-US" altLang="zh-TW" dirty="0"/>
          </a:p>
          <a:p>
            <a:r>
              <a:rPr lang="zh-TW" altLang="en-US" dirty="0"/>
              <a:t>有個相似的方法叫做</a:t>
            </a:r>
            <a:r>
              <a:rPr lang="en-US" altLang="zh-TW" dirty="0"/>
              <a:t>”merge-IMS”,</a:t>
            </a:r>
            <a:r>
              <a:rPr lang="zh-TW" altLang="en-US" dirty="0"/>
              <a:t>提出一堆的</a:t>
            </a:r>
            <a:r>
              <a:rPr lang="en-US" altLang="zh-TW" dirty="0"/>
              <a:t>IMS</a:t>
            </a:r>
            <a:r>
              <a:rPr lang="zh-TW" altLang="en-US" dirty="0"/>
              <a:t> </a:t>
            </a:r>
            <a:r>
              <a:rPr lang="en-US" altLang="zh-TW" dirty="0"/>
              <a:t>VM,</a:t>
            </a:r>
            <a:r>
              <a:rPr lang="zh-TW" altLang="en-US" dirty="0"/>
              <a:t>裡面包含</a:t>
            </a:r>
            <a:r>
              <a:rPr lang="en-US" altLang="zh-TW" dirty="0"/>
              <a:t>CSCF</a:t>
            </a:r>
            <a:r>
              <a:rPr lang="zh-TW" altLang="en-US" dirty="0"/>
              <a:t>和</a:t>
            </a:r>
            <a:r>
              <a:rPr lang="en-US" altLang="zh-TW" dirty="0"/>
              <a:t>HSS</a:t>
            </a:r>
            <a:r>
              <a:rPr lang="zh-TW" altLang="en-US" dirty="0"/>
              <a:t>的功能</a:t>
            </a:r>
            <a:r>
              <a:rPr lang="zh-CN" altLang="en-US" dirty="0"/>
              <a:t>在</a:t>
            </a:r>
            <a:r>
              <a:rPr lang="zh-TW" altLang="en-US" dirty="0"/>
              <a:t>註冊時把特定的</a:t>
            </a:r>
            <a:r>
              <a:rPr lang="en-US" altLang="zh-TW" dirty="0"/>
              <a:t>VM</a:t>
            </a:r>
            <a:r>
              <a:rPr lang="zh-TW" altLang="en-US" dirty="0"/>
              <a:t> </a:t>
            </a:r>
            <a:r>
              <a:rPr lang="en-US" altLang="zh-TW" dirty="0"/>
              <a:t>instance</a:t>
            </a:r>
            <a:r>
              <a:rPr lang="zh-TW" altLang="en-US" dirty="0"/>
              <a:t>分配給該用戶</a:t>
            </a:r>
            <a:r>
              <a:rPr lang="zh-CN" altLang="en-US" dirty="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15</a:t>
            </a:fld>
            <a:endParaRPr lang="zh-TW" altLang="en-US"/>
          </a:p>
        </p:txBody>
      </p:sp>
    </p:spTree>
    <p:extLst>
      <p:ext uri="{BB962C8B-B14F-4D97-AF65-F5344CB8AC3E}">
        <p14:creationId xmlns:p14="http://schemas.microsoft.com/office/powerpoint/2010/main" val="418045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現在</a:t>
            </a:r>
            <a:r>
              <a:rPr lang="en-US" altLang="zh-TW" dirty="0"/>
              <a:t>,</a:t>
            </a:r>
            <a:r>
              <a:rPr lang="zh-TW" altLang="en-US" dirty="0"/>
              <a:t>雲端供應商常常以相同規格的商用硬體建置雲端</a:t>
            </a:r>
            <a:r>
              <a:rPr lang="en-US" altLang="zh-TW" dirty="0"/>
              <a:t>,</a:t>
            </a:r>
            <a:r>
              <a:rPr lang="zh-TW" altLang="en-US" dirty="0"/>
              <a:t>採取這種方式佈署雲端</a:t>
            </a:r>
            <a:r>
              <a:rPr lang="en-US" altLang="zh-TW" dirty="0"/>
              <a:t>,</a:t>
            </a:r>
            <a:r>
              <a:rPr lang="zh-TW" altLang="en-US" dirty="0"/>
              <a:t>電信商難以佈署軟體在不同的營運商。</a:t>
            </a:r>
            <a:endParaRPr lang="en-US" altLang="zh-TW" dirty="0"/>
          </a:p>
          <a:p>
            <a:r>
              <a:rPr lang="zh-TW" altLang="en-US" dirty="0"/>
              <a:t>電信商的一些軟體功能可能比較適合某些特定的硬體。有鑑於此</a:t>
            </a:r>
            <a:r>
              <a:rPr lang="en-US" altLang="zh-TW" dirty="0"/>
              <a:t>,</a:t>
            </a:r>
            <a:r>
              <a:rPr lang="zh-TW" altLang="en-US" dirty="0"/>
              <a:t>我們希望佈署相同軟體在</a:t>
            </a:r>
            <a:r>
              <a:rPr lang="en-US" altLang="zh-TW" dirty="0"/>
              <a:t>solution-defined(</a:t>
            </a:r>
            <a:r>
              <a:rPr lang="zh-TW" altLang="en-US" dirty="0"/>
              <a:t>解決方案導向</a:t>
            </a:r>
            <a:r>
              <a:rPr lang="en-US" altLang="zh-TW" dirty="0"/>
              <a:t>)</a:t>
            </a:r>
            <a:r>
              <a:rPr lang="zh-TW" altLang="en-US" dirty="0"/>
              <a:t>的異構計算資源群</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16</a:t>
            </a:fld>
            <a:endParaRPr lang="zh-TW" altLang="en-US"/>
          </a:p>
        </p:txBody>
      </p:sp>
    </p:spTree>
    <p:extLst>
      <p:ext uri="{BB962C8B-B14F-4D97-AF65-F5344CB8AC3E}">
        <p14:creationId xmlns:p14="http://schemas.microsoft.com/office/powerpoint/2010/main" val="260843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第二部分介紹關於本篇相關的先前研究</a:t>
            </a:r>
            <a:r>
              <a:rPr lang="en-US" altLang="zh-TW" dirty="0"/>
              <a:t/>
            </a:r>
            <a:br>
              <a:rPr lang="en-US" altLang="zh-TW" dirty="0"/>
            </a:br>
            <a:r>
              <a:rPr lang="zh-TW" altLang="en-US" dirty="0"/>
              <a:t>第三部分描述 </a:t>
            </a:r>
            <a:r>
              <a:rPr lang="en-US" altLang="zh-TW" dirty="0"/>
              <a:t>“Hyper Heterogeneous</a:t>
            </a:r>
            <a:r>
              <a:rPr lang="en-US" altLang="zh-TW" baseline="0" dirty="0"/>
              <a:t> Cloud</a:t>
            </a:r>
            <a:r>
              <a:rPr lang="en-US" altLang="zh-TW" dirty="0"/>
              <a:t>”</a:t>
            </a:r>
            <a:r>
              <a:rPr lang="zh-TW" altLang="en-US" dirty="0"/>
              <a:t>架構</a:t>
            </a:r>
            <a:r>
              <a:rPr lang="en-US" altLang="zh-TW" dirty="0"/>
              <a:t>(</a:t>
            </a:r>
            <a:r>
              <a:rPr lang="zh-TW" altLang="en-US" dirty="0"/>
              <a:t>叫做</a:t>
            </a:r>
            <a:r>
              <a:rPr lang="en-US" altLang="zh-TW" dirty="0"/>
              <a:t>Unity Cloud)</a:t>
            </a:r>
            <a:r>
              <a:rPr lang="zh-TW" altLang="en-US" dirty="0"/>
              <a:t>的三個主要層次</a:t>
            </a:r>
            <a:r>
              <a:rPr lang="en-US" altLang="zh-TW" dirty="0"/>
              <a:t>:1.Unity</a:t>
            </a:r>
            <a:r>
              <a:rPr lang="zh-TW" altLang="en-US" dirty="0"/>
              <a:t>架構和</a:t>
            </a:r>
            <a:r>
              <a:rPr lang="en-US" altLang="zh-TW" dirty="0"/>
              <a:t>Unity </a:t>
            </a:r>
            <a:r>
              <a:rPr lang="zh-TW" altLang="en-US" dirty="0"/>
              <a:t>框架 </a:t>
            </a:r>
            <a:r>
              <a:rPr lang="en-US" altLang="zh-TW" dirty="0"/>
              <a:t>2.Unity</a:t>
            </a:r>
            <a:r>
              <a:rPr lang="zh-TW" altLang="en-US" dirty="0"/>
              <a:t>框架下重新設計</a:t>
            </a:r>
            <a:r>
              <a:rPr lang="en-US" altLang="zh-TW" dirty="0"/>
              <a:t>IMS</a:t>
            </a:r>
            <a:r>
              <a:rPr lang="zh-TW" altLang="en-US" dirty="0"/>
              <a:t>應用 </a:t>
            </a:r>
            <a:r>
              <a:rPr lang="en-US" altLang="zh-TW" dirty="0"/>
              <a:t>3.</a:t>
            </a:r>
            <a:r>
              <a:rPr lang="zh-TW" altLang="en-US" dirty="0"/>
              <a:t>硬體上的實作與實驗</a:t>
            </a:r>
            <a:endParaRPr lang="en-US" altLang="zh-TW" dirty="0"/>
          </a:p>
          <a:p>
            <a:r>
              <a:rPr lang="zh-TW" altLang="en-US" dirty="0"/>
              <a:t>第四部份描述實驗</a:t>
            </a:r>
            <a:endParaRPr lang="en-US" altLang="zh-TW" dirty="0"/>
          </a:p>
          <a:p>
            <a:r>
              <a:rPr lang="zh-TW" altLang="en-US" dirty="0"/>
              <a:t>第五部分討論研究成果和結論</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17</a:t>
            </a:fld>
            <a:endParaRPr lang="zh-TW" altLang="en-US"/>
          </a:p>
        </p:txBody>
      </p:sp>
    </p:spTree>
    <p:extLst>
      <p:ext uri="{BB962C8B-B14F-4D97-AF65-F5344CB8AC3E}">
        <p14:creationId xmlns:p14="http://schemas.microsoft.com/office/powerpoint/2010/main" val="300933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到目前為止</a:t>
            </a:r>
            <a:r>
              <a:rPr lang="en-US" altLang="zh-TW" dirty="0"/>
              <a:t>,</a:t>
            </a:r>
            <a:r>
              <a:rPr lang="zh-TW" altLang="en-US" dirty="0"/>
              <a:t>異構雲端的定義仍然不夠明確。一些作者以多個</a:t>
            </a:r>
            <a:r>
              <a:rPr lang="en-US" altLang="zh-TW" dirty="0"/>
              <a:t>vendor</a:t>
            </a:r>
            <a:r>
              <a:rPr lang="zh-TW" altLang="en-US" dirty="0" smtClean="0"/>
              <a:t>建立</a:t>
            </a:r>
            <a:r>
              <a:rPr lang="en-US" altLang="zh-TW" dirty="0" smtClean="0"/>
              <a:t>cloud software stack</a:t>
            </a:r>
            <a:r>
              <a:rPr lang="zh-TW" altLang="en-US" dirty="0"/>
              <a:t>與異構</a:t>
            </a:r>
            <a:r>
              <a:rPr lang="zh-TW" altLang="en-US" dirty="0" smtClean="0"/>
              <a:t>雲端的概念產生</a:t>
            </a:r>
            <a:r>
              <a:rPr lang="zh-TW" altLang="en-US" dirty="0"/>
              <a:t>關聯。</a:t>
            </a:r>
            <a:endParaRPr lang="en-US" altLang="zh-TW" dirty="0"/>
          </a:p>
          <a:p>
            <a:r>
              <a:rPr lang="zh-TW" altLang="en-US" dirty="0"/>
              <a:t>像是一個廠商的管理工具來驅動另一個廠商的</a:t>
            </a:r>
            <a:r>
              <a:rPr lang="en-US" altLang="zh-TW" dirty="0"/>
              <a:t>hypervisor</a:t>
            </a:r>
            <a:r>
              <a:rPr lang="zh-TW" altLang="en-US" dirty="0"/>
              <a:t>。</a:t>
            </a:r>
            <a:endParaRPr lang="en-US" altLang="zh-TW" dirty="0"/>
          </a:p>
          <a:p>
            <a:r>
              <a:rPr lang="zh-TW" altLang="en-US" dirty="0"/>
              <a:t>其他相關研究</a:t>
            </a:r>
            <a:r>
              <a:rPr lang="en-US" altLang="zh-TW" dirty="0"/>
              <a:t>[11][12]</a:t>
            </a:r>
            <a:r>
              <a:rPr lang="zh-TW" altLang="en-US" dirty="0"/>
              <a:t>用不同的配備來組成硬體</a:t>
            </a:r>
            <a:r>
              <a:rPr lang="en-US" altLang="zh-TW" dirty="0"/>
              <a:t>cluster</a:t>
            </a:r>
            <a:r>
              <a:rPr lang="zh-TW" altLang="en-US" dirty="0"/>
              <a:t>。</a:t>
            </a:r>
            <a:endParaRPr lang="en-US" altLang="zh-TW" dirty="0"/>
          </a:p>
          <a:p>
            <a:r>
              <a:rPr lang="zh-TW" altLang="en-US" dirty="0"/>
              <a:t>像是一般用途的計算平台使用特殊的加速器</a:t>
            </a:r>
            <a:r>
              <a:rPr lang="en-US" altLang="zh-TW" dirty="0"/>
              <a:t>,</a:t>
            </a:r>
            <a:r>
              <a:rPr lang="zh-TW" altLang="en-US" dirty="0"/>
              <a:t>或是混合功能的通用計算平台其中一些配備有較快的處理能力</a:t>
            </a:r>
            <a:r>
              <a:rPr lang="en-US" altLang="zh-TW" dirty="0"/>
              <a:t>,</a:t>
            </a:r>
            <a:r>
              <a:rPr lang="zh-TW" altLang="en-US" dirty="0"/>
              <a:t>較佳的</a:t>
            </a:r>
            <a:r>
              <a:rPr lang="en-US" altLang="zh-TW" dirty="0"/>
              <a:t>I/O</a:t>
            </a:r>
            <a:r>
              <a:rPr lang="zh-TW" altLang="en-US" dirty="0"/>
              <a:t>性能</a:t>
            </a:r>
            <a:r>
              <a:rPr lang="en-US" altLang="zh-TW" dirty="0"/>
              <a:t>,</a:t>
            </a:r>
            <a:r>
              <a:rPr lang="zh-TW" altLang="en-US" dirty="0"/>
              <a:t>或者提供不同</a:t>
            </a:r>
            <a:r>
              <a:rPr lang="en-US" altLang="zh-TW" dirty="0"/>
              <a:t>memory /storage</a:t>
            </a:r>
            <a:r>
              <a:rPr lang="zh-TW" altLang="en-US" dirty="0"/>
              <a:t>的容量</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18</a:t>
            </a:fld>
            <a:endParaRPr lang="zh-TW" altLang="en-US"/>
          </a:p>
        </p:txBody>
      </p:sp>
    </p:spTree>
    <p:extLst>
      <p:ext uri="{BB962C8B-B14F-4D97-AF65-F5344CB8AC3E}">
        <p14:creationId xmlns:p14="http://schemas.microsoft.com/office/powerpoint/2010/main" val="243141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然而已經有很多在異構雲端上實作的研究了</a:t>
            </a:r>
            <a:endParaRPr lang="en-US" altLang="zh-TW" dirty="0"/>
          </a:p>
          <a:p>
            <a:r>
              <a:rPr lang="en-US" altLang="zh-TW" dirty="0"/>
              <a:t>[11]</a:t>
            </a:r>
            <a:r>
              <a:rPr lang="zh-TW" altLang="en-US" dirty="0"/>
              <a:t>的作者提出一個解決方案</a:t>
            </a:r>
            <a:r>
              <a:rPr lang="en-US" altLang="zh-TW" dirty="0"/>
              <a:t>,</a:t>
            </a:r>
            <a:r>
              <a:rPr lang="zh-TW" altLang="en-US" dirty="0"/>
              <a:t>安排任務到最適合的硬體計算資源上</a:t>
            </a:r>
            <a:endParaRPr lang="en-US" altLang="zh-TW" dirty="0"/>
          </a:p>
          <a:p>
            <a:r>
              <a:rPr lang="en-US" altLang="zh-TW" dirty="0"/>
              <a:t>[12]</a:t>
            </a:r>
            <a:r>
              <a:rPr lang="zh-TW" altLang="en-US" dirty="0"/>
              <a:t>的作者提出雲端建置在含有</a:t>
            </a:r>
            <a:r>
              <a:rPr lang="en-US" altLang="zh-TW" dirty="0"/>
              <a:t>CPU</a:t>
            </a:r>
            <a:r>
              <a:rPr lang="zh-TW" altLang="en-US" dirty="0"/>
              <a:t>和</a:t>
            </a:r>
            <a:r>
              <a:rPr lang="en-US" altLang="zh-TW" dirty="0"/>
              <a:t>GPU</a:t>
            </a:r>
            <a:r>
              <a:rPr lang="zh-TW" altLang="en-US" dirty="0"/>
              <a:t>的虛擬化混合平台</a:t>
            </a:r>
            <a:endParaRPr lang="en-US" altLang="zh-TW" dirty="0"/>
          </a:p>
          <a:p>
            <a:r>
              <a:rPr lang="zh-TW" altLang="en-US" dirty="0"/>
              <a:t>另一個</a:t>
            </a:r>
            <a:r>
              <a:rPr lang="en-US" altLang="zh-TW" dirty="0"/>
              <a:t>CPU/GPU</a:t>
            </a:r>
            <a:r>
              <a:rPr lang="zh-TW" altLang="en-US" dirty="0"/>
              <a:t>的研究</a:t>
            </a:r>
            <a:r>
              <a:rPr lang="en-US" altLang="zh-TW" dirty="0"/>
              <a:t>[13],</a:t>
            </a:r>
            <a:r>
              <a:rPr lang="zh-TW" altLang="en-US" dirty="0"/>
              <a:t>討論如何適當的分配和排程在異構雲端</a:t>
            </a:r>
            <a:r>
              <a:rPr lang="en-US" altLang="zh-TW" dirty="0"/>
              <a:t>,</a:t>
            </a:r>
            <a:r>
              <a:rPr lang="zh-TW" altLang="en-US" dirty="0"/>
              <a:t>可以優化</a:t>
            </a:r>
            <a:r>
              <a:rPr lang="en-US" altLang="zh-TW" dirty="0"/>
              <a:t>Hadoop</a:t>
            </a:r>
            <a:r>
              <a:rPr lang="zh-TW" altLang="en-US" dirty="0"/>
              <a:t>的工作負載</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19</a:t>
            </a:fld>
            <a:endParaRPr lang="zh-TW" altLang="en-US"/>
          </a:p>
        </p:txBody>
      </p:sp>
    </p:spTree>
    <p:extLst>
      <p:ext uri="{BB962C8B-B14F-4D97-AF65-F5344CB8AC3E}">
        <p14:creationId xmlns:p14="http://schemas.microsoft.com/office/powerpoint/2010/main" val="45657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很可惜的</a:t>
            </a:r>
            <a:r>
              <a:rPr lang="en-US" altLang="zh-TW" dirty="0"/>
              <a:t>,</a:t>
            </a:r>
            <a:r>
              <a:rPr lang="zh-TW" altLang="en-US" dirty="0"/>
              <a:t>根據我們所知</a:t>
            </a:r>
            <a:r>
              <a:rPr lang="en-US" altLang="zh-TW" dirty="0"/>
              <a:t>,</a:t>
            </a:r>
            <a:r>
              <a:rPr lang="zh-TW" altLang="en-US" dirty="0"/>
              <a:t>沒有一個架構已經被提出為電信商</a:t>
            </a:r>
            <a:r>
              <a:rPr lang="zh-CN" altLang="en-US" dirty="0"/>
              <a:t>提供多种</a:t>
            </a:r>
            <a:r>
              <a:rPr lang="zh-TW" altLang="en-US" dirty="0"/>
              <a:t>雲端之間的可移植性</a:t>
            </a:r>
            <a:r>
              <a:rPr lang="zh-CN" altLang="en-US" dirty="0"/>
              <a:t>，也没有提出</a:t>
            </a:r>
            <a:r>
              <a:rPr lang="zh-TW" altLang="en-US" dirty="0"/>
              <a:t>針對</a:t>
            </a:r>
            <a:r>
              <a:rPr lang="zh-CN" altLang="en-US" dirty="0"/>
              <a:t>解决方案的</a:t>
            </a:r>
            <a:r>
              <a:rPr lang="zh-TW" altLang="en-US" dirty="0"/>
              <a:t>異構雲端佈署方式</a:t>
            </a:r>
            <a:r>
              <a:rPr lang="zh-CN" altLang="en-US" dirty="0"/>
              <a:t>。</a:t>
            </a:r>
            <a:endParaRPr lang="en-US" altLang="zh-CN" dirty="0"/>
          </a:p>
          <a:p>
            <a:r>
              <a:rPr lang="zh-TW" altLang="en-US" dirty="0"/>
              <a:t>同時還沒有提出根據需求</a:t>
            </a:r>
            <a:r>
              <a:rPr lang="zh-CN" altLang="en-US" dirty="0"/>
              <a:t>、用户和服务</a:t>
            </a:r>
            <a:r>
              <a:rPr lang="zh-TW" altLang="en-US" dirty="0"/>
              <a:t>來</a:t>
            </a:r>
            <a:r>
              <a:rPr lang="zh-CN" altLang="en-US" dirty="0"/>
              <a:t>分配和</a:t>
            </a:r>
            <a:r>
              <a:rPr lang="zh-TW" altLang="en-US" dirty="0"/>
              <a:t>實作 </a:t>
            </a:r>
            <a:r>
              <a:rPr lang="en-US" altLang="zh-TW" dirty="0"/>
              <a:t>core </a:t>
            </a:r>
            <a:r>
              <a:rPr lang="en-US" altLang="zh-CN" dirty="0"/>
              <a:t>IMS</a:t>
            </a:r>
            <a:r>
              <a:rPr lang="zh-CN" altLang="en-US" dirty="0"/>
              <a:t>功能的方法。</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20</a:t>
            </a:fld>
            <a:endParaRPr lang="zh-TW" altLang="en-US"/>
          </a:p>
        </p:txBody>
      </p:sp>
    </p:spTree>
    <p:extLst>
      <p:ext uri="{BB962C8B-B14F-4D97-AF65-F5344CB8AC3E}">
        <p14:creationId xmlns:p14="http://schemas.microsoft.com/office/powerpoint/2010/main" val="2941785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這篇論文在以下描述的問題提供一些貢獻</a:t>
            </a:r>
            <a:r>
              <a:rPr lang="en-US" altLang="zh-TW" dirty="0"/>
              <a:t>:</a:t>
            </a:r>
          </a:p>
          <a:p>
            <a:r>
              <a:rPr lang="en-US" altLang="zh-TW" dirty="0"/>
              <a:t>1.</a:t>
            </a:r>
            <a:r>
              <a:rPr lang="zh-TW" altLang="en-US" dirty="0"/>
              <a:t>我們是否可以定義一個</a:t>
            </a:r>
            <a:r>
              <a:rPr lang="en-US" altLang="zh-TW" dirty="0"/>
              <a:t>cloud-based</a:t>
            </a:r>
            <a:r>
              <a:rPr lang="zh-TW" altLang="en-US" dirty="0"/>
              <a:t>軟體架構</a:t>
            </a:r>
            <a:r>
              <a:rPr lang="en-US" altLang="zh-TW" dirty="0"/>
              <a:t>,</a:t>
            </a:r>
            <a:r>
              <a:rPr lang="zh-TW" altLang="en-US" dirty="0"/>
              <a:t>可輕易的佈署在異構硬體群</a:t>
            </a:r>
            <a:r>
              <a:rPr lang="en-US" altLang="zh-TW" dirty="0"/>
              <a:t>(container, VM ,bare</a:t>
            </a:r>
            <a:r>
              <a:rPr lang="en-US" altLang="zh-TW" baseline="0" dirty="0"/>
              <a:t> metal</a:t>
            </a:r>
            <a:r>
              <a:rPr lang="zh-TW" altLang="en-US" baseline="0" dirty="0"/>
              <a:t>伺服器群</a:t>
            </a:r>
            <a:r>
              <a:rPr lang="en-US" altLang="zh-TW" baseline="0" dirty="0"/>
              <a:t>,</a:t>
            </a:r>
            <a:r>
              <a:rPr lang="zh-TW" altLang="en-US" baseline="0" dirty="0"/>
              <a:t>特殊加速器群</a:t>
            </a:r>
            <a:r>
              <a:rPr lang="en-US" altLang="zh-TW" dirty="0"/>
              <a:t>)</a:t>
            </a:r>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21</a:t>
            </a:fld>
            <a:endParaRPr lang="zh-TW" altLang="en-US"/>
          </a:p>
        </p:txBody>
      </p:sp>
    </p:spTree>
    <p:extLst>
      <p:ext uri="{BB962C8B-B14F-4D97-AF65-F5344CB8AC3E}">
        <p14:creationId xmlns:p14="http://schemas.microsoft.com/office/powerpoint/2010/main" val="12056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err="1">
                <a:solidFill>
                  <a:schemeClr val="tx1"/>
                </a:solidFill>
                <a:effectLst/>
                <a:latin typeface="+mn-lt"/>
                <a:ea typeface="+mn-ea"/>
                <a:cs typeface="+mn-cs"/>
              </a:rPr>
              <a:t>École</a:t>
            </a:r>
            <a:r>
              <a:rPr lang="en-US" altLang="zh-TW" sz="1200" b="0" i="0" kern="1200" dirty="0">
                <a:solidFill>
                  <a:schemeClr val="tx1"/>
                </a:solidFill>
                <a:effectLst/>
                <a:latin typeface="+mn-lt"/>
                <a:ea typeface="+mn-ea"/>
                <a:cs typeface="+mn-cs"/>
              </a:rPr>
              <a:t> de </a:t>
            </a:r>
            <a:r>
              <a:rPr lang="en-US" altLang="zh-TW" sz="1200" b="0" i="0" kern="1200" dirty="0" err="1">
                <a:solidFill>
                  <a:schemeClr val="tx1"/>
                </a:solidFill>
                <a:effectLst/>
                <a:latin typeface="+mn-lt"/>
                <a:ea typeface="+mn-ea"/>
                <a:cs typeface="+mn-cs"/>
              </a:rPr>
              <a:t>technologie</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supérieure</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ÉTS:</a:t>
            </a:r>
            <a:r>
              <a:rPr lang="zh-TW" altLang="en-US" sz="1200" b="1" i="0" kern="1200" dirty="0">
                <a:solidFill>
                  <a:schemeClr val="tx1"/>
                </a:solidFill>
                <a:effectLst/>
                <a:latin typeface="+mn-lt"/>
                <a:ea typeface="+mn-ea"/>
                <a:cs typeface="+mn-cs"/>
              </a:rPr>
              <a:t>高等工程技術學院</a:t>
            </a:r>
            <a:r>
              <a:rPr lang="en-US" altLang="zh-TW" sz="1200" b="1"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是位於加拿大魁北克蒙特婁的公共工程學校</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a:t>
            </a:fld>
            <a:endParaRPr lang="zh-TW" altLang="en-US"/>
          </a:p>
        </p:txBody>
      </p:sp>
    </p:spTree>
    <p:extLst>
      <p:ext uri="{BB962C8B-B14F-4D97-AF65-F5344CB8AC3E}">
        <p14:creationId xmlns:p14="http://schemas.microsoft.com/office/powerpoint/2010/main" val="418086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我們是否可以實作</a:t>
            </a:r>
            <a:r>
              <a:rPr lang="en-US" altLang="zh-TW" dirty="0"/>
              <a:t>IMS</a:t>
            </a:r>
            <a:r>
              <a:rPr lang="zh-TW" altLang="en-US" dirty="0"/>
              <a:t>在所上一個問題所提的架構</a:t>
            </a:r>
            <a:r>
              <a:rPr lang="en-US" altLang="zh-TW" dirty="0"/>
              <a:t>,</a:t>
            </a:r>
            <a:r>
              <a:rPr lang="zh-TW" altLang="en-US" dirty="0"/>
              <a:t>可以按每個用戶 每個服務功能來提供需求</a:t>
            </a:r>
            <a:r>
              <a:rPr lang="en-US" altLang="zh-TW" dirty="0"/>
              <a:t>?</a:t>
            </a:r>
          </a:p>
          <a:p>
            <a:r>
              <a:rPr lang="en-US" altLang="zh-TW" dirty="0"/>
              <a:t>3.</a:t>
            </a:r>
            <a:r>
              <a:rPr lang="zh-TW" altLang="en-US" dirty="0"/>
              <a:t>這個架構的特性是什麼</a:t>
            </a:r>
            <a:r>
              <a:rPr lang="en-US" altLang="zh-TW" dirty="0"/>
              <a:t>?</a:t>
            </a:r>
            <a:r>
              <a:rPr lang="zh-TW" altLang="en-US" dirty="0"/>
              <a:t> 相比</a:t>
            </a:r>
            <a:r>
              <a:rPr lang="en-US" altLang="zh-TW" dirty="0"/>
              <a:t>node-based</a:t>
            </a:r>
            <a:r>
              <a:rPr lang="zh-TW" altLang="en-US" dirty="0"/>
              <a:t>佈署方式的差異</a:t>
            </a:r>
            <a:r>
              <a:rPr lang="en-US" altLang="zh-TW" dirty="0"/>
              <a:t>?</a:t>
            </a:r>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22</a:t>
            </a:fld>
            <a:endParaRPr lang="zh-TW" altLang="en-US"/>
          </a:p>
        </p:txBody>
      </p:sp>
    </p:spTree>
    <p:extLst>
      <p:ext uri="{BB962C8B-B14F-4D97-AF65-F5344CB8AC3E}">
        <p14:creationId xmlns:p14="http://schemas.microsoft.com/office/powerpoint/2010/main" val="296458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在</a:t>
            </a:r>
            <a:r>
              <a:rPr lang="zh-TW" altLang="en-US" dirty="0"/>
              <a:t>本篇</a:t>
            </a:r>
            <a:r>
              <a:rPr lang="zh-CN" altLang="en-US" dirty="0"/>
              <a:t>中提出的</a:t>
            </a:r>
            <a:r>
              <a:rPr lang="zh-TW" altLang="en-US" dirty="0"/>
              <a:t>叫作</a:t>
            </a:r>
            <a:r>
              <a:rPr lang="en-US" altLang="zh-CN" dirty="0"/>
              <a:t>Unity</a:t>
            </a:r>
            <a:r>
              <a:rPr lang="zh-CN" altLang="en-US" dirty="0"/>
              <a:t>的 </a:t>
            </a:r>
            <a:r>
              <a:rPr lang="en-US" altLang="zh-CN" dirty="0"/>
              <a:t>“</a:t>
            </a:r>
            <a:r>
              <a:rPr lang="en-US" altLang="zh-TW" sz="1200" dirty="0"/>
              <a:t>Hyper Heterogeneous Cloud</a:t>
            </a:r>
            <a:r>
              <a:rPr lang="zh-CN" altLang="en-US" dirty="0"/>
              <a:t> </a:t>
            </a:r>
            <a:r>
              <a:rPr lang="en-US" altLang="zh-CN" dirty="0"/>
              <a:t>”</a:t>
            </a:r>
            <a:r>
              <a:rPr lang="zh-TW" altLang="en-US" dirty="0"/>
              <a:t>架構</a:t>
            </a:r>
            <a:r>
              <a:rPr lang="zh-CN" altLang="en-US" dirty="0"/>
              <a:t>，可以在一组不同的</a:t>
            </a:r>
            <a:r>
              <a:rPr lang="zh-TW" altLang="en-US" dirty="0"/>
              <a:t>基礎硬體設施</a:t>
            </a:r>
            <a:r>
              <a:rPr lang="zh-CN" altLang="en-US" dirty="0"/>
              <a:t>上部署，使用混合的管理工具和混合的部署技</a:t>
            </a:r>
            <a:r>
              <a:rPr lang="zh-TW" altLang="en-US" dirty="0"/>
              <a:t>術</a:t>
            </a:r>
            <a:r>
              <a:rPr lang="zh-CN" altLang="en-US" dirty="0"/>
              <a:t>。</a:t>
            </a:r>
            <a:endParaRPr lang="en-US" altLang="zh-CN" dirty="0"/>
          </a:p>
          <a:p>
            <a:r>
              <a:rPr lang="zh-TW" altLang="en-US" dirty="0"/>
              <a:t>換句話說</a:t>
            </a:r>
            <a:r>
              <a:rPr lang="en-US" altLang="zh-TW" dirty="0"/>
              <a:t>,</a:t>
            </a:r>
            <a:r>
              <a:rPr lang="zh-TW" altLang="en-US" dirty="0"/>
              <a:t>佈署方式可以一部分用</a:t>
            </a:r>
            <a:r>
              <a:rPr lang="en-US" altLang="zh-TW" dirty="0" err="1"/>
              <a:t>VM,container</a:t>
            </a:r>
            <a:r>
              <a:rPr lang="zh-TW" altLang="en-US" dirty="0"/>
              <a:t>和</a:t>
            </a:r>
            <a:r>
              <a:rPr lang="en-US" altLang="zh-TW" dirty="0"/>
              <a:t>bare metal,</a:t>
            </a:r>
            <a:r>
              <a:rPr lang="zh-TW" altLang="en-US" dirty="0"/>
              <a:t>可以利用每種不同平台的優勢</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24</a:t>
            </a:fld>
            <a:endParaRPr lang="zh-TW" altLang="en-US"/>
          </a:p>
        </p:txBody>
      </p:sp>
    </p:spTree>
    <p:extLst>
      <p:ext uri="{BB962C8B-B14F-4D97-AF65-F5344CB8AC3E}">
        <p14:creationId xmlns:p14="http://schemas.microsoft.com/office/powerpoint/2010/main" val="3713903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作者的目標是建立一個系統和軟體架構</a:t>
            </a:r>
            <a:r>
              <a:rPr lang="en-US" altLang="zh-TW" dirty="0"/>
              <a:t>,</a:t>
            </a:r>
            <a:r>
              <a:rPr lang="zh-TW" altLang="en-US" dirty="0"/>
              <a:t>讓單一的軟體可以</a:t>
            </a:r>
            <a:r>
              <a:rPr lang="zh-CN" altLang="en-US" dirty="0"/>
              <a:t>在</a:t>
            </a:r>
            <a:r>
              <a:rPr lang="zh-TW" altLang="en-US" dirty="0"/>
              <a:t>不同的硬體</a:t>
            </a:r>
            <a:r>
              <a:rPr lang="zh-CN" altLang="en-US" dirty="0"/>
              <a:t>和</a:t>
            </a:r>
            <a:r>
              <a:rPr lang="zh-TW" altLang="en-US" dirty="0"/>
              <a:t>雲端平台</a:t>
            </a:r>
            <a:r>
              <a:rPr lang="zh-CN" altLang="en-US" dirty="0"/>
              <a:t>上部署。</a:t>
            </a:r>
            <a:r>
              <a:rPr lang="en-US" altLang="zh-CN" dirty="0"/>
              <a:t/>
            </a:r>
            <a:br>
              <a:rPr lang="en-US" altLang="zh-CN" dirty="0"/>
            </a:br>
            <a:r>
              <a:rPr lang="zh-TW" altLang="en-US" dirty="0"/>
              <a:t>透過佈署</a:t>
            </a:r>
            <a:r>
              <a:rPr lang="zh-CN" altLang="en-US" dirty="0"/>
              <a:t>配置来</a:t>
            </a:r>
            <a:r>
              <a:rPr lang="zh-TW" altLang="en-US" dirty="0"/>
              <a:t>滿足特殊的需求</a:t>
            </a:r>
            <a:r>
              <a:rPr lang="zh-CN" altLang="en-US" dirty="0"/>
              <a:t>，而不是</a:t>
            </a:r>
            <a:r>
              <a:rPr lang="zh-TW" altLang="en-US" dirty="0"/>
              <a:t>設計來符合</a:t>
            </a:r>
            <a:r>
              <a:rPr lang="zh-CN" altLang="en-US" dirty="0"/>
              <a:t>特定平台。</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25</a:t>
            </a:fld>
            <a:endParaRPr lang="zh-TW" altLang="en-US"/>
          </a:p>
        </p:txBody>
      </p:sp>
    </p:spTree>
    <p:extLst>
      <p:ext uri="{BB962C8B-B14F-4D97-AF65-F5344CB8AC3E}">
        <p14:creationId xmlns:p14="http://schemas.microsoft.com/office/powerpoint/2010/main" val="1391620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为了研究</a:t>
            </a:r>
            <a:r>
              <a:rPr lang="en-US" altLang="zh-TW" dirty="0"/>
              <a:t>Hyper </a:t>
            </a:r>
            <a:r>
              <a:rPr lang="en-US" altLang="zh-TW" sz="1200" dirty="0"/>
              <a:t>Heterogeneous</a:t>
            </a:r>
            <a:r>
              <a:rPr lang="zh-TW" altLang="en-US" sz="1200" dirty="0"/>
              <a:t>雲端佈署軟體架構</a:t>
            </a:r>
            <a:r>
              <a:rPr lang="zh-CN" altLang="en-US" dirty="0"/>
              <a:t>的特</a:t>
            </a:r>
            <a:r>
              <a:rPr lang="zh-TW" altLang="en-US" dirty="0"/>
              <a:t>性</a:t>
            </a:r>
            <a:r>
              <a:rPr lang="zh-CN" altLang="en-US" dirty="0"/>
              <a:t>，</a:t>
            </a:r>
            <a:r>
              <a:rPr lang="zh-TW" altLang="en-US" dirty="0"/>
              <a:t>作者基於</a:t>
            </a:r>
            <a:r>
              <a:rPr lang="en-US" altLang="zh-TW" dirty="0" err="1"/>
              <a:t>Microservices</a:t>
            </a:r>
            <a:r>
              <a:rPr lang="en-US" altLang="zh-TW" dirty="0"/>
              <a:t>-based</a:t>
            </a:r>
            <a:r>
              <a:rPr lang="zh-TW" altLang="en-US" dirty="0"/>
              <a:t>架構</a:t>
            </a:r>
            <a:r>
              <a:rPr lang="zh-CN" altLang="en-US" dirty="0"/>
              <a:t>上</a:t>
            </a:r>
            <a:r>
              <a:rPr lang="zh-TW" altLang="en-US" dirty="0"/>
              <a:t>建立一個簡化的</a:t>
            </a:r>
            <a:r>
              <a:rPr lang="en-US" altLang="zh-TW" dirty="0"/>
              <a:t>IMS</a:t>
            </a:r>
            <a:r>
              <a:rPr lang="zh-TW" altLang="en-US" dirty="0"/>
              <a:t>系統</a:t>
            </a:r>
            <a:r>
              <a:rPr lang="en-US" altLang="zh-CN" dirty="0"/>
              <a:t>[15]</a:t>
            </a:r>
            <a:r>
              <a:rPr lang="zh-CN" altLang="en-US" dirty="0"/>
              <a:t>。</a:t>
            </a:r>
            <a:endParaRPr lang="en-US" altLang="zh-CN" dirty="0"/>
          </a:p>
          <a:p>
            <a:r>
              <a:rPr lang="zh-CN" altLang="en-US" dirty="0"/>
              <a:t>这使得我们可以</a:t>
            </a:r>
            <a:r>
              <a:rPr lang="zh-TW" altLang="en-US" dirty="0"/>
              <a:t>透過</a:t>
            </a:r>
            <a:r>
              <a:rPr lang="zh-CN" altLang="en-US" dirty="0"/>
              <a:t>一</a:t>
            </a:r>
            <a:r>
              <a:rPr lang="zh-TW" altLang="en-US" dirty="0"/>
              <a:t>個</a:t>
            </a:r>
            <a:r>
              <a:rPr lang="en-US" altLang="zh-CN" dirty="0"/>
              <a:t>Descriptor</a:t>
            </a:r>
            <a:r>
              <a:rPr lang="zh-CN" altLang="en-US" dirty="0"/>
              <a:t>文件来定</a:t>
            </a:r>
            <a:r>
              <a:rPr lang="zh-TW" altLang="en-US" dirty="0"/>
              <a:t>義平台資源</a:t>
            </a:r>
            <a:r>
              <a:rPr lang="zh-CN" altLang="en-US" dirty="0"/>
              <a:t>的</a:t>
            </a:r>
            <a:r>
              <a:rPr lang="en-US" altLang="zh-TW" sz="1200" dirty="0"/>
              <a:t>available pools</a:t>
            </a:r>
            <a:r>
              <a:rPr lang="zh-CN" altLang="en-US" dirty="0"/>
              <a:t>和</a:t>
            </a:r>
            <a:r>
              <a:rPr lang="en-US" altLang="zh-TW" dirty="0" err="1"/>
              <a:t>Microservice</a:t>
            </a:r>
            <a:r>
              <a:rPr lang="zh-TW" altLang="en-US" dirty="0"/>
              <a:t>的佈署模型</a:t>
            </a:r>
            <a:r>
              <a:rPr lang="zh-CN" altLang="en-US" dirty="0"/>
              <a:t>，</a:t>
            </a:r>
            <a:r>
              <a:rPr lang="zh-TW" altLang="en-US" dirty="0"/>
              <a:t>讓</a:t>
            </a:r>
            <a:r>
              <a:rPr lang="zh-CN" altLang="en-US" dirty="0"/>
              <a:t>们可以</a:t>
            </a:r>
            <a:r>
              <a:rPr lang="zh-TW" altLang="en-US" dirty="0"/>
              <a:t>靈活</a:t>
            </a:r>
            <a:r>
              <a:rPr lang="zh-CN" altLang="en-US" dirty="0"/>
              <a:t>地</a:t>
            </a:r>
            <a:r>
              <a:rPr lang="zh-TW" altLang="en-US" dirty="0"/>
              <a:t>把</a:t>
            </a:r>
            <a:r>
              <a:rPr lang="en-US" altLang="zh-CN" dirty="0"/>
              <a:t>IMS</a:t>
            </a:r>
            <a:r>
              <a:rPr lang="zh-CN" altLang="en-US" dirty="0"/>
              <a:t>功能分布在不同平台的组合上。</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26</a:t>
            </a:fld>
            <a:endParaRPr lang="zh-TW" altLang="en-US"/>
          </a:p>
        </p:txBody>
      </p:sp>
    </p:spTree>
    <p:extLst>
      <p:ext uri="{BB962C8B-B14F-4D97-AF65-F5344CB8AC3E}">
        <p14:creationId xmlns:p14="http://schemas.microsoft.com/office/powerpoint/2010/main" val="2367739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作者建立的</a:t>
            </a:r>
            <a:r>
              <a:rPr lang="en-US" altLang="zh-TW" dirty="0"/>
              <a:t>Meta Manager</a:t>
            </a:r>
            <a:r>
              <a:rPr lang="zh-TW" altLang="en-US" dirty="0"/>
              <a:t>和</a:t>
            </a:r>
            <a:r>
              <a:rPr lang="en-US" altLang="zh-TW" sz="1200" dirty="0"/>
              <a:t>Orchestrator</a:t>
            </a:r>
            <a:r>
              <a:rPr lang="zh-TW" altLang="en-US" sz="1200" dirty="0"/>
              <a:t>可以佈署功能在異構平台</a:t>
            </a:r>
            <a:r>
              <a:rPr lang="zh-TW" altLang="en-US" sz="1200" dirty="0" smtClean="0"/>
              <a:t>上</a:t>
            </a:r>
            <a:endParaRPr lang="en-US" altLang="zh-TW" sz="1200" dirty="0" smtClean="0"/>
          </a:p>
          <a:p>
            <a:endParaRPr lang="en-US" altLang="zh-TW" sz="1200" dirty="0"/>
          </a:p>
          <a:p>
            <a:r>
              <a:rPr lang="zh-CN" altLang="en-US" dirty="0"/>
              <a:t>这种方法允许定义混合部署，因为定义的平台也可以由公有</a:t>
            </a:r>
            <a:r>
              <a:rPr lang="zh-TW" altLang="en-US" dirty="0"/>
              <a:t>雲</a:t>
            </a:r>
            <a:r>
              <a:rPr lang="zh-CN" altLang="en-US" dirty="0"/>
              <a:t>提供。</a:t>
            </a:r>
            <a:endParaRPr lang="en-US" altLang="zh-CN" dirty="0"/>
          </a:p>
          <a:p>
            <a:r>
              <a:rPr lang="zh-CN" altLang="en-US" dirty="0"/>
              <a:t>本</a:t>
            </a:r>
            <a:r>
              <a:rPr lang="zh-TW" altLang="en-US" dirty="0"/>
              <a:t>篇</a:t>
            </a:r>
            <a:r>
              <a:rPr lang="zh-CN" altLang="en-US" dirty="0"/>
              <a:t>后面会详细介绍为</a:t>
            </a:r>
            <a:r>
              <a:rPr lang="en-US" altLang="zh-CN" dirty="0"/>
              <a:t>Unity Cloud</a:t>
            </a:r>
            <a:r>
              <a:rPr lang="zh-CN" altLang="en-US" dirty="0"/>
              <a:t>开发的</a:t>
            </a:r>
            <a:r>
              <a:rPr lang="en-US" altLang="zh-CN" dirty="0" err="1"/>
              <a:t>microservices</a:t>
            </a:r>
            <a:r>
              <a:rPr lang="zh-CN" altLang="en-US" dirty="0"/>
              <a:t>列表和</a:t>
            </a:r>
            <a:r>
              <a:rPr lang="zh-TW" altLang="en-US" dirty="0"/>
              <a:t>實現的</a:t>
            </a:r>
            <a:r>
              <a:rPr lang="en-US" altLang="zh-CN" dirty="0"/>
              <a:t>IMS</a:t>
            </a:r>
            <a:r>
              <a:rPr lang="zh-CN" altLang="en-US" dirty="0"/>
              <a:t>功能。</a:t>
            </a:r>
          </a:p>
          <a:p>
            <a:r>
              <a:rPr lang="zh-CN" altLang="en-US" dirty="0"/>
              <a:t>我们首先</a:t>
            </a:r>
            <a:r>
              <a:rPr lang="zh-TW" altLang="en-US" dirty="0"/>
              <a:t>關注</a:t>
            </a:r>
            <a:r>
              <a:rPr lang="zh-CN" altLang="en-US" dirty="0"/>
              <a:t>的是</a:t>
            </a:r>
            <a:r>
              <a:rPr lang="zh-TW" altLang="en-US" dirty="0"/>
              <a:t>實現</a:t>
            </a:r>
            <a:r>
              <a:rPr lang="en-US" altLang="zh-TW" sz="1200" dirty="0"/>
              <a:t>Hyper Heterogeneous Cloud</a:t>
            </a:r>
            <a:r>
              <a:rPr lang="zh-TW" altLang="en-US" dirty="0"/>
              <a:t>佈署</a:t>
            </a:r>
            <a:r>
              <a:rPr lang="zh-CN" altLang="en-US" dirty="0"/>
              <a:t>的</a:t>
            </a:r>
            <a:r>
              <a:rPr lang="zh-TW" altLang="en-US" dirty="0"/>
              <a:t>軟體架構</a:t>
            </a:r>
            <a:r>
              <a:rPr lang="zh-CN" altLang="en-US" dirty="0"/>
              <a:t>和基</a:t>
            </a:r>
            <a:r>
              <a:rPr lang="zh-TW" altLang="en-US" dirty="0"/>
              <a:t>礎設施</a:t>
            </a:r>
            <a:r>
              <a:rPr lang="zh-CN" altLang="en-US" dirty="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27</a:t>
            </a:fld>
            <a:endParaRPr lang="zh-TW" altLang="en-US"/>
          </a:p>
        </p:txBody>
      </p:sp>
    </p:spTree>
    <p:extLst>
      <p:ext uri="{BB962C8B-B14F-4D97-AF65-F5344CB8AC3E}">
        <p14:creationId xmlns:p14="http://schemas.microsoft.com/office/powerpoint/2010/main" val="3033691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在这</a:t>
            </a:r>
            <a:r>
              <a:rPr lang="zh-TW" altLang="en-US" dirty="0"/>
              <a:t>個架構</a:t>
            </a:r>
            <a:r>
              <a:rPr lang="zh-CN" altLang="en-US" dirty="0"/>
              <a:t>中，</a:t>
            </a:r>
            <a:r>
              <a:rPr lang="zh-TW" altLang="en-US" dirty="0"/>
              <a:t>雲端平台</a:t>
            </a:r>
            <a:r>
              <a:rPr lang="zh-CN" altLang="en-US" dirty="0"/>
              <a:t>负责分配计算、网络和存储资源，</a:t>
            </a:r>
            <a:r>
              <a:rPr lang="zh-TW" altLang="en-US" dirty="0"/>
              <a:t>以</a:t>
            </a:r>
            <a:r>
              <a:rPr lang="zh-CN" altLang="en-US" dirty="0"/>
              <a:t>提供</a:t>
            </a:r>
            <a:r>
              <a:rPr lang="zh-TW" altLang="en-US" dirty="0"/>
              <a:t>使用者或服務所需</a:t>
            </a:r>
            <a:r>
              <a:rPr lang="zh-CN" altLang="en-US" dirty="0"/>
              <a:t>的电信功能。</a:t>
            </a:r>
            <a:endParaRPr lang="en-US" altLang="zh-CN" dirty="0"/>
          </a:p>
          <a:p>
            <a:r>
              <a:rPr lang="zh-TW" altLang="en-US" dirty="0"/>
              <a:t>為了相容不同平台</a:t>
            </a:r>
            <a:r>
              <a:rPr lang="zh-CN" altLang="en-US" dirty="0"/>
              <a:t>（</a:t>
            </a:r>
            <a:r>
              <a:rPr lang="en-US" altLang="zh-CN" dirty="0"/>
              <a:t>PaaS</a:t>
            </a:r>
            <a:r>
              <a:rPr lang="zh-CN" altLang="en-US" dirty="0"/>
              <a:t>、</a:t>
            </a:r>
            <a:r>
              <a:rPr lang="en-US" altLang="zh-CN" dirty="0"/>
              <a:t>IaaS</a:t>
            </a:r>
            <a:r>
              <a:rPr lang="zh-CN" altLang="en-US" dirty="0"/>
              <a:t>、</a:t>
            </a:r>
            <a:r>
              <a:rPr lang="en-US" altLang="zh-CN" dirty="0" err="1"/>
              <a:t>BareMetal</a:t>
            </a:r>
            <a:r>
              <a:rPr lang="zh-CN" altLang="en-US" dirty="0"/>
              <a:t>等</a:t>
            </a:r>
            <a:r>
              <a:rPr lang="en-US" altLang="zh-CN" dirty="0"/>
              <a:t>,</a:t>
            </a:r>
            <a:r>
              <a:rPr lang="zh-TW" altLang="en-US" dirty="0"/>
              <a:t>直接統稱</a:t>
            </a:r>
            <a:r>
              <a:rPr lang="en-US" altLang="zh-TW" dirty="0" err="1"/>
              <a:t>Xaas</a:t>
            </a:r>
            <a:r>
              <a:rPr lang="zh-CN" altLang="en-US" dirty="0"/>
              <a:t>），</a:t>
            </a:r>
            <a:r>
              <a:rPr lang="zh-TW" altLang="en-US" dirty="0"/>
              <a:t>作者介紹</a:t>
            </a:r>
            <a:r>
              <a:rPr lang="zh-CN" altLang="en-US" dirty="0"/>
              <a:t>了</a:t>
            </a:r>
            <a:r>
              <a:rPr lang="zh-TW" altLang="en-US" dirty="0"/>
              <a:t>一個抽象層</a:t>
            </a:r>
            <a:r>
              <a:rPr lang="zh-CN" altLang="en-US" dirty="0"/>
              <a:t>，它表示平台上的计算资源的一个实例。</a:t>
            </a:r>
            <a:endParaRPr lang="en-US" altLang="zh-CN" dirty="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a:t>我们将</a:t>
            </a:r>
            <a:r>
              <a:rPr lang="en-US" altLang="zh-CN" dirty="0"/>
              <a:t>Pouch</a:t>
            </a:r>
            <a:r>
              <a:rPr lang="zh-CN" altLang="en-US" dirty="0"/>
              <a:t>定义为计算资源</a:t>
            </a:r>
            <a:r>
              <a:rPr lang="zh-TW" altLang="en-US" dirty="0"/>
              <a:t>與輕量化</a:t>
            </a:r>
            <a:r>
              <a:rPr lang="zh-CN" altLang="en-US" dirty="0"/>
              <a:t>平台框架</a:t>
            </a:r>
            <a:r>
              <a:rPr lang="zh-TW" altLang="en-US" dirty="0"/>
              <a:t>一起結合</a:t>
            </a:r>
            <a:r>
              <a:rPr lang="zh-CN" altLang="en-US" dirty="0"/>
              <a:t>的计算资源（图</a:t>
            </a:r>
            <a:r>
              <a:rPr lang="en-US" altLang="zh-CN" dirty="0"/>
              <a:t>2</a:t>
            </a:r>
            <a:r>
              <a:rPr lang="zh-CN" altLang="en-US" dirty="0"/>
              <a:t>和图</a:t>
            </a:r>
            <a:r>
              <a:rPr lang="en-US" altLang="zh-CN" dirty="0"/>
              <a:t>3</a:t>
            </a:r>
            <a:r>
              <a:rPr lang="zh-CN" altLang="en-US" dirty="0"/>
              <a:t>）。</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28</a:t>
            </a:fld>
            <a:endParaRPr lang="zh-TW" altLang="en-US"/>
          </a:p>
        </p:txBody>
      </p:sp>
    </p:spTree>
    <p:extLst>
      <p:ext uri="{BB962C8B-B14F-4D97-AF65-F5344CB8AC3E}">
        <p14:creationId xmlns:p14="http://schemas.microsoft.com/office/powerpoint/2010/main" val="2214262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kern="1200" dirty="0">
                <a:solidFill>
                  <a:schemeClr val="tx1"/>
                </a:solidFill>
                <a:effectLst/>
                <a:latin typeface="+mn-lt"/>
                <a:ea typeface="+mn-ea"/>
                <a:cs typeface="+mn-cs"/>
              </a:rPr>
              <a:t>Fig. 2. </a:t>
            </a:r>
            <a:r>
              <a:rPr lang="en-US" altLang="zh-TW" sz="1200" b="0" i="0" kern="1200" dirty="0">
                <a:solidFill>
                  <a:schemeClr val="tx1"/>
                </a:solidFill>
                <a:effectLst/>
                <a:latin typeface="+mn-lt"/>
                <a:ea typeface="+mn-ea"/>
                <a:cs typeface="+mn-cs"/>
              </a:rPr>
              <a:t>Distributed deployment of Units on Pouch scaling as needed.</a:t>
            </a:r>
            <a:r>
              <a:rPr lang="en-US" altLang="zh-TW" dirty="0"/>
              <a:t> </a:t>
            </a:r>
            <a:br>
              <a:rPr lang="en-US" altLang="zh-TW" dirty="0"/>
            </a:br>
            <a:r>
              <a:rPr lang="zh-TW" altLang="en-US" dirty="0"/>
              <a:t>圖</a:t>
            </a:r>
            <a:r>
              <a:rPr lang="en-US" altLang="zh-TW" dirty="0"/>
              <a:t>2</a:t>
            </a:r>
            <a:r>
              <a:rPr lang="zh-TW" altLang="en-US" dirty="0"/>
              <a:t> </a:t>
            </a:r>
            <a:r>
              <a:rPr lang="en-US" altLang="zh-TW" dirty="0"/>
              <a:t>:</a:t>
            </a:r>
            <a:r>
              <a:rPr lang="zh-TW" altLang="en-US" dirty="0"/>
              <a:t> 分散式佈署的基本單位</a:t>
            </a:r>
            <a:r>
              <a:rPr lang="en-US" altLang="zh-TW" dirty="0"/>
              <a:t>,Pouch</a:t>
            </a:r>
            <a:r>
              <a:rPr lang="zh-TW" altLang="en-US" dirty="0"/>
              <a:t>根據</a:t>
            </a:r>
            <a:r>
              <a:rPr lang="en-US" altLang="zh-TW" dirty="0"/>
              <a:t>scaling</a:t>
            </a:r>
            <a:r>
              <a:rPr lang="zh-TW" altLang="en-US" dirty="0"/>
              <a:t>的需求</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29</a:t>
            </a:fld>
            <a:endParaRPr lang="zh-TW" altLang="en-US"/>
          </a:p>
        </p:txBody>
      </p:sp>
    </p:spTree>
    <p:extLst>
      <p:ext uri="{BB962C8B-B14F-4D97-AF65-F5344CB8AC3E}">
        <p14:creationId xmlns:p14="http://schemas.microsoft.com/office/powerpoint/2010/main" val="3188494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3:Pouch</a:t>
            </a:r>
            <a:r>
              <a:rPr lang="zh-TW" altLang="en-US" dirty="0"/>
              <a:t>佈署在不同服務的概念圖</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30</a:t>
            </a:fld>
            <a:endParaRPr lang="zh-TW" altLang="en-US"/>
          </a:p>
        </p:txBody>
      </p:sp>
    </p:spTree>
    <p:extLst>
      <p:ext uri="{BB962C8B-B14F-4D97-AF65-F5344CB8AC3E}">
        <p14:creationId xmlns:p14="http://schemas.microsoft.com/office/powerpoint/2010/main" val="2344566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该框架</a:t>
            </a:r>
            <a:r>
              <a:rPr lang="zh-TW" altLang="en-US" dirty="0"/>
              <a:t>支援把功能當作</a:t>
            </a:r>
            <a:r>
              <a:rPr lang="en-US" altLang="zh-TW" dirty="0"/>
              <a:t>library</a:t>
            </a:r>
            <a:r>
              <a:rPr lang="zh-CN" altLang="en-US" dirty="0"/>
              <a:t>提供给</a:t>
            </a:r>
            <a:r>
              <a:rPr lang="zh-TW" altLang="en-US" dirty="0"/>
              <a:t>應用程式程式碼</a:t>
            </a:r>
            <a:r>
              <a:rPr lang="zh-CN" altLang="en-US" dirty="0"/>
              <a:t>，而不是通过</a:t>
            </a:r>
            <a:r>
              <a:rPr lang="zh-TW" altLang="en-US" dirty="0"/>
              <a:t>網路</a:t>
            </a:r>
            <a:r>
              <a:rPr lang="zh-CN" altLang="en-US" dirty="0"/>
              <a:t>作为服务提供。</a:t>
            </a:r>
            <a:endParaRPr lang="en-US" altLang="zh-CN" dirty="0"/>
          </a:p>
          <a:p>
            <a:r>
              <a:rPr lang="en-US" altLang="zh-CN" dirty="0"/>
              <a:t>Pouch</a:t>
            </a:r>
            <a:r>
              <a:rPr lang="zh-CN" altLang="en-US" dirty="0"/>
              <a:t>可以看成是一套运行在计算资源上的</a:t>
            </a:r>
            <a:r>
              <a:rPr lang="en-US" altLang="zh-CN" dirty="0"/>
              <a:t>library</a:t>
            </a:r>
            <a:r>
              <a:rPr lang="zh-TW" altLang="en-US" dirty="0"/>
              <a:t>和程序</a:t>
            </a:r>
            <a:r>
              <a:rPr lang="zh-CN" altLang="en-US" dirty="0"/>
              <a:t>，以</a:t>
            </a:r>
            <a:r>
              <a:rPr lang="zh-TW" altLang="en-US" dirty="0"/>
              <a:t>支援</a:t>
            </a:r>
            <a:r>
              <a:rPr lang="en-US" altLang="zh-TW" dirty="0" err="1"/>
              <a:t>microservices</a:t>
            </a:r>
            <a:r>
              <a:rPr lang="zh-CN" altLang="en-US" dirty="0"/>
              <a:t>，方便</a:t>
            </a:r>
            <a:r>
              <a:rPr lang="zh-TW" altLang="en-US" dirty="0"/>
              <a:t>使用</a:t>
            </a:r>
            <a:r>
              <a:rPr lang="zh-CN" altLang="en-US" dirty="0"/>
              <a:t>其他</a:t>
            </a:r>
            <a:r>
              <a:rPr lang="en-US" altLang="zh-CN" dirty="0"/>
              <a:t>services</a:t>
            </a:r>
            <a:r>
              <a:rPr lang="zh-CN" altLang="en-US" dirty="0"/>
              <a:t>。</a:t>
            </a:r>
            <a:endParaRPr lang="en-US" altLang="zh-CN" dirty="0"/>
          </a:p>
          <a:p>
            <a:r>
              <a:rPr lang="en-US" altLang="zh-TW" dirty="0"/>
              <a:t>Pouch</a:t>
            </a:r>
            <a:r>
              <a:rPr lang="zh-TW" altLang="en-US" dirty="0"/>
              <a:t>可以運行在</a:t>
            </a:r>
            <a:r>
              <a:rPr lang="en-US" altLang="zh-TW" dirty="0"/>
              <a:t>Bare Metal</a:t>
            </a:r>
            <a:r>
              <a:rPr lang="zh-TW" altLang="en-US" dirty="0"/>
              <a:t> </a:t>
            </a:r>
            <a:r>
              <a:rPr lang="en-US" altLang="zh-TW" dirty="0" err="1"/>
              <a:t>server,Iaas</a:t>
            </a:r>
            <a:r>
              <a:rPr lang="zh-TW" altLang="en-US" dirty="0"/>
              <a:t>上的</a:t>
            </a:r>
            <a:r>
              <a:rPr lang="en-US" altLang="zh-TW" dirty="0" err="1"/>
              <a:t>VM,Paas</a:t>
            </a:r>
            <a:r>
              <a:rPr lang="zh-TW" altLang="en-US" dirty="0"/>
              <a:t>上的</a:t>
            </a:r>
            <a:r>
              <a:rPr lang="en-US" altLang="zh-TW" dirty="0"/>
              <a:t>Container/</a:t>
            </a:r>
            <a:r>
              <a:rPr lang="en-US" altLang="zh-TW" dirty="0" err="1"/>
              <a:t>job,Unikernel</a:t>
            </a:r>
            <a:r>
              <a:rPr lang="zh-TW" altLang="en-US" dirty="0"/>
              <a:t>上的</a:t>
            </a:r>
            <a:r>
              <a:rPr lang="en-US" altLang="zh-TW" dirty="0" err="1"/>
              <a:t>Microservice</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31</a:t>
            </a:fld>
            <a:endParaRPr lang="zh-TW" altLang="en-US"/>
          </a:p>
        </p:txBody>
      </p:sp>
    </p:spTree>
    <p:extLst>
      <p:ext uri="{BB962C8B-B14F-4D97-AF65-F5344CB8AC3E}">
        <p14:creationId xmlns:p14="http://schemas.microsoft.com/office/powerpoint/2010/main" val="4155776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一个</a:t>
            </a:r>
            <a:r>
              <a:rPr lang="en-US" altLang="zh-CN" dirty="0"/>
              <a:t>Pouch</a:t>
            </a:r>
            <a:r>
              <a:rPr lang="zh-CN" altLang="en-US" dirty="0"/>
              <a:t>所</a:t>
            </a:r>
            <a:r>
              <a:rPr lang="zh-TW" altLang="en-US" dirty="0"/>
              <a:t>擁有</a:t>
            </a:r>
            <a:r>
              <a:rPr lang="zh-CN" altLang="en-US" dirty="0"/>
              <a:t>的</a:t>
            </a:r>
            <a:r>
              <a:rPr lang="en-US" altLang="zh-CN" dirty="0" err="1"/>
              <a:t>microservices</a:t>
            </a:r>
            <a:r>
              <a:rPr lang="zh-TW" altLang="en-US" dirty="0"/>
              <a:t>和</a:t>
            </a:r>
            <a:r>
              <a:rPr lang="en-US" altLang="zh-TW" dirty="0"/>
              <a:t>instances</a:t>
            </a:r>
            <a:r>
              <a:rPr lang="zh-CN" altLang="en-US" dirty="0"/>
              <a:t>数量可以从</a:t>
            </a:r>
            <a:r>
              <a:rPr lang="zh-TW" altLang="en-US" dirty="0"/>
              <a:t>一個到數千個</a:t>
            </a:r>
            <a:r>
              <a:rPr lang="zh-CN" altLang="en-US" dirty="0"/>
              <a:t>不等，这取决于部署</a:t>
            </a:r>
            <a:r>
              <a:rPr lang="en-US" altLang="zh-CN" dirty="0"/>
              <a:t>Pouch</a:t>
            </a:r>
            <a:r>
              <a:rPr lang="zh-CN" altLang="en-US" dirty="0"/>
              <a:t>的主机的特性。</a:t>
            </a:r>
            <a:endParaRPr lang="en-US" altLang="zh-CN" dirty="0"/>
          </a:p>
          <a:p>
            <a:r>
              <a:rPr lang="zh-CN" altLang="en-US" dirty="0"/>
              <a:t>在一个平台上，可以扩展出任意数量的</a:t>
            </a:r>
            <a:r>
              <a:rPr lang="en-US" altLang="zh-CN" dirty="0"/>
              <a:t>Pouches</a:t>
            </a:r>
            <a:r>
              <a:rPr lang="zh-CN" altLang="en-US" dirty="0"/>
              <a:t>。</a:t>
            </a:r>
            <a:endParaRPr lang="en-US" altLang="zh-CN" dirty="0"/>
          </a:p>
          <a:p>
            <a:r>
              <a:rPr lang="zh-TW" altLang="en-US" dirty="0"/>
              <a:t>一個</a:t>
            </a:r>
            <a:r>
              <a:rPr lang="en-US" altLang="zh-TW" dirty="0"/>
              <a:t>Unit</a:t>
            </a:r>
            <a:r>
              <a:rPr lang="zh-TW" altLang="en-US" dirty="0"/>
              <a:t>可視為一個演員</a:t>
            </a:r>
            <a:r>
              <a:rPr lang="en-US" altLang="zh-TW" dirty="0"/>
              <a:t>,</a:t>
            </a:r>
            <a:r>
              <a:rPr lang="zh-TW" altLang="en-US" dirty="0"/>
              <a:t>並</a:t>
            </a:r>
            <a:r>
              <a:rPr lang="zh-CN" altLang="en-US" dirty="0"/>
              <a:t>在一个</a:t>
            </a:r>
            <a:r>
              <a:rPr lang="en-US" altLang="zh-CN" dirty="0"/>
              <a:t>Pouch</a:t>
            </a:r>
            <a:r>
              <a:rPr lang="zh-CN" altLang="en-US" dirty="0"/>
              <a:t>内</a:t>
            </a:r>
            <a:r>
              <a:rPr lang="zh-TW" altLang="en-US" dirty="0"/>
              <a:t>實例</a:t>
            </a:r>
            <a:r>
              <a:rPr lang="zh-CN" altLang="en-US" dirty="0"/>
              <a:t>化，它能够通过</a:t>
            </a:r>
            <a:r>
              <a:rPr lang="en-US" altLang="zh-TW" sz="1200" dirty="0"/>
              <a:t>Communication Middleware</a:t>
            </a:r>
            <a:r>
              <a:rPr lang="zh-TW" altLang="en-US" dirty="0"/>
              <a:t>和</a:t>
            </a:r>
            <a:r>
              <a:rPr lang="zh-CN" altLang="en-US" dirty="0"/>
              <a:t>其他</a:t>
            </a:r>
            <a:r>
              <a:rPr lang="en-US" altLang="zh-CN" dirty="0"/>
              <a:t>Pouch</a:t>
            </a:r>
            <a:r>
              <a:rPr lang="zh-CN" altLang="en-US" dirty="0"/>
              <a:t>内的其他单元进行</a:t>
            </a:r>
            <a:r>
              <a:rPr lang="zh-TW" altLang="en-US" dirty="0"/>
              <a:t>直接的</a:t>
            </a:r>
            <a:r>
              <a:rPr lang="zh-CN" altLang="en-US" dirty="0"/>
              <a:t>通信。</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32</a:t>
            </a:fld>
            <a:endParaRPr lang="zh-TW" altLang="en-US"/>
          </a:p>
        </p:txBody>
      </p:sp>
    </p:spTree>
    <p:extLst>
      <p:ext uri="{BB962C8B-B14F-4D97-AF65-F5344CB8AC3E}">
        <p14:creationId xmlns:p14="http://schemas.microsoft.com/office/powerpoint/2010/main" val="73517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1.3GPP</a:t>
            </a:r>
            <a:r>
              <a:rPr lang="zh-TW" altLang="en-US" dirty="0"/>
              <a:t>組織規範的</a:t>
            </a:r>
            <a:r>
              <a:rPr lang="en-US" altLang="zh-TW" dirty="0"/>
              <a:t>IMS,</a:t>
            </a:r>
            <a:r>
              <a:rPr lang="zh-TW" altLang="en-US" dirty="0"/>
              <a:t>開發和佈署在電信公司的客製化硬體</a:t>
            </a:r>
            <a:endParaRPr lang="en-US" altLang="zh-TW" dirty="0"/>
          </a:p>
          <a:p>
            <a:r>
              <a:rPr lang="en-US" altLang="zh-TW" dirty="0"/>
              <a:t>2.NFV</a:t>
            </a:r>
            <a:r>
              <a:rPr lang="zh-TW" altLang="en-US" dirty="0"/>
              <a:t>技術推進虛擬化硬體和靈活化電話功能</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a:t>
            </a:fld>
            <a:endParaRPr lang="zh-TW" altLang="en-US"/>
          </a:p>
        </p:txBody>
      </p:sp>
    </p:spTree>
    <p:extLst>
      <p:ext uri="{BB962C8B-B14F-4D97-AF65-F5344CB8AC3E}">
        <p14:creationId xmlns:p14="http://schemas.microsoft.com/office/powerpoint/2010/main" val="1441221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a:t>Unity</a:t>
            </a:r>
            <a:r>
              <a:rPr lang="zh-CN" altLang="en-US" dirty="0"/>
              <a:t>架构（图</a:t>
            </a:r>
            <a:r>
              <a:rPr lang="en-US" altLang="zh-CN" dirty="0"/>
              <a:t>4</a:t>
            </a:r>
            <a:r>
              <a:rPr lang="zh-CN" altLang="en-US" dirty="0"/>
              <a:t>）定义了一组功能或服务，允许</a:t>
            </a:r>
            <a:r>
              <a:rPr lang="en-US" altLang="zh-TW" sz="1200" dirty="0" err="1"/>
              <a:t>Microservices</a:t>
            </a:r>
            <a:r>
              <a:rPr lang="en-US" altLang="zh-TW" sz="1200" dirty="0"/>
              <a:t>-based</a:t>
            </a:r>
            <a:r>
              <a:rPr lang="zh-CN" altLang="en-US" dirty="0"/>
              <a:t>的</a:t>
            </a:r>
            <a:r>
              <a:rPr lang="zh-TW" altLang="en-US" dirty="0"/>
              <a:t>應用程式</a:t>
            </a:r>
            <a:r>
              <a:rPr lang="zh-CN" altLang="en-US" dirty="0"/>
              <a:t>在</a:t>
            </a:r>
            <a:r>
              <a:rPr lang="en-US" altLang="zh-TW" sz="1200" dirty="0"/>
              <a:t>Hyper Heterogeneous</a:t>
            </a:r>
            <a:r>
              <a:rPr lang="zh-TW" altLang="en-US" dirty="0"/>
              <a:t>雲端平台</a:t>
            </a:r>
            <a:r>
              <a:rPr lang="zh-CN" altLang="en-US" dirty="0"/>
              <a:t>上部署。</a:t>
            </a:r>
            <a:endParaRPr lang="en-US" altLang="zh-CN" dirty="0"/>
          </a:p>
          <a:p>
            <a:r>
              <a:rPr lang="en-US" altLang="zh-TW" sz="1200" dirty="0" err="1"/>
              <a:t>Microservices</a:t>
            </a:r>
            <a:r>
              <a:rPr lang="zh-CN" altLang="en-US" dirty="0"/>
              <a:t>执行特定的任务，</a:t>
            </a:r>
            <a:r>
              <a:rPr lang="zh-TW" altLang="en-US" dirty="0"/>
              <a:t>並只在</a:t>
            </a:r>
            <a:r>
              <a:rPr lang="zh-CN" altLang="en-US" dirty="0"/>
              <a:t>单一的</a:t>
            </a:r>
            <a:r>
              <a:rPr lang="en-US" altLang="zh-CN" dirty="0"/>
              <a:t>scaling domain</a:t>
            </a:r>
            <a:r>
              <a:rPr lang="zh-TW" altLang="en-US" dirty="0"/>
              <a:t>內運行</a:t>
            </a:r>
            <a:r>
              <a:rPr lang="zh-CN" altLang="en-US" dirty="0"/>
              <a:t>。</a:t>
            </a:r>
          </a:p>
          <a:p>
            <a:r>
              <a:rPr lang="zh-CN" altLang="en-US" dirty="0"/>
              <a:t>例如，</a:t>
            </a:r>
            <a:r>
              <a:rPr lang="en-US" altLang="zh-TW" sz="1200" dirty="0" err="1"/>
              <a:t>Microservices</a:t>
            </a:r>
            <a:r>
              <a:rPr lang="zh-CN" altLang="en-US" dirty="0"/>
              <a:t>可以处理有限数量的相关</a:t>
            </a:r>
            <a:r>
              <a:rPr lang="zh-TW" altLang="en-US" dirty="0"/>
              <a:t>電信服務</a:t>
            </a:r>
            <a:r>
              <a:rPr lang="zh-CN" altLang="en-US" dirty="0"/>
              <a:t>或</a:t>
            </a:r>
            <a:r>
              <a:rPr lang="zh-TW" altLang="en-US" dirty="0"/>
              <a:t>應用程式</a:t>
            </a:r>
            <a:r>
              <a:rPr lang="zh-CN" altLang="en-US" dirty="0"/>
              <a:t>的</a:t>
            </a:r>
            <a:r>
              <a:rPr lang="en-US" altLang="zh-CN" dirty="0"/>
              <a:t>HSS</a:t>
            </a:r>
            <a:r>
              <a:rPr lang="zh-CN" altLang="en-US" dirty="0"/>
              <a:t>查询功能。</a:t>
            </a:r>
          </a:p>
          <a:p>
            <a:r>
              <a:rPr lang="en-US" altLang="zh-TW" sz="1200" dirty="0" err="1"/>
              <a:t>Microservice</a:t>
            </a:r>
            <a:r>
              <a:rPr lang="zh-CN" altLang="en-US" dirty="0"/>
              <a:t>以 </a:t>
            </a:r>
            <a:r>
              <a:rPr lang="en-US" altLang="zh-CN" dirty="0"/>
              <a:t>“</a:t>
            </a:r>
            <a:r>
              <a:rPr lang="en-US" altLang="zh-TW" dirty="0"/>
              <a:t>Unit</a:t>
            </a:r>
            <a:r>
              <a:rPr lang="zh-CN" altLang="en-US" dirty="0"/>
              <a:t> </a:t>
            </a:r>
            <a:r>
              <a:rPr lang="en-US" altLang="zh-CN" dirty="0"/>
              <a:t>“</a:t>
            </a:r>
            <a:r>
              <a:rPr lang="zh-CN" altLang="en-US" dirty="0"/>
              <a:t>的</a:t>
            </a:r>
            <a:r>
              <a:rPr lang="zh-TW" altLang="en-US" dirty="0"/>
              <a:t>方式來</a:t>
            </a:r>
            <a:r>
              <a:rPr lang="zh-CN" altLang="en-US" dirty="0"/>
              <a:t>部署，</a:t>
            </a:r>
            <a:r>
              <a:rPr lang="zh-TW" altLang="en-US" dirty="0"/>
              <a:t>以下說明</a:t>
            </a:r>
            <a:r>
              <a:rPr lang="zh-CN" altLang="en-US" dirty="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34</a:t>
            </a:fld>
            <a:endParaRPr lang="zh-TW" altLang="en-US"/>
          </a:p>
        </p:txBody>
      </p:sp>
    </p:spTree>
    <p:extLst>
      <p:ext uri="{BB962C8B-B14F-4D97-AF65-F5344CB8AC3E}">
        <p14:creationId xmlns:p14="http://schemas.microsoft.com/office/powerpoint/2010/main" val="2556684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35</a:t>
            </a:fld>
            <a:endParaRPr lang="zh-TW" altLang="en-US"/>
          </a:p>
        </p:txBody>
      </p:sp>
    </p:spTree>
    <p:extLst>
      <p:ext uri="{BB962C8B-B14F-4D97-AF65-F5344CB8AC3E}">
        <p14:creationId xmlns:p14="http://schemas.microsoft.com/office/powerpoint/2010/main" val="2858007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MMO:</a:t>
            </a:r>
          </a:p>
          <a:p>
            <a:r>
              <a:rPr lang="zh-CN" altLang="en-US" dirty="0"/>
              <a:t>负责读取</a:t>
            </a:r>
            <a:r>
              <a:rPr lang="en-US" altLang="zh-TW" sz="1200" dirty="0"/>
              <a:t>Descriptor</a:t>
            </a:r>
            <a:r>
              <a:rPr lang="zh-TW" altLang="en-US" sz="1200" dirty="0"/>
              <a:t>檔案</a:t>
            </a:r>
            <a:r>
              <a:rPr lang="zh-CN" altLang="en-US" dirty="0"/>
              <a:t>，</a:t>
            </a:r>
            <a:r>
              <a:rPr lang="zh-TW" altLang="en-US" dirty="0"/>
              <a:t>並在</a:t>
            </a:r>
            <a:r>
              <a:rPr lang="zh-CN" altLang="en-US" dirty="0"/>
              <a:t>可用平台池上部署</a:t>
            </a:r>
            <a:r>
              <a:rPr lang="zh-TW" altLang="en-US" dirty="0"/>
              <a:t>適合</a:t>
            </a:r>
            <a:r>
              <a:rPr lang="zh-CN" altLang="en-US" dirty="0"/>
              <a:t>的</a:t>
            </a:r>
            <a:r>
              <a:rPr lang="en-US" altLang="zh-CN" dirty="0"/>
              <a:t>Pouches</a:t>
            </a:r>
            <a:r>
              <a:rPr lang="zh-CN" altLang="en-US" dirty="0"/>
              <a:t>。</a:t>
            </a:r>
            <a:endParaRPr lang="en-US" altLang="zh-CN" dirty="0"/>
          </a:p>
          <a:p>
            <a:r>
              <a:rPr lang="en-US" altLang="zh-TW" dirty="0"/>
              <a:t>MMO</a:t>
            </a:r>
            <a:r>
              <a:rPr lang="zh-CN" altLang="en-US" dirty="0"/>
              <a:t>还通过</a:t>
            </a:r>
            <a:r>
              <a:rPr lang="en-US" altLang="zh-CN" dirty="0"/>
              <a:t>IDS</a:t>
            </a:r>
            <a:r>
              <a:rPr lang="zh-CN" altLang="en-US" dirty="0"/>
              <a:t>监控来自</a:t>
            </a:r>
            <a:r>
              <a:rPr lang="en-US" altLang="zh-CN" dirty="0"/>
              <a:t>CMW</a:t>
            </a:r>
            <a:r>
              <a:rPr lang="zh-CN" altLang="en-US" dirty="0"/>
              <a:t>的使用</a:t>
            </a:r>
            <a:r>
              <a:rPr lang="zh-TW" altLang="en-US" dirty="0"/>
              <a:t>訊息</a:t>
            </a:r>
            <a:r>
              <a:rPr lang="zh-CN" altLang="en-US" dirty="0"/>
              <a:t>，并实例化新的</a:t>
            </a:r>
            <a:r>
              <a:rPr lang="en-US" altLang="zh-CN" dirty="0"/>
              <a:t>Pouches</a:t>
            </a:r>
            <a:r>
              <a:rPr lang="zh-CN" altLang="en-US" dirty="0"/>
              <a:t>以提供弹性。</a:t>
            </a:r>
            <a:endParaRPr lang="en-US" altLang="zh-CN" dirty="0"/>
          </a:p>
          <a:p>
            <a:r>
              <a:rPr lang="en-US" altLang="zh-TW" dirty="0"/>
              <a:t>EM:</a:t>
            </a:r>
            <a:endParaRPr lang="en-US" altLang="zh-CN" dirty="0"/>
          </a:p>
          <a:p>
            <a:r>
              <a:rPr lang="zh-TW" altLang="en-US" dirty="0"/>
              <a:t>元件管理</a:t>
            </a:r>
            <a:r>
              <a:rPr lang="zh-CN" altLang="en-US" dirty="0"/>
              <a:t>负责配置运行在</a:t>
            </a:r>
            <a:r>
              <a:rPr lang="en-US" altLang="zh-CN" dirty="0"/>
              <a:t>Pouches</a:t>
            </a:r>
            <a:r>
              <a:rPr lang="zh-CN" altLang="en-US" dirty="0"/>
              <a:t>上的</a:t>
            </a:r>
            <a:r>
              <a:rPr lang="en-US" altLang="zh-TW" dirty="0" err="1"/>
              <a:t>Microservices</a:t>
            </a:r>
            <a:r>
              <a:rPr lang="zh-CN" altLang="en-US" dirty="0"/>
              <a:t>（</a:t>
            </a:r>
            <a:r>
              <a:rPr lang="zh-TW" altLang="en-US" dirty="0"/>
              <a:t>也稱作</a:t>
            </a:r>
            <a:r>
              <a:rPr lang="en-US" altLang="zh-TW" dirty="0"/>
              <a:t>Units</a:t>
            </a:r>
            <a:r>
              <a:rPr lang="zh-CN" altLang="en-US" dirty="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36</a:t>
            </a:fld>
            <a:endParaRPr lang="zh-TW" altLang="en-US"/>
          </a:p>
        </p:txBody>
      </p:sp>
    </p:spTree>
    <p:extLst>
      <p:ext uri="{BB962C8B-B14F-4D97-AF65-F5344CB8AC3E}">
        <p14:creationId xmlns:p14="http://schemas.microsoft.com/office/powerpoint/2010/main" val="4281662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CMW:</a:t>
            </a:r>
          </a:p>
          <a:p>
            <a:r>
              <a:rPr lang="zh-TW" altLang="en-US" dirty="0"/>
              <a:t>构成了</a:t>
            </a:r>
            <a:r>
              <a:rPr lang="en-US" altLang="zh-TW" dirty="0"/>
              <a:t>Unity Cloud</a:t>
            </a:r>
            <a:r>
              <a:rPr lang="zh-TW" altLang="en-US" dirty="0"/>
              <a:t>架构的基础。</a:t>
            </a:r>
            <a:endParaRPr lang="en-US" altLang="zh-TW" dirty="0"/>
          </a:p>
          <a:p>
            <a:r>
              <a:rPr lang="zh-CN" altLang="en-US" dirty="0"/>
              <a:t>每个</a:t>
            </a:r>
            <a:r>
              <a:rPr lang="en-US" altLang="zh-CN" dirty="0"/>
              <a:t>Pouch</a:t>
            </a:r>
            <a:r>
              <a:rPr lang="zh-CN" altLang="en-US" dirty="0"/>
              <a:t>都需要</a:t>
            </a:r>
            <a:r>
              <a:rPr lang="zh-TW" altLang="en-US" dirty="0"/>
              <a:t>執行</a:t>
            </a:r>
            <a:r>
              <a:rPr lang="zh-CN" altLang="en-US" dirty="0"/>
              <a:t>一个</a:t>
            </a:r>
            <a:r>
              <a:rPr lang="en-US" altLang="zh-CN" dirty="0"/>
              <a:t>CMW</a:t>
            </a:r>
            <a:r>
              <a:rPr lang="zh-CN" altLang="en-US" dirty="0"/>
              <a:t>的</a:t>
            </a:r>
            <a:r>
              <a:rPr lang="en-US" altLang="zh-CN" dirty="0"/>
              <a:t>single instance</a:t>
            </a:r>
            <a:r>
              <a:rPr lang="zh-CN" altLang="en-US" dirty="0"/>
              <a:t>。</a:t>
            </a:r>
            <a:endParaRPr lang="en-US" altLang="zh-CN" dirty="0"/>
          </a:p>
          <a:p>
            <a:r>
              <a:rPr lang="zh-CN" altLang="en-US" dirty="0"/>
              <a:t>它管理</a:t>
            </a:r>
            <a:r>
              <a:rPr lang="en-US" altLang="zh-CN" dirty="0"/>
              <a:t>Unity Cloud</a:t>
            </a:r>
            <a:r>
              <a:rPr lang="zh-TW" altLang="en-US" dirty="0"/>
              <a:t>運作</a:t>
            </a:r>
            <a:r>
              <a:rPr lang="zh-CN" altLang="en-US" dirty="0"/>
              <a:t>所需的大多数基本功能，如</a:t>
            </a:r>
            <a:r>
              <a:rPr lang="en-US" altLang="zh-CN" dirty="0"/>
              <a:t>unit</a:t>
            </a:r>
            <a:r>
              <a:rPr lang="zh-TW" altLang="en-US" dirty="0"/>
              <a:t>之間的通訊</a:t>
            </a:r>
            <a:r>
              <a:rPr lang="zh-CN" altLang="en-US" dirty="0"/>
              <a:t>、</a:t>
            </a:r>
            <a:r>
              <a:rPr lang="en-US" altLang="zh-CN" dirty="0"/>
              <a:t>unit</a:t>
            </a:r>
            <a:r>
              <a:rPr lang="zh-TW" altLang="en-US" dirty="0"/>
              <a:t>生成</a:t>
            </a:r>
            <a:r>
              <a:rPr lang="zh-CN" altLang="en-US" dirty="0"/>
              <a:t>、</a:t>
            </a:r>
            <a:r>
              <a:rPr lang="en-US" altLang="zh-CN" dirty="0"/>
              <a:t>Pouch</a:t>
            </a:r>
            <a:r>
              <a:rPr lang="zh-CN" altLang="en-US" dirty="0"/>
              <a:t>监控和</a:t>
            </a:r>
            <a:r>
              <a:rPr lang="en-US" altLang="zh-CN" dirty="0"/>
              <a:t>unit/service</a:t>
            </a:r>
            <a:r>
              <a:rPr lang="zh-TW" altLang="en-US" dirty="0"/>
              <a:t>位址</a:t>
            </a:r>
            <a:r>
              <a:rPr lang="zh-CN" altLang="en-US" dirty="0"/>
              <a:t>解析等。</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37</a:t>
            </a:fld>
            <a:endParaRPr lang="zh-TW" altLang="en-US"/>
          </a:p>
        </p:txBody>
      </p:sp>
    </p:spTree>
    <p:extLst>
      <p:ext uri="{BB962C8B-B14F-4D97-AF65-F5344CB8AC3E}">
        <p14:creationId xmlns:p14="http://schemas.microsoft.com/office/powerpoint/2010/main" val="850714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dirty="0"/>
              <a:t>NSS</a:t>
            </a:r>
            <a:r>
              <a:rPr lang="zh-TW" altLang="en-US" sz="1200" b="0" dirty="0"/>
              <a:t>實現</a:t>
            </a:r>
            <a:r>
              <a:rPr lang="zh-CN" altLang="en-US" sz="1200" b="0" dirty="0"/>
              <a:t>将</a:t>
            </a:r>
            <a:r>
              <a:rPr lang="zh-TW" altLang="en-US" sz="1200" b="0" dirty="0"/>
              <a:t>使用者的</a:t>
            </a:r>
            <a:r>
              <a:rPr lang="en-US" altLang="zh-TW" sz="1200" b="0" dirty="0"/>
              <a:t>service instances</a:t>
            </a:r>
            <a:r>
              <a:rPr lang="zh-CN" altLang="en-US" sz="1200" b="0" dirty="0"/>
              <a:t>分布</a:t>
            </a:r>
            <a:r>
              <a:rPr lang="zh-TW" altLang="en-US" sz="1200" b="0" dirty="0"/>
              <a:t>到</a:t>
            </a:r>
            <a:r>
              <a:rPr lang="zh-CN" altLang="en-US" sz="1200" b="0" dirty="0"/>
              <a:t>可用的</a:t>
            </a:r>
            <a:r>
              <a:rPr lang="en-US" altLang="zh-CN" sz="1200" b="0" dirty="0"/>
              <a:t>Pouches</a:t>
            </a:r>
            <a:r>
              <a:rPr lang="zh-CN" altLang="en-US" sz="1200" b="0" dirty="0"/>
              <a:t>上。</a:t>
            </a:r>
            <a:endParaRPr lang="en-US" altLang="zh-CN" sz="1200" b="0" dirty="0"/>
          </a:p>
          <a:p>
            <a:r>
              <a:rPr lang="zh-CN" altLang="en-US" b="0" dirty="0"/>
              <a:t>它</a:t>
            </a:r>
            <a:r>
              <a:rPr lang="zh-TW" altLang="en-US" b="0" dirty="0"/>
              <a:t>保證</a:t>
            </a:r>
            <a:r>
              <a:rPr lang="zh-CN" altLang="en-US" b="0" dirty="0"/>
              <a:t>了</a:t>
            </a:r>
            <a:r>
              <a:rPr lang="zh-TW" altLang="en-US" b="0" dirty="0"/>
              <a:t>使用者</a:t>
            </a:r>
            <a:r>
              <a:rPr lang="zh-CN" altLang="en-US" b="0" dirty="0"/>
              <a:t>的大部分服务请求都是向同一个</a:t>
            </a:r>
            <a:r>
              <a:rPr lang="en-US" altLang="zh-CN" b="0" dirty="0"/>
              <a:t>Pouch</a:t>
            </a:r>
            <a:r>
              <a:rPr lang="zh-CN" altLang="en-US" b="0" dirty="0"/>
              <a:t>发出的，</a:t>
            </a:r>
            <a:r>
              <a:rPr lang="zh-TW" altLang="en-US" b="0" dirty="0"/>
              <a:t>使</a:t>
            </a:r>
            <a:r>
              <a:rPr lang="en-US" altLang="zh-TW" sz="1200" dirty="0"/>
              <a:t>local memory cache hit</a:t>
            </a:r>
            <a:r>
              <a:rPr lang="zh-TW" altLang="en-US" sz="1200" dirty="0"/>
              <a:t>最大化</a:t>
            </a:r>
            <a:endParaRPr lang="zh-TW" altLang="en-US" b="0"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38</a:t>
            </a:fld>
            <a:endParaRPr lang="zh-TW" altLang="en-US"/>
          </a:p>
        </p:txBody>
      </p:sp>
    </p:spTree>
    <p:extLst>
      <p:ext uri="{BB962C8B-B14F-4D97-AF65-F5344CB8AC3E}">
        <p14:creationId xmlns:p14="http://schemas.microsoft.com/office/powerpoint/2010/main" val="814934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IDS</a:t>
            </a:r>
            <a:r>
              <a:rPr lang="zh-TW" altLang="en-US" dirty="0"/>
              <a:t> </a:t>
            </a:r>
            <a:r>
              <a:rPr lang="zh-CN" altLang="en-US" dirty="0"/>
              <a:t>允许在</a:t>
            </a:r>
            <a:r>
              <a:rPr lang="en-US" altLang="zh-TW" sz="1200" dirty="0"/>
              <a:t>publish/subscribe</a:t>
            </a:r>
            <a:r>
              <a:rPr lang="zh-CN" altLang="en-US" dirty="0"/>
              <a:t>系统的基础上进行</a:t>
            </a:r>
            <a:r>
              <a:rPr lang="zh-TW" altLang="en-US" dirty="0"/>
              <a:t>資訊</a:t>
            </a:r>
            <a:r>
              <a:rPr lang="zh-CN" altLang="en-US" dirty="0"/>
              <a:t>交流。</a:t>
            </a:r>
          </a:p>
          <a:p>
            <a:r>
              <a:rPr lang="zh-CN" altLang="en-US" dirty="0"/>
              <a:t>通过该系统发布的一些信息包括：</a:t>
            </a:r>
          </a:p>
          <a:p>
            <a:r>
              <a:rPr lang="zh-TW" altLang="en-US" dirty="0"/>
              <a:t>資源使用率</a:t>
            </a:r>
            <a:r>
              <a:rPr lang="zh-CN" altLang="en-US" dirty="0"/>
              <a:t>、</a:t>
            </a:r>
            <a:r>
              <a:rPr lang="en-US" altLang="zh-CN" dirty="0"/>
              <a:t>service/unit</a:t>
            </a:r>
            <a:r>
              <a:rPr lang="zh-CN" altLang="en-US" dirty="0"/>
              <a:t>解析更新、系统状态更新、</a:t>
            </a:r>
            <a:r>
              <a:rPr lang="zh-TW" altLang="en-US" dirty="0"/>
              <a:t>記錄檔</a:t>
            </a:r>
            <a:r>
              <a:rPr lang="zh-CN" altLang="en-US" dirty="0"/>
              <a:t>级别和</a:t>
            </a:r>
            <a:r>
              <a:rPr lang="zh-TW" altLang="en-US" dirty="0"/>
              <a:t>記錄檔目錄</a:t>
            </a:r>
            <a:r>
              <a:rPr lang="zh-CN" altLang="en-US" dirty="0"/>
              <a:t>、全</a:t>
            </a:r>
            <a:r>
              <a:rPr lang="zh-TW" altLang="en-US" dirty="0"/>
              <a:t>域設置</a:t>
            </a:r>
            <a:r>
              <a:rPr lang="zh-CN" altLang="en-US" dirty="0"/>
              <a:t>等。</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39</a:t>
            </a:fld>
            <a:endParaRPr lang="zh-TW" altLang="en-US"/>
          </a:p>
        </p:txBody>
      </p:sp>
    </p:spTree>
    <p:extLst>
      <p:ext uri="{BB962C8B-B14F-4D97-AF65-F5344CB8AC3E}">
        <p14:creationId xmlns:p14="http://schemas.microsoft.com/office/powerpoint/2010/main" val="2928991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DDS</a:t>
            </a:r>
            <a:r>
              <a:rPr lang="zh-TW" altLang="en-US" dirty="0"/>
              <a:t> </a:t>
            </a:r>
            <a:r>
              <a:rPr lang="en-US" altLang="zh-TW" dirty="0"/>
              <a:t>:</a:t>
            </a:r>
            <a:r>
              <a:rPr lang="zh-TW" altLang="en-US" dirty="0"/>
              <a:t>维护在系统的 </a:t>
            </a:r>
            <a:r>
              <a:rPr lang="en-US" altLang="zh-TW" dirty="0"/>
              <a:t>Pouches </a:t>
            </a:r>
            <a:r>
              <a:rPr lang="zh-TW" altLang="en-US" dirty="0"/>
              <a:t>上部署软件所需的 </a:t>
            </a:r>
            <a:r>
              <a:rPr lang="en-US" altLang="zh-TW" dirty="0"/>
              <a:t>VM </a:t>
            </a:r>
            <a:r>
              <a:rPr lang="zh-TW" altLang="en-US" dirty="0"/>
              <a:t>映像和服务及 </a:t>
            </a:r>
            <a:r>
              <a:rPr lang="en-US" altLang="zh-TW" dirty="0" err="1"/>
              <a:t>Microservice</a:t>
            </a:r>
            <a:r>
              <a:rPr lang="en-US" altLang="zh-TW" dirty="0"/>
              <a:t> binary</a:t>
            </a:r>
            <a:r>
              <a:rPr lang="zh-TW" altLang="en-US" dirty="0"/>
              <a:t>檔案的副本。</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40</a:t>
            </a:fld>
            <a:endParaRPr lang="zh-TW" altLang="en-US"/>
          </a:p>
        </p:txBody>
      </p:sp>
    </p:spTree>
    <p:extLst>
      <p:ext uri="{BB962C8B-B14F-4D97-AF65-F5344CB8AC3E}">
        <p14:creationId xmlns:p14="http://schemas.microsoft.com/office/powerpoint/2010/main" val="4106046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LGS</a:t>
            </a:r>
            <a:r>
              <a:rPr lang="zh-TW" altLang="en-US" dirty="0"/>
              <a:t> </a:t>
            </a:r>
            <a:r>
              <a:rPr lang="en-US" altLang="zh-TW" dirty="0"/>
              <a:t>:</a:t>
            </a:r>
            <a:r>
              <a:rPr lang="zh-TW" altLang="en-US" dirty="0"/>
              <a:t>從</a:t>
            </a:r>
            <a:r>
              <a:rPr lang="en-US" altLang="zh-CN" dirty="0"/>
              <a:t>Pouches</a:t>
            </a:r>
            <a:r>
              <a:rPr lang="zh-CN" altLang="en-US" dirty="0"/>
              <a:t>、</a:t>
            </a:r>
            <a:r>
              <a:rPr lang="en-US" altLang="zh-CN" dirty="0"/>
              <a:t>services</a:t>
            </a:r>
            <a:r>
              <a:rPr lang="zh-CN" altLang="en-US" dirty="0"/>
              <a:t>、</a:t>
            </a:r>
            <a:r>
              <a:rPr lang="en-US" altLang="zh-CN" dirty="0" err="1"/>
              <a:t>microservices</a:t>
            </a:r>
            <a:r>
              <a:rPr lang="zh-CN" altLang="en-US" dirty="0"/>
              <a:t>收到的</a:t>
            </a:r>
            <a:r>
              <a:rPr lang="zh-TW" altLang="en-US" dirty="0"/>
              <a:t>記錄檔訊息</a:t>
            </a:r>
            <a:r>
              <a:rPr lang="zh-CN" altLang="en-US" dirty="0"/>
              <a:t>进行分类和整合。</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41</a:t>
            </a:fld>
            <a:endParaRPr lang="zh-TW" altLang="en-US"/>
          </a:p>
        </p:txBody>
      </p:sp>
    </p:spTree>
    <p:extLst>
      <p:ext uri="{BB962C8B-B14F-4D97-AF65-F5344CB8AC3E}">
        <p14:creationId xmlns:p14="http://schemas.microsoft.com/office/powerpoint/2010/main" val="4249712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为了研究</a:t>
            </a:r>
            <a:r>
              <a:rPr lang="en-US" altLang="zh-CN" dirty="0"/>
              <a:t>Hyper Heterogeneous </a:t>
            </a:r>
            <a:r>
              <a:rPr lang="en-US" altLang="zh-TW" sz="1200" dirty="0"/>
              <a:t>Cloud-based</a:t>
            </a:r>
            <a:r>
              <a:rPr lang="zh-CN" altLang="en-US" dirty="0"/>
              <a:t>方法（在</a:t>
            </a:r>
            <a:r>
              <a:rPr lang="en-US" altLang="zh-TW" sz="1200" dirty="0"/>
              <a:t>heterogeneous</a:t>
            </a:r>
            <a:r>
              <a:rPr lang="zh-CN" altLang="en-US" dirty="0"/>
              <a:t>平台上完全分</a:t>
            </a:r>
            <a:r>
              <a:rPr lang="zh-TW" altLang="en-US" dirty="0"/>
              <a:t>散</a:t>
            </a:r>
            <a:r>
              <a:rPr lang="zh-CN" altLang="en-US" dirty="0"/>
              <a:t>式和弹性部署）与</a:t>
            </a:r>
            <a:r>
              <a:rPr lang="en-US" altLang="zh-TW" sz="1200" dirty="0"/>
              <a:t>Node-based</a:t>
            </a:r>
            <a:r>
              <a:rPr lang="zh-CN" altLang="en-US" dirty="0"/>
              <a:t>的方法（功能受制于</a:t>
            </a:r>
            <a:r>
              <a:rPr lang="zh-TW" altLang="en-US" dirty="0"/>
              <a:t>專用硬體</a:t>
            </a:r>
            <a:r>
              <a:rPr lang="zh-CN" altLang="en-US" dirty="0"/>
              <a:t>或虚拟机（</a:t>
            </a:r>
            <a:r>
              <a:rPr lang="en-US" altLang="zh-CN" dirty="0"/>
              <a:t>VM</a:t>
            </a:r>
            <a:r>
              <a:rPr lang="zh-CN" altLang="en-US" dirty="0"/>
              <a:t>））</a:t>
            </a:r>
            <a:r>
              <a:rPr lang="zh-TW" altLang="en-US" dirty="0"/>
              <a:t>的比較</a:t>
            </a:r>
            <a:r>
              <a:rPr lang="zh-CN" altLang="en-US" dirty="0"/>
              <a:t>，在电信功能方面的优势，我们在</a:t>
            </a:r>
            <a:r>
              <a:rPr lang="en-US" altLang="zh-CN" dirty="0"/>
              <a:t>Unity Cloud</a:t>
            </a:r>
            <a:r>
              <a:rPr lang="zh-TW" altLang="en-US" dirty="0"/>
              <a:t> </a:t>
            </a:r>
            <a:r>
              <a:rPr lang="en-US" altLang="zh-TW" dirty="0"/>
              <a:t>microservice-based</a:t>
            </a:r>
            <a:r>
              <a:rPr lang="zh-TW" altLang="en-US" dirty="0"/>
              <a:t>的</a:t>
            </a:r>
            <a:r>
              <a:rPr lang="zh-CN" altLang="en-US" dirty="0"/>
              <a:t>架构上构建了一个简化的</a:t>
            </a:r>
            <a:r>
              <a:rPr lang="en-US" altLang="zh-CN" dirty="0"/>
              <a:t>IMS</a:t>
            </a:r>
            <a:r>
              <a:rPr lang="zh-CN" altLang="en-US" dirty="0"/>
              <a:t>，目标是在</a:t>
            </a:r>
            <a:r>
              <a:rPr lang="en-US" altLang="zh-TW" sz="1200" dirty="0"/>
              <a:t>heterogeneous cloud infrastructure</a:t>
            </a:r>
            <a:r>
              <a:rPr lang="zh-CN" altLang="en-US" dirty="0"/>
              <a:t>中部署。</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43</a:t>
            </a:fld>
            <a:endParaRPr lang="zh-TW" altLang="en-US"/>
          </a:p>
        </p:txBody>
      </p:sp>
    </p:spTree>
    <p:extLst>
      <p:ext uri="{BB962C8B-B14F-4D97-AF65-F5344CB8AC3E}">
        <p14:creationId xmlns:p14="http://schemas.microsoft.com/office/powerpoint/2010/main" val="1068893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这使我们能够选择</a:t>
            </a:r>
            <a:r>
              <a:rPr lang="zh-TW" altLang="en-US" dirty="0"/>
              <a:t>分配</a:t>
            </a:r>
            <a:r>
              <a:rPr lang="zh-CN" altLang="en-US" dirty="0"/>
              <a:t>在 在物理或虚拟平台上的功能，</a:t>
            </a:r>
            <a:r>
              <a:rPr lang="zh-TW" altLang="en-US" dirty="0"/>
              <a:t>也就是說</a:t>
            </a:r>
            <a:r>
              <a:rPr lang="en-US" altLang="zh-CN" dirty="0"/>
              <a:t>IMS</a:t>
            </a:r>
            <a:r>
              <a:rPr lang="zh-CN" altLang="en-US" dirty="0"/>
              <a:t>功能可以完全分布在一个计算资源</a:t>
            </a:r>
            <a:r>
              <a:rPr lang="en-US" altLang="zh-CN" dirty="0"/>
              <a:t>pool </a:t>
            </a:r>
            <a:r>
              <a:rPr lang="zh-CN" altLang="en-US" dirty="0"/>
              <a:t>上（</a:t>
            </a:r>
            <a:r>
              <a:rPr lang="en-US" altLang="zh-CN" dirty="0" err="1"/>
              <a:t>clould</a:t>
            </a:r>
            <a:r>
              <a:rPr lang="en-US" altLang="zh-CN" dirty="0"/>
              <a:t>-based</a:t>
            </a:r>
            <a:r>
              <a:rPr lang="zh-CN" altLang="en-US" dirty="0"/>
              <a:t>），也可以分布在一个特定的计算资源上（</a:t>
            </a:r>
            <a:r>
              <a:rPr lang="en-US" altLang="zh-CN" dirty="0"/>
              <a:t>Node-based</a:t>
            </a:r>
            <a:r>
              <a:rPr lang="zh-CN" altLang="en-US" dirty="0"/>
              <a:t>），给定一个单一的软件</a:t>
            </a:r>
            <a:r>
              <a:rPr lang="zh-TW" altLang="en-US" dirty="0"/>
              <a:t>基底</a:t>
            </a:r>
            <a:r>
              <a:rPr lang="zh-CN" altLang="en-US" dirty="0"/>
              <a:t>，</a:t>
            </a:r>
            <a:r>
              <a:rPr lang="zh-TW" altLang="en-US" dirty="0"/>
              <a:t>因此可以</a:t>
            </a:r>
            <a:r>
              <a:rPr lang="zh-CN" altLang="en-US" dirty="0"/>
              <a:t>公平的比较。</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44</a:t>
            </a:fld>
            <a:endParaRPr lang="zh-TW" altLang="en-US"/>
          </a:p>
        </p:txBody>
      </p:sp>
    </p:spTree>
    <p:extLst>
      <p:ext uri="{BB962C8B-B14F-4D97-AF65-F5344CB8AC3E}">
        <p14:creationId xmlns:p14="http://schemas.microsoft.com/office/powerpoint/2010/main" val="230034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電信商開始使用雲端</a:t>
            </a:r>
            <a:r>
              <a:rPr lang="en-US" altLang="zh-TW" dirty="0"/>
              <a:t>,</a:t>
            </a:r>
            <a:r>
              <a:rPr lang="zh-TW" altLang="en-US" dirty="0"/>
              <a:t>常常選擇有優先權之分的虛擬化平台作為佈署的平台。</a:t>
            </a:r>
            <a:endParaRPr lang="en-US" altLang="zh-TW" dirty="0"/>
          </a:p>
          <a:p>
            <a:r>
              <a:rPr lang="zh-TW" altLang="en-US" dirty="0"/>
              <a:t>營運商也佈署電信功能在自己擁有的</a:t>
            </a:r>
            <a:r>
              <a:rPr lang="en-US" altLang="zh-TW" dirty="0"/>
              <a:t>IT</a:t>
            </a:r>
            <a:r>
              <a:rPr lang="zh-TW" altLang="en-US" dirty="0"/>
              <a:t>雲端平台。</a:t>
            </a:r>
            <a:endParaRPr lang="en-US" altLang="zh-TW" dirty="0"/>
          </a:p>
          <a:p>
            <a:pPr fontAlgn="t"/>
            <a:r>
              <a:rPr lang="zh-TW" altLang="en-US" sz="1200" b="0" i="0" kern="1200" dirty="0">
                <a:solidFill>
                  <a:schemeClr val="tx1"/>
                </a:solidFill>
                <a:effectLst/>
                <a:latin typeface="+mn-lt"/>
                <a:ea typeface="+mn-ea"/>
                <a:cs typeface="+mn-cs"/>
              </a:rPr>
              <a:t>要達成彈性的特性</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就需要電信商採用軟體架構</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可以佈署在許多雲端平台甚至異構雲端平台。</a:t>
            </a:r>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a:t>
            </a:fld>
            <a:endParaRPr lang="zh-TW" altLang="en-US"/>
          </a:p>
        </p:txBody>
      </p:sp>
    </p:spTree>
    <p:extLst>
      <p:ext uri="{BB962C8B-B14F-4D97-AF65-F5344CB8AC3E}">
        <p14:creationId xmlns:p14="http://schemas.microsoft.com/office/powerpoint/2010/main" val="3565063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简化后的</a:t>
            </a:r>
            <a:r>
              <a:rPr lang="en-US" altLang="zh-CN" dirty="0"/>
              <a:t>IMS</a:t>
            </a:r>
            <a:r>
              <a:rPr lang="zh-CN" altLang="en-US" dirty="0"/>
              <a:t>功能被分割成</a:t>
            </a:r>
            <a:r>
              <a:rPr lang="zh-TW" altLang="en-US" dirty="0"/>
              <a:t>多個通信用的</a:t>
            </a:r>
            <a:r>
              <a:rPr lang="en-US" altLang="zh-TW" dirty="0"/>
              <a:t>microservices</a:t>
            </a:r>
            <a:r>
              <a:rPr lang="zh-CN" altLang="en-US" dirty="0"/>
              <a:t>，</a:t>
            </a:r>
            <a:r>
              <a:rPr lang="zh-TW" altLang="en-US" dirty="0"/>
              <a:t>連接成一個完整的</a:t>
            </a:r>
            <a:r>
              <a:rPr lang="en-US" altLang="zh-TW" dirty="0"/>
              <a:t>service chain(</a:t>
            </a:r>
            <a:r>
              <a:rPr lang="zh-TW" altLang="en-US" dirty="0"/>
              <a:t>或是</a:t>
            </a:r>
            <a:r>
              <a:rPr lang="en-US" altLang="zh-TW" smtClean="0"/>
              <a:t>call chain)</a:t>
            </a:r>
            <a:endParaRPr lang="en-US" altLang="zh-TW" dirty="0"/>
          </a:p>
          <a:p>
            <a:r>
              <a:rPr lang="zh-CN" altLang="en-US" dirty="0"/>
              <a:t>图</a:t>
            </a:r>
            <a:r>
              <a:rPr lang="en-US" altLang="zh-CN" dirty="0"/>
              <a:t>5</a:t>
            </a:r>
            <a:r>
              <a:rPr lang="zh-CN" altLang="en-US" dirty="0"/>
              <a:t>说明了</a:t>
            </a:r>
            <a:r>
              <a:rPr lang="en-US" altLang="zh-CN" dirty="0"/>
              <a:t>microservices</a:t>
            </a:r>
            <a:r>
              <a:rPr lang="zh-CN" altLang="en-US" dirty="0"/>
              <a:t>是如何在一个完整的</a:t>
            </a:r>
            <a:r>
              <a:rPr lang="en-US" altLang="zh-TW" dirty="0"/>
              <a:t>service chain</a:t>
            </a:r>
            <a:r>
              <a:rPr lang="zh-CN" altLang="en-US" dirty="0"/>
              <a:t>中，将</a:t>
            </a:r>
            <a:r>
              <a:rPr lang="en-US" altLang="zh-CN" dirty="0"/>
              <a:t>microservices</a:t>
            </a:r>
            <a:r>
              <a:rPr lang="zh-CN" altLang="en-US" dirty="0"/>
              <a:t>连接起来，在</a:t>
            </a:r>
            <a:r>
              <a:rPr lang="zh-TW" altLang="en-US" dirty="0"/>
              <a:t>兩個使用者</a:t>
            </a:r>
            <a:r>
              <a:rPr lang="zh-CN" altLang="en-US" dirty="0"/>
              <a:t>之间提供</a:t>
            </a:r>
            <a:r>
              <a:rPr lang="zh-TW" altLang="en-US" dirty="0"/>
              <a:t>電話通信</a:t>
            </a:r>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45</a:t>
            </a:fld>
            <a:endParaRPr lang="zh-TW" altLang="en-US"/>
          </a:p>
        </p:txBody>
      </p:sp>
    </p:spTree>
    <p:extLst>
      <p:ext uri="{BB962C8B-B14F-4D97-AF65-F5344CB8AC3E}">
        <p14:creationId xmlns:p14="http://schemas.microsoft.com/office/powerpoint/2010/main" val="3065443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5:</a:t>
            </a:r>
            <a:r>
              <a:rPr lang="zh-TW" altLang="en-US" dirty="0"/>
              <a:t>一個典型的雙方通話場景所觸發的</a:t>
            </a:r>
            <a:r>
              <a:rPr lang="en-US" altLang="zh-TW" dirty="0"/>
              <a:t>microservices</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46</a:t>
            </a:fld>
            <a:endParaRPr lang="zh-TW" altLang="en-US"/>
          </a:p>
        </p:txBody>
      </p:sp>
    </p:spTree>
    <p:extLst>
      <p:ext uri="{BB962C8B-B14F-4D97-AF65-F5344CB8AC3E}">
        <p14:creationId xmlns:p14="http://schemas.microsoft.com/office/powerpoint/2010/main" val="3204136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t>以下提出</a:t>
            </a:r>
            <a:r>
              <a:rPr lang="zh-CN" altLang="en-US" dirty="0"/>
              <a:t>为</a:t>
            </a:r>
            <a:r>
              <a:rPr lang="en-US" altLang="zh-CN" dirty="0"/>
              <a:t>Unity Cloud IMS</a:t>
            </a:r>
            <a:r>
              <a:rPr lang="zh-CN" altLang="en-US" dirty="0"/>
              <a:t>电话应用开发的</a:t>
            </a:r>
            <a:r>
              <a:rPr lang="en-US" altLang="zh-CN" dirty="0"/>
              <a:t>microservices</a:t>
            </a:r>
            <a:r>
              <a:rPr lang="zh-CN" altLang="en-US" dirty="0"/>
              <a:t>（也称为</a:t>
            </a:r>
            <a:r>
              <a:rPr lang="en-US" altLang="zh-TW" dirty="0"/>
              <a:t>Units</a:t>
            </a:r>
            <a:r>
              <a:rPr lang="zh-CN" altLang="en-US" dirty="0"/>
              <a:t>），并说明了它们提供了哪些</a:t>
            </a:r>
            <a:r>
              <a:rPr lang="en-US" altLang="zh-CN" dirty="0"/>
              <a:t>IMS</a:t>
            </a:r>
            <a:r>
              <a:rPr lang="zh-CN" altLang="en-US" dirty="0"/>
              <a:t>功能。</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47</a:t>
            </a:fld>
            <a:endParaRPr lang="zh-TW" altLang="en-US"/>
          </a:p>
        </p:txBody>
      </p:sp>
    </p:spTree>
    <p:extLst>
      <p:ext uri="{BB962C8B-B14F-4D97-AF65-F5344CB8AC3E}">
        <p14:creationId xmlns:p14="http://schemas.microsoft.com/office/powerpoint/2010/main" val="19868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err="1"/>
              <a:t>S</a:t>
            </a:r>
            <a:r>
              <a:rPr lang="en-US" altLang="zh-TW" dirty="0" err="1"/>
              <a:t>IPh</a:t>
            </a:r>
            <a:r>
              <a:rPr lang="zh-TW" altLang="en-US" dirty="0"/>
              <a:t> 處理</a:t>
            </a:r>
            <a:r>
              <a:rPr lang="en-US" altLang="zh-CN" dirty="0"/>
              <a:t>P-CSCF</a:t>
            </a:r>
            <a:r>
              <a:rPr lang="zh-CN" altLang="en-US" dirty="0"/>
              <a:t>和</a:t>
            </a:r>
            <a:r>
              <a:rPr lang="en-US" altLang="zh-CN" dirty="0"/>
              <a:t>I-CSCF</a:t>
            </a:r>
            <a:r>
              <a:rPr lang="zh-CN" altLang="en-US" dirty="0"/>
              <a:t>的</a:t>
            </a:r>
            <a:r>
              <a:rPr lang="zh-TW" altLang="en-US" dirty="0"/>
              <a:t>部分</a:t>
            </a:r>
            <a:r>
              <a:rPr lang="en-US" altLang="zh-CN" dirty="0"/>
              <a:t>SIP</a:t>
            </a:r>
            <a:r>
              <a:rPr lang="zh-CN" altLang="en-US" dirty="0"/>
              <a:t>功能。</a:t>
            </a:r>
          </a:p>
          <a:p>
            <a:r>
              <a:rPr lang="zh-CN" altLang="en-US" dirty="0"/>
              <a:t>它是</a:t>
            </a:r>
            <a:r>
              <a:rPr lang="en-US" altLang="zh-CN" dirty="0"/>
              <a:t>service</a:t>
            </a:r>
            <a:r>
              <a:rPr lang="zh-CN" altLang="en-US" dirty="0"/>
              <a:t>设置场景中涉及的第一个</a:t>
            </a:r>
            <a:r>
              <a:rPr lang="en-US" altLang="zh-CN" dirty="0"/>
              <a:t>unit</a:t>
            </a:r>
            <a:r>
              <a:rPr lang="zh-CN" altLang="en-US" dirty="0"/>
              <a:t>。它使用</a:t>
            </a:r>
            <a:r>
              <a:rPr lang="en-US" altLang="zh-TW" dirty="0"/>
              <a:t>Node Selector Service</a:t>
            </a:r>
            <a:r>
              <a:rPr lang="zh-CN" altLang="en-US" dirty="0"/>
              <a:t>来</a:t>
            </a:r>
            <a:r>
              <a:rPr lang="zh-TW" altLang="en-US" dirty="0"/>
              <a:t>找出</a:t>
            </a:r>
            <a:r>
              <a:rPr lang="zh-CN" altLang="en-US" dirty="0"/>
              <a:t>呼叫会话单元的实例化位置，并将收到的</a:t>
            </a:r>
            <a:r>
              <a:rPr lang="en-US" altLang="zh-CN" dirty="0"/>
              <a:t>SIP</a:t>
            </a:r>
            <a:r>
              <a:rPr lang="zh-CN" altLang="en-US" dirty="0"/>
              <a:t>消息转发给它。</a:t>
            </a:r>
            <a:endParaRPr lang="en-US" altLang="zh-CN" dirty="0"/>
          </a:p>
          <a:p>
            <a:endParaRPr lang="en-US" altLang="zh-TW" dirty="0"/>
          </a:p>
          <a:p>
            <a:r>
              <a:rPr lang="zh-TW" altLang="en-US" dirty="0"/>
              <a:t>紅字</a:t>
            </a:r>
            <a:r>
              <a:rPr lang="en-US" altLang="zh-TW" dirty="0"/>
              <a:t>:</a:t>
            </a:r>
            <a:r>
              <a:rPr lang="zh-TW" altLang="en-US" dirty="0"/>
              <a:t>主要用途</a:t>
            </a:r>
            <a:endParaRPr lang="en-US" altLang="zh-TW" dirty="0"/>
          </a:p>
          <a:p>
            <a:r>
              <a:rPr lang="zh-TW" altLang="en-US" dirty="0"/>
              <a:t>橘字</a:t>
            </a:r>
            <a:r>
              <a:rPr lang="en-US" altLang="zh-TW" dirty="0"/>
              <a:t>:</a:t>
            </a:r>
            <a:r>
              <a:rPr lang="zh-TW" altLang="en-US" dirty="0"/>
              <a:t>對象</a:t>
            </a:r>
            <a:endParaRPr lang="en-US" altLang="zh-TW" dirty="0"/>
          </a:p>
          <a:p>
            <a:r>
              <a:rPr lang="zh-TW" altLang="en-US" dirty="0"/>
              <a:t>綠字</a:t>
            </a:r>
            <a:r>
              <a:rPr lang="en-US" altLang="zh-TW" dirty="0"/>
              <a:t>:</a:t>
            </a:r>
            <a:r>
              <a:rPr lang="zh-TW" altLang="en-US" dirty="0"/>
              <a:t>部分詳細流程</a:t>
            </a:r>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48</a:t>
            </a:fld>
            <a:endParaRPr lang="zh-TW" altLang="en-US"/>
          </a:p>
        </p:txBody>
      </p:sp>
    </p:spTree>
    <p:extLst>
      <p:ext uri="{BB962C8B-B14F-4D97-AF65-F5344CB8AC3E}">
        <p14:creationId xmlns:p14="http://schemas.microsoft.com/office/powerpoint/2010/main" val="3232166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Call Session</a:t>
            </a:r>
            <a:r>
              <a:rPr lang="zh-TW" altLang="en-US" dirty="0"/>
              <a:t>執行</a:t>
            </a:r>
            <a:r>
              <a:rPr lang="en-US" altLang="zh-TW" dirty="0"/>
              <a:t>SCSCF</a:t>
            </a:r>
            <a:r>
              <a:rPr lang="zh-TW" altLang="en-US" dirty="0"/>
              <a:t>的功能。</a:t>
            </a:r>
            <a:r>
              <a:rPr lang="zh-CN" altLang="en-US" dirty="0"/>
              <a:t>它处理来自</a:t>
            </a:r>
            <a:r>
              <a:rPr lang="en-US" altLang="zh-CN" dirty="0"/>
              <a:t>UA</a:t>
            </a:r>
            <a:r>
              <a:rPr lang="zh-CN" altLang="en-US" dirty="0"/>
              <a:t>的请求，根据服务触发器获取用户配置文件，并建立适当的服务链来提供所需的服务。</a:t>
            </a:r>
            <a:endParaRPr lang="en-US" altLang="zh-CN" dirty="0"/>
          </a:p>
          <a:p>
            <a:r>
              <a:rPr lang="en-US" altLang="zh-TW" dirty="0"/>
              <a:t>Call Session</a:t>
            </a:r>
            <a:r>
              <a:rPr lang="zh-CN" altLang="en-US" dirty="0"/>
              <a:t>在</a:t>
            </a:r>
            <a:r>
              <a:rPr lang="en-US" altLang="zh-CN" dirty="0"/>
              <a:t>request</a:t>
            </a:r>
            <a:r>
              <a:rPr lang="zh-CN" altLang="en-US" dirty="0"/>
              <a:t>时被实例化，以处理</a:t>
            </a:r>
            <a:r>
              <a:rPr lang="zh-TW" altLang="en-US" dirty="0"/>
              <a:t>使用者</a:t>
            </a:r>
            <a:r>
              <a:rPr lang="en-US" altLang="zh-TW" dirty="0"/>
              <a:t>service</a:t>
            </a:r>
            <a:r>
              <a:rPr lang="zh-CN" altLang="en-US" dirty="0"/>
              <a:t>，并在</a:t>
            </a:r>
            <a:r>
              <a:rPr lang="en-US" altLang="zh-TW" dirty="0"/>
              <a:t>service</a:t>
            </a:r>
            <a:r>
              <a:rPr lang="zh-CN" altLang="en-US" dirty="0"/>
              <a:t>完成时</a:t>
            </a:r>
            <a:r>
              <a:rPr lang="zh-TW" altLang="en-US" dirty="0"/>
              <a:t>結束</a:t>
            </a:r>
            <a:r>
              <a:rPr lang="zh-CN" altLang="en-US" dirty="0"/>
              <a:t>，例如，在呼叫期间，它保持活动状态，直到</a:t>
            </a:r>
            <a:r>
              <a:rPr lang="en-US" altLang="zh-CN" dirty="0"/>
              <a:t>SIP </a:t>
            </a:r>
            <a:r>
              <a:rPr lang="en-US" altLang="zh-TW" dirty="0"/>
              <a:t>Bye message</a:t>
            </a:r>
            <a:r>
              <a:rPr lang="zh-CN" altLang="en-US" dirty="0"/>
              <a:t>传来为止。已被确认。</a:t>
            </a:r>
            <a:endParaRPr lang="en-US" altLang="zh-CN" dirty="0"/>
          </a:p>
          <a:p>
            <a:r>
              <a:rPr lang="en-US" altLang="zh-TW" dirty="0"/>
              <a:t>Call Session</a:t>
            </a:r>
            <a:r>
              <a:rPr lang="zh-CN" altLang="en-US" dirty="0"/>
              <a:t>利用</a:t>
            </a:r>
            <a:r>
              <a:rPr lang="en-US" altLang="zh-TW" sz="1200" dirty="0">
                <a:solidFill>
                  <a:schemeClr val="accent6">
                    <a:lumMod val="75000"/>
                  </a:schemeClr>
                </a:solidFill>
              </a:rPr>
              <a:t>Node Selector Service </a:t>
            </a:r>
            <a:r>
              <a:rPr lang="zh-TW" altLang="en-US" sz="1200" dirty="0">
                <a:solidFill>
                  <a:schemeClr val="accent6">
                    <a:lumMod val="75000"/>
                  </a:schemeClr>
                </a:solidFill>
              </a:rPr>
              <a:t>來找出哪裡應該終止</a:t>
            </a:r>
            <a:r>
              <a:rPr lang="en-US" altLang="zh-TW" sz="1200" dirty="0">
                <a:solidFill>
                  <a:schemeClr val="accent6">
                    <a:lumMod val="75000"/>
                  </a:schemeClr>
                </a:solidFill>
              </a:rPr>
              <a:t>call session unit</a:t>
            </a:r>
            <a:r>
              <a:rPr lang="zh-TW" altLang="en-US" sz="1200" dirty="0">
                <a:solidFill>
                  <a:schemeClr val="accent6">
                    <a:lumMod val="75000"/>
                  </a:schemeClr>
                </a:solidFill>
              </a:rPr>
              <a:t>實例化</a:t>
            </a:r>
            <a:r>
              <a:rPr lang="zh-CN" altLang="en-US" dirty="0"/>
              <a:t>。</a:t>
            </a:r>
            <a:endParaRPr lang="en-US" altLang="zh-CN" dirty="0"/>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49</a:t>
            </a:fld>
            <a:endParaRPr lang="zh-TW" altLang="en-US"/>
          </a:p>
        </p:txBody>
      </p:sp>
    </p:spTree>
    <p:extLst>
      <p:ext uri="{BB962C8B-B14F-4D97-AF65-F5344CB8AC3E}">
        <p14:creationId xmlns:p14="http://schemas.microsoft.com/office/powerpoint/2010/main" val="3709071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HSS</a:t>
            </a:r>
            <a:r>
              <a:rPr lang="zh-TW" altLang="en-US" dirty="0"/>
              <a:t>前端用來擷取使用者相關資料</a:t>
            </a:r>
            <a:r>
              <a:rPr lang="en-US" altLang="zh-TW" dirty="0"/>
              <a:t>,</a:t>
            </a:r>
            <a:r>
              <a:rPr lang="zh-TW" altLang="en-US" dirty="0"/>
              <a:t>負責查詢</a:t>
            </a:r>
            <a:r>
              <a:rPr lang="en-US" altLang="zh-TW" dirty="0"/>
              <a:t>HSS</a:t>
            </a:r>
            <a:r>
              <a:rPr lang="zh-TW" altLang="en-US" dirty="0"/>
              <a:t> </a:t>
            </a:r>
            <a:r>
              <a:rPr lang="en-US" altLang="zh-TW" dirty="0"/>
              <a:t>database</a:t>
            </a:r>
            <a:r>
              <a:rPr lang="zh-TW" altLang="en-US" dirty="0"/>
              <a:t>獲得使用者資訊</a:t>
            </a:r>
            <a:endParaRPr lang="en-US" altLang="zh-TW" dirty="0"/>
          </a:p>
          <a:p>
            <a:r>
              <a:rPr lang="en-US" altLang="zh-TW" sz="1200" b="0" dirty="0"/>
              <a:t>Diameter Handler</a:t>
            </a:r>
            <a:r>
              <a:rPr lang="zh-TW" altLang="en-US" sz="1200" b="0" dirty="0"/>
              <a:t>當作</a:t>
            </a:r>
            <a:r>
              <a:rPr lang="en-US" altLang="zh-TW" sz="1200" b="0" dirty="0"/>
              <a:t>HSS</a:t>
            </a:r>
            <a:r>
              <a:rPr lang="zh-TW" altLang="en-US" sz="1200" b="0" dirty="0"/>
              <a:t>前端的介面用來實作</a:t>
            </a:r>
            <a:r>
              <a:rPr lang="en-US" altLang="zh-TW" sz="1200" b="0" dirty="0"/>
              <a:t>diameter</a:t>
            </a:r>
            <a:r>
              <a:rPr lang="zh-TW" altLang="en-US" sz="1200" b="0" dirty="0"/>
              <a:t>協定給</a:t>
            </a:r>
            <a:r>
              <a:rPr lang="en-US" altLang="zh-TW" sz="1200" b="0" dirty="0"/>
              <a:t>HSS,</a:t>
            </a:r>
            <a:r>
              <a:rPr lang="zh-TW" altLang="en-US" sz="1200" b="0" dirty="0"/>
              <a:t>為了取得使用者資訊</a:t>
            </a:r>
            <a:endParaRPr lang="zh-TW" altLang="en-US" b="0"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50</a:t>
            </a:fld>
            <a:endParaRPr lang="zh-TW" altLang="en-US"/>
          </a:p>
        </p:txBody>
      </p:sp>
    </p:spTree>
    <p:extLst>
      <p:ext uri="{BB962C8B-B14F-4D97-AF65-F5344CB8AC3E}">
        <p14:creationId xmlns:p14="http://schemas.microsoft.com/office/powerpoint/2010/main" val="1632654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Anchor Point Controller(A)</a:t>
            </a:r>
            <a:r>
              <a:rPr lang="zh-CN" altLang="en-US" dirty="0"/>
              <a:t>涵盖了</a:t>
            </a:r>
            <a:r>
              <a:rPr lang="en-US" altLang="zh-CN" dirty="0"/>
              <a:t>Media processor unit</a:t>
            </a:r>
            <a:r>
              <a:rPr lang="zh-CN" altLang="en-US" dirty="0"/>
              <a:t>的</a:t>
            </a:r>
            <a:r>
              <a:rPr lang="en-US" altLang="zh-CN" dirty="0"/>
              <a:t>MRFC</a:t>
            </a:r>
            <a:r>
              <a:rPr lang="en-US" altLang="zh-TW" dirty="0"/>
              <a:t>(Media resource function controller)</a:t>
            </a:r>
            <a:r>
              <a:rPr lang="zh-CN" altLang="en-US" dirty="0"/>
              <a:t>功能，根据所需服务的需要，并通知感兴趣的</a:t>
            </a:r>
            <a:r>
              <a:rPr lang="en-US" altLang="zh-CN" dirty="0"/>
              <a:t>unit</a:t>
            </a:r>
            <a:r>
              <a:rPr lang="zh-CN" altLang="en-US" dirty="0"/>
              <a:t>在服务链中提供该功能。</a:t>
            </a:r>
            <a:endParaRPr lang="en-US" altLang="zh-CN" dirty="0"/>
          </a:p>
          <a:p>
            <a:r>
              <a:rPr lang="en-US" altLang="zh-TW" dirty="0"/>
              <a:t>Anchor Point Controller</a:t>
            </a:r>
            <a:r>
              <a:rPr lang="zh-CN" altLang="en-US" dirty="0"/>
              <a:t>的主要功能是</a:t>
            </a:r>
            <a:r>
              <a:rPr lang="zh-TW" altLang="en-US" dirty="0"/>
              <a:t>協調</a:t>
            </a:r>
            <a:r>
              <a:rPr lang="zh-CN" altLang="en-US" dirty="0"/>
              <a:t>媒体编解码器，使</a:t>
            </a:r>
            <a:r>
              <a:rPr lang="en-US" altLang="zh-CN" dirty="0"/>
              <a:t>UA</a:t>
            </a:r>
            <a:r>
              <a:rPr lang="zh-CN" altLang="en-US" dirty="0"/>
              <a:t>能够与</a:t>
            </a:r>
            <a:r>
              <a:rPr lang="en-US" altLang="zh-TW" sz="1200" dirty="0"/>
              <a:t>Media Processor Unit</a:t>
            </a:r>
            <a:r>
              <a:rPr lang="zh-CN" altLang="en-US" dirty="0"/>
              <a:t>正确地交换媒体。</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51</a:t>
            </a:fld>
            <a:endParaRPr lang="zh-TW" altLang="en-US"/>
          </a:p>
        </p:txBody>
      </p:sp>
    </p:spTree>
    <p:extLst>
      <p:ext uri="{BB962C8B-B14F-4D97-AF65-F5344CB8AC3E}">
        <p14:creationId xmlns:p14="http://schemas.microsoft.com/office/powerpoint/2010/main" val="1179247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Media Processor (M) </a:t>
            </a:r>
            <a:r>
              <a:rPr lang="zh-TW" altLang="en-US" dirty="0"/>
              <a:t>是個</a:t>
            </a:r>
            <a:r>
              <a:rPr lang="en-US" altLang="zh-TW" dirty="0"/>
              <a:t>dialog-based</a:t>
            </a:r>
            <a:r>
              <a:rPr lang="zh-TW" altLang="en-US" dirty="0"/>
              <a:t>的</a:t>
            </a:r>
            <a:r>
              <a:rPr lang="en-US" altLang="zh-TW" dirty="0"/>
              <a:t>microservice,</a:t>
            </a:r>
            <a:r>
              <a:rPr lang="zh-CN" altLang="en-US" dirty="0"/>
              <a:t>它通过</a:t>
            </a:r>
            <a:r>
              <a:rPr lang="en-US" altLang="zh-CN" dirty="0"/>
              <a:t>RTP</a:t>
            </a:r>
            <a:r>
              <a:rPr lang="zh-CN" altLang="en-US" dirty="0"/>
              <a:t>处理呼叫的媒体平面，就像</a:t>
            </a:r>
            <a:r>
              <a:rPr lang="en-US" altLang="zh-CN" dirty="0"/>
              <a:t>IMS MRFP</a:t>
            </a:r>
            <a:r>
              <a:rPr lang="zh-CN" altLang="en-US" dirty="0"/>
              <a:t>那样，通过</a:t>
            </a:r>
            <a:r>
              <a:rPr lang="en-US" altLang="zh-CN" dirty="0"/>
              <a:t>RTP</a:t>
            </a:r>
            <a:r>
              <a:rPr lang="zh-CN" altLang="en-US" dirty="0"/>
              <a:t>处理呼叫的媒体平面。它为基本的双向通话提供点对点连接，并在会议通话中提供语音混合。</a:t>
            </a:r>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52</a:t>
            </a:fld>
            <a:endParaRPr lang="zh-TW" altLang="en-US"/>
          </a:p>
        </p:txBody>
      </p:sp>
    </p:spTree>
    <p:extLst>
      <p:ext uri="{BB962C8B-B14F-4D97-AF65-F5344CB8AC3E}">
        <p14:creationId xmlns:p14="http://schemas.microsoft.com/office/powerpoint/2010/main" val="3185219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Telephony Server (T)</a:t>
            </a:r>
            <a:r>
              <a:rPr lang="zh-CN" altLang="en-US" dirty="0"/>
              <a:t>为用户提供电话相关的功能。</a:t>
            </a:r>
            <a:endParaRPr lang="en-US" altLang="zh-CN" dirty="0"/>
          </a:p>
          <a:p>
            <a:r>
              <a:rPr lang="zh-CN" altLang="en-US" dirty="0"/>
              <a:t>作为一个</a:t>
            </a:r>
            <a:r>
              <a:rPr lang="en-US" altLang="zh-CN" dirty="0"/>
              <a:t>IMS MMTEL</a:t>
            </a:r>
            <a:r>
              <a:rPr lang="en-US" altLang="zh-TW" dirty="0"/>
              <a:t>(</a:t>
            </a:r>
            <a:r>
              <a:rPr lang="zh-TW" altLang="en-US" dirty="0"/>
              <a:t>多媒體電話</a:t>
            </a:r>
            <a:r>
              <a:rPr lang="en-US" altLang="zh-TW" dirty="0"/>
              <a:t>)</a:t>
            </a:r>
            <a:r>
              <a:rPr lang="zh-CN" altLang="en-US" dirty="0"/>
              <a:t>，它可以监听</a:t>
            </a:r>
            <a:r>
              <a:rPr lang="en-US" altLang="zh-CN" dirty="0"/>
              <a:t>DTMF</a:t>
            </a:r>
            <a:r>
              <a:rPr lang="en-US" altLang="zh-TW" dirty="0"/>
              <a:t>(Dual-Tone multi-Frequency)</a:t>
            </a:r>
            <a:r>
              <a:rPr lang="zh-CN" altLang="en-US" dirty="0"/>
              <a:t>活动，通过在当前通话的基础上增加另一个呼叫</a:t>
            </a:r>
            <a:r>
              <a:rPr lang="zh-TW" altLang="en-US" dirty="0"/>
              <a:t>流程</a:t>
            </a:r>
            <a:r>
              <a:rPr lang="zh-CN" altLang="en-US" dirty="0"/>
              <a:t>来触发补充服务，如临时会议</a:t>
            </a:r>
            <a:r>
              <a:rPr lang="en-US" altLang="zh-TW" dirty="0"/>
              <a:t>(</a:t>
            </a:r>
            <a:r>
              <a:rPr lang="en-US" altLang="zh-TW" sz="1200" dirty="0"/>
              <a:t>ad-hoc conferences</a:t>
            </a:r>
            <a:r>
              <a:rPr lang="en-US" altLang="zh-TW" dirty="0"/>
              <a:t>)</a:t>
            </a:r>
            <a:r>
              <a:rPr lang="zh-CN" altLang="en-US" dirty="0"/>
              <a:t>。</a:t>
            </a:r>
          </a:p>
          <a:p>
            <a:r>
              <a:rPr lang="zh-CN" altLang="en-US" dirty="0"/>
              <a:t>它是由</a:t>
            </a:r>
            <a:r>
              <a:rPr lang="en-US" altLang="zh-TW" dirty="0"/>
              <a:t>Call </a:t>
            </a:r>
            <a:r>
              <a:rPr lang="en-US" altLang="zh-TW" dirty="0" err="1"/>
              <a:t>sessio</a:t>
            </a:r>
            <a:r>
              <a:rPr lang="zh-CN" altLang="en-US" dirty="0"/>
              <a:t>根据通过</a:t>
            </a:r>
            <a:r>
              <a:rPr lang="en-US" altLang="zh-CN" dirty="0"/>
              <a:t>HSS</a:t>
            </a:r>
            <a:r>
              <a:rPr lang="zh-TW" altLang="en-US" dirty="0"/>
              <a:t>前端</a:t>
            </a:r>
            <a:r>
              <a:rPr lang="zh-CN" altLang="en-US" dirty="0"/>
              <a:t>获取的用户配置文件在始发端和终结端创建的。</a:t>
            </a:r>
          </a:p>
          <a:p>
            <a:r>
              <a:rPr lang="zh-CN" altLang="en-US" dirty="0"/>
              <a:t>它连接到</a:t>
            </a:r>
            <a:r>
              <a:rPr lang="en-US" altLang="zh-CN" dirty="0"/>
              <a:t>media processor</a:t>
            </a:r>
            <a:r>
              <a:rPr lang="zh-CN" altLang="en-US" dirty="0"/>
              <a:t>，接收</a:t>
            </a:r>
            <a:r>
              <a:rPr lang="en-US" altLang="zh-TW" sz="1200" dirty="0"/>
              <a:t>media plane telephony</a:t>
            </a:r>
            <a:r>
              <a:rPr lang="zh-TW" altLang="en-US" sz="1200" dirty="0"/>
              <a:t> </a:t>
            </a:r>
            <a:r>
              <a:rPr lang="en-US" altLang="zh-TW" sz="1200" dirty="0"/>
              <a:t>events</a:t>
            </a:r>
            <a:r>
              <a:rPr lang="zh-CN" altLang="en-US" dirty="0"/>
              <a:t>，并控制媒体平面的连接。</a:t>
            </a:r>
            <a:endParaRPr lang="en-US" altLang="zh-CN" dirty="0"/>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53</a:t>
            </a:fld>
            <a:endParaRPr lang="zh-TW" altLang="en-US"/>
          </a:p>
        </p:txBody>
      </p:sp>
    </p:spTree>
    <p:extLst>
      <p:ext uri="{BB962C8B-B14F-4D97-AF65-F5344CB8AC3E}">
        <p14:creationId xmlns:p14="http://schemas.microsoft.com/office/powerpoint/2010/main" val="2109646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作者佈署</a:t>
            </a:r>
            <a:r>
              <a:rPr lang="en-US" altLang="zh-TW" dirty="0"/>
              <a:t>microservices</a:t>
            </a:r>
            <a:r>
              <a:rPr lang="zh-TW" altLang="en-US" dirty="0"/>
              <a:t> </a:t>
            </a:r>
            <a:r>
              <a:rPr lang="en-US" altLang="zh-TW" dirty="0"/>
              <a:t>IMS</a:t>
            </a:r>
            <a:r>
              <a:rPr lang="zh-TW" altLang="en-US" dirty="0"/>
              <a:t> 電信應用在兩個不同的平台上</a:t>
            </a:r>
            <a:endParaRPr lang="en-US" altLang="zh-TW" dirty="0"/>
          </a:p>
          <a:p>
            <a:endParaRPr lang="en-US" altLang="zh-TW" dirty="0"/>
          </a:p>
          <a:p>
            <a:r>
              <a:rPr lang="zh-TW" altLang="en-US" dirty="0"/>
              <a:t>第一個平台是由八個樹莓派所組成的</a:t>
            </a:r>
            <a:r>
              <a:rPr lang="en-US" altLang="zh-TW" dirty="0"/>
              <a:t>cluster(</a:t>
            </a:r>
            <a:r>
              <a:rPr lang="zh-TW" altLang="en-US" dirty="0"/>
              <a:t>如圖</a:t>
            </a:r>
            <a:r>
              <a:rPr lang="en-US" altLang="zh-TW" dirty="0"/>
              <a:t>6A)</a:t>
            </a:r>
          </a:p>
          <a:p>
            <a:r>
              <a:rPr lang="zh-TW" altLang="en-US" dirty="0"/>
              <a:t>這個平台有兩個好處</a:t>
            </a:r>
            <a:r>
              <a:rPr lang="en-US" altLang="zh-TW" dirty="0"/>
              <a:t>,</a:t>
            </a:r>
          </a:p>
          <a:p>
            <a:r>
              <a:rPr lang="zh-TW" altLang="en-US" dirty="0"/>
              <a:t>第一</a:t>
            </a:r>
            <a:r>
              <a:rPr lang="en-US" altLang="zh-TW" dirty="0"/>
              <a:t>,</a:t>
            </a:r>
            <a:r>
              <a:rPr lang="zh-TW" altLang="en-US" dirty="0"/>
              <a:t>低成本的情況下可以每天</a:t>
            </a:r>
            <a:r>
              <a:rPr lang="en-US" altLang="zh-TW" dirty="0"/>
              <a:t>24</a:t>
            </a:r>
            <a:r>
              <a:rPr lang="zh-TW" altLang="en-US" dirty="0"/>
              <a:t>小時一周</a:t>
            </a:r>
            <a:r>
              <a:rPr lang="en-US" altLang="zh-TW" dirty="0"/>
              <a:t>7</a:t>
            </a:r>
            <a:r>
              <a:rPr lang="zh-TW" altLang="en-US" dirty="0"/>
              <a:t>小時運行實驗</a:t>
            </a:r>
            <a:endParaRPr lang="en-US" altLang="zh-TW" dirty="0"/>
          </a:p>
          <a:p>
            <a:r>
              <a:rPr lang="zh-TW" altLang="en-US" dirty="0"/>
              <a:t>第二</a:t>
            </a:r>
            <a:r>
              <a:rPr lang="en-US" altLang="zh-TW" dirty="0"/>
              <a:t>,</a:t>
            </a:r>
            <a:r>
              <a:rPr lang="zh-TW" altLang="en-US" dirty="0"/>
              <a:t>樹梅派是簡單的單核心電腦</a:t>
            </a:r>
            <a:r>
              <a:rPr lang="en-US" altLang="zh-TW" dirty="0"/>
              <a:t>,</a:t>
            </a:r>
            <a:r>
              <a:rPr lang="zh-TW" altLang="en-US" dirty="0"/>
              <a:t>限制了</a:t>
            </a:r>
            <a:r>
              <a:rPr lang="zh-CN" altLang="en-US" dirty="0"/>
              <a:t>研究系统时需要考虑的变量数量。</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55</a:t>
            </a:fld>
            <a:endParaRPr lang="zh-TW" altLang="en-US"/>
          </a:p>
        </p:txBody>
      </p:sp>
    </p:spTree>
    <p:extLst>
      <p:ext uri="{BB962C8B-B14F-4D97-AF65-F5344CB8AC3E}">
        <p14:creationId xmlns:p14="http://schemas.microsoft.com/office/powerpoint/2010/main" val="89308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本篇提出分散式軟體架構</a:t>
            </a:r>
            <a:r>
              <a:rPr lang="en-US" altLang="zh-TW" dirty="0"/>
              <a:t>,</a:t>
            </a:r>
            <a:r>
              <a:rPr lang="zh-TW" altLang="en-US" dirty="0"/>
              <a:t>可以佈署單一版本的軟體在多個雲端平台</a:t>
            </a:r>
            <a:r>
              <a:rPr lang="en-US" altLang="zh-TW" dirty="0"/>
              <a:t>,</a:t>
            </a:r>
            <a:r>
              <a:rPr lang="zh-TW" altLang="en-US" dirty="0"/>
              <a:t>順便可以</a:t>
            </a:r>
            <a:r>
              <a:rPr lang="en-US" altLang="zh-TW" dirty="0"/>
              <a:t>solution-based</a:t>
            </a:r>
            <a:r>
              <a:rPr lang="zh-TW" altLang="en-US" dirty="0"/>
              <a:t>的方式來佈署。</a:t>
            </a:r>
            <a:endParaRPr lang="en-US" altLang="zh-TW" dirty="0"/>
          </a:p>
          <a:p>
            <a:r>
              <a:rPr lang="zh-TW" altLang="en-US" dirty="0"/>
              <a:t>本篇也展示作者研究的架構原型</a:t>
            </a:r>
            <a:endParaRPr lang="en-US" altLang="zh-TW"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a:t>
            </a:fld>
            <a:endParaRPr lang="zh-TW" altLang="en-US"/>
          </a:p>
        </p:txBody>
      </p:sp>
    </p:spTree>
    <p:extLst>
      <p:ext uri="{BB962C8B-B14F-4D97-AF65-F5344CB8AC3E}">
        <p14:creationId xmlns:p14="http://schemas.microsoft.com/office/powerpoint/2010/main" val="22455767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6A</a:t>
            </a:r>
            <a:r>
              <a:rPr lang="zh-TW" altLang="en-US" dirty="0"/>
              <a:t> 八個樹梅派在一個</a:t>
            </a:r>
            <a:r>
              <a:rPr lang="en-US" altLang="zh-TW" dirty="0"/>
              <a:t>3D</a:t>
            </a:r>
            <a:r>
              <a:rPr lang="zh-TW" altLang="en-US" dirty="0"/>
              <a:t>列印的櫃子</a:t>
            </a:r>
            <a:endParaRPr lang="en-US" altLang="zh-TW" dirty="0"/>
          </a:p>
          <a:p>
            <a:r>
              <a:rPr lang="zh-TW" altLang="en-US" dirty="0"/>
              <a:t>圖</a:t>
            </a:r>
            <a:r>
              <a:rPr lang="en-US" altLang="zh-TW" dirty="0"/>
              <a:t>6B</a:t>
            </a:r>
            <a:r>
              <a:rPr lang="zh-TW" altLang="en-US" dirty="0"/>
              <a:t> 在</a:t>
            </a:r>
            <a:r>
              <a:rPr lang="en-US" altLang="zh-TW" dirty="0" err="1"/>
              <a:t>openstack</a:t>
            </a:r>
            <a:r>
              <a:rPr lang="zh-TW" altLang="en-US" dirty="0"/>
              <a:t>上佈署</a:t>
            </a:r>
            <a:r>
              <a:rPr lang="en-US" altLang="zh-TW" dirty="0"/>
              <a:t>unity</a:t>
            </a:r>
            <a:r>
              <a:rPr lang="zh-TW" altLang="en-US" dirty="0"/>
              <a:t>的架構圖</a:t>
            </a:r>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56</a:t>
            </a:fld>
            <a:endParaRPr lang="zh-TW" altLang="en-US"/>
          </a:p>
        </p:txBody>
      </p:sp>
    </p:spTree>
    <p:extLst>
      <p:ext uri="{BB962C8B-B14F-4D97-AF65-F5344CB8AC3E}">
        <p14:creationId xmlns:p14="http://schemas.microsoft.com/office/powerpoint/2010/main" val="2781895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Unity cloud </a:t>
            </a:r>
            <a:r>
              <a:rPr lang="zh-TW" altLang="en-US" dirty="0"/>
              <a:t>樹梅派平台由以下元件組成</a:t>
            </a:r>
            <a:endParaRPr lang="en-US" altLang="zh-TW" dirty="0"/>
          </a:p>
          <a:p>
            <a:r>
              <a:rPr lang="en-US" altLang="zh-TW" dirty="0"/>
              <a:t>1.</a:t>
            </a:r>
            <a:r>
              <a:rPr lang="zh-TW" altLang="en-US" dirty="0"/>
              <a:t> </a:t>
            </a:r>
            <a:r>
              <a:rPr lang="en-US" altLang="zh-TW" dirty="0"/>
              <a:t>8</a:t>
            </a:r>
            <a:r>
              <a:rPr lang="zh-TW" altLang="en-US" dirty="0"/>
              <a:t>個</a:t>
            </a:r>
            <a:r>
              <a:rPr lang="en-US" altLang="zh-TW" dirty="0"/>
              <a:t>B</a:t>
            </a:r>
            <a:r>
              <a:rPr lang="zh-TW" altLang="en-US" dirty="0"/>
              <a:t>型樹梅派裝在客製的</a:t>
            </a:r>
            <a:r>
              <a:rPr lang="en-US" altLang="zh-TW" dirty="0"/>
              <a:t>3D</a:t>
            </a:r>
            <a:r>
              <a:rPr lang="zh-TW" altLang="en-US" dirty="0"/>
              <a:t>列印機櫃</a:t>
            </a:r>
            <a:r>
              <a:rPr lang="en-US" altLang="zh-TW" dirty="0"/>
              <a:t>,</a:t>
            </a:r>
            <a:r>
              <a:rPr lang="zh-TW" altLang="en-US" dirty="0"/>
              <a:t>每個樹梅派可以從滑軌來裝卸</a:t>
            </a:r>
            <a:endParaRPr lang="en-US" altLang="zh-TW" dirty="0"/>
          </a:p>
          <a:p>
            <a:r>
              <a:rPr lang="en-US" altLang="zh-TW" dirty="0"/>
              <a:t>2.</a:t>
            </a:r>
            <a:r>
              <a:rPr lang="zh-TW" altLang="en-US" dirty="0"/>
              <a:t> </a:t>
            </a:r>
            <a:r>
              <a:rPr lang="en-US" altLang="zh-TW" dirty="0"/>
              <a:t>8</a:t>
            </a:r>
            <a:r>
              <a:rPr lang="zh-TW" altLang="en-US" dirty="0"/>
              <a:t>個客製化的樹梅派子版</a:t>
            </a:r>
            <a:r>
              <a:rPr lang="en-US" altLang="zh-TW" dirty="0"/>
              <a:t>,</a:t>
            </a:r>
            <a:r>
              <a:rPr lang="zh-TW" altLang="en-US" dirty="0"/>
              <a:t>透過兩個</a:t>
            </a:r>
            <a:r>
              <a:rPr lang="en-US" altLang="zh-TW" dirty="0"/>
              <a:t>RGB</a:t>
            </a:r>
            <a:r>
              <a:rPr lang="zh-TW" altLang="en-US" dirty="0"/>
              <a:t> </a:t>
            </a:r>
            <a:r>
              <a:rPr lang="en-US" altLang="zh-TW" dirty="0"/>
              <a:t>LED</a:t>
            </a:r>
            <a:r>
              <a:rPr lang="zh-TW" altLang="en-US" dirty="0"/>
              <a:t>燈顯示訊息</a:t>
            </a:r>
            <a:r>
              <a:rPr lang="en-US" altLang="zh-TW" dirty="0"/>
              <a:t>,</a:t>
            </a:r>
            <a:r>
              <a:rPr lang="zh-TW" altLang="en-US" dirty="0"/>
              <a:t>可以用按鈕輸入資訊</a:t>
            </a:r>
            <a:endParaRPr lang="en-US" altLang="zh-TW" dirty="0"/>
          </a:p>
          <a:p>
            <a:r>
              <a:rPr lang="en-US" altLang="zh-TW" dirty="0"/>
              <a:t>3.</a:t>
            </a:r>
            <a:r>
              <a:rPr lang="zh-TW" altLang="en-US" dirty="0"/>
              <a:t> </a:t>
            </a:r>
            <a:r>
              <a:rPr lang="en-US" altLang="zh-TW" dirty="0"/>
              <a:t>1</a:t>
            </a:r>
            <a:r>
              <a:rPr lang="zh-TW" altLang="en-US" dirty="0"/>
              <a:t>個億兆網路卡</a:t>
            </a:r>
            <a:r>
              <a:rPr lang="en-US" altLang="zh-TW" dirty="0"/>
              <a:t>,</a:t>
            </a:r>
            <a:r>
              <a:rPr lang="zh-TW" altLang="en-US" dirty="0"/>
              <a:t>為系統提供骨幹網路</a:t>
            </a:r>
            <a:endParaRPr lang="en-US" altLang="zh-TW" dirty="0"/>
          </a:p>
          <a:p>
            <a:r>
              <a:rPr lang="en-US" altLang="zh-TW" dirty="0"/>
              <a:t>4.</a:t>
            </a:r>
            <a:r>
              <a:rPr lang="zh-TW" altLang="en-US" dirty="0"/>
              <a:t> </a:t>
            </a:r>
            <a:r>
              <a:rPr lang="en-US" altLang="zh-CN" dirty="0"/>
              <a:t>Wi-Fi</a:t>
            </a:r>
            <a:r>
              <a:rPr lang="zh-CN" altLang="en-US" dirty="0"/>
              <a:t>路由器，提供接入</a:t>
            </a:r>
            <a:r>
              <a:rPr lang="en-US" altLang="zh-CN" dirty="0"/>
              <a:t>UE</a:t>
            </a:r>
            <a:r>
              <a:rPr lang="zh-TW" altLang="en-US" dirty="0"/>
              <a:t> </a:t>
            </a:r>
            <a:r>
              <a:rPr lang="zh-CN" altLang="en-US" dirty="0"/>
              <a:t>和</a:t>
            </a:r>
            <a:r>
              <a:rPr lang="en-US" altLang="zh-CN" dirty="0"/>
              <a:t>USB</a:t>
            </a:r>
            <a:r>
              <a:rPr lang="zh-TW" altLang="en-US" dirty="0"/>
              <a:t>儲存裝置</a:t>
            </a:r>
            <a:r>
              <a:rPr lang="zh-CN" altLang="en-US" dirty="0"/>
              <a:t>上的</a:t>
            </a:r>
            <a:r>
              <a:rPr lang="en-US" altLang="zh-CN" dirty="0"/>
              <a:t>NAS</a:t>
            </a:r>
            <a:r>
              <a:rPr lang="zh-CN" altLang="en-US" dirty="0"/>
              <a:t>功能。</a:t>
            </a:r>
            <a:endParaRPr lang="en-US" altLang="zh-CN" dirty="0"/>
          </a:p>
          <a:p>
            <a:r>
              <a:rPr lang="en-US" altLang="zh-TW" dirty="0"/>
              <a:t>5.</a:t>
            </a:r>
            <a:r>
              <a:rPr lang="zh-CN" altLang="en-US" dirty="0"/>
              <a:t> </a:t>
            </a:r>
            <a:r>
              <a:rPr lang="en-US" altLang="zh-CN" dirty="0"/>
              <a:t>1</a:t>
            </a:r>
            <a:r>
              <a:rPr lang="zh-CN" altLang="en-US" dirty="0"/>
              <a:t>个机柜电源。</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57</a:t>
            </a:fld>
            <a:endParaRPr lang="zh-TW" altLang="en-US"/>
          </a:p>
        </p:txBody>
      </p:sp>
    </p:spTree>
    <p:extLst>
      <p:ext uri="{BB962C8B-B14F-4D97-AF65-F5344CB8AC3E}">
        <p14:creationId xmlns:p14="http://schemas.microsoft.com/office/powerpoint/2010/main" val="3197973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第二种部署（图</a:t>
            </a:r>
            <a:r>
              <a:rPr lang="en-US" altLang="zh-CN" dirty="0"/>
              <a:t>6.B</a:t>
            </a:r>
            <a:r>
              <a:rPr lang="zh-CN" altLang="en-US" dirty="0"/>
              <a:t>）是在</a:t>
            </a:r>
            <a:r>
              <a:rPr lang="en-US" altLang="zh-CN" dirty="0"/>
              <a:t>OpenStack</a:t>
            </a:r>
            <a:r>
              <a:rPr lang="zh-CN" altLang="en-US" dirty="0"/>
              <a:t>之上，部署在</a:t>
            </a:r>
            <a:r>
              <a:rPr lang="en-US" altLang="zh-TW" dirty="0"/>
              <a:t>Ericsson</a:t>
            </a:r>
            <a:r>
              <a:rPr lang="zh-TW" altLang="en-US" dirty="0"/>
              <a:t> </a:t>
            </a:r>
            <a:r>
              <a:rPr lang="en-US" altLang="zh-TW" dirty="0"/>
              <a:t>Blade System</a:t>
            </a:r>
            <a:r>
              <a:rPr lang="zh-CN" altLang="en-US" dirty="0"/>
              <a:t>（</a:t>
            </a:r>
            <a:r>
              <a:rPr lang="en-US" altLang="zh-CN" dirty="0"/>
              <a:t>EBS</a:t>
            </a:r>
            <a:r>
              <a:rPr lang="zh-CN" altLang="en-US" dirty="0"/>
              <a:t>）</a:t>
            </a:r>
            <a:r>
              <a:rPr lang="en-US" altLang="zh-CN" dirty="0"/>
              <a:t>[17]</a:t>
            </a:r>
            <a:r>
              <a:rPr lang="zh-CN" altLang="en-US" dirty="0"/>
              <a:t>上，由</a:t>
            </a:r>
            <a:r>
              <a:rPr lang="en-US" altLang="zh-CN" dirty="0"/>
              <a:t>8</a:t>
            </a:r>
            <a:r>
              <a:rPr lang="zh-CN" altLang="en-US" dirty="0"/>
              <a:t>个虚拟机（</a:t>
            </a:r>
            <a:r>
              <a:rPr lang="en-US" altLang="zh-CN" dirty="0"/>
              <a:t>2</a:t>
            </a:r>
            <a:r>
              <a:rPr lang="zh-CN" altLang="en-US" dirty="0"/>
              <a:t>个虚拟核心和</a:t>
            </a:r>
            <a:r>
              <a:rPr lang="en-US" altLang="zh-CN" dirty="0"/>
              <a:t>2GB</a:t>
            </a:r>
            <a:r>
              <a:rPr lang="zh-CN" altLang="en-US" dirty="0"/>
              <a:t>内存）组成，部署在</a:t>
            </a:r>
            <a:r>
              <a:rPr lang="en-US" altLang="zh-CN" dirty="0"/>
              <a:t>4</a:t>
            </a:r>
            <a:r>
              <a:rPr lang="zh-CN" altLang="en-US" dirty="0"/>
              <a:t>个</a:t>
            </a:r>
            <a:r>
              <a:rPr lang="en-US" altLang="zh-TW" dirty="0"/>
              <a:t>physical blades</a:t>
            </a:r>
            <a:r>
              <a:rPr lang="zh-CN" altLang="en-US" dirty="0"/>
              <a:t>上。一个自动协调机制被触发，通过虚拟机的迁移来平衡刀片的负载。</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58</a:t>
            </a:fld>
            <a:endParaRPr lang="zh-TW" altLang="en-US"/>
          </a:p>
        </p:txBody>
      </p:sp>
    </p:spTree>
    <p:extLst>
      <p:ext uri="{BB962C8B-B14F-4D97-AF65-F5344CB8AC3E}">
        <p14:creationId xmlns:p14="http://schemas.microsoft.com/office/powerpoint/2010/main" val="3829045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第一个实验是为了</a:t>
            </a:r>
            <a:r>
              <a:rPr lang="zh-TW" altLang="en-US" dirty="0"/>
              <a:t>展示</a:t>
            </a:r>
            <a:r>
              <a:rPr lang="zh-CN" altLang="en-US" dirty="0"/>
              <a:t>不同的云端部署平台（</a:t>
            </a:r>
            <a:r>
              <a:rPr lang="en-US" altLang="zh-TW" sz="1200" dirty="0" err="1">
                <a:solidFill>
                  <a:schemeClr val="accent6">
                    <a:lumMod val="75000"/>
                  </a:schemeClr>
                </a:solidFill>
              </a:rPr>
              <a:t>RPi</a:t>
            </a:r>
            <a:r>
              <a:rPr lang="en-US" altLang="zh-TW" sz="1200" dirty="0">
                <a:solidFill>
                  <a:schemeClr val="accent6">
                    <a:lumMod val="75000"/>
                  </a:schemeClr>
                </a:solidFill>
              </a:rPr>
              <a:t> cluster </a:t>
            </a:r>
            <a:r>
              <a:rPr lang="zh-TW" altLang="en-US" sz="1200" dirty="0"/>
              <a:t>和</a:t>
            </a:r>
            <a:r>
              <a:rPr lang="en-US" altLang="zh-TW" sz="1200" dirty="0"/>
              <a:t> </a:t>
            </a:r>
            <a:r>
              <a:rPr lang="en-US" altLang="zh-TW" sz="1200" dirty="0">
                <a:solidFill>
                  <a:schemeClr val="accent6">
                    <a:lumMod val="75000"/>
                  </a:schemeClr>
                </a:solidFill>
              </a:rPr>
              <a:t>EBS VMs</a:t>
            </a:r>
            <a:r>
              <a:rPr lang="zh-CN" altLang="en-US" dirty="0"/>
              <a:t>）之间在</a:t>
            </a:r>
            <a:r>
              <a:rPr lang="en-US" altLang="zh-CN" dirty="0"/>
              <a:t>IMS</a:t>
            </a:r>
            <a:r>
              <a:rPr lang="zh-CN" altLang="en-US" dirty="0"/>
              <a:t>电话</a:t>
            </a:r>
            <a:r>
              <a:rPr lang="en-US" altLang="zh-CN" dirty="0"/>
              <a:t>microservices</a:t>
            </a:r>
            <a:r>
              <a:rPr lang="zh-CN" altLang="en-US" dirty="0"/>
              <a:t>功能方面的兼容性和</a:t>
            </a:r>
            <a:r>
              <a:rPr lang="zh-TW" altLang="en-US" dirty="0"/>
              <a:t>是否符合規格</a:t>
            </a:r>
            <a:r>
              <a:rPr lang="zh-CN" altLang="en-US" dirty="0"/>
              <a:t>，为</a:t>
            </a:r>
            <a:r>
              <a:rPr lang="en-US" altLang="zh-CN" dirty="0"/>
              <a:t>Unity Cloud</a:t>
            </a:r>
            <a:r>
              <a:rPr lang="zh-CN" altLang="en-US" dirty="0"/>
              <a:t>开发的</a:t>
            </a:r>
            <a:r>
              <a:rPr lang="en-US" altLang="zh-CN" dirty="0"/>
              <a:t>IMS</a:t>
            </a:r>
            <a:r>
              <a:rPr lang="zh-CN" altLang="en-US" dirty="0"/>
              <a:t>电话微服务功能。</a:t>
            </a:r>
            <a:endParaRPr lang="en-US" altLang="zh-CN" dirty="0"/>
          </a:p>
          <a:p>
            <a:r>
              <a:rPr lang="zh-TW" altLang="en-US" dirty="0"/>
              <a:t>測量方式由</a:t>
            </a:r>
            <a:r>
              <a:rPr lang="zh-CN" altLang="en-US" dirty="0"/>
              <a:t>一</a:t>
            </a:r>
            <a:r>
              <a:rPr lang="zh-TW" altLang="en-US" dirty="0"/>
              <a:t>些程式執行中的記錄</a:t>
            </a:r>
            <a:r>
              <a:rPr lang="zh-CN" altLang="en-US" dirty="0"/>
              <a:t>，这些</a:t>
            </a:r>
            <a:r>
              <a:rPr lang="zh-TW" altLang="en-US" dirty="0"/>
              <a:t>記錄</a:t>
            </a:r>
            <a:r>
              <a:rPr lang="zh-CN" altLang="en-US" dirty="0"/>
              <a:t>被收集</a:t>
            </a:r>
            <a:r>
              <a:rPr lang="zh-TW" altLang="en-US" dirty="0"/>
              <a:t>在</a:t>
            </a:r>
            <a:r>
              <a:rPr lang="en-US" altLang="zh-CN" dirty="0"/>
              <a:t>Unity Cloud</a:t>
            </a:r>
            <a:r>
              <a:rPr lang="zh-CN" altLang="en-US" dirty="0"/>
              <a:t>上的文件中。开源工具</a:t>
            </a:r>
            <a:r>
              <a:rPr lang="en-US" altLang="zh-CN" dirty="0" err="1"/>
              <a:t>SIPp</a:t>
            </a:r>
            <a:r>
              <a:rPr lang="en-US" altLang="zh-CN" dirty="0"/>
              <a:t>[18]</a:t>
            </a:r>
            <a:r>
              <a:rPr lang="zh-TW" altLang="en-US" dirty="0"/>
              <a:t>用來產生</a:t>
            </a:r>
            <a:r>
              <a:rPr lang="en-US" altLang="zh-CN" dirty="0"/>
              <a:t>SIP</a:t>
            </a:r>
            <a:r>
              <a:rPr lang="zh-TW" altLang="en-US" dirty="0"/>
              <a:t> </a:t>
            </a:r>
            <a:r>
              <a:rPr lang="en-US" altLang="zh-TW" dirty="0" err="1"/>
              <a:t>trafiic</a:t>
            </a:r>
            <a:r>
              <a:rPr lang="zh-CN" altLang="en-US" dirty="0"/>
              <a:t>。</a:t>
            </a:r>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60</a:t>
            </a:fld>
            <a:endParaRPr lang="zh-TW" altLang="en-US"/>
          </a:p>
        </p:txBody>
      </p:sp>
    </p:spTree>
    <p:extLst>
      <p:ext uri="{BB962C8B-B14F-4D97-AF65-F5344CB8AC3E}">
        <p14:creationId xmlns:p14="http://schemas.microsoft.com/office/powerpoint/2010/main" val="4279241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我们测量从</a:t>
            </a:r>
            <a:r>
              <a:rPr lang="en-US" altLang="zh-CN" dirty="0"/>
              <a:t>Unity Cloud</a:t>
            </a:r>
            <a:r>
              <a:rPr lang="zh-CN" altLang="en-US" dirty="0"/>
              <a:t>接收</a:t>
            </a:r>
            <a:r>
              <a:rPr lang="en-US" altLang="zh-CN" dirty="0"/>
              <a:t>SIP INVITE</a:t>
            </a:r>
            <a:r>
              <a:rPr lang="zh-CN" altLang="en-US" dirty="0"/>
              <a:t>到发送到终端</a:t>
            </a:r>
            <a:r>
              <a:rPr lang="en-US" altLang="zh-CN" dirty="0"/>
              <a:t>UA</a:t>
            </a:r>
            <a:r>
              <a:rPr lang="zh-CN" altLang="en-US" dirty="0"/>
              <a:t>的延迟（图</a:t>
            </a:r>
            <a:r>
              <a:rPr lang="en-US" altLang="zh-CN" dirty="0"/>
              <a:t>7</a:t>
            </a:r>
            <a:r>
              <a:rPr lang="zh-CN" altLang="en-US" dirty="0"/>
              <a:t>）。</a:t>
            </a:r>
            <a:endParaRPr lang="en-US" altLang="zh-CN" dirty="0"/>
          </a:p>
          <a:p>
            <a:r>
              <a:rPr lang="zh-CN" altLang="en-US" dirty="0"/>
              <a:t>这样，我们将测量的部分直接依赖于</a:t>
            </a:r>
            <a:r>
              <a:rPr lang="en-US" altLang="zh-CN" dirty="0"/>
              <a:t>Unity Cloud</a:t>
            </a:r>
            <a:r>
              <a:rPr lang="zh-CN" altLang="en-US" dirty="0"/>
              <a:t>的处理，而不依赖于</a:t>
            </a:r>
            <a:r>
              <a:rPr lang="en-US" altLang="zh-CN" dirty="0"/>
              <a:t>UA</a:t>
            </a:r>
            <a:r>
              <a:rPr lang="zh-CN" altLang="en-US" dirty="0"/>
              <a:t>的延迟。</a:t>
            </a:r>
            <a:endParaRPr lang="en-US" altLang="zh-CN" dirty="0"/>
          </a:p>
          <a:p>
            <a:r>
              <a:rPr lang="zh-CN" altLang="en-US" dirty="0"/>
              <a:t>我们还测量了所有</a:t>
            </a:r>
            <a:r>
              <a:rPr lang="en-US" altLang="zh-CN" dirty="0"/>
              <a:t>compute units</a:t>
            </a:r>
            <a:r>
              <a:rPr lang="zh-CN" altLang="en-US" dirty="0"/>
              <a:t>（</a:t>
            </a:r>
            <a:r>
              <a:rPr lang="en-US" altLang="zh-CN" dirty="0"/>
              <a:t>CU</a:t>
            </a:r>
            <a:r>
              <a:rPr lang="zh-CN" altLang="en-US" dirty="0"/>
              <a:t>）的</a:t>
            </a:r>
            <a:r>
              <a:rPr lang="zh-TW" altLang="en-US" dirty="0"/>
              <a:t>平均</a:t>
            </a:r>
            <a:r>
              <a:rPr lang="en-US" altLang="zh-TW" dirty="0" err="1"/>
              <a:t>cpu</a:t>
            </a:r>
            <a:r>
              <a:rPr lang="zh-TW" altLang="en-US" dirty="0"/>
              <a:t>使用率</a:t>
            </a:r>
            <a:r>
              <a:rPr lang="zh-CN" altLang="en-US" dirty="0"/>
              <a:t>与系统所服务的</a:t>
            </a:r>
            <a:r>
              <a:rPr lang="zh-TW" altLang="en-US" dirty="0"/>
              <a:t>正在通話的數量</a:t>
            </a:r>
            <a:r>
              <a:rPr lang="zh-CN" altLang="en-US" dirty="0"/>
              <a:t>的</a:t>
            </a:r>
            <a:r>
              <a:rPr lang="zh-TW" altLang="en-US" dirty="0"/>
              <a:t>比較</a:t>
            </a:r>
            <a:r>
              <a:rPr lang="zh-CN" altLang="en-US" dirty="0"/>
              <a:t>（图</a:t>
            </a:r>
            <a:r>
              <a:rPr lang="en-US" altLang="zh-CN" dirty="0"/>
              <a:t>8</a:t>
            </a:r>
            <a:r>
              <a:rPr lang="zh-CN" altLang="en-US" dirty="0"/>
              <a:t>）。</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61</a:t>
            </a:fld>
            <a:endParaRPr lang="zh-TW" altLang="en-US"/>
          </a:p>
        </p:txBody>
      </p:sp>
    </p:spTree>
    <p:extLst>
      <p:ext uri="{BB962C8B-B14F-4D97-AF65-F5344CB8AC3E}">
        <p14:creationId xmlns:p14="http://schemas.microsoft.com/office/powerpoint/2010/main" val="1587122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Tx/>
              <a:buNone/>
            </a:pPr>
            <a:r>
              <a:rPr lang="en-US" altLang="zh-CN" dirty="0"/>
              <a:t>- Call rate</a:t>
            </a:r>
            <a:r>
              <a:rPr lang="en-US" altLang="zh-TW" dirty="0"/>
              <a:t>:</a:t>
            </a:r>
            <a:r>
              <a:rPr lang="zh-TW" altLang="en-US" dirty="0"/>
              <a:t>每分鐘建立</a:t>
            </a:r>
            <a:r>
              <a:rPr lang="en-US" altLang="zh-TW" dirty="0"/>
              <a:t>30</a:t>
            </a:r>
            <a:r>
              <a:rPr lang="zh-TW" altLang="en-US" dirty="0"/>
              <a:t>個</a:t>
            </a:r>
            <a:r>
              <a:rPr lang="en-US" altLang="zh-TW" dirty="0"/>
              <a:t>2-way</a:t>
            </a:r>
            <a:r>
              <a:rPr lang="zh-TW" altLang="en-US" dirty="0"/>
              <a:t> </a:t>
            </a:r>
            <a:r>
              <a:rPr lang="en-US" altLang="zh-TW" dirty="0"/>
              <a:t>call</a:t>
            </a:r>
          </a:p>
          <a:p>
            <a:pPr marL="171450" indent="-171450">
              <a:buFontTx/>
              <a:buChar char="-"/>
            </a:pPr>
            <a:r>
              <a:rPr lang="en-US" altLang="zh-TW" dirty="0"/>
              <a:t>Call Duration:</a:t>
            </a:r>
            <a:r>
              <a:rPr lang="en-US" altLang="zh-CN" dirty="0"/>
              <a:t>200</a:t>
            </a:r>
            <a:r>
              <a:rPr lang="zh-TW" altLang="en-US" dirty="0"/>
              <a:t>秒</a:t>
            </a:r>
            <a:endParaRPr lang="zh-CN" altLang="en-US" dirty="0"/>
          </a:p>
          <a:p>
            <a:r>
              <a:rPr lang="en-US" altLang="zh-CN" dirty="0"/>
              <a:t>- </a:t>
            </a:r>
            <a:r>
              <a:rPr lang="zh-TW" altLang="en-US" dirty="0"/>
              <a:t>使用者數量</a:t>
            </a:r>
            <a:r>
              <a:rPr lang="en-US" altLang="zh-TW" dirty="0"/>
              <a:t>:</a:t>
            </a:r>
            <a:r>
              <a:rPr lang="en-US" altLang="zh-CN" dirty="0"/>
              <a:t>200</a:t>
            </a:r>
            <a:r>
              <a:rPr lang="zh-TW" altLang="en-US" dirty="0"/>
              <a:t>個已註冊使用者</a:t>
            </a:r>
            <a:endParaRPr lang="zh-CN" altLang="en-US" dirty="0"/>
          </a:p>
          <a:p>
            <a:r>
              <a:rPr lang="en-US" altLang="zh-CN" dirty="0"/>
              <a:t>- </a:t>
            </a:r>
            <a:r>
              <a:rPr lang="zh-TW" altLang="en-US" dirty="0"/>
              <a:t>背景的註冊量</a:t>
            </a:r>
            <a:r>
              <a:rPr lang="zh-CN" altLang="en-US" dirty="0"/>
              <a:t>：</a:t>
            </a:r>
            <a:r>
              <a:rPr lang="zh-TW" altLang="en-US" dirty="0"/>
              <a:t>每分鐘</a:t>
            </a:r>
            <a:r>
              <a:rPr lang="en-US" altLang="zh-TW" dirty="0"/>
              <a:t>20</a:t>
            </a:r>
            <a:r>
              <a:rPr lang="zh-TW" altLang="en-US" dirty="0"/>
              <a:t>個</a:t>
            </a:r>
            <a:r>
              <a:rPr lang="en-US" altLang="zh-TW" dirty="0"/>
              <a:t>re-registration</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62</a:t>
            </a:fld>
            <a:endParaRPr lang="zh-TW" altLang="en-US"/>
          </a:p>
        </p:txBody>
      </p:sp>
    </p:spTree>
    <p:extLst>
      <p:ext uri="{BB962C8B-B14F-4D97-AF65-F5344CB8AC3E}">
        <p14:creationId xmlns:p14="http://schemas.microsoft.com/office/powerpoint/2010/main" val="3818099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7</a:t>
            </a:r>
            <a:r>
              <a:rPr lang="zh-TW" altLang="en-US" dirty="0"/>
              <a:t> 延遲</a:t>
            </a:r>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63</a:t>
            </a:fld>
            <a:endParaRPr lang="zh-TW" altLang="en-US"/>
          </a:p>
        </p:txBody>
      </p:sp>
    </p:spTree>
    <p:extLst>
      <p:ext uri="{BB962C8B-B14F-4D97-AF65-F5344CB8AC3E}">
        <p14:creationId xmlns:p14="http://schemas.microsoft.com/office/powerpoint/2010/main" val="6420330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8</a:t>
            </a:r>
            <a:r>
              <a:rPr lang="zh-TW" altLang="en-US" dirty="0"/>
              <a:t> </a:t>
            </a:r>
            <a:r>
              <a:rPr lang="en-US" altLang="zh-TW" dirty="0"/>
              <a:t>CPU</a:t>
            </a:r>
            <a:r>
              <a:rPr lang="zh-TW" altLang="en-US" dirty="0"/>
              <a:t>平均使用率</a:t>
            </a:r>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64</a:t>
            </a:fld>
            <a:endParaRPr lang="zh-TW" altLang="en-US"/>
          </a:p>
        </p:txBody>
      </p:sp>
    </p:spTree>
    <p:extLst>
      <p:ext uri="{BB962C8B-B14F-4D97-AF65-F5344CB8AC3E}">
        <p14:creationId xmlns:p14="http://schemas.microsoft.com/office/powerpoint/2010/main" val="7512461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如图</a:t>
            </a:r>
            <a:r>
              <a:rPr lang="en-US" altLang="zh-CN" dirty="0"/>
              <a:t>7</a:t>
            </a:r>
            <a:r>
              <a:rPr lang="zh-CN" altLang="en-US" dirty="0"/>
              <a:t>所示，在两个实验平台上都能成功建立</a:t>
            </a:r>
            <a:r>
              <a:rPr lang="en-US" altLang="zh-CN" dirty="0"/>
              <a:t>call</a:t>
            </a:r>
            <a:r>
              <a:rPr lang="zh-CN" altLang="en-US" dirty="0"/>
              <a:t>，且</a:t>
            </a:r>
            <a:r>
              <a:rPr lang="zh-TW" altLang="en-US" dirty="0"/>
              <a:t>有非常相似的</a:t>
            </a:r>
            <a:r>
              <a:rPr lang="en-US" altLang="zh-TW" dirty="0"/>
              <a:t>QoS</a:t>
            </a:r>
            <a:r>
              <a:rPr lang="zh-TW" altLang="en-US" dirty="0"/>
              <a:t>特性</a:t>
            </a:r>
            <a:r>
              <a:rPr lang="zh-CN" altLang="en-US" dirty="0"/>
              <a:t>。在功能</a:t>
            </a:r>
            <a:r>
              <a:rPr lang="zh-TW" altLang="en-US" dirty="0"/>
              <a:t>較</a:t>
            </a:r>
            <a:r>
              <a:rPr lang="zh-CN" altLang="en-US" dirty="0"/>
              <a:t>强的</a:t>
            </a:r>
            <a:r>
              <a:rPr lang="en-US" altLang="zh-CN" dirty="0"/>
              <a:t>EBS</a:t>
            </a:r>
            <a:r>
              <a:rPr lang="zh-CN" altLang="en-US" dirty="0"/>
              <a:t>上，</a:t>
            </a:r>
            <a:r>
              <a:rPr lang="en-US" altLang="zh-CN" dirty="0"/>
              <a:t>QoS</a:t>
            </a:r>
            <a:r>
              <a:rPr lang="zh-CN" altLang="en-US" dirty="0"/>
              <a:t>特性</a:t>
            </a:r>
            <a:r>
              <a:rPr lang="zh-TW" altLang="en-US" dirty="0"/>
              <a:t>明顯的表現較佳</a:t>
            </a:r>
            <a:r>
              <a:rPr lang="zh-CN" altLang="en-US" dirty="0"/>
              <a:t>，但</a:t>
            </a:r>
            <a:r>
              <a:rPr lang="en-US" altLang="zh-CN" dirty="0"/>
              <a:t>QoS</a:t>
            </a:r>
            <a:r>
              <a:rPr lang="zh-CN" altLang="en-US" dirty="0"/>
              <a:t>趋势与</a:t>
            </a:r>
            <a:r>
              <a:rPr lang="en-US" altLang="zh-CN" dirty="0" err="1"/>
              <a:t>Rpi</a:t>
            </a:r>
            <a:r>
              <a:rPr lang="en-US" altLang="zh-CN" dirty="0"/>
              <a:t> cluster</a:t>
            </a:r>
            <a:r>
              <a:rPr lang="zh-CN" altLang="en-US" dirty="0"/>
              <a:t>相似。</a:t>
            </a:r>
            <a:endParaRPr lang="en-US" altLang="zh-CN" dirty="0"/>
          </a:p>
          <a:p>
            <a:r>
              <a:rPr lang="zh-CN" altLang="en-US" dirty="0"/>
              <a:t>在图</a:t>
            </a:r>
            <a:r>
              <a:rPr lang="en-US" altLang="zh-CN" dirty="0"/>
              <a:t>8</a:t>
            </a:r>
            <a:r>
              <a:rPr lang="zh-CN" altLang="en-US" dirty="0"/>
              <a:t>中，我们注意到</a:t>
            </a:r>
            <a:r>
              <a:rPr lang="zh-TW" altLang="en-US" dirty="0"/>
              <a:t>資源使用率</a:t>
            </a:r>
            <a:r>
              <a:rPr lang="zh-CN" altLang="en-US" dirty="0"/>
              <a:t>也有相似之处，平均</a:t>
            </a:r>
            <a:r>
              <a:rPr lang="en-US" altLang="zh-CN" dirty="0"/>
              <a:t>CPU</a:t>
            </a:r>
            <a:r>
              <a:rPr lang="zh-CN" altLang="en-US" dirty="0"/>
              <a:t>使用量随着</a:t>
            </a:r>
            <a:r>
              <a:rPr lang="en-US" altLang="zh-CN" dirty="0"/>
              <a:t>concurrent calls</a:t>
            </a:r>
            <a:r>
              <a:rPr lang="zh-CN" altLang="en-US" dirty="0"/>
              <a:t>的增加而</a:t>
            </a:r>
            <a:r>
              <a:rPr lang="zh-TW" altLang="en-US" dirty="0"/>
              <a:t>呈現相對的</a:t>
            </a:r>
            <a:r>
              <a:rPr lang="zh-CN" altLang="en-US" dirty="0"/>
              <a:t>线性增加。</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65</a:t>
            </a:fld>
            <a:endParaRPr lang="zh-TW" altLang="en-US"/>
          </a:p>
        </p:txBody>
      </p:sp>
    </p:spTree>
    <p:extLst>
      <p:ext uri="{BB962C8B-B14F-4D97-AF65-F5344CB8AC3E}">
        <p14:creationId xmlns:p14="http://schemas.microsoft.com/office/powerpoint/2010/main" val="41069902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在一个</a:t>
            </a:r>
            <a:r>
              <a:rPr lang="en-US" altLang="zh-TW" sz="1200" dirty="0"/>
              <a:t>Node-based</a:t>
            </a:r>
            <a:r>
              <a:rPr lang="zh-CN" altLang="en-US" dirty="0"/>
              <a:t>的架构中，节点的配置需要完美的</a:t>
            </a:r>
            <a:r>
              <a:rPr lang="zh-TW" altLang="en-US" dirty="0"/>
              <a:t>調整</a:t>
            </a:r>
            <a:r>
              <a:rPr lang="zh-CN" altLang="en-US" dirty="0"/>
              <a:t>。然而，</a:t>
            </a:r>
            <a:r>
              <a:rPr lang="zh-TW" altLang="en-US" dirty="0"/>
              <a:t>因為</a:t>
            </a:r>
            <a:r>
              <a:rPr lang="zh-CN" altLang="en-US" dirty="0"/>
              <a:t>我们可用的</a:t>
            </a:r>
            <a:r>
              <a:rPr lang="en-US" altLang="zh-CN" dirty="0"/>
              <a:t>computer units</a:t>
            </a:r>
            <a:r>
              <a:rPr lang="zh-CN" altLang="en-US" dirty="0"/>
              <a:t>数量有限，没有合适的方法</a:t>
            </a:r>
            <a:r>
              <a:rPr lang="zh-TW" altLang="en-US" dirty="0"/>
              <a:t>去調整</a:t>
            </a:r>
            <a:r>
              <a:rPr lang="zh-CN" altLang="en-US" dirty="0"/>
              <a:t>，所以我们评估了一些配置。这些配置及其功能</a:t>
            </a:r>
            <a:r>
              <a:rPr lang="en-US" altLang="zh-TW" dirty="0"/>
              <a:t>(functions)</a:t>
            </a:r>
            <a:r>
              <a:rPr lang="zh-TW" altLang="en-US" dirty="0"/>
              <a:t>分配可看</a:t>
            </a:r>
            <a:r>
              <a:rPr lang="en-US" altLang="zh-TW" dirty="0"/>
              <a:t>table 1 </a:t>
            </a:r>
            <a:r>
              <a:rPr lang="zh-CN" altLang="en-US" dirty="0"/>
              <a:t>中</a:t>
            </a:r>
            <a:r>
              <a:rPr lang="zh-TW" altLang="en-US" dirty="0"/>
              <a:t>有</a:t>
            </a:r>
            <a:r>
              <a:rPr lang="en-US" altLang="zh-CN" dirty="0"/>
              <a:t>8</a:t>
            </a:r>
            <a:r>
              <a:rPr lang="zh-CN" altLang="en-US" dirty="0"/>
              <a:t>个可用</a:t>
            </a:r>
            <a:r>
              <a:rPr lang="en-US" altLang="zh-CN" dirty="0"/>
              <a:t>CU</a:t>
            </a:r>
            <a:r>
              <a:rPr lang="zh-CN" altLang="en-US" dirty="0"/>
              <a:t>。</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66</a:t>
            </a:fld>
            <a:endParaRPr lang="zh-TW" altLang="en-US"/>
          </a:p>
        </p:txBody>
      </p:sp>
    </p:spTree>
    <p:extLst>
      <p:ext uri="{BB962C8B-B14F-4D97-AF65-F5344CB8AC3E}">
        <p14:creationId xmlns:p14="http://schemas.microsoft.com/office/powerpoint/2010/main" val="317809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IMS</a:t>
            </a:r>
            <a:r>
              <a:rPr lang="zh-TW" altLang="en-US" dirty="0"/>
              <a:t>作為一個公用的解決方案</a:t>
            </a:r>
            <a:r>
              <a:rPr lang="en-US" altLang="zh-TW" dirty="0"/>
              <a:t>,</a:t>
            </a:r>
            <a:r>
              <a:rPr lang="zh-TW" altLang="en-US" dirty="0"/>
              <a:t>讓營運商在行動和固網上提供優良的服務</a:t>
            </a:r>
            <a:r>
              <a:rPr lang="en-US" altLang="zh-TW" dirty="0"/>
              <a:t>,</a:t>
            </a:r>
            <a:r>
              <a:rPr lang="zh-TW" altLang="en-US" dirty="0"/>
              <a:t>使用</a:t>
            </a:r>
            <a:r>
              <a:rPr lang="en-US" altLang="zh-TW" dirty="0"/>
              <a:t>SIP</a:t>
            </a:r>
            <a:r>
              <a:rPr lang="zh-TW" altLang="en-US" dirty="0"/>
              <a:t>來建立和管理</a:t>
            </a:r>
            <a:r>
              <a:rPr lang="en-US" altLang="zh-TW" dirty="0"/>
              <a:t>session</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a:t>
            </a:fld>
            <a:endParaRPr lang="zh-TW" altLang="en-US"/>
          </a:p>
        </p:txBody>
      </p:sp>
    </p:spTree>
    <p:extLst>
      <p:ext uri="{BB962C8B-B14F-4D97-AF65-F5344CB8AC3E}">
        <p14:creationId xmlns:p14="http://schemas.microsoft.com/office/powerpoint/2010/main" val="3934418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如图</a:t>
            </a:r>
            <a:r>
              <a:rPr lang="en-US" altLang="zh-CN" dirty="0"/>
              <a:t>9</a:t>
            </a:r>
            <a:r>
              <a:rPr lang="zh-CN" altLang="en-US" dirty="0"/>
              <a:t>所示，</a:t>
            </a:r>
            <a:r>
              <a:rPr lang="en-US" altLang="zh-TW" sz="1200" dirty="0"/>
              <a:t>distributed Cloud-based</a:t>
            </a:r>
            <a:r>
              <a:rPr lang="zh-CN" altLang="en-US" dirty="0"/>
              <a:t>方法与</a:t>
            </a:r>
            <a:r>
              <a:rPr lang="en-US" altLang="zh-TW" sz="1200" dirty="0"/>
              <a:t>Node-based</a:t>
            </a:r>
            <a:r>
              <a:rPr lang="zh-CN" altLang="en-US" dirty="0"/>
              <a:t>的方法相比，</a:t>
            </a:r>
            <a:r>
              <a:rPr lang="en-US" altLang="zh-TW" sz="1200" dirty="0"/>
              <a:t>distributed Cloud-based</a:t>
            </a:r>
            <a:r>
              <a:rPr lang="zh-TW" altLang="en-US" sz="1200" dirty="0"/>
              <a:t>方法</a:t>
            </a:r>
            <a:r>
              <a:rPr lang="zh-CN" altLang="en-US" dirty="0"/>
              <a:t>给出了类似于平均</a:t>
            </a:r>
            <a:r>
              <a:rPr lang="en-US" altLang="zh-CN" dirty="0"/>
              <a:t>control plane</a:t>
            </a:r>
            <a:r>
              <a:rPr lang="zh-CN" altLang="en-US" dirty="0"/>
              <a:t>的</a:t>
            </a:r>
            <a:r>
              <a:rPr lang="en-US" altLang="zh-CN" dirty="0"/>
              <a:t>QoS</a:t>
            </a:r>
            <a:r>
              <a:rPr lang="zh-CN" altLang="en-US" dirty="0"/>
              <a:t>特性，同时避免了资源分配不理想所</a:t>
            </a:r>
            <a:r>
              <a:rPr lang="zh-TW" altLang="en-US" dirty="0"/>
              <a:t>發生</a:t>
            </a:r>
            <a:r>
              <a:rPr lang="zh-CN" altLang="en-US" dirty="0"/>
              <a:t>的最坏情况。</a:t>
            </a:r>
          </a:p>
          <a:p>
            <a:r>
              <a:rPr lang="zh-CN" altLang="en-US" dirty="0"/>
              <a:t>这在</a:t>
            </a:r>
            <a:r>
              <a:rPr lang="en-US" altLang="zh-TW" sz="1200" dirty="0"/>
              <a:t>Node-based</a:t>
            </a:r>
            <a:r>
              <a:rPr lang="zh-CN" altLang="en-US" dirty="0"/>
              <a:t>部署配置</a:t>
            </a:r>
            <a:r>
              <a:rPr lang="en-US" altLang="zh-CN" dirty="0"/>
              <a:t>NO3</a:t>
            </a:r>
            <a:r>
              <a:rPr lang="zh-CN" altLang="en-US" dirty="0"/>
              <a:t>中可以看到，由于</a:t>
            </a:r>
            <a:r>
              <a:rPr lang="en-US" altLang="zh-CN" dirty="0"/>
              <a:t>call session</a:t>
            </a:r>
            <a:r>
              <a:rPr lang="zh-CN" altLang="en-US" dirty="0"/>
              <a:t>的处理</a:t>
            </a:r>
            <a:r>
              <a:rPr lang="zh-TW" altLang="en-US" dirty="0"/>
              <a:t>只有一個</a:t>
            </a:r>
            <a:r>
              <a:rPr lang="en-US" altLang="zh-TW" dirty="0"/>
              <a:t>CU</a:t>
            </a:r>
            <a:r>
              <a:rPr lang="zh-TW" altLang="en-US" dirty="0"/>
              <a:t>來處理</a:t>
            </a:r>
            <a:r>
              <a:rPr lang="zh-CN" altLang="en-US" dirty="0"/>
              <a:t>，所以</a:t>
            </a:r>
            <a:r>
              <a:rPr lang="en-US" altLang="zh-CN" dirty="0"/>
              <a:t>call session</a:t>
            </a:r>
            <a:r>
              <a:rPr lang="zh-CN" altLang="en-US" dirty="0"/>
              <a:t>的处理是</a:t>
            </a:r>
            <a:r>
              <a:rPr lang="zh-TW" altLang="en-US" dirty="0"/>
              <a:t>缺乏效能</a:t>
            </a:r>
            <a:r>
              <a:rPr lang="zh-CN" altLang="en-US" dirty="0"/>
              <a:t>。</a:t>
            </a:r>
          </a:p>
          <a:p>
            <a:r>
              <a:rPr lang="zh-CN" altLang="en-US" dirty="0"/>
              <a:t>值得注意的</a:t>
            </a:r>
            <a:r>
              <a:rPr lang="en-US" altLang="zh-TW" sz="1200" dirty="0"/>
              <a:t>Cloud-based</a:t>
            </a:r>
            <a:r>
              <a:rPr lang="zh-CN" altLang="en-US" dirty="0"/>
              <a:t>的方法，与</a:t>
            </a:r>
            <a:r>
              <a:rPr lang="en-US" altLang="zh-TW" dirty="0"/>
              <a:t>Node-based</a:t>
            </a:r>
            <a:r>
              <a:rPr lang="zh-TW" altLang="en-US" dirty="0"/>
              <a:t>的佈署配置比較</a:t>
            </a:r>
            <a:r>
              <a:rPr lang="zh-CN" altLang="en-US" dirty="0"/>
              <a:t>其他所有的数据平面</a:t>
            </a:r>
            <a:r>
              <a:rPr lang="en-US" altLang="zh-CN" dirty="0"/>
              <a:t>QoS</a:t>
            </a:r>
            <a:r>
              <a:rPr lang="zh-CN" altLang="en-US" dirty="0"/>
              <a:t>特性，表现出最佳的数据平面</a:t>
            </a:r>
            <a:r>
              <a:rPr lang="en-US" altLang="zh-CN" dirty="0"/>
              <a:t>QoS</a:t>
            </a:r>
            <a:r>
              <a:rPr lang="zh-CN" altLang="en-US" dirty="0"/>
              <a:t>特性。。</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68</a:t>
            </a:fld>
            <a:endParaRPr lang="zh-TW" altLang="en-US"/>
          </a:p>
        </p:txBody>
      </p:sp>
    </p:spTree>
    <p:extLst>
      <p:ext uri="{BB962C8B-B14F-4D97-AF65-F5344CB8AC3E}">
        <p14:creationId xmlns:p14="http://schemas.microsoft.com/office/powerpoint/2010/main" val="34001465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左圖 不同配置的</a:t>
            </a:r>
            <a:r>
              <a:rPr lang="en-US" altLang="zh-TW" dirty="0"/>
              <a:t>call</a:t>
            </a:r>
            <a:r>
              <a:rPr lang="zh-TW" altLang="en-US" dirty="0"/>
              <a:t>建立延遲與</a:t>
            </a:r>
            <a:r>
              <a:rPr lang="en-US" altLang="zh-TW" dirty="0"/>
              <a:t>concurrent call</a:t>
            </a:r>
            <a:r>
              <a:rPr lang="zh-TW" altLang="en-US" dirty="0"/>
              <a:t>的性能表現</a:t>
            </a:r>
            <a:endParaRPr lang="en-US" altLang="zh-TW"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t>右圖 不同配置的</a:t>
            </a:r>
            <a:r>
              <a:rPr lang="en-US" altLang="zh-TW" dirty="0"/>
              <a:t>concurrent call</a:t>
            </a:r>
            <a:r>
              <a:rPr lang="zh-TW" altLang="en-US" dirty="0"/>
              <a:t>與</a:t>
            </a:r>
            <a:r>
              <a:rPr lang="en-US" altLang="zh-TW" dirty="0"/>
              <a:t>data plane</a:t>
            </a:r>
            <a:r>
              <a:rPr lang="zh-TW" altLang="en-US" dirty="0"/>
              <a:t>處理時間的標準差的性能表現</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69</a:t>
            </a:fld>
            <a:endParaRPr lang="zh-TW" altLang="en-US"/>
          </a:p>
        </p:txBody>
      </p:sp>
    </p:spTree>
    <p:extLst>
      <p:ext uri="{BB962C8B-B14F-4D97-AF65-F5344CB8AC3E}">
        <p14:creationId xmlns:p14="http://schemas.microsoft.com/office/powerpoint/2010/main" val="1875319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我们部署的</a:t>
            </a:r>
            <a:r>
              <a:rPr lang="en-US" altLang="zh-TW" sz="1200" dirty="0"/>
              <a:t>Microservices-based</a:t>
            </a:r>
            <a:r>
              <a:rPr lang="zh-CN" altLang="en-US" dirty="0"/>
              <a:t>的</a:t>
            </a:r>
            <a:r>
              <a:rPr lang="en-US" altLang="zh-CN" dirty="0"/>
              <a:t>IMS</a:t>
            </a:r>
            <a:r>
              <a:rPr lang="zh-TW" altLang="en-US" dirty="0"/>
              <a:t>電信</a:t>
            </a:r>
            <a:r>
              <a:rPr lang="zh-CN" altLang="en-US" dirty="0"/>
              <a:t>解决方案在不同的</a:t>
            </a:r>
            <a:r>
              <a:rPr lang="zh-TW" altLang="en-US" dirty="0"/>
              <a:t>雲端平台</a:t>
            </a:r>
            <a:r>
              <a:rPr lang="zh-CN" altLang="en-US" dirty="0"/>
              <a:t>（</a:t>
            </a:r>
            <a:r>
              <a:rPr lang="en-US" altLang="zh-TW" sz="1200" dirty="0" err="1"/>
              <a:t>RPi</a:t>
            </a:r>
            <a:r>
              <a:rPr lang="en-US" altLang="zh-TW" sz="1200" dirty="0"/>
              <a:t> cluster</a:t>
            </a:r>
            <a:r>
              <a:rPr lang="zh-CN" altLang="en-US" dirty="0"/>
              <a:t>和</a:t>
            </a:r>
            <a:r>
              <a:rPr lang="en-US" altLang="zh-TW" sz="1200" dirty="0"/>
              <a:t>OpenStack/EBS platform</a:t>
            </a:r>
            <a:r>
              <a:rPr lang="zh-CN" altLang="en-US" dirty="0"/>
              <a:t>）</a:t>
            </a:r>
            <a:r>
              <a:rPr lang="zh-TW" altLang="en-US" dirty="0"/>
              <a:t>展示這個架構</a:t>
            </a:r>
            <a:r>
              <a:rPr lang="zh-CN" altLang="en-US" dirty="0"/>
              <a:t>可以实现跨多个</a:t>
            </a:r>
            <a:r>
              <a:rPr lang="en-US" altLang="zh-TW" sz="1200" dirty="0"/>
              <a:t>business logic</a:t>
            </a:r>
            <a:r>
              <a:rPr lang="zh-CN" altLang="en-US" dirty="0"/>
              <a:t>的</a:t>
            </a:r>
            <a:r>
              <a:rPr lang="zh-TW" altLang="en-US" dirty="0"/>
              <a:t>即時佈署。只需要</a:t>
            </a:r>
            <a:r>
              <a:rPr lang="zh-CN" altLang="en-US" dirty="0"/>
              <a:t>修改部署配置</a:t>
            </a:r>
            <a:r>
              <a:rPr lang="zh-TW" altLang="en-US" dirty="0"/>
              <a:t>就可以在不同平台上佈署。</a:t>
            </a:r>
            <a:endParaRPr lang="en-US" altLang="zh-TW" dirty="0"/>
          </a:p>
          <a:p>
            <a:r>
              <a:rPr lang="zh-TW" altLang="en-US" dirty="0"/>
              <a:t>本篇</a:t>
            </a:r>
            <a:r>
              <a:rPr lang="zh-CN" altLang="en-US" dirty="0"/>
              <a:t>展示了定义一个支</a:t>
            </a:r>
            <a:r>
              <a:rPr lang="zh-TW" altLang="en-US" dirty="0"/>
              <a:t>援雲端特性</a:t>
            </a:r>
            <a:r>
              <a:rPr lang="zh-CN" altLang="en-US" dirty="0"/>
              <a:t>的架构的可能性。特别是</a:t>
            </a:r>
            <a:r>
              <a:rPr lang="zh-TW" altLang="en-US" dirty="0"/>
              <a:t>自動地替電信</a:t>
            </a:r>
            <a:r>
              <a:rPr lang="en-US" altLang="zh-TW" dirty="0"/>
              <a:t>sector</a:t>
            </a:r>
            <a:r>
              <a:rPr lang="zh-TW" altLang="en-US" dirty="0"/>
              <a:t> </a:t>
            </a:r>
            <a:r>
              <a:rPr lang="en-US" altLang="zh-TW" dirty="0"/>
              <a:t>scale out</a:t>
            </a:r>
            <a:r>
              <a:rPr lang="zh-TW" altLang="en-US" dirty="0"/>
              <a:t>出</a:t>
            </a:r>
            <a:r>
              <a:rPr lang="en-US" altLang="zh-TW" dirty="0"/>
              <a:t>business logic</a:t>
            </a:r>
            <a:r>
              <a:rPr lang="zh-CN" altLang="en-US" dirty="0"/>
              <a:t>。</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71</a:t>
            </a:fld>
            <a:endParaRPr lang="zh-TW" altLang="en-US"/>
          </a:p>
        </p:txBody>
      </p:sp>
    </p:spTree>
    <p:extLst>
      <p:ext uri="{BB962C8B-B14F-4D97-AF65-F5344CB8AC3E}">
        <p14:creationId xmlns:p14="http://schemas.microsoft.com/office/powerpoint/2010/main" val="14204079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从图</a:t>
            </a:r>
            <a:r>
              <a:rPr lang="en-US" altLang="zh-CN" dirty="0"/>
              <a:t>7</a:t>
            </a:r>
            <a:r>
              <a:rPr lang="zh-CN" altLang="en-US" dirty="0"/>
              <a:t>和图</a:t>
            </a:r>
            <a:r>
              <a:rPr lang="en-US" altLang="zh-CN" dirty="0"/>
              <a:t>8</a:t>
            </a:r>
            <a:r>
              <a:rPr lang="zh-CN" altLang="en-US" dirty="0"/>
              <a:t>可以看出，在</a:t>
            </a:r>
            <a:r>
              <a:rPr lang="en-US" altLang="zh-CN" dirty="0" err="1"/>
              <a:t>RPi</a:t>
            </a:r>
            <a:r>
              <a:rPr lang="zh-CN" altLang="en-US" dirty="0"/>
              <a:t>和</a:t>
            </a:r>
            <a:r>
              <a:rPr lang="en-US" altLang="zh-CN" dirty="0"/>
              <a:t>EBS</a:t>
            </a:r>
            <a:r>
              <a:rPr lang="zh-CN" altLang="en-US" dirty="0"/>
              <a:t>部署中，应用和平台的</a:t>
            </a:r>
            <a:r>
              <a:rPr lang="en-US" altLang="zh-CN" dirty="0"/>
              <a:t>QoS</a:t>
            </a:r>
            <a:r>
              <a:rPr lang="zh-TW" altLang="en-US" dirty="0"/>
              <a:t>特性</a:t>
            </a:r>
            <a:r>
              <a:rPr lang="zh-CN" altLang="en-US" dirty="0"/>
              <a:t>（如呼叫建立时延和</a:t>
            </a:r>
            <a:r>
              <a:rPr lang="en-US" altLang="zh-CN" dirty="0"/>
              <a:t>CPU</a:t>
            </a:r>
            <a:r>
              <a:rPr lang="zh-CN" altLang="en-US" dirty="0"/>
              <a:t>消耗等方面）是</a:t>
            </a:r>
            <a:r>
              <a:rPr lang="zh-TW" altLang="en-US" dirty="0"/>
              <a:t>相似</a:t>
            </a:r>
            <a:r>
              <a:rPr lang="zh-CN" altLang="en-US" dirty="0"/>
              <a:t>的。</a:t>
            </a:r>
          </a:p>
          <a:p>
            <a:r>
              <a:rPr lang="zh-CN" altLang="en-US" dirty="0"/>
              <a:t>在</a:t>
            </a:r>
            <a:r>
              <a:rPr lang="en-US" altLang="zh-CN" dirty="0"/>
              <a:t>EBS</a:t>
            </a:r>
            <a:r>
              <a:rPr lang="zh-CN" altLang="en-US" dirty="0"/>
              <a:t>部署中，可以处理更多的呼叫，但</a:t>
            </a:r>
            <a:r>
              <a:rPr lang="en-US" altLang="zh-CN" dirty="0"/>
              <a:t>QoS</a:t>
            </a:r>
            <a:r>
              <a:rPr lang="zh-CN" altLang="en-US" dirty="0"/>
              <a:t>特性的趋势保持不变。</a:t>
            </a:r>
          </a:p>
          <a:p>
            <a:r>
              <a:rPr lang="zh-CN" altLang="en-US" dirty="0"/>
              <a:t>这表明我们实现了我们的目标，即定义了一种基于云的软件架构，可以使用单一的应用代码库在异构硬件集群上轻松部署。</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72</a:t>
            </a:fld>
            <a:endParaRPr lang="zh-TW" altLang="en-US"/>
          </a:p>
        </p:txBody>
      </p:sp>
    </p:spTree>
    <p:extLst>
      <p:ext uri="{BB962C8B-B14F-4D97-AF65-F5344CB8AC3E}">
        <p14:creationId xmlns:p14="http://schemas.microsoft.com/office/powerpoint/2010/main" val="1973736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在图</a:t>
            </a:r>
            <a:r>
              <a:rPr lang="en-US" altLang="zh-CN" dirty="0"/>
              <a:t>9</a:t>
            </a:r>
            <a:r>
              <a:rPr lang="zh-CN" altLang="en-US" dirty="0"/>
              <a:t>中我们观察到，在</a:t>
            </a:r>
            <a:r>
              <a:rPr lang="en-US" altLang="zh-TW" sz="1200" dirty="0"/>
              <a:t>Node-based</a:t>
            </a:r>
            <a:r>
              <a:rPr lang="zh-CN" altLang="en-US" dirty="0"/>
              <a:t>的系统中，需要对每个节点进行精确的资源分配，由于</a:t>
            </a:r>
            <a:r>
              <a:rPr lang="en-US" altLang="zh-TW" sz="1200" dirty="0"/>
              <a:t>Node-based</a:t>
            </a:r>
            <a:r>
              <a:rPr lang="zh-CN" altLang="en-US" dirty="0"/>
              <a:t>系统</a:t>
            </a:r>
            <a:r>
              <a:rPr lang="zh-TW" altLang="en-US" dirty="0"/>
              <a:t>是</a:t>
            </a:r>
            <a:r>
              <a:rPr lang="zh-CN" altLang="en-US" dirty="0"/>
              <a:t>静态配置，所以必须静态地进行资源分配。</a:t>
            </a:r>
            <a:endParaRPr lang="en-US" altLang="zh-CN" dirty="0"/>
          </a:p>
          <a:p>
            <a:r>
              <a:rPr lang="zh-CN" altLang="en-US" dirty="0"/>
              <a:t>例如，</a:t>
            </a:r>
            <a:r>
              <a:rPr lang="en-US" altLang="zh-CN" dirty="0"/>
              <a:t>NO3</a:t>
            </a:r>
            <a:r>
              <a:rPr lang="zh-CN" altLang="en-US" dirty="0"/>
              <a:t>上的性能急剧下降，分配给</a:t>
            </a:r>
            <a:r>
              <a:rPr lang="en-US" altLang="zh-CN" dirty="0"/>
              <a:t>C</a:t>
            </a:r>
            <a:r>
              <a:rPr lang="zh-CN" altLang="en-US" dirty="0"/>
              <a:t>单元的资源不足，使控制平面的延迟明显下降。</a:t>
            </a:r>
            <a:endParaRPr lang="en-US" altLang="zh-CN" dirty="0"/>
          </a:p>
          <a:p>
            <a:r>
              <a:rPr lang="zh-CN" altLang="en-US" dirty="0"/>
              <a:t>除了控制平面单元资源分配外，还必须考虑媒体平面的资源分配。</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73</a:t>
            </a:fld>
            <a:endParaRPr lang="zh-TW" altLang="en-US"/>
          </a:p>
        </p:txBody>
      </p:sp>
    </p:spTree>
    <p:extLst>
      <p:ext uri="{BB962C8B-B14F-4D97-AF65-F5344CB8AC3E}">
        <p14:creationId xmlns:p14="http://schemas.microsoft.com/office/powerpoint/2010/main" val="22692254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相比之下，基于分布式云计算的方法则是将相同数量的资源分配给媒体和控制平面，同时也分配给每个单元，因为分配是基于</a:t>
            </a:r>
            <a:r>
              <a:rPr lang="en-US" altLang="zh-CN" dirty="0"/>
              <a:t>CPU</a:t>
            </a:r>
            <a:r>
              <a:rPr lang="zh-CN" altLang="en-US" dirty="0"/>
              <a:t>的使用情况。</a:t>
            </a:r>
            <a:endParaRPr lang="en-US" altLang="zh-CN" dirty="0"/>
          </a:p>
          <a:p>
            <a:r>
              <a:rPr lang="zh-CN" altLang="en-US" dirty="0"/>
              <a:t>因此，我们观察到媒体平面性能</a:t>
            </a:r>
            <a:r>
              <a:rPr lang="zh-TW" altLang="en-US" dirty="0"/>
              <a:t>平均比</a:t>
            </a:r>
            <a:r>
              <a:rPr lang="zh-CN" altLang="en-US" dirty="0"/>
              <a:t>控制平面性能</a:t>
            </a:r>
            <a:r>
              <a:rPr lang="zh-TW" altLang="en-US" dirty="0"/>
              <a:t>較好</a:t>
            </a:r>
            <a:endParaRPr lang="en-US" altLang="zh-TW" dirty="0"/>
          </a:p>
          <a:p>
            <a:r>
              <a:rPr lang="zh-CN" altLang="en-US" dirty="0"/>
              <a:t>使用我们的方法，</a:t>
            </a:r>
            <a:r>
              <a:rPr lang="en-US" altLang="zh-TW" sz="1200" dirty="0"/>
              <a:t>Microservices</a:t>
            </a:r>
            <a:r>
              <a:rPr lang="zh-CN" altLang="en-US" dirty="0"/>
              <a:t>可以在没有位置限制的情况下对虚拟机进行</a:t>
            </a:r>
            <a:r>
              <a:rPr lang="zh-TW" altLang="en-US" dirty="0"/>
              <a:t>分配</a:t>
            </a:r>
            <a:r>
              <a:rPr lang="zh-CN" altLang="en-US" dirty="0"/>
              <a:t>和组合，以有效地利用可用资源。</a:t>
            </a:r>
            <a:endParaRPr lang="en-US" altLang="zh-CN" dirty="0"/>
          </a:p>
          <a:p>
            <a:r>
              <a:rPr lang="zh-CN" altLang="en-US" dirty="0"/>
              <a:t>与</a:t>
            </a:r>
            <a:r>
              <a:rPr lang="en-US" altLang="zh-TW" sz="1200" dirty="0"/>
              <a:t>Node-based</a:t>
            </a:r>
            <a:r>
              <a:rPr lang="zh-CN" altLang="en-US" dirty="0"/>
              <a:t>部署相比，这是一个优势，因为在</a:t>
            </a:r>
            <a:r>
              <a:rPr lang="en-US" altLang="zh-TW" sz="1200" dirty="0"/>
              <a:t>Node-based</a:t>
            </a:r>
            <a:r>
              <a:rPr lang="zh-CN" altLang="en-US" dirty="0"/>
              <a:t>部署中，</a:t>
            </a:r>
            <a:r>
              <a:rPr lang="zh-TW" altLang="en-US" dirty="0"/>
              <a:t>某些</a:t>
            </a:r>
            <a:r>
              <a:rPr lang="zh-CN" altLang="en-US" dirty="0"/>
              <a:t>功能被绑定到特定的资源上。</a:t>
            </a:r>
            <a:endParaRPr lang="en-US" altLang="zh-CN"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74</a:t>
            </a:fld>
            <a:endParaRPr lang="zh-TW" altLang="en-US"/>
          </a:p>
        </p:txBody>
      </p:sp>
    </p:spTree>
    <p:extLst>
      <p:ext uri="{BB962C8B-B14F-4D97-AF65-F5344CB8AC3E}">
        <p14:creationId xmlns:p14="http://schemas.microsoft.com/office/powerpoint/2010/main" val="2391558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总之，</a:t>
            </a:r>
            <a:r>
              <a:rPr lang="en-US" altLang="zh-TW" dirty="0"/>
              <a:t>distributed Cloud-based</a:t>
            </a:r>
            <a:r>
              <a:rPr lang="zh-CN" altLang="en-US" dirty="0"/>
              <a:t>方式可以提供平台资源的自动分配，这是</a:t>
            </a:r>
            <a:r>
              <a:rPr lang="en-US" altLang="zh-TW" dirty="0"/>
              <a:t>a Node-based</a:t>
            </a:r>
            <a:r>
              <a:rPr lang="zh-CN" altLang="en-US" dirty="0"/>
              <a:t>架构无法轻易</a:t>
            </a:r>
            <a:r>
              <a:rPr lang="zh-TW" altLang="en-US" dirty="0"/>
              <a:t>達成</a:t>
            </a:r>
            <a:r>
              <a:rPr lang="zh-CN" altLang="en-US" dirty="0"/>
              <a:t>的。</a:t>
            </a:r>
            <a:endParaRPr lang="en-US" altLang="zh-CN" dirty="0"/>
          </a:p>
          <a:p>
            <a:r>
              <a:rPr lang="zh-CN" altLang="en-US" dirty="0"/>
              <a:t>在</a:t>
            </a:r>
            <a:r>
              <a:rPr lang="en-US" altLang="zh-TW" sz="1200" dirty="0"/>
              <a:t>node-based</a:t>
            </a:r>
            <a:r>
              <a:rPr lang="zh-CN" altLang="en-US" dirty="0"/>
              <a:t>架构中，如果不能对节点资源分配进行正确的</a:t>
            </a:r>
            <a:r>
              <a:rPr lang="zh-TW" altLang="en-US" dirty="0"/>
              <a:t>調整配置</a:t>
            </a:r>
            <a:r>
              <a:rPr lang="zh-CN" altLang="en-US" dirty="0"/>
              <a:t>，会对性能产生重大影响。</a:t>
            </a:r>
            <a:endParaRPr lang="en-US" altLang="zh-CN" dirty="0"/>
          </a:p>
          <a:p>
            <a:r>
              <a:rPr lang="en-US" altLang="zh-TW" sz="1200" dirty="0"/>
              <a:t>Node-based</a:t>
            </a:r>
            <a:r>
              <a:rPr lang="zh-CN" altLang="en-US" dirty="0"/>
              <a:t>部署也会降低整个系统的可靠性，因为如果一个节点只部署在一个</a:t>
            </a:r>
            <a:r>
              <a:rPr lang="en-US" altLang="zh-CN" dirty="0"/>
              <a:t>CU</a:t>
            </a:r>
            <a:r>
              <a:rPr lang="zh-CN" altLang="en-US" dirty="0"/>
              <a:t>上，而它发生了故障，那么整个系统就会出现故障，在恢复该功能之前，服务将一直无法使用。</a:t>
            </a:r>
            <a:endParaRPr lang="en-US" altLang="zh-CN" dirty="0"/>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75</a:t>
            </a:fld>
            <a:endParaRPr lang="zh-TW" altLang="en-US"/>
          </a:p>
        </p:txBody>
      </p:sp>
    </p:spTree>
    <p:extLst>
      <p:ext uri="{BB962C8B-B14F-4D97-AF65-F5344CB8AC3E}">
        <p14:creationId xmlns:p14="http://schemas.microsoft.com/office/powerpoint/2010/main" val="40114032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在</a:t>
            </a:r>
            <a:r>
              <a:rPr lang="en-US" altLang="zh-TW" sz="1200" dirty="0"/>
              <a:t>distributed cloud-based</a:t>
            </a:r>
            <a:r>
              <a:rPr lang="zh-CN" altLang="en-US" dirty="0"/>
              <a:t>模型中，这种故障将终止托管在单个</a:t>
            </a:r>
            <a:r>
              <a:rPr lang="en-US" altLang="zh-CN" dirty="0"/>
              <a:t>compute unit</a:t>
            </a:r>
            <a:r>
              <a:rPr lang="zh-CN" altLang="en-US" dirty="0"/>
              <a:t>上的服务，但系统仍可提供分布在其他可用</a:t>
            </a:r>
            <a:r>
              <a:rPr lang="en-US" altLang="zh-CN" dirty="0"/>
              <a:t>compute unit</a:t>
            </a:r>
            <a:r>
              <a:rPr lang="zh-CN" altLang="en-US" dirty="0"/>
              <a:t>上的新服务</a:t>
            </a:r>
            <a:r>
              <a:rPr lang="en-US" altLang="zh-CN" dirty="0"/>
              <a:t>instances</a:t>
            </a:r>
            <a:r>
              <a:rPr lang="zh-CN" altLang="en-US" dirty="0"/>
              <a:t>。</a:t>
            </a:r>
            <a:endParaRPr lang="en-US" altLang="zh-CN" dirty="0"/>
          </a:p>
          <a:p>
            <a:r>
              <a:rPr lang="zh-CN" altLang="en-US" dirty="0"/>
              <a:t>所提出的架构的</a:t>
            </a:r>
            <a:r>
              <a:rPr lang="en-US" altLang="zh-TW" sz="1200" dirty="0"/>
              <a:t>hyper-heterogeneity</a:t>
            </a:r>
            <a:r>
              <a:rPr lang="zh-CN" altLang="en-US" dirty="0"/>
              <a:t>方面，使我们能够在不同的云平台上部署一次设计的应用，从而减轻了电信厂商在不同的运营商云上部署网络功能的工作。</a:t>
            </a:r>
            <a:endParaRPr lang="en-US" altLang="zh-CN" dirty="0"/>
          </a:p>
          <a:p>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76</a:t>
            </a:fld>
            <a:endParaRPr lang="zh-TW" altLang="en-US"/>
          </a:p>
        </p:txBody>
      </p:sp>
    </p:spTree>
    <p:extLst>
      <p:ext uri="{BB962C8B-B14F-4D97-AF65-F5344CB8AC3E}">
        <p14:creationId xmlns:p14="http://schemas.microsoft.com/office/powerpoint/2010/main" val="24928189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sz="1200" dirty="0"/>
              <a:t>hyper-heterogeneity</a:t>
            </a:r>
            <a:r>
              <a:rPr lang="zh-CN" altLang="en-US" dirty="0"/>
              <a:t>方面还允许对</a:t>
            </a:r>
            <a:r>
              <a:rPr lang="zh-TW" altLang="en-US" dirty="0"/>
              <a:t>客製化的佈署</a:t>
            </a:r>
            <a:r>
              <a:rPr lang="zh-CN" altLang="en-US" dirty="0"/>
              <a:t>，以利用特定平台对特定应用的优势。</a:t>
            </a:r>
            <a:endParaRPr lang="en-US" altLang="zh-CN" dirty="0"/>
          </a:p>
          <a:p>
            <a:endParaRPr lang="en-US" altLang="zh-CN" dirty="0"/>
          </a:p>
          <a:p>
            <a:r>
              <a:rPr lang="zh-CN" altLang="en-US" dirty="0"/>
              <a:t>例如，</a:t>
            </a:r>
            <a:r>
              <a:rPr lang="en-US" altLang="zh-TW" sz="1200" dirty="0"/>
              <a:t>accelerator-based</a:t>
            </a:r>
            <a:r>
              <a:rPr lang="zh-TW" altLang="en-US" sz="1200" dirty="0"/>
              <a:t>的雲端</a:t>
            </a:r>
            <a:r>
              <a:rPr lang="zh-CN" altLang="en-US" dirty="0"/>
              <a:t>可能有利于媒体资源处理功能，而通用云可能更适合控制信息。</a:t>
            </a:r>
            <a:endParaRPr lang="zh-TW" altLang="en-US" dirty="0"/>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77</a:t>
            </a:fld>
            <a:endParaRPr lang="zh-TW" altLang="en-US"/>
          </a:p>
        </p:txBody>
      </p:sp>
    </p:spTree>
    <p:extLst>
      <p:ext uri="{BB962C8B-B14F-4D97-AF65-F5344CB8AC3E}">
        <p14:creationId xmlns:p14="http://schemas.microsoft.com/office/powerpoint/2010/main" val="27947601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在未来，对</a:t>
            </a:r>
            <a:r>
              <a:rPr lang="en-US" altLang="zh-TW" dirty="0"/>
              <a:t>heterogeneous</a:t>
            </a:r>
            <a:r>
              <a:rPr lang="zh-CN" altLang="en-US" dirty="0"/>
              <a:t>部署进行评估将是很有意义的，在这种情况下，系统将部署在不同技术的</a:t>
            </a:r>
            <a:r>
              <a:rPr lang="zh-TW" altLang="en-US" dirty="0"/>
              <a:t>整合</a:t>
            </a:r>
            <a:r>
              <a:rPr lang="en-US" altLang="zh-TW" dirty="0"/>
              <a:t>cluster</a:t>
            </a:r>
            <a:r>
              <a:rPr lang="zh-CN" altLang="en-US" dirty="0"/>
              <a:t>上，例如，</a:t>
            </a:r>
            <a:r>
              <a:rPr lang="en-US" altLang="zh-TW" dirty="0"/>
              <a:t>bare metal server pool</a:t>
            </a:r>
            <a:r>
              <a:rPr lang="zh-CN" altLang="en-US" dirty="0"/>
              <a:t>用</a:t>
            </a:r>
            <a:r>
              <a:rPr lang="zh-TW" altLang="en-US" dirty="0"/>
              <a:t>來處理</a:t>
            </a:r>
            <a:r>
              <a:rPr lang="en-US" altLang="zh-TW" dirty="0"/>
              <a:t>data plane,</a:t>
            </a:r>
            <a:r>
              <a:rPr lang="zh-CN" altLang="en-US" dirty="0"/>
              <a:t>和</a:t>
            </a:r>
            <a:r>
              <a:rPr lang="en-US" altLang="zh-TW" dirty="0"/>
              <a:t>VM-based</a:t>
            </a:r>
            <a:r>
              <a:rPr lang="zh-TW" altLang="en-US" dirty="0"/>
              <a:t>的雲端</a:t>
            </a:r>
            <a:r>
              <a:rPr lang="zh-CN" altLang="en-US" dirty="0"/>
              <a:t>用</a:t>
            </a:r>
            <a:r>
              <a:rPr lang="zh-TW" altLang="en-US" dirty="0"/>
              <a:t>來處理</a:t>
            </a:r>
            <a:r>
              <a:rPr lang="en-US" altLang="zh-TW" dirty="0"/>
              <a:t>control plane</a:t>
            </a:r>
            <a:r>
              <a:rPr lang="zh-CN" altLang="en-US" dirty="0"/>
              <a:t>，</a:t>
            </a:r>
            <a:r>
              <a:rPr lang="zh-TW" altLang="en-US" dirty="0"/>
              <a:t>會是個值得考慮的方式</a:t>
            </a:r>
          </a:p>
        </p:txBody>
      </p:sp>
      <p:sp>
        <p:nvSpPr>
          <p:cNvPr id="4" name="投影片編號版面配置區 3"/>
          <p:cNvSpPr>
            <a:spLocks noGrp="1"/>
          </p:cNvSpPr>
          <p:nvPr>
            <p:ph type="sldNum" sz="quarter" idx="5"/>
          </p:nvPr>
        </p:nvSpPr>
        <p:spPr/>
        <p:txBody>
          <a:bodyPr/>
          <a:lstStyle/>
          <a:p>
            <a:fld id="{FC4652D6-DEE8-44BB-9BEB-1722C0588697}" type="slidenum">
              <a:rPr lang="zh-TW" altLang="en-US" smtClean="0"/>
              <a:pPr/>
              <a:t>78</a:t>
            </a:fld>
            <a:endParaRPr lang="zh-TW" altLang="en-US"/>
          </a:p>
        </p:txBody>
      </p:sp>
    </p:spTree>
    <p:extLst>
      <p:ext uri="{BB962C8B-B14F-4D97-AF65-F5344CB8AC3E}">
        <p14:creationId xmlns:p14="http://schemas.microsoft.com/office/powerpoint/2010/main" val="218325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1</a:t>
            </a:r>
            <a:r>
              <a:rPr lang="zh-TW" altLang="en-US" dirty="0"/>
              <a:t> </a:t>
            </a:r>
            <a:r>
              <a:rPr lang="en-US" altLang="zh-TW" dirty="0"/>
              <a:t>(A)</a:t>
            </a:r>
            <a:r>
              <a:rPr lang="zh-TW" altLang="en-US" dirty="0"/>
              <a:t>為</a:t>
            </a:r>
            <a:r>
              <a:rPr lang="en-US" altLang="zh-TW" sz="1200" b="0" i="0" kern="1200" dirty="0">
                <a:solidFill>
                  <a:schemeClr val="tx1"/>
                </a:solidFill>
                <a:effectLst/>
                <a:latin typeface="+mn-lt"/>
                <a:ea typeface="+mn-ea"/>
                <a:cs typeface="+mn-cs"/>
              </a:rPr>
              <a:t>IP Multimedia Subsystem (IMS)</a:t>
            </a:r>
            <a:r>
              <a:rPr lang="en-US" altLang="zh-TW" dirty="0"/>
              <a:t> </a:t>
            </a:r>
            <a:r>
              <a:rPr lang="zh-TW" altLang="en-US" dirty="0"/>
              <a:t>整個系統架構</a:t>
            </a:r>
            <a:r>
              <a:rPr lang="en-US" altLang="zh-TW" dirty="0"/>
              <a:t>,</a:t>
            </a:r>
            <a:r>
              <a:rPr lang="zh-TW" altLang="en-US" dirty="0"/>
              <a:t>紅色虛線圈起來的是作者們主要探討的元件</a:t>
            </a:r>
            <a:r>
              <a:rPr lang="en-US" altLang="zh-TW" dirty="0"/>
              <a:t>:</a:t>
            </a:r>
          </a:p>
          <a:p>
            <a:r>
              <a:rPr lang="en-US" altLang="zh-TW" dirty="0"/>
              <a:t>Call Session Control Functions (CSCF)</a:t>
            </a:r>
          </a:p>
          <a:p>
            <a:r>
              <a:rPr lang="en-US" altLang="zh-TW" dirty="0"/>
              <a:t>Home Subscriber Server (HSS)</a:t>
            </a:r>
          </a:p>
          <a:p>
            <a:r>
              <a:rPr lang="en-US" altLang="zh-TW" dirty="0"/>
              <a:t>Multimedia Telephony (MMTEL)</a:t>
            </a:r>
          </a:p>
          <a:p>
            <a:r>
              <a:rPr lang="en-US" altLang="zh-TW" dirty="0"/>
              <a:t>Media Resource Functions(MRF)</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a:t>
            </a:fld>
            <a:endParaRPr lang="zh-TW" altLang="en-US"/>
          </a:p>
        </p:txBody>
      </p:sp>
    </p:spTree>
    <p:extLst>
      <p:ext uri="{BB962C8B-B14F-4D97-AF65-F5344CB8AC3E}">
        <p14:creationId xmlns:p14="http://schemas.microsoft.com/office/powerpoint/2010/main" val="235419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1(B)</a:t>
            </a:r>
            <a:r>
              <a:rPr lang="zh-TW" altLang="en-US" dirty="0"/>
              <a:t>為伺服器櫃中</a:t>
            </a:r>
            <a:r>
              <a:rPr lang="en-US" altLang="zh-TW" dirty="0"/>
              <a:t>IMS</a:t>
            </a:r>
            <a:r>
              <a:rPr lang="zh-TW" altLang="en-US" dirty="0"/>
              <a:t>可能的部屬方式</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a:t>
            </a:fld>
            <a:endParaRPr lang="zh-TW" altLang="en-US"/>
          </a:p>
        </p:txBody>
      </p:sp>
    </p:spTree>
    <p:extLst>
      <p:ext uri="{BB962C8B-B14F-4D97-AF65-F5344CB8AC3E}">
        <p14:creationId xmlns:p14="http://schemas.microsoft.com/office/powerpoint/2010/main" val="82133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現有的</a:t>
            </a:r>
            <a:r>
              <a:rPr lang="en-US" altLang="zh-TW" dirty="0"/>
              <a:t>IMS</a:t>
            </a:r>
            <a:r>
              <a:rPr lang="zh-TW" altLang="en-US" dirty="0"/>
              <a:t>部屬在客製化的硬體為主</a:t>
            </a:r>
            <a:r>
              <a:rPr lang="en-US" altLang="zh-TW" dirty="0"/>
              <a:t>,</a:t>
            </a:r>
            <a:r>
              <a:rPr lang="zh-TW" altLang="en-US" dirty="0"/>
              <a:t>像是愛立信有一系列的硬體平台供給</a:t>
            </a:r>
            <a:r>
              <a:rPr lang="en-US" altLang="zh-TW" dirty="0"/>
              <a:t>IMS</a:t>
            </a:r>
            <a:r>
              <a:rPr lang="zh-TW" altLang="en-US" dirty="0"/>
              <a:t>佈署用</a:t>
            </a:r>
            <a:r>
              <a:rPr lang="en-US" altLang="zh-TW" dirty="0"/>
              <a:t>,</a:t>
            </a:r>
            <a:r>
              <a:rPr lang="zh-TW" altLang="en-US" dirty="0"/>
              <a:t>換句話說</a:t>
            </a:r>
            <a:r>
              <a:rPr lang="en-US" altLang="zh-TW" dirty="0"/>
              <a:t>IMS</a:t>
            </a:r>
            <a:r>
              <a:rPr lang="zh-TW" altLang="en-US" dirty="0"/>
              <a:t>的功能通常佈署在專用的硬體節點上。</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11</a:t>
            </a:fld>
            <a:endParaRPr lang="zh-TW" altLang="en-US"/>
          </a:p>
        </p:txBody>
      </p:sp>
    </p:spTree>
    <p:extLst>
      <p:ext uri="{BB962C8B-B14F-4D97-AF65-F5344CB8AC3E}">
        <p14:creationId xmlns:p14="http://schemas.microsoft.com/office/powerpoint/2010/main" val="2283127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819712DA-81D8-4682-91F1-D56705033265}"/>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745B92BA-D827-4A28-9886-E42DC34968F4}"/>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D19256F7-47B0-4B60-9817-7CCA5A067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E6733AB6-C834-4189-B461-FA629636DE58}"/>
                  </a:ext>
                </a:extLst>
              </p:cNvPr>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algn="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grpSp>
        <p:pic>
          <p:nvPicPr>
            <p:cNvPr id="6" name="Picture 7">
              <a:extLst>
                <a:ext uri="{FF2B5EF4-FFF2-40B4-BE49-F238E27FC236}">
                  <a16:creationId xmlns:a16="http://schemas.microsoft.com/office/drawing/2014/main" id="{ED0C6BFB-EC12-4FBA-AF45-097DABE475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EB70B64-3F4F-497A-A12A-273F34957D9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483E8D7B-A240-421B-AC07-2A1F72D06B7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0EBF29A3-6DEA-4EB9-9232-F971AE0FF3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C0A8164F-78C9-4B5F-825A-CF24693647FC}"/>
                </a:ext>
              </a:extLst>
            </p:cNvPr>
            <p:cNvSpPr>
              <a:spLocks noChangeArrowheads="1"/>
            </p:cNvSpPr>
            <p:nvPr/>
          </p:nvSpPr>
          <p:spPr bwMode="auto">
            <a:xfrm>
              <a:off x="142875" y="6367463"/>
              <a:ext cx="4284663" cy="336550"/>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600" b="1" dirty="0">
                  <a:latin typeface="+mn-lt"/>
                  <a:cs typeface="+mn-cs"/>
                </a:rPr>
                <a:t>2008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34F9BA8C-A311-4E75-A671-5258AFFA7A2D}"/>
              </a:ext>
            </a:extLst>
          </p:cNvPr>
          <p:cNvSpPr>
            <a:spLocks noGrp="1"/>
          </p:cNvSpPr>
          <p:nvPr>
            <p:ph type="dt" sz="half" idx="10"/>
          </p:nvPr>
        </p:nvSpPr>
        <p:spPr/>
        <p:txBody>
          <a:bodyPr/>
          <a:lstStyle>
            <a:lvl1pPr>
              <a:defRPr smtClean="0">
                <a:latin typeface="微軟正黑體" pitchFamily="34" charset="-120"/>
                <a:ea typeface="微軟正黑體" pitchFamily="34" charset="-120"/>
              </a:defRPr>
            </a:lvl1pPr>
          </a:lstStyle>
          <a:p>
            <a:pPr>
              <a:defRPr/>
            </a:pPr>
            <a:fld id="{AFB68C1C-D13E-4162-99C8-14D2E0817F5A}" type="datetimeFigureOut">
              <a:rPr lang="en-US" altLang="zh-TW"/>
              <a:pPr>
                <a:defRPr/>
              </a:pPr>
              <a:t>5/14/2020</a:t>
            </a:fld>
            <a:endParaRPr lang="en-US" altLang="zh-TW"/>
          </a:p>
        </p:txBody>
      </p:sp>
      <p:sp>
        <p:nvSpPr>
          <p:cNvPr id="14" name="頁尾版面配置區 4">
            <a:extLst>
              <a:ext uri="{FF2B5EF4-FFF2-40B4-BE49-F238E27FC236}">
                <a16:creationId xmlns:a16="http://schemas.microsoft.com/office/drawing/2014/main" id="{2CB43E88-B415-406E-95BF-A43EF0C866B0}"/>
              </a:ext>
            </a:extLst>
          </p:cNvPr>
          <p:cNvSpPr>
            <a:spLocks noGrp="1"/>
          </p:cNvSpPr>
          <p:nvPr>
            <p:ph type="ftr" sz="quarter" idx="11"/>
          </p:nvPr>
        </p:nvSpPr>
        <p:spPr/>
        <p:txBody>
          <a:bodyPr/>
          <a:lstStyle>
            <a:lvl1pPr>
              <a:defRPr smtClean="0">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541CBFB2-21B4-4875-ABC3-631C910FEAB3}"/>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890D072B-4AC0-40FA-B538-D02FA93CC3CB}" type="slidenum">
              <a:rPr lang="en-US" altLang="zh-TW"/>
              <a:pPr/>
              <a:t>‹#›</a:t>
            </a:fld>
            <a:endParaRPr lang="en-US" altLang="zh-TW"/>
          </a:p>
        </p:txBody>
      </p:sp>
    </p:spTree>
    <p:extLst>
      <p:ext uri="{BB962C8B-B14F-4D97-AF65-F5344CB8AC3E}">
        <p14:creationId xmlns:p14="http://schemas.microsoft.com/office/powerpoint/2010/main" val="128850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873C17D-F23F-47A1-9E67-522A815E2E89}"/>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80E6C3F-0AED-4ECD-A85F-AC17AEC14983}"/>
              </a:ext>
            </a:extLst>
          </p:cNvPr>
          <p:cNvSpPr>
            <a:spLocks noGrp="1"/>
          </p:cNvSpPr>
          <p:nvPr>
            <p:ph type="dt" sz="half" idx="10"/>
          </p:nvPr>
        </p:nvSpPr>
        <p:spPr/>
        <p:txBody>
          <a:bodyPr/>
          <a:lstStyle>
            <a:lvl1pPr>
              <a:defRPr smtClean="0"/>
            </a:lvl1pPr>
          </a:lstStyle>
          <a:p>
            <a:pPr>
              <a:defRPr/>
            </a:pPr>
            <a:fld id="{568D8C30-BAB3-41F7-ADE6-E439B1173AA2}" type="datetimeFigureOut">
              <a:rPr lang="en-US" altLang="zh-TW"/>
              <a:pPr>
                <a:defRPr/>
              </a:pPr>
              <a:t>5/14/2020</a:t>
            </a:fld>
            <a:endParaRPr lang="en-US" altLang="zh-TW"/>
          </a:p>
        </p:txBody>
      </p:sp>
      <p:sp>
        <p:nvSpPr>
          <p:cNvPr id="6" name="頁尾版面配置區 4">
            <a:extLst>
              <a:ext uri="{FF2B5EF4-FFF2-40B4-BE49-F238E27FC236}">
                <a16:creationId xmlns:a16="http://schemas.microsoft.com/office/drawing/2014/main" id="{1E3B848F-422C-43BC-8168-4D6B17B2F2BD}"/>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B055D5B-2720-46AE-8A05-3E0242974BDA}"/>
              </a:ext>
            </a:extLst>
          </p:cNvPr>
          <p:cNvSpPr>
            <a:spLocks noGrp="1"/>
          </p:cNvSpPr>
          <p:nvPr>
            <p:ph type="sldNum" sz="quarter" idx="12"/>
          </p:nvPr>
        </p:nvSpPr>
        <p:spPr/>
        <p:txBody>
          <a:bodyPr/>
          <a:lstStyle>
            <a:lvl1pPr>
              <a:defRPr/>
            </a:lvl1pPr>
          </a:lstStyle>
          <a:p>
            <a:fld id="{19C7CBF1-FDD4-49D4-9E1F-10050BE5376D}" type="slidenum">
              <a:rPr lang="en-US" altLang="zh-TW"/>
              <a:pPr/>
              <a:t>‹#›</a:t>
            </a:fld>
            <a:endParaRPr lang="en-US" altLang="zh-TW"/>
          </a:p>
        </p:txBody>
      </p:sp>
    </p:spTree>
    <p:extLst>
      <p:ext uri="{BB962C8B-B14F-4D97-AF65-F5344CB8AC3E}">
        <p14:creationId xmlns:p14="http://schemas.microsoft.com/office/powerpoint/2010/main" val="180920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36BC8E7D-7740-4A22-B0B3-58B68617D98A}"/>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5BF83283-D620-4887-B604-2BF0157478FB}"/>
              </a:ext>
            </a:extLst>
          </p:cNvPr>
          <p:cNvSpPr>
            <a:spLocks noGrp="1"/>
          </p:cNvSpPr>
          <p:nvPr>
            <p:ph type="dt" sz="half" idx="10"/>
          </p:nvPr>
        </p:nvSpPr>
        <p:spPr/>
        <p:txBody>
          <a:bodyPr/>
          <a:lstStyle>
            <a:lvl1pPr>
              <a:defRPr smtClean="0"/>
            </a:lvl1pPr>
          </a:lstStyle>
          <a:p>
            <a:pPr>
              <a:defRPr/>
            </a:pPr>
            <a:fld id="{BC5B1969-D58F-4DC0-8A8C-4D38C2B9C5E9}" type="datetimeFigureOut">
              <a:rPr lang="en-US" altLang="zh-TW"/>
              <a:pPr>
                <a:defRPr/>
              </a:pPr>
              <a:t>5/14/2020</a:t>
            </a:fld>
            <a:endParaRPr lang="en-US" altLang="zh-TW"/>
          </a:p>
        </p:txBody>
      </p:sp>
      <p:sp>
        <p:nvSpPr>
          <p:cNvPr id="6" name="頁尾版面配置區 4">
            <a:extLst>
              <a:ext uri="{FF2B5EF4-FFF2-40B4-BE49-F238E27FC236}">
                <a16:creationId xmlns:a16="http://schemas.microsoft.com/office/drawing/2014/main" id="{DCB9C2B7-A3B0-4683-9E98-59CF5253230F}"/>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899A9C1-4257-490B-9ABF-1649111041BE}"/>
              </a:ext>
            </a:extLst>
          </p:cNvPr>
          <p:cNvSpPr>
            <a:spLocks noGrp="1"/>
          </p:cNvSpPr>
          <p:nvPr>
            <p:ph type="sldNum" sz="quarter" idx="12"/>
          </p:nvPr>
        </p:nvSpPr>
        <p:spPr/>
        <p:txBody>
          <a:bodyPr/>
          <a:lstStyle>
            <a:lvl1pPr>
              <a:defRPr/>
            </a:lvl1pPr>
          </a:lstStyle>
          <a:p>
            <a:fld id="{055940AB-9ED1-437E-ADA1-A614DCA2DFC7}" type="slidenum">
              <a:rPr lang="en-US" altLang="zh-TW"/>
              <a:pPr/>
              <a:t>‹#›</a:t>
            </a:fld>
            <a:endParaRPr lang="en-US" altLang="zh-TW"/>
          </a:p>
        </p:txBody>
      </p:sp>
    </p:spTree>
    <p:extLst>
      <p:ext uri="{BB962C8B-B14F-4D97-AF65-F5344CB8AC3E}">
        <p14:creationId xmlns:p14="http://schemas.microsoft.com/office/powerpoint/2010/main" val="428107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F2BDF73-D8AA-4717-A1A1-337CFEC66877}"/>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B68F1C9A-0BAC-4066-813C-1C180FF3C121}"/>
              </a:ext>
            </a:extLst>
          </p:cNvPr>
          <p:cNvSpPr>
            <a:spLocks noGrp="1"/>
          </p:cNvSpPr>
          <p:nvPr>
            <p:ph type="dt" sz="half" idx="10"/>
          </p:nvPr>
        </p:nvSpPr>
        <p:spPr/>
        <p:txBody>
          <a:bodyPr/>
          <a:lstStyle>
            <a:lvl1pPr>
              <a:defRPr smtClean="0"/>
            </a:lvl1pPr>
          </a:lstStyle>
          <a:p>
            <a:pPr>
              <a:defRPr/>
            </a:pPr>
            <a:fld id="{2213E228-586B-483C-98DB-1F91916C80AC}" type="datetimeFigureOut">
              <a:rPr lang="en-US" altLang="zh-TW"/>
              <a:pPr>
                <a:defRPr/>
              </a:pPr>
              <a:t>5/14/2020</a:t>
            </a:fld>
            <a:endParaRPr lang="en-US" altLang="zh-TW"/>
          </a:p>
        </p:txBody>
      </p:sp>
      <p:sp>
        <p:nvSpPr>
          <p:cNvPr id="6" name="頁尾版面配置區 4">
            <a:extLst>
              <a:ext uri="{FF2B5EF4-FFF2-40B4-BE49-F238E27FC236}">
                <a16:creationId xmlns:a16="http://schemas.microsoft.com/office/drawing/2014/main" id="{CC896CC8-89FE-497D-8286-13ECF3DAED25}"/>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EC616BBD-CE97-4C50-8888-7DE8488E2F1B}"/>
              </a:ext>
            </a:extLst>
          </p:cNvPr>
          <p:cNvSpPr>
            <a:spLocks noGrp="1"/>
          </p:cNvSpPr>
          <p:nvPr>
            <p:ph type="sldNum" sz="quarter" idx="12"/>
          </p:nvPr>
        </p:nvSpPr>
        <p:spPr/>
        <p:txBody>
          <a:bodyPr/>
          <a:lstStyle>
            <a:lvl1pPr>
              <a:defRPr/>
            </a:lvl1pPr>
          </a:lstStyle>
          <a:p>
            <a:fld id="{2166ABF4-B405-4930-8881-0F98DEEEAD75}" type="slidenum">
              <a:rPr lang="en-US" altLang="zh-TW"/>
              <a:pPr/>
              <a:t>‹#›</a:t>
            </a:fld>
            <a:endParaRPr lang="en-US" altLang="zh-TW"/>
          </a:p>
        </p:txBody>
      </p:sp>
    </p:spTree>
    <p:extLst>
      <p:ext uri="{BB962C8B-B14F-4D97-AF65-F5344CB8AC3E}">
        <p14:creationId xmlns:p14="http://schemas.microsoft.com/office/powerpoint/2010/main" val="163849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7D3F4E3E-7E2E-4A40-BEA1-CBC343BB3C77}"/>
              </a:ext>
            </a:extLst>
          </p:cNvPr>
          <p:cNvSpPr>
            <a:spLocks noGrp="1"/>
          </p:cNvSpPr>
          <p:nvPr>
            <p:ph type="dt" sz="half" idx="10"/>
          </p:nvPr>
        </p:nvSpPr>
        <p:spPr/>
        <p:txBody>
          <a:bodyPr/>
          <a:lstStyle>
            <a:lvl1pPr>
              <a:defRPr/>
            </a:lvl1pPr>
          </a:lstStyle>
          <a:p>
            <a:pPr>
              <a:defRPr/>
            </a:pPr>
            <a:fld id="{224DD09B-1E41-47A2-9CBE-EE0B8CB457C0}" type="datetimeFigureOut">
              <a:rPr lang="en-US" altLang="zh-TW"/>
              <a:pPr>
                <a:defRPr/>
              </a:pPr>
              <a:t>5/14/2020</a:t>
            </a:fld>
            <a:endParaRPr lang="en-US" altLang="zh-TW"/>
          </a:p>
        </p:txBody>
      </p:sp>
      <p:sp>
        <p:nvSpPr>
          <p:cNvPr id="5" name="頁尾版面配置區 4">
            <a:extLst>
              <a:ext uri="{FF2B5EF4-FFF2-40B4-BE49-F238E27FC236}">
                <a16:creationId xmlns:a16="http://schemas.microsoft.com/office/drawing/2014/main" id="{168C28AE-2A62-4DAF-A872-03CA6D227D02}"/>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408812B2-56D4-4393-887E-169865FC4436}"/>
              </a:ext>
            </a:extLst>
          </p:cNvPr>
          <p:cNvSpPr>
            <a:spLocks noGrp="1"/>
          </p:cNvSpPr>
          <p:nvPr>
            <p:ph type="sldNum" sz="quarter" idx="12"/>
          </p:nvPr>
        </p:nvSpPr>
        <p:spPr/>
        <p:txBody>
          <a:bodyPr/>
          <a:lstStyle>
            <a:lvl1pPr>
              <a:defRPr/>
            </a:lvl1pPr>
          </a:lstStyle>
          <a:p>
            <a:fld id="{3FA20CEC-273E-4460-909B-ED48F5635E5D}" type="slidenum">
              <a:rPr lang="en-US" altLang="zh-TW"/>
              <a:pPr/>
              <a:t>‹#›</a:t>
            </a:fld>
            <a:endParaRPr lang="en-US" altLang="zh-TW"/>
          </a:p>
        </p:txBody>
      </p:sp>
    </p:spTree>
    <p:extLst>
      <p:ext uri="{BB962C8B-B14F-4D97-AF65-F5344CB8AC3E}">
        <p14:creationId xmlns:p14="http://schemas.microsoft.com/office/powerpoint/2010/main" val="287922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01E87792-49F4-4AA4-8C28-3AFA91F932E3}"/>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32A4471C-1135-4E11-9B44-F1C37E129E43}"/>
              </a:ext>
            </a:extLst>
          </p:cNvPr>
          <p:cNvSpPr>
            <a:spLocks noGrp="1"/>
          </p:cNvSpPr>
          <p:nvPr>
            <p:ph type="dt" sz="half" idx="10"/>
          </p:nvPr>
        </p:nvSpPr>
        <p:spPr/>
        <p:txBody>
          <a:bodyPr/>
          <a:lstStyle>
            <a:lvl1pPr>
              <a:defRPr smtClean="0"/>
            </a:lvl1pPr>
          </a:lstStyle>
          <a:p>
            <a:pPr>
              <a:defRPr/>
            </a:pPr>
            <a:fld id="{E8E5F939-3109-49FB-B54E-0121D83B1E10}" type="datetimeFigureOut">
              <a:rPr lang="en-US" altLang="zh-TW"/>
              <a:pPr>
                <a:defRPr/>
              </a:pPr>
              <a:t>5/14/2020</a:t>
            </a:fld>
            <a:endParaRPr lang="en-US" altLang="zh-TW"/>
          </a:p>
        </p:txBody>
      </p:sp>
      <p:sp>
        <p:nvSpPr>
          <p:cNvPr id="7" name="頁尾版面配置區 4">
            <a:extLst>
              <a:ext uri="{FF2B5EF4-FFF2-40B4-BE49-F238E27FC236}">
                <a16:creationId xmlns:a16="http://schemas.microsoft.com/office/drawing/2014/main" id="{502B95D4-A189-436E-BC58-6D200323DA83}"/>
              </a:ext>
            </a:extLst>
          </p:cNvPr>
          <p:cNvSpPr>
            <a:spLocks noGrp="1"/>
          </p:cNvSpPr>
          <p:nvPr>
            <p:ph type="ftr" sz="quarter" idx="11"/>
          </p:nvPr>
        </p:nvSpPr>
        <p:spPr/>
        <p:txBody>
          <a:bodyPr/>
          <a:lstStyle>
            <a:lvl1pPr>
              <a:defRPr smtClean="0"/>
            </a:lvl1pPr>
          </a:lstStyle>
          <a:p>
            <a:pPr>
              <a:defRPr/>
            </a:pPr>
            <a:endParaRPr lang="en-US" altLang="zh-TW"/>
          </a:p>
        </p:txBody>
      </p:sp>
      <p:sp>
        <p:nvSpPr>
          <p:cNvPr id="8" name="投影片編號版面配置區 5">
            <a:extLst>
              <a:ext uri="{FF2B5EF4-FFF2-40B4-BE49-F238E27FC236}">
                <a16:creationId xmlns:a16="http://schemas.microsoft.com/office/drawing/2014/main" id="{3948413B-1ADC-4E02-A005-3F671D8DE026}"/>
              </a:ext>
            </a:extLst>
          </p:cNvPr>
          <p:cNvSpPr>
            <a:spLocks noGrp="1"/>
          </p:cNvSpPr>
          <p:nvPr>
            <p:ph type="sldNum" sz="quarter" idx="12"/>
          </p:nvPr>
        </p:nvSpPr>
        <p:spPr/>
        <p:txBody>
          <a:bodyPr/>
          <a:lstStyle>
            <a:lvl1pPr>
              <a:defRPr/>
            </a:lvl1pPr>
          </a:lstStyle>
          <a:p>
            <a:fld id="{B9B9EBD3-A25F-4A09-B401-EB35FD7AA582}" type="slidenum">
              <a:rPr lang="en-US" altLang="zh-TW"/>
              <a:pPr/>
              <a:t>‹#›</a:t>
            </a:fld>
            <a:endParaRPr lang="en-US" altLang="zh-TW"/>
          </a:p>
        </p:txBody>
      </p:sp>
    </p:spTree>
    <p:extLst>
      <p:ext uri="{BB962C8B-B14F-4D97-AF65-F5344CB8AC3E}">
        <p14:creationId xmlns:p14="http://schemas.microsoft.com/office/powerpoint/2010/main" val="337521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F4BC79D0-75C7-4169-A968-04C32235BB32}"/>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A921E4E0-8976-4370-867A-857DC2ED0AB7}"/>
              </a:ext>
            </a:extLst>
          </p:cNvPr>
          <p:cNvSpPr>
            <a:spLocks noGrp="1"/>
          </p:cNvSpPr>
          <p:nvPr>
            <p:ph type="dt" sz="half" idx="10"/>
          </p:nvPr>
        </p:nvSpPr>
        <p:spPr/>
        <p:txBody>
          <a:bodyPr/>
          <a:lstStyle>
            <a:lvl1pPr>
              <a:defRPr smtClean="0"/>
            </a:lvl1pPr>
          </a:lstStyle>
          <a:p>
            <a:pPr>
              <a:defRPr/>
            </a:pPr>
            <a:fld id="{67513D07-9AF2-4A77-B33A-AF7869F1DBC5}" type="datetimeFigureOut">
              <a:rPr lang="en-US" altLang="zh-TW"/>
              <a:pPr>
                <a:defRPr/>
              </a:pPr>
              <a:t>5/14/2020</a:t>
            </a:fld>
            <a:endParaRPr lang="en-US" altLang="zh-TW"/>
          </a:p>
        </p:txBody>
      </p:sp>
      <p:sp>
        <p:nvSpPr>
          <p:cNvPr id="9" name="頁尾版面配置區 4">
            <a:extLst>
              <a:ext uri="{FF2B5EF4-FFF2-40B4-BE49-F238E27FC236}">
                <a16:creationId xmlns:a16="http://schemas.microsoft.com/office/drawing/2014/main" id="{A145FC99-81A3-4B42-A1CD-5F9EE3DF0223}"/>
              </a:ext>
            </a:extLst>
          </p:cNvPr>
          <p:cNvSpPr>
            <a:spLocks noGrp="1"/>
          </p:cNvSpPr>
          <p:nvPr>
            <p:ph type="ftr" sz="quarter" idx="11"/>
          </p:nvPr>
        </p:nvSpPr>
        <p:spPr/>
        <p:txBody>
          <a:bodyPr/>
          <a:lstStyle>
            <a:lvl1pPr>
              <a:defRPr smtClean="0"/>
            </a:lvl1pPr>
          </a:lstStyle>
          <a:p>
            <a:pPr>
              <a:defRPr/>
            </a:pPr>
            <a:endParaRPr lang="en-US" altLang="zh-TW"/>
          </a:p>
        </p:txBody>
      </p:sp>
      <p:sp>
        <p:nvSpPr>
          <p:cNvPr id="10" name="投影片編號版面配置區 5">
            <a:extLst>
              <a:ext uri="{FF2B5EF4-FFF2-40B4-BE49-F238E27FC236}">
                <a16:creationId xmlns:a16="http://schemas.microsoft.com/office/drawing/2014/main" id="{0DFDF558-B638-48D1-991B-C10BDA553F79}"/>
              </a:ext>
            </a:extLst>
          </p:cNvPr>
          <p:cNvSpPr>
            <a:spLocks noGrp="1"/>
          </p:cNvSpPr>
          <p:nvPr>
            <p:ph type="sldNum" sz="quarter" idx="12"/>
          </p:nvPr>
        </p:nvSpPr>
        <p:spPr/>
        <p:txBody>
          <a:bodyPr/>
          <a:lstStyle>
            <a:lvl1pPr>
              <a:defRPr/>
            </a:lvl1pPr>
          </a:lstStyle>
          <a:p>
            <a:fld id="{324D994C-CCF4-4CB6-AD46-47BB7E34CFDA}" type="slidenum">
              <a:rPr lang="en-US" altLang="zh-TW"/>
              <a:pPr/>
              <a:t>‹#›</a:t>
            </a:fld>
            <a:endParaRPr lang="en-US" altLang="zh-TW"/>
          </a:p>
        </p:txBody>
      </p:sp>
    </p:spTree>
    <p:extLst>
      <p:ext uri="{BB962C8B-B14F-4D97-AF65-F5344CB8AC3E}">
        <p14:creationId xmlns:p14="http://schemas.microsoft.com/office/powerpoint/2010/main" val="255140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450C249D-F618-4BB0-B31F-CE42346832D4}"/>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3940C1D9-7B65-4F93-B252-B65886445FF4}"/>
              </a:ext>
            </a:extLst>
          </p:cNvPr>
          <p:cNvSpPr>
            <a:spLocks noGrp="1"/>
          </p:cNvSpPr>
          <p:nvPr>
            <p:ph type="dt" sz="half" idx="10"/>
          </p:nvPr>
        </p:nvSpPr>
        <p:spPr/>
        <p:txBody>
          <a:bodyPr/>
          <a:lstStyle>
            <a:lvl1pPr>
              <a:defRPr smtClean="0"/>
            </a:lvl1pPr>
          </a:lstStyle>
          <a:p>
            <a:pPr>
              <a:defRPr/>
            </a:pPr>
            <a:fld id="{5A88BA7D-5834-4AD3-B67A-8C53B1C5795F}" type="datetimeFigureOut">
              <a:rPr lang="en-US" altLang="zh-TW"/>
              <a:pPr>
                <a:defRPr/>
              </a:pPr>
              <a:t>5/14/2020</a:t>
            </a:fld>
            <a:endParaRPr lang="en-US" altLang="zh-TW"/>
          </a:p>
        </p:txBody>
      </p:sp>
      <p:sp>
        <p:nvSpPr>
          <p:cNvPr id="5" name="頁尾版面配置區 4">
            <a:extLst>
              <a:ext uri="{FF2B5EF4-FFF2-40B4-BE49-F238E27FC236}">
                <a16:creationId xmlns:a16="http://schemas.microsoft.com/office/drawing/2014/main" id="{94EEF917-A735-45D3-972B-5518FDA708FD}"/>
              </a:ext>
            </a:extLst>
          </p:cNvPr>
          <p:cNvSpPr>
            <a:spLocks noGrp="1"/>
          </p:cNvSpPr>
          <p:nvPr>
            <p:ph type="ftr" sz="quarter" idx="11"/>
          </p:nvPr>
        </p:nvSpPr>
        <p:spPr/>
        <p:txBody>
          <a:bodyPr/>
          <a:lstStyle>
            <a:lvl1pPr>
              <a:defRPr smtClean="0"/>
            </a:lvl1pPr>
          </a:lstStyle>
          <a:p>
            <a:pPr>
              <a:defRPr/>
            </a:pPr>
            <a:endParaRPr lang="en-US" altLang="zh-TW"/>
          </a:p>
        </p:txBody>
      </p:sp>
      <p:sp>
        <p:nvSpPr>
          <p:cNvPr id="6" name="投影片編號版面配置區 5">
            <a:extLst>
              <a:ext uri="{FF2B5EF4-FFF2-40B4-BE49-F238E27FC236}">
                <a16:creationId xmlns:a16="http://schemas.microsoft.com/office/drawing/2014/main" id="{E07A5947-C3D9-42D5-871C-FE3FC24E972D}"/>
              </a:ext>
            </a:extLst>
          </p:cNvPr>
          <p:cNvSpPr>
            <a:spLocks noGrp="1"/>
          </p:cNvSpPr>
          <p:nvPr>
            <p:ph type="sldNum" sz="quarter" idx="12"/>
          </p:nvPr>
        </p:nvSpPr>
        <p:spPr/>
        <p:txBody>
          <a:bodyPr/>
          <a:lstStyle>
            <a:lvl1pPr>
              <a:defRPr/>
            </a:lvl1pPr>
          </a:lstStyle>
          <a:p>
            <a:fld id="{EBD94495-063F-49B8-A633-39D258D0D20C}" type="slidenum">
              <a:rPr lang="en-US" altLang="zh-TW"/>
              <a:pPr/>
              <a:t>‹#›</a:t>
            </a:fld>
            <a:endParaRPr lang="en-US" altLang="zh-TW"/>
          </a:p>
        </p:txBody>
      </p:sp>
    </p:spTree>
    <p:extLst>
      <p:ext uri="{BB962C8B-B14F-4D97-AF65-F5344CB8AC3E}">
        <p14:creationId xmlns:p14="http://schemas.microsoft.com/office/powerpoint/2010/main" val="2962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F0523D40-A713-4EDA-94DF-D614D14176A3}"/>
              </a:ext>
            </a:extLst>
          </p:cNvPr>
          <p:cNvSpPr>
            <a:spLocks noGrp="1"/>
          </p:cNvSpPr>
          <p:nvPr>
            <p:ph type="dt" sz="half" idx="10"/>
          </p:nvPr>
        </p:nvSpPr>
        <p:spPr/>
        <p:txBody>
          <a:bodyPr/>
          <a:lstStyle>
            <a:lvl1pPr>
              <a:defRPr/>
            </a:lvl1pPr>
          </a:lstStyle>
          <a:p>
            <a:pPr>
              <a:defRPr/>
            </a:pPr>
            <a:fld id="{83193BD9-7C96-405B-9A4E-9E5107AF460E}" type="datetimeFigureOut">
              <a:rPr lang="en-US" altLang="zh-TW"/>
              <a:pPr>
                <a:defRPr/>
              </a:pPr>
              <a:t>5/14/2020</a:t>
            </a:fld>
            <a:endParaRPr lang="en-US" altLang="zh-TW"/>
          </a:p>
        </p:txBody>
      </p:sp>
      <p:sp>
        <p:nvSpPr>
          <p:cNvPr id="3" name="頁尾版面配置區 4">
            <a:extLst>
              <a:ext uri="{FF2B5EF4-FFF2-40B4-BE49-F238E27FC236}">
                <a16:creationId xmlns:a16="http://schemas.microsoft.com/office/drawing/2014/main" id="{3612F173-A47C-4839-AB33-10B034BB7BC0}"/>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344AB825-3B96-4F4E-80A5-20D818E96C1D}"/>
              </a:ext>
            </a:extLst>
          </p:cNvPr>
          <p:cNvSpPr>
            <a:spLocks noGrp="1"/>
          </p:cNvSpPr>
          <p:nvPr>
            <p:ph type="sldNum" sz="quarter" idx="12"/>
          </p:nvPr>
        </p:nvSpPr>
        <p:spPr/>
        <p:txBody>
          <a:bodyPr/>
          <a:lstStyle>
            <a:lvl1pPr>
              <a:defRPr/>
            </a:lvl1pPr>
          </a:lstStyle>
          <a:p>
            <a:fld id="{F8B5567D-AA87-4881-95C6-677E3F5780C3}" type="slidenum">
              <a:rPr lang="en-US" altLang="zh-TW"/>
              <a:pPr/>
              <a:t>‹#›</a:t>
            </a:fld>
            <a:endParaRPr lang="en-US" altLang="zh-TW"/>
          </a:p>
        </p:txBody>
      </p:sp>
    </p:spTree>
    <p:extLst>
      <p:ext uri="{BB962C8B-B14F-4D97-AF65-F5344CB8AC3E}">
        <p14:creationId xmlns:p14="http://schemas.microsoft.com/office/powerpoint/2010/main" val="411459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E11E8DA-F501-4F38-8806-3BACF3D9AE26}"/>
              </a:ext>
            </a:extLst>
          </p:cNvPr>
          <p:cNvSpPr>
            <a:spLocks noGrp="1"/>
          </p:cNvSpPr>
          <p:nvPr>
            <p:ph type="dt" sz="half" idx="10"/>
          </p:nvPr>
        </p:nvSpPr>
        <p:spPr/>
        <p:txBody>
          <a:bodyPr/>
          <a:lstStyle>
            <a:lvl1pPr>
              <a:defRPr/>
            </a:lvl1pPr>
          </a:lstStyle>
          <a:p>
            <a:pPr>
              <a:defRPr/>
            </a:pPr>
            <a:fld id="{5075D465-8A58-4B7D-9E63-8A5175478A21}" type="datetimeFigureOut">
              <a:rPr lang="en-US" altLang="zh-TW"/>
              <a:pPr>
                <a:defRPr/>
              </a:pPr>
              <a:t>5/14/2020</a:t>
            </a:fld>
            <a:endParaRPr lang="en-US" altLang="zh-TW"/>
          </a:p>
        </p:txBody>
      </p:sp>
      <p:sp>
        <p:nvSpPr>
          <p:cNvPr id="6" name="頁尾版面配置區 4">
            <a:extLst>
              <a:ext uri="{FF2B5EF4-FFF2-40B4-BE49-F238E27FC236}">
                <a16:creationId xmlns:a16="http://schemas.microsoft.com/office/drawing/2014/main" id="{729366F8-45E7-46B3-BBFD-8926295689EB}"/>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160ABF6F-618D-49FD-A5CE-0081C6C93A03}"/>
              </a:ext>
            </a:extLst>
          </p:cNvPr>
          <p:cNvSpPr>
            <a:spLocks noGrp="1"/>
          </p:cNvSpPr>
          <p:nvPr>
            <p:ph type="sldNum" sz="quarter" idx="12"/>
          </p:nvPr>
        </p:nvSpPr>
        <p:spPr/>
        <p:txBody>
          <a:bodyPr/>
          <a:lstStyle>
            <a:lvl1pPr>
              <a:defRPr/>
            </a:lvl1pPr>
          </a:lstStyle>
          <a:p>
            <a:fld id="{64B596DB-7139-40D3-96EF-BE3CD4538DE8}" type="slidenum">
              <a:rPr lang="en-US" altLang="zh-TW"/>
              <a:pPr/>
              <a:t>‹#›</a:t>
            </a:fld>
            <a:endParaRPr lang="en-US" altLang="zh-TW"/>
          </a:p>
        </p:txBody>
      </p:sp>
    </p:spTree>
    <p:extLst>
      <p:ext uri="{BB962C8B-B14F-4D97-AF65-F5344CB8AC3E}">
        <p14:creationId xmlns:p14="http://schemas.microsoft.com/office/powerpoint/2010/main" val="328401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894D2564-BF7D-4D0D-821C-13BFD1462C8C}"/>
              </a:ext>
            </a:extLst>
          </p:cNvPr>
          <p:cNvSpPr>
            <a:spLocks noGrp="1"/>
          </p:cNvSpPr>
          <p:nvPr>
            <p:ph type="dt" sz="half" idx="10"/>
          </p:nvPr>
        </p:nvSpPr>
        <p:spPr/>
        <p:txBody>
          <a:bodyPr/>
          <a:lstStyle>
            <a:lvl1pPr>
              <a:defRPr/>
            </a:lvl1pPr>
          </a:lstStyle>
          <a:p>
            <a:pPr>
              <a:defRPr/>
            </a:pPr>
            <a:fld id="{A06E6E12-186A-4E04-9A50-AAE110230A1E}" type="datetimeFigureOut">
              <a:rPr lang="en-US" altLang="zh-TW"/>
              <a:pPr>
                <a:defRPr/>
              </a:pPr>
              <a:t>5/14/2020</a:t>
            </a:fld>
            <a:endParaRPr lang="en-US" altLang="zh-TW"/>
          </a:p>
        </p:txBody>
      </p:sp>
      <p:sp>
        <p:nvSpPr>
          <p:cNvPr id="6" name="頁尾版面配置區 4">
            <a:extLst>
              <a:ext uri="{FF2B5EF4-FFF2-40B4-BE49-F238E27FC236}">
                <a16:creationId xmlns:a16="http://schemas.microsoft.com/office/drawing/2014/main" id="{7F1B211F-8A60-4654-A659-8ADB2907B1FC}"/>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E34F425-ED3D-4BA1-99D0-1D731F50BD83}"/>
              </a:ext>
            </a:extLst>
          </p:cNvPr>
          <p:cNvSpPr>
            <a:spLocks noGrp="1"/>
          </p:cNvSpPr>
          <p:nvPr>
            <p:ph type="sldNum" sz="quarter" idx="12"/>
          </p:nvPr>
        </p:nvSpPr>
        <p:spPr/>
        <p:txBody>
          <a:bodyPr/>
          <a:lstStyle>
            <a:lvl1pPr>
              <a:defRPr/>
            </a:lvl1pPr>
          </a:lstStyle>
          <a:p>
            <a:fld id="{729F9050-9366-4062-B7E4-5A2304657BAB}" type="slidenum">
              <a:rPr lang="en-US" altLang="zh-TW"/>
              <a:pPr/>
              <a:t>‹#›</a:t>
            </a:fld>
            <a:endParaRPr lang="en-US" altLang="zh-TW"/>
          </a:p>
        </p:txBody>
      </p:sp>
    </p:spTree>
    <p:extLst>
      <p:ext uri="{BB962C8B-B14F-4D97-AF65-F5344CB8AC3E}">
        <p14:creationId xmlns:p14="http://schemas.microsoft.com/office/powerpoint/2010/main" val="165949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41CA7A8-E1A5-4045-AFEC-3B89237C4A3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1B2B40FC-E70D-49E9-B168-C06E0429BF74}"/>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0">
            <a:extLst>
              <a:ext uri="{FF2B5EF4-FFF2-40B4-BE49-F238E27FC236}">
                <a16:creationId xmlns:a16="http://schemas.microsoft.com/office/drawing/2014/main" id="{A24CFA5D-5816-4A4C-8C44-CF8EFC3B9B53}"/>
              </a:ext>
            </a:extLst>
          </p:cNvPr>
          <p:cNvSpPr>
            <a:spLocks noChangeArrowheads="1"/>
          </p:cNvSpPr>
          <p:nvPr/>
        </p:nvSpPr>
        <p:spPr bwMode="auto">
          <a:xfrm>
            <a:off x="620713" y="60325"/>
            <a:ext cx="3113087" cy="396875"/>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sp>
        <p:nvSpPr>
          <p:cNvPr id="1029" name="標題版面配置區 1">
            <a:extLst>
              <a:ext uri="{FF2B5EF4-FFF2-40B4-BE49-F238E27FC236}">
                <a16:creationId xmlns:a16="http://schemas.microsoft.com/office/drawing/2014/main" id="{359E0962-55C1-461E-B105-7FE272734B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B53D9130-BA12-48DB-ADC7-A9199B7CC4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946A7CC-D25B-4D1C-A29F-B1AC6FB7534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charset="0"/>
              </a:defRPr>
            </a:lvl1pPr>
          </a:lstStyle>
          <a:p>
            <a:pPr>
              <a:defRPr/>
            </a:pPr>
            <a:fld id="{D37BD070-9B36-49B0-B3F4-E5B5C538D09E}" type="datetimeFigureOut">
              <a:rPr lang="en-US" altLang="zh-TW"/>
              <a:pPr>
                <a:defRPr/>
              </a:pPr>
              <a:t>5/14/2020</a:t>
            </a:fld>
            <a:endParaRPr lang="en-US" altLang="zh-TW"/>
          </a:p>
        </p:txBody>
      </p:sp>
      <p:sp>
        <p:nvSpPr>
          <p:cNvPr id="5" name="頁尾版面配置區 4">
            <a:extLst>
              <a:ext uri="{FF2B5EF4-FFF2-40B4-BE49-F238E27FC236}">
                <a16:creationId xmlns:a16="http://schemas.microsoft.com/office/drawing/2014/main" id="{635BB090-E0E2-4F02-83B0-7D62FAEBB685}"/>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smtClean="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B574DDA8-83DE-4362-A30F-DDCCD05AE93D}"/>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600" b="1">
                <a:solidFill>
                  <a:srgbClr val="898989"/>
                </a:solidFill>
                <a:latin typeface="Calibri" panose="020F0502020204030204" pitchFamily="34" charset="0"/>
              </a:defRPr>
            </a:lvl1pPr>
          </a:lstStyle>
          <a:p>
            <a:fld id="{25DC4D7E-5A2B-4D1D-AE80-FED5158A1D0C}"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0" r:id="rId3"/>
    <p:sldLayoutId id="2147483776" r:id="rId4"/>
    <p:sldLayoutId id="2147483777" r:id="rId5"/>
    <p:sldLayoutId id="2147483778" r:id="rId6"/>
    <p:sldLayoutId id="2147483771" r:id="rId7"/>
    <p:sldLayoutId id="2147483772" r:id="rId8"/>
    <p:sldLayoutId id="2147483773" r:id="rId9"/>
    <p:sldLayoutId id="2147483779" r:id="rId10"/>
    <p:sldLayoutId id="2147483780"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esph60261@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Fig2.p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zh.wikipedia.org/wiki/%E9%AB%98%E7%AD%89%E5%B7%A5%E7%A8%8B%E6%8A%80%E6%9C%AF%E5%AD%A6%E9%99%A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g3.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Fig4.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Fig5.P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Fig6.PN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56.xml.rels><?xml version="1.0" encoding="UTF-8" standalone="yes"?>
<Relationships xmlns="http://schemas.openxmlformats.org/package/2006/relationships"><Relationship Id="rId3" Type="http://schemas.openxmlformats.org/officeDocument/2006/relationships/hyperlink" Target="Fig6.PN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Fig6.PN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Fig7.PN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Fig8.PN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Fig7.PN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hyperlink" Target="Fig8.PN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hyperlink" Target="Fig7.PN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Fig8.PN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Table1.PN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Table1.PN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Fig9.PN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Fig9.PN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Fig7.PN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Fig8.PNG"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Fig9.PN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bmc.com/blogs/what-price-h"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hyperlink" Target="http://hadoop.apache.org/" TargetMode="External"/><Relationship Id="rId1" Type="http://schemas.openxmlformats.org/officeDocument/2006/relationships/slideLayout" Target="../slideLayouts/slideLayout2.xml"/><Relationship Id="rId4" Type="http://schemas.openxmlformats.org/officeDocument/2006/relationships/hyperlink" Target="http://www.ericsson.com/ourportfolio/products/bsp-8000?nav=productcategory008|fgb_101_053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DA365A34-6D66-4E7E-844E-B063D9BC2717}"/>
              </a:ext>
            </a:extLst>
          </p:cNvPr>
          <p:cNvSpPr>
            <a:spLocks noGrp="1"/>
          </p:cNvSpPr>
          <p:nvPr>
            <p:ph type="ctrTitle"/>
          </p:nvPr>
        </p:nvSpPr>
        <p:spPr/>
        <p:txBody>
          <a:bodyPr/>
          <a:lstStyle/>
          <a:p>
            <a:pPr defTabSz="912813"/>
            <a:r>
              <a:rPr lang="en-US" altLang="zh-TW" b="0" dirty="0"/>
              <a:t>Hyper Heterogeneous Cloud-based IMS Software Architecture: A Proof-of-Concept and Empirical Analysis</a:t>
            </a:r>
            <a:endParaRPr lang="zh-TW" altLang="zh-TW" dirty="0"/>
          </a:p>
        </p:txBody>
      </p:sp>
      <p:sp>
        <p:nvSpPr>
          <p:cNvPr id="3" name="副標題 2">
            <a:extLst>
              <a:ext uri="{FF2B5EF4-FFF2-40B4-BE49-F238E27FC236}">
                <a16:creationId xmlns:a16="http://schemas.microsoft.com/office/drawing/2014/main" id="{186F6D11-0E67-444E-9063-39173DB009DF}"/>
              </a:ext>
            </a:extLst>
          </p:cNvPr>
          <p:cNvSpPr>
            <a:spLocks noGrp="1"/>
          </p:cNvSpPr>
          <p:nvPr>
            <p:ph type="subTitle" idx="1"/>
          </p:nvPr>
        </p:nvSpPr>
        <p:spPr>
          <a:xfrm>
            <a:off x="1475656" y="4077072"/>
            <a:ext cx="6400800" cy="2232248"/>
          </a:xfrm>
        </p:spPr>
        <p:txBody>
          <a:bodyPr rtlCol="0">
            <a:normAutofit fontScale="62500" lnSpcReduction="20000"/>
          </a:bodyPr>
          <a:lstStyle/>
          <a:p>
            <a:pPr eaLnBrk="1" fontAlgn="auto" hangingPunct="1">
              <a:spcAft>
                <a:spcPts val="0"/>
              </a:spcAft>
              <a:defRPr/>
            </a:pPr>
            <a:r>
              <a:rPr lang="en-US" dirty="0"/>
              <a:t>20</a:t>
            </a:r>
            <a:r>
              <a:rPr lang="en-US" altLang="zh-TW" dirty="0"/>
              <a:t>20</a:t>
            </a:r>
            <a:r>
              <a:rPr lang="en-US" dirty="0"/>
              <a:t>/</a:t>
            </a:r>
            <a:r>
              <a:rPr lang="en-US" altLang="zh-TW" dirty="0"/>
              <a:t>05</a:t>
            </a:r>
            <a:r>
              <a:rPr lang="en-US" dirty="0"/>
              <a:t>/</a:t>
            </a:r>
            <a:r>
              <a:rPr lang="en-US" altLang="zh-TW" dirty="0"/>
              <a:t>14</a:t>
            </a:r>
            <a:endParaRPr lang="en-US" dirty="0"/>
          </a:p>
          <a:p>
            <a:pPr eaLnBrk="1" fontAlgn="auto" hangingPunct="1">
              <a:spcAft>
                <a:spcPts val="0"/>
              </a:spcAft>
              <a:defRPr/>
            </a:pPr>
            <a:r>
              <a:rPr lang="zh-TW" altLang="en-US" dirty="0"/>
              <a:t>陳靖</a:t>
            </a:r>
            <a:endParaRPr lang="en-US" altLang="zh-TW" dirty="0"/>
          </a:p>
          <a:p>
            <a:pPr eaLnBrk="1" fontAlgn="auto" hangingPunct="1">
              <a:spcAft>
                <a:spcPts val="0"/>
              </a:spcAft>
              <a:defRPr/>
            </a:pPr>
            <a:r>
              <a:rPr lang="en-US" dirty="0">
                <a:hlinkClick r:id="rId3"/>
              </a:rPr>
              <a:t>joesph60261@gmail.com</a:t>
            </a:r>
            <a:endParaRPr lang="en-US" dirty="0"/>
          </a:p>
          <a:p>
            <a:r>
              <a:rPr lang="en-US" altLang="zh-TW" i="1" dirty="0"/>
              <a:t>Lecture Notes of the Institute for Computer Sciences Social Informatics and Telecommunications Engineering</a:t>
            </a:r>
            <a:r>
              <a:rPr lang="en-US" altLang="zh-TW" dirty="0"/>
              <a:t>, 2016.</a:t>
            </a:r>
          </a:p>
          <a:p>
            <a:r>
              <a:rPr lang="en-US" dirty="0"/>
              <a:t>Impact factor:</a:t>
            </a:r>
            <a:r>
              <a:rPr lang="zh-TW" altLang="en-US" dirty="0"/>
              <a:t> </a:t>
            </a:r>
            <a:r>
              <a:rPr lang="en-US" altLang="zh-TW" dirty="0"/>
              <a:t>Conference paper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Fig 1</a:t>
            </a:r>
            <a:r>
              <a:rPr lang="zh-TW" altLang="en-US" dirty="0"/>
              <a:t> </a:t>
            </a:r>
            <a:r>
              <a:rPr lang="en-US" altLang="zh-TW" dirty="0"/>
              <a:t>(B)</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a:t>
            </a:fld>
            <a:endParaRPr lang="en-US" altLang="zh-TW"/>
          </a:p>
        </p:txBody>
      </p:sp>
      <p:pic>
        <p:nvPicPr>
          <p:cNvPr id="6" name="內容版面配置區 5"/>
          <p:cNvPicPr>
            <a:picLocks noGrp="1" noChangeAspect="1"/>
          </p:cNvPicPr>
          <p:nvPr>
            <p:ph idx="1"/>
          </p:nvPr>
        </p:nvPicPr>
        <p:blipFill>
          <a:blip r:embed="rId3"/>
          <a:stretch>
            <a:fillRect/>
          </a:stretch>
        </p:blipFill>
        <p:spPr>
          <a:xfrm>
            <a:off x="755576" y="1916832"/>
            <a:ext cx="7604443" cy="4032448"/>
          </a:xfrm>
          <a:prstGeom prst="rect">
            <a:avLst/>
          </a:prstGeom>
        </p:spPr>
      </p:pic>
    </p:spTree>
    <p:extLst>
      <p:ext uri="{BB962C8B-B14F-4D97-AF65-F5344CB8AC3E}">
        <p14:creationId xmlns:p14="http://schemas.microsoft.com/office/powerpoint/2010/main" val="1499818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solidFill>
                  <a:schemeClr val="tx2">
                    <a:lumMod val="50000"/>
                  </a:schemeClr>
                </a:solidFill>
              </a:rPr>
              <a:t>Current IMS deployments are typically done on vendor-specific hardware.</a:t>
            </a:r>
          </a:p>
          <a:p>
            <a:r>
              <a:rPr lang="en-US" altLang="zh-TW" sz="2800" dirty="0">
                <a:solidFill>
                  <a:schemeClr val="tx2">
                    <a:lumMod val="50000"/>
                  </a:schemeClr>
                </a:solidFill>
              </a:rPr>
              <a:t>For example, Ericsson has a family of hardware platforms for IMS deployment purposes.</a:t>
            </a:r>
          </a:p>
          <a:p>
            <a:r>
              <a:rPr lang="en-US" altLang="zh-TW" sz="2800" dirty="0">
                <a:solidFill>
                  <a:schemeClr val="tx2">
                    <a:lumMod val="50000"/>
                  </a:schemeClr>
                </a:solidFill>
              </a:rPr>
              <a:t>In other words, IMS functions are customarily deployed on dedicated physical nodes. </a:t>
            </a:r>
            <a:endParaRPr lang="zh-TW" altLang="en-US" sz="2800" dirty="0">
              <a:solidFill>
                <a:schemeClr val="tx2">
                  <a:lumMod val="50000"/>
                </a:schemeClr>
              </a:solidFill>
            </a:endParaRP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11</a:t>
            </a:fld>
            <a:endParaRPr lang="en-US" altLang="zh-TW"/>
          </a:p>
        </p:txBody>
      </p:sp>
    </p:spTree>
    <p:extLst>
      <p:ext uri="{BB962C8B-B14F-4D97-AF65-F5344CB8AC3E}">
        <p14:creationId xmlns:p14="http://schemas.microsoft.com/office/powerpoint/2010/main" val="3002896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a:xfrm>
            <a:off x="457200" y="1600200"/>
            <a:ext cx="8229600" cy="4997152"/>
          </a:xfrm>
        </p:spPr>
        <p:txBody>
          <a:bodyPr/>
          <a:lstStyle/>
          <a:p>
            <a:r>
              <a:rPr lang="en-US" altLang="zh-TW" sz="2800" dirty="0"/>
              <a:t>The Network Function </a:t>
            </a:r>
            <a:r>
              <a:rPr lang="en-US" altLang="zh-TW" sz="2800" dirty="0" err="1"/>
              <a:t>Virtualisation</a:t>
            </a:r>
            <a:r>
              <a:rPr lang="en-US" altLang="zh-TW" sz="2800" dirty="0"/>
              <a:t> (NFV) standardization effort [3] has recently sought to introduce virtualization platforms for telephony functions and IMS.</a:t>
            </a:r>
          </a:p>
          <a:p>
            <a:r>
              <a:rPr lang="en-US" altLang="zh-TW" sz="2800" dirty="0"/>
              <a:t>The NFV standard leverages the evolution of the current (predominantly) vendor-based hardware deployment consisting of Physical Network Functions (PNF) to a vendor-agnostic hardware platform running on virtualized hardware with Virtual Network Functions (VNF).</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12</a:t>
            </a:fld>
            <a:endParaRPr lang="en-US" altLang="zh-TW"/>
          </a:p>
        </p:txBody>
      </p:sp>
    </p:spTree>
    <p:extLst>
      <p:ext uri="{BB962C8B-B14F-4D97-AF65-F5344CB8AC3E}">
        <p14:creationId xmlns:p14="http://schemas.microsoft.com/office/powerpoint/2010/main" val="3272653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NFV introduces the concept of elasticity for telephony application deployment, allowing a wide range of potential implementations of the elasticity concept from no implementation at all to fully automated</a:t>
            </a:r>
          </a:p>
          <a:p>
            <a:r>
              <a:rPr lang="en-US" altLang="zh-TW" sz="2800" dirty="0"/>
              <a:t>Until very recently, the deployment of a VNF was still executed on a per node basis, thus providing coarse scalability and limited elasticity [4]. </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13</a:t>
            </a:fld>
            <a:endParaRPr lang="en-US" altLang="zh-TW"/>
          </a:p>
        </p:txBody>
      </p:sp>
    </p:spTree>
    <p:extLst>
      <p:ext uri="{BB962C8B-B14F-4D97-AF65-F5344CB8AC3E}">
        <p14:creationId xmlns:p14="http://schemas.microsoft.com/office/powerpoint/2010/main" val="3518963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The problems</a:t>
            </a:r>
            <a:r>
              <a:rPr lang="zh-TW" altLang="en-US" sz="2800" dirty="0"/>
              <a:t> </a:t>
            </a:r>
            <a:r>
              <a:rPr lang="en-US" altLang="zh-TW" sz="2800" dirty="0"/>
              <a:t>associated with such coarse scalability are well covered in [5] and the general</a:t>
            </a:r>
            <a:r>
              <a:rPr lang="zh-TW" altLang="en-US" sz="2800" dirty="0"/>
              <a:t> </a:t>
            </a:r>
            <a:r>
              <a:rPr lang="en-US" altLang="zh-TW" sz="2800" dirty="0"/>
              <a:t>problem of scaling the IMS [6] is considered in [4] and [7]. </a:t>
            </a:r>
          </a:p>
          <a:p>
            <a:r>
              <a:rPr lang="en-US" altLang="zh-TW" sz="2800" dirty="0"/>
              <a:t>Prior solutions focused on resource over-provisioning to solve scalability issues leading to poor resource utilization derived from scaling on a per-node basis.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14</a:t>
            </a:fld>
            <a:endParaRPr lang="en-US" altLang="zh-TW"/>
          </a:p>
        </p:txBody>
      </p:sp>
    </p:spTree>
    <p:extLst>
      <p:ext uri="{BB962C8B-B14F-4D97-AF65-F5344CB8AC3E}">
        <p14:creationId xmlns:p14="http://schemas.microsoft.com/office/powerpoint/2010/main" val="26553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A dynamic distribution, or</a:t>
            </a:r>
            <a:r>
              <a:rPr lang="zh-TW" altLang="en-US" sz="2800" dirty="0"/>
              <a:t> </a:t>
            </a:r>
            <a:r>
              <a:rPr lang="en-US" altLang="zh-TW" sz="2800" dirty="0"/>
              <a:t>concentration of IMS functionality has been proposed [8], but this still maintains</a:t>
            </a:r>
            <a:r>
              <a:rPr lang="zh-TW" altLang="en-US" sz="2800" dirty="0"/>
              <a:t> </a:t>
            </a:r>
            <a:r>
              <a:rPr lang="en-US" altLang="zh-TW" sz="2800" dirty="0"/>
              <a:t>node-based coarse scaling. </a:t>
            </a:r>
          </a:p>
          <a:p>
            <a:pPr marL="0" indent="0">
              <a:buNone/>
            </a:pPr>
            <a:r>
              <a:rPr lang="zh-TW" altLang="en-US" sz="2800" dirty="0"/>
              <a:t>    </a:t>
            </a:r>
            <a:r>
              <a:rPr lang="en-US" altLang="zh-TW" sz="2800" dirty="0"/>
              <a:t>This approach helps increase utilization but </a:t>
            </a:r>
            <a:r>
              <a:rPr lang="zh-TW" altLang="en-US" sz="2800" dirty="0"/>
              <a:t>   </a:t>
            </a:r>
            <a:r>
              <a:rPr lang="en-US" altLang="zh-TW" sz="2800" dirty="0"/>
              <a:t>fails to solve</a:t>
            </a:r>
            <a:r>
              <a:rPr lang="zh-TW" altLang="en-US" sz="2800" dirty="0"/>
              <a:t> </a:t>
            </a:r>
            <a:r>
              <a:rPr lang="en-US" altLang="zh-TW" sz="2800" dirty="0"/>
              <a:t>the over-provisioning issue.</a:t>
            </a:r>
          </a:p>
          <a:p>
            <a:r>
              <a:rPr lang="en-US" altLang="zh-TW" sz="2800" dirty="0"/>
              <a:t>A similar approach, so called “Merge-IMS” [9] proposes</a:t>
            </a:r>
            <a:r>
              <a:rPr lang="zh-TW" altLang="en-US" sz="2800" dirty="0"/>
              <a:t> </a:t>
            </a:r>
            <a:r>
              <a:rPr lang="en-US" altLang="zh-TW" sz="2800" dirty="0"/>
              <a:t>a pool of IMS VMs containing CSCF and HSS functionality whereby a specific VM instance is assigned to a subscriber at registration.</a:t>
            </a: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15</a:t>
            </a:fld>
            <a:endParaRPr lang="en-US" altLang="zh-TW"/>
          </a:p>
        </p:txBody>
      </p:sp>
    </p:spTree>
    <p:extLst>
      <p:ext uri="{BB962C8B-B14F-4D97-AF65-F5344CB8AC3E}">
        <p14:creationId xmlns:p14="http://schemas.microsoft.com/office/powerpoint/2010/main" val="205581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Today, Cloud providers usually build their cloud on </a:t>
            </a:r>
            <a:r>
              <a:rPr lang="en-US" altLang="zh-TW" sz="2400" dirty="0">
                <a:solidFill>
                  <a:srgbClr val="92D050"/>
                </a:solidFill>
              </a:rPr>
              <a:t>homogeneous</a:t>
            </a:r>
            <a:r>
              <a:rPr lang="en-US" altLang="zh-TW" sz="2400" dirty="0"/>
              <a:t> commoditized</a:t>
            </a:r>
            <a:r>
              <a:rPr lang="zh-TW" altLang="en-US" sz="2400" dirty="0"/>
              <a:t> </a:t>
            </a:r>
            <a:r>
              <a:rPr lang="en-US" altLang="zh-TW" sz="2400" dirty="0"/>
              <a:t>hardware to reduce acquisition and operating costs. As Cloud technology is being</a:t>
            </a:r>
            <a:r>
              <a:rPr lang="zh-TW" altLang="en-US" sz="2400" dirty="0"/>
              <a:t> </a:t>
            </a:r>
            <a:r>
              <a:rPr lang="en-US" altLang="zh-TW" sz="2400" dirty="0"/>
              <a:t>adopted, Telecom vendors might have to deploy their software on an operator’s cloud</a:t>
            </a:r>
            <a:r>
              <a:rPr lang="zh-TW" altLang="en-US" sz="2400" dirty="0"/>
              <a:t> </a:t>
            </a:r>
            <a:r>
              <a:rPr lang="en-US" altLang="zh-TW" sz="2400" dirty="0"/>
              <a:t>which is very different from one operator to another. </a:t>
            </a:r>
          </a:p>
          <a:p>
            <a:r>
              <a:rPr lang="en-US" altLang="zh-TW" sz="2400" dirty="0"/>
              <a:t>Part of the Telecom vendor’s</a:t>
            </a:r>
            <a:r>
              <a:rPr lang="zh-TW" altLang="en-US" sz="2400" dirty="0"/>
              <a:t> </a:t>
            </a:r>
            <a:r>
              <a:rPr lang="en-US" altLang="zh-TW" sz="2400" dirty="0"/>
              <a:t>software functionality might be better suited for certain types of hardware. Given this,</a:t>
            </a:r>
            <a:r>
              <a:rPr lang="zh-TW" altLang="en-US" sz="2400" dirty="0"/>
              <a:t> </a:t>
            </a:r>
            <a:r>
              <a:rPr lang="en-US" altLang="zh-TW" sz="2400" dirty="0"/>
              <a:t>the ability to deploy the same software in a solution-defined heterogeneous pool of</a:t>
            </a:r>
            <a:r>
              <a:rPr lang="zh-TW" altLang="en-US" sz="2400" dirty="0"/>
              <a:t> </a:t>
            </a:r>
            <a:r>
              <a:rPr lang="en-US" altLang="zh-TW" sz="2400" dirty="0"/>
              <a:t>computing resources is desirable. </a:t>
            </a:r>
            <a:br>
              <a:rPr lang="en-US" altLang="zh-TW" sz="2400" dirty="0"/>
            </a:b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16</a:t>
            </a:fld>
            <a:endParaRPr lang="en-US" altLang="zh-TW"/>
          </a:p>
        </p:txBody>
      </p:sp>
    </p:spTree>
    <p:extLst>
      <p:ext uri="{BB962C8B-B14F-4D97-AF65-F5344CB8AC3E}">
        <p14:creationId xmlns:p14="http://schemas.microsoft.com/office/powerpoint/2010/main" val="445933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a:xfrm>
            <a:off x="457200" y="1600200"/>
            <a:ext cx="8229600" cy="4756150"/>
          </a:xfrm>
        </p:spPr>
        <p:txBody>
          <a:bodyPr/>
          <a:lstStyle/>
          <a:p>
            <a:r>
              <a:rPr lang="en-US" altLang="zh-TW" dirty="0"/>
              <a:t>Section 2:Related Work</a:t>
            </a:r>
          </a:p>
          <a:p>
            <a:r>
              <a:rPr lang="en-US" altLang="zh-TW" dirty="0"/>
              <a:t>Section 3:Unity Cloud</a:t>
            </a:r>
          </a:p>
          <a:p>
            <a:r>
              <a:rPr lang="en-US" altLang="zh-TW" dirty="0"/>
              <a:t>Section 4:Experimentation</a:t>
            </a:r>
          </a:p>
          <a:p>
            <a:r>
              <a:rPr lang="en-US" altLang="zh-TW" dirty="0"/>
              <a:t>Section 5:Discussion and Conclusion</a:t>
            </a:r>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17</a:t>
            </a:fld>
            <a:endParaRPr lang="en-US" altLang="zh-TW"/>
          </a:p>
        </p:txBody>
      </p:sp>
    </p:spTree>
    <p:extLst>
      <p:ext uri="{BB962C8B-B14F-4D97-AF65-F5344CB8AC3E}">
        <p14:creationId xmlns:p14="http://schemas.microsoft.com/office/powerpoint/2010/main" val="1724780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3" name="內容版面配置區 2"/>
          <p:cNvSpPr>
            <a:spLocks noGrp="1"/>
          </p:cNvSpPr>
          <p:nvPr>
            <p:ph idx="1"/>
          </p:nvPr>
        </p:nvSpPr>
        <p:spPr/>
        <p:txBody>
          <a:bodyPr/>
          <a:lstStyle/>
          <a:p>
            <a:r>
              <a:rPr lang="en-US" altLang="zh-TW" sz="2400" dirty="0"/>
              <a:t>So far, the definition of “Heterogeneous Cloud” is still unclear. Some authors associate it to the Cloud software stack currently being built by multiple vendors [10]</a:t>
            </a:r>
          </a:p>
          <a:p>
            <a:r>
              <a:rPr lang="en-US" altLang="zh-TW" sz="2400" dirty="0"/>
              <a:t>e.g. a management tool from one vendor driving a hypervisor from another.</a:t>
            </a:r>
          </a:p>
          <a:p>
            <a:r>
              <a:rPr lang="en-US" altLang="zh-TW" sz="2400" dirty="0"/>
              <a:t>Others associate it to the use of hardware clusters that contain heterogeneous equipment [11],[12]</a:t>
            </a:r>
          </a:p>
          <a:p>
            <a:r>
              <a:rPr lang="en-US" altLang="zh-TW" sz="2400" dirty="0"/>
              <a:t>e.g. general purpose computing platforms sitting next to specialized accelerators or mixed-characteristic general computing platforms where some</a:t>
            </a:r>
            <a:r>
              <a:rPr lang="zh-TW" altLang="en-US" sz="2400" dirty="0"/>
              <a:t> </a:t>
            </a:r>
            <a:r>
              <a:rPr lang="en-US" altLang="zh-TW" sz="2400" dirty="0"/>
              <a:t>equipment has faster processing, better I/O capacity or provides different memory/storage capacities.</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18</a:t>
            </a:fld>
            <a:endParaRPr lang="en-US" altLang="zh-TW"/>
          </a:p>
        </p:txBody>
      </p:sp>
    </p:spTree>
    <p:extLst>
      <p:ext uri="{BB962C8B-B14F-4D97-AF65-F5344CB8AC3E}">
        <p14:creationId xmlns:p14="http://schemas.microsoft.com/office/powerpoint/2010/main" val="3242055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3" name="內容版面配置區 2"/>
          <p:cNvSpPr>
            <a:spLocks noGrp="1"/>
          </p:cNvSpPr>
          <p:nvPr>
            <p:ph idx="1"/>
          </p:nvPr>
        </p:nvSpPr>
        <p:spPr/>
        <p:txBody>
          <a:bodyPr/>
          <a:lstStyle/>
          <a:p>
            <a:r>
              <a:rPr lang="en-US" altLang="zh-TW" sz="2400" dirty="0"/>
              <a:t>Nevertheless, much work has been done on the</a:t>
            </a:r>
            <a:r>
              <a:rPr lang="zh-TW" altLang="en-US" sz="2400" dirty="0"/>
              <a:t> </a:t>
            </a:r>
            <a:r>
              <a:rPr lang="en-US" altLang="zh-TW" sz="2400" dirty="0"/>
              <a:t>Heterogeneous Cloud.</a:t>
            </a:r>
          </a:p>
          <a:p>
            <a:r>
              <a:rPr lang="en-US" altLang="zh-TW" sz="2400" dirty="0"/>
              <a:t>In [11] the authors propose a solution to schedule tasks to best</a:t>
            </a:r>
            <a:r>
              <a:rPr lang="zh-TW" altLang="en-US" sz="2400" dirty="0"/>
              <a:t> </a:t>
            </a:r>
            <a:r>
              <a:rPr lang="en-US" altLang="zh-TW" sz="2400" dirty="0"/>
              <a:t>fit hardware computing resources.</a:t>
            </a:r>
          </a:p>
          <a:p>
            <a:r>
              <a:rPr lang="en-US" altLang="zh-TW" sz="2400" dirty="0"/>
              <a:t>in [12] the authors propose a cloud built of a mix</a:t>
            </a:r>
            <a:br>
              <a:rPr lang="en-US" altLang="zh-TW" sz="2400" dirty="0"/>
            </a:br>
            <a:r>
              <a:rPr lang="en-US" altLang="zh-TW" sz="2400" dirty="0"/>
              <a:t>of Central Processing Unit (CPU) and Graphical Processing Unit (GPU) based</a:t>
            </a:r>
            <a:r>
              <a:rPr lang="zh-TW" altLang="en-US" sz="2400" dirty="0"/>
              <a:t> </a:t>
            </a:r>
            <a:r>
              <a:rPr lang="en-US" altLang="zh-TW" sz="2400" dirty="0"/>
              <a:t>computing resources through virtualization. </a:t>
            </a:r>
          </a:p>
          <a:p>
            <a:r>
              <a:rPr lang="en-US" altLang="zh-TW" sz="2400" dirty="0"/>
              <a:t>Another CPU/GPU study [13] looks at</a:t>
            </a:r>
            <a:r>
              <a:rPr lang="zh-TW" altLang="en-US" sz="2400" dirty="0"/>
              <a:t> </a:t>
            </a:r>
            <a:r>
              <a:rPr lang="en-US" altLang="zh-TW" sz="2400" dirty="0"/>
              <a:t>how proper allocation and scheduling on such heterogeneous cloud can benefit</a:t>
            </a:r>
            <a:r>
              <a:rPr lang="zh-TW" altLang="en-US" sz="2400" dirty="0"/>
              <a:t> </a:t>
            </a:r>
            <a:r>
              <a:rPr lang="en-US" altLang="zh-TW" sz="2400" dirty="0"/>
              <a:t>Hadoop [14] workload.</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19</a:t>
            </a:fld>
            <a:endParaRPr lang="en-US" altLang="zh-TW"/>
          </a:p>
        </p:txBody>
      </p:sp>
    </p:spTree>
    <p:extLst>
      <p:ext uri="{BB962C8B-B14F-4D97-AF65-F5344CB8AC3E}">
        <p14:creationId xmlns:p14="http://schemas.microsoft.com/office/powerpoint/2010/main" val="198388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a:xfrm>
            <a:off x="457200" y="1600200"/>
            <a:ext cx="8229600" cy="4756150"/>
          </a:xfrm>
        </p:spPr>
        <p:txBody>
          <a:bodyPr/>
          <a:lstStyle/>
          <a:p>
            <a:r>
              <a:rPr lang="en-US" altLang="zh-TW" dirty="0"/>
              <a:t>Author</a:t>
            </a:r>
          </a:p>
          <a:p>
            <a:r>
              <a:rPr lang="en-US" altLang="zh-TW" dirty="0"/>
              <a:t>Abstract</a:t>
            </a:r>
          </a:p>
          <a:p>
            <a:r>
              <a:rPr lang="en-US" altLang="zh-TW" dirty="0"/>
              <a:t>Introduction</a:t>
            </a:r>
          </a:p>
          <a:p>
            <a:r>
              <a:rPr lang="en-US" altLang="zh-TW" dirty="0"/>
              <a:t>Related Work</a:t>
            </a:r>
          </a:p>
          <a:p>
            <a:r>
              <a:rPr lang="en-US" altLang="zh-TW" dirty="0"/>
              <a:t>Unity Cloud</a:t>
            </a:r>
          </a:p>
          <a:p>
            <a:r>
              <a:rPr lang="en-US" altLang="zh-TW" dirty="0"/>
              <a:t>Experimentation</a:t>
            </a:r>
          </a:p>
          <a:p>
            <a:r>
              <a:rPr lang="en-US" altLang="zh-TW" dirty="0"/>
              <a:t>Discussion and Conclusion</a:t>
            </a:r>
          </a:p>
          <a:p>
            <a:r>
              <a:rPr lang="en-US" altLang="zh-TW" dirty="0"/>
              <a:t>References</a:t>
            </a:r>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a:t>
            </a:fld>
            <a:endParaRPr lang="en-US" altLang="zh-TW"/>
          </a:p>
        </p:txBody>
      </p:sp>
    </p:spTree>
    <p:extLst>
      <p:ext uri="{BB962C8B-B14F-4D97-AF65-F5344CB8AC3E}">
        <p14:creationId xmlns:p14="http://schemas.microsoft.com/office/powerpoint/2010/main" val="2396166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3" name="內容版面配置區 2"/>
          <p:cNvSpPr>
            <a:spLocks noGrp="1"/>
          </p:cNvSpPr>
          <p:nvPr>
            <p:ph idx="1"/>
          </p:nvPr>
        </p:nvSpPr>
        <p:spPr/>
        <p:txBody>
          <a:bodyPr/>
          <a:lstStyle/>
          <a:p>
            <a:r>
              <a:rPr lang="en-US" altLang="zh-TW" sz="2800" dirty="0"/>
              <a:t>Unfortunately, to the best of our knowledge, no architecture has yet been proposed for the telecom sector in order to provide portability between multiple cloud environments or to enable solution-oriented heterogeneous cloud deployments.</a:t>
            </a:r>
          </a:p>
          <a:p>
            <a:r>
              <a:rPr lang="en-US" altLang="zh-TW" sz="2800" dirty="0"/>
              <a:t>At the</a:t>
            </a:r>
            <a:r>
              <a:rPr lang="zh-TW" altLang="en-US" sz="2800" dirty="0"/>
              <a:t> </a:t>
            </a:r>
            <a:r>
              <a:rPr lang="en-US" altLang="zh-TW" sz="2800" dirty="0"/>
              <a:t>same time, no approach has been proposed to distribute and instantiate core IMS</a:t>
            </a:r>
            <a:r>
              <a:rPr lang="zh-TW" altLang="en-US" sz="2800" dirty="0"/>
              <a:t> </a:t>
            </a:r>
            <a:r>
              <a:rPr lang="en-US" altLang="zh-TW" sz="2800" dirty="0"/>
              <a:t>functionality in an on-demand, per subscriber and per service basis. </a:t>
            </a:r>
            <a:br>
              <a:rPr lang="en-US"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20</a:t>
            </a:fld>
            <a:endParaRPr lang="en-US" altLang="zh-TW"/>
          </a:p>
        </p:txBody>
      </p:sp>
    </p:spTree>
    <p:extLst>
      <p:ext uri="{BB962C8B-B14F-4D97-AF65-F5344CB8AC3E}">
        <p14:creationId xmlns:p14="http://schemas.microsoft.com/office/powerpoint/2010/main" val="2701505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3" name="內容版面配置區 2"/>
          <p:cNvSpPr>
            <a:spLocks noGrp="1"/>
          </p:cNvSpPr>
          <p:nvPr>
            <p:ph idx="1"/>
          </p:nvPr>
        </p:nvSpPr>
        <p:spPr/>
        <p:txBody>
          <a:bodyPr/>
          <a:lstStyle/>
          <a:p>
            <a:r>
              <a:rPr lang="en-US" altLang="zh-TW" dirty="0"/>
              <a:t>This paper is therefore dedicated to address the following questions:</a:t>
            </a:r>
          </a:p>
          <a:p>
            <a:r>
              <a:rPr lang="en-US" altLang="zh-TW" dirty="0"/>
              <a:t>1.Can we define a cloud-based software architecture that can be easily deployed on heterogeneous hardware clusters(containers, virtual machines, bare metal servers clusters, specialized accelerator clusters…)?</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21</a:t>
            </a:fld>
            <a:endParaRPr lang="en-US" altLang="zh-TW"/>
          </a:p>
        </p:txBody>
      </p:sp>
    </p:spTree>
    <p:extLst>
      <p:ext uri="{BB962C8B-B14F-4D97-AF65-F5344CB8AC3E}">
        <p14:creationId xmlns:p14="http://schemas.microsoft.com/office/powerpoint/2010/main" val="1943542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3" name="內容版面配置區 2"/>
          <p:cNvSpPr>
            <a:spLocks noGrp="1"/>
          </p:cNvSpPr>
          <p:nvPr>
            <p:ph idx="1"/>
          </p:nvPr>
        </p:nvSpPr>
        <p:spPr/>
        <p:txBody>
          <a:bodyPr/>
          <a:lstStyle/>
          <a:p>
            <a:r>
              <a:rPr lang="en-US" altLang="zh-TW" dirty="0"/>
              <a:t>2.Can we implement an IMS over such an architecture in order to provide on-demand per subscriber and per service functionality</a:t>
            </a:r>
          </a:p>
          <a:p>
            <a:r>
              <a:rPr lang="en-US" altLang="zh-TW" dirty="0"/>
              <a:t>3.What would be the characteristics of such an architecture and how does it compare to a node-based deployment?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22</a:t>
            </a:fld>
            <a:endParaRPr lang="en-US" altLang="zh-TW"/>
          </a:p>
        </p:txBody>
      </p:sp>
    </p:spTree>
    <p:extLst>
      <p:ext uri="{BB962C8B-B14F-4D97-AF65-F5344CB8AC3E}">
        <p14:creationId xmlns:p14="http://schemas.microsoft.com/office/powerpoint/2010/main" val="691482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546004-5F81-49C1-9A3C-4331C8AABE80}"/>
              </a:ext>
            </a:extLst>
          </p:cNvPr>
          <p:cNvSpPr>
            <a:spLocks noGrp="1"/>
          </p:cNvSpPr>
          <p:nvPr>
            <p:ph type="title"/>
          </p:nvPr>
        </p:nvSpPr>
        <p:spPr/>
        <p:txBody>
          <a:bodyPr/>
          <a:lstStyle/>
          <a:p>
            <a:r>
              <a:rPr lang="en-US" altLang="zh-TW" sz="4800" dirty="0"/>
              <a:t>Unity Cloud</a:t>
            </a:r>
            <a:endParaRPr lang="zh-TW" altLang="en-US" sz="4800" dirty="0"/>
          </a:p>
        </p:txBody>
      </p:sp>
      <p:sp>
        <p:nvSpPr>
          <p:cNvPr id="3" name="文字版面配置區 2">
            <a:extLst>
              <a:ext uri="{FF2B5EF4-FFF2-40B4-BE49-F238E27FC236}">
                <a16:creationId xmlns:a16="http://schemas.microsoft.com/office/drawing/2014/main" id="{A9AD10A7-AE31-4581-B5D7-8F4C57B287D2}"/>
              </a:ext>
            </a:extLst>
          </p:cNvPr>
          <p:cNvSpPr>
            <a:spLocks noGrp="1"/>
          </p:cNvSpPr>
          <p:nvPr>
            <p:ph type="body" idx="1"/>
          </p:nvPr>
        </p:nvSpPr>
        <p:spPr/>
        <p:txBody>
          <a:bodyPr/>
          <a:lstStyle/>
          <a:p>
            <a:r>
              <a:rPr lang="en-US" altLang="zh-TW" sz="4800" dirty="0"/>
              <a:t>3</a:t>
            </a:r>
            <a:endParaRPr lang="zh-TW" altLang="en-US" sz="4800" dirty="0"/>
          </a:p>
        </p:txBody>
      </p:sp>
      <p:sp>
        <p:nvSpPr>
          <p:cNvPr id="4" name="投影片編號版面配置區 3">
            <a:extLst>
              <a:ext uri="{FF2B5EF4-FFF2-40B4-BE49-F238E27FC236}">
                <a16:creationId xmlns:a16="http://schemas.microsoft.com/office/drawing/2014/main" id="{D0D92BC2-5C67-4369-921A-813364848DE5}"/>
              </a:ext>
            </a:extLst>
          </p:cNvPr>
          <p:cNvSpPr>
            <a:spLocks noGrp="1"/>
          </p:cNvSpPr>
          <p:nvPr>
            <p:ph type="sldNum" sz="quarter" idx="12"/>
          </p:nvPr>
        </p:nvSpPr>
        <p:spPr/>
        <p:txBody>
          <a:bodyPr/>
          <a:lstStyle/>
          <a:p>
            <a:fld id="{3FA20CEC-273E-4460-909B-ED48F5635E5D}" type="slidenum">
              <a:rPr lang="en-US" altLang="zh-TW" smtClean="0"/>
              <a:pPr/>
              <a:t>23</a:t>
            </a:fld>
            <a:endParaRPr lang="en-US" altLang="zh-TW"/>
          </a:p>
        </p:txBody>
      </p:sp>
    </p:spTree>
    <p:extLst>
      <p:ext uri="{BB962C8B-B14F-4D97-AF65-F5344CB8AC3E}">
        <p14:creationId xmlns:p14="http://schemas.microsoft.com/office/powerpoint/2010/main" val="3517172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Unity Cloud </a:t>
            </a:r>
            <a:endParaRPr lang="zh-TW" altLang="en-US" dirty="0"/>
          </a:p>
        </p:txBody>
      </p:sp>
      <p:sp>
        <p:nvSpPr>
          <p:cNvPr id="3" name="內容版面配置區 2"/>
          <p:cNvSpPr>
            <a:spLocks noGrp="1"/>
          </p:cNvSpPr>
          <p:nvPr>
            <p:ph idx="1"/>
          </p:nvPr>
        </p:nvSpPr>
        <p:spPr/>
        <p:txBody>
          <a:bodyPr/>
          <a:lstStyle/>
          <a:p>
            <a:r>
              <a:rPr lang="en-US" altLang="zh-TW" sz="2400" dirty="0"/>
              <a:t>The “Hyper Heterogeneous Cloud” architecture named Unity that we propose in this paper can be deployed on a set of different hardware infrastructures, using a mix of management tools and a mix of deployment technologies.</a:t>
            </a:r>
          </a:p>
          <a:p>
            <a:r>
              <a:rPr lang="en-US" altLang="zh-TW" sz="2400" dirty="0"/>
              <a:t>In other words, part of</a:t>
            </a:r>
            <a:r>
              <a:rPr lang="zh-TW" altLang="en-US" sz="2400" dirty="0"/>
              <a:t> </a:t>
            </a:r>
            <a:r>
              <a:rPr lang="en-US" altLang="zh-TW" sz="2400" dirty="0"/>
              <a:t>the deployment may be on Virtual Machines (VMs), on containers and on bare metal</a:t>
            </a:r>
            <a:r>
              <a:rPr lang="zh-TW" altLang="en-US" sz="2400" dirty="0"/>
              <a:t> </a:t>
            </a:r>
            <a:r>
              <a:rPr lang="en-US" altLang="zh-TW" sz="2400" dirty="0"/>
              <a:t>to take advantages of the various platforms and their availability.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24</a:t>
            </a:fld>
            <a:endParaRPr lang="en-US" altLang="zh-TW"/>
          </a:p>
        </p:txBody>
      </p:sp>
    </p:spTree>
    <p:extLst>
      <p:ext uri="{BB962C8B-B14F-4D97-AF65-F5344CB8AC3E}">
        <p14:creationId xmlns:p14="http://schemas.microsoft.com/office/powerpoint/2010/main" val="3973244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Unity Cloud </a:t>
            </a:r>
            <a:endParaRPr lang="zh-TW" altLang="en-US" dirty="0"/>
          </a:p>
        </p:txBody>
      </p:sp>
      <p:sp>
        <p:nvSpPr>
          <p:cNvPr id="3" name="內容版面配置區 2"/>
          <p:cNvSpPr>
            <a:spLocks noGrp="1"/>
          </p:cNvSpPr>
          <p:nvPr>
            <p:ph idx="1"/>
          </p:nvPr>
        </p:nvSpPr>
        <p:spPr/>
        <p:txBody>
          <a:bodyPr/>
          <a:lstStyle/>
          <a:p>
            <a:r>
              <a:rPr lang="en-US" altLang="zh-TW" sz="2800" dirty="0"/>
              <a:t>Our goal is to build a system and software architecture which allows a single software base to be deployed on heterogeneous hardware and cloud platforms.</a:t>
            </a:r>
          </a:p>
          <a:p>
            <a:r>
              <a:rPr lang="en-US" altLang="zh-TW" sz="2800" dirty="0"/>
              <a:t>Specific requirements are met through deployment configuration rather than a design for a specific platform set.</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25</a:t>
            </a:fld>
            <a:endParaRPr lang="en-US" altLang="zh-TW"/>
          </a:p>
        </p:txBody>
      </p:sp>
    </p:spTree>
    <p:extLst>
      <p:ext uri="{BB962C8B-B14F-4D97-AF65-F5344CB8AC3E}">
        <p14:creationId xmlns:p14="http://schemas.microsoft.com/office/powerpoint/2010/main" val="2513920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Unity Cloud </a:t>
            </a:r>
            <a:endParaRPr lang="zh-TW" altLang="en-US" dirty="0"/>
          </a:p>
        </p:txBody>
      </p:sp>
      <p:sp>
        <p:nvSpPr>
          <p:cNvPr id="3" name="內容版面配置區 2"/>
          <p:cNvSpPr>
            <a:spLocks noGrp="1"/>
          </p:cNvSpPr>
          <p:nvPr>
            <p:ph idx="1"/>
          </p:nvPr>
        </p:nvSpPr>
        <p:spPr/>
        <p:txBody>
          <a:bodyPr/>
          <a:lstStyle/>
          <a:p>
            <a:r>
              <a:rPr lang="en-US" altLang="zh-TW" sz="2800" dirty="0"/>
              <a:t>To study the characteristics of a Hyper Heterogeneous Cloud Deployment Software Architecture, we built a simplified IMS system on a </a:t>
            </a:r>
            <a:r>
              <a:rPr lang="en-US" altLang="zh-TW" sz="2800" dirty="0" err="1"/>
              <a:t>Microservices</a:t>
            </a:r>
            <a:r>
              <a:rPr lang="en-US" altLang="zh-TW" sz="2800" dirty="0"/>
              <a:t>-based architecture [15].</a:t>
            </a:r>
          </a:p>
          <a:p>
            <a:r>
              <a:rPr lang="en-US" altLang="zh-TW" sz="2800" dirty="0"/>
              <a:t>This gives us the flexibility to distribute the IMS functions on a combination of platforms, through a Descriptor file which defines the available pools of platform resources and the deployment model of the </a:t>
            </a:r>
            <a:r>
              <a:rPr lang="en-US" altLang="zh-TW" sz="2800" dirty="0" err="1"/>
              <a:t>Microservices</a:t>
            </a:r>
            <a:r>
              <a:rPr lang="en-US" altLang="zh-TW" sz="2800" dirty="0"/>
              <a:t>.</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26</a:t>
            </a:fld>
            <a:endParaRPr lang="en-US" altLang="zh-TW"/>
          </a:p>
        </p:txBody>
      </p:sp>
    </p:spTree>
    <p:extLst>
      <p:ext uri="{BB962C8B-B14F-4D97-AF65-F5344CB8AC3E}">
        <p14:creationId xmlns:p14="http://schemas.microsoft.com/office/powerpoint/2010/main" val="3721280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Unity Cloud </a:t>
            </a:r>
            <a:endParaRPr lang="zh-TW" altLang="en-US" dirty="0"/>
          </a:p>
        </p:txBody>
      </p:sp>
      <p:sp>
        <p:nvSpPr>
          <p:cNvPr id="3" name="內容版面配置區 2"/>
          <p:cNvSpPr>
            <a:spLocks noGrp="1"/>
          </p:cNvSpPr>
          <p:nvPr>
            <p:ph idx="1"/>
          </p:nvPr>
        </p:nvSpPr>
        <p:spPr/>
        <p:txBody>
          <a:bodyPr/>
          <a:lstStyle/>
          <a:p>
            <a:r>
              <a:rPr lang="en-US" altLang="zh-TW" sz="2400" dirty="0"/>
              <a:t>The Meta Manager and Orchestrator we built can deploy the functionality on heterogeneous platforms.</a:t>
            </a:r>
          </a:p>
          <a:p>
            <a:r>
              <a:rPr lang="en-US" altLang="zh-TW" sz="2400" dirty="0"/>
              <a:t>This approach allows defining Hybrid deployments since the defined</a:t>
            </a:r>
            <a:r>
              <a:rPr lang="zh-TW" altLang="en-US" sz="2400" dirty="0"/>
              <a:t> </a:t>
            </a:r>
            <a:r>
              <a:rPr lang="en-US" altLang="zh-TW" sz="2400" dirty="0"/>
              <a:t>platforms could as well be provided by a Public Cloud.</a:t>
            </a:r>
          </a:p>
          <a:p>
            <a:r>
              <a:rPr lang="en-US" altLang="zh-TW" sz="2400" dirty="0"/>
              <a:t>The list of </a:t>
            </a:r>
            <a:r>
              <a:rPr lang="en-US" altLang="zh-TW" sz="2400" dirty="0" err="1"/>
              <a:t>Microservices</a:t>
            </a:r>
            <a:r>
              <a:rPr lang="en-US" altLang="zh-TW" sz="2400" dirty="0"/>
              <a:t> developed for the Unity Cloud and the IMS functionality implemented is detailed later in this paper.</a:t>
            </a:r>
          </a:p>
          <a:p>
            <a:r>
              <a:rPr lang="en-US" altLang="zh-TW" sz="2400" dirty="0"/>
              <a:t> We first focus on the software architecture and infrastructure</a:t>
            </a:r>
            <a:r>
              <a:rPr lang="zh-TW" altLang="en-US" sz="2400" dirty="0"/>
              <a:t> </a:t>
            </a:r>
            <a:r>
              <a:rPr lang="en-US" altLang="zh-TW" sz="2400" dirty="0"/>
              <a:t>enabling a Hyper Heterogeneous Cloud deployment.</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27</a:t>
            </a:fld>
            <a:endParaRPr lang="en-US" altLang="zh-TW"/>
          </a:p>
        </p:txBody>
      </p:sp>
    </p:spTree>
    <p:extLst>
      <p:ext uri="{BB962C8B-B14F-4D97-AF65-F5344CB8AC3E}">
        <p14:creationId xmlns:p14="http://schemas.microsoft.com/office/powerpoint/2010/main" val="830071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Unity Cloud </a:t>
            </a:r>
            <a:endParaRPr lang="zh-TW" altLang="en-US" dirty="0"/>
          </a:p>
        </p:txBody>
      </p:sp>
      <p:sp>
        <p:nvSpPr>
          <p:cNvPr id="3" name="內容版面配置區 2"/>
          <p:cNvSpPr>
            <a:spLocks noGrp="1"/>
          </p:cNvSpPr>
          <p:nvPr>
            <p:ph idx="1"/>
          </p:nvPr>
        </p:nvSpPr>
        <p:spPr/>
        <p:txBody>
          <a:bodyPr/>
          <a:lstStyle/>
          <a:p>
            <a:r>
              <a:rPr lang="en-US" altLang="zh-TW" sz="2400" dirty="0"/>
              <a:t>In this architecture the Cloud platform is responsible for allocating </a:t>
            </a:r>
            <a:r>
              <a:rPr lang="en-US" altLang="zh-TW" sz="2400" dirty="0" err="1"/>
              <a:t>computing,network</a:t>
            </a:r>
            <a:r>
              <a:rPr lang="en-US" altLang="zh-TW" sz="2400" dirty="0"/>
              <a:t> and storage resources to provide the required telecom functionality on a per-user or per-service basis.</a:t>
            </a:r>
          </a:p>
          <a:p>
            <a:r>
              <a:rPr lang="en-US" altLang="zh-TW" sz="2400" dirty="0"/>
              <a:t>In order to cater to the heterogeneity of the platforms (</a:t>
            </a:r>
            <a:r>
              <a:rPr lang="en-US" altLang="zh-TW" sz="2400" dirty="0" err="1"/>
              <a:t>PaaS,IaaS</a:t>
            </a:r>
            <a:r>
              <a:rPr lang="en-US" altLang="zh-TW" sz="2400" dirty="0"/>
              <a:t>, </a:t>
            </a:r>
            <a:r>
              <a:rPr lang="en-US" altLang="zh-TW" sz="2400" dirty="0" err="1"/>
              <a:t>BareMetal</a:t>
            </a:r>
            <a:r>
              <a:rPr lang="en-US" altLang="zh-TW" sz="2400" dirty="0"/>
              <a:t>, etc.) we introduce an abstraction layer which represents an instance of a computing resource on a platform.</a:t>
            </a:r>
          </a:p>
          <a:p>
            <a:r>
              <a:rPr lang="en-US" altLang="zh-TW" sz="2400" dirty="0"/>
              <a:t>We define a Pouch (Fig. 2 and Fig. 3) as a computing resource combined with a lightweight platform framework.</a:t>
            </a:r>
            <a:endParaRPr lang="zh-TW" altLang="en-US" sz="2400" dirty="0"/>
          </a:p>
          <a:p>
            <a:endParaRPr lang="en-US" altLang="zh-TW" sz="2400" dirty="0"/>
          </a:p>
          <a:p>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28</a:t>
            </a:fld>
            <a:endParaRPr lang="en-US" altLang="zh-TW"/>
          </a:p>
        </p:txBody>
      </p:sp>
    </p:spTree>
    <p:extLst>
      <p:ext uri="{BB962C8B-B14F-4D97-AF65-F5344CB8AC3E}">
        <p14:creationId xmlns:p14="http://schemas.microsoft.com/office/powerpoint/2010/main" val="1877246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Fig 2</a:t>
            </a:r>
            <a:endParaRPr lang="zh-TW" altLang="en-US" dirty="0"/>
          </a:p>
        </p:txBody>
      </p:sp>
      <p:pic>
        <p:nvPicPr>
          <p:cNvPr id="5" name="內容版面配置區 4">
            <a:hlinkClick r:id="rId3" action="ppaction://hlinkfile"/>
          </p:cNvPr>
          <p:cNvPicPr>
            <a:picLocks noGrp="1" noChangeAspect="1"/>
          </p:cNvPicPr>
          <p:nvPr>
            <p:ph idx="1"/>
          </p:nvPr>
        </p:nvPicPr>
        <p:blipFill>
          <a:blip r:embed="rId4"/>
          <a:stretch>
            <a:fillRect/>
          </a:stretch>
        </p:blipFill>
        <p:spPr>
          <a:xfrm>
            <a:off x="1838348" y="1600200"/>
            <a:ext cx="5467303" cy="452596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29</a:t>
            </a:fld>
            <a:endParaRPr lang="en-US" altLang="zh-TW"/>
          </a:p>
        </p:txBody>
      </p:sp>
    </p:spTree>
    <p:extLst>
      <p:ext uri="{BB962C8B-B14F-4D97-AF65-F5344CB8AC3E}">
        <p14:creationId xmlns:p14="http://schemas.microsoft.com/office/powerpoint/2010/main" val="225862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Author</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a:t>
            </a:fld>
            <a:endParaRPr lang="en-US" altLang="zh-TW"/>
          </a:p>
        </p:txBody>
      </p:sp>
      <p:sp>
        <p:nvSpPr>
          <p:cNvPr id="3" name="內容版面配置區 2"/>
          <p:cNvSpPr>
            <a:spLocks noGrp="1"/>
          </p:cNvSpPr>
          <p:nvPr>
            <p:ph idx="1"/>
          </p:nvPr>
        </p:nvSpPr>
        <p:spPr>
          <a:xfrm>
            <a:off x="107504" y="1600200"/>
            <a:ext cx="8856984" cy="4525963"/>
          </a:xfrm>
        </p:spPr>
        <p:txBody>
          <a:bodyPr/>
          <a:lstStyle/>
          <a:p>
            <a:r>
              <a:rPr lang="en-US" altLang="zh-TW" dirty="0"/>
              <a:t>Pascal </a:t>
            </a:r>
            <a:r>
              <a:rPr lang="en-US" altLang="zh-TW" dirty="0" err="1"/>
              <a:t>Potvin,Hanen</a:t>
            </a:r>
            <a:r>
              <a:rPr lang="en-US" altLang="zh-TW" dirty="0"/>
              <a:t> Garcia</a:t>
            </a:r>
            <a:r>
              <a:rPr lang="zh-TW" altLang="en-US" dirty="0"/>
              <a:t> </a:t>
            </a:r>
            <a:r>
              <a:rPr lang="en-US" altLang="zh-TW" dirty="0" err="1"/>
              <a:t>Gamardo</a:t>
            </a:r>
            <a:r>
              <a:rPr lang="zh-TW" altLang="en-US" dirty="0"/>
              <a:t> </a:t>
            </a:r>
            <a:r>
              <a:rPr lang="en-US" altLang="zh-TW" dirty="0"/>
              <a:t>:</a:t>
            </a:r>
          </a:p>
          <a:p>
            <a:pPr marL="0" indent="0">
              <a:buNone/>
            </a:pPr>
            <a:r>
              <a:rPr lang="zh-TW" altLang="en-US" dirty="0"/>
              <a:t>   </a:t>
            </a:r>
            <a:r>
              <a:rPr lang="en-US" altLang="zh-TW" dirty="0"/>
              <a:t>Ericsson Canada </a:t>
            </a:r>
            <a:r>
              <a:rPr lang="en-US" altLang="zh-TW" dirty="0" err="1"/>
              <a:t>inc.</a:t>
            </a:r>
            <a:r>
              <a:rPr lang="en-US" altLang="zh-TW" dirty="0"/>
              <a:t>, Town of Mount-Royal, </a:t>
            </a:r>
            <a:r>
              <a:rPr lang="zh-TW" altLang="en-US" dirty="0"/>
              <a:t>     </a:t>
            </a:r>
            <a:r>
              <a:rPr lang="en-US" altLang="zh-TW" dirty="0"/>
              <a:t>Canada</a:t>
            </a:r>
          </a:p>
          <a:p>
            <a:r>
              <a:rPr lang="en-US" altLang="zh-TW" dirty="0"/>
              <a:t>Kim-</a:t>
            </a:r>
            <a:r>
              <a:rPr lang="en-US" altLang="zh-TW" dirty="0" err="1"/>
              <a:t>Khoa</a:t>
            </a:r>
            <a:r>
              <a:rPr lang="en-US" altLang="zh-TW" dirty="0"/>
              <a:t> Nguyen, Mohamed </a:t>
            </a:r>
            <a:r>
              <a:rPr lang="en-US" altLang="zh-TW" dirty="0" err="1"/>
              <a:t>Cheriet</a:t>
            </a:r>
            <a:r>
              <a:rPr lang="zh-TW" altLang="en-US" dirty="0"/>
              <a:t> </a:t>
            </a:r>
            <a:r>
              <a:rPr lang="en-US" altLang="zh-TW" dirty="0"/>
              <a:t>:</a:t>
            </a:r>
          </a:p>
          <a:p>
            <a:pPr marL="0" indent="0">
              <a:buNone/>
            </a:pPr>
            <a:r>
              <a:rPr lang="zh-TW" altLang="en-US" dirty="0"/>
              <a:t>    </a:t>
            </a:r>
            <a:r>
              <a:rPr lang="en-US" altLang="zh-TW" dirty="0" err="1">
                <a:hlinkClick r:id="rId3"/>
              </a:rPr>
              <a:t>École</a:t>
            </a:r>
            <a:r>
              <a:rPr lang="en-US" altLang="zh-TW" dirty="0">
                <a:hlinkClick r:id="rId3"/>
              </a:rPr>
              <a:t> de </a:t>
            </a:r>
            <a:r>
              <a:rPr lang="en-US" altLang="zh-TW" dirty="0" err="1">
                <a:hlinkClick r:id="rId3"/>
              </a:rPr>
              <a:t>Techologie</a:t>
            </a:r>
            <a:r>
              <a:rPr lang="en-US" altLang="zh-TW" dirty="0">
                <a:hlinkClick r:id="rId3"/>
              </a:rPr>
              <a:t> </a:t>
            </a:r>
            <a:r>
              <a:rPr lang="en-US" altLang="zh-TW" dirty="0" err="1">
                <a:hlinkClick r:id="rId3"/>
              </a:rPr>
              <a:t>Supérieure</a:t>
            </a:r>
            <a:r>
              <a:rPr lang="en-US" altLang="zh-TW" dirty="0"/>
              <a:t>, Montréal, </a:t>
            </a:r>
            <a:r>
              <a:rPr lang="zh-TW" altLang="en-US" dirty="0"/>
              <a:t>    </a:t>
            </a:r>
            <a:r>
              <a:rPr lang="en-US" altLang="zh-TW" dirty="0"/>
              <a:t>Canada</a:t>
            </a:r>
            <a:br>
              <a:rPr lang="en-US" altLang="zh-TW" dirty="0"/>
            </a:br>
            <a:endParaRPr lang="en-US" altLang="zh-TW" dirty="0"/>
          </a:p>
        </p:txBody>
      </p:sp>
    </p:spTree>
    <p:extLst>
      <p:ext uri="{BB962C8B-B14F-4D97-AF65-F5344CB8AC3E}">
        <p14:creationId xmlns:p14="http://schemas.microsoft.com/office/powerpoint/2010/main" val="3602710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Fig 3</a:t>
            </a:r>
            <a:endParaRPr lang="zh-TW" altLang="en-US" dirty="0"/>
          </a:p>
        </p:txBody>
      </p:sp>
      <p:pic>
        <p:nvPicPr>
          <p:cNvPr id="5" name="內容版面配置區 4">
            <a:hlinkClick r:id="rId3" action="ppaction://hlinkfile"/>
          </p:cNvPr>
          <p:cNvPicPr>
            <a:picLocks noGrp="1" noChangeAspect="1"/>
          </p:cNvPicPr>
          <p:nvPr>
            <p:ph idx="1"/>
          </p:nvPr>
        </p:nvPicPr>
        <p:blipFill>
          <a:blip r:embed="rId4"/>
          <a:stretch>
            <a:fillRect/>
          </a:stretch>
        </p:blipFill>
        <p:spPr>
          <a:xfrm>
            <a:off x="126496" y="2348880"/>
            <a:ext cx="9000466" cy="3047124"/>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30</a:t>
            </a:fld>
            <a:endParaRPr lang="en-US" altLang="zh-TW"/>
          </a:p>
        </p:txBody>
      </p:sp>
    </p:spTree>
    <p:extLst>
      <p:ext uri="{BB962C8B-B14F-4D97-AF65-F5344CB8AC3E}">
        <p14:creationId xmlns:p14="http://schemas.microsoft.com/office/powerpoint/2010/main" val="4082293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Unity Cloud </a:t>
            </a:r>
            <a:endParaRPr lang="zh-TW" altLang="en-US" dirty="0"/>
          </a:p>
        </p:txBody>
      </p:sp>
      <p:sp>
        <p:nvSpPr>
          <p:cNvPr id="3" name="內容版面配置區 2"/>
          <p:cNvSpPr>
            <a:spLocks noGrp="1"/>
          </p:cNvSpPr>
          <p:nvPr>
            <p:ph idx="1"/>
          </p:nvPr>
        </p:nvSpPr>
        <p:spPr/>
        <p:txBody>
          <a:bodyPr/>
          <a:lstStyle/>
          <a:p>
            <a:r>
              <a:rPr lang="en-US" altLang="zh-TW" sz="2400" dirty="0"/>
              <a:t>The framework supports functions which are offered as a library to the application code rather than an over the network as a service. </a:t>
            </a:r>
          </a:p>
          <a:p>
            <a:r>
              <a:rPr lang="en-US" altLang="zh-TW" sz="2400" dirty="0"/>
              <a:t>The Pouch can be seen as a set of libraries and daemons running on a computing resource to support the </a:t>
            </a:r>
            <a:r>
              <a:rPr lang="en-US" altLang="zh-TW" sz="2400" dirty="0" err="1"/>
              <a:t>Microservices</a:t>
            </a:r>
            <a:r>
              <a:rPr lang="en-US" altLang="zh-TW" sz="2400" dirty="0"/>
              <a:t> and facilitate access to other services.</a:t>
            </a:r>
          </a:p>
          <a:p>
            <a:r>
              <a:rPr lang="en-US" altLang="zh-TW" sz="2400" dirty="0"/>
              <a:t>In practice a Pouch can be a Bare Metal </a:t>
            </a:r>
            <a:r>
              <a:rPr lang="en-US" altLang="zh-TW" sz="2400" dirty="0" err="1"/>
              <a:t>server,a</a:t>
            </a:r>
            <a:r>
              <a:rPr lang="en-US" altLang="zh-TW" sz="2400" dirty="0"/>
              <a:t> Virtual Machine on IaaS, a Container/job on PaaS, a </a:t>
            </a:r>
            <a:r>
              <a:rPr lang="en-US" altLang="zh-TW" sz="2400" dirty="0" err="1"/>
              <a:t>Microservice</a:t>
            </a:r>
            <a:r>
              <a:rPr lang="en-US" altLang="zh-TW" sz="2400" dirty="0"/>
              <a:t> on a </a:t>
            </a:r>
            <a:r>
              <a:rPr lang="en-US" altLang="zh-TW" sz="2400" dirty="0" err="1"/>
              <a:t>Unikernel,etc</a:t>
            </a:r>
            <a:r>
              <a:rPr lang="en-US" altLang="zh-TW" sz="2400" dirty="0"/>
              <a:t>.</a:t>
            </a: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31</a:t>
            </a:fld>
            <a:endParaRPr lang="en-US" altLang="zh-TW"/>
          </a:p>
        </p:txBody>
      </p:sp>
    </p:spTree>
    <p:extLst>
      <p:ext uri="{BB962C8B-B14F-4D97-AF65-F5344CB8AC3E}">
        <p14:creationId xmlns:p14="http://schemas.microsoft.com/office/powerpoint/2010/main" val="903587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Unity Cloud </a:t>
            </a:r>
            <a:endParaRPr lang="zh-TW" altLang="en-US" dirty="0"/>
          </a:p>
        </p:txBody>
      </p:sp>
      <p:sp>
        <p:nvSpPr>
          <p:cNvPr id="3" name="內容版面配置區 2"/>
          <p:cNvSpPr>
            <a:spLocks noGrp="1"/>
          </p:cNvSpPr>
          <p:nvPr>
            <p:ph idx="1"/>
          </p:nvPr>
        </p:nvSpPr>
        <p:spPr/>
        <p:txBody>
          <a:bodyPr/>
          <a:lstStyle/>
          <a:p>
            <a:r>
              <a:rPr lang="en-US" altLang="zh-TW" sz="2400" dirty="0"/>
              <a:t>The number of </a:t>
            </a:r>
            <a:r>
              <a:rPr lang="en-US" altLang="zh-TW" sz="2400" dirty="0" err="1"/>
              <a:t>Microservices</a:t>
            </a:r>
            <a:r>
              <a:rPr lang="en-US" altLang="zh-TW" sz="2400" dirty="0"/>
              <a:t> and instances held by a Pouch can vary from one to</a:t>
            </a:r>
            <a:r>
              <a:rPr lang="zh-TW" altLang="en-US" sz="2400" dirty="0"/>
              <a:t> </a:t>
            </a:r>
            <a:r>
              <a:rPr lang="en-US" altLang="zh-TW" sz="2400" dirty="0"/>
              <a:t>thousands depending on the characteristics of the host where the Pouch is deployed.</a:t>
            </a:r>
          </a:p>
          <a:p>
            <a:r>
              <a:rPr lang="en-US" altLang="zh-TW" sz="2400" dirty="0"/>
              <a:t>One can scale out any number of Pouches on a platform;</a:t>
            </a:r>
          </a:p>
          <a:p>
            <a:r>
              <a:rPr lang="en-US" altLang="zh-TW" sz="2400" dirty="0"/>
              <a:t>a Unit which can be assimilated to an actor in the Actor Model and instantiated within a Pouch is able to transparently communicate with other Units within other Pouches through the Communication Middleware.</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32</a:t>
            </a:fld>
            <a:endParaRPr lang="en-US" altLang="zh-TW"/>
          </a:p>
        </p:txBody>
      </p:sp>
    </p:spTree>
    <p:extLst>
      <p:ext uri="{BB962C8B-B14F-4D97-AF65-F5344CB8AC3E}">
        <p14:creationId xmlns:p14="http://schemas.microsoft.com/office/powerpoint/2010/main" val="3396463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2F954-4088-4C73-A7C9-6105C876669F}"/>
              </a:ext>
            </a:extLst>
          </p:cNvPr>
          <p:cNvSpPr>
            <a:spLocks noGrp="1"/>
          </p:cNvSpPr>
          <p:nvPr>
            <p:ph type="title"/>
          </p:nvPr>
        </p:nvSpPr>
        <p:spPr/>
        <p:txBody>
          <a:bodyPr/>
          <a:lstStyle/>
          <a:p>
            <a:r>
              <a:rPr lang="en-US" altLang="zh-TW" sz="4800" dirty="0"/>
              <a:t>The Unity Cloud</a:t>
            </a:r>
            <a:r>
              <a:rPr lang="zh-TW" altLang="en-US" sz="4800" dirty="0"/>
              <a:t> </a:t>
            </a:r>
            <a:r>
              <a:rPr lang="en-US" altLang="zh-TW" sz="4800" dirty="0"/>
              <a:t>Architecture </a:t>
            </a:r>
            <a:endParaRPr lang="zh-TW" altLang="en-US" sz="4800" dirty="0"/>
          </a:p>
        </p:txBody>
      </p:sp>
      <p:sp>
        <p:nvSpPr>
          <p:cNvPr id="3" name="文字版面配置區 2">
            <a:extLst>
              <a:ext uri="{FF2B5EF4-FFF2-40B4-BE49-F238E27FC236}">
                <a16:creationId xmlns:a16="http://schemas.microsoft.com/office/drawing/2014/main" id="{F5CA3FD1-F621-4447-8A5A-E3F1816D49B9}"/>
              </a:ext>
            </a:extLst>
          </p:cNvPr>
          <p:cNvSpPr>
            <a:spLocks noGrp="1"/>
          </p:cNvSpPr>
          <p:nvPr>
            <p:ph type="body" idx="1"/>
          </p:nvPr>
        </p:nvSpPr>
        <p:spPr/>
        <p:txBody>
          <a:bodyPr/>
          <a:lstStyle/>
          <a:p>
            <a:r>
              <a:rPr lang="en-US" altLang="zh-TW" sz="4800" dirty="0"/>
              <a:t>3.1</a:t>
            </a:r>
            <a:endParaRPr lang="zh-TW" altLang="en-US" sz="4800" dirty="0"/>
          </a:p>
        </p:txBody>
      </p:sp>
      <p:sp>
        <p:nvSpPr>
          <p:cNvPr id="4" name="投影片編號版面配置區 3">
            <a:extLst>
              <a:ext uri="{FF2B5EF4-FFF2-40B4-BE49-F238E27FC236}">
                <a16:creationId xmlns:a16="http://schemas.microsoft.com/office/drawing/2014/main" id="{FFE0062A-7704-4CEC-86CE-57D92C174DDA}"/>
              </a:ext>
            </a:extLst>
          </p:cNvPr>
          <p:cNvSpPr>
            <a:spLocks noGrp="1"/>
          </p:cNvSpPr>
          <p:nvPr>
            <p:ph type="sldNum" sz="quarter" idx="12"/>
          </p:nvPr>
        </p:nvSpPr>
        <p:spPr/>
        <p:txBody>
          <a:bodyPr/>
          <a:lstStyle/>
          <a:p>
            <a:fld id="{3FA20CEC-273E-4460-909B-ED48F5635E5D}" type="slidenum">
              <a:rPr lang="en-US" altLang="zh-TW" smtClean="0"/>
              <a:pPr/>
              <a:t>33</a:t>
            </a:fld>
            <a:endParaRPr lang="en-US" altLang="zh-TW"/>
          </a:p>
        </p:txBody>
      </p:sp>
    </p:spTree>
    <p:extLst>
      <p:ext uri="{BB962C8B-B14F-4D97-AF65-F5344CB8AC3E}">
        <p14:creationId xmlns:p14="http://schemas.microsoft.com/office/powerpoint/2010/main" val="2058994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74638"/>
            <a:ext cx="8856984" cy="1143000"/>
          </a:xfrm>
        </p:spPr>
        <p:txBody>
          <a:bodyPr/>
          <a:lstStyle/>
          <a:p>
            <a:r>
              <a:rPr lang="en-US" altLang="zh-TW" dirty="0"/>
              <a:t>3.1 The Unity Cloud</a:t>
            </a:r>
            <a:r>
              <a:rPr lang="zh-TW" altLang="en-US" dirty="0"/>
              <a:t> </a:t>
            </a:r>
            <a:r>
              <a:rPr lang="en-US" altLang="zh-TW" dirty="0"/>
              <a:t>Architecture </a:t>
            </a:r>
            <a:endParaRPr lang="zh-TW" altLang="en-US" dirty="0"/>
          </a:p>
        </p:txBody>
      </p:sp>
      <p:sp>
        <p:nvSpPr>
          <p:cNvPr id="3" name="內容版面配置區 2"/>
          <p:cNvSpPr>
            <a:spLocks noGrp="1"/>
          </p:cNvSpPr>
          <p:nvPr>
            <p:ph idx="1"/>
          </p:nvPr>
        </p:nvSpPr>
        <p:spPr/>
        <p:txBody>
          <a:bodyPr/>
          <a:lstStyle/>
          <a:p>
            <a:r>
              <a:rPr lang="en-US" altLang="zh-TW" sz="2400" dirty="0"/>
              <a:t>The Unity architecture (Fig. 4) defines a set of functionality or services allowing a </a:t>
            </a:r>
            <a:r>
              <a:rPr lang="en-US" altLang="zh-TW" sz="2400" dirty="0" err="1"/>
              <a:t>Microservices</a:t>
            </a:r>
            <a:r>
              <a:rPr lang="en-US" altLang="zh-TW" sz="2400" dirty="0"/>
              <a:t>-based application to be deployed on Hyper Heterogeneous Cloud platforms.</a:t>
            </a:r>
          </a:p>
          <a:p>
            <a:r>
              <a:rPr lang="en-US" altLang="zh-TW" sz="2400" dirty="0"/>
              <a:t>The </a:t>
            </a:r>
            <a:r>
              <a:rPr lang="en-US" altLang="zh-TW" sz="2400" dirty="0" err="1"/>
              <a:t>Microservices</a:t>
            </a:r>
            <a:r>
              <a:rPr lang="en-US" altLang="zh-TW" sz="2400" dirty="0"/>
              <a:t> performs a specific task and covers a single scaling domain. </a:t>
            </a:r>
          </a:p>
          <a:p>
            <a:r>
              <a:rPr lang="en-US" altLang="zh-TW" sz="2400" dirty="0"/>
              <a:t>For example a </a:t>
            </a:r>
            <a:r>
              <a:rPr lang="en-US" altLang="zh-TW" sz="2400" dirty="0" err="1"/>
              <a:t>Microservice</a:t>
            </a:r>
            <a:r>
              <a:rPr lang="en-US" altLang="zh-TW" sz="2400" dirty="0"/>
              <a:t> may handle a limited number of related telephony services or the HSS interrogating functionality of an application. </a:t>
            </a:r>
          </a:p>
          <a:p>
            <a:r>
              <a:rPr lang="en-US" altLang="zh-TW" sz="2400" dirty="0"/>
              <a:t>The </a:t>
            </a:r>
            <a:r>
              <a:rPr lang="en-US" altLang="zh-TW" sz="2400" dirty="0" err="1"/>
              <a:t>Microservices</a:t>
            </a:r>
            <a:r>
              <a:rPr lang="en-US" altLang="zh-TW" sz="2400" dirty="0"/>
              <a:t> are deployed as “Units” as follows.</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34</a:t>
            </a:fld>
            <a:endParaRPr lang="en-US" altLang="zh-TW"/>
          </a:p>
        </p:txBody>
      </p:sp>
    </p:spTree>
    <p:extLst>
      <p:ext uri="{BB962C8B-B14F-4D97-AF65-F5344CB8AC3E}">
        <p14:creationId xmlns:p14="http://schemas.microsoft.com/office/powerpoint/2010/main" val="820783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Fig 4</a:t>
            </a:r>
            <a:endParaRPr lang="zh-TW" altLang="en-US" dirty="0"/>
          </a:p>
        </p:txBody>
      </p:sp>
      <p:pic>
        <p:nvPicPr>
          <p:cNvPr id="5" name="內容版面配置區 4">
            <a:hlinkClick r:id="rId3" action="ppaction://hlinkfile"/>
          </p:cNvPr>
          <p:cNvPicPr>
            <a:picLocks noGrp="1" noChangeAspect="1"/>
          </p:cNvPicPr>
          <p:nvPr>
            <p:ph idx="1"/>
          </p:nvPr>
        </p:nvPicPr>
        <p:blipFill>
          <a:blip r:embed="rId4"/>
          <a:stretch>
            <a:fillRect/>
          </a:stretch>
        </p:blipFill>
        <p:spPr>
          <a:xfrm>
            <a:off x="1403648" y="1556792"/>
            <a:ext cx="6308781" cy="5054627"/>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35</a:t>
            </a:fld>
            <a:endParaRPr lang="en-US" altLang="zh-TW"/>
          </a:p>
        </p:txBody>
      </p:sp>
    </p:spTree>
    <p:extLst>
      <p:ext uri="{BB962C8B-B14F-4D97-AF65-F5344CB8AC3E}">
        <p14:creationId xmlns:p14="http://schemas.microsoft.com/office/powerpoint/2010/main" val="4273105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The Unity Cloud</a:t>
            </a:r>
            <a:r>
              <a:rPr lang="zh-TW" altLang="en-US" dirty="0"/>
              <a:t> </a:t>
            </a:r>
            <a:r>
              <a:rPr lang="en-US" altLang="zh-TW" dirty="0"/>
              <a:t>Architecture </a:t>
            </a:r>
            <a:endParaRPr lang="zh-TW" altLang="en-US" dirty="0"/>
          </a:p>
        </p:txBody>
      </p:sp>
      <p:sp>
        <p:nvSpPr>
          <p:cNvPr id="3" name="內容版面配置區 2"/>
          <p:cNvSpPr>
            <a:spLocks noGrp="1"/>
          </p:cNvSpPr>
          <p:nvPr>
            <p:ph idx="1"/>
          </p:nvPr>
        </p:nvSpPr>
        <p:spPr/>
        <p:txBody>
          <a:bodyPr/>
          <a:lstStyle/>
          <a:p>
            <a:r>
              <a:rPr lang="en-US" altLang="zh-TW" sz="2400" b="1" dirty="0">
                <a:latin typeface="+mn-lt"/>
              </a:rPr>
              <a:t>Meta Management and Orchestrator (MMO) </a:t>
            </a:r>
            <a:r>
              <a:rPr lang="en-US" altLang="zh-TW" sz="2400" dirty="0"/>
              <a:t>is responsible for reading the Descriptor file and deploying the appropriate Pouches on the available platform </a:t>
            </a:r>
            <a:r>
              <a:rPr lang="en-US" altLang="zh-TW" sz="2400" dirty="0" err="1"/>
              <a:t>pools.It</a:t>
            </a:r>
            <a:r>
              <a:rPr lang="en-US" altLang="zh-TW" sz="2400" dirty="0"/>
              <a:t> also monitors usage information from the CMWs via the IDS and instantiates new Pouches to provide elasticity.</a:t>
            </a:r>
          </a:p>
          <a:p>
            <a:r>
              <a:rPr lang="en-US" altLang="zh-TW" sz="2400" b="1" dirty="0"/>
              <a:t>Element Manager (EM) </a:t>
            </a:r>
            <a:r>
              <a:rPr lang="en-US" altLang="zh-TW" sz="2400" dirty="0"/>
              <a:t>is responsible for configuring the </a:t>
            </a:r>
            <a:r>
              <a:rPr lang="en-US" altLang="zh-TW" sz="2400" dirty="0" err="1"/>
              <a:t>Microservices</a:t>
            </a:r>
            <a:r>
              <a:rPr lang="en-US" altLang="zh-TW" sz="2400" dirty="0"/>
              <a:t> (called</a:t>
            </a:r>
            <a:r>
              <a:rPr lang="zh-TW" altLang="en-US" sz="2400" dirty="0"/>
              <a:t> </a:t>
            </a:r>
            <a:r>
              <a:rPr lang="en-US" altLang="zh-TW" sz="2400" dirty="0"/>
              <a:t>Units) running on the Pouches.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36</a:t>
            </a:fld>
            <a:endParaRPr lang="en-US" altLang="zh-TW"/>
          </a:p>
        </p:txBody>
      </p:sp>
    </p:spTree>
    <p:extLst>
      <p:ext uri="{BB962C8B-B14F-4D97-AF65-F5344CB8AC3E}">
        <p14:creationId xmlns:p14="http://schemas.microsoft.com/office/powerpoint/2010/main" val="66965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The Unity Cloud</a:t>
            </a:r>
            <a:r>
              <a:rPr lang="zh-TW" altLang="en-US" dirty="0"/>
              <a:t> </a:t>
            </a:r>
            <a:r>
              <a:rPr lang="en-US" altLang="zh-TW" dirty="0"/>
              <a:t>Architecture </a:t>
            </a:r>
            <a:endParaRPr lang="zh-TW" altLang="en-US" dirty="0"/>
          </a:p>
        </p:txBody>
      </p:sp>
      <p:sp>
        <p:nvSpPr>
          <p:cNvPr id="3" name="內容版面配置區 2"/>
          <p:cNvSpPr>
            <a:spLocks noGrp="1"/>
          </p:cNvSpPr>
          <p:nvPr>
            <p:ph idx="1"/>
          </p:nvPr>
        </p:nvSpPr>
        <p:spPr/>
        <p:txBody>
          <a:bodyPr/>
          <a:lstStyle/>
          <a:p>
            <a:r>
              <a:rPr lang="en-US" altLang="zh-TW" sz="2800" b="1" dirty="0"/>
              <a:t>Communication Middleware (CMW) </a:t>
            </a:r>
            <a:r>
              <a:rPr lang="en-US" altLang="zh-TW" sz="2800" dirty="0"/>
              <a:t>forms the basis of the Unity Cloud Architecture;</a:t>
            </a:r>
          </a:p>
          <a:p>
            <a:r>
              <a:rPr lang="en-US" altLang="zh-TW" sz="2800" dirty="0"/>
              <a:t>each Pouch is required to run a single instance of a CMW. </a:t>
            </a:r>
          </a:p>
          <a:p>
            <a:r>
              <a:rPr lang="en-US" altLang="zh-TW" sz="2800" dirty="0"/>
              <a:t>It manages most basic functionality that is required for the Unity Cloud operation such as Inter-Unit communication, Unit spawning, Pouch monitoring and Unit/Service address resolving.</a:t>
            </a:r>
            <a:br>
              <a:rPr lang="en-US"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37</a:t>
            </a:fld>
            <a:endParaRPr lang="en-US" altLang="zh-TW"/>
          </a:p>
        </p:txBody>
      </p:sp>
    </p:spTree>
    <p:extLst>
      <p:ext uri="{BB962C8B-B14F-4D97-AF65-F5344CB8AC3E}">
        <p14:creationId xmlns:p14="http://schemas.microsoft.com/office/powerpoint/2010/main" val="423967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The Unity Cloud</a:t>
            </a:r>
            <a:r>
              <a:rPr lang="zh-TW" altLang="en-US" dirty="0"/>
              <a:t> </a:t>
            </a:r>
            <a:r>
              <a:rPr lang="en-US" altLang="zh-TW" dirty="0"/>
              <a:t>Architecture </a:t>
            </a:r>
            <a:endParaRPr lang="zh-TW" altLang="en-US" dirty="0"/>
          </a:p>
        </p:txBody>
      </p:sp>
      <p:sp>
        <p:nvSpPr>
          <p:cNvPr id="3" name="內容版面配置區 2"/>
          <p:cNvSpPr>
            <a:spLocks noGrp="1"/>
          </p:cNvSpPr>
          <p:nvPr>
            <p:ph idx="1"/>
          </p:nvPr>
        </p:nvSpPr>
        <p:spPr/>
        <p:txBody>
          <a:bodyPr/>
          <a:lstStyle/>
          <a:p>
            <a:r>
              <a:rPr lang="en-US" altLang="zh-TW" sz="2800" b="1" dirty="0"/>
              <a:t>Node Selector Service (NSS) </a:t>
            </a:r>
            <a:r>
              <a:rPr lang="en-US" altLang="zh-TW" sz="2800" dirty="0"/>
              <a:t>implements the logic of spreading the Subscribers’ service instances on the available Pouches. </a:t>
            </a:r>
          </a:p>
          <a:p>
            <a:r>
              <a:rPr lang="en-US" altLang="zh-TW" sz="2800" dirty="0"/>
              <a:t>It ensures that most of the service requests for a Subscriber are made to the same Pouch in order to maximize local memory cache hit.</a:t>
            </a:r>
          </a:p>
          <a:p>
            <a:pPr marL="0" indent="0">
              <a:buNone/>
            </a:pPr>
            <a:r>
              <a:rPr lang="zh-TW" altLang="en-US" sz="2800" dirty="0"/>
              <a:t>    </a:t>
            </a: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38</a:t>
            </a:fld>
            <a:endParaRPr lang="en-US" altLang="zh-TW"/>
          </a:p>
        </p:txBody>
      </p:sp>
    </p:spTree>
    <p:extLst>
      <p:ext uri="{BB962C8B-B14F-4D97-AF65-F5344CB8AC3E}">
        <p14:creationId xmlns:p14="http://schemas.microsoft.com/office/powerpoint/2010/main" val="40803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The Unity Cloud</a:t>
            </a:r>
            <a:r>
              <a:rPr lang="zh-TW" altLang="en-US" dirty="0"/>
              <a:t> </a:t>
            </a:r>
            <a:r>
              <a:rPr lang="en-US" altLang="zh-TW" dirty="0"/>
              <a:t>Architecture </a:t>
            </a:r>
            <a:endParaRPr lang="zh-TW" altLang="en-US" dirty="0"/>
          </a:p>
        </p:txBody>
      </p:sp>
      <p:sp>
        <p:nvSpPr>
          <p:cNvPr id="3" name="內容版面配置區 2"/>
          <p:cNvSpPr>
            <a:spLocks noGrp="1"/>
          </p:cNvSpPr>
          <p:nvPr>
            <p:ph idx="1"/>
          </p:nvPr>
        </p:nvSpPr>
        <p:spPr/>
        <p:txBody>
          <a:bodyPr/>
          <a:lstStyle/>
          <a:p>
            <a:r>
              <a:rPr lang="en-US" altLang="zh-TW" sz="2800" b="1" dirty="0"/>
              <a:t>Information Distribution Service (IDS)</a:t>
            </a:r>
            <a:r>
              <a:rPr lang="en-US" altLang="zh-TW" sz="2800" dirty="0"/>
              <a:t> allows information exchange based on a publish/subscribe system.</a:t>
            </a:r>
          </a:p>
          <a:p>
            <a:r>
              <a:rPr lang="en-US" altLang="zh-TW" sz="2800" dirty="0"/>
              <a:t>Some of the information disseminated through it includes:</a:t>
            </a:r>
          </a:p>
          <a:p>
            <a:r>
              <a:rPr lang="en-US" altLang="zh-TW" sz="2800" dirty="0"/>
              <a:t>resource utilization, service/unit resolving updates, system status updates, log levels and log entries, global configuration, etc.</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39</a:t>
            </a:fld>
            <a:endParaRPr lang="en-US" altLang="zh-TW"/>
          </a:p>
        </p:txBody>
      </p:sp>
    </p:spTree>
    <p:extLst>
      <p:ext uri="{BB962C8B-B14F-4D97-AF65-F5344CB8AC3E}">
        <p14:creationId xmlns:p14="http://schemas.microsoft.com/office/powerpoint/2010/main" val="72410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Abstract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a:t>
            </a:fld>
            <a:endParaRPr lang="en-US" altLang="zh-TW"/>
          </a:p>
        </p:txBody>
      </p:sp>
      <p:sp>
        <p:nvSpPr>
          <p:cNvPr id="3" name="內容版面配置區 2"/>
          <p:cNvSpPr>
            <a:spLocks noGrp="1"/>
          </p:cNvSpPr>
          <p:nvPr>
            <p:ph idx="1"/>
          </p:nvPr>
        </p:nvSpPr>
        <p:spPr/>
        <p:txBody>
          <a:bodyPr/>
          <a:lstStyle/>
          <a:p>
            <a:r>
              <a:rPr lang="en-US" altLang="zh-TW" sz="2800" dirty="0"/>
              <a:t>The IP Multimedia Subsystem (IMS) defined by the 3GPP has been mainly developed and deployed by telephony vendors on </a:t>
            </a:r>
            <a:r>
              <a:rPr lang="en-US" altLang="zh-TW" sz="2800" dirty="0">
                <a:solidFill>
                  <a:srgbClr val="FF0000"/>
                </a:solidFill>
              </a:rPr>
              <a:t>vendor-specific hardware</a:t>
            </a:r>
            <a:r>
              <a:rPr lang="en-US" altLang="zh-TW" sz="2800" dirty="0"/>
              <a:t>.</a:t>
            </a:r>
          </a:p>
          <a:p>
            <a:r>
              <a:rPr lang="en-US" altLang="zh-TW" sz="2800" dirty="0"/>
              <a:t>Recent advances in Network Function</a:t>
            </a:r>
            <a:r>
              <a:rPr lang="zh-TW" altLang="en-US" sz="2800" dirty="0"/>
              <a:t> </a:t>
            </a:r>
            <a:r>
              <a:rPr lang="en-US" altLang="zh-TW" sz="2800" dirty="0" err="1"/>
              <a:t>Virtualisation</a:t>
            </a:r>
            <a:r>
              <a:rPr lang="en-US" altLang="zh-TW" sz="2800" dirty="0"/>
              <a:t> (NFV) technology paved the way for virtualized hardware and telephony function elasticity.</a:t>
            </a:r>
            <a:endParaRPr lang="zh-TW" altLang="en-US" sz="2800" dirty="0"/>
          </a:p>
        </p:txBody>
      </p:sp>
    </p:spTree>
    <p:extLst>
      <p:ext uri="{BB962C8B-B14F-4D97-AF65-F5344CB8AC3E}">
        <p14:creationId xmlns:p14="http://schemas.microsoft.com/office/powerpoint/2010/main" val="1080552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The Unity Cloud</a:t>
            </a:r>
            <a:r>
              <a:rPr lang="zh-TW" altLang="en-US" dirty="0"/>
              <a:t> </a:t>
            </a:r>
            <a:r>
              <a:rPr lang="en-US" altLang="zh-TW" dirty="0"/>
              <a:t>Architecture </a:t>
            </a:r>
            <a:endParaRPr lang="zh-TW" altLang="en-US" dirty="0"/>
          </a:p>
        </p:txBody>
      </p:sp>
      <p:sp>
        <p:nvSpPr>
          <p:cNvPr id="3" name="內容版面配置區 2"/>
          <p:cNvSpPr>
            <a:spLocks noGrp="1"/>
          </p:cNvSpPr>
          <p:nvPr>
            <p:ph idx="1"/>
          </p:nvPr>
        </p:nvSpPr>
        <p:spPr/>
        <p:txBody>
          <a:bodyPr/>
          <a:lstStyle/>
          <a:p>
            <a:r>
              <a:rPr lang="en-US" altLang="zh-TW" sz="2800" b="1" dirty="0"/>
              <a:t>Deployment Database Service (DDS) </a:t>
            </a:r>
            <a:r>
              <a:rPr lang="en-US" altLang="zh-TW" sz="2800" dirty="0"/>
              <a:t>maintains copies of VM images and service and </a:t>
            </a:r>
            <a:r>
              <a:rPr lang="en-US" altLang="zh-TW" sz="2800" dirty="0" err="1"/>
              <a:t>Microservice</a:t>
            </a:r>
            <a:r>
              <a:rPr lang="en-US" altLang="zh-TW" sz="2800" dirty="0"/>
              <a:t> binaries that are necessary to deploy software on the Pouches of the system.</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40</a:t>
            </a:fld>
            <a:endParaRPr lang="en-US" altLang="zh-TW"/>
          </a:p>
        </p:txBody>
      </p:sp>
    </p:spTree>
    <p:extLst>
      <p:ext uri="{BB962C8B-B14F-4D97-AF65-F5344CB8AC3E}">
        <p14:creationId xmlns:p14="http://schemas.microsoft.com/office/powerpoint/2010/main" val="2405103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The Unity Cloud</a:t>
            </a:r>
            <a:r>
              <a:rPr lang="zh-TW" altLang="en-US" dirty="0"/>
              <a:t> </a:t>
            </a:r>
            <a:r>
              <a:rPr lang="en-US" altLang="zh-TW" dirty="0"/>
              <a:t>Architecture </a:t>
            </a:r>
            <a:endParaRPr lang="zh-TW" altLang="en-US" dirty="0"/>
          </a:p>
        </p:txBody>
      </p:sp>
      <p:sp>
        <p:nvSpPr>
          <p:cNvPr id="3" name="內容版面配置區 2"/>
          <p:cNvSpPr>
            <a:spLocks noGrp="1"/>
          </p:cNvSpPr>
          <p:nvPr>
            <p:ph idx="1"/>
          </p:nvPr>
        </p:nvSpPr>
        <p:spPr/>
        <p:txBody>
          <a:bodyPr/>
          <a:lstStyle/>
          <a:p>
            <a:r>
              <a:rPr lang="en-US" altLang="zh-TW" b="1" dirty="0"/>
              <a:t>Log Gathering Service (LGS) </a:t>
            </a:r>
            <a:r>
              <a:rPr lang="en-US" altLang="zh-TW" dirty="0"/>
              <a:t>sorts and consolidates the logging information received from the Pouches, Services and </a:t>
            </a:r>
            <a:r>
              <a:rPr lang="en-US" altLang="zh-TW" dirty="0" err="1"/>
              <a:t>Microservices</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41</a:t>
            </a:fld>
            <a:endParaRPr lang="en-US" altLang="zh-TW"/>
          </a:p>
        </p:txBody>
      </p:sp>
    </p:spTree>
    <p:extLst>
      <p:ext uri="{BB962C8B-B14F-4D97-AF65-F5344CB8AC3E}">
        <p14:creationId xmlns:p14="http://schemas.microsoft.com/office/powerpoint/2010/main" val="3246961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E757DA-E8A0-402C-8EB5-65B6D6414A08}"/>
              </a:ext>
            </a:extLst>
          </p:cNvPr>
          <p:cNvSpPr>
            <a:spLocks noGrp="1"/>
          </p:cNvSpPr>
          <p:nvPr>
            <p:ph type="title"/>
          </p:nvPr>
        </p:nvSpPr>
        <p:spPr>
          <a:xfrm>
            <a:off x="722312" y="4406900"/>
            <a:ext cx="8242175" cy="1362075"/>
          </a:xfrm>
        </p:spPr>
        <p:txBody>
          <a:bodyPr/>
          <a:lstStyle/>
          <a:p>
            <a:r>
              <a:rPr lang="en-US" altLang="zh-TW" sz="4800" dirty="0"/>
              <a:t>The IMS Telephony Application </a:t>
            </a:r>
            <a:endParaRPr lang="zh-TW" altLang="en-US" sz="4800" dirty="0"/>
          </a:p>
        </p:txBody>
      </p:sp>
      <p:sp>
        <p:nvSpPr>
          <p:cNvPr id="3" name="文字版面配置區 2">
            <a:extLst>
              <a:ext uri="{FF2B5EF4-FFF2-40B4-BE49-F238E27FC236}">
                <a16:creationId xmlns:a16="http://schemas.microsoft.com/office/drawing/2014/main" id="{BF37671A-5DF2-4B32-8676-B004AE360DE9}"/>
              </a:ext>
            </a:extLst>
          </p:cNvPr>
          <p:cNvSpPr>
            <a:spLocks noGrp="1"/>
          </p:cNvSpPr>
          <p:nvPr>
            <p:ph type="body" idx="1"/>
          </p:nvPr>
        </p:nvSpPr>
        <p:spPr/>
        <p:txBody>
          <a:bodyPr/>
          <a:lstStyle/>
          <a:p>
            <a:r>
              <a:rPr lang="en-US" altLang="zh-TW" sz="4800" dirty="0"/>
              <a:t>3.2</a:t>
            </a:r>
            <a:endParaRPr lang="zh-TW" altLang="en-US" sz="4800" dirty="0"/>
          </a:p>
        </p:txBody>
      </p:sp>
      <p:sp>
        <p:nvSpPr>
          <p:cNvPr id="4" name="投影片編號版面配置區 3">
            <a:extLst>
              <a:ext uri="{FF2B5EF4-FFF2-40B4-BE49-F238E27FC236}">
                <a16:creationId xmlns:a16="http://schemas.microsoft.com/office/drawing/2014/main" id="{5EAE5A50-B604-4BBD-84A7-F944A1B3C4DE}"/>
              </a:ext>
            </a:extLst>
          </p:cNvPr>
          <p:cNvSpPr>
            <a:spLocks noGrp="1"/>
          </p:cNvSpPr>
          <p:nvPr>
            <p:ph type="sldNum" sz="quarter" idx="12"/>
          </p:nvPr>
        </p:nvSpPr>
        <p:spPr/>
        <p:txBody>
          <a:bodyPr/>
          <a:lstStyle/>
          <a:p>
            <a:fld id="{3FA20CEC-273E-4460-909B-ED48F5635E5D}" type="slidenum">
              <a:rPr lang="en-US" altLang="zh-TW" smtClean="0"/>
              <a:pPr/>
              <a:t>42</a:t>
            </a:fld>
            <a:endParaRPr lang="en-US" altLang="zh-TW"/>
          </a:p>
        </p:txBody>
      </p:sp>
    </p:spTree>
    <p:extLst>
      <p:ext uri="{BB962C8B-B14F-4D97-AF65-F5344CB8AC3E}">
        <p14:creationId xmlns:p14="http://schemas.microsoft.com/office/powerpoint/2010/main" val="2929566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3.2 The IMS Telephony Application </a:t>
            </a:r>
            <a:endParaRPr lang="zh-TW" altLang="en-US" dirty="0"/>
          </a:p>
        </p:txBody>
      </p:sp>
      <p:sp>
        <p:nvSpPr>
          <p:cNvPr id="3" name="內容版面配置區 2"/>
          <p:cNvSpPr>
            <a:spLocks noGrp="1"/>
          </p:cNvSpPr>
          <p:nvPr>
            <p:ph idx="1"/>
          </p:nvPr>
        </p:nvSpPr>
        <p:spPr/>
        <p:txBody>
          <a:bodyPr/>
          <a:lstStyle/>
          <a:p>
            <a:r>
              <a:rPr lang="en-US" altLang="zh-TW" sz="2400" dirty="0"/>
              <a:t>To study the advantages of a </a:t>
            </a:r>
            <a:r>
              <a:rPr lang="en-US" altLang="zh-TW" sz="2400" dirty="0">
                <a:solidFill>
                  <a:srgbClr val="FF0000"/>
                </a:solidFill>
              </a:rPr>
              <a:t>Hyper Heterogeneous Cloud-based</a:t>
            </a:r>
            <a:r>
              <a:rPr lang="en-US" altLang="zh-TW" sz="2400" dirty="0"/>
              <a:t> approach (fully distributed and elastic deployment on heterogeneous platforms) versus a </a:t>
            </a:r>
            <a:r>
              <a:rPr lang="en-US" altLang="zh-TW" sz="2400" dirty="0">
                <a:solidFill>
                  <a:srgbClr val="92D050"/>
                </a:solidFill>
              </a:rPr>
              <a:t>Node-based</a:t>
            </a:r>
            <a:r>
              <a:rPr lang="en-US" altLang="zh-TW" sz="2400" dirty="0"/>
              <a:t> approach (functions constrained to dedicated hardware or virtual machine (VM)) in terms of telecommunication functionality, we built a simplified IMS on the Unity Cloud Microservices-based architecture with the goal of deploying it in a heterogeneous cloud infrastructure.</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43</a:t>
            </a:fld>
            <a:endParaRPr lang="en-US" altLang="zh-TW"/>
          </a:p>
        </p:txBody>
      </p:sp>
    </p:spTree>
    <p:extLst>
      <p:ext uri="{BB962C8B-B14F-4D97-AF65-F5344CB8AC3E}">
        <p14:creationId xmlns:p14="http://schemas.microsoft.com/office/powerpoint/2010/main" val="466119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E4FE87-BDCF-4B67-B9B4-A1250D200B88}"/>
              </a:ext>
            </a:extLst>
          </p:cNvPr>
          <p:cNvSpPr>
            <a:spLocks noGrp="1"/>
          </p:cNvSpPr>
          <p:nvPr>
            <p:ph type="title"/>
          </p:nvPr>
        </p:nvSpPr>
        <p:spPr/>
        <p:txBody>
          <a:bodyPr/>
          <a:lstStyle/>
          <a:p>
            <a:r>
              <a:rPr lang="en-US" altLang="zh-TW" dirty="0"/>
              <a:t>3.2 The IMS Telephony Application </a:t>
            </a:r>
            <a:endParaRPr lang="zh-TW" altLang="en-US" dirty="0"/>
          </a:p>
        </p:txBody>
      </p:sp>
      <p:sp>
        <p:nvSpPr>
          <p:cNvPr id="3" name="內容版面配置區 2">
            <a:extLst>
              <a:ext uri="{FF2B5EF4-FFF2-40B4-BE49-F238E27FC236}">
                <a16:creationId xmlns:a16="http://schemas.microsoft.com/office/drawing/2014/main" id="{8A1B49B0-6F7D-4A75-8E4F-BB6C15905943}"/>
              </a:ext>
            </a:extLst>
          </p:cNvPr>
          <p:cNvSpPr>
            <a:spLocks noGrp="1"/>
          </p:cNvSpPr>
          <p:nvPr>
            <p:ph idx="1"/>
          </p:nvPr>
        </p:nvSpPr>
        <p:spPr/>
        <p:txBody>
          <a:bodyPr/>
          <a:lstStyle/>
          <a:p>
            <a:r>
              <a:rPr lang="en-US" altLang="zh-TW" sz="2800" dirty="0"/>
              <a:t>This allowed us to select the distribution of the functions on the physical or virtual platform </a:t>
            </a:r>
          </a:p>
          <a:p>
            <a:r>
              <a:rPr lang="en-US" altLang="zh-TW" sz="2800" dirty="0"/>
              <a:t>i.e. IMS functions can be fully distributed on a pool of compute resources (Cloud-based) or on a specific compute resource (Node-based) given a single software base, thus enabling a fair comparison.</a:t>
            </a:r>
            <a:endParaRPr lang="zh-TW" altLang="en-US" sz="2800" dirty="0"/>
          </a:p>
        </p:txBody>
      </p:sp>
      <p:sp>
        <p:nvSpPr>
          <p:cNvPr id="4" name="投影片編號版面配置區 3">
            <a:extLst>
              <a:ext uri="{FF2B5EF4-FFF2-40B4-BE49-F238E27FC236}">
                <a16:creationId xmlns:a16="http://schemas.microsoft.com/office/drawing/2014/main" id="{5B742D07-2D2D-4EC0-BD68-8F32BDF14F45}"/>
              </a:ext>
            </a:extLst>
          </p:cNvPr>
          <p:cNvSpPr>
            <a:spLocks noGrp="1"/>
          </p:cNvSpPr>
          <p:nvPr>
            <p:ph type="sldNum" sz="quarter" idx="12"/>
          </p:nvPr>
        </p:nvSpPr>
        <p:spPr/>
        <p:txBody>
          <a:bodyPr/>
          <a:lstStyle/>
          <a:p>
            <a:fld id="{2166ABF4-B405-4930-8881-0F98DEEEAD75}" type="slidenum">
              <a:rPr lang="en-US" altLang="zh-TW" smtClean="0"/>
              <a:pPr/>
              <a:t>44</a:t>
            </a:fld>
            <a:endParaRPr lang="en-US" altLang="zh-TW"/>
          </a:p>
        </p:txBody>
      </p:sp>
    </p:spTree>
    <p:extLst>
      <p:ext uri="{BB962C8B-B14F-4D97-AF65-F5344CB8AC3E}">
        <p14:creationId xmlns:p14="http://schemas.microsoft.com/office/powerpoint/2010/main" val="3034235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CE2A0F-2E80-4EFE-B2C3-989DD2A3529F}"/>
              </a:ext>
            </a:extLst>
          </p:cNvPr>
          <p:cNvSpPr>
            <a:spLocks noGrp="1"/>
          </p:cNvSpPr>
          <p:nvPr>
            <p:ph type="title"/>
          </p:nvPr>
        </p:nvSpPr>
        <p:spPr/>
        <p:txBody>
          <a:bodyPr/>
          <a:lstStyle/>
          <a:p>
            <a:r>
              <a:rPr lang="en-US" altLang="zh-TW" dirty="0"/>
              <a:t>3.2 The IMS Telephony Application </a:t>
            </a:r>
            <a:endParaRPr lang="zh-TW" altLang="en-US" dirty="0"/>
          </a:p>
        </p:txBody>
      </p:sp>
      <p:sp>
        <p:nvSpPr>
          <p:cNvPr id="3" name="內容版面配置區 2">
            <a:extLst>
              <a:ext uri="{FF2B5EF4-FFF2-40B4-BE49-F238E27FC236}">
                <a16:creationId xmlns:a16="http://schemas.microsoft.com/office/drawing/2014/main" id="{AEDD4C8F-99FE-4AC5-803D-050A8DF4D919}"/>
              </a:ext>
            </a:extLst>
          </p:cNvPr>
          <p:cNvSpPr>
            <a:spLocks noGrp="1"/>
          </p:cNvSpPr>
          <p:nvPr>
            <p:ph idx="1"/>
          </p:nvPr>
        </p:nvSpPr>
        <p:spPr/>
        <p:txBody>
          <a:bodyPr/>
          <a:lstStyle/>
          <a:p>
            <a:r>
              <a:rPr lang="en-US" altLang="zh-TW" sz="2800" dirty="0"/>
              <a:t>The simplified IMS functions are split amongst a number of communicating Microservices joined in a complete service chain (or call chain). </a:t>
            </a:r>
          </a:p>
          <a:p>
            <a:r>
              <a:rPr lang="en-US" altLang="zh-TW" sz="2800" dirty="0"/>
              <a:t>Fig. 5 illustrates how the Microservices are linked in a complete service chain to provide a phone call between two subscribers.</a:t>
            </a:r>
            <a:endParaRPr lang="zh-TW" altLang="en-US" sz="2800" dirty="0"/>
          </a:p>
        </p:txBody>
      </p:sp>
      <p:sp>
        <p:nvSpPr>
          <p:cNvPr id="4" name="投影片編號版面配置區 3">
            <a:extLst>
              <a:ext uri="{FF2B5EF4-FFF2-40B4-BE49-F238E27FC236}">
                <a16:creationId xmlns:a16="http://schemas.microsoft.com/office/drawing/2014/main" id="{455A4EEB-2630-4475-B895-5AC705859541}"/>
              </a:ext>
            </a:extLst>
          </p:cNvPr>
          <p:cNvSpPr>
            <a:spLocks noGrp="1"/>
          </p:cNvSpPr>
          <p:nvPr>
            <p:ph type="sldNum" sz="quarter" idx="12"/>
          </p:nvPr>
        </p:nvSpPr>
        <p:spPr/>
        <p:txBody>
          <a:bodyPr/>
          <a:lstStyle/>
          <a:p>
            <a:fld id="{2166ABF4-B405-4930-8881-0F98DEEEAD75}" type="slidenum">
              <a:rPr lang="en-US" altLang="zh-TW" smtClean="0"/>
              <a:pPr/>
              <a:t>45</a:t>
            </a:fld>
            <a:endParaRPr lang="en-US" altLang="zh-TW"/>
          </a:p>
        </p:txBody>
      </p:sp>
    </p:spTree>
    <p:extLst>
      <p:ext uri="{BB962C8B-B14F-4D97-AF65-F5344CB8AC3E}">
        <p14:creationId xmlns:p14="http://schemas.microsoft.com/office/powerpoint/2010/main" val="2066900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2F103B-EB8B-4812-B5B8-CE441CF125DF}"/>
              </a:ext>
            </a:extLst>
          </p:cNvPr>
          <p:cNvSpPr>
            <a:spLocks noGrp="1"/>
          </p:cNvSpPr>
          <p:nvPr>
            <p:ph type="title"/>
          </p:nvPr>
        </p:nvSpPr>
        <p:spPr/>
        <p:txBody>
          <a:bodyPr/>
          <a:lstStyle/>
          <a:p>
            <a:r>
              <a:rPr lang="en-US" altLang="zh-TW" dirty="0"/>
              <a:t>Fig 5</a:t>
            </a:r>
            <a:endParaRPr lang="zh-TW" altLang="en-US" dirty="0"/>
          </a:p>
        </p:txBody>
      </p:sp>
      <p:pic>
        <p:nvPicPr>
          <p:cNvPr id="5" name="內容版面配置區 4">
            <a:hlinkClick r:id="rId3" action="ppaction://hlinkfile"/>
            <a:extLst>
              <a:ext uri="{FF2B5EF4-FFF2-40B4-BE49-F238E27FC236}">
                <a16:creationId xmlns:a16="http://schemas.microsoft.com/office/drawing/2014/main" id="{11774A6B-F5DE-4B26-9E90-FD8CDB7DF106}"/>
              </a:ext>
            </a:extLst>
          </p:cNvPr>
          <p:cNvPicPr>
            <a:picLocks noGrp="1" noChangeAspect="1"/>
          </p:cNvPicPr>
          <p:nvPr>
            <p:ph idx="1"/>
          </p:nvPr>
        </p:nvPicPr>
        <p:blipFill>
          <a:blip r:embed="rId4"/>
          <a:stretch>
            <a:fillRect/>
          </a:stretch>
        </p:blipFill>
        <p:spPr>
          <a:xfrm>
            <a:off x="1648042" y="1244612"/>
            <a:ext cx="5847915" cy="5338750"/>
          </a:xfrm>
          <a:prstGeom prst="rect">
            <a:avLst/>
          </a:prstGeom>
        </p:spPr>
      </p:pic>
      <p:sp>
        <p:nvSpPr>
          <p:cNvPr id="4" name="投影片編號版面配置區 3">
            <a:extLst>
              <a:ext uri="{FF2B5EF4-FFF2-40B4-BE49-F238E27FC236}">
                <a16:creationId xmlns:a16="http://schemas.microsoft.com/office/drawing/2014/main" id="{4A0415BA-D821-4482-996C-411743E139B1}"/>
              </a:ext>
            </a:extLst>
          </p:cNvPr>
          <p:cNvSpPr>
            <a:spLocks noGrp="1"/>
          </p:cNvSpPr>
          <p:nvPr>
            <p:ph type="sldNum" sz="quarter" idx="12"/>
          </p:nvPr>
        </p:nvSpPr>
        <p:spPr/>
        <p:txBody>
          <a:bodyPr/>
          <a:lstStyle/>
          <a:p>
            <a:fld id="{2166ABF4-B405-4930-8881-0F98DEEEAD75}" type="slidenum">
              <a:rPr lang="en-US" altLang="zh-TW" smtClean="0"/>
              <a:pPr/>
              <a:t>46</a:t>
            </a:fld>
            <a:endParaRPr lang="en-US" altLang="zh-TW"/>
          </a:p>
        </p:txBody>
      </p:sp>
    </p:spTree>
    <p:extLst>
      <p:ext uri="{BB962C8B-B14F-4D97-AF65-F5344CB8AC3E}">
        <p14:creationId xmlns:p14="http://schemas.microsoft.com/office/powerpoint/2010/main" val="1305386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FCC2C4-4DC0-49F1-B0C2-116F92ADEA5C}"/>
              </a:ext>
            </a:extLst>
          </p:cNvPr>
          <p:cNvSpPr>
            <a:spLocks noGrp="1"/>
          </p:cNvSpPr>
          <p:nvPr>
            <p:ph type="title"/>
          </p:nvPr>
        </p:nvSpPr>
        <p:spPr/>
        <p:txBody>
          <a:bodyPr/>
          <a:lstStyle/>
          <a:p>
            <a:r>
              <a:rPr lang="en-US" altLang="zh-TW" dirty="0"/>
              <a:t>Microservices</a:t>
            </a:r>
            <a:r>
              <a:rPr lang="zh-TW" altLang="en-US" dirty="0"/>
              <a:t>介紹</a:t>
            </a:r>
          </a:p>
        </p:txBody>
      </p:sp>
      <p:sp>
        <p:nvSpPr>
          <p:cNvPr id="3" name="文字版面配置區 2">
            <a:extLst>
              <a:ext uri="{FF2B5EF4-FFF2-40B4-BE49-F238E27FC236}">
                <a16:creationId xmlns:a16="http://schemas.microsoft.com/office/drawing/2014/main" id="{9A4629D7-D4F5-411D-A61D-334D04253F17}"/>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94DE76B-8F43-42C2-B07C-8C40FE6A1969}"/>
              </a:ext>
            </a:extLst>
          </p:cNvPr>
          <p:cNvSpPr>
            <a:spLocks noGrp="1"/>
          </p:cNvSpPr>
          <p:nvPr>
            <p:ph type="sldNum" sz="quarter" idx="12"/>
          </p:nvPr>
        </p:nvSpPr>
        <p:spPr/>
        <p:txBody>
          <a:bodyPr/>
          <a:lstStyle/>
          <a:p>
            <a:fld id="{3FA20CEC-273E-4460-909B-ED48F5635E5D}" type="slidenum">
              <a:rPr lang="en-US" altLang="zh-TW" smtClean="0"/>
              <a:pPr/>
              <a:t>47</a:t>
            </a:fld>
            <a:endParaRPr lang="en-US" altLang="zh-TW"/>
          </a:p>
        </p:txBody>
      </p:sp>
    </p:spTree>
    <p:extLst>
      <p:ext uri="{BB962C8B-B14F-4D97-AF65-F5344CB8AC3E}">
        <p14:creationId xmlns:p14="http://schemas.microsoft.com/office/powerpoint/2010/main" val="1693664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DD7056-AE63-4393-BBC1-5D88F1046E2B}"/>
              </a:ext>
            </a:extLst>
          </p:cNvPr>
          <p:cNvSpPr>
            <a:spLocks noGrp="1"/>
          </p:cNvSpPr>
          <p:nvPr>
            <p:ph type="title"/>
          </p:nvPr>
        </p:nvSpPr>
        <p:spPr/>
        <p:txBody>
          <a:bodyPr/>
          <a:lstStyle/>
          <a:p>
            <a:r>
              <a:rPr lang="en-US" altLang="zh-TW" dirty="0"/>
              <a:t>Microservices</a:t>
            </a:r>
            <a:endParaRPr lang="zh-TW" altLang="en-US" dirty="0"/>
          </a:p>
        </p:txBody>
      </p:sp>
      <p:sp>
        <p:nvSpPr>
          <p:cNvPr id="3" name="內容版面配置區 2">
            <a:extLst>
              <a:ext uri="{FF2B5EF4-FFF2-40B4-BE49-F238E27FC236}">
                <a16:creationId xmlns:a16="http://schemas.microsoft.com/office/drawing/2014/main" id="{2764D15C-F651-4F1D-A742-7DDAEE951C46}"/>
              </a:ext>
            </a:extLst>
          </p:cNvPr>
          <p:cNvSpPr>
            <a:spLocks noGrp="1"/>
          </p:cNvSpPr>
          <p:nvPr>
            <p:ph idx="1"/>
          </p:nvPr>
        </p:nvSpPr>
        <p:spPr/>
        <p:txBody>
          <a:bodyPr/>
          <a:lstStyle/>
          <a:p>
            <a:r>
              <a:rPr lang="en-US" altLang="zh-TW" b="1" dirty="0"/>
              <a:t>SIP Handler (</a:t>
            </a:r>
            <a:r>
              <a:rPr lang="en-US" altLang="zh-TW" b="1" dirty="0" err="1"/>
              <a:t>SIPh</a:t>
            </a:r>
            <a:r>
              <a:rPr lang="en-US" altLang="zh-TW" b="1" dirty="0"/>
              <a:t>) </a:t>
            </a:r>
            <a:r>
              <a:rPr lang="en-US" altLang="zh-TW" dirty="0"/>
              <a:t>implements the </a:t>
            </a:r>
            <a:r>
              <a:rPr lang="en-US" altLang="zh-TW" dirty="0">
                <a:solidFill>
                  <a:srgbClr val="FF0000"/>
                </a:solidFill>
              </a:rPr>
              <a:t>SIP processing</a:t>
            </a:r>
            <a:r>
              <a:rPr lang="en-US" altLang="zh-TW" dirty="0"/>
              <a:t> functions of the </a:t>
            </a:r>
            <a:r>
              <a:rPr lang="en-US" altLang="zh-TW" dirty="0">
                <a:solidFill>
                  <a:schemeClr val="accent6">
                    <a:lumMod val="75000"/>
                  </a:schemeClr>
                </a:solidFill>
              </a:rPr>
              <a:t>P-CSCF</a:t>
            </a:r>
            <a:r>
              <a:rPr lang="en-US" altLang="zh-TW" dirty="0"/>
              <a:t> and the </a:t>
            </a:r>
            <a:r>
              <a:rPr lang="en-US" altLang="zh-TW" dirty="0">
                <a:solidFill>
                  <a:schemeClr val="accent6">
                    <a:lumMod val="75000"/>
                  </a:schemeClr>
                </a:solidFill>
              </a:rPr>
              <a:t>I-CSCF</a:t>
            </a:r>
            <a:r>
              <a:rPr lang="en-US" altLang="zh-TW" dirty="0"/>
              <a:t>. </a:t>
            </a:r>
          </a:p>
          <a:p>
            <a:r>
              <a:rPr lang="en-US" altLang="zh-TW" dirty="0"/>
              <a:t>It is the first Unit involved in a service setup scenario. It uses the</a:t>
            </a:r>
            <a:r>
              <a:rPr lang="en-US" altLang="zh-TW" dirty="0">
                <a:solidFill>
                  <a:schemeClr val="accent6">
                    <a:lumMod val="75000"/>
                  </a:schemeClr>
                </a:solidFill>
              </a:rPr>
              <a:t> Node Selector Service</a:t>
            </a:r>
            <a:r>
              <a:rPr lang="en-US" altLang="zh-TW" dirty="0"/>
              <a:t> to figure out where the Call Session Unit should be instantiated and forwards it the received SIP messages.</a:t>
            </a:r>
            <a:endParaRPr lang="zh-TW" altLang="en-US" dirty="0"/>
          </a:p>
        </p:txBody>
      </p:sp>
      <p:sp>
        <p:nvSpPr>
          <p:cNvPr id="4" name="投影片編號版面配置區 3">
            <a:extLst>
              <a:ext uri="{FF2B5EF4-FFF2-40B4-BE49-F238E27FC236}">
                <a16:creationId xmlns:a16="http://schemas.microsoft.com/office/drawing/2014/main" id="{B2DE0751-74FA-457A-ACF5-02E5526882FA}"/>
              </a:ext>
            </a:extLst>
          </p:cNvPr>
          <p:cNvSpPr>
            <a:spLocks noGrp="1"/>
          </p:cNvSpPr>
          <p:nvPr>
            <p:ph type="sldNum" sz="quarter" idx="12"/>
          </p:nvPr>
        </p:nvSpPr>
        <p:spPr/>
        <p:txBody>
          <a:bodyPr/>
          <a:lstStyle/>
          <a:p>
            <a:fld id="{2166ABF4-B405-4930-8881-0F98DEEEAD75}" type="slidenum">
              <a:rPr lang="en-US" altLang="zh-TW" smtClean="0"/>
              <a:pPr/>
              <a:t>48</a:t>
            </a:fld>
            <a:endParaRPr lang="en-US" altLang="zh-TW"/>
          </a:p>
        </p:txBody>
      </p:sp>
    </p:spTree>
    <p:extLst>
      <p:ext uri="{BB962C8B-B14F-4D97-AF65-F5344CB8AC3E}">
        <p14:creationId xmlns:p14="http://schemas.microsoft.com/office/powerpoint/2010/main" val="2835879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8B54B7-CEE7-415E-8E26-04543615EAA9}"/>
              </a:ext>
            </a:extLst>
          </p:cNvPr>
          <p:cNvSpPr>
            <a:spLocks noGrp="1"/>
          </p:cNvSpPr>
          <p:nvPr>
            <p:ph type="title"/>
          </p:nvPr>
        </p:nvSpPr>
        <p:spPr/>
        <p:txBody>
          <a:bodyPr/>
          <a:lstStyle/>
          <a:p>
            <a:r>
              <a:rPr lang="en-US" altLang="zh-TW" dirty="0"/>
              <a:t>Microservices</a:t>
            </a:r>
            <a:endParaRPr lang="zh-TW" altLang="en-US" dirty="0"/>
          </a:p>
        </p:txBody>
      </p:sp>
      <p:sp>
        <p:nvSpPr>
          <p:cNvPr id="3" name="內容版面配置區 2">
            <a:extLst>
              <a:ext uri="{FF2B5EF4-FFF2-40B4-BE49-F238E27FC236}">
                <a16:creationId xmlns:a16="http://schemas.microsoft.com/office/drawing/2014/main" id="{F413A348-B1B9-421F-8E3F-E42C1CF5856C}"/>
              </a:ext>
            </a:extLst>
          </p:cNvPr>
          <p:cNvSpPr>
            <a:spLocks noGrp="1"/>
          </p:cNvSpPr>
          <p:nvPr>
            <p:ph idx="1"/>
          </p:nvPr>
        </p:nvSpPr>
        <p:spPr/>
        <p:txBody>
          <a:bodyPr/>
          <a:lstStyle/>
          <a:p>
            <a:r>
              <a:rPr lang="en-US" altLang="zh-TW" sz="2400" b="1" dirty="0"/>
              <a:t>Call Session (C) </a:t>
            </a:r>
            <a:r>
              <a:rPr lang="en-US" altLang="zh-TW" sz="2400" dirty="0"/>
              <a:t>performs </a:t>
            </a:r>
            <a:r>
              <a:rPr lang="en-US" altLang="zh-TW" sz="2400" dirty="0">
                <a:solidFill>
                  <a:srgbClr val="FF0000"/>
                </a:solidFill>
              </a:rPr>
              <a:t>the functionality of an S-CSCF</a:t>
            </a:r>
            <a:r>
              <a:rPr lang="en-US" altLang="zh-TW" sz="2400" dirty="0"/>
              <a:t>. It handles the request coming from the UA, fetches the Subscriber profile based on service triggers and </a:t>
            </a:r>
            <a:r>
              <a:rPr lang="en-US" altLang="zh-TW" sz="2400" dirty="0">
                <a:solidFill>
                  <a:srgbClr val="00B050"/>
                </a:solidFill>
              </a:rPr>
              <a:t>builds the appropriate service chain to provide the requested service</a:t>
            </a:r>
            <a:r>
              <a:rPr lang="en-US" altLang="zh-TW" sz="2400" dirty="0"/>
              <a:t>. </a:t>
            </a:r>
          </a:p>
          <a:p>
            <a:r>
              <a:rPr lang="en-US" altLang="zh-TW" sz="2400" dirty="0"/>
              <a:t>The C Unit is instantiated on request to handle the Subscriber service and is terminated when the service has completed e.g. during a call, it remains active until the SIP Bye message has been acknowledged. </a:t>
            </a:r>
          </a:p>
          <a:p>
            <a:r>
              <a:rPr lang="en-US" altLang="zh-TW" sz="2400" dirty="0"/>
              <a:t>The C Unit makes use of the </a:t>
            </a:r>
            <a:r>
              <a:rPr lang="en-US" altLang="zh-TW" sz="2400" dirty="0">
                <a:solidFill>
                  <a:schemeClr val="accent6">
                    <a:lumMod val="75000"/>
                  </a:schemeClr>
                </a:solidFill>
              </a:rPr>
              <a:t>Node Selector Service </a:t>
            </a:r>
            <a:r>
              <a:rPr lang="en-US" altLang="zh-TW" sz="2400" dirty="0"/>
              <a:t>in order to figure out where the terminating Call Session Unit should be instantiated.</a:t>
            </a:r>
            <a:endParaRPr lang="zh-TW" altLang="en-US" sz="2400" dirty="0"/>
          </a:p>
        </p:txBody>
      </p:sp>
      <p:sp>
        <p:nvSpPr>
          <p:cNvPr id="4" name="投影片編號版面配置區 3">
            <a:extLst>
              <a:ext uri="{FF2B5EF4-FFF2-40B4-BE49-F238E27FC236}">
                <a16:creationId xmlns:a16="http://schemas.microsoft.com/office/drawing/2014/main" id="{6DB0513F-CBE3-487D-AA38-A2A5EE322F14}"/>
              </a:ext>
            </a:extLst>
          </p:cNvPr>
          <p:cNvSpPr>
            <a:spLocks noGrp="1"/>
          </p:cNvSpPr>
          <p:nvPr>
            <p:ph type="sldNum" sz="quarter" idx="12"/>
          </p:nvPr>
        </p:nvSpPr>
        <p:spPr/>
        <p:txBody>
          <a:bodyPr/>
          <a:lstStyle/>
          <a:p>
            <a:fld id="{2166ABF4-B405-4930-8881-0F98DEEEAD75}" type="slidenum">
              <a:rPr lang="en-US" altLang="zh-TW" smtClean="0"/>
              <a:pPr/>
              <a:t>49</a:t>
            </a:fld>
            <a:endParaRPr lang="en-US" altLang="zh-TW"/>
          </a:p>
        </p:txBody>
      </p:sp>
    </p:spTree>
    <p:extLst>
      <p:ext uri="{BB962C8B-B14F-4D97-AF65-F5344CB8AC3E}">
        <p14:creationId xmlns:p14="http://schemas.microsoft.com/office/powerpoint/2010/main" val="196004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Abstract</a:t>
            </a:r>
            <a:endParaRPr lang="zh-TW" altLang="en-US" dirty="0"/>
          </a:p>
        </p:txBody>
      </p:sp>
      <p:sp>
        <p:nvSpPr>
          <p:cNvPr id="3" name="內容版面配置區 2"/>
          <p:cNvSpPr>
            <a:spLocks noGrp="1"/>
          </p:cNvSpPr>
          <p:nvPr>
            <p:ph idx="1"/>
          </p:nvPr>
        </p:nvSpPr>
        <p:spPr/>
        <p:txBody>
          <a:bodyPr/>
          <a:lstStyle/>
          <a:p>
            <a:r>
              <a:rPr lang="en-US" altLang="zh-TW" sz="2400" dirty="0"/>
              <a:t>As such, Telecom vendors have started to embrace the cloud as a</a:t>
            </a:r>
            <a:r>
              <a:rPr lang="zh-TW" altLang="en-US" sz="2400" dirty="0"/>
              <a:t> </a:t>
            </a:r>
            <a:r>
              <a:rPr lang="en-US" altLang="zh-TW" sz="2400" dirty="0"/>
              <a:t>deployment platform, usually selecting a privileged virtualization platform. </a:t>
            </a:r>
          </a:p>
          <a:p>
            <a:r>
              <a:rPr lang="en-US" altLang="zh-TW" sz="2400" dirty="0"/>
              <a:t>Operators would like to deploy telecom functionality on their already existing</a:t>
            </a:r>
            <a:br>
              <a:rPr lang="en-US" altLang="zh-TW" sz="2400" dirty="0"/>
            </a:br>
            <a:r>
              <a:rPr lang="en-US" altLang="zh-TW" sz="2400" dirty="0"/>
              <a:t>IT cloud platforms. </a:t>
            </a:r>
          </a:p>
          <a:p>
            <a:r>
              <a:rPr lang="en-US" altLang="zh-TW" sz="2400" dirty="0"/>
              <a:t>Achieving such </a:t>
            </a:r>
            <a:r>
              <a:rPr lang="en-US" altLang="zh-TW" sz="2400" dirty="0">
                <a:solidFill>
                  <a:srgbClr val="FF0000"/>
                </a:solidFill>
              </a:rPr>
              <a:t>flexibility</a:t>
            </a:r>
            <a:r>
              <a:rPr lang="en-US" altLang="zh-TW" sz="2400" dirty="0"/>
              <a:t> would require the telecom</a:t>
            </a:r>
            <a:br>
              <a:rPr lang="en-US" altLang="zh-TW" sz="2400" dirty="0"/>
            </a:br>
            <a:r>
              <a:rPr lang="en-US" altLang="zh-TW" sz="2400" dirty="0"/>
              <a:t>vendors to adopt a software architecture allowing deployment on many cloud</a:t>
            </a:r>
            <a:r>
              <a:rPr lang="zh-TW" altLang="en-US" sz="2400" dirty="0"/>
              <a:t> </a:t>
            </a:r>
            <a:r>
              <a:rPr lang="en-US" altLang="zh-TW" sz="2400" dirty="0"/>
              <a:t>platforms or even </a:t>
            </a:r>
            <a:r>
              <a:rPr lang="en-US" altLang="zh-TW" sz="2400" dirty="0">
                <a:solidFill>
                  <a:srgbClr val="FF0000"/>
                </a:solidFill>
              </a:rPr>
              <a:t>heterogeneous cloud platforms</a:t>
            </a:r>
            <a:r>
              <a:rPr lang="en-US" altLang="zh-TW" sz="2400" dirty="0"/>
              <a:t>.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a:t>
            </a:fld>
            <a:endParaRPr lang="en-US" altLang="zh-TW"/>
          </a:p>
        </p:txBody>
      </p:sp>
    </p:spTree>
    <p:extLst>
      <p:ext uri="{BB962C8B-B14F-4D97-AF65-F5344CB8AC3E}">
        <p14:creationId xmlns:p14="http://schemas.microsoft.com/office/powerpoint/2010/main" val="2502791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988C48-E419-4D33-B946-DA875B1523D3}"/>
              </a:ext>
            </a:extLst>
          </p:cNvPr>
          <p:cNvSpPr>
            <a:spLocks noGrp="1"/>
          </p:cNvSpPr>
          <p:nvPr>
            <p:ph type="title"/>
          </p:nvPr>
        </p:nvSpPr>
        <p:spPr/>
        <p:txBody>
          <a:bodyPr/>
          <a:lstStyle/>
          <a:p>
            <a:r>
              <a:rPr lang="en-US" altLang="zh-TW" dirty="0"/>
              <a:t>Microservices</a:t>
            </a:r>
            <a:endParaRPr lang="zh-TW" altLang="en-US" dirty="0"/>
          </a:p>
        </p:txBody>
      </p:sp>
      <p:sp>
        <p:nvSpPr>
          <p:cNvPr id="3" name="內容版面配置區 2">
            <a:extLst>
              <a:ext uri="{FF2B5EF4-FFF2-40B4-BE49-F238E27FC236}">
                <a16:creationId xmlns:a16="http://schemas.microsoft.com/office/drawing/2014/main" id="{B99D9081-BA16-4700-B6B4-166B1105EF34}"/>
              </a:ext>
            </a:extLst>
          </p:cNvPr>
          <p:cNvSpPr>
            <a:spLocks noGrp="1"/>
          </p:cNvSpPr>
          <p:nvPr>
            <p:ph idx="1"/>
          </p:nvPr>
        </p:nvSpPr>
        <p:spPr/>
        <p:txBody>
          <a:bodyPr/>
          <a:lstStyle/>
          <a:p>
            <a:r>
              <a:rPr lang="en-US" altLang="zh-TW" sz="2800" b="1" dirty="0"/>
              <a:t>HSS Front-End (H)</a:t>
            </a:r>
            <a:r>
              <a:rPr lang="en-US" altLang="zh-TW" sz="2800" dirty="0"/>
              <a:t> is used to </a:t>
            </a:r>
            <a:r>
              <a:rPr lang="en-US" altLang="zh-TW" sz="2800" dirty="0">
                <a:solidFill>
                  <a:srgbClr val="FF0000"/>
                </a:solidFill>
              </a:rPr>
              <a:t>fetch a Subscriber profile</a:t>
            </a:r>
            <a:r>
              <a:rPr lang="en-US" altLang="zh-TW" sz="2800" dirty="0"/>
              <a:t>. It is responsible for querying the HSS database in order to get this information.</a:t>
            </a:r>
          </a:p>
          <a:p>
            <a:r>
              <a:rPr lang="en-US" altLang="zh-TW" sz="2800" b="1" dirty="0"/>
              <a:t>Diameter Handler (</a:t>
            </a:r>
            <a:r>
              <a:rPr lang="en-US" altLang="zh-TW" sz="2800" b="1" dirty="0" err="1"/>
              <a:t>Diah</a:t>
            </a:r>
            <a:r>
              <a:rPr lang="en-US" altLang="zh-TW" sz="2800" b="1" dirty="0"/>
              <a:t>) </a:t>
            </a:r>
            <a:r>
              <a:rPr lang="en-US" altLang="zh-TW" sz="2800" dirty="0"/>
              <a:t>is used by </a:t>
            </a:r>
            <a:r>
              <a:rPr lang="en-US" altLang="zh-TW" sz="2800" dirty="0">
                <a:solidFill>
                  <a:schemeClr val="accent6">
                    <a:lumMod val="75000"/>
                  </a:schemeClr>
                </a:solidFill>
              </a:rPr>
              <a:t>the H Unit </a:t>
            </a:r>
            <a:r>
              <a:rPr lang="en-US" altLang="zh-TW" sz="2800" dirty="0"/>
              <a:t>as an interface that </a:t>
            </a:r>
            <a:r>
              <a:rPr lang="en-US" altLang="zh-TW" sz="2800" dirty="0">
                <a:solidFill>
                  <a:srgbClr val="FF0000"/>
                </a:solidFill>
              </a:rPr>
              <a:t>implements the diameter protocol</a:t>
            </a:r>
            <a:r>
              <a:rPr lang="en-US" altLang="zh-TW" sz="2800" dirty="0"/>
              <a:t> towards the HSS in order to fetch a Subscriber profile.</a:t>
            </a:r>
            <a:endParaRPr lang="zh-TW" altLang="en-US" sz="2800" dirty="0"/>
          </a:p>
        </p:txBody>
      </p:sp>
      <p:sp>
        <p:nvSpPr>
          <p:cNvPr id="4" name="投影片編號版面配置區 3">
            <a:extLst>
              <a:ext uri="{FF2B5EF4-FFF2-40B4-BE49-F238E27FC236}">
                <a16:creationId xmlns:a16="http://schemas.microsoft.com/office/drawing/2014/main" id="{12A5FA42-8ECC-42FD-9FB0-A25D1DCFF649}"/>
              </a:ext>
            </a:extLst>
          </p:cNvPr>
          <p:cNvSpPr>
            <a:spLocks noGrp="1"/>
          </p:cNvSpPr>
          <p:nvPr>
            <p:ph type="sldNum" sz="quarter" idx="12"/>
          </p:nvPr>
        </p:nvSpPr>
        <p:spPr/>
        <p:txBody>
          <a:bodyPr/>
          <a:lstStyle/>
          <a:p>
            <a:fld id="{2166ABF4-B405-4930-8881-0F98DEEEAD75}" type="slidenum">
              <a:rPr lang="en-US" altLang="zh-TW" smtClean="0"/>
              <a:pPr/>
              <a:t>50</a:t>
            </a:fld>
            <a:endParaRPr lang="en-US" altLang="zh-TW"/>
          </a:p>
        </p:txBody>
      </p:sp>
    </p:spTree>
    <p:extLst>
      <p:ext uri="{BB962C8B-B14F-4D97-AF65-F5344CB8AC3E}">
        <p14:creationId xmlns:p14="http://schemas.microsoft.com/office/powerpoint/2010/main" val="2032963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05E6F6-A773-44F2-B2BA-D60A3A27E7E6}"/>
              </a:ext>
            </a:extLst>
          </p:cNvPr>
          <p:cNvSpPr>
            <a:spLocks noGrp="1"/>
          </p:cNvSpPr>
          <p:nvPr>
            <p:ph type="title"/>
          </p:nvPr>
        </p:nvSpPr>
        <p:spPr/>
        <p:txBody>
          <a:bodyPr/>
          <a:lstStyle/>
          <a:p>
            <a:r>
              <a:rPr lang="en-US" altLang="zh-TW" dirty="0"/>
              <a:t>Microservices</a:t>
            </a:r>
            <a:endParaRPr lang="zh-TW" altLang="en-US" dirty="0"/>
          </a:p>
        </p:txBody>
      </p:sp>
      <p:sp>
        <p:nvSpPr>
          <p:cNvPr id="3" name="內容版面配置區 2">
            <a:extLst>
              <a:ext uri="{FF2B5EF4-FFF2-40B4-BE49-F238E27FC236}">
                <a16:creationId xmlns:a16="http://schemas.microsoft.com/office/drawing/2014/main" id="{F16A71C5-8340-4080-896A-DC70C655FD52}"/>
              </a:ext>
            </a:extLst>
          </p:cNvPr>
          <p:cNvSpPr>
            <a:spLocks noGrp="1"/>
          </p:cNvSpPr>
          <p:nvPr>
            <p:ph idx="1"/>
          </p:nvPr>
        </p:nvSpPr>
        <p:spPr/>
        <p:txBody>
          <a:bodyPr/>
          <a:lstStyle/>
          <a:p>
            <a:r>
              <a:rPr lang="en-US" altLang="zh-TW" sz="2800" b="1" dirty="0"/>
              <a:t>Anchor Point Controller (A) </a:t>
            </a:r>
            <a:r>
              <a:rPr lang="en-US" altLang="zh-TW" sz="2800" dirty="0"/>
              <a:t>covers the </a:t>
            </a:r>
            <a:r>
              <a:rPr lang="en-US" altLang="zh-TW" sz="2800" dirty="0">
                <a:solidFill>
                  <a:schemeClr val="accent6">
                    <a:lumMod val="75000"/>
                  </a:schemeClr>
                </a:solidFill>
              </a:rPr>
              <a:t>MRFC</a:t>
            </a:r>
            <a:r>
              <a:rPr lang="en-US" altLang="zh-TW" sz="2800" dirty="0"/>
              <a:t> functionality </a:t>
            </a:r>
            <a:r>
              <a:rPr lang="en-US" altLang="zh-TW" sz="2800" dirty="0">
                <a:solidFill>
                  <a:srgbClr val="00B050"/>
                </a:solidFill>
              </a:rPr>
              <a:t>controlling the Media Processor Unit as needed for the requested service </a:t>
            </a:r>
            <a:r>
              <a:rPr lang="en-US" altLang="zh-TW" sz="2800" dirty="0"/>
              <a:t>and </a:t>
            </a:r>
            <a:r>
              <a:rPr lang="en-US" altLang="zh-TW" sz="2800" dirty="0">
                <a:solidFill>
                  <a:srgbClr val="00B050"/>
                </a:solidFill>
              </a:rPr>
              <a:t>informs the interested Units of the availability of the functionality in the service chain.</a:t>
            </a:r>
          </a:p>
          <a:p>
            <a:r>
              <a:rPr lang="en-US" altLang="zh-TW" sz="2800" dirty="0"/>
              <a:t>The A Unit’s main function is to negotiate the media codec so that the UA can properly exchange media with the Media Processor Unit.</a:t>
            </a:r>
            <a:endParaRPr lang="zh-TW" altLang="en-US" sz="2800" dirty="0"/>
          </a:p>
        </p:txBody>
      </p:sp>
      <p:sp>
        <p:nvSpPr>
          <p:cNvPr id="4" name="投影片編號版面配置區 3">
            <a:extLst>
              <a:ext uri="{FF2B5EF4-FFF2-40B4-BE49-F238E27FC236}">
                <a16:creationId xmlns:a16="http://schemas.microsoft.com/office/drawing/2014/main" id="{0DF303BA-84D2-41E9-923D-7330CD0C02E1}"/>
              </a:ext>
            </a:extLst>
          </p:cNvPr>
          <p:cNvSpPr>
            <a:spLocks noGrp="1"/>
          </p:cNvSpPr>
          <p:nvPr>
            <p:ph type="sldNum" sz="quarter" idx="12"/>
          </p:nvPr>
        </p:nvSpPr>
        <p:spPr/>
        <p:txBody>
          <a:bodyPr/>
          <a:lstStyle/>
          <a:p>
            <a:fld id="{2166ABF4-B405-4930-8881-0F98DEEEAD75}" type="slidenum">
              <a:rPr lang="en-US" altLang="zh-TW" smtClean="0"/>
              <a:pPr/>
              <a:t>51</a:t>
            </a:fld>
            <a:endParaRPr lang="en-US" altLang="zh-TW"/>
          </a:p>
        </p:txBody>
      </p:sp>
    </p:spTree>
    <p:extLst>
      <p:ext uri="{BB962C8B-B14F-4D97-AF65-F5344CB8AC3E}">
        <p14:creationId xmlns:p14="http://schemas.microsoft.com/office/powerpoint/2010/main" val="1299981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8E7939-DAA6-4DEB-8EF2-691B02ECBBBB}"/>
              </a:ext>
            </a:extLst>
          </p:cNvPr>
          <p:cNvSpPr>
            <a:spLocks noGrp="1"/>
          </p:cNvSpPr>
          <p:nvPr>
            <p:ph type="title"/>
          </p:nvPr>
        </p:nvSpPr>
        <p:spPr/>
        <p:txBody>
          <a:bodyPr/>
          <a:lstStyle/>
          <a:p>
            <a:r>
              <a:rPr lang="en-US" altLang="zh-TW" dirty="0"/>
              <a:t>Microservices</a:t>
            </a:r>
            <a:endParaRPr lang="zh-TW" altLang="en-US" dirty="0"/>
          </a:p>
        </p:txBody>
      </p:sp>
      <p:sp>
        <p:nvSpPr>
          <p:cNvPr id="3" name="內容版面配置區 2">
            <a:extLst>
              <a:ext uri="{FF2B5EF4-FFF2-40B4-BE49-F238E27FC236}">
                <a16:creationId xmlns:a16="http://schemas.microsoft.com/office/drawing/2014/main" id="{D9D00056-75CE-4D38-BFBB-0F64DC4C0D4C}"/>
              </a:ext>
            </a:extLst>
          </p:cNvPr>
          <p:cNvSpPr>
            <a:spLocks noGrp="1"/>
          </p:cNvSpPr>
          <p:nvPr>
            <p:ph idx="1"/>
          </p:nvPr>
        </p:nvSpPr>
        <p:spPr/>
        <p:txBody>
          <a:bodyPr/>
          <a:lstStyle/>
          <a:p>
            <a:r>
              <a:rPr lang="en-US" altLang="zh-TW" b="1" dirty="0"/>
              <a:t>Media Processor (M) </a:t>
            </a:r>
            <a:r>
              <a:rPr lang="en-US" altLang="zh-TW" dirty="0"/>
              <a:t>is a dialog-based Microservice that </a:t>
            </a:r>
            <a:r>
              <a:rPr lang="en-US" altLang="zh-TW" dirty="0">
                <a:solidFill>
                  <a:srgbClr val="FF0000"/>
                </a:solidFill>
              </a:rPr>
              <a:t>handles the media plane of the call through RTP as an IMS MRFP </a:t>
            </a:r>
            <a:r>
              <a:rPr lang="en-US" altLang="zh-TW" dirty="0"/>
              <a:t>would do. It provides point-to-point connectivity for basic 2-way calls and provides voice mixing in conference calls.</a:t>
            </a:r>
            <a:endParaRPr lang="zh-TW" altLang="en-US" dirty="0"/>
          </a:p>
        </p:txBody>
      </p:sp>
      <p:sp>
        <p:nvSpPr>
          <p:cNvPr id="4" name="投影片編號版面配置區 3">
            <a:extLst>
              <a:ext uri="{FF2B5EF4-FFF2-40B4-BE49-F238E27FC236}">
                <a16:creationId xmlns:a16="http://schemas.microsoft.com/office/drawing/2014/main" id="{D93F9D51-EFB6-43FE-A42C-28260FBEA4F5}"/>
              </a:ext>
            </a:extLst>
          </p:cNvPr>
          <p:cNvSpPr>
            <a:spLocks noGrp="1"/>
          </p:cNvSpPr>
          <p:nvPr>
            <p:ph type="sldNum" sz="quarter" idx="12"/>
          </p:nvPr>
        </p:nvSpPr>
        <p:spPr/>
        <p:txBody>
          <a:bodyPr/>
          <a:lstStyle/>
          <a:p>
            <a:fld id="{2166ABF4-B405-4930-8881-0F98DEEEAD75}" type="slidenum">
              <a:rPr lang="en-US" altLang="zh-TW" smtClean="0"/>
              <a:pPr/>
              <a:t>52</a:t>
            </a:fld>
            <a:endParaRPr lang="en-US" altLang="zh-TW"/>
          </a:p>
        </p:txBody>
      </p:sp>
    </p:spTree>
    <p:extLst>
      <p:ext uri="{BB962C8B-B14F-4D97-AF65-F5344CB8AC3E}">
        <p14:creationId xmlns:p14="http://schemas.microsoft.com/office/powerpoint/2010/main" val="29568457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8B53B6-F41F-4BBA-92C6-4D10754AF311}"/>
              </a:ext>
            </a:extLst>
          </p:cNvPr>
          <p:cNvSpPr>
            <a:spLocks noGrp="1"/>
          </p:cNvSpPr>
          <p:nvPr>
            <p:ph type="title"/>
          </p:nvPr>
        </p:nvSpPr>
        <p:spPr/>
        <p:txBody>
          <a:bodyPr/>
          <a:lstStyle/>
          <a:p>
            <a:r>
              <a:rPr lang="en-US" altLang="zh-TW" dirty="0"/>
              <a:t>Microservices</a:t>
            </a:r>
            <a:endParaRPr lang="zh-TW" altLang="en-US" dirty="0"/>
          </a:p>
        </p:txBody>
      </p:sp>
      <p:sp>
        <p:nvSpPr>
          <p:cNvPr id="3" name="內容版面配置區 2">
            <a:extLst>
              <a:ext uri="{FF2B5EF4-FFF2-40B4-BE49-F238E27FC236}">
                <a16:creationId xmlns:a16="http://schemas.microsoft.com/office/drawing/2014/main" id="{86184647-05EA-40BA-A0B3-81B7ED9ECA38}"/>
              </a:ext>
            </a:extLst>
          </p:cNvPr>
          <p:cNvSpPr>
            <a:spLocks noGrp="1"/>
          </p:cNvSpPr>
          <p:nvPr>
            <p:ph idx="1"/>
          </p:nvPr>
        </p:nvSpPr>
        <p:spPr/>
        <p:txBody>
          <a:bodyPr/>
          <a:lstStyle/>
          <a:p>
            <a:r>
              <a:rPr lang="en-US" altLang="zh-TW" sz="2400" b="1" dirty="0"/>
              <a:t>Telephony Server (T) </a:t>
            </a:r>
            <a:r>
              <a:rPr lang="en-US" altLang="zh-TW" sz="2400" dirty="0">
                <a:solidFill>
                  <a:srgbClr val="FF0000"/>
                </a:solidFill>
              </a:rPr>
              <a:t>provides telephony related features to the Subscriber</a:t>
            </a:r>
            <a:r>
              <a:rPr lang="en-US" altLang="zh-TW" sz="2400" dirty="0"/>
              <a:t>. </a:t>
            </a:r>
          </a:p>
          <a:p>
            <a:r>
              <a:rPr lang="en-US" altLang="zh-TW" sz="2400" dirty="0"/>
              <a:t>As an IMS MMTEL it can listen to DTMF activities to trigger supplementary services like ad-hoc conferences by adding another call leg to the current call. </a:t>
            </a:r>
          </a:p>
          <a:p>
            <a:r>
              <a:rPr lang="en-US" altLang="zh-TW" sz="2400" dirty="0"/>
              <a:t>It is created by the C Unit on both the originating and terminating sides based on the Subscriber profile fetched via the H Unit; </a:t>
            </a:r>
          </a:p>
          <a:p>
            <a:r>
              <a:rPr lang="en-US" altLang="zh-TW" sz="2400" dirty="0"/>
              <a:t>it connects to the M Unit to receive the media plane telephony</a:t>
            </a:r>
            <a:r>
              <a:rPr lang="zh-TW" altLang="en-US" sz="2400" dirty="0"/>
              <a:t> </a:t>
            </a:r>
            <a:r>
              <a:rPr lang="en-US" altLang="zh-TW" sz="2400" dirty="0"/>
              <a:t>events and to control the connectivity of the media plane.</a:t>
            </a:r>
            <a:endParaRPr lang="zh-TW" altLang="en-US" sz="2400" dirty="0"/>
          </a:p>
        </p:txBody>
      </p:sp>
      <p:sp>
        <p:nvSpPr>
          <p:cNvPr id="4" name="投影片編號版面配置區 3">
            <a:extLst>
              <a:ext uri="{FF2B5EF4-FFF2-40B4-BE49-F238E27FC236}">
                <a16:creationId xmlns:a16="http://schemas.microsoft.com/office/drawing/2014/main" id="{79A3DF59-6C78-43CF-8B71-083CC01E0A70}"/>
              </a:ext>
            </a:extLst>
          </p:cNvPr>
          <p:cNvSpPr>
            <a:spLocks noGrp="1"/>
          </p:cNvSpPr>
          <p:nvPr>
            <p:ph type="sldNum" sz="quarter" idx="12"/>
          </p:nvPr>
        </p:nvSpPr>
        <p:spPr/>
        <p:txBody>
          <a:bodyPr/>
          <a:lstStyle/>
          <a:p>
            <a:fld id="{2166ABF4-B405-4930-8881-0F98DEEEAD75}" type="slidenum">
              <a:rPr lang="en-US" altLang="zh-TW" smtClean="0"/>
              <a:pPr/>
              <a:t>53</a:t>
            </a:fld>
            <a:endParaRPr lang="en-US" altLang="zh-TW"/>
          </a:p>
        </p:txBody>
      </p:sp>
    </p:spTree>
    <p:extLst>
      <p:ext uri="{BB962C8B-B14F-4D97-AF65-F5344CB8AC3E}">
        <p14:creationId xmlns:p14="http://schemas.microsoft.com/office/powerpoint/2010/main" val="1364972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DA7FA2-ABB3-49C1-9BC6-C2C4C1EA51A6}"/>
              </a:ext>
            </a:extLst>
          </p:cNvPr>
          <p:cNvSpPr>
            <a:spLocks noGrp="1"/>
          </p:cNvSpPr>
          <p:nvPr>
            <p:ph type="title"/>
          </p:nvPr>
        </p:nvSpPr>
        <p:spPr>
          <a:xfrm>
            <a:off x="722313" y="4406900"/>
            <a:ext cx="7772400" cy="1758404"/>
          </a:xfrm>
        </p:spPr>
        <p:txBody>
          <a:bodyPr/>
          <a:lstStyle/>
          <a:p>
            <a:r>
              <a:rPr lang="en-US" altLang="zh-TW" sz="4800" dirty="0"/>
              <a:t>THE hardware platform</a:t>
            </a:r>
            <a:endParaRPr lang="zh-TW" altLang="en-US" sz="4800" dirty="0"/>
          </a:p>
        </p:txBody>
      </p:sp>
      <p:sp>
        <p:nvSpPr>
          <p:cNvPr id="3" name="文字版面配置區 2">
            <a:extLst>
              <a:ext uri="{FF2B5EF4-FFF2-40B4-BE49-F238E27FC236}">
                <a16:creationId xmlns:a16="http://schemas.microsoft.com/office/drawing/2014/main" id="{DCF3EFF0-2A73-4245-93C1-A3F1E6233A49}"/>
              </a:ext>
            </a:extLst>
          </p:cNvPr>
          <p:cNvSpPr>
            <a:spLocks noGrp="1"/>
          </p:cNvSpPr>
          <p:nvPr>
            <p:ph type="body" idx="1"/>
          </p:nvPr>
        </p:nvSpPr>
        <p:spPr/>
        <p:txBody>
          <a:bodyPr/>
          <a:lstStyle/>
          <a:p>
            <a:r>
              <a:rPr lang="en-US" altLang="zh-TW" sz="4800" dirty="0"/>
              <a:t>3.3</a:t>
            </a:r>
            <a:endParaRPr lang="zh-TW" altLang="en-US" sz="4800" dirty="0"/>
          </a:p>
        </p:txBody>
      </p:sp>
      <p:sp>
        <p:nvSpPr>
          <p:cNvPr id="4" name="投影片編號版面配置區 3">
            <a:extLst>
              <a:ext uri="{FF2B5EF4-FFF2-40B4-BE49-F238E27FC236}">
                <a16:creationId xmlns:a16="http://schemas.microsoft.com/office/drawing/2014/main" id="{DB8D1315-B1BB-45EF-88DC-5E4A16F39E85}"/>
              </a:ext>
            </a:extLst>
          </p:cNvPr>
          <p:cNvSpPr>
            <a:spLocks noGrp="1"/>
          </p:cNvSpPr>
          <p:nvPr>
            <p:ph type="sldNum" sz="quarter" idx="12"/>
          </p:nvPr>
        </p:nvSpPr>
        <p:spPr/>
        <p:txBody>
          <a:bodyPr/>
          <a:lstStyle/>
          <a:p>
            <a:fld id="{3FA20CEC-273E-4460-909B-ED48F5635E5D}" type="slidenum">
              <a:rPr lang="en-US" altLang="zh-TW" smtClean="0"/>
              <a:pPr/>
              <a:t>54</a:t>
            </a:fld>
            <a:endParaRPr lang="en-US" altLang="zh-TW"/>
          </a:p>
        </p:txBody>
      </p:sp>
    </p:spTree>
    <p:extLst>
      <p:ext uri="{BB962C8B-B14F-4D97-AF65-F5344CB8AC3E}">
        <p14:creationId xmlns:p14="http://schemas.microsoft.com/office/powerpoint/2010/main" val="1429216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6813B9-7572-40FC-9C75-6958B0914CFD}"/>
              </a:ext>
            </a:extLst>
          </p:cNvPr>
          <p:cNvSpPr>
            <a:spLocks noGrp="1"/>
          </p:cNvSpPr>
          <p:nvPr>
            <p:ph type="title"/>
          </p:nvPr>
        </p:nvSpPr>
        <p:spPr/>
        <p:txBody>
          <a:bodyPr/>
          <a:lstStyle/>
          <a:p>
            <a:r>
              <a:rPr lang="en-US" altLang="zh-TW" dirty="0"/>
              <a:t>The Hardware Platform</a:t>
            </a:r>
            <a:endParaRPr lang="zh-TW" altLang="en-US" dirty="0"/>
          </a:p>
        </p:txBody>
      </p:sp>
      <p:sp>
        <p:nvSpPr>
          <p:cNvPr id="3" name="內容版面配置區 2">
            <a:extLst>
              <a:ext uri="{FF2B5EF4-FFF2-40B4-BE49-F238E27FC236}">
                <a16:creationId xmlns:a16="http://schemas.microsoft.com/office/drawing/2014/main" id="{9FC12DCC-5B44-454D-8DFB-5C3ACB171709}"/>
              </a:ext>
            </a:extLst>
          </p:cNvPr>
          <p:cNvSpPr>
            <a:spLocks noGrp="1"/>
          </p:cNvSpPr>
          <p:nvPr>
            <p:ph idx="1"/>
          </p:nvPr>
        </p:nvSpPr>
        <p:spPr/>
        <p:txBody>
          <a:bodyPr/>
          <a:lstStyle/>
          <a:p>
            <a:r>
              <a:rPr lang="en-US" altLang="zh-TW" sz="2400" dirty="0"/>
              <a:t>We deployed our Microservices IMS Telephony application on two distinct platforms.</a:t>
            </a:r>
          </a:p>
          <a:p>
            <a:r>
              <a:rPr lang="en-US" altLang="zh-TW" sz="2400" dirty="0"/>
              <a:t>The first deployment platform (</a:t>
            </a:r>
            <a:r>
              <a:rPr lang="en-US" altLang="zh-TW" sz="2400" dirty="0">
                <a:hlinkClick r:id="rId3" action="ppaction://hlinkfile"/>
              </a:rPr>
              <a:t>Fig. 6.A</a:t>
            </a:r>
            <a:r>
              <a:rPr lang="en-US" altLang="zh-TW" sz="2400" dirty="0"/>
              <a:t>) is based on a cluster made of eight Raspberry Pi’s [16] (</a:t>
            </a:r>
            <a:r>
              <a:rPr lang="en-US" altLang="zh-TW" sz="2400" dirty="0" err="1"/>
              <a:t>RPi</a:t>
            </a:r>
            <a:r>
              <a:rPr lang="en-US" altLang="zh-TW" sz="2400" dirty="0"/>
              <a:t>). </a:t>
            </a:r>
          </a:p>
          <a:p>
            <a:r>
              <a:rPr lang="en-US" altLang="zh-TW" sz="2400" dirty="0"/>
              <a:t>The benefits of this platform are twofold. Firstly, it is a cost effective way to have a 24/7 cloud we can experiment on and secondly, </a:t>
            </a:r>
            <a:r>
              <a:rPr lang="en-US" altLang="zh-TW" sz="2400" dirty="0" err="1"/>
              <a:t>RPi</a:t>
            </a:r>
            <a:r>
              <a:rPr lang="en-US" altLang="zh-TW" sz="2400" dirty="0"/>
              <a:t> being a simple single core computer, limits the number of variables required to consider while studying the system.</a:t>
            </a:r>
          </a:p>
          <a:p>
            <a:endParaRPr lang="zh-TW" altLang="en-US" sz="2400" dirty="0"/>
          </a:p>
        </p:txBody>
      </p:sp>
      <p:sp>
        <p:nvSpPr>
          <p:cNvPr id="4" name="投影片編號版面配置區 3">
            <a:extLst>
              <a:ext uri="{FF2B5EF4-FFF2-40B4-BE49-F238E27FC236}">
                <a16:creationId xmlns:a16="http://schemas.microsoft.com/office/drawing/2014/main" id="{6ABCA94C-2680-43C8-B255-9253B74D96F6}"/>
              </a:ext>
            </a:extLst>
          </p:cNvPr>
          <p:cNvSpPr>
            <a:spLocks noGrp="1"/>
          </p:cNvSpPr>
          <p:nvPr>
            <p:ph type="sldNum" sz="quarter" idx="12"/>
          </p:nvPr>
        </p:nvSpPr>
        <p:spPr/>
        <p:txBody>
          <a:bodyPr/>
          <a:lstStyle/>
          <a:p>
            <a:fld id="{2166ABF4-B405-4930-8881-0F98DEEEAD75}" type="slidenum">
              <a:rPr lang="en-US" altLang="zh-TW" smtClean="0"/>
              <a:pPr/>
              <a:t>55</a:t>
            </a:fld>
            <a:endParaRPr lang="en-US" altLang="zh-TW"/>
          </a:p>
        </p:txBody>
      </p:sp>
    </p:spTree>
    <p:extLst>
      <p:ext uri="{BB962C8B-B14F-4D97-AF65-F5344CB8AC3E}">
        <p14:creationId xmlns:p14="http://schemas.microsoft.com/office/powerpoint/2010/main" val="40943808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97C860-71BA-4A36-9814-1DC35F80D1A2}"/>
              </a:ext>
            </a:extLst>
          </p:cNvPr>
          <p:cNvSpPr>
            <a:spLocks noGrp="1"/>
          </p:cNvSpPr>
          <p:nvPr>
            <p:ph type="title"/>
          </p:nvPr>
        </p:nvSpPr>
        <p:spPr/>
        <p:txBody>
          <a:bodyPr/>
          <a:lstStyle/>
          <a:p>
            <a:r>
              <a:rPr lang="en-US" altLang="zh-TW" dirty="0"/>
              <a:t>Fig6</a:t>
            </a:r>
            <a:endParaRPr lang="zh-TW" altLang="en-US" dirty="0"/>
          </a:p>
        </p:txBody>
      </p:sp>
      <p:pic>
        <p:nvPicPr>
          <p:cNvPr id="5" name="內容版面配置區 4">
            <a:hlinkClick r:id="rId3" action="ppaction://hlinkfile"/>
            <a:extLst>
              <a:ext uri="{FF2B5EF4-FFF2-40B4-BE49-F238E27FC236}">
                <a16:creationId xmlns:a16="http://schemas.microsoft.com/office/drawing/2014/main" id="{7BC48FC9-4723-4F8A-9A35-5D7784FCE65F}"/>
              </a:ext>
            </a:extLst>
          </p:cNvPr>
          <p:cNvPicPr>
            <a:picLocks noGrp="1" noChangeAspect="1"/>
          </p:cNvPicPr>
          <p:nvPr>
            <p:ph idx="1"/>
          </p:nvPr>
        </p:nvPicPr>
        <p:blipFill>
          <a:blip r:embed="rId4"/>
          <a:stretch>
            <a:fillRect/>
          </a:stretch>
        </p:blipFill>
        <p:spPr>
          <a:xfrm>
            <a:off x="457200" y="2094574"/>
            <a:ext cx="8229600" cy="3537214"/>
          </a:xfrm>
          <a:prstGeom prst="rect">
            <a:avLst/>
          </a:prstGeom>
        </p:spPr>
      </p:pic>
      <p:sp>
        <p:nvSpPr>
          <p:cNvPr id="4" name="投影片編號版面配置區 3">
            <a:extLst>
              <a:ext uri="{FF2B5EF4-FFF2-40B4-BE49-F238E27FC236}">
                <a16:creationId xmlns:a16="http://schemas.microsoft.com/office/drawing/2014/main" id="{B77C9DD4-D8B6-441E-9855-B1C795DC95FF}"/>
              </a:ext>
            </a:extLst>
          </p:cNvPr>
          <p:cNvSpPr>
            <a:spLocks noGrp="1"/>
          </p:cNvSpPr>
          <p:nvPr>
            <p:ph type="sldNum" sz="quarter" idx="12"/>
          </p:nvPr>
        </p:nvSpPr>
        <p:spPr/>
        <p:txBody>
          <a:bodyPr/>
          <a:lstStyle/>
          <a:p>
            <a:fld id="{2166ABF4-B405-4930-8881-0F98DEEEAD75}" type="slidenum">
              <a:rPr lang="en-US" altLang="zh-TW" smtClean="0"/>
              <a:pPr/>
              <a:t>56</a:t>
            </a:fld>
            <a:endParaRPr lang="en-US" altLang="zh-TW"/>
          </a:p>
        </p:txBody>
      </p:sp>
    </p:spTree>
    <p:extLst>
      <p:ext uri="{BB962C8B-B14F-4D97-AF65-F5344CB8AC3E}">
        <p14:creationId xmlns:p14="http://schemas.microsoft.com/office/powerpoint/2010/main" val="19586844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2EEF10-C75C-43B0-9F20-8B163B83CD9A}"/>
              </a:ext>
            </a:extLst>
          </p:cNvPr>
          <p:cNvSpPr>
            <a:spLocks noGrp="1"/>
          </p:cNvSpPr>
          <p:nvPr>
            <p:ph type="title"/>
          </p:nvPr>
        </p:nvSpPr>
        <p:spPr/>
        <p:txBody>
          <a:bodyPr/>
          <a:lstStyle/>
          <a:p>
            <a:r>
              <a:rPr lang="en-US" altLang="zh-TW" dirty="0"/>
              <a:t>The Hardware Platform</a:t>
            </a:r>
            <a:endParaRPr lang="zh-TW" altLang="en-US" dirty="0"/>
          </a:p>
        </p:txBody>
      </p:sp>
      <p:sp>
        <p:nvSpPr>
          <p:cNvPr id="3" name="內容版面配置區 2">
            <a:extLst>
              <a:ext uri="{FF2B5EF4-FFF2-40B4-BE49-F238E27FC236}">
                <a16:creationId xmlns:a16="http://schemas.microsoft.com/office/drawing/2014/main" id="{250AC86C-943F-41DE-B3E0-564A2F7A59BB}"/>
              </a:ext>
            </a:extLst>
          </p:cNvPr>
          <p:cNvSpPr>
            <a:spLocks noGrp="1"/>
          </p:cNvSpPr>
          <p:nvPr>
            <p:ph idx="1"/>
          </p:nvPr>
        </p:nvSpPr>
        <p:spPr/>
        <p:txBody>
          <a:bodyPr/>
          <a:lstStyle/>
          <a:p>
            <a:r>
              <a:rPr lang="en-US" altLang="zh-TW" sz="2400" dirty="0"/>
              <a:t>The Unity Cloud </a:t>
            </a:r>
            <a:r>
              <a:rPr lang="en-US" altLang="zh-TW" sz="2400" dirty="0" err="1"/>
              <a:t>RPi</a:t>
            </a:r>
            <a:r>
              <a:rPr lang="en-US" altLang="zh-TW" sz="2400" dirty="0"/>
              <a:t> platform is built of:</a:t>
            </a:r>
          </a:p>
          <a:p>
            <a:r>
              <a:rPr lang="en-US" altLang="zh-TW" sz="2400" dirty="0"/>
              <a:t>8 Model B </a:t>
            </a:r>
            <a:r>
              <a:rPr lang="en-US" altLang="zh-TW" sz="2400" dirty="0" err="1"/>
              <a:t>RPi</a:t>
            </a:r>
            <a:r>
              <a:rPr lang="en-US" altLang="zh-TW" sz="2400" dirty="0"/>
              <a:t> stacked together in a custom made 3D printed cabinet where each </a:t>
            </a:r>
            <a:r>
              <a:rPr lang="en-US" altLang="zh-TW" sz="2400" dirty="0" err="1"/>
              <a:t>RPi</a:t>
            </a:r>
            <a:r>
              <a:rPr lang="en-US" altLang="zh-TW" sz="2400" dirty="0"/>
              <a:t> is set in a removable sliding tray.</a:t>
            </a:r>
          </a:p>
          <a:p>
            <a:r>
              <a:rPr lang="en-US" altLang="zh-TW" sz="2400" dirty="0"/>
              <a:t>8 custom-made </a:t>
            </a:r>
            <a:r>
              <a:rPr lang="en-US" altLang="zh-TW" sz="2400" dirty="0" err="1"/>
              <a:t>RPi</a:t>
            </a:r>
            <a:r>
              <a:rPr lang="en-US" altLang="zh-TW" sz="2400" dirty="0"/>
              <a:t> Daughter Boards enabling the display of information via 2 RGB LEDs and allowing input via a button.</a:t>
            </a:r>
          </a:p>
          <a:p>
            <a:r>
              <a:rPr lang="en-US" altLang="zh-TW" sz="2400" dirty="0"/>
              <a:t>1 Gigabit Ethernet switch providing the backbone network for the system.</a:t>
            </a:r>
          </a:p>
          <a:p>
            <a:r>
              <a:rPr lang="en-US" altLang="zh-TW" sz="2400" dirty="0"/>
              <a:t>1 Wi-Fi router providing access to UEs (hosting the UA) and providing the NAS functionality on a USB Storage Device.</a:t>
            </a:r>
          </a:p>
          <a:p>
            <a:r>
              <a:rPr lang="en-US" altLang="zh-TW" sz="2400" dirty="0"/>
              <a:t>1 Power Supply for the Cabinet.</a:t>
            </a:r>
            <a:endParaRPr lang="zh-TW" altLang="en-US" sz="2400" dirty="0"/>
          </a:p>
        </p:txBody>
      </p:sp>
      <p:sp>
        <p:nvSpPr>
          <p:cNvPr id="4" name="投影片編號版面配置區 3">
            <a:extLst>
              <a:ext uri="{FF2B5EF4-FFF2-40B4-BE49-F238E27FC236}">
                <a16:creationId xmlns:a16="http://schemas.microsoft.com/office/drawing/2014/main" id="{19D03FC4-D869-4B76-8227-8064D74BB6CB}"/>
              </a:ext>
            </a:extLst>
          </p:cNvPr>
          <p:cNvSpPr>
            <a:spLocks noGrp="1"/>
          </p:cNvSpPr>
          <p:nvPr>
            <p:ph type="sldNum" sz="quarter" idx="12"/>
          </p:nvPr>
        </p:nvSpPr>
        <p:spPr/>
        <p:txBody>
          <a:bodyPr/>
          <a:lstStyle/>
          <a:p>
            <a:fld id="{2166ABF4-B405-4930-8881-0F98DEEEAD75}" type="slidenum">
              <a:rPr lang="en-US" altLang="zh-TW" smtClean="0"/>
              <a:pPr/>
              <a:t>57</a:t>
            </a:fld>
            <a:endParaRPr lang="en-US" altLang="zh-TW"/>
          </a:p>
        </p:txBody>
      </p:sp>
    </p:spTree>
    <p:extLst>
      <p:ext uri="{BB962C8B-B14F-4D97-AF65-F5344CB8AC3E}">
        <p14:creationId xmlns:p14="http://schemas.microsoft.com/office/powerpoint/2010/main" val="10925774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69CCAD-DBDF-468E-B0D5-51A0680FB713}"/>
              </a:ext>
            </a:extLst>
          </p:cNvPr>
          <p:cNvSpPr>
            <a:spLocks noGrp="1"/>
          </p:cNvSpPr>
          <p:nvPr>
            <p:ph type="title"/>
          </p:nvPr>
        </p:nvSpPr>
        <p:spPr/>
        <p:txBody>
          <a:bodyPr/>
          <a:lstStyle/>
          <a:p>
            <a:r>
              <a:rPr lang="en-US" altLang="zh-TW" dirty="0"/>
              <a:t>The Hardware Platform</a:t>
            </a:r>
            <a:endParaRPr lang="zh-TW" altLang="en-US" dirty="0"/>
          </a:p>
        </p:txBody>
      </p:sp>
      <p:sp>
        <p:nvSpPr>
          <p:cNvPr id="3" name="內容版面配置區 2">
            <a:extLst>
              <a:ext uri="{FF2B5EF4-FFF2-40B4-BE49-F238E27FC236}">
                <a16:creationId xmlns:a16="http://schemas.microsoft.com/office/drawing/2014/main" id="{59093588-60FB-4B3B-88FA-482408FFD3B9}"/>
              </a:ext>
            </a:extLst>
          </p:cNvPr>
          <p:cNvSpPr>
            <a:spLocks noGrp="1"/>
          </p:cNvSpPr>
          <p:nvPr>
            <p:ph idx="1"/>
          </p:nvPr>
        </p:nvSpPr>
        <p:spPr/>
        <p:txBody>
          <a:bodyPr/>
          <a:lstStyle/>
          <a:p>
            <a:r>
              <a:rPr lang="en-US" altLang="zh-TW" dirty="0"/>
              <a:t>The second deployment (</a:t>
            </a:r>
            <a:r>
              <a:rPr lang="en-US" altLang="zh-TW" dirty="0">
                <a:hlinkClick r:id="rId3" action="ppaction://hlinkfile"/>
              </a:rPr>
              <a:t>Fig. 6.B</a:t>
            </a:r>
            <a:r>
              <a:rPr lang="en-US" altLang="zh-TW" dirty="0"/>
              <a:t>) is on top of OpenStack deployed on an Ericsson</a:t>
            </a:r>
            <a:r>
              <a:rPr lang="zh-TW" altLang="en-US" dirty="0"/>
              <a:t> </a:t>
            </a:r>
            <a:r>
              <a:rPr lang="en-US" altLang="zh-TW" dirty="0"/>
              <a:t>Blade System (EBS) [17] consisting of 8 VMs (2 virtual cores and 2GB of RAM)deployed on 4 physical blades. An automatic orchestration mechanism is triggered to</a:t>
            </a:r>
            <a:r>
              <a:rPr lang="zh-TW" altLang="en-US" dirty="0"/>
              <a:t> </a:t>
            </a:r>
            <a:r>
              <a:rPr lang="en-US" altLang="zh-TW" dirty="0"/>
              <a:t>balance load of the blades though VM migrations.</a:t>
            </a:r>
            <a:endParaRPr lang="zh-TW" altLang="en-US" dirty="0"/>
          </a:p>
        </p:txBody>
      </p:sp>
      <p:sp>
        <p:nvSpPr>
          <p:cNvPr id="4" name="投影片編號版面配置區 3">
            <a:extLst>
              <a:ext uri="{FF2B5EF4-FFF2-40B4-BE49-F238E27FC236}">
                <a16:creationId xmlns:a16="http://schemas.microsoft.com/office/drawing/2014/main" id="{D40640C8-6AD2-4116-97EB-C47B5CC92C7B}"/>
              </a:ext>
            </a:extLst>
          </p:cNvPr>
          <p:cNvSpPr>
            <a:spLocks noGrp="1"/>
          </p:cNvSpPr>
          <p:nvPr>
            <p:ph type="sldNum" sz="quarter" idx="12"/>
          </p:nvPr>
        </p:nvSpPr>
        <p:spPr/>
        <p:txBody>
          <a:bodyPr/>
          <a:lstStyle/>
          <a:p>
            <a:fld id="{2166ABF4-B405-4930-8881-0F98DEEEAD75}" type="slidenum">
              <a:rPr lang="en-US" altLang="zh-TW" smtClean="0"/>
              <a:pPr/>
              <a:t>58</a:t>
            </a:fld>
            <a:endParaRPr lang="en-US" altLang="zh-TW"/>
          </a:p>
        </p:txBody>
      </p:sp>
    </p:spTree>
    <p:extLst>
      <p:ext uri="{BB962C8B-B14F-4D97-AF65-F5344CB8AC3E}">
        <p14:creationId xmlns:p14="http://schemas.microsoft.com/office/powerpoint/2010/main" val="14067196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82E77D-268D-4164-A335-1D7B99C11254}"/>
              </a:ext>
            </a:extLst>
          </p:cNvPr>
          <p:cNvSpPr>
            <a:spLocks noGrp="1"/>
          </p:cNvSpPr>
          <p:nvPr>
            <p:ph type="title"/>
          </p:nvPr>
        </p:nvSpPr>
        <p:spPr/>
        <p:txBody>
          <a:bodyPr/>
          <a:lstStyle/>
          <a:p>
            <a:r>
              <a:rPr lang="en-US" altLang="zh-TW" sz="4800" dirty="0"/>
              <a:t>Experimentation</a:t>
            </a:r>
            <a:endParaRPr lang="zh-TW" altLang="en-US" sz="4800" dirty="0"/>
          </a:p>
        </p:txBody>
      </p:sp>
      <p:sp>
        <p:nvSpPr>
          <p:cNvPr id="3" name="文字版面配置區 2">
            <a:extLst>
              <a:ext uri="{FF2B5EF4-FFF2-40B4-BE49-F238E27FC236}">
                <a16:creationId xmlns:a16="http://schemas.microsoft.com/office/drawing/2014/main" id="{069D9016-3C3C-42DD-A92F-F6CBD4FC3C73}"/>
              </a:ext>
            </a:extLst>
          </p:cNvPr>
          <p:cNvSpPr>
            <a:spLocks noGrp="1"/>
          </p:cNvSpPr>
          <p:nvPr>
            <p:ph type="body" idx="1"/>
          </p:nvPr>
        </p:nvSpPr>
        <p:spPr/>
        <p:txBody>
          <a:bodyPr/>
          <a:lstStyle/>
          <a:p>
            <a:r>
              <a:rPr lang="en-US" altLang="zh-TW" sz="4800" dirty="0"/>
              <a:t>4</a:t>
            </a:r>
            <a:endParaRPr lang="zh-TW" altLang="en-US" sz="4800" dirty="0"/>
          </a:p>
        </p:txBody>
      </p:sp>
      <p:sp>
        <p:nvSpPr>
          <p:cNvPr id="4" name="投影片編號版面配置區 3">
            <a:extLst>
              <a:ext uri="{FF2B5EF4-FFF2-40B4-BE49-F238E27FC236}">
                <a16:creationId xmlns:a16="http://schemas.microsoft.com/office/drawing/2014/main" id="{D788643F-EFB5-40D9-A782-C096160D3306}"/>
              </a:ext>
            </a:extLst>
          </p:cNvPr>
          <p:cNvSpPr>
            <a:spLocks noGrp="1"/>
          </p:cNvSpPr>
          <p:nvPr>
            <p:ph type="sldNum" sz="quarter" idx="12"/>
          </p:nvPr>
        </p:nvSpPr>
        <p:spPr/>
        <p:txBody>
          <a:bodyPr/>
          <a:lstStyle/>
          <a:p>
            <a:fld id="{3FA20CEC-273E-4460-909B-ED48F5635E5D}" type="slidenum">
              <a:rPr lang="en-US" altLang="zh-TW" smtClean="0"/>
              <a:pPr/>
              <a:t>59</a:t>
            </a:fld>
            <a:endParaRPr lang="en-US" altLang="zh-TW"/>
          </a:p>
        </p:txBody>
      </p:sp>
    </p:spTree>
    <p:extLst>
      <p:ext uri="{BB962C8B-B14F-4D97-AF65-F5344CB8AC3E}">
        <p14:creationId xmlns:p14="http://schemas.microsoft.com/office/powerpoint/2010/main" val="258988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Abstract</a:t>
            </a:r>
            <a:endParaRPr lang="zh-TW" altLang="en-US" dirty="0"/>
          </a:p>
        </p:txBody>
      </p:sp>
      <p:sp>
        <p:nvSpPr>
          <p:cNvPr id="3" name="內容版面配置區 2"/>
          <p:cNvSpPr>
            <a:spLocks noGrp="1"/>
          </p:cNvSpPr>
          <p:nvPr>
            <p:ph idx="1"/>
          </p:nvPr>
        </p:nvSpPr>
        <p:spPr/>
        <p:txBody>
          <a:bodyPr/>
          <a:lstStyle/>
          <a:p>
            <a:r>
              <a:rPr lang="en-US" altLang="zh-TW" sz="2800" dirty="0"/>
              <a:t>We propose a </a:t>
            </a:r>
            <a:r>
              <a:rPr lang="en-US" altLang="zh-TW" sz="2800" dirty="0">
                <a:solidFill>
                  <a:srgbClr val="FF0000"/>
                </a:solidFill>
              </a:rPr>
              <a:t>distributed</a:t>
            </a:r>
            <a:r>
              <a:rPr lang="zh-TW" altLang="en-US" sz="2800" dirty="0">
                <a:solidFill>
                  <a:srgbClr val="FF0000"/>
                </a:solidFill>
              </a:rPr>
              <a:t> </a:t>
            </a:r>
            <a:r>
              <a:rPr lang="en-US" altLang="zh-TW" sz="2800" dirty="0">
                <a:solidFill>
                  <a:srgbClr val="FF0000"/>
                </a:solidFill>
              </a:rPr>
              <a:t>software architecture</a:t>
            </a:r>
            <a:r>
              <a:rPr lang="en-US" altLang="zh-TW" sz="2800" dirty="0"/>
              <a:t> enabling the deployment of a single software version on</a:t>
            </a:r>
            <a:r>
              <a:rPr lang="zh-TW" altLang="en-US" sz="2800" dirty="0"/>
              <a:t> </a:t>
            </a:r>
            <a:r>
              <a:rPr lang="en-US" altLang="zh-TW" sz="2800" dirty="0"/>
              <a:t>multiple cloud platforms thus allowing for a solution-based deployment. We</a:t>
            </a:r>
            <a:r>
              <a:rPr lang="zh-TW" altLang="en-US" sz="2800" dirty="0"/>
              <a:t> </a:t>
            </a:r>
            <a:r>
              <a:rPr lang="en-US" altLang="zh-TW" sz="2800" dirty="0"/>
              <a:t>also present a prototype we developed to study the characteristics of this</a:t>
            </a:r>
            <a:br>
              <a:rPr lang="en-US" altLang="zh-TW" sz="2800" dirty="0"/>
            </a:br>
            <a:r>
              <a:rPr lang="en-US" altLang="zh-TW" sz="2800" dirty="0"/>
              <a:t>architecture. </a:t>
            </a:r>
            <a:br>
              <a:rPr lang="en-US"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a:t>
            </a:fld>
            <a:endParaRPr lang="en-US" altLang="zh-TW"/>
          </a:p>
        </p:txBody>
      </p:sp>
    </p:spTree>
    <p:extLst>
      <p:ext uri="{BB962C8B-B14F-4D97-AF65-F5344CB8AC3E}">
        <p14:creationId xmlns:p14="http://schemas.microsoft.com/office/powerpoint/2010/main" val="2410593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8590F0-7DBB-4CB8-A38E-A6ED6A955117}"/>
              </a:ext>
            </a:extLst>
          </p:cNvPr>
          <p:cNvSpPr>
            <a:spLocks noGrp="1"/>
          </p:cNvSpPr>
          <p:nvPr>
            <p:ph type="title"/>
          </p:nvPr>
        </p:nvSpPr>
        <p:spPr/>
        <p:txBody>
          <a:bodyPr/>
          <a:lstStyle/>
          <a:p>
            <a:r>
              <a:rPr lang="en-US" altLang="zh-TW" dirty="0"/>
              <a:t>Experimentation</a:t>
            </a:r>
            <a:endParaRPr lang="zh-TW" altLang="en-US" dirty="0"/>
          </a:p>
        </p:txBody>
      </p:sp>
      <p:sp>
        <p:nvSpPr>
          <p:cNvPr id="3" name="內容版面配置區 2">
            <a:extLst>
              <a:ext uri="{FF2B5EF4-FFF2-40B4-BE49-F238E27FC236}">
                <a16:creationId xmlns:a16="http://schemas.microsoft.com/office/drawing/2014/main" id="{A1D4A830-6277-47A6-B58D-430FD0A5D214}"/>
              </a:ext>
            </a:extLst>
          </p:cNvPr>
          <p:cNvSpPr>
            <a:spLocks noGrp="1"/>
          </p:cNvSpPr>
          <p:nvPr>
            <p:ph idx="1"/>
          </p:nvPr>
        </p:nvSpPr>
        <p:spPr/>
        <p:txBody>
          <a:bodyPr/>
          <a:lstStyle/>
          <a:p>
            <a:r>
              <a:rPr lang="en-US" altLang="zh-TW" sz="2800" dirty="0"/>
              <a:t>The first experiment is carried out to demonstrate the compatibility and compliance between different cloud-based deployment platforms (</a:t>
            </a:r>
            <a:r>
              <a:rPr lang="en-US" altLang="zh-TW" sz="2800" dirty="0" err="1">
                <a:solidFill>
                  <a:schemeClr val="accent6">
                    <a:lumMod val="75000"/>
                  </a:schemeClr>
                </a:solidFill>
              </a:rPr>
              <a:t>RPi</a:t>
            </a:r>
            <a:r>
              <a:rPr lang="en-US" altLang="zh-TW" sz="2800" dirty="0">
                <a:solidFill>
                  <a:schemeClr val="accent6">
                    <a:lumMod val="75000"/>
                  </a:schemeClr>
                </a:solidFill>
              </a:rPr>
              <a:t> cluster </a:t>
            </a:r>
            <a:r>
              <a:rPr lang="en-US" altLang="zh-TW" sz="2800" dirty="0"/>
              <a:t>and </a:t>
            </a:r>
            <a:r>
              <a:rPr lang="en-US" altLang="zh-TW" sz="2800" dirty="0">
                <a:solidFill>
                  <a:schemeClr val="accent6">
                    <a:lumMod val="75000"/>
                  </a:schemeClr>
                </a:solidFill>
              </a:rPr>
              <a:t>EBS VMs</a:t>
            </a:r>
            <a:r>
              <a:rPr lang="en-US" altLang="zh-TW" sz="2800" dirty="0"/>
              <a:t>) regarding IMS telephony Microservice functions developed for the Unity Cloud.</a:t>
            </a:r>
          </a:p>
          <a:p>
            <a:r>
              <a:rPr lang="en-US" altLang="zh-TW" sz="2800" dirty="0"/>
              <a:t>Our measurement consists of a collection of in-process logs which are collected in a file on the Unity Cloud. The open-source tool </a:t>
            </a:r>
            <a:r>
              <a:rPr lang="en-US" altLang="zh-TW" sz="2800" dirty="0" err="1"/>
              <a:t>SIPp</a:t>
            </a:r>
            <a:r>
              <a:rPr lang="en-US" altLang="zh-TW" sz="2800" dirty="0"/>
              <a:t> [18] has been used to generate SIP traffic.</a:t>
            </a:r>
            <a:endParaRPr lang="zh-TW" altLang="en-US" sz="2800" dirty="0"/>
          </a:p>
        </p:txBody>
      </p:sp>
      <p:sp>
        <p:nvSpPr>
          <p:cNvPr id="4" name="投影片編號版面配置區 3">
            <a:extLst>
              <a:ext uri="{FF2B5EF4-FFF2-40B4-BE49-F238E27FC236}">
                <a16:creationId xmlns:a16="http://schemas.microsoft.com/office/drawing/2014/main" id="{9A7A9E06-C84A-4AD7-92F7-77007F2CE2C2}"/>
              </a:ext>
            </a:extLst>
          </p:cNvPr>
          <p:cNvSpPr>
            <a:spLocks noGrp="1"/>
          </p:cNvSpPr>
          <p:nvPr>
            <p:ph type="sldNum" sz="quarter" idx="12"/>
          </p:nvPr>
        </p:nvSpPr>
        <p:spPr/>
        <p:txBody>
          <a:bodyPr/>
          <a:lstStyle/>
          <a:p>
            <a:fld id="{2166ABF4-B405-4930-8881-0F98DEEEAD75}" type="slidenum">
              <a:rPr lang="en-US" altLang="zh-TW" smtClean="0"/>
              <a:pPr/>
              <a:t>60</a:t>
            </a:fld>
            <a:endParaRPr lang="en-US" altLang="zh-TW"/>
          </a:p>
        </p:txBody>
      </p:sp>
    </p:spTree>
    <p:extLst>
      <p:ext uri="{BB962C8B-B14F-4D97-AF65-F5344CB8AC3E}">
        <p14:creationId xmlns:p14="http://schemas.microsoft.com/office/powerpoint/2010/main" val="26009359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AD17F9-EA7E-40EF-9172-F0757E47FEBE}"/>
              </a:ext>
            </a:extLst>
          </p:cNvPr>
          <p:cNvSpPr>
            <a:spLocks noGrp="1"/>
          </p:cNvSpPr>
          <p:nvPr>
            <p:ph type="title"/>
          </p:nvPr>
        </p:nvSpPr>
        <p:spPr/>
        <p:txBody>
          <a:bodyPr/>
          <a:lstStyle/>
          <a:p>
            <a:r>
              <a:rPr lang="en-US" altLang="zh-TW" dirty="0"/>
              <a:t>Experimentation</a:t>
            </a:r>
            <a:endParaRPr lang="zh-TW" altLang="en-US" dirty="0"/>
          </a:p>
        </p:txBody>
      </p:sp>
      <p:sp>
        <p:nvSpPr>
          <p:cNvPr id="3" name="內容版面配置區 2">
            <a:extLst>
              <a:ext uri="{FF2B5EF4-FFF2-40B4-BE49-F238E27FC236}">
                <a16:creationId xmlns:a16="http://schemas.microsoft.com/office/drawing/2014/main" id="{874C8B36-60AE-4135-BA8A-BF100E40FB15}"/>
              </a:ext>
            </a:extLst>
          </p:cNvPr>
          <p:cNvSpPr>
            <a:spLocks noGrp="1"/>
          </p:cNvSpPr>
          <p:nvPr>
            <p:ph idx="1"/>
          </p:nvPr>
        </p:nvSpPr>
        <p:spPr/>
        <p:txBody>
          <a:bodyPr/>
          <a:lstStyle/>
          <a:p>
            <a:r>
              <a:rPr lang="en-US" altLang="zh-TW" sz="2800" dirty="0"/>
              <a:t>We measure the delay from the reception of the SIP INVITE by the Unity Cloud until it is sent to the terminating UA (</a:t>
            </a:r>
            <a:r>
              <a:rPr lang="en-US" altLang="zh-TW" sz="2800" dirty="0">
                <a:hlinkClick r:id="rId3" action="ppaction://hlinkfile"/>
              </a:rPr>
              <a:t>Fig. 7</a:t>
            </a:r>
            <a:r>
              <a:rPr lang="en-US" altLang="zh-TW" sz="2800" dirty="0"/>
              <a:t>). This way we keep the measurement to the portion that is </a:t>
            </a:r>
            <a:r>
              <a:rPr lang="en-US" altLang="zh-TW" sz="2800" dirty="0">
                <a:solidFill>
                  <a:srgbClr val="FF0000"/>
                </a:solidFill>
              </a:rPr>
              <a:t>directly dependent on Unity Cloud processing and independent from UA delays.</a:t>
            </a:r>
            <a:r>
              <a:rPr lang="en-US" altLang="zh-TW" sz="2800" dirty="0"/>
              <a:t> We also take measurements about the average CPU load on all Computing Units (CUs) against the number of concurrent calls being served by the system (</a:t>
            </a:r>
            <a:r>
              <a:rPr lang="en-US" altLang="zh-TW" sz="2800" dirty="0">
                <a:hlinkClick r:id="rId4" action="ppaction://hlinkfile"/>
              </a:rPr>
              <a:t>Fig. 8</a:t>
            </a:r>
            <a:r>
              <a:rPr lang="en-US" altLang="zh-TW" sz="2800" dirty="0"/>
              <a:t>).</a:t>
            </a:r>
            <a:endParaRPr lang="zh-TW" altLang="en-US" sz="2800" dirty="0"/>
          </a:p>
        </p:txBody>
      </p:sp>
      <p:sp>
        <p:nvSpPr>
          <p:cNvPr id="4" name="投影片編號版面配置區 3">
            <a:extLst>
              <a:ext uri="{FF2B5EF4-FFF2-40B4-BE49-F238E27FC236}">
                <a16:creationId xmlns:a16="http://schemas.microsoft.com/office/drawing/2014/main" id="{659E73FD-5AA2-461E-A365-7324FB85222A}"/>
              </a:ext>
            </a:extLst>
          </p:cNvPr>
          <p:cNvSpPr>
            <a:spLocks noGrp="1"/>
          </p:cNvSpPr>
          <p:nvPr>
            <p:ph type="sldNum" sz="quarter" idx="12"/>
          </p:nvPr>
        </p:nvSpPr>
        <p:spPr/>
        <p:txBody>
          <a:bodyPr/>
          <a:lstStyle/>
          <a:p>
            <a:fld id="{2166ABF4-B405-4930-8881-0F98DEEEAD75}" type="slidenum">
              <a:rPr lang="en-US" altLang="zh-TW" smtClean="0"/>
              <a:pPr/>
              <a:t>61</a:t>
            </a:fld>
            <a:endParaRPr lang="en-US" altLang="zh-TW"/>
          </a:p>
        </p:txBody>
      </p:sp>
    </p:spTree>
    <p:extLst>
      <p:ext uri="{BB962C8B-B14F-4D97-AF65-F5344CB8AC3E}">
        <p14:creationId xmlns:p14="http://schemas.microsoft.com/office/powerpoint/2010/main" val="12873988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AD17F9-EA7E-40EF-9172-F0757E47FEBE}"/>
              </a:ext>
            </a:extLst>
          </p:cNvPr>
          <p:cNvSpPr>
            <a:spLocks noGrp="1"/>
          </p:cNvSpPr>
          <p:nvPr>
            <p:ph type="title"/>
          </p:nvPr>
        </p:nvSpPr>
        <p:spPr/>
        <p:txBody>
          <a:bodyPr/>
          <a:lstStyle/>
          <a:p>
            <a:r>
              <a:rPr lang="en-US" altLang="zh-TW" dirty="0"/>
              <a:t>Experimentation</a:t>
            </a:r>
            <a:endParaRPr lang="zh-TW" altLang="en-US" dirty="0"/>
          </a:p>
        </p:txBody>
      </p:sp>
      <p:sp>
        <p:nvSpPr>
          <p:cNvPr id="3" name="內容版面配置區 2">
            <a:extLst>
              <a:ext uri="{FF2B5EF4-FFF2-40B4-BE49-F238E27FC236}">
                <a16:creationId xmlns:a16="http://schemas.microsoft.com/office/drawing/2014/main" id="{874C8B36-60AE-4135-BA8A-BF100E40FB15}"/>
              </a:ext>
            </a:extLst>
          </p:cNvPr>
          <p:cNvSpPr>
            <a:spLocks noGrp="1"/>
          </p:cNvSpPr>
          <p:nvPr>
            <p:ph idx="1"/>
          </p:nvPr>
        </p:nvSpPr>
        <p:spPr/>
        <p:txBody>
          <a:bodyPr/>
          <a:lstStyle/>
          <a:p>
            <a:r>
              <a:rPr lang="en-US" altLang="zh-TW" dirty="0"/>
              <a:t>For all measurements we settled on:</a:t>
            </a:r>
          </a:p>
          <a:p>
            <a:r>
              <a:rPr lang="en-US" altLang="zh-TW" dirty="0"/>
              <a:t>Call Rate: 30 2-way calls establishment minute</a:t>
            </a:r>
          </a:p>
          <a:p>
            <a:r>
              <a:rPr lang="en-US" altLang="zh-TW" dirty="0"/>
              <a:t>Call Duration: 3:20 minutes</a:t>
            </a:r>
          </a:p>
          <a:p>
            <a:r>
              <a:rPr lang="en-US" altLang="zh-TW" dirty="0"/>
              <a:t>Subscribers: 200 registered users</a:t>
            </a:r>
          </a:p>
          <a:p>
            <a:r>
              <a:rPr lang="en-US" altLang="zh-TW" dirty="0"/>
              <a:t>Background Registration: 20 re-registration / minute</a:t>
            </a:r>
            <a:endParaRPr lang="zh-TW" altLang="en-US" dirty="0"/>
          </a:p>
        </p:txBody>
      </p:sp>
      <p:sp>
        <p:nvSpPr>
          <p:cNvPr id="4" name="投影片編號版面配置區 3">
            <a:extLst>
              <a:ext uri="{FF2B5EF4-FFF2-40B4-BE49-F238E27FC236}">
                <a16:creationId xmlns:a16="http://schemas.microsoft.com/office/drawing/2014/main" id="{659E73FD-5AA2-461E-A365-7324FB85222A}"/>
              </a:ext>
            </a:extLst>
          </p:cNvPr>
          <p:cNvSpPr>
            <a:spLocks noGrp="1"/>
          </p:cNvSpPr>
          <p:nvPr>
            <p:ph type="sldNum" sz="quarter" idx="12"/>
          </p:nvPr>
        </p:nvSpPr>
        <p:spPr/>
        <p:txBody>
          <a:bodyPr/>
          <a:lstStyle/>
          <a:p>
            <a:fld id="{2166ABF4-B405-4930-8881-0F98DEEEAD75}" type="slidenum">
              <a:rPr lang="en-US" altLang="zh-TW" smtClean="0"/>
              <a:pPr/>
              <a:t>62</a:t>
            </a:fld>
            <a:endParaRPr lang="en-US" altLang="zh-TW"/>
          </a:p>
        </p:txBody>
      </p:sp>
    </p:spTree>
    <p:extLst>
      <p:ext uri="{BB962C8B-B14F-4D97-AF65-F5344CB8AC3E}">
        <p14:creationId xmlns:p14="http://schemas.microsoft.com/office/powerpoint/2010/main" val="13824982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A1F287-62BB-4404-9A3A-41F1D3EEB9FC}"/>
              </a:ext>
            </a:extLst>
          </p:cNvPr>
          <p:cNvSpPr>
            <a:spLocks noGrp="1"/>
          </p:cNvSpPr>
          <p:nvPr>
            <p:ph type="title"/>
          </p:nvPr>
        </p:nvSpPr>
        <p:spPr/>
        <p:txBody>
          <a:bodyPr/>
          <a:lstStyle/>
          <a:p>
            <a:r>
              <a:rPr lang="en-US" altLang="zh-TW" dirty="0"/>
              <a:t>Fig 7</a:t>
            </a:r>
            <a:endParaRPr lang="zh-TW" altLang="en-US" dirty="0"/>
          </a:p>
        </p:txBody>
      </p:sp>
      <p:pic>
        <p:nvPicPr>
          <p:cNvPr id="5" name="內容版面配置區 4">
            <a:hlinkClick r:id="rId3" action="ppaction://hlinkfile"/>
            <a:extLst>
              <a:ext uri="{FF2B5EF4-FFF2-40B4-BE49-F238E27FC236}">
                <a16:creationId xmlns:a16="http://schemas.microsoft.com/office/drawing/2014/main" id="{CE2EE7F6-0A3A-433B-AFF7-0AFA35183EDF}"/>
              </a:ext>
            </a:extLst>
          </p:cNvPr>
          <p:cNvPicPr>
            <a:picLocks noGrp="1" noChangeAspect="1"/>
          </p:cNvPicPr>
          <p:nvPr>
            <p:ph idx="1"/>
          </p:nvPr>
        </p:nvPicPr>
        <p:blipFill>
          <a:blip r:embed="rId4"/>
          <a:stretch>
            <a:fillRect/>
          </a:stretch>
        </p:blipFill>
        <p:spPr>
          <a:xfrm>
            <a:off x="242010" y="1916832"/>
            <a:ext cx="8659979" cy="3974666"/>
          </a:xfrm>
          <a:prstGeom prst="rect">
            <a:avLst/>
          </a:prstGeom>
        </p:spPr>
      </p:pic>
      <p:sp>
        <p:nvSpPr>
          <p:cNvPr id="4" name="投影片編號版面配置區 3">
            <a:extLst>
              <a:ext uri="{FF2B5EF4-FFF2-40B4-BE49-F238E27FC236}">
                <a16:creationId xmlns:a16="http://schemas.microsoft.com/office/drawing/2014/main" id="{A8BA4EC0-A020-4825-B8B3-6688FCAFB851}"/>
              </a:ext>
            </a:extLst>
          </p:cNvPr>
          <p:cNvSpPr>
            <a:spLocks noGrp="1"/>
          </p:cNvSpPr>
          <p:nvPr>
            <p:ph type="sldNum" sz="quarter" idx="12"/>
          </p:nvPr>
        </p:nvSpPr>
        <p:spPr/>
        <p:txBody>
          <a:bodyPr/>
          <a:lstStyle/>
          <a:p>
            <a:fld id="{2166ABF4-B405-4930-8881-0F98DEEEAD75}" type="slidenum">
              <a:rPr lang="en-US" altLang="zh-TW" smtClean="0"/>
              <a:pPr/>
              <a:t>63</a:t>
            </a:fld>
            <a:endParaRPr lang="en-US" altLang="zh-TW"/>
          </a:p>
        </p:txBody>
      </p:sp>
    </p:spTree>
    <p:extLst>
      <p:ext uri="{BB962C8B-B14F-4D97-AF65-F5344CB8AC3E}">
        <p14:creationId xmlns:p14="http://schemas.microsoft.com/office/powerpoint/2010/main" val="33266133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8A1192-9D02-4F91-977E-1810E67B1252}"/>
              </a:ext>
            </a:extLst>
          </p:cNvPr>
          <p:cNvSpPr>
            <a:spLocks noGrp="1"/>
          </p:cNvSpPr>
          <p:nvPr>
            <p:ph type="title"/>
          </p:nvPr>
        </p:nvSpPr>
        <p:spPr/>
        <p:txBody>
          <a:bodyPr/>
          <a:lstStyle/>
          <a:p>
            <a:r>
              <a:rPr lang="en-US" altLang="zh-TW" dirty="0"/>
              <a:t>Fig 8</a:t>
            </a:r>
            <a:endParaRPr lang="zh-TW" altLang="en-US" dirty="0"/>
          </a:p>
        </p:txBody>
      </p:sp>
      <p:pic>
        <p:nvPicPr>
          <p:cNvPr id="5" name="內容版面配置區 4">
            <a:hlinkClick r:id="rId3" action="ppaction://hlinkfile"/>
            <a:extLst>
              <a:ext uri="{FF2B5EF4-FFF2-40B4-BE49-F238E27FC236}">
                <a16:creationId xmlns:a16="http://schemas.microsoft.com/office/drawing/2014/main" id="{AC57E718-3371-4E1F-8CE9-EF67D879D3B2}"/>
              </a:ext>
            </a:extLst>
          </p:cNvPr>
          <p:cNvPicPr>
            <a:picLocks noGrp="1" noChangeAspect="1"/>
          </p:cNvPicPr>
          <p:nvPr>
            <p:ph idx="1"/>
          </p:nvPr>
        </p:nvPicPr>
        <p:blipFill>
          <a:blip r:embed="rId4"/>
          <a:stretch>
            <a:fillRect/>
          </a:stretch>
        </p:blipFill>
        <p:spPr>
          <a:xfrm>
            <a:off x="295291" y="1916832"/>
            <a:ext cx="8553417" cy="3881245"/>
          </a:xfrm>
          <a:prstGeom prst="rect">
            <a:avLst/>
          </a:prstGeom>
        </p:spPr>
      </p:pic>
      <p:sp>
        <p:nvSpPr>
          <p:cNvPr id="4" name="投影片編號版面配置區 3">
            <a:extLst>
              <a:ext uri="{FF2B5EF4-FFF2-40B4-BE49-F238E27FC236}">
                <a16:creationId xmlns:a16="http://schemas.microsoft.com/office/drawing/2014/main" id="{77EB1B2F-C567-4016-A64D-8C868E0401F5}"/>
              </a:ext>
            </a:extLst>
          </p:cNvPr>
          <p:cNvSpPr>
            <a:spLocks noGrp="1"/>
          </p:cNvSpPr>
          <p:nvPr>
            <p:ph type="sldNum" sz="quarter" idx="12"/>
          </p:nvPr>
        </p:nvSpPr>
        <p:spPr/>
        <p:txBody>
          <a:bodyPr/>
          <a:lstStyle/>
          <a:p>
            <a:fld id="{2166ABF4-B405-4930-8881-0F98DEEEAD75}" type="slidenum">
              <a:rPr lang="en-US" altLang="zh-TW" smtClean="0"/>
              <a:pPr/>
              <a:t>64</a:t>
            </a:fld>
            <a:endParaRPr lang="en-US" altLang="zh-TW"/>
          </a:p>
        </p:txBody>
      </p:sp>
    </p:spTree>
    <p:extLst>
      <p:ext uri="{BB962C8B-B14F-4D97-AF65-F5344CB8AC3E}">
        <p14:creationId xmlns:p14="http://schemas.microsoft.com/office/powerpoint/2010/main" val="12784954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AD17F9-EA7E-40EF-9172-F0757E47FEBE}"/>
              </a:ext>
            </a:extLst>
          </p:cNvPr>
          <p:cNvSpPr>
            <a:spLocks noGrp="1"/>
          </p:cNvSpPr>
          <p:nvPr>
            <p:ph type="title"/>
          </p:nvPr>
        </p:nvSpPr>
        <p:spPr/>
        <p:txBody>
          <a:bodyPr/>
          <a:lstStyle/>
          <a:p>
            <a:r>
              <a:rPr lang="en-US" altLang="zh-TW" dirty="0"/>
              <a:t>Experimentation</a:t>
            </a:r>
            <a:endParaRPr lang="zh-TW" altLang="en-US" dirty="0"/>
          </a:p>
        </p:txBody>
      </p:sp>
      <p:sp>
        <p:nvSpPr>
          <p:cNvPr id="3" name="內容版面配置區 2">
            <a:extLst>
              <a:ext uri="{FF2B5EF4-FFF2-40B4-BE49-F238E27FC236}">
                <a16:creationId xmlns:a16="http://schemas.microsoft.com/office/drawing/2014/main" id="{874C8B36-60AE-4135-BA8A-BF100E40FB15}"/>
              </a:ext>
            </a:extLst>
          </p:cNvPr>
          <p:cNvSpPr>
            <a:spLocks noGrp="1"/>
          </p:cNvSpPr>
          <p:nvPr>
            <p:ph idx="1"/>
          </p:nvPr>
        </p:nvSpPr>
        <p:spPr/>
        <p:txBody>
          <a:bodyPr/>
          <a:lstStyle/>
          <a:p>
            <a:r>
              <a:rPr lang="en-US" altLang="zh-TW" sz="2400" dirty="0"/>
              <a:t>As shown in </a:t>
            </a:r>
            <a:r>
              <a:rPr lang="en-US" altLang="zh-TW" sz="2400" dirty="0">
                <a:hlinkClick r:id="rId3" action="ppaction://hlinkfile"/>
              </a:rPr>
              <a:t>Fig. 7</a:t>
            </a:r>
            <a:r>
              <a:rPr lang="en-US" altLang="zh-TW" sz="2400" dirty="0"/>
              <a:t>, calls could be successfully established in both experimental platforms and the QoS characteristics show similar behavior. QoS characteristics are obviously better on the more powerful EBS but the QoS trend is similar to the </a:t>
            </a:r>
            <a:r>
              <a:rPr lang="en-US" altLang="zh-TW" sz="2400" dirty="0" err="1"/>
              <a:t>RPi</a:t>
            </a:r>
            <a:r>
              <a:rPr lang="en-US" altLang="zh-TW" sz="2400" dirty="0"/>
              <a:t> cluster.</a:t>
            </a:r>
          </a:p>
          <a:p>
            <a:r>
              <a:rPr lang="en-US" altLang="zh-TW" sz="2400" dirty="0"/>
              <a:t>In </a:t>
            </a:r>
            <a:r>
              <a:rPr lang="en-US" altLang="zh-TW" sz="2400" dirty="0">
                <a:hlinkClick r:id="rId4" action="ppaction://hlinkfile"/>
              </a:rPr>
              <a:t>Fig. 8</a:t>
            </a:r>
            <a:r>
              <a:rPr lang="en-US" altLang="zh-TW" sz="2400" dirty="0"/>
              <a:t>, we notice similarities in the resource usage profile where average CPU usage increases relatively linearly with the number of concurrent calls.</a:t>
            </a:r>
            <a:endParaRPr lang="zh-TW" altLang="en-US" sz="2400" dirty="0"/>
          </a:p>
        </p:txBody>
      </p:sp>
      <p:sp>
        <p:nvSpPr>
          <p:cNvPr id="4" name="投影片編號版面配置區 3">
            <a:extLst>
              <a:ext uri="{FF2B5EF4-FFF2-40B4-BE49-F238E27FC236}">
                <a16:creationId xmlns:a16="http://schemas.microsoft.com/office/drawing/2014/main" id="{659E73FD-5AA2-461E-A365-7324FB85222A}"/>
              </a:ext>
            </a:extLst>
          </p:cNvPr>
          <p:cNvSpPr>
            <a:spLocks noGrp="1"/>
          </p:cNvSpPr>
          <p:nvPr>
            <p:ph type="sldNum" sz="quarter" idx="12"/>
          </p:nvPr>
        </p:nvSpPr>
        <p:spPr/>
        <p:txBody>
          <a:bodyPr/>
          <a:lstStyle/>
          <a:p>
            <a:fld id="{2166ABF4-B405-4930-8881-0F98DEEEAD75}" type="slidenum">
              <a:rPr lang="en-US" altLang="zh-TW" smtClean="0"/>
              <a:pPr/>
              <a:t>65</a:t>
            </a:fld>
            <a:endParaRPr lang="en-US" altLang="zh-TW"/>
          </a:p>
        </p:txBody>
      </p:sp>
    </p:spTree>
    <p:extLst>
      <p:ext uri="{BB962C8B-B14F-4D97-AF65-F5344CB8AC3E}">
        <p14:creationId xmlns:p14="http://schemas.microsoft.com/office/powerpoint/2010/main" val="39834298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EB24E3-564E-419D-9441-8CDFEE4A640A}"/>
              </a:ext>
            </a:extLst>
          </p:cNvPr>
          <p:cNvSpPr>
            <a:spLocks noGrp="1"/>
          </p:cNvSpPr>
          <p:nvPr>
            <p:ph type="title"/>
          </p:nvPr>
        </p:nvSpPr>
        <p:spPr/>
        <p:txBody>
          <a:bodyPr/>
          <a:lstStyle/>
          <a:p>
            <a:r>
              <a:rPr lang="en-US" altLang="zh-TW" dirty="0"/>
              <a:t>Experimentation</a:t>
            </a:r>
            <a:endParaRPr lang="zh-TW" altLang="en-US" dirty="0"/>
          </a:p>
        </p:txBody>
      </p:sp>
      <p:sp>
        <p:nvSpPr>
          <p:cNvPr id="3" name="內容版面配置區 2">
            <a:extLst>
              <a:ext uri="{FF2B5EF4-FFF2-40B4-BE49-F238E27FC236}">
                <a16:creationId xmlns:a16="http://schemas.microsoft.com/office/drawing/2014/main" id="{5EA0B37E-A323-4A5A-8081-AF219D485881}"/>
              </a:ext>
            </a:extLst>
          </p:cNvPr>
          <p:cNvSpPr>
            <a:spLocks noGrp="1"/>
          </p:cNvSpPr>
          <p:nvPr>
            <p:ph idx="1"/>
          </p:nvPr>
        </p:nvSpPr>
        <p:spPr/>
        <p:txBody>
          <a:bodyPr/>
          <a:lstStyle/>
          <a:p>
            <a:r>
              <a:rPr lang="en-US" altLang="zh-TW" sz="2800" dirty="0"/>
              <a:t>In a </a:t>
            </a:r>
            <a:r>
              <a:rPr lang="en-US" altLang="zh-TW" sz="2800" dirty="0">
                <a:solidFill>
                  <a:schemeClr val="accent6">
                    <a:lumMod val="75000"/>
                  </a:schemeClr>
                </a:solidFill>
              </a:rPr>
              <a:t>Node-based</a:t>
            </a:r>
            <a:r>
              <a:rPr lang="en-US" altLang="zh-TW" sz="2800" dirty="0"/>
              <a:t> architecture the provisioning of the nodes needs to be perfectly engineered. However, since we had only a limited number of CUs available and didn’t have proper methods to manually engineer the provisioning, we evaluated a number of configurations. These configurations and their functionality distribution are shown for the 8 available CUs in </a:t>
            </a:r>
            <a:r>
              <a:rPr lang="en-US" altLang="zh-TW" sz="2800" dirty="0">
                <a:hlinkClick r:id="rId3" action="ppaction://hlinkfile"/>
              </a:rPr>
              <a:t>Table 1</a:t>
            </a:r>
            <a:r>
              <a:rPr lang="en-US" altLang="zh-TW" sz="2800" dirty="0"/>
              <a:t>.</a:t>
            </a:r>
            <a:endParaRPr lang="zh-TW" altLang="en-US" sz="2800" dirty="0"/>
          </a:p>
        </p:txBody>
      </p:sp>
      <p:sp>
        <p:nvSpPr>
          <p:cNvPr id="4" name="投影片編號版面配置區 3">
            <a:extLst>
              <a:ext uri="{FF2B5EF4-FFF2-40B4-BE49-F238E27FC236}">
                <a16:creationId xmlns:a16="http://schemas.microsoft.com/office/drawing/2014/main" id="{EE88EC98-E7EB-4F04-8F26-4D0DD80CFBE5}"/>
              </a:ext>
            </a:extLst>
          </p:cNvPr>
          <p:cNvSpPr>
            <a:spLocks noGrp="1"/>
          </p:cNvSpPr>
          <p:nvPr>
            <p:ph type="sldNum" sz="quarter" idx="12"/>
          </p:nvPr>
        </p:nvSpPr>
        <p:spPr/>
        <p:txBody>
          <a:bodyPr/>
          <a:lstStyle/>
          <a:p>
            <a:fld id="{2166ABF4-B405-4930-8881-0F98DEEEAD75}" type="slidenum">
              <a:rPr lang="en-US" altLang="zh-TW" smtClean="0"/>
              <a:pPr/>
              <a:t>66</a:t>
            </a:fld>
            <a:endParaRPr lang="en-US" altLang="zh-TW"/>
          </a:p>
        </p:txBody>
      </p:sp>
    </p:spTree>
    <p:extLst>
      <p:ext uri="{BB962C8B-B14F-4D97-AF65-F5344CB8AC3E}">
        <p14:creationId xmlns:p14="http://schemas.microsoft.com/office/powerpoint/2010/main" val="32881583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A13175-5251-4651-9F8B-8E2D8A13A316}"/>
              </a:ext>
            </a:extLst>
          </p:cNvPr>
          <p:cNvSpPr>
            <a:spLocks noGrp="1"/>
          </p:cNvSpPr>
          <p:nvPr>
            <p:ph type="title"/>
          </p:nvPr>
        </p:nvSpPr>
        <p:spPr/>
        <p:txBody>
          <a:bodyPr/>
          <a:lstStyle/>
          <a:p>
            <a:r>
              <a:rPr lang="en-US" altLang="zh-TW" dirty="0"/>
              <a:t>Table 1</a:t>
            </a:r>
            <a:endParaRPr lang="zh-TW" altLang="en-US" dirty="0"/>
          </a:p>
        </p:txBody>
      </p:sp>
      <p:pic>
        <p:nvPicPr>
          <p:cNvPr id="5" name="內容版面配置區 4">
            <a:hlinkClick r:id="rId2" action="ppaction://hlinkfile"/>
            <a:extLst>
              <a:ext uri="{FF2B5EF4-FFF2-40B4-BE49-F238E27FC236}">
                <a16:creationId xmlns:a16="http://schemas.microsoft.com/office/drawing/2014/main" id="{03A9F345-538E-47AE-91AA-D8A38A6FDEBA}"/>
              </a:ext>
            </a:extLst>
          </p:cNvPr>
          <p:cNvPicPr>
            <a:picLocks noGrp="1" noChangeAspect="1"/>
          </p:cNvPicPr>
          <p:nvPr>
            <p:ph idx="1"/>
          </p:nvPr>
        </p:nvPicPr>
        <p:blipFill>
          <a:blip r:embed="rId3"/>
          <a:stretch>
            <a:fillRect/>
          </a:stretch>
        </p:blipFill>
        <p:spPr>
          <a:xfrm>
            <a:off x="457200" y="2617234"/>
            <a:ext cx="8229600" cy="2491894"/>
          </a:xfrm>
          <a:prstGeom prst="rect">
            <a:avLst/>
          </a:prstGeom>
        </p:spPr>
      </p:pic>
      <p:sp>
        <p:nvSpPr>
          <p:cNvPr id="4" name="投影片編號版面配置區 3">
            <a:extLst>
              <a:ext uri="{FF2B5EF4-FFF2-40B4-BE49-F238E27FC236}">
                <a16:creationId xmlns:a16="http://schemas.microsoft.com/office/drawing/2014/main" id="{192EA1F2-70EE-47ED-A5CB-7D4344D987FA}"/>
              </a:ext>
            </a:extLst>
          </p:cNvPr>
          <p:cNvSpPr>
            <a:spLocks noGrp="1"/>
          </p:cNvSpPr>
          <p:nvPr>
            <p:ph type="sldNum" sz="quarter" idx="12"/>
          </p:nvPr>
        </p:nvSpPr>
        <p:spPr/>
        <p:txBody>
          <a:bodyPr/>
          <a:lstStyle/>
          <a:p>
            <a:fld id="{2166ABF4-B405-4930-8881-0F98DEEEAD75}" type="slidenum">
              <a:rPr lang="en-US" altLang="zh-TW" smtClean="0"/>
              <a:pPr/>
              <a:t>67</a:t>
            </a:fld>
            <a:endParaRPr lang="en-US" altLang="zh-TW"/>
          </a:p>
        </p:txBody>
      </p:sp>
    </p:spTree>
    <p:extLst>
      <p:ext uri="{BB962C8B-B14F-4D97-AF65-F5344CB8AC3E}">
        <p14:creationId xmlns:p14="http://schemas.microsoft.com/office/powerpoint/2010/main" val="12785755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8C0935-7334-4083-9F1B-1577DA5C7EAD}"/>
              </a:ext>
            </a:extLst>
          </p:cNvPr>
          <p:cNvSpPr>
            <a:spLocks noGrp="1"/>
          </p:cNvSpPr>
          <p:nvPr>
            <p:ph type="title"/>
          </p:nvPr>
        </p:nvSpPr>
        <p:spPr/>
        <p:txBody>
          <a:bodyPr/>
          <a:lstStyle/>
          <a:p>
            <a:r>
              <a:rPr lang="en-US" altLang="zh-TW" dirty="0"/>
              <a:t>Experimentation</a:t>
            </a:r>
            <a:endParaRPr lang="zh-TW" altLang="en-US" dirty="0"/>
          </a:p>
        </p:txBody>
      </p:sp>
      <p:sp>
        <p:nvSpPr>
          <p:cNvPr id="3" name="內容版面配置區 2">
            <a:extLst>
              <a:ext uri="{FF2B5EF4-FFF2-40B4-BE49-F238E27FC236}">
                <a16:creationId xmlns:a16="http://schemas.microsoft.com/office/drawing/2014/main" id="{413126E9-17EC-46B4-8411-C82E1AAEDA34}"/>
              </a:ext>
            </a:extLst>
          </p:cNvPr>
          <p:cNvSpPr>
            <a:spLocks noGrp="1"/>
          </p:cNvSpPr>
          <p:nvPr>
            <p:ph idx="1"/>
          </p:nvPr>
        </p:nvSpPr>
        <p:spPr/>
        <p:txBody>
          <a:bodyPr/>
          <a:lstStyle/>
          <a:p>
            <a:r>
              <a:rPr lang="en-US" altLang="zh-TW" sz="2400" dirty="0"/>
              <a:t>As shown in </a:t>
            </a:r>
            <a:r>
              <a:rPr lang="en-US" altLang="zh-TW" sz="2400" dirty="0">
                <a:hlinkClick r:id="rId3" action="ppaction://hlinkfile"/>
              </a:rPr>
              <a:t>Fig. 9 </a:t>
            </a:r>
            <a:r>
              <a:rPr lang="en-US" altLang="zh-TW" sz="2400" dirty="0"/>
              <a:t>the distributed Cloud-based approach gives similar average control plane QoS characteristics compared to Node-based approach while avoiding the worst case scenario exposed by poorly engineered resource allocation. </a:t>
            </a:r>
          </a:p>
          <a:p>
            <a:r>
              <a:rPr lang="en-US" altLang="zh-TW" sz="2400" dirty="0"/>
              <a:t>This is depicted in the Node-based deployment configuration NO3, where the C Unit processing is starved as it is deployed on a single CU. </a:t>
            </a:r>
          </a:p>
          <a:p>
            <a:r>
              <a:rPr lang="en-US" altLang="zh-TW" sz="2400" dirty="0"/>
              <a:t>It is worth noting that the </a:t>
            </a:r>
            <a:r>
              <a:rPr lang="en-US" altLang="zh-TW" sz="2400" dirty="0">
                <a:solidFill>
                  <a:schemeClr val="accent6">
                    <a:lumMod val="75000"/>
                  </a:schemeClr>
                </a:solidFill>
              </a:rPr>
              <a:t>Cloud-based approach </a:t>
            </a:r>
            <a:r>
              <a:rPr lang="en-US" altLang="zh-TW" sz="2400" dirty="0"/>
              <a:t>exhibits </a:t>
            </a:r>
            <a:r>
              <a:rPr lang="en-US" altLang="zh-TW" sz="2400" dirty="0">
                <a:solidFill>
                  <a:srgbClr val="FF0000"/>
                </a:solidFill>
              </a:rPr>
              <a:t>the best data plane QoS characteristics </a:t>
            </a:r>
            <a:r>
              <a:rPr lang="en-US" altLang="zh-TW" sz="2400" dirty="0"/>
              <a:t>compared to all Node-based deployment configurations.</a:t>
            </a:r>
            <a:endParaRPr lang="zh-TW" altLang="en-US" sz="2400" dirty="0"/>
          </a:p>
        </p:txBody>
      </p:sp>
      <p:sp>
        <p:nvSpPr>
          <p:cNvPr id="4" name="投影片編號版面配置區 3">
            <a:extLst>
              <a:ext uri="{FF2B5EF4-FFF2-40B4-BE49-F238E27FC236}">
                <a16:creationId xmlns:a16="http://schemas.microsoft.com/office/drawing/2014/main" id="{26554E8D-3A17-4444-A9AA-CC40CC922B88}"/>
              </a:ext>
            </a:extLst>
          </p:cNvPr>
          <p:cNvSpPr>
            <a:spLocks noGrp="1"/>
          </p:cNvSpPr>
          <p:nvPr>
            <p:ph type="sldNum" sz="quarter" idx="12"/>
          </p:nvPr>
        </p:nvSpPr>
        <p:spPr/>
        <p:txBody>
          <a:bodyPr/>
          <a:lstStyle/>
          <a:p>
            <a:fld id="{2166ABF4-B405-4930-8881-0F98DEEEAD75}" type="slidenum">
              <a:rPr lang="en-US" altLang="zh-TW" smtClean="0"/>
              <a:pPr/>
              <a:t>68</a:t>
            </a:fld>
            <a:endParaRPr lang="en-US" altLang="zh-TW"/>
          </a:p>
        </p:txBody>
      </p:sp>
    </p:spTree>
    <p:extLst>
      <p:ext uri="{BB962C8B-B14F-4D97-AF65-F5344CB8AC3E}">
        <p14:creationId xmlns:p14="http://schemas.microsoft.com/office/powerpoint/2010/main" val="26106871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881C84-65AC-46F5-BC58-723F2878A41D}"/>
              </a:ext>
            </a:extLst>
          </p:cNvPr>
          <p:cNvSpPr>
            <a:spLocks noGrp="1"/>
          </p:cNvSpPr>
          <p:nvPr>
            <p:ph type="title"/>
          </p:nvPr>
        </p:nvSpPr>
        <p:spPr/>
        <p:txBody>
          <a:bodyPr/>
          <a:lstStyle/>
          <a:p>
            <a:r>
              <a:rPr lang="en-US" altLang="zh-TW" dirty="0"/>
              <a:t>Fig 9</a:t>
            </a:r>
            <a:endParaRPr lang="zh-TW" altLang="en-US" dirty="0"/>
          </a:p>
        </p:txBody>
      </p:sp>
      <p:pic>
        <p:nvPicPr>
          <p:cNvPr id="5" name="內容版面配置區 4">
            <a:hlinkClick r:id="rId3" action="ppaction://hlinkfile"/>
            <a:extLst>
              <a:ext uri="{FF2B5EF4-FFF2-40B4-BE49-F238E27FC236}">
                <a16:creationId xmlns:a16="http://schemas.microsoft.com/office/drawing/2014/main" id="{BF3B3A96-0ADC-458A-A267-60AF2B42D4A3}"/>
              </a:ext>
            </a:extLst>
          </p:cNvPr>
          <p:cNvPicPr>
            <a:picLocks noGrp="1" noChangeAspect="1"/>
          </p:cNvPicPr>
          <p:nvPr>
            <p:ph idx="1"/>
          </p:nvPr>
        </p:nvPicPr>
        <p:blipFill>
          <a:blip r:embed="rId4"/>
          <a:stretch>
            <a:fillRect/>
          </a:stretch>
        </p:blipFill>
        <p:spPr>
          <a:xfrm>
            <a:off x="204743" y="1844824"/>
            <a:ext cx="8734514" cy="4320480"/>
          </a:xfrm>
          <a:prstGeom prst="rect">
            <a:avLst/>
          </a:prstGeom>
        </p:spPr>
      </p:pic>
      <p:sp>
        <p:nvSpPr>
          <p:cNvPr id="4" name="投影片編號版面配置區 3">
            <a:extLst>
              <a:ext uri="{FF2B5EF4-FFF2-40B4-BE49-F238E27FC236}">
                <a16:creationId xmlns:a16="http://schemas.microsoft.com/office/drawing/2014/main" id="{63DFF2B7-AC81-49B1-8C26-7DB601E13616}"/>
              </a:ext>
            </a:extLst>
          </p:cNvPr>
          <p:cNvSpPr>
            <a:spLocks noGrp="1"/>
          </p:cNvSpPr>
          <p:nvPr>
            <p:ph type="sldNum" sz="quarter" idx="12"/>
          </p:nvPr>
        </p:nvSpPr>
        <p:spPr/>
        <p:txBody>
          <a:bodyPr/>
          <a:lstStyle/>
          <a:p>
            <a:fld id="{2166ABF4-B405-4930-8881-0F98DEEEAD75}" type="slidenum">
              <a:rPr lang="en-US" altLang="zh-TW" smtClean="0"/>
              <a:pPr/>
              <a:t>69</a:t>
            </a:fld>
            <a:endParaRPr lang="en-US" altLang="zh-TW"/>
          </a:p>
        </p:txBody>
      </p:sp>
    </p:spTree>
    <p:extLst>
      <p:ext uri="{BB962C8B-B14F-4D97-AF65-F5344CB8AC3E}">
        <p14:creationId xmlns:p14="http://schemas.microsoft.com/office/powerpoint/2010/main" val="1059915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文字版面配置區 2"/>
          <p:cNvSpPr>
            <a:spLocks noGrp="1"/>
          </p:cNvSpPr>
          <p:nvPr>
            <p:ph type="body" idx="1"/>
          </p:nvPr>
        </p:nvSpPr>
        <p:spPr/>
        <p:txBody>
          <a:bodyPr/>
          <a:lstStyle/>
          <a:p>
            <a:r>
              <a:rPr lang="en-US" altLang="zh-TW" sz="4800" dirty="0"/>
              <a:t>1</a:t>
            </a:r>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7</a:t>
            </a:fld>
            <a:endParaRPr lang="en-US" altLang="zh-TW"/>
          </a:p>
        </p:txBody>
      </p:sp>
    </p:spTree>
    <p:extLst>
      <p:ext uri="{BB962C8B-B14F-4D97-AF65-F5344CB8AC3E}">
        <p14:creationId xmlns:p14="http://schemas.microsoft.com/office/powerpoint/2010/main" val="27942096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2155BD-4CAD-41B3-8C68-F1F204C290F0}"/>
              </a:ext>
            </a:extLst>
          </p:cNvPr>
          <p:cNvSpPr>
            <a:spLocks noGrp="1"/>
          </p:cNvSpPr>
          <p:nvPr>
            <p:ph type="title"/>
          </p:nvPr>
        </p:nvSpPr>
        <p:spPr/>
        <p:txBody>
          <a:bodyPr/>
          <a:lstStyle/>
          <a:p>
            <a:r>
              <a:rPr lang="en-US" altLang="zh-TW" sz="4800" dirty="0"/>
              <a:t>Discussion and Conclusion</a:t>
            </a:r>
            <a:endParaRPr lang="zh-TW" altLang="en-US" sz="4800" dirty="0"/>
          </a:p>
        </p:txBody>
      </p:sp>
      <p:sp>
        <p:nvSpPr>
          <p:cNvPr id="3" name="文字版面配置區 2">
            <a:extLst>
              <a:ext uri="{FF2B5EF4-FFF2-40B4-BE49-F238E27FC236}">
                <a16:creationId xmlns:a16="http://schemas.microsoft.com/office/drawing/2014/main" id="{A15C814C-54CB-4382-BD04-E99FB139F166}"/>
              </a:ext>
            </a:extLst>
          </p:cNvPr>
          <p:cNvSpPr>
            <a:spLocks noGrp="1"/>
          </p:cNvSpPr>
          <p:nvPr>
            <p:ph type="body" idx="1"/>
          </p:nvPr>
        </p:nvSpPr>
        <p:spPr/>
        <p:txBody>
          <a:bodyPr/>
          <a:lstStyle/>
          <a:p>
            <a:r>
              <a:rPr lang="en-US" altLang="zh-TW" sz="4800" dirty="0"/>
              <a:t>5</a:t>
            </a:r>
            <a:endParaRPr lang="zh-TW" altLang="en-US" sz="4800" dirty="0"/>
          </a:p>
        </p:txBody>
      </p:sp>
      <p:sp>
        <p:nvSpPr>
          <p:cNvPr id="4" name="投影片編號版面配置區 3">
            <a:extLst>
              <a:ext uri="{FF2B5EF4-FFF2-40B4-BE49-F238E27FC236}">
                <a16:creationId xmlns:a16="http://schemas.microsoft.com/office/drawing/2014/main" id="{B57BDC15-9769-4F7C-A6A3-080F618164EE}"/>
              </a:ext>
            </a:extLst>
          </p:cNvPr>
          <p:cNvSpPr>
            <a:spLocks noGrp="1"/>
          </p:cNvSpPr>
          <p:nvPr>
            <p:ph type="sldNum" sz="quarter" idx="12"/>
          </p:nvPr>
        </p:nvSpPr>
        <p:spPr/>
        <p:txBody>
          <a:bodyPr/>
          <a:lstStyle/>
          <a:p>
            <a:fld id="{3FA20CEC-273E-4460-909B-ED48F5635E5D}" type="slidenum">
              <a:rPr lang="en-US" altLang="zh-TW" smtClean="0"/>
              <a:pPr/>
              <a:t>70</a:t>
            </a:fld>
            <a:endParaRPr lang="en-US" altLang="zh-TW"/>
          </a:p>
        </p:txBody>
      </p:sp>
    </p:spTree>
    <p:extLst>
      <p:ext uri="{BB962C8B-B14F-4D97-AF65-F5344CB8AC3E}">
        <p14:creationId xmlns:p14="http://schemas.microsoft.com/office/powerpoint/2010/main" val="32507813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3DDC4B-7285-4F32-B644-861885E904C9}"/>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C760906D-7C31-4CF6-AD55-F4D6E8EDBB15}"/>
              </a:ext>
            </a:extLst>
          </p:cNvPr>
          <p:cNvSpPr>
            <a:spLocks noGrp="1"/>
          </p:cNvSpPr>
          <p:nvPr>
            <p:ph idx="1"/>
          </p:nvPr>
        </p:nvSpPr>
        <p:spPr/>
        <p:txBody>
          <a:bodyPr/>
          <a:lstStyle/>
          <a:p>
            <a:r>
              <a:rPr lang="en-US" altLang="zh-TW" sz="2400" dirty="0"/>
              <a:t>Our deployment of a Microservices-based IMS telephony solution on different cloud platforms (</a:t>
            </a:r>
            <a:r>
              <a:rPr lang="en-US" altLang="zh-TW" sz="2400" dirty="0" err="1">
                <a:solidFill>
                  <a:schemeClr val="accent6">
                    <a:lumMod val="75000"/>
                  </a:schemeClr>
                </a:solidFill>
              </a:rPr>
              <a:t>RPi</a:t>
            </a:r>
            <a:r>
              <a:rPr lang="en-US" altLang="zh-TW" sz="2400" dirty="0">
                <a:solidFill>
                  <a:schemeClr val="accent6">
                    <a:lumMod val="75000"/>
                  </a:schemeClr>
                </a:solidFill>
              </a:rPr>
              <a:t> cluster </a:t>
            </a:r>
            <a:r>
              <a:rPr lang="en-US" altLang="zh-TW" sz="2400" dirty="0"/>
              <a:t>and </a:t>
            </a:r>
            <a:r>
              <a:rPr lang="en-US" altLang="zh-TW" sz="2400" dirty="0">
                <a:solidFill>
                  <a:schemeClr val="accent6">
                    <a:lumMod val="75000"/>
                  </a:schemeClr>
                </a:solidFill>
              </a:rPr>
              <a:t>OpenStack/EBS platform</a:t>
            </a:r>
            <a:r>
              <a:rPr lang="en-US" altLang="zh-TW" sz="2400" dirty="0"/>
              <a:t>) shows that this architecture enables one-time development of the business logic across multiple deployments on various platforms through modification of deployment configuration only.</a:t>
            </a:r>
          </a:p>
          <a:p>
            <a:r>
              <a:rPr lang="en-US" altLang="zh-TW" sz="2400" dirty="0"/>
              <a:t>It demonstrates the possibility of defining an architecture supporting Cloud features,</a:t>
            </a:r>
            <a:r>
              <a:rPr lang="zh-TW" altLang="en-US" sz="2400" dirty="0"/>
              <a:t> </a:t>
            </a:r>
            <a:r>
              <a:rPr lang="en-US" altLang="zh-TW" sz="2400" dirty="0"/>
              <a:t>especially </a:t>
            </a:r>
            <a:r>
              <a:rPr lang="en-US" altLang="zh-TW" sz="2400" dirty="0">
                <a:solidFill>
                  <a:srgbClr val="FF0000"/>
                </a:solidFill>
              </a:rPr>
              <a:t>automatic scaling out of the</a:t>
            </a:r>
            <a:r>
              <a:rPr lang="zh-TW" altLang="en-US" sz="2400" dirty="0">
                <a:solidFill>
                  <a:srgbClr val="FF0000"/>
                </a:solidFill>
              </a:rPr>
              <a:t> </a:t>
            </a:r>
            <a:r>
              <a:rPr lang="en-US" altLang="zh-TW" sz="2400" dirty="0">
                <a:solidFill>
                  <a:srgbClr val="FF0000"/>
                </a:solidFill>
              </a:rPr>
              <a:t>business logic for the telecom sector</a:t>
            </a:r>
            <a:r>
              <a:rPr lang="en-US" altLang="zh-TW" sz="2400" dirty="0"/>
              <a:t>. </a:t>
            </a:r>
          </a:p>
          <a:p>
            <a:pPr marL="0" indent="0">
              <a:buNone/>
            </a:pPr>
            <a:endParaRPr lang="zh-TW" altLang="en-US" sz="2400" dirty="0"/>
          </a:p>
        </p:txBody>
      </p:sp>
      <p:sp>
        <p:nvSpPr>
          <p:cNvPr id="4" name="投影片編號版面配置區 3">
            <a:extLst>
              <a:ext uri="{FF2B5EF4-FFF2-40B4-BE49-F238E27FC236}">
                <a16:creationId xmlns:a16="http://schemas.microsoft.com/office/drawing/2014/main" id="{BCCBDA0B-98B6-4094-B03F-3B472520E591}"/>
              </a:ext>
            </a:extLst>
          </p:cNvPr>
          <p:cNvSpPr>
            <a:spLocks noGrp="1"/>
          </p:cNvSpPr>
          <p:nvPr>
            <p:ph type="sldNum" sz="quarter" idx="12"/>
          </p:nvPr>
        </p:nvSpPr>
        <p:spPr/>
        <p:txBody>
          <a:bodyPr/>
          <a:lstStyle/>
          <a:p>
            <a:fld id="{2166ABF4-B405-4930-8881-0F98DEEEAD75}" type="slidenum">
              <a:rPr lang="en-US" altLang="zh-TW" smtClean="0"/>
              <a:pPr/>
              <a:t>71</a:t>
            </a:fld>
            <a:endParaRPr lang="en-US" altLang="zh-TW"/>
          </a:p>
        </p:txBody>
      </p:sp>
    </p:spTree>
    <p:extLst>
      <p:ext uri="{BB962C8B-B14F-4D97-AF65-F5344CB8AC3E}">
        <p14:creationId xmlns:p14="http://schemas.microsoft.com/office/powerpoint/2010/main" val="8388785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FE2ECF-2103-4EE7-B1F6-28630DC18A55}"/>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40E7E0EF-EB58-4F91-B6F2-66565C3AF3C8}"/>
              </a:ext>
            </a:extLst>
          </p:cNvPr>
          <p:cNvSpPr>
            <a:spLocks noGrp="1"/>
          </p:cNvSpPr>
          <p:nvPr>
            <p:ph idx="1"/>
          </p:nvPr>
        </p:nvSpPr>
        <p:spPr/>
        <p:txBody>
          <a:bodyPr/>
          <a:lstStyle/>
          <a:p>
            <a:r>
              <a:rPr lang="en-US" altLang="zh-TW" sz="2400" dirty="0">
                <a:hlinkClick r:id="rId3" action="ppaction://hlinkfile"/>
              </a:rPr>
              <a:t>Fig. 7 </a:t>
            </a:r>
            <a:r>
              <a:rPr lang="en-US" altLang="zh-TW" sz="2400" dirty="0"/>
              <a:t>and </a:t>
            </a:r>
            <a:r>
              <a:rPr lang="en-US" altLang="zh-TW" sz="2400" dirty="0">
                <a:hlinkClick r:id="rId4" action="ppaction://hlinkfile"/>
              </a:rPr>
              <a:t>Fig. 8 </a:t>
            </a:r>
            <a:r>
              <a:rPr lang="en-US" altLang="zh-TW" sz="2400" dirty="0"/>
              <a:t>show that the QoS of the</a:t>
            </a:r>
            <a:r>
              <a:rPr lang="zh-TW" altLang="en-US" sz="2400" dirty="0"/>
              <a:t> </a:t>
            </a:r>
            <a:r>
              <a:rPr lang="en-US" altLang="zh-TW" sz="2400" dirty="0"/>
              <a:t>application and platform (e.g., in terms of Call Establishment Delay and CPU consumption) are comparable in both </a:t>
            </a:r>
            <a:r>
              <a:rPr lang="en-US" altLang="zh-TW" sz="2400" dirty="0" err="1"/>
              <a:t>RPi</a:t>
            </a:r>
            <a:r>
              <a:rPr lang="en-US" altLang="zh-TW" sz="2400" dirty="0"/>
              <a:t> and EBS deployments. </a:t>
            </a:r>
          </a:p>
          <a:p>
            <a:r>
              <a:rPr lang="en-US" altLang="zh-TW" sz="2400" dirty="0"/>
              <a:t>A larger number of calls can be handled on the EBS deployment but the trend of QoS characteristics stays the same.</a:t>
            </a:r>
          </a:p>
          <a:p>
            <a:r>
              <a:rPr lang="en-US" altLang="zh-TW" sz="2400" dirty="0"/>
              <a:t>This suggests that we achieved our goal of defining a cloud-based software architecture that can be easily deployed on heterogeneous hardware clusters using a single application code base.</a:t>
            </a:r>
            <a:endParaRPr lang="zh-TW" altLang="en-US" sz="2400" dirty="0"/>
          </a:p>
        </p:txBody>
      </p:sp>
      <p:sp>
        <p:nvSpPr>
          <p:cNvPr id="4" name="投影片編號版面配置區 3">
            <a:extLst>
              <a:ext uri="{FF2B5EF4-FFF2-40B4-BE49-F238E27FC236}">
                <a16:creationId xmlns:a16="http://schemas.microsoft.com/office/drawing/2014/main" id="{058EE235-8272-41A7-96EF-6A7AB98F031B}"/>
              </a:ext>
            </a:extLst>
          </p:cNvPr>
          <p:cNvSpPr>
            <a:spLocks noGrp="1"/>
          </p:cNvSpPr>
          <p:nvPr>
            <p:ph type="sldNum" sz="quarter" idx="12"/>
          </p:nvPr>
        </p:nvSpPr>
        <p:spPr/>
        <p:txBody>
          <a:bodyPr/>
          <a:lstStyle/>
          <a:p>
            <a:fld id="{2166ABF4-B405-4930-8881-0F98DEEEAD75}" type="slidenum">
              <a:rPr lang="en-US" altLang="zh-TW" smtClean="0"/>
              <a:pPr/>
              <a:t>72</a:t>
            </a:fld>
            <a:endParaRPr lang="en-US" altLang="zh-TW"/>
          </a:p>
        </p:txBody>
      </p:sp>
    </p:spTree>
    <p:extLst>
      <p:ext uri="{BB962C8B-B14F-4D97-AF65-F5344CB8AC3E}">
        <p14:creationId xmlns:p14="http://schemas.microsoft.com/office/powerpoint/2010/main" val="42920160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5A9889-4B43-4496-A002-57D97928DEC8}"/>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DC0E893E-858C-45D9-BBA5-47ACBE6821CE}"/>
              </a:ext>
            </a:extLst>
          </p:cNvPr>
          <p:cNvSpPr>
            <a:spLocks noGrp="1"/>
          </p:cNvSpPr>
          <p:nvPr>
            <p:ph idx="1"/>
          </p:nvPr>
        </p:nvSpPr>
        <p:spPr/>
        <p:txBody>
          <a:bodyPr/>
          <a:lstStyle/>
          <a:p>
            <a:r>
              <a:rPr lang="en-US" altLang="zh-TW" sz="2400" dirty="0"/>
              <a:t>In </a:t>
            </a:r>
            <a:r>
              <a:rPr lang="en-US" altLang="zh-TW" sz="2400" dirty="0">
                <a:hlinkClick r:id="rId3" action="ppaction://hlinkfile"/>
              </a:rPr>
              <a:t>Fig. 9 </a:t>
            </a:r>
            <a:r>
              <a:rPr lang="en-US" altLang="zh-TW" sz="2400" dirty="0"/>
              <a:t>we observe that accurately allocating resources is required for each node in a Node-based system, and this must be done statically due to the static configuration of the Node-based system.</a:t>
            </a:r>
          </a:p>
          <a:p>
            <a:r>
              <a:rPr lang="en-US" altLang="zh-TW" sz="2400" dirty="0"/>
              <a:t>For example, dramatic performance degradation is experienced on NO3 where the lack of resources allocated to the C Unit degrades the control plane latency in a very noticeable fashion.</a:t>
            </a:r>
          </a:p>
          <a:p>
            <a:r>
              <a:rPr lang="en-US" altLang="zh-TW" sz="2400" dirty="0"/>
              <a:t>Aside from </a:t>
            </a:r>
            <a:r>
              <a:rPr lang="en-US" altLang="zh-TW" sz="2400" dirty="0">
                <a:solidFill>
                  <a:schemeClr val="accent6">
                    <a:lumMod val="75000"/>
                  </a:schemeClr>
                </a:solidFill>
              </a:rPr>
              <a:t>control plane </a:t>
            </a:r>
            <a:r>
              <a:rPr lang="en-US" altLang="zh-TW" sz="2400" dirty="0"/>
              <a:t>Unit resource allocation, </a:t>
            </a:r>
            <a:r>
              <a:rPr lang="en-US" altLang="zh-TW" sz="2400" dirty="0">
                <a:solidFill>
                  <a:schemeClr val="accent6">
                    <a:lumMod val="75000"/>
                  </a:schemeClr>
                </a:solidFill>
              </a:rPr>
              <a:t>media plane </a:t>
            </a:r>
            <a:r>
              <a:rPr lang="en-US" altLang="zh-TW" sz="2400" dirty="0"/>
              <a:t>resource allocation must also be considered.</a:t>
            </a:r>
            <a:endParaRPr lang="zh-TW" altLang="en-US" sz="2400" dirty="0"/>
          </a:p>
        </p:txBody>
      </p:sp>
      <p:sp>
        <p:nvSpPr>
          <p:cNvPr id="4" name="投影片編號版面配置區 3">
            <a:extLst>
              <a:ext uri="{FF2B5EF4-FFF2-40B4-BE49-F238E27FC236}">
                <a16:creationId xmlns:a16="http://schemas.microsoft.com/office/drawing/2014/main" id="{F2B533B5-711B-4E46-9079-6F990A20F3DB}"/>
              </a:ext>
            </a:extLst>
          </p:cNvPr>
          <p:cNvSpPr>
            <a:spLocks noGrp="1"/>
          </p:cNvSpPr>
          <p:nvPr>
            <p:ph type="sldNum" sz="quarter" idx="12"/>
          </p:nvPr>
        </p:nvSpPr>
        <p:spPr/>
        <p:txBody>
          <a:bodyPr/>
          <a:lstStyle/>
          <a:p>
            <a:fld id="{2166ABF4-B405-4930-8881-0F98DEEEAD75}" type="slidenum">
              <a:rPr lang="en-US" altLang="zh-TW" smtClean="0"/>
              <a:pPr/>
              <a:t>73</a:t>
            </a:fld>
            <a:endParaRPr lang="en-US" altLang="zh-TW"/>
          </a:p>
        </p:txBody>
      </p:sp>
    </p:spTree>
    <p:extLst>
      <p:ext uri="{BB962C8B-B14F-4D97-AF65-F5344CB8AC3E}">
        <p14:creationId xmlns:p14="http://schemas.microsoft.com/office/powerpoint/2010/main" val="34850131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5A9889-4B43-4496-A002-57D97928DEC8}"/>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DC0E893E-858C-45D9-BBA5-47ACBE6821CE}"/>
              </a:ext>
            </a:extLst>
          </p:cNvPr>
          <p:cNvSpPr>
            <a:spLocks noGrp="1"/>
          </p:cNvSpPr>
          <p:nvPr>
            <p:ph idx="1"/>
          </p:nvPr>
        </p:nvSpPr>
        <p:spPr/>
        <p:txBody>
          <a:bodyPr/>
          <a:lstStyle/>
          <a:p>
            <a:r>
              <a:rPr lang="en-US" altLang="zh-TW" sz="2400" dirty="0"/>
              <a:t>In contrast, the distributed Cloud-based approach allocates the same amount of resources to both media and control plane and also to each unit since distribution is based on CPU usage.</a:t>
            </a:r>
          </a:p>
          <a:p>
            <a:r>
              <a:rPr lang="en-US" altLang="zh-TW" sz="2400" dirty="0"/>
              <a:t>As such, we observe better media plane performance and average control plane performance.</a:t>
            </a:r>
          </a:p>
          <a:p>
            <a:r>
              <a:rPr lang="en-US" altLang="zh-TW" sz="2400" dirty="0"/>
              <a:t>Using our approach, the Microservices can be distributed and combined without location restrictions on VMs in order to efficiently use the available resources.</a:t>
            </a:r>
          </a:p>
          <a:p>
            <a:r>
              <a:rPr lang="en-US" altLang="zh-TW" sz="2400" dirty="0"/>
              <a:t>This is an advantage compared to a Node-based deployment where functionality is bound to specific resources.</a:t>
            </a:r>
            <a:endParaRPr lang="zh-TW" altLang="en-US" sz="2400" dirty="0"/>
          </a:p>
        </p:txBody>
      </p:sp>
      <p:sp>
        <p:nvSpPr>
          <p:cNvPr id="4" name="投影片編號版面配置區 3">
            <a:extLst>
              <a:ext uri="{FF2B5EF4-FFF2-40B4-BE49-F238E27FC236}">
                <a16:creationId xmlns:a16="http://schemas.microsoft.com/office/drawing/2014/main" id="{F2B533B5-711B-4E46-9079-6F990A20F3DB}"/>
              </a:ext>
            </a:extLst>
          </p:cNvPr>
          <p:cNvSpPr>
            <a:spLocks noGrp="1"/>
          </p:cNvSpPr>
          <p:nvPr>
            <p:ph type="sldNum" sz="quarter" idx="12"/>
          </p:nvPr>
        </p:nvSpPr>
        <p:spPr/>
        <p:txBody>
          <a:bodyPr/>
          <a:lstStyle/>
          <a:p>
            <a:fld id="{2166ABF4-B405-4930-8881-0F98DEEEAD75}" type="slidenum">
              <a:rPr lang="en-US" altLang="zh-TW" smtClean="0"/>
              <a:pPr/>
              <a:t>74</a:t>
            </a:fld>
            <a:endParaRPr lang="en-US" altLang="zh-TW"/>
          </a:p>
        </p:txBody>
      </p:sp>
    </p:spTree>
    <p:extLst>
      <p:ext uri="{BB962C8B-B14F-4D97-AF65-F5344CB8AC3E}">
        <p14:creationId xmlns:p14="http://schemas.microsoft.com/office/powerpoint/2010/main" val="16586146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5A9889-4B43-4496-A002-57D97928DEC8}"/>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DC0E893E-858C-45D9-BBA5-47ACBE6821CE}"/>
              </a:ext>
            </a:extLst>
          </p:cNvPr>
          <p:cNvSpPr>
            <a:spLocks noGrp="1"/>
          </p:cNvSpPr>
          <p:nvPr>
            <p:ph idx="1"/>
          </p:nvPr>
        </p:nvSpPr>
        <p:spPr/>
        <p:txBody>
          <a:bodyPr/>
          <a:lstStyle/>
          <a:p>
            <a:r>
              <a:rPr lang="en-US" altLang="zh-TW" sz="2400" dirty="0"/>
              <a:t>In conclusion, a distributed Cloud-based approach can provide automatic platform resource allocation which cannot be easily achieved by a Node-based architecture.</a:t>
            </a:r>
          </a:p>
          <a:p>
            <a:r>
              <a:rPr lang="en-US" altLang="zh-TW" sz="2400" dirty="0"/>
              <a:t>Failure to properly engineer node resource allocation in a node-based architecture can lead to major impacts on performance.</a:t>
            </a:r>
          </a:p>
          <a:p>
            <a:r>
              <a:rPr lang="en-US" altLang="zh-TW" sz="2400" dirty="0"/>
              <a:t>Node-based deployment also reduces the reliability of the overall system since if a node is deployed on only one CU and it fails, then the whole system fails and the service will remain unavailable until that function is restored.</a:t>
            </a:r>
            <a:endParaRPr lang="zh-TW" altLang="en-US" sz="2400" dirty="0"/>
          </a:p>
        </p:txBody>
      </p:sp>
      <p:sp>
        <p:nvSpPr>
          <p:cNvPr id="4" name="投影片編號版面配置區 3">
            <a:extLst>
              <a:ext uri="{FF2B5EF4-FFF2-40B4-BE49-F238E27FC236}">
                <a16:creationId xmlns:a16="http://schemas.microsoft.com/office/drawing/2014/main" id="{F2B533B5-711B-4E46-9079-6F990A20F3DB}"/>
              </a:ext>
            </a:extLst>
          </p:cNvPr>
          <p:cNvSpPr>
            <a:spLocks noGrp="1"/>
          </p:cNvSpPr>
          <p:nvPr>
            <p:ph type="sldNum" sz="quarter" idx="12"/>
          </p:nvPr>
        </p:nvSpPr>
        <p:spPr/>
        <p:txBody>
          <a:bodyPr/>
          <a:lstStyle/>
          <a:p>
            <a:fld id="{2166ABF4-B405-4930-8881-0F98DEEEAD75}" type="slidenum">
              <a:rPr lang="en-US" altLang="zh-TW" smtClean="0"/>
              <a:pPr/>
              <a:t>75</a:t>
            </a:fld>
            <a:endParaRPr lang="en-US" altLang="zh-TW"/>
          </a:p>
        </p:txBody>
      </p:sp>
    </p:spTree>
    <p:extLst>
      <p:ext uri="{BB962C8B-B14F-4D97-AF65-F5344CB8AC3E}">
        <p14:creationId xmlns:p14="http://schemas.microsoft.com/office/powerpoint/2010/main" val="35650545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5A9889-4B43-4496-A002-57D97928DEC8}"/>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DC0E893E-858C-45D9-BBA5-47ACBE6821CE}"/>
              </a:ext>
            </a:extLst>
          </p:cNvPr>
          <p:cNvSpPr>
            <a:spLocks noGrp="1"/>
          </p:cNvSpPr>
          <p:nvPr>
            <p:ph idx="1"/>
          </p:nvPr>
        </p:nvSpPr>
        <p:spPr/>
        <p:txBody>
          <a:bodyPr/>
          <a:lstStyle/>
          <a:p>
            <a:r>
              <a:rPr lang="en-US" altLang="zh-TW" sz="2800" dirty="0"/>
              <a:t>In the distributed cloud-based model, such a failure will terminate the services hosted on a single CU but the system will remain available to provide new service instances spread across other available CUs.</a:t>
            </a:r>
          </a:p>
          <a:p>
            <a:r>
              <a:rPr lang="en-US" altLang="zh-TW" sz="2800" dirty="0"/>
              <a:t>The hyper-heterogeneity aspect of the proposed architecture enables us to deploy an application that is designed once across different cloud platforms, thus easing the job of telco vendors to deploy network functions on various operator-owned clouds.</a:t>
            </a:r>
          </a:p>
        </p:txBody>
      </p:sp>
      <p:sp>
        <p:nvSpPr>
          <p:cNvPr id="4" name="投影片編號版面配置區 3">
            <a:extLst>
              <a:ext uri="{FF2B5EF4-FFF2-40B4-BE49-F238E27FC236}">
                <a16:creationId xmlns:a16="http://schemas.microsoft.com/office/drawing/2014/main" id="{F2B533B5-711B-4E46-9079-6F990A20F3DB}"/>
              </a:ext>
            </a:extLst>
          </p:cNvPr>
          <p:cNvSpPr>
            <a:spLocks noGrp="1"/>
          </p:cNvSpPr>
          <p:nvPr>
            <p:ph type="sldNum" sz="quarter" idx="12"/>
          </p:nvPr>
        </p:nvSpPr>
        <p:spPr/>
        <p:txBody>
          <a:bodyPr/>
          <a:lstStyle/>
          <a:p>
            <a:fld id="{2166ABF4-B405-4930-8881-0F98DEEEAD75}" type="slidenum">
              <a:rPr lang="en-US" altLang="zh-TW" smtClean="0"/>
              <a:pPr/>
              <a:t>76</a:t>
            </a:fld>
            <a:endParaRPr lang="en-US" altLang="zh-TW"/>
          </a:p>
        </p:txBody>
      </p:sp>
    </p:spTree>
    <p:extLst>
      <p:ext uri="{BB962C8B-B14F-4D97-AF65-F5344CB8AC3E}">
        <p14:creationId xmlns:p14="http://schemas.microsoft.com/office/powerpoint/2010/main" val="26649575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5A9889-4B43-4496-A002-57D97928DEC8}"/>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DC0E893E-858C-45D9-BBA5-47ACBE6821CE}"/>
              </a:ext>
            </a:extLst>
          </p:cNvPr>
          <p:cNvSpPr>
            <a:spLocks noGrp="1"/>
          </p:cNvSpPr>
          <p:nvPr>
            <p:ph idx="1"/>
          </p:nvPr>
        </p:nvSpPr>
        <p:spPr/>
        <p:txBody>
          <a:bodyPr/>
          <a:lstStyle/>
          <a:p>
            <a:r>
              <a:rPr lang="en-US" altLang="zh-TW" sz="2400" dirty="0"/>
              <a:t>The hyper-heterogeneity aspect also allows tailoring of the deployment to take advantage of the benefits of specific platforms for a given application.</a:t>
            </a:r>
            <a:endParaRPr lang="zh-TW" altLang="en-US" sz="2400" dirty="0"/>
          </a:p>
          <a:p>
            <a:r>
              <a:rPr lang="en-US" altLang="zh-TW" sz="2400" dirty="0"/>
              <a:t>For example, an accelerator-based cloud might be beneficial for media resource processing functions while a general-purpose cloud might be more appropriate for control information.</a:t>
            </a:r>
            <a:endParaRPr lang="zh-TW" altLang="en-US" sz="2400" dirty="0"/>
          </a:p>
        </p:txBody>
      </p:sp>
      <p:sp>
        <p:nvSpPr>
          <p:cNvPr id="4" name="投影片編號版面配置區 3">
            <a:extLst>
              <a:ext uri="{FF2B5EF4-FFF2-40B4-BE49-F238E27FC236}">
                <a16:creationId xmlns:a16="http://schemas.microsoft.com/office/drawing/2014/main" id="{F2B533B5-711B-4E46-9079-6F990A20F3DB}"/>
              </a:ext>
            </a:extLst>
          </p:cNvPr>
          <p:cNvSpPr>
            <a:spLocks noGrp="1"/>
          </p:cNvSpPr>
          <p:nvPr>
            <p:ph type="sldNum" sz="quarter" idx="12"/>
          </p:nvPr>
        </p:nvSpPr>
        <p:spPr/>
        <p:txBody>
          <a:bodyPr/>
          <a:lstStyle/>
          <a:p>
            <a:fld id="{2166ABF4-B405-4930-8881-0F98DEEEAD75}" type="slidenum">
              <a:rPr lang="en-US" altLang="zh-TW" smtClean="0"/>
              <a:pPr/>
              <a:t>77</a:t>
            </a:fld>
            <a:endParaRPr lang="en-US" altLang="zh-TW"/>
          </a:p>
        </p:txBody>
      </p:sp>
    </p:spTree>
    <p:extLst>
      <p:ext uri="{BB962C8B-B14F-4D97-AF65-F5344CB8AC3E}">
        <p14:creationId xmlns:p14="http://schemas.microsoft.com/office/powerpoint/2010/main" val="29835516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5A9889-4B43-4496-A002-57D97928DEC8}"/>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DC0E893E-858C-45D9-BBA5-47ACBE6821CE}"/>
              </a:ext>
            </a:extLst>
          </p:cNvPr>
          <p:cNvSpPr>
            <a:spLocks noGrp="1"/>
          </p:cNvSpPr>
          <p:nvPr>
            <p:ph idx="1"/>
          </p:nvPr>
        </p:nvSpPr>
        <p:spPr/>
        <p:txBody>
          <a:bodyPr/>
          <a:lstStyle/>
          <a:p>
            <a:r>
              <a:rPr lang="en-US" altLang="zh-TW" dirty="0"/>
              <a:t>In the future it would be interesting to evaluate heterogeneous deployments where a system would be deployed on integrated clusters of different technologies e.g. bare metal server pool used for data plane processing and a VM-based cloud used for control plane processing.</a:t>
            </a:r>
            <a:endParaRPr lang="zh-TW" altLang="en-US" dirty="0"/>
          </a:p>
        </p:txBody>
      </p:sp>
      <p:sp>
        <p:nvSpPr>
          <p:cNvPr id="4" name="投影片編號版面配置區 3">
            <a:extLst>
              <a:ext uri="{FF2B5EF4-FFF2-40B4-BE49-F238E27FC236}">
                <a16:creationId xmlns:a16="http://schemas.microsoft.com/office/drawing/2014/main" id="{F2B533B5-711B-4E46-9079-6F990A20F3DB}"/>
              </a:ext>
            </a:extLst>
          </p:cNvPr>
          <p:cNvSpPr>
            <a:spLocks noGrp="1"/>
          </p:cNvSpPr>
          <p:nvPr>
            <p:ph type="sldNum" sz="quarter" idx="12"/>
          </p:nvPr>
        </p:nvSpPr>
        <p:spPr/>
        <p:txBody>
          <a:bodyPr/>
          <a:lstStyle/>
          <a:p>
            <a:fld id="{2166ABF4-B405-4930-8881-0F98DEEEAD75}" type="slidenum">
              <a:rPr lang="en-US" altLang="zh-TW" smtClean="0"/>
              <a:pPr/>
              <a:t>78</a:t>
            </a:fld>
            <a:endParaRPr lang="en-US" altLang="zh-TW"/>
          </a:p>
        </p:txBody>
      </p:sp>
    </p:spTree>
    <p:extLst>
      <p:ext uri="{BB962C8B-B14F-4D97-AF65-F5344CB8AC3E}">
        <p14:creationId xmlns:p14="http://schemas.microsoft.com/office/powerpoint/2010/main" val="35515421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C42ADF-4A72-4690-A3E9-8D3995D998B6}"/>
              </a:ext>
            </a:extLst>
          </p:cNvPr>
          <p:cNvSpPr>
            <a:spLocks noGrp="1"/>
          </p:cNvSpPr>
          <p:nvPr>
            <p:ph type="title"/>
          </p:nvPr>
        </p:nvSpPr>
        <p:spPr/>
        <p:txBody>
          <a:bodyPr/>
          <a:lstStyle/>
          <a:p>
            <a:r>
              <a:rPr lang="en-US" altLang="zh-TW" dirty="0"/>
              <a:t>Acknowledgements</a:t>
            </a:r>
            <a:endParaRPr lang="zh-TW" altLang="en-US" dirty="0"/>
          </a:p>
        </p:txBody>
      </p:sp>
      <p:sp>
        <p:nvSpPr>
          <p:cNvPr id="3" name="內容版面配置區 2">
            <a:extLst>
              <a:ext uri="{FF2B5EF4-FFF2-40B4-BE49-F238E27FC236}">
                <a16:creationId xmlns:a16="http://schemas.microsoft.com/office/drawing/2014/main" id="{A090F774-23D1-4947-A8C1-6E1A4FE45EA7}"/>
              </a:ext>
            </a:extLst>
          </p:cNvPr>
          <p:cNvSpPr>
            <a:spLocks noGrp="1"/>
          </p:cNvSpPr>
          <p:nvPr>
            <p:ph idx="1"/>
          </p:nvPr>
        </p:nvSpPr>
        <p:spPr/>
        <p:txBody>
          <a:bodyPr/>
          <a:lstStyle/>
          <a:p>
            <a:r>
              <a:rPr lang="en-US" altLang="zh-TW" dirty="0"/>
              <a:t>This work is sponsored by </a:t>
            </a:r>
            <a:r>
              <a:rPr lang="en-US" altLang="zh-TW" dirty="0">
                <a:solidFill>
                  <a:schemeClr val="accent6">
                    <a:lumMod val="75000"/>
                  </a:schemeClr>
                </a:solidFill>
              </a:rPr>
              <a:t>Ericsson Canada Inc</a:t>
            </a:r>
            <a:r>
              <a:rPr lang="en-US" altLang="zh-TW" dirty="0"/>
              <a:t>. where we would like to thank the team researchers developing the </a:t>
            </a:r>
            <a:r>
              <a:rPr lang="en-US" altLang="zh-TW" dirty="0" err="1"/>
              <a:t>PoC</a:t>
            </a:r>
            <a:r>
              <a:rPr lang="en-US" altLang="zh-TW" dirty="0"/>
              <a:t>: Marc-Olivier Arsenault, Gordon Bailey, Mario </a:t>
            </a:r>
            <a:r>
              <a:rPr lang="en-US" altLang="zh-TW" dirty="0" err="1"/>
              <a:t>Bonja</a:t>
            </a:r>
            <a:r>
              <a:rPr lang="en-US" altLang="zh-TW" dirty="0"/>
              <a:t>, Léo Collard, Alexis </a:t>
            </a:r>
            <a:r>
              <a:rPr lang="en-US" altLang="zh-TW" dirty="0" err="1"/>
              <a:t>Grondin</a:t>
            </a:r>
            <a:r>
              <a:rPr lang="en-US" altLang="zh-TW" dirty="0"/>
              <a:t>, Philippe Habib, Olivier </a:t>
            </a:r>
            <a:r>
              <a:rPr lang="en-US" altLang="zh-TW" dirty="0" err="1"/>
              <a:t>Lemelin</a:t>
            </a:r>
            <a:r>
              <a:rPr lang="en-US" altLang="zh-TW" dirty="0"/>
              <a:t>, </a:t>
            </a:r>
            <a:r>
              <a:rPr lang="en-US" altLang="zh-TW" dirty="0" err="1"/>
              <a:t>Mahdy</a:t>
            </a:r>
            <a:r>
              <a:rPr lang="en-US" altLang="zh-TW" dirty="0"/>
              <a:t> </a:t>
            </a:r>
            <a:r>
              <a:rPr lang="en-US" altLang="zh-TW" dirty="0" err="1"/>
              <a:t>Nabaee</a:t>
            </a:r>
            <a:r>
              <a:rPr lang="en-US" altLang="zh-TW" dirty="0"/>
              <a:t>, Maxime Nadeau, Fakher </a:t>
            </a:r>
            <a:r>
              <a:rPr lang="en-US" altLang="zh-TW" dirty="0" err="1"/>
              <a:t>Oueslati</a:t>
            </a:r>
            <a:r>
              <a:rPr lang="en-US" altLang="zh-TW" dirty="0"/>
              <a:t> and Joseph </a:t>
            </a:r>
            <a:r>
              <a:rPr lang="en-US" altLang="zh-TW" dirty="0" err="1"/>
              <a:t>Siouffi</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1732F9FF-9443-45E2-ACA6-9363DDD4A2F9}"/>
              </a:ext>
            </a:extLst>
          </p:cNvPr>
          <p:cNvSpPr>
            <a:spLocks noGrp="1"/>
          </p:cNvSpPr>
          <p:nvPr>
            <p:ph type="sldNum" sz="quarter" idx="12"/>
          </p:nvPr>
        </p:nvSpPr>
        <p:spPr/>
        <p:txBody>
          <a:bodyPr/>
          <a:lstStyle/>
          <a:p>
            <a:fld id="{2166ABF4-B405-4930-8881-0F98DEEEAD75}" type="slidenum">
              <a:rPr lang="en-US" altLang="zh-TW" smtClean="0"/>
              <a:pPr/>
              <a:t>79</a:t>
            </a:fld>
            <a:endParaRPr lang="en-US" altLang="zh-TW"/>
          </a:p>
        </p:txBody>
      </p:sp>
    </p:spTree>
    <p:extLst>
      <p:ext uri="{BB962C8B-B14F-4D97-AF65-F5344CB8AC3E}">
        <p14:creationId xmlns:p14="http://schemas.microsoft.com/office/powerpoint/2010/main" val="347965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The IMS is a standardized solution that addresses an operator’s need to provide advanced services on top of both mobile and fixed networks. It uses the Session Initiation Protocol (SIP) to establish and manage sessions.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a:t>
            </a:fld>
            <a:endParaRPr lang="en-US" altLang="zh-TW"/>
          </a:p>
        </p:txBody>
      </p:sp>
    </p:spTree>
    <p:extLst>
      <p:ext uri="{BB962C8B-B14F-4D97-AF65-F5344CB8AC3E}">
        <p14:creationId xmlns:p14="http://schemas.microsoft.com/office/powerpoint/2010/main" val="32031728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187368-4211-476F-ABB7-F24B2DE29C47}"/>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D3F0F90E-7B52-4A34-AD82-97C42E5E67EE}"/>
              </a:ext>
            </a:extLst>
          </p:cNvPr>
          <p:cNvSpPr>
            <a:spLocks noGrp="1"/>
          </p:cNvSpPr>
          <p:nvPr>
            <p:ph idx="1"/>
          </p:nvPr>
        </p:nvSpPr>
        <p:spPr/>
        <p:txBody>
          <a:bodyPr/>
          <a:lstStyle/>
          <a:p>
            <a:r>
              <a:rPr lang="en-US" altLang="zh-TW" sz="2000" dirty="0"/>
              <a:t>1. 3GPP, “IP Multimedia Subsystem (IMS).” TS 23.228, v. 10.8.0, December 2013.</a:t>
            </a:r>
          </a:p>
          <a:p>
            <a:r>
              <a:rPr lang="en-US" altLang="zh-TW" sz="2000" dirty="0"/>
              <a:t>2. </a:t>
            </a:r>
            <a:r>
              <a:rPr lang="en-US" altLang="zh-TW" sz="2000" dirty="0" err="1"/>
              <a:t>Ahlforn</a:t>
            </a:r>
            <a:r>
              <a:rPr lang="en-US" altLang="zh-TW" sz="2000" dirty="0"/>
              <a:t>, Goran, and Erik </a:t>
            </a:r>
            <a:r>
              <a:rPr lang="en-US" altLang="zh-TW" sz="2000" dirty="0" err="1"/>
              <a:t>Ornulf</a:t>
            </a:r>
            <a:r>
              <a:rPr lang="en-US" altLang="zh-TW" sz="2000" dirty="0"/>
              <a:t>. "Ericsson's family of carrier-class </a:t>
            </a:r>
            <a:r>
              <a:rPr lang="en-US" altLang="zh-TW" sz="2000" dirty="0" err="1"/>
              <a:t>technologies."ERICSSON</a:t>
            </a:r>
            <a:r>
              <a:rPr lang="en-US" altLang="zh-TW" sz="2000" dirty="0"/>
              <a:t> REV(ENGL ED) 78.4 (2001): 190-195.</a:t>
            </a:r>
          </a:p>
          <a:p>
            <a:r>
              <a:rPr lang="en-US" altLang="zh-TW" sz="2000" dirty="0"/>
              <a:t>3. ETSI, “Network Function </a:t>
            </a:r>
            <a:r>
              <a:rPr lang="en-US" altLang="zh-TW" sz="2000" dirty="0" err="1"/>
              <a:t>Virtualisation</a:t>
            </a:r>
            <a:r>
              <a:rPr lang="en-US" altLang="zh-TW" sz="2000" dirty="0"/>
              <a:t> (NFV); Virtual Network Functions </a:t>
            </a:r>
            <a:r>
              <a:rPr lang="en-US" altLang="zh-TW" sz="2000" dirty="0" err="1"/>
              <a:t>Architecture.”GS</a:t>
            </a:r>
            <a:r>
              <a:rPr lang="en-US" altLang="zh-TW" sz="2000" dirty="0"/>
              <a:t> NFV-SWA 001, v 1.1.1, December 2014.</a:t>
            </a:r>
          </a:p>
          <a:p>
            <a:r>
              <a:rPr lang="en-US" altLang="zh-TW" sz="2000" dirty="0"/>
              <a:t>4. Agrawal, Prathima, et al. “IP multimedia subsystems in 3GPP and 3GPP2: overview and scalability issues.” Communications Magazine, IEEE 46.1 (2008): 138-145.</a:t>
            </a:r>
          </a:p>
          <a:p>
            <a:r>
              <a:rPr lang="en-US" altLang="zh-TW" sz="2000" dirty="0"/>
              <a:t>5. </a:t>
            </a:r>
            <a:r>
              <a:rPr lang="en-US" altLang="zh-TW" sz="2000" dirty="0" err="1"/>
              <a:t>Glitho</a:t>
            </a:r>
            <a:r>
              <a:rPr lang="en-US" altLang="zh-TW" sz="2000" dirty="0"/>
              <a:t>, </a:t>
            </a:r>
            <a:r>
              <a:rPr lang="en-US" altLang="zh-TW" sz="2000" dirty="0" err="1"/>
              <a:t>Roch</a:t>
            </a:r>
            <a:r>
              <a:rPr lang="en-US" altLang="zh-TW" sz="2000" dirty="0"/>
              <a:t>. “Cloudifying the 3GPP IP Multimedia Subsystem: Why and How?.” New Technologies, Mobility and Security (NTMS), 2014 6th International Conference on. IEEE,2014.</a:t>
            </a:r>
            <a:endParaRPr lang="zh-TW" altLang="en-US" sz="2000" dirty="0"/>
          </a:p>
        </p:txBody>
      </p:sp>
      <p:sp>
        <p:nvSpPr>
          <p:cNvPr id="4" name="投影片編號版面配置區 3">
            <a:extLst>
              <a:ext uri="{FF2B5EF4-FFF2-40B4-BE49-F238E27FC236}">
                <a16:creationId xmlns:a16="http://schemas.microsoft.com/office/drawing/2014/main" id="{5B0451AA-3FFA-4CA4-9457-3A05A9EF0318}"/>
              </a:ext>
            </a:extLst>
          </p:cNvPr>
          <p:cNvSpPr>
            <a:spLocks noGrp="1"/>
          </p:cNvSpPr>
          <p:nvPr>
            <p:ph type="sldNum" sz="quarter" idx="12"/>
          </p:nvPr>
        </p:nvSpPr>
        <p:spPr/>
        <p:txBody>
          <a:bodyPr/>
          <a:lstStyle/>
          <a:p>
            <a:fld id="{2166ABF4-B405-4930-8881-0F98DEEEAD75}" type="slidenum">
              <a:rPr lang="en-US" altLang="zh-TW" smtClean="0"/>
              <a:pPr/>
              <a:t>80</a:t>
            </a:fld>
            <a:endParaRPr lang="en-US" altLang="zh-TW"/>
          </a:p>
        </p:txBody>
      </p:sp>
    </p:spTree>
    <p:extLst>
      <p:ext uri="{BB962C8B-B14F-4D97-AF65-F5344CB8AC3E}">
        <p14:creationId xmlns:p14="http://schemas.microsoft.com/office/powerpoint/2010/main" val="28967681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959DD5-1422-49A4-9FDD-841257FC7A03}"/>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99A71A9E-73EA-4CA9-AA35-524076A6B543}"/>
              </a:ext>
            </a:extLst>
          </p:cNvPr>
          <p:cNvSpPr>
            <a:spLocks noGrp="1"/>
          </p:cNvSpPr>
          <p:nvPr>
            <p:ph idx="1"/>
          </p:nvPr>
        </p:nvSpPr>
        <p:spPr/>
        <p:txBody>
          <a:bodyPr/>
          <a:lstStyle/>
          <a:p>
            <a:r>
              <a:rPr lang="en-US" altLang="zh-TW" sz="2000" dirty="0"/>
              <a:t>6. Hammer, Manfred, and </a:t>
            </a:r>
            <a:r>
              <a:rPr lang="en-US" altLang="zh-TW" sz="2000" dirty="0" err="1"/>
              <a:t>Wouter</a:t>
            </a:r>
            <a:r>
              <a:rPr lang="en-US" altLang="zh-TW" sz="2000" dirty="0"/>
              <a:t> </a:t>
            </a:r>
            <a:r>
              <a:rPr lang="en-US" altLang="zh-TW" sz="2000" dirty="0" err="1"/>
              <a:t>Franx</a:t>
            </a:r>
            <a:r>
              <a:rPr lang="en-US" altLang="zh-TW" sz="2000" dirty="0"/>
              <a:t>. “Redundancy and Scalability in </a:t>
            </a:r>
            <a:r>
              <a:rPr lang="en-US" altLang="zh-TW" sz="2000" dirty="0" err="1"/>
              <a:t>IMS.”Telecommunications</a:t>
            </a:r>
            <a:r>
              <a:rPr lang="en-US" altLang="zh-TW" sz="2000" dirty="0"/>
              <a:t> Network Strategy and Planning Symposium, 2006. NETWORKS 2006. 12th International. IEEE, 2006.</a:t>
            </a:r>
          </a:p>
          <a:p>
            <a:r>
              <a:rPr lang="en-US" altLang="zh-TW" sz="2000" dirty="0"/>
              <a:t>7. Bellavista, Paolo, Antonio </a:t>
            </a:r>
            <a:r>
              <a:rPr lang="en-US" altLang="zh-TW" sz="2000" dirty="0" err="1"/>
              <a:t>Corradi</a:t>
            </a:r>
            <a:r>
              <a:rPr lang="en-US" altLang="zh-TW" sz="2000" dirty="0"/>
              <a:t>, and Luca Foschini. “Enhancing Intradomain Scalability of IMS-Based Services.” Parallel and Distributed Systems, IEEE Transactions on 24.12 (2013): 2386-2395.</a:t>
            </a:r>
          </a:p>
          <a:p>
            <a:r>
              <a:rPr lang="en-US" altLang="zh-TW" sz="2000" dirty="0"/>
              <a:t>8. Dutta, Ashutosh, et al. “Self organizing IP multimedia subsystem.” Internet Multimedia Services Architecture and Applications (IMSAA), 2009 IEEE International Conference </a:t>
            </a:r>
            <a:r>
              <a:rPr lang="en-US" altLang="zh-TW" sz="2000" dirty="0" err="1"/>
              <a:t>on.IEEE</a:t>
            </a:r>
            <a:r>
              <a:rPr lang="en-US" altLang="zh-TW" sz="2000" dirty="0"/>
              <a:t>, 2009.</a:t>
            </a:r>
          </a:p>
          <a:p>
            <a:r>
              <a:rPr lang="en-US" altLang="zh-TW" sz="2000" dirty="0"/>
              <a:t>9. </a:t>
            </a:r>
            <a:r>
              <a:rPr lang="en-US" altLang="zh-TW" sz="2000" dirty="0" err="1"/>
              <a:t>Carella</a:t>
            </a:r>
            <a:r>
              <a:rPr lang="en-US" altLang="zh-TW" sz="2000" dirty="0"/>
              <a:t>, Giuseppe, et al. “Cloudified IP Multimedia Subsystem (IMS) for Network Function Virtualization (NFV)-based architectures.” Computers and Communication (ISCC), 2014IEEE Symposium on. IEEE, 2014.</a:t>
            </a:r>
            <a:endParaRPr lang="zh-TW" altLang="en-US" sz="2000" dirty="0"/>
          </a:p>
        </p:txBody>
      </p:sp>
      <p:sp>
        <p:nvSpPr>
          <p:cNvPr id="4" name="投影片編號版面配置區 3">
            <a:extLst>
              <a:ext uri="{FF2B5EF4-FFF2-40B4-BE49-F238E27FC236}">
                <a16:creationId xmlns:a16="http://schemas.microsoft.com/office/drawing/2014/main" id="{F984ABE2-AA0A-4686-A19F-402295FED64C}"/>
              </a:ext>
            </a:extLst>
          </p:cNvPr>
          <p:cNvSpPr>
            <a:spLocks noGrp="1"/>
          </p:cNvSpPr>
          <p:nvPr>
            <p:ph type="sldNum" sz="quarter" idx="12"/>
          </p:nvPr>
        </p:nvSpPr>
        <p:spPr/>
        <p:txBody>
          <a:bodyPr/>
          <a:lstStyle/>
          <a:p>
            <a:fld id="{2166ABF4-B405-4930-8881-0F98DEEEAD75}" type="slidenum">
              <a:rPr lang="en-US" altLang="zh-TW" smtClean="0"/>
              <a:pPr/>
              <a:t>81</a:t>
            </a:fld>
            <a:endParaRPr lang="en-US" altLang="zh-TW"/>
          </a:p>
        </p:txBody>
      </p:sp>
    </p:spTree>
    <p:extLst>
      <p:ext uri="{BB962C8B-B14F-4D97-AF65-F5344CB8AC3E}">
        <p14:creationId xmlns:p14="http://schemas.microsoft.com/office/powerpoint/2010/main" val="194795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095C6B-32F7-469D-BF2E-D554D3108F32}"/>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5004F292-84CF-44E7-B44D-177AFFC9815F}"/>
              </a:ext>
            </a:extLst>
          </p:cNvPr>
          <p:cNvSpPr>
            <a:spLocks noGrp="1"/>
          </p:cNvSpPr>
          <p:nvPr>
            <p:ph idx="1"/>
          </p:nvPr>
        </p:nvSpPr>
        <p:spPr/>
        <p:txBody>
          <a:bodyPr/>
          <a:lstStyle/>
          <a:p>
            <a:r>
              <a:rPr lang="en-US" altLang="zh-TW" sz="2000" dirty="0"/>
              <a:t>10. D. Wellington, Homogeneous vs. heterogeneous clouds: pros, cons, and unsolicited opinions, </a:t>
            </a:r>
            <a:r>
              <a:rPr lang="en-US" altLang="zh-TW" sz="2000" dirty="0">
                <a:hlinkClick r:id="rId2"/>
              </a:rPr>
              <a:t>http://www.bmc.com/blogs/what-price-h</a:t>
            </a:r>
            <a:r>
              <a:rPr lang="en-US" altLang="zh-TW" sz="2000" dirty="0"/>
              <a:t>omogeneity, 2012.</a:t>
            </a:r>
          </a:p>
          <a:p>
            <a:r>
              <a:rPr lang="en-US" altLang="zh-TW" sz="2000" dirty="0"/>
              <a:t>11. Xu, </a:t>
            </a:r>
            <a:r>
              <a:rPr lang="en-US" altLang="zh-TW" sz="2000" dirty="0" err="1"/>
              <a:t>Baomin</a:t>
            </a:r>
            <a:r>
              <a:rPr lang="en-US" altLang="zh-TW" sz="2000" dirty="0"/>
              <a:t>, Ning Wang, and </a:t>
            </a:r>
            <a:r>
              <a:rPr lang="en-US" altLang="zh-TW" sz="2000" dirty="0" err="1"/>
              <a:t>Chunyan</a:t>
            </a:r>
            <a:r>
              <a:rPr lang="en-US" altLang="zh-TW" sz="2000" dirty="0"/>
              <a:t> Li. "A cloud computing infrastructure on heterogeneous computing resources." Journal of Computers 6.8 (2011): 1789-1796.</a:t>
            </a:r>
          </a:p>
          <a:p>
            <a:r>
              <a:rPr lang="en-US" altLang="zh-TW" sz="2000" dirty="0"/>
              <a:t>12. </a:t>
            </a:r>
            <a:r>
              <a:rPr lang="en-US" altLang="zh-TW" sz="2000" dirty="0" err="1"/>
              <a:t>Crago</a:t>
            </a:r>
            <a:r>
              <a:rPr lang="en-US" altLang="zh-TW" sz="2000" dirty="0"/>
              <a:t>, Steve, et al. "Heterogeneous cloud computing." Cluster Computing (CLUSTER), 2011 IEEE International Conference on. IEEE, 2011.</a:t>
            </a:r>
          </a:p>
          <a:p>
            <a:r>
              <a:rPr lang="en-US" altLang="zh-TW" sz="2000" dirty="0"/>
              <a:t>13. Lee, </a:t>
            </a:r>
            <a:r>
              <a:rPr lang="en-US" altLang="zh-TW" sz="2000" dirty="0" err="1"/>
              <a:t>Gunho</a:t>
            </a:r>
            <a:r>
              <a:rPr lang="en-US" altLang="zh-TW" sz="2000" dirty="0"/>
              <a:t>, Byung-Gon Chun, and Randy H. Katz. "Heterogeneity-aware resource allocation and scheduling in the cloud." Proceedings of </a:t>
            </a:r>
            <a:r>
              <a:rPr lang="en-US" altLang="zh-TW" sz="2000" dirty="0" err="1"/>
              <a:t>HotCloud</a:t>
            </a:r>
            <a:r>
              <a:rPr lang="en-US" altLang="zh-TW" sz="2000" dirty="0"/>
              <a:t> (2011): 1-5.</a:t>
            </a:r>
            <a:endParaRPr lang="zh-TW" altLang="en-US" sz="2000" dirty="0"/>
          </a:p>
        </p:txBody>
      </p:sp>
      <p:sp>
        <p:nvSpPr>
          <p:cNvPr id="4" name="投影片編號版面配置區 3">
            <a:extLst>
              <a:ext uri="{FF2B5EF4-FFF2-40B4-BE49-F238E27FC236}">
                <a16:creationId xmlns:a16="http://schemas.microsoft.com/office/drawing/2014/main" id="{49049A6A-7641-4553-9365-E9C9390A7F7A}"/>
              </a:ext>
            </a:extLst>
          </p:cNvPr>
          <p:cNvSpPr>
            <a:spLocks noGrp="1"/>
          </p:cNvSpPr>
          <p:nvPr>
            <p:ph type="sldNum" sz="quarter" idx="12"/>
          </p:nvPr>
        </p:nvSpPr>
        <p:spPr/>
        <p:txBody>
          <a:bodyPr/>
          <a:lstStyle/>
          <a:p>
            <a:fld id="{2166ABF4-B405-4930-8881-0F98DEEEAD75}" type="slidenum">
              <a:rPr lang="en-US" altLang="zh-TW" smtClean="0"/>
              <a:pPr/>
              <a:t>82</a:t>
            </a:fld>
            <a:endParaRPr lang="en-US" altLang="zh-TW"/>
          </a:p>
        </p:txBody>
      </p:sp>
    </p:spTree>
    <p:extLst>
      <p:ext uri="{BB962C8B-B14F-4D97-AF65-F5344CB8AC3E}">
        <p14:creationId xmlns:p14="http://schemas.microsoft.com/office/powerpoint/2010/main" val="38687562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BF4CB-4607-42C0-AA3D-2A829E9B2816}"/>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5DF58136-5E9B-468F-9F96-CF0061BD0E87}"/>
              </a:ext>
            </a:extLst>
          </p:cNvPr>
          <p:cNvSpPr>
            <a:spLocks noGrp="1"/>
          </p:cNvSpPr>
          <p:nvPr>
            <p:ph idx="1"/>
          </p:nvPr>
        </p:nvSpPr>
        <p:spPr/>
        <p:txBody>
          <a:bodyPr/>
          <a:lstStyle/>
          <a:p>
            <a:r>
              <a:rPr lang="nl-NL" altLang="zh-TW" sz="2000" dirty="0"/>
              <a:t>14. Hadoop, </a:t>
            </a:r>
            <a:r>
              <a:rPr lang="nl-NL" altLang="zh-TW" sz="2000" dirty="0">
                <a:hlinkClick r:id="rId2"/>
              </a:rPr>
              <a:t>http://hadoop.apache.org</a:t>
            </a:r>
            <a:r>
              <a:rPr lang="nl-NL" altLang="zh-TW" sz="2000" dirty="0"/>
              <a:t>.</a:t>
            </a:r>
          </a:p>
          <a:p>
            <a:r>
              <a:rPr lang="en-US" altLang="zh-TW" sz="2000" dirty="0"/>
              <a:t>15. Newman, Sam. Building Microservices. " O'Reilly Media, Inc.", 2015.</a:t>
            </a:r>
          </a:p>
          <a:p>
            <a:r>
              <a:rPr lang="en-US" altLang="zh-TW" sz="2000" dirty="0"/>
              <a:t>16. Raspberry Pi, </a:t>
            </a:r>
            <a:r>
              <a:rPr lang="en-US" altLang="zh-TW" sz="2000" dirty="0">
                <a:hlinkClick r:id="rId3"/>
              </a:rPr>
              <a:t>https://www.raspberrypi.org</a:t>
            </a:r>
            <a:endParaRPr lang="en-US" altLang="zh-TW" sz="2000" dirty="0"/>
          </a:p>
          <a:p>
            <a:r>
              <a:rPr lang="en-US" altLang="zh-TW" sz="2000" dirty="0"/>
              <a:t>17. Ericsson BSP 8000, </a:t>
            </a:r>
            <a:r>
              <a:rPr lang="en-US" altLang="zh-TW" sz="2000" dirty="0">
                <a:hlinkClick r:id="rId4"/>
              </a:rPr>
              <a:t>http://www.ericsson.com/ourportfolio/products/bsp-8000?nav=productcategory008%7Cfgb_101_0538</a:t>
            </a:r>
            <a:r>
              <a:rPr lang="en-US" altLang="zh-TW" sz="2000" dirty="0"/>
              <a:t>.</a:t>
            </a:r>
          </a:p>
          <a:p>
            <a:r>
              <a:rPr lang="en-US" altLang="zh-TW" sz="2000" dirty="0"/>
              <a:t>18. </a:t>
            </a:r>
            <a:r>
              <a:rPr lang="en-US" altLang="zh-TW" sz="2000" dirty="0" err="1"/>
              <a:t>SIPp</a:t>
            </a:r>
            <a:r>
              <a:rPr lang="en-US" altLang="zh-TW" sz="2000" dirty="0"/>
              <a:t>, http://sipp.sourceforge.net</a:t>
            </a:r>
            <a:endParaRPr lang="zh-TW" altLang="en-US" sz="2000" dirty="0"/>
          </a:p>
        </p:txBody>
      </p:sp>
      <p:sp>
        <p:nvSpPr>
          <p:cNvPr id="4" name="投影片編號版面配置區 3">
            <a:extLst>
              <a:ext uri="{FF2B5EF4-FFF2-40B4-BE49-F238E27FC236}">
                <a16:creationId xmlns:a16="http://schemas.microsoft.com/office/drawing/2014/main" id="{262976EB-BC5B-4FC7-88E3-E2A89AA756D0}"/>
              </a:ext>
            </a:extLst>
          </p:cNvPr>
          <p:cNvSpPr>
            <a:spLocks noGrp="1"/>
          </p:cNvSpPr>
          <p:nvPr>
            <p:ph type="sldNum" sz="quarter" idx="12"/>
          </p:nvPr>
        </p:nvSpPr>
        <p:spPr/>
        <p:txBody>
          <a:bodyPr/>
          <a:lstStyle/>
          <a:p>
            <a:fld id="{2166ABF4-B405-4930-8881-0F98DEEEAD75}" type="slidenum">
              <a:rPr lang="en-US" altLang="zh-TW" smtClean="0"/>
              <a:pPr/>
              <a:t>83</a:t>
            </a:fld>
            <a:endParaRPr lang="en-US" altLang="zh-TW"/>
          </a:p>
        </p:txBody>
      </p:sp>
    </p:spTree>
    <p:extLst>
      <p:ext uri="{BB962C8B-B14F-4D97-AF65-F5344CB8AC3E}">
        <p14:creationId xmlns:p14="http://schemas.microsoft.com/office/powerpoint/2010/main" val="1080489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Fig 1</a:t>
            </a:r>
            <a:r>
              <a:rPr lang="zh-TW" altLang="en-US" dirty="0"/>
              <a:t> </a:t>
            </a:r>
            <a:r>
              <a:rPr lang="en-US" altLang="zh-TW" dirty="0"/>
              <a:t>(A)</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701378" y="1632725"/>
            <a:ext cx="5588843" cy="472362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9</a:t>
            </a:fld>
            <a:endParaRPr lang="en-US" altLang="zh-TW"/>
          </a:p>
        </p:txBody>
      </p:sp>
    </p:spTree>
    <p:extLst>
      <p:ext uri="{BB962C8B-B14F-4D97-AF65-F5344CB8AC3E}">
        <p14:creationId xmlns:p14="http://schemas.microsoft.com/office/powerpoint/2010/main" val="1658150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9211</TotalTime>
  <Words>8491</Words>
  <Application>Microsoft Office PowerPoint</Application>
  <PresentationFormat>如螢幕大小 (4:3)</PresentationFormat>
  <Paragraphs>579</Paragraphs>
  <Slides>83</Slides>
  <Notes>69</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83</vt:i4>
      </vt:variant>
    </vt:vector>
  </HeadingPairs>
  <TitlesOfParts>
    <vt:vector size="90" baseType="lpstr">
      <vt:lpstr>宋体</vt:lpstr>
      <vt:lpstr>微軟正黑體</vt:lpstr>
      <vt:lpstr>新細明體</vt:lpstr>
      <vt:lpstr>Arial</vt:lpstr>
      <vt:lpstr>Calibri</vt:lpstr>
      <vt:lpstr>Wingdings</vt:lpstr>
      <vt:lpstr>MAIN.template</vt:lpstr>
      <vt:lpstr>Hyper Heterogeneous Cloud-based IMS Software Architecture: A Proof-of-Concept and Empirical Analysis</vt:lpstr>
      <vt:lpstr>Outline</vt:lpstr>
      <vt:lpstr>Author</vt:lpstr>
      <vt:lpstr>Abstract</vt:lpstr>
      <vt:lpstr>Abstract</vt:lpstr>
      <vt:lpstr>Abstract</vt:lpstr>
      <vt:lpstr>Introduction</vt:lpstr>
      <vt:lpstr>Introduction</vt:lpstr>
      <vt:lpstr>Fig 1 (A)</vt:lpstr>
      <vt:lpstr>Fig 1 (B)</vt:lpstr>
      <vt:lpstr>Introduction</vt:lpstr>
      <vt:lpstr>Introduction</vt:lpstr>
      <vt:lpstr>Introduction</vt:lpstr>
      <vt:lpstr>Introduction</vt:lpstr>
      <vt:lpstr>Introduction</vt:lpstr>
      <vt:lpstr>Introduction</vt:lpstr>
      <vt:lpstr>Introduction</vt:lpstr>
      <vt:lpstr>Related Work</vt:lpstr>
      <vt:lpstr>Related Work</vt:lpstr>
      <vt:lpstr>Related Work</vt:lpstr>
      <vt:lpstr>Related Work</vt:lpstr>
      <vt:lpstr>Related Work</vt:lpstr>
      <vt:lpstr>Unity Cloud</vt:lpstr>
      <vt:lpstr>Unity Cloud </vt:lpstr>
      <vt:lpstr>Unity Cloud </vt:lpstr>
      <vt:lpstr>Unity Cloud </vt:lpstr>
      <vt:lpstr>Unity Cloud </vt:lpstr>
      <vt:lpstr>Unity Cloud </vt:lpstr>
      <vt:lpstr>Fig 2</vt:lpstr>
      <vt:lpstr>Fig 3</vt:lpstr>
      <vt:lpstr>Unity Cloud </vt:lpstr>
      <vt:lpstr>Unity Cloud </vt:lpstr>
      <vt:lpstr>The Unity Cloud Architecture </vt:lpstr>
      <vt:lpstr>3.1 The Unity Cloud Architecture </vt:lpstr>
      <vt:lpstr>Fig 4</vt:lpstr>
      <vt:lpstr>3.1 The Unity Cloud Architecture </vt:lpstr>
      <vt:lpstr>3.1 The Unity Cloud Architecture </vt:lpstr>
      <vt:lpstr>3.1 The Unity Cloud Architecture </vt:lpstr>
      <vt:lpstr>3.1 The Unity Cloud Architecture </vt:lpstr>
      <vt:lpstr>3.1 The Unity Cloud Architecture </vt:lpstr>
      <vt:lpstr>3.1 The Unity Cloud Architecture </vt:lpstr>
      <vt:lpstr>The IMS Telephony Application </vt:lpstr>
      <vt:lpstr>3.2 The IMS Telephony Application </vt:lpstr>
      <vt:lpstr>3.2 The IMS Telephony Application </vt:lpstr>
      <vt:lpstr>3.2 The IMS Telephony Application </vt:lpstr>
      <vt:lpstr>Fig 5</vt:lpstr>
      <vt:lpstr>Microservices介紹</vt:lpstr>
      <vt:lpstr>Microservices</vt:lpstr>
      <vt:lpstr>Microservices</vt:lpstr>
      <vt:lpstr>Microservices</vt:lpstr>
      <vt:lpstr>Microservices</vt:lpstr>
      <vt:lpstr>Microservices</vt:lpstr>
      <vt:lpstr>Microservices</vt:lpstr>
      <vt:lpstr>THE hardware platform</vt:lpstr>
      <vt:lpstr>The Hardware Platform</vt:lpstr>
      <vt:lpstr>Fig6</vt:lpstr>
      <vt:lpstr>The Hardware Platform</vt:lpstr>
      <vt:lpstr>The Hardware Platform</vt:lpstr>
      <vt:lpstr>Experimentation</vt:lpstr>
      <vt:lpstr>Experimentation</vt:lpstr>
      <vt:lpstr>Experimentation</vt:lpstr>
      <vt:lpstr>Experimentation</vt:lpstr>
      <vt:lpstr>Fig 7</vt:lpstr>
      <vt:lpstr>Fig 8</vt:lpstr>
      <vt:lpstr>Experimentation</vt:lpstr>
      <vt:lpstr>Experimentation</vt:lpstr>
      <vt:lpstr>Table 1</vt:lpstr>
      <vt:lpstr>Experimentation</vt:lpstr>
      <vt:lpstr>Fig 9</vt:lpstr>
      <vt:lpstr>Discussion and Conclusion</vt:lpstr>
      <vt:lpstr>Discussion</vt:lpstr>
      <vt:lpstr>Discussion</vt:lpstr>
      <vt:lpstr>Discussion</vt:lpstr>
      <vt:lpstr>Discussion</vt:lpstr>
      <vt:lpstr>Conclusion</vt:lpstr>
      <vt:lpstr>Conclusion</vt:lpstr>
      <vt:lpstr>Conclusion</vt:lpstr>
      <vt:lpstr>Conclusion</vt:lpstr>
      <vt:lpstr>Acknowledgements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kevin_nb</dc:creator>
  <cp:lastModifiedBy>MainLab</cp:lastModifiedBy>
  <cp:revision>629</cp:revision>
  <dcterms:created xsi:type="dcterms:W3CDTF">2019-11-03T02:11:07Z</dcterms:created>
  <dcterms:modified xsi:type="dcterms:W3CDTF">2020-05-14T05:58:36Z</dcterms:modified>
</cp:coreProperties>
</file>