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58"/>
  </p:notesMasterIdLst>
  <p:sldIdLst>
    <p:sldId id="257" r:id="rId4"/>
    <p:sldId id="258" r:id="rId5"/>
    <p:sldId id="259" r:id="rId6"/>
    <p:sldId id="300" r:id="rId7"/>
    <p:sldId id="301"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6" r:id="rId33"/>
    <p:sldId id="327" r:id="rId34"/>
    <p:sldId id="328" r:id="rId35"/>
    <p:sldId id="329" r:id="rId36"/>
    <p:sldId id="330" r:id="rId37"/>
    <p:sldId id="331" r:id="rId38"/>
    <p:sldId id="351" r:id="rId39"/>
    <p:sldId id="352" r:id="rId40"/>
    <p:sldId id="332" r:id="rId41"/>
    <p:sldId id="333" r:id="rId42"/>
    <p:sldId id="334" r:id="rId43"/>
    <p:sldId id="335" r:id="rId44"/>
    <p:sldId id="336" r:id="rId45"/>
    <p:sldId id="338" r:id="rId46"/>
    <p:sldId id="339" r:id="rId47"/>
    <p:sldId id="340" r:id="rId48"/>
    <p:sldId id="341" r:id="rId49"/>
    <p:sldId id="342" r:id="rId50"/>
    <p:sldId id="343" r:id="rId51"/>
    <p:sldId id="345" r:id="rId52"/>
    <p:sldId id="344" r:id="rId53"/>
    <p:sldId id="346" r:id="rId54"/>
    <p:sldId id="347" r:id="rId55"/>
    <p:sldId id="348" r:id="rId56"/>
    <p:sldId id="350" r:id="rId5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逸嘉 柯" initials="逸嘉" lastIdx="1" clrIdx="0">
    <p:extLst>
      <p:ext uri="{19B8F6BF-5375-455C-9EA6-DF929625EA0E}">
        <p15:presenceInfo xmlns:p15="http://schemas.microsoft.com/office/powerpoint/2012/main" userId="a1d0a6e3261d9d8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5" autoAdjust="0"/>
    <p:restoredTop sz="74564" autoAdjust="0"/>
  </p:normalViewPr>
  <p:slideViewPr>
    <p:cSldViewPr snapToGrid="0">
      <p:cViewPr varScale="1">
        <p:scale>
          <a:sx n="86" d="100"/>
          <a:sy n="86" d="100"/>
        </p:scale>
        <p:origin x="1380" y="84"/>
      </p:cViewPr>
      <p:guideLst/>
    </p:cSldViewPr>
  </p:slideViewPr>
  <p:outlineViewPr>
    <p:cViewPr>
      <p:scale>
        <a:sx n="33" d="100"/>
        <a:sy n="33" d="100"/>
      </p:scale>
      <p:origin x="0" y="-1512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notesMaster" Target="notesMasters/notesMaster1.xml"/><Relationship Id="rId5" Type="http://schemas.openxmlformats.org/officeDocument/2006/relationships/slide" Target="slides/slide2.xml"/><Relationship Id="rId61" Type="http://schemas.openxmlformats.org/officeDocument/2006/relationships/viewProps" Target="viewProps.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commentAuthors" Target="commentAuthor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0233DC-AC4F-4B70-94F2-7E6323EC7CE5}" type="datetimeFigureOut">
              <a:rPr lang="zh-TW" altLang="en-US" smtClean="0"/>
              <a:t>2020/5/5</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C411E0-4ECD-47AF-BA54-99036B3FAC3D}" type="slidenum">
              <a:rPr lang="zh-TW" altLang="en-US" smtClean="0"/>
              <a:t>‹#›</a:t>
            </a:fld>
            <a:endParaRPr lang="zh-TW" altLang="en-US"/>
          </a:p>
        </p:txBody>
      </p:sp>
    </p:spTree>
    <p:extLst>
      <p:ext uri="{BB962C8B-B14F-4D97-AF65-F5344CB8AC3E}">
        <p14:creationId xmlns:p14="http://schemas.microsoft.com/office/powerpoint/2010/main" val="1005261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ea"/>
                <a:ea typeface="+mn-ea"/>
                <a:cs typeface="+mn-cs"/>
              </a:rPr>
              <a:t>作者基於</a:t>
            </a:r>
            <a:r>
              <a:rPr lang="en-US" altLang="zh-TW" sz="1200" b="0" i="0" kern="1200" dirty="0" err="1">
                <a:solidFill>
                  <a:schemeClr val="tx1"/>
                </a:solidFill>
                <a:effectLst/>
                <a:latin typeface="+mn-ea"/>
                <a:ea typeface="+mn-ea"/>
                <a:cs typeface="+mn-cs"/>
              </a:rPr>
              <a:t>microservices</a:t>
            </a:r>
            <a:r>
              <a:rPr lang="zh-TW" altLang="en-US" sz="1200" b="0" i="0" kern="1200" dirty="0">
                <a:solidFill>
                  <a:schemeClr val="tx1"/>
                </a:solidFill>
                <a:effectLst/>
                <a:latin typeface="+mn-ea"/>
                <a:ea typeface="+mn-ea"/>
                <a:cs typeface="+mn-cs"/>
              </a:rPr>
              <a:t> 的概念提出了 一個較好的擴展性的架構 </a:t>
            </a:r>
            <a:r>
              <a:rPr lang="en-US" altLang="zh-TW" sz="1200" b="0" i="0" kern="1200" dirty="0">
                <a:solidFill>
                  <a:schemeClr val="tx1"/>
                </a:solidFill>
                <a:effectLst/>
                <a:latin typeface="+mn-ea"/>
                <a:ea typeface="+mn-ea"/>
                <a:cs typeface="+mn-cs"/>
              </a:rPr>
              <a:t>:</a:t>
            </a:r>
            <a:r>
              <a:rPr lang="el-GR" altLang="zh-TW" b="0" dirty="0"/>
              <a:t>μ</a:t>
            </a:r>
            <a:r>
              <a:rPr lang="en-US" altLang="zh-TW" b="0" dirty="0" err="1"/>
              <a:t>vIMS</a:t>
            </a:r>
            <a:endParaRPr lang="en-US" altLang="zh-TW" b="0" dirty="0"/>
          </a:p>
          <a:p>
            <a:r>
              <a:rPr lang="zh-TW" altLang="en-US" sz="1200" b="0" i="0" kern="1200" dirty="0">
                <a:solidFill>
                  <a:schemeClr val="tx1"/>
                </a:solidFill>
                <a:effectLst/>
                <a:latin typeface="+mn-ea"/>
                <a:ea typeface="+mn-ea"/>
                <a:cs typeface="+mn-cs"/>
              </a:rPr>
              <a:t>並且根據這個架構和原架構</a:t>
            </a:r>
            <a:r>
              <a:rPr lang="en-US" altLang="zh-TW" sz="1200" b="0" i="0" kern="1200" dirty="0" err="1">
                <a:solidFill>
                  <a:schemeClr val="tx1"/>
                </a:solidFill>
                <a:effectLst/>
                <a:latin typeface="+mn-ea"/>
                <a:ea typeface="+mn-ea"/>
                <a:cs typeface="+mn-cs"/>
              </a:rPr>
              <a:t>vIMS</a:t>
            </a:r>
            <a:r>
              <a:rPr lang="en-US" altLang="zh-TW" sz="1200" b="0" i="0" kern="1200" baseline="0" dirty="0">
                <a:solidFill>
                  <a:schemeClr val="tx1"/>
                </a:solidFill>
                <a:effectLst/>
                <a:latin typeface="+mn-ea"/>
                <a:ea typeface="+mn-ea"/>
                <a:cs typeface="+mn-cs"/>
              </a:rPr>
              <a:t> </a:t>
            </a:r>
            <a:r>
              <a:rPr lang="zh-TW" altLang="en-US" sz="1200" b="0" i="0" kern="1200" baseline="0" dirty="0">
                <a:solidFill>
                  <a:schemeClr val="tx1"/>
                </a:solidFill>
                <a:effectLst/>
                <a:latin typeface="+mn-ea"/>
                <a:ea typeface="+mn-ea"/>
                <a:cs typeface="+mn-cs"/>
              </a:rPr>
              <a:t>做測試比較</a:t>
            </a:r>
            <a:r>
              <a:rPr lang="en-US" altLang="zh-TW" sz="1200" b="0" i="0" kern="1200" baseline="0" dirty="0">
                <a:solidFill>
                  <a:schemeClr val="tx1"/>
                </a:solidFill>
                <a:effectLst/>
                <a:latin typeface="+mn-ea"/>
                <a:ea typeface="+mn-ea"/>
                <a:cs typeface="+mn-cs"/>
              </a:rPr>
              <a:t/>
            </a:r>
            <a:br>
              <a:rPr lang="en-US" altLang="zh-TW" sz="1200" b="0" i="0" kern="1200" baseline="0" dirty="0">
                <a:solidFill>
                  <a:schemeClr val="tx1"/>
                </a:solidFill>
                <a:effectLst/>
                <a:latin typeface="+mn-ea"/>
                <a:ea typeface="+mn-ea"/>
                <a:cs typeface="+mn-cs"/>
              </a:rPr>
            </a:br>
            <a:r>
              <a:rPr lang="zh-TW" altLang="en-US" sz="1200" b="0" i="0" kern="1200" baseline="0" dirty="0">
                <a:solidFill>
                  <a:schemeClr val="tx1"/>
                </a:solidFill>
                <a:effectLst/>
                <a:latin typeface="+mn-ea"/>
                <a:ea typeface="+mn-ea"/>
                <a:cs typeface="+mn-cs"/>
              </a:rPr>
              <a:t>兩邊各實作了 </a:t>
            </a:r>
            <a:r>
              <a:rPr lang="en-US" altLang="zh-TW" sz="1200" b="0" i="0" kern="1200" baseline="0" dirty="0">
                <a:solidFill>
                  <a:schemeClr val="tx1"/>
                </a:solidFill>
                <a:effectLst/>
                <a:latin typeface="+mn-ea"/>
                <a:ea typeface="+mn-ea"/>
                <a:cs typeface="+mn-cs"/>
              </a:rPr>
              <a:t>8</a:t>
            </a:r>
            <a:r>
              <a:rPr lang="zh-TW" altLang="en-US" sz="1200" b="0" i="0" kern="1200" baseline="0" dirty="0">
                <a:solidFill>
                  <a:schemeClr val="tx1"/>
                </a:solidFill>
                <a:effectLst/>
                <a:latin typeface="+mn-ea"/>
                <a:ea typeface="+mn-ea"/>
                <a:cs typeface="+mn-cs"/>
              </a:rPr>
              <a:t> 台 </a:t>
            </a:r>
            <a:r>
              <a:rPr lang="en-US" altLang="zh-TW" sz="1200" b="0" i="0" kern="1200" baseline="0" dirty="0" err="1">
                <a:solidFill>
                  <a:schemeClr val="tx1"/>
                </a:solidFill>
                <a:effectLst/>
                <a:latin typeface="+mn-ea"/>
                <a:ea typeface="+mn-ea"/>
                <a:cs typeface="+mn-cs"/>
              </a:rPr>
              <a:t>vm</a:t>
            </a:r>
            <a:r>
              <a:rPr lang="en-US" altLang="zh-TW" sz="1200" b="0" i="0" kern="1200" baseline="0" dirty="0">
                <a:solidFill>
                  <a:schemeClr val="tx1"/>
                </a:solidFill>
                <a:effectLst/>
                <a:latin typeface="+mn-ea"/>
                <a:ea typeface="+mn-ea"/>
                <a:cs typeface="+mn-cs"/>
              </a:rPr>
              <a:t>,</a:t>
            </a:r>
            <a:br>
              <a:rPr lang="en-US" altLang="zh-TW" sz="1200" b="0" i="0" kern="1200" baseline="0" dirty="0">
                <a:solidFill>
                  <a:schemeClr val="tx1"/>
                </a:solidFill>
                <a:effectLst/>
                <a:latin typeface="+mn-ea"/>
                <a:ea typeface="+mn-ea"/>
                <a:cs typeface="+mn-cs"/>
              </a:rPr>
            </a:br>
            <a:r>
              <a:rPr lang="en-US" altLang="zh-TW" sz="1200" b="0" i="0" kern="1200" baseline="0" dirty="0" err="1">
                <a:solidFill>
                  <a:schemeClr val="tx1"/>
                </a:solidFill>
                <a:effectLst/>
                <a:latin typeface="+mn-ea"/>
                <a:ea typeface="+mn-ea"/>
                <a:cs typeface="+mn-cs"/>
              </a:rPr>
              <a:t>vIMS</a:t>
            </a:r>
            <a:r>
              <a:rPr lang="en-US" altLang="zh-TW" sz="1200" b="0" i="0" kern="1200" baseline="0" dirty="0">
                <a:solidFill>
                  <a:schemeClr val="tx1"/>
                </a:solidFill>
                <a:effectLst/>
                <a:latin typeface="+mn-ea"/>
                <a:ea typeface="+mn-ea"/>
                <a:cs typeface="+mn-cs"/>
              </a:rPr>
              <a:t> </a:t>
            </a:r>
            <a:r>
              <a:rPr lang="zh-TW" altLang="en-US" sz="1200" b="0" i="0" kern="1200" baseline="0" dirty="0">
                <a:solidFill>
                  <a:schemeClr val="tx1"/>
                </a:solidFill>
                <a:effectLst/>
                <a:latin typeface="+mn-ea"/>
                <a:ea typeface="+mn-ea"/>
                <a:cs typeface="+mn-cs"/>
              </a:rPr>
              <a:t>使用</a:t>
            </a:r>
            <a:r>
              <a:rPr lang="en-US" altLang="zh-TW" sz="1200" b="0" i="0" kern="1200" baseline="0" dirty="0">
                <a:solidFill>
                  <a:schemeClr val="tx1"/>
                </a:solidFill>
                <a:effectLst/>
                <a:latin typeface="+mn-ea"/>
                <a:ea typeface="+mn-ea"/>
                <a:cs typeface="+mn-cs"/>
              </a:rPr>
              <a:t>Clearwater-over-</a:t>
            </a:r>
            <a:r>
              <a:rPr lang="en-US" altLang="zh-TW" sz="1200" b="0" i="0" kern="1200" baseline="0" dirty="0" err="1">
                <a:solidFill>
                  <a:schemeClr val="tx1"/>
                </a:solidFill>
                <a:effectLst/>
                <a:latin typeface="+mn-ea"/>
                <a:ea typeface="+mn-ea"/>
                <a:cs typeface="+mn-cs"/>
              </a:rPr>
              <a:t>vm</a:t>
            </a:r>
            <a:r>
              <a:rPr lang="en-US" altLang="zh-TW" sz="1200" b="0" i="0" kern="1200" baseline="0" dirty="0">
                <a:solidFill>
                  <a:schemeClr val="tx1"/>
                </a:solidFill>
                <a:effectLst/>
                <a:latin typeface="+mn-ea"/>
                <a:ea typeface="+mn-ea"/>
                <a:cs typeface="+mn-cs"/>
              </a:rPr>
              <a:t> </a:t>
            </a:r>
            <a:r>
              <a:rPr lang="zh-TW" altLang="en-US" sz="1200" b="0" i="0" kern="1200" baseline="0" dirty="0">
                <a:solidFill>
                  <a:schemeClr val="tx1"/>
                </a:solidFill>
                <a:effectLst/>
                <a:latin typeface="+mn-ea"/>
                <a:ea typeface="+mn-ea"/>
                <a:cs typeface="+mn-cs"/>
              </a:rPr>
              <a:t>進行測試</a:t>
            </a:r>
            <a:r>
              <a:rPr lang="en-US" altLang="zh-TW" sz="1200" b="0" i="0" kern="1200" baseline="0" dirty="0">
                <a:solidFill>
                  <a:schemeClr val="tx1"/>
                </a:solidFill>
                <a:effectLst/>
                <a:latin typeface="+mn-ea"/>
                <a:ea typeface="+mn-ea"/>
                <a:cs typeface="+mn-cs"/>
              </a:rPr>
              <a:t/>
            </a:r>
            <a:br>
              <a:rPr lang="en-US" altLang="zh-TW" sz="1200" b="0" i="0" kern="1200" baseline="0" dirty="0">
                <a:solidFill>
                  <a:schemeClr val="tx1"/>
                </a:solidFill>
                <a:effectLst/>
                <a:latin typeface="+mn-ea"/>
                <a:ea typeface="+mn-ea"/>
                <a:cs typeface="+mn-cs"/>
              </a:rPr>
            </a:br>
            <a:r>
              <a:rPr lang="el-GR" altLang="zh-TW" sz="1200" b="0" i="0" kern="1200" baseline="0" dirty="0">
                <a:solidFill>
                  <a:schemeClr val="tx1"/>
                </a:solidFill>
                <a:effectLst/>
                <a:latin typeface="+mn-ea"/>
                <a:ea typeface="+mn-ea"/>
                <a:cs typeface="+mn-cs"/>
              </a:rPr>
              <a:t>μ</a:t>
            </a:r>
            <a:r>
              <a:rPr lang="en-US" altLang="zh-TW" sz="1200" b="0" i="0" kern="1200" baseline="0" dirty="0" err="1">
                <a:solidFill>
                  <a:schemeClr val="tx1"/>
                </a:solidFill>
                <a:effectLst/>
                <a:latin typeface="+mn-ea"/>
                <a:ea typeface="+mn-ea"/>
                <a:cs typeface="+mn-cs"/>
              </a:rPr>
              <a:t>vIMS</a:t>
            </a:r>
            <a:r>
              <a:rPr lang="zh-TW" altLang="en-US" sz="1200" b="0" i="0" kern="1200" baseline="0" dirty="0">
                <a:solidFill>
                  <a:schemeClr val="tx1"/>
                </a:solidFill>
                <a:effectLst/>
                <a:latin typeface="+mn-ea"/>
                <a:ea typeface="+mn-ea"/>
                <a:cs typeface="+mn-cs"/>
              </a:rPr>
              <a:t> 使用了 </a:t>
            </a:r>
            <a:r>
              <a:rPr lang="en-US" altLang="zh-TW" sz="1200" b="0" i="0" kern="1200" baseline="0" dirty="0">
                <a:solidFill>
                  <a:schemeClr val="tx1"/>
                </a:solidFill>
                <a:effectLst/>
                <a:latin typeface="+mn-ea"/>
                <a:ea typeface="+mn-ea"/>
                <a:cs typeface="+mn-cs"/>
              </a:rPr>
              <a:t>Clearwater + </a:t>
            </a:r>
            <a:r>
              <a:rPr lang="en-US" altLang="zh-TW" sz="1200" b="0" i="0" kern="1200" baseline="0" dirty="0" err="1">
                <a:solidFill>
                  <a:schemeClr val="tx1"/>
                </a:solidFill>
                <a:effectLst/>
                <a:latin typeface="+mn-ea"/>
                <a:ea typeface="+mn-ea"/>
                <a:cs typeface="+mn-cs"/>
              </a:rPr>
              <a:t>kubernetes</a:t>
            </a:r>
            <a:r>
              <a:rPr lang="en-US" altLang="zh-TW" sz="1200" b="0" i="0" kern="1200" baseline="0" dirty="0">
                <a:solidFill>
                  <a:schemeClr val="tx1"/>
                </a:solidFill>
                <a:effectLst/>
                <a:latin typeface="+mn-ea"/>
                <a:ea typeface="+mn-ea"/>
                <a:cs typeface="+mn-cs"/>
              </a:rPr>
              <a:t> </a:t>
            </a:r>
            <a:r>
              <a:rPr lang="zh-TW" altLang="en-US" sz="1200" b="0" i="0" kern="1200" baseline="0" dirty="0">
                <a:solidFill>
                  <a:schemeClr val="tx1"/>
                </a:solidFill>
                <a:effectLst/>
                <a:latin typeface="+mn-ea"/>
                <a:ea typeface="+mn-ea"/>
                <a:cs typeface="+mn-cs"/>
              </a:rPr>
              <a:t>進行測試</a:t>
            </a:r>
            <a:r>
              <a:rPr lang="en-US" altLang="zh-TW" sz="1200" b="0" i="0" kern="1200" baseline="0" dirty="0">
                <a:solidFill>
                  <a:schemeClr val="tx1"/>
                </a:solidFill>
                <a:effectLst/>
                <a:latin typeface="+mn-ea"/>
                <a:ea typeface="+mn-ea"/>
                <a:cs typeface="+mn-cs"/>
              </a:rPr>
              <a:t/>
            </a:r>
            <a:br>
              <a:rPr lang="en-US" altLang="zh-TW" sz="1200" b="0" i="0" kern="1200" baseline="0" dirty="0">
                <a:solidFill>
                  <a:schemeClr val="tx1"/>
                </a:solidFill>
                <a:effectLst/>
                <a:latin typeface="+mn-ea"/>
                <a:ea typeface="+mn-ea"/>
                <a:cs typeface="+mn-cs"/>
              </a:rPr>
            </a:br>
            <a:r>
              <a:rPr lang="zh-TW" altLang="en-US" sz="1200" b="0" i="0" kern="1200" baseline="0" dirty="0">
                <a:solidFill>
                  <a:schemeClr val="tx1"/>
                </a:solidFill>
                <a:effectLst/>
                <a:latin typeface="+mn-ea"/>
                <a:ea typeface="+mn-ea"/>
                <a:cs typeface="+mn-cs"/>
              </a:rPr>
              <a:t> 比較其 </a:t>
            </a:r>
            <a:r>
              <a:rPr lang="en-US" altLang="zh-TW" sz="1200" b="0" i="0" kern="1200" baseline="0" dirty="0">
                <a:solidFill>
                  <a:schemeClr val="tx1"/>
                </a:solidFill>
                <a:effectLst/>
                <a:latin typeface="+mn-ea"/>
                <a:ea typeface="+mn-ea"/>
                <a:cs typeface="+mn-cs"/>
              </a:rPr>
              <a:t>SCR ,CPU</a:t>
            </a:r>
            <a:r>
              <a:rPr lang="zh-TW" altLang="en-US" sz="1200" b="0" i="0" kern="1200" baseline="0" dirty="0">
                <a:solidFill>
                  <a:schemeClr val="tx1"/>
                </a:solidFill>
                <a:effectLst/>
                <a:latin typeface="+mn-ea"/>
                <a:ea typeface="+mn-ea"/>
                <a:cs typeface="+mn-cs"/>
              </a:rPr>
              <a:t>和</a:t>
            </a:r>
            <a:r>
              <a:rPr lang="en-US" altLang="zh-TW" sz="1200" b="0" i="0" kern="1200" baseline="0" dirty="0">
                <a:solidFill>
                  <a:schemeClr val="tx1"/>
                </a:solidFill>
                <a:effectLst/>
                <a:latin typeface="+mn-ea"/>
                <a:ea typeface="+mn-ea"/>
                <a:cs typeface="+mn-cs"/>
              </a:rPr>
              <a:t>RAM </a:t>
            </a:r>
            <a:r>
              <a:rPr lang="zh-TW" altLang="en-US" sz="1200" b="0" i="0" kern="1200" baseline="0" dirty="0">
                <a:solidFill>
                  <a:schemeClr val="tx1"/>
                </a:solidFill>
                <a:effectLst/>
                <a:latin typeface="+mn-ea"/>
                <a:ea typeface="+mn-ea"/>
                <a:cs typeface="+mn-cs"/>
              </a:rPr>
              <a:t> </a:t>
            </a:r>
            <a:r>
              <a:rPr lang="en-US" altLang="zh-TW" sz="1200" b="0" i="0" kern="1200" baseline="0" dirty="0">
                <a:solidFill>
                  <a:schemeClr val="tx1"/>
                </a:solidFill>
                <a:effectLst/>
                <a:latin typeface="+mn-ea"/>
                <a:ea typeface="+mn-ea"/>
                <a:cs typeface="+mn-cs"/>
              </a:rPr>
              <a:t>,</a:t>
            </a:r>
            <a:r>
              <a:rPr lang="zh-TW" altLang="en-US" sz="1200" b="0" i="0" kern="1200" baseline="0" dirty="0">
                <a:solidFill>
                  <a:schemeClr val="tx1"/>
                </a:solidFill>
                <a:effectLst/>
                <a:latin typeface="+mn-ea"/>
                <a:ea typeface="+mn-ea"/>
                <a:cs typeface="+mn-cs"/>
              </a:rPr>
              <a:t> 和 </a:t>
            </a:r>
            <a:r>
              <a:rPr lang="en-US" altLang="zh-TW" sz="1200" b="0" i="0" kern="1200" baseline="0" dirty="0">
                <a:solidFill>
                  <a:schemeClr val="tx1"/>
                </a:solidFill>
                <a:effectLst/>
                <a:latin typeface="+mn-ea"/>
                <a:ea typeface="+mn-ea"/>
                <a:cs typeface="+mn-cs"/>
              </a:rPr>
              <a:t>latency</a:t>
            </a:r>
            <a:br>
              <a:rPr lang="en-US" altLang="zh-TW" sz="1200" b="0" i="0" kern="1200" baseline="0" dirty="0">
                <a:solidFill>
                  <a:schemeClr val="tx1"/>
                </a:solidFill>
                <a:effectLst/>
                <a:latin typeface="+mn-ea"/>
                <a:ea typeface="+mn-ea"/>
                <a:cs typeface="+mn-cs"/>
              </a:rPr>
            </a:br>
            <a:r>
              <a:rPr lang="el-GR" altLang="zh-TW" sz="1200" b="0" i="0" kern="1200" baseline="0" dirty="0">
                <a:solidFill>
                  <a:schemeClr val="tx1"/>
                </a:solidFill>
                <a:effectLst/>
                <a:latin typeface="+mn-ea"/>
                <a:ea typeface="+mn-ea"/>
                <a:cs typeface="+mn-cs"/>
              </a:rPr>
              <a:t>μ</a:t>
            </a:r>
            <a:r>
              <a:rPr lang="en-US" altLang="zh-TW" sz="1200" b="0" i="0" kern="1200" baseline="0" dirty="0" err="1">
                <a:solidFill>
                  <a:schemeClr val="tx1"/>
                </a:solidFill>
                <a:effectLst/>
                <a:latin typeface="+mn-ea"/>
                <a:ea typeface="+mn-ea"/>
                <a:cs typeface="+mn-cs"/>
              </a:rPr>
              <a:t>vIMS</a:t>
            </a:r>
            <a:r>
              <a:rPr lang="en-US" altLang="zh-TW" sz="1200" b="0" i="0" kern="1200" baseline="0" dirty="0">
                <a:solidFill>
                  <a:schemeClr val="tx1"/>
                </a:solidFill>
                <a:effectLst/>
                <a:latin typeface="+mn-ea"/>
                <a:ea typeface="+mn-ea"/>
                <a:cs typeface="+mn-cs"/>
              </a:rPr>
              <a:t> </a:t>
            </a:r>
            <a:r>
              <a:rPr lang="zh-TW" altLang="en-US" sz="1200" b="0" i="0" kern="1200" baseline="0" dirty="0">
                <a:solidFill>
                  <a:schemeClr val="tx1"/>
                </a:solidFill>
                <a:effectLst/>
                <a:latin typeface="+mn-ea"/>
                <a:ea typeface="+mn-ea"/>
                <a:cs typeface="+mn-cs"/>
              </a:rPr>
              <a:t>有較佳的測試結果</a:t>
            </a:r>
            <a:r>
              <a:rPr lang="en-US" altLang="zh-TW" sz="1200" b="0" i="0" kern="1200" baseline="0" dirty="0">
                <a:solidFill>
                  <a:schemeClr val="tx1"/>
                </a:solidFill>
                <a:effectLst/>
                <a:latin typeface="+mn-ea"/>
                <a:ea typeface="+mn-ea"/>
                <a:cs typeface="+mn-cs"/>
              </a:rPr>
              <a:t>,</a:t>
            </a:r>
            <a:r>
              <a:rPr lang="zh-TW" altLang="en-US" sz="1200" b="0" i="0" kern="1200" baseline="0" dirty="0">
                <a:solidFill>
                  <a:schemeClr val="tx1"/>
                </a:solidFill>
                <a:effectLst/>
                <a:latin typeface="+mn-ea"/>
                <a:ea typeface="+mn-ea"/>
                <a:cs typeface="+mn-cs"/>
              </a:rPr>
              <a:t> 並且能有更佳的擴展性。</a:t>
            </a:r>
            <a:endParaRPr lang="en-US" altLang="zh-TW" sz="1200" b="0" i="0" kern="1200" dirty="0">
              <a:solidFill>
                <a:schemeClr val="tx1"/>
              </a:solidFill>
              <a:effectLst/>
              <a:latin typeface="+mn-ea"/>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0189526-CA5A-4B5A-AFE6-F348BDBE0B21}"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1" lang="zh-TW" altLang="en-US" sz="1200" b="0" i="0" u="none" strike="noStrike" kern="1200" cap="none" spc="0" normalizeH="0" baseline="0" noProof="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293390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kern="1200" dirty="0">
                <a:solidFill>
                  <a:schemeClr val="tx1"/>
                </a:solidFill>
                <a:effectLst/>
                <a:latin typeface="+mn-lt"/>
                <a:ea typeface="+mn-ea"/>
                <a:cs typeface="+mn-cs"/>
              </a:rPr>
              <a:t>它們比較並且分析了 </a:t>
            </a:r>
            <a:r>
              <a:rPr lang="en-US" altLang="zh-TW" sz="1200" kern="1200" dirty="0" err="1">
                <a:solidFill>
                  <a:schemeClr val="tx1"/>
                </a:solidFill>
                <a:effectLst/>
                <a:latin typeface="+mn-lt"/>
                <a:ea typeface="+mn-ea"/>
                <a:cs typeface="+mn-cs"/>
              </a:rPr>
              <a:t>uvIMS</a:t>
            </a:r>
            <a:r>
              <a:rPr lang="zh-TW" altLang="en-US" sz="1200" kern="1200" dirty="0">
                <a:solidFill>
                  <a:schemeClr val="tx1"/>
                </a:solidFill>
                <a:effectLst/>
                <a:latin typeface="+mn-lt"/>
                <a:ea typeface="+mn-ea"/>
                <a:cs typeface="+mn-cs"/>
              </a:rPr>
              <a:t>和</a:t>
            </a:r>
            <a:r>
              <a:rPr lang="en-US" altLang="zh-TW" sz="1200" kern="1200" dirty="0" err="1">
                <a:solidFill>
                  <a:schemeClr val="tx1"/>
                </a:solidFill>
                <a:effectLst/>
                <a:latin typeface="+mn-lt"/>
                <a:ea typeface="+mn-ea"/>
                <a:cs typeface="+mn-cs"/>
              </a:rPr>
              <a:t>vIMS</a:t>
            </a:r>
            <a:r>
              <a:rPr lang="zh-TW" altLang="en-US" sz="1200" kern="1200" dirty="0">
                <a:solidFill>
                  <a:schemeClr val="tx1"/>
                </a:solidFill>
                <a:effectLst/>
                <a:latin typeface="+mn-lt"/>
                <a:ea typeface="+mn-ea"/>
                <a:cs typeface="+mn-cs"/>
              </a:rPr>
              <a:t>的效能</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en-US" sz="1200" kern="1200" dirty="0">
                <a:solidFill>
                  <a:schemeClr val="tx1"/>
                </a:solidFill>
                <a:effectLst/>
                <a:latin typeface="+mn-lt"/>
                <a:ea typeface="+mn-ea"/>
                <a:cs typeface="+mn-cs"/>
              </a:rPr>
              <a:t>在比較中</a:t>
            </a:r>
            <a:r>
              <a:rPr lang="en-US" altLang="zh-TW" sz="1200" kern="1200" dirty="0">
                <a:solidFill>
                  <a:schemeClr val="tx1"/>
                </a:solidFill>
                <a:effectLst/>
                <a:latin typeface="+mn-lt"/>
                <a:ea typeface="+mn-ea"/>
                <a:cs typeface="+mn-cs"/>
              </a:rPr>
              <a:t>,</a:t>
            </a:r>
            <a:r>
              <a:rPr lang="zh-TW" altLang="en-US" sz="1200" kern="1200" dirty="0">
                <a:solidFill>
                  <a:schemeClr val="tx1"/>
                </a:solidFill>
                <a:effectLst/>
                <a:latin typeface="+mn-lt"/>
                <a:ea typeface="+mn-ea"/>
                <a:cs typeface="+mn-cs"/>
              </a:rPr>
              <a:t>他們在相同資源下 </a:t>
            </a:r>
            <a:r>
              <a:rPr lang="en-US" altLang="zh-TW" sz="1200" kern="1200" dirty="0">
                <a:solidFill>
                  <a:schemeClr val="tx1"/>
                </a:solidFill>
                <a:effectLst/>
                <a:latin typeface="+mn-lt"/>
                <a:ea typeface="+mn-ea"/>
                <a:cs typeface="+mn-cs"/>
              </a:rPr>
              <a:t>,</a:t>
            </a:r>
            <a:r>
              <a:rPr lang="en-US" altLang="zh-TW" sz="1200" kern="1200" dirty="0" err="1">
                <a:solidFill>
                  <a:schemeClr val="tx1"/>
                </a:solidFill>
                <a:effectLst/>
                <a:latin typeface="+mn-lt"/>
                <a:ea typeface="+mn-ea"/>
                <a:cs typeface="+mn-cs"/>
              </a:rPr>
              <a:t>uvIMS</a:t>
            </a:r>
            <a:r>
              <a:rPr lang="zh-TW" altLang="en-US" sz="1200" kern="1200" dirty="0">
                <a:solidFill>
                  <a:schemeClr val="tx1"/>
                </a:solidFill>
                <a:effectLst/>
                <a:latin typeface="+mn-lt"/>
                <a:ea typeface="+mn-ea"/>
                <a:cs typeface="+mn-cs"/>
              </a:rPr>
              <a:t>處理更多用戶的能力</a:t>
            </a:r>
            <a:r>
              <a:rPr lang="en-US" altLang="zh-TW" sz="1200" kern="1200" dirty="0">
                <a:solidFill>
                  <a:schemeClr val="tx1"/>
                </a:solidFill>
                <a:effectLst/>
                <a:latin typeface="+mn-lt"/>
                <a:ea typeface="+mn-ea"/>
                <a:cs typeface="+mn-cs"/>
              </a:rPr>
              <a:t/>
            </a:r>
            <a:br>
              <a:rPr lang="en-US" altLang="zh-TW" sz="1200" kern="1200" dirty="0">
                <a:solidFill>
                  <a:schemeClr val="tx1"/>
                </a:solidFill>
                <a:effectLst/>
                <a:latin typeface="+mn-lt"/>
                <a:ea typeface="+mn-ea"/>
                <a:cs typeface="+mn-cs"/>
              </a:rPr>
            </a:br>
            <a:r>
              <a:rPr lang="zh-TW" altLang="en-US" sz="1200" kern="1200" dirty="0">
                <a:solidFill>
                  <a:schemeClr val="tx1"/>
                </a:solidFill>
                <a:effectLst/>
                <a:latin typeface="+mn-lt"/>
                <a:ea typeface="+mn-ea"/>
                <a:cs typeface="+mn-cs"/>
              </a:rPr>
              <a:t>藉由模擬不可預測的流量</a:t>
            </a:r>
            <a:r>
              <a:rPr lang="en-US" altLang="zh-TW" sz="1200" kern="1200" dirty="0">
                <a:solidFill>
                  <a:schemeClr val="tx1"/>
                </a:solidFill>
                <a:effectLst/>
                <a:latin typeface="+mn-lt"/>
                <a:ea typeface="+mn-ea"/>
                <a:cs typeface="+mn-cs"/>
              </a:rPr>
              <a:t>,</a:t>
            </a:r>
            <a:r>
              <a:rPr lang="zh-TW" altLang="en-US" sz="1200" kern="1200" dirty="0">
                <a:solidFill>
                  <a:schemeClr val="tx1"/>
                </a:solidFill>
                <a:effectLst/>
                <a:latin typeface="+mn-lt"/>
                <a:ea typeface="+mn-ea"/>
                <a:cs typeface="+mn-cs"/>
              </a:rPr>
              <a:t>在</a:t>
            </a:r>
            <a:r>
              <a:rPr lang="en-US" altLang="zh-TW" sz="1200" kern="1200" dirty="0">
                <a:solidFill>
                  <a:schemeClr val="tx1"/>
                </a:solidFill>
                <a:effectLst/>
                <a:latin typeface="+mn-lt"/>
                <a:ea typeface="+mn-ea"/>
                <a:cs typeface="+mn-cs"/>
              </a:rPr>
              <a:t>call per second</a:t>
            </a:r>
            <a:r>
              <a:rPr lang="zh-TW" altLang="en-US" sz="1200" kern="1200" dirty="0">
                <a:solidFill>
                  <a:schemeClr val="tx1"/>
                </a:solidFill>
                <a:effectLst/>
                <a:latin typeface="+mn-lt"/>
                <a:ea typeface="+mn-ea"/>
                <a:cs typeface="+mn-cs"/>
              </a:rPr>
              <a:t>增加的情況下衡量</a:t>
            </a:r>
            <a:r>
              <a:rPr lang="en-US" altLang="zh-TW" sz="1200" kern="1200" dirty="0">
                <a:solidFill>
                  <a:schemeClr val="tx1"/>
                </a:solidFill>
                <a:effectLst/>
                <a:latin typeface="+mn-lt"/>
                <a:ea typeface="+mn-ea"/>
                <a:cs typeface="+mn-cs"/>
              </a:rPr>
              <a:t>SCR</a:t>
            </a: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評估結果</a:t>
            </a:r>
            <a:r>
              <a:rPr lang="zh-TW" altLang="en-US" sz="1200" kern="1200" dirty="0">
                <a:solidFill>
                  <a:schemeClr val="tx1"/>
                </a:solidFill>
                <a:effectLst/>
                <a:latin typeface="+mn-lt"/>
                <a:ea typeface="+mn-ea"/>
                <a:cs typeface="+mn-cs"/>
              </a:rPr>
              <a:t>顯示</a:t>
            </a:r>
            <a:r>
              <a:rPr lang="zh-TW" altLang="zh-TW" sz="1200" kern="1200" dirty="0">
                <a:solidFill>
                  <a:schemeClr val="tx1"/>
                </a:solidFill>
                <a:effectLst/>
                <a:latin typeface="+mn-lt"/>
                <a:ea typeface="+mn-ea"/>
                <a:cs typeface="+mn-cs"/>
              </a:rPr>
              <a:t>，使用相</a:t>
            </a:r>
            <a:r>
              <a:rPr lang="zh-TW" altLang="en-US" sz="1200" kern="1200" dirty="0">
                <a:solidFill>
                  <a:schemeClr val="tx1"/>
                </a:solidFill>
                <a:effectLst/>
                <a:latin typeface="+mn-lt"/>
                <a:ea typeface="+mn-ea"/>
                <a:cs typeface="+mn-cs"/>
              </a:rPr>
              <a:t>近</a:t>
            </a:r>
            <a:r>
              <a:rPr lang="zh-TW" altLang="zh-TW" sz="1200" kern="1200" dirty="0">
                <a:solidFill>
                  <a:schemeClr val="tx1"/>
                </a:solidFill>
                <a:effectLst/>
                <a:latin typeface="+mn-lt"/>
                <a:ea typeface="+mn-ea"/>
                <a:cs typeface="+mn-cs"/>
              </a:rPr>
              <a:t>的資源並</a:t>
            </a:r>
            <a:r>
              <a:rPr lang="zh-TW" altLang="en-US" sz="1200" kern="1200" dirty="0">
                <a:solidFill>
                  <a:schemeClr val="tx1"/>
                </a:solidFill>
                <a:effectLst/>
                <a:latin typeface="+mn-lt"/>
                <a:ea typeface="+mn-ea"/>
                <a:cs typeface="+mn-cs"/>
              </a:rPr>
              <a:t>且在可</a:t>
            </a:r>
            <a:r>
              <a:rPr lang="zh-TW" altLang="zh-TW" sz="1200" kern="1200" dirty="0">
                <a:solidFill>
                  <a:schemeClr val="tx1"/>
                </a:solidFill>
                <a:effectLst/>
                <a:latin typeface="+mn-lt"/>
                <a:ea typeface="+mn-ea"/>
                <a:cs typeface="+mn-cs"/>
              </a:rPr>
              <a:t>接受的延遲</a:t>
            </a:r>
            <a:r>
              <a:rPr lang="zh-TW" altLang="en-US" sz="1200" kern="1200" dirty="0">
                <a:solidFill>
                  <a:schemeClr val="tx1"/>
                </a:solidFill>
                <a:effectLst/>
                <a:latin typeface="+mn-lt"/>
                <a:ea typeface="+mn-ea"/>
                <a:cs typeface="+mn-cs"/>
              </a:rPr>
              <a:t>下</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達到了更高的</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顯示了提供更好的可伸縮性和有效分配資源的可行性。</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10</a:t>
            </a:fld>
            <a:endParaRPr lang="zh-TW" altLang="en-US"/>
          </a:p>
        </p:txBody>
      </p:sp>
    </p:spTree>
    <p:extLst>
      <p:ext uri="{BB962C8B-B14F-4D97-AF65-F5344CB8AC3E}">
        <p14:creationId xmlns:p14="http://schemas.microsoft.com/office/powerpoint/2010/main" val="2765074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在文獻中，很少有</a:t>
            </a:r>
            <a:r>
              <a:rPr lang="zh-TW" altLang="en-US" sz="1200" kern="1200" dirty="0">
                <a:solidFill>
                  <a:schemeClr val="tx1"/>
                </a:solidFill>
                <a:effectLst/>
                <a:latin typeface="+mn-lt"/>
                <a:ea typeface="+mn-ea"/>
                <a:cs typeface="+mn-cs"/>
              </a:rPr>
              <a:t>人</a:t>
            </a:r>
            <a:r>
              <a:rPr lang="zh-TW" altLang="zh-TW" sz="1200" kern="1200" dirty="0">
                <a:solidFill>
                  <a:schemeClr val="tx1"/>
                </a:solidFill>
                <a:effectLst/>
                <a:latin typeface="+mn-lt"/>
                <a:ea typeface="+mn-ea"/>
                <a:cs typeface="+mn-cs"/>
              </a:rPr>
              <a:t>在</a:t>
            </a:r>
            <a:r>
              <a:rPr lang="en-US" altLang="zh-TW" sz="1200" kern="1200" dirty="0">
                <a:solidFill>
                  <a:schemeClr val="tx1"/>
                </a:solidFill>
                <a:effectLst/>
                <a:latin typeface="+mn-lt"/>
                <a:ea typeface="+mn-ea"/>
                <a:cs typeface="+mn-cs"/>
              </a:rPr>
              <a:t>IMS</a:t>
            </a:r>
            <a:r>
              <a:rPr lang="zh-TW" altLang="en-US" sz="1200" kern="1200" dirty="0">
                <a:solidFill>
                  <a:schemeClr val="tx1"/>
                </a:solidFill>
                <a:effectLst/>
                <a:latin typeface="+mn-lt"/>
                <a:ea typeface="+mn-ea"/>
                <a:cs typeface="+mn-cs"/>
              </a:rPr>
              <a:t>架構</a:t>
            </a:r>
            <a:r>
              <a:rPr lang="zh-TW" altLang="zh-TW" sz="1200" kern="1200" dirty="0">
                <a:solidFill>
                  <a:schemeClr val="tx1"/>
                </a:solidFill>
                <a:effectLst/>
                <a:latin typeface="+mn-lt"/>
                <a:ea typeface="+mn-ea"/>
                <a:cs typeface="+mn-cs"/>
              </a:rPr>
              <a:t>中使用微服務設計模式。</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在</a:t>
            </a:r>
            <a:r>
              <a:rPr lang="en-US" altLang="zh-TW" sz="1200" kern="1200" dirty="0">
                <a:solidFill>
                  <a:schemeClr val="tx1"/>
                </a:solidFill>
                <a:effectLst/>
                <a:latin typeface="+mn-lt"/>
                <a:ea typeface="+mn-ea"/>
                <a:cs typeface="+mn-cs"/>
              </a:rPr>
              <a:t>[9]</a:t>
            </a:r>
            <a:r>
              <a:rPr lang="zh-TW" altLang="zh-TW" sz="1200" kern="1200" dirty="0">
                <a:solidFill>
                  <a:schemeClr val="tx1"/>
                </a:solidFill>
                <a:effectLst/>
                <a:latin typeface="+mn-lt"/>
                <a:ea typeface="+mn-ea"/>
                <a:cs typeface="+mn-cs"/>
              </a:rPr>
              <a:t>中，作者提出了一種使用微服務來實現最佳</a:t>
            </a:r>
            <a:r>
              <a:rPr lang="en-US" altLang="zh-TW" sz="1200" kern="1200" dirty="0">
                <a:solidFill>
                  <a:schemeClr val="tx1"/>
                </a:solidFill>
                <a:effectLst/>
                <a:latin typeface="+mn-lt"/>
                <a:ea typeface="+mn-ea"/>
                <a:cs typeface="+mn-cs"/>
              </a:rPr>
              <a:t>VNF</a:t>
            </a:r>
            <a:r>
              <a:rPr lang="zh-TW" altLang="zh-TW" sz="1200" kern="1200" dirty="0">
                <a:solidFill>
                  <a:schemeClr val="tx1"/>
                </a:solidFill>
                <a:effectLst/>
                <a:latin typeface="+mn-lt"/>
                <a:ea typeface="+mn-ea"/>
                <a:cs typeface="+mn-cs"/>
              </a:rPr>
              <a:t>設計的方法。</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en-US" sz="1200" kern="1200" dirty="0">
                <a:solidFill>
                  <a:schemeClr val="tx1"/>
                </a:solidFill>
                <a:effectLst/>
                <a:latin typeface="+mn-lt"/>
                <a:ea typeface="+mn-ea"/>
                <a:cs typeface="+mn-cs"/>
              </a:rPr>
              <a:t>這篇作者提出</a:t>
            </a:r>
            <a:r>
              <a:rPr lang="en-US" altLang="zh-TW" sz="1200" kern="1200" dirty="0" err="1">
                <a:solidFill>
                  <a:schemeClr val="tx1"/>
                </a:solidFill>
                <a:effectLst/>
                <a:latin typeface="+mn-lt"/>
                <a:ea typeface="+mn-ea"/>
                <a:cs typeface="+mn-cs"/>
              </a:rPr>
              <a:t>ims</a:t>
            </a:r>
            <a:r>
              <a:rPr lang="zh-TW" altLang="en-US" sz="1200" kern="1200" dirty="0">
                <a:solidFill>
                  <a:schemeClr val="tx1"/>
                </a:solidFill>
                <a:effectLst/>
                <a:latin typeface="+mn-lt"/>
                <a:ea typeface="+mn-ea"/>
                <a:cs typeface="+mn-cs"/>
              </a:rPr>
              <a:t>即服務</a:t>
            </a:r>
            <a:r>
              <a:rPr lang="en-US" altLang="zh-TW" sz="1200" kern="1200" dirty="0">
                <a:solidFill>
                  <a:schemeClr val="tx1"/>
                </a:solidFill>
                <a:effectLst/>
                <a:latin typeface="+mn-lt"/>
                <a:ea typeface="+mn-ea"/>
                <a:cs typeface="+mn-cs"/>
              </a:rPr>
              <a:t>,</a:t>
            </a:r>
            <a:r>
              <a:rPr lang="zh-TW" altLang="en-US" sz="1200" kern="1200" dirty="0">
                <a:solidFill>
                  <a:schemeClr val="tx1"/>
                </a:solidFill>
                <a:effectLst/>
                <a:latin typeface="+mn-lt"/>
                <a:ea typeface="+mn-ea"/>
                <a:cs typeface="+mn-cs"/>
              </a:rPr>
              <a:t> 提供 </a:t>
            </a:r>
            <a:r>
              <a:rPr lang="en-US" altLang="zh-TW" sz="1200" kern="1200" dirty="0">
                <a:solidFill>
                  <a:schemeClr val="tx1"/>
                </a:solidFill>
                <a:effectLst/>
                <a:latin typeface="+mn-lt"/>
                <a:ea typeface="+mn-ea"/>
                <a:cs typeface="+mn-cs"/>
              </a:rPr>
              <a:t>IMS </a:t>
            </a:r>
            <a:r>
              <a:rPr lang="en-US" altLang="zh-TW" sz="1200" dirty="0">
                <a:solidFill>
                  <a:srgbClr val="FF0000"/>
                </a:solidFill>
              </a:rPr>
              <a:t>registration</a:t>
            </a:r>
            <a:r>
              <a:rPr lang="en-US" altLang="zh-TW" sz="1200" dirty="0"/>
              <a:t>, </a:t>
            </a:r>
            <a:r>
              <a:rPr lang="en-US" altLang="zh-TW" sz="1200" dirty="0">
                <a:solidFill>
                  <a:srgbClr val="FF0000"/>
                </a:solidFill>
              </a:rPr>
              <a:t>authorization</a:t>
            </a:r>
            <a:r>
              <a:rPr lang="en-US" altLang="zh-TW" sz="1200" dirty="0"/>
              <a:t>, </a:t>
            </a:r>
            <a:r>
              <a:rPr lang="zh-TW" altLang="en-US" sz="1200" dirty="0"/>
              <a:t>和 </a:t>
            </a:r>
            <a:r>
              <a:rPr lang="en-US" altLang="zh-TW" sz="1200" dirty="0"/>
              <a:t> </a:t>
            </a:r>
            <a:r>
              <a:rPr lang="en-US" altLang="zh-TW" sz="1200" dirty="0">
                <a:solidFill>
                  <a:srgbClr val="FF0000"/>
                </a:solidFill>
              </a:rPr>
              <a:t>authentication</a:t>
            </a:r>
            <a:r>
              <a:rPr lang="en-US" altLang="zh-TW" sz="1200" dirty="0"/>
              <a:t> as a service.</a:t>
            </a:r>
          </a:p>
          <a:p>
            <a:endParaRPr lang="en-US" altLang="zh-TW" sz="1200" kern="1200" dirty="0">
              <a:solidFill>
                <a:schemeClr val="tx1"/>
              </a:solidFill>
              <a:effectLst/>
              <a:latin typeface="+mn-lt"/>
              <a:ea typeface="+mn-ea"/>
              <a:cs typeface="+mn-cs"/>
            </a:endParaRPr>
          </a:p>
          <a:p>
            <a:r>
              <a:rPr lang="zh-TW" altLang="en-US" sz="1200" kern="1200" dirty="0">
                <a:solidFill>
                  <a:schemeClr val="tx1"/>
                </a:solidFill>
                <a:effectLst/>
                <a:latin typeface="+mn-lt"/>
                <a:ea typeface="+mn-ea"/>
                <a:cs typeface="+mn-cs"/>
              </a:rPr>
              <a:t>這篇</a:t>
            </a:r>
            <a:r>
              <a:rPr lang="zh-TW" altLang="zh-TW" sz="1200" kern="1200" dirty="0">
                <a:solidFill>
                  <a:schemeClr val="tx1"/>
                </a:solidFill>
                <a:effectLst/>
                <a:latin typeface="+mn-lt"/>
                <a:ea typeface="+mn-ea"/>
                <a:cs typeface="+mn-cs"/>
              </a:rPr>
              <a:t>作者專注於</a:t>
            </a:r>
            <a:r>
              <a:rPr lang="en-US" altLang="zh-TW" sz="1200" kern="1200" dirty="0">
                <a:solidFill>
                  <a:schemeClr val="tx1"/>
                </a:solidFill>
                <a:effectLst/>
                <a:latin typeface="+mn-lt"/>
                <a:ea typeface="+mn-ea"/>
                <a:cs typeface="+mn-cs"/>
              </a:rPr>
              <a:t>IMS</a:t>
            </a:r>
            <a:r>
              <a:rPr lang="zh-TW" altLang="zh-TW" sz="1200" kern="1200" dirty="0">
                <a:solidFill>
                  <a:schemeClr val="tx1"/>
                </a:solidFill>
                <a:effectLst/>
                <a:latin typeface="+mn-lt"/>
                <a:ea typeface="+mn-ea"/>
                <a:cs typeface="+mn-cs"/>
              </a:rPr>
              <a:t>註冊，授權和身份驗證過程，他們沒有考慮完整的</a:t>
            </a:r>
            <a:r>
              <a:rPr lang="en-US" altLang="zh-TW" sz="1200" kern="1200" dirty="0">
                <a:solidFill>
                  <a:schemeClr val="tx1"/>
                </a:solidFill>
                <a:effectLst/>
                <a:latin typeface="+mn-lt"/>
                <a:ea typeface="+mn-ea"/>
                <a:cs typeface="+mn-cs"/>
              </a:rPr>
              <a:t>IMS</a:t>
            </a:r>
            <a:r>
              <a:rPr lang="zh-TW" altLang="zh-TW" sz="1200" kern="1200" dirty="0">
                <a:solidFill>
                  <a:schemeClr val="tx1"/>
                </a:solidFill>
                <a:effectLst/>
                <a:latin typeface="+mn-lt"/>
                <a:ea typeface="+mn-ea"/>
                <a:cs typeface="+mn-cs"/>
              </a:rPr>
              <a:t>核心功能。</a:t>
            </a:r>
            <a:endParaRPr lang="en-US"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11</a:t>
            </a:fld>
            <a:endParaRPr lang="zh-TW" altLang="en-US"/>
          </a:p>
        </p:txBody>
      </p:sp>
    </p:spTree>
    <p:extLst>
      <p:ext uri="{BB962C8B-B14F-4D97-AF65-F5344CB8AC3E}">
        <p14:creationId xmlns:p14="http://schemas.microsoft.com/office/powerpoint/2010/main" val="41275837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文獻</a:t>
            </a:r>
            <a:r>
              <a:rPr lang="en-US" altLang="zh-TW" sz="1200" kern="1200" dirty="0">
                <a:solidFill>
                  <a:schemeClr val="tx1"/>
                </a:solidFill>
                <a:effectLst/>
                <a:latin typeface="+mn-lt"/>
                <a:ea typeface="+mn-ea"/>
                <a:cs typeface="+mn-cs"/>
              </a:rPr>
              <a:t>[10]</a:t>
            </a:r>
            <a:r>
              <a:rPr lang="zh-TW" altLang="zh-TW" sz="1200" kern="1200" dirty="0">
                <a:solidFill>
                  <a:schemeClr val="tx1"/>
                </a:solidFill>
                <a:effectLst/>
                <a:latin typeface="+mn-lt"/>
                <a:ea typeface="+mn-ea"/>
                <a:cs typeface="+mn-cs"/>
              </a:rPr>
              <a:t>描述了一種</a:t>
            </a:r>
            <a:r>
              <a:rPr lang="zh-TW" altLang="en-US" sz="1200" kern="1200" dirty="0">
                <a:solidFill>
                  <a:schemeClr val="tx1"/>
                </a:solidFill>
                <a:effectLst/>
                <a:latin typeface="+mn-lt"/>
                <a:ea typeface="+mn-ea"/>
                <a:cs typeface="+mn-cs"/>
              </a:rPr>
              <a:t>在</a:t>
            </a:r>
            <a:r>
              <a:rPr lang="zh-TW" altLang="zh-TW" sz="1200" kern="1200" dirty="0">
                <a:solidFill>
                  <a:schemeClr val="tx1"/>
                </a:solidFill>
                <a:effectLst/>
                <a:latin typeface="+mn-lt"/>
                <a:ea typeface="+mn-ea"/>
                <a:cs typeface="+mn-cs"/>
              </a:rPr>
              <a:t>雲</a:t>
            </a:r>
            <a:r>
              <a:rPr lang="zh-TW" altLang="en-US" sz="1200" kern="1200" dirty="0">
                <a:solidFill>
                  <a:schemeClr val="tx1"/>
                </a:solidFill>
                <a:effectLst/>
                <a:latin typeface="+mn-lt"/>
                <a:ea typeface="+mn-ea"/>
                <a:cs typeface="+mn-cs"/>
              </a:rPr>
              <a:t>端</a:t>
            </a:r>
            <a:r>
              <a:rPr lang="zh-TW" altLang="zh-TW" sz="1200" kern="1200" dirty="0">
                <a:solidFill>
                  <a:schemeClr val="tx1"/>
                </a:solidFill>
                <a:effectLst/>
                <a:latin typeface="+mn-lt"/>
                <a:ea typeface="+mn-ea"/>
                <a:cs typeface="+mn-cs"/>
              </a:rPr>
              <a:t>計算</a:t>
            </a:r>
            <a:r>
              <a:rPr lang="zh-TW" altLang="en-US" sz="1200" kern="1200" dirty="0">
                <a:solidFill>
                  <a:schemeClr val="tx1"/>
                </a:solidFill>
                <a:effectLst/>
                <a:latin typeface="+mn-lt"/>
                <a:ea typeface="+mn-ea"/>
                <a:cs typeface="+mn-cs"/>
              </a:rPr>
              <a:t>上 </a:t>
            </a:r>
            <a:r>
              <a:rPr lang="zh-TW" altLang="zh-TW" sz="1200" kern="1200" dirty="0">
                <a:solidFill>
                  <a:schemeClr val="tx1"/>
                </a:solidFill>
                <a:effectLst/>
                <a:latin typeface="+mn-lt"/>
                <a:ea typeface="+mn-ea"/>
                <a:cs typeface="+mn-cs"/>
              </a:rPr>
              <a:t>基於微服務的</a:t>
            </a:r>
            <a:r>
              <a:rPr lang="en-US" altLang="zh-TW" sz="1200" kern="1200" dirty="0" err="1">
                <a:solidFill>
                  <a:schemeClr val="tx1"/>
                </a:solidFill>
                <a:effectLst/>
                <a:latin typeface="+mn-lt"/>
                <a:ea typeface="+mn-ea"/>
                <a:cs typeface="+mn-cs"/>
              </a:rPr>
              <a:t>vIMS</a:t>
            </a:r>
            <a:r>
              <a:rPr lang="zh-TW" altLang="en-US" sz="1200" kern="1200" dirty="0">
                <a:solidFill>
                  <a:schemeClr val="tx1"/>
                </a:solidFill>
                <a:effectLst/>
                <a:latin typeface="+mn-lt"/>
                <a:ea typeface="+mn-ea"/>
                <a:cs typeface="+mn-cs"/>
              </a:rPr>
              <a:t> </a:t>
            </a:r>
            <a:r>
              <a:rPr lang="zh-TW" altLang="zh-TW" sz="1200" kern="1200" dirty="0">
                <a:solidFill>
                  <a:schemeClr val="tx1"/>
                </a:solidFill>
                <a:effectLst/>
                <a:latin typeface="+mn-lt"/>
                <a:ea typeface="+mn-ea"/>
                <a:cs typeface="+mn-cs"/>
              </a:rPr>
              <a:t>彈性</a:t>
            </a:r>
            <a:r>
              <a:rPr lang="zh-TW" altLang="en-US" sz="1200" kern="1200" dirty="0">
                <a:solidFill>
                  <a:schemeClr val="tx1"/>
                </a:solidFill>
                <a:effectLst/>
                <a:latin typeface="+mn-lt"/>
                <a:ea typeface="+mn-ea"/>
                <a:cs typeface="+mn-cs"/>
              </a:rPr>
              <a:t>實作</a:t>
            </a:r>
            <a:r>
              <a:rPr lang="zh-TW" altLang="zh-TW" sz="1200" kern="1200" dirty="0">
                <a:solidFill>
                  <a:schemeClr val="tx1"/>
                </a:solidFill>
                <a:effectLst/>
                <a:latin typeface="+mn-lt"/>
                <a:ea typeface="+mn-ea"/>
                <a:cs typeface="+mn-cs"/>
              </a:rPr>
              <a:t>的架構。</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他們將其</a:t>
            </a:r>
            <a:r>
              <a:rPr lang="zh-TW" altLang="en-US" sz="1200" kern="1200" dirty="0">
                <a:solidFill>
                  <a:schemeClr val="tx1"/>
                </a:solidFill>
                <a:effectLst/>
                <a:latin typeface="+mn-lt"/>
                <a:ea typeface="+mn-ea"/>
                <a:cs typeface="+mn-cs"/>
              </a:rPr>
              <a:t>實作</a:t>
            </a:r>
            <a:r>
              <a:rPr lang="zh-TW" altLang="zh-TW" sz="1200" kern="1200" dirty="0">
                <a:solidFill>
                  <a:schemeClr val="tx1"/>
                </a:solidFill>
                <a:effectLst/>
                <a:latin typeface="+mn-lt"/>
                <a:ea typeface="+mn-ea"/>
                <a:cs typeface="+mn-cs"/>
              </a:rPr>
              <a:t>與</a:t>
            </a:r>
            <a:r>
              <a:rPr lang="zh-TW" altLang="en-US" sz="1200" kern="1200" dirty="0">
                <a:solidFill>
                  <a:schemeClr val="tx1"/>
                </a:solidFill>
                <a:effectLst/>
                <a:latin typeface="+mn-lt"/>
                <a:ea typeface="+mn-ea"/>
                <a:cs typeface="+mn-cs"/>
              </a:rPr>
              <a:t>沒有</a:t>
            </a:r>
            <a:r>
              <a:rPr lang="en-US" altLang="zh-TW" sz="1200" kern="1200" dirty="0" err="1">
                <a:solidFill>
                  <a:schemeClr val="tx1"/>
                </a:solidFill>
                <a:effectLst/>
                <a:latin typeface="+mn-lt"/>
                <a:ea typeface="+mn-ea"/>
                <a:cs typeface="+mn-cs"/>
              </a:rPr>
              <a:t>micorservices</a:t>
            </a:r>
            <a:r>
              <a:rPr lang="en-US" altLang="zh-TW" sz="1200" kern="1200" baseline="0" dirty="0">
                <a:solidFill>
                  <a:schemeClr val="tx1"/>
                </a:solidFill>
                <a:effectLst/>
                <a:latin typeface="+mn-lt"/>
                <a:ea typeface="+mn-ea"/>
                <a:cs typeface="+mn-cs"/>
              </a:rPr>
              <a:t> </a:t>
            </a:r>
            <a:r>
              <a:rPr lang="zh-TW" altLang="zh-TW" sz="1200" kern="1200" dirty="0">
                <a:solidFill>
                  <a:schemeClr val="tx1"/>
                </a:solidFill>
                <a:effectLst/>
                <a:latin typeface="+mn-lt"/>
                <a:ea typeface="+mn-ea"/>
                <a:cs typeface="+mn-cs"/>
              </a:rPr>
              <a:t>的</a:t>
            </a:r>
            <a:r>
              <a:rPr lang="en-US" altLang="zh-TW" sz="1200" kern="1200" dirty="0" err="1">
                <a:solidFill>
                  <a:schemeClr val="tx1"/>
                </a:solidFill>
                <a:effectLst/>
                <a:latin typeface="+mn-lt"/>
                <a:ea typeface="+mn-ea"/>
                <a:cs typeface="+mn-cs"/>
              </a:rPr>
              <a:t>vIMS</a:t>
            </a:r>
            <a:r>
              <a:rPr lang="zh-TW" altLang="en-US" sz="1200" kern="1200" dirty="0">
                <a:solidFill>
                  <a:schemeClr val="tx1"/>
                </a:solidFill>
                <a:effectLst/>
                <a:latin typeface="+mn-lt"/>
                <a:ea typeface="+mn-ea"/>
                <a:cs typeface="+mn-cs"/>
              </a:rPr>
              <a:t>比較打電話建立的</a:t>
            </a:r>
            <a:r>
              <a:rPr lang="en-US" altLang="zh-TW" sz="1200" kern="1200" dirty="0">
                <a:solidFill>
                  <a:schemeClr val="tx1"/>
                </a:solidFill>
                <a:effectLst/>
                <a:latin typeface="+mn-lt"/>
                <a:ea typeface="+mn-ea"/>
                <a:cs typeface="+mn-cs"/>
              </a:rPr>
              <a:t>delay </a:t>
            </a:r>
          </a:p>
          <a:p>
            <a:r>
              <a:rPr lang="zh-TW" altLang="zh-TW" sz="1200" kern="1200" dirty="0">
                <a:solidFill>
                  <a:schemeClr val="tx1"/>
                </a:solidFill>
                <a:effectLst/>
                <a:latin typeface="+mn-lt"/>
                <a:ea typeface="+mn-ea"/>
                <a:cs typeface="+mn-cs"/>
              </a:rPr>
              <a:t>並得出結論，其架構保持與</a:t>
            </a:r>
            <a:r>
              <a:rPr lang="zh-TW" altLang="en-US" sz="1200" kern="1200" dirty="0">
                <a:solidFill>
                  <a:schemeClr val="tx1"/>
                </a:solidFill>
                <a:effectLst/>
                <a:latin typeface="+mn-lt"/>
                <a:ea typeface="+mn-ea"/>
                <a:cs typeface="+mn-cs"/>
              </a:rPr>
              <a:t>一般</a:t>
            </a:r>
            <a:r>
              <a:rPr lang="en-US" altLang="zh-TW" sz="1200" kern="1200" dirty="0">
                <a:solidFill>
                  <a:schemeClr val="tx1"/>
                </a:solidFill>
                <a:effectLst/>
                <a:latin typeface="+mn-lt"/>
                <a:ea typeface="+mn-ea"/>
                <a:cs typeface="+mn-cs"/>
              </a:rPr>
              <a:t>IMS</a:t>
            </a:r>
            <a:r>
              <a:rPr lang="zh-TW" altLang="en-US" sz="1200" kern="1200" dirty="0">
                <a:solidFill>
                  <a:schemeClr val="tx1"/>
                </a:solidFill>
                <a:effectLst/>
                <a:latin typeface="+mn-lt"/>
                <a:ea typeface="+mn-ea"/>
                <a:cs typeface="+mn-cs"/>
              </a:rPr>
              <a:t>有</a:t>
            </a:r>
            <a:r>
              <a:rPr lang="zh-TW" altLang="zh-TW" sz="1200" kern="1200" dirty="0">
                <a:solidFill>
                  <a:schemeClr val="tx1"/>
                </a:solidFill>
                <a:effectLst/>
                <a:latin typeface="+mn-lt"/>
                <a:ea typeface="+mn-ea"/>
                <a:cs typeface="+mn-cs"/>
              </a:rPr>
              <a:t>相似的結果。</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但是，作者將（</a:t>
            </a:r>
            <a:r>
              <a:rPr lang="en-US" altLang="zh-TW" sz="1200" kern="1200" dirty="0">
                <a:solidFill>
                  <a:schemeClr val="tx1"/>
                </a:solidFill>
                <a:effectLst/>
                <a:latin typeface="+mn-lt"/>
                <a:ea typeface="+mn-ea"/>
                <a:cs typeface="+mn-cs"/>
              </a:rPr>
              <a:t>CSCF</a:t>
            </a:r>
            <a:r>
              <a:rPr lang="zh-TW" altLang="zh-TW" sz="1200" kern="1200" dirty="0">
                <a:solidFill>
                  <a:schemeClr val="tx1"/>
                </a:solidFill>
                <a:effectLst/>
                <a:latin typeface="+mn-lt"/>
                <a:ea typeface="+mn-ea"/>
                <a:cs typeface="+mn-cs"/>
              </a:rPr>
              <a:t>）實</a:t>
            </a:r>
            <a:r>
              <a:rPr lang="zh-TW" altLang="en-US" sz="1200" kern="1200" dirty="0">
                <a:solidFill>
                  <a:schemeClr val="tx1"/>
                </a:solidFill>
                <a:effectLst/>
                <a:latin typeface="+mn-lt"/>
                <a:ea typeface="+mn-ea"/>
                <a:cs typeface="+mn-cs"/>
              </a:rPr>
              <a:t>作</a:t>
            </a:r>
            <a:r>
              <a:rPr lang="zh-TW" altLang="zh-TW" sz="1200" kern="1200" dirty="0">
                <a:solidFill>
                  <a:schemeClr val="tx1"/>
                </a:solidFill>
                <a:effectLst/>
                <a:latin typeface="+mn-lt"/>
                <a:ea typeface="+mn-ea"/>
                <a:cs typeface="+mn-cs"/>
              </a:rPr>
              <a:t>到單個微服務中，</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從而</a:t>
            </a:r>
            <a:r>
              <a:rPr lang="zh-TW" altLang="en-US" sz="1200" kern="1200" dirty="0">
                <a:solidFill>
                  <a:schemeClr val="tx1"/>
                </a:solidFill>
                <a:effectLst/>
                <a:latin typeface="+mn-lt"/>
                <a:ea typeface="+mn-ea"/>
                <a:cs typeface="+mn-cs"/>
              </a:rPr>
              <a:t>消除了更佳的擴展性</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因此，</a:t>
            </a:r>
            <a:r>
              <a:rPr lang="zh-TW" altLang="en-US" sz="1200" kern="1200" dirty="0">
                <a:solidFill>
                  <a:schemeClr val="tx1"/>
                </a:solidFill>
                <a:effectLst/>
                <a:latin typeface="+mn-lt"/>
                <a:ea typeface="+mn-ea"/>
                <a:cs typeface="+mn-cs"/>
              </a:rPr>
              <a:t>以上方法</a:t>
            </a:r>
            <a:r>
              <a:rPr lang="zh-TW" altLang="zh-TW" sz="1200" kern="1200" dirty="0">
                <a:solidFill>
                  <a:schemeClr val="tx1"/>
                </a:solidFill>
                <a:effectLst/>
                <a:latin typeface="+mn-lt"/>
                <a:ea typeface="+mn-ea"/>
                <a:cs typeface="+mn-cs"/>
              </a:rPr>
              <a:t>不可能在處理流量</a:t>
            </a:r>
            <a:r>
              <a:rPr lang="zh-TW" altLang="en-US" sz="1200" kern="1200" dirty="0">
                <a:solidFill>
                  <a:schemeClr val="tx1"/>
                </a:solidFill>
                <a:effectLst/>
                <a:latin typeface="+mn-lt"/>
                <a:ea typeface="+mn-ea"/>
                <a:cs typeface="+mn-cs"/>
              </a:rPr>
              <a:t>時  分配資源到特定的</a:t>
            </a:r>
            <a:r>
              <a:rPr lang="en-US" altLang="zh-TW" sz="1200" kern="1200" dirty="0">
                <a:solidFill>
                  <a:schemeClr val="tx1"/>
                </a:solidFill>
                <a:effectLst/>
                <a:latin typeface="+mn-lt"/>
                <a:ea typeface="+mn-ea"/>
                <a:cs typeface="+mn-cs"/>
              </a:rPr>
              <a:t>functions</a:t>
            </a:r>
            <a:r>
              <a:rPr lang="zh-TW" altLang="en-US" sz="1200" kern="1200" dirty="0">
                <a:solidFill>
                  <a:schemeClr val="tx1"/>
                </a:solidFill>
                <a:effectLst/>
                <a:latin typeface="+mn-lt"/>
                <a:ea typeface="+mn-ea"/>
                <a:cs typeface="+mn-cs"/>
              </a:rPr>
              <a:t>中</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12</a:t>
            </a:fld>
            <a:endParaRPr lang="zh-TW" altLang="en-US"/>
          </a:p>
        </p:txBody>
      </p:sp>
    </p:spTree>
    <p:extLst>
      <p:ext uri="{BB962C8B-B14F-4D97-AF65-F5344CB8AC3E}">
        <p14:creationId xmlns:p14="http://schemas.microsoft.com/office/powerpoint/2010/main" val="3086632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為了提高資源</a:t>
            </a:r>
            <a:r>
              <a:rPr lang="zh-TW" altLang="en-US" sz="1200" kern="1200" dirty="0">
                <a:solidFill>
                  <a:schemeClr val="tx1"/>
                </a:solidFill>
                <a:effectLst/>
                <a:latin typeface="+mn-lt"/>
                <a:ea typeface="+mn-ea"/>
                <a:cs typeface="+mn-cs"/>
              </a:rPr>
              <a:t>的</a:t>
            </a:r>
            <a:r>
              <a:rPr lang="zh-TW" altLang="zh-TW" sz="1200" kern="1200" dirty="0">
                <a:solidFill>
                  <a:schemeClr val="tx1"/>
                </a:solidFill>
                <a:effectLst/>
                <a:latin typeface="+mn-lt"/>
                <a:ea typeface="+mn-ea"/>
                <a:cs typeface="+mn-cs"/>
              </a:rPr>
              <a:t>利用，</a:t>
            </a:r>
            <a:r>
              <a:rPr lang="en-US" altLang="zh-TW" sz="1200" kern="1200" dirty="0" err="1">
                <a:solidFill>
                  <a:schemeClr val="tx1"/>
                </a:solidFill>
                <a:effectLst/>
                <a:latin typeface="+mn-lt"/>
                <a:ea typeface="+mn-ea"/>
                <a:cs typeface="+mn-cs"/>
              </a:rPr>
              <a:t>vIMS</a:t>
            </a:r>
            <a:r>
              <a:rPr lang="zh-TW" altLang="en-US" sz="1200" kern="1200" dirty="0">
                <a:solidFill>
                  <a:schemeClr val="tx1"/>
                </a:solidFill>
                <a:effectLst/>
                <a:latin typeface="+mn-lt"/>
                <a:ea typeface="+mn-ea"/>
                <a:cs typeface="+mn-cs"/>
              </a:rPr>
              <a:t>架構</a:t>
            </a:r>
            <a:r>
              <a:rPr lang="zh-TW" altLang="zh-TW" sz="1200" kern="1200" dirty="0">
                <a:solidFill>
                  <a:schemeClr val="tx1"/>
                </a:solidFill>
                <a:effectLst/>
                <a:latin typeface="+mn-lt"/>
                <a:ea typeface="+mn-ea"/>
                <a:cs typeface="+mn-cs"/>
              </a:rPr>
              <a:t>需要更好的擴展性和特定資源分配。</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解決了這個問題，可將主要</a:t>
            </a:r>
            <a:r>
              <a:rPr lang="en-US" altLang="zh-TW" sz="1200" kern="1200" dirty="0">
                <a:solidFill>
                  <a:schemeClr val="tx1"/>
                </a:solidFill>
                <a:effectLst/>
                <a:latin typeface="+mn-lt"/>
                <a:ea typeface="+mn-ea"/>
                <a:cs typeface="+mn-cs"/>
              </a:rPr>
              <a:t>IMS</a:t>
            </a:r>
            <a:r>
              <a:rPr lang="zh-TW" altLang="zh-TW" sz="1200" kern="1200" dirty="0">
                <a:solidFill>
                  <a:schemeClr val="tx1"/>
                </a:solidFill>
                <a:effectLst/>
                <a:latin typeface="+mn-lt"/>
                <a:ea typeface="+mn-ea"/>
                <a:cs typeface="+mn-cs"/>
              </a:rPr>
              <a:t>功能有效地分佈到微服務中。 </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kern="1200" dirty="0">
                <a:solidFill>
                  <a:schemeClr val="tx1"/>
                </a:solidFill>
                <a:effectLst/>
                <a:latin typeface="+mn-lt"/>
                <a:ea typeface="+mn-ea"/>
                <a:cs typeface="+mn-cs"/>
              </a:rPr>
              <a:t>這種分怖允許只需</a:t>
            </a:r>
            <a:r>
              <a:rPr lang="en-US" altLang="zh-TW" sz="1200" kern="1200" dirty="0">
                <a:solidFill>
                  <a:schemeClr val="tx1"/>
                </a:solidFill>
                <a:effectLst/>
                <a:latin typeface="+mn-lt"/>
                <a:ea typeface="+mn-ea"/>
                <a:cs typeface="+mn-cs"/>
              </a:rPr>
              <a:t>scale</a:t>
            </a:r>
            <a:r>
              <a:rPr lang="zh-TW" altLang="en-US" sz="1200" kern="1200" dirty="0">
                <a:solidFill>
                  <a:schemeClr val="tx1"/>
                </a:solidFill>
                <a:effectLst/>
                <a:latin typeface="+mn-lt"/>
                <a:ea typeface="+mn-ea"/>
                <a:cs typeface="+mn-cs"/>
              </a:rPr>
              <a:t>必要的功能 為了要在 有效資源下提供</a:t>
            </a:r>
            <a:r>
              <a:rPr lang="en-US" altLang="zh-TW" sz="1200" kern="1200" dirty="0">
                <a:solidFill>
                  <a:schemeClr val="tx1"/>
                </a:solidFill>
                <a:effectLst/>
                <a:latin typeface="+mn-lt"/>
                <a:ea typeface="+mn-ea"/>
                <a:cs typeface="+mn-cs"/>
              </a:rPr>
              <a:t>IP</a:t>
            </a:r>
            <a:r>
              <a:rPr lang="zh-TW" altLang="en-US" sz="1200" kern="1200" dirty="0">
                <a:solidFill>
                  <a:schemeClr val="tx1"/>
                </a:solidFill>
                <a:effectLst/>
                <a:latin typeface="+mn-lt"/>
                <a:ea typeface="+mn-ea"/>
                <a:cs typeface="+mn-cs"/>
              </a:rPr>
              <a:t>多媒體服務給更多</a:t>
            </a:r>
            <a:r>
              <a:rPr lang="en-US" altLang="zh-TW" sz="1200" kern="1200" dirty="0">
                <a:solidFill>
                  <a:schemeClr val="tx1"/>
                </a:solidFill>
                <a:effectLst/>
                <a:latin typeface="+mn-lt"/>
                <a:ea typeface="+mn-ea"/>
                <a:cs typeface="+mn-cs"/>
              </a:rPr>
              <a:t>users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13</a:t>
            </a:fld>
            <a:endParaRPr lang="zh-TW" altLang="en-US"/>
          </a:p>
        </p:txBody>
      </p:sp>
    </p:spTree>
    <p:extLst>
      <p:ext uri="{BB962C8B-B14F-4D97-AF65-F5344CB8AC3E}">
        <p14:creationId xmlns:p14="http://schemas.microsoft.com/office/powerpoint/2010/main" val="31819295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在</a:t>
            </a:r>
            <a:r>
              <a:rPr lang="en-US" altLang="zh-TW" sz="1200" kern="1200" dirty="0">
                <a:solidFill>
                  <a:schemeClr val="tx1"/>
                </a:solidFill>
                <a:effectLst/>
                <a:latin typeface="+mn-lt"/>
                <a:ea typeface="+mn-ea"/>
                <a:cs typeface="+mn-cs"/>
              </a:rPr>
              <a:t>5G</a:t>
            </a:r>
            <a:r>
              <a:rPr lang="zh-TW" altLang="zh-TW" sz="1200" kern="1200" dirty="0">
                <a:solidFill>
                  <a:schemeClr val="tx1"/>
                </a:solidFill>
                <a:effectLst/>
                <a:latin typeface="+mn-lt"/>
                <a:ea typeface="+mn-ea"/>
                <a:cs typeface="+mn-cs"/>
              </a:rPr>
              <a:t>網絡中，</a:t>
            </a:r>
            <a:r>
              <a:rPr lang="en-US" altLang="zh-TW" sz="1200" kern="1200" dirty="0">
                <a:solidFill>
                  <a:schemeClr val="tx1"/>
                </a:solidFill>
                <a:effectLst/>
                <a:latin typeface="+mn-lt"/>
                <a:ea typeface="+mn-ea"/>
                <a:cs typeface="+mn-cs"/>
              </a:rPr>
              <a:t>IMS</a:t>
            </a:r>
            <a:r>
              <a:rPr lang="zh-TW" altLang="en-US" sz="1200" kern="1200" dirty="0">
                <a:solidFill>
                  <a:schemeClr val="tx1"/>
                </a:solidFill>
                <a:effectLst/>
                <a:latin typeface="+mn-lt"/>
                <a:ea typeface="+mn-ea"/>
                <a:cs typeface="+mn-cs"/>
              </a:rPr>
              <a:t>透過</a:t>
            </a:r>
            <a:r>
              <a:rPr lang="en-US" altLang="zh-TW" sz="1200" kern="1200" dirty="0">
                <a:solidFill>
                  <a:schemeClr val="tx1"/>
                </a:solidFill>
                <a:effectLst/>
                <a:latin typeface="+mn-lt"/>
                <a:ea typeface="+mn-ea"/>
                <a:cs typeface="+mn-cs"/>
              </a:rPr>
              <a:t>CSCF</a:t>
            </a:r>
            <a:r>
              <a:rPr lang="zh-TW" altLang="zh-TW" sz="1200" kern="1200" dirty="0">
                <a:solidFill>
                  <a:schemeClr val="tx1"/>
                </a:solidFill>
                <a:effectLst/>
                <a:latin typeface="+mn-lt"/>
                <a:ea typeface="+mn-ea"/>
                <a:cs typeface="+mn-cs"/>
              </a:rPr>
              <a:t>提供語音和多媒體</a:t>
            </a:r>
            <a:r>
              <a:rPr lang="en-US" altLang="zh-TW" sz="1200" kern="1200" dirty="0">
                <a:solidFill>
                  <a:schemeClr val="tx1"/>
                </a:solidFill>
                <a:effectLst/>
                <a:latin typeface="+mn-lt"/>
                <a:ea typeface="+mn-ea"/>
                <a:cs typeface="+mn-cs"/>
              </a:rPr>
              <a:t>IP</a:t>
            </a:r>
            <a:r>
              <a:rPr lang="zh-TW" altLang="zh-TW" sz="1200" kern="1200" dirty="0">
                <a:solidFill>
                  <a:schemeClr val="tx1"/>
                </a:solidFill>
                <a:effectLst/>
                <a:latin typeface="+mn-lt"/>
                <a:ea typeface="+mn-ea"/>
                <a:cs typeface="+mn-cs"/>
              </a:rPr>
              <a:t>服務</a:t>
            </a:r>
            <a:r>
              <a:rPr lang="en-US" altLang="zh-TW" sz="1200" kern="1200" dirty="0">
                <a:solidFill>
                  <a:schemeClr val="tx1"/>
                </a:solidFill>
                <a:effectLst/>
                <a:latin typeface="+mn-lt"/>
                <a:ea typeface="+mn-ea"/>
                <a:cs typeface="+mn-cs"/>
              </a:rPr>
              <a:t>[4]</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a:solidFill>
                  <a:schemeClr val="tx1"/>
                </a:solidFill>
                <a:effectLst/>
                <a:latin typeface="+mn-lt"/>
                <a:ea typeface="+mn-ea"/>
                <a:cs typeface="+mn-cs"/>
              </a:rPr>
              <a:t>P-CSCF</a:t>
            </a:r>
            <a:r>
              <a:rPr lang="zh-TW" altLang="zh-TW" sz="1200" kern="1200" dirty="0">
                <a:solidFill>
                  <a:schemeClr val="tx1"/>
                </a:solidFill>
                <a:effectLst/>
                <a:latin typeface="+mn-lt"/>
                <a:ea typeface="+mn-ea"/>
                <a:cs typeface="+mn-cs"/>
              </a:rPr>
              <a:t>是用戶與</a:t>
            </a:r>
            <a:r>
              <a:rPr lang="en-US" altLang="zh-TW" sz="1200" kern="1200" dirty="0">
                <a:solidFill>
                  <a:schemeClr val="tx1"/>
                </a:solidFill>
                <a:effectLst/>
                <a:latin typeface="+mn-lt"/>
                <a:ea typeface="+mn-ea"/>
                <a:cs typeface="+mn-cs"/>
              </a:rPr>
              <a:t>IMS</a:t>
            </a:r>
            <a:r>
              <a:rPr lang="zh-TW" altLang="zh-TW" sz="1200" kern="1200" dirty="0">
                <a:solidFill>
                  <a:schemeClr val="tx1"/>
                </a:solidFill>
                <a:effectLst/>
                <a:latin typeface="+mn-lt"/>
                <a:ea typeface="+mn-ea"/>
                <a:cs typeface="+mn-cs"/>
              </a:rPr>
              <a:t>之間的第一個聯繫點，它將驗證請求並將其路由到目的地。 </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a:solidFill>
                  <a:schemeClr val="tx1"/>
                </a:solidFill>
                <a:effectLst/>
                <a:latin typeface="+mn-lt"/>
                <a:ea typeface="+mn-ea"/>
                <a:cs typeface="+mn-cs"/>
              </a:rPr>
              <a:t>S-CSCF</a:t>
            </a:r>
            <a:r>
              <a:rPr lang="zh-TW" altLang="zh-TW" sz="1200" kern="1200" dirty="0">
                <a:solidFill>
                  <a:schemeClr val="tx1"/>
                </a:solidFill>
                <a:effectLst/>
                <a:latin typeface="+mn-lt"/>
                <a:ea typeface="+mn-ea"/>
                <a:cs typeface="+mn-cs"/>
              </a:rPr>
              <a:t>管理多媒體會話，註冊用戶，轉發</a:t>
            </a:r>
            <a:r>
              <a:rPr lang="en-US" altLang="zh-TW" sz="1200" kern="1200" dirty="0">
                <a:solidFill>
                  <a:schemeClr val="tx1"/>
                </a:solidFill>
                <a:effectLst/>
                <a:latin typeface="+mn-lt"/>
                <a:ea typeface="+mn-ea"/>
                <a:cs typeface="+mn-cs"/>
              </a:rPr>
              <a:t>request</a:t>
            </a:r>
            <a:r>
              <a:rPr lang="zh-TW" altLang="zh-TW" sz="1200" kern="1200" dirty="0">
                <a:solidFill>
                  <a:schemeClr val="tx1"/>
                </a:solidFill>
                <a:effectLst/>
                <a:latin typeface="+mn-lt"/>
                <a:ea typeface="+mn-ea"/>
                <a:cs typeface="+mn-cs"/>
              </a:rPr>
              <a:t>到正確的</a:t>
            </a:r>
            <a:r>
              <a:rPr lang="en-US" altLang="zh-TW" sz="1200" kern="1200" dirty="0">
                <a:solidFill>
                  <a:schemeClr val="tx1"/>
                </a:solidFill>
                <a:effectLst/>
                <a:latin typeface="+mn-lt"/>
                <a:ea typeface="+mn-ea"/>
                <a:cs typeface="+mn-cs"/>
              </a:rPr>
              <a:t>IMS </a:t>
            </a:r>
            <a:r>
              <a:rPr lang="zh-TW" altLang="en-US" sz="1200" kern="1200" dirty="0">
                <a:solidFill>
                  <a:schemeClr val="tx1"/>
                </a:solidFill>
                <a:effectLst/>
                <a:latin typeface="+mn-lt"/>
                <a:ea typeface="+mn-ea"/>
                <a:cs typeface="+mn-cs"/>
              </a:rPr>
              <a:t>元件</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a:solidFill>
                  <a:schemeClr val="tx1"/>
                </a:solidFill>
                <a:effectLst/>
                <a:latin typeface="+mn-lt"/>
                <a:ea typeface="+mn-ea"/>
                <a:cs typeface="+mn-cs"/>
              </a:rPr>
              <a:t>I-CSCF</a:t>
            </a:r>
            <a:r>
              <a:rPr lang="zh-TW" altLang="zh-TW" sz="1200" kern="1200" dirty="0">
                <a:solidFill>
                  <a:schemeClr val="tx1"/>
                </a:solidFill>
                <a:effectLst/>
                <a:latin typeface="+mn-lt"/>
                <a:ea typeface="+mn-ea"/>
                <a:cs typeface="+mn-cs"/>
              </a:rPr>
              <a:t>驗證用戶</a:t>
            </a:r>
            <a:r>
              <a:rPr lang="zh-TW" altLang="en-US" sz="1200" kern="1200" dirty="0">
                <a:solidFill>
                  <a:schemeClr val="tx1"/>
                </a:solidFill>
                <a:effectLst/>
                <a:latin typeface="+mn-lt"/>
                <a:ea typeface="+mn-ea"/>
                <a:cs typeface="+mn-cs"/>
              </a:rPr>
              <a:t>資料</a:t>
            </a:r>
            <a:r>
              <a:rPr lang="zh-TW" altLang="zh-TW" sz="1200" kern="1200" dirty="0">
                <a:solidFill>
                  <a:schemeClr val="tx1"/>
                </a:solidFill>
                <a:effectLst/>
                <a:latin typeface="+mn-lt"/>
                <a:ea typeface="+mn-ea"/>
                <a:cs typeface="+mn-cs"/>
              </a:rPr>
              <a:t>，將</a:t>
            </a:r>
            <a:r>
              <a:rPr lang="en-US" altLang="zh-TW" sz="1200" kern="1200" dirty="0">
                <a:solidFill>
                  <a:schemeClr val="tx1"/>
                </a:solidFill>
                <a:effectLst/>
                <a:latin typeface="+mn-lt"/>
                <a:ea typeface="+mn-ea"/>
                <a:cs typeface="+mn-cs"/>
              </a:rPr>
              <a:t>user</a:t>
            </a:r>
            <a:r>
              <a:rPr lang="zh-TW" altLang="zh-TW" sz="1200" kern="1200" dirty="0">
                <a:solidFill>
                  <a:schemeClr val="tx1"/>
                </a:solidFill>
                <a:effectLst/>
                <a:latin typeface="+mn-lt"/>
                <a:ea typeface="+mn-ea"/>
                <a:cs typeface="+mn-cs"/>
              </a:rPr>
              <a:t>分配給</a:t>
            </a:r>
            <a:r>
              <a:rPr lang="en-US" altLang="zh-TW" sz="1200" kern="1200" dirty="0">
                <a:solidFill>
                  <a:schemeClr val="tx1"/>
                </a:solidFill>
                <a:effectLst/>
                <a:latin typeface="+mn-lt"/>
                <a:ea typeface="+mn-ea"/>
                <a:cs typeface="+mn-cs"/>
              </a:rPr>
              <a:t>S-CSCF</a:t>
            </a:r>
            <a:r>
              <a:rPr lang="zh-TW" altLang="zh-TW" sz="1200" kern="1200" dirty="0">
                <a:solidFill>
                  <a:schemeClr val="tx1"/>
                </a:solidFill>
                <a:effectLst/>
                <a:latin typeface="+mn-lt"/>
                <a:ea typeface="+mn-ea"/>
                <a:cs typeface="+mn-cs"/>
              </a:rPr>
              <a:t>，並</a:t>
            </a:r>
            <a:r>
              <a:rPr lang="zh-TW" altLang="en-US" sz="1200" kern="1200" dirty="0">
                <a:solidFill>
                  <a:schemeClr val="tx1"/>
                </a:solidFill>
                <a:effectLst/>
                <a:latin typeface="+mn-lt"/>
                <a:ea typeface="+mn-ea"/>
                <a:cs typeface="+mn-cs"/>
              </a:rPr>
              <a:t>可以轉發</a:t>
            </a:r>
            <a:r>
              <a:rPr lang="en-US" altLang="zh-TW" sz="1200" kern="1200" dirty="0">
                <a:solidFill>
                  <a:schemeClr val="tx1"/>
                </a:solidFill>
                <a:effectLst/>
                <a:latin typeface="+mn-lt"/>
                <a:ea typeface="+mn-ea"/>
                <a:cs typeface="+mn-cs"/>
              </a:rPr>
              <a:t>request</a:t>
            </a:r>
            <a:r>
              <a:rPr lang="zh-TW" altLang="zh-TW" sz="1200" kern="1200" dirty="0">
                <a:solidFill>
                  <a:schemeClr val="tx1"/>
                </a:solidFill>
                <a:effectLst/>
                <a:latin typeface="+mn-lt"/>
                <a:ea typeface="+mn-ea"/>
                <a:cs typeface="+mn-cs"/>
              </a:rPr>
              <a:t>到其他</a:t>
            </a:r>
            <a:r>
              <a:rPr lang="en-US" altLang="zh-TW" sz="1200" kern="1200" dirty="0">
                <a:solidFill>
                  <a:schemeClr val="tx1"/>
                </a:solidFill>
                <a:effectLst/>
                <a:latin typeface="+mn-lt"/>
                <a:ea typeface="+mn-ea"/>
                <a:cs typeface="+mn-cs"/>
              </a:rPr>
              <a:t>IMS</a:t>
            </a:r>
            <a:r>
              <a:rPr lang="zh-TW" altLang="zh-TW" sz="1200" kern="1200" dirty="0">
                <a:solidFill>
                  <a:schemeClr val="tx1"/>
                </a:solidFill>
                <a:effectLst/>
                <a:latin typeface="+mn-lt"/>
                <a:ea typeface="+mn-ea"/>
                <a:cs typeface="+mn-cs"/>
              </a:rPr>
              <a:t>網</a:t>
            </a:r>
            <a:r>
              <a:rPr lang="zh-TW" altLang="en-US" sz="1200" kern="1200" dirty="0">
                <a:solidFill>
                  <a:schemeClr val="tx1"/>
                </a:solidFill>
                <a:effectLst/>
                <a:latin typeface="+mn-lt"/>
                <a:ea typeface="+mn-ea"/>
                <a:cs typeface="+mn-cs"/>
              </a:rPr>
              <a:t>路</a:t>
            </a:r>
            <a:r>
              <a:rPr lang="zh-TW" altLang="zh-TW" sz="1200" kern="1200" dirty="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14</a:t>
            </a:fld>
            <a:endParaRPr lang="zh-TW" altLang="en-US"/>
          </a:p>
        </p:txBody>
      </p:sp>
    </p:spTree>
    <p:extLst>
      <p:ext uri="{BB962C8B-B14F-4D97-AF65-F5344CB8AC3E}">
        <p14:creationId xmlns:p14="http://schemas.microsoft.com/office/powerpoint/2010/main" val="32665436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現在，讓我們考慮下一個場景：一家電信運營商的企業擁有</a:t>
            </a:r>
            <a:r>
              <a:rPr lang="en-US" altLang="zh-TW" sz="1200" kern="1200" dirty="0">
                <a:solidFill>
                  <a:schemeClr val="tx1"/>
                </a:solidFill>
                <a:effectLst/>
                <a:latin typeface="+mn-lt"/>
                <a:ea typeface="+mn-ea"/>
                <a:cs typeface="+mn-cs"/>
              </a:rPr>
              <a:t>IMS</a:t>
            </a:r>
            <a:r>
              <a:rPr lang="zh-TW" altLang="zh-TW" sz="1200" kern="1200" dirty="0">
                <a:solidFill>
                  <a:schemeClr val="tx1"/>
                </a:solidFill>
                <a:effectLst/>
                <a:latin typeface="+mn-lt"/>
                <a:ea typeface="+mn-ea"/>
                <a:cs typeface="+mn-cs"/>
              </a:rPr>
              <a:t>，該</a:t>
            </a:r>
            <a:r>
              <a:rPr lang="en-US" altLang="zh-TW" sz="1200" kern="1200" dirty="0">
                <a:solidFill>
                  <a:schemeClr val="tx1"/>
                </a:solidFill>
                <a:effectLst/>
                <a:latin typeface="+mn-lt"/>
                <a:ea typeface="+mn-ea"/>
                <a:cs typeface="+mn-cs"/>
              </a:rPr>
              <a:t>IMS</a:t>
            </a:r>
            <a:r>
              <a:rPr lang="zh-TW" altLang="zh-TW" sz="1200" kern="1200" dirty="0">
                <a:solidFill>
                  <a:schemeClr val="tx1"/>
                </a:solidFill>
                <a:effectLst/>
                <a:latin typeface="+mn-lt"/>
                <a:ea typeface="+mn-ea"/>
                <a:cs typeface="+mn-cs"/>
              </a:rPr>
              <a:t>在一個區域中提供語音服務已經有好幾年了。 </a:t>
            </a:r>
          </a:p>
          <a:p>
            <a:r>
              <a:rPr lang="zh-TW" altLang="zh-TW" sz="1200" kern="1200" dirty="0">
                <a:solidFill>
                  <a:schemeClr val="tx1"/>
                </a:solidFill>
                <a:effectLst/>
                <a:latin typeface="+mn-lt"/>
                <a:ea typeface="+mn-ea"/>
                <a:cs typeface="+mn-cs"/>
              </a:rPr>
              <a:t>在分析了其他電信運營商之後，企業得出結論，他們必須提供</a:t>
            </a:r>
            <a:r>
              <a:rPr lang="en-US" altLang="zh-TW" sz="1200" kern="1200" dirty="0">
                <a:solidFill>
                  <a:schemeClr val="tx1"/>
                </a:solidFill>
                <a:effectLst/>
                <a:latin typeface="+mn-lt"/>
                <a:ea typeface="+mn-ea"/>
                <a:cs typeface="+mn-cs"/>
              </a:rPr>
              <a:t>5G</a:t>
            </a:r>
            <a:r>
              <a:rPr lang="zh-TW" altLang="zh-TW" sz="1200" kern="1200" dirty="0">
                <a:solidFill>
                  <a:schemeClr val="tx1"/>
                </a:solidFill>
                <a:effectLst/>
                <a:latin typeface="+mn-lt"/>
                <a:ea typeface="+mn-ea"/>
                <a:cs typeface="+mn-cs"/>
              </a:rPr>
              <a:t>服務（例如，遠程醫療和物聯網）以保持競爭力。 </a:t>
            </a:r>
          </a:p>
          <a:p>
            <a:r>
              <a:rPr lang="en-US" altLang="zh-TW" sz="1200" kern="1200" dirty="0">
                <a:solidFill>
                  <a:schemeClr val="tx1"/>
                </a:solidFill>
                <a:effectLst/>
                <a:latin typeface="+mn-lt"/>
                <a:ea typeface="+mn-ea"/>
                <a:cs typeface="+mn-cs"/>
              </a:rPr>
              <a:t> </a:t>
            </a:r>
            <a:endParaRPr lang="zh-TW"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這些服務的實施成功，但是一段時間後，電信運營商客戶抱怨</a:t>
            </a:r>
            <a:r>
              <a:rPr lang="en-US" altLang="zh-TW" sz="1200" kern="1200" dirty="0">
                <a:solidFill>
                  <a:schemeClr val="tx1"/>
                </a:solidFill>
                <a:effectLst/>
                <a:latin typeface="+mn-lt"/>
                <a:ea typeface="+mn-ea"/>
                <a:cs typeface="+mn-cs"/>
              </a:rPr>
              <a:t>5G</a:t>
            </a:r>
            <a:r>
              <a:rPr lang="zh-TW" altLang="zh-TW" sz="1200" kern="1200" dirty="0">
                <a:solidFill>
                  <a:schemeClr val="tx1"/>
                </a:solidFill>
                <a:effectLst/>
                <a:latin typeface="+mn-lt"/>
                <a:ea typeface="+mn-ea"/>
                <a:cs typeface="+mn-cs"/>
              </a:rPr>
              <a:t>服務不斷失敗。 </a:t>
            </a:r>
          </a:p>
          <a:p>
            <a:r>
              <a:rPr lang="zh-TW" altLang="zh-TW" sz="1200" kern="1200" dirty="0">
                <a:solidFill>
                  <a:schemeClr val="tx1"/>
                </a:solidFill>
                <a:effectLst/>
                <a:latin typeface="+mn-lt"/>
                <a:ea typeface="+mn-ea"/>
                <a:cs typeface="+mn-cs"/>
              </a:rPr>
              <a:t>該企業分析了問題，發現其</a:t>
            </a:r>
            <a:r>
              <a:rPr lang="en-US" altLang="zh-TW" sz="1200" kern="1200" dirty="0">
                <a:solidFill>
                  <a:schemeClr val="tx1"/>
                </a:solidFill>
                <a:effectLst/>
                <a:latin typeface="+mn-lt"/>
                <a:ea typeface="+mn-ea"/>
                <a:cs typeface="+mn-cs"/>
              </a:rPr>
              <a:t>IMS</a:t>
            </a:r>
            <a:r>
              <a:rPr lang="zh-TW" altLang="zh-TW" sz="1200" kern="1200" dirty="0">
                <a:solidFill>
                  <a:schemeClr val="tx1"/>
                </a:solidFill>
                <a:effectLst/>
                <a:latin typeface="+mn-lt"/>
                <a:ea typeface="+mn-ea"/>
                <a:cs typeface="+mn-cs"/>
              </a:rPr>
              <a:t>未能成功處理這些</a:t>
            </a:r>
            <a:r>
              <a:rPr lang="en-US" altLang="zh-TW" sz="1200" kern="1200" dirty="0">
                <a:solidFill>
                  <a:schemeClr val="tx1"/>
                </a:solidFill>
                <a:effectLst/>
                <a:latin typeface="+mn-lt"/>
                <a:ea typeface="+mn-ea"/>
                <a:cs typeface="+mn-cs"/>
              </a:rPr>
              <a:t>5G</a:t>
            </a:r>
            <a:r>
              <a:rPr lang="zh-TW" altLang="zh-TW" sz="1200" kern="1200" dirty="0">
                <a:solidFill>
                  <a:schemeClr val="tx1"/>
                </a:solidFill>
                <a:effectLst/>
                <a:latin typeface="+mn-lt"/>
                <a:ea typeface="+mn-ea"/>
                <a:cs typeface="+mn-cs"/>
              </a:rPr>
              <a:t>服務引入的無法預測的峰值流量。 </a:t>
            </a:r>
          </a:p>
          <a:p>
            <a:r>
              <a:rPr lang="en-US" altLang="zh-TW" sz="1200" kern="1200" dirty="0">
                <a:solidFill>
                  <a:schemeClr val="tx1"/>
                </a:solidFill>
                <a:effectLst/>
                <a:latin typeface="+mn-lt"/>
                <a:ea typeface="+mn-ea"/>
                <a:cs typeface="+mn-cs"/>
              </a:rPr>
              <a:t> </a:t>
            </a:r>
            <a:endParaRPr lang="zh-TW"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因此，電信運營商需要提高其</a:t>
            </a:r>
            <a:r>
              <a:rPr lang="en-US" altLang="zh-TW" sz="1200" kern="1200" dirty="0">
                <a:solidFill>
                  <a:schemeClr val="tx1"/>
                </a:solidFill>
                <a:effectLst/>
                <a:latin typeface="+mn-lt"/>
                <a:ea typeface="+mn-ea"/>
                <a:cs typeface="+mn-cs"/>
              </a:rPr>
              <a:t>IMS</a:t>
            </a:r>
            <a:r>
              <a:rPr lang="zh-TW" altLang="zh-TW" sz="1200" kern="1200" dirty="0">
                <a:solidFill>
                  <a:schemeClr val="tx1"/>
                </a:solidFill>
                <a:effectLst/>
                <a:latin typeface="+mn-lt"/>
                <a:ea typeface="+mn-ea"/>
                <a:cs typeface="+mn-cs"/>
              </a:rPr>
              <a:t>能力。</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在以前的場景中，電信運營商的</a:t>
            </a:r>
            <a:r>
              <a:rPr lang="en-US" altLang="zh-TW" sz="1200" kern="1200" dirty="0">
                <a:solidFill>
                  <a:schemeClr val="tx1"/>
                </a:solidFill>
                <a:effectLst/>
                <a:latin typeface="+mn-lt"/>
                <a:ea typeface="+mn-ea"/>
                <a:cs typeface="+mn-cs"/>
              </a:rPr>
              <a:t>IMS</a:t>
            </a:r>
            <a:r>
              <a:rPr lang="zh-TW" altLang="zh-TW" sz="1200" kern="1200" dirty="0">
                <a:solidFill>
                  <a:schemeClr val="tx1"/>
                </a:solidFill>
                <a:effectLst/>
                <a:latin typeface="+mn-lt"/>
                <a:ea typeface="+mn-ea"/>
                <a:cs typeface="+mn-cs"/>
              </a:rPr>
              <a:t>無法處理不可預測的流量，因為它無法有效擴展。 </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電信運營商可以使用微服務來處理這種</a:t>
            </a:r>
            <a:r>
              <a:rPr lang="zh-TW" altLang="en-US" sz="1200" kern="1200" dirty="0">
                <a:solidFill>
                  <a:schemeClr val="tx1"/>
                </a:solidFill>
                <a:effectLst/>
                <a:latin typeface="+mn-lt"/>
                <a:ea typeface="+mn-ea"/>
                <a:cs typeface="+mn-cs"/>
              </a:rPr>
              <a:t> 單體式</a:t>
            </a:r>
            <a:r>
              <a:rPr lang="zh-TW" altLang="zh-TW" sz="1200" kern="1200" dirty="0">
                <a:solidFill>
                  <a:schemeClr val="tx1"/>
                </a:solidFill>
                <a:effectLst/>
                <a:latin typeface="+mn-lt"/>
                <a:ea typeface="+mn-ea"/>
                <a:cs typeface="+mn-cs"/>
              </a:rPr>
              <a:t>架構，但是當前的方法</a:t>
            </a:r>
            <a:r>
              <a:rPr lang="en-US" altLang="zh-TW" sz="1200" kern="1200" dirty="0">
                <a:solidFill>
                  <a:schemeClr val="tx1"/>
                </a:solidFill>
                <a:effectLst/>
                <a:latin typeface="+mn-lt"/>
                <a:ea typeface="+mn-ea"/>
                <a:cs typeface="+mn-cs"/>
              </a:rPr>
              <a:t>[9]</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[10]</a:t>
            </a:r>
            <a:r>
              <a:rPr lang="zh-TW" altLang="zh-TW" sz="1200" kern="1200" dirty="0">
                <a:solidFill>
                  <a:schemeClr val="tx1"/>
                </a:solidFill>
                <a:effectLst/>
                <a:latin typeface="+mn-lt"/>
                <a:ea typeface="+mn-ea"/>
                <a:cs typeface="+mn-cs"/>
              </a:rPr>
              <a:t>並未</a:t>
            </a:r>
            <a:r>
              <a:rPr lang="zh-TW" altLang="en-US" sz="1200" kern="1200" dirty="0">
                <a:solidFill>
                  <a:schemeClr val="tx1"/>
                </a:solidFill>
                <a:effectLst/>
                <a:latin typeface="+mn-lt"/>
                <a:ea typeface="+mn-ea"/>
                <a:cs typeface="+mn-cs"/>
              </a:rPr>
              <a:t>實作</a:t>
            </a:r>
            <a:r>
              <a:rPr lang="en-US" altLang="zh-TW" sz="1200" kern="1200" dirty="0">
                <a:solidFill>
                  <a:schemeClr val="tx1"/>
                </a:solidFill>
                <a:effectLst/>
                <a:latin typeface="+mn-lt"/>
                <a:ea typeface="+mn-ea"/>
                <a:cs typeface="+mn-cs"/>
              </a:rPr>
              <a:t> </a:t>
            </a:r>
          </a:p>
          <a:p>
            <a:r>
              <a:rPr lang="zh-TW" altLang="en-US" sz="1200" kern="1200" dirty="0">
                <a:solidFill>
                  <a:schemeClr val="tx1"/>
                </a:solidFill>
                <a:effectLst/>
                <a:latin typeface="+mn-lt"/>
                <a:ea typeface="+mn-ea"/>
                <a:cs typeface="+mn-cs"/>
              </a:rPr>
              <a:t>多媒體</a:t>
            </a:r>
            <a:r>
              <a:rPr lang="en-US" altLang="zh-TW" sz="1200" kern="1200" dirty="0" err="1">
                <a:solidFill>
                  <a:schemeClr val="tx1"/>
                </a:solidFill>
                <a:effectLst/>
                <a:latin typeface="+mn-lt"/>
                <a:ea typeface="+mn-ea"/>
                <a:cs typeface="+mn-cs"/>
              </a:rPr>
              <a:t>seesion</a:t>
            </a:r>
            <a:r>
              <a:rPr lang="en-US" altLang="zh-TW" sz="1200" kern="1200" dirty="0">
                <a:solidFill>
                  <a:schemeClr val="tx1"/>
                </a:solidFill>
                <a:effectLst/>
                <a:latin typeface="+mn-lt"/>
                <a:ea typeface="+mn-ea"/>
                <a:cs typeface="+mn-cs"/>
              </a:rPr>
              <a:t> control </a:t>
            </a:r>
            <a:r>
              <a:rPr lang="zh-TW" altLang="en-US" sz="1200" kern="1200" dirty="0">
                <a:solidFill>
                  <a:schemeClr val="tx1"/>
                </a:solidFill>
                <a:effectLst/>
                <a:latin typeface="+mn-lt"/>
                <a:ea typeface="+mn-ea"/>
                <a:cs typeface="+mn-cs"/>
              </a:rPr>
              <a:t>和 特定資源的配置</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在</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中，</a:t>
            </a:r>
            <a:r>
              <a:rPr lang="zh-TW" altLang="en-US" sz="1200" kern="1200" dirty="0">
                <a:solidFill>
                  <a:schemeClr val="tx1"/>
                </a:solidFill>
                <a:effectLst/>
                <a:latin typeface="+mn-lt"/>
                <a:ea typeface="+mn-ea"/>
                <a:cs typeface="+mn-cs"/>
              </a:rPr>
              <a:t>作者</a:t>
            </a:r>
            <a:r>
              <a:rPr lang="zh-TW" altLang="zh-TW" sz="1200" kern="1200" dirty="0">
                <a:solidFill>
                  <a:schemeClr val="tx1"/>
                </a:solidFill>
                <a:effectLst/>
                <a:latin typeface="+mn-lt"/>
                <a:ea typeface="+mn-ea"/>
                <a:cs typeface="+mn-cs"/>
              </a:rPr>
              <a:t>將</a:t>
            </a:r>
            <a:r>
              <a:rPr lang="en-US" altLang="zh-TW" sz="1200" kern="1200" dirty="0">
                <a:solidFill>
                  <a:schemeClr val="tx1"/>
                </a:solidFill>
                <a:effectLst/>
                <a:latin typeface="+mn-lt"/>
                <a:ea typeface="+mn-ea"/>
                <a:cs typeface="+mn-cs"/>
              </a:rPr>
              <a:t>CSCF</a:t>
            </a:r>
            <a:r>
              <a:rPr lang="zh-TW" altLang="zh-TW" sz="1200" kern="1200" dirty="0">
                <a:solidFill>
                  <a:schemeClr val="tx1"/>
                </a:solidFill>
                <a:effectLst/>
                <a:latin typeface="+mn-lt"/>
                <a:ea typeface="+mn-ea"/>
                <a:cs typeface="+mn-cs"/>
              </a:rPr>
              <a:t>分為七個獨立的微服務，它們提供了完整的多媒體會話控制。</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15</a:t>
            </a:fld>
            <a:endParaRPr lang="zh-TW" altLang="en-US"/>
          </a:p>
        </p:txBody>
      </p:sp>
    </p:spTree>
    <p:extLst>
      <p:ext uri="{BB962C8B-B14F-4D97-AF65-F5344CB8AC3E}">
        <p14:creationId xmlns:p14="http://schemas.microsoft.com/office/powerpoint/2010/main" val="35421117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是基於</a:t>
            </a:r>
            <a:r>
              <a:rPr lang="en-US" altLang="zh-TW" sz="1200" kern="1200" dirty="0" err="1">
                <a:solidFill>
                  <a:schemeClr val="tx1"/>
                </a:solidFill>
                <a:effectLst/>
                <a:latin typeface="+mn-lt"/>
                <a:ea typeface="+mn-ea"/>
                <a:cs typeface="+mn-cs"/>
              </a:rPr>
              <a:t>micorservice</a:t>
            </a:r>
            <a:r>
              <a:rPr lang="zh-TW" altLang="zh-TW" sz="1200" kern="1200" dirty="0">
                <a:solidFill>
                  <a:schemeClr val="tx1"/>
                </a:solidFill>
                <a:effectLst/>
                <a:latin typeface="+mn-lt"/>
                <a:ea typeface="+mn-ea"/>
                <a:cs typeface="+mn-cs"/>
              </a:rPr>
              <a:t>的</a:t>
            </a:r>
            <a:r>
              <a:rPr lang="zh-TW" altLang="en-US" sz="1200" kern="1200" dirty="0">
                <a:solidFill>
                  <a:schemeClr val="tx1"/>
                </a:solidFill>
                <a:effectLst/>
                <a:latin typeface="+mn-lt"/>
                <a:ea typeface="+mn-ea"/>
                <a:cs typeface="+mn-cs"/>
              </a:rPr>
              <a:t>架構</a:t>
            </a:r>
            <a:r>
              <a:rPr lang="zh-TW" altLang="zh-TW" sz="1200" kern="1200" dirty="0">
                <a:solidFill>
                  <a:schemeClr val="tx1"/>
                </a:solidFill>
                <a:effectLst/>
                <a:latin typeface="+mn-lt"/>
                <a:ea typeface="+mn-ea"/>
                <a:cs typeface="+mn-cs"/>
              </a:rPr>
              <a:t>，</a:t>
            </a:r>
            <a:r>
              <a:rPr lang="zh-TW" altLang="en-US" sz="1200" kern="1200" dirty="0">
                <a:solidFill>
                  <a:schemeClr val="tx1"/>
                </a:solidFill>
                <a:effectLst/>
                <a:latin typeface="+mn-lt"/>
                <a:ea typeface="+mn-ea"/>
                <a:cs typeface="+mn-cs"/>
              </a:rPr>
              <a:t>目的在 </a:t>
            </a:r>
            <a:r>
              <a:rPr lang="zh-TW" altLang="zh-TW" sz="1200" kern="1200" dirty="0">
                <a:solidFill>
                  <a:schemeClr val="tx1"/>
                </a:solidFill>
                <a:effectLst/>
                <a:latin typeface="+mn-lt"/>
                <a:ea typeface="+mn-ea"/>
                <a:cs typeface="+mn-cs"/>
              </a:rPr>
              <a:t>提高</a:t>
            </a:r>
            <a:r>
              <a:rPr lang="en-US" altLang="zh-TW" sz="1200" kern="1200" dirty="0">
                <a:solidFill>
                  <a:schemeClr val="tx1"/>
                </a:solidFill>
                <a:effectLst/>
                <a:latin typeface="+mn-lt"/>
                <a:ea typeface="+mn-ea"/>
                <a:cs typeface="+mn-cs"/>
              </a:rPr>
              <a:t>5G</a:t>
            </a:r>
            <a:r>
              <a:rPr lang="zh-TW" altLang="zh-TW" sz="1200" kern="1200" dirty="0">
                <a:solidFill>
                  <a:schemeClr val="tx1"/>
                </a:solidFill>
                <a:effectLst/>
                <a:latin typeface="+mn-lt"/>
                <a:ea typeface="+mn-ea"/>
                <a:cs typeface="+mn-cs"/>
              </a:rPr>
              <a:t>中</a:t>
            </a:r>
            <a:r>
              <a:rPr lang="en-US" altLang="zh-TW" sz="1200" kern="1200" dirty="0">
                <a:solidFill>
                  <a:schemeClr val="tx1"/>
                </a:solidFill>
                <a:effectLst/>
                <a:latin typeface="+mn-lt"/>
                <a:ea typeface="+mn-ea"/>
                <a:cs typeface="+mn-cs"/>
              </a:rPr>
              <a:t>IMS</a:t>
            </a:r>
            <a:r>
              <a:rPr lang="zh-TW" altLang="en-US" sz="1200" kern="1200" dirty="0">
                <a:solidFill>
                  <a:schemeClr val="tx1"/>
                </a:solidFill>
                <a:effectLst/>
                <a:latin typeface="+mn-lt"/>
                <a:ea typeface="+mn-ea"/>
                <a:cs typeface="+mn-cs"/>
              </a:rPr>
              <a:t>的擴展性</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微服務提供了在處理流量</a:t>
            </a:r>
            <a:r>
              <a:rPr lang="zh-TW" altLang="en-US" sz="1200" kern="1200" dirty="0">
                <a:solidFill>
                  <a:schemeClr val="tx1"/>
                </a:solidFill>
                <a:effectLst/>
                <a:latin typeface="+mn-lt"/>
                <a:ea typeface="+mn-ea"/>
                <a:cs typeface="+mn-cs"/>
              </a:rPr>
              <a:t>上 分配資源到需要的</a:t>
            </a:r>
            <a:r>
              <a:rPr lang="en-US" altLang="zh-TW" sz="1200" kern="1200" dirty="0">
                <a:solidFill>
                  <a:schemeClr val="tx1"/>
                </a:solidFill>
                <a:effectLst/>
                <a:latin typeface="+mn-lt"/>
                <a:ea typeface="+mn-ea"/>
                <a:cs typeface="+mn-cs"/>
              </a:rPr>
              <a:t>functions</a:t>
            </a:r>
            <a:r>
              <a:rPr lang="zh-TW" altLang="zh-TW" sz="1200" kern="1200" dirty="0">
                <a:solidFill>
                  <a:schemeClr val="tx1"/>
                </a:solidFill>
                <a:effectLst/>
                <a:latin typeface="+mn-lt"/>
                <a:ea typeface="+mn-ea"/>
                <a:cs typeface="+mn-cs"/>
              </a:rPr>
              <a:t>，</a:t>
            </a:r>
            <a:r>
              <a:rPr lang="zh-TW" altLang="en-US" sz="1200" kern="1200" dirty="0">
                <a:solidFill>
                  <a:schemeClr val="tx1"/>
                </a:solidFill>
                <a:effectLst/>
                <a:latin typeface="+mn-lt"/>
                <a:ea typeface="+mn-ea"/>
                <a:cs typeface="+mn-cs"/>
              </a:rPr>
              <a:t>進而</a:t>
            </a:r>
            <a:r>
              <a:rPr lang="zh-TW" altLang="zh-TW" sz="1200" kern="1200" dirty="0">
                <a:solidFill>
                  <a:schemeClr val="tx1"/>
                </a:solidFill>
                <a:effectLst/>
                <a:latin typeface="+mn-lt"/>
                <a:ea typeface="+mn-ea"/>
                <a:cs typeface="+mn-cs"/>
              </a:rPr>
              <a:t>實現了更好的</a:t>
            </a:r>
            <a:r>
              <a:rPr lang="zh-TW" altLang="en-US" sz="1200" kern="1200" dirty="0">
                <a:solidFill>
                  <a:schemeClr val="tx1"/>
                </a:solidFill>
                <a:effectLst/>
                <a:latin typeface="+mn-lt"/>
                <a:ea typeface="+mn-ea"/>
                <a:cs typeface="+mn-cs"/>
              </a:rPr>
              <a:t>擴展性</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並減少不必要資源使用。</a:t>
            </a:r>
            <a:endParaRPr lang="en-US"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16</a:t>
            </a:fld>
            <a:endParaRPr lang="zh-TW" altLang="en-US"/>
          </a:p>
        </p:txBody>
      </p:sp>
    </p:spTree>
    <p:extLst>
      <p:ext uri="{BB962C8B-B14F-4D97-AF65-F5344CB8AC3E}">
        <p14:creationId xmlns:p14="http://schemas.microsoft.com/office/powerpoint/2010/main" val="19176275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CSCF</a:t>
            </a:r>
            <a:r>
              <a:rPr lang="zh-TW" altLang="zh-TW" sz="1200" kern="1200" dirty="0">
                <a:solidFill>
                  <a:schemeClr val="tx1"/>
                </a:solidFill>
                <a:effectLst/>
                <a:latin typeface="+mn-lt"/>
                <a:ea typeface="+mn-ea"/>
                <a:cs typeface="+mn-cs"/>
              </a:rPr>
              <a:t>微服務集群通過微服務執行</a:t>
            </a:r>
            <a:r>
              <a:rPr lang="en-US" altLang="zh-TW" sz="1200" kern="1200" dirty="0">
                <a:solidFill>
                  <a:schemeClr val="tx1"/>
                </a:solidFill>
                <a:effectLst/>
                <a:latin typeface="+mn-lt"/>
                <a:ea typeface="+mn-ea"/>
                <a:cs typeface="+mn-cs"/>
              </a:rPr>
              <a:t>CSCF</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增強元素</a:t>
            </a:r>
            <a:r>
              <a:rPr lang="zh-TW" altLang="en-US" sz="1200" kern="1200" dirty="0">
                <a:solidFill>
                  <a:schemeClr val="tx1"/>
                </a:solidFill>
                <a:effectLst/>
                <a:latin typeface="+mn-lt"/>
                <a:ea typeface="+mn-ea"/>
                <a:cs typeface="+mn-cs"/>
              </a:rPr>
              <a:t> </a:t>
            </a:r>
            <a:r>
              <a:rPr lang="zh-TW" altLang="zh-TW" sz="1200" kern="1200" dirty="0">
                <a:solidFill>
                  <a:schemeClr val="tx1"/>
                </a:solidFill>
                <a:effectLst/>
                <a:latin typeface="+mn-lt"/>
                <a:ea typeface="+mn-ea"/>
                <a:cs typeface="+mn-cs"/>
              </a:rPr>
              <a:t>可維護這些微服務的正常運行，以執行微服務註冊，</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微服務管理以及與外部元素（例如</a:t>
            </a:r>
            <a:r>
              <a:rPr lang="en-US" altLang="zh-TW" sz="1200" kern="1200" dirty="0">
                <a:solidFill>
                  <a:schemeClr val="tx1"/>
                </a:solidFill>
                <a:effectLst/>
                <a:latin typeface="+mn-lt"/>
                <a:ea typeface="+mn-ea"/>
                <a:cs typeface="+mn-cs"/>
              </a:rPr>
              <a:t>5G</a:t>
            </a:r>
            <a:r>
              <a:rPr lang="zh-TW" altLang="zh-TW" sz="1200" kern="1200" dirty="0">
                <a:solidFill>
                  <a:schemeClr val="tx1"/>
                </a:solidFill>
                <a:effectLst/>
                <a:latin typeface="+mn-lt"/>
                <a:ea typeface="+mn-ea"/>
                <a:cs typeface="+mn-cs"/>
              </a:rPr>
              <a:t>網絡，用戶實體，應用程序服務器和</a:t>
            </a:r>
            <a:r>
              <a:rPr lang="en-US" altLang="zh-TW" sz="1200" kern="1200" dirty="0">
                <a:solidFill>
                  <a:schemeClr val="tx1"/>
                </a:solidFill>
                <a:effectLst/>
                <a:latin typeface="+mn-lt"/>
                <a:ea typeface="+mn-ea"/>
                <a:cs typeface="+mn-cs"/>
              </a:rPr>
              <a:t>HSS</a:t>
            </a:r>
            <a:r>
              <a:rPr lang="zh-TW" altLang="zh-TW" sz="1200" kern="1200" dirty="0">
                <a:solidFill>
                  <a:schemeClr val="tx1"/>
                </a:solidFill>
                <a:effectLst/>
                <a:latin typeface="+mn-lt"/>
                <a:ea typeface="+mn-ea"/>
                <a:cs typeface="+mn-cs"/>
              </a:rPr>
              <a:t>）的互操作性。</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17</a:t>
            </a:fld>
            <a:endParaRPr lang="zh-TW" altLang="en-US"/>
          </a:p>
        </p:txBody>
      </p:sp>
    </p:spTree>
    <p:extLst>
      <p:ext uri="{BB962C8B-B14F-4D97-AF65-F5344CB8AC3E}">
        <p14:creationId xmlns:p14="http://schemas.microsoft.com/office/powerpoint/2010/main" val="16351556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該集群使用微服務來構建</a:t>
            </a:r>
            <a:r>
              <a:rPr lang="en-US" altLang="zh-TW" sz="1200" kern="1200" dirty="0">
                <a:solidFill>
                  <a:schemeClr val="tx1"/>
                </a:solidFill>
                <a:effectLst/>
                <a:latin typeface="+mn-lt"/>
                <a:ea typeface="+mn-ea"/>
                <a:cs typeface="+mn-cs"/>
              </a:rPr>
              <a:t>CSCF</a:t>
            </a:r>
            <a:r>
              <a:rPr lang="zh-TW" altLang="zh-TW" sz="1200" kern="1200" dirty="0">
                <a:solidFill>
                  <a:schemeClr val="tx1"/>
                </a:solidFill>
                <a:effectLst/>
                <a:latin typeface="+mn-lt"/>
                <a:ea typeface="+mn-ea"/>
                <a:cs typeface="+mn-cs"/>
              </a:rPr>
              <a:t>，以負責用戶和應用程序服務器（</a:t>
            </a:r>
            <a:r>
              <a:rPr lang="en-US" altLang="zh-TW" sz="1200" kern="1200" dirty="0">
                <a:solidFill>
                  <a:schemeClr val="tx1"/>
                </a:solidFill>
                <a:effectLst/>
                <a:latin typeface="+mn-lt"/>
                <a:ea typeface="+mn-ea"/>
                <a:cs typeface="+mn-cs"/>
              </a:rPr>
              <a:t>AS</a:t>
            </a:r>
            <a:r>
              <a:rPr lang="zh-TW" altLang="zh-TW" sz="1200" kern="1200" dirty="0">
                <a:solidFill>
                  <a:schemeClr val="tx1"/>
                </a:solidFill>
                <a:effectLst/>
                <a:latin typeface="+mn-lt"/>
                <a:ea typeface="+mn-ea"/>
                <a:cs typeface="+mn-cs"/>
              </a:rPr>
              <a:t>）的多媒體會話控制。</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這些微服務為</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提供了以下特徵。</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首先，</a:t>
            </a:r>
            <a:r>
              <a:rPr lang="en-US" altLang="zh-TW" sz="1200" kern="1200" dirty="0">
                <a:solidFill>
                  <a:schemeClr val="tx1"/>
                </a:solidFill>
                <a:effectLst/>
                <a:latin typeface="+mn-lt"/>
                <a:ea typeface="+mn-ea"/>
                <a:cs typeface="+mn-cs"/>
              </a:rPr>
              <a:t>CSCF</a:t>
            </a:r>
            <a:r>
              <a:rPr lang="zh-TW" altLang="en-US" sz="1200" kern="1200" dirty="0">
                <a:solidFill>
                  <a:schemeClr val="tx1"/>
                </a:solidFill>
                <a:effectLst/>
                <a:latin typeface="+mn-lt"/>
                <a:ea typeface="+mn-ea"/>
                <a:cs typeface="+mn-cs"/>
              </a:rPr>
              <a:t>功能切割成 合適的</a:t>
            </a:r>
            <a:r>
              <a:rPr lang="en-US" altLang="zh-TW" sz="1200" kern="1200" dirty="0">
                <a:solidFill>
                  <a:schemeClr val="tx1"/>
                </a:solidFill>
                <a:effectLst/>
                <a:latin typeface="+mn-lt"/>
                <a:ea typeface="+mn-ea"/>
                <a:cs typeface="+mn-cs"/>
              </a:rPr>
              <a:t>size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請注意，大型微服務將許多功能組合在一起，返回到單片設計。 </a:t>
            </a:r>
            <a:r>
              <a:rPr lang="en-US" altLang="zh-TW" sz="1200" kern="1200" dirty="0">
                <a:solidFill>
                  <a:schemeClr val="tx1"/>
                </a:solidFill>
                <a:effectLst/>
                <a:latin typeface="+mn-lt"/>
                <a:ea typeface="+mn-ea"/>
                <a:cs typeface="+mn-cs"/>
              </a:rPr>
              <a:t> </a:t>
            </a:r>
            <a:endParaRPr lang="zh-TW"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小型微服務將彼此依賴的功能分離開來，從而導致額外的管理複雜性</a:t>
            </a:r>
            <a:r>
              <a:rPr lang="en-US" altLang="zh-TW" sz="1200" kern="1200" dirty="0">
                <a:solidFill>
                  <a:schemeClr val="tx1"/>
                </a:solidFill>
                <a:effectLst/>
                <a:latin typeface="+mn-lt"/>
                <a:ea typeface="+mn-ea"/>
                <a:cs typeface="+mn-cs"/>
              </a:rPr>
              <a:t>[9]</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[16]</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第二，</a:t>
            </a:r>
            <a:r>
              <a:rPr lang="en-US" altLang="zh-TW" sz="1200" kern="1200" dirty="0">
                <a:solidFill>
                  <a:schemeClr val="tx1"/>
                </a:solidFill>
                <a:effectLst/>
                <a:latin typeface="+mn-lt"/>
                <a:ea typeface="+mn-ea"/>
                <a:cs typeface="+mn-cs"/>
              </a:rPr>
              <a:t>CSCF</a:t>
            </a:r>
            <a:r>
              <a:rPr lang="zh-TW" altLang="zh-TW" sz="1200" kern="1200" dirty="0">
                <a:solidFill>
                  <a:schemeClr val="tx1"/>
                </a:solidFill>
                <a:effectLst/>
                <a:latin typeface="+mn-lt"/>
                <a:ea typeface="+mn-ea"/>
                <a:cs typeface="+mn-cs"/>
              </a:rPr>
              <a:t>功能部門保持數據獨立性，因為每個微服務都有自己的數據庫，</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而集中式數據庫則意味著失去獨立性</a:t>
            </a:r>
            <a:r>
              <a:rPr lang="en-US" altLang="zh-TW" sz="1200" kern="1200" dirty="0">
                <a:solidFill>
                  <a:schemeClr val="tx1"/>
                </a:solidFill>
                <a:effectLst/>
                <a:latin typeface="+mn-lt"/>
                <a:ea typeface="+mn-ea"/>
                <a:cs typeface="+mn-cs"/>
              </a:rPr>
              <a:t>[10]</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 </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18</a:t>
            </a:fld>
            <a:endParaRPr lang="zh-TW" altLang="en-US"/>
          </a:p>
        </p:txBody>
      </p:sp>
    </p:spTree>
    <p:extLst>
      <p:ext uri="{BB962C8B-B14F-4D97-AF65-F5344CB8AC3E}">
        <p14:creationId xmlns:p14="http://schemas.microsoft.com/office/powerpoint/2010/main" val="36565422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根據</a:t>
            </a:r>
            <a:r>
              <a:rPr lang="en-US" altLang="zh-TW" dirty="0"/>
              <a:t>3GPP</a:t>
            </a:r>
            <a:r>
              <a:rPr lang="zh-TW" altLang="en-US" dirty="0"/>
              <a:t>的標準</a:t>
            </a:r>
            <a:r>
              <a:rPr lang="en-US" altLang="zh-TW" dirty="0"/>
              <a:t>,</a:t>
            </a:r>
            <a:r>
              <a:rPr lang="zh-TW" altLang="en-US" dirty="0"/>
              <a:t> 每個</a:t>
            </a:r>
            <a:r>
              <a:rPr lang="en-US" altLang="zh-TW" dirty="0" err="1"/>
              <a:t>microservice</a:t>
            </a:r>
            <a:r>
              <a:rPr lang="en-US" altLang="zh-TW" baseline="0" dirty="0"/>
              <a:t> </a:t>
            </a:r>
            <a:r>
              <a:rPr lang="zh-TW" altLang="en-US" dirty="0"/>
              <a:t>提供完整且獨立的功能</a:t>
            </a:r>
            <a:endParaRPr lang="en-US" altLang="zh-TW" dirty="0"/>
          </a:p>
          <a:p>
            <a:endParaRPr lang="en-US" altLang="zh-TW" dirty="0"/>
          </a:p>
          <a:p>
            <a:endParaRPr lang="en-US" altLang="zh-TW" dirty="0"/>
          </a:p>
          <a:p>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19</a:t>
            </a:fld>
            <a:endParaRPr lang="zh-TW" altLang="en-US"/>
          </a:p>
        </p:txBody>
      </p:sp>
    </p:spTree>
    <p:extLst>
      <p:ext uri="{BB962C8B-B14F-4D97-AF65-F5344CB8AC3E}">
        <p14:creationId xmlns:p14="http://schemas.microsoft.com/office/powerpoint/2010/main" val="4070665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baseline="0" dirty="0"/>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0FCA8AA-0525-4FA5-ADE9-0CFAAD5128D6}"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1" lang="zh-TW" altLang="en-US" sz="1200" b="0" i="0" u="none" strike="noStrike" kern="1200" cap="none" spc="0" normalizeH="0" baseline="0" noProof="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37312055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轉發</a:t>
            </a:r>
            <a:r>
              <a:rPr lang="en-US" altLang="zh-TW" sz="1200" kern="1200" dirty="0">
                <a:solidFill>
                  <a:schemeClr val="tx1"/>
                </a:solidFill>
                <a:effectLst/>
                <a:latin typeface="+mn-lt"/>
                <a:ea typeface="+mn-ea"/>
                <a:cs typeface="+mn-cs"/>
              </a:rPr>
              <a:t>SIP</a:t>
            </a:r>
            <a:r>
              <a:rPr lang="zh-TW" altLang="zh-TW" sz="1200" kern="1200" dirty="0">
                <a:solidFill>
                  <a:schemeClr val="tx1"/>
                </a:solidFill>
                <a:effectLst/>
                <a:latin typeface="+mn-lt"/>
                <a:ea typeface="+mn-ea"/>
                <a:cs typeface="+mn-cs"/>
              </a:rPr>
              <a:t>消息微服務負責路由</a:t>
            </a:r>
            <a:r>
              <a:rPr lang="en-US" altLang="zh-TW" sz="1200" kern="1200" dirty="0">
                <a:solidFill>
                  <a:schemeClr val="tx1"/>
                </a:solidFill>
                <a:effectLst/>
                <a:latin typeface="+mn-lt"/>
                <a:ea typeface="+mn-ea"/>
                <a:cs typeface="+mn-cs"/>
              </a:rPr>
              <a:t> </a:t>
            </a:r>
            <a:r>
              <a:rPr lang="zh-TW" altLang="zh-TW" sz="1200" kern="1200" dirty="0">
                <a:solidFill>
                  <a:schemeClr val="tx1"/>
                </a:solidFill>
                <a:effectLst/>
                <a:latin typeface="+mn-lt"/>
                <a:ea typeface="+mn-ea"/>
                <a:cs typeface="+mn-cs"/>
              </a:rPr>
              <a:t>由外部元素（例如，傳統電話，軟件電話和</a:t>
            </a:r>
            <a:r>
              <a:rPr lang="en-US" altLang="zh-TW" sz="1200" kern="1200" dirty="0" err="1">
                <a:solidFill>
                  <a:schemeClr val="tx1"/>
                </a:solidFill>
                <a:effectLst/>
                <a:latin typeface="+mn-lt"/>
                <a:ea typeface="+mn-ea"/>
                <a:cs typeface="+mn-cs"/>
              </a:rPr>
              <a:t>WebRTC</a:t>
            </a:r>
            <a:r>
              <a:rPr lang="zh-TW" altLang="zh-TW" sz="1200" kern="1200" dirty="0">
                <a:solidFill>
                  <a:schemeClr val="tx1"/>
                </a:solidFill>
                <a:effectLst/>
                <a:latin typeface="+mn-lt"/>
                <a:ea typeface="+mn-ea"/>
                <a:cs typeface="+mn-cs"/>
              </a:rPr>
              <a:t>）生成的</a:t>
            </a:r>
            <a:r>
              <a:rPr lang="en-US" altLang="zh-TW" sz="1200" kern="1200" dirty="0">
                <a:solidFill>
                  <a:schemeClr val="tx1"/>
                </a:solidFill>
                <a:effectLst/>
                <a:latin typeface="+mn-lt"/>
                <a:ea typeface="+mn-ea"/>
                <a:cs typeface="+mn-cs"/>
              </a:rPr>
              <a:t>SIP</a:t>
            </a:r>
            <a:r>
              <a:rPr lang="zh-TW" altLang="zh-TW" sz="1200" kern="1200" dirty="0">
                <a:solidFill>
                  <a:schemeClr val="tx1"/>
                </a:solidFill>
                <a:effectLst/>
                <a:latin typeface="+mn-lt"/>
                <a:ea typeface="+mn-ea"/>
                <a:cs typeface="+mn-cs"/>
              </a:rPr>
              <a:t>消息，</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確保</a:t>
            </a:r>
            <a:r>
              <a:rPr lang="en-US" altLang="zh-TW" sz="1200" kern="1200" dirty="0">
                <a:solidFill>
                  <a:schemeClr val="tx1"/>
                </a:solidFill>
                <a:effectLst/>
                <a:latin typeface="+mn-lt"/>
                <a:ea typeface="+mn-ea"/>
                <a:cs typeface="+mn-cs"/>
              </a:rPr>
              <a:t>SIP</a:t>
            </a:r>
            <a:r>
              <a:rPr lang="zh-TW" altLang="zh-TW" sz="1200" kern="1200" dirty="0">
                <a:solidFill>
                  <a:schemeClr val="tx1"/>
                </a:solidFill>
                <a:effectLst/>
                <a:latin typeface="+mn-lt"/>
                <a:ea typeface="+mn-ea"/>
                <a:cs typeface="+mn-cs"/>
              </a:rPr>
              <a:t>消息具有正確的格式，</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確保訪問策略微服務管理體系結構訪問中的操作員策略。</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該微服務將運營商策略存儲在其數據庫中，並將其提供給</a:t>
            </a:r>
            <a:r>
              <a:rPr lang="en-US" altLang="zh-TW" sz="1200" kern="1200" dirty="0">
                <a:solidFill>
                  <a:schemeClr val="tx1"/>
                </a:solidFill>
                <a:effectLst/>
                <a:latin typeface="+mn-lt"/>
                <a:ea typeface="+mn-ea"/>
                <a:cs typeface="+mn-cs"/>
              </a:rPr>
              <a:t>Forwarding SIP Messages</a:t>
            </a:r>
            <a:r>
              <a:rPr lang="zh-TW" altLang="zh-TW" sz="1200" kern="1200" dirty="0">
                <a:solidFill>
                  <a:schemeClr val="tx1"/>
                </a:solidFill>
                <a:effectLst/>
                <a:latin typeface="+mn-lt"/>
                <a:ea typeface="+mn-ea"/>
                <a:cs typeface="+mn-cs"/>
              </a:rPr>
              <a:t>微服務，</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以確保根據運營商策略路由</a:t>
            </a:r>
            <a:r>
              <a:rPr lang="en-US" altLang="zh-TW" sz="1200" kern="1200" dirty="0">
                <a:solidFill>
                  <a:schemeClr val="tx1"/>
                </a:solidFill>
                <a:effectLst/>
                <a:latin typeface="+mn-lt"/>
                <a:ea typeface="+mn-ea"/>
                <a:cs typeface="+mn-cs"/>
              </a:rPr>
              <a:t>SIP</a:t>
            </a:r>
            <a:r>
              <a:rPr lang="zh-TW" altLang="zh-TW" sz="1200" kern="1200" dirty="0">
                <a:solidFill>
                  <a:schemeClr val="tx1"/>
                </a:solidFill>
                <a:effectLst/>
                <a:latin typeface="+mn-lt"/>
                <a:ea typeface="+mn-ea"/>
                <a:cs typeface="+mn-cs"/>
              </a:rPr>
              <a:t>消息。</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20</a:t>
            </a:fld>
            <a:endParaRPr lang="zh-TW" altLang="en-US"/>
          </a:p>
        </p:txBody>
      </p:sp>
    </p:spTree>
    <p:extLst>
      <p:ext uri="{BB962C8B-B14F-4D97-AF65-F5344CB8AC3E}">
        <p14:creationId xmlns:p14="http://schemas.microsoft.com/office/powerpoint/2010/main" val="20956016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用戶註冊表微服務負責授權體系結構中的用戶註冊表，將</a:t>
            </a:r>
            <a:r>
              <a:rPr lang="en-US" altLang="zh-TW" sz="1200" kern="1200" dirty="0">
                <a:solidFill>
                  <a:schemeClr val="tx1"/>
                </a:solidFill>
                <a:effectLst/>
                <a:latin typeface="+mn-lt"/>
                <a:ea typeface="+mn-ea"/>
                <a:cs typeface="+mn-cs"/>
              </a:rPr>
              <a:t>I / S-CSCF</a:t>
            </a:r>
            <a:r>
              <a:rPr lang="zh-TW" altLang="zh-TW" sz="1200" kern="1200" dirty="0">
                <a:solidFill>
                  <a:schemeClr val="tx1"/>
                </a:solidFill>
                <a:effectLst/>
                <a:latin typeface="+mn-lt"/>
                <a:ea typeface="+mn-ea"/>
                <a:cs typeface="+mn-cs"/>
              </a:rPr>
              <a:t>註冊表功能分組。</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該微服務需要一個數據庫來存儲用戶信息。</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確保多媒體會話策略微服務在多媒體會話控制中管理運營商策略。 </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將操作員策略存儲到其數據庫中，並將這些策略提供給“多媒體會話控制”微服務。</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21</a:t>
            </a:fld>
            <a:endParaRPr lang="zh-TW" altLang="en-US"/>
          </a:p>
        </p:txBody>
      </p:sp>
    </p:spTree>
    <p:extLst>
      <p:ext uri="{BB962C8B-B14F-4D97-AF65-F5344CB8AC3E}">
        <p14:creationId xmlns:p14="http://schemas.microsoft.com/office/powerpoint/2010/main" val="38675608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多媒體會話控制微服務提供了</a:t>
            </a:r>
            <a:r>
              <a:rPr lang="zh-TW" altLang="en-US"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S-CSCF</a:t>
            </a:r>
            <a:r>
              <a:rPr lang="zh-TW" altLang="en-US" sz="1200" kern="1200" dirty="0">
                <a:solidFill>
                  <a:schemeClr val="tx1"/>
                </a:solidFill>
                <a:effectLst/>
                <a:latin typeface="+mn-lt"/>
                <a:ea typeface="+mn-ea"/>
                <a:cs typeface="+mn-cs"/>
              </a:rPr>
              <a:t>有關的功能</a:t>
            </a:r>
            <a:r>
              <a:rPr lang="en-US" altLang="zh-TW" sz="1200" kern="1200" dirty="0">
                <a:solidFill>
                  <a:schemeClr val="tx1"/>
                </a:solidFill>
                <a:effectLst/>
                <a:latin typeface="+mn-lt"/>
                <a:ea typeface="+mn-ea"/>
                <a:cs typeface="+mn-cs"/>
              </a:rPr>
              <a:t/>
            </a:r>
            <a:br>
              <a:rPr lang="en-US" altLang="zh-TW" sz="1200" kern="1200" dirty="0">
                <a:solidFill>
                  <a:schemeClr val="tx1"/>
                </a:solidFill>
                <a:effectLst/>
                <a:latin typeface="+mn-lt"/>
                <a:ea typeface="+mn-ea"/>
                <a:cs typeface="+mn-cs"/>
              </a:rPr>
            </a:br>
            <a:r>
              <a:rPr lang="zh-TW" altLang="en-US" sz="1200" kern="1200" dirty="0">
                <a:solidFill>
                  <a:schemeClr val="tx1"/>
                </a:solidFill>
                <a:effectLst/>
                <a:latin typeface="+mn-lt"/>
                <a:ea typeface="+mn-ea"/>
                <a:cs typeface="+mn-cs"/>
              </a:rPr>
              <a:t>這些功能包括 開始</a:t>
            </a:r>
            <a:r>
              <a:rPr lang="en-US" altLang="zh-TW" sz="1200" kern="1200" dirty="0">
                <a:solidFill>
                  <a:schemeClr val="tx1"/>
                </a:solidFill>
                <a:effectLst/>
                <a:latin typeface="+mn-lt"/>
                <a:ea typeface="+mn-ea"/>
                <a:cs typeface="+mn-cs"/>
              </a:rPr>
              <a:t>,</a:t>
            </a:r>
            <a:r>
              <a:rPr lang="zh-TW" altLang="en-US" sz="1200" kern="1200" dirty="0">
                <a:solidFill>
                  <a:schemeClr val="tx1"/>
                </a:solidFill>
                <a:effectLst/>
                <a:latin typeface="+mn-lt"/>
                <a:ea typeface="+mn-ea"/>
                <a:cs typeface="+mn-cs"/>
              </a:rPr>
              <a:t>維持</a:t>
            </a:r>
            <a:r>
              <a:rPr lang="en-US" altLang="zh-TW" sz="1200" kern="1200" dirty="0">
                <a:solidFill>
                  <a:schemeClr val="tx1"/>
                </a:solidFill>
                <a:effectLst/>
                <a:latin typeface="+mn-lt"/>
                <a:ea typeface="+mn-ea"/>
                <a:cs typeface="+mn-cs"/>
              </a:rPr>
              <a:t>,</a:t>
            </a:r>
            <a:r>
              <a:rPr lang="zh-TW" altLang="en-US" sz="1200" kern="1200" dirty="0">
                <a:solidFill>
                  <a:schemeClr val="tx1"/>
                </a:solidFill>
                <a:effectLst/>
                <a:latin typeface="+mn-lt"/>
                <a:ea typeface="+mn-ea"/>
                <a:cs typeface="+mn-cs"/>
              </a:rPr>
              <a:t> 結束多媒體</a:t>
            </a:r>
            <a:r>
              <a:rPr lang="en-US" altLang="zh-TW" sz="1200" kern="1200" dirty="0" err="1">
                <a:solidFill>
                  <a:schemeClr val="tx1"/>
                </a:solidFill>
                <a:effectLst/>
                <a:latin typeface="+mn-lt"/>
                <a:ea typeface="+mn-ea"/>
                <a:cs typeface="+mn-cs"/>
              </a:rPr>
              <a:t>seesion</a:t>
            </a:r>
            <a:r>
              <a:rPr lang="en-US" altLang="zh-TW" sz="1200" kern="1200" dirty="0">
                <a:solidFill>
                  <a:schemeClr val="tx1"/>
                </a:solidFill>
                <a:effectLst/>
                <a:latin typeface="+mn-lt"/>
                <a:ea typeface="+mn-ea"/>
                <a:cs typeface="+mn-cs"/>
              </a:rPr>
              <a:t/>
            </a:r>
            <a:br>
              <a:rPr lang="en-US" altLang="zh-TW" sz="1200" kern="1200" dirty="0">
                <a:solidFill>
                  <a:schemeClr val="tx1"/>
                </a:solidFill>
                <a:effectLst/>
                <a:latin typeface="+mn-lt"/>
                <a:ea typeface="+mn-ea"/>
                <a:cs typeface="+mn-cs"/>
              </a:rPr>
            </a:br>
            <a:r>
              <a:rPr lang="en-US" altLang="zh-TW" sz="1200" kern="1200" dirty="0">
                <a:solidFill>
                  <a:schemeClr val="tx1"/>
                </a:solidFill>
                <a:effectLst/>
                <a:latin typeface="+mn-lt"/>
                <a:ea typeface="+mn-ea"/>
                <a:cs typeface="+mn-cs"/>
              </a:rPr>
              <a:t/>
            </a:r>
            <a:br>
              <a:rPr lang="en-US" altLang="zh-TW" sz="1200" kern="1200" dirty="0">
                <a:solidFill>
                  <a:schemeClr val="tx1"/>
                </a:solidFill>
                <a:effectLst/>
                <a:latin typeface="+mn-lt"/>
                <a:ea typeface="+mn-ea"/>
                <a:cs typeface="+mn-cs"/>
              </a:rPr>
            </a:br>
            <a:r>
              <a:rPr lang="zh-TW" altLang="zh-TW" sz="1200" kern="1200" dirty="0">
                <a:solidFill>
                  <a:schemeClr val="tx1"/>
                </a:solidFill>
                <a:effectLst/>
                <a:latin typeface="+mn-lt"/>
                <a:ea typeface="+mn-ea"/>
                <a:cs typeface="+mn-cs"/>
              </a:rPr>
              <a:t>我們將具有用戶的用戶和具有</a:t>
            </a:r>
            <a:r>
              <a:rPr lang="en-US" altLang="zh-TW" sz="1200" kern="1200" dirty="0">
                <a:solidFill>
                  <a:schemeClr val="tx1"/>
                </a:solidFill>
                <a:effectLst/>
                <a:latin typeface="+mn-lt"/>
                <a:ea typeface="+mn-ea"/>
                <a:cs typeface="+mn-cs"/>
              </a:rPr>
              <a:t>AS</a:t>
            </a:r>
            <a:r>
              <a:rPr lang="zh-TW" altLang="zh-TW" sz="1200" kern="1200" dirty="0">
                <a:solidFill>
                  <a:schemeClr val="tx1"/>
                </a:solidFill>
                <a:effectLst/>
                <a:latin typeface="+mn-lt"/>
                <a:ea typeface="+mn-ea"/>
                <a:cs typeface="+mn-cs"/>
              </a:rPr>
              <a:t>的用戶的多媒體會話控制歸為一個微服務，</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因為它們彼此之間非常依賴。</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例如，兩個用戶之間的呼叫可能包括</a:t>
            </a:r>
            <a:r>
              <a:rPr lang="en-US" altLang="zh-TW" sz="1200" kern="1200" dirty="0">
                <a:solidFill>
                  <a:schemeClr val="tx1"/>
                </a:solidFill>
                <a:effectLst/>
                <a:latin typeface="+mn-lt"/>
                <a:ea typeface="+mn-ea"/>
                <a:cs typeface="+mn-cs"/>
              </a:rPr>
              <a:t>AS</a:t>
            </a:r>
            <a:r>
              <a:rPr lang="zh-TW" altLang="zh-TW" sz="1200" kern="1200" dirty="0">
                <a:solidFill>
                  <a:schemeClr val="tx1"/>
                </a:solidFill>
                <a:effectLst/>
                <a:latin typeface="+mn-lt"/>
                <a:ea typeface="+mn-ea"/>
                <a:cs typeface="+mn-cs"/>
              </a:rPr>
              <a:t>交互，用於重定向，</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語音郵件記錄或阻止不需要的用戶。</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對於每種類型的多媒體會話，使用兩個微服務意味著要進行通信並</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提供會話控制的附加網絡流量和邏輯。</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此微服務具有自己的數據庫來處理用戶信息。</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22</a:t>
            </a:fld>
            <a:endParaRPr lang="zh-TW" altLang="en-US"/>
          </a:p>
        </p:txBody>
      </p:sp>
    </p:spTree>
    <p:extLst>
      <p:ext uri="{BB962C8B-B14F-4D97-AF65-F5344CB8AC3E}">
        <p14:creationId xmlns:p14="http://schemas.microsoft.com/office/powerpoint/2010/main" val="20841476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當網絡擁塞阻止會話建立時，</a:t>
            </a:r>
            <a:r>
              <a:rPr lang="en-US" altLang="zh-TW" sz="1200" kern="1200" dirty="0">
                <a:solidFill>
                  <a:schemeClr val="tx1"/>
                </a:solidFill>
                <a:effectLst/>
                <a:latin typeface="+mn-lt"/>
                <a:ea typeface="+mn-ea"/>
                <a:cs typeface="+mn-cs"/>
              </a:rPr>
              <a:t>Manage IMS MPS</a:t>
            </a:r>
            <a:r>
              <a:rPr lang="zh-TW" altLang="zh-TW" sz="1200" kern="1200" dirty="0">
                <a:solidFill>
                  <a:schemeClr val="tx1"/>
                </a:solidFill>
                <a:effectLst/>
                <a:latin typeface="+mn-lt"/>
                <a:ea typeface="+mn-ea"/>
                <a:cs typeface="+mn-cs"/>
              </a:rPr>
              <a:t>微服務通過為優先級用戶提供優先訪問</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處理來處理</a:t>
            </a:r>
            <a:r>
              <a:rPr lang="en-US" altLang="zh-TW" sz="1200" kern="1200" dirty="0">
                <a:solidFill>
                  <a:schemeClr val="tx1"/>
                </a:solidFill>
                <a:effectLst/>
                <a:latin typeface="+mn-lt"/>
                <a:ea typeface="+mn-ea"/>
                <a:cs typeface="+mn-cs"/>
              </a:rPr>
              <a:t>IMS MPS</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endParaRPr lang="en-US" altLang="zh-TW" dirty="0"/>
          </a:p>
          <a:p>
            <a:r>
              <a:rPr lang="zh-TW" altLang="zh-TW" sz="1200" kern="1200" dirty="0">
                <a:solidFill>
                  <a:schemeClr val="tx1"/>
                </a:solidFill>
                <a:effectLst/>
                <a:latin typeface="+mn-lt"/>
                <a:ea typeface="+mn-ea"/>
                <a:cs typeface="+mn-cs"/>
              </a:rPr>
              <a:t>此微服務驗證用戶是否被</a:t>
            </a:r>
            <a:r>
              <a:rPr lang="en-US" altLang="zh-TW" sz="1200" kern="1200" dirty="0">
                <a:solidFill>
                  <a:schemeClr val="tx1"/>
                </a:solidFill>
                <a:effectLst/>
                <a:latin typeface="+mn-lt"/>
                <a:ea typeface="+mn-ea"/>
                <a:cs typeface="+mn-cs"/>
              </a:rPr>
              <a:t>AS</a:t>
            </a:r>
            <a:r>
              <a:rPr lang="zh-TW" altLang="zh-TW" sz="1200" kern="1200" dirty="0">
                <a:solidFill>
                  <a:schemeClr val="tx1"/>
                </a:solidFill>
                <a:effectLst/>
                <a:latin typeface="+mn-lt"/>
                <a:ea typeface="+mn-ea"/>
                <a:cs typeface="+mn-cs"/>
              </a:rPr>
              <a:t>授權進行優先服務，</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並將優先級包括在用戶請求中並轉發。</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23</a:t>
            </a:fld>
            <a:endParaRPr lang="zh-TW" altLang="en-US"/>
          </a:p>
        </p:txBody>
      </p:sp>
    </p:spTree>
    <p:extLst>
      <p:ext uri="{BB962C8B-B14F-4D97-AF65-F5344CB8AC3E}">
        <p14:creationId xmlns:p14="http://schemas.microsoft.com/office/powerpoint/2010/main" val="35919330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Manage CDR</a:t>
            </a:r>
            <a:r>
              <a:rPr lang="zh-TW" altLang="zh-TW" sz="1200" kern="1200" dirty="0">
                <a:solidFill>
                  <a:schemeClr val="tx1"/>
                </a:solidFill>
                <a:effectLst/>
                <a:latin typeface="+mn-lt"/>
                <a:ea typeface="+mn-ea"/>
                <a:cs typeface="+mn-cs"/>
              </a:rPr>
              <a:t>微服務管理呼叫詳細記錄（</a:t>
            </a:r>
            <a:r>
              <a:rPr lang="en-US" altLang="zh-TW" sz="1200" kern="1200" dirty="0">
                <a:solidFill>
                  <a:schemeClr val="tx1"/>
                </a:solidFill>
                <a:effectLst/>
                <a:latin typeface="+mn-lt"/>
                <a:ea typeface="+mn-ea"/>
                <a:cs typeface="+mn-cs"/>
              </a:rPr>
              <a:t>CDR</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將與</a:t>
            </a:r>
            <a:r>
              <a:rPr lang="en-US" altLang="zh-TW" sz="1200" kern="1200" dirty="0">
                <a:solidFill>
                  <a:schemeClr val="tx1"/>
                </a:solidFill>
                <a:effectLst/>
                <a:latin typeface="+mn-lt"/>
                <a:ea typeface="+mn-ea"/>
                <a:cs typeface="+mn-cs"/>
              </a:rPr>
              <a:t>CDR</a:t>
            </a:r>
            <a:r>
              <a:rPr lang="zh-TW" altLang="zh-TW" sz="1200" kern="1200" dirty="0">
                <a:solidFill>
                  <a:schemeClr val="tx1"/>
                </a:solidFill>
                <a:effectLst/>
                <a:latin typeface="+mn-lt"/>
                <a:ea typeface="+mn-ea"/>
                <a:cs typeface="+mn-cs"/>
              </a:rPr>
              <a:t>相關的</a:t>
            </a:r>
            <a:r>
              <a:rPr lang="en-US" altLang="zh-TW" sz="1200" kern="1200" dirty="0">
                <a:solidFill>
                  <a:schemeClr val="tx1"/>
                </a:solidFill>
                <a:effectLst/>
                <a:latin typeface="+mn-lt"/>
                <a:ea typeface="+mn-ea"/>
                <a:cs typeface="+mn-cs"/>
              </a:rPr>
              <a:t>P / I / S-CSCF</a:t>
            </a:r>
            <a:r>
              <a:rPr lang="zh-TW" altLang="zh-TW" sz="1200" kern="1200" dirty="0">
                <a:solidFill>
                  <a:schemeClr val="tx1"/>
                </a:solidFill>
                <a:effectLst/>
                <a:latin typeface="+mn-lt"/>
                <a:ea typeface="+mn-ea"/>
                <a:cs typeface="+mn-cs"/>
              </a:rPr>
              <a:t>邏輯分組。</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該微服務從其他微服務收集</a:t>
            </a:r>
            <a:r>
              <a:rPr lang="en-US" altLang="zh-TW" sz="1200" kern="1200" dirty="0">
                <a:solidFill>
                  <a:schemeClr val="tx1"/>
                </a:solidFill>
                <a:effectLst/>
                <a:latin typeface="+mn-lt"/>
                <a:ea typeface="+mn-ea"/>
                <a:cs typeface="+mn-cs"/>
              </a:rPr>
              <a:t>CDR</a:t>
            </a:r>
            <a:r>
              <a:rPr lang="zh-TW" altLang="zh-TW" sz="1200" kern="1200" dirty="0">
                <a:solidFill>
                  <a:schemeClr val="tx1"/>
                </a:solidFill>
                <a:effectLst/>
                <a:latin typeface="+mn-lt"/>
                <a:ea typeface="+mn-ea"/>
                <a:cs typeface="+mn-cs"/>
              </a:rPr>
              <a:t>，並生成存儲在其數據庫中的標準化</a:t>
            </a:r>
            <a:r>
              <a:rPr lang="en-US" altLang="zh-TW" sz="1200" kern="1200" dirty="0">
                <a:solidFill>
                  <a:schemeClr val="tx1"/>
                </a:solidFill>
                <a:effectLst/>
                <a:latin typeface="+mn-lt"/>
                <a:ea typeface="+mn-ea"/>
                <a:cs typeface="+mn-cs"/>
              </a:rPr>
              <a:t>CDR</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並發送給外部計費實體。</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24</a:t>
            </a:fld>
            <a:endParaRPr lang="zh-TW" altLang="en-US"/>
          </a:p>
        </p:txBody>
      </p:sp>
    </p:spTree>
    <p:extLst>
      <p:ext uri="{BB962C8B-B14F-4D97-AF65-F5344CB8AC3E}">
        <p14:creationId xmlns:p14="http://schemas.microsoft.com/office/powerpoint/2010/main" val="22622700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25</a:t>
            </a:fld>
            <a:endParaRPr lang="zh-TW" altLang="en-US"/>
          </a:p>
        </p:txBody>
      </p:sp>
    </p:spTree>
    <p:extLst>
      <p:ext uri="{BB962C8B-B14F-4D97-AF65-F5344CB8AC3E}">
        <p14:creationId xmlns:p14="http://schemas.microsoft.com/office/powerpoint/2010/main" val="25245349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Register</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Discovery</a:t>
            </a:r>
            <a:r>
              <a:rPr lang="zh-TW" altLang="zh-TW" sz="1200" kern="1200" dirty="0" smtClean="0">
                <a:solidFill>
                  <a:schemeClr val="tx1"/>
                </a:solidFill>
                <a:effectLst/>
                <a:latin typeface="+mn-lt"/>
                <a:ea typeface="+mn-ea"/>
                <a:cs typeface="+mn-cs"/>
              </a:rPr>
              <a:t>組件存儲並提供微服務地址。</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這些地址是</a:t>
            </a:r>
            <a:r>
              <a:rPr lang="en-US" altLang="zh-TW" sz="1200" kern="1200" dirty="0" smtClean="0">
                <a:solidFill>
                  <a:schemeClr val="tx1"/>
                </a:solidFill>
                <a:effectLst/>
                <a:latin typeface="+mn-lt"/>
                <a:ea typeface="+mn-ea"/>
                <a:cs typeface="+mn-cs"/>
              </a:rPr>
              <a:t>URI</a:t>
            </a:r>
            <a:r>
              <a:rPr lang="zh-TW" altLang="zh-TW" sz="1200" kern="1200" dirty="0" smtClean="0">
                <a:solidFill>
                  <a:schemeClr val="tx1"/>
                </a:solidFill>
                <a:effectLst/>
                <a:latin typeface="+mn-lt"/>
                <a:ea typeface="+mn-ea"/>
                <a:cs typeface="+mn-cs"/>
              </a:rPr>
              <a:t>，它指向將流量轉發到微服務所必需的</a:t>
            </a:r>
            <a:r>
              <a:rPr lang="en-US" altLang="zh-TW" sz="1200" kern="1200" dirty="0" smtClean="0">
                <a:solidFill>
                  <a:schemeClr val="tx1"/>
                </a:solidFill>
                <a:effectLst/>
                <a:latin typeface="+mn-lt"/>
                <a:ea typeface="+mn-ea"/>
                <a:cs typeface="+mn-cs"/>
              </a:rPr>
              <a:t>IP</a:t>
            </a:r>
            <a:r>
              <a:rPr lang="zh-TW" altLang="zh-TW" sz="1200" kern="1200" dirty="0" smtClean="0">
                <a:solidFill>
                  <a:schemeClr val="tx1"/>
                </a:solidFill>
                <a:effectLst/>
                <a:latin typeface="+mn-lt"/>
                <a:ea typeface="+mn-ea"/>
                <a:cs typeface="+mn-cs"/>
              </a:rPr>
              <a:t>地址。</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這個新組件驗證了請求微服務地址的元素是否可信。</a:t>
            </a:r>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Authenticator</a:t>
            </a:r>
            <a:r>
              <a:rPr lang="zh-TW" altLang="zh-TW" sz="1200" kern="1200" dirty="0" smtClean="0">
                <a:solidFill>
                  <a:schemeClr val="tx1"/>
                </a:solidFill>
                <a:effectLst/>
                <a:latin typeface="+mn-lt"/>
                <a:ea typeface="+mn-ea"/>
                <a:cs typeface="+mn-cs"/>
              </a:rPr>
              <a:t>可以通過多種選項實現。 </a:t>
            </a:r>
          </a:p>
          <a:p>
            <a:r>
              <a:rPr lang="zh-TW" altLang="zh-TW" sz="1200" kern="1200" dirty="0" smtClean="0">
                <a:solidFill>
                  <a:schemeClr val="tx1"/>
                </a:solidFill>
                <a:effectLst/>
                <a:latin typeface="+mn-lt"/>
                <a:ea typeface="+mn-ea"/>
                <a:cs typeface="+mn-cs"/>
              </a:rPr>
              <a:t>例如，基本的密碼驗證系統。</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管理元素是</a:t>
            </a:r>
            <a:r>
              <a:rPr lang="en-US" altLang="zh-TW" sz="1200" kern="1200" dirty="0" smtClean="0">
                <a:solidFill>
                  <a:schemeClr val="tx1"/>
                </a:solidFill>
                <a:effectLst/>
                <a:latin typeface="+mn-lt"/>
                <a:ea typeface="+mn-ea"/>
                <a:cs typeface="+mn-cs"/>
              </a:rPr>
              <a:t>Orchestrator</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Infrastructure Manager</a:t>
            </a:r>
            <a:r>
              <a:rPr lang="zh-TW" altLang="zh-TW" sz="1200" kern="1200" dirty="0" smtClean="0">
                <a:solidFill>
                  <a:schemeClr val="tx1"/>
                </a:solidFill>
                <a:effectLst/>
                <a:latin typeface="+mn-lt"/>
                <a:ea typeface="+mn-ea"/>
                <a:cs typeface="+mn-cs"/>
              </a:rPr>
              <a:t>和</a:t>
            </a:r>
            <a:r>
              <a:rPr lang="en-US" altLang="zh-TW" sz="1200" kern="1200" dirty="0" smtClean="0">
                <a:solidFill>
                  <a:schemeClr val="tx1"/>
                </a:solidFill>
                <a:effectLst/>
                <a:latin typeface="+mn-lt"/>
                <a:ea typeface="+mn-ea"/>
                <a:cs typeface="+mn-cs"/>
              </a:rPr>
              <a:t>Circuit Breaker</a:t>
            </a:r>
            <a:r>
              <a:rPr lang="zh-TW" altLang="zh-TW" sz="1200" kern="1200" dirty="0" smtClean="0">
                <a:solidFill>
                  <a:schemeClr val="tx1"/>
                </a:solidFill>
                <a:effectLst/>
                <a:latin typeface="+mn-lt"/>
                <a:ea typeface="+mn-ea"/>
                <a:cs typeface="+mn-cs"/>
              </a:rPr>
              <a:t>。</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Orchestrator</a:t>
            </a:r>
            <a:r>
              <a:rPr lang="zh-TW" altLang="zh-TW" sz="1200" kern="1200" dirty="0" smtClean="0">
                <a:solidFill>
                  <a:schemeClr val="tx1"/>
                </a:solidFill>
                <a:effectLst/>
                <a:latin typeface="+mn-lt"/>
                <a:ea typeface="+mn-ea"/>
                <a:cs typeface="+mn-cs"/>
              </a:rPr>
              <a:t>和</a:t>
            </a:r>
            <a:r>
              <a:rPr lang="en-US" altLang="zh-TW" sz="1200" kern="1200" dirty="0" smtClean="0">
                <a:solidFill>
                  <a:schemeClr val="tx1"/>
                </a:solidFill>
                <a:effectLst/>
                <a:latin typeface="+mn-lt"/>
                <a:ea typeface="+mn-ea"/>
                <a:cs typeface="+mn-cs"/>
              </a:rPr>
              <a:t>Infrastructure Manager</a:t>
            </a:r>
            <a:r>
              <a:rPr lang="zh-TW" altLang="zh-TW" sz="1200" kern="1200" dirty="0" smtClean="0">
                <a:solidFill>
                  <a:schemeClr val="tx1"/>
                </a:solidFill>
                <a:effectLst/>
                <a:latin typeface="+mn-lt"/>
                <a:ea typeface="+mn-ea"/>
                <a:cs typeface="+mn-cs"/>
              </a:rPr>
              <a:t>適應了</a:t>
            </a:r>
            <a:r>
              <a:rPr lang="en-US" altLang="zh-TW" sz="1200" kern="1200" dirty="0" smtClean="0">
                <a:solidFill>
                  <a:schemeClr val="tx1"/>
                </a:solidFill>
                <a:effectLst/>
                <a:latin typeface="+mn-lt"/>
                <a:ea typeface="+mn-ea"/>
                <a:cs typeface="+mn-cs"/>
              </a:rPr>
              <a:t>NFV-MANO [17]</a:t>
            </a:r>
            <a:r>
              <a:rPr lang="zh-TW" altLang="zh-TW" sz="1200" kern="1200" dirty="0" smtClean="0">
                <a:solidFill>
                  <a:schemeClr val="tx1"/>
                </a:solidFill>
                <a:effectLst/>
                <a:latin typeface="+mn-lt"/>
                <a:ea typeface="+mn-ea"/>
                <a:cs typeface="+mn-cs"/>
              </a:rPr>
              <a:t>的</a:t>
            </a:r>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三個實體的功能：虛擬化基礎架構管理器（</a:t>
            </a:r>
            <a:r>
              <a:rPr lang="en-US" altLang="zh-TW" sz="1200" kern="1200" dirty="0" smtClean="0">
                <a:solidFill>
                  <a:schemeClr val="tx1"/>
                </a:solidFill>
                <a:effectLst/>
                <a:latin typeface="+mn-lt"/>
                <a:ea typeface="+mn-ea"/>
                <a:cs typeface="+mn-cs"/>
              </a:rPr>
              <a:t>VIM</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VNF Manager</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VNFM</a:t>
            </a:r>
            <a:r>
              <a:rPr lang="zh-TW" altLang="zh-TW" sz="1200" kern="1200" dirty="0" smtClean="0">
                <a:solidFill>
                  <a:schemeClr val="tx1"/>
                </a:solidFill>
                <a:effectLst/>
                <a:latin typeface="+mn-lt"/>
                <a:ea typeface="+mn-ea"/>
                <a:cs typeface="+mn-cs"/>
              </a:rPr>
              <a:t>）</a:t>
            </a:r>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和</a:t>
            </a:r>
            <a:r>
              <a:rPr lang="en-US" altLang="zh-TW" sz="1200" kern="1200" dirty="0" smtClean="0">
                <a:solidFill>
                  <a:schemeClr val="tx1"/>
                </a:solidFill>
                <a:effectLst/>
                <a:latin typeface="+mn-lt"/>
                <a:ea typeface="+mn-ea"/>
                <a:cs typeface="+mn-cs"/>
              </a:rPr>
              <a:t>NFV Orchestrator</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NFVO</a:t>
            </a:r>
            <a:r>
              <a:rPr lang="zh-TW" altLang="zh-TW" sz="1200" kern="1200" dirty="0" smtClean="0">
                <a:solidFill>
                  <a:schemeClr val="tx1"/>
                </a:solidFill>
                <a:effectLst/>
                <a:latin typeface="+mn-lt"/>
                <a:ea typeface="+mn-ea"/>
                <a:cs typeface="+mn-cs"/>
              </a:rPr>
              <a:t>）。</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斷路器通過處理微服務故障為</a:t>
            </a:r>
            <a:r>
              <a:rPr lang="en-US" altLang="zh-TW" sz="1200" kern="1200" dirty="0" smtClean="0">
                <a:solidFill>
                  <a:schemeClr val="tx1"/>
                </a:solidFill>
                <a:effectLst/>
                <a:latin typeface="+mn-lt"/>
                <a:ea typeface="+mn-ea"/>
                <a:cs typeface="+mn-cs"/>
              </a:rPr>
              <a:t>CSCF</a:t>
            </a:r>
            <a:r>
              <a:rPr lang="zh-TW" altLang="zh-TW" sz="1200" kern="1200" dirty="0" smtClean="0">
                <a:solidFill>
                  <a:schemeClr val="tx1"/>
                </a:solidFill>
                <a:effectLst/>
                <a:latin typeface="+mn-lt"/>
                <a:ea typeface="+mn-ea"/>
                <a:cs typeface="+mn-cs"/>
              </a:rPr>
              <a:t>微服務群集提供了可靠性。</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在斷路器記錄的故障數超過網絡管理員配置的閾值之後，</a:t>
            </a:r>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斷路器確定需要重置故障微服務實例。</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然後，斷路器向協調器指示重置了哪些微服務實例。 </a:t>
            </a:r>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如果故障仍然存在，斷路器將得出結論，</a:t>
            </a:r>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僅通過重置微服務實例就無法管理故障。 </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因此，此組件指示</a:t>
            </a:r>
            <a:r>
              <a:rPr lang="en-US" altLang="zh-TW" sz="1200" kern="1200" dirty="0" smtClean="0">
                <a:solidFill>
                  <a:schemeClr val="tx1"/>
                </a:solidFill>
                <a:effectLst/>
                <a:latin typeface="+mn-lt"/>
                <a:ea typeface="+mn-ea"/>
                <a:cs typeface="+mn-cs"/>
              </a:rPr>
              <a:t>API</a:t>
            </a:r>
            <a:r>
              <a:rPr lang="zh-TW" altLang="zh-TW" sz="1200" kern="1200" dirty="0" smtClean="0">
                <a:solidFill>
                  <a:schemeClr val="tx1"/>
                </a:solidFill>
                <a:effectLst/>
                <a:latin typeface="+mn-lt"/>
                <a:ea typeface="+mn-ea"/>
                <a:cs typeface="+mn-cs"/>
              </a:rPr>
              <a:t>網關停止外部流量，</a:t>
            </a:r>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並通知網絡管理員微服務故障。</a:t>
            </a:r>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API</a:t>
            </a:r>
            <a:r>
              <a:rPr lang="zh-TW" altLang="zh-TW" sz="1200" kern="1200" dirty="0" smtClean="0">
                <a:solidFill>
                  <a:schemeClr val="tx1"/>
                </a:solidFill>
                <a:effectLst/>
                <a:latin typeface="+mn-lt"/>
                <a:ea typeface="+mn-ea"/>
                <a:cs typeface="+mn-cs"/>
              </a:rPr>
              <a:t>網關是防止未經授權訪問</a:t>
            </a:r>
            <a:r>
              <a:rPr lang="en-US" altLang="zh-TW" sz="1200" kern="1200" dirty="0" smtClean="0">
                <a:solidFill>
                  <a:schemeClr val="tx1"/>
                </a:solidFill>
                <a:effectLst/>
                <a:latin typeface="+mn-lt"/>
                <a:ea typeface="+mn-ea"/>
                <a:cs typeface="+mn-cs"/>
              </a:rPr>
              <a:t>CSCF</a:t>
            </a:r>
            <a:r>
              <a:rPr lang="zh-TW" altLang="zh-TW" sz="1200" kern="1200" dirty="0" smtClean="0">
                <a:solidFill>
                  <a:schemeClr val="tx1"/>
                </a:solidFill>
                <a:effectLst/>
                <a:latin typeface="+mn-lt"/>
                <a:ea typeface="+mn-ea"/>
                <a:cs typeface="+mn-cs"/>
              </a:rPr>
              <a:t>微服務群集的元素。</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負載均衡器是通過在微服務實例之間分配流量來提高</a:t>
            </a:r>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體系結構功能的元素。</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負載均衡器使用一種算法來分配流量，例如隨機，循環或貪婪。</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分佈式流量來自作為用戶實體的外部元素或來自其他微服務的內部元素。</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MDBU</a:t>
            </a:r>
            <a:r>
              <a:rPr lang="zh-TW" altLang="zh-TW" sz="1200" kern="1200" dirty="0" smtClean="0">
                <a:solidFill>
                  <a:schemeClr val="tx1"/>
                </a:solidFill>
                <a:effectLst/>
                <a:latin typeface="+mn-lt"/>
                <a:ea typeface="+mn-ea"/>
                <a:cs typeface="+mn-cs"/>
              </a:rPr>
              <a:t>是一個新的增強元素，它在微服務數據庫之間共享信息，</a:t>
            </a:r>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並通過</a:t>
            </a:r>
            <a:r>
              <a:rPr lang="en-US" altLang="zh-TW" sz="1200" kern="1200" dirty="0" smtClean="0">
                <a:solidFill>
                  <a:schemeClr val="tx1"/>
                </a:solidFill>
                <a:effectLst/>
                <a:latin typeface="+mn-lt"/>
                <a:ea typeface="+mn-ea"/>
                <a:cs typeface="+mn-cs"/>
              </a:rPr>
              <a:t>HSS</a:t>
            </a:r>
            <a:r>
              <a:rPr lang="zh-TW" altLang="zh-TW" sz="1200" kern="1200" dirty="0" smtClean="0">
                <a:solidFill>
                  <a:schemeClr val="tx1"/>
                </a:solidFill>
                <a:effectLst/>
                <a:latin typeface="+mn-lt"/>
                <a:ea typeface="+mn-ea"/>
                <a:cs typeface="+mn-cs"/>
              </a:rPr>
              <a:t>（即用於存儲用戶檢索信息的主體存儲庫）將其實現。</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HSS</a:t>
            </a:r>
            <a:r>
              <a:rPr lang="zh-TW" altLang="zh-TW" sz="1200" kern="1200" dirty="0" smtClean="0">
                <a:solidFill>
                  <a:schemeClr val="tx1"/>
                </a:solidFill>
                <a:effectLst/>
                <a:latin typeface="+mn-lt"/>
                <a:ea typeface="+mn-ea"/>
                <a:cs typeface="+mn-cs"/>
              </a:rPr>
              <a:t>無法分為微服務數據庫，因為</a:t>
            </a:r>
            <a:r>
              <a:rPr lang="en-US" altLang="zh-TW" sz="1200" kern="1200" dirty="0" smtClean="0">
                <a:solidFill>
                  <a:schemeClr val="tx1"/>
                </a:solidFill>
                <a:effectLst/>
                <a:latin typeface="+mn-lt"/>
                <a:ea typeface="+mn-ea"/>
                <a:cs typeface="+mn-cs"/>
              </a:rPr>
              <a:t>5G</a:t>
            </a:r>
            <a:r>
              <a:rPr lang="zh-TW" altLang="zh-TW" sz="1200" kern="1200" dirty="0" smtClean="0">
                <a:solidFill>
                  <a:schemeClr val="tx1"/>
                </a:solidFill>
                <a:effectLst/>
                <a:latin typeface="+mn-lt"/>
                <a:ea typeface="+mn-ea"/>
                <a:cs typeface="+mn-cs"/>
              </a:rPr>
              <a:t>和其他網絡都在使用它。</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MDBU</a:t>
            </a:r>
            <a:r>
              <a:rPr lang="zh-TW" altLang="zh-TW" sz="1200" kern="1200" dirty="0" smtClean="0">
                <a:solidFill>
                  <a:schemeClr val="tx1"/>
                </a:solidFill>
                <a:effectLst/>
                <a:latin typeface="+mn-lt"/>
                <a:ea typeface="+mn-ea"/>
                <a:cs typeface="+mn-cs"/>
              </a:rPr>
              <a:t>通過兩個步驟執行</a:t>
            </a:r>
            <a:r>
              <a:rPr lang="en-US" altLang="zh-TW" sz="1200" kern="1200" dirty="0" smtClean="0">
                <a:solidFill>
                  <a:schemeClr val="tx1"/>
                </a:solidFill>
                <a:effectLst/>
                <a:latin typeface="+mn-lt"/>
                <a:ea typeface="+mn-ea"/>
                <a:cs typeface="+mn-cs"/>
              </a:rPr>
              <a:t>HSS</a:t>
            </a:r>
            <a:r>
              <a:rPr lang="zh-TW" altLang="zh-TW" sz="1200" kern="1200" dirty="0" smtClean="0">
                <a:solidFill>
                  <a:schemeClr val="tx1"/>
                </a:solidFill>
                <a:effectLst/>
                <a:latin typeface="+mn-lt"/>
                <a:ea typeface="+mn-ea"/>
                <a:cs typeface="+mn-cs"/>
              </a:rPr>
              <a:t>同步：</a:t>
            </a:r>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i</a:t>
            </a:r>
            <a:r>
              <a:rPr lang="zh-TW" altLang="zh-TW" sz="1200" kern="1200" dirty="0" smtClean="0">
                <a:solidFill>
                  <a:schemeClr val="tx1"/>
                </a:solidFill>
                <a:effectLst/>
                <a:latin typeface="+mn-lt"/>
                <a:ea typeface="+mn-ea"/>
                <a:cs typeface="+mn-cs"/>
              </a:rPr>
              <a:t>）監視</a:t>
            </a:r>
            <a:r>
              <a:rPr lang="en-US" altLang="zh-TW" sz="1200" kern="1200" dirty="0" smtClean="0">
                <a:solidFill>
                  <a:schemeClr val="tx1"/>
                </a:solidFill>
                <a:effectLst/>
                <a:latin typeface="+mn-lt"/>
                <a:ea typeface="+mn-ea"/>
                <a:cs typeface="+mn-cs"/>
              </a:rPr>
              <a:t>HSS</a:t>
            </a:r>
            <a:r>
              <a:rPr lang="zh-TW" altLang="zh-TW" sz="1200" kern="1200" dirty="0" smtClean="0">
                <a:solidFill>
                  <a:schemeClr val="tx1"/>
                </a:solidFill>
                <a:effectLst/>
                <a:latin typeface="+mn-lt"/>
                <a:ea typeface="+mn-ea"/>
                <a:cs typeface="+mn-cs"/>
              </a:rPr>
              <a:t>以查找更改，</a:t>
            </a:r>
            <a:endParaRPr lang="en-US"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 (ii)</a:t>
            </a:r>
            <a:r>
              <a:rPr lang="zh-TW" altLang="zh-TW" sz="1200" kern="1200" dirty="0" smtClean="0">
                <a:solidFill>
                  <a:schemeClr val="tx1"/>
                </a:solidFill>
                <a:effectLst/>
                <a:latin typeface="+mn-lt"/>
                <a:ea typeface="+mn-ea"/>
                <a:cs typeface="+mn-cs"/>
              </a:rPr>
              <a:t>更新</a:t>
            </a:r>
            <a:r>
              <a:rPr lang="en-US" altLang="zh-TW" sz="1200" kern="1200" dirty="0" smtClean="0">
                <a:solidFill>
                  <a:schemeClr val="tx1"/>
                </a:solidFill>
                <a:effectLst/>
                <a:latin typeface="+mn-lt"/>
                <a:ea typeface="+mn-ea"/>
                <a:cs typeface="+mn-cs"/>
              </a:rPr>
              <a:t>HSS</a:t>
            </a:r>
            <a:r>
              <a:rPr lang="zh-TW" altLang="zh-TW" sz="1200" kern="1200" dirty="0" smtClean="0">
                <a:solidFill>
                  <a:schemeClr val="tx1"/>
                </a:solidFill>
                <a:effectLst/>
                <a:latin typeface="+mn-lt"/>
                <a:ea typeface="+mn-ea"/>
                <a:cs typeface="+mn-cs"/>
              </a:rPr>
              <a:t>時實現微服務數據庫。</a:t>
            </a:r>
            <a:endParaRPr lang="zh-TW"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zh-TW" sz="1200" kern="1200" dirty="0" smtClean="0">
              <a:solidFill>
                <a:schemeClr val="tx1"/>
              </a:solidFill>
              <a:effectLst/>
              <a:latin typeface="+mn-lt"/>
              <a:ea typeface="+mn-ea"/>
              <a:cs typeface="+mn-cs"/>
            </a:endParaRPr>
          </a:p>
          <a:p>
            <a:endParaRPr lang="zh-TW"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endParaRPr lang="zh-TW" altLang="en-US" dirty="0" smtClean="0"/>
          </a:p>
          <a:p>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26</a:t>
            </a:fld>
            <a:endParaRPr lang="zh-TW" altLang="en-US"/>
          </a:p>
        </p:txBody>
      </p:sp>
    </p:spTree>
    <p:extLst>
      <p:ext uri="{BB962C8B-B14F-4D97-AF65-F5344CB8AC3E}">
        <p14:creationId xmlns:p14="http://schemas.microsoft.com/office/powerpoint/2010/main" val="24135496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Register</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Discovery</a:t>
            </a:r>
            <a:r>
              <a:rPr lang="zh-TW" altLang="zh-TW" sz="1200" kern="1200" dirty="0">
                <a:solidFill>
                  <a:schemeClr val="tx1"/>
                </a:solidFill>
                <a:effectLst/>
                <a:latin typeface="+mn-lt"/>
                <a:ea typeface="+mn-ea"/>
                <a:cs typeface="+mn-cs"/>
              </a:rPr>
              <a:t>組件存儲並提供微服務地址。</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這些地址是</a:t>
            </a:r>
            <a:r>
              <a:rPr lang="en-US" altLang="zh-TW" sz="1200" kern="1200" dirty="0">
                <a:solidFill>
                  <a:schemeClr val="tx1"/>
                </a:solidFill>
                <a:effectLst/>
                <a:latin typeface="+mn-lt"/>
                <a:ea typeface="+mn-ea"/>
                <a:cs typeface="+mn-cs"/>
              </a:rPr>
              <a:t>URI</a:t>
            </a:r>
            <a:r>
              <a:rPr lang="zh-TW" altLang="zh-TW" sz="1200" kern="1200" dirty="0">
                <a:solidFill>
                  <a:schemeClr val="tx1"/>
                </a:solidFill>
                <a:effectLst/>
                <a:latin typeface="+mn-lt"/>
                <a:ea typeface="+mn-ea"/>
                <a:cs typeface="+mn-cs"/>
              </a:rPr>
              <a:t>，它指向將流量轉發到微服務所必需的</a:t>
            </a:r>
            <a:r>
              <a:rPr lang="en-US" altLang="zh-TW" sz="1200" kern="1200" dirty="0">
                <a:solidFill>
                  <a:schemeClr val="tx1"/>
                </a:solidFill>
                <a:effectLst/>
                <a:latin typeface="+mn-lt"/>
                <a:ea typeface="+mn-ea"/>
                <a:cs typeface="+mn-cs"/>
              </a:rPr>
              <a:t>IP</a:t>
            </a:r>
            <a:r>
              <a:rPr lang="zh-TW" altLang="zh-TW" sz="1200" kern="1200" dirty="0">
                <a:solidFill>
                  <a:schemeClr val="tx1"/>
                </a:solidFill>
                <a:effectLst/>
                <a:latin typeface="+mn-lt"/>
                <a:ea typeface="+mn-ea"/>
                <a:cs typeface="+mn-cs"/>
              </a:rPr>
              <a:t>地址。</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這個新組件驗證了請求微服務地址的元素是否可信。</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 </a:t>
            </a:r>
            <a:r>
              <a:rPr lang="en-US" altLang="zh-TW" sz="1200" kern="1200" dirty="0">
                <a:solidFill>
                  <a:schemeClr val="tx1"/>
                </a:solidFill>
                <a:effectLst/>
                <a:latin typeface="+mn-lt"/>
                <a:ea typeface="+mn-ea"/>
                <a:cs typeface="+mn-cs"/>
              </a:rPr>
              <a:t>Authenticator</a:t>
            </a:r>
            <a:r>
              <a:rPr lang="zh-TW" altLang="zh-TW" sz="1200" kern="1200" dirty="0">
                <a:solidFill>
                  <a:schemeClr val="tx1"/>
                </a:solidFill>
                <a:effectLst/>
                <a:latin typeface="+mn-lt"/>
                <a:ea typeface="+mn-ea"/>
                <a:cs typeface="+mn-cs"/>
              </a:rPr>
              <a:t>可以通過多種選項實現。 </a:t>
            </a:r>
          </a:p>
          <a:p>
            <a:r>
              <a:rPr lang="zh-TW" altLang="zh-TW" sz="1200" kern="1200" dirty="0">
                <a:solidFill>
                  <a:schemeClr val="tx1"/>
                </a:solidFill>
                <a:effectLst/>
                <a:latin typeface="+mn-lt"/>
                <a:ea typeface="+mn-ea"/>
                <a:cs typeface="+mn-cs"/>
              </a:rPr>
              <a:t>例如，基本的密碼驗證系統。</a:t>
            </a: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zh-TW" sz="1200" kern="1200" dirty="0">
              <a:solidFill>
                <a:schemeClr val="tx1"/>
              </a:solidFill>
              <a:effectLst/>
              <a:latin typeface="+mn-lt"/>
              <a:ea typeface="+mn-ea"/>
              <a:cs typeface="+mn-cs"/>
            </a:endParaRPr>
          </a:p>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27</a:t>
            </a:fld>
            <a:endParaRPr lang="zh-TW" altLang="en-US"/>
          </a:p>
        </p:txBody>
      </p:sp>
    </p:spTree>
    <p:extLst>
      <p:ext uri="{BB962C8B-B14F-4D97-AF65-F5344CB8AC3E}">
        <p14:creationId xmlns:p14="http://schemas.microsoft.com/office/powerpoint/2010/main" val="35308312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管理元素是</a:t>
            </a:r>
            <a:r>
              <a:rPr lang="en-US" altLang="zh-TW" sz="1200" kern="1200" dirty="0">
                <a:solidFill>
                  <a:schemeClr val="tx1"/>
                </a:solidFill>
                <a:effectLst/>
                <a:latin typeface="+mn-lt"/>
                <a:ea typeface="+mn-ea"/>
                <a:cs typeface="+mn-cs"/>
              </a:rPr>
              <a:t>Orchestrator</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Infrastructure Manager</a:t>
            </a:r>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Circuit Breaker</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Orchestrator</a:t>
            </a:r>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Infrastructure Manager</a:t>
            </a:r>
            <a:r>
              <a:rPr lang="zh-TW" altLang="zh-TW" sz="1200" kern="1200" dirty="0">
                <a:solidFill>
                  <a:schemeClr val="tx1"/>
                </a:solidFill>
                <a:effectLst/>
                <a:latin typeface="+mn-lt"/>
                <a:ea typeface="+mn-ea"/>
                <a:cs typeface="+mn-cs"/>
              </a:rPr>
              <a:t>適應了</a:t>
            </a:r>
            <a:r>
              <a:rPr lang="en-US" altLang="zh-TW" sz="1200" kern="1200" dirty="0">
                <a:solidFill>
                  <a:schemeClr val="tx1"/>
                </a:solidFill>
                <a:effectLst/>
                <a:latin typeface="+mn-lt"/>
                <a:ea typeface="+mn-ea"/>
                <a:cs typeface="+mn-cs"/>
              </a:rPr>
              <a:t>NFV-MANO [17]</a:t>
            </a:r>
            <a:r>
              <a:rPr lang="zh-TW" altLang="zh-TW" sz="1200" kern="1200" dirty="0">
                <a:solidFill>
                  <a:schemeClr val="tx1"/>
                </a:solidFill>
                <a:effectLst/>
                <a:latin typeface="+mn-lt"/>
                <a:ea typeface="+mn-ea"/>
                <a:cs typeface="+mn-cs"/>
              </a:rPr>
              <a:t>的</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三個實體的功能：虛擬化基礎架構管理器（</a:t>
            </a:r>
            <a:r>
              <a:rPr lang="en-US" altLang="zh-TW" sz="1200" kern="1200" dirty="0">
                <a:solidFill>
                  <a:schemeClr val="tx1"/>
                </a:solidFill>
                <a:effectLst/>
                <a:latin typeface="+mn-lt"/>
                <a:ea typeface="+mn-ea"/>
                <a:cs typeface="+mn-cs"/>
              </a:rPr>
              <a:t>VIM</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VNF Manager</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VNFM</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NFV Orchestrator</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NFVO</a:t>
            </a:r>
            <a:r>
              <a:rPr lang="zh-TW" altLang="zh-TW" sz="1200" kern="1200" dirty="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28</a:t>
            </a:fld>
            <a:endParaRPr lang="zh-TW" altLang="en-US"/>
          </a:p>
        </p:txBody>
      </p:sp>
    </p:spTree>
    <p:extLst>
      <p:ext uri="{BB962C8B-B14F-4D97-AF65-F5344CB8AC3E}">
        <p14:creationId xmlns:p14="http://schemas.microsoft.com/office/powerpoint/2010/main" val="28809081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適應 </a:t>
            </a:r>
            <a:r>
              <a:rPr lang="en-US" altLang="zh-TW" dirty="0"/>
              <a:t>VNFM, NFVO</a:t>
            </a:r>
            <a:r>
              <a:rPr lang="zh-TW" altLang="en-US" dirty="0"/>
              <a:t>的功能</a:t>
            </a:r>
            <a:endParaRPr lang="en-US" altLang="zh-TW" dirty="0"/>
          </a:p>
          <a:p>
            <a:endParaRPr lang="en-US" altLang="zh-TW"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a:solidFill>
                  <a:schemeClr val="tx1"/>
                </a:solidFill>
                <a:effectLst/>
                <a:latin typeface="+mn-lt"/>
                <a:ea typeface="+mn-ea"/>
                <a:cs typeface="+mn-cs"/>
              </a:rPr>
              <a:t>Orchestrator</a:t>
            </a:r>
            <a:r>
              <a:rPr lang="zh-TW" altLang="zh-TW" sz="1200" kern="1200" dirty="0">
                <a:solidFill>
                  <a:schemeClr val="tx1"/>
                </a:solidFill>
                <a:effectLst/>
                <a:latin typeface="+mn-lt"/>
                <a:ea typeface="+mn-ea"/>
                <a:cs typeface="+mn-cs"/>
              </a:rPr>
              <a:t>適應了</a:t>
            </a:r>
            <a:r>
              <a:rPr lang="en-US" altLang="zh-TW" sz="1200" kern="1200" dirty="0">
                <a:solidFill>
                  <a:schemeClr val="tx1"/>
                </a:solidFill>
                <a:effectLst/>
                <a:latin typeface="+mn-lt"/>
                <a:ea typeface="+mn-ea"/>
                <a:cs typeface="+mn-cs"/>
              </a:rPr>
              <a:t>VNFM</a:t>
            </a:r>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NFVO</a:t>
            </a:r>
            <a:r>
              <a:rPr lang="zh-TW" altLang="zh-TW" sz="1200" kern="1200" dirty="0">
                <a:solidFill>
                  <a:schemeClr val="tx1"/>
                </a:solidFill>
                <a:effectLst/>
                <a:latin typeface="+mn-lt"/>
                <a:ea typeface="+mn-ea"/>
                <a:cs typeface="+mn-cs"/>
              </a:rPr>
              <a:t>的功能。從這個意義上講，</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a:solidFill>
                  <a:schemeClr val="tx1"/>
                </a:solidFill>
                <a:effectLst/>
                <a:latin typeface="+mn-lt"/>
                <a:ea typeface="+mn-ea"/>
                <a:cs typeface="+mn-cs"/>
              </a:rPr>
              <a:t>Orchestrator</a:t>
            </a:r>
            <a:r>
              <a:rPr lang="zh-TW" altLang="zh-TW" sz="1200" kern="1200" dirty="0">
                <a:solidFill>
                  <a:schemeClr val="tx1"/>
                </a:solidFill>
                <a:effectLst/>
                <a:latin typeface="+mn-lt"/>
                <a:ea typeface="+mn-ea"/>
                <a:cs typeface="+mn-cs"/>
              </a:rPr>
              <a:t>通過複製，遷移，啟動，暫停和刪除微服務實例，</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獨立於基礎架構來管理微服務生命週期。</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從這個意義上講，網絡管理員可以使用</a:t>
            </a:r>
            <a:r>
              <a:rPr lang="en-US" altLang="zh-TW" sz="1200" kern="1200" dirty="0">
                <a:solidFill>
                  <a:schemeClr val="tx1"/>
                </a:solidFill>
                <a:effectLst/>
                <a:latin typeface="+mn-lt"/>
                <a:ea typeface="+mn-ea"/>
                <a:cs typeface="+mn-cs"/>
              </a:rPr>
              <a:t>Orchestrator</a:t>
            </a:r>
            <a:r>
              <a:rPr lang="zh-TW" altLang="zh-TW" sz="1200" kern="1200" dirty="0">
                <a:solidFill>
                  <a:schemeClr val="tx1"/>
                </a:solidFill>
                <a:effectLst/>
                <a:latin typeface="+mn-lt"/>
                <a:ea typeface="+mn-ea"/>
                <a:cs typeface="+mn-cs"/>
              </a:rPr>
              <a:t>輕鬆管理微服務，</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而無需手動進行基礎架構交互。</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29</a:t>
            </a:fld>
            <a:endParaRPr lang="zh-TW" altLang="en-US"/>
          </a:p>
        </p:txBody>
      </p:sp>
    </p:spTree>
    <p:extLst>
      <p:ext uri="{BB962C8B-B14F-4D97-AF65-F5344CB8AC3E}">
        <p14:creationId xmlns:p14="http://schemas.microsoft.com/office/powerpoint/2010/main" val="2085492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隨著電信業著或網路的發展 已經朝向</a:t>
            </a:r>
            <a:r>
              <a:rPr lang="en-US" altLang="zh-TW" dirty="0"/>
              <a:t>all IP </a:t>
            </a:r>
            <a:r>
              <a:rPr lang="zh-TW" altLang="en-US" dirty="0"/>
              <a:t>發展</a:t>
            </a:r>
            <a:r>
              <a:rPr lang="en-US" altLang="zh-TW" dirty="0"/>
              <a:t>, </a:t>
            </a:r>
            <a:r>
              <a:rPr lang="zh-TW" altLang="en-US" dirty="0"/>
              <a:t>並且 已將</a:t>
            </a:r>
            <a:r>
              <a:rPr lang="en-US" altLang="zh-TW" dirty="0"/>
              <a:t>IMS</a:t>
            </a:r>
            <a:r>
              <a:rPr lang="zh-TW" altLang="en-US" dirty="0"/>
              <a:t>定義為  </a:t>
            </a:r>
            <a:r>
              <a:rPr lang="en-US" altLang="zh-TW" dirty="0"/>
              <a:t>5G</a:t>
            </a:r>
            <a:r>
              <a:rPr lang="zh-TW" altLang="en-US" dirty="0"/>
              <a:t>中端到端 提供多媒體服務的一項實際技術。</a:t>
            </a:r>
            <a:endParaRPr lang="en-US" altLang="zh-TW" dirty="0"/>
          </a:p>
          <a:p>
            <a:endParaRPr lang="en-US" altLang="zh-TW" dirty="0"/>
          </a:p>
          <a:p>
            <a:r>
              <a:rPr lang="zh-TW" altLang="en-US" dirty="0"/>
              <a:t>但是，在</a:t>
            </a:r>
            <a:r>
              <a:rPr lang="en-US" altLang="zh-TW" dirty="0"/>
              <a:t>5G</a:t>
            </a:r>
            <a:r>
              <a:rPr lang="zh-TW" altLang="en-US" dirty="0"/>
              <a:t>中 用戶 不可預知的增加  所以 需要提高</a:t>
            </a:r>
            <a:r>
              <a:rPr lang="en-US" altLang="zh-TW" dirty="0"/>
              <a:t>IMS</a:t>
            </a:r>
            <a:r>
              <a:rPr lang="zh-TW" altLang="en-US" dirty="0"/>
              <a:t> 擴展性以處理動態用戶流量。</a:t>
            </a:r>
            <a:endParaRPr lang="en-US" altLang="zh-TW" dirty="0"/>
          </a:p>
          <a:p>
            <a:endParaRPr lang="en-US" altLang="zh-TW" dirty="0"/>
          </a:p>
          <a:p>
            <a:r>
              <a:rPr lang="zh-TW" altLang="en-US" dirty="0"/>
              <a:t>現有的</a:t>
            </a:r>
            <a:r>
              <a:rPr lang="en-US" altLang="zh-TW" dirty="0" err="1"/>
              <a:t>vIMS</a:t>
            </a:r>
            <a:r>
              <a:rPr lang="zh-TW" altLang="en-US" dirty="0"/>
              <a:t>  使用 單體式 的設計並不能有更好的擴展性</a:t>
            </a:r>
            <a:r>
              <a:rPr lang="en-US" altLang="zh-TW" dirty="0"/>
              <a:t/>
            </a:r>
            <a:br>
              <a:rPr lang="en-US" altLang="zh-TW" dirty="0"/>
            </a:br>
            <a:r>
              <a:rPr lang="en-US" altLang="zh-TW" dirty="0"/>
              <a:t/>
            </a:r>
            <a:br>
              <a:rPr lang="en-US" altLang="zh-TW" dirty="0"/>
            </a:br>
            <a:r>
              <a:rPr lang="zh-TW" altLang="en-US" dirty="0"/>
              <a:t>作者提出</a:t>
            </a:r>
            <a:r>
              <a:rPr lang="el-GR" altLang="zh-TW" dirty="0"/>
              <a:t>μ</a:t>
            </a:r>
            <a:r>
              <a:rPr lang="en-US" altLang="zh-TW" dirty="0" err="1"/>
              <a:t>vIMS</a:t>
            </a:r>
            <a:r>
              <a:rPr lang="zh-TW" altLang="en-US" dirty="0"/>
              <a:t>架構 </a:t>
            </a:r>
            <a:r>
              <a:rPr lang="en-US" altLang="zh-TW" dirty="0"/>
              <a:t>,</a:t>
            </a:r>
            <a:r>
              <a:rPr lang="zh-TW" altLang="en-US" dirty="0"/>
              <a:t> 這個架構使用</a:t>
            </a:r>
            <a:r>
              <a:rPr lang="en-US" altLang="zh-TW" dirty="0"/>
              <a:t>microservice</a:t>
            </a:r>
            <a:r>
              <a:rPr lang="zh-TW" altLang="en-US" dirty="0"/>
              <a:t> 可以比使用單體式設計 提供更好的擴展性和更有效的資源使用</a:t>
            </a:r>
            <a:r>
              <a:rPr lang="en-US" altLang="zh-TW" dirty="0"/>
              <a:t/>
            </a:r>
            <a:br>
              <a:rPr lang="en-US" altLang="zh-TW" dirty="0"/>
            </a:br>
            <a:endParaRPr lang="en-US" altLang="zh-TW" dirty="0"/>
          </a:p>
          <a:p>
            <a:endParaRPr lang="en-US" altLang="zh-TW" dirty="0"/>
          </a:p>
          <a:p>
            <a:endParaRPr lang="en-US" dirty="0"/>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0FCA8AA-0525-4FA5-ADE9-0CFAAD5128D6}"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1" lang="zh-TW" altLang="en-US" sz="1200" b="0" i="0" u="none" strike="noStrike" kern="1200" cap="none" spc="0" normalizeH="0" baseline="0" noProof="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32794179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Infrastructure</a:t>
            </a:r>
            <a:r>
              <a:rPr lang="en-US" altLang="zh-TW" baseline="0" dirty="0"/>
              <a:t> Manager </a:t>
            </a:r>
            <a:r>
              <a:rPr lang="zh-TW" altLang="en-US" baseline="0" dirty="0"/>
              <a:t>適應</a:t>
            </a:r>
            <a:r>
              <a:rPr lang="en-US" altLang="zh-TW" baseline="0" dirty="0"/>
              <a:t>VIM</a:t>
            </a:r>
            <a:r>
              <a:rPr lang="zh-TW" altLang="en-US" baseline="0" dirty="0"/>
              <a:t>的功能</a:t>
            </a:r>
            <a:endParaRPr lang="en-US" altLang="zh-TW" baseline="0" dirty="0"/>
          </a:p>
          <a:p>
            <a:endParaRPr lang="en-US" altLang="zh-TW" baseline="0" dirty="0"/>
          </a:p>
          <a:p>
            <a:r>
              <a:rPr lang="zh-TW" altLang="zh-TW" sz="1200" kern="1200" dirty="0">
                <a:solidFill>
                  <a:schemeClr val="tx1"/>
                </a:solidFill>
                <a:effectLst/>
                <a:latin typeface="+mn-lt"/>
                <a:ea typeface="+mn-ea"/>
                <a:cs typeface="+mn-cs"/>
              </a:rPr>
              <a:t>因此，它與我們部署</a:t>
            </a:r>
            <a:r>
              <a:rPr lang="en-US" altLang="zh-TW" sz="1200" kern="1200" dirty="0">
                <a:solidFill>
                  <a:schemeClr val="tx1"/>
                </a:solidFill>
                <a:effectLst/>
                <a:latin typeface="+mn-lt"/>
                <a:ea typeface="+mn-ea"/>
                <a:cs typeface="+mn-cs"/>
              </a:rPr>
              <a:t>CSCF</a:t>
            </a:r>
            <a:r>
              <a:rPr lang="zh-TW" altLang="zh-TW" sz="1200" kern="1200" dirty="0">
                <a:solidFill>
                  <a:schemeClr val="tx1"/>
                </a:solidFill>
                <a:effectLst/>
                <a:latin typeface="+mn-lt"/>
                <a:ea typeface="+mn-ea"/>
                <a:cs typeface="+mn-cs"/>
              </a:rPr>
              <a:t>微服務集群的每台機器</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的基礎架構資源（即計算，存儲和網絡）直接交互。</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Infrastructure Manager</a:t>
            </a:r>
            <a:r>
              <a:rPr lang="zh-TW" altLang="zh-TW" sz="1200" kern="1200" dirty="0">
                <a:solidFill>
                  <a:schemeClr val="tx1"/>
                </a:solidFill>
                <a:effectLst/>
                <a:latin typeface="+mn-lt"/>
                <a:ea typeface="+mn-ea"/>
                <a:cs typeface="+mn-cs"/>
              </a:rPr>
              <a:t>從</a:t>
            </a:r>
            <a:r>
              <a:rPr lang="en-US" altLang="zh-TW" sz="1200" kern="1200" dirty="0">
                <a:solidFill>
                  <a:schemeClr val="tx1"/>
                </a:solidFill>
                <a:effectLst/>
                <a:latin typeface="+mn-lt"/>
                <a:ea typeface="+mn-ea"/>
                <a:cs typeface="+mn-cs"/>
              </a:rPr>
              <a:t>Orchestrator</a:t>
            </a:r>
            <a:r>
              <a:rPr lang="zh-TW" altLang="zh-TW" sz="1200" kern="1200" dirty="0">
                <a:solidFill>
                  <a:schemeClr val="tx1"/>
                </a:solidFill>
                <a:effectLst/>
                <a:latin typeface="+mn-lt"/>
                <a:ea typeface="+mn-ea"/>
                <a:cs typeface="+mn-cs"/>
              </a:rPr>
              <a:t>接收管理命令，</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並在</a:t>
            </a:r>
            <a:r>
              <a:rPr lang="en-US" altLang="zh-TW" sz="1200" kern="1200" dirty="0">
                <a:solidFill>
                  <a:schemeClr val="tx1"/>
                </a:solidFill>
                <a:effectLst/>
                <a:latin typeface="+mn-lt"/>
                <a:ea typeface="+mn-ea"/>
                <a:cs typeface="+mn-cs"/>
              </a:rPr>
              <a:t>CSCF </a:t>
            </a:r>
            <a:r>
              <a:rPr lang="en-US" altLang="zh-TW" sz="1200" kern="1200" dirty="0" err="1">
                <a:solidFill>
                  <a:schemeClr val="tx1"/>
                </a:solidFill>
                <a:effectLst/>
                <a:latin typeface="+mn-lt"/>
                <a:ea typeface="+mn-ea"/>
                <a:cs typeface="+mn-cs"/>
              </a:rPr>
              <a:t>Microservice</a:t>
            </a:r>
            <a:r>
              <a:rPr lang="en-US" altLang="zh-TW" sz="1200" kern="1200" dirty="0">
                <a:solidFill>
                  <a:schemeClr val="tx1"/>
                </a:solidFill>
                <a:effectLst/>
                <a:latin typeface="+mn-lt"/>
                <a:ea typeface="+mn-ea"/>
                <a:cs typeface="+mn-cs"/>
              </a:rPr>
              <a:t> Cluster</a:t>
            </a:r>
            <a:r>
              <a:rPr lang="zh-TW" altLang="zh-TW" sz="1200" kern="1200" dirty="0">
                <a:solidFill>
                  <a:schemeClr val="tx1"/>
                </a:solidFill>
                <a:effectLst/>
                <a:latin typeface="+mn-lt"/>
                <a:ea typeface="+mn-ea"/>
                <a:cs typeface="+mn-cs"/>
              </a:rPr>
              <a:t>中執行它們。</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此外，當計算機發生故障時，</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基礎架構管理器會在另一台可用計算機上部署</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在其上運行的微服務。</a:t>
            </a:r>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30</a:t>
            </a:fld>
            <a:endParaRPr lang="zh-TW" altLang="en-US"/>
          </a:p>
        </p:txBody>
      </p:sp>
    </p:spTree>
    <p:extLst>
      <p:ext uri="{BB962C8B-B14F-4D97-AF65-F5344CB8AC3E}">
        <p14:creationId xmlns:p14="http://schemas.microsoft.com/office/powerpoint/2010/main" val="41256753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斷路器通過處理微服務故障為</a:t>
            </a:r>
            <a:r>
              <a:rPr lang="en-US" altLang="zh-TW" sz="1200" kern="1200" dirty="0">
                <a:solidFill>
                  <a:schemeClr val="tx1"/>
                </a:solidFill>
                <a:effectLst/>
                <a:latin typeface="+mn-lt"/>
                <a:ea typeface="+mn-ea"/>
                <a:cs typeface="+mn-cs"/>
              </a:rPr>
              <a:t>CSCF</a:t>
            </a:r>
            <a:r>
              <a:rPr lang="zh-TW" altLang="zh-TW" sz="1200" kern="1200" dirty="0">
                <a:solidFill>
                  <a:schemeClr val="tx1"/>
                </a:solidFill>
                <a:effectLst/>
                <a:latin typeface="+mn-lt"/>
                <a:ea typeface="+mn-ea"/>
                <a:cs typeface="+mn-cs"/>
              </a:rPr>
              <a:t>微服務群集提供了可靠性。</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在斷路器記錄的故障數超過網絡管理員配置的閾值之後，</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斷路器確定需要重置故障微服務實例。</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然後，斷路器向協調器指示重置了哪些微服務實例。 </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31</a:t>
            </a:fld>
            <a:endParaRPr lang="zh-TW" altLang="en-US"/>
          </a:p>
        </p:txBody>
      </p:sp>
    </p:spTree>
    <p:extLst>
      <p:ext uri="{BB962C8B-B14F-4D97-AF65-F5344CB8AC3E}">
        <p14:creationId xmlns:p14="http://schemas.microsoft.com/office/powerpoint/2010/main" val="9688642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如果故障仍然存在，斷路器將得出結論，</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僅通過重置微服務實例就無法管理故障。 </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因此，此組件指示</a:t>
            </a:r>
            <a:r>
              <a:rPr lang="en-US" altLang="zh-TW" sz="1200" kern="1200" dirty="0">
                <a:solidFill>
                  <a:schemeClr val="tx1"/>
                </a:solidFill>
                <a:effectLst/>
                <a:latin typeface="+mn-lt"/>
                <a:ea typeface="+mn-ea"/>
                <a:cs typeface="+mn-cs"/>
              </a:rPr>
              <a:t>API</a:t>
            </a:r>
            <a:r>
              <a:rPr lang="zh-TW" altLang="zh-TW" sz="1200" kern="1200" dirty="0">
                <a:solidFill>
                  <a:schemeClr val="tx1"/>
                </a:solidFill>
                <a:effectLst/>
                <a:latin typeface="+mn-lt"/>
                <a:ea typeface="+mn-ea"/>
                <a:cs typeface="+mn-cs"/>
              </a:rPr>
              <a:t>網關停止外部流量，</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並通知網絡管理員微服務故障。</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32</a:t>
            </a:fld>
            <a:endParaRPr lang="zh-TW" altLang="en-US"/>
          </a:p>
        </p:txBody>
      </p:sp>
    </p:spTree>
    <p:extLst>
      <p:ext uri="{BB962C8B-B14F-4D97-AF65-F5344CB8AC3E}">
        <p14:creationId xmlns:p14="http://schemas.microsoft.com/office/powerpoint/2010/main" val="37992949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API</a:t>
            </a:r>
            <a:r>
              <a:rPr lang="zh-TW" altLang="zh-TW" sz="1200" kern="1200" dirty="0">
                <a:solidFill>
                  <a:schemeClr val="tx1"/>
                </a:solidFill>
                <a:effectLst/>
                <a:latin typeface="+mn-lt"/>
                <a:ea typeface="+mn-ea"/>
                <a:cs typeface="+mn-cs"/>
              </a:rPr>
              <a:t>網關是防止未經授權訪問</a:t>
            </a:r>
            <a:r>
              <a:rPr lang="en-US" altLang="zh-TW" sz="1200" kern="1200" dirty="0">
                <a:solidFill>
                  <a:schemeClr val="tx1"/>
                </a:solidFill>
                <a:effectLst/>
                <a:latin typeface="+mn-lt"/>
                <a:ea typeface="+mn-ea"/>
                <a:cs typeface="+mn-cs"/>
              </a:rPr>
              <a:t>CSCF</a:t>
            </a:r>
            <a:r>
              <a:rPr lang="zh-TW" altLang="zh-TW" sz="1200" kern="1200" dirty="0">
                <a:solidFill>
                  <a:schemeClr val="tx1"/>
                </a:solidFill>
                <a:effectLst/>
                <a:latin typeface="+mn-lt"/>
                <a:ea typeface="+mn-ea"/>
                <a:cs typeface="+mn-cs"/>
              </a:rPr>
              <a:t>微服務群集的元素。</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負載均衡器是通過在微服務實例之間分配流量來提高</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體系結構功能的元素。</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負載均衡器使用一種算法來分配流量，例如隨機，循環或貪婪。</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分佈式流量來自作為用戶實體的外部元素或來自其他微服務的內部元素。</a:t>
            </a:r>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33</a:t>
            </a:fld>
            <a:endParaRPr lang="zh-TW" altLang="en-US"/>
          </a:p>
        </p:txBody>
      </p:sp>
    </p:spTree>
    <p:extLst>
      <p:ext uri="{BB962C8B-B14F-4D97-AF65-F5344CB8AC3E}">
        <p14:creationId xmlns:p14="http://schemas.microsoft.com/office/powerpoint/2010/main" val="25719711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MDBU</a:t>
            </a:r>
            <a:r>
              <a:rPr lang="zh-TW" altLang="zh-TW" sz="1200" kern="1200" dirty="0">
                <a:solidFill>
                  <a:schemeClr val="tx1"/>
                </a:solidFill>
                <a:effectLst/>
                <a:latin typeface="+mn-lt"/>
                <a:ea typeface="+mn-ea"/>
                <a:cs typeface="+mn-cs"/>
              </a:rPr>
              <a:t>是一個新的增強元素，它在微服務數據庫之間共享信息，</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並通過</a:t>
            </a:r>
            <a:r>
              <a:rPr lang="en-US" altLang="zh-TW" sz="1200" kern="1200" dirty="0">
                <a:solidFill>
                  <a:schemeClr val="tx1"/>
                </a:solidFill>
                <a:effectLst/>
                <a:latin typeface="+mn-lt"/>
                <a:ea typeface="+mn-ea"/>
                <a:cs typeface="+mn-cs"/>
              </a:rPr>
              <a:t>HSS</a:t>
            </a:r>
            <a:r>
              <a:rPr lang="zh-TW" altLang="zh-TW" sz="1200" kern="1200" dirty="0">
                <a:solidFill>
                  <a:schemeClr val="tx1"/>
                </a:solidFill>
                <a:effectLst/>
                <a:latin typeface="+mn-lt"/>
                <a:ea typeface="+mn-ea"/>
                <a:cs typeface="+mn-cs"/>
              </a:rPr>
              <a:t>（即用於存儲用戶檢索信息的主體存儲庫）將其實現。</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HSS</a:t>
            </a:r>
            <a:r>
              <a:rPr lang="zh-TW" altLang="zh-TW" sz="1200" kern="1200" dirty="0">
                <a:solidFill>
                  <a:schemeClr val="tx1"/>
                </a:solidFill>
                <a:effectLst/>
                <a:latin typeface="+mn-lt"/>
                <a:ea typeface="+mn-ea"/>
                <a:cs typeface="+mn-cs"/>
              </a:rPr>
              <a:t>無法分為微服務數據庫，因為</a:t>
            </a:r>
            <a:r>
              <a:rPr lang="en-US" altLang="zh-TW" sz="1200" kern="1200" dirty="0">
                <a:solidFill>
                  <a:schemeClr val="tx1"/>
                </a:solidFill>
                <a:effectLst/>
                <a:latin typeface="+mn-lt"/>
                <a:ea typeface="+mn-ea"/>
                <a:cs typeface="+mn-cs"/>
              </a:rPr>
              <a:t>5G</a:t>
            </a:r>
            <a:r>
              <a:rPr lang="zh-TW" altLang="zh-TW" sz="1200" kern="1200" dirty="0">
                <a:solidFill>
                  <a:schemeClr val="tx1"/>
                </a:solidFill>
                <a:effectLst/>
                <a:latin typeface="+mn-lt"/>
                <a:ea typeface="+mn-ea"/>
                <a:cs typeface="+mn-cs"/>
              </a:rPr>
              <a:t>和其他網絡都在使用它。</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MDBU</a:t>
            </a:r>
            <a:r>
              <a:rPr lang="zh-TW" altLang="zh-TW" sz="1200" kern="1200" dirty="0">
                <a:solidFill>
                  <a:schemeClr val="tx1"/>
                </a:solidFill>
                <a:effectLst/>
                <a:latin typeface="+mn-lt"/>
                <a:ea typeface="+mn-ea"/>
                <a:cs typeface="+mn-cs"/>
              </a:rPr>
              <a:t>通過兩個步驟執行</a:t>
            </a:r>
            <a:r>
              <a:rPr lang="en-US" altLang="zh-TW" sz="1200" kern="1200" dirty="0">
                <a:solidFill>
                  <a:schemeClr val="tx1"/>
                </a:solidFill>
                <a:effectLst/>
                <a:latin typeface="+mn-lt"/>
                <a:ea typeface="+mn-ea"/>
                <a:cs typeface="+mn-cs"/>
              </a:rPr>
              <a:t>HSS</a:t>
            </a:r>
            <a:r>
              <a:rPr lang="zh-TW" altLang="zh-TW" sz="1200" kern="1200" dirty="0">
                <a:solidFill>
                  <a:schemeClr val="tx1"/>
                </a:solidFill>
                <a:effectLst/>
                <a:latin typeface="+mn-lt"/>
                <a:ea typeface="+mn-ea"/>
                <a:cs typeface="+mn-cs"/>
              </a:rPr>
              <a:t>同步：</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a:t>
            </a:r>
            <a:r>
              <a:rPr lang="en-US" altLang="zh-TW" sz="1200" kern="1200" dirty="0" err="1">
                <a:solidFill>
                  <a:schemeClr val="tx1"/>
                </a:solidFill>
                <a:effectLst/>
                <a:latin typeface="+mn-lt"/>
                <a:ea typeface="+mn-ea"/>
                <a:cs typeface="+mn-cs"/>
              </a:rPr>
              <a:t>i</a:t>
            </a:r>
            <a:r>
              <a:rPr lang="zh-TW" altLang="zh-TW" sz="1200" kern="1200" dirty="0">
                <a:solidFill>
                  <a:schemeClr val="tx1"/>
                </a:solidFill>
                <a:effectLst/>
                <a:latin typeface="+mn-lt"/>
                <a:ea typeface="+mn-ea"/>
                <a:cs typeface="+mn-cs"/>
              </a:rPr>
              <a:t>）監視</a:t>
            </a:r>
            <a:r>
              <a:rPr lang="en-US" altLang="zh-TW" sz="1200" kern="1200" dirty="0">
                <a:solidFill>
                  <a:schemeClr val="tx1"/>
                </a:solidFill>
                <a:effectLst/>
                <a:latin typeface="+mn-lt"/>
                <a:ea typeface="+mn-ea"/>
                <a:cs typeface="+mn-cs"/>
              </a:rPr>
              <a:t>HSS</a:t>
            </a:r>
            <a:r>
              <a:rPr lang="zh-TW" altLang="zh-TW" sz="1200" kern="1200" dirty="0">
                <a:solidFill>
                  <a:schemeClr val="tx1"/>
                </a:solidFill>
                <a:effectLst/>
                <a:latin typeface="+mn-lt"/>
                <a:ea typeface="+mn-ea"/>
                <a:cs typeface="+mn-cs"/>
              </a:rPr>
              <a:t>以查找更改，</a:t>
            </a:r>
            <a:endParaRPr lang="en-US"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 (ii)</a:t>
            </a:r>
            <a:r>
              <a:rPr lang="zh-TW" altLang="zh-TW" sz="1200" kern="1200" dirty="0">
                <a:solidFill>
                  <a:schemeClr val="tx1"/>
                </a:solidFill>
                <a:effectLst/>
                <a:latin typeface="+mn-lt"/>
                <a:ea typeface="+mn-ea"/>
                <a:cs typeface="+mn-cs"/>
              </a:rPr>
              <a:t>更新</a:t>
            </a:r>
            <a:r>
              <a:rPr lang="en-US" altLang="zh-TW" sz="1200" kern="1200" dirty="0">
                <a:solidFill>
                  <a:schemeClr val="tx1"/>
                </a:solidFill>
                <a:effectLst/>
                <a:latin typeface="+mn-lt"/>
                <a:ea typeface="+mn-ea"/>
                <a:cs typeface="+mn-cs"/>
              </a:rPr>
              <a:t>HSS</a:t>
            </a:r>
            <a:r>
              <a:rPr lang="zh-TW" altLang="zh-TW" sz="1200" kern="1200" dirty="0">
                <a:solidFill>
                  <a:schemeClr val="tx1"/>
                </a:solidFill>
                <a:effectLst/>
                <a:latin typeface="+mn-lt"/>
                <a:ea typeface="+mn-ea"/>
                <a:cs typeface="+mn-cs"/>
              </a:rPr>
              <a:t>時實現微服務數據庫。</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34</a:t>
            </a:fld>
            <a:endParaRPr lang="zh-TW" altLang="en-US"/>
          </a:p>
        </p:txBody>
      </p:sp>
    </p:spTree>
    <p:extLst>
      <p:ext uri="{BB962C8B-B14F-4D97-AF65-F5344CB8AC3E}">
        <p14:creationId xmlns:p14="http://schemas.microsoft.com/office/powerpoint/2010/main" val="26662996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我們使用</a:t>
            </a:r>
            <a:r>
              <a:rPr lang="en-US" altLang="zh-TW" sz="1200" kern="1200" dirty="0">
                <a:solidFill>
                  <a:schemeClr val="tx1"/>
                </a:solidFill>
                <a:effectLst/>
                <a:latin typeface="+mn-lt"/>
                <a:ea typeface="+mn-ea"/>
                <a:cs typeface="+mn-cs"/>
              </a:rPr>
              <a:t>Clearwater</a:t>
            </a:r>
            <a:r>
              <a:rPr lang="zh-TW" altLang="zh-TW" sz="1200" kern="1200" dirty="0">
                <a:solidFill>
                  <a:schemeClr val="tx1"/>
                </a:solidFill>
                <a:effectLst/>
                <a:latin typeface="+mn-lt"/>
                <a:ea typeface="+mn-ea"/>
                <a:cs typeface="+mn-cs"/>
              </a:rPr>
              <a:t>來實</a:t>
            </a:r>
            <a:r>
              <a:rPr lang="zh-TW" altLang="en-US" sz="1200" kern="1200" dirty="0">
                <a:solidFill>
                  <a:schemeClr val="tx1"/>
                </a:solidFill>
                <a:effectLst/>
                <a:latin typeface="+mn-lt"/>
                <a:ea typeface="+mn-ea"/>
                <a:cs typeface="+mn-cs"/>
              </a:rPr>
              <a:t>作</a:t>
            </a:r>
            <a:r>
              <a:rPr lang="en-US" altLang="zh-TW" sz="1200" kern="1200" dirty="0">
                <a:solidFill>
                  <a:schemeClr val="tx1"/>
                </a:solidFill>
                <a:effectLst/>
                <a:latin typeface="+mn-lt"/>
                <a:ea typeface="+mn-ea"/>
                <a:cs typeface="+mn-cs"/>
              </a:rPr>
              <a:t>CSCF</a:t>
            </a:r>
            <a:r>
              <a:rPr lang="zh-TW" altLang="zh-TW" sz="1200" kern="1200" dirty="0">
                <a:solidFill>
                  <a:schemeClr val="tx1"/>
                </a:solidFill>
                <a:effectLst/>
                <a:latin typeface="+mn-lt"/>
                <a:ea typeface="+mn-ea"/>
                <a:cs typeface="+mn-cs"/>
              </a:rPr>
              <a:t>微服務集群，</a:t>
            </a:r>
            <a:r>
              <a:rPr lang="zh-TW" altLang="en-US" sz="1200" kern="1200" dirty="0">
                <a:solidFill>
                  <a:schemeClr val="tx1"/>
                </a:solidFill>
                <a:effectLst/>
                <a:latin typeface="+mn-lt"/>
                <a:ea typeface="+mn-ea"/>
                <a:cs typeface="+mn-cs"/>
              </a:rPr>
              <a:t>並修改其架構以根據我們的設計</a:t>
            </a:r>
            <a:r>
              <a:rPr lang="en-US" altLang="zh-TW" sz="1200" kern="1200" dirty="0">
                <a:solidFill>
                  <a:schemeClr val="tx1"/>
                </a:solidFill>
                <a:effectLst/>
                <a:latin typeface="+mn-lt"/>
                <a:ea typeface="+mn-ea"/>
                <a:cs typeface="+mn-cs"/>
              </a:rPr>
              <a:t>’</a:t>
            </a:r>
          </a:p>
          <a:p>
            <a:endParaRPr lang="en-US"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Clearwater [19]</a:t>
            </a:r>
            <a:r>
              <a:rPr lang="zh-TW" altLang="zh-TW" sz="1200" kern="1200" dirty="0">
                <a:solidFill>
                  <a:schemeClr val="tx1"/>
                </a:solidFill>
                <a:effectLst/>
                <a:latin typeface="+mn-lt"/>
                <a:ea typeface="+mn-ea"/>
                <a:cs typeface="+mn-cs"/>
              </a:rPr>
              <a:t>是</a:t>
            </a:r>
            <a:r>
              <a:rPr lang="zh-TW" altLang="en-US" sz="1200" kern="1200" dirty="0">
                <a:solidFill>
                  <a:schemeClr val="tx1"/>
                </a:solidFill>
                <a:effectLst/>
                <a:latin typeface="+mn-lt"/>
                <a:ea typeface="+mn-ea"/>
                <a:cs typeface="+mn-cs"/>
              </a:rPr>
              <a:t>一個廣泛使用的</a:t>
            </a:r>
            <a:r>
              <a:rPr lang="en-US" altLang="zh-TW" sz="1200" kern="1200" dirty="0">
                <a:solidFill>
                  <a:schemeClr val="tx1"/>
                </a:solidFill>
                <a:effectLst/>
                <a:latin typeface="+mn-lt"/>
                <a:ea typeface="+mn-ea"/>
                <a:cs typeface="+mn-cs"/>
              </a:rPr>
              <a:t>open-source ,</a:t>
            </a:r>
            <a:r>
              <a:rPr lang="zh-TW" altLang="en-US" sz="1200" kern="1200" dirty="0">
                <a:solidFill>
                  <a:schemeClr val="tx1"/>
                </a:solidFill>
                <a:effectLst/>
                <a:latin typeface="+mn-lt"/>
                <a:ea typeface="+mn-ea"/>
                <a:cs typeface="+mn-cs"/>
              </a:rPr>
              <a:t>它實作</a:t>
            </a:r>
            <a:r>
              <a:rPr lang="en-US" altLang="zh-TW" sz="1200" kern="1200" dirty="0">
                <a:solidFill>
                  <a:schemeClr val="tx1"/>
                </a:solidFill>
                <a:effectLst/>
                <a:latin typeface="+mn-lt"/>
                <a:ea typeface="+mn-ea"/>
                <a:cs typeface="+mn-cs"/>
              </a:rPr>
              <a:t>IMS core design</a:t>
            </a:r>
            <a:r>
              <a:rPr lang="zh-TW" altLang="en-US" sz="1200" kern="1200" dirty="0">
                <a:solidFill>
                  <a:schemeClr val="tx1"/>
                </a:solidFill>
                <a:effectLst/>
                <a:latin typeface="+mn-lt"/>
                <a:ea typeface="+mn-ea"/>
                <a:cs typeface="+mn-cs"/>
              </a:rPr>
              <a:t>供雲端環境</a:t>
            </a:r>
            <a:r>
              <a:rPr lang="en-US" altLang="zh-TW" sz="1200" kern="1200" dirty="0">
                <a:solidFill>
                  <a:schemeClr val="tx1"/>
                </a:solidFill>
                <a:effectLst/>
                <a:latin typeface="+mn-lt"/>
                <a:ea typeface="+mn-ea"/>
                <a:cs typeface="+mn-cs"/>
              </a:rPr>
              <a:t/>
            </a:r>
            <a:br>
              <a:rPr lang="en-US" altLang="zh-TW" sz="1200" kern="1200" dirty="0">
                <a:solidFill>
                  <a:schemeClr val="tx1"/>
                </a:solidFill>
                <a:effectLst/>
                <a:latin typeface="+mn-lt"/>
                <a:ea typeface="+mn-ea"/>
                <a:cs typeface="+mn-cs"/>
              </a:rPr>
            </a:br>
            <a:r>
              <a:rPr lang="zh-TW" altLang="en-US" sz="1200" kern="1200" dirty="0">
                <a:solidFill>
                  <a:schemeClr val="tx1"/>
                </a:solidFill>
                <a:effectLst/>
                <a:latin typeface="+mn-lt"/>
                <a:ea typeface="+mn-ea"/>
                <a:cs typeface="+mn-cs"/>
              </a:rPr>
              <a:t>並且遵循</a:t>
            </a:r>
            <a:r>
              <a:rPr lang="en-US" altLang="zh-TW" sz="1200" kern="1200" dirty="0" err="1">
                <a:solidFill>
                  <a:schemeClr val="tx1"/>
                </a:solidFill>
                <a:effectLst/>
                <a:latin typeface="+mn-lt"/>
                <a:ea typeface="+mn-ea"/>
                <a:cs typeface="+mn-cs"/>
              </a:rPr>
              <a:t>ims</a:t>
            </a:r>
            <a:r>
              <a:rPr lang="en-US" altLang="zh-TW" sz="1200" kern="1200" dirty="0">
                <a:solidFill>
                  <a:schemeClr val="tx1"/>
                </a:solidFill>
                <a:effectLst/>
                <a:latin typeface="+mn-lt"/>
                <a:ea typeface="+mn-ea"/>
                <a:cs typeface="+mn-cs"/>
              </a:rPr>
              <a:t> core </a:t>
            </a:r>
            <a:r>
              <a:rPr lang="zh-TW" altLang="en-US" sz="1200" kern="1200" dirty="0">
                <a:solidFill>
                  <a:schemeClr val="tx1"/>
                </a:solidFill>
                <a:effectLst/>
                <a:latin typeface="+mn-lt"/>
                <a:ea typeface="+mn-ea"/>
                <a:cs typeface="+mn-cs"/>
              </a:rPr>
              <a:t>標準</a:t>
            </a:r>
            <a:r>
              <a:rPr lang="en-US" altLang="zh-TW" sz="1200" kern="1200" dirty="0">
                <a:solidFill>
                  <a:schemeClr val="tx1"/>
                </a:solidFill>
                <a:effectLst/>
                <a:latin typeface="+mn-lt"/>
                <a:ea typeface="+mn-ea"/>
                <a:cs typeface="+mn-cs"/>
              </a:rPr>
              <a:t>interfaces</a:t>
            </a:r>
          </a:p>
          <a:p>
            <a:endParaRPr lang="en-US"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Clearwater</a:t>
            </a:r>
            <a:r>
              <a:rPr lang="zh-TW" altLang="zh-TW" sz="1200" kern="1200" dirty="0">
                <a:solidFill>
                  <a:schemeClr val="tx1"/>
                </a:solidFill>
                <a:effectLst/>
                <a:latin typeface="+mn-lt"/>
                <a:ea typeface="+mn-ea"/>
                <a:cs typeface="+mn-cs"/>
              </a:rPr>
              <a:t>有兩種部署方式，一種是基於</a:t>
            </a:r>
            <a:r>
              <a:rPr lang="en-US" altLang="zh-TW" sz="1200" kern="1200" dirty="0">
                <a:solidFill>
                  <a:schemeClr val="tx1"/>
                </a:solidFill>
                <a:effectLst/>
                <a:latin typeface="+mn-lt"/>
                <a:ea typeface="+mn-ea"/>
                <a:cs typeface="+mn-cs"/>
              </a:rPr>
              <a:t>VM</a:t>
            </a:r>
            <a:r>
              <a:rPr lang="zh-TW" altLang="zh-TW" sz="1200" kern="1200" dirty="0">
                <a:solidFill>
                  <a:schemeClr val="tx1"/>
                </a:solidFill>
                <a:effectLst/>
                <a:latin typeface="+mn-lt"/>
                <a:ea typeface="+mn-ea"/>
                <a:cs typeface="+mn-cs"/>
              </a:rPr>
              <a:t>的部署，</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另一種是基於</a:t>
            </a:r>
            <a:r>
              <a:rPr lang="en-US" altLang="zh-TW" sz="1200" kern="1200" dirty="0">
                <a:solidFill>
                  <a:schemeClr val="tx1"/>
                </a:solidFill>
                <a:effectLst/>
                <a:latin typeface="+mn-lt"/>
                <a:ea typeface="+mn-ea"/>
                <a:cs typeface="+mn-cs"/>
              </a:rPr>
              <a:t>Docker</a:t>
            </a:r>
            <a:r>
              <a:rPr lang="zh-TW" altLang="zh-TW" sz="1200" kern="1200" dirty="0">
                <a:solidFill>
                  <a:schemeClr val="tx1"/>
                </a:solidFill>
                <a:effectLst/>
                <a:latin typeface="+mn-lt"/>
                <a:ea typeface="+mn-ea"/>
                <a:cs typeface="+mn-cs"/>
              </a:rPr>
              <a:t>容器的部署。</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en-US" sz="1200" kern="1200" dirty="0">
                <a:solidFill>
                  <a:schemeClr val="tx1"/>
                </a:solidFill>
                <a:effectLst/>
                <a:latin typeface="+mn-lt"/>
                <a:ea typeface="+mn-ea"/>
                <a:cs typeface="+mn-cs"/>
              </a:rPr>
              <a:t>作者使用</a:t>
            </a:r>
            <a:r>
              <a:rPr lang="en-US" altLang="zh-TW" sz="1200" kern="1200" dirty="0">
                <a:solidFill>
                  <a:schemeClr val="tx1"/>
                </a:solidFill>
                <a:effectLst/>
                <a:latin typeface="+mn-lt"/>
                <a:ea typeface="+mn-ea"/>
                <a:cs typeface="+mn-cs"/>
              </a:rPr>
              <a:t>clearwater</a:t>
            </a:r>
            <a:r>
              <a:rPr lang="zh-TW" altLang="en-US" sz="1200" kern="1200" dirty="0">
                <a:solidFill>
                  <a:schemeClr val="tx1"/>
                </a:solidFill>
                <a:effectLst/>
                <a:latin typeface="+mn-lt"/>
                <a:ea typeface="+mn-ea"/>
                <a:cs typeface="+mn-cs"/>
              </a:rPr>
              <a:t>實作在</a:t>
            </a:r>
            <a:r>
              <a:rPr lang="en-US" altLang="zh-TW" sz="1200" kern="1200" dirty="0">
                <a:solidFill>
                  <a:schemeClr val="tx1"/>
                </a:solidFill>
                <a:effectLst/>
                <a:latin typeface="+mn-lt"/>
                <a:ea typeface="+mn-ea"/>
                <a:cs typeface="+mn-cs"/>
              </a:rPr>
              <a:t>docker</a:t>
            </a:r>
            <a:r>
              <a:rPr lang="zh-TW" altLang="en-US" sz="1200" kern="1200" dirty="0">
                <a:solidFill>
                  <a:schemeClr val="tx1"/>
                </a:solidFill>
                <a:effectLst/>
                <a:latin typeface="+mn-lt"/>
                <a:ea typeface="+mn-ea"/>
                <a:cs typeface="+mn-cs"/>
              </a:rPr>
              <a:t>上 並藉由使用或切割 </a:t>
            </a:r>
            <a:r>
              <a:rPr lang="en-US" altLang="zh-TW" sz="1200" kern="1200" dirty="0" err="1">
                <a:solidFill>
                  <a:schemeClr val="tx1"/>
                </a:solidFill>
                <a:effectLst/>
                <a:latin typeface="+mn-lt"/>
                <a:ea typeface="+mn-ea"/>
                <a:cs typeface="+mn-cs"/>
              </a:rPr>
              <a:t>componet</a:t>
            </a:r>
            <a:r>
              <a:rPr lang="zh-TW" altLang="en-US" sz="1200" kern="1200" dirty="0">
                <a:solidFill>
                  <a:schemeClr val="tx1"/>
                </a:solidFill>
                <a:effectLst/>
                <a:latin typeface="+mn-lt"/>
                <a:ea typeface="+mn-ea"/>
                <a:cs typeface="+mn-cs"/>
              </a:rPr>
              <a:t>以符合</a:t>
            </a:r>
            <a:r>
              <a:rPr lang="en-US" altLang="zh-TW" sz="1200" kern="1200" dirty="0" err="1">
                <a:solidFill>
                  <a:schemeClr val="tx1"/>
                </a:solidFill>
                <a:effectLst/>
                <a:latin typeface="+mn-lt"/>
                <a:ea typeface="+mn-ea"/>
                <a:cs typeface="+mn-cs"/>
              </a:rPr>
              <a:t>uvIMS</a:t>
            </a:r>
            <a:r>
              <a:rPr lang="en-US" altLang="zh-TW" sz="1200" kern="1200" dirty="0">
                <a:solidFill>
                  <a:schemeClr val="tx1"/>
                </a:solidFill>
                <a:effectLst/>
                <a:latin typeface="+mn-lt"/>
                <a:ea typeface="+mn-ea"/>
                <a:cs typeface="+mn-cs"/>
              </a:rPr>
              <a:t> prototype</a:t>
            </a:r>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35</a:t>
            </a:fld>
            <a:endParaRPr lang="zh-TW" altLang="en-US"/>
          </a:p>
        </p:txBody>
      </p:sp>
    </p:spTree>
    <p:extLst>
      <p:ext uri="{BB962C8B-B14F-4D97-AF65-F5344CB8AC3E}">
        <p14:creationId xmlns:p14="http://schemas.microsoft.com/office/powerpoint/2010/main" val="18865089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kern="1200" dirty="0" smtClean="0">
                <a:solidFill>
                  <a:schemeClr val="tx1"/>
                </a:solidFill>
                <a:effectLst/>
                <a:latin typeface="+mn-lt"/>
                <a:ea typeface="+mn-ea"/>
                <a:cs typeface="+mn-cs"/>
              </a:rPr>
              <a:t>Kubernetes</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K8S</a:t>
            </a:r>
            <a:r>
              <a:rPr lang="zh-TW" altLang="en-US" sz="1200" b="0" i="0" kern="1200" dirty="0" smtClean="0">
                <a:solidFill>
                  <a:schemeClr val="tx1"/>
                </a:solidFill>
                <a:effectLst/>
                <a:latin typeface="+mn-lt"/>
                <a:ea typeface="+mn-ea"/>
                <a:cs typeface="+mn-cs"/>
              </a:rPr>
              <a:t>）是一個可以幫助我們管理微服務（</a:t>
            </a:r>
            <a:r>
              <a:rPr lang="en-US" altLang="zh-TW" sz="1200" b="0" i="0" kern="1200" dirty="0" err="1" smtClean="0">
                <a:solidFill>
                  <a:schemeClr val="tx1"/>
                </a:solidFill>
                <a:effectLst/>
                <a:latin typeface="+mn-lt"/>
                <a:ea typeface="+mn-ea"/>
                <a:cs typeface="+mn-cs"/>
              </a:rPr>
              <a:t>microservices</a:t>
            </a:r>
            <a:r>
              <a:rPr lang="zh-TW" altLang="en-US" sz="1200" b="0" i="0" kern="1200" dirty="0" smtClean="0">
                <a:solidFill>
                  <a:schemeClr val="tx1"/>
                </a:solidFill>
                <a:effectLst/>
                <a:latin typeface="+mn-lt"/>
                <a:ea typeface="+mn-ea"/>
                <a:cs typeface="+mn-cs"/>
              </a:rPr>
              <a:t>）的系統，</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他可以自動化地部署及管理多台機器上的多個容器（</a:t>
            </a:r>
            <a:r>
              <a:rPr lang="en-US" altLang="zh-TW" sz="1200" b="0" i="0" kern="1200" dirty="0" smtClean="0">
                <a:solidFill>
                  <a:schemeClr val="tx1"/>
                </a:solidFill>
                <a:effectLst/>
                <a:latin typeface="+mn-lt"/>
                <a:ea typeface="+mn-ea"/>
                <a:cs typeface="+mn-cs"/>
              </a:rPr>
              <a:t>Container</a:t>
            </a:r>
            <a:r>
              <a:rPr lang="zh-TW" altLang="en-US" sz="1200" b="0" i="0" kern="1200" dirty="0" smtClean="0">
                <a:solidFill>
                  <a:schemeClr val="tx1"/>
                </a:solidFill>
                <a:effectLst/>
                <a:latin typeface="+mn-lt"/>
                <a:ea typeface="+mn-ea"/>
                <a:cs typeface="+mn-cs"/>
              </a:rPr>
              <a:t>）。</a:t>
            </a:r>
          </a:p>
          <a:p>
            <a:r>
              <a:rPr lang="zh-TW" altLang="en-US" sz="1200" b="0" i="0" kern="1200" dirty="0" smtClean="0">
                <a:solidFill>
                  <a:schemeClr val="tx1"/>
                </a:solidFill>
                <a:effectLst/>
                <a:latin typeface="+mn-lt"/>
                <a:ea typeface="+mn-ea"/>
                <a:cs typeface="+mn-cs"/>
              </a:rPr>
              <a:t>更進一步地說，</a:t>
            </a:r>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Kubernetes </a:t>
            </a:r>
            <a:r>
              <a:rPr lang="zh-TW" altLang="en-US" sz="1200" b="0" i="0" kern="1200" dirty="0" smtClean="0">
                <a:solidFill>
                  <a:schemeClr val="tx1"/>
                </a:solidFill>
                <a:effectLst/>
                <a:latin typeface="+mn-lt"/>
                <a:ea typeface="+mn-ea"/>
                <a:cs typeface="+mn-cs"/>
              </a:rPr>
              <a:t>想解決的問題是：</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「手動部署多個容器到多台機器上並監測管理這些容器的狀態非常麻煩。」</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而 </a:t>
            </a:r>
            <a:r>
              <a:rPr lang="en-US" altLang="zh-TW" sz="1200" b="0" i="0" kern="1200" dirty="0" smtClean="0">
                <a:solidFill>
                  <a:schemeClr val="tx1"/>
                </a:solidFill>
                <a:effectLst/>
                <a:latin typeface="+mn-lt"/>
                <a:ea typeface="+mn-ea"/>
                <a:cs typeface="+mn-cs"/>
              </a:rPr>
              <a:t>Kubernetes </a:t>
            </a:r>
            <a:r>
              <a:rPr lang="zh-TW" altLang="en-US" sz="1200" b="0" i="0" kern="1200" dirty="0" smtClean="0">
                <a:solidFill>
                  <a:schemeClr val="tx1"/>
                </a:solidFill>
                <a:effectLst/>
                <a:latin typeface="+mn-lt"/>
                <a:ea typeface="+mn-ea"/>
                <a:cs typeface="+mn-cs"/>
              </a:rPr>
              <a:t>要提供的解法： 提供一個平台以較高層次的抽象化去自動化操作與管理容器們。</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我們使用</a:t>
            </a:r>
            <a:r>
              <a:rPr lang="en-US" altLang="zh-TW" sz="1200" kern="1200" dirty="0" smtClean="0">
                <a:solidFill>
                  <a:schemeClr val="tx1"/>
                </a:solidFill>
                <a:effectLst/>
                <a:latin typeface="+mn-lt"/>
                <a:ea typeface="+mn-ea"/>
                <a:cs typeface="+mn-cs"/>
              </a:rPr>
              <a:t>Bono</a:t>
            </a:r>
            <a:r>
              <a:rPr lang="zh-TW" altLang="zh-TW" sz="1200" kern="1200" dirty="0" smtClean="0">
                <a:solidFill>
                  <a:schemeClr val="tx1"/>
                </a:solidFill>
                <a:effectLst/>
                <a:latin typeface="+mn-lt"/>
                <a:ea typeface="+mn-ea"/>
                <a:cs typeface="+mn-cs"/>
              </a:rPr>
              <a:t>實</a:t>
            </a:r>
            <a:r>
              <a:rPr lang="zh-TW" altLang="en-US" sz="1200" kern="1200" dirty="0" smtClean="0">
                <a:solidFill>
                  <a:schemeClr val="tx1"/>
                </a:solidFill>
                <a:effectLst/>
                <a:latin typeface="+mn-lt"/>
                <a:ea typeface="+mn-ea"/>
                <a:cs typeface="+mn-cs"/>
              </a:rPr>
              <a:t>作</a:t>
            </a:r>
            <a:r>
              <a:rPr lang="en-US" altLang="zh-TW" sz="1200" kern="1200" dirty="0" smtClean="0">
                <a:solidFill>
                  <a:schemeClr val="tx1"/>
                </a:solidFill>
                <a:effectLst/>
                <a:latin typeface="+mn-lt"/>
                <a:ea typeface="+mn-ea"/>
                <a:cs typeface="+mn-cs"/>
              </a:rPr>
              <a:t>Forwarding SIP Messages</a:t>
            </a:r>
            <a:r>
              <a:rPr lang="zh-TW" altLang="zh-TW" sz="1200" kern="1200" dirty="0" smtClean="0">
                <a:solidFill>
                  <a:schemeClr val="tx1"/>
                </a:solidFill>
                <a:effectLst/>
                <a:latin typeface="+mn-lt"/>
                <a:ea typeface="+mn-ea"/>
                <a:cs typeface="+mn-cs"/>
              </a:rPr>
              <a:t>微服務。</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我們使用</a:t>
            </a:r>
            <a:r>
              <a:rPr lang="en-US" altLang="zh-TW" sz="1200" kern="1200" dirty="0" smtClean="0">
                <a:solidFill>
                  <a:schemeClr val="tx1"/>
                </a:solidFill>
                <a:effectLst/>
                <a:latin typeface="+mn-lt"/>
                <a:ea typeface="+mn-ea"/>
                <a:cs typeface="+mn-cs"/>
              </a:rPr>
              <a:t>Ralf</a:t>
            </a:r>
            <a:r>
              <a:rPr lang="zh-TW" altLang="zh-TW" sz="1200" kern="1200" dirty="0" smtClean="0">
                <a:solidFill>
                  <a:schemeClr val="tx1"/>
                </a:solidFill>
                <a:effectLst/>
                <a:latin typeface="+mn-lt"/>
                <a:ea typeface="+mn-ea"/>
                <a:cs typeface="+mn-cs"/>
              </a:rPr>
              <a:t>來實</a:t>
            </a:r>
            <a:r>
              <a:rPr lang="zh-TW" altLang="en-US" sz="1200" kern="1200" dirty="0" smtClean="0">
                <a:solidFill>
                  <a:schemeClr val="tx1"/>
                </a:solidFill>
                <a:effectLst/>
                <a:latin typeface="+mn-lt"/>
                <a:ea typeface="+mn-ea"/>
                <a:cs typeface="+mn-cs"/>
              </a:rPr>
              <a:t>作</a:t>
            </a:r>
            <a:r>
              <a:rPr lang="en-US" altLang="zh-TW" sz="1200" kern="1200" dirty="0" smtClean="0">
                <a:solidFill>
                  <a:schemeClr val="tx1"/>
                </a:solidFill>
                <a:effectLst/>
                <a:latin typeface="+mn-lt"/>
                <a:ea typeface="+mn-ea"/>
                <a:cs typeface="+mn-cs"/>
              </a:rPr>
              <a:t>Manage CDR</a:t>
            </a:r>
            <a:r>
              <a:rPr lang="zh-TW" altLang="zh-TW" sz="1200" kern="1200" dirty="0" smtClean="0">
                <a:solidFill>
                  <a:schemeClr val="tx1"/>
                </a:solidFill>
                <a:effectLst/>
                <a:latin typeface="+mn-lt"/>
                <a:ea typeface="+mn-ea"/>
                <a:cs typeface="+mn-cs"/>
              </a:rPr>
              <a:t>微服務。</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為了</a:t>
            </a:r>
            <a:r>
              <a:rPr lang="zh-TW" altLang="en-US" sz="1200" kern="1200" dirty="0" smtClean="0">
                <a:solidFill>
                  <a:schemeClr val="tx1"/>
                </a:solidFill>
                <a:effectLst/>
                <a:latin typeface="+mn-lt"/>
                <a:ea typeface="+mn-ea"/>
                <a:cs typeface="+mn-cs"/>
              </a:rPr>
              <a:t>保持 </a:t>
            </a:r>
            <a:r>
              <a:rPr lang="en-US" altLang="zh-TW" sz="1200" kern="1200" dirty="0" smtClean="0">
                <a:solidFill>
                  <a:schemeClr val="tx1"/>
                </a:solidFill>
                <a:effectLst/>
                <a:latin typeface="+mn-lt"/>
                <a:ea typeface="+mn-ea"/>
                <a:cs typeface="+mn-cs"/>
              </a:rPr>
              <a:t>user registry</a:t>
            </a:r>
            <a:r>
              <a:rPr lang="zh-TW" altLang="zh-TW" sz="1200" kern="1200" dirty="0" smtClean="0">
                <a:solidFill>
                  <a:schemeClr val="tx1"/>
                </a:solidFill>
                <a:effectLst/>
                <a:latin typeface="+mn-lt"/>
                <a:ea typeface="+mn-ea"/>
                <a:cs typeface="+mn-cs"/>
              </a:rPr>
              <a:t>和</a:t>
            </a:r>
            <a:r>
              <a:rPr lang="en-US" altLang="zh-TW" sz="1200" kern="1200" dirty="0" smtClean="0">
                <a:solidFill>
                  <a:schemeClr val="tx1"/>
                </a:solidFill>
                <a:effectLst/>
                <a:latin typeface="+mn-lt"/>
                <a:ea typeface="+mn-ea"/>
                <a:cs typeface="+mn-cs"/>
              </a:rPr>
              <a:t> multimedia </a:t>
            </a:r>
            <a:r>
              <a:rPr lang="en-US" altLang="zh-TW" sz="1200" kern="1200" dirty="0" err="1" smtClean="0">
                <a:solidFill>
                  <a:schemeClr val="tx1"/>
                </a:solidFill>
                <a:effectLst/>
                <a:latin typeface="+mn-lt"/>
                <a:ea typeface="+mn-ea"/>
                <a:cs typeface="+mn-cs"/>
              </a:rPr>
              <a:t>seesion</a:t>
            </a:r>
            <a:r>
              <a:rPr lang="en-US" altLang="zh-TW" sz="1200" kern="1200" dirty="0" smtClean="0">
                <a:solidFill>
                  <a:schemeClr val="tx1"/>
                </a:solidFill>
                <a:effectLst/>
                <a:latin typeface="+mn-lt"/>
                <a:ea typeface="+mn-ea"/>
                <a:cs typeface="+mn-cs"/>
              </a:rPr>
              <a:t> control </a:t>
            </a:r>
            <a:r>
              <a:rPr lang="zh-TW" altLang="zh-TW" sz="1200" kern="1200" dirty="0" smtClean="0">
                <a:solidFill>
                  <a:schemeClr val="tx1"/>
                </a:solidFill>
                <a:effectLst/>
                <a:latin typeface="+mn-lt"/>
                <a:ea typeface="+mn-ea"/>
                <a:cs typeface="+mn-cs"/>
              </a:rPr>
              <a:t>之間的獨立性，</a:t>
            </a:r>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我們劃分了</a:t>
            </a:r>
            <a:r>
              <a:rPr lang="en-US" altLang="zh-TW" sz="1200" kern="1200" dirty="0" smtClean="0">
                <a:solidFill>
                  <a:schemeClr val="tx1"/>
                </a:solidFill>
                <a:effectLst/>
                <a:latin typeface="+mn-lt"/>
                <a:ea typeface="+mn-ea"/>
                <a:cs typeface="+mn-cs"/>
              </a:rPr>
              <a:t>Sprout</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Homestead</a:t>
            </a:r>
            <a:r>
              <a:rPr lang="zh-TW" altLang="zh-TW" sz="1200" kern="1200" dirty="0" smtClean="0">
                <a:solidFill>
                  <a:schemeClr val="tx1"/>
                </a:solidFill>
                <a:effectLst/>
                <a:latin typeface="+mn-lt"/>
                <a:ea typeface="+mn-ea"/>
                <a:cs typeface="+mn-cs"/>
              </a:rPr>
              <a:t>和</a:t>
            </a:r>
            <a:r>
              <a:rPr lang="en-US" altLang="zh-TW" sz="1200" kern="1200" dirty="0" smtClean="0">
                <a:solidFill>
                  <a:schemeClr val="tx1"/>
                </a:solidFill>
                <a:effectLst/>
                <a:latin typeface="+mn-lt"/>
                <a:ea typeface="+mn-ea"/>
                <a:cs typeface="+mn-cs"/>
              </a:rPr>
              <a:t>Cassandra</a:t>
            </a:r>
            <a:r>
              <a:rPr lang="zh-TW" altLang="zh-TW" sz="1200" kern="1200" dirty="0" smtClean="0">
                <a:solidFill>
                  <a:schemeClr val="tx1"/>
                </a:solidFill>
                <a:effectLst/>
                <a:latin typeface="+mn-lt"/>
                <a:ea typeface="+mn-ea"/>
                <a:cs typeface="+mn-cs"/>
              </a:rPr>
              <a:t>組件。 </a:t>
            </a: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我們使用</a:t>
            </a:r>
            <a:r>
              <a:rPr lang="en-US" altLang="zh-TW" sz="1200" kern="1200" dirty="0" err="1" smtClean="0">
                <a:solidFill>
                  <a:schemeClr val="tx1"/>
                </a:solidFill>
                <a:effectLst/>
                <a:latin typeface="+mn-lt"/>
                <a:ea typeface="+mn-ea"/>
                <a:cs typeface="+mn-cs"/>
              </a:rPr>
              <a:t>URSprout</a:t>
            </a:r>
            <a:r>
              <a:rPr lang="zh-TW"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URHomestead</a:t>
            </a:r>
            <a:r>
              <a:rPr lang="zh-TW" altLang="zh-TW" sz="1200" kern="1200" dirty="0" smtClean="0">
                <a:solidFill>
                  <a:schemeClr val="tx1"/>
                </a:solidFill>
                <a:effectLst/>
                <a:latin typeface="+mn-lt"/>
                <a:ea typeface="+mn-ea"/>
                <a:cs typeface="+mn-cs"/>
              </a:rPr>
              <a:t>和</a:t>
            </a:r>
            <a:r>
              <a:rPr lang="en-US" altLang="zh-TW" sz="1200" kern="1200" dirty="0" err="1" smtClean="0">
                <a:solidFill>
                  <a:schemeClr val="tx1"/>
                </a:solidFill>
                <a:effectLst/>
                <a:latin typeface="+mn-lt"/>
                <a:ea typeface="+mn-ea"/>
                <a:cs typeface="+mn-cs"/>
              </a:rPr>
              <a:t>URCassandra</a:t>
            </a:r>
            <a:r>
              <a:rPr lang="en-US" altLang="zh-TW" sz="1200" kern="1200" dirty="0" smtClean="0">
                <a:solidFill>
                  <a:schemeClr val="tx1"/>
                </a:solidFill>
                <a:effectLst/>
                <a:latin typeface="+mn-lt"/>
                <a:ea typeface="+mn-ea"/>
                <a:cs typeface="+mn-cs"/>
              </a:rPr>
              <a:t> </a:t>
            </a:r>
            <a:r>
              <a:rPr lang="zh-TW" altLang="en-US" sz="1200" kern="1200" dirty="0" smtClean="0">
                <a:solidFill>
                  <a:schemeClr val="tx1"/>
                </a:solidFill>
                <a:effectLst/>
                <a:latin typeface="+mn-lt"/>
                <a:ea typeface="+mn-ea"/>
                <a:cs typeface="+mn-cs"/>
              </a:rPr>
              <a:t>來實作 </a:t>
            </a:r>
            <a:r>
              <a:rPr lang="en-US" altLang="zh-TW" sz="1200" kern="1200" dirty="0" smtClean="0">
                <a:solidFill>
                  <a:schemeClr val="tx1"/>
                </a:solidFill>
                <a:effectLst/>
                <a:latin typeface="+mn-lt"/>
                <a:ea typeface="+mn-ea"/>
                <a:cs typeface="+mn-cs"/>
              </a:rPr>
              <a:t>user registry</a:t>
            </a:r>
            <a:r>
              <a:rPr lang="zh-TW" altLang="en-US" sz="1200" kern="1200" dirty="0" smtClean="0">
                <a:solidFill>
                  <a:schemeClr val="tx1"/>
                </a:solidFill>
                <a:effectLst/>
                <a:latin typeface="+mn-lt"/>
                <a:ea typeface="+mn-ea"/>
                <a:cs typeface="+mn-cs"/>
              </a:rPr>
              <a:t>服務</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我們使用</a:t>
            </a:r>
            <a:r>
              <a:rPr lang="en-US" altLang="zh-TW" sz="1200" kern="1200" dirty="0" err="1" smtClean="0">
                <a:solidFill>
                  <a:schemeClr val="tx1"/>
                </a:solidFill>
                <a:effectLst/>
                <a:latin typeface="+mn-lt"/>
                <a:ea typeface="+mn-ea"/>
                <a:cs typeface="+mn-cs"/>
              </a:rPr>
              <a:t>MSCSprout</a:t>
            </a:r>
            <a:r>
              <a:rPr lang="zh-TW"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MSCHomestead</a:t>
            </a:r>
            <a:r>
              <a:rPr lang="zh-TW" altLang="zh-TW" sz="1200" kern="1200" dirty="0" smtClean="0">
                <a:solidFill>
                  <a:schemeClr val="tx1"/>
                </a:solidFill>
                <a:effectLst/>
                <a:latin typeface="+mn-lt"/>
                <a:ea typeface="+mn-ea"/>
                <a:cs typeface="+mn-cs"/>
              </a:rPr>
              <a:t>和</a:t>
            </a:r>
            <a:r>
              <a:rPr lang="en-US" altLang="zh-TW" sz="1200" kern="1200" dirty="0" err="1" smtClean="0">
                <a:solidFill>
                  <a:schemeClr val="tx1"/>
                </a:solidFill>
                <a:effectLst/>
                <a:latin typeface="+mn-lt"/>
                <a:ea typeface="+mn-ea"/>
                <a:cs typeface="+mn-cs"/>
              </a:rPr>
              <a:t>MSCCassandra</a:t>
            </a:r>
            <a:r>
              <a:rPr lang="zh-TW" altLang="zh-TW" sz="1200" kern="1200" dirty="0" smtClean="0">
                <a:solidFill>
                  <a:schemeClr val="tx1"/>
                </a:solidFill>
                <a:effectLst/>
                <a:latin typeface="+mn-lt"/>
                <a:ea typeface="+mn-ea"/>
                <a:cs typeface="+mn-cs"/>
              </a:rPr>
              <a:t>來實</a:t>
            </a:r>
            <a:r>
              <a:rPr lang="zh-TW" altLang="en-US" sz="1200" kern="1200" dirty="0" smtClean="0">
                <a:solidFill>
                  <a:schemeClr val="tx1"/>
                </a:solidFill>
                <a:effectLst/>
                <a:latin typeface="+mn-lt"/>
                <a:ea typeface="+mn-ea"/>
                <a:cs typeface="+mn-cs"/>
              </a:rPr>
              <a:t>作</a:t>
            </a:r>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Mutimedia</a:t>
            </a:r>
            <a:r>
              <a:rPr lang="en-US" altLang="zh-TW" sz="1200" kern="120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seesion</a:t>
            </a:r>
            <a:r>
              <a:rPr lang="en-US" altLang="zh-TW" sz="1200" kern="1200" dirty="0" smtClean="0">
                <a:solidFill>
                  <a:schemeClr val="tx1"/>
                </a:solidFill>
                <a:effectLst/>
                <a:latin typeface="+mn-lt"/>
                <a:ea typeface="+mn-ea"/>
                <a:cs typeface="+mn-cs"/>
              </a:rPr>
              <a:t> control </a:t>
            </a:r>
            <a:r>
              <a:rPr lang="zh-TW" altLang="en-US" sz="1200" kern="1200" dirty="0" smtClean="0">
                <a:solidFill>
                  <a:schemeClr val="tx1"/>
                </a:solidFill>
                <a:effectLst/>
                <a:latin typeface="+mn-lt"/>
                <a:ea typeface="+mn-ea"/>
                <a:cs typeface="+mn-cs"/>
              </a:rPr>
              <a:t>服務</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我們使用</a:t>
            </a:r>
            <a:r>
              <a:rPr lang="en-US" altLang="zh-TW" sz="1200" kern="1200" dirty="0" err="1" smtClean="0">
                <a:solidFill>
                  <a:schemeClr val="tx1"/>
                </a:solidFill>
                <a:effectLst/>
                <a:latin typeface="+mn-lt"/>
                <a:ea typeface="+mn-ea"/>
                <a:cs typeface="+mn-cs"/>
              </a:rPr>
              <a:t>Etcd</a:t>
            </a:r>
            <a:r>
              <a:rPr lang="zh-TW" altLang="zh-TW" sz="1200" kern="1200" dirty="0" smtClean="0">
                <a:solidFill>
                  <a:schemeClr val="tx1"/>
                </a:solidFill>
                <a:effectLst/>
                <a:latin typeface="+mn-lt"/>
                <a:ea typeface="+mn-ea"/>
                <a:cs typeface="+mn-cs"/>
              </a:rPr>
              <a:t>實</a:t>
            </a:r>
            <a:r>
              <a:rPr lang="zh-TW" altLang="en-US" sz="1200" kern="1200" dirty="0" smtClean="0">
                <a:solidFill>
                  <a:schemeClr val="tx1"/>
                </a:solidFill>
                <a:effectLst/>
                <a:latin typeface="+mn-lt"/>
                <a:ea typeface="+mn-ea"/>
                <a:cs typeface="+mn-cs"/>
              </a:rPr>
              <a:t>作</a:t>
            </a:r>
            <a:r>
              <a:rPr lang="zh-TW" altLang="zh-TW" sz="1200" kern="1200" dirty="0" smtClean="0">
                <a:solidFill>
                  <a:schemeClr val="tx1"/>
                </a:solidFill>
                <a:effectLst/>
                <a:latin typeface="+mn-lt"/>
                <a:ea typeface="+mn-ea"/>
                <a:cs typeface="+mn-cs"/>
              </a:rPr>
              <a:t>了</a:t>
            </a:r>
            <a:r>
              <a:rPr lang="en-US" altLang="zh-TW" sz="1200" kern="1200" dirty="0" smtClean="0">
                <a:solidFill>
                  <a:schemeClr val="tx1"/>
                </a:solidFill>
                <a:effectLst/>
                <a:latin typeface="+mn-lt"/>
                <a:ea typeface="+mn-ea"/>
                <a:cs typeface="+mn-cs"/>
              </a:rPr>
              <a:t>MDBU</a:t>
            </a:r>
            <a:r>
              <a:rPr lang="zh-TW" altLang="zh-TW" sz="1200" kern="1200" dirty="0" smtClean="0">
                <a:solidFill>
                  <a:schemeClr val="tx1"/>
                </a:solidFill>
                <a:effectLst/>
                <a:latin typeface="+mn-lt"/>
                <a:ea typeface="+mn-ea"/>
                <a:cs typeface="+mn-cs"/>
              </a:rPr>
              <a:t>，以共享用戶</a:t>
            </a:r>
            <a:r>
              <a:rPr lang="zh-TW" altLang="en-US" sz="1200" kern="1200" dirty="0" smtClean="0">
                <a:solidFill>
                  <a:schemeClr val="tx1"/>
                </a:solidFill>
                <a:effectLst/>
                <a:latin typeface="+mn-lt"/>
                <a:ea typeface="+mn-ea"/>
                <a:cs typeface="+mn-cs"/>
              </a:rPr>
              <a:t>資訊</a:t>
            </a:r>
            <a:r>
              <a:rPr lang="zh-TW" altLang="zh-TW" sz="1200" kern="1200" dirty="0" smtClean="0">
                <a:solidFill>
                  <a:schemeClr val="tx1"/>
                </a:solidFill>
                <a:effectLst/>
                <a:latin typeface="+mn-lt"/>
                <a:ea typeface="+mn-ea"/>
                <a:cs typeface="+mn-cs"/>
              </a:rPr>
              <a:t>，</a:t>
            </a:r>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從而形成了</a:t>
            </a:r>
            <a:r>
              <a:rPr lang="en-US" altLang="zh-TW" sz="1200" kern="1200" dirty="0" smtClean="0">
                <a:solidFill>
                  <a:schemeClr val="tx1"/>
                </a:solidFill>
                <a:effectLst/>
                <a:latin typeface="+mn-lt"/>
                <a:ea typeface="+mn-ea"/>
                <a:cs typeface="+mn-cs"/>
              </a:rPr>
              <a:t>Cassandras</a:t>
            </a:r>
            <a:r>
              <a:rPr lang="zh-TW" altLang="zh-TW" sz="1200" kern="1200" dirty="0" smtClean="0">
                <a:solidFill>
                  <a:schemeClr val="tx1"/>
                </a:solidFill>
                <a:effectLst/>
                <a:latin typeface="+mn-lt"/>
                <a:ea typeface="+mn-ea"/>
                <a:cs typeface="+mn-cs"/>
              </a:rPr>
              <a:t>集群。</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Kubernetes</a:t>
            </a:r>
            <a:r>
              <a:rPr lang="zh-TW" altLang="zh-TW" sz="1200" kern="1200" dirty="0" smtClean="0">
                <a:solidFill>
                  <a:schemeClr val="tx1"/>
                </a:solidFill>
                <a:effectLst/>
                <a:latin typeface="+mn-lt"/>
                <a:ea typeface="+mn-ea"/>
                <a:cs typeface="+mn-cs"/>
              </a:rPr>
              <a:t>是</a:t>
            </a:r>
            <a:r>
              <a:rPr lang="zh-TW" altLang="en-US" sz="1200" kern="1200" dirty="0" smtClean="0">
                <a:solidFill>
                  <a:schemeClr val="tx1"/>
                </a:solidFill>
                <a:effectLst/>
                <a:latin typeface="+mn-lt"/>
                <a:ea typeface="+mn-ea"/>
                <a:cs typeface="+mn-cs"/>
              </a:rPr>
              <a:t>一個廣泛使用的</a:t>
            </a:r>
            <a:r>
              <a:rPr lang="en-US" altLang="zh-TW" sz="1200" kern="1200" dirty="0" smtClean="0">
                <a:solidFill>
                  <a:schemeClr val="tx1"/>
                </a:solidFill>
                <a:effectLst/>
                <a:latin typeface="+mn-lt"/>
                <a:ea typeface="+mn-ea"/>
                <a:cs typeface="+mn-cs"/>
              </a:rPr>
              <a:t>open source orchestrator , </a:t>
            </a:r>
            <a:r>
              <a:rPr lang="zh-TW" altLang="en-US" sz="1200" kern="1200" dirty="0" smtClean="0">
                <a:solidFill>
                  <a:schemeClr val="tx1"/>
                </a:solidFill>
                <a:effectLst/>
                <a:latin typeface="+mn-lt"/>
                <a:ea typeface="+mn-ea"/>
                <a:cs typeface="+mn-cs"/>
              </a:rPr>
              <a:t>它用來</a:t>
            </a:r>
            <a:r>
              <a:rPr lang="zh-TW" altLang="zh-TW" sz="1200" kern="1200" dirty="0" smtClean="0">
                <a:solidFill>
                  <a:schemeClr val="tx1"/>
                </a:solidFill>
                <a:effectLst/>
                <a:latin typeface="+mn-lt"/>
                <a:ea typeface="+mn-ea"/>
                <a:cs typeface="+mn-cs"/>
              </a:rPr>
              <a:t>管理</a:t>
            </a:r>
            <a:r>
              <a:rPr lang="en-US" altLang="zh-TW" sz="1200" kern="1200" dirty="0" smtClean="0">
                <a:solidFill>
                  <a:schemeClr val="tx1"/>
                </a:solidFill>
                <a:effectLst/>
                <a:latin typeface="+mn-lt"/>
                <a:ea typeface="+mn-ea"/>
                <a:cs typeface="+mn-cs"/>
              </a:rPr>
              <a:t>CSCF</a:t>
            </a:r>
            <a:r>
              <a:rPr lang="zh-TW" altLang="en-US" sz="1200" kern="1200" dirty="0" smtClean="0">
                <a:solidFill>
                  <a:schemeClr val="tx1"/>
                </a:solidFill>
                <a:effectLst/>
                <a:latin typeface="+mn-lt"/>
                <a:ea typeface="+mn-ea"/>
                <a:cs typeface="+mn-cs"/>
              </a:rPr>
              <a:t>服務</a:t>
            </a:r>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此外，</a:t>
            </a:r>
            <a:r>
              <a:rPr lang="en-US" altLang="zh-TW" sz="1200" kern="1200" dirty="0" smtClean="0">
                <a:solidFill>
                  <a:schemeClr val="tx1"/>
                </a:solidFill>
                <a:effectLst/>
                <a:latin typeface="+mn-lt"/>
                <a:ea typeface="+mn-ea"/>
                <a:cs typeface="+mn-cs"/>
              </a:rPr>
              <a:t>Kubernetes</a:t>
            </a:r>
            <a:r>
              <a:rPr lang="zh-TW" altLang="en-US" sz="1200" kern="1200" dirty="0" smtClean="0">
                <a:solidFill>
                  <a:schemeClr val="tx1"/>
                </a:solidFill>
                <a:effectLst/>
                <a:latin typeface="+mn-lt"/>
                <a:ea typeface="+mn-ea"/>
                <a:cs typeface="+mn-cs"/>
              </a:rPr>
              <a:t>在一台或多台</a:t>
            </a:r>
            <a:r>
              <a:rPr lang="en-US" altLang="zh-TW" sz="1200" kern="1200" dirty="0" err="1" smtClean="0">
                <a:solidFill>
                  <a:schemeClr val="tx1"/>
                </a:solidFill>
                <a:effectLst/>
                <a:latin typeface="+mn-lt"/>
                <a:ea typeface="+mn-ea"/>
                <a:cs typeface="+mn-cs"/>
              </a:rPr>
              <a:t>machince</a:t>
            </a:r>
            <a:r>
              <a:rPr lang="zh-TW" altLang="en-US" sz="1200" kern="1200" dirty="0" smtClean="0">
                <a:solidFill>
                  <a:schemeClr val="tx1"/>
                </a:solidFill>
                <a:effectLst/>
                <a:latin typeface="+mn-lt"/>
                <a:ea typeface="+mn-ea"/>
                <a:cs typeface="+mn-cs"/>
              </a:rPr>
              <a:t>上 運作 </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它形成 </a:t>
            </a:r>
            <a:r>
              <a:rPr lang="en-US" altLang="zh-TW" sz="1200" kern="1200" dirty="0" smtClean="0">
                <a:solidFill>
                  <a:schemeClr val="tx1"/>
                </a:solidFill>
                <a:effectLst/>
                <a:latin typeface="+mn-lt"/>
                <a:ea typeface="+mn-ea"/>
                <a:cs typeface="+mn-cs"/>
              </a:rPr>
              <a:t>cluster</a:t>
            </a:r>
          </a:p>
          <a:p>
            <a:endParaRPr lang="en-US"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Kubernetes</a:t>
            </a:r>
            <a:r>
              <a:rPr lang="zh-TW" altLang="zh-TW" sz="1200" kern="1200" dirty="0" smtClean="0">
                <a:solidFill>
                  <a:schemeClr val="tx1"/>
                </a:solidFill>
                <a:effectLst/>
                <a:latin typeface="+mn-lt"/>
                <a:ea typeface="+mn-ea"/>
                <a:cs typeface="+mn-cs"/>
              </a:rPr>
              <a:t>集群由一個</a:t>
            </a:r>
            <a:r>
              <a:rPr lang="en-US" altLang="zh-TW" sz="1200" kern="1200" dirty="0" smtClean="0">
                <a:solidFill>
                  <a:schemeClr val="tx1"/>
                </a:solidFill>
                <a:effectLst/>
                <a:latin typeface="+mn-lt"/>
                <a:ea typeface="+mn-ea"/>
                <a:cs typeface="+mn-cs"/>
              </a:rPr>
              <a:t>master </a:t>
            </a:r>
            <a:r>
              <a:rPr lang="zh-TW" altLang="en-US" sz="1200" kern="1200" dirty="0" smtClean="0">
                <a:solidFill>
                  <a:schemeClr val="tx1"/>
                </a:solidFill>
                <a:effectLst/>
                <a:latin typeface="+mn-lt"/>
                <a:ea typeface="+mn-ea"/>
                <a:cs typeface="+mn-cs"/>
              </a:rPr>
              <a:t>和多個 </a:t>
            </a:r>
            <a:r>
              <a:rPr lang="en-US" altLang="zh-TW" sz="1200" kern="1200" dirty="0" smtClean="0">
                <a:solidFill>
                  <a:schemeClr val="tx1"/>
                </a:solidFill>
                <a:effectLst/>
                <a:latin typeface="+mn-lt"/>
                <a:ea typeface="+mn-ea"/>
                <a:cs typeface="+mn-cs"/>
              </a:rPr>
              <a:t>worker</a:t>
            </a:r>
            <a:r>
              <a:rPr lang="zh-TW" altLang="en-US" sz="1200" kern="1200" dirty="0" smtClean="0">
                <a:solidFill>
                  <a:schemeClr val="tx1"/>
                </a:solidFill>
                <a:effectLst/>
                <a:latin typeface="+mn-lt"/>
                <a:ea typeface="+mn-ea"/>
                <a:cs typeface="+mn-cs"/>
              </a:rPr>
              <a:t>組成</a:t>
            </a:r>
            <a:r>
              <a:rPr lang="zh-TW" altLang="zh-TW" sz="1200" kern="1200" dirty="0" smtClean="0">
                <a:solidFill>
                  <a:schemeClr val="tx1"/>
                </a:solidFill>
                <a:effectLst/>
                <a:latin typeface="+mn-lt"/>
                <a:ea typeface="+mn-ea"/>
                <a:cs typeface="+mn-cs"/>
              </a:rPr>
              <a:t>，其中</a:t>
            </a:r>
            <a:r>
              <a:rPr lang="en-US" altLang="zh-TW" sz="1200" kern="1200" dirty="0" smtClean="0">
                <a:solidFill>
                  <a:schemeClr val="tx1"/>
                </a:solidFill>
                <a:effectLst/>
                <a:latin typeface="+mn-lt"/>
                <a:ea typeface="+mn-ea"/>
                <a:cs typeface="+mn-cs"/>
              </a:rPr>
              <a:t>maser</a:t>
            </a:r>
            <a:r>
              <a:rPr lang="zh-TW" altLang="en-US" sz="1200" kern="1200" dirty="0" smtClean="0">
                <a:solidFill>
                  <a:schemeClr val="tx1"/>
                </a:solidFill>
                <a:effectLst/>
                <a:latin typeface="+mn-lt"/>
                <a:ea typeface="+mn-ea"/>
                <a:cs typeface="+mn-cs"/>
              </a:rPr>
              <a:t>負責</a:t>
            </a:r>
            <a:endParaRPr lang="en-US" altLang="zh-TW" sz="1200" kern="1200" dirty="0" smtClean="0">
              <a:solidFill>
                <a:schemeClr val="tx1"/>
              </a:solidFill>
              <a:effectLst/>
              <a:latin typeface="+mn-lt"/>
              <a:ea typeface="+mn-ea"/>
              <a:cs typeface="+mn-cs"/>
            </a:endParaRPr>
          </a:p>
          <a:p>
            <a:r>
              <a:rPr lang="zh-TW" altLang="en-US" sz="1200" kern="1200" dirty="0" smtClean="0">
                <a:solidFill>
                  <a:schemeClr val="tx1"/>
                </a:solidFill>
                <a:effectLst/>
                <a:latin typeface="+mn-lt"/>
                <a:ea typeface="+mn-ea"/>
                <a:cs typeface="+mn-cs"/>
              </a:rPr>
              <a:t>管理 </a:t>
            </a:r>
            <a:r>
              <a:rPr lang="en-US" altLang="zh-TW" sz="1200" kern="1200" dirty="0" smtClean="0">
                <a:solidFill>
                  <a:schemeClr val="tx1"/>
                </a:solidFill>
                <a:effectLst/>
                <a:latin typeface="+mn-lt"/>
                <a:ea typeface="+mn-ea"/>
                <a:cs typeface="+mn-cs"/>
              </a:rPr>
              <a:t>worker</a:t>
            </a:r>
            <a:r>
              <a:rPr lang="zh-TW" altLang="en-US" sz="1200" kern="1200" dirty="0" smtClean="0">
                <a:solidFill>
                  <a:schemeClr val="tx1"/>
                </a:solidFill>
                <a:effectLst/>
                <a:latin typeface="+mn-lt"/>
                <a:ea typeface="+mn-ea"/>
                <a:cs typeface="+mn-cs"/>
              </a:rPr>
              <a:t> 在 部屬在</a:t>
            </a:r>
            <a:r>
              <a:rPr lang="en-US" altLang="zh-TW" sz="1200" kern="1200" dirty="0" err="1" smtClean="0">
                <a:solidFill>
                  <a:schemeClr val="tx1"/>
                </a:solidFill>
                <a:effectLst/>
                <a:latin typeface="+mn-lt"/>
                <a:ea typeface="+mn-ea"/>
                <a:cs typeface="+mn-cs"/>
              </a:rPr>
              <a:t>microservice</a:t>
            </a:r>
            <a:r>
              <a:rPr lang="zh-TW" altLang="en-US" sz="1200" kern="1200" dirty="0" smtClean="0">
                <a:solidFill>
                  <a:schemeClr val="tx1"/>
                </a:solidFill>
                <a:effectLst/>
                <a:latin typeface="+mn-lt"/>
                <a:ea typeface="+mn-ea"/>
                <a:cs typeface="+mn-cs"/>
              </a:rPr>
              <a:t>上的資源</a:t>
            </a:r>
            <a:endParaRPr lang="zh-TW" altLang="en-US" dirty="0" smtClean="0"/>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我們使用名為</a:t>
            </a:r>
            <a:r>
              <a:rPr lang="en-US" altLang="zh-TW" sz="1200" kern="1200" dirty="0" smtClean="0">
                <a:solidFill>
                  <a:schemeClr val="tx1"/>
                </a:solidFill>
                <a:effectLst/>
                <a:latin typeface="+mn-lt"/>
                <a:ea typeface="+mn-ea"/>
                <a:cs typeface="+mn-cs"/>
              </a:rPr>
              <a:t>Core-DNS</a:t>
            </a:r>
            <a:r>
              <a:rPr lang="zh-TW" altLang="zh-TW" sz="1200" kern="1200" dirty="0" smtClean="0">
                <a:solidFill>
                  <a:schemeClr val="tx1"/>
                </a:solidFill>
                <a:effectLst/>
                <a:latin typeface="+mn-lt"/>
                <a:ea typeface="+mn-ea"/>
                <a:cs typeface="+mn-cs"/>
              </a:rPr>
              <a:t>的</a:t>
            </a:r>
            <a:r>
              <a:rPr lang="en-US" altLang="zh-TW" sz="1200" kern="1200" dirty="0" smtClean="0">
                <a:solidFill>
                  <a:schemeClr val="tx1"/>
                </a:solidFill>
                <a:effectLst/>
                <a:latin typeface="+mn-lt"/>
                <a:ea typeface="+mn-ea"/>
                <a:cs typeface="+mn-cs"/>
              </a:rPr>
              <a:t>DNS</a:t>
            </a:r>
            <a:r>
              <a:rPr lang="zh-TW" altLang="zh-TW" sz="1200" kern="1200" dirty="0" smtClean="0">
                <a:solidFill>
                  <a:schemeClr val="tx1"/>
                </a:solidFill>
                <a:effectLst/>
                <a:latin typeface="+mn-lt"/>
                <a:ea typeface="+mn-ea"/>
                <a:cs typeface="+mn-cs"/>
              </a:rPr>
              <a:t>服務器</a:t>
            </a:r>
            <a:r>
              <a:rPr lang="zh-TW" altLang="en-US" sz="1200" kern="1200" dirty="0" smtClean="0">
                <a:solidFill>
                  <a:schemeClr val="tx1"/>
                </a:solidFill>
                <a:effectLst/>
                <a:latin typeface="+mn-lt"/>
                <a:ea typeface="+mn-ea"/>
                <a:cs typeface="+mn-cs"/>
              </a:rPr>
              <a:t> 運作 </a:t>
            </a:r>
            <a:r>
              <a:rPr lang="en-US" altLang="zh-TW" sz="1200" kern="1200" dirty="0" err="1" smtClean="0">
                <a:solidFill>
                  <a:schemeClr val="tx1"/>
                </a:solidFill>
                <a:effectLst/>
                <a:latin typeface="+mn-lt"/>
                <a:ea typeface="+mn-ea"/>
                <a:cs typeface="+mn-cs"/>
              </a:rPr>
              <a:t>register&amp;discovery</a:t>
            </a:r>
            <a:r>
              <a:rPr lang="zh-TW" altLang="en-US" sz="1200" kern="1200" dirty="0" smtClean="0">
                <a:solidFill>
                  <a:schemeClr val="tx1"/>
                </a:solidFill>
                <a:effectLst/>
                <a:latin typeface="+mn-lt"/>
                <a:ea typeface="+mn-ea"/>
                <a:cs typeface="+mn-cs"/>
              </a:rPr>
              <a:t>的功能</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我們使用</a:t>
            </a:r>
            <a:r>
              <a:rPr lang="en-US" altLang="zh-TW" sz="1200" kern="1200" dirty="0" err="1" smtClean="0">
                <a:solidFill>
                  <a:schemeClr val="tx1"/>
                </a:solidFill>
                <a:effectLst/>
                <a:latin typeface="+mn-lt"/>
                <a:ea typeface="+mn-ea"/>
                <a:cs typeface="+mn-cs"/>
              </a:rPr>
              <a:t>Kube</a:t>
            </a:r>
            <a:r>
              <a:rPr lang="en-US" altLang="zh-TW" sz="1200" kern="1200" dirty="0" smtClean="0">
                <a:solidFill>
                  <a:schemeClr val="tx1"/>
                </a:solidFill>
                <a:effectLst/>
                <a:latin typeface="+mn-lt"/>
                <a:ea typeface="+mn-ea"/>
                <a:cs typeface="+mn-cs"/>
              </a:rPr>
              <a:t>-controller</a:t>
            </a:r>
            <a:r>
              <a:rPr lang="zh-TW" altLang="zh-TW" sz="1200" kern="1200" dirty="0" smtClean="0">
                <a:solidFill>
                  <a:schemeClr val="tx1"/>
                </a:solidFill>
                <a:effectLst/>
                <a:latin typeface="+mn-lt"/>
                <a:ea typeface="+mn-ea"/>
                <a:cs typeface="+mn-cs"/>
              </a:rPr>
              <a:t>組件實現</a:t>
            </a:r>
            <a:r>
              <a:rPr lang="en-US" altLang="zh-TW" sz="1200" kern="1200" dirty="0" smtClean="0">
                <a:solidFill>
                  <a:schemeClr val="tx1"/>
                </a:solidFill>
                <a:effectLst/>
                <a:latin typeface="+mn-lt"/>
                <a:ea typeface="+mn-ea"/>
                <a:cs typeface="+mn-cs"/>
              </a:rPr>
              <a:t>Orchestrator</a:t>
            </a:r>
            <a:r>
              <a:rPr lang="zh-TW" altLang="zh-TW" sz="1200" kern="1200" dirty="0" smtClean="0">
                <a:solidFill>
                  <a:schemeClr val="tx1"/>
                </a:solidFill>
                <a:effectLst/>
                <a:latin typeface="+mn-lt"/>
                <a:ea typeface="+mn-ea"/>
                <a:cs typeface="+mn-cs"/>
              </a:rPr>
              <a:t>功能，以確保微服務在工作者上運行。</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我們使用</a:t>
            </a:r>
            <a:r>
              <a:rPr lang="en-US" altLang="zh-TW" sz="1200" kern="1200" dirty="0" err="1" smtClean="0">
                <a:solidFill>
                  <a:schemeClr val="tx1"/>
                </a:solidFill>
                <a:effectLst/>
                <a:latin typeface="+mn-lt"/>
                <a:ea typeface="+mn-ea"/>
                <a:cs typeface="+mn-cs"/>
              </a:rPr>
              <a:t>Kube</a:t>
            </a:r>
            <a:r>
              <a:rPr lang="en-US" altLang="zh-TW" sz="1200" kern="1200" dirty="0" smtClean="0">
                <a:solidFill>
                  <a:schemeClr val="tx1"/>
                </a:solidFill>
                <a:effectLst/>
                <a:latin typeface="+mn-lt"/>
                <a:ea typeface="+mn-ea"/>
                <a:cs typeface="+mn-cs"/>
              </a:rPr>
              <a:t>-scheduler</a:t>
            </a:r>
            <a:r>
              <a:rPr lang="zh-TW" altLang="zh-TW" sz="1200" kern="1200" dirty="0" smtClean="0">
                <a:solidFill>
                  <a:schemeClr val="tx1"/>
                </a:solidFill>
                <a:effectLst/>
                <a:latin typeface="+mn-lt"/>
                <a:ea typeface="+mn-ea"/>
                <a:cs typeface="+mn-cs"/>
              </a:rPr>
              <a:t>組件來實</a:t>
            </a:r>
            <a:r>
              <a:rPr lang="zh-TW" altLang="en-US" sz="1200" kern="1200" dirty="0" smtClean="0">
                <a:solidFill>
                  <a:schemeClr val="tx1"/>
                </a:solidFill>
                <a:effectLst/>
                <a:latin typeface="+mn-lt"/>
                <a:ea typeface="+mn-ea"/>
                <a:cs typeface="+mn-cs"/>
              </a:rPr>
              <a:t>作</a:t>
            </a:r>
            <a:r>
              <a:rPr lang="en-US" altLang="zh-TW" sz="1200" kern="1200" dirty="0" smtClean="0">
                <a:solidFill>
                  <a:schemeClr val="tx1"/>
                </a:solidFill>
                <a:effectLst/>
                <a:latin typeface="+mn-lt"/>
                <a:ea typeface="+mn-ea"/>
                <a:cs typeface="+mn-cs"/>
              </a:rPr>
              <a:t>Infrastructure Manager</a:t>
            </a:r>
            <a:r>
              <a:rPr lang="zh-TW" altLang="zh-TW" sz="1200" kern="1200" dirty="0" smtClean="0">
                <a:solidFill>
                  <a:schemeClr val="tx1"/>
                </a:solidFill>
                <a:effectLst/>
                <a:latin typeface="+mn-lt"/>
                <a:ea typeface="+mn-ea"/>
                <a:cs typeface="+mn-cs"/>
              </a:rPr>
              <a:t>功能，</a:t>
            </a:r>
            <a:endParaRPr lang="en-US" altLang="zh-TW" sz="1200" kern="1200" dirty="0" smtClean="0">
              <a:solidFill>
                <a:schemeClr val="tx1"/>
              </a:solidFill>
              <a:effectLst/>
              <a:latin typeface="+mn-lt"/>
              <a:ea typeface="+mn-ea"/>
              <a:cs typeface="+mn-cs"/>
            </a:endParaRPr>
          </a:p>
          <a:p>
            <a:r>
              <a:rPr lang="zh-TW" altLang="en-US" sz="1200" kern="1200" dirty="0" smtClean="0">
                <a:solidFill>
                  <a:schemeClr val="tx1"/>
                </a:solidFill>
                <a:effectLst/>
                <a:latin typeface="+mn-lt"/>
                <a:ea typeface="+mn-ea"/>
                <a:cs typeface="+mn-cs"/>
              </a:rPr>
              <a:t>它 </a:t>
            </a:r>
            <a:r>
              <a:rPr lang="en-US" altLang="zh-TW" sz="1200" kern="1200" dirty="0" smtClean="0">
                <a:solidFill>
                  <a:schemeClr val="tx1"/>
                </a:solidFill>
                <a:effectLst/>
                <a:latin typeface="+mn-lt"/>
                <a:ea typeface="+mn-ea"/>
                <a:cs typeface="+mn-cs"/>
              </a:rPr>
              <a:t>tracks worker</a:t>
            </a:r>
            <a:r>
              <a:rPr lang="zh-TW" altLang="en-US" sz="1200" kern="1200" dirty="0" smtClean="0">
                <a:solidFill>
                  <a:schemeClr val="tx1"/>
                </a:solidFill>
                <a:effectLst/>
                <a:latin typeface="+mn-lt"/>
                <a:ea typeface="+mn-ea"/>
                <a:cs typeface="+mn-cs"/>
              </a:rPr>
              <a:t>上</a:t>
            </a:r>
            <a:r>
              <a:rPr lang="zh-TW" altLang="zh-TW" sz="1200" kern="1200" dirty="0" smtClean="0">
                <a:solidFill>
                  <a:schemeClr val="tx1"/>
                </a:solidFill>
                <a:effectLst/>
                <a:latin typeface="+mn-lt"/>
                <a:ea typeface="+mn-ea"/>
                <a:cs typeface="+mn-cs"/>
              </a:rPr>
              <a:t>可用的</a:t>
            </a:r>
            <a:r>
              <a:rPr lang="zh-TW" altLang="en-US" sz="1200" kern="1200" dirty="0" smtClean="0">
                <a:solidFill>
                  <a:schemeClr val="tx1"/>
                </a:solidFill>
                <a:effectLst/>
                <a:latin typeface="+mn-lt"/>
                <a:ea typeface="+mn-ea"/>
                <a:cs typeface="+mn-cs"/>
              </a:rPr>
              <a:t>資源並分配給</a:t>
            </a:r>
            <a:r>
              <a:rPr lang="en-US" altLang="zh-TW" sz="1200" kern="1200" dirty="0" err="1" smtClean="0">
                <a:solidFill>
                  <a:schemeClr val="tx1"/>
                </a:solidFill>
                <a:effectLst/>
                <a:latin typeface="+mn-lt"/>
                <a:ea typeface="+mn-ea"/>
                <a:cs typeface="+mn-cs"/>
              </a:rPr>
              <a:t>microservice</a:t>
            </a:r>
            <a:r>
              <a:rPr lang="en-US" altLang="zh-TW" sz="1200" kern="1200" dirty="0" smtClean="0">
                <a:solidFill>
                  <a:schemeClr val="tx1"/>
                </a:solidFill>
                <a:effectLst/>
                <a:latin typeface="+mn-lt"/>
                <a:ea typeface="+mn-ea"/>
                <a:cs typeface="+mn-cs"/>
              </a:rPr>
              <a:t> </a:t>
            </a:r>
            <a:endParaRPr lang="zh-TW" altLang="en-US" dirty="0" smtClean="0"/>
          </a:p>
          <a:p>
            <a:endParaRPr lang="en-US" altLang="zh-TW" sz="1200" kern="1200" dirty="0" smtClean="0">
              <a:solidFill>
                <a:schemeClr val="tx1"/>
              </a:solidFill>
              <a:effectLst/>
              <a:latin typeface="+mn-lt"/>
              <a:ea typeface="+mn-ea"/>
              <a:cs typeface="+mn-cs"/>
            </a:endParaRPr>
          </a:p>
          <a:p>
            <a:r>
              <a:rPr lang="zh-TW" altLang="en-US" sz="1200" kern="1200" dirty="0" smtClean="0">
                <a:solidFill>
                  <a:schemeClr val="tx1"/>
                </a:solidFill>
                <a:effectLst/>
                <a:latin typeface="+mn-lt"/>
                <a:ea typeface="+mn-ea"/>
                <a:cs typeface="+mn-cs"/>
              </a:rPr>
              <a:t>部屬</a:t>
            </a:r>
            <a:r>
              <a:rPr lang="en-US" altLang="zh-TW" sz="1200" kern="1200" dirty="0" err="1" smtClean="0">
                <a:solidFill>
                  <a:schemeClr val="tx1"/>
                </a:solidFill>
                <a:effectLst/>
                <a:latin typeface="+mn-lt"/>
                <a:ea typeface="+mn-ea"/>
                <a:cs typeface="+mn-cs"/>
              </a:rPr>
              <a:t>kubelet</a:t>
            </a:r>
            <a:r>
              <a:rPr lang="zh-TW" altLang="en-US" sz="1200" kern="1200" dirty="0" smtClean="0">
                <a:solidFill>
                  <a:schemeClr val="tx1"/>
                </a:solidFill>
                <a:effectLst/>
                <a:latin typeface="+mn-lt"/>
                <a:ea typeface="+mn-ea"/>
                <a:cs typeface="+mn-cs"/>
              </a:rPr>
              <a:t>在 每個</a:t>
            </a:r>
            <a:r>
              <a:rPr lang="en-US" altLang="zh-TW" sz="1200" kern="1200" dirty="0" smtClean="0">
                <a:solidFill>
                  <a:schemeClr val="tx1"/>
                </a:solidFill>
                <a:effectLst/>
                <a:latin typeface="+mn-lt"/>
                <a:ea typeface="+mn-ea"/>
                <a:cs typeface="+mn-cs"/>
              </a:rPr>
              <a:t>worker</a:t>
            </a:r>
            <a:r>
              <a:rPr lang="zh-TW" altLang="en-US" sz="1200" kern="1200" dirty="0" smtClean="0">
                <a:solidFill>
                  <a:schemeClr val="tx1"/>
                </a:solidFill>
                <a:effectLst/>
                <a:latin typeface="+mn-lt"/>
                <a:ea typeface="+mn-ea"/>
                <a:cs typeface="+mn-cs"/>
              </a:rPr>
              <a:t>上</a:t>
            </a:r>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它通過檢查</a:t>
            </a:r>
            <a:r>
              <a:rPr lang="en-US" altLang="zh-TW" sz="1200" kern="1200" dirty="0" err="1" smtClean="0">
                <a:solidFill>
                  <a:schemeClr val="tx1"/>
                </a:solidFill>
                <a:effectLst/>
                <a:latin typeface="+mn-lt"/>
                <a:ea typeface="+mn-ea"/>
                <a:cs typeface="+mn-cs"/>
              </a:rPr>
              <a:t>microservice</a:t>
            </a:r>
            <a:r>
              <a:rPr lang="zh-TW" altLang="zh-TW" sz="1200" kern="1200" dirty="0" smtClean="0">
                <a:solidFill>
                  <a:schemeClr val="tx1"/>
                </a:solidFill>
                <a:effectLst/>
                <a:latin typeface="+mn-lt"/>
                <a:ea typeface="+mn-ea"/>
                <a:cs typeface="+mn-cs"/>
              </a:rPr>
              <a:t>狀態來確保其健康。</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Kube</a:t>
            </a:r>
            <a:r>
              <a:rPr lang="en-US" altLang="zh-TW" sz="1200" kern="1200" dirty="0" smtClean="0">
                <a:solidFill>
                  <a:schemeClr val="tx1"/>
                </a:solidFill>
                <a:effectLst/>
                <a:latin typeface="+mn-lt"/>
                <a:ea typeface="+mn-ea"/>
                <a:cs typeface="+mn-cs"/>
              </a:rPr>
              <a:t>-proxy</a:t>
            </a:r>
            <a:r>
              <a:rPr lang="zh-TW" altLang="en-US" sz="1200" kern="1200" dirty="0" smtClean="0">
                <a:solidFill>
                  <a:schemeClr val="tx1"/>
                </a:solidFill>
                <a:effectLst/>
                <a:latin typeface="+mn-lt"/>
                <a:ea typeface="+mn-ea"/>
                <a:cs typeface="+mn-cs"/>
              </a:rPr>
              <a:t>在每個 </a:t>
            </a:r>
            <a:r>
              <a:rPr lang="en-US" altLang="zh-TW" sz="1200" kern="1200" dirty="0" smtClean="0">
                <a:solidFill>
                  <a:schemeClr val="tx1"/>
                </a:solidFill>
                <a:effectLst/>
                <a:latin typeface="+mn-lt"/>
                <a:ea typeface="+mn-ea"/>
                <a:cs typeface="+mn-cs"/>
              </a:rPr>
              <a:t>worker</a:t>
            </a:r>
            <a:r>
              <a:rPr lang="zh-TW" altLang="en-US" sz="1200" kern="1200" dirty="0" smtClean="0">
                <a:solidFill>
                  <a:schemeClr val="tx1"/>
                </a:solidFill>
                <a:effectLst/>
                <a:latin typeface="+mn-lt"/>
                <a:ea typeface="+mn-ea"/>
                <a:cs typeface="+mn-cs"/>
              </a:rPr>
              <a:t>上提供</a:t>
            </a:r>
            <a:r>
              <a:rPr lang="zh-TW" altLang="zh-TW" sz="1200" kern="1200" dirty="0" smtClean="0">
                <a:solidFill>
                  <a:schemeClr val="tx1"/>
                </a:solidFill>
                <a:effectLst/>
                <a:latin typeface="+mn-lt"/>
                <a:ea typeface="+mn-ea"/>
                <a:cs typeface="+mn-cs"/>
              </a:rPr>
              <a:t>外部</a:t>
            </a:r>
            <a:r>
              <a:rPr lang="en-US" altLang="zh-TW" sz="1200" kern="1200" dirty="0" smtClean="0">
                <a:solidFill>
                  <a:schemeClr val="tx1"/>
                </a:solidFill>
                <a:effectLst/>
                <a:latin typeface="+mn-lt"/>
                <a:ea typeface="+mn-ea"/>
                <a:cs typeface="+mn-cs"/>
              </a:rPr>
              <a:t>access</a:t>
            </a:r>
          </a:p>
          <a:p>
            <a:r>
              <a:rPr lang="zh-TW" altLang="zh-TW" sz="1200" kern="1200" dirty="0" smtClean="0">
                <a:solidFill>
                  <a:schemeClr val="tx1"/>
                </a:solidFill>
                <a:effectLst/>
                <a:latin typeface="+mn-lt"/>
                <a:ea typeface="+mn-ea"/>
                <a:cs typeface="+mn-cs"/>
              </a:rPr>
              <a:t>並分配</a:t>
            </a:r>
            <a:r>
              <a:rPr lang="en-US" altLang="zh-TW" sz="1200" kern="1200" dirty="0" err="1" smtClean="0">
                <a:solidFill>
                  <a:schemeClr val="tx1"/>
                </a:solidFill>
                <a:effectLst/>
                <a:latin typeface="+mn-lt"/>
                <a:ea typeface="+mn-ea"/>
                <a:cs typeface="+mn-cs"/>
              </a:rPr>
              <a:t>microservice</a:t>
            </a:r>
            <a:r>
              <a:rPr lang="en-US" altLang="zh-TW" sz="1200" kern="120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workolad</a:t>
            </a:r>
            <a:endParaRPr lang="zh-TW" altLang="en-US" dirty="0" smtClean="0"/>
          </a:p>
          <a:p>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endParaRPr lang="zh-TW" altLang="en-US" sz="1200" b="0" i="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36</a:t>
            </a:fld>
            <a:endParaRPr lang="zh-TW" altLang="en-US"/>
          </a:p>
        </p:txBody>
      </p:sp>
    </p:spTree>
    <p:extLst>
      <p:ext uri="{BB962C8B-B14F-4D97-AF65-F5344CB8AC3E}">
        <p14:creationId xmlns:p14="http://schemas.microsoft.com/office/powerpoint/2010/main" val="23730946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37</a:t>
            </a:fld>
            <a:endParaRPr lang="zh-TW" altLang="en-US"/>
          </a:p>
        </p:txBody>
      </p:sp>
    </p:spTree>
    <p:extLst>
      <p:ext uri="{BB962C8B-B14F-4D97-AF65-F5344CB8AC3E}">
        <p14:creationId xmlns:p14="http://schemas.microsoft.com/office/powerpoint/2010/main" val="29580094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我們使用</a:t>
            </a:r>
            <a:r>
              <a:rPr lang="en-US" altLang="zh-TW" sz="1200" kern="1200" dirty="0">
                <a:solidFill>
                  <a:schemeClr val="tx1"/>
                </a:solidFill>
                <a:effectLst/>
                <a:latin typeface="+mn-lt"/>
                <a:ea typeface="+mn-ea"/>
                <a:cs typeface="+mn-cs"/>
              </a:rPr>
              <a:t>Bono</a:t>
            </a:r>
            <a:r>
              <a:rPr lang="zh-TW" altLang="zh-TW" sz="1200" kern="1200" dirty="0">
                <a:solidFill>
                  <a:schemeClr val="tx1"/>
                </a:solidFill>
                <a:effectLst/>
                <a:latin typeface="+mn-lt"/>
                <a:ea typeface="+mn-ea"/>
                <a:cs typeface="+mn-cs"/>
              </a:rPr>
              <a:t>實</a:t>
            </a:r>
            <a:r>
              <a:rPr lang="zh-TW" altLang="en-US" sz="1200" kern="1200" dirty="0">
                <a:solidFill>
                  <a:schemeClr val="tx1"/>
                </a:solidFill>
                <a:effectLst/>
                <a:latin typeface="+mn-lt"/>
                <a:ea typeface="+mn-ea"/>
                <a:cs typeface="+mn-cs"/>
              </a:rPr>
              <a:t>作</a:t>
            </a:r>
            <a:r>
              <a:rPr lang="en-US" altLang="zh-TW" sz="1200" kern="1200" dirty="0">
                <a:solidFill>
                  <a:schemeClr val="tx1"/>
                </a:solidFill>
                <a:effectLst/>
                <a:latin typeface="+mn-lt"/>
                <a:ea typeface="+mn-ea"/>
                <a:cs typeface="+mn-cs"/>
              </a:rPr>
              <a:t>Forwarding SIP Messages</a:t>
            </a:r>
            <a:r>
              <a:rPr lang="zh-TW" altLang="zh-TW" sz="1200" kern="1200" dirty="0">
                <a:solidFill>
                  <a:schemeClr val="tx1"/>
                </a:solidFill>
                <a:effectLst/>
                <a:latin typeface="+mn-lt"/>
                <a:ea typeface="+mn-ea"/>
                <a:cs typeface="+mn-cs"/>
              </a:rPr>
              <a:t>微服務。</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我們使用</a:t>
            </a:r>
            <a:r>
              <a:rPr lang="en-US" altLang="zh-TW" sz="1200" kern="1200" dirty="0">
                <a:solidFill>
                  <a:schemeClr val="tx1"/>
                </a:solidFill>
                <a:effectLst/>
                <a:latin typeface="+mn-lt"/>
                <a:ea typeface="+mn-ea"/>
                <a:cs typeface="+mn-cs"/>
              </a:rPr>
              <a:t>Ralf</a:t>
            </a:r>
            <a:r>
              <a:rPr lang="zh-TW" altLang="zh-TW" sz="1200" kern="1200" dirty="0">
                <a:solidFill>
                  <a:schemeClr val="tx1"/>
                </a:solidFill>
                <a:effectLst/>
                <a:latin typeface="+mn-lt"/>
                <a:ea typeface="+mn-ea"/>
                <a:cs typeface="+mn-cs"/>
              </a:rPr>
              <a:t>來實</a:t>
            </a:r>
            <a:r>
              <a:rPr lang="zh-TW" altLang="en-US" sz="1200" kern="1200" dirty="0">
                <a:solidFill>
                  <a:schemeClr val="tx1"/>
                </a:solidFill>
                <a:effectLst/>
                <a:latin typeface="+mn-lt"/>
                <a:ea typeface="+mn-ea"/>
                <a:cs typeface="+mn-cs"/>
              </a:rPr>
              <a:t>作</a:t>
            </a:r>
            <a:r>
              <a:rPr lang="en-US" altLang="zh-TW" sz="1200" kern="1200" dirty="0">
                <a:solidFill>
                  <a:schemeClr val="tx1"/>
                </a:solidFill>
                <a:effectLst/>
                <a:latin typeface="+mn-lt"/>
                <a:ea typeface="+mn-ea"/>
                <a:cs typeface="+mn-cs"/>
              </a:rPr>
              <a:t>Manage CDR</a:t>
            </a:r>
            <a:r>
              <a:rPr lang="zh-TW" altLang="zh-TW" sz="1200" kern="1200" dirty="0">
                <a:solidFill>
                  <a:schemeClr val="tx1"/>
                </a:solidFill>
                <a:effectLst/>
                <a:latin typeface="+mn-lt"/>
                <a:ea typeface="+mn-ea"/>
                <a:cs typeface="+mn-cs"/>
              </a:rPr>
              <a:t>微服務。</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為了</a:t>
            </a:r>
            <a:r>
              <a:rPr lang="zh-TW" altLang="en-US" sz="1200" kern="1200" dirty="0">
                <a:solidFill>
                  <a:schemeClr val="tx1"/>
                </a:solidFill>
                <a:effectLst/>
                <a:latin typeface="+mn-lt"/>
                <a:ea typeface="+mn-ea"/>
                <a:cs typeface="+mn-cs"/>
              </a:rPr>
              <a:t>保持 </a:t>
            </a:r>
            <a:r>
              <a:rPr lang="en-US" altLang="zh-TW" sz="1200" kern="1200" dirty="0">
                <a:solidFill>
                  <a:schemeClr val="tx1"/>
                </a:solidFill>
                <a:effectLst/>
                <a:latin typeface="+mn-lt"/>
                <a:ea typeface="+mn-ea"/>
                <a:cs typeface="+mn-cs"/>
              </a:rPr>
              <a:t>user registry</a:t>
            </a:r>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 multimedia </a:t>
            </a:r>
            <a:r>
              <a:rPr lang="en-US" altLang="zh-TW" sz="1200" kern="1200" dirty="0" err="1">
                <a:solidFill>
                  <a:schemeClr val="tx1"/>
                </a:solidFill>
                <a:effectLst/>
                <a:latin typeface="+mn-lt"/>
                <a:ea typeface="+mn-ea"/>
                <a:cs typeface="+mn-cs"/>
              </a:rPr>
              <a:t>seesion</a:t>
            </a:r>
            <a:r>
              <a:rPr lang="en-US" altLang="zh-TW" sz="1200" kern="1200" dirty="0">
                <a:solidFill>
                  <a:schemeClr val="tx1"/>
                </a:solidFill>
                <a:effectLst/>
                <a:latin typeface="+mn-lt"/>
                <a:ea typeface="+mn-ea"/>
                <a:cs typeface="+mn-cs"/>
              </a:rPr>
              <a:t> control </a:t>
            </a:r>
            <a:r>
              <a:rPr lang="zh-TW" altLang="zh-TW" sz="1200" kern="1200" dirty="0">
                <a:solidFill>
                  <a:schemeClr val="tx1"/>
                </a:solidFill>
                <a:effectLst/>
                <a:latin typeface="+mn-lt"/>
                <a:ea typeface="+mn-ea"/>
                <a:cs typeface="+mn-cs"/>
              </a:rPr>
              <a:t>之間的獨立性，</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我們劃分了</a:t>
            </a:r>
            <a:r>
              <a:rPr lang="en-US" altLang="zh-TW" sz="1200" kern="1200" dirty="0">
                <a:solidFill>
                  <a:schemeClr val="tx1"/>
                </a:solidFill>
                <a:effectLst/>
                <a:latin typeface="+mn-lt"/>
                <a:ea typeface="+mn-ea"/>
                <a:cs typeface="+mn-cs"/>
              </a:rPr>
              <a:t>Sprout</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Homestead</a:t>
            </a:r>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Cassandra</a:t>
            </a:r>
            <a:r>
              <a:rPr lang="zh-TW" altLang="zh-TW" sz="1200" kern="1200" dirty="0">
                <a:solidFill>
                  <a:schemeClr val="tx1"/>
                </a:solidFill>
                <a:effectLst/>
                <a:latin typeface="+mn-lt"/>
                <a:ea typeface="+mn-ea"/>
                <a:cs typeface="+mn-cs"/>
              </a:rPr>
              <a:t>組件。 </a:t>
            </a: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我們使用</a:t>
            </a:r>
            <a:r>
              <a:rPr lang="en-US" altLang="zh-TW" sz="1200" kern="1200" dirty="0" err="1">
                <a:solidFill>
                  <a:schemeClr val="tx1"/>
                </a:solidFill>
                <a:effectLst/>
                <a:latin typeface="+mn-lt"/>
                <a:ea typeface="+mn-ea"/>
                <a:cs typeface="+mn-cs"/>
              </a:rPr>
              <a:t>URSprout</a:t>
            </a:r>
            <a:r>
              <a:rPr lang="zh-TW" altLang="zh-TW" sz="1200" kern="1200" dirty="0">
                <a:solidFill>
                  <a:schemeClr val="tx1"/>
                </a:solidFill>
                <a:effectLst/>
                <a:latin typeface="+mn-lt"/>
                <a:ea typeface="+mn-ea"/>
                <a:cs typeface="+mn-cs"/>
              </a:rPr>
              <a:t>，</a:t>
            </a:r>
            <a:r>
              <a:rPr lang="en-US" altLang="zh-TW" sz="1200" kern="1200" dirty="0" err="1">
                <a:solidFill>
                  <a:schemeClr val="tx1"/>
                </a:solidFill>
                <a:effectLst/>
                <a:latin typeface="+mn-lt"/>
                <a:ea typeface="+mn-ea"/>
                <a:cs typeface="+mn-cs"/>
              </a:rPr>
              <a:t>URHomestead</a:t>
            </a:r>
            <a:r>
              <a:rPr lang="zh-TW" altLang="zh-TW" sz="1200" kern="1200" dirty="0">
                <a:solidFill>
                  <a:schemeClr val="tx1"/>
                </a:solidFill>
                <a:effectLst/>
                <a:latin typeface="+mn-lt"/>
                <a:ea typeface="+mn-ea"/>
                <a:cs typeface="+mn-cs"/>
              </a:rPr>
              <a:t>和</a:t>
            </a:r>
            <a:r>
              <a:rPr lang="en-US" altLang="zh-TW" sz="1200" kern="1200" dirty="0" err="1">
                <a:solidFill>
                  <a:schemeClr val="tx1"/>
                </a:solidFill>
                <a:effectLst/>
                <a:latin typeface="+mn-lt"/>
                <a:ea typeface="+mn-ea"/>
                <a:cs typeface="+mn-cs"/>
              </a:rPr>
              <a:t>URCassandra</a:t>
            </a:r>
            <a:r>
              <a:rPr lang="en-US" altLang="zh-TW" sz="1200" kern="1200" dirty="0">
                <a:solidFill>
                  <a:schemeClr val="tx1"/>
                </a:solidFill>
                <a:effectLst/>
                <a:latin typeface="+mn-lt"/>
                <a:ea typeface="+mn-ea"/>
                <a:cs typeface="+mn-cs"/>
              </a:rPr>
              <a:t> </a:t>
            </a:r>
            <a:r>
              <a:rPr lang="zh-TW" altLang="en-US" sz="1200" kern="1200" dirty="0">
                <a:solidFill>
                  <a:schemeClr val="tx1"/>
                </a:solidFill>
                <a:effectLst/>
                <a:latin typeface="+mn-lt"/>
                <a:ea typeface="+mn-ea"/>
                <a:cs typeface="+mn-cs"/>
              </a:rPr>
              <a:t>來實作 </a:t>
            </a:r>
            <a:r>
              <a:rPr lang="en-US" altLang="zh-TW" sz="1200" kern="1200" dirty="0">
                <a:solidFill>
                  <a:schemeClr val="tx1"/>
                </a:solidFill>
                <a:effectLst/>
                <a:latin typeface="+mn-lt"/>
                <a:ea typeface="+mn-ea"/>
                <a:cs typeface="+mn-cs"/>
              </a:rPr>
              <a:t>user registry</a:t>
            </a:r>
            <a:r>
              <a:rPr lang="zh-TW" altLang="en-US" sz="1200" kern="1200" dirty="0">
                <a:solidFill>
                  <a:schemeClr val="tx1"/>
                </a:solidFill>
                <a:effectLst/>
                <a:latin typeface="+mn-lt"/>
                <a:ea typeface="+mn-ea"/>
                <a:cs typeface="+mn-cs"/>
              </a:rPr>
              <a:t>服務</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我們使用</a:t>
            </a:r>
            <a:r>
              <a:rPr lang="en-US" altLang="zh-TW" sz="1200" kern="1200" dirty="0" err="1">
                <a:solidFill>
                  <a:schemeClr val="tx1"/>
                </a:solidFill>
                <a:effectLst/>
                <a:latin typeface="+mn-lt"/>
                <a:ea typeface="+mn-ea"/>
                <a:cs typeface="+mn-cs"/>
              </a:rPr>
              <a:t>MSCSprout</a:t>
            </a:r>
            <a:r>
              <a:rPr lang="zh-TW" altLang="zh-TW" sz="1200" kern="1200" dirty="0">
                <a:solidFill>
                  <a:schemeClr val="tx1"/>
                </a:solidFill>
                <a:effectLst/>
                <a:latin typeface="+mn-lt"/>
                <a:ea typeface="+mn-ea"/>
                <a:cs typeface="+mn-cs"/>
              </a:rPr>
              <a:t>，</a:t>
            </a:r>
            <a:r>
              <a:rPr lang="en-US" altLang="zh-TW" sz="1200" kern="1200" dirty="0" err="1">
                <a:solidFill>
                  <a:schemeClr val="tx1"/>
                </a:solidFill>
                <a:effectLst/>
                <a:latin typeface="+mn-lt"/>
                <a:ea typeface="+mn-ea"/>
                <a:cs typeface="+mn-cs"/>
              </a:rPr>
              <a:t>MSCHomestead</a:t>
            </a:r>
            <a:r>
              <a:rPr lang="zh-TW" altLang="zh-TW" sz="1200" kern="1200" dirty="0">
                <a:solidFill>
                  <a:schemeClr val="tx1"/>
                </a:solidFill>
                <a:effectLst/>
                <a:latin typeface="+mn-lt"/>
                <a:ea typeface="+mn-ea"/>
                <a:cs typeface="+mn-cs"/>
              </a:rPr>
              <a:t>和</a:t>
            </a:r>
            <a:r>
              <a:rPr lang="en-US" altLang="zh-TW" sz="1200" kern="1200" dirty="0" err="1">
                <a:solidFill>
                  <a:schemeClr val="tx1"/>
                </a:solidFill>
                <a:effectLst/>
                <a:latin typeface="+mn-lt"/>
                <a:ea typeface="+mn-ea"/>
                <a:cs typeface="+mn-cs"/>
              </a:rPr>
              <a:t>MSCCassandra</a:t>
            </a:r>
            <a:r>
              <a:rPr lang="zh-TW" altLang="zh-TW" sz="1200" kern="1200" dirty="0">
                <a:solidFill>
                  <a:schemeClr val="tx1"/>
                </a:solidFill>
                <a:effectLst/>
                <a:latin typeface="+mn-lt"/>
                <a:ea typeface="+mn-ea"/>
                <a:cs typeface="+mn-cs"/>
              </a:rPr>
              <a:t>來實</a:t>
            </a:r>
            <a:r>
              <a:rPr lang="zh-TW" altLang="en-US" sz="1200" kern="1200" dirty="0">
                <a:solidFill>
                  <a:schemeClr val="tx1"/>
                </a:solidFill>
                <a:effectLst/>
                <a:latin typeface="+mn-lt"/>
                <a:ea typeface="+mn-ea"/>
                <a:cs typeface="+mn-cs"/>
              </a:rPr>
              <a:t>作</a:t>
            </a:r>
            <a:endParaRPr lang="en-US" altLang="zh-TW" sz="1200" kern="1200" dirty="0">
              <a:solidFill>
                <a:schemeClr val="tx1"/>
              </a:solidFill>
              <a:effectLst/>
              <a:latin typeface="+mn-lt"/>
              <a:ea typeface="+mn-ea"/>
              <a:cs typeface="+mn-cs"/>
            </a:endParaRPr>
          </a:p>
          <a:p>
            <a:r>
              <a:rPr lang="en-US" altLang="zh-TW" sz="1200" kern="1200" dirty="0" err="1">
                <a:solidFill>
                  <a:schemeClr val="tx1"/>
                </a:solidFill>
                <a:effectLst/>
                <a:latin typeface="+mn-lt"/>
                <a:ea typeface="+mn-ea"/>
                <a:cs typeface="+mn-cs"/>
              </a:rPr>
              <a:t>Mutimedia</a:t>
            </a:r>
            <a:r>
              <a:rPr lang="en-US" altLang="zh-TW" sz="1200" kern="1200" dirty="0">
                <a:solidFill>
                  <a:schemeClr val="tx1"/>
                </a:solidFill>
                <a:effectLst/>
                <a:latin typeface="+mn-lt"/>
                <a:ea typeface="+mn-ea"/>
                <a:cs typeface="+mn-cs"/>
              </a:rPr>
              <a:t> </a:t>
            </a:r>
            <a:r>
              <a:rPr lang="en-US" altLang="zh-TW" sz="1200" kern="1200" dirty="0" err="1">
                <a:solidFill>
                  <a:schemeClr val="tx1"/>
                </a:solidFill>
                <a:effectLst/>
                <a:latin typeface="+mn-lt"/>
                <a:ea typeface="+mn-ea"/>
                <a:cs typeface="+mn-cs"/>
              </a:rPr>
              <a:t>seesion</a:t>
            </a:r>
            <a:r>
              <a:rPr lang="en-US" altLang="zh-TW" sz="1200" kern="1200" dirty="0">
                <a:solidFill>
                  <a:schemeClr val="tx1"/>
                </a:solidFill>
                <a:effectLst/>
                <a:latin typeface="+mn-lt"/>
                <a:ea typeface="+mn-ea"/>
                <a:cs typeface="+mn-cs"/>
              </a:rPr>
              <a:t> control </a:t>
            </a:r>
            <a:r>
              <a:rPr lang="zh-TW" altLang="en-US" sz="1200" kern="1200" dirty="0">
                <a:solidFill>
                  <a:schemeClr val="tx1"/>
                </a:solidFill>
                <a:effectLst/>
                <a:latin typeface="+mn-lt"/>
                <a:ea typeface="+mn-ea"/>
                <a:cs typeface="+mn-cs"/>
              </a:rPr>
              <a:t>服務</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38</a:t>
            </a:fld>
            <a:endParaRPr lang="zh-TW" altLang="en-US"/>
          </a:p>
        </p:txBody>
      </p:sp>
    </p:spTree>
    <p:extLst>
      <p:ext uri="{BB962C8B-B14F-4D97-AF65-F5344CB8AC3E}">
        <p14:creationId xmlns:p14="http://schemas.microsoft.com/office/powerpoint/2010/main" val="375827926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我們使用</a:t>
            </a:r>
            <a:r>
              <a:rPr lang="en-US" altLang="zh-TW" sz="1200" kern="1200" dirty="0" err="1">
                <a:solidFill>
                  <a:schemeClr val="tx1"/>
                </a:solidFill>
                <a:effectLst/>
                <a:latin typeface="+mn-lt"/>
                <a:ea typeface="+mn-ea"/>
                <a:cs typeface="+mn-cs"/>
              </a:rPr>
              <a:t>Etcd</a:t>
            </a:r>
            <a:r>
              <a:rPr lang="zh-TW" altLang="zh-TW" sz="1200" kern="1200" dirty="0">
                <a:solidFill>
                  <a:schemeClr val="tx1"/>
                </a:solidFill>
                <a:effectLst/>
                <a:latin typeface="+mn-lt"/>
                <a:ea typeface="+mn-ea"/>
                <a:cs typeface="+mn-cs"/>
              </a:rPr>
              <a:t>實</a:t>
            </a:r>
            <a:r>
              <a:rPr lang="zh-TW" altLang="en-US" sz="1200" kern="1200" dirty="0">
                <a:solidFill>
                  <a:schemeClr val="tx1"/>
                </a:solidFill>
                <a:effectLst/>
                <a:latin typeface="+mn-lt"/>
                <a:ea typeface="+mn-ea"/>
                <a:cs typeface="+mn-cs"/>
              </a:rPr>
              <a:t>作</a:t>
            </a:r>
            <a:r>
              <a:rPr lang="zh-TW" altLang="zh-TW" sz="1200" kern="1200" dirty="0">
                <a:solidFill>
                  <a:schemeClr val="tx1"/>
                </a:solidFill>
                <a:effectLst/>
                <a:latin typeface="+mn-lt"/>
                <a:ea typeface="+mn-ea"/>
                <a:cs typeface="+mn-cs"/>
              </a:rPr>
              <a:t>了</a:t>
            </a:r>
            <a:r>
              <a:rPr lang="en-US" altLang="zh-TW" sz="1200" kern="1200" dirty="0">
                <a:solidFill>
                  <a:schemeClr val="tx1"/>
                </a:solidFill>
                <a:effectLst/>
                <a:latin typeface="+mn-lt"/>
                <a:ea typeface="+mn-ea"/>
                <a:cs typeface="+mn-cs"/>
              </a:rPr>
              <a:t>MDBU</a:t>
            </a:r>
            <a:r>
              <a:rPr lang="zh-TW" altLang="zh-TW" sz="1200" kern="1200" dirty="0">
                <a:solidFill>
                  <a:schemeClr val="tx1"/>
                </a:solidFill>
                <a:effectLst/>
                <a:latin typeface="+mn-lt"/>
                <a:ea typeface="+mn-ea"/>
                <a:cs typeface="+mn-cs"/>
              </a:rPr>
              <a:t>，以共享用戶</a:t>
            </a:r>
            <a:r>
              <a:rPr lang="zh-TW" altLang="en-US" sz="1200" kern="1200" dirty="0">
                <a:solidFill>
                  <a:schemeClr val="tx1"/>
                </a:solidFill>
                <a:effectLst/>
                <a:latin typeface="+mn-lt"/>
                <a:ea typeface="+mn-ea"/>
                <a:cs typeface="+mn-cs"/>
              </a:rPr>
              <a:t>資訊</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從而形成了</a:t>
            </a:r>
            <a:r>
              <a:rPr lang="en-US" altLang="zh-TW" sz="1200" kern="1200" dirty="0">
                <a:solidFill>
                  <a:schemeClr val="tx1"/>
                </a:solidFill>
                <a:effectLst/>
                <a:latin typeface="+mn-lt"/>
                <a:ea typeface="+mn-ea"/>
                <a:cs typeface="+mn-cs"/>
              </a:rPr>
              <a:t>Cassandras</a:t>
            </a:r>
            <a:r>
              <a:rPr lang="zh-TW" altLang="zh-TW" sz="1200" kern="1200" dirty="0">
                <a:solidFill>
                  <a:schemeClr val="tx1"/>
                </a:solidFill>
                <a:effectLst/>
                <a:latin typeface="+mn-lt"/>
                <a:ea typeface="+mn-ea"/>
                <a:cs typeface="+mn-cs"/>
              </a:rPr>
              <a:t>集群。</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Kubernetes</a:t>
            </a:r>
            <a:r>
              <a:rPr lang="zh-TW" altLang="zh-TW" sz="1200" kern="1200" dirty="0">
                <a:solidFill>
                  <a:schemeClr val="tx1"/>
                </a:solidFill>
                <a:effectLst/>
                <a:latin typeface="+mn-lt"/>
                <a:ea typeface="+mn-ea"/>
                <a:cs typeface="+mn-cs"/>
              </a:rPr>
              <a:t>是</a:t>
            </a:r>
            <a:r>
              <a:rPr lang="zh-TW" altLang="en-US" sz="1200" kern="1200" dirty="0">
                <a:solidFill>
                  <a:schemeClr val="tx1"/>
                </a:solidFill>
                <a:effectLst/>
                <a:latin typeface="+mn-lt"/>
                <a:ea typeface="+mn-ea"/>
                <a:cs typeface="+mn-cs"/>
              </a:rPr>
              <a:t>一個廣泛使用的</a:t>
            </a:r>
            <a:r>
              <a:rPr lang="en-US" altLang="zh-TW" sz="1200" kern="1200" dirty="0">
                <a:solidFill>
                  <a:schemeClr val="tx1"/>
                </a:solidFill>
                <a:effectLst/>
                <a:latin typeface="+mn-lt"/>
                <a:ea typeface="+mn-ea"/>
                <a:cs typeface="+mn-cs"/>
              </a:rPr>
              <a:t>open source orchestrator , </a:t>
            </a:r>
            <a:r>
              <a:rPr lang="zh-TW" altLang="en-US" sz="1200" kern="1200" dirty="0">
                <a:solidFill>
                  <a:schemeClr val="tx1"/>
                </a:solidFill>
                <a:effectLst/>
                <a:latin typeface="+mn-lt"/>
                <a:ea typeface="+mn-ea"/>
                <a:cs typeface="+mn-cs"/>
              </a:rPr>
              <a:t>它用來</a:t>
            </a:r>
            <a:r>
              <a:rPr lang="zh-TW" altLang="zh-TW" sz="1200" kern="1200" dirty="0">
                <a:solidFill>
                  <a:schemeClr val="tx1"/>
                </a:solidFill>
                <a:effectLst/>
                <a:latin typeface="+mn-lt"/>
                <a:ea typeface="+mn-ea"/>
                <a:cs typeface="+mn-cs"/>
              </a:rPr>
              <a:t>管理</a:t>
            </a:r>
            <a:r>
              <a:rPr lang="en-US" altLang="zh-TW" sz="1200" kern="1200" dirty="0">
                <a:solidFill>
                  <a:schemeClr val="tx1"/>
                </a:solidFill>
                <a:effectLst/>
                <a:latin typeface="+mn-lt"/>
                <a:ea typeface="+mn-ea"/>
                <a:cs typeface="+mn-cs"/>
              </a:rPr>
              <a:t>CSCF</a:t>
            </a:r>
            <a:r>
              <a:rPr lang="zh-TW" altLang="en-US" sz="1200" kern="1200" dirty="0">
                <a:solidFill>
                  <a:schemeClr val="tx1"/>
                </a:solidFill>
                <a:effectLst/>
                <a:latin typeface="+mn-lt"/>
                <a:ea typeface="+mn-ea"/>
                <a:cs typeface="+mn-cs"/>
              </a:rPr>
              <a:t>服務</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此外，</a:t>
            </a:r>
            <a:r>
              <a:rPr lang="en-US" altLang="zh-TW" sz="1200" kern="1200" dirty="0">
                <a:solidFill>
                  <a:schemeClr val="tx1"/>
                </a:solidFill>
                <a:effectLst/>
                <a:latin typeface="+mn-lt"/>
                <a:ea typeface="+mn-ea"/>
                <a:cs typeface="+mn-cs"/>
              </a:rPr>
              <a:t>Kubernetes</a:t>
            </a:r>
            <a:r>
              <a:rPr lang="zh-TW" altLang="en-US" sz="1200" kern="1200" dirty="0">
                <a:solidFill>
                  <a:schemeClr val="tx1"/>
                </a:solidFill>
                <a:effectLst/>
                <a:latin typeface="+mn-lt"/>
                <a:ea typeface="+mn-ea"/>
                <a:cs typeface="+mn-cs"/>
              </a:rPr>
              <a:t>在一台或多台</a:t>
            </a:r>
            <a:r>
              <a:rPr lang="en-US" altLang="zh-TW" sz="1200" kern="1200" dirty="0" err="1">
                <a:solidFill>
                  <a:schemeClr val="tx1"/>
                </a:solidFill>
                <a:effectLst/>
                <a:latin typeface="+mn-lt"/>
                <a:ea typeface="+mn-ea"/>
                <a:cs typeface="+mn-cs"/>
              </a:rPr>
              <a:t>machince</a:t>
            </a:r>
            <a:r>
              <a:rPr lang="zh-TW" altLang="en-US" sz="1200" kern="1200" dirty="0">
                <a:solidFill>
                  <a:schemeClr val="tx1"/>
                </a:solidFill>
                <a:effectLst/>
                <a:latin typeface="+mn-lt"/>
                <a:ea typeface="+mn-ea"/>
                <a:cs typeface="+mn-cs"/>
              </a:rPr>
              <a:t>上 運作 </a:t>
            </a:r>
            <a:r>
              <a:rPr lang="en-US" altLang="zh-TW" sz="1200" kern="1200" dirty="0">
                <a:solidFill>
                  <a:schemeClr val="tx1"/>
                </a:solidFill>
                <a:effectLst/>
                <a:latin typeface="+mn-lt"/>
                <a:ea typeface="+mn-ea"/>
                <a:cs typeface="+mn-cs"/>
              </a:rPr>
              <a:t>,</a:t>
            </a:r>
            <a:r>
              <a:rPr lang="zh-TW" altLang="en-US" sz="1200" kern="1200" dirty="0">
                <a:solidFill>
                  <a:schemeClr val="tx1"/>
                </a:solidFill>
                <a:effectLst/>
                <a:latin typeface="+mn-lt"/>
                <a:ea typeface="+mn-ea"/>
                <a:cs typeface="+mn-cs"/>
              </a:rPr>
              <a:t>它形成 </a:t>
            </a:r>
            <a:r>
              <a:rPr lang="en-US" altLang="zh-TW" sz="1200" kern="1200" dirty="0">
                <a:solidFill>
                  <a:schemeClr val="tx1"/>
                </a:solidFill>
                <a:effectLst/>
                <a:latin typeface="+mn-lt"/>
                <a:ea typeface="+mn-ea"/>
                <a:cs typeface="+mn-cs"/>
              </a:rPr>
              <a:t>cluster</a:t>
            </a:r>
          </a:p>
          <a:p>
            <a:endParaRPr lang="en-US"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Kubernetes</a:t>
            </a:r>
            <a:r>
              <a:rPr lang="zh-TW" altLang="zh-TW" sz="1200" kern="1200" dirty="0">
                <a:solidFill>
                  <a:schemeClr val="tx1"/>
                </a:solidFill>
                <a:effectLst/>
                <a:latin typeface="+mn-lt"/>
                <a:ea typeface="+mn-ea"/>
                <a:cs typeface="+mn-cs"/>
              </a:rPr>
              <a:t>集群由一個</a:t>
            </a:r>
            <a:r>
              <a:rPr lang="en-US" altLang="zh-TW" sz="1200" kern="1200" dirty="0">
                <a:solidFill>
                  <a:schemeClr val="tx1"/>
                </a:solidFill>
                <a:effectLst/>
                <a:latin typeface="+mn-lt"/>
                <a:ea typeface="+mn-ea"/>
                <a:cs typeface="+mn-cs"/>
              </a:rPr>
              <a:t>master </a:t>
            </a:r>
            <a:r>
              <a:rPr lang="zh-TW" altLang="en-US" sz="1200" kern="1200" dirty="0">
                <a:solidFill>
                  <a:schemeClr val="tx1"/>
                </a:solidFill>
                <a:effectLst/>
                <a:latin typeface="+mn-lt"/>
                <a:ea typeface="+mn-ea"/>
                <a:cs typeface="+mn-cs"/>
              </a:rPr>
              <a:t>和多個 </a:t>
            </a:r>
            <a:r>
              <a:rPr lang="en-US" altLang="zh-TW" sz="1200" kern="1200" dirty="0">
                <a:solidFill>
                  <a:schemeClr val="tx1"/>
                </a:solidFill>
                <a:effectLst/>
                <a:latin typeface="+mn-lt"/>
                <a:ea typeface="+mn-ea"/>
                <a:cs typeface="+mn-cs"/>
              </a:rPr>
              <a:t>worker</a:t>
            </a:r>
            <a:r>
              <a:rPr lang="zh-TW" altLang="en-US" sz="1200" kern="1200" dirty="0">
                <a:solidFill>
                  <a:schemeClr val="tx1"/>
                </a:solidFill>
                <a:effectLst/>
                <a:latin typeface="+mn-lt"/>
                <a:ea typeface="+mn-ea"/>
                <a:cs typeface="+mn-cs"/>
              </a:rPr>
              <a:t>組成</a:t>
            </a:r>
            <a:r>
              <a:rPr lang="zh-TW" altLang="zh-TW" sz="1200" kern="1200" dirty="0">
                <a:solidFill>
                  <a:schemeClr val="tx1"/>
                </a:solidFill>
                <a:effectLst/>
                <a:latin typeface="+mn-lt"/>
                <a:ea typeface="+mn-ea"/>
                <a:cs typeface="+mn-cs"/>
              </a:rPr>
              <a:t>，其中</a:t>
            </a:r>
            <a:r>
              <a:rPr lang="en-US" altLang="zh-TW" sz="1200" kern="1200" dirty="0">
                <a:solidFill>
                  <a:schemeClr val="tx1"/>
                </a:solidFill>
                <a:effectLst/>
                <a:latin typeface="+mn-lt"/>
                <a:ea typeface="+mn-ea"/>
                <a:cs typeface="+mn-cs"/>
              </a:rPr>
              <a:t>maser</a:t>
            </a:r>
            <a:r>
              <a:rPr lang="zh-TW" altLang="en-US" sz="1200" kern="1200" dirty="0">
                <a:solidFill>
                  <a:schemeClr val="tx1"/>
                </a:solidFill>
                <a:effectLst/>
                <a:latin typeface="+mn-lt"/>
                <a:ea typeface="+mn-ea"/>
                <a:cs typeface="+mn-cs"/>
              </a:rPr>
              <a:t>負責</a:t>
            </a:r>
            <a:endParaRPr lang="en-US" altLang="zh-TW" sz="1200" kern="1200" dirty="0">
              <a:solidFill>
                <a:schemeClr val="tx1"/>
              </a:solidFill>
              <a:effectLst/>
              <a:latin typeface="+mn-lt"/>
              <a:ea typeface="+mn-ea"/>
              <a:cs typeface="+mn-cs"/>
            </a:endParaRPr>
          </a:p>
          <a:p>
            <a:r>
              <a:rPr lang="zh-TW" altLang="en-US" sz="1200" kern="1200" dirty="0">
                <a:solidFill>
                  <a:schemeClr val="tx1"/>
                </a:solidFill>
                <a:effectLst/>
                <a:latin typeface="+mn-lt"/>
                <a:ea typeface="+mn-ea"/>
                <a:cs typeface="+mn-cs"/>
              </a:rPr>
              <a:t>管理 </a:t>
            </a:r>
            <a:r>
              <a:rPr lang="en-US" altLang="zh-TW" sz="1200" kern="1200" dirty="0">
                <a:solidFill>
                  <a:schemeClr val="tx1"/>
                </a:solidFill>
                <a:effectLst/>
                <a:latin typeface="+mn-lt"/>
                <a:ea typeface="+mn-ea"/>
                <a:cs typeface="+mn-cs"/>
              </a:rPr>
              <a:t>worker</a:t>
            </a:r>
            <a:r>
              <a:rPr lang="zh-TW" altLang="en-US" sz="1200" kern="1200" dirty="0">
                <a:solidFill>
                  <a:schemeClr val="tx1"/>
                </a:solidFill>
                <a:effectLst/>
                <a:latin typeface="+mn-lt"/>
                <a:ea typeface="+mn-ea"/>
                <a:cs typeface="+mn-cs"/>
              </a:rPr>
              <a:t> 在 部屬在</a:t>
            </a:r>
            <a:r>
              <a:rPr lang="en-US" altLang="zh-TW" sz="1200" kern="1200" dirty="0">
                <a:solidFill>
                  <a:schemeClr val="tx1"/>
                </a:solidFill>
                <a:effectLst/>
                <a:latin typeface="+mn-lt"/>
                <a:ea typeface="+mn-ea"/>
                <a:cs typeface="+mn-cs"/>
              </a:rPr>
              <a:t>microservice</a:t>
            </a:r>
            <a:r>
              <a:rPr lang="zh-TW" altLang="en-US" sz="1200" kern="1200" dirty="0">
                <a:solidFill>
                  <a:schemeClr val="tx1"/>
                </a:solidFill>
                <a:effectLst/>
                <a:latin typeface="+mn-lt"/>
                <a:ea typeface="+mn-ea"/>
                <a:cs typeface="+mn-cs"/>
              </a:rPr>
              <a:t>上的資源</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39</a:t>
            </a:fld>
            <a:endParaRPr lang="zh-TW" altLang="en-US"/>
          </a:p>
        </p:txBody>
      </p:sp>
    </p:spTree>
    <p:extLst>
      <p:ext uri="{BB962C8B-B14F-4D97-AF65-F5344CB8AC3E}">
        <p14:creationId xmlns:p14="http://schemas.microsoft.com/office/powerpoint/2010/main" val="2676677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為了測試這個架構，作者對</a:t>
            </a:r>
            <a:r>
              <a:rPr lang="en-US" altLang="zh-TW" dirty="0" err="1"/>
              <a:t>uvIMS</a:t>
            </a:r>
            <a:r>
              <a:rPr lang="zh-TW" altLang="en-US" dirty="0"/>
              <a:t> 進行了效能的評估 包含 </a:t>
            </a:r>
            <a:r>
              <a:rPr lang="en-US" altLang="zh-TW" dirty="0"/>
              <a:t>CPU</a:t>
            </a:r>
            <a:r>
              <a:rPr lang="zh-TW" altLang="en-US" dirty="0"/>
              <a:t>使用率，</a:t>
            </a:r>
            <a:r>
              <a:rPr lang="en-US" altLang="zh-TW" dirty="0"/>
              <a:t>RAM</a:t>
            </a:r>
            <a:r>
              <a:rPr lang="zh-TW" altLang="en-US" dirty="0"/>
              <a:t>使用率，</a:t>
            </a:r>
            <a:endParaRPr lang="en-US" altLang="zh-TW" dirty="0"/>
          </a:p>
          <a:p>
            <a:r>
              <a:rPr lang="zh-TW" altLang="en-US" dirty="0"/>
              <a:t>成功呼叫率和延遲標準的評估。</a:t>
            </a:r>
            <a:endParaRPr lang="en-US" altLang="zh-TW" dirty="0"/>
          </a:p>
          <a:p>
            <a:endParaRPr lang="en-US" altLang="zh-TW" dirty="0"/>
          </a:p>
          <a:p>
            <a:r>
              <a:rPr lang="zh-TW" altLang="en-US" dirty="0"/>
              <a:t>作者的測試結果表明，</a:t>
            </a:r>
            <a:r>
              <a:rPr lang="en-US" altLang="zh-TW" dirty="0" err="1"/>
              <a:t>uvIMS</a:t>
            </a:r>
            <a:r>
              <a:rPr lang="zh-TW" altLang="en-US" dirty="0"/>
              <a:t>可以有效利用資源，和少量的延遲增加，</a:t>
            </a:r>
            <a:endParaRPr lang="en-US" altLang="zh-TW" dirty="0"/>
          </a:p>
          <a:p>
            <a:r>
              <a:rPr lang="zh-TW" altLang="en-US" dirty="0"/>
              <a:t>達到更高的</a:t>
            </a:r>
            <a:r>
              <a:rPr lang="en-US" altLang="zh-TW" dirty="0"/>
              <a:t>SCR</a:t>
            </a:r>
            <a:r>
              <a:rPr lang="zh-TW" altLang="en-US" dirty="0"/>
              <a:t>。</a:t>
            </a:r>
            <a:endParaRPr lang="en-US" altLang="zh-TW" dirty="0"/>
          </a:p>
          <a:p>
            <a:endParaRPr lang="en-US" altLang="zh-TW" dirty="0"/>
          </a:p>
          <a:p>
            <a:r>
              <a:rPr lang="zh-TW" altLang="en-US" dirty="0"/>
              <a:t>因此，我們可以指出，將整體</a:t>
            </a:r>
            <a:r>
              <a:rPr lang="en-US" altLang="zh-TW" dirty="0" err="1"/>
              <a:t>vIMS</a:t>
            </a:r>
            <a:r>
              <a:rPr lang="zh-TW" altLang="en-US" dirty="0"/>
              <a:t>架構劃分為微服務</a:t>
            </a:r>
            <a:endParaRPr lang="en-US" altLang="zh-TW" dirty="0"/>
          </a:p>
          <a:p>
            <a:r>
              <a:rPr lang="zh-TW" altLang="en-US" dirty="0"/>
              <a:t>可以提供更好的可擴展性。</a:t>
            </a:r>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a:t>
            </a:fld>
            <a:endParaRPr lang="zh-TW" altLang="en-US"/>
          </a:p>
        </p:txBody>
      </p:sp>
    </p:spTree>
    <p:extLst>
      <p:ext uri="{BB962C8B-B14F-4D97-AF65-F5344CB8AC3E}">
        <p14:creationId xmlns:p14="http://schemas.microsoft.com/office/powerpoint/2010/main" val="139729635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我們使用名為</a:t>
            </a:r>
            <a:r>
              <a:rPr lang="en-US" altLang="zh-TW" sz="1200" kern="1200" dirty="0">
                <a:solidFill>
                  <a:schemeClr val="tx1"/>
                </a:solidFill>
                <a:effectLst/>
                <a:latin typeface="+mn-lt"/>
                <a:ea typeface="+mn-ea"/>
                <a:cs typeface="+mn-cs"/>
              </a:rPr>
              <a:t>Core-DNS</a:t>
            </a:r>
            <a:r>
              <a:rPr lang="zh-TW" altLang="zh-TW" sz="1200" kern="1200" dirty="0">
                <a:solidFill>
                  <a:schemeClr val="tx1"/>
                </a:solidFill>
                <a:effectLst/>
                <a:latin typeface="+mn-lt"/>
                <a:ea typeface="+mn-ea"/>
                <a:cs typeface="+mn-cs"/>
              </a:rPr>
              <a:t>的</a:t>
            </a:r>
            <a:r>
              <a:rPr lang="en-US" altLang="zh-TW" sz="1200" kern="1200" dirty="0">
                <a:solidFill>
                  <a:schemeClr val="tx1"/>
                </a:solidFill>
                <a:effectLst/>
                <a:latin typeface="+mn-lt"/>
                <a:ea typeface="+mn-ea"/>
                <a:cs typeface="+mn-cs"/>
              </a:rPr>
              <a:t>DNS</a:t>
            </a:r>
            <a:r>
              <a:rPr lang="zh-TW" altLang="zh-TW" sz="1200" kern="1200" dirty="0">
                <a:solidFill>
                  <a:schemeClr val="tx1"/>
                </a:solidFill>
                <a:effectLst/>
                <a:latin typeface="+mn-lt"/>
                <a:ea typeface="+mn-ea"/>
                <a:cs typeface="+mn-cs"/>
              </a:rPr>
              <a:t>服務器</a:t>
            </a:r>
            <a:r>
              <a:rPr lang="zh-TW" altLang="en-US" sz="1200" kern="1200" dirty="0">
                <a:solidFill>
                  <a:schemeClr val="tx1"/>
                </a:solidFill>
                <a:effectLst/>
                <a:latin typeface="+mn-lt"/>
                <a:ea typeface="+mn-ea"/>
                <a:cs typeface="+mn-cs"/>
              </a:rPr>
              <a:t> 運作 </a:t>
            </a:r>
            <a:r>
              <a:rPr lang="en-US" altLang="zh-TW" sz="1200" kern="1200" dirty="0" err="1">
                <a:solidFill>
                  <a:schemeClr val="tx1"/>
                </a:solidFill>
                <a:effectLst/>
                <a:latin typeface="+mn-lt"/>
                <a:ea typeface="+mn-ea"/>
                <a:cs typeface="+mn-cs"/>
              </a:rPr>
              <a:t>register&amp;discovery</a:t>
            </a:r>
            <a:r>
              <a:rPr lang="zh-TW" altLang="en-US" sz="1200" kern="1200" dirty="0">
                <a:solidFill>
                  <a:schemeClr val="tx1"/>
                </a:solidFill>
                <a:effectLst/>
                <a:latin typeface="+mn-lt"/>
                <a:ea typeface="+mn-ea"/>
                <a:cs typeface="+mn-cs"/>
              </a:rPr>
              <a:t>的功能</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我們使用</a:t>
            </a:r>
            <a:r>
              <a:rPr lang="en-US" altLang="zh-TW" sz="1200" kern="1200" dirty="0" err="1">
                <a:solidFill>
                  <a:schemeClr val="tx1"/>
                </a:solidFill>
                <a:effectLst/>
                <a:latin typeface="+mn-lt"/>
                <a:ea typeface="+mn-ea"/>
                <a:cs typeface="+mn-cs"/>
              </a:rPr>
              <a:t>Kube</a:t>
            </a:r>
            <a:r>
              <a:rPr lang="en-US" altLang="zh-TW" sz="1200" kern="1200" dirty="0">
                <a:solidFill>
                  <a:schemeClr val="tx1"/>
                </a:solidFill>
                <a:effectLst/>
                <a:latin typeface="+mn-lt"/>
                <a:ea typeface="+mn-ea"/>
                <a:cs typeface="+mn-cs"/>
              </a:rPr>
              <a:t>-controller</a:t>
            </a:r>
            <a:r>
              <a:rPr lang="zh-TW" altLang="zh-TW" sz="1200" kern="1200" dirty="0">
                <a:solidFill>
                  <a:schemeClr val="tx1"/>
                </a:solidFill>
                <a:effectLst/>
                <a:latin typeface="+mn-lt"/>
                <a:ea typeface="+mn-ea"/>
                <a:cs typeface="+mn-cs"/>
              </a:rPr>
              <a:t>組件實現</a:t>
            </a:r>
            <a:r>
              <a:rPr lang="en-US" altLang="zh-TW" sz="1200" kern="1200" dirty="0">
                <a:solidFill>
                  <a:schemeClr val="tx1"/>
                </a:solidFill>
                <a:effectLst/>
                <a:latin typeface="+mn-lt"/>
                <a:ea typeface="+mn-ea"/>
                <a:cs typeface="+mn-cs"/>
              </a:rPr>
              <a:t>Orchestrator</a:t>
            </a:r>
            <a:r>
              <a:rPr lang="zh-TW" altLang="zh-TW" sz="1200" kern="1200" dirty="0">
                <a:solidFill>
                  <a:schemeClr val="tx1"/>
                </a:solidFill>
                <a:effectLst/>
                <a:latin typeface="+mn-lt"/>
                <a:ea typeface="+mn-ea"/>
                <a:cs typeface="+mn-cs"/>
              </a:rPr>
              <a:t>功能，以確保微服務在工作者上運行。</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我們使用</a:t>
            </a:r>
            <a:r>
              <a:rPr lang="en-US" altLang="zh-TW" sz="1200" kern="1200" dirty="0" err="1">
                <a:solidFill>
                  <a:schemeClr val="tx1"/>
                </a:solidFill>
                <a:effectLst/>
                <a:latin typeface="+mn-lt"/>
                <a:ea typeface="+mn-ea"/>
                <a:cs typeface="+mn-cs"/>
              </a:rPr>
              <a:t>Kube</a:t>
            </a:r>
            <a:r>
              <a:rPr lang="en-US" altLang="zh-TW" sz="1200" kern="1200" dirty="0">
                <a:solidFill>
                  <a:schemeClr val="tx1"/>
                </a:solidFill>
                <a:effectLst/>
                <a:latin typeface="+mn-lt"/>
                <a:ea typeface="+mn-ea"/>
                <a:cs typeface="+mn-cs"/>
              </a:rPr>
              <a:t>-scheduler</a:t>
            </a:r>
            <a:r>
              <a:rPr lang="zh-TW" altLang="zh-TW" sz="1200" kern="1200" dirty="0">
                <a:solidFill>
                  <a:schemeClr val="tx1"/>
                </a:solidFill>
                <a:effectLst/>
                <a:latin typeface="+mn-lt"/>
                <a:ea typeface="+mn-ea"/>
                <a:cs typeface="+mn-cs"/>
              </a:rPr>
              <a:t>組件來實</a:t>
            </a:r>
            <a:r>
              <a:rPr lang="zh-TW" altLang="en-US" sz="1200" kern="1200" dirty="0">
                <a:solidFill>
                  <a:schemeClr val="tx1"/>
                </a:solidFill>
                <a:effectLst/>
                <a:latin typeface="+mn-lt"/>
                <a:ea typeface="+mn-ea"/>
                <a:cs typeface="+mn-cs"/>
              </a:rPr>
              <a:t>作</a:t>
            </a:r>
            <a:r>
              <a:rPr lang="en-US" altLang="zh-TW" sz="1200" kern="1200" dirty="0">
                <a:solidFill>
                  <a:schemeClr val="tx1"/>
                </a:solidFill>
                <a:effectLst/>
                <a:latin typeface="+mn-lt"/>
                <a:ea typeface="+mn-ea"/>
                <a:cs typeface="+mn-cs"/>
              </a:rPr>
              <a:t>Infrastructure Manager</a:t>
            </a:r>
            <a:r>
              <a:rPr lang="zh-TW" altLang="zh-TW" sz="1200" kern="1200" dirty="0">
                <a:solidFill>
                  <a:schemeClr val="tx1"/>
                </a:solidFill>
                <a:effectLst/>
                <a:latin typeface="+mn-lt"/>
                <a:ea typeface="+mn-ea"/>
                <a:cs typeface="+mn-cs"/>
              </a:rPr>
              <a:t>功能，</a:t>
            </a:r>
            <a:endParaRPr lang="en-US" altLang="zh-TW" sz="1200" kern="1200" dirty="0">
              <a:solidFill>
                <a:schemeClr val="tx1"/>
              </a:solidFill>
              <a:effectLst/>
              <a:latin typeface="+mn-lt"/>
              <a:ea typeface="+mn-ea"/>
              <a:cs typeface="+mn-cs"/>
            </a:endParaRPr>
          </a:p>
          <a:p>
            <a:r>
              <a:rPr lang="zh-TW" altLang="en-US" sz="1200" kern="1200" dirty="0">
                <a:solidFill>
                  <a:schemeClr val="tx1"/>
                </a:solidFill>
                <a:effectLst/>
                <a:latin typeface="+mn-lt"/>
                <a:ea typeface="+mn-ea"/>
                <a:cs typeface="+mn-cs"/>
              </a:rPr>
              <a:t>它 </a:t>
            </a:r>
            <a:r>
              <a:rPr lang="en-US" altLang="zh-TW" sz="1200" kern="1200" dirty="0">
                <a:solidFill>
                  <a:schemeClr val="tx1"/>
                </a:solidFill>
                <a:effectLst/>
                <a:latin typeface="+mn-lt"/>
                <a:ea typeface="+mn-ea"/>
                <a:cs typeface="+mn-cs"/>
              </a:rPr>
              <a:t>tracks worker</a:t>
            </a:r>
            <a:r>
              <a:rPr lang="zh-TW" altLang="en-US" sz="1200" kern="1200" dirty="0">
                <a:solidFill>
                  <a:schemeClr val="tx1"/>
                </a:solidFill>
                <a:effectLst/>
                <a:latin typeface="+mn-lt"/>
                <a:ea typeface="+mn-ea"/>
                <a:cs typeface="+mn-cs"/>
              </a:rPr>
              <a:t>上</a:t>
            </a:r>
            <a:r>
              <a:rPr lang="zh-TW" altLang="zh-TW" sz="1200" kern="1200" dirty="0">
                <a:solidFill>
                  <a:schemeClr val="tx1"/>
                </a:solidFill>
                <a:effectLst/>
                <a:latin typeface="+mn-lt"/>
                <a:ea typeface="+mn-ea"/>
                <a:cs typeface="+mn-cs"/>
              </a:rPr>
              <a:t>可用的</a:t>
            </a:r>
            <a:r>
              <a:rPr lang="zh-TW" altLang="en-US" sz="1200" kern="1200" dirty="0">
                <a:solidFill>
                  <a:schemeClr val="tx1"/>
                </a:solidFill>
                <a:effectLst/>
                <a:latin typeface="+mn-lt"/>
                <a:ea typeface="+mn-ea"/>
                <a:cs typeface="+mn-cs"/>
              </a:rPr>
              <a:t>資源並分配給</a:t>
            </a:r>
            <a:r>
              <a:rPr lang="en-US" altLang="zh-TW" sz="1200" kern="1200" dirty="0">
                <a:solidFill>
                  <a:schemeClr val="tx1"/>
                </a:solidFill>
                <a:effectLst/>
                <a:latin typeface="+mn-lt"/>
                <a:ea typeface="+mn-ea"/>
                <a:cs typeface="+mn-cs"/>
              </a:rPr>
              <a:t>microservice </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40</a:t>
            </a:fld>
            <a:endParaRPr lang="zh-TW" altLang="en-US"/>
          </a:p>
        </p:txBody>
      </p:sp>
    </p:spTree>
    <p:extLst>
      <p:ext uri="{BB962C8B-B14F-4D97-AF65-F5344CB8AC3E}">
        <p14:creationId xmlns:p14="http://schemas.microsoft.com/office/powerpoint/2010/main" val="337870883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kern="1200" dirty="0">
                <a:solidFill>
                  <a:schemeClr val="tx1"/>
                </a:solidFill>
                <a:effectLst/>
                <a:latin typeface="+mn-lt"/>
                <a:ea typeface="+mn-ea"/>
                <a:cs typeface="+mn-cs"/>
              </a:rPr>
              <a:t>部屬</a:t>
            </a:r>
            <a:r>
              <a:rPr lang="en-US" altLang="zh-TW" sz="1200" kern="1200" dirty="0" err="1">
                <a:solidFill>
                  <a:schemeClr val="tx1"/>
                </a:solidFill>
                <a:effectLst/>
                <a:latin typeface="+mn-lt"/>
                <a:ea typeface="+mn-ea"/>
                <a:cs typeface="+mn-cs"/>
              </a:rPr>
              <a:t>kubelet</a:t>
            </a:r>
            <a:r>
              <a:rPr lang="zh-TW" altLang="en-US" sz="1200" kern="1200" dirty="0">
                <a:solidFill>
                  <a:schemeClr val="tx1"/>
                </a:solidFill>
                <a:effectLst/>
                <a:latin typeface="+mn-lt"/>
                <a:ea typeface="+mn-ea"/>
                <a:cs typeface="+mn-cs"/>
              </a:rPr>
              <a:t>在 每個</a:t>
            </a:r>
            <a:r>
              <a:rPr lang="en-US" altLang="zh-TW" sz="1200" kern="1200" dirty="0">
                <a:solidFill>
                  <a:schemeClr val="tx1"/>
                </a:solidFill>
                <a:effectLst/>
                <a:latin typeface="+mn-lt"/>
                <a:ea typeface="+mn-ea"/>
                <a:cs typeface="+mn-cs"/>
              </a:rPr>
              <a:t>worker</a:t>
            </a:r>
            <a:r>
              <a:rPr lang="zh-TW" altLang="en-US" sz="1200" kern="1200" dirty="0">
                <a:solidFill>
                  <a:schemeClr val="tx1"/>
                </a:solidFill>
                <a:effectLst/>
                <a:latin typeface="+mn-lt"/>
                <a:ea typeface="+mn-ea"/>
                <a:cs typeface="+mn-cs"/>
              </a:rPr>
              <a:t>上</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它通過檢查</a:t>
            </a:r>
            <a:r>
              <a:rPr lang="en-US" altLang="zh-TW" sz="1200" kern="1200" dirty="0">
                <a:solidFill>
                  <a:schemeClr val="tx1"/>
                </a:solidFill>
                <a:effectLst/>
                <a:latin typeface="+mn-lt"/>
                <a:ea typeface="+mn-ea"/>
                <a:cs typeface="+mn-cs"/>
              </a:rPr>
              <a:t>microservice</a:t>
            </a:r>
            <a:r>
              <a:rPr lang="zh-TW" altLang="zh-TW" sz="1200" kern="1200" dirty="0">
                <a:solidFill>
                  <a:schemeClr val="tx1"/>
                </a:solidFill>
                <a:effectLst/>
                <a:latin typeface="+mn-lt"/>
                <a:ea typeface="+mn-ea"/>
                <a:cs typeface="+mn-cs"/>
              </a:rPr>
              <a:t>狀態來確保其健康。</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en-US" altLang="zh-TW" sz="1200" kern="1200" dirty="0" err="1">
                <a:solidFill>
                  <a:schemeClr val="tx1"/>
                </a:solidFill>
                <a:effectLst/>
                <a:latin typeface="+mn-lt"/>
                <a:ea typeface="+mn-ea"/>
                <a:cs typeface="+mn-cs"/>
              </a:rPr>
              <a:t>Kube</a:t>
            </a:r>
            <a:r>
              <a:rPr lang="en-US" altLang="zh-TW" sz="1200" kern="1200" dirty="0">
                <a:solidFill>
                  <a:schemeClr val="tx1"/>
                </a:solidFill>
                <a:effectLst/>
                <a:latin typeface="+mn-lt"/>
                <a:ea typeface="+mn-ea"/>
                <a:cs typeface="+mn-cs"/>
              </a:rPr>
              <a:t>-proxy</a:t>
            </a:r>
            <a:r>
              <a:rPr lang="zh-TW" altLang="en-US" sz="1200" kern="1200" dirty="0">
                <a:solidFill>
                  <a:schemeClr val="tx1"/>
                </a:solidFill>
                <a:effectLst/>
                <a:latin typeface="+mn-lt"/>
                <a:ea typeface="+mn-ea"/>
                <a:cs typeface="+mn-cs"/>
              </a:rPr>
              <a:t>在每個 </a:t>
            </a:r>
            <a:r>
              <a:rPr lang="en-US" altLang="zh-TW" sz="1200" kern="1200" dirty="0">
                <a:solidFill>
                  <a:schemeClr val="tx1"/>
                </a:solidFill>
                <a:effectLst/>
                <a:latin typeface="+mn-lt"/>
                <a:ea typeface="+mn-ea"/>
                <a:cs typeface="+mn-cs"/>
              </a:rPr>
              <a:t>worker</a:t>
            </a:r>
            <a:r>
              <a:rPr lang="zh-TW" altLang="en-US" sz="1200" kern="1200" dirty="0">
                <a:solidFill>
                  <a:schemeClr val="tx1"/>
                </a:solidFill>
                <a:effectLst/>
                <a:latin typeface="+mn-lt"/>
                <a:ea typeface="+mn-ea"/>
                <a:cs typeface="+mn-cs"/>
              </a:rPr>
              <a:t>上提供</a:t>
            </a:r>
            <a:r>
              <a:rPr lang="zh-TW" altLang="zh-TW" sz="1200" kern="1200" dirty="0">
                <a:solidFill>
                  <a:schemeClr val="tx1"/>
                </a:solidFill>
                <a:effectLst/>
                <a:latin typeface="+mn-lt"/>
                <a:ea typeface="+mn-ea"/>
                <a:cs typeface="+mn-cs"/>
              </a:rPr>
              <a:t>外部</a:t>
            </a:r>
            <a:r>
              <a:rPr lang="en-US" altLang="zh-TW" sz="1200" kern="1200" dirty="0">
                <a:solidFill>
                  <a:schemeClr val="tx1"/>
                </a:solidFill>
                <a:effectLst/>
                <a:latin typeface="+mn-lt"/>
                <a:ea typeface="+mn-ea"/>
                <a:cs typeface="+mn-cs"/>
              </a:rPr>
              <a:t>access</a:t>
            </a:r>
          </a:p>
          <a:p>
            <a:r>
              <a:rPr lang="zh-TW" altLang="zh-TW" sz="1200" kern="1200" dirty="0">
                <a:solidFill>
                  <a:schemeClr val="tx1"/>
                </a:solidFill>
                <a:effectLst/>
                <a:latin typeface="+mn-lt"/>
                <a:ea typeface="+mn-ea"/>
                <a:cs typeface="+mn-cs"/>
              </a:rPr>
              <a:t>並分配</a:t>
            </a:r>
            <a:r>
              <a:rPr lang="en-US" altLang="zh-TW" sz="1200" kern="1200" dirty="0">
                <a:solidFill>
                  <a:schemeClr val="tx1"/>
                </a:solidFill>
                <a:effectLst/>
                <a:latin typeface="+mn-lt"/>
                <a:ea typeface="+mn-ea"/>
                <a:cs typeface="+mn-cs"/>
              </a:rPr>
              <a:t>microservice </a:t>
            </a:r>
            <a:r>
              <a:rPr lang="en-US" altLang="zh-TW" sz="1200" kern="1200" dirty="0" err="1">
                <a:solidFill>
                  <a:schemeClr val="tx1"/>
                </a:solidFill>
                <a:effectLst/>
                <a:latin typeface="+mn-lt"/>
                <a:ea typeface="+mn-ea"/>
                <a:cs typeface="+mn-cs"/>
              </a:rPr>
              <a:t>workolad</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41</a:t>
            </a:fld>
            <a:endParaRPr lang="zh-TW" altLang="en-US"/>
          </a:p>
        </p:txBody>
      </p:sp>
    </p:spTree>
    <p:extLst>
      <p:ext uri="{BB962C8B-B14F-4D97-AF65-F5344CB8AC3E}">
        <p14:creationId xmlns:p14="http://schemas.microsoft.com/office/powerpoint/2010/main" val="3374110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相同數量的計算機具有兩個部署使用相同數量的資源：</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endParaRPr lang="zh-TW"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原型和</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圖</a:t>
            </a:r>
            <a:r>
              <a:rPr lang="en-US" altLang="zh-TW" sz="1200" kern="1200" dirty="0">
                <a:solidFill>
                  <a:schemeClr val="tx1"/>
                </a:solidFill>
                <a:effectLst/>
                <a:latin typeface="+mn-lt"/>
                <a:ea typeface="+mn-ea"/>
                <a:cs typeface="+mn-cs"/>
              </a:rPr>
              <a:t>5</a:t>
            </a:r>
            <a:r>
              <a:rPr lang="zh-TW" altLang="zh-TW" sz="1200" kern="1200" dirty="0">
                <a:solidFill>
                  <a:schemeClr val="tx1"/>
                </a:solidFill>
                <a:effectLst/>
                <a:latin typeface="+mn-lt"/>
                <a:ea typeface="+mn-ea"/>
                <a:cs typeface="+mn-cs"/>
              </a:rPr>
              <a:t>展示了</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部署，包括</a:t>
            </a:r>
          </a:p>
          <a:p>
            <a:r>
              <a:rPr lang="zh-TW" altLang="zh-TW" sz="1200" kern="1200" dirty="0">
                <a:solidFill>
                  <a:schemeClr val="tx1"/>
                </a:solidFill>
                <a:effectLst/>
                <a:latin typeface="+mn-lt"/>
                <a:ea typeface="+mn-ea"/>
                <a:cs typeface="+mn-cs"/>
              </a:rPr>
              <a:t>該集群由一個</a:t>
            </a:r>
            <a:r>
              <a:rPr lang="en-US" altLang="zh-TW" sz="1200" kern="1200" dirty="0">
                <a:solidFill>
                  <a:schemeClr val="tx1"/>
                </a:solidFill>
                <a:effectLst/>
                <a:latin typeface="+mn-lt"/>
                <a:ea typeface="+mn-ea"/>
                <a:cs typeface="+mn-cs"/>
              </a:rPr>
              <a:t>Kubernetes</a:t>
            </a:r>
            <a:r>
              <a:rPr lang="zh-TW" altLang="zh-TW" sz="1200" kern="1200" dirty="0">
                <a:solidFill>
                  <a:schemeClr val="tx1"/>
                </a:solidFill>
                <a:effectLst/>
                <a:latin typeface="+mn-lt"/>
                <a:ea typeface="+mn-ea"/>
                <a:cs typeface="+mn-cs"/>
              </a:rPr>
              <a:t>主節點和六個</a:t>
            </a:r>
            <a:r>
              <a:rPr lang="en-US" altLang="zh-TW" sz="1200" kern="1200" dirty="0">
                <a:solidFill>
                  <a:schemeClr val="tx1"/>
                </a:solidFill>
                <a:effectLst/>
                <a:latin typeface="+mn-lt"/>
                <a:ea typeface="+mn-ea"/>
                <a:cs typeface="+mn-cs"/>
              </a:rPr>
              <a:t>Kubernetes</a:t>
            </a:r>
            <a:r>
              <a:rPr lang="zh-TW" altLang="zh-TW" sz="1200" kern="1200" dirty="0">
                <a:solidFill>
                  <a:schemeClr val="tx1"/>
                </a:solidFill>
                <a:effectLst/>
                <a:latin typeface="+mn-lt"/>
                <a:ea typeface="+mn-ea"/>
                <a:cs typeface="+mn-cs"/>
              </a:rPr>
              <a:t>主節點組成</a:t>
            </a:r>
          </a:p>
          <a:p>
            <a:r>
              <a:rPr lang="en-US" altLang="zh-TW" sz="1200" kern="1200" dirty="0">
                <a:solidFill>
                  <a:schemeClr val="tx1"/>
                </a:solidFill>
                <a:effectLst/>
                <a:latin typeface="+mn-lt"/>
                <a:ea typeface="+mn-ea"/>
                <a:cs typeface="+mn-cs"/>
              </a:rPr>
              <a:t>Kubernetes</a:t>
            </a:r>
            <a:r>
              <a:rPr lang="zh-TW" altLang="zh-TW" sz="1200" kern="1200" dirty="0">
                <a:solidFill>
                  <a:schemeClr val="tx1"/>
                </a:solidFill>
                <a:effectLst/>
                <a:latin typeface="+mn-lt"/>
                <a:ea typeface="+mn-ea"/>
                <a:cs typeface="+mn-cs"/>
              </a:rPr>
              <a:t>工人和第八個</a:t>
            </a:r>
            <a:r>
              <a:rPr lang="en-US" altLang="zh-TW" sz="1200" kern="1200" dirty="0">
                <a:solidFill>
                  <a:schemeClr val="tx1"/>
                </a:solidFill>
                <a:effectLst/>
                <a:latin typeface="+mn-lt"/>
                <a:ea typeface="+mn-ea"/>
                <a:cs typeface="+mn-cs"/>
              </a:rPr>
              <a:t>VM</a:t>
            </a:r>
            <a:r>
              <a:rPr lang="zh-TW" altLang="zh-TW" sz="1200" kern="1200" dirty="0">
                <a:solidFill>
                  <a:schemeClr val="tx1"/>
                </a:solidFill>
                <a:effectLst/>
                <a:latin typeface="+mn-lt"/>
                <a:ea typeface="+mn-ea"/>
                <a:cs typeface="+mn-cs"/>
              </a:rPr>
              <a:t>產生流量。</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42</a:t>
            </a:fld>
            <a:endParaRPr lang="zh-TW" altLang="en-US"/>
          </a:p>
        </p:txBody>
      </p:sp>
    </p:spTree>
    <p:extLst>
      <p:ext uri="{BB962C8B-B14F-4D97-AF65-F5344CB8AC3E}">
        <p14:creationId xmlns:p14="http://schemas.microsoft.com/office/powerpoint/2010/main" val="30617801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圖</a:t>
            </a:r>
            <a:r>
              <a:rPr lang="en-US" altLang="zh-TW" sz="1200" kern="1200" dirty="0">
                <a:solidFill>
                  <a:schemeClr val="tx1"/>
                </a:solidFill>
                <a:effectLst/>
                <a:latin typeface="+mn-lt"/>
                <a:ea typeface="+mn-ea"/>
                <a:cs typeface="+mn-cs"/>
              </a:rPr>
              <a:t>5</a:t>
            </a:r>
            <a:r>
              <a:rPr lang="zh-TW" altLang="zh-TW" sz="1200" kern="1200" dirty="0">
                <a:solidFill>
                  <a:schemeClr val="tx1"/>
                </a:solidFill>
                <a:effectLst/>
                <a:latin typeface="+mn-lt"/>
                <a:ea typeface="+mn-ea"/>
                <a:cs typeface="+mn-cs"/>
              </a:rPr>
              <a:t>展示了</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部署，包括</a:t>
            </a:r>
          </a:p>
          <a:p>
            <a:r>
              <a:rPr lang="zh-TW" altLang="zh-TW" sz="1200" kern="1200" dirty="0">
                <a:solidFill>
                  <a:schemeClr val="tx1"/>
                </a:solidFill>
                <a:effectLst/>
                <a:latin typeface="+mn-lt"/>
                <a:ea typeface="+mn-ea"/>
                <a:cs typeface="+mn-cs"/>
              </a:rPr>
              <a:t>該集群由一個</a:t>
            </a:r>
            <a:r>
              <a:rPr lang="en-US" altLang="zh-TW" sz="1200" kern="1200" dirty="0">
                <a:solidFill>
                  <a:schemeClr val="tx1"/>
                </a:solidFill>
                <a:effectLst/>
                <a:latin typeface="+mn-lt"/>
                <a:ea typeface="+mn-ea"/>
                <a:cs typeface="+mn-cs"/>
              </a:rPr>
              <a:t>Kubernetes</a:t>
            </a:r>
            <a:r>
              <a:rPr lang="zh-TW" altLang="zh-TW" sz="1200" kern="1200" dirty="0">
                <a:solidFill>
                  <a:schemeClr val="tx1"/>
                </a:solidFill>
                <a:effectLst/>
                <a:latin typeface="+mn-lt"/>
                <a:ea typeface="+mn-ea"/>
                <a:cs typeface="+mn-cs"/>
              </a:rPr>
              <a:t>主節點和六個</a:t>
            </a:r>
            <a:r>
              <a:rPr lang="en-US" altLang="zh-TW" sz="1200" kern="1200" dirty="0">
                <a:solidFill>
                  <a:schemeClr val="tx1"/>
                </a:solidFill>
                <a:effectLst/>
                <a:latin typeface="+mn-lt"/>
                <a:ea typeface="+mn-ea"/>
                <a:cs typeface="+mn-cs"/>
              </a:rPr>
              <a:t>Kubernetes</a:t>
            </a:r>
            <a:r>
              <a:rPr lang="zh-TW" altLang="zh-TW" sz="1200" kern="1200" dirty="0">
                <a:solidFill>
                  <a:schemeClr val="tx1"/>
                </a:solidFill>
                <a:effectLst/>
                <a:latin typeface="+mn-lt"/>
                <a:ea typeface="+mn-ea"/>
                <a:cs typeface="+mn-cs"/>
              </a:rPr>
              <a:t>主節點組成</a:t>
            </a:r>
          </a:p>
          <a:p>
            <a:r>
              <a:rPr lang="en-US" altLang="zh-TW" sz="1200" kern="1200" dirty="0">
                <a:solidFill>
                  <a:schemeClr val="tx1"/>
                </a:solidFill>
                <a:effectLst/>
                <a:latin typeface="+mn-lt"/>
                <a:ea typeface="+mn-ea"/>
                <a:cs typeface="+mn-cs"/>
              </a:rPr>
              <a:t>Kubernetes</a:t>
            </a:r>
            <a:r>
              <a:rPr lang="zh-TW" altLang="zh-TW" sz="1200" kern="1200" dirty="0">
                <a:solidFill>
                  <a:schemeClr val="tx1"/>
                </a:solidFill>
                <a:effectLst/>
                <a:latin typeface="+mn-lt"/>
                <a:ea typeface="+mn-ea"/>
                <a:cs typeface="+mn-cs"/>
              </a:rPr>
              <a:t>工人和第八個</a:t>
            </a:r>
            <a:r>
              <a:rPr lang="en-US" altLang="zh-TW" sz="1200" kern="1200" dirty="0">
                <a:solidFill>
                  <a:schemeClr val="tx1"/>
                </a:solidFill>
                <a:effectLst/>
                <a:latin typeface="+mn-lt"/>
                <a:ea typeface="+mn-ea"/>
                <a:cs typeface="+mn-cs"/>
              </a:rPr>
              <a:t>VM</a:t>
            </a:r>
            <a:r>
              <a:rPr lang="zh-TW" altLang="zh-TW" sz="1200" kern="1200" dirty="0">
                <a:solidFill>
                  <a:schemeClr val="tx1"/>
                </a:solidFill>
                <a:effectLst/>
                <a:latin typeface="+mn-lt"/>
                <a:ea typeface="+mn-ea"/>
                <a:cs typeface="+mn-cs"/>
              </a:rPr>
              <a:t>產生流量。</a:t>
            </a:r>
            <a:endParaRPr lang="zh-TW" altLang="en-US" dirty="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43</a:t>
            </a:fld>
            <a:endParaRPr lang="zh-TW" altLang="en-US"/>
          </a:p>
        </p:txBody>
      </p:sp>
    </p:spTree>
    <p:extLst>
      <p:ext uri="{BB962C8B-B14F-4D97-AF65-F5344CB8AC3E}">
        <p14:creationId xmlns:p14="http://schemas.microsoft.com/office/powerpoint/2010/main" val="59149230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圖</a:t>
            </a:r>
            <a:r>
              <a:rPr lang="en-US" altLang="zh-TW" sz="1200" kern="1200" dirty="0">
                <a:solidFill>
                  <a:schemeClr val="tx1"/>
                </a:solidFill>
                <a:effectLst/>
                <a:latin typeface="+mn-lt"/>
                <a:ea typeface="+mn-ea"/>
                <a:cs typeface="+mn-cs"/>
              </a:rPr>
              <a:t>6</a:t>
            </a:r>
            <a:r>
              <a:rPr lang="zh-TW" altLang="zh-TW" sz="1200" kern="1200" dirty="0">
                <a:solidFill>
                  <a:schemeClr val="tx1"/>
                </a:solidFill>
                <a:effectLst/>
                <a:latin typeface="+mn-lt"/>
                <a:ea typeface="+mn-ea"/>
                <a:cs typeface="+mn-cs"/>
              </a:rPr>
              <a:t>顯示了包含六個</a:t>
            </a:r>
            <a:r>
              <a:rPr lang="en-US" altLang="zh-TW" sz="1200" kern="1200" dirty="0">
                <a:solidFill>
                  <a:schemeClr val="tx1"/>
                </a:solidFill>
                <a:effectLst/>
                <a:latin typeface="+mn-lt"/>
                <a:ea typeface="+mn-ea"/>
                <a:cs typeface="+mn-cs"/>
              </a:rPr>
              <a:t>VM</a:t>
            </a:r>
            <a:r>
              <a:rPr lang="zh-TW" altLang="zh-TW" sz="1200" kern="1200" dirty="0">
                <a:solidFill>
                  <a:schemeClr val="tx1"/>
                </a:solidFill>
                <a:effectLst/>
                <a:latin typeface="+mn-lt"/>
                <a:ea typeface="+mn-ea"/>
                <a:cs typeface="+mn-cs"/>
              </a:rPr>
              <a:t>的</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部署。 </a:t>
            </a:r>
          </a:p>
          <a:p>
            <a:r>
              <a:rPr lang="zh-TW" altLang="zh-TW" sz="1200" kern="1200" dirty="0">
                <a:solidFill>
                  <a:schemeClr val="tx1"/>
                </a:solidFill>
                <a:effectLst/>
                <a:latin typeface="+mn-lt"/>
                <a:ea typeface="+mn-ea"/>
                <a:cs typeface="+mn-cs"/>
              </a:rPr>
              <a:t>這些</a:t>
            </a:r>
            <a:r>
              <a:rPr lang="en-US" altLang="zh-TW" sz="1200" kern="1200" dirty="0">
                <a:solidFill>
                  <a:schemeClr val="tx1"/>
                </a:solidFill>
                <a:effectLst/>
                <a:latin typeface="+mn-lt"/>
                <a:ea typeface="+mn-ea"/>
                <a:cs typeface="+mn-cs"/>
              </a:rPr>
              <a:t>VM</a:t>
            </a:r>
            <a:r>
              <a:rPr lang="zh-TW" altLang="zh-TW" sz="1200" kern="1200" dirty="0">
                <a:solidFill>
                  <a:schemeClr val="tx1"/>
                </a:solidFill>
                <a:effectLst/>
                <a:latin typeface="+mn-lt"/>
                <a:ea typeface="+mn-ea"/>
                <a:cs typeface="+mn-cs"/>
              </a:rPr>
              <a:t>部署了</a:t>
            </a:r>
            <a:r>
              <a:rPr lang="en-US" altLang="zh-TW" sz="1200" kern="1200" dirty="0">
                <a:solidFill>
                  <a:schemeClr val="tx1"/>
                </a:solidFill>
                <a:effectLst/>
                <a:latin typeface="+mn-lt"/>
                <a:ea typeface="+mn-ea"/>
                <a:cs typeface="+mn-cs"/>
              </a:rPr>
              <a:t>Clearwater-over-VM</a:t>
            </a:r>
            <a:r>
              <a:rPr lang="zh-TW" altLang="zh-TW" sz="1200" kern="1200" dirty="0">
                <a:solidFill>
                  <a:schemeClr val="tx1"/>
                </a:solidFill>
                <a:effectLst/>
                <a:latin typeface="+mn-lt"/>
                <a:ea typeface="+mn-ea"/>
                <a:cs typeface="+mn-cs"/>
              </a:rPr>
              <a:t>組件中的每個組件：</a:t>
            </a:r>
            <a:r>
              <a:rPr lang="en-US" altLang="zh-TW" sz="1200" kern="1200" dirty="0">
                <a:solidFill>
                  <a:schemeClr val="tx1"/>
                </a:solidFill>
                <a:effectLst/>
                <a:latin typeface="+mn-lt"/>
                <a:ea typeface="+mn-ea"/>
                <a:cs typeface="+mn-cs"/>
              </a:rPr>
              <a:t>Ellis</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Bono</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Sprout</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Dime</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Homer</a:t>
            </a:r>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Vellum</a:t>
            </a:r>
            <a:r>
              <a:rPr lang="zh-TW" altLang="zh-TW" sz="1200" kern="1200" dirty="0">
                <a:solidFill>
                  <a:schemeClr val="tx1"/>
                </a:solidFill>
                <a:effectLst/>
                <a:latin typeface="+mn-lt"/>
                <a:ea typeface="+mn-ea"/>
                <a:cs typeface="+mn-cs"/>
              </a:rPr>
              <a:t>。 </a:t>
            </a:r>
          </a:p>
          <a:p>
            <a:r>
              <a:rPr lang="en-US" altLang="zh-TW" sz="1200" kern="1200" dirty="0">
                <a:solidFill>
                  <a:schemeClr val="tx1"/>
                </a:solidFill>
                <a:effectLst/>
                <a:latin typeface="+mn-lt"/>
                <a:ea typeface="+mn-ea"/>
                <a:cs typeface="+mn-cs"/>
              </a:rPr>
              <a:t> </a:t>
            </a:r>
            <a:endParaRPr lang="zh-TW"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這些組件需要</a:t>
            </a:r>
            <a:r>
              <a:rPr lang="en-US" altLang="zh-TW" sz="1200" kern="1200" dirty="0">
                <a:solidFill>
                  <a:schemeClr val="tx1"/>
                </a:solidFill>
                <a:effectLst/>
                <a:latin typeface="+mn-lt"/>
                <a:ea typeface="+mn-ea"/>
                <a:cs typeface="+mn-cs"/>
              </a:rPr>
              <a:t>DNS</a:t>
            </a:r>
            <a:r>
              <a:rPr lang="zh-TW" altLang="zh-TW" sz="1200" kern="1200" dirty="0">
                <a:solidFill>
                  <a:schemeClr val="tx1"/>
                </a:solidFill>
                <a:effectLst/>
                <a:latin typeface="+mn-lt"/>
                <a:ea typeface="+mn-ea"/>
                <a:cs typeface="+mn-cs"/>
              </a:rPr>
              <a:t>才能在它們之間進行通信。 </a:t>
            </a:r>
          </a:p>
          <a:p>
            <a:r>
              <a:rPr lang="en-US" altLang="zh-TW" sz="1200" kern="1200" dirty="0">
                <a:solidFill>
                  <a:schemeClr val="tx1"/>
                </a:solidFill>
                <a:effectLst/>
                <a:latin typeface="+mn-lt"/>
                <a:ea typeface="+mn-ea"/>
                <a:cs typeface="+mn-cs"/>
              </a:rPr>
              <a:t> </a:t>
            </a:r>
            <a:r>
              <a:rPr lang="zh-TW" altLang="zh-TW" sz="1200" kern="1200" dirty="0">
                <a:solidFill>
                  <a:schemeClr val="tx1"/>
                </a:solidFill>
                <a:effectLst/>
                <a:latin typeface="+mn-lt"/>
                <a:ea typeface="+mn-ea"/>
                <a:cs typeface="+mn-cs"/>
              </a:rPr>
              <a:t>因此，我們使用</a:t>
            </a:r>
            <a:r>
              <a:rPr lang="en-US" altLang="zh-TW" sz="1200" kern="1200" dirty="0">
                <a:solidFill>
                  <a:schemeClr val="tx1"/>
                </a:solidFill>
                <a:effectLst/>
                <a:latin typeface="+mn-lt"/>
                <a:ea typeface="+mn-ea"/>
                <a:cs typeface="+mn-cs"/>
              </a:rPr>
              <a:t>Bind9 [21]</a:t>
            </a:r>
            <a:r>
              <a:rPr lang="zh-TW" altLang="zh-TW" sz="1200" kern="1200" dirty="0">
                <a:solidFill>
                  <a:schemeClr val="tx1"/>
                </a:solidFill>
                <a:effectLst/>
                <a:latin typeface="+mn-lt"/>
                <a:ea typeface="+mn-ea"/>
                <a:cs typeface="+mn-cs"/>
              </a:rPr>
              <a:t>在第七台</a:t>
            </a:r>
            <a:r>
              <a:rPr lang="en-US" altLang="zh-TW" sz="1200" kern="1200" dirty="0">
                <a:solidFill>
                  <a:schemeClr val="tx1"/>
                </a:solidFill>
                <a:effectLst/>
                <a:latin typeface="+mn-lt"/>
                <a:ea typeface="+mn-ea"/>
                <a:cs typeface="+mn-cs"/>
              </a:rPr>
              <a:t>VM</a:t>
            </a:r>
            <a:r>
              <a:rPr lang="zh-TW" altLang="zh-TW" sz="1200" kern="1200" dirty="0">
                <a:solidFill>
                  <a:schemeClr val="tx1"/>
                </a:solidFill>
                <a:effectLst/>
                <a:latin typeface="+mn-lt"/>
                <a:ea typeface="+mn-ea"/>
                <a:cs typeface="+mn-cs"/>
              </a:rPr>
              <a:t>中實現了它。 </a:t>
            </a:r>
          </a:p>
          <a:p>
            <a:r>
              <a:rPr lang="en-US" altLang="zh-TW" sz="1200" kern="1200" dirty="0">
                <a:solidFill>
                  <a:schemeClr val="tx1"/>
                </a:solidFill>
                <a:effectLst/>
                <a:latin typeface="+mn-lt"/>
                <a:ea typeface="+mn-ea"/>
                <a:cs typeface="+mn-cs"/>
              </a:rPr>
              <a:t> </a:t>
            </a:r>
            <a:endParaRPr lang="zh-TW"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最終，</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具有八個</a:t>
            </a:r>
            <a:r>
              <a:rPr lang="en-US" altLang="zh-TW" sz="1200" kern="1200" dirty="0">
                <a:solidFill>
                  <a:schemeClr val="tx1"/>
                </a:solidFill>
                <a:effectLst/>
                <a:latin typeface="+mn-lt"/>
                <a:ea typeface="+mn-ea"/>
                <a:cs typeface="+mn-cs"/>
              </a:rPr>
              <a:t>VM</a:t>
            </a:r>
            <a:r>
              <a:rPr lang="zh-TW" altLang="zh-TW" sz="1200" kern="1200" dirty="0">
                <a:solidFill>
                  <a:schemeClr val="tx1"/>
                </a:solidFill>
                <a:effectLst/>
                <a:latin typeface="+mn-lt"/>
                <a:ea typeface="+mn-ea"/>
                <a:cs typeface="+mn-cs"/>
              </a:rPr>
              <a:t>來生成流量。 </a:t>
            </a:r>
          </a:p>
          <a:p>
            <a:r>
              <a:rPr lang="zh-TW" altLang="zh-TW" sz="1200" kern="1200" dirty="0">
                <a:solidFill>
                  <a:schemeClr val="tx1"/>
                </a:solidFill>
                <a:effectLst/>
                <a:latin typeface="+mn-lt"/>
                <a:ea typeface="+mn-ea"/>
                <a:cs typeface="+mn-cs"/>
              </a:rPr>
              <a:t>在這兩個部署中，八個</a:t>
            </a:r>
            <a:r>
              <a:rPr lang="en-US" altLang="zh-TW" sz="1200" kern="1200" dirty="0">
                <a:solidFill>
                  <a:schemeClr val="tx1"/>
                </a:solidFill>
                <a:effectLst/>
                <a:latin typeface="+mn-lt"/>
                <a:ea typeface="+mn-ea"/>
                <a:cs typeface="+mn-cs"/>
              </a:rPr>
              <a:t>VM</a:t>
            </a:r>
            <a:r>
              <a:rPr lang="zh-TW" altLang="zh-TW" sz="1200" kern="1200" dirty="0">
                <a:solidFill>
                  <a:schemeClr val="tx1"/>
                </a:solidFill>
                <a:effectLst/>
                <a:latin typeface="+mn-lt"/>
                <a:ea typeface="+mn-ea"/>
                <a:cs typeface="+mn-cs"/>
              </a:rPr>
              <a:t>使用</a:t>
            </a:r>
            <a:r>
              <a:rPr lang="en-US" altLang="zh-TW" sz="1200" kern="1200" dirty="0" err="1">
                <a:solidFill>
                  <a:schemeClr val="tx1"/>
                </a:solidFill>
                <a:effectLst/>
                <a:latin typeface="+mn-lt"/>
                <a:ea typeface="+mn-ea"/>
                <a:cs typeface="+mn-cs"/>
              </a:rPr>
              <a:t>SIPp</a:t>
            </a:r>
            <a:r>
              <a:rPr lang="en-US" altLang="zh-TW" sz="1200" kern="1200" dirty="0">
                <a:solidFill>
                  <a:schemeClr val="tx1"/>
                </a:solidFill>
                <a:effectLst/>
                <a:latin typeface="+mn-lt"/>
                <a:ea typeface="+mn-ea"/>
                <a:cs typeface="+mn-cs"/>
              </a:rPr>
              <a:t> [22]</a:t>
            </a:r>
            <a:r>
              <a:rPr lang="zh-TW" altLang="zh-TW" sz="1200" kern="1200" dirty="0">
                <a:solidFill>
                  <a:schemeClr val="tx1"/>
                </a:solidFill>
                <a:effectLst/>
                <a:latin typeface="+mn-lt"/>
                <a:ea typeface="+mn-ea"/>
                <a:cs typeface="+mn-cs"/>
              </a:rPr>
              <a:t>流量生成器作為測試工具。</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44</a:t>
            </a:fld>
            <a:endParaRPr lang="zh-TW" altLang="en-US"/>
          </a:p>
        </p:txBody>
      </p:sp>
    </p:spTree>
    <p:extLst>
      <p:ext uri="{BB962C8B-B14F-4D97-AF65-F5344CB8AC3E}">
        <p14:creationId xmlns:p14="http://schemas.microsoft.com/office/powerpoint/2010/main" val="1634713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為了比較這兩種部署，</a:t>
            </a:r>
            <a:r>
              <a:rPr lang="zh-TW" altLang="en-US" sz="1200" kern="1200" dirty="0">
                <a:solidFill>
                  <a:schemeClr val="tx1"/>
                </a:solidFill>
                <a:effectLst/>
                <a:latin typeface="+mn-lt"/>
                <a:ea typeface="+mn-ea"/>
                <a:cs typeface="+mn-cs"/>
              </a:rPr>
              <a:t>我們定義了一個測試場景 並使用</a:t>
            </a:r>
            <a:r>
              <a:rPr lang="en-US" altLang="zh-TW" sz="1200" kern="1200" dirty="0" err="1">
                <a:solidFill>
                  <a:schemeClr val="tx1"/>
                </a:solidFill>
                <a:effectLst/>
                <a:latin typeface="+mn-lt"/>
                <a:ea typeface="+mn-ea"/>
                <a:cs typeface="+mn-cs"/>
              </a:rPr>
              <a:t>SIPp</a:t>
            </a:r>
            <a:r>
              <a:rPr lang="zh-TW" altLang="en-US" sz="1200" kern="1200" dirty="0">
                <a:solidFill>
                  <a:schemeClr val="tx1"/>
                </a:solidFill>
                <a:effectLst/>
                <a:latin typeface="+mn-lt"/>
                <a:ea typeface="+mn-ea"/>
                <a:cs typeface="+mn-cs"/>
              </a:rPr>
              <a:t>模擬三階段</a:t>
            </a:r>
            <a:r>
              <a:rPr lang="en-US" altLang="zh-TW" sz="1200" kern="1200" dirty="0">
                <a:solidFill>
                  <a:schemeClr val="tx1"/>
                </a:solidFill>
                <a:effectLst/>
                <a:latin typeface="+mn-lt"/>
                <a:ea typeface="+mn-ea"/>
                <a:cs typeface="+mn-cs"/>
              </a:rPr>
              <a:t> </a:t>
            </a:r>
          </a:p>
          <a:p>
            <a:r>
              <a:rPr lang="zh-TW" altLang="zh-TW" sz="1200" kern="1200" dirty="0">
                <a:solidFill>
                  <a:schemeClr val="tx1"/>
                </a:solidFill>
                <a:effectLst/>
                <a:latin typeface="+mn-lt"/>
                <a:ea typeface="+mn-ea"/>
                <a:cs typeface="+mn-cs"/>
              </a:rPr>
              <a:t>兩個用戶的註冊，兩個用戶之間的呼叫建立和呼叫結束。</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en-US" sz="1200" kern="1200" dirty="0">
                <a:solidFill>
                  <a:schemeClr val="tx1"/>
                </a:solidFill>
                <a:effectLst/>
                <a:latin typeface="+mn-lt"/>
                <a:ea typeface="+mn-ea"/>
                <a:cs typeface="+mn-cs"/>
              </a:rPr>
              <a:t>同時針對多對的</a:t>
            </a:r>
            <a:r>
              <a:rPr lang="en-US" altLang="zh-TW" sz="1200" kern="1200" dirty="0">
                <a:solidFill>
                  <a:schemeClr val="tx1"/>
                </a:solidFill>
                <a:effectLst/>
                <a:latin typeface="+mn-lt"/>
                <a:ea typeface="+mn-ea"/>
                <a:cs typeface="+mn-cs"/>
              </a:rPr>
              <a:t>users </a:t>
            </a:r>
            <a:r>
              <a:rPr lang="zh-TW" altLang="en-US" sz="1200" kern="1200" dirty="0">
                <a:solidFill>
                  <a:schemeClr val="tx1"/>
                </a:solidFill>
                <a:effectLst/>
                <a:latin typeface="+mn-lt"/>
                <a:ea typeface="+mn-ea"/>
                <a:cs typeface="+mn-cs"/>
              </a:rPr>
              <a:t>重複此場景</a:t>
            </a:r>
            <a:endParaRPr lang="en-US" altLang="zh-TW" sz="1200" kern="1200" dirty="0">
              <a:solidFill>
                <a:schemeClr val="tx1"/>
              </a:solidFill>
              <a:effectLst/>
              <a:latin typeface="+mn-lt"/>
              <a:ea typeface="+mn-ea"/>
              <a:cs typeface="+mn-cs"/>
            </a:endParaRPr>
          </a:p>
          <a:p>
            <a:r>
              <a:rPr lang="zh-TW" altLang="en-US" sz="1200" kern="1200" dirty="0">
                <a:solidFill>
                  <a:schemeClr val="tx1"/>
                </a:solidFill>
                <a:effectLst/>
                <a:latin typeface="+mn-lt"/>
                <a:ea typeface="+mn-ea"/>
                <a:cs typeface="+mn-cs"/>
              </a:rPr>
              <a:t>並根據 </a:t>
            </a:r>
            <a:r>
              <a:rPr lang="en-US" altLang="zh-TW" sz="1200" kern="1200" dirty="0">
                <a:solidFill>
                  <a:schemeClr val="tx1"/>
                </a:solidFill>
                <a:effectLst/>
                <a:latin typeface="+mn-lt"/>
                <a:ea typeface="+mn-ea"/>
                <a:cs typeface="+mn-cs"/>
              </a:rPr>
              <a:t>CPS </a:t>
            </a:r>
            <a:r>
              <a:rPr lang="zh-TW" altLang="en-US" sz="1200" kern="1200" dirty="0">
                <a:solidFill>
                  <a:schemeClr val="tx1"/>
                </a:solidFill>
                <a:effectLst/>
                <a:latin typeface="+mn-lt"/>
                <a:ea typeface="+mn-ea"/>
                <a:cs typeface="+mn-cs"/>
              </a:rPr>
              <a:t>去測試</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kern="1200" dirty="0">
                <a:solidFill>
                  <a:schemeClr val="tx1"/>
                </a:solidFill>
                <a:effectLst/>
                <a:latin typeface="+mn-lt"/>
                <a:ea typeface="+mn-ea"/>
                <a:cs typeface="+mn-cs"/>
              </a:rPr>
              <a:t>作者</a:t>
            </a:r>
            <a:r>
              <a:rPr lang="zh-TW" altLang="zh-TW" sz="1200" kern="1200" dirty="0">
                <a:solidFill>
                  <a:schemeClr val="tx1"/>
                </a:solidFill>
                <a:effectLst/>
                <a:latin typeface="+mn-lt"/>
                <a:ea typeface="+mn-ea"/>
                <a:cs typeface="+mn-cs"/>
              </a:rPr>
              <a:t>將</a:t>
            </a:r>
            <a:r>
              <a:rPr lang="en-US" altLang="zh-TW" sz="1200" kern="1200" dirty="0">
                <a:solidFill>
                  <a:schemeClr val="tx1"/>
                </a:solidFill>
                <a:effectLst/>
                <a:latin typeface="+mn-lt"/>
                <a:ea typeface="+mn-ea"/>
                <a:cs typeface="+mn-cs"/>
              </a:rPr>
              <a:t>CPS</a:t>
            </a:r>
            <a:r>
              <a:rPr lang="zh-TW" altLang="zh-TW" sz="1200" kern="1200" dirty="0">
                <a:solidFill>
                  <a:schemeClr val="tx1"/>
                </a:solidFill>
                <a:effectLst/>
                <a:latin typeface="+mn-lt"/>
                <a:ea typeface="+mn-ea"/>
                <a:cs typeface="+mn-cs"/>
              </a:rPr>
              <a:t>從</a:t>
            </a:r>
            <a:r>
              <a:rPr lang="en-US" altLang="zh-TW" sz="1200" kern="1200" dirty="0">
                <a:solidFill>
                  <a:schemeClr val="tx1"/>
                </a:solidFill>
                <a:effectLst/>
                <a:latin typeface="+mn-lt"/>
                <a:ea typeface="+mn-ea"/>
                <a:cs typeface="+mn-cs"/>
              </a:rPr>
              <a:t>25</a:t>
            </a:r>
            <a:r>
              <a:rPr lang="zh-TW" altLang="zh-TW" sz="1200" kern="1200" dirty="0">
                <a:solidFill>
                  <a:schemeClr val="tx1"/>
                </a:solidFill>
                <a:effectLst/>
                <a:latin typeface="+mn-lt"/>
                <a:ea typeface="+mn-ea"/>
                <a:cs typeface="+mn-cs"/>
              </a:rPr>
              <a:t>提高到了</a:t>
            </a:r>
            <a:r>
              <a:rPr lang="en-US" altLang="zh-TW" sz="1200" kern="1200" dirty="0">
                <a:solidFill>
                  <a:schemeClr val="tx1"/>
                </a:solidFill>
                <a:effectLst/>
                <a:latin typeface="+mn-lt"/>
                <a:ea typeface="+mn-ea"/>
                <a:cs typeface="+mn-cs"/>
              </a:rPr>
              <a:t>200</a:t>
            </a:r>
            <a:r>
              <a:rPr lang="zh-TW" altLang="zh-TW" sz="1200" kern="1200" dirty="0">
                <a:solidFill>
                  <a:schemeClr val="tx1"/>
                </a:solidFill>
                <a:effectLst/>
                <a:latin typeface="+mn-lt"/>
                <a:ea typeface="+mn-ea"/>
                <a:cs typeface="+mn-cs"/>
              </a:rPr>
              <a:t>，以</a:t>
            </a:r>
            <a:r>
              <a:rPr lang="en-US" altLang="zh-TW" sz="1200" kern="1200" dirty="0">
                <a:solidFill>
                  <a:schemeClr val="tx1"/>
                </a:solidFill>
                <a:effectLst/>
                <a:latin typeface="+mn-lt"/>
                <a:ea typeface="+mn-ea"/>
                <a:cs typeface="+mn-cs"/>
              </a:rPr>
              <a:t>25 CPS</a:t>
            </a:r>
            <a:r>
              <a:rPr lang="zh-TW" altLang="zh-TW" sz="1200" kern="1200" dirty="0">
                <a:solidFill>
                  <a:schemeClr val="tx1"/>
                </a:solidFill>
                <a:effectLst/>
                <a:latin typeface="+mn-lt"/>
                <a:ea typeface="+mn-ea"/>
                <a:cs typeface="+mn-cs"/>
              </a:rPr>
              <a:t>為步長。每次測試持續</a:t>
            </a:r>
            <a:r>
              <a:rPr lang="en-US" altLang="zh-TW" sz="1200" kern="1200" dirty="0">
                <a:solidFill>
                  <a:schemeClr val="tx1"/>
                </a:solidFill>
                <a:effectLst/>
                <a:latin typeface="+mn-lt"/>
                <a:ea typeface="+mn-ea"/>
                <a:cs typeface="+mn-cs"/>
              </a:rPr>
              <a:t>60</a:t>
            </a:r>
            <a:r>
              <a:rPr lang="zh-TW" altLang="zh-TW" sz="1200" kern="1200" dirty="0">
                <a:solidFill>
                  <a:schemeClr val="tx1"/>
                </a:solidFill>
                <a:effectLst/>
                <a:latin typeface="+mn-lt"/>
                <a:ea typeface="+mn-ea"/>
                <a:cs typeface="+mn-cs"/>
              </a:rPr>
              <a:t>秒，</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我們將其重複</a:t>
            </a:r>
            <a:r>
              <a:rPr lang="en-US" altLang="zh-TW" sz="1200" kern="1200" dirty="0">
                <a:solidFill>
                  <a:schemeClr val="tx1"/>
                </a:solidFill>
                <a:effectLst/>
                <a:latin typeface="+mn-lt"/>
                <a:ea typeface="+mn-ea"/>
                <a:cs typeface="+mn-cs"/>
              </a:rPr>
              <a:t>32</a:t>
            </a:r>
            <a:r>
              <a:rPr lang="zh-TW" altLang="zh-TW" sz="1200" kern="1200" dirty="0">
                <a:solidFill>
                  <a:schemeClr val="tx1"/>
                </a:solidFill>
                <a:effectLst/>
                <a:latin typeface="+mn-lt"/>
                <a:ea typeface="+mn-ea"/>
                <a:cs typeface="+mn-cs"/>
              </a:rPr>
              <a:t>次</a:t>
            </a:r>
            <a:r>
              <a:rPr lang="zh-TW" altLang="en-US" sz="1200" kern="1200" dirty="0">
                <a:solidFill>
                  <a:schemeClr val="tx1"/>
                </a:solidFill>
                <a:effectLst/>
                <a:latin typeface="+mn-lt"/>
                <a:ea typeface="+mn-ea"/>
                <a:cs typeface="+mn-cs"/>
              </a:rPr>
              <a:t> </a:t>
            </a:r>
            <a:r>
              <a:rPr lang="zh-TW" altLang="zh-TW" sz="1200" kern="1200" dirty="0">
                <a:solidFill>
                  <a:schemeClr val="tx1"/>
                </a:solidFill>
                <a:effectLst/>
                <a:latin typeface="+mn-lt"/>
                <a:ea typeface="+mn-ea"/>
                <a:cs typeface="+mn-cs"/>
              </a:rPr>
              <a:t>取平均結果。</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45</a:t>
            </a:fld>
            <a:endParaRPr lang="zh-TW" altLang="en-US"/>
          </a:p>
        </p:txBody>
      </p:sp>
    </p:spTree>
    <p:extLst>
      <p:ext uri="{BB962C8B-B14F-4D97-AF65-F5344CB8AC3E}">
        <p14:creationId xmlns:p14="http://schemas.microsoft.com/office/powerpoint/2010/main" val="16674758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kern="1200" dirty="0">
                <a:solidFill>
                  <a:schemeClr val="tx1"/>
                </a:solidFill>
                <a:effectLst/>
                <a:latin typeface="+mn-lt"/>
                <a:ea typeface="+mn-ea"/>
                <a:cs typeface="+mn-cs"/>
              </a:rPr>
              <a:t>作者</a:t>
            </a:r>
            <a:r>
              <a:rPr lang="zh-TW" altLang="zh-TW" sz="1200" kern="1200" dirty="0">
                <a:solidFill>
                  <a:schemeClr val="tx1"/>
                </a:solidFill>
                <a:effectLst/>
                <a:latin typeface="+mn-lt"/>
                <a:ea typeface="+mn-ea"/>
                <a:cs typeface="+mn-cs"/>
              </a:rPr>
              <a:t>將</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與</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進行了比較，測試了該架構的</a:t>
            </a:r>
            <a:r>
              <a:rPr lang="zh-TW" altLang="en-US" sz="1200" kern="1200" dirty="0">
                <a:solidFill>
                  <a:schemeClr val="tx1"/>
                </a:solidFill>
                <a:effectLst/>
                <a:latin typeface="+mn-lt"/>
                <a:ea typeface="+mn-ea"/>
                <a:cs typeface="+mn-cs"/>
              </a:rPr>
              <a:t>擴展性</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kern="1200" dirty="0">
                <a:solidFill>
                  <a:schemeClr val="tx1"/>
                </a:solidFill>
                <a:effectLst/>
                <a:latin typeface="+mn-lt"/>
                <a:ea typeface="+mn-ea"/>
                <a:cs typeface="+mn-cs"/>
              </a:rPr>
              <a:t>他</a:t>
            </a:r>
            <a:r>
              <a:rPr lang="zh-TW" altLang="zh-TW" sz="1200" kern="1200" dirty="0">
                <a:solidFill>
                  <a:schemeClr val="tx1"/>
                </a:solidFill>
                <a:effectLst/>
                <a:latin typeface="+mn-lt"/>
                <a:ea typeface="+mn-ea"/>
                <a:cs typeface="+mn-cs"/>
              </a:rPr>
              <a:t>從</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en-US" sz="1200" kern="1200" dirty="0">
                <a:solidFill>
                  <a:schemeClr val="tx1"/>
                </a:solidFill>
                <a:effectLst/>
                <a:latin typeface="+mn-lt"/>
                <a:ea typeface="+mn-ea"/>
                <a:cs typeface="+mn-cs"/>
              </a:rPr>
              <a:t>開始</a:t>
            </a:r>
            <a:r>
              <a:rPr lang="en-US" altLang="zh-TW" sz="1200" kern="1200" dirty="0">
                <a:solidFill>
                  <a:schemeClr val="tx1"/>
                </a:solidFill>
                <a:effectLst/>
                <a:latin typeface="+mn-lt"/>
                <a:ea typeface="+mn-ea"/>
                <a:cs typeface="+mn-cs"/>
              </a:rPr>
              <a:t>, </a:t>
            </a:r>
            <a:r>
              <a:rPr lang="zh-TW" altLang="en-US" sz="1200" kern="1200" dirty="0">
                <a:solidFill>
                  <a:schemeClr val="tx1"/>
                </a:solidFill>
                <a:effectLst/>
                <a:latin typeface="+mn-lt"/>
                <a:ea typeface="+mn-ea"/>
                <a:cs typeface="+mn-cs"/>
              </a:rPr>
              <a:t>最初 只建立單一個</a:t>
            </a:r>
            <a:r>
              <a:rPr lang="en-US" altLang="zh-TW" sz="1200" kern="1200" dirty="0">
                <a:solidFill>
                  <a:schemeClr val="tx1"/>
                </a:solidFill>
                <a:effectLst/>
                <a:latin typeface="+mn-lt"/>
                <a:ea typeface="+mn-ea"/>
                <a:cs typeface="+mn-cs"/>
              </a:rPr>
              <a:t>instance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然後，</a:t>
            </a:r>
            <a:r>
              <a:rPr lang="zh-TW" altLang="en-US" sz="1200" kern="1200" dirty="0">
                <a:solidFill>
                  <a:schemeClr val="tx1"/>
                </a:solidFill>
                <a:effectLst/>
                <a:latin typeface="+mn-lt"/>
                <a:ea typeface="+mn-ea"/>
                <a:cs typeface="+mn-cs"/>
              </a:rPr>
              <a:t>他</a:t>
            </a:r>
            <a:r>
              <a:rPr lang="en-US" altLang="zh-TW" sz="1200" kern="1200" dirty="0">
                <a:solidFill>
                  <a:schemeClr val="tx1"/>
                </a:solidFill>
                <a:effectLst/>
                <a:latin typeface="+mn-lt"/>
                <a:ea typeface="+mn-ea"/>
                <a:cs typeface="+mn-cs"/>
              </a:rPr>
              <a:t>scale </a:t>
            </a:r>
            <a:r>
              <a:rPr lang="zh-TW" altLang="zh-TW" sz="1200" kern="1200" dirty="0">
                <a:solidFill>
                  <a:schemeClr val="tx1"/>
                </a:solidFill>
                <a:effectLst/>
                <a:latin typeface="+mn-lt"/>
                <a:ea typeface="+mn-ea"/>
                <a:cs typeface="+mn-cs"/>
              </a:rPr>
              <a:t>最消耗資源的</a:t>
            </a:r>
            <a:r>
              <a:rPr lang="zh-TW" altLang="en-US" sz="1200" kern="1200" dirty="0">
                <a:solidFill>
                  <a:schemeClr val="tx1"/>
                </a:solidFill>
                <a:effectLst/>
                <a:latin typeface="+mn-lt"/>
                <a:ea typeface="+mn-ea"/>
                <a:cs typeface="+mn-cs"/>
              </a:rPr>
              <a:t>元件</a:t>
            </a:r>
            <a:r>
              <a:rPr lang="zh-TW" altLang="zh-TW" sz="1200" kern="1200" dirty="0">
                <a:solidFill>
                  <a:schemeClr val="tx1"/>
                </a:solidFill>
                <a:effectLst/>
                <a:latin typeface="+mn-lt"/>
                <a:ea typeface="+mn-ea"/>
                <a:cs typeface="+mn-cs"/>
              </a:rPr>
              <a:t>（即</a:t>
            </a:r>
            <a:r>
              <a:rPr lang="en-US" altLang="zh-TW" sz="1200" kern="1200" dirty="0">
                <a:solidFill>
                  <a:schemeClr val="tx1"/>
                </a:solidFill>
                <a:effectLst/>
                <a:latin typeface="+mn-lt"/>
                <a:ea typeface="+mn-ea"/>
                <a:cs typeface="+mn-cs"/>
              </a:rPr>
              <a:t>Bono</a:t>
            </a:r>
            <a:r>
              <a:rPr lang="zh-TW" altLang="zh-TW" sz="1200" kern="1200" dirty="0">
                <a:solidFill>
                  <a:schemeClr val="tx1"/>
                </a:solidFill>
                <a:effectLst/>
                <a:latin typeface="+mn-lt"/>
                <a:ea typeface="+mn-ea"/>
                <a:cs typeface="+mn-cs"/>
              </a:rPr>
              <a:t>，</a:t>
            </a:r>
            <a:r>
              <a:rPr lang="en-US" altLang="zh-TW" sz="1200" kern="1200" dirty="0" err="1">
                <a:solidFill>
                  <a:schemeClr val="tx1"/>
                </a:solidFill>
                <a:effectLst/>
                <a:latin typeface="+mn-lt"/>
                <a:ea typeface="+mn-ea"/>
                <a:cs typeface="+mn-cs"/>
              </a:rPr>
              <a:t>URSprout</a:t>
            </a:r>
            <a:r>
              <a:rPr lang="zh-TW" altLang="zh-TW" sz="1200" kern="1200" dirty="0">
                <a:solidFill>
                  <a:schemeClr val="tx1"/>
                </a:solidFill>
                <a:effectLst/>
                <a:latin typeface="+mn-lt"/>
                <a:ea typeface="+mn-ea"/>
                <a:cs typeface="+mn-cs"/>
              </a:rPr>
              <a:t>，</a:t>
            </a:r>
            <a:r>
              <a:rPr lang="en-US" altLang="zh-TW" sz="1200" kern="1200" dirty="0" err="1">
                <a:solidFill>
                  <a:schemeClr val="tx1"/>
                </a:solidFill>
                <a:effectLst/>
                <a:latin typeface="+mn-lt"/>
                <a:ea typeface="+mn-ea"/>
                <a:cs typeface="+mn-cs"/>
              </a:rPr>
              <a:t>MSCSprout</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以</a:t>
            </a:r>
            <a:r>
              <a:rPr lang="zh-TW" altLang="en-US" sz="1200" kern="1200" dirty="0">
                <a:solidFill>
                  <a:schemeClr val="tx1"/>
                </a:solidFill>
                <a:effectLst/>
                <a:latin typeface="+mn-lt"/>
                <a:ea typeface="+mn-ea"/>
                <a:cs typeface="+mn-cs"/>
              </a:rPr>
              <a:t>確定 </a:t>
            </a:r>
            <a:r>
              <a:rPr lang="en-US" altLang="zh-TW" sz="1200" kern="1200" dirty="0">
                <a:solidFill>
                  <a:schemeClr val="tx1"/>
                </a:solidFill>
                <a:effectLst/>
                <a:latin typeface="+mn-lt"/>
                <a:ea typeface="+mn-ea"/>
                <a:cs typeface="+mn-cs"/>
              </a:rPr>
              <a:t>scale</a:t>
            </a:r>
            <a:r>
              <a:rPr lang="zh-TW" altLang="en-US" sz="1200" kern="1200" dirty="0">
                <a:solidFill>
                  <a:schemeClr val="tx1"/>
                </a:solidFill>
                <a:effectLst/>
                <a:latin typeface="+mn-lt"/>
                <a:ea typeface="+mn-ea"/>
                <a:cs typeface="+mn-cs"/>
              </a:rPr>
              <a:t>這些</a:t>
            </a:r>
            <a:r>
              <a:rPr lang="en-US" altLang="zh-TW" sz="1200" kern="1200" dirty="0">
                <a:solidFill>
                  <a:schemeClr val="tx1"/>
                </a:solidFill>
                <a:effectLst/>
                <a:latin typeface="+mn-lt"/>
                <a:ea typeface="+mn-ea"/>
                <a:cs typeface="+mn-cs"/>
              </a:rPr>
              <a:t>component </a:t>
            </a:r>
            <a:r>
              <a:rPr lang="zh-TW" altLang="en-US" sz="1200" kern="1200" dirty="0">
                <a:solidFill>
                  <a:schemeClr val="tx1"/>
                </a:solidFill>
                <a:effectLst/>
                <a:latin typeface="+mn-lt"/>
                <a:ea typeface="+mn-ea"/>
                <a:cs typeface="+mn-cs"/>
              </a:rPr>
              <a:t>並配置</a:t>
            </a:r>
            <a:r>
              <a:rPr lang="zh-TW" altLang="zh-TW" sz="1200" kern="1200" dirty="0">
                <a:solidFill>
                  <a:schemeClr val="tx1"/>
                </a:solidFill>
                <a:effectLst/>
                <a:latin typeface="+mn-lt"/>
                <a:ea typeface="+mn-ea"/>
                <a:cs typeface="+mn-cs"/>
              </a:rPr>
              <a:t>資源</a:t>
            </a:r>
            <a:r>
              <a:rPr lang="zh-TW" altLang="en-US" sz="1200" kern="1200" dirty="0">
                <a:solidFill>
                  <a:schemeClr val="tx1"/>
                </a:solidFill>
                <a:effectLst/>
                <a:latin typeface="+mn-lt"/>
                <a:ea typeface="+mn-ea"/>
                <a:cs typeface="+mn-cs"/>
              </a:rPr>
              <a:t>  以達到</a:t>
            </a:r>
            <a:r>
              <a:rPr lang="zh-TW" altLang="zh-TW" sz="1200" kern="1200" dirty="0">
                <a:solidFill>
                  <a:schemeClr val="tx1"/>
                </a:solidFill>
                <a:effectLst/>
                <a:latin typeface="+mn-lt"/>
                <a:ea typeface="+mn-ea"/>
                <a:cs typeface="+mn-cs"/>
              </a:rPr>
              <a:t>更好</a:t>
            </a:r>
            <a:r>
              <a:rPr lang="zh-TW" altLang="en-US" sz="1200" kern="1200" dirty="0">
                <a:solidFill>
                  <a:schemeClr val="tx1"/>
                </a:solidFill>
                <a:effectLst/>
                <a:latin typeface="+mn-lt"/>
                <a:ea typeface="+mn-ea"/>
                <a:cs typeface="+mn-cs"/>
              </a:rPr>
              <a:t>的</a:t>
            </a:r>
            <a:r>
              <a:rPr lang="en-US" altLang="zh-TW" sz="1200" kern="1200" dirty="0">
                <a:solidFill>
                  <a:schemeClr val="tx1"/>
                </a:solidFill>
                <a:effectLst/>
                <a:latin typeface="+mn-lt"/>
                <a:ea typeface="+mn-ea"/>
                <a:cs typeface="+mn-cs"/>
              </a:rPr>
              <a:t>performance.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kern="1200" dirty="0">
                <a:solidFill>
                  <a:schemeClr val="tx1"/>
                </a:solidFill>
                <a:effectLst/>
                <a:latin typeface="+mn-lt"/>
                <a:ea typeface="+mn-ea"/>
                <a:cs typeface="+mn-cs"/>
              </a:rPr>
              <a:t>它的目的在 </a:t>
            </a:r>
            <a:r>
              <a:rPr lang="zh-TW" altLang="zh-TW" sz="1200" kern="1200" dirty="0">
                <a:solidFill>
                  <a:schemeClr val="tx1"/>
                </a:solidFill>
                <a:effectLst/>
                <a:latin typeface="+mn-lt"/>
                <a:ea typeface="+mn-ea"/>
                <a:cs typeface="+mn-cs"/>
              </a:rPr>
              <a:t>找到一種在</a:t>
            </a:r>
            <a:r>
              <a:rPr lang="zh-TW" altLang="en-US" sz="1200" kern="1200" dirty="0">
                <a:solidFill>
                  <a:schemeClr val="tx1"/>
                </a:solidFill>
                <a:effectLst/>
                <a:latin typeface="+mn-lt"/>
                <a:ea typeface="+mn-ea"/>
                <a:cs typeface="+mn-cs"/>
              </a:rPr>
              <a:t> </a:t>
            </a:r>
            <a:r>
              <a:rPr lang="zh-TW" altLang="zh-TW" sz="1200" kern="1200" dirty="0">
                <a:solidFill>
                  <a:schemeClr val="tx1"/>
                </a:solidFill>
                <a:effectLst/>
                <a:latin typeface="+mn-lt"/>
                <a:ea typeface="+mn-ea"/>
                <a:cs typeface="+mn-cs"/>
              </a:rPr>
              <a:t>不過度增加資源消耗和延遲的情況下</a:t>
            </a:r>
            <a:r>
              <a:rPr lang="zh-TW" altLang="en-US" sz="1200" kern="1200" dirty="0">
                <a:solidFill>
                  <a:schemeClr val="tx1"/>
                </a:solidFill>
                <a:effectLst/>
                <a:latin typeface="+mn-lt"/>
                <a:ea typeface="+mn-ea"/>
                <a:cs typeface="+mn-cs"/>
              </a:rPr>
              <a:t> 達到</a:t>
            </a:r>
            <a:r>
              <a:rPr lang="zh-TW" altLang="zh-TW" sz="1200" kern="1200" dirty="0">
                <a:solidFill>
                  <a:schemeClr val="tx1"/>
                </a:solidFill>
                <a:effectLst/>
                <a:latin typeface="+mn-lt"/>
                <a:ea typeface="+mn-ea"/>
                <a:cs typeface="+mn-cs"/>
              </a:rPr>
              <a:t>更好的</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的組合，</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從而證實了</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en-US" altLang="zh-TW" sz="1200" kern="1200" dirty="0">
                <a:solidFill>
                  <a:schemeClr val="tx1"/>
                </a:solidFill>
                <a:effectLst/>
                <a:latin typeface="+mn-lt"/>
                <a:ea typeface="+mn-ea"/>
                <a:cs typeface="+mn-cs"/>
              </a:rPr>
              <a:t> </a:t>
            </a:r>
            <a:r>
              <a:rPr lang="en-US" altLang="zh-TW" sz="1200" kern="1200" dirty="0" err="1">
                <a:solidFill>
                  <a:schemeClr val="tx1"/>
                </a:solidFill>
                <a:effectLst/>
                <a:latin typeface="+mn-lt"/>
                <a:ea typeface="+mn-ea"/>
                <a:cs typeface="+mn-cs"/>
              </a:rPr>
              <a:t>finner</a:t>
            </a:r>
            <a:r>
              <a:rPr lang="zh-TW" altLang="zh-TW" sz="1200" kern="1200" dirty="0">
                <a:solidFill>
                  <a:schemeClr val="tx1"/>
                </a:solidFill>
                <a:effectLst/>
                <a:latin typeface="+mn-lt"/>
                <a:ea typeface="+mn-ea"/>
                <a:cs typeface="+mn-cs"/>
              </a:rPr>
              <a:t>可擴展性的可行性。</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46</a:t>
            </a:fld>
            <a:endParaRPr lang="zh-TW" altLang="en-US"/>
          </a:p>
        </p:txBody>
      </p:sp>
    </p:spTree>
    <p:extLst>
      <p:ext uri="{BB962C8B-B14F-4D97-AF65-F5344CB8AC3E}">
        <p14:creationId xmlns:p14="http://schemas.microsoft.com/office/powerpoint/2010/main" val="190612384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首先，沒有擴展</a:t>
            </a:r>
            <a:r>
              <a:rPr lang="zh-TW" altLang="en-US" sz="1200" kern="1200" dirty="0">
                <a:solidFill>
                  <a:schemeClr val="tx1"/>
                </a:solidFill>
                <a:effectLst/>
                <a:latin typeface="+mn-lt"/>
                <a:ea typeface="+mn-ea"/>
                <a:cs typeface="+mn-cs"/>
              </a:rPr>
              <a:t>元件</a:t>
            </a:r>
            <a:r>
              <a:rPr lang="zh-TW" altLang="zh-TW" sz="1200" kern="1200" dirty="0">
                <a:solidFill>
                  <a:schemeClr val="tx1"/>
                </a:solidFill>
                <a:effectLst/>
                <a:latin typeface="+mn-lt"/>
                <a:ea typeface="+mn-ea"/>
                <a:cs typeface="+mn-cs"/>
              </a:rPr>
              <a:t>（組合</a:t>
            </a:r>
            <a:r>
              <a:rPr lang="en-US" altLang="zh-TW" sz="1200" kern="1200" dirty="0">
                <a:solidFill>
                  <a:schemeClr val="tx1"/>
                </a:solidFill>
                <a:effectLst/>
                <a:latin typeface="+mn-lt"/>
                <a:ea typeface="+mn-ea"/>
                <a:cs typeface="+mn-cs"/>
              </a:rPr>
              <a:t>1</a:t>
            </a:r>
            <a:r>
              <a:rPr lang="zh-TW" altLang="zh-TW" sz="1200" kern="1200" dirty="0">
                <a:solidFill>
                  <a:schemeClr val="tx1"/>
                </a:solidFill>
                <a:effectLst/>
                <a:latin typeface="+mn-lt"/>
                <a:ea typeface="+mn-ea"/>
                <a:cs typeface="+mn-cs"/>
              </a:rPr>
              <a:t>），</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的</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比</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略好。</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其次，對於另一個</a:t>
            </a:r>
            <a:r>
              <a:rPr lang="en-US" altLang="zh-TW" sz="1200" kern="1200" dirty="0">
                <a:solidFill>
                  <a:schemeClr val="tx1"/>
                </a:solidFill>
                <a:effectLst/>
                <a:latin typeface="+mn-lt"/>
                <a:ea typeface="+mn-ea"/>
                <a:cs typeface="+mn-cs"/>
              </a:rPr>
              <a:t>Bono</a:t>
            </a:r>
            <a:r>
              <a:rPr lang="zh-TW" altLang="zh-TW" sz="1200" kern="1200" dirty="0">
                <a:solidFill>
                  <a:schemeClr val="tx1"/>
                </a:solidFill>
                <a:effectLst/>
                <a:latin typeface="+mn-lt"/>
                <a:ea typeface="+mn-ea"/>
                <a:cs typeface="+mn-cs"/>
              </a:rPr>
              <a:t>實例（組合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結果優於組合</a:t>
            </a:r>
            <a:r>
              <a:rPr lang="en-US" altLang="zh-TW" sz="1200" kern="1200" dirty="0">
                <a:solidFill>
                  <a:schemeClr val="tx1"/>
                </a:solidFill>
                <a:effectLst/>
                <a:latin typeface="+mn-lt"/>
                <a:ea typeface="+mn-ea"/>
                <a:cs typeface="+mn-cs"/>
              </a:rPr>
              <a:t>1</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相比，</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達到的</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數量比</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高。</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第三，添加另一個</a:t>
            </a:r>
            <a:r>
              <a:rPr lang="en-US" altLang="zh-TW" sz="1200" kern="1200" dirty="0" err="1">
                <a:solidFill>
                  <a:schemeClr val="tx1"/>
                </a:solidFill>
                <a:effectLst/>
                <a:latin typeface="+mn-lt"/>
                <a:ea typeface="+mn-ea"/>
                <a:cs typeface="+mn-cs"/>
              </a:rPr>
              <a:t>URSprout</a:t>
            </a:r>
            <a:r>
              <a:rPr lang="zh-TW" altLang="zh-TW" sz="1200" kern="1200" dirty="0">
                <a:solidFill>
                  <a:schemeClr val="tx1"/>
                </a:solidFill>
                <a:effectLst/>
                <a:latin typeface="+mn-lt"/>
                <a:ea typeface="+mn-ea"/>
                <a:cs typeface="+mn-cs"/>
              </a:rPr>
              <a:t>實例（組合</a:t>
            </a:r>
            <a:r>
              <a:rPr lang="en-US" altLang="zh-TW" sz="1200" kern="1200" dirty="0">
                <a:solidFill>
                  <a:schemeClr val="tx1"/>
                </a:solidFill>
                <a:effectLst/>
                <a:latin typeface="+mn-lt"/>
                <a:ea typeface="+mn-ea"/>
                <a:cs typeface="+mn-cs"/>
              </a:rPr>
              <a:t>3</a:t>
            </a:r>
            <a:r>
              <a:rPr lang="zh-TW" altLang="zh-TW" sz="1200" kern="1200" dirty="0">
                <a:solidFill>
                  <a:schemeClr val="tx1"/>
                </a:solidFill>
                <a:effectLst/>
                <a:latin typeface="+mn-lt"/>
                <a:ea typeface="+mn-ea"/>
                <a:cs typeface="+mn-cs"/>
              </a:rPr>
              <a:t>）或另一個</a:t>
            </a:r>
          </a:p>
          <a:p>
            <a:r>
              <a:rPr lang="en-US" altLang="zh-TW" sz="1200" kern="1200" dirty="0" err="1">
                <a:solidFill>
                  <a:schemeClr val="tx1"/>
                </a:solidFill>
                <a:effectLst/>
                <a:latin typeface="+mn-lt"/>
                <a:ea typeface="+mn-ea"/>
                <a:cs typeface="+mn-cs"/>
              </a:rPr>
              <a:t>MSCSprout</a:t>
            </a:r>
            <a:r>
              <a:rPr lang="zh-TW" altLang="zh-TW" sz="1200" kern="1200" dirty="0">
                <a:solidFill>
                  <a:schemeClr val="tx1"/>
                </a:solidFill>
                <a:effectLst/>
                <a:latin typeface="+mn-lt"/>
                <a:ea typeface="+mn-ea"/>
                <a:cs typeface="+mn-cs"/>
              </a:rPr>
              <a:t>實例（組合</a:t>
            </a:r>
            <a:r>
              <a:rPr lang="en-US" altLang="zh-TW" sz="1200" kern="1200" dirty="0">
                <a:solidFill>
                  <a:schemeClr val="tx1"/>
                </a:solidFill>
                <a:effectLst/>
                <a:latin typeface="+mn-lt"/>
                <a:ea typeface="+mn-ea"/>
                <a:cs typeface="+mn-cs"/>
              </a:rPr>
              <a:t>4</a:t>
            </a:r>
            <a:r>
              <a:rPr lang="zh-TW" altLang="zh-TW" sz="1200" kern="1200" dirty="0">
                <a:solidFill>
                  <a:schemeClr val="tx1"/>
                </a:solidFill>
                <a:effectLst/>
                <a:latin typeface="+mn-lt"/>
                <a:ea typeface="+mn-ea"/>
                <a:cs typeface="+mn-cs"/>
              </a:rPr>
              <a:t>），結果比</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還差。</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根據這些結果，組合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具有更好的</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。因此，在接下來的組合中，</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我們將其他組件實例添加到組合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中。</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第四，對於三個</a:t>
            </a:r>
            <a:r>
              <a:rPr lang="en-US" altLang="zh-TW" sz="1200" kern="1200" dirty="0">
                <a:solidFill>
                  <a:schemeClr val="tx1"/>
                </a:solidFill>
                <a:effectLst/>
                <a:latin typeface="+mn-lt"/>
                <a:ea typeface="+mn-ea"/>
                <a:cs typeface="+mn-cs"/>
              </a:rPr>
              <a:t>Bono</a:t>
            </a:r>
            <a:r>
              <a:rPr lang="zh-TW" altLang="zh-TW" sz="1200" kern="1200" dirty="0">
                <a:solidFill>
                  <a:schemeClr val="tx1"/>
                </a:solidFill>
                <a:effectLst/>
                <a:latin typeface="+mn-lt"/>
                <a:ea typeface="+mn-ea"/>
                <a:cs typeface="+mn-cs"/>
              </a:rPr>
              <a:t>實例（組合</a:t>
            </a:r>
            <a:r>
              <a:rPr lang="en-US" altLang="zh-TW" sz="1200" kern="1200" dirty="0">
                <a:solidFill>
                  <a:schemeClr val="tx1"/>
                </a:solidFill>
                <a:effectLst/>
                <a:latin typeface="+mn-lt"/>
                <a:ea typeface="+mn-ea"/>
                <a:cs typeface="+mn-cs"/>
              </a:rPr>
              <a:t>5</a:t>
            </a:r>
            <a:r>
              <a:rPr lang="zh-TW" altLang="zh-TW" sz="1200" kern="1200" dirty="0">
                <a:solidFill>
                  <a:schemeClr val="tx1"/>
                </a:solidFill>
                <a:effectLst/>
                <a:latin typeface="+mn-lt"/>
                <a:ea typeface="+mn-ea"/>
                <a:cs typeface="+mn-cs"/>
              </a:rPr>
              <a:t>），結果比組合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差，但比</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更好。</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第五，具有兩個</a:t>
            </a:r>
            <a:r>
              <a:rPr lang="en-US" altLang="zh-TW" sz="1200" kern="1200" dirty="0">
                <a:solidFill>
                  <a:schemeClr val="tx1"/>
                </a:solidFill>
                <a:effectLst/>
                <a:latin typeface="+mn-lt"/>
                <a:ea typeface="+mn-ea"/>
                <a:cs typeface="+mn-cs"/>
              </a:rPr>
              <a:t>Bono</a:t>
            </a:r>
            <a:r>
              <a:rPr lang="zh-TW" altLang="zh-TW" sz="1200" kern="1200" dirty="0">
                <a:solidFill>
                  <a:schemeClr val="tx1"/>
                </a:solidFill>
                <a:effectLst/>
                <a:latin typeface="+mn-lt"/>
                <a:ea typeface="+mn-ea"/>
                <a:cs typeface="+mn-cs"/>
              </a:rPr>
              <a:t>和兩個</a:t>
            </a:r>
            <a:r>
              <a:rPr lang="en-US" altLang="zh-TW" sz="1200" kern="1200" dirty="0" err="1">
                <a:solidFill>
                  <a:schemeClr val="tx1"/>
                </a:solidFill>
                <a:effectLst/>
                <a:latin typeface="+mn-lt"/>
                <a:ea typeface="+mn-ea"/>
                <a:cs typeface="+mn-cs"/>
              </a:rPr>
              <a:t>URSprout</a:t>
            </a:r>
            <a:r>
              <a:rPr lang="zh-TW" altLang="zh-TW" sz="1200" kern="1200" dirty="0">
                <a:solidFill>
                  <a:schemeClr val="tx1"/>
                </a:solidFill>
                <a:effectLst/>
                <a:latin typeface="+mn-lt"/>
                <a:ea typeface="+mn-ea"/>
                <a:cs typeface="+mn-cs"/>
              </a:rPr>
              <a:t>實例（組合</a:t>
            </a:r>
            <a:r>
              <a:rPr lang="en-US" altLang="zh-TW" sz="1200" kern="1200" dirty="0">
                <a:solidFill>
                  <a:schemeClr val="tx1"/>
                </a:solidFill>
                <a:effectLst/>
                <a:latin typeface="+mn-lt"/>
                <a:ea typeface="+mn-ea"/>
                <a:cs typeface="+mn-cs"/>
              </a:rPr>
              <a:t>6</a:t>
            </a:r>
            <a:r>
              <a:rPr lang="zh-TW" altLang="zh-TW" sz="1200" kern="1200" dirty="0">
                <a:solidFill>
                  <a:schemeClr val="tx1"/>
                </a:solidFill>
                <a:effectLst/>
                <a:latin typeface="+mn-lt"/>
                <a:ea typeface="+mn-ea"/>
                <a:cs typeface="+mn-cs"/>
              </a:rPr>
              <a:t>），</a:t>
            </a:r>
          </a:p>
          <a:p>
            <a:r>
              <a:rPr lang="zh-TW" altLang="zh-TW" sz="1200" kern="1200" dirty="0">
                <a:solidFill>
                  <a:schemeClr val="tx1"/>
                </a:solidFill>
                <a:effectLst/>
                <a:latin typeface="+mn-lt"/>
                <a:ea typeface="+mn-ea"/>
                <a:cs typeface="+mn-cs"/>
              </a:rPr>
              <a:t>結果優於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，並且與組合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相似。</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最後，對於兩個</a:t>
            </a:r>
            <a:r>
              <a:rPr lang="en-US" altLang="zh-TW" sz="1200" kern="1200" dirty="0">
                <a:solidFill>
                  <a:schemeClr val="tx1"/>
                </a:solidFill>
                <a:effectLst/>
                <a:latin typeface="+mn-lt"/>
                <a:ea typeface="+mn-ea"/>
                <a:cs typeface="+mn-cs"/>
              </a:rPr>
              <a:t>Bono</a:t>
            </a:r>
            <a:r>
              <a:rPr lang="zh-TW" altLang="zh-TW" sz="1200" kern="1200" dirty="0">
                <a:solidFill>
                  <a:schemeClr val="tx1"/>
                </a:solidFill>
                <a:effectLst/>
                <a:latin typeface="+mn-lt"/>
                <a:ea typeface="+mn-ea"/>
                <a:cs typeface="+mn-cs"/>
              </a:rPr>
              <a:t>和兩個</a:t>
            </a:r>
            <a:r>
              <a:rPr lang="en-US" altLang="zh-TW" sz="1200" kern="1200" dirty="0" err="1">
                <a:solidFill>
                  <a:schemeClr val="tx1"/>
                </a:solidFill>
                <a:effectLst/>
                <a:latin typeface="+mn-lt"/>
                <a:ea typeface="+mn-ea"/>
                <a:cs typeface="+mn-cs"/>
              </a:rPr>
              <a:t>MSCSprout</a:t>
            </a:r>
            <a:r>
              <a:rPr lang="zh-TW" altLang="zh-TW" sz="1200" kern="1200" dirty="0">
                <a:solidFill>
                  <a:schemeClr val="tx1"/>
                </a:solidFill>
                <a:effectLst/>
                <a:latin typeface="+mn-lt"/>
                <a:ea typeface="+mn-ea"/>
                <a:cs typeface="+mn-cs"/>
              </a:rPr>
              <a:t>實例（組合</a:t>
            </a:r>
            <a:r>
              <a:rPr lang="en-US" altLang="zh-TW" sz="1200" kern="1200" dirty="0">
                <a:solidFill>
                  <a:schemeClr val="tx1"/>
                </a:solidFill>
                <a:effectLst/>
                <a:latin typeface="+mn-lt"/>
                <a:ea typeface="+mn-ea"/>
                <a:cs typeface="+mn-cs"/>
              </a:rPr>
              <a:t>7</a:t>
            </a:r>
            <a:r>
              <a:rPr lang="zh-TW" altLang="zh-TW" sz="1200" kern="1200" dirty="0">
                <a:solidFill>
                  <a:schemeClr val="tx1"/>
                </a:solidFill>
                <a:effectLst/>
                <a:latin typeface="+mn-lt"/>
                <a:ea typeface="+mn-ea"/>
                <a:cs typeface="+mn-cs"/>
              </a:rPr>
              <a:t>），</a:t>
            </a:r>
          </a:p>
          <a:p>
            <a:r>
              <a:rPr lang="zh-TW" altLang="zh-TW" sz="1200" kern="1200" dirty="0">
                <a:solidFill>
                  <a:schemeClr val="tx1"/>
                </a:solidFill>
                <a:effectLst/>
                <a:latin typeface="+mn-lt"/>
                <a:ea typeface="+mn-ea"/>
                <a:cs typeface="+mn-cs"/>
              </a:rPr>
              <a:t>結果比組合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6</a:t>
            </a:r>
            <a:r>
              <a:rPr lang="zh-TW" altLang="zh-TW" sz="1200" kern="1200" dirty="0">
                <a:solidFill>
                  <a:schemeClr val="tx1"/>
                </a:solidFill>
                <a:effectLst/>
                <a:latin typeface="+mn-lt"/>
                <a:ea typeface="+mn-ea"/>
                <a:cs typeface="+mn-cs"/>
              </a:rPr>
              <a:t>差，並且在更高的</a:t>
            </a:r>
            <a:r>
              <a:rPr lang="en-US" altLang="zh-TW" sz="1200" kern="1200" dirty="0">
                <a:solidFill>
                  <a:schemeClr val="tx1"/>
                </a:solidFill>
                <a:effectLst/>
                <a:latin typeface="+mn-lt"/>
                <a:ea typeface="+mn-ea"/>
                <a:cs typeface="+mn-cs"/>
              </a:rPr>
              <a:t>CPS</a:t>
            </a:r>
            <a:r>
              <a:rPr lang="zh-TW" altLang="zh-TW" sz="1200" kern="1200" dirty="0">
                <a:solidFill>
                  <a:schemeClr val="tx1"/>
                </a:solidFill>
                <a:effectLst/>
                <a:latin typeface="+mn-lt"/>
                <a:ea typeface="+mn-ea"/>
                <a:cs typeface="+mn-cs"/>
              </a:rPr>
              <a:t>中，它們與</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相似。</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我們得出結論，組合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6</a:t>
            </a:r>
            <a:r>
              <a:rPr lang="zh-TW" altLang="zh-TW" sz="1200" kern="1200" dirty="0">
                <a:solidFill>
                  <a:schemeClr val="tx1"/>
                </a:solidFill>
                <a:effectLst/>
                <a:latin typeface="+mn-lt"/>
                <a:ea typeface="+mn-ea"/>
                <a:cs typeface="+mn-cs"/>
              </a:rPr>
              <a:t>具有比</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和其他</a:t>
            </a:r>
            <a:r>
              <a:rPr lang="en-US" altLang="zh-TW" sz="1200" kern="1200" dirty="0">
                <a:solidFill>
                  <a:schemeClr val="tx1"/>
                </a:solidFill>
                <a:effectLst/>
                <a:latin typeface="+mn-lt"/>
                <a:ea typeface="+mn-ea"/>
                <a:cs typeface="+mn-cs"/>
              </a:rPr>
              <a:t>_</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組合更高的</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這證實了</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使用有效資源成功參加更多呼叫的可行性（即，具有相同資源的相同數量的計算機）。</a:t>
            </a:r>
          </a:p>
          <a:p>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47</a:t>
            </a:fld>
            <a:endParaRPr lang="zh-TW" altLang="en-US"/>
          </a:p>
        </p:txBody>
      </p:sp>
    </p:spTree>
    <p:extLst>
      <p:ext uri="{BB962C8B-B14F-4D97-AF65-F5344CB8AC3E}">
        <p14:creationId xmlns:p14="http://schemas.microsoft.com/office/powerpoint/2010/main" val="405600217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首先，沒有擴展組件（組合</a:t>
            </a:r>
            <a:r>
              <a:rPr lang="en-US" altLang="zh-TW" sz="1200" kern="1200" dirty="0">
                <a:solidFill>
                  <a:schemeClr val="tx1"/>
                </a:solidFill>
                <a:effectLst/>
                <a:latin typeface="+mn-lt"/>
                <a:ea typeface="+mn-ea"/>
                <a:cs typeface="+mn-cs"/>
              </a:rPr>
              <a:t>1</a:t>
            </a:r>
            <a:r>
              <a:rPr lang="zh-TW" altLang="zh-TW" sz="1200" kern="1200" dirty="0">
                <a:solidFill>
                  <a:schemeClr val="tx1"/>
                </a:solidFill>
                <a:effectLst/>
                <a:latin typeface="+mn-lt"/>
                <a:ea typeface="+mn-ea"/>
                <a:cs typeface="+mn-cs"/>
              </a:rPr>
              <a:t>），</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的</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比</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略好。</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其次，對於另一個</a:t>
            </a:r>
            <a:r>
              <a:rPr lang="en-US" altLang="zh-TW" sz="1200" kern="1200" dirty="0">
                <a:solidFill>
                  <a:schemeClr val="tx1"/>
                </a:solidFill>
                <a:effectLst/>
                <a:latin typeface="+mn-lt"/>
                <a:ea typeface="+mn-ea"/>
                <a:cs typeface="+mn-cs"/>
              </a:rPr>
              <a:t>Bono</a:t>
            </a:r>
            <a:r>
              <a:rPr lang="zh-TW" altLang="zh-TW" sz="1200" kern="1200" dirty="0">
                <a:solidFill>
                  <a:schemeClr val="tx1"/>
                </a:solidFill>
                <a:effectLst/>
                <a:latin typeface="+mn-lt"/>
                <a:ea typeface="+mn-ea"/>
                <a:cs typeface="+mn-cs"/>
              </a:rPr>
              <a:t>實例（組合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結果優於組合</a:t>
            </a:r>
            <a:r>
              <a:rPr lang="en-US" altLang="zh-TW" sz="1200" kern="1200" dirty="0">
                <a:solidFill>
                  <a:schemeClr val="tx1"/>
                </a:solidFill>
                <a:effectLst/>
                <a:latin typeface="+mn-lt"/>
                <a:ea typeface="+mn-ea"/>
                <a:cs typeface="+mn-cs"/>
              </a:rPr>
              <a:t>1</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相比，</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達到的</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數量比</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高。</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第三，添加另一個</a:t>
            </a:r>
            <a:r>
              <a:rPr lang="en-US" altLang="zh-TW" sz="1200" kern="1200" dirty="0" err="1">
                <a:solidFill>
                  <a:schemeClr val="tx1"/>
                </a:solidFill>
                <a:effectLst/>
                <a:latin typeface="+mn-lt"/>
                <a:ea typeface="+mn-ea"/>
                <a:cs typeface="+mn-cs"/>
              </a:rPr>
              <a:t>URSprout</a:t>
            </a:r>
            <a:r>
              <a:rPr lang="zh-TW" altLang="zh-TW" sz="1200" kern="1200" dirty="0">
                <a:solidFill>
                  <a:schemeClr val="tx1"/>
                </a:solidFill>
                <a:effectLst/>
                <a:latin typeface="+mn-lt"/>
                <a:ea typeface="+mn-ea"/>
                <a:cs typeface="+mn-cs"/>
              </a:rPr>
              <a:t>實例（組合</a:t>
            </a:r>
            <a:r>
              <a:rPr lang="en-US" altLang="zh-TW" sz="1200" kern="1200" dirty="0">
                <a:solidFill>
                  <a:schemeClr val="tx1"/>
                </a:solidFill>
                <a:effectLst/>
                <a:latin typeface="+mn-lt"/>
                <a:ea typeface="+mn-ea"/>
                <a:cs typeface="+mn-cs"/>
              </a:rPr>
              <a:t>3</a:t>
            </a:r>
            <a:r>
              <a:rPr lang="zh-TW" altLang="zh-TW" sz="1200" kern="1200" dirty="0">
                <a:solidFill>
                  <a:schemeClr val="tx1"/>
                </a:solidFill>
                <a:effectLst/>
                <a:latin typeface="+mn-lt"/>
                <a:ea typeface="+mn-ea"/>
                <a:cs typeface="+mn-cs"/>
              </a:rPr>
              <a:t>）或另一個</a:t>
            </a:r>
          </a:p>
          <a:p>
            <a:r>
              <a:rPr lang="en-US" altLang="zh-TW" sz="1200" kern="1200" dirty="0" err="1">
                <a:solidFill>
                  <a:schemeClr val="tx1"/>
                </a:solidFill>
                <a:effectLst/>
                <a:latin typeface="+mn-lt"/>
                <a:ea typeface="+mn-ea"/>
                <a:cs typeface="+mn-cs"/>
              </a:rPr>
              <a:t>MSCSprout</a:t>
            </a:r>
            <a:r>
              <a:rPr lang="zh-TW" altLang="zh-TW" sz="1200" kern="1200" dirty="0">
                <a:solidFill>
                  <a:schemeClr val="tx1"/>
                </a:solidFill>
                <a:effectLst/>
                <a:latin typeface="+mn-lt"/>
                <a:ea typeface="+mn-ea"/>
                <a:cs typeface="+mn-cs"/>
              </a:rPr>
              <a:t>實例（組合</a:t>
            </a:r>
            <a:r>
              <a:rPr lang="en-US" altLang="zh-TW" sz="1200" kern="1200" dirty="0">
                <a:solidFill>
                  <a:schemeClr val="tx1"/>
                </a:solidFill>
                <a:effectLst/>
                <a:latin typeface="+mn-lt"/>
                <a:ea typeface="+mn-ea"/>
                <a:cs typeface="+mn-cs"/>
              </a:rPr>
              <a:t>4</a:t>
            </a:r>
            <a:r>
              <a:rPr lang="zh-TW" altLang="zh-TW" sz="1200" kern="1200" dirty="0">
                <a:solidFill>
                  <a:schemeClr val="tx1"/>
                </a:solidFill>
                <a:effectLst/>
                <a:latin typeface="+mn-lt"/>
                <a:ea typeface="+mn-ea"/>
                <a:cs typeface="+mn-cs"/>
              </a:rPr>
              <a:t>），結果比</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還差。</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根據這些結果，組合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具有更好的</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。因此，在接下來的組合中，</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我們將其他組件實例添加到組合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中。</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第四，對於三個</a:t>
            </a:r>
            <a:r>
              <a:rPr lang="en-US" altLang="zh-TW" sz="1200" kern="1200" dirty="0">
                <a:solidFill>
                  <a:schemeClr val="tx1"/>
                </a:solidFill>
                <a:effectLst/>
                <a:latin typeface="+mn-lt"/>
                <a:ea typeface="+mn-ea"/>
                <a:cs typeface="+mn-cs"/>
              </a:rPr>
              <a:t>Bono</a:t>
            </a:r>
            <a:r>
              <a:rPr lang="zh-TW" altLang="zh-TW" sz="1200" kern="1200" dirty="0">
                <a:solidFill>
                  <a:schemeClr val="tx1"/>
                </a:solidFill>
                <a:effectLst/>
                <a:latin typeface="+mn-lt"/>
                <a:ea typeface="+mn-ea"/>
                <a:cs typeface="+mn-cs"/>
              </a:rPr>
              <a:t>實例（組合</a:t>
            </a:r>
            <a:r>
              <a:rPr lang="en-US" altLang="zh-TW" sz="1200" kern="1200" dirty="0">
                <a:solidFill>
                  <a:schemeClr val="tx1"/>
                </a:solidFill>
                <a:effectLst/>
                <a:latin typeface="+mn-lt"/>
                <a:ea typeface="+mn-ea"/>
                <a:cs typeface="+mn-cs"/>
              </a:rPr>
              <a:t>5</a:t>
            </a:r>
            <a:r>
              <a:rPr lang="zh-TW" altLang="zh-TW" sz="1200" kern="1200" dirty="0">
                <a:solidFill>
                  <a:schemeClr val="tx1"/>
                </a:solidFill>
                <a:effectLst/>
                <a:latin typeface="+mn-lt"/>
                <a:ea typeface="+mn-ea"/>
                <a:cs typeface="+mn-cs"/>
              </a:rPr>
              <a:t>），結果比組合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差，但比</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更好。</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第五，具有兩個</a:t>
            </a:r>
            <a:r>
              <a:rPr lang="en-US" altLang="zh-TW" sz="1200" kern="1200" dirty="0">
                <a:solidFill>
                  <a:schemeClr val="tx1"/>
                </a:solidFill>
                <a:effectLst/>
                <a:latin typeface="+mn-lt"/>
                <a:ea typeface="+mn-ea"/>
                <a:cs typeface="+mn-cs"/>
              </a:rPr>
              <a:t>Bono</a:t>
            </a:r>
            <a:r>
              <a:rPr lang="zh-TW" altLang="zh-TW" sz="1200" kern="1200" dirty="0">
                <a:solidFill>
                  <a:schemeClr val="tx1"/>
                </a:solidFill>
                <a:effectLst/>
                <a:latin typeface="+mn-lt"/>
                <a:ea typeface="+mn-ea"/>
                <a:cs typeface="+mn-cs"/>
              </a:rPr>
              <a:t>和兩個</a:t>
            </a:r>
            <a:r>
              <a:rPr lang="en-US" altLang="zh-TW" sz="1200" kern="1200" dirty="0" err="1">
                <a:solidFill>
                  <a:schemeClr val="tx1"/>
                </a:solidFill>
                <a:effectLst/>
                <a:latin typeface="+mn-lt"/>
                <a:ea typeface="+mn-ea"/>
                <a:cs typeface="+mn-cs"/>
              </a:rPr>
              <a:t>URSprout</a:t>
            </a:r>
            <a:r>
              <a:rPr lang="zh-TW" altLang="zh-TW" sz="1200" kern="1200" dirty="0">
                <a:solidFill>
                  <a:schemeClr val="tx1"/>
                </a:solidFill>
                <a:effectLst/>
                <a:latin typeface="+mn-lt"/>
                <a:ea typeface="+mn-ea"/>
                <a:cs typeface="+mn-cs"/>
              </a:rPr>
              <a:t>實例（組合</a:t>
            </a:r>
            <a:r>
              <a:rPr lang="en-US" altLang="zh-TW" sz="1200" kern="1200" dirty="0">
                <a:solidFill>
                  <a:schemeClr val="tx1"/>
                </a:solidFill>
                <a:effectLst/>
                <a:latin typeface="+mn-lt"/>
                <a:ea typeface="+mn-ea"/>
                <a:cs typeface="+mn-cs"/>
              </a:rPr>
              <a:t>6</a:t>
            </a:r>
            <a:r>
              <a:rPr lang="zh-TW" altLang="zh-TW" sz="1200" kern="1200" dirty="0">
                <a:solidFill>
                  <a:schemeClr val="tx1"/>
                </a:solidFill>
                <a:effectLst/>
                <a:latin typeface="+mn-lt"/>
                <a:ea typeface="+mn-ea"/>
                <a:cs typeface="+mn-cs"/>
              </a:rPr>
              <a:t>），</a:t>
            </a:r>
          </a:p>
          <a:p>
            <a:r>
              <a:rPr lang="zh-TW" altLang="zh-TW" sz="1200" kern="1200" dirty="0">
                <a:solidFill>
                  <a:schemeClr val="tx1"/>
                </a:solidFill>
                <a:effectLst/>
                <a:latin typeface="+mn-lt"/>
                <a:ea typeface="+mn-ea"/>
                <a:cs typeface="+mn-cs"/>
              </a:rPr>
              <a:t>結果優於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，並且與組合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相似。</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最後，對於兩個</a:t>
            </a:r>
            <a:r>
              <a:rPr lang="en-US" altLang="zh-TW" sz="1200" kern="1200" dirty="0">
                <a:solidFill>
                  <a:schemeClr val="tx1"/>
                </a:solidFill>
                <a:effectLst/>
                <a:latin typeface="+mn-lt"/>
                <a:ea typeface="+mn-ea"/>
                <a:cs typeface="+mn-cs"/>
              </a:rPr>
              <a:t>Bono</a:t>
            </a:r>
            <a:r>
              <a:rPr lang="zh-TW" altLang="zh-TW" sz="1200" kern="1200" dirty="0">
                <a:solidFill>
                  <a:schemeClr val="tx1"/>
                </a:solidFill>
                <a:effectLst/>
                <a:latin typeface="+mn-lt"/>
                <a:ea typeface="+mn-ea"/>
                <a:cs typeface="+mn-cs"/>
              </a:rPr>
              <a:t>和兩個</a:t>
            </a:r>
            <a:r>
              <a:rPr lang="en-US" altLang="zh-TW" sz="1200" kern="1200" dirty="0" err="1">
                <a:solidFill>
                  <a:schemeClr val="tx1"/>
                </a:solidFill>
                <a:effectLst/>
                <a:latin typeface="+mn-lt"/>
                <a:ea typeface="+mn-ea"/>
                <a:cs typeface="+mn-cs"/>
              </a:rPr>
              <a:t>MSCSprout</a:t>
            </a:r>
            <a:r>
              <a:rPr lang="zh-TW" altLang="zh-TW" sz="1200" kern="1200" dirty="0">
                <a:solidFill>
                  <a:schemeClr val="tx1"/>
                </a:solidFill>
                <a:effectLst/>
                <a:latin typeface="+mn-lt"/>
                <a:ea typeface="+mn-ea"/>
                <a:cs typeface="+mn-cs"/>
              </a:rPr>
              <a:t>實例（組合</a:t>
            </a:r>
            <a:r>
              <a:rPr lang="en-US" altLang="zh-TW" sz="1200" kern="1200" dirty="0">
                <a:solidFill>
                  <a:schemeClr val="tx1"/>
                </a:solidFill>
                <a:effectLst/>
                <a:latin typeface="+mn-lt"/>
                <a:ea typeface="+mn-ea"/>
                <a:cs typeface="+mn-cs"/>
              </a:rPr>
              <a:t>7</a:t>
            </a:r>
            <a:r>
              <a:rPr lang="zh-TW" altLang="zh-TW" sz="1200" kern="1200" dirty="0">
                <a:solidFill>
                  <a:schemeClr val="tx1"/>
                </a:solidFill>
                <a:effectLst/>
                <a:latin typeface="+mn-lt"/>
                <a:ea typeface="+mn-ea"/>
                <a:cs typeface="+mn-cs"/>
              </a:rPr>
              <a:t>），</a:t>
            </a:r>
          </a:p>
          <a:p>
            <a:r>
              <a:rPr lang="zh-TW" altLang="zh-TW" sz="1200" kern="1200" dirty="0">
                <a:solidFill>
                  <a:schemeClr val="tx1"/>
                </a:solidFill>
                <a:effectLst/>
                <a:latin typeface="+mn-lt"/>
                <a:ea typeface="+mn-ea"/>
                <a:cs typeface="+mn-cs"/>
              </a:rPr>
              <a:t>結果比組合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6</a:t>
            </a:r>
            <a:r>
              <a:rPr lang="zh-TW" altLang="zh-TW" sz="1200" kern="1200" dirty="0">
                <a:solidFill>
                  <a:schemeClr val="tx1"/>
                </a:solidFill>
                <a:effectLst/>
                <a:latin typeface="+mn-lt"/>
                <a:ea typeface="+mn-ea"/>
                <a:cs typeface="+mn-cs"/>
              </a:rPr>
              <a:t>差，並且在更高的</a:t>
            </a:r>
            <a:r>
              <a:rPr lang="en-US" altLang="zh-TW" sz="1200" kern="1200" dirty="0">
                <a:solidFill>
                  <a:schemeClr val="tx1"/>
                </a:solidFill>
                <a:effectLst/>
                <a:latin typeface="+mn-lt"/>
                <a:ea typeface="+mn-ea"/>
                <a:cs typeface="+mn-cs"/>
              </a:rPr>
              <a:t>CPS</a:t>
            </a:r>
            <a:r>
              <a:rPr lang="zh-TW" altLang="zh-TW" sz="1200" kern="1200" dirty="0">
                <a:solidFill>
                  <a:schemeClr val="tx1"/>
                </a:solidFill>
                <a:effectLst/>
                <a:latin typeface="+mn-lt"/>
                <a:ea typeface="+mn-ea"/>
                <a:cs typeface="+mn-cs"/>
              </a:rPr>
              <a:t>中，它們與</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相似。</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我們得出結論，組合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6</a:t>
            </a:r>
            <a:r>
              <a:rPr lang="zh-TW" altLang="zh-TW" sz="1200" kern="1200" dirty="0">
                <a:solidFill>
                  <a:schemeClr val="tx1"/>
                </a:solidFill>
                <a:effectLst/>
                <a:latin typeface="+mn-lt"/>
                <a:ea typeface="+mn-ea"/>
                <a:cs typeface="+mn-cs"/>
              </a:rPr>
              <a:t>具有比</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和其他</a:t>
            </a:r>
            <a:r>
              <a:rPr lang="en-US" altLang="zh-TW" sz="1200" kern="1200" dirty="0">
                <a:solidFill>
                  <a:schemeClr val="tx1"/>
                </a:solidFill>
                <a:effectLst/>
                <a:latin typeface="+mn-lt"/>
                <a:ea typeface="+mn-ea"/>
                <a:cs typeface="+mn-cs"/>
              </a:rPr>
              <a:t>_</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組合更高的</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這證實了</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使用</a:t>
            </a:r>
            <a:r>
              <a:rPr lang="zh-TW" altLang="en-US" sz="1200" kern="1200" dirty="0">
                <a:solidFill>
                  <a:schemeClr val="tx1"/>
                </a:solidFill>
                <a:effectLst/>
                <a:latin typeface="+mn-lt"/>
                <a:ea typeface="+mn-ea"/>
                <a:cs typeface="+mn-cs"/>
              </a:rPr>
              <a:t>相同</a:t>
            </a:r>
            <a:r>
              <a:rPr lang="zh-TW" altLang="zh-TW" sz="1200" kern="1200" dirty="0">
                <a:solidFill>
                  <a:schemeClr val="tx1"/>
                </a:solidFill>
                <a:effectLst/>
                <a:latin typeface="+mn-lt"/>
                <a:ea typeface="+mn-ea"/>
                <a:cs typeface="+mn-cs"/>
              </a:rPr>
              <a:t>資源</a:t>
            </a:r>
            <a:r>
              <a:rPr lang="zh-TW" altLang="en-US" sz="1200" kern="1200" dirty="0">
                <a:solidFill>
                  <a:schemeClr val="tx1"/>
                </a:solidFill>
                <a:effectLst/>
                <a:latin typeface="+mn-lt"/>
                <a:ea typeface="+mn-ea"/>
                <a:cs typeface="+mn-cs"/>
              </a:rPr>
              <a:t> 達到更高的</a:t>
            </a:r>
            <a:r>
              <a:rPr lang="en-US" altLang="zh-TW" sz="1200" kern="1200" dirty="0">
                <a:solidFill>
                  <a:schemeClr val="tx1"/>
                </a:solidFill>
                <a:effectLst/>
                <a:latin typeface="+mn-lt"/>
                <a:ea typeface="+mn-ea"/>
                <a:cs typeface="+mn-cs"/>
              </a:rPr>
              <a:t>SCR</a:t>
            </a:r>
            <a:r>
              <a:rPr lang="zh-TW" altLang="en-US" sz="1200" kern="1200" dirty="0">
                <a:solidFill>
                  <a:schemeClr val="tx1"/>
                </a:solidFill>
                <a:effectLst/>
                <a:latin typeface="+mn-lt"/>
                <a:ea typeface="+mn-ea"/>
                <a:cs typeface="+mn-cs"/>
              </a:rPr>
              <a:t>的能力</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u="none" strike="noStrike" kern="1200" baseline="0" dirty="0">
                <a:solidFill>
                  <a:schemeClr val="tx1"/>
                </a:solidFill>
                <a:latin typeface="+mn-lt"/>
                <a:ea typeface="+mn-ea"/>
                <a:cs typeface="+mn-cs"/>
              </a:rPr>
              <a:t>重要的是要強調架構組合在達到最大</a:t>
            </a:r>
            <a:r>
              <a:rPr lang="en-US" altLang="zh-TW" sz="1200" b="0" i="0" u="none" strike="noStrike" kern="1200" baseline="0" dirty="0">
                <a:solidFill>
                  <a:schemeClr val="tx1"/>
                </a:solidFill>
                <a:latin typeface="+mn-lt"/>
                <a:ea typeface="+mn-ea"/>
                <a:cs typeface="+mn-cs"/>
              </a:rPr>
              <a:t>SCR</a:t>
            </a:r>
            <a:r>
              <a:rPr lang="zh-TW" altLang="en-US" sz="1200" b="0" i="0" u="none" strike="noStrike" kern="1200" baseline="0" dirty="0">
                <a:solidFill>
                  <a:schemeClr val="tx1"/>
                </a:solidFill>
                <a:latin typeface="+mn-lt"/>
                <a:ea typeface="+mn-ea"/>
                <a:cs typeface="+mn-cs"/>
              </a:rPr>
              <a:t>之前顯示出穩定的行為。</a:t>
            </a:r>
            <a:endParaRPr lang="en-US" altLang="zh-TW"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u="none" strike="noStrike" kern="1200" baseline="0" dirty="0">
                <a:solidFill>
                  <a:schemeClr val="tx1"/>
                </a:solidFill>
                <a:latin typeface="+mn-lt"/>
                <a:ea typeface="+mn-ea"/>
                <a:cs typeface="+mn-cs"/>
              </a:rPr>
              <a:t>組合達到最大值後，曲線已飽和，因為超出了該組合的</a:t>
            </a:r>
            <a:r>
              <a:rPr lang="en-US" altLang="zh-TW" sz="1200" b="0" i="0" u="none" strike="noStrike" kern="1200" baseline="0" dirty="0" err="1">
                <a:solidFill>
                  <a:schemeClr val="tx1"/>
                </a:solidFill>
                <a:latin typeface="+mn-lt"/>
                <a:ea typeface="+mn-ea"/>
                <a:cs typeface="+mn-cs"/>
              </a:rPr>
              <a:t>uvIMS</a:t>
            </a:r>
            <a:r>
              <a:rPr lang="zh-TW" altLang="en-US" sz="1200" b="0" i="0" u="none" strike="noStrike" kern="1200" baseline="0" dirty="0">
                <a:solidFill>
                  <a:schemeClr val="tx1"/>
                </a:solidFill>
                <a:latin typeface="+mn-lt"/>
                <a:ea typeface="+mn-ea"/>
                <a:cs typeface="+mn-cs"/>
              </a:rPr>
              <a:t>負荷量。</a:t>
            </a: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zh-TW" sz="1200" kern="1200" dirty="0">
              <a:solidFill>
                <a:schemeClr val="tx1"/>
              </a:solidFill>
              <a:effectLst/>
              <a:latin typeface="+mn-lt"/>
              <a:ea typeface="+mn-ea"/>
              <a:cs typeface="+mn-cs"/>
            </a:endParaRPr>
          </a:p>
          <a:p>
            <a:endParaRPr lang="zh-TW" altLang="zh-TW" sz="1200" kern="1200" dirty="0">
              <a:solidFill>
                <a:schemeClr val="tx1"/>
              </a:solidFill>
              <a:effectLst/>
              <a:latin typeface="+mn-lt"/>
              <a:ea typeface="+mn-ea"/>
              <a:cs typeface="+mn-cs"/>
            </a:endParaRPr>
          </a:p>
          <a:p>
            <a:endParaRPr lang="zh-TW"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48</a:t>
            </a:fld>
            <a:endParaRPr lang="zh-TW" altLang="en-US"/>
          </a:p>
        </p:txBody>
      </p:sp>
    </p:spTree>
    <p:extLst>
      <p:ext uri="{BB962C8B-B14F-4D97-AF65-F5344CB8AC3E}">
        <p14:creationId xmlns:p14="http://schemas.microsoft.com/office/powerpoint/2010/main" val="73794052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kern="1200" dirty="0">
                <a:solidFill>
                  <a:schemeClr val="tx1"/>
                </a:solidFill>
                <a:effectLst/>
                <a:latin typeface="+mn-lt"/>
                <a:ea typeface="+mn-ea"/>
                <a:cs typeface="+mn-cs"/>
              </a:rPr>
              <a:t>在</a:t>
            </a:r>
            <a:r>
              <a:rPr lang="zh-TW" altLang="zh-TW" sz="1200" kern="1200" dirty="0">
                <a:solidFill>
                  <a:schemeClr val="tx1"/>
                </a:solidFill>
                <a:effectLst/>
                <a:latin typeface="+mn-lt"/>
                <a:ea typeface="+mn-ea"/>
                <a:cs typeface="+mn-cs"/>
              </a:rPr>
              <a:t>少量</a:t>
            </a:r>
            <a:r>
              <a:rPr lang="en-US" altLang="zh-TW" sz="1200" kern="1200" dirty="0">
                <a:solidFill>
                  <a:schemeClr val="tx1"/>
                </a:solidFill>
                <a:effectLst/>
                <a:latin typeface="+mn-lt"/>
                <a:ea typeface="+mn-ea"/>
                <a:cs typeface="+mn-cs"/>
              </a:rPr>
              <a:t>CPS</a:t>
            </a:r>
            <a:r>
              <a:rPr lang="zh-TW" altLang="en-US" sz="1200" kern="1200" dirty="0">
                <a:solidFill>
                  <a:schemeClr val="tx1"/>
                </a:solidFill>
                <a:effectLst/>
                <a:latin typeface="+mn-lt"/>
                <a:ea typeface="+mn-ea"/>
                <a:cs typeface="+mn-cs"/>
              </a:rPr>
              <a:t>下 </a:t>
            </a:r>
            <a:r>
              <a:rPr lang="en-US" altLang="zh-TW" sz="1200" kern="1200" dirty="0" err="1">
                <a:solidFill>
                  <a:schemeClr val="tx1"/>
                </a:solidFill>
                <a:effectLst/>
                <a:latin typeface="+mn-lt"/>
                <a:ea typeface="+mn-ea"/>
                <a:cs typeface="+mn-cs"/>
              </a:rPr>
              <a:t>vIMS</a:t>
            </a:r>
            <a:r>
              <a:rPr lang="zh-TW" altLang="en-US" sz="1200" kern="1200" dirty="0">
                <a:solidFill>
                  <a:schemeClr val="tx1"/>
                </a:solidFill>
                <a:effectLst/>
                <a:latin typeface="+mn-lt"/>
                <a:ea typeface="+mn-ea"/>
                <a:cs typeface="+mn-cs"/>
              </a:rPr>
              <a:t> </a:t>
            </a:r>
            <a:r>
              <a:rPr lang="en-US" altLang="zh-TW" sz="1200" kern="1200" dirty="0">
                <a:solidFill>
                  <a:schemeClr val="tx1"/>
                </a:solidFill>
                <a:effectLst/>
                <a:latin typeface="+mn-lt"/>
                <a:ea typeface="+mn-ea"/>
                <a:cs typeface="+mn-cs"/>
              </a:rPr>
              <a:t> CPU</a:t>
            </a:r>
            <a:r>
              <a:rPr lang="zh-TW" altLang="zh-TW" sz="1200" kern="1200" dirty="0">
                <a:solidFill>
                  <a:schemeClr val="tx1"/>
                </a:solidFill>
                <a:effectLst/>
                <a:latin typeface="+mn-lt"/>
                <a:ea typeface="+mn-ea"/>
                <a:cs typeface="+mn-cs"/>
              </a:rPr>
              <a:t>使用率</a:t>
            </a:r>
            <a:r>
              <a:rPr lang="zh-TW" altLang="en-US" sz="1200" kern="1200" dirty="0">
                <a:solidFill>
                  <a:schemeClr val="tx1"/>
                </a:solidFill>
                <a:effectLst/>
                <a:latin typeface="+mn-lt"/>
                <a:ea typeface="+mn-ea"/>
                <a:cs typeface="+mn-cs"/>
              </a:rPr>
              <a:t>較</a:t>
            </a:r>
            <a:r>
              <a:rPr lang="zh-TW" altLang="zh-TW" sz="1200" kern="1200" dirty="0">
                <a:solidFill>
                  <a:schemeClr val="tx1"/>
                </a:solidFill>
                <a:effectLst/>
                <a:latin typeface="+mn-lt"/>
                <a:ea typeface="+mn-ea"/>
                <a:cs typeface="+mn-cs"/>
              </a:rPr>
              <a:t>低於</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但是，</a:t>
            </a:r>
            <a:r>
              <a:rPr lang="zh-TW" altLang="en-US" sz="1200" kern="1200" dirty="0">
                <a:solidFill>
                  <a:schemeClr val="tx1"/>
                </a:solidFill>
                <a:effectLst/>
                <a:latin typeface="+mn-lt"/>
                <a:ea typeface="+mn-ea"/>
                <a:cs typeface="+mn-cs"/>
              </a:rPr>
              <a:t>在</a:t>
            </a:r>
            <a:r>
              <a:rPr lang="zh-TW" altLang="zh-TW" sz="1200" kern="1200" dirty="0">
                <a:solidFill>
                  <a:schemeClr val="tx1"/>
                </a:solidFill>
                <a:effectLst/>
                <a:latin typeface="+mn-lt"/>
                <a:ea typeface="+mn-ea"/>
                <a:cs typeface="+mn-cs"/>
              </a:rPr>
              <a:t>大量的</a:t>
            </a:r>
            <a:r>
              <a:rPr lang="en-US" altLang="zh-TW" sz="1200" kern="1200" dirty="0">
                <a:solidFill>
                  <a:schemeClr val="tx1"/>
                </a:solidFill>
                <a:effectLst/>
                <a:latin typeface="+mn-lt"/>
                <a:ea typeface="+mn-ea"/>
                <a:cs typeface="+mn-cs"/>
              </a:rPr>
              <a:t>CPS</a:t>
            </a:r>
            <a:r>
              <a:rPr lang="zh-TW" altLang="en-US" sz="1200" kern="1200" dirty="0">
                <a:solidFill>
                  <a:schemeClr val="tx1"/>
                </a:solidFill>
                <a:effectLst/>
                <a:latin typeface="+mn-lt"/>
                <a:ea typeface="+mn-ea"/>
                <a:cs typeface="+mn-cs"/>
              </a:rPr>
              <a:t>下</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的</a:t>
            </a:r>
            <a:r>
              <a:rPr lang="en-US" altLang="zh-TW" sz="1200" kern="1200" dirty="0">
                <a:solidFill>
                  <a:schemeClr val="tx1"/>
                </a:solidFill>
                <a:effectLst/>
                <a:latin typeface="+mn-lt"/>
                <a:ea typeface="+mn-ea"/>
                <a:cs typeface="+mn-cs"/>
              </a:rPr>
              <a:t>CPU</a:t>
            </a:r>
            <a:r>
              <a:rPr lang="zh-TW" altLang="zh-TW" sz="1200" kern="1200" dirty="0">
                <a:solidFill>
                  <a:schemeClr val="tx1"/>
                </a:solidFill>
                <a:effectLst/>
                <a:latin typeface="+mn-lt"/>
                <a:ea typeface="+mn-ea"/>
                <a:cs typeface="+mn-cs"/>
              </a:rPr>
              <a:t>使用率增加到與</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相似的</a:t>
            </a:r>
            <a:r>
              <a:rPr lang="en-US" altLang="zh-TW" sz="1200" kern="1200" dirty="0">
                <a:solidFill>
                  <a:schemeClr val="tx1"/>
                </a:solidFill>
                <a:effectLst/>
                <a:latin typeface="+mn-lt"/>
                <a:ea typeface="+mn-ea"/>
                <a:cs typeface="+mn-cs"/>
              </a:rPr>
              <a:t>level</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此外，</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CPU</a:t>
            </a:r>
            <a:r>
              <a:rPr lang="zh-TW" altLang="zh-TW" sz="1200" kern="1200" dirty="0">
                <a:solidFill>
                  <a:schemeClr val="tx1"/>
                </a:solidFill>
                <a:effectLst/>
                <a:latin typeface="+mn-lt"/>
                <a:ea typeface="+mn-ea"/>
                <a:cs typeface="+mn-cs"/>
              </a:rPr>
              <a:t>的結果表明，即使</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並沒有改善，</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a:solidFill>
                  <a:schemeClr val="tx1"/>
                </a:solidFill>
                <a:effectLst/>
                <a:latin typeface="+mn-lt"/>
                <a:ea typeface="+mn-ea"/>
                <a:cs typeface="+mn-cs"/>
              </a:rPr>
              <a:t>CPS</a:t>
            </a:r>
            <a:r>
              <a:rPr lang="zh-TW" altLang="zh-TW" sz="1200" kern="1200" dirty="0">
                <a:solidFill>
                  <a:schemeClr val="tx1"/>
                </a:solidFill>
                <a:effectLst/>
                <a:latin typeface="+mn-lt"/>
                <a:ea typeface="+mn-ea"/>
                <a:cs typeface="+mn-cs"/>
              </a:rPr>
              <a:t>的數量越高也意味著更多的</a:t>
            </a:r>
            <a:r>
              <a:rPr lang="en-US" altLang="zh-TW" sz="1200" kern="1200" dirty="0">
                <a:solidFill>
                  <a:schemeClr val="tx1"/>
                </a:solidFill>
                <a:effectLst/>
                <a:latin typeface="+mn-lt"/>
                <a:ea typeface="+mn-ea"/>
                <a:cs typeface="+mn-cs"/>
              </a:rPr>
              <a:t>CPU</a:t>
            </a:r>
            <a:r>
              <a:rPr lang="zh-TW" altLang="zh-TW" sz="1200" kern="1200" dirty="0">
                <a:solidFill>
                  <a:schemeClr val="tx1"/>
                </a:solidFill>
                <a:effectLst/>
                <a:latin typeface="+mn-lt"/>
                <a:ea typeface="+mn-ea"/>
                <a:cs typeface="+mn-cs"/>
              </a:rPr>
              <a:t>使用率。</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這是因為部署嘗試處理更多請求，但無法使用可用資源來處理它。 </a:t>
            </a:r>
          </a:p>
          <a:p>
            <a:r>
              <a:rPr lang="zh-TW" altLang="zh-TW" sz="1200" kern="1200" dirty="0">
                <a:solidFill>
                  <a:schemeClr val="tx1"/>
                </a:solidFill>
                <a:effectLst/>
                <a:latin typeface="+mn-lt"/>
                <a:ea typeface="+mn-ea"/>
                <a:cs typeface="+mn-cs"/>
              </a:rPr>
              <a:t>因此，請求達到超時</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關於</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CPU</a:t>
            </a:r>
            <a:r>
              <a:rPr lang="zh-TW" altLang="zh-TW" sz="1200" kern="1200" dirty="0">
                <a:solidFill>
                  <a:schemeClr val="tx1"/>
                </a:solidFill>
                <a:effectLst/>
                <a:latin typeface="+mn-lt"/>
                <a:ea typeface="+mn-ea"/>
                <a:cs typeface="+mn-cs"/>
              </a:rPr>
              <a:t>使用率的結果，組合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6</a:t>
            </a:r>
            <a:r>
              <a:rPr lang="zh-TW" altLang="zh-TW" sz="1200" kern="1200" dirty="0">
                <a:solidFill>
                  <a:schemeClr val="tx1"/>
                </a:solidFill>
                <a:effectLst/>
                <a:latin typeface="+mn-lt"/>
                <a:ea typeface="+mn-ea"/>
                <a:cs typeface="+mn-cs"/>
              </a:rPr>
              <a:t>實現了更高的</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而沒有過多的</a:t>
            </a:r>
            <a:r>
              <a:rPr lang="en-US" altLang="zh-TW" sz="1200" kern="1200" dirty="0">
                <a:solidFill>
                  <a:schemeClr val="tx1"/>
                </a:solidFill>
                <a:effectLst/>
                <a:latin typeface="+mn-lt"/>
                <a:ea typeface="+mn-ea"/>
                <a:cs typeface="+mn-cs"/>
              </a:rPr>
              <a:t>CPU</a:t>
            </a:r>
            <a:r>
              <a:rPr lang="zh-TW" altLang="zh-TW" sz="1200" kern="1200" dirty="0">
                <a:solidFill>
                  <a:schemeClr val="tx1"/>
                </a:solidFill>
                <a:effectLst/>
                <a:latin typeface="+mn-lt"/>
                <a:ea typeface="+mn-ea"/>
                <a:cs typeface="+mn-cs"/>
              </a:rPr>
              <a:t>使用率。</a:t>
            </a:r>
            <a:endParaRPr lang="en-US" altLang="zh-TW" sz="1200" kern="1200" dirty="0">
              <a:solidFill>
                <a:schemeClr val="tx1"/>
              </a:solidFill>
              <a:effectLst/>
              <a:latin typeface="+mn-lt"/>
              <a:ea typeface="+mn-ea"/>
              <a:cs typeface="+mn-cs"/>
            </a:endParaRPr>
          </a:p>
          <a:p>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49</a:t>
            </a:fld>
            <a:endParaRPr lang="zh-TW" altLang="en-US"/>
          </a:p>
        </p:txBody>
      </p:sp>
    </p:spTree>
    <p:extLst>
      <p:ext uri="{BB962C8B-B14F-4D97-AF65-F5344CB8AC3E}">
        <p14:creationId xmlns:p14="http://schemas.microsoft.com/office/powerpoint/2010/main" val="2325964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歐洲電信標準協會（</a:t>
            </a:r>
            <a:r>
              <a:rPr lang="en-US" altLang="zh-TW" sz="1200" kern="1200" dirty="0">
                <a:solidFill>
                  <a:schemeClr val="tx1"/>
                </a:solidFill>
                <a:effectLst/>
                <a:latin typeface="+mn-lt"/>
                <a:ea typeface="+mn-ea"/>
                <a:cs typeface="+mn-cs"/>
              </a:rPr>
              <a:t>ETSI</a:t>
            </a:r>
            <a:r>
              <a:rPr lang="zh-TW" altLang="zh-TW" sz="1200" kern="1200" dirty="0">
                <a:solidFill>
                  <a:schemeClr val="tx1"/>
                </a:solidFill>
                <a:effectLst/>
                <a:latin typeface="+mn-lt"/>
                <a:ea typeface="+mn-ea"/>
                <a:cs typeface="+mn-cs"/>
              </a:rPr>
              <a:t>）已決定繼續在第五代（</a:t>
            </a:r>
            <a:r>
              <a:rPr lang="en-US" altLang="zh-TW" sz="1200" kern="1200" dirty="0">
                <a:solidFill>
                  <a:schemeClr val="tx1"/>
                </a:solidFill>
                <a:effectLst/>
                <a:latin typeface="+mn-lt"/>
                <a:ea typeface="+mn-ea"/>
                <a:cs typeface="+mn-cs"/>
              </a:rPr>
              <a:t>5G</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網絡中使用</a:t>
            </a:r>
            <a:r>
              <a:rPr lang="en-US" altLang="zh-TW" sz="1200" kern="1200" dirty="0">
                <a:solidFill>
                  <a:schemeClr val="tx1"/>
                </a:solidFill>
                <a:effectLst/>
                <a:latin typeface="+mn-lt"/>
                <a:ea typeface="+mn-ea"/>
                <a:cs typeface="+mn-cs"/>
              </a:rPr>
              <a:t>IMS</a:t>
            </a:r>
            <a:r>
              <a:rPr lang="zh-TW" altLang="zh-TW" sz="1200" kern="1200" dirty="0">
                <a:solidFill>
                  <a:schemeClr val="tx1"/>
                </a:solidFill>
                <a:effectLst/>
                <a:latin typeface="+mn-lt"/>
                <a:ea typeface="+mn-ea"/>
                <a:cs typeface="+mn-cs"/>
              </a:rPr>
              <a:t>來提供多媒體服務</a:t>
            </a:r>
            <a:r>
              <a:rPr lang="en-US" altLang="zh-TW" sz="1200" kern="1200" dirty="0">
                <a:solidFill>
                  <a:schemeClr val="tx1"/>
                </a:solidFill>
                <a:effectLst/>
                <a:latin typeface="+mn-lt"/>
                <a:ea typeface="+mn-ea"/>
                <a:cs typeface="+mn-cs"/>
              </a:rPr>
              <a:t>[4]</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由於在</a:t>
            </a:r>
            <a:r>
              <a:rPr lang="en-US" altLang="zh-TW" sz="1200" kern="1200" dirty="0">
                <a:solidFill>
                  <a:schemeClr val="tx1"/>
                </a:solidFill>
                <a:effectLst/>
                <a:latin typeface="+mn-lt"/>
                <a:ea typeface="+mn-ea"/>
                <a:cs typeface="+mn-cs"/>
              </a:rPr>
              <a:t>5G</a:t>
            </a:r>
            <a:r>
              <a:rPr lang="zh-TW" altLang="zh-TW" sz="1200" kern="1200" dirty="0">
                <a:solidFill>
                  <a:schemeClr val="tx1"/>
                </a:solidFill>
                <a:effectLst/>
                <a:latin typeface="+mn-lt"/>
                <a:ea typeface="+mn-ea"/>
                <a:cs typeface="+mn-cs"/>
              </a:rPr>
              <a:t>中用戶流量將是動態的，</a:t>
            </a:r>
            <a:r>
              <a:rPr lang="zh-TW" altLang="en-US" sz="1200" kern="1200" dirty="0">
                <a:solidFill>
                  <a:schemeClr val="tx1"/>
                </a:solidFill>
                <a:effectLst/>
                <a:latin typeface="+mn-lt"/>
                <a:ea typeface="+mn-ea"/>
                <a:cs typeface="+mn-cs"/>
              </a:rPr>
              <a:t>所以</a:t>
            </a:r>
            <a:r>
              <a:rPr lang="en-US" altLang="zh-TW" sz="1200" kern="1200" dirty="0">
                <a:solidFill>
                  <a:schemeClr val="tx1"/>
                </a:solidFill>
                <a:effectLst/>
                <a:latin typeface="+mn-lt"/>
                <a:ea typeface="+mn-ea"/>
                <a:cs typeface="+mn-cs"/>
              </a:rPr>
              <a:t>IMS</a:t>
            </a:r>
            <a:r>
              <a:rPr lang="zh-TW" altLang="en-US" sz="1200" kern="1200" dirty="0">
                <a:solidFill>
                  <a:schemeClr val="tx1"/>
                </a:solidFill>
                <a:effectLst/>
                <a:latin typeface="+mn-lt"/>
                <a:ea typeface="+mn-ea"/>
                <a:cs typeface="+mn-cs"/>
              </a:rPr>
              <a:t> </a:t>
            </a:r>
            <a:r>
              <a:rPr lang="zh-TW" altLang="zh-TW" sz="1200" kern="1200" dirty="0">
                <a:solidFill>
                  <a:schemeClr val="tx1"/>
                </a:solidFill>
                <a:effectLst/>
                <a:latin typeface="+mn-lt"/>
                <a:ea typeface="+mn-ea"/>
                <a:cs typeface="+mn-cs"/>
              </a:rPr>
              <a:t>必須適應這種動態性</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a:t>
            </a:fld>
            <a:endParaRPr lang="zh-TW" altLang="en-US"/>
          </a:p>
        </p:txBody>
      </p:sp>
    </p:spTree>
    <p:extLst>
      <p:ext uri="{BB962C8B-B14F-4D97-AF65-F5344CB8AC3E}">
        <p14:creationId xmlns:p14="http://schemas.microsoft.com/office/powerpoint/2010/main" val="334207621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這些結果表明，添加</a:t>
            </a:r>
            <a:r>
              <a:rPr lang="zh-TW" altLang="en-US" sz="1200" kern="1200" dirty="0">
                <a:solidFill>
                  <a:schemeClr val="tx1"/>
                </a:solidFill>
                <a:effectLst/>
                <a:latin typeface="+mn-lt"/>
                <a:ea typeface="+mn-ea"/>
                <a:cs typeface="+mn-cs"/>
              </a:rPr>
              <a:t>新</a:t>
            </a:r>
            <a:r>
              <a:rPr lang="zh-TW" altLang="zh-TW" sz="1200" kern="1200" dirty="0">
                <a:solidFill>
                  <a:schemeClr val="tx1"/>
                </a:solidFill>
                <a:effectLst/>
                <a:latin typeface="+mn-lt"/>
                <a:ea typeface="+mn-ea"/>
                <a:cs typeface="+mn-cs"/>
              </a:rPr>
              <a:t>的</a:t>
            </a:r>
            <a:r>
              <a:rPr lang="zh-TW" altLang="en-US" sz="1200" kern="1200" dirty="0">
                <a:solidFill>
                  <a:schemeClr val="tx1"/>
                </a:solidFill>
                <a:effectLst/>
                <a:latin typeface="+mn-lt"/>
                <a:ea typeface="+mn-ea"/>
                <a:cs typeface="+mn-cs"/>
              </a:rPr>
              <a:t>元件 </a:t>
            </a:r>
            <a:r>
              <a:rPr lang="zh-TW" altLang="zh-TW" sz="1200" kern="1200" dirty="0">
                <a:solidFill>
                  <a:schemeClr val="tx1"/>
                </a:solidFill>
                <a:effectLst/>
                <a:latin typeface="+mn-lt"/>
                <a:ea typeface="+mn-ea"/>
                <a:cs typeface="+mn-cs"/>
              </a:rPr>
              <a:t>實例</a:t>
            </a:r>
            <a:r>
              <a:rPr lang="zh-TW" altLang="en-US" sz="1200" kern="1200" dirty="0">
                <a:solidFill>
                  <a:schemeClr val="tx1"/>
                </a:solidFill>
                <a:effectLst/>
                <a:latin typeface="+mn-lt"/>
                <a:ea typeface="+mn-ea"/>
                <a:cs typeface="+mn-cs"/>
              </a:rPr>
              <a:t> 表示</a:t>
            </a:r>
            <a:r>
              <a:rPr lang="en-US" altLang="zh-TW" sz="1200" kern="1200" dirty="0">
                <a:solidFill>
                  <a:schemeClr val="tx1"/>
                </a:solidFill>
                <a:effectLst/>
                <a:latin typeface="+mn-lt"/>
                <a:ea typeface="+mn-ea"/>
                <a:cs typeface="+mn-cs"/>
              </a:rPr>
              <a:t>RAM</a:t>
            </a:r>
            <a:r>
              <a:rPr lang="zh-TW" altLang="en-US" sz="1200" kern="1200" dirty="0">
                <a:solidFill>
                  <a:schemeClr val="tx1"/>
                </a:solidFill>
                <a:effectLst/>
                <a:latin typeface="+mn-lt"/>
                <a:ea typeface="+mn-ea"/>
                <a:cs typeface="+mn-cs"/>
              </a:rPr>
              <a:t>也會增加</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例如，具有一個附加實例的組合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3</a:t>
            </a:r>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4</a:t>
            </a:r>
            <a:r>
              <a:rPr lang="zh-TW" altLang="zh-TW" sz="1200" kern="1200" dirty="0">
                <a:solidFill>
                  <a:schemeClr val="tx1"/>
                </a:solidFill>
                <a:effectLst/>
                <a:latin typeface="+mn-lt"/>
                <a:ea typeface="+mn-ea"/>
                <a:cs typeface="+mn-cs"/>
              </a:rPr>
              <a:t>使用的內存比組合</a:t>
            </a:r>
            <a:r>
              <a:rPr lang="en-US" altLang="zh-TW" sz="1200" kern="1200" dirty="0">
                <a:solidFill>
                  <a:schemeClr val="tx1"/>
                </a:solidFill>
                <a:effectLst/>
                <a:latin typeface="+mn-lt"/>
                <a:ea typeface="+mn-ea"/>
                <a:cs typeface="+mn-cs"/>
              </a:rPr>
              <a:t>1</a:t>
            </a:r>
            <a:r>
              <a:rPr lang="zh-TW" altLang="zh-TW" sz="1200" kern="1200" dirty="0">
                <a:solidFill>
                  <a:schemeClr val="tx1"/>
                </a:solidFill>
                <a:effectLst/>
                <a:latin typeface="+mn-lt"/>
                <a:ea typeface="+mn-ea"/>
                <a:cs typeface="+mn-cs"/>
              </a:rPr>
              <a:t>更多</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這是因為每個</a:t>
            </a:r>
            <a:r>
              <a:rPr lang="zh-TW" altLang="en-US" sz="1200" kern="1200" dirty="0">
                <a:solidFill>
                  <a:schemeClr val="tx1"/>
                </a:solidFill>
                <a:effectLst/>
                <a:latin typeface="+mn-lt"/>
                <a:ea typeface="+mn-ea"/>
                <a:cs typeface="+mn-cs"/>
              </a:rPr>
              <a:t>組合</a:t>
            </a:r>
            <a:r>
              <a:rPr lang="zh-TW" altLang="zh-TW" sz="1200" kern="1200" dirty="0">
                <a:solidFill>
                  <a:schemeClr val="tx1"/>
                </a:solidFill>
                <a:effectLst/>
                <a:latin typeface="+mn-lt"/>
                <a:ea typeface="+mn-ea"/>
                <a:cs typeface="+mn-cs"/>
              </a:rPr>
              <a:t>都需要額外的</a:t>
            </a:r>
            <a:r>
              <a:rPr lang="en-US" altLang="zh-TW" sz="1200" kern="1200" dirty="0">
                <a:solidFill>
                  <a:schemeClr val="tx1"/>
                </a:solidFill>
                <a:effectLst/>
                <a:latin typeface="+mn-lt"/>
                <a:ea typeface="+mn-ea"/>
                <a:cs typeface="+mn-cs"/>
              </a:rPr>
              <a:t>RAM</a:t>
            </a:r>
            <a:r>
              <a:rPr lang="zh-TW" altLang="zh-TW" sz="1200" kern="1200" dirty="0">
                <a:solidFill>
                  <a:schemeClr val="tx1"/>
                </a:solidFill>
                <a:effectLst/>
                <a:latin typeface="+mn-lt"/>
                <a:ea typeface="+mn-ea"/>
                <a:cs typeface="+mn-cs"/>
              </a:rPr>
              <a:t>才能實現整體性能。</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另一個</a:t>
            </a:r>
            <a:r>
              <a:rPr lang="zh-TW" altLang="en-US" sz="1200" kern="1200" dirty="0">
                <a:solidFill>
                  <a:schemeClr val="tx1"/>
                </a:solidFill>
                <a:effectLst/>
                <a:latin typeface="+mn-lt"/>
                <a:ea typeface="+mn-ea"/>
                <a:cs typeface="+mn-cs"/>
              </a:rPr>
              <a:t>重要的是</a:t>
            </a:r>
            <a:r>
              <a:rPr lang="zh-TW" altLang="zh-TW" sz="1200" kern="1200" dirty="0">
                <a:solidFill>
                  <a:schemeClr val="tx1"/>
                </a:solidFill>
                <a:effectLst/>
                <a:latin typeface="+mn-lt"/>
                <a:ea typeface="+mn-ea"/>
                <a:cs typeface="+mn-cs"/>
              </a:rPr>
              <a:t>，在同一組合中，隨著</a:t>
            </a:r>
            <a:r>
              <a:rPr lang="en-US" altLang="zh-TW" sz="1200" kern="1200" dirty="0">
                <a:solidFill>
                  <a:schemeClr val="tx1"/>
                </a:solidFill>
                <a:effectLst/>
                <a:latin typeface="+mn-lt"/>
                <a:ea typeface="+mn-ea"/>
                <a:cs typeface="+mn-cs"/>
              </a:rPr>
              <a:t>CPS</a:t>
            </a:r>
            <a:r>
              <a:rPr lang="zh-TW" altLang="zh-TW" sz="1200" kern="1200" dirty="0">
                <a:solidFill>
                  <a:schemeClr val="tx1"/>
                </a:solidFill>
                <a:effectLst/>
                <a:latin typeface="+mn-lt"/>
                <a:ea typeface="+mn-ea"/>
                <a:cs typeface="+mn-cs"/>
              </a:rPr>
              <a:t>數量的增加，</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a:solidFill>
                  <a:schemeClr val="tx1"/>
                </a:solidFill>
                <a:effectLst/>
                <a:latin typeface="+mn-lt"/>
                <a:ea typeface="+mn-ea"/>
                <a:cs typeface="+mn-cs"/>
              </a:rPr>
              <a:t>RAM</a:t>
            </a:r>
            <a:r>
              <a:rPr lang="zh-TW" altLang="zh-TW" sz="1200" kern="1200" dirty="0">
                <a:solidFill>
                  <a:schemeClr val="tx1"/>
                </a:solidFill>
                <a:effectLst/>
                <a:latin typeface="+mn-lt"/>
                <a:ea typeface="+mn-ea"/>
                <a:cs typeface="+mn-cs"/>
              </a:rPr>
              <a:t>的使用不會顯著增加，這</a:t>
            </a:r>
            <a:r>
              <a:rPr lang="zh-TW" altLang="en-US" sz="1200" kern="1200" dirty="0">
                <a:solidFill>
                  <a:schemeClr val="tx1"/>
                </a:solidFill>
                <a:effectLst/>
                <a:latin typeface="+mn-lt"/>
                <a:ea typeface="+mn-ea"/>
                <a:cs typeface="+mn-cs"/>
              </a:rPr>
              <a:t>表示</a:t>
            </a:r>
            <a:r>
              <a:rPr lang="en-US" altLang="zh-TW" sz="1200" kern="1200" dirty="0">
                <a:solidFill>
                  <a:schemeClr val="tx1"/>
                </a:solidFill>
                <a:effectLst/>
                <a:latin typeface="+mn-lt"/>
                <a:ea typeface="+mn-ea"/>
                <a:cs typeface="+mn-cs"/>
              </a:rPr>
              <a:t>RAM</a:t>
            </a:r>
            <a:r>
              <a:rPr lang="zh-TW" altLang="zh-TW" sz="1200" kern="1200" dirty="0">
                <a:solidFill>
                  <a:schemeClr val="tx1"/>
                </a:solidFill>
                <a:effectLst/>
                <a:latin typeface="+mn-lt"/>
                <a:ea typeface="+mn-ea"/>
                <a:cs typeface="+mn-cs"/>
              </a:rPr>
              <a:t>對於同時</a:t>
            </a:r>
            <a:r>
              <a:rPr lang="zh-TW" altLang="en-US" sz="1200" kern="1200" dirty="0">
                <a:solidFill>
                  <a:schemeClr val="tx1"/>
                </a:solidFill>
                <a:effectLst/>
                <a:latin typeface="+mn-lt"/>
                <a:ea typeface="+mn-ea"/>
                <a:cs typeface="+mn-cs"/>
              </a:rPr>
              <a:t>處理</a:t>
            </a:r>
            <a:r>
              <a:rPr lang="zh-TW" altLang="zh-TW" sz="1200" kern="1200" dirty="0">
                <a:solidFill>
                  <a:schemeClr val="tx1"/>
                </a:solidFill>
                <a:effectLst/>
                <a:latin typeface="+mn-lt"/>
                <a:ea typeface="+mn-ea"/>
                <a:cs typeface="+mn-cs"/>
              </a:rPr>
              <a:t>更多用戶並不重要。</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err="1">
                <a:solidFill>
                  <a:schemeClr val="tx1"/>
                </a:solidFill>
                <a:effectLst/>
                <a:latin typeface="+mn-lt"/>
                <a:ea typeface="+mn-ea"/>
                <a:cs typeface="+mn-cs"/>
              </a:rPr>
              <a:t>vIMS</a:t>
            </a:r>
            <a:r>
              <a:rPr lang="en-US" altLang="zh-TW" sz="1200" kern="1200" baseline="0" dirty="0">
                <a:solidFill>
                  <a:schemeClr val="tx1"/>
                </a:solidFill>
                <a:effectLst/>
                <a:latin typeface="+mn-lt"/>
                <a:ea typeface="+mn-ea"/>
                <a:cs typeface="+mn-cs"/>
              </a:rPr>
              <a:t> </a:t>
            </a:r>
            <a:r>
              <a:rPr lang="zh-TW" altLang="en-US" sz="1200" kern="1200" baseline="0" dirty="0">
                <a:solidFill>
                  <a:schemeClr val="tx1"/>
                </a:solidFill>
                <a:effectLst/>
                <a:latin typeface="+mn-lt"/>
                <a:ea typeface="+mn-ea"/>
                <a:cs typeface="+mn-cs"/>
              </a:rPr>
              <a:t>比 </a:t>
            </a:r>
            <a:r>
              <a:rPr lang="el-GR" altLang="zh-TW" sz="1200" kern="1200" baseline="0" dirty="0">
                <a:solidFill>
                  <a:schemeClr val="tx1"/>
                </a:solidFill>
                <a:effectLst/>
                <a:latin typeface="+mn-lt"/>
                <a:ea typeface="+mn-ea"/>
                <a:cs typeface="+mn-cs"/>
              </a:rPr>
              <a:t>μ</a:t>
            </a:r>
            <a:r>
              <a:rPr lang="en-US" altLang="zh-TW" sz="1200" kern="1200" baseline="0" dirty="0" err="1">
                <a:solidFill>
                  <a:schemeClr val="tx1"/>
                </a:solidFill>
                <a:effectLst/>
                <a:latin typeface="+mn-lt"/>
                <a:ea typeface="+mn-ea"/>
                <a:cs typeface="+mn-cs"/>
              </a:rPr>
              <a:t>vIMS</a:t>
            </a:r>
            <a:r>
              <a:rPr lang="zh-TW" altLang="en-US" sz="1200" kern="1200" baseline="0" dirty="0">
                <a:solidFill>
                  <a:schemeClr val="tx1"/>
                </a:solidFill>
                <a:effectLst/>
                <a:latin typeface="+mn-lt"/>
                <a:ea typeface="+mn-ea"/>
                <a:cs typeface="+mn-cs"/>
              </a:rPr>
              <a:t> 所需要的</a:t>
            </a:r>
            <a:r>
              <a:rPr lang="en-US" altLang="zh-TW" sz="1200" kern="1200" baseline="0" dirty="0">
                <a:solidFill>
                  <a:schemeClr val="tx1"/>
                </a:solidFill>
                <a:effectLst/>
                <a:latin typeface="+mn-lt"/>
                <a:ea typeface="+mn-ea"/>
                <a:cs typeface="+mn-cs"/>
              </a:rPr>
              <a:t>RAM</a:t>
            </a:r>
            <a:r>
              <a:rPr lang="zh-TW" altLang="en-US" sz="1200" kern="1200" baseline="0" dirty="0">
                <a:solidFill>
                  <a:schemeClr val="tx1"/>
                </a:solidFill>
                <a:effectLst/>
                <a:latin typeface="+mn-lt"/>
                <a:ea typeface="+mn-ea"/>
                <a:cs typeface="+mn-cs"/>
              </a:rPr>
              <a:t>更少 </a:t>
            </a:r>
            <a:r>
              <a:rPr lang="en-US" altLang="zh-TW" sz="1200" kern="1200" baseline="0" dirty="0">
                <a:solidFill>
                  <a:schemeClr val="tx1"/>
                </a:solidFill>
                <a:effectLst/>
                <a:latin typeface="+mn-lt"/>
                <a:ea typeface="+mn-ea"/>
                <a:cs typeface="+mn-cs"/>
              </a:rPr>
              <a:t>,</a:t>
            </a:r>
            <a:r>
              <a:rPr lang="zh-TW" altLang="en-US" sz="1200" kern="1200" baseline="0" dirty="0">
                <a:solidFill>
                  <a:schemeClr val="tx1"/>
                </a:solidFill>
                <a:effectLst/>
                <a:latin typeface="+mn-lt"/>
                <a:ea typeface="+mn-ea"/>
                <a:cs typeface="+mn-cs"/>
              </a:rPr>
              <a:t> 這是因為 </a:t>
            </a:r>
            <a:r>
              <a:rPr lang="en-US" altLang="zh-TW" sz="1200" kern="1200" baseline="0" dirty="0" err="1">
                <a:solidFill>
                  <a:schemeClr val="tx1"/>
                </a:solidFill>
                <a:effectLst/>
                <a:latin typeface="+mn-lt"/>
                <a:ea typeface="+mn-ea"/>
                <a:cs typeface="+mn-cs"/>
              </a:rPr>
              <a:t>vIMS</a:t>
            </a:r>
            <a:r>
              <a:rPr lang="zh-TW" altLang="en-US" sz="1200" kern="1200" baseline="0" dirty="0">
                <a:solidFill>
                  <a:schemeClr val="tx1"/>
                </a:solidFill>
                <a:effectLst/>
                <a:latin typeface="+mn-lt"/>
                <a:ea typeface="+mn-ea"/>
                <a:cs typeface="+mn-cs"/>
              </a:rPr>
              <a:t>沒有 </a:t>
            </a:r>
            <a:r>
              <a:rPr lang="en-US" altLang="zh-TW" sz="1200" kern="1200" baseline="0" dirty="0">
                <a:solidFill>
                  <a:schemeClr val="tx1"/>
                </a:solidFill>
                <a:effectLst/>
                <a:latin typeface="+mn-lt"/>
                <a:ea typeface="+mn-ea"/>
                <a:cs typeface="+mn-cs"/>
              </a:rPr>
              <a:t>enhancement element </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資源使用的總體結果</a:t>
            </a:r>
            <a:r>
              <a:rPr lang="zh-TW" altLang="en-US" sz="1200" kern="1200" dirty="0">
                <a:solidFill>
                  <a:schemeClr val="tx1"/>
                </a:solidFill>
                <a:effectLst/>
                <a:latin typeface="+mn-lt"/>
                <a:ea typeface="+mn-ea"/>
                <a:cs typeface="+mn-cs"/>
              </a:rPr>
              <a:t>表示</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enhancement </a:t>
            </a:r>
            <a:r>
              <a:rPr lang="en-US" altLang="zh-TW" sz="1200" kern="1200" dirty="0" err="1">
                <a:solidFill>
                  <a:schemeClr val="tx1"/>
                </a:solidFill>
                <a:effectLst/>
                <a:latin typeface="+mn-lt"/>
                <a:ea typeface="+mn-ea"/>
                <a:cs typeface="+mn-cs"/>
              </a:rPr>
              <a:t>elemeny</a:t>
            </a:r>
            <a:r>
              <a:rPr lang="en-US" altLang="zh-TW" sz="1200" kern="1200" dirty="0">
                <a:solidFill>
                  <a:schemeClr val="tx1"/>
                </a:solidFill>
                <a:effectLst/>
                <a:latin typeface="+mn-lt"/>
                <a:ea typeface="+mn-ea"/>
                <a:cs typeface="+mn-cs"/>
              </a:rPr>
              <a:t> </a:t>
            </a:r>
            <a:r>
              <a:rPr lang="zh-TW" altLang="zh-TW" sz="1200" kern="1200" dirty="0">
                <a:solidFill>
                  <a:schemeClr val="tx1"/>
                </a:solidFill>
                <a:effectLst/>
                <a:latin typeface="+mn-lt"/>
                <a:ea typeface="+mn-ea"/>
                <a:cs typeface="+mn-cs"/>
              </a:rPr>
              <a:t>需要大量的</a:t>
            </a:r>
            <a:r>
              <a:rPr lang="en-US" altLang="zh-TW" sz="1200" kern="1200" dirty="0">
                <a:solidFill>
                  <a:schemeClr val="tx1"/>
                </a:solidFill>
                <a:effectLst/>
                <a:latin typeface="+mn-lt"/>
                <a:ea typeface="+mn-ea"/>
                <a:cs typeface="+mn-cs"/>
              </a:rPr>
              <a:t>RAM</a:t>
            </a:r>
            <a:r>
              <a:rPr lang="zh-TW" altLang="zh-TW" sz="1200" kern="1200" dirty="0">
                <a:solidFill>
                  <a:schemeClr val="tx1"/>
                </a:solidFill>
                <a:effectLst/>
                <a:latin typeface="+mn-lt"/>
                <a:ea typeface="+mn-ea"/>
                <a:cs typeface="+mn-cs"/>
              </a:rPr>
              <a:t>，而需要的</a:t>
            </a:r>
            <a:r>
              <a:rPr lang="en-US" altLang="zh-TW" sz="1200" kern="1200" dirty="0">
                <a:solidFill>
                  <a:schemeClr val="tx1"/>
                </a:solidFill>
                <a:effectLst/>
                <a:latin typeface="+mn-lt"/>
                <a:ea typeface="+mn-ea"/>
                <a:cs typeface="+mn-cs"/>
              </a:rPr>
              <a:t>CPU</a:t>
            </a:r>
            <a:r>
              <a:rPr lang="zh-TW" altLang="zh-TW" sz="1200" kern="1200" dirty="0">
                <a:solidFill>
                  <a:schemeClr val="tx1"/>
                </a:solidFill>
                <a:effectLst/>
                <a:latin typeface="+mn-lt"/>
                <a:ea typeface="+mn-ea"/>
                <a:cs typeface="+mn-cs"/>
              </a:rPr>
              <a:t>卻很少。</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50</a:t>
            </a:fld>
            <a:endParaRPr lang="zh-TW" altLang="en-US"/>
          </a:p>
        </p:txBody>
      </p:sp>
    </p:spTree>
    <p:extLst>
      <p:ext uri="{BB962C8B-B14F-4D97-AF65-F5344CB8AC3E}">
        <p14:creationId xmlns:p14="http://schemas.microsoft.com/office/powerpoint/2010/main" val="61394850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圖</a:t>
            </a:r>
            <a:r>
              <a:rPr lang="en-US" altLang="zh-TW" sz="1200" kern="1200" dirty="0">
                <a:solidFill>
                  <a:schemeClr val="tx1"/>
                </a:solidFill>
                <a:effectLst/>
                <a:latin typeface="+mn-lt"/>
                <a:ea typeface="+mn-ea"/>
                <a:cs typeface="+mn-cs"/>
              </a:rPr>
              <a:t>10,</a:t>
            </a:r>
            <a:r>
              <a:rPr lang="zh-TW" altLang="zh-TW" sz="1200" kern="1200" dirty="0">
                <a:solidFill>
                  <a:schemeClr val="tx1"/>
                </a:solidFill>
                <a:effectLst/>
                <a:latin typeface="+mn-lt"/>
                <a:ea typeface="+mn-ea"/>
                <a:cs typeface="+mn-cs"/>
              </a:rPr>
              <a:t>進行延遲評估的結果，該函數將針對</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和每種</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組合</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從</a:t>
            </a:r>
            <a:r>
              <a:rPr lang="en-US" altLang="zh-TW" sz="1200" kern="1200" dirty="0">
                <a:solidFill>
                  <a:schemeClr val="tx1"/>
                </a:solidFill>
                <a:effectLst/>
                <a:latin typeface="+mn-lt"/>
                <a:ea typeface="+mn-ea"/>
                <a:cs typeface="+mn-cs"/>
              </a:rPr>
              <a:t>25 CPS</a:t>
            </a:r>
            <a:r>
              <a:rPr lang="zh-TW" altLang="zh-TW" sz="1200" kern="1200" dirty="0">
                <a:solidFill>
                  <a:schemeClr val="tx1"/>
                </a:solidFill>
                <a:effectLst/>
                <a:latin typeface="+mn-lt"/>
                <a:ea typeface="+mn-ea"/>
                <a:cs typeface="+mn-cs"/>
              </a:rPr>
              <a:t>到</a:t>
            </a:r>
            <a:r>
              <a:rPr lang="en-US" altLang="zh-TW" sz="1200" kern="1200" dirty="0">
                <a:solidFill>
                  <a:schemeClr val="tx1"/>
                </a:solidFill>
                <a:effectLst/>
                <a:latin typeface="+mn-lt"/>
                <a:ea typeface="+mn-ea"/>
                <a:cs typeface="+mn-cs"/>
              </a:rPr>
              <a:t>200 CPS</a:t>
            </a:r>
            <a:r>
              <a:rPr lang="zh-TW" altLang="zh-TW" sz="1200" kern="1200" dirty="0">
                <a:solidFill>
                  <a:schemeClr val="tx1"/>
                </a:solidFill>
                <a:effectLst/>
                <a:latin typeface="+mn-lt"/>
                <a:ea typeface="+mn-ea"/>
                <a:cs typeface="+mn-cs"/>
              </a:rPr>
              <a:t>獲得的延遲分組。</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組合</a:t>
            </a:r>
            <a:r>
              <a:rPr lang="en-US" altLang="zh-TW" sz="1200" kern="1200" dirty="0">
                <a:solidFill>
                  <a:schemeClr val="tx1"/>
                </a:solidFill>
                <a:effectLst/>
                <a:latin typeface="+mn-lt"/>
                <a:ea typeface="+mn-ea"/>
                <a:cs typeface="+mn-cs"/>
              </a:rPr>
              <a:t>5</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6</a:t>
            </a:r>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7</a:t>
            </a:r>
            <a:r>
              <a:rPr lang="zh-TW" altLang="zh-TW" sz="1200" kern="1200" dirty="0">
                <a:solidFill>
                  <a:schemeClr val="tx1"/>
                </a:solidFill>
                <a:effectLst/>
                <a:latin typeface="+mn-lt"/>
                <a:ea typeface="+mn-ea"/>
                <a:cs typeface="+mn-cs"/>
              </a:rPr>
              <a:t>顯著降低了延遲，並且超過了</a:t>
            </a:r>
            <a:r>
              <a:rPr lang="en-US" altLang="zh-TW" sz="1200" kern="1200" dirty="0">
                <a:solidFill>
                  <a:schemeClr val="tx1"/>
                </a:solidFill>
                <a:effectLst/>
                <a:latin typeface="+mn-lt"/>
                <a:ea typeface="+mn-ea"/>
                <a:cs typeface="+mn-cs"/>
              </a:rPr>
              <a:t>100 </a:t>
            </a:r>
            <a:r>
              <a:rPr lang="en-US" altLang="zh-TW" sz="1200" kern="1200" dirty="0" err="1">
                <a:solidFill>
                  <a:schemeClr val="tx1"/>
                </a:solidFill>
                <a:effectLst/>
                <a:latin typeface="+mn-lt"/>
                <a:ea typeface="+mn-ea"/>
                <a:cs typeface="+mn-cs"/>
              </a:rPr>
              <a:t>ms</a:t>
            </a:r>
            <a:r>
              <a:rPr lang="zh-TW" altLang="zh-TW" sz="1200" kern="1200" dirty="0">
                <a:solidFill>
                  <a:schemeClr val="tx1"/>
                </a:solidFill>
                <a:effectLst/>
                <a:latin typeface="+mn-lt"/>
                <a:ea typeface="+mn-ea"/>
                <a:cs typeface="+mn-cs"/>
              </a:rPr>
              <a:t>延遲閾值。</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組合</a:t>
            </a:r>
            <a:r>
              <a:rPr lang="en-US" altLang="zh-TW" sz="1200" kern="1200" dirty="0">
                <a:solidFill>
                  <a:schemeClr val="tx1"/>
                </a:solidFill>
                <a:effectLst/>
                <a:latin typeface="+mn-lt"/>
                <a:ea typeface="+mn-ea"/>
                <a:cs typeface="+mn-cs"/>
              </a:rPr>
              <a:t>1</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3</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4</a:t>
            </a:r>
            <a:r>
              <a:rPr lang="zh-TW" altLang="zh-TW" sz="1200" kern="1200" dirty="0">
                <a:solidFill>
                  <a:schemeClr val="tx1"/>
                </a:solidFill>
                <a:effectLst/>
                <a:latin typeface="+mn-lt"/>
                <a:ea typeface="+mn-ea"/>
                <a:cs typeface="+mn-cs"/>
              </a:rPr>
              <a:t>和</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的延遲差異可以忽略不計，並且保持在延遲閾值以下。</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因此，關於整體結果，我們得出結論，組合</a:t>
            </a:r>
            <a:r>
              <a:rPr lang="en-US" altLang="zh-TW" sz="1200" kern="1200" dirty="0">
                <a:solidFill>
                  <a:schemeClr val="tx1"/>
                </a:solidFill>
                <a:effectLst/>
                <a:latin typeface="+mn-lt"/>
                <a:ea typeface="+mn-ea"/>
                <a:cs typeface="+mn-cs"/>
              </a:rPr>
              <a:t>2</a:t>
            </a:r>
            <a:r>
              <a:rPr lang="zh-TW" altLang="zh-TW" sz="1200" kern="1200" dirty="0">
                <a:solidFill>
                  <a:schemeClr val="tx1"/>
                </a:solidFill>
                <a:effectLst/>
                <a:latin typeface="+mn-lt"/>
                <a:ea typeface="+mn-ea"/>
                <a:cs typeface="+mn-cs"/>
              </a:rPr>
              <a:t>可以提供可用資源的</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顯著改善，</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而不會影響作為組合</a:t>
            </a:r>
            <a:r>
              <a:rPr lang="en-US" altLang="zh-TW" sz="1200" kern="1200" dirty="0">
                <a:solidFill>
                  <a:schemeClr val="tx1"/>
                </a:solidFill>
                <a:effectLst/>
                <a:latin typeface="+mn-lt"/>
                <a:ea typeface="+mn-ea"/>
                <a:cs typeface="+mn-cs"/>
              </a:rPr>
              <a:t>6</a:t>
            </a:r>
            <a:r>
              <a:rPr lang="zh-TW" altLang="zh-TW" sz="1200" kern="1200" dirty="0">
                <a:solidFill>
                  <a:schemeClr val="tx1"/>
                </a:solidFill>
                <a:effectLst/>
                <a:latin typeface="+mn-lt"/>
                <a:ea typeface="+mn-ea"/>
                <a:cs typeface="+mn-cs"/>
              </a:rPr>
              <a:t>的延遲 </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因此，我們得出的結論是，在不超過延遲的情況下，</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比</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達到了更高的</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51</a:t>
            </a:fld>
            <a:endParaRPr lang="zh-TW" altLang="en-US"/>
          </a:p>
        </p:txBody>
      </p:sp>
    </p:spTree>
    <p:extLst>
      <p:ext uri="{BB962C8B-B14F-4D97-AF65-F5344CB8AC3E}">
        <p14:creationId xmlns:p14="http://schemas.microsoft.com/office/powerpoint/2010/main" val="288795386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在本文中，我們提出了</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，該架構</a:t>
            </a:r>
            <a:r>
              <a:rPr lang="zh-TW" altLang="en-US" sz="1200" kern="1200" dirty="0">
                <a:solidFill>
                  <a:schemeClr val="tx1"/>
                </a:solidFill>
                <a:effectLst/>
                <a:latin typeface="+mn-lt"/>
                <a:ea typeface="+mn-ea"/>
                <a:cs typeface="+mn-cs"/>
              </a:rPr>
              <a:t>目的在 </a:t>
            </a:r>
            <a:r>
              <a:rPr lang="en-US" altLang="zh-TW" sz="1200" kern="1200" dirty="0">
                <a:solidFill>
                  <a:schemeClr val="tx1"/>
                </a:solidFill>
                <a:effectLst/>
                <a:latin typeface="+mn-lt"/>
                <a:ea typeface="+mn-ea"/>
                <a:cs typeface="+mn-cs"/>
              </a:rPr>
              <a:t>5G</a:t>
            </a:r>
            <a:r>
              <a:rPr lang="zh-TW" altLang="en-US" sz="1200" kern="1200" dirty="0">
                <a:solidFill>
                  <a:schemeClr val="tx1"/>
                </a:solidFill>
                <a:effectLst/>
                <a:latin typeface="+mn-lt"/>
                <a:ea typeface="+mn-ea"/>
                <a:cs typeface="+mn-cs"/>
              </a:rPr>
              <a:t>的動態</a:t>
            </a:r>
            <a:r>
              <a:rPr lang="en-US" altLang="zh-TW" sz="1200" kern="1200" dirty="0">
                <a:solidFill>
                  <a:schemeClr val="tx1"/>
                </a:solidFill>
                <a:effectLst/>
                <a:latin typeface="+mn-lt"/>
                <a:ea typeface="+mn-ea"/>
                <a:cs typeface="+mn-cs"/>
              </a:rPr>
              <a:t>traffic</a:t>
            </a:r>
            <a:r>
              <a:rPr lang="zh-TW" altLang="en-US" sz="1200" kern="1200" dirty="0">
                <a:solidFill>
                  <a:schemeClr val="tx1"/>
                </a:solidFill>
                <a:effectLst/>
                <a:latin typeface="+mn-lt"/>
                <a:ea typeface="+mn-ea"/>
                <a:cs typeface="+mn-cs"/>
              </a:rPr>
              <a:t>變化下提供</a:t>
            </a:r>
            <a:r>
              <a:rPr lang="en-US" altLang="zh-TW" sz="1200" kern="1200" dirty="0">
                <a:solidFill>
                  <a:schemeClr val="tx1"/>
                </a:solidFill>
                <a:effectLst/>
                <a:latin typeface="+mn-lt"/>
                <a:ea typeface="+mn-ea"/>
                <a:cs typeface="+mn-cs"/>
              </a:rPr>
              <a:t/>
            </a:r>
            <a:br>
              <a:rPr lang="en-US" altLang="zh-TW" sz="1200" kern="1200" dirty="0">
                <a:solidFill>
                  <a:schemeClr val="tx1"/>
                </a:solidFill>
                <a:effectLst/>
                <a:latin typeface="+mn-lt"/>
                <a:ea typeface="+mn-ea"/>
                <a:cs typeface="+mn-cs"/>
              </a:rPr>
            </a:br>
            <a:r>
              <a:rPr lang="zh-TW" altLang="en-US" sz="1200" kern="1200" dirty="0">
                <a:solidFill>
                  <a:schemeClr val="tx1"/>
                </a:solidFill>
                <a:effectLst/>
                <a:latin typeface="+mn-lt"/>
                <a:ea typeface="+mn-ea"/>
                <a:cs typeface="+mn-cs"/>
              </a:rPr>
              <a:t>更好的</a:t>
            </a:r>
            <a:r>
              <a:rPr lang="en-US" altLang="zh-TW" sz="1200" kern="1200" dirty="0">
                <a:solidFill>
                  <a:schemeClr val="tx1"/>
                </a:solidFill>
                <a:effectLst/>
                <a:latin typeface="+mn-lt"/>
                <a:ea typeface="+mn-ea"/>
                <a:cs typeface="+mn-cs"/>
              </a:rPr>
              <a:t>IMS</a:t>
            </a:r>
            <a:r>
              <a:rPr lang="zh-TW" altLang="en-US" sz="1200" kern="1200" dirty="0">
                <a:solidFill>
                  <a:schemeClr val="tx1"/>
                </a:solidFill>
                <a:effectLst/>
                <a:latin typeface="+mn-lt"/>
                <a:ea typeface="+mn-ea"/>
                <a:cs typeface="+mn-cs"/>
              </a:rPr>
              <a:t>更好擴展性</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為了處理這種動態性，</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將</a:t>
            </a:r>
            <a:r>
              <a:rPr lang="en-US" altLang="zh-TW" sz="1200" kern="1200" dirty="0">
                <a:solidFill>
                  <a:schemeClr val="tx1"/>
                </a:solidFill>
                <a:effectLst/>
                <a:latin typeface="+mn-lt"/>
                <a:ea typeface="+mn-ea"/>
                <a:cs typeface="+mn-cs"/>
              </a:rPr>
              <a:t>CSCF</a:t>
            </a:r>
            <a:r>
              <a:rPr lang="zh-TW" altLang="zh-TW" sz="1200" kern="1200" dirty="0">
                <a:solidFill>
                  <a:schemeClr val="tx1"/>
                </a:solidFill>
                <a:effectLst/>
                <a:latin typeface="+mn-lt"/>
                <a:ea typeface="+mn-ea"/>
                <a:cs typeface="+mn-cs"/>
              </a:rPr>
              <a:t>分解為</a:t>
            </a:r>
            <a:r>
              <a:rPr lang="en-US" altLang="zh-TW" sz="1200" kern="1200" dirty="0">
                <a:solidFill>
                  <a:schemeClr val="tx1"/>
                </a:solidFill>
                <a:effectLst/>
                <a:latin typeface="+mn-lt"/>
                <a:ea typeface="+mn-ea"/>
                <a:cs typeface="+mn-cs"/>
              </a:rPr>
              <a:t>microservice</a:t>
            </a:r>
            <a:r>
              <a:rPr lang="zh-TW" altLang="zh-TW" sz="1200" kern="1200" dirty="0">
                <a:solidFill>
                  <a:schemeClr val="tx1"/>
                </a:solidFill>
                <a:effectLst/>
                <a:latin typeface="+mn-lt"/>
                <a:ea typeface="+mn-ea"/>
                <a:cs typeface="+mn-cs"/>
              </a:rPr>
              <a:t>，並</a:t>
            </a:r>
            <a:r>
              <a:rPr lang="zh-TW" altLang="en-US" sz="1200" kern="1200" dirty="0">
                <a:solidFill>
                  <a:schemeClr val="tx1"/>
                </a:solidFill>
                <a:effectLst/>
                <a:latin typeface="+mn-lt"/>
                <a:ea typeface="+mn-ea"/>
                <a:cs typeface="+mn-cs"/>
              </a:rPr>
              <a:t>使</a:t>
            </a:r>
            <a:r>
              <a:rPr lang="zh-TW" altLang="zh-TW" sz="1200" kern="1200" dirty="0">
                <a:solidFill>
                  <a:schemeClr val="tx1"/>
                </a:solidFill>
                <a:effectLst/>
                <a:latin typeface="+mn-lt"/>
                <a:ea typeface="+mn-ea"/>
                <a:cs typeface="+mn-cs"/>
              </a:rPr>
              <a:t>用</a:t>
            </a:r>
            <a:r>
              <a:rPr lang="en-US" altLang="zh-TW" sz="1200" kern="1200" dirty="0">
                <a:solidFill>
                  <a:schemeClr val="tx1"/>
                </a:solidFill>
                <a:effectLst/>
                <a:latin typeface="+mn-lt"/>
                <a:ea typeface="+mn-ea"/>
                <a:cs typeface="+mn-cs"/>
              </a:rPr>
              <a:t>enhancing element</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r>
              <a:rPr lang="zh-TW" altLang="en-US" sz="1200" kern="1200" dirty="0">
                <a:solidFill>
                  <a:schemeClr val="tx1"/>
                </a:solidFill>
                <a:effectLst/>
                <a:latin typeface="+mn-lt"/>
                <a:ea typeface="+mn-ea"/>
                <a:cs typeface="+mn-cs"/>
              </a:rPr>
              <a:t>增進資源利用率並且達到更好的</a:t>
            </a:r>
            <a:r>
              <a:rPr lang="en-US" altLang="zh-TW" sz="1200" kern="1200" dirty="0">
                <a:solidFill>
                  <a:schemeClr val="tx1"/>
                </a:solidFill>
                <a:effectLst/>
                <a:latin typeface="+mn-lt"/>
                <a:ea typeface="+mn-ea"/>
                <a:cs typeface="+mn-cs"/>
              </a:rPr>
              <a:t>scalability</a:t>
            </a: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這種比較表明，與</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相比，我們的</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達到了更高的</a:t>
            </a:r>
            <a:r>
              <a:rPr lang="en-US" altLang="zh-TW" sz="1200" kern="1200" dirty="0">
                <a:solidFill>
                  <a:schemeClr val="tx1"/>
                </a:solidFill>
                <a:effectLst/>
                <a:latin typeface="+mn-lt"/>
                <a:ea typeface="+mn-ea"/>
                <a:cs typeface="+mn-cs"/>
              </a:rPr>
              <a:t>SCR</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具有相似的資源使用情況，並且沒有增加過多的延遲。</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我們證實使用</a:t>
            </a:r>
            <a:r>
              <a:rPr lang="en-US" altLang="zh-TW" sz="1200" kern="1200" dirty="0">
                <a:solidFill>
                  <a:schemeClr val="tx1"/>
                </a:solidFill>
                <a:effectLst/>
                <a:latin typeface="+mn-lt"/>
                <a:ea typeface="+mn-ea"/>
                <a:cs typeface="+mn-cs"/>
              </a:rPr>
              <a:t>microservice </a:t>
            </a:r>
            <a:r>
              <a:rPr lang="zh-TW" altLang="en-US" sz="1200" kern="1200" dirty="0">
                <a:solidFill>
                  <a:schemeClr val="tx1"/>
                </a:solidFill>
                <a:effectLst/>
                <a:latin typeface="+mn-lt"/>
                <a:ea typeface="+mn-ea"/>
                <a:cs typeface="+mn-cs"/>
              </a:rPr>
              <a:t>的</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可提供更好的擴展性，因為資源是</a:t>
            </a:r>
            <a:r>
              <a:rPr lang="en-US" altLang="zh-TW" sz="1200" kern="1200" dirty="0">
                <a:solidFill>
                  <a:schemeClr val="tx1"/>
                </a:solidFill>
                <a:effectLst/>
                <a:latin typeface="+mn-lt"/>
                <a:ea typeface="+mn-ea"/>
                <a:cs typeface="+mn-cs"/>
              </a:rPr>
              <a:t/>
            </a:r>
            <a:br>
              <a:rPr lang="en-US" altLang="zh-TW" sz="1200" kern="1200" dirty="0">
                <a:solidFill>
                  <a:schemeClr val="tx1"/>
                </a:solidFill>
                <a:effectLst/>
                <a:latin typeface="+mn-lt"/>
                <a:ea typeface="+mn-ea"/>
                <a:cs typeface="+mn-cs"/>
              </a:rPr>
            </a:br>
            <a:r>
              <a:rPr lang="zh-TW" altLang="en-US" sz="1200" kern="1200" dirty="0">
                <a:solidFill>
                  <a:schemeClr val="tx1"/>
                </a:solidFill>
                <a:effectLst/>
                <a:latin typeface="+mn-lt"/>
                <a:ea typeface="+mn-ea"/>
                <a:cs typeface="+mn-cs"/>
              </a:rPr>
              <a:t>分配在要處理特定</a:t>
            </a:r>
            <a:r>
              <a:rPr lang="en-US" altLang="zh-TW" sz="1200" kern="1200" dirty="0">
                <a:solidFill>
                  <a:schemeClr val="tx1"/>
                </a:solidFill>
                <a:effectLst/>
                <a:latin typeface="+mn-lt"/>
                <a:ea typeface="+mn-ea"/>
                <a:cs typeface="+mn-cs"/>
              </a:rPr>
              <a:t>IMS function</a:t>
            </a:r>
            <a:r>
              <a:rPr lang="zh-TW" altLang="en-US" sz="1200" kern="1200" dirty="0">
                <a:solidFill>
                  <a:schemeClr val="tx1"/>
                </a:solidFill>
                <a:effectLst/>
                <a:latin typeface="+mn-lt"/>
                <a:ea typeface="+mn-ea"/>
                <a:cs typeface="+mn-cs"/>
              </a:rPr>
              <a:t>上</a:t>
            </a:r>
            <a:endParaRPr lang="en-US"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52</a:t>
            </a:fld>
            <a:endParaRPr lang="zh-TW" altLang="en-US"/>
          </a:p>
        </p:txBody>
      </p:sp>
    </p:spTree>
    <p:extLst>
      <p:ext uri="{BB962C8B-B14F-4D97-AF65-F5344CB8AC3E}">
        <p14:creationId xmlns:p14="http://schemas.microsoft.com/office/powerpoint/2010/main" val="365474158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53</a:t>
            </a:fld>
            <a:endParaRPr lang="zh-TW" altLang="en-US"/>
          </a:p>
        </p:txBody>
      </p:sp>
    </p:spTree>
    <p:extLst>
      <p:ext uri="{BB962C8B-B14F-4D97-AF65-F5344CB8AC3E}">
        <p14:creationId xmlns:p14="http://schemas.microsoft.com/office/powerpoint/2010/main" val="61462578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54</a:t>
            </a:fld>
            <a:endParaRPr lang="zh-TW" altLang="en-US"/>
          </a:p>
        </p:txBody>
      </p:sp>
    </p:spTree>
    <p:extLst>
      <p:ext uri="{BB962C8B-B14F-4D97-AF65-F5344CB8AC3E}">
        <p14:creationId xmlns:p14="http://schemas.microsoft.com/office/powerpoint/2010/main" val="2409047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當前的</a:t>
            </a:r>
            <a:r>
              <a:rPr lang="en-US" altLang="zh-TW" sz="1200" kern="1200" dirty="0">
                <a:solidFill>
                  <a:schemeClr val="tx1"/>
                </a:solidFill>
                <a:effectLst/>
                <a:latin typeface="+mn-lt"/>
                <a:ea typeface="+mn-ea"/>
                <a:cs typeface="+mn-cs"/>
              </a:rPr>
              <a:t>IMS</a:t>
            </a:r>
            <a:r>
              <a:rPr lang="zh-TW" altLang="zh-TW" sz="1200" kern="1200" dirty="0">
                <a:solidFill>
                  <a:schemeClr val="tx1"/>
                </a:solidFill>
                <a:effectLst/>
                <a:latin typeface="+mn-lt"/>
                <a:ea typeface="+mn-ea"/>
                <a:cs typeface="+mn-cs"/>
              </a:rPr>
              <a:t>部署存在可伸縮性問題，因為它們</a:t>
            </a:r>
            <a:r>
              <a:rPr lang="zh-TW" altLang="en-US" sz="1200" kern="1200" dirty="0">
                <a:solidFill>
                  <a:schemeClr val="tx1"/>
                </a:solidFill>
                <a:effectLst/>
                <a:latin typeface="+mn-lt"/>
                <a:ea typeface="+mn-ea"/>
                <a:cs typeface="+mn-cs"/>
              </a:rPr>
              <a:t>架構核心元件</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通常是</a:t>
            </a:r>
            <a:r>
              <a:rPr lang="zh-TW" altLang="en-US" sz="1200" kern="1200" dirty="0">
                <a:solidFill>
                  <a:schemeClr val="tx1"/>
                </a:solidFill>
                <a:effectLst/>
                <a:latin typeface="+mn-lt"/>
                <a:ea typeface="+mn-ea"/>
                <a:cs typeface="+mn-cs"/>
              </a:rPr>
              <a:t>透過</a:t>
            </a:r>
            <a:r>
              <a:rPr lang="zh-TW" altLang="zh-TW" sz="1200" kern="1200" dirty="0">
                <a:solidFill>
                  <a:schemeClr val="tx1"/>
                </a:solidFill>
                <a:effectLst/>
                <a:latin typeface="+mn-lt"/>
                <a:ea typeface="+mn-ea"/>
                <a:cs typeface="+mn-cs"/>
              </a:rPr>
              <a:t>網絡設備或</a:t>
            </a:r>
            <a:r>
              <a:rPr lang="zh-TW" altLang="en-US" sz="1200" kern="1200" dirty="0">
                <a:solidFill>
                  <a:schemeClr val="tx1"/>
                </a:solidFill>
                <a:effectLst/>
                <a:latin typeface="+mn-lt"/>
                <a:ea typeface="+mn-ea"/>
                <a:cs typeface="+mn-cs"/>
              </a:rPr>
              <a:t>單體式的部屬</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這些設備使網絡功能（</a:t>
            </a:r>
            <a:r>
              <a:rPr lang="en-US" altLang="zh-TW" sz="1200" kern="1200" dirty="0">
                <a:solidFill>
                  <a:schemeClr val="tx1"/>
                </a:solidFill>
                <a:effectLst/>
                <a:latin typeface="+mn-lt"/>
                <a:ea typeface="+mn-ea"/>
                <a:cs typeface="+mn-cs"/>
              </a:rPr>
              <a:t>NF</a:t>
            </a:r>
            <a:r>
              <a:rPr lang="zh-TW" altLang="zh-TW" sz="1200" kern="1200" dirty="0">
                <a:solidFill>
                  <a:schemeClr val="tx1"/>
                </a:solidFill>
                <a:effectLst/>
                <a:latin typeface="+mn-lt"/>
                <a:ea typeface="+mn-ea"/>
                <a:cs typeface="+mn-cs"/>
              </a:rPr>
              <a:t>）與特定的</a:t>
            </a:r>
            <a:r>
              <a:rPr lang="zh-TW" altLang="en-US" sz="1200" kern="1200" dirty="0">
                <a:solidFill>
                  <a:schemeClr val="tx1"/>
                </a:solidFill>
                <a:effectLst/>
                <a:latin typeface="+mn-lt"/>
                <a:ea typeface="+mn-ea"/>
                <a:cs typeface="+mn-cs"/>
              </a:rPr>
              <a:t>硬體</a:t>
            </a:r>
            <a:r>
              <a:rPr lang="zh-TW" altLang="zh-TW" sz="1200" kern="1200" dirty="0">
                <a:solidFill>
                  <a:schemeClr val="tx1"/>
                </a:solidFill>
                <a:effectLst/>
                <a:latin typeface="+mn-lt"/>
                <a:ea typeface="+mn-ea"/>
                <a:cs typeface="+mn-cs"/>
              </a:rPr>
              <a:t>相關聯，</a:t>
            </a:r>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因此很難有效地擴展架構功能。</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6</a:t>
            </a:fld>
            <a:endParaRPr lang="zh-TW" altLang="en-US"/>
          </a:p>
        </p:txBody>
      </p:sp>
    </p:spTree>
    <p:extLst>
      <p:ext uri="{BB962C8B-B14F-4D97-AF65-F5344CB8AC3E}">
        <p14:creationId xmlns:p14="http://schemas.microsoft.com/office/powerpoint/2010/main" val="795035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一些</a:t>
            </a:r>
            <a:r>
              <a:rPr lang="zh-TW" altLang="en-US" sz="1200" kern="1200" dirty="0">
                <a:solidFill>
                  <a:schemeClr val="tx1"/>
                </a:solidFill>
                <a:effectLst/>
                <a:latin typeface="+mn-lt"/>
                <a:ea typeface="+mn-ea"/>
                <a:cs typeface="+mn-cs"/>
              </a:rPr>
              <a:t>論文 </a:t>
            </a:r>
            <a:r>
              <a:rPr lang="zh-TW" altLang="zh-TW" sz="1200" kern="1200" dirty="0">
                <a:solidFill>
                  <a:schemeClr val="tx1"/>
                </a:solidFill>
                <a:effectLst/>
                <a:latin typeface="+mn-lt"/>
                <a:ea typeface="+mn-ea"/>
                <a:cs typeface="+mn-cs"/>
              </a:rPr>
              <a:t>使用網絡功能虛擬化（</a:t>
            </a:r>
            <a:r>
              <a:rPr lang="en-US" altLang="zh-TW" sz="1200" kern="1200" dirty="0">
                <a:solidFill>
                  <a:schemeClr val="tx1"/>
                </a:solidFill>
                <a:effectLst/>
                <a:latin typeface="+mn-lt"/>
                <a:ea typeface="+mn-ea"/>
                <a:cs typeface="+mn-cs"/>
              </a:rPr>
              <a:t>NFV</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[6]</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[7]</a:t>
            </a:r>
            <a:r>
              <a:rPr lang="zh-TW" altLang="zh-TW" sz="1200" kern="1200" dirty="0">
                <a:solidFill>
                  <a:schemeClr val="tx1"/>
                </a:solidFill>
                <a:effectLst/>
                <a:latin typeface="+mn-lt"/>
                <a:ea typeface="+mn-ea"/>
                <a:cs typeface="+mn-cs"/>
              </a:rPr>
              <a:t>處理</a:t>
            </a:r>
            <a:r>
              <a:rPr lang="en-US" altLang="zh-TW" sz="1200" kern="1200" dirty="0">
                <a:solidFill>
                  <a:schemeClr val="tx1"/>
                </a:solidFill>
                <a:effectLst/>
                <a:latin typeface="+mn-lt"/>
                <a:ea typeface="+mn-ea"/>
                <a:cs typeface="+mn-cs"/>
              </a:rPr>
              <a:t>IMS</a:t>
            </a:r>
            <a:r>
              <a:rPr lang="zh-TW" altLang="zh-TW" sz="1200" kern="1200" dirty="0">
                <a:solidFill>
                  <a:schemeClr val="tx1"/>
                </a:solidFill>
                <a:effectLst/>
                <a:latin typeface="+mn-lt"/>
                <a:ea typeface="+mn-ea"/>
                <a:cs typeface="+mn-cs"/>
              </a:rPr>
              <a:t>擴展性</a:t>
            </a:r>
            <a:r>
              <a:rPr lang="zh-TW" altLang="en-US" sz="1200" kern="1200" dirty="0">
                <a:solidFill>
                  <a:schemeClr val="tx1"/>
                </a:solidFill>
                <a:effectLst/>
                <a:latin typeface="+mn-lt"/>
                <a:ea typeface="+mn-ea"/>
                <a:cs typeface="+mn-cs"/>
              </a:rPr>
              <a:t>的</a:t>
            </a:r>
            <a:r>
              <a:rPr lang="zh-TW" altLang="zh-TW" sz="1200" kern="1200" dirty="0">
                <a:solidFill>
                  <a:schemeClr val="tx1"/>
                </a:solidFill>
                <a:effectLst/>
                <a:latin typeface="+mn-lt"/>
                <a:ea typeface="+mn-ea"/>
                <a:cs typeface="+mn-cs"/>
              </a:rPr>
              <a:t>問題，</a:t>
            </a:r>
            <a:endParaRPr lang="en-US" altLang="zh-TW" sz="1200" kern="1200" dirty="0">
              <a:solidFill>
                <a:schemeClr val="tx1"/>
              </a:solidFill>
              <a:effectLst/>
              <a:latin typeface="+mn-lt"/>
              <a:ea typeface="+mn-ea"/>
              <a:cs typeface="+mn-cs"/>
            </a:endParaRPr>
          </a:p>
          <a:p>
            <a:r>
              <a:rPr lang="zh-TW" altLang="en-US" sz="1200" kern="1200" dirty="0">
                <a:solidFill>
                  <a:schemeClr val="tx1"/>
                </a:solidFill>
                <a:effectLst/>
                <a:latin typeface="+mn-lt"/>
                <a:ea typeface="+mn-ea"/>
                <a:cs typeface="+mn-cs"/>
              </a:rPr>
              <a:t>稱為</a:t>
            </a:r>
            <a:r>
              <a:rPr lang="zh-TW" altLang="zh-TW" sz="1200" kern="1200" dirty="0">
                <a:solidFill>
                  <a:schemeClr val="tx1"/>
                </a:solidFill>
                <a:effectLst/>
                <a:latin typeface="+mn-lt"/>
                <a:ea typeface="+mn-ea"/>
                <a:cs typeface="+mn-cs"/>
              </a:rPr>
              <a:t>（</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a:t>
            </a:r>
            <a:r>
              <a:rPr lang="zh-TW" altLang="en-US" sz="1200" kern="1200" dirty="0">
                <a:solidFill>
                  <a:schemeClr val="tx1"/>
                </a:solidFill>
                <a:effectLst/>
                <a:latin typeface="+mn-lt"/>
                <a:ea typeface="+mn-ea"/>
                <a:cs typeface="+mn-cs"/>
              </a:rPr>
              <a:t> </a:t>
            </a:r>
            <a:r>
              <a:rPr lang="zh-TW" altLang="zh-TW" sz="1200" kern="1200" dirty="0">
                <a:solidFill>
                  <a:schemeClr val="tx1"/>
                </a:solidFill>
                <a:effectLst/>
                <a:latin typeface="+mn-lt"/>
                <a:ea typeface="+mn-ea"/>
                <a:cs typeface="+mn-cs"/>
              </a:rPr>
              <a:t>並通過其他系統</a:t>
            </a:r>
            <a:r>
              <a:rPr lang="en-US" altLang="zh-TW" sz="1200" kern="1200" dirty="0">
                <a:solidFill>
                  <a:schemeClr val="tx1"/>
                </a:solidFill>
                <a:effectLst/>
                <a:latin typeface="+mn-lt"/>
                <a:ea typeface="+mn-ea"/>
                <a:cs typeface="+mn-cs"/>
              </a:rPr>
              <a:t>[5]</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[8]</a:t>
            </a:r>
            <a:r>
              <a:rPr lang="zh-TW" altLang="zh-TW" sz="1200" kern="1200" dirty="0">
                <a:solidFill>
                  <a:schemeClr val="tx1"/>
                </a:solidFill>
                <a:effectLst/>
                <a:latin typeface="+mn-lt"/>
                <a:ea typeface="+mn-ea"/>
                <a:cs typeface="+mn-cs"/>
              </a:rPr>
              <a:t>支</a:t>
            </a:r>
            <a:r>
              <a:rPr lang="zh-TW" altLang="en-US" sz="1200" kern="1200" dirty="0">
                <a:solidFill>
                  <a:schemeClr val="tx1"/>
                </a:solidFill>
                <a:effectLst/>
                <a:latin typeface="+mn-lt"/>
                <a:ea typeface="+mn-ea"/>
                <a:cs typeface="+mn-cs"/>
              </a:rPr>
              <a:t>持</a:t>
            </a:r>
            <a:r>
              <a:rPr lang="en-US" altLang="zh-TW" sz="1200" kern="1200" dirty="0" err="1">
                <a:solidFill>
                  <a:schemeClr val="tx1"/>
                </a:solidFill>
                <a:effectLst/>
                <a:latin typeface="+mn-lt"/>
                <a:ea typeface="+mn-ea"/>
                <a:cs typeface="+mn-cs"/>
              </a:rPr>
              <a:t>vIMS</a:t>
            </a:r>
            <a:r>
              <a:rPr lang="zh-TW" altLang="en-US" sz="1200" kern="1200" dirty="0">
                <a:solidFill>
                  <a:schemeClr val="tx1"/>
                </a:solidFill>
                <a:effectLst/>
                <a:latin typeface="+mn-lt"/>
                <a:ea typeface="+mn-ea"/>
                <a:cs typeface="+mn-cs"/>
              </a:rPr>
              <a:t>運作</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但是，</a:t>
            </a:r>
            <a:r>
              <a:rPr lang="zh-TW" altLang="en-US" sz="1200" kern="1200" dirty="0">
                <a:solidFill>
                  <a:schemeClr val="tx1"/>
                </a:solidFill>
                <a:effectLst/>
                <a:latin typeface="+mn-lt"/>
                <a:ea typeface="+mn-ea"/>
                <a:cs typeface="+mn-cs"/>
              </a:rPr>
              <a:t>那些</a:t>
            </a:r>
            <a:r>
              <a:rPr lang="zh-TW" altLang="zh-TW" sz="1200" kern="1200" dirty="0">
                <a:solidFill>
                  <a:schemeClr val="tx1"/>
                </a:solidFill>
                <a:effectLst/>
                <a:latin typeface="+mn-lt"/>
                <a:ea typeface="+mn-ea"/>
                <a:cs typeface="+mn-cs"/>
              </a:rPr>
              <a:t>作者使用單</a:t>
            </a:r>
            <a:r>
              <a:rPr lang="zh-TW" altLang="en-US" sz="1200" kern="1200" dirty="0">
                <a:solidFill>
                  <a:schemeClr val="tx1"/>
                </a:solidFill>
                <a:effectLst/>
                <a:latin typeface="+mn-lt"/>
                <a:ea typeface="+mn-ea"/>
                <a:cs typeface="+mn-cs"/>
              </a:rPr>
              <a:t>體式架構 以至於沒有擴展性</a:t>
            </a:r>
            <a:endParaRPr lang="en-US" altLang="zh-TW"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並且無法有效地使用可用資源。</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7</a:t>
            </a:fld>
            <a:endParaRPr lang="zh-TW" altLang="en-US"/>
          </a:p>
        </p:txBody>
      </p:sp>
    </p:spTree>
    <p:extLst>
      <p:ext uri="{BB962C8B-B14F-4D97-AF65-F5344CB8AC3E}">
        <p14:creationId xmlns:p14="http://schemas.microsoft.com/office/powerpoint/2010/main" val="1673305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為了處理</a:t>
            </a:r>
            <a:r>
              <a:rPr lang="en-US" altLang="zh-TW" sz="1200" kern="1200" dirty="0" err="1">
                <a:solidFill>
                  <a:schemeClr val="tx1"/>
                </a:solidFill>
                <a:effectLst/>
                <a:latin typeface="+mn-lt"/>
                <a:ea typeface="+mn-ea"/>
                <a:cs typeface="+mn-cs"/>
              </a:rPr>
              <a:t>vIMS</a:t>
            </a:r>
            <a:r>
              <a:rPr lang="zh-TW" altLang="en-US" sz="1200" kern="1200" dirty="0">
                <a:solidFill>
                  <a:schemeClr val="tx1"/>
                </a:solidFill>
                <a:effectLst/>
                <a:latin typeface="+mn-lt"/>
                <a:ea typeface="+mn-ea"/>
                <a:cs typeface="+mn-cs"/>
              </a:rPr>
              <a:t>單體式</a:t>
            </a:r>
            <a:r>
              <a:rPr lang="zh-TW" altLang="zh-TW" sz="1200" kern="1200" dirty="0">
                <a:solidFill>
                  <a:schemeClr val="tx1"/>
                </a:solidFill>
                <a:effectLst/>
                <a:latin typeface="+mn-lt"/>
                <a:ea typeface="+mn-ea"/>
                <a:cs typeface="+mn-cs"/>
              </a:rPr>
              <a:t>架構，近年來，已經使用了微服務的概念</a:t>
            </a:r>
            <a:r>
              <a:rPr lang="en-US" altLang="zh-TW" sz="1200" kern="1200" dirty="0">
                <a:solidFill>
                  <a:schemeClr val="tx1"/>
                </a:solidFill>
                <a:effectLst/>
                <a:latin typeface="+mn-lt"/>
                <a:ea typeface="+mn-ea"/>
                <a:cs typeface="+mn-cs"/>
              </a:rPr>
              <a:t>[9]</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[10]</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微服務是一種</a:t>
            </a:r>
            <a:r>
              <a:rPr lang="zh-TW" altLang="en-US" sz="1200" kern="1200" dirty="0">
                <a:solidFill>
                  <a:schemeClr val="tx1"/>
                </a:solidFill>
                <a:effectLst/>
                <a:latin typeface="+mn-lt"/>
                <a:ea typeface="+mn-ea"/>
                <a:cs typeface="+mn-cs"/>
              </a:rPr>
              <a:t>可以將單體式的應用 切分成不同的</a:t>
            </a:r>
            <a:r>
              <a:rPr lang="en-US" altLang="zh-TW" sz="1200" kern="1200" dirty="0">
                <a:solidFill>
                  <a:schemeClr val="tx1"/>
                </a:solidFill>
                <a:effectLst/>
                <a:latin typeface="+mn-lt"/>
                <a:ea typeface="+mn-ea"/>
                <a:cs typeface="+mn-cs"/>
              </a:rPr>
              <a:t>components</a:t>
            </a:r>
          </a:p>
          <a:p>
            <a:r>
              <a:rPr lang="zh-TW" altLang="zh-TW" sz="1200" kern="1200" dirty="0">
                <a:solidFill>
                  <a:schemeClr val="tx1"/>
                </a:solidFill>
                <a:effectLst/>
                <a:latin typeface="+mn-lt"/>
                <a:ea typeface="+mn-ea"/>
                <a:cs typeface="+mn-cs"/>
              </a:rPr>
              <a:t>每個</a:t>
            </a:r>
            <a:r>
              <a:rPr lang="en-US" altLang="zh-TW" sz="1200" kern="1200" dirty="0">
                <a:solidFill>
                  <a:schemeClr val="tx1"/>
                </a:solidFill>
                <a:effectLst/>
                <a:latin typeface="+mn-lt"/>
                <a:ea typeface="+mn-ea"/>
                <a:cs typeface="+mn-cs"/>
              </a:rPr>
              <a:t>component</a:t>
            </a:r>
            <a:r>
              <a:rPr lang="zh-TW" altLang="zh-TW" sz="1200" kern="1200" dirty="0">
                <a:solidFill>
                  <a:schemeClr val="tx1"/>
                </a:solidFill>
                <a:effectLst/>
                <a:latin typeface="+mn-lt"/>
                <a:ea typeface="+mn-ea"/>
                <a:cs typeface="+mn-cs"/>
              </a:rPr>
              <a:t>都具有特定的功能</a:t>
            </a:r>
            <a:r>
              <a:rPr lang="en-US" altLang="zh-TW" sz="1200" kern="1200" dirty="0">
                <a:solidFill>
                  <a:schemeClr val="tx1"/>
                </a:solidFill>
                <a:effectLst/>
                <a:latin typeface="+mn-lt"/>
                <a:ea typeface="+mn-ea"/>
                <a:cs typeface="+mn-cs"/>
              </a:rPr>
              <a:t>[11]</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由於這些</a:t>
            </a:r>
            <a:r>
              <a:rPr lang="en-US" altLang="zh-TW" sz="1200" kern="1200" dirty="0">
                <a:solidFill>
                  <a:schemeClr val="tx1"/>
                </a:solidFill>
                <a:effectLst/>
                <a:latin typeface="+mn-lt"/>
                <a:ea typeface="+mn-ea"/>
                <a:cs typeface="+mn-cs"/>
              </a:rPr>
              <a:t>components</a:t>
            </a:r>
            <a:r>
              <a:rPr lang="zh-TW" altLang="en-US" sz="1200" kern="1200" dirty="0">
                <a:solidFill>
                  <a:schemeClr val="tx1"/>
                </a:solidFill>
                <a:effectLst/>
                <a:latin typeface="+mn-lt"/>
                <a:ea typeface="+mn-ea"/>
                <a:cs typeface="+mn-cs"/>
              </a:rPr>
              <a:t>比較小 </a:t>
            </a:r>
            <a:r>
              <a:rPr lang="zh-TW" altLang="zh-TW" sz="1200" kern="1200" dirty="0">
                <a:solidFill>
                  <a:schemeClr val="tx1"/>
                </a:solidFill>
                <a:effectLst/>
                <a:latin typeface="+mn-lt"/>
                <a:ea typeface="+mn-ea"/>
                <a:cs typeface="+mn-cs"/>
              </a:rPr>
              <a:t>，因此</a:t>
            </a:r>
            <a:r>
              <a:rPr lang="zh-TW" altLang="en-US" sz="1200" kern="1200" dirty="0">
                <a:solidFill>
                  <a:schemeClr val="tx1"/>
                </a:solidFill>
                <a:effectLst/>
                <a:latin typeface="+mn-lt"/>
                <a:ea typeface="+mn-ea"/>
                <a:cs typeface="+mn-cs"/>
              </a:rPr>
              <a:t>更容易增加或刪除 </a:t>
            </a:r>
            <a:r>
              <a:rPr lang="en-US" altLang="zh-TW" sz="1200" kern="1200" dirty="0" err="1">
                <a:solidFill>
                  <a:schemeClr val="tx1"/>
                </a:solidFill>
                <a:effectLst/>
                <a:latin typeface="+mn-lt"/>
                <a:ea typeface="+mn-ea"/>
                <a:cs typeface="+mn-cs"/>
              </a:rPr>
              <a:t>microserivice</a:t>
            </a:r>
            <a:r>
              <a:rPr lang="en-US" altLang="zh-TW" sz="1200" kern="1200" dirty="0">
                <a:solidFill>
                  <a:schemeClr val="tx1"/>
                </a:solidFill>
                <a:effectLst/>
                <a:latin typeface="+mn-lt"/>
                <a:ea typeface="+mn-ea"/>
                <a:cs typeface="+mn-cs"/>
              </a:rPr>
              <a:t> [12]</a:t>
            </a:r>
            <a:r>
              <a:rPr lang="zh-TW" altLang="zh-TW" sz="1200" kern="1200" dirty="0">
                <a:solidFill>
                  <a:schemeClr val="tx1"/>
                </a:solidFill>
                <a:effectLst/>
                <a:latin typeface="+mn-lt"/>
                <a:ea typeface="+mn-ea"/>
                <a:cs typeface="+mn-cs"/>
              </a:rPr>
              <a:t>，</a:t>
            </a:r>
            <a:endParaRPr lang="en-US" altLang="zh-TW" sz="1200" kern="1200" dirty="0">
              <a:solidFill>
                <a:schemeClr val="tx1"/>
              </a:solidFill>
              <a:effectLst/>
              <a:latin typeface="+mn-lt"/>
              <a:ea typeface="+mn-ea"/>
              <a:cs typeface="+mn-cs"/>
            </a:endParaRPr>
          </a:p>
          <a:p>
            <a:r>
              <a:rPr lang="zh-TW" altLang="en-US" sz="1200" kern="1200" dirty="0">
                <a:solidFill>
                  <a:schemeClr val="tx1"/>
                </a:solidFill>
                <a:effectLst/>
                <a:latin typeface="+mn-lt"/>
                <a:ea typeface="+mn-ea"/>
                <a:cs typeface="+mn-cs"/>
              </a:rPr>
              <a:t>進而達到</a:t>
            </a:r>
            <a:r>
              <a:rPr lang="zh-TW" altLang="zh-TW" sz="1200" kern="1200" dirty="0">
                <a:solidFill>
                  <a:schemeClr val="tx1"/>
                </a:solidFill>
                <a:effectLst/>
                <a:latin typeface="+mn-lt"/>
                <a:ea typeface="+mn-ea"/>
                <a:cs typeface="+mn-cs"/>
              </a:rPr>
              <a:t>更好的</a:t>
            </a:r>
            <a:r>
              <a:rPr lang="zh-TW" altLang="en-US" sz="1200" kern="1200" dirty="0">
                <a:solidFill>
                  <a:schemeClr val="tx1"/>
                </a:solidFill>
                <a:effectLst/>
                <a:latin typeface="+mn-lt"/>
                <a:ea typeface="+mn-ea"/>
                <a:cs typeface="+mn-cs"/>
              </a:rPr>
              <a:t>擴展性</a:t>
            </a:r>
            <a:r>
              <a:rPr lang="zh-TW" altLang="zh-TW" sz="1200" kern="1200" dirty="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8</a:t>
            </a:fld>
            <a:endParaRPr lang="zh-TW" altLang="en-US"/>
          </a:p>
        </p:txBody>
      </p:sp>
    </p:spTree>
    <p:extLst>
      <p:ext uri="{BB962C8B-B14F-4D97-AF65-F5344CB8AC3E}">
        <p14:creationId xmlns:p14="http://schemas.microsoft.com/office/powerpoint/2010/main" val="2225653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在本文中，</a:t>
            </a:r>
            <a:r>
              <a:rPr lang="zh-TW" altLang="en-US" sz="1200" kern="1200" dirty="0">
                <a:solidFill>
                  <a:schemeClr val="tx1"/>
                </a:solidFill>
                <a:effectLst/>
                <a:latin typeface="+mn-lt"/>
                <a:ea typeface="+mn-ea"/>
                <a:cs typeface="+mn-cs"/>
              </a:rPr>
              <a:t>作者</a:t>
            </a:r>
            <a:r>
              <a:rPr lang="zh-TW" altLang="zh-TW" sz="1200" kern="1200" dirty="0">
                <a:solidFill>
                  <a:schemeClr val="tx1"/>
                </a:solidFill>
                <a:effectLst/>
                <a:latin typeface="+mn-lt"/>
                <a:ea typeface="+mn-ea"/>
                <a:cs typeface="+mn-cs"/>
              </a:rPr>
              <a:t>介紹了</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，這是一種基於微服務的</a:t>
            </a:r>
            <a:r>
              <a:rPr lang="en-US" altLang="zh-TW" sz="1200" kern="1200" dirty="0" err="1">
                <a:solidFill>
                  <a:schemeClr val="tx1"/>
                </a:solidFill>
                <a:effectLst/>
                <a:latin typeface="+mn-lt"/>
                <a:ea typeface="+mn-ea"/>
                <a:cs typeface="+mn-cs"/>
              </a:rPr>
              <a:t>vIMS</a:t>
            </a:r>
            <a:r>
              <a:rPr lang="zh-TW" altLang="zh-TW" sz="1200" kern="1200" dirty="0">
                <a:solidFill>
                  <a:schemeClr val="tx1"/>
                </a:solidFill>
                <a:effectLst/>
                <a:latin typeface="+mn-lt"/>
                <a:ea typeface="+mn-ea"/>
                <a:cs typeface="+mn-cs"/>
              </a:rPr>
              <a:t>架構，</a:t>
            </a:r>
            <a:endParaRPr lang="en-US" altLang="zh-TW" sz="1200" kern="1200" dirty="0">
              <a:solidFill>
                <a:schemeClr val="tx1"/>
              </a:solidFill>
              <a:effectLst/>
              <a:latin typeface="+mn-lt"/>
              <a:ea typeface="+mn-ea"/>
              <a:cs typeface="+mn-cs"/>
            </a:endParaRPr>
          </a:p>
          <a:p>
            <a:r>
              <a:rPr lang="zh-TW" altLang="en-US" sz="1200" kern="1200" dirty="0">
                <a:solidFill>
                  <a:schemeClr val="tx1"/>
                </a:solidFill>
                <a:effectLst/>
                <a:latin typeface="+mn-lt"/>
                <a:ea typeface="+mn-ea"/>
                <a:cs typeface="+mn-cs"/>
              </a:rPr>
              <a:t>目的</a:t>
            </a:r>
            <a:r>
              <a:rPr lang="zh-TW" altLang="zh-TW" sz="1200" kern="1200" dirty="0">
                <a:solidFill>
                  <a:schemeClr val="tx1"/>
                </a:solidFill>
                <a:effectLst/>
                <a:latin typeface="+mn-lt"/>
                <a:ea typeface="+mn-ea"/>
                <a:cs typeface="+mn-cs"/>
              </a:rPr>
              <a:t>在</a:t>
            </a:r>
            <a:r>
              <a:rPr lang="en-US" altLang="zh-TW" sz="1200" kern="1200" dirty="0">
                <a:solidFill>
                  <a:schemeClr val="tx1"/>
                </a:solidFill>
                <a:effectLst/>
                <a:latin typeface="+mn-lt"/>
                <a:ea typeface="+mn-ea"/>
                <a:cs typeface="+mn-cs"/>
              </a:rPr>
              <a:t>5G</a:t>
            </a:r>
            <a:r>
              <a:rPr lang="zh-TW" altLang="zh-TW" sz="1200" kern="1200" dirty="0">
                <a:solidFill>
                  <a:schemeClr val="tx1"/>
                </a:solidFill>
                <a:effectLst/>
                <a:latin typeface="+mn-lt"/>
                <a:ea typeface="+mn-ea"/>
                <a:cs typeface="+mn-cs"/>
              </a:rPr>
              <a:t>網絡中提供更好的擴展性。</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r>
              <a:rPr lang="zh-TW" altLang="en-US" sz="1200" kern="1200" dirty="0">
                <a:solidFill>
                  <a:schemeClr val="tx1"/>
                </a:solidFill>
                <a:effectLst/>
                <a:latin typeface="+mn-lt"/>
                <a:ea typeface="+mn-ea"/>
                <a:cs typeface="+mn-cs"/>
              </a:rPr>
              <a:t>作者</a:t>
            </a:r>
            <a:r>
              <a:rPr lang="zh-TW" altLang="zh-TW" sz="1200" kern="1200" dirty="0">
                <a:solidFill>
                  <a:schemeClr val="tx1"/>
                </a:solidFill>
                <a:effectLst/>
                <a:latin typeface="+mn-lt"/>
                <a:ea typeface="+mn-ea"/>
                <a:cs typeface="+mn-cs"/>
              </a:rPr>
              <a:t>使用</a:t>
            </a:r>
            <a:r>
              <a:rPr lang="en-US" altLang="zh-TW" sz="1200" kern="1200" dirty="0">
                <a:solidFill>
                  <a:schemeClr val="tx1"/>
                </a:solidFill>
                <a:effectLst/>
                <a:latin typeface="+mn-lt"/>
                <a:ea typeface="+mn-ea"/>
                <a:cs typeface="+mn-cs"/>
              </a:rPr>
              <a:t>Clearwater</a:t>
            </a:r>
            <a:r>
              <a:rPr lang="zh-TW" altLang="zh-TW" sz="1200" kern="1200" dirty="0">
                <a:solidFill>
                  <a:schemeClr val="tx1"/>
                </a:solidFill>
                <a:effectLst/>
                <a:latin typeface="+mn-lt"/>
                <a:ea typeface="+mn-ea"/>
                <a:cs typeface="+mn-cs"/>
              </a:rPr>
              <a:t>和</a:t>
            </a:r>
            <a:r>
              <a:rPr lang="en-US" altLang="zh-TW" sz="1200" kern="1200" dirty="0">
                <a:solidFill>
                  <a:schemeClr val="tx1"/>
                </a:solidFill>
                <a:effectLst/>
                <a:latin typeface="+mn-lt"/>
                <a:ea typeface="+mn-ea"/>
                <a:cs typeface="+mn-cs"/>
              </a:rPr>
              <a:t>Kubernetes</a:t>
            </a:r>
            <a:r>
              <a:rPr lang="zh-TW" altLang="zh-TW" sz="1200" kern="1200" dirty="0">
                <a:solidFill>
                  <a:schemeClr val="tx1"/>
                </a:solidFill>
                <a:effectLst/>
                <a:latin typeface="+mn-lt"/>
                <a:ea typeface="+mn-ea"/>
                <a:cs typeface="+mn-cs"/>
              </a:rPr>
              <a:t>實現了一個</a:t>
            </a:r>
            <a:r>
              <a:rPr lang="el-GR" altLang="zh-TW" sz="1200" kern="1200" dirty="0">
                <a:solidFill>
                  <a:schemeClr val="tx1"/>
                </a:solidFill>
                <a:effectLst/>
                <a:latin typeface="+mn-lt"/>
                <a:ea typeface="+mn-ea"/>
                <a:cs typeface="+mn-cs"/>
              </a:rPr>
              <a:t>μ</a:t>
            </a:r>
            <a:r>
              <a:rPr lang="en-US" altLang="zh-TW" sz="1200" kern="1200" dirty="0" err="1">
                <a:solidFill>
                  <a:schemeClr val="tx1"/>
                </a:solidFill>
                <a:effectLst/>
                <a:latin typeface="+mn-lt"/>
                <a:ea typeface="+mn-ea"/>
                <a:cs typeface="+mn-cs"/>
              </a:rPr>
              <a:t>vIMS</a:t>
            </a:r>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9</a:t>
            </a:fld>
            <a:endParaRPr lang="zh-TW" altLang="en-US"/>
          </a:p>
        </p:txBody>
      </p:sp>
    </p:spTree>
    <p:extLst>
      <p:ext uri="{BB962C8B-B14F-4D97-AF65-F5344CB8AC3E}">
        <p14:creationId xmlns:p14="http://schemas.microsoft.com/office/powerpoint/2010/main" val="3092846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554"/>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2020 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3645778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5/5/2020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00683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5/5/2020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53268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2016 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1903072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5/5/2020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357620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5/5/2020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04596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5/5/2020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22951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5/5/2020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282634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5/5/2020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4046748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5/5/2020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7134675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5/5/2020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957179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5/5/2020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039956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5/5/2020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434440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5/5/2020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6224924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5/5/2020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8221627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2016 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7440122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5/5/2020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784524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5/5/2020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2201010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5/5/2020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41303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5/5/2020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8940846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5/5/2020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210249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5/5/2020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49586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5/5/2020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6808852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5/5/2020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8006552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5/5/2020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1377761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5/5/2020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6000825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5/5/2020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31410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5/5/2020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306667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5/5/2020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700059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5/5/2020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3322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5/5/2020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714901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5/5/2020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33369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5/5/2020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39813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5/5/2020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401534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5/5/2020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6834171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5/5/2020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87646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6.xml"/><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7.xml"/><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42.xml"/><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43.xml"/><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44.xml"/><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47.xml"/><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8.xml"/><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49.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5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50.xml"/><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51.xml"/><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3" Type="http://schemas.openxmlformats.org/officeDocument/2006/relationships/hyperlink" Target="https://kubernetes.io/" TargetMode="External"/><Relationship Id="rId2" Type="http://schemas.openxmlformats.org/officeDocument/2006/relationships/notesSlide" Target="../notesSlides/notesSlide5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598390" y="884699"/>
            <a:ext cx="9357360" cy="3057482"/>
          </a:xfrm>
        </p:spPr>
        <p:txBody>
          <a:bodyPr/>
          <a:lstStyle/>
          <a:p>
            <a:r>
              <a:rPr lang="el-GR" altLang="zh-TW" b="0" dirty="0"/>
              <a:t>μ</a:t>
            </a:r>
            <a:r>
              <a:rPr lang="en-US" altLang="zh-TW" b="0" dirty="0" err="1"/>
              <a:t>vIMS</a:t>
            </a:r>
            <a:r>
              <a:rPr lang="en-US" altLang="zh-TW" b="0" dirty="0"/>
              <a:t>: A Finer-Scalable Architecture Based on</a:t>
            </a:r>
            <a:br>
              <a:rPr lang="en-US" altLang="zh-TW" b="0" dirty="0"/>
            </a:br>
            <a:r>
              <a:rPr lang="en-US" altLang="zh-TW" b="0" dirty="0" err="1"/>
              <a:t>Microservices</a:t>
            </a:r>
            <a:endParaRPr lang="zh-TW" altLang="en-US" sz="4000" dirty="0">
              <a:latin typeface="Times New Roman" panose="02020603050405020304" pitchFamily="18" charset="0"/>
              <a:cs typeface="Times New Roman" panose="02020603050405020304" pitchFamily="18" charset="0"/>
            </a:endParaRPr>
          </a:p>
        </p:txBody>
      </p:sp>
      <p:sp>
        <p:nvSpPr>
          <p:cNvPr id="3" name="副標題 2"/>
          <p:cNvSpPr>
            <a:spLocks noGrp="1"/>
          </p:cNvSpPr>
          <p:nvPr>
            <p:ph type="subTitle" idx="1"/>
          </p:nvPr>
        </p:nvSpPr>
        <p:spPr>
          <a:xfrm>
            <a:off x="2490873" y="3564891"/>
            <a:ext cx="7529427" cy="2785109"/>
          </a:xfrm>
        </p:spPr>
        <p:txBody>
          <a:bodyPr/>
          <a:lstStyle/>
          <a:p>
            <a:r>
              <a:rPr lang="en-US" altLang="zh-TW" sz="2400" dirty="0">
                <a:solidFill>
                  <a:schemeClr val="tx1"/>
                </a:solidFill>
                <a:latin typeface="+mj-lt"/>
              </a:rPr>
              <a:t>Juan S. </a:t>
            </a:r>
            <a:r>
              <a:rPr lang="en-US" altLang="zh-TW" sz="2400" dirty="0" err="1">
                <a:solidFill>
                  <a:schemeClr val="tx1"/>
                </a:solidFill>
                <a:latin typeface="+mj-lt"/>
              </a:rPr>
              <a:t>Orduz</a:t>
            </a:r>
            <a:r>
              <a:rPr lang="en-US" altLang="zh-TW" sz="2400" dirty="0">
                <a:solidFill>
                  <a:schemeClr val="tx1"/>
                </a:solidFill>
                <a:latin typeface="+mj-lt"/>
                <a:cs typeface="Times New Roman" panose="02020603050405020304" pitchFamily="18" charset="0"/>
              </a:rPr>
              <a:t>, </a:t>
            </a:r>
            <a:r>
              <a:rPr lang="en-US" altLang="zh-TW" sz="2400" dirty="0">
                <a:solidFill>
                  <a:schemeClr val="tx1"/>
                </a:solidFill>
                <a:latin typeface="+mj-lt"/>
              </a:rPr>
              <a:t>Gabriel D. Orozco</a:t>
            </a:r>
            <a:r>
              <a:rPr lang="en-US" altLang="zh-TW" sz="2400" dirty="0">
                <a:solidFill>
                  <a:schemeClr val="tx1"/>
                </a:solidFill>
                <a:latin typeface="+mj-lt"/>
                <a:cs typeface="Times New Roman" panose="02020603050405020304" pitchFamily="18" charset="0"/>
              </a:rPr>
              <a:t>, </a:t>
            </a:r>
          </a:p>
          <a:p>
            <a:r>
              <a:rPr lang="en-US" altLang="zh-TW" sz="2400" dirty="0">
                <a:solidFill>
                  <a:schemeClr val="tx1"/>
                </a:solidFill>
                <a:latin typeface="+mj-lt"/>
              </a:rPr>
              <a:t>Carlos H. </a:t>
            </a:r>
            <a:r>
              <a:rPr lang="en-US" altLang="zh-TW" sz="2400" dirty="0" err="1">
                <a:solidFill>
                  <a:schemeClr val="tx1"/>
                </a:solidFill>
                <a:latin typeface="+mj-lt"/>
              </a:rPr>
              <a:t>Tobar</a:t>
            </a:r>
            <a:r>
              <a:rPr lang="en-US" altLang="zh-TW" sz="2400" dirty="0">
                <a:solidFill>
                  <a:schemeClr val="tx1"/>
                </a:solidFill>
                <a:latin typeface="+mj-lt"/>
              </a:rPr>
              <a:t>-Arteaga,</a:t>
            </a:r>
          </a:p>
          <a:p>
            <a:r>
              <a:rPr lang="en-US" altLang="zh-TW" sz="2400" dirty="0">
                <a:solidFill>
                  <a:schemeClr val="tx1"/>
                </a:solidFill>
                <a:latin typeface="+mj-lt"/>
              </a:rPr>
              <a:t>Oscar Mauricio </a:t>
            </a:r>
            <a:r>
              <a:rPr lang="en-US" altLang="zh-TW" sz="2400" dirty="0" err="1">
                <a:solidFill>
                  <a:schemeClr val="tx1"/>
                </a:solidFill>
                <a:latin typeface="+mj-lt"/>
              </a:rPr>
              <a:t>Caicedo</a:t>
            </a:r>
            <a:r>
              <a:rPr lang="en-US" altLang="zh-TW" sz="2400" dirty="0">
                <a:solidFill>
                  <a:schemeClr val="tx1"/>
                </a:solidFill>
                <a:latin typeface="+mj-lt"/>
              </a:rPr>
              <a:t> Rendon</a:t>
            </a:r>
          </a:p>
          <a:p>
            <a:r>
              <a:rPr lang="en-US" altLang="zh-TW" sz="2400" dirty="0">
                <a:solidFill>
                  <a:schemeClr val="tx1"/>
                </a:solidFill>
                <a:latin typeface="+mn-lt"/>
              </a:rPr>
              <a:t>2019 IEEE 44th LCN Symposium on Emerging Topics in Networking (LCN Symposium)</a:t>
            </a:r>
          </a:p>
          <a:p>
            <a:r>
              <a:rPr lang="en-US" altLang="zh-TW" sz="2400" dirty="0">
                <a:solidFill>
                  <a:schemeClr val="tx1"/>
                </a:solidFill>
                <a:latin typeface="+mn-lt"/>
              </a:rPr>
              <a:t>Impact factor: X</a:t>
            </a:r>
          </a:p>
          <a:p>
            <a:endParaRPr lang="en-US" altLang="zh-TW" sz="2400" dirty="0">
              <a:solidFill>
                <a:schemeClr val="tx1"/>
              </a:solidFill>
              <a:latin typeface="+mj-lt"/>
              <a:cs typeface="Times New Roman" panose="02020603050405020304" pitchFamily="18" charset="0"/>
            </a:endParaRPr>
          </a:p>
        </p:txBody>
      </p:sp>
    </p:spTree>
    <p:extLst>
      <p:ext uri="{BB962C8B-B14F-4D97-AF65-F5344CB8AC3E}">
        <p14:creationId xmlns:p14="http://schemas.microsoft.com/office/powerpoint/2010/main" val="1842734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INTRODUCTION</a:t>
            </a:r>
            <a:endParaRPr lang="zh-TW" altLang="en-US" dirty="0"/>
          </a:p>
        </p:txBody>
      </p:sp>
      <p:sp>
        <p:nvSpPr>
          <p:cNvPr id="3" name="內容版面配置區 2"/>
          <p:cNvSpPr>
            <a:spLocks noGrp="1"/>
          </p:cNvSpPr>
          <p:nvPr>
            <p:ph idx="1"/>
          </p:nvPr>
        </p:nvSpPr>
        <p:spPr>
          <a:xfrm>
            <a:off x="446567" y="1624013"/>
            <a:ext cx="11745433" cy="4525963"/>
          </a:xfrm>
        </p:spPr>
        <p:txBody>
          <a:bodyPr/>
          <a:lstStyle/>
          <a:p>
            <a:r>
              <a:rPr lang="en-US" altLang="zh-TW" sz="2600" dirty="0"/>
              <a:t>We analyze the performance of </a:t>
            </a:r>
            <a:r>
              <a:rPr lang="el-GR" altLang="zh-TW" sz="2600" dirty="0"/>
              <a:t>μ</a:t>
            </a:r>
            <a:r>
              <a:rPr lang="en-US" altLang="zh-TW" sz="2600" dirty="0" err="1"/>
              <a:t>vIMS</a:t>
            </a:r>
            <a:r>
              <a:rPr lang="en-US" altLang="zh-TW" sz="2600" dirty="0"/>
              <a:t> prototype comparing it with a </a:t>
            </a:r>
            <a:r>
              <a:rPr lang="en-US" altLang="zh-TW" sz="2600" dirty="0" err="1"/>
              <a:t>vIMS</a:t>
            </a:r>
            <a:r>
              <a:rPr lang="en-US" altLang="zh-TW" sz="2600" dirty="0"/>
              <a:t>. </a:t>
            </a:r>
          </a:p>
          <a:p>
            <a:r>
              <a:rPr lang="en-US" altLang="zh-TW" sz="2600" dirty="0"/>
              <a:t>In such comparison, we evaluate the capability of </a:t>
            </a:r>
            <a:r>
              <a:rPr lang="el-GR" altLang="zh-TW" sz="2600" dirty="0"/>
              <a:t>μ</a:t>
            </a:r>
            <a:r>
              <a:rPr lang="en-US" altLang="zh-TW" sz="2600" dirty="0" err="1"/>
              <a:t>vIMS</a:t>
            </a:r>
            <a:r>
              <a:rPr lang="en-US" altLang="zh-TW" sz="2600" dirty="0"/>
              <a:t> to handle a higher number of users with the same amount of resources, measuring the </a:t>
            </a:r>
            <a:r>
              <a:rPr lang="en-US" altLang="zh-TW" sz="2600" dirty="0">
                <a:solidFill>
                  <a:srgbClr val="FF0000"/>
                </a:solidFill>
              </a:rPr>
              <a:t>Successful Call Rate (SCR) </a:t>
            </a:r>
            <a:r>
              <a:rPr lang="en-US" altLang="zh-TW" sz="2600" dirty="0"/>
              <a:t>for an increasing </a:t>
            </a:r>
            <a:r>
              <a:rPr lang="en-US" altLang="zh-TW" sz="2600" dirty="0">
                <a:solidFill>
                  <a:srgbClr val="FF0000"/>
                </a:solidFill>
              </a:rPr>
              <a:t>Calls Per Second (CPS) </a:t>
            </a:r>
            <a:r>
              <a:rPr lang="en-US" altLang="zh-TW" sz="2600" dirty="0"/>
              <a:t>number that simulates unpredictable traffic.</a:t>
            </a:r>
          </a:p>
          <a:p>
            <a:r>
              <a:rPr lang="en-US" altLang="zh-TW" sz="2600" dirty="0"/>
              <a:t>The evaluation results reveal that </a:t>
            </a:r>
            <a:r>
              <a:rPr lang="el-GR" altLang="zh-TW" sz="2600" dirty="0"/>
              <a:t>μ</a:t>
            </a:r>
            <a:r>
              <a:rPr lang="en-US" altLang="zh-TW" sz="2600" dirty="0" err="1"/>
              <a:t>vIMS</a:t>
            </a:r>
            <a:r>
              <a:rPr lang="en-US" altLang="zh-TW" sz="2600" dirty="0"/>
              <a:t> reached a </a:t>
            </a:r>
            <a:r>
              <a:rPr lang="en-US" altLang="zh-TW" sz="2600" dirty="0">
                <a:solidFill>
                  <a:srgbClr val="FF0000"/>
                </a:solidFill>
              </a:rPr>
              <a:t>higher SCR </a:t>
            </a:r>
            <a:r>
              <a:rPr lang="en-US" altLang="zh-TW" sz="2600" dirty="0"/>
              <a:t>using a similar amount of resources, and with an acceptable latency increasing.</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10</a:t>
            </a:fld>
            <a:endParaRPr lang="en-US" altLang="zh-TW"/>
          </a:p>
        </p:txBody>
      </p:sp>
    </p:spTree>
    <p:extLst>
      <p:ext uri="{BB962C8B-B14F-4D97-AF65-F5344CB8AC3E}">
        <p14:creationId xmlns:p14="http://schemas.microsoft.com/office/powerpoint/2010/main" val="1581724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RELATED WORK</a:t>
            </a:r>
            <a:endParaRPr lang="zh-TW" altLang="en-US" dirty="0"/>
          </a:p>
        </p:txBody>
      </p:sp>
      <p:sp>
        <p:nvSpPr>
          <p:cNvPr id="3" name="內容版面配置區 2"/>
          <p:cNvSpPr>
            <a:spLocks noGrp="1"/>
          </p:cNvSpPr>
          <p:nvPr>
            <p:ph idx="1"/>
          </p:nvPr>
        </p:nvSpPr>
        <p:spPr/>
        <p:txBody>
          <a:bodyPr/>
          <a:lstStyle/>
          <a:p>
            <a:r>
              <a:rPr lang="en-US" altLang="zh-TW" sz="2600" dirty="0"/>
              <a:t>In the literature, few works use </a:t>
            </a:r>
            <a:r>
              <a:rPr lang="en-US" altLang="zh-TW" sz="2600" dirty="0" err="1"/>
              <a:t>microservices</a:t>
            </a:r>
            <a:r>
              <a:rPr lang="en-US" altLang="zh-TW" sz="2600" dirty="0"/>
              <a:t> design pattern in IMS architecture.</a:t>
            </a:r>
          </a:p>
          <a:p>
            <a:r>
              <a:rPr lang="en-US" altLang="zh-TW" sz="2600" dirty="0"/>
              <a:t>In [9], the authors propose an approach to achieve an optimal VNF design using </a:t>
            </a:r>
            <a:r>
              <a:rPr lang="en-US" altLang="zh-TW" sz="2600" dirty="0" err="1"/>
              <a:t>microservices</a:t>
            </a:r>
            <a:r>
              <a:rPr lang="en-US" altLang="zh-TW" dirty="0"/>
              <a:t>.</a:t>
            </a:r>
          </a:p>
          <a:p>
            <a:r>
              <a:rPr lang="en-US" altLang="zh-TW" sz="2600" dirty="0"/>
              <a:t>With this approach, the authors introduce </a:t>
            </a:r>
            <a:r>
              <a:rPr lang="en-US" altLang="zh-TW" sz="2600" dirty="0">
                <a:solidFill>
                  <a:srgbClr val="FF0000"/>
                </a:solidFill>
              </a:rPr>
              <a:t>IMS-as-a-Service</a:t>
            </a:r>
            <a:r>
              <a:rPr lang="en-US" altLang="zh-TW" sz="2600" dirty="0"/>
              <a:t> that provides </a:t>
            </a:r>
            <a:r>
              <a:rPr lang="en-US" altLang="zh-TW" sz="2600" dirty="0">
                <a:solidFill>
                  <a:srgbClr val="FF0000"/>
                </a:solidFill>
              </a:rPr>
              <a:t>IMS registration</a:t>
            </a:r>
            <a:r>
              <a:rPr lang="en-US" altLang="zh-TW" sz="2600" dirty="0"/>
              <a:t>, </a:t>
            </a:r>
            <a:r>
              <a:rPr lang="en-US" altLang="zh-TW" sz="2600" dirty="0">
                <a:solidFill>
                  <a:srgbClr val="FF0000"/>
                </a:solidFill>
              </a:rPr>
              <a:t>authorization</a:t>
            </a:r>
            <a:r>
              <a:rPr lang="en-US" altLang="zh-TW" sz="2600" dirty="0"/>
              <a:t>, and </a:t>
            </a:r>
            <a:r>
              <a:rPr lang="en-US" altLang="zh-TW" sz="2600" dirty="0">
                <a:solidFill>
                  <a:srgbClr val="FF0000"/>
                </a:solidFill>
              </a:rPr>
              <a:t>authentication</a:t>
            </a:r>
            <a:r>
              <a:rPr lang="en-US" altLang="zh-TW" sz="2600" dirty="0"/>
              <a:t> as a service.</a:t>
            </a:r>
          </a:p>
          <a:p>
            <a:r>
              <a:rPr lang="en-US" altLang="zh-TW" sz="2600" dirty="0"/>
              <a:t>The authors focus on IMS registration, authorization, and authentication processes, and they do not consider complete IMS core functionalities.</a:t>
            </a:r>
            <a:endParaRPr lang="zh-TW" altLang="en-US" sz="2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11</a:t>
            </a:fld>
            <a:endParaRPr lang="en-US" altLang="zh-TW"/>
          </a:p>
        </p:txBody>
      </p:sp>
    </p:spTree>
    <p:extLst>
      <p:ext uri="{BB962C8B-B14F-4D97-AF65-F5344CB8AC3E}">
        <p14:creationId xmlns:p14="http://schemas.microsoft.com/office/powerpoint/2010/main" val="2221719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RELATED WORK</a:t>
            </a:r>
            <a:endParaRPr lang="zh-TW" altLang="en-US" dirty="0"/>
          </a:p>
        </p:txBody>
      </p:sp>
      <p:sp>
        <p:nvSpPr>
          <p:cNvPr id="3" name="內容版面配置區 2"/>
          <p:cNvSpPr>
            <a:spLocks noGrp="1"/>
          </p:cNvSpPr>
          <p:nvPr>
            <p:ph idx="1"/>
          </p:nvPr>
        </p:nvSpPr>
        <p:spPr>
          <a:xfrm>
            <a:off x="609600" y="1600201"/>
            <a:ext cx="10972800" cy="4853762"/>
          </a:xfrm>
        </p:spPr>
        <p:txBody>
          <a:bodyPr/>
          <a:lstStyle/>
          <a:p>
            <a:r>
              <a:rPr lang="en-US" altLang="zh-TW" sz="2600" dirty="0"/>
              <a:t>The work [10] describes an architecture for the elastic implementation of </a:t>
            </a:r>
            <a:r>
              <a:rPr lang="en-US" altLang="zh-TW" sz="2600" dirty="0" err="1"/>
              <a:t>vIMS</a:t>
            </a:r>
            <a:r>
              <a:rPr lang="en-US" altLang="zh-TW" sz="2600" dirty="0"/>
              <a:t> based on </a:t>
            </a:r>
            <a:r>
              <a:rPr lang="en-US" altLang="zh-TW" sz="2600" dirty="0" err="1"/>
              <a:t>microservices</a:t>
            </a:r>
            <a:r>
              <a:rPr lang="en-US" altLang="zh-TW" sz="2600" dirty="0"/>
              <a:t> for cloud computing.</a:t>
            </a:r>
          </a:p>
          <a:p>
            <a:r>
              <a:rPr lang="en-US" altLang="zh-TW" sz="2600" dirty="0"/>
              <a:t>They compare their implementation with a </a:t>
            </a:r>
            <a:r>
              <a:rPr lang="en-US" altLang="zh-TW" sz="2600" dirty="0" err="1"/>
              <a:t>vIMS</a:t>
            </a:r>
            <a:r>
              <a:rPr lang="en-US" altLang="zh-TW" sz="2600" dirty="0"/>
              <a:t> without </a:t>
            </a:r>
            <a:r>
              <a:rPr lang="en-US" altLang="zh-TW" sz="2600" dirty="0" err="1"/>
              <a:t>microservices</a:t>
            </a:r>
            <a:r>
              <a:rPr lang="en-US" altLang="zh-TW" sz="2600" dirty="0"/>
              <a:t> regarding call establishment delay and conclude that their architecture maintains similar results to regular IMS. </a:t>
            </a:r>
          </a:p>
          <a:p>
            <a:r>
              <a:rPr lang="en-US" altLang="zh-TW" sz="2600" dirty="0"/>
              <a:t>However, the authors implemented the </a:t>
            </a:r>
            <a:r>
              <a:rPr lang="en-US" altLang="zh-TW" sz="2600" dirty="0">
                <a:solidFill>
                  <a:srgbClr val="FF0000"/>
                </a:solidFill>
              </a:rPr>
              <a:t>Call Session Control Functions (CSCFs)</a:t>
            </a:r>
            <a:r>
              <a:rPr lang="en-US" altLang="zh-TW" sz="2600" dirty="0"/>
              <a:t> into a </a:t>
            </a:r>
            <a:r>
              <a:rPr lang="en-US" altLang="zh-TW" sz="2600" dirty="0">
                <a:solidFill>
                  <a:srgbClr val="FF0000"/>
                </a:solidFill>
              </a:rPr>
              <a:t>single </a:t>
            </a:r>
            <a:r>
              <a:rPr lang="en-US" altLang="zh-TW" sz="2600" dirty="0" err="1">
                <a:solidFill>
                  <a:srgbClr val="FF0000"/>
                </a:solidFill>
              </a:rPr>
              <a:t>microservice</a:t>
            </a:r>
            <a:r>
              <a:rPr lang="en-US" altLang="zh-TW" sz="2600" dirty="0"/>
              <a:t>, avoiding finer-scalability. </a:t>
            </a:r>
          </a:p>
          <a:p>
            <a:r>
              <a:rPr lang="en-US" altLang="zh-TW" sz="2600" dirty="0"/>
              <a:t>Thus, it is not possible to allocate resources in the specific functions that handle the traffic.</a:t>
            </a:r>
            <a:endParaRPr lang="zh-TW" altLang="zh-TW" sz="2600" dirty="0"/>
          </a:p>
          <a:p>
            <a:endParaRPr lang="zh-TW" altLang="en-US" sz="2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12</a:t>
            </a:fld>
            <a:endParaRPr lang="en-US" altLang="zh-TW"/>
          </a:p>
        </p:txBody>
      </p:sp>
    </p:spTree>
    <p:extLst>
      <p:ext uri="{BB962C8B-B14F-4D97-AF65-F5344CB8AC3E}">
        <p14:creationId xmlns:p14="http://schemas.microsoft.com/office/powerpoint/2010/main" val="3092631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RELATED WORK</a:t>
            </a:r>
            <a:endParaRPr lang="zh-TW" altLang="en-US" dirty="0"/>
          </a:p>
        </p:txBody>
      </p:sp>
      <p:sp>
        <p:nvSpPr>
          <p:cNvPr id="3" name="內容版面配置區 2"/>
          <p:cNvSpPr>
            <a:spLocks noGrp="1"/>
          </p:cNvSpPr>
          <p:nvPr>
            <p:ph idx="1"/>
          </p:nvPr>
        </p:nvSpPr>
        <p:spPr/>
        <p:txBody>
          <a:bodyPr/>
          <a:lstStyle/>
          <a:p>
            <a:r>
              <a:rPr lang="en-US" altLang="zh-TW" sz="2600" dirty="0"/>
              <a:t>In order to improve resources usage, </a:t>
            </a:r>
            <a:r>
              <a:rPr lang="en-US" altLang="zh-TW" sz="2600" dirty="0" err="1"/>
              <a:t>vIMS</a:t>
            </a:r>
            <a:r>
              <a:rPr lang="en-US" altLang="zh-TW" sz="2600" dirty="0"/>
              <a:t> architecture </a:t>
            </a:r>
            <a:r>
              <a:rPr lang="en-US" altLang="zh-TW" sz="2600" dirty="0">
                <a:solidFill>
                  <a:srgbClr val="FF0000"/>
                </a:solidFill>
              </a:rPr>
              <a:t>needs finer-scalability</a:t>
            </a:r>
            <a:r>
              <a:rPr lang="en-US" altLang="zh-TW" sz="2600" dirty="0"/>
              <a:t> and </a:t>
            </a:r>
            <a:r>
              <a:rPr lang="en-US" altLang="zh-TW" sz="2600" dirty="0">
                <a:solidFill>
                  <a:srgbClr val="FF0000"/>
                </a:solidFill>
              </a:rPr>
              <a:t>specific resource allocation</a:t>
            </a:r>
            <a:r>
              <a:rPr lang="en-US" altLang="zh-TW" sz="2600" dirty="0"/>
              <a:t>.</a:t>
            </a:r>
          </a:p>
          <a:p>
            <a:r>
              <a:rPr lang="en-US" altLang="zh-TW" sz="2600" dirty="0"/>
              <a:t>Our </a:t>
            </a:r>
            <a:r>
              <a:rPr lang="el-GR" altLang="zh-TW" sz="2600" dirty="0"/>
              <a:t>μ</a:t>
            </a:r>
            <a:r>
              <a:rPr lang="en-US" altLang="zh-TW" sz="2600" dirty="0" err="1"/>
              <a:t>vIMS</a:t>
            </a:r>
            <a:r>
              <a:rPr lang="en-US" altLang="zh-TW" sz="2600" dirty="0"/>
              <a:t> addresses this issue distributing the main IMS functionalities into </a:t>
            </a:r>
            <a:r>
              <a:rPr lang="en-US" altLang="zh-TW" sz="2600" dirty="0" err="1"/>
              <a:t>microservices</a:t>
            </a:r>
            <a:r>
              <a:rPr lang="en-US" altLang="zh-TW" sz="2600" dirty="0"/>
              <a:t> efficiently.</a:t>
            </a:r>
          </a:p>
          <a:p>
            <a:r>
              <a:rPr lang="en-US" altLang="zh-TW" sz="2600" dirty="0"/>
              <a:t>This distribution allows scaling just the necessary functions in order to provide IP Multimedia services to a higher number of users with the available resources.</a:t>
            </a:r>
            <a:endParaRPr lang="zh-TW" altLang="zh-TW" sz="2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13</a:t>
            </a:fld>
            <a:endParaRPr lang="en-US" altLang="zh-TW"/>
          </a:p>
        </p:txBody>
      </p:sp>
    </p:spTree>
    <p:extLst>
      <p:ext uri="{BB962C8B-B14F-4D97-AF65-F5344CB8AC3E}">
        <p14:creationId xmlns:p14="http://schemas.microsoft.com/office/powerpoint/2010/main" val="2320408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MOTIVATION</a:t>
            </a:r>
            <a:endParaRPr lang="zh-TW" altLang="en-US" dirty="0"/>
          </a:p>
        </p:txBody>
      </p:sp>
      <p:sp>
        <p:nvSpPr>
          <p:cNvPr id="3" name="內容版面配置區 2"/>
          <p:cNvSpPr>
            <a:spLocks noGrp="1"/>
          </p:cNvSpPr>
          <p:nvPr>
            <p:ph idx="1"/>
          </p:nvPr>
        </p:nvSpPr>
        <p:spPr/>
        <p:txBody>
          <a:bodyPr/>
          <a:lstStyle/>
          <a:p>
            <a:r>
              <a:rPr lang="en-US" altLang="zh-TW" sz="2600" dirty="0"/>
              <a:t>In 5G networks, IMS provides voice and multimedia IP services with CSCFs [4].</a:t>
            </a:r>
          </a:p>
          <a:p>
            <a:r>
              <a:rPr lang="en-US" altLang="zh-TW" sz="2600" dirty="0"/>
              <a:t>P-CSCF is the first contact point between users and IMS, which validates requests and routes them to their destination.</a:t>
            </a:r>
          </a:p>
          <a:p>
            <a:r>
              <a:rPr lang="en-US" altLang="zh-TW" sz="2600" dirty="0"/>
              <a:t>S-CSCF manages the multimedia session, registers users, and forwards requests to the correct IMS element.</a:t>
            </a:r>
          </a:p>
          <a:p>
            <a:r>
              <a:rPr lang="en-US" altLang="zh-TW" sz="2600" dirty="0"/>
              <a:t>I-CSCF verifies users profile, assigns the user to an S-CSCF, and routes requests to other IMS networks.</a:t>
            </a:r>
            <a:endParaRPr lang="zh-TW" altLang="zh-TW" sz="2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14</a:t>
            </a:fld>
            <a:endParaRPr lang="en-US" altLang="zh-TW"/>
          </a:p>
        </p:txBody>
      </p:sp>
    </p:spTree>
    <p:extLst>
      <p:ext uri="{BB962C8B-B14F-4D97-AF65-F5344CB8AC3E}">
        <p14:creationId xmlns:p14="http://schemas.microsoft.com/office/powerpoint/2010/main" val="3712299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MOTIVATION</a:t>
            </a:r>
            <a:endParaRPr lang="zh-TW" altLang="en-US" dirty="0"/>
          </a:p>
        </p:txBody>
      </p:sp>
      <p:sp>
        <p:nvSpPr>
          <p:cNvPr id="3" name="內容版面配置區 2"/>
          <p:cNvSpPr>
            <a:spLocks noGrp="1"/>
          </p:cNvSpPr>
          <p:nvPr>
            <p:ph idx="1"/>
          </p:nvPr>
        </p:nvSpPr>
        <p:spPr/>
        <p:txBody>
          <a:bodyPr/>
          <a:lstStyle/>
          <a:p>
            <a:r>
              <a:rPr lang="en-US" altLang="zh-TW" sz="2600" dirty="0"/>
              <a:t>In the previous scenario, the telco-operator has an IMS that cannot handle </a:t>
            </a:r>
            <a:r>
              <a:rPr lang="en-US" altLang="zh-TW" sz="2600" dirty="0">
                <a:solidFill>
                  <a:srgbClr val="FF0000"/>
                </a:solidFill>
              </a:rPr>
              <a:t>unpredictable traffic </a:t>
            </a:r>
            <a:r>
              <a:rPr lang="en-US" altLang="zh-TW" sz="2600" dirty="0"/>
              <a:t>because it does not scale efficiently.</a:t>
            </a:r>
          </a:p>
          <a:p>
            <a:r>
              <a:rPr lang="en-US" altLang="zh-TW" sz="2600" dirty="0"/>
              <a:t>The telco-operator can use </a:t>
            </a:r>
            <a:r>
              <a:rPr lang="en-US" altLang="zh-TW" sz="2600" dirty="0" err="1"/>
              <a:t>microservices</a:t>
            </a:r>
            <a:r>
              <a:rPr lang="en-US" altLang="zh-TW" sz="2600" dirty="0"/>
              <a:t> to deal with this monolithic architecture, but the current approaches [9], [10] do not implement the IMS functions needed for </a:t>
            </a:r>
            <a:r>
              <a:rPr lang="en-US" altLang="zh-TW" sz="2600" dirty="0">
                <a:solidFill>
                  <a:srgbClr val="FF0000"/>
                </a:solidFill>
              </a:rPr>
              <a:t>multimedia session control</a:t>
            </a:r>
            <a:r>
              <a:rPr lang="en-US" altLang="zh-TW" sz="2600" dirty="0"/>
              <a:t> or do not provide </a:t>
            </a:r>
            <a:r>
              <a:rPr lang="en-US" altLang="zh-TW" sz="2600" dirty="0">
                <a:solidFill>
                  <a:srgbClr val="FF0000"/>
                </a:solidFill>
              </a:rPr>
              <a:t>specific resource allocation</a:t>
            </a:r>
            <a:r>
              <a:rPr lang="en-US" altLang="zh-TW" sz="2600" dirty="0"/>
              <a:t>.</a:t>
            </a:r>
          </a:p>
          <a:p>
            <a:r>
              <a:rPr lang="en-US" altLang="zh-TW" sz="2600" dirty="0"/>
              <a:t>In </a:t>
            </a:r>
            <a:r>
              <a:rPr lang="el-GR" altLang="zh-TW" sz="2600" dirty="0"/>
              <a:t>μ</a:t>
            </a:r>
            <a:r>
              <a:rPr lang="en-US" altLang="zh-TW" sz="2600" dirty="0" err="1"/>
              <a:t>vIMS</a:t>
            </a:r>
            <a:r>
              <a:rPr lang="en-US" altLang="zh-TW" sz="2600" dirty="0"/>
              <a:t>, we divide the CSCFs into seven independent </a:t>
            </a:r>
            <a:r>
              <a:rPr lang="en-US" altLang="zh-TW" sz="2600" dirty="0" err="1"/>
              <a:t>microservices</a:t>
            </a:r>
            <a:r>
              <a:rPr lang="en-US" altLang="zh-TW" sz="2600" dirty="0"/>
              <a:t> that provide the </a:t>
            </a:r>
            <a:r>
              <a:rPr lang="en-US" altLang="zh-TW" sz="2600" dirty="0">
                <a:solidFill>
                  <a:srgbClr val="FF0000"/>
                </a:solidFill>
              </a:rPr>
              <a:t>full multimedia session control</a:t>
            </a:r>
            <a:r>
              <a:rPr lang="en-US" altLang="zh-TW" sz="2600" dirty="0"/>
              <a:t>.</a:t>
            </a:r>
            <a:endParaRPr lang="zh-TW" altLang="en-US" sz="2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15</a:t>
            </a:fld>
            <a:endParaRPr lang="en-US" altLang="zh-TW"/>
          </a:p>
        </p:txBody>
      </p:sp>
    </p:spTree>
    <p:extLst>
      <p:ext uri="{BB962C8B-B14F-4D97-AF65-F5344CB8AC3E}">
        <p14:creationId xmlns:p14="http://schemas.microsoft.com/office/powerpoint/2010/main" val="2682552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 </a:t>
            </a:r>
            <a:r>
              <a:rPr lang="el-GR" altLang="zh-TW" dirty="0"/>
              <a:t>μ</a:t>
            </a:r>
            <a:r>
              <a:rPr lang="en-US" altLang="zh-TW" dirty="0" err="1"/>
              <a:t>vIMS</a:t>
            </a:r>
            <a:r>
              <a:rPr lang="zh-TW" altLang="en-US" dirty="0"/>
              <a:t> </a:t>
            </a:r>
            <a:r>
              <a:rPr lang="en-US" altLang="zh-TW" dirty="0"/>
              <a:t>ARCHITECTURE</a:t>
            </a:r>
            <a:endParaRPr lang="en-US" altLang="zh-TW"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r>
              <a:rPr lang="el-GR" altLang="zh-TW" sz="2600" dirty="0"/>
              <a:t>μ</a:t>
            </a:r>
            <a:r>
              <a:rPr lang="en-US" altLang="zh-TW" sz="2600" dirty="0" err="1"/>
              <a:t>vIMS</a:t>
            </a:r>
            <a:r>
              <a:rPr lang="en-US" altLang="zh-TW" sz="2600" dirty="0"/>
              <a:t> is an architecture based on </a:t>
            </a:r>
            <a:r>
              <a:rPr lang="en-US" altLang="zh-TW" sz="2600" dirty="0" err="1"/>
              <a:t>microservices</a:t>
            </a:r>
            <a:r>
              <a:rPr lang="en-US" altLang="zh-TW" sz="2600" dirty="0"/>
              <a:t> and designed to improve IMS scalability in 5G.</a:t>
            </a:r>
          </a:p>
          <a:p>
            <a:r>
              <a:rPr lang="en-US" altLang="zh-TW" sz="2600" dirty="0" err="1"/>
              <a:t>Microservices</a:t>
            </a:r>
            <a:r>
              <a:rPr lang="en-US" altLang="zh-TW" sz="2600" dirty="0"/>
              <a:t> offer the ability to allocate resources in the functions needed to handle traffic, leading to finer-scalability and </a:t>
            </a:r>
            <a:r>
              <a:rPr lang="en-US" altLang="zh-TW" sz="2600" dirty="0">
                <a:solidFill>
                  <a:srgbClr val="FF0000"/>
                </a:solidFill>
              </a:rPr>
              <a:t>reducing unnecessary resource usage</a:t>
            </a:r>
            <a:r>
              <a:rPr lang="en-US" altLang="zh-TW" sz="2600" dirty="0"/>
              <a:t>.</a:t>
            </a:r>
            <a:endParaRPr lang="zh-TW" altLang="en-US" sz="2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16</a:t>
            </a:fld>
            <a:endParaRPr lang="en-US" altLang="zh-TW"/>
          </a:p>
        </p:txBody>
      </p:sp>
    </p:spTree>
    <p:extLst>
      <p:ext uri="{BB962C8B-B14F-4D97-AF65-F5344CB8AC3E}">
        <p14:creationId xmlns:p14="http://schemas.microsoft.com/office/powerpoint/2010/main" val="2449443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 </a:t>
            </a:r>
            <a:r>
              <a:rPr lang="el-GR" altLang="zh-TW" dirty="0"/>
              <a:t>μ</a:t>
            </a:r>
            <a:r>
              <a:rPr lang="en-US" altLang="zh-TW" dirty="0" err="1"/>
              <a:t>vIMS</a:t>
            </a:r>
            <a:r>
              <a:rPr lang="zh-TW" altLang="en-US" dirty="0"/>
              <a:t> </a:t>
            </a:r>
            <a:r>
              <a:rPr lang="en-US" altLang="zh-TW" dirty="0"/>
              <a:t>ARCHITECTURE</a:t>
            </a:r>
            <a:endParaRPr lang="zh-TW" altLang="en-US" dirty="0"/>
          </a:p>
        </p:txBody>
      </p:sp>
      <p:sp>
        <p:nvSpPr>
          <p:cNvPr id="3" name="內容版面配置區 2"/>
          <p:cNvSpPr>
            <a:spLocks noGrp="1"/>
          </p:cNvSpPr>
          <p:nvPr>
            <p:ph idx="1"/>
          </p:nvPr>
        </p:nvSpPr>
        <p:spPr/>
        <p:txBody>
          <a:bodyPr/>
          <a:lstStyle/>
          <a:p>
            <a:r>
              <a:rPr lang="en-US" altLang="zh-TW" dirty="0"/>
              <a:t> </a:t>
            </a:r>
            <a:r>
              <a:rPr lang="el-GR" altLang="zh-TW" sz="2800" dirty="0"/>
              <a:t>μ</a:t>
            </a:r>
            <a:r>
              <a:rPr lang="en-US" altLang="zh-TW" sz="2600" dirty="0" err="1"/>
              <a:t>vIMS</a:t>
            </a:r>
            <a:r>
              <a:rPr lang="en-US" altLang="zh-TW" sz="2600" dirty="0"/>
              <a:t> overall view that includes two kinds of components: </a:t>
            </a:r>
            <a:r>
              <a:rPr lang="en-US" altLang="zh-TW" sz="2600" b="1" dirty="0"/>
              <a:t>CSCF </a:t>
            </a:r>
            <a:r>
              <a:rPr lang="en-US" altLang="zh-TW" sz="2600" b="1" dirty="0" err="1"/>
              <a:t>Microservice</a:t>
            </a:r>
            <a:r>
              <a:rPr lang="en-US" altLang="zh-TW" sz="2600" b="1" dirty="0"/>
              <a:t> Cluster </a:t>
            </a:r>
            <a:r>
              <a:rPr lang="en-US" altLang="zh-TW" sz="2600" dirty="0"/>
              <a:t>and </a:t>
            </a:r>
            <a:r>
              <a:rPr lang="en-US" altLang="zh-TW" sz="2600" b="1" dirty="0"/>
              <a:t>Enhancing Elements</a:t>
            </a:r>
            <a:r>
              <a:rPr lang="en-US" altLang="zh-TW" sz="2600" dirty="0"/>
              <a:t>.</a:t>
            </a:r>
          </a:p>
          <a:p>
            <a:pPr marL="0" indent="0">
              <a:buNone/>
            </a:pPr>
            <a:endParaRPr lang="zh-TW" altLang="en-US" sz="2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17</a:t>
            </a:fld>
            <a:endParaRPr lang="en-US" altLang="zh-TW"/>
          </a:p>
        </p:txBody>
      </p:sp>
      <p:pic>
        <p:nvPicPr>
          <p:cNvPr id="5" name="圖片 4"/>
          <p:cNvPicPr>
            <a:picLocks noChangeAspect="1"/>
          </p:cNvPicPr>
          <p:nvPr/>
        </p:nvPicPr>
        <p:blipFill>
          <a:blip r:embed="rId3"/>
          <a:stretch>
            <a:fillRect/>
          </a:stretch>
        </p:blipFill>
        <p:spPr>
          <a:xfrm>
            <a:off x="2769668" y="2582704"/>
            <a:ext cx="5768275" cy="3726023"/>
          </a:xfrm>
          <a:prstGeom prst="rect">
            <a:avLst/>
          </a:prstGeom>
        </p:spPr>
      </p:pic>
    </p:spTree>
    <p:extLst>
      <p:ext uri="{BB962C8B-B14F-4D97-AF65-F5344CB8AC3E}">
        <p14:creationId xmlns:p14="http://schemas.microsoft.com/office/powerpoint/2010/main" val="4216843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CSCF </a:t>
            </a:r>
            <a:r>
              <a:rPr lang="en-US" altLang="zh-TW" dirty="0" err="1"/>
              <a:t>Microservice</a:t>
            </a:r>
            <a:r>
              <a:rPr lang="en-US" altLang="zh-TW" dirty="0"/>
              <a:t> Cluster</a:t>
            </a:r>
            <a:endParaRPr lang="zh-TW" altLang="en-US" dirty="0"/>
          </a:p>
        </p:txBody>
      </p:sp>
      <p:sp>
        <p:nvSpPr>
          <p:cNvPr id="3" name="內容版面配置區 2"/>
          <p:cNvSpPr>
            <a:spLocks noGrp="1"/>
          </p:cNvSpPr>
          <p:nvPr>
            <p:ph idx="1"/>
          </p:nvPr>
        </p:nvSpPr>
        <p:spPr/>
        <p:txBody>
          <a:bodyPr/>
          <a:lstStyle/>
          <a:p>
            <a:r>
              <a:rPr lang="en-US" altLang="zh-TW" sz="2600" dirty="0"/>
              <a:t>This Cluster uses </a:t>
            </a:r>
            <a:r>
              <a:rPr lang="en-US" altLang="zh-TW" sz="2600" dirty="0" err="1"/>
              <a:t>microservices</a:t>
            </a:r>
            <a:r>
              <a:rPr lang="en-US" altLang="zh-TW" sz="2600" dirty="0"/>
              <a:t> to build up the CSCFs responsible for multimedia session control of users and Application Servers (ASs).</a:t>
            </a:r>
          </a:p>
          <a:p>
            <a:r>
              <a:rPr lang="en-US" altLang="zh-TW" sz="2600" dirty="0"/>
              <a:t>These </a:t>
            </a:r>
            <a:r>
              <a:rPr lang="en-US" altLang="zh-TW" sz="2600" dirty="0" err="1"/>
              <a:t>microservices</a:t>
            </a:r>
            <a:r>
              <a:rPr lang="en-US" altLang="zh-TW" sz="2600" dirty="0"/>
              <a:t> offer to </a:t>
            </a:r>
            <a:r>
              <a:rPr lang="el-GR" altLang="zh-TW" sz="2600" dirty="0"/>
              <a:t>μ</a:t>
            </a:r>
            <a:r>
              <a:rPr lang="en-US" altLang="zh-TW" sz="2600" dirty="0" err="1"/>
              <a:t>vIMS</a:t>
            </a:r>
            <a:r>
              <a:rPr lang="en-US" altLang="zh-TW" sz="2600" dirty="0"/>
              <a:t> the following characteristics.</a:t>
            </a:r>
          </a:p>
          <a:p>
            <a:pPr lvl="1"/>
            <a:r>
              <a:rPr lang="en-US" altLang="zh-TW" sz="2200" dirty="0"/>
              <a:t>First, the CSCF functional division maintains an adequate size. </a:t>
            </a:r>
          </a:p>
          <a:p>
            <a:pPr lvl="1"/>
            <a:r>
              <a:rPr lang="en-US" altLang="zh-TW" sz="2200" dirty="0"/>
              <a:t>Second, the CSCF functional division maintains data independence because each microservice has its own database.</a:t>
            </a:r>
            <a:endParaRPr lang="zh-TW" altLang="zh-TW" sz="2200" dirty="0"/>
          </a:p>
          <a:p>
            <a:pPr lvl="1"/>
            <a:endParaRPr lang="zh-TW" altLang="zh-TW" sz="2200" dirty="0"/>
          </a:p>
          <a:p>
            <a:pPr marL="457200" lvl="1" indent="0">
              <a:buNone/>
            </a:pPr>
            <a:endParaRPr lang="zh-TW" altLang="en-US" sz="22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18</a:t>
            </a:fld>
            <a:endParaRPr lang="en-US" altLang="zh-TW"/>
          </a:p>
        </p:txBody>
      </p:sp>
    </p:spTree>
    <p:extLst>
      <p:ext uri="{BB962C8B-B14F-4D97-AF65-F5344CB8AC3E}">
        <p14:creationId xmlns:p14="http://schemas.microsoft.com/office/powerpoint/2010/main" val="3198564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CSCF </a:t>
            </a:r>
            <a:r>
              <a:rPr lang="en-US" altLang="zh-TW" dirty="0" err="1"/>
              <a:t>Microservice</a:t>
            </a:r>
            <a:r>
              <a:rPr lang="en-US" altLang="zh-TW" dirty="0"/>
              <a:t> Cluster</a:t>
            </a:r>
            <a:endParaRPr lang="zh-TW" altLang="en-US" dirty="0"/>
          </a:p>
        </p:txBody>
      </p:sp>
      <p:pic>
        <p:nvPicPr>
          <p:cNvPr id="5" name="內容版面配置區 4"/>
          <p:cNvPicPr>
            <a:picLocks noGrp="1" noChangeAspect="1"/>
          </p:cNvPicPr>
          <p:nvPr>
            <p:ph idx="1"/>
          </p:nvPr>
        </p:nvPicPr>
        <p:blipFill>
          <a:blip r:embed="rId3"/>
          <a:stretch>
            <a:fillRect/>
          </a:stretch>
        </p:blipFill>
        <p:spPr>
          <a:xfrm>
            <a:off x="1971767" y="1610105"/>
            <a:ext cx="8248465" cy="4746246"/>
          </a:xfrm>
          <a:prstGeom prst="rect">
            <a:avLst/>
          </a:prstGeom>
        </p:spPr>
      </p:pic>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19</a:t>
            </a:fld>
            <a:endParaRPr lang="en-US" altLang="zh-TW"/>
          </a:p>
        </p:txBody>
      </p:sp>
    </p:spTree>
    <p:extLst>
      <p:ext uri="{BB962C8B-B14F-4D97-AF65-F5344CB8AC3E}">
        <p14:creationId xmlns:p14="http://schemas.microsoft.com/office/powerpoint/2010/main" val="3727665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OUTLINE</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609600" y="1600201"/>
            <a:ext cx="10641496" cy="4929809"/>
          </a:xfrm>
        </p:spPr>
        <p:txBody>
          <a:bodyPr/>
          <a:lstStyle/>
          <a:p>
            <a:r>
              <a:rPr lang="en-US" sz="2800" dirty="0">
                <a:latin typeface="Times New Roman" panose="02020603050405020304" pitchFamily="18" charset="0"/>
                <a:cs typeface="Times New Roman" panose="02020603050405020304" pitchFamily="18" charset="0"/>
              </a:rPr>
              <a:t>ABSTRACT</a:t>
            </a:r>
          </a:p>
          <a:p>
            <a:r>
              <a:rPr lang="en-US" altLang="zh-TW" sz="2800" dirty="0">
                <a:latin typeface="Times New Roman" panose="02020603050405020304" pitchFamily="18" charset="0"/>
                <a:cs typeface="Times New Roman" panose="02020603050405020304" pitchFamily="18" charset="0"/>
              </a:rPr>
              <a:t>I</a:t>
            </a:r>
            <a:r>
              <a:rPr lang="en-US" sz="2800" dirty="0">
                <a:latin typeface="Times New Roman" panose="02020603050405020304" pitchFamily="18" charset="0"/>
                <a:cs typeface="Times New Roman" panose="02020603050405020304" pitchFamily="18" charset="0"/>
              </a:rPr>
              <a:t>NTRODUCTION</a:t>
            </a:r>
          </a:p>
          <a:p>
            <a:r>
              <a:rPr lang="en-US" sz="2800" dirty="0">
                <a:latin typeface="Times New Roman" panose="02020603050405020304" pitchFamily="18" charset="0"/>
                <a:cs typeface="Times New Roman" panose="02020603050405020304" pitchFamily="18" charset="0"/>
              </a:rPr>
              <a:t>RELATED WORK</a:t>
            </a:r>
          </a:p>
          <a:p>
            <a:r>
              <a:rPr lang="en-US" sz="2800" dirty="0">
                <a:latin typeface="Times New Roman" panose="02020603050405020304" pitchFamily="18" charset="0"/>
                <a:cs typeface="Times New Roman" panose="02020603050405020304" pitchFamily="18" charset="0"/>
              </a:rPr>
              <a:t>MOTIVATION</a:t>
            </a:r>
          </a:p>
          <a:p>
            <a:r>
              <a:rPr lang="en-US" sz="2800" dirty="0">
                <a:latin typeface="Times New Roman" panose="02020603050405020304" pitchFamily="18" charset="0"/>
                <a:cs typeface="Times New Roman" panose="02020603050405020304" pitchFamily="18" charset="0"/>
              </a:rPr>
              <a:t>A </a:t>
            </a:r>
            <a:r>
              <a:rPr lang="el-GR" altLang="zh-TW" sz="2800" dirty="0"/>
              <a:t>μ</a:t>
            </a:r>
            <a:r>
              <a:rPr lang="en-US" altLang="zh-TW" sz="2800" dirty="0" err="1"/>
              <a:t>vIMS</a:t>
            </a:r>
            <a:r>
              <a:rPr lang="zh-TW" altLang="en-US" sz="2800" dirty="0"/>
              <a:t> </a:t>
            </a:r>
            <a:r>
              <a:rPr lang="en-US" altLang="zh-TW" sz="2800" dirty="0"/>
              <a:t>ARCHITECTURE</a:t>
            </a:r>
            <a:endParaRPr lang="en-US" sz="2800" dirty="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EVALUATION</a:t>
            </a:r>
          </a:p>
          <a:p>
            <a:r>
              <a:rPr lang="en-US" altLang="zh-TW" sz="2800" dirty="0">
                <a:latin typeface="Times New Roman" panose="02020603050405020304" pitchFamily="18" charset="0"/>
                <a:cs typeface="Times New Roman" panose="02020603050405020304" pitchFamily="18" charset="0"/>
              </a:rPr>
              <a:t>CONCLUSIONS AND FUTURE WORK</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a:ea typeface="新細明體" charset="-120"/>
              </a:rPr>
              <a:pPr fontAlgn="base">
                <a:spcBef>
                  <a:spcPct val="0"/>
                </a:spcBef>
                <a:spcAft>
                  <a:spcPct val="0"/>
                </a:spcAft>
              </a:pPr>
              <a:t>2</a:t>
            </a:fld>
            <a:endParaRPr lang="en-US" altLang="zh-TW" dirty="0">
              <a:ea typeface="新細明體" charset="-120"/>
            </a:endParaRPr>
          </a:p>
        </p:txBody>
      </p:sp>
    </p:spTree>
    <p:extLst>
      <p:ext uri="{BB962C8B-B14F-4D97-AF65-F5344CB8AC3E}">
        <p14:creationId xmlns:p14="http://schemas.microsoft.com/office/powerpoint/2010/main" val="3181024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CSCF </a:t>
            </a:r>
            <a:r>
              <a:rPr lang="en-US" altLang="zh-TW" dirty="0" err="1"/>
              <a:t>Microservice</a:t>
            </a:r>
            <a:r>
              <a:rPr lang="en-US" altLang="zh-TW" dirty="0"/>
              <a:t> Cluster(P-CSCF)</a:t>
            </a:r>
            <a:endParaRPr lang="zh-TW" altLang="en-US" dirty="0"/>
          </a:p>
        </p:txBody>
      </p:sp>
      <p:sp>
        <p:nvSpPr>
          <p:cNvPr id="3" name="內容版面配置區 2"/>
          <p:cNvSpPr>
            <a:spLocks noGrp="1"/>
          </p:cNvSpPr>
          <p:nvPr>
            <p:ph idx="1"/>
          </p:nvPr>
        </p:nvSpPr>
        <p:spPr/>
        <p:txBody>
          <a:bodyPr/>
          <a:lstStyle/>
          <a:p>
            <a:r>
              <a:rPr lang="en-US" altLang="zh-TW" sz="2800" dirty="0"/>
              <a:t>Forwarding SIP Messages</a:t>
            </a:r>
          </a:p>
          <a:p>
            <a:pPr lvl="1"/>
            <a:r>
              <a:rPr lang="en-US" altLang="zh-TW" sz="2400" dirty="0"/>
              <a:t>is responsible for routing SIP messages generated by outside elements (e.g., traditional phone, softphone, and </a:t>
            </a:r>
            <a:r>
              <a:rPr lang="en-US" altLang="zh-TW" sz="2400" dirty="0" err="1"/>
              <a:t>WebRTC</a:t>
            </a:r>
            <a:r>
              <a:rPr lang="en-US" altLang="zh-TW" sz="2400" dirty="0"/>
              <a:t>), ensuring that the SIP messages have the correct format.</a:t>
            </a:r>
          </a:p>
          <a:p>
            <a:r>
              <a:rPr lang="en-US" altLang="zh-TW" sz="2800" dirty="0"/>
              <a:t>The Ensure Access Policies</a:t>
            </a:r>
          </a:p>
          <a:p>
            <a:pPr lvl="1"/>
            <a:r>
              <a:rPr lang="en-US" altLang="zh-TW" sz="2400" dirty="0"/>
              <a:t>manages operator policies in architecture access.</a:t>
            </a:r>
          </a:p>
          <a:p>
            <a:pPr lvl="1"/>
            <a:r>
              <a:rPr lang="en-US" altLang="zh-TW" sz="2400" dirty="0"/>
              <a:t>stores operator policies in its database and provides them to Forwarding SIP Messages </a:t>
            </a:r>
            <a:r>
              <a:rPr lang="en-US" altLang="zh-TW" sz="2400" dirty="0" err="1"/>
              <a:t>microservice</a:t>
            </a:r>
            <a:r>
              <a:rPr lang="en-US" altLang="zh-TW" sz="2400" dirty="0"/>
              <a:t> to ensure routing SIP messages according to operator policies.</a:t>
            </a:r>
            <a:endParaRPr lang="zh-TW" altLang="en-US" sz="24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20</a:t>
            </a:fld>
            <a:endParaRPr lang="en-US" altLang="zh-TW"/>
          </a:p>
        </p:txBody>
      </p:sp>
    </p:spTree>
    <p:extLst>
      <p:ext uri="{BB962C8B-B14F-4D97-AF65-F5344CB8AC3E}">
        <p14:creationId xmlns:p14="http://schemas.microsoft.com/office/powerpoint/2010/main" val="1240516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CSCF </a:t>
            </a:r>
            <a:r>
              <a:rPr lang="en-US" altLang="zh-TW" dirty="0" err="1"/>
              <a:t>Microservice</a:t>
            </a:r>
            <a:r>
              <a:rPr lang="en-US" altLang="zh-TW" dirty="0"/>
              <a:t> Cluster(S-CSCF)</a:t>
            </a:r>
            <a:endParaRPr lang="zh-TW" altLang="en-US" dirty="0"/>
          </a:p>
        </p:txBody>
      </p:sp>
      <p:sp>
        <p:nvSpPr>
          <p:cNvPr id="3" name="內容版面配置區 2"/>
          <p:cNvSpPr>
            <a:spLocks noGrp="1"/>
          </p:cNvSpPr>
          <p:nvPr>
            <p:ph idx="1"/>
          </p:nvPr>
        </p:nvSpPr>
        <p:spPr/>
        <p:txBody>
          <a:bodyPr/>
          <a:lstStyle/>
          <a:p>
            <a:r>
              <a:rPr lang="en-US" altLang="zh-TW" dirty="0"/>
              <a:t>User Registry</a:t>
            </a:r>
          </a:p>
          <a:p>
            <a:pPr lvl="1"/>
            <a:r>
              <a:rPr lang="en-US" altLang="zh-TW" sz="2400" dirty="0"/>
              <a:t>is responsible for authorizing the user registry in the architecture, grouping I/S-CSCF registry functions.</a:t>
            </a:r>
          </a:p>
          <a:p>
            <a:pPr lvl="1"/>
            <a:r>
              <a:rPr lang="en-US" altLang="zh-TW" sz="2400" dirty="0"/>
              <a:t>need a database to store user information.</a:t>
            </a:r>
          </a:p>
          <a:p>
            <a:r>
              <a:rPr lang="en-US" altLang="zh-TW" dirty="0"/>
              <a:t>Ensure Multimedia Session Policies</a:t>
            </a:r>
          </a:p>
          <a:p>
            <a:pPr lvl="1"/>
            <a:r>
              <a:rPr lang="en-US" altLang="zh-TW" sz="2400" dirty="0"/>
              <a:t>manages operator policies in multimedia session control.</a:t>
            </a:r>
          </a:p>
          <a:p>
            <a:pPr lvl="1"/>
            <a:r>
              <a:rPr lang="en-US" altLang="zh-TW" sz="2400" dirty="0"/>
              <a:t>stores the operator policies into its database and provides these policies to Multimedia Session Control </a:t>
            </a:r>
            <a:r>
              <a:rPr lang="en-US" altLang="zh-TW" sz="2400" dirty="0" err="1"/>
              <a:t>microservice</a:t>
            </a:r>
            <a:r>
              <a:rPr lang="en-US" altLang="zh-TW" sz="2400" dirty="0"/>
              <a:t>.</a:t>
            </a:r>
            <a:r>
              <a:rPr lang="en-US" altLang="zh-TW" sz="1600" dirty="0"/>
              <a:t/>
            </a:r>
            <a:br>
              <a:rPr lang="en-US" altLang="zh-TW" sz="1600" dirty="0"/>
            </a:br>
            <a:endParaRPr lang="en-US" altLang="zh-TW" sz="1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21</a:t>
            </a:fld>
            <a:endParaRPr lang="en-US" altLang="zh-TW"/>
          </a:p>
        </p:txBody>
      </p:sp>
    </p:spTree>
    <p:extLst>
      <p:ext uri="{BB962C8B-B14F-4D97-AF65-F5344CB8AC3E}">
        <p14:creationId xmlns:p14="http://schemas.microsoft.com/office/powerpoint/2010/main" val="41302757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CSCF </a:t>
            </a:r>
            <a:r>
              <a:rPr lang="en-US" altLang="zh-TW" dirty="0" err="1"/>
              <a:t>Microservice</a:t>
            </a:r>
            <a:r>
              <a:rPr lang="en-US" altLang="zh-TW" dirty="0"/>
              <a:t> Cluster(S-CSCF)</a:t>
            </a:r>
            <a:endParaRPr lang="zh-TW" altLang="en-US" dirty="0"/>
          </a:p>
        </p:txBody>
      </p:sp>
      <p:sp>
        <p:nvSpPr>
          <p:cNvPr id="3" name="內容版面配置區 2"/>
          <p:cNvSpPr>
            <a:spLocks noGrp="1"/>
          </p:cNvSpPr>
          <p:nvPr>
            <p:ph idx="1"/>
          </p:nvPr>
        </p:nvSpPr>
        <p:spPr/>
        <p:txBody>
          <a:bodyPr/>
          <a:lstStyle/>
          <a:p>
            <a:r>
              <a:rPr lang="en-US" altLang="zh-TW" dirty="0"/>
              <a:t>Multimedia Session Control</a:t>
            </a:r>
          </a:p>
          <a:p>
            <a:pPr lvl="1"/>
            <a:r>
              <a:rPr lang="en-US" altLang="zh-TW" sz="2400" dirty="0"/>
              <a:t>provides the main functionalities of the S-CSCF that include start, maintenance, and end multimedia sessions.</a:t>
            </a:r>
          </a:p>
          <a:p>
            <a:pPr lvl="1"/>
            <a:r>
              <a:rPr lang="en-US" altLang="zh-TW" sz="2400" dirty="0"/>
              <a:t>we group the multimedia session control of user with user and user with AS into a single </a:t>
            </a:r>
            <a:r>
              <a:rPr lang="en-US" altLang="zh-TW" sz="2400" dirty="0" err="1"/>
              <a:t>microservice</a:t>
            </a:r>
            <a:r>
              <a:rPr lang="en-US" altLang="zh-TW" sz="2400" dirty="0"/>
              <a:t> because they are heavily dependent on each other..</a:t>
            </a:r>
          </a:p>
          <a:p>
            <a:pPr lvl="1"/>
            <a:r>
              <a:rPr lang="en-US" altLang="zh-TW" sz="2400" dirty="0"/>
              <a:t>For </a:t>
            </a:r>
            <a:r>
              <a:rPr lang="en-US" altLang="zh-TW" sz="2400" dirty="0" err="1"/>
              <a:t>example,a</a:t>
            </a:r>
            <a:r>
              <a:rPr lang="en-US" altLang="zh-TW" sz="2400" dirty="0"/>
              <a:t> call between two users could include AS interaction for redirecting, voice mail recording or blocking unwanted users. </a:t>
            </a:r>
          </a:p>
          <a:p>
            <a:pPr lvl="1"/>
            <a:r>
              <a:rPr lang="en-US" altLang="zh-TW" sz="2400" dirty="0"/>
              <a:t>this </a:t>
            </a:r>
            <a:r>
              <a:rPr lang="en-US" altLang="zh-TW" sz="2400" dirty="0" err="1"/>
              <a:t>microservice</a:t>
            </a:r>
            <a:r>
              <a:rPr lang="en-US" altLang="zh-TW" sz="2400" dirty="0"/>
              <a:t> has its own database to handle user information</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22</a:t>
            </a:fld>
            <a:endParaRPr lang="en-US" altLang="zh-TW"/>
          </a:p>
        </p:txBody>
      </p:sp>
    </p:spTree>
    <p:extLst>
      <p:ext uri="{BB962C8B-B14F-4D97-AF65-F5344CB8AC3E}">
        <p14:creationId xmlns:p14="http://schemas.microsoft.com/office/powerpoint/2010/main" val="42303318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CSCF </a:t>
            </a:r>
            <a:r>
              <a:rPr lang="en-US" altLang="zh-TW" dirty="0" err="1"/>
              <a:t>Microservice</a:t>
            </a:r>
            <a:r>
              <a:rPr lang="en-US" altLang="zh-TW" dirty="0"/>
              <a:t> Cluster(S-CSCF)</a:t>
            </a:r>
            <a:endParaRPr lang="zh-TW" altLang="en-US" dirty="0"/>
          </a:p>
        </p:txBody>
      </p:sp>
      <p:sp>
        <p:nvSpPr>
          <p:cNvPr id="3" name="內容版面配置區 2"/>
          <p:cNvSpPr>
            <a:spLocks noGrp="1"/>
          </p:cNvSpPr>
          <p:nvPr>
            <p:ph idx="1"/>
          </p:nvPr>
        </p:nvSpPr>
        <p:spPr/>
        <p:txBody>
          <a:bodyPr/>
          <a:lstStyle/>
          <a:p>
            <a:r>
              <a:rPr lang="en-US" altLang="zh-TW" dirty="0"/>
              <a:t>Manage IMS MPS</a:t>
            </a:r>
          </a:p>
          <a:p>
            <a:pPr lvl="1"/>
            <a:r>
              <a:rPr lang="en-US" altLang="zh-TW" sz="2400" dirty="0"/>
              <a:t>providing preferential access treatment to priority users when congestion on the net is blocking the session establishment.</a:t>
            </a:r>
          </a:p>
          <a:p>
            <a:pPr lvl="1"/>
            <a:r>
              <a:rPr lang="en-US" altLang="zh-TW" sz="2400" dirty="0"/>
              <a:t>this </a:t>
            </a:r>
            <a:r>
              <a:rPr lang="en-US" altLang="zh-TW" sz="2400" dirty="0" err="1"/>
              <a:t>microservice</a:t>
            </a:r>
            <a:r>
              <a:rPr lang="en-US" altLang="zh-TW" sz="2400" dirty="0"/>
              <a:t> validates if a user is authorized for priority service by AS, includes priority level in the user request and forwards it.</a:t>
            </a:r>
            <a:endParaRPr lang="zh-TW" altLang="en-US" sz="24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23</a:t>
            </a:fld>
            <a:endParaRPr lang="en-US" altLang="zh-TW"/>
          </a:p>
        </p:txBody>
      </p:sp>
    </p:spTree>
    <p:extLst>
      <p:ext uri="{BB962C8B-B14F-4D97-AF65-F5344CB8AC3E}">
        <p14:creationId xmlns:p14="http://schemas.microsoft.com/office/powerpoint/2010/main" val="31997238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CSCF </a:t>
            </a:r>
            <a:r>
              <a:rPr lang="en-US" altLang="zh-TW" dirty="0" err="1"/>
              <a:t>Microservice</a:t>
            </a:r>
            <a:r>
              <a:rPr lang="en-US" altLang="zh-TW" dirty="0"/>
              <a:t> Cluster(S-CSCF)</a:t>
            </a:r>
            <a:endParaRPr lang="zh-TW" altLang="en-US" dirty="0"/>
          </a:p>
        </p:txBody>
      </p:sp>
      <p:sp>
        <p:nvSpPr>
          <p:cNvPr id="3" name="內容版面配置區 2"/>
          <p:cNvSpPr>
            <a:spLocks noGrp="1"/>
          </p:cNvSpPr>
          <p:nvPr>
            <p:ph idx="1"/>
          </p:nvPr>
        </p:nvSpPr>
        <p:spPr/>
        <p:txBody>
          <a:bodyPr/>
          <a:lstStyle/>
          <a:p>
            <a:r>
              <a:rPr lang="en-US" altLang="zh-TW" dirty="0"/>
              <a:t>Manage CDRs</a:t>
            </a:r>
          </a:p>
          <a:p>
            <a:pPr lvl="1"/>
            <a:r>
              <a:rPr lang="en-US" altLang="zh-TW" dirty="0"/>
              <a:t>manages Call Detail Records (CDRs)</a:t>
            </a:r>
          </a:p>
          <a:p>
            <a:pPr lvl="1"/>
            <a:r>
              <a:rPr lang="en-US" altLang="zh-TW" sz="2400" dirty="0"/>
              <a:t>This </a:t>
            </a:r>
            <a:r>
              <a:rPr lang="en-US" altLang="zh-TW" sz="2400" dirty="0" err="1"/>
              <a:t>microservice</a:t>
            </a:r>
            <a:r>
              <a:rPr lang="en-US" altLang="zh-TW" sz="2400" dirty="0"/>
              <a:t> recollects CDR from other </a:t>
            </a:r>
            <a:r>
              <a:rPr lang="en-US" altLang="zh-TW" sz="2400" dirty="0" err="1"/>
              <a:t>microservices</a:t>
            </a:r>
            <a:r>
              <a:rPr lang="en-US" altLang="zh-TW" sz="2400" dirty="0"/>
              <a:t> and generates standardized CDRs that </a:t>
            </a:r>
            <a:r>
              <a:rPr lang="en-US" altLang="zh-TW" sz="2400" dirty="0">
                <a:solidFill>
                  <a:srgbClr val="FF0000"/>
                </a:solidFill>
              </a:rPr>
              <a:t>stores in its database</a:t>
            </a:r>
            <a:r>
              <a:rPr lang="en-US" altLang="zh-TW" sz="2400" dirty="0"/>
              <a:t>, and sends to an </a:t>
            </a:r>
            <a:r>
              <a:rPr lang="en-US" altLang="zh-TW" sz="2400" dirty="0">
                <a:solidFill>
                  <a:srgbClr val="FF0000"/>
                </a:solidFill>
              </a:rPr>
              <a:t>external billing entity</a:t>
            </a:r>
            <a:r>
              <a:rPr lang="en-US" altLang="zh-TW" sz="2400" dirty="0"/>
              <a:t>.</a:t>
            </a:r>
            <a:endParaRPr lang="zh-TW" altLang="en-US" sz="24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24</a:t>
            </a:fld>
            <a:endParaRPr lang="en-US" altLang="zh-TW"/>
          </a:p>
        </p:txBody>
      </p:sp>
    </p:spTree>
    <p:extLst>
      <p:ext uri="{BB962C8B-B14F-4D97-AF65-F5344CB8AC3E}">
        <p14:creationId xmlns:p14="http://schemas.microsoft.com/office/powerpoint/2010/main" val="1012435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Enhancing Elements</a:t>
            </a:r>
            <a:endParaRPr lang="zh-TW" altLang="en-US" dirty="0"/>
          </a:p>
        </p:txBody>
      </p:sp>
      <p:sp>
        <p:nvSpPr>
          <p:cNvPr id="3" name="內容版面配置區 2"/>
          <p:cNvSpPr>
            <a:spLocks noGrp="1"/>
          </p:cNvSpPr>
          <p:nvPr>
            <p:ph idx="1"/>
          </p:nvPr>
        </p:nvSpPr>
        <p:spPr/>
        <p:txBody>
          <a:bodyPr/>
          <a:lstStyle/>
          <a:p>
            <a:r>
              <a:rPr lang="en-US" altLang="zh-TW" sz="2600" dirty="0"/>
              <a:t>Enhancing Elements that provide security, reliability and </a:t>
            </a:r>
            <a:r>
              <a:rPr lang="en-US" altLang="zh-TW" sz="2600" dirty="0" err="1"/>
              <a:t>microservice</a:t>
            </a:r>
            <a:r>
              <a:rPr lang="en-US" altLang="zh-TW" sz="2600" dirty="0"/>
              <a:t> management</a:t>
            </a:r>
          </a:p>
          <a:p>
            <a:pPr lvl="1"/>
            <a:r>
              <a:rPr lang="en-US" altLang="zh-TW" dirty="0"/>
              <a:t>Service Discovery</a:t>
            </a:r>
          </a:p>
          <a:p>
            <a:pPr lvl="1"/>
            <a:r>
              <a:rPr lang="en-US" altLang="zh-TW" dirty="0"/>
              <a:t>Orchestrator</a:t>
            </a:r>
          </a:p>
          <a:p>
            <a:pPr lvl="1"/>
            <a:r>
              <a:rPr lang="en-US" altLang="zh-TW" dirty="0"/>
              <a:t>Infrastructure Manager</a:t>
            </a:r>
          </a:p>
          <a:p>
            <a:pPr lvl="1"/>
            <a:r>
              <a:rPr lang="en-US" altLang="zh-TW" dirty="0"/>
              <a:t>Circuit Breaker</a:t>
            </a:r>
          </a:p>
          <a:p>
            <a:pPr lvl="1"/>
            <a:r>
              <a:rPr lang="en-US" altLang="zh-TW" dirty="0"/>
              <a:t>API Gateway</a:t>
            </a:r>
          </a:p>
          <a:p>
            <a:pPr lvl="1"/>
            <a:r>
              <a:rPr lang="en-US" altLang="zh-TW" dirty="0" err="1"/>
              <a:t>Microservice</a:t>
            </a:r>
            <a:r>
              <a:rPr lang="en-US" altLang="zh-TW" dirty="0"/>
              <a:t> </a:t>
            </a:r>
            <a:r>
              <a:rPr lang="en-US" altLang="zh-TW" dirty="0" err="1"/>
              <a:t>DataBase</a:t>
            </a:r>
            <a:r>
              <a:rPr lang="en-US" altLang="zh-TW" dirty="0"/>
              <a:t> Updater (MDBU)</a:t>
            </a:r>
          </a:p>
          <a:p>
            <a:pPr lvl="1"/>
            <a:r>
              <a:rPr lang="en-US" altLang="zh-TW" dirty="0"/>
              <a:t>Load Balancer</a:t>
            </a:r>
            <a:endParaRPr lang="zh-TW" altLang="en-US" sz="22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25</a:t>
            </a:fld>
            <a:endParaRPr lang="en-US" altLang="zh-TW"/>
          </a:p>
        </p:txBody>
      </p:sp>
    </p:spTree>
    <p:extLst>
      <p:ext uri="{BB962C8B-B14F-4D97-AF65-F5344CB8AC3E}">
        <p14:creationId xmlns:p14="http://schemas.microsoft.com/office/powerpoint/2010/main" val="38973520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Enhancing Elements</a:t>
            </a:r>
            <a:endParaRPr lang="zh-TW" altLang="en-US" dirty="0"/>
          </a:p>
        </p:txBody>
      </p:sp>
      <p:pic>
        <p:nvPicPr>
          <p:cNvPr id="5" name="內容版面配置區 4"/>
          <p:cNvPicPr>
            <a:picLocks noGrp="1" noChangeAspect="1"/>
          </p:cNvPicPr>
          <p:nvPr>
            <p:ph idx="1"/>
          </p:nvPr>
        </p:nvPicPr>
        <p:blipFill>
          <a:blip r:embed="rId3"/>
          <a:stretch>
            <a:fillRect/>
          </a:stretch>
        </p:blipFill>
        <p:spPr>
          <a:xfrm>
            <a:off x="2337090" y="1543861"/>
            <a:ext cx="7314619" cy="4512936"/>
          </a:xfrm>
          <a:prstGeom prst="rect">
            <a:avLst/>
          </a:prstGeom>
        </p:spPr>
      </p:pic>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26</a:t>
            </a:fld>
            <a:endParaRPr lang="en-US" altLang="zh-TW"/>
          </a:p>
        </p:txBody>
      </p:sp>
    </p:spTree>
    <p:extLst>
      <p:ext uri="{BB962C8B-B14F-4D97-AF65-F5344CB8AC3E}">
        <p14:creationId xmlns:p14="http://schemas.microsoft.com/office/powerpoint/2010/main" val="24964100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Enhancing Elements</a:t>
            </a:r>
            <a:endParaRPr lang="zh-TW" altLang="en-US" dirty="0"/>
          </a:p>
        </p:txBody>
      </p:sp>
      <p:sp>
        <p:nvSpPr>
          <p:cNvPr id="3" name="內容版面配置區 2"/>
          <p:cNvSpPr>
            <a:spLocks noGrp="1"/>
          </p:cNvSpPr>
          <p:nvPr>
            <p:ph idx="1"/>
          </p:nvPr>
        </p:nvSpPr>
        <p:spPr/>
        <p:txBody>
          <a:bodyPr/>
          <a:lstStyle/>
          <a:p>
            <a:r>
              <a:rPr lang="en-US" altLang="zh-TW" dirty="0"/>
              <a:t>Service Discovery</a:t>
            </a:r>
            <a:endParaRPr lang="en-US" altLang="zh-TW" sz="2000" dirty="0"/>
          </a:p>
          <a:p>
            <a:pPr lvl="1"/>
            <a:r>
              <a:rPr lang="en-US" altLang="zh-TW" dirty="0" err="1"/>
              <a:t>Register&amp;Discovery</a:t>
            </a:r>
            <a:endParaRPr lang="en-US" altLang="zh-TW" dirty="0"/>
          </a:p>
          <a:p>
            <a:pPr lvl="2"/>
            <a:r>
              <a:rPr lang="en-US" altLang="zh-TW" dirty="0"/>
              <a:t>stores and provides </a:t>
            </a:r>
            <a:r>
              <a:rPr lang="en-US" altLang="zh-TW" dirty="0" err="1">
                <a:solidFill>
                  <a:srgbClr val="FF0000"/>
                </a:solidFill>
              </a:rPr>
              <a:t>microservice</a:t>
            </a:r>
            <a:r>
              <a:rPr lang="en-US" altLang="zh-TW" dirty="0">
                <a:solidFill>
                  <a:srgbClr val="FF0000"/>
                </a:solidFill>
              </a:rPr>
              <a:t> addresses</a:t>
            </a:r>
            <a:r>
              <a:rPr lang="en-US" altLang="zh-TW" dirty="0"/>
              <a:t>.</a:t>
            </a:r>
          </a:p>
          <a:p>
            <a:pPr lvl="2"/>
            <a:r>
              <a:rPr lang="en-US" altLang="zh-TW" dirty="0"/>
              <a:t>These addresses are URIs that point an IP address necessary for the forwarding of traffic to the </a:t>
            </a:r>
            <a:r>
              <a:rPr lang="en-US" altLang="zh-TW" dirty="0" err="1"/>
              <a:t>microservices</a:t>
            </a:r>
            <a:r>
              <a:rPr lang="en-US" altLang="zh-TW" dirty="0"/>
              <a:t>.</a:t>
            </a:r>
          </a:p>
          <a:p>
            <a:pPr lvl="1"/>
            <a:r>
              <a:rPr lang="en-US" altLang="zh-TW" dirty="0"/>
              <a:t>Authenticator</a:t>
            </a:r>
          </a:p>
          <a:p>
            <a:pPr lvl="2"/>
            <a:r>
              <a:rPr lang="en-US" altLang="zh-TW" dirty="0"/>
              <a:t>verifies that the element that requests a </a:t>
            </a:r>
            <a:r>
              <a:rPr lang="en-US" altLang="zh-TW" dirty="0" err="1"/>
              <a:t>microservice</a:t>
            </a:r>
            <a:r>
              <a:rPr lang="en-US" altLang="zh-TW" dirty="0"/>
              <a:t> address is </a:t>
            </a:r>
            <a:r>
              <a:rPr lang="en-US" altLang="zh-TW" dirty="0">
                <a:solidFill>
                  <a:srgbClr val="FF0000"/>
                </a:solidFill>
              </a:rPr>
              <a:t>trusty</a:t>
            </a:r>
            <a:r>
              <a:rPr lang="en-US" altLang="zh-TW" dirty="0"/>
              <a:t>. </a:t>
            </a:r>
          </a:p>
          <a:p>
            <a:pPr lvl="2"/>
            <a:r>
              <a:rPr lang="en-US" altLang="zh-TW" dirty="0"/>
              <a:t>For example, a basic key-password verification system.</a:t>
            </a:r>
            <a:endParaRPr lang="zh-TW" altLang="zh-TW"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27</a:t>
            </a:fld>
            <a:endParaRPr lang="en-US" altLang="zh-TW"/>
          </a:p>
        </p:txBody>
      </p:sp>
    </p:spTree>
    <p:extLst>
      <p:ext uri="{BB962C8B-B14F-4D97-AF65-F5344CB8AC3E}">
        <p14:creationId xmlns:p14="http://schemas.microsoft.com/office/powerpoint/2010/main" val="35605343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Enhancing Elements</a:t>
            </a:r>
            <a:endParaRPr lang="zh-TW" altLang="en-US" dirty="0"/>
          </a:p>
        </p:txBody>
      </p:sp>
      <p:sp>
        <p:nvSpPr>
          <p:cNvPr id="3" name="內容版面配置區 2"/>
          <p:cNvSpPr>
            <a:spLocks noGrp="1"/>
          </p:cNvSpPr>
          <p:nvPr>
            <p:ph idx="1"/>
          </p:nvPr>
        </p:nvSpPr>
        <p:spPr/>
        <p:txBody>
          <a:bodyPr/>
          <a:lstStyle/>
          <a:p>
            <a:r>
              <a:rPr lang="en-US" altLang="zh-TW" sz="2600" dirty="0"/>
              <a:t>The management elements are </a:t>
            </a:r>
            <a:r>
              <a:rPr lang="en-US" altLang="zh-TW" sz="2600" dirty="0">
                <a:solidFill>
                  <a:srgbClr val="FF0000"/>
                </a:solidFill>
              </a:rPr>
              <a:t>Orchestrator, Infrastructure Manager</a:t>
            </a:r>
            <a:r>
              <a:rPr lang="en-US" altLang="zh-TW" sz="2600" dirty="0"/>
              <a:t>, and </a:t>
            </a:r>
            <a:r>
              <a:rPr lang="en-US" altLang="zh-TW" sz="2600" dirty="0">
                <a:solidFill>
                  <a:srgbClr val="FF0000"/>
                </a:solidFill>
              </a:rPr>
              <a:t>Circuit Breaker</a:t>
            </a:r>
            <a:r>
              <a:rPr lang="en-US" altLang="zh-TW" sz="2600" dirty="0"/>
              <a:t>. </a:t>
            </a:r>
          </a:p>
          <a:p>
            <a:r>
              <a:rPr lang="en-US" altLang="zh-TW" sz="2600" dirty="0">
                <a:solidFill>
                  <a:srgbClr val="FF0000"/>
                </a:solidFill>
              </a:rPr>
              <a:t>Orchestrator</a:t>
            </a:r>
            <a:r>
              <a:rPr lang="en-US" altLang="zh-TW" sz="2600" dirty="0"/>
              <a:t> and </a:t>
            </a:r>
            <a:r>
              <a:rPr lang="en-US" altLang="zh-TW" sz="2600" dirty="0">
                <a:solidFill>
                  <a:srgbClr val="FF0000"/>
                </a:solidFill>
              </a:rPr>
              <a:t>Infrastructure Manager </a:t>
            </a:r>
            <a:r>
              <a:rPr lang="en-US" altLang="zh-TW" sz="2600" dirty="0"/>
              <a:t>are adapted the functionalities of three entities of NFV-MANO [17]: Virtualized Infrastructure Manager (VIM), VNF Manager (VNFM) and NFV Orchestrator (NFVO).</a:t>
            </a:r>
            <a:endParaRPr lang="zh-TW" altLang="en-US" sz="2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28</a:t>
            </a:fld>
            <a:endParaRPr lang="en-US" altLang="zh-TW"/>
          </a:p>
        </p:txBody>
      </p:sp>
    </p:spTree>
    <p:extLst>
      <p:ext uri="{BB962C8B-B14F-4D97-AF65-F5344CB8AC3E}">
        <p14:creationId xmlns:p14="http://schemas.microsoft.com/office/powerpoint/2010/main" val="25385617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Enhancing Elements</a:t>
            </a:r>
            <a:endParaRPr lang="zh-TW" altLang="en-US" dirty="0"/>
          </a:p>
        </p:txBody>
      </p:sp>
      <p:sp>
        <p:nvSpPr>
          <p:cNvPr id="3" name="內容版面配置區 2"/>
          <p:cNvSpPr>
            <a:spLocks noGrp="1"/>
          </p:cNvSpPr>
          <p:nvPr>
            <p:ph idx="1"/>
          </p:nvPr>
        </p:nvSpPr>
        <p:spPr/>
        <p:txBody>
          <a:bodyPr/>
          <a:lstStyle/>
          <a:p>
            <a:r>
              <a:rPr lang="en-US" altLang="zh-TW" dirty="0"/>
              <a:t>Orchestrator</a:t>
            </a:r>
          </a:p>
          <a:p>
            <a:pPr lvl="1"/>
            <a:r>
              <a:rPr lang="en-US" altLang="zh-TW" dirty="0"/>
              <a:t>adapts the functionalities of </a:t>
            </a:r>
            <a:r>
              <a:rPr lang="en-US" altLang="zh-TW" dirty="0">
                <a:solidFill>
                  <a:srgbClr val="FF0000"/>
                </a:solidFill>
              </a:rPr>
              <a:t>VNFM</a:t>
            </a:r>
            <a:r>
              <a:rPr lang="en-US" altLang="zh-TW" dirty="0"/>
              <a:t> and </a:t>
            </a:r>
            <a:r>
              <a:rPr lang="en-US" altLang="zh-TW" dirty="0">
                <a:solidFill>
                  <a:srgbClr val="FF0000"/>
                </a:solidFill>
              </a:rPr>
              <a:t>NFVO</a:t>
            </a:r>
          </a:p>
          <a:p>
            <a:pPr lvl="1"/>
            <a:r>
              <a:rPr lang="en-US" altLang="zh-TW" dirty="0">
                <a:solidFill>
                  <a:srgbClr val="FF0000"/>
                </a:solidFill>
              </a:rPr>
              <a:t>manages the </a:t>
            </a:r>
            <a:r>
              <a:rPr lang="en-US" altLang="zh-TW" dirty="0" err="1">
                <a:solidFill>
                  <a:srgbClr val="FF0000"/>
                </a:solidFill>
              </a:rPr>
              <a:t>microservices</a:t>
            </a:r>
            <a:r>
              <a:rPr lang="en-US" altLang="zh-TW" dirty="0">
                <a:solidFill>
                  <a:srgbClr val="FF0000"/>
                </a:solidFill>
              </a:rPr>
              <a:t> life cycle </a:t>
            </a:r>
            <a:r>
              <a:rPr lang="en-US" altLang="zh-TW" dirty="0"/>
              <a:t>by replicating, migrating, initiating, pausing and removing </a:t>
            </a:r>
            <a:r>
              <a:rPr lang="en-US" altLang="zh-TW" dirty="0" err="1"/>
              <a:t>microservices</a:t>
            </a:r>
            <a:r>
              <a:rPr lang="en-US" altLang="zh-TW" dirty="0"/>
              <a:t> instances.</a:t>
            </a:r>
          </a:p>
          <a:p>
            <a:pPr lvl="1"/>
            <a:r>
              <a:rPr lang="en-US" altLang="zh-TW" dirty="0"/>
              <a:t>In this sense, the network administrator can easily managing </a:t>
            </a:r>
            <a:r>
              <a:rPr lang="en-US" altLang="zh-TW" dirty="0" err="1"/>
              <a:t>microservices</a:t>
            </a:r>
            <a:r>
              <a:rPr lang="en-US" altLang="zh-TW" dirty="0"/>
              <a:t> using Orchestrator without manual infrastructure interaction.</a:t>
            </a:r>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29</a:t>
            </a:fld>
            <a:endParaRPr lang="en-US" altLang="zh-TW"/>
          </a:p>
        </p:txBody>
      </p:sp>
    </p:spTree>
    <p:extLst>
      <p:ext uri="{BB962C8B-B14F-4D97-AF65-F5344CB8AC3E}">
        <p14:creationId xmlns:p14="http://schemas.microsoft.com/office/powerpoint/2010/main" val="323417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ABSTRACT</a:t>
            </a:r>
          </a:p>
        </p:txBody>
      </p:sp>
      <p:sp>
        <p:nvSpPr>
          <p:cNvPr id="3" name="內容版面配置區 2"/>
          <p:cNvSpPr>
            <a:spLocks noGrp="1"/>
          </p:cNvSpPr>
          <p:nvPr>
            <p:ph idx="1"/>
          </p:nvPr>
        </p:nvSpPr>
        <p:spPr>
          <a:xfrm>
            <a:off x="609599" y="1600200"/>
            <a:ext cx="10759441" cy="4831422"/>
          </a:xfrm>
        </p:spPr>
        <p:txBody>
          <a:bodyPr/>
          <a:lstStyle/>
          <a:p>
            <a:r>
              <a:rPr lang="en-US" altLang="zh-TW" sz="2600" dirty="0">
                <a:latin typeface="Arial" panose="020B0604020202020204" pitchFamily="34" charset="0"/>
                <a:cs typeface="Arial" panose="020B0604020202020204" pitchFamily="34" charset="0"/>
              </a:rPr>
              <a:t>The steps toward all over IP have defined to the IP Multimedia Subsystem (IMS) as the de facto technology for end-to-end multimedia service provisioning in 5G.</a:t>
            </a:r>
          </a:p>
          <a:p>
            <a:r>
              <a:rPr lang="en-US" altLang="zh-TW" sz="2600" dirty="0">
                <a:latin typeface="Arial" panose="020B0604020202020204" pitchFamily="34" charset="0"/>
                <a:cs typeface="Arial" panose="020B0604020202020204" pitchFamily="34" charset="0"/>
              </a:rPr>
              <a:t>However, the unpredictable growth of users in 5G requires to improve IMS scalability to handle </a:t>
            </a:r>
            <a:r>
              <a:rPr lang="en-US" altLang="zh-TW" sz="2600" dirty="0">
                <a:solidFill>
                  <a:srgbClr val="FF0000"/>
                </a:solidFill>
                <a:latin typeface="Arial" panose="020B0604020202020204" pitchFamily="34" charset="0"/>
                <a:cs typeface="Arial" panose="020B0604020202020204" pitchFamily="34" charset="0"/>
              </a:rPr>
              <a:t>dynamic user traffic</a:t>
            </a:r>
            <a:r>
              <a:rPr lang="en-US" altLang="zh-TW" sz="2600" dirty="0">
                <a:latin typeface="Arial" panose="020B0604020202020204" pitchFamily="34" charset="0"/>
                <a:cs typeface="Arial" panose="020B0604020202020204" pitchFamily="34" charset="0"/>
              </a:rPr>
              <a:t>.</a:t>
            </a:r>
          </a:p>
          <a:p>
            <a:r>
              <a:rPr lang="en-US" altLang="zh-TW" sz="2600" dirty="0">
                <a:latin typeface="Arial" panose="020B0604020202020204" pitchFamily="34" charset="0"/>
                <a:cs typeface="Arial" panose="020B0604020202020204" pitchFamily="34" charset="0"/>
              </a:rPr>
              <a:t>the current </a:t>
            </a:r>
            <a:r>
              <a:rPr lang="en-US" altLang="zh-TW" sz="2600" dirty="0" err="1">
                <a:latin typeface="Arial" panose="020B0604020202020204" pitchFamily="34" charset="0"/>
                <a:cs typeface="Arial" panose="020B0604020202020204" pitchFamily="34" charset="0"/>
              </a:rPr>
              <a:t>vIMS</a:t>
            </a:r>
            <a:r>
              <a:rPr lang="en-US" altLang="zh-TW" sz="2600" dirty="0">
                <a:latin typeface="Arial" panose="020B0604020202020204" pitchFamily="34" charset="0"/>
                <a:cs typeface="Arial" panose="020B0604020202020204" pitchFamily="34" charset="0"/>
              </a:rPr>
              <a:t> deployments use </a:t>
            </a:r>
            <a:r>
              <a:rPr lang="en-US" altLang="zh-TW" sz="2600" dirty="0">
                <a:solidFill>
                  <a:srgbClr val="FF0000"/>
                </a:solidFill>
                <a:latin typeface="Arial" panose="020B0604020202020204" pitchFamily="34" charset="0"/>
                <a:cs typeface="Arial" panose="020B0604020202020204" pitchFamily="34" charset="0"/>
              </a:rPr>
              <a:t>monolithic </a:t>
            </a:r>
            <a:r>
              <a:rPr lang="en-US" altLang="zh-TW" sz="2600" dirty="0">
                <a:latin typeface="Arial" panose="020B0604020202020204" pitchFamily="34" charset="0"/>
                <a:cs typeface="Arial" panose="020B0604020202020204" pitchFamily="34" charset="0"/>
              </a:rPr>
              <a:t>designs that do not allow finer-scalability. </a:t>
            </a:r>
          </a:p>
          <a:p>
            <a:r>
              <a:rPr lang="en-US" altLang="zh-TW" sz="2600" dirty="0">
                <a:latin typeface="Arial" panose="020B0604020202020204" pitchFamily="34" charset="0"/>
                <a:cs typeface="Arial" panose="020B0604020202020204" pitchFamily="34" charset="0"/>
              </a:rPr>
              <a:t>we present </a:t>
            </a:r>
            <a:r>
              <a:rPr lang="el-GR" altLang="zh-TW" sz="2800" dirty="0">
                <a:solidFill>
                  <a:srgbClr val="FF0000"/>
                </a:solidFill>
              </a:rPr>
              <a:t>μ</a:t>
            </a:r>
            <a:r>
              <a:rPr lang="en-US" altLang="zh-TW" sz="2600" dirty="0" err="1">
                <a:solidFill>
                  <a:srgbClr val="FF0000"/>
                </a:solidFill>
                <a:latin typeface="Arial" panose="020B0604020202020204" pitchFamily="34" charset="0"/>
                <a:cs typeface="Arial" panose="020B0604020202020204" pitchFamily="34" charset="0"/>
              </a:rPr>
              <a:t>vIMS</a:t>
            </a:r>
            <a:r>
              <a:rPr lang="en-US" altLang="zh-TW" sz="2600" dirty="0">
                <a:latin typeface="Arial" panose="020B0604020202020204" pitchFamily="34" charset="0"/>
                <a:cs typeface="Arial" panose="020B0604020202020204" pitchFamily="34" charset="0"/>
              </a:rPr>
              <a:t>, an architecture that uses </a:t>
            </a:r>
            <a:r>
              <a:rPr lang="en-US" altLang="zh-TW" sz="2600" dirty="0" err="1">
                <a:solidFill>
                  <a:srgbClr val="FF0000"/>
                </a:solidFill>
                <a:latin typeface="Arial" panose="020B0604020202020204" pitchFamily="34" charset="0"/>
                <a:cs typeface="Arial" panose="020B0604020202020204" pitchFamily="34" charset="0"/>
              </a:rPr>
              <a:t>microservices</a:t>
            </a:r>
            <a:r>
              <a:rPr lang="en-US" altLang="zh-TW" sz="2600" dirty="0">
                <a:latin typeface="Arial" panose="020B0604020202020204" pitchFamily="34" charset="0"/>
                <a:cs typeface="Arial" panose="020B0604020202020204" pitchFamily="34" charset="0"/>
              </a:rPr>
              <a:t> to provide finer-scalability and more effective resource usage than regular monolithic design. </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a:ea typeface="新細明體" charset="-120"/>
              </a:rPr>
              <a:pPr fontAlgn="base">
                <a:spcBef>
                  <a:spcPct val="0"/>
                </a:spcBef>
                <a:spcAft>
                  <a:spcPct val="0"/>
                </a:spcAft>
              </a:pPr>
              <a:t>3</a:t>
            </a:fld>
            <a:endParaRPr lang="en-US" altLang="zh-TW">
              <a:ea typeface="新細明體" charset="-120"/>
            </a:endParaRPr>
          </a:p>
        </p:txBody>
      </p:sp>
    </p:spTree>
    <p:extLst>
      <p:ext uri="{BB962C8B-B14F-4D97-AF65-F5344CB8AC3E}">
        <p14:creationId xmlns:p14="http://schemas.microsoft.com/office/powerpoint/2010/main" val="30847715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Enhancing Elements</a:t>
            </a:r>
            <a:endParaRPr lang="zh-TW" altLang="en-US" dirty="0"/>
          </a:p>
        </p:txBody>
      </p:sp>
      <p:sp>
        <p:nvSpPr>
          <p:cNvPr id="3" name="內容版面配置區 2"/>
          <p:cNvSpPr>
            <a:spLocks noGrp="1"/>
          </p:cNvSpPr>
          <p:nvPr>
            <p:ph idx="1"/>
          </p:nvPr>
        </p:nvSpPr>
        <p:spPr>
          <a:xfrm>
            <a:off x="609600" y="1600201"/>
            <a:ext cx="10972800" cy="4525963"/>
          </a:xfrm>
        </p:spPr>
        <p:txBody>
          <a:bodyPr/>
          <a:lstStyle/>
          <a:p>
            <a:r>
              <a:rPr lang="en-US" altLang="zh-TW" dirty="0"/>
              <a:t>Infrastructure Manager</a:t>
            </a:r>
          </a:p>
          <a:p>
            <a:pPr lvl="1"/>
            <a:r>
              <a:rPr lang="en-US" altLang="zh-TW" sz="2600" dirty="0"/>
              <a:t>adapts the </a:t>
            </a:r>
            <a:r>
              <a:rPr lang="en-US" altLang="zh-TW" sz="2600" dirty="0">
                <a:solidFill>
                  <a:srgbClr val="FF0000"/>
                </a:solidFill>
              </a:rPr>
              <a:t>VIM functionalities</a:t>
            </a:r>
          </a:p>
          <a:p>
            <a:pPr lvl="1"/>
            <a:r>
              <a:rPr lang="en-US" altLang="zh-TW" sz="2600" dirty="0"/>
              <a:t>it interacts directly with the </a:t>
            </a:r>
            <a:r>
              <a:rPr lang="en-US" altLang="zh-TW" sz="2600" dirty="0">
                <a:solidFill>
                  <a:srgbClr val="FF0000"/>
                </a:solidFill>
              </a:rPr>
              <a:t>infrastructure resources </a:t>
            </a:r>
            <a:r>
              <a:rPr lang="en-US" altLang="zh-TW" sz="2600" dirty="0"/>
              <a:t>(i.e., computing, storage, and networking) of each machine where we deploy the CSCF </a:t>
            </a:r>
            <a:r>
              <a:rPr lang="en-US" altLang="zh-TW" sz="2600" dirty="0" err="1"/>
              <a:t>Microservice</a:t>
            </a:r>
            <a:r>
              <a:rPr lang="en-US" altLang="zh-TW" sz="2600" dirty="0"/>
              <a:t> Cluster.</a:t>
            </a:r>
          </a:p>
          <a:p>
            <a:pPr lvl="1"/>
            <a:r>
              <a:rPr lang="en-US" altLang="zh-TW" sz="2600" dirty="0"/>
              <a:t>Infrastructure Manager receives management orders from </a:t>
            </a:r>
            <a:r>
              <a:rPr lang="en-US" altLang="zh-TW" sz="2600" dirty="0">
                <a:solidFill>
                  <a:srgbClr val="FF0000"/>
                </a:solidFill>
              </a:rPr>
              <a:t>Orchestrator</a:t>
            </a:r>
            <a:r>
              <a:rPr lang="en-US" altLang="zh-TW" sz="2600" dirty="0"/>
              <a:t> and decides where to</a:t>
            </a:r>
            <a:r>
              <a:rPr lang="en-US" altLang="zh-TW" sz="2600" dirty="0">
                <a:solidFill>
                  <a:srgbClr val="FF0000"/>
                </a:solidFill>
              </a:rPr>
              <a:t> allocate a </a:t>
            </a:r>
            <a:r>
              <a:rPr lang="en-US" altLang="zh-TW" sz="2600" dirty="0" err="1">
                <a:solidFill>
                  <a:srgbClr val="FF0000"/>
                </a:solidFill>
              </a:rPr>
              <a:t>microservices</a:t>
            </a:r>
            <a:r>
              <a:rPr lang="en-US" altLang="zh-TW" sz="2600" dirty="0">
                <a:solidFill>
                  <a:srgbClr val="FF0000"/>
                </a:solidFill>
              </a:rPr>
              <a:t> </a:t>
            </a:r>
            <a:r>
              <a:rPr lang="en-US" altLang="zh-TW" sz="2600" dirty="0"/>
              <a:t>according to the available resources. </a:t>
            </a:r>
          </a:p>
          <a:p>
            <a:pPr lvl="1"/>
            <a:r>
              <a:rPr lang="en-US" altLang="zh-TW" sz="2600" dirty="0"/>
              <a:t>when a </a:t>
            </a:r>
            <a:r>
              <a:rPr lang="en-US" altLang="zh-TW" sz="2600" dirty="0">
                <a:solidFill>
                  <a:srgbClr val="FF0000"/>
                </a:solidFill>
              </a:rPr>
              <a:t>machine fails</a:t>
            </a:r>
            <a:r>
              <a:rPr lang="en-US" altLang="zh-TW" sz="2600" dirty="0"/>
              <a:t>, Infrastructure Manager deploys </a:t>
            </a:r>
            <a:r>
              <a:rPr lang="en-US" altLang="zh-TW" sz="2600" dirty="0" err="1"/>
              <a:t>microservices</a:t>
            </a:r>
            <a:r>
              <a:rPr lang="en-US" altLang="zh-TW" sz="2600" dirty="0"/>
              <a:t> that ran on it within </a:t>
            </a:r>
            <a:r>
              <a:rPr lang="en-US" altLang="zh-TW" sz="2600" dirty="0">
                <a:solidFill>
                  <a:srgbClr val="FF0000"/>
                </a:solidFill>
              </a:rPr>
              <a:t>another available machine</a:t>
            </a:r>
            <a:r>
              <a:rPr lang="en-US" altLang="zh-TW" sz="2600" dirty="0"/>
              <a:t>.</a:t>
            </a:r>
          </a:p>
          <a:p>
            <a:pPr lvl="1"/>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30</a:t>
            </a:fld>
            <a:endParaRPr lang="en-US" altLang="zh-TW" dirty="0"/>
          </a:p>
        </p:txBody>
      </p:sp>
    </p:spTree>
    <p:extLst>
      <p:ext uri="{BB962C8B-B14F-4D97-AF65-F5344CB8AC3E}">
        <p14:creationId xmlns:p14="http://schemas.microsoft.com/office/powerpoint/2010/main" val="11422046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Enhancing Elements</a:t>
            </a:r>
            <a:endParaRPr lang="zh-TW" altLang="en-US" dirty="0"/>
          </a:p>
        </p:txBody>
      </p:sp>
      <p:sp>
        <p:nvSpPr>
          <p:cNvPr id="3" name="內容版面配置區 2"/>
          <p:cNvSpPr>
            <a:spLocks noGrp="1"/>
          </p:cNvSpPr>
          <p:nvPr>
            <p:ph idx="1"/>
          </p:nvPr>
        </p:nvSpPr>
        <p:spPr/>
        <p:txBody>
          <a:bodyPr/>
          <a:lstStyle/>
          <a:p>
            <a:r>
              <a:rPr lang="en-US" altLang="zh-TW" dirty="0"/>
              <a:t>Circuit Breaker</a:t>
            </a:r>
          </a:p>
          <a:p>
            <a:pPr lvl="1"/>
            <a:r>
              <a:rPr lang="en-US" altLang="zh-TW" sz="2600" dirty="0"/>
              <a:t>provides reliability to the CSCF </a:t>
            </a:r>
            <a:r>
              <a:rPr lang="en-US" altLang="zh-TW" sz="2600" dirty="0" err="1"/>
              <a:t>Microservice</a:t>
            </a:r>
            <a:r>
              <a:rPr lang="en-US" altLang="zh-TW" sz="2600" dirty="0"/>
              <a:t> Cluster by </a:t>
            </a:r>
            <a:r>
              <a:rPr lang="en-US" altLang="zh-TW" sz="2600" dirty="0">
                <a:solidFill>
                  <a:srgbClr val="FF0000"/>
                </a:solidFill>
              </a:rPr>
              <a:t>handling the </a:t>
            </a:r>
            <a:r>
              <a:rPr lang="en-US" altLang="zh-TW" sz="2600" dirty="0" err="1">
                <a:solidFill>
                  <a:srgbClr val="FF0000"/>
                </a:solidFill>
              </a:rPr>
              <a:t>microservices</a:t>
            </a:r>
            <a:r>
              <a:rPr lang="en-US" altLang="zh-TW" sz="2600" dirty="0">
                <a:solidFill>
                  <a:srgbClr val="FF0000"/>
                </a:solidFill>
              </a:rPr>
              <a:t> failures</a:t>
            </a:r>
            <a:r>
              <a:rPr lang="en-US" altLang="zh-TW" sz="2600" dirty="0"/>
              <a:t>.</a:t>
            </a:r>
          </a:p>
          <a:p>
            <a:pPr lvl="1"/>
            <a:r>
              <a:rPr lang="en-US" altLang="zh-TW" sz="2600" dirty="0"/>
              <a:t>After the number of failures recorded by Circuit Breaker </a:t>
            </a:r>
            <a:r>
              <a:rPr lang="en-US" altLang="zh-TW" sz="2600" dirty="0">
                <a:solidFill>
                  <a:srgbClr val="FF0000"/>
                </a:solidFill>
              </a:rPr>
              <a:t>exceeds a threshold</a:t>
            </a:r>
            <a:r>
              <a:rPr lang="en-US" altLang="zh-TW" sz="2600" dirty="0"/>
              <a:t> configured by the network administrator, Circuit Breaker determines that it is necessary to reset the failure </a:t>
            </a:r>
            <a:r>
              <a:rPr lang="en-US" altLang="zh-TW" sz="2600" dirty="0" err="1"/>
              <a:t>microservice</a:t>
            </a:r>
            <a:r>
              <a:rPr lang="en-US" altLang="zh-TW" sz="2600" dirty="0"/>
              <a:t> instance.</a:t>
            </a:r>
          </a:p>
          <a:p>
            <a:pPr lvl="1"/>
            <a:r>
              <a:rPr lang="en-US" altLang="zh-TW" dirty="0"/>
              <a:t>Then, the Circuit Breaker </a:t>
            </a:r>
            <a:r>
              <a:rPr lang="en-US" altLang="zh-TW" dirty="0">
                <a:solidFill>
                  <a:srgbClr val="FF0000"/>
                </a:solidFill>
              </a:rPr>
              <a:t>indicates to the Orchestrator </a:t>
            </a:r>
            <a:r>
              <a:rPr lang="en-US" altLang="zh-TW" dirty="0"/>
              <a:t>which </a:t>
            </a:r>
            <a:r>
              <a:rPr lang="en-US" altLang="zh-TW" dirty="0" err="1"/>
              <a:t>microservices</a:t>
            </a:r>
            <a:r>
              <a:rPr lang="en-US" altLang="zh-TW" dirty="0"/>
              <a:t> instances reset.</a:t>
            </a:r>
            <a:endParaRPr lang="zh-TW" altLang="en-US" sz="2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31</a:t>
            </a:fld>
            <a:endParaRPr lang="en-US" altLang="zh-TW"/>
          </a:p>
        </p:txBody>
      </p:sp>
    </p:spTree>
    <p:extLst>
      <p:ext uri="{BB962C8B-B14F-4D97-AF65-F5344CB8AC3E}">
        <p14:creationId xmlns:p14="http://schemas.microsoft.com/office/powerpoint/2010/main" val="32106643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Enhancing Elements</a:t>
            </a:r>
            <a:endParaRPr lang="zh-TW" altLang="en-US" dirty="0"/>
          </a:p>
        </p:txBody>
      </p:sp>
      <p:sp>
        <p:nvSpPr>
          <p:cNvPr id="3" name="內容版面配置區 2"/>
          <p:cNvSpPr>
            <a:spLocks noGrp="1"/>
          </p:cNvSpPr>
          <p:nvPr>
            <p:ph idx="1"/>
          </p:nvPr>
        </p:nvSpPr>
        <p:spPr/>
        <p:txBody>
          <a:bodyPr/>
          <a:lstStyle/>
          <a:p>
            <a:r>
              <a:rPr lang="en-US" altLang="zh-TW" dirty="0"/>
              <a:t>Circuit Breaker</a:t>
            </a:r>
          </a:p>
          <a:p>
            <a:pPr lvl="1"/>
            <a:r>
              <a:rPr lang="en-US" altLang="zh-TW" dirty="0"/>
              <a:t>If the </a:t>
            </a:r>
            <a:r>
              <a:rPr lang="en-US" altLang="zh-TW" dirty="0">
                <a:solidFill>
                  <a:srgbClr val="FF0000"/>
                </a:solidFill>
              </a:rPr>
              <a:t>failure persists</a:t>
            </a:r>
            <a:r>
              <a:rPr lang="en-US" altLang="zh-TW" dirty="0"/>
              <a:t>, the Circuit Breaker concludes that the failure could not be managed just by resetting the </a:t>
            </a:r>
            <a:r>
              <a:rPr lang="en-US" altLang="zh-TW" dirty="0" err="1"/>
              <a:t>microservice</a:t>
            </a:r>
            <a:r>
              <a:rPr lang="en-US" altLang="zh-TW" dirty="0"/>
              <a:t> instance.</a:t>
            </a:r>
          </a:p>
          <a:p>
            <a:pPr lvl="1"/>
            <a:r>
              <a:rPr lang="en-US" altLang="zh-TW" dirty="0"/>
              <a:t>Therefore, this component indicates to the </a:t>
            </a:r>
            <a:r>
              <a:rPr lang="en-US" altLang="zh-TW" dirty="0">
                <a:solidFill>
                  <a:srgbClr val="FF0000"/>
                </a:solidFill>
              </a:rPr>
              <a:t>API Gateway </a:t>
            </a:r>
            <a:r>
              <a:rPr lang="en-US" altLang="zh-TW" dirty="0"/>
              <a:t>to </a:t>
            </a:r>
            <a:r>
              <a:rPr lang="en-US" altLang="zh-TW" dirty="0">
                <a:solidFill>
                  <a:srgbClr val="FF0000"/>
                </a:solidFill>
              </a:rPr>
              <a:t>stop outside traffic </a:t>
            </a:r>
            <a:r>
              <a:rPr lang="en-US" altLang="zh-TW" dirty="0"/>
              <a:t>and informs the network administrator about the </a:t>
            </a:r>
            <a:r>
              <a:rPr lang="en-US" altLang="zh-TW" dirty="0" err="1"/>
              <a:t>microservice</a:t>
            </a:r>
            <a:r>
              <a:rPr lang="en-US" altLang="zh-TW" dirty="0"/>
              <a:t> failure</a:t>
            </a:r>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32</a:t>
            </a:fld>
            <a:endParaRPr lang="en-US" altLang="zh-TW"/>
          </a:p>
        </p:txBody>
      </p:sp>
    </p:spTree>
    <p:extLst>
      <p:ext uri="{BB962C8B-B14F-4D97-AF65-F5344CB8AC3E}">
        <p14:creationId xmlns:p14="http://schemas.microsoft.com/office/powerpoint/2010/main" val="11841062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Enhancing Elements</a:t>
            </a:r>
            <a:endParaRPr lang="zh-TW" altLang="en-US" dirty="0"/>
          </a:p>
        </p:txBody>
      </p:sp>
      <p:sp>
        <p:nvSpPr>
          <p:cNvPr id="3" name="內容版面配置區 2"/>
          <p:cNvSpPr>
            <a:spLocks noGrp="1"/>
          </p:cNvSpPr>
          <p:nvPr>
            <p:ph idx="1"/>
          </p:nvPr>
        </p:nvSpPr>
        <p:spPr/>
        <p:txBody>
          <a:bodyPr/>
          <a:lstStyle/>
          <a:p>
            <a:r>
              <a:rPr lang="en-US" altLang="zh-TW" dirty="0"/>
              <a:t> API Gateway</a:t>
            </a:r>
          </a:p>
          <a:p>
            <a:pPr lvl="1"/>
            <a:r>
              <a:rPr lang="en-US" altLang="zh-TW" dirty="0"/>
              <a:t>prevents </a:t>
            </a:r>
            <a:r>
              <a:rPr lang="en-US" altLang="zh-TW" dirty="0">
                <a:solidFill>
                  <a:srgbClr val="FF0000"/>
                </a:solidFill>
              </a:rPr>
              <a:t>unauthorized access </a:t>
            </a:r>
            <a:r>
              <a:rPr lang="en-US" altLang="zh-TW" dirty="0"/>
              <a:t>to the CSCF </a:t>
            </a:r>
            <a:r>
              <a:rPr lang="en-US" altLang="zh-TW" dirty="0" err="1"/>
              <a:t>Microservice</a:t>
            </a:r>
            <a:r>
              <a:rPr lang="en-US" altLang="zh-TW" dirty="0"/>
              <a:t> Cluster.</a:t>
            </a:r>
          </a:p>
          <a:p>
            <a:r>
              <a:rPr lang="en-US" altLang="zh-TW" dirty="0"/>
              <a:t>Load Balancer</a:t>
            </a:r>
          </a:p>
          <a:p>
            <a:pPr lvl="1"/>
            <a:r>
              <a:rPr lang="en-US" altLang="zh-TW" dirty="0"/>
              <a:t>improves architecture capabilities by </a:t>
            </a:r>
            <a:r>
              <a:rPr lang="en-US" altLang="zh-TW" dirty="0">
                <a:solidFill>
                  <a:srgbClr val="FF0000"/>
                </a:solidFill>
              </a:rPr>
              <a:t>distributing traffic </a:t>
            </a:r>
            <a:r>
              <a:rPr lang="en-US" altLang="zh-TW" dirty="0"/>
              <a:t>between </a:t>
            </a:r>
            <a:r>
              <a:rPr lang="en-US" altLang="zh-TW" dirty="0" err="1"/>
              <a:t>microservice</a:t>
            </a:r>
            <a:r>
              <a:rPr lang="en-US" altLang="zh-TW" dirty="0"/>
              <a:t> instances.</a:t>
            </a:r>
          </a:p>
          <a:p>
            <a:pPr lvl="1"/>
            <a:r>
              <a:rPr lang="en-US" altLang="zh-TW" dirty="0"/>
              <a:t>uses an algorithm to distribute traffic, such as </a:t>
            </a:r>
            <a:r>
              <a:rPr lang="en-US" altLang="zh-TW" dirty="0">
                <a:solidFill>
                  <a:srgbClr val="FF0000"/>
                </a:solidFill>
              </a:rPr>
              <a:t>randomized</a:t>
            </a:r>
            <a:r>
              <a:rPr lang="en-US" altLang="zh-TW" dirty="0"/>
              <a:t>, </a:t>
            </a:r>
            <a:r>
              <a:rPr lang="en-US" altLang="zh-TW" dirty="0">
                <a:solidFill>
                  <a:srgbClr val="FF0000"/>
                </a:solidFill>
              </a:rPr>
              <a:t>round-robin</a:t>
            </a:r>
            <a:r>
              <a:rPr lang="en-US" altLang="zh-TW" dirty="0"/>
              <a:t> or </a:t>
            </a:r>
            <a:r>
              <a:rPr lang="en-US" altLang="zh-TW" dirty="0">
                <a:solidFill>
                  <a:srgbClr val="FF0000"/>
                </a:solidFill>
              </a:rPr>
              <a:t>greedy</a:t>
            </a:r>
            <a:r>
              <a:rPr lang="en-US" altLang="zh-TW" dirty="0"/>
              <a:t>.</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33</a:t>
            </a:fld>
            <a:endParaRPr lang="en-US" altLang="zh-TW"/>
          </a:p>
        </p:txBody>
      </p:sp>
    </p:spTree>
    <p:extLst>
      <p:ext uri="{BB962C8B-B14F-4D97-AF65-F5344CB8AC3E}">
        <p14:creationId xmlns:p14="http://schemas.microsoft.com/office/powerpoint/2010/main" val="1670930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Enhancing Elements</a:t>
            </a:r>
            <a:endParaRPr lang="zh-TW" altLang="en-US" dirty="0"/>
          </a:p>
        </p:txBody>
      </p:sp>
      <p:sp>
        <p:nvSpPr>
          <p:cNvPr id="3" name="內容版面配置區 2"/>
          <p:cNvSpPr>
            <a:spLocks noGrp="1"/>
          </p:cNvSpPr>
          <p:nvPr>
            <p:ph idx="1"/>
          </p:nvPr>
        </p:nvSpPr>
        <p:spPr/>
        <p:txBody>
          <a:bodyPr/>
          <a:lstStyle/>
          <a:p>
            <a:r>
              <a:rPr lang="en-US" altLang="zh-TW" dirty="0"/>
              <a:t>MDBU(</a:t>
            </a:r>
            <a:r>
              <a:rPr lang="en-US" altLang="zh-TW" dirty="0" err="1"/>
              <a:t>Microservice</a:t>
            </a:r>
            <a:r>
              <a:rPr lang="en-US" altLang="zh-TW" dirty="0"/>
              <a:t> </a:t>
            </a:r>
            <a:r>
              <a:rPr lang="en-US" altLang="zh-TW" dirty="0" err="1"/>
              <a:t>DataBase</a:t>
            </a:r>
            <a:r>
              <a:rPr lang="en-US" altLang="zh-TW" dirty="0"/>
              <a:t> Updater)</a:t>
            </a:r>
          </a:p>
          <a:p>
            <a:pPr lvl="1"/>
            <a:r>
              <a:rPr lang="en-US" altLang="zh-TW" sz="2600" dirty="0"/>
              <a:t>new Enhancing Element that shares information between </a:t>
            </a:r>
            <a:r>
              <a:rPr lang="en-US" altLang="zh-TW" sz="2600" dirty="0" err="1"/>
              <a:t>microservices</a:t>
            </a:r>
            <a:r>
              <a:rPr lang="en-US" altLang="zh-TW" sz="2600" dirty="0"/>
              <a:t> databases and actualizes them with the HSS.</a:t>
            </a:r>
          </a:p>
          <a:p>
            <a:pPr lvl="1"/>
            <a:r>
              <a:rPr lang="en-US" altLang="zh-TW" dirty="0"/>
              <a:t>MDBU performs HSS synchronization by two steps</a:t>
            </a:r>
          </a:p>
          <a:p>
            <a:pPr lvl="2"/>
            <a:r>
              <a:rPr lang="en-US" altLang="zh-TW" dirty="0"/>
              <a:t>it monitors the HSS looking for changes</a:t>
            </a:r>
          </a:p>
          <a:p>
            <a:pPr lvl="2"/>
            <a:r>
              <a:rPr lang="en-US" altLang="zh-TW" dirty="0"/>
              <a:t>it actualizes the </a:t>
            </a:r>
            <a:r>
              <a:rPr lang="en-US" altLang="zh-TW" dirty="0" err="1"/>
              <a:t>microservices</a:t>
            </a:r>
            <a:r>
              <a:rPr lang="en-US" altLang="zh-TW" dirty="0"/>
              <a:t> databases when the HSS is updated.</a:t>
            </a:r>
            <a:endParaRPr lang="zh-TW" altLang="en-US" sz="22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34</a:t>
            </a:fld>
            <a:endParaRPr lang="en-US" altLang="zh-TW"/>
          </a:p>
        </p:txBody>
      </p:sp>
    </p:spTree>
    <p:extLst>
      <p:ext uri="{BB962C8B-B14F-4D97-AF65-F5344CB8AC3E}">
        <p14:creationId xmlns:p14="http://schemas.microsoft.com/office/powerpoint/2010/main" val="13689536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3" name="內容版面配置區 2"/>
          <p:cNvSpPr>
            <a:spLocks noGrp="1"/>
          </p:cNvSpPr>
          <p:nvPr>
            <p:ph idx="1"/>
          </p:nvPr>
        </p:nvSpPr>
        <p:spPr/>
        <p:txBody>
          <a:bodyPr/>
          <a:lstStyle/>
          <a:p>
            <a:r>
              <a:rPr lang="en-US" altLang="zh-TW" sz="2600" dirty="0"/>
              <a:t>We use </a:t>
            </a:r>
            <a:r>
              <a:rPr lang="en-US" altLang="zh-TW" sz="2600" dirty="0">
                <a:solidFill>
                  <a:srgbClr val="FF0000"/>
                </a:solidFill>
              </a:rPr>
              <a:t>Clearwater</a:t>
            </a:r>
            <a:r>
              <a:rPr lang="en-US" altLang="zh-TW" sz="2600" dirty="0"/>
              <a:t> to implement our </a:t>
            </a:r>
            <a:r>
              <a:rPr lang="en-US" altLang="zh-TW" sz="2600" dirty="0">
                <a:solidFill>
                  <a:srgbClr val="FF0000"/>
                </a:solidFill>
              </a:rPr>
              <a:t>CSCF Microservice Cluster </a:t>
            </a:r>
            <a:r>
              <a:rPr lang="en-US" altLang="zh-TW" sz="2600" dirty="0"/>
              <a:t>modifying its architecture according to our design .</a:t>
            </a:r>
          </a:p>
          <a:p>
            <a:r>
              <a:rPr lang="en-US" altLang="zh-TW" sz="2600" dirty="0"/>
              <a:t>Clearwater [19] is a widely used open-source IMS core designed for cloud environments that follows IMS core standardized interfaces.</a:t>
            </a:r>
          </a:p>
          <a:p>
            <a:r>
              <a:rPr lang="en-US" altLang="zh-TW" sz="2600" dirty="0"/>
              <a:t>Clearwater has two kinds of deployment, one </a:t>
            </a:r>
            <a:r>
              <a:rPr lang="en-US" altLang="zh-TW" sz="2600" dirty="0">
                <a:solidFill>
                  <a:srgbClr val="FF0000"/>
                </a:solidFill>
              </a:rPr>
              <a:t>over VMs </a:t>
            </a:r>
            <a:r>
              <a:rPr lang="en-US" altLang="zh-TW" sz="2600" dirty="0"/>
              <a:t>and other </a:t>
            </a:r>
            <a:r>
              <a:rPr lang="en-US" altLang="zh-TW" sz="2600" dirty="0">
                <a:solidFill>
                  <a:srgbClr val="FF0000"/>
                </a:solidFill>
              </a:rPr>
              <a:t>over Docker </a:t>
            </a:r>
            <a:r>
              <a:rPr lang="en-US" altLang="zh-TW" sz="2600" dirty="0"/>
              <a:t>containers.</a:t>
            </a:r>
          </a:p>
          <a:p>
            <a:r>
              <a:rPr lang="en-US" altLang="zh-TW" sz="2600" dirty="0"/>
              <a:t>we adapt </a:t>
            </a:r>
            <a:r>
              <a:rPr lang="en-US" altLang="zh-TW" sz="2600" dirty="0">
                <a:solidFill>
                  <a:srgbClr val="FF0000"/>
                </a:solidFill>
              </a:rPr>
              <a:t>Clearwater-over-Docker</a:t>
            </a:r>
            <a:r>
              <a:rPr lang="en-US" altLang="zh-TW" sz="2600" dirty="0"/>
              <a:t> components by using or dividing them to obtain </a:t>
            </a:r>
            <a:r>
              <a:rPr lang="el-GR" altLang="zh-TW" sz="2600" dirty="0"/>
              <a:t>μ</a:t>
            </a:r>
            <a:r>
              <a:rPr lang="en-US" altLang="zh-TW" sz="2600" dirty="0" err="1"/>
              <a:t>vIMS</a:t>
            </a:r>
            <a:r>
              <a:rPr lang="en-US" altLang="zh-TW" sz="2600" dirty="0"/>
              <a:t> prototype.</a:t>
            </a:r>
            <a:endParaRPr lang="zh-TW" altLang="en-US" sz="2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35</a:t>
            </a:fld>
            <a:endParaRPr lang="en-US" altLang="zh-TW"/>
          </a:p>
        </p:txBody>
      </p:sp>
    </p:spTree>
    <p:extLst>
      <p:ext uri="{BB962C8B-B14F-4D97-AF65-F5344CB8AC3E}">
        <p14:creationId xmlns:p14="http://schemas.microsoft.com/office/powerpoint/2010/main" val="36239504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pic>
        <p:nvPicPr>
          <p:cNvPr id="5" name="內容版面配置區 4"/>
          <p:cNvPicPr>
            <a:picLocks noGrp="1" noChangeAspect="1"/>
          </p:cNvPicPr>
          <p:nvPr>
            <p:ph idx="1"/>
          </p:nvPr>
        </p:nvPicPr>
        <p:blipFill>
          <a:blip r:embed="rId3"/>
          <a:stretch>
            <a:fillRect/>
          </a:stretch>
        </p:blipFill>
        <p:spPr>
          <a:xfrm>
            <a:off x="968204" y="1769103"/>
            <a:ext cx="10052391" cy="4235783"/>
          </a:xfrm>
          <a:prstGeom prst="rect">
            <a:avLst/>
          </a:prstGeom>
        </p:spPr>
      </p:pic>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36</a:t>
            </a:fld>
            <a:endParaRPr lang="en-US" altLang="zh-TW"/>
          </a:p>
        </p:txBody>
      </p:sp>
    </p:spTree>
    <p:extLst>
      <p:ext uri="{BB962C8B-B14F-4D97-AF65-F5344CB8AC3E}">
        <p14:creationId xmlns:p14="http://schemas.microsoft.com/office/powerpoint/2010/main" val="15417447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37</a:t>
            </a:fld>
            <a:endParaRPr lang="en-US" altLang="zh-TW"/>
          </a:p>
        </p:txBody>
      </p:sp>
      <p:pic>
        <p:nvPicPr>
          <p:cNvPr id="6" name="內容版面配置區 5"/>
          <p:cNvPicPr>
            <a:picLocks noGrp="1" noChangeAspect="1"/>
          </p:cNvPicPr>
          <p:nvPr>
            <p:ph idx="1"/>
          </p:nvPr>
        </p:nvPicPr>
        <p:blipFill>
          <a:blip r:embed="rId3"/>
          <a:stretch>
            <a:fillRect/>
          </a:stretch>
        </p:blipFill>
        <p:spPr>
          <a:xfrm>
            <a:off x="609600" y="1928190"/>
            <a:ext cx="11366385" cy="3727175"/>
          </a:xfrm>
          <a:prstGeom prst="rect">
            <a:avLst/>
          </a:prstGeom>
        </p:spPr>
      </p:pic>
    </p:spTree>
    <p:extLst>
      <p:ext uri="{BB962C8B-B14F-4D97-AF65-F5344CB8AC3E}">
        <p14:creationId xmlns:p14="http://schemas.microsoft.com/office/powerpoint/2010/main" val="31038708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3" name="內容版面配置區 2"/>
          <p:cNvSpPr>
            <a:spLocks noGrp="1"/>
          </p:cNvSpPr>
          <p:nvPr>
            <p:ph idx="1"/>
          </p:nvPr>
        </p:nvSpPr>
        <p:spPr/>
        <p:txBody>
          <a:bodyPr/>
          <a:lstStyle/>
          <a:p>
            <a:r>
              <a:rPr lang="en-US" altLang="zh-TW" sz="2800" dirty="0"/>
              <a:t>We implement </a:t>
            </a:r>
            <a:r>
              <a:rPr lang="en-US" altLang="zh-TW" sz="2800" dirty="0">
                <a:solidFill>
                  <a:srgbClr val="FF0000"/>
                </a:solidFill>
              </a:rPr>
              <a:t>Forwarding SIP Messages </a:t>
            </a:r>
            <a:r>
              <a:rPr lang="en-US" altLang="zh-TW" sz="2800" dirty="0" err="1"/>
              <a:t>microservice</a:t>
            </a:r>
            <a:r>
              <a:rPr lang="en-US" altLang="zh-TW" sz="2800" dirty="0"/>
              <a:t> using </a:t>
            </a:r>
            <a:r>
              <a:rPr lang="en-US" altLang="zh-TW" sz="2800" dirty="0">
                <a:solidFill>
                  <a:srgbClr val="FF0000"/>
                </a:solidFill>
              </a:rPr>
              <a:t>Bono</a:t>
            </a:r>
            <a:r>
              <a:rPr lang="en-US" altLang="zh-TW" sz="2800" dirty="0"/>
              <a:t>.</a:t>
            </a:r>
          </a:p>
          <a:p>
            <a:r>
              <a:rPr lang="en-US" altLang="zh-TW" dirty="0"/>
              <a:t>implement </a:t>
            </a:r>
            <a:r>
              <a:rPr lang="en-US" altLang="zh-TW" dirty="0">
                <a:solidFill>
                  <a:srgbClr val="FF0000"/>
                </a:solidFill>
              </a:rPr>
              <a:t>Manage CDRs </a:t>
            </a:r>
            <a:r>
              <a:rPr lang="en-US" altLang="zh-TW" dirty="0" err="1"/>
              <a:t>microservice</a:t>
            </a:r>
            <a:r>
              <a:rPr lang="en-US" altLang="zh-TW" dirty="0"/>
              <a:t> using </a:t>
            </a:r>
            <a:r>
              <a:rPr lang="en-US" altLang="zh-TW" dirty="0">
                <a:solidFill>
                  <a:srgbClr val="FF0000"/>
                </a:solidFill>
              </a:rPr>
              <a:t>Ralf</a:t>
            </a:r>
            <a:r>
              <a:rPr lang="en-US" altLang="zh-TW" dirty="0"/>
              <a:t>.</a:t>
            </a:r>
          </a:p>
          <a:p>
            <a:r>
              <a:rPr lang="en-US" altLang="zh-TW" dirty="0"/>
              <a:t>we implement </a:t>
            </a:r>
            <a:r>
              <a:rPr lang="en-US" altLang="zh-TW" dirty="0">
                <a:solidFill>
                  <a:srgbClr val="FF0000"/>
                </a:solidFill>
              </a:rPr>
              <a:t>User Registry</a:t>
            </a:r>
            <a:r>
              <a:rPr lang="en-US" altLang="zh-TW" dirty="0"/>
              <a:t> </a:t>
            </a:r>
            <a:r>
              <a:rPr lang="en-US" altLang="zh-TW" dirty="0" err="1"/>
              <a:t>microservice</a:t>
            </a:r>
            <a:r>
              <a:rPr lang="en-US" altLang="zh-TW" dirty="0"/>
              <a:t> with </a:t>
            </a:r>
            <a:r>
              <a:rPr lang="en-US" altLang="zh-TW" dirty="0" err="1"/>
              <a:t>URSprout</a:t>
            </a:r>
            <a:r>
              <a:rPr lang="en-US" altLang="zh-TW" dirty="0"/>
              <a:t>, </a:t>
            </a:r>
            <a:r>
              <a:rPr lang="en-US" altLang="zh-TW" dirty="0" err="1"/>
              <a:t>URHomestead</a:t>
            </a:r>
            <a:r>
              <a:rPr lang="en-US" altLang="zh-TW" dirty="0"/>
              <a:t>, and </a:t>
            </a:r>
            <a:r>
              <a:rPr lang="en-US" altLang="zh-TW" dirty="0" err="1"/>
              <a:t>URCassandra</a:t>
            </a:r>
            <a:r>
              <a:rPr lang="en-US" altLang="zh-TW" dirty="0"/>
              <a:t>.</a:t>
            </a:r>
          </a:p>
          <a:p>
            <a:r>
              <a:rPr lang="en-US" altLang="zh-TW" dirty="0"/>
              <a:t>we implement </a:t>
            </a:r>
            <a:r>
              <a:rPr lang="en-US" altLang="zh-TW" dirty="0">
                <a:solidFill>
                  <a:srgbClr val="FF0000"/>
                </a:solidFill>
              </a:rPr>
              <a:t>Multimedia Session Control</a:t>
            </a:r>
            <a:r>
              <a:rPr lang="en-US" altLang="zh-TW" dirty="0"/>
              <a:t> </a:t>
            </a:r>
            <a:r>
              <a:rPr lang="en-US" altLang="zh-TW" dirty="0" err="1"/>
              <a:t>microservice</a:t>
            </a:r>
            <a:r>
              <a:rPr lang="en-US" altLang="zh-TW" dirty="0"/>
              <a:t> with </a:t>
            </a:r>
            <a:r>
              <a:rPr lang="en-US" altLang="zh-TW" dirty="0" err="1"/>
              <a:t>MSCSprout</a:t>
            </a:r>
            <a:r>
              <a:rPr lang="en-US" altLang="zh-TW" dirty="0"/>
              <a:t>, </a:t>
            </a:r>
            <a:r>
              <a:rPr lang="en-US" altLang="zh-TW" dirty="0" err="1"/>
              <a:t>MSCHomestead</a:t>
            </a:r>
            <a:r>
              <a:rPr lang="en-US" altLang="zh-TW" dirty="0"/>
              <a:t>, and </a:t>
            </a:r>
            <a:r>
              <a:rPr lang="en-US" altLang="zh-TW" dirty="0" err="1"/>
              <a:t>MSCCassandra</a:t>
            </a:r>
            <a:r>
              <a:rPr lang="en-US" altLang="zh-TW" dirty="0"/>
              <a:t>.</a:t>
            </a:r>
            <a:endParaRPr lang="zh-TW" altLang="en-US" sz="28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38</a:t>
            </a:fld>
            <a:endParaRPr lang="en-US" altLang="zh-TW"/>
          </a:p>
        </p:txBody>
      </p:sp>
    </p:spTree>
    <p:extLst>
      <p:ext uri="{BB962C8B-B14F-4D97-AF65-F5344CB8AC3E}">
        <p14:creationId xmlns:p14="http://schemas.microsoft.com/office/powerpoint/2010/main" val="3301045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3" name="內容版面配置區 2"/>
          <p:cNvSpPr>
            <a:spLocks noGrp="1"/>
          </p:cNvSpPr>
          <p:nvPr>
            <p:ph idx="1"/>
          </p:nvPr>
        </p:nvSpPr>
        <p:spPr/>
        <p:txBody>
          <a:bodyPr/>
          <a:lstStyle/>
          <a:p>
            <a:r>
              <a:rPr lang="en-US" altLang="zh-TW" sz="2800" dirty="0"/>
              <a:t>we implement </a:t>
            </a:r>
            <a:r>
              <a:rPr lang="en-US" altLang="zh-TW" sz="2800" dirty="0">
                <a:solidFill>
                  <a:srgbClr val="FF0000"/>
                </a:solidFill>
              </a:rPr>
              <a:t>MDBU</a:t>
            </a:r>
            <a:r>
              <a:rPr lang="en-US" altLang="zh-TW" sz="2800" dirty="0"/>
              <a:t> with </a:t>
            </a:r>
            <a:r>
              <a:rPr lang="en-US" altLang="zh-TW" sz="2800" dirty="0" err="1"/>
              <a:t>Etcd</a:t>
            </a:r>
            <a:r>
              <a:rPr lang="en-US" altLang="zh-TW" sz="2800" dirty="0"/>
              <a:t> to share users information, forming </a:t>
            </a:r>
            <a:r>
              <a:rPr lang="en-US" altLang="zh-TW" sz="2800" dirty="0">
                <a:solidFill>
                  <a:srgbClr val="FF0000"/>
                </a:solidFill>
              </a:rPr>
              <a:t>a cluster of Cassandras</a:t>
            </a:r>
            <a:r>
              <a:rPr lang="en-US" altLang="zh-TW" sz="2800" dirty="0"/>
              <a:t>.</a:t>
            </a:r>
          </a:p>
          <a:p>
            <a:r>
              <a:rPr lang="en-US" altLang="zh-TW" sz="2800" dirty="0">
                <a:solidFill>
                  <a:schemeClr val="tx1"/>
                </a:solidFill>
              </a:rPr>
              <a:t>Kubernetes</a:t>
            </a:r>
            <a:r>
              <a:rPr lang="en-US" altLang="zh-TW" sz="2800" dirty="0"/>
              <a:t> is a widely used open-source containers orchestrator that manages our CSCF </a:t>
            </a:r>
            <a:r>
              <a:rPr lang="en-US" altLang="zh-TW" sz="2800" dirty="0" err="1"/>
              <a:t>Microservice</a:t>
            </a:r>
            <a:r>
              <a:rPr lang="en-US" altLang="zh-TW" sz="2800" dirty="0"/>
              <a:t> Cluster.</a:t>
            </a:r>
          </a:p>
          <a:p>
            <a:r>
              <a:rPr lang="en-US" altLang="zh-TW" sz="2800" dirty="0"/>
              <a:t>Moreover, Kubernetes works over one or more machines that shape a </a:t>
            </a:r>
            <a:r>
              <a:rPr lang="en-US" altLang="zh-TW" sz="2800" dirty="0">
                <a:solidFill>
                  <a:srgbClr val="FF0000"/>
                </a:solidFill>
              </a:rPr>
              <a:t>Kubernetes cluster</a:t>
            </a:r>
            <a:r>
              <a:rPr lang="en-US" altLang="zh-TW" sz="2800" dirty="0"/>
              <a:t>.</a:t>
            </a:r>
          </a:p>
          <a:p>
            <a:r>
              <a:rPr lang="en-US" altLang="zh-TW" sz="2800" dirty="0"/>
              <a:t>The Kubernetes cluster consists of </a:t>
            </a:r>
            <a:r>
              <a:rPr lang="en-US" altLang="zh-TW" sz="2800" dirty="0">
                <a:solidFill>
                  <a:srgbClr val="FF0000"/>
                </a:solidFill>
              </a:rPr>
              <a:t>one master</a:t>
            </a:r>
            <a:r>
              <a:rPr lang="en-US" altLang="zh-TW" sz="2800" dirty="0"/>
              <a:t> and </a:t>
            </a:r>
            <a:r>
              <a:rPr lang="en-US" altLang="zh-TW" sz="2800" dirty="0">
                <a:solidFill>
                  <a:srgbClr val="FF0000"/>
                </a:solidFill>
              </a:rPr>
              <a:t>several workers</a:t>
            </a:r>
            <a:r>
              <a:rPr lang="en-US" altLang="zh-TW" sz="2800" dirty="0"/>
              <a:t>, where the master is in charge of resource management (CPU and RAM) provided by workers to deploy </a:t>
            </a:r>
            <a:r>
              <a:rPr lang="en-US" altLang="zh-TW" sz="2800" dirty="0" err="1"/>
              <a:t>microservices</a:t>
            </a:r>
            <a:r>
              <a:rPr lang="en-US" altLang="zh-TW" sz="2800" dirty="0"/>
              <a:t>.</a:t>
            </a:r>
            <a:endParaRPr lang="zh-TW" altLang="en-US" sz="28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39</a:t>
            </a:fld>
            <a:endParaRPr lang="en-US" altLang="zh-TW"/>
          </a:p>
        </p:txBody>
      </p:sp>
    </p:spTree>
    <p:extLst>
      <p:ext uri="{BB962C8B-B14F-4D97-AF65-F5344CB8AC3E}">
        <p14:creationId xmlns:p14="http://schemas.microsoft.com/office/powerpoint/2010/main" val="3885722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ABSTRACT</a:t>
            </a:r>
            <a:endParaRPr lang="zh-TW" altLang="en-US" dirty="0"/>
          </a:p>
        </p:txBody>
      </p:sp>
      <p:sp>
        <p:nvSpPr>
          <p:cNvPr id="3" name="內容版面配置區 2"/>
          <p:cNvSpPr>
            <a:spLocks noGrp="1"/>
          </p:cNvSpPr>
          <p:nvPr>
            <p:ph idx="1"/>
          </p:nvPr>
        </p:nvSpPr>
        <p:spPr/>
        <p:txBody>
          <a:bodyPr/>
          <a:lstStyle/>
          <a:p>
            <a:r>
              <a:rPr lang="en-US" altLang="zh-TW" sz="2600" dirty="0"/>
              <a:t>To test our architecture, we evaluate </a:t>
            </a:r>
            <a:r>
              <a:rPr lang="el-GR" altLang="zh-TW" sz="2800" dirty="0"/>
              <a:t>μ</a:t>
            </a:r>
            <a:r>
              <a:rPr lang="en-US" altLang="zh-TW" sz="2600" dirty="0" err="1">
                <a:latin typeface="Arial" panose="020B0604020202020204" pitchFamily="34" charset="0"/>
                <a:cs typeface="Arial" panose="020B0604020202020204" pitchFamily="34" charset="0"/>
              </a:rPr>
              <a:t>vIMS</a:t>
            </a:r>
            <a:r>
              <a:rPr lang="en-US" altLang="zh-TW" sz="2600" dirty="0"/>
              <a:t> prototype regarding CPU usage, RAM usage, Successful Call Rate(SCR) , and latency metrics. </a:t>
            </a:r>
          </a:p>
          <a:p>
            <a:r>
              <a:rPr lang="en-US" altLang="zh-TW" sz="2600" dirty="0"/>
              <a:t>Our test results reveal that </a:t>
            </a:r>
            <a:r>
              <a:rPr lang="el-GR" altLang="zh-TW" sz="2800" dirty="0"/>
              <a:t>μ</a:t>
            </a:r>
            <a:r>
              <a:rPr lang="en-US" altLang="zh-TW" sz="2600" dirty="0" err="1">
                <a:latin typeface="Arial" panose="020B0604020202020204" pitchFamily="34" charset="0"/>
                <a:cs typeface="Arial" panose="020B0604020202020204" pitchFamily="34" charset="0"/>
              </a:rPr>
              <a:t>vIMS</a:t>
            </a:r>
            <a:r>
              <a:rPr lang="en-US" altLang="zh-TW" sz="2600" dirty="0"/>
              <a:t> achieves a higher SCR, using the available resources effectively with a negligible latency increasing. </a:t>
            </a:r>
            <a:endParaRPr lang="zh-TW" altLang="en-US" sz="2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a:t>
            </a:fld>
            <a:endParaRPr lang="en-US" altLang="zh-TW"/>
          </a:p>
        </p:txBody>
      </p:sp>
    </p:spTree>
    <p:extLst>
      <p:ext uri="{BB962C8B-B14F-4D97-AF65-F5344CB8AC3E}">
        <p14:creationId xmlns:p14="http://schemas.microsoft.com/office/powerpoint/2010/main" val="12100311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3" name="內容版面配置區 2"/>
          <p:cNvSpPr>
            <a:spLocks noGrp="1"/>
          </p:cNvSpPr>
          <p:nvPr>
            <p:ph idx="1"/>
          </p:nvPr>
        </p:nvSpPr>
        <p:spPr/>
        <p:txBody>
          <a:bodyPr/>
          <a:lstStyle/>
          <a:p>
            <a:r>
              <a:rPr lang="en-US" altLang="zh-TW" sz="2800" dirty="0"/>
              <a:t>Service Discovery</a:t>
            </a:r>
          </a:p>
          <a:p>
            <a:pPr lvl="1"/>
            <a:r>
              <a:rPr lang="en-US" altLang="zh-TW" sz="2600" dirty="0"/>
              <a:t>use a DNS server named </a:t>
            </a:r>
            <a:r>
              <a:rPr lang="en-US" altLang="zh-TW" sz="2600" dirty="0">
                <a:solidFill>
                  <a:srgbClr val="FF0000"/>
                </a:solidFill>
              </a:rPr>
              <a:t>Core-DNS</a:t>
            </a:r>
            <a:r>
              <a:rPr lang="en-US" altLang="zh-TW" sz="2600" dirty="0"/>
              <a:t> that performs </a:t>
            </a:r>
            <a:r>
              <a:rPr lang="en-US" altLang="zh-TW" sz="2600" dirty="0" err="1"/>
              <a:t>Register&amp;Discovery</a:t>
            </a:r>
            <a:r>
              <a:rPr lang="en-US" altLang="zh-TW" sz="2600" dirty="0"/>
              <a:t> functionality.</a:t>
            </a:r>
          </a:p>
          <a:p>
            <a:r>
              <a:rPr lang="en-US" altLang="zh-TW" sz="2800" dirty="0"/>
              <a:t>Orchestrator</a:t>
            </a:r>
          </a:p>
          <a:p>
            <a:pPr lvl="1"/>
            <a:r>
              <a:rPr lang="en-US" altLang="zh-TW" sz="2600" dirty="0"/>
              <a:t>with </a:t>
            </a:r>
            <a:r>
              <a:rPr lang="en-US" altLang="zh-TW" sz="2600" dirty="0" err="1">
                <a:solidFill>
                  <a:srgbClr val="FF0000"/>
                </a:solidFill>
              </a:rPr>
              <a:t>Kube</a:t>
            </a:r>
            <a:r>
              <a:rPr lang="en-US" altLang="zh-TW" sz="2600" dirty="0">
                <a:solidFill>
                  <a:srgbClr val="FF0000"/>
                </a:solidFill>
              </a:rPr>
              <a:t>-controller</a:t>
            </a:r>
            <a:r>
              <a:rPr lang="en-US" altLang="zh-TW" sz="2600" dirty="0"/>
              <a:t> component, which ensures </a:t>
            </a:r>
            <a:r>
              <a:rPr lang="en-US" altLang="zh-TW" sz="2600" dirty="0" err="1"/>
              <a:t>microservices</a:t>
            </a:r>
            <a:r>
              <a:rPr lang="en-US" altLang="zh-TW" sz="2600" dirty="0"/>
              <a:t> are running over a worker</a:t>
            </a:r>
          </a:p>
          <a:p>
            <a:r>
              <a:rPr lang="en-US" altLang="zh-TW" sz="2800" dirty="0"/>
              <a:t>Infrastructure Manager</a:t>
            </a:r>
          </a:p>
          <a:p>
            <a:pPr lvl="1"/>
            <a:r>
              <a:rPr lang="en-US" altLang="zh-TW" sz="2600" dirty="0"/>
              <a:t>use </a:t>
            </a:r>
            <a:r>
              <a:rPr lang="en-US" altLang="zh-TW" sz="2600" dirty="0" err="1">
                <a:solidFill>
                  <a:srgbClr val="FF0000"/>
                </a:solidFill>
              </a:rPr>
              <a:t>Kube</a:t>
            </a:r>
            <a:r>
              <a:rPr lang="en-US" altLang="zh-TW" sz="2600" dirty="0">
                <a:solidFill>
                  <a:srgbClr val="FF0000"/>
                </a:solidFill>
              </a:rPr>
              <a:t>-scheduler</a:t>
            </a:r>
            <a:r>
              <a:rPr lang="en-US" altLang="zh-TW" sz="2600" dirty="0"/>
              <a:t> component, this element tracks available workers resources and allocates </a:t>
            </a:r>
            <a:r>
              <a:rPr lang="en-US" altLang="zh-TW" sz="2600" dirty="0" err="1"/>
              <a:t>microservices</a:t>
            </a:r>
            <a:r>
              <a:rPr lang="en-US" altLang="zh-TW" sz="2600" dirty="0"/>
              <a:t> in them.</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40</a:t>
            </a:fld>
            <a:endParaRPr lang="en-US" altLang="zh-TW" dirty="0"/>
          </a:p>
        </p:txBody>
      </p:sp>
    </p:spTree>
    <p:extLst>
      <p:ext uri="{BB962C8B-B14F-4D97-AF65-F5344CB8AC3E}">
        <p14:creationId xmlns:p14="http://schemas.microsoft.com/office/powerpoint/2010/main" val="33913671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3" name="內容版面配置區 2"/>
          <p:cNvSpPr>
            <a:spLocks noGrp="1"/>
          </p:cNvSpPr>
          <p:nvPr>
            <p:ph idx="1"/>
          </p:nvPr>
        </p:nvSpPr>
        <p:spPr/>
        <p:txBody>
          <a:bodyPr/>
          <a:lstStyle/>
          <a:p>
            <a:r>
              <a:rPr lang="en-US" altLang="zh-TW" dirty="0"/>
              <a:t> Circuit Breaker</a:t>
            </a:r>
          </a:p>
          <a:p>
            <a:pPr lvl="1"/>
            <a:r>
              <a:rPr lang="en-US" altLang="zh-TW" dirty="0"/>
              <a:t>deploying </a:t>
            </a:r>
            <a:r>
              <a:rPr lang="en-US" altLang="zh-TW" dirty="0" err="1">
                <a:solidFill>
                  <a:srgbClr val="FF0000"/>
                </a:solidFill>
              </a:rPr>
              <a:t>Kubelet</a:t>
            </a:r>
            <a:r>
              <a:rPr lang="en-US" altLang="zh-TW" dirty="0"/>
              <a:t> over each worker.</a:t>
            </a:r>
          </a:p>
          <a:p>
            <a:pPr lvl="1"/>
            <a:r>
              <a:rPr lang="en-US" altLang="zh-TW" dirty="0"/>
              <a:t>It ensures </a:t>
            </a:r>
            <a:r>
              <a:rPr lang="en-US" altLang="zh-TW" dirty="0" err="1"/>
              <a:t>microservices</a:t>
            </a:r>
            <a:r>
              <a:rPr lang="en-US" altLang="zh-TW" dirty="0"/>
              <a:t> health by checking their state.</a:t>
            </a:r>
          </a:p>
          <a:p>
            <a:r>
              <a:rPr lang="en-US" altLang="zh-TW" dirty="0"/>
              <a:t> API Gateway and Load Balancer</a:t>
            </a:r>
          </a:p>
          <a:p>
            <a:pPr lvl="1"/>
            <a:r>
              <a:rPr lang="en-US" altLang="zh-TW" dirty="0" err="1">
                <a:solidFill>
                  <a:srgbClr val="FF0000"/>
                </a:solidFill>
              </a:rPr>
              <a:t>Kube</a:t>
            </a:r>
            <a:r>
              <a:rPr lang="en-US" altLang="zh-TW" dirty="0">
                <a:solidFill>
                  <a:srgbClr val="FF0000"/>
                </a:solidFill>
              </a:rPr>
              <a:t>-proxy</a:t>
            </a:r>
            <a:r>
              <a:rPr lang="en-US" altLang="zh-TW" dirty="0"/>
              <a:t> is in each worker providing external access and distributing the </a:t>
            </a:r>
            <a:r>
              <a:rPr lang="en-US" altLang="zh-TW" dirty="0" err="1"/>
              <a:t>microservice</a:t>
            </a:r>
            <a:r>
              <a:rPr lang="en-US" altLang="zh-TW" dirty="0"/>
              <a:t> workload.</a:t>
            </a:r>
          </a:p>
          <a:p>
            <a:pPr lvl="1"/>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41</a:t>
            </a:fld>
            <a:endParaRPr lang="en-US" altLang="zh-TW"/>
          </a:p>
        </p:txBody>
      </p:sp>
    </p:spTree>
    <p:extLst>
      <p:ext uri="{BB962C8B-B14F-4D97-AF65-F5344CB8AC3E}">
        <p14:creationId xmlns:p14="http://schemas.microsoft.com/office/powerpoint/2010/main" val="3685953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pic>
        <p:nvPicPr>
          <p:cNvPr id="5" name="內容版面配置區 4"/>
          <p:cNvPicPr>
            <a:picLocks noGrp="1" noChangeAspect="1"/>
          </p:cNvPicPr>
          <p:nvPr>
            <p:ph idx="1"/>
          </p:nvPr>
        </p:nvPicPr>
        <p:blipFill>
          <a:blip r:embed="rId3"/>
          <a:stretch>
            <a:fillRect/>
          </a:stretch>
        </p:blipFill>
        <p:spPr>
          <a:xfrm>
            <a:off x="1690681" y="1591191"/>
            <a:ext cx="8607438" cy="4947722"/>
          </a:xfrm>
          <a:prstGeom prst="rect">
            <a:avLst/>
          </a:prstGeom>
        </p:spPr>
      </p:pic>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42</a:t>
            </a:fld>
            <a:endParaRPr lang="en-US" altLang="zh-TW"/>
          </a:p>
        </p:txBody>
      </p:sp>
    </p:spTree>
    <p:extLst>
      <p:ext uri="{BB962C8B-B14F-4D97-AF65-F5344CB8AC3E}">
        <p14:creationId xmlns:p14="http://schemas.microsoft.com/office/powerpoint/2010/main" val="2438266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43</a:t>
            </a:fld>
            <a:endParaRPr lang="en-US" altLang="zh-TW"/>
          </a:p>
        </p:txBody>
      </p:sp>
      <p:pic>
        <p:nvPicPr>
          <p:cNvPr id="6" name="內容版面配置區 5"/>
          <p:cNvPicPr>
            <a:picLocks noGrp="1" noChangeAspect="1"/>
          </p:cNvPicPr>
          <p:nvPr>
            <p:ph idx="1"/>
          </p:nvPr>
        </p:nvPicPr>
        <p:blipFill>
          <a:blip r:embed="rId3"/>
          <a:stretch>
            <a:fillRect/>
          </a:stretch>
        </p:blipFill>
        <p:spPr>
          <a:xfrm>
            <a:off x="2482481" y="1559671"/>
            <a:ext cx="7023838" cy="4654646"/>
          </a:xfrm>
          <a:prstGeom prst="rect">
            <a:avLst/>
          </a:prstGeom>
        </p:spPr>
      </p:pic>
    </p:spTree>
    <p:extLst>
      <p:ext uri="{BB962C8B-B14F-4D97-AF65-F5344CB8AC3E}">
        <p14:creationId xmlns:p14="http://schemas.microsoft.com/office/powerpoint/2010/main" val="2803069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44</a:t>
            </a:fld>
            <a:endParaRPr lang="en-US" altLang="zh-TW"/>
          </a:p>
        </p:txBody>
      </p:sp>
      <p:pic>
        <p:nvPicPr>
          <p:cNvPr id="6" name="內容版面配置區 5"/>
          <p:cNvPicPr>
            <a:picLocks noGrp="1" noChangeAspect="1"/>
          </p:cNvPicPr>
          <p:nvPr>
            <p:ph idx="1"/>
          </p:nvPr>
        </p:nvPicPr>
        <p:blipFill>
          <a:blip r:embed="rId3"/>
          <a:stretch>
            <a:fillRect/>
          </a:stretch>
        </p:blipFill>
        <p:spPr>
          <a:xfrm>
            <a:off x="2536496" y="1754924"/>
            <a:ext cx="6915808" cy="4491736"/>
          </a:xfrm>
          <a:prstGeom prst="rect">
            <a:avLst/>
          </a:prstGeom>
        </p:spPr>
      </p:pic>
    </p:spTree>
    <p:extLst>
      <p:ext uri="{BB962C8B-B14F-4D97-AF65-F5344CB8AC3E}">
        <p14:creationId xmlns:p14="http://schemas.microsoft.com/office/powerpoint/2010/main" val="18407201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45</a:t>
            </a:fld>
            <a:endParaRPr lang="en-US" altLang="zh-TW"/>
          </a:p>
        </p:txBody>
      </p:sp>
      <p:sp>
        <p:nvSpPr>
          <p:cNvPr id="3" name="內容版面配置區 2"/>
          <p:cNvSpPr>
            <a:spLocks noGrp="1"/>
          </p:cNvSpPr>
          <p:nvPr>
            <p:ph idx="1"/>
          </p:nvPr>
        </p:nvSpPr>
        <p:spPr/>
        <p:txBody>
          <a:bodyPr/>
          <a:lstStyle/>
          <a:p>
            <a:r>
              <a:rPr lang="en-US" altLang="zh-TW" sz="2800" dirty="0"/>
              <a:t>To compare both deployments, we defined a test scenario using </a:t>
            </a:r>
            <a:r>
              <a:rPr lang="en-US" altLang="zh-TW" sz="2800" dirty="0" err="1">
                <a:solidFill>
                  <a:srgbClr val="FF0000"/>
                </a:solidFill>
              </a:rPr>
              <a:t>SIPp</a:t>
            </a:r>
            <a:r>
              <a:rPr lang="en-US" altLang="zh-TW" sz="2800" dirty="0"/>
              <a:t> with three phases: </a:t>
            </a:r>
            <a:r>
              <a:rPr lang="en-US" altLang="zh-TW" sz="2800" dirty="0">
                <a:solidFill>
                  <a:schemeClr val="tx2">
                    <a:lumMod val="50000"/>
                  </a:schemeClr>
                </a:solidFill>
              </a:rPr>
              <a:t>registry of two users</a:t>
            </a:r>
            <a:r>
              <a:rPr lang="en-US" altLang="zh-TW" sz="2800" dirty="0"/>
              <a:t>, call establishment and call ended between them.</a:t>
            </a:r>
          </a:p>
          <a:p>
            <a:r>
              <a:rPr lang="en-US" altLang="zh-TW" sz="2800" dirty="0"/>
              <a:t>This scenario is repeated for several pairs of users at the same time, depending on the </a:t>
            </a:r>
            <a:r>
              <a:rPr lang="en-US" altLang="zh-TW" sz="2800" dirty="0">
                <a:solidFill>
                  <a:srgbClr val="FF0000"/>
                </a:solidFill>
              </a:rPr>
              <a:t>Calls Per Second (CPS) </a:t>
            </a:r>
            <a:r>
              <a:rPr lang="en-US" altLang="zh-TW" sz="2800" dirty="0"/>
              <a:t>defined to test the deployments.</a:t>
            </a:r>
          </a:p>
          <a:p>
            <a:r>
              <a:rPr lang="en-US" altLang="zh-TW" sz="2800" dirty="0"/>
              <a:t>We </a:t>
            </a:r>
            <a:r>
              <a:rPr lang="en-US" altLang="zh-TW" sz="2800" dirty="0">
                <a:solidFill>
                  <a:srgbClr val="FF0000"/>
                </a:solidFill>
              </a:rPr>
              <a:t>increased the CPS from 25 to 200 </a:t>
            </a:r>
            <a:r>
              <a:rPr lang="en-US" altLang="zh-TW" sz="2800" dirty="0"/>
              <a:t>in steps of 25 CPS. Each test lasted 60 seconds, and we repeated it 32 times to average the results.</a:t>
            </a:r>
            <a:endParaRPr lang="zh-TW" altLang="en-US" sz="2800" dirty="0"/>
          </a:p>
        </p:txBody>
      </p:sp>
    </p:spTree>
    <p:extLst>
      <p:ext uri="{BB962C8B-B14F-4D97-AF65-F5344CB8AC3E}">
        <p14:creationId xmlns:p14="http://schemas.microsoft.com/office/powerpoint/2010/main" val="10902931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46</a:t>
            </a:fld>
            <a:endParaRPr lang="en-US" altLang="zh-TW"/>
          </a:p>
        </p:txBody>
      </p:sp>
      <p:sp>
        <p:nvSpPr>
          <p:cNvPr id="3" name="內容版面配置區 2"/>
          <p:cNvSpPr>
            <a:spLocks noGrp="1"/>
          </p:cNvSpPr>
          <p:nvPr>
            <p:ph idx="1"/>
          </p:nvPr>
        </p:nvSpPr>
        <p:spPr/>
        <p:txBody>
          <a:bodyPr/>
          <a:lstStyle/>
          <a:p>
            <a:r>
              <a:rPr lang="en-US" altLang="zh-TW" sz="2800" dirty="0"/>
              <a:t>We tested the architecture finer-scalability comparing </a:t>
            </a:r>
            <a:r>
              <a:rPr lang="el-GR" altLang="zh-TW" sz="2800" dirty="0"/>
              <a:t>μ</a:t>
            </a:r>
            <a:r>
              <a:rPr lang="en-US" altLang="zh-TW" sz="2800" dirty="0" err="1"/>
              <a:t>vIMS</a:t>
            </a:r>
            <a:r>
              <a:rPr lang="en-US" altLang="zh-TW" sz="2800" dirty="0"/>
              <a:t> with </a:t>
            </a:r>
            <a:r>
              <a:rPr lang="en-US" altLang="zh-TW" sz="2800" dirty="0" err="1"/>
              <a:t>vIMS</a:t>
            </a:r>
            <a:r>
              <a:rPr lang="en-US" altLang="zh-TW" sz="2800" dirty="0"/>
              <a:t>. We started from a </a:t>
            </a:r>
            <a:r>
              <a:rPr lang="el-GR" altLang="zh-TW" sz="2800" dirty="0"/>
              <a:t>μ</a:t>
            </a:r>
            <a:r>
              <a:rPr lang="en-US" altLang="zh-TW" sz="2800" dirty="0" err="1"/>
              <a:t>vIMS</a:t>
            </a:r>
            <a:r>
              <a:rPr lang="en-US" altLang="zh-TW" sz="2800" dirty="0"/>
              <a:t> deployment </a:t>
            </a:r>
            <a:r>
              <a:rPr lang="en-US" altLang="zh-TW" sz="2800" dirty="0">
                <a:solidFill>
                  <a:srgbClr val="FF0000"/>
                </a:solidFill>
              </a:rPr>
              <a:t>with a single instance </a:t>
            </a:r>
            <a:r>
              <a:rPr lang="en-US" altLang="zh-TW" sz="2800" dirty="0"/>
              <a:t>.</a:t>
            </a:r>
          </a:p>
          <a:p>
            <a:r>
              <a:rPr lang="en-US" altLang="zh-TW" sz="2800" dirty="0"/>
              <a:t>we </a:t>
            </a:r>
            <a:r>
              <a:rPr lang="en-US" altLang="zh-TW" sz="2800" dirty="0">
                <a:solidFill>
                  <a:srgbClr val="FF0000"/>
                </a:solidFill>
              </a:rPr>
              <a:t>scaled the most resource-consuming </a:t>
            </a:r>
            <a:r>
              <a:rPr lang="en-US" altLang="zh-TW" sz="2800" dirty="0"/>
              <a:t>components (i.e., </a:t>
            </a:r>
            <a:r>
              <a:rPr lang="en-US" altLang="zh-TW" sz="2800" dirty="0">
                <a:solidFill>
                  <a:srgbClr val="FF0000"/>
                </a:solidFill>
              </a:rPr>
              <a:t>Bono</a:t>
            </a:r>
            <a:r>
              <a:rPr lang="en-US" altLang="zh-TW" sz="2800" dirty="0"/>
              <a:t>, </a:t>
            </a:r>
            <a:r>
              <a:rPr lang="en-US" altLang="zh-TW" sz="2800" dirty="0" err="1">
                <a:solidFill>
                  <a:srgbClr val="FF0000"/>
                </a:solidFill>
              </a:rPr>
              <a:t>URSprout</a:t>
            </a:r>
            <a:r>
              <a:rPr lang="en-US" altLang="zh-TW" sz="2800" dirty="0"/>
              <a:t>, </a:t>
            </a:r>
            <a:r>
              <a:rPr lang="en-US" altLang="zh-TW" sz="2800" dirty="0" err="1">
                <a:solidFill>
                  <a:srgbClr val="FF0000"/>
                </a:solidFill>
              </a:rPr>
              <a:t>MSCSprout</a:t>
            </a:r>
            <a:r>
              <a:rPr lang="en-US" altLang="zh-TW" sz="2800" dirty="0"/>
              <a:t>) to determine the component in which allocate resources to achieve better performance.</a:t>
            </a:r>
          </a:p>
          <a:p>
            <a:r>
              <a:rPr lang="en-US" altLang="zh-TW" sz="2800" dirty="0"/>
              <a:t>We aimed to find a combination that achieved a </a:t>
            </a:r>
            <a:r>
              <a:rPr lang="en-US" altLang="zh-TW" sz="2800" dirty="0">
                <a:solidFill>
                  <a:srgbClr val="FF0000"/>
                </a:solidFill>
              </a:rPr>
              <a:t>better SCR without an excessive</a:t>
            </a:r>
            <a:r>
              <a:rPr lang="en-US" altLang="zh-TW" sz="2800" dirty="0"/>
              <a:t> increase in </a:t>
            </a:r>
            <a:r>
              <a:rPr lang="en-US" altLang="zh-TW" sz="2800" dirty="0">
                <a:solidFill>
                  <a:srgbClr val="FF0000"/>
                </a:solidFill>
              </a:rPr>
              <a:t>resource consumption </a:t>
            </a:r>
            <a:r>
              <a:rPr lang="en-US" altLang="zh-TW" sz="2800" dirty="0"/>
              <a:t>and </a:t>
            </a:r>
            <a:r>
              <a:rPr lang="en-US" altLang="zh-TW" sz="2800" dirty="0" err="1"/>
              <a:t>latency,corroborating</a:t>
            </a:r>
            <a:r>
              <a:rPr lang="en-US" altLang="zh-TW" sz="2800" dirty="0"/>
              <a:t> the feasibility of </a:t>
            </a:r>
            <a:r>
              <a:rPr lang="en-US" altLang="zh-TW" sz="2800" dirty="0" err="1"/>
              <a:t>vIMS</a:t>
            </a:r>
            <a:r>
              <a:rPr lang="en-US" altLang="zh-TW" sz="2800" dirty="0"/>
              <a:t> </a:t>
            </a:r>
            <a:r>
              <a:rPr lang="en-US" altLang="zh-TW" sz="2800" dirty="0" err="1"/>
              <a:t>finner</a:t>
            </a:r>
            <a:r>
              <a:rPr lang="en-US" altLang="zh-TW" sz="2800" dirty="0"/>
              <a:t>-scalability.</a:t>
            </a:r>
            <a:endParaRPr lang="zh-TW" altLang="en-US" sz="2800" dirty="0"/>
          </a:p>
        </p:txBody>
      </p:sp>
    </p:spTree>
    <p:extLst>
      <p:ext uri="{BB962C8B-B14F-4D97-AF65-F5344CB8AC3E}">
        <p14:creationId xmlns:p14="http://schemas.microsoft.com/office/powerpoint/2010/main" val="10265180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47</a:t>
            </a:fld>
            <a:endParaRPr lang="en-US" altLang="zh-TW"/>
          </a:p>
        </p:txBody>
      </p:sp>
      <p:pic>
        <p:nvPicPr>
          <p:cNvPr id="5" name="內容版面配置區 4"/>
          <p:cNvPicPr>
            <a:picLocks noGrp="1" noChangeAspect="1"/>
          </p:cNvPicPr>
          <p:nvPr>
            <p:ph idx="1"/>
          </p:nvPr>
        </p:nvPicPr>
        <p:blipFill>
          <a:blip r:embed="rId3"/>
          <a:stretch>
            <a:fillRect/>
          </a:stretch>
        </p:blipFill>
        <p:spPr>
          <a:xfrm>
            <a:off x="1736592" y="1942973"/>
            <a:ext cx="8515615" cy="4201948"/>
          </a:xfrm>
          <a:prstGeom prst="rect">
            <a:avLst/>
          </a:prstGeom>
        </p:spPr>
      </p:pic>
    </p:spTree>
    <p:extLst>
      <p:ext uri="{BB962C8B-B14F-4D97-AF65-F5344CB8AC3E}">
        <p14:creationId xmlns:p14="http://schemas.microsoft.com/office/powerpoint/2010/main" val="38408798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48</a:t>
            </a:fld>
            <a:endParaRPr lang="en-US" altLang="zh-TW"/>
          </a:p>
        </p:txBody>
      </p:sp>
      <p:pic>
        <p:nvPicPr>
          <p:cNvPr id="6" name="內容版面配置區 5"/>
          <p:cNvPicPr>
            <a:picLocks noGrp="1" noChangeAspect="1"/>
          </p:cNvPicPr>
          <p:nvPr>
            <p:ph idx="1"/>
          </p:nvPr>
        </p:nvPicPr>
        <p:blipFill>
          <a:blip r:embed="rId3"/>
          <a:stretch>
            <a:fillRect/>
          </a:stretch>
        </p:blipFill>
        <p:spPr>
          <a:xfrm>
            <a:off x="2543505" y="1586213"/>
            <a:ext cx="6741906" cy="4601562"/>
          </a:xfrm>
          <a:prstGeom prst="rect">
            <a:avLst/>
          </a:prstGeom>
        </p:spPr>
      </p:pic>
    </p:spTree>
    <p:extLst>
      <p:ext uri="{BB962C8B-B14F-4D97-AF65-F5344CB8AC3E}">
        <p14:creationId xmlns:p14="http://schemas.microsoft.com/office/powerpoint/2010/main" val="13048984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49</a:t>
            </a:fld>
            <a:endParaRPr lang="en-US" altLang="zh-TW"/>
          </a:p>
        </p:txBody>
      </p:sp>
      <p:pic>
        <p:nvPicPr>
          <p:cNvPr id="5" name="內容版面配置區 4"/>
          <p:cNvPicPr>
            <a:picLocks noGrp="1" noChangeAspect="1"/>
          </p:cNvPicPr>
          <p:nvPr>
            <p:ph idx="1"/>
          </p:nvPr>
        </p:nvPicPr>
        <p:blipFill>
          <a:blip r:embed="rId3"/>
          <a:stretch>
            <a:fillRect/>
          </a:stretch>
        </p:blipFill>
        <p:spPr>
          <a:xfrm>
            <a:off x="2575035" y="1563709"/>
            <a:ext cx="6831724" cy="4646571"/>
          </a:xfrm>
          <a:prstGeom prst="rect">
            <a:avLst/>
          </a:prstGeom>
        </p:spPr>
      </p:pic>
    </p:spTree>
    <p:extLst>
      <p:ext uri="{BB962C8B-B14F-4D97-AF65-F5344CB8AC3E}">
        <p14:creationId xmlns:p14="http://schemas.microsoft.com/office/powerpoint/2010/main" val="3221203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INTRODUCTION</a:t>
            </a:r>
            <a:endParaRPr lang="zh-TW" altLang="en-US" dirty="0"/>
          </a:p>
        </p:txBody>
      </p:sp>
      <p:sp>
        <p:nvSpPr>
          <p:cNvPr id="3" name="內容版面配置區 2"/>
          <p:cNvSpPr>
            <a:spLocks noGrp="1"/>
          </p:cNvSpPr>
          <p:nvPr>
            <p:ph idx="1"/>
          </p:nvPr>
        </p:nvSpPr>
        <p:spPr/>
        <p:txBody>
          <a:bodyPr/>
          <a:lstStyle/>
          <a:p>
            <a:r>
              <a:rPr lang="en-US" altLang="zh-TW" sz="2600" dirty="0"/>
              <a:t>The ETSI (European Telecommunications Standards Institute) has decided to continue using IMS in the 5th Generation (5G) networks for provisioning multimedia services [4].</a:t>
            </a:r>
          </a:p>
          <a:p>
            <a:r>
              <a:rPr lang="en-US" altLang="zh-TW" sz="2600" dirty="0"/>
              <a:t>Since in 5G the user traffic will be </a:t>
            </a:r>
            <a:r>
              <a:rPr lang="en-US" altLang="zh-TW" sz="2600" dirty="0">
                <a:solidFill>
                  <a:srgbClr val="FF0000"/>
                </a:solidFill>
              </a:rPr>
              <a:t>dynamic</a:t>
            </a:r>
            <a:r>
              <a:rPr lang="en-US" altLang="zh-TW" sz="2600" dirty="0"/>
              <a:t>, IMS must be adapted to such dynamism [5]. </a:t>
            </a:r>
            <a:endParaRPr lang="zh-TW" altLang="zh-TW" sz="2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a:t>
            </a:fld>
            <a:endParaRPr lang="en-US" altLang="zh-TW"/>
          </a:p>
        </p:txBody>
      </p:sp>
      <p:sp>
        <p:nvSpPr>
          <p:cNvPr id="5" name="文字方塊 4"/>
          <p:cNvSpPr txBox="1"/>
          <p:nvPr/>
        </p:nvSpPr>
        <p:spPr>
          <a:xfrm>
            <a:off x="1183759" y="5052307"/>
            <a:ext cx="9537404" cy="1200329"/>
          </a:xfrm>
          <a:prstGeom prst="rect">
            <a:avLst/>
          </a:prstGeom>
          <a:noFill/>
        </p:spPr>
        <p:txBody>
          <a:bodyPr wrap="square" rtlCol="0">
            <a:spAutoFit/>
          </a:bodyPr>
          <a:lstStyle/>
          <a:p>
            <a:r>
              <a:rPr lang="en-US" altLang="zh-TW" dirty="0"/>
              <a:t>[5] </a:t>
            </a:r>
            <a:r>
              <a:rPr lang="it-IT" altLang="zh-TW" dirty="0"/>
              <a:t>G. Carella, L. Foschini, A. Pernafini, P. Bellavista, A. Corradi, M. Corici,</a:t>
            </a:r>
          </a:p>
          <a:p>
            <a:r>
              <a:rPr lang="en-US" altLang="zh-TW" dirty="0"/>
              <a:t>F. Schreiner, and T. </a:t>
            </a:r>
            <a:r>
              <a:rPr lang="en-US" altLang="zh-TW" dirty="0" err="1"/>
              <a:t>Magedanz</a:t>
            </a:r>
            <a:r>
              <a:rPr lang="en-US" altLang="zh-TW" dirty="0"/>
              <a:t>. Quality audit and resource brokering for</a:t>
            </a:r>
          </a:p>
          <a:p>
            <a:r>
              <a:rPr lang="en-US" altLang="zh-TW" dirty="0"/>
              <a:t>network functions virtualization (</a:t>
            </a:r>
            <a:r>
              <a:rPr lang="en-US" altLang="zh-TW" dirty="0" err="1"/>
              <a:t>nfv</a:t>
            </a:r>
            <a:r>
              <a:rPr lang="en-US" altLang="zh-TW" dirty="0"/>
              <a:t>) orchestration in hybrid clouds. In</a:t>
            </a:r>
          </a:p>
          <a:p>
            <a:r>
              <a:rPr lang="fr-FR" altLang="zh-TW" i="1" dirty="0"/>
              <a:t>Global Communications Conference</a:t>
            </a:r>
            <a:r>
              <a:rPr lang="fr-FR" altLang="zh-TW" dirty="0"/>
              <a:t>, pages 1–6. IEEE, 2015.</a:t>
            </a:r>
            <a:endParaRPr lang="zh-TW" altLang="en-US" dirty="0"/>
          </a:p>
        </p:txBody>
      </p:sp>
      <p:sp>
        <p:nvSpPr>
          <p:cNvPr id="7" name="文字方塊 6"/>
          <p:cNvSpPr txBox="1"/>
          <p:nvPr/>
        </p:nvSpPr>
        <p:spPr>
          <a:xfrm>
            <a:off x="1183759" y="4128977"/>
            <a:ext cx="9537404" cy="923330"/>
          </a:xfrm>
          <a:prstGeom prst="rect">
            <a:avLst/>
          </a:prstGeom>
          <a:noFill/>
        </p:spPr>
        <p:txBody>
          <a:bodyPr wrap="square" rtlCol="0">
            <a:spAutoFit/>
          </a:bodyPr>
          <a:lstStyle/>
          <a:p>
            <a:pPr algn="just"/>
            <a:r>
              <a:rPr lang="en-US" altLang="zh-TW" dirty="0"/>
              <a:t>[4] ETSI. Digital cellular telecommunications system (phase 2+) (</a:t>
            </a:r>
            <a:r>
              <a:rPr lang="en-US" altLang="zh-TW" dirty="0" err="1"/>
              <a:t>gsm</a:t>
            </a:r>
            <a:r>
              <a:rPr lang="en-US" altLang="zh-TW" dirty="0"/>
              <a:t>);</a:t>
            </a:r>
          </a:p>
          <a:p>
            <a:pPr algn="just"/>
            <a:r>
              <a:rPr lang="en-US" altLang="zh-TW" dirty="0"/>
              <a:t>universal mobile telecommunications system (</a:t>
            </a:r>
            <a:r>
              <a:rPr lang="en-US" altLang="zh-TW" dirty="0" err="1"/>
              <a:t>umts</a:t>
            </a:r>
            <a:r>
              <a:rPr lang="en-US" altLang="zh-TW" dirty="0"/>
              <a:t>); </a:t>
            </a:r>
            <a:r>
              <a:rPr lang="en-US" altLang="zh-TW" dirty="0" err="1"/>
              <a:t>lte</a:t>
            </a:r>
            <a:r>
              <a:rPr lang="en-US" altLang="zh-TW" dirty="0"/>
              <a:t>; </a:t>
            </a:r>
            <a:r>
              <a:rPr lang="en-US" altLang="zh-TW" dirty="0" err="1"/>
              <a:t>ip</a:t>
            </a:r>
            <a:r>
              <a:rPr lang="en-US" altLang="zh-TW" dirty="0"/>
              <a:t> multimedia</a:t>
            </a:r>
          </a:p>
          <a:p>
            <a:pPr algn="just"/>
            <a:r>
              <a:rPr lang="en-US" altLang="zh-TW" dirty="0"/>
              <a:t>subsystem (</a:t>
            </a:r>
            <a:r>
              <a:rPr lang="en-US" altLang="zh-TW" dirty="0" err="1"/>
              <a:t>ims</a:t>
            </a:r>
            <a:r>
              <a:rPr lang="en-US" altLang="zh-TW" dirty="0"/>
              <a:t>); stage 2. </a:t>
            </a:r>
            <a:r>
              <a:rPr lang="en-US" altLang="zh-TW" i="1" dirty="0"/>
              <a:t>ETSI TS 123 228 V15.2.0</a:t>
            </a:r>
            <a:r>
              <a:rPr lang="en-US" altLang="zh-TW" dirty="0"/>
              <a:t>, 2018.</a:t>
            </a:r>
            <a:endParaRPr lang="zh-TW" altLang="en-US" dirty="0"/>
          </a:p>
        </p:txBody>
      </p:sp>
    </p:spTree>
    <p:extLst>
      <p:ext uri="{BB962C8B-B14F-4D97-AF65-F5344CB8AC3E}">
        <p14:creationId xmlns:p14="http://schemas.microsoft.com/office/powerpoint/2010/main" val="36822904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50</a:t>
            </a:fld>
            <a:endParaRPr lang="en-US" altLang="zh-TW"/>
          </a:p>
        </p:txBody>
      </p:sp>
      <p:pic>
        <p:nvPicPr>
          <p:cNvPr id="5" name="圖片 4"/>
          <p:cNvPicPr>
            <a:picLocks noChangeAspect="1"/>
          </p:cNvPicPr>
          <p:nvPr/>
        </p:nvPicPr>
        <p:blipFill>
          <a:blip r:embed="rId3"/>
          <a:stretch>
            <a:fillRect/>
          </a:stretch>
        </p:blipFill>
        <p:spPr>
          <a:xfrm>
            <a:off x="2526929" y="1623838"/>
            <a:ext cx="6934941" cy="4526313"/>
          </a:xfrm>
          <a:prstGeom prst="rect">
            <a:avLst/>
          </a:prstGeom>
        </p:spPr>
      </p:pic>
    </p:spTree>
    <p:extLst>
      <p:ext uri="{BB962C8B-B14F-4D97-AF65-F5344CB8AC3E}">
        <p14:creationId xmlns:p14="http://schemas.microsoft.com/office/powerpoint/2010/main" val="15793012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51</a:t>
            </a:fld>
            <a:endParaRPr lang="en-US" altLang="zh-TW"/>
          </a:p>
        </p:txBody>
      </p:sp>
      <p:pic>
        <p:nvPicPr>
          <p:cNvPr id="5" name="內容版面配置區 4"/>
          <p:cNvPicPr>
            <a:picLocks noGrp="1" noChangeAspect="1"/>
          </p:cNvPicPr>
          <p:nvPr>
            <p:ph idx="1"/>
          </p:nvPr>
        </p:nvPicPr>
        <p:blipFill>
          <a:blip r:embed="rId3"/>
          <a:stretch>
            <a:fillRect/>
          </a:stretch>
        </p:blipFill>
        <p:spPr>
          <a:xfrm>
            <a:off x="2547007" y="1539183"/>
            <a:ext cx="6894786" cy="4695622"/>
          </a:xfrm>
          <a:prstGeom prst="rect">
            <a:avLst/>
          </a:prstGeom>
        </p:spPr>
      </p:pic>
    </p:spTree>
    <p:extLst>
      <p:ext uri="{BB962C8B-B14F-4D97-AF65-F5344CB8AC3E}">
        <p14:creationId xmlns:p14="http://schemas.microsoft.com/office/powerpoint/2010/main" val="33249462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0" dirty="0"/>
              <a:t>CONCLUSIONS AND FUTURE WORK</a:t>
            </a:r>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52</a:t>
            </a:fld>
            <a:endParaRPr lang="en-US" altLang="zh-TW"/>
          </a:p>
        </p:txBody>
      </p:sp>
      <p:sp>
        <p:nvSpPr>
          <p:cNvPr id="3" name="內容版面配置區 2"/>
          <p:cNvSpPr>
            <a:spLocks noGrp="1"/>
          </p:cNvSpPr>
          <p:nvPr>
            <p:ph idx="1"/>
          </p:nvPr>
        </p:nvSpPr>
        <p:spPr/>
        <p:txBody>
          <a:bodyPr/>
          <a:lstStyle/>
          <a:p>
            <a:r>
              <a:rPr lang="en-US" altLang="zh-TW" sz="2800" dirty="0"/>
              <a:t>In this paper, we present </a:t>
            </a:r>
            <a:r>
              <a:rPr lang="el-GR" altLang="zh-TW" sz="2800" dirty="0">
                <a:solidFill>
                  <a:srgbClr val="FF0000"/>
                </a:solidFill>
              </a:rPr>
              <a:t>μ</a:t>
            </a:r>
            <a:r>
              <a:rPr lang="en-US" altLang="zh-TW" sz="2800" dirty="0" err="1">
                <a:solidFill>
                  <a:srgbClr val="FF0000"/>
                </a:solidFill>
              </a:rPr>
              <a:t>vIMS</a:t>
            </a:r>
            <a:r>
              <a:rPr lang="en-US" altLang="zh-TW" sz="2800" dirty="0"/>
              <a:t>, an architecture aimed to provide IMS finer-scalability in 5G networks that suffer dynamic traffic variations.</a:t>
            </a:r>
          </a:p>
          <a:p>
            <a:r>
              <a:rPr lang="en-US" altLang="zh-TW" sz="2800" dirty="0"/>
              <a:t>In order to handle this dynamism, </a:t>
            </a:r>
            <a:r>
              <a:rPr lang="el-GR" altLang="zh-TW" sz="2800" dirty="0"/>
              <a:t>μ</a:t>
            </a:r>
            <a:r>
              <a:rPr lang="en-US" altLang="zh-TW" sz="2800" dirty="0" err="1"/>
              <a:t>vIMS</a:t>
            </a:r>
            <a:r>
              <a:rPr lang="en-US" altLang="zh-TW" sz="2800" dirty="0"/>
              <a:t> decomposes the CSCF into </a:t>
            </a:r>
            <a:r>
              <a:rPr lang="en-US" altLang="zh-TW" sz="2800" dirty="0" err="1"/>
              <a:t>microservices</a:t>
            </a:r>
            <a:r>
              <a:rPr lang="en-US" altLang="zh-TW" sz="2800" dirty="0"/>
              <a:t> and uses Enhancing Elements, improving the available resource usage and achieving finer-scalability.</a:t>
            </a:r>
          </a:p>
          <a:p>
            <a:r>
              <a:rPr lang="en-US" altLang="zh-TW" sz="2800" dirty="0"/>
              <a:t>We corroborated that using </a:t>
            </a:r>
            <a:r>
              <a:rPr lang="en-US" altLang="zh-TW" sz="2800" dirty="0" err="1"/>
              <a:t>microservices</a:t>
            </a:r>
            <a:r>
              <a:rPr lang="en-US" altLang="zh-TW" sz="2800" dirty="0"/>
              <a:t> </a:t>
            </a:r>
            <a:r>
              <a:rPr lang="el-GR" altLang="zh-TW" sz="2800" dirty="0">
                <a:solidFill>
                  <a:srgbClr val="FF0000"/>
                </a:solidFill>
              </a:rPr>
              <a:t>μ</a:t>
            </a:r>
            <a:r>
              <a:rPr lang="en-US" altLang="zh-TW" sz="2800" dirty="0" err="1">
                <a:solidFill>
                  <a:srgbClr val="FF0000"/>
                </a:solidFill>
              </a:rPr>
              <a:t>vIMS</a:t>
            </a:r>
            <a:r>
              <a:rPr lang="en-US" altLang="zh-TW" sz="2800" dirty="0"/>
              <a:t> provides </a:t>
            </a:r>
            <a:r>
              <a:rPr lang="en-US" altLang="zh-TW" sz="2800" dirty="0">
                <a:solidFill>
                  <a:srgbClr val="FF0000"/>
                </a:solidFill>
              </a:rPr>
              <a:t>finer-scalability</a:t>
            </a:r>
            <a:r>
              <a:rPr lang="en-US" altLang="zh-TW" sz="2800" dirty="0"/>
              <a:t> because the resources are allocated in the specific IMS function necessary to handle the traffic.</a:t>
            </a:r>
            <a:endParaRPr lang="zh-TW" altLang="zh-TW" sz="2800" dirty="0"/>
          </a:p>
          <a:p>
            <a:endParaRPr lang="zh-TW" altLang="en-US" sz="2800" dirty="0"/>
          </a:p>
        </p:txBody>
      </p:sp>
    </p:spTree>
    <p:extLst>
      <p:ext uri="{BB962C8B-B14F-4D97-AF65-F5344CB8AC3E}">
        <p14:creationId xmlns:p14="http://schemas.microsoft.com/office/powerpoint/2010/main" val="18830102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0" dirty="0"/>
              <a:t>REFERENCE</a:t>
            </a:r>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53</a:t>
            </a:fld>
            <a:endParaRPr lang="en-US" altLang="zh-TW"/>
          </a:p>
        </p:txBody>
      </p:sp>
      <p:sp>
        <p:nvSpPr>
          <p:cNvPr id="3" name="內容版面配置區 2"/>
          <p:cNvSpPr>
            <a:spLocks noGrp="1"/>
          </p:cNvSpPr>
          <p:nvPr>
            <p:ph idx="1"/>
          </p:nvPr>
        </p:nvSpPr>
        <p:spPr/>
        <p:txBody>
          <a:bodyPr/>
          <a:lstStyle/>
          <a:p>
            <a:r>
              <a:rPr lang="en-US" altLang="zh-TW" sz="1400" dirty="0"/>
              <a:t>[1] Kang Wang, </a:t>
            </a:r>
            <a:r>
              <a:rPr lang="en-US" altLang="zh-TW" sz="1400" dirty="0" err="1"/>
              <a:t>Guiqing</a:t>
            </a:r>
            <a:r>
              <a:rPr lang="en-US" altLang="zh-TW" sz="1400" dirty="0"/>
              <a:t> Gao, </a:t>
            </a:r>
            <a:r>
              <a:rPr lang="en-US" altLang="zh-TW" sz="1400" dirty="0" err="1"/>
              <a:t>Yuanli</a:t>
            </a:r>
            <a:r>
              <a:rPr lang="en-US" altLang="zh-TW" sz="1400" dirty="0"/>
              <a:t> Qin, and </a:t>
            </a:r>
            <a:r>
              <a:rPr lang="en-US" altLang="zh-TW" sz="1400" dirty="0" err="1"/>
              <a:t>Xiangyong</a:t>
            </a:r>
            <a:r>
              <a:rPr lang="en-US" altLang="zh-TW" sz="1400" dirty="0"/>
              <a:t> He. Building of communication system for nuclear accident emergency disposal based on </a:t>
            </a:r>
            <a:r>
              <a:rPr lang="en-US" altLang="zh-TW" sz="1400" dirty="0" err="1"/>
              <a:t>ip</a:t>
            </a:r>
            <a:r>
              <a:rPr lang="en-US" altLang="zh-TW" sz="1400" dirty="0"/>
              <a:t> multimedia subsystem. In AIP Conference Proceedings. AIP, 2018.</a:t>
            </a:r>
            <a:endParaRPr lang="zh-TW" altLang="zh-TW" sz="1400" dirty="0"/>
          </a:p>
          <a:p>
            <a:r>
              <a:rPr lang="en-US" altLang="zh-TW" sz="1400" dirty="0"/>
              <a:t>[2] INTEL. vims for communications service providers. Intel Builders,2016.</a:t>
            </a:r>
            <a:endParaRPr lang="zh-TW" altLang="zh-TW" sz="1400" dirty="0"/>
          </a:p>
          <a:p>
            <a:r>
              <a:rPr lang="en-US" altLang="zh-TW" sz="1400" dirty="0"/>
              <a:t>[3] V. G. </a:t>
            </a:r>
            <a:r>
              <a:rPr lang="en-US" altLang="zh-TW" sz="1400" dirty="0" err="1"/>
              <a:t>Ozianyi</a:t>
            </a:r>
            <a:r>
              <a:rPr lang="en-US" altLang="zh-TW" sz="1400" dirty="0"/>
              <a:t> and N. Ventura. Design and implementation of scalable </a:t>
            </a:r>
            <a:r>
              <a:rPr lang="en-US" altLang="zh-TW" sz="1400" dirty="0" err="1"/>
              <a:t>ims</a:t>
            </a:r>
            <a:r>
              <a:rPr lang="en-US" altLang="zh-TW" sz="1400" dirty="0"/>
              <a:t> charging systems. In Conference on Local Computer </a:t>
            </a:r>
            <a:r>
              <a:rPr lang="en-US" altLang="zh-TW" sz="1400" dirty="0" err="1"/>
              <a:t>Networks.IEEE</a:t>
            </a:r>
            <a:r>
              <a:rPr lang="en-US" altLang="zh-TW" sz="1400" dirty="0"/>
              <a:t>, 2009.</a:t>
            </a:r>
            <a:endParaRPr lang="zh-TW" altLang="zh-TW" sz="1400" dirty="0"/>
          </a:p>
          <a:p>
            <a:r>
              <a:rPr lang="en-US" altLang="zh-TW" sz="1400" dirty="0"/>
              <a:t>[4] ETSI. Digital cellular telecommunications system (phase 2+) (</a:t>
            </a:r>
            <a:r>
              <a:rPr lang="en-US" altLang="zh-TW" sz="1400" dirty="0" err="1"/>
              <a:t>gsm</a:t>
            </a:r>
            <a:r>
              <a:rPr lang="en-US" altLang="zh-TW" sz="1400" dirty="0"/>
              <a:t>); universal mobile telecommunications system (</a:t>
            </a:r>
            <a:r>
              <a:rPr lang="en-US" altLang="zh-TW" sz="1400" dirty="0" err="1"/>
              <a:t>umts</a:t>
            </a:r>
            <a:r>
              <a:rPr lang="en-US" altLang="zh-TW" sz="1400" dirty="0"/>
              <a:t>); </a:t>
            </a:r>
            <a:r>
              <a:rPr lang="en-US" altLang="zh-TW" sz="1400" dirty="0" err="1"/>
              <a:t>lte</a:t>
            </a:r>
            <a:r>
              <a:rPr lang="en-US" altLang="zh-TW" sz="1400" dirty="0"/>
              <a:t>; </a:t>
            </a:r>
            <a:r>
              <a:rPr lang="en-US" altLang="zh-TW" sz="1400" dirty="0" err="1"/>
              <a:t>ip</a:t>
            </a:r>
            <a:r>
              <a:rPr lang="en-US" altLang="zh-TW" sz="1400" dirty="0"/>
              <a:t> multimedia subsystem (</a:t>
            </a:r>
            <a:r>
              <a:rPr lang="en-US" altLang="zh-TW" sz="1400" dirty="0" err="1"/>
              <a:t>ims</a:t>
            </a:r>
            <a:r>
              <a:rPr lang="en-US" altLang="zh-TW" sz="1400" dirty="0"/>
              <a:t>); stage 2. ETSI TS 123 228 V15.2.0, 2018.</a:t>
            </a:r>
            <a:endParaRPr lang="zh-TW" altLang="zh-TW" sz="1400" dirty="0"/>
          </a:p>
          <a:p>
            <a:r>
              <a:rPr lang="en-US" altLang="zh-TW" sz="1400" dirty="0"/>
              <a:t>[5] G. </a:t>
            </a:r>
            <a:r>
              <a:rPr lang="en-US" altLang="zh-TW" sz="1400" dirty="0" err="1"/>
              <a:t>Carella</a:t>
            </a:r>
            <a:r>
              <a:rPr lang="en-US" altLang="zh-TW" sz="1400" dirty="0"/>
              <a:t>, L. Foschini, A. </a:t>
            </a:r>
            <a:r>
              <a:rPr lang="en-US" altLang="zh-TW" sz="1400" dirty="0" err="1"/>
              <a:t>Pernafini</a:t>
            </a:r>
            <a:r>
              <a:rPr lang="en-US" altLang="zh-TW" sz="1400" dirty="0"/>
              <a:t>, P. </a:t>
            </a:r>
            <a:r>
              <a:rPr lang="en-US" altLang="zh-TW" sz="1400" dirty="0" err="1"/>
              <a:t>Bellavista</a:t>
            </a:r>
            <a:r>
              <a:rPr lang="en-US" altLang="zh-TW" sz="1400" dirty="0"/>
              <a:t>, A. </a:t>
            </a:r>
            <a:r>
              <a:rPr lang="en-US" altLang="zh-TW" sz="1400" dirty="0" err="1"/>
              <a:t>Corradi</a:t>
            </a:r>
            <a:r>
              <a:rPr lang="en-US" altLang="zh-TW" sz="1400" dirty="0"/>
              <a:t>, M. </a:t>
            </a:r>
            <a:r>
              <a:rPr lang="en-US" altLang="zh-TW" sz="1400" dirty="0" err="1"/>
              <a:t>Corici,F</a:t>
            </a:r>
            <a:r>
              <a:rPr lang="en-US" altLang="zh-TW" sz="1400" dirty="0"/>
              <a:t>. Schreiner, and T. </a:t>
            </a:r>
            <a:r>
              <a:rPr lang="en-US" altLang="zh-TW" sz="1400" dirty="0" err="1"/>
              <a:t>Magedanz</a:t>
            </a:r>
            <a:r>
              <a:rPr lang="en-US" altLang="zh-TW" sz="1400" dirty="0"/>
              <a:t>. Quality audit and resource brokering for network functions virtualization (</a:t>
            </a:r>
            <a:r>
              <a:rPr lang="en-US" altLang="zh-TW" sz="1400" dirty="0" err="1"/>
              <a:t>nfv</a:t>
            </a:r>
            <a:r>
              <a:rPr lang="en-US" altLang="zh-TW" sz="1400" dirty="0"/>
              <a:t>) orchestration in hybrid clouds. In Global Communications Conference, pages 1–6. IEEE, 2015.</a:t>
            </a:r>
            <a:endParaRPr lang="zh-TW" altLang="zh-TW" sz="1400" dirty="0"/>
          </a:p>
          <a:p>
            <a:r>
              <a:rPr lang="en-US" altLang="zh-TW" sz="1400" dirty="0"/>
              <a:t>[6] J. Lai and Q. Fu. Man-in-the-middle </a:t>
            </a:r>
            <a:r>
              <a:rPr lang="en-US" altLang="zh-TW" sz="1400" dirty="0" err="1"/>
              <a:t>anycast</a:t>
            </a:r>
            <a:r>
              <a:rPr lang="en-US" altLang="zh-TW" sz="1400" dirty="0"/>
              <a:t> (</a:t>
            </a:r>
            <a:r>
              <a:rPr lang="en-US" altLang="zh-TW" sz="1400" dirty="0" err="1"/>
              <a:t>mima</a:t>
            </a:r>
            <a:r>
              <a:rPr lang="en-US" altLang="zh-TW" sz="1400" dirty="0"/>
              <a:t>): </a:t>
            </a:r>
            <a:r>
              <a:rPr lang="en-US" altLang="zh-TW" sz="1400" dirty="0" err="1"/>
              <a:t>Cdn</a:t>
            </a:r>
            <a:r>
              <a:rPr lang="en-US" altLang="zh-TW" sz="1400" dirty="0"/>
              <a:t> </a:t>
            </a:r>
            <a:r>
              <a:rPr lang="en-US" altLang="zh-TW" sz="1400" dirty="0" err="1"/>
              <a:t>userserver</a:t>
            </a:r>
            <a:r>
              <a:rPr lang="en-US" altLang="zh-TW" sz="1400" dirty="0"/>
              <a:t> assignment becomes flexible. In Conference on Local Computer Networks. IEEE, 2016.</a:t>
            </a:r>
            <a:endParaRPr lang="zh-TW" altLang="zh-TW" sz="1400" dirty="0"/>
          </a:p>
          <a:p>
            <a:r>
              <a:rPr lang="en-US" altLang="zh-TW" sz="1400" dirty="0"/>
              <a:t>[7] C. H. T. Arteaga, F. </a:t>
            </a:r>
            <a:r>
              <a:rPr lang="en-US" altLang="zh-TW" sz="1400" dirty="0" err="1"/>
              <a:t>Rissoi</a:t>
            </a:r>
            <a:r>
              <a:rPr lang="en-US" altLang="zh-TW" sz="1400" dirty="0"/>
              <a:t>, and O. M. C. Rendon. An adaptive scaling mechanism for managing performance variations in network functions virtualization: A case study in an </a:t>
            </a:r>
            <a:r>
              <a:rPr lang="en-US" altLang="zh-TW" sz="1400" dirty="0" err="1"/>
              <a:t>nfv</a:t>
            </a:r>
            <a:r>
              <a:rPr lang="en-US" altLang="zh-TW" sz="1400" dirty="0"/>
              <a:t>-based </a:t>
            </a:r>
            <a:r>
              <a:rPr lang="en-US" altLang="zh-TW" sz="1400" dirty="0" err="1"/>
              <a:t>epc</a:t>
            </a:r>
            <a:r>
              <a:rPr lang="en-US" altLang="zh-TW" sz="1400" dirty="0"/>
              <a:t>. In International Conference on Network and Service Management, pages 1–7, 2017.</a:t>
            </a:r>
            <a:endParaRPr lang="zh-TW" altLang="zh-TW" sz="1400" dirty="0"/>
          </a:p>
          <a:p>
            <a:r>
              <a:rPr lang="en-US" altLang="zh-TW" sz="1400" dirty="0"/>
              <a:t>[8] A. B. </a:t>
            </a:r>
            <a:r>
              <a:rPr lang="en-US" altLang="zh-TW" sz="1400" dirty="0" err="1"/>
              <a:t>Alvi</a:t>
            </a:r>
            <a:r>
              <a:rPr lang="en-US" altLang="zh-TW" sz="1400" dirty="0"/>
              <a:t>, T. Masood, and U. </a:t>
            </a:r>
            <a:r>
              <a:rPr lang="en-US" altLang="zh-TW" sz="1400" dirty="0" err="1"/>
              <a:t>Mehboob</a:t>
            </a:r>
            <a:r>
              <a:rPr lang="en-US" altLang="zh-TW" sz="1400" dirty="0"/>
              <a:t>. Load based automatic scaling in virtual </a:t>
            </a:r>
            <a:r>
              <a:rPr lang="en-US" altLang="zh-TW" sz="1400" dirty="0" err="1"/>
              <a:t>ip</a:t>
            </a:r>
            <a:r>
              <a:rPr lang="en-US" altLang="zh-TW" sz="1400" dirty="0"/>
              <a:t> based multimedia subsystem. In Consumer Communications Networking Conference, pages 665–670. IEEE, 2017.</a:t>
            </a:r>
            <a:endParaRPr lang="zh-TW" altLang="zh-TW" sz="1400" dirty="0"/>
          </a:p>
          <a:p>
            <a:r>
              <a:rPr lang="en-US" altLang="zh-TW" sz="1400" dirty="0"/>
              <a:t>[9] A. </a:t>
            </a:r>
            <a:r>
              <a:rPr lang="en-US" altLang="zh-TW" sz="1400" dirty="0" err="1"/>
              <a:t>Boubendir</a:t>
            </a:r>
            <a:r>
              <a:rPr lang="en-US" altLang="zh-TW" sz="1400" dirty="0"/>
              <a:t>, E. </a:t>
            </a:r>
            <a:r>
              <a:rPr lang="en-US" altLang="zh-TW" sz="1400" dirty="0" err="1"/>
              <a:t>Bertin</a:t>
            </a:r>
            <a:r>
              <a:rPr lang="en-US" altLang="zh-TW" sz="1400" dirty="0"/>
              <a:t>, and N. </a:t>
            </a:r>
            <a:r>
              <a:rPr lang="en-US" altLang="zh-TW" sz="1400" dirty="0" err="1"/>
              <a:t>Simoni</a:t>
            </a:r>
            <a:r>
              <a:rPr lang="en-US" altLang="zh-TW" sz="1400" dirty="0"/>
              <a:t>. A </a:t>
            </a:r>
            <a:r>
              <a:rPr lang="en-US" altLang="zh-TW" sz="1400" dirty="0" err="1"/>
              <a:t>vnf</a:t>
            </a:r>
            <a:r>
              <a:rPr lang="en-US" altLang="zh-TW" sz="1400" dirty="0"/>
              <a:t>-as-a-service design through micro-services disassembling the </a:t>
            </a:r>
            <a:r>
              <a:rPr lang="en-US" altLang="zh-TW" sz="1400" dirty="0" err="1"/>
              <a:t>ims</a:t>
            </a:r>
            <a:r>
              <a:rPr lang="en-US" altLang="zh-TW" sz="1400" dirty="0"/>
              <a:t>. In Conference on Innovations in Clouds, Internet and Networks, pages 203–210. IEEE,2017.</a:t>
            </a:r>
            <a:endParaRPr lang="zh-TW" altLang="zh-TW" sz="1400" dirty="0"/>
          </a:p>
          <a:p>
            <a:r>
              <a:rPr lang="en-US" altLang="zh-TW" sz="1400" dirty="0"/>
              <a:t>[10] Pascal </a:t>
            </a:r>
            <a:r>
              <a:rPr lang="en-US" altLang="zh-TW" sz="1400" dirty="0" err="1"/>
              <a:t>Potvin</a:t>
            </a:r>
            <a:r>
              <a:rPr lang="en-US" altLang="zh-TW" sz="1400" dirty="0"/>
              <a:t>, </a:t>
            </a:r>
            <a:r>
              <a:rPr lang="en-US" altLang="zh-TW" sz="1400" dirty="0" err="1"/>
              <a:t>Mahdy</a:t>
            </a:r>
            <a:r>
              <a:rPr lang="en-US" altLang="zh-TW" sz="1400" dirty="0"/>
              <a:t> </a:t>
            </a:r>
            <a:r>
              <a:rPr lang="en-US" altLang="zh-TW" sz="1400" dirty="0" err="1"/>
              <a:t>Nabaee</a:t>
            </a:r>
            <a:r>
              <a:rPr lang="en-US" altLang="zh-TW" sz="1400" dirty="0"/>
              <a:t>, </a:t>
            </a:r>
            <a:r>
              <a:rPr lang="en-US" altLang="zh-TW" sz="1400" dirty="0" err="1"/>
              <a:t>Fabrice</a:t>
            </a:r>
            <a:r>
              <a:rPr lang="en-US" altLang="zh-TW" sz="1400" dirty="0"/>
              <a:t> </a:t>
            </a:r>
            <a:r>
              <a:rPr lang="en-US" altLang="zh-TW" sz="1400" dirty="0" err="1"/>
              <a:t>Labeau</a:t>
            </a:r>
            <a:r>
              <a:rPr lang="en-US" altLang="zh-TW" sz="1400" dirty="0"/>
              <a:t>, Kim </a:t>
            </a:r>
            <a:r>
              <a:rPr lang="en-US" altLang="zh-TW" sz="1400" dirty="0" err="1"/>
              <a:t>Khoa</a:t>
            </a:r>
            <a:r>
              <a:rPr lang="en-US" altLang="zh-TW" sz="1400" dirty="0"/>
              <a:t> Nguyen, and Mohamed </a:t>
            </a:r>
            <a:r>
              <a:rPr lang="en-US" altLang="zh-TW" sz="1400" dirty="0" err="1"/>
              <a:t>Cheriet</a:t>
            </a:r>
            <a:r>
              <a:rPr lang="en-US" altLang="zh-TW" sz="1400" dirty="0"/>
              <a:t>. Micro service cloud computing pattern for next generation networks. Computing Research Repository, 2015.</a:t>
            </a:r>
            <a:endParaRPr lang="zh-TW" altLang="zh-TW" sz="1400" dirty="0"/>
          </a:p>
          <a:p>
            <a:pPr marL="0" indent="0">
              <a:buNone/>
            </a:pPr>
            <a:endParaRPr lang="zh-TW" altLang="en-US" sz="1400" dirty="0"/>
          </a:p>
        </p:txBody>
      </p:sp>
    </p:spTree>
    <p:extLst>
      <p:ext uri="{BB962C8B-B14F-4D97-AF65-F5344CB8AC3E}">
        <p14:creationId xmlns:p14="http://schemas.microsoft.com/office/powerpoint/2010/main" val="27288815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0" dirty="0"/>
              <a:t>REFERENCE</a:t>
            </a:r>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54</a:t>
            </a:fld>
            <a:endParaRPr lang="en-US" altLang="zh-TW"/>
          </a:p>
        </p:txBody>
      </p:sp>
      <p:sp>
        <p:nvSpPr>
          <p:cNvPr id="3" name="內容版面配置區 2"/>
          <p:cNvSpPr>
            <a:spLocks noGrp="1"/>
          </p:cNvSpPr>
          <p:nvPr>
            <p:ph idx="1"/>
          </p:nvPr>
        </p:nvSpPr>
        <p:spPr/>
        <p:txBody>
          <a:bodyPr/>
          <a:lstStyle/>
          <a:p>
            <a:r>
              <a:rPr lang="en-US" altLang="zh-TW" sz="1400" dirty="0"/>
              <a:t>[11] D. </a:t>
            </a:r>
            <a:r>
              <a:rPr lang="en-US" altLang="zh-TW" sz="1400" dirty="0" err="1"/>
              <a:t>Gallipeau</a:t>
            </a:r>
            <a:r>
              <a:rPr lang="en-US" altLang="zh-TW" sz="1400" dirty="0"/>
              <a:t> and S. </a:t>
            </a:r>
            <a:r>
              <a:rPr lang="en-US" altLang="zh-TW" sz="1400" dirty="0" err="1"/>
              <a:t>Kudrle</a:t>
            </a:r>
            <a:r>
              <a:rPr lang="en-US" altLang="zh-TW" sz="1400" dirty="0"/>
              <a:t>. </a:t>
            </a:r>
            <a:r>
              <a:rPr lang="en-US" altLang="zh-TW" sz="1400" dirty="0" err="1"/>
              <a:t>Microservices</a:t>
            </a:r>
            <a:r>
              <a:rPr lang="en-US" altLang="zh-TW" sz="1400" dirty="0"/>
              <a:t>: Building blocks to new workflows and virtualization. SMPTE Motion Imaging Journal,127(4):21–31, May 2018.</a:t>
            </a:r>
          </a:p>
          <a:p>
            <a:r>
              <a:rPr lang="en-US" altLang="zh-TW" sz="1400" dirty="0"/>
              <a:t>[12] F. </a:t>
            </a:r>
            <a:r>
              <a:rPr lang="en-US" altLang="zh-TW" sz="1400" dirty="0" err="1"/>
              <a:t>Moradi</a:t>
            </a:r>
            <a:r>
              <a:rPr lang="en-US" altLang="zh-TW" sz="1400" dirty="0"/>
              <a:t>, C. </a:t>
            </a:r>
            <a:r>
              <a:rPr lang="en-US" altLang="zh-TW" sz="1400" dirty="0" err="1"/>
              <a:t>Flinta</a:t>
            </a:r>
            <a:r>
              <a:rPr lang="en-US" altLang="zh-TW" sz="1400" dirty="0"/>
              <a:t>, A. </a:t>
            </a:r>
            <a:r>
              <a:rPr lang="en-US" altLang="zh-TW" sz="1400" dirty="0" err="1"/>
              <a:t>Johnsson</a:t>
            </a:r>
            <a:r>
              <a:rPr lang="en-US" altLang="zh-TW" sz="1400" dirty="0"/>
              <a:t>, and C. </a:t>
            </a:r>
            <a:r>
              <a:rPr lang="en-US" altLang="zh-TW" sz="1400" dirty="0" err="1"/>
              <a:t>Meirosu</a:t>
            </a:r>
            <a:r>
              <a:rPr lang="en-US" altLang="zh-TW" sz="1400" dirty="0"/>
              <a:t>. </a:t>
            </a:r>
            <a:r>
              <a:rPr lang="en-US" altLang="zh-TW" sz="1400" dirty="0" err="1"/>
              <a:t>Conmon</a:t>
            </a:r>
            <a:r>
              <a:rPr lang="en-US" altLang="zh-TW" sz="1400" dirty="0"/>
              <a:t>: An automated container based network performance monitoring system. In Symposium on Integrated Network and Service Management, pages 54–62. IFIP/IEEE, 2017.</a:t>
            </a:r>
          </a:p>
          <a:p>
            <a:r>
              <a:rPr lang="pt-BR" altLang="zh-TW" sz="1400" dirty="0"/>
              <a:t>[13] X. Larrucea, I. Santamaria, R. Colomo-Palacios, and C. Ebert. Microservices.</a:t>
            </a:r>
            <a:r>
              <a:rPr lang="en-US" altLang="zh-TW" sz="1400" dirty="0"/>
              <a:t>IEEE Software, 35(3):96–100, May 2018.</a:t>
            </a:r>
          </a:p>
          <a:p>
            <a:r>
              <a:rPr lang="en-US" altLang="zh-TW" sz="1400" dirty="0"/>
              <a:t>[14] H. </a:t>
            </a:r>
            <a:r>
              <a:rPr lang="en-US" altLang="zh-TW" sz="1400" dirty="0" err="1"/>
              <a:t>Knoche</a:t>
            </a:r>
            <a:r>
              <a:rPr lang="en-US" altLang="zh-TW" sz="1400" dirty="0"/>
              <a:t> and W. </a:t>
            </a:r>
            <a:r>
              <a:rPr lang="en-US" altLang="zh-TW" sz="1400" dirty="0" err="1"/>
              <a:t>Hasselbring</a:t>
            </a:r>
            <a:r>
              <a:rPr lang="en-US" altLang="zh-TW" sz="1400" dirty="0"/>
              <a:t>. Using </a:t>
            </a:r>
            <a:r>
              <a:rPr lang="en-US" altLang="zh-TW" sz="1400" dirty="0" err="1"/>
              <a:t>microservices</a:t>
            </a:r>
            <a:r>
              <a:rPr lang="en-US" altLang="zh-TW" sz="1400" dirty="0"/>
              <a:t> for legacy software modernization. IEEE Software, 35(3):44–49, 2018.</a:t>
            </a:r>
          </a:p>
          <a:p>
            <a:r>
              <a:rPr lang="en-US" altLang="zh-TW" sz="1400" dirty="0"/>
              <a:t>[15] </a:t>
            </a:r>
            <a:r>
              <a:rPr lang="en-US" altLang="zh-TW" sz="1400" dirty="0" err="1"/>
              <a:t>Fabrizio</a:t>
            </a:r>
            <a:r>
              <a:rPr lang="en-US" altLang="zh-TW" sz="1400" dirty="0"/>
              <a:t> </a:t>
            </a:r>
            <a:r>
              <a:rPr lang="en-US" altLang="zh-TW" sz="1400" dirty="0" err="1"/>
              <a:t>Montesi</a:t>
            </a:r>
            <a:r>
              <a:rPr lang="en-US" altLang="zh-TW" sz="1400" dirty="0"/>
              <a:t> and Janine Weber. Circuit breakers, discovery, and API gateways in </a:t>
            </a:r>
            <a:r>
              <a:rPr lang="en-US" altLang="zh-TW" sz="1400" dirty="0" err="1"/>
              <a:t>microservices</a:t>
            </a:r>
            <a:r>
              <a:rPr lang="en-US" altLang="zh-TW" sz="1400" dirty="0"/>
              <a:t>. </a:t>
            </a:r>
            <a:r>
              <a:rPr lang="en-US" altLang="zh-TW" sz="1400" dirty="0" err="1"/>
              <a:t>CoRR</a:t>
            </a:r>
            <a:r>
              <a:rPr lang="en-US" altLang="zh-TW" sz="1400" dirty="0"/>
              <a:t>, 2016.</a:t>
            </a:r>
          </a:p>
          <a:p>
            <a:r>
              <a:rPr lang="en-US" altLang="zh-TW" sz="1400" dirty="0"/>
              <a:t>[16] S. </a:t>
            </a:r>
            <a:r>
              <a:rPr lang="en-US" altLang="zh-TW" sz="1400" dirty="0" err="1"/>
              <a:t>Klock</a:t>
            </a:r>
            <a:r>
              <a:rPr lang="en-US" altLang="zh-TW" sz="1400" dirty="0"/>
              <a:t>, J. M. E. M. V. D. </a:t>
            </a:r>
            <a:r>
              <a:rPr lang="en-US" altLang="zh-TW" sz="1400" dirty="0" err="1"/>
              <a:t>Werf</a:t>
            </a:r>
            <a:r>
              <a:rPr lang="en-US" altLang="zh-TW" sz="1400" dirty="0"/>
              <a:t>, J. P. </a:t>
            </a:r>
            <a:r>
              <a:rPr lang="en-US" altLang="zh-TW" sz="1400" dirty="0" err="1"/>
              <a:t>Guelen</a:t>
            </a:r>
            <a:r>
              <a:rPr lang="en-US" altLang="zh-TW" sz="1400" dirty="0"/>
              <a:t>, and S. Jansen. </a:t>
            </a:r>
            <a:r>
              <a:rPr lang="en-US" altLang="zh-TW" sz="1400" dirty="0" err="1"/>
              <a:t>Workloadbased</a:t>
            </a:r>
            <a:r>
              <a:rPr lang="en-US" altLang="zh-TW" sz="1400" dirty="0"/>
              <a:t> clustering of coherent feature sets in </a:t>
            </a:r>
            <a:r>
              <a:rPr lang="en-US" altLang="zh-TW" sz="1400" dirty="0" err="1"/>
              <a:t>microservice</a:t>
            </a:r>
            <a:r>
              <a:rPr lang="en-US" altLang="zh-TW" sz="1400" dirty="0"/>
              <a:t> </a:t>
            </a:r>
            <a:r>
              <a:rPr lang="en-US" altLang="zh-TW" sz="1400" dirty="0" err="1"/>
              <a:t>architectures.In</a:t>
            </a:r>
            <a:r>
              <a:rPr lang="en-US" altLang="zh-TW" sz="1400" dirty="0"/>
              <a:t> International Conference on Software Architecture. IEEE, 2017.</a:t>
            </a:r>
          </a:p>
          <a:p>
            <a:r>
              <a:rPr lang="en-US" altLang="zh-TW" sz="1400" dirty="0"/>
              <a:t>[17] ETSI. Network functions </a:t>
            </a:r>
            <a:r>
              <a:rPr lang="en-US" altLang="zh-TW" sz="1400" dirty="0" err="1"/>
              <a:t>virtualisation</a:t>
            </a:r>
            <a:r>
              <a:rPr lang="en-US" altLang="zh-TW" sz="1400" dirty="0"/>
              <a:t> (</a:t>
            </a:r>
            <a:r>
              <a:rPr lang="en-US" altLang="zh-TW" sz="1400" dirty="0" err="1"/>
              <a:t>nfv</a:t>
            </a:r>
            <a:r>
              <a:rPr lang="en-US" altLang="zh-TW" sz="1400" dirty="0"/>
              <a:t>);management and </a:t>
            </a:r>
            <a:r>
              <a:rPr lang="en-US" altLang="zh-TW" sz="1400" dirty="0" err="1"/>
              <a:t>orchestration.ETSI</a:t>
            </a:r>
            <a:r>
              <a:rPr lang="en-US" altLang="zh-TW" sz="1400" dirty="0"/>
              <a:t> GS NFV-MAN 001 V1.1.1, 2014.</a:t>
            </a:r>
          </a:p>
          <a:p>
            <a:r>
              <a:rPr lang="en-US" altLang="zh-TW" sz="1400" dirty="0"/>
              <a:t>[18] D. </a:t>
            </a:r>
            <a:r>
              <a:rPr lang="en-US" altLang="zh-TW" sz="1400" dirty="0" err="1"/>
              <a:t>Taibi</a:t>
            </a:r>
            <a:r>
              <a:rPr lang="en-US" altLang="zh-TW" sz="1400" dirty="0"/>
              <a:t> and V. </a:t>
            </a:r>
            <a:r>
              <a:rPr lang="en-US" altLang="zh-TW" sz="1400" dirty="0" err="1"/>
              <a:t>Lenarduzzi</a:t>
            </a:r>
            <a:r>
              <a:rPr lang="en-US" altLang="zh-TW" sz="1400" dirty="0"/>
              <a:t>. On the definition of </a:t>
            </a:r>
            <a:r>
              <a:rPr lang="en-US" altLang="zh-TW" sz="1400" dirty="0" err="1"/>
              <a:t>microservice</a:t>
            </a:r>
            <a:r>
              <a:rPr lang="en-US" altLang="zh-TW" sz="1400" dirty="0"/>
              <a:t> bad smells. IEEE Software, 35(3):56–62, 2018.</a:t>
            </a:r>
          </a:p>
          <a:p>
            <a:r>
              <a:rPr lang="en-US" altLang="zh-TW" sz="1400" dirty="0"/>
              <a:t>[19] Clearwater. http://www.projectclearwater.org/.</a:t>
            </a:r>
          </a:p>
          <a:p>
            <a:r>
              <a:rPr lang="en-US" altLang="zh-TW" sz="1400" dirty="0"/>
              <a:t>[20] Kubernetes. </a:t>
            </a:r>
            <a:r>
              <a:rPr lang="en-US" altLang="zh-TW" sz="1400" dirty="0">
                <a:hlinkClick r:id="rId3"/>
              </a:rPr>
              <a:t>https://kubernetes.io/</a:t>
            </a:r>
            <a:r>
              <a:rPr lang="en-US" altLang="zh-TW" sz="1400" dirty="0"/>
              <a:t>.</a:t>
            </a:r>
          </a:p>
          <a:p>
            <a:r>
              <a:rPr lang="en-US" altLang="zh-TW" sz="1400" dirty="0"/>
              <a:t>[21] Bind9. https://www.isc.org/downloads/bind/.</a:t>
            </a:r>
          </a:p>
          <a:p>
            <a:r>
              <a:rPr lang="en-US" altLang="zh-TW" sz="1400" dirty="0"/>
              <a:t>[22] </a:t>
            </a:r>
            <a:r>
              <a:rPr lang="en-US" altLang="zh-TW" sz="1400" dirty="0" err="1"/>
              <a:t>Sipp</a:t>
            </a:r>
            <a:r>
              <a:rPr lang="en-US" altLang="zh-TW" sz="1400" dirty="0"/>
              <a:t>. http://sipp.sourceforge.net/.</a:t>
            </a:r>
          </a:p>
          <a:p>
            <a:r>
              <a:rPr lang="en-US" altLang="zh-TW" sz="1400" dirty="0"/>
              <a:t>[23] M. </a:t>
            </a:r>
            <a:r>
              <a:rPr lang="en-US" altLang="zh-TW" sz="1400" dirty="0" err="1"/>
              <a:t>Taqi</a:t>
            </a:r>
            <a:r>
              <a:rPr lang="en-US" altLang="zh-TW" sz="1400" dirty="0"/>
              <a:t> Raza, S. Lu, M. </a:t>
            </a:r>
            <a:r>
              <a:rPr lang="en-US" altLang="zh-TW" sz="1400" dirty="0" err="1"/>
              <a:t>Gerla</a:t>
            </a:r>
            <a:r>
              <a:rPr lang="en-US" altLang="zh-TW" sz="1400" dirty="0"/>
              <a:t>, and X. Li. Refactoring network functions modules to reduce latencies and improve fault tolerance in </a:t>
            </a:r>
            <a:r>
              <a:rPr lang="en-US" altLang="zh-TW" sz="1400" dirty="0" err="1"/>
              <a:t>nfv</a:t>
            </a:r>
            <a:r>
              <a:rPr lang="en-US" altLang="zh-TW" sz="1400" dirty="0"/>
              <a:t>. IEEE Journal on Selected Areas in Communications, pages 2275–2287, 2018.</a:t>
            </a:r>
            <a:endParaRPr lang="zh-TW" altLang="en-US" sz="1400" dirty="0"/>
          </a:p>
        </p:txBody>
      </p:sp>
    </p:spTree>
    <p:extLst>
      <p:ext uri="{BB962C8B-B14F-4D97-AF65-F5344CB8AC3E}">
        <p14:creationId xmlns:p14="http://schemas.microsoft.com/office/powerpoint/2010/main" val="627058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INTRODUCTION</a:t>
            </a:r>
            <a:endParaRPr lang="zh-TW" altLang="en-US" dirty="0"/>
          </a:p>
        </p:txBody>
      </p:sp>
      <p:sp>
        <p:nvSpPr>
          <p:cNvPr id="3" name="內容版面配置區 2"/>
          <p:cNvSpPr>
            <a:spLocks noGrp="1"/>
          </p:cNvSpPr>
          <p:nvPr>
            <p:ph idx="1"/>
          </p:nvPr>
        </p:nvSpPr>
        <p:spPr/>
        <p:txBody>
          <a:bodyPr/>
          <a:lstStyle/>
          <a:p>
            <a:r>
              <a:rPr lang="en-US" altLang="zh-TW" sz="2600" dirty="0"/>
              <a:t>Current IMS deployments have scalability issues because their architectural core components usually are deployed </a:t>
            </a:r>
            <a:r>
              <a:rPr lang="en-US" altLang="zh-TW" sz="2600" dirty="0">
                <a:solidFill>
                  <a:srgbClr val="FF0000"/>
                </a:solidFill>
              </a:rPr>
              <a:t>over network appliances</a:t>
            </a:r>
            <a:r>
              <a:rPr lang="en-US" altLang="zh-TW" sz="2600" dirty="0"/>
              <a:t> or </a:t>
            </a:r>
            <a:r>
              <a:rPr lang="en-US" altLang="zh-TW" sz="2600" dirty="0">
                <a:solidFill>
                  <a:srgbClr val="FF0000"/>
                </a:solidFill>
              </a:rPr>
              <a:t>monolithically</a:t>
            </a:r>
            <a:r>
              <a:rPr lang="en-US" altLang="zh-TW" sz="2600" dirty="0"/>
              <a:t>.</a:t>
            </a:r>
          </a:p>
          <a:p>
            <a:r>
              <a:rPr lang="en-US" altLang="zh-TW" sz="2600" dirty="0"/>
              <a:t>These appliances make it difficult to scale the architecture capabilities effectively because </a:t>
            </a:r>
            <a:r>
              <a:rPr lang="en-US" altLang="zh-TW" sz="2600" dirty="0">
                <a:solidFill>
                  <a:srgbClr val="FF0000"/>
                </a:solidFill>
              </a:rPr>
              <a:t>Network Functions </a:t>
            </a:r>
            <a:r>
              <a:rPr lang="en-US" altLang="zh-TW" sz="2600" dirty="0"/>
              <a:t>(NFs) are tied to </a:t>
            </a:r>
            <a:r>
              <a:rPr lang="en-US" altLang="zh-TW" sz="2600" dirty="0">
                <a:solidFill>
                  <a:srgbClr val="FF0000"/>
                </a:solidFill>
              </a:rPr>
              <a:t>specific hardware</a:t>
            </a:r>
            <a:r>
              <a:rPr lang="en-US" altLang="zh-TW" sz="2600" dirty="0"/>
              <a:t>.</a:t>
            </a:r>
            <a:endParaRPr lang="zh-TW" altLang="en-US" sz="2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a:t>
            </a:fld>
            <a:endParaRPr lang="en-US" altLang="zh-TW"/>
          </a:p>
        </p:txBody>
      </p:sp>
    </p:spTree>
    <p:extLst>
      <p:ext uri="{BB962C8B-B14F-4D97-AF65-F5344CB8AC3E}">
        <p14:creationId xmlns:p14="http://schemas.microsoft.com/office/powerpoint/2010/main" val="2585601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INTRODUCTION</a:t>
            </a:r>
            <a:endParaRPr lang="zh-TW" altLang="en-US" dirty="0"/>
          </a:p>
        </p:txBody>
      </p:sp>
      <p:sp>
        <p:nvSpPr>
          <p:cNvPr id="3" name="內容版面配置區 2"/>
          <p:cNvSpPr>
            <a:spLocks noGrp="1"/>
          </p:cNvSpPr>
          <p:nvPr>
            <p:ph idx="1"/>
          </p:nvPr>
        </p:nvSpPr>
        <p:spPr/>
        <p:txBody>
          <a:bodyPr/>
          <a:lstStyle/>
          <a:p>
            <a:r>
              <a:rPr lang="en-US" altLang="zh-TW" sz="2600" dirty="0"/>
              <a:t>Several works use Network Functions Virtualization (NFV) [6], [7] to deal with </a:t>
            </a:r>
            <a:r>
              <a:rPr lang="en-US" altLang="zh-TW" sz="2600" dirty="0">
                <a:solidFill>
                  <a:srgbClr val="FF0000"/>
                </a:solidFill>
              </a:rPr>
              <a:t>IMS scalability </a:t>
            </a:r>
            <a:r>
              <a:rPr lang="en-US" altLang="zh-TW" sz="2600" dirty="0"/>
              <a:t>problem obtaining </a:t>
            </a:r>
            <a:r>
              <a:rPr lang="en-US" altLang="zh-TW" sz="2600" dirty="0">
                <a:solidFill>
                  <a:srgbClr val="FF0000"/>
                </a:solidFill>
              </a:rPr>
              <a:t>virtualized IMS </a:t>
            </a:r>
            <a:r>
              <a:rPr lang="en-US" altLang="zh-TW" sz="2600" dirty="0"/>
              <a:t>(</a:t>
            </a:r>
            <a:r>
              <a:rPr lang="en-US" altLang="zh-TW" sz="2600" dirty="0" err="1"/>
              <a:t>vIMS</a:t>
            </a:r>
            <a:r>
              <a:rPr lang="en-US" altLang="zh-TW" sz="2600" dirty="0"/>
              <a:t>) and supporting its operation with additional systems [5], [8]. </a:t>
            </a:r>
          </a:p>
          <a:p>
            <a:r>
              <a:rPr lang="en-US" altLang="zh-TW" sz="2600" dirty="0"/>
              <a:t>However, the authors use a </a:t>
            </a:r>
            <a:r>
              <a:rPr lang="en-US" altLang="zh-TW" sz="2600" dirty="0">
                <a:solidFill>
                  <a:srgbClr val="FF0000"/>
                </a:solidFill>
              </a:rPr>
              <a:t>monolithic architecture </a:t>
            </a:r>
            <a:r>
              <a:rPr lang="en-US" altLang="zh-TW" sz="2600" dirty="0"/>
              <a:t>avoiding finer-scalability and failing in using available resources efficiently.</a:t>
            </a:r>
          </a:p>
          <a:p>
            <a:endParaRPr lang="zh-TW" altLang="zh-TW" sz="2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7</a:t>
            </a:fld>
            <a:endParaRPr lang="en-US" altLang="zh-TW"/>
          </a:p>
        </p:txBody>
      </p:sp>
      <p:sp>
        <p:nvSpPr>
          <p:cNvPr id="5" name="文字方塊 4"/>
          <p:cNvSpPr txBox="1"/>
          <p:nvPr/>
        </p:nvSpPr>
        <p:spPr>
          <a:xfrm>
            <a:off x="1327298" y="3770025"/>
            <a:ext cx="9560442" cy="1200329"/>
          </a:xfrm>
          <a:prstGeom prst="rect">
            <a:avLst/>
          </a:prstGeom>
          <a:noFill/>
        </p:spPr>
        <p:txBody>
          <a:bodyPr wrap="square" rtlCol="0">
            <a:spAutoFit/>
          </a:bodyPr>
          <a:lstStyle/>
          <a:p>
            <a:r>
              <a:rPr lang="en-US" altLang="zh-TW" dirty="0"/>
              <a:t>[7] C. H. T. Arteaga, F. </a:t>
            </a:r>
            <a:r>
              <a:rPr lang="en-US" altLang="zh-TW" dirty="0" err="1"/>
              <a:t>Rissoi</a:t>
            </a:r>
            <a:r>
              <a:rPr lang="en-US" altLang="zh-TW" dirty="0"/>
              <a:t>, and O. M. C. Rendon. An adaptive scaling</a:t>
            </a:r>
          </a:p>
          <a:p>
            <a:r>
              <a:rPr lang="en-US" altLang="zh-TW" dirty="0"/>
              <a:t>mechanism for managing performance variations in network functions</a:t>
            </a:r>
          </a:p>
          <a:p>
            <a:r>
              <a:rPr lang="en-US" altLang="zh-TW" dirty="0"/>
              <a:t>virtualization: A case study in an </a:t>
            </a:r>
            <a:r>
              <a:rPr lang="en-US" altLang="zh-TW" dirty="0" err="1"/>
              <a:t>nfv</a:t>
            </a:r>
            <a:r>
              <a:rPr lang="en-US" altLang="zh-TW" dirty="0"/>
              <a:t>-based </a:t>
            </a:r>
            <a:r>
              <a:rPr lang="en-US" altLang="zh-TW" dirty="0" err="1"/>
              <a:t>epc</a:t>
            </a:r>
            <a:r>
              <a:rPr lang="en-US" altLang="zh-TW" dirty="0"/>
              <a:t>. In </a:t>
            </a:r>
            <a:r>
              <a:rPr lang="en-US" altLang="zh-TW" i="1" dirty="0"/>
              <a:t>International</a:t>
            </a:r>
          </a:p>
          <a:p>
            <a:r>
              <a:rPr lang="en-US" altLang="zh-TW" i="1" dirty="0"/>
              <a:t>Conference on Network and Service Management</a:t>
            </a:r>
            <a:r>
              <a:rPr lang="en-US" altLang="zh-TW" dirty="0"/>
              <a:t>, pages 1–7, 2017.</a:t>
            </a:r>
            <a:endParaRPr lang="zh-TW" altLang="en-US" dirty="0"/>
          </a:p>
        </p:txBody>
      </p:sp>
      <p:sp>
        <p:nvSpPr>
          <p:cNvPr id="6" name="文字方塊 5"/>
          <p:cNvSpPr txBox="1"/>
          <p:nvPr/>
        </p:nvSpPr>
        <p:spPr>
          <a:xfrm>
            <a:off x="1327298" y="4970354"/>
            <a:ext cx="9560442" cy="923330"/>
          </a:xfrm>
          <a:prstGeom prst="rect">
            <a:avLst/>
          </a:prstGeom>
          <a:noFill/>
        </p:spPr>
        <p:txBody>
          <a:bodyPr wrap="square" rtlCol="0">
            <a:spAutoFit/>
          </a:bodyPr>
          <a:lstStyle/>
          <a:p>
            <a:r>
              <a:rPr lang="en-US" altLang="zh-TW" dirty="0"/>
              <a:t>[8] A. B. </a:t>
            </a:r>
            <a:r>
              <a:rPr lang="en-US" altLang="zh-TW" dirty="0" err="1"/>
              <a:t>Alvi</a:t>
            </a:r>
            <a:r>
              <a:rPr lang="en-US" altLang="zh-TW" dirty="0"/>
              <a:t>, T. Masood, and U. </a:t>
            </a:r>
            <a:r>
              <a:rPr lang="en-US" altLang="zh-TW" dirty="0" err="1"/>
              <a:t>Mehboob</a:t>
            </a:r>
            <a:r>
              <a:rPr lang="en-US" altLang="zh-TW" dirty="0"/>
              <a:t>. Load based automatic scaling</a:t>
            </a:r>
          </a:p>
          <a:p>
            <a:r>
              <a:rPr lang="en-US" altLang="zh-TW" dirty="0"/>
              <a:t>in virtual </a:t>
            </a:r>
            <a:r>
              <a:rPr lang="en-US" altLang="zh-TW" dirty="0" err="1"/>
              <a:t>ip</a:t>
            </a:r>
            <a:r>
              <a:rPr lang="en-US" altLang="zh-TW" dirty="0"/>
              <a:t> based multimedia subsystem. In </a:t>
            </a:r>
            <a:r>
              <a:rPr lang="en-US" altLang="zh-TW" i="1" dirty="0"/>
              <a:t>Consumer Communications</a:t>
            </a:r>
          </a:p>
          <a:p>
            <a:r>
              <a:rPr lang="en-US" altLang="zh-TW" i="1" dirty="0"/>
              <a:t>Networking Conference</a:t>
            </a:r>
            <a:r>
              <a:rPr lang="en-US" altLang="zh-TW" dirty="0"/>
              <a:t>, pages 665–670. IEEE, 2017.</a:t>
            </a:r>
            <a:endParaRPr lang="zh-TW" altLang="en-US" dirty="0"/>
          </a:p>
        </p:txBody>
      </p:sp>
    </p:spTree>
    <p:extLst>
      <p:ext uri="{BB962C8B-B14F-4D97-AF65-F5344CB8AC3E}">
        <p14:creationId xmlns:p14="http://schemas.microsoft.com/office/powerpoint/2010/main" val="2033385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INTRODUCTION</a:t>
            </a:r>
            <a:endParaRPr lang="zh-TW" altLang="en-US" dirty="0"/>
          </a:p>
        </p:txBody>
      </p:sp>
      <p:sp>
        <p:nvSpPr>
          <p:cNvPr id="3" name="內容版面配置區 2"/>
          <p:cNvSpPr>
            <a:spLocks noGrp="1"/>
          </p:cNvSpPr>
          <p:nvPr>
            <p:ph idx="1"/>
          </p:nvPr>
        </p:nvSpPr>
        <p:spPr/>
        <p:txBody>
          <a:bodyPr/>
          <a:lstStyle/>
          <a:p>
            <a:r>
              <a:rPr lang="en-US" altLang="zh-TW" sz="2600" dirty="0"/>
              <a:t>To deal with </a:t>
            </a:r>
            <a:r>
              <a:rPr lang="en-US" altLang="zh-TW" sz="2600" dirty="0" err="1"/>
              <a:t>vIMS</a:t>
            </a:r>
            <a:r>
              <a:rPr lang="en-US" altLang="zh-TW" sz="2600" dirty="0"/>
              <a:t> monolithic architectures, in the last years, the concept of </a:t>
            </a:r>
            <a:r>
              <a:rPr lang="en-US" altLang="zh-TW" sz="2600" dirty="0" err="1"/>
              <a:t>microservices</a:t>
            </a:r>
            <a:r>
              <a:rPr lang="en-US" altLang="zh-TW" sz="2600" dirty="0"/>
              <a:t> has been used [9], [10].</a:t>
            </a:r>
          </a:p>
          <a:p>
            <a:r>
              <a:rPr lang="en-US" altLang="zh-TW" sz="2600" dirty="0"/>
              <a:t>The </a:t>
            </a:r>
            <a:r>
              <a:rPr lang="en-US" altLang="zh-TW" sz="2600" dirty="0" err="1"/>
              <a:t>microservices</a:t>
            </a:r>
            <a:r>
              <a:rPr lang="en-US" altLang="zh-TW" sz="2600" dirty="0"/>
              <a:t> are an architectural model that divides a monolithic application into different components, each one of them with specific functionality [11].</a:t>
            </a:r>
          </a:p>
          <a:p>
            <a:r>
              <a:rPr lang="en-US" altLang="zh-TW" sz="2600" dirty="0"/>
              <a:t>Since these components are smaller than the monolithic application, it is easier to add and delete </a:t>
            </a:r>
            <a:r>
              <a:rPr lang="en-US" altLang="zh-TW" sz="2600" dirty="0" err="1"/>
              <a:t>microservices</a:t>
            </a:r>
            <a:r>
              <a:rPr lang="en-US" altLang="zh-TW" sz="2600" dirty="0"/>
              <a:t> instances [12], allowing to achieve finer-scalability.</a:t>
            </a:r>
            <a:endParaRPr lang="zh-TW" altLang="en-US" sz="2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8</a:t>
            </a:fld>
            <a:endParaRPr lang="en-US" altLang="zh-TW"/>
          </a:p>
        </p:txBody>
      </p:sp>
      <p:sp>
        <p:nvSpPr>
          <p:cNvPr id="5" name="文字方塊 4"/>
          <p:cNvSpPr txBox="1"/>
          <p:nvPr/>
        </p:nvSpPr>
        <p:spPr>
          <a:xfrm>
            <a:off x="1214179" y="5108398"/>
            <a:ext cx="9560442" cy="1200329"/>
          </a:xfrm>
          <a:prstGeom prst="rect">
            <a:avLst/>
          </a:prstGeom>
          <a:noFill/>
        </p:spPr>
        <p:txBody>
          <a:bodyPr wrap="square" rtlCol="0">
            <a:spAutoFit/>
          </a:bodyPr>
          <a:lstStyle/>
          <a:p>
            <a:r>
              <a:rPr lang="en-US" altLang="zh-TW" dirty="0"/>
              <a:t>[12] F. </a:t>
            </a:r>
            <a:r>
              <a:rPr lang="en-US" altLang="zh-TW" dirty="0" err="1"/>
              <a:t>Moradi</a:t>
            </a:r>
            <a:r>
              <a:rPr lang="en-US" altLang="zh-TW" dirty="0"/>
              <a:t>, C. </a:t>
            </a:r>
            <a:r>
              <a:rPr lang="en-US" altLang="zh-TW" dirty="0" err="1"/>
              <a:t>Flinta</a:t>
            </a:r>
            <a:r>
              <a:rPr lang="en-US" altLang="zh-TW" dirty="0"/>
              <a:t>, A. </a:t>
            </a:r>
            <a:r>
              <a:rPr lang="en-US" altLang="zh-TW" dirty="0" err="1"/>
              <a:t>Johnsson</a:t>
            </a:r>
            <a:r>
              <a:rPr lang="en-US" altLang="zh-TW" dirty="0"/>
              <a:t>, and C. </a:t>
            </a:r>
            <a:r>
              <a:rPr lang="en-US" altLang="zh-TW" dirty="0" err="1"/>
              <a:t>Meirosu</a:t>
            </a:r>
            <a:r>
              <a:rPr lang="en-US" altLang="zh-TW" dirty="0"/>
              <a:t>. </a:t>
            </a:r>
            <a:r>
              <a:rPr lang="en-US" altLang="zh-TW" dirty="0" err="1"/>
              <a:t>Conmon</a:t>
            </a:r>
            <a:r>
              <a:rPr lang="en-US" altLang="zh-TW" dirty="0"/>
              <a:t>: An</a:t>
            </a:r>
          </a:p>
          <a:p>
            <a:r>
              <a:rPr lang="en-US" altLang="zh-TW" dirty="0"/>
              <a:t>automated container based network performance monitoring system. In</a:t>
            </a:r>
          </a:p>
          <a:p>
            <a:r>
              <a:rPr lang="en-US" altLang="zh-TW" i="1" dirty="0"/>
              <a:t>Symposium on Integrated Network and Service Management</a:t>
            </a:r>
            <a:r>
              <a:rPr lang="en-US" altLang="zh-TW" dirty="0"/>
              <a:t>, pages 54–</a:t>
            </a:r>
          </a:p>
          <a:p>
            <a:r>
              <a:rPr lang="en-US" altLang="zh-TW" dirty="0"/>
              <a:t>62. IFIP/IEEE, 2017.</a:t>
            </a:r>
            <a:endParaRPr lang="zh-TW" altLang="en-US" dirty="0"/>
          </a:p>
        </p:txBody>
      </p:sp>
    </p:spTree>
    <p:extLst>
      <p:ext uri="{BB962C8B-B14F-4D97-AF65-F5344CB8AC3E}">
        <p14:creationId xmlns:p14="http://schemas.microsoft.com/office/powerpoint/2010/main" val="3669539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INTRODUCTION</a:t>
            </a:r>
            <a:endParaRPr lang="zh-TW" altLang="en-US" dirty="0"/>
          </a:p>
        </p:txBody>
      </p:sp>
      <p:sp>
        <p:nvSpPr>
          <p:cNvPr id="3" name="內容版面配置區 2"/>
          <p:cNvSpPr>
            <a:spLocks noGrp="1"/>
          </p:cNvSpPr>
          <p:nvPr>
            <p:ph idx="1"/>
          </p:nvPr>
        </p:nvSpPr>
        <p:spPr/>
        <p:txBody>
          <a:bodyPr/>
          <a:lstStyle/>
          <a:p>
            <a:r>
              <a:rPr lang="en-US" altLang="zh-TW" sz="2600" dirty="0"/>
              <a:t>In this paper, we introduce </a:t>
            </a:r>
            <a:r>
              <a:rPr lang="el-GR" altLang="zh-TW" sz="2600" dirty="0"/>
              <a:t>μ</a:t>
            </a:r>
            <a:r>
              <a:rPr lang="en-US" altLang="zh-TW" sz="2600" dirty="0" err="1"/>
              <a:t>vIMS</a:t>
            </a:r>
            <a:r>
              <a:rPr lang="en-US" altLang="zh-TW" sz="2600" dirty="0"/>
              <a:t>, a </a:t>
            </a:r>
            <a:r>
              <a:rPr lang="en-US" altLang="zh-TW" sz="2600" dirty="0" err="1"/>
              <a:t>microservice</a:t>
            </a:r>
            <a:r>
              <a:rPr lang="en-US" altLang="zh-TW" sz="2600" dirty="0"/>
              <a:t>-based </a:t>
            </a:r>
            <a:r>
              <a:rPr lang="en-US" altLang="zh-TW" sz="2600" dirty="0" err="1"/>
              <a:t>vIMS</a:t>
            </a:r>
            <a:r>
              <a:rPr lang="en-US" altLang="zh-TW" sz="2600" dirty="0"/>
              <a:t> architecture that aims to provide finer-scalability in 5G networks.</a:t>
            </a:r>
          </a:p>
          <a:p>
            <a:r>
              <a:rPr lang="en-US" altLang="zh-TW" sz="2600" dirty="0"/>
              <a:t>We implement a </a:t>
            </a:r>
            <a:r>
              <a:rPr lang="el-GR" altLang="zh-TW" sz="2600" dirty="0"/>
              <a:t>μ</a:t>
            </a:r>
            <a:r>
              <a:rPr lang="en-US" altLang="zh-TW" sz="2600" dirty="0" err="1"/>
              <a:t>vIMS</a:t>
            </a:r>
            <a:r>
              <a:rPr lang="en-US" altLang="zh-TW" sz="2600" dirty="0"/>
              <a:t> prototype using </a:t>
            </a:r>
            <a:r>
              <a:rPr lang="en-US" altLang="zh-TW" sz="2600" dirty="0">
                <a:solidFill>
                  <a:srgbClr val="FF0000"/>
                </a:solidFill>
              </a:rPr>
              <a:t>Clearwater</a:t>
            </a:r>
            <a:r>
              <a:rPr lang="en-US" altLang="zh-TW" sz="2600" dirty="0"/>
              <a:t> and </a:t>
            </a:r>
            <a:r>
              <a:rPr lang="en-US" altLang="zh-TW" sz="2600" dirty="0">
                <a:solidFill>
                  <a:srgbClr val="FF0000"/>
                </a:solidFill>
              </a:rPr>
              <a:t>Kubernetes</a:t>
            </a:r>
            <a:r>
              <a:rPr lang="en-US" altLang="zh-TW" sz="2600" dirty="0"/>
              <a:t>.</a:t>
            </a:r>
          </a:p>
          <a:p>
            <a:pPr marL="0" indent="0">
              <a:buNone/>
            </a:pPr>
            <a:endParaRPr lang="zh-TW" altLang="en-US" sz="2600"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9</a:t>
            </a:fld>
            <a:endParaRPr lang="en-US" altLang="zh-TW"/>
          </a:p>
        </p:txBody>
      </p:sp>
    </p:spTree>
    <p:extLst>
      <p:ext uri="{BB962C8B-B14F-4D97-AF65-F5344CB8AC3E}">
        <p14:creationId xmlns:p14="http://schemas.microsoft.com/office/powerpoint/2010/main" val="1890595582"/>
      </p:ext>
    </p:extLst>
  </p:cSld>
  <p:clrMapOvr>
    <a:masterClrMapping/>
  </p:clrMapOvr>
</p:sld>
</file>

<file path=ppt/theme/theme1.xml><?xml version="1.0" encoding="utf-8"?>
<a:theme xmlns:a="http://schemas.openxmlformats.org/drawingml/2006/main" name="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2.xml><?xml version="1.0" encoding="utf-8"?>
<a:theme xmlns:a="http://schemas.openxmlformats.org/drawingml/2006/main" name="1_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3.xml><?xml version="1.0" encoding="utf-8"?>
<a:theme xmlns:a="http://schemas.openxmlformats.org/drawingml/2006/main" name="2_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7466</Words>
  <Application>Microsoft Office PowerPoint</Application>
  <PresentationFormat>寬螢幕</PresentationFormat>
  <Paragraphs>830</Paragraphs>
  <Slides>54</Slides>
  <Notes>54</Notes>
  <HiddenSlides>0</HiddenSlides>
  <MMClips>0</MMClips>
  <ScaleCrop>false</ScaleCrop>
  <HeadingPairs>
    <vt:vector size="6" baseType="variant">
      <vt:variant>
        <vt:lpstr>使用字型</vt:lpstr>
      </vt:variant>
      <vt:variant>
        <vt:i4>6</vt:i4>
      </vt:variant>
      <vt:variant>
        <vt:lpstr>佈景主題</vt:lpstr>
      </vt:variant>
      <vt:variant>
        <vt:i4>3</vt:i4>
      </vt:variant>
      <vt:variant>
        <vt:lpstr>投影片標題</vt:lpstr>
      </vt:variant>
      <vt:variant>
        <vt:i4>54</vt:i4>
      </vt:variant>
    </vt:vector>
  </HeadingPairs>
  <TitlesOfParts>
    <vt:vector size="63" baseType="lpstr">
      <vt:lpstr>微軟正黑體</vt:lpstr>
      <vt:lpstr>新細明體</vt:lpstr>
      <vt:lpstr>Arial</vt:lpstr>
      <vt:lpstr>Calibri</vt:lpstr>
      <vt:lpstr>Times New Roman</vt:lpstr>
      <vt:lpstr>Wingdings</vt:lpstr>
      <vt:lpstr>佈景主題1</vt:lpstr>
      <vt:lpstr>1_佈景主題1</vt:lpstr>
      <vt:lpstr>2_佈景主題1</vt:lpstr>
      <vt:lpstr>μvIMS: A Finer-Scalable Architecture Based on Microservices</vt:lpstr>
      <vt:lpstr>OUTLINE</vt:lpstr>
      <vt:lpstr>ABSTRACT</vt:lpstr>
      <vt:lpstr>ABSTRACT</vt:lpstr>
      <vt:lpstr>INTRODUCTION</vt:lpstr>
      <vt:lpstr>INTRODUCTION</vt:lpstr>
      <vt:lpstr>INTRODUCTION</vt:lpstr>
      <vt:lpstr>INTRODUCTION</vt:lpstr>
      <vt:lpstr>INTRODUCTION</vt:lpstr>
      <vt:lpstr>INTRODUCTION</vt:lpstr>
      <vt:lpstr>RELATED WORK</vt:lpstr>
      <vt:lpstr>RELATED WORK</vt:lpstr>
      <vt:lpstr>RELATED WORK</vt:lpstr>
      <vt:lpstr>MOTIVATION</vt:lpstr>
      <vt:lpstr>MOTIVATION</vt:lpstr>
      <vt:lpstr>A μvIMS ARCHITECTURE</vt:lpstr>
      <vt:lpstr>A μvIMS ARCHITECTURE</vt:lpstr>
      <vt:lpstr>CSCF Microservice Cluster</vt:lpstr>
      <vt:lpstr>CSCF Microservice Cluster</vt:lpstr>
      <vt:lpstr>CSCF Microservice Cluster(P-CSCF)</vt:lpstr>
      <vt:lpstr>CSCF Microservice Cluster(S-CSCF)</vt:lpstr>
      <vt:lpstr>CSCF Microservice Cluster(S-CSCF)</vt:lpstr>
      <vt:lpstr>CSCF Microservice Cluster(S-CSCF)</vt:lpstr>
      <vt:lpstr>CSCF Microservice Cluster(S-CSCF)</vt:lpstr>
      <vt:lpstr>Enhancing Elements</vt:lpstr>
      <vt:lpstr>Enhancing Elements</vt:lpstr>
      <vt:lpstr>Enhancing Elements</vt:lpstr>
      <vt:lpstr>Enhancing Elements</vt:lpstr>
      <vt:lpstr>Enhancing Elements</vt:lpstr>
      <vt:lpstr>Enhancing Elements</vt:lpstr>
      <vt:lpstr>Enhancing Elements</vt:lpstr>
      <vt:lpstr>Enhancing Elements</vt:lpstr>
      <vt:lpstr>Enhancing Elements</vt:lpstr>
      <vt:lpstr>Enhancing Elements</vt:lpstr>
      <vt:lpstr>EVALUATION</vt:lpstr>
      <vt:lpstr>EVALUATION</vt:lpstr>
      <vt:lpstr>EVALUATION</vt:lpstr>
      <vt:lpstr>EVALUATION</vt:lpstr>
      <vt:lpstr>EVALUATION</vt:lpstr>
      <vt:lpstr>EVALUATION</vt:lpstr>
      <vt:lpstr>EVALUATION</vt:lpstr>
      <vt:lpstr>EVALUATION</vt:lpstr>
      <vt:lpstr>EVALUATION</vt:lpstr>
      <vt:lpstr>EVALUATION</vt:lpstr>
      <vt:lpstr>EVALUATION</vt:lpstr>
      <vt:lpstr>EVALUATION</vt:lpstr>
      <vt:lpstr>EVALUATION</vt:lpstr>
      <vt:lpstr>EVALUATION</vt:lpstr>
      <vt:lpstr>EVALUATION</vt:lpstr>
      <vt:lpstr>EVALUATION</vt:lpstr>
      <vt:lpstr>EVALUATION</vt:lpstr>
      <vt:lpstr>CONCLUSIONS AND FUTURE WORK</vt:lpstr>
      <vt:lpstr>REFERENCE</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an efficient VNF placement in network function virtualization</dc:title>
  <dc:creator>lab409</dc:creator>
  <cp:lastModifiedBy>lab409</cp:lastModifiedBy>
  <cp:revision>453</cp:revision>
  <dcterms:created xsi:type="dcterms:W3CDTF">2019-11-04T09:26:48Z</dcterms:created>
  <dcterms:modified xsi:type="dcterms:W3CDTF">2020-05-05T05:46:19Z</dcterms:modified>
</cp:coreProperties>
</file>