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32"/>
  </p:notesMasterIdLst>
  <p:sldIdLst>
    <p:sldId id="257" r:id="rId4"/>
    <p:sldId id="258" r:id="rId5"/>
    <p:sldId id="259" r:id="rId6"/>
    <p:sldId id="260" r:id="rId7"/>
    <p:sldId id="295" r:id="rId8"/>
    <p:sldId id="296" r:id="rId9"/>
    <p:sldId id="297" r:id="rId10"/>
    <p:sldId id="298" r:id="rId11"/>
    <p:sldId id="263" r:id="rId12"/>
    <p:sldId id="283" r:id="rId13"/>
    <p:sldId id="284" r:id="rId14"/>
    <p:sldId id="285" r:id="rId15"/>
    <p:sldId id="262" r:id="rId16"/>
    <p:sldId id="286" r:id="rId17"/>
    <p:sldId id="287" r:id="rId18"/>
    <p:sldId id="288" r:id="rId19"/>
    <p:sldId id="264" r:id="rId20"/>
    <p:sldId id="294" r:id="rId21"/>
    <p:sldId id="299" r:id="rId22"/>
    <p:sldId id="289" r:id="rId23"/>
    <p:sldId id="290" r:id="rId24"/>
    <p:sldId id="291" r:id="rId25"/>
    <p:sldId id="292" r:id="rId26"/>
    <p:sldId id="293" r:id="rId27"/>
    <p:sldId id="267" r:id="rId28"/>
    <p:sldId id="282" r:id="rId29"/>
    <p:sldId id="266" r:id="rId30"/>
    <p:sldId id="276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逸嘉 柯" initials="逸嘉" lastIdx="1" clrIdx="0">
    <p:extLst>
      <p:ext uri="{19B8F6BF-5375-455C-9EA6-DF929625EA0E}">
        <p15:presenceInfo xmlns:p15="http://schemas.microsoft.com/office/powerpoint/2012/main" userId="a1d0a6e3261d9d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0443" autoAdjust="0"/>
  </p:normalViewPr>
  <p:slideViewPr>
    <p:cSldViewPr snapToGrid="0">
      <p:cViewPr varScale="1">
        <p:scale>
          <a:sx n="93" d="100"/>
          <a:sy n="93" d="100"/>
        </p:scale>
        <p:origin x="1098" y="78"/>
      </p:cViewPr>
      <p:guideLst/>
    </p:cSldViewPr>
  </p:slideViewPr>
  <p:outlineViewPr>
    <p:cViewPr>
      <p:scale>
        <a:sx n="33" d="100"/>
        <a:sy n="33" d="100"/>
      </p:scale>
      <p:origin x="0" y="-151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233DC-AC4F-4B70-94F2-7E6323EC7CE5}" type="datetimeFigureOut">
              <a:rPr lang="zh-TW" altLang="en-US" smtClean="0"/>
              <a:t>2020/4/30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411E0-4ECD-47AF-BA54-99036B3FAC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526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189526-CA5A-4B5A-AFE6-F348BDBE0B21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90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66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0023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110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282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865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296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820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231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9114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07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FCA8AA-0525-4FA5-ADE9-0CFAAD5128D6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205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9606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422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7548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2198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4191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6912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380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FCA8AA-0525-4FA5-ADE9-0CFAAD5128D6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新細明體" charset="-120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417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65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601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9852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099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445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11E0-4ECD-47AF-BA54-99036B3FAC3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66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1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143995" cy="6858000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5399085" y="6113463"/>
              <a:ext cx="3744910" cy="700087"/>
              <a:chOff x="3379" y="3851"/>
              <a:chExt cx="2359" cy="441"/>
            </a:xfrm>
          </p:grpSpPr>
          <p:pic>
            <p:nvPicPr>
              <p:cNvPr id="11" name="Picture 1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55" y="3851"/>
                <a:ext cx="483" cy="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矩形 18"/>
              <p:cNvSpPr>
                <a:spLocks noChangeArrowheads="1"/>
              </p:cNvSpPr>
              <p:nvPr/>
            </p:nvSpPr>
            <p:spPr bwMode="auto">
              <a:xfrm>
                <a:off x="3379" y="4020"/>
                <a:ext cx="196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Calibri" pitchFamily="34" charset="0"/>
                    <a:ea typeface="新細明體" charset="-120"/>
                    <a:cs typeface="+mn-cs"/>
                  </a:rPr>
                  <a:t>National Chung Cheng University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Calibri" pitchFamily="34" charset="0"/>
                    <a:ea typeface="新細明體" charset="-120"/>
                    <a:cs typeface="+mn-cs"/>
                  </a:rPr>
                  <a:t>Dept. Computer Science &amp; Information Engineering</a:t>
                </a:r>
              </a:p>
            </p:txBody>
          </p:sp>
        </p:grp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060" b="24757"/>
            <a:stretch>
              <a:fillRect/>
            </a:stretch>
          </p:blipFill>
          <p:spPr bwMode="auto">
            <a:xfrm>
              <a:off x="0" y="4643438"/>
              <a:ext cx="2271713" cy="2214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809"/>
            <a:stretch>
              <a:fillRect/>
            </a:stretch>
          </p:blipFill>
          <p:spPr bwMode="auto">
            <a:xfrm>
              <a:off x="2214563" y="5053013"/>
              <a:ext cx="1819275" cy="180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 l="21568" t="33981"/>
            <a:stretch>
              <a:fillRect/>
            </a:stretch>
          </p:blipFill>
          <p:spPr bwMode="auto">
            <a:xfrm>
              <a:off x="0" y="0"/>
              <a:ext cx="2286000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3567"/>
            <a:stretch>
              <a:fillRect/>
            </a:stretch>
          </p:blipFill>
          <p:spPr bwMode="auto">
            <a:xfrm>
              <a:off x="0" y="1162050"/>
              <a:ext cx="1052513" cy="398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16"/>
            <p:cNvSpPr>
              <a:spLocks noChangeArrowheads="1"/>
            </p:cNvSpPr>
            <p:nvPr/>
          </p:nvSpPr>
          <p:spPr bwMode="auto">
            <a:xfrm>
              <a:off x="142875" y="6367463"/>
              <a:ext cx="428466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新細明體" charset="-120"/>
                  <a:cs typeface="+mn-cs"/>
                </a:rPr>
                <a:t>2020 </a:t>
              </a:r>
              <a:r>
                <a:rPr kumimoji="0" lang="en-US" altLang="zh-TW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新細明體" charset="-120"/>
                  <a:cs typeface="+mn-cs"/>
                </a:rPr>
                <a:t>Mobile All-IP Networking Laboratory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4321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13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72800" y="5775135"/>
            <a:ext cx="2844800" cy="3651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99FADD-8D0F-4F79-B0D0-4667CE7E4FC0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4577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799C4-9A21-4D9B-BAD9-483784F5284E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22050B-B23A-4C93-A413-630D7056BB59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068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 rot="5400000">
            <a:off x="5842001" y="3199872"/>
            <a:ext cx="5791200" cy="42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09A18C-BB0C-4957-AEEA-DF23DB2324A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0E5F8-9EE4-47A5-9539-1A2F6D5ACD5B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3268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1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143995" cy="6858000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5399085" y="6113463"/>
              <a:ext cx="3744910" cy="700087"/>
              <a:chOff x="3379" y="3851"/>
              <a:chExt cx="2359" cy="441"/>
            </a:xfrm>
          </p:grpSpPr>
          <p:pic>
            <p:nvPicPr>
              <p:cNvPr id="11" name="Picture 1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55" y="3851"/>
                <a:ext cx="483" cy="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矩形 18"/>
              <p:cNvSpPr>
                <a:spLocks noChangeArrowheads="1"/>
              </p:cNvSpPr>
              <p:nvPr/>
            </p:nvSpPr>
            <p:spPr bwMode="auto">
              <a:xfrm>
                <a:off x="3379" y="4020"/>
                <a:ext cx="196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Calibri" pitchFamily="34" charset="0"/>
                    <a:ea typeface="新細明體" charset="-120"/>
                    <a:cs typeface="+mn-cs"/>
                  </a:rPr>
                  <a:t>National Chung Cheng University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Calibri" pitchFamily="34" charset="0"/>
                    <a:ea typeface="新細明體" charset="-120"/>
                    <a:cs typeface="+mn-cs"/>
                  </a:rPr>
                  <a:t>Dept. Computer Science &amp; Information Engineering</a:t>
                </a:r>
              </a:p>
            </p:txBody>
          </p:sp>
        </p:grp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060" b="24757"/>
            <a:stretch>
              <a:fillRect/>
            </a:stretch>
          </p:blipFill>
          <p:spPr bwMode="auto">
            <a:xfrm>
              <a:off x="0" y="4643438"/>
              <a:ext cx="2271713" cy="2214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809"/>
            <a:stretch>
              <a:fillRect/>
            </a:stretch>
          </p:blipFill>
          <p:spPr bwMode="auto">
            <a:xfrm>
              <a:off x="2214563" y="5053013"/>
              <a:ext cx="1819275" cy="180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 l="21568" t="33981"/>
            <a:stretch>
              <a:fillRect/>
            </a:stretch>
          </p:blipFill>
          <p:spPr bwMode="auto">
            <a:xfrm>
              <a:off x="0" y="0"/>
              <a:ext cx="2286000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3567"/>
            <a:stretch>
              <a:fillRect/>
            </a:stretch>
          </p:blipFill>
          <p:spPr bwMode="auto">
            <a:xfrm>
              <a:off x="0" y="1162050"/>
              <a:ext cx="1052513" cy="398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16"/>
            <p:cNvSpPr>
              <a:spLocks noChangeArrowheads="1"/>
            </p:cNvSpPr>
            <p:nvPr/>
          </p:nvSpPr>
          <p:spPr bwMode="auto">
            <a:xfrm>
              <a:off x="142875" y="6367463"/>
              <a:ext cx="4284661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新細明體" charset="-120"/>
                  <a:cs typeface="+mn-cs"/>
                </a:rPr>
                <a:t>2016 Mobile All-IP Networking Laboratory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4321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13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72800" y="5775135"/>
            <a:ext cx="2844800" cy="3651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99FADD-8D0F-4F79-B0D0-4667CE7E4FC0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03072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n"/>
              <a:defRPr b="0" u="none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0FFE8-7AA5-421C-94E6-73A8D66128B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7620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C2BEE0-04A8-4F2A-BB7B-CBA0EFEBB555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DA86F8-06F8-4595-BEF8-329ED42EABEE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96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18BB28-362D-47CC-A2AA-59E1861A5735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6F15CA-265F-460F-8164-04222FC236C2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2951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86B26E-71A0-4CCB-B06F-16847B2A597F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68107B-43F3-4111-AF69-94C31870B70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2634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接點 2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9C2BFE-84CE-47AA-BBDA-47046B7E25C2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9CB921-88B9-4AF7-A7A8-F9126E05892B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674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A7D57D-9186-4541-B346-101C744CEA39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5B3E77-56A1-41B9-B254-39D22574D8FF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3467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88726-AF44-4AB7-8F37-DE0136FF32EB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E534D2-4E1C-482F-B068-E85935B1CC4D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717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n"/>
              <a:defRPr b="0" u="none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0FFE8-7AA5-421C-94E6-73A8D66128B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3995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738F54-6E02-45A9-8676-D145CCEEB1A6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5149DE-D629-479E-AF7A-35B2B3EA0D11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3444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799C4-9A21-4D9B-BAD9-483784F5284E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22050B-B23A-4C93-A413-630D7056BB59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2492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 rot="5400000">
            <a:off x="5842001" y="3199872"/>
            <a:ext cx="5791200" cy="42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09A18C-BB0C-4957-AEEA-DF23DB2324A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0E5F8-9EE4-47A5-9539-1A2F6D5ACD5B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2162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1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143995" cy="6858000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5399085" y="6113463"/>
              <a:ext cx="3744910" cy="700087"/>
              <a:chOff x="3379" y="3851"/>
              <a:chExt cx="2359" cy="441"/>
            </a:xfrm>
          </p:grpSpPr>
          <p:pic>
            <p:nvPicPr>
              <p:cNvPr id="11" name="Picture 1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55" y="3851"/>
                <a:ext cx="483" cy="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矩形 18"/>
              <p:cNvSpPr>
                <a:spLocks noChangeArrowheads="1"/>
              </p:cNvSpPr>
              <p:nvPr/>
            </p:nvSpPr>
            <p:spPr bwMode="auto">
              <a:xfrm>
                <a:off x="3379" y="4020"/>
                <a:ext cx="196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Calibri" pitchFamily="34" charset="0"/>
                    <a:ea typeface="新細明體" charset="-120"/>
                    <a:cs typeface="+mn-cs"/>
                  </a:rPr>
                  <a:t>National Chung Cheng University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Calibri" pitchFamily="34" charset="0"/>
                    <a:ea typeface="新細明體" charset="-120"/>
                    <a:cs typeface="+mn-cs"/>
                  </a:rPr>
                  <a:t>Dept. Computer Science &amp; Information Engineering</a:t>
                </a:r>
              </a:p>
            </p:txBody>
          </p:sp>
        </p:grp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060" b="24757"/>
            <a:stretch>
              <a:fillRect/>
            </a:stretch>
          </p:blipFill>
          <p:spPr bwMode="auto">
            <a:xfrm>
              <a:off x="0" y="4643438"/>
              <a:ext cx="2271713" cy="2214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809"/>
            <a:stretch>
              <a:fillRect/>
            </a:stretch>
          </p:blipFill>
          <p:spPr bwMode="auto">
            <a:xfrm>
              <a:off x="2214563" y="5053013"/>
              <a:ext cx="1819275" cy="180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 l="21568" t="33981"/>
            <a:stretch>
              <a:fillRect/>
            </a:stretch>
          </p:blipFill>
          <p:spPr bwMode="auto">
            <a:xfrm>
              <a:off x="0" y="0"/>
              <a:ext cx="2286000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3567"/>
            <a:stretch>
              <a:fillRect/>
            </a:stretch>
          </p:blipFill>
          <p:spPr bwMode="auto">
            <a:xfrm>
              <a:off x="0" y="1162050"/>
              <a:ext cx="1052513" cy="398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16"/>
            <p:cNvSpPr>
              <a:spLocks noChangeArrowheads="1"/>
            </p:cNvSpPr>
            <p:nvPr/>
          </p:nvSpPr>
          <p:spPr bwMode="auto">
            <a:xfrm>
              <a:off x="142875" y="6367463"/>
              <a:ext cx="4284661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新細明體" charset="-120"/>
                  <a:cs typeface="+mn-cs"/>
                </a:rPr>
                <a:t>2016 Mobile All-IP Networking Laboratory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4321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13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72800" y="5775135"/>
            <a:ext cx="2844800" cy="3651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99FADD-8D0F-4F79-B0D0-4667CE7E4FC0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440122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n"/>
              <a:defRPr b="0" u="none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0FFE8-7AA5-421C-94E6-73A8D66128B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8452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C2BEE0-04A8-4F2A-BB7B-CBA0EFEBB555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DA86F8-06F8-4595-BEF8-329ED42EABEE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01010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18BB28-362D-47CC-A2AA-59E1861A5735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6F15CA-265F-460F-8164-04222FC236C2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1303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86B26E-71A0-4CCB-B06F-16847B2A597F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68107B-43F3-4111-AF69-94C31870B70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4084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接點 2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9C2BFE-84CE-47AA-BBDA-47046B7E25C2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9CB921-88B9-4AF7-A7A8-F9126E05892B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0249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A7D57D-9186-4541-B346-101C744CEA39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5B3E77-56A1-41B9-B254-39D22574D8FF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586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C2BEE0-04A8-4F2A-BB7B-CBA0EFEBB555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DA86F8-06F8-4595-BEF8-329ED42EABEE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08852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88726-AF44-4AB7-8F37-DE0136FF32EB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E534D2-4E1C-482F-B068-E85935B1CC4D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06552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738F54-6E02-45A9-8676-D145CCEEB1A6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5149DE-D629-479E-AF7A-35B2B3EA0D11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77761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799C4-9A21-4D9B-BAD9-483784F5284E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22050B-B23A-4C93-A413-630D7056BB59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00825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 rot="5400000">
            <a:off x="5842001" y="3199872"/>
            <a:ext cx="5791200" cy="42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09A18C-BB0C-4957-AEEA-DF23DB2324A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0E5F8-9EE4-47A5-9539-1A2F6D5ACD5B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141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18BB28-362D-47CC-A2AA-59E1861A5735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6F15CA-265F-460F-8164-04222FC236C2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666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86B26E-71A0-4CCB-B06F-16847B2A597F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68107B-43F3-4111-AF69-94C31870B70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005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接點 2"/>
          <p:cNvCxnSpPr/>
          <p:nvPr/>
        </p:nvCxnSpPr>
        <p:spPr>
          <a:xfrm>
            <a:off x="609600" y="1493839"/>
            <a:ext cx="109728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9C2BFE-84CE-47AA-BBDA-47046B7E25C2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9CB921-88B9-4AF7-A7A8-F9126E05892B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22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A7D57D-9186-4541-B346-101C744CEA39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5B3E77-56A1-41B9-B254-39D22574D8FF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490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88726-AF44-4AB7-8F37-DE0136FF32EB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E534D2-4E1C-482F-B068-E85935B1CC4D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336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738F54-6E02-45A9-8676-D145CCEEB1A6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5149DE-D629-479E-AF7A-35B2B3EA0D11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981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2" descr="logo_ppt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34400" y="6019800"/>
            <a:ext cx="355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14288"/>
            <a:ext cx="1022351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矩形 20"/>
          <p:cNvSpPr>
            <a:spLocks noChangeArrowheads="1"/>
          </p:cNvSpPr>
          <p:nvPr/>
        </p:nvSpPr>
        <p:spPr bwMode="auto">
          <a:xfrm>
            <a:off x="827618" y="60325"/>
            <a:ext cx="415078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t>National Chung Cheng University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t>Dept. Computer Science &amp; Information Engineering</a:t>
            </a:r>
          </a:p>
        </p:txBody>
      </p:sp>
      <p:sp>
        <p:nvSpPr>
          <p:cNvPr id="1029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0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018B5A-7016-43D8-B46C-6D0A2E96005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9248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5720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600" b="1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BA71A6-A38A-4DFE-B861-A8B87A917377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015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2" descr="logo_ppt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34400" y="6019800"/>
            <a:ext cx="355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14288"/>
            <a:ext cx="1022351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矩形 20"/>
          <p:cNvSpPr>
            <a:spLocks noChangeArrowheads="1"/>
          </p:cNvSpPr>
          <p:nvPr/>
        </p:nvSpPr>
        <p:spPr bwMode="auto">
          <a:xfrm>
            <a:off x="827618" y="60325"/>
            <a:ext cx="415078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t>National Chung Cheng University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t>Dept. Computer Science &amp; Information Engineering</a:t>
            </a:r>
          </a:p>
        </p:txBody>
      </p:sp>
      <p:sp>
        <p:nvSpPr>
          <p:cNvPr id="1029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0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018B5A-7016-43D8-B46C-6D0A2E96005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9248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5720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600" b="1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BA71A6-A38A-4DFE-B861-A8B87A917377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341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2" descr="logo_ppt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34400" y="6019800"/>
            <a:ext cx="355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14288"/>
            <a:ext cx="1022351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矩形 20"/>
          <p:cNvSpPr>
            <a:spLocks noChangeArrowheads="1"/>
          </p:cNvSpPr>
          <p:nvPr/>
        </p:nvSpPr>
        <p:spPr bwMode="auto">
          <a:xfrm>
            <a:off x="827618" y="60325"/>
            <a:ext cx="415078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t>National Chung Cheng University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 pitchFamily="34" charset="0"/>
                <a:ea typeface="新細明體" charset="-120"/>
                <a:cs typeface="+mn-cs"/>
              </a:rPr>
              <a:t>Dept. Computer Science &amp; Information Engineering</a:t>
            </a:r>
          </a:p>
        </p:txBody>
      </p:sp>
      <p:sp>
        <p:nvSpPr>
          <p:cNvPr id="1029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0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018B5A-7016-43D8-B46C-6D0A2E960058}" type="datetime1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4/30/2020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9248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/>
              <a:t>/all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5720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600" b="1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BA71A6-A38A-4DFE-B861-A8B87A917377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76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26920" y="648393"/>
            <a:ext cx="9357360" cy="3057482"/>
          </a:xfrm>
        </p:spPr>
        <p:txBody>
          <a:bodyPr/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Microservices-based Approach 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VNF-as-a-Service</a:t>
            </a:r>
            <a:b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case of IMS-as-a-Service Architecture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82908" y="3705875"/>
            <a:ext cx="6388325" cy="1390107"/>
          </a:xfrm>
        </p:spPr>
        <p:txBody>
          <a:bodyPr/>
          <a:lstStyle/>
          <a:p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Amina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Boubendir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zh-TW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Emmanuel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Bertin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Noemie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Simoni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734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MICRO-SERVICE APPROACH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VNF-AS-A-SERVICE</a:t>
            </a:r>
            <a:endParaRPr lang="en-US" altLang="zh-TW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515600" cy="45259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Separation of State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step in reconsidering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granularity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a network service or architecture is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separating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logic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functional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handled data or state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service is stateless if it processes each request as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without any relationship with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ones.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handling and state management should be delegated to an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stateless entities the logic of a service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easily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instantiating new stateless entities.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207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MICRO-SERVICE APPROACH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VNF-AS-A-SERVICE</a:t>
            </a:r>
            <a:endParaRPr lang="en-US" altLang="zh-TW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515600" cy="45259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Functional Decomposition: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step is to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granularity level of functional entities by decomposing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logic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elementary atomic services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to list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that an entity is responsible of and extract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new ones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functional entities should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only one service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TW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42809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MICRO-SERVICE APPROACH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VNF-AS-A-SERVICE</a:t>
            </a:r>
            <a:endParaRPr lang="en-US" altLang="zh-TW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378440" cy="45259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Functional Independence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last step consists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service processes while verifying that services are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functionally independent or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loosely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coupled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services composed of a set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elementary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there should be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 functional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dependencies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interacting service components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requirements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for building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 and scalable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services.</a:t>
            </a:r>
          </a:p>
          <a:p>
            <a:pPr marL="0" indent="0">
              <a:buNone/>
            </a:pP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2431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IMS-AS-A-SERVICE USE CASE</a:t>
            </a:r>
            <a:b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MICROSERVICE-BASED IMS ARCHITECTURE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530840" cy="45259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present our proposition of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IMS-as-a-Service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architecture using the proposed VNF-as-a-Service design approach.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formalize the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blocks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Functional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 (SFC)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UML category where each SFC is a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micro-service. 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these functional blocks handle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formalized as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Functional Data (SFD)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TW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7040" y="0"/>
            <a:ext cx="11094720" cy="638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140" y="63342"/>
            <a:ext cx="10698340" cy="629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TW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8354" y="23851"/>
            <a:ext cx="11306926" cy="633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IMS-AS-A-SERVICE USE CASE</a:t>
            </a:r>
            <a:b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MICROSERVICE-BASED IMS ARCHITECTURE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summarize in Table I below, the compliance of existing vIMS architectures with our VNFaaS approach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662476"/>
            <a:ext cx="6353511" cy="346368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963111" y="2800747"/>
            <a:ext cx="490884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[13] F. Lu, H. Pan, X. Lei, X. Liao, and H. </a:t>
            </a:r>
            <a:r>
              <a:rPr lang="en-US" altLang="zh-TW" dirty="0" err="1"/>
              <a:t>Jin</a:t>
            </a:r>
            <a:r>
              <a:rPr lang="en-US" altLang="zh-TW" dirty="0"/>
              <a:t>, “A virtualization-based cloud</a:t>
            </a:r>
            <a:r>
              <a:rPr lang="zh-TW" altLang="en-US" dirty="0"/>
              <a:t> </a:t>
            </a:r>
            <a:r>
              <a:rPr lang="en-US" altLang="zh-TW" dirty="0"/>
              <a:t>infrastructure for </a:t>
            </a:r>
            <a:r>
              <a:rPr lang="en-US" altLang="zh-TW" dirty="0" err="1"/>
              <a:t>ims</a:t>
            </a:r>
            <a:r>
              <a:rPr lang="en-US" altLang="zh-TW" dirty="0"/>
              <a:t> core network,” in Cloud Computing Technology</a:t>
            </a:r>
            <a:r>
              <a:rPr lang="zh-TW" altLang="en-US" dirty="0"/>
              <a:t> </a:t>
            </a:r>
            <a:r>
              <a:rPr lang="en-US" altLang="zh-TW" dirty="0"/>
              <a:t>and Science, 2013 IEEE 5th International Conference on, vol. 1, pp. 25–</a:t>
            </a:r>
            <a:r>
              <a:rPr lang="zh-TW" altLang="en-US" dirty="0"/>
              <a:t> </a:t>
            </a:r>
            <a:r>
              <a:rPr lang="en-US" altLang="zh-TW" dirty="0"/>
              <a:t>32, IEEE, 2013.</a:t>
            </a:r>
          </a:p>
        </p:txBody>
      </p:sp>
      <p:sp>
        <p:nvSpPr>
          <p:cNvPr id="7" name="矩形 6"/>
          <p:cNvSpPr/>
          <p:nvPr/>
        </p:nvSpPr>
        <p:spPr>
          <a:xfrm>
            <a:off x="6963111" y="4324956"/>
            <a:ext cx="52288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[14] G. </a:t>
            </a:r>
            <a:r>
              <a:rPr lang="en-US" altLang="zh-TW" dirty="0" err="1"/>
              <a:t>Carella</a:t>
            </a:r>
            <a:r>
              <a:rPr lang="en-US" altLang="zh-TW" dirty="0"/>
              <a:t>, M. </a:t>
            </a:r>
            <a:r>
              <a:rPr lang="en-US" altLang="zh-TW" dirty="0" err="1"/>
              <a:t>Corici</a:t>
            </a:r>
            <a:r>
              <a:rPr lang="en-US" altLang="zh-TW" dirty="0"/>
              <a:t>, P. </a:t>
            </a:r>
            <a:r>
              <a:rPr lang="en-US" altLang="zh-TW" dirty="0" err="1"/>
              <a:t>Crosta</a:t>
            </a:r>
            <a:r>
              <a:rPr lang="en-US" altLang="zh-TW" dirty="0"/>
              <a:t>, P. </a:t>
            </a:r>
            <a:r>
              <a:rPr lang="en-US" altLang="zh-TW" dirty="0" err="1"/>
              <a:t>Comi</a:t>
            </a:r>
            <a:r>
              <a:rPr lang="en-US" altLang="zh-TW" dirty="0"/>
              <a:t>, T. M. </a:t>
            </a:r>
            <a:r>
              <a:rPr lang="en-US" altLang="zh-TW" dirty="0" err="1"/>
              <a:t>Bohnert</a:t>
            </a:r>
            <a:r>
              <a:rPr lang="en-US" altLang="zh-TW" dirty="0"/>
              <a:t>, A. A. </a:t>
            </a:r>
            <a:r>
              <a:rPr lang="en-US" altLang="zh-TW" dirty="0" err="1"/>
              <a:t>Corici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altLang="zh-TW" dirty="0"/>
              <a:t>D. </a:t>
            </a:r>
            <a:r>
              <a:rPr lang="en-US" altLang="zh-TW" dirty="0" err="1"/>
              <a:t>Vingarzan</a:t>
            </a:r>
            <a:r>
              <a:rPr lang="en-US" altLang="zh-TW" dirty="0"/>
              <a:t>, and T. </a:t>
            </a:r>
            <a:r>
              <a:rPr lang="en-US" altLang="zh-TW" dirty="0" err="1"/>
              <a:t>Magedanz</a:t>
            </a:r>
            <a:r>
              <a:rPr lang="en-US" altLang="zh-TW" dirty="0"/>
              <a:t>, “</a:t>
            </a:r>
            <a:r>
              <a:rPr lang="en-US" altLang="zh-TW" dirty="0" err="1"/>
              <a:t>Cloudified</a:t>
            </a:r>
            <a:r>
              <a:rPr lang="en-US" altLang="zh-TW" dirty="0"/>
              <a:t> </a:t>
            </a:r>
            <a:r>
              <a:rPr lang="en-US" altLang="zh-TW" dirty="0" err="1"/>
              <a:t>ip</a:t>
            </a:r>
            <a:r>
              <a:rPr lang="en-US" altLang="zh-TW" dirty="0"/>
              <a:t> multimedia subsystem</a:t>
            </a:r>
            <a:r>
              <a:rPr lang="zh-TW" altLang="en-US" dirty="0"/>
              <a:t> </a:t>
            </a:r>
            <a:r>
              <a:rPr lang="en-US" altLang="zh-TW" dirty="0"/>
              <a:t>for network function virtualization (</a:t>
            </a:r>
            <a:r>
              <a:rPr lang="en-US" altLang="zh-TW" dirty="0" err="1"/>
              <a:t>nfv</a:t>
            </a:r>
            <a:r>
              <a:rPr lang="en-US" altLang="zh-TW" dirty="0"/>
              <a:t>)-based architectures,” in Computers and Communication, 2014 IEEE Symposium on, vol. Workshops,</a:t>
            </a:r>
            <a:r>
              <a:rPr lang="zh-TW" altLang="en-US" dirty="0"/>
              <a:t> </a:t>
            </a:r>
            <a:r>
              <a:rPr lang="en-US" altLang="zh-TW" dirty="0"/>
              <a:t>pp. 1–6, June 2014.</a:t>
            </a:r>
          </a:p>
        </p:txBody>
      </p:sp>
    </p:spTree>
    <p:extLst>
      <p:ext uri="{BB962C8B-B14F-4D97-AF65-F5344CB8AC3E}">
        <p14:creationId xmlns:p14="http://schemas.microsoft.com/office/powerpoint/2010/main" val="18468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84842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developed the proposed microservices by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OpenIMS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microservices functional entities using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VerCors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platform for the modeling, specification,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validation of the software architecture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services.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services are then instantiated and executed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GCM/Proactive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ensures the life-cycle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microservices (SFCs).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7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507038" cy="4756150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evaluate the proposed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IMS-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microservices, we have performed the scenario of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 which involves the process of Figure 2.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developed services are stateless, we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external entity called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handle state.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generator acts as end users. It sends SIP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Frontal external (stateful) entity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converts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SIP into Java RMI(Remote Method Invocation) and relays them to the first SFC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641496" cy="4929809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NTRODUCTION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MICRO-SERVICE APPROACH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VNF-AS-A-SERVICE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IMS-AS-A-SERVICE USE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MICROSERVICE-BASED 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 ARCHITECTURE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AND EVALUATION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>
                <a:ea typeface="新細明體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1024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zh-TW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2181484"/>
            <a:ext cx="10870204" cy="341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zh-TW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1096" y="1900720"/>
            <a:ext cx="11569255" cy="394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zh-TW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9267" y="1624013"/>
            <a:ext cx="987346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3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zh-TW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9269" y="1903439"/>
            <a:ext cx="5746731" cy="352286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555535"/>
            <a:ext cx="5937873" cy="387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zh-TW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813851"/>
            <a:ext cx="5994400" cy="387749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4400" y="1813852"/>
            <a:ext cx="6004179" cy="38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8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D7B16-ADF8-400B-96BB-023D1E46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B84BC9-EAEA-44DE-A823-2BED9124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342652" cy="45259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consumption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comparing to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results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Split-IMS [14] which also considers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stateless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 functions, our evaluation results present better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efficiency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on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 usage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usage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36531" y="5123930"/>
            <a:ext cx="98887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[14] G. </a:t>
            </a:r>
            <a:r>
              <a:rPr lang="en-US" altLang="zh-TW" dirty="0" err="1"/>
              <a:t>Carella</a:t>
            </a:r>
            <a:r>
              <a:rPr lang="en-US" altLang="zh-TW" dirty="0"/>
              <a:t>, M. </a:t>
            </a:r>
            <a:r>
              <a:rPr lang="en-US" altLang="zh-TW" dirty="0" err="1"/>
              <a:t>Corici</a:t>
            </a:r>
            <a:r>
              <a:rPr lang="en-US" altLang="zh-TW" dirty="0"/>
              <a:t>, P. </a:t>
            </a:r>
            <a:r>
              <a:rPr lang="en-US" altLang="zh-TW" dirty="0" err="1"/>
              <a:t>Crosta</a:t>
            </a:r>
            <a:r>
              <a:rPr lang="en-US" altLang="zh-TW" dirty="0"/>
              <a:t>, P. </a:t>
            </a:r>
            <a:r>
              <a:rPr lang="en-US" altLang="zh-TW" dirty="0" err="1"/>
              <a:t>Comi</a:t>
            </a:r>
            <a:r>
              <a:rPr lang="en-US" altLang="zh-TW" dirty="0"/>
              <a:t>, T. M. </a:t>
            </a:r>
            <a:r>
              <a:rPr lang="en-US" altLang="zh-TW" dirty="0" err="1"/>
              <a:t>Bohnert</a:t>
            </a:r>
            <a:r>
              <a:rPr lang="en-US" altLang="zh-TW" dirty="0"/>
              <a:t>, A. A. </a:t>
            </a:r>
            <a:r>
              <a:rPr lang="en-US" altLang="zh-TW" dirty="0" err="1"/>
              <a:t>Corici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altLang="zh-TW" dirty="0"/>
              <a:t>D. </a:t>
            </a:r>
            <a:r>
              <a:rPr lang="en-US" altLang="zh-TW" dirty="0" err="1"/>
              <a:t>Vingarzan</a:t>
            </a:r>
            <a:r>
              <a:rPr lang="en-US" altLang="zh-TW" dirty="0"/>
              <a:t>, and T. </a:t>
            </a:r>
            <a:r>
              <a:rPr lang="en-US" altLang="zh-TW" dirty="0" err="1"/>
              <a:t>Magedanz</a:t>
            </a:r>
            <a:r>
              <a:rPr lang="en-US" altLang="zh-TW" dirty="0"/>
              <a:t>, “</a:t>
            </a:r>
            <a:r>
              <a:rPr lang="en-US" altLang="zh-TW" dirty="0" err="1"/>
              <a:t>Cloudified</a:t>
            </a:r>
            <a:r>
              <a:rPr lang="en-US" altLang="zh-TW" dirty="0"/>
              <a:t> </a:t>
            </a:r>
            <a:r>
              <a:rPr lang="en-US" altLang="zh-TW" dirty="0" err="1"/>
              <a:t>ip</a:t>
            </a:r>
            <a:r>
              <a:rPr lang="en-US" altLang="zh-TW" dirty="0"/>
              <a:t> multimedia subsystem</a:t>
            </a:r>
            <a:r>
              <a:rPr lang="zh-TW" altLang="en-US" dirty="0"/>
              <a:t> </a:t>
            </a:r>
            <a:r>
              <a:rPr lang="en-US" altLang="zh-TW" dirty="0"/>
              <a:t>for network function virtualization (</a:t>
            </a:r>
            <a:r>
              <a:rPr lang="en-US" altLang="zh-TW" dirty="0" err="1"/>
              <a:t>nfv</a:t>
            </a:r>
            <a:r>
              <a:rPr lang="en-US" altLang="zh-TW" dirty="0"/>
              <a:t>)-based architectures,” in Computers and Communication, 2014 IEEE Symposium on, vol. Workshops,</a:t>
            </a:r>
            <a:r>
              <a:rPr lang="zh-TW" altLang="en-US" dirty="0"/>
              <a:t> </a:t>
            </a:r>
            <a:r>
              <a:rPr lang="en-US" altLang="zh-TW" dirty="0"/>
              <a:t>pp. 1–6, June 2014.</a:t>
            </a:r>
          </a:p>
        </p:txBody>
      </p:sp>
    </p:spTree>
    <p:extLst>
      <p:ext uri="{BB962C8B-B14F-4D97-AF65-F5344CB8AC3E}">
        <p14:creationId xmlns:p14="http://schemas.microsoft.com/office/powerpoint/2010/main" val="15612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8ECCA6-91AC-4A62-9420-22F3ACD8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DC33B21-D25F-4B5F-9D04-FE7CA502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zh-TW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BE3A75-6211-4FED-870C-F5449DC1F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0201"/>
            <a:ext cx="10548135" cy="4756150"/>
          </a:xfrm>
        </p:spPr>
        <p:txBody>
          <a:bodyPr/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presented in this paper a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microservice-based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design of VNFs as services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microservices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pattern for VNFs is motivated by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move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towards more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service delivery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more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agile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operations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shown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compliance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our approach with the design requirements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microservices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QoS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such as availability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response time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consumption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efficiency comparing to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approaches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676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D665A5-D9A5-4848-A9B9-F8A24EBC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A0F86E-8738-43C8-BD10-291ED3A0B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1400" dirty="0"/>
              <a:t>[1] B. Han, V. </a:t>
            </a:r>
            <a:r>
              <a:rPr lang="en-US" altLang="zh-TW" sz="1400" dirty="0" err="1"/>
              <a:t>Gopalakrishnan</a:t>
            </a:r>
            <a:r>
              <a:rPr lang="en-US" altLang="zh-TW" sz="1400" dirty="0"/>
              <a:t>, L. Ji, and S. Lee, “Network function virtualization: Challenges and opportunities for innovations,” </a:t>
            </a:r>
            <a:r>
              <a:rPr lang="en-US" altLang="zh-TW" sz="1400" dirty="0" smtClean="0"/>
              <a:t>Communications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Magazine</a:t>
            </a:r>
            <a:r>
              <a:rPr lang="en-US" altLang="zh-TW" sz="1400" dirty="0"/>
              <a:t>, IEEE, vol. 53, pp. 90–97, Feb 2015.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2] ETSI NFV ISG, Network Functions </a:t>
            </a:r>
            <a:r>
              <a:rPr lang="en-US" altLang="zh-TW" sz="1400" dirty="0" err="1"/>
              <a:t>Virtualisation</a:t>
            </a:r>
            <a:r>
              <a:rPr lang="en-US" altLang="zh-TW" sz="1400" dirty="0"/>
              <a:t> (NFV); </a:t>
            </a:r>
            <a:r>
              <a:rPr lang="en-US" altLang="zh-TW" sz="1400" dirty="0" smtClean="0"/>
              <a:t>Architectural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Framework</a:t>
            </a:r>
            <a:r>
              <a:rPr lang="en-US" altLang="zh-TW" sz="1400" dirty="0"/>
              <a:t>. Group Specification, Dec 2014</a:t>
            </a:r>
            <a:r>
              <a:rPr lang="en-US" altLang="zh-TW" sz="1400" dirty="0" smtClean="0"/>
              <a:t>.</a:t>
            </a:r>
          </a:p>
          <a:p>
            <a:r>
              <a:rPr lang="en-US" altLang="zh-TW" sz="1400" dirty="0" smtClean="0"/>
              <a:t>[3</a:t>
            </a:r>
            <a:r>
              <a:rPr lang="en-US" altLang="zh-TW" sz="1400" dirty="0"/>
              <a:t>] A. V. V. Q. </a:t>
            </a:r>
            <a:r>
              <a:rPr lang="en-US" altLang="zh-TW" sz="1400" dirty="0" err="1"/>
              <a:t>Duan</a:t>
            </a:r>
            <a:r>
              <a:rPr lang="en-US" altLang="zh-TW" sz="1400" dirty="0"/>
              <a:t>, Y. Yan, “A survey on service-oriented network virtualization toward convergence of networking and cloud </a:t>
            </a:r>
            <a:r>
              <a:rPr lang="en-US" altLang="zh-TW" sz="1400" dirty="0" smtClean="0"/>
              <a:t>computing,” IEEE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Transactions </a:t>
            </a:r>
            <a:r>
              <a:rPr lang="en-US" altLang="zh-TW" sz="1400" dirty="0"/>
              <a:t>on Network and Service Management, vol. 9, pp. </a:t>
            </a:r>
            <a:r>
              <a:rPr lang="en-US" altLang="zh-TW" sz="1400" dirty="0" smtClean="0"/>
              <a:t>373–392,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dec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2012</a:t>
            </a:r>
            <a:r>
              <a:rPr lang="en-US" altLang="zh-TW" sz="1400" dirty="0" smtClean="0"/>
              <a:t>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4] “</a:t>
            </a:r>
            <a:r>
              <a:rPr lang="en-US" altLang="zh-TW" sz="1400" dirty="0" err="1"/>
              <a:t>Microservices</a:t>
            </a:r>
            <a:r>
              <a:rPr lang="en-US" altLang="zh-TW" sz="1400" dirty="0"/>
              <a:t>. a definition of this new architectural </a:t>
            </a:r>
            <a:r>
              <a:rPr lang="en-US" altLang="zh-TW" sz="1400" dirty="0" smtClean="0"/>
              <a:t>term.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http</a:t>
            </a:r>
            <a:r>
              <a:rPr lang="en-US" altLang="zh-TW" sz="1400" dirty="0"/>
              <a:t>://martinfowler.com/articles/microservices.html,” 2016</a:t>
            </a:r>
            <a:r>
              <a:rPr lang="en-US" altLang="zh-TW" sz="1400" dirty="0" smtClean="0"/>
              <a:t>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5] D. </a:t>
            </a:r>
            <a:r>
              <a:rPr lang="en-US" altLang="zh-TW" sz="1400" dirty="0" err="1"/>
              <a:t>Namiot</a:t>
            </a:r>
            <a:r>
              <a:rPr lang="en-US" altLang="zh-TW" sz="1400" dirty="0"/>
              <a:t> and M. </a:t>
            </a:r>
            <a:r>
              <a:rPr lang="en-US" altLang="zh-TW" sz="1400" dirty="0" err="1"/>
              <a:t>Sneps-Sneppe</a:t>
            </a:r>
            <a:r>
              <a:rPr lang="en-US" altLang="zh-TW" sz="1400" dirty="0"/>
              <a:t>, “On micro-services </a:t>
            </a:r>
            <a:r>
              <a:rPr lang="en-US" altLang="zh-TW" sz="1400" dirty="0" err="1"/>
              <a:t>architecture</a:t>
            </a:r>
            <a:r>
              <a:rPr lang="en-US" altLang="zh-TW" sz="1400" dirty="0" err="1" smtClean="0"/>
              <a:t>,”International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Journal of Open Information </a:t>
            </a:r>
            <a:r>
              <a:rPr lang="en-US" altLang="zh-TW" sz="1400" dirty="0" smtClean="0"/>
              <a:t>Technologies</a:t>
            </a:r>
            <a:r>
              <a:rPr lang="en-US" altLang="zh-TW" sz="1400" dirty="0"/>
              <a:t>, vol. 2, no. </a:t>
            </a:r>
            <a:r>
              <a:rPr lang="en-US" altLang="zh-TW" sz="1400" dirty="0" smtClean="0"/>
              <a:t>9,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2014</a:t>
            </a:r>
          </a:p>
          <a:p>
            <a:r>
              <a:rPr lang="en-US" altLang="zh-TW" sz="1400" dirty="0" smtClean="0"/>
              <a:t>[6</a:t>
            </a:r>
            <a:r>
              <a:rPr lang="en-US" altLang="zh-TW" sz="1400" dirty="0"/>
              <a:t>] D. </a:t>
            </a:r>
            <a:r>
              <a:rPr lang="en-US" altLang="zh-TW" sz="1400" dirty="0" err="1"/>
              <a:t>Malavalli</a:t>
            </a:r>
            <a:r>
              <a:rPr lang="en-US" altLang="zh-TW" sz="1400" dirty="0"/>
              <a:t> and S. </a:t>
            </a:r>
            <a:r>
              <a:rPr lang="en-US" altLang="zh-TW" sz="1400" dirty="0" err="1"/>
              <a:t>Sathappan</a:t>
            </a:r>
            <a:r>
              <a:rPr lang="en-US" altLang="zh-TW" sz="1400" dirty="0"/>
              <a:t>, “Scalable microservice based architecture for enabling </a:t>
            </a:r>
            <a:r>
              <a:rPr lang="en-US" altLang="zh-TW" sz="1400" dirty="0" err="1"/>
              <a:t>dmtf</a:t>
            </a:r>
            <a:r>
              <a:rPr lang="en-US" altLang="zh-TW" sz="1400" dirty="0"/>
              <a:t> profiles,” in Network and Service </a:t>
            </a:r>
            <a:r>
              <a:rPr lang="en-US" altLang="zh-TW" sz="1400" dirty="0" smtClean="0"/>
              <a:t>Management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(CNSM</a:t>
            </a:r>
            <a:r>
              <a:rPr lang="en-US" altLang="zh-TW" sz="1400" dirty="0"/>
              <a:t>), 2015 11th International Conference on, pp. 428–432, </a:t>
            </a:r>
            <a:r>
              <a:rPr lang="en-US" altLang="zh-TW" sz="1400" dirty="0" smtClean="0"/>
              <a:t>Nov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2015.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7] M. </a:t>
            </a:r>
            <a:r>
              <a:rPr lang="en-US" altLang="zh-TW" sz="1400" dirty="0" err="1"/>
              <a:t>Villamizar</a:t>
            </a:r>
            <a:r>
              <a:rPr lang="en-US" altLang="zh-TW" sz="1400" dirty="0"/>
              <a:t>, O. </a:t>
            </a:r>
            <a:r>
              <a:rPr lang="en-US" altLang="zh-TW" sz="1400" dirty="0" err="1"/>
              <a:t>Garcs</a:t>
            </a:r>
            <a:r>
              <a:rPr lang="en-US" altLang="zh-TW" sz="1400" dirty="0"/>
              <a:t>, H. Castro, M. </a:t>
            </a:r>
            <a:r>
              <a:rPr lang="en-US" altLang="zh-TW" sz="1400" dirty="0" err="1"/>
              <a:t>Verano</a:t>
            </a:r>
            <a:r>
              <a:rPr lang="en-US" altLang="zh-TW" sz="1400" dirty="0"/>
              <a:t>, L. Salamanca, R. </a:t>
            </a:r>
            <a:r>
              <a:rPr lang="en-US" altLang="zh-TW" sz="1400" dirty="0" err="1"/>
              <a:t>Casallas</a:t>
            </a:r>
            <a:r>
              <a:rPr lang="en-US" altLang="zh-TW" sz="1400" dirty="0"/>
              <a:t>, and S. Gil, “Evaluating the monolithic and the microservice architecture pattern to deploy web applications in the cloud,” in </a:t>
            </a:r>
            <a:r>
              <a:rPr lang="en-US" altLang="zh-TW" sz="1400" dirty="0" smtClean="0"/>
              <a:t>Computing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Colombian </a:t>
            </a:r>
            <a:r>
              <a:rPr lang="en-US" altLang="zh-TW" sz="1400" dirty="0"/>
              <a:t>Conference (10CCC), 2015 10th, pp. 583–590, Sept 2015</a:t>
            </a:r>
            <a:r>
              <a:rPr lang="en-US" altLang="zh-TW" sz="1400" dirty="0" smtClean="0"/>
              <a:t>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8] D. Jaramillo, D. V. Nguyen, and R. Smart, “Leveraging </a:t>
            </a:r>
            <a:r>
              <a:rPr lang="en-US" altLang="zh-TW" sz="1400" dirty="0" smtClean="0"/>
              <a:t>microservices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architecture </a:t>
            </a:r>
            <a:r>
              <a:rPr lang="en-US" altLang="zh-TW" sz="1400" dirty="0"/>
              <a:t>by using </a:t>
            </a:r>
            <a:r>
              <a:rPr lang="en-US" altLang="zh-TW" sz="1400" dirty="0" err="1"/>
              <a:t>docker</a:t>
            </a:r>
            <a:r>
              <a:rPr lang="en-US" altLang="zh-TW" sz="1400" dirty="0"/>
              <a:t> technology,” in </a:t>
            </a:r>
            <a:r>
              <a:rPr lang="en-US" altLang="zh-TW" sz="1400" dirty="0" err="1"/>
              <a:t>SoutheastCon</a:t>
            </a:r>
            <a:r>
              <a:rPr lang="en-US" altLang="zh-TW" sz="1400" dirty="0"/>
              <a:t> 2016, pp. </a:t>
            </a:r>
            <a:r>
              <a:rPr lang="en-US" altLang="zh-TW" sz="1400" dirty="0" smtClean="0"/>
              <a:t>1–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5</a:t>
            </a:r>
            <a:r>
              <a:rPr lang="en-US" altLang="zh-TW" sz="1400" dirty="0"/>
              <a:t>, March 2016</a:t>
            </a:r>
            <a:r>
              <a:rPr lang="en-US" altLang="zh-TW" sz="1400" dirty="0" smtClean="0"/>
              <a:t>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9] 3GPP, “</a:t>
            </a:r>
            <a:r>
              <a:rPr lang="en-US" altLang="zh-TW" sz="1400" dirty="0" err="1"/>
              <a:t>Ip</a:t>
            </a:r>
            <a:r>
              <a:rPr lang="en-US" altLang="zh-TW" sz="1400" dirty="0"/>
              <a:t> multimedia subsystem (</a:t>
            </a:r>
            <a:r>
              <a:rPr lang="en-US" altLang="zh-TW" sz="1400" dirty="0" err="1"/>
              <a:t>ims</a:t>
            </a:r>
            <a:r>
              <a:rPr lang="en-US" altLang="zh-TW" sz="1400" dirty="0"/>
              <a:t>), stage 2, 3gpp is 23.228, </a:t>
            </a:r>
            <a:r>
              <a:rPr lang="en-US" altLang="zh-TW" sz="1400" dirty="0" smtClean="0"/>
              <a:t>vol.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12,”2015.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10] F. </a:t>
            </a:r>
            <a:r>
              <a:rPr lang="en-US" altLang="zh-TW" sz="1400" dirty="0" err="1"/>
              <a:t>Gouveia</a:t>
            </a:r>
            <a:r>
              <a:rPr lang="en-US" altLang="zh-TW" sz="1400" dirty="0"/>
              <a:t>, S. </a:t>
            </a:r>
            <a:r>
              <a:rPr lang="en-US" altLang="zh-TW" sz="1400" dirty="0" err="1"/>
              <a:t>Wahle</a:t>
            </a:r>
            <a:r>
              <a:rPr lang="en-US" altLang="zh-TW" sz="1400" dirty="0"/>
              <a:t>, N. Blum, and T. </a:t>
            </a:r>
            <a:r>
              <a:rPr lang="en-US" altLang="zh-TW" sz="1400" dirty="0" err="1"/>
              <a:t>Magedanz</a:t>
            </a:r>
            <a:r>
              <a:rPr lang="en-US" altLang="zh-TW" sz="1400" dirty="0"/>
              <a:t>, “Cloud </a:t>
            </a:r>
            <a:r>
              <a:rPr lang="en-US" altLang="zh-TW" sz="1400" dirty="0" smtClean="0"/>
              <a:t>computing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and </a:t>
            </a:r>
            <a:r>
              <a:rPr lang="en-US" altLang="zh-TW" sz="1400" dirty="0" err="1"/>
              <a:t>epc</a:t>
            </a:r>
            <a:r>
              <a:rPr lang="en-US" altLang="zh-TW" sz="1400" dirty="0"/>
              <a:t> / </a:t>
            </a:r>
            <a:r>
              <a:rPr lang="en-US" altLang="zh-TW" sz="1400" dirty="0" err="1"/>
              <a:t>ims</a:t>
            </a:r>
            <a:r>
              <a:rPr lang="en-US" altLang="zh-TW" sz="1400" dirty="0"/>
              <a:t> integration: New value-added services on demand,” </a:t>
            </a:r>
            <a:r>
              <a:rPr lang="en-US" altLang="zh-TW" sz="1400" dirty="0" smtClean="0"/>
              <a:t>in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Proceedings </a:t>
            </a:r>
            <a:r>
              <a:rPr lang="en-US" altLang="zh-TW" sz="1400" dirty="0"/>
              <a:t>of the 5th International ICST Mobile Multimedia Communications Conference, </a:t>
            </a:r>
            <a:r>
              <a:rPr lang="en-US" altLang="zh-TW" sz="1400" dirty="0" err="1"/>
              <a:t>Mobimedia</a:t>
            </a:r>
            <a:r>
              <a:rPr lang="en-US" altLang="zh-TW" sz="1400" dirty="0"/>
              <a:t> ’09, pp. 51:1–51:5, </a:t>
            </a:r>
            <a:r>
              <a:rPr lang="en-US" altLang="zh-TW" sz="1400" dirty="0" smtClean="0"/>
              <a:t>2009</a:t>
            </a:r>
            <a:endParaRPr lang="en-US" altLang="zh-TW" sz="1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F5546AC-6101-4C6B-BD25-58FF3E952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8443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1400" dirty="0" smtClean="0"/>
              <a:t>[11] R. </a:t>
            </a:r>
            <a:r>
              <a:rPr lang="en-US" altLang="zh-TW" sz="1400" dirty="0" err="1" smtClean="0"/>
              <a:t>Glitho</a:t>
            </a:r>
            <a:r>
              <a:rPr lang="en-US" altLang="zh-TW" sz="1400" dirty="0" smtClean="0"/>
              <a:t>, “</a:t>
            </a:r>
            <a:r>
              <a:rPr lang="en-US" altLang="zh-TW" sz="1400" dirty="0" err="1" smtClean="0"/>
              <a:t>Cloudifying</a:t>
            </a:r>
            <a:r>
              <a:rPr lang="en-US" altLang="zh-TW" sz="1400" dirty="0" smtClean="0"/>
              <a:t> the 3gpp </a:t>
            </a:r>
            <a:r>
              <a:rPr lang="en-US" altLang="zh-TW" sz="1400" dirty="0" err="1" smtClean="0"/>
              <a:t>ip</a:t>
            </a:r>
            <a:r>
              <a:rPr lang="en-US" altLang="zh-TW" sz="1400" dirty="0" smtClean="0"/>
              <a:t> multimedia subsystem: Why and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how?,” in New Technologies, Mobility and Security, 2014 6th International Conference on, pp. 1–5, March 2014.</a:t>
            </a:r>
          </a:p>
          <a:p>
            <a:r>
              <a:rPr lang="en-US" altLang="zh-TW" sz="1400" dirty="0" smtClean="0"/>
              <a:t>[</a:t>
            </a:r>
            <a:r>
              <a:rPr lang="en-US" altLang="zh-TW" sz="1400" dirty="0"/>
              <a:t>12] M. Abu-</a:t>
            </a:r>
            <a:r>
              <a:rPr lang="en-US" altLang="zh-TW" sz="1400" dirty="0" err="1"/>
              <a:t>Lebdeh</a:t>
            </a:r>
            <a:r>
              <a:rPr lang="en-US" altLang="zh-TW" sz="1400" dirty="0"/>
              <a:t>, J. </a:t>
            </a:r>
            <a:r>
              <a:rPr lang="en-US" altLang="zh-TW" sz="1400" dirty="0" err="1"/>
              <a:t>Sahoo</a:t>
            </a:r>
            <a:r>
              <a:rPr lang="en-US" altLang="zh-TW" sz="1400" dirty="0"/>
              <a:t>, R. </a:t>
            </a:r>
            <a:r>
              <a:rPr lang="en-US" altLang="zh-TW" sz="1400" dirty="0" err="1"/>
              <a:t>Glitho</a:t>
            </a:r>
            <a:r>
              <a:rPr lang="en-US" altLang="zh-TW" sz="1400" dirty="0"/>
              <a:t>, and C. W. </a:t>
            </a:r>
            <a:r>
              <a:rPr lang="en-US" altLang="zh-TW" sz="1400" dirty="0" err="1"/>
              <a:t>Tchouati</a:t>
            </a:r>
            <a:r>
              <a:rPr lang="en-US" altLang="zh-TW" sz="1400" dirty="0"/>
              <a:t>, “</a:t>
            </a:r>
            <a:r>
              <a:rPr lang="en-US" altLang="zh-TW" sz="1400" dirty="0" err="1" smtClean="0"/>
              <a:t>Cloudifying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the </a:t>
            </a:r>
            <a:r>
              <a:rPr lang="en-US" altLang="zh-TW" sz="1400" dirty="0"/>
              <a:t>3gpp </a:t>
            </a:r>
            <a:r>
              <a:rPr lang="en-US" altLang="zh-TW" sz="1400" dirty="0" err="1"/>
              <a:t>ip</a:t>
            </a:r>
            <a:r>
              <a:rPr lang="en-US" altLang="zh-TW" sz="1400" dirty="0"/>
              <a:t> multimedia subsystem for 4g and beyond: A survey,” </a:t>
            </a:r>
            <a:r>
              <a:rPr lang="en-US" altLang="zh-TW" sz="1400" dirty="0" smtClean="0"/>
              <a:t>IEEE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Communications </a:t>
            </a:r>
            <a:r>
              <a:rPr lang="en-US" altLang="zh-TW" sz="1400" dirty="0"/>
              <a:t>Magazine, vol. 54, pp. 91–97, January 2016.</a:t>
            </a:r>
          </a:p>
          <a:p>
            <a:r>
              <a:rPr lang="en-US" altLang="zh-TW" sz="1400" dirty="0"/>
              <a:t>[13] F. Lu, H. Pan, X. Lei, X. Liao, and H. </a:t>
            </a:r>
            <a:r>
              <a:rPr lang="en-US" altLang="zh-TW" sz="1400" dirty="0" err="1"/>
              <a:t>Jin</a:t>
            </a:r>
            <a:r>
              <a:rPr lang="en-US" altLang="zh-TW" sz="1400" dirty="0"/>
              <a:t>, “A virtualization-based </a:t>
            </a:r>
            <a:r>
              <a:rPr lang="en-US" altLang="zh-TW" sz="1400" dirty="0" smtClean="0"/>
              <a:t>cloud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infrastructure </a:t>
            </a:r>
            <a:r>
              <a:rPr lang="en-US" altLang="zh-TW" sz="1400" dirty="0"/>
              <a:t>for </a:t>
            </a:r>
            <a:r>
              <a:rPr lang="en-US" altLang="zh-TW" sz="1400" dirty="0" err="1"/>
              <a:t>ims</a:t>
            </a:r>
            <a:r>
              <a:rPr lang="en-US" altLang="zh-TW" sz="1400" dirty="0"/>
              <a:t> core network,” in Cloud Computing </a:t>
            </a:r>
            <a:r>
              <a:rPr lang="en-US" altLang="zh-TW" sz="1400" dirty="0" smtClean="0"/>
              <a:t>Technology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and </a:t>
            </a:r>
            <a:r>
              <a:rPr lang="en-US" altLang="zh-TW" sz="1400" dirty="0"/>
              <a:t>Science, 2013 IEEE 5th International Conference on, vol. 1, pp. </a:t>
            </a:r>
            <a:r>
              <a:rPr lang="en-US" altLang="zh-TW" sz="1400" dirty="0" smtClean="0"/>
              <a:t>25–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32</a:t>
            </a:r>
            <a:r>
              <a:rPr lang="en-US" altLang="zh-TW" sz="1400" dirty="0"/>
              <a:t>, IEEE, 2013.</a:t>
            </a:r>
          </a:p>
          <a:p>
            <a:r>
              <a:rPr lang="en-US" altLang="zh-TW" sz="1400" dirty="0"/>
              <a:t>[14] G. </a:t>
            </a:r>
            <a:r>
              <a:rPr lang="en-US" altLang="zh-TW" sz="1400" dirty="0" err="1"/>
              <a:t>Carella</a:t>
            </a:r>
            <a:r>
              <a:rPr lang="en-US" altLang="zh-TW" sz="1400" dirty="0"/>
              <a:t>, M. </a:t>
            </a:r>
            <a:r>
              <a:rPr lang="en-US" altLang="zh-TW" sz="1400" dirty="0" err="1"/>
              <a:t>Corici</a:t>
            </a:r>
            <a:r>
              <a:rPr lang="en-US" altLang="zh-TW" sz="1400" dirty="0"/>
              <a:t>, P. </a:t>
            </a:r>
            <a:r>
              <a:rPr lang="en-US" altLang="zh-TW" sz="1400" dirty="0" err="1"/>
              <a:t>Crosta</a:t>
            </a:r>
            <a:r>
              <a:rPr lang="en-US" altLang="zh-TW" sz="1400" dirty="0"/>
              <a:t>, P. </a:t>
            </a:r>
            <a:r>
              <a:rPr lang="en-US" altLang="zh-TW" sz="1400" dirty="0" err="1"/>
              <a:t>Comi</a:t>
            </a:r>
            <a:r>
              <a:rPr lang="en-US" altLang="zh-TW" sz="1400" dirty="0"/>
              <a:t>, T. M. </a:t>
            </a:r>
            <a:r>
              <a:rPr lang="en-US" altLang="zh-TW" sz="1400" dirty="0" err="1"/>
              <a:t>Bohnert</a:t>
            </a:r>
            <a:r>
              <a:rPr lang="en-US" altLang="zh-TW" sz="1400" dirty="0"/>
              <a:t>, A. A. </a:t>
            </a:r>
            <a:r>
              <a:rPr lang="en-US" altLang="zh-TW" sz="1400" dirty="0" err="1" smtClean="0"/>
              <a:t>Corici</a:t>
            </a:r>
            <a:r>
              <a:rPr lang="en-US" altLang="zh-TW" sz="1400" dirty="0" smtClean="0"/>
              <a:t>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D</a:t>
            </a:r>
            <a:r>
              <a:rPr lang="en-US" altLang="zh-TW" sz="1400" dirty="0"/>
              <a:t>. </a:t>
            </a:r>
            <a:r>
              <a:rPr lang="en-US" altLang="zh-TW" sz="1400" dirty="0" err="1"/>
              <a:t>Vingarzan</a:t>
            </a:r>
            <a:r>
              <a:rPr lang="en-US" altLang="zh-TW" sz="1400" dirty="0"/>
              <a:t>, and T. </a:t>
            </a:r>
            <a:r>
              <a:rPr lang="en-US" altLang="zh-TW" sz="1400" dirty="0" err="1"/>
              <a:t>Magedanz</a:t>
            </a:r>
            <a:r>
              <a:rPr lang="en-US" altLang="zh-TW" sz="1400" dirty="0"/>
              <a:t>, “</a:t>
            </a:r>
            <a:r>
              <a:rPr lang="en-US" altLang="zh-TW" sz="1400" dirty="0" err="1"/>
              <a:t>Cloudified</a:t>
            </a:r>
            <a:r>
              <a:rPr lang="en-US" altLang="zh-TW" sz="1400" dirty="0"/>
              <a:t> </a:t>
            </a:r>
            <a:r>
              <a:rPr lang="en-US" altLang="zh-TW" sz="1400" dirty="0" err="1"/>
              <a:t>ip</a:t>
            </a:r>
            <a:r>
              <a:rPr lang="en-US" altLang="zh-TW" sz="1400" dirty="0"/>
              <a:t> </a:t>
            </a:r>
            <a:r>
              <a:rPr lang="en-US" altLang="zh-TW" sz="1400" dirty="0" smtClean="0"/>
              <a:t>multimedia subsystem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for </a:t>
            </a:r>
            <a:r>
              <a:rPr lang="en-US" altLang="zh-TW" sz="1400" dirty="0"/>
              <a:t>network function virtualization (</a:t>
            </a:r>
            <a:r>
              <a:rPr lang="en-US" altLang="zh-TW" sz="1400" dirty="0" err="1"/>
              <a:t>nfv</a:t>
            </a:r>
            <a:r>
              <a:rPr lang="en-US" altLang="zh-TW" sz="1400" dirty="0"/>
              <a:t>)-based architectures,” in Computers and Communication, 2014 IEEE Symposium on, vol. </a:t>
            </a:r>
            <a:r>
              <a:rPr lang="en-US" altLang="zh-TW" sz="1400" dirty="0" smtClean="0"/>
              <a:t>Workshops,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pp</a:t>
            </a:r>
            <a:r>
              <a:rPr lang="en-US" altLang="zh-TW" sz="1400" dirty="0"/>
              <a:t>. 1–6, June 2014.</a:t>
            </a:r>
          </a:p>
          <a:p>
            <a:r>
              <a:rPr lang="en-US" altLang="zh-TW" sz="1400" dirty="0"/>
              <a:t>[15] M. </a:t>
            </a:r>
            <a:r>
              <a:rPr lang="en-US" altLang="zh-TW" sz="1400" dirty="0" err="1"/>
              <a:t>Kablan</a:t>
            </a:r>
            <a:r>
              <a:rPr lang="en-US" altLang="zh-TW" sz="1400" dirty="0"/>
              <a:t>, B. Caldwell, R. Han, H. </a:t>
            </a:r>
            <a:r>
              <a:rPr lang="en-US" altLang="zh-TW" sz="1400" dirty="0" err="1"/>
              <a:t>Jamjoom</a:t>
            </a:r>
            <a:r>
              <a:rPr lang="en-US" altLang="zh-TW" sz="1400" dirty="0"/>
              <a:t>, and E. Keller, “</a:t>
            </a:r>
            <a:r>
              <a:rPr lang="en-US" altLang="zh-TW" sz="1400" dirty="0" smtClean="0"/>
              <a:t>Stateless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network </a:t>
            </a:r>
            <a:r>
              <a:rPr lang="en-US" altLang="zh-TW" sz="1400" dirty="0"/>
              <a:t>functions,” in Proceedings of the 2015 ACM SIGCOMM Workshop on Hot Topics in </a:t>
            </a:r>
            <a:r>
              <a:rPr lang="en-US" altLang="zh-TW" sz="1400" dirty="0" err="1"/>
              <a:t>Middleboxes</a:t>
            </a:r>
            <a:r>
              <a:rPr lang="en-US" altLang="zh-TW" sz="1400" dirty="0"/>
              <a:t> and Network Function </a:t>
            </a:r>
            <a:r>
              <a:rPr lang="en-US" altLang="zh-TW" sz="1400" dirty="0" smtClean="0"/>
              <a:t>Virtualization,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HotMiddlebox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’15, (New York, NY, USA), pp. 49–54, ACM, 2015.</a:t>
            </a:r>
          </a:p>
          <a:p>
            <a:r>
              <a:rPr lang="en-US" altLang="zh-TW" sz="1400" dirty="0"/>
              <a:t>[16] T. Yang, X. Wen, Y. Sun, Z. Zhao, and Y. Wang, “A new architecture </a:t>
            </a:r>
            <a:r>
              <a:rPr lang="en-US" altLang="zh-TW" sz="1400" dirty="0" smtClean="0"/>
              <a:t>of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hss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based on cloud computing,” in Communication Technology (ICCT</a:t>
            </a:r>
            <a:r>
              <a:rPr lang="en-US" altLang="zh-TW" sz="1400" dirty="0" smtClean="0"/>
              <a:t>),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2011 </a:t>
            </a:r>
            <a:r>
              <a:rPr lang="en-US" altLang="zh-TW" sz="1400" dirty="0"/>
              <a:t>IEEE 13th International Conference on, pp. 526–530, Sept 2011.</a:t>
            </a:r>
          </a:p>
          <a:p>
            <a:r>
              <a:rPr lang="en-US" altLang="zh-TW" sz="1400" dirty="0"/>
              <a:t>[17] </a:t>
            </a:r>
            <a:r>
              <a:rPr lang="en-US" altLang="zh-TW" sz="1400" dirty="0" err="1"/>
              <a:t>Fraunhofer</a:t>
            </a:r>
            <a:r>
              <a:rPr lang="en-US" altLang="zh-TW" sz="1400" dirty="0"/>
              <a:t>, “</a:t>
            </a:r>
            <a:r>
              <a:rPr lang="en-US" altLang="zh-TW" sz="1400" dirty="0" err="1"/>
              <a:t>Fokus</a:t>
            </a:r>
            <a:r>
              <a:rPr lang="en-US" altLang="zh-TW" sz="1400" dirty="0"/>
              <a:t> </a:t>
            </a:r>
            <a:r>
              <a:rPr lang="en-US" altLang="zh-TW" sz="1400" dirty="0" err="1"/>
              <a:t>openimscore</a:t>
            </a:r>
            <a:r>
              <a:rPr lang="en-US" altLang="zh-TW" sz="1400" dirty="0"/>
              <a:t>, www.openimscore.org,” tech. rep.</a:t>
            </a:r>
          </a:p>
          <a:p>
            <a:r>
              <a:rPr lang="en-US" altLang="zh-TW" sz="1400" dirty="0"/>
              <a:t>[18] “Verification of models for distributed communicating </a:t>
            </a:r>
            <a:r>
              <a:rPr lang="en-US" altLang="zh-TW" sz="1400" dirty="0" err="1" smtClean="0"/>
              <a:t>componants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https</a:t>
            </a:r>
            <a:r>
              <a:rPr lang="en-US" altLang="zh-TW" sz="1400" dirty="0"/>
              <a:t>://team.inria.fr/scale/software/</a:t>
            </a:r>
            <a:r>
              <a:rPr lang="en-US" altLang="zh-TW" sz="1400" dirty="0" err="1"/>
              <a:t>vercors</a:t>
            </a:r>
            <a:r>
              <a:rPr lang="en-US" altLang="zh-TW" sz="1400" dirty="0"/>
              <a:t>/vcev4-download/.”</a:t>
            </a:r>
          </a:p>
          <a:p>
            <a:r>
              <a:rPr lang="en-US" altLang="zh-TW" sz="1400" dirty="0"/>
              <a:t>[19] “Proactive parallel suite. http://proactive.inria.fr/.”</a:t>
            </a:r>
          </a:p>
          <a:p>
            <a:r>
              <a:rPr lang="en-US" altLang="zh-TW" sz="1400" dirty="0"/>
              <a:t>[20] “Session initiation protocol. http://www.rfc-base.org/txt/rfc-3261.txt</a:t>
            </a:r>
            <a:r>
              <a:rPr lang="en-US" altLang="zh-TW" sz="1400" dirty="0" smtClean="0"/>
              <a:t>,”tech</a:t>
            </a:r>
            <a:r>
              <a:rPr lang="en-US" altLang="zh-TW" sz="1400" dirty="0"/>
              <a:t>. rep.</a:t>
            </a:r>
          </a:p>
          <a:p>
            <a:r>
              <a:rPr lang="en-US" altLang="zh-TW" sz="1400" dirty="0"/>
              <a:t>[21] </a:t>
            </a:r>
            <a:r>
              <a:rPr lang="en-US" altLang="zh-TW" sz="1400" dirty="0" err="1"/>
              <a:t>StarTrinity</a:t>
            </a:r>
            <a:r>
              <a:rPr lang="en-US" altLang="zh-TW" sz="1400" dirty="0"/>
              <a:t>, “Sip tester, call generator and </a:t>
            </a:r>
            <a:r>
              <a:rPr lang="en-US" altLang="zh-TW" sz="1400" dirty="0" smtClean="0"/>
              <a:t>simulator.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http</a:t>
            </a:r>
            <a:r>
              <a:rPr lang="en-US" altLang="zh-TW" sz="1400" dirty="0"/>
              <a:t>://startrinity.com/</a:t>
            </a:r>
            <a:r>
              <a:rPr lang="en-US" altLang="zh-TW" sz="1400" dirty="0" err="1"/>
              <a:t>voip</a:t>
            </a:r>
            <a:r>
              <a:rPr lang="en-US" altLang="zh-TW" sz="1400" dirty="0"/>
              <a:t>/</a:t>
            </a:r>
            <a:r>
              <a:rPr lang="en-US" altLang="zh-TW" sz="1400" dirty="0" err="1"/>
              <a:t>siptester</a:t>
            </a:r>
            <a:r>
              <a:rPr lang="en-US" altLang="zh-TW" sz="1400" dirty="0"/>
              <a:t>/siptester.aspx,” 2016.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468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599" y="1600200"/>
            <a:ext cx="10759441" cy="4831422"/>
          </a:xfrm>
        </p:spPr>
        <p:txBody>
          <a:bodyPr/>
          <a:lstStyle/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in this paper an approach for designing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VNF-as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a-Service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this approach, we define design requirements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architecture and the service logic of VNFs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IMS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case of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illustrate the proposed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approach.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developed and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IMS-as-a-Service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respect to the proposed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requirements.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service scenario where we focus on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authorization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>
                <a:ea typeface="新細明體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77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24013"/>
            <a:ext cx="10972800" cy="4525963"/>
          </a:xfrm>
        </p:spPr>
        <p:txBody>
          <a:bodyPr/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an ever-changing telecommunication ecosystem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evolution towards 5G systems,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flexibility in delivering services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must for Telcos. 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services are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to be designed in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user-centric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approach. 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Indeed,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simply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virtualizing existing network functions may make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cheaper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not reduce network complexity or eliminate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monolithic nature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network services and architectures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 a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microservices-based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for the design of VNFs based on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Atomicity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Statelessness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LooseCoupling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requirements.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6493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A Cloud Infrastructure for IMS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work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in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 proposes a cloud infrastructure for the IMS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 network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that run IMS entities on cloud-based VMs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this means keeping 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stateful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highly coupled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of IMS functional entities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does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allow horizontal scalability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TW" dirty="0"/>
          </a:p>
        </p:txBody>
      </p:sp>
      <p:sp>
        <p:nvSpPr>
          <p:cNvPr id="5" name="矩形 4"/>
          <p:cNvSpPr/>
          <p:nvPr/>
        </p:nvSpPr>
        <p:spPr>
          <a:xfrm>
            <a:off x="1413268" y="5202834"/>
            <a:ext cx="8449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dirty="0">
                <a:solidFill>
                  <a:prstClr val="black"/>
                </a:solidFill>
              </a:rPr>
              <a:t>[13] F. Lu, H. Pan, X. Lei, X. Liao, and H. </a:t>
            </a:r>
            <a:r>
              <a:rPr lang="en-US" altLang="zh-TW" dirty="0" err="1">
                <a:solidFill>
                  <a:prstClr val="black"/>
                </a:solidFill>
              </a:rPr>
              <a:t>Jin</a:t>
            </a:r>
            <a:r>
              <a:rPr lang="en-US" altLang="zh-TW" dirty="0">
                <a:solidFill>
                  <a:prstClr val="black"/>
                </a:solidFill>
              </a:rPr>
              <a:t>, “A virtualization-based cloud</a:t>
            </a: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en-US" altLang="zh-TW" dirty="0">
                <a:solidFill>
                  <a:prstClr val="black"/>
                </a:solidFill>
              </a:rPr>
              <a:t>infrastructure for </a:t>
            </a:r>
            <a:r>
              <a:rPr lang="en-US" altLang="zh-TW" dirty="0" err="1">
                <a:solidFill>
                  <a:prstClr val="black"/>
                </a:solidFill>
              </a:rPr>
              <a:t>ims</a:t>
            </a:r>
            <a:r>
              <a:rPr lang="en-US" altLang="zh-TW" dirty="0">
                <a:solidFill>
                  <a:prstClr val="black"/>
                </a:solidFill>
              </a:rPr>
              <a:t> core network,” in Cloud Computing Technology</a:t>
            </a: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en-US" altLang="zh-TW" dirty="0">
                <a:solidFill>
                  <a:prstClr val="black"/>
                </a:solidFill>
              </a:rPr>
              <a:t>and Science, 2013 IEEE 5th International Conference on, vol. 1, pp. 25–</a:t>
            </a: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en-US" altLang="zh-TW" dirty="0">
                <a:solidFill>
                  <a:prstClr val="black"/>
                </a:solidFill>
              </a:rPr>
              <a:t>32, IEEE, 2013.</a:t>
            </a:r>
          </a:p>
        </p:txBody>
      </p:sp>
    </p:spTree>
    <p:extLst>
      <p:ext uri="{BB962C8B-B14F-4D97-AF65-F5344CB8AC3E}">
        <p14:creationId xmlns:p14="http://schemas.microsoft.com/office/powerpoint/2010/main" val="199394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Virtualized IMS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Virtualized-IMS architecture [14],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in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[13], has implemented each legacy IMS entity as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VM keeping the same interfaces between entities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reproduction of the same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service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 of IMS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stateful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architecture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limits the scalability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1356190" y="4925835"/>
            <a:ext cx="7887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[14] G. </a:t>
            </a:r>
            <a:r>
              <a:rPr lang="en-US" altLang="zh-TW" dirty="0" err="1"/>
              <a:t>Carella</a:t>
            </a:r>
            <a:r>
              <a:rPr lang="en-US" altLang="zh-TW" dirty="0"/>
              <a:t>, M. </a:t>
            </a:r>
            <a:r>
              <a:rPr lang="en-US" altLang="zh-TW" dirty="0" err="1"/>
              <a:t>Corici</a:t>
            </a:r>
            <a:r>
              <a:rPr lang="en-US" altLang="zh-TW" dirty="0"/>
              <a:t>, P. </a:t>
            </a:r>
            <a:r>
              <a:rPr lang="en-US" altLang="zh-TW" dirty="0" err="1"/>
              <a:t>Crosta</a:t>
            </a:r>
            <a:r>
              <a:rPr lang="en-US" altLang="zh-TW" dirty="0"/>
              <a:t>, P. </a:t>
            </a:r>
            <a:r>
              <a:rPr lang="en-US" altLang="zh-TW" dirty="0" err="1"/>
              <a:t>Comi</a:t>
            </a:r>
            <a:r>
              <a:rPr lang="en-US" altLang="zh-TW" dirty="0"/>
              <a:t>, T. M. </a:t>
            </a:r>
            <a:r>
              <a:rPr lang="en-US" altLang="zh-TW" dirty="0" err="1"/>
              <a:t>Bohnert</a:t>
            </a:r>
            <a:r>
              <a:rPr lang="en-US" altLang="zh-TW" dirty="0"/>
              <a:t>, A. A. </a:t>
            </a:r>
            <a:r>
              <a:rPr lang="en-US" altLang="zh-TW" dirty="0" err="1"/>
              <a:t>Corici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altLang="zh-TW" dirty="0"/>
              <a:t>D. </a:t>
            </a:r>
            <a:r>
              <a:rPr lang="en-US" altLang="zh-TW" dirty="0" err="1"/>
              <a:t>Vingarzan</a:t>
            </a:r>
            <a:r>
              <a:rPr lang="en-US" altLang="zh-TW" dirty="0"/>
              <a:t>, and T. </a:t>
            </a:r>
            <a:r>
              <a:rPr lang="en-US" altLang="zh-TW" dirty="0" err="1"/>
              <a:t>Magedanz</a:t>
            </a:r>
            <a:r>
              <a:rPr lang="en-US" altLang="zh-TW" dirty="0"/>
              <a:t>, “</a:t>
            </a:r>
            <a:r>
              <a:rPr lang="en-US" altLang="zh-TW" dirty="0" err="1"/>
              <a:t>Cloudified</a:t>
            </a:r>
            <a:r>
              <a:rPr lang="en-US" altLang="zh-TW" dirty="0"/>
              <a:t> </a:t>
            </a:r>
            <a:r>
              <a:rPr lang="en-US" altLang="zh-TW" dirty="0" err="1"/>
              <a:t>ip</a:t>
            </a:r>
            <a:r>
              <a:rPr lang="en-US" altLang="zh-TW" dirty="0"/>
              <a:t> multimedia subsystem</a:t>
            </a:r>
            <a:r>
              <a:rPr lang="zh-TW" altLang="en-US" dirty="0"/>
              <a:t> </a:t>
            </a:r>
            <a:r>
              <a:rPr lang="en-US" altLang="zh-TW" dirty="0"/>
              <a:t>for network function virtualization (</a:t>
            </a:r>
            <a:r>
              <a:rPr lang="en-US" altLang="zh-TW" dirty="0" err="1"/>
              <a:t>nfv</a:t>
            </a:r>
            <a:r>
              <a:rPr lang="en-US" altLang="zh-TW" dirty="0"/>
              <a:t>)-based architectures,” in Computers and Communication, 2014 IEEE Symposium on, vol. Workshops,</a:t>
            </a:r>
            <a:r>
              <a:rPr lang="zh-TW" altLang="en-US" dirty="0"/>
              <a:t> </a:t>
            </a:r>
            <a:r>
              <a:rPr lang="en-US" altLang="zh-TW" dirty="0"/>
              <a:t>pp. 1–6, June 2014.</a:t>
            </a:r>
          </a:p>
        </p:txBody>
      </p:sp>
    </p:spTree>
    <p:extLst>
      <p:ext uri="{BB962C8B-B14F-4D97-AF65-F5344CB8AC3E}">
        <p14:creationId xmlns:p14="http://schemas.microsoft.com/office/powerpoint/2010/main" val="2654976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Split IMS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Split-IMS proposes a general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where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 entities are split into multiple NFWorkers to be deployed on top of multiple VMs or containers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moves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these NFWorkers maintain to an external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entity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Shared-Memory to make them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stateless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even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 it considers state separation and functional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split, it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propose a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fine-grained decomposed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describing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roles for NFWorkers.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18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Merge IMS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Merge-IMS deploys the four main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entities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(P-CSCF, S- CSCF, I-CSCF, and HSS) into one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IMS-VM.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Scaling is possible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instantiating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IMS-VM with all entities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scaling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monolithic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stateful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nature of IMS-VM.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073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MICRO-SERVICE APPROACH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VNF-AS-A-SERVICE</a:t>
            </a:r>
            <a:endParaRPr lang="en-US" altLang="zh-TW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515600" cy="45259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microservice architectural model is an approach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application as a set of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elementary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copes with our objective of decomposing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into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sub-entities with finer granularity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their monolithic nature.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 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microservice-based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 for an efficient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E38B42-96A3-412A-9CD3-7D6C2689CFF8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7172110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B8710126-D88A-45AB-86A0-8244245A5D48}" vid="{46713BCF-7298-46F0-A890-1E413A928568}"/>
    </a:ext>
  </a:ext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B8710126-D88A-45AB-86A0-8244245A5D48}" vid="{46713BCF-7298-46F0-A890-1E413A928568}"/>
    </a:ext>
  </a:extLst>
</a:theme>
</file>

<file path=ppt/theme/theme3.xml><?xml version="1.0" encoding="utf-8"?>
<a:theme xmlns:a="http://schemas.openxmlformats.org/drawingml/2006/main" name="2_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B8710126-D88A-45AB-86A0-8244245A5D48}" vid="{46713BCF-7298-46F0-A890-1E413A928568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9861</TotalTime>
  <Words>2305</Words>
  <Application>Microsoft Office PowerPoint</Application>
  <PresentationFormat>寬螢幕</PresentationFormat>
  <Paragraphs>175</Paragraphs>
  <Slides>28</Slides>
  <Notes>26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28</vt:i4>
      </vt:variant>
    </vt:vector>
  </HeadingPairs>
  <TitlesOfParts>
    <vt:vector size="37" baseType="lpstr">
      <vt:lpstr>微軟正黑體</vt:lpstr>
      <vt:lpstr>新細明體</vt:lpstr>
      <vt:lpstr>Arial</vt:lpstr>
      <vt:lpstr>Calibri</vt:lpstr>
      <vt:lpstr>Times New Roman</vt:lpstr>
      <vt:lpstr>Wingdings</vt:lpstr>
      <vt:lpstr>佈景主題1</vt:lpstr>
      <vt:lpstr>1_佈景主題1</vt:lpstr>
      <vt:lpstr>2_佈景主題1</vt:lpstr>
      <vt:lpstr>A Microservices-based Approach  for VNF-as-a-Service The case of IMS-as-a-Service Architecture</vt:lpstr>
      <vt:lpstr>OUTLINE</vt:lpstr>
      <vt:lpstr>ABSTRACT</vt:lpstr>
      <vt:lpstr>INTRODUCTION</vt:lpstr>
      <vt:lpstr>RELATED WORK</vt:lpstr>
      <vt:lpstr>RELATED WORK</vt:lpstr>
      <vt:lpstr>RELATED WORK</vt:lpstr>
      <vt:lpstr>RELATED WORK</vt:lpstr>
      <vt:lpstr>A MICRO-SERVICE APPROACH  FOR VNF-AS-A-SERVICE</vt:lpstr>
      <vt:lpstr>A MICRO-SERVICE APPROACH  FOR VNF-AS-A-SERVICE</vt:lpstr>
      <vt:lpstr>A MICRO-SERVICE APPROACH  FOR VNF-AS-A-SERVICE</vt:lpstr>
      <vt:lpstr>A MICRO-SERVICE APPROACH  FOR VNF-AS-A-SERVICE</vt:lpstr>
      <vt:lpstr>IMS-AS-A-SERVICE USE CASE A MICROSERVICE-BASED IMS ARCHITECTURE</vt:lpstr>
      <vt:lpstr>PowerPoint 簡報</vt:lpstr>
      <vt:lpstr>PowerPoint 簡報</vt:lpstr>
      <vt:lpstr>PowerPoint 簡報</vt:lpstr>
      <vt:lpstr>IMS-AS-A-SERVICE USE CASE A MICROSERVICE-BASED IMS ARCHITECTURE</vt:lpstr>
      <vt:lpstr>IMPLEMENTATION AND  EVALUATION RESULTS</vt:lpstr>
      <vt:lpstr>IMPLEMENTATION AND  EVALUATION RESULTS</vt:lpstr>
      <vt:lpstr>IMPLEMENTATION AND  EVALUATION RESULTS</vt:lpstr>
      <vt:lpstr>IMPLEMENTATION AND  EVALUATION RESULTS</vt:lpstr>
      <vt:lpstr>IMPLEMENTATION AND  EVALUATION RESULTS</vt:lpstr>
      <vt:lpstr>IMPLEMENTATION AND  EVALUATION RESULTS</vt:lpstr>
      <vt:lpstr>IMPLEMENTATION AND  EVALUATION RESULTS</vt:lpstr>
      <vt:lpstr>IMPLEMENTATION AND  EVALUATION RESULTS</vt:lpstr>
      <vt:lpstr>CONCLUSION</vt:lpstr>
      <vt:lpstr> REFERENCES 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an efficient VNF placement in network function virtualization</dc:title>
  <dc:creator>lab409</dc:creator>
  <cp:lastModifiedBy>lab409</cp:lastModifiedBy>
  <cp:revision>358</cp:revision>
  <dcterms:created xsi:type="dcterms:W3CDTF">2019-11-04T09:26:48Z</dcterms:created>
  <dcterms:modified xsi:type="dcterms:W3CDTF">2020-04-30T08:35:22Z</dcterms:modified>
</cp:coreProperties>
</file>