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51"/>
  </p:notesMasterIdLst>
  <p:sldIdLst>
    <p:sldId id="257" r:id="rId4"/>
    <p:sldId id="258" r:id="rId5"/>
    <p:sldId id="259" r:id="rId6"/>
    <p:sldId id="260" r:id="rId7"/>
    <p:sldId id="261" r:id="rId8"/>
    <p:sldId id="263" r:id="rId9"/>
    <p:sldId id="279" r:id="rId10"/>
    <p:sldId id="280" r:id="rId11"/>
    <p:sldId id="282" r:id="rId12"/>
    <p:sldId id="287" r:id="rId13"/>
    <p:sldId id="283" r:id="rId14"/>
    <p:sldId id="284" r:id="rId15"/>
    <p:sldId id="285" r:id="rId16"/>
    <p:sldId id="286" r:id="rId17"/>
    <p:sldId id="289" r:id="rId18"/>
    <p:sldId id="290" r:id="rId19"/>
    <p:sldId id="291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3" r:id="rId30"/>
    <p:sldId id="304" r:id="rId31"/>
    <p:sldId id="305" r:id="rId32"/>
    <p:sldId id="306" r:id="rId33"/>
    <p:sldId id="309" r:id="rId34"/>
    <p:sldId id="310" r:id="rId35"/>
    <p:sldId id="308" r:id="rId36"/>
    <p:sldId id="311" r:id="rId37"/>
    <p:sldId id="312" r:id="rId38"/>
    <p:sldId id="313" r:id="rId39"/>
    <p:sldId id="314" r:id="rId40"/>
    <p:sldId id="317" r:id="rId41"/>
    <p:sldId id="315" r:id="rId42"/>
    <p:sldId id="318" r:id="rId43"/>
    <p:sldId id="319" r:id="rId44"/>
    <p:sldId id="321" r:id="rId45"/>
    <p:sldId id="268" r:id="rId46"/>
    <p:sldId id="322" r:id="rId47"/>
    <p:sldId id="266" r:id="rId48"/>
    <p:sldId id="276" r:id="rId49"/>
    <p:sldId id="277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43" autoAdjust="0"/>
  </p:normalViewPr>
  <p:slideViewPr>
    <p:cSldViewPr snapToGrid="0">
      <p:cViewPr varScale="1">
        <p:scale>
          <a:sx n="93" d="100"/>
          <a:sy n="93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33DC-AC4F-4B70-94F2-7E6323EC7CE5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11E0-4ECD-47AF-BA54-99036B3FAC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2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89526-CA5A-4B5A-AFE6-F348BDBE0B21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22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97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291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91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706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616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06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784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275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1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FCA8AA-0525-4FA5-ADE9-0CFAAD5128D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205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071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725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56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44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52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239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833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415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668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95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FCA8AA-0525-4FA5-ADE9-0CFAAD5128D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17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858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1568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558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081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776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274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875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422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090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94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51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4399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7227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5869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63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6697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13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17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66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i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73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744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11E0-4ECD-47AF-BA54-99036B3FAC3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14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National Chung Cheng University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charset="-120"/>
                  <a:cs typeface="+mn-cs"/>
                </a:rPr>
                <a:t>2020 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charset="-120"/>
                  <a:cs typeface="+mn-cs"/>
                </a:rPr>
                <a:t>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2800" y="5775135"/>
            <a:ext cx="28448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9FADD-8D0F-4F79-B0D0-4667CE7E4FC0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577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799C4-9A21-4D9B-BAD9-483784F5284E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2050B-B23A-4C93-A413-630D7056BB5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068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5842001" y="3199872"/>
            <a:ext cx="5791200" cy="42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9A18C-BB0C-4957-AEEA-DF23DB2324A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10E5F8-9EE4-47A5-9539-1A2F6D5ACD5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26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National Chung Cheng University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charset="-120"/>
                  <a:cs typeface="+mn-cs"/>
                </a:rPr>
                <a:t>2016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2800" y="5775135"/>
            <a:ext cx="28448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9FADD-8D0F-4F79-B0D0-4667CE7E4FC0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0307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FFE8-7AA5-421C-94E6-73A8D66128B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762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2BEE0-04A8-4F2A-BB7B-CBA0EFEBB55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A86F8-06F8-4595-BEF8-329ED42EABE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9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8BB28-362D-47CC-A2AA-59E1861A573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15CA-265F-460F-8164-04222FC236C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95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6B26E-71A0-4CCB-B06F-16847B2A597F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8107B-43F3-4111-AF69-94C31870B70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263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C2BFE-84CE-47AA-BBDA-47046B7E25C2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CB921-88B9-4AF7-A7A8-F9126E05892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467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7D57D-9186-4541-B346-101C744CEA39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B3E77-56A1-41B9-B254-39D22574D8F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467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8726-AF44-4AB7-8F37-DE0136FF32EB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534D2-4E1C-482F-B068-E85935B1CC4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1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FFE8-7AA5-421C-94E6-73A8D66128B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995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38F54-6E02-45A9-8676-D145CCEEB1A6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49DE-D629-479E-AF7A-35B2B3EA0D1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344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799C4-9A21-4D9B-BAD9-483784F5284E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2050B-B23A-4C93-A413-630D7056BB5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249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5842001" y="3199872"/>
            <a:ext cx="5791200" cy="42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9A18C-BB0C-4957-AEEA-DF23DB2324A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10E5F8-9EE4-47A5-9539-1A2F6D5ACD5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2162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National Chung Cheng University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969696"/>
                    </a:solidFill>
                    <a:effectLst/>
                    <a:uLnTx/>
                    <a:uFillTx/>
                    <a:latin typeface="Calibri" pitchFamily="34" charset="0"/>
                    <a:ea typeface="新細明體" charset="-12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新細明體" charset="-120"/>
                  <a:cs typeface="+mn-cs"/>
                </a:rPr>
                <a:t>2016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432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72800" y="5775135"/>
            <a:ext cx="28448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9FADD-8D0F-4F79-B0D0-4667CE7E4FC0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4012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FFE8-7AA5-421C-94E6-73A8D66128B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452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2BEE0-04A8-4F2A-BB7B-CBA0EFEBB55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A86F8-06F8-4595-BEF8-329ED42EABE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101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8BB28-362D-47CC-A2AA-59E1861A573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15CA-265F-460F-8164-04222FC236C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13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6B26E-71A0-4CCB-B06F-16847B2A597F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8107B-43F3-4111-AF69-94C31870B70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4084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C2BFE-84CE-47AA-BBDA-47046B7E25C2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CB921-88B9-4AF7-A7A8-F9126E05892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24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7D57D-9186-4541-B346-101C744CEA39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B3E77-56A1-41B9-B254-39D22574D8F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586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C2BEE0-04A8-4F2A-BB7B-CBA0EFEBB55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DA86F8-06F8-4595-BEF8-329ED42EABE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0885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8726-AF44-4AB7-8F37-DE0136FF32EB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534D2-4E1C-482F-B068-E85935B1CC4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655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38F54-6E02-45A9-8676-D145CCEEB1A6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49DE-D629-479E-AF7A-35B2B3EA0D1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7776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799C4-9A21-4D9B-BAD9-483784F5284E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22050B-B23A-4C93-A413-630D7056BB59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0082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5842001" y="3199872"/>
            <a:ext cx="5791200" cy="42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9A18C-BB0C-4957-AEEA-DF23DB2324A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10E5F8-9EE4-47A5-9539-1A2F6D5ACD5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141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8BB28-362D-47CC-A2AA-59E1861A5735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15CA-265F-460F-8164-04222FC236C2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6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6B26E-71A0-4CCB-B06F-16847B2A597F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8107B-43F3-4111-AF69-94C31870B70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05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609600" y="1493839"/>
            <a:ext cx="109728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C2BFE-84CE-47AA-BBDA-47046B7E25C2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CB921-88B9-4AF7-A7A8-F9126E05892B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22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7D57D-9186-4541-B346-101C744CEA39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5B3E77-56A1-41B9-B254-39D22574D8FF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90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88726-AF44-4AB7-8F37-DE0136FF32EB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E534D2-4E1C-482F-B068-E85935B1CC4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36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38F54-6E02-45A9-8676-D145CCEEB1A6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5149DE-D629-479E-AF7A-35B2B3EA0D11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981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6019800"/>
            <a:ext cx="355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8"/>
            <a:ext cx="1022351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827618" y="60325"/>
            <a:ext cx="41507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National Chung Cheng University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18B5A-7016-43D8-B46C-6D0A2E96005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9248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5720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A71A6-A38A-4DFE-B861-A8B87A917377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01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6019800"/>
            <a:ext cx="355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8"/>
            <a:ext cx="1022351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827618" y="60325"/>
            <a:ext cx="41507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National Chung Cheng University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18B5A-7016-43D8-B46C-6D0A2E96005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9248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5720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A71A6-A38A-4DFE-B861-A8B87A917377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341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6019800"/>
            <a:ext cx="355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8"/>
            <a:ext cx="1022351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827618" y="60325"/>
            <a:ext cx="415078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National Chung Cheng University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Calibri" pitchFamily="34" charset="0"/>
                <a:ea typeface="新細明體" charset="-12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18B5A-7016-43D8-B46C-6D0A2E960058}" type="datetime1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3/26/2020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9248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5720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BA71A6-A38A-4DFE-B861-A8B87A917377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6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66694" y="1213800"/>
            <a:ext cx="8451227" cy="2208942"/>
          </a:xfrm>
        </p:spPr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pillars in the architecture of future 5G mobile networks: NFV,MEC and SDN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98144" y="3435258"/>
            <a:ext cx="6388325" cy="1934763"/>
          </a:xfrm>
        </p:spPr>
        <p:txBody>
          <a:bodyPr/>
          <a:lstStyle/>
          <a:p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Blanco, J.O. Fajardo, I. 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Giannoulakis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Kafetzakis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Peng,    J. Pérez-Romero, I. 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Trajkovska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P.S. 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Khodashenas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Goratti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M. 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Paolino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Sfakianakis</a:t>
            </a: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 Liberal, G. </a:t>
            </a:r>
            <a:r>
              <a:rPr lang="en-US" altLang="zh-TW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Xilouris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Standards &amp; Interfaces 54 (2017) 216–228</a:t>
            </a:r>
          </a:p>
          <a:p>
            <a:r>
              <a:rPr lang="fr-FR" altLang="zh-TW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fr-FR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Factor:2.441</a:t>
            </a:r>
            <a:endParaRPr lang="en-US" altLang="zh-TW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main stakeholders</a:t>
            </a:r>
            <a:endParaRPr lang="zh-TW" altLang="en-US" sz="4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7351" y="1600200"/>
            <a:ext cx="7117298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35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main stakeholders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546080" cy="45259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FP-7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(Europe): The RAS (Radio Access and Spectrum) is a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activity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comprises the research effort on radio access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spectrum in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area of future networks of 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Seventh Framework Programme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342900"/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5G-PPP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(Europe):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Public Private Partnership Program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initiated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EU Commission and industry manufacturers, telecommunications operators, service providers, SMEs and researchers.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69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main stakeholders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546080" cy="475615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Forum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(Korea):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Forum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leading the development of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candidate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next-generation communications technologies in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Korea.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Promotion Group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(China):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IMT2020 (5G) Promotion Group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working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analysis of the main technical scenarios, challenges,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key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technologies for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5G. 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5GMF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(Japan):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Fifth Generation Mobile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Promotion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created to conduct research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 concerning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5G Mobile Communications Systems and research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study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pertaining to standardization thereof. 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81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main stakeholders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546080" cy="475615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America's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Americas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industry trade organization composed of leading telecommunications service providers and manufacturers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alliances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NGMN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Generation Mobile Networks alliance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5G mobile broadband technologies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SCF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Cell Forum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aimed to drive the wide-scale adoption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small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and to influence and deliver technical inputs that inform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enhance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1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332720" cy="4756150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identifies a collection of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expected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5G that will probably be the driver for the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technology. 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these use cases are classified into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main scenarios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are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assorted according to envisioned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identification of prospective use cases, scenarios and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useful to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clarify and organize system requirements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services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will be deployed and scaled on demand in an agile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cost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manner.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2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332720" cy="475615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allow to cover use cases ranging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applications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very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bandwidth requirements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cases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demand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data rate and latency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technologies are also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envisioned to promote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emerging use cases like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machine-to-machine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augmented/virtual/assisted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reality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focusing significative attention, as well as promising fields such as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control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06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332720" cy="475615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mobile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 systems that offered ’one size fits all’ solutions, 5G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expected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able to simultaneously provide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optimized support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different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various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means.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mobile network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able to dynamically control and allocate network resources to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flexibly adjustable capacity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in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9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636" y="1508919"/>
            <a:ext cx="5929644" cy="47561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318" y="3657601"/>
            <a:ext cx="5890682" cy="28813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549" y="1900720"/>
            <a:ext cx="2938408" cy="17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3066" y="1668971"/>
            <a:ext cx="5996934" cy="47492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28" y="1668970"/>
            <a:ext cx="2609622" cy="442563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8" y="6094603"/>
            <a:ext cx="2609622" cy="5969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13468" y="6352144"/>
            <a:ext cx="35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[19] NGMN, 5G White Paper, 2015. </a:t>
            </a:r>
          </a:p>
        </p:txBody>
      </p:sp>
    </p:spTree>
    <p:extLst>
      <p:ext uri="{BB962C8B-B14F-4D97-AF65-F5344CB8AC3E}">
        <p14:creationId xmlns:p14="http://schemas.microsoft.com/office/powerpoint/2010/main" val="35599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8035" y="1596275"/>
            <a:ext cx="5635930" cy="47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9799320" cy="4929809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stakeholders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sectors and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of NFV, MEC and SDN in 5G systems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1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1155680" cy="45259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 and vertical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capabilities needed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serve all those use cases are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 coupled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environment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thus, the identification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 becomes relevant in order to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demarcate the constraints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usage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scenarios: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 and remote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 and vertical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5G network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is envisaged as a key enabler to make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 and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more efficient and to increase global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competitiveness, providing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value chains and business models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vertical sectors at the moment are: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 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Entertainment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2867" y="1603376"/>
            <a:ext cx="7963853" cy="48403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288" y="1603376"/>
            <a:ext cx="2609622" cy="44256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88" y="6029009"/>
            <a:ext cx="2609622" cy="5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zh-TW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09600" y="1600201"/>
            <a:ext cx="10165080" cy="45259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usage scenarios along with the current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future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will result in a great diversity/variety of requirements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main challenges of 5G is to support such variety of use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 in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way.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use case categories, scenarios,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5050" y="1600200"/>
            <a:ext cx="6251310" cy="47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440" y="1624013"/>
            <a:ext cx="11826240" cy="45259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ITU identifies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technology trends in its overall vision of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5G systems: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to enhance the radio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such as NFV, SDN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C-RAN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to provide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broadband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leverage massive machine-type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establish ultra-reliable and low latency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to improve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energy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technologies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enhance privacy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  <a:p>
            <a:pPr lvl="2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higher data rates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440" y="1624013"/>
            <a:ext cx="10500360" cy="45259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</a:p>
        </p:txBody>
      </p:sp>
      <p:pic>
        <p:nvPicPr>
          <p:cNvPr id="6" name="內容版面配置區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90202" y="1551202"/>
            <a:ext cx="5828098" cy="45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09600" y="5878632"/>
            <a:ext cx="85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[1] ITU-R, Recommendation ITU-R M.2083-0. IMT Vision: Framework and Overall Objectives of the Future Development of IMT for 2020 and Beyond, 2015. </a:t>
            </a:r>
          </a:p>
        </p:txBody>
      </p:sp>
    </p:spTree>
    <p:extLst>
      <p:ext uri="{BB962C8B-B14F-4D97-AF65-F5344CB8AC3E}">
        <p14:creationId xmlns:p14="http://schemas.microsoft.com/office/powerpoint/2010/main" val="11916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2503169" y="5925740"/>
            <a:ext cx="7185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[3] 3GPP, TR 38.913: Study on Scenarios and Requirements for next Generation Access Technologies, 2016.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3742" y="1422090"/>
            <a:ext cx="5624513" cy="45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2393415" y="6014719"/>
            <a:ext cx="7402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[5] 3GPP, TR 23.799: Study on Architecture for next Generation System, 2016. 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8963" y="1417638"/>
            <a:ext cx="5903597" cy="46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NFV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envisages the implementation of Network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(NFs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software-only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entities that run over the NFV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(NFVI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working domains can be identified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Network Function (VNF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NFV Infrastructure (NFVI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NFV Management and Orchestration (NFV MANO)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0"/>
            <a:ext cx="10530840" cy="4831422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surveys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 documentation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main stakeholders to pick out the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cases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emerging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enabled by 5G technologies, and to identify future high-level service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Then, based on the identified requirements, the paper overviews the main 5G technology trends and design principles to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them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particular, the paper emphasizes the role played by three main technologies, namely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NFV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>
                <a:ea typeface="新細明體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7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8487" y="1729581"/>
            <a:ext cx="5917721" cy="462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NFV into mobile networks management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in [6] presents the management concept, architecture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requirements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mobile networks with virtualized network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functions.</a:t>
            </a:r>
          </a:p>
          <a:p>
            <a:pPr lvl="1"/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architecture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designed for mobile networks composed of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physical and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virtualized network elements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944880" y="5662396"/>
            <a:ext cx="795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[6] 3GPP, TR 28.500: Management Concept, Architecture and Requirements for Mobile Networks That Include Virtualized Network Functions, 2016. </a:t>
            </a:r>
          </a:p>
        </p:txBody>
      </p:sp>
    </p:spTree>
    <p:extLst>
      <p:ext uri="{BB962C8B-B14F-4D97-AF65-F5344CB8AC3E}">
        <p14:creationId xmlns:p14="http://schemas.microsoft.com/office/powerpoint/2010/main" val="23287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TW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NFV into mobile networks management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lvl="1"/>
            <a:r>
              <a:rPr lang="en-US" altLang="zh-TW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Small Cell Forum (SCF) carried out several studies analyzing the introduction of virtualization technologies in small cell networks.</a:t>
            </a:r>
            <a:endParaRPr lang="zh-TW" altLang="en-US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layers of the user/control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protocol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stacks,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follows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top-down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approach, in which gradually more layers are virtualized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moving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from the remote to the central small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1374" y="1084739"/>
            <a:ext cx="5594985" cy="45643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609600" y="5611942"/>
            <a:ext cx="813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[6] 3GPP, TR 28.500: Management Concept, Architecture and Requirements for Mobile Networks That Include Virtualized Network Functions, 2016. </a:t>
            </a:r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609600" y="6171685"/>
            <a:ext cx="905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[28] Small Cell Forum, SCF 106: Virtualization for Small Cells: Overview, 2015. </a:t>
            </a:r>
          </a:p>
        </p:txBody>
      </p:sp>
    </p:spTree>
    <p:extLst>
      <p:ext uri="{BB962C8B-B14F-4D97-AF65-F5344CB8AC3E}">
        <p14:creationId xmlns:p14="http://schemas.microsoft.com/office/powerpoint/2010/main" val="2912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TW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057" y="2160110"/>
            <a:ext cx="8229031" cy="34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Edge Computing (MEC)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trends towards cloud-based architectures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in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IT environment but with the peculiarity of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located at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edge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mobile network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within the RAN and 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proximity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subscribers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mobile subscriber's experience can be significantly improved through more efficient network and service operations,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service quality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minimized data transit costs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network congestion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2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5568" y="1598234"/>
            <a:ext cx="4620863" cy="47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820400" cy="45259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Defined Networks (SDN)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SDN proposes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separate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and data planes, enabling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centralized control of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flows and data paths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network domain.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plane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network nodes is less complex, which implements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forwarding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leading to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data plane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820400" cy="45259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Defined Networks (SDN) 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dual perspective of the entity SDN controller, represented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SDN-server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as an element that offers services to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clients, and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SDN-client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an element that can request service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invocation from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services, including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SDN-server.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5691" y="1600200"/>
            <a:ext cx="5368217" cy="45259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2026" y="6056591"/>
            <a:ext cx="452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[34] ONF, TR-521: SDN Architecture 1.1, 2014. </a:t>
            </a:r>
          </a:p>
        </p:txBody>
      </p:sp>
    </p:spTree>
    <p:extLst>
      <p:ext uri="{BB962C8B-B14F-4D97-AF65-F5344CB8AC3E}">
        <p14:creationId xmlns:p14="http://schemas.microsoft.com/office/powerpoint/2010/main" val="42030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24013"/>
            <a:ext cx="10972800" cy="4525963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will create an ecosystem for technical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business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involving vertical markets such as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will enable competitive advantages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industry.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5G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face up to new demands such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growing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volume and service complexity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quality 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experience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number and heterogeneity of devices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affordability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further cost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649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 technology trends and design principles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2775" y="1637042"/>
            <a:ext cx="5886450" cy="47193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600" y="6206423"/>
            <a:ext cx="452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[34] ONF, TR-521: SDN Architecture 1.1, 2014. </a:t>
            </a:r>
          </a:p>
        </p:txBody>
      </p:sp>
    </p:spTree>
    <p:extLst>
      <p:ext uri="{BB962C8B-B14F-4D97-AF65-F5344CB8AC3E}">
        <p14:creationId xmlns:p14="http://schemas.microsoft.com/office/powerpoint/2010/main" val="32188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of NFV, MEC and SDN in 5G systems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576560" cy="4525963"/>
          </a:xfrm>
        </p:spPr>
        <p:txBody>
          <a:bodyPr/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SDN has been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as a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simplicity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delivering the network service (NS).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goal is to build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a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in which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NFV technology focuses on the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creation, configuration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of VNFs used in the NS instances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VNFs interconnection and NS organization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integration approach is to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the SDN controller in the Virtualized Infrastructure Manager (VIM) </a:t>
            </a:r>
            <a:r>
              <a:rPr lang="en-US" altLang="zh-TW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the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NVF Orchestrator (NFVO) to orchestrate/manage the SDN operation</a:t>
            </a:r>
            <a:r>
              <a:rPr lang="en-US" altLang="zh-TW" sz="28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82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of NFV, MEC and SDN in 5G systems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5516" y="1866740"/>
            <a:ext cx="6657767" cy="43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CEDC9F-9C9E-4CBA-A441-7414FBC0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A7BAB6-C300-476A-9AE7-8E74C5D83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17719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showed several use cases, scenarios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emerging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sectors foreseen to have a role in the 5G ecosystem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Driven by service requirements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innovative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trends applied to the mobile network,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5G communication system will be capable of accommodating multiple radio access technologies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meet end-to-end user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provide compelling solutions for flexible network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and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timely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operations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A0F34F9-687F-44C7-A48F-4FE07510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78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 smtClean="0"/>
              <a:t>心得分享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538556"/>
            <a:ext cx="10476216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5G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網路會針對不同的使用情境進行最佳化，所以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需要能夠動態控制和配置網路資源，以提供更具彈性的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能力，此時就需要有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SDN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NFV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MEC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的技術支援。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SDN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可以透過軟體來集中管理控制網路，並讓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router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可以專注於傳遞封包，加速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forward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的效率。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NFV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將網路功能虛擬化，不需要再用專有硬體來進行網路功能，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並且更容易配置需要的資源，提供更有彈性的服務。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MEC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將資料傳到就近的邊緣端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Server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進行分析、運算，不需要再透過核心網路到雲端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Server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，可以大幅降低傳輸時間。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5303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665A5-D9A5-4848-A9B9-F8A24EBC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A0F86E-8738-43C8-BD10-291ED3A0B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400" dirty="0"/>
              <a:t>[1] ITU-R, Recommendation ITU-R M.2083-0. IMT Vision: Framework and Overall Objectives of the Future Development of IMT for 2020 and Beyond, 2015. </a:t>
            </a:r>
          </a:p>
          <a:p>
            <a:r>
              <a:rPr lang="en-US" altLang="zh-TW" sz="1400" dirty="0"/>
              <a:t>[2] ITU-T, FG IMT 2020: Report on Standards Gap Analysis, 2015. </a:t>
            </a:r>
          </a:p>
          <a:p>
            <a:r>
              <a:rPr lang="en-US" altLang="zh-TW" sz="1400" dirty="0"/>
              <a:t>[3] 3GPP, TR 38.913: Study on Scenarios and Requirements for next Generation Access Technologies, 2016.</a:t>
            </a:r>
          </a:p>
          <a:p>
            <a:r>
              <a:rPr lang="en-US" altLang="zh-TW" sz="1400" dirty="0"/>
              <a:t>[4] 3GPP, TR22.891: Feasibility Study on New Services and Market Enablers, 2016. </a:t>
            </a:r>
          </a:p>
          <a:p>
            <a:r>
              <a:rPr lang="en-US" altLang="zh-TW" sz="1400" dirty="0"/>
              <a:t>[5] 3GPP, TR 23.799: Study on Architecture for next Generation System, 2016. </a:t>
            </a:r>
          </a:p>
          <a:p>
            <a:r>
              <a:rPr lang="en-US" altLang="zh-TW" sz="1400" dirty="0"/>
              <a:t>[6] 3GPP, TR 28.500: Management Concept, Architecture and Requirements for Mobile Networks That Include Virtualized Network Functions, 2016. </a:t>
            </a:r>
            <a:endParaRPr lang="en-US" altLang="zh-TW" sz="1400" dirty="0" smtClean="0"/>
          </a:p>
          <a:p>
            <a:r>
              <a:rPr lang="en-US" altLang="zh-TW" sz="1400" dirty="0" smtClean="0"/>
              <a:t>[</a:t>
            </a:r>
            <a:r>
              <a:rPr lang="en-US" altLang="zh-TW" sz="1400" dirty="0"/>
              <a:t>7] 3GPP, TR 32.842: Study on Network Management of Virtualized Networks, 2015. </a:t>
            </a:r>
          </a:p>
          <a:p>
            <a:r>
              <a:rPr lang="en-US" altLang="zh-TW" sz="1400" dirty="0"/>
              <a:t>[8] </a:t>
            </a:r>
            <a:r>
              <a:rPr lang="en-US" altLang="zh-TW" sz="1400" dirty="0" err="1"/>
              <a:t>Openmano</a:t>
            </a:r>
            <a:r>
              <a:rPr lang="en-US" altLang="zh-TW" sz="1400" dirty="0"/>
              <a:t> open source project, 〈http://github.com/</a:t>
            </a:r>
            <a:r>
              <a:rPr lang="en-US" altLang="zh-TW" sz="1400" dirty="0" err="1"/>
              <a:t>nfvlabs</a:t>
            </a:r>
            <a:r>
              <a:rPr lang="en-US" altLang="zh-TW" sz="1400" dirty="0"/>
              <a:t>/</a:t>
            </a:r>
            <a:r>
              <a:rPr lang="en-US" altLang="zh-TW" sz="1400" dirty="0" err="1"/>
              <a:t>openmano</a:t>
            </a:r>
            <a:r>
              <a:rPr lang="en-US" altLang="zh-TW" sz="1400" dirty="0"/>
              <a:t>〉, 2016 (accessed 10.10.16). </a:t>
            </a:r>
          </a:p>
          <a:p>
            <a:r>
              <a:rPr lang="en-US" altLang="zh-TW" sz="1400" dirty="0"/>
              <a:t>[9] ETSI, ETSI GS MEC 002: Technical Requirements, 2016. </a:t>
            </a:r>
          </a:p>
          <a:p>
            <a:r>
              <a:rPr lang="en-US" altLang="zh-TW" sz="1400" dirty="0"/>
              <a:t>[10] OpenFlow Standard Communications Interface. 〈http://www.opennetworking.org/ </a:t>
            </a:r>
            <a:r>
              <a:rPr lang="en-US" altLang="zh-TW" sz="1400" dirty="0" err="1"/>
              <a:t>sdn</a:t>
            </a:r>
            <a:r>
              <a:rPr lang="en-US" altLang="zh-TW" sz="1400" dirty="0"/>
              <a:t>-resources/</a:t>
            </a:r>
            <a:r>
              <a:rPr lang="en-US" altLang="zh-TW" sz="1400" dirty="0" err="1"/>
              <a:t>openflow</a:t>
            </a:r>
            <a:r>
              <a:rPr lang="en-US" altLang="zh-TW" sz="1400" dirty="0"/>
              <a:t>〉, 2016 (accessed 10.10.16).</a:t>
            </a:r>
          </a:p>
          <a:p>
            <a:r>
              <a:rPr lang="en-US" altLang="zh-TW" sz="1400" dirty="0"/>
              <a:t>[11] ONF, Software-Defined Networking: The New Norm for Networks. 〈http://www. opennetworking.org/images/stories/downloads/</a:t>
            </a:r>
            <a:r>
              <a:rPr lang="en-US" altLang="zh-TW" sz="1400" dirty="0" err="1"/>
              <a:t>sdn</a:t>
            </a:r>
            <a:r>
              <a:rPr lang="en-US" altLang="zh-TW" sz="1400" dirty="0"/>
              <a:t>-resources/white-papers/wpsdn-newnorm.pdf〉, 2012 (accessed 10.10.16). </a:t>
            </a:r>
          </a:p>
          <a:p>
            <a:r>
              <a:rPr lang="en-US" altLang="zh-TW" sz="1400" dirty="0"/>
              <a:t>[12] RAS Cluster, White Paper on 5G Radio Network Architecture, 2014.</a:t>
            </a:r>
          </a:p>
          <a:p>
            <a:r>
              <a:rPr lang="en-US" altLang="zh-TW" sz="1400" dirty="0"/>
              <a:t>[13] 5G-PPP, 5G Vision: the Next Generation of Communication Networks and Services, 2015. </a:t>
            </a:r>
          </a:p>
          <a:p>
            <a:r>
              <a:rPr lang="en-US" altLang="zh-TW" sz="1400" dirty="0"/>
              <a:t>[14] 5G-Forum, 5G Vision, Requirements, and Enabling Technologies, 2015. </a:t>
            </a:r>
          </a:p>
          <a:p>
            <a:r>
              <a:rPr lang="en-US" altLang="zh-TW" sz="1400" dirty="0"/>
              <a:t>[15] IMT-2020 Promotion Group, White paper on 5G Concepts, 2015. </a:t>
            </a:r>
          </a:p>
          <a:p>
            <a:endParaRPr lang="en-US" altLang="zh-TW" sz="1400" dirty="0"/>
          </a:p>
          <a:p>
            <a:endParaRPr lang="zh-TW" altLang="en-US" sz="1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5546AC-6101-4C6B-BD25-58FF3E95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84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400" dirty="0"/>
              <a:t>[16] 5G Promotion Group, White Paper on 5G Network Technology Architecture, 2015.</a:t>
            </a:r>
          </a:p>
          <a:p>
            <a:r>
              <a:rPr lang="en-US" altLang="zh-TW" sz="1400" dirty="0"/>
              <a:t>[17] 5GMF, White Paper on Network Technology Concept for 5G, 2015. </a:t>
            </a:r>
          </a:p>
          <a:p>
            <a:r>
              <a:rPr lang="en-US" altLang="zh-TW" sz="1400" dirty="0"/>
              <a:t>[18] 5G Americas, 5G Technology Evolution Recommendations, 2015.</a:t>
            </a:r>
          </a:p>
          <a:p>
            <a:r>
              <a:rPr lang="en-US" altLang="zh-TW" sz="1400" dirty="0"/>
              <a:t>[19] NGMN, 5G White Paper, 2015. </a:t>
            </a:r>
          </a:p>
          <a:p>
            <a:r>
              <a:rPr lang="en-US" altLang="zh-TW" sz="1400" dirty="0"/>
              <a:t>[20] Small Cell Forum, SCF 046: Small Cell Services White Paper, 2014. </a:t>
            </a:r>
          </a:p>
          <a:p>
            <a:r>
              <a:rPr lang="en-US" altLang="zh-TW" sz="1400" dirty="0"/>
              <a:t>[21] SESAME Project, Deliverable D.2.1: System Use Cases and Requirements. 〈http:// www.sesame-h2020-5g-ppp.eu/Deliverables.aspx〉, 2016 (accessed 10.10.16). </a:t>
            </a:r>
          </a:p>
          <a:p>
            <a:r>
              <a:rPr lang="en-US" altLang="zh-TW" sz="1400" dirty="0"/>
              <a:t>[22] Small Cell Forum, SCF 101: Home Overview, 2014. </a:t>
            </a:r>
          </a:p>
          <a:p>
            <a:r>
              <a:rPr lang="en-US" altLang="zh-TW" sz="1400" dirty="0"/>
              <a:t>[23] Small Cell Forum, SCF 102: Enterprise Overview, 2014. </a:t>
            </a:r>
          </a:p>
          <a:p>
            <a:r>
              <a:rPr lang="en-US" altLang="zh-TW" sz="1400" dirty="0"/>
              <a:t>[24] Small Cell Forum, SCF 104: Urban Small Cells Overview, 2014. </a:t>
            </a:r>
          </a:p>
          <a:p>
            <a:r>
              <a:rPr lang="en-US" altLang="zh-TW" sz="1400" dirty="0"/>
              <a:t>[25] Small Cell Forum, SCF 105: Rural and Remote Overview, 2015. </a:t>
            </a:r>
          </a:p>
          <a:p>
            <a:r>
              <a:rPr lang="en-US" altLang="zh-TW" sz="1400" dirty="0"/>
              <a:t>[26] P. </a:t>
            </a:r>
            <a:r>
              <a:rPr lang="en-US" altLang="zh-TW" sz="1400" dirty="0" err="1"/>
              <a:t>Chemouil</a:t>
            </a:r>
            <a:r>
              <a:rPr lang="en-US" altLang="zh-TW" sz="1400" dirty="0"/>
              <a:t>, G. </a:t>
            </a:r>
            <a:r>
              <a:rPr lang="en-US" altLang="zh-TW" sz="1400" dirty="0" err="1"/>
              <a:t>Pavlou</a:t>
            </a:r>
            <a:r>
              <a:rPr lang="en-US" altLang="zh-TW" sz="1400" dirty="0"/>
              <a:t>, R. </a:t>
            </a:r>
            <a:r>
              <a:rPr lang="en-US" altLang="zh-TW" sz="1400" dirty="0" err="1"/>
              <a:t>Boutaba</a:t>
            </a:r>
            <a:r>
              <a:rPr lang="en-US" altLang="zh-TW" sz="1400" dirty="0"/>
              <a:t>, A. </a:t>
            </a:r>
            <a:r>
              <a:rPr lang="en-US" altLang="zh-TW" sz="1400" dirty="0" err="1"/>
              <a:t>Galis</a:t>
            </a:r>
            <a:r>
              <a:rPr lang="en-US" altLang="zh-TW" sz="1400" dirty="0"/>
              <a:t>, Foreword, in: Proceedings of IEEE Conference on Network </a:t>
            </a:r>
            <a:r>
              <a:rPr lang="en-US" altLang="zh-TW" sz="1400" dirty="0" err="1"/>
              <a:t>Softwarization</a:t>
            </a:r>
            <a:r>
              <a:rPr lang="en-US" altLang="zh-TW" sz="1400" dirty="0"/>
              <a:t> (</a:t>
            </a:r>
            <a:r>
              <a:rPr lang="en-US" altLang="zh-TW" sz="1400" dirty="0" err="1"/>
              <a:t>NetSoft</a:t>
            </a:r>
            <a:r>
              <a:rPr lang="en-US" altLang="zh-TW" sz="1400" dirty="0"/>
              <a:t>), London, U.K., 2015. </a:t>
            </a:r>
          </a:p>
          <a:p>
            <a:r>
              <a:rPr lang="en-US" altLang="zh-TW" sz="1400" dirty="0"/>
              <a:t>[27] NGMN, Description of Network Slicing Concept, 2015. </a:t>
            </a:r>
          </a:p>
          <a:p>
            <a:r>
              <a:rPr lang="en-US" altLang="zh-TW" sz="1400" dirty="0"/>
              <a:t>[28] Small Cell Forum, SCF 106: Virtualization for Small Cells: Overview, 2015. </a:t>
            </a:r>
          </a:p>
          <a:p>
            <a:r>
              <a:rPr lang="en-US" altLang="zh-TW" sz="1400" dirty="0"/>
              <a:t>[29] Small Cell Forum, SCF 160: Small Cells Services in Rural and Remote Environments, 2015. </a:t>
            </a:r>
          </a:p>
          <a:p>
            <a:r>
              <a:rPr lang="en-US" altLang="zh-TW" sz="1400" dirty="0"/>
              <a:t>[30] Small Cell Forum, SCF 159: Small Cell Virtualization: Functional Splits and Use Cases, 2015.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46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400" dirty="0"/>
              <a:t>[31] Small Cell Forum, SCF 161: Small Cells Services in Rural and Remote Environments, 2015. </a:t>
            </a:r>
          </a:p>
          <a:p>
            <a:r>
              <a:rPr lang="en-US" altLang="zh-TW" sz="1400" dirty="0"/>
              <a:t>[32] ETSI, ETSI GS NFV-MAN 001: Network Function </a:t>
            </a:r>
            <a:r>
              <a:rPr lang="en-US" altLang="zh-TW" sz="1400" dirty="0" err="1"/>
              <a:t>Virtualisation</a:t>
            </a:r>
            <a:r>
              <a:rPr lang="en-US" altLang="zh-TW" sz="1400" dirty="0"/>
              <a:t> (NFV): Management and Orchestration, 2014. </a:t>
            </a:r>
          </a:p>
          <a:p>
            <a:r>
              <a:rPr lang="en-US" altLang="zh-TW" sz="1400" dirty="0"/>
              <a:t>[33] ONF, TR-502: SDN Architecture 1.0, 2014. </a:t>
            </a:r>
          </a:p>
          <a:p>
            <a:r>
              <a:rPr lang="en-US" altLang="zh-TW" sz="1400" dirty="0"/>
              <a:t>[34] ONF, TR-521: SDN Architecture 1.1, 2014. </a:t>
            </a:r>
          </a:p>
          <a:p>
            <a:r>
              <a:rPr lang="en-US" altLang="zh-TW" sz="1400" dirty="0"/>
              <a:t>[35] J. Matias, J. </a:t>
            </a:r>
            <a:r>
              <a:rPr lang="en-US" altLang="zh-TW" sz="1400" dirty="0" err="1"/>
              <a:t>Garay</a:t>
            </a:r>
            <a:r>
              <a:rPr lang="en-US" altLang="zh-TW" sz="1400" dirty="0"/>
              <a:t>, N. Toledo, J. </a:t>
            </a:r>
            <a:r>
              <a:rPr lang="en-US" altLang="zh-TW" sz="1400" dirty="0" err="1"/>
              <a:t>Unzilla</a:t>
            </a:r>
            <a:r>
              <a:rPr lang="en-US" altLang="zh-TW" sz="1400" dirty="0"/>
              <a:t>, E. Jacob, Toward an </a:t>
            </a:r>
            <a:r>
              <a:rPr lang="en-US" altLang="zh-TW" sz="1400" dirty="0" err="1"/>
              <a:t>sdn</a:t>
            </a:r>
            <a:r>
              <a:rPr lang="en-US" altLang="zh-TW" sz="1400" dirty="0"/>
              <a:t>-enabled </a:t>
            </a:r>
            <a:r>
              <a:rPr lang="en-US" altLang="zh-TW" sz="1400" dirty="0" err="1"/>
              <a:t>nfv</a:t>
            </a:r>
            <a:r>
              <a:rPr lang="en-US" altLang="zh-TW" sz="1400" dirty="0"/>
              <a:t> architecture, IEEE </a:t>
            </a:r>
            <a:r>
              <a:rPr lang="en-US" altLang="zh-TW" sz="1400" dirty="0" err="1"/>
              <a:t>Commun</a:t>
            </a:r>
            <a:r>
              <a:rPr lang="en-US" altLang="zh-TW" sz="1400" dirty="0"/>
              <a:t>. Mag. 33 (4) (2015) 187–193. </a:t>
            </a:r>
          </a:p>
          <a:p>
            <a:r>
              <a:rPr lang="en-US" altLang="zh-TW" sz="1400" dirty="0"/>
              <a:t>[36] T. Wood, K.K. Ramakrishnan, J. Hwang, G. Liu, W. Zhang, Toward a </a:t>
            </a:r>
            <a:r>
              <a:rPr lang="en-US" altLang="zh-TW" sz="1400" dirty="0" err="1"/>
              <a:t>softwarebased</a:t>
            </a:r>
            <a:r>
              <a:rPr lang="en-US" altLang="zh-TW" sz="1400" dirty="0"/>
              <a:t> network: integrating software defined networking and network function virtualization, IEEE </a:t>
            </a:r>
            <a:r>
              <a:rPr lang="en-US" altLang="zh-TW" sz="1400" dirty="0" err="1"/>
              <a:t>Netw</a:t>
            </a:r>
            <a:r>
              <a:rPr lang="en-US" altLang="zh-TW" sz="1400" dirty="0"/>
              <a:t>. 29 (3) (2015) 36–41. </a:t>
            </a:r>
          </a:p>
          <a:p>
            <a:r>
              <a:rPr lang="en-US" altLang="zh-TW" sz="1400" dirty="0"/>
              <a:t>[37] A. </a:t>
            </a:r>
            <a:r>
              <a:rPr lang="en-US" altLang="zh-TW" sz="1400" dirty="0" err="1"/>
              <a:t>Hakiri</a:t>
            </a:r>
            <a:r>
              <a:rPr lang="en-US" altLang="zh-TW" sz="1400" dirty="0"/>
              <a:t>, P. </a:t>
            </a:r>
            <a:r>
              <a:rPr lang="en-US" altLang="zh-TW" sz="1400" dirty="0" err="1"/>
              <a:t>Berthou</a:t>
            </a:r>
            <a:r>
              <a:rPr lang="en-US" altLang="zh-TW" sz="1400" dirty="0"/>
              <a:t>, Leveraging </a:t>
            </a:r>
            <a:r>
              <a:rPr lang="en-US" altLang="zh-TW" sz="1400" dirty="0" err="1"/>
              <a:t>sdn</a:t>
            </a:r>
            <a:r>
              <a:rPr lang="en-US" altLang="zh-TW" sz="1400" dirty="0"/>
              <a:t> for the 5g networks: Trends, prospects and challenges, J. Mob. </a:t>
            </a:r>
            <a:r>
              <a:rPr lang="en-US" altLang="zh-TW" sz="1400" dirty="0" err="1"/>
              <a:t>Wirel</a:t>
            </a:r>
            <a:r>
              <a:rPr lang="en-US" altLang="zh-TW" sz="1400" dirty="0"/>
              <a:t>. </a:t>
            </a:r>
            <a:r>
              <a:rPr lang="en-US" altLang="zh-TW" sz="1400" dirty="0" err="1"/>
              <a:t>Commun</a:t>
            </a:r>
            <a:r>
              <a:rPr lang="en-US" altLang="zh-TW" sz="1400" dirty="0"/>
              <a:t>.</a:t>
            </a:r>
          </a:p>
          <a:p>
            <a:r>
              <a:rPr lang="en-US" altLang="zh-TW" sz="1400" dirty="0"/>
              <a:t>[38] S. Sun, M. </a:t>
            </a:r>
            <a:r>
              <a:rPr lang="en-US" altLang="zh-TW" sz="1400" dirty="0" err="1"/>
              <a:t>Kadoch</a:t>
            </a:r>
            <a:r>
              <a:rPr lang="en-US" altLang="zh-TW" sz="1400" dirty="0"/>
              <a:t>, L. Gong, B. Rong, Integrating network function virtualization with </a:t>
            </a:r>
            <a:r>
              <a:rPr lang="en-US" altLang="zh-TW" sz="1400" dirty="0" err="1"/>
              <a:t>sdr</a:t>
            </a:r>
            <a:r>
              <a:rPr lang="en-US" altLang="zh-TW" sz="1400" dirty="0"/>
              <a:t> and </a:t>
            </a:r>
            <a:r>
              <a:rPr lang="en-US" altLang="zh-TW" sz="1400" dirty="0" err="1"/>
              <a:t>sdn</a:t>
            </a:r>
            <a:r>
              <a:rPr lang="en-US" altLang="zh-TW" sz="1400" dirty="0"/>
              <a:t> for 4g 5g networks, IEEE </a:t>
            </a:r>
            <a:r>
              <a:rPr lang="en-US" altLang="zh-TW" sz="1400" dirty="0" err="1"/>
              <a:t>Netw</a:t>
            </a:r>
            <a:r>
              <a:rPr lang="en-US" altLang="zh-TW" sz="1400" dirty="0"/>
              <a:t>. 29 (3) (2015) 54–59.</a:t>
            </a:r>
          </a:p>
          <a:p>
            <a:r>
              <a:rPr lang="en-US" altLang="zh-TW" sz="1400" dirty="0"/>
              <a:t>[39] C. </a:t>
            </a:r>
            <a:r>
              <a:rPr lang="en-US" altLang="zh-TW" sz="1400" dirty="0" err="1"/>
              <a:t>Prodhon</a:t>
            </a:r>
            <a:r>
              <a:rPr lang="en-US" altLang="zh-TW" sz="1400" dirty="0"/>
              <a:t>, C. </a:t>
            </a:r>
            <a:r>
              <a:rPr lang="en-US" altLang="zh-TW" sz="1400" dirty="0" err="1"/>
              <a:t>Prons</a:t>
            </a:r>
            <a:r>
              <a:rPr lang="en-US" altLang="zh-TW" sz="1400" dirty="0"/>
              <a:t>, A survey of recent research on location-routing problems, Eur. J. </a:t>
            </a:r>
            <a:r>
              <a:rPr lang="en-US" altLang="zh-TW" sz="1400" dirty="0" err="1"/>
              <a:t>Oper</a:t>
            </a:r>
            <a:r>
              <a:rPr lang="en-US" altLang="zh-TW" sz="1400" dirty="0"/>
              <a:t>. Res. 238 (1) (2014) 1–17. </a:t>
            </a:r>
          </a:p>
          <a:p>
            <a:r>
              <a:rPr lang="en-US" altLang="zh-TW" sz="1400" dirty="0"/>
              <a:t>[40] A. Fischer, J.F. Botero, M.T. Beck, H. de Meer, X. </a:t>
            </a:r>
            <a:r>
              <a:rPr lang="en-US" altLang="zh-TW" sz="1400" dirty="0" err="1"/>
              <a:t>Hesselbach</a:t>
            </a:r>
            <a:r>
              <a:rPr lang="en-US" altLang="zh-TW" sz="1400" dirty="0"/>
              <a:t>, Virtual network embedding: a survey, IEEE </a:t>
            </a:r>
            <a:r>
              <a:rPr lang="en-US" altLang="zh-TW" sz="1400" dirty="0" err="1"/>
              <a:t>Commun</a:t>
            </a:r>
            <a:r>
              <a:rPr lang="en-US" altLang="zh-TW" sz="1400" dirty="0"/>
              <a:t>. Surveys Tutor. 15 (4) (2013) 1888–1906. </a:t>
            </a:r>
          </a:p>
          <a:p>
            <a:r>
              <a:rPr lang="en-US" altLang="zh-TW" sz="1400" dirty="0"/>
              <a:t>[41] R. </a:t>
            </a:r>
            <a:r>
              <a:rPr lang="en-US" altLang="zh-TW" sz="1400" dirty="0" err="1"/>
              <a:t>Trivisonno</a:t>
            </a:r>
            <a:r>
              <a:rPr lang="en-US" altLang="zh-TW" sz="1400" dirty="0"/>
              <a:t>, R. </a:t>
            </a:r>
            <a:r>
              <a:rPr lang="en-US" altLang="zh-TW" sz="1400" dirty="0" err="1"/>
              <a:t>Guerzoni</a:t>
            </a:r>
            <a:r>
              <a:rPr lang="en-US" altLang="zh-TW" sz="1400" dirty="0"/>
              <a:t>, I. Vaishnavi, D. </a:t>
            </a:r>
            <a:r>
              <a:rPr lang="en-US" altLang="zh-TW" sz="1400" dirty="0" err="1"/>
              <a:t>Soldani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Sdn</a:t>
            </a:r>
            <a:r>
              <a:rPr lang="en-US" altLang="zh-TW" sz="1400" dirty="0"/>
              <a:t>-based 5g mobile networks: architecture, functions, procedures and backward compatibility, Trans. </a:t>
            </a:r>
            <a:r>
              <a:rPr lang="en-US" altLang="zh-TW" sz="1400" dirty="0" err="1"/>
              <a:t>Emerg</a:t>
            </a:r>
            <a:r>
              <a:rPr lang="en-US" altLang="zh-TW" sz="1400" dirty="0"/>
              <a:t>. </a:t>
            </a:r>
            <a:r>
              <a:rPr lang="en-US" altLang="zh-TW" sz="1400" dirty="0" err="1"/>
              <a:t>Telecommun</a:t>
            </a:r>
            <a:r>
              <a:rPr lang="en-US" altLang="zh-TW" sz="1400" dirty="0"/>
              <a:t>. Technol. 26 (1) (2015) 82–92.</a:t>
            </a:r>
            <a:endParaRPr lang="zh-TW" altLang="en-US" sz="1600" dirty="0"/>
          </a:p>
          <a:p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90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469880" cy="4525963"/>
          </a:xfrm>
        </p:spPr>
        <p:txBody>
          <a:bodyPr/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5G will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Software Defined Networking (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Network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Virtualization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NFV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Mobile Edge Computing (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principles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management to deal with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short-service life-cycles.</a:t>
            </a:r>
          </a:p>
          <a:p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analyzes current standardization situation of 5G and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SDN/NFV/MEC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 in order to address the challenges the new generation of mobile networks must face. 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06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main stakeholders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bodies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Telecommunications Union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working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the framework and overall objectives of the future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systems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denoted as IMT-2020 systems in ITU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terminology.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3GPP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 Generation Partnership Project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planning to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the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work into three phases or releases. 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Group (TSG) Radio Access Network (RAN)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working on the scenarios and requirements for next generation access technologies (Release 14).</a:t>
            </a:r>
          </a:p>
          <a:p>
            <a:pPr marL="1143000" lvl="2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TSG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(Service and System Aspects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specifies the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buNone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requirements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overall architecture of the 3GPP system.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342900"/>
            <a:endParaRPr lang="zh-TW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571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main stakeholders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bodies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ETSI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143000" lvl="2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Telecommunication Standards Institute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defined several Industry Specification Groups (ISG) to develop standards in fields such as SDN, NFV and autonomic network management. </a:t>
            </a:r>
          </a:p>
          <a:p>
            <a:pPr marL="800100" lvl="2" indent="0">
              <a:buNone/>
            </a:pP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NFV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ISG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developing an open and interoperable NFV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 to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leverage rapid service innovation for network operators and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suppliers.</a:t>
            </a:r>
          </a:p>
          <a:p>
            <a:pPr marL="800100" lvl="2" indent="0">
              <a:buNone/>
            </a:pP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77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main stakeholders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bodies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ETSI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143000" lvl="2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(Multi-access Edge Computing,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Computing)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ISG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a new value chain offering application developers and content providers cloud-computing capabilities and an IT service environment at the edge of the mobile network, within the Radio Access Network (RAN) and in close proximity to mobile subscribers. </a:t>
            </a:r>
          </a:p>
          <a:p>
            <a:pPr marL="1143000" lvl="2" indent="-342900"/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NGP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(Next Generation Protocols)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ISG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working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identification of the requirements for next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 protocols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network architectures, from all interested user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industry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73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SDOs and main stakeholders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bodies</a:t>
            </a:r>
          </a:p>
          <a:p>
            <a:pPr marL="742950" lvl="1" indent="-342900"/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Electrical and Electronics Engineers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started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standardization work on future 5G systems. Among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others, it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launched pre-standardization Research Group on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Cloud-based Mobile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to analyze SDN/NFV concepts applied to 5G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342900"/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ONF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Networking Foundation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user-driven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dedicated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promotion and adoption of SDN through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standards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development.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38B42-96A3-412A-9CD3-7D6C2689CFF8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1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B8710126-D88A-45AB-86A0-8244245A5D48}" vid="{46713BCF-7298-46F0-A890-1E413A928568}"/>
    </a:ext>
  </a:extLst>
</a:theme>
</file>

<file path=ppt/theme/theme2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B8710126-D88A-45AB-86A0-8244245A5D48}" vid="{46713BCF-7298-46F0-A890-1E413A928568}"/>
    </a:ext>
  </a:extLst>
</a:theme>
</file>

<file path=ppt/theme/theme3.xml><?xml version="1.0" encoding="utf-8"?>
<a:theme xmlns:a="http://schemas.openxmlformats.org/drawingml/2006/main" name="2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B8710126-D88A-45AB-86A0-8244245A5D48}" vid="{46713BCF-7298-46F0-A890-1E413A928568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8826</TotalTime>
  <Words>3410</Words>
  <Application>Microsoft Office PowerPoint</Application>
  <PresentationFormat>寬螢幕</PresentationFormat>
  <Paragraphs>316</Paragraphs>
  <Slides>47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47</vt:i4>
      </vt:variant>
    </vt:vector>
  </HeadingPairs>
  <TitlesOfParts>
    <vt:vector size="57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佈景主題1</vt:lpstr>
      <vt:lpstr>1_佈景主題1</vt:lpstr>
      <vt:lpstr>2_佈景主題1</vt:lpstr>
      <vt:lpstr>Technology pillars in the architecture of future 5G mobile networks: NFV,MEC and SDN</vt:lpstr>
      <vt:lpstr>OUTLINE</vt:lpstr>
      <vt:lpstr>ABSTRACT</vt:lpstr>
      <vt:lpstr>Introduction</vt:lpstr>
      <vt:lpstr>Introduction</vt:lpstr>
      <vt:lpstr>Identification of SDOs and main stakeholders</vt:lpstr>
      <vt:lpstr>Identification of SDOs and main stakeholders</vt:lpstr>
      <vt:lpstr>Identification of SDOs and main stakeholders</vt:lpstr>
      <vt:lpstr>Identification of SDOs and main stakeholders</vt:lpstr>
      <vt:lpstr>Identification of SDOs and main stakeholders</vt:lpstr>
      <vt:lpstr>Identification of SDOs and main stakeholders</vt:lpstr>
      <vt:lpstr>Identification of SDOs and main stakeholders</vt:lpstr>
      <vt:lpstr>Identification of SDOs and main stakeholders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Identification of use case categories, scenarios,  vertical sectors and requirements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5G technology trends and design principles</vt:lpstr>
      <vt:lpstr>Convergence of NFV, MEC and SDN in 5G systems</vt:lpstr>
      <vt:lpstr>Convergence of NFV, MEC and SDN in 5G systems</vt:lpstr>
      <vt:lpstr> Conclusions </vt:lpstr>
      <vt:lpstr>心得分享</vt:lpstr>
      <vt:lpstr> References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an efficient VNF placement in network function virtualization</dc:title>
  <dc:creator>lab409</dc:creator>
  <cp:lastModifiedBy>lab409</cp:lastModifiedBy>
  <cp:revision>349</cp:revision>
  <dcterms:created xsi:type="dcterms:W3CDTF">2019-11-04T09:26:48Z</dcterms:created>
  <dcterms:modified xsi:type="dcterms:W3CDTF">2020-03-26T08:24:29Z</dcterms:modified>
</cp:coreProperties>
</file>