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9" r:id="rId3"/>
    <p:sldId id="257" r:id="rId4"/>
    <p:sldId id="270" r:id="rId5"/>
    <p:sldId id="271" r:id="rId6"/>
    <p:sldId id="273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4" r:id="rId18"/>
    <p:sldId id="283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58" r:id="rId27"/>
    <p:sldId id="259" r:id="rId28"/>
    <p:sldId id="261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_nb" initials="k" lastIdx="2" clrIdx="0">
    <p:extLst>
      <p:ext uri="{19B8F6BF-5375-455C-9EA6-DF929625EA0E}">
        <p15:presenceInfo xmlns:p15="http://schemas.microsoft.com/office/powerpoint/2012/main" userId="kevin_nb" providerId="None"/>
      </p:ext>
    </p:extLst>
  </p:cmAuthor>
  <p:cmAuthor id="2" name="kevin_lab" initials="k" lastIdx="9" clrIdx="1">
    <p:extLst>
      <p:ext uri="{19B8F6BF-5375-455C-9EA6-DF929625EA0E}">
        <p15:presenceInfo xmlns:p15="http://schemas.microsoft.com/office/powerpoint/2012/main" userId="kevin_la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547" autoAdjust="0"/>
  </p:normalViewPr>
  <p:slideViewPr>
    <p:cSldViewPr>
      <p:cViewPr varScale="1">
        <p:scale>
          <a:sx n="103" d="100"/>
          <a:sy n="103" d="100"/>
        </p:scale>
        <p:origin x="11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03T10:53:50.526" idx="1">
    <p:pos x="4830" y="2765"/>
    <p:text>為什麼要NFV的原因</p:text>
    <p:extLst mod="1"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02T10:33:30.646" idx="6">
    <p:pos x="4596" y="2739"/>
    <p:text>middlebox是hardware appliances with specific functions,意即有特殊功能的硬體設備(防火牆,負載平衡,代理伺服器,網頁伺服器)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2T12:44:09.759" idx="8">
    <p:pos x="10" y="10"/>
    <p:text>OSS/BSS : operations support system and business support system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2T13:00:01.425" idx="9">
    <p:pos x="1246" y="1499"/>
    <p:text>https://docs.openstack.org/tacker/latest/user/alarm_monitoring_usage_guide.html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12-06T03:20:18.516" idx="5">
    <p:pos x="4834" y="1752"/>
    <p:text>Figure 6 shows the newly
created instance, with IP address 192.168.120.3 and ”Time since created” equal to zero minutes.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02T10:49:08.866" idx="7">
    <p:pos x="5325" y="1034"/>
    <p:text>Horizontal Scaling</p:text>
    <p:extLst>
      <p:ext uri="{C676402C-5697-4E1C-873F-D02D1690AC5C}">
        <p15:threadingInfo xmlns:p15="http://schemas.microsoft.com/office/powerpoint/2012/main" timeZoneBias="-4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9400B7BB-9036-4930-A00B-18CEC998EE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9209B7F-B653-4F34-9BF2-BAB40B620F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5792376-FB92-484E-8314-B489C603C67B}" type="datetimeFigureOut">
              <a:rPr lang="zh-TW" altLang="en-US"/>
              <a:pPr>
                <a:defRPr/>
              </a:pPr>
              <a:t>2020/3/12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ADF6FCB-73AA-4957-8354-99A13D0D78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DB8A643-AA02-409D-A774-3EE13D9651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675B86-8A4D-4B17-9DED-08A7C6DFA3F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4D39EE25-1A88-47E2-B1ED-9E04EF3439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1828FF2-1948-440C-A69B-182261F19D9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E1B18A1-AA0C-4F3D-BF2C-94561657564E}" type="datetimeFigureOut">
              <a:rPr lang="zh-TW" altLang="en-US"/>
              <a:pPr>
                <a:defRPr/>
              </a:pPr>
              <a:t>2020/3/12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DD0A779C-C5C3-4147-9A92-9B1B51B57A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0F4E07D3-EF10-43C2-9CF9-4A935D0FF2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C16E66B-7A2F-4337-9B6B-7ADC9348418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FCB77F2-58AC-4AFB-B568-C9C628ADDC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4652D6-DEE8-44BB-9BEB-1722C058869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Figure 6 shows the newly</a:t>
            </a:r>
          </a:p>
          <a:p>
            <a:r>
              <a:rPr lang="en-US" altLang="zh-TW" dirty="0" smtClean="0"/>
              <a:t>created instance, with IP address 192.168.120.3 and ”Time since created” equal to zero minutes.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652D6-DEE8-44BB-9BEB-1722C0588697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4589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17">
            <a:extLst>
              <a:ext uri="{FF2B5EF4-FFF2-40B4-BE49-F238E27FC236}">
                <a16:creationId xmlns:a16="http://schemas.microsoft.com/office/drawing/2014/main" id="{819712DA-81D8-4682-91F1-D5670503326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5" name="Group 9">
              <a:extLst>
                <a:ext uri="{FF2B5EF4-FFF2-40B4-BE49-F238E27FC236}">
                  <a16:creationId xmlns:a16="http://schemas.microsoft.com/office/drawing/2014/main" id="{745B92BA-D827-4A28-9886-E42DC34968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9085" y="6113463"/>
              <a:ext cx="3744910" cy="700087"/>
              <a:chOff x="3379" y="3851"/>
              <a:chExt cx="2359" cy="441"/>
            </a:xfrm>
          </p:grpSpPr>
          <p:pic>
            <p:nvPicPr>
              <p:cNvPr id="11" name="Picture 12">
                <a:extLst>
                  <a:ext uri="{FF2B5EF4-FFF2-40B4-BE49-F238E27FC236}">
                    <a16:creationId xmlns:a16="http://schemas.microsoft.com/office/drawing/2014/main" id="{D19256F7-47B0-4B60-9817-7CCA5A0673C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55" y="3851"/>
                <a:ext cx="483" cy="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E6733AB6-C834-4189-B461-FA629636DE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9" y="4020"/>
                <a:ext cx="196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1000" dirty="0">
                    <a:solidFill>
                      <a:srgbClr val="969696"/>
                    </a:solidFill>
                    <a:latin typeface="Calibri" pitchFamily="34" charset="0"/>
                    <a:cs typeface="+mn-cs"/>
                  </a:rPr>
                  <a:t>National Chung Cheng University</a:t>
                </a:r>
              </a:p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1000" dirty="0">
                    <a:solidFill>
                      <a:srgbClr val="969696"/>
                    </a:solidFill>
                    <a:latin typeface="Calibri" pitchFamily="34" charset="0"/>
                    <a:cs typeface="+mn-cs"/>
                  </a:rPr>
                  <a:t>Dept. Computer Science &amp; Information Engineering</a:t>
                </a:r>
              </a:p>
            </p:txBody>
          </p:sp>
        </p:grp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id="{ED0C6BFB-EC12-4FBA-AF45-097DABE475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060" b="24757"/>
            <a:stretch>
              <a:fillRect/>
            </a:stretch>
          </p:blipFill>
          <p:spPr bwMode="auto">
            <a:xfrm>
              <a:off x="0" y="4643438"/>
              <a:ext cx="2271713" cy="2214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BEB70B64-3F4F-497A-A12A-273F34957D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09"/>
            <a:stretch>
              <a:fillRect/>
            </a:stretch>
          </p:blipFill>
          <p:spPr bwMode="auto">
            <a:xfrm>
              <a:off x="2214563" y="5053013"/>
              <a:ext cx="1819275" cy="1804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483E8D7B-A240-421B-AC07-2A1F72D06B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68" t="33981"/>
            <a:stretch>
              <a:fillRect/>
            </a:stretch>
          </p:blipFill>
          <p:spPr bwMode="auto">
            <a:xfrm>
              <a:off x="0" y="0"/>
              <a:ext cx="2286000" cy="194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>
              <a:extLst>
                <a:ext uri="{FF2B5EF4-FFF2-40B4-BE49-F238E27FC236}">
                  <a16:creationId xmlns:a16="http://schemas.microsoft.com/office/drawing/2014/main" id="{0EBF29A3-6DEA-4EB9-9232-F971AE0FF3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67"/>
            <a:stretch>
              <a:fillRect/>
            </a:stretch>
          </p:blipFill>
          <p:spPr bwMode="auto">
            <a:xfrm>
              <a:off x="0" y="1162050"/>
              <a:ext cx="1052513" cy="398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C0A8164F-78C9-4B5F-825A-CF2469364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75" y="6367463"/>
              <a:ext cx="428466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600" b="1" dirty="0">
                  <a:latin typeface="+mn-lt"/>
                  <a:cs typeface="+mn-cs"/>
                </a:rPr>
                <a:t>2008 Mobile All-IP Networking Laboratory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321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/>
          </a:p>
        </p:txBody>
      </p:sp>
      <p:sp>
        <p:nvSpPr>
          <p:cNvPr id="13" name="日期版面配置區 3">
            <a:extLst>
              <a:ext uri="{FF2B5EF4-FFF2-40B4-BE49-F238E27FC236}">
                <a16:creationId xmlns:a16="http://schemas.microsoft.com/office/drawing/2014/main" id="{34F9BA8C-A311-4E75-A671-5258AFFA7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AFB68C1C-D13E-4162-99C8-14D2E0817F5A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14" name="頁尾版面配置區 4">
            <a:extLst>
              <a:ext uri="{FF2B5EF4-FFF2-40B4-BE49-F238E27FC236}">
                <a16:creationId xmlns:a16="http://schemas.microsoft.com/office/drawing/2014/main" id="{2CB43E88-B415-406E-95BF-A43EF0C86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投影片編號版面配置區 5">
            <a:extLst>
              <a:ext uri="{FF2B5EF4-FFF2-40B4-BE49-F238E27FC236}">
                <a16:creationId xmlns:a16="http://schemas.microsoft.com/office/drawing/2014/main" id="{541CBFB2-21B4-4875-ABC3-631C910F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90D072B-4AC0-40FA-B538-D02FA93CC3C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8504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D873C17D-F23F-47A1-9E67-522A815E2E89}"/>
              </a:ext>
            </a:extLst>
          </p:cNvPr>
          <p:cNvCxnSpPr/>
          <p:nvPr/>
        </p:nvCxnSpPr>
        <p:spPr>
          <a:xfrm>
            <a:off x="457200" y="1493838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80E6C3F-0AED-4ECD-A85F-AC17AEC14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8D8C30-BAB3-41F7-ADE6-E439B1173AA2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E3B848F-422C-43BC-8168-4D6B17B2F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8B055D5B-2720-46AE-8A05-3E024297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7CBF1-FDD4-49D4-9E1F-10050BE537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920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36BC8E7D-7740-4A22-B0B3-58B68617D98A}"/>
              </a:ext>
            </a:extLst>
          </p:cNvPr>
          <p:cNvCxnSpPr/>
          <p:nvPr/>
        </p:nvCxnSpPr>
        <p:spPr>
          <a:xfrm rot="5400000">
            <a:off x="3657601" y="3200400"/>
            <a:ext cx="5791200" cy="31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5BF83283-D620-4887-B604-2BF015747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5B1969-D58F-4DC0-8A8C-4D38C2B9C5E9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DCB9C2B7-A3B0-4683-9E98-59CF52532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8899A9C1-4257-490B-9ABF-164911104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940AB-9ED1-437E-ADA1-A614DCA2DF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107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7F2BDF73-D8AA-4717-A1A1-337CFEC66877}"/>
              </a:ext>
            </a:extLst>
          </p:cNvPr>
          <p:cNvCxnSpPr/>
          <p:nvPr/>
        </p:nvCxnSpPr>
        <p:spPr>
          <a:xfrm>
            <a:off x="457200" y="1493838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n"/>
              <a:defRPr b="0" u="none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68F1C9A-0BAC-4066-813C-1C180FF3C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13E228-586B-483C-98DB-1F91916C80AC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C896CC8-89FE-497D-8286-13ECF3DA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C616BBD-CE97-4C50-8888-7DE8488E2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6ABF4-B405-4930-8881-0F98DEEEAD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849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3F4E3E-7E2E-4A40-BEA1-CBC343BB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D09B-1E41-47A2-9CBE-EE0B8CB457C0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68C28AE-2A62-4DAF-A872-03CA6D22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8812B2-56D4-4393-887E-169865FC4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20CEC-273E-4460-909B-ED48F5635E5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922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01E87792-49F4-4AA4-8C28-3AFA91F932E3}"/>
              </a:ext>
            </a:extLst>
          </p:cNvPr>
          <p:cNvCxnSpPr/>
          <p:nvPr/>
        </p:nvCxnSpPr>
        <p:spPr>
          <a:xfrm>
            <a:off x="457200" y="1493838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3">
            <a:extLst>
              <a:ext uri="{FF2B5EF4-FFF2-40B4-BE49-F238E27FC236}">
                <a16:creationId xmlns:a16="http://schemas.microsoft.com/office/drawing/2014/main" id="{32A4471C-1135-4E11-9B44-F1C37E129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E5F939-3109-49FB-B54E-0121D83B1E10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7" name="頁尾版面配置區 4">
            <a:extLst>
              <a:ext uri="{FF2B5EF4-FFF2-40B4-BE49-F238E27FC236}">
                <a16:creationId xmlns:a16="http://schemas.microsoft.com/office/drawing/2014/main" id="{502B95D4-A189-436E-BC58-6D200323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5">
            <a:extLst>
              <a:ext uri="{FF2B5EF4-FFF2-40B4-BE49-F238E27FC236}">
                <a16:creationId xmlns:a16="http://schemas.microsoft.com/office/drawing/2014/main" id="{3948413B-1ADC-4E02-A005-3F671D8DE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9EBD3-A25F-4A09-B401-EB35FD7AA58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521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F4BC79D0-75C7-4169-A968-04C32235BB32}"/>
              </a:ext>
            </a:extLst>
          </p:cNvPr>
          <p:cNvCxnSpPr/>
          <p:nvPr/>
        </p:nvCxnSpPr>
        <p:spPr>
          <a:xfrm>
            <a:off x="457200" y="1493838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3">
            <a:extLst>
              <a:ext uri="{FF2B5EF4-FFF2-40B4-BE49-F238E27FC236}">
                <a16:creationId xmlns:a16="http://schemas.microsoft.com/office/drawing/2014/main" id="{A921E4E0-8976-4370-867A-857DC2ED0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513D07-9AF2-4A77-B33A-AF7869F1DBC5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9" name="頁尾版面配置區 4">
            <a:extLst>
              <a:ext uri="{FF2B5EF4-FFF2-40B4-BE49-F238E27FC236}">
                <a16:creationId xmlns:a16="http://schemas.microsoft.com/office/drawing/2014/main" id="{A145FC99-81A3-4B42-A1CD-5F9EE3DF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5">
            <a:extLst>
              <a:ext uri="{FF2B5EF4-FFF2-40B4-BE49-F238E27FC236}">
                <a16:creationId xmlns:a16="http://schemas.microsoft.com/office/drawing/2014/main" id="{0DFDF558-B638-48D1-991B-C10BDA55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D994C-CCF4-4CB6-AD46-47BB7E34CFD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140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450C249D-F618-4BB0-B31F-CE42346832D4}"/>
              </a:ext>
            </a:extLst>
          </p:cNvPr>
          <p:cNvCxnSpPr/>
          <p:nvPr/>
        </p:nvCxnSpPr>
        <p:spPr>
          <a:xfrm>
            <a:off x="457200" y="1493838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40C1D9-7B65-4F93-B252-B65886445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88BA7D-5834-4AD3-B67A-8C53B1C5795F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EEF917-A735-45D3-972B-5518FDA7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7A5947-C3D9-42D5-871C-FE3FC24E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94495-063F-49B8-A633-39D258D0D20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264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F0523D40-A713-4EDA-94DF-D614D141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93BD9-7C96-405B-9A4E-9E5107AF460E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3612F173-A47C-4839-AB33-10B034BB7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344AB825-3B96-4F4E-80A5-20D818E9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5567D-AA87-4881-95C6-677E3F5780C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59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EE11E8DA-F501-4F38-8806-3BACF3D9A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5D465-8A58-4B7D-9E63-8A5175478A21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729366F8-45E7-46B3-BBFD-89262956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160ABF6F-618D-49FD-A5CE-0081C6C9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596DB-7139-40D3-96EF-BE3CD4538DE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401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894D2564-BF7D-4D0D-821C-13BFD1462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E6E12-186A-4E04-9A50-AAE110230A1E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7F1B211F-8A60-4654-A659-8ADB2907B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9E34F425-ED3D-4BA1-99D0-1D731F50B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F9050-9366-4062-B7E4-5A2304657B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949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2" descr="logo_ppt.png">
            <a:extLst>
              <a:ext uri="{FF2B5EF4-FFF2-40B4-BE49-F238E27FC236}">
                <a16:creationId xmlns:a16="http://schemas.microsoft.com/office/drawing/2014/main" id="{241CA7A8-E1A5-4045-AFEC-3B89237C4A3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019800"/>
            <a:ext cx="2667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2">
            <a:extLst>
              <a:ext uri="{FF2B5EF4-FFF2-40B4-BE49-F238E27FC236}">
                <a16:creationId xmlns:a16="http://schemas.microsoft.com/office/drawing/2014/main" id="{1B2B40FC-E70D-49E9-B168-C06E0429B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7667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20">
            <a:extLst>
              <a:ext uri="{FF2B5EF4-FFF2-40B4-BE49-F238E27FC236}">
                <a16:creationId xmlns:a16="http://schemas.microsoft.com/office/drawing/2014/main" id="{A24CFA5D-5816-4A4C-8C44-CF8EFC3B9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60325"/>
            <a:ext cx="3113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000" dirty="0">
                <a:solidFill>
                  <a:srgbClr val="969696"/>
                </a:solidFill>
                <a:latin typeface="Calibri" pitchFamily="34" charset="0"/>
                <a:cs typeface="+mn-cs"/>
              </a:rPr>
              <a:t>National Chung Cheng University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000" dirty="0">
                <a:solidFill>
                  <a:srgbClr val="969696"/>
                </a:solidFill>
                <a:latin typeface="Calibri" pitchFamily="34" charset="0"/>
                <a:cs typeface="+mn-cs"/>
              </a:rPr>
              <a:t>Dept. Computer Science &amp; Information Engineering</a:t>
            </a:r>
          </a:p>
        </p:txBody>
      </p:sp>
      <p:sp>
        <p:nvSpPr>
          <p:cNvPr id="1029" name="標題版面配置區 1">
            <a:extLst>
              <a:ext uri="{FF2B5EF4-FFF2-40B4-BE49-F238E27FC236}">
                <a16:creationId xmlns:a16="http://schemas.microsoft.com/office/drawing/2014/main" id="{359E0962-55C1-461E-B105-7FE272734BB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0" name="文字版面配置區 2">
            <a:extLst>
              <a:ext uri="{FF2B5EF4-FFF2-40B4-BE49-F238E27FC236}">
                <a16:creationId xmlns:a16="http://schemas.microsoft.com/office/drawing/2014/main" id="{B53D9130-BA12-48DB-ADC7-A9199B7CC4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46A7CC-D25B-4D1C-A29F-B1AC6FB75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37BD070-9B36-49B0-B3F4-E5B5C538D09E}" type="datetimeFigureOut">
              <a:rPr lang="en-US" altLang="zh-TW"/>
              <a:pPr>
                <a:defRPr/>
              </a:pPr>
              <a:t>3/12/2020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5BB090-E0E2-4F02-83B0-7D62FAEBB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436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74DDA8-83DE-4362-A30F-DDCCD05AE9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600" b="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5DC4D7E-5A2B-4D1D-AE80-FED5158A1D0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0" r:id="rId3"/>
    <p:sldLayoutId id="2147483776" r:id="rId4"/>
    <p:sldLayoutId id="2147483777" r:id="rId5"/>
    <p:sldLayoutId id="2147483778" r:id="rId6"/>
    <p:sldLayoutId id="2147483771" r:id="rId7"/>
    <p:sldLayoutId id="2147483772" r:id="rId8"/>
    <p:sldLayoutId id="2147483773" r:id="rId9"/>
    <p:sldLayoutId id="2147483779" r:id="rId10"/>
    <p:sldLayoutId id="214748378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1363" indent="-2841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oesph60261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hyperlink" Target="https://zh.wikipedia.org/wiki/%E5%AE%A3%E5%91%8A%E5%BC%8F%E7%B7%A8%E7%A8%8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zh.wikipedia.org/wiki/%E5%AE%A3%E5%91%8A%E5%BC%8F%E7%B7%A8%E7%A8%8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>
            <a:extLst>
              <a:ext uri="{FF2B5EF4-FFF2-40B4-BE49-F238E27FC236}">
                <a16:creationId xmlns:a16="http://schemas.microsoft.com/office/drawing/2014/main" id="{DA365A34-6D66-4E7E-844E-B063D9BC27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2813"/>
            <a:r>
              <a:rPr lang="en-US" altLang="zh-TW" b="0" dirty="0"/>
              <a:t>Auto-Scaling in NFV Using Tacker</a:t>
            </a:r>
            <a:endParaRPr lang="zh-TW" altLang="zh-TW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86F6D11-0E67-444E-9063-39173DB00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400800" cy="17526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2019/12/0</a:t>
            </a:r>
            <a:r>
              <a:rPr lang="en-US" altLang="zh-TW" dirty="0" smtClean="0"/>
              <a:t>6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陳靖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hlinkClick r:id="rId2"/>
              </a:rPr>
              <a:t>joesph60261@gmail.com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Conference Paper · January </a:t>
            </a:r>
            <a:r>
              <a:rPr lang="en-US" dirty="0" smtClean="0"/>
              <a:t>2017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Impact </a:t>
            </a:r>
            <a:r>
              <a:rPr lang="en-US" dirty="0" err="1" smtClean="0"/>
              <a:t>factor:None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Resources </a:t>
            </a:r>
            <a:r>
              <a:rPr lang="en-US" altLang="zh-TW" dirty="0"/>
              <a:t>Orchestration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透過多個</a:t>
            </a:r>
            <a:r>
              <a:rPr lang="en-US" altLang="zh-TW" dirty="0" smtClean="0"/>
              <a:t>VIMs</a:t>
            </a:r>
            <a:r>
              <a:rPr lang="zh-TW" altLang="en-US" dirty="0" smtClean="0"/>
              <a:t>整合</a:t>
            </a:r>
            <a:r>
              <a:rPr lang="en-US" altLang="zh-TW" dirty="0" smtClean="0"/>
              <a:t>NFVI(NFV</a:t>
            </a:r>
            <a:r>
              <a:rPr lang="zh-TW" altLang="en-US" dirty="0" smtClean="0"/>
              <a:t> </a:t>
            </a:r>
            <a:r>
              <a:rPr lang="en-US" altLang="zh-TW" dirty="0" smtClean="0"/>
              <a:t>Infrastructure)</a:t>
            </a:r>
            <a:r>
              <a:rPr lang="zh-TW" altLang="en-US" dirty="0" smtClean="0"/>
              <a:t>的資源。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0535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VNFM(VNF</a:t>
            </a:r>
            <a:r>
              <a:rPr lang="zh-TW" altLang="en-US" dirty="0" smtClean="0"/>
              <a:t> </a:t>
            </a:r>
            <a:r>
              <a:rPr lang="en-US" altLang="zh-TW" dirty="0" smtClean="0"/>
              <a:t>Manager)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sz="2400" dirty="0" smtClean="0"/>
              <a:t>負責管理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的使用週期</a:t>
            </a:r>
            <a:endParaRPr lang="en-US" altLang="zh-TW" sz="2400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sz="2400" dirty="0" smtClean="0"/>
              <a:t>實體化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更新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查詢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調整容量和終止</a:t>
            </a:r>
            <a:r>
              <a:rPr lang="en-US" altLang="zh-TW" sz="2400" dirty="0" smtClean="0"/>
              <a:t>VNF</a:t>
            </a:r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sz="2400" dirty="0" smtClean="0"/>
              <a:t>自動或手動復原</a:t>
            </a:r>
            <a:r>
              <a:rPr lang="en-US" altLang="zh-TW" sz="2400" dirty="0" smtClean="0"/>
              <a:t>VNF instances,</a:t>
            </a:r>
            <a:r>
              <a:rPr lang="zh-TW" altLang="en-US" sz="2400" dirty="0" smtClean="0"/>
              <a:t>收集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參數或錯誤資訊。</a:t>
            </a:r>
            <a:endParaRPr lang="en-US" altLang="zh-TW" sz="2400" dirty="0" smtClean="0"/>
          </a:p>
          <a:p>
            <a:r>
              <a:rPr lang="zh-TW" altLang="en-US" sz="2400" dirty="0" smtClean="0"/>
              <a:t>每個</a:t>
            </a:r>
            <a:r>
              <a:rPr lang="en-US" altLang="zh-TW" sz="2400" dirty="0" smtClean="0"/>
              <a:t>VNFM</a:t>
            </a:r>
            <a:r>
              <a:rPr lang="zh-TW" altLang="en-US" sz="2400" dirty="0" smtClean="0"/>
              <a:t>管理一個以上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en-US" altLang="zh-TW" sz="2400" dirty="0"/>
              <a:t>VNF Descriptor (VNFD</a:t>
            </a:r>
            <a:r>
              <a:rPr lang="en-US" altLang="zh-TW" sz="2400" dirty="0" smtClean="0"/>
              <a:t>):</a:t>
            </a:r>
            <a:r>
              <a:rPr lang="zh-TW" altLang="en-US" sz="2400" dirty="0" smtClean="0"/>
              <a:t>佈署和運行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的需求表示成一個</a:t>
            </a:r>
            <a:r>
              <a:rPr lang="en-US" altLang="zh-TW" sz="2400" dirty="0" smtClean="0"/>
              <a:t>template,</a:t>
            </a:r>
            <a:r>
              <a:rPr lang="zh-TW" altLang="en-US" sz="2400" dirty="0" smtClean="0"/>
              <a:t>存在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的</a:t>
            </a:r>
            <a:r>
              <a:rPr lang="en-US" altLang="zh-TW" sz="2400" dirty="0" smtClean="0"/>
              <a:t>catalog</a:t>
            </a:r>
          </a:p>
          <a:p>
            <a:r>
              <a:rPr lang="en-US" altLang="zh-TW" sz="2400" dirty="0" smtClean="0"/>
              <a:t>NFV-MANO</a:t>
            </a:r>
            <a:r>
              <a:rPr lang="zh-TW" altLang="en-US" sz="2400" dirty="0" smtClean="0"/>
              <a:t>架構中</a:t>
            </a:r>
            <a:r>
              <a:rPr lang="en-US" altLang="zh-TW" sz="2400" dirty="0" smtClean="0"/>
              <a:t>,VNFD</a:t>
            </a:r>
            <a:r>
              <a:rPr lang="zh-TW" altLang="en-US" sz="2400" dirty="0" smtClean="0"/>
              <a:t>建立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instances</a:t>
            </a:r>
            <a:r>
              <a:rPr lang="zh-TW" altLang="en-US" sz="2400" dirty="0" smtClean="0"/>
              <a:t>和管理使用週期</a:t>
            </a:r>
            <a:endParaRPr lang="en-US" altLang="zh-TW" sz="2400" dirty="0" smtClean="0"/>
          </a:p>
          <a:p>
            <a:r>
              <a:rPr lang="zh-TW" altLang="en-US" sz="2400" dirty="0" smtClean="0"/>
              <a:t>分配給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的</a:t>
            </a:r>
            <a:r>
              <a:rPr lang="en-US" altLang="zh-TW" sz="2400" dirty="0" smtClean="0"/>
              <a:t>NFVI</a:t>
            </a:r>
            <a:r>
              <a:rPr lang="zh-TW" altLang="en-US" sz="2400" dirty="0" smtClean="0"/>
              <a:t>資源</a:t>
            </a:r>
            <a:r>
              <a:rPr lang="en-US" altLang="zh-TW" sz="2400" dirty="0" smtClean="0"/>
              <a:t>,</a:t>
            </a:r>
            <a:r>
              <a:rPr lang="zh-TW" altLang="en-US" sz="2400" dirty="0"/>
              <a:t>其</a:t>
            </a:r>
            <a:r>
              <a:rPr lang="zh-TW" altLang="en-US" sz="2400" dirty="0" smtClean="0"/>
              <a:t>需求存在</a:t>
            </a:r>
            <a:r>
              <a:rPr lang="en-US" altLang="zh-TW" sz="2400" dirty="0" smtClean="0"/>
              <a:t>VNFD,</a:t>
            </a:r>
            <a:r>
              <a:rPr lang="zh-TW" altLang="en-US" sz="2400" dirty="0" smtClean="0"/>
              <a:t>需額外考慮可能與</a:t>
            </a:r>
            <a:r>
              <a:rPr lang="en-US" altLang="zh-TW" sz="2400" dirty="0" smtClean="0"/>
              <a:t>VNFD</a:t>
            </a:r>
            <a:r>
              <a:rPr lang="zh-TW" altLang="en-US" sz="2400" dirty="0" smtClean="0"/>
              <a:t>重複的特殊需求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限制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和機制</a:t>
            </a:r>
            <a:endParaRPr lang="en-US" altLang="zh-TW" sz="2400" dirty="0" smtClean="0"/>
          </a:p>
          <a:p>
            <a:endParaRPr lang="en-US" altLang="zh-TW" sz="24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054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VNFM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VNFM</a:t>
            </a:r>
            <a:r>
              <a:rPr lang="zh-TW" altLang="en-US" dirty="0" smtClean="0"/>
              <a:t>使用</a:t>
            </a:r>
            <a:r>
              <a:rPr lang="en-US" altLang="zh-TW" dirty="0"/>
              <a:t>Virtualization Deployment Unit (</a:t>
            </a:r>
            <a:r>
              <a:rPr lang="en-US" altLang="zh-TW" dirty="0" smtClean="0"/>
              <a:t>VDU),</a:t>
            </a:r>
            <a:r>
              <a:rPr lang="zh-TW" altLang="en-US" dirty="0" smtClean="0"/>
              <a:t>描述</a:t>
            </a:r>
            <a:r>
              <a:rPr lang="en-US" altLang="zh-TW" dirty="0" smtClean="0"/>
              <a:t>VNF</a:t>
            </a:r>
            <a:r>
              <a:rPr lang="zh-TW" altLang="en-US" dirty="0" smtClean="0"/>
              <a:t>子集或是整個</a:t>
            </a:r>
            <a:r>
              <a:rPr lang="en-US" altLang="zh-TW" dirty="0" smtClean="0"/>
              <a:t>VNF</a:t>
            </a:r>
            <a:r>
              <a:rPr lang="zh-TW" altLang="en-US" dirty="0" smtClean="0"/>
              <a:t>的佈署與運作</a:t>
            </a:r>
            <a:r>
              <a:rPr lang="en-US" altLang="zh-TW" dirty="0" smtClean="0"/>
              <a:t>,</a:t>
            </a:r>
            <a:r>
              <a:rPr lang="zh-TW" altLang="en-US" dirty="0" smtClean="0"/>
              <a:t>這樣一來可以定義佈署</a:t>
            </a:r>
            <a:r>
              <a:rPr lang="en-US" altLang="zh-TW" dirty="0" smtClean="0"/>
              <a:t>VNF</a:t>
            </a:r>
            <a:r>
              <a:rPr lang="zh-TW" altLang="en-US" dirty="0" smtClean="0"/>
              <a:t>所需的硬體或軟體需求。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777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VIM</a:t>
            </a:r>
            <a:r>
              <a:rPr lang="zh-TW" altLang="en-US" sz="2400" dirty="0" smtClean="0"/>
              <a:t>負責控制和管理計算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儲存和網路資源</a:t>
            </a:r>
            <a:endParaRPr lang="en-US" altLang="zh-TW" sz="2400" dirty="0" smtClean="0"/>
          </a:p>
          <a:p>
            <a:r>
              <a:rPr lang="zh-TW" altLang="en-US" sz="2400" dirty="0" smtClean="0"/>
              <a:t>通常放在</a:t>
            </a:r>
            <a:r>
              <a:rPr lang="en-US" altLang="zh-TW" sz="2400" dirty="0" smtClean="0"/>
              <a:t>single </a:t>
            </a:r>
            <a:r>
              <a:rPr lang="en-US" altLang="zh-TW" sz="2400" dirty="0"/>
              <a:t>infrastructure </a:t>
            </a:r>
            <a:r>
              <a:rPr lang="en-US" altLang="zh-TW" sz="2400" dirty="0" smtClean="0"/>
              <a:t>domain</a:t>
            </a:r>
          </a:p>
          <a:p>
            <a:r>
              <a:rPr lang="en-US" altLang="zh-TW" sz="2400" dirty="0" smtClean="0"/>
              <a:t>VIM</a:t>
            </a:r>
            <a:r>
              <a:rPr lang="zh-TW" altLang="en-US" sz="2400" dirty="0" smtClean="0"/>
              <a:t>扮演各種監督者和屬於</a:t>
            </a:r>
            <a:r>
              <a:rPr lang="en-US" altLang="zh-TW" sz="2400" dirty="0" smtClean="0"/>
              <a:t>NFVI</a:t>
            </a:r>
            <a:r>
              <a:rPr lang="zh-TW" altLang="en-US" sz="2400" dirty="0" smtClean="0"/>
              <a:t>的網路控制者</a:t>
            </a:r>
            <a:r>
              <a:rPr lang="en-US" altLang="zh-TW" sz="2400" dirty="0" smtClean="0"/>
              <a:t>,</a:t>
            </a:r>
            <a:r>
              <a:rPr lang="zh-TW" altLang="en-US" sz="2400" dirty="0"/>
              <a:t>實現</a:t>
            </a:r>
            <a:r>
              <a:rPr lang="en-US" altLang="zh-TW" sz="2400" dirty="0" smtClean="0"/>
              <a:t>NFV-MANO</a:t>
            </a:r>
            <a:r>
              <a:rPr lang="zh-TW" altLang="en-US" sz="2400" dirty="0" smtClean="0"/>
              <a:t>架構的</a:t>
            </a:r>
            <a:r>
              <a:rPr lang="zh-TW" altLang="en-US" sz="2400" dirty="0"/>
              <a:t>其他功能塊公開的</a:t>
            </a:r>
            <a:r>
              <a:rPr lang="zh-TW" altLang="en-US" sz="2400" dirty="0" smtClean="0"/>
              <a:t>功能</a:t>
            </a:r>
            <a:endParaRPr lang="en-US" altLang="zh-TW" sz="2400" dirty="0" smtClean="0"/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625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VIM</a:t>
            </a:r>
            <a:r>
              <a:rPr lang="zh-TW" altLang="en-US" dirty="0"/>
              <a:t>特點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9699"/>
            <a:ext cx="8229600" cy="4525963"/>
          </a:xfrm>
        </p:spPr>
        <p:txBody>
          <a:bodyPr/>
          <a:lstStyle/>
          <a:p>
            <a:r>
              <a:rPr lang="zh-TW" altLang="en-US" sz="2400" dirty="0" smtClean="0"/>
              <a:t>整合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最佳化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配置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更新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釋放和還原</a:t>
            </a:r>
            <a:r>
              <a:rPr lang="en-US" altLang="zh-TW" sz="2400" dirty="0" smtClean="0"/>
              <a:t>NFVI</a:t>
            </a:r>
            <a:r>
              <a:rPr lang="zh-TW" altLang="en-US" sz="2400" dirty="0" smtClean="0"/>
              <a:t>資源。</a:t>
            </a:r>
            <a:endParaRPr lang="en-US" altLang="zh-TW" sz="2400" dirty="0" smtClean="0"/>
          </a:p>
          <a:p>
            <a:r>
              <a:rPr lang="zh-TW" altLang="en-US" sz="2400" dirty="0" smtClean="0"/>
              <a:t>管理虛擬資源與實體計算儲存網路資源之間的關係</a:t>
            </a:r>
            <a:endParaRPr lang="en-US" altLang="zh-TW" sz="2400" dirty="0" smtClean="0"/>
          </a:p>
          <a:p>
            <a:r>
              <a:rPr lang="zh-TW" altLang="en-US" sz="2400" dirty="0" smtClean="0"/>
              <a:t>透過儲存庫</a:t>
            </a:r>
            <a:r>
              <a:rPr lang="zh-TW" altLang="en-US" sz="2400" dirty="0"/>
              <a:t>管理有關</a:t>
            </a:r>
            <a:r>
              <a:rPr lang="en-US" altLang="zh-TW" sz="2400" dirty="0"/>
              <a:t>NFVI</a:t>
            </a:r>
            <a:r>
              <a:rPr lang="zh-TW" altLang="en-US" sz="2400" dirty="0" smtClean="0"/>
              <a:t>的硬體（</a:t>
            </a:r>
            <a:r>
              <a:rPr lang="zh-TW" altLang="en-US" sz="2400" dirty="0"/>
              <a:t>計算</a:t>
            </a:r>
            <a:r>
              <a:rPr lang="zh-TW" altLang="en-US" sz="2400" dirty="0" smtClean="0"/>
              <a:t>，</a:t>
            </a:r>
            <a:r>
              <a:rPr lang="zh-TW" altLang="en-US" sz="2400" dirty="0"/>
              <a:t>儲存</a:t>
            </a:r>
            <a:r>
              <a:rPr lang="zh-TW" altLang="en-US" sz="2400" dirty="0" smtClean="0"/>
              <a:t>和</a:t>
            </a:r>
            <a:r>
              <a:rPr lang="zh-TW" altLang="en-US" sz="2400" dirty="0"/>
              <a:t>網絡）</a:t>
            </a:r>
            <a:r>
              <a:rPr lang="zh-TW" altLang="en-US" sz="2400" dirty="0" smtClean="0"/>
              <a:t>和軟體（</a:t>
            </a:r>
            <a:r>
              <a:rPr lang="zh-TW" altLang="en-US" sz="2400" dirty="0"/>
              <a:t>管理程序）資源的功能和特性</a:t>
            </a:r>
            <a:r>
              <a:rPr lang="zh-TW" altLang="en-US" sz="2400" dirty="0" smtClean="0"/>
              <a:t>的資訊</a:t>
            </a:r>
            <a:endParaRPr lang="en-US" altLang="zh-TW" sz="2400" dirty="0" smtClean="0"/>
          </a:p>
          <a:p>
            <a:r>
              <a:rPr lang="zh-TW" altLang="en-US" sz="2400" dirty="0"/>
              <a:t>管理</a:t>
            </a:r>
            <a:r>
              <a:rPr lang="zh-TW" altLang="en-US" sz="2400" dirty="0" smtClean="0"/>
              <a:t>虛擬資源</a:t>
            </a:r>
            <a:r>
              <a:rPr lang="zh-TW" altLang="en-US" sz="2400" dirty="0"/>
              <a:t>的</a:t>
            </a:r>
            <a:r>
              <a:rPr lang="zh-TW" altLang="en-US" sz="2400" dirty="0" smtClean="0"/>
              <a:t>能力和轉傳與</a:t>
            </a:r>
            <a:r>
              <a:rPr lang="en-US" altLang="zh-TW" sz="2400" dirty="0"/>
              <a:t>NFVI</a:t>
            </a:r>
            <a:r>
              <a:rPr lang="zh-TW" altLang="en-US" sz="2400" dirty="0"/>
              <a:t>資源容量和使用情況報告有關</a:t>
            </a:r>
            <a:r>
              <a:rPr lang="zh-TW" altLang="en-US" sz="2400" dirty="0" smtClean="0"/>
              <a:t>的資</a:t>
            </a:r>
            <a:r>
              <a:rPr lang="zh-TW" altLang="en-US" sz="2400" dirty="0"/>
              <a:t>訊</a:t>
            </a:r>
            <a:endParaRPr lang="en-US" altLang="zh-TW" sz="2400" dirty="0" smtClean="0"/>
          </a:p>
          <a:p>
            <a:r>
              <a:rPr lang="zh-TW" altLang="en-US" sz="2400" dirty="0"/>
              <a:t>根據</a:t>
            </a:r>
            <a:r>
              <a:rPr lang="en-US" altLang="zh-TW" sz="2400" dirty="0" smtClean="0"/>
              <a:t>NFV-MANO</a:t>
            </a:r>
            <a:r>
              <a:rPr lang="zh-TW" altLang="en-US" sz="2400" dirty="0" smtClean="0"/>
              <a:t>架構的</a:t>
            </a:r>
            <a:r>
              <a:rPr lang="zh-TW" altLang="en-US" sz="2400" dirty="0"/>
              <a:t>其他功能塊（例如</a:t>
            </a:r>
            <a:r>
              <a:rPr lang="en-US" altLang="zh-TW" sz="2400" dirty="0"/>
              <a:t>NFVO</a:t>
            </a:r>
            <a:r>
              <a:rPr lang="zh-TW" altLang="en-US" sz="2400" dirty="0"/>
              <a:t>）的</a:t>
            </a:r>
            <a:r>
              <a:rPr lang="zh-TW" altLang="en-US" sz="2400" dirty="0" smtClean="0"/>
              <a:t>要求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管理軟體映像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新增，</a:t>
            </a:r>
            <a:r>
              <a:rPr lang="zh-TW" altLang="en-US" sz="2400" dirty="0"/>
              <a:t>刪除，更新，查詢，複製</a:t>
            </a:r>
            <a:r>
              <a:rPr lang="en-US" altLang="zh-TW" sz="2400" dirty="0" smtClean="0"/>
              <a:t>)</a:t>
            </a:r>
          </a:p>
          <a:p>
            <a:r>
              <a:rPr lang="zh-TW" altLang="en-US" sz="2400" dirty="0"/>
              <a:t>收集並提供有關</a:t>
            </a:r>
            <a:r>
              <a:rPr lang="en-US" altLang="zh-TW" sz="2400" dirty="0"/>
              <a:t>NFVI</a:t>
            </a:r>
            <a:r>
              <a:rPr lang="zh-TW" altLang="en-US" sz="2400" dirty="0" smtClean="0"/>
              <a:t>資源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包括硬體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例如計算</a:t>
            </a:r>
            <a:r>
              <a:rPr lang="en-US" altLang="zh-TW" sz="2400" dirty="0"/>
              <a:t>,</a:t>
            </a:r>
            <a:r>
              <a:rPr lang="zh-TW" altLang="en-US" sz="2400" dirty="0" smtClean="0"/>
              <a:t>儲存和網</a:t>
            </a:r>
            <a:r>
              <a:rPr lang="zh-TW" altLang="en-US" sz="2400" dirty="0"/>
              <a:t>路</a:t>
            </a:r>
            <a:r>
              <a:rPr lang="en-US" altLang="zh-TW" sz="2400" dirty="0" smtClean="0"/>
              <a:t>),</a:t>
            </a:r>
            <a:r>
              <a:rPr lang="zh-TW" altLang="en-US" sz="2400" dirty="0" smtClean="0"/>
              <a:t>軟件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管理程序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或</a:t>
            </a:r>
            <a:r>
              <a:rPr lang="zh-TW" altLang="en-US" sz="2400" dirty="0"/>
              <a:t>虛擬化</a:t>
            </a:r>
            <a:r>
              <a:rPr lang="zh-TW" altLang="en-US" sz="2400" dirty="0" smtClean="0"/>
              <a:t>資源</a:t>
            </a:r>
            <a:r>
              <a:rPr lang="en-US" altLang="zh-TW" sz="2400" dirty="0" smtClean="0"/>
              <a:t>(VM)</a:t>
            </a:r>
            <a:r>
              <a:rPr lang="zh-TW" altLang="en-US" sz="2400" dirty="0" smtClean="0"/>
              <a:t>的</a:t>
            </a:r>
            <a:r>
              <a:rPr lang="zh-TW" altLang="en-US" sz="2400" dirty="0"/>
              <a:t>性能和故障</a:t>
            </a:r>
            <a:r>
              <a:rPr lang="zh-TW" altLang="en-US" sz="2400" dirty="0" smtClean="0"/>
              <a:t>的資</a:t>
            </a:r>
            <a:r>
              <a:rPr lang="zh-TW" altLang="en-US" sz="2400" dirty="0"/>
              <a:t>訊</a:t>
            </a:r>
            <a:r>
              <a:rPr lang="zh-TW" altLang="en-US" sz="2400" dirty="0" smtClean="0"/>
              <a:t>，並</a:t>
            </a:r>
            <a:r>
              <a:rPr lang="zh-TW" altLang="en-US" sz="2400" dirty="0"/>
              <a:t>提供</a:t>
            </a:r>
            <a:r>
              <a:rPr lang="en-US" altLang="zh-TW" sz="2400" dirty="0"/>
              <a:t>NFVI</a:t>
            </a:r>
            <a:r>
              <a:rPr lang="zh-TW" altLang="en-US" sz="2400" dirty="0"/>
              <a:t>性能問題的原因</a:t>
            </a:r>
            <a:r>
              <a:rPr lang="zh-TW" altLang="en-US" sz="2400" dirty="0" smtClean="0"/>
              <a:t>分析</a:t>
            </a:r>
            <a:endParaRPr lang="en-US" altLang="zh-TW" sz="2400" dirty="0" smtClean="0"/>
          </a:p>
          <a:p>
            <a:r>
              <a:rPr lang="zh-TW" altLang="en-US" sz="2400" dirty="0" smtClean="0"/>
              <a:t>支援管理</a:t>
            </a:r>
            <a:r>
              <a:rPr lang="en-US" altLang="zh-TW" sz="2400" dirty="0" smtClean="0"/>
              <a:t>NFV</a:t>
            </a:r>
            <a:r>
              <a:rPr lang="zh-TW" altLang="en-US" sz="2400" dirty="0" smtClean="0"/>
              <a:t> 路由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建立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查詢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更新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刪除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686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Auto-Scaling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Scaling</a:t>
            </a:r>
            <a:r>
              <a:rPr lang="zh-TW" altLang="en-US" sz="2400" dirty="0" smtClean="0"/>
              <a:t>可以分成</a:t>
            </a:r>
            <a:r>
              <a:rPr lang="en-US" altLang="zh-TW" sz="2400" dirty="0" smtClean="0"/>
              <a:t>scaling up/down</a:t>
            </a:r>
            <a:r>
              <a:rPr lang="zh-TW" altLang="en-US" sz="2400" dirty="0" smtClean="0"/>
              <a:t>和</a:t>
            </a:r>
            <a:r>
              <a:rPr lang="en-US" altLang="zh-TW" sz="2400" dirty="0" smtClean="0"/>
              <a:t>scaling out/in</a:t>
            </a:r>
            <a:r>
              <a:rPr lang="zh-TW" altLang="en-US" sz="2400" dirty="0" smtClean="0"/>
              <a:t>兩類。</a:t>
            </a:r>
            <a:endParaRPr lang="en-US" altLang="zh-TW" sz="2400" dirty="0" smtClean="0"/>
          </a:p>
          <a:p>
            <a:r>
              <a:rPr lang="en-US" altLang="zh-TW" sz="2400" dirty="0" smtClean="0"/>
              <a:t>Scaling up/down:</a:t>
            </a:r>
            <a:r>
              <a:rPr lang="zh-TW" altLang="en-US" sz="2400" dirty="0" smtClean="0"/>
              <a:t>也稱作</a:t>
            </a:r>
            <a:r>
              <a:rPr lang="en-US" altLang="zh-TW" sz="2400" dirty="0" smtClean="0">
                <a:solidFill>
                  <a:srgbClr val="FF0000"/>
                </a:solidFill>
              </a:rPr>
              <a:t>Vertical Scaling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可新增或移除現有的計算節點資源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記憶體</a:t>
            </a:r>
            <a:r>
              <a:rPr lang="en-US" altLang="zh-TW" sz="2400" dirty="0" smtClean="0"/>
              <a:t>,CPU,</a:t>
            </a:r>
            <a:r>
              <a:rPr lang="zh-TW" altLang="en-US" sz="2400" dirty="0" smtClean="0"/>
              <a:t>儲存空間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 smtClean="0"/>
              <a:t>Scaling out/in:</a:t>
            </a:r>
            <a:r>
              <a:rPr lang="zh-TW" altLang="en-US" sz="2400" dirty="0" smtClean="0"/>
              <a:t>也稱作</a:t>
            </a:r>
            <a:r>
              <a:rPr lang="en-US" altLang="zh-TW" sz="2400" dirty="0" smtClean="0">
                <a:solidFill>
                  <a:srgbClr val="FF0000"/>
                </a:solidFill>
              </a:rPr>
              <a:t>Horizontal Scaling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可以新增或移除</a:t>
            </a:r>
            <a:r>
              <a:rPr lang="en-US" altLang="zh-TW" sz="2400" dirty="0" smtClean="0"/>
              <a:t>instances,</a:t>
            </a:r>
            <a:r>
              <a:rPr lang="zh-TW" altLang="en-US" sz="2400" dirty="0" smtClean="0"/>
              <a:t>像是</a:t>
            </a:r>
            <a:r>
              <a:rPr lang="en-US" altLang="zh-TW" sz="2400" dirty="0" smtClean="0"/>
              <a:t>VM</a:t>
            </a:r>
            <a:r>
              <a:rPr lang="zh-TW" altLang="en-US" sz="2400" dirty="0" smtClean="0"/>
              <a:t>。透過</a:t>
            </a:r>
            <a:r>
              <a:rPr lang="en-US" altLang="zh-TW" sz="2400" dirty="0" smtClean="0"/>
              <a:t>scale out/in</a:t>
            </a:r>
            <a:r>
              <a:rPr lang="zh-TW" altLang="en-US" sz="2400" dirty="0" smtClean="0"/>
              <a:t>可以快速的實例化新</a:t>
            </a:r>
            <a:r>
              <a:rPr lang="en-US" altLang="zh-TW" sz="2400" dirty="0" smtClean="0"/>
              <a:t>VNF,</a:t>
            </a:r>
            <a:r>
              <a:rPr lang="zh-TW" altLang="en-US" sz="2400" dirty="0"/>
              <a:t>提供一種</a:t>
            </a:r>
            <a:r>
              <a:rPr lang="zh-TW" altLang="en-US" sz="2400" dirty="0" smtClean="0"/>
              <a:t>快速建立和</a:t>
            </a:r>
            <a:r>
              <a:rPr lang="zh-TW" altLang="en-US" sz="2400" dirty="0"/>
              <a:t>交付新服務的</a:t>
            </a:r>
            <a:r>
              <a:rPr lang="zh-TW" altLang="en-US" sz="2400" dirty="0" smtClean="0"/>
              <a:t>方式。</a:t>
            </a:r>
            <a:endParaRPr lang="en-US" altLang="zh-TW" sz="2400" dirty="0" smtClean="0"/>
          </a:p>
          <a:p>
            <a:r>
              <a:rPr lang="zh-TW" altLang="en-US" sz="2400" dirty="0" smtClean="0"/>
              <a:t>這篇論文著重探討</a:t>
            </a:r>
            <a:r>
              <a:rPr lang="en-US" altLang="zh-TW" sz="2400" dirty="0" smtClean="0"/>
              <a:t>scale out/in</a:t>
            </a:r>
            <a:r>
              <a:rPr lang="zh-TW" altLang="en-US" sz="2400" dirty="0" smtClean="0"/>
              <a:t>的優點與特點。</a:t>
            </a:r>
            <a:endParaRPr lang="en-US" altLang="zh-TW" sz="2400" dirty="0" smtClean="0"/>
          </a:p>
          <a:p>
            <a:r>
              <a:rPr lang="en-US" altLang="zh-TW" sz="2400" dirty="0" smtClean="0"/>
              <a:t>Auto-scaling</a:t>
            </a:r>
            <a:r>
              <a:rPr lang="zh-TW" altLang="en-US" sz="2400" dirty="0" smtClean="0"/>
              <a:t>是</a:t>
            </a:r>
            <a:r>
              <a:rPr lang="zh-TW" altLang="en-US" sz="2400" dirty="0"/>
              <a:t>個</a:t>
            </a:r>
            <a:r>
              <a:rPr lang="zh-TW" altLang="en-US" sz="2400" dirty="0" smtClean="0"/>
              <a:t>雲端計算服務的特點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可以根據現有使用狀況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自動地新增或刪除計算資源</a:t>
            </a:r>
            <a:endParaRPr lang="en-US" altLang="zh-TW" sz="2400" dirty="0" smtClean="0"/>
          </a:p>
          <a:p>
            <a:r>
              <a:rPr lang="zh-TW" altLang="en-US" sz="2400" dirty="0" smtClean="0"/>
              <a:t>在高負載下</a:t>
            </a:r>
            <a:r>
              <a:rPr lang="en-US" altLang="zh-TW" sz="2400" dirty="0" smtClean="0"/>
              <a:t>,Auto-scaling</a:t>
            </a:r>
            <a:r>
              <a:rPr lang="zh-TW" altLang="en-US" sz="2400" dirty="0" smtClean="0"/>
              <a:t>會自動地增加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instances</a:t>
            </a:r>
            <a:r>
              <a:rPr lang="zh-TW" altLang="en-US" sz="2400" dirty="0" smtClean="0"/>
              <a:t>的數量以維持效能。</a:t>
            </a:r>
            <a:endParaRPr lang="en-US" altLang="zh-TW" sz="24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659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Auto-Scaling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“</a:t>
            </a:r>
            <a:r>
              <a:rPr lang="zh-TW" altLang="en-US" sz="2400" dirty="0" smtClean="0"/>
              <a:t>彈性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這個概念應用在雲端計算中。根據</a:t>
            </a:r>
            <a:r>
              <a:rPr lang="en-US" altLang="zh-TW" sz="2400" dirty="0" smtClean="0"/>
              <a:t>NIST</a:t>
            </a:r>
            <a:r>
              <a:rPr lang="zh-TW" altLang="en-US" sz="2400" dirty="0" smtClean="0"/>
              <a:t>所定義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在某些自主情況中資源可以彈性得提供或釋放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根據需求相對應的快速擴展或縮減。</a:t>
            </a:r>
            <a:endParaRPr lang="en-US" altLang="zh-TW" sz="2400" dirty="0" smtClean="0"/>
          </a:p>
          <a:p>
            <a:r>
              <a:rPr lang="zh-TW" altLang="en-US" sz="2400" dirty="0"/>
              <a:t>由於不同</a:t>
            </a:r>
            <a:r>
              <a:rPr lang="zh-TW" altLang="en-US" sz="2400" dirty="0" smtClean="0"/>
              <a:t>應用和</a:t>
            </a:r>
            <a:r>
              <a:rPr lang="zh-TW" altLang="en-US" sz="2400" dirty="0"/>
              <a:t>不同工作負載的動態</a:t>
            </a:r>
            <a:r>
              <a:rPr lang="zh-TW" altLang="en-US" sz="2400" dirty="0" smtClean="0"/>
              <a:t>特性</a:t>
            </a:r>
            <a:r>
              <a:rPr lang="en-US" altLang="zh-TW" sz="2400" dirty="0" smtClean="0"/>
              <a:t>,”</a:t>
            </a:r>
            <a:r>
              <a:rPr lang="zh-TW" altLang="en-US" sz="2400" dirty="0" smtClean="0"/>
              <a:t>未來更需要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彈性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711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Tacker</a:t>
            </a:r>
            <a:r>
              <a:rPr lang="zh-TW" altLang="en-US" dirty="0" smtClean="0"/>
              <a:t>架構圖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550" y="1729581"/>
            <a:ext cx="7200900" cy="426720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9890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Tacker </a:t>
            </a:r>
            <a:r>
              <a:rPr lang="zh-TW" altLang="en-US" dirty="0" smtClean="0"/>
              <a:t>架構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Tacker</a:t>
            </a:r>
            <a:r>
              <a:rPr lang="zh-TW" altLang="en-US" sz="2400" dirty="0" smtClean="0"/>
              <a:t>是</a:t>
            </a:r>
            <a:r>
              <a:rPr lang="en-US" altLang="zh-TW" sz="2400" dirty="0" err="1" smtClean="0"/>
              <a:t>Openstack</a:t>
            </a:r>
            <a:r>
              <a:rPr lang="zh-TW" altLang="en-US" sz="2400" dirty="0" smtClean="0"/>
              <a:t> 專案中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提供</a:t>
            </a:r>
            <a:r>
              <a:rPr lang="en-US" altLang="zh-TW" sz="2400" dirty="0" smtClean="0"/>
              <a:t>NFV</a:t>
            </a:r>
            <a:r>
              <a:rPr lang="zh-TW" altLang="en-US" sz="2400" dirty="0"/>
              <a:t> </a:t>
            </a:r>
            <a:r>
              <a:rPr lang="en-US" altLang="zh-TW" sz="2400" dirty="0"/>
              <a:t>Management and </a:t>
            </a:r>
            <a:r>
              <a:rPr lang="en-US" altLang="zh-TW" sz="2400" dirty="0" smtClean="0"/>
              <a:t>Orchestration,</a:t>
            </a:r>
            <a:r>
              <a:rPr lang="zh-TW" altLang="en-US" sz="2400" dirty="0" smtClean="0"/>
              <a:t>佈署與運作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和</a:t>
            </a:r>
            <a:r>
              <a:rPr lang="en-US" altLang="zh-TW" sz="2400" dirty="0" smtClean="0"/>
              <a:t>NS</a:t>
            </a:r>
            <a:r>
              <a:rPr lang="zh-TW" altLang="en-US" sz="2400" dirty="0" smtClean="0"/>
              <a:t>在</a:t>
            </a:r>
            <a:r>
              <a:rPr lang="en-US" altLang="zh-TW" sz="2400" dirty="0" smtClean="0"/>
              <a:t>NFV</a:t>
            </a:r>
            <a:r>
              <a:rPr lang="zh-TW" altLang="en-US" sz="2400" dirty="0" smtClean="0"/>
              <a:t>平台</a:t>
            </a:r>
            <a:endParaRPr lang="en-US" altLang="zh-TW" sz="2400" dirty="0" smtClean="0"/>
          </a:p>
          <a:p>
            <a:r>
              <a:rPr lang="zh-TW" altLang="en-US" sz="2400" dirty="0" smtClean="0"/>
              <a:t>根據架構圖</a:t>
            </a:r>
            <a:r>
              <a:rPr lang="en-US" altLang="zh-TW" sz="2400" dirty="0" smtClean="0"/>
              <a:t>,Tacker</a:t>
            </a:r>
            <a:r>
              <a:rPr lang="zh-TW" altLang="en-US" sz="2400" dirty="0" smtClean="0"/>
              <a:t>提供特殊的</a:t>
            </a:r>
            <a:r>
              <a:rPr lang="en-US" altLang="zh-TW" sz="2400" dirty="0" smtClean="0"/>
              <a:t>API,</a:t>
            </a:r>
            <a:r>
              <a:rPr lang="zh-TW" altLang="en-US" sz="2400" dirty="0" smtClean="0"/>
              <a:t>管理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使用週期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擁有監控</a:t>
            </a:r>
            <a:r>
              <a:rPr lang="en-US" altLang="zh-TW" sz="2400" dirty="0" smtClean="0"/>
              <a:t>,auto-scaling,</a:t>
            </a:r>
            <a:r>
              <a:rPr lang="zh-TW" altLang="en-US" sz="2400" dirty="0" smtClean="0"/>
              <a:t>自我修復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的能力。</a:t>
            </a:r>
            <a:endParaRPr lang="en-US" altLang="zh-TW" sz="2400" dirty="0" smtClean="0"/>
          </a:p>
          <a:p>
            <a:r>
              <a:rPr lang="en-US" altLang="zh-TW" sz="2400" dirty="0" smtClean="0"/>
              <a:t>NFV</a:t>
            </a:r>
            <a:r>
              <a:rPr lang="zh-TW" altLang="en-US" sz="2400" dirty="0" smtClean="0"/>
              <a:t> 目錄</a:t>
            </a:r>
            <a:r>
              <a:rPr lang="en-US" altLang="zh-TW" sz="2400" dirty="0"/>
              <a:t>(NFV Catalog)</a:t>
            </a:r>
            <a:r>
              <a:rPr lang="zh-TW" altLang="en-US" sz="2400" dirty="0" smtClean="0"/>
              <a:t>儲存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Descriptor </a:t>
            </a:r>
            <a:r>
              <a:rPr lang="en-US" altLang="zh-TW" sz="2400" dirty="0"/>
              <a:t>(VNFD), Network Service Descriptor (NSD), </a:t>
            </a:r>
            <a:r>
              <a:rPr lang="en-US" altLang="zh-TW" sz="2400" dirty="0" smtClean="0"/>
              <a:t>Forwarding </a:t>
            </a:r>
            <a:r>
              <a:rPr lang="en-US" altLang="zh-TW" sz="2400" dirty="0"/>
              <a:t>Graph Descriptor (VNFFGD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en-US" altLang="zh-TW" sz="2400" dirty="0" smtClean="0"/>
              <a:t>Tacker</a:t>
            </a:r>
            <a:r>
              <a:rPr lang="zh-TW" altLang="en-US" sz="2400" dirty="0" smtClean="0"/>
              <a:t>使用</a:t>
            </a:r>
            <a:r>
              <a:rPr lang="en-US" altLang="zh-TW" sz="2400" dirty="0" err="1" smtClean="0"/>
              <a:t>Openstack</a:t>
            </a:r>
            <a:r>
              <a:rPr lang="zh-TW" altLang="en-US" sz="2400" dirty="0" smtClean="0"/>
              <a:t>提供的服務作為</a:t>
            </a:r>
            <a:r>
              <a:rPr lang="en-US" altLang="zh-TW" sz="2400" dirty="0"/>
              <a:t>VIM(Virtualized </a:t>
            </a:r>
            <a:r>
              <a:rPr lang="en-US" altLang="zh-TW" sz="2400" dirty="0" smtClean="0"/>
              <a:t>Infrastructure</a:t>
            </a:r>
            <a:r>
              <a:rPr lang="zh-TW" altLang="en-US" sz="2400" dirty="0" smtClean="0"/>
              <a:t> </a:t>
            </a:r>
            <a:r>
              <a:rPr lang="en-US" altLang="zh-TW" sz="2400" dirty="0"/>
              <a:t>Manage</a:t>
            </a:r>
            <a:r>
              <a:rPr lang="en-US" altLang="zh-TW" sz="2400" dirty="0" smtClean="0"/>
              <a:t>),</a:t>
            </a:r>
            <a:r>
              <a:rPr lang="zh-TW" altLang="en-US" sz="2400" dirty="0" smtClean="0"/>
              <a:t>像是</a:t>
            </a:r>
            <a:r>
              <a:rPr lang="en-US" altLang="zh-TW" sz="2400" dirty="0"/>
              <a:t>Nova, Neutron, Heat and Keystone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9520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Tacker </a:t>
            </a:r>
            <a:r>
              <a:rPr lang="zh-TW" altLang="en-US" dirty="0"/>
              <a:t>架構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/>
              <a:t>為了定義</a:t>
            </a:r>
            <a:r>
              <a:rPr lang="en-US" altLang="zh-TW" sz="2400" dirty="0"/>
              <a:t>VNFD and </a:t>
            </a:r>
            <a:r>
              <a:rPr lang="en-US" altLang="zh-TW" sz="2400" dirty="0" smtClean="0"/>
              <a:t>NSD,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Tacker</a:t>
            </a:r>
            <a:r>
              <a:rPr lang="zh-TW" altLang="en-US" sz="2400" dirty="0" smtClean="0"/>
              <a:t>使用</a:t>
            </a:r>
            <a:r>
              <a:rPr lang="en-US" altLang="zh-TW" sz="2400" dirty="0"/>
              <a:t>Topology and Orchestration Specification for </a:t>
            </a:r>
            <a:r>
              <a:rPr lang="en-US" altLang="zh-TW" sz="2400" dirty="0" smtClean="0"/>
              <a:t>Cloud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Applications </a:t>
            </a:r>
            <a:r>
              <a:rPr lang="en-US" altLang="zh-TW" sz="2400" dirty="0"/>
              <a:t>(TOSCA</a:t>
            </a:r>
            <a:r>
              <a:rPr lang="en-US" altLang="zh-TW" sz="2400" dirty="0" smtClean="0"/>
              <a:t>),</a:t>
            </a:r>
            <a:r>
              <a:rPr lang="zh-TW" altLang="en-US" sz="2400" dirty="0" smtClean="0"/>
              <a:t>一個</a:t>
            </a:r>
            <a:r>
              <a:rPr lang="en-US" altLang="zh-TW" sz="2400" dirty="0" smtClean="0"/>
              <a:t>OASIS</a:t>
            </a:r>
            <a:r>
              <a:rPr lang="zh-TW" altLang="en-US" sz="2400" dirty="0" smtClean="0"/>
              <a:t>標準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是</a:t>
            </a:r>
            <a:r>
              <a:rPr lang="zh-TW" altLang="en-US" sz="2400" dirty="0" smtClean="0">
                <a:hlinkClick r:id="rId2"/>
              </a:rPr>
              <a:t>描述性語言</a:t>
            </a:r>
            <a:r>
              <a:rPr lang="en-US" altLang="zh-TW" sz="2400" dirty="0" smtClean="0"/>
              <a:t>,TOSCA</a:t>
            </a:r>
            <a:r>
              <a:rPr lang="zh-TW" altLang="en-US" sz="2400" dirty="0"/>
              <a:t>包含</a:t>
            </a:r>
            <a:r>
              <a:rPr lang="zh-TW" altLang="en-US" sz="2400" dirty="0" smtClean="0"/>
              <a:t>所有配件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像是網</a:t>
            </a:r>
            <a:r>
              <a:rPr lang="zh-TW" altLang="en-US" sz="2400" dirty="0"/>
              <a:t>絡</a:t>
            </a:r>
            <a:r>
              <a:rPr lang="zh-TW" altLang="en-US" sz="2400" dirty="0" smtClean="0"/>
              <a:t>或雲端環境的</a:t>
            </a:r>
            <a:r>
              <a:rPr lang="zh-TW" altLang="en-US" sz="2400" dirty="0"/>
              <a:t>應用程序拓</a:t>
            </a:r>
            <a:r>
              <a:rPr lang="zh-TW" altLang="en-US" sz="2400" dirty="0" smtClean="0"/>
              <a:t>撲。</a:t>
            </a:r>
            <a:r>
              <a:rPr lang="en-US" altLang="zh-TW" sz="2400" dirty="0" smtClean="0"/>
              <a:t>TOSCA</a:t>
            </a:r>
            <a:r>
              <a:rPr lang="zh-TW" altLang="en-US" sz="2400" dirty="0" smtClean="0"/>
              <a:t>規格用來描述創建或修改網路服務的程序。</a:t>
            </a:r>
            <a:endParaRPr lang="en-US" altLang="zh-TW" sz="2400" dirty="0" smtClean="0"/>
          </a:p>
          <a:p>
            <a:r>
              <a:rPr lang="zh-TW" altLang="en-US" sz="2400" dirty="0" smtClean="0"/>
              <a:t>為了提供視覺化讓使用者更好理解和運用</a:t>
            </a:r>
            <a:r>
              <a:rPr lang="en-US" altLang="zh-TW" sz="2400" dirty="0" err="1" smtClean="0"/>
              <a:t>VNF,Tacker</a:t>
            </a:r>
            <a:r>
              <a:rPr lang="zh-TW" altLang="en-US" sz="2400" dirty="0" smtClean="0"/>
              <a:t>改動</a:t>
            </a:r>
            <a:r>
              <a:rPr lang="en-US" altLang="zh-TW" sz="2400" dirty="0" smtClean="0"/>
              <a:t>Horizon</a:t>
            </a:r>
            <a:r>
              <a:rPr lang="zh-TW" altLang="en-US" sz="2400" dirty="0" smtClean="0"/>
              <a:t>服務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讓使用</a:t>
            </a:r>
            <a:r>
              <a:rPr lang="zh-TW" altLang="en-US" sz="2400" dirty="0"/>
              <a:t>者</a:t>
            </a:r>
            <a:r>
              <a:rPr lang="zh-TW" altLang="en-US" sz="2400" dirty="0" smtClean="0"/>
              <a:t>更容易得使用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介面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如下圖所示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可以看到</a:t>
            </a:r>
            <a:r>
              <a:rPr lang="en-US" altLang="zh-TW" sz="2400" dirty="0" smtClean="0"/>
              <a:t>VNF Management</a:t>
            </a:r>
            <a:r>
              <a:rPr lang="zh-TW" altLang="en-US" sz="2400" dirty="0" smtClean="0"/>
              <a:t>和</a:t>
            </a:r>
            <a:r>
              <a:rPr lang="en-US" altLang="zh-TW" sz="2400" dirty="0" smtClean="0"/>
              <a:t>NFV Orchestration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9450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Author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2276872"/>
            <a:ext cx="7254960" cy="25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10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Openstack</a:t>
            </a:r>
            <a:r>
              <a:rPr lang="zh-TW" altLang="en-US" dirty="0" smtClean="0"/>
              <a:t>操作介面</a:t>
            </a:r>
            <a:r>
              <a:rPr lang="en-US" altLang="zh-TW" dirty="0" smtClean="0"/>
              <a:t>(</a:t>
            </a:r>
            <a:r>
              <a:rPr lang="zh-TW" altLang="en-US" dirty="0" smtClean="0"/>
              <a:t>儀錶板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361949"/>
            <a:ext cx="8229600" cy="300246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6154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實驗環境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Scaling</a:t>
            </a:r>
            <a:r>
              <a:rPr lang="zh-TW" altLang="en-US" sz="2400" dirty="0" smtClean="0"/>
              <a:t>機制以</a:t>
            </a:r>
            <a:r>
              <a:rPr lang="en-US" altLang="zh-TW" sz="2400" dirty="0" smtClean="0"/>
              <a:t>scale out</a:t>
            </a:r>
            <a:r>
              <a:rPr lang="zh-TW" altLang="en-US" sz="2400" dirty="0" smtClean="0"/>
              <a:t>為主。</a:t>
            </a:r>
            <a:endParaRPr lang="en-US" altLang="zh-TW" sz="2400" dirty="0" smtClean="0"/>
          </a:p>
          <a:p>
            <a:r>
              <a:rPr lang="zh-TW" altLang="en-US" sz="2400" dirty="0" smtClean="0"/>
              <a:t>當所有可用的</a:t>
            </a:r>
            <a:r>
              <a:rPr lang="en-US" altLang="zh-TW" sz="2400" dirty="0" smtClean="0"/>
              <a:t>VM</a:t>
            </a:r>
            <a:r>
              <a:rPr lang="zh-TW" altLang="en-US" sz="2400" dirty="0" smtClean="0"/>
              <a:t>的</a:t>
            </a:r>
            <a:r>
              <a:rPr lang="en-US" altLang="zh-TW" sz="2400" dirty="0" smtClean="0"/>
              <a:t>CPU</a:t>
            </a:r>
            <a:r>
              <a:rPr lang="zh-TW" altLang="en-US" sz="2400" dirty="0" smtClean="0"/>
              <a:t>和記憶體使用率達到</a:t>
            </a:r>
            <a:r>
              <a:rPr lang="en-US" altLang="zh-TW" sz="2400" dirty="0" smtClean="0"/>
              <a:t>70%</a:t>
            </a:r>
            <a:r>
              <a:rPr lang="zh-TW" altLang="en-US" sz="2400" dirty="0" smtClean="0"/>
              <a:t>時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就會</a:t>
            </a:r>
            <a:r>
              <a:rPr lang="en-US" altLang="zh-TW" sz="2400" dirty="0" smtClean="0"/>
              <a:t>scale out</a:t>
            </a:r>
            <a:r>
              <a:rPr lang="zh-TW" altLang="en-US" sz="2400" dirty="0" smtClean="0"/>
              <a:t>數個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instances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400" dirty="0" smtClean="0"/>
              <a:t>一開始</a:t>
            </a:r>
            <a:r>
              <a:rPr lang="en-US" altLang="zh-TW" sz="2400" dirty="0" smtClean="0"/>
              <a:t>instances</a:t>
            </a:r>
            <a:r>
              <a:rPr lang="zh-TW" altLang="en-US" sz="2400" dirty="0" smtClean="0"/>
              <a:t>數量為兩個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最多擴展為三個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最少縮減為一個。</a:t>
            </a:r>
            <a:endParaRPr lang="en-US" altLang="zh-TW" sz="2400" dirty="0" smtClean="0"/>
          </a:p>
          <a:p>
            <a:r>
              <a:rPr lang="en-US" altLang="zh-TW" sz="2400" dirty="0" smtClean="0"/>
              <a:t>Tacker Monitoring Framework</a:t>
            </a:r>
            <a:r>
              <a:rPr lang="zh-TW" altLang="en-US" sz="2400" dirty="0" smtClean="0"/>
              <a:t>透過</a:t>
            </a:r>
            <a:r>
              <a:rPr lang="en-US" altLang="zh-TW" sz="2400" dirty="0" smtClean="0"/>
              <a:t>Ceilometer</a:t>
            </a:r>
            <a:r>
              <a:rPr lang="zh-TW" altLang="en-US" sz="2400" dirty="0" smtClean="0"/>
              <a:t>服務連動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監控執行中的</a:t>
            </a:r>
            <a:r>
              <a:rPr lang="en-US" altLang="zh-TW" sz="2400" dirty="0" smtClean="0"/>
              <a:t>CPU</a:t>
            </a:r>
            <a:r>
              <a:rPr lang="zh-TW" altLang="en-US" sz="2400" dirty="0" smtClean="0"/>
              <a:t>和記憶體的負載。</a:t>
            </a:r>
            <a:endParaRPr lang="en-US" altLang="zh-TW" sz="2400" dirty="0" smtClean="0"/>
          </a:p>
          <a:p>
            <a:endParaRPr lang="en-US" altLang="zh-TW" sz="24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0133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實驗環境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Server: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6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cores ,8G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ram</a:t>
            </a:r>
          </a:p>
          <a:p>
            <a:r>
              <a:rPr lang="en-US" altLang="zh-TW" sz="2400" dirty="0" smtClean="0"/>
              <a:t>Server</a:t>
            </a:r>
            <a:r>
              <a:rPr lang="zh-TW" altLang="en-US" sz="2400" dirty="0" smtClean="0"/>
              <a:t>裝有</a:t>
            </a:r>
            <a:r>
              <a:rPr lang="en-US" altLang="zh-TW" sz="2400" dirty="0" err="1" smtClean="0"/>
              <a:t>Openstack</a:t>
            </a:r>
            <a:r>
              <a:rPr lang="zh-TW" altLang="en-US" sz="2400" dirty="0" smtClean="0"/>
              <a:t>和</a:t>
            </a:r>
            <a:r>
              <a:rPr lang="en-US" altLang="zh-TW" sz="2400" dirty="0" smtClean="0"/>
              <a:t>Tacker,</a:t>
            </a:r>
            <a:r>
              <a:rPr lang="zh-TW" altLang="en-US" sz="2400" dirty="0" smtClean="0"/>
              <a:t>執行</a:t>
            </a:r>
            <a:r>
              <a:rPr lang="en-US" altLang="zh-TW" sz="2400" dirty="0" smtClean="0"/>
              <a:t>VIM</a:t>
            </a:r>
            <a:r>
              <a:rPr lang="zh-TW" altLang="en-US" sz="2400" dirty="0" smtClean="0"/>
              <a:t>功能</a:t>
            </a:r>
            <a:endParaRPr lang="en-US" altLang="zh-TW" sz="2400" dirty="0" smtClean="0"/>
          </a:p>
          <a:p>
            <a:r>
              <a:rPr lang="zh-TW" altLang="en-US" sz="2400" dirty="0" smtClean="0"/>
              <a:t>工作</a:t>
            </a:r>
            <a:r>
              <a:rPr lang="zh-TW" altLang="en-US" sz="2400" dirty="0"/>
              <a:t>站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4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cores ,4G ram</a:t>
            </a:r>
          </a:p>
          <a:p>
            <a:r>
              <a:rPr lang="zh-TW" altLang="en-US" sz="2400" dirty="0" smtClean="0"/>
              <a:t>工作站作為計算節點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裝有</a:t>
            </a:r>
            <a:r>
              <a:rPr lang="en-US" altLang="zh-TW" sz="2400" dirty="0" smtClean="0"/>
              <a:t>VNF(nova-compute)</a:t>
            </a:r>
          </a:p>
          <a:p>
            <a:r>
              <a:rPr lang="zh-TW" altLang="en-US" sz="2400" dirty="0" smtClean="0"/>
              <a:t>為了簡化實驗環境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每個</a:t>
            </a:r>
            <a:r>
              <a:rPr lang="en-US" altLang="zh-TW" sz="2400" dirty="0" smtClean="0"/>
              <a:t>NVF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instance</a:t>
            </a:r>
            <a:r>
              <a:rPr lang="zh-TW" altLang="en-US" sz="2400" dirty="0" smtClean="0"/>
              <a:t>只有一個</a:t>
            </a:r>
            <a:r>
              <a:rPr lang="en-US" altLang="zh-TW" sz="2400" dirty="0" smtClean="0"/>
              <a:t>VDU(</a:t>
            </a:r>
            <a:r>
              <a:rPr lang="zh-TW" altLang="en-US" sz="2400" dirty="0" smtClean="0"/>
              <a:t>最小佈署單位</a:t>
            </a:r>
            <a:r>
              <a:rPr lang="en-US" altLang="zh-TW" sz="2400" dirty="0" smtClean="0"/>
              <a:t>),instance</a:t>
            </a:r>
            <a:r>
              <a:rPr lang="zh-TW" altLang="en-US" sz="2400" dirty="0" smtClean="0"/>
              <a:t>運行</a:t>
            </a:r>
            <a:r>
              <a:rPr lang="en-US" altLang="zh-TW" sz="2400" dirty="0" err="1" smtClean="0"/>
              <a:t>Cirros</a:t>
            </a:r>
            <a:r>
              <a:rPr lang="en-US" altLang="zh-TW" sz="2400" dirty="0" smtClean="0"/>
              <a:t> OS,</a:t>
            </a:r>
            <a:r>
              <a:rPr lang="zh-TW" altLang="en-US" sz="2400" dirty="0" smtClean="0"/>
              <a:t>每個</a:t>
            </a:r>
            <a:r>
              <a:rPr lang="en-US" altLang="zh-TW" sz="2400" dirty="0" smtClean="0"/>
              <a:t>VDU</a:t>
            </a:r>
            <a:r>
              <a:rPr lang="zh-TW" altLang="en-US" sz="2400" dirty="0" smtClean="0"/>
              <a:t>只有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CPU,1GB</a:t>
            </a:r>
            <a:r>
              <a:rPr lang="zh-TW" altLang="en-US" sz="2400" dirty="0" smtClean="0"/>
              <a:t>儲存空間</a:t>
            </a:r>
            <a:r>
              <a:rPr lang="en-US" altLang="zh-TW" sz="2400" dirty="0" smtClean="0"/>
              <a:t>,512MB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ram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en-US" altLang="zh-TW" sz="2400" dirty="0" smtClean="0"/>
              <a:t>Load Balancing </a:t>
            </a:r>
            <a:r>
              <a:rPr lang="en-US" altLang="zh-TW" sz="2400" dirty="0"/>
              <a:t>service of the Neutron </a:t>
            </a:r>
            <a:r>
              <a:rPr lang="en-US" altLang="zh-TW" sz="2400" dirty="0" err="1"/>
              <a:t>Openstack</a:t>
            </a:r>
            <a:r>
              <a:rPr lang="en-US" altLang="zh-TW" sz="2400" dirty="0"/>
              <a:t> (</a:t>
            </a:r>
            <a:r>
              <a:rPr lang="en-US" altLang="zh-TW" sz="2400" dirty="0" err="1" smtClean="0"/>
              <a:t>LBaaS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作為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的壓力測試功能。</a:t>
            </a:r>
            <a:endParaRPr lang="en-US" altLang="zh-TW" sz="24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4751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實驗結果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844824"/>
            <a:ext cx="8229600" cy="1557833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23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5" y="3538128"/>
            <a:ext cx="6806823" cy="281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54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根據圖表</a:t>
            </a:r>
            <a:r>
              <a:rPr lang="en-US" altLang="zh-TW" dirty="0" smtClean="0"/>
              <a:t>1,Instance 1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CPU</a:t>
            </a:r>
            <a:r>
              <a:rPr lang="zh-TW" altLang="en-US" dirty="0" smtClean="0"/>
              <a:t>使用率為</a:t>
            </a:r>
            <a:r>
              <a:rPr lang="en-US" altLang="zh-TW" dirty="0" smtClean="0"/>
              <a:t>10%,Instance 2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CPU</a:t>
            </a:r>
            <a:r>
              <a:rPr lang="zh-TW" altLang="en-US" dirty="0" smtClean="0"/>
              <a:t>使用率為</a:t>
            </a:r>
            <a:r>
              <a:rPr lang="en-US" altLang="zh-TW" dirty="0" smtClean="0"/>
              <a:t>16%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經過壓力測試後</a:t>
            </a:r>
            <a:r>
              <a:rPr lang="en-US" altLang="zh-TW" dirty="0" smtClean="0"/>
              <a:t>,Instance 2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CPU</a:t>
            </a:r>
            <a:r>
              <a:rPr lang="zh-TW" altLang="en-US" dirty="0" smtClean="0"/>
              <a:t>使用率達到</a:t>
            </a:r>
            <a:r>
              <a:rPr lang="en-US" altLang="zh-TW" dirty="0" smtClean="0"/>
              <a:t>70%,</a:t>
            </a:r>
            <a:r>
              <a:rPr lang="zh-TW" altLang="en-US" dirty="0" smtClean="0"/>
              <a:t>觸發</a:t>
            </a:r>
            <a:r>
              <a:rPr lang="en-US" altLang="zh-TW" dirty="0"/>
              <a:t>Tacker Monitoring </a:t>
            </a:r>
            <a:r>
              <a:rPr lang="en-US" altLang="zh-TW" dirty="0" smtClean="0"/>
              <a:t>Framework</a:t>
            </a:r>
            <a:r>
              <a:rPr lang="zh-TW" altLang="en-US" dirty="0" smtClean="0"/>
              <a:t>的</a:t>
            </a:r>
            <a:r>
              <a:rPr lang="en-US" altLang="zh-TW" dirty="0" smtClean="0"/>
              <a:t>alarm trigger,</a:t>
            </a:r>
            <a:r>
              <a:rPr lang="zh-TW" altLang="en-US" dirty="0"/>
              <a:t>故</a:t>
            </a:r>
            <a:r>
              <a:rPr lang="zh-TW" altLang="en-US" dirty="0" smtClean="0"/>
              <a:t>建立新</a:t>
            </a:r>
            <a:r>
              <a:rPr lang="en-US" altLang="zh-TW" dirty="0" smtClean="0"/>
              <a:t>VNF</a:t>
            </a:r>
          </a:p>
          <a:p>
            <a:r>
              <a:rPr lang="zh-TW" altLang="en-US" dirty="0" smtClean="0"/>
              <a:t>圖五顯示在</a:t>
            </a:r>
            <a:r>
              <a:rPr lang="en-US" altLang="zh-TW" dirty="0"/>
              <a:t>PENDING SCALE OUT </a:t>
            </a:r>
            <a:r>
              <a:rPr lang="en-US" altLang="zh-TW" dirty="0" smtClean="0"/>
              <a:t>state</a:t>
            </a:r>
            <a:r>
              <a:rPr lang="zh-TW" altLang="en-US" dirty="0" smtClean="0"/>
              <a:t>下</a:t>
            </a:r>
            <a:r>
              <a:rPr lang="en-US" altLang="zh-TW" dirty="0" smtClean="0"/>
              <a:t>,NFV</a:t>
            </a:r>
            <a:r>
              <a:rPr lang="zh-TW" altLang="en-US" dirty="0" smtClean="0"/>
              <a:t>已經執行</a:t>
            </a:r>
            <a:r>
              <a:rPr lang="en-US" altLang="zh-TW" dirty="0" smtClean="0"/>
              <a:t>scaling out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0146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</a:t>
            </a:r>
            <a:r>
              <a:rPr lang="zh-TW" altLang="en-US" dirty="0"/>
              <a:t>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創立新</a:t>
            </a:r>
            <a:r>
              <a:rPr lang="en-US" altLang="zh-TW" dirty="0" smtClean="0"/>
              <a:t>VNF</a:t>
            </a:r>
            <a:r>
              <a:rPr lang="zh-TW" altLang="en-US" dirty="0" smtClean="0"/>
              <a:t>後</a:t>
            </a:r>
            <a:r>
              <a:rPr lang="en-US" altLang="zh-TW" dirty="0" smtClean="0"/>
              <a:t>,instance 1 </a:t>
            </a:r>
            <a:r>
              <a:rPr lang="zh-TW" altLang="en-US" dirty="0" smtClean="0"/>
              <a:t>和</a:t>
            </a:r>
            <a:r>
              <a:rPr lang="en-US" altLang="zh-TW" dirty="0" smtClean="0"/>
              <a:t>2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CPU</a:t>
            </a:r>
            <a:r>
              <a:rPr lang="zh-TW" altLang="en-US" dirty="0" smtClean="0"/>
              <a:t>使用率分散到三個</a:t>
            </a:r>
            <a:r>
              <a:rPr lang="en-US" altLang="zh-TW" dirty="0" smtClean="0"/>
              <a:t>Instances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25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780928"/>
            <a:ext cx="6846540" cy="368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36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ADD2DA-F742-48B9-9C80-BD695BE3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</a:t>
            </a:r>
            <a:r>
              <a:rPr lang="zh-TW" altLang="en-US" dirty="0"/>
              <a:t>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C88FAB-9689-4220-B850-AF1A8B777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</a:rPr>
              <a:t>本篇論文以</a:t>
            </a:r>
            <a:r>
              <a:rPr lang="en-US" altLang="zh-TW" sz="2800" dirty="0" smtClean="0">
                <a:solidFill>
                  <a:schemeClr val="tx1"/>
                </a:solidFill>
              </a:rPr>
              <a:t>Tacker</a:t>
            </a:r>
            <a:r>
              <a:rPr lang="zh-TW" altLang="en-US" sz="2800" dirty="0" smtClean="0">
                <a:solidFill>
                  <a:schemeClr val="tx1"/>
                </a:solidFill>
              </a:rPr>
              <a:t>實踐</a:t>
            </a:r>
            <a:r>
              <a:rPr lang="en-US" altLang="zh-TW" sz="2800" dirty="0" smtClean="0">
                <a:solidFill>
                  <a:schemeClr val="tx1"/>
                </a:solidFill>
              </a:rPr>
              <a:t>auto-scaling</a:t>
            </a:r>
            <a:r>
              <a:rPr lang="zh-TW" altLang="en-US" sz="2800" dirty="0" smtClean="0">
                <a:solidFill>
                  <a:schemeClr val="tx1"/>
                </a:solidFill>
              </a:rPr>
              <a:t>中的</a:t>
            </a:r>
            <a:r>
              <a:rPr lang="en-US" altLang="zh-TW" sz="2800" dirty="0" smtClean="0">
                <a:solidFill>
                  <a:srgbClr val="FF0000"/>
                </a:solidFill>
              </a:rPr>
              <a:t>scaling in/out</a:t>
            </a:r>
            <a:r>
              <a:rPr lang="zh-TW" altLang="en-US" sz="2800" dirty="0" smtClean="0">
                <a:solidFill>
                  <a:schemeClr val="tx1"/>
                </a:solidFill>
              </a:rPr>
              <a:t>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透過以上方法</a:t>
            </a:r>
            <a:r>
              <a:rPr lang="en-US" altLang="zh-TW" sz="2800" dirty="0" smtClean="0">
                <a:solidFill>
                  <a:schemeClr val="tx1"/>
                </a:solidFill>
              </a:rPr>
              <a:t>,VNF</a:t>
            </a:r>
            <a:r>
              <a:rPr lang="zh-TW" altLang="en-US" sz="2800" dirty="0" smtClean="0">
                <a:solidFill>
                  <a:schemeClr val="tx1"/>
                </a:solidFill>
              </a:rPr>
              <a:t>執行</a:t>
            </a:r>
            <a:r>
              <a:rPr lang="en-US" altLang="zh-TW" sz="2800" dirty="0" smtClean="0">
                <a:solidFill>
                  <a:schemeClr val="tx1"/>
                </a:solidFill>
              </a:rPr>
              <a:t>http proxy functions</a:t>
            </a:r>
            <a:r>
              <a:rPr lang="zh-TW" altLang="en-US" sz="2800" dirty="0" smtClean="0">
                <a:solidFill>
                  <a:schemeClr val="tx1"/>
                </a:solidFill>
              </a:rPr>
              <a:t>的有較高的負載</a:t>
            </a:r>
            <a:r>
              <a:rPr lang="en-US" altLang="zh-TW" sz="2800" dirty="0" smtClean="0">
                <a:solidFill>
                  <a:schemeClr val="tx1"/>
                </a:solidFill>
              </a:rPr>
              <a:t>,</a:t>
            </a:r>
            <a:r>
              <a:rPr lang="en-US" altLang="zh-TW" sz="2800" dirty="0" smtClean="0">
                <a:solidFill>
                  <a:srgbClr val="FF0000"/>
                </a:solidFill>
              </a:rPr>
              <a:t>Tacker</a:t>
            </a:r>
            <a:r>
              <a:rPr lang="zh-TW" altLang="en-US" sz="2800" dirty="0" smtClean="0">
                <a:solidFill>
                  <a:srgbClr val="FF0000"/>
                </a:solidFill>
              </a:rPr>
              <a:t>會自動的建立新</a:t>
            </a:r>
            <a:r>
              <a:rPr lang="en-US" altLang="zh-TW" sz="2800" dirty="0" smtClean="0">
                <a:solidFill>
                  <a:srgbClr val="FF0000"/>
                </a:solidFill>
              </a:rPr>
              <a:t>instances</a:t>
            </a:r>
            <a:r>
              <a:rPr lang="zh-TW" altLang="en-US" sz="2800" dirty="0" smtClean="0">
                <a:solidFill>
                  <a:srgbClr val="FF0000"/>
                </a:solidFill>
              </a:rPr>
              <a:t>去分散負載</a:t>
            </a:r>
            <a:r>
              <a:rPr lang="zh-TW" altLang="en-US" sz="2800" dirty="0" smtClean="0">
                <a:solidFill>
                  <a:schemeClr val="tx1"/>
                </a:solidFill>
              </a:rPr>
              <a:t>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未來會探討</a:t>
            </a:r>
            <a:r>
              <a:rPr lang="en-US" altLang="zh-TW" sz="2800" dirty="0" smtClean="0">
                <a:solidFill>
                  <a:schemeClr val="tx1"/>
                </a:solidFill>
              </a:rPr>
              <a:t>Ram</a:t>
            </a:r>
            <a:r>
              <a:rPr lang="zh-TW" altLang="en-US" sz="2800" dirty="0" smtClean="0">
                <a:solidFill>
                  <a:schemeClr val="tx1"/>
                </a:solidFill>
              </a:rPr>
              <a:t>的使用情況作為</a:t>
            </a:r>
            <a:r>
              <a:rPr lang="en-US" altLang="zh-TW" sz="2800" dirty="0" smtClean="0">
                <a:solidFill>
                  <a:schemeClr val="tx1"/>
                </a:solidFill>
              </a:rPr>
              <a:t>auto-scaling</a:t>
            </a:r>
            <a:r>
              <a:rPr lang="zh-TW" altLang="en-US" sz="2800" dirty="0" smtClean="0">
                <a:solidFill>
                  <a:schemeClr val="tx1"/>
                </a:solidFill>
              </a:rPr>
              <a:t>機制的考量點。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之後會設計更大型的實驗環境</a:t>
            </a:r>
            <a:r>
              <a:rPr lang="en-US" altLang="zh-TW" sz="2800" dirty="0" smtClean="0">
                <a:solidFill>
                  <a:schemeClr val="tx1"/>
                </a:solidFill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</a:rPr>
              <a:t>也收集各種參數嘗試改良效能</a:t>
            </a:r>
            <a:r>
              <a:rPr lang="en-US" altLang="zh-TW" sz="2800" dirty="0" smtClean="0">
                <a:solidFill>
                  <a:schemeClr val="tx1"/>
                </a:solidFill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</a:rPr>
              <a:t>讓機制在雲端計算環境中更有</a:t>
            </a:r>
            <a:r>
              <a:rPr lang="en-US" altLang="zh-TW" sz="2800" dirty="0" smtClean="0">
                <a:solidFill>
                  <a:schemeClr val="tx1"/>
                </a:solidFill>
              </a:rPr>
              <a:t>”</a:t>
            </a:r>
            <a:r>
              <a:rPr lang="zh-TW" altLang="en-US" sz="2800" dirty="0" smtClean="0">
                <a:solidFill>
                  <a:schemeClr val="tx1"/>
                </a:solidFill>
              </a:rPr>
              <a:t>彈性</a:t>
            </a:r>
            <a:r>
              <a:rPr lang="en-US" altLang="zh-TW" sz="2800" dirty="0" smtClean="0">
                <a:solidFill>
                  <a:schemeClr val="tx1"/>
                </a:solidFill>
              </a:rPr>
              <a:t>”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748439-485D-4890-B71A-E875AA61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4138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69B1B6-6099-4B46-B6AA-1F7AC1085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心得報告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949318-5B59-406F-94AC-107E073C7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/>
              <a:t>本篇</a:t>
            </a:r>
            <a:r>
              <a:rPr lang="zh-TW" altLang="en-US" sz="2800" dirty="0" smtClean="0"/>
              <a:t>論文印證</a:t>
            </a:r>
            <a:r>
              <a:rPr lang="en-US" altLang="zh-TW" sz="2800" dirty="0" smtClean="0"/>
              <a:t>auto-scaling</a:t>
            </a:r>
            <a:r>
              <a:rPr lang="zh-TW" altLang="en-US" sz="2800" dirty="0" smtClean="0"/>
              <a:t>的</a:t>
            </a:r>
            <a:r>
              <a:rPr lang="en-US" altLang="zh-TW" sz="2800" dirty="0" smtClean="0"/>
              <a:t>scaling out/in</a:t>
            </a:r>
            <a:r>
              <a:rPr lang="zh-TW" altLang="en-US" sz="2800" dirty="0" smtClean="0"/>
              <a:t>是可以降低個別</a:t>
            </a:r>
            <a:r>
              <a:rPr lang="en-US" altLang="zh-TW" sz="2800" dirty="0" err="1" smtClean="0"/>
              <a:t>instaces</a:t>
            </a:r>
            <a:r>
              <a:rPr lang="zh-TW" altLang="en-US" sz="2800" dirty="0" smtClean="0"/>
              <a:t>的負載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不過本篇只有以</a:t>
            </a:r>
            <a:r>
              <a:rPr lang="en-US" altLang="zh-TW" sz="2800" dirty="0" err="1" smtClean="0"/>
              <a:t>cpu</a:t>
            </a:r>
            <a:r>
              <a:rPr lang="zh-TW" altLang="en-US" sz="2800" dirty="0" smtClean="0"/>
              <a:t>使用率最為考量指標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以後可以加入</a:t>
            </a:r>
            <a:r>
              <a:rPr lang="en-US" altLang="zh-TW" sz="2800" dirty="0" smtClean="0"/>
              <a:t>ram</a:t>
            </a:r>
            <a:r>
              <a:rPr lang="zh-TW" altLang="en-US" sz="2800" dirty="0" smtClean="0"/>
              <a:t>使用率作為考量點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改良現有的</a:t>
            </a:r>
            <a:r>
              <a:rPr lang="en-US" altLang="zh-TW" sz="2800" dirty="0" smtClean="0"/>
              <a:t>auto-scaling</a:t>
            </a:r>
            <a:r>
              <a:rPr lang="zh-TW" altLang="en-US" sz="2800" dirty="0" smtClean="0"/>
              <a:t>機制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也許能提升一些效能。</a:t>
            </a:r>
            <a:endParaRPr lang="en-US" altLang="zh-TW" sz="2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985194D-4A6C-4B50-B647-E0E96CE4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8107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03126C-2F20-4457-B729-918C356F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參考文獻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899FB7-7573-40A9-912A-1111D9367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r>
              <a:rPr lang="en-US" altLang="zh-TW" sz="2400" dirty="0" smtClean="0">
                <a:hlinkClick r:id="rId2"/>
              </a:rPr>
              <a:t>1.</a:t>
            </a:r>
            <a:r>
              <a:rPr lang="zh-TW" altLang="en-US" sz="2400" dirty="0" smtClean="0">
                <a:hlinkClick r:id="rId2"/>
              </a:rPr>
              <a:t>描述</a:t>
            </a:r>
            <a:r>
              <a:rPr lang="zh-TW" altLang="en-US" sz="2400" dirty="0">
                <a:hlinkClick r:id="rId2"/>
              </a:rPr>
              <a:t>性</a:t>
            </a:r>
            <a:r>
              <a:rPr lang="zh-TW" altLang="en-US" sz="2400" dirty="0" smtClean="0">
                <a:hlinkClick r:id="rId2"/>
              </a:rPr>
              <a:t>語言</a:t>
            </a:r>
            <a:r>
              <a:rPr lang="en-US" altLang="zh-TW" sz="2400" dirty="0">
                <a:hlinkClick r:id="rId2"/>
              </a:rPr>
              <a:t>https://zh.wikipedia.org/wiki/%</a:t>
            </a:r>
            <a:r>
              <a:rPr lang="en-US" altLang="zh-TW" sz="2400" dirty="0" smtClean="0">
                <a:hlinkClick r:id="rId2"/>
              </a:rPr>
              <a:t>E5%AE%A3%E5%91%8A%E5%BC%8F%E7%B7%A8%E7%A8%8B</a:t>
            </a:r>
            <a:endParaRPr lang="en-US" altLang="zh-TW" sz="2400" dirty="0" smtClean="0"/>
          </a:p>
          <a:p>
            <a:r>
              <a:rPr lang="en-US" altLang="zh-TW" sz="2400" dirty="0"/>
              <a:t>2. </a:t>
            </a:r>
            <a:r>
              <a:rPr lang="en-US" altLang="zh-TW" sz="2400" dirty="0" smtClean="0"/>
              <a:t>Tacker</a:t>
            </a:r>
          </a:p>
          <a:p>
            <a:pPr marL="0" indent="0">
              <a:buNone/>
            </a:pPr>
            <a:r>
              <a:rPr lang="en-US" altLang="zh-TW" sz="2400" dirty="0"/>
              <a:t>https://docs.openstack.org/tacker/latest/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35B5593-7701-488B-A1F7-E15157C9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28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6507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>
            <a:extLst>
              <a:ext uri="{FF2B5EF4-FFF2-40B4-BE49-F238E27FC236}">
                <a16:creationId xmlns:a16="http://schemas.microsoft.com/office/drawing/2014/main" id="{366F0F8A-F880-4B0F-8A48-499FDF2C4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A07782-BBF6-4E53-BD8A-E0B4C0FC1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defRPr/>
            </a:pPr>
            <a:r>
              <a:rPr lang="zh-TW" altLang="en-US" sz="2400" dirty="0" smtClean="0"/>
              <a:t>現今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網路由各式各樣的硬體搭配服務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防火牆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負載平衡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網頁代理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網頁服務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組成。因為每個服務皆有獨特的功能性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故難以實現這些應用。而這些應用又稱為</a:t>
            </a:r>
            <a:r>
              <a:rPr lang="en-US" altLang="zh-TW" sz="2400" dirty="0" err="1" smtClean="0"/>
              <a:t>middleboxes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342900" indent="-342900">
              <a:defRPr/>
            </a:pPr>
            <a:r>
              <a:rPr lang="zh-TW" altLang="en-US" sz="2400" dirty="0" smtClean="0"/>
              <a:t>網路功能</a:t>
            </a:r>
            <a:r>
              <a:rPr lang="en-US" altLang="zh-TW" sz="2400" dirty="0" smtClean="0"/>
              <a:t>(Network function: NF)</a:t>
            </a:r>
            <a:r>
              <a:rPr lang="zh-TW" altLang="en-US" sz="2400" dirty="0" smtClean="0"/>
              <a:t>與底層硬體擁有</a:t>
            </a:r>
            <a:r>
              <a:rPr lang="zh-TW" altLang="en-US" sz="2400" dirty="0" smtClean="0">
                <a:solidFill>
                  <a:srgbClr val="FF0000"/>
                </a:solidFill>
              </a:rPr>
              <a:t>高偶合</a:t>
            </a:r>
            <a:r>
              <a:rPr lang="zh-TW" altLang="en-US" sz="2400" dirty="0" smtClean="0">
                <a:solidFill>
                  <a:schemeClr val="tx1"/>
                </a:solidFill>
              </a:rPr>
              <a:t>的特性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確保有較高的性能與穩定性。不過造成在網路中簡單移動</a:t>
            </a:r>
            <a:r>
              <a:rPr lang="en-US" altLang="zh-TW" sz="2400" dirty="0" err="1" smtClean="0"/>
              <a:t>middlebox</a:t>
            </a:r>
            <a:r>
              <a:rPr lang="zh-TW" altLang="en-US" sz="2400" dirty="0" smtClean="0"/>
              <a:t>的位置變得非常困難。</a:t>
            </a:r>
            <a:endParaRPr lang="en-US" altLang="zh-TW" sz="2400" dirty="0" smtClean="0"/>
          </a:p>
          <a:p>
            <a:pPr marL="342900" indent="-342900">
              <a:defRPr/>
            </a:pPr>
            <a:r>
              <a:rPr lang="zh-TW" altLang="en-US" sz="2400" dirty="0" smtClean="0"/>
              <a:t>為了解決困難</a:t>
            </a:r>
            <a:r>
              <a:rPr lang="en-US" altLang="zh-TW" sz="2400" dirty="0" smtClean="0"/>
              <a:t>,NFV(Network Function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Virtualization)</a:t>
            </a:r>
            <a:r>
              <a:rPr lang="zh-TW" altLang="en-US" sz="2400" dirty="0" smtClean="0"/>
              <a:t>被提出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可以更簡單得提供服務。</a:t>
            </a:r>
            <a:r>
              <a:rPr lang="en-US" altLang="zh-TW" sz="2400" dirty="0" smtClean="0">
                <a:solidFill>
                  <a:srgbClr val="FF0000"/>
                </a:solidFill>
              </a:rPr>
              <a:t>NFV</a:t>
            </a:r>
            <a:r>
              <a:rPr lang="zh-TW" altLang="en-US" sz="2400" dirty="0" smtClean="0">
                <a:solidFill>
                  <a:srgbClr val="FF0000"/>
                </a:solidFill>
              </a:rPr>
              <a:t>降低在底層硬體中的</a:t>
            </a:r>
            <a:r>
              <a:rPr lang="en-US" altLang="zh-TW" sz="2400" dirty="0" smtClean="0">
                <a:solidFill>
                  <a:srgbClr val="FF0000"/>
                </a:solidFill>
              </a:rPr>
              <a:t>network functions</a:t>
            </a:r>
            <a:r>
              <a:rPr lang="zh-TW" altLang="en-US" sz="2400" dirty="0" smtClean="0">
                <a:solidFill>
                  <a:srgbClr val="FF0000"/>
                </a:solidFill>
              </a:rPr>
              <a:t>的耦合度</a:t>
            </a:r>
            <a:r>
              <a:rPr lang="zh-TW" altLang="en-US" sz="2400" dirty="0" smtClean="0"/>
              <a:t>。除此之外</a:t>
            </a:r>
            <a:r>
              <a:rPr lang="en-US" altLang="zh-TW" sz="2400" dirty="0" smtClean="0"/>
              <a:t>,VNF(Virtual Network </a:t>
            </a:r>
            <a:r>
              <a:rPr lang="en-US" altLang="zh-TW" sz="2400" dirty="0" err="1" smtClean="0"/>
              <a:t>Fuction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可透過</a:t>
            </a:r>
            <a:r>
              <a:rPr lang="en-US" altLang="zh-TW" sz="2400" dirty="0" smtClean="0"/>
              <a:t>VM(Virtual Machine)</a:t>
            </a:r>
            <a:r>
              <a:rPr lang="zh-TW" altLang="en-US" sz="2400" dirty="0"/>
              <a:t>佈署</a:t>
            </a:r>
            <a:r>
              <a:rPr lang="zh-TW" altLang="en-US" sz="2400" dirty="0" smtClean="0"/>
              <a:t>在硬體上。</a:t>
            </a:r>
            <a:endParaRPr lang="en-US" altLang="zh-TW" sz="2400" dirty="0" smtClean="0"/>
          </a:p>
          <a:p>
            <a:pPr marL="342900" indent="-342900">
              <a:defRPr/>
            </a:pPr>
            <a:endParaRPr lang="en-US" altLang="zh-TW" sz="2400" dirty="0" smtClean="0"/>
          </a:p>
          <a:p>
            <a:pPr marL="342900" indent="-342900">
              <a:defRPr/>
            </a:pPr>
            <a:endParaRPr lang="zh-TW" altLang="en-US" sz="2400" dirty="0"/>
          </a:p>
        </p:txBody>
      </p:sp>
      <p:sp>
        <p:nvSpPr>
          <p:cNvPr id="10244" name="投影片編號版面配置區 3">
            <a:extLst>
              <a:ext uri="{FF2B5EF4-FFF2-40B4-BE49-F238E27FC236}">
                <a16:creationId xmlns:a16="http://schemas.microsoft.com/office/drawing/2014/main" id="{76341F1E-43A2-455A-9F06-2F4310B9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B6EFCE-7EDD-4BB6-817F-0C0CEDEDC9C0}" type="slidenum">
              <a:rPr lang="en-US" altLang="zh-TW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zh-TW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Scaling</a:t>
            </a:r>
            <a:r>
              <a:rPr lang="zh-TW" altLang="en-US" sz="2400" dirty="0" smtClean="0"/>
              <a:t>是其中一項</a:t>
            </a:r>
            <a:r>
              <a:rPr lang="en-US" altLang="zh-TW" sz="2400" dirty="0" smtClean="0"/>
              <a:t>NFV</a:t>
            </a:r>
            <a:r>
              <a:rPr lang="zh-TW" altLang="en-US" sz="2400" dirty="0" smtClean="0"/>
              <a:t>所帶來的好處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可動態地在運行時根據需求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擴充或縮減在</a:t>
            </a:r>
            <a:r>
              <a:rPr lang="en-US" altLang="zh-TW" sz="2400" dirty="0" smtClean="0"/>
              <a:t>VNF</a:t>
            </a:r>
            <a:r>
              <a:rPr lang="zh-TW" altLang="en-US" sz="2400" dirty="0" smtClean="0"/>
              <a:t>上的資源。</a:t>
            </a:r>
            <a:endParaRPr lang="en-US" altLang="zh-TW" sz="2400" dirty="0" smtClean="0"/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Scaling-out</a:t>
            </a:r>
            <a:r>
              <a:rPr lang="zh-TW" altLang="en-US" sz="2400" dirty="0" smtClean="0">
                <a:solidFill>
                  <a:srgbClr val="FF0000"/>
                </a:solidFill>
              </a:rPr>
              <a:t>是擴充</a:t>
            </a:r>
            <a:r>
              <a:rPr lang="en-US" altLang="zh-TW" sz="2400" dirty="0" smtClean="0">
                <a:solidFill>
                  <a:srgbClr val="FF0000"/>
                </a:solidFill>
              </a:rPr>
              <a:t>VNF</a:t>
            </a:r>
            <a:r>
              <a:rPr lang="zh-TW" altLang="en-US" sz="2400" dirty="0" smtClean="0">
                <a:solidFill>
                  <a:srgbClr val="FF0000"/>
                </a:solidFill>
              </a:rPr>
              <a:t>以提升處理負載的能力</a:t>
            </a:r>
            <a:r>
              <a:rPr lang="en-US" altLang="zh-TW" sz="2400" dirty="0" smtClean="0">
                <a:solidFill>
                  <a:srgbClr val="FF0000"/>
                </a:solidFill>
              </a:rPr>
              <a:t>,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Scaling-in</a:t>
            </a:r>
            <a:r>
              <a:rPr lang="zh-TW" altLang="en-US" sz="2400" dirty="0" smtClean="0">
                <a:solidFill>
                  <a:srgbClr val="FF0000"/>
                </a:solidFill>
              </a:rPr>
              <a:t>釋放未使用的資源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400" dirty="0" smtClean="0"/>
              <a:t>在這篇論文中</a:t>
            </a:r>
            <a:r>
              <a:rPr lang="en-US" altLang="zh-TW" sz="2400" dirty="0" smtClean="0"/>
              <a:t>,Auto-scaling</a:t>
            </a:r>
            <a:r>
              <a:rPr lang="zh-TW" altLang="en-US" sz="2400" dirty="0" smtClean="0"/>
              <a:t>是自動擴充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縮減</a:t>
            </a:r>
            <a:r>
              <a:rPr lang="en-US" altLang="zh-TW" sz="2400" dirty="0" smtClean="0"/>
              <a:t>VNF,</a:t>
            </a:r>
            <a:r>
              <a:rPr lang="zh-TW" altLang="en-US" sz="2400" dirty="0" smtClean="0"/>
              <a:t>可以低廉成本提供較佳的資源使用率。可以快速創立新服務資源以分擔負載</a:t>
            </a:r>
            <a:r>
              <a:rPr lang="en-US" altLang="zh-TW" sz="2400" dirty="0" smtClean="0"/>
              <a:t>;</a:t>
            </a:r>
            <a:r>
              <a:rPr lang="zh-TW" altLang="en-US" sz="2400" dirty="0" smtClean="0"/>
              <a:t>同樣的也可以在閒置時釋放服務資源。</a:t>
            </a:r>
            <a:endParaRPr lang="en-US" altLang="zh-TW" sz="2400" dirty="0" smtClean="0"/>
          </a:p>
          <a:p>
            <a:r>
              <a:rPr lang="zh-TW" altLang="en-US" sz="2400" dirty="0" smtClean="0"/>
              <a:t>因為應用在通用</a:t>
            </a:r>
            <a:r>
              <a:rPr lang="en-US" altLang="zh-TW" sz="2400" dirty="0" smtClean="0"/>
              <a:t>server,</a:t>
            </a:r>
            <a:r>
              <a:rPr lang="zh-TW" altLang="en-US" sz="2400" dirty="0" smtClean="0">
                <a:solidFill>
                  <a:srgbClr val="FF0000"/>
                </a:solidFill>
              </a:rPr>
              <a:t>故成本比建置</a:t>
            </a:r>
            <a:r>
              <a:rPr lang="en-US" altLang="zh-TW" sz="2400" dirty="0" err="1" smtClean="0">
                <a:solidFill>
                  <a:srgbClr val="FF0000"/>
                </a:solidFill>
              </a:rPr>
              <a:t>middlebox</a:t>
            </a:r>
            <a:r>
              <a:rPr lang="zh-TW" altLang="en-US" sz="2400" dirty="0" smtClean="0">
                <a:solidFill>
                  <a:srgbClr val="FF0000"/>
                </a:solidFill>
              </a:rPr>
              <a:t>還低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400" dirty="0" smtClean="0"/>
              <a:t>因為</a:t>
            </a:r>
            <a:r>
              <a:rPr lang="zh-TW" altLang="en-US" sz="2400" dirty="0" smtClean="0">
                <a:solidFill>
                  <a:srgbClr val="FF0000"/>
                </a:solidFill>
              </a:rPr>
              <a:t>不用設計與製造新的特殊硬體</a:t>
            </a:r>
            <a:r>
              <a:rPr lang="en-US" altLang="zh-TW" sz="2400" dirty="0" smtClean="0">
                <a:solidFill>
                  <a:srgbClr val="FF0000"/>
                </a:solidFill>
              </a:rPr>
              <a:t>,</a:t>
            </a:r>
            <a:r>
              <a:rPr lang="zh-TW" altLang="en-US" sz="2400" dirty="0" smtClean="0"/>
              <a:t>故可減少新網路服務的上市時程。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874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也因為</a:t>
            </a:r>
            <a:r>
              <a:rPr lang="zh-TW" altLang="en-US" dirty="0">
                <a:solidFill>
                  <a:srgbClr val="FF0000"/>
                </a:solidFill>
              </a:rPr>
              <a:t>所有服務都是一樣的操作流程</a:t>
            </a:r>
            <a:r>
              <a:rPr lang="en-US" altLang="zh-TW" dirty="0">
                <a:solidFill>
                  <a:srgbClr val="FF0000"/>
                </a:solidFill>
              </a:rPr>
              <a:t>,</a:t>
            </a:r>
            <a:r>
              <a:rPr lang="zh-TW" altLang="en-US" dirty="0">
                <a:solidFill>
                  <a:srgbClr val="FF0000"/>
                </a:solidFill>
              </a:rPr>
              <a:t>不需要雇用部各種專業人員去管理各種</a:t>
            </a:r>
            <a:r>
              <a:rPr lang="en-US" altLang="zh-TW" dirty="0" err="1">
                <a:solidFill>
                  <a:srgbClr val="FF0000"/>
                </a:solidFill>
              </a:rPr>
              <a:t>middlebox</a:t>
            </a:r>
            <a:r>
              <a:rPr lang="en-US" altLang="zh-TW" dirty="0"/>
              <a:t>,</a:t>
            </a:r>
            <a:r>
              <a:rPr lang="zh-TW" altLang="en-US" dirty="0"/>
              <a:t>故可以減少營運成本。</a:t>
            </a:r>
            <a:endParaRPr lang="en-US" altLang="zh-TW" dirty="0"/>
          </a:p>
          <a:p>
            <a:r>
              <a:rPr lang="zh-TW" altLang="en-US" dirty="0" smtClean="0"/>
              <a:t>在所有的</a:t>
            </a:r>
            <a:r>
              <a:rPr lang="en-US" altLang="zh-TW" dirty="0" smtClean="0"/>
              <a:t>NFV-MANO(Management and Orchestration)</a:t>
            </a:r>
            <a:r>
              <a:rPr lang="zh-TW" altLang="en-US" dirty="0" smtClean="0"/>
              <a:t>的實作方案中</a:t>
            </a:r>
            <a:r>
              <a:rPr lang="en-US" altLang="zh-TW" dirty="0" smtClean="0"/>
              <a:t>,Tacker</a:t>
            </a:r>
            <a:r>
              <a:rPr lang="zh-TW" altLang="en-US" dirty="0" smtClean="0"/>
              <a:t>是其中一個符合規格且能提供最多功能的。</a:t>
            </a:r>
            <a:endParaRPr lang="en-US" altLang="zh-TW" dirty="0" smtClean="0"/>
          </a:p>
          <a:p>
            <a:r>
              <a:rPr lang="zh-TW" altLang="en-US" dirty="0" smtClean="0"/>
              <a:t>本篇論文以</a:t>
            </a:r>
            <a:r>
              <a:rPr lang="en-US" altLang="zh-TW" dirty="0" smtClean="0"/>
              <a:t>Tacker</a:t>
            </a:r>
            <a:r>
              <a:rPr lang="zh-TW" altLang="en-US" dirty="0" smtClean="0"/>
              <a:t>實作</a:t>
            </a:r>
            <a:r>
              <a:rPr lang="en-US" altLang="zh-TW" dirty="0" smtClean="0"/>
              <a:t>auto-scaling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6188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NFV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 Auto-Scaling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NFV-MANO</a:t>
            </a:r>
            <a:r>
              <a:rPr lang="zh-TW" altLang="en-US" dirty="0" smtClean="0"/>
              <a:t>框架可以</a:t>
            </a:r>
            <a:r>
              <a:rPr lang="zh-TW" altLang="en-US" dirty="0" smtClean="0">
                <a:solidFill>
                  <a:srgbClr val="FF0000"/>
                </a:solidFill>
              </a:rPr>
              <a:t>管理、整合</a:t>
            </a:r>
            <a:r>
              <a:rPr lang="en-US" altLang="zh-TW" dirty="0" smtClean="0">
                <a:solidFill>
                  <a:srgbClr val="FF0000"/>
                </a:solidFill>
              </a:rPr>
              <a:t>VNF</a:t>
            </a:r>
            <a:r>
              <a:rPr lang="en-US" altLang="zh-TW" dirty="0" smtClean="0"/>
              <a:t>,</a:t>
            </a:r>
            <a:r>
              <a:rPr lang="zh-TW" altLang="en-US" dirty="0" smtClean="0"/>
              <a:t>以提供網路服務給使用者。</a:t>
            </a:r>
            <a:endParaRPr lang="en-US" altLang="zh-TW" dirty="0" smtClean="0"/>
          </a:p>
          <a:p>
            <a:r>
              <a:rPr lang="en-US" altLang="zh-TW" dirty="0" smtClean="0"/>
              <a:t>NFV-MANO</a:t>
            </a:r>
            <a:r>
              <a:rPr lang="zh-TW" altLang="en-US" dirty="0" smtClean="0"/>
              <a:t>可分成三個部分</a:t>
            </a:r>
            <a:r>
              <a:rPr lang="en-US" altLang="zh-TW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NFV</a:t>
            </a:r>
            <a:r>
              <a:rPr lang="zh-TW" altLang="en-US" dirty="0" smtClean="0"/>
              <a:t> </a:t>
            </a:r>
            <a:r>
              <a:rPr lang="en-US" altLang="zh-TW" dirty="0" smtClean="0"/>
              <a:t>Orchestrator(NFVO)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VNF Manager(VNFM)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Virtualized Infrastructure Manager(VIM)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9981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NFV MANO</a:t>
            </a:r>
            <a:r>
              <a:rPr lang="zh-TW" altLang="en-US" dirty="0" smtClean="0"/>
              <a:t> 架構圖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8654" y="1600200"/>
            <a:ext cx="6626692" cy="4525963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710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NFVO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NFVO</a:t>
            </a:r>
            <a:r>
              <a:rPr lang="zh-TW" altLang="en-US" dirty="0" smtClean="0"/>
              <a:t>有兩個功能</a:t>
            </a:r>
            <a:r>
              <a:rPr lang="en-US" altLang="zh-TW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Network Service Orchestration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Resources Orchestration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7319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US" altLang="zh-TW" sz="4000" dirty="0" smtClean="0"/>
              <a:t>Network Service Orchestration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為了讓網路服務可執行複雜的功能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需要協調一群</a:t>
            </a:r>
            <a:r>
              <a:rPr lang="en-US" altLang="zh-TW" sz="2800" dirty="0" smtClean="0"/>
              <a:t>VNF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instances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sz="2800" dirty="0" smtClean="0"/>
              <a:t>管理</a:t>
            </a:r>
            <a:r>
              <a:rPr lang="en-US" altLang="zh-TW" sz="2800" dirty="0" smtClean="0"/>
              <a:t>Network instances</a:t>
            </a:r>
            <a:r>
              <a:rPr lang="zh-TW" altLang="en-US" sz="2800" dirty="0" smtClean="0"/>
              <a:t>的使用時間</a:t>
            </a:r>
            <a:endParaRPr lang="en-US" altLang="zh-TW" sz="2800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sz="2800" dirty="0" smtClean="0"/>
              <a:t>實體化與管理</a:t>
            </a:r>
            <a:r>
              <a:rPr lang="en-US" altLang="zh-TW" sz="2800" dirty="0" smtClean="0"/>
              <a:t>VNFM</a:t>
            </a:r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sz="2800" dirty="0" smtClean="0"/>
              <a:t>維護有關</a:t>
            </a:r>
            <a:r>
              <a:rPr lang="en-US" altLang="zh-TW" sz="2800" dirty="0" smtClean="0"/>
              <a:t>Network Service instances</a:t>
            </a:r>
            <a:r>
              <a:rPr lang="zh-TW" altLang="en-US" sz="2800" dirty="0" smtClean="0"/>
              <a:t>與</a:t>
            </a:r>
            <a:r>
              <a:rPr lang="en-US" altLang="zh-TW" sz="2800" dirty="0" smtClean="0"/>
              <a:t>VNF</a:t>
            </a:r>
            <a:r>
              <a:rPr lang="zh-TW" altLang="en-US" sz="2800" dirty="0" smtClean="0"/>
              <a:t>之間的</a:t>
            </a:r>
            <a:r>
              <a:rPr lang="zh-TW" altLang="en-US" sz="2800" dirty="0"/>
              <a:t>相關</a:t>
            </a:r>
            <a:r>
              <a:rPr lang="zh-TW" altLang="en-US" sz="2800" dirty="0" smtClean="0"/>
              <a:t>資訊。</a:t>
            </a:r>
            <a:endParaRPr lang="en-US" altLang="zh-TW" sz="2800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sz="2800" dirty="0" smtClean="0"/>
              <a:t>配置</a:t>
            </a:r>
            <a:r>
              <a:rPr lang="en-US" altLang="zh-TW" sz="2800" dirty="0" smtClean="0"/>
              <a:t>VNF</a:t>
            </a:r>
            <a:r>
              <a:rPr lang="zh-TW" altLang="en-US" sz="2800" dirty="0" smtClean="0"/>
              <a:t>之間的連接</a:t>
            </a:r>
            <a:endParaRPr lang="en-US" altLang="zh-TW" sz="2800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sz="2800" dirty="0" smtClean="0"/>
              <a:t>動態的管理配置變動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像是調整</a:t>
            </a:r>
            <a:r>
              <a:rPr lang="en-US" altLang="zh-TW" sz="2800" dirty="0" smtClean="0"/>
              <a:t>Network Service</a:t>
            </a:r>
            <a:r>
              <a:rPr lang="zh-TW" altLang="en-US" sz="2800" dirty="0" smtClean="0"/>
              <a:t>的容量。</a:t>
            </a:r>
            <a:endParaRPr lang="en-US" altLang="zh-TW" sz="2800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endParaRPr lang="en-US" altLang="zh-TW" sz="2800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ABF4-B405-4930-8881-0F98DEEEAD75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874491"/>
      </p:ext>
    </p:extLst>
  </p:cSld>
  <p:clrMapOvr>
    <a:masterClrMapping/>
  </p:clrMapOvr>
</p:sld>
</file>

<file path=ppt/theme/theme1.xml><?xml version="1.0" encoding="utf-8"?>
<a:theme xmlns:a="http://schemas.openxmlformats.org/drawingml/2006/main" name="MAIN.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MAIN.template</Template>
  <TotalTime>4999</TotalTime>
  <Words>1626</Words>
  <Application>Microsoft Office PowerPoint</Application>
  <PresentationFormat>如螢幕大小 (4:3)</PresentationFormat>
  <Paragraphs>143</Paragraphs>
  <Slides>28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34" baseType="lpstr">
      <vt:lpstr>微軟正黑體</vt:lpstr>
      <vt:lpstr>新細明體</vt:lpstr>
      <vt:lpstr>Arial</vt:lpstr>
      <vt:lpstr>Calibri</vt:lpstr>
      <vt:lpstr>Wingdings</vt:lpstr>
      <vt:lpstr>MAIN.template</vt:lpstr>
      <vt:lpstr>Auto-Scaling in NFV Using Tacker</vt:lpstr>
      <vt:lpstr>Author</vt:lpstr>
      <vt:lpstr>Introduction</vt:lpstr>
      <vt:lpstr>Introduction</vt:lpstr>
      <vt:lpstr>Introduction</vt:lpstr>
      <vt:lpstr>NFV and Auto-Scaling</vt:lpstr>
      <vt:lpstr>NFV MANO 架構圖</vt:lpstr>
      <vt:lpstr>NFVO</vt:lpstr>
      <vt:lpstr>Network Service Orchestration </vt:lpstr>
      <vt:lpstr>Resources Orchestration </vt:lpstr>
      <vt:lpstr>VNFM(VNF Manager)</vt:lpstr>
      <vt:lpstr>VNFM</vt:lpstr>
      <vt:lpstr>VIM</vt:lpstr>
      <vt:lpstr>VIM特點</vt:lpstr>
      <vt:lpstr>Auto-Scaling</vt:lpstr>
      <vt:lpstr>Auto-Scaling</vt:lpstr>
      <vt:lpstr>Tacker架構圖</vt:lpstr>
      <vt:lpstr>Tacker 架構</vt:lpstr>
      <vt:lpstr>Tacker 架構</vt:lpstr>
      <vt:lpstr>Openstack操作介面(儀錶板)</vt:lpstr>
      <vt:lpstr>實驗環境</vt:lpstr>
      <vt:lpstr>實驗環境</vt:lpstr>
      <vt:lpstr>實驗結果</vt:lpstr>
      <vt:lpstr>實驗結果</vt:lpstr>
      <vt:lpstr>實驗結果</vt:lpstr>
      <vt:lpstr>總結</vt:lpstr>
      <vt:lpstr>心得報告</vt:lpstr>
      <vt:lpstr>參考文獻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kevin_nb</dc:creator>
  <cp:lastModifiedBy>kevin_lab</cp:lastModifiedBy>
  <cp:revision>175</cp:revision>
  <dcterms:created xsi:type="dcterms:W3CDTF">2019-11-03T02:11:07Z</dcterms:created>
  <dcterms:modified xsi:type="dcterms:W3CDTF">2020-03-12T05:00:55Z</dcterms:modified>
</cp:coreProperties>
</file>