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259" r:id="rId4"/>
    <p:sldId id="260" r:id="rId5"/>
    <p:sldId id="262" r:id="rId6"/>
    <p:sldId id="264" r:id="rId7"/>
    <p:sldId id="351" r:id="rId8"/>
    <p:sldId id="269" r:id="rId9"/>
    <p:sldId id="352" r:id="rId10"/>
    <p:sldId id="27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25" r:id="rId27"/>
    <p:sldId id="345" r:id="rId28"/>
    <p:sldId id="346" r:id="rId29"/>
    <p:sldId id="347" r:id="rId30"/>
    <p:sldId id="348" r:id="rId31"/>
    <p:sldId id="349" r:id="rId32"/>
    <p:sldId id="326" r:id="rId33"/>
    <p:sldId id="350" r:id="rId3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62118" autoAdjust="0"/>
  </p:normalViewPr>
  <p:slideViewPr>
    <p:cSldViewPr snapToGrid="0">
      <p:cViewPr varScale="1">
        <p:scale>
          <a:sx n="70" d="100"/>
          <a:sy n="70" d="100"/>
        </p:scale>
        <p:origin x="2148" y="78"/>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35CA2A-C3BF-48ED-98D5-22CD8FDAB773}" type="datetimeFigureOut">
              <a:rPr lang="zh-TW" altLang="en-US" smtClean="0"/>
              <a:t>2024/3/26</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7ADAF1-5060-417F-8712-F4B3472FEC87}" type="slidenum">
              <a:rPr lang="zh-TW" altLang="en-US" smtClean="0"/>
              <a:t>‹#›</a:t>
            </a:fld>
            <a:endParaRPr lang="zh-TW" altLang="en-US"/>
          </a:p>
        </p:txBody>
      </p:sp>
    </p:spTree>
    <p:extLst>
      <p:ext uri="{BB962C8B-B14F-4D97-AF65-F5344CB8AC3E}">
        <p14:creationId xmlns:p14="http://schemas.microsoft.com/office/powerpoint/2010/main" val="3788394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1</a:t>
            </a:fld>
            <a:endParaRPr lang="zh-TW" altLang="en-US"/>
          </a:p>
        </p:txBody>
      </p:sp>
    </p:spTree>
    <p:extLst>
      <p:ext uri="{BB962C8B-B14F-4D97-AF65-F5344CB8AC3E}">
        <p14:creationId xmlns:p14="http://schemas.microsoft.com/office/powerpoint/2010/main" val="89845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本篇是他們之前在</a:t>
            </a:r>
            <a:r>
              <a:rPr lang="en-US" altLang="zh-TW" dirty="0"/>
              <a:t>ref[13]</a:t>
            </a:r>
            <a:r>
              <a:rPr lang="zh-TW" altLang="en-US" dirty="0"/>
              <a:t>中做法的延伸，目的在為</a:t>
            </a:r>
            <a:r>
              <a:rPr lang="en-US" altLang="zh-TW" dirty="0"/>
              <a:t>5G</a:t>
            </a:r>
            <a:r>
              <a:rPr lang="zh-TW" altLang="en-US" dirty="0"/>
              <a:t> </a:t>
            </a:r>
            <a:r>
              <a:rPr lang="en-US" altLang="zh-TW" b="0" i="0" dirty="0">
                <a:solidFill>
                  <a:srgbClr val="0D0D0D"/>
                </a:solidFill>
                <a:effectLst/>
                <a:latin typeface="Söhne"/>
              </a:rPr>
              <a:t>backhaul networks</a:t>
            </a:r>
            <a:r>
              <a:rPr lang="zh-TW" altLang="en-US" b="0" i="0" dirty="0">
                <a:solidFill>
                  <a:srgbClr val="0D0D0D"/>
                </a:solidFill>
                <a:effectLst/>
                <a:latin typeface="Söhne"/>
              </a:rPr>
              <a:t> 開發一種新穎的</a:t>
            </a:r>
            <a:r>
              <a:rPr lang="en-US" altLang="zh-TW" b="0" i="0" dirty="0">
                <a:solidFill>
                  <a:srgbClr val="0D0D0D"/>
                </a:solidFill>
                <a:effectLst/>
                <a:latin typeface="Söhne"/>
              </a:rPr>
              <a:t>network slicing</a:t>
            </a:r>
            <a:r>
              <a:rPr lang="zh-TW" altLang="en-US" b="0" i="0" dirty="0">
                <a:solidFill>
                  <a:srgbClr val="0D0D0D"/>
                </a:solidFill>
                <a:effectLst/>
                <a:latin typeface="Söhne"/>
              </a:rPr>
              <a:t>算法。</a:t>
            </a:r>
            <a:endParaRPr lang="en-US" altLang="zh-TW" b="0" i="0" dirty="0">
              <a:solidFill>
                <a:srgbClr val="0D0D0D"/>
              </a:solidFill>
              <a:effectLst/>
              <a:latin typeface="Söhne"/>
            </a:endParaRPr>
          </a:p>
          <a:p>
            <a:endParaRPr lang="en-US" altLang="zh-TW" b="0" i="0" dirty="0">
              <a:solidFill>
                <a:srgbClr val="0D0D0D"/>
              </a:solidFill>
              <a:effectLst/>
              <a:latin typeface="Söhne"/>
            </a:endParaRPr>
          </a:p>
          <a:p>
            <a:r>
              <a:rPr lang="zh-TW" altLang="en-US" b="0" i="0" dirty="0">
                <a:solidFill>
                  <a:srgbClr val="0D0D0D"/>
                </a:solidFill>
                <a:effectLst/>
                <a:latin typeface="Söhne"/>
              </a:rPr>
              <a:t>使用</a:t>
            </a:r>
            <a:r>
              <a:rPr lang="en-US" altLang="zh-TW" b="0" i="0" dirty="0">
                <a:solidFill>
                  <a:srgbClr val="0D0D0D"/>
                </a:solidFill>
                <a:effectLst/>
                <a:latin typeface="Söhne"/>
              </a:rPr>
              <a:t>free5gc</a:t>
            </a:r>
            <a:r>
              <a:rPr lang="zh-TW" altLang="en-US" b="0" i="0" dirty="0">
                <a:solidFill>
                  <a:srgbClr val="0D0D0D"/>
                </a:solidFill>
                <a:effectLst/>
                <a:latin typeface="Söhne"/>
              </a:rPr>
              <a:t>當</a:t>
            </a:r>
            <a:r>
              <a:rPr lang="en-US" altLang="zh-TW" b="0" i="0" dirty="0">
                <a:solidFill>
                  <a:srgbClr val="0D0D0D"/>
                </a:solidFill>
                <a:effectLst/>
                <a:latin typeface="Söhne"/>
              </a:rPr>
              <a:t>core network</a:t>
            </a:r>
            <a:r>
              <a:rPr lang="zh-TW" altLang="en-US" b="0" i="0" dirty="0">
                <a:solidFill>
                  <a:srgbClr val="0D0D0D"/>
                </a:solidFill>
                <a:effectLst/>
                <a:latin typeface="Söhne"/>
              </a:rPr>
              <a:t>，用虛擬機當</a:t>
            </a:r>
            <a:r>
              <a:rPr lang="en-US" altLang="zh-TW" b="0" i="0" dirty="0">
                <a:solidFill>
                  <a:srgbClr val="0D0D0D"/>
                </a:solidFill>
                <a:effectLst/>
                <a:latin typeface="Söhne"/>
              </a:rPr>
              <a:t>RAN</a:t>
            </a:r>
          </a:p>
          <a:p>
            <a:r>
              <a:rPr lang="en-US" altLang="zh-TW" b="0" i="0" dirty="0">
                <a:solidFill>
                  <a:srgbClr val="0D0D0D"/>
                </a:solidFill>
                <a:effectLst/>
                <a:latin typeface="Söhne"/>
              </a:rPr>
              <a:t>RAN</a:t>
            </a:r>
            <a:r>
              <a:rPr lang="zh-TW" altLang="en-US" b="0" i="0" dirty="0">
                <a:solidFill>
                  <a:srgbClr val="0D0D0D"/>
                </a:solidFill>
                <a:effectLst/>
                <a:latin typeface="Söhne"/>
              </a:rPr>
              <a:t>跟</a:t>
            </a:r>
            <a:r>
              <a:rPr lang="en-US" altLang="zh-TW" b="0" i="0" dirty="0">
                <a:solidFill>
                  <a:srgbClr val="0D0D0D"/>
                </a:solidFill>
                <a:effectLst/>
                <a:latin typeface="Söhne"/>
              </a:rPr>
              <a:t>CN</a:t>
            </a:r>
            <a:r>
              <a:rPr lang="zh-TW" altLang="en-US" b="0" i="0" dirty="0">
                <a:solidFill>
                  <a:srgbClr val="0D0D0D"/>
                </a:solidFill>
                <a:effectLst/>
                <a:latin typeface="Söhne"/>
              </a:rPr>
              <a:t>之間的溝通透過</a:t>
            </a:r>
            <a:r>
              <a:rPr lang="en-US" altLang="zh-TW" b="0" i="0" dirty="0">
                <a:solidFill>
                  <a:srgbClr val="0D0D0D"/>
                </a:solidFill>
                <a:effectLst/>
                <a:latin typeface="Söhne"/>
              </a:rPr>
              <a:t>Multus CNI(container network interface)</a:t>
            </a:r>
            <a:r>
              <a:rPr lang="zh-TW" altLang="en-US" b="0" i="0" dirty="0">
                <a:solidFill>
                  <a:srgbClr val="0D0D0D"/>
                </a:solidFill>
                <a:effectLst/>
                <a:latin typeface="Söhne"/>
              </a:rPr>
              <a:t>，達成</a:t>
            </a:r>
            <a:r>
              <a:rPr lang="en-US" altLang="zh-TW" b="0" i="0" dirty="0">
                <a:solidFill>
                  <a:srgbClr val="0D0D0D"/>
                </a:solidFill>
                <a:effectLst/>
                <a:latin typeface="Söhne"/>
              </a:rPr>
              <a:t>N2</a:t>
            </a:r>
            <a:r>
              <a:rPr lang="zh-TW" altLang="en-US" b="0" i="0" dirty="0">
                <a:solidFill>
                  <a:srgbClr val="0D0D0D"/>
                </a:solidFill>
                <a:effectLst/>
                <a:latin typeface="Söhne"/>
              </a:rPr>
              <a:t>，</a:t>
            </a:r>
            <a:r>
              <a:rPr lang="en-US" altLang="zh-TW" b="0" i="0" dirty="0">
                <a:solidFill>
                  <a:srgbClr val="0D0D0D"/>
                </a:solidFill>
                <a:effectLst/>
                <a:latin typeface="Söhne"/>
              </a:rPr>
              <a:t>N3</a:t>
            </a:r>
            <a:r>
              <a:rPr lang="zh-TW" altLang="en-US" b="0" i="0" dirty="0">
                <a:solidFill>
                  <a:srgbClr val="0D0D0D"/>
                </a:solidFill>
                <a:effectLst/>
                <a:latin typeface="Söhne"/>
              </a:rPr>
              <a:t>介面</a:t>
            </a:r>
            <a:endParaRPr lang="en-US" altLang="zh-TW" b="0" i="0" dirty="0">
              <a:solidFill>
                <a:srgbClr val="0D0D0D"/>
              </a:solidFill>
              <a:effectLst/>
              <a:latin typeface="Söhne"/>
            </a:endParaRPr>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10</a:t>
            </a:fld>
            <a:endParaRPr lang="zh-TW" altLang="en-US"/>
          </a:p>
        </p:txBody>
      </p:sp>
    </p:spTree>
    <p:extLst>
      <p:ext uri="{BB962C8B-B14F-4D97-AF65-F5344CB8AC3E}">
        <p14:creationId xmlns:p14="http://schemas.microsoft.com/office/powerpoint/2010/main" val="354484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RYU controller</a:t>
            </a:r>
            <a:r>
              <a:rPr lang="zh-TW" altLang="en-US" dirty="0"/>
              <a:t>會及時監控確保要求的</a:t>
            </a:r>
            <a:r>
              <a:rPr lang="en-US" altLang="zh-TW" dirty="0"/>
              <a:t>latency, ATR</a:t>
            </a:r>
            <a:r>
              <a:rPr lang="zh-TW" altLang="en-US" dirty="0"/>
              <a:t>及</a:t>
            </a:r>
            <a:r>
              <a:rPr lang="en-US" altLang="zh-TW" dirty="0"/>
              <a:t>packet loss</a:t>
            </a:r>
            <a:r>
              <a:rPr lang="zh-TW" altLang="en-US" dirty="0"/>
              <a:t>低於設定的</a:t>
            </a:r>
            <a:r>
              <a:rPr lang="en-US" altLang="zh-TW" dirty="0"/>
              <a:t>threshold</a:t>
            </a:r>
          </a:p>
          <a:p>
            <a:endParaRPr lang="en-US" altLang="zh-TW" dirty="0"/>
          </a:p>
          <a:p>
            <a:r>
              <a:rPr lang="zh-TW" altLang="en-US" dirty="0"/>
              <a:t>用</a:t>
            </a:r>
            <a:r>
              <a:rPr lang="en-US" altLang="zh-TW" dirty="0"/>
              <a:t>RYU</a:t>
            </a:r>
            <a:r>
              <a:rPr lang="zh-TW" altLang="en-US" dirty="0"/>
              <a:t> </a:t>
            </a:r>
            <a:r>
              <a:rPr lang="en-US" altLang="zh-TW" dirty="0"/>
              <a:t>SDN controller</a:t>
            </a:r>
            <a:r>
              <a:rPr lang="zh-TW" altLang="en-US" dirty="0"/>
              <a:t>來連結多台虛擬交換機以實作</a:t>
            </a:r>
            <a:r>
              <a:rPr lang="en-US" altLang="zh-TW" dirty="0"/>
              <a:t>backhaul network</a:t>
            </a:r>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11</a:t>
            </a:fld>
            <a:endParaRPr lang="zh-TW" altLang="en-US"/>
          </a:p>
        </p:txBody>
      </p:sp>
    </p:spTree>
    <p:extLst>
      <p:ext uri="{BB962C8B-B14F-4D97-AF65-F5344CB8AC3E}">
        <p14:creationId xmlns:p14="http://schemas.microsoft.com/office/powerpoint/2010/main" val="3306458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Distance vector</a:t>
            </a:r>
            <a:r>
              <a:rPr lang="zh-TW" altLang="en-US" dirty="0"/>
              <a:t>依賴迭代式的更新模式，例如基於</a:t>
            </a:r>
            <a:r>
              <a:rPr lang="en-US" altLang="zh-TW" dirty="0"/>
              <a:t>hop</a:t>
            </a:r>
            <a:r>
              <a:rPr lang="zh-TW" altLang="en-US" dirty="0"/>
              <a:t>的</a:t>
            </a:r>
            <a:r>
              <a:rPr lang="en-US" altLang="zh-TW" dirty="0"/>
              <a:t>routing information protocol. </a:t>
            </a:r>
          </a:p>
          <a:p>
            <a:r>
              <a:rPr lang="zh-TW" altLang="en-US" dirty="0"/>
              <a:t>每個節點會維護一個</a:t>
            </a:r>
            <a:r>
              <a:rPr lang="en-US" altLang="zh-TW" dirty="0"/>
              <a:t>distance vector</a:t>
            </a:r>
            <a:r>
              <a:rPr lang="zh-TW" altLang="en-US" dirty="0"/>
              <a:t>，通常會記錄到其他節點的</a:t>
            </a:r>
            <a:r>
              <a:rPr lang="en-US" altLang="zh-TW" dirty="0"/>
              <a:t>hop</a:t>
            </a:r>
            <a:r>
              <a:rPr lang="zh-TW" altLang="en-US" dirty="0"/>
              <a:t>數，當收到鄰居發送的</a:t>
            </a:r>
            <a:r>
              <a:rPr lang="en-US" altLang="zh-TW" dirty="0"/>
              <a:t>distance vector</a:t>
            </a:r>
            <a:r>
              <a:rPr lang="zh-TW" altLang="en-US" dirty="0"/>
              <a:t>更新時，他也會跟著更新。</a:t>
            </a:r>
            <a:endParaRPr lang="en-US" altLang="zh-TW" dirty="0"/>
          </a:p>
          <a:p>
            <a:endParaRPr lang="en-US" altLang="zh-TW" dirty="0"/>
          </a:p>
          <a:p>
            <a:r>
              <a:rPr lang="en-US" altLang="zh-TW" dirty="0"/>
              <a:t>Link-state</a:t>
            </a:r>
            <a:r>
              <a:rPr lang="zh-TW" altLang="en-US" dirty="0"/>
              <a:t>使用一個同步的的</a:t>
            </a:r>
            <a:r>
              <a:rPr lang="en-US" altLang="zh-TW" dirty="0"/>
              <a:t>topology information</a:t>
            </a:r>
            <a:r>
              <a:rPr lang="zh-TW" altLang="en-US" dirty="0"/>
              <a:t> </a:t>
            </a:r>
            <a:r>
              <a:rPr lang="en-US" altLang="zh-TW" dirty="0"/>
              <a:t>and shortest path algorithms.</a:t>
            </a:r>
          </a:p>
          <a:p>
            <a:endParaRPr lang="en-US" altLang="zh-TW" dirty="0"/>
          </a:p>
          <a:p>
            <a:r>
              <a:rPr lang="zh-TW" altLang="en-US" dirty="0"/>
              <a:t>但傳統的</a:t>
            </a:r>
            <a:r>
              <a:rPr lang="en-US" altLang="zh-TW" dirty="0"/>
              <a:t>routing protocol</a:t>
            </a:r>
            <a:r>
              <a:rPr lang="zh-TW" altLang="en-US" dirty="0"/>
              <a:t>著重於</a:t>
            </a:r>
            <a:r>
              <a:rPr lang="en-US" altLang="zh-TW" dirty="0"/>
              <a:t>link failure</a:t>
            </a:r>
            <a:r>
              <a:rPr lang="zh-TW" altLang="en-US" dirty="0"/>
              <a:t>而非</a:t>
            </a:r>
            <a:r>
              <a:rPr lang="en-US" altLang="zh-TW" dirty="0"/>
              <a:t>congestion</a:t>
            </a:r>
          </a:p>
          <a:p>
            <a:endParaRPr lang="en-US" altLang="zh-TW" dirty="0"/>
          </a:p>
          <a:p>
            <a:r>
              <a:rPr lang="zh-TW" altLang="en-US" dirty="0"/>
              <a:t>比起傳統路由，</a:t>
            </a:r>
            <a:r>
              <a:rPr lang="en-US" altLang="zh-TW" dirty="0"/>
              <a:t>SDN</a:t>
            </a:r>
            <a:r>
              <a:rPr lang="zh-TW" altLang="en-US" dirty="0"/>
              <a:t>有更好的收斂時間尤其是在</a:t>
            </a:r>
            <a:r>
              <a:rPr lang="en-US" altLang="zh-TW" dirty="0"/>
              <a:t>topology</a:t>
            </a:r>
            <a:r>
              <a:rPr lang="zh-TW" altLang="en-US" dirty="0"/>
              <a:t>規模增加時</a:t>
            </a:r>
            <a:endParaRPr lang="en-US" altLang="zh-TW" dirty="0"/>
          </a:p>
          <a:p>
            <a:endParaRPr lang="en-US" altLang="zh-TW"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12</a:t>
            </a:fld>
            <a:endParaRPr lang="zh-TW" altLang="en-US"/>
          </a:p>
        </p:txBody>
      </p:sp>
    </p:spTree>
    <p:extLst>
      <p:ext uri="{BB962C8B-B14F-4D97-AF65-F5344CB8AC3E}">
        <p14:creationId xmlns:p14="http://schemas.microsoft.com/office/powerpoint/2010/main" val="2617010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經過以上的考量，在</a:t>
            </a:r>
            <a:r>
              <a:rPr lang="en-US" altLang="zh-TW" dirty="0"/>
              <a:t>backhaul</a:t>
            </a:r>
            <a:r>
              <a:rPr lang="zh-TW" altLang="en-US" dirty="0"/>
              <a:t>網路中，我們需要一個可以對</a:t>
            </a:r>
            <a:r>
              <a:rPr lang="en-US" altLang="zh-TW" dirty="0"/>
              <a:t>congestion</a:t>
            </a:r>
            <a:r>
              <a:rPr lang="zh-TW" altLang="en-US" dirty="0"/>
              <a:t>做出快速反應並滿足</a:t>
            </a:r>
            <a:r>
              <a:rPr lang="en-US" altLang="zh-TW" dirty="0"/>
              <a:t>ATR</a:t>
            </a:r>
            <a:r>
              <a:rPr lang="zh-TW" altLang="en-US" dirty="0"/>
              <a:t>、延遲、</a:t>
            </a:r>
            <a:r>
              <a:rPr lang="en-US" altLang="zh-TW" dirty="0"/>
              <a:t>Packet loss</a:t>
            </a:r>
            <a:r>
              <a:rPr lang="zh-TW" altLang="en-US" dirty="0"/>
              <a:t>的演算法</a:t>
            </a:r>
            <a:endParaRPr lang="en-US" altLang="zh-TW" dirty="0"/>
          </a:p>
          <a:p>
            <a:r>
              <a:rPr lang="en-US" altLang="zh-TW" dirty="0"/>
              <a:t>Ref. [50]</a:t>
            </a:r>
            <a:r>
              <a:rPr lang="zh-TW" altLang="en-US" dirty="0"/>
              <a:t>有提到一個 修改過的</a:t>
            </a:r>
            <a:r>
              <a:rPr lang="en-US" altLang="zh-TW" dirty="0"/>
              <a:t>Dijkstra’s algorithm</a:t>
            </a:r>
          </a:p>
          <a:p>
            <a:endParaRPr lang="en-US" altLang="zh-TW" dirty="0"/>
          </a:p>
          <a:p>
            <a:r>
              <a:rPr lang="zh-TW" altLang="en-US" dirty="0"/>
              <a:t>不過，在網路壅塞時，有另外的演算法可以用來增強計算最短路徑。</a:t>
            </a:r>
            <a:endParaRPr lang="en-US" altLang="zh-TW"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13</a:t>
            </a:fld>
            <a:endParaRPr lang="zh-TW" altLang="en-US"/>
          </a:p>
        </p:txBody>
      </p:sp>
    </p:spTree>
    <p:extLst>
      <p:ext uri="{BB962C8B-B14F-4D97-AF65-F5344CB8AC3E}">
        <p14:creationId xmlns:p14="http://schemas.microsoft.com/office/powerpoint/2010/main" val="3292549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Table</a:t>
            </a:r>
            <a:r>
              <a:rPr lang="zh-TW" altLang="en-US" dirty="0"/>
              <a:t>內第一行是</a:t>
            </a:r>
            <a:r>
              <a:rPr lang="en-US" altLang="zh-TW" dirty="0"/>
              <a:t>iteration</a:t>
            </a:r>
            <a:r>
              <a:rPr lang="zh-TW" altLang="en-US" dirty="0"/>
              <a:t>次數，低一列是</a:t>
            </a:r>
            <a:r>
              <a:rPr lang="en-US" altLang="zh-TW" dirty="0"/>
              <a:t>node</a:t>
            </a:r>
            <a:r>
              <a:rPr lang="zh-TW" altLang="en-US" dirty="0"/>
              <a:t>的名字</a:t>
            </a:r>
            <a:endParaRPr lang="en-US" altLang="zh-TW" dirty="0"/>
          </a:p>
          <a:p>
            <a:r>
              <a:rPr lang="zh-TW" altLang="en-US" dirty="0"/>
              <a:t>如果到不了的</a:t>
            </a:r>
            <a:r>
              <a:rPr lang="en-US" altLang="zh-TW" dirty="0"/>
              <a:t>node</a:t>
            </a:r>
            <a:r>
              <a:rPr lang="zh-TW" altLang="en-US" dirty="0"/>
              <a:t>距離會先設為無限</a:t>
            </a:r>
            <a:endParaRPr lang="en-US" altLang="zh-TW" dirty="0"/>
          </a:p>
          <a:p>
            <a:br>
              <a:rPr lang="en-US" altLang="zh-TW" dirty="0"/>
            </a:br>
            <a:r>
              <a:rPr lang="en-US" altLang="zh-TW" dirty="0"/>
              <a:t>S</a:t>
            </a:r>
            <a:r>
              <a:rPr lang="zh-TW" altLang="en-US" dirty="0"/>
              <a:t>是一個 </a:t>
            </a:r>
            <a:r>
              <a:rPr lang="en-US" altLang="zh-TW" dirty="0"/>
              <a:t>list</a:t>
            </a:r>
            <a:r>
              <a:rPr lang="zh-TW" altLang="en-US" dirty="0"/>
              <a:t>放</a:t>
            </a:r>
            <a:r>
              <a:rPr lang="en-US" altLang="zh-TW" dirty="0"/>
              <a:t>visited</a:t>
            </a:r>
            <a:r>
              <a:rPr lang="zh-TW" altLang="en-US" dirty="0"/>
              <a:t>過的</a:t>
            </a:r>
            <a:r>
              <a:rPr lang="en-US" altLang="zh-TW" dirty="0"/>
              <a:t>node</a:t>
            </a:r>
          </a:p>
          <a:p>
            <a:r>
              <a:rPr lang="zh-TW" altLang="en-US" dirty="0"/>
              <a:t>每次會挑選權重最小的點開始</a:t>
            </a:r>
            <a:endParaRPr lang="en-US" altLang="zh-TW" dirty="0"/>
          </a:p>
          <a:p>
            <a:endParaRPr lang="en-US" altLang="zh-TW" dirty="0"/>
          </a:p>
          <a:p>
            <a:r>
              <a:rPr lang="zh-TW" altLang="en-US" dirty="0"/>
              <a:t>最後的結果代表從起始點到每個點的最短路徑</a:t>
            </a:r>
            <a:endParaRPr lang="en-US" altLang="zh-TW"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14</a:t>
            </a:fld>
            <a:endParaRPr lang="zh-TW" altLang="en-US"/>
          </a:p>
        </p:txBody>
      </p:sp>
    </p:spTree>
    <p:extLst>
      <p:ext uri="{BB962C8B-B14F-4D97-AF65-F5344CB8AC3E}">
        <p14:creationId xmlns:p14="http://schemas.microsoft.com/office/powerpoint/2010/main" val="791545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a:t>
            </a:r>
            <a:r>
              <a:rPr lang="zh-TW" altLang="en-US" dirty="0"/>
              <a:t>演算法是一個可以計算點到點最短路徑的演算法</a:t>
            </a:r>
            <a:endParaRPr lang="en-US" altLang="zh-TW" dirty="0"/>
          </a:p>
          <a:p>
            <a:endParaRPr lang="en-US" altLang="zh-TW" dirty="0"/>
          </a:p>
          <a:p>
            <a:r>
              <a:rPr lang="en-US" altLang="zh-TW" dirty="0"/>
              <a:t>A</a:t>
            </a:r>
            <a:r>
              <a:rPr lang="zh-TW" altLang="en-US" dirty="0"/>
              <a:t>*可以被視為</a:t>
            </a:r>
            <a:r>
              <a:rPr lang="en-US" altLang="zh-TW" dirty="0"/>
              <a:t>Dijkstra</a:t>
            </a:r>
            <a:r>
              <a:rPr lang="zh-TW" altLang="en-US" dirty="0"/>
              <a:t>的延伸，他用啟發式的演算法來預測剩下路徑的</a:t>
            </a:r>
            <a:r>
              <a:rPr lang="en-US" altLang="zh-TW" dirty="0"/>
              <a:t>cost</a:t>
            </a:r>
            <a:r>
              <a:rPr lang="zh-TW" altLang="en-US" dirty="0"/>
              <a:t>，讓我們可以裁減掉不必要的</a:t>
            </a:r>
            <a:r>
              <a:rPr lang="en-US" altLang="zh-TW" dirty="0"/>
              <a:t>path</a:t>
            </a:r>
            <a:r>
              <a:rPr lang="zh-TW" altLang="en-US" dirty="0"/>
              <a:t>來提高效率</a:t>
            </a:r>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15</a:t>
            </a:fld>
            <a:endParaRPr lang="zh-TW" altLang="en-US"/>
          </a:p>
        </p:txBody>
      </p:sp>
    </p:spTree>
    <p:extLst>
      <p:ext uri="{BB962C8B-B14F-4D97-AF65-F5344CB8AC3E}">
        <p14:creationId xmlns:p14="http://schemas.microsoft.com/office/powerpoint/2010/main" val="3661858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在每個步驟中 </a:t>
            </a:r>
            <a:r>
              <a:rPr lang="en-US" altLang="zh-TW" dirty="0"/>
              <a:t>A</a:t>
            </a:r>
            <a:r>
              <a:rPr lang="zh-TW" altLang="en-US" dirty="0"/>
              <a:t>*演算法會計算出一個起點到目前</a:t>
            </a:r>
            <a:r>
              <a:rPr lang="en-US" altLang="zh-TW" dirty="0"/>
              <a:t>node</a:t>
            </a:r>
            <a:r>
              <a:rPr lang="zh-TW" altLang="en-US" dirty="0"/>
              <a:t>的真實</a:t>
            </a:r>
            <a:r>
              <a:rPr lang="en-US" altLang="zh-TW" dirty="0"/>
              <a:t>cost g(v)</a:t>
            </a:r>
          </a:p>
          <a:p>
            <a:r>
              <a:rPr lang="zh-TW" altLang="en-US" dirty="0"/>
              <a:t>及目前</a:t>
            </a:r>
            <a:r>
              <a:rPr lang="en-US" altLang="zh-TW" dirty="0"/>
              <a:t>node</a:t>
            </a:r>
            <a:r>
              <a:rPr lang="zh-TW" altLang="en-US" dirty="0"/>
              <a:t>到目標</a:t>
            </a:r>
            <a:r>
              <a:rPr lang="en-US" altLang="zh-TW" dirty="0"/>
              <a:t>node</a:t>
            </a:r>
            <a:r>
              <a:rPr lang="zh-TW" altLang="en-US" dirty="0"/>
              <a:t>的</a:t>
            </a:r>
            <a:r>
              <a:rPr lang="en-US" altLang="zh-TW" dirty="0"/>
              <a:t>heuristic cost h(v)</a:t>
            </a:r>
          </a:p>
          <a:p>
            <a:endParaRPr lang="en-US" altLang="zh-TW" dirty="0"/>
          </a:p>
          <a:p>
            <a:r>
              <a:rPr lang="zh-TW" altLang="en-US" dirty="0"/>
              <a:t>透過這樣的方法，我們可以專注於較有希望</a:t>
            </a:r>
            <a:r>
              <a:rPr lang="en-US" altLang="zh-TW" dirty="0"/>
              <a:t>path</a:t>
            </a:r>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16</a:t>
            </a:fld>
            <a:endParaRPr lang="zh-TW" altLang="en-US"/>
          </a:p>
        </p:txBody>
      </p:sp>
    </p:spTree>
    <p:extLst>
      <p:ext uri="{BB962C8B-B14F-4D97-AF65-F5344CB8AC3E}">
        <p14:creationId xmlns:p14="http://schemas.microsoft.com/office/powerpoint/2010/main" val="2455818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本篇提出一個 修改過的</a:t>
            </a:r>
            <a:r>
              <a:rPr lang="en-US" altLang="zh-TW" dirty="0"/>
              <a:t>A</a:t>
            </a:r>
            <a:r>
              <a:rPr lang="zh-TW" altLang="en-US" dirty="0"/>
              <a:t>*演算法，考慮</a:t>
            </a:r>
            <a:r>
              <a:rPr lang="en-US" altLang="zh-TW" dirty="0"/>
              <a:t>ATR, delay and packet loss</a:t>
            </a:r>
            <a:r>
              <a:rPr lang="zh-TW" altLang="en-US" dirty="0"/>
              <a:t>以實現</a:t>
            </a:r>
            <a:r>
              <a:rPr lang="en-US" altLang="zh-TW" dirty="0"/>
              <a:t>backhaul network</a:t>
            </a:r>
            <a:r>
              <a:rPr lang="zh-TW" altLang="en-US" dirty="0"/>
              <a:t>的</a:t>
            </a:r>
            <a:r>
              <a:rPr lang="en-US" altLang="zh-TW" dirty="0"/>
              <a:t>network slicing</a:t>
            </a:r>
          </a:p>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17</a:t>
            </a:fld>
            <a:endParaRPr lang="zh-TW" altLang="en-US"/>
          </a:p>
        </p:txBody>
      </p:sp>
    </p:spTree>
    <p:extLst>
      <p:ext uri="{BB962C8B-B14F-4D97-AF65-F5344CB8AC3E}">
        <p14:creationId xmlns:p14="http://schemas.microsoft.com/office/powerpoint/2010/main" val="835349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g_score</a:t>
            </a:r>
            <a:r>
              <a:rPr lang="en-US" altLang="zh-TW" dirty="0"/>
              <a:t> </a:t>
            </a:r>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18</a:t>
            </a:fld>
            <a:endParaRPr lang="zh-TW" altLang="en-US"/>
          </a:p>
        </p:txBody>
      </p:sp>
    </p:spTree>
    <p:extLst>
      <p:ext uri="{BB962C8B-B14F-4D97-AF65-F5344CB8AC3E}">
        <p14:creationId xmlns:p14="http://schemas.microsoft.com/office/powerpoint/2010/main" val="3061024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19</a:t>
            </a:fld>
            <a:endParaRPr lang="zh-TW" altLang="en-US"/>
          </a:p>
        </p:txBody>
      </p:sp>
    </p:spTree>
    <p:extLst>
      <p:ext uri="{BB962C8B-B14F-4D97-AF65-F5344CB8AC3E}">
        <p14:creationId xmlns:p14="http://schemas.microsoft.com/office/powerpoint/2010/main" val="2050383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i="0" dirty="0">
                <a:solidFill>
                  <a:srgbClr val="0D0D0D"/>
                </a:solidFill>
                <a:effectLst/>
                <a:latin typeface="Söhne"/>
              </a:rPr>
              <a:t>本文提出了一種新的方法，用於在</a:t>
            </a:r>
            <a:r>
              <a:rPr lang="en-US" altLang="zh-TW" b="0" i="0" dirty="0">
                <a:solidFill>
                  <a:srgbClr val="0D0D0D"/>
                </a:solidFill>
                <a:effectLst/>
                <a:latin typeface="Söhne"/>
              </a:rPr>
              <a:t>5G</a:t>
            </a:r>
            <a:r>
              <a:rPr lang="zh-TW" altLang="en-US" b="0" i="0" dirty="0">
                <a:solidFill>
                  <a:srgbClr val="0D0D0D"/>
                </a:solidFill>
                <a:effectLst/>
                <a:latin typeface="Söhne"/>
              </a:rPr>
              <a:t>背景網絡中進行網絡切片，以達到具有低或非常低延遲要求。</a:t>
            </a:r>
            <a:endParaRPr lang="en-US" altLang="zh-TW" b="0" i="0" dirty="0">
              <a:solidFill>
                <a:srgbClr val="0D0D0D"/>
              </a:solidFill>
              <a:effectLst/>
              <a:latin typeface="Söhne"/>
            </a:endParaRPr>
          </a:p>
          <a:p>
            <a:r>
              <a:rPr lang="zh-TW" altLang="en-US" b="0" i="0" dirty="0">
                <a:solidFill>
                  <a:srgbClr val="0D0D0D"/>
                </a:solidFill>
                <a:effectLst/>
                <a:latin typeface="Söhne"/>
              </a:rPr>
              <a:t>透過一種修改後的</a:t>
            </a:r>
            <a:r>
              <a:rPr lang="en-US" altLang="zh-TW" b="0" i="0" dirty="0">
                <a:solidFill>
                  <a:srgbClr val="0D0D0D"/>
                </a:solidFill>
                <a:effectLst/>
                <a:latin typeface="Söhne"/>
              </a:rPr>
              <a:t>A*</a:t>
            </a:r>
            <a:r>
              <a:rPr lang="zh-TW" altLang="en-US" b="0" i="0" dirty="0">
                <a:solidFill>
                  <a:srgbClr val="0D0D0D"/>
                </a:solidFill>
                <a:effectLst/>
                <a:latin typeface="Söhne"/>
              </a:rPr>
              <a:t>演算法，將網絡</a:t>
            </a:r>
            <a:r>
              <a:rPr lang="en-US" altLang="zh-TW" b="0" i="0" dirty="0">
                <a:solidFill>
                  <a:srgbClr val="0D0D0D"/>
                </a:solidFill>
                <a:effectLst/>
                <a:latin typeface="Söhne"/>
              </a:rPr>
              <a:t>QoS</a:t>
            </a:r>
            <a:r>
              <a:rPr lang="zh-TW" altLang="en-US" b="0" i="0" dirty="0">
                <a:solidFill>
                  <a:srgbClr val="0D0D0D"/>
                </a:solidFill>
                <a:effectLst/>
                <a:latin typeface="Söhne"/>
              </a:rPr>
              <a:t>參數納入到一個綜合指標中。</a:t>
            </a:r>
            <a:endParaRPr lang="en-US" altLang="zh-TW" b="0" i="0" dirty="0">
              <a:solidFill>
                <a:srgbClr val="0D0D0D"/>
              </a:solidFill>
              <a:effectLst/>
              <a:latin typeface="Söhne"/>
            </a:endParaRPr>
          </a:p>
          <a:p>
            <a:r>
              <a:rPr lang="zh-TW" altLang="en-US" b="0" i="0" dirty="0">
                <a:solidFill>
                  <a:srgbClr val="0D0D0D"/>
                </a:solidFill>
                <a:effectLst/>
                <a:latin typeface="Söhne"/>
              </a:rPr>
              <a:t>通過使用預先計算的</a:t>
            </a:r>
            <a:r>
              <a:rPr lang="en-US" altLang="zh-TW" b="0" i="0" dirty="0">
                <a:solidFill>
                  <a:srgbClr val="0D0D0D"/>
                </a:solidFill>
                <a:effectLst/>
                <a:latin typeface="Söhne"/>
              </a:rPr>
              <a:t>heuristic function</a:t>
            </a:r>
            <a:r>
              <a:rPr lang="zh-TW" altLang="en-US" b="0" i="0" dirty="0">
                <a:solidFill>
                  <a:srgbClr val="0D0D0D"/>
                </a:solidFill>
                <a:effectLst/>
                <a:latin typeface="Söhne"/>
              </a:rPr>
              <a:t>和用於</a:t>
            </a:r>
            <a:r>
              <a:rPr lang="en-US" altLang="zh-TW" b="0" i="0" dirty="0">
                <a:solidFill>
                  <a:srgbClr val="0D0D0D"/>
                </a:solidFill>
                <a:effectLst/>
                <a:latin typeface="Söhne"/>
              </a:rPr>
              <a:t>congestion</a:t>
            </a:r>
            <a:r>
              <a:rPr lang="zh-TW" altLang="en-US" b="0" i="0" dirty="0">
                <a:solidFill>
                  <a:srgbClr val="0D0D0D"/>
                </a:solidFill>
                <a:effectLst/>
                <a:latin typeface="Söhne"/>
              </a:rPr>
              <a:t> </a:t>
            </a:r>
            <a:r>
              <a:rPr lang="en-US" altLang="zh-TW" b="0" i="0" dirty="0">
                <a:solidFill>
                  <a:srgbClr val="0D0D0D"/>
                </a:solidFill>
                <a:effectLst/>
                <a:latin typeface="Söhne"/>
              </a:rPr>
              <a:t>management</a:t>
            </a:r>
            <a:r>
              <a:rPr lang="zh-TW" altLang="en-US" b="0" i="0" dirty="0">
                <a:solidFill>
                  <a:srgbClr val="0D0D0D"/>
                </a:solidFill>
                <a:effectLst/>
                <a:latin typeface="Söhne"/>
              </a:rPr>
              <a:t>的即時監控策略，該算法的效率優於</a:t>
            </a:r>
            <a:r>
              <a:rPr lang="en-US" altLang="zh-TW" b="0" i="0" dirty="0">
                <a:solidFill>
                  <a:srgbClr val="0D0D0D"/>
                </a:solidFill>
                <a:effectLst/>
                <a:latin typeface="Söhne"/>
              </a:rPr>
              <a:t>Dijkstra</a:t>
            </a:r>
            <a:r>
              <a:rPr lang="zh-TW" altLang="en-US" b="0" i="0" dirty="0">
                <a:solidFill>
                  <a:srgbClr val="0D0D0D"/>
                </a:solidFill>
                <a:effectLst/>
                <a:latin typeface="Söhne"/>
              </a:rPr>
              <a:t>算法。</a:t>
            </a:r>
            <a:endParaRPr lang="en-US" altLang="zh-TW" b="0" i="0" dirty="0">
              <a:solidFill>
                <a:srgbClr val="0D0D0D"/>
              </a:solidFill>
              <a:effectLst/>
              <a:latin typeface="Söhne"/>
            </a:endParaRPr>
          </a:p>
          <a:p>
            <a:r>
              <a:rPr lang="zh-TW" altLang="en-US" b="0" i="0" dirty="0">
                <a:solidFill>
                  <a:srgbClr val="0D0D0D"/>
                </a:solidFill>
                <a:effectLst/>
                <a:latin typeface="Söhne"/>
              </a:rPr>
              <a:t>我們將該算法整合到</a:t>
            </a:r>
            <a:r>
              <a:rPr lang="en-US" altLang="zh-TW" b="0" i="0" dirty="0">
                <a:solidFill>
                  <a:srgbClr val="0D0D0D"/>
                </a:solidFill>
                <a:effectLst/>
                <a:latin typeface="Söhne"/>
              </a:rPr>
              <a:t>SND</a:t>
            </a:r>
            <a:r>
              <a:rPr lang="zh-TW" altLang="en-US" b="0" i="0" dirty="0">
                <a:solidFill>
                  <a:srgbClr val="0D0D0D"/>
                </a:solidFill>
                <a:effectLst/>
                <a:latin typeface="Söhne"/>
              </a:rPr>
              <a:t>的</a:t>
            </a:r>
            <a:r>
              <a:rPr lang="en-US" altLang="zh-TW" sz="1200" dirty="0"/>
              <a:t>path computation element </a:t>
            </a:r>
            <a:r>
              <a:rPr lang="zh-TW" altLang="en-US" sz="1200" dirty="0"/>
              <a:t>的</a:t>
            </a:r>
            <a:r>
              <a:rPr lang="en-US" altLang="zh-TW" b="0" i="0" dirty="0">
                <a:solidFill>
                  <a:srgbClr val="0D0D0D"/>
                </a:solidFill>
                <a:effectLst/>
                <a:latin typeface="Söhne"/>
              </a:rPr>
              <a:t>module</a:t>
            </a:r>
            <a:r>
              <a:rPr lang="zh-TW" altLang="en-US" b="0" i="0" dirty="0">
                <a:solidFill>
                  <a:srgbClr val="0D0D0D"/>
                </a:solidFill>
                <a:effectLst/>
                <a:latin typeface="Söhne"/>
              </a:rPr>
              <a:t>中，該</a:t>
            </a:r>
            <a:r>
              <a:rPr lang="en-US" altLang="zh-TW" b="0" i="0" dirty="0">
                <a:solidFill>
                  <a:srgbClr val="0D0D0D"/>
                </a:solidFill>
                <a:effectLst/>
                <a:latin typeface="Söhne"/>
              </a:rPr>
              <a:t>module</a:t>
            </a:r>
            <a:r>
              <a:rPr lang="zh-TW" altLang="en-US" b="0" i="0" dirty="0">
                <a:solidFill>
                  <a:srgbClr val="0D0D0D"/>
                </a:solidFill>
                <a:effectLst/>
                <a:latin typeface="Söhne"/>
              </a:rPr>
              <a:t>計算網絡切片的最優路徑。</a:t>
            </a:r>
            <a:endParaRPr lang="en-US" altLang="zh-TW" b="0" i="0" dirty="0">
              <a:solidFill>
                <a:srgbClr val="0D0D0D"/>
              </a:solidFill>
              <a:effectLst/>
              <a:latin typeface="Söhne"/>
            </a:endParaRPr>
          </a:p>
          <a:p>
            <a:endParaRPr lang="en-US" altLang="zh-TW" sz="1200" b="0" i="0" kern="1200" dirty="0">
              <a:solidFill>
                <a:srgbClr val="0D0D0D"/>
              </a:solidFill>
              <a:effectLst/>
              <a:latin typeface="Söhne"/>
              <a:ea typeface="+mn-ea"/>
              <a:cs typeface="+mn-cs"/>
            </a:endParaRPr>
          </a:p>
          <a:p>
            <a:r>
              <a:rPr lang="zh-TW" altLang="en-US" b="0" i="0" dirty="0">
                <a:solidFill>
                  <a:srgbClr val="0D0D0D"/>
                </a:solidFill>
                <a:effectLst/>
                <a:latin typeface="Söhne"/>
              </a:rPr>
              <a:t>實驗結果顯示，與</a:t>
            </a:r>
            <a:r>
              <a:rPr lang="en-US" altLang="zh-TW" b="0" i="0" dirty="0">
                <a:solidFill>
                  <a:srgbClr val="0D0D0D"/>
                </a:solidFill>
                <a:effectLst/>
                <a:latin typeface="Söhne"/>
              </a:rPr>
              <a:t>Dijkstra</a:t>
            </a:r>
            <a:r>
              <a:rPr lang="zh-TW" altLang="en-US" b="0" i="0" dirty="0">
                <a:solidFill>
                  <a:srgbClr val="0D0D0D"/>
                </a:solidFill>
                <a:effectLst/>
                <a:latin typeface="Söhne"/>
              </a:rPr>
              <a:t>算法相比，所提出的算法在處理時間方面顯著提高，特別是在複雜的拓撲中</a:t>
            </a:r>
            <a:r>
              <a:rPr lang="zh-TW" altLang="en-US" sz="1200" b="0" i="0" kern="1200" dirty="0">
                <a:solidFill>
                  <a:srgbClr val="0D0D0D"/>
                </a:solidFill>
                <a:effectLst/>
                <a:latin typeface="Söhne"/>
                <a:ea typeface="+mn-ea"/>
                <a:cs typeface="+mn-cs"/>
              </a:rPr>
              <a:t>。</a:t>
            </a:r>
            <a:endParaRPr lang="zh-TW" altLang="en-US" sz="1200" b="0" i="0" kern="1200" dirty="0">
              <a:solidFill>
                <a:schemeClr val="tx1"/>
              </a:solidFill>
              <a:effectLst/>
              <a:latin typeface="+mn-lt"/>
              <a:ea typeface="+mn-ea"/>
              <a:cs typeface="+mn-cs"/>
            </a:endParaRPr>
          </a:p>
          <a:p>
            <a:r>
              <a:rPr lang="zh-TW" altLang="en-US" b="0" i="0" dirty="0">
                <a:solidFill>
                  <a:srgbClr val="0D0D0D"/>
                </a:solidFill>
                <a:effectLst/>
                <a:latin typeface="Söhne"/>
              </a:rPr>
              <a:t>該算法成功地根據需要即時調整路徑，以滿足低延遲要求，防止封包延遲超出設定的</a:t>
            </a:r>
            <a:r>
              <a:rPr lang="en-US" altLang="zh-TW" b="0" i="0" dirty="0">
                <a:solidFill>
                  <a:srgbClr val="0D0D0D"/>
                </a:solidFill>
                <a:effectLst/>
                <a:latin typeface="Söhne"/>
              </a:rPr>
              <a:t>threshold</a:t>
            </a:r>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2</a:t>
            </a:fld>
            <a:endParaRPr lang="zh-TW" altLang="en-US"/>
          </a:p>
        </p:txBody>
      </p:sp>
    </p:spTree>
    <p:extLst>
      <p:ext uri="{BB962C8B-B14F-4D97-AF65-F5344CB8AC3E}">
        <p14:creationId xmlns:p14="http://schemas.microsoft.com/office/powerpoint/2010/main" val="4239295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K0 S0</a:t>
            </a:r>
            <a:r>
              <a:rPr lang="zh-TW" altLang="en-US" dirty="0"/>
              <a:t> 那些是甚麼</a:t>
            </a:r>
            <a:r>
              <a:rPr lang="en-US" altLang="zh-TW" dirty="0"/>
              <a:t>?</a:t>
            </a:r>
          </a:p>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20</a:t>
            </a:fld>
            <a:endParaRPr lang="zh-TW" altLang="en-US"/>
          </a:p>
        </p:txBody>
      </p:sp>
    </p:spTree>
    <p:extLst>
      <p:ext uri="{BB962C8B-B14F-4D97-AF65-F5344CB8AC3E}">
        <p14:creationId xmlns:p14="http://schemas.microsoft.com/office/powerpoint/2010/main" val="3147121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先前提到的算法已經整合到</a:t>
            </a:r>
            <a:r>
              <a:rPr lang="en-US" altLang="zh-TW" dirty="0"/>
              <a:t>SDN</a:t>
            </a:r>
            <a:r>
              <a:rPr lang="zh-TW" altLang="en-US" dirty="0"/>
              <a:t>的</a:t>
            </a:r>
            <a:r>
              <a:rPr lang="en-US" altLang="zh-TW" dirty="0"/>
              <a:t>backhaul network</a:t>
            </a:r>
            <a:r>
              <a:rPr lang="zh-TW" altLang="en-US" dirty="0"/>
              <a:t>中。</a:t>
            </a:r>
            <a:endParaRPr lang="en-US" altLang="zh-TW" dirty="0"/>
          </a:p>
          <a:p>
            <a:r>
              <a:rPr lang="zh-TW" altLang="en-US" dirty="0"/>
              <a:t>為了要可以使用，本篇實作了另一個 </a:t>
            </a:r>
            <a:r>
              <a:rPr lang="en-US" altLang="zh-TW" dirty="0"/>
              <a:t>module</a:t>
            </a:r>
            <a:r>
              <a:rPr lang="zh-TW" altLang="en-US" dirty="0"/>
              <a:t>應用在</a:t>
            </a:r>
            <a:r>
              <a:rPr lang="en-US" altLang="zh-TW" dirty="0"/>
              <a:t>SDN RYU controller</a:t>
            </a:r>
          </a:p>
          <a:p>
            <a:endParaRPr lang="en-US" altLang="zh-TW" dirty="0"/>
          </a:p>
          <a:p>
            <a:r>
              <a:rPr lang="zh-TW" altLang="en-US" dirty="0"/>
              <a:t>首先要有一個 拓樸發現</a:t>
            </a:r>
            <a:r>
              <a:rPr lang="en-US" altLang="zh-TW" dirty="0"/>
              <a:t>module</a:t>
            </a:r>
            <a:r>
              <a:rPr lang="zh-TW" altLang="en-US" dirty="0"/>
              <a:t>來找</a:t>
            </a:r>
            <a:r>
              <a:rPr lang="en-US" altLang="zh-TW" sz="1200" dirty="0"/>
              <a:t>hosts, switches, and links</a:t>
            </a:r>
            <a:r>
              <a:rPr lang="zh-TW" altLang="en-US" sz="1200" dirty="0"/>
              <a:t>，包含兩大部分</a:t>
            </a:r>
            <a:endParaRPr lang="en-US" altLang="zh-TW" sz="1200" dirty="0"/>
          </a:p>
          <a:p>
            <a:pPr marL="228600" indent="-228600">
              <a:buAutoNum type="arabicPeriod"/>
            </a:pPr>
            <a:r>
              <a:rPr lang="en-US" altLang="zh-TW" sz="1200" dirty="0"/>
              <a:t>Switch and link discovery</a:t>
            </a:r>
          </a:p>
          <a:p>
            <a:pPr marL="228600" indent="-228600">
              <a:buAutoNum type="arabicPeriod"/>
            </a:pPr>
            <a:r>
              <a:rPr lang="en-US" altLang="zh-TW" sz="1200" dirty="0"/>
              <a:t>host discovery</a:t>
            </a:r>
            <a:r>
              <a:rPr lang="zh-TW" altLang="en-US" sz="1200" dirty="0"/>
              <a:t> </a:t>
            </a:r>
            <a:endParaRPr lang="en-US" altLang="zh-TW" dirty="0"/>
          </a:p>
          <a:p>
            <a:endParaRPr lang="en-US" altLang="zh-TW" dirty="0"/>
          </a:p>
          <a:p>
            <a:endParaRPr lang="en-US" altLang="zh-TW" dirty="0"/>
          </a:p>
          <a:p>
            <a:r>
              <a:rPr lang="en-US" altLang="zh-TW" dirty="0"/>
              <a:t>EventSwitchEnter</a:t>
            </a:r>
            <a:r>
              <a:rPr lang="zh-TW" altLang="en-US" dirty="0"/>
              <a:t> </a:t>
            </a:r>
            <a:r>
              <a:rPr lang="en-US" altLang="zh-TW" dirty="0"/>
              <a:t>:</a:t>
            </a:r>
            <a:r>
              <a:rPr lang="zh-TW" altLang="en-US" dirty="0"/>
              <a:t> </a:t>
            </a:r>
            <a:r>
              <a:rPr lang="zh-TW" altLang="en-US" b="0" i="0" dirty="0">
                <a:solidFill>
                  <a:srgbClr val="0D0D0D"/>
                </a:solidFill>
                <a:effectLst/>
                <a:latin typeface="Söhne"/>
              </a:rPr>
              <a:t>表</a:t>
            </a:r>
            <a:r>
              <a:rPr lang="zh-CN" altLang="en-US" b="0" i="0" dirty="0">
                <a:solidFill>
                  <a:srgbClr val="0D0D0D"/>
                </a:solidFill>
                <a:effectLst/>
                <a:latin typeface="Söhne"/>
              </a:rPr>
              <a:t>示有新的</a:t>
            </a:r>
            <a:r>
              <a:rPr lang="en-US" altLang="zh-CN" b="0" i="0" dirty="0">
                <a:solidFill>
                  <a:srgbClr val="0D0D0D"/>
                </a:solidFill>
                <a:effectLst/>
                <a:latin typeface="Söhne"/>
              </a:rPr>
              <a:t>switch</a:t>
            </a:r>
            <a:r>
              <a:rPr lang="zh-CN" altLang="en-US" b="0" i="0" dirty="0">
                <a:solidFill>
                  <a:srgbClr val="0D0D0D"/>
                </a:solidFill>
                <a:effectLst/>
                <a:latin typeface="Söhne"/>
              </a:rPr>
              <a:t>加入了</a:t>
            </a:r>
            <a:r>
              <a:rPr lang="zh-TW" altLang="en-US" b="0" i="0" dirty="0">
                <a:solidFill>
                  <a:srgbClr val="0D0D0D"/>
                </a:solidFill>
                <a:effectLst/>
                <a:latin typeface="Söhne"/>
              </a:rPr>
              <a:t>網路拓樸中</a:t>
            </a:r>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23</a:t>
            </a:fld>
            <a:endParaRPr lang="zh-TW" altLang="en-US"/>
          </a:p>
        </p:txBody>
      </p:sp>
    </p:spTree>
    <p:extLst>
      <p:ext uri="{BB962C8B-B14F-4D97-AF65-F5344CB8AC3E}">
        <p14:creationId xmlns:p14="http://schemas.microsoft.com/office/powerpoint/2010/main" val="3988198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t>
            </a:r>
            <a:r>
              <a:rPr lang="zh-TW" altLang="en-US" dirty="0"/>
              <a:t>再來我們使用三個性能指標來量測發現的拓樸</a:t>
            </a:r>
            <a:endParaRPr lang="en-US" altLang="zh-TW" dirty="0"/>
          </a:p>
          <a:p>
            <a:r>
              <a:rPr lang="en-US" altLang="zh-TW" dirty="0"/>
              <a:t>-</a:t>
            </a:r>
            <a:r>
              <a:rPr lang="zh-TW" altLang="en-US" b="0" i="0" dirty="0">
                <a:solidFill>
                  <a:srgbClr val="0D0D0D"/>
                </a:solidFill>
                <a:effectLst/>
                <a:latin typeface="Söhne"/>
              </a:rPr>
              <a:t>最後一個組件是路徑計算模組，它整合了前面討論的算法。當我們將應用程式加載到 </a:t>
            </a:r>
            <a:r>
              <a:rPr lang="en-US" altLang="zh-TW" b="0" i="0" dirty="0">
                <a:solidFill>
                  <a:srgbClr val="0D0D0D"/>
                </a:solidFill>
                <a:effectLst/>
                <a:latin typeface="Söhne"/>
              </a:rPr>
              <a:t>SDN </a:t>
            </a:r>
            <a:r>
              <a:rPr lang="zh-TW" altLang="en-US" b="0" i="0" dirty="0">
                <a:solidFill>
                  <a:srgbClr val="0D0D0D"/>
                </a:solidFill>
                <a:effectLst/>
                <a:latin typeface="Söhne"/>
              </a:rPr>
              <a:t>控制器中時，它首先初始化了優先服務（例如 </a:t>
            </a:r>
            <a:r>
              <a:rPr lang="en-US" altLang="zh-TW" b="0" i="0" dirty="0">
                <a:solidFill>
                  <a:srgbClr val="0D0D0D"/>
                </a:solidFill>
                <a:effectLst/>
                <a:latin typeface="Söhne"/>
              </a:rPr>
              <a:t>URLLC</a:t>
            </a:r>
            <a:r>
              <a:rPr lang="zh-TW" altLang="en-US" b="0" i="0" dirty="0">
                <a:solidFill>
                  <a:srgbClr val="0D0D0D"/>
                </a:solidFill>
                <a:effectLst/>
                <a:latin typeface="Söhne"/>
              </a:rPr>
              <a:t>）的預設最佳路徑，並使用 </a:t>
            </a:r>
            <a:r>
              <a:rPr lang="en-US" altLang="zh-TW" b="0" i="0" dirty="0">
                <a:solidFill>
                  <a:srgbClr val="0D0D0D"/>
                </a:solidFill>
                <a:effectLst/>
                <a:latin typeface="Söhne"/>
              </a:rPr>
              <a:t>Yen </a:t>
            </a:r>
            <a:r>
              <a:rPr lang="zh-TW" altLang="en-US" b="0" i="0" dirty="0">
                <a:solidFill>
                  <a:srgbClr val="0D0D0D"/>
                </a:solidFill>
                <a:effectLst/>
                <a:latin typeface="Söhne"/>
              </a:rPr>
              <a:t>算法計算出最佳的 </a:t>
            </a:r>
            <a:r>
              <a:rPr lang="en-US" altLang="zh-TW" b="0" i="0" dirty="0">
                <a:solidFill>
                  <a:srgbClr val="0D0D0D"/>
                </a:solidFill>
                <a:effectLst/>
                <a:latin typeface="Söhne"/>
              </a:rPr>
              <a:t>K </a:t>
            </a:r>
            <a:r>
              <a:rPr lang="zh-TW" altLang="en-US" b="0" i="0" dirty="0">
                <a:solidFill>
                  <a:srgbClr val="0D0D0D"/>
                </a:solidFill>
                <a:effectLst/>
                <a:latin typeface="Söhne"/>
              </a:rPr>
              <a:t>條路徑。</a:t>
            </a:r>
            <a:endParaRPr lang="en-US" altLang="zh-TW" dirty="0"/>
          </a:p>
          <a:p>
            <a:endParaRPr lang="en-US" altLang="zh-TW" dirty="0"/>
          </a:p>
          <a:p>
            <a:r>
              <a:rPr lang="en-US" altLang="zh-TW" dirty="0"/>
              <a:t>Yen’s algorithm</a:t>
            </a:r>
            <a:r>
              <a:rPr lang="zh-TW" altLang="en-US" dirty="0"/>
              <a:t>可以找出多個</a:t>
            </a:r>
            <a:r>
              <a:rPr lang="en-US" altLang="zh-TW" dirty="0"/>
              <a:t>node</a:t>
            </a:r>
            <a:r>
              <a:rPr lang="zh-TW" altLang="en-US" dirty="0"/>
              <a:t>到</a:t>
            </a:r>
            <a:r>
              <a:rPr lang="en-US" altLang="zh-TW" dirty="0"/>
              <a:t>goal node</a:t>
            </a:r>
            <a:r>
              <a:rPr lang="zh-TW" altLang="en-US" dirty="0"/>
              <a:t>的</a:t>
            </a:r>
            <a:r>
              <a:rPr lang="en-US" altLang="zh-TW" dirty="0"/>
              <a:t>shortest path</a:t>
            </a:r>
            <a:r>
              <a:rPr lang="zh-TW" altLang="en-US" dirty="0"/>
              <a:t>，所以會產生出</a:t>
            </a:r>
            <a:r>
              <a:rPr lang="en-US" altLang="zh-TW" dirty="0"/>
              <a:t>K</a:t>
            </a:r>
            <a:r>
              <a:rPr lang="zh-TW" altLang="en-US" dirty="0"/>
              <a:t>條</a:t>
            </a:r>
            <a:r>
              <a:rPr lang="en-US" altLang="zh-TW" dirty="0"/>
              <a:t>paths, </a:t>
            </a:r>
            <a:r>
              <a:rPr lang="zh-TW" altLang="en-US" dirty="0"/>
              <a:t>然後本篇再把這</a:t>
            </a:r>
            <a:r>
              <a:rPr lang="en-US" altLang="zh-TW" dirty="0"/>
              <a:t>K</a:t>
            </a:r>
            <a:r>
              <a:rPr lang="zh-TW" altLang="en-US" dirty="0"/>
              <a:t>條</a:t>
            </a:r>
            <a:r>
              <a:rPr lang="en-US" altLang="zh-TW" dirty="0"/>
              <a:t>path</a:t>
            </a:r>
            <a:r>
              <a:rPr lang="zh-TW" altLang="en-US" dirty="0"/>
              <a:t> 聯集成 </a:t>
            </a:r>
            <a:r>
              <a:rPr lang="en-US" altLang="zh-TW" dirty="0"/>
              <a:t>set H</a:t>
            </a:r>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24</a:t>
            </a:fld>
            <a:endParaRPr lang="zh-TW" altLang="en-US"/>
          </a:p>
        </p:txBody>
      </p:sp>
    </p:spTree>
    <p:extLst>
      <p:ext uri="{BB962C8B-B14F-4D97-AF65-F5344CB8AC3E}">
        <p14:creationId xmlns:p14="http://schemas.microsoft.com/office/powerpoint/2010/main" val="3408981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25</a:t>
            </a:fld>
            <a:endParaRPr lang="zh-TW" altLang="en-US"/>
          </a:p>
        </p:txBody>
      </p:sp>
    </p:spTree>
    <p:extLst>
      <p:ext uri="{BB962C8B-B14F-4D97-AF65-F5344CB8AC3E}">
        <p14:creationId xmlns:p14="http://schemas.microsoft.com/office/powerpoint/2010/main" val="185733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本篇論文比較了多種情況，在不同節點數及不同網路拓蹼都有測試</a:t>
            </a:r>
            <a:endParaRPr lang="en-US" altLang="zh-TW" dirty="0"/>
          </a:p>
          <a:p>
            <a:endParaRPr lang="en-US" altLang="zh-TW" dirty="0"/>
          </a:p>
          <a:p>
            <a:r>
              <a:rPr lang="zh-TW" altLang="en-US" dirty="0"/>
              <a:t>在</a:t>
            </a:r>
            <a:r>
              <a:rPr lang="en-US" altLang="zh-TW" dirty="0"/>
              <a:t>figure 7</a:t>
            </a:r>
            <a:r>
              <a:rPr lang="zh-TW" altLang="en-US" dirty="0"/>
              <a:t>中 最佳路徑是</a:t>
            </a:r>
            <a:r>
              <a:rPr lang="en-US" altLang="zh-TW" dirty="0"/>
              <a:t>0,5,4,3</a:t>
            </a:r>
            <a:r>
              <a:rPr lang="zh-TW" altLang="en-US" dirty="0"/>
              <a:t> 在兩種演算法都一樣，不過</a:t>
            </a:r>
            <a:r>
              <a:rPr lang="en-US" altLang="zh-TW" dirty="0"/>
              <a:t>A</a:t>
            </a:r>
            <a:r>
              <a:rPr lang="zh-TW" altLang="en-US" dirty="0"/>
              <a:t>*會優先尋找更低延遲的節點，因此可以更快的找到</a:t>
            </a:r>
            <a:r>
              <a:rPr lang="en-US" altLang="zh-TW" dirty="0"/>
              <a:t>OPT</a:t>
            </a:r>
            <a:r>
              <a:rPr lang="zh-TW" altLang="en-US" dirty="0"/>
              <a:t> </a:t>
            </a:r>
            <a:r>
              <a:rPr lang="en-US" altLang="zh-TW" dirty="0"/>
              <a:t>solution</a:t>
            </a:r>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26</a:t>
            </a:fld>
            <a:endParaRPr lang="zh-TW" altLang="en-US"/>
          </a:p>
        </p:txBody>
      </p:sp>
    </p:spTree>
    <p:extLst>
      <p:ext uri="{BB962C8B-B14F-4D97-AF65-F5344CB8AC3E}">
        <p14:creationId xmlns:p14="http://schemas.microsoft.com/office/powerpoint/2010/main" val="2685206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接下來，用上面的圖來比較</a:t>
            </a:r>
            <a:r>
              <a:rPr lang="en-US" altLang="zh-TW" sz="1200" dirty="0"/>
              <a:t>modified A* algorithm and the modified Dijkstra’s algorithm</a:t>
            </a:r>
            <a:r>
              <a:rPr lang="zh-TW" altLang="en-US" sz="1200" dirty="0"/>
              <a:t>的執行時間</a:t>
            </a:r>
            <a:endParaRPr lang="en-US" altLang="zh-TW" sz="1200" dirty="0"/>
          </a:p>
          <a:p>
            <a:endParaRPr lang="en-US" altLang="zh-TW" dirty="0"/>
          </a:p>
          <a:p>
            <a:r>
              <a:rPr lang="zh-TW" altLang="en-US" dirty="0"/>
              <a:t>可以看出</a:t>
            </a:r>
            <a:r>
              <a:rPr lang="en-US" altLang="zh-TW" sz="1200" dirty="0"/>
              <a:t>modified A* algorithm</a:t>
            </a:r>
            <a:r>
              <a:rPr lang="zh-TW" altLang="en-US" sz="1200" dirty="0"/>
              <a:t>明顯快於</a:t>
            </a:r>
            <a:r>
              <a:rPr lang="en-US" altLang="zh-TW" sz="1200" dirty="0"/>
              <a:t>modified Dijkstra’s algorithm, </a:t>
            </a:r>
            <a:r>
              <a:rPr lang="zh-TW" altLang="en-US" sz="1200" dirty="0"/>
              <a:t>在</a:t>
            </a:r>
            <a:r>
              <a:rPr lang="en-US" altLang="zh-TW" sz="1200" dirty="0"/>
              <a:t>tree topology</a:t>
            </a:r>
            <a:r>
              <a:rPr lang="zh-TW" altLang="en-US" sz="1200" dirty="0"/>
              <a:t>上有最明顯的差距，</a:t>
            </a:r>
            <a:r>
              <a:rPr lang="en-US" altLang="zh-TW" sz="1200" dirty="0"/>
              <a:t>modified A* algorithm</a:t>
            </a:r>
            <a:r>
              <a:rPr lang="zh-TW" altLang="en-US" sz="1200" dirty="0"/>
              <a:t>約是</a:t>
            </a:r>
            <a:r>
              <a:rPr lang="en-US" altLang="zh-TW" sz="1200" dirty="0"/>
              <a:t>modified Dijkstra’s algorithm</a:t>
            </a:r>
            <a:r>
              <a:rPr lang="zh-TW" altLang="en-US" sz="1200" dirty="0"/>
              <a:t>的執行時間的 </a:t>
            </a:r>
            <a:r>
              <a:rPr lang="en-US" altLang="zh-TW" sz="1200" dirty="0"/>
              <a:t>30%</a:t>
            </a:r>
            <a:endParaRPr lang="en-US" altLang="zh-TW"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30</a:t>
            </a:fld>
            <a:endParaRPr lang="zh-TW" altLang="en-US"/>
          </a:p>
        </p:txBody>
      </p:sp>
    </p:spTree>
    <p:extLst>
      <p:ext uri="{BB962C8B-B14F-4D97-AF65-F5344CB8AC3E}">
        <p14:creationId xmlns:p14="http://schemas.microsoft.com/office/powerpoint/2010/main" val="1041714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可以看出，修改後的</a:t>
            </a:r>
            <a:r>
              <a:rPr lang="en-US" altLang="zh-TW" sz="1200" b="0" i="0" kern="1200" dirty="0">
                <a:solidFill>
                  <a:schemeClr val="tx1"/>
                </a:solidFill>
                <a:effectLst/>
                <a:latin typeface="+mn-lt"/>
                <a:ea typeface="+mn-ea"/>
                <a:cs typeface="+mn-cs"/>
              </a:rPr>
              <a:t>Dijkstra</a:t>
            </a:r>
            <a:r>
              <a:rPr lang="zh-TW" altLang="en-US" sz="1200" b="0" i="0" kern="1200" dirty="0">
                <a:solidFill>
                  <a:schemeClr val="tx1"/>
                </a:solidFill>
                <a:effectLst/>
                <a:latin typeface="+mn-lt"/>
                <a:ea typeface="+mn-ea"/>
                <a:cs typeface="+mn-cs"/>
              </a:rPr>
              <a:t>算法的平均執行時間在大約</a:t>
            </a:r>
            <a:r>
              <a:rPr lang="en-US" altLang="zh-TW" sz="1200" b="0" i="0" kern="1200" dirty="0">
                <a:solidFill>
                  <a:schemeClr val="tx1"/>
                </a:solidFill>
                <a:effectLst/>
                <a:latin typeface="+mn-lt"/>
                <a:ea typeface="+mn-ea"/>
                <a:cs typeface="+mn-cs"/>
              </a:rPr>
              <a:t>150</a:t>
            </a:r>
            <a:r>
              <a:rPr lang="zh-TW" altLang="en-US" sz="1200" b="0" i="0" kern="1200" dirty="0">
                <a:solidFill>
                  <a:schemeClr val="tx1"/>
                </a:solidFill>
                <a:effectLst/>
                <a:latin typeface="+mn-lt"/>
                <a:ea typeface="+mn-ea"/>
                <a:cs typeface="+mn-cs"/>
              </a:rPr>
              <a:t>個節點之前呈現大約指數增長。</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A*</a:t>
            </a:r>
            <a:r>
              <a:rPr lang="zh-TW" altLang="en-US" sz="1200" b="0" i="0" kern="1200" dirty="0">
                <a:solidFill>
                  <a:schemeClr val="tx1"/>
                </a:solidFill>
                <a:effectLst/>
                <a:latin typeface="+mn-lt"/>
                <a:ea typeface="+mn-ea"/>
                <a:cs typeface="+mn-cs"/>
              </a:rPr>
              <a:t>則沒有明確的模式，但在</a:t>
            </a:r>
            <a:r>
              <a:rPr lang="en-US" altLang="zh-TW" sz="1200" b="0" i="0" kern="1200" dirty="0">
                <a:solidFill>
                  <a:schemeClr val="tx1"/>
                </a:solidFill>
                <a:effectLst/>
                <a:latin typeface="+mn-lt"/>
                <a:ea typeface="+mn-ea"/>
                <a:cs typeface="+mn-cs"/>
              </a:rPr>
              <a:t>100</a:t>
            </a:r>
            <a:r>
              <a:rPr lang="zh-TW" altLang="en-US" sz="1200" b="0" i="0" kern="1200" dirty="0">
                <a:solidFill>
                  <a:schemeClr val="tx1"/>
                </a:solidFill>
                <a:effectLst/>
                <a:latin typeface="+mn-lt"/>
                <a:ea typeface="+mn-ea"/>
                <a:cs typeface="+mn-cs"/>
              </a:rPr>
              <a:t>個節點後，它在</a:t>
            </a:r>
            <a:r>
              <a:rPr lang="en-US" altLang="zh-TW" sz="1200" b="0" i="0" kern="1200" dirty="0">
                <a:solidFill>
                  <a:schemeClr val="tx1"/>
                </a:solidFill>
                <a:effectLst/>
                <a:latin typeface="+mn-lt"/>
                <a:ea typeface="+mn-ea"/>
                <a:cs typeface="+mn-cs"/>
              </a:rPr>
              <a:t>120-130</a:t>
            </a:r>
            <a:r>
              <a:rPr lang="zh-TW" altLang="en-US" sz="1200" b="0" i="0" kern="1200" dirty="0">
                <a:solidFill>
                  <a:schemeClr val="tx1"/>
                </a:solidFill>
                <a:effectLst/>
                <a:latin typeface="+mn-lt"/>
                <a:ea typeface="+mn-ea"/>
                <a:cs typeface="+mn-cs"/>
              </a:rPr>
              <a:t>微秒左右的值上穩定下來。</a:t>
            </a:r>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31</a:t>
            </a:fld>
            <a:endParaRPr lang="zh-TW" altLang="en-US"/>
          </a:p>
        </p:txBody>
      </p:sp>
    </p:spTree>
    <p:extLst>
      <p:ext uri="{BB962C8B-B14F-4D97-AF65-F5344CB8AC3E}">
        <p14:creationId xmlns:p14="http://schemas.microsoft.com/office/powerpoint/2010/main" val="1306482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i="0" dirty="0">
                <a:solidFill>
                  <a:srgbClr val="0D0D0D"/>
                </a:solidFill>
                <a:effectLst/>
                <a:latin typeface="Söhne"/>
              </a:rPr>
              <a:t>在這篇論文中，我們延續了我們在參考文獻</a:t>
            </a:r>
            <a:r>
              <a:rPr lang="en-US" altLang="zh-TW" b="0" i="0" dirty="0">
                <a:solidFill>
                  <a:srgbClr val="0D0D0D"/>
                </a:solidFill>
                <a:effectLst/>
                <a:latin typeface="Söhne"/>
              </a:rPr>
              <a:t>[13]</a:t>
            </a:r>
            <a:r>
              <a:rPr lang="zh-TW" altLang="en-US" b="0" i="0" dirty="0">
                <a:solidFill>
                  <a:srgbClr val="0D0D0D"/>
                </a:solidFill>
                <a:effectLst/>
                <a:latin typeface="Söhne"/>
              </a:rPr>
              <a:t>中提出的先前工作，提出了一個基於</a:t>
            </a:r>
            <a:r>
              <a:rPr lang="en-US" altLang="zh-TW" b="0" i="0" dirty="0">
                <a:solidFill>
                  <a:srgbClr val="0D0D0D"/>
                </a:solidFill>
                <a:effectLst/>
                <a:latin typeface="Söhne"/>
              </a:rPr>
              <a:t>SDN</a:t>
            </a:r>
            <a:r>
              <a:rPr lang="zh-TW" altLang="en-US" b="0" i="0" dirty="0">
                <a:solidFill>
                  <a:srgbClr val="0D0D0D"/>
                </a:solidFill>
                <a:effectLst/>
                <a:latin typeface="Söhne"/>
              </a:rPr>
              <a:t>的新算法，用於</a:t>
            </a:r>
            <a:r>
              <a:rPr lang="en-US" altLang="zh-TW" b="0" i="0" dirty="0">
                <a:solidFill>
                  <a:srgbClr val="0D0D0D"/>
                </a:solidFill>
                <a:effectLst/>
                <a:latin typeface="Söhne"/>
              </a:rPr>
              <a:t>5G</a:t>
            </a:r>
            <a:r>
              <a:rPr lang="zh-TW" altLang="en-US" b="0" i="0" dirty="0">
                <a:solidFill>
                  <a:srgbClr val="0D0D0D"/>
                </a:solidFill>
                <a:effectLst/>
                <a:latin typeface="Söhne"/>
              </a:rPr>
              <a:t>回程網絡中的網絡切片，尤其是針對具有低或非常低延遲要求的服務。 </a:t>
            </a:r>
            <a:endParaRPr lang="en-US" altLang="zh-TW" b="0" i="0" dirty="0">
              <a:solidFill>
                <a:srgbClr val="0D0D0D"/>
              </a:solidFill>
              <a:effectLst/>
              <a:latin typeface="Söhne"/>
            </a:endParaRPr>
          </a:p>
          <a:p>
            <a:endParaRPr lang="en-US" altLang="zh-TW" b="0" i="0" dirty="0">
              <a:solidFill>
                <a:srgbClr val="0D0D0D"/>
              </a:solidFill>
              <a:effectLst/>
              <a:latin typeface="Söhne"/>
            </a:endParaRPr>
          </a:p>
          <a:p>
            <a:r>
              <a:rPr lang="zh-TW" altLang="en-US" b="0" i="0" dirty="0">
                <a:solidFill>
                  <a:srgbClr val="0D0D0D"/>
                </a:solidFill>
                <a:effectLst/>
                <a:latin typeface="Söhne"/>
              </a:rPr>
              <a:t>然後，我們開始開發一個基於</a:t>
            </a:r>
            <a:r>
              <a:rPr lang="en-US" altLang="zh-TW" b="0" i="0" dirty="0">
                <a:solidFill>
                  <a:srgbClr val="0D0D0D"/>
                </a:solidFill>
                <a:effectLst/>
                <a:latin typeface="Söhne"/>
              </a:rPr>
              <a:t>A*</a:t>
            </a:r>
            <a:r>
              <a:rPr lang="zh-TW" altLang="en-US" b="0" i="0" dirty="0">
                <a:solidFill>
                  <a:srgbClr val="0D0D0D"/>
                </a:solidFill>
                <a:effectLst/>
                <a:latin typeface="Söhne"/>
              </a:rPr>
              <a:t>啟發式搜索的新算法，該算法考慮了幾個網絡</a:t>
            </a:r>
            <a:r>
              <a:rPr lang="en-US" altLang="zh-TW" b="0" i="0" dirty="0">
                <a:solidFill>
                  <a:srgbClr val="0D0D0D"/>
                </a:solidFill>
                <a:effectLst/>
                <a:latin typeface="Söhne"/>
              </a:rPr>
              <a:t>QoS</a:t>
            </a:r>
            <a:r>
              <a:rPr lang="zh-TW" altLang="en-US" b="0" i="0" dirty="0">
                <a:solidFill>
                  <a:srgbClr val="0D0D0D"/>
                </a:solidFill>
                <a:effectLst/>
                <a:latin typeface="Söhne"/>
              </a:rPr>
              <a:t>參數並將它們納入了一個綜合度量標準中。 </a:t>
            </a:r>
            <a:endParaRPr lang="en-US" altLang="zh-TW" b="0" i="0" dirty="0">
              <a:solidFill>
                <a:srgbClr val="0D0D0D"/>
              </a:solidFill>
              <a:effectLst/>
              <a:latin typeface="Söhne"/>
            </a:endParaRPr>
          </a:p>
          <a:p>
            <a:endParaRPr lang="en-US" altLang="zh-TW" b="0" i="0" dirty="0">
              <a:solidFill>
                <a:srgbClr val="0D0D0D"/>
              </a:solidFill>
              <a:effectLst/>
              <a:latin typeface="Söhne"/>
            </a:endParaRPr>
          </a:p>
          <a:p>
            <a:r>
              <a:rPr lang="zh-TW" altLang="en-US" b="0" i="0" dirty="0">
                <a:solidFill>
                  <a:srgbClr val="0D0D0D"/>
                </a:solidFill>
                <a:effectLst/>
                <a:latin typeface="Söhne"/>
              </a:rPr>
              <a:t>該算法的效率是有代價的，因為啟發式函數必須事先計算。為了解決這個缺點，我們提出了一種策略，該策略涉及實時監控，持續和</a:t>
            </a:r>
            <a:r>
              <a:rPr lang="en-US" altLang="zh-TW" b="0" i="0" dirty="0">
                <a:solidFill>
                  <a:srgbClr val="0D0D0D"/>
                </a:solidFill>
                <a:effectLst/>
                <a:latin typeface="Söhne"/>
              </a:rPr>
              <a:t>/</a:t>
            </a:r>
            <a:r>
              <a:rPr lang="zh-TW" altLang="en-US" b="0" i="0" dirty="0">
                <a:solidFill>
                  <a:srgbClr val="0D0D0D"/>
                </a:solidFill>
                <a:effectLst/>
                <a:latin typeface="Söhne"/>
              </a:rPr>
              <a:t>或事件觸發的啟發式函數更新，並且僅在出現擁塞時重新計算最佳路徑。</a:t>
            </a:r>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32</a:t>
            </a:fld>
            <a:endParaRPr lang="zh-TW" altLang="en-US"/>
          </a:p>
        </p:txBody>
      </p:sp>
    </p:spTree>
    <p:extLst>
      <p:ext uri="{BB962C8B-B14F-4D97-AF65-F5344CB8AC3E}">
        <p14:creationId xmlns:p14="http://schemas.microsoft.com/office/powerpoint/2010/main" val="3662985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i="0" dirty="0">
                <a:solidFill>
                  <a:srgbClr val="0D0D0D"/>
                </a:solidFill>
                <a:effectLst/>
                <a:latin typeface="Söhne"/>
              </a:rPr>
              <a:t>提出的算法在實現的測試環境中運行效率很高，能夠立即更改具有低延遲要求的</a:t>
            </a:r>
            <a:r>
              <a:rPr lang="en-US" altLang="zh-TW" b="0" i="0" dirty="0">
                <a:solidFill>
                  <a:srgbClr val="0D0D0D"/>
                </a:solidFill>
                <a:effectLst/>
                <a:latin typeface="Söhne"/>
              </a:rPr>
              <a:t>URLLC</a:t>
            </a:r>
            <a:r>
              <a:rPr lang="zh-TW" altLang="en-US" b="0" i="0" dirty="0">
                <a:solidFill>
                  <a:srgbClr val="0D0D0D"/>
                </a:solidFill>
                <a:effectLst/>
                <a:latin typeface="Söhne"/>
              </a:rPr>
              <a:t>服務的路徑，而不允許</a:t>
            </a:r>
            <a:r>
              <a:rPr lang="en-US" altLang="zh-TW" b="0" i="0" dirty="0">
                <a:solidFill>
                  <a:srgbClr val="0D0D0D"/>
                </a:solidFill>
                <a:effectLst/>
                <a:latin typeface="Söhne"/>
              </a:rPr>
              <a:t>UE</a:t>
            </a:r>
            <a:r>
              <a:rPr lang="zh-TW" altLang="en-US" b="0" i="0" dirty="0">
                <a:solidFill>
                  <a:srgbClr val="0D0D0D"/>
                </a:solidFill>
                <a:effectLst/>
                <a:latin typeface="Söhne"/>
              </a:rPr>
              <a:t>發送的數據包超過建立的路徑延遲閾值</a:t>
            </a:r>
            <a:r>
              <a:rPr lang="en-US" altLang="zh-TW" b="0" i="0" dirty="0">
                <a:solidFill>
                  <a:srgbClr val="0D0D0D"/>
                </a:solidFill>
                <a:effectLst/>
                <a:latin typeface="Söhne"/>
              </a:rPr>
              <a:t>20ms</a:t>
            </a:r>
            <a:r>
              <a:rPr lang="zh-TW" altLang="en-US" b="0" i="0" dirty="0">
                <a:solidFill>
                  <a:srgbClr val="0D0D0D"/>
                </a:solidFill>
                <a:effectLst/>
                <a:latin typeface="Söhne"/>
              </a:rPr>
              <a:t>。此外，在擁塞情況解除後，</a:t>
            </a:r>
            <a:r>
              <a:rPr lang="en-US" altLang="zh-TW" b="0" i="0" dirty="0">
                <a:solidFill>
                  <a:srgbClr val="0D0D0D"/>
                </a:solidFill>
                <a:effectLst/>
                <a:latin typeface="Söhne"/>
              </a:rPr>
              <a:t>URLLC</a:t>
            </a:r>
            <a:r>
              <a:rPr lang="zh-TW" altLang="en-US" b="0" i="0" dirty="0">
                <a:solidFill>
                  <a:srgbClr val="0D0D0D"/>
                </a:solidFill>
                <a:effectLst/>
                <a:latin typeface="Söhne"/>
              </a:rPr>
              <a:t>切片的路徑再次進行調整，以最小化延遲。</a:t>
            </a:r>
            <a:endParaRPr lang="en-US" altLang="zh-TW" b="0" i="0" dirty="0">
              <a:solidFill>
                <a:srgbClr val="0D0D0D"/>
              </a:solidFill>
              <a:effectLst/>
              <a:latin typeface="Söhne"/>
            </a:endParaRPr>
          </a:p>
          <a:p>
            <a:endParaRPr lang="en-US" altLang="zh-TW" b="0" i="0" dirty="0">
              <a:solidFill>
                <a:srgbClr val="0D0D0D"/>
              </a:solidFill>
              <a:effectLst/>
              <a:latin typeface="Söhne"/>
            </a:endParaRPr>
          </a:p>
          <a:p>
            <a:r>
              <a:rPr lang="zh-TW" altLang="en-US" b="0" i="0" dirty="0">
                <a:solidFill>
                  <a:srgbClr val="0D0D0D"/>
                </a:solidFill>
                <a:effectLst/>
                <a:latin typeface="Söhne"/>
              </a:rPr>
              <a:t>在未來的工作中，我們將考慮實現一個基於人工智慧技術的模塊，用於預測擁塞，以協助實現的模塊做出最優決策。另一種可能的解決方案是考慮不確定性對</a:t>
            </a:r>
            <a:r>
              <a:rPr lang="en-US" altLang="zh-TW" b="0" i="0" dirty="0">
                <a:solidFill>
                  <a:srgbClr val="0D0D0D"/>
                </a:solidFill>
                <a:effectLst/>
                <a:latin typeface="Söhne"/>
              </a:rPr>
              <a:t>QoS/</a:t>
            </a:r>
            <a:r>
              <a:rPr lang="en-US" altLang="zh-TW" b="0" i="0" dirty="0" err="1">
                <a:solidFill>
                  <a:srgbClr val="0D0D0D"/>
                </a:solidFill>
                <a:effectLst/>
                <a:latin typeface="Söhne"/>
              </a:rPr>
              <a:t>QoE</a:t>
            </a:r>
            <a:r>
              <a:rPr lang="zh-TW" altLang="en-US" b="0" i="0" dirty="0">
                <a:solidFill>
                  <a:srgbClr val="0D0D0D"/>
                </a:solidFill>
                <a:effectLst/>
                <a:latin typeface="Söhne"/>
              </a:rPr>
              <a:t>的影響，採用類似於引用</a:t>
            </a:r>
            <a:r>
              <a:rPr lang="en-US" altLang="zh-TW" b="0" i="0" dirty="0">
                <a:solidFill>
                  <a:srgbClr val="0D0D0D"/>
                </a:solidFill>
                <a:effectLst/>
                <a:latin typeface="Söhne"/>
              </a:rPr>
              <a:t>[61]</a:t>
            </a:r>
            <a:r>
              <a:rPr lang="zh-TW" altLang="en-US" b="0" i="0" dirty="0">
                <a:solidFill>
                  <a:srgbClr val="0D0D0D"/>
                </a:solidFill>
                <a:effectLst/>
                <a:latin typeface="Söhne"/>
              </a:rPr>
              <a:t>中提出的直觀模糊方法。此外，我們希望通過採用基於</a:t>
            </a:r>
            <a:r>
              <a:rPr lang="en-US" altLang="zh-TW" b="0" i="0" dirty="0">
                <a:solidFill>
                  <a:srgbClr val="0D0D0D"/>
                </a:solidFill>
                <a:effectLst/>
                <a:latin typeface="Söhne"/>
              </a:rPr>
              <a:t>D*</a:t>
            </a:r>
            <a:r>
              <a:rPr lang="zh-TW" altLang="en-US" b="0" i="0" dirty="0">
                <a:solidFill>
                  <a:srgbClr val="0D0D0D"/>
                </a:solidFill>
                <a:effectLst/>
                <a:latin typeface="Söhne"/>
              </a:rPr>
              <a:t>算法的策略來擴展算法，因此將僅針對圖的子集進行最優路徑的重新計算，而不是整個路徑。</a:t>
            </a:r>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33</a:t>
            </a:fld>
            <a:endParaRPr lang="zh-TW" altLang="en-US"/>
          </a:p>
        </p:txBody>
      </p:sp>
    </p:spTree>
    <p:extLst>
      <p:ext uri="{BB962C8B-B14F-4D97-AF65-F5344CB8AC3E}">
        <p14:creationId xmlns:p14="http://schemas.microsoft.com/office/powerpoint/2010/main" val="1851204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8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由於對</a:t>
            </a:r>
            <a:r>
              <a:rPr lang="en-US" altLang="zh-TW" sz="1800" dirty="0">
                <a:solidFill>
                  <a:srgbClr val="0D0D0D"/>
                </a:solidFill>
                <a:effectLst/>
                <a:latin typeface="Segoe UI" panose="020B0502040204020203" pitchFamily="34" charset="0"/>
                <a:ea typeface="新細明體" panose="02020500000000000000" pitchFamily="18" charset="-120"/>
              </a:rPr>
              <a:t>5G</a:t>
            </a:r>
            <a:r>
              <a:rPr lang="zh-TW" altLang="zh-TW" sz="18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網絡提供的功能需求不斷增加</a:t>
            </a:r>
            <a:r>
              <a:rPr lang="zh-TW" altLang="en-US" sz="18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，所以</a:t>
            </a:r>
            <a:r>
              <a:rPr lang="zh-TW" altLang="zh-TW" sz="18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全球</a:t>
            </a:r>
            <a:r>
              <a:rPr lang="en-US" altLang="zh-TW" sz="18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network slicing</a:t>
            </a:r>
            <a:r>
              <a:rPr lang="zh-TW" altLang="zh-TW" sz="18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市場預計在未來幾年將迅速增長</a:t>
            </a:r>
            <a:endParaRPr lang="en-US" altLang="zh-TW" sz="18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8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endParaRPr>
          </a:p>
          <a:p>
            <a:r>
              <a:rPr lang="zh-TW" altLang="zh-TW" sz="18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網絡切片的概念是為了滿足</a:t>
            </a:r>
            <a:r>
              <a:rPr lang="en-US" altLang="zh-TW" sz="1800" dirty="0">
                <a:solidFill>
                  <a:srgbClr val="0D0D0D"/>
                </a:solidFill>
                <a:effectLst/>
                <a:latin typeface="Segoe UI" panose="020B0502040204020203" pitchFamily="34" charset="0"/>
                <a:ea typeface="新細明體" panose="02020500000000000000" pitchFamily="18" charset="-120"/>
              </a:rPr>
              <a:t>5G</a:t>
            </a:r>
            <a:r>
              <a:rPr lang="zh-TW" altLang="zh-TW" sz="18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網絡中定義的不同服務的特定流量需求而提出和引入的：</a:t>
            </a:r>
            <a:br>
              <a:rPr lang="en-US" altLang="zh-TW" sz="18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br>
            <a:r>
              <a:rPr lang="zh-TW" altLang="zh-TW" sz="18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增強型移動寬帶（</a:t>
            </a:r>
            <a:r>
              <a:rPr lang="en-US" altLang="zh-TW" sz="1800" dirty="0">
                <a:solidFill>
                  <a:srgbClr val="0D0D0D"/>
                </a:solidFill>
                <a:effectLst/>
                <a:latin typeface="Segoe UI" panose="020B0502040204020203" pitchFamily="34" charset="0"/>
                <a:ea typeface="新細明體" panose="02020500000000000000" pitchFamily="18" charset="-120"/>
              </a:rPr>
              <a:t>eMBB</a:t>
            </a:r>
            <a:r>
              <a:rPr lang="zh-TW" altLang="zh-TW" sz="18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）、超可靠低延遲通信（</a:t>
            </a:r>
            <a:r>
              <a:rPr lang="en-US" altLang="zh-TW" sz="1800" dirty="0">
                <a:solidFill>
                  <a:srgbClr val="0D0D0D"/>
                </a:solidFill>
                <a:effectLst/>
                <a:latin typeface="Segoe UI" panose="020B0502040204020203" pitchFamily="34" charset="0"/>
                <a:ea typeface="新細明體" panose="02020500000000000000" pitchFamily="18" charset="-120"/>
              </a:rPr>
              <a:t>URLLC</a:t>
            </a:r>
            <a:r>
              <a:rPr lang="zh-TW" altLang="zh-TW" sz="18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）和大規模機器型通信（</a:t>
            </a:r>
            <a:r>
              <a:rPr lang="en-US" altLang="zh-TW" sz="1800" dirty="0">
                <a:solidFill>
                  <a:srgbClr val="0D0D0D"/>
                </a:solidFill>
                <a:effectLst/>
                <a:latin typeface="Segoe UI" panose="020B0502040204020203" pitchFamily="34" charset="0"/>
                <a:ea typeface="新細明體" panose="02020500000000000000" pitchFamily="18" charset="-120"/>
              </a:rPr>
              <a:t>mMTC</a:t>
            </a:r>
            <a:r>
              <a:rPr lang="zh-TW" altLang="zh-TW" sz="18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a:t>
            </a:r>
            <a:endParaRPr lang="en-US" altLang="zh-TW" sz="18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endParaRPr>
          </a:p>
          <a:p>
            <a:endParaRPr lang="en-US" altLang="zh-TW" sz="18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網絡切片可以通過軟件定義網絡（</a:t>
            </a:r>
            <a:r>
              <a:rPr lang="en-US" altLang="zh-TW" sz="1800" kern="100" dirty="0">
                <a:solidFill>
                  <a:srgbClr val="0D0D0D"/>
                </a:solidFill>
                <a:effectLst/>
                <a:latin typeface="Segoe UI" panose="020B0502040204020203" pitchFamily="34" charset="0"/>
                <a:ea typeface="新細明體" panose="02020500000000000000" pitchFamily="18" charset="-120"/>
                <a:cs typeface="Times New Roman" panose="02020603050405020304" pitchFamily="18" charset="0"/>
              </a:rPr>
              <a:t>SDN</a:t>
            </a:r>
            <a:r>
              <a:rPr lang="zh-TW" altLang="zh-TW"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）和網絡功能虛擬化（</a:t>
            </a:r>
            <a:r>
              <a:rPr lang="en-US" altLang="zh-TW" sz="1800" kern="100" dirty="0">
                <a:solidFill>
                  <a:srgbClr val="0D0D0D"/>
                </a:solidFill>
                <a:effectLst/>
                <a:latin typeface="Segoe UI" panose="020B0502040204020203" pitchFamily="34" charset="0"/>
                <a:ea typeface="新細明體" panose="02020500000000000000" pitchFamily="18" charset="-120"/>
                <a:cs typeface="Times New Roman" panose="02020603050405020304" pitchFamily="18" charset="0"/>
              </a:rPr>
              <a:t>NFV</a:t>
            </a:r>
            <a:r>
              <a:rPr lang="zh-TW" altLang="zh-TW"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）技術來實現，這使得網絡運營商</a:t>
            </a:r>
            <a:r>
              <a:rPr lang="zh-TW" altLang="en-US"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可以</a:t>
            </a:r>
            <a:r>
              <a:rPr lang="zh-TW" altLang="zh-TW"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為每個切片動態分配資源並配置網絡功能。</a:t>
            </a:r>
            <a:endParaRPr lang="en-US" altLang="zh-TW"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b="0" i="0" dirty="0">
                <a:solidFill>
                  <a:srgbClr val="0D0D0D"/>
                </a:solidFill>
                <a:effectLst/>
                <a:latin typeface="Söhne"/>
              </a:rPr>
              <a:t>eMBB</a:t>
            </a:r>
            <a:r>
              <a:rPr lang="zh-TW" altLang="en-US" sz="2800" b="0" i="0" dirty="0">
                <a:solidFill>
                  <a:srgbClr val="0D0D0D"/>
                </a:solidFill>
                <a:effectLst/>
                <a:latin typeface="Söhne"/>
              </a:rPr>
              <a:t>是</a:t>
            </a:r>
            <a:r>
              <a:rPr lang="en-US" altLang="zh-TW" sz="2800" b="0" i="0" dirty="0">
                <a:solidFill>
                  <a:srgbClr val="0D0D0D"/>
                </a:solidFill>
                <a:effectLst/>
                <a:latin typeface="Söhne"/>
              </a:rPr>
              <a:t>Enhanced Mobile Broadband</a:t>
            </a:r>
            <a:r>
              <a:rPr lang="zh-TW" altLang="en-US" sz="2800" b="0" i="0" dirty="0">
                <a:solidFill>
                  <a:srgbClr val="0D0D0D"/>
                </a:solidFill>
                <a:effectLst/>
                <a:latin typeface="Söhne"/>
              </a:rPr>
              <a:t>的縮寫，意指增強型行動寬頻。</a:t>
            </a:r>
            <a:br>
              <a:rPr lang="en-US" altLang="zh-TW" sz="2800" b="0" i="0" dirty="0">
                <a:solidFill>
                  <a:srgbClr val="0D0D0D"/>
                </a:solidFill>
                <a:effectLst/>
                <a:latin typeface="Söhne"/>
              </a:rPr>
            </a:br>
            <a:r>
              <a:rPr lang="zh-TW" altLang="en-US" sz="2800" b="0" i="0" dirty="0">
                <a:solidFill>
                  <a:srgbClr val="0D0D0D"/>
                </a:solidFill>
                <a:effectLst/>
                <a:latin typeface="Söhne"/>
              </a:rPr>
              <a:t>它是</a:t>
            </a:r>
            <a:r>
              <a:rPr lang="en-US" altLang="zh-TW" sz="2800" b="0" i="0" dirty="0">
                <a:solidFill>
                  <a:srgbClr val="0D0D0D"/>
                </a:solidFill>
                <a:effectLst/>
                <a:latin typeface="Söhne"/>
              </a:rPr>
              <a:t>5G</a:t>
            </a:r>
            <a:r>
              <a:rPr lang="zh-TW" altLang="en-US" sz="2800" b="0" i="0" dirty="0">
                <a:solidFill>
                  <a:srgbClr val="0D0D0D"/>
                </a:solidFill>
                <a:effectLst/>
                <a:latin typeface="Söhne"/>
              </a:rPr>
              <a:t>的主要應用場景之一，旨在提供更快的網絡速度和更高的帶寬，</a:t>
            </a:r>
            <a:br>
              <a:rPr lang="en-US" altLang="zh-TW" sz="2800" b="0" i="0" dirty="0">
                <a:solidFill>
                  <a:srgbClr val="0D0D0D"/>
                </a:solidFill>
                <a:effectLst/>
                <a:latin typeface="Söhne"/>
              </a:rPr>
            </a:br>
            <a:r>
              <a:rPr lang="zh-TW" altLang="en-US" sz="2800" b="0" i="0" dirty="0">
                <a:solidFill>
                  <a:srgbClr val="0D0D0D"/>
                </a:solidFill>
                <a:effectLst/>
                <a:latin typeface="Söhne"/>
              </a:rPr>
              <a:t>以支持高清視頻串流、虛擬實境、遠程醫療等高帶寬需求的應用。</a:t>
            </a:r>
            <a:br>
              <a:rPr lang="en-US" altLang="zh-TW" sz="2800" b="0" i="0" dirty="0">
                <a:solidFill>
                  <a:srgbClr val="0D0D0D"/>
                </a:solidFill>
                <a:effectLst/>
                <a:latin typeface="Söhne"/>
              </a:rPr>
            </a:br>
            <a:r>
              <a:rPr lang="en-US" altLang="zh-TW" sz="2800" b="0" i="0" dirty="0">
                <a:solidFill>
                  <a:srgbClr val="0D0D0D"/>
                </a:solidFill>
                <a:effectLst/>
                <a:latin typeface="Söhne"/>
              </a:rPr>
              <a:t>eMBB</a:t>
            </a:r>
            <a:r>
              <a:rPr lang="zh-TW" altLang="en-US" sz="2800" b="0" i="0" dirty="0">
                <a:solidFill>
                  <a:srgbClr val="0D0D0D"/>
                </a:solidFill>
                <a:effectLst/>
                <a:latin typeface="Söhne"/>
              </a:rPr>
              <a:t>使用</a:t>
            </a:r>
            <a:r>
              <a:rPr lang="en-US" altLang="zh-TW" sz="2800" b="0" i="0" dirty="0">
                <a:solidFill>
                  <a:srgbClr val="0D0D0D"/>
                </a:solidFill>
                <a:effectLst/>
                <a:latin typeface="Söhne"/>
              </a:rPr>
              <a:t>5G</a:t>
            </a:r>
            <a:r>
              <a:rPr lang="zh-TW" altLang="en-US" sz="2800" b="0" i="0" dirty="0">
                <a:solidFill>
                  <a:srgbClr val="0D0D0D"/>
                </a:solidFill>
                <a:effectLst/>
                <a:latin typeface="Söhne"/>
              </a:rPr>
              <a:t>技術，包括更高的頻譜效率和更低的延遲，以實現更好的用戶體驗和更廣泛的應用場景。</a:t>
            </a:r>
            <a:endParaRPr lang="en-US" altLang="zh-TW" sz="2800" b="0" i="0" dirty="0">
              <a:solidFill>
                <a:srgbClr val="0D0D0D"/>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2800" b="0" i="0" kern="100" dirty="0">
              <a:solidFill>
                <a:srgbClr val="0D0D0D"/>
              </a:solidFill>
              <a:effectLst/>
              <a:latin typeface="Söhne"/>
              <a:ea typeface="新細明體" panose="02020500000000000000" pitchFamily="18"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b="0" i="0" dirty="0">
                <a:solidFill>
                  <a:srgbClr val="0D0D0D"/>
                </a:solidFill>
                <a:effectLst/>
                <a:latin typeface="Söhne"/>
              </a:rPr>
              <a:t>URLLC</a:t>
            </a:r>
            <a:r>
              <a:rPr lang="zh-TW" altLang="en-US" sz="2800" b="0" i="0" dirty="0">
                <a:solidFill>
                  <a:srgbClr val="0D0D0D"/>
                </a:solidFill>
                <a:effectLst/>
                <a:latin typeface="Söhne"/>
              </a:rPr>
              <a:t>是</a:t>
            </a:r>
            <a:r>
              <a:rPr lang="en-US" altLang="zh-TW" sz="2800" b="0" i="0" dirty="0">
                <a:solidFill>
                  <a:srgbClr val="0D0D0D"/>
                </a:solidFill>
                <a:effectLst/>
                <a:latin typeface="Söhne"/>
              </a:rPr>
              <a:t>Ultra-Reliable Low Latency Communication</a:t>
            </a:r>
            <a:r>
              <a:rPr lang="zh-TW" altLang="en-US" sz="2800" b="0" i="0" dirty="0">
                <a:solidFill>
                  <a:srgbClr val="0D0D0D"/>
                </a:solidFill>
                <a:effectLst/>
                <a:latin typeface="Söhne"/>
              </a:rPr>
              <a:t>的縮寫，意指超高可靠低延遲通信。在</a:t>
            </a:r>
            <a:r>
              <a:rPr lang="en-US" altLang="zh-TW" sz="2800" b="0" i="0" dirty="0">
                <a:solidFill>
                  <a:srgbClr val="0D0D0D"/>
                </a:solidFill>
                <a:effectLst/>
                <a:latin typeface="Söhne"/>
              </a:rPr>
              <a:t>5G</a:t>
            </a:r>
            <a:r>
              <a:rPr lang="zh-TW" altLang="en-US" sz="2800" b="0" i="0" dirty="0">
                <a:solidFill>
                  <a:srgbClr val="0D0D0D"/>
                </a:solidFill>
                <a:effectLst/>
                <a:latin typeface="Söhne"/>
              </a:rPr>
              <a:t>和物聯網領域中，</a:t>
            </a:r>
            <a:r>
              <a:rPr lang="en-US" altLang="zh-TW" sz="2800" b="0" i="0" dirty="0">
                <a:solidFill>
                  <a:srgbClr val="0D0D0D"/>
                </a:solidFill>
                <a:effectLst/>
                <a:latin typeface="Söhne"/>
              </a:rPr>
              <a:t>URLLC</a:t>
            </a:r>
            <a:r>
              <a:rPr lang="zh-TW" altLang="en-US" sz="2800" b="0" i="0" dirty="0">
                <a:solidFill>
                  <a:srgbClr val="0D0D0D"/>
                </a:solidFill>
                <a:effectLst/>
                <a:latin typeface="Söhne"/>
              </a:rPr>
              <a:t>是一種重要的應用場景，其主要目標是實現極低的通信延遲和極高的通信可靠性。這種通信技術適用於需要即時、可靠且低延遲的應用，如工業自動化、智能交通系統和醫療保健。</a:t>
            </a:r>
            <a:r>
              <a:rPr lang="en-US" altLang="zh-TW" sz="2800" b="0" i="0" dirty="0">
                <a:solidFill>
                  <a:srgbClr val="0D0D0D"/>
                </a:solidFill>
                <a:effectLst/>
                <a:latin typeface="Söhne"/>
              </a:rPr>
              <a:t>URLLC</a:t>
            </a:r>
            <a:r>
              <a:rPr lang="zh-TW" altLang="en-US" sz="2800" b="0" i="0" dirty="0">
                <a:solidFill>
                  <a:srgbClr val="0D0D0D"/>
                </a:solidFill>
                <a:effectLst/>
                <a:latin typeface="Söhne"/>
              </a:rPr>
              <a:t>使用</a:t>
            </a:r>
            <a:r>
              <a:rPr lang="en-US" altLang="zh-TW" sz="2800" b="0" i="0" dirty="0">
                <a:solidFill>
                  <a:srgbClr val="0D0D0D"/>
                </a:solidFill>
                <a:effectLst/>
                <a:latin typeface="Söhne"/>
              </a:rPr>
              <a:t>5G</a:t>
            </a:r>
            <a:r>
              <a:rPr lang="zh-TW" altLang="en-US" sz="2800" b="0" i="0" dirty="0">
                <a:solidFill>
                  <a:srgbClr val="0D0D0D"/>
                </a:solidFill>
                <a:effectLst/>
                <a:latin typeface="Söhne"/>
              </a:rPr>
              <a:t>技術的特性，如極低的端到端延遲、高可靠性和穩定的連接，以確保對於關鍵應用場景的支持和服務。</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endParaRPr lang="en-US" altLang="zh-TW" dirty="0"/>
          </a:p>
          <a:p>
            <a:r>
              <a:rPr lang="en-US" altLang="zh-TW" b="0" i="0" dirty="0">
                <a:solidFill>
                  <a:srgbClr val="0D0D0D"/>
                </a:solidFill>
                <a:effectLst/>
                <a:latin typeface="Söhne"/>
              </a:rPr>
              <a:t>mMTC</a:t>
            </a:r>
            <a:r>
              <a:rPr lang="zh-TW" altLang="en-US" b="0" i="0" dirty="0">
                <a:solidFill>
                  <a:srgbClr val="0D0D0D"/>
                </a:solidFill>
                <a:effectLst/>
                <a:latin typeface="Söhne"/>
              </a:rPr>
              <a:t>代表大量機器型通信（</a:t>
            </a:r>
            <a:r>
              <a:rPr lang="en-US" altLang="zh-TW" b="0" i="0" dirty="0">
                <a:solidFill>
                  <a:srgbClr val="0D0D0D"/>
                </a:solidFill>
                <a:effectLst/>
                <a:latin typeface="Söhne"/>
              </a:rPr>
              <a:t>Massive Machine Type Communication</a:t>
            </a:r>
            <a:r>
              <a:rPr lang="zh-TW" altLang="en-US" b="0" i="0" dirty="0">
                <a:solidFill>
                  <a:srgbClr val="0D0D0D"/>
                </a:solidFill>
                <a:effectLst/>
                <a:latin typeface="Söhne"/>
              </a:rPr>
              <a:t>），是</a:t>
            </a:r>
            <a:r>
              <a:rPr lang="en-US" altLang="zh-TW" b="0" i="0" dirty="0">
                <a:solidFill>
                  <a:srgbClr val="0D0D0D"/>
                </a:solidFill>
                <a:effectLst/>
                <a:latin typeface="Söhne"/>
              </a:rPr>
              <a:t>5G</a:t>
            </a:r>
            <a:r>
              <a:rPr lang="zh-TW" altLang="en-US" b="0" i="0" dirty="0">
                <a:solidFill>
                  <a:srgbClr val="0D0D0D"/>
                </a:solidFill>
                <a:effectLst/>
                <a:latin typeface="Söhne"/>
              </a:rPr>
              <a:t>和物聯網領域中的一種重要應用場景。它旨在支持大規模設備之間的高密度通信，包括嵌入式感測器、智能設備和其他物聯網設備。</a:t>
            </a:r>
            <a:r>
              <a:rPr lang="en-US" altLang="zh-TW" b="0" i="0" dirty="0">
                <a:solidFill>
                  <a:srgbClr val="0D0D0D"/>
                </a:solidFill>
                <a:effectLst/>
                <a:latin typeface="Söhne"/>
              </a:rPr>
              <a:t>mMTC</a:t>
            </a:r>
            <a:r>
              <a:rPr lang="zh-TW" altLang="en-US" b="0" i="0" dirty="0">
                <a:solidFill>
                  <a:srgbClr val="0D0D0D"/>
                </a:solidFill>
                <a:effectLst/>
                <a:latin typeface="Söhne"/>
              </a:rPr>
              <a:t>主要特點是支持大量設備同時連接到網絡，並能夠有效地管理和處理它們之間的通信。這種通信技術對於智能城市、智能家居和工業物聯網等場景具有重要意義，能夠實現設備之間的互聯互通，促進數據的收集和分析，從而提高效率和便利性。</a:t>
            </a:r>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3</a:t>
            </a:fld>
            <a:endParaRPr lang="zh-TW" altLang="en-US"/>
          </a:p>
        </p:txBody>
      </p:sp>
    </p:spTree>
    <p:extLst>
      <p:ext uri="{BB962C8B-B14F-4D97-AF65-F5344CB8AC3E}">
        <p14:creationId xmlns:p14="http://schemas.microsoft.com/office/powerpoint/2010/main" val="3872279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網絡功能虛擬化（</a:t>
            </a:r>
            <a:r>
              <a:rPr lang="en-US" altLang="zh-TW" sz="1800" kern="100" dirty="0">
                <a:solidFill>
                  <a:srgbClr val="0D0D0D"/>
                </a:solidFill>
                <a:effectLst/>
                <a:latin typeface="Segoe UI" panose="020B0502040204020203" pitchFamily="34" charset="0"/>
                <a:ea typeface="新細明體" panose="02020500000000000000" pitchFamily="18" charset="-120"/>
                <a:cs typeface="Times New Roman" panose="02020603050405020304" pitchFamily="18" charset="0"/>
              </a:rPr>
              <a:t>NFV</a:t>
            </a:r>
            <a:r>
              <a:rPr lang="zh-TW" altLang="zh-TW"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）是將網絡功能從</a:t>
            </a:r>
            <a:r>
              <a:rPr lang="zh-TW" altLang="en-US"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專用硬體</a:t>
            </a:r>
            <a:r>
              <a:rPr lang="zh-TW" altLang="zh-TW"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移</a:t>
            </a:r>
            <a:r>
              <a:rPr lang="zh-TW" altLang="en-US"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到</a:t>
            </a:r>
            <a:r>
              <a:rPr lang="zh-TW" altLang="zh-TW"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虛擬化環境的過程</a:t>
            </a:r>
            <a:r>
              <a:rPr lang="en-US" altLang="zh-TW" sz="1800" kern="100" dirty="0">
                <a:solidFill>
                  <a:srgbClr val="0D0D0D"/>
                </a:solidFill>
                <a:effectLst/>
                <a:latin typeface="Segoe UI" panose="020B0502040204020203" pitchFamily="34" charset="0"/>
                <a:ea typeface="新細明體" panose="02020500000000000000" pitchFamily="18" charset="-120"/>
                <a:cs typeface="Times New Roman" panose="02020603050405020304" pitchFamily="18" charset="0"/>
              </a:rPr>
              <a:t>[7]</a:t>
            </a:r>
            <a:r>
              <a:rPr lang="zh-TW" altLang="zh-TW"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a:t>
            </a:r>
            <a:endParaRPr lang="en-US" altLang="zh-TW"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00" dirty="0">
                <a:solidFill>
                  <a:srgbClr val="0D0D0D"/>
                </a:solidFill>
                <a:effectLst/>
                <a:latin typeface="Segoe UI" panose="020B0502040204020203" pitchFamily="34" charset="0"/>
                <a:ea typeface="新細明體" panose="02020500000000000000" pitchFamily="18" charset="-120"/>
                <a:cs typeface="Times New Roman" panose="02020603050405020304" pitchFamily="18" charset="0"/>
              </a:rPr>
              <a:t>NFV</a:t>
            </a:r>
            <a:r>
              <a:rPr lang="zh-TW" altLang="zh-TW"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帶來了諸如</a:t>
            </a:r>
            <a:r>
              <a:rPr lang="en-US" altLang="zh-TW"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portability</a:t>
            </a:r>
            <a:r>
              <a:rPr lang="zh-TW" altLang="zh-TW"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a:t>
            </a:r>
            <a:r>
              <a:rPr lang="en-US" altLang="zh-TW"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orchestration</a:t>
            </a:r>
            <a:r>
              <a:rPr lang="zh-TW" altLang="zh-TW"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a:t>
            </a:r>
            <a:r>
              <a:rPr lang="en-US" altLang="zh-TW"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scalability</a:t>
            </a:r>
            <a:r>
              <a:rPr lang="zh-TW" altLang="zh-TW"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和</a:t>
            </a:r>
            <a:r>
              <a:rPr lang="en-US" altLang="zh-TW"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cost reduction</a:t>
            </a:r>
            <a:r>
              <a:rPr lang="zh-TW" altLang="zh-TW"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等好處，對於</a:t>
            </a:r>
            <a:r>
              <a:rPr lang="en-US" altLang="zh-TW" sz="1800" kern="100" dirty="0">
                <a:solidFill>
                  <a:srgbClr val="0D0D0D"/>
                </a:solidFill>
                <a:effectLst/>
                <a:latin typeface="Segoe UI" panose="020B0502040204020203" pitchFamily="34" charset="0"/>
                <a:ea typeface="新細明體" panose="02020500000000000000" pitchFamily="18" charset="-120"/>
                <a:cs typeface="Times New Roman" panose="02020603050405020304" pitchFamily="18" charset="0"/>
              </a:rPr>
              <a:t>5G</a:t>
            </a:r>
            <a:r>
              <a:rPr lang="zh-TW" altLang="zh-TW"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網絡尤為重要</a:t>
            </a:r>
            <a:r>
              <a:rPr lang="en-US" altLang="zh-TW" sz="1800" kern="100" dirty="0">
                <a:solidFill>
                  <a:srgbClr val="0D0D0D"/>
                </a:solidFill>
                <a:effectLst/>
                <a:latin typeface="Segoe UI" panose="020B0502040204020203" pitchFamily="34" charset="0"/>
                <a:ea typeface="新細明體" panose="02020500000000000000" pitchFamily="18" charset="-120"/>
                <a:cs typeface="Times New Roman" panose="02020603050405020304" pitchFamily="18" charset="0"/>
              </a:rPr>
              <a:t>[8]</a:t>
            </a:r>
            <a:r>
              <a:rPr lang="zh-TW" altLang="zh-TW"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基於</a:t>
            </a:r>
            <a:r>
              <a:rPr lang="en-US" altLang="zh-TW" sz="1800" kern="100" dirty="0">
                <a:solidFill>
                  <a:srgbClr val="0D0D0D"/>
                </a:solidFill>
                <a:effectLst/>
                <a:latin typeface="Segoe UI" panose="020B0502040204020203" pitchFamily="34" charset="0"/>
                <a:ea typeface="新細明體" panose="02020500000000000000" pitchFamily="18" charset="-120"/>
                <a:cs typeface="Times New Roman" panose="02020603050405020304" pitchFamily="18" charset="0"/>
              </a:rPr>
              <a:t>ETSI</a:t>
            </a:r>
            <a:r>
              <a:rPr lang="zh-TW" altLang="zh-TW"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框架開發的</a:t>
            </a:r>
            <a:r>
              <a:rPr lang="en-US" altLang="zh-TW" sz="1800" kern="100" dirty="0">
                <a:solidFill>
                  <a:srgbClr val="0D0D0D"/>
                </a:solidFill>
                <a:effectLst/>
                <a:latin typeface="Segoe UI" panose="020B0502040204020203" pitchFamily="34" charset="0"/>
                <a:ea typeface="新細明體" panose="02020500000000000000" pitchFamily="18" charset="-120"/>
                <a:cs typeface="Times New Roman" panose="02020603050405020304" pitchFamily="18" charset="0"/>
              </a:rPr>
              <a:t>MANO</a:t>
            </a:r>
            <a:r>
              <a:rPr lang="zh-TW" altLang="zh-TW"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平台旨在降低</a:t>
            </a:r>
            <a:r>
              <a:rPr lang="en-US" altLang="zh-TW" sz="1800" kern="100" dirty="0">
                <a:solidFill>
                  <a:srgbClr val="0D0D0D"/>
                </a:solidFill>
                <a:effectLst/>
                <a:latin typeface="Segoe UI" panose="020B0502040204020203" pitchFamily="34" charset="0"/>
                <a:ea typeface="新細明體" panose="02020500000000000000" pitchFamily="18" charset="-120"/>
                <a:cs typeface="Times New Roman" panose="02020603050405020304" pitchFamily="18" charset="0"/>
              </a:rPr>
              <a:t>OPEX</a:t>
            </a:r>
            <a:r>
              <a:rPr lang="zh-TW" altLang="zh-TW"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並通過</a:t>
            </a:r>
            <a:r>
              <a:rPr lang="en-US" altLang="zh-TW"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scalability</a:t>
            </a:r>
            <a:r>
              <a:rPr lang="zh-TW" altLang="zh-TW"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和</a:t>
            </a:r>
            <a:r>
              <a:rPr lang="en-US" altLang="zh-TW"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lifecycle management</a:t>
            </a:r>
            <a:r>
              <a:rPr lang="zh-TW" altLang="zh-TW"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等功能增強</a:t>
            </a:r>
            <a:r>
              <a:rPr lang="en-US" altLang="zh-TW" sz="1800" kern="100" dirty="0">
                <a:solidFill>
                  <a:srgbClr val="0D0D0D"/>
                </a:solidFill>
                <a:effectLst/>
                <a:latin typeface="Segoe UI" panose="020B0502040204020203" pitchFamily="34" charset="0"/>
                <a:ea typeface="新細明體" panose="02020500000000000000" pitchFamily="18" charset="-120"/>
                <a:cs typeface="Times New Roman" panose="02020603050405020304" pitchFamily="18" charset="0"/>
              </a:rPr>
              <a:t>VNF</a:t>
            </a:r>
            <a:r>
              <a:rPr lang="zh-TW" altLang="zh-TW"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部署。</a:t>
            </a:r>
            <a:br>
              <a:rPr lang="en-US" altLang="zh-TW" sz="1800" kern="1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br>
            <a:r>
              <a:rPr lang="en-US" altLang="zh-TW" sz="1200" b="0" i="0" kern="1200" dirty="0">
                <a:solidFill>
                  <a:schemeClr val="tx1"/>
                </a:solidFill>
                <a:effectLst/>
                <a:latin typeface="+mn-lt"/>
                <a:ea typeface="+mn-ea"/>
                <a:cs typeface="+mn-cs"/>
              </a:rPr>
              <a:t>Operational Expenditure </a:t>
            </a:r>
            <a:r>
              <a:rPr lang="zh-TW" altLang="en-US" sz="1200" b="0" i="0" kern="1200" dirty="0">
                <a:solidFill>
                  <a:schemeClr val="tx1"/>
                </a:solidFill>
                <a:effectLst/>
                <a:latin typeface="+mn-lt"/>
                <a:ea typeface="+mn-ea"/>
                <a:cs typeface="+mn-cs"/>
              </a:rPr>
              <a:t>的縮寫，意為運營支出</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endParaRPr lang="en-US" altLang="zh-TW" dirty="0"/>
          </a:p>
          <a:p>
            <a:r>
              <a:rPr lang="zh-TW" altLang="zh-TW" sz="18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軟件定義網絡（</a:t>
            </a:r>
            <a:r>
              <a:rPr lang="en-US" altLang="zh-TW" sz="1800" dirty="0">
                <a:solidFill>
                  <a:srgbClr val="0D0D0D"/>
                </a:solidFill>
                <a:effectLst/>
                <a:latin typeface="Segoe UI" panose="020B0502040204020203" pitchFamily="34" charset="0"/>
                <a:ea typeface="新細明體" panose="02020500000000000000" pitchFamily="18" charset="-120"/>
              </a:rPr>
              <a:t>SDN</a:t>
            </a:r>
            <a:r>
              <a:rPr lang="zh-TW" altLang="zh-TW" sz="18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）的需求在</a:t>
            </a:r>
            <a:r>
              <a:rPr lang="en-US" altLang="zh-TW" sz="1800" dirty="0">
                <a:solidFill>
                  <a:srgbClr val="0D0D0D"/>
                </a:solidFill>
                <a:effectLst/>
                <a:latin typeface="Segoe UI" panose="020B0502040204020203" pitchFamily="34" charset="0"/>
                <a:ea typeface="新細明體" panose="02020500000000000000" pitchFamily="18" charset="-120"/>
              </a:rPr>
              <a:t>5G</a:t>
            </a:r>
            <a:r>
              <a:rPr lang="zh-TW" altLang="zh-TW" sz="18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網絡的出現增加了。在</a:t>
            </a:r>
            <a:r>
              <a:rPr lang="en-US" altLang="zh-TW" sz="1800" dirty="0">
                <a:solidFill>
                  <a:srgbClr val="0D0D0D"/>
                </a:solidFill>
                <a:effectLst/>
                <a:latin typeface="Segoe UI" panose="020B0502040204020203" pitchFamily="34" charset="0"/>
                <a:ea typeface="新細明體" panose="02020500000000000000" pitchFamily="18" charset="-120"/>
              </a:rPr>
              <a:t>5G</a:t>
            </a:r>
            <a:r>
              <a:rPr lang="zh-TW" altLang="zh-TW" sz="18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之前，網絡架構的緊密耦合使得它不適合於</a:t>
            </a:r>
            <a:r>
              <a:rPr lang="en-US" altLang="zh-TW" sz="1800" dirty="0">
                <a:solidFill>
                  <a:srgbClr val="0D0D0D"/>
                </a:solidFill>
                <a:effectLst/>
                <a:latin typeface="Segoe UI" panose="020B0502040204020203" pitchFamily="34" charset="0"/>
                <a:ea typeface="新細明體" panose="02020500000000000000" pitchFamily="18" charset="-120"/>
              </a:rPr>
              <a:t>SDN</a:t>
            </a:r>
            <a:r>
              <a:rPr lang="zh-TW" altLang="zh-TW" sz="18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a:t>
            </a:r>
            <a:br>
              <a:rPr lang="en-US" altLang="zh-TW" sz="18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br>
            <a:r>
              <a:rPr lang="zh-TW" altLang="zh-TW" sz="18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然而，隨著對可擴展和可定制服務需求的增加，網絡架構發展以容納</a:t>
            </a:r>
            <a:r>
              <a:rPr lang="en-US" altLang="zh-TW" sz="1800" dirty="0">
                <a:solidFill>
                  <a:srgbClr val="0D0D0D"/>
                </a:solidFill>
                <a:effectLst/>
                <a:latin typeface="Segoe UI" panose="020B0502040204020203" pitchFamily="34" charset="0"/>
                <a:ea typeface="新細明體" panose="02020500000000000000" pitchFamily="18" charset="-120"/>
              </a:rPr>
              <a:t>SDN</a:t>
            </a:r>
            <a:r>
              <a:rPr lang="zh-TW" altLang="zh-TW" sz="18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和</a:t>
            </a:r>
            <a:r>
              <a:rPr lang="en-US" altLang="zh-TW" sz="1800" dirty="0">
                <a:solidFill>
                  <a:srgbClr val="0D0D0D"/>
                </a:solidFill>
                <a:effectLst/>
                <a:latin typeface="Segoe UI" panose="020B0502040204020203" pitchFamily="34" charset="0"/>
                <a:ea typeface="新細明體" panose="02020500000000000000" pitchFamily="18" charset="-120"/>
              </a:rPr>
              <a:t>NFV</a:t>
            </a:r>
            <a:r>
              <a:rPr lang="zh-TW" altLang="zh-TW" sz="1800"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技術。</a:t>
            </a:r>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4</a:t>
            </a:fld>
            <a:endParaRPr lang="zh-TW" altLang="en-US"/>
          </a:p>
        </p:txBody>
      </p:sp>
    </p:spTree>
    <p:extLst>
      <p:ext uri="{BB962C8B-B14F-4D97-AF65-F5344CB8AC3E}">
        <p14:creationId xmlns:p14="http://schemas.microsoft.com/office/powerpoint/2010/main" val="4146263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r>
              <a:rPr lang="zh-TW" altLang="en-US" b="0" i="0" dirty="0">
                <a:solidFill>
                  <a:srgbClr val="0D0D0D"/>
                </a:solidFill>
                <a:effectLst/>
                <a:latin typeface="Söhne"/>
              </a:rPr>
              <a:t>在網絡切片管理架構中，客戶（或用戶）可以通過通信服務管理功能（</a:t>
            </a:r>
            <a:r>
              <a:rPr lang="en-US" altLang="zh-TW" b="0" i="0" dirty="0">
                <a:solidFill>
                  <a:srgbClr val="0D0D0D"/>
                </a:solidFill>
                <a:effectLst/>
                <a:latin typeface="Söhne"/>
              </a:rPr>
              <a:t>CSMF</a:t>
            </a:r>
            <a:r>
              <a:rPr lang="zh-TW" altLang="en-US" b="0" i="0" dirty="0">
                <a:solidFill>
                  <a:srgbClr val="0D0D0D"/>
                </a:solidFill>
                <a:effectLst/>
                <a:latin typeface="Söhne"/>
              </a:rPr>
              <a:t>）向網絡切片管理功能（</a:t>
            </a:r>
            <a:r>
              <a:rPr lang="en-US" altLang="zh-TW" b="0" i="0" dirty="0">
                <a:solidFill>
                  <a:srgbClr val="0D0D0D"/>
                </a:solidFill>
                <a:effectLst/>
                <a:latin typeface="Söhne"/>
              </a:rPr>
              <a:t>NSMF</a:t>
            </a:r>
            <a:r>
              <a:rPr lang="zh-TW" altLang="en-US" b="0" i="0" dirty="0">
                <a:solidFill>
                  <a:srgbClr val="0D0D0D"/>
                </a:solidFill>
                <a:effectLst/>
                <a:latin typeface="Söhne"/>
              </a:rPr>
              <a:t>）發出請求，以滿足特定的服務需求。</a:t>
            </a:r>
            <a:r>
              <a:rPr lang="en-US" altLang="zh-TW" b="0" i="0" dirty="0">
                <a:solidFill>
                  <a:srgbClr val="0D0D0D"/>
                </a:solidFill>
                <a:effectLst/>
                <a:latin typeface="Söhne"/>
              </a:rPr>
              <a:t>NSMF</a:t>
            </a:r>
            <a:r>
              <a:rPr lang="zh-TW" altLang="en-US" b="0" i="0" dirty="0">
                <a:solidFill>
                  <a:srgbClr val="0D0D0D"/>
                </a:solidFill>
                <a:effectLst/>
                <a:latin typeface="Söhne"/>
              </a:rPr>
              <a:t>負責根據客戶的需求創建、修改或釋放網絡切片實例（</a:t>
            </a:r>
            <a:r>
              <a:rPr lang="en-US" altLang="zh-TW" b="0" i="0" dirty="0">
                <a:solidFill>
                  <a:srgbClr val="0D0D0D"/>
                </a:solidFill>
                <a:effectLst/>
                <a:latin typeface="Söhne"/>
              </a:rPr>
              <a:t>NSI</a:t>
            </a:r>
            <a:r>
              <a:rPr lang="zh-TW" altLang="en-US" b="0" i="0" dirty="0">
                <a:solidFill>
                  <a:srgbClr val="0D0D0D"/>
                </a:solidFill>
                <a:effectLst/>
                <a:latin typeface="Söhne"/>
              </a:rPr>
              <a:t>），並在需要時將其分配給客戶。</a:t>
            </a:r>
            <a:endParaRPr lang="en-US" altLang="zh-TW" b="0" i="0" dirty="0">
              <a:solidFill>
                <a:srgbClr val="0D0D0D"/>
              </a:solidFill>
              <a:effectLst/>
              <a:latin typeface="Söhne"/>
            </a:endParaRPr>
          </a:p>
          <a:p>
            <a:pPr algn="l"/>
            <a:endParaRPr lang="zh-TW" altLang="en-US" b="0" i="0" dirty="0">
              <a:solidFill>
                <a:srgbClr val="0D0D0D"/>
              </a:solidFill>
              <a:effectLst/>
              <a:latin typeface="Söhne"/>
            </a:endParaRPr>
          </a:p>
          <a:p>
            <a:pPr algn="l"/>
            <a:r>
              <a:rPr lang="zh-TW" altLang="en-US" b="0" i="0" dirty="0">
                <a:solidFill>
                  <a:srgbClr val="0D0D0D"/>
                </a:solidFill>
                <a:effectLst/>
                <a:latin typeface="Söhne"/>
              </a:rPr>
              <a:t>為了滿足客戶的需求，</a:t>
            </a:r>
            <a:r>
              <a:rPr lang="en-US" altLang="zh-TW" b="0" i="0" dirty="0">
                <a:solidFill>
                  <a:srgbClr val="0D0D0D"/>
                </a:solidFill>
                <a:effectLst/>
                <a:latin typeface="Söhne"/>
              </a:rPr>
              <a:t>NSMF</a:t>
            </a:r>
            <a:r>
              <a:rPr lang="zh-TW" altLang="en-US" b="0" i="0" dirty="0">
                <a:solidFill>
                  <a:srgbClr val="0D0D0D"/>
                </a:solidFill>
                <a:effectLst/>
                <a:latin typeface="Söhne"/>
              </a:rPr>
              <a:t>可能需要創建或修改多個網絡切片子實例（</a:t>
            </a:r>
            <a:r>
              <a:rPr lang="en-US" altLang="zh-TW" b="0" i="0" dirty="0">
                <a:solidFill>
                  <a:srgbClr val="0D0D0D"/>
                </a:solidFill>
                <a:effectLst/>
                <a:latin typeface="Söhne"/>
              </a:rPr>
              <a:t>NSSI</a:t>
            </a:r>
            <a:r>
              <a:rPr lang="zh-TW" altLang="en-US" b="0" i="0" dirty="0">
                <a:solidFill>
                  <a:srgbClr val="0D0D0D"/>
                </a:solidFill>
                <a:effectLst/>
                <a:latin typeface="Söhne"/>
              </a:rPr>
              <a:t>），這些</a:t>
            </a:r>
            <a:r>
              <a:rPr lang="en-US" altLang="zh-TW" b="0" i="0" dirty="0">
                <a:solidFill>
                  <a:srgbClr val="0D0D0D"/>
                </a:solidFill>
                <a:effectLst/>
                <a:latin typeface="Söhne"/>
              </a:rPr>
              <a:t>NSSI</a:t>
            </a:r>
            <a:r>
              <a:rPr lang="zh-TW" altLang="en-US" b="0" i="0" dirty="0">
                <a:solidFill>
                  <a:srgbClr val="0D0D0D"/>
                </a:solidFill>
                <a:effectLst/>
                <a:latin typeface="Söhne"/>
              </a:rPr>
              <a:t>可能在網絡的不同部分（如接入、傳輸、核心等）中運行。</a:t>
            </a:r>
            <a:r>
              <a:rPr lang="en-US" altLang="zh-TW" b="0" i="0" dirty="0">
                <a:solidFill>
                  <a:srgbClr val="0D0D0D"/>
                </a:solidFill>
                <a:effectLst/>
                <a:latin typeface="Söhne"/>
              </a:rPr>
              <a:t>NSSI</a:t>
            </a:r>
            <a:r>
              <a:rPr lang="zh-TW" altLang="en-US" b="0" i="0" dirty="0">
                <a:solidFill>
                  <a:srgbClr val="0D0D0D"/>
                </a:solidFill>
                <a:effectLst/>
                <a:latin typeface="Söhne"/>
              </a:rPr>
              <a:t>由網絡切片子網管理功能（</a:t>
            </a:r>
            <a:r>
              <a:rPr lang="en-US" altLang="zh-TW" b="0" i="0" dirty="0">
                <a:solidFill>
                  <a:srgbClr val="0D0D0D"/>
                </a:solidFill>
                <a:effectLst/>
                <a:latin typeface="Söhne"/>
              </a:rPr>
              <a:t>NSSMF</a:t>
            </a:r>
            <a:r>
              <a:rPr lang="zh-TW" altLang="en-US" b="0" i="0" dirty="0">
                <a:solidFill>
                  <a:srgbClr val="0D0D0D"/>
                </a:solidFill>
                <a:effectLst/>
                <a:latin typeface="Söhne"/>
              </a:rPr>
              <a:t>）負責管理和編排。</a:t>
            </a:r>
            <a:endParaRPr lang="en-US" altLang="zh-TW" b="0" i="0" dirty="0">
              <a:solidFill>
                <a:srgbClr val="0D0D0D"/>
              </a:solidFill>
              <a:effectLst/>
              <a:latin typeface="Söhne"/>
            </a:endParaRPr>
          </a:p>
          <a:p>
            <a:pPr algn="l"/>
            <a:endParaRPr lang="zh-TW" altLang="en-US" b="0" i="0" dirty="0">
              <a:solidFill>
                <a:srgbClr val="0D0D0D"/>
              </a:solidFill>
              <a:effectLst/>
              <a:latin typeface="Söhne"/>
            </a:endParaRPr>
          </a:p>
          <a:p>
            <a:pPr algn="l"/>
            <a:r>
              <a:rPr lang="zh-TW" altLang="en-US" b="0" i="0" dirty="0">
                <a:solidFill>
                  <a:srgbClr val="0D0D0D"/>
                </a:solidFill>
                <a:effectLst/>
                <a:latin typeface="Söhne"/>
              </a:rPr>
              <a:t>因此，</a:t>
            </a:r>
            <a:r>
              <a:rPr lang="en-US" altLang="zh-TW" b="0" i="0" dirty="0">
                <a:solidFill>
                  <a:srgbClr val="0D0D0D"/>
                </a:solidFill>
                <a:effectLst/>
                <a:latin typeface="Söhne"/>
              </a:rPr>
              <a:t>NSMF</a:t>
            </a:r>
            <a:r>
              <a:rPr lang="zh-TW" altLang="en-US" b="0" i="0" dirty="0">
                <a:solidFill>
                  <a:srgbClr val="0D0D0D"/>
                </a:solidFill>
                <a:effectLst/>
                <a:latin typeface="Söhne"/>
              </a:rPr>
              <a:t>負責處理從</a:t>
            </a:r>
            <a:r>
              <a:rPr lang="en-US" altLang="zh-TW" b="0" i="0" dirty="0">
                <a:solidFill>
                  <a:srgbClr val="0D0D0D"/>
                </a:solidFill>
                <a:effectLst/>
                <a:latin typeface="Söhne"/>
              </a:rPr>
              <a:t>CSMF</a:t>
            </a:r>
            <a:r>
              <a:rPr lang="zh-TW" altLang="en-US" b="0" i="0" dirty="0">
                <a:solidFill>
                  <a:srgbClr val="0D0D0D"/>
                </a:solidFill>
                <a:effectLst/>
                <a:latin typeface="Söhne"/>
              </a:rPr>
              <a:t>收到的客戶需求，並在需要時與</a:t>
            </a:r>
            <a:r>
              <a:rPr lang="en-US" altLang="zh-TW" b="0" i="0" dirty="0">
                <a:solidFill>
                  <a:srgbClr val="0D0D0D"/>
                </a:solidFill>
                <a:effectLst/>
                <a:latin typeface="Söhne"/>
              </a:rPr>
              <a:t>NSSMF</a:t>
            </a:r>
            <a:r>
              <a:rPr lang="zh-TW" altLang="en-US" b="0" i="0" dirty="0">
                <a:solidFill>
                  <a:srgbClr val="0D0D0D"/>
                </a:solidFill>
                <a:effectLst/>
                <a:latin typeface="Söhne"/>
              </a:rPr>
              <a:t>合作以創建、修改或釋放相應的</a:t>
            </a:r>
            <a:r>
              <a:rPr lang="en-US" altLang="zh-TW" b="0" i="0" dirty="0">
                <a:solidFill>
                  <a:srgbClr val="0D0D0D"/>
                </a:solidFill>
                <a:effectLst/>
                <a:latin typeface="Söhne"/>
              </a:rPr>
              <a:t>NSSI</a:t>
            </a:r>
            <a:r>
              <a:rPr lang="zh-TW" altLang="en-US" b="0" i="0" dirty="0">
                <a:solidFill>
                  <a:srgbClr val="0D0D0D"/>
                </a:solidFill>
                <a:effectLst/>
                <a:latin typeface="Söhne"/>
              </a:rPr>
              <a:t>和</a:t>
            </a:r>
            <a:r>
              <a:rPr lang="en-US" altLang="zh-TW" b="0" i="0" dirty="0">
                <a:solidFill>
                  <a:srgbClr val="0D0D0D"/>
                </a:solidFill>
                <a:effectLst/>
                <a:latin typeface="Söhne"/>
              </a:rPr>
              <a:t>NSI</a:t>
            </a:r>
            <a:r>
              <a:rPr lang="zh-TW" altLang="en-US" b="0" i="0" dirty="0">
                <a:solidFill>
                  <a:srgbClr val="0D0D0D"/>
                </a:solidFill>
                <a:effectLst/>
                <a:latin typeface="Söhne"/>
              </a:rPr>
              <a:t>，從而實現客戶的服務要求。</a:t>
            </a:r>
          </a:p>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5</a:t>
            </a:fld>
            <a:endParaRPr lang="zh-TW" altLang="en-US"/>
          </a:p>
        </p:txBody>
      </p:sp>
    </p:spTree>
    <p:extLst>
      <p:ext uri="{BB962C8B-B14F-4D97-AF65-F5344CB8AC3E}">
        <p14:creationId xmlns:p14="http://schemas.microsoft.com/office/powerpoint/2010/main" val="2565529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t>
            </a:r>
            <a:r>
              <a:rPr lang="zh-TW" altLang="en-US" dirty="0"/>
              <a:t>因為低或超低延遲服務的需求，所以有效率的</a:t>
            </a:r>
            <a:r>
              <a:rPr lang="en-US" altLang="zh-TW" dirty="0"/>
              <a:t>network slicing</a:t>
            </a:r>
            <a:r>
              <a:rPr lang="zh-TW" altLang="en-US" dirty="0"/>
              <a:t>在</a:t>
            </a:r>
            <a:r>
              <a:rPr lang="en-US" altLang="zh-TW" dirty="0"/>
              <a:t>5G</a:t>
            </a:r>
            <a:r>
              <a:rPr lang="zh-TW" altLang="en-US" dirty="0"/>
              <a:t> </a:t>
            </a:r>
            <a:r>
              <a:rPr lang="en-US" altLang="zh-TW" dirty="0"/>
              <a:t>backhaul</a:t>
            </a:r>
            <a:r>
              <a:rPr lang="zh-TW" altLang="en-US" dirty="0"/>
              <a:t>網路的需求增加</a:t>
            </a:r>
            <a:endParaRPr lang="en-US" altLang="zh-TW" dirty="0"/>
          </a:p>
          <a:p>
            <a:r>
              <a:rPr lang="en-US" altLang="zh-TW" dirty="0"/>
              <a:t>-</a:t>
            </a:r>
            <a:r>
              <a:rPr lang="zh-TW" altLang="en-US" dirty="0"/>
              <a:t>因為上層網路的隨機延遲讓達成</a:t>
            </a:r>
            <a:r>
              <a:rPr lang="en-US" altLang="zh-TW" dirty="0"/>
              <a:t>URLLC</a:t>
            </a:r>
            <a:r>
              <a:rPr lang="zh-TW" altLang="en-US" dirty="0"/>
              <a:t>很有挑戰性</a:t>
            </a:r>
            <a:endParaRPr lang="en-US" altLang="zh-TW" dirty="0"/>
          </a:p>
          <a:p>
            <a:r>
              <a:rPr lang="en-US" altLang="zh-TW" dirty="0"/>
              <a:t>-</a:t>
            </a:r>
            <a:r>
              <a:rPr lang="zh-TW" altLang="en-US" dirty="0"/>
              <a:t>雖然傳輸延遲在佔整體</a:t>
            </a:r>
            <a:r>
              <a:rPr lang="en-US" altLang="zh-TW" dirty="0"/>
              <a:t>end-to-end delay</a:t>
            </a:r>
            <a:r>
              <a:rPr lang="zh-TW" altLang="en-US" dirty="0"/>
              <a:t>一小部分，但</a:t>
            </a:r>
            <a:r>
              <a:rPr lang="zh-TW" altLang="en-US" b="0" i="0" dirty="0">
                <a:solidFill>
                  <a:srgbClr val="0D0D0D"/>
                </a:solidFill>
                <a:effectLst/>
                <a:latin typeface="Söhne"/>
              </a:rPr>
              <a:t>但解決這些</a:t>
            </a:r>
            <a:r>
              <a:rPr lang="en-US" altLang="zh-TW" b="0" i="0" dirty="0">
                <a:solidFill>
                  <a:srgbClr val="0D0D0D"/>
                </a:solidFill>
                <a:effectLst/>
                <a:latin typeface="Söhne"/>
              </a:rPr>
              <a:t>bottleneck</a:t>
            </a:r>
            <a:r>
              <a:rPr lang="zh-TW" altLang="en-US" b="0" i="0" dirty="0">
                <a:solidFill>
                  <a:srgbClr val="0D0D0D"/>
                </a:solidFill>
                <a:effectLst/>
                <a:latin typeface="Söhne"/>
              </a:rPr>
              <a:t>對於有效實現</a:t>
            </a:r>
            <a:r>
              <a:rPr lang="en-US" altLang="zh-TW" b="0" i="0" dirty="0">
                <a:solidFill>
                  <a:srgbClr val="0D0D0D"/>
                </a:solidFill>
                <a:effectLst/>
                <a:latin typeface="Söhne"/>
              </a:rPr>
              <a:t>URLLC</a:t>
            </a:r>
            <a:r>
              <a:rPr lang="zh-TW" altLang="en-US" b="0" i="0" dirty="0">
                <a:solidFill>
                  <a:srgbClr val="0D0D0D"/>
                </a:solidFill>
                <a:effectLst/>
                <a:latin typeface="Söhne"/>
              </a:rPr>
              <a:t>服務至關重要。</a:t>
            </a:r>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6</a:t>
            </a:fld>
            <a:endParaRPr lang="zh-TW" altLang="en-US"/>
          </a:p>
        </p:txBody>
      </p:sp>
    </p:spTree>
    <p:extLst>
      <p:ext uri="{BB962C8B-B14F-4D97-AF65-F5344CB8AC3E}">
        <p14:creationId xmlns:p14="http://schemas.microsoft.com/office/powerpoint/2010/main" val="2260425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t>
            </a:r>
            <a:r>
              <a:rPr lang="zh-TW" altLang="en-US" dirty="0"/>
              <a:t>引用了一種基於</a:t>
            </a:r>
            <a:r>
              <a:rPr lang="en-US" altLang="zh-TW" dirty="0"/>
              <a:t>A</a:t>
            </a:r>
            <a:r>
              <a:rPr lang="zh-TW" altLang="en-US" dirty="0"/>
              <a:t>*啟發式搜索的新型算法，用於</a:t>
            </a:r>
            <a:r>
              <a:rPr lang="en-US" altLang="zh-TW" dirty="0"/>
              <a:t>5Gbackhaul network</a:t>
            </a:r>
          </a:p>
          <a:p>
            <a:r>
              <a:rPr lang="en-US" altLang="zh-TW" dirty="0"/>
              <a:t>-</a:t>
            </a:r>
            <a:r>
              <a:rPr lang="zh-TW" altLang="en-US" b="0" i="0" dirty="0">
                <a:solidFill>
                  <a:srgbClr val="0D0D0D"/>
                </a:solidFill>
                <a:effectLst/>
                <a:latin typeface="Söhne"/>
              </a:rPr>
              <a:t>算法和策略整合到</a:t>
            </a:r>
            <a:r>
              <a:rPr lang="en-US" altLang="zh-TW" b="0" i="0" dirty="0">
                <a:solidFill>
                  <a:srgbClr val="0D0D0D"/>
                </a:solidFill>
                <a:effectLst/>
                <a:latin typeface="Söhne"/>
              </a:rPr>
              <a:t>RYU</a:t>
            </a:r>
            <a:r>
              <a:rPr lang="zh-TW" altLang="en-US" b="0" i="0" dirty="0">
                <a:solidFill>
                  <a:srgbClr val="0D0D0D"/>
                </a:solidFill>
                <a:effectLst/>
                <a:latin typeface="Söhne"/>
              </a:rPr>
              <a:t>控制器中的</a:t>
            </a:r>
            <a:r>
              <a:rPr lang="en-US" altLang="zh-TW" b="0" i="0" dirty="0">
                <a:solidFill>
                  <a:srgbClr val="0D0D0D"/>
                </a:solidFill>
                <a:effectLst/>
                <a:latin typeface="Söhne"/>
              </a:rPr>
              <a:t>SDN module</a:t>
            </a:r>
            <a:r>
              <a:rPr lang="zh-TW" altLang="en-US" b="0" i="0" dirty="0">
                <a:solidFill>
                  <a:srgbClr val="0D0D0D"/>
                </a:solidFill>
                <a:effectLst/>
                <a:latin typeface="Söhne"/>
              </a:rPr>
              <a:t>中，稱為路徑計算元素</a:t>
            </a:r>
            <a:endParaRPr lang="en-US" altLang="zh-TW" b="0" i="0" dirty="0">
              <a:solidFill>
                <a:srgbClr val="0D0D0D"/>
              </a:solidFill>
              <a:effectLst/>
              <a:latin typeface="Söhne"/>
            </a:endParaRPr>
          </a:p>
          <a:p>
            <a:r>
              <a:rPr lang="en-US" altLang="zh-TW" b="0" i="0" dirty="0">
                <a:solidFill>
                  <a:srgbClr val="0D0D0D"/>
                </a:solidFill>
                <a:effectLst/>
                <a:latin typeface="Söhne"/>
              </a:rPr>
              <a:t>-</a:t>
            </a:r>
            <a:r>
              <a:rPr lang="zh-TW" altLang="en-US" b="0" i="0" dirty="0">
                <a:solidFill>
                  <a:srgbClr val="0D0D0D"/>
                </a:solidFill>
                <a:effectLst/>
                <a:latin typeface="Söhne"/>
              </a:rPr>
              <a:t>在複雜拓撲中，與</a:t>
            </a:r>
            <a:r>
              <a:rPr lang="en-US" altLang="zh-TW" b="0" i="0" dirty="0">
                <a:solidFill>
                  <a:srgbClr val="0D0D0D"/>
                </a:solidFill>
                <a:effectLst/>
                <a:latin typeface="Söhne"/>
              </a:rPr>
              <a:t>Dijkstra</a:t>
            </a:r>
            <a:r>
              <a:rPr lang="zh-TW" altLang="en-US" b="0" i="0" dirty="0">
                <a:solidFill>
                  <a:srgbClr val="0D0D0D"/>
                </a:solidFill>
                <a:effectLst/>
                <a:latin typeface="Söhne"/>
              </a:rPr>
              <a:t>算法的比較，效率更高。</a:t>
            </a:r>
            <a:endParaRPr lang="en-US" altLang="zh-TW" b="0" i="0" dirty="0">
              <a:solidFill>
                <a:srgbClr val="0D0D0D"/>
              </a:solidFill>
              <a:effectLst/>
              <a:latin typeface="Söhne"/>
            </a:endParaRPr>
          </a:p>
          <a:p>
            <a:r>
              <a:rPr lang="en-US" altLang="zh-TW" b="0" i="0" dirty="0">
                <a:solidFill>
                  <a:srgbClr val="0D0D0D"/>
                </a:solidFill>
                <a:effectLst/>
                <a:latin typeface="Söhne"/>
              </a:rPr>
              <a:t>-</a:t>
            </a:r>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7</a:t>
            </a:fld>
            <a:endParaRPr lang="zh-TW" altLang="en-US"/>
          </a:p>
        </p:txBody>
      </p:sp>
    </p:spTree>
    <p:extLst>
      <p:ext uri="{BB962C8B-B14F-4D97-AF65-F5344CB8AC3E}">
        <p14:creationId xmlns:p14="http://schemas.microsoft.com/office/powerpoint/2010/main" val="3737648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t>
            </a:r>
            <a:r>
              <a:rPr lang="zh-TW" altLang="en-US" b="0" i="0" dirty="0">
                <a:solidFill>
                  <a:srgbClr val="0D0D0D"/>
                </a:solidFill>
                <a:effectLst/>
                <a:latin typeface="Söhne"/>
              </a:rPr>
              <a:t>在參考文獻</a:t>
            </a:r>
            <a:r>
              <a:rPr lang="en-US" altLang="zh-TW" b="0" i="0" dirty="0">
                <a:solidFill>
                  <a:srgbClr val="0D0D0D"/>
                </a:solidFill>
                <a:effectLst/>
                <a:latin typeface="Söhne"/>
              </a:rPr>
              <a:t>[24]</a:t>
            </a:r>
            <a:r>
              <a:rPr lang="zh-TW" altLang="en-US" b="0" i="0" dirty="0">
                <a:solidFill>
                  <a:srgbClr val="0D0D0D"/>
                </a:solidFill>
                <a:effectLst/>
                <a:latin typeface="Söhne"/>
              </a:rPr>
              <a:t>中，介紹了一個基於雲的</a:t>
            </a:r>
            <a:r>
              <a:rPr lang="en-US" altLang="zh-TW" b="0" i="0" dirty="0">
                <a:solidFill>
                  <a:srgbClr val="0D0D0D"/>
                </a:solidFill>
                <a:effectLst/>
                <a:latin typeface="Söhne"/>
              </a:rPr>
              <a:t>SDN</a:t>
            </a:r>
            <a:r>
              <a:rPr lang="zh-TW" altLang="en-US" b="0" i="0" dirty="0">
                <a:solidFill>
                  <a:srgbClr val="0D0D0D"/>
                </a:solidFill>
                <a:effectLst/>
                <a:latin typeface="Söhne"/>
              </a:rPr>
              <a:t>和</a:t>
            </a:r>
            <a:r>
              <a:rPr lang="en-US" altLang="zh-TW" b="0" i="0" dirty="0">
                <a:solidFill>
                  <a:srgbClr val="0D0D0D"/>
                </a:solidFill>
                <a:effectLst/>
                <a:latin typeface="Söhne"/>
              </a:rPr>
              <a:t>NFV</a:t>
            </a:r>
            <a:r>
              <a:rPr lang="zh-TW" altLang="en-US" b="0" i="0" dirty="0">
                <a:solidFill>
                  <a:srgbClr val="0D0D0D"/>
                </a:solidFill>
                <a:effectLst/>
                <a:latin typeface="Söhne"/>
              </a:rPr>
              <a:t>測試平台，用於</a:t>
            </a:r>
            <a:r>
              <a:rPr lang="en-US" altLang="zh-TW" b="0" i="0" dirty="0">
                <a:solidFill>
                  <a:srgbClr val="0D0D0D"/>
                </a:solidFill>
                <a:effectLst/>
                <a:latin typeface="Söhne"/>
              </a:rPr>
              <a:t>4G/5G</a:t>
            </a:r>
            <a:r>
              <a:rPr lang="zh-TW" altLang="en-US" b="0" i="0" dirty="0">
                <a:solidFill>
                  <a:srgbClr val="0D0D0D"/>
                </a:solidFill>
                <a:effectLst/>
                <a:latin typeface="Söhne"/>
              </a:rPr>
              <a:t>網絡的端到端網絡切片。該解決方案利用先進的</a:t>
            </a:r>
            <a:r>
              <a:rPr lang="en-US" altLang="zh-TW" b="0" i="0" dirty="0">
                <a:solidFill>
                  <a:srgbClr val="0D0D0D"/>
                </a:solidFill>
                <a:effectLst/>
                <a:latin typeface="Söhne"/>
              </a:rPr>
              <a:t>SDN</a:t>
            </a:r>
            <a:r>
              <a:rPr lang="zh-TW" altLang="en-US" b="0" i="0" dirty="0">
                <a:solidFill>
                  <a:srgbClr val="0D0D0D"/>
                </a:solidFill>
                <a:effectLst/>
                <a:latin typeface="Söhne"/>
              </a:rPr>
              <a:t>和</a:t>
            </a:r>
            <a:r>
              <a:rPr lang="en-US" altLang="zh-TW" b="0" i="0" dirty="0">
                <a:solidFill>
                  <a:srgbClr val="0D0D0D"/>
                </a:solidFill>
                <a:effectLst/>
                <a:latin typeface="Söhne"/>
              </a:rPr>
              <a:t>NFV</a:t>
            </a:r>
            <a:r>
              <a:rPr lang="zh-TW" altLang="en-US" b="0" i="0" dirty="0">
                <a:solidFill>
                  <a:srgbClr val="0D0D0D"/>
                </a:solidFill>
                <a:effectLst/>
                <a:latin typeface="Söhne"/>
              </a:rPr>
              <a:t>技術來創建一個靈活且可編程的網絡基礎設施，可以進行定制和優化。</a:t>
            </a:r>
            <a:endParaRPr lang="en-US" altLang="zh-TW" b="0" i="0" dirty="0">
              <a:solidFill>
                <a:srgbClr val="0D0D0D"/>
              </a:solidFill>
              <a:effectLst/>
              <a:latin typeface="Söhne"/>
            </a:endParaRPr>
          </a:p>
          <a:p>
            <a:endParaRPr lang="en-US" altLang="zh-TW" b="0" i="0" dirty="0">
              <a:solidFill>
                <a:srgbClr val="0D0D0D"/>
              </a:solidFill>
              <a:effectLst/>
              <a:latin typeface="Söhne"/>
            </a:endParaRPr>
          </a:p>
          <a:p>
            <a:r>
              <a:rPr lang="en-US" altLang="zh-TW" b="0" i="0" dirty="0">
                <a:solidFill>
                  <a:srgbClr val="0D0D0D"/>
                </a:solidFill>
                <a:effectLst/>
                <a:latin typeface="Söhne"/>
              </a:rPr>
              <a:t>-</a:t>
            </a:r>
            <a:r>
              <a:rPr lang="zh-TW" altLang="en-US" b="0" i="0" dirty="0">
                <a:solidFill>
                  <a:srgbClr val="0D0D0D"/>
                </a:solidFill>
                <a:effectLst/>
                <a:latin typeface="Söhne"/>
              </a:rPr>
              <a:t>另一種用於</a:t>
            </a:r>
            <a:r>
              <a:rPr lang="en-US" altLang="zh-TW" b="0" i="0" dirty="0">
                <a:solidFill>
                  <a:srgbClr val="0D0D0D"/>
                </a:solidFill>
                <a:effectLst/>
                <a:latin typeface="Söhne"/>
              </a:rPr>
              <a:t>5G</a:t>
            </a:r>
            <a:r>
              <a:rPr lang="zh-TW" altLang="en-US" b="0" i="0" dirty="0">
                <a:solidFill>
                  <a:srgbClr val="0D0D0D"/>
                </a:solidFill>
                <a:effectLst/>
                <a:latin typeface="Söhne"/>
              </a:rPr>
              <a:t>網絡切片的解決方案在參考文獻</a:t>
            </a:r>
            <a:r>
              <a:rPr lang="en-US" altLang="zh-TW" b="0" i="0" dirty="0">
                <a:solidFill>
                  <a:srgbClr val="0D0D0D"/>
                </a:solidFill>
                <a:effectLst/>
                <a:latin typeface="Söhne"/>
              </a:rPr>
              <a:t>[25]</a:t>
            </a:r>
            <a:r>
              <a:rPr lang="zh-TW" altLang="en-US" b="0" i="0" dirty="0">
                <a:solidFill>
                  <a:srgbClr val="0D0D0D"/>
                </a:solidFill>
                <a:effectLst/>
                <a:latin typeface="Söhne"/>
              </a:rPr>
              <a:t>中介紹，並利用開放式網絡自動化平台（</a:t>
            </a:r>
            <a:r>
              <a:rPr lang="en-US" altLang="zh-TW" b="0" i="0" dirty="0">
                <a:solidFill>
                  <a:srgbClr val="0D0D0D"/>
                </a:solidFill>
                <a:effectLst/>
                <a:latin typeface="Söhne"/>
              </a:rPr>
              <a:t>ONAP</a:t>
            </a:r>
            <a:r>
              <a:rPr lang="zh-TW" altLang="en-US" b="0" i="0" dirty="0">
                <a:solidFill>
                  <a:srgbClr val="0D0D0D"/>
                </a:solidFill>
                <a:effectLst/>
                <a:latin typeface="Söhne"/>
              </a:rPr>
              <a:t>）實現。這個開源平台允許自動化網絡服務交付、管理和編排。所提出的解決方案包括幾個組件，包括一個</a:t>
            </a:r>
            <a:r>
              <a:rPr lang="en-US" altLang="zh-TW" b="0" i="0" dirty="0">
                <a:solidFill>
                  <a:srgbClr val="0D0D0D"/>
                </a:solidFill>
                <a:effectLst/>
                <a:latin typeface="Söhne"/>
              </a:rPr>
              <a:t>5G</a:t>
            </a:r>
            <a:r>
              <a:rPr lang="zh-TW" altLang="en-US" b="0" i="0" dirty="0">
                <a:solidFill>
                  <a:srgbClr val="0D0D0D"/>
                </a:solidFill>
                <a:effectLst/>
                <a:latin typeface="Söhne"/>
              </a:rPr>
              <a:t>網絡切片模板、切片管理功能和切片編排功能。作者們詳細描述了使用</a:t>
            </a:r>
            <a:r>
              <a:rPr lang="en-US" altLang="zh-TW" b="0" i="0" dirty="0">
                <a:solidFill>
                  <a:srgbClr val="0D0D0D"/>
                </a:solidFill>
                <a:effectLst/>
                <a:latin typeface="Söhne"/>
              </a:rPr>
              <a:t>ONAP</a:t>
            </a:r>
            <a:r>
              <a:rPr lang="zh-TW" altLang="en-US" b="0" i="0" dirty="0">
                <a:solidFill>
                  <a:srgbClr val="0D0D0D"/>
                </a:solidFill>
                <a:effectLst/>
                <a:latin typeface="Söhne"/>
              </a:rPr>
              <a:t>進行端到端網絡切片管理過程，並展示了該機制在各種使用案例中的有效性。</a:t>
            </a:r>
            <a:endParaRPr lang="en-US" altLang="zh-TW" b="0" i="0" dirty="0">
              <a:solidFill>
                <a:srgbClr val="0D0D0D"/>
              </a:solidFill>
              <a:effectLst/>
              <a:latin typeface="Söhne"/>
            </a:endParaRPr>
          </a:p>
          <a:p>
            <a:endParaRPr lang="en-US" altLang="zh-TW" b="0" i="0" dirty="0">
              <a:solidFill>
                <a:srgbClr val="0D0D0D"/>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dirty="0">
                <a:solidFill>
                  <a:srgbClr val="0D0D0D"/>
                </a:solidFill>
                <a:effectLst/>
                <a:latin typeface="Söhne"/>
              </a:rPr>
              <a:t>-</a:t>
            </a:r>
            <a:r>
              <a:rPr lang="zh-TW" altLang="en-US" b="0" i="0" dirty="0">
                <a:solidFill>
                  <a:srgbClr val="0D0D0D"/>
                </a:solidFill>
                <a:effectLst/>
                <a:latin typeface="Söhne"/>
              </a:rPr>
              <a:t>另一方面，參考文獻</a:t>
            </a:r>
            <a:r>
              <a:rPr lang="en-US" altLang="zh-TW" b="0" i="0" dirty="0">
                <a:solidFill>
                  <a:srgbClr val="0D0D0D"/>
                </a:solidFill>
                <a:effectLst/>
                <a:latin typeface="Söhne"/>
              </a:rPr>
              <a:t>[26]</a:t>
            </a:r>
            <a:r>
              <a:rPr lang="zh-TW" altLang="en-US" b="0" i="0" dirty="0">
                <a:solidFill>
                  <a:srgbClr val="0D0D0D"/>
                </a:solidFill>
                <a:effectLst/>
                <a:latin typeface="Söhne"/>
              </a:rPr>
              <a:t>描述了一種將區塊鏈技術整合到</a:t>
            </a:r>
            <a:r>
              <a:rPr lang="en-US" altLang="zh-TW" b="0" i="0" dirty="0">
                <a:solidFill>
                  <a:srgbClr val="0D0D0D"/>
                </a:solidFill>
                <a:effectLst/>
                <a:latin typeface="Söhne"/>
              </a:rPr>
              <a:t>5G</a:t>
            </a:r>
            <a:r>
              <a:rPr lang="zh-TW" altLang="en-US" b="0" i="0" dirty="0">
                <a:solidFill>
                  <a:srgbClr val="0D0D0D"/>
                </a:solidFill>
                <a:effectLst/>
                <a:latin typeface="Söhne"/>
              </a:rPr>
              <a:t>及</a:t>
            </a:r>
            <a:r>
              <a:rPr lang="en-US" altLang="zh-TW" b="0" i="0" dirty="0">
                <a:solidFill>
                  <a:srgbClr val="0D0D0D"/>
                </a:solidFill>
                <a:effectLst/>
                <a:latin typeface="Söhne"/>
              </a:rPr>
              <a:t>B5G</a:t>
            </a:r>
            <a:r>
              <a:rPr lang="zh-TW" altLang="en-US" b="0" i="0" dirty="0">
                <a:solidFill>
                  <a:srgbClr val="0D0D0D"/>
                </a:solidFill>
                <a:effectLst/>
                <a:latin typeface="Söhne"/>
              </a:rPr>
              <a:t>（</a:t>
            </a:r>
            <a:r>
              <a:rPr lang="en-US" altLang="zh-TW" b="0" i="0" dirty="0">
                <a:solidFill>
                  <a:srgbClr val="0D0D0D"/>
                </a:solidFill>
                <a:effectLst/>
                <a:latin typeface="Söhne"/>
              </a:rPr>
              <a:t>B5G</a:t>
            </a:r>
            <a:r>
              <a:rPr lang="zh-TW" altLang="en-US" b="0" i="0" dirty="0">
                <a:solidFill>
                  <a:srgbClr val="0D0D0D"/>
                </a:solidFill>
                <a:effectLst/>
                <a:latin typeface="Söhne"/>
              </a:rPr>
              <a:t>）網絡中，以實現有效的資源使用和共享監控管理的方法。提出的區塊鏈啟用的網絡切片模型（</a:t>
            </a:r>
            <a:r>
              <a:rPr lang="en-US" altLang="zh-TW" b="0" i="0" dirty="0">
                <a:solidFill>
                  <a:srgbClr val="0D0D0D"/>
                </a:solidFill>
                <a:effectLst/>
                <a:latin typeface="Söhne"/>
              </a:rPr>
              <a:t>BENS</a:t>
            </a:r>
            <a:r>
              <a:rPr lang="zh-TW" altLang="en-US" b="0" i="0" dirty="0">
                <a:solidFill>
                  <a:srgbClr val="0D0D0D"/>
                </a:solidFill>
                <a:effectLst/>
                <a:latin typeface="Söhne"/>
              </a:rPr>
              <a:t>）以複雜的方式處理頻譜資源的分配。該文章討論了</a:t>
            </a:r>
            <a:r>
              <a:rPr lang="en-US" altLang="zh-TW" b="0" i="0" dirty="0">
                <a:solidFill>
                  <a:srgbClr val="0D0D0D"/>
                </a:solidFill>
                <a:effectLst/>
                <a:latin typeface="Söhne"/>
              </a:rPr>
              <a:t>5G</a:t>
            </a:r>
            <a:r>
              <a:rPr lang="zh-TW" altLang="en-US" b="0" i="0" dirty="0">
                <a:solidFill>
                  <a:srgbClr val="0D0D0D"/>
                </a:solidFill>
                <a:effectLst/>
                <a:latin typeface="Söhne"/>
              </a:rPr>
              <a:t>頻譜共享的架構、動態頻譜共享以及頻譜共享的學習策略。結果表明，與其他分散和集中式學習方法相比，</a:t>
            </a:r>
            <a:r>
              <a:rPr lang="en-US" altLang="zh-TW" b="0" i="0" dirty="0">
                <a:solidFill>
                  <a:srgbClr val="0D0D0D"/>
                </a:solidFill>
                <a:effectLst/>
                <a:latin typeface="Söhne"/>
              </a:rPr>
              <a:t>BENS</a:t>
            </a:r>
            <a:r>
              <a:rPr lang="zh-TW" altLang="en-US" b="0" i="0" dirty="0">
                <a:solidFill>
                  <a:srgbClr val="0D0D0D"/>
                </a:solidFill>
                <a:effectLst/>
                <a:latin typeface="Söhne"/>
              </a:rPr>
              <a:t>在能源效率性能、傳輸成功率和收斂速度方面均表現更好。</a:t>
            </a:r>
            <a:endParaRPr lang="en-US" altLang="zh-TW" b="0" i="0" dirty="0">
              <a:solidFill>
                <a:srgbClr val="0D0D0D"/>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b="0" i="0" dirty="0">
              <a:solidFill>
                <a:srgbClr val="0D0D0D"/>
              </a:solidFill>
              <a:effectLst/>
              <a:latin typeface="Söhne"/>
            </a:endParaRPr>
          </a:p>
          <a:p>
            <a:r>
              <a:rPr lang="en-US" altLang="zh-TW" b="0" i="0" dirty="0">
                <a:solidFill>
                  <a:srgbClr val="0D0D0D"/>
                </a:solidFill>
                <a:effectLst/>
                <a:latin typeface="Söhne"/>
              </a:rPr>
              <a:t>B5G </a:t>
            </a:r>
            <a:r>
              <a:rPr lang="zh-TW" altLang="en-US" b="0" i="0" dirty="0">
                <a:solidFill>
                  <a:srgbClr val="0D0D0D"/>
                </a:solidFill>
                <a:effectLst/>
                <a:latin typeface="Söhne"/>
              </a:rPr>
              <a:t>是指「</a:t>
            </a:r>
            <a:r>
              <a:rPr lang="en-US" altLang="zh-TW" b="0" i="0" dirty="0">
                <a:solidFill>
                  <a:srgbClr val="0D0D0D"/>
                </a:solidFill>
                <a:effectLst/>
                <a:latin typeface="Söhne"/>
              </a:rPr>
              <a:t>Beyond 5G</a:t>
            </a:r>
            <a:r>
              <a:rPr lang="zh-TW" altLang="en-US" b="0" i="0" dirty="0">
                <a:solidFill>
                  <a:srgbClr val="0D0D0D"/>
                </a:solidFill>
                <a:effectLst/>
                <a:latin typeface="Söhne"/>
              </a:rPr>
              <a:t>」，即「超越 </a:t>
            </a:r>
            <a:r>
              <a:rPr lang="en-US" altLang="zh-TW" b="0" i="0" dirty="0">
                <a:solidFill>
                  <a:srgbClr val="0D0D0D"/>
                </a:solidFill>
                <a:effectLst/>
                <a:latin typeface="Söhne"/>
              </a:rPr>
              <a:t>5G</a:t>
            </a:r>
            <a:r>
              <a:rPr lang="zh-TW" altLang="en-US" b="0" i="0" dirty="0">
                <a:solidFill>
                  <a:srgbClr val="0D0D0D"/>
                </a:solidFill>
                <a:effectLst/>
                <a:latin typeface="Söhne"/>
              </a:rPr>
              <a:t>」。它指的是在 </a:t>
            </a:r>
            <a:r>
              <a:rPr lang="en-US" altLang="zh-TW" b="0" i="0" dirty="0">
                <a:solidFill>
                  <a:srgbClr val="0D0D0D"/>
                </a:solidFill>
                <a:effectLst/>
                <a:latin typeface="Söhne"/>
              </a:rPr>
              <a:t>5G </a:t>
            </a:r>
            <a:r>
              <a:rPr lang="zh-TW" altLang="en-US" b="0" i="0" dirty="0">
                <a:solidFill>
                  <a:srgbClr val="0D0D0D"/>
                </a:solidFill>
                <a:effectLst/>
                <a:latin typeface="Söhne"/>
              </a:rPr>
              <a:t>技術之後的下一代無線通信技術。</a:t>
            </a:r>
            <a:r>
              <a:rPr lang="en-US" altLang="zh-TW" dirty="0">
                <a:effectLst/>
              </a:rPr>
              <a:t>B5G </a:t>
            </a:r>
            <a:r>
              <a:rPr lang="zh-TW" altLang="en-US" dirty="0">
                <a:effectLst/>
              </a:rPr>
              <a:t>技術將進一步推動無線通信領域的發展，提供更高的速度、更低的延遲以及更大的連接性，以滿足未來數據需求的不斷增長。</a:t>
            </a:r>
          </a:p>
          <a:p>
            <a:br>
              <a:rPr lang="zh-TW" altLang="en-US" b="0" i="0" dirty="0">
                <a:solidFill>
                  <a:srgbClr val="000000"/>
                </a:solidFill>
                <a:effectLst/>
                <a:latin typeface="Söhne"/>
              </a:rPr>
            </a:br>
            <a:endParaRPr lang="zh-TW" altLang="en-US" dirty="0"/>
          </a:p>
          <a:p>
            <a:endParaRPr lang="en-US" altLang="zh-TW" b="0" i="0" dirty="0">
              <a:solidFill>
                <a:srgbClr val="0D0D0D"/>
              </a:solidFill>
              <a:effectLst/>
              <a:latin typeface="Söhne"/>
            </a:endParaRPr>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8</a:t>
            </a:fld>
            <a:endParaRPr lang="zh-TW" altLang="en-US"/>
          </a:p>
        </p:txBody>
      </p:sp>
    </p:spTree>
    <p:extLst>
      <p:ext uri="{BB962C8B-B14F-4D97-AF65-F5344CB8AC3E}">
        <p14:creationId xmlns:p14="http://schemas.microsoft.com/office/powerpoint/2010/main" val="2808713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i="0" dirty="0">
                <a:solidFill>
                  <a:srgbClr val="0D0D0D"/>
                </a:solidFill>
                <a:effectLst/>
                <a:latin typeface="Söhne"/>
              </a:rPr>
              <a:t>-</a:t>
            </a:r>
            <a:r>
              <a:rPr lang="zh-TW" altLang="en-US" b="0" i="0" dirty="0">
                <a:solidFill>
                  <a:srgbClr val="0D0D0D"/>
                </a:solidFill>
                <a:effectLst/>
                <a:latin typeface="Söhne"/>
              </a:rPr>
              <a:t>參考文獻</a:t>
            </a:r>
            <a:r>
              <a:rPr lang="en-US" altLang="zh-TW" b="0" i="0" dirty="0">
                <a:solidFill>
                  <a:srgbClr val="0D0D0D"/>
                </a:solidFill>
                <a:effectLst/>
                <a:latin typeface="Söhne"/>
              </a:rPr>
              <a:t>[27]</a:t>
            </a:r>
            <a:r>
              <a:rPr lang="zh-TW" altLang="en-US" b="0" i="0" dirty="0">
                <a:solidFill>
                  <a:srgbClr val="0D0D0D"/>
                </a:solidFill>
                <a:effectLst/>
                <a:latin typeface="Söhne"/>
              </a:rPr>
              <a:t>介紹了一個管理和管控（</a:t>
            </a:r>
            <a:r>
              <a:rPr lang="en-US" altLang="zh-TW" b="0" i="0" dirty="0">
                <a:solidFill>
                  <a:srgbClr val="0D0D0D"/>
                </a:solidFill>
                <a:effectLst/>
                <a:latin typeface="Söhne"/>
              </a:rPr>
              <a:t>MANO</a:t>
            </a:r>
            <a:r>
              <a:rPr lang="zh-TW" altLang="en-US" b="0" i="0" dirty="0">
                <a:solidFill>
                  <a:srgbClr val="0D0D0D"/>
                </a:solidFill>
                <a:effectLst/>
                <a:latin typeface="Söhne"/>
              </a:rPr>
              <a:t>）框架，該框架自動化了端到端的網絡切片並集成了核心網絡（</a:t>
            </a:r>
            <a:r>
              <a:rPr lang="en-US" altLang="zh-TW" b="0" i="0" dirty="0">
                <a:solidFill>
                  <a:srgbClr val="0D0D0D"/>
                </a:solidFill>
                <a:effectLst/>
                <a:latin typeface="Söhne"/>
              </a:rPr>
              <a:t>CN</a:t>
            </a:r>
            <a:r>
              <a:rPr lang="zh-TW" altLang="en-US" b="0" i="0" dirty="0">
                <a:solidFill>
                  <a:srgbClr val="0D0D0D"/>
                </a:solidFill>
                <a:effectLst/>
                <a:latin typeface="Söhne"/>
              </a:rPr>
              <a:t>）和傳輸網絡（</a:t>
            </a:r>
            <a:r>
              <a:rPr lang="en-US" altLang="zh-TW" b="0" i="0" dirty="0">
                <a:solidFill>
                  <a:srgbClr val="0D0D0D"/>
                </a:solidFill>
                <a:effectLst/>
                <a:latin typeface="Söhne"/>
              </a:rPr>
              <a:t>TN</a:t>
            </a:r>
            <a:r>
              <a:rPr lang="zh-TW" altLang="en-US" b="0" i="0" dirty="0">
                <a:solidFill>
                  <a:srgbClr val="0D0D0D"/>
                </a:solidFill>
                <a:effectLst/>
                <a:latin typeface="Söhne"/>
              </a:rPr>
              <a:t>）切片</a:t>
            </a:r>
            <a:endParaRPr lang="en-US" altLang="zh-TW" b="0" i="0" dirty="0">
              <a:solidFill>
                <a:srgbClr val="0D0D0D"/>
              </a:solidFill>
              <a:effectLst/>
              <a:latin typeface="Söhne"/>
            </a:endParaRPr>
          </a:p>
          <a:p>
            <a:endParaRPr lang="en-US" altLang="zh-TW" b="0" i="0" dirty="0">
              <a:solidFill>
                <a:srgbClr val="0D0D0D"/>
              </a:solidFill>
              <a:effectLst/>
              <a:latin typeface="Söhne"/>
            </a:endParaRPr>
          </a:p>
          <a:p>
            <a:r>
              <a:rPr lang="en-US" altLang="zh-TW" b="0" i="0" dirty="0">
                <a:solidFill>
                  <a:srgbClr val="0D0D0D"/>
                </a:solidFill>
                <a:effectLst/>
                <a:latin typeface="Söhne"/>
              </a:rPr>
              <a:t>-</a:t>
            </a:r>
            <a:r>
              <a:rPr lang="zh-TW" altLang="en-US" b="0" i="0" dirty="0">
                <a:solidFill>
                  <a:srgbClr val="0D0D0D"/>
                </a:solidFill>
                <a:effectLst/>
                <a:latin typeface="Söhne"/>
              </a:rPr>
              <a:t>參考文獻</a:t>
            </a:r>
            <a:r>
              <a:rPr lang="en-US" altLang="zh-TW" b="0" i="0" dirty="0">
                <a:solidFill>
                  <a:srgbClr val="0D0D0D"/>
                </a:solidFill>
                <a:effectLst/>
                <a:latin typeface="Söhne"/>
              </a:rPr>
              <a:t>[28]</a:t>
            </a:r>
            <a:r>
              <a:rPr lang="zh-TW" altLang="en-US" b="0" i="0" dirty="0">
                <a:solidFill>
                  <a:srgbClr val="0D0D0D"/>
                </a:solidFill>
                <a:effectLst/>
                <a:latin typeface="Söhne"/>
              </a:rPr>
              <a:t>介紹了基於</a:t>
            </a:r>
            <a:r>
              <a:rPr lang="en-US" altLang="zh-TW" b="0" i="0" dirty="0">
                <a:solidFill>
                  <a:srgbClr val="0D0D0D"/>
                </a:solidFill>
                <a:effectLst/>
                <a:latin typeface="Söhne"/>
              </a:rPr>
              <a:t>NFV MANO</a:t>
            </a:r>
            <a:r>
              <a:rPr lang="zh-TW" altLang="en-US" b="0" i="0" dirty="0">
                <a:solidFill>
                  <a:srgbClr val="0D0D0D"/>
                </a:solidFill>
                <a:effectLst/>
                <a:latin typeface="Söhne"/>
              </a:rPr>
              <a:t>架構的另一種</a:t>
            </a:r>
            <a:r>
              <a:rPr lang="en-US" altLang="zh-TW" b="0" i="0" dirty="0">
                <a:solidFill>
                  <a:srgbClr val="0D0D0D"/>
                </a:solidFill>
                <a:effectLst/>
                <a:latin typeface="Söhne"/>
              </a:rPr>
              <a:t>5G</a:t>
            </a:r>
            <a:r>
              <a:rPr lang="zh-TW" altLang="en-US" b="0" i="0" dirty="0">
                <a:solidFill>
                  <a:srgbClr val="0D0D0D"/>
                </a:solidFill>
                <a:effectLst/>
                <a:latin typeface="Söhne"/>
              </a:rPr>
              <a:t>移動核心網絡切片的實作。作者使用了</a:t>
            </a:r>
            <a:r>
              <a:rPr lang="en-US" altLang="zh-TW" b="0" i="0" dirty="0">
                <a:solidFill>
                  <a:srgbClr val="0D0D0D"/>
                </a:solidFill>
                <a:effectLst/>
                <a:latin typeface="Söhne"/>
              </a:rPr>
              <a:t>OpenStack Tacker</a:t>
            </a:r>
            <a:r>
              <a:rPr lang="zh-TW" altLang="en-US" b="0" i="0" dirty="0">
                <a:solidFill>
                  <a:srgbClr val="0D0D0D"/>
                </a:solidFill>
                <a:effectLst/>
                <a:latin typeface="Söhne"/>
              </a:rPr>
              <a:t>和</a:t>
            </a:r>
            <a:r>
              <a:rPr lang="en-US" altLang="zh-TW" b="0" i="0" dirty="0">
                <a:solidFill>
                  <a:srgbClr val="0D0D0D"/>
                </a:solidFill>
                <a:effectLst/>
                <a:latin typeface="Söhne"/>
              </a:rPr>
              <a:t>NCTU free5GC</a:t>
            </a:r>
            <a:r>
              <a:rPr lang="zh-TW" altLang="en-US" b="0" i="0" dirty="0">
                <a:solidFill>
                  <a:srgbClr val="0D0D0D"/>
                </a:solidFill>
                <a:effectLst/>
                <a:latin typeface="Söhne"/>
              </a:rPr>
              <a:t>等開源工具來基於網絡服務描述符（</a:t>
            </a:r>
            <a:r>
              <a:rPr lang="en-US" altLang="zh-TW" b="0" i="0" dirty="0">
                <a:solidFill>
                  <a:srgbClr val="0D0D0D"/>
                </a:solidFill>
                <a:effectLst/>
                <a:latin typeface="Söhne"/>
              </a:rPr>
              <a:t>NSD</a:t>
            </a:r>
            <a:r>
              <a:rPr lang="zh-TW" altLang="en-US" b="0" i="0" dirty="0">
                <a:solidFill>
                  <a:srgbClr val="0D0D0D"/>
                </a:solidFill>
                <a:effectLst/>
                <a:latin typeface="Söhne"/>
              </a:rPr>
              <a:t>）創建</a:t>
            </a:r>
            <a:r>
              <a:rPr lang="en-US" altLang="zh-TW" b="0" i="0" dirty="0">
                <a:solidFill>
                  <a:srgbClr val="0D0D0D"/>
                </a:solidFill>
                <a:effectLst/>
                <a:latin typeface="Söhne"/>
              </a:rPr>
              <a:t>5G</a:t>
            </a:r>
            <a:r>
              <a:rPr lang="zh-TW" altLang="en-US" b="0" i="0" dirty="0">
                <a:solidFill>
                  <a:srgbClr val="0D0D0D"/>
                </a:solidFill>
                <a:effectLst/>
                <a:latin typeface="Söhne"/>
              </a:rPr>
              <a:t>核心網絡切片。</a:t>
            </a:r>
            <a:endParaRPr lang="en-US" altLang="zh-TW" b="0" i="0" dirty="0">
              <a:solidFill>
                <a:srgbClr val="0D0D0D"/>
              </a:solidFill>
              <a:effectLst/>
              <a:latin typeface="Söhne"/>
            </a:endParaRPr>
          </a:p>
          <a:p>
            <a:endParaRPr lang="en-US" altLang="zh-TW" b="0" i="0" dirty="0">
              <a:solidFill>
                <a:srgbClr val="0D0D0D"/>
              </a:solidFill>
              <a:effectLst/>
              <a:latin typeface="Söhne"/>
            </a:endParaRPr>
          </a:p>
          <a:p>
            <a:r>
              <a:rPr lang="en-US" altLang="zh-TW" b="0" i="0" dirty="0">
                <a:solidFill>
                  <a:srgbClr val="0D0D0D"/>
                </a:solidFill>
                <a:effectLst/>
                <a:latin typeface="Söhne"/>
              </a:rPr>
              <a:t>-</a:t>
            </a:r>
            <a:r>
              <a:rPr lang="zh-TW" altLang="en-US" b="0" i="0" dirty="0">
                <a:solidFill>
                  <a:srgbClr val="0D0D0D"/>
                </a:solidFill>
                <a:effectLst/>
                <a:latin typeface="Söhne"/>
              </a:rPr>
              <a:t>參考文獻</a:t>
            </a:r>
            <a:r>
              <a:rPr lang="en-US" altLang="zh-TW" b="0" i="0" dirty="0">
                <a:solidFill>
                  <a:srgbClr val="0D0D0D"/>
                </a:solidFill>
                <a:effectLst/>
                <a:latin typeface="Söhne"/>
              </a:rPr>
              <a:t>[29] </a:t>
            </a:r>
            <a:r>
              <a:rPr lang="zh-TW" altLang="en-US" b="0" i="0" dirty="0">
                <a:solidFill>
                  <a:srgbClr val="0D0D0D"/>
                </a:solidFill>
                <a:effectLst/>
                <a:latin typeface="Söhne"/>
              </a:rPr>
              <a:t>的作者旨在創建一個可以自動部署的開源 </a:t>
            </a:r>
            <a:r>
              <a:rPr lang="en-US" altLang="zh-TW" b="0" i="0" dirty="0">
                <a:solidFill>
                  <a:srgbClr val="0D0D0D"/>
                </a:solidFill>
                <a:effectLst/>
                <a:latin typeface="Söhne"/>
              </a:rPr>
              <a:t>5G </a:t>
            </a:r>
            <a:r>
              <a:rPr lang="zh-TW" altLang="en-US" b="0" i="0" dirty="0">
                <a:solidFill>
                  <a:srgbClr val="0D0D0D"/>
                </a:solidFill>
                <a:effectLst/>
                <a:latin typeface="Söhne"/>
              </a:rPr>
              <a:t>網絡切片架構。所提出的架構利用 </a:t>
            </a:r>
            <a:r>
              <a:rPr lang="en-US" altLang="zh-TW" b="0" i="0" dirty="0">
                <a:solidFill>
                  <a:srgbClr val="0D0D0D"/>
                </a:solidFill>
                <a:effectLst/>
                <a:latin typeface="Söhne"/>
              </a:rPr>
              <a:t>OpenStack</a:t>
            </a:r>
            <a:r>
              <a:rPr lang="zh-TW" altLang="en-US" b="0" i="0" dirty="0">
                <a:solidFill>
                  <a:srgbClr val="0D0D0D"/>
                </a:solidFill>
                <a:effectLst/>
                <a:latin typeface="Söhne"/>
              </a:rPr>
              <a:t>、</a:t>
            </a:r>
            <a:r>
              <a:rPr lang="en-US" altLang="zh-TW" b="0" i="0" dirty="0">
                <a:solidFill>
                  <a:srgbClr val="0D0D0D"/>
                </a:solidFill>
                <a:effectLst/>
                <a:latin typeface="Söhne"/>
              </a:rPr>
              <a:t>Tacker</a:t>
            </a:r>
            <a:r>
              <a:rPr lang="zh-TW" altLang="en-US" b="0" i="0" dirty="0">
                <a:solidFill>
                  <a:srgbClr val="0D0D0D"/>
                </a:solidFill>
                <a:effectLst/>
                <a:latin typeface="Söhne"/>
              </a:rPr>
              <a:t>、</a:t>
            </a:r>
            <a:r>
              <a:rPr lang="en-US" altLang="zh-TW" b="0" i="0" dirty="0">
                <a:solidFill>
                  <a:srgbClr val="0D0D0D"/>
                </a:solidFill>
                <a:effectLst/>
                <a:latin typeface="Söhne"/>
              </a:rPr>
              <a:t>free5GC </a:t>
            </a:r>
            <a:r>
              <a:rPr lang="zh-TW" altLang="en-US" b="0" i="0" dirty="0">
                <a:solidFill>
                  <a:srgbClr val="0D0D0D"/>
                </a:solidFill>
                <a:effectLst/>
                <a:latin typeface="Söhne"/>
              </a:rPr>
              <a:t>和 </a:t>
            </a:r>
            <a:r>
              <a:rPr lang="en-US" altLang="zh-TW" b="0" i="0" dirty="0">
                <a:solidFill>
                  <a:srgbClr val="0D0D0D"/>
                </a:solidFill>
                <a:effectLst/>
                <a:latin typeface="Söhne"/>
              </a:rPr>
              <a:t>UERANSIM </a:t>
            </a:r>
            <a:r>
              <a:rPr lang="zh-TW" altLang="en-US" b="0" i="0" dirty="0">
                <a:solidFill>
                  <a:srgbClr val="0D0D0D"/>
                </a:solidFill>
                <a:effectLst/>
                <a:latin typeface="Söhne"/>
              </a:rPr>
              <a:t>等工具，分別用於虛擬化、切片環境部署、核心網絡管理以及模擬 </a:t>
            </a:r>
            <a:r>
              <a:rPr lang="en-US" altLang="zh-TW" b="0" i="0" dirty="0">
                <a:solidFill>
                  <a:srgbClr val="0D0D0D"/>
                </a:solidFill>
                <a:effectLst/>
                <a:latin typeface="Söhne"/>
              </a:rPr>
              <a:t>UE </a:t>
            </a:r>
            <a:r>
              <a:rPr lang="zh-TW" altLang="en-US" b="0" i="0" dirty="0">
                <a:solidFill>
                  <a:srgbClr val="0D0D0D"/>
                </a:solidFill>
                <a:effectLst/>
                <a:latin typeface="Söhne"/>
              </a:rPr>
              <a:t>和 </a:t>
            </a:r>
            <a:r>
              <a:rPr lang="en-US" altLang="zh-TW" b="0" i="0" dirty="0">
                <a:solidFill>
                  <a:srgbClr val="0D0D0D"/>
                </a:solidFill>
                <a:effectLst/>
                <a:latin typeface="Söhne"/>
              </a:rPr>
              <a:t>gNB </a:t>
            </a:r>
            <a:r>
              <a:rPr lang="zh-TW" altLang="en-US" b="0" i="0" dirty="0">
                <a:solidFill>
                  <a:srgbClr val="0D0D0D"/>
                </a:solidFill>
                <a:effectLst/>
                <a:latin typeface="Söhne"/>
              </a:rPr>
              <a:t>等功能。實驗結果顯示所提出的架構是可行的，並且為每個切片保證了服務品質。</a:t>
            </a:r>
            <a:endParaRPr lang="en-US" altLang="zh-TW" b="0" i="0" dirty="0">
              <a:solidFill>
                <a:srgbClr val="0D0D0D"/>
              </a:solidFill>
              <a:effectLst/>
              <a:latin typeface="Söhne"/>
            </a:endParaRPr>
          </a:p>
          <a:p>
            <a:endParaRPr lang="en-US" altLang="zh-TW" dirty="0"/>
          </a:p>
          <a:p>
            <a:endParaRPr lang="en-US" altLang="zh-TW" dirty="0"/>
          </a:p>
          <a:p>
            <a:r>
              <a:rPr lang="en-US" altLang="zh-TW" b="0" i="0" dirty="0">
                <a:solidFill>
                  <a:srgbClr val="0D0D0D"/>
                </a:solidFill>
                <a:effectLst/>
                <a:latin typeface="Söhne"/>
              </a:rPr>
              <a:t>OpenStack </a:t>
            </a:r>
            <a:r>
              <a:rPr lang="zh-TW" altLang="en-US" b="0" i="0" dirty="0">
                <a:solidFill>
                  <a:srgbClr val="0D0D0D"/>
                </a:solidFill>
                <a:effectLst/>
                <a:latin typeface="Söhne"/>
              </a:rPr>
              <a:t>是一個開源的雲端計算平台，用於構建和管理私有雲和公有雲的基礎設施。它提供了一系列模組和服務，包括虛擬機器管理、網絡管理、存儲管理等，使用戶可以快速構建和管理彈性、可擴展的雲端基礎設施。</a:t>
            </a:r>
            <a:r>
              <a:rPr lang="en-US" altLang="zh-TW" b="0" i="0" dirty="0">
                <a:solidFill>
                  <a:srgbClr val="0D0D0D"/>
                </a:solidFill>
                <a:effectLst/>
                <a:latin typeface="Söhne"/>
              </a:rPr>
              <a:t>OpenStack </a:t>
            </a:r>
            <a:r>
              <a:rPr lang="zh-TW" altLang="en-US" b="0" i="0" dirty="0">
                <a:solidFill>
                  <a:srgbClr val="0D0D0D"/>
                </a:solidFill>
                <a:effectLst/>
                <a:latin typeface="Söhne"/>
              </a:rPr>
              <a:t>可以自動化部署和管理雲端資源，簡化了雲端運營和管理的工作。</a:t>
            </a:r>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9</a:t>
            </a:fld>
            <a:endParaRPr lang="zh-TW" altLang="en-US"/>
          </a:p>
        </p:txBody>
      </p:sp>
    </p:spTree>
    <p:extLst>
      <p:ext uri="{BB962C8B-B14F-4D97-AF65-F5344CB8AC3E}">
        <p14:creationId xmlns:p14="http://schemas.microsoft.com/office/powerpoint/2010/main" val="3957895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a:extLst>
              <a:ext uri="{FF2B5EF4-FFF2-40B4-BE49-F238E27FC236}">
                <a16:creationId xmlns:a16="http://schemas.microsoft.com/office/drawing/2014/main" id="{21C375A0-F95F-48F6-B6D4-97BFCB440910}"/>
              </a:ext>
            </a:extLst>
          </p:cNvPr>
          <p:cNvGrpSpPr>
            <a:grpSpLocks/>
          </p:cNvGrpSpPr>
          <p:nvPr/>
        </p:nvGrpSpPr>
        <p:grpSpPr bwMode="auto">
          <a:xfrm>
            <a:off x="0" y="0"/>
            <a:ext cx="12192000" cy="6858000"/>
            <a:chOff x="0" y="0"/>
            <a:chExt cx="9144000" cy="6858000"/>
          </a:xfrm>
        </p:grpSpPr>
        <p:grpSp>
          <p:nvGrpSpPr>
            <p:cNvPr id="5" name="Group 9">
              <a:extLst>
                <a:ext uri="{FF2B5EF4-FFF2-40B4-BE49-F238E27FC236}">
                  <a16:creationId xmlns:a16="http://schemas.microsoft.com/office/drawing/2014/main" id="{B0F2DEEB-2D8B-4BB6-B67D-0B068E41EEA9}"/>
                </a:ext>
              </a:extLst>
            </p:cNvPr>
            <p:cNvGrpSpPr>
              <a:grpSpLocks/>
            </p:cNvGrpSpPr>
            <p:nvPr/>
          </p:nvGrpSpPr>
          <p:grpSpPr bwMode="auto">
            <a:xfrm>
              <a:off x="5399085" y="6113463"/>
              <a:ext cx="3744910" cy="700087"/>
              <a:chOff x="3379" y="3851"/>
              <a:chExt cx="2359" cy="441"/>
            </a:xfrm>
          </p:grpSpPr>
          <p:pic>
            <p:nvPicPr>
              <p:cNvPr id="11" name="Picture 12">
                <a:extLst>
                  <a:ext uri="{FF2B5EF4-FFF2-40B4-BE49-F238E27FC236}">
                    <a16:creationId xmlns:a16="http://schemas.microsoft.com/office/drawing/2014/main" id="{344416C6-AC2A-4FFF-86A5-099E34EDA7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 y="3851"/>
                <a:ext cx="483"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8">
                <a:extLst>
                  <a:ext uri="{FF2B5EF4-FFF2-40B4-BE49-F238E27FC236}">
                    <a16:creationId xmlns:a16="http://schemas.microsoft.com/office/drawing/2014/main" id="{048798AD-1532-44F5-88A4-A7E0D06C04D5}"/>
                  </a:ext>
                </a:extLst>
              </p:cNvPr>
              <p:cNvSpPr>
                <a:spLocks noChangeArrowheads="1"/>
              </p:cNvSpPr>
              <p:nvPr/>
            </p:nvSpPr>
            <p:spPr bwMode="auto">
              <a:xfrm>
                <a:off x="3379" y="4020"/>
                <a:ext cx="19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en-US" altLang="zh-TW" sz="1000">
                    <a:solidFill>
                      <a:srgbClr val="969696"/>
                    </a:solidFill>
                    <a:latin typeface="Calibri" panose="020F0502020204030204" pitchFamily="34" charset="0"/>
                  </a:rPr>
                  <a:t>National Chung Cheng University</a:t>
                </a:r>
              </a:p>
              <a:p>
                <a:pPr algn="r" eaLnBrk="1" hangingPunct="1"/>
                <a:r>
                  <a:rPr lang="en-US" altLang="zh-TW" sz="1000">
                    <a:solidFill>
                      <a:srgbClr val="969696"/>
                    </a:solidFill>
                    <a:latin typeface="Calibri" panose="020F0502020204030204" pitchFamily="34" charset="0"/>
                  </a:rPr>
                  <a:t>Dept. Computer Science &amp; Information Engineering</a:t>
                </a:r>
              </a:p>
            </p:txBody>
          </p:sp>
        </p:grpSp>
        <p:pic>
          <p:nvPicPr>
            <p:cNvPr id="6" name="Picture 7">
              <a:extLst>
                <a:ext uri="{FF2B5EF4-FFF2-40B4-BE49-F238E27FC236}">
                  <a16:creationId xmlns:a16="http://schemas.microsoft.com/office/drawing/2014/main" id="{5635AD22-9D19-45FC-A9BA-94CC705ADCA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060" b="24757"/>
            <a:stretch>
              <a:fillRect/>
            </a:stretch>
          </p:blipFill>
          <p:spPr bwMode="auto">
            <a:xfrm>
              <a:off x="0" y="4643438"/>
              <a:ext cx="2271713"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51B5FF74-0AEC-45D5-A91D-EED188AF634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809"/>
            <a:stretch>
              <a:fillRect/>
            </a:stretch>
          </p:blipFill>
          <p:spPr bwMode="auto">
            <a:xfrm>
              <a:off x="2214563" y="5053013"/>
              <a:ext cx="181927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94B30A98-928E-443F-98ED-CAED1010A325}"/>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l="21568" t="33981"/>
            <a:stretch>
              <a:fillRect/>
            </a:stretch>
          </p:blipFill>
          <p:spPr bwMode="auto">
            <a:xfrm>
              <a:off x="0" y="0"/>
              <a:ext cx="2286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a16="http://schemas.microsoft.com/office/drawing/2014/main" id="{C47F28FB-C581-43E8-A705-F7D987B6F0F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3567"/>
            <a:stretch>
              <a:fillRect/>
            </a:stretch>
          </p:blipFill>
          <p:spPr bwMode="auto">
            <a:xfrm>
              <a:off x="0" y="1162050"/>
              <a:ext cx="1052513"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16">
              <a:extLst>
                <a:ext uri="{FF2B5EF4-FFF2-40B4-BE49-F238E27FC236}">
                  <a16:creationId xmlns:a16="http://schemas.microsoft.com/office/drawing/2014/main" id="{9F89DF8F-4363-4424-867A-32BE417CCA4D}"/>
                </a:ext>
              </a:extLst>
            </p:cNvPr>
            <p:cNvSpPr>
              <a:spLocks noChangeArrowheads="1"/>
            </p:cNvSpPr>
            <p:nvPr/>
          </p:nvSpPr>
          <p:spPr bwMode="auto">
            <a:xfrm>
              <a:off x="142875" y="6367463"/>
              <a:ext cx="4284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TW" sz="1600" b="1" dirty="0">
                  <a:latin typeface="Calibri" panose="020F0502020204030204" pitchFamily="34" charset="0"/>
                </a:rPr>
                <a:t>2024 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baseline="0">
                <a:latin typeface="Times New Roman" panose="02020603050405020304" pitchFamily="18" charset="0"/>
                <a:ea typeface="標楷體" panose="03000509000000000000" pitchFamily="65" charset="-120"/>
              </a:defRPr>
            </a:lvl1pPr>
          </a:lstStyle>
          <a:p>
            <a:r>
              <a:rPr lang="zh-TW" altLang="en-US"/>
              <a:t>按一下以編輯母片標題樣式</a:t>
            </a:r>
            <a:endParaRPr lang="en-US" dirty="0"/>
          </a:p>
        </p:txBody>
      </p:sp>
      <p:sp>
        <p:nvSpPr>
          <p:cNvPr id="3" name="副標題 2"/>
          <p:cNvSpPr>
            <a:spLocks noGrp="1"/>
          </p:cNvSpPr>
          <p:nvPr>
            <p:ph type="subTitle" idx="1"/>
          </p:nvPr>
        </p:nvSpPr>
        <p:spPr>
          <a:xfrm>
            <a:off x="1828800" y="3432175"/>
            <a:ext cx="8534400" cy="1752600"/>
          </a:xfrm>
        </p:spPr>
        <p:txBody>
          <a:bodyPr/>
          <a:lstStyle>
            <a:lvl1pPr marL="0" indent="0" algn="ctr">
              <a:buNone/>
              <a:defRPr baseline="0">
                <a:solidFill>
                  <a:schemeClr val="tx1">
                    <a:tint val="75000"/>
                  </a:schemeClr>
                </a:solidFill>
                <a:latin typeface="Times New Roman" panose="02020603050405020304" pitchFamily="18" charset="0"/>
                <a:ea typeface="標楷體" panose="03000509000000000000"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13" name="日期版面配置區 3">
            <a:extLst>
              <a:ext uri="{FF2B5EF4-FFF2-40B4-BE49-F238E27FC236}">
                <a16:creationId xmlns:a16="http://schemas.microsoft.com/office/drawing/2014/main" id="{A9AFD153-03EA-4D0C-8AA7-6B22278F7229}"/>
              </a:ext>
            </a:extLst>
          </p:cNvPr>
          <p:cNvSpPr>
            <a:spLocks noGrp="1"/>
          </p:cNvSpPr>
          <p:nvPr>
            <p:ph type="dt" sz="half" idx="10"/>
          </p:nvPr>
        </p:nvSpPr>
        <p:spPr>
          <a:xfrm>
            <a:off x="575852" y="6362239"/>
            <a:ext cx="2844800" cy="365125"/>
          </a:xfrm>
        </p:spPr>
        <p:txBody>
          <a:bodyPr/>
          <a:lstStyle>
            <a:lvl1pPr>
              <a:defRPr>
                <a:latin typeface="微軟正黑體" pitchFamily="34" charset="-120"/>
                <a:ea typeface="微軟正黑體" pitchFamily="34" charset="-120"/>
              </a:defRPr>
            </a:lvl1pPr>
          </a:lstStyle>
          <a:p>
            <a:fld id="{5170FB8A-3466-45A6-B330-21A0037B952D}" type="datetimeFigureOut">
              <a:rPr lang="zh-TW" altLang="en-US" smtClean="0"/>
              <a:t>2024/3/26</a:t>
            </a:fld>
            <a:endParaRPr lang="zh-TW" altLang="en-US" dirty="0"/>
          </a:p>
        </p:txBody>
      </p:sp>
      <p:sp>
        <p:nvSpPr>
          <p:cNvPr id="14" name="頁尾版面配置區 4">
            <a:extLst>
              <a:ext uri="{FF2B5EF4-FFF2-40B4-BE49-F238E27FC236}">
                <a16:creationId xmlns:a16="http://schemas.microsoft.com/office/drawing/2014/main" id="{95A711E5-C817-480B-9205-B1694DFA7BF1}"/>
              </a:ext>
            </a:extLst>
          </p:cNvPr>
          <p:cNvSpPr>
            <a:spLocks noGrp="1"/>
          </p:cNvSpPr>
          <p:nvPr>
            <p:ph type="ftr" sz="quarter" idx="11"/>
          </p:nvPr>
        </p:nvSpPr>
        <p:spPr/>
        <p:txBody>
          <a:bodyPr/>
          <a:lstStyle>
            <a:lvl1pPr>
              <a:defRPr>
                <a:latin typeface="微軟正黑體" pitchFamily="34" charset="-120"/>
                <a:ea typeface="微軟正黑體" pitchFamily="34" charset="-120"/>
              </a:defRPr>
            </a:lvl1pPr>
          </a:lstStyle>
          <a:p>
            <a:endParaRPr lang="zh-TW" altLang="en-US"/>
          </a:p>
        </p:txBody>
      </p:sp>
      <p:sp>
        <p:nvSpPr>
          <p:cNvPr id="15" name="投影片編號版面配置區 5">
            <a:extLst>
              <a:ext uri="{FF2B5EF4-FFF2-40B4-BE49-F238E27FC236}">
                <a16:creationId xmlns:a16="http://schemas.microsoft.com/office/drawing/2014/main" id="{ACAE884B-E6E7-4591-B93D-34868FC22CF8}"/>
              </a:ext>
            </a:extLst>
          </p:cNvPr>
          <p:cNvSpPr>
            <a:spLocks noGrp="1"/>
          </p:cNvSpPr>
          <p:nvPr>
            <p:ph type="sldNum" sz="quarter" idx="12"/>
          </p:nvPr>
        </p:nvSpPr>
        <p:spPr/>
        <p:txBody>
          <a:bodyPr/>
          <a:lstStyle>
            <a:lvl1pPr>
              <a:defRPr>
                <a:latin typeface="微軟正黑體" panose="020B0604030504040204" pitchFamily="34" charset="-120"/>
                <a:ea typeface="微軟正黑體" panose="020B0604030504040204" pitchFamily="34" charset="-120"/>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3158286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a:extLst>
              <a:ext uri="{FF2B5EF4-FFF2-40B4-BE49-F238E27FC236}">
                <a16:creationId xmlns:a16="http://schemas.microsoft.com/office/drawing/2014/main" id="{EF5FC269-F2E1-4EA3-9BA6-2E19C28518BA}"/>
              </a:ext>
            </a:extLst>
          </p:cNvPr>
          <p:cNvSpPr>
            <a:spLocks noGrp="1"/>
          </p:cNvSpPr>
          <p:nvPr>
            <p:ph type="dt" sz="half" idx="10"/>
          </p:nvPr>
        </p:nvSpPr>
        <p:spPr/>
        <p:txBody>
          <a:bodyPr/>
          <a:lstStyle>
            <a:lvl1pPr>
              <a:defRPr/>
            </a:lvl1pPr>
          </a:lstStyle>
          <a:p>
            <a:fld id="{5170FB8A-3466-45A6-B330-21A0037B952D}" type="datetimeFigureOut">
              <a:rPr lang="zh-TW" altLang="en-US" smtClean="0"/>
              <a:t>2024/3/26</a:t>
            </a:fld>
            <a:endParaRPr lang="zh-TW" altLang="en-US"/>
          </a:p>
        </p:txBody>
      </p:sp>
      <p:sp>
        <p:nvSpPr>
          <p:cNvPr id="6" name="頁尾版面配置區 4">
            <a:extLst>
              <a:ext uri="{FF2B5EF4-FFF2-40B4-BE49-F238E27FC236}">
                <a16:creationId xmlns:a16="http://schemas.microsoft.com/office/drawing/2014/main" id="{A915B498-FFDF-4C8C-A4A8-34B3A720BA36}"/>
              </a:ext>
            </a:extLst>
          </p:cNvPr>
          <p:cNvSpPr>
            <a:spLocks noGrp="1"/>
          </p:cNvSpPr>
          <p:nvPr>
            <p:ph type="ftr" sz="quarter" idx="11"/>
          </p:nvPr>
        </p:nvSpPr>
        <p:spPr/>
        <p:txBody>
          <a:bodyPr/>
          <a:lstStyle>
            <a:lvl1pPr>
              <a:defRPr/>
            </a:lvl1pPr>
          </a:lstStyle>
          <a:p>
            <a:endParaRPr lang="zh-TW" altLang="en-US"/>
          </a:p>
        </p:txBody>
      </p:sp>
      <p:sp>
        <p:nvSpPr>
          <p:cNvPr id="7" name="投影片編號版面配置區 5">
            <a:extLst>
              <a:ext uri="{FF2B5EF4-FFF2-40B4-BE49-F238E27FC236}">
                <a16:creationId xmlns:a16="http://schemas.microsoft.com/office/drawing/2014/main" id="{9ABC0AF3-5546-4EAE-933C-6486A129A2CB}"/>
              </a:ext>
            </a:extLst>
          </p:cNvPr>
          <p:cNvSpPr>
            <a:spLocks noGrp="1"/>
          </p:cNvSpPr>
          <p:nvPr>
            <p:ph type="sldNum" sz="quarter" idx="12"/>
          </p:nvPr>
        </p:nvSpPr>
        <p:spPr/>
        <p:txBody>
          <a:bodyPr/>
          <a:lstStyle>
            <a:lvl1pPr>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44916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82797C5D-F62F-4ED6-80A0-2BFAF149185E}"/>
              </a:ext>
            </a:extLst>
          </p:cNvPr>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04E838FD-0511-4798-8A1A-C4258D5C9B3C}"/>
              </a:ext>
            </a:extLst>
          </p:cNvPr>
          <p:cNvSpPr>
            <a:spLocks noGrp="1"/>
          </p:cNvSpPr>
          <p:nvPr>
            <p:ph type="dt" sz="half" idx="10"/>
          </p:nvPr>
        </p:nvSpPr>
        <p:spPr/>
        <p:txBody>
          <a:bodyPr/>
          <a:lstStyle>
            <a:lvl1pPr>
              <a:defRPr/>
            </a:lvl1pPr>
          </a:lstStyle>
          <a:p>
            <a:fld id="{5170FB8A-3466-45A6-B330-21A0037B952D}" type="datetimeFigureOut">
              <a:rPr lang="zh-TW" altLang="en-US" smtClean="0"/>
              <a:t>2024/3/26</a:t>
            </a:fld>
            <a:endParaRPr lang="zh-TW" altLang="en-US"/>
          </a:p>
        </p:txBody>
      </p:sp>
      <p:sp>
        <p:nvSpPr>
          <p:cNvPr id="6" name="頁尾版面配置區 4">
            <a:extLst>
              <a:ext uri="{FF2B5EF4-FFF2-40B4-BE49-F238E27FC236}">
                <a16:creationId xmlns:a16="http://schemas.microsoft.com/office/drawing/2014/main" id="{499EC9A6-AC36-4ED2-9F4A-CF55E9BA9316}"/>
              </a:ext>
            </a:extLst>
          </p:cNvPr>
          <p:cNvSpPr>
            <a:spLocks noGrp="1"/>
          </p:cNvSpPr>
          <p:nvPr>
            <p:ph type="ftr" sz="quarter" idx="11"/>
          </p:nvPr>
        </p:nvSpPr>
        <p:spPr/>
        <p:txBody>
          <a:bodyPr/>
          <a:lstStyle>
            <a:lvl1pPr>
              <a:defRPr/>
            </a:lvl1pPr>
          </a:lstStyle>
          <a:p>
            <a:endParaRPr lang="zh-TW" altLang="en-US"/>
          </a:p>
        </p:txBody>
      </p:sp>
      <p:sp>
        <p:nvSpPr>
          <p:cNvPr id="7" name="投影片編號版面配置區 5">
            <a:extLst>
              <a:ext uri="{FF2B5EF4-FFF2-40B4-BE49-F238E27FC236}">
                <a16:creationId xmlns:a16="http://schemas.microsoft.com/office/drawing/2014/main" id="{E904D90A-B603-4C1C-BAD8-56B366BD355A}"/>
              </a:ext>
            </a:extLst>
          </p:cNvPr>
          <p:cNvSpPr>
            <a:spLocks noGrp="1"/>
          </p:cNvSpPr>
          <p:nvPr>
            <p:ph type="sldNum" sz="quarter" idx="12"/>
          </p:nvPr>
        </p:nvSpPr>
        <p:spPr/>
        <p:txBody>
          <a:bodyPr/>
          <a:lstStyle>
            <a:lvl1pPr>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1947826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2C2F364A-37B4-47ED-9F56-A9A5657A652B}"/>
              </a:ext>
            </a:extLst>
          </p:cNvPr>
          <p:cNvCxnSpPr/>
          <p:nvPr/>
        </p:nvCxnSpPr>
        <p:spPr>
          <a:xfrm rot="5400000">
            <a:off x="5842001" y="3199872"/>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86CD6CAC-2D0B-494F-A769-2D927FE08B27}"/>
              </a:ext>
            </a:extLst>
          </p:cNvPr>
          <p:cNvSpPr>
            <a:spLocks noGrp="1"/>
          </p:cNvSpPr>
          <p:nvPr>
            <p:ph type="dt" sz="half" idx="10"/>
          </p:nvPr>
        </p:nvSpPr>
        <p:spPr/>
        <p:txBody>
          <a:bodyPr/>
          <a:lstStyle>
            <a:lvl1pPr>
              <a:defRPr/>
            </a:lvl1pPr>
          </a:lstStyle>
          <a:p>
            <a:fld id="{5170FB8A-3466-45A6-B330-21A0037B952D}" type="datetimeFigureOut">
              <a:rPr lang="zh-TW" altLang="en-US" smtClean="0"/>
              <a:t>2024/3/26</a:t>
            </a:fld>
            <a:endParaRPr lang="zh-TW" altLang="en-US"/>
          </a:p>
        </p:txBody>
      </p:sp>
      <p:sp>
        <p:nvSpPr>
          <p:cNvPr id="6" name="頁尾版面配置區 4">
            <a:extLst>
              <a:ext uri="{FF2B5EF4-FFF2-40B4-BE49-F238E27FC236}">
                <a16:creationId xmlns:a16="http://schemas.microsoft.com/office/drawing/2014/main" id="{ED359615-0421-40A0-BC9A-934CE07432D9}"/>
              </a:ext>
            </a:extLst>
          </p:cNvPr>
          <p:cNvSpPr>
            <a:spLocks noGrp="1"/>
          </p:cNvSpPr>
          <p:nvPr>
            <p:ph type="ftr" sz="quarter" idx="11"/>
          </p:nvPr>
        </p:nvSpPr>
        <p:spPr/>
        <p:txBody>
          <a:bodyPr/>
          <a:lstStyle>
            <a:lvl1pPr>
              <a:defRPr/>
            </a:lvl1pPr>
          </a:lstStyle>
          <a:p>
            <a:endParaRPr lang="zh-TW" altLang="en-US"/>
          </a:p>
        </p:txBody>
      </p:sp>
      <p:sp>
        <p:nvSpPr>
          <p:cNvPr id="7" name="投影片編號版面配置區 5">
            <a:extLst>
              <a:ext uri="{FF2B5EF4-FFF2-40B4-BE49-F238E27FC236}">
                <a16:creationId xmlns:a16="http://schemas.microsoft.com/office/drawing/2014/main" id="{599D8184-19B1-445F-8198-8EE20909BE81}"/>
              </a:ext>
            </a:extLst>
          </p:cNvPr>
          <p:cNvSpPr>
            <a:spLocks noGrp="1"/>
          </p:cNvSpPr>
          <p:nvPr>
            <p:ph type="sldNum" sz="quarter" idx="12"/>
          </p:nvPr>
        </p:nvSpPr>
        <p:spPr/>
        <p:txBody>
          <a:bodyPr/>
          <a:lstStyle>
            <a:lvl1pPr>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896657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a:extLst>
              <a:ext uri="{FF2B5EF4-FFF2-40B4-BE49-F238E27FC236}">
                <a16:creationId xmlns:a16="http://schemas.microsoft.com/office/drawing/2014/main" id="{2223C204-3FF3-49D0-AAD9-13DD024B2A5F}"/>
              </a:ext>
            </a:extLst>
          </p:cNvPr>
          <p:cNvSpPr>
            <a:spLocks noGrp="1"/>
          </p:cNvSpPr>
          <p:nvPr>
            <p:ph type="dt" sz="half" idx="10"/>
          </p:nvPr>
        </p:nvSpPr>
        <p:spPr/>
        <p:txBody>
          <a:bodyPr/>
          <a:lstStyle>
            <a:lvl1pPr>
              <a:defRPr/>
            </a:lvl1pPr>
          </a:lstStyle>
          <a:p>
            <a:fld id="{5170FB8A-3466-45A6-B330-21A0037B952D}" type="datetimeFigureOut">
              <a:rPr lang="zh-TW" altLang="en-US" smtClean="0"/>
              <a:t>2024/3/26</a:t>
            </a:fld>
            <a:endParaRPr lang="zh-TW" altLang="en-US"/>
          </a:p>
        </p:txBody>
      </p:sp>
      <p:sp>
        <p:nvSpPr>
          <p:cNvPr id="4" name="頁尾版面配置區 4">
            <a:extLst>
              <a:ext uri="{FF2B5EF4-FFF2-40B4-BE49-F238E27FC236}">
                <a16:creationId xmlns:a16="http://schemas.microsoft.com/office/drawing/2014/main" id="{065CC3BA-88CC-42A6-8BFA-FD581C3A721F}"/>
              </a:ext>
            </a:extLst>
          </p:cNvPr>
          <p:cNvSpPr>
            <a:spLocks noGrp="1"/>
          </p:cNvSpPr>
          <p:nvPr>
            <p:ph type="ftr" sz="quarter" idx="11"/>
          </p:nvPr>
        </p:nvSpPr>
        <p:spPr/>
        <p:txBody>
          <a:bodyPr/>
          <a:lstStyle>
            <a:lvl1pPr>
              <a:defRPr/>
            </a:lvl1pPr>
          </a:lstStyle>
          <a:p>
            <a:endParaRPr lang="zh-TW" altLang="en-US"/>
          </a:p>
        </p:txBody>
      </p:sp>
      <p:sp>
        <p:nvSpPr>
          <p:cNvPr id="5" name="投影片編號版面配置區 5">
            <a:extLst>
              <a:ext uri="{FF2B5EF4-FFF2-40B4-BE49-F238E27FC236}">
                <a16:creationId xmlns:a16="http://schemas.microsoft.com/office/drawing/2014/main" id="{1814ECC3-B510-4480-B420-607A313BD436}"/>
              </a:ext>
            </a:extLst>
          </p:cNvPr>
          <p:cNvSpPr>
            <a:spLocks noGrp="1"/>
          </p:cNvSpPr>
          <p:nvPr>
            <p:ph type="sldNum" sz="quarter" idx="12"/>
          </p:nvPr>
        </p:nvSpPr>
        <p:spPr/>
        <p:txBody>
          <a:bodyPr/>
          <a:lstStyle>
            <a:lvl1pPr>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32572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70351B20-81AA-48DC-9C75-B1B8E4583A42}"/>
              </a:ext>
            </a:extLst>
          </p:cNvPr>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baseline="0">
                <a:latin typeface="Times New Roman" panose="02020603050405020304" pitchFamily="18" charset="0"/>
                <a:ea typeface="標楷體" panose="03000509000000000000" pitchFamily="65" charset="-120"/>
              </a:defRPr>
            </a:lvl1pPr>
          </a:lstStyle>
          <a:p>
            <a:r>
              <a:rPr lang="zh-TW" altLang="en-US"/>
              <a:t>按一下以編輯母片標題樣式</a:t>
            </a:r>
            <a:endParaRPr lang="en-US" dirty="0"/>
          </a:p>
        </p:txBody>
      </p:sp>
      <p:sp>
        <p:nvSpPr>
          <p:cNvPr id="3" name="內容版面配置區 2"/>
          <p:cNvSpPr>
            <a:spLocks noGrp="1"/>
          </p:cNvSpPr>
          <p:nvPr>
            <p:ph idx="1"/>
          </p:nvPr>
        </p:nvSpPr>
        <p:spPr/>
        <p:txBody>
          <a:bodyPr/>
          <a:lstStyle>
            <a:lvl1pPr>
              <a:buFont typeface="Wingdings" pitchFamily="2" charset="2"/>
              <a:buChar char="n"/>
              <a:defRPr b="0" u="none" baseline="0">
                <a:solidFill>
                  <a:schemeClr val="tx2">
                    <a:lumMod val="75000"/>
                  </a:schemeClr>
                </a:solidFill>
                <a:latin typeface="Times New Roman" panose="02020603050405020304" pitchFamily="18" charset="0"/>
                <a:ea typeface="標楷體" panose="03000509000000000000" pitchFamily="65" charset="-120"/>
              </a:defRPr>
            </a:lvl1pPr>
            <a:lvl2pPr>
              <a:defRPr baseline="0">
                <a:solidFill>
                  <a:schemeClr val="tx1">
                    <a:lumMod val="75000"/>
                    <a:lumOff val="25000"/>
                  </a:schemeClr>
                </a:solidFill>
                <a:latin typeface="Times New Roman" panose="02020603050405020304" pitchFamily="18" charset="0"/>
                <a:ea typeface="標楷體" panose="03000509000000000000" pitchFamily="65" charset="-120"/>
              </a:defRPr>
            </a:lvl2pPr>
            <a:lvl3pPr>
              <a:defRPr baseline="0">
                <a:solidFill>
                  <a:schemeClr val="tx1">
                    <a:lumMod val="65000"/>
                    <a:lumOff val="35000"/>
                  </a:schemeClr>
                </a:solidFill>
                <a:latin typeface="Times New Roman" panose="02020603050405020304" pitchFamily="18" charset="0"/>
                <a:ea typeface="標楷體" panose="03000509000000000000" pitchFamily="65" charset="-120"/>
              </a:defRPr>
            </a:lvl3pPr>
            <a:lvl4pPr>
              <a:defRPr baseline="0">
                <a:solidFill>
                  <a:schemeClr val="tx1">
                    <a:lumMod val="65000"/>
                    <a:lumOff val="35000"/>
                  </a:schemeClr>
                </a:solidFill>
                <a:latin typeface="Times New Roman" panose="02020603050405020304" pitchFamily="18" charset="0"/>
                <a:ea typeface="標楷體" panose="03000509000000000000" pitchFamily="65" charset="-120"/>
              </a:defRPr>
            </a:lvl4pPr>
            <a:lvl5pPr>
              <a:defRPr baseline="0">
                <a:solidFill>
                  <a:schemeClr val="tx1">
                    <a:lumMod val="65000"/>
                    <a:lumOff val="35000"/>
                  </a:schemeClr>
                </a:solidFill>
                <a:latin typeface="Times New Roman" panose="02020603050405020304" pitchFamily="18" charset="0"/>
                <a:ea typeface="標楷體" panose="03000509000000000000" pitchFamily="65" charset="-120"/>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a:extLst>
              <a:ext uri="{FF2B5EF4-FFF2-40B4-BE49-F238E27FC236}">
                <a16:creationId xmlns:a16="http://schemas.microsoft.com/office/drawing/2014/main" id="{050A9D3D-A3D9-4EF2-965E-D90BF7F52CC7}"/>
              </a:ext>
            </a:extLst>
          </p:cNvPr>
          <p:cNvSpPr>
            <a:spLocks noGrp="1"/>
          </p:cNvSpPr>
          <p:nvPr>
            <p:ph type="dt" sz="half" idx="10"/>
          </p:nvPr>
        </p:nvSpPr>
        <p:spPr/>
        <p:txBody>
          <a:bodyPr/>
          <a:lstStyle>
            <a:lvl1pPr>
              <a:defRPr/>
            </a:lvl1pPr>
          </a:lstStyle>
          <a:p>
            <a:fld id="{5170FB8A-3466-45A6-B330-21A0037B952D}" type="datetimeFigureOut">
              <a:rPr lang="zh-TW" altLang="en-US" smtClean="0"/>
              <a:t>2024/3/26</a:t>
            </a:fld>
            <a:endParaRPr lang="zh-TW" altLang="en-US"/>
          </a:p>
        </p:txBody>
      </p:sp>
      <p:sp>
        <p:nvSpPr>
          <p:cNvPr id="6" name="頁尾版面配置區 4">
            <a:extLst>
              <a:ext uri="{FF2B5EF4-FFF2-40B4-BE49-F238E27FC236}">
                <a16:creationId xmlns:a16="http://schemas.microsoft.com/office/drawing/2014/main" id="{09CC5553-6216-4A55-AE55-04AA3A58A37F}"/>
              </a:ext>
            </a:extLst>
          </p:cNvPr>
          <p:cNvSpPr>
            <a:spLocks noGrp="1"/>
          </p:cNvSpPr>
          <p:nvPr>
            <p:ph type="ftr" sz="quarter" idx="11"/>
          </p:nvPr>
        </p:nvSpPr>
        <p:spPr/>
        <p:txBody>
          <a:bodyPr/>
          <a:lstStyle>
            <a:lvl1pPr>
              <a:defRPr/>
            </a:lvl1pPr>
          </a:lstStyle>
          <a:p>
            <a:endParaRPr lang="zh-TW" altLang="en-US"/>
          </a:p>
        </p:txBody>
      </p:sp>
      <p:sp>
        <p:nvSpPr>
          <p:cNvPr id="7" name="投影片編號版面配置區 5">
            <a:extLst>
              <a:ext uri="{FF2B5EF4-FFF2-40B4-BE49-F238E27FC236}">
                <a16:creationId xmlns:a16="http://schemas.microsoft.com/office/drawing/2014/main" id="{16FE307B-5D14-4DCA-9DA9-1A9B40F6B038}"/>
              </a:ext>
            </a:extLst>
          </p:cNvPr>
          <p:cNvSpPr>
            <a:spLocks noGrp="1"/>
          </p:cNvSpPr>
          <p:nvPr>
            <p:ph type="sldNum" sz="quarter" idx="12"/>
          </p:nvPr>
        </p:nvSpPr>
        <p:spPr/>
        <p:txBody>
          <a:bodyPr/>
          <a:lstStyle>
            <a:lvl1pPr>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2732012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F94C1177-B9A1-4717-9794-E29ABDE30567}"/>
              </a:ext>
            </a:extLst>
          </p:cNvPr>
          <p:cNvSpPr>
            <a:spLocks noGrp="1"/>
          </p:cNvSpPr>
          <p:nvPr>
            <p:ph type="dt" sz="half" idx="10"/>
          </p:nvPr>
        </p:nvSpPr>
        <p:spPr/>
        <p:txBody>
          <a:bodyPr/>
          <a:lstStyle>
            <a:lvl1pPr>
              <a:defRPr/>
            </a:lvl1pPr>
          </a:lstStyle>
          <a:p>
            <a:fld id="{5170FB8A-3466-45A6-B330-21A0037B952D}" type="datetimeFigureOut">
              <a:rPr lang="zh-TW" altLang="en-US" smtClean="0"/>
              <a:t>2024/3/26</a:t>
            </a:fld>
            <a:endParaRPr lang="zh-TW" altLang="en-US"/>
          </a:p>
        </p:txBody>
      </p:sp>
      <p:sp>
        <p:nvSpPr>
          <p:cNvPr id="5" name="頁尾版面配置區 4">
            <a:extLst>
              <a:ext uri="{FF2B5EF4-FFF2-40B4-BE49-F238E27FC236}">
                <a16:creationId xmlns:a16="http://schemas.microsoft.com/office/drawing/2014/main" id="{43B1878C-2021-4282-ADDA-8851E1912277}"/>
              </a:ext>
            </a:extLst>
          </p:cNvPr>
          <p:cNvSpPr>
            <a:spLocks noGrp="1"/>
          </p:cNvSpPr>
          <p:nvPr>
            <p:ph type="ftr" sz="quarter" idx="11"/>
          </p:nvPr>
        </p:nvSpPr>
        <p:spPr/>
        <p:txBody>
          <a:bodyPr/>
          <a:lstStyle>
            <a:lvl1pPr>
              <a:defRPr/>
            </a:lvl1pPr>
          </a:lstStyle>
          <a:p>
            <a:endParaRPr lang="zh-TW" altLang="en-US"/>
          </a:p>
        </p:txBody>
      </p:sp>
      <p:sp>
        <p:nvSpPr>
          <p:cNvPr id="6" name="投影片編號版面配置區 5">
            <a:extLst>
              <a:ext uri="{FF2B5EF4-FFF2-40B4-BE49-F238E27FC236}">
                <a16:creationId xmlns:a16="http://schemas.microsoft.com/office/drawing/2014/main" id="{4D2745C5-7286-4ECD-AD67-E81E5B76520A}"/>
              </a:ext>
            </a:extLst>
          </p:cNvPr>
          <p:cNvSpPr>
            <a:spLocks noGrp="1"/>
          </p:cNvSpPr>
          <p:nvPr>
            <p:ph type="sldNum" sz="quarter" idx="12"/>
          </p:nvPr>
        </p:nvSpPr>
        <p:spPr/>
        <p:txBody>
          <a:bodyPr/>
          <a:lstStyle>
            <a:lvl1pPr>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2135350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a:extLst>
              <a:ext uri="{FF2B5EF4-FFF2-40B4-BE49-F238E27FC236}">
                <a16:creationId xmlns:a16="http://schemas.microsoft.com/office/drawing/2014/main" id="{DC413298-591E-459E-BE89-973256CD84C8}"/>
              </a:ext>
            </a:extLst>
          </p:cNvPr>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a:extLst>
              <a:ext uri="{FF2B5EF4-FFF2-40B4-BE49-F238E27FC236}">
                <a16:creationId xmlns:a16="http://schemas.microsoft.com/office/drawing/2014/main" id="{DAD5AB70-A2B2-4488-B467-5B1B5C9A0DFA}"/>
              </a:ext>
            </a:extLst>
          </p:cNvPr>
          <p:cNvSpPr>
            <a:spLocks noGrp="1"/>
          </p:cNvSpPr>
          <p:nvPr>
            <p:ph type="dt" sz="half" idx="10"/>
          </p:nvPr>
        </p:nvSpPr>
        <p:spPr/>
        <p:txBody>
          <a:bodyPr/>
          <a:lstStyle>
            <a:lvl1pPr>
              <a:defRPr/>
            </a:lvl1pPr>
          </a:lstStyle>
          <a:p>
            <a:fld id="{5170FB8A-3466-45A6-B330-21A0037B952D}" type="datetimeFigureOut">
              <a:rPr lang="zh-TW" altLang="en-US" smtClean="0"/>
              <a:t>2024/3/26</a:t>
            </a:fld>
            <a:endParaRPr lang="zh-TW" altLang="en-US"/>
          </a:p>
        </p:txBody>
      </p:sp>
      <p:sp>
        <p:nvSpPr>
          <p:cNvPr id="7" name="頁尾版面配置區 4">
            <a:extLst>
              <a:ext uri="{FF2B5EF4-FFF2-40B4-BE49-F238E27FC236}">
                <a16:creationId xmlns:a16="http://schemas.microsoft.com/office/drawing/2014/main" id="{1C5D2369-9E85-4F21-AB28-F9C71C399E6F}"/>
              </a:ext>
            </a:extLst>
          </p:cNvPr>
          <p:cNvSpPr>
            <a:spLocks noGrp="1"/>
          </p:cNvSpPr>
          <p:nvPr>
            <p:ph type="ftr" sz="quarter" idx="11"/>
          </p:nvPr>
        </p:nvSpPr>
        <p:spPr/>
        <p:txBody>
          <a:bodyPr/>
          <a:lstStyle>
            <a:lvl1pPr>
              <a:defRPr/>
            </a:lvl1pPr>
          </a:lstStyle>
          <a:p>
            <a:endParaRPr lang="zh-TW" altLang="en-US"/>
          </a:p>
        </p:txBody>
      </p:sp>
      <p:sp>
        <p:nvSpPr>
          <p:cNvPr id="8" name="投影片編號版面配置區 5">
            <a:extLst>
              <a:ext uri="{FF2B5EF4-FFF2-40B4-BE49-F238E27FC236}">
                <a16:creationId xmlns:a16="http://schemas.microsoft.com/office/drawing/2014/main" id="{E9B36EC7-C801-4F34-B964-5367D0118FE0}"/>
              </a:ext>
            </a:extLst>
          </p:cNvPr>
          <p:cNvSpPr>
            <a:spLocks noGrp="1"/>
          </p:cNvSpPr>
          <p:nvPr>
            <p:ph type="sldNum" sz="quarter" idx="12"/>
          </p:nvPr>
        </p:nvSpPr>
        <p:spPr/>
        <p:txBody>
          <a:bodyPr/>
          <a:lstStyle>
            <a:lvl1pPr>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2211155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a:extLst>
              <a:ext uri="{FF2B5EF4-FFF2-40B4-BE49-F238E27FC236}">
                <a16:creationId xmlns:a16="http://schemas.microsoft.com/office/drawing/2014/main" id="{9CF2EC68-9890-4D62-9DDA-643FA2100287}"/>
              </a:ext>
            </a:extLst>
          </p:cNvPr>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a:extLst>
              <a:ext uri="{FF2B5EF4-FFF2-40B4-BE49-F238E27FC236}">
                <a16:creationId xmlns:a16="http://schemas.microsoft.com/office/drawing/2014/main" id="{32BFB871-EA16-4297-B10E-B986DBB13149}"/>
              </a:ext>
            </a:extLst>
          </p:cNvPr>
          <p:cNvSpPr>
            <a:spLocks noGrp="1"/>
          </p:cNvSpPr>
          <p:nvPr>
            <p:ph type="dt" sz="half" idx="10"/>
          </p:nvPr>
        </p:nvSpPr>
        <p:spPr/>
        <p:txBody>
          <a:bodyPr/>
          <a:lstStyle>
            <a:lvl1pPr>
              <a:defRPr/>
            </a:lvl1pPr>
          </a:lstStyle>
          <a:p>
            <a:fld id="{5170FB8A-3466-45A6-B330-21A0037B952D}" type="datetimeFigureOut">
              <a:rPr lang="zh-TW" altLang="en-US" smtClean="0"/>
              <a:t>2024/3/26</a:t>
            </a:fld>
            <a:endParaRPr lang="zh-TW" altLang="en-US"/>
          </a:p>
        </p:txBody>
      </p:sp>
      <p:sp>
        <p:nvSpPr>
          <p:cNvPr id="9" name="頁尾版面配置區 4">
            <a:extLst>
              <a:ext uri="{FF2B5EF4-FFF2-40B4-BE49-F238E27FC236}">
                <a16:creationId xmlns:a16="http://schemas.microsoft.com/office/drawing/2014/main" id="{9D6E29B9-F5BB-40F6-A1F2-4618573D2933}"/>
              </a:ext>
            </a:extLst>
          </p:cNvPr>
          <p:cNvSpPr>
            <a:spLocks noGrp="1"/>
          </p:cNvSpPr>
          <p:nvPr>
            <p:ph type="ftr" sz="quarter" idx="11"/>
          </p:nvPr>
        </p:nvSpPr>
        <p:spPr/>
        <p:txBody>
          <a:bodyPr/>
          <a:lstStyle>
            <a:lvl1pPr>
              <a:defRPr/>
            </a:lvl1pPr>
          </a:lstStyle>
          <a:p>
            <a:endParaRPr lang="zh-TW" altLang="en-US"/>
          </a:p>
        </p:txBody>
      </p:sp>
      <p:sp>
        <p:nvSpPr>
          <p:cNvPr id="10" name="投影片編號版面配置區 5">
            <a:extLst>
              <a:ext uri="{FF2B5EF4-FFF2-40B4-BE49-F238E27FC236}">
                <a16:creationId xmlns:a16="http://schemas.microsoft.com/office/drawing/2014/main" id="{D009B376-81A4-477B-82CA-85677EF3A978}"/>
              </a:ext>
            </a:extLst>
          </p:cNvPr>
          <p:cNvSpPr>
            <a:spLocks noGrp="1"/>
          </p:cNvSpPr>
          <p:nvPr>
            <p:ph type="sldNum" sz="quarter" idx="12"/>
          </p:nvPr>
        </p:nvSpPr>
        <p:spPr/>
        <p:txBody>
          <a:bodyPr/>
          <a:lstStyle>
            <a:lvl1pPr>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1804860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a:extLst>
              <a:ext uri="{FF2B5EF4-FFF2-40B4-BE49-F238E27FC236}">
                <a16:creationId xmlns:a16="http://schemas.microsoft.com/office/drawing/2014/main" id="{5FBB938B-CE6A-417A-AFD9-086BD10C569C}"/>
              </a:ext>
            </a:extLst>
          </p:cNvPr>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a:extLst>
              <a:ext uri="{FF2B5EF4-FFF2-40B4-BE49-F238E27FC236}">
                <a16:creationId xmlns:a16="http://schemas.microsoft.com/office/drawing/2014/main" id="{789EE935-F8C4-454E-8D53-1C76F6CBCE6B}"/>
              </a:ext>
            </a:extLst>
          </p:cNvPr>
          <p:cNvSpPr>
            <a:spLocks noGrp="1"/>
          </p:cNvSpPr>
          <p:nvPr>
            <p:ph type="dt" sz="half" idx="10"/>
          </p:nvPr>
        </p:nvSpPr>
        <p:spPr/>
        <p:txBody>
          <a:bodyPr/>
          <a:lstStyle>
            <a:lvl1pPr>
              <a:defRPr/>
            </a:lvl1pPr>
          </a:lstStyle>
          <a:p>
            <a:fld id="{5170FB8A-3466-45A6-B330-21A0037B952D}" type="datetimeFigureOut">
              <a:rPr lang="zh-TW" altLang="en-US" smtClean="0"/>
              <a:t>2024/3/26</a:t>
            </a:fld>
            <a:endParaRPr lang="zh-TW" altLang="en-US"/>
          </a:p>
        </p:txBody>
      </p:sp>
      <p:sp>
        <p:nvSpPr>
          <p:cNvPr id="5" name="頁尾版面配置區 4">
            <a:extLst>
              <a:ext uri="{FF2B5EF4-FFF2-40B4-BE49-F238E27FC236}">
                <a16:creationId xmlns:a16="http://schemas.microsoft.com/office/drawing/2014/main" id="{FED89193-B0BD-463F-A6B3-AB31A7FD62F9}"/>
              </a:ext>
            </a:extLst>
          </p:cNvPr>
          <p:cNvSpPr>
            <a:spLocks noGrp="1"/>
          </p:cNvSpPr>
          <p:nvPr>
            <p:ph type="ftr" sz="quarter" idx="11"/>
          </p:nvPr>
        </p:nvSpPr>
        <p:spPr/>
        <p:txBody>
          <a:bodyPr/>
          <a:lstStyle>
            <a:lvl1pPr>
              <a:defRPr/>
            </a:lvl1pPr>
          </a:lstStyle>
          <a:p>
            <a:endParaRPr lang="zh-TW" altLang="en-US"/>
          </a:p>
        </p:txBody>
      </p:sp>
      <p:sp>
        <p:nvSpPr>
          <p:cNvPr id="6" name="投影片編號版面配置區 5">
            <a:extLst>
              <a:ext uri="{FF2B5EF4-FFF2-40B4-BE49-F238E27FC236}">
                <a16:creationId xmlns:a16="http://schemas.microsoft.com/office/drawing/2014/main" id="{AA91CCD6-0606-4C73-8129-01FCAD492241}"/>
              </a:ext>
            </a:extLst>
          </p:cNvPr>
          <p:cNvSpPr>
            <a:spLocks noGrp="1"/>
          </p:cNvSpPr>
          <p:nvPr>
            <p:ph type="sldNum" sz="quarter" idx="12"/>
          </p:nvPr>
        </p:nvSpPr>
        <p:spPr/>
        <p:txBody>
          <a:bodyPr/>
          <a:lstStyle>
            <a:lvl1pPr>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1139187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a:extLst>
              <a:ext uri="{FF2B5EF4-FFF2-40B4-BE49-F238E27FC236}">
                <a16:creationId xmlns:a16="http://schemas.microsoft.com/office/drawing/2014/main" id="{D2E5DD9A-551C-4667-B066-ECAE699BE046}"/>
              </a:ext>
            </a:extLst>
          </p:cNvPr>
          <p:cNvSpPr>
            <a:spLocks noGrp="1"/>
          </p:cNvSpPr>
          <p:nvPr>
            <p:ph type="dt" sz="half" idx="10"/>
          </p:nvPr>
        </p:nvSpPr>
        <p:spPr/>
        <p:txBody>
          <a:bodyPr/>
          <a:lstStyle>
            <a:lvl1pPr>
              <a:defRPr/>
            </a:lvl1pPr>
          </a:lstStyle>
          <a:p>
            <a:fld id="{5170FB8A-3466-45A6-B330-21A0037B952D}" type="datetimeFigureOut">
              <a:rPr lang="zh-TW" altLang="en-US" smtClean="0"/>
              <a:t>2024/3/26</a:t>
            </a:fld>
            <a:endParaRPr lang="zh-TW" altLang="en-US"/>
          </a:p>
        </p:txBody>
      </p:sp>
      <p:sp>
        <p:nvSpPr>
          <p:cNvPr id="3" name="頁尾版面配置區 4">
            <a:extLst>
              <a:ext uri="{FF2B5EF4-FFF2-40B4-BE49-F238E27FC236}">
                <a16:creationId xmlns:a16="http://schemas.microsoft.com/office/drawing/2014/main" id="{58EB5F6D-15F0-43DC-B5B1-8CA0AA6CF17A}"/>
              </a:ext>
            </a:extLst>
          </p:cNvPr>
          <p:cNvSpPr>
            <a:spLocks noGrp="1"/>
          </p:cNvSpPr>
          <p:nvPr>
            <p:ph type="ftr" sz="quarter" idx="11"/>
          </p:nvPr>
        </p:nvSpPr>
        <p:spPr/>
        <p:txBody>
          <a:bodyPr/>
          <a:lstStyle>
            <a:lvl1pPr>
              <a:defRPr/>
            </a:lvl1pPr>
          </a:lstStyle>
          <a:p>
            <a:endParaRPr lang="zh-TW" altLang="en-US"/>
          </a:p>
        </p:txBody>
      </p:sp>
      <p:sp>
        <p:nvSpPr>
          <p:cNvPr id="4" name="投影片編號版面配置區 5">
            <a:extLst>
              <a:ext uri="{FF2B5EF4-FFF2-40B4-BE49-F238E27FC236}">
                <a16:creationId xmlns:a16="http://schemas.microsoft.com/office/drawing/2014/main" id="{C11A3720-4AA5-4FA5-A3DF-4693AA944716}"/>
              </a:ext>
            </a:extLst>
          </p:cNvPr>
          <p:cNvSpPr>
            <a:spLocks noGrp="1"/>
          </p:cNvSpPr>
          <p:nvPr>
            <p:ph type="sldNum" sz="quarter" idx="12"/>
          </p:nvPr>
        </p:nvSpPr>
        <p:spPr/>
        <p:txBody>
          <a:bodyPr/>
          <a:lstStyle>
            <a:lvl1pPr>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913227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a:extLst>
              <a:ext uri="{FF2B5EF4-FFF2-40B4-BE49-F238E27FC236}">
                <a16:creationId xmlns:a16="http://schemas.microsoft.com/office/drawing/2014/main" id="{D769EFE4-035B-43B1-A90F-3B834BBA9BB6}"/>
              </a:ext>
            </a:extLst>
          </p:cNvPr>
          <p:cNvSpPr>
            <a:spLocks noGrp="1"/>
          </p:cNvSpPr>
          <p:nvPr>
            <p:ph type="dt" sz="half" idx="10"/>
          </p:nvPr>
        </p:nvSpPr>
        <p:spPr/>
        <p:txBody>
          <a:bodyPr/>
          <a:lstStyle>
            <a:lvl1pPr>
              <a:defRPr/>
            </a:lvl1pPr>
          </a:lstStyle>
          <a:p>
            <a:fld id="{5170FB8A-3466-45A6-B330-21A0037B952D}" type="datetimeFigureOut">
              <a:rPr lang="zh-TW" altLang="en-US" smtClean="0"/>
              <a:t>2024/3/26</a:t>
            </a:fld>
            <a:endParaRPr lang="zh-TW" altLang="en-US"/>
          </a:p>
        </p:txBody>
      </p:sp>
      <p:sp>
        <p:nvSpPr>
          <p:cNvPr id="6" name="頁尾版面配置區 4">
            <a:extLst>
              <a:ext uri="{FF2B5EF4-FFF2-40B4-BE49-F238E27FC236}">
                <a16:creationId xmlns:a16="http://schemas.microsoft.com/office/drawing/2014/main" id="{43BA8160-E909-4991-A009-E0559B0ABDBA}"/>
              </a:ext>
            </a:extLst>
          </p:cNvPr>
          <p:cNvSpPr>
            <a:spLocks noGrp="1"/>
          </p:cNvSpPr>
          <p:nvPr>
            <p:ph type="ftr" sz="quarter" idx="11"/>
          </p:nvPr>
        </p:nvSpPr>
        <p:spPr/>
        <p:txBody>
          <a:bodyPr/>
          <a:lstStyle>
            <a:lvl1pPr>
              <a:defRPr/>
            </a:lvl1pPr>
          </a:lstStyle>
          <a:p>
            <a:endParaRPr lang="zh-TW" altLang="en-US"/>
          </a:p>
        </p:txBody>
      </p:sp>
      <p:sp>
        <p:nvSpPr>
          <p:cNvPr id="7" name="投影片編號版面配置區 5">
            <a:extLst>
              <a:ext uri="{FF2B5EF4-FFF2-40B4-BE49-F238E27FC236}">
                <a16:creationId xmlns:a16="http://schemas.microsoft.com/office/drawing/2014/main" id="{D485A007-C4CA-4167-B824-6A095FEF4F53}"/>
              </a:ext>
            </a:extLst>
          </p:cNvPr>
          <p:cNvSpPr>
            <a:spLocks noGrp="1"/>
          </p:cNvSpPr>
          <p:nvPr>
            <p:ph type="sldNum" sz="quarter" idx="12"/>
          </p:nvPr>
        </p:nvSpPr>
        <p:spPr/>
        <p:txBody>
          <a:bodyPr/>
          <a:lstStyle>
            <a:lvl1pPr>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342399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圖片 12" descr="logo_ppt.png">
            <a:extLst>
              <a:ext uri="{FF2B5EF4-FFF2-40B4-BE49-F238E27FC236}">
                <a16:creationId xmlns:a16="http://schemas.microsoft.com/office/drawing/2014/main" id="{45332D55-C849-4B7C-8BB8-4453BEE55359}"/>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534400" y="6019800"/>
            <a:ext cx="355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2">
            <a:extLst>
              <a:ext uri="{FF2B5EF4-FFF2-40B4-BE49-F238E27FC236}">
                <a16:creationId xmlns:a16="http://schemas.microsoft.com/office/drawing/2014/main" id="{6727DB9E-4535-4AA8-9636-5F37DD89679F}"/>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4288"/>
            <a:ext cx="1022351"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矩形 20">
            <a:extLst>
              <a:ext uri="{FF2B5EF4-FFF2-40B4-BE49-F238E27FC236}">
                <a16:creationId xmlns:a16="http://schemas.microsoft.com/office/drawing/2014/main" id="{1768FC16-13D1-4F9B-A53D-D21F9C59FAC9}"/>
              </a:ext>
            </a:extLst>
          </p:cNvPr>
          <p:cNvSpPr>
            <a:spLocks noChangeArrowheads="1"/>
          </p:cNvSpPr>
          <p:nvPr/>
        </p:nvSpPr>
        <p:spPr bwMode="auto">
          <a:xfrm>
            <a:off x="827618" y="60325"/>
            <a:ext cx="415078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TW" sz="1000">
                <a:solidFill>
                  <a:srgbClr val="969696"/>
                </a:solidFill>
                <a:latin typeface="Calibri" panose="020F0502020204030204" pitchFamily="34" charset="0"/>
              </a:rPr>
              <a:t>National Chung Cheng University</a:t>
            </a:r>
          </a:p>
          <a:p>
            <a:pPr eaLnBrk="1" hangingPunct="1"/>
            <a:r>
              <a:rPr lang="en-US" altLang="zh-TW" sz="1000">
                <a:solidFill>
                  <a:srgbClr val="969696"/>
                </a:solidFill>
                <a:latin typeface="Calibri" panose="020F0502020204030204" pitchFamily="34" charset="0"/>
              </a:rPr>
              <a:t>Dept. Computer Science &amp; Information Engineering</a:t>
            </a:r>
          </a:p>
        </p:txBody>
      </p:sp>
      <p:sp>
        <p:nvSpPr>
          <p:cNvPr id="1029" name="標題版面配置區 1">
            <a:extLst>
              <a:ext uri="{FF2B5EF4-FFF2-40B4-BE49-F238E27FC236}">
                <a16:creationId xmlns:a16="http://schemas.microsoft.com/office/drawing/2014/main" id="{EF01EDB7-D576-482D-B771-8955FE623AA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a:extLst>
              <a:ext uri="{FF2B5EF4-FFF2-40B4-BE49-F238E27FC236}">
                <a16:creationId xmlns:a16="http://schemas.microsoft.com/office/drawing/2014/main" id="{0E3F2C6E-4A3F-4EF9-8CBC-6FFF7A3F5484}"/>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B368063-A7D4-45FB-AAA7-8BAB93FE2E37}"/>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fld id="{5170FB8A-3466-45A6-B330-21A0037B952D}" type="datetimeFigureOut">
              <a:rPr lang="zh-TW" altLang="en-US" smtClean="0"/>
              <a:t>2024/3/26</a:t>
            </a:fld>
            <a:endParaRPr lang="zh-TW" altLang="en-US"/>
          </a:p>
        </p:txBody>
      </p:sp>
      <p:sp>
        <p:nvSpPr>
          <p:cNvPr id="5" name="頁尾版面配置區 4">
            <a:extLst>
              <a:ext uri="{FF2B5EF4-FFF2-40B4-BE49-F238E27FC236}">
                <a16:creationId xmlns:a16="http://schemas.microsoft.com/office/drawing/2014/main" id="{892295CF-4B93-4BAC-860F-27313BA06B3C}"/>
              </a:ext>
            </a:extLst>
          </p:cNvPr>
          <p:cNvSpPr>
            <a:spLocks noGrp="1"/>
          </p:cNvSpPr>
          <p:nvPr>
            <p:ph type="ftr" sz="quarter" idx="3"/>
          </p:nvPr>
        </p:nvSpPr>
        <p:spPr>
          <a:xfrm>
            <a:off x="79248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endParaRPr lang="zh-TW" altLang="en-US"/>
          </a:p>
        </p:txBody>
      </p:sp>
      <p:sp>
        <p:nvSpPr>
          <p:cNvPr id="6" name="投影片編號版面配置區 5">
            <a:extLst>
              <a:ext uri="{FF2B5EF4-FFF2-40B4-BE49-F238E27FC236}">
                <a16:creationId xmlns:a16="http://schemas.microsoft.com/office/drawing/2014/main" id="{6FB82948-32DD-4D72-B52D-45A43D50A51F}"/>
              </a:ext>
            </a:extLst>
          </p:cNvPr>
          <p:cNvSpPr>
            <a:spLocks noGrp="1"/>
          </p:cNvSpPr>
          <p:nvPr>
            <p:ph type="sldNum" sz="quarter" idx="4"/>
          </p:nvPr>
        </p:nvSpPr>
        <p:spPr>
          <a:xfrm>
            <a:off x="45720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1">
                <a:solidFill>
                  <a:srgbClr val="898989"/>
                </a:solidFill>
                <a:latin typeface="Calibri" panose="020F0502020204030204" pitchFamily="34" charset="0"/>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2998187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panose="020B0604020202020204" pitchFamily="34"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panose="020B0604020202020204" pitchFamily="34"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panose="020B0604020202020204" pitchFamily="34"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tedsieblog.wordpress.com/2016/07/08/a-star-algorithm-introduction/"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9056F8-DD2D-494E-B060-27E3A22D2F97}"/>
              </a:ext>
            </a:extLst>
          </p:cNvPr>
          <p:cNvSpPr>
            <a:spLocks noGrp="1"/>
          </p:cNvSpPr>
          <p:nvPr>
            <p:ph type="ctrTitle"/>
          </p:nvPr>
        </p:nvSpPr>
        <p:spPr>
          <a:xfrm>
            <a:off x="914399" y="2693987"/>
            <a:ext cx="10877797" cy="1470025"/>
          </a:xfrm>
        </p:spPr>
        <p:txBody>
          <a:bodyPr/>
          <a:lstStyle/>
          <a:p>
            <a:r>
              <a:rPr lang="en-US" altLang="zh-TW" sz="3200" dirty="0"/>
              <a:t>Efficient Network Slicing with SDN and Heuristic Algorithm</a:t>
            </a:r>
            <a:r>
              <a:rPr lang="zh-TW" altLang="en-US" sz="3200" dirty="0"/>
              <a:t> </a:t>
            </a:r>
            <a:r>
              <a:rPr lang="en-US" altLang="zh-TW" sz="3200" dirty="0"/>
              <a:t>for Low Latency Services in 5G/B5G Networks</a:t>
            </a:r>
            <a:endParaRPr lang="zh-TW" altLang="en-US" sz="3200" dirty="0"/>
          </a:p>
        </p:txBody>
      </p:sp>
      <p:sp>
        <p:nvSpPr>
          <p:cNvPr id="3" name="副標題 2">
            <a:extLst>
              <a:ext uri="{FF2B5EF4-FFF2-40B4-BE49-F238E27FC236}">
                <a16:creationId xmlns:a16="http://schemas.microsoft.com/office/drawing/2014/main" id="{3AD84FFD-CC51-49A1-8B95-B97B01C112C6}"/>
              </a:ext>
            </a:extLst>
          </p:cNvPr>
          <p:cNvSpPr>
            <a:spLocks noGrp="1"/>
          </p:cNvSpPr>
          <p:nvPr>
            <p:ph type="subTitle" idx="1"/>
          </p:nvPr>
        </p:nvSpPr>
        <p:spPr>
          <a:xfrm>
            <a:off x="629393" y="4366188"/>
            <a:ext cx="11245932" cy="628096"/>
          </a:xfrm>
        </p:spPr>
        <p:txBody>
          <a:bodyPr/>
          <a:lstStyle/>
          <a:p>
            <a:r>
              <a:rPr lang="en-US" altLang="zh-TW" sz="1800" dirty="0"/>
              <a:t>Robert Botez  , Andres-Gabriel Pasca, Alin-Tudor Sferle, Iustin-Alexandru Ivanciu and Virgil Dobrota</a:t>
            </a:r>
          </a:p>
          <a:p>
            <a:r>
              <a:rPr lang="en-US" altLang="zh-TW" sz="2400" dirty="0"/>
              <a:t>(2022) Science and Technology of Sensors</a:t>
            </a:r>
          </a:p>
          <a:p>
            <a:r>
              <a:rPr lang="en-US" altLang="zh-TW" sz="2400" dirty="0"/>
              <a:t>IF:</a:t>
            </a:r>
            <a:r>
              <a:rPr lang="zh-TW" altLang="en-US" sz="2400" dirty="0"/>
              <a:t> </a:t>
            </a:r>
            <a:r>
              <a:rPr lang="en-US" altLang="zh-TW" sz="2400" dirty="0"/>
              <a:t>3.9</a:t>
            </a:r>
            <a:endParaRPr lang="zh-TW" altLang="en-US" sz="2400" dirty="0"/>
          </a:p>
        </p:txBody>
      </p:sp>
    </p:spTree>
    <p:extLst>
      <p:ext uri="{BB962C8B-B14F-4D97-AF65-F5344CB8AC3E}">
        <p14:creationId xmlns:p14="http://schemas.microsoft.com/office/powerpoint/2010/main" val="3480392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0C841B-9370-4310-B310-8B7E9FA1383B}"/>
              </a:ext>
            </a:extLst>
          </p:cNvPr>
          <p:cNvSpPr>
            <a:spLocks noGrp="1"/>
          </p:cNvSpPr>
          <p:nvPr>
            <p:ph type="title"/>
          </p:nvPr>
        </p:nvSpPr>
        <p:spPr/>
        <p:txBody>
          <a:bodyPr/>
          <a:lstStyle/>
          <a:p>
            <a:r>
              <a:rPr lang="en-US" altLang="zh-TW" dirty="0"/>
              <a:t>3. Proposed System Architecture</a:t>
            </a:r>
            <a:endParaRPr lang="zh-TW" altLang="en-US" dirty="0"/>
          </a:p>
        </p:txBody>
      </p:sp>
      <p:sp>
        <p:nvSpPr>
          <p:cNvPr id="3" name="內容版面配置區 2">
            <a:extLst>
              <a:ext uri="{FF2B5EF4-FFF2-40B4-BE49-F238E27FC236}">
                <a16:creationId xmlns:a16="http://schemas.microsoft.com/office/drawing/2014/main" id="{B9DE14CD-871E-4095-A10E-0FE794C9C235}"/>
              </a:ext>
            </a:extLst>
          </p:cNvPr>
          <p:cNvSpPr>
            <a:spLocks noGrp="1"/>
          </p:cNvSpPr>
          <p:nvPr>
            <p:ph idx="1"/>
          </p:nvPr>
        </p:nvSpPr>
        <p:spPr/>
        <p:txBody>
          <a:bodyPr/>
          <a:lstStyle/>
          <a:p>
            <a:r>
              <a:rPr lang="en-US" altLang="zh-TW" sz="2400" dirty="0"/>
              <a:t>This paper is an extension of our previous work in ref. [13] and aims to develop a novel algorithm for enabling network slicing for different types of services in 5G backhaul networks. </a:t>
            </a:r>
          </a:p>
          <a:p>
            <a:r>
              <a:rPr lang="en-US" altLang="zh-TW" sz="2400" dirty="0"/>
              <a:t>We used the deployed 5G CN based on free5GC [43,44].</a:t>
            </a:r>
          </a:p>
          <a:p>
            <a:r>
              <a:rPr lang="en-US" altLang="zh-TW" sz="2400" dirty="0"/>
              <a:t>To implement the RAN we set up two virtual machines, each for a different network slice, with Ubuntu 20.04 operating system having 1 vCPU, 1 GB of RAM, and 10 GB of storage.</a:t>
            </a:r>
          </a:p>
          <a:p>
            <a:r>
              <a:rPr lang="en-US" altLang="zh-TW" sz="2400" dirty="0"/>
              <a:t>The communication between RAN and CN was achieved using a secondary CNI, Multus [45] , for the CN components to attach multiple network interfaces to Kubernetes pods, thus facilitating the communication between gNB and N2 or N3 interfaces.</a:t>
            </a:r>
          </a:p>
          <a:p>
            <a:endParaRPr lang="en-US" altLang="zh-TW" sz="2400" dirty="0"/>
          </a:p>
        </p:txBody>
      </p:sp>
    </p:spTree>
    <p:extLst>
      <p:ext uri="{BB962C8B-B14F-4D97-AF65-F5344CB8AC3E}">
        <p14:creationId xmlns:p14="http://schemas.microsoft.com/office/powerpoint/2010/main" val="2729142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92BE271-4D66-4772-AAF5-37F775026CE0}"/>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15D3A7E6-BBF4-428B-866B-03C18A87F626}"/>
              </a:ext>
            </a:extLst>
          </p:cNvPr>
          <p:cNvSpPr>
            <a:spLocks noGrp="1"/>
          </p:cNvSpPr>
          <p:nvPr>
            <p:ph idx="1"/>
          </p:nvPr>
        </p:nvSpPr>
        <p:spPr/>
        <p:txBody>
          <a:bodyPr/>
          <a:lstStyle/>
          <a:p>
            <a:r>
              <a:rPr lang="en-US" altLang="zh-TW" dirty="0"/>
              <a:t>On these virtual machines, we installed UERANSIM [46] to emulate the UE and gNB. </a:t>
            </a:r>
          </a:p>
          <a:p>
            <a:r>
              <a:rPr lang="en-US" altLang="zh-TW" dirty="0"/>
              <a:t>we created the</a:t>
            </a:r>
            <a:r>
              <a:rPr lang="zh-TW" altLang="en-US" dirty="0"/>
              <a:t> </a:t>
            </a:r>
            <a:r>
              <a:rPr lang="en-US" altLang="zh-TW" dirty="0"/>
              <a:t>backhaul network by using multiple virtual switches running as Open vSwitch</a:t>
            </a:r>
            <a:r>
              <a:rPr lang="zh-TW" altLang="en-US" dirty="0"/>
              <a:t> </a:t>
            </a:r>
            <a:r>
              <a:rPr lang="en-US" altLang="zh-TW" dirty="0"/>
              <a:t>[47],</a:t>
            </a:r>
            <a:r>
              <a:rPr lang="zh-TW" altLang="en-US" dirty="0"/>
              <a:t> </a:t>
            </a:r>
            <a:r>
              <a:rPr lang="en-US" altLang="zh-TW" dirty="0"/>
              <a:t>which were connected to the RYU SDN controller [48].</a:t>
            </a:r>
          </a:p>
        </p:txBody>
      </p:sp>
      <p:pic>
        <p:nvPicPr>
          <p:cNvPr id="4" name="圖片 3">
            <a:extLst>
              <a:ext uri="{FF2B5EF4-FFF2-40B4-BE49-F238E27FC236}">
                <a16:creationId xmlns:a16="http://schemas.microsoft.com/office/drawing/2014/main" id="{DF9F9FF9-3E15-41F0-AE8E-03F8C6316885}"/>
              </a:ext>
            </a:extLst>
          </p:cNvPr>
          <p:cNvPicPr>
            <a:picLocks noChangeAspect="1"/>
          </p:cNvPicPr>
          <p:nvPr/>
        </p:nvPicPr>
        <p:blipFill>
          <a:blip r:embed="rId3"/>
          <a:stretch>
            <a:fillRect/>
          </a:stretch>
        </p:blipFill>
        <p:spPr>
          <a:xfrm>
            <a:off x="6406395" y="4157238"/>
            <a:ext cx="5785605" cy="2700762"/>
          </a:xfrm>
          <a:prstGeom prst="rect">
            <a:avLst/>
          </a:prstGeom>
        </p:spPr>
      </p:pic>
    </p:spTree>
    <p:extLst>
      <p:ext uri="{BB962C8B-B14F-4D97-AF65-F5344CB8AC3E}">
        <p14:creationId xmlns:p14="http://schemas.microsoft.com/office/powerpoint/2010/main" val="3647952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1AB3CB-9188-4D63-9BB0-1D5D44526E97}"/>
              </a:ext>
            </a:extLst>
          </p:cNvPr>
          <p:cNvSpPr>
            <a:spLocks noGrp="1"/>
          </p:cNvSpPr>
          <p:nvPr>
            <p:ph type="title"/>
          </p:nvPr>
        </p:nvSpPr>
        <p:spPr/>
        <p:txBody>
          <a:bodyPr/>
          <a:lstStyle/>
          <a:p>
            <a:r>
              <a:rPr lang="en-US" altLang="zh-TW" dirty="0"/>
              <a:t>3.1 Backhaul Network Slicing</a:t>
            </a:r>
            <a:endParaRPr lang="zh-TW" altLang="en-US" dirty="0"/>
          </a:p>
        </p:txBody>
      </p:sp>
      <p:sp>
        <p:nvSpPr>
          <p:cNvPr id="3" name="內容版面配置區 2">
            <a:extLst>
              <a:ext uri="{FF2B5EF4-FFF2-40B4-BE49-F238E27FC236}">
                <a16:creationId xmlns:a16="http://schemas.microsoft.com/office/drawing/2014/main" id="{B22AB655-246E-41CA-9E40-427A1C2BFA5F}"/>
              </a:ext>
            </a:extLst>
          </p:cNvPr>
          <p:cNvSpPr>
            <a:spLocks noGrp="1"/>
          </p:cNvSpPr>
          <p:nvPr>
            <p:ph idx="1"/>
          </p:nvPr>
        </p:nvSpPr>
        <p:spPr/>
        <p:txBody>
          <a:bodyPr/>
          <a:lstStyle/>
          <a:p>
            <a:r>
              <a:rPr lang="en-US" altLang="zh-TW" dirty="0"/>
              <a:t>In 5G, backhaul refers to the segment of the network which carries the data traffic from RAN to the core network; it typically consists of switching and routers.</a:t>
            </a:r>
          </a:p>
          <a:p>
            <a:r>
              <a:rPr lang="en-US" altLang="zh-TW" dirty="0"/>
              <a:t>Conventional routing protocols can be broadly categorized into two main types: distance vector and link state.</a:t>
            </a:r>
          </a:p>
          <a:p>
            <a:r>
              <a:rPr lang="en-US" altLang="zh-TW" dirty="0"/>
              <a:t>However, conventional routing protocols primarily respond to link failures rather than congestion.</a:t>
            </a:r>
          </a:p>
          <a:p>
            <a:r>
              <a:rPr lang="en-US" altLang="zh-TW" dirty="0"/>
              <a:t>Therefore, SDN is</a:t>
            </a:r>
            <a:r>
              <a:rPr lang="zh-TW" altLang="en-US" dirty="0"/>
              <a:t> </a:t>
            </a:r>
            <a:r>
              <a:rPr lang="en-US" altLang="zh-TW" dirty="0"/>
              <a:t>essential for facilitating rapid network adaptation in the event of congestion or link failure,</a:t>
            </a:r>
            <a:r>
              <a:rPr lang="zh-TW" altLang="en-US" dirty="0"/>
              <a:t> </a:t>
            </a:r>
            <a:r>
              <a:rPr lang="en-US" altLang="zh-TW" dirty="0"/>
              <a:t>especially for critical services.</a:t>
            </a:r>
            <a:endParaRPr lang="zh-TW" altLang="en-US" dirty="0"/>
          </a:p>
        </p:txBody>
      </p:sp>
    </p:spTree>
    <p:extLst>
      <p:ext uri="{BB962C8B-B14F-4D97-AF65-F5344CB8AC3E}">
        <p14:creationId xmlns:p14="http://schemas.microsoft.com/office/powerpoint/2010/main" val="2565051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E3D5ACF-62B6-4B1B-93DF-56E3005EEC5B}"/>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B18E2407-BF06-4FA5-9A15-8A858C4ED95B}"/>
              </a:ext>
            </a:extLst>
          </p:cNvPr>
          <p:cNvSpPr>
            <a:spLocks noGrp="1"/>
          </p:cNvSpPr>
          <p:nvPr>
            <p:ph idx="1"/>
          </p:nvPr>
        </p:nvSpPr>
        <p:spPr/>
        <p:txBody>
          <a:bodyPr/>
          <a:lstStyle/>
          <a:p>
            <a:r>
              <a:rPr lang="en-US" altLang="zh-TW" dirty="0"/>
              <a:t>Taking these considerations into account, obtaining the right path in the backhaul</a:t>
            </a:r>
            <a:r>
              <a:rPr lang="zh-TW" altLang="en-US" dirty="0"/>
              <a:t> </a:t>
            </a:r>
            <a:r>
              <a:rPr lang="en-US" altLang="zh-TW" dirty="0"/>
              <a:t>networks must be done with an algorithm that responds quickly to congestion and provides</a:t>
            </a:r>
            <a:r>
              <a:rPr lang="zh-TW" altLang="en-US" dirty="0"/>
              <a:t> </a:t>
            </a:r>
            <a:r>
              <a:rPr lang="en-US" altLang="zh-TW" dirty="0"/>
              <a:t>necessary requirements in terms of ATR, latency, or packet loss. One of these is the modified</a:t>
            </a:r>
            <a:r>
              <a:rPr lang="zh-TW" altLang="en-US" dirty="0"/>
              <a:t> </a:t>
            </a:r>
            <a:r>
              <a:rPr lang="en-US" altLang="zh-TW" dirty="0"/>
              <a:t>Dijkstra’s algorithm presented in ref. [50].</a:t>
            </a:r>
          </a:p>
          <a:p>
            <a:r>
              <a:rPr lang="en-US" altLang="zh-TW" dirty="0"/>
              <a:t>However, there’s other methods can be employed to enhance the computation for the shortest path, especially for congestion scenarios in critical services in 5G networks.</a:t>
            </a:r>
          </a:p>
          <a:p>
            <a:endParaRPr lang="zh-TW" altLang="en-US" dirty="0"/>
          </a:p>
        </p:txBody>
      </p:sp>
    </p:spTree>
    <p:extLst>
      <p:ext uri="{BB962C8B-B14F-4D97-AF65-F5344CB8AC3E}">
        <p14:creationId xmlns:p14="http://schemas.microsoft.com/office/powerpoint/2010/main" val="3107020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F77C567-4E00-4B07-9586-D38A0ABA8007}"/>
              </a:ext>
            </a:extLst>
          </p:cNvPr>
          <p:cNvSpPr>
            <a:spLocks noGrp="1"/>
          </p:cNvSpPr>
          <p:nvPr>
            <p:ph type="title"/>
          </p:nvPr>
        </p:nvSpPr>
        <p:spPr/>
        <p:txBody>
          <a:bodyPr/>
          <a:lstStyle/>
          <a:p>
            <a:r>
              <a:rPr lang="en-US" altLang="zh-TW" dirty="0"/>
              <a:t>Dijkstra’s algorithm</a:t>
            </a:r>
            <a:endParaRPr lang="zh-TW" altLang="en-US" dirty="0"/>
          </a:p>
        </p:txBody>
      </p:sp>
      <p:sp>
        <p:nvSpPr>
          <p:cNvPr id="3" name="內容版面配置區 2">
            <a:extLst>
              <a:ext uri="{FF2B5EF4-FFF2-40B4-BE49-F238E27FC236}">
                <a16:creationId xmlns:a16="http://schemas.microsoft.com/office/drawing/2014/main" id="{01145342-10A0-4B63-B5D3-061FD6CE224E}"/>
              </a:ext>
            </a:extLst>
          </p:cNvPr>
          <p:cNvSpPr>
            <a:spLocks noGrp="1"/>
          </p:cNvSpPr>
          <p:nvPr>
            <p:ph idx="1"/>
          </p:nvPr>
        </p:nvSpPr>
        <p:spPr/>
        <p:txBody>
          <a:bodyPr/>
          <a:lstStyle/>
          <a:p>
            <a:r>
              <a:rPr lang="en-US" altLang="zh-TW" dirty="0"/>
              <a:t>Let us quickly review the algorithm.</a:t>
            </a:r>
            <a:endParaRPr lang="zh-TW" altLang="en-US" dirty="0"/>
          </a:p>
        </p:txBody>
      </p:sp>
      <p:pic>
        <p:nvPicPr>
          <p:cNvPr id="7" name="圖片 6">
            <a:extLst>
              <a:ext uri="{FF2B5EF4-FFF2-40B4-BE49-F238E27FC236}">
                <a16:creationId xmlns:a16="http://schemas.microsoft.com/office/drawing/2014/main" id="{088290D4-FA77-402A-9925-F45D60F440D6}"/>
              </a:ext>
            </a:extLst>
          </p:cNvPr>
          <p:cNvPicPr>
            <a:picLocks noChangeAspect="1"/>
          </p:cNvPicPr>
          <p:nvPr/>
        </p:nvPicPr>
        <p:blipFill rotWithShape="1">
          <a:blip r:embed="rId3"/>
          <a:srcRect l="3722" t="2644" r="2466"/>
          <a:stretch/>
        </p:blipFill>
        <p:spPr>
          <a:xfrm>
            <a:off x="7319888" y="1951893"/>
            <a:ext cx="4459460" cy="2262981"/>
          </a:xfrm>
          <a:prstGeom prst="rect">
            <a:avLst/>
          </a:prstGeom>
        </p:spPr>
      </p:pic>
      <p:graphicFrame>
        <p:nvGraphicFramePr>
          <p:cNvPr id="8" name="表格 8">
            <a:extLst>
              <a:ext uri="{FF2B5EF4-FFF2-40B4-BE49-F238E27FC236}">
                <a16:creationId xmlns:a16="http://schemas.microsoft.com/office/drawing/2014/main" id="{C43DFCDE-2857-4808-AC2E-42C6E9632814}"/>
              </a:ext>
            </a:extLst>
          </p:cNvPr>
          <p:cNvGraphicFramePr>
            <a:graphicFrameLocks noGrp="1"/>
          </p:cNvGraphicFramePr>
          <p:nvPr>
            <p:extLst>
              <p:ext uri="{D42A27DB-BD31-4B8C-83A1-F6EECF244321}">
                <p14:modId xmlns:p14="http://schemas.microsoft.com/office/powerpoint/2010/main" val="2236501584"/>
              </p:ext>
            </p:extLst>
          </p:nvPr>
        </p:nvGraphicFramePr>
        <p:xfrm>
          <a:off x="654452" y="2126847"/>
          <a:ext cx="6575687" cy="4181880"/>
        </p:xfrm>
        <a:graphic>
          <a:graphicData uri="http://schemas.openxmlformats.org/drawingml/2006/table">
            <a:tbl>
              <a:tblPr firstRow="1" bandRow="1">
                <a:tableStyleId>{5C22544A-7EE6-4342-B048-85BDC9FD1C3A}</a:tableStyleId>
              </a:tblPr>
              <a:tblGrid>
                <a:gridCol w="676023">
                  <a:extLst>
                    <a:ext uri="{9D8B030D-6E8A-4147-A177-3AD203B41FA5}">
                      <a16:colId xmlns:a16="http://schemas.microsoft.com/office/drawing/2014/main" val="3424910636"/>
                    </a:ext>
                  </a:extLst>
                </a:gridCol>
                <a:gridCol w="1069918">
                  <a:extLst>
                    <a:ext uri="{9D8B030D-6E8A-4147-A177-3AD203B41FA5}">
                      <a16:colId xmlns:a16="http://schemas.microsoft.com/office/drawing/2014/main" val="1231924523"/>
                    </a:ext>
                  </a:extLst>
                </a:gridCol>
                <a:gridCol w="986003">
                  <a:extLst>
                    <a:ext uri="{9D8B030D-6E8A-4147-A177-3AD203B41FA5}">
                      <a16:colId xmlns:a16="http://schemas.microsoft.com/office/drawing/2014/main" val="3939639587"/>
                    </a:ext>
                  </a:extLst>
                </a:gridCol>
                <a:gridCol w="923066">
                  <a:extLst>
                    <a:ext uri="{9D8B030D-6E8A-4147-A177-3AD203B41FA5}">
                      <a16:colId xmlns:a16="http://schemas.microsoft.com/office/drawing/2014/main" val="2738537773"/>
                    </a:ext>
                  </a:extLst>
                </a:gridCol>
                <a:gridCol w="912577">
                  <a:extLst>
                    <a:ext uri="{9D8B030D-6E8A-4147-A177-3AD203B41FA5}">
                      <a16:colId xmlns:a16="http://schemas.microsoft.com/office/drawing/2014/main" val="3446140928"/>
                    </a:ext>
                  </a:extLst>
                </a:gridCol>
                <a:gridCol w="1004050">
                  <a:extLst>
                    <a:ext uri="{9D8B030D-6E8A-4147-A177-3AD203B41FA5}">
                      <a16:colId xmlns:a16="http://schemas.microsoft.com/office/drawing/2014/main" val="1963398333"/>
                    </a:ext>
                  </a:extLst>
                </a:gridCol>
                <a:gridCol w="1004050">
                  <a:extLst>
                    <a:ext uri="{9D8B030D-6E8A-4147-A177-3AD203B41FA5}">
                      <a16:colId xmlns:a16="http://schemas.microsoft.com/office/drawing/2014/main" val="297022760"/>
                    </a:ext>
                  </a:extLst>
                </a:gridCol>
              </a:tblGrid>
              <a:tr h="696980">
                <a:tc>
                  <a:txBody>
                    <a:bodyPr/>
                    <a:lstStyle/>
                    <a:p>
                      <a:pPr algn="ctr"/>
                      <a:endParaRPr lang="zh-TW" altLang="en-US" dirty="0"/>
                    </a:p>
                  </a:txBody>
                  <a:tcPr anchor="ctr"/>
                </a:tc>
                <a:tc>
                  <a:txBody>
                    <a:bodyPr/>
                    <a:lstStyle/>
                    <a:p>
                      <a:pPr algn="ctr"/>
                      <a:r>
                        <a:rPr lang="en-US" altLang="zh-TW" dirty="0"/>
                        <a:t>1</a:t>
                      </a:r>
                      <a:endParaRPr lang="zh-TW" altLang="en-US" dirty="0"/>
                    </a:p>
                  </a:txBody>
                  <a:tcPr anchor="ctr"/>
                </a:tc>
                <a:tc>
                  <a:txBody>
                    <a:bodyPr/>
                    <a:lstStyle/>
                    <a:p>
                      <a:pPr algn="ctr"/>
                      <a:r>
                        <a:rPr lang="en-US" altLang="zh-TW" dirty="0"/>
                        <a:t>2</a:t>
                      </a:r>
                      <a:endParaRPr lang="zh-TW" altLang="en-US" dirty="0"/>
                    </a:p>
                  </a:txBody>
                  <a:tcPr anchor="ctr"/>
                </a:tc>
                <a:tc>
                  <a:txBody>
                    <a:bodyPr/>
                    <a:lstStyle/>
                    <a:p>
                      <a:pPr algn="ctr"/>
                      <a:r>
                        <a:rPr lang="en-US" altLang="zh-TW" dirty="0"/>
                        <a:t>3</a:t>
                      </a:r>
                      <a:endParaRPr lang="zh-TW" altLang="en-US" dirty="0"/>
                    </a:p>
                  </a:txBody>
                  <a:tcPr anchor="ctr"/>
                </a:tc>
                <a:tc>
                  <a:txBody>
                    <a:bodyPr/>
                    <a:lstStyle/>
                    <a:p>
                      <a:pPr algn="ctr"/>
                      <a:r>
                        <a:rPr lang="en-US" altLang="zh-TW" dirty="0"/>
                        <a:t>4</a:t>
                      </a:r>
                      <a:endParaRPr lang="zh-TW" altLang="en-US" dirty="0"/>
                    </a:p>
                  </a:txBody>
                  <a:tcPr anchor="ctr"/>
                </a:tc>
                <a:tc>
                  <a:txBody>
                    <a:bodyPr/>
                    <a:lstStyle/>
                    <a:p>
                      <a:pPr algn="ctr"/>
                      <a:r>
                        <a:rPr lang="en-US" altLang="zh-TW" dirty="0"/>
                        <a:t>5</a:t>
                      </a:r>
                      <a:endParaRPr lang="zh-TW" altLang="en-US" dirty="0"/>
                    </a:p>
                  </a:txBody>
                  <a:tcPr anchor="ctr"/>
                </a:tc>
                <a:tc>
                  <a:txBody>
                    <a:bodyPr/>
                    <a:lstStyle/>
                    <a:p>
                      <a:pPr algn="ctr"/>
                      <a:r>
                        <a:rPr lang="en-US" altLang="zh-TW" dirty="0"/>
                        <a:t>6</a:t>
                      </a:r>
                      <a:endParaRPr lang="zh-TW" altLang="en-US" dirty="0"/>
                    </a:p>
                  </a:txBody>
                  <a:tcPr anchor="ctr"/>
                </a:tc>
                <a:extLst>
                  <a:ext uri="{0D108BD9-81ED-4DB2-BD59-A6C34878D82A}">
                    <a16:rowId xmlns:a16="http://schemas.microsoft.com/office/drawing/2014/main" val="508312162"/>
                  </a:ext>
                </a:extLst>
              </a:tr>
              <a:tr h="696980">
                <a:tc>
                  <a:txBody>
                    <a:bodyPr/>
                    <a:lstStyle/>
                    <a:p>
                      <a:pPr algn="ctr"/>
                      <a:r>
                        <a:rPr lang="en-US" altLang="zh-TW" dirty="0"/>
                        <a:t>1</a:t>
                      </a:r>
                      <a:endParaRPr lang="zh-TW" altLang="en-US" dirty="0"/>
                    </a:p>
                  </a:txBody>
                  <a:tcPr anchor="ctr"/>
                </a:tc>
                <a:tc>
                  <a:txBody>
                    <a:bodyPr/>
                    <a:lstStyle/>
                    <a:p>
                      <a:pPr algn="ctr"/>
                      <a:r>
                        <a:rPr lang="en-US" altLang="zh-TW" dirty="0"/>
                        <a:t>0</a:t>
                      </a:r>
                      <a:endParaRPr lang="zh-TW" altLang="en-US" dirty="0"/>
                    </a:p>
                  </a:txBody>
                  <a:tcPr anchor="ctr"/>
                </a:tc>
                <a:tc>
                  <a:txBody>
                    <a:bodyPr/>
                    <a:lstStyle/>
                    <a:p>
                      <a:pPr algn="ctr"/>
                      <a:r>
                        <a:rPr lang="en-US" altLang="zh-TW" dirty="0"/>
                        <a:t>1</a:t>
                      </a:r>
                      <a:endParaRPr lang="zh-TW" altLang="en-US" dirty="0"/>
                    </a:p>
                  </a:txBody>
                  <a:tcPr anchor="ctr"/>
                </a:tc>
                <a:tc>
                  <a:txBody>
                    <a:bodyPr/>
                    <a:lstStyle/>
                    <a:p>
                      <a:pPr algn="ctr"/>
                      <a:r>
                        <a:rPr lang="en-US" altLang="zh-TW" dirty="0"/>
                        <a:t>12</a:t>
                      </a:r>
                      <a:endParaRPr lang="zh-TW" altLang="en-US" dirty="0"/>
                    </a:p>
                  </a:txBody>
                  <a:tcPr anchor="ctr"/>
                </a:tc>
                <a:tc>
                  <a:txBody>
                    <a:bodyPr/>
                    <a:lstStyle/>
                    <a:p>
                      <a:pPr algn="ctr"/>
                      <a:r>
                        <a:rPr lang="zh-TW" altLang="en-US" dirty="0"/>
                        <a:t>∞</a:t>
                      </a:r>
                    </a:p>
                  </a:txBody>
                  <a:tcPr anchor="ctr"/>
                </a:tc>
                <a:tc>
                  <a:txBody>
                    <a:bodyPr/>
                    <a:lstStyle/>
                    <a:p>
                      <a:pPr algn="ctr"/>
                      <a:r>
                        <a:rPr lang="zh-TW" altLang="en-US" dirty="0"/>
                        <a:t>∞</a:t>
                      </a:r>
                    </a:p>
                  </a:txBody>
                  <a:tcPr anchor="ctr"/>
                </a:tc>
                <a:tc>
                  <a:txBody>
                    <a:bodyPr/>
                    <a:lstStyle/>
                    <a:p>
                      <a:pPr algn="ctr"/>
                      <a:r>
                        <a:rPr lang="zh-TW" altLang="en-US" dirty="0"/>
                        <a:t>∞</a:t>
                      </a:r>
                    </a:p>
                  </a:txBody>
                  <a:tcPr anchor="ctr"/>
                </a:tc>
                <a:extLst>
                  <a:ext uri="{0D108BD9-81ED-4DB2-BD59-A6C34878D82A}">
                    <a16:rowId xmlns:a16="http://schemas.microsoft.com/office/drawing/2014/main" val="3783417983"/>
                  </a:ext>
                </a:extLst>
              </a:tr>
              <a:tr h="696980">
                <a:tc>
                  <a:txBody>
                    <a:bodyPr/>
                    <a:lstStyle/>
                    <a:p>
                      <a:pPr algn="ctr"/>
                      <a:r>
                        <a:rPr lang="en-US" altLang="zh-TW" dirty="0"/>
                        <a:t>2</a:t>
                      </a: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dirty="0"/>
                    </a:p>
                    <a:p>
                      <a:pPr algn="ctr"/>
                      <a:endParaRPr lang="zh-TW" altLang="en-US" dirty="0"/>
                    </a:p>
                  </a:txBody>
                  <a:tcPr anchor="ctr"/>
                </a:tc>
                <a:extLst>
                  <a:ext uri="{0D108BD9-81ED-4DB2-BD59-A6C34878D82A}">
                    <a16:rowId xmlns:a16="http://schemas.microsoft.com/office/drawing/2014/main" val="2151966964"/>
                  </a:ext>
                </a:extLst>
              </a:tr>
              <a:tr h="696980">
                <a:tc>
                  <a:txBody>
                    <a:bodyPr/>
                    <a:lstStyle/>
                    <a:p>
                      <a:pPr algn="ctr"/>
                      <a:r>
                        <a:rPr lang="en-US" altLang="zh-TW" dirty="0"/>
                        <a:t>3</a:t>
                      </a: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extLst>
                  <a:ext uri="{0D108BD9-81ED-4DB2-BD59-A6C34878D82A}">
                    <a16:rowId xmlns:a16="http://schemas.microsoft.com/office/drawing/2014/main" val="988469254"/>
                  </a:ext>
                </a:extLst>
              </a:tr>
              <a:tr h="696980">
                <a:tc>
                  <a:txBody>
                    <a:bodyPr/>
                    <a:lstStyle/>
                    <a:p>
                      <a:pPr algn="ctr"/>
                      <a:r>
                        <a:rPr lang="en-US" altLang="zh-TW" dirty="0"/>
                        <a:t>4</a:t>
                      </a: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extLst>
                  <a:ext uri="{0D108BD9-81ED-4DB2-BD59-A6C34878D82A}">
                    <a16:rowId xmlns:a16="http://schemas.microsoft.com/office/drawing/2014/main" val="951136415"/>
                  </a:ext>
                </a:extLst>
              </a:tr>
              <a:tr h="696980">
                <a:tc>
                  <a:txBody>
                    <a:bodyPr/>
                    <a:lstStyle/>
                    <a:p>
                      <a:pPr algn="ctr"/>
                      <a:r>
                        <a:rPr lang="en-US" altLang="zh-TW" dirty="0"/>
                        <a:t>5</a:t>
                      </a: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tc>
                  <a:txBody>
                    <a:bodyPr/>
                    <a:lstStyle/>
                    <a:p>
                      <a:pPr algn="ctr"/>
                      <a:endParaRPr lang="zh-TW" altLang="en-US" dirty="0"/>
                    </a:p>
                  </a:txBody>
                  <a:tcPr anchor="ctr"/>
                </a:tc>
                <a:extLst>
                  <a:ext uri="{0D108BD9-81ED-4DB2-BD59-A6C34878D82A}">
                    <a16:rowId xmlns:a16="http://schemas.microsoft.com/office/drawing/2014/main" val="3642567688"/>
                  </a:ext>
                </a:extLst>
              </a:tr>
            </a:tbl>
          </a:graphicData>
        </a:graphic>
      </p:graphicFrame>
      <p:sp>
        <p:nvSpPr>
          <p:cNvPr id="9" name="文字方塊 8">
            <a:extLst>
              <a:ext uri="{FF2B5EF4-FFF2-40B4-BE49-F238E27FC236}">
                <a16:creationId xmlns:a16="http://schemas.microsoft.com/office/drawing/2014/main" id="{6E62FE47-4E89-4551-8528-CE0C192A41C7}"/>
              </a:ext>
            </a:extLst>
          </p:cNvPr>
          <p:cNvSpPr txBox="1"/>
          <p:nvPr/>
        </p:nvSpPr>
        <p:spPr>
          <a:xfrm>
            <a:off x="7687339" y="4888467"/>
            <a:ext cx="3939913" cy="646331"/>
          </a:xfrm>
          <a:prstGeom prst="rect">
            <a:avLst/>
          </a:prstGeom>
          <a:noFill/>
        </p:spPr>
        <p:txBody>
          <a:bodyPr wrap="square" rtlCol="0">
            <a:spAutoFit/>
          </a:bodyPr>
          <a:lstStyle/>
          <a:p>
            <a:r>
              <a:rPr lang="en-US" altLang="zh-TW" sz="3600" dirty="0"/>
              <a:t>S</a:t>
            </a:r>
            <a:r>
              <a:rPr lang="zh-TW" altLang="en-US" sz="3600" dirty="0"/>
              <a:t>：</a:t>
            </a:r>
            <a:r>
              <a:rPr lang="en-US" altLang="zh-TW" sz="3600" dirty="0"/>
              <a:t>[1                ] </a:t>
            </a:r>
            <a:endParaRPr lang="zh-TW" altLang="en-US" sz="3600" dirty="0"/>
          </a:p>
        </p:txBody>
      </p:sp>
      <p:sp>
        <p:nvSpPr>
          <p:cNvPr id="10" name="文字方塊 9">
            <a:extLst>
              <a:ext uri="{FF2B5EF4-FFF2-40B4-BE49-F238E27FC236}">
                <a16:creationId xmlns:a16="http://schemas.microsoft.com/office/drawing/2014/main" id="{399F8D5F-E183-4300-B4ED-50A0C8D37558}"/>
              </a:ext>
            </a:extLst>
          </p:cNvPr>
          <p:cNvSpPr txBox="1"/>
          <p:nvPr/>
        </p:nvSpPr>
        <p:spPr>
          <a:xfrm>
            <a:off x="1727791" y="3753292"/>
            <a:ext cx="455428" cy="369332"/>
          </a:xfrm>
          <a:prstGeom prst="rect">
            <a:avLst/>
          </a:prstGeom>
          <a:noFill/>
        </p:spPr>
        <p:txBody>
          <a:bodyPr wrap="square" rtlCol="0">
            <a:spAutoFit/>
          </a:bodyPr>
          <a:lstStyle/>
          <a:p>
            <a:r>
              <a:rPr lang="en-US" altLang="zh-TW" dirty="0"/>
              <a:t>0</a:t>
            </a:r>
            <a:endParaRPr lang="zh-TW" altLang="en-US" dirty="0"/>
          </a:p>
        </p:txBody>
      </p:sp>
      <p:sp>
        <p:nvSpPr>
          <p:cNvPr id="11" name="文字方塊 10">
            <a:extLst>
              <a:ext uri="{FF2B5EF4-FFF2-40B4-BE49-F238E27FC236}">
                <a16:creationId xmlns:a16="http://schemas.microsoft.com/office/drawing/2014/main" id="{23A281EE-7781-4459-B87F-6718A3A0837E}"/>
              </a:ext>
            </a:extLst>
          </p:cNvPr>
          <p:cNvSpPr txBox="1"/>
          <p:nvPr/>
        </p:nvSpPr>
        <p:spPr>
          <a:xfrm>
            <a:off x="8833518" y="4888466"/>
            <a:ext cx="586929" cy="646331"/>
          </a:xfrm>
          <a:prstGeom prst="rect">
            <a:avLst/>
          </a:prstGeom>
          <a:noFill/>
        </p:spPr>
        <p:txBody>
          <a:bodyPr wrap="square" rtlCol="0">
            <a:spAutoFit/>
          </a:bodyPr>
          <a:lstStyle/>
          <a:p>
            <a:r>
              <a:rPr lang="en-US" altLang="zh-TW" sz="3600" dirty="0"/>
              <a:t>,2</a:t>
            </a:r>
            <a:endParaRPr lang="zh-TW" altLang="en-US" sz="3600" dirty="0"/>
          </a:p>
        </p:txBody>
      </p:sp>
      <p:sp>
        <p:nvSpPr>
          <p:cNvPr id="12" name="文字方塊 11">
            <a:extLst>
              <a:ext uri="{FF2B5EF4-FFF2-40B4-BE49-F238E27FC236}">
                <a16:creationId xmlns:a16="http://schemas.microsoft.com/office/drawing/2014/main" id="{30A120B6-2089-4C4D-8146-599E9C63B229}"/>
              </a:ext>
            </a:extLst>
          </p:cNvPr>
          <p:cNvSpPr txBox="1"/>
          <p:nvPr/>
        </p:nvSpPr>
        <p:spPr>
          <a:xfrm>
            <a:off x="2757194" y="3753292"/>
            <a:ext cx="455428" cy="369332"/>
          </a:xfrm>
          <a:prstGeom prst="rect">
            <a:avLst/>
          </a:prstGeom>
          <a:noFill/>
        </p:spPr>
        <p:txBody>
          <a:bodyPr wrap="square" rtlCol="0">
            <a:spAutoFit/>
          </a:bodyPr>
          <a:lstStyle/>
          <a:p>
            <a:r>
              <a:rPr lang="en-US" altLang="zh-TW" dirty="0"/>
              <a:t>1</a:t>
            </a:r>
            <a:endParaRPr lang="zh-TW" altLang="en-US" dirty="0"/>
          </a:p>
        </p:txBody>
      </p:sp>
      <p:sp>
        <p:nvSpPr>
          <p:cNvPr id="13" name="文字方塊 12">
            <a:extLst>
              <a:ext uri="{FF2B5EF4-FFF2-40B4-BE49-F238E27FC236}">
                <a16:creationId xmlns:a16="http://schemas.microsoft.com/office/drawing/2014/main" id="{F123E10E-8E66-463E-AB56-4925A27D1207}"/>
              </a:ext>
            </a:extLst>
          </p:cNvPr>
          <p:cNvSpPr txBox="1"/>
          <p:nvPr/>
        </p:nvSpPr>
        <p:spPr>
          <a:xfrm>
            <a:off x="3660412" y="3759899"/>
            <a:ext cx="455428" cy="369332"/>
          </a:xfrm>
          <a:prstGeom prst="rect">
            <a:avLst/>
          </a:prstGeom>
          <a:noFill/>
        </p:spPr>
        <p:txBody>
          <a:bodyPr wrap="square" rtlCol="0">
            <a:spAutoFit/>
          </a:bodyPr>
          <a:lstStyle/>
          <a:p>
            <a:r>
              <a:rPr lang="en-US" altLang="zh-TW" dirty="0"/>
              <a:t>10</a:t>
            </a:r>
            <a:endParaRPr lang="zh-TW" altLang="en-US" dirty="0"/>
          </a:p>
        </p:txBody>
      </p:sp>
      <p:sp>
        <p:nvSpPr>
          <p:cNvPr id="14" name="文字方塊 13">
            <a:extLst>
              <a:ext uri="{FF2B5EF4-FFF2-40B4-BE49-F238E27FC236}">
                <a16:creationId xmlns:a16="http://schemas.microsoft.com/office/drawing/2014/main" id="{A547B7DF-BE5C-4E1E-8BF9-E22234F00C14}"/>
              </a:ext>
            </a:extLst>
          </p:cNvPr>
          <p:cNvSpPr txBox="1"/>
          <p:nvPr/>
        </p:nvSpPr>
        <p:spPr>
          <a:xfrm>
            <a:off x="4516271" y="3753292"/>
            <a:ext cx="455428" cy="369332"/>
          </a:xfrm>
          <a:prstGeom prst="rect">
            <a:avLst/>
          </a:prstGeom>
          <a:noFill/>
        </p:spPr>
        <p:txBody>
          <a:bodyPr wrap="square" rtlCol="0">
            <a:spAutoFit/>
          </a:bodyPr>
          <a:lstStyle/>
          <a:p>
            <a:pPr algn="ctr"/>
            <a:r>
              <a:rPr lang="en-US" altLang="zh-TW" dirty="0"/>
              <a:t>4</a:t>
            </a:r>
            <a:endParaRPr lang="zh-TW" altLang="en-US" dirty="0"/>
          </a:p>
        </p:txBody>
      </p:sp>
      <p:sp>
        <p:nvSpPr>
          <p:cNvPr id="16" name="文字方塊 15">
            <a:extLst>
              <a:ext uri="{FF2B5EF4-FFF2-40B4-BE49-F238E27FC236}">
                <a16:creationId xmlns:a16="http://schemas.microsoft.com/office/drawing/2014/main" id="{961A7A08-0399-4A8C-9A61-F9FD4B8669AC}"/>
              </a:ext>
            </a:extLst>
          </p:cNvPr>
          <p:cNvSpPr txBox="1"/>
          <p:nvPr/>
        </p:nvSpPr>
        <p:spPr>
          <a:xfrm>
            <a:off x="5545674" y="3696216"/>
            <a:ext cx="455428" cy="369332"/>
          </a:xfrm>
          <a:prstGeom prst="rect">
            <a:avLst/>
          </a:prstGeom>
          <a:noFill/>
        </p:spPr>
        <p:txBody>
          <a:bodyPr wrap="square">
            <a:spAutoFit/>
          </a:bodyPr>
          <a:lstStyle/>
          <a:p>
            <a:pPr algn="ctr"/>
            <a:r>
              <a:rPr lang="zh-TW" altLang="en-US" dirty="0"/>
              <a:t>∞</a:t>
            </a:r>
          </a:p>
        </p:txBody>
      </p:sp>
      <p:sp>
        <p:nvSpPr>
          <p:cNvPr id="17" name="文字方塊 16">
            <a:extLst>
              <a:ext uri="{FF2B5EF4-FFF2-40B4-BE49-F238E27FC236}">
                <a16:creationId xmlns:a16="http://schemas.microsoft.com/office/drawing/2014/main" id="{9912BECE-B402-4DD2-A168-1C5A8D25FED6}"/>
              </a:ext>
            </a:extLst>
          </p:cNvPr>
          <p:cNvSpPr txBox="1"/>
          <p:nvPr/>
        </p:nvSpPr>
        <p:spPr>
          <a:xfrm>
            <a:off x="6503062" y="3696216"/>
            <a:ext cx="455428" cy="369332"/>
          </a:xfrm>
          <a:prstGeom prst="rect">
            <a:avLst/>
          </a:prstGeom>
          <a:noFill/>
        </p:spPr>
        <p:txBody>
          <a:bodyPr wrap="square">
            <a:spAutoFit/>
          </a:bodyPr>
          <a:lstStyle/>
          <a:p>
            <a:pPr algn="ctr"/>
            <a:r>
              <a:rPr lang="zh-TW" altLang="en-US" dirty="0"/>
              <a:t>∞</a:t>
            </a:r>
          </a:p>
        </p:txBody>
      </p:sp>
      <p:sp>
        <p:nvSpPr>
          <p:cNvPr id="18" name="文字方塊 17">
            <a:extLst>
              <a:ext uri="{FF2B5EF4-FFF2-40B4-BE49-F238E27FC236}">
                <a16:creationId xmlns:a16="http://schemas.microsoft.com/office/drawing/2014/main" id="{FADA7E8A-05EF-48C4-AB00-8621072A55DC}"/>
              </a:ext>
            </a:extLst>
          </p:cNvPr>
          <p:cNvSpPr txBox="1"/>
          <p:nvPr/>
        </p:nvSpPr>
        <p:spPr>
          <a:xfrm>
            <a:off x="9227038" y="4888466"/>
            <a:ext cx="586929" cy="646331"/>
          </a:xfrm>
          <a:prstGeom prst="rect">
            <a:avLst/>
          </a:prstGeom>
          <a:noFill/>
        </p:spPr>
        <p:txBody>
          <a:bodyPr wrap="square" rtlCol="0">
            <a:spAutoFit/>
          </a:bodyPr>
          <a:lstStyle/>
          <a:p>
            <a:r>
              <a:rPr lang="en-US" altLang="zh-TW" sz="3600" dirty="0"/>
              <a:t>,4</a:t>
            </a:r>
            <a:endParaRPr lang="zh-TW" altLang="en-US" sz="3600" dirty="0"/>
          </a:p>
        </p:txBody>
      </p:sp>
      <p:sp>
        <p:nvSpPr>
          <p:cNvPr id="19" name="文字方塊 18">
            <a:extLst>
              <a:ext uri="{FF2B5EF4-FFF2-40B4-BE49-F238E27FC236}">
                <a16:creationId xmlns:a16="http://schemas.microsoft.com/office/drawing/2014/main" id="{AD3E5B81-10A9-468D-ABD2-7632FA4691BF}"/>
              </a:ext>
            </a:extLst>
          </p:cNvPr>
          <p:cNvSpPr txBox="1"/>
          <p:nvPr/>
        </p:nvSpPr>
        <p:spPr>
          <a:xfrm>
            <a:off x="1626262" y="4380244"/>
            <a:ext cx="455428" cy="369332"/>
          </a:xfrm>
          <a:prstGeom prst="rect">
            <a:avLst/>
          </a:prstGeom>
          <a:noFill/>
        </p:spPr>
        <p:txBody>
          <a:bodyPr wrap="square">
            <a:spAutoFit/>
          </a:bodyPr>
          <a:lstStyle/>
          <a:p>
            <a:pPr algn="ctr"/>
            <a:r>
              <a:rPr lang="en-US" altLang="zh-TW" dirty="0"/>
              <a:t>0</a:t>
            </a:r>
            <a:endParaRPr lang="zh-TW" altLang="en-US" dirty="0"/>
          </a:p>
        </p:txBody>
      </p:sp>
      <p:sp>
        <p:nvSpPr>
          <p:cNvPr id="20" name="文字方塊 19">
            <a:extLst>
              <a:ext uri="{FF2B5EF4-FFF2-40B4-BE49-F238E27FC236}">
                <a16:creationId xmlns:a16="http://schemas.microsoft.com/office/drawing/2014/main" id="{364EB478-1F5A-4417-AA83-748A61E652EF}"/>
              </a:ext>
            </a:extLst>
          </p:cNvPr>
          <p:cNvSpPr txBox="1"/>
          <p:nvPr/>
        </p:nvSpPr>
        <p:spPr>
          <a:xfrm>
            <a:off x="2757194" y="4383086"/>
            <a:ext cx="455428" cy="369332"/>
          </a:xfrm>
          <a:prstGeom prst="rect">
            <a:avLst/>
          </a:prstGeom>
          <a:noFill/>
        </p:spPr>
        <p:txBody>
          <a:bodyPr wrap="square">
            <a:spAutoFit/>
          </a:bodyPr>
          <a:lstStyle/>
          <a:p>
            <a:pPr algn="ctr"/>
            <a:r>
              <a:rPr lang="en-US" altLang="zh-TW" dirty="0"/>
              <a:t>1</a:t>
            </a:r>
            <a:endParaRPr lang="zh-TW" altLang="en-US" dirty="0"/>
          </a:p>
        </p:txBody>
      </p:sp>
      <p:sp>
        <p:nvSpPr>
          <p:cNvPr id="21" name="文字方塊 20">
            <a:extLst>
              <a:ext uri="{FF2B5EF4-FFF2-40B4-BE49-F238E27FC236}">
                <a16:creationId xmlns:a16="http://schemas.microsoft.com/office/drawing/2014/main" id="{A33227AC-047F-4A3A-AA48-7B4FF11E5025}"/>
              </a:ext>
            </a:extLst>
          </p:cNvPr>
          <p:cNvSpPr txBox="1"/>
          <p:nvPr/>
        </p:nvSpPr>
        <p:spPr>
          <a:xfrm>
            <a:off x="3660412" y="4379376"/>
            <a:ext cx="455428" cy="369332"/>
          </a:xfrm>
          <a:prstGeom prst="rect">
            <a:avLst/>
          </a:prstGeom>
          <a:noFill/>
        </p:spPr>
        <p:txBody>
          <a:bodyPr wrap="square">
            <a:spAutoFit/>
          </a:bodyPr>
          <a:lstStyle/>
          <a:p>
            <a:pPr algn="ctr"/>
            <a:r>
              <a:rPr lang="en-US" altLang="zh-TW" dirty="0"/>
              <a:t>8</a:t>
            </a:r>
            <a:endParaRPr lang="zh-TW" altLang="en-US" dirty="0"/>
          </a:p>
        </p:txBody>
      </p:sp>
      <p:sp>
        <p:nvSpPr>
          <p:cNvPr id="22" name="文字方塊 21">
            <a:extLst>
              <a:ext uri="{FF2B5EF4-FFF2-40B4-BE49-F238E27FC236}">
                <a16:creationId xmlns:a16="http://schemas.microsoft.com/office/drawing/2014/main" id="{9F791179-AED4-45B3-A44B-ACFBD257B136}"/>
              </a:ext>
            </a:extLst>
          </p:cNvPr>
          <p:cNvSpPr txBox="1"/>
          <p:nvPr/>
        </p:nvSpPr>
        <p:spPr>
          <a:xfrm>
            <a:off x="4516271" y="4369833"/>
            <a:ext cx="455428" cy="369332"/>
          </a:xfrm>
          <a:prstGeom prst="rect">
            <a:avLst/>
          </a:prstGeom>
          <a:noFill/>
        </p:spPr>
        <p:txBody>
          <a:bodyPr wrap="square">
            <a:spAutoFit/>
          </a:bodyPr>
          <a:lstStyle/>
          <a:p>
            <a:pPr algn="ctr"/>
            <a:r>
              <a:rPr lang="en-US" altLang="zh-TW" dirty="0"/>
              <a:t>4</a:t>
            </a:r>
            <a:endParaRPr lang="zh-TW" altLang="en-US" dirty="0"/>
          </a:p>
        </p:txBody>
      </p:sp>
      <p:sp>
        <p:nvSpPr>
          <p:cNvPr id="23" name="文字方塊 22">
            <a:extLst>
              <a:ext uri="{FF2B5EF4-FFF2-40B4-BE49-F238E27FC236}">
                <a16:creationId xmlns:a16="http://schemas.microsoft.com/office/drawing/2014/main" id="{AC7F001A-0728-4E69-ACB1-3C2E8F3AC7C8}"/>
              </a:ext>
            </a:extLst>
          </p:cNvPr>
          <p:cNvSpPr txBox="1"/>
          <p:nvPr/>
        </p:nvSpPr>
        <p:spPr>
          <a:xfrm>
            <a:off x="5521933" y="4369833"/>
            <a:ext cx="479169" cy="369332"/>
          </a:xfrm>
          <a:prstGeom prst="rect">
            <a:avLst/>
          </a:prstGeom>
          <a:noFill/>
        </p:spPr>
        <p:txBody>
          <a:bodyPr wrap="square">
            <a:spAutoFit/>
          </a:bodyPr>
          <a:lstStyle/>
          <a:p>
            <a:pPr algn="ctr"/>
            <a:r>
              <a:rPr lang="en-US" altLang="zh-TW" dirty="0"/>
              <a:t>17</a:t>
            </a:r>
            <a:endParaRPr lang="zh-TW" altLang="en-US" dirty="0"/>
          </a:p>
        </p:txBody>
      </p:sp>
      <p:sp>
        <p:nvSpPr>
          <p:cNvPr id="24" name="文字方塊 23">
            <a:extLst>
              <a:ext uri="{FF2B5EF4-FFF2-40B4-BE49-F238E27FC236}">
                <a16:creationId xmlns:a16="http://schemas.microsoft.com/office/drawing/2014/main" id="{AB11819C-16D1-464F-95F0-4E47A876CBF0}"/>
              </a:ext>
            </a:extLst>
          </p:cNvPr>
          <p:cNvSpPr txBox="1"/>
          <p:nvPr/>
        </p:nvSpPr>
        <p:spPr>
          <a:xfrm>
            <a:off x="6475350" y="4369833"/>
            <a:ext cx="455428" cy="369332"/>
          </a:xfrm>
          <a:prstGeom prst="rect">
            <a:avLst/>
          </a:prstGeom>
          <a:noFill/>
        </p:spPr>
        <p:txBody>
          <a:bodyPr wrap="square">
            <a:spAutoFit/>
          </a:bodyPr>
          <a:lstStyle/>
          <a:p>
            <a:pPr algn="ctr"/>
            <a:r>
              <a:rPr lang="en-US" altLang="zh-TW" dirty="0"/>
              <a:t>19</a:t>
            </a:r>
            <a:endParaRPr lang="zh-TW" altLang="en-US" dirty="0"/>
          </a:p>
        </p:txBody>
      </p:sp>
      <p:sp>
        <p:nvSpPr>
          <p:cNvPr id="25" name="文字方塊 24">
            <a:extLst>
              <a:ext uri="{FF2B5EF4-FFF2-40B4-BE49-F238E27FC236}">
                <a16:creationId xmlns:a16="http://schemas.microsoft.com/office/drawing/2014/main" id="{795A909A-E418-4D2C-AD89-29A12AE37EDC}"/>
              </a:ext>
            </a:extLst>
          </p:cNvPr>
          <p:cNvSpPr txBox="1"/>
          <p:nvPr/>
        </p:nvSpPr>
        <p:spPr>
          <a:xfrm>
            <a:off x="9640243" y="4888465"/>
            <a:ext cx="586929" cy="646331"/>
          </a:xfrm>
          <a:prstGeom prst="rect">
            <a:avLst/>
          </a:prstGeom>
          <a:noFill/>
        </p:spPr>
        <p:txBody>
          <a:bodyPr wrap="square" rtlCol="0">
            <a:spAutoFit/>
          </a:bodyPr>
          <a:lstStyle/>
          <a:p>
            <a:r>
              <a:rPr lang="en-US" altLang="zh-TW" sz="3600" dirty="0"/>
              <a:t>,3</a:t>
            </a:r>
            <a:endParaRPr lang="zh-TW" altLang="en-US" sz="3600" dirty="0"/>
          </a:p>
        </p:txBody>
      </p:sp>
      <p:sp>
        <p:nvSpPr>
          <p:cNvPr id="26" name="文字方塊 25">
            <a:extLst>
              <a:ext uri="{FF2B5EF4-FFF2-40B4-BE49-F238E27FC236}">
                <a16:creationId xmlns:a16="http://schemas.microsoft.com/office/drawing/2014/main" id="{42CFF3EF-9ED2-4861-B07C-D309EA934268}"/>
              </a:ext>
            </a:extLst>
          </p:cNvPr>
          <p:cNvSpPr txBox="1"/>
          <p:nvPr/>
        </p:nvSpPr>
        <p:spPr>
          <a:xfrm>
            <a:off x="1626262" y="5026964"/>
            <a:ext cx="455428" cy="369332"/>
          </a:xfrm>
          <a:prstGeom prst="rect">
            <a:avLst/>
          </a:prstGeom>
          <a:noFill/>
        </p:spPr>
        <p:txBody>
          <a:bodyPr wrap="square">
            <a:spAutoFit/>
          </a:bodyPr>
          <a:lstStyle/>
          <a:p>
            <a:pPr algn="ctr"/>
            <a:r>
              <a:rPr lang="en-US" altLang="zh-TW" dirty="0"/>
              <a:t>0</a:t>
            </a:r>
            <a:endParaRPr lang="zh-TW" altLang="en-US" dirty="0"/>
          </a:p>
        </p:txBody>
      </p:sp>
      <p:sp>
        <p:nvSpPr>
          <p:cNvPr id="27" name="文字方塊 26">
            <a:extLst>
              <a:ext uri="{FF2B5EF4-FFF2-40B4-BE49-F238E27FC236}">
                <a16:creationId xmlns:a16="http://schemas.microsoft.com/office/drawing/2014/main" id="{B02A680E-7666-473D-95FB-4ACB013D13C4}"/>
              </a:ext>
            </a:extLst>
          </p:cNvPr>
          <p:cNvSpPr txBox="1"/>
          <p:nvPr/>
        </p:nvSpPr>
        <p:spPr>
          <a:xfrm>
            <a:off x="2738192" y="5047620"/>
            <a:ext cx="455428" cy="369332"/>
          </a:xfrm>
          <a:prstGeom prst="rect">
            <a:avLst/>
          </a:prstGeom>
          <a:noFill/>
        </p:spPr>
        <p:txBody>
          <a:bodyPr wrap="square">
            <a:spAutoFit/>
          </a:bodyPr>
          <a:lstStyle/>
          <a:p>
            <a:pPr algn="ctr"/>
            <a:r>
              <a:rPr lang="en-US" altLang="zh-TW" dirty="0"/>
              <a:t>1</a:t>
            </a:r>
            <a:endParaRPr lang="zh-TW" altLang="en-US" dirty="0"/>
          </a:p>
        </p:txBody>
      </p:sp>
      <p:sp>
        <p:nvSpPr>
          <p:cNvPr id="28" name="文字方塊 27">
            <a:extLst>
              <a:ext uri="{FF2B5EF4-FFF2-40B4-BE49-F238E27FC236}">
                <a16:creationId xmlns:a16="http://schemas.microsoft.com/office/drawing/2014/main" id="{D28EF174-AB6C-4BD4-96C2-04475F26BDFC}"/>
              </a:ext>
            </a:extLst>
          </p:cNvPr>
          <p:cNvSpPr txBox="1"/>
          <p:nvPr/>
        </p:nvSpPr>
        <p:spPr>
          <a:xfrm>
            <a:off x="3650820" y="5029567"/>
            <a:ext cx="455428" cy="369332"/>
          </a:xfrm>
          <a:prstGeom prst="rect">
            <a:avLst/>
          </a:prstGeom>
          <a:noFill/>
        </p:spPr>
        <p:txBody>
          <a:bodyPr wrap="square">
            <a:spAutoFit/>
          </a:bodyPr>
          <a:lstStyle/>
          <a:p>
            <a:pPr algn="ctr"/>
            <a:r>
              <a:rPr lang="en-US" altLang="zh-TW" dirty="0"/>
              <a:t>8</a:t>
            </a:r>
            <a:endParaRPr lang="zh-TW" altLang="en-US" dirty="0"/>
          </a:p>
        </p:txBody>
      </p:sp>
      <p:sp>
        <p:nvSpPr>
          <p:cNvPr id="29" name="文字方塊 28">
            <a:extLst>
              <a:ext uri="{FF2B5EF4-FFF2-40B4-BE49-F238E27FC236}">
                <a16:creationId xmlns:a16="http://schemas.microsoft.com/office/drawing/2014/main" id="{13FC0E4F-A3CD-4206-85E4-A2745A68FA8B}"/>
              </a:ext>
            </a:extLst>
          </p:cNvPr>
          <p:cNvSpPr txBox="1"/>
          <p:nvPr/>
        </p:nvSpPr>
        <p:spPr>
          <a:xfrm>
            <a:off x="4523481" y="5043962"/>
            <a:ext cx="455428" cy="369332"/>
          </a:xfrm>
          <a:prstGeom prst="rect">
            <a:avLst/>
          </a:prstGeom>
          <a:noFill/>
        </p:spPr>
        <p:txBody>
          <a:bodyPr wrap="square">
            <a:spAutoFit/>
          </a:bodyPr>
          <a:lstStyle/>
          <a:p>
            <a:pPr algn="ctr"/>
            <a:r>
              <a:rPr lang="en-US" altLang="zh-TW" dirty="0"/>
              <a:t>4</a:t>
            </a:r>
            <a:endParaRPr lang="zh-TW" altLang="en-US" dirty="0"/>
          </a:p>
        </p:txBody>
      </p:sp>
      <p:sp>
        <p:nvSpPr>
          <p:cNvPr id="30" name="文字方塊 29">
            <a:extLst>
              <a:ext uri="{FF2B5EF4-FFF2-40B4-BE49-F238E27FC236}">
                <a16:creationId xmlns:a16="http://schemas.microsoft.com/office/drawing/2014/main" id="{6C7EE22D-750D-4B74-9F94-466AEB98CEFF}"/>
              </a:ext>
            </a:extLst>
          </p:cNvPr>
          <p:cNvSpPr txBox="1"/>
          <p:nvPr/>
        </p:nvSpPr>
        <p:spPr>
          <a:xfrm>
            <a:off x="5539564" y="5030728"/>
            <a:ext cx="455428" cy="369332"/>
          </a:xfrm>
          <a:prstGeom prst="rect">
            <a:avLst/>
          </a:prstGeom>
          <a:noFill/>
        </p:spPr>
        <p:txBody>
          <a:bodyPr wrap="square">
            <a:spAutoFit/>
          </a:bodyPr>
          <a:lstStyle/>
          <a:p>
            <a:pPr algn="ctr"/>
            <a:r>
              <a:rPr lang="en-US" altLang="zh-TW" dirty="0"/>
              <a:t>13</a:t>
            </a:r>
            <a:endParaRPr lang="zh-TW" altLang="en-US" dirty="0"/>
          </a:p>
        </p:txBody>
      </p:sp>
      <p:sp>
        <p:nvSpPr>
          <p:cNvPr id="31" name="文字方塊 30">
            <a:extLst>
              <a:ext uri="{FF2B5EF4-FFF2-40B4-BE49-F238E27FC236}">
                <a16:creationId xmlns:a16="http://schemas.microsoft.com/office/drawing/2014/main" id="{7AE1B623-B066-4CEE-A704-0AE96F10E933}"/>
              </a:ext>
            </a:extLst>
          </p:cNvPr>
          <p:cNvSpPr txBox="1"/>
          <p:nvPr/>
        </p:nvSpPr>
        <p:spPr>
          <a:xfrm>
            <a:off x="6475350" y="5026964"/>
            <a:ext cx="455428" cy="369332"/>
          </a:xfrm>
          <a:prstGeom prst="rect">
            <a:avLst/>
          </a:prstGeom>
          <a:noFill/>
        </p:spPr>
        <p:txBody>
          <a:bodyPr wrap="square">
            <a:spAutoFit/>
          </a:bodyPr>
          <a:lstStyle/>
          <a:p>
            <a:pPr algn="ctr"/>
            <a:r>
              <a:rPr lang="en-US" altLang="zh-TW" dirty="0"/>
              <a:t>19</a:t>
            </a:r>
            <a:endParaRPr lang="zh-TW" altLang="en-US" dirty="0"/>
          </a:p>
        </p:txBody>
      </p:sp>
      <p:sp>
        <p:nvSpPr>
          <p:cNvPr id="32" name="文字方塊 31">
            <a:extLst>
              <a:ext uri="{FF2B5EF4-FFF2-40B4-BE49-F238E27FC236}">
                <a16:creationId xmlns:a16="http://schemas.microsoft.com/office/drawing/2014/main" id="{1ECE86AF-DBB8-4791-8D0F-B9E519810A94}"/>
              </a:ext>
            </a:extLst>
          </p:cNvPr>
          <p:cNvSpPr txBox="1"/>
          <p:nvPr/>
        </p:nvSpPr>
        <p:spPr>
          <a:xfrm>
            <a:off x="10097443" y="4888465"/>
            <a:ext cx="586929" cy="646331"/>
          </a:xfrm>
          <a:prstGeom prst="rect">
            <a:avLst/>
          </a:prstGeom>
          <a:noFill/>
        </p:spPr>
        <p:txBody>
          <a:bodyPr wrap="square" rtlCol="0">
            <a:spAutoFit/>
          </a:bodyPr>
          <a:lstStyle/>
          <a:p>
            <a:r>
              <a:rPr lang="en-US" altLang="zh-TW" sz="3600" dirty="0"/>
              <a:t>,5</a:t>
            </a:r>
            <a:endParaRPr lang="zh-TW" altLang="en-US" sz="3600" dirty="0"/>
          </a:p>
        </p:txBody>
      </p:sp>
      <p:sp>
        <p:nvSpPr>
          <p:cNvPr id="33" name="文字方塊 32">
            <a:extLst>
              <a:ext uri="{FF2B5EF4-FFF2-40B4-BE49-F238E27FC236}">
                <a16:creationId xmlns:a16="http://schemas.microsoft.com/office/drawing/2014/main" id="{92146A3A-6886-43A3-92E4-069D0A5444E8}"/>
              </a:ext>
            </a:extLst>
          </p:cNvPr>
          <p:cNvSpPr txBox="1"/>
          <p:nvPr/>
        </p:nvSpPr>
        <p:spPr>
          <a:xfrm>
            <a:off x="1622232" y="5754241"/>
            <a:ext cx="455428" cy="369332"/>
          </a:xfrm>
          <a:prstGeom prst="rect">
            <a:avLst/>
          </a:prstGeom>
          <a:noFill/>
        </p:spPr>
        <p:txBody>
          <a:bodyPr wrap="square">
            <a:spAutoFit/>
          </a:bodyPr>
          <a:lstStyle/>
          <a:p>
            <a:pPr algn="ctr"/>
            <a:r>
              <a:rPr lang="en-US" altLang="zh-TW" dirty="0"/>
              <a:t>0</a:t>
            </a:r>
            <a:endParaRPr lang="zh-TW" altLang="en-US" dirty="0"/>
          </a:p>
        </p:txBody>
      </p:sp>
      <p:sp>
        <p:nvSpPr>
          <p:cNvPr id="34" name="文字方塊 33">
            <a:extLst>
              <a:ext uri="{FF2B5EF4-FFF2-40B4-BE49-F238E27FC236}">
                <a16:creationId xmlns:a16="http://schemas.microsoft.com/office/drawing/2014/main" id="{AFA8F0E5-4ED5-4B42-81DC-99F807D8280A}"/>
              </a:ext>
            </a:extLst>
          </p:cNvPr>
          <p:cNvSpPr txBox="1"/>
          <p:nvPr/>
        </p:nvSpPr>
        <p:spPr>
          <a:xfrm>
            <a:off x="2738192" y="5754241"/>
            <a:ext cx="455428" cy="369332"/>
          </a:xfrm>
          <a:prstGeom prst="rect">
            <a:avLst/>
          </a:prstGeom>
          <a:noFill/>
        </p:spPr>
        <p:txBody>
          <a:bodyPr wrap="square">
            <a:spAutoFit/>
          </a:bodyPr>
          <a:lstStyle/>
          <a:p>
            <a:pPr algn="ctr"/>
            <a:r>
              <a:rPr lang="en-US" altLang="zh-TW" dirty="0"/>
              <a:t>1</a:t>
            </a:r>
            <a:endParaRPr lang="zh-TW" altLang="en-US" dirty="0"/>
          </a:p>
        </p:txBody>
      </p:sp>
      <p:sp>
        <p:nvSpPr>
          <p:cNvPr id="35" name="文字方塊 34">
            <a:extLst>
              <a:ext uri="{FF2B5EF4-FFF2-40B4-BE49-F238E27FC236}">
                <a16:creationId xmlns:a16="http://schemas.microsoft.com/office/drawing/2014/main" id="{B74EE260-9A9E-454A-AEF9-1698EF5C031A}"/>
              </a:ext>
            </a:extLst>
          </p:cNvPr>
          <p:cNvSpPr txBox="1"/>
          <p:nvPr/>
        </p:nvSpPr>
        <p:spPr>
          <a:xfrm>
            <a:off x="3640491" y="5762283"/>
            <a:ext cx="455428" cy="369332"/>
          </a:xfrm>
          <a:prstGeom prst="rect">
            <a:avLst/>
          </a:prstGeom>
          <a:noFill/>
        </p:spPr>
        <p:txBody>
          <a:bodyPr wrap="square">
            <a:spAutoFit/>
          </a:bodyPr>
          <a:lstStyle/>
          <a:p>
            <a:pPr algn="ctr"/>
            <a:r>
              <a:rPr lang="en-US" altLang="zh-TW" dirty="0"/>
              <a:t>8</a:t>
            </a:r>
            <a:endParaRPr lang="zh-TW" altLang="en-US" dirty="0"/>
          </a:p>
        </p:txBody>
      </p:sp>
      <p:sp>
        <p:nvSpPr>
          <p:cNvPr id="36" name="文字方塊 35">
            <a:extLst>
              <a:ext uri="{FF2B5EF4-FFF2-40B4-BE49-F238E27FC236}">
                <a16:creationId xmlns:a16="http://schemas.microsoft.com/office/drawing/2014/main" id="{2DB83279-6DCA-4ACC-A3D2-B7B5EE6CD8F8}"/>
              </a:ext>
            </a:extLst>
          </p:cNvPr>
          <p:cNvSpPr txBox="1"/>
          <p:nvPr/>
        </p:nvSpPr>
        <p:spPr>
          <a:xfrm>
            <a:off x="4533016" y="5762283"/>
            <a:ext cx="455428" cy="369332"/>
          </a:xfrm>
          <a:prstGeom prst="rect">
            <a:avLst/>
          </a:prstGeom>
          <a:noFill/>
        </p:spPr>
        <p:txBody>
          <a:bodyPr wrap="square">
            <a:spAutoFit/>
          </a:bodyPr>
          <a:lstStyle/>
          <a:p>
            <a:pPr algn="ctr"/>
            <a:r>
              <a:rPr lang="en-US" altLang="zh-TW" dirty="0"/>
              <a:t>4</a:t>
            </a:r>
            <a:endParaRPr lang="zh-TW" altLang="en-US" dirty="0"/>
          </a:p>
        </p:txBody>
      </p:sp>
      <p:sp>
        <p:nvSpPr>
          <p:cNvPr id="37" name="文字方塊 36">
            <a:extLst>
              <a:ext uri="{FF2B5EF4-FFF2-40B4-BE49-F238E27FC236}">
                <a16:creationId xmlns:a16="http://schemas.microsoft.com/office/drawing/2014/main" id="{E6C703F5-1D8F-4F0F-8133-AB6B7A67E1C4}"/>
              </a:ext>
            </a:extLst>
          </p:cNvPr>
          <p:cNvSpPr txBox="1"/>
          <p:nvPr/>
        </p:nvSpPr>
        <p:spPr>
          <a:xfrm>
            <a:off x="5539564" y="5764756"/>
            <a:ext cx="455428" cy="369332"/>
          </a:xfrm>
          <a:prstGeom prst="rect">
            <a:avLst/>
          </a:prstGeom>
          <a:noFill/>
        </p:spPr>
        <p:txBody>
          <a:bodyPr wrap="square">
            <a:spAutoFit/>
          </a:bodyPr>
          <a:lstStyle/>
          <a:p>
            <a:pPr algn="ctr"/>
            <a:r>
              <a:rPr lang="en-US" altLang="zh-TW" dirty="0"/>
              <a:t>13</a:t>
            </a:r>
            <a:endParaRPr lang="zh-TW" altLang="en-US" dirty="0"/>
          </a:p>
        </p:txBody>
      </p:sp>
      <p:sp>
        <p:nvSpPr>
          <p:cNvPr id="38" name="文字方塊 37">
            <a:extLst>
              <a:ext uri="{FF2B5EF4-FFF2-40B4-BE49-F238E27FC236}">
                <a16:creationId xmlns:a16="http://schemas.microsoft.com/office/drawing/2014/main" id="{DEA34180-91E1-461A-81B4-5454699BCE5A}"/>
              </a:ext>
            </a:extLst>
          </p:cNvPr>
          <p:cNvSpPr txBox="1"/>
          <p:nvPr/>
        </p:nvSpPr>
        <p:spPr>
          <a:xfrm>
            <a:off x="6475350" y="5762283"/>
            <a:ext cx="455428" cy="369332"/>
          </a:xfrm>
          <a:prstGeom prst="rect">
            <a:avLst/>
          </a:prstGeom>
          <a:noFill/>
        </p:spPr>
        <p:txBody>
          <a:bodyPr wrap="square">
            <a:spAutoFit/>
          </a:bodyPr>
          <a:lstStyle/>
          <a:p>
            <a:pPr algn="ctr"/>
            <a:r>
              <a:rPr lang="en-US" altLang="zh-TW" dirty="0"/>
              <a:t>19</a:t>
            </a:r>
            <a:endParaRPr lang="zh-TW" altLang="en-US" dirty="0"/>
          </a:p>
        </p:txBody>
      </p:sp>
    </p:spTree>
    <p:extLst>
      <p:ext uri="{BB962C8B-B14F-4D97-AF65-F5344CB8AC3E}">
        <p14:creationId xmlns:p14="http://schemas.microsoft.com/office/powerpoint/2010/main" val="230734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0D8FBA0-795E-46C4-92D7-DE5B6D6DC0D4}"/>
              </a:ext>
            </a:extLst>
          </p:cNvPr>
          <p:cNvSpPr>
            <a:spLocks noGrp="1"/>
          </p:cNvSpPr>
          <p:nvPr>
            <p:ph type="title"/>
          </p:nvPr>
        </p:nvSpPr>
        <p:spPr/>
        <p:txBody>
          <a:bodyPr/>
          <a:lstStyle/>
          <a:p>
            <a:r>
              <a:rPr lang="en-US" altLang="zh-TW" dirty="0"/>
              <a:t>A</a:t>
            </a:r>
            <a:r>
              <a:rPr lang="zh-TW" altLang="en-US" dirty="0"/>
              <a:t>* </a:t>
            </a:r>
            <a:r>
              <a:rPr lang="en-US" altLang="zh-TW" dirty="0"/>
              <a:t>Algorithm</a:t>
            </a:r>
            <a:endParaRPr lang="zh-TW" altLang="en-US" dirty="0"/>
          </a:p>
        </p:txBody>
      </p:sp>
      <p:sp>
        <p:nvSpPr>
          <p:cNvPr id="3" name="內容版面配置區 2">
            <a:extLst>
              <a:ext uri="{FF2B5EF4-FFF2-40B4-BE49-F238E27FC236}">
                <a16:creationId xmlns:a16="http://schemas.microsoft.com/office/drawing/2014/main" id="{D837AEA5-DCDE-4F59-962C-DCEC46E472E5}"/>
              </a:ext>
            </a:extLst>
          </p:cNvPr>
          <p:cNvSpPr>
            <a:spLocks noGrp="1"/>
          </p:cNvSpPr>
          <p:nvPr>
            <p:ph idx="1"/>
          </p:nvPr>
        </p:nvSpPr>
        <p:spPr/>
        <p:txBody>
          <a:bodyPr/>
          <a:lstStyle/>
          <a:p>
            <a:r>
              <a:rPr lang="en-US" altLang="zh-TW" sz="2800" dirty="0"/>
              <a:t>A heuristic algorithm that finds the shortest path between two nodes in a graph.</a:t>
            </a:r>
          </a:p>
          <a:p>
            <a:r>
              <a:rPr lang="en-US" altLang="zh-TW" sz="2800" dirty="0"/>
              <a:t>A* can be considered as an extension of Dijkstra’s algorithm which uses the heuristic component to estimate the cost of the remaining path from a node to a destination, allowing us to prune the search space and find the path much faster.</a:t>
            </a:r>
            <a:endParaRPr lang="zh-TW" altLang="en-US" sz="2800" dirty="0"/>
          </a:p>
        </p:txBody>
      </p:sp>
      <p:pic>
        <p:nvPicPr>
          <p:cNvPr id="4" name="內容版面配置區 4">
            <a:extLst>
              <a:ext uri="{FF2B5EF4-FFF2-40B4-BE49-F238E27FC236}">
                <a16:creationId xmlns:a16="http://schemas.microsoft.com/office/drawing/2014/main" id="{E31143FE-7B38-46F8-8542-7EA1CFDAA891}"/>
              </a:ext>
            </a:extLst>
          </p:cNvPr>
          <p:cNvPicPr>
            <a:picLocks noChangeAspect="1"/>
          </p:cNvPicPr>
          <p:nvPr/>
        </p:nvPicPr>
        <p:blipFill rotWithShape="1">
          <a:blip r:embed="rId3">
            <a:extLst>
              <a:ext uri="{28A0092B-C50C-407E-A947-70E740481C1C}">
                <a14:useLocalDpi xmlns:a14="http://schemas.microsoft.com/office/drawing/2010/main" val="0"/>
              </a:ext>
            </a:extLst>
          </a:blip>
          <a:srcRect t="6484" b="5035"/>
          <a:stretch/>
        </p:blipFill>
        <p:spPr bwMode="auto">
          <a:xfrm>
            <a:off x="5751616" y="3964855"/>
            <a:ext cx="4639294" cy="2790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字方塊 5">
            <a:extLst>
              <a:ext uri="{FF2B5EF4-FFF2-40B4-BE49-F238E27FC236}">
                <a16:creationId xmlns:a16="http://schemas.microsoft.com/office/drawing/2014/main" id="{2613E7FA-3DA7-41F5-8F7E-CBC52ED6B10E}"/>
              </a:ext>
            </a:extLst>
          </p:cNvPr>
          <p:cNvSpPr txBox="1"/>
          <p:nvPr/>
        </p:nvSpPr>
        <p:spPr>
          <a:xfrm>
            <a:off x="-1978" y="6478558"/>
            <a:ext cx="6097978" cy="276999"/>
          </a:xfrm>
          <a:prstGeom prst="rect">
            <a:avLst/>
          </a:prstGeom>
          <a:noFill/>
        </p:spPr>
        <p:txBody>
          <a:bodyPr wrap="square">
            <a:spAutoFit/>
          </a:bodyPr>
          <a:lstStyle/>
          <a:p>
            <a:r>
              <a:rPr lang="en-US" altLang="zh-TW" sz="1200" dirty="0"/>
              <a:t>Source : </a:t>
            </a:r>
            <a:r>
              <a:rPr lang="en-US" altLang="zh-TW" sz="1200" dirty="0">
                <a:hlinkClick r:id="rId4"/>
              </a:rPr>
              <a:t>https://tedsieblog.wordpress.com/2016/07/08/a-star-algorithm-introduction/</a:t>
            </a:r>
            <a:endParaRPr lang="zh-TW" altLang="en-US" sz="1200" dirty="0"/>
          </a:p>
        </p:txBody>
      </p:sp>
    </p:spTree>
    <p:extLst>
      <p:ext uri="{BB962C8B-B14F-4D97-AF65-F5344CB8AC3E}">
        <p14:creationId xmlns:p14="http://schemas.microsoft.com/office/powerpoint/2010/main" val="3247276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404A3C-ACD3-42C6-9E7B-FA174549A35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76C1EA0-2468-453A-B175-7433B6F3A29C}"/>
              </a:ext>
            </a:extLst>
          </p:cNvPr>
          <p:cNvSpPr>
            <a:spLocks noGrp="1"/>
          </p:cNvSpPr>
          <p:nvPr>
            <p:ph idx="1"/>
          </p:nvPr>
        </p:nvSpPr>
        <p:spPr/>
        <p:txBody>
          <a:bodyPr/>
          <a:lstStyle/>
          <a:p>
            <a:r>
              <a:rPr lang="en-US" altLang="zh-TW" dirty="0"/>
              <a:t>At each step, the algorithm evaluates the nodes based on their total estimated cost,</a:t>
            </a:r>
            <a:r>
              <a:rPr lang="zh-TW" altLang="en-US" dirty="0"/>
              <a:t> </a:t>
            </a:r>
            <a:r>
              <a:rPr lang="en-US" altLang="zh-TW" dirty="0"/>
              <a:t>which is the sum of the actual cost from the start node g(v) and the heuristic estimate of the</a:t>
            </a:r>
            <a:r>
              <a:rPr lang="zh-TW" altLang="en-US" dirty="0"/>
              <a:t> </a:t>
            </a:r>
            <a:r>
              <a:rPr lang="en-US" altLang="zh-TW" dirty="0"/>
              <a:t>cost to reach the goal node h(v).</a:t>
            </a:r>
          </a:p>
          <a:p>
            <a:r>
              <a:rPr lang="en-US" altLang="zh-TW" dirty="0"/>
              <a:t>F(v) = g(v) + h(v)</a:t>
            </a:r>
          </a:p>
          <a:p>
            <a:r>
              <a:rPr lang="en-US" altLang="zh-TW" dirty="0"/>
              <a:t>By considering both the actual cost and the heuristic estimate, the A* algorithm intelligently explores the graph, focusing its search on the most promising paths.</a:t>
            </a:r>
          </a:p>
          <a:p>
            <a:endParaRPr lang="zh-TW" altLang="en-US" dirty="0"/>
          </a:p>
        </p:txBody>
      </p:sp>
    </p:spTree>
    <p:extLst>
      <p:ext uri="{BB962C8B-B14F-4D97-AF65-F5344CB8AC3E}">
        <p14:creationId xmlns:p14="http://schemas.microsoft.com/office/powerpoint/2010/main" val="325958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92A295-B6E8-40BF-AB7E-89DF57283180}"/>
              </a:ext>
            </a:extLst>
          </p:cNvPr>
          <p:cNvSpPr>
            <a:spLocks noGrp="1"/>
          </p:cNvSpPr>
          <p:nvPr>
            <p:ph type="title"/>
          </p:nvPr>
        </p:nvSpPr>
        <p:spPr/>
        <p:txBody>
          <a:bodyPr/>
          <a:lstStyle/>
          <a:p>
            <a:r>
              <a:rPr lang="en-US" altLang="zh-TW" dirty="0"/>
              <a:t>3.2. Modified A* Algorithm</a:t>
            </a:r>
            <a:endParaRPr lang="zh-TW" altLang="en-US" dirty="0"/>
          </a:p>
        </p:txBody>
      </p:sp>
      <p:sp>
        <p:nvSpPr>
          <p:cNvPr id="3" name="內容版面配置區 2">
            <a:extLst>
              <a:ext uri="{FF2B5EF4-FFF2-40B4-BE49-F238E27FC236}">
                <a16:creationId xmlns:a16="http://schemas.microsoft.com/office/drawing/2014/main" id="{9495AF05-338A-4C2E-AFB7-8E8F3B011B31}"/>
              </a:ext>
            </a:extLst>
          </p:cNvPr>
          <p:cNvSpPr>
            <a:spLocks noGrp="1"/>
          </p:cNvSpPr>
          <p:nvPr>
            <p:ph idx="1"/>
          </p:nvPr>
        </p:nvSpPr>
        <p:spPr/>
        <p:txBody>
          <a:bodyPr/>
          <a:lstStyle/>
          <a:p>
            <a:r>
              <a:rPr lang="en-US" altLang="zh-TW" dirty="0"/>
              <a:t>We propose a modified version of A* by considering multiple factors such as ATR, delay, and packet loss for enabling network slicing in the backhaul network.</a:t>
            </a:r>
            <a:endParaRPr lang="zh-TW" altLang="en-US" dirty="0"/>
          </a:p>
        </p:txBody>
      </p:sp>
    </p:spTree>
    <p:extLst>
      <p:ext uri="{BB962C8B-B14F-4D97-AF65-F5344CB8AC3E}">
        <p14:creationId xmlns:p14="http://schemas.microsoft.com/office/powerpoint/2010/main" val="124206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3DDF4E-6216-433C-B09C-7E40F0FDE8E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4A3BE844-FE16-40F6-A4C7-0D703E69EB30}"/>
              </a:ext>
            </a:extLst>
          </p:cNvPr>
          <p:cNvSpPr>
            <a:spLocks noGrp="1"/>
          </p:cNvSpPr>
          <p:nvPr>
            <p:ph idx="1"/>
          </p:nvPr>
        </p:nvSpPr>
        <p:spPr/>
        <p:txBody>
          <a:bodyPr/>
          <a:lstStyle/>
          <a:p>
            <a:r>
              <a:rPr lang="en-US" altLang="zh-TW" sz="2800" dirty="0"/>
              <a:t>The algorithm initializes necessary data structures and variables.</a:t>
            </a:r>
          </a:p>
          <a:p>
            <a:r>
              <a:rPr lang="en-US" altLang="zh-TW" sz="2800" dirty="0"/>
              <a:t>It Maintains a priority queue called the heap.</a:t>
            </a:r>
          </a:p>
          <a:p>
            <a:r>
              <a:rPr lang="en-US" altLang="zh-TW" sz="2800" dirty="0"/>
              <a:t>It keeps track of visited nodes, maintains the g_scores (8)</a:t>
            </a:r>
            <a:r>
              <a:rPr lang="zh-TW" altLang="en-US" sz="2800" dirty="0"/>
              <a:t> </a:t>
            </a:r>
            <a:r>
              <a:rPr lang="en-US" altLang="zh-TW" sz="2800" dirty="0"/>
              <a:t>for each node, (representing the cost of reaching that node from the start), and tracks minimum ATR and cumulative packet loss (PL) values as shown in (5) and (7).</a:t>
            </a:r>
          </a:p>
          <a:p>
            <a:endParaRPr lang="zh-TW" altLang="en-US" sz="2800" dirty="0"/>
          </a:p>
        </p:txBody>
      </p:sp>
      <p:pic>
        <p:nvPicPr>
          <p:cNvPr id="5" name="圖片 4">
            <a:extLst>
              <a:ext uri="{FF2B5EF4-FFF2-40B4-BE49-F238E27FC236}">
                <a16:creationId xmlns:a16="http://schemas.microsoft.com/office/drawing/2014/main" id="{6573A41B-713F-48F0-AB15-D6A997016C80}"/>
              </a:ext>
            </a:extLst>
          </p:cNvPr>
          <p:cNvPicPr>
            <a:picLocks noChangeAspect="1"/>
          </p:cNvPicPr>
          <p:nvPr/>
        </p:nvPicPr>
        <p:blipFill>
          <a:blip r:embed="rId3"/>
          <a:stretch>
            <a:fillRect/>
          </a:stretch>
        </p:blipFill>
        <p:spPr>
          <a:xfrm>
            <a:off x="765747" y="4511546"/>
            <a:ext cx="7267139" cy="654219"/>
          </a:xfrm>
          <a:prstGeom prst="rect">
            <a:avLst/>
          </a:prstGeom>
        </p:spPr>
      </p:pic>
      <p:pic>
        <p:nvPicPr>
          <p:cNvPr id="7" name="圖片 6">
            <a:extLst>
              <a:ext uri="{FF2B5EF4-FFF2-40B4-BE49-F238E27FC236}">
                <a16:creationId xmlns:a16="http://schemas.microsoft.com/office/drawing/2014/main" id="{2664800F-20E7-46D3-AA34-9E25B1CDFA42}"/>
              </a:ext>
            </a:extLst>
          </p:cNvPr>
          <p:cNvPicPr>
            <a:picLocks noChangeAspect="1"/>
          </p:cNvPicPr>
          <p:nvPr/>
        </p:nvPicPr>
        <p:blipFill>
          <a:blip r:embed="rId4"/>
          <a:stretch>
            <a:fillRect/>
          </a:stretch>
        </p:blipFill>
        <p:spPr>
          <a:xfrm>
            <a:off x="898658" y="5314206"/>
            <a:ext cx="6669835" cy="654219"/>
          </a:xfrm>
          <a:prstGeom prst="rect">
            <a:avLst/>
          </a:prstGeom>
        </p:spPr>
      </p:pic>
      <p:pic>
        <p:nvPicPr>
          <p:cNvPr id="9" name="圖片 8">
            <a:extLst>
              <a:ext uri="{FF2B5EF4-FFF2-40B4-BE49-F238E27FC236}">
                <a16:creationId xmlns:a16="http://schemas.microsoft.com/office/drawing/2014/main" id="{0541A543-695F-46DB-B6B4-849D96ACF00F}"/>
              </a:ext>
            </a:extLst>
          </p:cNvPr>
          <p:cNvPicPr>
            <a:picLocks noChangeAspect="1"/>
          </p:cNvPicPr>
          <p:nvPr/>
        </p:nvPicPr>
        <p:blipFill>
          <a:blip r:embed="rId5"/>
          <a:stretch>
            <a:fillRect/>
          </a:stretch>
        </p:blipFill>
        <p:spPr>
          <a:xfrm>
            <a:off x="898658" y="6042941"/>
            <a:ext cx="5906829" cy="597320"/>
          </a:xfrm>
          <a:prstGeom prst="rect">
            <a:avLst/>
          </a:prstGeom>
        </p:spPr>
      </p:pic>
    </p:spTree>
    <p:extLst>
      <p:ext uri="{BB962C8B-B14F-4D97-AF65-F5344CB8AC3E}">
        <p14:creationId xmlns:p14="http://schemas.microsoft.com/office/powerpoint/2010/main" val="1686384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99106BEA-D17E-49C4-9FE2-2DF14F16F297}"/>
              </a:ext>
            </a:extLst>
          </p:cNvPr>
          <p:cNvPicPr>
            <a:picLocks noChangeAspect="1"/>
          </p:cNvPicPr>
          <p:nvPr/>
        </p:nvPicPr>
        <p:blipFill>
          <a:blip r:embed="rId3"/>
          <a:stretch>
            <a:fillRect/>
          </a:stretch>
        </p:blipFill>
        <p:spPr>
          <a:xfrm>
            <a:off x="609600" y="1600201"/>
            <a:ext cx="7307052" cy="4701634"/>
          </a:xfrm>
          <a:prstGeom prst="rect">
            <a:avLst/>
          </a:prstGeom>
        </p:spPr>
      </p:pic>
      <p:sp>
        <p:nvSpPr>
          <p:cNvPr id="2" name="標題 1">
            <a:extLst>
              <a:ext uri="{FF2B5EF4-FFF2-40B4-BE49-F238E27FC236}">
                <a16:creationId xmlns:a16="http://schemas.microsoft.com/office/drawing/2014/main" id="{9634A33C-C7C6-43E2-A995-8FC492F9438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CC6DFC8-787A-4C0F-A7E8-C1A4A0C83FC7}"/>
              </a:ext>
            </a:extLst>
          </p:cNvPr>
          <p:cNvSpPr>
            <a:spLocks noGrp="1"/>
          </p:cNvSpPr>
          <p:nvPr>
            <p:ph idx="1"/>
          </p:nvPr>
        </p:nvSpPr>
        <p:spPr>
          <a:xfrm>
            <a:off x="6208198" y="4101313"/>
            <a:ext cx="6163294" cy="2648197"/>
          </a:xfrm>
        </p:spPr>
        <p:txBody>
          <a:bodyPr/>
          <a:lstStyle/>
          <a:p>
            <a:r>
              <a:rPr lang="en-US" altLang="zh-TW" dirty="0"/>
              <a:t>heap: it stores tuples.</a:t>
            </a:r>
          </a:p>
          <a:p>
            <a:r>
              <a:rPr lang="en-US" altLang="zh-TW" dirty="0"/>
              <a:t>visited : an empty set at first.</a:t>
            </a:r>
          </a:p>
          <a:p>
            <a:r>
              <a:rPr lang="en-US" altLang="zh-TW" dirty="0"/>
              <a:t>g_score :</a:t>
            </a:r>
            <a:r>
              <a:rPr lang="zh-TW" altLang="en-US" dirty="0"/>
              <a:t> </a:t>
            </a:r>
            <a:r>
              <a:rPr lang="en-US" altLang="zh-TW" dirty="0"/>
              <a:t>represent</a:t>
            </a:r>
            <a:r>
              <a:rPr lang="zh-TW" altLang="en-US" dirty="0"/>
              <a:t> </a:t>
            </a:r>
            <a:r>
              <a:rPr lang="en-US" altLang="zh-TW" dirty="0"/>
              <a:t>the</a:t>
            </a:r>
            <a:r>
              <a:rPr lang="zh-TW" altLang="en-US" dirty="0"/>
              <a:t> </a:t>
            </a:r>
            <a:r>
              <a:rPr lang="en-US" altLang="zh-TW" dirty="0"/>
              <a:t>cost</a:t>
            </a:r>
            <a:endParaRPr lang="zh-TW" altLang="en-US" dirty="0"/>
          </a:p>
        </p:txBody>
      </p:sp>
    </p:spTree>
    <p:extLst>
      <p:ext uri="{BB962C8B-B14F-4D97-AF65-F5344CB8AC3E}">
        <p14:creationId xmlns:p14="http://schemas.microsoft.com/office/powerpoint/2010/main" val="2403432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AEF7C4-CCAB-4F7E-A7F0-57DA60FA6439}"/>
              </a:ext>
            </a:extLst>
          </p:cNvPr>
          <p:cNvSpPr>
            <a:spLocks noGrp="1"/>
          </p:cNvSpPr>
          <p:nvPr>
            <p:ph type="title"/>
          </p:nvPr>
        </p:nvSpPr>
        <p:spPr/>
        <p:txBody>
          <a:bodyPr/>
          <a:lstStyle/>
          <a:p>
            <a:r>
              <a:rPr lang="en-US" altLang="zh-TW" dirty="0"/>
              <a:t>ABSTRACT</a:t>
            </a:r>
            <a:endParaRPr lang="zh-TW" altLang="en-US" dirty="0"/>
          </a:p>
        </p:txBody>
      </p:sp>
      <p:sp>
        <p:nvSpPr>
          <p:cNvPr id="3" name="內容版面配置區 2">
            <a:extLst>
              <a:ext uri="{FF2B5EF4-FFF2-40B4-BE49-F238E27FC236}">
                <a16:creationId xmlns:a16="http://schemas.microsoft.com/office/drawing/2014/main" id="{5BB9332E-2124-48C3-8682-DEA1463046B0}"/>
              </a:ext>
            </a:extLst>
          </p:cNvPr>
          <p:cNvSpPr>
            <a:spLocks noGrp="1"/>
          </p:cNvSpPr>
          <p:nvPr>
            <p:ph idx="1"/>
          </p:nvPr>
        </p:nvSpPr>
        <p:spPr>
          <a:xfrm>
            <a:off x="609600" y="1766455"/>
            <a:ext cx="10972800" cy="4525963"/>
          </a:xfrm>
        </p:spPr>
        <p:txBody>
          <a:bodyPr/>
          <a:lstStyle/>
          <a:p>
            <a:r>
              <a:rPr lang="en-US" altLang="zh-TW" sz="2400" dirty="0"/>
              <a:t>This paper presents a novel approach for network slicing in 5G backhaul networks, targeting services with low or very low latency requirements. We propose a modified A* algorithm that incorporates network quality of service parameters into a composite metric. The algorithm’s efficiency outperforms that of Dijkstra’s algorithm using a precalculated heuristic function and a real-time monitoring strategy for congestion management. We integrate the algorithm into an SDN module called a path computation element, which computes the optimal path for the network slices.</a:t>
            </a:r>
            <a:endParaRPr lang="zh-TW" altLang="en-US" sz="2400" dirty="0"/>
          </a:p>
        </p:txBody>
      </p:sp>
    </p:spTree>
    <p:extLst>
      <p:ext uri="{BB962C8B-B14F-4D97-AF65-F5344CB8AC3E}">
        <p14:creationId xmlns:p14="http://schemas.microsoft.com/office/powerpoint/2010/main" val="2837940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C1DCB725-12C8-421A-819C-626525B87A86}"/>
              </a:ext>
            </a:extLst>
          </p:cNvPr>
          <p:cNvPicPr>
            <a:picLocks noChangeAspect="1"/>
          </p:cNvPicPr>
          <p:nvPr/>
        </p:nvPicPr>
        <p:blipFill>
          <a:blip r:embed="rId3"/>
          <a:stretch>
            <a:fillRect/>
          </a:stretch>
        </p:blipFill>
        <p:spPr>
          <a:xfrm>
            <a:off x="636306" y="712519"/>
            <a:ext cx="5764494" cy="6145481"/>
          </a:xfrm>
          <a:prstGeom prst="rect">
            <a:avLst/>
          </a:prstGeom>
        </p:spPr>
      </p:pic>
      <p:sp>
        <p:nvSpPr>
          <p:cNvPr id="8" name="右大括弧 7">
            <a:extLst>
              <a:ext uri="{FF2B5EF4-FFF2-40B4-BE49-F238E27FC236}">
                <a16:creationId xmlns:a16="http://schemas.microsoft.com/office/drawing/2014/main" id="{9B7F8525-C337-4171-B625-0CF08EFB4758}"/>
              </a:ext>
            </a:extLst>
          </p:cNvPr>
          <p:cNvSpPr/>
          <p:nvPr/>
        </p:nvSpPr>
        <p:spPr>
          <a:xfrm>
            <a:off x="6647688" y="3063240"/>
            <a:ext cx="347472" cy="905256"/>
          </a:xfrm>
          <a:prstGeom prst="rightBrace">
            <a:avLst>
              <a:gd name="adj1" fmla="val 29386"/>
              <a:gd name="adj2" fmla="val 34848"/>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DF173A1A-1678-4ED9-B361-7C9D23F2A3AE}"/>
              </a:ext>
            </a:extLst>
          </p:cNvPr>
          <p:cNvSpPr txBox="1"/>
          <p:nvPr/>
        </p:nvSpPr>
        <p:spPr>
          <a:xfrm>
            <a:off x="7187184" y="3146536"/>
            <a:ext cx="3136392" cy="369332"/>
          </a:xfrm>
          <a:prstGeom prst="rect">
            <a:avLst/>
          </a:prstGeom>
          <a:noFill/>
        </p:spPr>
        <p:txBody>
          <a:bodyPr wrap="square" rtlCol="0">
            <a:spAutoFit/>
          </a:bodyPr>
          <a:lstStyle/>
          <a:p>
            <a:r>
              <a:rPr lang="en-US" altLang="zh-TW" dirty="0"/>
              <a:t>temp. parameters</a:t>
            </a:r>
            <a:endParaRPr lang="zh-TW" altLang="en-US" dirty="0"/>
          </a:p>
        </p:txBody>
      </p:sp>
      <p:sp>
        <p:nvSpPr>
          <p:cNvPr id="10" name="右大括弧 9">
            <a:extLst>
              <a:ext uri="{FF2B5EF4-FFF2-40B4-BE49-F238E27FC236}">
                <a16:creationId xmlns:a16="http://schemas.microsoft.com/office/drawing/2014/main" id="{2951AD1D-5D4A-4024-9978-7671AF5994D4}"/>
              </a:ext>
            </a:extLst>
          </p:cNvPr>
          <p:cNvSpPr/>
          <p:nvPr/>
        </p:nvSpPr>
        <p:spPr>
          <a:xfrm>
            <a:off x="6647688" y="4123944"/>
            <a:ext cx="347472" cy="1389888"/>
          </a:xfrm>
          <a:prstGeom prst="rightBrace">
            <a:avLst>
              <a:gd name="adj1" fmla="val 29386"/>
              <a:gd name="adj2" fmla="val 34848"/>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6BCA727F-76D7-4A99-8682-C2A0AEE638A6}"/>
              </a:ext>
            </a:extLst>
          </p:cNvPr>
          <p:cNvSpPr txBox="1"/>
          <p:nvPr/>
        </p:nvSpPr>
        <p:spPr>
          <a:xfrm>
            <a:off x="7187184" y="4365998"/>
            <a:ext cx="4864608" cy="923330"/>
          </a:xfrm>
          <a:prstGeom prst="rect">
            <a:avLst/>
          </a:prstGeom>
          <a:noFill/>
        </p:spPr>
        <p:txBody>
          <a:bodyPr wrap="square" rtlCol="0">
            <a:spAutoFit/>
          </a:bodyPr>
          <a:lstStyle/>
          <a:p>
            <a:r>
              <a:rPr lang="en-US" altLang="zh-TW" dirty="0"/>
              <a:t>If the g_temp is lower than g_score[neighbor], then we update the cost, and push the node to the heap.</a:t>
            </a:r>
            <a:endParaRPr lang="zh-TW" altLang="en-US" dirty="0"/>
          </a:p>
        </p:txBody>
      </p:sp>
      <p:cxnSp>
        <p:nvCxnSpPr>
          <p:cNvPr id="13" name="直線單箭頭接點 12">
            <a:extLst>
              <a:ext uri="{FF2B5EF4-FFF2-40B4-BE49-F238E27FC236}">
                <a16:creationId xmlns:a16="http://schemas.microsoft.com/office/drawing/2014/main" id="{1EE6B85C-75B7-4809-B39B-E69B83557177}"/>
              </a:ext>
            </a:extLst>
          </p:cNvPr>
          <p:cNvCxnSpPr>
            <a:cxnSpLocks/>
          </p:cNvCxnSpPr>
          <p:nvPr/>
        </p:nvCxnSpPr>
        <p:spPr>
          <a:xfrm>
            <a:off x="3172968" y="859536"/>
            <a:ext cx="36393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文字方塊 13">
            <a:extLst>
              <a:ext uri="{FF2B5EF4-FFF2-40B4-BE49-F238E27FC236}">
                <a16:creationId xmlns:a16="http://schemas.microsoft.com/office/drawing/2014/main" id="{168E8714-C91C-49E6-B9FE-24398AF23735}"/>
              </a:ext>
            </a:extLst>
          </p:cNvPr>
          <p:cNvSpPr txBox="1"/>
          <p:nvPr/>
        </p:nvSpPr>
        <p:spPr>
          <a:xfrm>
            <a:off x="6995160" y="690259"/>
            <a:ext cx="4309872" cy="338554"/>
          </a:xfrm>
          <a:prstGeom prst="rect">
            <a:avLst/>
          </a:prstGeom>
          <a:noFill/>
        </p:spPr>
        <p:txBody>
          <a:bodyPr wrap="square" rtlCol="0">
            <a:spAutoFit/>
          </a:bodyPr>
          <a:lstStyle/>
          <a:p>
            <a:r>
              <a:rPr lang="en-US" altLang="zh-TW" sz="1600" dirty="0"/>
              <a:t>The main loop iterates until the heap is empty</a:t>
            </a:r>
            <a:endParaRPr lang="zh-TW" altLang="en-US" sz="1600" dirty="0"/>
          </a:p>
        </p:txBody>
      </p:sp>
      <p:pic>
        <p:nvPicPr>
          <p:cNvPr id="19" name="圖片 18">
            <a:extLst>
              <a:ext uri="{FF2B5EF4-FFF2-40B4-BE49-F238E27FC236}">
                <a16:creationId xmlns:a16="http://schemas.microsoft.com/office/drawing/2014/main" id="{AFBD616A-6017-44FD-9CE7-9918231D260B}"/>
              </a:ext>
            </a:extLst>
          </p:cNvPr>
          <p:cNvPicPr>
            <a:picLocks noChangeAspect="1"/>
          </p:cNvPicPr>
          <p:nvPr/>
        </p:nvPicPr>
        <p:blipFill>
          <a:blip r:embed="rId4"/>
          <a:stretch>
            <a:fillRect/>
          </a:stretch>
        </p:blipFill>
        <p:spPr>
          <a:xfrm>
            <a:off x="7242048" y="3491685"/>
            <a:ext cx="4577821" cy="437770"/>
          </a:xfrm>
          <a:prstGeom prst="rect">
            <a:avLst/>
          </a:prstGeom>
        </p:spPr>
      </p:pic>
      <p:sp>
        <p:nvSpPr>
          <p:cNvPr id="20" name="文字方塊 19">
            <a:extLst>
              <a:ext uri="{FF2B5EF4-FFF2-40B4-BE49-F238E27FC236}">
                <a16:creationId xmlns:a16="http://schemas.microsoft.com/office/drawing/2014/main" id="{F8864BC1-3980-408A-9E08-DAFFD5EABA6F}"/>
              </a:ext>
            </a:extLst>
          </p:cNvPr>
          <p:cNvSpPr txBox="1"/>
          <p:nvPr/>
        </p:nvSpPr>
        <p:spPr>
          <a:xfrm>
            <a:off x="3502396" y="6095297"/>
            <a:ext cx="5647700" cy="646331"/>
          </a:xfrm>
          <a:prstGeom prst="rect">
            <a:avLst/>
          </a:prstGeom>
          <a:noFill/>
        </p:spPr>
        <p:txBody>
          <a:bodyPr wrap="none" rtlCol="0">
            <a:spAutoFit/>
          </a:bodyPr>
          <a:lstStyle/>
          <a:p>
            <a:r>
              <a:rPr lang="en-US" altLang="zh-TW" dirty="0"/>
              <a:t>This algorithm ends when we find the optimal path or </a:t>
            </a:r>
            <a:br>
              <a:rPr lang="en-US" altLang="zh-TW" dirty="0"/>
            </a:br>
            <a:r>
              <a:rPr lang="en-US" altLang="zh-TW" dirty="0"/>
              <a:t>exhausts all possible nodes to explore.</a:t>
            </a:r>
          </a:p>
        </p:txBody>
      </p:sp>
    </p:spTree>
    <p:extLst>
      <p:ext uri="{BB962C8B-B14F-4D97-AF65-F5344CB8AC3E}">
        <p14:creationId xmlns:p14="http://schemas.microsoft.com/office/powerpoint/2010/main" val="363705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940AF0CE-1357-4287-98B5-D05C84B697DE}"/>
              </a:ext>
            </a:extLst>
          </p:cNvPr>
          <p:cNvPicPr>
            <a:picLocks noChangeAspect="1"/>
          </p:cNvPicPr>
          <p:nvPr/>
        </p:nvPicPr>
        <p:blipFill>
          <a:blip r:embed="rId2"/>
          <a:stretch>
            <a:fillRect/>
          </a:stretch>
        </p:blipFill>
        <p:spPr>
          <a:xfrm>
            <a:off x="192637" y="1600201"/>
            <a:ext cx="8345065" cy="3762900"/>
          </a:xfrm>
          <a:prstGeom prst="rect">
            <a:avLst/>
          </a:prstGeom>
        </p:spPr>
      </p:pic>
      <p:sp>
        <p:nvSpPr>
          <p:cNvPr id="2" name="標題 1">
            <a:extLst>
              <a:ext uri="{FF2B5EF4-FFF2-40B4-BE49-F238E27FC236}">
                <a16:creationId xmlns:a16="http://schemas.microsoft.com/office/drawing/2014/main" id="{606B783D-830B-4C79-A587-67191537DFE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6780D68C-F1DD-498E-A9FD-F30B03FCFEF8}"/>
              </a:ext>
            </a:extLst>
          </p:cNvPr>
          <p:cNvSpPr>
            <a:spLocks noGrp="1"/>
          </p:cNvSpPr>
          <p:nvPr>
            <p:ph idx="1"/>
          </p:nvPr>
        </p:nvSpPr>
        <p:spPr>
          <a:xfrm>
            <a:off x="8537702" y="1600201"/>
            <a:ext cx="3044697" cy="4525963"/>
          </a:xfrm>
        </p:spPr>
        <p:txBody>
          <a:bodyPr/>
          <a:lstStyle/>
          <a:p>
            <a:endParaRPr lang="zh-TW" altLang="en-US" dirty="0"/>
          </a:p>
        </p:txBody>
      </p:sp>
    </p:spTree>
    <p:extLst>
      <p:ext uri="{BB962C8B-B14F-4D97-AF65-F5344CB8AC3E}">
        <p14:creationId xmlns:p14="http://schemas.microsoft.com/office/powerpoint/2010/main" val="1680532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8DD28723-1F81-46B0-B22C-7B6EED4DEED4}"/>
              </a:ext>
            </a:extLst>
          </p:cNvPr>
          <p:cNvPicPr>
            <a:picLocks noChangeAspect="1"/>
          </p:cNvPicPr>
          <p:nvPr/>
        </p:nvPicPr>
        <p:blipFill>
          <a:blip r:embed="rId2"/>
          <a:stretch>
            <a:fillRect/>
          </a:stretch>
        </p:blipFill>
        <p:spPr>
          <a:xfrm>
            <a:off x="609600" y="1665515"/>
            <a:ext cx="5552574" cy="4815303"/>
          </a:xfrm>
          <a:prstGeom prst="rect">
            <a:avLst/>
          </a:prstGeom>
        </p:spPr>
      </p:pic>
      <p:sp>
        <p:nvSpPr>
          <p:cNvPr id="2" name="標題 1">
            <a:extLst>
              <a:ext uri="{FF2B5EF4-FFF2-40B4-BE49-F238E27FC236}">
                <a16:creationId xmlns:a16="http://schemas.microsoft.com/office/drawing/2014/main" id="{50355B6D-56B0-4934-9A78-B64ACFE84E74}"/>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A53BEA83-FA78-48E3-B0CE-6E82C0116E8A}"/>
              </a:ext>
            </a:extLst>
          </p:cNvPr>
          <p:cNvSpPr>
            <a:spLocks noGrp="1"/>
          </p:cNvSpPr>
          <p:nvPr>
            <p:ph idx="1"/>
          </p:nvPr>
        </p:nvSpPr>
        <p:spPr>
          <a:xfrm>
            <a:off x="6281057" y="1600201"/>
            <a:ext cx="5301343" cy="4525963"/>
          </a:xfrm>
        </p:spPr>
        <p:txBody>
          <a:bodyPr/>
          <a:lstStyle/>
          <a:p>
            <a:endParaRPr lang="zh-TW" altLang="en-US"/>
          </a:p>
        </p:txBody>
      </p:sp>
    </p:spTree>
    <p:extLst>
      <p:ext uri="{BB962C8B-B14F-4D97-AF65-F5344CB8AC3E}">
        <p14:creationId xmlns:p14="http://schemas.microsoft.com/office/powerpoint/2010/main" val="66970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B79283-D99C-4EE4-B08A-A19AECDADE85}"/>
              </a:ext>
            </a:extLst>
          </p:cNvPr>
          <p:cNvSpPr>
            <a:spLocks noGrp="1"/>
          </p:cNvSpPr>
          <p:nvPr>
            <p:ph type="title"/>
          </p:nvPr>
        </p:nvSpPr>
        <p:spPr/>
        <p:txBody>
          <a:bodyPr/>
          <a:lstStyle/>
          <a:p>
            <a:r>
              <a:rPr lang="en-US" altLang="zh-TW" sz="3600" dirty="0"/>
              <a:t>3.3. Efficient Path Computation Module for </a:t>
            </a:r>
            <a:br>
              <a:rPr lang="en-US" altLang="zh-TW" sz="3600" dirty="0"/>
            </a:br>
            <a:r>
              <a:rPr lang="en-US" altLang="zh-TW" sz="3600" dirty="0"/>
              <a:t>Dynamic Network Slicing in SDN</a:t>
            </a:r>
            <a:endParaRPr lang="zh-TW" altLang="en-US" sz="3600" dirty="0"/>
          </a:p>
        </p:txBody>
      </p:sp>
      <p:sp>
        <p:nvSpPr>
          <p:cNvPr id="3" name="內容版面配置區 2">
            <a:extLst>
              <a:ext uri="{FF2B5EF4-FFF2-40B4-BE49-F238E27FC236}">
                <a16:creationId xmlns:a16="http://schemas.microsoft.com/office/drawing/2014/main" id="{B347ECE4-CCBC-44A0-8F07-6E0C662FD94B}"/>
              </a:ext>
            </a:extLst>
          </p:cNvPr>
          <p:cNvSpPr>
            <a:spLocks noGrp="1"/>
          </p:cNvSpPr>
          <p:nvPr>
            <p:ph idx="1"/>
          </p:nvPr>
        </p:nvSpPr>
        <p:spPr/>
        <p:txBody>
          <a:bodyPr/>
          <a:lstStyle/>
          <a:p>
            <a:r>
              <a:rPr lang="en-US" altLang="zh-TW" sz="2400" dirty="0"/>
              <a:t>The previous algorithms were integrated into an SDN backhaul network. In order to be used, we implemented extra modules as applications for the chosen SDN controller which is RYU.</a:t>
            </a:r>
          </a:p>
          <a:p>
            <a:r>
              <a:rPr lang="en-US" altLang="zh-TW" sz="2400" dirty="0"/>
              <a:t>First, we needed a topology discovery module to determine the network devices in the topology: hosts, switches, and links.</a:t>
            </a:r>
            <a:r>
              <a:rPr lang="zh-TW" altLang="en-US" sz="2400" dirty="0"/>
              <a:t> </a:t>
            </a:r>
            <a:r>
              <a:rPr lang="en-US" altLang="zh-TW" sz="2400" dirty="0"/>
              <a:t>The module encompasses two primary components:</a:t>
            </a:r>
            <a:br>
              <a:rPr lang="en-US" altLang="zh-TW" sz="2400" dirty="0"/>
            </a:br>
            <a:r>
              <a:rPr lang="en-US" altLang="zh-TW" sz="2000" dirty="0"/>
              <a:t>- Switch and link discovery: The code</a:t>
            </a:r>
            <a:r>
              <a:rPr lang="zh-TW" altLang="en-US" sz="2000" dirty="0"/>
              <a:t> </a:t>
            </a:r>
            <a:r>
              <a:rPr lang="en-US" altLang="zh-TW" sz="2000" dirty="0"/>
              <a:t>utilizes the RYU controller’s event-driven architecture to</a:t>
            </a:r>
            <a:br>
              <a:rPr lang="en-US" altLang="zh-TW" sz="2000" dirty="0"/>
            </a:br>
            <a:r>
              <a:rPr lang="en-US" altLang="zh-TW" sz="2000" dirty="0"/>
              <a:t>  capture the </a:t>
            </a:r>
            <a:r>
              <a:rPr lang="en-US" altLang="zh-TW" sz="2000" i="1" dirty="0"/>
              <a:t>EventSwitchEnter</a:t>
            </a:r>
            <a:r>
              <a:rPr lang="zh-TW" altLang="en-US" sz="2000" dirty="0"/>
              <a:t> </a:t>
            </a:r>
            <a:r>
              <a:rPr lang="en-US" altLang="zh-TW" sz="2000" dirty="0"/>
              <a:t>event. With </a:t>
            </a:r>
            <a:r>
              <a:rPr lang="en-US" altLang="zh-TW" sz="2000" i="1" dirty="0"/>
              <a:t>get_switch</a:t>
            </a:r>
            <a:r>
              <a:rPr lang="en-US" altLang="zh-TW" sz="2000" dirty="0"/>
              <a:t> and </a:t>
            </a:r>
            <a:r>
              <a:rPr lang="en-US" altLang="zh-TW" sz="2000" i="1" dirty="0"/>
              <a:t>get_link</a:t>
            </a:r>
            <a:r>
              <a:rPr lang="en-US" altLang="zh-TW" sz="2000" dirty="0"/>
              <a:t> from the controller’s built-in</a:t>
            </a:r>
            <a:br>
              <a:rPr lang="en-US" altLang="zh-TW" sz="2000" dirty="0"/>
            </a:br>
            <a:r>
              <a:rPr lang="en-US" altLang="zh-TW" sz="2000" dirty="0"/>
              <a:t>  functions, we can obtain the data of links and switches. The data will be stored in a nested dictionary. </a:t>
            </a:r>
            <a:br>
              <a:rPr lang="en-US" altLang="zh-TW" sz="2000" dirty="0"/>
            </a:br>
            <a:r>
              <a:rPr lang="en-US" altLang="zh-TW" sz="2000" dirty="0"/>
              <a:t>- Regarding host discovery, the module responds to the </a:t>
            </a:r>
            <a:r>
              <a:rPr lang="en-US" altLang="zh-TW" sz="2000" i="1" dirty="0"/>
              <a:t>EventHostAdd</a:t>
            </a:r>
            <a:r>
              <a:rPr lang="en-US" altLang="zh-TW" sz="2000" dirty="0"/>
              <a:t> event triggered when a new</a:t>
            </a:r>
            <a:br>
              <a:rPr lang="en-US" altLang="zh-TW" sz="2000" dirty="0"/>
            </a:br>
            <a:r>
              <a:rPr lang="en-US" altLang="zh-TW" sz="2000" dirty="0"/>
              <a:t>  host is detected in the network. It captures information about the host. This information is stored in a</a:t>
            </a:r>
            <a:br>
              <a:rPr lang="en-US" altLang="zh-TW" sz="2000" dirty="0"/>
            </a:br>
            <a:r>
              <a:rPr lang="en-US" altLang="zh-TW" sz="2000" dirty="0"/>
              <a:t>  dictionary structure for future reference.</a:t>
            </a:r>
          </a:p>
        </p:txBody>
      </p:sp>
    </p:spTree>
    <p:extLst>
      <p:ext uri="{BB962C8B-B14F-4D97-AF65-F5344CB8AC3E}">
        <p14:creationId xmlns:p14="http://schemas.microsoft.com/office/powerpoint/2010/main" val="68797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F3FC2F1-B7C5-4FAC-A7E0-B1EB03265C9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5070A8C4-04F4-4ABF-82D6-14FE6D48A326}"/>
              </a:ext>
            </a:extLst>
          </p:cNvPr>
          <p:cNvSpPr>
            <a:spLocks noGrp="1"/>
          </p:cNvSpPr>
          <p:nvPr>
            <p:ph idx="1"/>
          </p:nvPr>
        </p:nvSpPr>
        <p:spPr/>
        <p:txBody>
          <a:bodyPr/>
          <a:lstStyle/>
          <a:p>
            <a:r>
              <a:rPr lang="en-US" altLang="zh-TW" sz="2400" dirty="0"/>
              <a:t>Next, we implemented a network performance metrics module to measure the network metrics based on the discovered topology. We measured three features for each link: ATR, OWD, and packet loss.</a:t>
            </a:r>
          </a:p>
          <a:p>
            <a:r>
              <a:rPr lang="en-US" altLang="zh-TW" sz="2400" dirty="0"/>
              <a:t>The last component is the path computation module which integrates the algorithm discussed in the previous subsection. When we load the application into the SDN controller, it starts by initializing the default optimal path for the priority service (e.g., URLLC) and calculates the best K optimal paths using Yen’s algorithm [56]. </a:t>
            </a:r>
          </a:p>
          <a:p>
            <a:r>
              <a:rPr lang="en-US" altLang="zh-TW" sz="2400" dirty="0"/>
              <a:t>In our case, the only peculiarity when we applied Yen’s algorithm was that we employed the algorithm previously shown in Algorithm 2 to calculate the shortest distance between two nodes.</a:t>
            </a:r>
            <a:endParaRPr lang="zh-TW" altLang="en-US" sz="2400" dirty="0"/>
          </a:p>
        </p:txBody>
      </p:sp>
    </p:spTree>
    <p:extLst>
      <p:ext uri="{BB962C8B-B14F-4D97-AF65-F5344CB8AC3E}">
        <p14:creationId xmlns:p14="http://schemas.microsoft.com/office/powerpoint/2010/main" val="2407280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8B8ADC-EC36-4588-BEE0-4F0AF95C027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4597F2C-6F0B-41CA-8E74-3277893F19D1}"/>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8BA47159-4408-4CF7-A593-85A83CCAEAF0}"/>
              </a:ext>
            </a:extLst>
          </p:cNvPr>
          <p:cNvPicPr>
            <a:picLocks noChangeAspect="1"/>
          </p:cNvPicPr>
          <p:nvPr/>
        </p:nvPicPr>
        <p:blipFill>
          <a:blip r:embed="rId3"/>
          <a:stretch>
            <a:fillRect/>
          </a:stretch>
        </p:blipFill>
        <p:spPr>
          <a:xfrm>
            <a:off x="1659667" y="0"/>
            <a:ext cx="8872665" cy="6858000"/>
          </a:xfrm>
          <a:prstGeom prst="rect">
            <a:avLst/>
          </a:prstGeom>
        </p:spPr>
      </p:pic>
    </p:spTree>
    <p:extLst>
      <p:ext uri="{BB962C8B-B14F-4D97-AF65-F5344CB8AC3E}">
        <p14:creationId xmlns:p14="http://schemas.microsoft.com/office/powerpoint/2010/main" val="2538039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0C841B-9370-4310-B310-8B7E9FA1383B}"/>
              </a:ext>
            </a:extLst>
          </p:cNvPr>
          <p:cNvSpPr>
            <a:spLocks noGrp="1"/>
          </p:cNvSpPr>
          <p:nvPr>
            <p:ph type="title"/>
          </p:nvPr>
        </p:nvSpPr>
        <p:spPr/>
        <p:txBody>
          <a:bodyPr/>
          <a:lstStyle/>
          <a:p>
            <a:r>
              <a:rPr lang="en-US" altLang="zh-TW" dirty="0"/>
              <a:t>4. Experimental Results</a:t>
            </a:r>
            <a:endParaRPr lang="zh-TW" altLang="en-US" dirty="0"/>
          </a:p>
        </p:txBody>
      </p:sp>
      <p:sp>
        <p:nvSpPr>
          <p:cNvPr id="3" name="內容版面配置區 2">
            <a:extLst>
              <a:ext uri="{FF2B5EF4-FFF2-40B4-BE49-F238E27FC236}">
                <a16:creationId xmlns:a16="http://schemas.microsoft.com/office/drawing/2014/main" id="{B9DE14CD-871E-4095-A10E-0FE794C9C235}"/>
              </a:ext>
            </a:extLst>
          </p:cNvPr>
          <p:cNvSpPr>
            <a:spLocks noGrp="1"/>
          </p:cNvSpPr>
          <p:nvPr>
            <p:ph idx="1"/>
          </p:nvPr>
        </p:nvSpPr>
        <p:spPr/>
        <p:txBody>
          <a:bodyPr/>
          <a:lstStyle/>
          <a:p>
            <a:r>
              <a:rPr lang="en-US" altLang="zh-TW" sz="2400" dirty="0"/>
              <a:t>We compared the execution</a:t>
            </a:r>
            <a:r>
              <a:rPr lang="zh-TW" altLang="en-US" sz="2400" dirty="0"/>
              <a:t> </a:t>
            </a:r>
            <a:r>
              <a:rPr lang="en-US" altLang="zh-TW" sz="2400" dirty="0"/>
              <a:t>times between the proposed algorithm and Dijkstra for the topology presented in Figure 7.</a:t>
            </a:r>
            <a:r>
              <a:rPr lang="zh-TW" altLang="en-US" sz="2400" dirty="0"/>
              <a:t> </a:t>
            </a:r>
            <a:r>
              <a:rPr lang="en-US" altLang="zh-TW" sz="2400" dirty="0"/>
              <a:t>Then, we assessed the consistency of the algorithm on different graphs by varying both</a:t>
            </a:r>
            <a:r>
              <a:rPr lang="zh-TW" altLang="en-US" sz="2400" dirty="0"/>
              <a:t> </a:t>
            </a:r>
            <a:r>
              <a:rPr lang="en-US" altLang="zh-TW" sz="2400" dirty="0"/>
              <a:t>the number of nodes and the topology.</a:t>
            </a:r>
          </a:p>
          <a:p>
            <a:r>
              <a:rPr lang="en-US" altLang="zh-TW" sz="2400" dirty="0"/>
              <a:t>The optimal path found from starting node 0 to goal node 3 is [0, 5, 4, 3], for both algorithms, but A* will prioritize the paths with lower delays, thus reaching the optimal solution faster.</a:t>
            </a:r>
            <a:endParaRPr lang="zh-TW" altLang="en-US" sz="2400" dirty="0"/>
          </a:p>
        </p:txBody>
      </p:sp>
      <p:pic>
        <p:nvPicPr>
          <p:cNvPr id="4" name="圖片 3">
            <a:extLst>
              <a:ext uri="{FF2B5EF4-FFF2-40B4-BE49-F238E27FC236}">
                <a16:creationId xmlns:a16="http://schemas.microsoft.com/office/drawing/2014/main" id="{F368D69C-F364-4BB1-B0E9-5C5669D6FD63}"/>
              </a:ext>
            </a:extLst>
          </p:cNvPr>
          <p:cNvPicPr>
            <a:picLocks noChangeAspect="1"/>
          </p:cNvPicPr>
          <p:nvPr/>
        </p:nvPicPr>
        <p:blipFill>
          <a:blip r:embed="rId3"/>
          <a:stretch>
            <a:fillRect/>
          </a:stretch>
        </p:blipFill>
        <p:spPr>
          <a:xfrm>
            <a:off x="956502" y="4105926"/>
            <a:ext cx="4055284" cy="2303746"/>
          </a:xfrm>
          <a:prstGeom prst="rect">
            <a:avLst/>
          </a:prstGeom>
        </p:spPr>
      </p:pic>
      <p:pic>
        <p:nvPicPr>
          <p:cNvPr id="5" name="圖片 4">
            <a:extLst>
              <a:ext uri="{FF2B5EF4-FFF2-40B4-BE49-F238E27FC236}">
                <a16:creationId xmlns:a16="http://schemas.microsoft.com/office/drawing/2014/main" id="{04FBA232-2D00-4752-ACA6-786E42E7EA7D}"/>
              </a:ext>
            </a:extLst>
          </p:cNvPr>
          <p:cNvPicPr>
            <a:picLocks noChangeAspect="1"/>
          </p:cNvPicPr>
          <p:nvPr/>
        </p:nvPicPr>
        <p:blipFill>
          <a:blip r:embed="rId4"/>
          <a:stretch>
            <a:fillRect/>
          </a:stretch>
        </p:blipFill>
        <p:spPr>
          <a:xfrm>
            <a:off x="5152574" y="4062603"/>
            <a:ext cx="4055283" cy="2421559"/>
          </a:xfrm>
          <a:prstGeom prst="rect">
            <a:avLst/>
          </a:prstGeom>
        </p:spPr>
      </p:pic>
      <p:pic>
        <p:nvPicPr>
          <p:cNvPr id="6" name="圖片 5">
            <a:extLst>
              <a:ext uri="{FF2B5EF4-FFF2-40B4-BE49-F238E27FC236}">
                <a16:creationId xmlns:a16="http://schemas.microsoft.com/office/drawing/2014/main" id="{686ED102-55C9-44C9-A645-9E44EF04F9DC}"/>
              </a:ext>
            </a:extLst>
          </p:cNvPr>
          <p:cNvPicPr>
            <a:picLocks noChangeAspect="1"/>
          </p:cNvPicPr>
          <p:nvPr/>
        </p:nvPicPr>
        <p:blipFill>
          <a:blip r:embed="rId5"/>
          <a:stretch>
            <a:fillRect/>
          </a:stretch>
        </p:blipFill>
        <p:spPr>
          <a:xfrm>
            <a:off x="3912738" y="6346030"/>
            <a:ext cx="2286319" cy="276264"/>
          </a:xfrm>
          <a:prstGeom prst="rect">
            <a:avLst/>
          </a:prstGeom>
        </p:spPr>
      </p:pic>
    </p:spTree>
    <p:extLst>
      <p:ext uri="{BB962C8B-B14F-4D97-AF65-F5344CB8AC3E}">
        <p14:creationId xmlns:p14="http://schemas.microsoft.com/office/powerpoint/2010/main" val="4147043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4C45A15-5C2B-4B22-8852-BC20D65562A1}"/>
              </a:ext>
            </a:extLst>
          </p:cNvPr>
          <p:cNvPicPr>
            <a:picLocks noChangeAspect="1"/>
          </p:cNvPicPr>
          <p:nvPr/>
        </p:nvPicPr>
        <p:blipFill>
          <a:blip r:embed="rId2"/>
          <a:stretch>
            <a:fillRect/>
          </a:stretch>
        </p:blipFill>
        <p:spPr>
          <a:xfrm>
            <a:off x="511456" y="1937346"/>
            <a:ext cx="11070944" cy="4111761"/>
          </a:xfrm>
          <a:prstGeom prst="rect">
            <a:avLst/>
          </a:prstGeom>
        </p:spPr>
      </p:pic>
      <p:sp>
        <p:nvSpPr>
          <p:cNvPr id="2" name="標題 1">
            <a:extLst>
              <a:ext uri="{FF2B5EF4-FFF2-40B4-BE49-F238E27FC236}">
                <a16:creationId xmlns:a16="http://schemas.microsoft.com/office/drawing/2014/main" id="{0A6DB992-B029-40C4-B13C-1BA72A7D315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F3FDEB5-5DAF-4A50-A866-34B63C2D6EED}"/>
              </a:ext>
            </a:extLst>
          </p:cNvPr>
          <p:cNvSpPr>
            <a:spLocks noGrp="1"/>
          </p:cNvSpPr>
          <p:nvPr>
            <p:ph idx="1"/>
          </p:nvPr>
        </p:nvSpPr>
        <p:spPr/>
        <p:txBody>
          <a:bodyPr/>
          <a:lstStyle/>
          <a:p>
            <a:endParaRPr lang="en-US" altLang="zh-TW" dirty="0"/>
          </a:p>
        </p:txBody>
      </p:sp>
    </p:spTree>
    <p:extLst>
      <p:ext uri="{BB962C8B-B14F-4D97-AF65-F5344CB8AC3E}">
        <p14:creationId xmlns:p14="http://schemas.microsoft.com/office/powerpoint/2010/main" val="3568899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3C48FE-55CE-47FB-A95C-CDC15E358312}"/>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1D6EDEE6-1838-41AB-AD21-44BF38597886}"/>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54765ACB-0413-41EC-B19D-B7B0F09AEFEE}"/>
              </a:ext>
            </a:extLst>
          </p:cNvPr>
          <p:cNvPicPr>
            <a:picLocks noChangeAspect="1"/>
          </p:cNvPicPr>
          <p:nvPr/>
        </p:nvPicPr>
        <p:blipFill>
          <a:blip r:embed="rId2"/>
          <a:stretch>
            <a:fillRect/>
          </a:stretch>
        </p:blipFill>
        <p:spPr>
          <a:xfrm>
            <a:off x="114300" y="1882794"/>
            <a:ext cx="11298115" cy="3732175"/>
          </a:xfrm>
          <a:prstGeom prst="rect">
            <a:avLst/>
          </a:prstGeom>
        </p:spPr>
      </p:pic>
    </p:spTree>
    <p:extLst>
      <p:ext uri="{BB962C8B-B14F-4D97-AF65-F5344CB8AC3E}">
        <p14:creationId xmlns:p14="http://schemas.microsoft.com/office/powerpoint/2010/main" val="4139494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7A84A0-AD29-452F-87C5-2E0CC81B54D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F278F763-FF39-41C9-B61B-04442756D4B7}"/>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E5BF6DEA-5AF0-46D8-BB2B-B4A06D54BC97}"/>
              </a:ext>
            </a:extLst>
          </p:cNvPr>
          <p:cNvPicPr>
            <a:picLocks noChangeAspect="1"/>
          </p:cNvPicPr>
          <p:nvPr/>
        </p:nvPicPr>
        <p:blipFill>
          <a:blip r:embed="rId2"/>
          <a:stretch>
            <a:fillRect/>
          </a:stretch>
        </p:blipFill>
        <p:spPr>
          <a:xfrm>
            <a:off x="936072" y="381293"/>
            <a:ext cx="9669224" cy="6306430"/>
          </a:xfrm>
          <a:prstGeom prst="rect">
            <a:avLst/>
          </a:prstGeom>
        </p:spPr>
      </p:pic>
    </p:spTree>
    <p:extLst>
      <p:ext uri="{BB962C8B-B14F-4D97-AF65-F5344CB8AC3E}">
        <p14:creationId xmlns:p14="http://schemas.microsoft.com/office/powerpoint/2010/main" val="1020358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BFDB53F-63E7-4C68-BF46-12BC3114E188}"/>
              </a:ext>
            </a:extLst>
          </p:cNvPr>
          <p:cNvSpPr>
            <a:spLocks noGrp="1"/>
          </p:cNvSpPr>
          <p:nvPr>
            <p:ph type="title"/>
          </p:nvPr>
        </p:nvSpPr>
        <p:spPr/>
        <p:txBody>
          <a:bodyPr/>
          <a:lstStyle/>
          <a:p>
            <a:r>
              <a:rPr lang="en-US" altLang="zh-TW" dirty="0"/>
              <a:t> 1. INTRODUCTION</a:t>
            </a:r>
            <a:endParaRPr lang="zh-TW" altLang="en-US" dirty="0"/>
          </a:p>
        </p:txBody>
      </p:sp>
      <p:sp>
        <p:nvSpPr>
          <p:cNvPr id="3" name="內容版面配置區 2">
            <a:extLst>
              <a:ext uri="{FF2B5EF4-FFF2-40B4-BE49-F238E27FC236}">
                <a16:creationId xmlns:a16="http://schemas.microsoft.com/office/drawing/2014/main" id="{981802F5-D0A5-44DA-8471-C39BEAB0A7BA}"/>
              </a:ext>
            </a:extLst>
          </p:cNvPr>
          <p:cNvSpPr>
            <a:spLocks noGrp="1"/>
          </p:cNvSpPr>
          <p:nvPr>
            <p:ph idx="1"/>
          </p:nvPr>
        </p:nvSpPr>
        <p:spPr/>
        <p:txBody>
          <a:bodyPr/>
          <a:lstStyle/>
          <a:p>
            <a:r>
              <a:rPr lang="en-US" altLang="zh-TW" sz="2400" dirty="0"/>
              <a:t>The global network slicing market is forecast to grow rapidly in the coming years, due to the increasing demand for the capabilities that 5G networks offer.</a:t>
            </a:r>
          </a:p>
          <a:p>
            <a:endParaRPr lang="en-US" altLang="zh-TW" sz="2400" dirty="0"/>
          </a:p>
          <a:p>
            <a:r>
              <a:rPr lang="en-US" altLang="zh-TW" sz="2400" dirty="0"/>
              <a:t>The concept of network slicing was proposed and introduced in order to deliver the specific traffic requirements for different services defined in 5G networks: enhanced mobile broadband (eMBB), ultra-reliable and lowlatency communications (URLLC) and massive machine type communications (mMTC).</a:t>
            </a:r>
          </a:p>
          <a:p>
            <a:endParaRPr lang="en-US" altLang="zh-TW" sz="2400" dirty="0"/>
          </a:p>
          <a:p>
            <a:r>
              <a:rPr lang="en-US" altLang="zh-TW" sz="2400" dirty="0"/>
              <a:t>Network slicing can be achieved through software-defined networking (SDN) and network function virtualization (NFV) technologies, which allow network operators to dynamically allocate resources and configure network functions for each slice.</a:t>
            </a:r>
            <a:endParaRPr lang="zh-TW" altLang="en-US" sz="2400" dirty="0"/>
          </a:p>
        </p:txBody>
      </p:sp>
    </p:spTree>
    <p:extLst>
      <p:ext uri="{BB962C8B-B14F-4D97-AF65-F5344CB8AC3E}">
        <p14:creationId xmlns:p14="http://schemas.microsoft.com/office/powerpoint/2010/main" val="2211278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180EB62-46A2-45EC-9D4E-8A24AA7B0C3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15EFCF27-CE5B-417E-BDB0-7A775C533D75}"/>
              </a:ext>
            </a:extLst>
          </p:cNvPr>
          <p:cNvSpPr>
            <a:spLocks noGrp="1"/>
          </p:cNvSpPr>
          <p:nvPr>
            <p:ph idx="1"/>
          </p:nvPr>
        </p:nvSpPr>
        <p:spPr/>
        <p:txBody>
          <a:bodyPr/>
          <a:lstStyle/>
          <a:p>
            <a:r>
              <a:rPr lang="en-US" altLang="zh-TW" sz="2400" dirty="0"/>
              <a:t>Next, we compared the execution time between the modified A* algorithm and the modified Dijkstra’s algorithm for the four topologies presented previously.</a:t>
            </a:r>
          </a:p>
          <a:p>
            <a:r>
              <a:rPr lang="en-US" altLang="zh-TW" sz="2400" dirty="0"/>
              <a:t>Environment: Ubuntu 20, 16 GB RAM, 4 cores, and 60 GB of storage.</a:t>
            </a:r>
          </a:p>
          <a:p>
            <a:r>
              <a:rPr lang="en-US" altLang="zh-TW" sz="2400" dirty="0"/>
              <a:t>Language: Python</a:t>
            </a:r>
          </a:p>
          <a:p>
            <a:endParaRPr lang="en-US" altLang="zh-TW" sz="2400" dirty="0"/>
          </a:p>
          <a:p>
            <a:endParaRPr lang="zh-TW" altLang="en-US" sz="2400" dirty="0"/>
          </a:p>
        </p:txBody>
      </p:sp>
      <p:pic>
        <p:nvPicPr>
          <p:cNvPr id="4" name="圖片 3">
            <a:extLst>
              <a:ext uri="{FF2B5EF4-FFF2-40B4-BE49-F238E27FC236}">
                <a16:creationId xmlns:a16="http://schemas.microsoft.com/office/drawing/2014/main" id="{0679791B-49F1-4830-B4FF-B6179706438B}"/>
              </a:ext>
            </a:extLst>
          </p:cNvPr>
          <p:cNvPicPr>
            <a:picLocks noChangeAspect="1"/>
          </p:cNvPicPr>
          <p:nvPr/>
        </p:nvPicPr>
        <p:blipFill>
          <a:blip r:embed="rId3"/>
          <a:stretch>
            <a:fillRect/>
          </a:stretch>
        </p:blipFill>
        <p:spPr>
          <a:xfrm>
            <a:off x="4014459" y="2878328"/>
            <a:ext cx="5483109" cy="3887383"/>
          </a:xfrm>
          <a:prstGeom prst="rect">
            <a:avLst/>
          </a:prstGeom>
        </p:spPr>
      </p:pic>
    </p:spTree>
    <p:extLst>
      <p:ext uri="{BB962C8B-B14F-4D97-AF65-F5344CB8AC3E}">
        <p14:creationId xmlns:p14="http://schemas.microsoft.com/office/powerpoint/2010/main" val="791171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CB3E76-FD78-4D19-A8ED-F105C527C5D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C753E126-6464-4489-8B24-F2C5927ADCFC}"/>
              </a:ext>
            </a:extLst>
          </p:cNvPr>
          <p:cNvSpPr>
            <a:spLocks noGrp="1"/>
          </p:cNvSpPr>
          <p:nvPr>
            <p:ph idx="1"/>
          </p:nvPr>
        </p:nvSpPr>
        <p:spPr/>
        <p:txBody>
          <a:bodyPr/>
          <a:lstStyle/>
          <a:p>
            <a:r>
              <a:rPr lang="en-US" altLang="zh-TW" sz="2400" dirty="0"/>
              <a:t>Then, we measured again the execution time for six different values of the number of nodes: 35, 50, 75, 100, 150, and 200 nodes by calculating the average values over 60 different tests.</a:t>
            </a:r>
            <a:endParaRPr lang="zh-TW" altLang="en-US" sz="2400" dirty="0"/>
          </a:p>
        </p:txBody>
      </p:sp>
      <p:pic>
        <p:nvPicPr>
          <p:cNvPr id="4" name="圖片 3">
            <a:extLst>
              <a:ext uri="{FF2B5EF4-FFF2-40B4-BE49-F238E27FC236}">
                <a16:creationId xmlns:a16="http://schemas.microsoft.com/office/drawing/2014/main" id="{E26C917C-A0E6-4A3D-B635-25F72329E927}"/>
              </a:ext>
            </a:extLst>
          </p:cNvPr>
          <p:cNvPicPr>
            <a:picLocks noChangeAspect="1"/>
          </p:cNvPicPr>
          <p:nvPr/>
        </p:nvPicPr>
        <p:blipFill>
          <a:blip r:embed="rId3"/>
          <a:stretch>
            <a:fillRect/>
          </a:stretch>
        </p:blipFill>
        <p:spPr>
          <a:xfrm>
            <a:off x="3152276" y="2525649"/>
            <a:ext cx="5887447" cy="4150917"/>
          </a:xfrm>
          <a:prstGeom prst="rect">
            <a:avLst/>
          </a:prstGeom>
        </p:spPr>
      </p:pic>
    </p:spTree>
    <p:extLst>
      <p:ext uri="{BB962C8B-B14F-4D97-AF65-F5344CB8AC3E}">
        <p14:creationId xmlns:p14="http://schemas.microsoft.com/office/powerpoint/2010/main" val="1141652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0C841B-9370-4310-B310-8B7E9FA1383B}"/>
              </a:ext>
            </a:extLst>
          </p:cNvPr>
          <p:cNvSpPr>
            <a:spLocks noGrp="1"/>
          </p:cNvSpPr>
          <p:nvPr>
            <p:ph type="title"/>
          </p:nvPr>
        </p:nvSpPr>
        <p:spPr/>
        <p:txBody>
          <a:bodyPr/>
          <a:lstStyle/>
          <a:p>
            <a:r>
              <a:rPr lang="en-US" altLang="zh-TW" dirty="0"/>
              <a:t>5. Discussion and Conclusions</a:t>
            </a:r>
            <a:endParaRPr lang="zh-TW" altLang="en-US" dirty="0"/>
          </a:p>
        </p:txBody>
      </p:sp>
      <p:sp>
        <p:nvSpPr>
          <p:cNvPr id="3" name="內容版面配置區 2">
            <a:extLst>
              <a:ext uri="{FF2B5EF4-FFF2-40B4-BE49-F238E27FC236}">
                <a16:creationId xmlns:a16="http://schemas.microsoft.com/office/drawing/2014/main" id="{B9DE14CD-871E-4095-A10E-0FE794C9C235}"/>
              </a:ext>
            </a:extLst>
          </p:cNvPr>
          <p:cNvSpPr>
            <a:spLocks noGrp="1"/>
          </p:cNvSpPr>
          <p:nvPr>
            <p:ph idx="1"/>
          </p:nvPr>
        </p:nvSpPr>
        <p:spPr/>
        <p:txBody>
          <a:bodyPr/>
          <a:lstStyle/>
          <a:p>
            <a:r>
              <a:rPr lang="en-US" altLang="zh-TW" sz="2400" dirty="0"/>
              <a:t>In this paper, which is an extension of our previous work presented in ref. [13], we have</a:t>
            </a:r>
            <a:r>
              <a:rPr lang="zh-TW" altLang="en-US" sz="2400" dirty="0"/>
              <a:t> </a:t>
            </a:r>
            <a:r>
              <a:rPr lang="en-US" altLang="zh-TW" sz="2400" dirty="0"/>
              <a:t>proposed a novel algorithm based on SDN for network slicing in 5G backhaul networks,</a:t>
            </a:r>
            <a:r>
              <a:rPr lang="zh-TW" altLang="en-US" sz="2400" dirty="0"/>
              <a:t> </a:t>
            </a:r>
            <a:r>
              <a:rPr lang="en-US" altLang="zh-TW" sz="2400" dirty="0"/>
              <a:t>intended especially for services that have low or very low latency requirements.</a:t>
            </a:r>
          </a:p>
          <a:p>
            <a:r>
              <a:rPr lang="en-US" altLang="zh-TW" sz="2400" dirty="0"/>
              <a:t>We then moved on to the development of a new algorithm based on A* heuristic</a:t>
            </a:r>
            <a:r>
              <a:rPr lang="zh-TW" altLang="en-US" sz="2400" dirty="0"/>
              <a:t> </a:t>
            </a:r>
            <a:r>
              <a:rPr lang="en-US" altLang="zh-TW" sz="2400" dirty="0"/>
              <a:t>search, which takes into account several network QoS parameters and includes them in a</a:t>
            </a:r>
            <a:r>
              <a:rPr lang="zh-TW" altLang="en-US" sz="2400" dirty="0"/>
              <a:t> </a:t>
            </a:r>
            <a:r>
              <a:rPr lang="en-US" altLang="zh-TW" sz="2400" dirty="0"/>
              <a:t>composite metric.</a:t>
            </a:r>
          </a:p>
          <a:p>
            <a:r>
              <a:rPr lang="en-US" altLang="zh-TW" sz="2400" dirty="0"/>
              <a:t>The efficiency of the algorithm comes with a compromise because</a:t>
            </a:r>
            <a:r>
              <a:rPr lang="zh-TW" altLang="en-US" sz="2400" dirty="0"/>
              <a:t> </a:t>
            </a:r>
            <a:r>
              <a:rPr lang="en-US" altLang="zh-TW" sz="2400" dirty="0"/>
              <a:t>the heuristic function must be precalculated. To tackle this disadvantage, we proposed a strategy that involves real-time monitoring, constant and/or event-based updating of the heuristic function, and recalculation of the optimal path only in case of congestion. </a:t>
            </a:r>
            <a:endParaRPr lang="zh-TW" altLang="en-US" sz="2400" dirty="0"/>
          </a:p>
        </p:txBody>
      </p:sp>
    </p:spTree>
    <p:extLst>
      <p:ext uri="{BB962C8B-B14F-4D97-AF65-F5344CB8AC3E}">
        <p14:creationId xmlns:p14="http://schemas.microsoft.com/office/powerpoint/2010/main" val="1486133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DDA6383-DDA2-4039-AF2A-6ED7556F4F5A}"/>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00EA6D7-8D53-417E-B9C4-3F0D1153DCBD}"/>
              </a:ext>
            </a:extLst>
          </p:cNvPr>
          <p:cNvSpPr>
            <a:spLocks noGrp="1"/>
          </p:cNvSpPr>
          <p:nvPr>
            <p:ph idx="1"/>
          </p:nvPr>
        </p:nvSpPr>
        <p:spPr/>
        <p:txBody>
          <a:bodyPr/>
          <a:lstStyle/>
          <a:p>
            <a:r>
              <a:rPr lang="en-US" altLang="zh-TW" sz="2400" dirty="0"/>
              <a:t>The proposed algorithm worked efficiently on the implemented testbed, immediately changing the path of the URLLC service with low delay requirements, without allowing the packets sent by the UE to exceed the established path delay threshold of 20ms. Moreover, after the congestion passed, the path of the URLLC slice was again adjusted to minimize the delay.</a:t>
            </a:r>
          </a:p>
          <a:p>
            <a:r>
              <a:rPr lang="en-US" altLang="zh-TW" sz="2400" dirty="0"/>
              <a:t>In future work, we will consider the implementation of a module based on artificial</a:t>
            </a:r>
            <a:r>
              <a:rPr lang="zh-TW" altLang="en-US" sz="2400" dirty="0"/>
              <a:t> </a:t>
            </a:r>
            <a:r>
              <a:rPr lang="en-US" altLang="zh-TW" sz="2400" dirty="0"/>
              <a:t>intelligence techniques for predicting congestion to assist the implemented module in</a:t>
            </a:r>
            <a:r>
              <a:rPr lang="zh-TW" altLang="en-US" sz="2400" dirty="0"/>
              <a:t> </a:t>
            </a:r>
            <a:r>
              <a:rPr lang="en-US" altLang="zh-TW" sz="2400" dirty="0"/>
              <a:t>making the optimal decision. Another possible solution is to take into account the effect</a:t>
            </a:r>
            <a:r>
              <a:rPr lang="zh-TW" altLang="en-US" sz="2400" dirty="0"/>
              <a:t> </a:t>
            </a:r>
            <a:r>
              <a:rPr lang="en-US" altLang="zh-TW" sz="2400" dirty="0"/>
              <a:t>of uncertainty on QoS/</a:t>
            </a:r>
            <a:r>
              <a:rPr lang="en-US" altLang="zh-TW" sz="2400" dirty="0" err="1"/>
              <a:t>QoE</a:t>
            </a:r>
            <a:r>
              <a:rPr lang="en-US" altLang="zh-TW" sz="2400" dirty="0"/>
              <a:t> by applying an intuitionistic fuzzy approach as presented in</a:t>
            </a:r>
            <a:r>
              <a:rPr lang="zh-TW" altLang="en-US" sz="2400" dirty="0"/>
              <a:t> </a:t>
            </a:r>
            <a:r>
              <a:rPr lang="en-US" altLang="zh-TW" sz="2400" dirty="0"/>
              <a:t>ref. [61]. Also, we want to expand the algorithm by approaching a strategy based on the D*</a:t>
            </a:r>
            <a:r>
              <a:rPr lang="zh-TW" altLang="en-US" sz="2400" dirty="0"/>
              <a:t> </a:t>
            </a:r>
            <a:r>
              <a:rPr lang="en-US" altLang="zh-TW" sz="2400" dirty="0"/>
              <a:t>algorithm, so the recalculation of the optimal path will be performed only for subsets of</a:t>
            </a:r>
            <a:r>
              <a:rPr lang="zh-TW" altLang="en-US" sz="2400" dirty="0"/>
              <a:t> </a:t>
            </a:r>
            <a:r>
              <a:rPr lang="en-US" altLang="zh-TW" sz="2400" dirty="0"/>
              <a:t>the graph rather than on the entire path.</a:t>
            </a:r>
            <a:endParaRPr lang="zh-TW" altLang="en-US" sz="2400" dirty="0"/>
          </a:p>
        </p:txBody>
      </p:sp>
    </p:spTree>
    <p:extLst>
      <p:ext uri="{BB962C8B-B14F-4D97-AF65-F5344CB8AC3E}">
        <p14:creationId xmlns:p14="http://schemas.microsoft.com/office/powerpoint/2010/main" val="3032261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4A6601-2B80-44C2-AC74-3CE046A58AA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3DABD264-C60F-47FC-997D-90F0EE024BE9}"/>
              </a:ext>
            </a:extLst>
          </p:cNvPr>
          <p:cNvSpPr>
            <a:spLocks noGrp="1"/>
          </p:cNvSpPr>
          <p:nvPr>
            <p:ph idx="1"/>
          </p:nvPr>
        </p:nvSpPr>
        <p:spPr/>
        <p:txBody>
          <a:bodyPr/>
          <a:lstStyle/>
          <a:p>
            <a:r>
              <a:rPr lang="en-US" altLang="zh-TW" sz="2400" dirty="0"/>
              <a:t>Network function virtualization (NFV) is the process of moving network functions from proprietary hardware to a virtualized environment [7]. NFV offers benefits such as portability, orchestration, scalability, and cost reduction, which are particularly relevant for 5G networks [8].</a:t>
            </a:r>
          </a:p>
          <a:p>
            <a:r>
              <a:rPr lang="en-US" altLang="zh-TW" sz="2400" dirty="0"/>
              <a:t>MANO platforms, developed based on the ETSI framework, aim to reduce OPEX and enhance VNF deployment with features like scalability and lifecycle management.</a:t>
            </a:r>
          </a:p>
          <a:p>
            <a:r>
              <a:rPr lang="en-US" altLang="zh-TW" sz="2400" dirty="0"/>
              <a:t>Software-defined networking (SDN) has seen increased demand, particularly with the emergence of 5G networks. The tight coupling of network architecture before 5G made it unsuitable for SDN. However, as the need for scalable and customizable services grew, the network architecture evolved to accommodate SDN and NFV technologies.</a:t>
            </a:r>
            <a:endParaRPr lang="zh-TW" altLang="en-US" sz="2400" dirty="0"/>
          </a:p>
        </p:txBody>
      </p:sp>
    </p:spTree>
    <p:extLst>
      <p:ext uri="{BB962C8B-B14F-4D97-AF65-F5344CB8AC3E}">
        <p14:creationId xmlns:p14="http://schemas.microsoft.com/office/powerpoint/2010/main" val="46029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7EB7E7-F7E4-41A3-8DD3-A46B69767045}"/>
              </a:ext>
            </a:extLst>
          </p:cNvPr>
          <p:cNvSpPr>
            <a:spLocks noGrp="1"/>
          </p:cNvSpPr>
          <p:nvPr>
            <p:ph type="title"/>
          </p:nvPr>
        </p:nvSpPr>
        <p:spPr/>
        <p:txBody>
          <a:bodyPr/>
          <a:lstStyle/>
          <a:p>
            <a:endParaRPr lang="zh-TW" altLang="en-US"/>
          </a:p>
        </p:txBody>
      </p:sp>
      <p:pic>
        <p:nvPicPr>
          <p:cNvPr id="8" name="內容版面配置區 7">
            <a:extLst>
              <a:ext uri="{FF2B5EF4-FFF2-40B4-BE49-F238E27FC236}">
                <a16:creationId xmlns:a16="http://schemas.microsoft.com/office/drawing/2014/main" id="{91031547-FF2B-4030-8B2F-A9FF76C863A4}"/>
              </a:ext>
            </a:extLst>
          </p:cNvPr>
          <p:cNvPicPr>
            <a:picLocks noGrp="1" noChangeAspect="1"/>
          </p:cNvPicPr>
          <p:nvPr>
            <p:ph idx="1"/>
          </p:nvPr>
        </p:nvPicPr>
        <p:blipFill rotWithShape="1">
          <a:blip r:embed="rId3"/>
          <a:srcRect t="4451" r="1719"/>
          <a:stretch/>
        </p:blipFill>
        <p:spPr>
          <a:xfrm>
            <a:off x="1200012" y="1595979"/>
            <a:ext cx="9664146" cy="5009722"/>
          </a:xfrm>
        </p:spPr>
      </p:pic>
    </p:spTree>
    <p:extLst>
      <p:ext uri="{BB962C8B-B14F-4D97-AF65-F5344CB8AC3E}">
        <p14:creationId xmlns:p14="http://schemas.microsoft.com/office/powerpoint/2010/main" val="569802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DF05A16-0C9F-4BB1-8297-4800E64F9B5E}"/>
              </a:ext>
            </a:extLst>
          </p:cNvPr>
          <p:cNvSpPr>
            <a:spLocks noGrp="1"/>
          </p:cNvSpPr>
          <p:nvPr>
            <p:ph type="title"/>
          </p:nvPr>
        </p:nvSpPr>
        <p:spPr/>
        <p:txBody>
          <a:bodyPr/>
          <a:lstStyle/>
          <a:p>
            <a:r>
              <a:rPr lang="en-US" altLang="zh-TW" dirty="0"/>
              <a:t>1.2. Motivation and Contribution</a:t>
            </a:r>
            <a:endParaRPr lang="zh-TW" altLang="en-US" dirty="0"/>
          </a:p>
        </p:txBody>
      </p:sp>
      <p:sp>
        <p:nvSpPr>
          <p:cNvPr id="3" name="內容版面配置區 2">
            <a:extLst>
              <a:ext uri="{FF2B5EF4-FFF2-40B4-BE49-F238E27FC236}">
                <a16:creationId xmlns:a16="http://schemas.microsoft.com/office/drawing/2014/main" id="{9CB2F01E-7A83-466E-9558-FFB3EA668064}"/>
              </a:ext>
            </a:extLst>
          </p:cNvPr>
          <p:cNvSpPr>
            <a:spLocks noGrp="1"/>
          </p:cNvSpPr>
          <p:nvPr>
            <p:ph idx="1"/>
          </p:nvPr>
        </p:nvSpPr>
        <p:spPr/>
        <p:txBody>
          <a:bodyPr/>
          <a:lstStyle/>
          <a:p>
            <a:r>
              <a:rPr lang="en-US" altLang="zh-TW" dirty="0"/>
              <a:t>Motivation</a:t>
            </a:r>
            <a:br>
              <a:rPr lang="en-US" altLang="zh-TW" sz="2400" dirty="0"/>
            </a:br>
            <a:r>
              <a:rPr lang="en-US" altLang="zh-TW" sz="2400" dirty="0"/>
              <a:t>-The need for efficient network slicing in 5G backhaul networks, especially for low</a:t>
            </a:r>
            <a:br>
              <a:rPr lang="en-US" altLang="zh-TW" sz="2400" dirty="0"/>
            </a:br>
            <a:r>
              <a:rPr lang="en-US" altLang="zh-TW" sz="2400" dirty="0"/>
              <a:t> or very low latency services.</a:t>
            </a:r>
            <a:br>
              <a:rPr lang="en-US" altLang="zh-TW" sz="2400" dirty="0"/>
            </a:br>
            <a:r>
              <a:rPr lang="en-US" altLang="zh-TW" sz="2400" dirty="0"/>
              <a:t>-The challenges in achieving ultra-reliable low-latency communication (URLLC) due</a:t>
            </a:r>
            <a:br>
              <a:rPr lang="en-US" altLang="zh-TW" sz="2400" dirty="0"/>
            </a:br>
            <a:r>
              <a:rPr lang="en-US" altLang="zh-TW" sz="2400" dirty="0"/>
              <a:t> to stochastic delays in upper networking layers.</a:t>
            </a:r>
            <a:br>
              <a:rPr lang="en-US" altLang="zh-TW" sz="2400" dirty="0"/>
            </a:br>
            <a:r>
              <a:rPr lang="en-US" altLang="zh-TW" sz="2400" dirty="0"/>
              <a:t>-While transmission delay is only a small fraction of the end-to-end delay, addressing</a:t>
            </a:r>
            <a:br>
              <a:rPr lang="en-US" altLang="zh-TW" sz="2400" dirty="0"/>
            </a:br>
            <a:r>
              <a:rPr lang="en-US" altLang="zh-TW" sz="2400" dirty="0"/>
              <a:t> these bottlenecks is crucial for realizing URLLC services effectively [22].</a:t>
            </a:r>
            <a:endParaRPr lang="zh-TW" altLang="en-US" sz="2400" dirty="0"/>
          </a:p>
        </p:txBody>
      </p:sp>
    </p:spTree>
    <p:extLst>
      <p:ext uri="{BB962C8B-B14F-4D97-AF65-F5344CB8AC3E}">
        <p14:creationId xmlns:p14="http://schemas.microsoft.com/office/powerpoint/2010/main" val="4111992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C96EB5-D043-4C09-B0B7-06E903530331}"/>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2577BD29-A708-4CFF-A206-8C4867585D75}"/>
              </a:ext>
            </a:extLst>
          </p:cNvPr>
          <p:cNvSpPr>
            <a:spLocks noGrp="1"/>
          </p:cNvSpPr>
          <p:nvPr>
            <p:ph idx="1"/>
          </p:nvPr>
        </p:nvSpPr>
        <p:spPr/>
        <p:txBody>
          <a:bodyPr/>
          <a:lstStyle/>
          <a:p>
            <a:r>
              <a:rPr lang="en-US" altLang="zh-TW" dirty="0"/>
              <a:t>Contribution</a:t>
            </a:r>
            <a:br>
              <a:rPr lang="en-US" altLang="zh-TW" dirty="0"/>
            </a:br>
            <a:r>
              <a:rPr lang="en-US" altLang="zh-TW" dirty="0"/>
              <a:t>-</a:t>
            </a:r>
            <a:r>
              <a:rPr lang="en-US" altLang="zh-TW" sz="2400" dirty="0"/>
              <a:t>Introduction of a novel algorithm based on A* heuristic search for network slicing</a:t>
            </a:r>
            <a:br>
              <a:rPr lang="en-US" altLang="zh-TW" sz="2400" dirty="0"/>
            </a:br>
            <a:r>
              <a:rPr lang="en-US" altLang="zh-TW" sz="2400" dirty="0"/>
              <a:t> in 5G backhaul networks.</a:t>
            </a:r>
            <a:br>
              <a:rPr lang="en-US" altLang="zh-TW" sz="2400" dirty="0"/>
            </a:br>
            <a:r>
              <a:rPr lang="en-US" altLang="zh-TW" sz="2400" dirty="0"/>
              <a:t>-Integration of algorithm and strategy into an SDN module, known as the Path</a:t>
            </a:r>
            <a:br>
              <a:rPr lang="en-US" altLang="zh-TW" sz="2400" dirty="0"/>
            </a:br>
            <a:r>
              <a:rPr lang="en-US" altLang="zh-TW" sz="2400" dirty="0"/>
              <a:t> Computation Element, within the RYU controller.</a:t>
            </a:r>
            <a:br>
              <a:rPr lang="en-US" altLang="zh-TW" sz="2400" dirty="0"/>
            </a:br>
            <a:r>
              <a:rPr lang="en-US" altLang="zh-TW" sz="2400" dirty="0"/>
              <a:t>-Efficient computation of optimal paths based on the composite metric and real-time</a:t>
            </a:r>
            <a:br>
              <a:rPr lang="en-US" altLang="zh-TW" sz="2400" dirty="0"/>
            </a:br>
            <a:r>
              <a:rPr lang="zh-TW" altLang="en-US" sz="2400" dirty="0"/>
              <a:t> </a:t>
            </a:r>
            <a:r>
              <a:rPr lang="en-US" altLang="zh-TW" sz="2400" dirty="0"/>
              <a:t>monitoring of network conditions.</a:t>
            </a:r>
            <a:br>
              <a:rPr lang="en-US" altLang="zh-TW" sz="2400" dirty="0"/>
            </a:br>
            <a:r>
              <a:rPr lang="en-US" altLang="zh-TW" sz="2400" dirty="0"/>
              <a:t>-Comparison with Dijkstra’s algorithm shows higher efficiency, especially for</a:t>
            </a:r>
            <a:br>
              <a:rPr lang="en-US" altLang="zh-TW" sz="2400" dirty="0"/>
            </a:br>
            <a:r>
              <a:rPr lang="zh-TW" altLang="en-US" sz="2400" dirty="0"/>
              <a:t> </a:t>
            </a:r>
            <a:r>
              <a:rPr lang="en-US" altLang="zh-TW" sz="2400" dirty="0"/>
              <a:t>complex topologies.</a:t>
            </a:r>
          </a:p>
        </p:txBody>
      </p:sp>
    </p:spTree>
    <p:extLst>
      <p:ext uri="{BB962C8B-B14F-4D97-AF65-F5344CB8AC3E}">
        <p14:creationId xmlns:p14="http://schemas.microsoft.com/office/powerpoint/2010/main" val="2860260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1892D9-9F73-464D-AACC-0A78928A57C0}"/>
              </a:ext>
            </a:extLst>
          </p:cNvPr>
          <p:cNvSpPr>
            <a:spLocks noGrp="1"/>
          </p:cNvSpPr>
          <p:nvPr>
            <p:ph type="title"/>
          </p:nvPr>
        </p:nvSpPr>
        <p:spPr/>
        <p:txBody>
          <a:bodyPr/>
          <a:lstStyle/>
          <a:p>
            <a:r>
              <a:rPr lang="en-US" altLang="zh-TW" dirty="0"/>
              <a:t>2. RELATED WORK</a:t>
            </a:r>
            <a:endParaRPr lang="zh-TW" altLang="en-US" dirty="0"/>
          </a:p>
        </p:txBody>
      </p:sp>
      <p:sp>
        <p:nvSpPr>
          <p:cNvPr id="3" name="內容版面配置區 2">
            <a:extLst>
              <a:ext uri="{FF2B5EF4-FFF2-40B4-BE49-F238E27FC236}">
                <a16:creationId xmlns:a16="http://schemas.microsoft.com/office/drawing/2014/main" id="{C28D5418-CB3A-4363-805D-4EE774B3932B}"/>
              </a:ext>
            </a:extLst>
          </p:cNvPr>
          <p:cNvSpPr>
            <a:spLocks noGrp="1"/>
          </p:cNvSpPr>
          <p:nvPr>
            <p:ph idx="1"/>
          </p:nvPr>
        </p:nvSpPr>
        <p:spPr/>
        <p:txBody>
          <a:bodyPr/>
          <a:lstStyle/>
          <a:p>
            <a:r>
              <a:rPr lang="en-US" altLang="zh-TW" sz="2400" dirty="0"/>
              <a:t>In ref. [24], a cloud-based SDN and NFV testbed for end-to-end network slicing in 4G/5G networks is introduced. This solution leverages advanced SDN and NFV technologies to create a flexible and programmable network infrastructure that can be customized and optimized.</a:t>
            </a:r>
          </a:p>
          <a:p>
            <a:r>
              <a:rPr lang="en-US" altLang="zh-TW" sz="2400" dirty="0"/>
              <a:t>Another solution for network slicing in 5G is presented in ref. [25] and</a:t>
            </a:r>
            <a:r>
              <a:rPr lang="zh-TW" altLang="en-US" sz="2400" dirty="0"/>
              <a:t> </a:t>
            </a:r>
            <a:r>
              <a:rPr lang="en-US" altLang="zh-TW" sz="2400" dirty="0"/>
              <a:t>implemented using the Open Network Automation Platform (ONAP). This open-source</a:t>
            </a:r>
            <a:r>
              <a:rPr lang="zh-TW" altLang="en-US" sz="2400" dirty="0"/>
              <a:t> </a:t>
            </a:r>
            <a:r>
              <a:rPr lang="en-US" altLang="zh-TW" sz="2400" dirty="0"/>
              <a:t>platform allows for automating network service delivery, management, and orchestration.</a:t>
            </a:r>
          </a:p>
          <a:p>
            <a:r>
              <a:rPr lang="en-US" altLang="zh-TW" sz="2400" dirty="0"/>
              <a:t>On the other hand, ref. [26] describes a method for integrating blockchain technology into 5G and beyond 5G (B5G) networks for efficient monitoring and management of resource use and sharing. </a:t>
            </a:r>
            <a:endParaRPr lang="zh-TW" altLang="en-US" sz="2400" dirty="0"/>
          </a:p>
        </p:txBody>
      </p:sp>
    </p:spTree>
    <p:extLst>
      <p:ext uri="{BB962C8B-B14F-4D97-AF65-F5344CB8AC3E}">
        <p14:creationId xmlns:p14="http://schemas.microsoft.com/office/powerpoint/2010/main" val="1060689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3385EA5-C9A8-4784-B6A4-1F09302C5C3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B9CCFE0-150E-4F01-8DC1-79430D5FBCA1}"/>
              </a:ext>
            </a:extLst>
          </p:cNvPr>
          <p:cNvSpPr>
            <a:spLocks noGrp="1"/>
          </p:cNvSpPr>
          <p:nvPr>
            <p:ph idx="1"/>
          </p:nvPr>
        </p:nvSpPr>
        <p:spPr/>
        <p:txBody>
          <a:bodyPr/>
          <a:lstStyle/>
          <a:p>
            <a:r>
              <a:rPr lang="en-US" altLang="zh-TW" sz="2400" dirty="0"/>
              <a:t>In ref. [27], a management and orchestration (MANO) framework that automates end-to-end network slicing and integrates core network (CN) and transport network (TN) slices is described.</a:t>
            </a:r>
          </a:p>
          <a:p>
            <a:r>
              <a:rPr lang="en-US" altLang="zh-TW" sz="2400" dirty="0"/>
              <a:t> Another implementation of a 5G mobile core network slicing based on the NFV MANO architecture is presented in ref. [28]. The authors used open-source tools such as OpenStack Tacker and NCTU free5GC to create 5G core network slicing based on the network service descriptor (NSD). </a:t>
            </a:r>
          </a:p>
          <a:p>
            <a:r>
              <a:rPr lang="en-US" altLang="zh-TW" sz="2400" dirty="0"/>
              <a:t> In another study, ref. [29], the authors aimed to create an open source 5G network slicing architecture that can be deployed automatically. The proposed architecture utilized OpenStack, Tacker, free5GC, and UERANSIM for various functions such as virtualization, slicing environment deployment, core network management, and simulation of UE and gNB, respectively</a:t>
            </a:r>
          </a:p>
          <a:p>
            <a:endParaRPr lang="zh-TW" altLang="en-US" sz="2400" dirty="0"/>
          </a:p>
        </p:txBody>
      </p:sp>
    </p:spTree>
    <p:extLst>
      <p:ext uri="{BB962C8B-B14F-4D97-AF65-F5344CB8AC3E}">
        <p14:creationId xmlns:p14="http://schemas.microsoft.com/office/powerpoint/2010/main" val="701701317"/>
      </p:ext>
    </p:extLst>
  </p:cSld>
  <p:clrMapOvr>
    <a:masterClrMapping/>
  </p:clrMapOvr>
</p:sld>
</file>

<file path=ppt/theme/theme1.xml><?xml version="1.0" encoding="utf-8"?>
<a:theme xmlns:a="http://schemas.openxmlformats.org/drawingml/2006/main" name="main_lab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in_lab_new" id="{98E58A58-A748-45C7-A906-0E8C6EAE5F3E}" vid="{5D5525E9-938B-4EE0-85E7-078AB54B78C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main_lab_new</Template>
  <TotalTime>26556</TotalTime>
  <Words>5163</Words>
  <Application>Microsoft Office PowerPoint</Application>
  <PresentationFormat>寬螢幕</PresentationFormat>
  <Paragraphs>269</Paragraphs>
  <Slides>33</Slides>
  <Notes>28</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33</vt:i4>
      </vt:variant>
    </vt:vector>
  </HeadingPairs>
  <TitlesOfParts>
    <vt:vector size="41" baseType="lpstr">
      <vt:lpstr>Söhne</vt:lpstr>
      <vt:lpstr>微軟正黑體</vt:lpstr>
      <vt:lpstr>Arial</vt:lpstr>
      <vt:lpstr>Calibri</vt:lpstr>
      <vt:lpstr>Segoe UI</vt:lpstr>
      <vt:lpstr>Times New Roman</vt:lpstr>
      <vt:lpstr>Wingdings</vt:lpstr>
      <vt:lpstr>main_lab_new</vt:lpstr>
      <vt:lpstr>Efficient Network Slicing with SDN and Heuristic Algorithm for Low Latency Services in 5G/B5G Networks</vt:lpstr>
      <vt:lpstr>ABSTRACT</vt:lpstr>
      <vt:lpstr> 1. INTRODUCTION</vt:lpstr>
      <vt:lpstr>PowerPoint 簡報</vt:lpstr>
      <vt:lpstr>PowerPoint 簡報</vt:lpstr>
      <vt:lpstr>1.2. Motivation and Contribution</vt:lpstr>
      <vt:lpstr>PowerPoint 簡報</vt:lpstr>
      <vt:lpstr>2. RELATED WORK</vt:lpstr>
      <vt:lpstr>PowerPoint 簡報</vt:lpstr>
      <vt:lpstr>3. Proposed System Architecture</vt:lpstr>
      <vt:lpstr>PowerPoint 簡報</vt:lpstr>
      <vt:lpstr>3.1 Backhaul Network Slicing</vt:lpstr>
      <vt:lpstr>PowerPoint 簡報</vt:lpstr>
      <vt:lpstr>Dijkstra’s algorithm</vt:lpstr>
      <vt:lpstr>A* Algorithm</vt:lpstr>
      <vt:lpstr>PowerPoint 簡報</vt:lpstr>
      <vt:lpstr>3.2. Modified A* Algorithm</vt:lpstr>
      <vt:lpstr>PowerPoint 簡報</vt:lpstr>
      <vt:lpstr>PowerPoint 簡報</vt:lpstr>
      <vt:lpstr>PowerPoint 簡報</vt:lpstr>
      <vt:lpstr>PowerPoint 簡報</vt:lpstr>
      <vt:lpstr>PowerPoint 簡報</vt:lpstr>
      <vt:lpstr>3.3. Efficient Path Computation Module for  Dynamic Network Slicing in SDN</vt:lpstr>
      <vt:lpstr>PowerPoint 簡報</vt:lpstr>
      <vt:lpstr>PowerPoint 簡報</vt:lpstr>
      <vt:lpstr>4. Experimental Results</vt:lpstr>
      <vt:lpstr>PowerPoint 簡報</vt:lpstr>
      <vt:lpstr>PowerPoint 簡報</vt:lpstr>
      <vt:lpstr>PowerPoint 簡報</vt:lpstr>
      <vt:lpstr>PowerPoint 簡報</vt:lpstr>
      <vt:lpstr>PowerPoint 簡報</vt:lpstr>
      <vt:lpstr>5. Discussion and Conclusions</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B-TSCA: Blockchain Assisted Trustworthiness Scalable Computation for V2I Authentication in VANETs</dc:title>
  <dc:creator>CYTSAO_Erin</dc:creator>
  <cp:lastModifiedBy>豐茗 陳</cp:lastModifiedBy>
  <cp:revision>125</cp:revision>
  <dcterms:created xsi:type="dcterms:W3CDTF">2023-02-13T12:11:39Z</dcterms:created>
  <dcterms:modified xsi:type="dcterms:W3CDTF">2024-03-26T06:13:01Z</dcterms:modified>
</cp:coreProperties>
</file>