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462" r:id="rId3"/>
    <p:sldId id="287" r:id="rId4"/>
    <p:sldId id="257" r:id="rId5"/>
    <p:sldId id="463" r:id="rId6"/>
    <p:sldId id="464" r:id="rId7"/>
    <p:sldId id="465" r:id="rId8"/>
    <p:sldId id="466" r:id="rId9"/>
    <p:sldId id="467" r:id="rId10"/>
    <p:sldId id="469" r:id="rId11"/>
    <p:sldId id="472" r:id="rId12"/>
    <p:sldId id="473" r:id="rId13"/>
    <p:sldId id="474" r:id="rId14"/>
    <p:sldId id="475" r:id="rId15"/>
    <p:sldId id="476" r:id="rId16"/>
    <p:sldId id="477" r:id="rId17"/>
    <p:sldId id="478" r:id="rId18"/>
    <p:sldId id="479" r:id="rId19"/>
    <p:sldId id="480" r:id="rId20"/>
    <p:sldId id="481" r:id="rId21"/>
    <p:sldId id="468" r:id="rId22"/>
    <p:sldId id="482" r:id="rId23"/>
    <p:sldId id="484" r:id="rId24"/>
    <p:sldId id="483" r:id="rId25"/>
    <p:sldId id="485" r:id="rId26"/>
    <p:sldId id="486" r:id="rId27"/>
    <p:sldId id="492" r:id="rId28"/>
    <p:sldId id="496" r:id="rId29"/>
    <p:sldId id="495" r:id="rId30"/>
    <p:sldId id="487" r:id="rId31"/>
    <p:sldId id="510" r:id="rId32"/>
    <p:sldId id="512" r:id="rId33"/>
    <p:sldId id="513" r:id="rId34"/>
    <p:sldId id="514" r:id="rId35"/>
    <p:sldId id="515" r:id="rId36"/>
    <p:sldId id="516" r:id="rId37"/>
    <p:sldId id="519" r:id="rId38"/>
    <p:sldId id="518" r:id="rId39"/>
    <p:sldId id="517" r:id="rId40"/>
    <p:sldId id="488" r:id="rId41"/>
    <p:sldId id="497" r:id="rId42"/>
    <p:sldId id="498" r:id="rId43"/>
    <p:sldId id="499" r:id="rId44"/>
    <p:sldId id="500" r:id="rId45"/>
    <p:sldId id="501" r:id="rId46"/>
    <p:sldId id="502" r:id="rId47"/>
    <p:sldId id="490" r:id="rId48"/>
    <p:sldId id="503" r:id="rId49"/>
    <p:sldId id="505" r:id="rId50"/>
    <p:sldId id="504" r:id="rId51"/>
    <p:sldId id="491" r:id="rId52"/>
    <p:sldId id="506" r:id="rId53"/>
    <p:sldId id="507" r:id="rId54"/>
    <p:sldId id="508" r:id="rId55"/>
    <p:sldId id="509" r:id="rId56"/>
    <p:sldId id="520" r:id="rId5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66941" autoAdjust="0"/>
  </p:normalViewPr>
  <p:slideViewPr>
    <p:cSldViewPr>
      <p:cViewPr varScale="1">
        <p:scale>
          <a:sx n="76" d="100"/>
          <a:sy n="76" d="100"/>
        </p:scale>
        <p:origin x="1986" y="90"/>
      </p:cViewPr>
      <p:guideLst/>
    </p:cSldViewPr>
  </p:slideViewPr>
  <p:notesTextViewPr>
    <p:cViewPr>
      <p:scale>
        <a:sx n="125" d="100"/>
        <a:sy n="125" d="100"/>
      </p:scale>
      <p:origin x="0" y="0"/>
    </p:cViewPr>
  </p:notesTextViewPr>
  <p:notesViewPr>
    <p:cSldViewPr>
      <p:cViewPr varScale="1">
        <p:scale>
          <a:sx n="110" d="100"/>
          <a:sy n="110" d="100"/>
        </p:scale>
        <p:origin x="531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8CA98139-E233-C104-6ACD-1AF16757AEE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EB2E265F-3CD9-6827-86DD-2B186D2F82E3}"/>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8178A24-39F8-194C-A503-737B012ECD6B}" type="datetimeFigureOut">
              <a:rPr lang="zh-TW" altLang="en-US"/>
              <a:pPr>
                <a:defRPr/>
              </a:pPr>
              <a:t>2024/3/26</a:t>
            </a:fld>
            <a:endParaRPr lang="zh-TW" altLang="en-US"/>
          </a:p>
        </p:txBody>
      </p:sp>
      <p:sp>
        <p:nvSpPr>
          <p:cNvPr id="4" name="頁尾版面配置區 3">
            <a:extLst>
              <a:ext uri="{FF2B5EF4-FFF2-40B4-BE49-F238E27FC236}">
                <a16:creationId xmlns:a16="http://schemas.microsoft.com/office/drawing/2014/main" id="{9EFF45F8-89AB-9F53-3EA8-200A53F27D9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94351C7E-68BF-D3E0-B96B-B30A7B19F5F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E2ACD9E-0722-534B-9621-E754E70E4E7D}"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D879FD69-2DC7-D596-ED50-510F6412913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C9A48046-0397-E40B-2F5D-FA50E6E1560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003EB722-8BB4-3B45-A92C-666606AE7F0A}" type="datetimeFigureOut">
              <a:rPr lang="zh-TW" altLang="en-US"/>
              <a:pPr>
                <a:defRPr/>
              </a:pPr>
              <a:t>2024/3/26</a:t>
            </a:fld>
            <a:endParaRPr lang="zh-TW" altLang="en-US"/>
          </a:p>
        </p:txBody>
      </p:sp>
      <p:sp>
        <p:nvSpPr>
          <p:cNvPr id="4" name="投影片圖像版面配置區 3">
            <a:extLst>
              <a:ext uri="{FF2B5EF4-FFF2-40B4-BE49-F238E27FC236}">
                <a16:creationId xmlns:a16="http://schemas.microsoft.com/office/drawing/2014/main" id="{42ED23B9-1F0B-B0CB-F6A5-62540DBD0CD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4F4A2CB0-BD99-9C1D-F109-EB75558CF20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510AD918-9E72-0926-0F59-0C97299E589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DE49F28D-6447-28CD-8322-9DA14C5970E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8A3BBC1-4FD2-B24A-A497-4CF8A9B00C5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5G</a:t>
            </a:r>
            <a:r>
              <a:rPr lang="zh-TW" altLang="en-US" sz="1200" kern="1200" dirty="0">
                <a:solidFill>
                  <a:schemeClr val="tx1"/>
                </a:solidFill>
                <a:effectLst/>
                <a:latin typeface="+mn-lt"/>
                <a:ea typeface="+mn-ea"/>
                <a:cs typeface="+mn-cs"/>
              </a:rPr>
              <a:t>技術</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a:t>
            </a:fld>
            <a:endParaRPr lang="zh-TW" altLang="en-US"/>
          </a:p>
        </p:txBody>
      </p:sp>
    </p:spTree>
    <p:extLst>
      <p:ext uri="{BB962C8B-B14F-4D97-AF65-F5344CB8AC3E}">
        <p14:creationId xmlns:p14="http://schemas.microsoft.com/office/powerpoint/2010/main" val="1352619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ECECEC"/>
                </a:solidFill>
                <a:effectLst/>
                <a:latin typeface="Söhne"/>
              </a:rPr>
              <a:t>LTE</a:t>
            </a:r>
            <a:r>
              <a:rPr lang="zh-TW" altLang="en-US" b="0" i="0" dirty="0">
                <a:solidFill>
                  <a:srgbClr val="ECECEC"/>
                </a:solidFill>
                <a:effectLst/>
                <a:latin typeface="Söhne"/>
              </a:rPr>
              <a:t>和</a:t>
            </a:r>
            <a:r>
              <a:rPr lang="en-US" altLang="zh-TW" b="0" i="0" dirty="0">
                <a:solidFill>
                  <a:srgbClr val="ECECEC"/>
                </a:solidFill>
                <a:effectLst/>
                <a:latin typeface="Söhne"/>
              </a:rPr>
              <a:t>EPC</a:t>
            </a:r>
            <a:r>
              <a:rPr lang="zh-TW" altLang="en-US" b="0" i="0" dirty="0">
                <a:solidFill>
                  <a:srgbClr val="ECECEC"/>
                </a:solidFill>
                <a:effectLst/>
                <a:latin typeface="Söhne"/>
              </a:rPr>
              <a:t>。</a:t>
            </a:r>
            <a:r>
              <a:rPr lang="en-US" altLang="zh-TW" b="0" i="0" dirty="0">
                <a:solidFill>
                  <a:srgbClr val="ECECEC"/>
                </a:solidFill>
                <a:effectLst/>
                <a:latin typeface="Söhne"/>
              </a:rPr>
              <a:t>LTE RAN</a:t>
            </a:r>
            <a:r>
              <a:rPr lang="zh-TW" altLang="en-US" b="0" i="0" dirty="0">
                <a:solidFill>
                  <a:srgbClr val="ECECEC"/>
                </a:solidFill>
                <a:effectLst/>
                <a:latin typeface="Söhne"/>
              </a:rPr>
              <a:t>由進化的節點基站（</a:t>
            </a:r>
            <a:r>
              <a:rPr lang="en-US" altLang="zh-TW" b="0" i="0" dirty="0">
                <a:solidFill>
                  <a:srgbClr val="ECECEC"/>
                </a:solidFill>
                <a:effectLst/>
                <a:latin typeface="Söhne"/>
              </a:rPr>
              <a:t>eNBs</a:t>
            </a:r>
            <a:r>
              <a:rPr lang="zh-TW" altLang="en-US" b="0" i="0" dirty="0">
                <a:solidFill>
                  <a:srgbClr val="ECECEC"/>
                </a:solidFill>
                <a:effectLst/>
                <a:latin typeface="Söhne"/>
              </a:rPr>
              <a:t>）組成，即</a:t>
            </a:r>
            <a:r>
              <a:rPr lang="en-US" altLang="zh-TW" b="0" i="0" dirty="0">
                <a:solidFill>
                  <a:srgbClr val="ECECEC"/>
                </a:solidFill>
                <a:effectLst/>
                <a:latin typeface="Söhne"/>
              </a:rPr>
              <a:t>LTE</a:t>
            </a:r>
            <a:r>
              <a:rPr lang="zh-TW" altLang="en-US" b="0" i="0" dirty="0">
                <a:solidFill>
                  <a:srgbClr val="ECECEC"/>
                </a:solidFill>
                <a:effectLst/>
                <a:latin typeface="Söhne"/>
              </a:rPr>
              <a:t>基站，它們為</a:t>
            </a:r>
            <a:r>
              <a:rPr lang="en-US" altLang="zh-TW" sz="1200" dirty="0"/>
              <a:t>mobile UEs</a:t>
            </a:r>
            <a:r>
              <a:rPr lang="zh-TW" altLang="en-US" b="0" i="0" dirty="0">
                <a:solidFill>
                  <a:srgbClr val="ECECEC"/>
                </a:solidFill>
                <a:effectLst/>
                <a:latin typeface="Söhne"/>
              </a:rPr>
              <a:t>提供</a:t>
            </a:r>
            <a:r>
              <a:rPr lang="en-US" altLang="zh-TW" sz="1200" dirty="0"/>
              <a:t>wireless connectivity </a:t>
            </a:r>
            <a:r>
              <a:rPr lang="zh-TW" altLang="en-US" b="0" i="0" dirty="0">
                <a:solidFill>
                  <a:srgbClr val="ECECEC"/>
                </a:solidFill>
                <a:effectLst/>
                <a:latin typeface="Söhne"/>
              </a:rPr>
              <a:t>。</a:t>
            </a:r>
            <a:r>
              <a:rPr lang="en-US" altLang="zh-TW" b="0" i="0" dirty="0">
                <a:solidFill>
                  <a:srgbClr val="ECECEC"/>
                </a:solidFill>
                <a:effectLst/>
                <a:latin typeface="Söhne"/>
              </a:rPr>
              <a:t>eNBs</a:t>
            </a:r>
            <a:r>
              <a:rPr lang="zh-TW" altLang="en-US" b="0" i="0" dirty="0">
                <a:solidFill>
                  <a:srgbClr val="ECECEC"/>
                </a:solidFill>
                <a:effectLst/>
                <a:latin typeface="Söhne"/>
              </a:rPr>
              <a:t>通常部署在專用硬體組件上作為單個設備，並與核心網絡以及彼此網絡連接</a:t>
            </a:r>
            <a:endParaRPr lang="en-US" altLang="zh-TW" b="0" i="0" dirty="0">
              <a:solidFill>
                <a:srgbClr val="ECECEC"/>
              </a:solidFill>
              <a:effectLst/>
              <a:latin typeface="Söhne"/>
            </a:endParaRPr>
          </a:p>
          <a:p>
            <a:endParaRPr lang="en-US" altLang="zh-TW" b="0" i="0" dirty="0">
              <a:solidFill>
                <a:srgbClr val="ECECEC"/>
              </a:solidFill>
              <a:effectLst/>
              <a:latin typeface="Söhne"/>
            </a:endParaRPr>
          </a:p>
          <a:p>
            <a:pPr algn="l">
              <a:buFont typeface="Arial" panose="020B0604020202020204" pitchFamily="34" charset="0"/>
              <a:buChar char="•"/>
            </a:pPr>
            <a:r>
              <a:rPr lang="en-US" altLang="zh-TW" b="0" i="0" dirty="0">
                <a:solidFill>
                  <a:srgbClr val="ECECEC"/>
                </a:solidFill>
                <a:effectLst/>
                <a:latin typeface="Söhne"/>
              </a:rPr>
              <a:t> PDCP</a:t>
            </a:r>
            <a:r>
              <a:rPr lang="zh-TW" altLang="en-US" b="0" i="0" dirty="0">
                <a:solidFill>
                  <a:srgbClr val="ECECEC"/>
                </a:solidFill>
                <a:effectLst/>
                <a:latin typeface="Söhne"/>
              </a:rPr>
              <a:t>，實現安全功能（例如，封包的加密），並負責</a:t>
            </a:r>
            <a:r>
              <a:rPr lang="en-US" altLang="zh-TW" b="0" i="0" dirty="0" err="1">
                <a:solidFill>
                  <a:srgbClr val="ECECEC"/>
                </a:solidFill>
                <a:effectLst/>
                <a:latin typeface="Söhne"/>
              </a:rPr>
              <a:t>eNB</a:t>
            </a:r>
            <a:r>
              <a:rPr lang="zh-TW" altLang="en-US" b="0" i="0" dirty="0">
                <a:solidFill>
                  <a:srgbClr val="ECECEC"/>
                </a:solidFill>
                <a:effectLst/>
                <a:latin typeface="Söhne"/>
              </a:rPr>
              <a:t>和</a:t>
            </a:r>
            <a:r>
              <a:rPr lang="en-US" altLang="zh-TW" b="0" i="0" dirty="0">
                <a:solidFill>
                  <a:srgbClr val="ECECEC"/>
                </a:solidFill>
                <a:effectLst/>
                <a:latin typeface="Söhne"/>
              </a:rPr>
              <a:t>UE</a:t>
            </a:r>
            <a:r>
              <a:rPr lang="zh-TW" altLang="en-US" b="0" i="0" dirty="0">
                <a:solidFill>
                  <a:srgbClr val="ECECEC"/>
                </a:solidFill>
                <a:effectLst/>
                <a:latin typeface="Söhne"/>
              </a:rPr>
              <a:t>之間的端到端封包傳遞。</a:t>
            </a:r>
          </a:p>
          <a:p>
            <a:pPr algn="l">
              <a:buFont typeface="Arial" panose="020B0604020202020204" pitchFamily="34" charset="0"/>
              <a:buChar char="•"/>
            </a:pPr>
            <a:r>
              <a:rPr lang="en-US" altLang="zh-TW" b="0" i="0" dirty="0">
                <a:solidFill>
                  <a:srgbClr val="ECECEC"/>
                </a:solidFill>
                <a:effectLst/>
                <a:latin typeface="Söhne"/>
              </a:rPr>
              <a:t> RLC</a:t>
            </a:r>
            <a:r>
              <a:rPr lang="zh-TW" altLang="en-US" b="0" i="0" dirty="0">
                <a:solidFill>
                  <a:srgbClr val="ECECEC"/>
                </a:solidFill>
                <a:effectLst/>
                <a:latin typeface="Söhne"/>
              </a:rPr>
              <a:t>，提供數據鏈路層服務（例如，錯誤更正，</a:t>
            </a:r>
            <a:r>
              <a:rPr lang="en-US" altLang="zh-TW" b="0" i="0" dirty="0">
                <a:solidFill>
                  <a:srgbClr val="ECECEC"/>
                </a:solidFill>
                <a:effectLst/>
                <a:latin typeface="Söhne"/>
              </a:rPr>
              <a:t>Packet</a:t>
            </a:r>
            <a:r>
              <a:rPr lang="zh-TW" altLang="en-US" b="0" i="0" dirty="0">
                <a:solidFill>
                  <a:srgbClr val="ECECEC"/>
                </a:solidFill>
                <a:effectLst/>
                <a:latin typeface="Söhne"/>
              </a:rPr>
              <a:t>分段和重建）。</a:t>
            </a:r>
            <a:endParaRPr lang="en-US" altLang="zh-TW" b="0" i="0" dirty="0">
              <a:solidFill>
                <a:srgbClr val="ECECEC"/>
              </a:solidFill>
              <a:effectLst/>
              <a:latin typeface="Söhne"/>
            </a:endParaRPr>
          </a:p>
          <a:p>
            <a:pPr algn="l">
              <a:buFont typeface="Arial" panose="020B0604020202020204" pitchFamily="34" charset="0"/>
              <a:buChar char="•"/>
            </a:pPr>
            <a:r>
              <a:rPr lang="en-US" altLang="zh-TW" b="0" i="0" dirty="0">
                <a:solidFill>
                  <a:srgbClr val="ECECEC"/>
                </a:solidFill>
                <a:effectLst/>
                <a:latin typeface="Söhne"/>
              </a:rPr>
              <a:t> MAC</a:t>
            </a:r>
            <a:r>
              <a:rPr lang="zh-TW" altLang="en-US" b="0" i="0" dirty="0">
                <a:solidFill>
                  <a:srgbClr val="ECECEC"/>
                </a:solidFill>
                <a:effectLst/>
                <a:latin typeface="Söhne"/>
              </a:rPr>
              <a:t>，執行調度，與</a:t>
            </a:r>
            <a:r>
              <a:rPr lang="en-US" altLang="zh-TW" b="0" i="0" dirty="0">
                <a:solidFill>
                  <a:srgbClr val="ECECEC"/>
                </a:solidFill>
                <a:effectLst/>
                <a:latin typeface="Söhne"/>
              </a:rPr>
              <a:t>RLC</a:t>
            </a:r>
            <a:r>
              <a:rPr lang="zh-TW" altLang="en-US" b="0" i="0" dirty="0">
                <a:solidFill>
                  <a:srgbClr val="ECECEC"/>
                </a:solidFill>
                <a:effectLst/>
                <a:latin typeface="Söhne"/>
              </a:rPr>
              <a:t>交互以信號傳輸，將</a:t>
            </a:r>
            <a:r>
              <a:rPr lang="en-US" altLang="zh-TW" dirty="0"/>
              <a:t>transport blocks</a:t>
            </a:r>
            <a:r>
              <a:rPr lang="zh-TW" altLang="en-US" b="0" i="0" dirty="0">
                <a:solidFill>
                  <a:srgbClr val="ECECEC"/>
                </a:solidFill>
                <a:effectLst/>
                <a:latin typeface="Söhne"/>
              </a:rPr>
              <a:t>轉發到物理層，並通過混合自動重複請求（</a:t>
            </a:r>
            <a:r>
              <a:rPr lang="en-US" altLang="zh-TW" b="0" i="0" dirty="0">
                <a:solidFill>
                  <a:srgbClr val="ECECEC"/>
                </a:solidFill>
                <a:effectLst/>
                <a:latin typeface="Söhne"/>
              </a:rPr>
              <a:t>HARQ</a:t>
            </a:r>
            <a:r>
              <a:rPr lang="zh-TW" altLang="en-US" b="0" i="0" dirty="0">
                <a:solidFill>
                  <a:srgbClr val="ECECEC"/>
                </a:solidFill>
                <a:effectLst/>
                <a:latin typeface="Söhne"/>
              </a:rPr>
              <a:t>）進行重傳。</a:t>
            </a:r>
          </a:p>
          <a:p>
            <a:pPr algn="l">
              <a:buFont typeface="Arial" panose="020B0604020202020204" pitchFamily="34" charset="0"/>
              <a:buChar char="•"/>
            </a:pPr>
            <a:r>
              <a:rPr lang="en-US" altLang="zh-TW" b="0" i="0" dirty="0">
                <a:solidFill>
                  <a:srgbClr val="ECECEC"/>
                </a:solidFill>
                <a:effectLst/>
                <a:latin typeface="Söhne"/>
              </a:rPr>
              <a:t> PHY</a:t>
            </a:r>
            <a:r>
              <a:rPr lang="zh-TW" altLang="en-US" b="0" i="0" dirty="0">
                <a:solidFill>
                  <a:srgbClr val="ECECEC"/>
                </a:solidFill>
                <a:effectLst/>
                <a:latin typeface="Söhne"/>
              </a:rPr>
              <a:t>，負責信道編碼，調製信號，並在基於</a:t>
            </a:r>
            <a:r>
              <a:rPr lang="en-US" altLang="zh-TW" b="0" i="0" dirty="0">
                <a:solidFill>
                  <a:srgbClr val="ECECEC"/>
                </a:solidFill>
                <a:effectLst/>
                <a:latin typeface="Söhne"/>
              </a:rPr>
              <a:t>OFDM</a:t>
            </a:r>
            <a:r>
              <a:rPr lang="zh-TW" altLang="en-US" b="0" i="0" dirty="0">
                <a:solidFill>
                  <a:srgbClr val="ECECEC"/>
                </a:solidFill>
                <a:effectLst/>
                <a:latin typeface="Söhne"/>
              </a:rPr>
              <a:t>的幀結構中進行傳輸。</a:t>
            </a:r>
          </a:p>
          <a:p>
            <a:endParaRPr lang="en-US" altLang="zh-TW" dirty="0"/>
          </a:p>
          <a:p>
            <a:r>
              <a:rPr lang="zh-TW" altLang="en-US" b="0" i="0" dirty="0">
                <a:solidFill>
                  <a:srgbClr val="ECECEC"/>
                </a:solidFill>
                <a:effectLst/>
                <a:latin typeface="Söhne"/>
              </a:rPr>
              <a:t>這些層還執行</a:t>
            </a:r>
            <a:r>
              <a:rPr lang="en-US" altLang="zh-TW" dirty="0"/>
              <a:t>control plane</a:t>
            </a:r>
            <a:r>
              <a:rPr lang="zh-TW" altLang="en-US" b="0" i="0" dirty="0">
                <a:solidFill>
                  <a:srgbClr val="ECECEC"/>
                </a:solidFill>
                <a:effectLst/>
                <a:latin typeface="Söhne"/>
              </a:rPr>
              <a:t>功能，涉及測量收集和信道質量估算。此外，無線資源控制（</a:t>
            </a:r>
            <a:r>
              <a:rPr lang="en-US" altLang="zh-TW" b="0" i="0" dirty="0">
                <a:solidFill>
                  <a:srgbClr val="ECECEC"/>
                </a:solidFill>
                <a:effectLst/>
                <a:latin typeface="Söhne"/>
              </a:rPr>
              <a:t>RRC</a:t>
            </a:r>
            <a:r>
              <a:rPr lang="zh-TW" altLang="en-US" b="0" i="0" dirty="0">
                <a:solidFill>
                  <a:srgbClr val="ECECEC"/>
                </a:solidFill>
                <a:effectLst/>
                <a:latin typeface="Söhne"/>
              </a:rPr>
              <a:t>）層管理</a:t>
            </a:r>
            <a:r>
              <a:rPr lang="en-US" altLang="zh-TW" b="0" i="0" dirty="0" err="1">
                <a:solidFill>
                  <a:srgbClr val="ECECEC"/>
                </a:solidFill>
                <a:effectLst/>
                <a:latin typeface="Söhne"/>
              </a:rPr>
              <a:t>eNB</a:t>
            </a:r>
            <a:r>
              <a:rPr lang="zh-TW" altLang="en-US" b="0" i="0" dirty="0">
                <a:solidFill>
                  <a:srgbClr val="ECECEC"/>
                </a:solidFill>
                <a:effectLst/>
                <a:latin typeface="Söhne"/>
              </a:rPr>
              <a:t>到</a:t>
            </a:r>
            <a:r>
              <a:rPr lang="en-US" altLang="zh-TW" b="0" i="0" dirty="0">
                <a:solidFill>
                  <a:srgbClr val="ECECEC"/>
                </a:solidFill>
                <a:effectLst/>
                <a:latin typeface="Söhne"/>
              </a:rPr>
              <a:t>UE</a:t>
            </a:r>
            <a:r>
              <a:rPr lang="zh-TW" altLang="en-US" b="0" i="0" dirty="0">
                <a:solidFill>
                  <a:srgbClr val="ECECEC"/>
                </a:solidFill>
                <a:effectLst/>
                <a:latin typeface="Söhne"/>
              </a:rPr>
              <a:t>連接的生命周期，並且是與核心網絡進行控制功能交互的接觸點。</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11</a:t>
            </a:fld>
            <a:endParaRPr lang="zh-TW" altLang="en-US"/>
          </a:p>
        </p:txBody>
      </p:sp>
    </p:spTree>
    <p:extLst>
      <p:ext uri="{BB962C8B-B14F-4D97-AF65-F5344CB8AC3E}">
        <p14:creationId xmlns:p14="http://schemas.microsoft.com/office/powerpoint/2010/main" val="668623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br>
              <a:rPr lang="zh-TW" altLang="en-US" dirty="0"/>
            </a:br>
            <a:r>
              <a:rPr lang="en-US" altLang="zh-TW" b="0" i="0" dirty="0">
                <a:solidFill>
                  <a:srgbClr val="ECECEC"/>
                </a:solidFill>
                <a:effectLst/>
                <a:latin typeface="Söhne"/>
              </a:rPr>
              <a:t>PGW</a:t>
            </a:r>
            <a:r>
              <a:rPr lang="zh-TW" altLang="en-US" b="0" i="0" dirty="0">
                <a:solidFill>
                  <a:srgbClr val="ECECEC"/>
                </a:solidFill>
                <a:effectLst/>
                <a:latin typeface="Söhne"/>
              </a:rPr>
              <a:t>是從互聯網到用戶設備（</a:t>
            </a:r>
            <a:r>
              <a:rPr lang="en-US" altLang="zh-TW" b="0" i="0" dirty="0">
                <a:solidFill>
                  <a:srgbClr val="ECECEC"/>
                </a:solidFill>
                <a:effectLst/>
                <a:latin typeface="Söhne"/>
              </a:rPr>
              <a:t>UE</a:t>
            </a:r>
            <a:r>
              <a:rPr lang="zh-TW" altLang="en-US" b="0" i="0" dirty="0">
                <a:solidFill>
                  <a:srgbClr val="ECECEC"/>
                </a:solidFill>
                <a:effectLst/>
                <a:latin typeface="Söhne"/>
              </a:rPr>
              <a:t>）的封包網關，而</a:t>
            </a:r>
            <a:r>
              <a:rPr lang="en-US" altLang="zh-TW" b="0" i="0" dirty="0">
                <a:solidFill>
                  <a:srgbClr val="ECECEC"/>
                </a:solidFill>
                <a:effectLst/>
                <a:latin typeface="Söhne"/>
              </a:rPr>
              <a:t>SGW</a:t>
            </a:r>
            <a:r>
              <a:rPr lang="zh-TW" altLang="en-US" b="0" i="0" dirty="0">
                <a:solidFill>
                  <a:srgbClr val="ECECEC"/>
                </a:solidFill>
                <a:effectLst/>
                <a:latin typeface="Söhne"/>
              </a:rPr>
              <a:t>是從</a:t>
            </a:r>
            <a:r>
              <a:rPr lang="en-US" altLang="zh-TW" b="0" i="0" dirty="0">
                <a:solidFill>
                  <a:srgbClr val="ECECEC"/>
                </a:solidFill>
                <a:effectLst/>
                <a:latin typeface="Söhne"/>
              </a:rPr>
              <a:t>UE</a:t>
            </a:r>
            <a:r>
              <a:rPr lang="zh-TW" altLang="en-US" b="0" i="0" dirty="0">
                <a:solidFill>
                  <a:srgbClr val="ECECEC"/>
                </a:solidFill>
                <a:effectLst/>
                <a:latin typeface="Söhne"/>
              </a:rPr>
              <a:t>到互聯網的封包網關。</a:t>
            </a:r>
            <a:endParaRPr lang="en-US" altLang="zh-TW" b="0" i="0" dirty="0">
              <a:solidFill>
                <a:srgbClr val="ECECEC"/>
              </a:solidFill>
              <a:effectLst/>
              <a:latin typeface="Söhne"/>
            </a:endParaRPr>
          </a:p>
          <a:p>
            <a:endParaRPr lang="en-US" altLang="zh-TW" b="0" i="0" dirty="0">
              <a:solidFill>
                <a:srgbClr val="ECECEC"/>
              </a:solidFill>
              <a:effectLst/>
              <a:latin typeface="Söhne"/>
            </a:endParaRPr>
          </a:p>
          <a:p>
            <a:pPr marL="285750" indent="-285750">
              <a:buAutoNum type="romanLcParenBoth"/>
            </a:pPr>
            <a:r>
              <a:rPr lang="en-US" altLang="zh-TW" sz="1200" b="1" dirty="0"/>
              <a:t>Packet Gateway </a:t>
            </a:r>
            <a:r>
              <a:rPr lang="zh-TW" altLang="en-US" b="0" i="0" dirty="0">
                <a:solidFill>
                  <a:srgbClr val="ECECEC"/>
                </a:solidFill>
                <a:effectLst/>
                <a:latin typeface="Söhne"/>
              </a:rPr>
              <a:t>（</a:t>
            </a:r>
            <a:r>
              <a:rPr lang="en-US" altLang="zh-TW" b="0" i="0" dirty="0">
                <a:solidFill>
                  <a:srgbClr val="ECECEC"/>
                </a:solidFill>
                <a:effectLst/>
                <a:latin typeface="Söhne"/>
              </a:rPr>
              <a:t>PGW</a:t>
            </a:r>
            <a:r>
              <a:rPr lang="zh-TW" altLang="en-US" b="0" i="0" dirty="0">
                <a:solidFill>
                  <a:srgbClr val="ECECEC"/>
                </a:solidFill>
                <a:effectLst/>
                <a:latin typeface="Söhne"/>
              </a:rPr>
              <a:t>）和</a:t>
            </a:r>
            <a:r>
              <a:rPr lang="en-US" altLang="zh-TW" sz="1200" b="1" dirty="0"/>
              <a:t>Service Gateway</a:t>
            </a:r>
            <a:r>
              <a:rPr lang="zh-TW" altLang="en-US" b="0" i="0" dirty="0">
                <a:solidFill>
                  <a:srgbClr val="ECECEC"/>
                </a:solidFill>
                <a:effectLst/>
                <a:latin typeface="Söhne"/>
              </a:rPr>
              <a:t>（</a:t>
            </a:r>
            <a:r>
              <a:rPr lang="en-US" altLang="zh-TW" b="0" i="0" dirty="0">
                <a:solidFill>
                  <a:srgbClr val="ECECEC"/>
                </a:solidFill>
                <a:effectLst/>
                <a:latin typeface="Söhne"/>
              </a:rPr>
              <a:t>SGW</a:t>
            </a:r>
            <a:r>
              <a:rPr lang="zh-TW" altLang="en-US" b="0" i="0" dirty="0">
                <a:solidFill>
                  <a:srgbClr val="ECECEC"/>
                </a:solidFill>
                <a:effectLst/>
                <a:latin typeface="Söhne"/>
              </a:rPr>
              <a:t>），它們是與互聯網之間的封包網關； </a:t>
            </a:r>
            <a:endParaRPr lang="en-US" altLang="zh-TW" b="0" i="0" dirty="0">
              <a:solidFill>
                <a:srgbClr val="ECECEC"/>
              </a:solidFill>
              <a:effectLst/>
              <a:latin typeface="Söhne"/>
            </a:endParaRPr>
          </a:p>
          <a:p>
            <a:pPr marL="285750" indent="-285750">
              <a:buAutoNum type="romanLcParenBoth"/>
            </a:pPr>
            <a:r>
              <a:rPr lang="en-US" altLang="zh-TW" sz="1200" b="1" dirty="0"/>
              <a:t>Mobility Management Entity </a:t>
            </a:r>
            <a:r>
              <a:rPr lang="zh-TW" altLang="en-US" b="0" i="0" dirty="0">
                <a:solidFill>
                  <a:srgbClr val="ECECEC"/>
                </a:solidFill>
                <a:effectLst/>
                <a:latin typeface="Söhne"/>
              </a:rPr>
              <a:t>（</a:t>
            </a:r>
            <a:r>
              <a:rPr lang="en-US" altLang="zh-TW" b="0" i="0" dirty="0">
                <a:solidFill>
                  <a:srgbClr val="ECECEC"/>
                </a:solidFill>
                <a:effectLst/>
                <a:latin typeface="Söhne"/>
              </a:rPr>
              <a:t>MME</a:t>
            </a:r>
            <a:r>
              <a:rPr lang="zh-TW" altLang="en-US" b="0" i="0" dirty="0">
                <a:solidFill>
                  <a:srgbClr val="ECECEC"/>
                </a:solidFill>
                <a:effectLst/>
                <a:latin typeface="Söhne"/>
              </a:rPr>
              <a:t>），負責從核心網絡角度處理手握和</a:t>
            </a:r>
            <a:r>
              <a:rPr lang="en-US" altLang="zh-TW" b="0" i="0" dirty="0">
                <a:solidFill>
                  <a:srgbClr val="ECECEC"/>
                </a:solidFill>
                <a:effectLst/>
                <a:latin typeface="Söhne"/>
              </a:rPr>
              <a:t>UE</a:t>
            </a:r>
            <a:r>
              <a:rPr lang="zh-TW" altLang="en-US" b="0" i="0" dirty="0">
                <a:solidFill>
                  <a:srgbClr val="ECECEC"/>
                </a:solidFill>
                <a:effectLst/>
                <a:latin typeface="Söhne"/>
              </a:rPr>
              <a:t>連接生命周期； </a:t>
            </a:r>
            <a:endParaRPr lang="en-US" altLang="zh-TW" b="0" i="0" dirty="0">
              <a:solidFill>
                <a:srgbClr val="ECECEC"/>
              </a:solidFill>
              <a:effectLst/>
              <a:latin typeface="Söhne"/>
            </a:endParaRPr>
          </a:p>
          <a:p>
            <a:pPr marL="285750" indent="-285750">
              <a:buAutoNum type="romanLcParenBoth"/>
            </a:pPr>
            <a:r>
              <a:rPr lang="en-US" altLang="zh-TW" sz="1200" b="1" dirty="0"/>
              <a:t>Home Subscription Server </a:t>
            </a:r>
            <a:r>
              <a:rPr lang="zh-TW" altLang="en-US" b="0" i="0" dirty="0">
                <a:solidFill>
                  <a:srgbClr val="ECECEC"/>
                </a:solidFill>
                <a:effectLst/>
                <a:latin typeface="Söhne"/>
              </a:rPr>
              <a:t>（</a:t>
            </a:r>
            <a:r>
              <a:rPr lang="en-US" altLang="zh-TW" b="0" i="0" dirty="0">
                <a:solidFill>
                  <a:srgbClr val="ECECEC"/>
                </a:solidFill>
                <a:effectLst/>
                <a:latin typeface="Söhne"/>
              </a:rPr>
              <a:t>HSS</a:t>
            </a:r>
            <a:r>
              <a:rPr lang="zh-TW" altLang="en-US" b="0" i="0" dirty="0">
                <a:solidFill>
                  <a:srgbClr val="ECECEC"/>
                </a:solidFill>
                <a:effectLst/>
                <a:latin typeface="Söhne"/>
              </a:rPr>
              <a:t>），負責管理訂閱和計費。</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12</a:t>
            </a:fld>
            <a:endParaRPr lang="zh-TW" altLang="en-US"/>
          </a:p>
        </p:txBody>
      </p:sp>
    </p:spTree>
    <p:extLst>
      <p:ext uri="{BB962C8B-B14F-4D97-AF65-F5344CB8AC3E}">
        <p14:creationId xmlns:p14="http://schemas.microsoft.com/office/powerpoint/2010/main" val="2998250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zh-TW" altLang="en-US" b="0" i="0" dirty="0">
                <a:solidFill>
                  <a:srgbClr val="ECECEC"/>
                </a:solidFill>
                <a:effectLst/>
                <a:latin typeface="Söhne"/>
              </a:rPr>
              <a:t>更廣泛的載波頻率：支援更廣泛的載波頻率，包括部分毫米波頻段。</a:t>
            </a:r>
            <a:endParaRPr lang="en-US" altLang="zh-TW" b="0" i="0" dirty="0">
              <a:solidFill>
                <a:srgbClr val="ECECEC"/>
              </a:solidFill>
              <a:effectLst/>
              <a:latin typeface="Söhne"/>
            </a:endParaRPr>
          </a:p>
          <a:p>
            <a:pPr algn="l"/>
            <a:endParaRPr lang="zh-TW" altLang="en-US" b="0" i="0" dirty="0">
              <a:solidFill>
                <a:srgbClr val="ECECEC"/>
              </a:solidFill>
              <a:effectLst/>
              <a:latin typeface="Söhne"/>
            </a:endParaRPr>
          </a:p>
          <a:p>
            <a:pPr algn="l"/>
            <a:r>
              <a:rPr lang="zh-TW" altLang="en-US" b="0" i="0" dirty="0">
                <a:solidFill>
                  <a:srgbClr val="ECECEC"/>
                </a:solidFill>
                <a:effectLst/>
                <a:latin typeface="Söhne"/>
              </a:rPr>
              <a:t>幀結構更加靈活：幀結構更加靈活，可變的子幀符號數量，並具有更大的帶寬選擇，可達</a:t>
            </a:r>
            <a:r>
              <a:rPr lang="en-US" altLang="zh-TW" b="0" i="0" dirty="0">
                <a:solidFill>
                  <a:srgbClr val="ECECEC"/>
                </a:solidFill>
                <a:effectLst/>
                <a:latin typeface="Söhne"/>
              </a:rPr>
              <a:t>400 MHz</a:t>
            </a:r>
            <a:r>
              <a:rPr lang="zh-TW" altLang="en-US" b="0" i="0" dirty="0">
                <a:solidFill>
                  <a:srgbClr val="ECECEC"/>
                </a:solidFill>
                <a:effectLst/>
                <a:latin typeface="Söhne"/>
              </a:rPr>
              <a:t>每個載波。</a:t>
            </a:r>
            <a:endParaRPr lang="en-US" altLang="zh-TW" b="0" i="0" dirty="0">
              <a:solidFill>
                <a:srgbClr val="ECECEC"/>
              </a:solidFill>
              <a:effectLst/>
              <a:latin typeface="Söhne"/>
            </a:endParaRPr>
          </a:p>
          <a:p>
            <a:pPr algn="l"/>
            <a:endParaRPr lang="zh-TW" altLang="en-US" b="0" i="0" dirty="0">
              <a:solidFill>
                <a:srgbClr val="ECECEC"/>
              </a:solidFill>
              <a:effectLst/>
              <a:latin typeface="Söhne"/>
            </a:endParaRPr>
          </a:p>
          <a:p>
            <a:pPr algn="l"/>
            <a:r>
              <a:rPr lang="en-US" altLang="zh-TW" b="0" i="0" dirty="0">
                <a:solidFill>
                  <a:srgbClr val="ECECEC"/>
                </a:solidFill>
                <a:effectLst/>
                <a:latin typeface="Söhne"/>
              </a:rPr>
              <a:t>5G RAN</a:t>
            </a:r>
            <a:r>
              <a:rPr lang="zh-TW" altLang="en-US" b="0" i="0" dirty="0">
                <a:solidFill>
                  <a:srgbClr val="ECECEC"/>
                </a:solidFill>
                <a:effectLst/>
                <a:latin typeface="Söhne"/>
              </a:rPr>
              <a:t>可連接至</a:t>
            </a:r>
            <a:r>
              <a:rPr lang="en-US" altLang="zh-TW" b="0" i="0" dirty="0">
                <a:solidFill>
                  <a:srgbClr val="ECECEC"/>
                </a:solidFill>
                <a:effectLst/>
                <a:latin typeface="Söhne"/>
              </a:rPr>
              <a:t>4G EPC</a:t>
            </a:r>
            <a:r>
              <a:rPr lang="zh-TW" altLang="en-US" b="0" i="0" dirty="0">
                <a:solidFill>
                  <a:srgbClr val="ECECEC"/>
                </a:solidFill>
                <a:effectLst/>
                <a:latin typeface="Söhne"/>
              </a:rPr>
              <a:t>或新的</a:t>
            </a:r>
            <a:r>
              <a:rPr lang="en-US" altLang="zh-TW" b="0" i="0" dirty="0">
                <a:solidFill>
                  <a:srgbClr val="ECECEC"/>
                </a:solidFill>
                <a:effectLst/>
                <a:latin typeface="Söhne"/>
              </a:rPr>
              <a:t>5GC</a:t>
            </a:r>
            <a:r>
              <a:rPr lang="zh-TW" altLang="en-US" b="0" i="0" dirty="0">
                <a:solidFill>
                  <a:srgbClr val="ECECEC"/>
                </a:solidFill>
                <a:effectLst/>
                <a:latin typeface="Söhne"/>
              </a:rPr>
              <a:t>：</a:t>
            </a:r>
            <a:r>
              <a:rPr lang="en-US" altLang="zh-TW" b="0" i="0" dirty="0">
                <a:solidFill>
                  <a:srgbClr val="ECECEC"/>
                </a:solidFill>
                <a:effectLst/>
                <a:latin typeface="Söhne"/>
              </a:rPr>
              <a:t>5G RAN</a:t>
            </a:r>
            <a:r>
              <a:rPr lang="zh-TW" altLang="en-US" b="0" i="0" dirty="0">
                <a:solidFill>
                  <a:srgbClr val="ECECEC"/>
                </a:solidFill>
                <a:effectLst/>
                <a:latin typeface="Söhne"/>
              </a:rPr>
              <a:t>可以連接到</a:t>
            </a:r>
            <a:r>
              <a:rPr lang="en-US" altLang="zh-TW" b="0" i="0" dirty="0">
                <a:solidFill>
                  <a:srgbClr val="ECECEC"/>
                </a:solidFill>
                <a:effectLst/>
                <a:latin typeface="Söhne"/>
              </a:rPr>
              <a:t>4G EPC</a:t>
            </a:r>
            <a:r>
              <a:rPr lang="zh-TW" altLang="en-US" b="0" i="0" dirty="0">
                <a:solidFill>
                  <a:srgbClr val="ECECEC"/>
                </a:solidFill>
                <a:effectLst/>
                <a:latin typeface="Söhne"/>
              </a:rPr>
              <a:t>或新的</a:t>
            </a:r>
            <a:r>
              <a:rPr lang="en-US" altLang="zh-TW" b="0" i="0" dirty="0">
                <a:solidFill>
                  <a:srgbClr val="ECECEC"/>
                </a:solidFill>
                <a:effectLst/>
                <a:latin typeface="Söhne"/>
              </a:rPr>
              <a:t>5GC</a:t>
            </a:r>
            <a:r>
              <a:rPr lang="zh-TW" altLang="en-US" b="0" i="0" dirty="0">
                <a:solidFill>
                  <a:srgbClr val="ECECEC"/>
                </a:solidFill>
                <a:effectLst/>
                <a:latin typeface="Söhne"/>
              </a:rPr>
              <a:t>，具有兩者的選擇。</a:t>
            </a:r>
            <a:endParaRPr lang="en-US" altLang="zh-TW" b="0" i="0" dirty="0">
              <a:solidFill>
                <a:srgbClr val="ECECEC"/>
              </a:solidFill>
              <a:effectLst/>
              <a:latin typeface="Söhne"/>
            </a:endParaRPr>
          </a:p>
          <a:p>
            <a:pPr algn="l"/>
            <a:endParaRPr lang="zh-TW" altLang="en-US" b="0" i="0" dirty="0">
              <a:solidFill>
                <a:srgbClr val="ECECEC"/>
              </a:solidFill>
              <a:effectLst/>
              <a:latin typeface="Söhne"/>
            </a:endParaRPr>
          </a:p>
          <a:p>
            <a:pPr algn="l"/>
            <a:r>
              <a:rPr lang="en-US" altLang="zh-TW" b="0" i="0" dirty="0">
                <a:solidFill>
                  <a:srgbClr val="ECECEC"/>
                </a:solidFill>
                <a:effectLst/>
                <a:latin typeface="Söhne"/>
              </a:rPr>
              <a:t>NR</a:t>
            </a:r>
            <a:r>
              <a:rPr lang="zh-TW" altLang="en-US" b="0" i="0" dirty="0">
                <a:solidFill>
                  <a:srgbClr val="ECECEC"/>
                </a:solidFill>
                <a:effectLst/>
                <a:latin typeface="Söhne"/>
              </a:rPr>
              <a:t>基站（</a:t>
            </a:r>
            <a:r>
              <a:rPr lang="en-US" altLang="zh-TW" b="0" i="0" dirty="0">
                <a:solidFill>
                  <a:srgbClr val="ECECEC"/>
                </a:solidFill>
                <a:effectLst/>
                <a:latin typeface="Söhne"/>
              </a:rPr>
              <a:t>Next Generation Node Bases (gNBs)</a:t>
            </a:r>
            <a:r>
              <a:rPr lang="zh-TW" altLang="en-US" b="0" i="0" dirty="0">
                <a:solidFill>
                  <a:srgbClr val="ECECEC"/>
                </a:solidFill>
                <a:effectLst/>
                <a:latin typeface="Söhne"/>
              </a:rPr>
              <a:t>）允許分佈式部署，將協議棧的不同部分部署在不同的硬件組件上：</a:t>
            </a:r>
            <a:r>
              <a:rPr lang="en-US" altLang="zh-TW" b="0" i="0" dirty="0">
                <a:solidFill>
                  <a:srgbClr val="ECECEC"/>
                </a:solidFill>
                <a:effectLst/>
                <a:latin typeface="Söhne"/>
              </a:rPr>
              <a:t>NR</a:t>
            </a:r>
            <a:r>
              <a:rPr lang="zh-TW" altLang="en-US" b="0" i="0" dirty="0">
                <a:solidFill>
                  <a:srgbClr val="ECECEC"/>
                </a:solidFill>
                <a:effectLst/>
                <a:latin typeface="Söhne"/>
              </a:rPr>
              <a:t>基站允許分佈式部署，將協議棧的不同部分部署在不同的硬件組件上，實現更靈活的網絡架構。</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13</a:t>
            </a:fld>
            <a:endParaRPr lang="zh-TW" altLang="en-US"/>
          </a:p>
        </p:txBody>
      </p:sp>
    </p:spTree>
    <p:extLst>
      <p:ext uri="{BB962C8B-B14F-4D97-AF65-F5344CB8AC3E}">
        <p14:creationId xmlns:p14="http://schemas.microsoft.com/office/powerpoint/2010/main" val="97119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en-US" altLang="zh-TW" b="0" i="0" dirty="0">
                <a:solidFill>
                  <a:srgbClr val="ECECEC"/>
                </a:solidFill>
                <a:effectLst/>
                <a:latin typeface="Söhne"/>
              </a:rPr>
              <a:t>NR</a:t>
            </a:r>
            <a:r>
              <a:rPr lang="zh-TW" altLang="en-US" b="0" i="0" dirty="0">
                <a:solidFill>
                  <a:srgbClr val="ECECEC"/>
                </a:solidFill>
                <a:effectLst/>
                <a:latin typeface="Söhne"/>
              </a:rPr>
              <a:t>引入的主要創新來自於將</a:t>
            </a:r>
            <a:r>
              <a:rPr lang="en-US" altLang="zh-TW" b="0" i="0" dirty="0">
                <a:solidFill>
                  <a:srgbClr val="ECECEC"/>
                </a:solidFill>
                <a:effectLst/>
                <a:latin typeface="Söhne"/>
              </a:rPr>
              <a:t>3GPP</a:t>
            </a:r>
            <a:r>
              <a:rPr lang="zh-TW" altLang="en-US" b="0" i="0" dirty="0">
                <a:solidFill>
                  <a:srgbClr val="ECECEC"/>
                </a:solidFill>
                <a:effectLst/>
                <a:latin typeface="Söhne"/>
              </a:rPr>
              <a:t>堆棧的</a:t>
            </a:r>
            <a:r>
              <a:rPr lang="en-US" altLang="zh-TW" sz="1200" dirty="0"/>
              <a:t>Higher layers</a:t>
            </a:r>
            <a:r>
              <a:rPr lang="zh-TW" altLang="en-US" b="0" i="0" dirty="0">
                <a:solidFill>
                  <a:srgbClr val="ECECEC"/>
                </a:solidFill>
                <a:effectLst/>
                <a:latin typeface="Söhne"/>
              </a:rPr>
              <a:t>（</a:t>
            </a:r>
            <a:r>
              <a:rPr lang="en-US" altLang="zh-TW" b="0" i="0" dirty="0">
                <a:solidFill>
                  <a:srgbClr val="ECECEC"/>
                </a:solidFill>
                <a:effectLst/>
                <a:latin typeface="Söhne"/>
              </a:rPr>
              <a:t>PDCP</a:t>
            </a:r>
            <a:r>
              <a:rPr lang="zh-TW" altLang="en-US" b="0" i="0" dirty="0">
                <a:solidFill>
                  <a:srgbClr val="ECECEC"/>
                </a:solidFill>
                <a:effectLst/>
                <a:latin typeface="Söhne"/>
              </a:rPr>
              <a:t>、</a:t>
            </a:r>
            <a:r>
              <a:rPr lang="en-US" altLang="zh-TW" b="0" i="0" dirty="0">
                <a:solidFill>
                  <a:srgbClr val="ECECEC"/>
                </a:solidFill>
                <a:effectLst/>
                <a:latin typeface="Söhne"/>
              </a:rPr>
              <a:t>SDAP</a:t>
            </a:r>
            <a:r>
              <a:rPr lang="zh-TW" altLang="en-US" b="0" i="0" dirty="0">
                <a:solidFill>
                  <a:srgbClr val="ECECEC"/>
                </a:solidFill>
                <a:effectLst/>
                <a:latin typeface="Söhne"/>
              </a:rPr>
              <a:t>和</a:t>
            </a:r>
            <a:r>
              <a:rPr lang="en-US" altLang="zh-TW" b="0" i="0" dirty="0">
                <a:solidFill>
                  <a:srgbClr val="ECECEC"/>
                </a:solidFill>
                <a:effectLst/>
                <a:latin typeface="Söhne"/>
              </a:rPr>
              <a:t>RRC</a:t>
            </a:r>
            <a:r>
              <a:rPr lang="zh-TW" altLang="en-US" b="0" i="0" dirty="0">
                <a:solidFill>
                  <a:srgbClr val="ECECEC"/>
                </a:solidFill>
                <a:effectLst/>
                <a:latin typeface="Söhne"/>
              </a:rPr>
              <a:t>）和</a:t>
            </a:r>
            <a:r>
              <a:rPr lang="en-US" altLang="zh-TW" sz="1200" dirty="0"/>
              <a:t>Lower layers</a:t>
            </a:r>
            <a:r>
              <a:rPr lang="zh-TW" altLang="en-US" b="0" i="0" dirty="0">
                <a:solidFill>
                  <a:srgbClr val="ECECEC"/>
                </a:solidFill>
                <a:effectLst/>
                <a:latin typeface="Söhne"/>
              </a:rPr>
              <a:t>（</a:t>
            </a:r>
            <a:r>
              <a:rPr lang="en-US" altLang="zh-TW" b="0" i="0" dirty="0">
                <a:solidFill>
                  <a:srgbClr val="ECECEC"/>
                </a:solidFill>
                <a:effectLst/>
                <a:latin typeface="Söhne"/>
              </a:rPr>
              <a:t>RLC</a:t>
            </a:r>
            <a:r>
              <a:rPr lang="zh-TW" altLang="en-US" b="0" i="0" dirty="0">
                <a:solidFill>
                  <a:srgbClr val="ECECEC"/>
                </a:solidFill>
                <a:effectLst/>
                <a:latin typeface="Söhne"/>
              </a:rPr>
              <a:t>、</a:t>
            </a:r>
            <a:r>
              <a:rPr lang="en-US" altLang="zh-TW" b="0" i="0" dirty="0">
                <a:solidFill>
                  <a:srgbClr val="ECECEC"/>
                </a:solidFill>
                <a:effectLst/>
                <a:latin typeface="Söhne"/>
              </a:rPr>
              <a:t>MAC</a:t>
            </a:r>
            <a:r>
              <a:rPr lang="zh-TW" altLang="en-US" b="0" i="0" dirty="0">
                <a:solidFill>
                  <a:srgbClr val="ECECEC"/>
                </a:solidFill>
                <a:effectLst/>
                <a:latin typeface="Söhne"/>
              </a:rPr>
              <a:t>和</a:t>
            </a:r>
            <a:r>
              <a:rPr lang="en-US" altLang="zh-TW" b="0" i="0" dirty="0">
                <a:solidFill>
                  <a:srgbClr val="ECECEC"/>
                </a:solidFill>
                <a:effectLst/>
                <a:latin typeface="Söhne"/>
              </a:rPr>
              <a:t>PHY</a:t>
            </a:r>
            <a:r>
              <a:rPr lang="zh-TW" altLang="en-US" b="0" i="0" dirty="0">
                <a:solidFill>
                  <a:srgbClr val="ECECEC"/>
                </a:solidFill>
                <a:effectLst/>
                <a:latin typeface="Söhne"/>
              </a:rPr>
              <a:t>）分割為兩個不同的邏輯單元，</a:t>
            </a:r>
            <a:endParaRPr lang="en-US" altLang="zh-TW" b="0" i="0" dirty="0">
              <a:solidFill>
                <a:srgbClr val="ECECEC"/>
              </a:solidFill>
              <a:effectLst/>
              <a:latin typeface="Söhne"/>
            </a:endParaRPr>
          </a:p>
          <a:p>
            <a:pPr algn="l"/>
            <a:r>
              <a:rPr lang="zh-TW" altLang="en-US" b="0" i="0" dirty="0">
                <a:solidFill>
                  <a:srgbClr val="ECECEC"/>
                </a:solidFill>
                <a:effectLst/>
                <a:latin typeface="Söhne"/>
              </a:rPr>
              <a:t>稱為</a:t>
            </a:r>
            <a:r>
              <a:rPr lang="en-US" altLang="zh-TW" dirty="0"/>
              <a:t>Central Unit</a:t>
            </a:r>
            <a:r>
              <a:rPr lang="zh-TW" altLang="en-US" b="0" i="0" dirty="0">
                <a:solidFill>
                  <a:srgbClr val="ECECEC"/>
                </a:solidFill>
                <a:effectLst/>
                <a:latin typeface="Söhne"/>
              </a:rPr>
              <a:t>（</a:t>
            </a:r>
            <a:r>
              <a:rPr lang="en-US" altLang="zh-TW" b="0" i="0" dirty="0">
                <a:solidFill>
                  <a:srgbClr val="ECECEC"/>
                </a:solidFill>
                <a:effectLst/>
                <a:latin typeface="Söhne"/>
              </a:rPr>
              <a:t>CU</a:t>
            </a:r>
            <a:r>
              <a:rPr lang="zh-TW" altLang="en-US" b="0" i="0" dirty="0">
                <a:solidFill>
                  <a:srgbClr val="ECECEC"/>
                </a:solidFill>
                <a:effectLst/>
                <a:latin typeface="Söhne"/>
              </a:rPr>
              <a:t>）和</a:t>
            </a:r>
            <a:r>
              <a:rPr lang="en-US" altLang="zh-TW" dirty="0"/>
              <a:t>Distributed Unit</a:t>
            </a:r>
            <a:r>
              <a:rPr lang="zh-TW" altLang="en-US" b="0" i="0" dirty="0">
                <a:solidFill>
                  <a:srgbClr val="ECECEC"/>
                </a:solidFill>
                <a:effectLst/>
                <a:latin typeface="Söhne"/>
              </a:rPr>
              <a:t>（</a:t>
            </a:r>
            <a:r>
              <a:rPr lang="en-US" altLang="zh-TW" b="0" i="0" dirty="0">
                <a:solidFill>
                  <a:srgbClr val="ECECEC"/>
                </a:solidFill>
                <a:effectLst/>
                <a:latin typeface="Söhne"/>
              </a:rPr>
              <a:t>DU</a:t>
            </a:r>
            <a:r>
              <a:rPr lang="zh-TW" altLang="en-US" b="0" i="0" dirty="0">
                <a:solidFill>
                  <a:srgbClr val="ECECEC"/>
                </a:solidFill>
                <a:effectLst/>
                <a:latin typeface="Söhne"/>
              </a:rPr>
              <a:t>），可以部署在不同的位置。</a:t>
            </a:r>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r>
              <a:rPr lang="zh-TW" altLang="en-US" b="0" i="0" dirty="0">
                <a:solidFill>
                  <a:srgbClr val="ECECEC"/>
                </a:solidFill>
                <a:effectLst/>
                <a:latin typeface="Söhne"/>
              </a:rPr>
              <a:t>此外，物理層的較低部分可以從</a:t>
            </a:r>
            <a:r>
              <a:rPr lang="en-US" altLang="zh-TW" b="0" i="0" dirty="0">
                <a:solidFill>
                  <a:srgbClr val="ECECEC"/>
                </a:solidFill>
                <a:effectLst/>
                <a:latin typeface="Söhne"/>
              </a:rPr>
              <a:t>DU</a:t>
            </a:r>
            <a:r>
              <a:rPr lang="zh-TW" altLang="en-US" b="0" i="0" dirty="0">
                <a:solidFill>
                  <a:srgbClr val="ECECEC"/>
                </a:solidFill>
                <a:effectLst/>
                <a:latin typeface="Söhne"/>
              </a:rPr>
              <a:t>中分離出來，形成獨立的</a:t>
            </a:r>
            <a:r>
              <a:rPr lang="en-US" altLang="zh-TW" dirty="0"/>
              <a:t>Radio Unit</a:t>
            </a:r>
            <a:r>
              <a:rPr lang="zh-TW" altLang="en-US" b="0" i="0" dirty="0">
                <a:solidFill>
                  <a:srgbClr val="ECECEC"/>
                </a:solidFill>
                <a:effectLst/>
                <a:latin typeface="Söhne"/>
              </a:rPr>
              <a:t>（</a:t>
            </a:r>
            <a:r>
              <a:rPr lang="en-US" altLang="zh-TW" b="0" i="0" dirty="0">
                <a:solidFill>
                  <a:srgbClr val="ECECEC"/>
                </a:solidFill>
                <a:effectLst/>
                <a:latin typeface="Söhne"/>
              </a:rPr>
              <a:t>RU</a:t>
            </a:r>
            <a:r>
              <a:rPr lang="zh-TW" altLang="en-US" b="0" i="0" dirty="0">
                <a:solidFill>
                  <a:srgbClr val="ECECEC"/>
                </a:solidFill>
                <a:effectLst/>
                <a:latin typeface="Söhne"/>
              </a:rPr>
              <a:t>）。</a:t>
            </a:r>
            <a:endParaRPr lang="en-US" altLang="zh-TW" b="0" i="0" dirty="0">
              <a:solidFill>
                <a:srgbClr val="ECECEC"/>
              </a:solidFill>
              <a:effectLst/>
              <a:latin typeface="Söhne"/>
            </a:endParaRPr>
          </a:p>
          <a:p>
            <a:pPr algn="l"/>
            <a:r>
              <a:rPr lang="zh-TW" altLang="en-US" b="0" i="0" dirty="0">
                <a:solidFill>
                  <a:srgbClr val="ECECEC"/>
                </a:solidFill>
                <a:effectLst/>
                <a:latin typeface="Söhne"/>
              </a:rPr>
              <a:t> </a:t>
            </a:r>
            <a:r>
              <a:rPr lang="en-US" altLang="zh-TW" b="0" i="0" dirty="0">
                <a:solidFill>
                  <a:srgbClr val="ECECEC"/>
                </a:solidFill>
                <a:effectLst/>
                <a:latin typeface="Söhne"/>
              </a:rPr>
              <a:t>CU</a:t>
            </a:r>
            <a:r>
              <a:rPr lang="zh-TW" altLang="en-US" b="0" i="0" dirty="0">
                <a:solidFill>
                  <a:srgbClr val="ECECEC"/>
                </a:solidFill>
                <a:effectLst/>
                <a:latin typeface="Söhne"/>
              </a:rPr>
              <a:t>、</a:t>
            </a:r>
            <a:r>
              <a:rPr lang="en-US" altLang="zh-TW" b="0" i="0" dirty="0">
                <a:solidFill>
                  <a:srgbClr val="ECECEC"/>
                </a:solidFill>
                <a:effectLst/>
                <a:latin typeface="Söhne"/>
              </a:rPr>
              <a:t>DU</a:t>
            </a:r>
            <a:r>
              <a:rPr lang="zh-TW" altLang="en-US" b="0" i="0" dirty="0">
                <a:solidFill>
                  <a:srgbClr val="ECECEC"/>
                </a:solidFill>
                <a:effectLst/>
                <a:latin typeface="Söhne"/>
              </a:rPr>
              <a:t>和</a:t>
            </a:r>
            <a:r>
              <a:rPr lang="en-US" altLang="zh-TW" b="0" i="0" dirty="0">
                <a:solidFill>
                  <a:srgbClr val="ECECEC"/>
                </a:solidFill>
                <a:effectLst/>
                <a:latin typeface="Söhne"/>
              </a:rPr>
              <a:t>RU</a:t>
            </a:r>
            <a:r>
              <a:rPr lang="zh-TW" altLang="en-US" b="0" i="0" dirty="0">
                <a:solidFill>
                  <a:srgbClr val="ECECEC"/>
                </a:solidFill>
                <a:effectLst/>
                <a:latin typeface="Söhne"/>
              </a:rPr>
              <a:t>通過定義良好的接口連接，這些接口在不同的數據速率和延遲下運作（在</a:t>
            </a:r>
            <a:r>
              <a:rPr lang="en-US" altLang="zh-TW" b="0" i="0" dirty="0">
                <a:solidFill>
                  <a:srgbClr val="ECECEC"/>
                </a:solidFill>
                <a:effectLst/>
                <a:latin typeface="Söhne"/>
              </a:rPr>
              <a:t>DU</a:t>
            </a:r>
            <a:r>
              <a:rPr lang="zh-TW" altLang="en-US" b="0" i="0" dirty="0">
                <a:solidFill>
                  <a:srgbClr val="ECECEC"/>
                </a:solidFill>
                <a:effectLst/>
                <a:latin typeface="Söhne"/>
              </a:rPr>
              <a:t>和</a:t>
            </a:r>
            <a:r>
              <a:rPr lang="en-US" altLang="zh-TW" b="0" i="0" dirty="0">
                <a:solidFill>
                  <a:srgbClr val="ECECEC"/>
                </a:solidFill>
                <a:effectLst/>
                <a:latin typeface="Söhne"/>
              </a:rPr>
              <a:t>RU</a:t>
            </a:r>
            <a:r>
              <a:rPr lang="zh-TW" altLang="en-US" b="0" i="0" dirty="0">
                <a:solidFill>
                  <a:srgbClr val="ECECEC"/>
                </a:solidFill>
                <a:effectLst/>
                <a:latin typeface="Söhne"/>
              </a:rPr>
              <a:t>之間的約束更為嚴格）。</a:t>
            </a:r>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r>
              <a:rPr lang="zh-TW" altLang="en-US" b="0" i="0" dirty="0">
                <a:solidFill>
                  <a:srgbClr val="ECECEC"/>
                </a:solidFill>
                <a:effectLst/>
                <a:latin typeface="Söhne"/>
              </a:rPr>
              <a:t>這種架構由</a:t>
            </a:r>
            <a:r>
              <a:rPr lang="en-US" altLang="zh-TW" b="0" i="0" dirty="0">
                <a:solidFill>
                  <a:srgbClr val="ECECEC"/>
                </a:solidFill>
                <a:effectLst/>
                <a:latin typeface="Söhne"/>
              </a:rPr>
              <a:t>3GPP</a:t>
            </a:r>
            <a:r>
              <a:rPr lang="zh-TW" altLang="en-US" b="0" i="0" dirty="0">
                <a:solidFill>
                  <a:srgbClr val="ECECEC"/>
                </a:solidFill>
                <a:effectLst/>
                <a:latin typeface="Söhne"/>
              </a:rPr>
              <a:t>提出，實現了</a:t>
            </a:r>
            <a:r>
              <a:rPr lang="en-US" altLang="zh-TW" sz="1200" dirty="0"/>
              <a:t>virtualized </a:t>
            </a:r>
            <a:r>
              <a:rPr lang="en-US" altLang="zh-TW" b="0" i="0" dirty="0">
                <a:solidFill>
                  <a:srgbClr val="ECECEC"/>
                </a:solidFill>
                <a:effectLst/>
                <a:latin typeface="Söhne"/>
              </a:rPr>
              <a:t>RAN</a:t>
            </a:r>
            <a:r>
              <a:rPr lang="zh-TW" altLang="en-US" b="0" i="0" dirty="0">
                <a:solidFill>
                  <a:srgbClr val="ECECEC"/>
                </a:solidFill>
                <a:effectLst/>
                <a:latin typeface="Söhne"/>
              </a:rPr>
              <a:t>（</a:t>
            </a:r>
            <a:r>
              <a:rPr lang="en-US" altLang="zh-TW" b="0" i="0" dirty="0" err="1">
                <a:solidFill>
                  <a:srgbClr val="ECECEC"/>
                </a:solidFill>
                <a:effectLst/>
                <a:latin typeface="Söhne"/>
              </a:rPr>
              <a:t>vRAN</a:t>
            </a:r>
            <a:r>
              <a:rPr lang="zh-TW" altLang="en-US" b="0" i="0" dirty="0">
                <a:solidFill>
                  <a:srgbClr val="ECECEC"/>
                </a:solidFill>
                <a:effectLst/>
                <a:latin typeface="Söhne"/>
              </a:rPr>
              <a:t>）範式。具體來說，天線元件（在</a:t>
            </a:r>
            <a:r>
              <a:rPr lang="en-US" altLang="zh-TW" b="0" i="0" dirty="0">
                <a:solidFill>
                  <a:srgbClr val="ECECEC"/>
                </a:solidFill>
                <a:effectLst/>
                <a:latin typeface="Söhne"/>
              </a:rPr>
              <a:t>RU</a:t>
            </a:r>
            <a:r>
              <a:rPr lang="zh-TW" altLang="en-US" b="0" i="0" dirty="0">
                <a:solidFill>
                  <a:srgbClr val="ECECEC"/>
                </a:solidFill>
                <a:effectLst/>
                <a:latin typeface="Söhne"/>
              </a:rPr>
              <a:t>中）與基帶和信號處理單元（在</a:t>
            </a:r>
            <a:r>
              <a:rPr lang="en-US" altLang="zh-TW" b="0" i="0" dirty="0">
                <a:solidFill>
                  <a:srgbClr val="ECECEC"/>
                </a:solidFill>
                <a:effectLst/>
                <a:latin typeface="Söhne"/>
              </a:rPr>
              <a:t>DU</a:t>
            </a:r>
            <a:r>
              <a:rPr lang="zh-TW" altLang="en-US" b="0" i="0" dirty="0">
                <a:solidFill>
                  <a:srgbClr val="ECECEC"/>
                </a:solidFill>
                <a:effectLst/>
                <a:latin typeface="Söhne"/>
              </a:rPr>
              <a:t>和</a:t>
            </a:r>
            <a:r>
              <a:rPr lang="en-US" altLang="zh-TW" b="0" i="0" dirty="0">
                <a:solidFill>
                  <a:srgbClr val="ECECEC"/>
                </a:solidFill>
                <a:effectLst/>
                <a:latin typeface="Söhne"/>
              </a:rPr>
              <a:t>CU</a:t>
            </a:r>
            <a:r>
              <a:rPr lang="zh-TW" altLang="en-US" b="0" i="0" dirty="0">
                <a:solidFill>
                  <a:srgbClr val="ECECEC"/>
                </a:solidFill>
                <a:effectLst/>
                <a:latin typeface="Söhne"/>
              </a:rPr>
              <a:t>中）分離開來，後者可在通用的、甚至是多供應商的硬件上托管。如果不同</a:t>
            </a:r>
            <a:r>
              <a:rPr lang="en-US" altLang="zh-TW" b="0" i="0" dirty="0">
                <a:solidFill>
                  <a:srgbClr val="ECECEC"/>
                </a:solidFill>
                <a:effectLst/>
                <a:latin typeface="Söhne"/>
              </a:rPr>
              <a:t>RAN</a:t>
            </a:r>
            <a:r>
              <a:rPr lang="zh-TW" altLang="en-US" b="0" i="0" dirty="0">
                <a:solidFill>
                  <a:srgbClr val="ECECEC"/>
                </a:solidFill>
                <a:effectLst/>
                <a:latin typeface="Söhne"/>
              </a:rPr>
              <a:t>組件之間的接口是開放的，則</a:t>
            </a:r>
            <a:r>
              <a:rPr lang="en-US" altLang="zh-TW" b="0" i="0" dirty="0">
                <a:solidFill>
                  <a:srgbClr val="ECECEC"/>
                </a:solidFill>
                <a:effectLst/>
                <a:latin typeface="Söhne"/>
              </a:rPr>
              <a:t>5G</a:t>
            </a:r>
            <a:r>
              <a:rPr lang="zh-TW" altLang="en-US" b="0" i="0" dirty="0">
                <a:solidFill>
                  <a:srgbClr val="ECECEC"/>
                </a:solidFill>
                <a:effectLst/>
                <a:latin typeface="Söhne"/>
              </a:rPr>
              <a:t>部署將遵循</a:t>
            </a:r>
            <a:r>
              <a:rPr lang="en-US" altLang="zh-TW" dirty="0"/>
              <a:t>Open RAN model</a:t>
            </a:r>
            <a:r>
              <a:rPr lang="zh-TW" altLang="en-US" b="0" i="0" dirty="0">
                <a:solidFill>
                  <a:srgbClr val="ECECEC"/>
                </a:solidFill>
                <a:effectLst/>
                <a:latin typeface="Söhne"/>
              </a:rPr>
              <a:t>，該</a:t>
            </a:r>
            <a:r>
              <a:rPr lang="en-US" altLang="zh-TW" dirty="0"/>
              <a:t>model</a:t>
            </a:r>
            <a:r>
              <a:rPr lang="zh-TW" altLang="en-US" b="0" i="0" dirty="0">
                <a:solidFill>
                  <a:srgbClr val="ECECEC"/>
                </a:solidFill>
                <a:effectLst/>
                <a:latin typeface="Söhne"/>
              </a:rPr>
              <a:t>定義了分離</a:t>
            </a:r>
            <a:r>
              <a:rPr lang="en-US" altLang="zh-TW" b="0" i="0" dirty="0">
                <a:solidFill>
                  <a:srgbClr val="ECECEC"/>
                </a:solidFill>
                <a:effectLst/>
                <a:latin typeface="Söhne"/>
              </a:rPr>
              <a:t>RAN</a:t>
            </a:r>
            <a:r>
              <a:rPr lang="zh-TW" altLang="en-US" b="0" i="0" dirty="0">
                <a:solidFill>
                  <a:srgbClr val="ECECEC"/>
                </a:solidFill>
                <a:effectLst/>
                <a:latin typeface="Söhne"/>
              </a:rPr>
              <a:t>元素之間的開放和標準化接口。開放</a:t>
            </a:r>
            <a:r>
              <a:rPr lang="en-US" altLang="zh-TW" b="0" i="0" dirty="0">
                <a:solidFill>
                  <a:srgbClr val="ECECEC"/>
                </a:solidFill>
                <a:effectLst/>
                <a:latin typeface="Söhne"/>
              </a:rPr>
              <a:t>RAN</a:t>
            </a:r>
            <a:r>
              <a:rPr lang="zh-TW" altLang="en-US" b="0" i="0" dirty="0">
                <a:solidFill>
                  <a:srgbClr val="ECECEC"/>
                </a:solidFill>
                <a:effectLst/>
                <a:latin typeface="Söhne"/>
              </a:rPr>
              <a:t>的一個顯著示例目前由</a:t>
            </a:r>
            <a:r>
              <a:rPr lang="en-US" altLang="zh-TW" b="0" i="0" dirty="0">
                <a:solidFill>
                  <a:srgbClr val="ECECEC"/>
                </a:solidFill>
                <a:effectLst/>
                <a:latin typeface="Söhne"/>
              </a:rPr>
              <a:t>O-RAN</a:t>
            </a:r>
            <a:r>
              <a:rPr lang="zh-TW" altLang="en-US" b="0" i="0" dirty="0">
                <a:solidFill>
                  <a:srgbClr val="ECECEC"/>
                </a:solidFill>
                <a:effectLst/>
                <a:latin typeface="Söhne"/>
              </a:rPr>
              <a:t>聯盟</a:t>
            </a:r>
            <a:r>
              <a:rPr lang="en-US" altLang="zh-TW" b="0" i="0" dirty="0">
                <a:solidFill>
                  <a:srgbClr val="ECECEC"/>
                </a:solidFill>
                <a:effectLst/>
                <a:latin typeface="Söhne"/>
              </a:rPr>
              <a:t>[4]</a:t>
            </a:r>
            <a:r>
              <a:rPr lang="zh-TW" altLang="en-US" b="0" i="0" dirty="0">
                <a:solidFill>
                  <a:srgbClr val="ECECEC"/>
                </a:solidFill>
                <a:effectLst/>
                <a:latin typeface="Söhne"/>
              </a:rPr>
              <a:t>推廣。</a:t>
            </a:r>
            <a:endParaRPr lang="en-US" altLang="zh-TW" b="0" i="0" dirty="0">
              <a:solidFill>
                <a:srgbClr val="ECECEC"/>
              </a:solidFill>
              <a:effectLst/>
              <a:latin typeface="Söhne"/>
            </a:endParaRPr>
          </a:p>
          <a:p>
            <a:pPr algn="l"/>
            <a:r>
              <a:rPr lang="zh-TW" altLang="en-US" b="0" i="0" dirty="0">
                <a:solidFill>
                  <a:srgbClr val="ECECEC"/>
                </a:solidFill>
                <a:effectLst/>
                <a:latin typeface="Söhne"/>
              </a:rPr>
              <a:t>該聯盟已經定義了</a:t>
            </a:r>
            <a:r>
              <a:rPr lang="en-US" altLang="zh-TW" b="0" i="0" dirty="0">
                <a:solidFill>
                  <a:srgbClr val="ECECEC"/>
                </a:solidFill>
                <a:effectLst/>
                <a:latin typeface="Söhne"/>
              </a:rPr>
              <a:t>CU</a:t>
            </a:r>
            <a:r>
              <a:rPr lang="zh-TW" altLang="en-US" b="0" i="0" dirty="0">
                <a:solidFill>
                  <a:srgbClr val="ECECEC"/>
                </a:solidFill>
                <a:effectLst/>
                <a:latin typeface="Söhne"/>
              </a:rPr>
              <a:t>、</a:t>
            </a:r>
            <a:r>
              <a:rPr lang="en-US" altLang="zh-TW" b="0" i="0" dirty="0">
                <a:solidFill>
                  <a:srgbClr val="ECECEC"/>
                </a:solidFill>
                <a:effectLst/>
                <a:latin typeface="Söhne"/>
              </a:rPr>
              <a:t>DU</a:t>
            </a:r>
            <a:r>
              <a:rPr lang="zh-TW" altLang="en-US" b="0" i="0" dirty="0">
                <a:solidFill>
                  <a:srgbClr val="ECECEC"/>
                </a:solidFill>
                <a:effectLst/>
                <a:latin typeface="Söhne"/>
              </a:rPr>
              <a:t>、</a:t>
            </a:r>
            <a:r>
              <a:rPr lang="en-US" altLang="zh-TW" b="0" i="0" dirty="0">
                <a:solidFill>
                  <a:srgbClr val="ECECEC"/>
                </a:solidFill>
                <a:effectLst/>
                <a:latin typeface="Söhne"/>
              </a:rPr>
              <a:t>RU</a:t>
            </a:r>
            <a:r>
              <a:rPr lang="zh-TW" altLang="en-US" b="0" i="0" dirty="0">
                <a:solidFill>
                  <a:srgbClr val="ECECEC"/>
                </a:solidFill>
                <a:effectLst/>
                <a:latin typeface="Söhne"/>
              </a:rPr>
              <a:t>和可以部署在</a:t>
            </a:r>
            <a:r>
              <a:rPr lang="en-US" altLang="zh-TW" dirty="0"/>
              <a:t>edge of the network</a:t>
            </a:r>
            <a:r>
              <a:rPr lang="zh-TW" altLang="en-US" b="0" i="0" dirty="0">
                <a:solidFill>
                  <a:srgbClr val="ECECEC"/>
                </a:solidFill>
                <a:effectLst/>
                <a:latin typeface="Söhne"/>
              </a:rPr>
              <a:t>的</a:t>
            </a:r>
            <a:r>
              <a:rPr lang="en-US" altLang="zh-TW" dirty="0"/>
              <a:t>RAN Intelligent Controller</a:t>
            </a:r>
            <a:r>
              <a:rPr lang="zh-TW" altLang="en-US" b="0" i="0" dirty="0">
                <a:solidFill>
                  <a:srgbClr val="ECECEC"/>
                </a:solidFill>
                <a:effectLst/>
                <a:latin typeface="Söhne"/>
              </a:rPr>
              <a:t>（</a:t>
            </a:r>
            <a:r>
              <a:rPr lang="en-US" altLang="zh-TW" b="0" i="0" dirty="0">
                <a:solidFill>
                  <a:srgbClr val="ECECEC"/>
                </a:solidFill>
                <a:effectLst/>
                <a:latin typeface="Söhne"/>
              </a:rPr>
              <a:t>RIC</a:t>
            </a:r>
            <a:r>
              <a:rPr lang="zh-TW" altLang="en-US" b="0" i="0" dirty="0">
                <a:solidFill>
                  <a:srgbClr val="ECECEC"/>
                </a:solidFill>
                <a:effectLst/>
                <a:latin typeface="Söhne"/>
              </a:rPr>
              <a:t>）之間的一套接口。</a:t>
            </a:r>
            <a:r>
              <a:rPr lang="en-US" altLang="zh-TW" b="0" i="0" dirty="0">
                <a:solidFill>
                  <a:srgbClr val="ECECEC"/>
                </a:solidFill>
                <a:effectLst/>
                <a:latin typeface="Söhne"/>
              </a:rPr>
              <a:t>(5.1)</a:t>
            </a:r>
            <a:endParaRPr lang="zh-TW" altLang="en-US" b="0" i="0" dirty="0">
              <a:solidFill>
                <a:srgbClr val="ECECEC"/>
              </a:solidFill>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14</a:t>
            </a:fld>
            <a:endParaRPr lang="zh-TW" altLang="en-US"/>
          </a:p>
        </p:txBody>
      </p:sp>
    </p:spTree>
    <p:extLst>
      <p:ext uri="{BB962C8B-B14F-4D97-AF65-F5344CB8AC3E}">
        <p14:creationId xmlns:p14="http://schemas.microsoft.com/office/powerpoint/2010/main" val="1835445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zh-TW" altLang="en-US" b="0" i="0" dirty="0">
                <a:solidFill>
                  <a:srgbClr val="ECECEC"/>
                </a:solidFill>
                <a:effectLst/>
                <a:latin typeface="Söhne"/>
              </a:rPr>
              <a:t>根據一種基於服務的方法</a:t>
            </a:r>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r>
              <a:rPr lang="zh-TW" altLang="en-US" b="0" i="0" dirty="0">
                <a:solidFill>
                  <a:srgbClr val="ECECEC"/>
                </a:solidFill>
                <a:effectLst/>
                <a:latin typeface="Söhne"/>
              </a:rPr>
              <a:t>控制平面和用戶平面的核心功能已被分成多個</a:t>
            </a:r>
            <a:r>
              <a:rPr lang="en-US" altLang="zh-TW" b="0" i="0" dirty="0">
                <a:solidFill>
                  <a:srgbClr val="ECECEC"/>
                </a:solidFill>
                <a:effectLst/>
                <a:latin typeface="Söhne"/>
              </a:rPr>
              <a:t>NFs</a:t>
            </a:r>
            <a:r>
              <a:rPr lang="zh-TW" altLang="en-US" b="0" i="0" dirty="0">
                <a:solidFill>
                  <a:srgbClr val="ECECEC"/>
                </a:solidFill>
                <a:effectLst/>
                <a:latin typeface="Söhne"/>
              </a:rPr>
              <a:t>。</a:t>
            </a:r>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r>
              <a:rPr lang="en-US" altLang="zh-TW" b="0" i="0" dirty="0">
                <a:solidFill>
                  <a:srgbClr val="ECECEC"/>
                </a:solidFill>
                <a:effectLst/>
                <a:latin typeface="Söhne"/>
              </a:rPr>
              <a:t>3GPP</a:t>
            </a:r>
            <a:r>
              <a:rPr lang="zh-TW" altLang="en-US" b="0" i="0" dirty="0">
                <a:solidFill>
                  <a:srgbClr val="ECECEC"/>
                </a:solidFill>
                <a:effectLst/>
                <a:latin typeface="Söhne"/>
              </a:rPr>
              <a:t>還定義了</a:t>
            </a:r>
            <a:r>
              <a:rPr lang="en-US" altLang="zh-TW" b="0" i="0" dirty="0">
                <a:solidFill>
                  <a:srgbClr val="ECECEC"/>
                </a:solidFill>
                <a:effectLst/>
                <a:latin typeface="Söhne"/>
              </a:rPr>
              <a:t>NF</a:t>
            </a:r>
            <a:r>
              <a:rPr lang="zh-TW" altLang="en-US" b="0" i="0" dirty="0">
                <a:solidFill>
                  <a:srgbClr val="ECECEC"/>
                </a:solidFill>
                <a:effectLst/>
                <a:latin typeface="Söhne"/>
              </a:rPr>
              <a:t>之間的接口和</a:t>
            </a:r>
            <a:r>
              <a:rPr lang="en-US" altLang="zh-TW" b="0" i="0" dirty="0">
                <a:solidFill>
                  <a:srgbClr val="ECECEC"/>
                </a:solidFill>
                <a:effectLst/>
                <a:latin typeface="Söhne"/>
              </a:rPr>
              <a:t>APIs</a:t>
            </a:r>
            <a:r>
              <a:rPr lang="zh-TW" altLang="en-US" b="0" i="0" dirty="0">
                <a:solidFill>
                  <a:srgbClr val="ECECEC"/>
                </a:solidFill>
                <a:effectLst/>
                <a:latin typeface="Söhne"/>
              </a:rPr>
              <a:t>，這些可以即時實體化，實現較彈性的網絡部署和網絡切片（見第</a:t>
            </a:r>
            <a:r>
              <a:rPr lang="en-US" altLang="zh-TW" b="0" i="0" dirty="0">
                <a:solidFill>
                  <a:srgbClr val="ECECEC"/>
                </a:solidFill>
                <a:effectLst/>
                <a:latin typeface="Söhne"/>
              </a:rPr>
              <a:t>2.3</a:t>
            </a:r>
            <a:r>
              <a:rPr lang="zh-TW" altLang="en-US" b="0" i="0" dirty="0">
                <a:solidFill>
                  <a:srgbClr val="ECECEC"/>
                </a:solidFill>
                <a:effectLst/>
                <a:latin typeface="Söhne"/>
              </a:rPr>
              <a:t>節）。</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15</a:t>
            </a:fld>
            <a:endParaRPr lang="zh-TW" altLang="en-US"/>
          </a:p>
        </p:txBody>
      </p:sp>
    </p:spTree>
    <p:extLst>
      <p:ext uri="{BB962C8B-B14F-4D97-AF65-F5344CB8AC3E}">
        <p14:creationId xmlns:p14="http://schemas.microsoft.com/office/powerpoint/2010/main" val="2703413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zh-TW" altLang="en-US" b="0" i="0" dirty="0">
                <a:solidFill>
                  <a:srgbClr val="ECECEC"/>
                </a:solidFill>
                <a:effectLst/>
                <a:latin typeface="Söhne"/>
              </a:rPr>
              <a:t>為了整合具有不同功能和配置參數的硬件組件，</a:t>
            </a:r>
            <a:r>
              <a:rPr lang="en-US" altLang="zh-TW" b="0" i="0" dirty="0">
                <a:solidFill>
                  <a:srgbClr val="ECECEC"/>
                </a:solidFill>
                <a:effectLst/>
                <a:latin typeface="Söhne"/>
              </a:rPr>
              <a:t>5G</a:t>
            </a:r>
            <a:r>
              <a:rPr lang="zh-TW" altLang="en-US" b="0" i="0" dirty="0">
                <a:solidFill>
                  <a:srgbClr val="ECECEC"/>
                </a:solidFill>
                <a:effectLst/>
                <a:latin typeface="Söhne"/>
              </a:rPr>
              <a:t>系統依賴於軟體化。</a:t>
            </a:r>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r>
              <a:rPr lang="en-US" altLang="zh-TW" b="0" i="0" dirty="0">
                <a:solidFill>
                  <a:srgbClr val="ECECEC"/>
                </a:solidFill>
                <a:effectLst/>
                <a:latin typeface="Söhne"/>
              </a:rPr>
              <a:t>SDN</a:t>
            </a:r>
            <a:r>
              <a:rPr lang="zh-TW" altLang="en-US" b="0" i="0" dirty="0">
                <a:solidFill>
                  <a:srgbClr val="ECECEC"/>
                </a:solidFill>
                <a:effectLst/>
                <a:latin typeface="Söhne"/>
              </a:rPr>
              <a:t>的基本原則，即</a:t>
            </a:r>
            <a:r>
              <a:rPr lang="en-US" altLang="zh-TW" sz="1200" dirty="0"/>
              <a:t>data</a:t>
            </a:r>
            <a:r>
              <a:rPr lang="zh-TW" altLang="en-US" b="0" i="0" dirty="0">
                <a:solidFill>
                  <a:srgbClr val="ECECEC"/>
                </a:solidFill>
                <a:effectLst/>
                <a:latin typeface="Söhne"/>
              </a:rPr>
              <a:t>和</a:t>
            </a:r>
            <a:r>
              <a:rPr lang="en-US" altLang="zh-TW" sz="1200" dirty="0"/>
              <a:t>control</a:t>
            </a:r>
            <a:r>
              <a:rPr lang="zh-TW" altLang="en-US" b="0" i="0" dirty="0">
                <a:solidFill>
                  <a:srgbClr val="ECECEC"/>
                </a:solidFill>
                <a:effectLst/>
                <a:latin typeface="Söhne"/>
              </a:rPr>
              <a:t>的分離，已被</a:t>
            </a:r>
            <a:r>
              <a:rPr lang="en-US" altLang="zh-TW" b="0" i="0" dirty="0">
                <a:solidFill>
                  <a:srgbClr val="ECECEC"/>
                </a:solidFill>
                <a:effectLst/>
                <a:latin typeface="Söhne"/>
              </a:rPr>
              <a:t>5G</a:t>
            </a:r>
            <a:r>
              <a:rPr lang="zh-TW" altLang="en-US" b="0" i="0" dirty="0">
                <a:solidFill>
                  <a:srgbClr val="ECECEC"/>
                </a:solidFill>
                <a:effectLst/>
                <a:latin typeface="Söhne"/>
              </a:rPr>
              <a:t>網絡採用，以將</a:t>
            </a:r>
            <a:r>
              <a:rPr lang="en-US" altLang="zh-TW" b="0" i="0" dirty="0">
                <a:solidFill>
                  <a:srgbClr val="ECECEC"/>
                </a:solidFill>
                <a:effectLst/>
                <a:latin typeface="Söhne"/>
              </a:rPr>
              <a:t>RAN</a:t>
            </a:r>
            <a:r>
              <a:rPr lang="zh-TW" altLang="en-US" b="0" i="0" dirty="0">
                <a:solidFill>
                  <a:srgbClr val="ECECEC"/>
                </a:solidFill>
                <a:effectLst/>
                <a:latin typeface="Söhne"/>
              </a:rPr>
              <a:t>和</a:t>
            </a:r>
            <a:r>
              <a:rPr lang="en-US" altLang="zh-TW" sz="1200" dirty="0"/>
              <a:t>edge hardware components</a:t>
            </a:r>
            <a:r>
              <a:rPr lang="zh-TW" altLang="en-US" b="0" i="0" dirty="0">
                <a:solidFill>
                  <a:srgbClr val="ECECEC"/>
                </a:solidFill>
                <a:effectLst/>
                <a:latin typeface="Söhne"/>
              </a:rPr>
              <a:t>與其</a:t>
            </a:r>
            <a:r>
              <a:rPr lang="en-US" altLang="zh-TW" sz="1200" dirty="0"/>
              <a:t>networking and service</a:t>
            </a:r>
            <a:r>
              <a:rPr lang="zh-TW" altLang="en-US" b="0" i="0" dirty="0">
                <a:solidFill>
                  <a:srgbClr val="ECECEC"/>
                </a:solidFill>
                <a:effectLst/>
                <a:latin typeface="Söhne"/>
              </a:rPr>
              <a:t>分離。</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16</a:t>
            </a:fld>
            <a:endParaRPr lang="zh-TW" altLang="en-US"/>
          </a:p>
        </p:txBody>
      </p:sp>
    </p:spTree>
    <p:extLst>
      <p:ext uri="{BB962C8B-B14F-4D97-AF65-F5344CB8AC3E}">
        <p14:creationId xmlns:p14="http://schemas.microsoft.com/office/powerpoint/2010/main" val="2907234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en-US" altLang="zh-TW" b="0" i="0" dirty="0">
                <a:solidFill>
                  <a:srgbClr val="ECECEC"/>
                </a:solidFill>
                <a:effectLst/>
                <a:latin typeface="Söhne"/>
              </a:rPr>
              <a:t>NFV</a:t>
            </a:r>
            <a:r>
              <a:rPr lang="zh-TW" altLang="en-US" b="0" i="0" dirty="0">
                <a:solidFill>
                  <a:srgbClr val="ECECEC"/>
                </a:solidFill>
                <a:effectLst/>
                <a:latin typeface="Söhne"/>
              </a:rPr>
              <a:t>為</a:t>
            </a:r>
            <a:r>
              <a:rPr lang="en-US" altLang="zh-TW" b="0" i="0" dirty="0">
                <a:solidFill>
                  <a:srgbClr val="ECECEC"/>
                </a:solidFill>
                <a:effectLst/>
                <a:latin typeface="Söhne"/>
              </a:rPr>
              <a:t>SDN</a:t>
            </a:r>
            <a:r>
              <a:rPr lang="zh-TW" altLang="en-US" b="0" i="0" dirty="0">
                <a:solidFill>
                  <a:srgbClr val="ECECEC"/>
                </a:solidFill>
                <a:effectLst/>
                <a:latin typeface="Söhne"/>
              </a:rPr>
              <a:t>也就是軟體化網絡帶來了可擴展和靈活的管理和編排。</a:t>
            </a:r>
            <a:endParaRPr lang="en-US" altLang="zh-TW" b="0" i="0" dirty="0">
              <a:solidFill>
                <a:srgbClr val="ECECEC"/>
              </a:solidFill>
              <a:effectLst/>
              <a:latin typeface="Söhne"/>
            </a:endParaRPr>
          </a:p>
          <a:p>
            <a:pPr algn="l"/>
            <a:r>
              <a:rPr lang="zh-TW" altLang="en-US" b="0" i="0" dirty="0">
                <a:solidFill>
                  <a:srgbClr val="ECECEC"/>
                </a:solidFill>
                <a:effectLst/>
                <a:latin typeface="Söhne"/>
              </a:rPr>
              <a:t>這是通過將服務和功能虛擬化並將其與執行</a:t>
            </a:r>
            <a:r>
              <a:rPr lang="en-US" altLang="zh-TW" dirty="0"/>
              <a:t>hardware</a:t>
            </a:r>
            <a:r>
              <a:rPr lang="zh-TW" altLang="en-US" b="0" i="0" dirty="0">
                <a:solidFill>
                  <a:srgbClr val="ECECEC"/>
                </a:solidFill>
                <a:effectLst/>
                <a:latin typeface="Söhne"/>
              </a:rPr>
              <a:t>分離來實現的。</a:t>
            </a:r>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r>
              <a:rPr lang="zh-TW" altLang="en-US" b="0" i="0" dirty="0">
                <a:solidFill>
                  <a:srgbClr val="ECECEC"/>
                </a:solidFill>
                <a:effectLst/>
                <a:latin typeface="Söhne"/>
              </a:rPr>
              <a:t>每個功能都通過虛擬化網絡功能（</a:t>
            </a:r>
            <a:r>
              <a:rPr lang="en-US" altLang="zh-TW" b="0" i="0" dirty="0">
                <a:solidFill>
                  <a:srgbClr val="ECECEC"/>
                </a:solidFill>
                <a:effectLst/>
                <a:latin typeface="Söhne"/>
              </a:rPr>
              <a:t>VNF</a:t>
            </a:r>
            <a:r>
              <a:rPr lang="zh-TW" altLang="en-US" b="0" i="0" dirty="0">
                <a:solidFill>
                  <a:srgbClr val="ECECEC"/>
                </a:solidFill>
                <a:effectLst/>
                <a:latin typeface="Söhne"/>
              </a:rPr>
              <a:t>）以軟體形式實現，這些</a:t>
            </a:r>
            <a:r>
              <a:rPr lang="en-US" altLang="zh-TW" b="0" i="0" dirty="0">
                <a:solidFill>
                  <a:srgbClr val="ECECEC"/>
                </a:solidFill>
                <a:effectLst/>
                <a:latin typeface="Söhne"/>
              </a:rPr>
              <a:t>VNF</a:t>
            </a:r>
            <a:r>
              <a:rPr lang="zh-TW" altLang="en-US" b="0" i="0" dirty="0">
                <a:solidFill>
                  <a:srgbClr val="ECECEC"/>
                </a:solidFill>
                <a:effectLst/>
                <a:latin typeface="Söhne"/>
              </a:rPr>
              <a:t>在</a:t>
            </a:r>
            <a:r>
              <a:rPr lang="en-US" altLang="zh-TW" b="0" i="0" dirty="0">
                <a:solidFill>
                  <a:srgbClr val="ECECEC"/>
                </a:solidFill>
                <a:effectLst/>
                <a:latin typeface="Söhne"/>
              </a:rPr>
              <a:t>Hardware</a:t>
            </a:r>
            <a:r>
              <a:rPr lang="zh-TW" altLang="en-US" b="0" i="0" dirty="0">
                <a:solidFill>
                  <a:srgbClr val="ECECEC"/>
                </a:solidFill>
                <a:effectLst/>
                <a:latin typeface="Söhne"/>
              </a:rPr>
              <a:t>上實例化的虛擬機器（</a:t>
            </a:r>
            <a:r>
              <a:rPr lang="en-US" altLang="zh-TW" b="0" i="0" dirty="0">
                <a:solidFill>
                  <a:srgbClr val="ECECEC"/>
                </a:solidFill>
                <a:effectLst/>
                <a:latin typeface="Söhne"/>
              </a:rPr>
              <a:t>VM</a:t>
            </a:r>
            <a:r>
              <a:rPr lang="zh-TW" altLang="en-US" b="0" i="0" dirty="0">
                <a:solidFill>
                  <a:srgbClr val="ECECEC"/>
                </a:solidFill>
                <a:effectLst/>
                <a:latin typeface="Söhne"/>
              </a:rPr>
              <a:t>）上執行。</a:t>
            </a:r>
            <a:endParaRPr lang="en-US" altLang="zh-TW" b="0" i="0" dirty="0">
              <a:solidFill>
                <a:srgbClr val="ECECEC"/>
              </a:solidFill>
              <a:effectLst/>
              <a:latin typeface="Söhne"/>
            </a:endParaRPr>
          </a:p>
          <a:p>
            <a:pPr algn="l"/>
            <a:r>
              <a:rPr lang="en-US" altLang="zh-TW" b="0" i="0" dirty="0">
                <a:solidFill>
                  <a:srgbClr val="ECECEC"/>
                </a:solidFill>
                <a:effectLst/>
                <a:latin typeface="Söhne"/>
              </a:rPr>
              <a:t>NFV</a:t>
            </a:r>
            <a:r>
              <a:rPr lang="zh-TW" altLang="en-US" b="0" i="0" dirty="0">
                <a:solidFill>
                  <a:srgbClr val="ECECEC"/>
                </a:solidFill>
                <a:effectLst/>
                <a:latin typeface="Söhne"/>
              </a:rPr>
              <a:t>的主要優點之一是每個</a:t>
            </a:r>
            <a:r>
              <a:rPr lang="en-US" altLang="zh-TW" b="0" i="0" dirty="0">
                <a:solidFill>
                  <a:srgbClr val="ECECEC"/>
                </a:solidFill>
                <a:effectLst/>
                <a:latin typeface="Söhne"/>
              </a:rPr>
              <a:t>VNF</a:t>
            </a:r>
            <a:r>
              <a:rPr lang="zh-TW" altLang="en-US" b="0" i="0" dirty="0">
                <a:solidFill>
                  <a:srgbClr val="ECECEC"/>
                </a:solidFill>
                <a:effectLst/>
                <a:latin typeface="Söhne"/>
              </a:rPr>
              <a:t>提供原子功能。因此，可以將多個</a:t>
            </a:r>
            <a:r>
              <a:rPr lang="en-US" altLang="zh-TW" b="0" i="0" dirty="0">
                <a:solidFill>
                  <a:srgbClr val="ECECEC"/>
                </a:solidFill>
                <a:effectLst/>
                <a:latin typeface="Söhne"/>
              </a:rPr>
              <a:t>VNF</a:t>
            </a:r>
            <a:r>
              <a:rPr lang="zh-TW" altLang="en-US" b="0" i="0" dirty="0">
                <a:solidFill>
                  <a:srgbClr val="ECECEC"/>
                </a:solidFill>
                <a:effectLst/>
                <a:latin typeface="Söhne"/>
              </a:rPr>
              <a:t>組合在一起，創建更複雜和定制的網絡服務。</a:t>
            </a:r>
            <a:br>
              <a:rPr lang="en-US" altLang="zh-TW" b="0" i="0" dirty="0">
                <a:solidFill>
                  <a:srgbClr val="ECECEC"/>
                </a:solidFill>
                <a:effectLst/>
                <a:latin typeface="Söhne"/>
              </a:rPr>
            </a:br>
            <a:br>
              <a:rPr lang="en-US" altLang="zh-TW" b="0" i="0" dirty="0">
                <a:solidFill>
                  <a:srgbClr val="ECECEC"/>
                </a:solidFill>
                <a:effectLst/>
                <a:latin typeface="Söhne"/>
              </a:rPr>
            </a:br>
            <a:r>
              <a:rPr lang="zh-TW" altLang="en-US" b="0" i="0" dirty="0">
                <a:solidFill>
                  <a:srgbClr val="ECECEC"/>
                </a:solidFill>
                <a:effectLst/>
                <a:latin typeface="Söhne"/>
              </a:rPr>
              <a:t>（</a:t>
            </a:r>
            <a:r>
              <a:rPr lang="en-US" altLang="zh-TW" b="0" i="0" dirty="0">
                <a:solidFill>
                  <a:srgbClr val="ECECEC"/>
                </a:solidFill>
                <a:effectLst/>
                <a:latin typeface="Söhne"/>
              </a:rPr>
              <a:t>i</a:t>
            </a:r>
            <a:r>
              <a:rPr lang="zh-TW" altLang="en-US" b="0" i="0" dirty="0">
                <a:solidFill>
                  <a:srgbClr val="ECECEC"/>
                </a:solidFill>
                <a:effectLst/>
                <a:latin typeface="Söhne"/>
              </a:rPr>
              <a:t>）  網絡編排器，負責在</a:t>
            </a:r>
            <a:r>
              <a:rPr lang="en-US" altLang="zh-TW" b="0" i="0" dirty="0">
                <a:solidFill>
                  <a:srgbClr val="ECECEC"/>
                </a:solidFill>
                <a:effectLst/>
                <a:latin typeface="Söhne"/>
              </a:rPr>
              <a:t>Hardware</a:t>
            </a:r>
            <a:r>
              <a:rPr lang="zh-TW" altLang="en-US" b="0" i="0" dirty="0">
                <a:solidFill>
                  <a:srgbClr val="ECECEC"/>
                </a:solidFill>
                <a:effectLst/>
                <a:latin typeface="Söhne"/>
              </a:rPr>
              <a:t>上實體化和管理</a:t>
            </a:r>
            <a:r>
              <a:rPr lang="en-US" altLang="zh-TW" b="0" i="0" dirty="0">
                <a:solidFill>
                  <a:srgbClr val="ECECEC"/>
                </a:solidFill>
                <a:effectLst/>
                <a:latin typeface="Söhne"/>
              </a:rPr>
              <a:t>VM</a:t>
            </a:r>
            <a:r>
              <a:rPr lang="zh-TW" altLang="en-US" b="0" i="0" dirty="0">
                <a:solidFill>
                  <a:srgbClr val="ECECEC"/>
                </a:solidFill>
                <a:effectLst/>
                <a:latin typeface="Söhne"/>
              </a:rPr>
              <a:t>及其運行的服務；</a:t>
            </a:r>
            <a:endParaRPr lang="en-US" altLang="zh-TW" b="0" i="0" dirty="0">
              <a:solidFill>
                <a:srgbClr val="ECECEC"/>
              </a:solidFill>
              <a:effectLst/>
              <a:latin typeface="Söhne"/>
            </a:endParaRPr>
          </a:p>
          <a:p>
            <a:pPr algn="l"/>
            <a:r>
              <a:rPr lang="zh-TW" altLang="en-US" b="0" i="0" dirty="0">
                <a:solidFill>
                  <a:srgbClr val="ECECEC"/>
                </a:solidFill>
                <a:effectLst/>
                <a:latin typeface="Söhne"/>
              </a:rPr>
              <a:t>（</a:t>
            </a:r>
            <a:r>
              <a:rPr lang="en-US" altLang="zh-TW" b="0" i="0" dirty="0">
                <a:solidFill>
                  <a:srgbClr val="ECECEC"/>
                </a:solidFill>
                <a:effectLst/>
                <a:latin typeface="Söhne"/>
              </a:rPr>
              <a:t>ii</a:t>
            </a:r>
            <a:r>
              <a:rPr lang="zh-TW" altLang="en-US" b="0" i="0" dirty="0">
                <a:solidFill>
                  <a:srgbClr val="ECECEC"/>
                </a:solidFill>
                <a:effectLst/>
                <a:latin typeface="Söhne"/>
              </a:rPr>
              <a:t>） 虛擬化網絡功能（</a:t>
            </a:r>
            <a:r>
              <a:rPr lang="en-US" altLang="zh-TW" b="0" i="0" dirty="0">
                <a:solidFill>
                  <a:srgbClr val="ECECEC"/>
                </a:solidFill>
                <a:effectLst/>
                <a:latin typeface="Söhne"/>
              </a:rPr>
              <a:t>VNF</a:t>
            </a:r>
            <a:r>
              <a:rPr lang="zh-TW" altLang="en-US" b="0" i="0" dirty="0">
                <a:solidFill>
                  <a:srgbClr val="ECECEC"/>
                </a:solidFill>
                <a:effectLst/>
                <a:latin typeface="Söhne"/>
              </a:rPr>
              <a:t>），在虛擬機器上執行並實現網絡服務；以及</a:t>
            </a:r>
            <a:endParaRPr lang="en-US" altLang="zh-TW" b="0" i="0" dirty="0">
              <a:solidFill>
                <a:srgbClr val="ECECEC"/>
              </a:solidFill>
              <a:effectLst/>
              <a:latin typeface="Söhne"/>
            </a:endParaRPr>
          </a:p>
          <a:p>
            <a:pPr algn="l"/>
            <a:r>
              <a:rPr lang="zh-TW" altLang="en-US" b="0" i="0" dirty="0">
                <a:solidFill>
                  <a:srgbClr val="ECECEC"/>
                </a:solidFill>
                <a:effectLst/>
                <a:latin typeface="Söhne"/>
              </a:rPr>
              <a:t>（</a:t>
            </a:r>
            <a:r>
              <a:rPr lang="en-US" altLang="zh-TW" b="0" i="0" dirty="0">
                <a:solidFill>
                  <a:srgbClr val="ECECEC"/>
                </a:solidFill>
                <a:effectLst/>
                <a:latin typeface="Söhne"/>
              </a:rPr>
              <a:t>iii</a:t>
            </a:r>
            <a:r>
              <a:rPr lang="zh-TW" altLang="en-US" b="0" i="0" dirty="0">
                <a:solidFill>
                  <a:srgbClr val="ECECEC"/>
                </a:solidFill>
                <a:effectLst/>
                <a:latin typeface="Söhne"/>
              </a:rPr>
              <a:t>）虛擬化網絡功能基礎設施（</a:t>
            </a:r>
            <a:r>
              <a:rPr lang="en-US" altLang="zh-TW" b="0" i="0" dirty="0">
                <a:solidFill>
                  <a:srgbClr val="ECECEC"/>
                </a:solidFill>
                <a:effectLst/>
                <a:latin typeface="Söhne"/>
              </a:rPr>
              <a:t>NFVI</a:t>
            </a:r>
            <a:r>
              <a:rPr lang="zh-TW" altLang="en-US" b="0" i="0" dirty="0">
                <a:solidFill>
                  <a:srgbClr val="ECECEC"/>
                </a:solidFill>
                <a:effectLst/>
                <a:latin typeface="Söhne"/>
              </a:rPr>
              <a:t>），由通用目的的物理硬件組成，用於承載網絡編排器部署的虛擬機器。</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17</a:t>
            </a:fld>
            <a:endParaRPr lang="zh-TW" altLang="en-US"/>
          </a:p>
        </p:txBody>
      </p:sp>
    </p:spTree>
    <p:extLst>
      <p:ext uri="{BB962C8B-B14F-4D97-AF65-F5344CB8AC3E}">
        <p14:creationId xmlns:p14="http://schemas.microsoft.com/office/powerpoint/2010/main" val="105271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85000" lnSpcReduction="10000"/>
          </a:bodyPr>
          <a:lstStyle/>
          <a:p>
            <a:pPr algn="l"/>
            <a:r>
              <a:rPr lang="zh-TW" altLang="en-US" b="0" i="0" dirty="0">
                <a:solidFill>
                  <a:srgbClr val="ECECEC"/>
                </a:solidFill>
                <a:effectLst/>
                <a:latin typeface="Söhne"/>
              </a:rPr>
              <a:t>整個</a:t>
            </a:r>
            <a:r>
              <a:rPr lang="en-US" altLang="zh-TW" b="0" i="0" dirty="0">
                <a:solidFill>
                  <a:srgbClr val="ECECEC"/>
                </a:solidFill>
                <a:effectLst/>
                <a:latin typeface="Söhne"/>
              </a:rPr>
              <a:t>5G</a:t>
            </a:r>
            <a:r>
              <a:rPr lang="zh-TW" altLang="en-US" b="0" i="0" dirty="0">
                <a:solidFill>
                  <a:srgbClr val="ECECEC"/>
                </a:solidFill>
                <a:effectLst/>
                <a:latin typeface="Söhne"/>
              </a:rPr>
              <a:t>網絡設計根植於軟體化、虛擬化和共享原則。</a:t>
            </a:r>
            <a:endParaRPr lang="en-US" altLang="zh-TW" b="0" i="0" dirty="0">
              <a:solidFill>
                <a:srgbClr val="ECECEC"/>
              </a:solidFill>
              <a:effectLst/>
              <a:latin typeface="Söhne"/>
            </a:endParaRPr>
          </a:p>
          <a:p>
            <a:pPr algn="l"/>
            <a:r>
              <a:rPr lang="zh-TW" altLang="en-US" b="0" i="0" dirty="0">
                <a:solidFill>
                  <a:srgbClr val="ECECEC"/>
                </a:solidFill>
                <a:effectLst/>
                <a:latin typeface="Söhne"/>
              </a:rPr>
              <a:t>這一設計選擇為更高效、動態和有利可圖的新一代網絡鋪平了道路。這樣的革命也得益於</a:t>
            </a:r>
            <a:r>
              <a:rPr kumimoji="0" lang="en-US" altLang="zh-TW"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rPr>
              <a:t>Network slicing</a:t>
            </a:r>
            <a:r>
              <a:rPr lang="zh-TW" altLang="en-US" b="0" i="0" dirty="0">
                <a:solidFill>
                  <a:srgbClr val="ECECEC"/>
                </a:solidFill>
                <a:effectLst/>
                <a:latin typeface="Söhne"/>
              </a:rPr>
              <a:t>的概念。</a:t>
            </a:r>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r>
              <a:rPr kumimoji="0" lang="en-US" altLang="zh-TW"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rPr>
              <a:t>Network slicing</a:t>
            </a:r>
            <a:r>
              <a:rPr lang="zh-TW" altLang="en-US" b="0" i="0" dirty="0">
                <a:solidFill>
                  <a:srgbClr val="ECECEC"/>
                </a:solidFill>
                <a:effectLst/>
                <a:latin typeface="Söhne"/>
              </a:rPr>
              <a:t>是一種多租戶虛擬化技術，其中網絡功能從硬體和軟體組件中抽象出來，並以切片的形式提供給所謂的租戶。</a:t>
            </a:r>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r>
              <a:rPr lang="zh-TW" altLang="en-US" b="0" i="0" dirty="0">
                <a:solidFill>
                  <a:srgbClr val="ECECEC"/>
                </a:solidFill>
                <a:effectLst/>
                <a:latin typeface="Söhne"/>
              </a:rPr>
              <a:t>物理基礎設施（例如</a:t>
            </a:r>
            <a:r>
              <a:rPr lang="en-US" altLang="zh-TW" b="0" i="0" dirty="0">
                <a:solidFill>
                  <a:srgbClr val="ECECEC"/>
                </a:solidFill>
                <a:effectLst/>
                <a:latin typeface="Söhne"/>
              </a:rPr>
              <a:t>base station</a:t>
            </a:r>
            <a:r>
              <a:rPr lang="zh-TW" altLang="en-US" b="0" i="0" dirty="0">
                <a:solidFill>
                  <a:srgbClr val="ECECEC"/>
                </a:solidFill>
                <a:effectLst/>
                <a:latin typeface="Söhne"/>
              </a:rPr>
              <a:t>、光纖、處理單元、路由器等）跨多個租戶共享，每個租戶可以接收一個或多個切片。</a:t>
            </a:r>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r>
              <a:rPr lang="zh-TW" altLang="en-US" b="0" i="0" dirty="0">
                <a:solidFill>
                  <a:srgbClr val="ECECEC"/>
                </a:solidFill>
                <a:effectLst/>
                <a:latin typeface="Söhne"/>
              </a:rPr>
              <a:t>每個切片被分配了特定的物理資源量，並在物理網絡之上作為獨立的虛擬網絡實例化運行。</a:t>
            </a:r>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r>
              <a:rPr lang="zh-TW" altLang="en-US" b="0" i="0" dirty="0">
                <a:solidFill>
                  <a:srgbClr val="ECECEC"/>
                </a:solidFill>
                <a:effectLst/>
                <a:latin typeface="Söhne"/>
              </a:rPr>
              <a:t>儘管租戶對其切片及其中的資源擁有完全控制權，但它們不能與其他切片互動，這種概念被稱為切片隔離或正交性。</a:t>
            </a:r>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r>
              <a:rPr lang="zh-TW" altLang="en-US" b="0" i="0" dirty="0">
                <a:solidFill>
                  <a:srgbClr val="ECECEC"/>
                </a:solidFill>
                <a:effectLst/>
                <a:latin typeface="Söhne"/>
              </a:rPr>
              <a:t>每個切片提供特定的功能，涵蓋了網絡的基站和核心部分。</a:t>
            </a:r>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r>
              <a:rPr lang="zh-TW" altLang="en-US" b="0" i="0" dirty="0">
                <a:solidFill>
                  <a:srgbClr val="ECECEC"/>
                </a:solidFill>
                <a:effectLst/>
                <a:latin typeface="Söhne"/>
              </a:rPr>
              <a:t>例如，租戶可以獲得在選定的基站上實例化的</a:t>
            </a:r>
            <a:r>
              <a:rPr lang="en-US" altLang="zh-TW" b="0" i="0" dirty="0">
                <a:solidFill>
                  <a:srgbClr val="ECECEC"/>
                </a:solidFill>
                <a:effectLst/>
                <a:latin typeface="Söhne"/>
              </a:rPr>
              <a:t>RAN</a:t>
            </a:r>
            <a:r>
              <a:rPr lang="zh-TW" altLang="en-US" b="0" i="0" dirty="0">
                <a:solidFill>
                  <a:srgbClr val="ECECEC"/>
                </a:solidFill>
                <a:effectLst/>
                <a:latin typeface="Söhne"/>
              </a:rPr>
              <a:t>切片，為移動用戶提供</a:t>
            </a:r>
            <a:r>
              <a:rPr lang="en-US" altLang="zh-TW" b="0" i="0" dirty="0">
                <a:solidFill>
                  <a:srgbClr val="ECECEC"/>
                </a:solidFill>
                <a:effectLst/>
                <a:latin typeface="Söhne"/>
              </a:rPr>
              <a:t>CaaS</a:t>
            </a:r>
            <a:r>
              <a:rPr lang="zh-TW" altLang="en-US" b="0" i="0" dirty="0">
                <a:solidFill>
                  <a:srgbClr val="ECECEC"/>
                </a:solidFill>
                <a:effectLst/>
                <a:latin typeface="Söhne"/>
              </a:rPr>
              <a:t>（例如，用於私人蜂窩網絡）。他們還可以實例化專門為特定服務、用戶和應用程序而設的網絡切片。這種靈活的方法使得可以實例化專門用於資源密集型應用程序的切片，例如虛擬和擴增實境，同時控制另一個切片，用於承載由瀏覽活動產生的低優先級流量。圖</a:t>
            </a:r>
            <a:r>
              <a:rPr lang="en-US" altLang="zh-TW" b="0" i="0" dirty="0">
                <a:solidFill>
                  <a:srgbClr val="ECECEC"/>
                </a:solidFill>
                <a:effectLst/>
                <a:latin typeface="Söhne"/>
              </a:rPr>
              <a:t>5</a:t>
            </a:r>
            <a:r>
              <a:rPr lang="zh-TW" altLang="en-US" b="0" i="0" dirty="0">
                <a:solidFill>
                  <a:srgbClr val="ECECEC"/>
                </a:solidFill>
                <a:effectLst/>
                <a:latin typeface="Söhne"/>
              </a:rPr>
              <a:t>展示了一個實際應用的例子，說明了分割技術如何實現基礎設施共享，並支持實例化多個包含不同基礎設施組件的切片。</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18</a:t>
            </a:fld>
            <a:endParaRPr lang="zh-TW" altLang="en-US"/>
          </a:p>
        </p:txBody>
      </p:sp>
    </p:spTree>
    <p:extLst>
      <p:ext uri="{BB962C8B-B14F-4D97-AF65-F5344CB8AC3E}">
        <p14:creationId xmlns:p14="http://schemas.microsoft.com/office/powerpoint/2010/main" val="107372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zh-TW" altLang="en-US" b="0" i="0" dirty="0">
                <a:solidFill>
                  <a:srgbClr val="ECECEC"/>
                </a:solidFill>
                <a:effectLst/>
                <a:latin typeface="Söhne"/>
              </a:rPr>
              <a:t>網絡切片的好處包括：</a:t>
            </a:r>
            <a:endParaRPr lang="en-US" altLang="zh-TW" b="0" i="0" dirty="0">
              <a:solidFill>
                <a:srgbClr val="ECECEC"/>
              </a:solidFill>
              <a:effectLst/>
              <a:latin typeface="Söhne"/>
            </a:endParaRPr>
          </a:p>
          <a:p>
            <a:pPr marL="285750" indent="-285750" algn="l">
              <a:buAutoNum type="romanLcParenBoth"/>
            </a:pPr>
            <a:r>
              <a:rPr lang="zh-TW" altLang="en-US" b="0" i="0" dirty="0">
                <a:solidFill>
                  <a:srgbClr val="ECECEC"/>
                </a:solidFill>
                <a:effectLst/>
                <a:latin typeface="Söhne"/>
              </a:rPr>
              <a:t>每個切片可以被保留來處理具有不同安全要求的特定流量類別，並被分配不同數量的資源，從而在基礎設施層面實現服務區分；</a:t>
            </a:r>
            <a:endParaRPr lang="en-US" altLang="zh-TW" b="0" i="0" dirty="0">
              <a:solidFill>
                <a:srgbClr val="ECECEC"/>
              </a:solidFill>
              <a:effectLst/>
              <a:latin typeface="Söhne"/>
            </a:endParaRPr>
          </a:p>
          <a:p>
            <a:pPr marL="285750" indent="-285750" algn="l">
              <a:buAutoNum type="romanLcParenBoth"/>
            </a:pPr>
            <a:r>
              <a:rPr lang="zh-TW" altLang="en-US" b="0" i="0" dirty="0">
                <a:solidFill>
                  <a:srgbClr val="ECECEC"/>
                </a:solidFill>
                <a:effectLst/>
                <a:latin typeface="Söhne"/>
              </a:rPr>
              <a:t>切片由軟體組件控制，這使得能夠實時和按需地實例化、重新配置和撤銷網絡切片，以適應時變的流量需求和</a:t>
            </a:r>
            <a:r>
              <a:rPr lang="en-US" altLang="zh-TW" b="0" i="0" dirty="0">
                <a:solidFill>
                  <a:srgbClr val="ECECEC"/>
                </a:solidFill>
                <a:effectLst/>
                <a:latin typeface="Söhne"/>
              </a:rPr>
              <a:t>/</a:t>
            </a:r>
            <a:r>
              <a:rPr lang="zh-TW" altLang="en-US" b="0" i="0" dirty="0">
                <a:solidFill>
                  <a:srgbClr val="ECECEC"/>
                </a:solidFill>
                <a:effectLst/>
                <a:latin typeface="Söhne"/>
              </a:rPr>
              <a:t>或履行服務水平協議</a:t>
            </a:r>
            <a:r>
              <a:rPr lang="en-US" altLang="zh-TW" b="0" i="0" dirty="0">
                <a:solidFill>
                  <a:srgbClr val="ECECEC"/>
                </a:solidFill>
                <a:effectLst/>
                <a:latin typeface="Söhne"/>
              </a:rPr>
              <a:t>(SLA)</a:t>
            </a:r>
            <a:r>
              <a:rPr lang="zh-TW" altLang="en-US" b="0" i="0" dirty="0">
                <a:solidFill>
                  <a:srgbClr val="ECECEC"/>
                </a:solidFill>
                <a:effectLst/>
                <a:latin typeface="Söhne"/>
              </a:rPr>
              <a:t>，以及 </a:t>
            </a:r>
            <a:endParaRPr lang="en-US" altLang="zh-TW" b="0" i="0" dirty="0">
              <a:solidFill>
                <a:srgbClr val="ECECEC"/>
              </a:solidFill>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19</a:t>
            </a:fld>
            <a:endParaRPr lang="zh-TW" altLang="en-US"/>
          </a:p>
        </p:txBody>
      </p:sp>
    </p:spTree>
    <p:extLst>
      <p:ext uri="{BB962C8B-B14F-4D97-AF65-F5344CB8AC3E}">
        <p14:creationId xmlns:p14="http://schemas.microsoft.com/office/powerpoint/2010/main" val="1712277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zh-TW" altLang="en-US" b="0" i="0" dirty="0">
                <a:solidFill>
                  <a:srgbClr val="ECECEC"/>
                </a:solidFill>
                <a:effectLst/>
                <a:latin typeface="Söhne"/>
              </a:rPr>
              <a:t>網絡切片的好處包括：</a:t>
            </a:r>
            <a:endParaRPr lang="en-US" altLang="zh-TW" b="0" i="0" dirty="0">
              <a:solidFill>
                <a:srgbClr val="ECECEC"/>
              </a:solidFill>
              <a:effectLst/>
              <a:latin typeface="Söhne"/>
            </a:endParaRPr>
          </a:p>
          <a:p>
            <a:pPr marL="285750" indent="-285750" algn="l">
              <a:buAutoNum type="romanLcParenBoth"/>
            </a:pPr>
            <a:r>
              <a:rPr lang="zh-TW" altLang="en-US" b="0" i="0" dirty="0">
                <a:solidFill>
                  <a:srgbClr val="ECECEC"/>
                </a:solidFill>
                <a:effectLst/>
                <a:latin typeface="Söhne"/>
              </a:rPr>
              <a:t>未充分利用的資源可以以網絡切片的形式出租給移動虛擬網絡運營商</a:t>
            </a:r>
            <a:r>
              <a:rPr lang="en-US" altLang="zh-TW" b="0" i="0" dirty="0">
                <a:solidFill>
                  <a:srgbClr val="ECECEC"/>
                </a:solidFill>
                <a:effectLst/>
                <a:latin typeface="Söhne"/>
              </a:rPr>
              <a:t>(MVNOs)</a:t>
            </a:r>
            <a:r>
              <a:rPr lang="zh-TW" altLang="en-US" b="0" i="0" dirty="0">
                <a:solidFill>
                  <a:srgbClr val="ECECEC"/>
                </a:solidFill>
                <a:effectLst/>
                <a:latin typeface="Söhne"/>
              </a:rPr>
              <a:t>，從而最大限度地提高資源利用率，並為基礎設施提供商創造新的利潤機會。</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20</a:t>
            </a:fld>
            <a:endParaRPr lang="zh-TW" altLang="en-US"/>
          </a:p>
        </p:txBody>
      </p:sp>
    </p:spTree>
    <p:extLst>
      <p:ext uri="{BB962C8B-B14F-4D97-AF65-F5344CB8AC3E}">
        <p14:creationId xmlns:p14="http://schemas.microsoft.com/office/powerpoint/2010/main" val="372516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 </a:t>
            </a:r>
            <a:r>
              <a:rPr lang="en-US" altLang="zh-TW" dirty="0"/>
              <a:t>2 </a:t>
            </a:r>
            <a:r>
              <a:rPr lang="zh-TW" altLang="en-US" dirty="0"/>
              <a:t>節概述了 </a:t>
            </a:r>
            <a:r>
              <a:rPr lang="en-US" altLang="zh-TW" dirty="0"/>
              <a:t>5G </a:t>
            </a:r>
            <a:r>
              <a:rPr lang="zh-TW" altLang="en-US" dirty="0"/>
              <a:t>系統的架構，概述了其組件和技術。 </a:t>
            </a:r>
            <a:endParaRPr lang="en-US" altLang="zh-TW" dirty="0"/>
          </a:p>
          <a:p>
            <a:r>
              <a:rPr lang="zh-TW" altLang="en-US" dirty="0"/>
              <a:t>第 </a:t>
            </a:r>
            <a:r>
              <a:rPr lang="en-US" altLang="zh-TW" dirty="0"/>
              <a:t>3 </a:t>
            </a:r>
            <a:r>
              <a:rPr lang="zh-TW" altLang="en-US" dirty="0"/>
              <a:t>節和第 </a:t>
            </a:r>
            <a:r>
              <a:rPr lang="en-US" altLang="zh-TW" dirty="0"/>
              <a:t>4 </a:t>
            </a:r>
            <a:r>
              <a:rPr lang="zh-TW" altLang="en-US" dirty="0"/>
              <a:t>節分別介紹了基礎架構的 </a:t>
            </a:r>
            <a:r>
              <a:rPr lang="en-US" altLang="zh-TW" dirty="0"/>
              <a:t>RAN </a:t>
            </a:r>
            <a:r>
              <a:rPr lang="zh-TW" altLang="en-US" dirty="0"/>
              <a:t>和 </a:t>
            </a:r>
            <a:r>
              <a:rPr lang="en-US" altLang="zh-TW" dirty="0"/>
              <a:t>CN </a:t>
            </a:r>
            <a:r>
              <a:rPr lang="zh-TW" altLang="en-US" dirty="0"/>
              <a:t>部分的開源解決方案。 </a:t>
            </a:r>
            <a:endParaRPr lang="en-US" altLang="zh-TW" dirty="0"/>
          </a:p>
          <a:p>
            <a:r>
              <a:rPr lang="zh-TW" altLang="en-US" dirty="0"/>
              <a:t>第 </a:t>
            </a:r>
            <a:r>
              <a:rPr lang="en-US" altLang="zh-TW" dirty="0"/>
              <a:t>5 </a:t>
            </a:r>
            <a:r>
              <a:rPr lang="zh-TW" altLang="en-US" dirty="0"/>
              <a:t>節詳細闡述了涵蓋</a:t>
            </a:r>
            <a:r>
              <a:rPr lang="en-US" altLang="zh-TW" dirty="0"/>
              <a:t>RAN </a:t>
            </a:r>
            <a:r>
              <a:rPr lang="zh-TW" altLang="en-US" dirty="0"/>
              <a:t>和</a:t>
            </a:r>
            <a:r>
              <a:rPr lang="en-US" altLang="zh-TW" dirty="0"/>
              <a:t>CN </a:t>
            </a:r>
            <a:r>
              <a:rPr lang="zh-TW" altLang="en-US" dirty="0"/>
              <a:t>功能的通用開源框架。</a:t>
            </a:r>
            <a:endParaRPr lang="en-US" altLang="zh-TW" dirty="0"/>
          </a:p>
          <a:p>
            <a:r>
              <a:rPr lang="zh-TW" altLang="en-US" dirty="0"/>
              <a:t>第 </a:t>
            </a:r>
            <a:r>
              <a:rPr lang="en-US" altLang="zh-TW" dirty="0"/>
              <a:t>6 </a:t>
            </a:r>
            <a:r>
              <a:rPr lang="zh-TW" altLang="en-US" dirty="0"/>
              <a:t>節詳細介紹了虛擬化和管理框架。</a:t>
            </a:r>
            <a:endParaRPr lang="en-US" altLang="zh-TW" dirty="0"/>
          </a:p>
          <a:p>
            <a:r>
              <a:rPr lang="zh-TW" altLang="en-US" dirty="0"/>
              <a:t>第 </a:t>
            </a:r>
            <a:r>
              <a:rPr lang="en-US" altLang="zh-TW" dirty="0"/>
              <a:t>7 </a:t>
            </a:r>
            <a:r>
              <a:rPr lang="zh-TW" altLang="en-US" dirty="0"/>
              <a:t>節介紹了用於部署軟體化 </a:t>
            </a:r>
            <a:r>
              <a:rPr lang="en-US" altLang="zh-TW" dirty="0"/>
              <a:t>5G </a:t>
            </a:r>
            <a:r>
              <a:rPr lang="zh-TW" altLang="en-US" dirty="0"/>
              <a:t>網路和測試新解決方案的各種實驗測試平台。</a:t>
            </a:r>
            <a:endParaRPr lang="en-US" altLang="zh-TW" dirty="0"/>
          </a:p>
          <a:p>
            <a:r>
              <a:rPr lang="zh-TW" altLang="en-US" dirty="0"/>
              <a:t>最後，第 </a:t>
            </a:r>
            <a:r>
              <a:rPr lang="en-US" altLang="zh-TW" dirty="0"/>
              <a:t>8</a:t>
            </a:r>
            <a:r>
              <a:rPr lang="zh-TW" altLang="en-US" dirty="0"/>
              <a:t> 節總結了目前 </a:t>
            </a:r>
            <a:r>
              <a:rPr lang="en-US" altLang="zh-TW" dirty="0"/>
              <a:t>5G </a:t>
            </a:r>
            <a:r>
              <a:rPr lang="zh-TW" altLang="en-US" dirty="0"/>
              <a:t>開源生態系統的局限性並討論了未來的研究方向。</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a:t>
            </a:fld>
            <a:endParaRPr lang="zh-TW" altLang="en-US"/>
          </a:p>
        </p:txBody>
      </p:sp>
    </p:spTree>
    <p:extLst>
      <p:ext uri="{BB962C8B-B14F-4D97-AF65-F5344CB8AC3E}">
        <p14:creationId xmlns:p14="http://schemas.microsoft.com/office/powerpoint/2010/main" val="3571006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pPr algn="l">
              <a:buFont typeface="+mj-lt"/>
              <a:buAutoNum type="arabicPeriod"/>
            </a:pPr>
            <a:r>
              <a:rPr lang="en-US" altLang="zh-TW" b="0" i="0" dirty="0">
                <a:solidFill>
                  <a:srgbClr val="ECECEC"/>
                </a:solidFill>
                <a:effectLst/>
                <a:latin typeface="Söhne"/>
              </a:rPr>
              <a:t>5G</a:t>
            </a:r>
            <a:r>
              <a:rPr lang="zh-TW" altLang="en-US" b="0" i="0" dirty="0">
                <a:solidFill>
                  <a:srgbClr val="ECECEC"/>
                </a:solidFill>
                <a:effectLst/>
                <a:latin typeface="Söhne"/>
              </a:rPr>
              <a:t>系統利用先進和高性能的信號處理和傳輸技術，但單靠這些技術無法滿足許多</a:t>
            </a:r>
            <a:r>
              <a:rPr lang="en-US" altLang="zh-TW" b="0" i="0" dirty="0">
                <a:solidFill>
                  <a:srgbClr val="ECECEC"/>
                </a:solidFill>
                <a:effectLst/>
                <a:latin typeface="Söhne"/>
              </a:rPr>
              <a:t>5G</a:t>
            </a:r>
            <a:r>
              <a:rPr lang="zh-TW" altLang="en-US" b="0" i="0" dirty="0">
                <a:solidFill>
                  <a:srgbClr val="ECECEC"/>
                </a:solidFill>
                <a:effectLst/>
                <a:latin typeface="Söhne"/>
              </a:rPr>
              <a:t>應用程序的嚴格要求。</a:t>
            </a:r>
          </a:p>
          <a:p>
            <a:pPr algn="l">
              <a:buFont typeface="+mj-lt"/>
              <a:buAutoNum type="arabicPeriod"/>
            </a:pPr>
            <a:r>
              <a:rPr lang="en-US" altLang="zh-TW" b="0" i="0" dirty="0">
                <a:solidFill>
                  <a:srgbClr val="ECECEC"/>
                </a:solidFill>
                <a:effectLst/>
                <a:latin typeface="Söhne"/>
              </a:rPr>
              <a:t>5G</a:t>
            </a:r>
            <a:r>
              <a:rPr lang="zh-TW" altLang="en-US" b="0" i="0" dirty="0">
                <a:solidFill>
                  <a:srgbClr val="ECECEC"/>
                </a:solidFill>
                <a:effectLst/>
                <a:latin typeface="Söhne"/>
              </a:rPr>
              <a:t>網絡利用了軟件化原則，將服務和功能帶到網絡邊緣，以應對實際應用的延遲和吞吐量需求。</a:t>
            </a:r>
          </a:p>
          <a:p>
            <a:pPr algn="l">
              <a:buFont typeface="+mj-lt"/>
              <a:buAutoNum type="arabicPeriod"/>
            </a:pPr>
            <a:r>
              <a:rPr lang="zh-TW" altLang="en-US" b="0" i="0" dirty="0">
                <a:solidFill>
                  <a:srgbClr val="ECECEC"/>
                </a:solidFill>
                <a:effectLst/>
                <a:latin typeface="Söhne"/>
              </a:rPr>
              <a:t>多接入邊緣計算（</a:t>
            </a:r>
            <a:r>
              <a:rPr lang="en-US" altLang="zh-TW" b="0" i="0" dirty="0">
                <a:solidFill>
                  <a:srgbClr val="ECECEC"/>
                </a:solidFill>
                <a:effectLst/>
                <a:latin typeface="Söhne"/>
              </a:rPr>
              <a:t>MEC</a:t>
            </a:r>
            <a:r>
              <a:rPr lang="zh-TW" altLang="en-US" b="0" i="0" dirty="0">
                <a:solidFill>
                  <a:srgbClr val="ECECEC"/>
                </a:solidFill>
                <a:effectLst/>
                <a:latin typeface="Söhne"/>
              </a:rPr>
              <a:t>）被認為是實現網絡邊緣化的解決方案，將架構的基本組件移動到用戶更接近的地方。</a:t>
            </a:r>
          </a:p>
          <a:p>
            <a:pPr algn="l">
              <a:buFont typeface="+mj-lt"/>
              <a:buAutoNum type="arabicPeriod"/>
            </a:pPr>
            <a:r>
              <a:rPr lang="en-US" altLang="zh-TW" b="0" i="0" dirty="0">
                <a:solidFill>
                  <a:srgbClr val="ECECEC"/>
                </a:solidFill>
                <a:effectLst/>
                <a:latin typeface="Söhne"/>
              </a:rPr>
              <a:t>MEC</a:t>
            </a:r>
            <a:r>
              <a:rPr lang="zh-TW" altLang="en-US" b="0" i="0" dirty="0">
                <a:solidFill>
                  <a:srgbClr val="ECECEC"/>
                </a:solidFill>
                <a:effectLst/>
                <a:latin typeface="Söhne"/>
              </a:rPr>
              <a:t>引入了創新的設計轉變，使得內容和功能可以移至邊緣，從而實現低延遲和核心的卸載，並實現本地化的服務提供。</a:t>
            </a:r>
            <a:endParaRPr lang="en-US" altLang="zh-TW" b="0" i="0" dirty="0">
              <a:solidFill>
                <a:srgbClr val="ECECEC"/>
              </a:solidFill>
              <a:effectLst/>
              <a:latin typeface="Söhne"/>
            </a:endParaRPr>
          </a:p>
          <a:p>
            <a:pPr algn="l">
              <a:buFont typeface="+mj-lt"/>
              <a:buAutoNum type="arabicPeriod"/>
            </a:pPr>
            <a:endParaRPr lang="en-US" altLang="zh-TW" b="0" i="0" dirty="0">
              <a:solidFill>
                <a:srgbClr val="ECECEC"/>
              </a:solidFill>
              <a:effectLst/>
              <a:latin typeface="Söhne"/>
            </a:endParaRPr>
          </a:p>
          <a:p>
            <a:pPr algn="l">
              <a:buFont typeface="+mj-lt"/>
              <a:buAutoNum type="arabicPeriod"/>
            </a:pPr>
            <a:endParaRPr lang="en-US" altLang="zh-TW" b="0" i="0" dirty="0">
              <a:solidFill>
                <a:srgbClr val="ECECEC"/>
              </a:solidFill>
              <a:effectLst/>
              <a:latin typeface="Söhne"/>
            </a:endParaRPr>
          </a:p>
          <a:p>
            <a:pPr marL="285750" indent="-285750" algn="l">
              <a:buFont typeface="+mj-lt"/>
              <a:buAutoNum type="romanLcParenBoth"/>
            </a:pPr>
            <a:r>
              <a:rPr lang="en-US" altLang="zh-TW" dirty="0"/>
              <a:t>moves content and functionalities to the edge, meaning that data only sporadically needs to traverse the CN, thus resulting in low latency and in an offloaded core</a:t>
            </a:r>
            <a:endParaRPr lang="en-US" altLang="zh-TW" b="0" i="0" dirty="0">
              <a:solidFill>
                <a:srgbClr val="ECECEC"/>
              </a:solidFill>
              <a:effectLst/>
              <a:latin typeface="Söhne"/>
            </a:endParaRPr>
          </a:p>
          <a:p>
            <a:pPr marL="285750" indent="-285750" algn="l">
              <a:buFont typeface="+mj-lt"/>
              <a:buAutoNum type="romanLcParenBoth"/>
            </a:pPr>
            <a:r>
              <a:rPr lang="en-US" altLang="zh-TW" dirty="0"/>
              <a:t>enables localized service provisioning such as private cellular networking, Internet of Things (IoT) data collection and processing at the edge for health and environmental monitoring, and augmented reality for education, telesurgery and advanced industrial applications.</a:t>
            </a:r>
            <a:endParaRPr lang="en-US" altLang="zh-TW" b="0" i="0" dirty="0">
              <a:solidFill>
                <a:srgbClr val="ECECEC"/>
              </a:solidFill>
              <a:effectLst/>
              <a:latin typeface="Söhne"/>
            </a:endParaRPr>
          </a:p>
          <a:p>
            <a:pPr algn="l">
              <a:buFont typeface="+mj-lt"/>
              <a:buNone/>
            </a:pPr>
            <a:r>
              <a:rPr lang="en-US" altLang="zh-TW" b="0" i="0" dirty="0">
                <a:solidFill>
                  <a:srgbClr val="ECECEC"/>
                </a:solidFill>
                <a:effectLst/>
                <a:latin typeface="Söhne"/>
              </a:rPr>
              <a:t>MEC</a:t>
            </a:r>
            <a:r>
              <a:rPr lang="zh-TW" altLang="en-US" b="0" i="0" dirty="0">
                <a:solidFill>
                  <a:srgbClr val="ECECEC"/>
                </a:solidFill>
                <a:effectLst/>
                <a:latin typeface="Söhne"/>
              </a:rPr>
              <a:t>實現了（</a:t>
            </a:r>
            <a:r>
              <a:rPr lang="en-US" altLang="zh-TW" b="0" i="0" dirty="0">
                <a:solidFill>
                  <a:srgbClr val="ECECEC"/>
                </a:solidFill>
                <a:effectLst/>
                <a:latin typeface="Söhne"/>
              </a:rPr>
              <a:t>i</a:t>
            </a:r>
            <a:r>
              <a:rPr lang="zh-TW" altLang="en-US" b="0" i="0" dirty="0">
                <a:solidFill>
                  <a:srgbClr val="ECECEC"/>
                </a:solidFill>
                <a:effectLst/>
                <a:latin typeface="Söhne"/>
              </a:rPr>
              <a:t>）將內容和功能移至邊緣，這意味著數據只需偶爾穿越核心網絡，從而實現了低延遲和核心的卸載，</a:t>
            </a:r>
            <a:endParaRPr lang="en-US" altLang="zh-TW" b="0" i="0" dirty="0">
              <a:solidFill>
                <a:srgbClr val="ECECEC"/>
              </a:solidFill>
              <a:effectLst/>
              <a:latin typeface="Söhne"/>
            </a:endParaRPr>
          </a:p>
          <a:p>
            <a:pPr algn="l">
              <a:buFont typeface="+mj-lt"/>
              <a:buNone/>
            </a:pPr>
            <a:r>
              <a:rPr lang="zh-TW" altLang="en-US" b="0" i="0" dirty="0">
                <a:solidFill>
                  <a:srgbClr val="ECECEC"/>
                </a:solidFill>
                <a:effectLst/>
                <a:latin typeface="Söhne"/>
              </a:rPr>
              <a:t>以及（</a:t>
            </a:r>
            <a:r>
              <a:rPr lang="en-US" altLang="zh-TW" b="0" i="0" dirty="0">
                <a:solidFill>
                  <a:srgbClr val="ECECEC"/>
                </a:solidFill>
                <a:effectLst/>
                <a:latin typeface="Söhne"/>
              </a:rPr>
              <a:t>ii</a:t>
            </a:r>
            <a:r>
              <a:rPr lang="zh-TW" altLang="en-US" b="0" i="0" dirty="0">
                <a:solidFill>
                  <a:srgbClr val="ECECEC"/>
                </a:solidFill>
                <a:effectLst/>
                <a:latin typeface="Söhne"/>
              </a:rPr>
              <a:t>）實現了本地化的服務提供，例如私有蜂窩網絡、物聯網數據在邊緣進行收集和處理、以及教育、遠程手術和先進工業應用的擴增現實。</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21</a:t>
            </a:fld>
            <a:endParaRPr lang="zh-TW" altLang="en-US"/>
          </a:p>
        </p:txBody>
      </p:sp>
    </p:spTree>
    <p:extLst>
      <p:ext uri="{BB962C8B-B14F-4D97-AF65-F5344CB8AC3E}">
        <p14:creationId xmlns:p14="http://schemas.microsoft.com/office/powerpoint/2010/main" val="1808249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mj-lt"/>
              <a:buAutoNum type="arabicPeriod"/>
            </a:pPr>
            <a:r>
              <a:rPr lang="en-US" altLang="zh-TW" b="0" i="0" dirty="0">
                <a:solidFill>
                  <a:srgbClr val="ECECEC"/>
                </a:solidFill>
                <a:effectLst/>
                <a:latin typeface="Söhne"/>
              </a:rPr>
              <a:t>5G</a:t>
            </a:r>
            <a:r>
              <a:rPr lang="zh-TW" altLang="en-US" b="0" i="0" dirty="0">
                <a:solidFill>
                  <a:srgbClr val="ECECEC"/>
                </a:solidFill>
                <a:effectLst/>
                <a:latin typeface="Söhne"/>
              </a:rPr>
              <a:t>生態系統中，機器學習和人工智能技術在網絡優化中發揮著至關重要的作用，這是由於部署的規模和對自動化、數據驅動解決方案的需求所致。</a:t>
            </a:r>
            <a:endParaRPr lang="en-US" altLang="zh-TW" b="0" i="0" dirty="0">
              <a:solidFill>
                <a:srgbClr val="ECECEC"/>
              </a:solidFill>
              <a:effectLst/>
              <a:latin typeface="Söhne"/>
            </a:endParaRPr>
          </a:p>
          <a:p>
            <a:pPr algn="l">
              <a:buFont typeface="+mj-lt"/>
              <a:buAutoNum type="arabicPeriod"/>
            </a:pPr>
            <a:endParaRPr lang="en-US" altLang="zh-TW" b="0" i="0" dirty="0">
              <a:solidFill>
                <a:srgbClr val="ECECEC"/>
              </a:solidFill>
              <a:effectLst/>
              <a:latin typeface="Söhne"/>
            </a:endParaRPr>
          </a:p>
          <a:p>
            <a:pPr algn="l">
              <a:buFont typeface="+mj-lt"/>
              <a:buAutoNum type="arabicPeriod"/>
            </a:pPr>
            <a:r>
              <a:rPr lang="zh-TW" altLang="en-US" b="0" i="0" dirty="0">
                <a:solidFill>
                  <a:srgbClr val="ECECEC"/>
                </a:solidFill>
                <a:effectLst/>
                <a:latin typeface="Söhne"/>
              </a:rPr>
              <a:t>機器學習技術的集成進入實際部署是由於架構啟用器，例如多接入邊緣計算（</a:t>
            </a:r>
            <a:r>
              <a:rPr lang="en-US" altLang="zh-TW" b="0" i="0" dirty="0">
                <a:solidFill>
                  <a:srgbClr val="ECECEC"/>
                </a:solidFill>
                <a:effectLst/>
                <a:latin typeface="Söhne"/>
              </a:rPr>
              <a:t>MEC</a:t>
            </a:r>
            <a:r>
              <a:rPr lang="zh-TW" altLang="en-US" b="0" i="0" dirty="0">
                <a:solidFill>
                  <a:srgbClr val="ECECEC"/>
                </a:solidFill>
                <a:effectLst/>
                <a:latin typeface="Söhne"/>
              </a:rPr>
              <a:t>）範式，其中智能控制器部署在網絡邊緣，並與無線設備集成。</a:t>
            </a:r>
            <a:endParaRPr lang="en-US" altLang="zh-TW" b="0" i="0" dirty="0">
              <a:solidFill>
                <a:srgbClr val="ECECEC"/>
              </a:solidFill>
              <a:effectLst/>
              <a:latin typeface="Söhne"/>
            </a:endParaRPr>
          </a:p>
          <a:p>
            <a:pPr algn="l">
              <a:buFont typeface="+mj-lt"/>
              <a:buAutoNum type="arabicPeriod"/>
            </a:pPr>
            <a:endParaRPr lang="zh-TW" altLang="en-US" b="0" i="0" dirty="0">
              <a:solidFill>
                <a:srgbClr val="ECECEC"/>
              </a:solidFill>
              <a:effectLst/>
              <a:latin typeface="Söhne"/>
            </a:endParaRPr>
          </a:p>
          <a:p>
            <a:pPr algn="l">
              <a:buFont typeface="+mj-lt"/>
              <a:buAutoNum type="arabicPeriod"/>
            </a:pPr>
            <a:r>
              <a:rPr lang="en-US" altLang="zh-TW" b="0" i="0" dirty="0">
                <a:solidFill>
                  <a:srgbClr val="ECECEC"/>
                </a:solidFill>
                <a:effectLst/>
                <a:latin typeface="Söhne"/>
              </a:rPr>
              <a:t>O-RAN</a:t>
            </a:r>
            <a:r>
              <a:rPr lang="zh-TW" altLang="en-US" b="0" i="0" dirty="0">
                <a:solidFill>
                  <a:srgbClr val="ECECEC"/>
                </a:solidFill>
                <a:effectLst/>
                <a:latin typeface="Söhne"/>
              </a:rPr>
              <a:t>架構是一個例子，它包括與基站進行接口的無線設備智能控制器（</a:t>
            </a:r>
            <a:r>
              <a:rPr lang="en-US" altLang="zh-TW" b="0" i="0" dirty="0">
                <a:solidFill>
                  <a:srgbClr val="ECECEC"/>
                </a:solidFill>
                <a:effectLst/>
                <a:latin typeface="Söhne"/>
              </a:rPr>
              <a:t>RIC</a:t>
            </a:r>
            <a:r>
              <a:rPr lang="zh-TW" altLang="en-US" b="0" i="0" dirty="0">
                <a:solidFill>
                  <a:srgbClr val="ECECEC"/>
                </a:solidFill>
                <a:effectLst/>
                <a:latin typeface="Söhne"/>
              </a:rPr>
              <a:t>），用於監控、學習和閉環執行的軟件框架。</a:t>
            </a:r>
          </a:p>
          <a:p>
            <a:pPr algn="l">
              <a:buFont typeface="+mj-lt"/>
              <a:buAutoNum type="arabicPeriod"/>
            </a:pPr>
            <a:endParaRPr lang="zh-TW" altLang="en-US" b="0" i="0" dirty="0">
              <a:solidFill>
                <a:srgbClr val="ECECEC"/>
              </a:solidFill>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22</a:t>
            </a:fld>
            <a:endParaRPr lang="zh-TW" altLang="en-US"/>
          </a:p>
        </p:txBody>
      </p:sp>
    </p:spTree>
    <p:extLst>
      <p:ext uri="{BB962C8B-B14F-4D97-AF65-F5344CB8AC3E}">
        <p14:creationId xmlns:p14="http://schemas.microsoft.com/office/powerpoint/2010/main" val="1959507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 </a:t>
            </a:r>
            <a:r>
              <a:rPr lang="en-US" altLang="zh-TW" dirty="0"/>
              <a:t>2 </a:t>
            </a:r>
            <a:r>
              <a:rPr lang="zh-TW" altLang="en-US" dirty="0"/>
              <a:t>節概述了 </a:t>
            </a:r>
            <a:r>
              <a:rPr lang="en-US" altLang="zh-TW" dirty="0"/>
              <a:t>5G </a:t>
            </a:r>
            <a:r>
              <a:rPr lang="zh-TW" altLang="en-US" dirty="0"/>
              <a:t>系統的架構，概述了其組件和技術。 </a:t>
            </a:r>
            <a:endParaRPr lang="en-US" altLang="zh-TW" dirty="0"/>
          </a:p>
          <a:p>
            <a:r>
              <a:rPr lang="zh-TW" altLang="en-US" dirty="0"/>
              <a:t>第 </a:t>
            </a:r>
            <a:r>
              <a:rPr lang="en-US" altLang="zh-TW" dirty="0"/>
              <a:t>3 </a:t>
            </a:r>
            <a:r>
              <a:rPr lang="zh-TW" altLang="en-US" dirty="0"/>
              <a:t>節和第 </a:t>
            </a:r>
            <a:r>
              <a:rPr lang="en-US" altLang="zh-TW" dirty="0"/>
              <a:t>4 </a:t>
            </a:r>
            <a:r>
              <a:rPr lang="zh-TW" altLang="en-US" dirty="0"/>
              <a:t>節分別介紹了基礎架構的 </a:t>
            </a:r>
            <a:r>
              <a:rPr lang="en-US" altLang="zh-TW" dirty="0"/>
              <a:t>RAN </a:t>
            </a:r>
            <a:r>
              <a:rPr lang="zh-TW" altLang="en-US" dirty="0"/>
              <a:t>和 </a:t>
            </a:r>
            <a:r>
              <a:rPr lang="en-US" altLang="zh-TW" dirty="0"/>
              <a:t>CN </a:t>
            </a:r>
            <a:r>
              <a:rPr lang="zh-TW" altLang="en-US" dirty="0"/>
              <a:t>部分的開源解決方案。 </a:t>
            </a:r>
            <a:endParaRPr lang="en-US" altLang="zh-TW" dirty="0"/>
          </a:p>
          <a:p>
            <a:r>
              <a:rPr lang="zh-TW" altLang="en-US" dirty="0"/>
              <a:t>第 </a:t>
            </a:r>
            <a:r>
              <a:rPr lang="en-US" altLang="zh-TW" dirty="0"/>
              <a:t>5 </a:t>
            </a:r>
            <a:r>
              <a:rPr lang="zh-TW" altLang="en-US" dirty="0"/>
              <a:t>節詳細闡述了涵蓋</a:t>
            </a:r>
            <a:r>
              <a:rPr lang="en-US" altLang="zh-TW" dirty="0"/>
              <a:t>RAN </a:t>
            </a:r>
            <a:r>
              <a:rPr lang="zh-TW" altLang="en-US" dirty="0"/>
              <a:t>和</a:t>
            </a:r>
            <a:r>
              <a:rPr lang="en-US" altLang="zh-TW" dirty="0"/>
              <a:t>CN </a:t>
            </a:r>
            <a:r>
              <a:rPr lang="zh-TW" altLang="en-US" dirty="0"/>
              <a:t>功能的通用開源框架。</a:t>
            </a:r>
            <a:endParaRPr lang="en-US" altLang="zh-TW" dirty="0"/>
          </a:p>
          <a:p>
            <a:r>
              <a:rPr lang="zh-TW" altLang="en-US" dirty="0"/>
              <a:t>第 </a:t>
            </a:r>
            <a:r>
              <a:rPr lang="en-US" altLang="zh-TW" dirty="0"/>
              <a:t>6 </a:t>
            </a:r>
            <a:r>
              <a:rPr lang="zh-TW" altLang="en-US" dirty="0"/>
              <a:t>節詳細介紹了虛擬化和管理框架。</a:t>
            </a:r>
            <a:endParaRPr lang="en-US" altLang="zh-TW" dirty="0"/>
          </a:p>
          <a:p>
            <a:r>
              <a:rPr lang="zh-TW" altLang="en-US" dirty="0"/>
              <a:t>第 </a:t>
            </a:r>
            <a:r>
              <a:rPr lang="en-US" altLang="zh-TW" dirty="0"/>
              <a:t>7 </a:t>
            </a:r>
            <a:r>
              <a:rPr lang="zh-TW" altLang="en-US" dirty="0"/>
              <a:t>節介紹了用於部署軟體化 </a:t>
            </a:r>
            <a:r>
              <a:rPr lang="en-US" altLang="zh-TW" dirty="0"/>
              <a:t>5G </a:t>
            </a:r>
            <a:r>
              <a:rPr lang="zh-TW" altLang="en-US" dirty="0"/>
              <a:t>網路和測試新解決方案的各種實驗測試平台。</a:t>
            </a:r>
            <a:endParaRPr lang="en-US" altLang="zh-TW" dirty="0"/>
          </a:p>
          <a:p>
            <a:r>
              <a:rPr lang="zh-TW" altLang="en-US" dirty="0"/>
              <a:t>最後，第 </a:t>
            </a:r>
            <a:r>
              <a:rPr lang="en-US" altLang="zh-TW" dirty="0"/>
              <a:t>8</a:t>
            </a:r>
            <a:r>
              <a:rPr lang="zh-TW" altLang="en-US" dirty="0"/>
              <a:t> 節總結了目前 </a:t>
            </a:r>
            <a:r>
              <a:rPr lang="en-US" altLang="zh-TW" dirty="0"/>
              <a:t>5G </a:t>
            </a:r>
            <a:r>
              <a:rPr lang="zh-TW" altLang="en-US" dirty="0"/>
              <a:t>開源生態系統的局限性並討論了未來的研究方向。</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23</a:t>
            </a:fld>
            <a:endParaRPr lang="zh-TW" altLang="en-US"/>
          </a:p>
        </p:txBody>
      </p:sp>
    </p:spTree>
    <p:extLst>
      <p:ext uri="{BB962C8B-B14F-4D97-AF65-F5344CB8AC3E}">
        <p14:creationId xmlns:p14="http://schemas.microsoft.com/office/powerpoint/2010/main" val="1706131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pPr algn="l">
              <a:buFont typeface="+mj-lt"/>
              <a:buAutoNum type="arabicPeriod"/>
            </a:pPr>
            <a:r>
              <a:rPr lang="en-US" altLang="zh-TW" b="1" i="0" dirty="0" err="1">
                <a:solidFill>
                  <a:srgbClr val="ECECEC"/>
                </a:solidFill>
                <a:effectLst/>
                <a:latin typeface="Söhne"/>
              </a:rPr>
              <a:t>OpenAirInterface</a:t>
            </a:r>
            <a:r>
              <a:rPr lang="en-US" altLang="zh-TW" b="1" i="0" dirty="0">
                <a:solidFill>
                  <a:srgbClr val="ECECEC"/>
                </a:solidFill>
                <a:effectLst/>
                <a:latin typeface="Söhne"/>
              </a:rPr>
              <a:t> (OAI)</a:t>
            </a:r>
            <a:r>
              <a:rPr lang="en-US" altLang="zh-TW" b="0" i="0" dirty="0">
                <a:solidFill>
                  <a:srgbClr val="ECECEC"/>
                </a:solidFill>
                <a:effectLst/>
                <a:latin typeface="Söhne"/>
              </a:rPr>
              <a:t>:</a:t>
            </a:r>
          </a:p>
          <a:p>
            <a:pPr marL="742950" lvl="1" indent="-285750" algn="l">
              <a:buFont typeface="+mj-lt"/>
              <a:buAutoNum type="arabicPeriod"/>
            </a:pPr>
            <a:r>
              <a:rPr lang="zh-TW" altLang="en-US" b="0" i="0" dirty="0">
                <a:solidFill>
                  <a:srgbClr val="ECECEC"/>
                </a:solidFill>
                <a:effectLst/>
                <a:latin typeface="Söhne"/>
              </a:rPr>
              <a:t>提供 </a:t>
            </a:r>
            <a:r>
              <a:rPr lang="en-US" altLang="zh-TW" b="0" i="0" dirty="0">
                <a:solidFill>
                  <a:srgbClr val="ECECEC"/>
                </a:solidFill>
                <a:effectLst/>
                <a:latin typeface="Söhne"/>
              </a:rPr>
              <a:t>LTE </a:t>
            </a:r>
            <a:r>
              <a:rPr lang="zh-TW" altLang="en-US" b="0" i="0" dirty="0">
                <a:solidFill>
                  <a:srgbClr val="ECECEC"/>
                </a:solidFill>
                <a:effectLst/>
                <a:latin typeface="Söhne"/>
              </a:rPr>
              <a:t>基站（</a:t>
            </a:r>
            <a:r>
              <a:rPr lang="en-US" altLang="zh-TW" b="0" i="0" dirty="0" err="1">
                <a:solidFill>
                  <a:srgbClr val="ECECEC"/>
                </a:solidFill>
                <a:effectLst/>
                <a:latin typeface="Söhne"/>
              </a:rPr>
              <a:t>eNB</a:t>
            </a:r>
            <a:r>
              <a:rPr lang="zh-TW" altLang="en-US" b="0" i="0" dirty="0">
                <a:solidFill>
                  <a:srgbClr val="ECECEC"/>
                </a:solidFill>
                <a:effectLst/>
                <a:latin typeface="Söhne"/>
              </a:rPr>
              <a:t>）、用戶設備（</a:t>
            </a:r>
            <a:r>
              <a:rPr lang="en-US" altLang="zh-TW" b="0" i="0" dirty="0">
                <a:solidFill>
                  <a:srgbClr val="ECECEC"/>
                </a:solidFill>
                <a:effectLst/>
                <a:latin typeface="Söhne"/>
              </a:rPr>
              <a:t>UE</a:t>
            </a:r>
            <a:r>
              <a:rPr lang="zh-TW" altLang="en-US" b="0" i="0" dirty="0">
                <a:solidFill>
                  <a:srgbClr val="ECECEC"/>
                </a:solidFill>
                <a:effectLst/>
                <a:latin typeface="Söhne"/>
              </a:rPr>
              <a:t>）和 </a:t>
            </a:r>
            <a:r>
              <a:rPr lang="en-US" altLang="zh-TW" b="0" i="0" dirty="0">
                <a:solidFill>
                  <a:srgbClr val="ECECEC"/>
                </a:solidFill>
                <a:effectLst/>
                <a:latin typeface="Söhne"/>
              </a:rPr>
              <a:t>EPC </a:t>
            </a:r>
            <a:r>
              <a:rPr lang="zh-TW" altLang="en-US" b="0" i="0" dirty="0">
                <a:solidFill>
                  <a:srgbClr val="ECECEC"/>
                </a:solidFill>
                <a:effectLst/>
                <a:latin typeface="Söhne"/>
              </a:rPr>
              <a:t>的軟體實現。</a:t>
            </a:r>
          </a:p>
          <a:p>
            <a:pPr marL="742950" lvl="1" indent="-285750" algn="l">
              <a:buFont typeface="+mj-lt"/>
              <a:buAutoNum type="arabicPeriod"/>
            </a:pPr>
            <a:r>
              <a:rPr lang="zh-TW" altLang="en-US" b="0" i="0" dirty="0">
                <a:solidFill>
                  <a:srgbClr val="ECECEC"/>
                </a:solidFill>
                <a:effectLst/>
                <a:latin typeface="Söhne"/>
              </a:rPr>
              <a:t>使用 </a:t>
            </a:r>
            <a:r>
              <a:rPr lang="en-US" altLang="zh-TW" b="0" i="0" dirty="0">
                <a:solidFill>
                  <a:srgbClr val="ECECEC"/>
                </a:solidFill>
                <a:effectLst/>
                <a:latin typeface="Söhne"/>
              </a:rPr>
              <a:t>C </a:t>
            </a:r>
            <a:r>
              <a:rPr lang="zh-TW" altLang="en-US" b="0" i="0" dirty="0">
                <a:solidFill>
                  <a:srgbClr val="ECECEC"/>
                </a:solidFill>
                <a:effectLst/>
                <a:latin typeface="Söhne"/>
              </a:rPr>
              <a:t>語言編寫，實時性能良好。</a:t>
            </a:r>
          </a:p>
          <a:p>
            <a:pPr marL="742950" lvl="1" indent="-285750" algn="l">
              <a:buFont typeface="+mj-lt"/>
              <a:buAutoNum type="arabicPeriod"/>
            </a:pPr>
            <a:r>
              <a:rPr lang="zh-TW" altLang="en-US" b="0" i="0" dirty="0">
                <a:solidFill>
                  <a:srgbClr val="ECECEC"/>
                </a:solidFill>
                <a:effectLst/>
                <a:latin typeface="Söhne"/>
              </a:rPr>
              <a:t>支持 </a:t>
            </a:r>
            <a:r>
              <a:rPr lang="en-US" altLang="zh-TW" b="0" i="0" dirty="0">
                <a:solidFill>
                  <a:srgbClr val="ECECEC"/>
                </a:solidFill>
                <a:effectLst/>
                <a:latin typeface="Söhne"/>
              </a:rPr>
              <a:t>Intel x86 </a:t>
            </a:r>
            <a:r>
              <a:rPr lang="zh-TW" altLang="en-US" b="0" i="0" dirty="0">
                <a:solidFill>
                  <a:srgbClr val="ECECEC"/>
                </a:solidFill>
                <a:effectLst/>
                <a:latin typeface="Söhne"/>
              </a:rPr>
              <a:t>架構和 </a:t>
            </a:r>
            <a:r>
              <a:rPr lang="en-US" altLang="zh-TW" b="0" i="0" dirty="0">
                <a:solidFill>
                  <a:srgbClr val="ECECEC"/>
                </a:solidFill>
                <a:effectLst/>
                <a:latin typeface="Söhne"/>
              </a:rPr>
              <a:t>Ubuntu Linux </a:t>
            </a:r>
            <a:r>
              <a:rPr lang="zh-TW" altLang="en-US" b="0" i="0" dirty="0">
                <a:solidFill>
                  <a:srgbClr val="ECECEC"/>
                </a:solidFill>
                <a:effectLst/>
                <a:latin typeface="Söhne"/>
              </a:rPr>
              <a:t>作業系統。</a:t>
            </a:r>
          </a:p>
          <a:p>
            <a:pPr marL="742950" lvl="1" indent="-285750" algn="l">
              <a:buFont typeface="+mj-lt"/>
              <a:buAutoNum type="arabicPeriod"/>
            </a:pPr>
            <a:r>
              <a:rPr lang="zh-TW" altLang="en-US" b="0" i="0" dirty="0">
                <a:solidFill>
                  <a:srgbClr val="ECECEC"/>
                </a:solidFill>
                <a:effectLst/>
                <a:latin typeface="Söhne"/>
              </a:rPr>
              <a:t>使用 </a:t>
            </a:r>
            <a:r>
              <a:rPr lang="en-US" altLang="zh-TW" b="0" i="0" dirty="0">
                <a:solidFill>
                  <a:srgbClr val="ECECEC"/>
                </a:solidFill>
                <a:effectLst/>
                <a:latin typeface="Söhne"/>
              </a:rPr>
              <a:t>OAI </a:t>
            </a:r>
            <a:r>
              <a:rPr lang="zh-TW" altLang="en-US" b="0" i="0" dirty="0">
                <a:solidFill>
                  <a:srgbClr val="ECECEC"/>
                </a:solidFill>
                <a:effectLst/>
                <a:latin typeface="Söhne"/>
              </a:rPr>
              <a:t>公共許可證（</a:t>
            </a:r>
            <a:r>
              <a:rPr lang="en-US" altLang="zh-TW" b="0" i="0" dirty="0">
                <a:solidFill>
                  <a:srgbClr val="ECECEC"/>
                </a:solidFill>
                <a:effectLst/>
                <a:latin typeface="Söhne"/>
              </a:rPr>
              <a:t>OAI Public License</a:t>
            </a:r>
            <a:r>
              <a:rPr lang="zh-TW" altLang="en-US" b="0" i="0" dirty="0">
                <a:solidFill>
                  <a:srgbClr val="ECECEC"/>
                </a:solidFill>
                <a:effectLst/>
                <a:latin typeface="Söhne"/>
              </a:rPr>
              <a:t>）。</a:t>
            </a:r>
          </a:p>
          <a:p>
            <a:pPr algn="l">
              <a:buFont typeface="+mj-lt"/>
              <a:buAutoNum type="arabicPeriod"/>
            </a:pPr>
            <a:r>
              <a:rPr lang="en-US" altLang="zh-TW" b="1" i="0" dirty="0" err="1">
                <a:solidFill>
                  <a:srgbClr val="ECECEC"/>
                </a:solidFill>
                <a:effectLst/>
                <a:latin typeface="Söhne"/>
              </a:rPr>
              <a:t>srsLTE</a:t>
            </a:r>
            <a:r>
              <a:rPr lang="en-US" altLang="zh-TW" b="0" i="0" dirty="0">
                <a:solidFill>
                  <a:srgbClr val="ECECEC"/>
                </a:solidFill>
                <a:effectLst/>
                <a:latin typeface="Söhne"/>
              </a:rPr>
              <a:t>:</a:t>
            </a:r>
          </a:p>
          <a:p>
            <a:pPr marL="742950" lvl="1" indent="-285750" algn="l">
              <a:buFont typeface="+mj-lt"/>
              <a:buAutoNum type="arabicPeriod"/>
            </a:pPr>
            <a:r>
              <a:rPr lang="zh-TW" altLang="en-US" b="0" i="0" dirty="0">
                <a:solidFill>
                  <a:srgbClr val="ECECEC"/>
                </a:solidFill>
                <a:effectLst/>
                <a:latin typeface="Söhne"/>
              </a:rPr>
              <a:t>提供 </a:t>
            </a:r>
            <a:r>
              <a:rPr lang="en-US" altLang="zh-TW" b="0" i="0" dirty="0">
                <a:solidFill>
                  <a:srgbClr val="ECECEC"/>
                </a:solidFill>
                <a:effectLst/>
                <a:latin typeface="Söhne"/>
              </a:rPr>
              <a:t>LTE </a:t>
            </a:r>
            <a:r>
              <a:rPr lang="en-US" altLang="zh-TW" b="0" i="0" dirty="0" err="1">
                <a:solidFill>
                  <a:srgbClr val="ECECEC"/>
                </a:solidFill>
                <a:effectLst/>
                <a:latin typeface="Söhne"/>
              </a:rPr>
              <a:t>eNB</a:t>
            </a:r>
            <a:r>
              <a:rPr lang="zh-TW" altLang="en-US" b="0" i="0" dirty="0">
                <a:solidFill>
                  <a:srgbClr val="ECECEC"/>
                </a:solidFill>
                <a:effectLst/>
                <a:latin typeface="Söhne"/>
              </a:rPr>
              <a:t>、</a:t>
            </a:r>
            <a:r>
              <a:rPr lang="en-US" altLang="zh-TW" b="0" i="0" dirty="0">
                <a:solidFill>
                  <a:srgbClr val="ECECEC"/>
                </a:solidFill>
                <a:effectLst/>
                <a:latin typeface="Söhne"/>
              </a:rPr>
              <a:t>UE </a:t>
            </a:r>
            <a:r>
              <a:rPr lang="zh-TW" altLang="en-US" b="0" i="0" dirty="0">
                <a:solidFill>
                  <a:srgbClr val="ECECEC"/>
                </a:solidFill>
                <a:effectLst/>
                <a:latin typeface="Söhne"/>
              </a:rPr>
              <a:t>和 </a:t>
            </a:r>
            <a:r>
              <a:rPr lang="en-US" altLang="zh-TW" b="0" i="0" dirty="0">
                <a:solidFill>
                  <a:srgbClr val="ECECEC"/>
                </a:solidFill>
                <a:effectLst/>
                <a:latin typeface="Söhne"/>
              </a:rPr>
              <a:t>EPC </a:t>
            </a:r>
            <a:r>
              <a:rPr lang="zh-TW" altLang="en-US" b="0" i="0" dirty="0">
                <a:solidFill>
                  <a:srgbClr val="ECECEC"/>
                </a:solidFill>
                <a:effectLst/>
                <a:latin typeface="Söhne"/>
              </a:rPr>
              <a:t>的軟體實現，支持 </a:t>
            </a:r>
            <a:r>
              <a:rPr lang="en-US" altLang="zh-TW" b="0" i="0" dirty="0">
                <a:solidFill>
                  <a:srgbClr val="ECECEC"/>
                </a:solidFill>
                <a:effectLst/>
                <a:latin typeface="Söhne"/>
              </a:rPr>
              <a:t>LTE Release 10</a:t>
            </a:r>
            <a:r>
              <a:rPr lang="zh-TW" altLang="en-US" b="0" i="0" dirty="0">
                <a:solidFill>
                  <a:srgbClr val="ECECEC"/>
                </a:solidFill>
                <a:effectLst/>
                <a:latin typeface="Söhne"/>
              </a:rPr>
              <a:t>。</a:t>
            </a:r>
          </a:p>
          <a:p>
            <a:pPr marL="742950" lvl="1" indent="-285750" algn="l">
              <a:buFont typeface="+mj-lt"/>
              <a:buAutoNum type="arabicPeriod"/>
            </a:pPr>
            <a:r>
              <a:rPr lang="zh-TW" altLang="en-US" b="0" i="0" dirty="0">
                <a:solidFill>
                  <a:srgbClr val="ECECEC"/>
                </a:solidFill>
                <a:effectLst/>
                <a:latin typeface="Söhne"/>
              </a:rPr>
              <a:t>使用 </a:t>
            </a:r>
            <a:r>
              <a:rPr lang="en-US" altLang="zh-TW" b="0" i="0" dirty="0">
                <a:solidFill>
                  <a:srgbClr val="ECECEC"/>
                </a:solidFill>
                <a:effectLst/>
                <a:latin typeface="Söhne"/>
              </a:rPr>
              <a:t>C </a:t>
            </a:r>
            <a:r>
              <a:rPr lang="zh-TW" altLang="en-US" b="0" i="0" dirty="0">
                <a:solidFill>
                  <a:srgbClr val="ECECEC"/>
                </a:solidFill>
                <a:effectLst/>
                <a:latin typeface="Söhne"/>
              </a:rPr>
              <a:t>和 </a:t>
            </a:r>
            <a:r>
              <a:rPr lang="en-US" altLang="zh-TW" b="0" i="0" dirty="0">
                <a:solidFill>
                  <a:srgbClr val="ECECEC"/>
                </a:solidFill>
                <a:effectLst/>
                <a:latin typeface="Söhne"/>
              </a:rPr>
              <a:t>C++ </a:t>
            </a:r>
            <a:r>
              <a:rPr lang="zh-TW" altLang="en-US" b="0" i="0" dirty="0">
                <a:solidFill>
                  <a:srgbClr val="ECECEC"/>
                </a:solidFill>
                <a:effectLst/>
                <a:latin typeface="Söhne"/>
              </a:rPr>
              <a:t>語言編寫，不需要進行核心或 </a:t>
            </a:r>
            <a:r>
              <a:rPr lang="en-US" altLang="zh-TW" b="0" i="0" dirty="0">
                <a:solidFill>
                  <a:srgbClr val="ECECEC"/>
                </a:solidFill>
                <a:effectLst/>
                <a:latin typeface="Söhne"/>
              </a:rPr>
              <a:t>BIOS </a:t>
            </a:r>
            <a:r>
              <a:rPr lang="zh-TW" altLang="en-US" b="0" i="0" dirty="0">
                <a:solidFill>
                  <a:srgbClr val="ECECEC"/>
                </a:solidFill>
                <a:effectLst/>
                <a:latin typeface="Söhne"/>
              </a:rPr>
              <a:t>級別的修改。</a:t>
            </a:r>
          </a:p>
          <a:p>
            <a:pPr marL="742950" lvl="1" indent="-285750" algn="l">
              <a:buFont typeface="+mj-lt"/>
              <a:buAutoNum type="arabicPeriod"/>
            </a:pPr>
            <a:r>
              <a:rPr lang="zh-TW" altLang="en-US" b="0" i="0" dirty="0">
                <a:solidFill>
                  <a:srgbClr val="ECECEC"/>
                </a:solidFill>
                <a:effectLst/>
                <a:latin typeface="Söhne"/>
              </a:rPr>
              <a:t>支持多種 </a:t>
            </a:r>
            <a:r>
              <a:rPr lang="en-US" altLang="zh-TW" b="0" i="0" dirty="0">
                <a:solidFill>
                  <a:srgbClr val="ECECEC"/>
                </a:solidFill>
                <a:effectLst/>
                <a:latin typeface="Söhne"/>
              </a:rPr>
              <a:t>Linux </a:t>
            </a:r>
            <a:r>
              <a:rPr lang="zh-TW" altLang="en-US" b="0" i="0" dirty="0">
                <a:solidFill>
                  <a:srgbClr val="ECECEC"/>
                </a:solidFill>
                <a:effectLst/>
                <a:latin typeface="Söhne"/>
              </a:rPr>
              <a:t>發行版，包括 </a:t>
            </a:r>
            <a:r>
              <a:rPr lang="en-US" altLang="zh-TW" b="0" i="0" dirty="0">
                <a:solidFill>
                  <a:srgbClr val="ECECEC"/>
                </a:solidFill>
                <a:effectLst/>
                <a:latin typeface="Söhne"/>
              </a:rPr>
              <a:t>Ubuntu </a:t>
            </a:r>
            <a:r>
              <a:rPr lang="zh-TW" altLang="en-US" b="0" i="0" dirty="0">
                <a:solidFill>
                  <a:srgbClr val="ECECEC"/>
                </a:solidFill>
                <a:effectLst/>
                <a:latin typeface="Söhne"/>
              </a:rPr>
              <a:t>和 </a:t>
            </a:r>
            <a:r>
              <a:rPr lang="en-US" altLang="zh-TW" b="0" i="0" dirty="0">
                <a:solidFill>
                  <a:srgbClr val="ECECEC"/>
                </a:solidFill>
                <a:effectLst/>
                <a:latin typeface="Söhne"/>
              </a:rPr>
              <a:t>Fedora</a:t>
            </a:r>
            <a:r>
              <a:rPr lang="zh-TW" altLang="en-US" b="0" i="0" dirty="0">
                <a:solidFill>
                  <a:srgbClr val="ECECEC"/>
                </a:solidFill>
                <a:effectLst/>
                <a:latin typeface="Söhne"/>
              </a:rPr>
              <a:t>。</a:t>
            </a:r>
          </a:p>
          <a:p>
            <a:pPr marL="742950" lvl="1" indent="-285750" algn="l">
              <a:buFont typeface="+mj-lt"/>
              <a:buAutoNum type="arabicPeriod"/>
            </a:pPr>
            <a:r>
              <a:rPr lang="zh-TW" altLang="en-US" b="0" i="0" dirty="0">
                <a:solidFill>
                  <a:srgbClr val="ECECEC"/>
                </a:solidFill>
                <a:effectLst/>
                <a:latin typeface="Söhne"/>
              </a:rPr>
              <a:t>使用 </a:t>
            </a:r>
            <a:r>
              <a:rPr lang="en-US" altLang="zh-TW" b="0" i="0" dirty="0">
                <a:solidFill>
                  <a:srgbClr val="ECECEC"/>
                </a:solidFill>
                <a:effectLst/>
                <a:latin typeface="Söhne"/>
              </a:rPr>
              <a:t>GNU AGPLv3 </a:t>
            </a:r>
            <a:r>
              <a:rPr lang="zh-TW" altLang="en-US" b="0" i="0" dirty="0">
                <a:solidFill>
                  <a:srgbClr val="ECECEC"/>
                </a:solidFill>
                <a:effectLst/>
                <a:latin typeface="Söhne"/>
              </a:rPr>
              <a:t>許可證。</a:t>
            </a:r>
          </a:p>
          <a:p>
            <a:pPr algn="l">
              <a:buFont typeface="+mj-lt"/>
              <a:buAutoNum type="arabicPeriod"/>
            </a:pPr>
            <a:r>
              <a:rPr lang="en-US" altLang="zh-TW" b="1" i="0" dirty="0" err="1">
                <a:solidFill>
                  <a:srgbClr val="ECECEC"/>
                </a:solidFill>
                <a:effectLst/>
                <a:latin typeface="Söhne"/>
              </a:rPr>
              <a:t>Radisys</a:t>
            </a:r>
            <a:r>
              <a:rPr lang="en-US" altLang="zh-TW" b="1" i="0" dirty="0">
                <a:solidFill>
                  <a:srgbClr val="ECECEC"/>
                </a:solidFill>
                <a:effectLst/>
                <a:latin typeface="Söhne"/>
              </a:rPr>
              <a:t> Open Source RAN Contributions</a:t>
            </a:r>
            <a:r>
              <a:rPr lang="en-US" altLang="zh-TW" b="0" i="0" dirty="0">
                <a:solidFill>
                  <a:srgbClr val="ECECEC"/>
                </a:solidFill>
                <a:effectLst/>
                <a:latin typeface="Söhne"/>
              </a:rPr>
              <a:t>:</a:t>
            </a:r>
          </a:p>
          <a:p>
            <a:pPr marL="742950" lvl="1" indent="-285750" algn="l">
              <a:buFont typeface="+mj-lt"/>
              <a:buAutoNum type="arabicPeriod"/>
            </a:pPr>
            <a:r>
              <a:rPr lang="zh-TW" altLang="en-US" b="0" i="0" dirty="0">
                <a:solidFill>
                  <a:srgbClr val="ECECEC"/>
                </a:solidFill>
                <a:effectLst/>
                <a:latin typeface="Söhne"/>
              </a:rPr>
              <a:t>提供 </a:t>
            </a:r>
            <a:r>
              <a:rPr lang="en-US" altLang="zh-TW" b="0" i="0" dirty="0">
                <a:solidFill>
                  <a:srgbClr val="ECECEC"/>
                </a:solidFill>
                <a:effectLst/>
                <a:latin typeface="Söhne"/>
              </a:rPr>
              <a:t>3GPP NR </a:t>
            </a:r>
            <a:r>
              <a:rPr lang="zh-TW" altLang="en-US" b="0" i="0" dirty="0">
                <a:solidFill>
                  <a:srgbClr val="ECECEC"/>
                </a:solidFill>
                <a:effectLst/>
                <a:latin typeface="Söhne"/>
              </a:rPr>
              <a:t>栈的開源實現，用於 </a:t>
            </a:r>
            <a:r>
              <a:rPr lang="en-US" altLang="zh-TW" b="0" i="0" dirty="0" err="1">
                <a:solidFill>
                  <a:srgbClr val="ECECEC"/>
                </a:solidFill>
                <a:effectLst/>
                <a:latin typeface="Söhne"/>
              </a:rPr>
              <a:t>gNB</a:t>
            </a:r>
            <a:r>
              <a:rPr lang="en-US" altLang="zh-TW" b="0" i="0" dirty="0">
                <a:solidFill>
                  <a:srgbClr val="ECECEC"/>
                </a:solidFill>
                <a:effectLst/>
                <a:latin typeface="Söhne"/>
              </a:rPr>
              <a:t> DU</a:t>
            </a:r>
            <a:r>
              <a:rPr lang="zh-TW" altLang="en-US" b="0" i="0" dirty="0">
                <a:solidFill>
                  <a:srgbClr val="ECECEC"/>
                </a:solidFill>
                <a:effectLst/>
                <a:latin typeface="Söhne"/>
              </a:rPr>
              <a:t>，但尚未完全部署到實際環境中。</a:t>
            </a:r>
          </a:p>
          <a:p>
            <a:pPr marL="742950" lvl="1" indent="-285750" algn="l">
              <a:buFont typeface="+mj-lt"/>
              <a:buAutoNum type="arabicPeriod"/>
            </a:pPr>
            <a:r>
              <a:rPr lang="zh-TW" altLang="en-US" b="0" i="0" dirty="0">
                <a:solidFill>
                  <a:srgbClr val="ECECEC"/>
                </a:solidFill>
                <a:effectLst/>
                <a:latin typeface="Söhne"/>
              </a:rPr>
              <a:t>支持完整的 </a:t>
            </a:r>
            <a:r>
              <a:rPr lang="en-US" altLang="zh-TW" b="0" i="0" dirty="0">
                <a:solidFill>
                  <a:srgbClr val="ECECEC"/>
                </a:solidFill>
                <a:effectLst/>
                <a:latin typeface="Söhne"/>
              </a:rPr>
              <a:t>MAC </a:t>
            </a:r>
            <a:r>
              <a:rPr lang="zh-TW" altLang="en-US" b="0" i="0" dirty="0">
                <a:solidFill>
                  <a:srgbClr val="ECECEC"/>
                </a:solidFill>
                <a:effectLst/>
                <a:latin typeface="Söhne"/>
              </a:rPr>
              <a:t>和 </a:t>
            </a:r>
            <a:r>
              <a:rPr lang="en-US" altLang="zh-TW" b="0" i="0" dirty="0">
                <a:solidFill>
                  <a:srgbClr val="ECECEC"/>
                </a:solidFill>
                <a:effectLst/>
                <a:latin typeface="Söhne"/>
              </a:rPr>
              <a:t>RLC </a:t>
            </a:r>
            <a:r>
              <a:rPr lang="zh-TW" altLang="en-US" b="0" i="0" dirty="0">
                <a:solidFill>
                  <a:srgbClr val="ECECEC"/>
                </a:solidFill>
                <a:effectLst/>
                <a:latin typeface="Söhne"/>
              </a:rPr>
              <a:t>層實現，與 </a:t>
            </a:r>
            <a:r>
              <a:rPr lang="en-US" altLang="zh-TW" b="0" i="0" dirty="0">
                <a:solidFill>
                  <a:srgbClr val="ECECEC"/>
                </a:solidFill>
                <a:effectLst/>
                <a:latin typeface="Söhne"/>
              </a:rPr>
              <a:t>3GPP NR </a:t>
            </a:r>
            <a:r>
              <a:rPr lang="zh-TW" altLang="en-US" b="0" i="0" dirty="0">
                <a:solidFill>
                  <a:srgbClr val="ECECEC"/>
                </a:solidFill>
                <a:effectLst/>
                <a:latin typeface="Söhne"/>
              </a:rPr>
              <a:t>規範的 </a:t>
            </a:r>
            <a:r>
              <a:rPr lang="en-US" altLang="zh-TW" b="0" i="0" dirty="0">
                <a:solidFill>
                  <a:srgbClr val="ECECEC"/>
                </a:solidFill>
                <a:effectLst/>
                <a:latin typeface="Söhne"/>
              </a:rPr>
              <a:t>Release 15 </a:t>
            </a:r>
            <a:r>
              <a:rPr lang="zh-TW" altLang="en-US" b="0" i="0" dirty="0">
                <a:solidFill>
                  <a:srgbClr val="ECECEC"/>
                </a:solidFill>
                <a:effectLst/>
                <a:latin typeface="Söhne"/>
              </a:rPr>
              <a:t>對齊。</a:t>
            </a:r>
          </a:p>
          <a:p>
            <a:pPr marL="742950" lvl="1" indent="-285750" algn="l">
              <a:buFont typeface="+mj-lt"/>
              <a:buAutoNum type="arabicPeriod"/>
            </a:pPr>
            <a:r>
              <a:rPr lang="zh-TW" altLang="en-US" b="0" i="0" dirty="0">
                <a:solidFill>
                  <a:srgbClr val="ECECEC"/>
                </a:solidFill>
                <a:effectLst/>
                <a:latin typeface="Söhne"/>
              </a:rPr>
              <a:t>提供對 </a:t>
            </a:r>
            <a:r>
              <a:rPr lang="en-US" altLang="zh-TW" b="0" i="0" dirty="0">
                <a:solidFill>
                  <a:srgbClr val="ECECEC"/>
                </a:solidFill>
                <a:effectLst/>
                <a:latin typeface="Söhne"/>
              </a:rPr>
              <a:t>CU</a:t>
            </a:r>
            <a:r>
              <a:rPr lang="zh-TW" altLang="en-US" b="0" i="0" dirty="0">
                <a:solidFill>
                  <a:srgbClr val="ECECEC"/>
                </a:solidFill>
                <a:effectLst/>
                <a:latin typeface="Söhne"/>
              </a:rPr>
              <a:t>、</a:t>
            </a:r>
            <a:r>
              <a:rPr lang="en-US" altLang="zh-TW" b="0" i="0" dirty="0">
                <a:solidFill>
                  <a:srgbClr val="ECECEC"/>
                </a:solidFill>
                <a:effectLst/>
                <a:latin typeface="Söhne"/>
              </a:rPr>
              <a:t>RU </a:t>
            </a:r>
            <a:r>
              <a:rPr lang="zh-TW" altLang="en-US" b="0" i="0" dirty="0">
                <a:solidFill>
                  <a:srgbClr val="ECECEC"/>
                </a:solidFill>
                <a:effectLst/>
                <a:latin typeface="Söhne"/>
              </a:rPr>
              <a:t>和外部控制器的接口。</a:t>
            </a:r>
            <a:endParaRPr lang="en-US" altLang="zh-TW" b="0" i="0" dirty="0">
              <a:solidFill>
                <a:srgbClr val="ECECEC"/>
              </a:solidFill>
              <a:effectLst/>
              <a:latin typeface="Söhne"/>
            </a:endParaRPr>
          </a:p>
          <a:p>
            <a:pPr marL="742950" lvl="1" indent="-285750" algn="l">
              <a:buFont typeface="+mj-lt"/>
              <a:buAutoNum type="arabicPeriod"/>
            </a:pPr>
            <a:r>
              <a:rPr lang="zh-TW" altLang="en-US" b="0" i="0" dirty="0">
                <a:solidFill>
                  <a:srgbClr val="ECECEC"/>
                </a:solidFill>
                <a:effectLst/>
                <a:latin typeface="Söhne"/>
              </a:rPr>
              <a:t>在 </a:t>
            </a:r>
            <a:r>
              <a:rPr lang="en-US" altLang="zh-TW" b="0" i="0" dirty="0">
                <a:solidFill>
                  <a:srgbClr val="ECECEC"/>
                </a:solidFill>
                <a:effectLst/>
                <a:latin typeface="Söhne"/>
              </a:rPr>
              <a:t>O-RAN </a:t>
            </a:r>
            <a:r>
              <a:rPr lang="zh-TW" altLang="en-US" b="0" i="0" dirty="0">
                <a:solidFill>
                  <a:srgbClr val="ECECEC"/>
                </a:solidFill>
                <a:effectLst/>
                <a:latin typeface="Söhne"/>
              </a:rPr>
              <a:t>（開放無線訪問網絡）的框架下進行開發，是 </a:t>
            </a:r>
            <a:r>
              <a:rPr lang="en-US" altLang="zh-TW" b="0" i="0" dirty="0">
                <a:solidFill>
                  <a:srgbClr val="ECECEC"/>
                </a:solidFill>
                <a:effectLst/>
                <a:latin typeface="Söhne"/>
              </a:rPr>
              <a:t>O-RAN </a:t>
            </a:r>
            <a:r>
              <a:rPr lang="zh-TW" altLang="en-US" b="0" i="0" dirty="0">
                <a:solidFill>
                  <a:srgbClr val="ECECEC"/>
                </a:solidFill>
                <a:effectLst/>
                <a:latin typeface="Söhne"/>
              </a:rPr>
              <a:t>的成員之一。</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24</a:t>
            </a:fld>
            <a:endParaRPr lang="zh-TW" altLang="en-US"/>
          </a:p>
        </p:txBody>
      </p:sp>
    </p:spTree>
    <p:extLst>
      <p:ext uri="{BB962C8B-B14F-4D97-AF65-F5344CB8AC3E}">
        <p14:creationId xmlns:p14="http://schemas.microsoft.com/office/powerpoint/2010/main" val="1978768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 </a:t>
            </a:r>
            <a:r>
              <a:rPr lang="en-US" altLang="zh-TW" dirty="0"/>
              <a:t>2 </a:t>
            </a:r>
            <a:r>
              <a:rPr lang="zh-TW" altLang="en-US" dirty="0"/>
              <a:t>節概述了 </a:t>
            </a:r>
            <a:r>
              <a:rPr lang="en-US" altLang="zh-TW" dirty="0"/>
              <a:t>5G </a:t>
            </a:r>
            <a:r>
              <a:rPr lang="zh-TW" altLang="en-US" dirty="0"/>
              <a:t>系統的架構，概述了其組件和技術。 </a:t>
            </a:r>
            <a:endParaRPr lang="en-US" altLang="zh-TW" dirty="0"/>
          </a:p>
          <a:p>
            <a:r>
              <a:rPr lang="zh-TW" altLang="en-US" dirty="0"/>
              <a:t>第 </a:t>
            </a:r>
            <a:r>
              <a:rPr lang="en-US" altLang="zh-TW" dirty="0"/>
              <a:t>3 </a:t>
            </a:r>
            <a:r>
              <a:rPr lang="zh-TW" altLang="en-US" dirty="0"/>
              <a:t>節和第 </a:t>
            </a:r>
            <a:r>
              <a:rPr lang="en-US" altLang="zh-TW" dirty="0"/>
              <a:t>4 </a:t>
            </a:r>
            <a:r>
              <a:rPr lang="zh-TW" altLang="en-US" dirty="0"/>
              <a:t>節分別介紹了基礎架構的 </a:t>
            </a:r>
            <a:r>
              <a:rPr lang="en-US" altLang="zh-TW" dirty="0"/>
              <a:t>RAN </a:t>
            </a:r>
            <a:r>
              <a:rPr lang="zh-TW" altLang="en-US" dirty="0"/>
              <a:t>和 </a:t>
            </a:r>
            <a:r>
              <a:rPr lang="en-US" altLang="zh-TW" dirty="0"/>
              <a:t>CN </a:t>
            </a:r>
            <a:r>
              <a:rPr lang="zh-TW" altLang="en-US" dirty="0"/>
              <a:t>部分的開源解決方案。 </a:t>
            </a:r>
            <a:endParaRPr lang="en-US" altLang="zh-TW" dirty="0"/>
          </a:p>
          <a:p>
            <a:r>
              <a:rPr lang="zh-TW" altLang="en-US" dirty="0"/>
              <a:t>第 </a:t>
            </a:r>
            <a:r>
              <a:rPr lang="en-US" altLang="zh-TW" dirty="0"/>
              <a:t>5 </a:t>
            </a:r>
            <a:r>
              <a:rPr lang="zh-TW" altLang="en-US" dirty="0"/>
              <a:t>節詳細闡述了涵蓋</a:t>
            </a:r>
            <a:r>
              <a:rPr lang="en-US" altLang="zh-TW" dirty="0"/>
              <a:t>RAN </a:t>
            </a:r>
            <a:r>
              <a:rPr lang="zh-TW" altLang="en-US" dirty="0"/>
              <a:t>和</a:t>
            </a:r>
            <a:r>
              <a:rPr lang="en-US" altLang="zh-TW" dirty="0"/>
              <a:t>CN </a:t>
            </a:r>
            <a:r>
              <a:rPr lang="zh-TW" altLang="en-US" dirty="0"/>
              <a:t>功能的通用開源框架。</a:t>
            </a:r>
            <a:endParaRPr lang="en-US" altLang="zh-TW" dirty="0"/>
          </a:p>
          <a:p>
            <a:r>
              <a:rPr lang="zh-TW" altLang="en-US" dirty="0"/>
              <a:t>第 </a:t>
            </a:r>
            <a:r>
              <a:rPr lang="en-US" altLang="zh-TW" dirty="0"/>
              <a:t>6 </a:t>
            </a:r>
            <a:r>
              <a:rPr lang="zh-TW" altLang="en-US" dirty="0"/>
              <a:t>節詳細介紹了虛擬化和管理框架。</a:t>
            </a:r>
            <a:endParaRPr lang="en-US" altLang="zh-TW" dirty="0"/>
          </a:p>
          <a:p>
            <a:r>
              <a:rPr lang="zh-TW" altLang="en-US" dirty="0"/>
              <a:t>第 </a:t>
            </a:r>
            <a:r>
              <a:rPr lang="en-US" altLang="zh-TW" dirty="0"/>
              <a:t>7 </a:t>
            </a:r>
            <a:r>
              <a:rPr lang="zh-TW" altLang="en-US" dirty="0"/>
              <a:t>節介紹了用於部署軟體化 </a:t>
            </a:r>
            <a:r>
              <a:rPr lang="en-US" altLang="zh-TW" dirty="0"/>
              <a:t>5G </a:t>
            </a:r>
            <a:r>
              <a:rPr lang="zh-TW" altLang="en-US" dirty="0"/>
              <a:t>網路和測試新解決方案的各種實驗測試平台。</a:t>
            </a:r>
            <a:endParaRPr lang="en-US" altLang="zh-TW" dirty="0"/>
          </a:p>
          <a:p>
            <a:r>
              <a:rPr lang="zh-TW" altLang="en-US" dirty="0"/>
              <a:t>最後，第 </a:t>
            </a:r>
            <a:r>
              <a:rPr lang="en-US" altLang="zh-TW" dirty="0"/>
              <a:t>8</a:t>
            </a:r>
            <a:r>
              <a:rPr lang="zh-TW" altLang="en-US" dirty="0"/>
              <a:t> 節總結了目前 </a:t>
            </a:r>
            <a:r>
              <a:rPr lang="en-US" altLang="zh-TW" dirty="0"/>
              <a:t>5G </a:t>
            </a:r>
            <a:r>
              <a:rPr lang="zh-TW" altLang="en-US" dirty="0"/>
              <a:t>開源生態系統的局限性並討論了未來的研究方向。</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25</a:t>
            </a:fld>
            <a:endParaRPr lang="zh-TW" altLang="en-US"/>
          </a:p>
        </p:txBody>
      </p:sp>
    </p:spTree>
    <p:extLst>
      <p:ext uri="{BB962C8B-B14F-4D97-AF65-F5344CB8AC3E}">
        <p14:creationId xmlns:p14="http://schemas.microsoft.com/office/powerpoint/2010/main" val="4255159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pPr algn="l">
              <a:buFont typeface="+mj-lt"/>
              <a:buAutoNum type="arabicPeriod"/>
            </a:pPr>
            <a:r>
              <a:rPr lang="en-US" altLang="zh-TW" b="0" i="0" dirty="0">
                <a:solidFill>
                  <a:srgbClr val="ECECEC"/>
                </a:solidFill>
                <a:effectLst/>
                <a:latin typeface="Söhne"/>
              </a:rPr>
              <a:t>OAI-CN</a:t>
            </a:r>
            <a:r>
              <a:rPr lang="zh-TW" altLang="en-US" b="0" i="0" dirty="0">
                <a:solidFill>
                  <a:srgbClr val="ECECEC"/>
                </a:solidFill>
                <a:effectLst/>
                <a:latin typeface="Söhne"/>
              </a:rPr>
              <a:t>：</a:t>
            </a:r>
          </a:p>
          <a:p>
            <a:pPr marL="742950" lvl="1" indent="-285750" algn="l">
              <a:buFont typeface="+mj-lt"/>
              <a:buAutoNum type="arabicPeriod"/>
            </a:pPr>
            <a:r>
              <a:rPr lang="zh-TW" altLang="en-US" b="0" i="0" dirty="0">
                <a:solidFill>
                  <a:srgbClr val="ECECEC"/>
                </a:solidFill>
                <a:effectLst/>
                <a:latin typeface="Söhne"/>
              </a:rPr>
              <a:t>使用 </a:t>
            </a:r>
            <a:r>
              <a:rPr lang="en-US" altLang="zh-TW" b="0" i="0" dirty="0">
                <a:solidFill>
                  <a:srgbClr val="ECECEC"/>
                </a:solidFill>
                <a:effectLst/>
                <a:latin typeface="Söhne"/>
              </a:rPr>
              <a:t>C </a:t>
            </a:r>
            <a:r>
              <a:rPr lang="zh-TW" altLang="en-US" b="0" i="0" dirty="0">
                <a:solidFill>
                  <a:srgbClr val="ECECEC"/>
                </a:solidFill>
                <a:effectLst/>
                <a:latin typeface="Söhne"/>
              </a:rPr>
              <a:t>和 </a:t>
            </a:r>
            <a:r>
              <a:rPr lang="en-US" altLang="zh-TW" b="0" i="0" dirty="0">
                <a:solidFill>
                  <a:srgbClr val="ECECEC"/>
                </a:solidFill>
                <a:effectLst/>
                <a:latin typeface="Söhne"/>
              </a:rPr>
              <a:t>C++ </a:t>
            </a:r>
            <a:r>
              <a:rPr lang="zh-TW" altLang="en-US" b="0" i="0" dirty="0">
                <a:solidFill>
                  <a:srgbClr val="ECECEC"/>
                </a:solidFill>
                <a:effectLst/>
                <a:latin typeface="Söhne"/>
              </a:rPr>
              <a:t>編寫，采用 </a:t>
            </a:r>
            <a:r>
              <a:rPr lang="en-US" altLang="zh-TW" b="0" i="0" dirty="0">
                <a:solidFill>
                  <a:srgbClr val="ECECEC"/>
                </a:solidFill>
                <a:effectLst/>
                <a:latin typeface="Söhne"/>
              </a:rPr>
              <a:t>Apache License v2.0 </a:t>
            </a:r>
            <a:r>
              <a:rPr lang="zh-TW" altLang="en-US" b="0" i="0" dirty="0">
                <a:solidFill>
                  <a:srgbClr val="ECECEC"/>
                </a:solidFill>
                <a:effectLst/>
                <a:latin typeface="Söhne"/>
              </a:rPr>
              <a:t>發布。</a:t>
            </a:r>
          </a:p>
          <a:p>
            <a:pPr marL="742950" lvl="1" indent="-285750" algn="l">
              <a:buFont typeface="+mj-lt"/>
              <a:buAutoNum type="arabicPeriod"/>
            </a:pPr>
            <a:r>
              <a:rPr lang="zh-TW" altLang="en-US" b="0" i="0" dirty="0">
                <a:solidFill>
                  <a:srgbClr val="ECECEC"/>
                </a:solidFill>
                <a:effectLst/>
                <a:latin typeface="Söhne"/>
              </a:rPr>
              <a:t>兼容在 </a:t>
            </a:r>
            <a:r>
              <a:rPr lang="en-US" altLang="zh-TW" b="0" i="0" dirty="0">
                <a:solidFill>
                  <a:srgbClr val="ECECEC"/>
                </a:solidFill>
                <a:effectLst/>
                <a:latin typeface="Söhne"/>
              </a:rPr>
              <a:t>Ubuntu Linux </a:t>
            </a:r>
            <a:r>
              <a:rPr lang="zh-TW" altLang="en-US" b="0" i="0" dirty="0">
                <a:solidFill>
                  <a:srgbClr val="ECECEC"/>
                </a:solidFill>
                <a:effectLst/>
                <a:latin typeface="Söhne"/>
              </a:rPr>
              <a:t>上運行的 </a:t>
            </a:r>
            <a:r>
              <a:rPr lang="en-US" altLang="zh-TW" b="0" i="0" dirty="0">
                <a:solidFill>
                  <a:srgbClr val="ECECEC"/>
                </a:solidFill>
                <a:effectLst/>
                <a:latin typeface="Söhne"/>
              </a:rPr>
              <a:t>Intel x86 </a:t>
            </a:r>
            <a:r>
              <a:rPr lang="zh-TW" altLang="en-US" b="0" i="0" dirty="0">
                <a:solidFill>
                  <a:srgbClr val="ECECEC"/>
                </a:solidFill>
                <a:effectLst/>
                <a:latin typeface="Söhne"/>
              </a:rPr>
              <a:t>架構。</a:t>
            </a:r>
          </a:p>
          <a:p>
            <a:pPr marL="742950" lvl="1" indent="-285750" algn="l">
              <a:buFont typeface="+mj-lt"/>
              <a:buAutoNum type="arabicPeriod"/>
            </a:pPr>
            <a:r>
              <a:rPr lang="zh-TW" altLang="en-US" b="0" i="0" dirty="0">
                <a:solidFill>
                  <a:srgbClr val="ECECEC"/>
                </a:solidFill>
                <a:effectLst/>
                <a:latin typeface="Söhne"/>
              </a:rPr>
              <a:t>需要進行內核修改以實現實時功能。</a:t>
            </a:r>
          </a:p>
          <a:p>
            <a:pPr marL="742950" lvl="1" indent="-285750" algn="l">
              <a:buFont typeface="+mj-lt"/>
              <a:buAutoNum type="arabicPeriod"/>
            </a:pPr>
            <a:r>
              <a:rPr lang="zh-TW" altLang="en-US" b="0" i="0" dirty="0">
                <a:solidFill>
                  <a:srgbClr val="ECECEC"/>
                </a:solidFill>
                <a:effectLst/>
                <a:latin typeface="Söhne"/>
              </a:rPr>
              <a:t>具有動態 </a:t>
            </a:r>
            <a:r>
              <a:rPr lang="en-US" altLang="zh-TW" b="0" i="0" dirty="0">
                <a:solidFill>
                  <a:srgbClr val="ECECEC"/>
                </a:solidFill>
                <a:effectLst/>
                <a:latin typeface="Söhne"/>
              </a:rPr>
              <a:t>QoS </a:t>
            </a:r>
            <a:r>
              <a:rPr lang="zh-TW" altLang="en-US" b="0" i="0" dirty="0">
                <a:solidFill>
                  <a:srgbClr val="ECECEC"/>
                </a:solidFill>
                <a:effectLst/>
                <a:latin typeface="Söhne"/>
              </a:rPr>
              <a:t>管理、</a:t>
            </a:r>
            <a:r>
              <a:rPr lang="en-US" altLang="zh-TW" b="0" i="0" dirty="0">
                <a:solidFill>
                  <a:srgbClr val="ECECEC"/>
                </a:solidFill>
                <a:effectLst/>
                <a:latin typeface="Söhne"/>
              </a:rPr>
              <a:t>Traffic Flow Template (TFT) </a:t>
            </a:r>
            <a:r>
              <a:rPr lang="zh-TW" altLang="en-US" b="0" i="0" dirty="0">
                <a:solidFill>
                  <a:srgbClr val="ECECEC"/>
                </a:solidFill>
                <a:effectLst/>
                <a:latin typeface="Söhne"/>
              </a:rPr>
              <a:t>操作和擁塞指示等功能。</a:t>
            </a:r>
          </a:p>
          <a:p>
            <a:pPr marL="742950" lvl="1" indent="-285750" algn="l">
              <a:buFont typeface="+mj-lt"/>
              <a:buAutoNum type="arabicPeriod"/>
            </a:pPr>
            <a:r>
              <a:rPr lang="zh-TW" altLang="en-US" b="0" i="0" dirty="0">
                <a:solidFill>
                  <a:srgbClr val="ECECEC"/>
                </a:solidFill>
                <a:effectLst/>
                <a:latin typeface="Söhne"/>
              </a:rPr>
              <a:t>支持多個接入點名稱（</a:t>
            </a:r>
            <a:r>
              <a:rPr lang="en-US" altLang="zh-TW" b="0" i="0" dirty="0">
                <a:solidFill>
                  <a:srgbClr val="ECECEC"/>
                </a:solidFill>
                <a:effectLst/>
                <a:latin typeface="Söhne"/>
              </a:rPr>
              <a:t>APN</a:t>
            </a:r>
            <a:r>
              <a:rPr lang="zh-TW" altLang="en-US" b="0" i="0" dirty="0">
                <a:solidFill>
                  <a:srgbClr val="ECECEC"/>
                </a:solidFill>
                <a:effectLst/>
                <a:latin typeface="Söhne"/>
              </a:rPr>
              <a:t>）、分頁和恢復程序。</a:t>
            </a:r>
          </a:p>
          <a:p>
            <a:pPr algn="l">
              <a:buFont typeface="+mj-lt"/>
              <a:buAutoNum type="arabicPeriod"/>
            </a:pPr>
            <a:r>
              <a:rPr lang="en-US" altLang="zh-TW" b="0" i="0" dirty="0" err="1">
                <a:solidFill>
                  <a:srgbClr val="ECECEC"/>
                </a:solidFill>
                <a:effectLst/>
                <a:latin typeface="Söhne"/>
              </a:rPr>
              <a:t>srsEPC</a:t>
            </a:r>
            <a:r>
              <a:rPr lang="zh-TW" altLang="en-US" b="0" i="0" dirty="0">
                <a:solidFill>
                  <a:srgbClr val="ECECEC"/>
                </a:solidFill>
                <a:effectLst/>
                <a:latin typeface="Söhne"/>
              </a:rPr>
              <a:t>：</a:t>
            </a:r>
          </a:p>
          <a:p>
            <a:pPr marL="742950" lvl="1" indent="-285750" algn="l">
              <a:buFont typeface="+mj-lt"/>
              <a:buAutoNum type="arabicPeriod"/>
            </a:pPr>
            <a:r>
              <a:rPr lang="zh-TW" altLang="en-US" b="0" i="0" dirty="0">
                <a:solidFill>
                  <a:srgbClr val="ECECEC"/>
                </a:solidFill>
                <a:effectLst/>
                <a:latin typeface="Söhne"/>
              </a:rPr>
              <a:t>是 </a:t>
            </a:r>
            <a:r>
              <a:rPr lang="en-US" altLang="zh-TW" b="0" i="0" dirty="0" err="1">
                <a:solidFill>
                  <a:srgbClr val="ECECEC"/>
                </a:solidFill>
                <a:effectLst/>
                <a:latin typeface="Söhne"/>
              </a:rPr>
              <a:t>srsLTE</a:t>
            </a:r>
            <a:r>
              <a:rPr lang="en-US" altLang="zh-TW" b="0" i="0" dirty="0">
                <a:solidFill>
                  <a:srgbClr val="ECECEC"/>
                </a:solidFill>
                <a:effectLst/>
                <a:latin typeface="Söhne"/>
              </a:rPr>
              <a:t> </a:t>
            </a:r>
            <a:r>
              <a:rPr lang="zh-TW" altLang="en-US" b="0" i="0" dirty="0">
                <a:solidFill>
                  <a:srgbClr val="ECECEC"/>
                </a:solidFill>
                <a:effectLst/>
                <a:latin typeface="Söhne"/>
              </a:rPr>
              <a:t>軟件套件的一部分，用 </a:t>
            </a:r>
            <a:r>
              <a:rPr lang="en-US" altLang="zh-TW" b="0" i="0" dirty="0">
                <a:solidFill>
                  <a:srgbClr val="ECECEC"/>
                </a:solidFill>
                <a:effectLst/>
                <a:latin typeface="Söhne"/>
              </a:rPr>
              <a:t>C++ </a:t>
            </a:r>
            <a:r>
              <a:rPr lang="zh-TW" altLang="en-US" b="0" i="0" dirty="0">
                <a:solidFill>
                  <a:srgbClr val="ECECEC"/>
                </a:solidFill>
                <a:effectLst/>
                <a:latin typeface="Söhne"/>
              </a:rPr>
              <a:t>編寫，采用 </a:t>
            </a:r>
            <a:r>
              <a:rPr lang="en-US" altLang="zh-TW" b="0" i="0" dirty="0">
                <a:solidFill>
                  <a:srgbClr val="ECECEC"/>
                </a:solidFill>
                <a:effectLst/>
                <a:latin typeface="Söhne"/>
              </a:rPr>
              <a:t>GNU AGPLv3 </a:t>
            </a:r>
            <a:r>
              <a:rPr lang="zh-TW" altLang="en-US" b="0" i="0" dirty="0">
                <a:solidFill>
                  <a:srgbClr val="ECECEC"/>
                </a:solidFill>
                <a:effectLst/>
                <a:latin typeface="Söhne"/>
              </a:rPr>
              <a:t>許可發布。</a:t>
            </a:r>
          </a:p>
          <a:p>
            <a:pPr marL="742950" lvl="1" indent="-285750" algn="l">
              <a:buFont typeface="+mj-lt"/>
              <a:buAutoNum type="arabicPeriod"/>
            </a:pPr>
            <a:r>
              <a:rPr lang="zh-TW" altLang="en-US" b="0" i="0" dirty="0">
                <a:solidFill>
                  <a:srgbClr val="ECECEC"/>
                </a:solidFill>
                <a:effectLst/>
                <a:latin typeface="Söhne"/>
              </a:rPr>
              <a:t>兼容 </a:t>
            </a:r>
            <a:r>
              <a:rPr lang="en-US" altLang="zh-TW" b="0" i="0" dirty="0">
                <a:solidFill>
                  <a:srgbClr val="ECECEC"/>
                </a:solidFill>
                <a:effectLst/>
                <a:latin typeface="Söhne"/>
              </a:rPr>
              <a:t>Ubuntu </a:t>
            </a:r>
            <a:r>
              <a:rPr lang="zh-TW" altLang="en-US" b="0" i="0" dirty="0">
                <a:solidFill>
                  <a:srgbClr val="ECECEC"/>
                </a:solidFill>
                <a:effectLst/>
                <a:latin typeface="Söhne"/>
              </a:rPr>
              <a:t>和 </a:t>
            </a:r>
            <a:r>
              <a:rPr lang="en-US" altLang="zh-TW" b="0" i="0" dirty="0">
                <a:solidFill>
                  <a:srgbClr val="ECECEC"/>
                </a:solidFill>
                <a:effectLst/>
                <a:latin typeface="Söhne"/>
              </a:rPr>
              <a:t>Fedora Linux</a:t>
            </a:r>
            <a:r>
              <a:rPr lang="zh-TW" altLang="en-US" b="0" i="0" dirty="0">
                <a:solidFill>
                  <a:srgbClr val="ECECEC"/>
                </a:solidFill>
                <a:effectLst/>
                <a:latin typeface="Söhne"/>
              </a:rPr>
              <a:t>。</a:t>
            </a:r>
          </a:p>
          <a:p>
            <a:pPr marL="742950" lvl="1" indent="-285750" algn="l">
              <a:buFont typeface="+mj-lt"/>
              <a:buAutoNum type="arabicPeriod"/>
            </a:pPr>
            <a:r>
              <a:rPr lang="zh-TW" altLang="en-US" b="0" i="0" dirty="0">
                <a:solidFill>
                  <a:srgbClr val="ECECEC"/>
                </a:solidFill>
                <a:effectLst/>
                <a:latin typeface="Söhne"/>
              </a:rPr>
              <a:t>支持 </a:t>
            </a:r>
            <a:r>
              <a:rPr lang="en-US" altLang="zh-TW" b="0" i="0" dirty="0">
                <a:solidFill>
                  <a:srgbClr val="ECECEC"/>
                </a:solidFill>
                <a:effectLst/>
                <a:latin typeface="Söhne"/>
              </a:rPr>
              <a:t>XOR </a:t>
            </a:r>
            <a:r>
              <a:rPr lang="zh-TW" altLang="en-US" b="0" i="0" dirty="0">
                <a:solidFill>
                  <a:srgbClr val="ECECEC"/>
                </a:solidFill>
                <a:effectLst/>
                <a:latin typeface="Söhne"/>
              </a:rPr>
              <a:t>和 </a:t>
            </a:r>
            <a:r>
              <a:rPr lang="en-US" altLang="zh-TW" b="0" i="0" dirty="0" err="1">
                <a:solidFill>
                  <a:srgbClr val="ECECEC"/>
                </a:solidFill>
                <a:effectLst/>
                <a:latin typeface="Söhne"/>
              </a:rPr>
              <a:t>Milenage</a:t>
            </a:r>
            <a:r>
              <a:rPr lang="en-US" altLang="zh-TW" b="0" i="0" dirty="0">
                <a:solidFill>
                  <a:srgbClr val="ECECEC"/>
                </a:solidFill>
                <a:effectLst/>
                <a:latin typeface="Söhne"/>
              </a:rPr>
              <a:t> </a:t>
            </a:r>
            <a:r>
              <a:rPr lang="zh-TW" altLang="en-US" b="0" i="0" dirty="0">
                <a:solidFill>
                  <a:srgbClr val="ECECEC"/>
                </a:solidFill>
                <a:effectLst/>
                <a:latin typeface="Söhne"/>
              </a:rPr>
              <a:t>算法的 </a:t>
            </a:r>
            <a:r>
              <a:rPr lang="en-US" altLang="zh-TW" b="0" i="0" dirty="0">
                <a:solidFill>
                  <a:srgbClr val="ECECEC"/>
                </a:solidFill>
                <a:effectLst/>
                <a:latin typeface="Söhne"/>
              </a:rPr>
              <a:t>UE </a:t>
            </a:r>
            <a:r>
              <a:rPr lang="zh-TW" altLang="en-US" b="0" i="0" dirty="0">
                <a:solidFill>
                  <a:srgbClr val="ECECEC"/>
                </a:solidFill>
                <a:effectLst/>
                <a:latin typeface="Söhne"/>
              </a:rPr>
              <a:t>身份驗證。</a:t>
            </a:r>
          </a:p>
          <a:p>
            <a:pPr marL="742950" lvl="1" indent="-285750" algn="l">
              <a:buFont typeface="+mj-lt"/>
              <a:buAutoNum type="arabicPeriod"/>
            </a:pPr>
            <a:r>
              <a:rPr lang="zh-TW" altLang="en-US" b="0" i="0" dirty="0">
                <a:solidFill>
                  <a:srgbClr val="ECECEC"/>
                </a:solidFill>
                <a:effectLst/>
                <a:latin typeface="Söhne"/>
              </a:rPr>
              <a:t>可實現每個用戶的 </a:t>
            </a:r>
            <a:r>
              <a:rPr lang="en-US" altLang="zh-TW" b="0" i="0" dirty="0">
                <a:solidFill>
                  <a:srgbClr val="ECECEC"/>
                </a:solidFill>
                <a:effectLst/>
                <a:latin typeface="Söhne"/>
              </a:rPr>
              <a:t>QoS </a:t>
            </a:r>
            <a:r>
              <a:rPr lang="zh-TW" altLang="en-US" b="0" i="0" dirty="0">
                <a:solidFill>
                  <a:srgbClr val="ECECEC"/>
                </a:solidFill>
                <a:effectLst/>
                <a:latin typeface="Söhne"/>
              </a:rPr>
              <a:t>類別識別碼（</a:t>
            </a:r>
            <a:r>
              <a:rPr lang="en-US" altLang="zh-TW" b="0" i="0" dirty="0">
                <a:solidFill>
                  <a:srgbClr val="ECECEC"/>
                </a:solidFill>
                <a:effectLst/>
                <a:latin typeface="Söhne"/>
              </a:rPr>
              <a:t>QCI</a:t>
            </a:r>
            <a:r>
              <a:rPr lang="zh-TW" altLang="en-US" b="0" i="0" dirty="0">
                <a:solidFill>
                  <a:srgbClr val="ECECEC"/>
                </a:solidFill>
                <a:effectLst/>
                <a:latin typeface="Söhne"/>
              </a:rPr>
              <a:t>）和動態</a:t>
            </a:r>
            <a:r>
              <a:rPr lang="en-US" altLang="zh-TW" b="0" i="0" dirty="0">
                <a:solidFill>
                  <a:srgbClr val="ECECEC"/>
                </a:solidFill>
                <a:effectLst/>
                <a:latin typeface="Söhne"/>
              </a:rPr>
              <a:t>/</a:t>
            </a:r>
            <a:r>
              <a:rPr lang="zh-TW" altLang="en-US" b="0" i="0" dirty="0">
                <a:solidFill>
                  <a:srgbClr val="ECECEC"/>
                </a:solidFill>
                <a:effectLst/>
                <a:latin typeface="Söhne"/>
              </a:rPr>
              <a:t>靜態 </a:t>
            </a:r>
            <a:r>
              <a:rPr lang="en-US" altLang="zh-TW" b="0" i="0" dirty="0">
                <a:solidFill>
                  <a:srgbClr val="ECECEC"/>
                </a:solidFill>
                <a:effectLst/>
                <a:latin typeface="Söhne"/>
              </a:rPr>
              <a:t>IP </a:t>
            </a:r>
            <a:r>
              <a:rPr lang="zh-TW" altLang="en-US" b="0" i="0" dirty="0">
                <a:solidFill>
                  <a:srgbClr val="ECECEC"/>
                </a:solidFill>
                <a:effectLst/>
                <a:latin typeface="Söhne"/>
              </a:rPr>
              <a:t>配置。</a:t>
            </a:r>
          </a:p>
          <a:p>
            <a:pPr algn="l">
              <a:buFont typeface="+mj-lt"/>
              <a:buAutoNum type="arabicPeriod"/>
            </a:pPr>
            <a:r>
              <a:rPr lang="en-US" altLang="zh-TW" b="0" i="0" dirty="0">
                <a:solidFill>
                  <a:srgbClr val="ECECEC"/>
                </a:solidFill>
                <a:effectLst/>
                <a:latin typeface="Söhne"/>
              </a:rPr>
              <a:t>Open5GS</a:t>
            </a:r>
            <a:r>
              <a:rPr lang="zh-TW" altLang="en-US" b="0" i="0" dirty="0">
                <a:solidFill>
                  <a:srgbClr val="ECECEC"/>
                </a:solidFill>
                <a:effectLst/>
                <a:latin typeface="Söhne"/>
              </a:rPr>
              <a:t>：</a:t>
            </a:r>
          </a:p>
          <a:p>
            <a:pPr marL="742950" lvl="1" indent="-285750" algn="l">
              <a:buFont typeface="+mj-lt"/>
              <a:buAutoNum type="arabicPeriod"/>
            </a:pPr>
            <a:r>
              <a:rPr lang="zh-TW" altLang="en-US" b="0" i="0" dirty="0">
                <a:solidFill>
                  <a:srgbClr val="ECECEC"/>
                </a:solidFill>
                <a:effectLst/>
                <a:latin typeface="Söhne"/>
              </a:rPr>
              <a:t>使用 </a:t>
            </a:r>
            <a:r>
              <a:rPr lang="en-US" altLang="zh-TW" b="0" i="0" dirty="0">
                <a:solidFill>
                  <a:srgbClr val="ECECEC"/>
                </a:solidFill>
                <a:effectLst/>
                <a:latin typeface="Söhne"/>
              </a:rPr>
              <a:t>C </a:t>
            </a:r>
            <a:r>
              <a:rPr lang="zh-TW" altLang="en-US" b="0" i="0" dirty="0">
                <a:solidFill>
                  <a:srgbClr val="ECECEC"/>
                </a:solidFill>
                <a:effectLst/>
                <a:latin typeface="Söhne"/>
              </a:rPr>
              <a:t>編寫，采用 </a:t>
            </a:r>
            <a:r>
              <a:rPr lang="en-US" altLang="zh-TW" b="0" i="0" dirty="0">
                <a:solidFill>
                  <a:srgbClr val="ECECEC"/>
                </a:solidFill>
                <a:effectLst/>
                <a:latin typeface="Söhne"/>
              </a:rPr>
              <a:t>AGPLv3 </a:t>
            </a:r>
            <a:r>
              <a:rPr lang="zh-TW" altLang="en-US" b="0" i="0" dirty="0">
                <a:solidFill>
                  <a:srgbClr val="ECECEC"/>
                </a:solidFill>
                <a:effectLst/>
                <a:latin typeface="Söhne"/>
              </a:rPr>
              <a:t>許可發布。</a:t>
            </a:r>
          </a:p>
          <a:p>
            <a:pPr marL="742950" lvl="1" indent="-285750" algn="l">
              <a:buFont typeface="+mj-lt"/>
              <a:buAutoNum type="arabicPeriod"/>
            </a:pPr>
            <a:r>
              <a:rPr lang="zh-TW" altLang="en-US" b="0" i="0" dirty="0">
                <a:solidFill>
                  <a:srgbClr val="ECECEC"/>
                </a:solidFill>
                <a:effectLst/>
                <a:latin typeface="Söhne"/>
              </a:rPr>
              <a:t>兼容各種 </a:t>
            </a:r>
            <a:r>
              <a:rPr lang="en-US" altLang="zh-TW" b="0" i="0" dirty="0">
                <a:solidFill>
                  <a:srgbClr val="ECECEC"/>
                </a:solidFill>
                <a:effectLst/>
                <a:latin typeface="Söhne"/>
              </a:rPr>
              <a:t>Linux </a:t>
            </a:r>
            <a:r>
              <a:rPr lang="zh-TW" altLang="en-US" b="0" i="0" dirty="0">
                <a:solidFill>
                  <a:srgbClr val="ECECEC"/>
                </a:solidFill>
                <a:effectLst/>
                <a:latin typeface="Söhne"/>
              </a:rPr>
              <a:t>發行版、</a:t>
            </a:r>
            <a:r>
              <a:rPr lang="en-US" altLang="zh-TW" b="0" i="0" dirty="0">
                <a:solidFill>
                  <a:srgbClr val="ECECEC"/>
                </a:solidFill>
                <a:effectLst/>
                <a:latin typeface="Söhne"/>
              </a:rPr>
              <a:t>FreeBSD </a:t>
            </a:r>
            <a:r>
              <a:rPr lang="zh-TW" altLang="en-US" b="0" i="0" dirty="0">
                <a:solidFill>
                  <a:srgbClr val="ECECEC"/>
                </a:solidFill>
                <a:effectLst/>
                <a:latin typeface="Söhne"/>
              </a:rPr>
              <a:t>和 </a:t>
            </a:r>
            <a:r>
              <a:rPr lang="en-US" altLang="zh-TW" b="0" i="0" dirty="0">
                <a:solidFill>
                  <a:srgbClr val="ECECEC"/>
                </a:solidFill>
                <a:effectLst/>
                <a:latin typeface="Söhne"/>
              </a:rPr>
              <a:t>macOS</a:t>
            </a:r>
            <a:r>
              <a:rPr lang="zh-TW" altLang="en-US" b="0" i="0" dirty="0">
                <a:solidFill>
                  <a:srgbClr val="ECECEC"/>
                </a:solidFill>
                <a:effectLst/>
                <a:latin typeface="Söhne"/>
              </a:rPr>
              <a:t>。</a:t>
            </a:r>
          </a:p>
          <a:p>
            <a:pPr marL="742950" lvl="1" indent="-285750" algn="l">
              <a:buFont typeface="+mj-lt"/>
              <a:buAutoNum type="arabicPeriod"/>
            </a:pPr>
            <a:r>
              <a:rPr lang="zh-TW" altLang="en-US" b="0" i="0" dirty="0">
                <a:solidFill>
                  <a:srgbClr val="ECECEC"/>
                </a:solidFill>
                <a:effectLst/>
                <a:latin typeface="Söhne"/>
              </a:rPr>
              <a:t>支持語音</a:t>
            </a:r>
            <a:r>
              <a:rPr lang="en-US" altLang="zh-TW" b="0" i="0" dirty="0">
                <a:solidFill>
                  <a:srgbClr val="ECECEC"/>
                </a:solidFill>
                <a:effectLst/>
                <a:latin typeface="Söhne"/>
              </a:rPr>
              <a:t>LTE</a:t>
            </a:r>
            <a:r>
              <a:rPr lang="zh-TW" altLang="en-US" b="0" i="0" dirty="0">
                <a:solidFill>
                  <a:srgbClr val="ECECEC"/>
                </a:solidFill>
                <a:effectLst/>
                <a:latin typeface="Söhne"/>
              </a:rPr>
              <a:t>（</a:t>
            </a:r>
            <a:r>
              <a:rPr lang="en-US" altLang="zh-TW" b="0" i="0" dirty="0">
                <a:solidFill>
                  <a:srgbClr val="ECECEC"/>
                </a:solidFill>
                <a:effectLst/>
                <a:latin typeface="Söhne"/>
              </a:rPr>
              <a:t>VoLTE</a:t>
            </a:r>
            <a:r>
              <a:rPr lang="zh-TW" altLang="en-US" b="0" i="0" dirty="0">
                <a:solidFill>
                  <a:srgbClr val="ECECEC"/>
                </a:solidFill>
                <a:effectLst/>
                <a:latin typeface="Söhne"/>
              </a:rPr>
              <a:t>）和 </a:t>
            </a:r>
            <a:r>
              <a:rPr lang="en-US" altLang="zh-TW" b="0" i="0" dirty="0">
                <a:solidFill>
                  <a:srgbClr val="ECECEC"/>
                </a:solidFill>
                <a:effectLst/>
                <a:latin typeface="Söhne"/>
              </a:rPr>
              <a:t>SG-SMS </a:t>
            </a:r>
            <a:r>
              <a:rPr lang="zh-TW" altLang="en-US" b="0" i="0" dirty="0">
                <a:solidFill>
                  <a:srgbClr val="ECECEC"/>
                </a:solidFill>
                <a:effectLst/>
                <a:latin typeface="Söhne"/>
              </a:rPr>
              <a:t>解決方案，用於語音通話和短信。</a:t>
            </a:r>
          </a:p>
          <a:p>
            <a:pPr marL="742950" lvl="1" indent="-285750" algn="l">
              <a:buFont typeface="+mj-lt"/>
              <a:buAutoNum type="arabicPeriod"/>
            </a:pPr>
            <a:r>
              <a:rPr lang="zh-TW" altLang="en-US" b="0" i="0" dirty="0">
                <a:solidFill>
                  <a:srgbClr val="ECECEC"/>
                </a:solidFill>
                <a:effectLst/>
                <a:latin typeface="Söhne"/>
              </a:rPr>
              <a:t>包括一個用於即時網絡策略指定的政策和計費規則功能（</a:t>
            </a:r>
            <a:r>
              <a:rPr lang="en-US" altLang="zh-TW" b="0" i="0" dirty="0">
                <a:solidFill>
                  <a:srgbClr val="ECECEC"/>
                </a:solidFill>
                <a:effectLst/>
                <a:latin typeface="Söhne"/>
              </a:rPr>
              <a:t>PCRF</a:t>
            </a:r>
            <a:r>
              <a:rPr lang="zh-TW" altLang="en-US" b="0" i="0" dirty="0">
                <a:solidFill>
                  <a:srgbClr val="ECECEC"/>
                </a:solidFill>
                <a:effectLst/>
                <a:latin typeface="Söhne"/>
              </a:rPr>
              <a:t>）模塊。</a:t>
            </a:r>
          </a:p>
          <a:p>
            <a:pPr algn="l">
              <a:buFont typeface="+mj-lt"/>
              <a:buAutoNum type="arabicPeriod"/>
            </a:pPr>
            <a:r>
              <a:rPr lang="en-US" altLang="zh-TW" b="0" i="0" dirty="0">
                <a:solidFill>
                  <a:srgbClr val="ECECEC"/>
                </a:solidFill>
                <a:effectLst/>
                <a:latin typeface="Söhne"/>
              </a:rPr>
              <a:t>OMEC</a:t>
            </a:r>
            <a:r>
              <a:rPr lang="zh-TW" altLang="en-US" b="0" i="0" dirty="0">
                <a:solidFill>
                  <a:srgbClr val="ECECEC"/>
                </a:solidFill>
                <a:effectLst/>
                <a:latin typeface="Söhne"/>
              </a:rPr>
              <a:t>：</a:t>
            </a:r>
          </a:p>
          <a:p>
            <a:pPr marL="742950" lvl="1" indent="-285750" algn="l">
              <a:buFont typeface="+mj-lt"/>
              <a:buAutoNum type="arabicPeriod"/>
            </a:pPr>
            <a:r>
              <a:rPr lang="en-US" altLang="zh-TW" b="0" i="0" dirty="0">
                <a:solidFill>
                  <a:srgbClr val="ECECEC"/>
                </a:solidFill>
                <a:effectLst/>
                <a:latin typeface="Söhne"/>
              </a:rPr>
              <a:t>ONF</a:t>
            </a:r>
            <a:r>
              <a:rPr lang="zh-TW" altLang="en-US" b="0" i="0" dirty="0">
                <a:solidFill>
                  <a:srgbClr val="ECECEC"/>
                </a:solidFill>
                <a:effectLst/>
                <a:latin typeface="Söhne"/>
              </a:rPr>
              <a:t>、</a:t>
            </a:r>
            <a:r>
              <a:rPr lang="en-US" altLang="zh-TW" b="0" i="0" dirty="0">
                <a:solidFill>
                  <a:srgbClr val="ECECEC"/>
                </a:solidFill>
                <a:effectLst/>
                <a:latin typeface="Söhne"/>
              </a:rPr>
              <a:t>Intel</a:t>
            </a:r>
            <a:r>
              <a:rPr lang="zh-TW" altLang="en-US" b="0" i="0" dirty="0">
                <a:solidFill>
                  <a:srgbClr val="ECECEC"/>
                </a:solidFill>
                <a:effectLst/>
                <a:latin typeface="Söhne"/>
              </a:rPr>
              <a:t>、</a:t>
            </a:r>
            <a:r>
              <a:rPr lang="en-US" altLang="zh-TW" b="0" i="0" dirty="0">
                <a:solidFill>
                  <a:srgbClr val="ECECEC"/>
                </a:solidFill>
                <a:effectLst/>
                <a:latin typeface="Söhne"/>
              </a:rPr>
              <a:t>Deutsche Telekom</a:t>
            </a:r>
            <a:r>
              <a:rPr lang="zh-TW" altLang="en-US" b="0" i="0" dirty="0">
                <a:solidFill>
                  <a:srgbClr val="ECECEC"/>
                </a:solidFill>
                <a:effectLst/>
                <a:latin typeface="Söhne"/>
              </a:rPr>
              <a:t>、</a:t>
            </a:r>
            <a:r>
              <a:rPr lang="en-US" altLang="zh-TW" b="0" i="0" dirty="0">
                <a:solidFill>
                  <a:srgbClr val="ECECEC"/>
                </a:solidFill>
                <a:effectLst/>
                <a:latin typeface="Söhne"/>
              </a:rPr>
              <a:t>Sprint </a:t>
            </a:r>
            <a:r>
              <a:rPr lang="zh-TW" altLang="en-US" b="0" i="0" dirty="0">
                <a:solidFill>
                  <a:srgbClr val="ECECEC"/>
                </a:solidFill>
                <a:effectLst/>
                <a:latin typeface="Söhne"/>
              </a:rPr>
              <a:t>和 </a:t>
            </a:r>
            <a:r>
              <a:rPr lang="en-US" altLang="zh-TW" b="0" i="0" dirty="0">
                <a:solidFill>
                  <a:srgbClr val="ECECEC"/>
                </a:solidFill>
                <a:effectLst/>
                <a:latin typeface="Söhne"/>
              </a:rPr>
              <a:t>AT&amp;T </a:t>
            </a:r>
            <a:r>
              <a:rPr lang="zh-TW" altLang="en-US" b="0" i="0" dirty="0">
                <a:solidFill>
                  <a:srgbClr val="ECECEC"/>
                </a:solidFill>
                <a:effectLst/>
                <a:latin typeface="Söhne"/>
              </a:rPr>
              <a:t>共同開發的開源 </a:t>
            </a:r>
            <a:r>
              <a:rPr lang="en-US" altLang="zh-TW" b="0" i="0" dirty="0">
                <a:solidFill>
                  <a:srgbClr val="ECECEC"/>
                </a:solidFill>
                <a:effectLst/>
                <a:latin typeface="Söhne"/>
              </a:rPr>
              <a:t>LTE Release 13 EPC</a:t>
            </a:r>
            <a:r>
              <a:rPr lang="zh-TW" altLang="en-US" b="0" i="0" dirty="0">
                <a:solidFill>
                  <a:srgbClr val="ECECEC"/>
                </a:solidFill>
                <a:effectLst/>
                <a:latin typeface="Söhne"/>
              </a:rPr>
              <a:t>。</a:t>
            </a:r>
          </a:p>
          <a:p>
            <a:pPr marL="742950" lvl="1" indent="-285750" algn="l">
              <a:buFont typeface="+mj-lt"/>
              <a:buAutoNum type="arabicPeriod"/>
            </a:pPr>
            <a:r>
              <a:rPr lang="zh-TW" altLang="en-US" b="0" i="0" dirty="0">
                <a:solidFill>
                  <a:srgbClr val="ECECEC"/>
                </a:solidFill>
                <a:effectLst/>
                <a:latin typeface="Söhne"/>
              </a:rPr>
              <a:t>使用 </a:t>
            </a:r>
            <a:r>
              <a:rPr lang="en-US" altLang="zh-TW" b="0" i="0" dirty="0">
                <a:solidFill>
                  <a:srgbClr val="ECECEC"/>
                </a:solidFill>
                <a:effectLst/>
                <a:latin typeface="Söhne"/>
              </a:rPr>
              <a:t>NFV </a:t>
            </a:r>
            <a:r>
              <a:rPr lang="zh-TW" altLang="en-US" b="0" i="0" dirty="0">
                <a:solidFill>
                  <a:srgbClr val="ECECEC"/>
                </a:solidFill>
                <a:effectLst/>
                <a:latin typeface="Söhne"/>
              </a:rPr>
              <a:t>架構構建，實現了可擴展性。</a:t>
            </a:r>
          </a:p>
          <a:p>
            <a:pPr marL="742950" lvl="1" indent="-285750" algn="l">
              <a:buFont typeface="+mj-lt"/>
              <a:buAutoNum type="arabicPeriod"/>
            </a:pPr>
            <a:r>
              <a:rPr lang="zh-TW" altLang="en-US" b="0" i="0" dirty="0">
                <a:solidFill>
                  <a:srgbClr val="ECECEC"/>
                </a:solidFill>
                <a:effectLst/>
                <a:latin typeface="Söhne"/>
              </a:rPr>
              <a:t>采用 </a:t>
            </a:r>
            <a:r>
              <a:rPr lang="en-US" altLang="zh-TW" b="0" i="0" dirty="0">
                <a:solidFill>
                  <a:srgbClr val="ECECEC"/>
                </a:solidFill>
                <a:effectLst/>
                <a:latin typeface="Söhne"/>
              </a:rPr>
              <a:t>Apache License v2.0 </a:t>
            </a:r>
            <a:r>
              <a:rPr lang="zh-TW" altLang="en-US" b="0" i="0" dirty="0">
                <a:solidFill>
                  <a:srgbClr val="ECECEC"/>
                </a:solidFill>
                <a:effectLst/>
                <a:latin typeface="Söhne"/>
              </a:rPr>
              <a:t>發布。</a:t>
            </a:r>
          </a:p>
          <a:p>
            <a:pPr marL="742950" lvl="1" indent="-285750" algn="l">
              <a:buFont typeface="+mj-lt"/>
              <a:buAutoNum type="arabicPeriod"/>
            </a:pPr>
            <a:r>
              <a:rPr lang="zh-TW" altLang="en-US" b="0" i="0" dirty="0">
                <a:solidFill>
                  <a:srgbClr val="ECECEC"/>
                </a:solidFill>
                <a:effectLst/>
                <a:latin typeface="Söhne"/>
              </a:rPr>
              <a:t>提供連接性、計費和計費功能，適用於 </a:t>
            </a:r>
            <a:r>
              <a:rPr lang="en-US" altLang="zh-TW" b="0" i="0" dirty="0">
                <a:solidFill>
                  <a:srgbClr val="ECECEC"/>
                </a:solidFill>
                <a:effectLst/>
                <a:latin typeface="Söhne"/>
              </a:rPr>
              <a:t>5G </a:t>
            </a:r>
            <a:r>
              <a:rPr lang="zh-TW" altLang="en-US" b="0" i="0" dirty="0">
                <a:solidFill>
                  <a:srgbClr val="ECECEC"/>
                </a:solidFill>
                <a:effectLst/>
                <a:latin typeface="Söhne"/>
              </a:rPr>
              <a:t>和 </a:t>
            </a:r>
            <a:r>
              <a:rPr lang="en-US" altLang="zh-TW" b="0" i="0" dirty="0">
                <a:solidFill>
                  <a:srgbClr val="ECECEC"/>
                </a:solidFill>
                <a:effectLst/>
                <a:latin typeface="Söhne"/>
              </a:rPr>
              <a:t>IoT </a:t>
            </a:r>
            <a:r>
              <a:rPr lang="zh-TW" altLang="en-US" b="0" i="0" dirty="0">
                <a:solidFill>
                  <a:srgbClr val="ECECEC"/>
                </a:solidFill>
                <a:effectLst/>
                <a:latin typeface="Söhne"/>
              </a:rPr>
              <a:t>應用等大型場景。</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26</a:t>
            </a:fld>
            <a:endParaRPr lang="zh-TW" altLang="en-US"/>
          </a:p>
        </p:txBody>
      </p:sp>
    </p:spTree>
    <p:extLst>
      <p:ext uri="{BB962C8B-B14F-4D97-AF65-F5344CB8AC3E}">
        <p14:creationId xmlns:p14="http://schemas.microsoft.com/office/powerpoint/2010/main" val="3374090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pPr algn="l">
              <a:buFont typeface="+mj-lt"/>
              <a:buNone/>
            </a:pPr>
            <a:r>
              <a:rPr lang="en-US" altLang="zh-TW" b="0" i="0" dirty="0">
                <a:solidFill>
                  <a:srgbClr val="ECECEC"/>
                </a:solidFill>
                <a:effectLst/>
                <a:latin typeface="Söhne"/>
              </a:rPr>
              <a:t>MME</a:t>
            </a:r>
            <a:r>
              <a:rPr lang="zh-TW" altLang="en-US" b="0" i="0" dirty="0">
                <a:solidFill>
                  <a:srgbClr val="ECECEC"/>
                </a:solidFill>
                <a:effectLst/>
                <a:latin typeface="Söhne"/>
              </a:rPr>
              <a:t>（移動管理實體）：</a:t>
            </a:r>
            <a:endParaRPr lang="en-US" altLang="zh-TW" b="0" i="0" dirty="0">
              <a:solidFill>
                <a:srgbClr val="ECECEC"/>
              </a:solidFill>
              <a:effectLst/>
              <a:latin typeface="Söhne"/>
            </a:endParaRPr>
          </a:p>
          <a:p>
            <a:pPr algn="l">
              <a:buFont typeface="+mj-lt"/>
              <a:buAutoNum type="arabicPeriod"/>
            </a:pPr>
            <a:r>
              <a:rPr lang="zh-TW" altLang="en-US" b="0" i="0" dirty="0">
                <a:solidFill>
                  <a:srgbClr val="ECECEC"/>
                </a:solidFill>
                <a:effectLst/>
                <a:latin typeface="Söhne"/>
              </a:rPr>
              <a:t>負責與</a:t>
            </a:r>
            <a:r>
              <a:rPr lang="en-US" altLang="zh-TW" b="0" i="0" dirty="0">
                <a:solidFill>
                  <a:srgbClr val="ECECEC"/>
                </a:solidFill>
                <a:effectLst/>
                <a:latin typeface="Söhne"/>
              </a:rPr>
              <a:t>UE</a:t>
            </a:r>
            <a:r>
              <a:rPr lang="zh-TW" altLang="en-US" b="0" i="0" dirty="0">
                <a:solidFill>
                  <a:srgbClr val="ECECEC"/>
                </a:solidFill>
                <a:effectLst/>
                <a:latin typeface="Söhne"/>
              </a:rPr>
              <a:t>建立連接，處理</a:t>
            </a:r>
            <a:r>
              <a:rPr lang="en-US" altLang="zh-TW" b="0" i="0" dirty="0">
                <a:solidFill>
                  <a:srgbClr val="ECECEC"/>
                </a:solidFill>
                <a:effectLst/>
                <a:latin typeface="Söhne"/>
              </a:rPr>
              <a:t>Control Message</a:t>
            </a:r>
            <a:r>
              <a:rPr lang="zh-TW" altLang="en-US" b="0" i="0" dirty="0">
                <a:solidFill>
                  <a:srgbClr val="ECECEC"/>
                </a:solidFill>
                <a:effectLst/>
                <a:latin typeface="Söhne"/>
              </a:rPr>
              <a:t>，並執行</a:t>
            </a:r>
            <a:r>
              <a:rPr lang="en-US" altLang="zh-TW" b="0" i="0" dirty="0">
                <a:solidFill>
                  <a:srgbClr val="ECECEC"/>
                </a:solidFill>
                <a:effectLst/>
                <a:latin typeface="Söhne"/>
              </a:rPr>
              <a:t>mobility </a:t>
            </a:r>
            <a:r>
              <a:rPr lang="zh-TW" altLang="en-US" b="0" i="0" dirty="0">
                <a:solidFill>
                  <a:srgbClr val="ECECEC"/>
                </a:solidFill>
                <a:effectLst/>
                <a:latin typeface="Söhne"/>
              </a:rPr>
              <a:t>程序。</a:t>
            </a:r>
          </a:p>
          <a:p>
            <a:pPr algn="l">
              <a:buFont typeface="+mj-lt"/>
              <a:buAutoNum type="arabicPeriod"/>
            </a:pPr>
            <a:r>
              <a:rPr lang="zh-TW" altLang="en-US" b="0" i="0" dirty="0">
                <a:solidFill>
                  <a:srgbClr val="ECECEC"/>
                </a:solidFill>
                <a:effectLst/>
                <a:latin typeface="Söhne"/>
              </a:rPr>
              <a:t>包括</a:t>
            </a:r>
            <a:r>
              <a:rPr lang="en-US" altLang="zh-TW" b="0" i="0" dirty="0">
                <a:solidFill>
                  <a:srgbClr val="ECECEC"/>
                </a:solidFill>
                <a:effectLst/>
                <a:latin typeface="Söhne"/>
              </a:rPr>
              <a:t>NAS</a:t>
            </a:r>
            <a:r>
              <a:rPr lang="zh-TW" altLang="en-US" b="0" i="0" dirty="0">
                <a:solidFill>
                  <a:srgbClr val="ECECEC"/>
                </a:solidFill>
                <a:effectLst/>
                <a:latin typeface="Söhne"/>
              </a:rPr>
              <a:t> </a:t>
            </a:r>
            <a:r>
              <a:rPr lang="en-US" altLang="zh-TW" b="0" i="0" dirty="0">
                <a:solidFill>
                  <a:srgbClr val="ECECEC"/>
                </a:solidFill>
                <a:effectLst/>
                <a:latin typeface="Söhne"/>
              </a:rPr>
              <a:t>signaling</a:t>
            </a:r>
            <a:r>
              <a:rPr lang="zh-TW" altLang="en-US" b="0" i="0" dirty="0">
                <a:solidFill>
                  <a:srgbClr val="ECECEC"/>
                </a:solidFill>
                <a:effectLst/>
                <a:latin typeface="Söhne"/>
              </a:rPr>
              <a:t>和安全功能，跟踪區列表管理，</a:t>
            </a:r>
            <a:r>
              <a:rPr lang="en-US" altLang="zh-TW" b="0" i="0" dirty="0">
                <a:solidFill>
                  <a:srgbClr val="ECECEC"/>
                </a:solidFill>
                <a:effectLst/>
                <a:latin typeface="Söhne"/>
              </a:rPr>
              <a:t>UE</a:t>
            </a:r>
            <a:r>
              <a:rPr lang="zh-TW" altLang="en-US" b="0" i="0" dirty="0">
                <a:solidFill>
                  <a:srgbClr val="ECECEC"/>
                </a:solidFill>
                <a:effectLst/>
                <a:latin typeface="Söhne"/>
              </a:rPr>
              <a:t> </a:t>
            </a:r>
            <a:r>
              <a:rPr lang="en-US" altLang="zh-TW" b="0" i="0" dirty="0">
                <a:solidFill>
                  <a:srgbClr val="ECECEC"/>
                </a:solidFill>
                <a:effectLst/>
                <a:latin typeface="Söhne"/>
              </a:rPr>
              <a:t>authentication</a:t>
            </a:r>
            <a:r>
              <a:rPr lang="zh-TW" altLang="en-US" b="0" i="0" dirty="0">
                <a:solidFill>
                  <a:srgbClr val="ECECEC"/>
                </a:solidFill>
                <a:effectLst/>
                <a:latin typeface="Söhne"/>
              </a:rPr>
              <a:t>和</a:t>
            </a:r>
            <a:r>
              <a:rPr lang="en-US" altLang="zh-TW" b="0" i="0" dirty="0">
                <a:solidFill>
                  <a:srgbClr val="ECECEC"/>
                </a:solidFill>
                <a:effectLst/>
                <a:latin typeface="Söhne"/>
              </a:rPr>
              <a:t>reachability</a:t>
            </a:r>
            <a:r>
              <a:rPr lang="zh-TW" altLang="en-US" b="0" i="0" dirty="0">
                <a:solidFill>
                  <a:srgbClr val="ECECEC"/>
                </a:solidFill>
                <a:effectLst/>
                <a:latin typeface="Söhne"/>
              </a:rPr>
              <a:t>程序。</a:t>
            </a:r>
          </a:p>
          <a:p>
            <a:pPr algn="l">
              <a:buFont typeface="+mj-lt"/>
              <a:buAutoNum type="arabicPeriod"/>
            </a:pPr>
            <a:r>
              <a:rPr lang="zh-TW" altLang="en-US" b="0" i="0" dirty="0">
                <a:solidFill>
                  <a:srgbClr val="ECECEC"/>
                </a:solidFill>
                <a:effectLst/>
                <a:latin typeface="Söhne"/>
              </a:rPr>
              <a:t>負責管理與</a:t>
            </a:r>
            <a:r>
              <a:rPr lang="en-US" altLang="zh-TW" b="0" i="0" dirty="0">
                <a:solidFill>
                  <a:srgbClr val="ECECEC"/>
                </a:solidFill>
                <a:effectLst/>
                <a:latin typeface="Söhne"/>
              </a:rPr>
              <a:t>UE</a:t>
            </a:r>
            <a:r>
              <a:rPr lang="zh-TW" altLang="en-US" b="0" i="0" dirty="0">
                <a:solidFill>
                  <a:srgbClr val="ECECEC"/>
                </a:solidFill>
                <a:effectLst/>
                <a:latin typeface="Söhne"/>
              </a:rPr>
              <a:t>之間的承載，例如在</a:t>
            </a:r>
            <a:r>
              <a:rPr lang="en-US" altLang="zh-TW" b="0" i="0" dirty="0">
                <a:solidFill>
                  <a:srgbClr val="ECECEC"/>
                </a:solidFill>
                <a:effectLst/>
                <a:latin typeface="Söhne"/>
              </a:rPr>
              <a:t>EPC</a:t>
            </a:r>
            <a:r>
              <a:rPr lang="zh-TW" altLang="en-US" b="0" i="0" dirty="0">
                <a:solidFill>
                  <a:srgbClr val="ECECEC"/>
                </a:solidFill>
                <a:effectLst/>
                <a:latin typeface="Söhne"/>
              </a:rPr>
              <a:t>情況下</a:t>
            </a:r>
            <a:r>
              <a:rPr lang="en-US" altLang="zh-TW" b="0" i="0" dirty="0">
                <a:solidFill>
                  <a:srgbClr val="ECECEC"/>
                </a:solidFill>
                <a:effectLst/>
                <a:latin typeface="Söhne"/>
              </a:rPr>
              <a:t>UE</a:t>
            </a:r>
            <a:r>
              <a:rPr lang="zh-TW" altLang="en-US" b="0" i="0" dirty="0">
                <a:solidFill>
                  <a:srgbClr val="ECECEC"/>
                </a:solidFill>
                <a:effectLst/>
                <a:latin typeface="Söhne"/>
              </a:rPr>
              <a:t>和</a:t>
            </a:r>
            <a:r>
              <a:rPr lang="en-US" altLang="zh-TW" b="0" i="0" dirty="0">
                <a:solidFill>
                  <a:srgbClr val="ECECEC"/>
                </a:solidFill>
                <a:effectLst/>
                <a:latin typeface="Söhne"/>
              </a:rPr>
              <a:t>PGW</a:t>
            </a:r>
            <a:r>
              <a:rPr lang="zh-TW" altLang="en-US" b="0" i="0" dirty="0">
                <a:solidFill>
                  <a:srgbClr val="ECECEC"/>
                </a:solidFill>
                <a:effectLst/>
                <a:latin typeface="Söhne"/>
              </a:rPr>
              <a:t>之間的</a:t>
            </a:r>
            <a:r>
              <a:rPr lang="en-US" altLang="zh-TW" b="0" i="0" dirty="0">
                <a:solidFill>
                  <a:srgbClr val="ECECEC"/>
                </a:solidFill>
                <a:effectLst/>
                <a:latin typeface="Söhne"/>
              </a:rPr>
              <a:t>tunneling</a:t>
            </a:r>
            <a:r>
              <a:rPr lang="zh-TW" altLang="en-US" b="0" i="0" dirty="0">
                <a:solidFill>
                  <a:srgbClr val="ECECEC"/>
                </a:solidFill>
                <a:effectLst/>
                <a:latin typeface="Söhne"/>
              </a:rPr>
              <a:t>，在</a:t>
            </a:r>
            <a:r>
              <a:rPr lang="en-US" altLang="zh-TW" b="0" i="0" dirty="0">
                <a:solidFill>
                  <a:srgbClr val="ECECEC"/>
                </a:solidFill>
                <a:effectLst/>
                <a:latin typeface="Söhne"/>
              </a:rPr>
              <a:t>5GC</a:t>
            </a:r>
            <a:r>
              <a:rPr lang="zh-TW" altLang="en-US" b="0" i="0" dirty="0">
                <a:solidFill>
                  <a:srgbClr val="ECECEC"/>
                </a:solidFill>
                <a:effectLst/>
                <a:latin typeface="Söhne"/>
              </a:rPr>
              <a:t>情況下</a:t>
            </a:r>
            <a:r>
              <a:rPr lang="en-US" altLang="zh-TW" b="0" i="0" dirty="0">
                <a:solidFill>
                  <a:srgbClr val="ECECEC"/>
                </a:solidFill>
                <a:effectLst/>
                <a:latin typeface="Söhne"/>
              </a:rPr>
              <a:t>UE</a:t>
            </a:r>
            <a:r>
              <a:rPr lang="zh-TW" altLang="en-US" b="0" i="0" dirty="0">
                <a:solidFill>
                  <a:srgbClr val="ECECEC"/>
                </a:solidFill>
                <a:effectLst/>
                <a:latin typeface="Söhne"/>
              </a:rPr>
              <a:t>和</a:t>
            </a:r>
            <a:r>
              <a:rPr lang="en-US" altLang="zh-TW" b="0" i="0" dirty="0">
                <a:solidFill>
                  <a:srgbClr val="ECECEC"/>
                </a:solidFill>
                <a:effectLst/>
                <a:latin typeface="Söhne"/>
              </a:rPr>
              <a:t>UPF</a:t>
            </a:r>
            <a:r>
              <a:rPr lang="zh-TW" altLang="en-US" b="0" i="0" dirty="0">
                <a:solidFill>
                  <a:srgbClr val="ECECEC"/>
                </a:solidFill>
                <a:effectLst/>
                <a:latin typeface="Söhne"/>
              </a:rPr>
              <a:t>之間的</a:t>
            </a:r>
            <a:r>
              <a:rPr lang="en-US" altLang="zh-TW" b="0" i="0" dirty="0">
                <a:solidFill>
                  <a:srgbClr val="ECECEC"/>
                </a:solidFill>
                <a:effectLst/>
                <a:latin typeface="Söhne"/>
              </a:rPr>
              <a:t>tunneling</a:t>
            </a:r>
            <a:r>
              <a:rPr lang="zh-TW" altLang="en-US" b="0" i="0" dirty="0">
                <a:solidFill>
                  <a:srgbClr val="ECECEC"/>
                </a:solidFill>
                <a:effectLst/>
                <a:latin typeface="Söhne"/>
              </a:rPr>
              <a:t>。</a:t>
            </a:r>
          </a:p>
          <a:p>
            <a:pPr algn="l">
              <a:buFont typeface="+mj-lt"/>
              <a:buAutoNum type="arabicPeriod"/>
            </a:pPr>
            <a:r>
              <a:rPr lang="zh-TW" altLang="en-US" b="0" i="0" dirty="0">
                <a:solidFill>
                  <a:srgbClr val="ECECEC"/>
                </a:solidFill>
                <a:effectLst/>
                <a:latin typeface="Söhne"/>
              </a:rPr>
              <a:t>支援</a:t>
            </a:r>
            <a:r>
              <a:rPr lang="en-US" altLang="zh-TW" b="0" i="0" dirty="0">
                <a:solidFill>
                  <a:srgbClr val="ECECEC"/>
                </a:solidFill>
                <a:effectLst/>
                <a:latin typeface="Söhne"/>
              </a:rPr>
              <a:t>Control Plane signaling</a:t>
            </a:r>
            <a:r>
              <a:rPr lang="zh-TW" altLang="en-US" b="0" i="0" dirty="0">
                <a:solidFill>
                  <a:srgbClr val="ECECEC"/>
                </a:solidFill>
                <a:effectLst/>
                <a:latin typeface="Söhne"/>
              </a:rPr>
              <a:t>的協議，可靠的消息級運輸服務，以及用於</a:t>
            </a:r>
            <a:r>
              <a:rPr lang="en-US" altLang="zh-TW" b="0" i="0" dirty="0">
                <a:solidFill>
                  <a:srgbClr val="ECECEC"/>
                </a:solidFill>
                <a:effectLst/>
                <a:latin typeface="Söhne"/>
              </a:rPr>
              <a:t>UDP</a:t>
            </a:r>
            <a:r>
              <a:rPr lang="zh-TW" altLang="en-US" b="0" i="0" dirty="0">
                <a:solidFill>
                  <a:srgbClr val="ECECEC"/>
                </a:solidFill>
                <a:effectLst/>
                <a:latin typeface="Söhne"/>
              </a:rPr>
              <a:t>控制消息的隧道協議。</a:t>
            </a:r>
            <a:endParaRPr lang="en-US" altLang="zh-TW" b="0" i="0" dirty="0">
              <a:solidFill>
                <a:srgbClr val="ECECEC"/>
              </a:solidFill>
              <a:effectLst/>
              <a:latin typeface="Söhne"/>
            </a:endParaRPr>
          </a:p>
          <a:p>
            <a:pPr algn="l">
              <a:buFont typeface="+mj-lt"/>
              <a:buAutoNum type="arabicPeriod"/>
            </a:pPr>
            <a:endParaRPr lang="en-US" altLang="zh-TW" b="0" i="0" dirty="0">
              <a:solidFill>
                <a:srgbClr val="ECECEC"/>
              </a:solidFill>
              <a:effectLst/>
              <a:latin typeface="Söhne"/>
            </a:endParaRPr>
          </a:p>
          <a:p>
            <a:pPr algn="l"/>
            <a:r>
              <a:rPr lang="en-US" altLang="zh-TW" b="0" i="0" dirty="0">
                <a:solidFill>
                  <a:srgbClr val="ECECEC"/>
                </a:solidFill>
                <a:effectLst/>
                <a:latin typeface="Söhne"/>
              </a:rPr>
              <a:t>PGW/SGW</a:t>
            </a:r>
            <a:r>
              <a:rPr lang="zh-TW" altLang="en-US" b="0" i="0" dirty="0">
                <a:solidFill>
                  <a:srgbClr val="ECECEC"/>
                </a:solidFill>
                <a:effectLst/>
                <a:latin typeface="Söhne"/>
              </a:rPr>
              <a:t>（封包網關</a:t>
            </a:r>
            <a:r>
              <a:rPr lang="en-US" altLang="zh-TW" b="0" i="0" dirty="0">
                <a:solidFill>
                  <a:srgbClr val="ECECEC"/>
                </a:solidFill>
                <a:effectLst/>
                <a:latin typeface="Söhne"/>
              </a:rPr>
              <a:t>/</a:t>
            </a:r>
            <a:r>
              <a:rPr lang="zh-TW" altLang="en-US" b="0" i="0" dirty="0">
                <a:solidFill>
                  <a:srgbClr val="ECECEC"/>
                </a:solidFill>
                <a:effectLst/>
                <a:latin typeface="Söhne"/>
              </a:rPr>
              <a:t>服務網關）：</a:t>
            </a:r>
          </a:p>
          <a:p>
            <a:pPr algn="l">
              <a:buFont typeface="+mj-lt"/>
              <a:buAutoNum type="arabicPeriod"/>
            </a:pPr>
            <a:r>
              <a:rPr lang="zh-TW" altLang="en-US" b="0" i="0" dirty="0">
                <a:solidFill>
                  <a:srgbClr val="ECECEC"/>
                </a:solidFill>
                <a:effectLst/>
                <a:latin typeface="Söhne"/>
              </a:rPr>
              <a:t>提供</a:t>
            </a:r>
            <a:r>
              <a:rPr lang="en-US" altLang="zh-TW" b="0" i="0" dirty="0">
                <a:solidFill>
                  <a:srgbClr val="ECECEC"/>
                </a:solidFill>
                <a:effectLst/>
                <a:latin typeface="Söhne"/>
              </a:rPr>
              <a:t>User</a:t>
            </a:r>
            <a:r>
              <a:rPr lang="zh-TW" altLang="en-US" b="0" i="0" dirty="0">
                <a:solidFill>
                  <a:srgbClr val="ECECEC"/>
                </a:solidFill>
                <a:effectLst/>
                <a:latin typeface="Söhne"/>
              </a:rPr>
              <a:t>和</a:t>
            </a:r>
            <a:r>
              <a:rPr lang="en-US" altLang="zh-TW" b="0" i="0" dirty="0">
                <a:solidFill>
                  <a:srgbClr val="ECECEC"/>
                </a:solidFill>
                <a:effectLst/>
                <a:latin typeface="Söhne"/>
              </a:rPr>
              <a:t>Control plane </a:t>
            </a:r>
            <a:r>
              <a:rPr lang="zh-TW" altLang="en-US" b="0" i="0" dirty="0">
                <a:solidFill>
                  <a:srgbClr val="ECECEC"/>
                </a:solidFill>
                <a:effectLst/>
                <a:latin typeface="Söhne"/>
              </a:rPr>
              <a:t>封包的轉發和</a:t>
            </a:r>
            <a:r>
              <a:rPr lang="en-US" altLang="zh-TW" b="0" i="0" dirty="0">
                <a:solidFill>
                  <a:srgbClr val="ECECEC"/>
                </a:solidFill>
                <a:effectLst/>
                <a:latin typeface="Söhne"/>
              </a:rPr>
              <a:t>routing</a:t>
            </a:r>
            <a:r>
              <a:rPr lang="zh-TW" altLang="en-US" b="0" i="0" dirty="0">
                <a:solidFill>
                  <a:srgbClr val="ECECEC"/>
                </a:solidFill>
                <a:effectLst/>
                <a:latin typeface="Söhne"/>
              </a:rPr>
              <a:t>。</a:t>
            </a:r>
          </a:p>
          <a:p>
            <a:pPr algn="l">
              <a:buFont typeface="+mj-lt"/>
              <a:buAutoNum type="arabicPeriod"/>
            </a:pPr>
            <a:r>
              <a:rPr lang="zh-TW" altLang="en-US" b="0" i="0" dirty="0">
                <a:solidFill>
                  <a:srgbClr val="ECECEC"/>
                </a:solidFill>
                <a:effectLst/>
                <a:latin typeface="Söhne"/>
              </a:rPr>
              <a:t>通過</a:t>
            </a:r>
            <a:r>
              <a:rPr lang="en-US" altLang="zh-TW" b="0" i="0" dirty="0">
                <a:solidFill>
                  <a:srgbClr val="ECECEC"/>
                </a:solidFill>
                <a:effectLst/>
                <a:latin typeface="Söhne"/>
              </a:rPr>
              <a:t>GTP-U</a:t>
            </a:r>
            <a:r>
              <a:rPr lang="zh-TW" altLang="en-US" b="0" i="0" dirty="0">
                <a:solidFill>
                  <a:srgbClr val="ECECEC"/>
                </a:solidFill>
                <a:effectLst/>
                <a:latin typeface="Söhne"/>
              </a:rPr>
              <a:t>和</a:t>
            </a:r>
            <a:r>
              <a:rPr lang="en-US" altLang="zh-TW" b="0" i="0" dirty="0">
                <a:solidFill>
                  <a:srgbClr val="ECECEC"/>
                </a:solidFill>
                <a:effectLst/>
                <a:latin typeface="Söhne"/>
              </a:rPr>
              <a:t>GTP-C</a:t>
            </a:r>
            <a:r>
              <a:rPr lang="zh-TW" altLang="en-US" b="0" i="0" dirty="0">
                <a:solidFill>
                  <a:srgbClr val="ECECEC"/>
                </a:solidFill>
                <a:effectLst/>
                <a:latin typeface="Söhne"/>
              </a:rPr>
              <a:t>協議提供</a:t>
            </a:r>
            <a:r>
              <a:rPr lang="en-US" altLang="zh-TW" b="0" i="0" dirty="0">
                <a:solidFill>
                  <a:srgbClr val="ECECEC"/>
                </a:solidFill>
                <a:effectLst/>
                <a:latin typeface="Söhne"/>
              </a:rPr>
              <a:t>User</a:t>
            </a:r>
            <a:r>
              <a:rPr lang="zh-TW" altLang="en-US" b="0" i="0" dirty="0">
                <a:solidFill>
                  <a:srgbClr val="ECECEC"/>
                </a:solidFill>
                <a:effectLst/>
                <a:latin typeface="Söhne"/>
              </a:rPr>
              <a:t>和</a:t>
            </a:r>
            <a:r>
              <a:rPr lang="en-US" altLang="zh-TW" b="0" i="0" dirty="0">
                <a:solidFill>
                  <a:srgbClr val="ECECEC"/>
                </a:solidFill>
                <a:effectLst/>
                <a:latin typeface="Söhne"/>
              </a:rPr>
              <a:t>Control plane</a:t>
            </a:r>
            <a:r>
              <a:rPr lang="zh-TW" altLang="en-US" b="0" i="0" dirty="0">
                <a:solidFill>
                  <a:srgbClr val="ECECEC"/>
                </a:solidFill>
                <a:effectLst/>
                <a:latin typeface="Söhne"/>
              </a:rPr>
              <a:t>的封包傳輸。</a:t>
            </a:r>
          </a:p>
          <a:p>
            <a:pPr algn="l">
              <a:buFont typeface="+mj-lt"/>
              <a:buAutoNum type="arabicPeriod"/>
            </a:pPr>
            <a:r>
              <a:rPr lang="zh-TW" altLang="en-US" b="0" i="0" dirty="0">
                <a:solidFill>
                  <a:srgbClr val="ECECEC"/>
                </a:solidFill>
                <a:effectLst/>
                <a:latin typeface="Söhne"/>
              </a:rPr>
              <a:t>負責為</a:t>
            </a:r>
            <a:r>
              <a:rPr lang="en-US" altLang="zh-TW" b="0" i="0" dirty="0">
                <a:solidFill>
                  <a:srgbClr val="ECECEC"/>
                </a:solidFill>
                <a:effectLst/>
                <a:latin typeface="Söhne"/>
              </a:rPr>
              <a:t>UE</a:t>
            </a:r>
            <a:r>
              <a:rPr lang="zh-TW" altLang="en-US" b="0" i="0" dirty="0">
                <a:solidFill>
                  <a:srgbClr val="ECECEC"/>
                </a:solidFill>
                <a:effectLst/>
                <a:latin typeface="Söhne"/>
              </a:rPr>
              <a:t>分配</a:t>
            </a:r>
            <a:r>
              <a:rPr lang="en-US" altLang="zh-TW" b="0" i="0" dirty="0">
                <a:solidFill>
                  <a:srgbClr val="ECECEC"/>
                </a:solidFill>
                <a:effectLst/>
                <a:latin typeface="Söhne"/>
              </a:rPr>
              <a:t>IP</a:t>
            </a:r>
            <a:r>
              <a:rPr lang="zh-TW" altLang="en-US" b="0" i="0" dirty="0">
                <a:solidFill>
                  <a:srgbClr val="ECECEC"/>
                </a:solidFill>
                <a:effectLst/>
                <a:latin typeface="Söhne"/>
              </a:rPr>
              <a:t>地址，管理封包的傳輸和轉發。</a:t>
            </a:r>
          </a:p>
          <a:p>
            <a:pPr algn="l">
              <a:buFont typeface="+mj-lt"/>
              <a:buAutoNum type="arabicPeriod"/>
            </a:pPr>
            <a:r>
              <a:rPr lang="zh-TW" altLang="en-US" b="0" i="0" dirty="0">
                <a:solidFill>
                  <a:srgbClr val="ECECEC"/>
                </a:solidFill>
                <a:effectLst/>
                <a:latin typeface="Söhne"/>
              </a:rPr>
              <a:t>提供了與</a:t>
            </a:r>
            <a:r>
              <a:rPr lang="en-US" altLang="zh-TW" b="0" i="0" dirty="0">
                <a:solidFill>
                  <a:srgbClr val="ECECEC"/>
                </a:solidFill>
                <a:effectLst/>
                <a:latin typeface="Söhne"/>
              </a:rPr>
              <a:t>PGW</a:t>
            </a:r>
            <a:r>
              <a:rPr lang="zh-TW" altLang="en-US" b="0" i="0" dirty="0">
                <a:solidFill>
                  <a:srgbClr val="ECECEC"/>
                </a:solidFill>
                <a:effectLst/>
                <a:latin typeface="Söhne"/>
              </a:rPr>
              <a:t>之間的用戶平面隧道管理，以及與</a:t>
            </a:r>
            <a:r>
              <a:rPr lang="en-US" altLang="zh-TW" b="0" i="0" dirty="0">
                <a:solidFill>
                  <a:srgbClr val="ECECEC"/>
                </a:solidFill>
                <a:effectLst/>
                <a:latin typeface="Söhne"/>
              </a:rPr>
              <a:t>HSS</a:t>
            </a:r>
            <a:r>
              <a:rPr lang="zh-TW" altLang="en-US" b="0" i="0" dirty="0">
                <a:solidFill>
                  <a:srgbClr val="ECECEC"/>
                </a:solidFill>
                <a:effectLst/>
                <a:latin typeface="Söhne"/>
              </a:rPr>
              <a:t>之間的控制服務。</a:t>
            </a:r>
          </a:p>
          <a:p>
            <a:pPr algn="l">
              <a:buFont typeface="+mj-lt"/>
              <a:buAutoNum type="arabicPeriod"/>
            </a:pPr>
            <a:endParaRPr lang="en-US" altLang="zh-TW" b="0" i="0" dirty="0">
              <a:solidFill>
                <a:srgbClr val="ECECEC"/>
              </a:solidFill>
              <a:effectLst/>
              <a:latin typeface="Söhne"/>
            </a:endParaRPr>
          </a:p>
          <a:p>
            <a:pPr algn="l"/>
            <a:r>
              <a:rPr lang="en-US" altLang="zh-TW" b="0" i="0" dirty="0">
                <a:solidFill>
                  <a:srgbClr val="ECECEC"/>
                </a:solidFill>
                <a:effectLst/>
                <a:latin typeface="Söhne"/>
              </a:rPr>
              <a:t>HSS</a:t>
            </a:r>
            <a:r>
              <a:rPr lang="zh-TW" altLang="en-US" b="0" i="0" dirty="0">
                <a:solidFill>
                  <a:srgbClr val="ECECEC"/>
                </a:solidFill>
                <a:effectLst/>
                <a:latin typeface="Söhne"/>
              </a:rPr>
              <a:t>（家庭訂閱伺服器）：</a:t>
            </a:r>
          </a:p>
          <a:p>
            <a:pPr algn="l">
              <a:buFont typeface="+mj-lt"/>
              <a:buAutoNum type="arabicPeriod"/>
            </a:pPr>
            <a:r>
              <a:rPr lang="zh-TW" altLang="en-US" b="0" i="0" dirty="0">
                <a:solidFill>
                  <a:srgbClr val="ECECEC"/>
                </a:solidFill>
                <a:effectLst/>
                <a:latin typeface="Söhne"/>
              </a:rPr>
              <a:t>實現用戶數據庫，存儲訂閱者的信息，例如身份和密鑰。</a:t>
            </a:r>
          </a:p>
          <a:p>
            <a:pPr algn="l">
              <a:buFont typeface="+mj-lt"/>
              <a:buAutoNum type="arabicPeriod"/>
            </a:pPr>
            <a:r>
              <a:rPr lang="zh-TW" altLang="en-US" b="0" i="0" dirty="0">
                <a:solidFill>
                  <a:srgbClr val="ECECEC"/>
                </a:solidFill>
                <a:effectLst/>
                <a:latin typeface="Söhne"/>
              </a:rPr>
              <a:t>負責用戶驗證和身份管理。</a:t>
            </a:r>
          </a:p>
          <a:p>
            <a:pPr algn="l">
              <a:buFont typeface="+mj-lt"/>
              <a:buAutoNum type="arabicPeriod"/>
            </a:pPr>
            <a:r>
              <a:rPr lang="zh-TW" altLang="en-US" b="0" i="0" dirty="0">
                <a:solidFill>
                  <a:srgbClr val="ECECEC"/>
                </a:solidFill>
                <a:effectLst/>
                <a:latin typeface="Söhne"/>
              </a:rPr>
              <a:t>提供用戶在</a:t>
            </a:r>
            <a:r>
              <a:rPr lang="en-US" altLang="zh-TW" b="0" i="0" dirty="0">
                <a:solidFill>
                  <a:srgbClr val="ECECEC"/>
                </a:solidFill>
                <a:effectLst/>
                <a:latin typeface="Söhne"/>
              </a:rPr>
              <a:t>HSS</a:t>
            </a:r>
            <a:r>
              <a:rPr lang="zh-TW" altLang="en-US" b="0" i="0" dirty="0">
                <a:solidFill>
                  <a:srgbClr val="ECECEC"/>
                </a:solidFill>
                <a:effectLst/>
                <a:latin typeface="Söhne"/>
              </a:rPr>
              <a:t>數據庫中進行配置的接口，以及連接到</a:t>
            </a:r>
            <a:r>
              <a:rPr lang="en-US" altLang="zh-TW" b="0" i="0" dirty="0">
                <a:solidFill>
                  <a:srgbClr val="ECECEC"/>
                </a:solidFill>
                <a:effectLst/>
                <a:latin typeface="Söhne"/>
              </a:rPr>
              <a:t>MME</a:t>
            </a:r>
            <a:r>
              <a:rPr lang="zh-TW" altLang="en-US" b="0" i="0" dirty="0">
                <a:solidFill>
                  <a:srgbClr val="ECECEC"/>
                </a:solidFill>
                <a:effectLst/>
                <a:latin typeface="Söhne"/>
              </a:rPr>
              <a:t>的接口。</a:t>
            </a:r>
          </a:p>
          <a:p>
            <a:pPr algn="l">
              <a:buFont typeface="+mj-lt"/>
              <a:buNone/>
            </a:pPr>
            <a:endParaRPr lang="en-US" altLang="zh-TW" b="0" i="0" dirty="0">
              <a:solidFill>
                <a:srgbClr val="ECECEC"/>
              </a:solidFill>
              <a:effectLst/>
              <a:latin typeface="Söhne"/>
            </a:endParaRPr>
          </a:p>
          <a:p>
            <a:pPr algn="l">
              <a:buFont typeface="+mj-lt"/>
              <a:buNone/>
            </a:pPr>
            <a:endParaRPr lang="en-US" altLang="zh-TW" b="0" i="0" dirty="0">
              <a:solidFill>
                <a:srgbClr val="ECECEC"/>
              </a:solidFill>
              <a:effectLst/>
              <a:latin typeface="Söhne"/>
            </a:endParaRPr>
          </a:p>
          <a:p>
            <a:pPr algn="l">
              <a:buFont typeface="+mj-lt"/>
              <a:buNone/>
            </a:pPr>
            <a:endParaRPr lang="zh-TW" altLang="en-US" b="0" i="0" dirty="0">
              <a:solidFill>
                <a:srgbClr val="ECECEC"/>
              </a:solidFill>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27</a:t>
            </a:fld>
            <a:endParaRPr lang="zh-TW" altLang="en-US"/>
          </a:p>
        </p:txBody>
      </p:sp>
    </p:spTree>
    <p:extLst>
      <p:ext uri="{BB962C8B-B14F-4D97-AF65-F5344CB8AC3E}">
        <p14:creationId xmlns:p14="http://schemas.microsoft.com/office/powerpoint/2010/main" val="3606745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pPr algn="l">
              <a:buFont typeface="+mj-lt"/>
              <a:buAutoNum type="arabicPeriod"/>
            </a:pPr>
            <a:r>
              <a:rPr lang="en-US" altLang="zh-TW" b="0" i="0" dirty="0">
                <a:solidFill>
                  <a:srgbClr val="ECECEC"/>
                </a:solidFill>
                <a:effectLst/>
                <a:latin typeface="Söhne"/>
              </a:rPr>
              <a:t>OAI-CN</a:t>
            </a:r>
            <a:r>
              <a:rPr lang="zh-TW" altLang="en-US" b="0" i="0" dirty="0">
                <a:solidFill>
                  <a:srgbClr val="ECECEC"/>
                </a:solidFill>
                <a:effectLst/>
                <a:latin typeface="Söhne"/>
              </a:rPr>
              <a:t>：</a:t>
            </a:r>
          </a:p>
          <a:p>
            <a:pPr marL="742950" lvl="1" indent="-285750" algn="l">
              <a:buFont typeface="+mj-lt"/>
              <a:buAutoNum type="arabicPeriod"/>
            </a:pPr>
            <a:r>
              <a:rPr lang="zh-TW" altLang="en-US" b="0" i="0" dirty="0">
                <a:solidFill>
                  <a:srgbClr val="ECECEC"/>
                </a:solidFill>
                <a:effectLst/>
                <a:latin typeface="Söhne"/>
              </a:rPr>
              <a:t>使用 </a:t>
            </a:r>
            <a:r>
              <a:rPr lang="en-US" altLang="zh-TW" b="0" i="0" dirty="0">
                <a:solidFill>
                  <a:srgbClr val="ECECEC"/>
                </a:solidFill>
                <a:effectLst/>
                <a:latin typeface="Söhne"/>
              </a:rPr>
              <a:t>C </a:t>
            </a:r>
            <a:r>
              <a:rPr lang="zh-TW" altLang="en-US" b="0" i="0" dirty="0">
                <a:solidFill>
                  <a:srgbClr val="ECECEC"/>
                </a:solidFill>
                <a:effectLst/>
                <a:latin typeface="Söhne"/>
              </a:rPr>
              <a:t>和 </a:t>
            </a:r>
            <a:r>
              <a:rPr lang="en-US" altLang="zh-TW" b="0" i="0" dirty="0">
                <a:solidFill>
                  <a:srgbClr val="ECECEC"/>
                </a:solidFill>
                <a:effectLst/>
                <a:latin typeface="Söhne"/>
              </a:rPr>
              <a:t>C++ </a:t>
            </a:r>
            <a:r>
              <a:rPr lang="zh-TW" altLang="en-US" b="0" i="0" dirty="0">
                <a:solidFill>
                  <a:srgbClr val="ECECEC"/>
                </a:solidFill>
                <a:effectLst/>
                <a:latin typeface="Söhne"/>
              </a:rPr>
              <a:t>編寫，采用 </a:t>
            </a:r>
            <a:r>
              <a:rPr lang="en-US" altLang="zh-TW" b="0" i="0" dirty="0">
                <a:solidFill>
                  <a:srgbClr val="ECECEC"/>
                </a:solidFill>
                <a:effectLst/>
                <a:latin typeface="Söhne"/>
              </a:rPr>
              <a:t>Apache License v2.0 </a:t>
            </a:r>
            <a:r>
              <a:rPr lang="zh-TW" altLang="en-US" b="0" i="0" dirty="0">
                <a:solidFill>
                  <a:srgbClr val="ECECEC"/>
                </a:solidFill>
                <a:effectLst/>
                <a:latin typeface="Söhne"/>
              </a:rPr>
              <a:t>發布。</a:t>
            </a:r>
          </a:p>
          <a:p>
            <a:pPr marL="742950" lvl="1" indent="-285750" algn="l">
              <a:buFont typeface="+mj-lt"/>
              <a:buAutoNum type="arabicPeriod"/>
            </a:pPr>
            <a:r>
              <a:rPr lang="zh-TW" altLang="en-US" b="0" i="0" dirty="0">
                <a:solidFill>
                  <a:srgbClr val="ECECEC"/>
                </a:solidFill>
                <a:effectLst/>
                <a:latin typeface="Söhne"/>
              </a:rPr>
              <a:t>兼容在 </a:t>
            </a:r>
            <a:r>
              <a:rPr lang="en-US" altLang="zh-TW" b="0" i="0" dirty="0">
                <a:solidFill>
                  <a:srgbClr val="ECECEC"/>
                </a:solidFill>
                <a:effectLst/>
                <a:latin typeface="Söhne"/>
              </a:rPr>
              <a:t>Ubuntu Linux </a:t>
            </a:r>
            <a:r>
              <a:rPr lang="zh-TW" altLang="en-US" b="0" i="0" dirty="0">
                <a:solidFill>
                  <a:srgbClr val="ECECEC"/>
                </a:solidFill>
                <a:effectLst/>
                <a:latin typeface="Söhne"/>
              </a:rPr>
              <a:t>上運行的 </a:t>
            </a:r>
            <a:r>
              <a:rPr lang="en-US" altLang="zh-TW" b="0" i="0" dirty="0">
                <a:solidFill>
                  <a:srgbClr val="ECECEC"/>
                </a:solidFill>
                <a:effectLst/>
                <a:latin typeface="Söhne"/>
              </a:rPr>
              <a:t>Intel x86 </a:t>
            </a:r>
            <a:r>
              <a:rPr lang="zh-TW" altLang="en-US" b="0" i="0" dirty="0">
                <a:solidFill>
                  <a:srgbClr val="ECECEC"/>
                </a:solidFill>
                <a:effectLst/>
                <a:latin typeface="Söhne"/>
              </a:rPr>
              <a:t>架構。</a:t>
            </a:r>
          </a:p>
          <a:p>
            <a:pPr marL="742950" lvl="1" indent="-285750" algn="l">
              <a:buFont typeface="+mj-lt"/>
              <a:buAutoNum type="arabicPeriod"/>
            </a:pPr>
            <a:r>
              <a:rPr lang="zh-TW" altLang="en-US" b="0" i="0" dirty="0">
                <a:solidFill>
                  <a:srgbClr val="ECECEC"/>
                </a:solidFill>
                <a:effectLst/>
                <a:latin typeface="Söhne"/>
              </a:rPr>
              <a:t>需要進行內核修改以實現實時功能。</a:t>
            </a:r>
          </a:p>
          <a:p>
            <a:pPr marL="742950" lvl="1" indent="-285750" algn="l">
              <a:buFont typeface="+mj-lt"/>
              <a:buAutoNum type="arabicPeriod"/>
            </a:pPr>
            <a:r>
              <a:rPr lang="zh-TW" altLang="en-US" b="0" i="0" dirty="0">
                <a:solidFill>
                  <a:srgbClr val="ECECEC"/>
                </a:solidFill>
                <a:effectLst/>
                <a:latin typeface="Söhne"/>
              </a:rPr>
              <a:t>具有動態 </a:t>
            </a:r>
            <a:r>
              <a:rPr lang="en-US" altLang="zh-TW" b="0" i="0" dirty="0">
                <a:solidFill>
                  <a:srgbClr val="ECECEC"/>
                </a:solidFill>
                <a:effectLst/>
                <a:latin typeface="Söhne"/>
              </a:rPr>
              <a:t>QoS </a:t>
            </a:r>
            <a:r>
              <a:rPr lang="zh-TW" altLang="en-US" b="0" i="0" dirty="0">
                <a:solidFill>
                  <a:srgbClr val="ECECEC"/>
                </a:solidFill>
                <a:effectLst/>
                <a:latin typeface="Söhne"/>
              </a:rPr>
              <a:t>管理、</a:t>
            </a:r>
            <a:r>
              <a:rPr lang="en-US" altLang="zh-TW" b="0" i="0" dirty="0">
                <a:solidFill>
                  <a:srgbClr val="ECECEC"/>
                </a:solidFill>
                <a:effectLst/>
                <a:latin typeface="Söhne"/>
              </a:rPr>
              <a:t>Traffic Flow Template (TFT) </a:t>
            </a:r>
            <a:r>
              <a:rPr lang="zh-TW" altLang="en-US" b="0" i="0" dirty="0">
                <a:solidFill>
                  <a:srgbClr val="ECECEC"/>
                </a:solidFill>
                <a:effectLst/>
                <a:latin typeface="Söhne"/>
              </a:rPr>
              <a:t>操作和擁塞指示等功能。</a:t>
            </a:r>
          </a:p>
          <a:p>
            <a:pPr marL="742950" lvl="1" indent="-285750" algn="l">
              <a:buFont typeface="+mj-lt"/>
              <a:buAutoNum type="arabicPeriod"/>
            </a:pPr>
            <a:r>
              <a:rPr lang="zh-TW" altLang="en-US" b="0" i="0" dirty="0">
                <a:solidFill>
                  <a:srgbClr val="ECECEC"/>
                </a:solidFill>
                <a:effectLst/>
                <a:latin typeface="Söhne"/>
              </a:rPr>
              <a:t>支持多個接入點名稱（</a:t>
            </a:r>
            <a:r>
              <a:rPr lang="en-US" altLang="zh-TW" b="0" i="0" dirty="0">
                <a:solidFill>
                  <a:srgbClr val="ECECEC"/>
                </a:solidFill>
                <a:effectLst/>
                <a:latin typeface="Söhne"/>
              </a:rPr>
              <a:t>APN</a:t>
            </a:r>
            <a:r>
              <a:rPr lang="zh-TW" altLang="en-US" b="0" i="0" dirty="0">
                <a:solidFill>
                  <a:srgbClr val="ECECEC"/>
                </a:solidFill>
                <a:effectLst/>
                <a:latin typeface="Söhne"/>
              </a:rPr>
              <a:t>）、分頁和恢復程序。</a:t>
            </a:r>
          </a:p>
          <a:p>
            <a:pPr algn="l">
              <a:buFont typeface="+mj-lt"/>
              <a:buAutoNum type="arabicPeriod"/>
            </a:pPr>
            <a:r>
              <a:rPr lang="en-US" altLang="zh-TW" b="0" i="0" dirty="0" err="1">
                <a:solidFill>
                  <a:srgbClr val="ECECEC"/>
                </a:solidFill>
                <a:effectLst/>
                <a:latin typeface="Söhne"/>
              </a:rPr>
              <a:t>srsEPC</a:t>
            </a:r>
            <a:r>
              <a:rPr lang="zh-TW" altLang="en-US" b="0" i="0" dirty="0">
                <a:solidFill>
                  <a:srgbClr val="ECECEC"/>
                </a:solidFill>
                <a:effectLst/>
                <a:latin typeface="Söhne"/>
              </a:rPr>
              <a:t>：</a:t>
            </a:r>
          </a:p>
          <a:p>
            <a:pPr marL="742950" lvl="1" indent="-285750" algn="l">
              <a:buFont typeface="+mj-lt"/>
              <a:buAutoNum type="arabicPeriod"/>
            </a:pPr>
            <a:r>
              <a:rPr lang="zh-TW" altLang="en-US" b="0" i="0" dirty="0">
                <a:solidFill>
                  <a:srgbClr val="ECECEC"/>
                </a:solidFill>
                <a:effectLst/>
                <a:latin typeface="Söhne"/>
              </a:rPr>
              <a:t>是 </a:t>
            </a:r>
            <a:r>
              <a:rPr lang="en-US" altLang="zh-TW" b="0" i="0" dirty="0" err="1">
                <a:solidFill>
                  <a:srgbClr val="ECECEC"/>
                </a:solidFill>
                <a:effectLst/>
                <a:latin typeface="Söhne"/>
              </a:rPr>
              <a:t>srsLTE</a:t>
            </a:r>
            <a:r>
              <a:rPr lang="en-US" altLang="zh-TW" b="0" i="0" dirty="0">
                <a:solidFill>
                  <a:srgbClr val="ECECEC"/>
                </a:solidFill>
                <a:effectLst/>
                <a:latin typeface="Söhne"/>
              </a:rPr>
              <a:t> </a:t>
            </a:r>
            <a:r>
              <a:rPr lang="zh-TW" altLang="en-US" b="0" i="0" dirty="0">
                <a:solidFill>
                  <a:srgbClr val="ECECEC"/>
                </a:solidFill>
                <a:effectLst/>
                <a:latin typeface="Söhne"/>
              </a:rPr>
              <a:t>軟件套件的一部分，用 </a:t>
            </a:r>
            <a:r>
              <a:rPr lang="en-US" altLang="zh-TW" b="0" i="0" dirty="0">
                <a:solidFill>
                  <a:srgbClr val="ECECEC"/>
                </a:solidFill>
                <a:effectLst/>
                <a:latin typeface="Söhne"/>
              </a:rPr>
              <a:t>C++ </a:t>
            </a:r>
            <a:r>
              <a:rPr lang="zh-TW" altLang="en-US" b="0" i="0" dirty="0">
                <a:solidFill>
                  <a:srgbClr val="ECECEC"/>
                </a:solidFill>
                <a:effectLst/>
                <a:latin typeface="Söhne"/>
              </a:rPr>
              <a:t>編寫，采用 </a:t>
            </a:r>
            <a:r>
              <a:rPr lang="en-US" altLang="zh-TW" b="0" i="0" dirty="0">
                <a:solidFill>
                  <a:srgbClr val="ECECEC"/>
                </a:solidFill>
                <a:effectLst/>
                <a:latin typeface="Söhne"/>
              </a:rPr>
              <a:t>GNU AGPLv3 </a:t>
            </a:r>
            <a:r>
              <a:rPr lang="zh-TW" altLang="en-US" b="0" i="0" dirty="0">
                <a:solidFill>
                  <a:srgbClr val="ECECEC"/>
                </a:solidFill>
                <a:effectLst/>
                <a:latin typeface="Söhne"/>
              </a:rPr>
              <a:t>許可發布。</a:t>
            </a:r>
          </a:p>
          <a:p>
            <a:pPr marL="742950" lvl="1" indent="-285750" algn="l">
              <a:buFont typeface="+mj-lt"/>
              <a:buAutoNum type="arabicPeriod"/>
            </a:pPr>
            <a:r>
              <a:rPr lang="zh-TW" altLang="en-US" b="0" i="0" dirty="0">
                <a:solidFill>
                  <a:srgbClr val="ECECEC"/>
                </a:solidFill>
                <a:effectLst/>
                <a:latin typeface="Söhne"/>
              </a:rPr>
              <a:t>兼容 </a:t>
            </a:r>
            <a:r>
              <a:rPr lang="en-US" altLang="zh-TW" b="0" i="0" dirty="0">
                <a:solidFill>
                  <a:srgbClr val="ECECEC"/>
                </a:solidFill>
                <a:effectLst/>
                <a:latin typeface="Söhne"/>
              </a:rPr>
              <a:t>Ubuntu </a:t>
            </a:r>
            <a:r>
              <a:rPr lang="zh-TW" altLang="en-US" b="0" i="0" dirty="0">
                <a:solidFill>
                  <a:srgbClr val="ECECEC"/>
                </a:solidFill>
                <a:effectLst/>
                <a:latin typeface="Söhne"/>
              </a:rPr>
              <a:t>和 </a:t>
            </a:r>
            <a:r>
              <a:rPr lang="en-US" altLang="zh-TW" b="0" i="0" dirty="0">
                <a:solidFill>
                  <a:srgbClr val="ECECEC"/>
                </a:solidFill>
                <a:effectLst/>
                <a:latin typeface="Söhne"/>
              </a:rPr>
              <a:t>Fedora Linux</a:t>
            </a:r>
            <a:r>
              <a:rPr lang="zh-TW" altLang="en-US" b="0" i="0" dirty="0">
                <a:solidFill>
                  <a:srgbClr val="ECECEC"/>
                </a:solidFill>
                <a:effectLst/>
                <a:latin typeface="Söhne"/>
              </a:rPr>
              <a:t>。</a:t>
            </a:r>
          </a:p>
          <a:p>
            <a:pPr marL="742950" lvl="1" indent="-285750" algn="l">
              <a:buFont typeface="+mj-lt"/>
              <a:buAutoNum type="arabicPeriod"/>
            </a:pPr>
            <a:r>
              <a:rPr lang="zh-TW" altLang="en-US" b="0" i="0" dirty="0">
                <a:solidFill>
                  <a:srgbClr val="ECECEC"/>
                </a:solidFill>
                <a:effectLst/>
                <a:latin typeface="Söhne"/>
              </a:rPr>
              <a:t>支持 </a:t>
            </a:r>
            <a:r>
              <a:rPr lang="en-US" altLang="zh-TW" b="0" i="0" dirty="0">
                <a:solidFill>
                  <a:srgbClr val="ECECEC"/>
                </a:solidFill>
                <a:effectLst/>
                <a:latin typeface="Söhne"/>
              </a:rPr>
              <a:t>XOR </a:t>
            </a:r>
            <a:r>
              <a:rPr lang="zh-TW" altLang="en-US" b="0" i="0" dirty="0">
                <a:solidFill>
                  <a:srgbClr val="ECECEC"/>
                </a:solidFill>
                <a:effectLst/>
                <a:latin typeface="Söhne"/>
              </a:rPr>
              <a:t>和 </a:t>
            </a:r>
            <a:r>
              <a:rPr lang="en-US" altLang="zh-TW" b="0" i="0" dirty="0" err="1">
                <a:solidFill>
                  <a:srgbClr val="ECECEC"/>
                </a:solidFill>
                <a:effectLst/>
                <a:latin typeface="Söhne"/>
              </a:rPr>
              <a:t>Milenage</a:t>
            </a:r>
            <a:r>
              <a:rPr lang="en-US" altLang="zh-TW" b="0" i="0" dirty="0">
                <a:solidFill>
                  <a:srgbClr val="ECECEC"/>
                </a:solidFill>
                <a:effectLst/>
                <a:latin typeface="Söhne"/>
              </a:rPr>
              <a:t> </a:t>
            </a:r>
            <a:r>
              <a:rPr lang="zh-TW" altLang="en-US" b="0" i="0" dirty="0">
                <a:solidFill>
                  <a:srgbClr val="ECECEC"/>
                </a:solidFill>
                <a:effectLst/>
                <a:latin typeface="Söhne"/>
              </a:rPr>
              <a:t>算法的 </a:t>
            </a:r>
            <a:r>
              <a:rPr lang="en-US" altLang="zh-TW" b="0" i="0" dirty="0">
                <a:solidFill>
                  <a:srgbClr val="ECECEC"/>
                </a:solidFill>
                <a:effectLst/>
                <a:latin typeface="Söhne"/>
              </a:rPr>
              <a:t>UE </a:t>
            </a:r>
            <a:r>
              <a:rPr lang="zh-TW" altLang="en-US" b="0" i="0" dirty="0">
                <a:solidFill>
                  <a:srgbClr val="ECECEC"/>
                </a:solidFill>
                <a:effectLst/>
                <a:latin typeface="Söhne"/>
              </a:rPr>
              <a:t>身份驗證。</a:t>
            </a:r>
          </a:p>
          <a:p>
            <a:pPr marL="742950" lvl="1" indent="-285750" algn="l">
              <a:buFont typeface="+mj-lt"/>
              <a:buAutoNum type="arabicPeriod"/>
            </a:pPr>
            <a:r>
              <a:rPr lang="zh-TW" altLang="en-US" b="0" i="0" dirty="0">
                <a:solidFill>
                  <a:srgbClr val="ECECEC"/>
                </a:solidFill>
                <a:effectLst/>
                <a:latin typeface="Söhne"/>
              </a:rPr>
              <a:t>可實現每個用戶的 </a:t>
            </a:r>
            <a:r>
              <a:rPr lang="en-US" altLang="zh-TW" b="0" i="0" dirty="0">
                <a:solidFill>
                  <a:srgbClr val="ECECEC"/>
                </a:solidFill>
                <a:effectLst/>
                <a:latin typeface="Söhne"/>
              </a:rPr>
              <a:t>QoS </a:t>
            </a:r>
            <a:r>
              <a:rPr lang="zh-TW" altLang="en-US" b="0" i="0" dirty="0">
                <a:solidFill>
                  <a:srgbClr val="ECECEC"/>
                </a:solidFill>
                <a:effectLst/>
                <a:latin typeface="Söhne"/>
              </a:rPr>
              <a:t>類別識別碼（</a:t>
            </a:r>
            <a:r>
              <a:rPr lang="en-US" altLang="zh-TW" b="0" i="0" dirty="0">
                <a:solidFill>
                  <a:srgbClr val="ECECEC"/>
                </a:solidFill>
                <a:effectLst/>
                <a:latin typeface="Söhne"/>
              </a:rPr>
              <a:t>QCI</a:t>
            </a:r>
            <a:r>
              <a:rPr lang="zh-TW" altLang="en-US" b="0" i="0" dirty="0">
                <a:solidFill>
                  <a:srgbClr val="ECECEC"/>
                </a:solidFill>
                <a:effectLst/>
                <a:latin typeface="Söhne"/>
              </a:rPr>
              <a:t>）和動態</a:t>
            </a:r>
            <a:r>
              <a:rPr lang="en-US" altLang="zh-TW" b="0" i="0" dirty="0">
                <a:solidFill>
                  <a:srgbClr val="ECECEC"/>
                </a:solidFill>
                <a:effectLst/>
                <a:latin typeface="Söhne"/>
              </a:rPr>
              <a:t>/</a:t>
            </a:r>
            <a:r>
              <a:rPr lang="zh-TW" altLang="en-US" b="0" i="0" dirty="0">
                <a:solidFill>
                  <a:srgbClr val="ECECEC"/>
                </a:solidFill>
                <a:effectLst/>
                <a:latin typeface="Söhne"/>
              </a:rPr>
              <a:t>靜態 </a:t>
            </a:r>
            <a:r>
              <a:rPr lang="en-US" altLang="zh-TW" b="0" i="0" dirty="0">
                <a:solidFill>
                  <a:srgbClr val="ECECEC"/>
                </a:solidFill>
                <a:effectLst/>
                <a:latin typeface="Söhne"/>
              </a:rPr>
              <a:t>IP </a:t>
            </a:r>
            <a:r>
              <a:rPr lang="zh-TW" altLang="en-US" b="0" i="0" dirty="0">
                <a:solidFill>
                  <a:srgbClr val="ECECEC"/>
                </a:solidFill>
                <a:effectLst/>
                <a:latin typeface="Söhne"/>
              </a:rPr>
              <a:t>配置。</a:t>
            </a:r>
          </a:p>
          <a:p>
            <a:pPr algn="l">
              <a:buFont typeface="+mj-lt"/>
              <a:buAutoNum type="arabicPeriod"/>
            </a:pPr>
            <a:r>
              <a:rPr lang="en-US" altLang="zh-TW" b="0" i="0" dirty="0">
                <a:solidFill>
                  <a:srgbClr val="ECECEC"/>
                </a:solidFill>
                <a:effectLst/>
                <a:latin typeface="Söhne"/>
              </a:rPr>
              <a:t>Open5GS</a:t>
            </a:r>
            <a:r>
              <a:rPr lang="zh-TW" altLang="en-US" b="0" i="0" dirty="0">
                <a:solidFill>
                  <a:srgbClr val="ECECEC"/>
                </a:solidFill>
                <a:effectLst/>
                <a:latin typeface="Söhne"/>
              </a:rPr>
              <a:t>：</a:t>
            </a:r>
          </a:p>
          <a:p>
            <a:pPr marL="742950" lvl="1" indent="-285750" algn="l">
              <a:buFont typeface="+mj-lt"/>
              <a:buAutoNum type="arabicPeriod"/>
            </a:pPr>
            <a:r>
              <a:rPr lang="zh-TW" altLang="en-US" b="0" i="0" dirty="0">
                <a:solidFill>
                  <a:srgbClr val="ECECEC"/>
                </a:solidFill>
                <a:effectLst/>
                <a:latin typeface="Söhne"/>
              </a:rPr>
              <a:t>使用 </a:t>
            </a:r>
            <a:r>
              <a:rPr lang="en-US" altLang="zh-TW" b="0" i="0" dirty="0">
                <a:solidFill>
                  <a:srgbClr val="ECECEC"/>
                </a:solidFill>
                <a:effectLst/>
                <a:latin typeface="Söhne"/>
              </a:rPr>
              <a:t>C </a:t>
            </a:r>
            <a:r>
              <a:rPr lang="zh-TW" altLang="en-US" b="0" i="0" dirty="0">
                <a:solidFill>
                  <a:srgbClr val="ECECEC"/>
                </a:solidFill>
                <a:effectLst/>
                <a:latin typeface="Söhne"/>
              </a:rPr>
              <a:t>編寫，采用 </a:t>
            </a:r>
            <a:r>
              <a:rPr lang="en-US" altLang="zh-TW" b="0" i="0" dirty="0">
                <a:solidFill>
                  <a:srgbClr val="ECECEC"/>
                </a:solidFill>
                <a:effectLst/>
                <a:latin typeface="Söhne"/>
              </a:rPr>
              <a:t>AGPLv3 </a:t>
            </a:r>
            <a:r>
              <a:rPr lang="zh-TW" altLang="en-US" b="0" i="0" dirty="0">
                <a:solidFill>
                  <a:srgbClr val="ECECEC"/>
                </a:solidFill>
                <a:effectLst/>
                <a:latin typeface="Söhne"/>
              </a:rPr>
              <a:t>許可發布。</a:t>
            </a:r>
          </a:p>
          <a:p>
            <a:pPr marL="742950" lvl="1" indent="-285750" algn="l">
              <a:buFont typeface="+mj-lt"/>
              <a:buAutoNum type="arabicPeriod"/>
            </a:pPr>
            <a:r>
              <a:rPr lang="zh-TW" altLang="en-US" b="0" i="0" dirty="0">
                <a:solidFill>
                  <a:srgbClr val="ECECEC"/>
                </a:solidFill>
                <a:effectLst/>
                <a:latin typeface="Söhne"/>
              </a:rPr>
              <a:t>兼容各種 </a:t>
            </a:r>
            <a:r>
              <a:rPr lang="en-US" altLang="zh-TW" b="0" i="0" dirty="0">
                <a:solidFill>
                  <a:srgbClr val="ECECEC"/>
                </a:solidFill>
                <a:effectLst/>
                <a:latin typeface="Söhne"/>
              </a:rPr>
              <a:t>Linux </a:t>
            </a:r>
            <a:r>
              <a:rPr lang="zh-TW" altLang="en-US" b="0" i="0" dirty="0">
                <a:solidFill>
                  <a:srgbClr val="ECECEC"/>
                </a:solidFill>
                <a:effectLst/>
                <a:latin typeface="Söhne"/>
              </a:rPr>
              <a:t>發行版、</a:t>
            </a:r>
            <a:r>
              <a:rPr lang="en-US" altLang="zh-TW" b="0" i="0" dirty="0">
                <a:solidFill>
                  <a:srgbClr val="ECECEC"/>
                </a:solidFill>
                <a:effectLst/>
                <a:latin typeface="Söhne"/>
              </a:rPr>
              <a:t>FreeBSD </a:t>
            </a:r>
            <a:r>
              <a:rPr lang="zh-TW" altLang="en-US" b="0" i="0" dirty="0">
                <a:solidFill>
                  <a:srgbClr val="ECECEC"/>
                </a:solidFill>
                <a:effectLst/>
                <a:latin typeface="Söhne"/>
              </a:rPr>
              <a:t>和 </a:t>
            </a:r>
            <a:r>
              <a:rPr lang="en-US" altLang="zh-TW" b="0" i="0" dirty="0">
                <a:solidFill>
                  <a:srgbClr val="ECECEC"/>
                </a:solidFill>
                <a:effectLst/>
                <a:latin typeface="Söhne"/>
              </a:rPr>
              <a:t>macOS</a:t>
            </a:r>
            <a:r>
              <a:rPr lang="zh-TW" altLang="en-US" b="0" i="0" dirty="0">
                <a:solidFill>
                  <a:srgbClr val="ECECEC"/>
                </a:solidFill>
                <a:effectLst/>
                <a:latin typeface="Söhne"/>
              </a:rPr>
              <a:t>。</a:t>
            </a:r>
          </a:p>
          <a:p>
            <a:pPr marL="742950" lvl="1" indent="-285750" algn="l">
              <a:buFont typeface="+mj-lt"/>
              <a:buAutoNum type="arabicPeriod"/>
            </a:pPr>
            <a:r>
              <a:rPr lang="zh-TW" altLang="en-US" b="0" i="0" dirty="0">
                <a:solidFill>
                  <a:srgbClr val="ECECEC"/>
                </a:solidFill>
                <a:effectLst/>
                <a:latin typeface="Söhne"/>
              </a:rPr>
              <a:t>支持語音</a:t>
            </a:r>
            <a:r>
              <a:rPr lang="en-US" altLang="zh-TW" b="0" i="0" dirty="0">
                <a:solidFill>
                  <a:srgbClr val="ECECEC"/>
                </a:solidFill>
                <a:effectLst/>
                <a:latin typeface="Söhne"/>
              </a:rPr>
              <a:t>LTE</a:t>
            </a:r>
            <a:r>
              <a:rPr lang="zh-TW" altLang="en-US" b="0" i="0" dirty="0">
                <a:solidFill>
                  <a:srgbClr val="ECECEC"/>
                </a:solidFill>
                <a:effectLst/>
                <a:latin typeface="Söhne"/>
              </a:rPr>
              <a:t>（</a:t>
            </a:r>
            <a:r>
              <a:rPr lang="en-US" altLang="zh-TW" b="0" i="0" dirty="0">
                <a:solidFill>
                  <a:srgbClr val="ECECEC"/>
                </a:solidFill>
                <a:effectLst/>
                <a:latin typeface="Söhne"/>
              </a:rPr>
              <a:t>VoLTE</a:t>
            </a:r>
            <a:r>
              <a:rPr lang="zh-TW" altLang="en-US" b="0" i="0" dirty="0">
                <a:solidFill>
                  <a:srgbClr val="ECECEC"/>
                </a:solidFill>
                <a:effectLst/>
                <a:latin typeface="Söhne"/>
              </a:rPr>
              <a:t>）和 </a:t>
            </a:r>
            <a:r>
              <a:rPr lang="en-US" altLang="zh-TW" b="0" i="0" dirty="0">
                <a:solidFill>
                  <a:srgbClr val="ECECEC"/>
                </a:solidFill>
                <a:effectLst/>
                <a:latin typeface="Söhne"/>
              </a:rPr>
              <a:t>SG-SMS </a:t>
            </a:r>
            <a:r>
              <a:rPr lang="zh-TW" altLang="en-US" b="0" i="0" dirty="0">
                <a:solidFill>
                  <a:srgbClr val="ECECEC"/>
                </a:solidFill>
                <a:effectLst/>
                <a:latin typeface="Söhne"/>
              </a:rPr>
              <a:t>解決方案，用於語音通話和短信。</a:t>
            </a:r>
          </a:p>
          <a:p>
            <a:pPr marL="742950" lvl="1" indent="-285750" algn="l">
              <a:buFont typeface="+mj-lt"/>
              <a:buAutoNum type="arabicPeriod"/>
            </a:pPr>
            <a:r>
              <a:rPr lang="zh-TW" altLang="en-US" b="0" i="0" dirty="0">
                <a:solidFill>
                  <a:srgbClr val="ECECEC"/>
                </a:solidFill>
                <a:effectLst/>
                <a:latin typeface="Söhne"/>
              </a:rPr>
              <a:t>包括一個用於即時網絡策略指定的政策和計費規則功能（</a:t>
            </a:r>
            <a:r>
              <a:rPr lang="en-US" altLang="zh-TW" b="0" i="0" dirty="0">
                <a:solidFill>
                  <a:srgbClr val="ECECEC"/>
                </a:solidFill>
                <a:effectLst/>
                <a:latin typeface="Söhne"/>
              </a:rPr>
              <a:t>PCRF</a:t>
            </a:r>
            <a:r>
              <a:rPr lang="zh-TW" altLang="en-US" b="0" i="0" dirty="0">
                <a:solidFill>
                  <a:srgbClr val="ECECEC"/>
                </a:solidFill>
                <a:effectLst/>
                <a:latin typeface="Söhne"/>
              </a:rPr>
              <a:t>）模塊。</a:t>
            </a:r>
          </a:p>
          <a:p>
            <a:pPr algn="l">
              <a:buFont typeface="+mj-lt"/>
              <a:buAutoNum type="arabicPeriod"/>
            </a:pPr>
            <a:r>
              <a:rPr lang="en-US" altLang="zh-TW" b="0" i="0" dirty="0">
                <a:solidFill>
                  <a:srgbClr val="ECECEC"/>
                </a:solidFill>
                <a:effectLst/>
                <a:latin typeface="Söhne"/>
              </a:rPr>
              <a:t>OMEC</a:t>
            </a:r>
            <a:r>
              <a:rPr lang="zh-TW" altLang="en-US" b="0" i="0" dirty="0">
                <a:solidFill>
                  <a:srgbClr val="ECECEC"/>
                </a:solidFill>
                <a:effectLst/>
                <a:latin typeface="Söhne"/>
              </a:rPr>
              <a:t>：</a:t>
            </a:r>
          </a:p>
          <a:p>
            <a:pPr marL="742950" lvl="1" indent="-285750" algn="l">
              <a:buFont typeface="+mj-lt"/>
              <a:buAutoNum type="arabicPeriod"/>
            </a:pPr>
            <a:r>
              <a:rPr lang="en-US" altLang="zh-TW" b="0" i="0" dirty="0">
                <a:solidFill>
                  <a:srgbClr val="ECECEC"/>
                </a:solidFill>
                <a:effectLst/>
                <a:latin typeface="Söhne"/>
              </a:rPr>
              <a:t>ONF</a:t>
            </a:r>
            <a:r>
              <a:rPr lang="zh-TW" altLang="en-US" b="0" i="0" dirty="0">
                <a:solidFill>
                  <a:srgbClr val="ECECEC"/>
                </a:solidFill>
                <a:effectLst/>
                <a:latin typeface="Söhne"/>
              </a:rPr>
              <a:t>、</a:t>
            </a:r>
            <a:r>
              <a:rPr lang="en-US" altLang="zh-TW" b="0" i="0" dirty="0">
                <a:solidFill>
                  <a:srgbClr val="ECECEC"/>
                </a:solidFill>
                <a:effectLst/>
                <a:latin typeface="Söhne"/>
              </a:rPr>
              <a:t>Intel</a:t>
            </a:r>
            <a:r>
              <a:rPr lang="zh-TW" altLang="en-US" b="0" i="0" dirty="0">
                <a:solidFill>
                  <a:srgbClr val="ECECEC"/>
                </a:solidFill>
                <a:effectLst/>
                <a:latin typeface="Söhne"/>
              </a:rPr>
              <a:t>、</a:t>
            </a:r>
            <a:r>
              <a:rPr lang="en-US" altLang="zh-TW" b="0" i="0" dirty="0">
                <a:solidFill>
                  <a:srgbClr val="ECECEC"/>
                </a:solidFill>
                <a:effectLst/>
                <a:latin typeface="Söhne"/>
              </a:rPr>
              <a:t>Deutsche Telekom</a:t>
            </a:r>
            <a:r>
              <a:rPr lang="zh-TW" altLang="en-US" b="0" i="0" dirty="0">
                <a:solidFill>
                  <a:srgbClr val="ECECEC"/>
                </a:solidFill>
                <a:effectLst/>
                <a:latin typeface="Söhne"/>
              </a:rPr>
              <a:t>、</a:t>
            </a:r>
            <a:r>
              <a:rPr lang="en-US" altLang="zh-TW" b="0" i="0" dirty="0">
                <a:solidFill>
                  <a:srgbClr val="ECECEC"/>
                </a:solidFill>
                <a:effectLst/>
                <a:latin typeface="Söhne"/>
              </a:rPr>
              <a:t>Sprint </a:t>
            </a:r>
            <a:r>
              <a:rPr lang="zh-TW" altLang="en-US" b="0" i="0" dirty="0">
                <a:solidFill>
                  <a:srgbClr val="ECECEC"/>
                </a:solidFill>
                <a:effectLst/>
                <a:latin typeface="Söhne"/>
              </a:rPr>
              <a:t>和 </a:t>
            </a:r>
            <a:r>
              <a:rPr lang="en-US" altLang="zh-TW" b="0" i="0" dirty="0">
                <a:solidFill>
                  <a:srgbClr val="ECECEC"/>
                </a:solidFill>
                <a:effectLst/>
                <a:latin typeface="Söhne"/>
              </a:rPr>
              <a:t>AT&amp;T </a:t>
            </a:r>
            <a:r>
              <a:rPr lang="zh-TW" altLang="en-US" b="0" i="0" dirty="0">
                <a:solidFill>
                  <a:srgbClr val="ECECEC"/>
                </a:solidFill>
                <a:effectLst/>
                <a:latin typeface="Söhne"/>
              </a:rPr>
              <a:t>共同開發的開源 </a:t>
            </a:r>
            <a:r>
              <a:rPr lang="en-US" altLang="zh-TW" b="0" i="0" dirty="0">
                <a:solidFill>
                  <a:srgbClr val="ECECEC"/>
                </a:solidFill>
                <a:effectLst/>
                <a:latin typeface="Söhne"/>
              </a:rPr>
              <a:t>LTE Release 13 EPC</a:t>
            </a:r>
            <a:r>
              <a:rPr lang="zh-TW" altLang="en-US" b="0" i="0" dirty="0">
                <a:solidFill>
                  <a:srgbClr val="ECECEC"/>
                </a:solidFill>
                <a:effectLst/>
                <a:latin typeface="Söhne"/>
              </a:rPr>
              <a:t>。</a:t>
            </a:r>
          </a:p>
          <a:p>
            <a:pPr marL="742950" lvl="1" indent="-285750" algn="l">
              <a:buFont typeface="+mj-lt"/>
              <a:buAutoNum type="arabicPeriod"/>
            </a:pPr>
            <a:r>
              <a:rPr lang="zh-TW" altLang="en-US" b="0" i="0" dirty="0">
                <a:solidFill>
                  <a:srgbClr val="ECECEC"/>
                </a:solidFill>
                <a:effectLst/>
                <a:latin typeface="Söhne"/>
              </a:rPr>
              <a:t>使用 </a:t>
            </a:r>
            <a:r>
              <a:rPr lang="en-US" altLang="zh-TW" b="0" i="0" dirty="0">
                <a:solidFill>
                  <a:srgbClr val="ECECEC"/>
                </a:solidFill>
                <a:effectLst/>
                <a:latin typeface="Söhne"/>
              </a:rPr>
              <a:t>NFV </a:t>
            </a:r>
            <a:r>
              <a:rPr lang="zh-TW" altLang="en-US" b="0" i="0" dirty="0">
                <a:solidFill>
                  <a:srgbClr val="ECECEC"/>
                </a:solidFill>
                <a:effectLst/>
                <a:latin typeface="Söhne"/>
              </a:rPr>
              <a:t>架構構建，實現了可擴展性。</a:t>
            </a:r>
          </a:p>
          <a:p>
            <a:pPr marL="742950" lvl="1" indent="-285750" algn="l">
              <a:buFont typeface="+mj-lt"/>
              <a:buAutoNum type="arabicPeriod"/>
            </a:pPr>
            <a:r>
              <a:rPr lang="zh-TW" altLang="en-US" b="0" i="0" dirty="0">
                <a:solidFill>
                  <a:srgbClr val="ECECEC"/>
                </a:solidFill>
                <a:effectLst/>
                <a:latin typeface="Söhne"/>
              </a:rPr>
              <a:t>采用 </a:t>
            </a:r>
            <a:r>
              <a:rPr lang="en-US" altLang="zh-TW" b="0" i="0" dirty="0">
                <a:solidFill>
                  <a:srgbClr val="ECECEC"/>
                </a:solidFill>
                <a:effectLst/>
                <a:latin typeface="Söhne"/>
              </a:rPr>
              <a:t>Apache License v2.0 </a:t>
            </a:r>
            <a:r>
              <a:rPr lang="zh-TW" altLang="en-US" b="0" i="0" dirty="0">
                <a:solidFill>
                  <a:srgbClr val="ECECEC"/>
                </a:solidFill>
                <a:effectLst/>
                <a:latin typeface="Söhne"/>
              </a:rPr>
              <a:t>發布。</a:t>
            </a:r>
          </a:p>
          <a:p>
            <a:pPr marL="742950" lvl="1" indent="-285750" algn="l">
              <a:buFont typeface="+mj-lt"/>
              <a:buAutoNum type="arabicPeriod"/>
            </a:pPr>
            <a:r>
              <a:rPr lang="zh-TW" altLang="en-US" b="0" i="0" dirty="0">
                <a:solidFill>
                  <a:srgbClr val="ECECEC"/>
                </a:solidFill>
                <a:effectLst/>
                <a:latin typeface="Söhne"/>
              </a:rPr>
              <a:t>提供連接性、計費和計費功能，適用於 </a:t>
            </a:r>
            <a:r>
              <a:rPr lang="en-US" altLang="zh-TW" b="0" i="0" dirty="0">
                <a:solidFill>
                  <a:srgbClr val="ECECEC"/>
                </a:solidFill>
                <a:effectLst/>
                <a:latin typeface="Söhne"/>
              </a:rPr>
              <a:t>5G </a:t>
            </a:r>
            <a:r>
              <a:rPr lang="zh-TW" altLang="en-US" b="0" i="0" dirty="0">
                <a:solidFill>
                  <a:srgbClr val="ECECEC"/>
                </a:solidFill>
                <a:effectLst/>
                <a:latin typeface="Söhne"/>
              </a:rPr>
              <a:t>和 </a:t>
            </a:r>
            <a:r>
              <a:rPr lang="en-US" altLang="zh-TW" b="0" i="0" dirty="0">
                <a:solidFill>
                  <a:srgbClr val="ECECEC"/>
                </a:solidFill>
                <a:effectLst/>
                <a:latin typeface="Söhne"/>
              </a:rPr>
              <a:t>IoT </a:t>
            </a:r>
            <a:r>
              <a:rPr lang="zh-TW" altLang="en-US" b="0" i="0" dirty="0">
                <a:solidFill>
                  <a:srgbClr val="ECECEC"/>
                </a:solidFill>
                <a:effectLst/>
                <a:latin typeface="Söhne"/>
              </a:rPr>
              <a:t>應用等大型場景。</a:t>
            </a:r>
          </a:p>
          <a:p>
            <a:pPr algn="l">
              <a:buFont typeface="+mj-lt"/>
              <a:buNone/>
            </a:pPr>
            <a:endParaRPr lang="zh-TW" altLang="en-US" b="0" i="0" dirty="0">
              <a:solidFill>
                <a:srgbClr val="ECECEC"/>
              </a:solidFill>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28</a:t>
            </a:fld>
            <a:endParaRPr lang="zh-TW" altLang="en-US"/>
          </a:p>
        </p:txBody>
      </p:sp>
    </p:spTree>
    <p:extLst>
      <p:ext uri="{BB962C8B-B14F-4D97-AF65-F5344CB8AC3E}">
        <p14:creationId xmlns:p14="http://schemas.microsoft.com/office/powerpoint/2010/main" val="1843827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endParaRPr lang="zh-TW" altLang="en-US" b="0" i="0" dirty="0">
              <a:solidFill>
                <a:srgbClr val="ECECEC"/>
              </a:solidFill>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29</a:t>
            </a:fld>
            <a:endParaRPr lang="zh-TW" altLang="en-US"/>
          </a:p>
        </p:txBody>
      </p:sp>
    </p:spTree>
    <p:extLst>
      <p:ext uri="{BB962C8B-B14F-4D97-AF65-F5344CB8AC3E}">
        <p14:creationId xmlns:p14="http://schemas.microsoft.com/office/powerpoint/2010/main" val="1782529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 </a:t>
            </a:r>
            <a:r>
              <a:rPr lang="en-US" altLang="zh-TW" dirty="0"/>
              <a:t>2 </a:t>
            </a:r>
            <a:r>
              <a:rPr lang="zh-TW" altLang="en-US" dirty="0"/>
              <a:t>節概述了 </a:t>
            </a:r>
            <a:r>
              <a:rPr lang="en-US" altLang="zh-TW" dirty="0"/>
              <a:t>5G </a:t>
            </a:r>
            <a:r>
              <a:rPr lang="zh-TW" altLang="en-US" dirty="0"/>
              <a:t>系統的架構，概述了其組件和技術。 </a:t>
            </a:r>
            <a:endParaRPr lang="en-US" altLang="zh-TW" dirty="0"/>
          </a:p>
          <a:p>
            <a:r>
              <a:rPr lang="zh-TW" altLang="en-US" dirty="0"/>
              <a:t>第 </a:t>
            </a:r>
            <a:r>
              <a:rPr lang="en-US" altLang="zh-TW" dirty="0"/>
              <a:t>3 </a:t>
            </a:r>
            <a:r>
              <a:rPr lang="zh-TW" altLang="en-US" dirty="0"/>
              <a:t>節和第 </a:t>
            </a:r>
            <a:r>
              <a:rPr lang="en-US" altLang="zh-TW" dirty="0"/>
              <a:t>4 </a:t>
            </a:r>
            <a:r>
              <a:rPr lang="zh-TW" altLang="en-US" dirty="0"/>
              <a:t>節分別介紹了基礎架構的 </a:t>
            </a:r>
            <a:r>
              <a:rPr lang="en-US" altLang="zh-TW" dirty="0"/>
              <a:t>RAN </a:t>
            </a:r>
            <a:r>
              <a:rPr lang="zh-TW" altLang="en-US" dirty="0"/>
              <a:t>和 </a:t>
            </a:r>
            <a:r>
              <a:rPr lang="en-US" altLang="zh-TW" dirty="0"/>
              <a:t>CN </a:t>
            </a:r>
            <a:r>
              <a:rPr lang="zh-TW" altLang="en-US" dirty="0"/>
              <a:t>部分的開源解決方案。 </a:t>
            </a:r>
            <a:endParaRPr lang="en-US" altLang="zh-TW" dirty="0"/>
          </a:p>
          <a:p>
            <a:r>
              <a:rPr lang="zh-TW" altLang="en-US" dirty="0"/>
              <a:t>第 </a:t>
            </a:r>
            <a:r>
              <a:rPr lang="en-US" altLang="zh-TW" dirty="0"/>
              <a:t>5 </a:t>
            </a:r>
            <a:r>
              <a:rPr lang="zh-TW" altLang="en-US" dirty="0"/>
              <a:t>節詳細闡述了涵蓋</a:t>
            </a:r>
            <a:r>
              <a:rPr lang="en-US" altLang="zh-TW" dirty="0"/>
              <a:t>RAN </a:t>
            </a:r>
            <a:r>
              <a:rPr lang="zh-TW" altLang="en-US" dirty="0"/>
              <a:t>和</a:t>
            </a:r>
            <a:r>
              <a:rPr lang="en-US" altLang="zh-TW" dirty="0"/>
              <a:t>CN </a:t>
            </a:r>
            <a:r>
              <a:rPr lang="zh-TW" altLang="en-US" dirty="0"/>
              <a:t>功能的通用開源框架。</a:t>
            </a:r>
            <a:endParaRPr lang="en-US" altLang="zh-TW" dirty="0"/>
          </a:p>
          <a:p>
            <a:r>
              <a:rPr lang="zh-TW" altLang="en-US" dirty="0"/>
              <a:t>第 </a:t>
            </a:r>
            <a:r>
              <a:rPr lang="en-US" altLang="zh-TW" dirty="0"/>
              <a:t>6 </a:t>
            </a:r>
            <a:r>
              <a:rPr lang="zh-TW" altLang="en-US" dirty="0"/>
              <a:t>節詳細介紹了虛擬化和管理框架。</a:t>
            </a:r>
            <a:endParaRPr lang="en-US" altLang="zh-TW" dirty="0"/>
          </a:p>
          <a:p>
            <a:r>
              <a:rPr lang="zh-TW" altLang="en-US" dirty="0"/>
              <a:t>第 </a:t>
            </a:r>
            <a:r>
              <a:rPr lang="en-US" altLang="zh-TW" dirty="0"/>
              <a:t>7 </a:t>
            </a:r>
            <a:r>
              <a:rPr lang="zh-TW" altLang="en-US" dirty="0"/>
              <a:t>節介紹了用於部署軟體化 </a:t>
            </a:r>
            <a:r>
              <a:rPr lang="en-US" altLang="zh-TW" dirty="0"/>
              <a:t>5G </a:t>
            </a:r>
            <a:r>
              <a:rPr lang="zh-TW" altLang="en-US" dirty="0"/>
              <a:t>網路和測試新解決方案的各種實驗測試平台。</a:t>
            </a:r>
            <a:endParaRPr lang="en-US" altLang="zh-TW" dirty="0"/>
          </a:p>
          <a:p>
            <a:r>
              <a:rPr lang="zh-TW" altLang="en-US" dirty="0"/>
              <a:t>最後，第 </a:t>
            </a:r>
            <a:r>
              <a:rPr lang="en-US" altLang="zh-TW" dirty="0"/>
              <a:t>8</a:t>
            </a:r>
            <a:r>
              <a:rPr lang="zh-TW" altLang="en-US" dirty="0"/>
              <a:t> 節總結了目前 </a:t>
            </a:r>
            <a:r>
              <a:rPr lang="en-US" altLang="zh-TW" dirty="0"/>
              <a:t>5G </a:t>
            </a:r>
            <a:r>
              <a:rPr lang="zh-TW" altLang="en-US" dirty="0"/>
              <a:t>開源生態系統的局限性並討論了未來的研究方向。</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30</a:t>
            </a:fld>
            <a:endParaRPr lang="zh-TW" altLang="en-US"/>
          </a:p>
        </p:txBody>
      </p:sp>
    </p:spTree>
    <p:extLst>
      <p:ext uri="{BB962C8B-B14F-4D97-AF65-F5344CB8AC3E}">
        <p14:creationId xmlns:p14="http://schemas.microsoft.com/office/powerpoint/2010/main" val="425894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a:solidFill>
                  <a:schemeClr val="tx1"/>
                </a:solidFill>
                <a:effectLst/>
                <a:latin typeface="+mn-lt"/>
                <a:ea typeface="+mn-ea"/>
                <a:cs typeface="+mn-cs"/>
              </a:rPr>
              <a:t>第五代 </a:t>
            </a:r>
            <a:r>
              <a:rPr lang="en-US" altLang="zh-TW" sz="1200" kern="1200" dirty="0">
                <a:solidFill>
                  <a:schemeClr val="tx1"/>
                </a:solidFill>
                <a:effectLst/>
                <a:latin typeface="+mn-lt"/>
                <a:ea typeface="+mn-ea"/>
                <a:cs typeface="+mn-cs"/>
              </a:rPr>
              <a:t>(5G) </a:t>
            </a:r>
            <a:r>
              <a:rPr lang="zh-TW" altLang="en-US" sz="1200" kern="1200" dirty="0">
                <a:solidFill>
                  <a:schemeClr val="tx1"/>
                </a:solidFill>
                <a:effectLst/>
                <a:latin typeface="+mn-lt"/>
                <a:ea typeface="+mn-ea"/>
                <a:cs typeface="+mn-cs"/>
              </a:rPr>
              <a:t>通訊的潛力正在被釋放到蜂窩網路結構中，使網路硬體和軟體生態系統實現前所未有的技術進步。</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虛擬實境、遠端手術、高解析度直播和私有網路等應用將擺脫困擾第四代 </a:t>
            </a:r>
            <a:r>
              <a:rPr lang="en-US" altLang="zh-TW" sz="1200" kern="1200" dirty="0">
                <a:solidFill>
                  <a:schemeClr val="tx1"/>
                </a:solidFill>
                <a:effectLst/>
                <a:latin typeface="+mn-lt"/>
                <a:ea typeface="+mn-ea"/>
                <a:cs typeface="+mn-cs"/>
              </a:rPr>
              <a:t>(4G) </a:t>
            </a:r>
            <a:r>
              <a:rPr lang="zh-TW" altLang="en-US" sz="1200" kern="1200" dirty="0">
                <a:solidFill>
                  <a:schemeClr val="tx1"/>
                </a:solidFill>
                <a:effectLst/>
                <a:latin typeface="+mn-lt"/>
                <a:ea typeface="+mn-ea"/>
                <a:cs typeface="+mn-cs"/>
              </a:rPr>
              <a:t>網路多年無法應付的情況。</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a:t>
            </a:fld>
            <a:endParaRPr lang="zh-TW" altLang="en-US"/>
          </a:p>
        </p:txBody>
      </p:sp>
    </p:spTree>
    <p:extLst>
      <p:ext uri="{BB962C8B-B14F-4D97-AF65-F5344CB8AC3E}">
        <p14:creationId xmlns:p14="http://schemas.microsoft.com/office/powerpoint/2010/main" val="1476084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r>
              <a:rPr lang="zh-TW" altLang="en-US" dirty="0"/>
            </a:br>
            <a:r>
              <a:rPr lang="zh-TW" altLang="en-US" sz="1200" b="0" i="0" kern="1200" dirty="0">
                <a:solidFill>
                  <a:schemeClr val="tx1"/>
                </a:solidFill>
                <a:effectLst/>
                <a:latin typeface="+mn-lt"/>
                <a:ea typeface="+mn-ea"/>
                <a:cs typeface="+mn-cs"/>
              </a:rPr>
              <a:t>描述了開放源碼框架，這些框架在</a:t>
            </a:r>
            <a:r>
              <a:rPr lang="en-US" altLang="zh-TW" sz="1200" b="0" i="0" kern="1200" dirty="0">
                <a:solidFill>
                  <a:schemeClr val="tx1"/>
                </a:solidFill>
                <a:effectLst/>
                <a:latin typeface="+mn-lt"/>
                <a:ea typeface="+mn-ea"/>
                <a:cs typeface="+mn-cs"/>
              </a:rPr>
              <a:t>RAN</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CN</a:t>
            </a:r>
            <a:r>
              <a:rPr lang="zh-TW" altLang="en-US" sz="1200" b="0" i="0" kern="1200" dirty="0">
                <a:solidFill>
                  <a:schemeClr val="tx1"/>
                </a:solidFill>
                <a:effectLst/>
                <a:latin typeface="+mn-lt"/>
                <a:ea typeface="+mn-ea"/>
                <a:cs typeface="+mn-cs"/>
              </a:rPr>
              <a:t>領域中都有運作。</a:t>
            </a:r>
            <a:endParaRPr lang="en-US" altLang="zh-TW" sz="1200" b="0" i="0" kern="1200" dirty="0">
              <a:solidFill>
                <a:schemeClr val="tx1"/>
              </a:solidFill>
              <a:effectLst/>
              <a:latin typeface="+mn-lt"/>
              <a:ea typeface="+mn-ea"/>
              <a:cs typeface="+mn-cs"/>
            </a:endParaRPr>
          </a:p>
          <a:p>
            <a:pPr algn="l"/>
            <a:endParaRPr lang="en-US" altLang="zh-TW" sz="1200" b="0" i="0" kern="1200" dirty="0">
              <a:solidFill>
                <a:schemeClr val="tx1"/>
              </a:solidFill>
              <a:effectLst/>
              <a:latin typeface="+mn-lt"/>
              <a:ea typeface="+mn-ea"/>
              <a:cs typeface="+mn-cs"/>
            </a:endParaRPr>
          </a:p>
          <a:p>
            <a:pPr algn="l"/>
            <a:endParaRPr lang="en-US" altLang="zh-TW" sz="1200" b="0" i="0" kern="1200" dirty="0">
              <a:solidFill>
                <a:schemeClr val="tx1"/>
              </a:solidFill>
              <a:effectLst/>
              <a:latin typeface="+mn-lt"/>
              <a:ea typeface="+mn-ea"/>
              <a:cs typeface="+mn-cs"/>
            </a:endParaRPr>
          </a:p>
          <a:p>
            <a:pPr algn="l"/>
            <a:r>
              <a:rPr lang="zh-TW" altLang="en-US" sz="1200" b="0" i="0" kern="1200" dirty="0">
                <a:solidFill>
                  <a:schemeClr val="tx1"/>
                </a:solidFill>
                <a:effectLst/>
                <a:latin typeface="+mn-lt"/>
                <a:ea typeface="+mn-ea"/>
                <a:cs typeface="+mn-cs"/>
              </a:rPr>
              <a:t>雖然在第</a:t>
            </a:r>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和第</a:t>
            </a:r>
            <a:r>
              <a:rPr lang="en-US" altLang="zh-TW" sz="1200" b="0" i="0" kern="1200" dirty="0">
                <a:solidFill>
                  <a:schemeClr val="tx1"/>
                </a:solidFill>
                <a:effectLst/>
                <a:latin typeface="+mn-lt"/>
                <a:ea typeface="+mn-ea"/>
                <a:cs typeface="+mn-cs"/>
              </a:rPr>
              <a:t>4</a:t>
            </a:r>
            <a:r>
              <a:rPr lang="zh-TW" altLang="en-US" sz="1200" b="0" i="0" kern="1200" dirty="0">
                <a:solidFill>
                  <a:schemeClr val="tx1"/>
                </a:solidFill>
                <a:effectLst/>
                <a:latin typeface="+mn-lt"/>
                <a:ea typeface="+mn-ea"/>
                <a:cs typeface="+mn-cs"/>
              </a:rPr>
              <a:t>節中描述的軟體執行特定功能（例如，</a:t>
            </a:r>
            <a:r>
              <a:rPr lang="en-US" altLang="zh-TW" sz="1200" b="0" i="0" kern="1200" dirty="0" err="1">
                <a:solidFill>
                  <a:schemeClr val="tx1"/>
                </a:solidFill>
                <a:effectLst/>
                <a:latin typeface="+mn-lt"/>
                <a:ea typeface="+mn-ea"/>
                <a:cs typeface="+mn-cs"/>
              </a:rPr>
              <a:t>eNB</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UE</a:t>
            </a:r>
            <a:r>
              <a:rPr lang="zh-TW" altLang="en-US" sz="1200" b="0" i="0" kern="1200" dirty="0">
                <a:solidFill>
                  <a:schemeClr val="tx1"/>
                </a:solidFill>
                <a:effectLst/>
                <a:latin typeface="+mn-lt"/>
                <a:ea typeface="+mn-ea"/>
                <a:cs typeface="+mn-cs"/>
              </a:rPr>
              <a:t>或</a:t>
            </a:r>
            <a:r>
              <a:rPr lang="en-US" altLang="zh-TW" sz="1200" b="0" i="0" kern="1200" dirty="0">
                <a:solidFill>
                  <a:schemeClr val="tx1"/>
                </a:solidFill>
                <a:effectLst/>
                <a:latin typeface="+mn-lt"/>
                <a:ea typeface="+mn-ea"/>
                <a:cs typeface="+mn-cs"/>
              </a:rPr>
              <a:t>CN</a:t>
            </a:r>
            <a:r>
              <a:rPr lang="zh-TW" altLang="en-US" sz="1200" b="0" i="0" kern="1200" dirty="0">
                <a:solidFill>
                  <a:schemeClr val="tx1"/>
                </a:solidFill>
                <a:effectLst/>
                <a:latin typeface="+mn-lt"/>
                <a:ea typeface="+mn-ea"/>
                <a:cs typeface="+mn-cs"/>
              </a:rPr>
              <a:t>），但在以下段落中將介紹的框架更為一般且範圍更廣，與</a:t>
            </a:r>
            <a:r>
              <a:rPr lang="en-US" altLang="zh-TW" sz="1200" b="0" i="0" kern="1200" dirty="0">
                <a:solidFill>
                  <a:schemeClr val="tx1"/>
                </a:solidFill>
                <a:effectLst/>
                <a:latin typeface="+mn-lt"/>
                <a:ea typeface="+mn-ea"/>
                <a:cs typeface="+mn-cs"/>
              </a:rPr>
              <a:t>RAN</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CN</a:t>
            </a:r>
            <a:r>
              <a:rPr lang="zh-TW" altLang="en-US" sz="1200" b="0" i="0" kern="1200" dirty="0">
                <a:solidFill>
                  <a:schemeClr val="tx1"/>
                </a:solidFill>
                <a:effectLst/>
                <a:latin typeface="+mn-lt"/>
                <a:ea typeface="+mn-ea"/>
                <a:cs typeface="+mn-cs"/>
              </a:rPr>
              <a:t>中的個別組件進行控制、管理和協調。</a:t>
            </a:r>
            <a:endParaRPr lang="zh-TW" altLang="en-US" b="0" i="0" dirty="0">
              <a:solidFill>
                <a:srgbClr val="ECECEC"/>
              </a:solidFill>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31</a:t>
            </a:fld>
            <a:endParaRPr lang="zh-TW" altLang="en-US"/>
          </a:p>
        </p:txBody>
      </p:sp>
    </p:spTree>
    <p:extLst>
      <p:ext uri="{BB962C8B-B14F-4D97-AF65-F5344CB8AC3E}">
        <p14:creationId xmlns:p14="http://schemas.microsoft.com/office/powerpoint/2010/main" val="233718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zh-TW" altLang="en-US" b="0" i="0" dirty="0">
                <a:solidFill>
                  <a:srgbClr val="ECECEC"/>
                </a:solidFill>
                <a:effectLst/>
                <a:latin typeface="Söhne"/>
              </a:rPr>
              <a:t>它由非實時和近實時</a:t>
            </a:r>
            <a:r>
              <a:rPr lang="en-US" altLang="zh-TW" b="0" i="0" dirty="0">
                <a:solidFill>
                  <a:srgbClr val="ECECEC"/>
                </a:solidFill>
                <a:effectLst/>
                <a:latin typeface="Söhne"/>
              </a:rPr>
              <a:t>RAN</a:t>
            </a:r>
            <a:r>
              <a:rPr lang="zh-TW" altLang="en-US" b="0" i="0" dirty="0">
                <a:solidFill>
                  <a:srgbClr val="ECECEC"/>
                </a:solidFill>
                <a:effectLst/>
                <a:latin typeface="Söhne"/>
              </a:rPr>
              <a:t>智慧控制器（</a:t>
            </a:r>
            <a:r>
              <a:rPr lang="en-US" altLang="zh-TW" b="0" i="0" dirty="0">
                <a:solidFill>
                  <a:srgbClr val="ECECEC"/>
                </a:solidFill>
                <a:effectLst/>
                <a:latin typeface="Söhne"/>
              </a:rPr>
              <a:t>RIC</a:t>
            </a:r>
            <a:r>
              <a:rPr lang="zh-TW" altLang="en-US" b="0" i="0" dirty="0">
                <a:solidFill>
                  <a:srgbClr val="ECECEC"/>
                </a:solidFill>
                <a:effectLst/>
                <a:latin typeface="Söhne"/>
              </a:rPr>
              <a:t>）以及</a:t>
            </a:r>
            <a:r>
              <a:rPr lang="en-US" altLang="zh-TW" b="0" i="0" dirty="0" err="1">
                <a:solidFill>
                  <a:srgbClr val="ECECEC"/>
                </a:solidFill>
                <a:effectLst/>
                <a:latin typeface="Söhne"/>
              </a:rPr>
              <a:t>eNB</a:t>
            </a:r>
            <a:r>
              <a:rPr lang="zh-TW" altLang="en-US" b="0" i="0" dirty="0">
                <a:solidFill>
                  <a:srgbClr val="ECECEC"/>
                </a:solidFill>
                <a:effectLst/>
                <a:latin typeface="Söhne"/>
              </a:rPr>
              <a:t>和</a:t>
            </a:r>
            <a:r>
              <a:rPr lang="en-US" altLang="zh-TW" b="0" i="0" dirty="0" err="1">
                <a:solidFill>
                  <a:srgbClr val="ECECEC"/>
                </a:solidFill>
                <a:effectLst/>
                <a:latin typeface="Söhne"/>
              </a:rPr>
              <a:t>gNB</a:t>
            </a:r>
            <a:r>
              <a:rPr lang="zh-TW" altLang="en-US" b="0" i="0" dirty="0">
                <a:solidFill>
                  <a:srgbClr val="ECECEC"/>
                </a:solidFill>
                <a:effectLst/>
                <a:latin typeface="Söhne"/>
              </a:rPr>
              <a:t>組成。</a:t>
            </a:r>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r>
              <a:rPr lang="zh-TW" altLang="en-US" b="0" i="0" dirty="0">
                <a:solidFill>
                  <a:srgbClr val="ECECEC"/>
                </a:solidFill>
                <a:effectLst/>
                <a:latin typeface="Söhne"/>
              </a:rPr>
              <a:t>非即時：根據 </a:t>
            </a:r>
            <a:r>
              <a:rPr lang="en-US" altLang="zh-TW" b="0" i="0" dirty="0">
                <a:solidFill>
                  <a:srgbClr val="ECECEC"/>
                </a:solidFill>
                <a:effectLst/>
                <a:latin typeface="Söhne"/>
              </a:rPr>
              <a:t>RAN </a:t>
            </a:r>
            <a:r>
              <a:rPr lang="zh-TW" altLang="en-US" b="0" i="0" dirty="0">
                <a:solidFill>
                  <a:srgbClr val="ECECEC"/>
                </a:solidFill>
                <a:effectLst/>
                <a:latin typeface="Söhne"/>
              </a:rPr>
              <a:t>提供的資料訓練學習演算法</a:t>
            </a:r>
            <a:endParaRPr lang="en-US" altLang="zh-TW" b="0" i="0" dirty="0">
              <a:solidFill>
                <a:srgbClr val="ECECEC"/>
              </a:solidFill>
              <a:effectLst/>
              <a:latin typeface="Söhne"/>
            </a:endParaRPr>
          </a:p>
          <a:p>
            <a:pPr algn="l"/>
            <a:r>
              <a:rPr lang="zh-TW" altLang="en-US" b="0" i="0" dirty="0">
                <a:solidFill>
                  <a:srgbClr val="ECECEC"/>
                </a:solidFill>
                <a:effectLst/>
                <a:latin typeface="Söhne"/>
              </a:rPr>
              <a:t>近實時：執行具有更嚴格時序要求的控制循環</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32</a:t>
            </a:fld>
            <a:endParaRPr lang="zh-TW" altLang="en-US"/>
          </a:p>
        </p:txBody>
      </p:sp>
    </p:spTree>
    <p:extLst>
      <p:ext uri="{BB962C8B-B14F-4D97-AF65-F5344CB8AC3E}">
        <p14:creationId xmlns:p14="http://schemas.microsoft.com/office/powerpoint/2010/main" val="3299903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zh-TW" altLang="en-US" b="0" i="0" dirty="0">
                <a:solidFill>
                  <a:srgbClr val="ECECEC"/>
                </a:solidFill>
                <a:effectLst/>
                <a:latin typeface="Söhne"/>
              </a:rPr>
              <a:t>這些 </a:t>
            </a:r>
            <a:r>
              <a:rPr lang="en-US" altLang="zh-TW" b="0" i="0" dirty="0">
                <a:solidFill>
                  <a:srgbClr val="ECECEC"/>
                </a:solidFill>
                <a:effectLst/>
                <a:latin typeface="Söhne"/>
              </a:rPr>
              <a:t>API </a:t>
            </a:r>
            <a:r>
              <a:rPr lang="zh-TW" altLang="en-US" b="0" i="0" dirty="0">
                <a:solidFill>
                  <a:srgbClr val="ECECEC"/>
                </a:solidFill>
                <a:effectLst/>
                <a:latin typeface="Söhne"/>
              </a:rPr>
              <a:t>可供安裝在近實時 </a:t>
            </a:r>
            <a:r>
              <a:rPr lang="en-US" altLang="zh-TW" b="0" i="0" dirty="0">
                <a:solidFill>
                  <a:srgbClr val="ECECEC"/>
                </a:solidFill>
                <a:effectLst/>
                <a:latin typeface="Söhne"/>
              </a:rPr>
              <a:t>RIC </a:t>
            </a:r>
            <a:r>
              <a:rPr lang="zh-TW" altLang="en-US" b="0" i="0" dirty="0">
                <a:solidFill>
                  <a:srgbClr val="ECECEC"/>
                </a:solidFill>
                <a:effectLst/>
                <a:latin typeface="Söhne"/>
              </a:rPr>
              <a:t>上的不同應用程式（稱為 </a:t>
            </a:r>
            <a:r>
              <a:rPr lang="en-US" altLang="zh-TW" b="0" i="0" dirty="0">
                <a:solidFill>
                  <a:srgbClr val="ECECEC"/>
                </a:solidFill>
                <a:effectLst/>
                <a:latin typeface="Söhne"/>
              </a:rPr>
              <a:t>xApps</a:t>
            </a:r>
            <a:r>
              <a:rPr lang="zh-TW" altLang="en-US" b="0" i="0" dirty="0">
                <a:solidFill>
                  <a:srgbClr val="ECECEC"/>
                </a:solidFill>
                <a:effectLst/>
                <a:latin typeface="Söhne"/>
              </a:rPr>
              <a:t>）使用。</a:t>
            </a:r>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r>
              <a:rPr lang="zh-TW" altLang="en-US" b="0" i="0" dirty="0">
                <a:solidFill>
                  <a:srgbClr val="ECECEC"/>
                </a:solidFill>
                <a:effectLst/>
                <a:latin typeface="Söhne"/>
              </a:rPr>
              <a:t>例如，透過 </a:t>
            </a:r>
            <a:r>
              <a:rPr lang="en-US" altLang="zh-TW" b="0" i="0" dirty="0" err="1">
                <a:solidFill>
                  <a:srgbClr val="ECECEC"/>
                </a:solidFill>
                <a:effectLst/>
                <a:latin typeface="Söhne"/>
              </a:rPr>
              <a:t>xApp</a:t>
            </a:r>
            <a:r>
              <a:rPr lang="zh-TW" altLang="en-US" b="0" i="0" dirty="0">
                <a:solidFill>
                  <a:srgbClr val="ECECEC"/>
                </a:solidFill>
                <a:effectLst/>
                <a:latin typeface="Söhne"/>
              </a:rPr>
              <a:t>，</a:t>
            </a:r>
            <a:endParaRPr lang="en-US" altLang="zh-TW" b="0" i="0" dirty="0">
              <a:solidFill>
                <a:srgbClr val="ECECEC"/>
              </a:solidFill>
              <a:effectLst/>
              <a:latin typeface="Söhne"/>
            </a:endParaRPr>
          </a:p>
          <a:p>
            <a:pPr algn="l"/>
            <a:r>
              <a:rPr lang="zh-TW" altLang="en-US" b="0" i="0" dirty="0">
                <a:solidFill>
                  <a:srgbClr val="ECECEC"/>
                </a:solidFill>
                <a:effectLst/>
                <a:latin typeface="Söhne"/>
              </a:rPr>
              <a:t>營運商可以控制使用者</a:t>
            </a:r>
            <a:r>
              <a:rPr lang="en-US" altLang="zh-TW" sz="1200" dirty="0"/>
              <a:t>mobility processes</a:t>
            </a:r>
            <a:r>
              <a:rPr lang="zh-TW" altLang="en-US" b="0" i="0" dirty="0">
                <a:solidFill>
                  <a:srgbClr val="ECECEC"/>
                </a:solidFill>
                <a:effectLst/>
                <a:latin typeface="Söhne"/>
              </a:rPr>
              <a:t>（例如</a:t>
            </a:r>
            <a:r>
              <a:rPr lang="en-US" altLang="zh-TW" sz="1200" dirty="0"/>
              <a:t>handovers</a:t>
            </a:r>
            <a:r>
              <a:rPr lang="zh-TW" altLang="en-US" b="0" i="0" dirty="0">
                <a:solidFill>
                  <a:srgbClr val="ECECEC"/>
                </a:solidFill>
                <a:effectLst/>
                <a:latin typeface="Söhne"/>
              </a:rPr>
              <a:t>）、分配網路資源、執行</a:t>
            </a:r>
            <a:r>
              <a:rPr lang="en-US" altLang="zh-TW" sz="1200" dirty="0"/>
              <a:t>load balancing</a:t>
            </a:r>
            <a:r>
              <a:rPr lang="zh-TW" altLang="en-US" b="0" i="0" dirty="0">
                <a:solidFill>
                  <a:srgbClr val="ECECEC"/>
                </a:solidFill>
                <a:effectLst/>
                <a:latin typeface="Söhne"/>
              </a:rPr>
              <a:t>和</a:t>
            </a:r>
            <a:r>
              <a:rPr lang="en-US" altLang="zh-TW" sz="1200" dirty="0"/>
              <a:t>traffic steering</a:t>
            </a:r>
            <a:r>
              <a:rPr lang="zh-TW" altLang="en-US" b="0" i="0" dirty="0">
                <a:solidFill>
                  <a:srgbClr val="ECECEC"/>
                </a:solidFill>
                <a:effectLst/>
                <a:latin typeface="Söhne"/>
              </a:rPr>
              <a:t>流量引導，還可以利用在非即時 </a:t>
            </a:r>
            <a:r>
              <a:rPr lang="en-US" altLang="zh-TW" b="0" i="0" dirty="0">
                <a:solidFill>
                  <a:srgbClr val="ECECEC"/>
                </a:solidFill>
                <a:effectLst/>
                <a:latin typeface="Söhne"/>
              </a:rPr>
              <a:t>RIC </a:t>
            </a:r>
            <a:r>
              <a:rPr lang="zh-TW" altLang="en-US" b="0" i="0" dirty="0">
                <a:solidFill>
                  <a:srgbClr val="ECECEC"/>
                </a:solidFill>
                <a:effectLst/>
                <a:latin typeface="Söhne"/>
              </a:rPr>
              <a:t>中訓練的機器學習演算法。</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33</a:t>
            </a:fld>
            <a:endParaRPr lang="zh-TW" altLang="en-US"/>
          </a:p>
        </p:txBody>
      </p:sp>
    </p:spTree>
    <p:extLst>
      <p:ext uri="{BB962C8B-B14F-4D97-AF65-F5344CB8AC3E}">
        <p14:creationId xmlns:p14="http://schemas.microsoft.com/office/powerpoint/2010/main" val="2342034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r>
              <a:rPr lang="zh-TW" altLang="en-US" b="0" i="0" dirty="0">
                <a:solidFill>
                  <a:srgbClr val="ECECEC"/>
                </a:solidFill>
                <a:effectLst/>
                <a:latin typeface="Söhne"/>
              </a:rPr>
              <a:t>這三個單元協同工作，確保網路運作和用戶無縫連接，</a:t>
            </a:r>
            <a:r>
              <a:rPr lang="en-US" altLang="zh-TW" b="0" i="0" dirty="0">
                <a:solidFill>
                  <a:srgbClr val="ECECEC"/>
                </a:solidFill>
                <a:effectLst/>
                <a:latin typeface="Söhne"/>
              </a:rPr>
              <a:t>CU</a:t>
            </a:r>
            <a:r>
              <a:rPr lang="zh-TW" altLang="en-US" b="0" i="0" dirty="0">
                <a:solidFill>
                  <a:srgbClr val="ECECEC"/>
                </a:solidFill>
                <a:effectLst/>
                <a:latin typeface="Söhne"/>
              </a:rPr>
              <a:t>管理和控制整個</a:t>
            </a:r>
            <a:r>
              <a:rPr lang="en-US" altLang="zh-TW" b="0" i="0" dirty="0">
                <a:solidFill>
                  <a:srgbClr val="ECECEC"/>
                </a:solidFill>
                <a:effectLst/>
                <a:latin typeface="Söhne"/>
              </a:rPr>
              <a:t>base station</a:t>
            </a:r>
            <a:r>
              <a:rPr lang="zh-TW" altLang="en-US" b="0" i="0" dirty="0">
                <a:solidFill>
                  <a:srgbClr val="ECECEC"/>
                </a:solidFill>
                <a:effectLst/>
                <a:latin typeface="Söhne"/>
              </a:rPr>
              <a:t>，</a:t>
            </a:r>
            <a:r>
              <a:rPr lang="en-US" altLang="zh-TW" b="0" i="0" dirty="0">
                <a:solidFill>
                  <a:srgbClr val="ECECEC"/>
                </a:solidFill>
                <a:effectLst/>
                <a:latin typeface="Söhne"/>
              </a:rPr>
              <a:t>DU</a:t>
            </a:r>
            <a:r>
              <a:rPr lang="zh-TW" altLang="en-US" b="0" i="0" dirty="0">
                <a:solidFill>
                  <a:srgbClr val="ECECEC"/>
                </a:solidFill>
                <a:effectLst/>
                <a:latin typeface="Söhne"/>
              </a:rPr>
              <a:t>處理用戶數據，</a:t>
            </a:r>
            <a:r>
              <a:rPr lang="en-US" altLang="zh-TW" b="0" i="0" dirty="0">
                <a:solidFill>
                  <a:srgbClr val="ECECEC"/>
                </a:solidFill>
                <a:effectLst/>
                <a:latin typeface="Söhne"/>
              </a:rPr>
              <a:t>RU</a:t>
            </a:r>
            <a:r>
              <a:rPr lang="zh-TW" altLang="en-US" b="0" i="0" dirty="0">
                <a:solidFill>
                  <a:srgbClr val="ECECEC"/>
                </a:solidFill>
                <a:effectLst/>
                <a:latin typeface="Söhne"/>
              </a:rPr>
              <a:t>與用戶終端通信，</a:t>
            </a:r>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r>
              <a:rPr lang="zh-TW" altLang="en-US" b="0" i="0" dirty="0">
                <a:solidFill>
                  <a:srgbClr val="ECECEC"/>
                </a:solidFill>
                <a:effectLst/>
                <a:latin typeface="Söhne"/>
              </a:rPr>
              <a:t>透過這種高效的分工，</a:t>
            </a:r>
            <a:r>
              <a:rPr lang="en-US" altLang="zh-TW" b="0" i="0" dirty="0">
                <a:solidFill>
                  <a:srgbClr val="ECECEC"/>
                </a:solidFill>
                <a:effectLst/>
                <a:latin typeface="Söhne"/>
              </a:rPr>
              <a:t>5G</a:t>
            </a:r>
            <a:r>
              <a:rPr lang="zh-TW" altLang="en-US" b="0" i="0" dirty="0">
                <a:solidFill>
                  <a:srgbClr val="ECECEC"/>
                </a:solidFill>
                <a:effectLst/>
                <a:latin typeface="Söhne"/>
              </a:rPr>
              <a:t>網路可以實現高</a:t>
            </a:r>
            <a:r>
              <a:rPr lang="en-US" altLang="zh-TW" b="0" i="0" dirty="0">
                <a:solidFill>
                  <a:srgbClr val="ECECEC"/>
                </a:solidFill>
                <a:effectLst/>
                <a:latin typeface="Söhne"/>
              </a:rPr>
              <a:t>-</a:t>
            </a:r>
            <a:r>
              <a:rPr lang="zh-TW" altLang="en-US" b="0" i="0" dirty="0">
                <a:solidFill>
                  <a:srgbClr val="ECECEC"/>
                </a:solidFill>
                <a:effectLst/>
                <a:latin typeface="Söhne"/>
              </a:rPr>
              <a:t>高速數據傳輸、低延遲、可靠的連線。</a:t>
            </a:r>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endParaRPr lang="en-US" altLang="zh-TW" b="0" i="0" dirty="0">
              <a:solidFill>
                <a:srgbClr val="ECECEC"/>
              </a:solidFill>
              <a:effectLst/>
              <a:latin typeface="Söhne"/>
            </a:endParaRPr>
          </a:p>
          <a:p>
            <a:pPr algn="l"/>
            <a:r>
              <a:rPr lang="en-US" altLang="zh-TW" b="0" i="0" dirty="0">
                <a:solidFill>
                  <a:srgbClr val="ECECEC"/>
                </a:solidFill>
                <a:effectLst/>
                <a:latin typeface="Söhne"/>
              </a:rPr>
              <a:t>CU</a:t>
            </a:r>
            <a:r>
              <a:rPr lang="zh-TW" altLang="en-US" b="0" i="0" dirty="0">
                <a:solidFill>
                  <a:srgbClr val="ECECEC"/>
                </a:solidFill>
                <a:effectLst/>
                <a:latin typeface="Söhne"/>
              </a:rPr>
              <a:t>負責處理核心網路和控制平面的功能，管理基地台的整體運行，並與核心網路進行通信，處理連接的使用者和資料流量，同時也負責資源分配等任務、移動性管理和使用者身份驗證。在一些架構中，</a:t>
            </a:r>
            <a:r>
              <a:rPr lang="en-US" altLang="zh-TW" b="0" i="0" dirty="0">
                <a:solidFill>
                  <a:srgbClr val="ECECEC"/>
                </a:solidFill>
                <a:effectLst/>
                <a:latin typeface="Söhne"/>
              </a:rPr>
              <a:t>CU</a:t>
            </a:r>
            <a:r>
              <a:rPr lang="zh-TW" altLang="en-US" b="0" i="0" dirty="0">
                <a:solidFill>
                  <a:srgbClr val="ECECEC"/>
                </a:solidFill>
                <a:effectLst/>
                <a:latin typeface="Söhne"/>
              </a:rPr>
              <a:t>進一步分為控制平面</a:t>
            </a:r>
            <a:r>
              <a:rPr lang="en-US" altLang="zh-TW" b="0" i="0" dirty="0">
                <a:solidFill>
                  <a:srgbClr val="ECECEC"/>
                </a:solidFill>
                <a:effectLst/>
                <a:latin typeface="Söhne"/>
              </a:rPr>
              <a:t>CU</a:t>
            </a:r>
            <a:r>
              <a:rPr lang="zh-TW" altLang="en-US" b="0" i="0" dirty="0">
                <a:solidFill>
                  <a:srgbClr val="ECECEC"/>
                </a:solidFill>
                <a:effectLst/>
                <a:latin typeface="Söhne"/>
              </a:rPr>
              <a:t>和用戶平面</a:t>
            </a:r>
            <a:r>
              <a:rPr lang="en-US" altLang="zh-TW" b="0" i="0" dirty="0">
                <a:solidFill>
                  <a:srgbClr val="ECECEC"/>
                </a:solidFill>
                <a:effectLst/>
                <a:latin typeface="Söhne"/>
              </a:rPr>
              <a:t>CU</a:t>
            </a:r>
            <a:r>
              <a:rPr lang="zh-TW" altLang="en-US" b="0" i="0" dirty="0">
                <a:solidFill>
                  <a:srgbClr val="ECECEC"/>
                </a:solidFill>
                <a:effectLst/>
                <a:latin typeface="Söhne"/>
              </a:rPr>
              <a:t>，以便更好地管理和優化網路資源。</a:t>
            </a:r>
            <a:r>
              <a:rPr lang="en-US" altLang="zh-TW" b="0" i="0" dirty="0">
                <a:solidFill>
                  <a:srgbClr val="ECECEC"/>
                </a:solidFill>
                <a:effectLst/>
                <a:latin typeface="Söhne"/>
              </a:rPr>
              <a:t>DU</a:t>
            </a:r>
            <a:r>
              <a:rPr lang="zh-TW" altLang="en-US" b="0" i="0" dirty="0">
                <a:solidFill>
                  <a:srgbClr val="ECECEC"/>
                </a:solidFill>
                <a:effectLst/>
                <a:latin typeface="Söhne"/>
              </a:rPr>
              <a:t>（分散式單元）：</a:t>
            </a:r>
            <a:r>
              <a:rPr lang="en-US" altLang="zh-TW" b="0" i="0" dirty="0">
                <a:solidFill>
                  <a:srgbClr val="ECECEC"/>
                </a:solidFill>
                <a:effectLst/>
                <a:latin typeface="Söhne"/>
              </a:rPr>
              <a:t>DU</a:t>
            </a:r>
            <a:r>
              <a:rPr lang="zh-TW" altLang="en-US" b="0" i="0" dirty="0">
                <a:solidFill>
                  <a:srgbClr val="ECECEC"/>
                </a:solidFill>
                <a:effectLst/>
                <a:latin typeface="Söhne"/>
              </a:rPr>
              <a:t>負責用戶資料的轉發和處理，位於基地台內部，與</a:t>
            </a:r>
            <a:r>
              <a:rPr lang="en-US" altLang="zh-TW" b="0" i="0" dirty="0">
                <a:solidFill>
                  <a:srgbClr val="ECECEC"/>
                </a:solidFill>
                <a:effectLst/>
                <a:latin typeface="Söhne"/>
              </a:rPr>
              <a:t>RU</a:t>
            </a:r>
            <a:r>
              <a:rPr lang="zh-TW" altLang="en-US" b="0" i="0" dirty="0">
                <a:solidFill>
                  <a:srgbClr val="ECECEC"/>
                </a:solidFill>
                <a:effectLst/>
                <a:latin typeface="Söhne"/>
              </a:rPr>
              <a:t>相連，處理來自</a:t>
            </a:r>
            <a:r>
              <a:rPr lang="en-US" altLang="zh-TW" b="0" i="0" dirty="0">
                <a:solidFill>
                  <a:srgbClr val="ECECEC"/>
                </a:solidFill>
                <a:effectLst/>
                <a:latin typeface="Söhne"/>
              </a:rPr>
              <a:t>RU</a:t>
            </a:r>
            <a:r>
              <a:rPr lang="zh-TW" altLang="en-US" b="0" i="0" dirty="0">
                <a:solidFill>
                  <a:srgbClr val="ECECEC"/>
                </a:solidFill>
                <a:effectLst/>
                <a:latin typeface="Söhne"/>
              </a:rPr>
              <a:t>的數據，並發送給核心網路或其他基地台。</a:t>
            </a:r>
            <a:r>
              <a:rPr lang="en-US" altLang="zh-TW" b="0" i="0" dirty="0">
                <a:solidFill>
                  <a:srgbClr val="ECECEC"/>
                </a:solidFill>
                <a:effectLst/>
                <a:latin typeface="Söhne"/>
              </a:rPr>
              <a:t>DU</a:t>
            </a:r>
            <a:r>
              <a:rPr lang="zh-TW" altLang="en-US" b="0" i="0" dirty="0">
                <a:solidFill>
                  <a:srgbClr val="ECECEC"/>
                </a:solidFill>
                <a:effectLst/>
                <a:latin typeface="Söhne"/>
              </a:rPr>
              <a:t>通常處理實體層和資料鏈結層的功能，包括訊號調變</a:t>
            </a:r>
            <a:r>
              <a:rPr lang="en-US" altLang="zh-TW" b="0" i="0" dirty="0">
                <a:solidFill>
                  <a:srgbClr val="ECECEC"/>
                </a:solidFill>
                <a:effectLst/>
                <a:latin typeface="Söhne"/>
              </a:rPr>
              <a:t>/</a:t>
            </a:r>
            <a:r>
              <a:rPr lang="zh-TW" altLang="en-US" b="0" i="0" dirty="0">
                <a:solidFill>
                  <a:srgbClr val="ECECEC"/>
                </a:solidFill>
                <a:effectLst/>
                <a:latin typeface="Söhne"/>
              </a:rPr>
              <a:t>解調、分組處理、錯誤偵測和修正。</a:t>
            </a:r>
            <a:r>
              <a:rPr lang="en-US" altLang="zh-TW" b="0" i="0" dirty="0">
                <a:solidFill>
                  <a:srgbClr val="ECECEC"/>
                </a:solidFill>
                <a:effectLst/>
                <a:latin typeface="Söhne"/>
              </a:rPr>
              <a:t>RU</a:t>
            </a:r>
            <a:r>
              <a:rPr lang="zh-TW" altLang="en-US" b="0" i="0" dirty="0">
                <a:solidFill>
                  <a:srgbClr val="ECECEC"/>
                </a:solidFill>
                <a:effectLst/>
                <a:latin typeface="Söhne"/>
              </a:rPr>
              <a:t>（遠端單元）：</a:t>
            </a:r>
            <a:r>
              <a:rPr lang="en-US" altLang="zh-TW" b="0" i="0" dirty="0">
                <a:solidFill>
                  <a:srgbClr val="ECECEC"/>
                </a:solidFill>
                <a:effectLst/>
                <a:latin typeface="Söhne"/>
              </a:rPr>
              <a:t>RU</a:t>
            </a:r>
            <a:r>
              <a:rPr lang="zh-TW" altLang="en-US" b="0" i="0" dirty="0">
                <a:solidFill>
                  <a:srgbClr val="ECECEC"/>
                </a:solidFill>
                <a:effectLst/>
                <a:latin typeface="Söhne"/>
              </a:rPr>
              <a:t>位於基地台邊緣，負責與終端設備（如手機或其他通訊設備）進行無線通信，接收終端設備發出的訊號，轉發給</a:t>
            </a:r>
            <a:r>
              <a:rPr lang="en-US" altLang="zh-TW" b="0" i="0" dirty="0">
                <a:solidFill>
                  <a:srgbClr val="ECECEC"/>
                </a:solidFill>
                <a:effectLst/>
                <a:latin typeface="Söhne"/>
              </a:rPr>
              <a:t>DU</a:t>
            </a:r>
            <a:r>
              <a:rPr lang="zh-TW" altLang="en-US" b="0" i="0" dirty="0">
                <a:solidFill>
                  <a:srgbClr val="ECECEC"/>
                </a:solidFill>
                <a:effectLst/>
                <a:latin typeface="Söhne"/>
              </a:rPr>
              <a:t>處理，同時發送處理後的資料回到終端設備。</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34</a:t>
            </a:fld>
            <a:endParaRPr lang="zh-TW" altLang="en-US"/>
          </a:p>
        </p:txBody>
      </p:sp>
    </p:spTree>
    <p:extLst>
      <p:ext uri="{BB962C8B-B14F-4D97-AF65-F5344CB8AC3E}">
        <p14:creationId xmlns:p14="http://schemas.microsoft.com/office/powerpoint/2010/main" val="776257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r>
              <a:rPr lang="en-US" altLang="zh-TW" sz="1200" b="0" i="0" kern="1200" dirty="0">
                <a:solidFill>
                  <a:schemeClr val="tx1"/>
                </a:solidFill>
                <a:effectLst/>
                <a:latin typeface="+mn-lt"/>
                <a:ea typeface="+mn-ea"/>
                <a:cs typeface="+mn-cs"/>
              </a:rPr>
              <a:t>A1</a:t>
            </a:r>
            <a:r>
              <a:rPr lang="zh-TW" altLang="en-US" sz="1200" b="0" i="0" kern="1200" dirty="0">
                <a:solidFill>
                  <a:schemeClr val="tx1"/>
                </a:solidFill>
                <a:effectLst/>
                <a:latin typeface="+mn-lt"/>
                <a:ea typeface="+mn-ea"/>
                <a:cs typeface="+mn-cs"/>
              </a:rPr>
              <a:t>介面：</a:t>
            </a:r>
          </a:p>
          <a:p>
            <a:pPr lvl="1"/>
            <a:r>
              <a:rPr lang="en-US" altLang="zh-TW" sz="1200" b="0" i="0" kern="1200" dirty="0">
                <a:solidFill>
                  <a:schemeClr val="tx1"/>
                </a:solidFill>
                <a:effectLst/>
                <a:latin typeface="+mn-lt"/>
                <a:ea typeface="+mn-ea"/>
                <a:cs typeface="+mn-cs"/>
              </a:rPr>
              <a:t>Non-real-time RIC</a:t>
            </a:r>
            <a:r>
              <a:rPr lang="zh-TW" altLang="en-US" sz="1200" b="0" i="0" kern="1200" dirty="0">
                <a:solidFill>
                  <a:schemeClr val="tx1"/>
                </a:solidFill>
                <a:effectLst/>
                <a:latin typeface="+mn-lt"/>
                <a:ea typeface="+mn-ea"/>
                <a:cs typeface="+mn-cs"/>
              </a:rPr>
              <a:t>向 </a:t>
            </a:r>
            <a:r>
              <a:rPr lang="en-US" altLang="zh-TW" sz="1200" b="0" i="0" kern="1200" dirty="0">
                <a:solidFill>
                  <a:schemeClr val="tx1"/>
                </a:solidFill>
                <a:effectLst/>
                <a:latin typeface="+mn-lt"/>
                <a:ea typeface="+mn-ea"/>
                <a:cs typeface="+mn-cs"/>
              </a:rPr>
              <a:t>Near-real-time RIC</a:t>
            </a:r>
            <a:r>
              <a:rPr lang="zh-TW" altLang="en-US" sz="1200" b="0" i="0" kern="1200" dirty="0">
                <a:solidFill>
                  <a:schemeClr val="tx1"/>
                </a:solidFill>
                <a:effectLst/>
                <a:latin typeface="+mn-lt"/>
                <a:ea typeface="+mn-ea"/>
                <a:cs typeface="+mn-cs"/>
              </a:rPr>
              <a:t>提供基於策略的指導。</a:t>
            </a:r>
          </a:p>
          <a:p>
            <a:pPr lvl="1"/>
            <a:r>
              <a:rPr lang="zh-TW" altLang="en-US" sz="1200" b="0" i="0" kern="1200" dirty="0">
                <a:solidFill>
                  <a:schemeClr val="tx1"/>
                </a:solidFill>
                <a:effectLst/>
                <a:latin typeface="+mn-lt"/>
                <a:ea typeface="+mn-ea"/>
                <a:cs typeface="+mn-cs"/>
              </a:rPr>
              <a:t>管理機器學習模型。</a:t>
            </a:r>
          </a:p>
          <a:p>
            <a:pPr lvl="1"/>
            <a:r>
              <a:rPr lang="zh-TW" altLang="en-US" sz="1200" b="0" i="0" kern="1200" dirty="0">
                <a:solidFill>
                  <a:schemeClr val="tx1"/>
                </a:solidFill>
                <a:effectLst/>
                <a:latin typeface="+mn-lt"/>
                <a:ea typeface="+mn-ea"/>
                <a:cs typeface="+mn-cs"/>
              </a:rPr>
              <a:t>提供來自</a:t>
            </a:r>
            <a:r>
              <a:rPr lang="en-US" altLang="zh-TW" sz="1200" b="0" i="0" kern="1200" dirty="0">
                <a:solidFill>
                  <a:schemeClr val="tx1"/>
                </a:solidFill>
                <a:effectLst/>
                <a:latin typeface="+mn-lt"/>
                <a:ea typeface="+mn-ea"/>
                <a:cs typeface="+mn-cs"/>
              </a:rPr>
              <a:t>RAN</a:t>
            </a:r>
            <a:r>
              <a:rPr lang="zh-TW" altLang="en-US" sz="1200" b="0" i="0" kern="1200" dirty="0">
                <a:solidFill>
                  <a:schemeClr val="tx1"/>
                </a:solidFill>
                <a:effectLst/>
                <a:latin typeface="+mn-lt"/>
                <a:ea typeface="+mn-ea"/>
                <a:cs typeface="+mn-cs"/>
              </a:rPr>
              <a:t>外部來源的豐富信息，以進一步優化</a:t>
            </a:r>
            <a:r>
              <a:rPr lang="en-US" altLang="zh-TW" sz="1200" b="0" i="0" kern="1200" dirty="0">
                <a:solidFill>
                  <a:schemeClr val="tx1"/>
                </a:solidFill>
                <a:effectLst/>
                <a:latin typeface="+mn-lt"/>
                <a:ea typeface="+mn-ea"/>
                <a:cs typeface="+mn-cs"/>
              </a:rPr>
              <a:t>RAN</a:t>
            </a:r>
            <a:r>
              <a:rPr lang="zh-TW" altLang="en-US" sz="1200" b="0" i="0" kern="1200" dirty="0">
                <a:solidFill>
                  <a:schemeClr val="tx1"/>
                </a:solidFill>
                <a:effectLst/>
                <a:latin typeface="+mn-lt"/>
                <a:ea typeface="+mn-ea"/>
                <a:cs typeface="+mn-cs"/>
              </a:rPr>
              <a:t>。</a:t>
            </a:r>
          </a:p>
          <a:p>
            <a:r>
              <a:rPr lang="en-US" altLang="zh-TW" sz="1200" b="0" i="0" kern="1200" dirty="0">
                <a:solidFill>
                  <a:schemeClr val="tx1"/>
                </a:solidFill>
                <a:effectLst/>
                <a:latin typeface="+mn-lt"/>
                <a:ea typeface="+mn-ea"/>
                <a:cs typeface="+mn-cs"/>
              </a:rPr>
              <a:t>O1</a:t>
            </a:r>
            <a:r>
              <a:rPr lang="zh-TW" altLang="en-US" sz="1200" b="0" i="0" kern="1200" dirty="0">
                <a:solidFill>
                  <a:schemeClr val="tx1"/>
                </a:solidFill>
                <a:effectLst/>
                <a:latin typeface="+mn-lt"/>
                <a:ea typeface="+mn-ea"/>
                <a:cs typeface="+mn-cs"/>
              </a:rPr>
              <a:t>介面：</a:t>
            </a:r>
          </a:p>
          <a:p>
            <a:pPr lvl="1"/>
            <a:r>
              <a:rPr lang="zh-TW" altLang="en-US" sz="1200" b="0" i="0" kern="1200" dirty="0">
                <a:solidFill>
                  <a:schemeClr val="tx1"/>
                </a:solidFill>
                <a:effectLst/>
                <a:latin typeface="+mn-lt"/>
                <a:ea typeface="+mn-ea"/>
                <a:cs typeface="+mn-cs"/>
              </a:rPr>
              <a:t>配置管理、故障監視和性能保證服務。</a:t>
            </a:r>
          </a:p>
          <a:p>
            <a:pPr lvl="1"/>
            <a:r>
              <a:rPr lang="zh-TW" altLang="en-US" sz="1200" b="0" i="0" kern="1200" dirty="0">
                <a:solidFill>
                  <a:schemeClr val="tx1"/>
                </a:solidFill>
                <a:effectLst/>
                <a:latin typeface="+mn-lt"/>
                <a:ea typeface="+mn-ea"/>
                <a:cs typeface="+mn-cs"/>
              </a:rPr>
              <a:t>執行跟踪收集。</a:t>
            </a:r>
          </a:p>
          <a:p>
            <a:pPr lvl="1"/>
            <a:r>
              <a:rPr lang="zh-TW" altLang="en-US" sz="1200" b="0" i="0" kern="1200" dirty="0">
                <a:solidFill>
                  <a:schemeClr val="tx1"/>
                </a:solidFill>
                <a:effectLst/>
                <a:latin typeface="+mn-lt"/>
                <a:ea typeface="+mn-ea"/>
                <a:cs typeface="+mn-cs"/>
              </a:rPr>
              <a:t>啟動、註冊和更新物理設備。</a:t>
            </a:r>
          </a:p>
          <a:p>
            <a:pPr lvl="1"/>
            <a:r>
              <a:rPr lang="zh-TW" altLang="en-US" sz="1200" b="0" i="0" kern="1200" dirty="0">
                <a:solidFill>
                  <a:schemeClr val="tx1"/>
                </a:solidFill>
                <a:effectLst/>
                <a:latin typeface="+mn-lt"/>
                <a:ea typeface="+mn-ea"/>
                <a:cs typeface="+mn-cs"/>
              </a:rPr>
              <a:t>管理通信監視服務。</a:t>
            </a:r>
          </a:p>
          <a:p>
            <a:r>
              <a:rPr lang="en-US" altLang="zh-TW" sz="1200" b="0" i="0" kern="1200" dirty="0">
                <a:solidFill>
                  <a:schemeClr val="tx1"/>
                </a:solidFill>
                <a:effectLst/>
                <a:latin typeface="+mn-lt"/>
                <a:ea typeface="+mn-ea"/>
                <a:cs typeface="+mn-cs"/>
              </a:rPr>
              <a:t>E2</a:t>
            </a:r>
            <a:r>
              <a:rPr lang="zh-TW" altLang="en-US" sz="1200" b="0" i="0" kern="1200" dirty="0">
                <a:solidFill>
                  <a:schemeClr val="tx1"/>
                </a:solidFill>
                <a:effectLst/>
                <a:latin typeface="+mn-lt"/>
                <a:ea typeface="+mn-ea"/>
                <a:cs typeface="+mn-cs"/>
              </a:rPr>
              <a:t>介面：</a:t>
            </a:r>
          </a:p>
          <a:p>
            <a:pPr lvl="1"/>
            <a:r>
              <a:rPr lang="zh-TW" altLang="en-US" sz="1200" b="0" i="0" kern="1200" dirty="0">
                <a:solidFill>
                  <a:schemeClr val="tx1"/>
                </a:solidFill>
                <a:effectLst/>
                <a:latin typeface="+mn-lt"/>
                <a:ea typeface="+mn-ea"/>
                <a:cs typeface="+mn-cs"/>
              </a:rPr>
              <a:t>提供控制功能，部署近實時</a:t>
            </a:r>
            <a:r>
              <a:rPr lang="en-US" altLang="zh-TW" sz="1200" b="0" i="0" kern="1200" dirty="0">
                <a:solidFill>
                  <a:schemeClr val="tx1"/>
                </a:solidFill>
                <a:effectLst/>
                <a:latin typeface="+mn-lt"/>
                <a:ea typeface="+mn-ea"/>
                <a:cs typeface="+mn-cs"/>
              </a:rPr>
              <a:t>RIC</a:t>
            </a:r>
            <a:r>
              <a:rPr lang="zh-TW" altLang="en-US" sz="1200" b="0" i="0" kern="1200" dirty="0">
                <a:solidFill>
                  <a:schemeClr val="tx1"/>
                </a:solidFill>
                <a:effectLst/>
                <a:latin typeface="+mn-lt"/>
                <a:ea typeface="+mn-ea"/>
                <a:cs typeface="+mn-cs"/>
              </a:rPr>
              <a:t>控制操作到終止</a:t>
            </a:r>
            <a:r>
              <a:rPr lang="en-US" altLang="zh-TW" sz="1200" b="0" i="0" kern="1200" dirty="0">
                <a:solidFill>
                  <a:schemeClr val="tx1"/>
                </a:solidFill>
                <a:effectLst/>
                <a:latin typeface="+mn-lt"/>
                <a:ea typeface="+mn-ea"/>
                <a:cs typeface="+mn-cs"/>
              </a:rPr>
              <a:t>E2</a:t>
            </a:r>
            <a:r>
              <a:rPr lang="zh-TW" altLang="en-US" sz="1200" b="0" i="0" kern="1200" dirty="0">
                <a:solidFill>
                  <a:schemeClr val="tx1"/>
                </a:solidFill>
                <a:effectLst/>
                <a:latin typeface="+mn-lt"/>
                <a:ea typeface="+mn-ea"/>
                <a:cs typeface="+mn-cs"/>
              </a:rPr>
              <a:t>介面的節點，並管理</a:t>
            </a:r>
            <a:r>
              <a:rPr lang="en-US" altLang="zh-TW" sz="1200" b="0" i="0" kern="1200" dirty="0">
                <a:solidFill>
                  <a:schemeClr val="tx1"/>
                </a:solidFill>
                <a:effectLst/>
                <a:latin typeface="+mn-lt"/>
                <a:ea typeface="+mn-ea"/>
                <a:cs typeface="+mn-cs"/>
              </a:rPr>
              <a:t>RIC</a:t>
            </a:r>
            <a:r>
              <a:rPr lang="zh-TW" altLang="en-US" sz="1200" b="0" i="0" kern="1200" dirty="0">
                <a:solidFill>
                  <a:schemeClr val="tx1"/>
                </a:solidFill>
                <a:effectLst/>
                <a:latin typeface="+mn-lt"/>
                <a:ea typeface="+mn-ea"/>
                <a:cs typeface="+mn-cs"/>
              </a:rPr>
              <a:t>與這些節點的互動。</a:t>
            </a:r>
          </a:p>
          <a:p>
            <a:r>
              <a:rPr lang="en-US" altLang="zh-TW" sz="1200" b="0" i="0" kern="1200" dirty="0">
                <a:solidFill>
                  <a:schemeClr val="tx1"/>
                </a:solidFill>
                <a:effectLst/>
                <a:latin typeface="+mn-lt"/>
                <a:ea typeface="+mn-ea"/>
                <a:cs typeface="+mn-cs"/>
              </a:rPr>
              <a:t>E1</a:t>
            </a:r>
            <a:r>
              <a:rPr lang="zh-TW" altLang="en-US" sz="1200" b="0" i="0" kern="1200" dirty="0">
                <a:solidFill>
                  <a:schemeClr val="tx1"/>
                </a:solidFill>
                <a:effectLst/>
                <a:latin typeface="+mn-lt"/>
                <a:ea typeface="+mn-ea"/>
                <a:cs typeface="+mn-cs"/>
              </a:rPr>
              <a:t>介面：</a:t>
            </a:r>
          </a:p>
          <a:p>
            <a:pPr lvl="1"/>
            <a:r>
              <a:rPr lang="zh-TW" altLang="en-US" sz="1200" b="0" i="0" kern="1200" dirty="0">
                <a:solidFill>
                  <a:schemeClr val="tx1"/>
                </a:solidFill>
                <a:effectLst/>
                <a:latin typeface="+mn-lt"/>
                <a:ea typeface="+mn-ea"/>
                <a:cs typeface="+mn-cs"/>
              </a:rPr>
              <a:t>在控制平面和用戶平面</a:t>
            </a:r>
            <a:r>
              <a:rPr lang="en-US" altLang="zh-TW" sz="1200" b="0" i="0" kern="1200" dirty="0">
                <a:solidFill>
                  <a:schemeClr val="tx1"/>
                </a:solidFill>
                <a:effectLst/>
                <a:latin typeface="+mn-lt"/>
                <a:ea typeface="+mn-ea"/>
                <a:cs typeface="+mn-cs"/>
              </a:rPr>
              <a:t>CU</a:t>
            </a:r>
            <a:r>
              <a:rPr lang="zh-TW" altLang="en-US" sz="1200" b="0" i="0" kern="1200" dirty="0">
                <a:solidFill>
                  <a:schemeClr val="tx1"/>
                </a:solidFill>
                <a:effectLst/>
                <a:latin typeface="+mn-lt"/>
                <a:ea typeface="+mn-ea"/>
                <a:cs typeface="+mn-cs"/>
              </a:rPr>
              <a:t>之間運行。</a:t>
            </a:r>
          </a:p>
          <a:p>
            <a:pPr lvl="1"/>
            <a:r>
              <a:rPr lang="zh-TW" altLang="en-US" sz="1200" b="0" i="0" kern="1200" dirty="0">
                <a:solidFill>
                  <a:schemeClr val="tx1"/>
                </a:solidFill>
                <a:effectLst/>
                <a:latin typeface="+mn-lt"/>
                <a:ea typeface="+mn-ea"/>
                <a:cs typeface="+mn-cs"/>
              </a:rPr>
              <a:t>負責特定</a:t>
            </a:r>
            <a:r>
              <a:rPr lang="en-US" altLang="zh-TW" sz="1200" b="0" i="0" kern="1200" dirty="0">
                <a:solidFill>
                  <a:schemeClr val="tx1"/>
                </a:solidFill>
                <a:effectLst/>
                <a:latin typeface="+mn-lt"/>
                <a:ea typeface="+mn-ea"/>
                <a:cs typeface="+mn-cs"/>
              </a:rPr>
              <a:t>UE</a:t>
            </a:r>
            <a:r>
              <a:rPr lang="zh-TW" altLang="en-US" sz="1200" b="0" i="0" kern="1200" dirty="0">
                <a:solidFill>
                  <a:schemeClr val="tx1"/>
                </a:solidFill>
                <a:effectLst/>
                <a:latin typeface="+mn-lt"/>
                <a:ea typeface="+mn-ea"/>
                <a:cs typeface="+mn-cs"/>
              </a:rPr>
              <a:t>的跟踪收集。</a:t>
            </a:r>
          </a:p>
          <a:p>
            <a:pPr lvl="1"/>
            <a:r>
              <a:rPr lang="zh-TW" altLang="en-US" sz="1200" b="0" i="0" kern="1200" dirty="0">
                <a:solidFill>
                  <a:schemeClr val="tx1"/>
                </a:solidFill>
                <a:effectLst/>
                <a:latin typeface="+mn-lt"/>
                <a:ea typeface="+mn-ea"/>
                <a:cs typeface="+mn-cs"/>
              </a:rPr>
              <a:t>執行承載建立和管理。</a:t>
            </a:r>
          </a:p>
          <a:p>
            <a:r>
              <a:rPr lang="en-US" altLang="zh-TW" sz="1200" b="0" i="0" kern="1200" dirty="0">
                <a:solidFill>
                  <a:schemeClr val="tx1"/>
                </a:solidFill>
                <a:effectLst/>
                <a:latin typeface="+mn-lt"/>
                <a:ea typeface="+mn-ea"/>
                <a:cs typeface="+mn-cs"/>
              </a:rPr>
              <a:t>F1</a:t>
            </a:r>
            <a:r>
              <a:rPr lang="zh-TW" altLang="en-US" sz="1200" b="0" i="0" kern="1200" dirty="0">
                <a:solidFill>
                  <a:schemeClr val="tx1"/>
                </a:solidFill>
                <a:effectLst/>
                <a:latin typeface="+mn-lt"/>
                <a:ea typeface="+mn-ea"/>
                <a:cs typeface="+mn-cs"/>
              </a:rPr>
              <a:t>介面：</a:t>
            </a:r>
          </a:p>
          <a:p>
            <a:pPr lvl="1"/>
            <a:r>
              <a:rPr lang="zh-TW" altLang="en-US" sz="1200" b="0" i="0" kern="1200" dirty="0">
                <a:solidFill>
                  <a:schemeClr val="tx1"/>
                </a:solidFill>
                <a:effectLst/>
                <a:latin typeface="+mn-lt"/>
                <a:ea typeface="+mn-ea"/>
                <a:cs typeface="+mn-cs"/>
              </a:rPr>
              <a:t>在</a:t>
            </a:r>
            <a:r>
              <a:rPr lang="en-US" altLang="zh-TW" sz="1200" b="0" i="0" kern="1200" dirty="0">
                <a:solidFill>
                  <a:schemeClr val="tx1"/>
                </a:solidFill>
                <a:effectLst/>
                <a:latin typeface="+mn-lt"/>
                <a:ea typeface="+mn-ea"/>
                <a:cs typeface="+mn-cs"/>
              </a:rPr>
              <a:t>CU</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DU</a:t>
            </a:r>
            <a:r>
              <a:rPr lang="zh-TW" altLang="en-US" sz="1200" b="0" i="0" kern="1200" dirty="0">
                <a:solidFill>
                  <a:schemeClr val="tx1"/>
                </a:solidFill>
                <a:effectLst/>
                <a:latin typeface="+mn-lt"/>
                <a:ea typeface="+mn-ea"/>
                <a:cs typeface="+mn-cs"/>
              </a:rPr>
              <a:t>之間運行。</a:t>
            </a:r>
          </a:p>
          <a:p>
            <a:pPr lvl="1"/>
            <a:r>
              <a:rPr lang="zh-TW" altLang="en-US" sz="1200" b="0" i="0" kern="1200" dirty="0">
                <a:solidFill>
                  <a:schemeClr val="tx1"/>
                </a:solidFill>
                <a:effectLst/>
                <a:latin typeface="+mn-lt"/>
                <a:ea typeface="+mn-ea"/>
                <a:cs typeface="+mn-cs"/>
              </a:rPr>
              <a:t>有兩個版本，一個用於控制平面，一個用於用戶平面。</a:t>
            </a:r>
          </a:p>
          <a:p>
            <a:pPr lvl="1"/>
            <a:r>
              <a:rPr lang="zh-TW" altLang="en-US" sz="1200" b="0" i="0" kern="1200" dirty="0">
                <a:solidFill>
                  <a:schemeClr val="tx1"/>
                </a:solidFill>
                <a:effectLst/>
                <a:latin typeface="+mn-lt"/>
                <a:ea typeface="+mn-ea"/>
                <a:cs typeface="+mn-cs"/>
              </a:rPr>
              <a:t>在</a:t>
            </a:r>
            <a:r>
              <a:rPr lang="en-US" altLang="zh-TW" sz="1200" b="0" i="0" kern="1200" dirty="0">
                <a:solidFill>
                  <a:schemeClr val="tx1"/>
                </a:solidFill>
                <a:effectLst/>
                <a:latin typeface="+mn-lt"/>
                <a:ea typeface="+mn-ea"/>
                <a:cs typeface="+mn-cs"/>
              </a:rPr>
              <a:t>CU</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DU</a:t>
            </a:r>
            <a:r>
              <a:rPr lang="zh-TW" altLang="en-US" sz="1200" b="0" i="0" kern="1200" dirty="0">
                <a:solidFill>
                  <a:schemeClr val="tx1"/>
                </a:solidFill>
                <a:effectLst/>
                <a:latin typeface="+mn-lt"/>
                <a:ea typeface="+mn-ea"/>
                <a:cs typeface="+mn-cs"/>
              </a:rPr>
              <a:t>之間傳輸信令和數據，執行</a:t>
            </a:r>
            <a:r>
              <a:rPr lang="en-US" altLang="zh-TW" sz="1200" b="0" i="0" kern="1200" dirty="0">
                <a:solidFill>
                  <a:schemeClr val="tx1"/>
                </a:solidFill>
                <a:effectLst/>
                <a:latin typeface="+mn-lt"/>
                <a:ea typeface="+mn-ea"/>
                <a:cs typeface="+mn-cs"/>
              </a:rPr>
              <a:t>RRC</a:t>
            </a:r>
            <a:r>
              <a:rPr lang="zh-TW" altLang="en-US" sz="1200" b="0" i="0" kern="1200" dirty="0">
                <a:solidFill>
                  <a:schemeClr val="tx1"/>
                </a:solidFill>
                <a:effectLst/>
                <a:latin typeface="+mn-lt"/>
                <a:ea typeface="+mn-ea"/>
                <a:cs typeface="+mn-cs"/>
              </a:rPr>
              <a:t>程序和</a:t>
            </a:r>
            <a:r>
              <a:rPr lang="en-US" altLang="zh-TW" sz="1200" b="0" i="0" kern="1200" dirty="0">
                <a:solidFill>
                  <a:schemeClr val="tx1"/>
                </a:solidFill>
                <a:effectLst/>
                <a:latin typeface="+mn-lt"/>
                <a:ea typeface="+mn-ea"/>
                <a:cs typeface="+mn-cs"/>
              </a:rPr>
              <a:t>PDCP-RLC</a:t>
            </a:r>
            <a:r>
              <a:rPr lang="zh-TW" altLang="en-US" sz="1200" b="0" i="0" kern="1200" dirty="0">
                <a:solidFill>
                  <a:schemeClr val="tx1"/>
                </a:solidFill>
                <a:effectLst/>
                <a:latin typeface="+mn-lt"/>
                <a:ea typeface="+mn-ea"/>
                <a:cs typeface="+mn-cs"/>
              </a:rPr>
              <a:t>封包交換。</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35</a:t>
            </a:fld>
            <a:endParaRPr lang="zh-TW" altLang="en-US"/>
          </a:p>
        </p:txBody>
      </p:sp>
    </p:spTree>
    <p:extLst>
      <p:ext uri="{BB962C8B-B14F-4D97-AF65-F5344CB8AC3E}">
        <p14:creationId xmlns:p14="http://schemas.microsoft.com/office/powerpoint/2010/main" val="228928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O-RAN</a:t>
            </a:r>
            <a:r>
              <a:rPr lang="zh-TW" altLang="en-US" sz="1200" b="0" i="0" kern="1200" dirty="0">
                <a:solidFill>
                  <a:schemeClr val="tx1"/>
                </a:solidFill>
                <a:effectLst/>
                <a:latin typeface="+mn-lt"/>
                <a:ea typeface="+mn-ea"/>
                <a:cs typeface="+mn-cs"/>
              </a:rPr>
              <a:t>的部署選項。</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O-RAN</a:t>
            </a:r>
            <a:r>
              <a:rPr lang="zh-TW" altLang="en-US" sz="1200" b="0" i="0" kern="1200" dirty="0">
                <a:solidFill>
                  <a:schemeClr val="tx1"/>
                </a:solidFill>
                <a:effectLst/>
                <a:latin typeface="+mn-lt"/>
                <a:ea typeface="+mn-ea"/>
                <a:cs typeface="+mn-cs"/>
              </a:rPr>
              <a:t>設想在區域和</a:t>
            </a:r>
            <a:r>
              <a:rPr lang="en-US" altLang="zh-TW" sz="1200" b="0" i="0" kern="1200" dirty="0">
                <a:solidFill>
                  <a:schemeClr val="tx1"/>
                </a:solidFill>
                <a:effectLst/>
                <a:latin typeface="+mn-lt"/>
                <a:ea typeface="+mn-ea"/>
                <a:cs typeface="+mn-cs"/>
              </a:rPr>
              <a:t>Edge cloud</a:t>
            </a:r>
            <a:r>
              <a:rPr lang="zh-TW" altLang="en-US" sz="1200" b="0" i="0" kern="1200" dirty="0">
                <a:solidFill>
                  <a:schemeClr val="tx1"/>
                </a:solidFill>
                <a:effectLst/>
                <a:latin typeface="+mn-lt"/>
                <a:ea typeface="+mn-ea"/>
                <a:cs typeface="+mn-cs"/>
              </a:rPr>
              <a:t>位置以及運營商擁有的蜂窩站點上部署其架構的不同策略。每個設施都可以選擇運行</a:t>
            </a:r>
            <a:r>
              <a:rPr lang="en-US" altLang="zh-TW" sz="1200" b="0" i="0" kern="1200" dirty="0">
                <a:solidFill>
                  <a:schemeClr val="tx1"/>
                </a:solidFill>
                <a:effectLst/>
                <a:latin typeface="+mn-lt"/>
                <a:ea typeface="+mn-ea"/>
                <a:cs typeface="+mn-cs"/>
              </a:rPr>
              <a:t>O-Cloud</a:t>
            </a:r>
            <a:r>
              <a:rPr lang="zh-TW" altLang="en-US" sz="1200" b="0" i="0" kern="1200" dirty="0">
                <a:solidFill>
                  <a:schemeClr val="tx1"/>
                </a:solidFill>
                <a:effectLst/>
                <a:latin typeface="+mn-lt"/>
                <a:ea typeface="+mn-ea"/>
                <a:cs typeface="+mn-cs"/>
              </a:rPr>
              <a:t>，即一組容器和虛擬機執行具有開放介面的</a:t>
            </a:r>
            <a:r>
              <a:rPr lang="en-US" altLang="zh-TW" sz="1200" b="0" i="0" kern="1200" dirty="0">
                <a:solidFill>
                  <a:schemeClr val="tx1"/>
                </a:solidFill>
                <a:effectLst/>
                <a:latin typeface="+mn-lt"/>
                <a:ea typeface="+mn-ea"/>
                <a:cs typeface="+mn-cs"/>
              </a:rPr>
              <a:t>O-RAN</a:t>
            </a:r>
            <a:r>
              <a:rPr lang="zh-TW" altLang="en-US" sz="1200" b="0" i="0" kern="1200" dirty="0">
                <a:solidFill>
                  <a:schemeClr val="tx1"/>
                </a:solidFill>
                <a:effectLst/>
                <a:latin typeface="+mn-lt"/>
                <a:ea typeface="+mn-ea"/>
                <a:cs typeface="+mn-cs"/>
              </a:rPr>
              <a:t>代碼，或者選擇專有站點，仍然使用</a:t>
            </a:r>
            <a:r>
              <a:rPr lang="en-US" altLang="zh-TW" sz="1200" b="0" i="0" kern="1200" dirty="0">
                <a:solidFill>
                  <a:schemeClr val="tx1"/>
                </a:solidFill>
                <a:effectLst/>
                <a:latin typeface="+mn-lt"/>
                <a:ea typeface="+mn-ea"/>
                <a:cs typeface="+mn-cs"/>
              </a:rPr>
              <a:t>O-RAN</a:t>
            </a:r>
            <a:r>
              <a:rPr lang="zh-TW" altLang="en-US" sz="1200" b="0" i="0" kern="1200" dirty="0">
                <a:solidFill>
                  <a:schemeClr val="tx1"/>
                </a:solidFill>
                <a:effectLst/>
                <a:latin typeface="+mn-lt"/>
                <a:ea typeface="+mn-ea"/>
                <a:cs typeface="+mn-cs"/>
              </a:rPr>
              <a:t>的開放</a:t>
            </a:r>
            <a:r>
              <a:rPr lang="en-US" altLang="zh-TW" sz="1200" b="0" i="0" kern="1200" dirty="0">
                <a:solidFill>
                  <a:schemeClr val="tx1"/>
                </a:solidFill>
                <a:effectLst/>
                <a:latin typeface="+mn-lt"/>
                <a:ea typeface="+mn-ea"/>
                <a:cs typeface="+mn-cs"/>
              </a:rPr>
              <a:t>API</a:t>
            </a:r>
            <a:r>
              <a:rPr lang="zh-TW" altLang="en-US" sz="1200" b="0" i="0" kern="1200" dirty="0">
                <a:solidFill>
                  <a:schemeClr val="tx1"/>
                </a:solidFill>
                <a:effectLst/>
                <a:latin typeface="+mn-lt"/>
                <a:ea typeface="+mn-ea"/>
                <a:cs typeface="+mn-cs"/>
              </a:rPr>
              <a:t>，但可以運行封閉源代碼。</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36</a:t>
            </a:fld>
            <a:endParaRPr lang="zh-TW" altLang="en-US"/>
          </a:p>
        </p:txBody>
      </p:sp>
    </p:spTree>
    <p:extLst>
      <p:ext uri="{BB962C8B-B14F-4D97-AF65-F5344CB8AC3E}">
        <p14:creationId xmlns:p14="http://schemas.microsoft.com/office/powerpoint/2010/main" val="3490616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O-RAN</a:t>
            </a:r>
            <a:r>
              <a:rPr lang="zh-TW" altLang="en-US" sz="1200" b="0" i="0" kern="1200" dirty="0">
                <a:solidFill>
                  <a:schemeClr val="tx1"/>
                </a:solidFill>
                <a:effectLst/>
                <a:latin typeface="+mn-lt"/>
                <a:ea typeface="+mn-ea"/>
                <a:cs typeface="+mn-cs"/>
              </a:rPr>
              <a:t>聯盟建立了軟體社區，這些版本包括</a:t>
            </a:r>
            <a:r>
              <a:rPr lang="en-US" altLang="zh-TW" sz="1200" b="0" i="0" kern="1200" dirty="0">
                <a:solidFill>
                  <a:schemeClr val="tx1"/>
                </a:solidFill>
                <a:effectLst/>
                <a:latin typeface="+mn-lt"/>
                <a:ea typeface="+mn-ea"/>
                <a:cs typeface="+mn-cs"/>
              </a:rPr>
              <a:t>Docker</a:t>
            </a:r>
            <a:r>
              <a:rPr lang="zh-TW" altLang="en-US" sz="1200" b="0" i="0" kern="1200" dirty="0">
                <a:solidFill>
                  <a:schemeClr val="tx1"/>
                </a:solidFill>
                <a:effectLst/>
                <a:latin typeface="+mn-lt"/>
                <a:ea typeface="+mn-ea"/>
                <a:cs typeface="+mn-cs"/>
              </a:rPr>
              <a:t>容器和多個</a:t>
            </a:r>
            <a:r>
              <a:rPr lang="en-US" altLang="zh-TW" sz="1200" b="0" i="0" kern="1200" dirty="0">
                <a:solidFill>
                  <a:schemeClr val="tx1"/>
                </a:solidFill>
                <a:effectLst/>
                <a:latin typeface="+mn-lt"/>
                <a:ea typeface="+mn-ea"/>
                <a:cs typeface="+mn-cs"/>
              </a:rPr>
              <a:t>O-RAN</a:t>
            </a:r>
            <a:r>
              <a:rPr lang="zh-TW" altLang="en-US" sz="1200" b="0" i="0" kern="1200" dirty="0">
                <a:solidFill>
                  <a:schemeClr val="tx1"/>
                </a:solidFill>
                <a:effectLst/>
                <a:latin typeface="+mn-lt"/>
                <a:ea typeface="+mn-ea"/>
                <a:cs typeface="+mn-cs"/>
              </a:rPr>
              <a:t>元件的源代碼：</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非即時</a:t>
            </a:r>
            <a:r>
              <a:rPr lang="en-US" altLang="zh-TW" sz="1200" b="0" i="0" kern="1200" dirty="0">
                <a:solidFill>
                  <a:schemeClr val="tx1"/>
                </a:solidFill>
                <a:effectLst/>
                <a:latin typeface="+mn-lt"/>
                <a:ea typeface="+mn-ea"/>
                <a:cs typeface="+mn-cs"/>
              </a:rPr>
              <a:t>RIC</a:t>
            </a:r>
            <a:r>
              <a:rPr lang="zh-TW" altLang="en-US" sz="1200" b="0" i="0" kern="1200" dirty="0">
                <a:solidFill>
                  <a:schemeClr val="tx1"/>
                </a:solidFill>
                <a:effectLst/>
                <a:latin typeface="+mn-lt"/>
                <a:ea typeface="+mn-ea"/>
                <a:cs typeface="+mn-cs"/>
              </a:rPr>
              <a:t>，附</a:t>
            </a:r>
            <a:r>
              <a:rPr lang="en-US" altLang="zh-TW" sz="1200" b="0" i="0" kern="1200" dirty="0">
                <a:solidFill>
                  <a:schemeClr val="tx1"/>
                </a:solidFill>
                <a:effectLst/>
                <a:latin typeface="+mn-lt"/>
                <a:ea typeface="+mn-ea"/>
                <a:cs typeface="+mn-cs"/>
              </a:rPr>
              <a:t>A1 </a:t>
            </a:r>
            <a:r>
              <a:rPr lang="zh-TW" altLang="en-US" sz="1200" b="0" i="0" kern="1200" dirty="0">
                <a:solidFill>
                  <a:schemeClr val="tx1"/>
                </a:solidFill>
                <a:effectLst/>
                <a:latin typeface="+mn-lt"/>
                <a:ea typeface="+mn-ea"/>
                <a:cs typeface="+mn-cs"/>
              </a:rPr>
              <a:t>介面控制器，並且可以管理</a:t>
            </a:r>
            <a:r>
              <a:rPr lang="en-US" altLang="zh-TW" sz="1200" b="0" i="0" kern="1200" dirty="0">
                <a:solidFill>
                  <a:schemeClr val="tx1"/>
                </a:solidFill>
                <a:effectLst/>
                <a:latin typeface="+mn-lt"/>
                <a:ea typeface="+mn-ea"/>
                <a:cs typeface="+mn-cs"/>
              </a:rPr>
              <a:t>RAN </a:t>
            </a:r>
            <a:r>
              <a:rPr lang="zh-TW" altLang="en-US" sz="1200" b="0" i="0" kern="1200" dirty="0">
                <a:solidFill>
                  <a:schemeClr val="tx1"/>
                </a:solidFill>
                <a:effectLst/>
                <a:latin typeface="+mn-lt"/>
                <a:ea typeface="+mn-ea"/>
                <a:cs typeface="+mn-cs"/>
              </a:rPr>
              <a:t>中的機器學習和人工模型。 </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近實時</a:t>
            </a:r>
            <a:r>
              <a:rPr lang="en-US" altLang="zh-TW" sz="1200" b="0" i="0" kern="1200" dirty="0">
                <a:solidFill>
                  <a:schemeClr val="tx1"/>
                </a:solidFill>
                <a:effectLst/>
                <a:latin typeface="+mn-lt"/>
                <a:ea typeface="+mn-ea"/>
                <a:cs typeface="+mn-cs"/>
              </a:rPr>
              <a:t>RIC </a:t>
            </a:r>
            <a:r>
              <a:rPr lang="zh-TW" altLang="en-US" sz="1200" b="0" i="0" kern="1200" dirty="0">
                <a:solidFill>
                  <a:schemeClr val="tx1"/>
                </a:solidFill>
                <a:effectLst/>
                <a:latin typeface="+mn-lt"/>
                <a:ea typeface="+mn-ea"/>
                <a:cs typeface="+mn-cs"/>
              </a:rPr>
              <a:t>平台，具有多種應用程序，例如准入控制、</a:t>
            </a:r>
            <a:r>
              <a:rPr lang="en-US" altLang="zh-TW" sz="1200" b="0" i="0" kern="1200" dirty="0">
                <a:solidFill>
                  <a:schemeClr val="tx1"/>
                </a:solidFill>
                <a:effectLst/>
                <a:latin typeface="+mn-lt"/>
                <a:ea typeface="+mn-ea"/>
                <a:cs typeface="+mn-cs"/>
              </a:rPr>
              <a:t>UE </a:t>
            </a:r>
            <a:r>
              <a:rPr lang="zh-TW" altLang="en-US" sz="1200" b="0" i="0" kern="1200" dirty="0">
                <a:solidFill>
                  <a:schemeClr val="tx1"/>
                </a:solidFill>
                <a:effectLst/>
                <a:latin typeface="+mn-lt"/>
                <a:ea typeface="+mn-ea"/>
                <a:cs typeface="+mn-cs"/>
              </a:rPr>
              <a:t>管理器、效能和測量監視器，透過</a:t>
            </a:r>
            <a:r>
              <a:rPr lang="en-US" altLang="zh-TW" sz="1200" b="0" i="0" kern="1200" dirty="0">
                <a:solidFill>
                  <a:schemeClr val="tx1"/>
                </a:solidFill>
                <a:effectLst/>
                <a:latin typeface="+mn-lt"/>
                <a:ea typeface="+mn-ea"/>
                <a:cs typeface="+mn-cs"/>
              </a:rPr>
              <a:t>E2 </a:t>
            </a:r>
            <a:r>
              <a:rPr lang="zh-TW" altLang="en-US" sz="1200" b="0" i="0" kern="1200" dirty="0">
                <a:solidFill>
                  <a:schemeClr val="tx1"/>
                </a:solidFill>
                <a:effectLst/>
                <a:latin typeface="+mn-lt"/>
                <a:ea typeface="+mn-ea"/>
                <a:cs typeface="+mn-cs"/>
              </a:rPr>
              <a:t>介面與</a:t>
            </a:r>
            <a:r>
              <a:rPr lang="en-US" altLang="zh-TW" sz="1200" b="0" i="0" kern="1200" dirty="0">
                <a:solidFill>
                  <a:schemeClr val="tx1"/>
                </a:solidFill>
                <a:effectLst/>
                <a:latin typeface="+mn-lt"/>
                <a:ea typeface="+mn-ea"/>
                <a:cs typeface="+mn-cs"/>
              </a:rPr>
              <a:t>DU </a:t>
            </a:r>
            <a:r>
              <a:rPr lang="zh-TW" altLang="en-US" sz="1200" b="0" i="0" kern="1200" dirty="0">
                <a:solidFill>
                  <a:schemeClr val="tx1"/>
                </a:solidFill>
                <a:effectLst/>
                <a:latin typeface="+mn-lt"/>
                <a:ea typeface="+mn-ea"/>
                <a:cs typeface="+mn-cs"/>
              </a:rPr>
              <a:t>通訊。</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37</a:t>
            </a:fld>
            <a:endParaRPr lang="zh-TW" altLang="en-US"/>
          </a:p>
        </p:txBody>
      </p:sp>
    </p:spTree>
    <p:extLst>
      <p:ext uri="{BB962C8B-B14F-4D97-AF65-F5344CB8AC3E}">
        <p14:creationId xmlns:p14="http://schemas.microsoft.com/office/powerpoint/2010/main" val="1061325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預期使用案例描述了</a:t>
            </a:r>
            <a:r>
              <a:rPr lang="en-US" altLang="zh-TW" sz="1200" b="0" i="0" kern="1200" dirty="0">
                <a:solidFill>
                  <a:schemeClr val="tx1"/>
                </a:solidFill>
                <a:effectLst/>
                <a:latin typeface="+mn-lt"/>
                <a:ea typeface="+mn-ea"/>
                <a:cs typeface="+mn-cs"/>
              </a:rPr>
              <a:t>O-RAN</a:t>
            </a:r>
            <a:r>
              <a:rPr lang="zh-TW" altLang="en-US" sz="1200" b="0" i="0" kern="1200" dirty="0">
                <a:solidFill>
                  <a:schemeClr val="tx1"/>
                </a:solidFill>
                <a:effectLst/>
                <a:latin typeface="+mn-lt"/>
                <a:ea typeface="+mn-ea"/>
                <a:cs typeface="+mn-cs"/>
              </a:rPr>
              <a:t>的潛在應用情境以及其對相關利益者的影響。這些案例包括：</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pPr marL="228600" indent="-228600">
              <a:buAutoNum type="arabicPeriod"/>
            </a:pPr>
            <a:r>
              <a:rPr lang="zh-TW" altLang="en-US" sz="1200" b="0" i="0" kern="1200" dirty="0">
                <a:solidFill>
                  <a:schemeClr val="tx1"/>
                </a:solidFill>
                <a:effectLst/>
                <a:latin typeface="+mn-lt"/>
                <a:ea typeface="+mn-ea"/>
                <a:cs typeface="+mn-cs"/>
              </a:rPr>
              <a:t>科學家、研究人員和從業人員能夠在他們的實驗室運行現代、開源、完整的</a:t>
            </a:r>
            <a:r>
              <a:rPr lang="en-US" altLang="zh-TW" sz="1200" b="0" i="0" kern="1200" dirty="0">
                <a:solidFill>
                  <a:schemeClr val="tx1"/>
                </a:solidFill>
                <a:effectLst/>
                <a:latin typeface="+mn-lt"/>
                <a:ea typeface="+mn-ea"/>
                <a:cs typeface="+mn-cs"/>
              </a:rPr>
              <a:t>5G</a:t>
            </a:r>
            <a:r>
              <a:rPr lang="zh-TW" altLang="en-US" sz="1200" b="0" i="0" kern="1200" dirty="0">
                <a:solidFill>
                  <a:schemeClr val="tx1"/>
                </a:solidFill>
                <a:effectLst/>
                <a:latin typeface="+mn-lt"/>
                <a:ea typeface="+mn-ea"/>
                <a:cs typeface="+mn-cs"/>
              </a:rPr>
              <a:t>控制基礎設施，從而可以對大規模的蜂窩網絡進行各種算法的調查、測試和部署，例如基於人工智能的算法。</a:t>
            </a:r>
            <a:endParaRPr lang="en-US" altLang="zh-TW" sz="1200" b="0" i="0" kern="1200" dirty="0">
              <a:solidFill>
                <a:schemeClr val="tx1"/>
              </a:solidFill>
              <a:effectLst/>
              <a:latin typeface="+mn-lt"/>
              <a:ea typeface="+mn-ea"/>
              <a:cs typeface="+mn-cs"/>
            </a:endParaRPr>
          </a:p>
          <a:p>
            <a:pPr marL="228600" indent="-228600">
              <a:buAutoNum type="arabicPeriod"/>
            </a:pPr>
            <a:endParaRPr lang="zh-TW" altLang="en-US"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2.O-RAN</a:t>
            </a:r>
            <a:r>
              <a:rPr lang="zh-TW" altLang="en-US" sz="1200" b="0" i="0" kern="1200" dirty="0">
                <a:solidFill>
                  <a:schemeClr val="tx1"/>
                </a:solidFill>
                <a:effectLst/>
                <a:latin typeface="+mn-lt"/>
                <a:ea typeface="+mn-ea"/>
                <a:cs typeface="+mn-cs"/>
              </a:rPr>
              <a:t>開源套件將實現</a:t>
            </a:r>
            <a:r>
              <a:rPr lang="en-US" altLang="zh-TW" sz="1200" b="0" i="0" kern="1200" dirty="0">
                <a:solidFill>
                  <a:schemeClr val="tx1"/>
                </a:solidFill>
                <a:effectLst/>
                <a:latin typeface="+mn-lt"/>
                <a:ea typeface="+mn-ea"/>
                <a:cs typeface="+mn-cs"/>
              </a:rPr>
              <a:t>5G</a:t>
            </a:r>
            <a:r>
              <a:rPr lang="zh-TW" altLang="en-US" sz="1200" b="0" i="0" kern="1200" dirty="0">
                <a:solidFill>
                  <a:schemeClr val="tx1"/>
                </a:solidFill>
                <a:effectLst/>
                <a:latin typeface="+mn-lt"/>
                <a:ea typeface="+mn-ea"/>
                <a:cs typeface="+mn-cs"/>
              </a:rPr>
              <a:t>網絡在標準化環境中的部署，從而提供了可重複性，使得未來的擴展更加容易。</a:t>
            </a:r>
          </a:p>
          <a:p>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38</a:t>
            </a:fld>
            <a:endParaRPr lang="zh-TW" altLang="en-US"/>
          </a:p>
        </p:txBody>
      </p:sp>
    </p:spTree>
    <p:extLst>
      <p:ext uri="{BB962C8B-B14F-4D97-AF65-F5344CB8AC3E}">
        <p14:creationId xmlns:p14="http://schemas.microsoft.com/office/powerpoint/2010/main" val="3619792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通過在</a:t>
            </a:r>
            <a:r>
              <a:rPr lang="en-US" altLang="zh-TW" sz="1200" b="0" i="0" kern="1200" dirty="0">
                <a:solidFill>
                  <a:schemeClr val="tx1"/>
                </a:solidFill>
                <a:effectLst/>
                <a:latin typeface="+mn-lt"/>
                <a:ea typeface="+mn-ea"/>
                <a:cs typeface="+mn-cs"/>
              </a:rPr>
              <a:t>RIC</a:t>
            </a:r>
            <a:r>
              <a:rPr lang="zh-TW" altLang="en-US" sz="1200" b="0" i="0" kern="1200" dirty="0">
                <a:solidFill>
                  <a:schemeClr val="tx1"/>
                </a:solidFill>
                <a:effectLst/>
                <a:latin typeface="+mn-lt"/>
                <a:ea typeface="+mn-ea"/>
                <a:cs typeface="+mn-cs"/>
              </a:rPr>
              <a:t>中部署第三方</a:t>
            </a:r>
            <a:r>
              <a:rPr lang="en-US" altLang="zh-TW" sz="1200" b="0" i="0" kern="1200" dirty="0">
                <a:solidFill>
                  <a:schemeClr val="tx1"/>
                </a:solidFill>
                <a:effectLst/>
                <a:latin typeface="+mn-lt"/>
                <a:ea typeface="+mn-ea"/>
                <a:cs typeface="+mn-cs"/>
              </a:rPr>
              <a:t>xApps</a:t>
            </a:r>
            <a:r>
              <a:rPr lang="zh-TW" altLang="en-US" sz="1200" b="0" i="0" kern="1200" dirty="0">
                <a:solidFill>
                  <a:schemeClr val="tx1"/>
                </a:solidFill>
                <a:effectLst/>
                <a:latin typeface="+mn-lt"/>
                <a:ea typeface="+mn-ea"/>
                <a:cs typeface="+mn-cs"/>
              </a:rPr>
              <a:t>，與電信運營商合作，可以啟用直接在</a:t>
            </a:r>
            <a:r>
              <a:rPr lang="en-US" altLang="zh-TW" sz="1200" b="0" i="0" kern="1200" dirty="0">
                <a:solidFill>
                  <a:schemeClr val="tx1"/>
                </a:solidFill>
                <a:effectLst/>
                <a:latin typeface="+mn-lt"/>
                <a:ea typeface="+mn-ea"/>
                <a:cs typeface="+mn-cs"/>
              </a:rPr>
              <a:t>O-RAN</a:t>
            </a:r>
            <a:r>
              <a:rPr lang="zh-TW" altLang="en-US" sz="1200" b="0" i="0" kern="1200" dirty="0">
                <a:solidFill>
                  <a:schemeClr val="tx1"/>
                </a:solidFill>
                <a:effectLst/>
                <a:latin typeface="+mn-lt"/>
                <a:ea typeface="+mn-ea"/>
                <a:cs typeface="+mn-cs"/>
              </a:rPr>
              <a:t>兼容的蜂窩網絡上運行的實驗。這將促進了更快速、更靈活地測試和部署新功能和服務的能力。</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39</a:t>
            </a:fld>
            <a:endParaRPr lang="zh-TW" altLang="en-US"/>
          </a:p>
        </p:txBody>
      </p:sp>
    </p:spTree>
    <p:extLst>
      <p:ext uri="{BB962C8B-B14F-4D97-AF65-F5344CB8AC3E}">
        <p14:creationId xmlns:p14="http://schemas.microsoft.com/office/powerpoint/2010/main" val="983148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 </a:t>
            </a:r>
            <a:r>
              <a:rPr lang="en-US" altLang="zh-TW" dirty="0"/>
              <a:t>2 </a:t>
            </a:r>
            <a:r>
              <a:rPr lang="zh-TW" altLang="en-US" dirty="0"/>
              <a:t>節概述了 </a:t>
            </a:r>
            <a:r>
              <a:rPr lang="en-US" altLang="zh-TW" dirty="0"/>
              <a:t>5G </a:t>
            </a:r>
            <a:r>
              <a:rPr lang="zh-TW" altLang="en-US" dirty="0"/>
              <a:t>系統的架構，概述了其組件和技術。 </a:t>
            </a:r>
            <a:endParaRPr lang="en-US" altLang="zh-TW" dirty="0"/>
          </a:p>
          <a:p>
            <a:r>
              <a:rPr lang="zh-TW" altLang="en-US" dirty="0"/>
              <a:t>第 </a:t>
            </a:r>
            <a:r>
              <a:rPr lang="en-US" altLang="zh-TW" dirty="0"/>
              <a:t>3 </a:t>
            </a:r>
            <a:r>
              <a:rPr lang="zh-TW" altLang="en-US" dirty="0"/>
              <a:t>節和第 </a:t>
            </a:r>
            <a:r>
              <a:rPr lang="en-US" altLang="zh-TW" dirty="0"/>
              <a:t>4 </a:t>
            </a:r>
            <a:r>
              <a:rPr lang="zh-TW" altLang="en-US" dirty="0"/>
              <a:t>節分別介紹了基礎架構的 </a:t>
            </a:r>
            <a:r>
              <a:rPr lang="en-US" altLang="zh-TW" dirty="0"/>
              <a:t>RAN </a:t>
            </a:r>
            <a:r>
              <a:rPr lang="zh-TW" altLang="en-US" dirty="0"/>
              <a:t>和 </a:t>
            </a:r>
            <a:r>
              <a:rPr lang="en-US" altLang="zh-TW" dirty="0"/>
              <a:t>CN </a:t>
            </a:r>
            <a:r>
              <a:rPr lang="zh-TW" altLang="en-US" dirty="0"/>
              <a:t>部分的開源解決方案。 </a:t>
            </a:r>
            <a:endParaRPr lang="en-US" altLang="zh-TW" dirty="0"/>
          </a:p>
          <a:p>
            <a:r>
              <a:rPr lang="zh-TW" altLang="en-US" dirty="0"/>
              <a:t>第 </a:t>
            </a:r>
            <a:r>
              <a:rPr lang="en-US" altLang="zh-TW" dirty="0"/>
              <a:t>5 </a:t>
            </a:r>
            <a:r>
              <a:rPr lang="zh-TW" altLang="en-US" dirty="0"/>
              <a:t>節詳細闡述了涵蓋</a:t>
            </a:r>
            <a:r>
              <a:rPr lang="en-US" altLang="zh-TW" dirty="0"/>
              <a:t>RAN </a:t>
            </a:r>
            <a:r>
              <a:rPr lang="zh-TW" altLang="en-US" dirty="0"/>
              <a:t>和</a:t>
            </a:r>
            <a:r>
              <a:rPr lang="en-US" altLang="zh-TW" dirty="0"/>
              <a:t>CN </a:t>
            </a:r>
            <a:r>
              <a:rPr lang="zh-TW" altLang="en-US" dirty="0"/>
              <a:t>功能的通用開源框架。</a:t>
            </a:r>
            <a:endParaRPr lang="en-US" altLang="zh-TW" dirty="0"/>
          </a:p>
          <a:p>
            <a:r>
              <a:rPr lang="zh-TW" altLang="en-US" dirty="0"/>
              <a:t>第 </a:t>
            </a:r>
            <a:r>
              <a:rPr lang="en-US" altLang="zh-TW" dirty="0"/>
              <a:t>6 </a:t>
            </a:r>
            <a:r>
              <a:rPr lang="zh-TW" altLang="en-US" dirty="0"/>
              <a:t>節詳細介紹了虛擬化和管理框架。</a:t>
            </a:r>
            <a:endParaRPr lang="en-US" altLang="zh-TW" dirty="0"/>
          </a:p>
          <a:p>
            <a:r>
              <a:rPr lang="zh-TW" altLang="en-US" dirty="0"/>
              <a:t>第 </a:t>
            </a:r>
            <a:r>
              <a:rPr lang="en-US" altLang="zh-TW" dirty="0"/>
              <a:t>7 </a:t>
            </a:r>
            <a:r>
              <a:rPr lang="zh-TW" altLang="en-US" dirty="0"/>
              <a:t>節介紹了用於部署軟體化 </a:t>
            </a:r>
            <a:r>
              <a:rPr lang="en-US" altLang="zh-TW" dirty="0"/>
              <a:t>5G </a:t>
            </a:r>
            <a:r>
              <a:rPr lang="zh-TW" altLang="en-US" dirty="0"/>
              <a:t>網路和測試新解決方案的各種實驗測試平台。</a:t>
            </a:r>
            <a:endParaRPr lang="en-US" altLang="zh-TW" dirty="0"/>
          </a:p>
          <a:p>
            <a:r>
              <a:rPr lang="zh-TW" altLang="en-US" dirty="0"/>
              <a:t>最後，第 </a:t>
            </a:r>
            <a:r>
              <a:rPr lang="en-US" altLang="zh-TW" dirty="0"/>
              <a:t>8</a:t>
            </a:r>
            <a:r>
              <a:rPr lang="zh-TW" altLang="en-US" dirty="0"/>
              <a:t> 節總結了目前 </a:t>
            </a:r>
            <a:r>
              <a:rPr lang="en-US" altLang="zh-TW" dirty="0"/>
              <a:t>5G </a:t>
            </a:r>
            <a:r>
              <a:rPr lang="zh-TW" altLang="en-US" dirty="0"/>
              <a:t>開源生態系統的局限性並討論了未來的研究方向。</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40</a:t>
            </a:fld>
            <a:endParaRPr lang="zh-TW" altLang="en-US"/>
          </a:p>
        </p:txBody>
      </p:sp>
    </p:spTree>
    <p:extLst>
      <p:ext uri="{BB962C8B-B14F-4D97-AF65-F5344CB8AC3E}">
        <p14:creationId xmlns:p14="http://schemas.microsoft.com/office/powerpoint/2010/main" val="407628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Arial" panose="020B0604020202020204" pitchFamily="34" charset="0"/>
              <a:buChar char="•"/>
            </a:pPr>
            <a:r>
              <a:rPr lang="zh-TW" altLang="en-US" b="0" i="0" dirty="0">
                <a:solidFill>
                  <a:srgbClr val="ECECEC"/>
                </a:solidFill>
                <a:effectLst/>
                <a:latin typeface="Söhne"/>
              </a:rPr>
              <a:t>實現</a:t>
            </a:r>
            <a:r>
              <a:rPr lang="en-US" altLang="zh-TW" b="0" i="0" dirty="0">
                <a:solidFill>
                  <a:srgbClr val="ECECEC"/>
                </a:solidFill>
                <a:effectLst/>
                <a:latin typeface="Söhne"/>
              </a:rPr>
              <a:t>5G</a:t>
            </a:r>
            <a:r>
              <a:rPr lang="zh-TW" altLang="en-US" b="0" i="0" dirty="0">
                <a:solidFill>
                  <a:srgbClr val="ECECEC"/>
                </a:solidFill>
                <a:effectLst/>
                <a:latin typeface="Söhne"/>
              </a:rPr>
              <a:t>，我們需要面臨著眾多的研究和開發挑戰。</a:t>
            </a:r>
            <a:endParaRPr lang="en-US" altLang="zh-TW" b="0" i="0" dirty="0">
              <a:solidFill>
                <a:srgbClr val="ECECEC"/>
              </a:solidFill>
              <a:effectLst/>
              <a:latin typeface="Söhne"/>
            </a:endParaRPr>
          </a:p>
          <a:p>
            <a:pPr algn="l">
              <a:buFont typeface="Arial" panose="020B0604020202020204" pitchFamily="34" charset="0"/>
              <a:buChar char="•"/>
            </a:pPr>
            <a:endParaRPr lang="zh-TW" altLang="en-US" b="0" i="0" dirty="0">
              <a:solidFill>
                <a:srgbClr val="ECECEC"/>
              </a:solidFill>
              <a:effectLst/>
              <a:latin typeface="Söhne"/>
            </a:endParaRPr>
          </a:p>
          <a:p>
            <a:pPr algn="l">
              <a:buFont typeface="Arial" panose="020B0604020202020204" pitchFamily="34" charset="0"/>
              <a:buChar char="•"/>
            </a:pPr>
            <a:r>
              <a:rPr lang="zh-TW" altLang="en-US" b="0" i="0" dirty="0">
                <a:solidFill>
                  <a:srgbClr val="ECECEC"/>
                </a:solidFill>
                <a:effectLst/>
                <a:latin typeface="Söhne"/>
              </a:rPr>
              <a:t>傳統蜂窩網絡以其不靈活和單一的基礎設施為特點，無法滿足</a:t>
            </a:r>
            <a:r>
              <a:rPr lang="en-US" altLang="zh-TW" b="0" i="0" dirty="0">
                <a:solidFill>
                  <a:srgbClr val="ECECEC"/>
                </a:solidFill>
                <a:effectLst/>
                <a:latin typeface="Söhne"/>
              </a:rPr>
              <a:t>5G</a:t>
            </a:r>
            <a:r>
              <a:rPr lang="zh-TW" altLang="en-US" b="0" i="0" dirty="0">
                <a:solidFill>
                  <a:srgbClr val="ECECEC"/>
                </a:solidFill>
                <a:effectLst/>
                <a:latin typeface="Söhne"/>
              </a:rPr>
              <a:t>場景的異構性和變異性，以及其應用的嚴格要求。</a:t>
            </a:r>
            <a:endParaRPr lang="en-US" altLang="zh-TW" b="0" i="0" dirty="0">
              <a:solidFill>
                <a:srgbClr val="ECECEC"/>
              </a:solidFill>
              <a:effectLst/>
              <a:latin typeface="Söhne"/>
            </a:endParaRPr>
          </a:p>
          <a:p>
            <a:pPr algn="l">
              <a:buFont typeface="Arial" panose="020B0604020202020204" pitchFamily="34" charset="0"/>
              <a:buChar char="•"/>
            </a:pPr>
            <a:endParaRPr lang="en-US" altLang="zh-TW" b="0" i="0" dirty="0">
              <a:solidFill>
                <a:srgbClr val="ECECEC"/>
              </a:solidFill>
              <a:effectLst/>
              <a:latin typeface="Söhne"/>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b="0" i="0" dirty="0">
                <a:solidFill>
                  <a:srgbClr val="ECECEC"/>
                </a:solidFill>
                <a:effectLst/>
                <a:latin typeface="Söhne"/>
              </a:rPr>
              <a:t>將</a:t>
            </a:r>
            <a:r>
              <a:rPr lang="en-US" altLang="zh-TW" b="0" i="0" dirty="0">
                <a:solidFill>
                  <a:srgbClr val="ECECEC"/>
                </a:solidFill>
                <a:effectLst/>
                <a:latin typeface="Söhne"/>
              </a:rPr>
              <a:t>5G</a:t>
            </a:r>
            <a:r>
              <a:rPr lang="zh-TW" altLang="en-US" b="0" i="0" dirty="0">
                <a:solidFill>
                  <a:srgbClr val="ECECEC"/>
                </a:solidFill>
                <a:effectLst/>
                <a:latin typeface="Söhne"/>
              </a:rPr>
              <a:t>系統實際應用需要完全改變所有方法，轉而採用新的、靈活和開放的網絡部署、控制和管理模式。</a:t>
            </a:r>
          </a:p>
          <a:p>
            <a:pPr algn="l">
              <a:buFont typeface="Arial" panose="020B0604020202020204" pitchFamily="34" charset="0"/>
              <a:buChar char="•"/>
            </a:pPr>
            <a:endParaRPr lang="zh-TW" altLang="en-US" b="0" i="0" dirty="0">
              <a:solidFill>
                <a:srgbClr val="ECECEC"/>
              </a:solidFill>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a:t>
            </a:fld>
            <a:endParaRPr lang="zh-TW" altLang="en-US"/>
          </a:p>
        </p:txBody>
      </p:sp>
    </p:spTree>
    <p:extLst>
      <p:ext uri="{BB962C8B-B14F-4D97-AF65-F5344CB8AC3E}">
        <p14:creationId xmlns:p14="http://schemas.microsoft.com/office/powerpoint/2010/main" val="603640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zh-TW" altLang="en-US" b="0" i="0" dirty="0">
                <a:solidFill>
                  <a:srgbClr val="ECECEC"/>
                </a:solidFill>
                <a:effectLst/>
                <a:latin typeface="Söhne"/>
              </a:rPr>
              <a:t>在</a:t>
            </a:r>
            <a:r>
              <a:rPr lang="en-US" altLang="zh-TW" b="0" i="0" dirty="0">
                <a:solidFill>
                  <a:srgbClr val="ECECEC"/>
                </a:solidFill>
                <a:effectLst/>
                <a:latin typeface="Söhne"/>
              </a:rPr>
              <a:t>NFV</a:t>
            </a:r>
            <a:r>
              <a:rPr lang="zh-TW" altLang="en-US" b="0" i="0" dirty="0">
                <a:solidFill>
                  <a:srgbClr val="ECECEC"/>
                </a:solidFill>
                <a:effectLst/>
                <a:latin typeface="Söhne"/>
              </a:rPr>
              <a:t>範式中，虛擬化技術在將網路功能與物理硬體分離方面發揮著至關重要的作用，允許它們在不同的物理機器上實例化。</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41</a:t>
            </a:fld>
            <a:endParaRPr lang="zh-TW" altLang="en-US"/>
          </a:p>
        </p:txBody>
      </p:sp>
    </p:spTree>
    <p:extLst>
      <p:ext uri="{BB962C8B-B14F-4D97-AF65-F5344CB8AC3E}">
        <p14:creationId xmlns:p14="http://schemas.microsoft.com/office/powerpoint/2010/main" val="1893522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Arial" panose="020B0604020202020204" pitchFamily="34" charset="0"/>
              <a:buChar char="•"/>
            </a:pPr>
            <a:r>
              <a:rPr lang="zh-TW" altLang="en-US" b="1" i="0" dirty="0">
                <a:solidFill>
                  <a:srgbClr val="ECECEC"/>
                </a:solidFill>
                <a:effectLst/>
                <a:latin typeface="Söhne"/>
              </a:rPr>
              <a:t>傳統虛擬機器</a:t>
            </a:r>
            <a:r>
              <a:rPr lang="zh-TW" altLang="en-US" b="0" i="0" dirty="0">
                <a:solidFill>
                  <a:srgbClr val="ECECEC"/>
                </a:solidFill>
                <a:effectLst/>
                <a:latin typeface="Söhne"/>
              </a:rPr>
              <a:t>：模擬完整的計算機操作系統，通過使用</a:t>
            </a:r>
            <a:r>
              <a:rPr lang="en-US" altLang="zh-TW" b="0" i="0" dirty="0">
                <a:solidFill>
                  <a:srgbClr val="ECECEC"/>
                </a:solidFill>
                <a:effectLst/>
                <a:latin typeface="Söhne"/>
              </a:rPr>
              <a:t>hypervisor</a:t>
            </a:r>
            <a:r>
              <a:rPr lang="zh-TW" altLang="en-US" b="0" i="0" dirty="0">
                <a:solidFill>
                  <a:srgbClr val="ECECEC"/>
                </a:solidFill>
                <a:effectLst/>
                <a:latin typeface="Söhne"/>
              </a:rPr>
              <a:t>在物理機器上虛擬硬體來提供隔離，但因需虛擬化硬體而消耗資源。</a:t>
            </a:r>
            <a:endParaRPr lang="en-US" altLang="zh-TW" b="0" i="0" dirty="0">
              <a:solidFill>
                <a:srgbClr val="ECECEC"/>
              </a:solidFill>
              <a:effectLst/>
              <a:latin typeface="Söhne"/>
            </a:endParaRPr>
          </a:p>
          <a:p>
            <a:pPr algn="l">
              <a:buFont typeface="Arial" panose="020B0604020202020204" pitchFamily="34" charset="0"/>
              <a:buChar char="•"/>
            </a:pPr>
            <a:endParaRPr lang="zh-TW" altLang="en-US" b="0" i="0" dirty="0">
              <a:solidFill>
                <a:srgbClr val="ECECEC"/>
              </a:solidFill>
              <a:effectLst/>
              <a:latin typeface="Söhne"/>
            </a:endParaRPr>
          </a:p>
          <a:p>
            <a:pPr algn="l">
              <a:buFont typeface="Arial" panose="020B0604020202020204" pitchFamily="34" charset="0"/>
              <a:buChar char="•"/>
            </a:pPr>
            <a:r>
              <a:rPr lang="zh-TW" altLang="en-US" b="1" i="0" dirty="0">
                <a:solidFill>
                  <a:srgbClr val="ECECEC"/>
                </a:solidFill>
                <a:effectLst/>
                <a:latin typeface="Söhne"/>
              </a:rPr>
              <a:t>裸機虛擬化</a:t>
            </a:r>
            <a:r>
              <a:rPr lang="zh-TW" altLang="en-US" b="0" i="0" dirty="0">
                <a:solidFill>
                  <a:srgbClr val="ECECEC"/>
                </a:solidFill>
                <a:effectLst/>
                <a:latin typeface="Söhne"/>
              </a:rPr>
              <a:t>：與傳統虛擬機器類似，但</a:t>
            </a:r>
            <a:r>
              <a:rPr lang="en-US" altLang="zh-TW" b="0" i="0" dirty="0">
                <a:solidFill>
                  <a:srgbClr val="ECECEC"/>
                </a:solidFill>
                <a:effectLst/>
                <a:latin typeface="Söhne"/>
              </a:rPr>
              <a:t>hypervisor</a:t>
            </a:r>
            <a:r>
              <a:rPr lang="zh-TW" altLang="en-US" b="0" i="0" dirty="0">
                <a:solidFill>
                  <a:srgbClr val="ECECEC"/>
                </a:solidFill>
                <a:effectLst/>
                <a:latin typeface="Söhne"/>
              </a:rPr>
              <a:t>直接運行在主機的裸機硬體上，無需主機操作系統。</a:t>
            </a:r>
            <a:endParaRPr lang="en-US" altLang="zh-TW" b="0" i="0" dirty="0">
              <a:solidFill>
                <a:srgbClr val="ECECEC"/>
              </a:solidFill>
              <a:effectLst/>
              <a:latin typeface="Söhne"/>
            </a:endParaRPr>
          </a:p>
          <a:p>
            <a:pPr algn="l">
              <a:buFont typeface="Arial" panose="020B0604020202020204" pitchFamily="34" charset="0"/>
              <a:buChar char="•"/>
            </a:pPr>
            <a:endParaRPr lang="zh-TW" altLang="en-US" b="0" i="0" dirty="0">
              <a:solidFill>
                <a:srgbClr val="ECECEC"/>
              </a:solidFill>
              <a:effectLst/>
              <a:latin typeface="Söhne"/>
            </a:endParaRPr>
          </a:p>
          <a:p>
            <a:pPr algn="l">
              <a:buFont typeface="Arial" panose="020B0604020202020204" pitchFamily="34" charset="0"/>
              <a:buChar char="•"/>
            </a:pPr>
            <a:r>
              <a:rPr lang="zh-TW" altLang="en-US" b="1" i="0" dirty="0">
                <a:solidFill>
                  <a:srgbClr val="ECECEC"/>
                </a:solidFill>
                <a:effectLst/>
                <a:latin typeface="Söhne"/>
              </a:rPr>
              <a:t>容器</a:t>
            </a:r>
            <a:r>
              <a:rPr lang="zh-TW" altLang="en-US" b="0" i="0" dirty="0">
                <a:solidFill>
                  <a:srgbClr val="ECECEC"/>
                </a:solidFill>
                <a:effectLst/>
                <a:latin typeface="Söhne"/>
              </a:rPr>
              <a:t>：封裝應用程序及其依賴項，以虛擬化方式運行，與主機操作系統共享內核資源，比傳統虛擬機器更輕量、更快速。</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42</a:t>
            </a:fld>
            <a:endParaRPr lang="zh-TW" altLang="en-US"/>
          </a:p>
        </p:txBody>
      </p:sp>
    </p:spTree>
    <p:extLst>
      <p:ext uri="{BB962C8B-B14F-4D97-AF65-F5344CB8AC3E}">
        <p14:creationId xmlns:p14="http://schemas.microsoft.com/office/powerpoint/2010/main" val="4300706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Arial" panose="020B0604020202020204" pitchFamily="34" charset="0"/>
              <a:buChar char="•"/>
            </a:pPr>
            <a:r>
              <a:rPr lang="en-US" altLang="zh-TW" b="1" i="0" dirty="0" err="1">
                <a:solidFill>
                  <a:srgbClr val="ECECEC"/>
                </a:solidFill>
                <a:effectLst/>
                <a:latin typeface="Söhne"/>
              </a:rPr>
              <a:t>unikernels</a:t>
            </a:r>
            <a:r>
              <a:rPr lang="zh-TW" altLang="en-US" b="0" i="0" dirty="0">
                <a:solidFill>
                  <a:srgbClr val="ECECEC"/>
                </a:solidFill>
                <a:effectLst/>
                <a:latin typeface="Söhne"/>
              </a:rPr>
              <a:t>：專門為運行特定應用程序而建立的最小化、輕量化映像，只包含必要的軟體組件，提供更好的性能和安全性。</a:t>
            </a:r>
            <a:endParaRPr lang="en-US" altLang="zh-TW" b="0" i="0" dirty="0">
              <a:solidFill>
                <a:srgbClr val="ECECEC"/>
              </a:solidFill>
              <a:effectLst/>
              <a:latin typeface="Söhne"/>
            </a:endParaRPr>
          </a:p>
          <a:p>
            <a:pPr algn="l">
              <a:buFont typeface="Arial" panose="020B0604020202020204" pitchFamily="34" charset="0"/>
              <a:buNone/>
            </a:pPr>
            <a:endParaRPr lang="zh-TW" altLang="en-US" b="0" i="0" dirty="0">
              <a:solidFill>
                <a:srgbClr val="ECECEC"/>
              </a:solidFill>
              <a:effectLst/>
              <a:latin typeface="Söhne"/>
            </a:endParaRPr>
          </a:p>
          <a:p>
            <a:pPr algn="l">
              <a:buFont typeface="Arial" panose="020B0604020202020204" pitchFamily="34" charset="0"/>
              <a:buChar char="•"/>
            </a:pPr>
            <a:r>
              <a:rPr lang="en-US" altLang="zh-TW" b="1" i="0" dirty="0">
                <a:solidFill>
                  <a:srgbClr val="ECECEC"/>
                </a:solidFill>
                <a:effectLst/>
                <a:latin typeface="Söhne"/>
              </a:rPr>
              <a:t>hypervisors</a:t>
            </a:r>
            <a:r>
              <a:rPr lang="zh-TW" altLang="en-US" b="0" i="0" dirty="0">
                <a:solidFill>
                  <a:srgbClr val="ECECEC"/>
                </a:solidFill>
                <a:effectLst/>
                <a:latin typeface="Söhne"/>
              </a:rPr>
              <a:t>：軟體用於在物理主機上創建和運行虛擬機器，分為</a:t>
            </a:r>
            <a:r>
              <a:rPr lang="en-US" altLang="zh-TW" b="0" i="0" dirty="0">
                <a:solidFill>
                  <a:srgbClr val="ECECEC"/>
                </a:solidFill>
                <a:effectLst/>
                <a:latin typeface="Söhne"/>
              </a:rPr>
              <a:t>Type 1</a:t>
            </a:r>
            <a:r>
              <a:rPr lang="zh-TW" altLang="en-US" b="0" i="0" dirty="0">
                <a:solidFill>
                  <a:srgbClr val="ECECEC"/>
                </a:solidFill>
                <a:effectLst/>
                <a:latin typeface="Söhne"/>
              </a:rPr>
              <a:t>和</a:t>
            </a:r>
            <a:r>
              <a:rPr lang="en-US" altLang="zh-TW" b="0" i="0" dirty="0">
                <a:solidFill>
                  <a:srgbClr val="ECECEC"/>
                </a:solidFill>
                <a:effectLst/>
                <a:latin typeface="Söhne"/>
              </a:rPr>
              <a:t>Type 2</a:t>
            </a:r>
            <a:r>
              <a:rPr lang="zh-TW" altLang="en-US" b="0" i="0" dirty="0">
                <a:solidFill>
                  <a:srgbClr val="ECECEC"/>
                </a:solidFill>
                <a:effectLst/>
                <a:latin typeface="Söhne"/>
              </a:rPr>
              <a:t>兩種類型，分別運行在裸機硬體上和主機操作系統之上。</a:t>
            </a:r>
            <a:endParaRPr lang="en-US" altLang="zh-TW" b="0" i="0" dirty="0">
              <a:solidFill>
                <a:srgbClr val="ECECEC"/>
              </a:solidFill>
              <a:effectLst/>
              <a:latin typeface="Söhne"/>
            </a:endParaRPr>
          </a:p>
          <a:p>
            <a:pPr algn="l">
              <a:buFont typeface="Arial" panose="020B0604020202020204" pitchFamily="34" charset="0"/>
              <a:buChar char="•"/>
            </a:pPr>
            <a:endParaRPr lang="zh-TW" altLang="en-US" b="0" i="0" dirty="0">
              <a:solidFill>
                <a:srgbClr val="ECECEC"/>
              </a:solidFill>
              <a:effectLst/>
              <a:latin typeface="Söhne"/>
            </a:endParaRPr>
          </a:p>
          <a:p>
            <a:pPr algn="l"/>
            <a:r>
              <a:rPr lang="zh-TW" altLang="en-US" b="0" i="0" dirty="0">
                <a:solidFill>
                  <a:srgbClr val="ECECEC"/>
                </a:solidFill>
                <a:effectLst/>
                <a:latin typeface="Söhne"/>
              </a:rPr>
              <a:t>這些技術可以通過虛擬化基礎設施管理器（</a:t>
            </a:r>
            <a:r>
              <a:rPr lang="en-US" altLang="zh-TW" b="0" i="0" dirty="0">
                <a:solidFill>
                  <a:srgbClr val="ECECEC"/>
                </a:solidFill>
                <a:effectLst/>
                <a:latin typeface="Söhne"/>
              </a:rPr>
              <a:t>VIM</a:t>
            </a:r>
            <a:r>
              <a:rPr lang="zh-TW" altLang="en-US" b="0" i="0" dirty="0">
                <a:solidFill>
                  <a:srgbClr val="ECECEC"/>
                </a:solidFill>
                <a:effectLst/>
                <a:latin typeface="Söhne"/>
              </a:rPr>
              <a:t>）來管理和協調，</a:t>
            </a:r>
            <a:r>
              <a:rPr lang="en-US" altLang="zh-TW" b="0" i="0" dirty="0">
                <a:solidFill>
                  <a:srgbClr val="ECECEC"/>
                </a:solidFill>
                <a:effectLst/>
                <a:latin typeface="Söhne"/>
              </a:rPr>
              <a:t>VIM</a:t>
            </a:r>
            <a:r>
              <a:rPr lang="zh-TW" altLang="en-US" b="0" i="0" dirty="0">
                <a:solidFill>
                  <a:srgbClr val="ECECEC"/>
                </a:solidFill>
                <a:effectLst/>
                <a:latin typeface="Söhne"/>
              </a:rPr>
              <a:t>負責控制和管理</a:t>
            </a:r>
            <a:r>
              <a:rPr lang="en-US" altLang="zh-TW" b="0" i="0" dirty="0">
                <a:solidFill>
                  <a:srgbClr val="ECECEC"/>
                </a:solidFill>
                <a:effectLst/>
                <a:latin typeface="Söhne"/>
              </a:rPr>
              <a:t>NFV</a:t>
            </a:r>
            <a:r>
              <a:rPr lang="zh-TW" altLang="en-US" b="0" i="0" dirty="0">
                <a:solidFill>
                  <a:srgbClr val="ECECEC"/>
                </a:solidFill>
                <a:effectLst/>
                <a:latin typeface="Söhne"/>
              </a:rPr>
              <a:t>基礎設施及其資源，例如存儲、計算和網絡資源，並協調在物理主機機器的硬體上實例化虛擬客戶機器。 </a:t>
            </a:r>
            <a:r>
              <a:rPr lang="en-US" altLang="zh-TW" b="0" i="0" dirty="0">
                <a:solidFill>
                  <a:srgbClr val="ECECEC"/>
                </a:solidFill>
                <a:effectLst/>
                <a:latin typeface="Söhne"/>
              </a:rPr>
              <a:t>OpenStack</a:t>
            </a:r>
            <a:r>
              <a:rPr lang="zh-TW" altLang="en-US" b="0" i="0" dirty="0">
                <a:solidFill>
                  <a:srgbClr val="ECECEC"/>
                </a:solidFill>
                <a:effectLst/>
                <a:latin typeface="Söhne"/>
              </a:rPr>
              <a:t>和</a:t>
            </a:r>
            <a:r>
              <a:rPr lang="en-US" altLang="zh-TW" b="0" i="0" dirty="0">
                <a:solidFill>
                  <a:srgbClr val="ECECEC"/>
                </a:solidFill>
                <a:effectLst/>
                <a:latin typeface="Söhne"/>
              </a:rPr>
              <a:t>Kubernetes</a:t>
            </a:r>
            <a:r>
              <a:rPr lang="zh-TW" altLang="en-US" b="0" i="0" dirty="0">
                <a:solidFill>
                  <a:srgbClr val="ECECEC"/>
                </a:solidFill>
                <a:effectLst/>
                <a:latin typeface="Söhne"/>
              </a:rPr>
              <a:t>是兩個常見的</a:t>
            </a:r>
            <a:r>
              <a:rPr lang="en-US" altLang="zh-TW" b="0" i="0" dirty="0">
                <a:solidFill>
                  <a:srgbClr val="ECECEC"/>
                </a:solidFill>
                <a:effectLst/>
                <a:latin typeface="Söhne"/>
              </a:rPr>
              <a:t>VIM</a:t>
            </a:r>
            <a:r>
              <a:rPr lang="zh-TW" altLang="en-US" b="0" i="0" dirty="0">
                <a:solidFill>
                  <a:srgbClr val="ECECEC"/>
                </a:solidFill>
                <a:effectLst/>
                <a:latin typeface="Söhne"/>
              </a:rPr>
              <a:t>例子。</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43</a:t>
            </a:fld>
            <a:endParaRPr lang="zh-TW" altLang="en-US"/>
          </a:p>
        </p:txBody>
      </p:sp>
    </p:spTree>
    <p:extLst>
      <p:ext uri="{BB962C8B-B14F-4D97-AF65-F5344CB8AC3E}">
        <p14:creationId xmlns:p14="http://schemas.microsoft.com/office/powerpoint/2010/main" val="29232673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Arial" panose="020B0604020202020204" pitchFamily="34" charset="0"/>
              <a:buChar char="•"/>
            </a:pPr>
            <a:r>
              <a:rPr lang="en-US" altLang="zh-TW" b="1" i="0" dirty="0">
                <a:solidFill>
                  <a:srgbClr val="ECECEC"/>
                </a:solidFill>
                <a:effectLst/>
                <a:latin typeface="Söhne"/>
              </a:rPr>
              <a:t>NFV</a:t>
            </a:r>
            <a:r>
              <a:rPr lang="zh-TW" altLang="en-US" b="1" i="0" dirty="0">
                <a:solidFill>
                  <a:srgbClr val="ECECEC"/>
                </a:solidFill>
                <a:effectLst/>
                <a:latin typeface="Söhne"/>
              </a:rPr>
              <a:t>編排器的作用</a:t>
            </a:r>
            <a:r>
              <a:rPr lang="zh-TW" altLang="en-US" b="0" i="0" dirty="0">
                <a:solidFill>
                  <a:srgbClr val="ECECEC"/>
                </a:solidFill>
                <a:effectLst/>
                <a:latin typeface="Söhne"/>
              </a:rPr>
              <a:t>：負責配置和管理網絡服務，包括物理和虛擬網絡功能的組合，並管理其創建和生命周期。</a:t>
            </a:r>
            <a:endParaRPr lang="en-US" altLang="zh-TW" b="0" i="0" dirty="0">
              <a:solidFill>
                <a:srgbClr val="ECECEC"/>
              </a:solidFill>
              <a:effectLst/>
              <a:latin typeface="Söhne"/>
            </a:endParaRPr>
          </a:p>
          <a:p>
            <a:pPr algn="l">
              <a:buFont typeface="Arial" panose="020B0604020202020204" pitchFamily="34" charset="0"/>
              <a:buChar char="•"/>
            </a:pPr>
            <a:endParaRPr lang="zh-TW" altLang="en-US" b="0" i="0" dirty="0">
              <a:solidFill>
                <a:srgbClr val="ECECEC"/>
              </a:solidFill>
              <a:effectLst/>
              <a:latin typeface="Söhne"/>
            </a:endParaRPr>
          </a:p>
          <a:p>
            <a:pPr algn="l">
              <a:buFont typeface="Arial" panose="020B0604020202020204" pitchFamily="34" charset="0"/>
              <a:buChar char="•"/>
            </a:pPr>
            <a:r>
              <a:rPr lang="en-US" altLang="zh-TW" b="1" i="0" dirty="0">
                <a:solidFill>
                  <a:srgbClr val="ECECEC"/>
                </a:solidFill>
                <a:effectLst/>
                <a:latin typeface="Söhne"/>
              </a:rPr>
              <a:t>ETSI</a:t>
            </a:r>
            <a:r>
              <a:rPr lang="zh-TW" altLang="en-US" b="1" i="0" dirty="0">
                <a:solidFill>
                  <a:srgbClr val="ECECEC"/>
                </a:solidFill>
                <a:effectLst/>
                <a:latin typeface="Söhne"/>
              </a:rPr>
              <a:t>的</a:t>
            </a:r>
            <a:r>
              <a:rPr lang="en-US" altLang="zh-TW" b="1" i="0" dirty="0">
                <a:solidFill>
                  <a:srgbClr val="ECECEC"/>
                </a:solidFill>
                <a:effectLst/>
                <a:latin typeface="Söhne"/>
              </a:rPr>
              <a:t>NFV MANO</a:t>
            </a:r>
            <a:r>
              <a:rPr lang="zh-TW" altLang="en-US" b="1" i="0" dirty="0">
                <a:solidFill>
                  <a:srgbClr val="ECECEC"/>
                </a:solidFill>
                <a:effectLst/>
                <a:latin typeface="Söhne"/>
              </a:rPr>
              <a:t>框架</a:t>
            </a:r>
            <a:r>
              <a:rPr lang="zh-TW" altLang="en-US" b="0" i="0" dirty="0">
                <a:solidFill>
                  <a:srgbClr val="ECECEC"/>
                </a:solidFill>
                <a:effectLst/>
                <a:latin typeface="Söhne"/>
              </a:rPr>
              <a:t>：定義了</a:t>
            </a:r>
            <a:r>
              <a:rPr lang="en-US" altLang="zh-TW" b="0" i="0" dirty="0">
                <a:solidFill>
                  <a:srgbClr val="ECECEC"/>
                </a:solidFill>
                <a:effectLst/>
                <a:latin typeface="Söhne"/>
              </a:rPr>
              <a:t>NFV MANO</a:t>
            </a:r>
            <a:r>
              <a:rPr lang="zh-TW" altLang="en-US" b="0" i="0" dirty="0">
                <a:solidFill>
                  <a:srgbClr val="ECECEC"/>
                </a:solidFill>
                <a:effectLst/>
                <a:latin typeface="Söhne"/>
              </a:rPr>
              <a:t>框架應該具備的一組常見特性，主要用於編排網絡功能。</a:t>
            </a:r>
            <a:endParaRPr lang="en-US" altLang="zh-TW" b="0" i="0" dirty="0">
              <a:solidFill>
                <a:srgbClr val="ECECEC"/>
              </a:solidFill>
              <a:effectLst/>
              <a:latin typeface="Söhne"/>
            </a:endParaRPr>
          </a:p>
          <a:p>
            <a:pPr algn="l">
              <a:buFont typeface="Arial" panose="020B0604020202020204" pitchFamily="34" charset="0"/>
              <a:buChar char="•"/>
            </a:pPr>
            <a:endParaRPr lang="zh-TW" altLang="en-US" b="0" i="0" dirty="0">
              <a:solidFill>
                <a:srgbClr val="ECECEC"/>
              </a:solidFill>
              <a:effectLst/>
              <a:latin typeface="Söhne"/>
            </a:endParaRPr>
          </a:p>
          <a:p>
            <a:pPr algn="l">
              <a:buFont typeface="Arial" panose="020B0604020202020204" pitchFamily="34" charset="0"/>
              <a:buChar char="•"/>
            </a:pPr>
            <a:r>
              <a:rPr lang="en-US" altLang="zh-TW" b="1" i="0" dirty="0">
                <a:solidFill>
                  <a:srgbClr val="ECECEC"/>
                </a:solidFill>
                <a:effectLst/>
                <a:latin typeface="Söhne"/>
              </a:rPr>
              <a:t>NFV</a:t>
            </a:r>
            <a:r>
              <a:rPr lang="zh-TW" altLang="en-US" b="1" i="0" dirty="0">
                <a:solidFill>
                  <a:srgbClr val="ECECEC"/>
                </a:solidFill>
                <a:effectLst/>
                <a:latin typeface="Söhne"/>
              </a:rPr>
              <a:t>編排器的組成</a:t>
            </a:r>
            <a:r>
              <a:rPr lang="zh-TW" altLang="en-US" b="0" i="0" dirty="0">
                <a:solidFill>
                  <a:srgbClr val="ECECEC"/>
                </a:solidFill>
                <a:effectLst/>
                <a:latin typeface="Söhne"/>
              </a:rPr>
              <a:t>：根據</a:t>
            </a:r>
            <a:r>
              <a:rPr lang="en-US" altLang="zh-TW" b="0" i="0" dirty="0">
                <a:solidFill>
                  <a:srgbClr val="ECECEC"/>
                </a:solidFill>
                <a:effectLst/>
                <a:latin typeface="Söhne"/>
              </a:rPr>
              <a:t>ETSI</a:t>
            </a:r>
            <a:r>
              <a:rPr lang="zh-TW" altLang="en-US" b="0" i="0" dirty="0">
                <a:solidFill>
                  <a:srgbClr val="ECECEC"/>
                </a:solidFill>
                <a:effectLst/>
                <a:latin typeface="Söhne"/>
              </a:rPr>
              <a:t>架構，由管理虛擬化基礎設施的子系統、實際的</a:t>
            </a:r>
            <a:r>
              <a:rPr lang="en-US" altLang="zh-TW" b="0" i="0" dirty="0">
                <a:solidFill>
                  <a:srgbClr val="ECECEC"/>
                </a:solidFill>
                <a:effectLst/>
                <a:latin typeface="Söhne"/>
              </a:rPr>
              <a:t>MANO</a:t>
            </a:r>
            <a:r>
              <a:rPr lang="zh-TW" altLang="en-US" b="0" i="0" dirty="0">
                <a:solidFill>
                  <a:srgbClr val="ECECEC"/>
                </a:solidFill>
                <a:effectLst/>
                <a:latin typeface="Söhne"/>
              </a:rPr>
              <a:t>框架以及管理的</a:t>
            </a:r>
            <a:r>
              <a:rPr lang="en-US" altLang="zh-TW" b="0" i="0" dirty="0">
                <a:solidFill>
                  <a:srgbClr val="ECECEC"/>
                </a:solidFill>
                <a:effectLst/>
                <a:latin typeface="Söhne"/>
              </a:rPr>
              <a:t>VNF</a:t>
            </a:r>
            <a:r>
              <a:rPr lang="zh-TW" altLang="en-US" b="0" i="0" dirty="0">
                <a:solidFill>
                  <a:srgbClr val="ECECEC"/>
                </a:solidFill>
                <a:effectLst/>
                <a:latin typeface="Söhne"/>
              </a:rPr>
              <a:t>集合組成。</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44</a:t>
            </a:fld>
            <a:endParaRPr lang="zh-TW" altLang="en-US"/>
          </a:p>
        </p:txBody>
      </p:sp>
    </p:spTree>
    <p:extLst>
      <p:ext uri="{BB962C8B-B14F-4D97-AF65-F5344CB8AC3E}">
        <p14:creationId xmlns:p14="http://schemas.microsoft.com/office/powerpoint/2010/main" val="1750839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Arial" panose="020B0604020202020204" pitchFamily="34" charset="0"/>
              <a:buChar char="•"/>
            </a:pPr>
            <a:r>
              <a:rPr lang="en-US" altLang="zh-TW" b="1" i="0" dirty="0">
                <a:solidFill>
                  <a:srgbClr val="ECECEC"/>
                </a:solidFill>
                <a:effectLst/>
                <a:latin typeface="Söhne"/>
              </a:rPr>
              <a:t>NFV MANO</a:t>
            </a:r>
            <a:r>
              <a:rPr lang="zh-TW" altLang="en-US" b="1" i="0" dirty="0">
                <a:solidFill>
                  <a:srgbClr val="ECECEC"/>
                </a:solidFill>
                <a:effectLst/>
                <a:latin typeface="Söhne"/>
              </a:rPr>
              <a:t>框架的三種主要組件</a:t>
            </a:r>
            <a:r>
              <a:rPr lang="zh-TW" altLang="en-US" b="0" i="0" dirty="0">
                <a:solidFill>
                  <a:srgbClr val="ECECEC"/>
                </a:solidFill>
                <a:effectLst/>
                <a:latin typeface="Söhne"/>
              </a:rPr>
              <a:t>：管理虛擬化基礎設施的子系統、實際的</a:t>
            </a:r>
            <a:r>
              <a:rPr lang="en-US" altLang="zh-TW" b="0" i="0" dirty="0">
                <a:solidFill>
                  <a:srgbClr val="ECECEC"/>
                </a:solidFill>
                <a:effectLst/>
                <a:latin typeface="Söhne"/>
              </a:rPr>
              <a:t>MANO</a:t>
            </a:r>
            <a:r>
              <a:rPr lang="zh-TW" altLang="en-US" b="0" i="0" dirty="0">
                <a:solidFill>
                  <a:srgbClr val="ECECEC"/>
                </a:solidFill>
                <a:effectLst/>
                <a:latin typeface="Söhne"/>
              </a:rPr>
              <a:t>框架、以及管理的</a:t>
            </a:r>
            <a:r>
              <a:rPr lang="en-US" altLang="zh-TW" b="0" i="0" dirty="0">
                <a:solidFill>
                  <a:srgbClr val="ECECEC"/>
                </a:solidFill>
                <a:effectLst/>
                <a:latin typeface="Söhne"/>
              </a:rPr>
              <a:t>VNF</a:t>
            </a:r>
            <a:r>
              <a:rPr lang="zh-TW" altLang="en-US" b="0" i="0" dirty="0">
                <a:solidFill>
                  <a:srgbClr val="ECECEC"/>
                </a:solidFill>
                <a:effectLst/>
                <a:latin typeface="Söhne"/>
              </a:rPr>
              <a:t>集合。</a:t>
            </a:r>
            <a:endParaRPr lang="en-US" altLang="zh-TW" b="0" i="0" dirty="0">
              <a:solidFill>
                <a:srgbClr val="ECECEC"/>
              </a:solidFill>
              <a:effectLst/>
              <a:latin typeface="Söhne"/>
            </a:endParaRPr>
          </a:p>
          <a:p>
            <a:pPr algn="l">
              <a:buFont typeface="Arial" panose="020B0604020202020204" pitchFamily="34" charset="0"/>
              <a:buChar char="•"/>
            </a:pPr>
            <a:endParaRPr lang="zh-TW" altLang="en-US" b="0" i="0" dirty="0">
              <a:solidFill>
                <a:srgbClr val="ECECEC"/>
              </a:solidFill>
              <a:effectLst/>
              <a:latin typeface="Söhne"/>
            </a:endParaRPr>
          </a:p>
          <a:p>
            <a:pPr algn="l">
              <a:buFont typeface="Arial" panose="020B0604020202020204" pitchFamily="34" charset="0"/>
              <a:buChar char="•"/>
            </a:pPr>
            <a:r>
              <a:rPr lang="zh-TW" altLang="en-US" b="1" i="0" dirty="0">
                <a:solidFill>
                  <a:srgbClr val="ECECEC"/>
                </a:solidFill>
                <a:effectLst/>
                <a:latin typeface="Söhne"/>
              </a:rPr>
              <a:t>框架的重要性</a:t>
            </a:r>
            <a:r>
              <a:rPr lang="zh-TW" altLang="en-US" b="0" i="0" dirty="0">
                <a:solidFill>
                  <a:srgbClr val="ECECEC"/>
                </a:solidFill>
                <a:effectLst/>
                <a:latin typeface="Söhne"/>
              </a:rPr>
              <a:t>：框架配備南向和北向</a:t>
            </a:r>
            <a:r>
              <a:rPr lang="en-US" altLang="zh-TW" b="0" i="0" dirty="0">
                <a:solidFill>
                  <a:srgbClr val="ECECEC"/>
                </a:solidFill>
                <a:effectLst/>
                <a:latin typeface="Söhne"/>
              </a:rPr>
              <a:t>API</a:t>
            </a:r>
            <a:r>
              <a:rPr lang="zh-TW" altLang="en-US" b="0" i="0" dirty="0">
                <a:solidFill>
                  <a:srgbClr val="ECECEC"/>
                </a:solidFill>
                <a:effectLst/>
                <a:latin typeface="Söhne"/>
              </a:rPr>
              <a:t>，與其他蜂窩基礎設施組件互動，例如邊緣框架和</a:t>
            </a:r>
            <a:r>
              <a:rPr lang="en-US" altLang="zh-TW" b="0" i="0" dirty="0">
                <a:solidFill>
                  <a:srgbClr val="ECECEC"/>
                </a:solidFill>
                <a:effectLst/>
                <a:latin typeface="Söhne"/>
              </a:rPr>
              <a:t>RAN</a:t>
            </a:r>
            <a:r>
              <a:rPr lang="zh-TW" altLang="en-US" b="0" i="0" dirty="0">
                <a:solidFill>
                  <a:srgbClr val="ECECEC"/>
                </a:solidFill>
                <a:effectLst/>
                <a:latin typeface="Söhne"/>
              </a:rPr>
              <a:t>框架。</a:t>
            </a:r>
            <a:endParaRPr lang="en-US" altLang="zh-TW" b="0" i="0" dirty="0">
              <a:solidFill>
                <a:srgbClr val="ECECEC"/>
              </a:solidFill>
              <a:effectLst/>
              <a:latin typeface="Söhne"/>
            </a:endParaRPr>
          </a:p>
          <a:p>
            <a:pPr algn="l">
              <a:buFont typeface="Arial" panose="020B0604020202020204" pitchFamily="34" charset="0"/>
              <a:buChar char="•"/>
            </a:pPr>
            <a:endParaRPr lang="zh-TW" altLang="en-US" b="0" i="0" dirty="0">
              <a:solidFill>
                <a:srgbClr val="ECECEC"/>
              </a:solidFill>
              <a:effectLst/>
              <a:latin typeface="Söhne"/>
            </a:endParaRPr>
          </a:p>
          <a:p>
            <a:pPr algn="l">
              <a:buFont typeface="Arial" panose="020B0604020202020204" pitchFamily="34" charset="0"/>
              <a:buChar char="•"/>
            </a:pPr>
            <a:r>
              <a:rPr lang="zh-TW" altLang="en-US" b="1" i="0" dirty="0">
                <a:solidFill>
                  <a:srgbClr val="ECECEC"/>
                </a:solidFill>
                <a:effectLst/>
                <a:latin typeface="Söhne"/>
              </a:rPr>
              <a:t>常見的</a:t>
            </a:r>
            <a:r>
              <a:rPr lang="en-US" altLang="zh-TW" b="1" i="0" dirty="0">
                <a:solidFill>
                  <a:srgbClr val="ECECEC"/>
                </a:solidFill>
                <a:effectLst/>
                <a:latin typeface="Söhne"/>
              </a:rPr>
              <a:t>MANO</a:t>
            </a:r>
            <a:r>
              <a:rPr lang="zh-TW" altLang="en-US" b="1" i="0" dirty="0">
                <a:solidFill>
                  <a:srgbClr val="ECECEC"/>
                </a:solidFill>
                <a:effectLst/>
                <a:latin typeface="Söhne"/>
              </a:rPr>
              <a:t>框架</a:t>
            </a:r>
            <a:r>
              <a:rPr lang="zh-TW" altLang="en-US" b="0" i="0" dirty="0">
                <a:solidFill>
                  <a:srgbClr val="ECECEC"/>
                </a:solidFill>
                <a:effectLst/>
                <a:latin typeface="Söhne"/>
              </a:rPr>
              <a:t>：包括</a:t>
            </a:r>
            <a:r>
              <a:rPr lang="en-US" altLang="zh-TW" b="0" i="0" dirty="0">
                <a:solidFill>
                  <a:srgbClr val="ECECEC"/>
                </a:solidFill>
                <a:effectLst/>
                <a:latin typeface="Söhne"/>
              </a:rPr>
              <a:t>ONAP</a:t>
            </a:r>
            <a:r>
              <a:rPr lang="zh-TW" altLang="en-US" b="0" i="0" dirty="0">
                <a:solidFill>
                  <a:srgbClr val="ECECEC"/>
                </a:solidFill>
                <a:effectLst/>
                <a:latin typeface="Söhne"/>
              </a:rPr>
              <a:t>、</a:t>
            </a:r>
            <a:r>
              <a:rPr lang="en-US" altLang="zh-TW" b="0" i="0" dirty="0">
                <a:solidFill>
                  <a:srgbClr val="ECECEC"/>
                </a:solidFill>
                <a:effectLst/>
                <a:latin typeface="Söhne"/>
              </a:rPr>
              <a:t>OSM</a:t>
            </a:r>
            <a:r>
              <a:rPr lang="zh-TW" altLang="en-US" b="0" i="0" dirty="0">
                <a:solidFill>
                  <a:srgbClr val="ECECEC"/>
                </a:solidFill>
                <a:effectLst/>
                <a:latin typeface="Söhne"/>
              </a:rPr>
              <a:t>和</a:t>
            </a:r>
            <a:r>
              <a:rPr lang="en-US" altLang="zh-TW" b="0" i="0" dirty="0">
                <a:solidFill>
                  <a:srgbClr val="ECECEC"/>
                </a:solidFill>
                <a:effectLst/>
                <a:latin typeface="Söhne"/>
              </a:rPr>
              <a:t>Open Baton</a:t>
            </a:r>
            <a:r>
              <a:rPr lang="zh-TW" altLang="en-US" b="0" i="0" dirty="0">
                <a:solidFill>
                  <a:srgbClr val="ECECEC"/>
                </a:solidFill>
                <a:effectLst/>
                <a:latin typeface="Söhne"/>
              </a:rPr>
              <a:t>，它們提供了不同的功能和特性，以支持運營商級網絡的管理和部署。</a:t>
            </a:r>
            <a:endParaRPr lang="en-US" altLang="zh-TW" b="0" i="0" dirty="0">
              <a:solidFill>
                <a:srgbClr val="ECECEC"/>
              </a:solidFill>
              <a:effectLst/>
              <a:latin typeface="Söhne"/>
            </a:endParaRPr>
          </a:p>
          <a:p>
            <a:pPr algn="l">
              <a:buFont typeface="Arial" panose="020B0604020202020204" pitchFamily="34" charset="0"/>
              <a:buChar char="•"/>
            </a:pPr>
            <a:endParaRPr lang="zh-TW" altLang="en-US" b="0" i="0" dirty="0">
              <a:solidFill>
                <a:srgbClr val="ECECEC"/>
              </a:solidFill>
              <a:effectLst/>
              <a:latin typeface="Söhne"/>
            </a:endParaRPr>
          </a:p>
          <a:p>
            <a:pPr algn="l">
              <a:buFont typeface="Arial" panose="020B0604020202020204" pitchFamily="34" charset="0"/>
              <a:buChar char="•"/>
            </a:pPr>
            <a:r>
              <a:rPr lang="zh-TW" altLang="en-US" b="1" i="0" dirty="0">
                <a:solidFill>
                  <a:srgbClr val="ECECEC"/>
                </a:solidFill>
                <a:effectLst/>
                <a:latin typeface="Söhne"/>
              </a:rPr>
              <a:t>初始化和更新配置</a:t>
            </a:r>
            <a:r>
              <a:rPr lang="zh-TW" altLang="en-US" b="0" i="0" dirty="0">
                <a:solidFill>
                  <a:srgbClr val="ECECEC"/>
                </a:solidFill>
                <a:effectLst/>
                <a:latin typeface="Söhne"/>
              </a:rPr>
              <a:t>：在初始化網絡服務時應用基本配置，然後</a:t>
            </a:r>
            <a:r>
              <a:rPr lang="en-US" altLang="zh-TW" b="0" i="0" dirty="0">
                <a:solidFill>
                  <a:srgbClr val="ECECEC"/>
                </a:solidFill>
                <a:effectLst/>
                <a:latin typeface="Söhne"/>
              </a:rPr>
              <a:t>MANO</a:t>
            </a:r>
            <a:r>
              <a:rPr lang="zh-TW" altLang="en-US" b="0" i="0" dirty="0">
                <a:solidFill>
                  <a:srgbClr val="ECECEC"/>
                </a:solidFill>
                <a:effectLst/>
                <a:latin typeface="Söhne"/>
              </a:rPr>
              <a:t>框架廣告功能或服務的實際配置，最後可以在後期部署更新配置。</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45</a:t>
            </a:fld>
            <a:endParaRPr lang="zh-TW" altLang="en-US"/>
          </a:p>
        </p:txBody>
      </p:sp>
    </p:spTree>
    <p:extLst>
      <p:ext uri="{BB962C8B-B14F-4D97-AF65-F5344CB8AC3E}">
        <p14:creationId xmlns:p14="http://schemas.microsoft.com/office/powerpoint/2010/main" val="4062968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Arial" panose="020B0604020202020204" pitchFamily="34" charset="0"/>
              <a:buChar char="•"/>
            </a:pPr>
            <a:r>
              <a:rPr lang="en-US" altLang="zh-TW" b="1" i="0" dirty="0">
                <a:solidFill>
                  <a:srgbClr val="ECECEC"/>
                </a:solidFill>
                <a:effectLst/>
                <a:latin typeface="Söhne"/>
              </a:rPr>
              <a:t>NFV MANO</a:t>
            </a:r>
            <a:r>
              <a:rPr lang="zh-TW" altLang="en-US" b="1" i="0" dirty="0">
                <a:solidFill>
                  <a:srgbClr val="ECECEC"/>
                </a:solidFill>
                <a:effectLst/>
                <a:latin typeface="Söhne"/>
              </a:rPr>
              <a:t>框架的作用</a:t>
            </a:r>
            <a:r>
              <a:rPr lang="zh-TW" altLang="en-US" b="0" i="0" dirty="0">
                <a:solidFill>
                  <a:srgbClr val="ECECEC"/>
                </a:solidFill>
                <a:effectLst/>
                <a:latin typeface="Söhne"/>
              </a:rPr>
              <a:t>：管理和編排整個</a:t>
            </a:r>
            <a:r>
              <a:rPr lang="en-US" altLang="zh-TW" b="0" i="0" dirty="0">
                <a:solidFill>
                  <a:srgbClr val="ECECEC"/>
                </a:solidFill>
                <a:effectLst/>
                <a:latin typeface="Söhne"/>
              </a:rPr>
              <a:t>NFV</a:t>
            </a:r>
            <a:r>
              <a:rPr lang="zh-TW" altLang="en-US" b="0" i="0" dirty="0">
                <a:solidFill>
                  <a:srgbClr val="ECECEC"/>
                </a:solidFill>
                <a:effectLst/>
                <a:latin typeface="Söhne"/>
              </a:rPr>
              <a:t>基礎設施，包括虛擬化基礎設施管理器（</a:t>
            </a:r>
            <a:r>
              <a:rPr lang="en-US" altLang="zh-TW" b="0" i="0" dirty="0">
                <a:solidFill>
                  <a:srgbClr val="ECECEC"/>
                </a:solidFill>
                <a:effectLst/>
                <a:latin typeface="Söhne"/>
              </a:rPr>
              <a:t>VIM</a:t>
            </a:r>
            <a:r>
              <a:rPr lang="zh-TW" altLang="en-US" b="0" i="0" dirty="0">
                <a:solidFill>
                  <a:srgbClr val="ECECEC"/>
                </a:solidFill>
                <a:effectLst/>
                <a:latin typeface="Söhne"/>
              </a:rPr>
              <a:t>）、</a:t>
            </a:r>
            <a:r>
              <a:rPr lang="en-US" altLang="zh-TW" b="0" i="0" dirty="0">
                <a:solidFill>
                  <a:srgbClr val="ECECEC"/>
                </a:solidFill>
                <a:effectLst/>
                <a:latin typeface="Söhne"/>
              </a:rPr>
              <a:t>MANO</a:t>
            </a:r>
            <a:r>
              <a:rPr lang="zh-TW" altLang="en-US" b="0" i="0" dirty="0">
                <a:solidFill>
                  <a:srgbClr val="ECECEC"/>
                </a:solidFill>
                <a:effectLst/>
                <a:latin typeface="Söhne"/>
              </a:rPr>
              <a:t>框架和</a:t>
            </a:r>
            <a:r>
              <a:rPr lang="en-US" altLang="zh-TW" b="0" i="0" dirty="0">
                <a:solidFill>
                  <a:srgbClr val="ECECEC"/>
                </a:solidFill>
                <a:effectLst/>
                <a:latin typeface="Söhne"/>
              </a:rPr>
              <a:t>VNF</a:t>
            </a:r>
            <a:r>
              <a:rPr lang="zh-TW" altLang="en-US" b="0" i="0" dirty="0">
                <a:solidFill>
                  <a:srgbClr val="ECECEC"/>
                </a:solidFill>
                <a:effectLst/>
                <a:latin typeface="Söhne"/>
              </a:rPr>
              <a:t>集合，以實現端到端的網絡服務管理和部署。</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46</a:t>
            </a:fld>
            <a:endParaRPr lang="zh-TW" altLang="en-US"/>
          </a:p>
        </p:txBody>
      </p:sp>
    </p:spTree>
    <p:extLst>
      <p:ext uri="{BB962C8B-B14F-4D97-AF65-F5344CB8AC3E}">
        <p14:creationId xmlns:p14="http://schemas.microsoft.com/office/powerpoint/2010/main" val="4591103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 </a:t>
            </a:r>
            <a:r>
              <a:rPr lang="en-US" altLang="zh-TW" dirty="0"/>
              <a:t>2 </a:t>
            </a:r>
            <a:r>
              <a:rPr lang="zh-TW" altLang="en-US" dirty="0"/>
              <a:t>節概述了 </a:t>
            </a:r>
            <a:r>
              <a:rPr lang="en-US" altLang="zh-TW" dirty="0"/>
              <a:t>5G </a:t>
            </a:r>
            <a:r>
              <a:rPr lang="zh-TW" altLang="en-US" dirty="0"/>
              <a:t>系統的架構，概述了其組件和技術。 </a:t>
            </a:r>
            <a:endParaRPr lang="en-US" altLang="zh-TW" dirty="0"/>
          </a:p>
          <a:p>
            <a:r>
              <a:rPr lang="zh-TW" altLang="en-US" dirty="0"/>
              <a:t>第 </a:t>
            </a:r>
            <a:r>
              <a:rPr lang="en-US" altLang="zh-TW" dirty="0"/>
              <a:t>3 </a:t>
            </a:r>
            <a:r>
              <a:rPr lang="zh-TW" altLang="en-US" dirty="0"/>
              <a:t>節和第 </a:t>
            </a:r>
            <a:r>
              <a:rPr lang="en-US" altLang="zh-TW" dirty="0"/>
              <a:t>4 </a:t>
            </a:r>
            <a:r>
              <a:rPr lang="zh-TW" altLang="en-US" dirty="0"/>
              <a:t>節分別介紹了基礎架構的 </a:t>
            </a:r>
            <a:r>
              <a:rPr lang="en-US" altLang="zh-TW" dirty="0"/>
              <a:t>RAN </a:t>
            </a:r>
            <a:r>
              <a:rPr lang="zh-TW" altLang="en-US" dirty="0"/>
              <a:t>和 </a:t>
            </a:r>
            <a:r>
              <a:rPr lang="en-US" altLang="zh-TW" dirty="0"/>
              <a:t>CN </a:t>
            </a:r>
            <a:r>
              <a:rPr lang="zh-TW" altLang="en-US" dirty="0"/>
              <a:t>部分的開源解決方案。 </a:t>
            </a:r>
            <a:endParaRPr lang="en-US" altLang="zh-TW" dirty="0"/>
          </a:p>
          <a:p>
            <a:r>
              <a:rPr lang="zh-TW" altLang="en-US" dirty="0"/>
              <a:t>第 </a:t>
            </a:r>
            <a:r>
              <a:rPr lang="en-US" altLang="zh-TW" dirty="0"/>
              <a:t>5 </a:t>
            </a:r>
            <a:r>
              <a:rPr lang="zh-TW" altLang="en-US" dirty="0"/>
              <a:t>節詳細闡述了涵蓋</a:t>
            </a:r>
            <a:r>
              <a:rPr lang="en-US" altLang="zh-TW" dirty="0"/>
              <a:t>RAN </a:t>
            </a:r>
            <a:r>
              <a:rPr lang="zh-TW" altLang="en-US" dirty="0"/>
              <a:t>和</a:t>
            </a:r>
            <a:r>
              <a:rPr lang="en-US" altLang="zh-TW" dirty="0"/>
              <a:t>CN </a:t>
            </a:r>
            <a:r>
              <a:rPr lang="zh-TW" altLang="en-US" dirty="0"/>
              <a:t>功能的通用開源框架。</a:t>
            </a:r>
            <a:endParaRPr lang="en-US" altLang="zh-TW" dirty="0"/>
          </a:p>
          <a:p>
            <a:r>
              <a:rPr lang="zh-TW" altLang="en-US" dirty="0"/>
              <a:t>第 </a:t>
            </a:r>
            <a:r>
              <a:rPr lang="en-US" altLang="zh-TW" dirty="0"/>
              <a:t>6 </a:t>
            </a:r>
            <a:r>
              <a:rPr lang="zh-TW" altLang="en-US" dirty="0"/>
              <a:t>節詳細介紹了虛擬化和管理框架。</a:t>
            </a:r>
            <a:endParaRPr lang="en-US" altLang="zh-TW" dirty="0"/>
          </a:p>
          <a:p>
            <a:r>
              <a:rPr lang="zh-TW" altLang="en-US" dirty="0"/>
              <a:t>第 </a:t>
            </a:r>
            <a:r>
              <a:rPr lang="en-US" altLang="zh-TW" dirty="0"/>
              <a:t>7 </a:t>
            </a:r>
            <a:r>
              <a:rPr lang="zh-TW" altLang="en-US" dirty="0"/>
              <a:t>節介紹了用於部署軟體化 </a:t>
            </a:r>
            <a:r>
              <a:rPr lang="en-US" altLang="zh-TW" dirty="0"/>
              <a:t>5G </a:t>
            </a:r>
            <a:r>
              <a:rPr lang="zh-TW" altLang="en-US" dirty="0"/>
              <a:t>網路和測試新解決方案的各種實驗測試平台。</a:t>
            </a:r>
            <a:endParaRPr lang="en-US" altLang="zh-TW" dirty="0"/>
          </a:p>
          <a:p>
            <a:r>
              <a:rPr lang="zh-TW" altLang="en-US" dirty="0"/>
              <a:t>最後，第 </a:t>
            </a:r>
            <a:r>
              <a:rPr lang="en-US" altLang="zh-TW" dirty="0"/>
              <a:t>8</a:t>
            </a:r>
            <a:r>
              <a:rPr lang="zh-TW" altLang="en-US" dirty="0"/>
              <a:t> 節總結了目前 </a:t>
            </a:r>
            <a:r>
              <a:rPr lang="en-US" altLang="zh-TW" dirty="0"/>
              <a:t>5G </a:t>
            </a:r>
            <a:r>
              <a:rPr lang="zh-TW" altLang="en-US" dirty="0"/>
              <a:t>開源生態系統的局限性並討論了未來的研究方向。</a:t>
            </a:r>
          </a:p>
          <a:p>
            <a:endParaRPr lang="en-US" altLang="zh-TW" dirty="0"/>
          </a:p>
          <a:p>
            <a:r>
              <a:rPr lang="en-US" altLang="zh-TW" b="0" i="0" dirty="0">
                <a:effectLst/>
                <a:latin typeface="-apple-system"/>
              </a:rPr>
              <a:t>testbed"</a:t>
            </a:r>
            <a:r>
              <a:rPr lang="zh-TW" altLang="en-US" b="0" i="0" dirty="0">
                <a:effectLst/>
                <a:latin typeface="-apple-system"/>
              </a:rPr>
              <a:t>（測試床）是指一個用於測試、評估和驗證新技術、系統或應用的實驗環境</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47</a:t>
            </a:fld>
            <a:endParaRPr lang="zh-TW" altLang="en-US"/>
          </a:p>
        </p:txBody>
      </p:sp>
    </p:spTree>
    <p:extLst>
      <p:ext uri="{BB962C8B-B14F-4D97-AF65-F5344CB8AC3E}">
        <p14:creationId xmlns:p14="http://schemas.microsoft.com/office/powerpoint/2010/main" val="35251514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zh-TW" altLang="en-US" b="0" i="0" dirty="0">
                <a:solidFill>
                  <a:srgbClr val="ECECEC"/>
                </a:solidFill>
                <a:effectLst/>
                <a:latin typeface="Söhne"/>
              </a:rPr>
              <a:t>這章的重點主要是介紹了多個用於實驗性研究的測試平台，這些平台可以用來進行</a:t>
            </a:r>
            <a:r>
              <a:rPr lang="en-US" altLang="zh-TW" b="0" i="0" dirty="0">
                <a:solidFill>
                  <a:srgbClr val="ECECEC"/>
                </a:solidFill>
                <a:effectLst/>
                <a:latin typeface="Söhne"/>
              </a:rPr>
              <a:t>5G</a:t>
            </a:r>
            <a:r>
              <a:rPr lang="zh-TW" altLang="en-US" b="0" i="0" dirty="0">
                <a:solidFill>
                  <a:srgbClr val="ECECEC"/>
                </a:solidFill>
                <a:effectLst/>
                <a:latin typeface="Söhne"/>
              </a:rPr>
              <a:t>和認知無線（</a:t>
            </a:r>
            <a:r>
              <a:rPr lang="en-US" altLang="zh-TW" b="0" i="0" dirty="0">
                <a:solidFill>
                  <a:srgbClr val="ECECEC"/>
                </a:solidFill>
                <a:effectLst/>
                <a:latin typeface="Söhne"/>
              </a:rPr>
              <a:t>CR</a:t>
            </a:r>
            <a:r>
              <a:rPr lang="zh-TW" altLang="en-US" b="0" i="0" dirty="0">
                <a:solidFill>
                  <a:srgbClr val="ECECEC"/>
                </a:solidFill>
                <a:effectLst/>
                <a:latin typeface="Söhne"/>
              </a:rPr>
              <a:t>）技術的實驗。以下是這章的重點：</a:t>
            </a:r>
            <a:endParaRPr lang="en-US" altLang="zh-TW" b="0" i="0" dirty="0">
              <a:solidFill>
                <a:srgbClr val="ECECEC"/>
              </a:solidFill>
              <a:effectLst/>
              <a:latin typeface="Söhne"/>
            </a:endParaRPr>
          </a:p>
          <a:p>
            <a:pPr algn="l"/>
            <a:endParaRPr lang="zh-TW" altLang="en-US" b="0" i="0" dirty="0">
              <a:solidFill>
                <a:srgbClr val="ECECEC"/>
              </a:solidFill>
              <a:effectLst/>
              <a:latin typeface="Söhne"/>
            </a:endParaRPr>
          </a:p>
          <a:p>
            <a:pPr algn="l">
              <a:buFont typeface="+mj-lt"/>
              <a:buAutoNum type="arabicPeriod"/>
            </a:pPr>
            <a:r>
              <a:rPr lang="zh-TW" altLang="en-US" b="1" i="0" dirty="0">
                <a:solidFill>
                  <a:srgbClr val="ECECEC"/>
                </a:solidFill>
                <a:effectLst/>
                <a:latin typeface="Söhne"/>
              </a:rPr>
              <a:t>不同測試平台的描述</a:t>
            </a:r>
            <a:r>
              <a:rPr lang="zh-TW" altLang="en-US" b="0" i="0" dirty="0">
                <a:solidFill>
                  <a:srgbClr val="ECECEC"/>
                </a:solidFill>
                <a:effectLst/>
                <a:latin typeface="Söhne"/>
              </a:rPr>
              <a:t>：該章介紹了多個不同的測試平台，包括</a:t>
            </a:r>
            <a:r>
              <a:rPr lang="en-US" altLang="zh-TW" b="0" i="0" dirty="0">
                <a:solidFill>
                  <a:srgbClr val="ECECEC"/>
                </a:solidFill>
                <a:effectLst/>
                <a:latin typeface="Söhne"/>
              </a:rPr>
              <a:t>POWDER-RENEW</a:t>
            </a:r>
            <a:r>
              <a:rPr lang="zh-TW" altLang="en-US" b="0" i="0" dirty="0">
                <a:solidFill>
                  <a:srgbClr val="ECECEC"/>
                </a:solidFill>
                <a:effectLst/>
                <a:latin typeface="Söhne"/>
              </a:rPr>
              <a:t>、</a:t>
            </a:r>
            <a:r>
              <a:rPr lang="en-US" altLang="zh-TW" b="0" i="0" dirty="0">
                <a:solidFill>
                  <a:srgbClr val="ECECEC"/>
                </a:solidFill>
                <a:effectLst/>
                <a:latin typeface="Söhne"/>
              </a:rPr>
              <a:t>COSMOS</a:t>
            </a:r>
            <a:r>
              <a:rPr lang="zh-TW" altLang="en-US" b="0" i="0" dirty="0">
                <a:solidFill>
                  <a:srgbClr val="ECECEC"/>
                </a:solidFill>
                <a:effectLst/>
                <a:latin typeface="Söhne"/>
              </a:rPr>
              <a:t>、</a:t>
            </a:r>
            <a:r>
              <a:rPr lang="en-US" altLang="zh-TW" b="0" i="0" dirty="0">
                <a:solidFill>
                  <a:srgbClr val="ECECEC"/>
                </a:solidFill>
                <a:effectLst/>
                <a:latin typeface="Söhne"/>
              </a:rPr>
              <a:t>AERPAW</a:t>
            </a:r>
            <a:r>
              <a:rPr lang="zh-TW" altLang="en-US" b="0" i="0" dirty="0">
                <a:solidFill>
                  <a:srgbClr val="ECECEC"/>
                </a:solidFill>
                <a:effectLst/>
                <a:latin typeface="Söhne"/>
              </a:rPr>
              <a:t>、</a:t>
            </a:r>
            <a:r>
              <a:rPr lang="en-US" altLang="zh-TW" b="0" i="0" dirty="0">
                <a:solidFill>
                  <a:srgbClr val="ECECEC"/>
                </a:solidFill>
                <a:effectLst/>
                <a:latin typeface="Söhne"/>
              </a:rPr>
              <a:t>Colosseum</a:t>
            </a:r>
            <a:r>
              <a:rPr lang="zh-TW" altLang="en-US" b="0" i="0" dirty="0">
                <a:solidFill>
                  <a:srgbClr val="ECECEC"/>
                </a:solidFill>
                <a:effectLst/>
                <a:latin typeface="Söhne"/>
              </a:rPr>
              <a:t>、</a:t>
            </a:r>
            <a:r>
              <a:rPr lang="en-US" altLang="zh-TW" b="0" i="0" dirty="0">
                <a:solidFill>
                  <a:srgbClr val="ECECEC"/>
                </a:solidFill>
                <a:effectLst/>
                <a:latin typeface="Söhne"/>
              </a:rPr>
              <a:t>Arena</a:t>
            </a:r>
            <a:r>
              <a:rPr lang="zh-TW" altLang="en-US" b="0" i="0" dirty="0">
                <a:solidFill>
                  <a:srgbClr val="ECECEC"/>
                </a:solidFill>
                <a:effectLst/>
                <a:latin typeface="Söhne"/>
              </a:rPr>
              <a:t>、</a:t>
            </a:r>
            <a:r>
              <a:rPr lang="en-US" altLang="zh-TW" b="0" i="0" dirty="0">
                <a:solidFill>
                  <a:srgbClr val="ECECEC"/>
                </a:solidFill>
                <a:effectLst/>
                <a:latin typeface="Söhne"/>
              </a:rPr>
              <a:t>5TONIC</a:t>
            </a:r>
            <a:r>
              <a:rPr lang="zh-TW" altLang="en-US" b="0" i="0" dirty="0">
                <a:solidFill>
                  <a:srgbClr val="ECECEC"/>
                </a:solidFill>
                <a:effectLst/>
                <a:latin typeface="Söhne"/>
              </a:rPr>
              <a:t>、</a:t>
            </a:r>
            <a:r>
              <a:rPr lang="en-US" altLang="zh-TW" b="0" i="0" dirty="0">
                <a:solidFill>
                  <a:srgbClr val="ECECEC"/>
                </a:solidFill>
                <a:effectLst/>
                <a:latin typeface="Söhne"/>
              </a:rPr>
              <a:t>FED4FIRE+</a:t>
            </a:r>
            <a:r>
              <a:rPr lang="zh-TW" altLang="en-US" b="0" i="0" dirty="0">
                <a:solidFill>
                  <a:srgbClr val="ECECEC"/>
                </a:solidFill>
                <a:effectLst/>
                <a:latin typeface="Söhne"/>
              </a:rPr>
              <a:t>、</a:t>
            </a:r>
            <a:r>
              <a:rPr lang="en-US" altLang="zh-TW" b="0" i="0" dirty="0">
                <a:solidFill>
                  <a:srgbClr val="ECECEC"/>
                </a:solidFill>
                <a:effectLst/>
                <a:latin typeface="Söhne"/>
              </a:rPr>
              <a:t>NITOS</a:t>
            </a:r>
            <a:r>
              <a:rPr lang="zh-TW" altLang="en-US" b="0" i="0" dirty="0">
                <a:solidFill>
                  <a:srgbClr val="ECECEC"/>
                </a:solidFill>
                <a:effectLst/>
                <a:latin typeface="Söhne"/>
              </a:rPr>
              <a:t>、</a:t>
            </a:r>
            <a:r>
              <a:rPr lang="en-US" altLang="zh-TW" b="0" i="0" dirty="0">
                <a:solidFill>
                  <a:srgbClr val="ECECEC"/>
                </a:solidFill>
                <a:effectLst/>
                <a:latin typeface="Söhne"/>
              </a:rPr>
              <a:t>IRIS</a:t>
            </a:r>
            <a:r>
              <a:rPr lang="zh-TW" altLang="en-US" b="0" i="0" dirty="0">
                <a:solidFill>
                  <a:srgbClr val="ECECEC"/>
                </a:solidFill>
                <a:effectLst/>
                <a:latin typeface="Söhne"/>
              </a:rPr>
              <a:t>、</a:t>
            </a:r>
            <a:r>
              <a:rPr lang="en-US" altLang="zh-TW" b="0" i="0" dirty="0">
                <a:solidFill>
                  <a:srgbClr val="ECECEC"/>
                </a:solidFill>
                <a:effectLst/>
                <a:latin typeface="Söhne"/>
              </a:rPr>
              <a:t>CORNET</a:t>
            </a:r>
            <a:r>
              <a:rPr lang="zh-TW" altLang="en-US" b="0" i="0" dirty="0">
                <a:solidFill>
                  <a:srgbClr val="ECECEC"/>
                </a:solidFill>
                <a:effectLst/>
                <a:latin typeface="Söhne"/>
              </a:rPr>
              <a:t>、</a:t>
            </a:r>
            <a:r>
              <a:rPr lang="en-US" altLang="zh-TW" b="0" i="0" dirty="0">
                <a:solidFill>
                  <a:srgbClr val="ECECEC"/>
                </a:solidFill>
                <a:effectLst/>
                <a:latin typeface="Söhne"/>
              </a:rPr>
              <a:t>Future Internet of Things (FIT)</a:t>
            </a:r>
            <a:r>
              <a:rPr lang="zh-TW" altLang="en-US" b="0" i="0" dirty="0">
                <a:solidFill>
                  <a:srgbClr val="ECECEC"/>
                </a:solidFill>
                <a:effectLst/>
                <a:latin typeface="Söhne"/>
              </a:rPr>
              <a:t>以及</a:t>
            </a:r>
            <a:r>
              <a:rPr lang="en-US" altLang="zh-TW" b="0" i="0" dirty="0">
                <a:solidFill>
                  <a:srgbClr val="ECECEC"/>
                </a:solidFill>
                <a:effectLst/>
                <a:latin typeface="Söhne"/>
              </a:rPr>
              <a:t>Drexel Grid</a:t>
            </a:r>
            <a:r>
              <a:rPr lang="zh-TW" altLang="en-US" b="0" i="0" dirty="0">
                <a:solidFill>
                  <a:srgbClr val="ECECEC"/>
                </a:solidFill>
                <a:effectLst/>
                <a:latin typeface="Söhne"/>
              </a:rPr>
              <a:t>。每個測試平台都有其獨特的特點和應用場景。</a:t>
            </a:r>
            <a:endParaRPr lang="en-US" altLang="zh-TW" b="0" i="0" dirty="0">
              <a:solidFill>
                <a:srgbClr val="ECECEC"/>
              </a:solidFill>
              <a:effectLst/>
              <a:latin typeface="Söhne"/>
            </a:endParaRPr>
          </a:p>
          <a:p>
            <a:pPr algn="l">
              <a:buFont typeface="+mj-lt"/>
              <a:buAutoNum type="arabicPeriod"/>
            </a:pPr>
            <a:endParaRPr lang="zh-TW" altLang="en-US" b="0" i="0" dirty="0">
              <a:solidFill>
                <a:srgbClr val="ECECEC"/>
              </a:solidFill>
              <a:effectLst/>
              <a:latin typeface="Söhne"/>
            </a:endParaRPr>
          </a:p>
          <a:p>
            <a:pPr algn="l">
              <a:buFont typeface="+mj-lt"/>
              <a:buAutoNum type="arabicPeriod"/>
            </a:pPr>
            <a:r>
              <a:rPr lang="zh-TW" altLang="en-US" b="1" i="0" dirty="0">
                <a:solidFill>
                  <a:srgbClr val="ECECEC"/>
                </a:solidFill>
                <a:effectLst/>
                <a:latin typeface="Söhne"/>
              </a:rPr>
              <a:t>測試平台的配置和功能</a:t>
            </a:r>
            <a:r>
              <a:rPr lang="zh-TW" altLang="en-US" b="0" i="0" dirty="0">
                <a:solidFill>
                  <a:srgbClr val="ECECEC"/>
                </a:solidFill>
                <a:effectLst/>
                <a:latin typeface="Söhne"/>
              </a:rPr>
              <a:t>：對於每個測試平台，都描述了其構成要素、硬體設備和軟體工具。例如，一些平台擁有高性能伺服器、</a:t>
            </a:r>
            <a:r>
              <a:rPr lang="en-US" altLang="zh-TW" b="0" i="0" dirty="0">
                <a:solidFill>
                  <a:srgbClr val="ECECEC"/>
                </a:solidFill>
                <a:effectLst/>
                <a:latin typeface="Söhne"/>
              </a:rPr>
              <a:t>SDR</a:t>
            </a:r>
            <a:r>
              <a:rPr lang="zh-TW" altLang="en-US" b="0" i="0" dirty="0">
                <a:solidFill>
                  <a:srgbClr val="ECECEC"/>
                </a:solidFill>
                <a:effectLst/>
                <a:latin typeface="Söhne"/>
              </a:rPr>
              <a:t>設備、開源軟體定義網絡和虛擬化功能等。</a:t>
            </a:r>
            <a:endParaRPr lang="en-US" altLang="zh-TW" b="0" i="0" dirty="0">
              <a:solidFill>
                <a:srgbClr val="ECECEC"/>
              </a:solidFill>
              <a:effectLst/>
              <a:latin typeface="Söhne"/>
            </a:endParaRPr>
          </a:p>
          <a:p>
            <a:pPr algn="l">
              <a:buFont typeface="+mj-lt"/>
              <a:buAutoNum type="arabicPeriod"/>
            </a:pPr>
            <a:endParaRPr lang="zh-TW" altLang="en-US" b="0" i="0" dirty="0">
              <a:solidFill>
                <a:srgbClr val="ECECEC"/>
              </a:solidFill>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48</a:t>
            </a:fld>
            <a:endParaRPr lang="zh-TW" altLang="en-US"/>
          </a:p>
        </p:txBody>
      </p:sp>
    </p:spTree>
    <p:extLst>
      <p:ext uri="{BB962C8B-B14F-4D97-AF65-F5344CB8AC3E}">
        <p14:creationId xmlns:p14="http://schemas.microsoft.com/office/powerpoint/2010/main" val="6474691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mj-lt"/>
              <a:buAutoNum type="arabicPeriod"/>
            </a:pPr>
            <a:r>
              <a:rPr lang="zh-TW" altLang="en-US" b="1" i="0" dirty="0">
                <a:solidFill>
                  <a:srgbClr val="ECECEC"/>
                </a:solidFill>
                <a:effectLst/>
                <a:latin typeface="Söhne"/>
              </a:rPr>
              <a:t>應用場景和實驗研究</a:t>
            </a:r>
            <a:r>
              <a:rPr lang="zh-TW" altLang="en-US" b="0" i="0" dirty="0">
                <a:solidFill>
                  <a:srgbClr val="ECECEC"/>
                </a:solidFill>
                <a:effectLst/>
                <a:latin typeface="Söhne"/>
              </a:rPr>
              <a:t>：除了描述測試平台的配置外，還介紹了這些平台的應用場景和實驗研究。這些包括對</a:t>
            </a:r>
            <a:r>
              <a:rPr lang="en-US" altLang="zh-TW" b="0" i="0" dirty="0">
                <a:solidFill>
                  <a:srgbClr val="ECECEC"/>
                </a:solidFill>
                <a:effectLst/>
                <a:latin typeface="Söhne"/>
              </a:rPr>
              <a:t>5G</a:t>
            </a:r>
            <a:r>
              <a:rPr lang="zh-TW" altLang="en-US" b="0" i="0" dirty="0">
                <a:solidFill>
                  <a:srgbClr val="ECECEC"/>
                </a:solidFill>
                <a:effectLst/>
                <a:latin typeface="Söhne"/>
              </a:rPr>
              <a:t>技術、無線協議、頻譜接入、網絡管理和優化等方面的實驗。</a:t>
            </a:r>
          </a:p>
          <a:p>
            <a:pPr algn="l">
              <a:buFont typeface="+mj-lt"/>
              <a:buAutoNum type="arabicPeriod"/>
            </a:pPr>
            <a:r>
              <a:rPr lang="zh-TW" altLang="en-US" b="1" i="0" dirty="0">
                <a:solidFill>
                  <a:srgbClr val="ECECEC"/>
                </a:solidFill>
                <a:effectLst/>
                <a:latin typeface="Söhne"/>
              </a:rPr>
              <a:t>對開源軟體的支援</a:t>
            </a:r>
            <a:r>
              <a:rPr lang="zh-TW" altLang="en-US" b="0" i="0" dirty="0">
                <a:solidFill>
                  <a:srgbClr val="ECECEC"/>
                </a:solidFill>
                <a:effectLst/>
                <a:latin typeface="Söhne"/>
              </a:rPr>
              <a:t>：許多測試平台都支援使用開源軟體，如</a:t>
            </a:r>
            <a:r>
              <a:rPr lang="en-US" altLang="zh-TW" b="0" i="0" dirty="0" err="1">
                <a:solidFill>
                  <a:srgbClr val="ECECEC"/>
                </a:solidFill>
                <a:effectLst/>
                <a:latin typeface="Söhne"/>
              </a:rPr>
              <a:t>OpenAirInterface</a:t>
            </a:r>
            <a:r>
              <a:rPr lang="zh-TW" altLang="en-US" b="0" i="0" dirty="0">
                <a:solidFill>
                  <a:srgbClr val="ECECEC"/>
                </a:solidFill>
                <a:effectLst/>
                <a:latin typeface="Söhne"/>
              </a:rPr>
              <a:t>（</a:t>
            </a:r>
            <a:r>
              <a:rPr lang="en-US" altLang="zh-TW" b="0" i="0" dirty="0">
                <a:solidFill>
                  <a:srgbClr val="ECECEC"/>
                </a:solidFill>
                <a:effectLst/>
                <a:latin typeface="Söhne"/>
              </a:rPr>
              <a:t>OAI</a:t>
            </a:r>
            <a:r>
              <a:rPr lang="zh-TW" altLang="en-US" b="0" i="0" dirty="0">
                <a:solidFill>
                  <a:srgbClr val="ECECEC"/>
                </a:solidFill>
                <a:effectLst/>
                <a:latin typeface="Söhne"/>
              </a:rPr>
              <a:t>）和</a:t>
            </a:r>
            <a:r>
              <a:rPr lang="en-US" altLang="zh-TW" b="0" i="0" dirty="0" err="1">
                <a:solidFill>
                  <a:srgbClr val="ECECEC"/>
                </a:solidFill>
                <a:effectLst/>
                <a:latin typeface="Söhne"/>
              </a:rPr>
              <a:t>srsLTE</a:t>
            </a:r>
            <a:r>
              <a:rPr lang="zh-TW" altLang="en-US" b="0" i="0" dirty="0">
                <a:solidFill>
                  <a:srgbClr val="ECECEC"/>
                </a:solidFill>
                <a:effectLst/>
                <a:latin typeface="Söhne"/>
              </a:rPr>
              <a:t>等，這些軟體提供了用於</a:t>
            </a:r>
            <a:r>
              <a:rPr lang="en-US" altLang="zh-TW" b="0" i="0" dirty="0">
                <a:solidFill>
                  <a:srgbClr val="ECECEC"/>
                </a:solidFill>
                <a:effectLst/>
                <a:latin typeface="Söhne"/>
              </a:rPr>
              <a:t>5G</a:t>
            </a:r>
            <a:r>
              <a:rPr lang="zh-TW" altLang="en-US" b="0" i="0" dirty="0">
                <a:solidFill>
                  <a:srgbClr val="ECECEC"/>
                </a:solidFill>
                <a:effectLst/>
                <a:latin typeface="Söhne"/>
              </a:rPr>
              <a:t>和</a:t>
            </a:r>
            <a:r>
              <a:rPr lang="en-US" altLang="zh-TW" b="0" i="0" dirty="0">
                <a:solidFill>
                  <a:srgbClr val="ECECEC"/>
                </a:solidFill>
                <a:effectLst/>
                <a:latin typeface="Söhne"/>
              </a:rPr>
              <a:t>CR</a:t>
            </a:r>
            <a:r>
              <a:rPr lang="zh-TW" altLang="en-US" b="0" i="0" dirty="0">
                <a:solidFill>
                  <a:srgbClr val="ECECEC"/>
                </a:solidFill>
                <a:effectLst/>
                <a:latin typeface="Söhne"/>
              </a:rPr>
              <a:t>研究的工具和框架。</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49</a:t>
            </a:fld>
            <a:endParaRPr lang="zh-TW" altLang="en-US"/>
          </a:p>
        </p:txBody>
      </p:sp>
    </p:spTree>
    <p:extLst>
      <p:ext uri="{BB962C8B-B14F-4D97-AF65-F5344CB8AC3E}">
        <p14:creationId xmlns:p14="http://schemas.microsoft.com/office/powerpoint/2010/main" val="37517837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mj-lt"/>
              <a:buAutoNum type="arabicPeriod"/>
            </a:pPr>
            <a:r>
              <a:rPr lang="zh-TW" altLang="en-US" b="1" i="0" dirty="0">
                <a:solidFill>
                  <a:srgbClr val="ECECEC"/>
                </a:solidFill>
                <a:effectLst/>
                <a:latin typeface="Söhne"/>
              </a:rPr>
              <a:t>實驗環境的可控性和重複性</a:t>
            </a:r>
            <a:r>
              <a:rPr lang="zh-TW" altLang="en-US" b="0" i="0" dirty="0">
                <a:solidFill>
                  <a:srgbClr val="ECECEC"/>
                </a:solidFill>
                <a:effectLst/>
                <a:latin typeface="Söhne"/>
              </a:rPr>
              <a:t>：一些測試平台包括通道仿真器，可以在受控且可重復的環境中評估無線系統的性能，確保實驗結果的準確性和可靠性。</a:t>
            </a:r>
          </a:p>
          <a:p>
            <a:pPr algn="l"/>
            <a:r>
              <a:rPr lang="zh-TW" altLang="en-US" b="0" i="0" dirty="0">
                <a:solidFill>
                  <a:srgbClr val="ECECEC"/>
                </a:solidFill>
                <a:effectLst/>
                <a:latin typeface="Söhne"/>
              </a:rPr>
              <a:t>總的來說，這章提供了一個廣泛的概述，介紹了多個用於</a:t>
            </a:r>
            <a:r>
              <a:rPr lang="en-US" altLang="zh-TW" b="0" i="0" dirty="0">
                <a:solidFill>
                  <a:srgbClr val="ECECEC"/>
                </a:solidFill>
                <a:effectLst/>
                <a:latin typeface="Söhne"/>
              </a:rPr>
              <a:t>5G</a:t>
            </a:r>
            <a:r>
              <a:rPr lang="zh-TW" altLang="en-US" b="0" i="0" dirty="0">
                <a:solidFill>
                  <a:srgbClr val="ECECEC"/>
                </a:solidFill>
                <a:effectLst/>
                <a:latin typeface="Söhne"/>
              </a:rPr>
              <a:t>和</a:t>
            </a:r>
            <a:r>
              <a:rPr lang="en-US" altLang="zh-TW" b="0" i="0" dirty="0">
                <a:solidFill>
                  <a:srgbClr val="ECECEC"/>
                </a:solidFill>
                <a:effectLst/>
                <a:latin typeface="Söhne"/>
              </a:rPr>
              <a:t>CR</a:t>
            </a:r>
            <a:r>
              <a:rPr lang="zh-TW" altLang="en-US" b="0" i="0" dirty="0">
                <a:solidFill>
                  <a:srgbClr val="ECECEC"/>
                </a:solidFill>
                <a:effectLst/>
                <a:latin typeface="Söhne"/>
              </a:rPr>
              <a:t>研究的測試平台，並突出了它們的重要性和應用價值。</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50</a:t>
            </a:fld>
            <a:endParaRPr lang="zh-TW" altLang="en-US"/>
          </a:p>
        </p:txBody>
      </p:sp>
    </p:spTree>
    <p:extLst>
      <p:ext uri="{BB962C8B-B14F-4D97-AF65-F5344CB8AC3E}">
        <p14:creationId xmlns:p14="http://schemas.microsoft.com/office/powerpoint/2010/main" val="381916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Arial" panose="020B0604020202020204" pitchFamily="34" charset="0"/>
              <a:buChar char="•"/>
            </a:pPr>
            <a:r>
              <a:rPr lang="zh-TW" altLang="en-US" b="0" i="0" dirty="0">
                <a:solidFill>
                  <a:srgbClr val="ECECEC"/>
                </a:solidFill>
                <a:effectLst/>
                <a:latin typeface="Söhne"/>
              </a:rPr>
              <a:t> 在這個情境下，基於</a:t>
            </a:r>
            <a:r>
              <a:rPr lang="en-US" altLang="zh-TW" sz="1200" dirty="0">
                <a:solidFill>
                  <a:srgbClr val="C00000"/>
                </a:solidFill>
                <a:cs typeface="Times New Roman" panose="02020603050405020304" pitchFamily="18" charset="0"/>
              </a:rPr>
              <a:t>programmability(</a:t>
            </a:r>
            <a:r>
              <a:rPr lang="zh-TW" altLang="en-US" b="0" i="0" dirty="0">
                <a:solidFill>
                  <a:srgbClr val="ECECEC"/>
                </a:solidFill>
                <a:effectLst/>
                <a:latin typeface="Söhne"/>
              </a:rPr>
              <a:t>可編程性</a:t>
            </a:r>
            <a:r>
              <a:rPr lang="en-US" altLang="zh-TW" b="0" i="0" dirty="0">
                <a:solidFill>
                  <a:srgbClr val="ECECEC"/>
                </a:solidFill>
                <a:effectLst/>
                <a:latin typeface="Söhne"/>
              </a:rPr>
              <a:t>)</a:t>
            </a:r>
            <a:r>
              <a:rPr lang="zh-TW" altLang="en-US" b="0" i="0" dirty="0">
                <a:solidFill>
                  <a:srgbClr val="ECECEC"/>
                </a:solidFill>
                <a:effectLst/>
                <a:latin typeface="Söhne"/>
              </a:rPr>
              <a:t>、開放性、資源共享和邊緣計算的網絡解決方案在網路領域相當受到歡迎。</a:t>
            </a:r>
            <a:endParaRPr lang="en-US" altLang="zh-TW" b="0" i="0" dirty="0">
              <a:solidFill>
                <a:srgbClr val="ECECEC"/>
              </a:solidFill>
              <a:effectLst/>
              <a:latin typeface="Söhne"/>
            </a:endParaRPr>
          </a:p>
          <a:p>
            <a:endParaRPr lang="en-US" altLang="zh-TW" dirty="0"/>
          </a:p>
          <a:p>
            <a:r>
              <a:rPr lang="zh-TW" altLang="en-US" dirty="0"/>
              <a:t>第 </a:t>
            </a:r>
            <a:r>
              <a:rPr lang="en-US" altLang="zh-TW" dirty="0"/>
              <a:t>3 </a:t>
            </a:r>
            <a:r>
              <a:rPr lang="zh-TW" altLang="en-US" dirty="0"/>
              <a:t>節和第 </a:t>
            </a:r>
            <a:r>
              <a:rPr lang="en-US" altLang="zh-TW" dirty="0"/>
              <a:t>4 </a:t>
            </a:r>
            <a:r>
              <a:rPr lang="zh-TW" altLang="en-US" dirty="0"/>
              <a:t>節分別介紹了基礎架構的 </a:t>
            </a:r>
            <a:r>
              <a:rPr lang="en-US" altLang="zh-TW" dirty="0"/>
              <a:t>RAN </a:t>
            </a:r>
            <a:r>
              <a:rPr lang="zh-TW" altLang="en-US" dirty="0"/>
              <a:t>和 </a:t>
            </a:r>
            <a:r>
              <a:rPr lang="en-US" altLang="zh-TW" dirty="0"/>
              <a:t>CN </a:t>
            </a:r>
            <a:r>
              <a:rPr lang="zh-TW" altLang="en-US" dirty="0"/>
              <a:t>部分的開源解決方案。 </a:t>
            </a:r>
            <a:endParaRPr lang="en-US" altLang="zh-TW" dirty="0"/>
          </a:p>
          <a:p>
            <a:r>
              <a:rPr lang="zh-TW" altLang="en-US" dirty="0"/>
              <a:t>第 </a:t>
            </a:r>
            <a:r>
              <a:rPr lang="en-US" altLang="zh-TW" dirty="0"/>
              <a:t>5 </a:t>
            </a:r>
            <a:r>
              <a:rPr lang="zh-TW" altLang="en-US" dirty="0"/>
              <a:t>節詳細闡述了涵蓋</a:t>
            </a:r>
            <a:r>
              <a:rPr lang="en-US" altLang="zh-TW" dirty="0"/>
              <a:t>RAN </a:t>
            </a:r>
            <a:r>
              <a:rPr lang="zh-TW" altLang="en-US" dirty="0"/>
              <a:t>和</a:t>
            </a:r>
            <a:r>
              <a:rPr lang="en-US" altLang="zh-TW" dirty="0"/>
              <a:t>CN </a:t>
            </a:r>
            <a:r>
              <a:rPr lang="zh-TW" altLang="en-US" dirty="0"/>
              <a:t>功能的通用開源框架。</a:t>
            </a:r>
            <a:endParaRPr lang="en-US" altLang="zh-TW" dirty="0"/>
          </a:p>
          <a:p>
            <a:r>
              <a:rPr lang="zh-TW" altLang="en-US" dirty="0"/>
              <a:t>第 </a:t>
            </a:r>
            <a:r>
              <a:rPr lang="en-US" altLang="zh-TW" dirty="0"/>
              <a:t>6 </a:t>
            </a:r>
            <a:r>
              <a:rPr lang="zh-TW" altLang="en-US" dirty="0"/>
              <a:t>節詳細介紹了虛擬化和管理框架。</a:t>
            </a:r>
            <a:endParaRPr lang="en-US" altLang="zh-TW" dirty="0"/>
          </a:p>
          <a:p>
            <a:r>
              <a:rPr lang="zh-TW" altLang="en-US" dirty="0"/>
              <a:t>第 </a:t>
            </a:r>
            <a:r>
              <a:rPr lang="en-US" altLang="zh-TW" dirty="0"/>
              <a:t>7 </a:t>
            </a:r>
            <a:r>
              <a:rPr lang="zh-TW" altLang="en-US" dirty="0"/>
              <a:t>節深入研究了開源無線電單元的軟體定義硬體平台，強調了它們的功能和適用性。</a:t>
            </a:r>
            <a:r>
              <a:rPr lang="en-US" altLang="zh-TW" dirty="0"/>
              <a:t>5G </a:t>
            </a:r>
            <a:r>
              <a:rPr lang="zh-TW" altLang="en-US" dirty="0"/>
              <a:t>應用。</a:t>
            </a:r>
            <a:endParaRPr lang="en-US" altLang="zh-TW" dirty="0"/>
          </a:p>
          <a:p>
            <a:r>
              <a:rPr lang="zh-TW" altLang="en-US" dirty="0"/>
              <a:t>第 </a:t>
            </a:r>
            <a:r>
              <a:rPr lang="en-US" altLang="zh-TW" dirty="0"/>
              <a:t>8 </a:t>
            </a:r>
            <a:r>
              <a:rPr lang="zh-TW" altLang="en-US" dirty="0"/>
              <a:t>節介紹了用於部署軟體化 </a:t>
            </a:r>
            <a:r>
              <a:rPr lang="en-US" altLang="zh-TW" dirty="0"/>
              <a:t>5G </a:t>
            </a:r>
            <a:r>
              <a:rPr lang="zh-TW" altLang="en-US" dirty="0"/>
              <a:t>網路和測試新解決方案的各種實驗測試平台。</a:t>
            </a:r>
            <a:endParaRPr lang="en-US" altLang="zh-TW" dirty="0"/>
          </a:p>
          <a:p>
            <a:r>
              <a:rPr lang="zh-TW" altLang="en-US" dirty="0"/>
              <a:t>最後，第 </a:t>
            </a:r>
            <a:r>
              <a:rPr lang="en-US" altLang="zh-TW" dirty="0"/>
              <a:t>9 </a:t>
            </a:r>
            <a:r>
              <a:rPr lang="zh-TW" altLang="en-US" dirty="0"/>
              <a:t>節總結了目前 </a:t>
            </a:r>
            <a:r>
              <a:rPr lang="en-US" altLang="zh-TW" dirty="0"/>
              <a:t>5G </a:t>
            </a:r>
            <a:r>
              <a:rPr lang="zh-TW" altLang="en-US" dirty="0"/>
              <a:t>開源生態系統的局限性並討論了未來的研究方向。</a:t>
            </a:r>
          </a:p>
          <a:p>
            <a:pPr algn="l">
              <a:buFont typeface="Arial" panose="020B0604020202020204" pitchFamily="34" charset="0"/>
              <a:buChar char="•"/>
            </a:pPr>
            <a:endParaRPr lang="zh-TW" altLang="en-US" b="0" i="0" dirty="0">
              <a:solidFill>
                <a:srgbClr val="ECECEC"/>
              </a:solidFill>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6</a:t>
            </a:fld>
            <a:endParaRPr lang="zh-TW" altLang="en-US"/>
          </a:p>
        </p:txBody>
      </p:sp>
    </p:spTree>
    <p:extLst>
      <p:ext uri="{BB962C8B-B14F-4D97-AF65-F5344CB8AC3E}">
        <p14:creationId xmlns:p14="http://schemas.microsoft.com/office/powerpoint/2010/main" val="33681339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 </a:t>
            </a:r>
            <a:r>
              <a:rPr lang="en-US" altLang="zh-TW" dirty="0"/>
              <a:t>2 </a:t>
            </a:r>
            <a:r>
              <a:rPr lang="zh-TW" altLang="en-US" dirty="0"/>
              <a:t>節概述了 </a:t>
            </a:r>
            <a:r>
              <a:rPr lang="en-US" altLang="zh-TW" dirty="0"/>
              <a:t>5G </a:t>
            </a:r>
            <a:r>
              <a:rPr lang="zh-TW" altLang="en-US" dirty="0"/>
              <a:t>系統的架構，概述了其組件和技術。 </a:t>
            </a:r>
            <a:endParaRPr lang="en-US" altLang="zh-TW" dirty="0"/>
          </a:p>
          <a:p>
            <a:r>
              <a:rPr lang="zh-TW" altLang="en-US" dirty="0"/>
              <a:t>第 </a:t>
            </a:r>
            <a:r>
              <a:rPr lang="en-US" altLang="zh-TW" dirty="0"/>
              <a:t>3 </a:t>
            </a:r>
            <a:r>
              <a:rPr lang="zh-TW" altLang="en-US" dirty="0"/>
              <a:t>節和第 </a:t>
            </a:r>
            <a:r>
              <a:rPr lang="en-US" altLang="zh-TW" dirty="0"/>
              <a:t>4 </a:t>
            </a:r>
            <a:r>
              <a:rPr lang="zh-TW" altLang="en-US" dirty="0"/>
              <a:t>節分別介紹了基礎架構的 </a:t>
            </a:r>
            <a:r>
              <a:rPr lang="en-US" altLang="zh-TW" dirty="0"/>
              <a:t>RAN </a:t>
            </a:r>
            <a:r>
              <a:rPr lang="zh-TW" altLang="en-US" dirty="0"/>
              <a:t>和 </a:t>
            </a:r>
            <a:r>
              <a:rPr lang="en-US" altLang="zh-TW" dirty="0"/>
              <a:t>CN </a:t>
            </a:r>
            <a:r>
              <a:rPr lang="zh-TW" altLang="en-US" dirty="0"/>
              <a:t>部分的開源解決方案。 </a:t>
            </a:r>
            <a:endParaRPr lang="en-US" altLang="zh-TW" dirty="0"/>
          </a:p>
          <a:p>
            <a:r>
              <a:rPr lang="zh-TW" altLang="en-US" dirty="0"/>
              <a:t>第 </a:t>
            </a:r>
            <a:r>
              <a:rPr lang="en-US" altLang="zh-TW" dirty="0"/>
              <a:t>5 </a:t>
            </a:r>
            <a:r>
              <a:rPr lang="zh-TW" altLang="en-US" dirty="0"/>
              <a:t>節詳細闡述了涵蓋</a:t>
            </a:r>
            <a:r>
              <a:rPr lang="en-US" altLang="zh-TW" dirty="0"/>
              <a:t>RAN </a:t>
            </a:r>
            <a:r>
              <a:rPr lang="zh-TW" altLang="en-US" dirty="0"/>
              <a:t>和</a:t>
            </a:r>
            <a:r>
              <a:rPr lang="en-US" altLang="zh-TW" dirty="0"/>
              <a:t>CN </a:t>
            </a:r>
            <a:r>
              <a:rPr lang="zh-TW" altLang="en-US" dirty="0"/>
              <a:t>功能的通用開源框架。</a:t>
            </a:r>
            <a:endParaRPr lang="en-US" altLang="zh-TW" dirty="0"/>
          </a:p>
          <a:p>
            <a:r>
              <a:rPr lang="zh-TW" altLang="en-US" dirty="0"/>
              <a:t>第 </a:t>
            </a:r>
            <a:r>
              <a:rPr lang="en-US" altLang="zh-TW" dirty="0"/>
              <a:t>6 </a:t>
            </a:r>
            <a:r>
              <a:rPr lang="zh-TW" altLang="en-US" dirty="0"/>
              <a:t>節詳細介紹了虛擬化和管理框架。</a:t>
            </a:r>
            <a:endParaRPr lang="en-US" altLang="zh-TW" dirty="0"/>
          </a:p>
          <a:p>
            <a:r>
              <a:rPr lang="zh-TW" altLang="en-US" dirty="0"/>
              <a:t>第 </a:t>
            </a:r>
            <a:r>
              <a:rPr lang="en-US" altLang="zh-TW" dirty="0"/>
              <a:t>7 </a:t>
            </a:r>
            <a:r>
              <a:rPr lang="zh-TW" altLang="en-US" dirty="0"/>
              <a:t>節介紹了用於部署軟體化 </a:t>
            </a:r>
            <a:r>
              <a:rPr lang="en-US" altLang="zh-TW" dirty="0"/>
              <a:t>5G </a:t>
            </a:r>
            <a:r>
              <a:rPr lang="zh-TW" altLang="en-US" dirty="0"/>
              <a:t>網路和測試新解決方案的各種實驗測試平台。</a:t>
            </a:r>
            <a:endParaRPr lang="en-US" altLang="zh-TW" dirty="0"/>
          </a:p>
          <a:p>
            <a:r>
              <a:rPr lang="zh-TW" altLang="en-US" dirty="0"/>
              <a:t>最後，第 </a:t>
            </a:r>
            <a:r>
              <a:rPr lang="en-US" altLang="zh-TW" dirty="0"/>
              <a:t>8</a:t>
            </a:r>
            <a:r>
              <a:rPr lang="zh-TW" altLang="en-US" dirty="0"/>
              <a:t> 節總結了目前 </a:t>
            </a:r>
            <a:r>
              <a:rPr lang="en-US" altLang="zh-TW" dirty="0"/>
              <a:t>5G </a:t>
            </a:r>
            <a:r>
              <a:rPr lang="zh-TW" altLang="en-US" dirty="0"/>
              <a:t>開源生態系統的局限性並討論了未來的研究方向。</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51</a:t>
            </a:fld>
            <a:endParaRPr lang="zh-TW" altLang="en-US"/>
          </a:p>
        </p:txBody>
      </p:sp>
    </p:spTree>
    <p:extLst>
      <p:ext uri="{BB962C8B-B14F-4D97-AF65-F5344CB8AC3E}">
        <p14:creationId xmlns:p14="http://schemas.microsoft.com/office/powerpoint/2010/main" val="11381398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mj-lt"/>
              <a:buAutoNum type="arabicPeriod"/>
            </a:pPr>
            <a:r>
              <a:rPr lang="zh-TW" altLang="en-US" b="1" i="0" dirty="0">
                <a:solidFill>
                  <a:srgbClr val="ECECEC"/>
                </a:solidFill>
                <a:effectLst/>
                <a:latin typeface="Söhne"/>
              </a:rPr>
              <a:t>跟進標準的壓力</a:t>
            </a:r>
            <a:r>
              <a:rPr lang="zh-TW" altLang="en-US" b="0" i="0" dirty="0">
                <a:solidFill>
                  <a:srgbClr val="ECECEC"/>
                </a:solidFill>
                <a:effectLst/>
                <a:latin typeface="Söhne"/>
              </a:rPr>
              <a:t>：</a:t>
            </a:r>
            <a:endParaRPr lang="en-US" altLang="zh-TW" b="0" i="0" dirty="0">
              <a:solidFill>
                <a:srgbClr val="ECECEC"/>
              </a:solidFill>
              <a:effectLst/>
              <a:latin typeface="Söhne"/>
            </a:endParaRPr>
          </a:p>
          <a:p>
            <a:pPr algn="l">
              <a:buFont typeface="+mj-lt"/>
              <a:buNone/>
            </a:pPr>
            <a:r>
              <a:rPr lang="zh-TW" altLang="en-US" b="0" i="0" dirty="0">
                <a:solidFill>
                  <a:srgbClr val="ECECEC"/>
                </a:solidFill>
                <a:effectLst/>
                <a:latin typeface="Söhne"/>
              </a:rPr>
              <a:t>   隨著新的通訊、網絡和編程標準的不斷出現，蜂窩網絡社區面臨著保持步伐的壓力。</a:t>
            </a:r>
            <a:r>
              <a:rPr lang="en-US" altLang="zh-TW" b="0" i="0" dirty="0">
                <a:solidFill>
                  <a:srgbClr val="ECECEC"/>
                </a:solidFill>
                <a:effectLst/>
                <a:latin typeface="Söhne"/>
              </a:rPr>
              <a:t>NR</a:t>
            </a:r>
            <a:r>
              <a:rPr lang="zh-TW" altLang="en-US" b="0" i="0" dirty="0">
                <a:solidFill>
                  <a:srgbClr val="ECECEC"/>
                </a:solidFill>
                <a:effectLst/>
                <a:latin typeface="Söhne"/>
              </a:rPr>
              <a:t>和</a:t>
            </a:r>
            <a:r>
              <a:rPr lang="en-US" altLang="zh-TW" b="0" i="0" dirty="0" err="1">
                <a:solidFill>
                  <a:srgbClr val="ECECEC"/>
                </a:solidFill>
                <a:effectLst/>
                <a:latin typeface="Söhne"/>
              </a:rPr>
              <a:t>mmWave</a:t>
            </a:r>
            <a:r>
              <a:rPr lang="zh-TW" altLang="en-US" b="0" i="0" dirty="0">
                <a:solidFill>
                  <a:srgbClr val="ECECEC"/>
                </a:solidFill>
                <a:effectLst/>
                <a:latin typeface="Söhne"/>
              </a:rPr>
              <a:t>等新技術的引入對軟體化</a:t>
            </a:r>
            <a:r>
              <a:rPr lang="en-US" altLang="zh-TW" b="0" i="0" dirty="0">
                <a:solidFill>
                  <a:srgbClr val="ECECEC"/>
                </a:solidFill>
                <a:effectLst/>
                <a:latin typeface="Söhne"/>
              </a:rPr>
              <a:t>5G</a:t>
            </a:r>
            <a:r>
              <a:rPr lang="zh-TW" altLang="en-US" b="0" i="0" dirty="0">
                <a:solidFill>
                  <a:srgbClr val="ECECEC"/>
                </a:solidFill>
                <a:effectLst/>
                <a:latin typeface="Söhne"/>
              </a:rPr>
              <a:t>網絡的發展提出了挑戰，特別是在開源</a:t>
            </a:r>
            <a:r>
              <a:rPr lang="en-US" altLang="zh-TW" b="0" i="0" dirty="0">
                <a:solidFill>
                  <a:srgbClr val="ECECEC"/>
                </a:solidFill>
                <a:effectLst/>
                <a:latin typeface="Söhne"/>
              </a:rPr>
              <a:t>RAN</a:t>
            </a:r>
            <a:r>
              <a:rPr lang="zh-TW" altLang="en-US" b="0" i="0" dirty="0">
                <a:solidFill>
                  <a:srgbClr val="ECECEC"/>
                </a:solidFill>
                <a:effectLst/>
                <a:latin typeface="Söhne"/>
              </a:rPr>
              <a:t>軟體的支持方面存在不足</a:t>
            </a:r>
            <a:endParaRPr lang="en-US" altLang="zh-TW" b="0" i="0" dirty="0">
              <a:solidFill>
                <a:srgbClr val="ECECEC"/>
              </a:solidFill>
              <a:effectLst/>
              <a:latin typeface="Söhne"/>
            </a:endParaRPr>
          </a:p>
          <a:p>
            <a:pPr algn="l">
              <a:buFont typeface="+mj-lt"/>
              <a:buNone/>
            </a:pPr>
            <a:endParaRPr lang="en-US" altLang="zh-TW" b="0" i="0" dirty="0">
              <a:solidFill>
                <a:srgbClr val="ECECEC"/>
              </a:solidFill>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52</a:t>
            </a:fld>
            <a:endParaRPr lang="zh-TW" altLang="en-US"/>
          </a:p>
        </p:txBody>
      </p:sp>
    </p:spTree>
    <p:extLst>
      <p:ext uri="{BB962C8B-B14F-4D97-AF65-F5344CB8AC3E}">
        <p14:creationId xmlns:p14="http://schemas.microsoft.com/office/powerpoint/2010/main" val="11740678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mj-lt"/>
              <a:buNone/>
            </a:pPr>
            <a:r>
              <a:rPr lang="en-US" altLang="zh-TW" b="0" i="0" dirty="0">
                <a:solidFill>
                  <a:srgbClr val="ECECEC"/>
                </a:solidFill>
                <a:effectLst/>
                <a:latin typeface="Söhne"/>
              </a:rPr>
              <a:t>2.</a:t>
            </a:r>
            <a:r>
              <a:rPr lang="zh-TW" altLang="en-US" b="0" i="0" dirty="0">
                <a:solidFill>
                  <a:srgbClr val="ECECEC"/>
                </a:solidFill>
                <a:effectLst/>
                <a:latin typeface="Söhne"/>
              </a:rPr>
              <a:t> </a:t>
            </a:r>
            <a:r>
              <a:rPr lang="zh-TW" altLang="en-US" b="1" i="0" dirty="0">
                <a:solidFill>
                  <a:srgbClr val="ECECEC"/>
                </a:solidFill>
                <a:effectLst/>
                <a:latin typeface="Söhne"/>
              </a:rPr>
              <a:t>延遲和可擴展性問題</a:t>
            </a:r>
            <a:r>
              <a:rPr lang="zh-TW" altLang="en-US" b="0" i="0" dirty="0">
                <a:solidFill>
                  <a:srgbClr val="ECECEC"/>
                </a:solidFill>
                <a:effectLst/>
                <a:latin typeface="Söhne"/>
              </a:rPr>
              <a:t>：軟體定義無線電系統的可擴展性取決於信號處理操作的數量，而實現對越來越大的頻寬的需求則需要高效、強大且可靠的硬體支持。</a:t>
            </a:r>
            <a:endParaRPr lang="en-US" altLang="zh-TW" b="0" i="0" dirty="0">
              <a:solidFill>
                <a:srgbClr val="ECECEC"/>
              </a:solidFill>
              <a:effectLst/>
              <a:latin typeface="Söhne"/>
            </a:endParaRPr>
          </a:p>
          <a:p>
            <a:pPr algn="l">
              <a:buFont typeface="+mj-lt"/>
              <a:buNone/>
            </a:pPr>
            <a:r>
              <a:rPr lang="zh-TW" altLang="en-US" b="0" i="0" dirty="0">
                <a:solidFill>
                  <a:srgbClr val="ECECEC"/>
                </a:solidFill>
                <a:effectLst/>
                <a:latin typeface="Söhne"/>
              </a:rPr>
              <a:t>此外，嚴格的</a:t>
            </a:r>
            <a:r>
              <a:rPr lang="en-US" altLang="zh-TW" sz="1200" b="1" dirty="0">
                <a:solidFill>
                  <a:schemeClr val="tx1"/>
                </a:solidFill>
                <a:cs typeface="Times New Roman" panose="02020603050405020304" pitchFamily="18" charset="0"/>
              </a:rPr>
              <a:t>Latency</a:t>
            </a:r>
            <a:r>
              <a:rPr lang="zh-TW" altLang="en-US" b="0" i="0" dirty="0">
                <a:solidFill>
                  <a:srgbClr val="ECECEC"/>
                </a:solidFill>
                <a:effectLst/>
                <a:latin typeface="Söhne"/>
              </a:rPr>
              <a:t>和</a:t>
            </a:r>
            <a:r>
              <a:rPr lang="en-US" altLang="zh-TW" sz="1200" dirty="0">
                <a:solidFill>
                  <a:schemeClr val="tx1"/>
                </a:solidFill>
                <a:cs typeface="Times New Roman" panose="02020603050405020304" pitchFamily="18" charset="0"/>
              </a:rPr>
              <a:t>throughput</a:t>
            </a:r>
            <a:r>
              <a:rPr lang="zh-TW" altLang="en-US" b="0" i="0" dirty="0">
                <a:solidFill>
                  <a:srgbClr val="ECECEC"/>
                </a:solidFill>
                <a:effectLst/>
                <a:latin typeface="Söhne"/>
              </a:rPr>
              <a:t>要求使得軟硬體的整合需要無縫，以提供最佳性能。</a:t>
            </a:r>
            <a:endParaRPr lang="en-US" altLang="zh-TW" b="0" i="0" dirty="0">
              <a:solidFill>
                <a:srgbClr val="ECECEC"/>
              </a:solidFill>
              <a:effectLst/>
              <a:latin typeface="Söhne"/>
            </a:endParaRPr>
          </a:p>
          <a:p>
            <a:pPr algn="l">
              <a:buFont typeface="+mj-lt"/>
              <a:buNone/>
            </a:pPr>
            <a:endParaRPr lang="en-US" altLang="zh-TW" b="0" i="0" dirty="0">
              <a:solidFill>
                <a:srgbClr val="ECECEC"/>
              </a:solidFill>
              <a:effectLst/>
              <a:latin typeface="Söhne"/>
            </a:endParaRPr>
          </a:p>
          <a:p>
            <a:pPr algn="l">
              <a:buFont typeface="+mj-lt"/>
              <a:buNone/>
            </a:pPr>
            <a:endParaRPr lang="zh-TW" altLang="en-US" b="0" i="0" dirty="0">
              <a:solidFill>
                <a:srgbClr val="ECECEC"/>
              </a:solidFill>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53</a:t>
            </a:fld>
            <a:endParaRPr lang="zh-TW" altLang="en-US"/>
          </a:p>
        </p:txBody>
      </p:sp>
    </p:spTree>
    <p:extLst>
      <p:ext uri="{BB962C8B-B14F-4D97-AF65-F5344CB8AC3E}">
        <p14:creationId xmlns:p14="http://schemas.microsoft.com/office/powerpoint/2010/main" val="38472465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mj-lt"/>
              <a:buAutoNum type="arabicPeriod"/>
            </a:pPr>
            <a:r>
              <a:rPr lang="zh-TW" altLang="en-US" b="1" i="0" dirty="0">
                <a:solidFill>
                  <a:srgbClr val="ECECEC"/>
                </a:solidFill>
                <a:effectLst/>
                <a:latin typeface="Söhne"/>
              </a:rPr>
              <a:t>對</a:t>
            </a:r>
            <a:r>
              <a:rPr lang="en-US" altLang="zh-TW" b="1" i="0" dirty="0">
                <a:solidFill>
                  <a:srgbClr val="ECECEC"/>
                </a:solidFill>
                <a:effectLst/>
                <a:latin typeface="Söhne"/>
              </a:rPr>
              <a:t>RAN</a:t>
            </a:r>
            <a:r>
              <a:rPr lang="zh-TW" altLang="en-US" b="1" i="0" dirty="0">
                <a:solidFill>
                  <a:srgbClr val="ECECEC"/>
                </a:solidFill>
                <a:effectLst/>
                <a:latin typeface="Söhne"/>
              </a:rPr>
              <a:t>開源軟體的有限貢獻</a:t>
            </a:r>
            <a:r>
              <a:rPr lang="zh-TW" altLang="en-US" b="0" i="0" dirty="0">
                <a:solidFill>
                  <a:srgbClr val="ECECEC"/>
                </a:solidFill>
                <a:effectLst/>
                <a:latin typeface="Söhne"/>
              </a:rPr>
              <a:t>：大型電信運營商和供應商對開源</a:t>
            </a:r>
            <a:r>
              <a:rPr lang="en-US" altLang="zh-TW" b="0" i="0" dirty="0">
                <a:solidFill>
                  <a:srgbClr val="ECECEC"/>
                </a:solidFill>
                <a:effectLst/>
                <a:latin typeface="Söhne"/>
              </a:rPr>
              <a:t>CN</a:t>
            </a:r>
            <a:r>
              <a:rPr lang="zh-TW" altLang="en-US" b="0" i="0" dirty="0">
                <a:solidFill>
                  <a:srgbClr val="ECECEC"/>
                </a:solidFill>
                <a:effectLst/>
                <a:latin typeface="Söhne"/>
              </a:rPr>
              <a:t>和</a:t>
            </a:r>
            <a:r>
              <a:rPr lang="en-US" altLang="zh-TW" b="0" i="0" dirty="0">
                <a:solidFill>
                  <a:srgbClr val="ECECEC"/>
                </a:solidFill>
                <a:effectLst/>
                <a:latin typeface="Söhne"/>
              </a:rPr>
              <a:t>MANO</a:t>
            </a:r>
            <a:r>
              <a:rPr lang="zh-TW" altLang="en-US" b="0" i="0" dirty="0">
                <a:solidFill>
                  <a:srgbClr val="ECECEC"/>
                </a:solidFill>
                <a:effectLst/>
                <a:latin typeface="Söhne"/>
              </a:rPr>
              <a:t>框架的開發給予了高度重視，但對於</a:t>
            </a:r>
            <a:r>
              <a:rPr lang="en-US" altLang="zh-TW" b="0" i="0" dirty="0">
                <a:solidFill>
                  <a:srgbClr val="ECECEC"/>
                </a:solidFill>
                <a:effectLst/>
                <a:latin typeface="Söhne"/>
              </a:rPr>
              <a:t>RAN</a:t>
            </a:r>
            <a:r>
              <a:rPr lang="zh-TW" altLang="en-US" b="0" i="0" dirty="0">
                <a:solidFill>
                  <a:srgbClr val="ECECEC"/>
                </a:solidFill>
                <a:effectLst/>
                <a:latin typeface="Söhne"/>
              </a:rPr>
              <a:t>相關項目的投入卻不足。主要供應商和運營商往往不願意將其解決方案開放為開源，這導致了開源</a:t>
            </a:r>
            <a:r>
              <a:rPr lang="en-US" altLang="zh-TW" b="0" i="0" dirty="0">
                <a:solidFill>
                  <a:srgbClr val="ECECEC"/>
                </a:solidFill>
                <a:effectLst/>
                <a:latin typeface="Söhne"/>
              </a:rPr>
              <a:t>RAN</a:t>
            </a:r>
            <a:r>
              <a:rPr lang="zh-TW" altLang="en-US" b="0" i="0" dirty="0">
                <a:solidFill>
                  <a:srgbClr val="ECECEC"/>
                </a:solidFill>
                <a:effectLst/>
                <a:latin typeface="Söhne"/>
              </a:rPr>
              <a:t>項目的限制。</a:t>
            </a:r>
            <a:endParaRPr lang="en-US" altLang="zh-TW" b="0" i="0" dirty="0">
              <a:solidFill>
                <a:srgbClr val="ECECEC"/>
              </a:solidFill>
              <a:effectLst/>
              <a:latin typeface="Söhne"/>
            </a:endParaRPr>
          </a:p>
          <a:p>
            <a:pPr algn="l">
              <a:buFont typeface="+mj-lt"/>
              <a:buAutoNum type="arabicPeriod"/>
            </a:pPr>
            <a:endParaRPr lang="en-US" altLang="zh-TW" b="0" i="0" dirty="0">
              <a:solidFill>
                <a:srgbClr val="ECECEC"/>
              </a:solidFill>
              <a:effectLst/>
              <a:latin typeface="Söhne"/>
            </a:endParaRPr>
          </a:p>
          <a:p>
            <a:pPr algn="l">
              <a:buFont typeface="+mj-lt"/>
              <a:buAutoNum type="arabicPeriod"/>
            </a:pPr>
            <a:endParaRPr lang="zh-TW" altLang="en-US" b="0" i="0" dirty="0">
              <a:solidFill>
                <a:srgbClr val="ECECEC"/>
              </a:solidFill>
              <a:effectLst/>
              <a:latin typeface="Söhne"/>
            </a:endParaRPr>
          </a:p>
          <a:p>
            <a:pPr algn="l">
              <a:buFont typeface="+mj-lt"/>
              <a:buAutoNum type="arabicPeriod"/>
            </a:pPr>
            <a:r>
              <a:rPr lang="zh-TW" altLang="en-US" b="1" i="0" dirty="0">
                <a:solidFill>
                  <a:srgbClr val="ECECEC"/>
                </a:solidFill>
                <a:effectLst/>
                <a:latin typeface="Söhne"/>
              </a:rPr>
              <a:t>軟體的不足</a:t>
            </a:r>
            <a:r>
              <a:rPr lang="zh-TW" altLang="en-US" b="0" i="0" dirty="0">
                <a:solidFill>
                  <a:srgbClr val="ECECEC"/>
                </a:solidFill>
                <a:effectLst/>
                <a:latin typeface="Söhne"/>
              </a:rPr>
              <a:t>：目前，大多數在章節</a:t>
            </a:r>
            <a:r>
              <a:rPr lang="en-US" altLang="zh-TW" b="0" i="0" dirty="0">
                <a:solidFill>
                  <a:srgbClr val="ECECEC"/>
                </a:solidFill>
                <a:effectLst/>
                <a:latin typeface="Söhne"/>
              </a:rPr>
              <a:t>3</a:t>
            </a:r>
            <a:r>
              <a:rPr lang="zh-TW" altLang="en-US" b="0" i="0" dirty="0">
                <a:solidFill>
                  <a:srgbClr val="ECECEC"/>
                </a:solidFill>
                <a:effectLst/>
                <a:latin typeface="Söhne"/>
              </a:rPr>
              <a:t>至</a:t>
            </a:r>
            <a:r>
              <a:rPr lang="en-US" altLang="zh-TW" b="0" i="0" dirty="0">
                <a:solidFill>
                  <a:srgbClr val="ECECEC"/>
                </a:solidFill>
                <a:effectLst/>
                <a:latin typeface="Söhne"/>
              </a:rPr>
              <a:t>6</a:t>
            </a:r>
            <a:r>
              <a:rPr lang="zh-TW" altLang="en-US" b="0" i="0" dirty="0">
                <a:solidFill>
                  <a:srgbClr val="ECECEC"/>
                </a:solidFill>
                <a:effectLst/>
                <a:latin typeface="Söhne"/>
              </a:rPr>
              <a:t>中描述的框架和庫都不能在實際網絡中使用，因為它們的開源部分不完整，需要進一步的集成和開發才能進行實際部署。</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54</a:t>
            </a:fld>
            <a:endParaRPr lang="zh-TW" altLang="en-US"/>
          </a:p>
        </p:txBody>
      </p:sp>
    </p:spTree>
    <p:extLst>
      <p:ext uri="{BB962C8B-B14F-4D97-AF65-F5344CB8AC3E}">
        <p14:creationId xmlns:p14="http://schemas.microsoft.com/office/powerpoint/2010/main" val="33406098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mj-lt"/>
              <a:buAutoNum type="arabicPeriod"/>
            </a:pPr>
            <a:r>
              <a:rPr lang="zh-TW" altLang="en-US" b="1" i="0" dirty="0">
                <a:solidFill>
                  <a:srgbClr val="ECECEC"/>
                </a:solidFill>
                <a:effectLst/>
                <a:latin typeface="Söhne"/>
              </a:rPr>
              <a:t>安全性</a:t>
            </a:r>
            <a:r>
              <a:rPr lang="zh-TW" altLang="en-US" b="0" i="0" dirty="0">
                <a:solidFill>
                  <a:srgbClr val="ECECEC"/>
                </a:solidFill>
                <a:effectLst/>
                <a:latin typeface="Söhne"/>
              </a:rPr>
              <a:t>：軟體開發需要遵循最佳實踐，以確保蜂窩網絡的最終用戶的隱私、完整性和安全性。雖然開放性方便了代碼的審查，但目前安全性設計仍然不足，特別是在對第三方供應商開放</a:t>
            </a:r>
            <a:r>
              <a:rPr lang="en-US" altLang="zh-TW" b="0" i="0" dirty="0">
                <a:solidFill>
                  <a:srgbClr val="ECECEC"/>
                </a:solidFill>
                <a:effectLst/>
                <a:latin typeface="Söhne"/>
              </a:rPr>
              <a:t>API</a:t>
            </a:r>
            <a:r>
              <a:rPr lang="zh-TW" altLang="en-US" b="0" i="0" dirty="0">
                <a:solidFill>
                  <a:srgbClr val="ECECEC"/>
                </a:solidFill>
                <a:effectLst/>
                <a:latin typeface="Söhne"/>
              </a:rPr>
              <a:t>時，可能引入新的漏洞和安全風險。</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55</a:t>
            </a:fld>
            <a:endParaRPr lang="zh-TW" altLang="en-US"/>
          </a:p>
        </p:txBody>
      </p:sp>
    </p:spTree>
    <p:extLst>
      <p:ext uri="{BB962C8B-B14F-4D97-AF65-F5344CB8AC3E}">
        <p14:creationId xmlns:p14="http://schemas.microsoft.com/office/powerpoint/2010/main" val="404665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 </a:t>
            </a:r>
            <a:r>
              <a:rPr lang="en-US" altLang="zh-TW" dirty="0"/>
              <a:t>2 </a:t>
            </a:r>
            <a:r>
              <a:rPr lang="zh-TW" altLang="en-US" dirty="0"/>
              <a:t>節概述了 </a:t>
            </a:r>
            <a:r>
              <a:rPr lang="en-US" altLang="zh-TW" dirty="0"/>
              <a:t>5G </a:t>
            </a:r>
            <a:r>
              <a:rPr lang="zh-TW" altLang="en-US" dirty="0"/>
              <a:t>系統的架構，概述了其組件和技術。 </a:t>
            </a:r>
            <a:endParaRPr lang="en-US" altLang="zh-TW" dirty="0"/>
          </a:p>
          <a:p>
            <a:r>
              <a:rPr lang="zh-TW" altLang="en-US" dirty="0"/>
              <a:t>第 </a:t>
            </a:r>
            <a:r>
              <a:rPr lang="en-US" altLang="zh-TW" dirty="0"/>
              <a:t>3 </a:t>
            </a:r>
            <a:r>
              <a:rPr lang="zh-TW" altLang="en-US" dirty="0"/>
              <a:t>節和第 </a:t>
            </a:r>
            <a:r>
              <a:rPr lang="en-US" altLang="zh-TW" dirty="0"/>
              <a:t>4 </a:t>
            </a:r>
            <a:r>
              <a:rPr lang="zh-TW" altLang="en-US" dirty="0"/>
              <a:t>節分別介紹了基礎架構的 </a:t>
            </a:r>
            <a:r>
              <a:rPr lang="en-US" altLang="zh-TW" dirty="0"/>
              <a:t>RAN </a:t>
            </a:r>
            <a:r>
              <a:rPr lang="zh-TW" altLang="en-US" dirty="0"/>
              <a:t>和 </a:t>
            </a:r>
            <a:r>
              <a:rPr lang="en-US" altLang="zh-TW" dirty="0"/>
              <a:t>CN </a:t>
            </a:r>
            <a:r>
              <a:rPr lang="zh-TW" altLang="en-US" dirty="0"/>
              <a:t>部分的開源解決方案。 </a:t>
            </a:r>
            <a:endParaRPr lang="en-US" altLang="zh-TW" dirty="0"/>
          </a:p>
          <a:p>
            <a:r>
              <a:rPr lang="zh-TW" altLang="en-US" dirty="0"/>
              <a:t>第 </a:t>
            </a:r>
            <a:r>
              <a:rPr lang="en-US" altLang="zh-TW" dirty="0"/>
              <a:t>5 </a:t>
            </a:r>
            <a:r>
              <a:rPr lang="zh-TW" altLang="en-US" dirty="0"/>
              <a:t>節詳細闡述了涵蓋</a:t>
            </a:r>
            <a:r>
              <a:rPr lang="en-US" altLang="zh-TW" dirty="0"/>
              <a:t>RAN </a:t>
            </a:r>
            <a:r>
              <a:rPr lang="zh-TW" altLang="en-US" dirty="0"/>
              <a:t>和</a:t>
            </a:r>
            <a:r>
              <a:rPr lang="en-US" altLang="zh-TW" dirty="0"/>
              <a:t>CN </a:t>
            </a:r>
            <a:r>
              <a:rPr lang="zh-TW" altLang="en-US" dirty="0"/>
              <a:t>功能的通用開源框架。</a:t>
            </a:r>
            <a:endParaRPr lang="en-US" altLang="zh-TW" dirty="0"/>
          </a:p>
          <a:p>
            <a:r>
              <a:rPr lang="zh-TW" altLang="en-US" dirty="0"/>
              <a:t>第 </a:t>
            </a:r>
            <a:r>
              <a:rPr lang="en-US" altLang="zh-TW" dirty="0"/>
              <a:t>6 </a:t>
            </a:r>
            <a:r>
              <a:rPr lang="zh-TW" altLang="en-US" dirty="0"/>
              <a:t>節詳細介紹了虛擬化和管理框架。</a:t>
            </a:r>
            <a:endParaRPr lang="en-US" altLang="zh-TW" dirty="0"/>
          </a:p>
          <a:p>
            <a:r>
              <a:rPr lang="zh-TW" altLang="en-US" dirty="0"/>
              <a:t>第 </a:t>
            </a:r>
            <a:r>
              <a:rPr lang="en-US" altLang="zh-TW" dirty="0"/>
              <a:t>7 </a:t>
            </a:r>
            <a:r>
              <a:rPr lang="zh-TW" altLang="en-US" dirty="0"/>
              <a:t>節介紹了用於部署軟體化 </a:t>
            </a:r>
            <a:r>
              <a:rPr lang="en-US" altLang="zh-TW" dirty="0"/>
              <a:t>5G </a:t>
            </a:r>
            <a:r>
              <a:rPr lang="zh-TW" altLang="en-US" dirty="0"/>
              <a:t>網路和測試新解決方案的各種實驗測試平台。</a:t>
            </a:r>
            <a:endParaRPr lang="en-US" altLang="zh-TW" dirty="0"/>
          </a:p>
          <a:p>
            <a:r>
              <a:rPr lang="zh-TW" altLang="en-US" dirty="0"/>
              <a:t>最後，第 </a:t>
            </a:r>
            <a:r>
              <a:rPr lang="en-US" altLang="zh-TW" dirty="0"/>
              <a:t>8</a:t>
            </a:r>
            <a:r>
              <a:rPr lang="zh-TW" altLang="en-US" dirty="0"/>
              <a:t> 節總結了目前 </a:t>
            </a:r>
            <a:r>
              <a:rPr lang="en-US" altLang="zh-TW" dirty="0"/>
              <a:t>5G </a:t>
            </a:r>
            <a:r>
              <a:rPr lang="zh-TW" altLang="en-US" dirty="0"/>
              <a:t>開源生態系統的局限性並討論了未來的研究方向。</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7</a:t>
            </a:fld>
            <a:endParaRPr lang="zh-TW" altLang="en-US"/>
          </a:p>
        </p:txBody>
      </p:sp>
    </p:spTree>
    <p:extLst>
      <p:ext uri="{BB962C8B-B14F-4D97-AF65-F5344CB8AC3E}">
        <p14:creationId xmlns:p14="http://schemas.microsoft.com/office/powerpoint/2010/main" val="554829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Arial" panose="020B0604020202020204" pitchFamily="34" charset="0"/>
              <a:buChar char="•"/>
            </a:pPr>
            <a:r>
              <a:rPr lang="zh-TW" altLang="en-US" b="0" i="0" dirty="0">
                <a:solidFill>
                  <a:srgbClr val="ECECEC"/>
                </a:solidFill>
                <a:effectLst/>
                <a:latin typeface="Söhne"/>
              </a:rPr>
              <a:t> 在本節中，我們提供了</a:t>
            </a:r>
            <a:r>
              <a:rPr lang="en-US" altLang="zh-TW" b="0" i="0" dirty="0">
                <a:solidFill>
                  <a:srgbClr val="ECECEC"/>
                </a:solidFill>
                <a:effectLst/>
                <a:latin typeface="Söhne"/>
              </a:rPr>
              <a:t>4G</a:t>
            </a:r>
            <a:r>
              <a:rPr lang="zh-TW" altLang="en-US" b="0" i="0" dirty="0">
                <a:solidFill>
                  <a:srgbClr val="ECECEC"/>
                </a:solidFill>
                <a:effectLst/>
                <a:latin typeface="Söhne"/>
              </a:rPr>
              <a:t>和</a:t>
            </a:r>
            <a:r>
              <a:rPr lang="en-US" altLang="zh-TW" b="0" i="0" dirty="0">
                <a:solidFill>
                  <a:srgbClr val="ECECEC"/>
                </a:solidFill>
                <a:effectLst/>
                <a:latin typeface="Söhne"/>
              </a:rPr>
              <a:t>5G</a:t>
            </a:r>
            <a:r>
              <a:rPr lang="zh-TW" altLang="en-US" b="0" i="0" dirty="0">
                <a:solidFill>
                  <a:srgbClr val="ECECEC"/>
                </a:solidFill>
                <a:effectLst/>
                <a:latin typeface="Söhne"/>
              </a:rPr>
              <a:t>蜂窩網絡架構的概述，以及它們的主要組件和構建塊（圖</a:t>
            </a:r>
            <a:r>
              <a:rPr lang="en-US" altLang="zh-TW" b="0" i="0" dirty="0">
                <a:solidFill>
                  <a:srgbClr val="ECECEC"/>
                </a:solidFill>
                <a:effectLst/>
                <a:latin typeface="Söhne"/>
              </a:rPr>
              <a:t>1</a:t>
            </a:r>
            <a:r>
              <a:rPr lang="zh-TW" altLang="en-US" b="0" i="0" dirty="0">
                <a:solidFill>
                  <a:srgbClr val="ECECEC"/>
                </a:solidFill>
                <a:effectLst/>
                <a:latin typeface="Söhne"/>
              </a:rPr>
              <a:t>）。</a:t>
            </a:r>
            <a:endParaRPr lang="en-US" altLang="zh-TW" b="0" i="0" dirty="0">
              <a:solidFill>
                <a:srgbClr val="ECECEC"/>
              </a:solidFill>
              <a:effectLst/>
              <a:latin typeface="Söhne"/>
            </a:endParaRPr>
          </a:p>
          <a:p>
            <a:pPr algn="l">
              <a:buFont typeface="Arial" panose="020B0604020202020204" pitchFamily="34" charset="0"/>
              <a:buChar char="•"/>
            </a:pPr>
            <a:r>
              <a:rPr lang="en-US" altLang="zh-TW" b="0" i="0" dirty="0">
                <a:solidFill>
                  <a:srgbClr val="ECECEC"/>
                </a:solidFill>
                <a:effectLst/>
                <a:latin typeface="Söhne"/>
              </a:rPr>
              <a:t> </a:t>
            </a:r>
            <a:r>
              <a:rPr lang="zh-TW" altLang="en-US" b="0" i="0" dirty="0">
                <a:solidFill>
                  <a:srgbClr val="ECECEC"/>
                </a:solidFill>
                <a:effectLst/>
                <a:latin typeface="Söhne"/>
              </a:rPr>
              <a:t>我們首先描述</a:t>
            </a:r>
            <a:r>
              <a:rPr lang="en-US" altLang="zh-TW" sz="1200" dirty="0">
                <a:solidFill>
                  <a:schemeClr val="tx1"/>
                </a:solidFill>
                <a:cs typeface="Times New Roman" panose="02020603050405020304" pitchFamily="18" charset="0"/>
              </a:rPr>
              <a:t>radio access</a:t>
            </a:r>
            <a:r>
              <a:rPr lang="zh-TW" altLang="en-US" b="0" i="0" dirty="0">
                <a:solidFill>
                  <a:srgbClr val="ECECEC"/>
                </a:solidFill>
                <a:effectLst/>
                <a:latin typeface="Söhne"/>
              </a:rPr>
              <a:t>和</a:t>
            </a:r>
            <a:r>
              <a:rPr lang="en-US" altLang="zh-TW" sz="1200" dirty="0">
                <a:solidFill>
                  <a:schemeClr val="tx1"/>
                </a:solidFill>
                <a:cs typeface="Times New Roman" panose="02020603050405020304" pitchFamily="18" charset="0"/>
              </a:rPr>
              <a:t>core network</a:t>
            </a:r>
            <a:r>
              <a:rPr lang="zh-TW" altLang="en-US" b="0" i="0" dirty="0">
                <a:solidFill>
                  <a:srgbClr val="ECECEC"/>
                </a:solidFill>
                <a:effectLst/>
                <a:latin typeface="Söhne"/>
              </a:rPr>
              <a:t>元素以及一般部署</a:t>
            </a:r>
            <a:r>
              <a:rPr lang="en-US" altLang="zh-TW" b="0" i="0" dirty="0">
                <a:solidFill>
                  <a:srgbClr val="ECECEC"/>
                </a:solidFill>
                <a:effectLst/>
                <a:latin typeface="Söhne"/>
              </a:rPr>
              <a:t>(</a:t>
            </a:r>
            <a:r>
              <a:rPr lang="en-US" altLang="zh-TW" sz="1200" dirty="0">
                <a:solidFill>
                  <a:schemeClr val="tx1"/>
                </a:solidFill>
                <a:cs typeface="Times New Roman" panose="02020603050405020304" pitchFamily="18" charset="0"/>
              </a:rPr>
              <a:t>general deployment</a:t>
            </a:r>
            <a:r>
              <a:rPr lang="en-US" altLang="zh-TW" b="0" i="0" dirty="0">
                <a:solidFill>
                  <a:srgbClr val="ECECEC"/>
                </a:solidFill>
                <a:effectLst/>
                <a:latin typeface="Söhne"/>
              </a:rPr>
              <a:t>)</a:t>
            </a:r>
            <a:r>
              <a:rPr lang="zh-TW" altLang="en-US" b="0" i="0" dirty="0">
                <a:solidFill>
                  <a:srgbClr val="ECECEC"/>
                </a:solidFill>
                <a:effectLst/>
                <a:latin typeface="Söhne"/>
              </a:rPr>
              <a:t>範式。然後，我們討論了軟體定義網絡（</a:t>
            </a:r>
            <a:r>
              <a:rPr lang="en-US" altLang="zh-TW" b="0" i="0" dirty="0">
                <a:solidFill>
                  <a:srgbClr val="ECECEC"/>
                </a:solidFill>
                <a:effectLst/>
                <a:latin typeface="Söhne"/>
              </a:rPr>
              <a:t>SDN</a:t>
            </a:r>
            <a:r>
              <a:rPr lang="zh-TW" altLang="en-US" b="0" i="0" dirty="0">
                <a:solidFill>
                  <a:srgbClr val="ECECEC"/>
                </a:solidFill>
                <a:effectLst/>
                <a:latin typeface="Söhne"/>
              </a:rPr>
              <a:t>）、</a:t>
            </a:r>
            <a:r>
              <a:rPr lang="en-US" altLang="zh-TW" b="0" i="0" dirty="0">
                <a:solidFill>
                  <a:srgbClr val="ECECEC"/>
                </a:solidFill>
                <a:effectLst/>
                <a:latin typeface="Söhne"/>
              </a:rPr>
              <a:t>NFV</a:t>
            </a:r>
            <a:r>
              <a:rPr lang="zh-TW" altLang="en-US" b="0" i="0" dirty="0">
                <a:solidFill>
                  <a:srgbClr val="ECECEC"/>
                </a:solidFill>
                <a:effectLst/>
                <a:latin typeface="Söhne"/>
              </a:rPr>
              <a:t>、</a:t>
            </a:r>
            <a:r>
              <a:rPr lang="en-US" altLang="zh-TW" sz="1200" dirty="0">
                <a:solidFill>
                  <a:schemeClr val="tx1"/>
                </a:solidFill>
                <a:cs typeface="Times New Roman" panose="02020603050405020304" pitchFamily="18" charset="0"/>
              </a:rPr>
              <a:t>network slicing</a:t>
            </a:r>
            <a:r>
              <a:rPr lang="zh-TW" altLang="en-US" b="0" i="0" dirty="0">
                <a:solidFill>
                  <a:srgbClr val="ECECEC"/>
                </a:solidFill>
                <a:effectLst/>
                <a:latin typeface="Söhne"/>
              </a:rPr>
              <a:t>、</a:t>
            </a:r>
            <a:r>
              <a:rPr lang="en-US" altLang="zh-TW" b="0" i="0" dirty="0">
                <a:solidFill>
                  <a:srgbClr val="ECECEC"/>
                </a:solidFill>
                <a:effectLst/>
                <a:latin typeface="Söhne"/>
              </a:rPr>
              <a:t>MEC</a:t>
            </a:r>
            <a:r>
              <a:rPr lang="zh-TW" altLang="en-US" b="0" i="0" dirty="0">
                <a:solidFill>
                  <a:srgbClr val="ECECEC"/>
                </a:solidFill>
                <a:effectLst/>
                <a:latin typeface="Söhne"/>
              </a:rPr>
              <a:t>和</a:t>
            </a:r>
            <a:r>
              <a:rPr lang="en-US" altLang="zh-TW" sz="1200" dirty="0">
                <a:solidFill>
                  <a:schemeClr val="tx1"/>
                </a:solidFill>
                <a:cs typeface="Times New Roman" panose="02020603050405020304" pitchFamily="18" charset="0"/>
              </a:rPr>
              <a:t>intelligent networks</a:t>
            </a:r>
            <a:r>
              <a:rPr lang="zh-TW" altLang="en-US" b="0" i="0" dirty="0">
                <a:solidFill>
                  <a:srgbClr val="ECECEC"/>
                </a:solidFill>
                <a:effectLst/>
                <a:latin typeface="Söhne"/>
              </a:rPr>
              <a:t>。</a:t>
            </a:r>
            <a:endParaRPr lang="en-US" altLang="zh-TW" b="0" i="0" dirty="0">
              <a:solidFill>
                <a:srgbClr val="ECECEC"/>
              </a:solidFill>
              <a:effectLst/>
              <a:latin typeface="Söhne"/>
            </a:endParaRPr>
          </a:p>
          <a:p>
            <a:pPr algn="l">
              <a:buFont typeface="Arial" panose="020B0604020202020204" pitchFamily="34" charset="0"/>
              <a:buChar char="•"/>
            </a:pPr>
            <a:endParaRPr lang="en-US" altLang="zh-TW" b="0" i="0" dirty="0">
              <a:solidFill>
                <a:srgbClr val="ECECEC"/>
              </a:solidFill>
              <a:effectLst/>
              <a:latin typeface="Söhne"/>
            </a:endParaRPr>
          </a:p>
          <a:p>
            <a:r>
              <a:rPr lang="zh-TW" altLang="en-US" dirty="0"/>
              <a:t>第 </a:t>
            </a:r>
            <a:r>
              <a:rPr lang="en-US" altLang="zh-TW" dirty="0"/>
              <a:t>3 </a:t>
            </a:r>
            <a:r>
              <a:rPr lang="zh-TW" altLang="en-US" dirty="0"/>
              <a:t>節和第 </a:t>
            </a:r>
            <a:r>
              <a:rPr lang="en-US" altLang="zh-TW" dirty="0"/>
              <a:t>4 </a:t>
            </a:r>
            <a:r>
              <a:rPr lang="zh-TW" altLang="en-US" dirty="0"/>
              <a:t>節分別介紹了基礎架構的 </a:t>
            </a:r>
            <a:r>
              <a:rPr lang="en-US" altLang="zh-TW" dirty="0"/>
              <a:t>RAN </a:t>
            </a:r>
            <a:r>
              <a:rPr lang="zh-TW" altLang="en-US" dirty="0"/>
              <a:t>和 </a:t>
            </a:r>
            <a:r>
              <a:rPr lang="en-US" altLang="zh-TW" dirty="0"/>
              <a:t>CN </a:t>
            </a:r>
            <a:r>
              <a:rPr lang="zh-TW" altLang="en-US" dirty="0"/>
              <a:t>部分的開源解決方案。 </a:t>
            </a:r>
            <a:endParaRPr lang="en-US" altLang="zh-TW" dirty="0"/>
          </a:p>
          <a:p>
            <a:r>
              <a:rPr lang="zh-TW" altLang="en-US" dirty="0"/>
              <a:t>第 </a:t>
            </a:r>
            <a:r>
              <a:rPr lang="en-US" altLang="zh-TW" dirty="0"/>
              <a:t>5 </a:t>
            </a:r>
            <a:r>
              <a:rPr lang="zh-TW" altLang="en-US" dirty="0"/>
              <a:t>節詳細闡述了涵蓋</a:t>
            </a:r>
            <a:r>
              <a:rPr lang="en-US" altLang="zh-TW" dirty="0"/>
              <a:t>RAN </a:t>
            </a:r>
            <a:r>
              <a:rPr lang="zh-TW" altLang="en-US" dirty="0"/>
              <a:t>和</a:t>
            </a:r>
            <a:r>
              <a:rPr lang="en-US" altLang="zh-TW" dirty="0"/>
              <a:t>CN </a:t>
            </a:r>
            <a:r>
              <a:rPr lang="zh-TW" altLang="en-US" dirty="0"/>
              <a:t>功能的通用開源框架。</a:t>
            </a:r>
            <a:endParaRPr lang="en-US" altLang="zh-TW" dirty="0"/>
          </a:p>
          <a:p>
            <a:r>
              <a:rPr lang="zh-TW" altLang="en-US" dirty="0"/>
              <a:t>第 </a:t>
            </a:r>
            <a:r>
              <a:rPr lang="en-US" altLang="zh-TW" dirty="0"/>
              <a:t>6 </a:t>
            </a:r>
            <a:r>
              <a:rPr lang="zh-TW" altLang="en-US" dirty="0"/>
              <a:t>節詳細介紹了虛擬化和管理框架。</a:t>
            </a:r>
            <a:endParaRPr lang="en-US" altLang="zh-TW" dirty="0"/>
          </a:p>
          <a:p>
            <a:r>
              <a:rPr lang="zh-TW" altLang="en-US" dirty="0"/>
              <a:t>第 </a:t>
            </a:r>
            <a:r>
              <a:rPr lang="en-US" altLang="zh-TW" dirty="0"/>
              <a:t>7 </a:t>
            </a:r>
            <a:r>
              <a:rPr lang="zh-TW" altLang="en-US" dirty="0"/>
              <a:t>節深入研究了開源無線電單元的軟體定義硬體平台，強調了它們的功能和適用性。</a:t>
            </a:r>
            <a:r>
              <a:rPr lang="en-US" altLang="zh-TW" dirty="0"/>
              <a:t>5G </a:t>
            </a:r>
            <a:r>
              <a:rPr lang="zh-TW" altLang="en-US" dirty="0"/>
              <a:t>應用。</a:t>
            </a:r>
            <a:endParaRPr lang="en-US" altLang="zh-TW" dirty="0"/>
          </a:p>
          <a:p>
            <a:endParaRPr lang="en-US" altLang="zh-TW" dirty="0"/>
          </a:p>
          <a:p>
            <a:r>
              <a:rPr lang="zh-TW" altLang="en-US" dirty="0"/>
              <a:t>第 </a:t>
            </a:r>
            <a:r>
              <a:rPr lang="en-US" altLang="zh-TW" dirty="0"/>
              <a:t>8 </a:t>
            </a:r>
            <a:r>
              <a:rPr lang="zh-TW" altLang="en-US" dirty="0"/>
              <a:t>節介紹了用於部署軟體化 </a:t>
            </a:r>
            <a:r>
              <a:rPr lang="en-US" altLang="zh-TW" dirty="0"/>
              <a:t>5G </a:t>
            </a:r>
            <a:r>
              <a:rPr lang="zh-TW" altLang="en-US" dirty="0"/>
              <a:t>網路和測試新解決方案的各種實驗測試平台。</a:t>
            </a:r>
            <a:endParaRPr lang="en-US" altLang="zh-TW" dirty="0"/>
          </a:p>
          <a:p>
            <a:r>
              <a:rPr lang="zh-TW" altLang="en-US" dirty="0"/>
              <a:t>最後，第 </a:t>
            </a:r>
            <a:r>
              <a:rPr lang="en-US" altLang="zh-TW" dirty="0"/>
              <a:t>9 </a:t>
            </a:r>
            <a:r>
              <a:rPr lang="zh-TW" altLang="en-US" dirty="0"/>
              <a:t>節總結了目前 </a:t>
            </a:r>
            <a:r>
              <a:rPr lang="en-US" altLang="zh-TW" dirty="0"/>
              <a:t>5G </a:t>
            </a:r>
            <a:r>
              <a:rPr lang="zh-TW" altLang="en-US" dirty="0"/>
              <a:t>開源生態系統的局限性並討論了未來的研究方向。</a:t>
            </a:r>
          </a:p>
          <a:p>
            <a:pPr algn="l">
              <a:buFont typeface="Arial" panose="020B0604020202020204" pitchFamily="34" charset="0"/>
              <a:buChar char="•"/>
            </a:pPr>
            <a:endParaRPr lang="zh-TW" altLang="en-US" b="0" i="0" dirty="0">
              <a:solidFill>
                <a:srgbClr val="ECECEC"/>
              </a:solidFill>
              <a:effectLst/>
              <a:latin typeface="Söhne"/>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8</a:t>
            </a:fld>
            <a:endParaRPr lang="zh-TW" altLang="en-US"/>
          </a:p>
        </p:txBody>
      </p:sp>
    </p:spTree>
    <p:extLst>
      <p:ext uri="{BB962C8B-B14F-4D97-AF65-F5344CB8AC3E}">
        <p14:creationId xmlns:p14="http://schemas.microsoft.com/office/powerpoint/2010/main" val="343862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Arial" panose="020B0604020202020204" pitchFamily="34" charset="0"/>
              <a:buChar char="•"/>
            </a:pPr>
            <a:r>
              <a:rPr lang="zh-TW" altLang="en-US" b="0" i="0" dirty="0">
                <a:solidFill>
                  <a:srgbClr val="ECECEC"/>
                </a:solidFill>
                <a:effectLst/>
                <a:latin typeface="Söhne"/>
              </a:rPr>
              <a:t> 在本節中，我們提供了</a:t>
            </a:r>
            <a:r>
              <a:rPr lang="en-US" altLang="zh-TW" b="0" i="0" dirty="0">
                <a:solidFill>
                  <a:srgbClr val="ECECEC"/>
                </a:solidFill>
                <a:effectLst/>
                <a:latin typeface="Söhne"/>
              </a:rPr>
              <a:t>4G</a:t>
            </a:r>
            <a:r>
              <a:rPr lang="zh-TW" altLang="en-US" b="0" i="0" dirty="0">
                <a:solidFill>
                  <a:srgbClr val="ECECEC"/>
                </a:solidFill>
                <a:effectLst/>
                <a:latin typeface="Söhne"/>
              </a:rPr>
              <a:t>和</a:t>
            </a:r>
            <a:r>
              <a:rPr lang="en-US" altLang="zh-TW" b="0" i="0" dirty="0">
                <a:solidFill>
                  <a:srgbClr val="ECECEC"/>
                </a:solidFill>
                <a:effectLst/>
                <a:latin typeface="Söhne"/>
              </a:rPr>
              <a:t>5G</a:t>
            </a:r>
            <a:r>
              <a:rPr lang="zh-TW" altLang="en-US" b="0" i="0" dirty="0">
                <a:solidFill>
                  <a:srgbClr val="ECECEC"/>
                </a:solidFill>
                <a:effectLst/>
                <a:latin typeface="Söhne"/>
              </a:rPr>
              <a:t>蜂窩網絡架構的概述，以及它們的主要組件和構建塊（圖</a:t>
            </a:r>
            <a:r>
              <a:rPr lang="en-US" altLang="zh-TW" b="0" i="0" dirty="0">
                <a:solidFill>
                  <a:srgbClr val="ECECEC"/>
                </a:solidFill>
                <a:effectLst/>
                <a:latin typeface="Söhne"/>
              </a:rPr>
              <a:t>1</a:t>
            </a:r>
            <a:r>
              <a:rPr lang="zh-TW" altLang="en-US" b="0" i="0" dirty="0">
                <a:solidFill>
                  <a:srgbClr val="ECECEC"/>
                </a:solidFill>
                <a:effectLst/>
                <a:latin typeface="Söhne"/>
              </a:rPr>
              <a:t>）。</a:t>
            </a:r>
            <a:endParaRPr lang="en-US" altLang="zh-TW" b="0" i="0" dirty="0">
              <a:solidFill>
                <a:srgbClr val="ECECEC"/>
              </a:solidFill>
              <a:effectLst/>
              <a:latin typeface="Söhne"/>
            </a:endParaRPr>
          </a:p>
          <a:p>
            <a:pPr algn="l">
              <a:buFont typeface="Arial" panose="020B0604020202020204" pitchFamily="34" charset="0"/>
              <a:buChar char="•"/>
            </a:pPr>
            <a:endParaRPr lang="en-US" altLang="zh-TW" b="0" i="0" dirty="0">
              <a:solidFill>
                <a:srgbClr val="ECECEC"/>
              </a:solidFill>
              <a:effectLst/>
              <a:latin typeface="Söhne"/>
            </a:endParaRPr>
          </a:p>
          <a:p>
            <a:pPr algn="l">
              <a:buFont typeface="Arial" panose="020B0604020202020204" pitchFamily="34" charset="0"/>
              <a:buChar char="•"/>
            </a:pPr>
            <a:r>
              <a:rPr lang="en-US" altLang="zh-TW" b="0" i="0" dirty="0">
                <a:solidFill>
                  <a:srgbClr val="ECECEC"/>
                </a:solidFill>
                <a:effectLst/>
                <a:latin typeface="Söhne"/>
              </a:rPr>
              <a:t> </a:t>
            </a:r>
            <a:r>
              <a:rPr lang="zh-TW" altLang="en-US" b="0" i="0" dirty="0">
                <a:solidFill>
                  <a:srgbClr val="ECECEC"/>
                </a:solidFill>
                <a:effectLst/>
                <a:latin typeface="Söhne"/>
              </a:rPr>
              <a:t>我們首先描述</a:t>
            </a:r>
            <a:r>
              <a:rPr lang="en-US" altLang="zh-TW" sz="1200" dirty="0">
                <a:solidFill>
                  <a:schemeClr val="tx1"/>
                </a:solidFill>
                <a:cs typeface="Times New Roman" panose="02020603050405020304" pitchFamily="18" charset="0"/>
              </a:rPr>
              <a:t>radio access</a:t>
            </a:r>
            <a:r>
              <a:rPr lang="zh-TW" altLang="en-US" b="0" i="0" dirty="0">
                <a:solidFill>
                  <a:srgbClr val="ECECEC"/>
                </a:solidFill>
                <a:effectLst/>
                <a:latin typeface="Söhne"/>
              </a:rPr>
              <a:t>和</a:t>
            </a:r>
            <a:r>
              <a:rPr lang="en-US" altLang="zh-TW" sz="1200" dirty="0">
                <a:solidFill>
                  <a:schemeClr val="tx1"/>
                </a:solidFill>
                <a:cs typeface="Times New Roman" panose="02020603050405020304" pitchFamily="18" charset="0"/>
              </a:rPr>
              <a:t>core network</a:t>
            </a:r>
            <a:r>
              <a:rPr lang="zh-TW" altLang="en-US" b="0" i="0" dirty="0">
                <a:solidFill>
                  <a:srgbClr val="ECECEC"/>
                </a:solidFill>
                <a:effectLst/>
                <a:latin typeface="Söhne"/>
              </a:rPr>
              <a:t>元素以及一般部署</a:t>
            </a:r>
            <a:r>
              <a:rPr lang="en-US" altLang="zh-TW" b="0" i="0" dirty="0">
                <a:solidFill>
                  <a:srgbClr val="ECECEC"/>
                </a:solidFill>
                <a:effectLst/>
                <a:latin typeface="Söhne"/>
              </a:rPr>
              <a:t>(</a:t>
            </a:r>
            <a:r>
              <a:rPr lang="en-US" altLang="zh-TW" sz="1200" dirty="0">
                <a:solidFill>
                  <a:schemeClr val="tx1"/>
                </a:solidFill>
                <a:cs typeface="Times New Roman" panose="02020603050405020304" pitchFamily="18" charset="0"/>
              </a:rPr>
              <a:t>general deployment</a:t>
            </a:r>
            <a:r>
              <a:rPr lang="en-US" altLang="zh-TW" b="0" i="0" dirty="0">
                <a:solidFill>
                  <a:srgbClr val="ECECEC"/>
                </a:solidFill>
                <a:effectLst/>
                <a:latin typeface="Söhne"/>
              </a:rPr>
              <a:t>)</a:t>
            </a:r>
            <a:r>
              <a:rPr lang="zh-TW" altLang="en-US" b="0" i="0" dirty="0">
                <a:solidFill>
                  <a:srgbClr val="ECECEC"/>
                </a:solidFill>
                <a:effectLst/>
                <a:latin typeface="Söhne"/>
              </a:rPr>
              <a:t>範式。然後，我們討論了軟體定義網絡（</a:t>
            </a:r>
            <a:r>
              <a:rPr lang="en-US" altLang="zh-TW" b="0" i="0" dirty="0">
                <a:solidFill>
                  <a:srgbClr val="ECECEC"/>
                </a:solidFill>
                <a:effectLst/>
                <a:latin typeface="Söhne"/>
              </a:rPr>
              <a:t>SDN</a:t>
            </a:r>
            <a:r>
              <a:rPr lang="zh-TW" altLang="en-US" b="0" i="0" dirty="0">
                <a:solidFill>
                  <a:srgbClr val="ECECEC"/>
                </a:solidFill>
                <a:effectLst/>
                <a:latin typeface="Söhne"/>
              </a:rPr>
              <a:t>）、</a:t>
            </a:r>
            <a:r>
              <a:rPr lang="en-US" altLang="zh-TW" b="0" i="0" dirty="0">
                <a:solidFill>
                  <a:srgbClr val="ECECEC"/>
                </a:solidFill>
                <a:effectLst/>
                <a:latin typeface="Söhne"/>
              </a:rPr>
              <a:t>NFV</a:t>
            </a:r>
            <a:r>
              <a:rPr lang="zh-TW" altLang="en-US" b="0" i="0" dirty="0">
                <a:solidFill>
                  <a:srgbClr val="ECECEC"/>
                </a:solidFill>
                <a:effectLst/>
                <a:latin typeface="Söhne"/>
              </a:rPr>
              <a:t>、</a:t>
            </a:r>
            <a:r>
              <a:rPr lang="en-US" altLang="zh-TW" sz="1200" dirty="0">
                <a:solidFill>
                  <a:schemeClr val="tx1"/>
                </a:solidFill>
                <a:cs typeface="Times New Roman" panose="02020603050405020304" pitchFamily="18" charset="0"/>
              </a:rPr>
              <a:t>network slicing</a:t>
            </a:r>
            <a:r>
              <a:rPr lang="zh-TW" altLang="en-US" b="0" i="0" dirty="0">
                <a:solidFill>
                  <a:srgbClr val="ECECEC"/>
                </a:solidFill>
                <a:effectLst/>
                <a:latin typeface="Söhne"/>
              </a:rPr>
              <a:t>、</a:t>
            </a:r>
            <a:r>
              <a:rPr lang="en-US" altLang="zh-TW" b="0" i="0" dirty="0">
                <a:solidFill>
                  <a:srgbClr val="ECECEC"/>
                </a:solidFill>
                <a:effectLst/>
                <a:latin typeface="Söhne"/>
              </a:rPr>
              <a:t>MEC</a:t>
            </a:r>
            <a:r>
              <a:rPr lang="zh-TW" altLang="en-US" b="0" i="0" dirty="0">
                <a:solidFill>
                  <a:srgbClr val="ECECEC"/>
                </a:solidFill>
                <a:effectLst/>
                <a:latin typeface="Söhne"/>
              </a:rPr>
              <a:t>和</a:t>
            </a:r>
            <a:r>
              <a:rPr lang="en-US" altLang="zh-TW" sz="1200" dirty="0">
                <a:solidFill>
                  <a:schemeClr val="tx1"/>
                </a:solidFill>
                <a:cs typeface="Times New Roman" panose="02020603050405020304" pitchFamily="18" charset="0"/>
              </a:rPr>
              <a:t>intelligent networks</a:t>
            </a:r>
            <a:r>
              <a:rPr lang="zh-TW" altLang="en-US" b="0" i="0" dirty="0">
                <a:solidFill>
                  <a:srgbClr val="ECECEC"/>
                </a:solidFill>
                <a:effectLst/>
                <a:latin typeface="Söhne"/>
              </a:rPr>
              <a:t>。</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9</a:t>
            </a:fld>
            <a:endParaRPr lang="zh-TW" altLang="en-US"/>
          </a:p>
        </p:txBody>
      </p:sp>
    </p:spTree>
    <p:extLst>
      <p:ext uri="{BB962C8B-B14F-4D97-AF65-F5344CB8AC3E}">
        <p14:creationId xmlns:p14="http://schemas.microsoft.com/office/powerpoint/2010/main" val="135540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對於 </a:t>
            </a:r>
            <a:r>
              <a:rPr lang="en-US" altLang="zh-TW" dirty="0"/>
              <a:t>CN </a:t>
            </a:r>
            <a:r>
              <a:rPr lang="zh-TW" altLang="en-US" dirty="0"/>
              <a:t>而言，</a:t>
            </a:r>
            <a:r>
              <a:rPr lang="en-US" altLang="zh-TW" dirty="0"/>
              <a:t>4G EPC </a:t>
            </a:r>
            <a:r>
              <a:rPr lang="zh-TW" altLang="en-US" dirty="0"/>
              <a:t>具有多個元件，這些元件傳統上在專用硬體上執行，直到最近才轉變為基於軟體的部署。</a:t>
            </a:r>
            <a:endParaRPr lang="en-US" altLang="zh-TW" dirty="0"/>
          </a:p>
          <a:p>
            <a:r>
              <a:rPr lang="zh-TW" altLang="en-US" dirty="0"/>
              <a:t>相反，</a:t>
            </a:r>
            <a:r>
              <a:rPr lang="en-US" altLang="zh-TW" dirty="0"/>
              <a:t>5GC </a:t>
            </a:r>
            <a:r>
              <a:rPr lang="zh-TW" altLang="en-US" dirty="0"/>
              <a:t>從一開始就是根據基於服務的方法設計的。</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10</a:t>
            </a:fld>
            <a:endParaRPr lang="zh-TW" altLang="en-US"/>
          </a:p>
        </p:txBody>
      </p:sp>
    </p:spTree>
    <p:extLst>
      <p:ext uri="{BB962C8B-B14F-4D97-AF65-F5344CB8AC3E}">
        <p14:creationId xmlns:p14="http://schemas.microsoft.com/office/powerpoint/2010/main" val="2895648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5380A014-1779-622F-74FC-C0B2D0381A78}"/>
              </a:ext>
            </a:extLst>
          </p:cNvPr>
          <p:cNvGrpSpPr>
            <a:grpSpLocks/>
          </p:cNvGrpSpPr>
          <p:nvPr/>
        </p:nvGrpSpPr>
        <p:grpSpPr bwMode="auto">
          <a:xfrm>
            <a:off x="9" y="0"/>
            <a:ext cx="12191993" cy="6858000"/>
            <a:chOff x="0" y="0"/>
            <a:chExt cx="9143995" cy="6858000"/>
          </a:xfrm>
        </p:grpSpPr>
        <p:grpSp>
          <p:nvGrpSpPr>
            <p:cNvPr id="5" name="Group 9">
              <a:extLst>
                <a:ext uri="{FF2B5EF4-FFF2-40B4-BE49-F238E27FC236}">
                  <a16:creationId xmlns:a16="http://schemas.microsoft.com/office/drawing/2014/main" id="{D890C8B8-FAEF-64EC-A07E-9AE6A54140AD}"/>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CAF4E79B-9048-F0DD-2F90-03FF1B290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 y="3851"/>
                <a:ext cx="36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8">
                <a:extLst>
                  <a:ext uri="{FF2B5EF4-FFF2-40B4-BE49-F238E27FC236}">
                    <a16:creationId xmlns:a16="http://schemas.microsoft.com/office/drawing/2014/main" id="{30A894EF-7013-CE7E-89F9-A71C9C82D80D}"/>
                  </a:ext>
                </a:extLst>
              </p:cNvPr>
              <p:cNvSpPr>
                <a:spLocks noChangeArrowheads="1"/>
              </p:cNvSpPr>
              <p:nvPr/>
            </p:nvSpPr>
            <p:spPr bwMode="auto">
              <a:xfrm>
                <a:off x="3379" y="4020"/>
                <a:ext cx="196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TW" sz="1000">
                    <a:solidFill>
                      <a:srgbClr val="969696"/>
                    </a:solidFill>
                    <a:latin typeface="Calibri" panose="020F0502020204030204" pitchFamily="34" charset="0"/>
                  </a:rPr>
                  <a:t>National Chung Cheng University</a:t>
                </a:r>
              </a:p>
              <a:p>
                <a:pPr algn="r" eaLnBrk="1" hangingPunct="1"/>
                <a:r>
                  <a:rPr lang="en-US" altLang="zh-TW" sz="1000">
                    <a:solidFill>
                      <a:srgbClr val="969696"/>
                    </a:solidFill>
                    <a:latin typeface="Calibri" panose="020F0502020204030204" pitchFamily="34" charset="0"/>
                  </a:rPr>
                  <a:t>Dept. Computer Science &amp; Information Engineering</a:t>
                </a:r>
              </a:p>
            </p:txBody>
          </p:sp>
        </p:grpSp>
        <p:pic>
          <p:nvPicPr>
            <p:cNvPr id="6" name="Picture 7">
              <a:extLst>
                <a:ext uri="{FF2B5EF4-FFF2-40B4-BE49-F238E27FC236}">
                  <a16:creationId xmlns:a16="http://schemas.microsoft.com/office/drawing/2014/main" id="{7F1118F2-3A31-76B1-3858-ED9CA8BA5D9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1" y="4643438"/>
              <a:ext cx="181927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980E7FE6-2FFE-A5A7-98B0-CF182408E81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1763681" y="5053013"/>
              <a:ext cx="1385322"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2B3CD2A0-8759-3188-9CEF-D7D84E124F0E}"/>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143964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BFA7F037-FA89-AF37-5BDA-860D506F6F6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6">
              <a:extLst>
                <a:ext uri="{FF2B5EF4-FFF2-40B4-BE49-F238E27FC236}">
                  <a16:creationId xmlns:a16="http://schemas.microsoft.com/office/drawing/2014/main" id="{550ABBF3-FF57-F35A-281A-6A023FD69AE6}"/>
                </a:ext>
              </a:extLst>
            </p:cNvPr>
            <p:cNvSpPr>
              <a:spLocks noChangeArrowheads="1"/>
            </p:cNvSpPr>
            <p:nvPr/>
          </p:nvSpPr>
          <p:spPr bwMode="auto">
            <a:xfrm>
              <a:off x="142875" y="6367463"/>
              <a:ext cx="4284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600" b="1" dirty="0">
                  <a:latin typeface="Calibri" panose="020F0502020204030204" pitchFamily="34" charset="0"/>
                </a:rPr>
                <a:t>2024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zh-TW" altLang="en-US"/>
              <a:t>按一下以編輯母片子標題樣式</a:t>
            </a:r>
            <a:endParaRPr lang="en-US"/>
          </a:p>
        </p:txBody>
      </p:sp>
      <p:sp>
        <p:nvSpPr>
          <p:cNvPr id="13" name="日期版面配置區 3">
            <a:extLst>
              <a:ext uri="{FF2B5EF4-FFF2-40B4-BE49-F238E27FC236}">
                <a16:creationId xmlns:a16="http://schemas.microsoft.com/office/drawing/2014/main" id="{C43C86AF-36E7-37A9-C2CE-027A1CE308CD}"/>
              </a:ext>
            </a:extLst>
          </p:cNvPr>
          <p:cNvSpPr>
            <a:spLocks noGrp="1"/>
          </p:cNvSpPr>
          <p:nvPr>
            <p:ph type="dt" sz="half" idx="10"/>
          </p:nvPr>
        </p:nvSpPr>
        <p:spPr/>
        <p:txBody>
          <a:bodyPr/>
          <a:lstStyle>
            <a:lvl1pPr>
              <a:defRPr>
                <a:latin typeface="微軟正黑體" pitchFamily="34" charset="-120"/>
                <a:ea typeface="微軟正黑體" pitchFamily="34" charset="-120"/>
              </a:defRPr>
            </a:lvl1pPr>
          </a:lstStyle>
          <a:p>
            <a:pPr>
              <a:defRPr/>
            </a:pPr>
            <a:fld id="{521381D5-AF00-384A-AF92-06B631C8F50B}" type="datetimeFigureOut">
              <a:rPr lang="en-US" altLang="zh-TW"/>
              <a:pPr>
                <a:defRPr/>
              </a:pPr>
              <a:t>3/26/2024</a:t>
            </a:fld>
            <a:endParaRPr lang="en-US" altLang="zh-TW"/>
          </a:p>
        </p:txBody>
      </p:sp>
      <p:sp>
        <p:nvSpPr>
          <p:cNvPr id="14" name="頁尾版面配置區 4">
            <a:extLst>
              <a:ext uri="{FF2B5EF4-FFF2-40B4-BE49-F238E27FC236}">
                <a16:creationId xmlns:a16="http://schemas.microsoft.com/office/drawing/2014/main" id="{239BD8AB-9640-6E95-5A31-D4B8F55FFF2D}"/>
              </a:ext>
            </a:extLst>
          </p:cNvPr>
          <p:cNvSpPr>
            <a:spLocks noGrp="1"/>
          </p:cNvSpPr>
          <p:nvPr>
            <p:ph type="ftr" sz="quarter" idx="11"/>
          </p:nvPr>
        </p:nvSpPr>
        <p:spPr/>
        <p:txBody>
          <a:bodyPr/>
          <a:lstStyle>
            <a:lvl1pPr>
              <a:defRPr>
                <a:latin typeface="微軟正黑體" pitchFamily="34" charset="-120"/>
                <a:ea typeface="微軟正黑體" pitchFamily="34" charset="-120"/>
              </a:defRPr>
            </a:lvl1pPr>
          </a:lstStyle>
          <a:p>
            <a:pPr>
              <a:defRPr/>
            </a:pPr>
            <a:endParaRPr lang="en-US" altLang="zh-TW" dirty="0"/>
          </a:p>
        </p:txBody>
      </p:sp>
      <p:sp>
        <p:nvSpPr>
          <p:cNvPr id="15" name="投影片編號版面配置區 5">
            <a:extLst>
              <a:ext uri="{FF2B5EF4-FFF2-40B4-BE49-F238E27FC236}">
                <a16:creationId xmlns:a16="http://schemas.microsoft.com/office/drawing/2014/main" id="{B90AE132-51A4-2F09-7CF0-28850E934BDD}"/>
              </a:ext>
            </a:extLst>
          </p:cNvPr>
          <p:cNvSpPr>
            <a:spLocks noGrp="1"/>
          </p:cNvSpPr>
          <p:nvPr>
            <p:ph type="sldNum" sz="quarter" idx="12"/>
          </p:nvPr>
        </p:nvSpPr>
        <p:spPr/>
        <p:txBody>
          <a:bodyPr/>
          <a:lstStyle>
            <a:lvl1pPr>
              <a:defRPr smtClean="0">
                <a:latin typeface="微軟正黑體" panose="020B0604030504040204" pitchFamily="34" charset="-120"/>
                <a:ea typeface="微軟正黑體" panose="020B0604030504040204" pitchFamily="34" charset="-120"/>
              </a:defRPr>
            </a:lvl1pPr>
          </a:lstStyle>
          <a:p>
            <a:pPr>
              <a:defRPr/>
            </a:pPr>
            <a:fld id="{5B69C9C6-0AE3-0D4F-B8F6-221F1F1361C3}" type="slidenum">
              <a:rPr lang="en-US" altLang="zh-TW"/>
              <a:pPr>
                <a:defRPr/>
              </a:pPr>
              <a:t>‹#›</a:t>
            </a:fld>
            <a:endParaRPr lang="en-US" altLang="zh-TW"/>
          </a:p>
        </p:txBody>
      </p:sp>
    </p:spTree>
    <p:extLst>
      <p:ext uri="{BB962C8B-B14F-4D97-AF65-F5344CB8AC3E}">
        <p14:creationId xmlns:p14="http://schemas.microsoft.com/office/powerpoint/2010/main" val="366746343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8C55C869-3C8C-BEB2-D59C-FF8609A15A41}"/>
              </a:ext>
            </a:extLst>
          </p:cNvPr>
          <p:cNvSpPr>
            <a:spLocks noGrp="1"/>
          </p:cNvSpPr>
          <p:nvPr>
            <p:ph type="dt" sz="half" idx="10"/>
          </p:nvPr>
        </p:nvSpPr>
        <p:spPr/>
        <p:txBody>
          <a:bodyPr/>
          <a:lstStyle>
            <a:lvl1pPr>
              <a:defRPr/>
            </a:lvl1pPr>
          </a:lstStyle>
          <a:p>
            <a:pPr>
              <a:defRPr/>
            </a:pPr>
            <a:fld id="{37EC4A1C-4C31-FF4B-8505-9E8CC43E03E9}" type="datetimeFigureOut">
              <a:rPr lang="en-US" altLang="zh-TW"/>
              <a:pPr>
                <a:defRPr/>
              </a:pPr>
              <a:t>3/26/2024</a:t>
            </a:fld>
            <a:endParaRPr lang="en-US" altLang="zh-TW"/>
          </a:p>
        </p:txBody>
      </p:sp>
      <p:sp>
        <p:nvSpPr>
          <p:cNvPr id="6" name="頁尾版面配置區 4">
            <a:extLst>
              <a:ext uri="{FF2B5EF4-FFF2-40B4-BE49-F238E27FC236}">
                <a16:creationId xmlns:a16="http://schemas.microsoft.com/office/drawing/2014/main" id="{84BB7881-EBBF-8422-3A98-697EB0AC8050}"/>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C997AFA4-2EFB-3A31-A13E-E18166409949}"/>
              </a:ext>
            </a:extLst>
          </p:cNvPr>
          <p:cNvSpPr>
            <a:spLocks noGrp="1"/>
          </p:cNvSpPr>
          <p:nvPr>
            <p:ph type="sldNum" sz="quarter" idx="12"/>
          </p:nvPr>
        </p:nvSpPr>
        <p:spPr/>
        <p:txBody>
          <a:bodyPr/>
          <a:lstStyle>
            <a:lvl1pPr>
              <a:defRPr/>
            </a:lvl1pPr>
          </a:lstStyle>
          <a:p>
            <a:pPr>
              <a:defRPr/>
            </a:pPr>
            <a:fld id="{C0EEFF22-88B6-6941-8E5A-D37B21D5402D}" type="slidenum">
              <a:rPr lang="en-US" altLang="zh-TW"/>
              <a:pPr>
                <a:defRPr/>
              </a:pPr>
              <a:t>‹#›</a:t>
            </a:fld>
            <a:endParaRPr lang="en-US" altLang="zh-TW"/>
          </a:p>
        </p:txBody>
      </p:sp>
    </p:spTree>
    <p:extLst>
      <p:ext uri="{BB962C8B-B14F-4D97-AF65-F5344CB8AC3E}">
        <p14:creationId xmlns:p14="http://schemas.microsoft.com/office/powerpoint/2010/main" val="75127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137B63E-39BE-32B4-68E5-A9049C904A18}"/>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AD10C6F9-B43E-65E7-4790-4484D46C60CC}"/>
              </a:ext>
            </a:extLst>
          </p:cNvPr>
          <p:cNvSpPr>
            <a:spLocks noGrp="1"/>
          </p:cNvSpPr>
          <p:nvPr>
            <p:ph type="dt" sz="half" idx="10"/>
          </p:nvPr>
        </p:nvSpPr>
        <p:spPr/>
        <p:txBody>
          <a:bodyPr/>
          <a:lstStyle>
            <a:lvl1pPr>
              <a:defRPr/>
            </a:lvl1pPr>
          </a:lstStyle>
          <a:p>
            <a:pPr>
              <a:defRPr/>
            </a:pPr>
            <a:fld id="{D257D7DD-B452-7D44-8D57-02968C084B60}" type="datetimeFigureOut">
              <a:rPr lang="en-US" altLang="zh-TW"/>
              <a:pPr>
                <a:defRPr/>
              </a:pPr>
              <a:t>3/26/2024</a:t>
            </a:fld>
            <a:endParaRPr lang="en-US" altLang="zh-TW"/>
          </a:p>
        </p:txBody>
      </p:sp>
      <p:sp>
        <p:nvSpPr>
          <p:cNvPr id="6" name="頁尾版面配置區 4">
            <a:extLst>
              <a:ext uri="{FF2B5EF4-FFF2-40B4-BE49-F238E27FC236}">
                <a16:creationId xmlns:a16="http://schemas.microsoft.com/office/drawing/2014/main" id="{80CC725E-ACEB-1376-6CDC-47586990E086}"/>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90528F5D-7065-EC61-4D1D-20DC0D73771C}"/>
              </a:ext>
            </a:extLst>
          </p:cNvPr>
          <p:cNvSpPr>
            <a:spLocks noGrp="1"/>
          </p:cNvSpPr>
          <p:nvPr>
            <p:ph type="sldNum" sz="quarter" idx="12"/>
          </p:nvPr>
        </p:nvSpPr>
        <p:spPr/>
        <p:txBody>
          <a:bodyPr/>
          <a:lstStyle>
            <a:lvl1pPr>
              <a:defRPr smtClean="0"/>
            </a:lvl1pPr>
          </a:lstStyle>
          <a:p>
            <a:pPr>
              <a:defRPr/>
            </a:pPr>
            <a:fld id="{BF2809C0-DBCB-B742-995C-707341FBF3FC}" type="slidenum">
              <a:rPr lang="en-US" altLang="zh-TW"/>
              <a:pPr>
                <a:defRPr/>
              </a:pPr>
              <a:t>‹#›</a:t>
            </a:fld>
            <a:endParaRPr lang="en-US" altLang="zh-TW"/>
          </a:p>
        </p:txBody>
      </p:sp>
    </p:spTree>
    <p:extLst>
      <p:ext uri="{BB962C8B-B14F-4D97-AF65-F5344CB8AC3E}">
        <p14:creationId xmlns:p14="http://schemas.microsoft.com/office/powerpoint/2010/main" val="326424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DD2ED3A0-222D-0B72-7724-939D935598FE}"/>
              </a:ext>
            </a:extLst>
          </p:cNvPr>
          <p:cNvCxnSpPr/>
          <p:nvPr/>
        </p:nvCxnSpPr>
        <p:spPr>
          <a:xfrm rot="5400000">
            <a:off x="5842001" y="3199886"/>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C59E472F-C652-ED09-2F9F-010C309C20C8}"/>
              </a:ext>
            </a:extLst>
          </p:cNvPr>
          <p:cNvSpPr>
            <a:spLocks noGrp="1"/>
          </p:cNvSpPr>
          <p:nvPr>
            <p:ph type="dt" sz="half" idx="10"/>
          </p:nvPr>
        </p:nvSpPr>
        <p:spPr/>
        <p:txBody>
          <a:bodyPr/>
          <a:lstStyle>
            <a:lvl1pPr>
              <a:defRPr/>
            </a:lvl1pPr>
          </a:lstStyle>
          <a:p>
            <a:pPr>
              <a:defRPr/>
            </a:pPr>
            <a:fld id="{E5FBE07E-6C23-5A48-9F84-A2B10CEE9A49}" type="datetimeFigureOut">
              <a:rPr lang="en-US" altLang="zh-TW"/>
              <a:pPr>
                <a:defRPr/>
              </a:pPr>
              <a:t>3/26/2024</a:t>
            </a:fld>
            <a:endParaRPr lang="en-US" altLang="zh-TW"/>
          </a:p>
        </p:txBody>
      </p:sp>
      <p:sp>
        <p:nvSpPr>
          <p:cNvPr id="6" name="頁尾版面配置區 4">
            <a:extLst>
              <a:ext uri="{FF2B5EF4-FFF2-40B4-BE49-F238E27FC236}">
                <a16:creationId xmlns:a16="http://schemas.microsoft.com/office/drawing/2014/main" id="{811D8D10-CC12-060C-84F6-9E9161339F19}"/>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DBF97C93-B24E-B681-0D6A-CF1921BE960F}"/>
              </a:ext>
            </a:extLst>
          </p:cNvPr>
          <p:cNvSpPr>
            <a:spLocks noGrp="1"/>
          </p:cNvSpPr>
          <p:nvPr>
            <p:ph type="sldNum" sz="quarter" idx="12"/>
          </p:nvPr>
        </p:nvSpPr>
        <p:spPr/>
        <p:txBody>
          <a:bodyPr/>
          <a:lstStyle>
            <a:lvl1pPr>
              <a:defRPr smtClean="0"/>
            </a:lvl1pPr>
          </a:lstStyle>
          <a:p>
            <a:pPr>
              <a:defRPr/>
            </a:pPr>
            <a:fld id="{D7AF4718-91F0-9A42-92B4-628029D6233C}" type="slidenum">
              <a:rPr lang="en-US" altLang="zh-TW"/>
              <a:pPr>
                <a:defRPr/>
              </a:pPr>
              <a:t>‹#›</a:t>
            </a:fld>
            <a:endParaRPr lang="en-US" altLang="zh-TW"/>
          </a:p>
        </p:txBody>
      </p:sp>
    </p:spTree>
    <p:extLst>
      <p:ext uri="{BB962C8B-B14F-4D97-AF65-F5344CB8AC3E}">
        <p14:creationId xmlns:p14="http://schemas.microsoft.com/office/powerpoint/2010/main" val="87544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2441661E-8021-BEED-4C77-7AA0EC3CCBCC}"/>
              </a:ext>
            </a:extLst>
          </p:cNvPr>
          <p:cNvSpPr>
            <a:spLocks noGrp="1"/>
          </p:cNvSpPr>
          <p:nvPr>
            <p:ph type="dt" sz="half" idx="10"/>
          </p:nvPr>
        </p:nvSpPr>
        <p:spPr/>
        <p:txBody>
          <a:bodyPr/>
          <a:lstStyle>
            <a:lvl1pPr>
              <a:defRPr/>
            </a:lvl1pPr>
          </a:lstStyle>
          <a:p>
            <a:pPr>
              <a:defRPr/>
            </a:pPr>
            <a:fld id="{D3999B4E-E4C4-C84C-92A1-80315AF74D77}" type="datetimeFigureOut">
              <a:rPr lang="en-US" altLang="zh-TW"/>
              <a:pPr>
                <a:defRPr/>
              </a:pPr>
              <a:t>3/26/2024</a:t>
            </a:fld>
            <a:endParaRPr lang="en-US" altLang="zh-TW"/>
          </a:p>
        </p:txBody>
      </p:sp>
      <p:sp>
        <p:nvSpPr>
          <p:cNvPr id="4" name="頁尾版面配置區 4">
            <a:extLst>
              <a:ext uri="{FF2B5EF4-FFF2-40B4-BE49-F238E27FC236}">
                <a16:creationId xmlns:a16="http://schemas.microsoft.com/office/drawing/2014/main" id="{94E5D48E-716A-FAB1-1B5D-DF8FD7CB8C0D}"/>
              </a:ext>
            </a:extLst>
          </p:cNvPr>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a:extLst>
              <a:ext uri="{FF2B5EF4-FFF2-40B4-BE49-F238E27FC236}">
                <a16:creationId xmlns:a16="http://schemas.microsoft.com/office/drawing/2014/main" id="{54763161-99BF-01B4-8038-09368FFF0C73}"/>
              </a:ext>
            </a:extLst>
          </p:cNvPr>
          <p:cNvSpPr>
            <a:spLocks noGrp="1"/>
          </p:cNvSpPr>
          <p:nvPr>
            <p:ph type="sldNum" sz="quarter" idx="12"/>
          </p:nvPr>
        </p:nvSpPr>
        <p:spPr/>
        <p:txBody>
          <a:bodyPr/>
          <a:lstStyle>
            <a:lvl1pPr>
              <a:defRPr/>
            </a:lvl1pPr>
          </a:lstStyle>
          <a:p>
            <a:pPr>
              <a:defRPr/>
            </a:pPr>
            <a:fld id="{4CD331FE-3217-914C-87F6-88363AF8AE40}" type="slidenum">
              <a:rPr lang="en-US" altLang="zh-TW"/>
              <a:pPr>
                <a:defRPr/>
              </a:pPr>
              <a:t>‹#›</a:t>
            </a:fld>
            <a:endParaRPr lang="en-US" altLang="zh-TW"/>
          </a:p>
        </p:txBody>
      </p:sp>
    </p:spTree>
    <p:extLst>
      <p:ext uri="{BB962C8B-B14F-4D97-AF65-F5344CB8AC3E}">
        <p14:creationId xmlns:p14="http://schemas.microsoft.com/office/powerpoint/2010/main" val="268904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165F4237-2AE6-B856-7CC5-01C76F14137D}"/>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063CE63E-C487-C5C0-C325-BFC00A843B40}"/>
              </a:ext>
            </a:extLst>
          </p:cNvPr>
          <p:cNvSpPr>
            <a:spLocks noGrp="1"/>
          </p:cNvSpPr>
          <p:nvPr>
            <p:ph type="dt" sz="half" idx="10"/>
          </p:nvPr>
        </p:nvSpPr>
        <p:spPr/>
        <p:txBody>
          <a:bodyPr/>
          <a:lstStyle>
            <a:lvl1pPr>
              <a:defRPr/>
            </a:lvl1pPr>
          </a:lstStyle>
          <a:p>
            <a:pPr>
              <a:defRPr/>
            </a:pPr>
            <a:fld id="{E6A7D424-766B-C24E-BCB4-F6D30172D10C}" type="datetimeFigureOut">
              <a:rPr lang="en-US" altLang="zh-TW"/>
              <a:pPr>
                <a:defRPr/>
              </a:pPr>
              <a:t>3/26/2024</a:t>
            </a:fld>
            <a:endParaRPr lang="en-US" altLang="zh-TW"/>
          </a:p>
        </p:txBody>
      </p:sp>
      <p:sp>
        <p:nvSpPr>
          <p:cNvPr id="6" name="頁尾版面配置區 4">
            <a:extLst>
              <a:ext uri="{FF2B5EF4-FFF2-40B4-BE49-F238E27FC236}">
                <a16:creationId xmlns:a16="http://schemas.microsoft.com/office/drawing/2014/main" id="{D85232E5-89F4-F67D-EFFA-95CCFC952917}"/>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41EEF163-313A-BF99-E134-9801D433F0E0}"/>
              </a:ext>
            </a:extLst>
          </p:cNvPr>
          <p:cNvSpPr>
            <a:spLocks noGrp="1"/>
          </p:cNvSpPr>
          <p:nvPr>
            <p:ph type="sldNum" sz="quarter" idx="12"/>
          </p:nvPr>
        </p:nvSpPr>
        <p:spPr/>
        <p:txBody>
          <a:bodyPr/>
          <a:lstStyle>
            <a:lvl1pPr>
              <a:defRPr smtClean="0"/>
            </a:lvl1pPr>
          </a:lstStyle>
          <a:p>
            <a:pPr>
              <a:defRPr/>
            </a:pPr>
            <a:fld id="{60D5A963-2080-9547-AC7D-2C6528F687EC}" type="slidenum">
              <a:rPr lang="en-US" altLang="zh-TW"/>
              <a:pPr>
                <a:defRPr/>
              </a:pPr>
              <a:t>‹#›</a:t>
            </a:fld>
            <a:endParaRPr lang="en-US" altLang="zh-TW"/>
          </a:p>
        </p:txBody>
      </p:sp>
    </p:spTree>
    <p:extLst>
      <p:ext uri="{BB962C8B-B14F-4D97-AF65-F5344CB8AC3E}">
        <p14:creationId xmlns:p14="http://schemas.microsoft.com/office/powerpoint/2010/main" val="98928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15"/>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A185019C-2F81-173B-00B4-1289F39D0512}"/>
              </a:ext>
            </a:extLst>
          </p:cNvPr>
          <p:cNvSpPr>
            <a:spLocks noGrp="1"/>
          </p:cNvSpPr>
          <p:nvPr>
            <p:ph type="dt" sz="half" idx="10"/>
          </p:nvPr>
        </p:nvSpPr>
        <p:spPr/>
        <p:txBody>
          <a:bodyPr/>
          <a:lstStyle>
            <a:lvl1pPr>
              <a:defRPr/>
            </a:lvl1pPr>
          </a:lstStyle>
          <a:p>
            <a:pPr>
              <a:defRPr/>
            </a:pPr>
            <a:fld id="{2B5AAD08-C5C6-9A46-ABDA-D98F2DDFF02C}" type="datetimeFigureOut">
              <a:rPr lang="en-US" altLang="zh-TW"/>
              <a:pPr>
                <a:defRPr/>
              </a:pPr>
              <a:t>3/26/2024</a:t>
            </a:fld>
            <a:endParaRPr lang="en-US" altLang="zh-TW"/>
          </a:p>
        </p:txBody>
      </p:sp>
      <p:sp>
        <p:nvSpPr>
          <p:cNvPr id="5" name="頁尾版面配置區 4">
            <a:extLst>
              <a:ext uri="{FF2B5EF4-FFF2-40B4-BE49-F238E27FC236}">
                <a16:creationId xmlns:a16="http://schemas.microsoft.com/office/drawing/2014/main" id="{C8E987C1-D1D7-1E20-5E3C-DA06D859ED17}"/>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5D068A7C-50BB-409A-9BC7-45AFAA3329C0}"/>
              </a:ext>
            </a:extLst>
          </p:cNvPr>
          <p:cNvSpPr>
            <a:spLocks noGrp="1"/>
          </p:cNvSpPr>
          <p:nvPr>
            <p:ph type="sldNum" sz="quarter" idx="12"/>
          </p:nvPr>
        </p:nvSpPr>
        <p:spPr/>
        <p:txBody>
          <a:bodyPr/>
          <a:lstStyle>
            <a:lvl1pPr>
              <a:defRPr/>
            </a:lvl1pPr>
          </a:lstStyle>
          <a:p>
            <a:pPr>
              <a:defRPr/>
            </a:pPr>
            <a:fld id="{B2E9998D-8B01-C34C-8202-B9E028D4BC8C}" type="slidenum">
              <a:rPr lang="en-US" altLang="zh-TW"/>
              <a:pPr>
                <a:defRPr/>
              </a:pPr>
              <a:t>‹#›</a:t>
            </a:fld>
            <a:endParaRPr lang="en-US" altLang="zh-TW"/>
          </a:p>
        </p:txBody>
      </p:sp>
    </p:spTree>
    <p:extLst>
      <p:ext uri="{BB962C8B-B14F-4D97-AF65-F5344CB8AC3E}">
        <p14:creationId xmlns:p14="http://schemas.microsoft.com/office/powerpoint/2010/main" val="379754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FCC18ADA-66C6-46CC-A6E4-080649CCC6A0}"/>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89B6065C-F5EE-18C3-AABC-82EFECC8396D}"/>
              </a:ext>
            </a:extLst>
          </p:cNvPr>
          <p:cNvSpPr>
            <a:spLocks noGrp="1"/>
          </p:cNvSpPr>
          <p:nvPr>
            <p:ph type="dt" sz="half" idx="10"/>
          </p:nvPr>
        </p:nvSpPr>
        <p:spPr/>
        <p:txBody>
          <a:bodyPr/>
          <a:lstStyle>
            <a:lvl1pPr>
              <a:defRPr/>
            </a:lvl1pPr>
          </a:lstStyle>
          <a:p>
            <a:pPr>
              <a:defRPr/>
            </a:pPr>
            <a:fld id="{F2199F1A-87DB-A84D-8E08-B26B4599E721}" type="datetimeFigureOut">
              <a:rPr lang="en-US" altLang="zh-TW"/>
              <a:pPr>
                <a:defRPr/>
              </a:pPr>
              <a:t>3/26/2024</a:t>
            </a:fld>
            <a:endParaRPr lang="en-US" altLang="zh-TW"/>
          </a:p>
        </p:txBody>
      </p:sp>
      <p:sp>
        <p:nvSpPr>
          <p:cNvPr id="7" name="頁尾版面配置區 4">
            <a:extLst>
              <a:ext uri="{FF2B5EF4-FFF2-40B4-BE49-F238E27FC236}">
                <a16:creationId xmlns:a16="http://schemas.microsoft.com/office/drawing/2014/main" id="{FD32C9A4-A065-1609-4E88-67249D25B872}"/>
              </a:ext>
            </a:extLst>
          </p:cNvPr>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a:extLst>
              <a:ext uri="{FF2B5EF4-FFF2-40B4-BE49-F238E27FC236}">
                <a16:creationId xmlns:a16="http://schemas.microsoft.com/office/drawing/2014/main" id="{BA9D82DB-8677-97DC-3FD1-52E2B9E8739C}"/>
              </a:ext>
            </a:extLst>
          </p:cNvPr>
          <p:cNvSpPr>
            <a:spLocks noGrp="1"/>
          </p:cNvSpPr>
          <p:nvPr>
            <p:ph type="sldNum" sz="quarter" idx="12"/>
          </p:nvPr>
        </p:nvSpPr>
        <p:spPr/>
        <p:txBody>
          <a:bodyPr/>
          <a:lstStyle>
            <a:lvl1pPr>
              <a:defRPr smtClean="0"/>
            </a:lvl1pPr>
          </a:lstStyle>
          <a:p>
            <a:pPr>
              <a:defRPr/>
            </a:pPr>
            <a:fld id="{3BAF327E-1649-A246-8D9B-66E2C04E8DCD}" type="slidenum">
              <a:rPr lang="en-US" altLang="zh-TW"/>
              <a:pPr>
                <a:defRPr/>
              </a:pPr>
              <a:t>‹#›</a:t>
            </a:fld>
            <a:endParaRPr lang="en-US" altLang="zh-TW"/>
          </a:p>
        </p:txBody>
      </p:sp>
    </p:spTree>
    <p:extLst>
      <p:ext uri="{BB962C8B-B14F-4D97-AF65-F5344CB8AC3E}">
        <p14:creationId xmlns:p14="http://schemas.microsoft.com/office/powerpoint/2010/main" val="232352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68D4A423-3874-B7FF-A6FB-40B6AD4DF374}"/>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77"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27F6DF62-8C9E-6DFC-BDE0-C144EF406AC3}"/>
              </a:ext>
            </a:extLst>
          </p:cNvPr>
          <p:cNvSpPr>
            <a:spLocks noGrp="1"/>
          </p:cNvSpPr>
          <p:nvPr>
            <p:ph type="dt" sz="half" idx="10"/>
          </p:nvPr>
        </p:nvSpPr>
        <p:spPr/>
        <p:txBody>
          <a:bodyPr/>
          <a:lstStyle>
            <a:lvl1pPr>
              <a:defRPr/>
            </a:lvl1pPr>
          </a:lstStyle>
          <a:p>
            <a:pPr>
              <a:defRPr/>
            </a:pPr>
            <a:fld id="{12FCAA78-50BA-924B-90D2-509D593DBBC4}" type="datetimeFigureOut">
              <a:rPr lang="en-US" altLang="zh-TW"/>
              <a:pPr>
                <a:defRPr/>
              </a:pPr>
              <a:t>3/26/2024</a:t>
            </a:fld>
            <a:endParaRPr lang="en-US" altLang="zh-TW"/>
          </a:p>
        </p:txBody>
      </p:sp>
      <p:sp>
        <p:nvSpPr>
          <p:cNvPr id="9" name="頁尾版面配置區 4">
            <a:extLst>
              <a:ext uri="{FF2B5EF4-FFF2-40B4-BE49-F238E27FC236}">
                <a16:creationId xmlns:a16="http://schemas.microsoft.com/office/drawing/2014/main" id="{4C2DA062-7317-DF5E-E211-DE28191F731A}"/>
              </a:ext>
            </a:extLst>
          </p:cNvPr>
          <p:cNvSpPr>
            <a:spLocks noGrp="1"/>
          </p:cNvSpPr>
          <p:nvPr>
            <p:ph type="ftr" sz="quarter" idx="11"/>
          </p:nvPr>
        </p:nvSpPr>
        <p:spPr/>
        <p:txBody>
          <a:bodyPr/>
          <a:lstStyle>
            <a:lvl1pPr>
              <a:defRPr/>
            </a:lvl1pPr>
          </a:lstStyle>
          <a:p>
            <a:pPr>
              <a:defRPr/>
            </a:pPr>
            <a:endParaRPr lang="en-US" altLang="zh-TW"/>
          </a:p>
        </p:txBody>
      </p:sp>
      <p:sp>
        <p:nvSpPr>
          <p:cNvPr id="10" name="投影片編號版面配置區 5">
            <a:extLst>
              <a:ext uri="{FF2B5EF4-FFF2-40B4-BE49-F238E27FC236}">
                <a16:creationId xmlns:a16="http://schemas.microsoft.com/office/drawing/2014/main" id="{A7D70192-F4FE-C500-B65C-C1DE9959F91E}"/>
              </a:ext>
            </a:extLst>
          </p:cNvPr>
          <p:cNvSpPr>
            <a:spLocks noGrp="1"/>
          </p:cNvSpPr>
          <p:nvPr>
            <p:ph type="sldNum" sz="quarter" idx="12"/>
          </p:nvPr>
        </p:nvSpPr>
        <p:spPr/>
        <p:txBody>
          <a:bodyPr/>
          <a:lstStyle>
            <a:lvl1pPr>
              <a:defRPr smtClean="0"/>
            </a:lvl1pPr>
          </a:lstStyle>
          <a:p>
            <a:pPr>
              <a:defRPr/>
            </a:pPr>
            <a:fld id="{EB06F1D5-876F-E24E-9A43-C8207A738AA2}" type="slidenum">
              <a:rPr lang="en-US" altLang="zh-TW"/>
              <a:pPr>
                <a:defRPr/>
              </a:pPr>
              <a:t>‹#›</a:t>
            </a:fld>
            <a:endParaRPr lang="en-US" altLang="zh-TW"/>
          </a:p>
        </p:txBody>
      </p:sp>
    </p:spTree>
    <p:extLst>
      <p:ext uri="{BB962C8B-B14F-4D97-AF65-F5344CB8AC3E}">
        <p14:creationId xmlns:p14="http://schemas.microsoft.com/office/powerpoint/2010/main" val="65100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00FE85FE-CB38-C469-B662-75DD43D7D4E9}"/>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5FCAED21-0871-FF14-5B95-2743F126963A}"/>
              </a:ext>
            </a:extLst>
          </p:cNvPr>
          <p:cNvSpPr>
            <a:spLocks noGrp="1"/>
          </p:cNvSpPr>
          <p:nvPr>
            <p:ph type="dt" sz="half" idx="10"/>
          </p:nvPr>
        </p:nvSpPr>
        <p:spPr/>
        <p:txBody>
          <a:bodyPr/>
          <a:lstStyle>
            <a:lvl1pPr>
              <a:defRPr/>
            </a:lvl1pPr>
          </a:lstStyle>
          <a:p>
            <a:pPr>
              <a:defRPr/>
            </a:pPr>
            <a:fld id="{6760DC86-09B1-DD46-89D5-29D3CC8C7346}" type="datetimeFigureOut">
              <a:rPr lang="en-US" altLang="zh-TW"/>
              <a:pPr>
                <a:defRPr/>
              </a:pPr>
              <a:t>3/26/2024</a:t>
            </a:fld>
            <a:endParaRPr lang="en-US" altLang="zh-TW"/>
          </a:p>
        </p:txBody>
      </p:sp>
      <p:sp>
        <p:nvSpPr>
          <p:cNvPr id="5" name="頁尾版面配置區 4">
            <a:extLst>
              <a:ext uri="{FF2B5EF4-FFF2-40B4-BE49-F238E27FC236}">
                <a16:creationId xmlns:a16="http://schemas.microsoft.com/office/drawing/2014/main" id="{9C20BDA1-FEEC-BD02-AA65-C98EA7C80376}"/>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3FADA98F-27C2-6BAC-AEB0-89903C3201D8}"/>
              </a:ext>
            </a:extLst>
          </p:cNvPr>
          <p:cNvSpPr>
            <a:spLocks noGrp="1"/>
          </p:cNvSpPr>
          <p:nvPr>
            <p:ph type="sldNum" sz="quarter" idx="12"/>
          </p:nvPr>
        </p:nvSpPr>
        <p:spPr/>
        <p:txBody>
          <a:bodyPr/>
          <a:lstStyle>
            <a:lvl1pPr>
              <a:defRPr smtClean="0"/>
            </a:lvl1pPr>
          </a:lstStyle>
          <a:p>
            <a:pPr>
              <a:defRPr/>
            </a:pPr>
            <a:fld id="{A0592FAC-3330-1344-B8A0-73F3914872FE}" type="slidenum">
              <a:rPr lang="en-US" altLang="zh-TW"/>
              <a:pPr>
                <a:defRPr/>
              </a:pPr>
              <a:t>‹#›</a:t>
            </a:fld>
            <a:endParaRPr lang="en-US" altLang="zh-TW"/>
          </a:p>
        </p:txBody>
      </p:sp>
    </p:spTree>
    <p:extLst>
      <p:ext uri="{BB962C8B-B14F-4D97-AF65-F5344CB8AC3E}">
        <p14:creationId xmlns:p14="http://schemas.microsoft.com/office/powerpoint/2010/main" val="426606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2F517B2E-8216-13B1-0E9F-19C1D1DEB608}"/>
              </a:ext>
            </a:extLst>
          </p:cNvPr>
          <p:cNvSpPr>
            <a:spLocks noGrp="1"/>
          </p:cNvSpPr>
          <p:nvPr>
            <p:ph type="dt" sz="half" idx="10"/>
          </p:nvPr>
        </p:nvSpPr>
        <p:spPr/>
        <p:txBody>
          <a:bodyPr/>
          <a:lstStyle>
            <a:lvl1pPr>
              <a:defRPr/>
            </a:lvl1pPr>
          </a:lstStyle>
          <a:p>
            <a:pPr>
              <a:defRPr/>
            </a:pPr>
            <a:fld id="{322BA190-3224-A343-A652-BB675B3081DE}" type="datetimeFigureOut">
              <a:rPr lang="en-US" altLang="zh-TW"/>
              <a:pPr>
                <a:defRPr/>
              </a:pPr>
              <a:t>3/26/2024</a:t>
            </a:fld>
            <a:endParaRPr lang="en-US" altLang="zh-TW"/>
          </a:p>
        </p:txBody>
      </p:sp>
      <p:sp>
        <p:nvSpPr>
          <p:cNvPr id="3" name="頁尾版面配置區 4">
            <a:extLst>
              <a:ext uri="{FF2B5EF4-FFF2-40B4-BE49-F238E27FC236}">
                <a16:creationId xmlns:a16="http://schemas.microsoft.com/office/drawing/2014/main" id="{0B39717D-F711-693A-C2E6-FBD455DDA971}"/>
              </a:ext>
            </a:extLst>
          </p:cNvPr>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a:extLst>
              <a:ext uri="{FF2B5EF4-FFF2-40B4-BE49-F238E27FC236}">
                <a16:creationId xmlns:a16="http://schemas.microsoft.com/office/drawing/2014/main" id="{5C170C78-1F41-0E2F-5029-5021D531075D}"/>
              </a:ext>
            </a:extLst>
          </p:cNvPr>
          <p:cNvSpPr>
            <a:spLocks noGrp="1"/>
          </p:cNvSpPr>
          <p:nvPr>
            <p:ph type="sldNum" sz="quarter" idx="12"/>
          </p:nvPr>
        </p:nvSpPr>
        <p:spPr/>
        <p:txBody>
          <a:bodyPr/>
          <a:lstStyle>
            <a:lvl1pPr>
              <a:defRPr/>
            </a:lvl1pPr>
          </a:lstStyle>
          <a:p>
            <a:pPr>
              <a:defRPr/>
            </a:pPr>
            <a:fld id="{3F35C7D9-FC14-1844-9A48-B9928B963FE9}" type="slidenum">
              <a:rPr lang="en-US" altLang="zh-TW"/>
              <a:pPr>
                <a:defRPr/>
              </a:pPr>
              <a:t>‹#›</a:t>
            </a:fld>
            <a:endParaRPr lang="en-US" altLang="zh-TW"/>
          </a:p>
        </p:txBody>
      </p:sp>
    </p:spTree>
    <p:extLst>
      <p:ext uri="{BB962C8B-B14F-4D97-AF65-F5344CB8AC3E}">
        <p14:creationId xmlns:p14="http://schemas.microsoft.com/office/powerpoint/2010/main" val="9937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3"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3" y="1435102"/>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F8A6CBB0-E02A-7AE5-8B86-3BABD85C23D0}"/>
              </a:ext>
            </a:extLst>
          </p:cNvPr>
          <p:cNvSpPr>
            <a:spLocks noGrp="1"/>
          </p:cNvSpPr>
          <p:nvPr>
            <p:ph type="dt" sz="half" idx="10"/>
          </p:nvPr>
        </p:nvSpPr>
        <p:spPr/>
        <p:txBody>
          <a:bodyPr/>
          <a:lstStyle>
            <a:lvl1pPr>
              <a:defRPr/>
            </a:lvl1pPr>
          </a:lstStyle>
          <a:p>
            <a:pPr>
              <a:defRPr/>
            </a:pPr>
            <a:fld id="{A0187023-CAE0-EA45-B30B-EE6B11A1D50A}" type="datetimeFigureOut">
              <a:rPr lang="en-US" altLang="zh-TW"/>
              <a:pPr>
                <a:defRPr/>
              </a:pPr>
              <a:t>3/26/2024</a:t>
            </a:fld>
            <a:endParaRPr lang="en-US" altLang="zh-TW"/>
          </a:p>
        </p:txBody>
      </p:sp>
      <p:sp>
        <p:nvSpPr>
          <p:cNvPr id="6" name="頁尾版面配置區 4">
            <a:extLst>
              <a:ext uri="{FF2B5EF4-FFF2-40B4-BE49-F238E27FC236}">
                <a16:creationId xmlns:a16="http://schemas.microsoft.com/office/drawing/2014/main" id="{D5AFFCC3-481C-62C5-BA83-94DB07BCC950}"/>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3C384F85-B1FB-1ADA-93CD-C57D4792555E}"/>
              </a:ext>
            </a:extLst>
          </p:cNvPr>
          <p:cNvSpPr>
            <a:spLocks noGrp="1"/>
          </p:cNvSpPr>
          <p:nvPr>
            <p:ph type="sldNum" sz="quarter" idx="12"/>
          </p:nvPr>
        </p:nvSpPr>
        <p:spPr/>
        <p:txBody>
          <a:bodyPr/>
          <a:lstStyle>
            <a:lvl1pPr>
              <a:defRPr/>
            </a:lvl1pPr>
          </a:lstStyle>
          <a:p>
            <a:pPr>
              <a:defRPr/>
            </a:pPr>
            <a:fld id="{56C534C6-1087-664B-B263-0D6E8E574B55}" type="slidenum">
              <a:rPr lang="en-US" altLang="zh-TW"/>
              <a:pPr>
                <a:defRPr/>
              </a:pPr>
              <a:t>‹#›</a:t>
            </a:fld>
            <a:endParaRPr lang="en-US" altLang="zh-TW"/>
          </a:p>
        </p:txBody>
      </p:sp>
    </p:spTree>
    <p:extLst>
      <p:ext uri="{BB962C8B-B14F-4D97-AF65-F5344CB8AC3E}">
        <p14:creationId xmlns:p14="http://schemas.microsoft.com/office/powerpoint/2010/main" val="323813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26EE3FAA-AA89-FE7C-F0D1-5C69A806714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336360" y="6019800"/>
            <a:ext cx="27540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F2A8C0FB-B676-663E-D3FC-8AB17AF662FC}"/>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 y="-14288"/>
            <a:ext cx="76740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矩形 20">
            <a:extLst>
              <a:ext uri="{FF2B5EF4-FFF2-40B4-BE49-F238E27FC236}">
                <a16:creationId xmlns:a16="http://schemas.microsoft.com/office/drawing/2014/main" id="{F1334388-7107-429D-0FFC-DB90B182B35D}"/>
              </a:ext>
            </a:extLst>
          </p:cNvPr>
          <p:cNvSpPr>
            <a:spLocks noChangeArrowheads="1"/>
          </p:cNvSpPr>
          <p:nvPr/>
        </p:nvSpPr>
        <p:spPr bwMode="auto">
          <a:xfrm>
            <a:off x="827620" y="60325"/>
            <a:ext cx="41507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000">
                <a:solidFill>
                  <a:srgbClr val="969696"/>
                </a:solidFill>
                <a:latin typeface="Calibri" panose="020F0502020204030204" pitchFamily="34" charset="0"/>
              </a:rPr>
              <a:t>National Chung Cheng University</a:t>
            </a:r>
          </a:p>
          <a:p>
            <a:pPr eaLnBrk="1" hangingPunct="1"/>
            <a:r>
              <a:rPr lang="en-US" altLang="zh-TW" sz="1000">
                <a:solidFill>
                  <a:srgbClr val="969696"/>
                </a:solidFill>
                <a:latin typeface="Calibri" panose="020F0502020204030204" pitchFamily="34" charset="0"/>
              </a:rPr>
              <a:t>Dept. Computer Science &amp; Information Engineering</a:t>
            </a:r>
          </a:p>
        </p:txBody>
      </p:sp>
      <p:sp>
        <p:nvSpPr>
          <p:cNvPr id="1029" name="標題版面配置區 1">
            <a:extLst>
              <a:ext uri="{FF2B5EF4-FFF2-40B4-BE49-F238E27FC236}">
                <a16:creationId xmlns:a16="http://schemas.microsoft.com/office/drawing/2014/main" id="{5FBF7AEF-BCCD-994D-B11C-CF4F847B026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804920E1-8C4B-C90C-4607-FB7AACE7479F}"/>
              </a:ext>
            </a:extLst>
          </p:cNvPr>
          <p:cNvSpPr>
            <a:spLocks noGrp="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F7E0EC2-225E-1D2C-F0E4-F2AC04373A90}"/>
              </a:ext>
            </a:extLst>
          </p:cNvPr>
          <p:cNvSpPr>
            <a:spLocks noGrp="1"/>
          </p:cNvSpPr>
          <p:nvPr>
            <p:ph type="dt" sz="half" idx="2"/>
          </p:nvPr>
        </p:nvSpPr>
        <p:spPr>
          <a:xfrm>
            <a:off x="609600" y="6356365"/>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a:defRPr/>
            </a:pPr>
            <a:fld id="{557BAC3C-2BF9-D74C-8EFD-C064BE4D7DD0}" type="datetimeFigureOut">
              <a:rPr lang="en-US" altLang="zh-TW"/>
              <a:pPr>
                <a:defRPr/>
              </a:pPr>
              <a:t>3/26/2024</a:t>
            </a:fld>
            <a:endParaRPr lang="en-US" altLang="zh-TW"/>
          </a:p>
        </p:txBody>
      </p:sp>
      <p:sp>
        <p:nvSpPr>
          <p:cNvPr id="5" name="頁尾版面配置區 4">
            <a:extLst>
              <a:ext uri="{FF2B5EF4-FFF2-40B4-BE49-F238E27FC236}">
                <a16:creationId xmlns:a16="http://schemas.microsoft.com/office/drawing/2014/main" id="{58AF66EB-716D-C500-4B78-3D5F434D232E}"/>
              </a:ext>
            </a:extLst>
          </p:cNvPr>
          <p:cNvSpPr>
            <a:spLocks noGrp="1"/>
          </p:cNvSpPr>
          <p:nvPr>
            <p:ph type="ftr" sz="quarter" idx="3"/>
          </p:nvPr>
        </p:nvSpPr>
        <p:spPr>
          <a:xfrm>
            <a:off x="7924800" y="6356365"/>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endParaRPr lang="en-US" altLang="zh-TW"/>
          </a:p>
        </p:txBody>
      </p:sp>
      <p:sp>
        <p:nvSpPr>
          <p:cNvPr id="6" name="投影片編號版面配置區 5">
            <a:extLst>
              <a:ext uri="{FF2B5EF4-FFF2-40B4-BE49-F238E27FC236}">
                <a16:creationId xmlns:a16="http://schemas.microsoft.com/office/drawing/2014/main" id="{8EC77997-CDBD-4341-3D60-75FA3EB2074B}"/>
              </a:ext>
            </a:extLst>
          </p:cNvPr>
          <p:cNvSpPr>
            <a:spLocks noGrp="1"/>
          </p:cNvSpPr>
          <p:nvPr>
            <p:ph type="sldNum" sz="quarter" idx="4"/>
          </p:nvPr>
        </p:nvSpPr>
        <p:spPr>
          <a:xfrm>
            <a:off x="4572000" y="6356365"/>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1" smtClean="0">
                <a:solidFill>
                  <a:srgbClr val="898989"/>
                </a:solidFill>
                <a:latin typeface="Calibri" panose="020F0502020204030204" pitchFamily="34" charset="0"/>
              </a:defRPr>
            </a:lvl1pPr>
          </a:lstStyle>
          <a:p>
            <a:pPr>
              <a:defRPr/>
            </a:pPr>
            <a:fld id="{42ED6105-F974-9347-8226-199CC15912A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813" r:id="rId1"/>
    <p:sldLayoutId id="2147483808" r:id="rId2"/>
    <p:sldLayoutId id="2147483814" r:id="rId3"/>
    <p:sldLayoutId id="2147483809" r:id="rId4"/>
    <p:sldLayoutId id="2147483815" r:id="rId5"/>
    <p:sldLayoutId id="2147483816" r:id="rId6"/>
    <p:sldLayoutId id="2147483817" r:id="rId7"/>
    <p:sldLayoutId id="2147483810" r:id="rId8"/>
    <p:sldLayoutId id="2147483811" r:id="rId9"/>
    <p:sldLayoutId id="2147483812" r:id="rId10"/>
    <p:sldLayoutId id="2147483818" r:id="rId11"/>
    <p:sldLayoutId id="2147483819" r:id="rId12"/>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178" algn="ctr" rtl="0" eaLnBrk="1" fontAlgn="base" hangingPunct="1">
        <a:spcBef>
          <a:spcPct val="0"/>
        </a:spcBef>
        <a:spcAft>
          <a:spcPct val="0"/>
        </a:spcAft>
        <a:defRPr sz="4400">
          <a:solidFill>
            <a:schemeClr val="tx1"/>
          </a:solidFill>
          <a:latin typeface="Calibri" pitchFamily="34" charset="0"/>
        </a:defRPr>
      </a:lvl6pPr>
      <a:lvl7pPr marL="914354" algn="ctr" rtl="0" eaLnBrk="1" fontAlgn="base" hangingPunct="1">
        <a:spcBef>
          <a:spcPct val="0"/>
        </a:spcBef>
        <a:spcAft>
          <a:spcPct val="0"/>
        </a:spcAft>
        <a:defRPr sz="4400">
          <a:solidFill>
            <a:schemeClr val="tx1"/>
          </a:solidFill>
          <a:latin typeface="Calibri" pitchFamily="34" charset="0"/>
        </a:defRPr>
      </a:lvl7pPr>
      <a:lvl8pPr marL="1371532" algn="ctr" rtl="0" eaLnBrk="1" fontAlgn="base" hangingPunct="1">
        <a:spcBef>
          <a:spcPct val="0"/>
        </a:spcBef>
        <a:spcAft>
          <a:spcPct val="0"/>
        </a:spcAft>
        <a:defRPr sz="4400">
          <a:solidFill>
            <a:schemeClr val="tx1"/>
          </a:solidFill>
          <a:latin typeface="Calibri" pitchFamily="34" charset="0"/>
        </a:defRPr>
      </a:lvl8pPr>
      <a:lvl9pPr marL="1828709" algn="ctr" rtl="0" eaLnBrk="1" fontAlgn="base" hangingPunct="1">
        <a:spcBef>
          <a:spcPct val="0"/>
        </a:spcBef>
        <a:spcAft>
          <a:spcPct val="0"/>
        </a:spcAft>
        <a:defRPr sz="4400">
          <a:solidFill>
            <a:schemeClr val="tx1"/>
          </a:solidFill>
          <a:latin typeface="Calibri" pitchFamily="34" charset="0"/>
        </a:defRPr>
      </a:lvl9pPr>
    </p:titleStyle>
    <p:bodyStyle>
      <a:lvl1pPr marL="341297" indent="-341297"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25" indent="-284149"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357" indent="-227002"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533" indent="-227002"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711" indent="-227002"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3E8C5E46-E12A-8788-65C9-DD23E10D04BE}"/>
              </a:ext>
            </a:extLst>
          </p:cNvPr>
          <p:cNvSpPr>
            <a:spLocks noGrp="1"/>
          </p:cNvSpPr>
          <p:nvPr>
            <p:ph type="ctrTitle"/>
          </p:nvPr>
        </p:nvSpPr>
        <p:spPr>
          <a:xfrm>
            <a:off x="0" y="1676401"/>
            <a:ext cx="12192000" cy="1470025"/>
          </a:xfrm>
        </p:spPr>
        <p:txBody>
          <a:bodyPr/>
          <a:lstStyle/>
          <a:p>
            <a:pPr defTabSz="912768"/>
            <a:r>
              <a:rPr lang="en-US" altLang="zh-TW" sz="3200" dirty="0">
                <a:effectLst/>
                <a:cs typeface="Times New Roman" panose="02020603050405020304" pitchFamily="18" charset="0"/>
              </a:rPr>
              <a:t>Open, Programmable, and Virtualized 5G Networks:</a:t>
            </a:r>
            <a:br>
              <a:rPr lang="en-US" altLang="zh-TW" sz="3200" dirty="0">
                <a:effectLst/>
                <a:cs typeface="Times New Roman" panose="02020603050405020304" pitchFamily="18" charset="0"/>
              </a:rPr>
            </a:br>
            <a:r>
              <a:rPr lang="en-US" altLang="zh-TW" sz="3200" dirty="0">
                <a:effectLst/>
                <a:cs typeface="Times New Roman" panose="02020603050405020304" pitchFamily="18" charset="0"/>
              </a:rPr>
              <a:t>State-of-the-Art and the</a:t>
            </a:r>
            <a:r>
              <a:rPr lang="zh-TW" altLang="en-US" sz="3200" dirty="0">
                <a:effectLst/>
                <a:cs typeface="Times New Roman" panose="02020603050405020304" pitchFamily="18" charset="0"/>
              </a:rPr>
              <a:t> </a:t>
            </a:r>
            <a:r>
              <a:rPr lang="en-US" altLang="zh-TW" sz="3200" dirty="0">
                <a:effectLst/>
                <a:cs typeface="Times New Roman" panose="02020603050405020304" pitchFamily="18" charset="0"/>
              </a:rPr>
              <a:t>Road Ahead</a:t>
            </a:r>
            <a:endParaRPr lang="zh-TW" altLang="zh-TW" sz="6600" dirty="0">
              <a:cs typeface="Times New Roman" panose="02020603050405020304" pitchFamily="18" charset="0"/>
            </a:endParaRPr>
          </a:p>
        </p:txBody>
      </p:sp>
      <p:sp>
        <p:nvSpPr>
          <p:cNvPr id="3" name="副標題 2">
            <a:extLst>
              <a:ext uri="{FF2B5EF4-FFF2-40B4-BE49-F238E27FC236}">
                <a16:creationId xmlns:a16="http://schemas.microsoft.com/office/drawing/2014/main" id="{8898D4F6-989F-223D-6B63-28D7BBA457C7}"/>
              </a:ext>
            </a:extLst>
          </p:cNvPr>
          <p:cNvSpPr>
            <a:spLocks noGrp="1"/>
          </p:cNvSpPr>
          <p:nvPr>
            <p:ph type="subTitle" idx="1"/>
          </p:nvPr>
        </p:nvSpPr>
        <p:spPr>
          <a:xfrm>
            <a:off x="1828800" y="4221087"/>
            <a:ext cx="8534400" cy="963687"/>
          </a:xfrm>
        </p:spPr>
        <p:txBody>
          <a:bodyPr rtlCol="0">
            <a:normAutofit/>
          </a:bodyPr>
          <a:lstStyle/>
          <a:p>
            <a:r>
              <a:rPr lang="da-DK" altLang="zh-TW" sz="1800" dirty="0">
                <a:effectLst/>
                <a:latin typeface="Times"/>
              </a:rPr>
              <a:t> </a:t>
            </a:r>
            <a:r>
              <a:rPr lang="it-IT" altLang="zh-TW" sz="1800" dirty="0">
                <a:effectLst/>
                <a:latin typeface="Times"/>
              </a:rPr>
              <a:t>Leonardo Bonati, Michele Polese, Salvatore D’Oro, Stefano Basagni, Tommaso Melodia</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303A42-109C-4954-B7C2-A6026B817E9B}"/>
              </a:ext>
            </a:extLst>
          </p:cNvPr>
          <p:cNvSpPr>
            <a:spLocks noGrp="1"/>
          </p:cNvSpPr>
          <p:nvPr>
            <p:ph type="title"/>
          </p:nvPr>
        </p:nvSpPr>
        <p:spPr/>
        <p:txBody>
          <a:bodyPr/>
          <a:lstStyle/>
          <a:p>
            <a:r>
              <a:rPr lang="en-US" altLang="zh-TW" sz="4400" dirty="0">
                <a:latin typeface="Times New Roman" panose="02020603050405020304" pitchFamily="18" charset="0"/>
                <a:cs typeface="Times New Roman" panose="02020603050405020304" pitchFamily="18" charset="0"/>
              </a:rPr>
              <a:t>Architecture of 4G and 5G cellular networks</a:t>
            </a:r>
            <a:endParaRPr lang="zh-TW" altLang="en-US" dirty="0"/>
          </a:p>
        </p:txBody>
      </p:sp>
      <p:sp>
        <p:nvSpPr>
          <p:cNvPr id="5" name="投影片編號版面配置區 4">
            <a:extLst>
              <a:ext uri="{FF2B5EF4-FFF2-40B4-BE49-F238E27FC236}">
                <a16:creationId xmlns:a16="http://schemas.microsoft.com/office/drawing/2014/main" id="{1A23DE99-789B-42AE-A20B-1E794281B952}"/>
              </a:ext>
            </a:extLst>
          </p:cNvPr>
          <p:cNvSpPr>
            <a:spLocks noGrp="1"/>
          </p:cNvSpPr>
          <p:nvPr>
            <p:ph type="sldNum" sz="quarter" idx="12"/>
          </p:nvPr>
        </p:nvSpPr>
        <p:spPr/>
        <p:txBody>
          <a:bodyPr/>
          <a:lstStyle/>
          <a:p>
            <a:pPr>
              <a:defRPr/>
            </a:pPr>
            <a:fld id="{3BAF327E-1649-A246-8D9B-66E2C04E8DCD}" type="slidenum">
              <a:rPr lang="en-US" altLang="zh-TW" smtClean="0"/>
              <a:pPr>
                <a:defRPr/>
              </a:pPr>
              <a:t>10</a:t>
            </a:fld>
            <a:endParaRPr lang="en-US" altLang="zh-TW"/>
          </a:p>
        </p:txBody>
      </p:sp>
      <p:pic>
        <p:nvPicPr>
          <p:cNvPr id="6" name="內容版面配置區 5">
            <a:extLst>
              <a:ext uri="{FF2B5EF4-FFF2-40B4-BE49-F238E27FC236}">
                <a16:creationId xmlns:a16="http://schemas.microsoft.com/office/drawing/2014/main" id="{E47E8E07-9D13-4CCF-952C-124C9E482D3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2225419"/>
            <a:ext cx="5384800" cy="3275525"/>
          </a:xfrm>
          <a:prstGeom prst="rect">
            <a:avLst/>
          </a:prstGeom>
        </p:spPr>
      </p:pic>
      <p:sp>
        <p:nvSpPr>
          <p:cNvPr id="9" name="內容版面配置區 8">
            <a:extLst>
              <a:ext uri="{FF2B5EF4-FFF2-40B4-BE49-F238E27FC236}">
                <a16:creationId xmlns:a16="http://schemas.microsoft.com/office/drawing/2014/main" id="{8DCFDC1D-FD23-4159-80CF-0430F930F607}"/>
              </a:ext>
            </a:extLst>
          </p:cNvPr>
          <p:cNvSpPr>
            <a:spLocks noGrp="1"/>
          </p:cNvSpPr>
          <p:nvPr>
            <p:ph sz="half" idx="1"/>
          </p:nvPr>
        </p:nvSpPr>
        <p:spPr/>
        <p:txBody>
          <a:bodyPr anchor="ctr"/>
          <a:lstStyle/>
          <a:p>
            <a:pPr>
              <a:lnSpc>
                <a:spcPct val="150000"/>
              </a:lnSpc>
              <a:buFont typeface="Wingdings" panose="05000000000000000000" pitchFamily="2" charset="2"/>
              <a:buChar char="n"/>
            </a:pPr>
            <a:r>
              <a:rPr lang="en-US" altLang="zh-TW" sz="2000" dirty="0"/>
              <a:t>They comply with the </a:t>
            </a:r>
            <a:r>
              <a:rPr lang="en-US" altLang="zh-TW" sz="2000" b="1" dirty="0"/>
              <a:t>3GPP Long Term Evolution (LTE) </a:t>
            </a:r>
            <a:r>
              <a:rPr lang="en-US" altLang="zh-TW" sz="2000" dirty="0"/>
              <a:t>and </a:t>
            </a:r>
            <a:r>
              <a:rPr lang="en-US" altLang="zh-TW" sz="2000" b="1" dirty="0"/>
              <a:t>NR specifications</a:t>
            </a:r>
            <a:r>
              <a:rPr lang="en-US" altLang="zh-TW" sz="2000" dirty="0"/>
              <a:t> for the </a:t>
            </a:r>
            <a:r>
              <a:rPr lang="en-US" altLang="zh-TW" sz="2000" dirty="0">
                <a:solidFill>
                  <a:srgbClr val="C00000"/>
                </a:solidFill>
              </a:rPr>
              <a:t>RAN</a:t>
            </a:r>
            <a:r>
              <a:rPr lang="zh-TW" altLang="en-US" sz="2000" dirty="0"/>
              <a:t>。</a:t>
            </a:r>
            <a:endParaRPr lang="en-US" altLang="zh-TW" sz="2000" dirty="0"/>
          </a:p>
          <a:p>
            <a:pPr>
              <a:lnSpc>
                <a:spcPct val="150000"/>
              </a:lnSpc>
              <a:buFont typeface="Wingdings" panose="05000000000000000000" pitchFamily="2" charset="2"/>
              <a:buChar char="n"/>
            </a:pPr>
            <a:r>
              <a:rPr lang="en-US" altLang="zh-TW" sz="2000" dirty="0"/>
              <a:t>The </a:t>
            </a:r>
            <a:r>
              <a:rPr lang="en-US" altLang="zh-TW" sz="2000" b="1" dirty="0"/>
              <a:t>Evolved Packet Core (EPC) </a:t>
            </a:r>
            <a:r>
              <a:rPr lang="en-US" altLang="zh-TW" sz="2000" dirty="0"/>
              <a:t>and </a:t>
            </a:r>
            <a:r>
              <a:rPr lang="en-US" altLang="zh-TW" sz="2000" b="1" dirty="0"/>
              <a:t>5G Core (5GC)</a:t>
            </a:r>
            <a:r>
              <a:rPr lang="en-US" altLang="zh-TW" sz="2000" dirty="0"/>
              <a:t> for the </a:t>
            </a:r>
            <a:r>
              <a:rPr lang="en-US" altLang="zh-TW" sz="2000" dirty="0">
                <a:solidFill>
                  <a:srgbClr val="C00000"/>
                </a:solidFill>
              </a:rPr>
              <a:t>Core Network</a:t>
            </a:r>
            <a:r>
              <a:rPr lang="en-US" altLang="zh-TW" sz="2000" dirty="0"/>
              <a:t>, respectively.</a:t>
            </a:r>
            <a:endParaRPr lang="zh-TW" altLang="en-US" sz="2000" dirty="0"/>
          </a:p>
        </p:txBody>
      </p:sp>
    </p:spTree>
    <p:extLst>
      <p:ext uri="{BB962C8B-B14F-4D97-AF65-F5344CB8AC3E}">
        <p14:creationId xmlns:p14="http://schemas.microsoft.com/office/powerpoint/2010/main" val="73906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303A42-109C-4954-B7C2-A6026B817E9B}"/>
              </a:ext>
            </a:extLst>
          </p:cNvPr>
          <p:cNvSpPr>
            <a:spLocks noGrp="1"/>
          </p:cNvSpPr>
          <p:nvPr>
            <p:ph type="title"/>
          </p:nvPr>
        </p:nvSpPr>
        <p:spPr/>
        <p:txBody>
          <a:bodyPr/>
          <a:lstStyle/>
          <a:p>
            <a:r>
              <a:rPr lang="en-US" altLang="zh-TW" sz="4400" dirty="0">
                <a:latin typeface="Times New Roman" panose="02020603050405020304" pitchFamily="18" charset="0"/>
                <a:cs typeface="Times New Roman" panose="02020603050405020304" pitchFamily="18" charset="0"/>
              </a:rPr>
              <a:t>Architecture of 4G and 5G cellular networks</a:t>
            </a:r>
            <a:endParaRPr lang="zh-TW" altLang="en-US" dirty="0"/>
          </a:p>
        </p:txBody>
      </p:sp>
      <p:sp>
        <p:nvSpPr>
          <p:cNvPr id="5" name="投影片編號版面配置區 4">
            <a:extLst>
              <a:ext uri="{FF2B5EF4-FFF2-40B4-BE49-F238E27FC236}">
                <a16:creationId xmlns:a16="http://schemas.microsoft.com/office/drawing/2014/main" id="{1A23DE99-789B-42AE-A20B-1E794281B952}"/>
              </a:ext>
            </a:extLst>
          </p:cNvPr>
          <p:cNvSpPr>
            <a:spLocks noGrp="1"/>
          </p:cNvSpPr>
          <p:nvPr>
            <p:ph type="sldNum" sz="quarter" idx="12"/>
          </p:nvPr>
        </p:nvSpPr>
        <p:spPr/>
        <p:txBody>
          <a:bodyPr/>
          <a:lstStyle/>
          <a:p>
            <a:pPr>
              <a:defRPr/>
            </a:pPr>
            <a:fld id="{3BAF327E-1649-A246-8D9B-66E2C04E8DCD}" type="slidenum">
              <a:rPr lang="en-US" altLang="zh-TW" smtClean="0"/>
              <a:pPr>
                <a:defRPr/>
              </a:pPr>
              <a:t>11</a:t>
            </a:fld>
            <a:endParaRPr lang="en-US" altLang="zh-TW"/>
          </a:p>
        </p:txBody>
      </p:sp>
      <p:pic>
        <p:nvPicPr>
          <p:cNvPr id="6" name="內容版面配置區 5">
            <a:extLst>
              <a:ext uri="{FF2B5EF4-FFF2-40B4-BE49-F238E27FC236}">
                <a16:creationId xmlns:a16="http://schemas.microsoft.com/office/drawing/2014/main" id="{E47E8E07-9D13-4CCF-952C-124C9E482D3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2225419"/>
            <a:ext cx="5384800" cy="3275525"/>
          </a:xfrm>
          <a:prstGeom prst="rect">
            <a:avLst/>
          </a:prstGeom>
        </p:spPr>
      </p:pic>
      <p:sp>
        <p:nvSpPr>
          <p:cNvPr id="9" name="內容版面配置區 8">
            <a:extLst>
              <a:ext uri="{FF2B5EF4-FFF2-40B4-BE49-F238E27FC236}">
                <a16:creationId xmlns:a16="http://schemas.microsoft.com/office/drawing/2014/main" id="{8DCFDC1D-FD23-4159-80CF-0430F930F607}"/>
              </a:ext>
            </a:extLst>
          </p:cNvPr>
          <p:cNvSpPr>
            <a:spLocks noGrp="1"/>
          </p:cNvSpPr>
          <p:nvPr>
            <p:ph sz="half" idx="1"/>
          </p:nvPr>
        </p:nvSpPr>
        <p:spPr>
          <a:xfrm>
            <a:off x="609600" y="1600204"/>
            <a:ext cx="5486400" cy="4756161"/>
          </a:xfrm>
        </p:spPr>
        <p:txBody>
          <a:bodyPr anchor="ctr"/>
          <a:lstStyle/>
          <a:p>
            <a:pPr>
              <a:lnSpc>
                <a:spcPct val="150000"/>
              </a:lnSpc>
              <a:buFont typeface="Wingdings" panose="05000000000000000000" pitchFamily="2" charset="2"/>
              <a:buChar char="n"/>
            </a:pPr>
            <a:r>
              <a:rPr lang="en-US" altLang="zh-TW" sz="2000" dirty="0"/>
              <a:t>The LTE RAN is composed of evolved Node Bases (</a:t>
            </a:r>
            <a:r>
              <a:rPr lang="en-US" altLang="zh-TW" sz="2000" dirty="0">
                <a:solidFill>
                  <a:srgbClr val="C00000"/>
                </a:solidFill>
              </a:rPr>
              <a:t>eNBs</a:t>
            </a:r>
            <a:r>
              <a:rPr lang="en-US" altLang="zh-TW" sz="2000" dirty="0"/>
              <a:t>)</a:t>
            </a:r>
          </a:p>
          <a:p>
            <a:pPr>
              <a:lnSpc>
                <a:spcPct val="150000"/>
              </a:lnSpc>
              <a:buFont typeface="Wingdings" panose="05000000000000000000" pitchFamily="2" charset="2"/>
              <a:buChar char="n"/>
            </a:pPr>
            <a:r>
              <a:rPr lang="en-US" altLang="zh-TW" sz="2000" dirty="0"/>
              <a:t>i.e., the LTE base stations, provides wireless connectivity to the mobile UEs.</a:t>
            </a:r>
          </a:p>
          <a:p>
            <a:pPr>
              <a:lnSpc>
                <a:spcPct val="150000"/>
              </a:lnSpc>
              <a:buFont typeface="Wingdings" panose="05000000000000000000" pitchFamily="2" charset="2"/>
              <a:buChar char="n"/>
            </a:pPr>
            <a:r>
              <a:rPr lang="en-US" altLang="zh-TW" sz="2000" dirty="0"/>
              <a:t>E-UTRAN</a:t>
            </a:r>
          </a:p>
          <a:p>
            <a:pPr lvl="1">
              <a:lnSpc>
                <a:spcPct val="150000"/>
              </a:lnSpc>
              <a:buFont typeface="Wingdings" panose="05000000000000000000" pitchFamily="2" charset="2"/>
              <a:buChar char="n"/>
            </a:pPr>
            <a:r>
              <a:rPr lang="en-US" altLang="zh-TW" sz="1600" dirty="0"/>
              <a:t>Packet Data Convergence Protocol (</a:t>
            </a:r>
            <a:r>
              <a:rPr lang="en-US" altLang="zh-TW" sz="1600" b="1" dirty="0"/>
              <a:t>PDCP</a:t>
            </a:r>
            <a:r>
              <a:rPr lang="en-US" altLang="zh-TW" sz="1600" dirty="0"/>
              <a:t>) layer</a:t>
            </a:r>
          </a:p>
          <a:p>
            <a:pPr lvl="1">
              <a:lnSpc>
                <a:spcPct val="150000"/>
              </a:lnSpc>
              <a:buFont typeface="Wingdings" panose="05000000000000000000" pitchFamily="2" charset="2"/>
              <a:buChar char="n"/>
            </a:pPr>
            <a:r>
              <a:rPr lang="en-US" altLang="zh-TW" sz="1600" dirty="0"/>
              <a:t>Radio Link Control (</a:t>
            </a:r>
            <a:r>
              <a:rPr lang="en-US" altLang="zh-TW" sz="1600" b="1" dirty="0"/>
              <a:t>RLC</a:t>
            </a:r>
            <a:r>
              <a:rPr lang="en-US" altLang="zh-TW" sz="1600" dirty="0"/>
              <a:t>) layer</a:t>
            </a:r>
          </a:p>
          <a:p>
            <a:pPr lvl="1">
              <a:lnSpc>
                <a:spcPct val="150000"/>
              </a:lnSpc>
              <a:buFont typeface="Wingdings" panose="05000000000000000000" pitchFamily="2" charset="2"/>
              <a:buChar char="n"/>
            </a:pPr>
            <a:r>
              <a:rPr lang="en-US" altLang="zh-TW" sz="1600" b="1" dirty="0"/>
              <a:t>MAC</a:t>
            </a:r>
            <a:r>
              <a:rPr lang="en-US" altLang="zh-TW" sz="1600" dirty="0"/>
              <a:t> layer</a:t>
            </a:r>
          </a:p>
          <a:p>
            <a:pPr lvl="1">
              <a:lnSpc>
                <a:spcPct val="150000"/>
              </a:lnSpc>
              <a:buFont typeface="Wingdings" panose="05000000000000000000" pitchFamily="2" charset="2"/>
              <a:buChar char="n"/>
            </a:pPr>
            <a:r>
              <a:rPr lang="en-US" altLang="zh-TW" sz="1600" dirty="0"/>
              <a:t>Physical (</a:t>
            </a:r>
            <a:r>
              <a:rPr lang="en-US" altLang="zh-TW" sz="1600" b="1" dirty="0"/>
              <a:t>PHY</a:t>
            </a:r>
            <a:r>
              <a:rPr lang="en-US" altLang="zh-TW" sz="1600" dirty="0"/>
              <a:t>) layer</a:t>
            </a:r>
          </a:p>
          <a:p>
            <a:pPr lvl="1">
              <a:lnSpc>
                <a:spcPct val="150000"/>
              </a:lnSpc>
              <a:buFont typeface="Wingdings" panose="05000000000000000000" pitchFamily="2" charset="2"/>
              <a:buChar char="n"/>
            </a:pPr>
            <a:r>
              <a:rPr lang="en-US" altLang="zh-TW" sz="1600" dirty="0"/>
              <a:t>Radio Resource Control (</a:t>
            </a:r>
            <a:r>
              <a:rPr lang="en-US" altLang="zh-TW" sz="1600" b="1" dirty="0"/>
              <a:t>RRC</a:t>
            </a:r>
            <a:r>
              <a:rPr lang="en-US" altLang="zh-TW" sz="1600" dirty="0"/>
              <a:t>) layer</a:t>
            </a:r>
            <a:endParaRPr lang="zh-TW" altLang="en-US" sz="1600" dirty="0"/>
          </a:p>
        </p:txBody>
      </p:sp>
      <p:sp>
        <p:nvSpPr>
          <p:cNvPr id="3" name="矩形 2">
            <a:extLst>
              <a:ext uri="{FF2B5EF4-FFF2-40B4-BE49-F238E27FC236}">
                <a16:creationId xmlns:a16="http://schemas.microsoft.com/office/drawing/2014/main" id="{E7D217DF-AC50-43CC-8BF7-027BC6D900A1}"/>
              </a:ext>
            </a:extLst>
          </p:cNvPr>
          <p:cNvSpPr/>
          <p:nvPr/>
        </p:nvSpPr>
        <p:spPr>
          <a:xfrm>
            <a:off x="9336360" y="3861048"/>
            <a:ext cx="1152128"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0589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303A42-109C-4954-B7C2-A6026B817E9B}"/>
              </a:ext>
            </a:extLst>
          </p:cNvPr>
          <p:cNvSpPr>
            <a:spLocks noGrp="1"/>
          </p:cNvSpPr>
          <p:nvPr>
            <p:ph type="title"/>
          </p:nvPr>
        </p:nvSpPr>
        <p:spPr/>
        <p:txBody>
          <a:bodyPr/>
          <a:lstStyle/>
          <a:p>
            <a:r>
              <a:rPr lang="en-US" altLang="zh-TW" sz="4400" dirty="0">
                <a:latin typeface="Times New Roman" panose="02020603050405020304" pitchFamily="18" charset="0"/>
                <a:cs typeface="Times New Roman" panose="02020603050405020304" pitchFamily="18" charset="0"/>
              </a:rPr>
              <a:t>Architecture of 4G and 5G cellular networks</a:t>
            </a:r>
            <a:endParaRPr lang="zh-TW" altLang="en-US" dirty="0"/>
          </a:p>
        </p:txBody>
      </p:sp>
      <p:sp>
        <p:nvSpPr>
          <p:cNvPr id="5" name="投影片編號版面配置區 4">
            <a:extLst>
              <a:ext uri="{FF2B5EF4-FFF2-40B4-BE49-F238E27FC236}">
                <a16:creationId xmlns:a16="http://schemas.microsoft.com/office/drawing/2014/main" id="{1A23DE99-789B-42AE-A20B-1E794281B952}"/>
              </a:ext>
            </a:extLst>
          </p:cNvPr>
          <p:cNvSpPr>
            <a:spLocks noGrp="1"/>
          </p:cNvSpPr>
          <p:nvPr>
            <p:ph type="sldNum" sz="quarter" idx="12"/>
          </p:nvPr>
        </p:nvSpPr>
        <p:spPr/>
        <p:txBody>
          <a:bodyPr/>
          <a:lstStyle/>
          <a:p>
            <a:pPr>
              <a:defRPr/>
            </a:pPr>
            <a:fld id="{3BAF327E-1649-A246-8D9B-66E2C04E8DCD}" type="slidenum">
              <a:rPr lang="en-US" altLang="zh-TW" smtClean="0"/>
              <a:pPr>
                <a:defRPr/>
              </a:pPr>
              <a:t>12</a:t>
            </a:fld>
            <a:endParaRPr lang="en-US" altLang="zh-TW"/>
          </a:p>
        </p:txBody>
      </p:sp>
      <p:pic>
        <p:nvPicPr>
          <p:cNvPr id="6" name="內容版面配置區 5">
            <a:extLst>
              <a:ext uri="{FF2B5EF4-FFF2-40B4-BE49-F238E27FC236}">
                <a16:creationId xmlns:a16="http://schemas.microsoft.com/office/drawing/2014/main" id="{E47E8E07-9D13-4CCF-952C-124C9E482D3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2225419"/>
            <a:ext cx="5384800" cy="3275525"/>
          </a:xfrm>
          <a:prstGeom prst="rect">
            <a:avLst/>
          </a:prstGeom>
        </p:spPr>
      </p:pic>
      <p:sp>
        <p:nvSpPr>
          <p:cNvPr id="9" name="內容版面配置區 8">
            <a:extLst>
              <a:ext uri="{FF2B5EF4-FFF2-40B4-BE49-F238E27FC236}">
                <a16:creationId xmlns:a16="http://schemas.microsoft.com/office/drawing/2014/main" id="{8DCFDC1D-FD23-4159-80CF-0430F930F607}"/>
              </a:ext>
            </a:extLst>
          </p:cNvPr>
          <p:cNvSpPr>
            <a:spLocks noGrp="1"/>
          </p:cNvSpPr>
          <p:nvPr>
            <p:ph sz="half" idx="1"/>
          </p:nvPr>
        </p:nvSpPr>
        <p:spPr>
          <a:xfrm>
            <a:off x="609600" y="1600204"/>
            <a:ext cx="5486400" cy="4756161"/>
          </a:xfrm>
        </p:spPr>
        <p:txBody>
          <a:bodyPr anchor="ctr"/>
          <a:lstStyle/>
          <a:p>
            <a:pPr>
              <a:lnSpc>
                <a:spcPct val="150000"/>
              </a:lnSpc>
              <a:buFont typeface="Wingdings" panose="05000000000000000000" pitchFamily="2" charset="2"/>
              <a:buChar char="n"/>
            </a:pPr>
            <a:r>
              <a:rPr lang="en-US" altLang="zh-TW" sz="2000" dirty="0"/>
              <a:t>The </a:t>
            </a:r>
            <a:r>
              <a:rPr lang="en-US" altLang="zh-TW" sz="2000" b="1" dirty="0"/>
              <a:t>Packet Gateway (PGW) </a:t>
            </a:r>
            <a:r>
              <a:rPr lang="en-US" altLang="zh-TW" sz="2000" dirty="0"/>
              <a:t>and </a:t>
            </a:r>
            <a:r>
              <a:rPr lang="en-US" altLang="zh-TW" sz="2000" b="1" dirty="0"/>
              <a:t>Service Gateway (SGW)</a:t>
            </a:r>
            <a:r>
              <a:rPr lang="en-US" altLang="zh-TW" sz="2000" dirty="0"/>
              <a:t>, which are packet gateways to and from the Internet</a:t>
            </a:r>
          </a:p>
          <a:p>
            <a:pPr>
              <a:lnSpc>
                <a:spcPct val="150000"/>
              </a:lnSpc>
              <a:buFont typeface="Wingdings" panose="05000000000000000000" pitchFamily="2" charset="2"/>
              <a:buChar char="n"/>
            </a:pPr>
            <a:r>
              <a:rPr lang="en-US" altLang="zh-TW" sz="2000" b="1" dirty="0"/>
              <a:t>Mobility Management Entity (MME)</a:t>
            </a:r>
            <a:r>
              <a:rPr lang="en-US" altLang="zh-TW" sz="2000" dirty="0"/>
              <a:t>,</a:t>
            </a:r>
            <a:r>
              <a:rPr lang="en-US" altLang="zh-TW" sz="2000" b="1" dirty="0"/>
              <a:t> </a:t>
            </a:r>
            <a:r>
              <a:rPr lang="en-US" altLang="zh-TW" sz="2000" dirty="0"/>
              <a:t>which handles handovers and the UE connection life cycle from the core network point of view, and </a:t>
            </a:r>
          </a:p>
          <a:p>
            <a:pPr>
              <a:lnSpc>
                <a:spcPct val="150000"/>
              </a:lnSpc>
              <a:buFont typeface="Wingdings" panose="05000000000000000000" pitchFamily="2" charset="2"/>
              <a:buChar char="n"/>
            </a:pPr>
            <a:r>
              <a:rPr lang="en-US" altLang="zh-TW" sz="2000" b="1" dirty="0"/>
              <a:t>Home Subscription Server (HSS)</a:t>
            </a:r>
            <a:r>
              <a:rPr lang="en-US" altLang="zh-TW" sz="2000" dirty="0"/>
              <a:t>,</a:t>
            </a:r>
            <a:r>
              <a:rPr lang="en-US" altLang="zh-TW" sz="2000" b="1" dirty="0"/>
              <a:t> </a:t>
            </a:r>
            <a:r>
              <a:rPr lang="en-US" altLang="zh-TW" sz="2000" dirty="0"/>
              <a:t>which manages subscriptions and billing.</a:t>
            </a:r>
            <a:endParaRPr lang="zh-TW" altLang="en-US" sz="1600" dirty="0"/>
          </a:p>
        </p:txBody>
      </p:sp>
      <p:sp>
        <p:nvSpPr>
          <p:cNvPr id="3" name="矩形 2">
            <a:extLst>
              <a:ext uri="{FF2B5EF4-FFF2-40B4-BE49-F238E27FC236}">
                <a16:creationId xmlns:a16="http://schemas.microsoft.com/office/drawing/2014/main" id="{E7D217DF-AC50-43CC-8BF7-027BC6D900A1}"/>
              </a:ext>
            </a:extLst>
          </p:cNvPr>
          <p:cNvSpPr/>
          <p:nvPr/>
        </p:nvSpPr>
        <p:spPr>
          <a:xfrm>
            <a:off x="9984432" y="2852936"/>
            <a:ext cx="1440160"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7170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303A42-109C-4954-B7C2-A6026B817E9B}"/>
              </a:ext>
            </a:extLst>
          </p:cNvPr>
          <p:cNvSpPr>
            <a:spLocks noGrp="1"/>
          </p:cNvSpPr>
          <p:nvPr>
            <p:ph type="title"/>
          </p:nvPr>
        </p:nvSpPr>
        <p:spPr/>
        <p:txBody>
          <a:bodyPr/>
          <a:lstStyle/>
          <a:p>
            <a:r>
              <a:rPr lang="en-US" altLang="zh-TW" sz="4400" dirty="0">
                <a:latin typeface="Times New Roman" panose="02020603050405020304" pitchFamily="18" charset="0"/>
                <a:cs typeface="Times New Roman" panose="02020603050405020304" pitchFamily="18" charset="0"/>
              </a:rPr>
              <a:t>Architecture of 4G and 5G cellular networks</a:t>
            </a:r>
            <a:endParaRPr lang="zh-TW" altLang="en-US" dirty="0"/>
          </a:p>
        </p:txBody>
      </p:sp>
      <p:sp>
        <p:nvSpPr>
          <p:cNvPr id="5" name="投影片編號版面配置區 4">
            <a:extLst>
              <a:ext uri="{FF2B5EF4-FFF2-40B4-BE49-F238E27FC236}">
                <a16:creationId xmlns:a16="http://schemas.microsoft.com/office/drawing/2014/main" id="{1A23DE99-789B-42AE-A20B-1E794281B952}"/>
              </a:ext>
            </a:extLst>
          </p:cNvPr>
          <p:cNvSpPr>
            <a:spLocks noGrp="1"/>
          </p:cNvSpPr>
          <p:nvPr>
            <p:ph type="sldNum" sz="quarter" idx="12"/>
          </p:nvPr>
        </p:nvSpPr>
        <p:spPr/>
        <p:txBody>
          <a:bodyPr/>
          <a:lstStyle/>
          <a:p>
            <a:pPr>
              <a:defRPr/>
            </a:pPr>
            <a:fld id="{3BAF327E-1649-A246-8D9B-66E2C04E8DCD}" type="slidenum">
              <a:rPr lang="en-US" altLang="zh-TW" smtClean="0"/>
              <a:pPr>
                <a:defRPr/>
              </a:pPr>
              <a:t>13</a:t>
            </a:fld>
            <a:endParaRPr lang="en-US" altLang="zh-TW"/>
          </a:p>
        </p:txBody>
      </p:sp>
      <p:pic>
        <p:nvPicPr>
          <p:cNvPr id="6" name="內容版面配置區 5">
            <a:extLst>
              <a:ext uri="{FF2B5EF4-FFF2-40B4-BE49-F238E27FC236}">
                <a16:creationId xmlns:a16="http://schemas.microsoft.com/office/drawing/2014/main" id="{E47E8E07-9D13-4CCF-952C-124C9E482D3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2225419"/>
            <a:ext cx="5384800" cy="3275525"/>
          </a:xfrm>
          <a:prstGeom prst="rect">
            <a:avLst/>
          </a:prstGeom>
        </p:spPr>
      </p:pic>
      <p:sp>
        <p:nvSpPr>
          <p:cNvPr id="9" name="內容版面配置區 8">
            <a:extLst>
              <a:ext uri="{FF2B5EF4-FFF2-40B4-BE49-F238E27FC236}">
                <a16:creationId xmlns:a16="http://schemas.microsoft.com/office/drawing/2014/main" id="{8DCFDC1D-FD23-4159-80CF-0430F930F607}"/>
              </a:ext>
            </a:extLst>
          </p:cNvPr>
          <p:cNvSpPr>
            <a:spLocks noGrp="1"/>
          </p:cNvSpPr>
          <p:nvPr>
            <p:ph sz="half" idx="1"/>
          </p:nvPr>
        </p:nvSpPr>
        <p:spPr>
          <a:xfrm>
            <a:off x="609600" y="1600204"/>
            <a:ext cx="5486400" cy="4756161"/>
          </a:xfrm>
        </p:spPr>
        <p:txBody>
          <a:bodyPr anchor="ctr"/>
          <a:lstStyle/>
          <a:p>
            <a:pPr>
              <a:lnSpc>
                <a:spcPct val="150000"/>
              </a:lnSpc>
              <a:buFont typeface="Wingdings" panose="05000000000000000000" pitchFamily="2" charset="2"/>
              <a:buChar char="n"/>
            </a:pPr>
            <a:r>
              <a:rPr lang="en-US" altLang="zh-TW" sz="2000" dirty="0"/>
              <a:t>The evolution of the 4G LTE</a:t>
            </a:r>
          </a:p>
          <a:p>
            <a:pPr lvl="1">
              <a:lnSpc>
                <a:spcPct val="150000"/>
              </a:lnSpc>
              <a:buFont typeface="Wingdings" panose="05000000000000000000" pitchFamily="2" charset="2"/>
              <a:buChar char="n"/>
            </a:pPr>
            <a:r>
              <a:rPr lang="en-US" altLang="zh-TW" sz="1600" dirty="0"/>
              <a:t>Wider range of carrier frequencies</a:t>
            </a:r>
          </a:p>
          <a:p>
            <a:pPr lvl="1">
              <a:lnSpc>
                <a:spcPct val="150000"/>
              </a:lnSpc>
              <a:buFont typeface="Wingdings" panose="05000000000000000000" pitchFamily="2" charset="2"/>
              <a:buChar char="n"/>
            </a:pPr>
            <a:r>
              <a:rPr lang="en-US" altLang="zh-TW" sz="1600" dirty="0"/>
              <a:t>The frame structure  is more flexible</a:t>
            </a:r>
          </a:p>
          <a:p>
            <a:pPr lvl="1">
              <a:lnSpc>
                <a:spcPct val="150000"/>
              </a:lnSpc>
              <a:buFont typeface="Wingdings" panose="05000000000000000000" pitchFamily="2" charset="2"/>
              <a:buChar char="n"/>
            </a:pPr>
            <a:r>
              <a:rPr lang="en-US" altLang="zh-TW" sz="1600" dirty="0"/>
              <a:t>The 5G RAN </a:t>
            </a:r>
            <a:r>
              <a:rPr lang="en-US" altLang="zh-TW" sz="1600" b="1" dirty="0"/>
              <a:t>can be connected either to the 4G EPC or to the new 5GC</a:t>
            </a:r>
          </a:p>
          <a:p>
            <a:pPr lvl="1">
              <a:lnSpc>
                <a:spcPct val="150000"/>
              </a:lnSpc>
              <a:buFont typeface="Wingdings" panose="05000000000000000000" pitchFamily="2" charset="2"/>
              <a:buChar char="n"/>
            </a:pPr>
            <a:r>
              <a:rPr lang="en-US" altLang="zh-TW" sz="1600" dirty="0"/>
              <a:t>NR base stations (Next Generation Node Bases (</a:t>
            </a:r>
            <a:r>
              <a:rPr lang="en-US" altLang="zh-TW" sz="1600" dirty="0">
                <a:solidFill>
                  <a:srgbClr val="C00000"/>
                </a:solidFill>
              </a:rPr>
              <a:t>gNBs</a:t>
            </a:r>
            <a:r>
              <a:rPr lang="en-US" altLang="zh-TW" sz="1600" dirty="0"/>
              <a:t>)) allows distributed deployment, with different parts of the protocol stack in different hardware components.</a:t>
            </a:r>
          </a:p>
          <a:p>
            <a:pPr>
              <a:lnSpc>
                <a:spcPct val="150000"/>
              </a:lnSpc>
              <a:buFont typeface="Wingdings" panose="05000000000000000000" pitchFamily="2" charset="2"/>
              <a:buChar char="n"/>
            </a:pPr>
            <a:endParaRPr lang="zh-TW" altLang="en-US" sz="1600" dirty="0"/>
          </a:p>
        </p:txBody>
      </p:sp>
      <p:sp>
        <p:nvSpPr>
          <p:cNvPr id="3" name="矩形 2">
            <a:extLst>
              <a:ext uri="{FF2B5EF4-FFF2-40B4-BE49-F238E27FC236}">
                <a16:creationId xmlns:a16="http://schemas.microsoft.com/office/drawing/2014/main" id="{E7D217DF-AC50-43CC-8BF7-027BC6D900A1}"/>
              </a:ext>
            </a:extLst>
          </p:cNvPr>
          <p:cNvSpPr/>
          <p:nvPr/>
        </p:nvSpPr>
        <p:spPr>
          <a:xfrm>
            <a:off x="6516759" y="3917493"/>
            <a:ext cx="2808312"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2348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303A42-109C-4954-B7C2-A6026B817E9B}"/>
              </a:ext>
            </a:extLst>
          </p:cNvPr>
          <p:cNvSpPr>
            <a:spLocks noGrp="1"/>
          </p:cNvSpPr>
          <p:nvPr>
            <p:ph type="title"/>
          </p:nvPr>
        </p:nvSpPr>
        <p:spPr/>
        <p:txBody>
          <a:bodyPr/>
          <a:lstStyle/>
          <a:p>
            <a:r>
              <a:rPr lang="en-US" altLang="zh-TW" sz="4400" dirty="0">
                <a:latin typeface="Times New Roman" panose="02020603050405020304" pitchFamily="18" charset="0"/>
                <a:cs typeface="Times New Roman" panose="02020603050405020304" pitchFamily="18" charset="0"/>
              </a:rPr>
              <a:t>Architecture of 4G and 5G cellular networks</a:t>
            </a:r>
            <a:endParaRPr lang="zh-TW" altLang="en-US" dirty="0"/>
          </a:p>
        </p:txBody>
      </p:sp>
      <p:sp>
        <p:nvSpPr>
          <p:cNvPr id="5" name="投影片編號版面配置區 4">
            <a:extLst>
              <a:ext uri="{FF2B5EF4-FFF2-40B4-BE49-F238E27FC236}">
                <a16:creationId xmlns:a16="http://schemas.microsoft.com/office/drawing/2014/main" id="{1A23DE99-789B-42AE-A20B-1E794281B952}"/>
              </a:ext>
            </a:extLst>
          </p:cNvPr>
          <p:cNvSpPr>
            <a:spLocks noGrp="1"/>
          </p:cNvSpPr>
          <p:nvPr>
            <p:ph type="sldNum" sz="quarter" idx="12"/>
          </p:nvPr>
        </p:nvSpPr>
        <p:spPr/>
        <p:txBody>
          <a:bodyPr/>
          <a:lstStyle/>
          <a:p>
            <a:pPr>
              <a:defRPr/>
            </a:pPr>
            <a:fld id="{3BAF327E-1649-A246-8D9B-66E2C04E8DCD}" type="slidenum">
              <a:rPr lang="en-US" altLang="zh-TW" smtClean="0"/>
              <a:pPr>
                <a:defRPr/>
              </a:pPr>
              <a:t>14</a:t>
            </a:fld>
            <a:endParaRPr lang="en-US" altLang="zh-TW"/>
          </a:p>
        </p:txBody>
      </p:sp>
      <p:pic>
        <p:nvPicPr>
          <p:cNvPr id="6" name="內容版面配置區 5">
            <a:extLst>
              <a:ext uri="{FF2B5EF4-FFF2-40B4-BE49-F238E27FC236}">
                <a16:creationId xmlns:a16="http://schemas.microsoft.com/office/drawing/2014/main" id="{E47E8E07-9D13-4CCF-952C-124C9E482D3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2225419"/>
            <a:ext cx="5384800" cy="3275525"/>
          </a:xfrm>
          <a:prstGeom prst="rect">
            <a:avLst/>
          </a:prstGeom>
        </p:spPr>
      </p:pic>
      <p:sp>
        <p:nvSpPr>
          <p:cNvPr id="9" name="內容版面配置區 8">
            <a:extLst>
              <a:ext uri="{FF2B5EF4-FFF2-40B4-BE49-F238E27FC236}">
                <a16:creationId xmlns:a16="http://schemas.microsoft.com/office/drawing/2014/main" id="{8DCFDC1D-FD23-4159-80CF-0430F930F607}"/>
              </a:ext>
            </a:extLst>
          </p:cNvPr>
          <p:cNvSpPr>
            <a:spLocks noGrp="1"/>
          </p:cNvSpPr>
          <p:nvPr>
            <p:ph sz="half" idx="1"/>
          </p:nvPr>
        </p:nvSpPr>
        <p:spPr>
          <a:xfrm>
            <a:off x="609600" y="1600204"/>
            <a:ext cx="5486400" cy="4756161"/>
          </a:xfrm>
        </p:spPr>
        <p:txBody>
          <a:bodyPr anchor="ctr"/>
          <a:lstStyle/>
          <a:p>
            <a:pPr>
              <a:lnSpc>
                <a:spcPct val="150000"/>
              </a:lnSpc>
              <a:buFont typeface="Wingdings" panose="05000000000000000000" pitchFamily="2" charset="2"/>
              <a:buChar char="n"/>
            </a:pPr>
            <a:r>
              <a:rPr lang="en-US" altLang="zh-TW" sz="2000" dirty="0"/>
              <a:t>CU/DU split and the virtualized RAN architecture</a:t>
            </a:r>
          </a:p>
          <a:p>
            <a:pPr lvl="1">
              <a:lnSpc>
                <a:spcPct val="150000"/>
              </a:lnSpc>
              <a:buFont typeface="Wingdings" panose="05000000000000000000" pitchFamily="2" charset="2"/>
              <a:buChar char="n"/>
            </a:pPr>
            <a:r>
              <a:rPr lang="en-US" altLang="zh-TW" sz="1600" b="1" dirty="0"/>
              <a:t>CU</a:t>
            </a:r>
            <a:r>
              <a:rPr lang="zh-TW" altLang="en-US" sz="1600" dirty="0"/>
              <a:t>：</a:t>
            </a:r>
            <a:r>
              <a:rPr lang="en-US" altLang="zh-TW" sz="1600" dirty="0"/>
              <a:t>Higher layers (PDCP, SDAP, and RRC)</a:t>
            </a:r>
          </a:p>
          <a:p>
            <a:pPr lvl="1">
              <a:lnSpc>
                <a:spcPct val="150000"/>
              </a:lnSpc>
              <a:buFont typeface="Wingdings" panose="05000000000000000000" pitchFamily="2" charset="2"/>
              <a:buChar char="n"/>
            </a:pPr>
            <a:r>
              <a:rPr lang="en-US" altLang="zh-TW" sz="1600" b="1" dirty="0"/>
              <a:t>DU</a:t>
            </a:r>
            <a:r>
              <a:rPr lang="zh-TW" altLang="en-US" sz="1600" dirty="0"/>
              <a:t>：</a:t>
            </a:r>
            <a:r>
              <a:rPr lang="en-US" altLang="zh-TW" sz="1600" dirty="0"/>
              <a:t>Lower layers (RLC, MAC, and PHY-high)</a:t>
            </a:r>
          </a:p>
          <a:p>
            <a:pPr lvl="1">
              <a:lnSpc>
                <a:spcPct val="150000"/>
              </a:lnSpc>
              <a:buFont typeface="Wingdings" panose="05000000000000000000" pitchFamily="2" charset="2"/>
              <a:buChar char="n"/>
            </a:pPr>
            <a:r>
              <a:rPr lang="en-US" altLang="zh-TW" sz="1600" b="1" dirty="0"/>
              <a:t>RU</a:t>
            </a:r>
            <a:r>
              <a:rPr lang="zh-TW" altLang="en-US" sz="1600" dirty="0"/>
              <a:t>：</a:t>
            </a:r>
            <a:r>
              <a:rPr lang="en-US" altLang="zh-TW" sz="1600" dirty="0"/>
              <a:t>PHY-low, RF</a:t>
            </a:r>
            <a:endParaRPr lang="zh-TW" altLang="en-US" sz="1600" dirty="0"/>
          </a:p>
        </p:txBody>
      </p:sp>
      <p:sp>
        <p:nvSpPr>
          <p:cNvPr id="3" name="矩形 2">
            <a:extLst>
              <a:ext uri="{FF2B5EF4-FFF2-40B4-BE49-F238E27FC236}">
                <a16:creationId xmlns:a16="http://schemas.microsoft.com/office/drawing/2014/main" id="{E7D217DF-AC50-43CC-8BF7-027BC6D900A1}"/>
              </a:ext>
            </a:extLst>
          </p:cNvPr>
          <p:cNvSpPr/>
          <p:nvPr/>
        </p:nvSpPr>
        <p:spPr>
          <a:xfrm>
            <a:off x="6516759" y="3917493"/>
            <a:ext cx="2808312"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5435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303A42-109C-4954-B7C2-A6026B817E9B}"/>
              </a:ext>
            </a:extLst>
          </p:cNvPr>
          <p:cNvSpPr>
            <a:spLocks noGrp="1"/>
          </p:cNvSpPr>
          <p:nvPr>
            <p:ph type="title"/>
          </p:nvPr>
        </p:nvSpPr>
        <p:spPr/>
        <p:txBody>
          <a:bodyPr/>
          <a:lstStyle/>
          <a:p>
            <a:r>
              <a:rPr lang="en-US" altLang="zh-TW" sz="4400" dirty="0">
                <a:latin typeface="Times New Roman" panose="02020603050405020304" pitchFamily="18" charset="0"/>
                <a:cs typeface="Times New Roman" panose="02020603050405020304" pitchFamily="18" charset="0"/>
              </a:rPr>
              <a:t>Architecture of 4G and 5G cellular networks</a:t>
            </a:r>
            <a:endParaRPr lang="zh-TW" altLang="en-US" dirty="0"/>
          </a:p>
        </p:txBody>
      </p:sp>
      <p:sp>
        <p:nvSpPr>
          <p:cNvPr id="5" name="投影片編號版面配置區 4">
            <a:extLst>
              <a:ext uri="{FF2B5EF4-FFF2-40B4-BE49-F238E27FC236}">
                <a16:creationId xmlns:a16="http://schemas.microsoft.com/office/drawing/2014/main" id="{1A23DE99-789B-42AE-A20B-1E794281B952}"/>
              </a:ext>
            </a:extLst>
          </p:cNvPr>
          <p:cNvSpPr>
            <a:spLocks noGrp="1"/>
          </p:cNvSpPr>
          <p:nvPr>
            <p:ph type="sldNum" sz="quarter" idx="12"/>
          </p:nvPr>
        </p:nvSpPr>
        <p:spPr/>
        <p:txBody>
          <a:bodyPr/>
          <a:lstStyle/>
          <a:p>
            <a:pPr>
              <a:defRPr/>
            </a:pPr>
            <a:fld id="{3BAF327E-1649-A246-8D9B-66E2C04E8DCD}" type="slidenum">
              <a:rPr lang="en-US" altLang="zh-TW" smtClean="0"/>
              <a:pPr>
                <a:defRPr/>
              </a:pPr>
              <a:t>15</a:t>
            </a:fld>
            <a:endParaRPr lang="en-US" altLang="zh-TW"/>
          </a:p>
        </p:txBody>
      </p:sp>
      <p:pic>
        <p:nvPicPr>
          <p:cNvPr id="6" name="內容版面配置區 5">
            <a:extLst>
              <a:ext uri="{FF2B5EF4-FFF2-40B4-BE49-F238E27FC236}">
                <a16:creationId xmlns:a16="http://schemas.microsoft.com/office/drawing/2014/main" id="{E47E8E07-9D13-4CCF-952C-124C9E482D3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2225419"/>
            <a:ext cx="5384800" cy="3275525"/>
          </a:xfrm>
          <a:prstGeom prst="rect">
            <a:avLst/>
          </a:prstGeom>
        </p:spPr>
      </p:pic>
      <p:sp>
        <p:nvSpPr>
          <p:cNvPr id="9" name="內容版面配置區 8">
            <a:extLst>
              <a:ext uri="{FF2B5EF4-FFF2-40B4-BE49-F238E27FC236}">
                <a16:creationId xmlns:a16="http://schemas.microsoft.com/office/drawing/2014/main" id="{8DCFDC1D-FD23-4159-80CF-0430F930F607}"/>
              </a:ext>
            </a:extLst>
          </p:cNvPr>
          <p:cNvSpPr>
            <a:spLocks noGrp="1"/>
          </p:cNvSpPr>
          <p:nvPr>
            <p:ph sz="half" idx="1"/>
          </p:nvPr>
        </p:nvSpPr>
        <p:spPr>
          <a:xfrm>
            <a:off x="609600" y="1600204"/>
            <a:ext cx="5486400" cy="4756161"/>
          </a:xfrm>
        </p:spPr>
        <p:txBody>
          <a:bodyPr anchor="ctr"/>
          <a:lstStyle/>
          <a:p>
            <a:pPr>
              <a:lnSpc>
                <a:spcPct val="150000"/>
              </a:lnSpc>
              <a:buFont typeface="Wingdings" panose="05000000000000000000" pitchFamily="2" charset="2"/>
              <a:buChar char="n"/>
            </a:pPr>
            <a:r>
              <a:rPr lang="en-US" altLang="zh-TW" sz="2000" dirty="0"/>
              <a:t>According to a </a:t>
            </a:r>
            <a:r>
              <a:rPr lang="en-US" altLang="zh-TW" sz="2000" dirty="0">
                <a:solidFill>
                  <a:srgbClr val="C00000"/>
                </a:solidFill>
              </a:rPr>
              <a:t>service-based </a:t>
            </a:r>
            <a:r>
              <a:rPr lang="en-US" altLang="zh-TW" sz="2000" dirty="0"/>
              <a:t>approach.</a:t>
            </a:r>
          </a:p>
          <a:p>
            <a:pPr>
              <a:lnSpc>
                <a:spcPct val="150000"/>
              </a:lnSpc>
              <a:buFont typeface="Wingdings" panose="05000000000000000000" pitchFamily="2" charset="2"/>
              <a:buChar char="n"/>
            </a:pPr>
            <a:r>
              <a:rPr lang="en-US" altLang="zh-TW" sz="2000" b="1" dirty="0"/>
              <a:t>Control</a:t>
            </a:r>
            <a:r>
              <a:rPr lang="en-US" altLang="zh-TW" sz="2000" dirty="0"/>
              <a:t> and </a:t>
            </a:r>
            <a:r>
              <a:rPr lang="en-US" altLang="zh-TW" sz="2000" b="1" dirty="0"/>
              <a:t>User plane</a:t>
            </a:r>
            <a:r>
              <a:rPr lang="en-US" altLang="zh-TW" sz="2000" dirty="0"/>
              <a:t> core functionalities have been split into multiple NFs.</a:t>
            </a:r>
          </a:p>
          <a:p>
            <a:pPr>
              <a:lnSpc>
                <a:spcPct val="150000"/>
              </a:lnSpc>
              <a:buFont typeface="Wingdings" panose="05000000000000000000" pitchFamily="2" charset="2"/>
              <a:buChar char="n"/>
            </a:pPr>
            <a:r>
              <a:rPr lang="en-US" altLang="zh-TW" sz="2000" dirty="0"/>
              <a:t>The 3GPP has also defined </a:t>
            </a:r>
            <a:r>
              <a:rPr lang="en-US" altLang="zh-TW" sz="2000" dirty="0">
                <a:solidFill>
                  <a:srgbClr val="C00000"/>
                </a:solidFill>
              </a:rPr>
              <a:t>interfaces</a:t>
            </a:r>
            <a:r>
              <a:rPr lang="en-US" altLang="zh-TW" sz="2000" dirty="0"/>
              <a:t> and </a:t>
            </a:r>
            <a:r>
              <a:rPr lang="en-US" altLang="zh-TW" sz="2000" dirty="0">
                <a:solidFill>
                  <a:srgbClr val="C00000"/>
                </a:solidFill>
              </a:rPr>
              <a:t>APIs</a:t>
            </a:r>
            <a:r>
              <a:rPr lang="en-US" altLang="zh-TW" sz="2000" dirty="0"/>
              <a:t> among the NFs, which can be instantiated on the fly, enabling elastic network deployments and network slicing.</a:t>
            </a:r>
          </a:p>
        </p:txBody>
      </p:sp>
      <p:sp>
        <p:nvSpPr>
          <p:cNvPr id="3" name="矩形 2">
            <a:extLst>
              <a:ext uri="{FF2B5EF4-FFF2-40B4-BE49-F238E27FC236}">
                <a16:creationId xmlns:a16="http://schemas.microsoft.com/office/drawing/2014/main" id="{E7D217DF-AC50-43CC-8BF7-027BC6D900A1}"/>
              </a:ext>
            </a:extLst>
          </p:cNvPr>
          <p:cNvSpPr/>
          <p:nvPr/>
        </p:nvSpPr>
        <p:spPr>
          <a:xfrm>
            <a:off x="7725332" y="2891077"/>
            <a:ext cx="2304256"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6858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303A42-109C-4954-B7C2-A6026B817E9B}"/>
              </a:ext>
            </a:extLst>
          </p:cNvPr>
          <p:cNvSpPr>
            <a:spLocks noGrp="1"/>
          </p:cNvSpPr>
          <p:nvPr>
            <p:ph type="title"/>
          </p:nvPr>
        </p:nvSpPr>
        <p:spPr/>
        <p:txBody>
          <a:bodyPr/>
          <a:lstStyle/>
          <a:p>
            <a:r>
              <a:rPr kumimoji="0" lang="en-US" altLang="zh-TW" sz="4000" b="1" i="0" u="none" strike="noStrike" kern="1200" cap="none" spc="0" normalizeH="0" baseline="0" noProof="0" dirty="0" err="1">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rPr>
              <a:t>Softwarization</a:t>
            </a:r>
            <a:r>
              <a:rPr kumimoji="0" lang="en-US" altLang="zh-TW" sz="4000"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rPr>
              <a:t> and software-defined networking</a:t>
            </a:r>
            <a:endParaRPr lang="zh-TW" altLang="en-US" dirty="0"/>
          </a:p>
        </p:txBody>
      </p:sp>
      <p:sp>
        <p:nvSpPr>
          <p:cNvPr id="5" name="投影片編號版面配置區 4">
            <a:extLst>
              <a:ext uri="{FF2B5EF4-FFF2-40B4-BE49-F238E27FC236}">
                <a16:creationId xmlns:a16="http://schemas.microsoft.com/office/drawing/2014/main" id="{1A23DE99-789B-42AE-A20B-1E794281B952}"/>
              </a:ext>
            </a:extLst>
          </p:cNvPr>
          <p:cNvSpPr>
            <a:spLocks noGrp="1"/>
          </p:cNvSpPr>
          <p:nvPr>
            <p:ph type="sldNum" sz="quarter" idx="12"/>
          </p:nvPr>
        </p:nvSpPr>
        <p:spPr/>
        <p:txBody>
          <a:bodyPr/>
          <a:lstStyle/>
          <a:p>
            <a:pPr>
              <a:defRPr/>
            </a:pPr>
            <a:fld id="{3BAF327E-1649-A246-8D9B-66E2C04E8DCD}" type="slidenum">
              <a:rPr lang="en-US" altLang="zh-TW" smtClean="0"/>
              <a:pPr>
                <a:defRPr/>
              </a:pPr>
              <a:t>16</a:t>
            </a:fld>
            <a:endParaRPr lang="en-US" altLang="zh-TW"/>
          </a:p>
        </p:txBody>
      </p:sp>
      <p:sp>
        <p:nvSpPr>
          <p:cNvPr id="9" name="內容版面配置區 8">
            <a:extLst>
              <a:ext uri="{FF2B5EF4-FFF2-40B4-BE49-F238E27FC236}">
                <a16:creationId xmlns:a16="http://schemas.microsoft.com/office/drawing/2014/main" id="{8DCFDC1D-FD23-4159-80CF-0430F930F607}"/>
              </a:ext>
            </a:extLst>
          </p:cNvPr>
          <p:cNvSpPr>
            <a:spLocks noGrp="1"/>
          </p:cNvSpPr>
          <p:nvPr>
            <p:ph sz="half" idx="1"/>
          </p:nvPr>
        </p:nvSpPr>
        <p:spPr>
          <a:xfrm>
            <a:off x="609600" y="1600204"/>
            <a:ext cx="5486400" cy="4756161"/>
          </a:xfrm>
        </p:spPr>
        <p:txBody>
          <a:bodyPr anchor="ctr"/>
          <a:lstStyle/>
          <a:p>
            <a:pPr>
              <a:lnSpc>
                <a:spcPct val="150000"/>
              </a:lnSpc>
              <a:buFont typeface="Wingdings" panose="05000000000000000000" pitchFamily="2" charset="2"/>
              <a:buChar char="n"/>
            </a:pPr>
            <a:r>
              <a:rPr lang="en-US" altLang="zh-TW" sz="2000" dirty="0"/>
              <a:t>To integrate hardware components with different functionalities and configuration parameters, 5G systems rely on </a:t>
            </a:r>
            <a:r>
              <a:rPr lang="en-US" altLang="zh-TW" sz="2000" dirty="0" err="1"/>
              <a:t>softwarization</a:t>
            </a:r>
            <a:r>
              <a:rPr lang="en-US" altLang="zh-TW" sz="2000" dirty="0"/>
              <a:t>.</a:t>
            </a:r>
          </a:p>
          <a:p>
            <a:pPr>
              <a:lnSpc>
                <a:spcPct val="150000"/>
              </a:lnSpc>
              <a:buFont typeface="Wingdings" panose="05000000000000000000" pitchFamily="2" charset="2"/>
              <a:buChar char="n"/>
            </a:pPr>
            <a:r>
              <a:rPr lang="en-US" altLang="zh-TW" sz="2000" dirty="0"/>
              <a:t>The fundamental principle of SDN, the separation of data and control, has been adopted by 5G networks to detach RAN and edge hardware components from their networking and service capabilities.</a:t>
            </a:r>
          </a:p>
        </p:txBody>
      </p:sp>
      <p:pic>
        <p:nvPicPr>
          <p:cNvPr id="13" name="內容版面配置區 12">
            <a:extLst>
              <a:ext uri="{FF2B5EF4-FFF2-40B4-BE49-F238E27FC236}">
                <a16:creationId xmlns:a16="http://schemas.microsoft.com/office/drawing/2014/main" id="{76FDE163-2E48-4D34-9614-08E3D4A939F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2085334"/>
            <a:ext cx="5384800" cy="3555694"/>
          </a:xfrm>
          <a:prstGeom prst="rect">
            <a:avLst/>
          </a:prstGeom>
        </p:spPr>
      </p:pic>
    </p:spTree>
    <p:extLst>
      <p:ext uri="{BB962C8B-B14F-4D97-AF65-F5344CB8AC3E}">
        <p14:creationId xmlns:p14="http://schemas.microsoft.com/office/powerpoint/2010/main" val="54974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303A42-109C-4954-B7C2-A6026B817E9B}"/>
              </a:ext>
            </a:extLst>
          </p:cNvPr>
          <p:cNvSpPr>
            <a:spLocks noGrp="1"/>
          </p:cNvSpPr>
          <p:nvPr>
            <p:ph type="title"/>
          </p:nvPr>
        </p:nvSpPr>
        <p:spPr/>
        <p:txBody>
          <a:bodyPr/>
          <a:lstStyle/>
          <a:p>
            <a:r>
              <a:rPr kumimoji="0" lang="en-US" altLang="zh-TW"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rPr>
              <a:t>Network function virtualization</a:t>
            </a:r>
            <a:endParaRPr lang="zh-TW" altLang="en-US" sz="4800" dirty="0"/>
          </a:p>
        </p:txBody>
      </p:sp>
      <p:sp>
        <p:nvSpPr>
          <p:cNvPr id="5" name="投影片編號版面配置區 4">
            <a:extLst>
              <a:ext uri="{FF2B5EF4-FFF2-40B4-BE49-F238E27FC236}">
                <a16:creationId xmlns:a16="http://schemas.microsoft.com/office/drawing/2014/main" id="{1A23DE99-789B-42AE-A20B-1E794281B952}"/>
              </a:ext>
            </a:extLst>
          </p:cNvPr>
          <p:cNvSpPr>
            <a:spLocks noGrp="1"/>
          </p:cNvSpPr>
          <p:nvPr>
            <p:ph type="sldNum" sz="quarter" idx="12"/>
          </p:nvPr>
        </p:nvSpPr>
        <p:spPr/>
        <p:txBody>
          <a:bodyPr/>
          <a:lstStyle/>
          <a:p>
            <a:pPr>
              <a:defRPr/>
            </a:pPr>
            <a:fld id="{3BAF327E-1649-A246-8D9B-66E2C04E8DCD}" type="slidenum">
              <a:rPr lang="en-US" altLang="zh-TW" smtClean="0"/>
              <a:pPr>
                <a:defRPr/>
              </a:pPr>
              <a:t>17</a:t>
            </a:fld>
            <a:endParaRPr lang="en-US" altLang="zh-TW"/>
          </a:p>
        </p:txBody>
      </p:sp>
      <p:sp>
        <p:nvSpPr>
          <p:cNvPr id="9" name="內容版面配置區 8">
            <a:extLst>
              <a:ext uri="{FF2B5EF4-FFF2-40B4-BE49-F238E27FC236}">
                <a16:creationId xmlns:a16="http://schemas.microsoft.com/office/drawing/2014/main" id="{8DCFDC1D-FD23-4159-80CF-0430F930F607}"/>
              </a:ext>
            </a:extLst>
          </p:cNvPr>
          <p:cNvSpPr>
            <a:spLocks noGrp="1"/>
          </p:cNvSpPr>
          <p:nvPr>
            <p:ph sz="half" idx="1"/>
          </p:nvPr>
        </p:nvSpPr>
        <p:spPr>
          <a:xfrm>
            <a:off x="609600" y="1600204"/>
            <a:ext cx="5486400" cy="4756161"/>
          </a:xfrm>
        </p:spPr>
        <p:txBody>
          <a:bodyPr anchor="ctr"/>
          <a:lstStyle/>
          <a:p>
            <a:pPr>
              <a:lnSpc>
                <a:spcPct val="150000"/>
              </a:lnSpc>
              <a:buFont typeface="Wingdings" panose="05000000000000000000" pitchFamily="2" charset="2"/>
              <a:buChar char="n"/>
            </a:pPr>
            <a:r>
              <a:rPr lang="en-US" altLang="zh-TW" sz="2000" b="1" dirty="0"/>
              <a:t>Network orchestrator</a:t>
            </a:r>
            <a:r>
              <a:rPr lang="zh-TW" altLang="en-US" sz="2000" dirty="0"/>
              <a:t>：</a:t>
            </a:r>
            <a:r>
              <a:rPr lang="en-US" altLang="zh-TW" sz="2000" dirty="0"/>
              <a:t>instantiates and manages the VMs on the physical infrastructure and the services they run</a:t>
            </a:r>
          </a:p>
          <a:p>
            <a:pPr>
              <a:lnSpc>
                <a:spcPct val="150000"/>
              </a:lnSpc>
              <a:buFont typeface="Wingdings" panose="05000000000000000000" pitchFamily="2" charset="2"/>
              <a:buChar char="n"/>
            </a:pPr>
            <a:r>
              <a:rPr lang="en-US" altLang="zh-TW" sz="2000" b="1" dirty="0"/>
              <a:t>VNFs</a:t>
            </a:r>
            <a:r>
              <a:rPr lang="zh-TW" altLang="en-US" sz="2000" dirty="0"/>
              <a:t>：</a:t>
            </a:r>
            <a:r>
              <a:rPr lang="en-US" altLang="zh-TW" sz="2000" dirty="0"/>
              <a:t>executed on the VMs and implement the network services</a:t>
            </a:r>
          </a:p>
          <a:p>
            <a:pPr>
              <a:lnSpc>
                <a:spcPct val="150000"/>
              </a:lnSpc>
              <a:buFont typeface="Wingdings" panose="05000000000000000000" pitchFamily="2" charset="2"/>
              <a:buChar char="n"/>
            </a:pPr>
            <a:r>
              <a:rPr lang="en-US" altLang="zh-TW" sz="2000" b="1" dirty="0"/>
              <a:t>Network Function Virtualization Infrastructure (NFVI)</a:t>
            </a:r>
            <a:r>
              <a:rPr lang="zh-TW" altLang="en-US" sz="2000" dirty="0"/>
              <a:t>：</a:t>
            </a:r>
            <a:r>
              <a:rPr lang="en-US" altLang="zh-TW" sz="2000" dirty="0"/>
              <a:t>consists of the general purpose physical hardware hosting the VMs deployed by the network orchestrator.</a:t>
            </a:r>
          </a:p>
        </p:txBody>
      </p:sp>
      <p:pic>
        <p:nvPicPr>
          <p:cNvPr id="6" name="內容版面配置區 5">
            <a:extLst>
              <a:ext uri="{FF2B5EF4-FFF2-40B4-BE49-F238E27FC236}">
                <a16:creationId xmlns:a16="http://schemas.microsoft.com/office/drawing/2014/main" id="{4A9C47BD-BD97-4EAE-BD67-84298BCF14F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2140334"/>
            <a:ext cx="5384800" cy="3445695"/>
          </a:xfrm>
        </p:spPr>
      </p:pic>
    </p:spTree>
    <p:extLst>
      <p:ext uri="{BB962C8B-B14F-4D97-AF65-F5344CB8AC3E}">
        <p14:creationId xmlns:p14="http://schemas.microsoft.com/office/powerpoint/2010/main" val="2110312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303A42-109C-4954-B7C2-A6026B817E9B}"/>
              </a:ext>
            </a:extLst>
          </p:cNvPr>
          <p:cNvSpPr>
            <a:spLocks noGrp="1"/>
          </p:cNvSpPr>
          <p:nvPr>
            <p:ph type="title"/>
          </p:nvPr>
        </p:nvSpPr>
        <p:spPr/>
        <p:txBody>
          <a:bodyPr/>
          <a:lstStyle/>
          <a:p>
            <a:r>
              <a:rPr kumimoji="0" lang="en-US" altLang="zh-TW"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rPr>
              <a:t>RAN and Core Network slicing</a:t>
            </a:r>
            <a:endParaRPr lang="zh-TW" altLang="en-US" sz="4800" dirty="0"/>
          </a:p>
        </p:txBody>
      </p:sp>
      <p:sp>
        <p:nvSpPr>
          <p:cNvPr id="5" name="投影片編號版面配置區 4">
            <a:extLst>
              <a:ext uri="{FF2B5EF4-FFF2-40B4-BE49-F238E27FC236}">
                <a16:creationId xmlns:a16="http://schemas.microsoft.com/office/drawing/2014/main" id="{1A23DE99-789B-42AE-A20B-1E794281B952}"/>
              </a:ext>
            </a:extLst>
          </p:cNvPr>
          <p:cNvSpPr>
            <a:spLocks noGrp="1"/>
          </p:cNvSpPr>
          <p:nvPr>
            <p:ph type="sldNum" sz="quarter" idx="12"/>
          </p:nvPr>
        </p:nvSpPr>
        <p:spPr/>
        <p:txBody>
          <a:bodyPr/>
          <a:lstStyle/>
          <a:p>
            <a:pPr>
              <a:defRPr/>
            </a:pPr>
            <a:fld id="{3BAF327E-1649-A246-8D9B-66E2C04E8DCD}" type="slidenum">
              <a:rPr lang="en-US" altLang="zh-TW" smtClean="0"/>
              <a:pPr>
                <a:defRPr/>
              </a:pPr>
              <a:t>18</a:t>
            </a:fld>
            <a:endParaRPr lang="en-US" altLang="zh-TW"/>
          </a:p>
        </p:txBody>
      </p:sp>
      <p:sp>
        <p:nvSpPr>
          <p:cNvPr id="9" name="內容版面配置區 8">
            <a:extLst>
              <a:ext uri="{FF2B5EF4-FFF2-40B4-BE49-F238E27FC236}">
                <a16:creationId xmlns:a16="http://schemas.microsoft.com/office/drawing/2014/main" id="{8DCFDC1D-FD23-4159-80CF-0430F930F607}"/>
              </a:ext>
            </a:extLst>
          </p:cNvPr>
          <p:cNvSpPr>
            <a:spLocks noGrp="1"/>
          </p:cNvSpPr>
          <p:nvPr>
            <p:ph sz="half" idx="1"/>
          </p:nvPr>
        </p:nvSpPr>
        <p:spPr>
          <a:xfrm>
            <a:off x="609600" y="1600204"/>
            <a:ext cx="5486400" cy="4756161"/>
          </a:xfrm>
        </p:spPr>
        <p:txBody>
          <a:bodyPr anchor="ctr"/>
          <a:lstStyle/>
          <a:p>
            <a:pPr>
              <a:lnSpc>
                <a:spcPct val="150000"/>
              </a:lnSpc>
              <a:buFont typeface="Wingdings" panose="05000000000000000000" pitchFamily="2" charset="2"/>
              <a:buChar char="n"/>
            </a:pPr>
            <a:r>
              <a:rPr lang="en-US" altLang="zh-TW" sz="2000" dirty="0"/>
              <a:t>Network slicing is a multi-tenancy virtualization technique where network functionalities are abstracted from hardware and software components, and are provided to the so-called tenants as slices.</a:t>
            </a:r>
          </a:p>
          <a:p>
            <a:pPr>
              <a:lnSpc>
                <a:spcPct val="150000"/>
              </a:lnSpc>
              <a:buFont typeface="Wingdings" panose="05000000000000000000" pitchFamily="2" charset="2"/>
              <a:buChar char="n"/>
            </a:pPr>
            <a:r>
              <a:rPr lang="en-US" altLang="zh-TW" sz="2000" dirty="0"/>
              <a:t>Each slice provides specific functionalities covering the RAN and the core portions of the network.</a:t>
            </a:r>
          </a:p>
        </p:txBody>
      </p:sp>
      <p:pic>
        <p:nvPicPr>
          <p:cNvPr id="8" name="內容版面配置區 9">
            <a:extLst>
              <a:ext uri="{FF2B5EF4-FFF2-40B4-BE49-F238E27FC236}">
                <a16:creationId xmlns:a16="http://schemas.microsoft.com/office/drawing/2014/main" id="{2DE235E6-B968-45C4-9CC4-0C273F7563A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699263"/>
            <a:ext cx="5384800" cy="4327837"/>
          </a:xfrm>
        </p:spPr>
      </p:pic>
    </p:spTree>
    <p:extLst>
      <p:ext uri="{BB962C8B-B14F-4D97-AF65-F5344CB8AC3E}">
        <p14:creationId xmlns:p14="http://schemas.microsoft.com/office/powerpoint/2010/main" val="3023410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303A42-109C-4954-B7C2-A6026B817E9B}"/>
              </a:ext>
            </a:extLst>
          </p:cNvPr>
          <p:cNvSpPr>
            <a:spLocks noGrp="1"/>
          </p:cNvSpPr>
          <p:nvPr>
            <p:ph type="title"/>
          </p:nvPr>
        </p:nvSpPr>
        <p:spPr/>
        <p:txBody>
          <a:bodyPr/>
          <a:lstStyle/>
          <a:p>
            <a:r>
              <a:rPr kumimoji="0" lang="en-US" altLang="zh-TW"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rPr>
              <a:t>RAN and Core Network slicing</a:t>
            </a:r>
            <a:endParaRPr lang="zh-TW" altLang="en-US" sz="4800" dirty="0"/>
          </a:p>
        </p:txBody>
      </p:sp>
      <p:sp>
        <p:nvSpPr>
          <p:cNvPr id="5" name="投影片編號版面配置區 4">
            <a:extLst>
              <a:ext uri="{FF2B5EF4-FFF2-40B4-BE49-F238E27FC236}">
                <a16:creationId xmlns:a16="http://schemas.microsoft.com/office/drawing/2014/main" id="{1A23DE99-789B-42AE-A20B-1E794281B952}"/>
              </a:ext>
            </a:extLst>
          </p:cNvPr>
          <p:cNvSpPr>
            <a:spLocks noGrp="1"/>
          </p:cNvSpPr>
          <p:nvPr>
            <p:ph type="sldNum" sz="quarter" idx="12"/>
          </p:nvPr>
        </p:nvSpPr>
        <p:spPr/>
        <p:txBody>
          <a:bodyPr/>
          <a:lstStyle/>
          <a:p>
            <a:pPr>
              <a:defRPr/>
            </a:pPr>
            <a:fld id="{3BAF327E-1649-A246-8D9B-66E2C04E8DCD}" type="slidenum">
              <a:rPr lang="en-US" altLang="zh-TW" smtClean="0"/>
              <a:pPr>
                <a:defRPr/>
              </a:pPr>
              <a:t>19</a:t>
            </a:fld>
            <a:endParaRPr lang="en-US" altLang="zh-TW"/>
          </a:p>
        </p:txBody>
      </p:sp>
      <p:sp>
        <p:nvSpPr>
          <p:cNvPr id="9" name="內容版面配置區 8">
            <a:extLst>
              <a:ext uri="{FF2B5EF4-FFF2-40B4-BE49-F238E27FC236}">
                <a16:creationId xmlns:a16="http://schemas.microsoft.com/office/drawing/2014/main" id="{8DCFDC1D-FD23-4159-80CF-0430F930F607}"/>
              </a:ext>
            </a:extLst>
          </p:cNvPr>
          <p:cNvSpPr>
            <a:spLocks noGrp="1"/>
          </p:cNvSpPr>
          <p:nvPr>
            <p:ph sz="half" idx="1"/>
          </p:nvPr>
        </p:nvSpPr>
        <p:spPr>
          <a:xfrm>
            <a:off x="609600" y="1600204"/>
            <a:ext cx="5486400" cy="4756161"/>
          </a:xfrm>
        </p:spPr>
        <p:txBody>
          <a:bodyPr anchor="ctr"/>
          <a:lstStyle/>
          <a:p>
            <a:pPr>
              <a:lnSpc>
                <a:spcPct val="150000"/>
              </a:lnSpc>
              <a:buFont typeface="Wingdings" panose="05000000000000000000" pitchFamily="2" charset="2"/>
              <a:buChar char="n"/>
            </a:pPr>
            <a:r>
              <a:rPr lang="en-US" altLang="zh-TW" sz="2000" dirty="0"/>
              <a:t>The benefits of network slicing include:  </a:t>
            </a:r>
          </a:p>
          <a:p>
            <a:pPr>
              <a:lnSpc>
                <a:spcPct val="150000"/>
              </a:lnSpc>
              <a:buFont typeface="Wingdings" panose="05000000000000000000" pitchFamily="2" charset="2"/>
              <a:buChar char="n"/>
            </a:pPr>
            <a:r>
              <a:rPr lang="en-US" altLang="zh-TW" sz="2000" dirty="0"/>
              <a:t>Each slice can be reserved to handle specific traffic classes with diverse security requirements</a:t>
            </a:r>
          </a:p>
          <a:p>
            <a:pPr>
              <a:lnSpc>
                <a:spcPct val="150000"/>
              </a:lnSpc>
              <a:buFont typeface="Wingdings" panose="05000000000000000000" pitchFamily="2" charset="2"/>
              <a:buChar char="n"/>
            </a:pPr>
            <a:r>
              <a:rPr lang="en-US" altLang="zh-TW" sz="2000" dirty="0"/>
              <a:t>slicing is controlled by software components, which enable real-time and on demand instantiation, reconfiguration, and revocation of network slices to adapt to time-varying traffic demand</a:t>
            </a:r>
          </a:p>
        </p:txBody>
      </p:sp>
      <p:pic>
        <p:nvPicPr>
          <p:cNvPr id="8" name="內容版面配置區 9">
            <a:extLst>
              <a:ext uri="{FF2B5EF4-FFF2-40B4-BE49-F238E27FC236}">
                <a16:creationId xmlns:a16="http://schemas.microsoft.com/office/drawing/2014/main" id="{2DE235E6-B968-45C4-9CC4-0C273F7563A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699263"/>
            <a:ext cx="5384800" cy="4327837"/>
          </a:xfrm>
        </p:spPr>
      </p:pic>
    </p:spTree>
    <p:extLst>
      <p:ext uri="{BB962C8B-B14F-4D97-AF65-F5344CB8AC3E}">
        <p14:creationId xmlns:p14="http://schemas.microsoft.com/office/powerpoint/2010/main" val="361873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Times New Roman" panose="02020603050405020304" pitchFamily="18" charset="0"/>
                <a:cs typeface="Times New Roman" panose="02020603050405020304" pitchFamily="18" charset="0"/>
              </a:rPr>
              <a:t>About this paper</a:t>
            </a:r>
            <a:endParaRPr lang="zh-TW" altLang="en-US" dirty="0">
              <a:latin typeface="Times New Roman" panose="02020603050405020304" pitchFamily="18" charset="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5328592"/>
          </a:xfrm>
        </p:spPr>
        <p:txBody>
          <a:bodyPr anchor="ctr"/>
          <a:lstStyle/>
          <a:p>
            <a:pPr>
              <a:lnSpc>
                <a:spcPct val="150000"/>
              </a:lnSpc>
            </a:pPr>
            <a:r>
              <a:rPr lang="en-US" sz="2400" dirty="0">
                <a:solidFill>
                  <a:schemeClr val="tx1"/>
                </a:solidFill>
                <a:cs typeface="Times New Roman" panose="02020603050405020304" pitchFamily="18" charset="0"/>
              </a:rPr>
              <a:t>Journal</a:t>
            </a:r>
            <a:r>
              <a:rPr lang="zh-TW" altLang="en-US" sz="2400" dirty="0">
                <a:solidFill>
                  <a:schemeClr val="tx1"/>
                </a:solidFill>
                <a:cs typeface="Times New Roman" panose="02020603050405020304" pitchFamily="18" charset="0"/>
              </a:rPr>
              <a:t>：</a:t>
            </a:r>
            <a:r>
              <a:rPr lang="en-US" sz="2400" dirty="0">
                <a:solidFill>
                  <a:schemeClr val="tx1"/>
                </a:solidFill>
                <a:cs typeface="Times New Roman" panose="02020603050405020304" pitchFamily="18" charset="0"/>
              </a:rPr>
              <a:t>Computer Networks</a:t>
            </a:r>
          </a:p>
          <a:p>
            <a:pPr>
              <a:lnSpc>
                <a:spcPct val="150000"/>
              </a:lnSpc>
            </a:pPr>
            <a:r>
              <a:rPr lang="en-US" sz="2400" dirty="0">
                <a:solidFill>
                  <a:schemeClr val="tx1"/>
                </a:solidFill>
                <a:cs typeface="Times New Roman" panose="02020603050405020304" pitchFamily="18" charset="0"/>
              </a:rPr>
              <a:t>Impact Factor</a:t>
            </a:r>
            <a:r>
              <a:rPr lang="zh-TW" altLang="en-US" sz="2400" dirty="0">
                <a:solidFill>
                  <a:schemeClr val="tx1"/>
                </a:solidFill>
                <a:cs typeface="Times New Roman" panose="02020603050405020304" pitchFamily="18" charset="0"/>
              </a:rPr>
              <a:t>：</a:t>
            </a:r>
            <a:r>
              <a:rPr lang="en-US" altLang="zh-TW" sz="2400" dirty="0">
                <a:solidFill>
                  <a:schemeClr val="tx1"/>
                </a:solidFill>
                <a:cs typeface="Times New Roman" panose="02020603050405020304" pitchFamily="18" charset="0"/>
              </a:rPr>
              <a:t>5.6</a:t>
            </a:r>
            <a:endParaRPr lang="en-US" sz="2400" dirty="0">
              <a:solidFill>
                <a:schemeClr val="tx1"/>
              </a:solidFill>
              <a:cs typeface="Times New Roman" panose="02020603050405020304" pitchFamily="18" charset="0"/>
            </a:endParaRPr>
          </a:p>
          <a:p>
            <a:pPr marL="0" indent="0">
              <a:buNone/>
            </a:pPr>
            <a:endParaRPr lang="en-US" sz="2000" dirty="0">
              <a:solidFill>
                <a:schemeClr val="tx1"/>
              </a:solidFill>
              <a:cs typeface="Times New Roman" panose="02020603050405020304" pitchFamily="18" charset="0"/>
            </a:endParaRPr>
          </a:p>
          <a:p>
            <a:endParaRPr lang="en-US" sz="1800" dirty="0">
              <a:solidFill>
                <a:schemeClr val="tx1"/>
              </a:solidFill>
              <a:cs typeface="Times New Roman" panose="02020603050405020304" pitchFamily="18" charset="0"/>
            </a:endParaRPr>
          </a:p>
          <a:p>
            <a:endParaRPr lang="en-US" sz="1800" dirty="0"/>
          </a:p>
        </p:txBody>
      </p:sp>
      <p:pic>
        <p:nvPicPr>
          <p:cNvPr id="1028" name="Picture 4" descr="Go to journal home page - Computer Networks">
            <a:extLst>
              <a:ext uri="{FF2B5EF4-FFF2-40B4-BE49-F238E27FC236}">
                <a16:creationId xmlns:a16="http://schemas.microsoft.com/office/drawing/2014/main" id="{71E93814-A6AC-4931-9C20-D6801FF5C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072" y="1829255"/>
            <a:ext cx="3394473" cy="452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373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303A42-109C-4954-B7C2-A6026B817E9B}"/>
              </a:ext>
            </a:extLst>
          </p:cNvPr>
          <p:cNvSpPr>
            <a:spLocks noGrp="1"/>
          </p:cNvSpPr>
          <p:nvPr>
            <p:ph type="title"/>
          </p:nvPr>
        </p:nvSpPr>
        <p:spPr/>
        <p:txBody>
          <a:bodyPr/>
          <a:lstStyle/>
          <a:p>
            <a:r>
              <a:rPr kumimoji="0" lang="en-US" altLang="zh-TW"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rPr>
              <a:t>RAN and Core Network slicing</a:t>
            </a:r>
            <a:endParaRPr lang="zh-TW" altLang="en-US" sz="4800" dirty="0"/>
          </a:p>
        </p:txBody>
      </p:sp>
      <p:sp>
        <p:nvSpPr>
          <p:cNvPr id="5" name="投影片編號版面配置區 4">
            <a:extLst>
              <a:ext uri="{FF2B5EF4-FFF2-40B4-BE49-F238E27FC236}">
                <a16:creationId xmlns:a16="http://schemas.microsoft.com/office/drawing/2014/main" id="{1A23DE99-789B-42AE-A20B-1E794281B952}"/>
              </a:ext>
            </a:extLst>
          </p:cNvPr>
          <p:cNvSpPr>
            <a:spLocks noGrp="1"/>
          </p:cNvSpPr>
          <p:nvPr>
            <p:ph type="sldNum" sz="quarter" idx="12"/>
          </p:nvPr>
        </p:nvSpPr>
        <p:spPr/>
        <p:txBody>
          <a:bodyPr/>
          <a:lstStyle/>
          <a:p>
            <a:pPr>
              <a:defRPr/>
            </a:pPr>
            <a:fld id="{3BAF327E-1649-A246-8D9B-66E2C04E8DCD}" type="slidenum">
              <a:rPr lang="en-US" altLang="zh-TW" smtClean="0"/>
              <a:pPr>
                <a:defRPr/>
              </a:pPr>
              <a:t>20</a:t>
            </a:fld>
            <a:endParaRPr lang="en-US" altLang="zh-TW"/>
          </a:p>
        </p:txBody>
      </p:sp>
      <p:sp>
        <p:nvSpPr>
          <p:cNvPr id="9" name="內容版面配置區 8">
            <a:extLst>
              <a:ext uri="{FF2B5EF4-FFF2-40B4-BE49-F238E27FC236}">
                <a16:creationId xmlns:a16="http://schemas.microsoft.com/office/drawing/2014/main" id="{8DCFDC1D-FD23-4159-80CF-0430F930F607}"/>
              </a:ext>
            </a:extLst>
          </p:cNvPr>
          <p:cNvSpPr>
            <a:spLocks noGrp="1"/>
          </p:cNvSpPr>
          <p:nvPr>
            <p:ph sz="half" idx="1"/>
          </p:nvPr>
        </p:nvSpPr>
        <p:spPr>
          <a:xfrm>
            <a:off x="609600" y="1600204"/>
            <a:ext cx="5486400" cy="4756161"/>
          </a:xfrm>
        </p:spPr>
        <p:txBody>
          <a:bodyPr anchor="ctr"/>
          <a:lstStyle/>
          <a:p>
            <a:pPr>
              <a:lnSpc>
                <a:spcPct val="150000"/>
              </a:lnSpc>
              <a:buFont typeface="Wingdings" panose="05000000000000000000" pitchFamily="2" charset="2"/>
              <a:buChar char="n"/>
            </a:pPr>
            <a:r>
              <a:rPr lang="en-US" altLang="zh-TW" sz="2000" dirty="0"/>
              <a:t>underutilized resources can be leased to Mobile Virtual Network Operators (MVNOs) in the form of network slices, thus maximizing resource utilization and generating new profit opportunities for infrastructure providers</a:t>
            </a:r>
          </a:p>
        </p:txBody>
      </p:sp>
      <p:pic>
        <p:nvPicPr>
          <p:cNvPr id="8" name="內容版面配置區 9">
            <a:extLst>
              <a:ext uri="{FF2B5EF4-FFF2-40B4-BE49-F238E27FC236}">
                <a16:creationId xmlns:a16="http://schemas.microsoft.com/office/drawing/2014/main" id="{2DE235E6-B968-45C4-9CC4-0C273F7563A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699263"/>
            <a:ext cx="5384800" cy="4327837"/>
          </a:xfrm>
        </p:spPr>
      </p:pic>
    </p:spTree>
    <p:extLst>
      <p:ext uri="{BB962C8B-B14F-4D97-AF65-F5344CB8AC3E}">
        <p14:creationId xmlns:p14="http://schemas.microsoft.com/office/powerpoint/2010/main" val="727123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dirty="0">
                <a:latin typeface="Times New Roman" panose="02020603050405020304" pitchFamily="18" charset="0"/>
                <a:cs typeface="Times New Roman" panose="02020603050405020304" pitchFamily="18" charset="0"/>
              </a:rPr>
              <a:t>Multi-access edge computing</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21</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dirty="0">
                <a:solidFill>
                  <a:schemeClr val="tx1"/>
                </a:solidFill>
                <a:cs typeface="Times New Roman" panose="02020603050405020304" pitchFamily="18" charset="0"/>
              </a:rPr>
              <a:t>5G systems leverage advanced signal processing and transmission techniques, but alone, they cannot meet the stringent requirements of many 5G applications.</a:t>
            </a:r>
          </a:p>
          <a:p>
            <a:pPr>
              <a:lnSpc>
                <a:spcPct val="150000"/>
              </a:lnSpc>
            </a:pPr>
            <a:r>
              <a:rPr lang="en-US" sz="2000" dirty="0">
                <a:solidFill>
                  <a:schemeClr val="tx1"/>
                </a:solidFill>
                <a:cs typeface="Times New Roman" panose="02020603050405020304" pitchFamily="18" charset="0"/>
              </a:rPr>
              <a:t>To address this, 5G networks employ a design based on </a:t>
            </a:r>
            <a:r>
              <a:rPr lang="en-US" sz="2000" dirty="0" err="1">
                <a:solidFill>
                  <a:schemeClr val="tx1"/>
                </a:solidFill>
                <a:cs typeface="Times New Roman" panose="02020603050405020304" pitchFamily="18" charset="0"/>
              </a:rPr>
              <a:t>softwarization</a:t>
            </a:r>
            <a:r>
              <a:rPr lang="en-US" sz="2000" dirty="0">
                <a:solidFill>
                  <a:schemeClr val="tx1"/>
                </a:solidFill>
                <a:cs typeface="Times New Roman" panose="02020603050405020304" pitchFamily="18" charset="0"/>
              </a:rPr>
              <a:t> principles to bring services and functionalities to the edge of the network, aiming to meet the demands of practical applications.</a:t>
            </a:r>
          </a:p>
          <a:p>
            <a:pPr>
              <a:lnSpc>
                <a:spcPct val="150000"/>
              </a:lnSpc>
            </a:pPr>
            <a:r>
              <a:rPr lang="en-US" sz="2000" dirty="0">
                <a:solidFill>
                  <a:schemeClr val="tx1"/>
                </a:solidFill>
                <a:cs typeface="Times New Roman" panose="02020603050405020304" pitchFamily="18" charset="0"/>
              </a:rPr>
              <a:t>Multi-access Edge Computing (MEC) is identified as the solution for this shift, moving essential components of the architecture closer to users.</a:t>
            </a:r>
          </a:p>
          <a:p>
            <a:pPr>
              <a:lnSpc>
                <a:spcPct val="150000"/>
              </a:lnSpc>
            </a:pPr>
            <a:r>
              <a:rPr lang="en-US" sz="2000" dirty="0">
                <a:solidFill>
                  <a:schemeClr val="tx1"/>
                </a:solidFill>
                <a:cs typeface="Times New Roman" panose="02020603050405020304" pitchFamily="18" charset="0"/>
              </a:rPr>
              <a:t>MEC facilitates low-latency and offloaded core by moving content and functionalities to the edge, enabling localized service provisioning for various applications.</a:t>
            </a:r>
          </a:p>
          <a:p>
            <a:pPr>
              <a:lnSpc>
                <a:spcPct val="150000"/>
              </a:lnSpc>
            </a:pPr>
            <a:endParaRPr lang="en-US" sz="20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1379287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dirty="0">
                <a:latin typeface="Times New Roman" panose="02020603050405020304" pitchFamily="18" charset="0"/>
                <a:cs typeface="Times New Roman" panose="02020603050405020304" pitchFamily="18" charset="0"/>
              </a:rPr>
              <a:t> Intelligence in the network</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22</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dirty="0">
                <a:solidFill>
                  <a:schemeClr val="tx1"/>
                </a:solidFill>
                <a:cs typeface="Times New Roman" panose="02020603050405020304" pitchFamily="18" charset="0"/>
              </a:rPr>
              <a:t>Machine learning and artificial intelligence-based technologies play a crucial role in network optimization within the 5G ecosystem due to the scale of deployments and the need for automated, data-driven solutions.</a:t>
            </a:r>
          </a:p>
          <a:p>
            <a:pPr>
              <a:lnSpc>
                <a:spcPct val="150000"/>
              </a:lnSpc>
            </a:pPr>
            <a:r>
              <a:rPr lang="en-US" altLang="zh-TW" sz="2000" dirty="0">
                <a:solidFill>
                  <a:schemeClr val="tx1"/>
                </a:solidFill>
                <a:cs typeface="Times New Roman" panose="02020603050405020304" pitchFamily="18" charset="0"/>
              </a:rPr>
              <a:t>The integration of machine learning into real deployments is facilitated by architectural enablers such as the Multi-access Edge Computing (MEC) paradigm, with intelligent controllers deployed at the edge of the network.</a:t>
            </a:r>
          </a:p>
          <a:p>
            <a:pPr>
              <a:lnSpc>
                <a:spcPct val="150000"/>
              </a:lnSpc>
            </a:pPr>
            <a:r>
              <a:rPr lang="en-US" altLang="zh-TW" sz="2000" dirty="0">
                <a:solidFill>
                  <a:schemeClr val="tx1"/>
                </a:solidFill>
                <a:cs typeface="Times New Roman" panose="02020603050405020304" pitchFamily="18" charset="0"/>
              </a:rPr>
              <a:t>The O-RAN architecture, which incorporates a RAN Intelligent Controller (RIC) interfaced with base stations for monitoring, learning, and closed-loop actuation, serves as an example of a software-based framework implementing this paradigm.</a:t>
            </a:r>
            <a:endParaRPr lang="en-US" sz="20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2603814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23</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pPr>
              <a:spcBef>
                <a:spcPts val="1200"/>
              </a:spcBef>
            </a:pPr>
            <a:r>
              <a:rPr lang="en-US" altLang="zh-TW" sz="2400" dirty="0">
                <a:solidFill>
                  <a:schemeClr val="accent1">
                    <a:lumMod val="40000"/>
                    <a:lumOff val="60000"/>
                  </a:schemeClr>
                </a:solidFill>
                <a:cs typeface="Times New Roman" panose="02020603050405020304" pitchFamily="18" charset="0"/>
              </a:rPr>
              <a:t>Introduction</a:t>
            </a:r>
          </a:p>
          <a:p>
            <a:pPr>
              <a:spcBef>
                <a:spcPts val="1200"/>
              </a:spcBef>
            </a:pPr>
            <a:r>
              <a:rPr lang="en-US" altLang="zh-TW" sz="2400" dirty="0">
                <a:solidFill>
                  <a:schemeClr val="accent1">
                    <a:lumMod val="40000"/>
                    <a:lumOff val="60000"/>
                  </a:schemeClr>
                </a:solidFill>
                <a:cs typeface="Times New Roman" panose="02020603050405020304" pitchFamily="18" charset="0"/>
              </a:rPr>
              <a:t>Architecture enabler of 5G cellular networks</a:t>
            </a:r>
          </a:p>
          <a:p>
            <a:pPr>
              <a:spcBef>
                <a:spcPts val="1200"/>
              </a:spcBef>
            </a:pPr>
            <a:r>
              <a:rPr lang="en-US" altLang="zh-TW" sz="2400" dirty="0">
                <a:cs typeface="Times New Roman" panose="02020603050405020304" pitchFamily="18" charset="0"/>
              </a:rPr>
              <a:t>The radio access network</a:t>
            </a:r>
          </a:p>
          <a:p>
            <a:pPr>
              <a:spcBef>
                <a:spcPts val="1200"/>
              </a:spcBef>
            </a:pPr>
            <a:r>
              <a:rPr lang="en-US" altLang="zh-TW" sz="2400" dirty="0">
                <a:solidFill>
                  <a:schemeClr val="accent1">
                    <a:lumMod val="40000"/>
                    <a:lumOff val="60000"/>
                  </a:schemeClr>
                </a:solidFill>
                <a:cs typeface="Times New Roman" panose="02020603050405020304" pitchFamily="18" charset="0"/>
              </a:rPr>
              <a:t>Core Network</a:t>
            </a:r>
          </a:p>
          <a:p>
            <a:pPr>
              <a:spcBef>
                <a:spcPts val="1200"/>
              </a:spcBef>
            </a:pPr>
            <a:r>
              <a:rPr lang="en-US" altLang="zh-TW" sz="2400" dirty="0">
                <a:solidFill>
                  <a:schemeClr val="accent1">
                    <a:lumMod val="40000"/>
                    <a:lumOff val="60000"/>
                  </a:schemeClr>
                </a:solidFill>
                <a:cs typeface="Times New Roman" panose="02020603050405020304" pitchFamily="18" charset="0"/>
              </a:rPr>
              <a:t>RAN and core frameworks</a:t>
            </a:r>
          </a:p>
          <a:p>
            <a:pPr>
              <a:spcBef>
                <a:spcPts val="1200"/>
              </a:spcBef>
            </a:pPr>
            <a:r>
              <a:rPr lang="en-US" altLang="zh-TW" sz="2400" dirty="0">
                <a:solidFill>
                  <a:schemeClr val="accent1">
                    <a:lumMod val="40000"/>
                    <a:lumOff val="60000"/>
                  </a:schemeClr>
                </a:solidFill>
                <a:cs typeface="Times New Roman" panose="02020603050405020304" pitchFamily="18" charset="0"/>
              </a:rPr>
              <a:t>Open virtualization and management frameworks</a:t>
            </a:r>
          </a:p>
          <a:p>
            <a:pPr>
              <a:spcBef>
                <a:spcPts val="1200"/>
              </a:spcBef>
            </a:pPr>
            <a:r>
              <a:rPr lang="en-US" altLang="zh-TW" sz="2400" dirty="0">
                <a:solidFill>
                  <a:schemeClr val="accent1">
                    <a:lumMod val="40000"/>
                    <a:lumOff val="60000"/>
                  </a:schemeClr>
                </a:solidFill>
                <a:cs typeface="Times New Roman" panose="02020603050405020304" pitchFamily="18" charset="0"/>
              </a:rPr>
              <a:t>Testbeds</a:t>
            </a:r>
          </a:p>
          <a:p>
            <a:pPr>
              <a:spcBef>
                <a:spcPts val="1200"/>
              </a:spcBef>
            </a:pPr>
            <a:r>
              <a:rPr lang="en-US" altLang="zh-TW" sz="2400" dirty="0" err="1">
                <a:solidFill>
                  <a:schemeClr val="accent1">
                    <a:lumMod val="40000"/>
                    <a:lumOff val="60000"/>
                  </a:schemeClr>
                </a:solidFill>
                <a:cs typeface="Times New Roman" panose="02020603050405020304" pitchFamily="18" charset="0"/>
              </a:rPr>
              <a:t>Softwarized</a:t>
            </a:r>
            <a:r>
              <a:rPr lang="en-US" altLang="zh-TW" sz="2400" dirty="0">
                <a:solidFill>
                  <a:schemeClr val="accent1">
                    <a:lumMod val="40000"/>
                    <a:lumOff val="60000"/>
                  </a:schemeClr>
                </a:solidFill>
                <a:cs typeface="Times New Roman" panose="02020603050405020304" pitchFamily="18" charset="0"/>
              </a:rPr>
              <a:t> 5G: Limitations and road ahead</a:t>
            </a:r>
          </a:p>
        </p:txBody>
      </p:sp>
    </p:spTree>
    <p:extLst>
      <p:ext uri="{BB962C8B-B14F-4D97-AF65-F5344CB8AC3E}">
        <p14:creationId xmlns:p14="http://schemas.microsoft.com/office/powerpoint/2010/main" val="2761598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dirty="0">
                <a:latin typeface="Times New Roman" panose="02020603050405020304" pitchFamily="18" charset="0"/>
                <a:cs typeface="Times New Roman" panose="02020603050405020304" pitchFamily="18" charset="0"/>
              </a:rPr>
              <a:t>The radio access network</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24</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250000"/>
              </a:lnSpc>
            </a:pPr>
            <a:r>
              <a:rPr lang="en-US" altLang="zh-TW" sz="2000" dirty="0" err="1">
                <a:solidFill>
                  <a:schemeClr val="tx1"/>
                </a:solidFill>
                <a:cs typeface="Times New Roman" panose="02020603050405020304" pitchFamily="18" charset="0"/>
              </a:rPr>
              <a:t>OpenAirInterface</a:t>
            </a:r>
            <a:r>
              <a:rPr lang="en-US" altLang="zh-TW" sz="2000" dirty="0">
                <a:solidFill>
                  <a:schemeClr val="tx1"/>
                </a:solidFill>
                <a:cs typeface="Times New Roman" panose="02020603050405020304" pitchFamily="18" charset="0"/>
              </a:rPr>
              <a:t>(OAI)</a:t>
            </a:r>
          </a:p>
          <a:p>
            <a:pPr>
              <a:lnSpc>
                <a:spcPct val="250000"/>
              </a:lnSpc>
            </a:pPr>
            <a:r>
              <a:rPr lang="en-US" altLang="zh-TW" sz="2000" dirty="0" err="1">
                <a:solidFill>
                  <a:schemeClr val="tx1"/>
                </a:solidFill>
                <a:cs typeface="Times New Roman" panose="02020603050405020304" pitchFamily="18" charset="0"/>
              </a:rPr>
              <a:t>srsLTE</a:t>
            </a:r>
            <a:endParaRPr lang="en-US" altLang="zh-TW" sz="2000" dirty="0">
              <a:solidFill>
                <a:schemeClr val="tx1"/>
              </a:solidFill>
              <a:cs typeface="Times New Roman" panose="02020603050405020304" pitchFamily="18" charset="0"/>
            </a:endParaRPr>
          </a:p>
          <a:p>
            <a:pPr>
              <a:lnSpc>
                <a:spcPct val="250000"/>
              </a:lnSpc>
            </a:pPr>
            <a:r>
              <a:rPr lang="en-US" altLang="zh-TW" sz="2000" dirty="0" err="1">
                <a:solidFill>
                  <a:schemeClr val="tx1"/>
                </a:solidFill>
                <a:cs typeface="Times New Roman" panose="02020603050405020304" pitchFamily="18" charset="0"/>
              </a:rPr>
              <a:t>Radisys</a:t>
            </a:r>
            <a:r>
              <a:rPr lang="en-US" altLang="zh-TW" sz="2000" dirty="0">
                <a:solidFill>
                  <a:schemeClr val="tx1"/>
                </a:solidFill>
                <a:cs typeface="Times New Roman" panose="02020603050405020304" pitchFamily="18" charset="0"/>
              </a:rPr>
              <a:t> open source RAN contributions</a:t>
            </a:r>
          </a:p>
          <a:p>
            <a:pPr>
              <a:lnSpc>
                <a:spcPct val="150000"/>
              </a:lnSpc>
            </a:pPr>
            <a:endParaRPr lang="en-US" altLang="zh-TW" sz="2000" dirty="0">
              <a:solidFill>
                <a:schemeClr val="tx1"/>
              </a:solidFill>
              <a:cs typeface="Times New Roman" panose="02020603050405020304" pitchFamily="18" charset="0"/>
            </a:endParaRPr>
          </a:p>
        </p:txBody>
      </p:sp>
      <p:pic>
        <p:nvPicPr>
          <p:cNvPr id="5" name="圖片 4">
            <a:extLst>
              <a:ext uri="{FF2B5EF4-FFF2-40B4-BE49-F238E27FC236}">
                <a16:creationId xmlns:a16="http://schemas.microsoft.com/office/drawing/2014/main" id="{7C248FCA-579D-4692-97FE-842AE5F7D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6" y="4283386"/>
            <a:ext cx="12192000" cy="2231676"/>
          </a:xfrm>
          <a:prstGeom prst="rect">
            <a:avLst/>
          </a:prstGeom>
        </p:spPr>
      </p:pic>
    </p:spTree>
    <p:extLst>
      <p:ext uri="{BB962C8B-B14F-4D97-AF65-F5344CB8AC3E}">
        <p14:creationId xmlns:p14="http://schemas.microsoft.com/office/powerpoint/2010/main" val="1869651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25</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pPr>
              <a:spcBef>
                <a:spcPts val="1200"/>
              </a:spcBef>
            </a:pPr>
            <a:r>
              <a:rPr lang="en-US" altLang="zh-TW" sz="2400" dirty="0">
                <a:solidFill>
                  <a:schemeClr val="accent1">
                    <a:lumMod val="40000"/>
                    <a:lumOff val="60000"/>
                  </a:schemeClr>
                </a:solidFill>
                <a:cs typeface="Times New Roman" panose="02020603050405020304" pitchFamily="18" charset="0"/>
              </a:rPr>
              <a:t>Introduction</a:t>
            </a:r>
          </a:p>
          <a:p>
            <a:pPr>
              <a:spcBef>
                <a:spcPts val="1200"/>
              </a:spcBef>
            </a:pPr>
            <a:r>
              <a:rPr lang="en-US" altLang="zh-TW" sz="2400" dirty="0">
                <a:solidFill>
                  <a:schemeClr val="accent1">
                    <a:lumMod val="40000"/>
                    <a:lumOff val="60000"/>
                  </a:schemeClr>
                </a:solidFill>
                <a:cs typeface="Times New Roman" panose="02020603050405020304" pitchFamily="18" charset="0"/>
              </a:rPr>
              <a:t>Architecture enabler of 5G cellular networks</a:t>
            </a:r>
          </a:p>
          <a:p>
            <a:pPr>
              <a:spcBef>
                <a:spcPts val="1200"/>
              </a:spcBef>
            </a:pPr>
            <a:r>
              <a:rPr lang="en-US" altLang="zh-TW" sz="2400" dirty="0">
                <a:solidFill>
                  <a:schemeClr val="accent1">
                    <a:lumMod val="40000"/>
                    <a:lumOff val="60000"/>
                  </a:schemeClr>
                </a:solidFill>
                <a:cs typeface="Times New Roman" panose="02020603050405020304" pitchFamily="18" charset="0"/>
              </a:rPr>
              <a:t>The radio access network</a:t>
            </a:r>
          </a:p>
          <a:p>
            <a:pPr>
              <a:spcBef>
                <a:spcPts val="1200"/>
              </a:spcBef>
            </a:pPr>
            <a:r>
              <a:rPr lang="en-US" altLang="zh-TW" sz="2400" dirty="0">
                <a:cs typeface="Times New Roman" panose="02020603050405020304" pitchFamily="18" charset="0"/>
              </a:rPr>
              <a:t>Core Network</a:t>
            </a:r>
          </a:p>
          <a:p>
            <a:pPr>
              <a:spcBef>
                <a:spcPts val="1200"/>
              </a:spcBef>
            </a:pPr>
            <a:r>
              <a:rPr lang="en-US" altLang="zh-TW" sz="2400" dirty="0">
                <a:solidFill>
                  <a:schemeClr val="accent1">
                    <a:lumMod val="40000"/>
                    <a:lumOff val="60000"/>
                  </a:schemeClr>
                </a:solidFill>
                <a:cs typeface="Times New Roman" panose="02020603050405020304" pitchFamily="18" charset="0"/>
              </a:rPr>
              <a:t>RAN and core frameworks</a:t>
            </a:r>
          </a:p>
          <a:p>
            <a:pPr>
              <a:spcBef>
                <a:spcPts val="1200"/>
              </a:spcBef>
            </a:pPr>
            <a:r>
              <a:rPr lang="en-US" altLang="zh-TW" sz="2400" dirty="0">
                <a:solidFill>
                  <a:schemeClr val="accent1">
                    <a:lumMod val="40000"/>
                    <a:lumOff val="60000"/>
                  </a:schemeClr>
                </a:solidFill>
                <a:cs typeface="Times New Roman" panose="02020603050405020304" pitchFamily="18" charset="0"/>
              </a:rPr>
              <a:t>Open virtualization and management frameworks</a:t>
            </a:r>
          </a:p>
          <a:p>
            <a:pPr>
              <a:spcBef>
                <a:spcPts val="1200"/>
              </a:spcBef>
            </a:pPr>
            <a:r>
              <a:rPr lang="en-US" altLang="zh-TW" sz="2400" dirty="0">
                <a:solidFill>
                  <a:schemeClr val="accent1">
                    <a:lumMod val="40000"/>
                    <a:lumOff val="60000"/>
                  </a:schemeClr>
                </a:solidFill>
                <a:cs typeface="Times New Roman" panose="02020603050405020304" pitchFamily="18" charset="0"/>
              </a:rPr>
              <a:t>Testbeds</a:t>
            </a:r>
          </a:p>
          <a:p>
            <a:pPr>
              <a:spcBef>
                <a:spcPts val="1200"/>
              </a:spcBef>
            </a:pPr>
            <a:r>
              <a:rPr lang="en-US" altLang="zh-TW" sz="2400" dirty="0" err="1">
                <a:solidFill>
                  <a:schemeClr val="accent1">
                    <a:lumMod val="40000"/>
                    <a:lumOff val="60000"/>
                  </a:schemeClr>
                </a:solidFill>
                <a:cs typeface="Times New Roman" panose="02020603050405020304" pitchFamily="18" charset="0"/>
              </a:rPr>
              <a:t>Softwarized</a:t>
            </a:r>
            <a:r>
              <a:rPr lang="en-US" altLang="zh-TW" sz="2400" dirty="0">
                <a:solidFill>
                  <a:schemeClr val="accent1">
                    <a:lumMod val="40000"/>
                    <a:lumOff val="60000"/>
                  </a:schemeClr>
                </a:solidFill>
                <a:cs typeface="Times New Roman" panose="02020603050405020304" pitchFamily="18" charset="0"/>
              </a:rPr>
              <a:t> 5G: Limitations and road ahead</a:t>
            </a:r>
          </a:p>
        </p:txBody>
      </p:sp>
    </p:spTree>
    <p:extLst>
      <p:ext uri="{BB962C8B-B14F-4D97-AF65-F5344CB8AC3E}">
        <p14:creationId xmlns:p14="http://schemas.microsoft.com/office/powerpoint/2010/main" val="1865551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dirty="0">
                <a:latin typeface="Times New Roman" panose="02020603050405020304" pitchFamily="18" charset="0"/>
                <a:cs typeface="Times New Roman" panose="02020603050405020304" pitchFamily="18" charset="0"/>
              </a:rPr>
              <a:t>Core Network</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26</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dirty="0">
                <a:solidFill>
                  <a:schemeClr val="tx1"/>
                </a:solidFill>
                <a:cs typeface="Times New Roman" panose="02020603050405020304" pitchFamily="18" charset="0"/>
              </a:rPr>
              <a:t>In this section, we describe the main open source solutions for the 4G and 5G core networks, i.e., EPC and 5G Core, respectively. </a:t>
            </a:r>
          </a:p>
          <a:p>
            <a:pPr>
              <a:lnSpc>
                <a:spcPct val="150000"/>
              </a:lnSpc>
            </a:pPr>
            <a:r>
              <a:rPr lang="en-US" altLang="zh-TW" sz="2000" dirty="0">
                <a:solidFill>
                  <a:schemeClr val="tx1"/>
                </a:solidFill>
                <a:cs typeface="Times New Roman" panose="02020603050405020304" pitchFamily="18" charset="0"/>
              </a:rPr>
              <a:t>A summary of the solutions discussed in this section is shown in Table 2.</a:t>
            </a:r>
            <a:endParaRPr lang="en-US" sz="2000" dirty="0">
              <a:solidFill>
                <a:schemeClr val="tx1"/>
              </a:solidFill>
              <a:cs typeface="Times New Roman" panose="02020603050405020304" pitchFamily="18" charset="0"/>
            </a:endParaRPr>
          </a:p>
        </p:txBody>
      </p:sp>
      <p:pic>
        <p:nvPicPr>
          <p:cNvPr id="3" name="圖片 2">
            <a:extLst>
              <a:ext uri="{FF2B5EF4-FFF2-40B4-BE49-F238E27FC236}">
                <a16:creationId xmlns:a16="http://schemas.microsoft.com/office/drawing/2014/main" id="{B0D5FF4E-F300-4D15-B409-7BDB7E7BB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 y="3645024"/>
            <a:ext cx="12192000" cy="1908652"/>
          </a:xfrm>
          <a:prstGeom prst="rect">
            <a:avLst/>
          </a:prstGeom>
        </p:spPr>
      </p:pic>
    </p:spTree>
    <p:extLst>
      <p:ext uri="{BB962C8B-B14F-4D97-AF65-F5344CB8AC3E}">
        <p14:creationId xmlns:p14="http://schemas.microsoft.com/office/powerpoint/2010/main" val="961723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dirty="0">
                <a:latin typeface="Times New Roman" panose="02020603050405020304" pitchFamily="18" charset="0"/>
                <a:cs typeface="Times New Roman" panose="02020603050405020304" pitchFamily="18" charset="0"/>
              </a:rPr>
              <a:t>EPC</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27</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nchor="ctr"/>
          <a:lstStyle/>
          <a:p>
            <a:pPr>
              <a:lnSpc>
                <a:spcPct val="150000"/>
              </a:lnSpc>
            </a:pPr>
            <a:r>
              <a:rPr lang="en-US" altLang="zh-TW" sz="2000" dirty="0">
                <a:solidFill>
                  <a:schemeClr val="tx1"/>
                </a:solidFill>
                <a:cs typeface="Times New Roman" panose="02020603050405020304" pitchFamily="18" charset="0"/>
              </a:rPr>
              <a:t>MME (Mobility Management Entity)</a:t>
            </a:r>
          </a:p>
          <a:p>
            <a:pPr>
              <a:lnSpc>
                <a:spcPct val="150000"/>
              </a:lnSpc>
            </a:pPr>
            <a:endParaRPr lang="en-US" altLang="zh-TW" sz="2000" dirty="0">
              <a:solidFill>
                <a:schemeClr val="tx1"/>
              </a:solidFill>
              <a:cs typeface="Times New Roman" panose="02020603050405020304" pitchFamily="18" charset="0"/>
            </a:endParaRPr>
          </a:p>
          <a:p>
            <a:pPr>
              <a:lnSpc>
                <a:spcPct val="150000"/>
              </a:lnSpc>
            </a:pPr>
            <a:r>
              <a:rPr lang="en-US" altLang="zh-TW" sz="2000" dirty="0">
                <a:solidFill>
                  <a:schemeClr val="tx1"/>
                </a:solidFill>
                <a:cs typeface="Times New Roman" panose="02020603050405020304" pitchFamily="18" charset="0"/>
              </a:rPr>
              <a:t>PGW/SGW (Packet Gateway/Service Gateway)</a:t>
            </a:r>
          </a:p>
          <a:p>
            <a:pPr>
              <a:lnSpc>
                <a:spcPct val="150000"/>
              </a:lnSpc>
            </a:pPr>
            <a:endParaRPr lang="en-US" altLang="zh-TW" sz="2000" dirty="0">
              <a:solidFill>
                <a:schemeClr val="tx1"/>
              </a:solidFill>
              <a:cs typeface="Times New Roman" panose="02020603050405020304" pitchFamily="18" charset="0"/>
            </a:endParaRPr>
          </a:p>
          <a:p>
            <a:pPr>
              <a:lnSpc>
                <a:spcPct val="150000"/>
              </a:lnSpc>
            </a:pPr>
            <a:r>
              <a:rPr lang="en-US" altLang="zh-TW" sz="2000" dirty="0">
                <a:solidFill>
                  <a:schemeClr val="tx1"/>
                </a:solidFill>
                <a:cs typeface="Times New Roman" panose="02020603050405020304" pitchFamily="18" charset="0"/>
              </a:rPr>
              <a:t>HSS</a:t>
            </a:r>
            <a:r>
              <a:rPr lang="en-US" altLang="zh-TW" sz="2000" dirty="0">
                <a:solidFill>
                  <a:srgbClr val="C00000"/>
                </a:solidFill>
                <a:cs typeface="Times New Roman" panose="02020603050405020304" pitchFamily="18" charset="0"/>
              </a:rPr>
              <a:t> </a:t>
            </a:r>
            <a:r>
              <a:rPr lang="en-US" altLang="zh-TW" sz="2000" dirty="0">
                <a:solidFill>
                  <a:schemeClr val="tx1"/>
                </a:solidFill>
                <a:cs typeface="Times New Roman" panose="02020603050405020304" pitchFamily="18" charset="0"/>
              </a:rPr>
              <a:t>(Home Subscription Server)</a:t>
            </a:r>
          </a:p>
          <a:p>
            <a:pPr marL="0" indent="0">
              <a:lnSpc>
                <a:spcPct val="150000"/>
              </a:lnSpc>
              <a:buNone/>
            </a:pPr>
            <a:endParaRPr lang="en-US" altLang="zh-TW" sz="2000" dirty="0">
              <a:solidFill>
                <a:schemeClr val="tx1"/>
              </a:solidFill>
              <a:cs typeface="Times New Roman" panose="02020603050405020304" pitchFamily="18" charset="0"/>
            </a:endParaRPr>
          </a:p>
        </p:txBody>
      </p:sp>
      <p:pic>
        <p:nvPicPr>
          <p:cNvPr id="5" name="內容版面配置區 5">
            <a:extLst>
              <a:ext uri="{FF2B5EF4-FFF2-40B4-BE49-F238E27FC236}">
                <a16:creationId xmlns:a16="http://schemas.microsoft.com/office/drawing/2014/main" id="{45EE378D-5C6E-41F7-8F3F-D92B11DF3948}"/>
              </a:ext>
            </a:extLst>
          </p:cNvPr>
          <p:cNvPicPr>
            <a:picLocks noChangeAspect="1"/>
          </p:cNvPicPr>
          <p:nvPr/>
        </p:nvPicPr>
        <p:blipFill rotWithShape="1">
          <a:blip r:embed="rId3">
            <a:extLst>
              <a:ext uri="{28A0092B-C50C-407E-A947-70E740481C1C}">
                <a14:useLocalDpi xmlns:a14="http://schemas.microsoft.com/office/drawing/2010/main" val="0"/>
              </a:ext>
            </a:extLst>
          </a:blip>
          <a:srcRect l="70496" t="21057" r="3693" b="55370"/>
          <a:stretch/>
        </p:blipFill>
        <p:spPr>
          <a:xfrm>
            <a:off x="6600056" y="2268143"/>
            <a:ext cx="5329903" cy="2961057"/>
          </a:xfrm>
          <a:prstGeom prst="rect">
            <a:avLst/>
          </a:prstGeom>
        </p:spPr>
      </p:pic>
    </p:spTree>
    <p:extLst>
      <p:ext uri="{BB962C8B-B14F-4D97-AF65-F5344CB8AC3E}">
        <p14:creationId xmlns:p14="http://schemas.microsoft.com/office/powerpoint/2010/main" val="2339272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dirty="0">
                <a:latin typeface="Times New Roman" panose="02020603050405020304" pitchFamily="18" charset="0"/>
                <a:cs typeface="Times New Roman" panose="02020603050405020304" pitchFamily="18" charset="0"/>
              </a:rPr>
              <a:t>EPC</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28</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dirty="0">
                <a:solidFill>
                  <a:schemeClr val="tx1"/>
                </a:solidFill>
                <a:cs typeface="Times New Roman" panose="02020603050405020304" pitchFamily="18" charset="0"/>
              </a:rPr>
              <a:t>OAI-CN</a:t>
            </a:r>
          </a:p>
          <a:p>
            <a:pPr>
              <a:lnSpc>
                <a:spcPct val="150000"/>
              </a:lnSpc>
            </a:pPr>
            <a:r>
              <a:rPr lang="en-US" altLang="zh-TW" sz="2000" dirty="0" err="1">
                <a:solidFill>
                  <a:schemeClr val="tx1"/>
                </a:solidFill>
                <a:cs typeface="Times New Roman" panose="02020603050405020304" pitchFamily="18" charset="0"/>
              </a:rPr>
              <a:t>OpenAirInterface</a:t>
            </a:r>
            <a:endParaRPr lang="en-US" altLang="zh-TW" sz="2000" dirty="0">
              <a:solidFill>
                <a:schemeClr val="tx1"/>
              </a:solidFill>
              <a:cs typeface="Times New Roman" panose="02020603050405020304" pitchFamily="18" charset="0"/>
            </a:endParaRPr>
          </a:p>
          <a:p>
            <a:pPr>
              <a:lnSpc>
                <a:spcPct val="150000"/>
              </a:lnSpc>
            </a:pPr>
            <a:r>
              <a:rPr lang="en-US" altLang="zh-TW" sz="2000" dirty="0" err="1">
                <a:solidFill>
                  <a:schemeClr val="tx1"/>
                </a:solidFill>
                <a:cs typeface="Times New Roman" panose="02020603050405020304" pitchFamily="18" charset="0"/>
              </a:rPr>
              <a:t>srsLTE</a:t>
            </a:r>
            <a:endParaRPr lang="en-US" altLang="zh-TW" sz="2000" dirty="0">
              <a:solidFill>
                <a:schemeClr val="tx1"/>
              </a:solidFill>
              <a:cs typeface="Times New Roman" panose="02020603050405020304" pitchFamily="18" charset="0"/>
            </a:endParaRPr>
          </a:p>
          <a:p>
            <a:pPr>
              <a:lnSpc>
                <a:spcPct val="150000"/>
              </a:lnSpc>
            </a:pPr>
            <a:r>
              <a:rPr lang="en-US" altLang="zh-TW" sz="2000" dirty="0">
                <a:solidFill>
                  <a:schemeClr val="tx1"/>
                </a:solidFill>
                <a:cs typeface="Times New Roman" panose="02020603050405020304" pitchFamily="18" charset="0"/>
              </a:rPr>
              <a:t>Open5GS</a:t>
            </a:r>
          </a:p>
          <a:p>
            <a:pPr>
              <a:lnSpc>
                <a:spcPct val="150000"/>
              </a:lnSpc>
            </a:pPr>
            <a:r>
              <a:rPr lang="en-US" altLang="zh-TW" sz="2000" dirty="0">
                <a:solidFill>
                  <a:schemeClr val="tx1"/>
                </a:solidFill>
                <a:cs typeface="Times New Roman" panose="02020603050405020304" pitchFamily="18" charset="0"/>
              </a:rPr>
              <a:t>OMEC</a:t>
            </a:r>
          </a:p>
          <a:p>
            <a:pPr>
              <a:lnSpc>
                <a:spcPct val="150000"/>
              </a:lnSpc>
            </a:pPr>
            <a:endParaRPr lang="en-US" altLang="zh-TW" sz="2000" dirty="0">
              <a:solidFill>
                <a:schemeClr val="tx1"/>
              </a:solidFill>
              <a:cs typeface="Times New Roman" panose="02020603050405020304" pitchFamily="18" charset="0"/>
            </a:endParaRPr>
          </a:p>
          <a:p>
            <a:pPr>
              <a:lnSpc>
                <a:spcPct val="150000"/>
              </a:lnSpc>
            </a:pPr>
            <a:endParaRPr lang="en-US" altLang="zh-TW" sz="2000" dirty="0">
              <a:solidFill>
                <a:schemeClr val="tx1"/>
              </a:solidFill>
              <a:cs typeface="Times New Roman" panose="02020603050405020304" pitchFamily="18" charset="0"/>
            </a:endParaRPr>
          </a:p>
        </p:txBody>
      </p:sp>
      <p:pic>
        <p:nvPicPr>
          <p:cNvPr id="5" name="圖片 4">
            <a:extLst>
              <a:ext uri="{FF2B5EF4-FFF2-40B4-BE49-F238E27FC236}">
                <a16:creationId xmlns:a16="http://schemas.microsoft.com/office/drawing/2014/main" id="{B798EB4F-D356-4BFD-97F3-5721467D9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36260"/>
            <a:ext cx="12192000" cy="1908652"/>
          </a:xfrm>
          <a:prstGeom prst="rect">
            <a:avLst/>
          </a:prstGeom>
        </p:spPr>
      </p:pic>
      <p:sp>
        <p:nvSpPr>
          <p:cNvPr id="2" name="矩形 1">
            <a:extLst>
              <a:ext uri="{FF2B5EF4-FFF2-40B4-BE49-F238E27FC236}">
                <a16:creationId xmlns:a16="http://schemas.microsoft.com/office/drawing/2014/main" id="{6A8CA0FA-D4CB-4188-8115-0CB7C3710711}"/>
              </a:ext>
            </a:extLst>
          </p:cNvPr>
          <p:cNvSpPr/>
          <p:nvPr/>
        </p:nvSpPr>
        <p:spPr>
          <a:xfrm>
            <a:off x="0" y="5517232"/>
            <a:ext cx="12072664" cy="7625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41903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dirty="0">
                <a:latin typeface="Times New Roman" panose="02020603050405020304" pitchFamily="18" charset="0"/>
                <a:cs typeface="Times New Roman" panose="02020603050405020304" pitchFamily="18" charset="0"/>
              </a:rPr>
              <a:t>5G Core</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29</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400" dirty="0">
                <a:solidFill>
                  <a:schemeClr val="tx1"/>
                </a:solidFill>
                <a:cs typeface="Times New Roman" panose="02020603050405020304" pitchFamily="18" charset="0"/>
              </a:rPr>
              <a:t>An open source implementation of the 5G core is offered by </a:t>
            </a:r>
            <a:r>
              <a:rPr lang="en-US" altLang="zh-TW" sz="2400" dirty="0">
                <a:solidFill>
                  <a:srgbClr val="C00000"/>
                </a:solidFill>
                <a:cs typeface="Times New Roman" panose="02020603050405020304" pitchFamily="18" charset="0"/>
              </a:rPr>
              <a:t>free5GC</a:t>
            </a:r>
            <a:r>
              <a:rPr lang="en-US" altLang="zh-TW" sz="2400" dirty="0">
                <a:solidFill>
                  <a:schemeClr val="tx1"/>
                </a:solidFill>
                <a:cs typeface="Times New Roman" panose="02020603050405020304" pitchFamily="18" charset="0"/>
              </a:rPr>
              <a:t>.</a:t>
            </a:r>
          </a:p>
          <a:p>
            <a:pPr>
              <a:lnSpc>
                <a:spcPct val="150000"/>
              </a:lnSpc>
            </a:pPr>
            <a:endParaRPr lang="en-US" altLang="zh-TW" sz="2400" dirty="0">
              <a:solidFill>
                <a:schemeClr val="tx1"/>
              </a:solidFill>
              <a:cs typeface="Times New Roman" panose="02020603050405020304" pitchFamily="18" charset="0"/>
            </a:endParaRPr>
          </a:p>
          <a:p>
            <a:pPr>
              <a:lnSpc>
                <a:spcPct val="150000"/>
              </a:lnSpc>
            </a:pPr>
            <a:r>
              <a:rPr lang="en-US" altLang="zh-TW" sz="2000" dirty="0">
                <a:solidFill>
                  <a:schemeClr val="tx1"/>
                </a:solidFill>
                <a:cs typeface="Times New Roman" panose="02020603050405020304" pitchFamily="18" charset="0"/>
              </a:rPr>
              <a:t>The 3GPP interfaces implemented by free5GC are:</a:t>
            </a:r>
          </a:p>
          <a:p>
            <a:pPr lvl="1">
              <a:lnSpc>
                <a:spcPct val="150000"/>
              </a:lnSpc>
            </a:pPr>
            <a:r>
              <a:rPr lang="en-US" altLang="zh-TW" sz="1600" dirty="0">
                <a:solidFill>
                  <a:schemeClr val="tx1"/>
                </a:solidFill>
                <a:cs typeface="Times New Roman" panose="02020603050405020304" pitchFamily="18" charset="0"/>
              </a:rPr>
              <a:t>N1/N2: Connect AMF to UE and RAN for session and mobility management.</a:t>
            </a:r>
          </a:p>
          <a:p>
            <a:pPr lvl="1">
              <a:lnSpc>
                <a:spcPct val="150000"/>
              </a:lnSpc>
            </a:pPr>
            <a:r>
              <a:rPr lang="en-US" altLang="zh-TW" sz="1600" dirty="0">
                <a:solidFill>
                  <a:schemeClr val="tx1"/>
                </a:solidFill>
                <a:cs typeface="Times New Roman" panose="02020603050405020304" pitchFamily="18" charset="0"/>
              </a:rPr>
              <a:t>N3/N4/N6: Connect UPF to RAN, SMF, and data network for user plane functions.</a:t>
            </a:r>
          </a:p>
          <a:p>
            <a:pPr lvl="1">
              <a:lnSpc>
                <a:spcPct val="150000"/>
              </a:lnSpc>
            </a:pPr>
            <a:r>
              <a:rPr lang="en-US" altLang="zh-TW" sz="1600" dirty="0">
                <a:solidFill>
                  <a:schemeClr val="tx1"/>
                </a:solidFill>
                <a:cs typeface="Times New Roman" panose="02020603050405020304" pitchFamily="18" charset="0"/>
              </a:rPr>
              <a:t>N8: Connect UDM and AMF for user authorization procedures.</a:t>
            </a:r>
          </a:p>
          <a:p>
            <a:pPr lvl="1">
              <a:lnSpc>
                <a:spcPct val="150000"/>
              </a:lnSpc>
            </a:pPr>
            <a:r>
              <a:rPr lang="en-US" altLang="zh-TW" sz="1600" dirty="0">
                <a:solidFill>
                  <a:schemeClr val="tx1"/>
                </a:solidFill>
                <a:cs typeface="Times New Roman" panose="02020603050405020304" pitchFamily="18" charset="0"/>
              </a:rPr>
              <a:t>N10/N11: Connect SMF to UDM and AMF for subscription and session management requests.</a:t>
            </a:r>
          </a:p>
          <a:p>
            <a:pPr lvl="1">
              <a:lnSpc>
                <a:spcPct val="150000"/>
              </a:lnSpc>
            </a:pPr>
            <a:r>
              <a:rPr lang="en-US" altLang="zh-TW" sz="1600" dirty="0">
                <a:solidFill>
                  <a:schemeClr val="tx1"/>
                </a:solidFill>
                <a:cs typeface="Times New Roman" panose="02020603050405020304" pitchFamily="18" charset="0"/>
              </a:rPr>
              <a:t>N12/N13: Connect AUSF to AMF and UDM for authentication services.</a:t>
            </a:r>
          </a:p>
          <a:p>
            <a:pPr>
              <a:lnSpc>
                <a:spcPct val="150000"/>
              </a:lnSpc>
            </a:pPr>
            <a:r>
              <a:rPr lang="en-US" altLang="zh-TW" sz="2000" dirty="0">
                <a:solidFill>
                  <a:schemeClr val="tx1"/>
                </a:solidFill>
                <a:cs typeface="Times New Roman" panose="02020603050405020304" pitchFamily="18" charset="0"/>
              </a:rPr>
              <a:t>An open source implementation of the 5GC is currently being developed by Hewlett Packard Enterprise (HPE).</a:t>
            </a:r>
          </a:p>
          <a:p>
            <a:pPr>
              <a:lnSpc>
                <a:spcPct val="150000"/>
              </a:lnSpc>
            </a:pPr>
            <a:endParaRPr lang="en-US" sz="20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685452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pPr>
              <a:spcBef>
                <a:spcPts val="1200"/>
              </a:spcBef>
            </a:pPr>
            <a:r>
              <a:rPr lang="en-US" altLang="zh-TW" sz="2400" dirty="0">
                <a:cs typeface="Times New Roman" panose="02020603050405020304" pitchFamily="18" charset="0"/>
              </a:rPr>
              <a:t>Introduction</a:t>
            </a:r>
          </a:p>
          <a:p>
            <a:pPr>
              <a:spcBef>
                <a:spcPts val="1200"/>
              </a:spcBef>
            </a:pPr>
            <a:r>
              <a:rPr lang="en-US" altLang="zh-TW" sz="2400" dirty="0">
                <a:solidFill>
                  <a:schemeClr val="accent1">
                    <a:lumMod val="40000"/>
                    <a:lumOff val="60000"/>
                  </a:schemeClr>
                </a:solidFill>
                <a:cs typeface="Times New Roman" panose="02020603050405020304" pitchFamily="18" charset="0"/>
              </a:rPr>
              <a:t>Architecture enabler of 5G cellular networks</a:t>
            </a:r>
          </a:p>
          <a:p>
            <a:pPr>
              <a:spcBef>
                <a:spcPts val="1200"/>
              </a:spcBef>
            </a:pPr>
            <a:r>
              <a:rPr lang="en-US" altLang="zh-TW" sz="2400" dirty="0">
                <a:solidFill>
                  <a:schemeClr val="accent1">
                    <a:lumMod val="40000"/>
                    <a:lumOff val="60000"/>
                  </a:schemeClr>
                </a:solidFill>
                <a:cs typeface="Times New Roman" panose="02020603050405020304" pitchFamily="18" charset="0"/>
              </a:rPr>
              <a:t>The radio access network</a:t>
            </a:r>
          </a:p>
          <a:p>
            <a:pPr>
              <a:spcBef>
                <a:spcPts val="1200"/>
              </a:spcBef>
            </a:pPr>
            <a:r>
              <a:rPr lang="en-US" altLang="zh-TW" sz="2400" dirty="0">
                <a:solidFill>
                  <a:schemeClr val="accent1">
                    <a:lumMod val="40000"/>
                    <a:lumOff val="60000"/>
                  </a:schemeClr>
                </a:solidFill>
                <a:cs typeface="Times New Roman" panose="02020603050405020304" pitchFamily="18" charset="0"/>
              </a:rPr>
              <a:t>Core Network</a:t>
            </a:r>
          </a:p>
          <a:p>
            <a:pPr>
              <a:spcBef>
                <a:spcPts val="1200"/>
              </a:spcBef>
            </a:pPr>
            <a:r>
              <a:rPr lang="en-US" altLang="zh-TW" sz="2400" dirty="0">
                <a:solidFill>
                  <a:schemeClr val="accent1">
                    <a:lumMod val="40000"/>
                    <a:lumOff val="60000"/>
                  </a:schemeClr>
                </a:solidFill>
                <a:cs typeface="Times New Roman" panose="02020603050405020304" pitchFamily="18" charset="0"/>
              </a:rPr>
              <a:t>RAN and core frameworks</a:t>
            </a:r>
          </a:p>
          <a:p>
            <a:pPr>
              <a:spcBef>
                <a:spcPts val="1200"/>
              </a:spcBef>
            </a:pPr>
            <a:r>
              <a:rPr lang="en-US" altLang="zh-TW" sz="2400" dirty="0">
                <a:solidFill>
                  <a:schemeClr val="accent1">
                    <a:lumMod val="40000"/>
                    <a:lumOff val="60000"/>
                  </a:schemeClr>
                </a:solidFill>
                <a:cs typeface="Times New Roman" panose="02020603050405020304" pitchFamily="18" charset="0"/>
              </a:rPr>
              <a:t>Open virtualization and management frameworks</a:t>
            </a:r>
          </a:p>
          <a:p>
            <a:pPr>
              <a:spcBef>
                <a:spcPts val="1200"/>
              </a:spcBef>
            </a:pPr>
            <a:r>
              <a:rPr lang="en-US" altLang="zh-TW" sz="2400" dirty="0">
                <a:solidFill>
                  <a:schemeClr val="accent1">
                    <a:lumMod val="40000"/>
                    <a:lumOff val="60000"/>
                  </a:schemeClr>
                </a:solidFill>
                <a:cs typeface="Times New Roman" panose="02020603050405020304" pitchFamily="18" charset="0"/>
              </a:rPr>
              <a:t>Testbeds</a:t>
            </a:r>
          </a:p>
          <a:p>
            <a:pPr>
              <a:spcBef>
                <a:spcPts val="1200"/>
              </a:spcBef>
            </a:pPr>
            <a:r>
              <a:rPr lang="en-US" altLang="zh-TW" sz="2400" dirty="0" err="1">
                <a:solidFill>
                  <a:schemeClr val="accent1">
                    <a:lumMod val="40000"/>
                    <a:lumOff val="60000"/>
                  </a:schemeClr>
                </a:solidFill>
                <a:cs typeface="Times New Roman" panose="02020603050405020304" pitchFamily="18" charset="0"/>
              </a:rPr>
              <a:t>Softwarized</a:t>
            </a:r>
            <a:r>
              <a:rPr lang="en-US" altLang="zh-TW" sz="2400" dirty="0">
                <a:solidFill>
                  <a:schemeClr val="accent1">
                    <a:lumMod val="40000"/>
                    <a:lumOff val="60000"/>
                  </a:schemeClr>
                </a:solidFill>
                <a:cs typeface="Times New Roman" panose="02020603050405020304" pitchFamily="18" charset="0"/>
              </a:rPr>
              <a:t> 5G: Limitations and road ahead</a:t>
            </a:r>
          </a:p>
        </p:txBody>
      </p:sp>
    </p:spTree>
    <p:extLst>
      <p:ext uri="{BB962C8B-B14F-4D97-AF65-F5344CB8AC3E}">
        <p14:creationId xmlns:p14="http://schemas.microsoft.com/office/powerpoint/2010/main" val="1309273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30</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pPr>
              <a:spcBef>
                <a:spcPts val="1200"/>
              </a:spcBef>
            </a:pPr>
            <a:r>
              <a:rPr lang="en-US" altLang="zh-TW" sz="2400" dirty="0">
                <a:solidFill>
                  <a:schemeClr val="accent1">
                    <a:lumMod val="40000"/>
                    <a:lumOff val="60000"/>
                  </a:schemeClr>
                </a:solidFill>
                <a:cs typeface="Times New Roman" panose="02020603050405020304" pitchFamily="18" charset="0"/>
              </a:rPr>
              <a:t>Introduction</a:t>
            </a:r>
          </a:p>
          <a:p>
            <a:pPr>
              <a:spcBef>
                <a:spcPts val="1200"/>
              </a:spcBef>
            </a:pPr>
            <a:r>
              <a:rPr lang="en-US" altLang="zh-TW" sz="2400" dirty="0">
                <a:solidFill>
                  <a:schemeClr val="accent1">
                    <a:lumMod val="40000"/>
                    <a:lumOff val="60000"/>
                  </a:schemeClr>
                </a:solidFill>
                <a:cs typeface="Times New Roman" panose="02020603050405020304" pitchFamily="18" charset="0"/>
              </a:rPr>
              <a:t>Architecture enabler of 5G cellular networks</a:t>
            </a:r>
          </a:p>
          <a:p>
            <a:pPr>
              <a:spcBef>
                <a:spcPts val="1200"/>
              </a:spcBef>
            </a:pPr>
            <a:r>
              <a:rPr lang="en-US" altLang="zh-TW" sz="2400" dirty="0">
                <a:solidFill>
                  <a:schemeClr val="accent1">
                    <a:lumMod val="40000"/>
                    <a:lumOff val="60000"/>
                  </a:schemeClr>
                </a:solidFill>
                <a:cs typeface="Times New Roman" panose="02020603050405020304" pitchFamily="18" charset="0"/>
              </a:rPr>
              <a:t>The radio access network</a:t>
            </a:r>
          </a:p>
          <a:p>
            <a:pPr>
              <a:spcBef>
                <a:spcPts val="1200"/>
              </a:spcBef>
            </a:pPr>
            <a:r>
              <a:rPr lang="en-US" altLang="zh-TW" sz="2400" dirty="0">
                <a:solidFill>
                  <a:schemeClr val="accent1">
                    <a:lumMod val="40000"/>
                    <a:lumOff val="60000"/>
                  </a:schemeClr>
                </a:solidFill>
                <a:cs typeface="Times New Roman" panose="02020603050405020304" pitchFamily="18" charset="0"/>
              </a:rPr>
              <a:t>Core Network</a:t>
            </a:r>
          </a:p>
          <a:p>
            <a:pPr>
              <a:spcBef>
                <a:spcPts val="1200"/>
              </a:spcBef>
            </a:pPr>
            <a:r>
              <a:rPr lang="en-US" altLang="zh-TW" sz="2400" dirty="0">
                <a:cs typeface="Times New Roman" panose="02020603050405020304" pitchFamily="18" charset="0"/>
              </a:rPr>
              <a:t>RAN and core frameworks</a:t>
            </a:r>
          </a:p>
          <a:p>
            <a:pPr>
              <a:spcBef>
                <a:spcPts val="1200"/>
              </a:spcBef>
            </a:pPr>
            <a:r>
              <a:rPr lang="en-US" altLang="zh-TW" sz="2400" dirty="0">
                <a:solidFill>
                  <a:schemeClr val="accent1">
                    <a:lumMod val="40000"/>
                    <a:lumOff val="60000"/>
                  </a:schemeClr>
                </a:solidFill>
                <a:cs typeface="Times New Roman" panose="02020603050405020304" pitchFamily="18" charset="0"/>
              </a:rPr>
              <a:t>Open virtualization and management frameworks</a:t>
            </a:r>
          </a:p>
          <a:p>
            <a:pPr>
              <a:spcBef>
                <a:spcPts val="1200"/>
              </a:spcBef>
            </a:pPr>
            <a:r>
              <a:rPr lang="en-US" altLang="zh-TW" sz="2400" dirty="0">
                <a:solidFill>
                  <a:schemeClr val="accent1">
                    <a:lumMod val="40000"/>
                    <a:lumOff val="60000"/>
                  </a:schemeClr>
                </a:solidFill>
                <a:cs typeface="Times New Roman" panose="02020603050405020304" pitchFamily="18" charset="0"/>
              </a:rPr>
              <a:t>Testbeds</a:t>
            </a:r>
          </a:p>
          <a:p>
            <a:pPr>
              <a:spcBef>
                <a:spcPts val="1200"/>
              </a:spcBef>
            </a:pPr>
            <a:r>
              <a:rPr lang="en-US" altLang="zh-TW" sz="2400" dirty="0" err="1">
                <a:solidFill>
                  <a:schemeClr val="accent1">
                    <a:lumMod val="40000"/>
                    <a:lumOff val="60000"/>
                  </a:schemeClr>
                </a:solidFill>
                <a:cs typeface="Times New Roman" panose="02020603050405020304" pitchFamily="18" charset="0"/>
              </a:rPr>
              <a:t>Softwarized</a:t>
            </a:r>
            <a:r>
              <a:rPr lang="en-US" altLang="zh-TW" sz="2400" dirty="0">
                <a:solidFill>
                  <a:schemeClr val="accent1">
                    <a:lumMod val="40000"/>
                    <a:lumOff val="60000"/>
                  </a:schemeClr>
                </a:solidFill>
                <a:cs typeface="Times New Roman" panose="02020603050405020304" pitchFamily="18" charset="0"/>
              </a:rPr>
              <a:t> 5G: Limitations and road ahead</a:t>
            </a:r>
          </a:p>
        </p:txBody>
      </p:sp>
    </p:spTree>
    <p:extLst>
      <p:ext uri="{BB962C8B-B14F-4D97-AF65-F5344CB8AC3E}">
        <p14:creationId xmlns:p14="http://schemas.microsoft.com/office/powerpoint/2010/main" val="1353706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dirty="0"/>
              <a:t>RAN and core frameworks</a:t>
            </a:r>
            <a:endParaRPr lang="en-US" altLang="zh-TW" dirty="0">
              <a:latin typeface="Times New Roman" panose="02020603050405020304" pitchFamily="18" charset="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31</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sz="2400" dirty="0">
                <a:solidFill>
                  <a:schemeClr val="tx1"/>
                </a:solidFill>
                <a:cs typeface="Times New Roman" panose="02020603050405020304" pitchFamily="18" charset="0"/>
              </a:rPr>
              <a:t>This section describes open source frameworks that operate both in the RAN and CN domains. </a:t>
            </a:r>
          </a:p>
          <a:p>
            <a:pPr>
              <a:lnSpc>
                <a:spcPct val="150000"/>
              </a:lnSpc>
            </a:pPr>
            <a:endParaRPr lang="en-US" sz="2400" dirty="0">
              <a:solidFill>
                <a:schemeClr val="tx1"/>
              </a:solidFill>
              <a:cs typeface="Times New Roman" panose="02020603050405020304" pitchFamily="18" charset="0"/>
            </a:endParaRPr>
          </a:p>
          <a:p>
            <a:pPr>
              <a:lnSpc>
                <a:spcPct val="150000"/>
              </a:lnSpc>
            </a:pPr>
            <a:r>
              <a:rPr lang="en-US" sz="2400" dirty="0">
                <a:solidFill>
                  <a:schemeClr val="tx1"/>
                </a:solidFill>
                <a:cs typeface="Times New Roman" panose="02020603050405020304" pitchFamily="18" charset="0"/>
              </a:rPr>
              <a:t>While the software described in Sections 3 and 4 performs specific functions (e.g., </a:t>
            </a:r>
            <a:r>
              <a:rPr lang="en-US" sz="2400" dirty="0" err="1">
                <a:solidFill>
                  <a:schemeClr val="tx1"/>
                </a:solidFill>
                <a:cs typeface="Times New Roman" panose="02020603050405020304" pitchFamily="18" charset="0"/>
              </a:rPr>
              <a:t>eNB</a:t>
            </a:r>
            <a:r>
              <a:rPr lang="en-US" sz="2400" dirty="0">
                <a:solidFill>
                  <a:schemeClr val="tx1"/>
                </a:solidFill>
                <a:cs typeface="Times New Roman" panose="02020603050405020304" pitchFamily="18" charset="0"/>
              </a:rPr>
              <a:t>, UE, or CN), the frameworks that will be introduced in the following paragraphs are more general and broad in scope, and interact with individual components in the RAN and CN for control, management, and coordination.</a:t>
            </a:r>
          </a:p>
        </p:txBody>
      </p:sp>
    </p:spTree>
    <p:extLst>
      <p:ext uri="{BB962C8B-B14F-4D97-AF65-F5344CB8AC3E}">
        <p14:creationId xmlns:p14="http://schemas.microsoft.com/office/powerpoint/2010/main" val="3792999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303A42-109C-4954-B7C2-A6026B817E9B}"/>
              </a:ext>
            </a:extLst>
          </p:cNvPr>
          <p:cNvSpPr>
            <a:spLocks noGrp="1"/>
          </p:cNvSpPr>
          <p:nvPr>
            <p:ph type="title"/>
          </p:nvPr>
        </p:nvSpPr>
        <p:spPr/>
        <p:txBody>
          <a:bodyPr/>
          <a:lstStyle/>
          <a:p>
            <a:r>
              <a:rPr lang="en-US" altLang="zh-TW" dirty="0">
                <a:solidFill>
                  <a:prstClr val="black"/>
                </a:solidFill>
                <a:latin typeface="Times New Roman" panose="02020603050405020304" pitchFamily="18" charset="0"/>
                <a:cs typeface="Times New Roman" panose="02020603050405020304" pitchFamily="18" charset="0"/>
              </a:rPr>
              <a:t>The O-RAN architecture</a:t>
            </a:r>
            <a:endParaRPr lang="zh-TW" altLang="en-US" sz="4800" dirty="0"/>
          </a:p>
        </p:txBody>
      </p:sp>
      <p:sp>
        <p:nvSpPr>
          <p:cNvPr id="5" name="投影片編號版面配置區 4">
            <a:extLst>
              <a:ext uri="{FF2B5EF4-FFF2-40B4-BE49-F238E27FC236}">
                <a16:creationId xmlns:a16="http://schemas.microsoft.com/office/drawing/2014/main" id="{1A23DE99-789B-42AE-A20B-1E794281B952}"/>
              </a:ext>
            </a:extLst>
          </p:cNvPr>
          <p:cNvSpPr>
            <a:spLocks noGrp="1"/>
          </p:cNvSpPr>
          <p:nvPr>
            <p:ph type="sldNum" sz="quarter" idx="12"/>
          </p:nvPr>
        </p:nvSpPr>
        <p:spPr/>
        <p:txBody>
          <a:bodyPr/>
          <a:lstStyle/>
          <a:p>
            <a:pPr>
              <a:defRPr/>
            </a:pPr>
            <a:fld id="{3BAF327E-1649-A246-8D9B-66E2C04E8DCD}" type="slidenum">
              <a:rPr lang="en-US" altLang="zh-TW" smtClean="0"/>
              <a:pPr>
                <a:defRPr/>
              </a:pPr>
              <a:t>32</a:t>
            </a:fld>
            <a:endParaRPr lang="en-US" altLang="zh-TW"/>
          </a:p>
        </p:txBody>
      </p:sp>
      <p:sp>
        <p:nvSpPr>
          <p:cNvPr id="9" name="內容版面配置區 8">
            <a:extLst>
              <a:ext uri="{FF2B5EF4-FFF2-40B4-BE49-F238E27FC236}">
                <a16:creationId xmlns:a16="http://schemas.microsoft.com/office/drawing/2014/main" id="{8DCFDC1D-FD23-4159-80CF-0430F930F607}"/>
              </a:ext>
            </a:extLst>
          </p:cNvPr>
          <p:cNvSpPr>
            <a:spLocks noGrp="1"/>
          </p:cNvSpPr>
          <p:nvPr>
            <p:ph sz="half" idx="1"/>
          </p:nvPr>
        </p:nvSpPr>
        <p:spPr>
          <a:xfrm>
            <a:off x="609600" y="1600204"/>
            <a:ext cx="5486400" cy="4756161"/>
          </a:xfrm>
        </p:spPr>
        <p:txBody>
          <a:bodyPr anchor="ctr"/>
          <a:lstStyle/>
          <a:p>
            <a:pPr>
              <a:lnSpc>
                <a:spcPct val="150000"/>
              </a:lnSpc>
              <a:buFont typeface="Wingdings" panose="05000000000000000000" pitchFamily="2" charset="2"/>
              <a:buChar char="n"/>
            </a:pPr>
            <a:r>
              <a:rPr lang="en-US" altLang="zh-TW" sz="2000" dirty="0"/>
              <a:t>It is composed by a </a:t>
            </a:r>
            <a:r>
              <a:rPr lang="en-US" altLang="zh-TW" sz="2000" dirty="0">
                <a:solidFill>
                  <a:srgbClr val="C00000"/>
                </a:solidFill>
              </a:rPr>
              <a:t>non-real-time</a:t>
            </a:r>
            <a:r>
              <a:rPr lang="en-US" altLang="zh-TW" sz="2000" dirty="0"/>
              <a:t> and a </a:t>
            </a:r>
            <a:r>
              <a:rPr lang="en-US" altLang="zh-TW" sz="2000" dirty="0">
                <a:solidFill>
                  <a:srgbClr val="C00000"/>
                </a:solidFill>
              </a:rPr>
              <a:t>near-real-time</a:t>
            </a:r>
            <a:r>
              <a:rPr lang="en-US" altLang="zh-TW" sz="2000" dirty="0"/>
              <a:t> RAN Intelligent Controller (RIC), and by the </a:t>
            </a:r>
            <a:r>
              <a:rPr lang="en-US" altLang="zh-TW" sz="2000" dirty="0">
                <a:solidFill>
                  <a:srgbClr val="C00000"/>
                </a:solidFill>
              </a:rPr>
              <a:t>eNBs</a:t>
            </a:r>
            <a:r>
              <a:rPr lang="en-US" altLang="zh-TW" sz="2000" dirty="0"/>
              <a:t> and </a:t>
            </a:r>
            <a:r>
              <a:rPr lang="en-US" altLang="zh-TW" sz="2000" dirty="0">
                <a:solidFill>
                  <a:srgbClr val="C00000"/>
                </a:solidFill>
              </a:rPr>
              <a:t>gNBs</a:t>
            </a:r>
            <a:r>
              <a:rPr lang="en-US" altLang="zh-TW" sz="2000" dirty="0"/>
              <a:t>.</a:t>
            </a:r>
          </a:p>
          <a:p>
            <a:pPr>
              <a:lnSpc>
                <a:spcPct val="150000"/>
              </a:lnSpc>
              <a:buFont typeface="Wingdings" panose="05000000000000000000" pitchFamily="2" charset="2"/>
              <a:buChar char="n"/>
            </a:pPr>
            <a:r>
              <a:rPr lang="en-US" altLang="zh-TW" sz="2000" dirty="0"/>
              <a:t>Non-real-time</a:t>
            </a:r>
            <a:r>
              <a:rPr lang="zh-TW" altLang="en-US" sz="2000" dirty="0"/>
              <a:t>：</a:t>
            </a:r>
            <a:r>
              <a:rPr lang="en-US" altLang="zh-TW" sz="2000" dirty="0"/>
              <a:t>train learning algorithms over data provided by the RAN</a:t>
            </a:r>
          </a:p>
          <a:p>
            <a:pPr>
              <a:lnSpc>
                <a:spcPct val="150000"/>
              </a:lnSpc>
              <a:buFont typeface="Wingdings" panose="05000000000000000000" pitchFamily="2" charset="2"/>
              <a:buChar char="n"/>
            </a:pPr>
            <a:r>
              <a:rPr lang="en-US" altLang="zh-TW" sz="2000" dirty="0"/>
              <a:t>Near-real-time</a:t>
            </a:r>
            <a:r>
              <a:rPr lang="zh-TW" altLang="en-US" sz="2000" dirty="0"/>
              <a:t>：</a:t>
            </a:r>
            <a:r>
              <a:rPr lang="en-US" altLang="zh-TW" sz="2000" dirty="0"/>
              <a:t>performs a control loop with a much tighter timing requirement</a:t>
            </a:r>
          </a:p>
          <a:p>
            <a:pPr>
              <a:lnSpc>
                <a:spcPct val="150000"/>
              </a:lnSpc>
              <a:buFont typeface="Wingdings" panose="05000000000000000000" pitchFamily="2" charset="2"/>
              <a:buChar char="n"/>
            </a:pPr>
            <a:endParaRPr lang="en-US" altLang="zh-TW" sz="2000" dirty="0"/>
          </a:p>
        </p:txBody>
      </p:sp>
      <p:pic>
        <p:nvPicPr>
          <p:cNvPr id="4" name="內容版面配置區 3" descr="畫面剪輯"/>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2218408"/>
            <a:ext cx="5635732" cy="3442840"/>
          </a:xfrm>
        </p:spPr>
      </p:pic>
    </p:spTree>
    <p:extLst>
      <p:ext uri="{BB962C8B-B14F-4D97-AF65-F5344CB8AC3E}">
        <p14:creationId xmlns:p14="http://schemas.microsoft.com/office/powerpoint/2010/main" val="2246560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303A42-109C-4954-B7C2-A6026B817E9B}"/>
              </a:ext>
            </a:extLst>
          </p:cNvPr>
          <p:cNvSpPr>
            <a:spLocks noGrp="1"/>
          </p:cNvSpPr>
          <p:nvPr>
            <p:ph type="title"/>
          </p:nvPr>
        </p:nvSpPr>
        <p:spPr/>
        <p:txBody>
          <a:bodyPr/>
          <a:lstStyle/>
          <a:p>
            <a:r>
              <a:rPr lang="en-US" altLang="zh-TW" dirty="0">
                <a:solidFill>
                  <a:prstClr val="black"/>
                </a:solidFill>
                <a:latin typeface="Times New Roman" panose="02020603050405020304" pitchFamily="18" charset="0"/>
                <a:cs typeface="Times New Roman" panose="02020603050405020304" pitchFamily="18" charset="0"/>
              </a:rPr>
              <a:t>The O-RAN architecture</a:t>
            </a:r>
            <a:endParaRPr lang="zh-TW" altLang="en-US" sz="4800" dirty="0"/>
          </a:p>
        </p:txBody>
      </p:sp>
      <p:sp>
        <p:nvSpPr>
          <p:cNvPr id="5" name="投影片編號版面配置區 4">
            <a:extLst>
              <a:ext uri="{FF2B5EF4-FFF2-40B4-BE49-F238E27FC236}">
                <a16:creationId xmlns:a16="http://schemas.microsoft.com/office/drawing/2014/main" id="{1A23DE99-789B-42AE-A20B-1E794281B952}"/>
              </a:ext>
            </a:extLst>
          </p:cNvPr>
          <p:cNvSpPr>
            <a:spLocks noGrp="1"/>
          </p:cNvSpPr>
          <p:nvPr>
            <p:ph type="sldNum" sz="quarter" idx="12"/>
          </p:nvPr>
        </p:nvSpPr>
        <p:spPr/>
        <p:txBody>
          <a:bodyPr/>
          <a:lstStyle/>
          <a:p>
            <a:pPr>
              <a:defRPr/>
            </a:pPr>
            <a:fld id="{3BAF327E-1649-A246-8D9B-66E2C04E8DCD}" type="slidenum">
              <a:rPr lang="en-US" altLang="zh-TW" smtClean="0"/>
              <a:pPr>
                <a:defRPr/>
              </a:pPr>
              <a:t>33</a:t>
            </a:fld>
            <a:endParaRPr lang="en-US" altLang="zh-TW"/>
          </a:p>
        </p:txBody>
      </p:sp>
      <p:sp>
        <p:nvSpPr>
          <p:cNvPr id="9" name="內容版面配置區 8">
            <a:extLst>
              <a:ext uri="{FF2B5EF4-FFF2-40B4-BE49-F238E27FC236}">
                <a16:creationId xmlns:a16="http://schemas.microsoft.com/office/drawing/2014/main" id="{8DCFDC1D-FD23-4159-80CF-0430F930F607}"/>
              </a:ext>
            </a:extLst>
          </p:cNvPr>
          <p:cNvSpPr>
            <a:spLocks noGrp="1"/>
          </p:cNvSpPr>
          <p:nvPr>
            <p:ph sz="half" idx="1"/>
          </p:nvPr>
        </p:nvSpPr>
        <p:spPr>
          <a:xfrm>
            <a:off x="609600" y="1600204"/>
            <a:ext cx="5486400" cy="4756161"/>
          </a:xfrm>
        </p:spPr>
        <p:txBody>
          <a:bodyPr anchor="ctr"/>
          <a:lstStyle/>
          <a:p>
            <a:pPr>
              <a:lnSpc>
                <a:spcPct val="150000"/>
              </a:lnSpc>
              <a:buFont typeface="Wingdings" panose="05000000000000000000" pitchFamily="2" charset="2"/>
              <a:buChar char="n"/>
            </a:pPr>
            <a:r>
              <a:rPr lang="en-US" altLang="zh-TW" sz="2000" dirty="0"/>
              <a:t>These APIs can be used by different applications installed on the near-real-time RIC (named </a:t>
            </a:r>
            <a:r>
              <a:rPr lang="en-US" altLang="zh-TW" sz="2000" dirty="0">
                <a:solidFill>
                  <a:srgbClr val="FF0000"/>
                </a:solidFill>
              </a:rPr>
              <a:t>xApps</a:t>
            </a:r>
            <a:r>
              <a:rPr lang="en-US" altLang="zh-TW" sz="2000" dirty="0"/>
              <a:t>).</a:t>
            </a:r>
          </a:p>
          <a:p>
            <a:pPr>
              <a:lnSpc>
                <a:spcPct val="150000"/>
              </a:lnSpc>
              <a:buFont typeface="Wingdings" panose="05000000000000000000" pitchFamily="2" charset="2"/>
              <a:buChar char="n"/>
            </a:pPr>
            <a:r>
              <a:rPr lang="en-US" altLang="zh-TW" sz="2000" dirty="0"/>
              <a:t>For example, through xApps, an operator can control user mobility processes (e.g., handovers), allocate networking resources, perform load balancing and traffic steering, and can also leverage </a:t>
            </a:r>
            <a:r>
              <a:rPr lang="en-US" altLang="zh-TW" sz="2000" dirty="0">
                <a:solidFill>
                  <a:srgbClr val="FF0000"/>
                </a:solidFill>
              </a:rPr>
              <a:t>machine learning</a:t>
            </a:r>
            <a:r>
              <a:rPr lang="en-US" altLang="zh-TW" sz="2000" dirty="0"/>
              <a:t> algorithms trained in the </a:t>
            </a:r>
            <a:r>
              <a:rPr lang="en-US" altLang="zh-TW" sz="2000" dirty="0">
                <a:solidFill>
                  <a:srgbClr val="FF0000"/>
                </a:solidFill>
              </a:rPr>
              <a:t>non-real-time RIC</a:t>
            </a:r>
            <a:r>
              <a:rPr lang="en-US" altLang="zh-TW" sz="2000" dirty="0"/>
              <a:t>.</a:t>
            </a:r>
          </a:p>
        </p:txBody>
      </p:sp>
      <p:pic>
        <p:nvPicPr>
          <p:cNvPr id="4" name="內容版面配置區 3" descr="畫面剪輯"/>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2218408"/>
            <a:ext cx="5635732" cy="3442840"/>
          </a:xfrm>
        </p:spPr>
      </p:pic>
      <p:sp>
        <p:nvSpPr>
          <p:cNvPr id="6" name="矩形 5">
            <a:extLst>
              <a:ext uri="{FF2B5EF4-FFF2-40B4-BE49-F238E27FC236}">
                <a16:creationId xmlns:a16="http://schemas.microsoft.com/office/drawing/2014/main" id="{E7D217DF-AC50-43CC-8BF7-027BC6D900A1}"/>
              </a:ext>
            </a:extLst>
          </p:cNvPr>
          <p:cNvSpPr/>
          <p:nvPr/>
        </p:nvSpPr>
        <p:spPr>
          <a:xfrm>
            <a:off x="7248128" y="3429000"/>
            <a:ext cx="237626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1951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303A42-109C-4954-B7C2-A6026B817E9B}"/>
              </a:ext>
            </a:extLst>
          </p:cNvPr>
          <p:cNvSpPr>
            <a:spLocks noGrp="1"/>
          </p:cNvSpPr>
          <p:nvPr>
            <p:ph type="title"/>
          </p:nvPr>
        </p:nvSpPr>
        <p:spPr/>
        <p:txBody>
          <a:bodyPr/>
          <a:lstStyle/>
          <a:p>
            <a:r>
              <a:rPr lang="en-US" altLang="zh-TW" dirty="0">
                <a:solidFill>
                  <a:prstClr val="black"/>
                </a:solidFill>
                <a:latin typeface="Times New Roman" panose="02020603050405020304" pitchFamily="18" charset="0"/>
                <a:cs typeface="Times New Roman" panose="02020603050405020304" pitchFamily="18" charset="0"/>
              </a:rPr>
              <a:t>The O-RAN architecture</a:t>
            </a:r>
            <a:endParaRPr lang="zh-TW" altLang="en-US" sz="4800" dirty="0"/>
          </a:p>
        </p:txBody>
      </p:sp>
      <p:sp>
        <p:nvSpPr>
          <p:cNvPr id="5" name="投影片編號版面配置區 4">
            <a:extLst>
              <a:ext uri="{FF2B5EF4-FFF2-40B4-BE49-F238E27FC236}">
                <a16:creationId xmlns:a16="http://schemas.microsoft.com/office/drawing/2014/main" id="{1A23DE99-789B-42AE-A20B-1E794281B952}"/>
              </a:ext>
            </a:extLst>
          </p:cNvPr>
          <p:cNvSpPr>
            <a:spLocks noGrp="1"/>
          </p:cNvSpPr>
          <p:nvPr>
            <p:ph type="sldNum" sz="quarter" idx="12"/>
          </p:nvPr>
        </p:nvSpPr>
        <p:spPr/>
        <p:txBody>
          <a:bodyPr/>
          <a:lstStyle/>
          <a:p>
            <a:pPr>
              <a:defRPr/>
            </a:pPr>
            <a:fld id="{3BAF327E-1649-A246-8D9B-66E2C04E8DCD}" type="slidenum">
              <a:rPr lang="en-US" altLang="zh-TW" smtClean="0"/>
              <a:pPr>
                <a:defRPr/>
              </a:pPr>
              <a:t>34</a:t>
            </a:fld>
            <a:endParaRPr lang="en-US" altLang="zh-TW"/>
          </a:p>
        </p:txBody>
      </p:sp>
      <p:sp>
        <p:nvSpPr>
          <p:cNvPr id="9" name="內容版面配置區 8">
            <a:extLst>
              <a:ext uri="{FF2B5EF4-FFF2-40B4-BE49-F238E27FC236}">
                <a16:creationId xmlns:a16="http://schemas.microsoft.com/office/drawing/2014/main" id="{8DCFDC1D-FD23-4159-80CF-0430F930F607}"/>
              </a:ext>
            </a:extLst>
          </p:cNvPr>
          <p:cNvSpPr>
            <a:spLocks noGrp="1"/>
          </p:cNvSpPr>
          <p:nvPr>
            <p:ph sz="half" idx="1"/>
          </p:nvPr>
        </p:nvSpPr>
        <p:spPr>
          <a:xfrm>
            <a:off x="609600" y="1600204"/>
            <a:ext cx="5486400" cy="4756161"/>
          </a:xfrm>
        </p:spPr>
        <p:txBody>
          <a:bodyPr anchor="ctr"/>
          <a:lstStyle/>
          <a:p>
            <a:pPr>
              <a:lnSpc>
                <a:spcPct val="150000"/>
              </a:lnSpc>
              <a:buFont typeface="Wingdings" panose="05000000000000000000" pitchFamily="2" charset="2"/>
              <a:buChar char="n"/>
            </a:pPr>
            <a:r>
              <a:rPr lang="en-US" altLang="zh-TW" sz="2000" dirty="0"/>
              <a:t>The remaining components of the O-RAN architecture concern the </a:t>
            </a:r>
            <a:r>
              <a:rPr lang="en-US" altLang="zh-TW" sz="2000" dirty="0">
                <a:solidFill>
                  <a:srgbClr val="FF0000"/>
                </a:solidFill>
              </a:rPr>
              <a:t>CU/DU/RU</a:t>
            </a:r>
            <a:r>
              <a:rPr lang="en-US" altLang="zh-TW" sz="2000" dirty="0"/>
              <a:t> into which 5G gNBs are split, and the 4G eNBs</a:t>
            </a:r>
          </a:p>
        </p:txBody>
      </p:sp>
      <p:pic>
        <p:nvPicPr>
          <p:cNvPr id="4" name="內容版面配置區 3" descr="畫面剪輯"/>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2218408"/>
            <a:ext cx="5635732" cy="3442840"/>
          </a:xfrm>
        </p:spPr>
      </p:pic>
      <p:sp>
        <p:nvSpPr>
          <p:cNvPr id="6" name="矩形 5">
            <a:extLst>
              <a:ext uri="{FF2B5EF4-FFF2-40B4-BE49-F238E27FC236}">
                <a16:creationId xmlns:a16="http://schemas.microsoft.com/office/drawing/2014/main" id="{E7D217DF-AC50-43CC-8BF7-027BC6D900A1}"/>
              </a:ext>
            </a:extLst>
          </p:cNvPr>
          <p:cNvSpPr/>
          <p:nvPr/>
        </p:nvSpPr>
        <p:spPr>
          <a:xfrm>
            <a:off x="8112224" y="4077072"/>
            <a:ext cx="3312368"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6814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303A42-109C-4954-B7C2-A6026B817E9B}"/>
              </a:ext>
            </a:extLst>
          </p:cNvPr>
          <p:cNvSpPr>
            <a:spLocks noGrp="1"/>
          </p:cNvSpPr>
          <p:nvPr>
            <p:ph type="title"/>
          </p:nvPr>
        </p:nvSpPr>
        <p:spPr/>
        <p:txBody>
          <a:bodyPr/>
          <a:lstStyle/>
          <a:p>
            <a:r>
              <a:rPr lang="en-US" altLang="zh-TW" dirty="0">
                <a:solidFill>
                  <a:prstClr val="black"/>
                </a:solidFill>
                <a:latin typeface="Times New Roman" panose="02020603050405020304" pitchFamily="18" charset="0"/>
                <a:cs typeface="Times New Roman" panose="02020603050405020304" pitchFamily="18" charset="0"/>
              </a:rPr>
              <a:t>O-RAN interfaces</a:t>
            </a:r>
            <a:endParaRPr lang="zh-TW" altLang="en-US" sz="4800" dirty="0"/>
          </a:p>
        </p:txBody>
      </p:sp>
      <p:sp>
        <p:nvSpPr>
          <p:cNvPr id="5" name="投影片編號版面配置區 4">
            <a:extLst>
              <a:ext uri="{FF2B5EF4-FFF2-40B4-BE49-F238E27FC236}">
                <a16:creationId xmlns:a16="http://schemas.microsoft.com/office/drawing/2014/main" id="{1A23DE99-789B-42AE-A20B-1E794281B952}"/>
              </a:ext>
            </a:extLst>
          </p:cNvPr>
          <p:cNvSpPr>
            <a:spLocks noGrp="1"/>
          </p:cNvSpPr>
          <p:nvPr>
            <p:ph type="sldNum" sz="quarter" idx="12"/>
          </p:nvPr>
        </p:nvSpPr>
        <p:spPr/>
        <p:txBody>
          <a:bodyPr/>
          <a:lstStyle/>
          <a:p>
            <a:pPr>
              <a:defRPr/>
            </a:pPr>
            <a:fld id="{3BAF327E-1649-A246-8D9B-66E2C04E8DCD}" type="slidenum">
              <a:rPr lang="en-US" altLang="zh-TW" smtClean="0"/>
              <a:pPr>
                <a:defRPr/>
              </a:pPr>
              <a:t>35</a:t>
            </a:fld>
            <a:endParaRPr lang="en-US" altLang="zh-TW"/>
          </a:p>
        </p:txBody>
      </p:sp>
      <p:sp>
        <p:nvSpPr>
          <p:cNvPr id="9" name="內容版面配置區 8">
            <a:extLst>
              <a:ext uri="{FF2B5EF4-FFF2-40B4-BE49-F238E27FC236}">
                <a16:creationId xmlns:a16="http://schemas.microsoft.com/office/drawing/2014/main" id="{8DCFDC1D-FD23-4159-80CF-0430F930F607}"/>
              </a:ext>
            </a:extLst>
          </p:cNvPr>
          <p:cNvSpPr>
            <a:spLocks noGrp="1"/>
          </p:cNvSpPr>
          <p:nvPr>
            <p:ph sz="half" idx="1"/>
          </p:nvPr>
        </p:nvSpPr>
        <p:spPr>
          <a:xfrm>
            <a:off x="609600" y="1600204"/>
            <a:ext cx="5486400" cy="5121286"/>
          </a:xfrm>
        </p:spPr>
        <p:txBody>
          <a:bodyPr anchor="ctr"/>
          <a:lstStyle/>
          <a:p>
            <a:pPr lvl="2">
              <a:lnSpc>
                <a:spcPct val="150000"/>
              </a:lnSpc>
              <a:buFont typeface="Wingdings" panose="05000000000000000000" pitchFamily="2" charset="2"/>
              <a:buChar char="n"/>
            </a:pPr>
            <a:r>
              <a:rPr lang="en-US" altLang="zh-TW" sz="3200" dirty="0"/>
              <a:t>A1 Interface</a:t>
            </a:r>
          </a:p>
          <a:p>
            <a:pPr lvl="2">
              <a:lnSpc>
                <a:spcPct val="150000"/>
              </a:lnSpc>
              <a:buFont typeface="Wingdings" panose="05000000000000000000" pitchFamily="2" charset="2"/>
              <a:buChar char="n"/>
            </a:pPr>
            <a:r>
              <a:rPr lang="en-US" altLang="zh-TW" sz="3200" dirty="0"/>
              <a:t>O1 Interface</a:t>
            </a:r>
          </a:p>
          <a:p>
            <a:pPr lvl="2">
              <a:lnSpc>
                <a:spcPct val="150000"/>
              </a:lnSpc>
              <a:buFont typeface="Wingdings" panose="05000000000000000000" pitchFamily="2" charset="2"/>
              <a:buChar char="n"/>
            </a:pPr>
            <a:r>
              <a:rPr lang="en-US" altLang="zh-TW" sz="3200" dirty="0"/>
              <a:t>E2 Interface</a:t>
            </a:r>
          </a:p>
          <a:p>
            <a:pPr lvl="2">
              <a:lnSpc>
                <a:spcPct val="150000"/>
              </a:lnSpc>
              <a:buFont typeface="Wingdings" panose="05000000000000000000" pitchFamily="2" charset="2"/>
              <a:buChar char="n"/>
            </a:pPr>
            <a:r>
              <a:rPr lang="en-US" altLang="zh-TW" sz="3200" dirty="0"/>
              <a:t>E1 Interface</a:t>
            </a:r>
          </a:p>
          <a:p>
            <a:pPr lvl="2">
              <a:lnSpc>
                <a:spcPct val="150000"/>
              </a:lnSpc>
              <a:buFont typeface="Wingdings" panose="05000000000000000000" pitchFamily="2" charset="2"/>
              <a:buChar char="n"/>
            </a:pPr>
            <a:r>
              <a:rPr lang="en-US" altLang="zh-TW" sz="3200" dirty="0"/>
              <a:t>F1 Interface:</a:t>
            </a:r>
          </a:p>
          <a:p>
            <a:pPr marL="0" indent="0">
              <a:lnSpc>
                <a:spcPct val="150000"/>
              </a:lnSpc>
              <a:buNone/>
            </a:pPr>
            <a:endParaRPr lang="en-US" altLang="zh-TW" sz="2000" dirty="0"/>
          </a:p>
        </p:txBody>
      </p:sp>
      <p:pic>
        <p:nvPicPr>
          <p:cNvPr id="4" name="內容版面配置區 3" descr="畫面剪輯"/>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2218408"/>
            <a:ext cx="5635732" cy="3442840"/>
          </a:xfrm>
        </p:spPr>
      </p:pic>
      <p:sp>
        <p:nvSpPr>
          <p:cNvPr id="3" name="橢圓 2"/>
          <p:cNvSpPr/>
          <p:nvPr/>
        </p:nvSpPr>
        <p:spPr>
          <a:xfrm>
            <a:off x="7680176" y="3140968"/>
            <a:ext cx="86409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6709993" y="3140968"/>
            <a:ext cx="86409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6713631" y="3579788"/>
            <a:ext cx="86409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9408368" y="4108216"/>
            <a:ext cx="86409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10451669" y="4288236"/>
            <a:ext cx="86409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5061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sz="3600" dirty="0">
                <a:latin typeface="Times New Roman" panose="02020603050405020304" pitchFamily="18" charset="0"/>
                <a:cs typeface="Times New Roman" panose="02020603050405020304" pitchFamily="18" charset="0"/>
              </a:rPr>
              <a:t>Open virtualization and management frameworks</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36</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400" dirty="0">
                <a:solidFill>
                  <a:schemeClr val="tx1"/>
                </a:solidFill>
                <a:cs typeface="Times New Roman" panose="02020603050405020304" pitchFamily="18" charset="0"/>
              </a:rPr>
              <a:t>O-RAN deployment options. O-RAN envisions different strategies for the deployment of its architecture in regional and edge cloud locations and at operator-owned cell sites [136]. Each facility could either run O-Cloud, i.e., a set of containers and virtual machines executing the ORAN code with open interfaces, or be a proprietary site, which still uses the O-RAN open APIs, but could run closed-source code.</a:t>
            </a:r>
          </a:p>
        </p:txBody>
      </p:sp>
    </p:spTree>
    <p:extLst>
      <p:ext uri="{BB962C8B-B14F-4D97-AF65-F5344CB8AC3E}">
        <p14:creationId xmlns:p14="http://schemas.microsoft.com/office/powerpoint/2010/main" val="2572700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sz="3600" dirty="0">
                <a:latin typeface="Times New Roman" panose="02020603050405020304" pitchFamily="18" charset="0"/>
                <a:cs typeface="Times New Roman" panose="02020603050405020304" pitchFamily="18" charset="0"/>
              </a:rPr>
              <a:t>The O-RAN Software Community</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37</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400" dirty="0">
                <a:solidFill>
                  <a:schemeClr val="tx1"/>
                </a:solidFill>
                <a:cs typeface="Times New Roman" panose="02020603050405020304" pitchFamily="18" charset="0"/>
              </a:rPr>
              <a:t> O-RAN Alliance has established a Software Community, these releases include Docker containers and the source code for multiple O-RAN components:</a:t>
            </a:r>
          </a:p>
          <a:p>
            <a:pPr marL="0" indent="0">
              <a:lnSpc>
                <a:spcPct val="150000"/>
              </a:lnSpc>
              <a:buNone/>
            </a:pPr>
            <a:r>
              <a:rPr lang="en-US" altLang="zh-TW" sz="2400" dirty="0">
                <a:solidFill>
                  <a:schemeClr val="tx1"/>
                </a:solidFill>
                <a:cs typeface="Times New Roman" panose="02020603050405020304" pitchFamily="18" charset="0"/>
              </a:rPr>
              <a:t>• The non-real-time RIC, with the A1 interface controller, and the possibility of managing machine learning and artificial models in the RAN.</a:t>
            </a:r>
          </a:p>
          <a:p>
            <a:pPr marL="0" indent="0">
              <a:lnSpc>
                <a:spcPct val="150000"/>
              </a:lnSpc>
              <a:buNone/>
            </a:pPr>
            <a:r>
              <a:rPr lang="en-US" altLang="zh-TW" sz="2400" dirty="0">
                <a:solidFill>
                  <a:schemeClr val="tx1"/>
                </a:solidFill>
                <a:cs typeface="Times New Roman" panose="02020603050405020304" pitchFamily="18" charset="0"/>
              </a:rPr>
              <a:t>• The platform for the near-real-time RIC, with multiple applications, such as admission control, UE manager, performance and measurement monitor, which talk to the DU through the E2 interface.</a:t>
            </a:r>
          </a:p>
        </p:txBody>
      </p:sp>
    </p:spTree>
    <p:extLst>
      <p:ext uri="{BB962C8B-B14F-4D97-AF65-F5344CB8AC3E}">
        <p14:creationId xmlns:p14="http://schemas.microsoft.com/office/powerpoint/2010/main" val="2842518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sz="3600" dirty="0">
                <a:latin typeface="Times New Roman" panose="02020603050405020304" pitchFamily="18" charset="0"/>
                <a:cs typeface="Times New Roman" panose="02020603050405020304" pitchFamily="18" charset="0"/>
              </a:rPr>
              <a:t>Open virtualization and management frameworks</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38</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400" dirty="0">
                <a:solidFill>
                  <a:schemeClr val="tx1"/>
                </a:solidFill>
                <a:cs typeface="Times New Roman" panose="02020603050405020304" pitchFamily="18" charset="0"/>
              </a:rPr>
              <a:t>Scientists, researchers, and professionals would have the capability to operate a modern, open-source, full-fledged 5G control infrastructure in their laboratories. This enables them to investigate, test, and deploy various algorithms, including AI-inspired ones, at scale within cellular networks.</a:t>
            </a:r>
          </a:p>
          <a:p>
            <a:pPr>
              <a:lnSpc>
                <a:spcPct val="150000"/>
              </a:lnSpc>
            </a:pPr>
            <a:r>
              <a:rPr lang="en-US" altLang="zh-TW" sz="2400" dirty="0">
                <a:solidFill>
                  <a:schemeClr val="tx1"/>
                </a:solidFill>
                <a:cs typeface="Times New Roman" panose="02020603050405020304" pitchFamily="18" charset="0"/>
              </a:rPr>
              <a:t>The deployment of O-RAN open-source solutions facilitates standardized 5G network deployment, ensuring reproducibility and facilitating future expansions.</a:t>
            </a:r>
          </a:p>
          <a:p>
            <a:pPr>
              <a:lnSpc>
                <a:spcPct val="150000"/>
              </a:lnSpc>
            </a:pPr>
            <a:endParaRPr lang="en-US" altLang="zh-TW" sz="24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4005237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sz="3600" dirty="0">
                <a:latin typeface="Times New Roman" panose="02020603050405020304" pitchFamily="18" charset="0"/>
                <a:cs typeface="Times New Roman" panose="02020603050405020304" pitchFamily="18" charset="0"/>
              </a:rPr>
              <a:t>O-RAN Expected use cases</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39</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400" dirty="0">
                <a:solidFill>
                  <a:schemeClr val="tx1"/>
                </a:solidFill>
                <a:cs typeface="Times New Roman" panose="02020603050405020304" pitchFamily="18" charset="0"/>
              </a:rPr>
              <a:t>Through the deployment of third-party xApps within the RIC, in collaboration with telecom operators, direct experimentation on O-RAN-compliant cellular networks can be enabled. This accelerates the ability to test and deploy new functionalities and services more rapidly and flexibly.</a:t>
            </a:r>
          </a:p>
        </p:txBody>
      </p:sp>
    </p:spTree>
    <p:extLst>
      <p:ext uri="{BB962C8B-B14F-4D97-AF65-F5344CB8AC3E}">
        <p14:creationId xmlns:p14="http://schemas.microsoft.com/office/powerpoint/2010/main" val="2018376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Times New Roman" panose="02020603050405020304" pitchFamily="18" charset="0"/>
                <a:cs typeface="Times New Roman" panose="02020603050405020304" pitchFamily="18" charset="0"/>
              </a:rPr>
              <a:t>Introduction</a:t>
            </a:r>
            <a:endParaRPr lang="zh-TW" altLang="en-US" dirty="0">
              <a:latin typeface="Times New Roman" panose="02020603050405020304" pitchFamily="18" charset="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dirty="0">
                <a:solidFill>
                  <a:schemeClr val="tx1"/>
                </a:solidFill>
                <a:cs typeface="Times New Roman" panose="02020603050405020304" pitchFamily="18" charset="0"/>
              </a:rPr>
              <a:t>The potential of 5th generation (5G) communications is being unleashed into the fabric of cellular networks, enabling unprecedented technological advancements in the networking hardware and software ecosystems.</a:t>
            </a:r>
          </a:p>
          <a:p>
            <a:pPr>
              <a:lnSpc>
                <a:spcPct val="150000"/>
              </a:lnSpc>
            </a:pPr>
            <a:endParaRPr lang="en-US" altLang="zh-TW" sz="2000" dirty="0">
              <a:solidFill>
                <a:schemeClr val="tx1"/>
              </a:solidFill>
              <a:cs typeface="Times New Roman" panose="02020603050405020304" pitchFamily="18" charset="0"/>
            </a:endParaRPr>
          </a:p>
          <a:p>
            <a:pPr>
              <a:lnSpc>
                <a:spcPct val="150000"/>
              </a:lnSpc>
            </a:pPr>
            <a:r>
              <a:rPr lang="en-US" altLang="zh-TW" sz="2000" dirty="0">
                <a:solidFill>
                  <a:schemeClr val="tx1"/>
                </a:solidFill>
                <a:cs typeface="Times New Roman" panose="02020603050405020304" pitchFamily="18" charset="0"/>
              </a:rPr>
              <a:t>Applications such as </a:t>
            </a:r>
            <a:r>
              <a:rPr lang="en-US" altLang="zh-TW" sz="2000" dirty="0">
                <a:solidFill>
                  <a:srgbClr val="C00000"/>
                </a:solidFill>
                <a:cs typeface="Times New Roman" panose="02020603050405020304" pitchFamily="18" charset="0"/>
              </a:rPr>
              <a:t>virtual reality</a:t>
            </a:r>
            <a:r>
              <a:rPr lang="en-US" altLang="zh-TW" sz="2000" dirty="0">
                <a:solidFill>
                  <a:schemeClr val="tx1"/>
                </a:solidFill>
                <a:cs typeface="Times New Roman" panose="02020603050405020304" pitchFamily="18" charset="0"/>
              </a:rPr>
              <a:t>, </a:t>
            </a:r>
            <a:r>
              <a:rPr lang="en-US" altLang="zh-TW" sz="2000" dirty="0">
                <a:solidFill>
                  <a:srgbClr val="C00000"/>
                </a:solidFill>
                <a:cs typeface="Times New Roman" panose="02020603050405020304" pitchFamily="18" charset="0"/>
              </a:rPr>
              <a:t>telesurgery</a:t>
            </a:r>
            <a:r>
              <a:rPr lang="en-US" altLang="zh-TW" sz="2000" dirty="0">
                <a:solidFill>
                  <a:schemeClr val="tx1"/>
                </a:solidFill>
                <a:cs typeface="Times New Roman" panose="02020603050405020304" pitchFamily="18" charset="0"/>
              </a:rPr>
              <a:t>, </a:t>
            </a:r>
            <a:r>
              <a:rPr lang="en-US" altLang="zh-TW" sz="2000" dirty="0">
                <a:solidFill>
                  <a:srgbClr val="C00000"/>
                </a:solidFill>
                <a:cs typeface="Times New Roman" panose="02020603050405020304" pitchFamily="18" charset="0"/>
              </a:rPr>
              <a:t>high-resolution video streaming</a:t>
            </a:r>
            <a:r>
              <a:rPr lang="en-US" altLang="zh-TW" sz="2000" dirty="0">
                <a:solidFill>
                  <a:schemeClr val="tx1"/>
                </a:solidFill>
                <a:cs typeface="Times New Roman" panose="02020603050405020304" pitchFamily="18" charset="0"/>
              </a:rPr>
              <a:t>, and </a:t>
            </a:r>
            <a:r>
              <a:rPr lang="en-US" altLang="zh-TW" sz="2000" dirty="0">
                <a:solidFill>
                  <a:srgbClr val="C00000"/>
                </a:solidFill>
                <a:cs typeface="Times New Roman" panose="02020603050405020304" pitchFamily="18" charset="0"/>
              </a:rPr>
              <a:t>private cellular networking</a:t>
            </a:r>
            <a:r>
              <a:rPr lang="en-US" altLang="zh-TW" sz="2000" dirty="0">
                <a:solidFill>
                  <a:schemeClr val="tx1"/>
                </a:solidFill>
                <a:cs typeface="Times New Roman" panose="02020603050405020304" pitchFamily="18" charset="0"/>
              </a:rPr>
              <a:t> will be freed from the spectrum crunch and resource scarcity that have plagued 4th generation (4G) networks for years. </a:t>
            </a:r>
          </a:p>
          <a:p>
            <a:pPr marL="0" indent="0">
              <a:buNone/>
            </a:pPr>
            <a:endParaRPr lang="en-US" sz="2000" dirty="0">
              <a:solidFill>
                <a:schemeClr val="tx1"/>
              </a:solidFill>
              <a:cs typeface="Times New Roman" panose="02020603050405020304" pitchFamily="18" charset="0"/>
            </a:endParaRPr>
          </a:p>
          <a:p>
            <a:endParaRPr lang="en-US" sz="1800" dirty="0">
              <a:solidFill>
                <a:schemeClr val="tx1"/>
              </a:solidFill>
              <a:cs typeface="Times New Roman" panose="02020603050405020304" pitchFamily="18" charset="0"/>
            </a:endParaRPr>
          </a:p>
          <a:p>
            <a:endParaRPr lang="en-US"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40</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pPr>
              <a:spcBef>
                <a:spcPts val="1200"/>
              </a:spcBef>
            </a:pPr>
            <a:r>
              <a:rPr lang="en-US" altLang="zh-TW" sz="2400" dirty="0">
                <a:solidFill>
                  <a:schemeClr val="accent1">
                    <a:lumMod val="40000"/>
                    <a:lumOff val="60000"/>
                  </a:schemeClr>
                </a:solidFill>
                <a:cs typeface="Times New Roman" panose="02020603050405020304" pitchFamily="18" charset="0"/>
              </a:rPr>
              <a:t>Introduction</a:t>
            </a:r>
          </a:p>
          <a:p>
            <a:pPr>
              <a:spcBef>
                <a:spcPts val="1200"/>
              </a:spcBef>
            </a:pPr>
            <a:r>
              <a:rPr lang="en-US" altLang="zh-TW" sz="2400" dirty="0">
                <a:solidFill>
                  <a:schemeClr val="accent1">
                    <a:lumMod val="40000"/>
                    <a:lumOff val="60000"/>
                  </a:schemeClr>
                </a:solidFill>
                <a:cs typeface="Times New Roman" panose="02020603050405020304" pitchFamily="18" charset="0"/>
              </a:rPr>
              <a:t>Architecture enabler of 5G cellular networks</a:t>
            </a:r>
          </a:p>
          <a:p>
            <a:pPr>
              <a:spcBef>
                <a:spcPts val="1200"/>
              </a:spcBef>
            </a:pPr>
            <a:r>
              <a:rPr lang="en-US" altLang="zh-TW" sz="2400" dirty="0">
                <a:solidFill>
                  <a:schemeClr val="accent1">
                    <a:lumMod val="40000"/>
                    <a:lumOff val="60000"/>
                  </a:schemeClr>
                </a:solidFill>
                <a:cs typeface="Times New Roman" panose="02020603050405020304" pitchFamily="18" charset="0"/>
              </a:rPr>
              <a:t>The radio access network</a:t>
            </a:r>
          </a:p>
          <a:p>
            <a:pPr>
              <a:spcBef>
                <a:spcPts val="1200"/>
              </a:spcBef>
            </a:pPr>
            <a:r>
              <a:rPr lang="en-US" altLang="zh-TW" sz="2400" dirty="0">
                <a:solidFill>
                  <a:schemeClr val="accent1">
                    <a:lumMod val="40000"/>
                    <a:lumOff val="60000"/>
                  </a:schemeClr>
                </a:solidFill>
                <a:cs typeface="Times New Roman" panose="02020603050405020304" pitchFamily="18" charset="0"/>
              </a:rPr>
              <a:t>Core Network</a:t>
            </a:r>
          </a:p>
          <a:p>
            <a:pPr>
              <a:spcBef>
                <a:spcPts val="1200"/>
              </a:spcBef>
            </a:pPr>
            <a:r>
              <a:rPr lang="en-US" altLang="zh-TW" sz="2400" dirty="0">
                <a:solidFill>
                  <a:schemeClr val="accent1">
                    <a:lumMod val="40000"/>
                    <a:lumOff val="60000"/>
                  </a:schemeClr>
                </a:solidFill>
                <a:cs typeface="Times New Roman" panose="02020603050405020304" pitchFamily="18" charset="0"/>
              </a:rPr>
              <a:t>RAN and core frameworks</a:t>
            </a:r>
          </a:p>
          <a:p>
            <a:pPr>
              <a:spcBef>
                <a:spcPts val="1200"/>
              </a:spcBef>
            </a:pPr>
            <a:r>
              <a:rPr lang="en-US" altLang="zh-TW" sz="2400" dirty="0">
                <a:cs typeface="Times New Roman" panose="02020603050405020304" pitchFamily="18" charset="0"/>
              </a:rPr>
              <a:t>Open virtualization and management frameworks</a:t>
            </a:r>
          </a:p>
          <a:p>
            <a:pPr>
              <a:spcBef>
                <a:spcPts val="1200"/>
              </a:spcBef>
            </a:pPr>
            <a:r>
              <a:rPr lang="en-US" altLang="zh-TW" sz="2400" dirty="0">
                <a:solidFill>
                  <a:schemeClr val="accent1">
                    <a:lumMod val="40000"/>
                    <a:lumOff val="60000"/>
                  </a:schemeClr>
                </a:solidFill>
                <a:cs typeface="Times New Roman" panose="02020603050405020304" pitchFamily="18" charset="0"/>
              </a:rPr>
              <a:t>Testbeds</a:t>
            </a:r>
          </a:p>
          <a:p>
            <a:pPr>
              <a:spcBef>
                <a:spcPts val="1200"/>
              </a:spcBef>
            </a:pPr>
            <a:r>
              <a:rPr lang="en-US" altLang="zh-TW" sz="2400" dirty="0" err="1">
                <a:solidFill>
                  <a:schemeClr val="accent1">
                    <a:lumMod val="40000"/>
                    <a:lumOff val="60000"/>
                  </a:schemeClr>
                </a:solidFill>
                <a:cs typeface="Times New Roman" panose="02020603050405020304" pitchFamily="18" charset="0"/>
              </a:rPr>
              <a:t>Softwarized</a:t>
            </a:r>
            <a:r>
              <a:rPr lang="en-US" altLang="zh-TW" sz="2400" dirty="0">
                <a:solidFill>
                  <a:schemeClr val="accent1">
                    <a:lumMod val="40000"/>
                    <a:lumOff val="60000"/>
                  </a:schemeClr>
                </a:solidFill>
                <a:cs typeface="Times New Roman" panose="02020603050405020304" pitchFamily="18" charset="0"/>
              </a:rPr>
              <a:t> 5G: Limitations and road ahead</a:t>
            </a:r>
          </a:p>
        </p:txBody>
      </p:sp>
    </p:spTree>
    <p:extLst>
      <p:ext uri="{BB962C8B-B14F-4D97-AF65-F5344CB8AC3E}">
        <p14:creationId xmlns:p14="http://schemas.microsoft.com/office/powerpoint/2010/main" val="416830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sz="3600" dirty="0">
                <a:latin typeface="Times New Roman" panose="02020603050405020304" pitchFamily="18" charset="0"/>
                <a:cs typeface="Times New Roman" panose="02020603050405020304" pitchFamily="18" charset="0"/>
              </a:rPr>
              <a:t>Open virtualization and management frameworks</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41</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400" dirty="0">
                <a:solidFill>
                  <a:schemeClr val="tx1"/>
                </a:solidFill>
                <a:cs typeface="Times New Roman" panose="02020603050405020304" pitchFamily="18" charset="0"/>
              </a:rPr>
              <a:t>In the NFV paradigm, virtualization technology plays a crucial role in decoupling network functions from physical hardware, allowing them to be instantiated on different physical machines.</a:t>
            </a:r>
          </a:p>
          <a:p>
            <a:pPr>
              <a:lnSpc>
                <a:spcPct val="150000"/>
              </a:lnSpc>
            </a:pPr>
            <a:endParaRPr lang="en-US" altLang="zh-TW" sz="24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3194299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sz="3600" dirty="0">
                <a:latin typeface="Times New Roman" panose="02020603050405020304" pitchFamily="18" charset="0"/>
                <a:cs typeface="Times New Roman" panose="02020603050405020304" pitchFamily="18" charset="0"/>
              </a:rPr>
              <a:t>Virtualization Techniques</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42</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b="1" dirty="0">
                <a:solidFill>
                  <a:schemeClr val="tx1"/>
                </a:solidFill>
                <a:cs typeface="Times New Roman" panose="02020603050405020304" pitchFamily="18" charset="0"/>
              </a:rPr>
              <a:t>Traditional Virtual Machines</a:t>
            </a:r>
            <a:r>
              <a:rPr lang="en-US" altLang="zh-TW" sz="2000" dirty="0">
                <a:solidFill>
                  <a:schemeClr val="tx1"/>
                </a:solidFill>
                <a:cs typeface="Times New Roman" panose="02020603050405020304" pitchFamily="18" charset="0"/>
              </a:rPr>
              <a:t>: Emulate complete computer operating systems, requiring hardware virtualization by a hypervisor for isolation, which consumes resources.</a:t>
            </a:r>
          </a:p>
          <a:p>
            <a:pPr>
              <a:lnSpc>
                <a:spcPct val="150000"/>
              </a:lnSpc>
            </a:pPr>
            <a:endParaRPr lang="en-US" altLang="zh-TW" sz="2000" dirty="0">
              <a:solidFill>
                <a:schemeClr val="tx1"/>
              </a:solidFill>
              <a:cs typeface="Times New Roman" panose="02020603050405020304" pitchFamily="18" charset="0"/>
            </a:endParaRPr>
          </a:p>
          <a:p>
            <a:pPr>
              <a:lnSpc>
                <a:spcPct val="150000"/>
              </a:lnSpc>
            </a:pPr>
            <a:r>
              <a:rPr lang="en-US" altLang="zh-TW" sz="2000" b="1" dirty="0">
                <a:solidFill>
                  <a:schemeClr val="tx1"/>
                </a:solidFill>
                <a:cs typeface="Times New Roman" panose="02020603050405020304" pitchFamily="18" charset="0"/>
              </a:rPr>
              <a:t>Bare-Metal Virtualization</a:t>
            </a:r>
            <a:r>
              <a:rPr lang="en-US" altLang="zh-TW" sz="2000" dirty="0">
                <a:solidFill>
                  <a:schemeClr val="tx1"/>
                </a:solidFill>
                <a:cs typeface="Times New Roman" panose="02020603050405020304" pitchFamily="18" charset="0"/>
              </a:rPr>
              <a:t>: Similar to traditional virtual machines, but the hypervisor runs directly on the host's bare-metal hardware without a host operating system.</a:t>
            </a:r>
          </a:p>
          <a:p>
            <a:pPr>
              <a:lnSpc>
                <a:spcPct val="150000"/>
              </a:lnSpc>
            </a:pPr>
            <a:endParaRPr lang="en-US" altLang="zh-TW" sz="2000" dirty="0">
              <a:solidFill>
                <a:schemeClr val="tx1"/>
              </a:solidFill>
              <a:cs typeface="Times New Roman" panose="02020603050405020304" pitchFamily="18" charset="0"/>
            </a:endParaRPr>
          </a:p>
          <a:p>
            <a:pPr>
              <a:lnSpc>
                <a:spcPct val="150000"/>
              </a:lnSpc>
            </a:pPr>
            <a:r>
              <a:rPr lang="en-US" altLang="zh-TW" sz="2000" b="1" dirty="0">
                <a:solidFill>
                  <a:schemeClr val="tx1"/>
                </a:solidFill>
                <a:cs typeface="Times New Roman" panose="02020603050405020304" pitchFamily="18" charset="0"/>
              </a:rPr>
              <a:t>Containers</a:t>
            </a:r>
            <a:r>
              <a:rPr lang="en-US" altLang="zh-TW" sz="2000" dirty="0">
                <a:solidFill>
                  <a:schemeClr val="tx1"/>
                </a:solidFill>
                <a:cs typeface="Times New Roman" panose="02020603050405020304" pitchFamily="18" charset="0"/>
              </a:rPr>
              <a:t>: Package applications and dependencies for virtualized execution, sharing kernel resources with the host OS, offering lighter and faster alternatives compared to traditional virtual machines.</a:t>
            </a:r>
          </a:p>
        </p:txBody>
      </p:sp>
    </p:spTree>
    <p:extLst>
      <p:ext uri="{BB962C8B-B14F-4D97-AF65-F5344CB8AC3E}">
        <p14:creationId xmlns:p14="http://schemas.microsoft.com/office/powerpoint/2010/main" val="2325042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sz="3600" dirty="0">
                <a:latin typeface="Times New Roman" panose="02020603050405020304" pitchFamily="18" charset="0"/>
                <a:cs typeface="Times New Roman" panose="02020603050405020304" pitchFamily="18" charset="0"/>
              </a:rPr>
              <a:t>Virtualization Techniques</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43</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400" b="1" dirty="0" err="1">
                <a:solidFill>
                  <a:schemeClr val="tx1"/>
                </a:solidFill>
                <a:cs typeface="Times New Roman" panose="02020603050405020304" pitchFamily="18" charset="0"/>
              </a:rPr>
              <a:t>Unikernels</a:t>
            </a:r>
            <a:r>
              <a:rPr lang="en-US" altLang="zh-TW" sz="2400" dirty="0">
                <a:solidFill>
                  <a:schemeClr val="tx1"/>
                </a:solidFill>
                <a:cs typeface="Times New Roman" panose="02020603050405020304" pitchFamily="18" charset="0"/>
              </a:rPr>
              <a:t>: Minimal, lightweight images designed for specific application execution, including only necessary software components, providing improved performance and security.</a:t>
            </a:r>
          </a:p>
          <a:p>
            <a:pPr>
              <a:lnSpc>
                <a:spcPct val="150000"/>
              </a:lnSpc>
            </a:pPr>
            <a:endParaRPr lang="en-US" altLang="zh-TW" sz="2400" dirty="0">
              <a:solidFill>
                <a:schemeClr val="tx1"/>
              </a:solidFill>
              <a:cs typeface="Times New Roman" panose="02020603050405020304" pitchFamily="18" charset="0"/>
            </a:endParaRPr>
          </a:p>
          <a:p>
            <a:pPr>
              <a:lnSpc>
                <a:spcPct val="150000"/>
              </a:lnSpc>
            </a:pPr>
            <a:r>
              <a:rPr lang="en-US" altLang="zh-TW" sz="2400" b="1" dirty="0">
                <a:solidFill>
                  <a:schemeClr val="tx1"/>
                </a:solidFill>
                <a:cs typeface="Times New Roman" panose="02020603050405020304" pitchFamily="18" charset="0"/>
              </a:rPr>
              <a:t>Hypervisors</a:t>
            </a:r>
            <a:r>
              <a:rPr lang="en-US" altLang="zh-TW" sz="2400" dirty="0">
                <a:solidFill>
                  <a:schemeClr val="tx1"/>
                </a:solidFill>
                <a:cs typeface="Times New Roman" panose="02020603050405020304" pitchFamily="18" charset="0"/>
              </a:rPr>
              <a:t>: Software managing the creation and operation of virtual machines on physical hosts, categorized into Type 1 and Type 2 hypervisors, running on bare-metal hardware and host OS respectively.</a:t>
            </a:r>
          </a:p>
        </p:txBody>
      </p:sp>
    </p:spTree>
    <p:extLst>
      <p:ext uri="{BB962C8B-B14F-4D97-AF65-F5344CB8AC3E}">
        <p14:creationId xmlns:p14="http://schemas.microsoft.com/office/powerpoint/2010/main" val="3913125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sz="3600" dirty="0">
                <a:latin typeface="Times New Roman" panose="02020603050405020304" pitchFamily="18" charset="0"/>
                <a:cs typeface="Times New Roman" panose="02020603050405020304" pitchFamily="18" charset="0"/>
              </a:rPr>
              <a:t>MANO Frameworks</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44</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b="1" dirty="0">
                <a:solidFill>
                  <a:schemeClr val="tx1"/>
                </a:solidFill>
                <a:cs typeface="Times New Roman" panose="02020603050405020304" pitchFamily="18" charset="0"/>
              </a:rPr>
              <a:t>Role of NFV Orchestrators</a:t>
            </a:r>
            <a:r>
              <a:rPr lang="en-US" altLang="zh-TW" sz="2000" dirty="0">
                <a:solidFill>
                  <a:schemeClr val="tx1"/>
                </a:solidFill>
                <a:cs typeface="Times New Roman" panose="02020603050405020304" pitchFamily="18" charset="0"/>
              </a:rPr>
              <a:t>: Responsible for configuring and managing network services, including combinations of physical and virtual network functions, and managing their creation and lifecycle.</a:t>
            </a:r>
          </a:p>
          <a:p>
            <a:pPr>
              <a:lnSpc>
                <a:spcPct val="150000"/>
              </a:lnSpc>
            </a:pPr>
            <a:endParaRPr lang="en-US" altLang="zh-TW" sz="2000" dirty="0">
              <a:solidFill>
                <a:schemeClr val="tx1"/>
              </a:solidFill>
              <a:cs typeface="Times New Roman" panose="02020603050405020304" pitchFamily="18" charset="0"/>
            </a:endParaRPr>
          </a:p>
          <a:p>
            <a:pPr>
              <a:lnSpc>
                <a:spcPct val="150000"/>
              </a:lnSpc>
            </a:pPr>
            <a:r>
              <a:rPr lang="en-US" altLang="zh-TW" sz="2000" b="1" dirty="0">
                <a:solidFill>
                  <a:schemeClr val="tx1"/>
                </a:solidFill>
                <a:cs typeface="Times New Roman" panose="02020603050405020304" pitchFamily="18" charset="0"/>
              </a:rPr>
              <a:t>ETSI's NFV MANO Framework</a:t>
            </a:r>
            <a:r>
              <a:rPr lang="en-US" altLang="zh-TW" sz="2000" dirty="0">
                <a:solidFill>
                  <a:schemeClr val="tx1"/>
                </a:solidFill>
                <a:cs typeface="Times New Roman" panose="02020603050405020304" pitchFamily="18" charset="0"/>
              </a:rPr>
              <a:t>: Defines a set of common features that an NFV MANO framework should have, mainly for orchestrating network functions.</a:t>
            </a:r>
          </a:p>
          <a:p>
            <a:pPr>
              <a:lnSpc>
                <a:spcPct val="150000"/>
              </a:lnSpc>
            </a:pPr>
            <a:endParaRPr lang="en-US" altLang="zh-TW" sz="2000" dirty="0">
              <a:solidFill>
                <a:schemeClr val="tx1"/>
              </a:solidFill>
              <a:cs typeface="Times New Roman" panose="02020603050405020304" pitchFamily="18" charset="0"/>
            </a:endParaRPr>
          </a:p>
          <a:p>
            <a:pPr>
              <a:lnSpc>
                <a:spcPct val="150000"/>
              </a:lnSpc>
            </a:pPr>
            <a:r>
              <a:rPr lang="en-US" altLang="zh-TW" sz="2000" b="1" dirty="0">
                <a:solidFill>
                  <a:schemeClr val="tx1"/>
                </a:solidFill>
                <a:cs typeface="Times New Roman" panose="02020603050405020304" pitchFamily="18" charset="0"/>
              </a:rPr>
              <a:t>Composition of NFV Orchestrators</a:t>
            </a:r>
            <a:r>
              <a:rPr lang="en-US" altLang="zh-TW" sz="2000" dirty="0">
                <a:solidFill>
                  <a:schemeClr val="tx1"/>
                </a:solidFill>
                <a:cs typeface="Times New Roman" panose="02020603050405020304" pitchFamily="18" charset="0"/>
              </a:rPr>
              <a:t>: According to the ETSI architecture, composed of subsystems managing virtualization infrastructure, the actual MANO framework, and the collection of managed VNFs.</a:t>
            </a:r>
          </a:p>
          <a:p>
            <a:pPr>
              <a:lnSpc>
                <a:spcPct val="150000"/>
              </a:lnSpc>
            </a:pPr>
            <a:endParaRPr lang="en-US" altLang="zh-TW" sz="2000" dirty="0">
              <a:solidFill>
                <a:schemeClr val="tx1"/>
              </a:solidFill>
              <a:cs typeface="Times New Roman" panose="02020603050405020304" pitchFamily="18" charset="0"/>
            </a:endParaRPr>
          </a:p>
          <a:p>
            <a:pPr>
              <a:lnSpc>
                <a:spcPct val="150000"/>
              </a:lnSpc>
            </a:pPr>
            <a:endParaRPr lang="en-US" altLang="zh-TW" sz="20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1623242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sz="3600" dirty="0">
                <a:latin typeface="Times New Roman" panose="02020603050405020304" pitchFamily="18" charset="0"/>
                <a:cs typeface="Times New Roman" panose="02020603050405020304" pitchFamily="18" charset="0"/>
              </a:rPr>
              <a:t>MANO Frameworks</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45</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b="1" dirty="0">
                <a:solidFill>
                  <a:schemeClr val="tx1"/>
                </a:solidFill>
                <a:cs typeface="Times New Roman" panose="02020603050405020304" pitchFamily="18" charset="0"/>
              </a:rPr>
              <a:t>Importance of Frameworks</a:t>
            </a:r>
            <a:r>
              <a:rPr lang="en-US" altLang="zh-TW" sz="2000" dirty="0">
                <a:solidFill>
                  <a:schemeClr val="tx1"/>
                </a:solidFill>
                <a:cs typeface="Times New Roman" panose="02020603050405020304" pitchFamily="18" charset="0"/>
              </a:rPr>
              <a:t>: Equipped with southbound and northbound APIs to interact with other cellular infrastructure components, such as edge frameworks and RAN frameworks.</a:t>
            </a:r>
          </a:p>
          <a:p>
            <a:pPr>
              <a:lnSpc>
                <a:spcPct val="150000"/>
              </a:lnSpc>
            </a:pPr>
            <a:r>
              <a:rPr lang="en-US" altLang="zh-TW" sz="2000" b="1" dirty="0">
                <a:solidFill>
                  <a:schemeClr val="tx1"/>
                </a:solidFill>
                <a:cs typeface="Times New Roman" panose="02020603050405020304" pitchFamily="18" charset="0"/>
              </a:rPr>
              <a:t>Common MANO Frameworks</a:t>
            </a:r>
            <a:r>
              <a:rPr lang="en-US" altLang="zh-TW" sz="2000" dirty="0">
                <a:solidFill>
                  <a:schemeClr val="tx1"/>
                </a:solidFill>
                <a:cs typeface="Times New Roman" panose="02020603050405020304" pitchFamily="18" charset="0"/>
              </a:rPr>
              <a:t>: Including ONAP, OSM, and Open Baton, offering different functionalities and features to support management and deployment of carrier-grade networks.</a:t>
            </a:r>
          </a:p>
          <a:p>
            <a:pPr>
              <a:lnSpc>
                <a:spcPct val="150000"/>
              </a:lnSpc>
            </a:pPr>
            <a:r>
              <a:rPr lang="en-US" altLang="zh-TW" sz="2000" b="1" dirty="0">
                <a:solidFill>
                  <a:schemeClr val="tx1"/>
                </a:solidFill>
                <a:cs typeface="Times New Roman" panose="02020603050405020304" pitchFamily="18" charset="0"/>
              </a:rPr>
              <a:t>Initialization and Configuration Updates</a:t>
            </a:r>
            <a:r>
              <a:rPr lang="en-US" altLang="zh-TW" sz="2000" dirty="0">
                <a:solidFill>
                  <a:schemeClr val="tx1"/>
                </a:solidFill>
                <a:cs typeface="Times New Roman" panose="02020603050405020304" pitchFamily="18" charset="0"/>
              </a:rPr>
              <a:t>: Basic configuration applied during initialization, actual configuration advertised by MANO framework, and updates deployed at later stages.</a:t>
            </a:r>
          </a:p>
          <a:p>
            <a:pPr>
              <a:lnSpc>
                <a:spcPct val="150000"/>
              </a:lnSpc>
            </a:pPr>
            <a:endParaRPr lang="en-US" altLang="zh-TW" sz="20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69577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sz="3600" dirty="0">
                <a:latin typeface="Times New Roman" panose="02020603050405020304" pitchFamily="18" charset="0"/>
                <a:cs typeface="Times New Roman" panose="02020603050405020304" pitchFamily="18" charset="0"/>
              </a:rPr>
              <a:t>MANO Frameworks</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46</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b="1" dirty="0">
                <a:solidFill>
                  <a:schemeClr val="tx1"/>
                </a:solidFill>
                <a:cs typeface="Times New Roman" panose="02020603050405020304" pitchFamily="18" charset="0"/>
              </a:rPr>
              <a:t>Role of NFV MANO Frameworks</a:t>
            </a:r>
            <a:r>
              <a:rPr lang="en-US" altLang="zh-TW" sz="2000" dirty="0">
                <a:solidFill>
                  <a:schemeClr val="tx1"/>
                </a:solidFill>
                <a:cs typeface="Times New Roman" panose="02020603050405020304" pitchFamily="18" charset="0"/>
              </a:rPr>
              <a:t>: Managing and orchestrating the entire NFV infrastructure, including Virtualization Infrastructure Managers (VIMs), MANO frameworks, and collections of VNFs, to achieve end-to-end network service management and deployment.</a:t>
            </a:r>
          </a:p>
        </p:txBody>
      </p:sp>
    </p:spTree>
    <p:extLst>
      <p:ext uri="{BB962C8B-B14F-4D97-AF65-F5344CB8AC3E}">
        <p14:creationId xmlns:p14="http://schemas.microsoft.com/office/powerpoint/2010/main" val="3509435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47</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pPr>
              <a:spcBef>
                <a:spcPts val="1200"/>
              </a:spcBef>
            </a:pPr>
            <a:r>
              <a:rPr lang="en-US" altLang="zh-TW" sz="2400" dirty="0">
                <a:solidFill>
                  <a:schemeClr val="accent1">
                    <a:lumMod val="40000"/>
                    <a:lumOff val="60000"/>
                  </a:schemeClr>
                </a:solidFill>
                <a:cs typeface="Times New Roman" panose="02020603050405020304" pitchFamily="18" charset="0"/>
              </a:rPr>
              <a:t>Introduction</a:t>
            </a:r>
          </a:p>
          <a:p>
            <a:pPr>
              <a:spcBef>
                <a:spcPts val="1200"/>
              </a:spcBef>
            </a:pPr>
            <a:r>
              <a:rPr lang="en-US" altLang="zh-TW" sz="2400" dirty="0">
                <a:solidFill>
                  <a:schemeClr val="accent1">
                    <a:lumMod val="40000"/>
                    <a:lumOff val="60000"/>
                  </a:schemeClr>
                </a:solidFill>
                <a:cs typeface="Times New Roman" panose="02020603050405020304" pitchFamily="18" charset="0"/>
              </a:rPr>
              <a:t>Architecture enabler of 5G cellular networks</a:t>
            </a:r>
          </a:p>
          <a:p>
            <a:pPr>
              <a:spcBef>
                <a:spcPts val="1200"/>
              </a:spcBef>
            </a:pPr>
            <a:r>
              <a:rPr lang="en-US" altLang="zh-TW" sz="2400" dirty="0">
                <a:solidFill>
                  <a:schemeClr val="accent1">
                    <a:lumMod val="40000"/>
                    <a:lumOff val="60000"/>
                  </a:schemeClr>
                </a:solidFill>
                <a:cs typeface="Times New Roman" panose="02020603050405020304" pitchFamily="18" charset="0"/>
              </a:rPr>
              <a:t>The radio access network</a:t>
            </a:r>
          </a:p>
          <a:p>
            <a:pPr>
              <a:spcBef>
                <a:spcPts val="1200"/>
              </a:spcBef>
            </a:pPr>
            <a:r>
              <a:rPr lang="en-US" altLang="zh-TW" sz="2400" dirty="0">
                <a:solidFill>
                  <a:schemeClr val="accent1">
                    <a:lumMod val="40000"/>
                    <a:lumOff val="60000"/>
                  </a:schemeClr>
                </a:solidFill>
                <a:cs typeface="Times New Roman" panose="02020603050405020304" pitchFamily="18" charset="0"/>
              </a:rPr>
              <a:t>Core Network</a:t>
            </a:r>
          </a:p>
          <a:p>
            <a:pPr>
              <a:spcBef>
                <a:spcPts val="1200"/>
              </a:spcBef>
            </a:pPr>
            <a:r>
              <a:rPr lang="en-US" altLang="zh-TW" sz="2400" dirty="0">
                <a:solidFill>
                  <a:schemeClr val="accent1">
                    <a:lumMod val="40000"/>
                    <a:lumOff val="60000"/>
                  </a:schemeClr>
                </a:solidFill>
                <a:cs typeface="Times New Roman" panose="02020603050405020304" pitchFamily="18" charset="0"/>
              </a:rPr>
              <a:t>RAN and core frameworks</a:t>
            </a:r>
          </a:p>
          <a:p>
            <a:pPr>
              <a:spcBef>
                <a:spcPts val="1200"/>
              </a:spcBef>
            </a:pPr>
            <a:r>
              <a:rPr lang="en-US" altLang="zh-TW" sz="2400" dirty="0">
                <a:solidFill>
                  <a:schemeClr val="accent1">
                    <a:lumMod val="40000"/>
                    <a:lumOff val="60000"/>
                  </a:schemeClr>
                </a:solidFill>
                <a:cs typeface="Times New Roman" panose="02020603050405020304" pitchFamily="18" charset="0"/>
              </a:rPr>
              <a:t>Open virtualization and management frameworks</a:t>
            </a:r>
          </a:p>
          <a:p>
            <a:pPr>
              <a:spcBef>
                <a:spcPts val="1200"/>
              </a:spcBef>
            </a:pPr>
            <a:r>
              <a:rPr lang="en-US" altLang="zh-TW" sz="2400" dirty="0">
                <a:cs typeface="Times New Roman" panose="02020603050405020304" pitchFamily="18" charset="0"/>
              </a:rPr>
              <a:t>Testbeds</a:t>
            </a:r>
          </a:p>
          <a:p>
            <a:pPr>
              <a:spcBef>
                <a:spcPts val="1200"/>
              </a:spcBef>
            </a:pPr>
            <a:r>
              <a:rPr lang="en-US" altLang="zh-TW" sz="2400" dirty="0" err="1">
                <a:solidFill>
                  <a:schemeClr val="accent1">
                    <a:lumMod val="40000"/>
                    <a:lumOff val="60000"/>
                  </a:schemeClr>
                </a:solidFill>
                <a:cs typeface="Times New Roman" panose="02020603050405020304" pitchFamily="18" charset="0"/>
              </a:rPr>
              <a:t>Softwarized</a:t>
            </a:r>
            <a:r>
              <a:rPr lang="en-US" altLang="zh-TW" sz="2400" dirty="0">
                <a:solidFill>
                  <a:schemeClr val="accent1">
                    <a:lumMod val="40000"/>
                    <a:lumOff val="60000"/>
                  </a:schemeClr>
                </a:solidFill>
                <a:cs typeface="Times New Roman" panose="02020603050405020304" pitchFamily="18" charset="0"/>
              </a:rPr>
              <a:t> 5G: Limitations and road ahead</a:t>
            </a:r>
          </a:p>
        </p:txBody>
      </p:sp>
    </p:spTree>
    <p:extLst>
      <p:ext uri="{BB962C8B-B14F-4D97-AF65-F5344CB8AC3E}">
        <p14:creationId xmlns:p14="http://schemas.microsoft.com/office/powerpoint/2010/main" val="3662233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dirty="0">
                <a:latin typeface="Times New Roman" panose="02020603050405020304" pitchFamily="18" charset="0"/>
                <a:cs typeface="Times New Roman" panose="02020603050405020304" pitchFamily="18" charset="0"/>
              </a:rPr>
              <a:t>Testbeds</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48</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b="1" dirty="0">
                <a:solidFill>
                  <a:schemeClr val="tx1"/>
                </a:solidFill>
                <a:cs typeface="Times New Roman" panose="02020603050405020304" pitchFamily="18" charset="0"/>
              </a:rPr>
              <a:t>Description of Different Testbeds</a:t>
            </a:r>
            <a:r>
              <a:rPr lang="en-US" altLang="zh-TW" sz="2000" dirty="0">
                <a:solidFill>
                  <a:schemeClr val="tx1"/>
                </a:solidFill>
                <a:cs typeface="Times New Roman" panose="02020603050405020304" pitchFamily="18" charset="0"/>
              </a:rPr>
              <a:t>: The chapter introduces several testbeds, including POWDER-RENEW, COSMOS, AERPAW, Colosseum, Arena, 5TONIC, FED4FIRE+, NITOS, IRIS, CORNET, Future Internet of Things (FIT), and Drexel Grid. Each testbed has unique features and application scenarios.</a:t>
            </a:r>
          </a:p>
          <a:p>
            <a:pPr>
              <a:lnSpc>
                <a:spcPct val="150000"/>
              </a:lnSpc>
            </a:pPr>
            <a:endParaRPr lang="en-US" altLang="zh-TW" sz="2000" dirty="0">
              <a:solidFill>
                <a:schemeClr val="tx1"/>
              </a:solidFill>
              <a:cs typeface="Times New Roman" panose="02020603050405020304" pitchFamily="18" charset="0"/>
            </a:endParaRPr>
          </a:p>
          <a:p>
            <a:pPr>
              <a:lnSpc>
                <a:spcPct val="150000"/>
              </a:lnSpc>
            </a:pPr>
            <a:r>
              <a:rPr lang="en-US" altLang="zh-TW" sz="2000" b="1" dirty="0">
                <a:solidFill>
                  <a:schemeClr val="tx1"/>
                </a:solidFill>
                <a:cs typeface="Times New Roman" panose="02020603050405020304" pitchFamily="18" charset="0"/>
              </a:rPr>
              <a:t>Configuration and Features of Testbeds</a:t>
            </a:r>
            <a:r>
              <a:rPr lang="en-US" altLang="zh-TW" sz="2000" dirty="0">
                <a:solidFill>
                  <a:schemeClr val="tx1"/>
                </a:solidFill>
                <a:cs typeface="Times New Roman" panose="02020603050405020304" pitchFamily="18" charset="0"/>
              </a:rPr>
              <a:t>: For each testbed, it describes its components, hardware equipment, and software tools. For example, some platforms feature high-performance servers, SDR devices, open-source software-defined networking, and virtualization capabilities.</a:t>
            </a:r>
          </a:p>
        </p:txBody>
      </p:sp>
    </p:spTree>
    <p:extLst>
      <p:ext uri="{BB962C8B-B14F-4D97-AF65-F5344CB8AC3E}">
        <p14:creationId xmlns:p14="http://schemas.microsoft.com/office/powerpoint/2010/main" val="3266496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dirty="0">
                <a:latin typeface="Times New Roman" panose="02020603050405020304" pitchFamily="18" charset="0"/>
                <a:cs typeface="Times New Roman" panose="02020603050405020304" pitchFamily="18" charset="0"/>
              </a:rPr>
              <a:t>Testbeds</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49</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b="1" dirty="0">
                <a:solidFill>
                  <a:schemeClr val="tx1"/>
                </a:solidFill>
                <a:cs typeface="Times New Roman" panose="02020603050405020304" pitchFamily="18" charset="0"/>
              </a:rPr>
              <a:t>Application Scenarios and Experimental Research</a:t>
            </a:r>
            <a:r>
              <a:rPr lang="en-US" altLang="zh-TW" sz="2000" dirty="0">
                <a:solidFill>
                  <a:schemeClr val="tx1"/>
                </a:solidFill>
                <a:cs typeface="Times New Roman" panose="02020603050405020304" pitchFamily="18" charset="0"/>
              </a:rPr>
              <a:t>: In addition to describing the configuration of the testbeds, the chapter also introduces their application scenarios and experimental research. These include experiments on 5G technologies, wireless protocols, spectrum access, network management, and optimization.</a:t>
            </a:r>
          </a:p>
          <a:p>
            <a:pPr>
              <a:lnSpc>
                <a:spcPct val="150000"/>
              </a:lnSpc>
            </a:pPr>
            <a:endParaRPr lang="en-US" altLang="zh-TW" sz="2000" dirty="0">
              <a:solidFill>
                <a:schemeClr val="tx1"/>
              </a:solidFill>
              <a:cs typeface="Times New Roman" panose="02020603050405020304" pitchFamily="18" charset="0"/>
            </a:endParaRPr>
          </a:p>
          <a:p>
            <a:pPr>
              <a:lnSpc>
                <a:spcPct val="150000"/>
              </a:lnSpc>
            </a:pPr>
            <a:r>
              <a:rPr lang="en-US" altLang="zh-TW" sz="2000" b="1" dirty="0">
                <a:solidFill>
                  <a:schemeClr val="tx1"/>
                </a:solidFill>
                <a:cs typeface="Times New Roman" panose="02020603050405020304" pitchFamily="18" charset="0"/>
              </a:rPr>
              <a:t>Support for Open-Source Software</a:t>
            </a:r>
            <a:r>
              <a:rPr lang="en-US" altLang="zh-TW" sz="2000" dirty="0">
                <a:solidFill>
                  <a:schemeClr val="tx1"/>
                </a:solidFill>
                <a:cs typeface="Times New Roman" panose="02020603050405020304" pitchFamily="18" charset="0"/>
              </a:rPr>
              <a:t>: Many testbeds support the use of open-source software such as </a:t>
            </a:r>
            <a:r>
              <a:rPr lang="en-US" altLang="zh-TW" sz="2000" dirty="0" err="1">
                <a:solidFill>
                  <a:schemeClr val="tx1"/>
                </a:solidFill>
                <a:cs typeface="Times New Roman" panose="02020603050405020304" pitchFamily="18" charset="0"/>
              </a:rPr>
              <a:t>OpenAirInterface</a:t>
            </a:r>
            <a:r>
              <a:rPr lang="en-US" altLang="zh-TW" sz="2000" dirty="0">
                <a:solidFill>
                  <a:schemeClr val="tx1"/>
                </a:solidFill>
                <a:cs typeface="Times New Roman" panose="02020603050405020304" pitchFamily="18" charset="0"/>
              </a:rPr>
              <a:t> (OAI) and </a:t>
            </a:r>
            <a:r>
              <a:rPr lang="en-US" altLang="zh-TW" sz="2000" dirty="0" err="1">
                <a:solidFill>
                  <a:schemeClr val="tx1"/>
                </a:solidFill>
                <a:cs typeface="Times New Roman" panose="02020603050405020304" pitchFamily="18" charset="0"/>
              </a:rPr>
              <a:t>srsLTE</a:t>
            </a:r>
            <a:r>
              <a:rPr lang="en-US" altLang="zh-TW" sz="2000" dirty="0">
                <a:solidFill>
                  <a:schemeClr val="tx1"/>
                </a:solidFill>
                <a:cs typeface="Times New Roman" panose="02020603050405020304" pitchFamily="18" charset="0"/>
              </a:rPr>
              <a:t>, which provide tools and frameworks for 5G and cognitive radio research.</a:t>
            </a:r>
          </a:p>
        </p:txBody>
      </p:sp>
    </p:spTree>
    <p:extLst>
      <p:ext uri="{BB962C8B-B14F-4D97-AF65-F5344CB8AC3E}">
        <p14:creationId xmlns:p14="http://schemas.microsoft.com/office/powerpoint/2010/main" val="771457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Times New Roman" panose="02020603050405020304" pitchFamily="18" charset="0"/>
                <a:cs typeface="Times New Roman" panose="02020603050405020304" pitchFamily="18" charset="0"/>
              </a:rPr>
              <a:t>Introduction</a:t>
            </a:r>
            <a:endParaRPr lang="zh-TW" altLang="en-US" dirty="0">
              <a:latin typeface="Times New Roman" panose="02020603050405020304" pitchFamily="18" charset="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5</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dirty="0">
                <a:solidFill>
                  <a:schemeClr val="tx1"/>
                </a:solidFill>
                <a:cs typeface="Times New Roman" panose="02020603050405020304" pitchFamily="18" charset="0"/>
              </a:rPr>
              <a:t>The journey to achieve the 5G vision, however, is still beset by many research and development challenges. </a:t>
            </a:r>
          </a:p>
          <a:p>
            <a:pPr>
              <a:lnSpc>
                <a:spcPct val="150000"/>
              </a:lnSpc>
            </a:pPr>
            <a:endParaRPr lang="en-US" altLang="zh-TW" sz="2000" dirty="0">
              <a:solidFill>
                <a:schemeClr val="tx1"/>
              </a:solidFill>
              <a:cs typeface="Times New Roman" panose="02020603050405020304" pitchFamily="18" charset="0"/>
            </a:endParaRPr>
          </a:p>
          <a:p>
            <a:pPr>
              <a:lnSpc>
                <a:spcPct val="150000"/>
              </a:lnSpc>
            </a:pPr>
            <a:r>
              <a:rPr lang="en-US" altLang="zh-TW" sz="2000" dirty="0">
                <a:solidFill>
                  <a:schemeClr val="tx1"/>
                </a:solidFill>
                <a:cs typeface="Times New Roman" panose="02020603050405020304" pitchFamily="18" charset="0"/>
              </a:rPr>
              <a:t>Traditional cellular networks are characterized by an </a:t>
            </a:r>
            <a:r>
              <a:rPr lang="en-US" altLang="zh-TW" sz="2000" dirty="0">
                <a:solidFill>
                  <a:srgbClr val="C00000"/>
                </a:solidFill>
                <a:cs typeface="Times New Roman" panose="02020603050405020304" pitchFamily="18" charset="0"/>
              </a:rPr>
              <a:t>inflexible</a:t>
            </a:r>
            <a:r>
              <a:rPr lang="en-US" altLang="zh-TW" sz="2000" dirty="0">
                <a:solidFill>
                  <a:schemeClr val="tx1"/>
                </a:solidFill>
                <a:cs typeface="Times New Roman" panose="02020603050405020304" pitchFamily="18" charset="0"/>
              </a:rPr>
              <a:t> and </a:t>
            </a:r>
            <a:r>
              <a:rPr lang="en-US" altLang="zh-TW" sz="2000" dirty="0">
                <a:solidFill>
                  <a:srgbClr val="C00000"/>
                </a:solidFill>
                <a:cs typeface="Times New Roman" panose="02020603050405020304" pitchFamily="18" charset="0"/>
              </a:rPr>
              <a:t>monolithic</a:t>
            </a:r>
            <a:r>
              <a:rPr lang="en-US" altLang="zh-TW" sz="2000" dirty="0">
                <a:solidFill>
                  <a:schemeClr val="tx1"/>
                </a:solidFill>
                <a:cs typeface="Times New Roman" panose="02020603050405020304" pitchFamily="18" charset="0"/>
              </a:rPr>
              <a:t> infrastructure, incapable of meeting the heterogeneity and variability of 5G scenarios and the strict requirements of its applications.</a:t>
            </a:r>
          </a:p>
          <a:p>
            <a:pPr>
              <a:lnSpc>
                <a:spcPct val="150000"/>
              </a:lnSpc>
            </a:pPr>
            <a:endParaRPr lang="en-US" altLang="zh-TW" sz="2000" dirty="0">
              <a:solidFill>
                <a:schemeClr val="tx1"/>
              </a:solidFill>
              <a:cs typeface="Times New Roman" panose="02020603050405020304" pitchFamily="18" charset="0"/>
            </a:endParaRPr>
          </a:p>
          <a:p>
            <a:pPr>
              <a:lnSpc>
                <a:spcPct val="150000"/>
              </a:lnSpc>
            </a:pPr>
            <a:r>
              <a:rPr lang="en-US" altLang="zh-TW" sz="2000" dirty="0">
                <a:solidFill>
                  <a:schemeClr val="tx1"/>
                </a:solidFill>
                <a:cs typeface="Times New Roman" panose="02020603050405020304" pitchFamily="18" charset="0"/>
              </a:rPr>
              <a:t>The practical application of 5G systems necessitates a complete overhaul of all plug-and-play methods in favor of new, flexible, and open paradigms for network deployment, control, and management.</a:t>
            </a:r>
          </a:p>
          <a:p>
            <a:pPr>
              <a:lnSpc>
                <a:spcPct val="150000"/>
              </a:lnSpc>
            </a:pPr>
            <a:endParaRPr lang="en-US" altLang="zh-TW" sz="2000" dirty="0">
              <a:solidFill>
                <a:schemeClr val="tx1"/>
              </a:solidFill>
              <a:cs typeface="Times New Roman" panose="02020603050405020304" pitchFamily="18" charset="0"/>
            </a:endParaRPr>
          </a:p>
          <a:p>
            <a:pPr marL="0" indent="0">
              <a:buNone/>
            </a:pPr>
            <a:endParaRPr lang="en-US" sz="2000" dirty="0">
              <a:solidFill>
                <a:schemeClr val="tx1"/>
              </a:solidFill>
              <a:cs typeface="Times New Roman" panose="02020603050405020304" pitchFamily="18" charset="0"/>
            </a:endParaRPr>
          </a:p>
          <a:p>
            <a:endParaRPr lang="en-US" sz="1800" dirty="0">
              <a:solidFill>
                <a:schemeClr val="tx1"/>
              </a:solidFill>
              <a:cs typeface="Times New Roman" panose="02020603050405020304" pitchFamily="18" charset="0"/>
            </a:endParaRPr>
          </a:p>
          <a:p>
            <a:endParaRPr lang="en-US" sz="1800" dirty="0"/>
          </a:p>
        </p:txBody>
      </p:sp>
    </p:spTree>
    <p:extLst>
      <p:ext uri="{BB962C8B-B14F-4D97-AF65-F5344CB8AC3E}">
        <p14:creationId xmlns:p14="http://schemas.microsoft.com/office/powerpoint/2010/main" val="3330063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dirty="0">
                <a:latin typeface="Times New Roman" panose="02020603050405020304" pitchFamily="18" charset="0"/>
                <a:cs typeface="Times New Roman" panose="02020603050405020304" pitchFamily="18" charset="0"/>
              </a:rPr>
              <a:t>Testbeds</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50</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b="1" dirty="0">
                <a:solidFill>
                  <a:schemeClr val="tx1"/>
                </a:solidFill>
                <a:cs typeface="Times New Roman" panose="02020603050405020304" pitchFamily="18" charset="0"/>
              </a:rPr>
              <a:t>Controllability and Reproducibility of Experimental Environment</a:t>
            </a:r>
            <a:r>
              <a:rPr lang="en-US" altLang="zh-TW" sz="2000" dirty="0">
                <a:solidFill>
                  <a:schemeClr val="tx1"/>
                </a:solidFill>
                <a:cs typeface="Times New Roman" panose="02020603050405020304" pitchFamily="18" charset="0"/>
              </a:rPr>
              <a:t>: Some testbeds include channel emulators, allowing evaluation of wireless system performance in a controlled and repeatable environment, ensuring the accuracy and reliability of experimental results.</a:t>
            </a:r>
          </a:p>
          <a:p>
            <a:pPr marL="0" indent="0">
              <a:lnSpc>
                <a:spcPct val="150000"/>
              </a:lnSpc>
              <a:buNone/>
            </a:pPr>
            <a:endParaRPr lang="en-US" altLang="zh-TW" sz="20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2489119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51</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pPr>
              <a:spcBef>
                <a:spcPts val="1200"/>
              </a:spcBef>
            </a:pPr>
            <a:r>
              <a:rPr lang="en-US" altLang="zh-TW" sz="2400" dirty="0">
                <a:solidFill>
                  <a:schemeClr val="accent1">
                    <a:lumMod val="40000"/>
                    <a:lumOff val="60000"/>
                  </a:schemeClr>
                </a:solidFill>
                <a:cs typeface="Times New Roman" panose="02020603050405020304" pitchFamily="18" charset="0"/>
              </a:rPr>
              <a:t>Introduction</a:t>
            </a:r>
          </a:p>
          <a:p>
            <a:pPr>
              <a:spcBef>
                <a:spcPts val="1200"/>
              </a:spcBef>
            </a:pPr>
            <a:r>
              <a:rPr lang="en-US" altLang="zh-TW" sz="2400" dirty="0">
                <a:solidFill>
                  <a:schemeClr val="accent1">
                    <a:lumMod val="40000"/>
                    <a:lumOff val="60000"/>
                  </a:schemeClr>
                </a:solidFill>
                <a:cs typeface="Times New Roman" panose="02020603050405020304" pitchFamily="18" charset="0"/>
              </a:rPr>
              <a:t>Architecture enabler of 5G cellular networks</a:t>
            </a:r>
          </a:p>
          <a:p>
            <a:pPr>
              <a:spcBef>
                <a:spcPts val="1200"/>
              </a:spcBef>
            </a:pPr>
            <a:r>
              <a:rPr lang="en-US" altLang="zh-TW" sz="2400" dirty="0">
                <a:solidFill>
                  <a:schemeClr val="accent1">
                    <a:lumMod val="40000"/>
                    <a:lumOff val="60000"/>
                  </a:schemeClr>
                </a:solidFill>
                <a:cs typeface="Times New Roman" panose="02020603050405020304" pitchFamily="18" charset="0"/>
              </a:rPr>
              <a:t>The radio access network</a:t>
            </a:r>
          </a:p>
          <a:p>
            <a:pPr>
              <a:spcBef>
                <a:spcPts val="1200"/>
              </a:spcBef>
            </a:pPr>
            <a:r>
              <a:rPr lang="en-US" altLang="zh-TW" sz="2400" dirty="0">
                <a:solidFill>
                  <a:schemeClr val="accent1">
                    <a:lumMod val="40000"/>
                    <a:lumOff val="60000"/>
                  </a:schemeClr>
                </a:solidFill>
                <a:cs typeface="Times New Roman" panose="02020603050405020304" pitchFamily="18" charset="0"/>
              </a:rPr>
              <a:t>Core Network</a:t>
            </a:r>
          </a:p>
          <a:p>
            <a:pPr>
              <a:spcBef>
                <a:spcPts val="1200"/>
              </a:spcBef>
            </a:pPr>
            <a:r>
              <a:rPr lang="en-US" altLang="zh-TW" sz="2400" dirty="0">
                <a:solidFill>
                  <a:schemeClr val="accent1">
                    <a:lumMod val="40000"/>
                    <a:lumOff val="60000"/>
                  </a:schemeClr>
                </a:solidFill>
                <a:cs typeface="Times New Roman" panose="02020603050405020304" pitchFamily="18" charset="0"/>
              </a:rPr>
              <a:t>RAN and core frameworks</a:t>
            </a:r>
          </a:p>
          <a:p>
            <a:pPr>
              <a:spcBef>
                <a:spcPts val="1200"/>
              </a:spcBef>
            </a:pPr>
            <a:r>
              <a:rPr lang="en-US" altLang="zh-TW" sz="2400" dirty="0">
                <a:solidFill>
                  <a:schemeClr val="accent1">
                    <a:lumMod val="40000"/>
                    <a:lumOff val="60000"/>
                  </a:schemeClr>
                </a:solidFill>
                <a:cs typeface="Times New Roman" panose="02020603050405020304" pitchFamily="18" charset="0"/>
              </a:rPr>
              <a:t>Open virtualization and management frameworks</a:t>
            </a:r>
          </a:p>
          <a:p>
            <a:pPr>
              <a:spcBef>
                <a:spcPts val="1200"/>
              </a:spcBef>
            </a:pPr>
            <a:r>
              <a:rPr lang="en-US" altLang="zh-TW" sz="2400" dirty="0">
                <a:solidFill>
                  <a:schemeClr val="accent1">
                    <a:lumMod val="40000"/>
                    <a:lumOff val="60000"/>
                  </a:schemeClr>
                </a:solidFill>
                <a:cs typeface="Times New Roman" panose="02020603050405020304" pitchFamily="18" charset="0"/>
              </a:rPr>
              <a:t>Testbeds</a:t>
            </a:r>
          </a:p>
          <a:p>
            <a:pPr>
              <a:spcBef>
                <a:spcPts val="1200"/>
              </a:spcBef>
            </a:pPr>
            <a:r>
              <a:rPr lang="en-US" altLang="zh-TW" sz="2400" dirty="0" err="1">
                <a:cs typeface="Times New Roman" panose="02020603050405020304" pitchFamily="18" charset="0"/>
              </a:rPr>
              <a:t>Softwarized</a:t>
            </a:r>
            <a:r>
              <a:rPr lang="en-US" altLang="zh-TW" sz="2400" dirty="0">
                <a:cs typeface="Times New Roman" panose="02020603050405020304" pitchFamily="18" charset="0"/>
              </a:rPr>
              <a:t> 5G: Limitations and road ahead</a:t>
            </a:r>
          </a:p>
        </p:txBody>
      </p:sp>
    </p:spTree>
    <p:extLst>
      <p:ext uri="{BB962C8B-B14F-4D97-AF65-F5344CB8AC3E}">
        <p14:creationId xmlns:p14="http://schemas.microsoft.com/office/powerpoint/2010/main" val="503597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dirty="0" err="1">
                <a:latin typeface="Times New Roman" panose="02020603050405020304" pitchFamily="18" charset="0"/>
                <a:cs typeface="Times New Roman" panose="02020603050405020304" pitchFamily="18" charset="0"/>
              </a:rPr>
              <a:t>Softwarized</a:t>
            </a:r>
            <a:r>
              <a:rPr lang="en-US" altLang="zh-TW" dirty="0">
                <a:latin typeface="Times New Roman" panose="02020603050405020304" pitchFamily="18" charset="0"/>
                <a:cs typeface="Times New Roman" panose="02020603050405020304" pitchFamily="18" charset="0"/>
              </a:rPr>
              <a:t> 5G: Limitations and road ahead</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52</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b="1" dirty="0">
                <a:solidFill>
                  <a:schemeClr val="tx1"/>
                </a:solidFill>
                <a:cs typeface="Times New Roman" panose="02020603050405020304" pitchFamily="18" charset="0"/>
              </a:rPr>
              <a:t>Pressure to Keep Pace with Standards: </a:t>
            </a:r>
            <a:r>
              <a:rPr lang="en-US" altLang="zh-TW" sz="2000" dirty="0">
                <a:solidFill>
                  <a:schemeClr val="tx1"/>
                </a:solidFill>
                <a:cs typeface="Times New Roman" panose="02020603050405020304" pitchFamily="18" charset="0"/>
              </a:rPr>
              <a:t>There is constant pressure on the cellular network community to keep up with evolving specifications and technologies introduced by new communication, networking, and programming standards. The introduction of NR and </a:t>
            </a:r>
            <a:r>
              <a:rPr lang="en-US" altLang="zh-TW" sz="2000" dirty="0" err="1">
                <a:solidFill>
                  <a:schemeClr val="tx1"/>
                </a:solidFill>
                <a:cs typeface="Times New Roman" panose="02020603050405020304" pitchFamily="18" charset="0"/>
              </a:rPr>
              <a:t>mmWave</a:t>
            </a:r>
            <a:r>
              <a:rPr lang="en-US" altLang="zh-TW" sz="2000" dirty="0">
                <a:solidFill>
                  <a:schemeClr val="tx1"/>
                </a:solidFill>
                <a:cs typeface="Times New Roman" panose="02020603050405020304" pitchFamily="18" charset="0"/>
              </a:rPr>
              <a:t> communication technologies poses challenges for the development of </a:t>
            </a:r>
            <a:r>
              <a:rPr lang="en-US" altLang="zh-TW" sz="2000" dirty="0" err="1">
                <a:solidFill>
                  <a:schemeClr val="tx1"/>
                </a:solidFill>
                <a:cs typeface="Times New Roman" panose="02020603050405020304" pitchFamily="18" charset="0"/>
              </a:rPr>
              <a:t>softwarized</a:t>
            </a:r>
            <a:r>
              <a:rPr lang="en-US" altLang="zh-TW" sz="2000" dirty="0">
                <a:solidFill>
                  <a:schemeClr val="tx1"/>
                </a:solidFill>
                <a:cs typeface="Times New Roman" panose="02020603050405020304" pitchFamily="18" charset="0"/>
              </a:rPr>
              <a:t> 5G networks, particularly in terms of incomplete support for NR in open-source RAN software.</a:t>
            </a:r>
          </a:p>
          <a:p>
            <a:pPr>
              <a:lnSpc>
                <a:spcPct val="150000"/>
              </a:lnSpc>
            </a:pPr>
            <a:endParaRPr lang="en-US" altLang="zh-TW" sz="2000" b="1"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2850962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dirty="0" err="1">
                <a:latin typeface="Times New Roman" panose="02020603050405020304" pitchFamily="18" charset="0"/>
                <a:cs typeface="Times New Roman" panose="02020603050405020304" pitchFamily="18" charset="0"/>
              </a:rPr>
              <a:t>Softwarized</a:t>
            </a:r>
            <a:r>
              <a:rPr lang="en-US" altLang="zh-TW" dirty="0">
                <a:latin typeface="Times New Roman" panose="02020603050405020304" pitchFamily="18" charset="0"/>
                <a:cs typeface="Times New Roman" panose="02020603050405020304" pitchFamily="18" charset="0"/>
              </a:rPr>
              <a:t> 5G: Limitations and road ahead</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53</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b="1" dirty="0">
                <a:solidFill>
                  <a:schemeClr val="tx1"/>
                </a:solidFill>
                <a:cs typeface="Times New Roman" panose="02020603050405020304" pitchFamily="18" charset="0"/>
              </a:rPr>
              <a:t>Latency and Scalability Issues</a:t>
            </a:r>
            <a:r>
              <a:rPr lang="en-US" altLang="zh-TW" sz="2000" dirty="0">
                <a:solidFill>
                  <a:schemeClr val="tx1"/>
                </a:solidFill>
                <a:cs typeface="Times New Roman" panose="02020603050405020304" pitchFamily="18" charset="0"/>
              </a:rPr>
              <a:t>: The scalability of Software Defined Radio (SDR)-based systems depends on signal processing operations, which are proportional to available bandwidth. With next-generation wireless systems requiring larger bandwidths, efficient and robust hardware support is crucial. Additionally, ensuring seamless integration of software and hardware is necessary to meet the stringent latency and throughput requirements of 5G use cases.</a:t>
            </a:r>
          </a:p>
        </p:txBody>
      </p:sp>
    </p:spTree>
    <p:extLst>
      <p:ext uri="{BB962C8B-B14F-4D97-AF65-F5344CB8AC3E}">
        <p14:creationId xmlns:p14="http://schemas.microsoft.com/office/powerpoint/2010/main" val="21231892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dirty="0" err="1">
                <a:latin typeface="Times New Roman" panose="02020603050405020304" pitchFamily="18" charset="0"/>
                <a:cs typeface="Times New Roman" panose="02020603050405020304" pitchFamily="18" charset="0"/>
              </a:rPr>
              <a:t>Softwarized</a:t>
            </a:r>
            <a:r>
              <a:rPr lang="en-US" altLang="zh-TW" dirty="0">
                <a:latin typeface="Times New Roman" panose="02020603050405020304" pitchFamily="18" charset="0"/>
                <a:cs typeface="Times New Roman" panose="02020603050405020304" pitchFamily="18" charset="0"/>
              </a:rPr>
              <a:t> 5G: Limitations and road ahead</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54</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b="1" dirty="0">
                <a:solidFill>
                  <a:schemeClr val="tx1"/>
                </a:solidFill>
                <a:cs typeface="Times New Roman" panose="02020603050405020304" pitchFamily="18" charset="0"/>
              </a:rPr>
              <a:t>Limited Contributions to RAN Open Source Software: </a:t>
            </a:r>
            <a:r>
              <a:rPr lang="en-US" altLang="zh-TW" sz="2000" dirty="0">
                <a:solidFill>
                  <a:schemeClr val="tx1"/>
                </a:solidFill>
                <a:cs typeface="Times New Roman" panose="02020603050405020304" pitchFamily="18" charset="0"/>
              </a:rPr>
              <a:t>Major telecom operators and vendors prioritize the development of open-source CN (Core Network) and MANO (Management and Orchestration) frameworks over RAN-related projects. This has resulted in limited contributions to open-source RAN projects, primarily driven by academia or smaller companies.</a:t>
            </a:r>
          </a:p>
          <a:p>
            <a:pPr>
              <a:lnSpc>
                <a:spcPct val="150000"/>
              </a:lnSpc>
            </a:pPr>
            <a:endParaRPr lang="en-US" altLang="zh-TW" sz="2000" b="1" dirty="0">
              <a:solidFill>
                <a:schemeClr val="tx1"/>
              </a:solidFill>
              <a:cs typeface="Times New Roman" panose="02020603050405020304" pitchFamily="18" charset="0"/>
            </a:endParaRPr>
          </a:p>
          <a:p>
            <a:pPr>
              <a:lnSpc>
                <a:spcPct val="150000"/>
              </a:lnSpc>
            </a:pPr>
            <a:r>
              <a:rPr lang="en-US" altLang="zh-TW" sz="2000" b="1" dirty="0">
                <a:solidFill>
                  <a:schemeClr val="tx1"/>
                </a:solidFill>
                <a:cs typeface="Times New Roman" panose="02020603050405020304" pitchFamily="18" charset="0"/>
              </a:rPr>
              <a:t>Software Shortcomings: </a:t>
            </a:r>
            <a:r>
              <a:rPr lang="en-US" altLang="zh-TW" sz="2000" dirty="0">
                <a:solidFill>
                  <a:schemeClr val="tx1"/>
                </a:solidFill>
                <a:cs typeface="Times New Roman" panose="02020603050405020304" pitchFamily="18" charset="0"/>
              </a:rPr>
              <a:t>Most frameworks and libraries described in Sections 3–6 are not deployable in actual networks due to incomplete open-source components or lacking robustness. To achieve commercial-grade quality, open-source software must be well-documented, easy to deploy, and robust.</a:t>
            </a:r>
          </a:p>
        </p:txBody>
      </p:sp>
    </p:spTree>
    <p:extLst>
      <p:ext uri="{BB962C8B-B14F-4D97-AF65-F5344CB8AC3E}">
        <p14:creationId xmlns:p14="http://schemas.microsoft.com/office/powerpoint/2010/main" val="2461973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dirty="0" err="1">
                <a:latin typeface="Times New Roman" panose="02020603050405020304" pitchFamily="18" charset="0"/>
                <a:cs typeface="Times New Roman" panose="02020603050405020304" pitchFamily="18" charset="0"/>
              </a:rPr>
              <a:t>Softwarized</a:t>
            </a:r>
            <a:r>
              <a:rPr lang="en-US" altLang="zh-TW" dirty="0">
                <a:latin typeface="Times New Roman" panose="02020603050405020304" pitchFamily="18" charset="0"/>
                <a:cs typeface="Times New Roman" panose="02020603050405020304" pitchFamily="18" charset="0"/>
              </a:rPr>
              <a:t> 5G: Limitations and road ahead</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55</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b="1" dirty="0">
                <a:solidFill>
                  <a:schemeClr val="tx1"/>
                </a:solidFill>
                <a:cs typeface="Times New Roman" panose="02020603050405020304" pitchFamily="18" charset="0"/>
              </a:rPr>
              <a:t>Need for Secure Open Source Software: </a:t>
            </a:r>
            <a:r>
              <a:rPr lang="en-US" altLang="zh-TW" sz="2000" dirty="0">
                <a:solidFill>
                  <a:schemeClr val="tx1"/>
                </a:solidFill>
                <a:cs typeface="Times New Roman" panose="02020603050405020304" pitchFamily="18" charset="0"/>
              </a:rPr>
              <a:t>Heightened attention to software development practices for robustness and security is necessary to ensure privacy, integrity, and security in </a:t>
            </a:r>
            <a:r>
              <a:rPr lang="en-US" altLang="zh-TW" sz="2000" dirty="0" err="1">
                <a:solidFill>
                  <a:schemeClr val="tx1"/>
                </a:solidFill>
                <a:cs typeface="Times New Roman" panose="02020603050405020304" pitchFamily="18" charset="0"/>
              </a:rPr>
              <a:t>softwarized</a:t>
            </a:r>
            <a:r>
              <a:rPr lang="en-US" altLang="zh-TW" sz="2000" dirty="0">
                <a:solidFill>
                  <a:schemeClr val="tx1"/>
                </a:solidFill>
                <a:cs typeface="Times New Roman" panose="02020603050405020304" pitchFamily="18" charset="0"/>
              </a:rPr>
              <a:t> networks. While openness facilitates code scrutiny, appropriate security measures, especially "by design," are still lacking. The wireless community should adopt best practices from other open-source communities to enhance the security of open-source products.</a:t>
            </a:r>
          </a:p>
        </p:txBody>
      </p:sp>
    </p:spTree>
    <p:extLst>
      <p:ext uri="{BB962C8B-B14F-4D97-AF65-F5344CB8AC3E}">
        <p14:creationId xmlns:p14="http://schemas.microsoft.com/office/powerpoint/2010/main" val="1275445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87547E57-C3A8-4F22-870B-9CAE7EF0C28A}"/>
              </a:ext>
            </a:extLst>
          </p:cNvPr>
          <p:cNvSpPr>
            <a:spLocks noGrp="1"/>
          </p:cNvSpPr>
          <p:nvPr>
            <p:ph type="body" idx="1"/>
          </p:nvPr>
        </p:nvSpPr>
        <p:spPr>
          <a:xfrm>
            <a:off x="0" y="2432869"/>
            <a:ext cx="12192000" cy="1500187"/>
          </a:xfrm>
        </p:spPr>
        <p:txBody>
          <a:bodyPr/>
          <a:lstStyle/>
          <a:p>
            <a:pPr algn="ctr"/>
            <a:r>
              <a:rPr lang="en-US" altLang="zh-TW" sz="6000" dirty="0">
                <a:solidFill>
                  <a:schemeClr val="tx1"/>
                </a:solidFill>
              </a:rPr>
              <a:t>Thanks for listening</a:t>
            </a:r>
            <a:endParaRPr lang="zh-TW" altLang="en-US" sz="6000" dirty="0">
              <a:solidFill>
                <a:schemeClr val="tx1"/>
              </a:solidFill>
            </a:endParaRPr>
          </a:p>
        </p:txBody>
      </p:sp>
      <p:sp>
        <p:nvSpPr>
          <p:cNvPr id="4" name="投影片編號版面配置區 3">
            <a:extLst>
              <a:ext uri="{FF2B5EF4-FFF2-40B4-BE49-F238E27FC236}">
                <a16:creationId xmlns:a16="http://schemas.microsoft.com/office/drawing/2014/main" id="{3B3D783E-E048-4F3B-8D41-0D08EFFC9BD3}"/>
              </a:ext>
            </a:extLst>
          </p:cNvPr>
          <p:cNvSpPr>
            <a:spLocks noGrp="1"/>
          </p:cNvSpPr>
          <p:nvPr>
            <p:ph type="sldNum" sz="quarter" idx="12"/>
          </p:nvPr>
        </p:nvSpPr>
        <p:spPr/>
        <p:txBody>
          <a:bodyPr/>
          <a:lstStyle/>
          <a:p>
            <a:pPr>
              <a:defRPr/>
            </a:pPr>
            <a:fld id="{B2E9998D-8B01-C34C-8202-B9E028D4BC8C}" type="slidenum">
              <a:rPr lang="en-US" altLang="zh-TW" smtClean="0"/>
              <a:pPr>
                <a:defRPr/>
              </a:pPr>
              <a:t>56</a:t>
            </a:fld>
            <a:endParaRPr lang="en-US" altLang="zh-TW"/>
          </a:p>
        </p:txBody>
      </p:sp>
    </p:spTree>
    <p:extLst>
      <p:ext uri="{BB962C8B-B14F-4D97-AF65-F5344CB8AC3E}">
        <p14:creationId xmlns:p14="http://schemas.microsoft.com/office/powerpoint/2010/main" val="228838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Times New Roman" panose="02020603050405020304" pitchFamily="18" charset="0"/>
                <a:cs typeface="Times New Roman" panose="02020603050405020304" pitchFamily="18" charset="0"/>
              </a:rPr>
              <a:t>Introduction</a:t>
            </a:r>
            <a:endParaRPr lang="zh-TW" altLang="en-US" dirty="0">
              <a:latin typeface="Times New Roman" panose="02020603050405020304" pitchFamily="18" charset="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6</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dirty="0">
                <a:solidFill>
                  <a:schemeClr val="tx1"/>
                </a:solidFill>
                <a:cs typeface="Times New Roman" panose="02020603050405020304" pitchFamily="18" charset="0"/>
              </a:rPr>
              <a:t>In this context, revolutionary and innovative networking solutions based on </a:t>
            </a:r>
            <a:r>
              <a:rPr lang="en-US" altLang="zh-TW" sz="2000" dirty="0">
                <a:solidFill>
                  <a:srgbClr val="C00000"/>
                </a:solidFill>
                <a:cs typeface="Times New Roman" panose="02020603050405020304" pitchFamily="18" charset="0"/>
              </a:rPr>
              <a:t>programmability</a:t>
            </a:r>
            <a:r>
              <a:rPr lang="en-US" altLang="zh-TW" sz="2000" dirty="0">
                <a:solidFill>
                  <a:schemeClr val="tx1"/>
                </a:solidFill>
                <a:cs typeface="Times New Roman" panose="02020603050405020304" pitchFamily="18" charset="0"/>
              </a:rPr>
              <a:t>, </a:t>
            </a:r>
            <a:r>
              <a:rPr lang="en-US" altLang="zh-TW" sz="2000" dirty="0">
                <a:solidFill>
                  <a:srgbClr val="C00000"/>
                </a:solidFill>
                <a:cs typeface="Times New Roman" panose="02020603050405020304" pitchFamily="18" charset="0"/>
              </a:rPr>
              <a:t>openness</a:t>
            </a:r>
            <a:r>
              <a:rPr lang="en-US" altLang="zh-TW" sz="2000" dirty="0">
                <a:solidFill>
                  <a:schemeClr val="tx1"/>
                </a:solidFill>
                <a:cs typeface="Times New Roman" panose="02020603050405020304" pitchFamily="18" charset="0"/>
              </a:rPr>
              <a:t>, </a:t>
            </a:r>
            <a:r>
              <a:rPr lang="en-US" altLang="zh-TW" sz="2000" dirty="0">
                <a:solidFill>
                  <a:srgbClr val="C00000"/>
                </a:solidFill>
                <a:cs typeface="Times New Roman" panose="02020603050405020304" pitchFamily="18" charset="0"/>
              </a:rPr>
              <a:t>resource sharing</a:t>
            </a:r>
            <a:r>
              <a:rPr lang="en-US" altLang="zh-TW" sz="2000" dirty="0">
                <a:solidFill>
                  <a:schemeClr val="tx1"/>
                </a:solidFill>
                <a:cs typeface="Times New Roman" panose="02020603050405020304" pitchFamily="18" charset="0"/>
              </a:rPr>
              <a:t>, and </a:t>
            </a:r>
            <a:r>
              <a:rPr lang="en-US" altLang="zh-TW" sz="2000" dirty="0">
                <a:solidFill>
                  <a:srgbClr val="C00000"/>
                </a:solidFill>
                <a:cs typeface="Times New Roman" panose="02020603050405020304" pitchFamily="18" charset="0"/>
              </a:rPr>
              <a:t>edge computing </a:t>
            </a:r>
            <a:r>
              <a:rPr lang="en-US" altLang="zh-TW" sz="2000" dirty="0">
                <a:solidFill>
                  <a:schemeClr val="tx1"/>
                </a:solidFill>
                <a:cs typeface="Times New Roman" panose="02020603050405020304" pitchFamily="18" charset="0"/>
              </a:rPr>
              <a:t>are welcomed in the cellular domain.</a:t>
            </a:r>
          </a:p>
          <a:p>
            <a:pPr>
              <a:lnSpc>
                <a:spcPct val="150000"/>
              </a:lnSpc>
            </a:pPr>
            <a:endParaRPr lang="en-US" sz="2000" dirty="0">
              <a:solidFill>
                <a:schemeClr val="tx1"/>
              </a:solidFill>
              <a:cs typeface="Times New Roman" panose="02020603050405020304" pitchFamily="18" charset="0"/>
            </a:endParaRPr>
          </a:p>
          <a:p>
            <a:endParaRPr lang="en-US" sz="1800" dirty="0">
              <a:solidFill>
                <a:schemeClr val="tx1"/>
              </a:solidFill>
              <a:cs typeface="Times New Roman" panose="02020603050405020304" pitchFamily="18" charset="0"/>
            </a:endParaRPr>
          </a:p>
          <a:p>
            <a:endParaRPr lang="en-US" sz="1800" dirty="0"/>
          </a:p>
        </p:txBody>
      </p:sp>
      <p:pic>
        <p:nvPicPr>
          <p:cNvPr id="8" name="圖片 7">
            <a:extLst>
              <a:ext uri="{FF2B5EF4-FFF2-40B4-BE49-F238E27FC236}">
                <a16:creationId xmlns:a16="http://schemas.microsoft.com/office/drawing/2014/main" id="{A71E16D6-09E1-4575-9FFD-6BD342A6D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552" y="3223746"/>
            <a:ext cx="7410896" cy="3477456"/>
          </a:xfrm>
          <a:prstGeom prst="rect">
            <a:avLst/>
          </a:prstGeom>
        </p:spPr>
      </p:pic>
    </p:spTree>
    <p:extLst>
      <p:ext uri="{BB962C8B-B14F-4D97-AF65-F5344CB8AC3E}">
        <p14:creationId xmlns:p14="http://schemas.microsoft.com/office/powerpoint/2010/main" val="225986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7</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pPr>
              <a:spcBef>
                <a:spcPts val="1200"/>
              </a:spcBef>
            </a:pPr>
            <a:r>
              <a:rPr lang="en-US" altLang="zh-TW" sz="2400" dirty="0">
                <a:solidFill>
                  <a:schemeClr val="accent1">
                    <a:lumMod val="40000"/>
                    <a:lumOff val="60000"/>
                  </a:schemeClr>
                </a:solidFill>
                <a:cs typeface="Times New Roman" panose="02020603050405020304" pitchFamily="18" charset="0"/>
              </a:rPr>
              <a:t>Introduction</a:t>
            </a:r>
          </a:p>
          <a:p>
            <a:pPr>
              <a:spcBef>
                <a:spcPts val="1200"/>
              </a:spcBef>
            </a:pPr>
            <a:r>
              <a:rPr lang="en-US" altLang="zh-TW" sz="2400" dirty="0">
                <a:cs typeface="Times New Roman" panose="02020603050405020304" pitchFamily="18" charset="0"/>
              </a:rPr>
              <a:t>Architecture enabler of 5G cellular networks</a:t>
            </a:r>
          </a:p>
          <a:p>
            <a:pPr>
              <a:spcBef>
                <a:spcPts val="1200"/>
              </a:spcBef>
            </a:pPr>
            <a:r>
              <a:rPr lang="en-US" altLang="zh-TW" sz="2400" dirty="0">
                <a:solidFill>
                  <a:schemeClr val="accent1">
                    <a:lumMod val="40000"/>
                    <a:lumOff val="60000"/>
                  </a:schemeClr>
                </a:solidFill>
                <a:cs typeface="Times New Roman" panose="02020603050405020304" pitchFamily="18" charset="0"/>
              </a:rPr>
              <a:t>The radio access network</a:t>
            </a:r>
          </a:p>
          <a:p>
            <a:pPr>
              <a:spcBef>
                <a:spcPts val="1200"/>
              </a:spcBef>
            </a:pPr>
            <a:r>
              <a:rPr lang="en-US" altLang="zh-TW" sz="2400" dirty="0">
                <a:solidFill>
                  <a:schemeClr val="accent1">
                    <a:lumMod val="40000"/>
                    <a:lumOff val="60000"/>
                  </a:schemeClr>
                </a:solidFill>
                <a:cs typeface="Times New Roman" panose="02020603050405020304" pitchFamily="18" charset="0"/>
              </a:rPr>
              <a:t>Core Network</a:t>
            </a:r>
          </a:p>
          <a:p>
            <a:pPr>
              <a:spcBef>
                <a:spcPts val="1200"/>
              </a:spcBef>
            </a:pPr>
            <a:r>
              <a:rPr lang="en-US" altLang="zh-TW" sz="2400" dirty="0">
                <a:solidFill>
                  <a:schemeClr val="accent1">
                    <a:lumMod val="40000"/>
                    <a:lumOff val="60000"/>
                  </a:schemeClr>
                </a:solidFill>
                <a:cs typeface="Times New Roman" panose="02020603050405020304" pitchFamily="18" charset="0"/>
              </a:rPr>
              <a:t>RAN and core frameworks</a:t>
            </a:r>
          </a:p>
          <a:p>
            <a:pPr>
              <a:spcBef>
                <a:spcPts val="1200"/>
              </a:spcBef>
            </a:pPr>
            <a:r>
              <a:rPr lang="en-US" altLang="zh-TW" sz="2400" dirty="0">
                <a:solidFill>
                  <a:schemeClr val="accent1">
                    <a:lumMod val="40000"/>
                    <a:lumOff val="60000"/>
                  </a:schemeClr>
                </a:solidFill>
                <a:cs typeface="Times New Roman" panose="02020603050405020304" pitchFamily="18" charset="0"/>
              </a:rPr>
              <a:t>Open virtualization and management frameworks</a:t>
            </a:r>
          </a:p>
          <a:p>
            <a:pPr>
              <a:spcBef>
                <a:spcPts val="1200"/>
              </a:spcBef>
            </a:pPr>
            <a:r>
              <a:rPr lang="en-US" altLang="zh-TW" sz="2400" dirty="0">
                <a:solidFill>
                  <a:schemeClr val="accent1">
                    <a:lumMod val="40000"/>
                    <a:lumOff val="60000"/>
                  </a:schemeClr>
                </a:solidFill>
                <a:cs typeface="Times New Roman" panose="02020603050405020304" pitchFamily="18" charset="0"/>
              </a:rPr>
              <a:t>Testbeds</a:t>
            </a:r>
          </a:p>
          <a:p>
            <a:pPr>
              <a:spcBef>
                <a:spcPts val="1200"/>
              </a:spcBef>
            </a:pPr>
            <a:r>
              <a:rPr lang="en-US" altLang="zh-TW" sz="2400" dirty="0" err="1">
                <a:solidFill>
                  <a:schemeClr val="accent1">
                    <a:lumMod val="40000"/>
                    <a:lumOff val="60000"/>
                  </a:schemeClr>
                </a:solidFill>
                <a:cs typeface="Times New Roman" panose="02020603050405020304" pitchFamily="18" charset="0"/>
              </a:rPr>
              <a:t>Softwarized</a:t>
            </a:r>
            <a:r>
              <a:rPr lang="en-US" altLang="zh-TW" sz="2400" dirty="0">
                <a:solidFill>
                  <a:schemeClr val="accent1">
                    <a:lumMod val="40000"/>
                    <a:lumOff val="60000"/>
                  </a:schemeClr>
                </a:solidFill>
                <a:cs typeface="Times New Roman" panose="02020603050405020304" pitchFamily="18" charset="0"/>
              </a:rPr>
              <a:t> 5G: Limitations and road ahead</a:t>
            </a:r>
          </a:p>
        </p:txBody>
      </p:sp>
    </p:spTree>
    <p:extLst>
      <p:ext uri="{BB962C8B-B14F-4D97-AF65-F5344CB8AC3E}">
        <p14:creationId xmlns:p14="http://schemas.microsoft.com/office/powerpoint/2010/main" val="1401091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sz="4400" dirty="0">
                <a:latin typeface="Times New Roman" panose="02020603050405020304" pitchFamily="18" charset="0"/>
                <a:cs typeface="Times New Roman" panose="02020603050405020304" pitchFamily="18" charset="0"/>
              </a:rPr>
              <a:t>Architecture enabler of 5G cellular networks</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8</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dirty="0">
                <a:solidFill>
                  <a:schemeClr val="tx1"/>
                </a:solidFill>
                <a:cs typeface="Times New Roman" panose="02020603050405020304" pitchFamily="18" charset="0"/>
              </a:rPr>
              <a:t>In this section we provide an overview of 4G and 5G cellular network architectures, as well as their main components and building blocks (Fig. 1).</a:t>
            </a:r>
          </a:p>
          <a:p>
            <a:pPr>
              <a:lnSpc>
                <a:spcPct val="150000"/>
              </a:lnSpc>
            </a:pPr>
            <a:endParaRPr lang="en-US" altLang="zh-TW" sz="2000" dirty="0">
              <a:solidFill>
                <a:schemeClr val="tx1"/>
              </a:solidFill>
              <a:cs typeface="Times New Roman" panose="02020603050405020304" pitchFamily="18" charset="0"/>
            </a:endParaRPr>
          </a:p>
          <a:p>
            <a:pPr>
              <a:lnSpc>
                <a:spcPct val="150000"/>
              </a:lnSpc>
            </a:pPr>
            <a:endParaRPr lang="en-US" altLang="zh-TW" sz="2000" dirty="0">
              <a:solidFill>
                <a:schemeClr val="tx1"/>
              </a:solidFill>
              <a:cs typeface="Times New Roman" panose="02020603050405020304" pitchFamily="18" charset="0"/>
            </a:endParaRPr>
          </a:p>
          <a:p>
            <a:pPr marL="0" indent="0">
              <a:buNone/>
            </a:pPr>
            <a:endParaRPr lang="en-US" sz="2000" dirty="0">
              <a:solidFill>
                <a:schemeClr val="tx1"/>
              </a:solidFill>
              <a:cs typeface="Times New Roman" panose="02020603050405020304" pitchFamily="18" charset="0"/>
            </a:endParaRPr>
          </a:p>
          <a:p>
            <a:endParaRPr lang="en-US" sz="1800" dirty="0">
              <a:solidFill>
                <a:schemeClr val="tx1"/>
              </a:solidFill>
              <a:cs typeface="Times New Roman" panose="02020603050405020304" pitchFamily="18" charset="0"/>
            </a:endParaRPr>
          </a:p>
          <a:p>
            <a:endParaRPr lang="en-US" sz="1800" dirty="0"/>
          </a:p>
        </p:txBody>
      </p:sp>
      <p:pic>
        <p:nvPicPr>
          <p:cNvPr id="3" name="圖片 2">
            <a:extLst>
              <a:ext uri="{FF2B5EF4-FFF2-40B4-BE49-F238E27FC236}">
                <a16:creationId xmlns:a16="http://schemas.microsoft.com/office/drawing/2014/main" id="{0FFD812D-A9B7-4288-B2EB-25E32A3BD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288" y="2587731"/>
            <a:ext cx="8112224" cy="3806544"/>
          </a:xfrm>
          <a:prstGeom prst="rect">
            <a:avLst/>
          </a:prstGeom>
        </p:spPr>
      </p:pic>
    </p:spTree>
    <p:extLst>
      <p:ext uri="{BB962C8B-B14F-4D97-AF65-F5344CB8AC3E}">
        <p14:creationId xmlns:p14="http://schemas.microsoft.com/office/powerpoint/2010/main" val="369289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a:spcBef>
                <a:spcPts val="1200"/>
              </a:spcBef>
            </a:pPr>
            <a:r>
              <a:rPr lang="en-US" altLang="zh-TW" sz="4400" dirty="0">
                <a:latin typeface="Times New Roman" panose="02020603050405020304" pitchFamily="18" charset="0"/>
                <a:cs typeface="Times New Roman" panose="02020603050405020304" pitchFamily="18" charset="0"/>
              </a:rPr>
              <a:t> Architecture of 4G and 5G cellular networks</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9</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20486" y="1628800"/>
            <a:ext cx="10972800" cy="4525963"/>
          </a:xfrm>
        </p:spPr>
        <p:txBody>
          <a:bodyPr/>
          <a:lstStyle/>
          <a:p>
            <a:pPr>
              <a:lnSpc>
                <a:spcPct val="150000"/>
              </a:lnSpc>
            </a:pPr>
            <a:r>
              <a:rPr lang="en-US" altLang="zh-TW" sz="2000" dirty="0">
                <a:solidFill>
                  <a:schemeClr val="tx1"/>
                </a:solidFill>
                <a:cs typeface="Times New Roman" panose="02020603050405020304" pitchFamily="18" charset="0"/>
              </a:rPr>
              <a:t>Cellular networks consist of a </a:t>
            </a:r>
            <a:r>
              <a:rPr lang="en-US" altLang="zh-TW" sz="2000" dirty="0">
                <a:solidFill>
                  <a:srgbClr val="C00000"/>
                </a:solidFill>
                <a:cs typeface="Times New Roman" panose="02020603050405020304" pitchFamily="18" charset="0"/>
              </a:rPr>
              <a:t>Radio Access Network (RAN)</a:t>
            </a:r>
            <a:r>
              <a:rPr lang="en-US" altLang="zh-TW" sz="2000" dirty="0">
                <a:solidFill>
                  <a:schemeClr val="tx1"/>
                </a:solidFill>
                <a:cs typeface="Times New Roman" panose="02020603050405020304" pitchFamily="18" charset="0"/>
              </a:rPr>
              <a:t> and</a:t>
            </a:r>
            <a:r>
              <a:rPr lang="zh-TW" altLang="en-US" sz="2000" dirty="0">
                <a:solidFill>
                  <a:schemeClr val="tx1"/>
                </a:solidFill>
                <a:cs typeface="Times New Roman" panose="02020603050405020304" pitchFamily="18" charset="0"/>
              </a:rPr>
              <a:t> </a:t>
            </a:r>
            <a:r>
              <a:rPr lang="en-US" altLang="zh-TW" sz="2000" dirty="0">
                <a:solidFill>
                  <a:schemeClr val="tx1"/>
                </a:solidFill>
                <a:cs typeface="Times New Roman" panose="02020603050405020304" pitchFamily="18" charset="0"/>
              </a:rPr>
              <a:t>a </a:t>
            </a:r>
            <a:r>
              <a:rPr lang="en-US" altLang="zh-TW" sz="2000" dirty="0">
                <a:solidFill>
                  <a:srgbClr val="C00000"/>
                </a:solidFill>
                <a:cs typeface="Times New Roman" panose="02020603050405020304" pitchFamily="18" charset="0"/>
              </a:rPr>
              <a:t>Core Network (CN)</a:t>
            </a:r>
            <a:r>
              <a:rPr lang="en-US" altLang="zh-TW" sz="2000" dirty="0">
                <a:solidFill>
                  <a:schemeClr val="tx1"/>
                </a:solidFill>
                <a:cs typeface="Times New Roman" panose="02020603050405020304" pitchFamily="18" charset="0"/>
              </a:rPr>
              <a:t>.</a:t>
            </a:r>
          </a:p>
          <a:p>
            <a:pPr marL="0" indent="0">
              <a:buNone/>
            </a:pPr>
            <a:endParaRPr lang="en-US" sz="2000" dirty="0">
              <a:solidFill>
                <a:schemeClr val="tx1"/>
              </a:solidFill>
              <a:cs typeface="Times New Roman" panose="02020603050405020304" pitchFamily="18" charset="0"/>
            </a:endParaRPr>
          </a:p>
          <a:p>
            <a:endParaRPr lang="en-US" sz="1800" dirty="0">
              <a:solidFill>
                <a:schemeClr val="tx1"/>
              </a:solidFill>
              <a:cs typeface="Times New Roman" panose="02020603050405020304" pitchFamily="18" charset="0"/>
            </a:endParaRPr>
          </a:p>
          <a:p>
            <a:endParaRPr lang="en-US" sz="1800" dirty="0"/>
          </a:p>
        </p:txBody>
      </p:sp>
      <p:pic>
        <p:nvPicPr>
          <p:cNvPr id="4" name="圖片 3">
            <a:extLst>
              <a:ext uri="{FF2B5EF4-FFF2-40B4-BE49-F238E27FC236}">
                <a16:creationId xmlns:a16="http://schemas.microsoft.com/office/drawing/2014/main" id="{D2DEE404-786B-4B2E-BB42-9D67F00E9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208" y="2576614"/>
            <a:ext cx="7038384" cy="4281386"/>
          </a:xfrm>
          <a:prstGeom prst="rect">
            <a:avLst/>
          </a:prstGeom>
        </p:spPr>
      </p:pic>
    </p:spTree>
    <p:extLst>
      <p:ext uri="{BB962C8B-B14F-4D97-AF65-F5344CB8AC3E}">
        <p14:creationId xmlns:p14="http://schemas.microsoft.com/office/powerpoint/2010/main" val="287371392"/>
      </p:ext>
    </p:extLst>
  </p:cSld>
  <p:clrMapOvr>
    <a:masterClrMapping/>
  </p:clrMapOvr>
</p:sld>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簡報2" id="{1917BDEA-C75A-4EA4-BDB3-445E6710D1E1}" vid="{073329B1-C1D9-492E-8DF5-B99879CDEC78}"/>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Template>
  <TotalTime>3641</TotalTime>
  <Words>9467</Words>
  <Application>Microsoft Office PowerPoint</Application>
  <PresentationFormat>寬螢幕</PresentationFormat>
  <Paragraphs>703</Paragraphs>
  <Slides>56</Slides>
  <Notes>54</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56</vt:i4>
      </vt:variant>
    </vt:vector>
  </HeadingPairs>
  <TitlesOfParts>
    <vt:vector size="65" baseType="lpstr">
      <vt:lpstr>-apple-system</vt:lpstr>
      <vt:lpstr>Söhne</vt:lpstr>
      <vt:lpstr>微軟正黑體</vt:lpstr>
      <vt:lpstr>Arial</vt:lpstr>
      <vt:lpstr>Calibri</vt:lpstr>
      <vt:lpstr>Times</vt:lpstr>
      <vt:lpstr>Times New Roman</vt:lpstr>
      <vt:lpstr>Wingdings</vt:lpstr>
      <vt:lpstr>MAIN.template</vt:lpstr>
      <vt:lpstr>Open, Programmable, and Virtualized 5G Networks: State-of-the-Art and the Road Ahead</vt:lpstr>
      <vt:lpstr>About this paper</vt:lpstr>
      <vt:lpstr>Outline</vt:lpstr>
      <vt:lpstr>Introduction</vt:lpstr>
      <vt:lpstr>Introduction</vt:lpstr>
      <vt:lpstr>Introduction</vt:lpstr>
      <vt:lpstr>Outline</vt:lpstr>
      <vt:lpstr>Architecture enabler of 5G cellular networks</vt:lpstr>
      <vt:lpstr> Architecture of 4G and 5G cellular networks</vt:lpstr>
      <vt:lpstr>Architecture of 4G and 5G cellular networks</vt:lpstr>
      <vt:lpstr>Architecture of 4G and 5G cellular networks</vt:lpstr>
      <vt:lpstr>Architecture of 4G and 5G cellular networks</vt:lpstr>
      <vt:lpstr>Architecture of 4G and 5G cellular networks</vt:lpstr>
      <vt:lpstr>Architecture of 4G and 5G cellular networks</vt:lpstr>
      <vt:lpstr>Architecture of 4G and 5G cellular networks</vt:lpstr>
      <vt:lpstr>Softwarization and software-defined networking</vt:lpstr>
      <vt:lpstr>Network function virtualization</vt:lpstr>
      <vt:lpstr>RAN and Core Network slicing</vt:lpstr>
      <vt:lpstr>RAN and Core Network slicing</vt:lpstr>
      <vt:lpstr>RAN and Core Network slicing</vt:lpstr>
      <vt:lpstr>Multi-access edge computing</vt:lpstr>
      <vt:lpstr> Intelligence in the network</vt:lpstr>
      <vt:lpstr>Outline</vt:lpstr>
      <vt:lpstr>The radio access network</vt:lpstr>
      <vt:lpstr>Outline</vt:lpstr>
      <vt:lpstr>Core Network</vt:lpstr>
      <vt:lpstr>EPC</vt:lpstr>
      <vt:lpstr>EPC</vt:lpstr>
      <vt:lpstr>5G Core</vt:lpstr>
      <vt:lpstr>Outline</vt:lpstr>
      <vt:lpstr>RAN and core frameworks</vt:lpstr>
      <vt:lpstr>The O-RAN architecture</vt:lpstr>
      <vt:lpstr>The O-RAN architecture</vt:lpstr>
      <vt:lpstr>The O-RAN architecture</vt:lpstr>
      <vt:lpstr>O-RAN interfaces</vt:lpstr>
      <vt:lpstr>Open virtualization and management frameworks</vt:lpstr>
      <vt:lpstr>The O-RAN Software Community</vt:lpstr>
      <vt:lpstr>Open virtualization and management frameworks</vt:lpstr>
      <vt:lpstr>O-RAN Expected use cases</vt:lpstr>
      <vt:lpstr>Outline</vt:lpstr>
      <vt:lpstr>Open virtualization and management frameworks</vt:lpstr>
      <vt:lpstr>Virtualization Techniques</vt:lpstr>
      <vt:lpstr>Virtualization Techniques</vt:lpstr>
      <vt:lpstr>MANO Frameworks</vt:lpstr>
      <vt:lpstr>MANO Frameworks</vt:lpstr>
      <vt:lpstr>MANO Frameworks</vt:lpstr>
      <vt:lpstr>Outline</vt:lpstr>
      <vt:lpstr>Testbeds</vt:lpstr>
      <vt:lpstr>Testbeds</vt:lpstr>
      <vt:lpstr>Testbeds</vt:lpstr>
      <vt:lpstr>Outline</vt:lpstr>
      <vt:lpstr>Softwarized 5G: Limitations and road ahead</vt:lpstr>
      <vt:lpstr>Softwarized 5G: Limitations and road ahead</vt:lpstr>
      <vt:lpstr>Softwarized 5G: Limitations and road ahead</vt:lpstr>
      <vt:lpstr>Softwarized 5G: Limitations and road ahead</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奎量 彭</dc:creator>
  <cp:lastModifiedBy>侑辰 陳</cp:lastModifiedBy>
  <cp:revision>491</cp:revision>
  <dcterms:created xsi:type="dcterms:W3CDTF">2023-08-22T08:07:02Z</dcterms:created>
  <dcterms:modified xsi:type="dcterms:W3CDTF">2024-03-26T06:11:37Z</dcterms:modified>
</cp:coreProperties>
</file>