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handoutMasterIdLst>
    <p:handoutMasterId r:id="rId42"/>
  </p:handoutMasterIdLst>
  <p:sldIdLst>
    <p:sldId id="256" r:id="rId2"/>
    <p:sldId id="302" r:id="rId3"/>
    <p:sldId id="257" r:id="rId4"/>
    <p:sldId id="263" r:id="rId5"/>
    <p:sldId id="264" r:id="rId6"/>
    <p:sldId id="265" r:id="rId7"/>
    <p:sldId id="266" r:id="rId8"/>
    <p:sldId id="268" r:id="rId9"/>
    <p:sldId id="269" r:id="rId10"/>
    <p:sldId id="299" r:id="rId11"/>
    <p:sldId id="270" r:id="rId12"/>
    <p:sldId id="271" r:id="rId13"/>
    <p:sldId id="272" r:id="rId14"/>
    <p:sldId id="274" r:id="rId15"/>
    <p:sldId id="275" r:id="rId16"/>
    <p:sldId id="277" r:id="rId17"/>
    <p:sldId id="278" r:id="rId18"/>
    <p:sldId id="279" r:id="rId19"/>
    <p:sldId id="300" r:id="rId20"/>
    <p:sldId id="281" r:id="rId21"/>
    <p:sldId id="283" r:id="rId22"/>
    <p:sldId id="284" r:id="rId23"/>
    <p:sldId id="282" r:id="rId24"/>
    <p:sldId id="285" r:id="rId25"/>
    <p:sldId id="286" r:id="rId26"/>
    <p:sldId id="287" r:id="rId27"/>
    <p:sldId id="288" r:id="rId28"/>
    <p:sldId id="289" r:id="rId29"/>
    <p:sldId id="290" r:id="rId30"/>
    <p:sldId id="291" r:id="rId31"/>
    <p:sldId id="292" r:id="rId32"/>
    <p:sldId id="294" r:id="rId33"/>
    <p:sldId id="295" r:id="rId34"/>
    <p:sldId id="293" r:id="rId35"/>
    <p:sldId id="296" r:id="rId36"/>
    <p:sldId id="301" r:id="rId37"/>
    <p:sldId id="297" r:id="rId38"/>
    <p:sldId id="298" r:id="rId39"/>
    <p:sldId id="304" r:id="rId40"/>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5613" indent="1588"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2813" indent="1588"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0013" indent="1588"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7213" indent="1588"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806" autoAdjust="0"/>
    <p:restoredTop sz="70824" autoAdjust="0"/>
  </p:normalViewPr>
  <p:slideViewPr>
    <p:cSldViewPr>
      <p:cViewPr varScale="1">
        <p:scale>
          <a:sx n="77" d="100"/>
          <a:sy n="77" d="100"/>
        </p:scale>
        <p:origin x="1842" y="84"/>
      </p:cViewPr>
      <p:guideLst/>
    </p:cSldViewPr>
  </p:slideViewPr>
  <p:notesTextViewPr>
    <p:cViewPr>
      <p:scale>
        <a:sx n="1" d="1"/>
        <a:sy n="1" d="1"/>
      </p:scale>
      <p:origin x="0" y="0"/>
    </p:cViewPr>
  </p:notesTextViewPr>
  <p:notesViewPr>
    <p:cSldViewPr>
      <p:cViewPr varScale="1">
        <p:scale>
          <a:sx n="110" d="100"/>
          <a:sy n="110" d="100"/>
        </p:scale>
        <p:origin x="5312" y="16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頁首版面配置區 1">
            <a:extLst>
              <a:ext uri="{FF2B5EF4-FFF2-40B4-BE49-F238E27FC236}">
                <a16:creationId xmlns:a16="http://schemas.microsoft.com/office/drawing/2014/main" id="{8CA98139-E233-C104-6ACD-1AF16757AEE9}"/>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a:latin typeface="Arial" charset="0"/>
                <a:cs typeface="Arial" charset="0"/>
              </a:defRPr>
            </a:lvl1pPr>
          </a:lstStyle>
          <a:p>
            <a:pPr>
              <a:defRPr/>
            </a:pPr>
            <a:endParaRPr lang="zh-TW" altLang="en-US"/>
          </a:p>
        </p:txBody>
      </p:sp>
      <p:sp>
        <p:nvSpPr>
          <p:cNvPr id="3" name="日期版面配置區 2">
            <a:extLst>
              <a:ext uri="{FF2B5EF4-FFF2-40B4-BE49-F238E27FC236}">
                <a16:creationId xmlns:a16="http://schemas.microsoft.com/office/drawing/2014/main" id="{EB2E265F-3CD9-6827-86DD-2B186D2F82E3}"/>
              </a:ext>
            </a:extLst>
          </p:cNvPr>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eaLnBrk="1" hangingPunct="1">
              <a:defRPr sz="1200">
                <a:latin typeface="Arial" charset="0"/>
                <a:cs typeface="Arial" charset="0"/>
              </a:defRPr>
            </a:lvl1pPr>
          </a:lstStyle>
          <a:p>
            <a:pPr>
              <a:defRPr/>
            </a:pPr>
            <a:fld id="{C8178A24-39F8-194C-A503-737B012ECD6B}" type="datetimeFigureOut">
              <a:rPr lang="zh-TW" altLang="en-US"/>
              <a:pPr>
                <a:defRPr/>
              </a:pPr>
              <a:t>2024/3/26</a:t>
            </a:fld>
            <a:endParaRPr lang="zh-TW" altLang="en-US"/>
          </a:p>
        </p:txBody>
      </p:sp>
      <p:sp>
        <p:nvSpPr>
          <p:cNvPr id="4" name="頁尾版面配置區 3">
            <a:extLst>
              <a:ext uri="{FF2B5EF4-FFF2-40B4-BE49-F238E27FC236}">
                <a16:creationId xmlns:a16="http://schemas.microsoft.com/office/drawing/2014/main" id="{9EFF45F8-89AB-9F53-3EA8-200A53F27D9C}"/>
              </a:ext>
            </a:extLst>
          </p:cNvPr>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eaLnBrk="1" hangingPunct="1">
              <a:defRPr sz="1200">
                <a:latin typeface="Arial" charset="0"/>
                <a:cs typeface="Arial" charset="0"/>
              </a:defRPr>
            </a:lvl1pPr>
          </a:lstStyle>
          <a:p>
            <a:pPr>
              <a:defRPr/>
            </a:pPr>
            <a:endParaRPr lang="zh-TW" altLang="en-US"/>
          </a:p>
        </p:txBody>
      </p:sp>
      <p:sp>
        <p:nvSpPr>
          <p:cNvPr id="5" name="投影片編號版面配置區 4">
            <a:extLst>
              <a:ext uri="{FF2B5EF4-FFF2-40B4-BE49-F238E27FC236}">
                <a16:creationId xmlns:a16="http://schemas.microsoft.com/office/drawing/2014/main" id="{94351C7E-68BF-D3E0-B96B-B30A7B19F5F4}"/>
              </a:ext>
            </a:extLst>
          </p:cNvPr>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DE2ACD9E-0722-534B-9621-E754E70E4E7D}" type="slidenum">
              <a:rPr lang="zh-TW" altLang="en-US"/>
              <a:pPr>
                <a:defRPr/>
              </a:pPr>
              <a:t>‹#›</a:t>
            </a:fld>
            <a:endParaRPr lang="zh-TW"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頁首版面配置區 1">
            <a:extLst>
              <a:ext uri="{FF2B5EF4-FFF2-40B4-BE49-F238E27FC236}">
                <a16:creationId xmlns:a16="http://schemas.microsoft.com/office/drawing/2014/main" id="{D879FD69-2DC7-D596-ED50-510F64129133}"/>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a:latin typeface="Arial" charset="0"/>
                <a:cs typeface="Arial" charset="0"/>
              </a:defRPr>
            </a:lvl1pPr>
          </a:lstStyle>
          <a:p>
            <a:pPr>
              <a:defRPr/>
            </a:pPr>
            <a:endParaRPr lang="zh-TW" altLang="en-US"/>
          </a:p>
        </p:txBody>
      </p:sp>
      <p:sp>
        <p:nvSpPr>
          <p:cNvPr id="3" name="日期版面配置區 2">
            <a:extLst>
              <a:ext uri="{FF2B5EF4-FFF2-40B4-BE49-F238E27FC236}">
                <a16:creationId xmlns:a16="http://schemas.microsoft.com/office/drawing/2014/main" id="{C9A48046-0397-E40B-2F5D-FA50E6E15603}"/>
              </a:ext>
            </a:extLst>
          </p:cNvPr>
          <p:cNvSpPr>
            <a:spLocks noGrp="1"/>
          </p:cNvSpPr>
          <p:nvPr>
            <p:ph type="dt" idx="1"/>
          </p:nvPr>
        </p:nvSpPr>
        <p:spPr>
          <a:xfrm>
            <a:off x="3884613" y="0"/>
            <a:ext cx="2971800" cy="457200"/>
          </a:xfrm>
          <a:prstGeom prst="rect">
            <a:avLst/>
          </a:prstGeom>
        </p:spPr>
        <p:txBody>
          <a:bodyPr vert="horz" lIns="91440" tIns="45720" rIns="91440" bIns="45720" rtlCol="0"/>
          <a:lstStyle>
            <a:lvl1pPr algn="r" eaLnBrk="1" hangingPunct="1">
              <a:defRPr sz="1200">
                <a:latin typeface="Arial" charset="0"/>
                <a:cs typeface="Arial" charset="0"/>
              </a:defRPr>
            </a:lvl1pPr>
          </a:lstStyle>
          <a:p>
            <a:pPr>
              <a:defRPr/>
            </a:pPr>
            <a:fld id="{003EB722-8BB4-3B45-A92C-666606AE7F0A}" type="datetimeFigureOut">
              <a:rPr lang="zh-TW" altLang="en-US"/>
              <a:pPr>
                <a:defRPr/>
              </a:pPr>
              <a:t>2024/3/26</a:t>
            </a:fld>
            <a:endParaRPr lang="zh-TW" altLang="en-US"/>
          </a:p>
        </p:txBody>
      </p:sp>
      <p:sp>
        <p:nvSpPr>
          <p:cNvPr id="4" name="投影片圖像版面配置區 3">
            <a:extLst>
              <a:ext uri="{FF2B5EF4-FFF2-40B4-BE49-F238E27FC236}">
                <a16:creationId xmlns:a16="http://schemas.microsoft.com/office/drawing/2014/main" id="{42ED23B9-1F0B-B0CB-F6A5-62540DBD0CD2}"/>
              </a:ext>
            </a:extLst>
          </p:cNvPr>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zh-TW" altLang="en-US" noProof="0"/>
          </a:p>
        </p:txBody>
      </p:sp>
      <p:sp>
        <p:nvSpPr>
          <p:cNvPr id="5" name="備忘稿版面配置區 4">
            <a:extLst>
              <a:ext uri="{FF2B5EF4-FFF2-40B4-BE49-F238E27FC236}">
                <a16:creationId xmlns:a16="http://schemas.microsoft.com/office/drawing/2014/main" id="{4F4A2CB0-BD99-9C1D-F109-EB75558CF20B}"/>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TW" altLang="en-US" noProof="0"/>
              <a:t>按一下以編輯母片文字樣式</a:t>
            </a:r>
          </a:p>
          <a:p>
            <a:pPr lvl="1"/>
            <a:r>
              <a:rPr lang="zh-TW" altLang="en-US" noProof="0"/>
              <a:t>第二層</a:t>
            </a:r>
          </a:p>
          <a:p>
            <a:pPr lvl="2"/>
            <a:r>
              <a:rPr lang="zh-TW" altLang="en-US" noProof="0"/>
              <a:t>第三層</a:t>
            </a:r>
          </a:p>
          <a:p>
            <a:pPr lvl="3"/>
            <a:r>
              <a:rPr lang="zh-TW" altLang="en-US" noProof="0"/>
              <a:t>第四層</a:t>
            </a:r>
          </a:p>
          <a:p>
            <a:pPr lvl="4"/>
            <a:r>
              <a:rPr lang="zh-TW" altLang="en-US" noProof="0"/>
              <a:t>第五層</a:t>
            </a:r>
          </a:p>
        </p:txBody>
      </p:sp>
      <p:sp>
        <p:nvSpPr>
          <p:cNvPr id="6" name="頁尾版面配置區 5">
            <a:extLst>
              <a:ext uri="{FF2B5EF4-FFF2-40B4-BE49-F238E27FC236}">
                <a16:creationId xmlns:a16="http://schemas.microsoft.com/office/drawing/2014/main" id="{510AD918-9E72-0926-0F59-0C97299E589A}"/>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hangingPunct="1">
              <a:defRPr sz="1200">
                <a:latin typeface="Arial" charset="0"/>
                <a:cs typeface="Arial" charset="0"/>
              </a:defRPr>
            </a:lvl1pPr>
          </a:lstStyle>
          <a:p>
            <a:pPr>
              <a:defRPr/>
            </a:pPr>
            <a:endParaRPr lang="zh-TW" altLang="en-US"/>
          </a:p>
        </p:txBody>
      </p:sp>
      <p:sp>
        <p:nvSpPr>
          <p:cNvPr id="7" name="投影片編號版面配置區 6">
            <a:extLst>
              <a:ext uri="{FF2B5EF4-FFF2-40B4-BE49-F238E27FC236}">
                <a16:creationId xmlns:a16="http://schemas.microsoft.com/office/drawing/2014/main" id="{DE49F28D-6447-28CD-8322-9DA14C5970E9}"/>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B8A3BBC1-4FD2-B24A-A497-4CF8A9B00C54}" type="slidenum">
              <a:rPr lang="zh-TW" altLang="en-US"/>
              <a:pPr>
                <a:defRPr/>
              </a:pPr>
              <a:t>‹#›</a:t>
            </a:fld>
            <a:endParaRPr lang="zh-TW"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pPr>
              <a:defRPr/>
            </a:pPr>
            <a:fld id="{B8A3BBC1-4FD2-B24A-A497-4CF8A9B00C54}" type="slidenum">
              <a:rPr lang="zh-TW" altLang="en-US" smtClean="0"/>
              <a:pPr>
                <a:defRPr/>
              </a:pPr>
              <a:t>2</a:t>
            </a:fld>
            <a:endParaRPr lang="zh-TW" altLang="en-US"/>
          </a:p>
        </p:txBody>
      </p:sp>
    </p:spTree>
    <p:extLst>
      <p:ext uri="{BB962C8B-B14F-4D97-AF65-F5344CB8AC3E}">
        <p14:creationId xmlns:p14="http://schemas.microsoft.com/office/powerpoint/2010/main" val="1522377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第一個步驟是將</a:t>
            </a:r>
            <a:r>
              <a:rPr lang="en-US" altLang="zh-TW" dirty="0"/>
              <a:t>stateful </a:t>
            </a:r>
            <a:r>
              <a:rPr lang="zh-TW" altLang="en-US" dirty="0"/>
              <a:t>的 </a:t>
            </a:r>
            <a:r>
              <a:rPr lang="en-US" altLang="zh-TW" dirty="0"/>
              <a:t>free5gc</a:t>
            </a:r>
            <a:r>
              <a:rPr lang="zh-TW" altLang="en-US" dirty="0"/>
              <a:t>改成 </a:t>
            </a:r>
            <a:r>
              <a:rPr lang="en-US" altLang="zh-TW" dirty="0"/>
              <a:t>stateless </a:t>
            </a:r>
            <a:r>
              <a:rPr lang="zh-TW" altLang="en-US" dirty="0"/>
              <a:t>的 </a:t>
            </a:r>
            <a:r>
              <a:rPr lang="en-US" altLang="zh-TW" dirty="0"/>
              <a:t>Free5GC</a:t>
            </a:r>
          </a:p>
          <a:p>
            <a:pPr marL="0" marR="0" lvl="0" indent="0" algn="l" defTabSz="914400" rtl="0" eaLnBrk="0" fontAlgn="base" latinLnBrk="0" hangingPunct="0">
              <a:lnSpc>
                <a:spcPct val="100000"/>
              </a:lnSpc>
              <a:spcBef>
                <a:spcPct val="30000"/>
              </a:spcBef>
              <a:spcAft>
                <a:spcPct val="0"/>
              </a:spcAft>
              <a:buClrTx/>
              <a:buSzTx/>
              <a:buFontTx/>
              <a:buNone/>
              <a:tabLst/>
              <a:defRPr/>
            </a:pPr>
            <a:r>
              <a:rPr lang="zh-TW" altLang="en-US" dirty="0">
                <a:effectLst/>
                <a:ea typeface="Segoe UI Web (West European)"/>
              </a:rPr>
              <a:t>在</a:t>
            </a:r>
            <a:r>
              <a:rPr lang="zh-TW" altLang="zh-TW" dirty="0">
                <a:effectLst/>
                <a:ea typeface="Segoe UI Web (West European)"/>
              </a:rPr>
              <a:t>3GPP</a:t>
            </a:r>
            <a:r>
              <a:rPr lang="zh-TW" altLang="en-US" dirty="0">
                <a:effectLst/>
                <a:ea typeface="Segoe UI Web (West European)"/>
              </a:rPr>
              <a:t> 官方</a:t>
            </a:r>
            <a:r>
              <a:rPr lang="zh-TW" altLang="zh-TW" dirty="0">
                <a:effectLst/>
                <a:ea typeface="Segoe UI Web (West European)"/>
              </a:rPr>
              <a:t> </a:t>
            </a:r>
            <a:r>
              <a:rPr lang="en-US" altLang="zh-TW" dirty="0">
                <a:effectLst/>
                <a:ea typeface="Segoe UI Web (West European)"/>
              </a:rPr>
              <a:t>release 15</a:t>
            </a:r>
            <a:r>
              <a:rPr lang="zh-TW" altLang="en-US" dirty="0">
                <a:effectLst/>
                <a:ea typeface="Segoe UI Web (West European)"/>
              </a:rPr>
              <a:t> 的</a:t>
            </a:r>
            <a:r>
              <a:rPr lang="en-US" altLang="zh-TW" dirty="0">
                <a:effectLst/>
                <a:ea typeface="Segoe UI Web (West European)"/>
              </a:rPr>
              <a:t>spec</a:t>
            </a:r>
            <a:r>
              <a:rPr lang="zh-TW" altLang="en-US" dirty="0">
                <a:effectLst/>
                <a:ea typeface="Segoe UI Web (West European)"/>
              </a:rPr>
              <a:t>中有定義一個叫</a:t>
            </a:r>
            <a:r>
              <a:rPr lang="en-US" altLang="zh-TW" sz="1200" dirty="0">
                <a:solidFill>
                  <a:srgbClr val="FF0000"/>
                </a:solidFill>
                <a:latin typeface="Times New Roman" panose="02020603050405020304" pitchFamily="18" charset="0"/>
                <a:cs typeface="Times New Roman" panose="02020603050405020304" pitchFamily="18" charset="0"/>
              </a:rPr>
              <a:t>Unstructured Data Storage Function (UDSF) </a:t>
            </a:r>
            <a:r>
              <a:rPr lang="zh-TW" altLang="en-US" sz="1200" dirty="0">
                <a:solidFill>
                  <a:srgbClr val="FF0000"/>
                </a:solidFill>
                <a:latin typeface="Times New Roman" panose="02020603050405020304" pitchFamily="18" charset="0"/>
                <a:cs typeface="Times New Roman" panose="02020603050405020304" pitchFamily="18" charset="0"/>
              </a:rPr>
              <a:t>的規格</a:t>
            </a:r>
            <a:r>
              <a:rPr lang="zh-TW" altLang="zh-TW" dirty="0">
                <a:effectLst/>
                <a:ea typeface="Segoe UI Web (West European)"/>
              </a:rPr>
              <a:t>，</a:t>
            </a:r>
            <a:r>
              <a:rPr lang="zh-TW" altLang="en-US" dirty="0">
                <a:effectLst/>
                <a:ea typeface="Segoe UI Web (West European)"/>
              </a:rPr>
              <a:t>這個</a:t>
            </a:r>
            <a:r>
              <a:rPr lang="en-US" altLang="zh-TW" dirty="0">
                <a:effectLst/>
                <a:ea typeface="Segoe UI Web (West European)"/>
              </a:rPr>
              <a:t>NF</a:t>
            </a:r>
            <a:r>
              <a:rPr lang="zh-TW" altLang="en-US" dirty="0">
                <a:effectLst/>
                <a:ea typeface="Segoe UI Web (West European)"/>
              </a:rPr>
              <a:t>是一</a:t>
            </a:r>
            <a:r>
              <a:rPr lang="zh-TW" altLang="zh-TW" dirty="0">
                <a:effectLst/>
                <a:ea typeface="Segoe UI Web (West European)"/>
              </a:rPr>
              <a:t>個</a:t>
            </a:r>
            <a:r>
              <a:rPr lang="en-US" altLang="zh-TW" sz="1200" dirty="0">
                <a:solidFill>
                  <a:schemeClr val="tx1"/>
                </a:solidFill>
                <a:latin typeface="Times New Roman" panose="02020603050405020304" pitchFamily="18" charset="0"/>
                <a:cs typeface="Times New Roman" panose="02020603050405020304" pitchFamily="18" charset="0"/>
              </a:rPr>
              <a:t>data repository </a:t>
            </a:r>
            <a:r>
              <a:rPr lang="zh-TW" altLang="zh-TW" dirty="0">
                <a:effectLst/>
                <a:ea typeface="Segoe UI Web (West European)"/>
              </a:rPr>
              <a:t>，接受</a:t>
            </a:r>
            <a:r>
              <a:rPr lang="zh-TW" altLang="en-US" dirty="0">
                <a:effectLst/>
                <a:ea typeface="Segoe UI Web (West European)"/>
              </a:rPr>
              <a:t>任何形式</a:t>
            </a:r>
            <a:r>
              <a:rPr lang="zh-TW" altLang="zh-TW" dirty="0">
                <a:effectLst/>
                <a:ea typeface="Segoe UI Web (West European)"/>
              </a:rPr>
              <a:t>的</a:t>
            </a:r>
            <a:r>
              <a:rPr lang="en-US" altLang="zh-TW" dirty="0">
                <a:effectLst/>
                <a:ea typeface="Segoe UI Web (West European)"/>
              </a:rPr>
              <a:t>binary</a:t>
            </a:r>
            <a:r>
              <a:rPr lang="zh-TW" altLang="en-US" dirty="0">
                <a:effectLst/>
                <a:ea typeface="Segoe UI Web (West European)"/>
              </a:rPr>
              <a:t>資料。</a:t>
            </a:r>
            <a:r>
              <a:rPr lang="en-US" altLang="zh-TW" dirty="0">
                <a:effectLst/>
                <a:ea typeface="Segoe UI Web (West European)"/>
              </a:rPr>
              <a:t>(</a:t>
            </a:r>
            <a:r>
              <a:rPr lang="zh-TW" altLang="en-US" dirty="0">
                <a:effectLst/>
                <a:ea typeface="Segoe UI Web (West European)"/>
              </a:rPr>
              <a:t>有格式的叫做</a:t>
            </a:r>
            <a:r>
              <a:rPr lang="en-US" altLang="zh-TW" sz="1200" dirty="0">
                <a:solidFill>
                  <a:schemeClr val="tx1"/>
                </a:solidFill>
                <a:latin typeface="Times New Roman" panose="02020603050405020304" pitchFamily="18" charset="0"/>
                <a:cs typeface="Times New Roman" panose="02020603050405020304" pitchFamily="18" charset="0"/>
              </a:rPr>
              <a:t>Unified Data Repository (UDR))</a:t>
            </a:r>
            <a:endParaRPr lang="zh-TW" altLang="zh-TW" dirty="0">
              <a:effectLst/>
              <a:ea typeface="Segoe UI Web (West European)"/>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zh-TW" altLang="zh-TW" dirty="0">
                <a:effectLst/>
                <a:ea typeface="Segoe UI Web (West European)"/>
              </a:rPr>
              <a:t>為了便於實現，</a:t>
            </a:r>
            <a:r>
              <a:rPr lang="zh-TW" altLang="en-US" dirty="0">
                <a:effectLst/>
                <a:ea typeface="Segoe UI Web (West European)"/>
              </a:rPr>
              <a:t>作者</a:t>
            </a:r>
            <a:r>
              <a:rPr lang="zh-TW" altLang="zh-TW" dirty="0">
                <a:effectLst/>
                <a:ea typeface="Segoe UI Web (West European)"/>
              </a:rPr>
              <a:t>選擇以 JSON 文字格式序列化</a:t>
            </a:r>
            <a:r>
              <a:rPr lang="zh-TW" altLang="en-US" dirty="0">
                <a:effectLst/>
                <a:ea typeface="Segoe UI Web (West European)"/>
              </a:rPr>
              <a:t>紀錄 </a:t>
            </a:r>
            <a:r>
              <a:rPr lang="en-US" altLang="zh-TW" dirty="0">
                <a:effectLst/>
                <a:ea typeface="Segoe UI Web (West European)"/>
              </a:rPr>
              <a:t>procedure </a:t>
            </a:r>
            <a:r>
              <a:rPr lang="zh-TW" altLang="zh-TW" dirty="0">
                <a:effectLst/>
                <a:ea typeface="Segoe UI Web (West European)"/>
              </a:rPr>
              <a:t>狀態。</a:t>
            </a:r>
            <a:endParaRPr lang="en-US" altLang="zh-TW" dirty="0">
              <a:effectLst/>
              <a:ea typeface="Segoe UI Web (West European)"/>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zh-TW" altLang="zh-TW" dirty="0">
                <a:effectLst/>
                <a:ea typeface="Segoe UI Web (West European)"/>
              </a:rPr>
              <a:t>由於是非結構化的，</a:t>
            </a:r>
            <a:r>
              <a:rPr lang="zh-TW" altLang="en-US" dirty="0">
                <a:effectLst/>
                <a:ea typeface="Segoe UI Web (West European)"/>
              </a:rPr>
              <a:t>所以</a:t>
            </a:r>
            <a:r>
              <a:rPr lang="zh-TW" altLang="zh-TW" dirty="0">
                <a:effectLst/>
                <a:ea typeface="Segoe UI Web (West European)"/>
              </a:rPr>
              <a:t>UDSF 的實現</a:t>
            </a:r>
            <a:r>
              <a:rPr lang="zh-TW" altLang="en-US" dirty="0">
                <a:effectLst/>
                <a:ea typeface="Segoe UI Web (West European)"/>
              </a:rPr>
              <a:t>是</a:t>
            </a:r>
            <a:r>
              <a:rPr lang="zh-TW" altLang="zh-TW" dirty="0">
                <a:effectLst/>
                <a:ea typeface="Segoe UI Web (West European)"/>
              </a:rPr>
              <a:t>由</a:t>
            </a:r>
            <a:r>
              <a:rPr lang="en-US" altLang="zh-TW" dirty="0">
                <a:effectLst/>
                <a:ea typeface="Segoe UI Web (West European)"/>
              </a:rPr>
              <a:t>key-value</a:t>
            </a:r>
            <a:r>
              <a:rPr lang="zh-TW" altLang="zh-TW" dirty="0">
                <a:effectLst/>
                <a:ea typeface="Segoe UI Web (West European)"/>
              </a:rPr>
              <a:t>資料庫</a:t>
            </a:r>
            <a:r>
              <a:rPr lang="zh-TW" altLang="en-US" dirty="0">
                <a:effectLst/>
                <a:ea typeface="Segoe UI Web (West European)"/>
              </a:rPr>
              <a:t>所實作。</a:t>
            </a:r>
            <a:endParaRPr lang="zh-TW" altLang="zh-TW" dirty="0">
              <a:effectLst/>
              <a:ea typeface="Segoe UI Web (West European)"/>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zh-TW" altLang="zh-TW" dirty="0">
                <a:effectLst/>
                <a:ea typeface="Segoe UI Web (West European)"/>
              </a:rPr>
              <a:t>圖 2</a:t>
            </a:r>
            <a:r>
              <a:rPr lang="zh-TW" altLang="en-US" dirty="0">
                <a:effectLst/>
                <a:ea typeface="Segoe UI Web (West European)"/>
              </a:rPr>
              <a:t>是</a:t>
            </a:r>
            <a:r>
              <a:rPr lang="zh-TW" altLang="zh-TW" dirty="0">
                <a:effectLst/>
                <a:ea typeface="Segoe UI Web (West European)"/>
              </a:rPr>
              <a:t>一個</a:t>
            </a:r>
            <a:r>
              <a:rPr lang="en-US" altLang="zh-TW" sz="1200" dirty="0">
                <a:solidFill>
                  <a:schemeClr val="tx1"/>
                </a:solidFill>
                <a:latin typeface="Times New Roman" panose="02020603050405020304" pitchFamily="18" charset="0"/>
                <a:cs typeface="Times New Roman" panose="02020603050405020304" pitchFamily="18" charset="0"/>
              </a:rPr>
              <a:t>benchmark</a:t>
            </a:r>
            <a:r>
              <a:rPr lang="zh-TW" altLang="zh-TW" dirty="0">
                <a:effectLst/>
                <a:ea typeface="Segoe UI Web (West European)"/>
              </a:rPr>
              <a:t>測試，</a:t>
            </a:r>
            <a:r>
              <a:rPr lang="zh-TW" altLang="en-US" dirty="0">
                <a:effectLst/>
                <a:ea typeface="Segoe UI Web (West European)"/>
              </a:rPr>
              <a:t>作者</a:t>
            </a:r>
            <a:r>
              <a:rPr lang="zh-TW" altLang="zh-TW" dirty="0">
                <a:effectLst/>
                <a:ea typeface="Segoe UI Web (West European)"/>
              </a:rPr>
              <a:t>比較</a:t>
            </a:r>
            <a:r>
              <a:rPr lang="en-US" altLang="zh-TW" dirty="0">
                <a:effectLst/>
                <a:ea typeface="Segoe UI Web (West European)"/>
              </a:rPr>
              <a:t>Redis</a:t>
            </a:r>
            <a:r>
              <a:rPr lang="zh-TW" altLang="en-US" dirty="0">
                <a:effectLst/>
                <a:ea typeface="Segoe UI Web (West European)"/>
              </a:rPr>
              <a:t>與</a:t>
            </a:r>
            <a:r>
              <a:rPr lang="en-US" altLang="zh-TW" dirty="0" err="1">
                <a:effectLst/>
                <a:ea typeface="Segoe UI Web (West European)"/>
              </a:rPr>
              <a:t>badgerDB</a:t>
            </a:r>
            <a:r>
              <a:rPr lang="zh-TW" altLang="en-US" dirty="0">
                <a:effectLst/>
                <a:ea typeface="Segoe UI Web (West European)"/>
              </a:rPr>
              <a:t>兩種資料庫的性能</a:t>
            </a:r>
            <a:r>
              <a:rPr lang="zh-TW" altLang="zh-TW" dirty="0">
                <a:effectLst/>
                <a:ea typeface="Segoe UI Web (West European)"/>
              </a:rPr>
              <a:t>。</a:t>
            </a:r>
            <a:r>
              <a:rPr lang="zh-TW" altLang="en-US" dirty="0">
                <a:effectLst/>
                <a:ea typeface="Segoe UI Web (West European)"/>
              </a:rPr>
              <a:t>結果顯示逐步增加的輸入流量下，</a:t>
            </a:r>
            <a:r>
              <a:rPr lang="en-US" altLang="zh-TW" dirty="0" err="1">
                <a:effectLst/>
                <a:ea typeface="Segoe UI Web (West European)"/>
              </a:rPr>
              <a:t>badgerDB</a:t>
            </a:r>
            <a:r>
              <a:rPr lang="zh-TW" altLang="en-US" dirty="0">
                <a:effectLst/>
                <a:ea typeface="Segoe UI Web (West European)"/>
              </a:rPr>
              <a:t>可以擁有較高的讀寫操作。</a:t>
            </a:r>
            <a:endParaRPr lang="zh-TW" altLang="zh-TW" dirty="0">
              <a:effectLst/>
              <a:ea typeface="Segoe UI Web (West European)"/>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zh-TW" altLang="zh-TW" dirty="0">
                <a:effectLst/>
                <a:ea typeface="Segoe UI Web (West European)"/>
              </a:rPr>
              <a:t>因此，</a:t>
            </a:r>
            <a:r>
              <a:rPr lang="zh-TW" altLang="en-US" dirty="0">
                <a:effectLst/>
                <a:ea typeface="Segoe UI Web (West European)"/>
              </a:rPr>
              <a:t>作者選擇</a:t>
            </a:r>
            <a:r>
              <a:rPr lang="zh-TW" altLang="zh-TW" dirty="0">
                <a:effectLst/>
                <a:ea typeface="Segoe UI Web (West European)"/>
              </a:rPr>
              <a:t>部署一個BadgerDB 作為後端資料庫</a:t>
            </a:r>
            <a:r>
              <a:rPr lang="zh-TW" altLang="en-US" dirty="0">
                <a:effectLst/>
                <a:ea typeface="Segoe UI Web (West European)"/>
              </a:rPr>
              <a:t> 作為 </a:t>
            </a:r>
            <a:r>
              <a:rPr lang="zh-TW" altLang="zh-TW" dirty="0">
                <a:effectLst/>
                <a:ea typeface="Segoe UI Web (West European)"/>
              </a:rPr>
              <a:t>UDSF </a:t>
            </a:r>
            <a:r>
              <a:rPr lang="en-US" altLang="zh-TW" dirty="0">
                <a:effectLst/>
                <a:ea typeface="Segoe UI Web (West European)"/>
              </a:rPr>
              <a:t>instance</a:t>
            </a:r>
            <a:r>
              <a:rPr lang="zh-TW" altLang="zh-TW" dirty="0">
                <a:effectLst/>
                <a:ea typeface="Segoe UI Web (West European)"/>
              </a:rPr>
              <a:t> 。</a:t>
            </a:r>
          </a:p>
          <a:p>
            <a:endParaRPr lang="en-US" altLang="zh-TW" dirty="0"/>
          </a:p>
        </p:txBody>
      </p:sp>
      <p:sp>
        <p:nvSpPr>
          <p:cNvPr id="4" name="投影片編號版面配置區 3"/>
          <p:cNvSpPr>
            <a:spLocks noGrp="1"/>
          </p:cNvSpPr>
          <p:nvPr>
            <p:ph type="sldNum" sz="quarter" idx="5"/>
          </p:nvPr>
        </p:nvSpPr>
        <p:spPr/>
        <p:txBody>
          <a:bodyPr/>
          <a:lstStyle/>
          <a:p>
            <a:pPr>
              <a:defRPr/>
            </a:pPr>
            <a:fld id="{B8A3BBC1-4FD2-B24A-A497-4CF8A9B00C54}" type="slidenum">
              <a:rPr lang="zh-TW" altLang="en-US" smtClean="0"/>
              <a:pPr>
                <a:defRPr/>
              </a:pPr>
              <a:t>11</a:t>
            </a:fld>
            <a:endParaRPr lang="zh-TW" altLang="en-US"/>
          </a:p>
        </p:txBody>
      </p:sp>
    </p:spTree>
    <p:extLst>
      <p:ext uri="{BB962C8B-B14F-4D97-AF65-F5344CB8AC3E}">
        <p14:creationId xmlns:p14="http://schemas.microsoft.com/office/powerpoint/2010/main" val="42138638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zh-TW" altLang="en-US" dirty="0">
                <a:effectLst/>
                <a:ea typeface="Segoe UI Web (West European)"/>
              </a:rPr>
              <a:t>有了</a:t>
            </a:r>
            <a:r>
              <a:rPr lang="en-US" altLang="zh-TW" dirty="0">
                <a:effectLst/>
                <a:ea typeface="Segoe UI Web (West European)"/>
              </a:rPr>
              <a:t>UDSF</a:t>
            </a:r>
            <a:r>
              <a:rPr lang="zh-TW" altLang="en-US" dirty="0">
                <a:effectLst/>
                <a:ea typeface="Segoe UI Web (West European)"/>
              </a:rPr>
              <a:t>之後，</a:t>
            </a:r>
            <a:r>
              <a:rPr lang="zh-TW" altLang="zh-TW" dirty="0">
                <a:effectLst/>
                <a:ea typeface="Segoe UI Web (West European)"/>
              </a:rPr>
              <a:t>一些 5GC NF 需要修改以啟用</a:t>
            </a:r>
            <a:r>
              <a:rPr lang="en-US" altLang="zh-TW" dirty="0">
                <a:effectLst/>
                <a:ea typeface="Segoe UI Web (West European)"/>
              </a:rPr>
              <a:t>stateless</a:t>
            </a:r>
            <a:r>
              <a:rPr lang="zh-TW" altLang="zh-TW" dirty="0">
                <a:effectLst/>
                <a:ea typeface="Segoe UI Web (West European)"/>
              </a:rPr>
              <a:t>。 </a:t>
            </a:r>
            <a:endParaRPr lang="en-US" altLang="zh-TW" dirty="0">
              <a:effectLst/>
              <a:ea typeface="Segoe UI Web (West European)"/>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zh-TW" altLang="en-US" dirty="0">
                <a:effectLst/>
                <a:ea typeface="Segoe UI Web (West European)"/>
              </a:rPr>
              <a:t>在 </a:t>
            </a:r>
            <a:r>
              <a:rPr lang="en-US" altLang="zh-TW" dirty="0">
                <a:effectLst/>
                <a:ea typeface="Segoe UI Web (West European)"/>
              </a:rPr>
              <a:t>Free5GC</a:t>
            </a:r>
            <a:r>
              <a:rPr lang="zh-TW" altLang="en-US" dirty="0">
                <a:effectLst/>
                <a:ea typeface="Segoe UI Web (West European)"/>
              </a:rPr>
              <a:t> 中，</a:t>
            </a:r>
            <a:r>
              <a:rPr lang="zh-TW" altLang="zh-TW" dirty="0">
                <a:effectLst/>
                <a:ea typeface="Segoe UI Web (West European)"/>
              </a:rPr>
              <a:t>NRF 和 UDR </a:t>
            </a:r>
            <a:r>
              <a:rPr lang="zh-TW" altLang="en-US" dirty="0">
                <a:effectLst/>
                <a:ea typeface="Segoe UI Web (West European)"/>
              </a:rPr>
              <a:t>因為使用</a:t>
            </a:r>
            <a:r>
              <a:rPr lang="zh-TW" altLang="zh-TW" dirty="0">
                <a:effectLst/>
                <a:ea typeface="Segoe UI Web (West European)"/>
              </a:rPr>
              <a:t>現有的 MongoDB 來</a:t>
            </a:r>
            <a:r>
              <a:rPr lang="zh-TW" altLang="en-US" dirty="0">
                <a:effectLst/>
                <a:ea typeface="Segoe UI Web (West European)"/>
              </a:rPr>
              <a:t>儲存訂閱資料</a:t>
            </a:r>
            <a:r>
              <a:rPr lang="zh-TW" altLang="zh-TW" dirty="0">
                <a:effectLst/>
                <a:ea typeface="Segoe UI Web (West European)"/>
              </a:rPr>
              <a:t>，</a:t>
            </a:r>
            <a:r>
              <a:rPr lang="zh-TW" altLang="en-US" dirty="0">
                <a:effectLst/>
                <a:ea typeface="Segoe UI Web (West European)"/>
              </a:rPr>
              <a:t>因此這兩個</a:t>
            </a:r>
            <a:r>
              <a:rPr lang="en-US" altLang="zh-TW" dirty="0">
                <a:effectLst/>
                <a:ea typeface="Segoe UI Web (West European)"/>
              </a:rPr>
              <a:t>NF</a:t>
            </a:r>
            <a:r>
              <a:rPr lang="zh-TW" altLang="zh-TW" dirty="0">
                <a:effectLst/>
                <a:ea typeface="Segoe UI Web (West European)"/>
              </a:rPr>
              <a:t>不需要</a:t>
            </a:r>
            <a:r>
              <a:rPr lang="zh-TW" altLang="en-US" dirty="0">
                <a:effectLst/>
                <a:ea typeface="Segoe UI Web (West European)"/>
              </a:rPr>
              <a:t>做</a:t>
            </a:r>
            <a:r>
              <a:rPr lang="zh-TW" altLang="zh-TW" dirty="0">
                <a:effectLst/>
                <a:ea typeface="Segoe UI Web (West European)"/>
              </a:rPr>
              <a:t>修改。 </a:t>
            </a:r>
            <a:endParaRPr lang="en-US" altLang="zh-TW" dirty="0">
              <a:effectLst/>
              <a:ea typeface="Segoe UI Web (West European)"/>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zh-TW" altLang="zh-TW" dirty="0">
                <a:effectLst/>
                <a:ea typeface="Segoe UI Web (West European)"/>
              </a:rPr>
              <a:t>NSSF </a:t>
            </a:r>
            <a:r>
              <a:rPr lang="zh-TW" altLang="en-US" dirty="0">
                <a:effectLst/>
                <a:ea typeface="Segoe UI Web (West European)"/>
              </a:rPr>
              <a:t>本身就</a:t>
            </a:r>
            <a:r>
              <a:rPr lang="zh-TW" altLang="zh-TW" dirty="0">
                <a:effectLst/>
                <a:ea typeface="Segoe UI Web (West European)"/>
              </a:rPr>
              <a:t>不儲存</a:t>
            </a:r>
            <a:r>
              <a:rPr lang="en-US" altLang="zh-TW" sz="1200" dirty="0">
                <a:solidFill>
                  <a:schemeClr val="tx1"/>
                </a:solidFill>
                <a:latin typeface="Times New Roman" panose="02020603050405020304" pitchFamily="18" charset="0"/>
                <a:cs typeface="Times New Roman" panose="02020603050405020304" pitchFamily="18" charset="0"/>
              </a:rPr>
              <a:t>UE-specific application state</a:t>
            </a:r>
            <a:r>
              <a:rPr lang="zh-TW" altLang="zh-TW" dirty="0">
                <a:effectLst/>
                <a:ea typeface="Segoe UI Web (West European)"/>
              </a:rPr>
              <a:t>。</a:t>
            </a:r>
            <a:endParaRPr lang="en-US" altLang="zh-TW" dirty="0">
              <a:effectLst/>
              <a:ea typeface="Segoe UI Web (West European)"/>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zh-TW" altLang="zh-TW" dirty="0">
                <a:effectLst/>
                <a:ea typeface="Segoe UI Web (West European)"/>
              </a:rPr>
              <a:t>對於AMF，</a:t>
            </a:r>
            <a:r>
              <a:rPr lang="zh-TW" altLang="en-US" dirty="0">
                <a:effectLst/>
                <a:ea typeface="Segoe UI Web (West European)"/>
              </a:rPr>
              <a:t>因為它參與的</a:t>
            </a:r>
            <a:r>
              <a:rPr lang="zh-TW" altLang="zh-TW" dirty="0">
                <a:effectLst/>
                <a:ea typeface="Segoe UI Web (West European)"/>
              </a:rPr>
              <a:t>每個</a:t>
            </a:r>
            <a:r>
              <a:rPr lang="en-US" altLang="zh-TW" sz="1200" dirty="0">
                <a:solidFill>
                  <a:schemeClr val="tx1"/>
                </a:solidFill>
                <a:latin typeface="Times New Roman" panose="02020603050405020304" pitchFamily="18" charset="0"/>
                <a:cs typeface="Times New Roman" panose="02020603050405020304" pitchFamily="18" charset="0"/>
              </a:rPr>
              <a:t>procedure</a:t>
            </a:r>
            <a:r>
              <a:rPr lang="zh-TW" altLang="en-US" sz="1200" dirty="0">
                <a:solidFill>
                  <a:schemeClr val="tx1"/>
                </a:solidFill>
                <a:latin typeface="Times New Roman" panose="02020603050405020304" pitchFamily="18" charset="0"/>
                <a:cs typeface="Times New Roman" panose="02020603050405020304" pitchFamily="18" charset="0"/>
              </a:rPr>
              <a:t>都</a:t>
            </a:r>
            <a:r>
              <a:rPr lang="zh-TW" altLang="zh-TW" dirty="0">
                <a:effectLst/>
                <a:ea typeface="Segoe UI Web (West European)"/>
              </a:rPr>
              <a:t>會快速連續交換許多小的NGAP</a:t>
            </a:r>
            <a:r>
              <a:rPr lang="en-US" altLang="zh-TW" dirty="0">
                <a:effectLst/>
                <a:ea typeface="Segoe UI Web (West European)"/>
              </a:rPr>
              <a:t> msg</a:t>
            </a:r>
            <a:r>
              <a:rPr lang="zh-TW" altLang="zh-TW" dirty="0">
                <a:effectLst/>
                <a:ea typeface="Segoe UI Web (West European)"/>
              </a:rPr>
              <a:t>，因此，</a:t>
            </a:r>
            <a:r>
              <a:rPr lang="en-US" altLang="zh-TW" sz="1200" dirty="0">
                <a:solidFill>
                  <a:srgbClr val="FF0000"/>
                </a:solidFill>
                <a:latin typeface="Times New Roman" panose="02020603050405020304" pitchFamily="18" charset="0"/>
                <a:cs typeface="Times New Roman" panose="02020603050405020304" pitchFamily="18" charset="0"/>
              </a:rPr>
              <a:t>procedural </a:t>
            </a:r>
            <a:r>
              <a:rPr lang="en-US" altLang="zh-TW" sz="1200" dirty="0">
                <a:solidFill>
                  <a:schemeClr val="tx1"/>
                </a:solidFill>
                <a:latin typeface="Times New Roman" panose="02020603050405020304" pitchFamily="18" charset="0"/>
                <a:cs typeface="Times New Roman" panose="02020603050405020304" pitchFamily="18" charset="0"/>
              </a:rPr>
              <a:t>statelessness</a:t>
            </a:r>
            <a:r>
              <a:rPr lang="zh-TW" altLang="zh-TW" dirty="0">
                <a:effectLst/>
                <a:ea typeface="Segoe UI Web (West European)"/>
              </a:rPr>
              <a:t>是一個合理的選擇。 </a:t>
            </a:r>
            <a:endParaRPr lang="en-US" altLang="zh-TW" dirty="0">
              <a:effectLst/>
              <a:ea typeface="Segoe UI Web (West European)"/>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zh-TW" altLang="zh-TW" dirty="0">
                <a:effectLst/>
                <a:ea typeface="Segoe UI Web (West European)"/>
              </a:rPr>
              <a:t>AUSF、PCF、SMF 和 UDM，</a:t>
            </a:r>
            <a:r>
              <a:rPr lang="zh-TW" altLang="en-US" dirty="0">
                <a:effectLst/>
                <a:ea typeface="Segoe UI Web (West European)"/>
              </a:rPr>
              <a:t>作者</a:t>
            </a:r>
            <a:r>
              <a:rPr lang="zh-TW" altLang="zh-TW" dirty="0">
                <a:effectLst/>
                <a:ea typeface="Segoe UI Web (West European)"/>
              </a:rPr>
              <a:t>從 HTTP API 的角度實現</a:t>
            </a:r>
            <a:r>
              <a:rPr lang="en-US" altLang="zh-TW" sz="1200" dirty="0">
                <a:solidFill>
                  <a:srgbClr val="FF0000"/>
                </a:solidFill>
                <a:latin typeface="Times New Roman" panose="02020603050405020304" pitchFamily="18" charset="0"/>
                <a:cs typeface="Times New Roman" panose="02020603050405020304" pitchFamily="18" charset="0"/>
              </a:rPr>
              <a:t>transactional </a:t>
            </a:r>
            <a:r>
              <a:rPr lang="en-US" altLang="zh-TW" sz="1200" dirty="0">
                <a:solidFill>
                  <a:schemeClr val="tx1"/>
                </a:solidFill>
                <a:latin typeface="Times New Roman" panose="02020603050405020304" pitchFamily="18" charset="0"/>
                <a:cs typeface="Times New Roman" panose="02020603050405020304" pitchFamily="18" charset="0"/>
              </a:rPr>
              <a:t>stateless</a:t>
            </a:r>
            <a:r>
              <a:rPr lang="en-US" altLang="zh-TW" sz="1200" dirty="0">
                <a:solidFill>
                  <a:srgbClr val="FF0000"/>
                </a:solidFill>
                <a:latin typeface="Times New Roman" panose="02020603050405020304" pitchFamily="18" charset="0"/>
                <a:cs typeface="Times New Roman" panose="02020603050405020304" pitchFamily="18" charset="0"/>
              </a:rPr>
              <a:t> </a:t>
            </a:r>
            <a:r>
              <a:rPr lang="zh-TW" altLang="zh-TW" dirty="0">
                <a:effectLst/>
                <a:ea typeface="Segoe UI Web (West European)"/>
              </a:rPr>
              <a:t>。 </a:t>
            </a:r>
            <a:endParaRPr lang="en-US" altLang="zh-TW" dirty="0">
              <a:effectLst/>
              <a:ea typeface="Segoe UI Web (West European)"/>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zh-TW" altLang="en-US" dirty="0">
                <a:effectLst/>
                <a:ea typeface="Segoe UI Web (West European)"/>
              </a:rPr>
              <a:t>此外</a:t>
            </a:r>
            <a:r>
              <a:rPr lang="zh-TW" altLang="zh-TW" dirty="0">
                <a:effectLst/>
                <a:ea typeface="Segoe UI Web (West European)"/>
              </a:rPr>
              <a:t>在SMF中，</a:t>
            </a:r>
            <a:r>
              <a:rPr lang="en-US" altLang="zh-TW" sz="1200" dirty="0">
                <a:solidFill>
                  <a:srgbClr val="FF0000"/>
                </a:solidFill>
                <a:latin typeface="Times New Roman" panose="02020603050405020304" pitchFamily="18" charset="0"/>
                <a:cs typeface="Times New Roman" panose="02020603050405020304" pitchFamily="18" charset="0"/>
              </a:rPr>
              <a:t>transactional </a:t>
            </a:r>
            <a:r>
              <a:rPr lang="en-US" altLang="zh-TW" sz="1200" dirty="0">
                <a:solidFill>
                  <a:schemeClr val="tx1"/>
                </a:solidFill>
                <a:latin typeface="Times New Roman" panose="02020603050405020304" pitchFamily="18" charset="0"/>
                <a:cs typeface="Times New Roman" panose="02020603050405020304" pitchFamily="18" charset="0"/>
              </a:rPr>
              <a:t>stateless</a:t>
            </a:r>
            <a:r>
              <a:rPr lang="zh-TW" altLang="zh-TW" dirty="0">
                <a:effectLst/>
                <a:ea typeface="Segoe UI Web (West European)"/>
              </a:rPr>
              <a:t>還包括與UPF的任何</a:t>
            </a:r>
            <a:r>
              <a:rPr lang="en-US" altLang="zh-TW" sz="1200" dirty="0">
                <a:solidFill>
                  <a:schemeClr val="tx1"/>
                </a:solidFill>
                <a:latin typeface="Times New Roman" panose="02020603050405020304" pitchFamily="18" charset="0"/>
                <a:cs typeface="Times New Roman" panose="02020603050405020304" pitchFamily="18" charset="0"/>
              </a:rPr>
              <a:t>communication</a:t>
            </a:r>
            <a:r>
              <a:rPr lang="zh-TW" altLang="zh-TW" dirty="0">
                <a:effectLst/>
                <a:ea typeface="Segoe UI Web (West European)"/>
              </a:rPr>
              <a:t>。</a:t>
            </a:r>
          </a:p>
          <a:p>
            <a:endParaRPr lang="en-US" altLang="zh-TW" dirty="0"/>
          </a:p>
        </p:txBody>
      </p:sp>
      <p:sp>
        <p:nvSpPr>
          <p:cNvPr id="4" name="投影片編號版面配置區 3"/>
          <p:cNvSpPr>
            <a:spLocks noGrp="1"/>
          </p:cNvSpPr>
          <p:nvPr>
            <p:ph type="sldNum" sz="quarter" idx="5"/>
          </p:nvPr>
        </p:nvSpPr>
        <p:spPr/>
        <p:txBody>
          <a:bodyPr/>
          <a:lstStyle/>
          <a:p>
            <a:pPr>
              <a:defRPr/>
            </a:pPr>
            <a:fld id="{B8A3BBC1-4FD2-B24A-A497-4CF8A9B00C54}" type="slidenum">
              <a:rPr lang="zh-TW" altLang="en-US" smtClean="0"/>
              <a:pPr>
                <a:defRPr/>
              </a:pPr>
              <a:t>12</a:t>
            </a:fld>
            <a:endParaRPr lang="zh-TW" altLang="en-US"/>
          </a:p>
        </p:txBody>
      </p:sp>
    </p:spTree>
    <p:extLst>
      <p:ext uri="{BB962C8B-B14F-4D97-AF65-F5344CB8AC3E}">
        <p14:creationId xmlns:p14="http://schemas.microsoft.com/office/powerpoint/2010/main" val="514422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將</a:t>
            </a:r>
            <a:r>
              <a:rPr lang="en-US" altLang="zh-TW" dirty="0"/>
              <a:t>5gc</a:t>
            </a:r>
            <a:r>
              <a:rPr lang="zh-TW" altLang="en-US" dirty="0"/>
              <a:t>改成</a:t>
            </a:r>
            <a:r>
              <a:rPr lang="en-US" altLang="zh-TW" dirty="0"/>
              <a:t>stateless</a:t>
            </a:r>
            <a:r>
              <a:rPr lang="zh-TW" altLang="en-US" dirty="0"/>
              <a:t>後，下一步就是拆解</a:t>
            </a:r>
            <a:r>
              <a:rPr lang="en-US" altLang="zh-TW" dirty="0"/>
              <a:t>5gc</a:t>
            </a:r>
          </a:p>
          <a:p>
            <a:endParaRPr lang="en-US" altLang="zh-TW" dirty="0"/>
          </a:p>
        </p:txBody>
      </p:sp>
      <p:sp>
        <p:nvSpPr>
          <p:cNvPr id="4" name="投影片編號版面配置區 3"/>
          <p:cNvSpPr>
            <a:spLocks noGrp="1"/>
          </p:cNvSpPr>
          <p:nvPr>
            <p:ph type="sldNum" sz="quarter" idx="5"/>
          </p:nvPr>
        </p:nvSpPr>
        <p:spPr/>
        <p:txBody>
          <a:bodyPr/>
          <a:lstStyle/>
          <a:p>
            <a:pPr>
              <a:defRPr/>
            </a:pPr>
            <a:fld id="{B8A3BBC1-4FD2-B24A-A497-4CF8A9B00C54}" type="slidenum">
              <a:rPr lang="zh-TW" altLang="en-US" smtClean="0"/>
              <a:pPr>
                <a:defRPr/>
              </a:pPr>
              <a:t>13</a:t>
            </a:fld>
            <a:endParaRPr lang="zh-TW" altLang="en-US"/>
          </a:p>
        </p:txBody>
      </p:sp>
    </p:spTree>
    <p:extLst>
      <p:ext uri="{BB962C8B-B14F-4D97-AF65-F5344CB8AC3E}">
        <p14:creationId xmlns:p14="http://schemas.microsoft.com/office/powerpoint/2010/main" val="33268152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整體而言，採用 </a:t>
            </a:r>
            <a:r>
              <a:rPr lang="en-US" altLang="zh-TW" dirty="0"/>
              <a:t>SBA </a:t>
            </a:r>
            <a:r>
              <a:rPr lang="zh-TW" altLang="en-US" dirty="0"/>
              <a:t>導致以下問題：</a:t>
            </a:r>
          </a:p>
          <a:p>
            <a:r>
              <a:rPr lang="en-US" altLang="zh-TW" dirty="0"/>
              <a:t>1. </a:t>
            </a:r>
            <a:r>
              <a:rPr lang="zh-TW" altLang="en-US" dirty="0"/>
              <a:t>大量 </a:t>
            </a:r>
            <a:r>
              <a:rPr lang="en-US" altLang="zh-TW" dirty="0"/>
              <a:t>CP </a:t>
            </a:r>
            <a:r>
              <a:rPr lang="zh-TW" altLang="en-US" dirty="0"/>
              <a:t>流量</a:t>
            </a:r>
          </a:p>
          <a:p>
            <a:r>
              <a:rPr lang="en-US" altLang="zh-TW" dirty="0"/>
              <a:t>2. </a:t>
            </a:r>
            <a:r>
              <a:rPr lang="zh-TW" altLang="en-US" dirty="0"/>
              <a:t>更複雜的協調</a:t>
            </a:r>
            <a:endParaRPr lang="en-US" altLang="zh-TW" dirty="0"/>
          </a:p>
          <a:p>
            <a:r>
              <a:rPr lang="zh-TW" altLang="en-US" dirty="0"/>
              <a:t>所以作者設計了</a:t>
            </a:r>
            <a:r>
              <a:rPr lang="en-US" altLang="zh-TW" sz="1200" dirty="0"/>
              <a:t>Per-Procedure Network Functions</a:t>
            </a:r>
            <a:r>
              <a:rPr lang="zh-TW" altLang="en-US" sz="1200" dirty="0"/>
              <a:t>來解決這些問題</a:t>
            </a:r>
            <a:endParaRPr lang="en-US" altLang="zh-TW" sz="1200" dirty="0"/>
          </a:p>
          <a:p>
            <a:endParaRPr lang="zh-TW" altLang="en-US" dirty="0"/>
          </a:p>
          <a:p>
            <a:r>
              <a:rPr lang="zh-TW" altLang="en-US" dirty="0"/>
              <a:t>首先，作者識別參與不同 </a:t>
            </a:r>
            <a:r>
              <a:rPr lang="en-US" altLang="zh-TW" dirty="0"/>
              <a:t>CP procedure</a:t>
            </a:r>
            <a:r>
              <a:rPr lang="zh-TW" altLang="en-US" dirty="0"/>
              <a:t>執行的 </a:t>
            </a:r>
            <a:r>
              <a:rPr lang="en-US" altLang="zh-TW" dirty="0"/>
              <a:t>NF</a:t>
            </a:r>
            <a:r>
              <a:rPr lang="zh-TW" altLang="en-US" dirty="0"/>
              <a:t>（例如，如圖</a:t>
            </a:r>
            <a:r>
              <a:rPr lang="en-US" altLang="zh-TW" dirty="0"/>
              <a:t>1</a:t>
            </a:r>
            <a:r>
              <a:rPr lang="zh-TW" altLang="en-US" dirty="0"/>
              <a:t>所示的 </a:t>
            </a:r>
            <a:r>
              <a:rPr lang="en-US" altLang="zh-TW" dirty="0"/>
              <a:t>UE Registration </a:t>
            </a:r>
            <a:r>
              <a:rPr lang="zh-TW" altLang="en-US" dirty="0"/>
              <a:t>）。</a:t>
            </a:r>
          </a:p>
          <a:p>
            <a:pPr marL="0" marR="0" lvl="0" indent="0" algn="l" defTabSz="914400" rtl="0" eaLnBrk="0" fontAlgn="base" latinLnBrk="0" hangingPunct="0">
              <a:lnSpc>
                <a:spcPct val="100000"/>
              </a:lnSpc>
              <a:spcBef>
                <a:spcPct val="30000"/>
              </a:spcBef>
              <a:spcAft>
                <a:spcPct val="0"/>
              </a:spcAft>
              <a:buClrTx/>
              <a:buSzTx/>
              <a:buFontTx/>
              <a:buNone/>
              <a:tabLst/>
              <a:defRPr/>
            </a:pPr>
            <a:r>
              <a:rPr lang="zh-TW" altLang="en-US" dirty="0"/>
              <a:t>接下來，作者識別這些 </a:t>
            </a:r>
            <a:r>
              <a:rPr lang="en-US" altLang="zh-TW" dirty="0"/>
              <a:t>NF </a:t>
            </a:r>
            <a:r>
              <a:rPr lang="zh-TW" altLang="en-US" dirty="0"/>
              <a:t>內的功能</a:t>
            </a:r>
            <a:r>
              <a:rPr lang="en-US" altLang="zh-TW" dirty="0"/>
              <a:t> block </a:t>
            </a:r>
            <a:r>
              <a:rPr lang="zh-TW" altLang="en-US" dirty="0"/>
              <a:t>，在給定</a:t>
            </a:r>
            <a:r>
              <a:rPr lang="en-US" altLang="zh-TW" dirty="0"/>
              <a:t>procedure</a:t>
            </a:r>
            <a:r>
              <a:rPr lang="zh-TW" altLang="en-US" dirty="0"/>
              <a:t>的執行期間被觸發。</a:t>
            </a:r>
            <a:endParaRPr lang="en-US" altLang="zh-TW"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zh-TW" altLang="en-US" dirty="0"/>
              <a:t>為了識別在</a:t>
            </a:r>
            <a:r>
              <a:rPr lang="en-US" altLang="zh-TW" dirty="0"/>
              <a:t>Registration procedure</a:t>
            </a:r>
            <a:r>
              <a:rPr lang="zh-TW" altLang="en-US" dirty="0"/>
              <a:t>期間調用的 </a:t>
            </a:r>
            <a:r>
              <a:rPr lang="en-US" altLang="zh-TW" dirty="0"/>
              <a:t>AUSF </a:t>
            </a:r>
            <a:r>
              <a:rPr lang="zh-TW" altLang="en-US" dirty="0"/>
              <a:t>和 </a:t>
            </a:r>
            <a:r>
              <a:rPr lang="en-US" altLang="zh-TW" dirty="0"/>
              <a:t>PCF </a:t>
            </a:r>
            <a:r>
              <a:rPr lang="zh-TW" altLang="en-US" dirty="0"/>
              <a:t>中的</a:t>
            </a:r>
            <a:r>
              <a:rPr lang="en-US" altLang="zh-TW" dirty="0"/>
              <a:t> block </a:t>
            </a:r>
            <a:r>
              <a:rPr lang="zh-TW" altLang="en-US" dirty="0"/>
              <a:t>，作者查看生成的 </a:t>
            </a:r>
            <a:r>
              <a:rPr lang="en-US" altLang="zh-TW" dirty="0"/>
              <a:t>HTTP </a:t>
            </a:r>
            <a:r>
              <a:rPr lang="zh-TW" altLang="en-US" dirty="0"/>
              <a:t>請求及其目的地 </a:t>
            </a:r>
            <a:r>
              <a:rPr lang="en-US" altLang="zh-TW" dirty="0"/>
              <a:t>SBI</a:t>
            </a:r>
            <a:r>
              <a:rPr lang="zh-TW" altLang="en-US" dirty="0"/>
              <a:t>。</a:t>
            </a:r>
            <a:endParaRPr lang="en-US" altLang="zh-TW"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zh-TW" altLang="en-US" dirty="0"/>
              <a:t>然後，這些</a:t>
            </a:r>
            <a:r>
              <a:rPr lang="en-US" altLang="zh-TW" dirty="0"/>
              <a:t> block </a:t>
            </a:r>
            <a:r>
              <a:rPr lang="zh-TW" altLang="en-US" dirty="0"/>
              <a:t>被實現在單個 </a:t>
            </a:r>
            <a:r>
              <a:rPr lang="en-US" altLang="zh-TW" dirty="0"/>
              <a:t>NF </a:t>
            </a:r>
            <a:r>
              <a:rPr lang="zh-TW" altLang="en-US" dirty="0"/>
              <a:t>中（例如，</a:t>
            </a:r>
            <a:r>
              <a:rPr lang="en-US" altLang="zh-TW" dirty="0"/>
              <a:t>RegistrationNF</a:t>
            </a:r>
            <a:r>
              <a:rPr lang="zh-TW" altLang="en-US" dirty="0"/>
              <a:t>），它將僅服務於特定</a:t>
            </a:r>
            <a:r>
              <a:rPr lang="en-US" altLang="zh-TW" dirty="0"/>
              <a:t>procedure</a:t>
            </a:r>
            <a:r>
              <a:rPr lang="zh-TW" altLang="en-US" dirty="0"/>
              <a:t>。</a:t>
            </a:r>
            <a:endParaRPr lang="en-US" altLang="zh-TW" dirty="0"/>
          </a:p>
          <a:p>
            <a:r>
              <a:rPr lang="zh-TW" altLang="en-US" dirty="0"/>
              <a:t>在 </a:t>
            </a:r>
            <a:r>
              <a:rPr lang="en-US" altLang="zh-TW" dirty="0"/>
              <a:t>RegistrationNF </a:t>
            </a:r>
            <a:r>
              <a:rPr lang="zh-TW" altLang="en-US" dirty="0"/>
              <a:t>中，</a:t>
            </a:r>
            <a:r>
              <a:rPr lang="en-US" altLang="zh-TW" dirty="0"/>
              <a:t>AMF </a:t>
            </a:r>
            <a:r>
              <a:rPr lang="zh-TW" altLang="en-US" dirty="0"/>
              <a:t>是來自 </a:t>
            </a:r>
            <a:r>
              <a:rPr lang="en-US" altLang="zh-TW" dirty="0"/>
              <a:t>RAN </a:t>
            </a:r>
            <a:r>
              <a:rPr lang="zh-TW" altLang="en-US" dirty="0"/>
              <a:t>到核心的流量的入口點。因此，作者將其當作基本 </a:t>
            </a:r>
            <a:r>
              <a:rPr lang="en-US" altLang="zh-TW" dirty="0"/>
              <a:t>NF</a:t>
            </a:r>
            <a:r>
              <a:rPr lang="zh-TW" altLang="en-US" dirty="0"/>
              <a:t>，並通過添加一些 </a:t>
            </a:r>
            <a:r>
              <a:rPr lang="en-US" altLang="zh-TW" dirty="0"/>
              <a:t>AUSF </a:t>
            </a:r>
            <a:r>
              <a:rPr lang="zh-TW" altLang="en-US" dirty="0"/>
              <a:t>和 </a:t>
            </a:r>
            <a:r>
              <a:rPr lang="en-US" altLang="zh-TW" dirty="0"/>
              <a:t>PCF </a:t>
            </a:r>
            <a:r>
              <a:rPr lang="zh-TW" altLang="en-US" dirty="0"/>
              <a:t>的功能</a:t>
            </a:r>
            <a:r>
              <a:rPr lang="en-US" altLang="zh-TW" dirty="0"/>
              <a:t> block </a:t>
            </a:r>
            <a:r>
              <a:rPr lang="zh-TW" altLang="en-US" dirty="0"/>
              <a:t>來擴展它。</a:t>
            </a:r>
          </a:p>
        </p:txBody>
      </p:sp>
      <p:sp>
        <p:nvSpPr>
          <p:cNvPr id="4" name="投影片編號版面配置區 3"/>
          <p:cNvSpPr>
            <a:spLocks noGrp="1"/>
          </p:cNvSpPr>
          <p:nvPr>
            <p:ph type="sldNum" sz="quarter" idx="5"/>
          </p:nvPr>
        </p:nvSpPr>
        <p:spPr/>
        <p:txBody>
          <a:bodyPr/>
          <a:lstStyle/>
          <a:p>
            <a:pPr>
              <a:defRPr/>
            </a:pPr>
            <a:fld id="{B8A3BBC1-4FD2-B24A-A497-4CF8A9B00C54}" type="slidenum">
              <a:rPr lang="zh-TW" altLang="en-US" smtClean="0"/>
              <a:pPr>
                <a:defRPr/>
              </a:pPr>
              <a:t>14</a:t>
            </a:fld>
            <a:endParaRPr lang="zh-TW" altLang="en-US"/>
          </a:p>
        </p:txBody>
      </p:sp>
    </p:spTree>
    <p:extLst>
      <p:ext uri="{BB962C8B-B14F-4D97-AF65-F5344CB8AC3E}">
        <p14:creationId xmlns:p14="http://schemas.microsoft.com/office/powerpoint/2010/main" val="5634012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在表格 </a:t>
            </a:r>
            <a:r>
              <a:rPr lang="en-US" altLang="zh-TW" dirty="0"/>
              <a:t>I </a:t>
            </a:r>
            <a:r>
              <a:rPr lang="zh-TW" altLang="en-US" dirty="0"/>
              <a:t>中，顯示了四個 </a:t>
            </a:r>
            <a:r>
              <a:rPr lang="en-US" altLang="zh-TW" dirty="0"/>
              <a:t>control plane procedure</a:t>
            </a:r>
            <a:r>
              <a:rPr lang="zh-TW" altLang="en-US" dirty="0"/>
              <a:t> 中所涉及的 </a:t>
            </a:r>
            <a:r>
              <a:rPr lang="en-US" altLang="zh-TW" dirty="0"/>
              <a:t>NF</a:t>
            </a:r>
            <a:r>
              <a:rPr lang="zh-TW" altLang="en-US" dirty="0"/>
              <a:t>。</a:t>
            </a:r>
          </a:p>
          <a:p>
            <a:r>
              <a:rPr lang="en-US" altLang="zh-TW" dirty="0"/>
              <a:t>Registration </a:t>
            </a:r>
            <a:r>
              <a:rPr lang="zh-TW" altLang="en-US" dirty="0"/>
              <a:t>和 </a:t>
            </a:r>
            <a:r>
              <a:rPr lang="en-US" altLang="zh-TW" dirty="0"/>
              <a:t>PDU Session </a:t>
            </a:r>
            <a:r>
              <a:rPr lang="zh-TW" altLang="en-US" dirty="0"/>
              <a:t>建立 的</a:t>
            </a:r>
            <a:r>
              <a:rPr lang="en-US" altLang="zh-TW" dirty="0"/>
              <a:t>procedure</a:t>
            </a:r>
            <a:r>
              <a:rPr lang="zh-TW" altLang="en-US" dirty="0"/>
              <a:t>觸發了較複雜的服務功能鏈（</a:t>
            </a:r>
            <a:r>
              <a:rPr lang="en-US" altLang="zh-TW" dirty="0"/>
              <a:t>SFCs</a:t>
            </a:r>
            <a:r>
              <a:rPr lang="zh-TW" altLang="en-US" dirty="0"/>
              <a:t>），分別涉及 </a:t>
            </a:r>
            <a:r>
              <a:rPr lang="en-US" altLang="zh-TW" dirty="0"/>
              <a:t>6 </a:t>
            </a:r>
            <a:r>
              <a:rPr lang="zh-TW" altLang="en-US" dirty="0"/>
              <a:t>和 </a:t>
            </a:r>
            <a:r>
              <a:rPr lang="en-US" altLang="zh-TW" dirty="0"/>
              <a:t>7 </a:t>
            </a:r>
            <a:r>
              <a:rPr lang="zh-TW" altLang="en-US" dirty="0"/>
              <a:t>個 </a:t>
            </a:r>
            <a:r>
              <a:rPr lang="en-US" altLang="zh-TW" dirty="0"/>
              <a:t>NF</a:t>
            </a:r>
            <a:r>
              <a:rPr lang="zh-TW" altLang="en-US" dirty="0"/>
              <a:t>。</a:t>
            </a:r>
          </a:p>
          <a:p>
            <a:r>
              <a:rPr lang="zh-TW" altLang="en-US" dirty="0"/>
              <a:t>而</a:t>
            </a:r>
            <a:r>
              <a:rPr lang="en-US" altLang="zh-TW" dirty="0"/>
              <a:t>PDU Session Release </a:t>
            </a:r>
            <a:r>
              <a:rPr lang="zh-TW" altLang="en-US" dirty="0"/>
              <a:t>和</a:t>
            </a:r>
            <a:r>
              <a:rPr lang="en-US" altLang="zh-TW" dirty="0"/>
              <a:t> Deregistration procedure</a:t>
            </a:r>
            <a:r>
              <a:rPr lang="zh-TW" altLang="en-US" dirty="0"/>
              <a:t>則較少依賴 </a:t>
            </a:r>
            <a:r>
              <a:rPr lang="en-US" altLang="zh-TW" dirty="0"/>
              <a:t>NF </a:t>
            </a:r>
            <a:r>
              <a:rPr lang="zh-TW" altLang="en-US" dirty="0"/>
              <a:t>之間的通信，並且邏輯集中在較少的 </a:t>
            </a:r>
            <a:r>
              <a:rPr lang="en-US" altLang="zh-TW" dirty="0"/>
              <a:t>NF </a:t>
            </a:r>
            <a:r>
              <a:rPr lang="zh-TW" altLang="en-US" dirty="0"/>
              <a:t>中。</a:t>
            </a:r>
            <a:endParaRPr lang="en-US" altLang="zh-TW"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zh-TW" altLang="en-US" dirty="0"/>
              <a:t>由於它們作為服務發現機制或數據庫抽象層的功能，作者不會將</a:t>
            </a:r>
            <a:r>
              <a:rPr lang="en-US" altLang="zh-TW" dirty="0"/>
              <a:t>NRF</a:t>
            </a:r>
            <a:r>
              <a:rPr lang="zh-TW" altLang="en-US" dirty="0"/>
              <a:t>、</a:t>
            </a:r>
            <a:r>
              <a:rPr lang="en-US" altLang="zh-TW" dirty="0"/>
              <a:t>UDR </a:t>
            </a:r>
            <a:r>
              <a:rPr lang="zh-TW" altLang="en-US" dirty="0"/>
              <a:t>和 </a:t>
            </a:r>
            <a:r>
              <a:rPr lang="en-US" altLang="zh-TW" dirty="0"/>
              <a:t>UDSF</a:t>
            </a:r>
            <a:r>
              <a:rPr lang="zh-TW" altLang="en-US" dirty="0"/>
              <a:t>納入重構。</a:t>
            </a:r>
            <a:endParaRPr lang="en-US" altLang="zh-TW" dirty="0"/>
          </a:p>
          <a:p>
            <a:endParaRPr lang="zh-TW" altLang="en-US" dirty="0"/>
          </a:p>
          <a:p>
            <a:r>
              <a:rPr lang="zh-TW" altLang="en-US" dirty="0"/>
              <a:t>接著，作者使用 </a:t>
            </a:r>
            <a:r>
              <a:rPr lang="en-US" altLang="zh-TW" dirty="0"/>
              <a:t>Free5GC v3.0.6 </a:t>
            </a:r>
            <a:r>
              <a:rPr lang="zh-TW" altLang="en-US" dirty="0"/>
              <a:t>開發 </a:t>
            </a:r>
            <a:r>
              <a:rPr lang="en-US" altLang="zh-TW" dirty="0"/>
              <a:t>PP5GS</a:t>
            </a:r>
            <a:r>
              <a:rPr lang="zh-TW" altLang="en-US" dirty="0"/>
              <a:t>。</a:t>
            </a:r>
          </a:p>
        </p:txBody>
      </p:sp>
      <p:sp>
        <p:nvSpPr>
          <p:cNvPr id="4" name="投影片編號版面配置區 3"/>
          <p:cNvSpPr>
            <a:spLocks noGrp="1"/>
          </p:cNvSpPr>
          <p:nvPr>
            <p:ph type="sldNum" sz="quarter" idx="5"/>
          </p:nvPr>
        </p:nvSpPr>
        <p:spPr/>
        <p:txBody>
          <a:bodyPr/>
          <a:lstStyle/>
          <a:p>
            <a:pPr>
              <a:defRPr/>
            </a:pPr>
            <a:fld id="{B8A3BBC1-4FD2-B24A-A497-4CF8A9B00C54}" type="slidenum">
              <a:rPr lang="zh-TW" altLang="en-US" smtClean="0"/>
              <a:pPr>
                <a:defRPr/>
              </a:pPr>
              <a:t>15</a:t>
            </a:fld>
            <a:endParaRPr lang="zh-TW" altLang="en-US"/>
          </a:p>
        </p:txBody>
      </p:sp>
    </p:spTree>
    <p:extLst>
      <p:ext uri="{BB962C8B-B14F-4D97-AF65-F5344CB8AC3E}">
        <p14:creationId xmlns:p14="http://schemas.microsoft.com/office/powerpoint/2010/main" val="30849385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繼續以（</a:t>
            </a:r>
            <a:r>
              <a:rPr lang="en-US" altLang="zh-TW" dirty="0"/>
              <a:t>RegNF</a:t>
            </a:r>
            <a:r>
              <a:rPr lang="zh-TW" altLang="en-US" dirty="0"/>
              <a:t>）為例，</a:t>
            </a:r>
            <a:r>
              <a:rPr lang="en-US" altLang="zh-TW" dirty="0"/>
              <a:t> Registration procedure</a:t>
            </a:r>
            <a:r>
              <a:rPr lang="zh-TW" altLang="en-US" dirty="0"/>
              <a:t>的</a:t>
            </a:r>
            <a:r>
              <a:rPr lang="en-US" altLang="zh-TW" dirty="0"/>
              <a:t> source code </a:t>
            </a:r>
            <a:r>
              <a:rPr lang="zh-TW" altLang="en-US" dirty="0"/>
              <a:t>包含在 </a:t>
            </a:r>
            <a:r>
              <a:rPr lang="en-US" altLang="zh-TW" dirty="0"/>
              <a:t>AMF</a:t>
            </a:r>
            <a:r>
              <a:rPr lang="zh-TW" altLang="en-US" dirty="0"/>
              <a:t>、</a:t>
            </a:r>
            <a:r>
              <a:rPr lang="en-US" altLang="zh-TW" dirty="0"/>
              <a:t>AUSF</a:t>
            </a:r>
            <a:r>
              <a:rPr lang="zh-TW" altLang="en-US" dirty="0"/>
              <a:t>、</a:t>
            </a:r>
            <a:r>
              <a:rPr lang="en-US" altLang="zh-TW" dirty="0"/>
              <a:t>PCF </a:t>
            </a:r>
            <a:r>
              <a:rPr lang="zh-TW" altLang="en-US" dirty="0"/>
              <a:t>和 </a:t>
            </a:r>
            <a:r>
              <a:rPr lang="en-US" altLang="zh-TW" dirty="0"/>
              <a:t>UDM </a:t>
            </a:r>
            <a:r>
              <a:rPr lang="zh-TW" altLang="en-US" dirty="0"/>
              <a:t>之中。接下來，需要識別在給定</a:t>
            </a:r>
            <a:r>
              <a:rPr lang="en-US" altLang="zh-TW" dirty="0"/>
              <a:t>procedure</a:t>
            </a:r>
            <a:r>
              <a:rPr lang="zh-TW" altLang="en-US" dirty="0"/>
              <a:t>期間執行的每個處理</a:t>
            </a:r>
            <a:r>
              <a:rPr lang="en-US" altLang="zh-TW" dirty="0"/>
              <a:t> block </a:t>
            </a:r>
            <a:r>
              <a:rPr lang="zh-TW" altLang="en-US" dirty="0"/>
              <a:t>。</a:t>
            </a:r>
          </a:p>
          <a:p>
            <a:r>
              <a:rPr lang="zh-TW" altLang="en-US" dirty="0"/>
              <a:t>為了實現這一目標，作者</a:t>
            </a:r>
            <a:r>
              <a:rPr lang="en-US" altLang="zh-TW" dirty="0"/>
              <a:t>trace</a:t>
            </a:r>
            <a:r>
              <a:rPr lang="zh-TW" altLang="en-US" dirty="0"/>
              <a:t>在 </a:t>
            </a:r>
            <a:r>
              <a:rPr lang="en-US" altLang="zh-TW" dirty="0"/>
              <a:t>5GC </a:t>
            </a:r>
            <a:r>
              <a:rPr lang="zh-TW" altLang="en-US" dirty="0"/>
              <a:t>內部發起的請求，並利用相應的 </a:t>
            </a:r>
            <a:r>
              <a:rPr lang="en-US" altLang="zh-TW" dirty="0"/>
              <a:t>NF </a:t>
            </a:r>
            <a:r>
              <a:rPr lang="zh-TW" altLang="en-US" dirty="0"/>
              <a:t>通過其 </a:t>
            </a:r>
            <a:r>
              <a:rPr lang="en-US" altLang="zh-TW" dirty="0"/>
              <a:t>HTTP/REST </a:t>
            </a:r>
            <a:r>
              <a:rPr lang="zh-TW" altLang="en-US" dirty="0"/>
              <a:t>服務器公開的 </a:t>
            </a:r>
            <a:r>
              <a:rPr lang="en-US" altLang="zh-TW" dirty="0"/>
              <a:t>SBIs</a:t>
            </a:r>
            <a:r>
              <a:rPr lang="zh-TW" altLang="en-US" dirty="0"/>
              <a:t>。</a:t>
            </a:r>
          </a:p>
          <a:p>
            <a:r>
              <a:rPr lang="zh-TW" altLang="en-US" dirty="0"/>
              <a:t>通過檢查在 </a:t>
            </a:r>
            <a:r>
              <a:rPr lang="en-US" altLang="zh-TW" dirty="0"/>
              <a:t>5GC </a:t>
            </a:r>
            <a:r>
              <a:rPr lang="zh-TW" altLang="en-US" dirty="0"/>
              <a:t>中生成的 </a:t>
            </a:r>
            <a:r>
              <a:rPr lang="en-US" altLang="zh-TW" dirty="0"/>
              <a:t>NF </a:t>
            </a:r>
            <a:r>
              <a:rPr lang="zh-TW" altLang="en-US" dirty="0"/>
              <a:t>之間的流量，可以提取每個請求的目標</a:t>
            </a:r>
            <a:r>
              <a:rPr lang="en-US" altLang="zh-TW" dirty="0"/>
              <a:t>endpoint</a:t>
            </a:r>
            <a:r>
              <a:rPr lang="zh-TW" altLang="en-US" dirty="0"/>
              <a:t>的 </a:t>
            </a:r>
            <a:r>
              <a:rPr lang="en-US" altLang="zh-TW" dirty="0"/>
              <a:t>URI </a:t>
            </a:r>
            <a:r>
              <a:rPr lang="zh-TW" altLang="en-US" dirty="0"/>
              <a:t>信息，從而引導作者找到它們的</a:t>
            </a:r>
            <a:r>
              <a:rPr lang="en-US" altLang="zh-TW" dirty="0"/>
              <a:t> callback function </a:t>
            </a:r>
            <a:r>
              <a:rPr lang="zh-TW" altLang="en-US" dirty="0"/>
              <a:t>。</a:t>
            </a:r>
            <a:endParaRPr lang="en-US" altLang="zh-TW" dirty="0"/>
          </a:p>
        </p:txBody>
      </p:sp>
      <p:sp>
        <p:nvSpPr>
          <p:cNvPr id="4" name="投影片編號版面配置區 3"/>
          <p:cNvSpPr>
            <a:spLocks noGrp="1"/>
          </p:cNvSpPr>
          <p:nvPr>
            <p:ph type="sldNum" sz="quarter" idx="5"/>
          </p:nvPr>
        </p:nvSpPr>
        <p:spPr/>
        <p:txBody>
          <a:bodyPr/>
          <a:lstStyle/>
          <a:p>
            <a:pPr>
              <a:defRPr/>
            </a:pPr>
            <a:fld id="{B8A3BBC1-4FD2-B24A-A497-4CF8A9B00C54}" type="slidenum">
              <a:rPr lang="zh-TW" altLang="en-US" smtClean="0"/>
              <a:pPr>
                <a:defRPr/>
              </a:pPr>
              <a:t>16</a:t>
            </a:fld>
            <a:endParaRPr lang="zh-TW" altLang="en-US"/>
          </a:p>
        </p:txBody>
      </p:sp>
    </p:spTree>
    <p:extLst>
      <p:ext uri="{BB962C8B-B14F-4D97-AF65-F5344CB8AC3E}">
        <p14:creationId xmlns:p14="http://schemas.microsoft.com/office/powerpoint/2010/main" val="3331007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整理出每個</a:t>
            </a:r>
            <a:r>
              <a:rPr lang="en-US" altLang="zh-TW" dirty="0"/>
              <a:t>block</a:t>
            </a:r>
            <a:r>
              <a:rPr lang="zh-TW" altLang="en-US" dirty="0"/>
              <a:t>後，在整合階段，</a:t>
            </a:r>
            <a:r>
              <a:rPr lang="en-US" altLang="zh-TW" dirty="0"/>
              <a:t>AMF </a:t>
            </a:r>
            <a:r>
              <a:rPr lang="zh-TW" altLang="en-US" dirty="0"/>
              <a:t>被視為基礎 </a:t>
            </a:r>
            <a:r>
              <a:rPr lang="en-US" altLang="zh-TW" dirty="0"/>
              <a:t>NF</a:t>
            </a:r>
            <a:r>
              <a:rPr lang="zh-TW" altLang="en-US" dirty="0"/>
              <a:t>，它會透過併入其他的功能</a:t>
            </a:r>
            <a:r>
              <a:rPr lang="en-US" altLang="zh-TW" dirty="0"/>
              <a:t>block</a:t>
            </a:r>
            <a:r>
              <a:rPr lang="zh-TW" altLang="en-US" dirty="0"/>
              <a:t>來進行擴展。 為了更能理解 </a:t>
            </a:r>
            <a:r>
              <a:rPr lang="en-US" altLang="zh-TW" dirty="0"/>
              <a:t>PPNF </a:t>
            </a:r>
            <a:r>
              <a:rPr lang="zh-TW" altLang="en-US" dirty="0"/>
              <a:t>的架構，可以參考圖 </a:t>
            </a:r>
            <a:r>
              <a:rPr lang="en-US" altLang="zh-TW" dirty="0"/>
              <a:t>3</a:t>
            </a:r>
            <a:r>
              <a:rPr lang="zh-TW" altLang="en-US" dirty="0"/>
              <a:t>，其中顯示了 </a:t>
            </a:r>
            <a:r>
              <a:rPr lang="en-US" altLang="zh-TW" dirty="0"/>
              <a:t>RegNF</a:t>
            </a:r>
            <a:r>
              <a:rPr lang="zh-TW" altLang="en-US" dirty="0"/>
              <a:t>。</a:t>
            </a:r>
          </a:p>
          <a:p>
            <a:r>
              <a:rPr lang="zh-TW" altLang="en-US" dirty="0"/>
              <a:t>每個突出顯示的處理區</a:t>
            </a:r>
            <a:r>
              <a:rPr lang="en-US" altLang="zh-TW" dirty="0"/>
              <a:t> block </a:t>
            </a:r>
            <a:r>
              <a:rPr lang="zh-TW" altLang="en-US" dirty="0"/>
              <a:t>並不代表單一個函數，而是一組邏輯函數。</a:t>
            </a:r>
          </a:p>
          <a:p>
            <a:r>
              <a:rPr lang="en-US" altLang="zh-TW" dirty="0"/>
              <a:t>RegNF </a:t>
            </a:r>
            <a:r>
              <a:rPr lang="zh-TW" altLang="en-US" dirty="0"/>
              <a:t>保留了處理來自 </a:t>
            </a:r>
            <a:r>
              <a:rPr lang="en-US" altLang="zh-TW" dirty="0"/>
              <a:t>UE </a:t>
            </a:r>
            <a:r>
              <a:rPr lang="zh-TW" altLang="en-US" dirty="0"/>
              <a:t>和 </a:t>
            </a:r>
            <a:r>
              <a:rPr lang="en-US" altLang="zh-TW" dirty="0"/>
              <a:t>gNB </a:t>
            </a:r>
            <a:r>
              <a:rPr lang="zh-TW" altLang="en-US" dirty="0"/>
              <a:t>的資料包所需的 </a:t>
            </a:r>
            <a:r>
              <a:rPr lang="en-US" altLang="zh-TW" dirty="0"/>
              <a:t>AMF </a:t>
            </a:r>
            <a:r>
              <a:rPr lang="en-US" altLang="zh-TW" sz="1200" dirty="0">
                <a:solidFill>
                  <a:schemeClr val="tx2"/>
                </a:solidFill>
                <a:latin typeface="Times New Roman" panose="02020603050405020304" pitchFamily="18" charset="0"/>
                <a:cs typeface="Times New Roman" panose="02020603050405020304" pitchFamily="18" charset="0"/>
              </a:rPr>
              <a:t>NG Application Protocol (NGAP)</a:t>
            </a:r>
            <a:r>
              <a:rPr lang="zh-TW" altLang="en-US" dirty="0"/>
              <a:t>和</a:t>
            </a:r>
            <a:r>
              <a:rPr lang="en-US" altLang="zh-TW" sz="1200" dirty="0">
                <a:solidFill>
                  <a:schemeClr val="tx2"/>
                </a:solidFill>
                <a:latin typeface="Times New Roman" panose="02020603050405020304" pitchFamily="18" charset="0"/>
                <a:cs typeface="Times New Roman" panose="02020603050405020304" pitchFamily="18" charset="0"/>
              </a:rPr>
              <a:t>Non-Access Stratum (NAS)</a:t>
            </a:r>
            <a:r>
              <a:rPr lang="en-US" altLang="zh-TW" sz="1200" dirty="0">
                <a:solidFill>
                  <a:schemeClr val="tx1"/>
                </a:solidFill>
                <a:latin typeface="Times New Roman" panose="02020603050405020304" pitchFamily="18" charset="0"/>
                <a:cs typeface="Times New Roman" panose="02020603050405020304" pitchFamily="18" charset="0"/>
              </a:rPr>
              <a:t> communication handling logic </a:t>
            </a:r>
            <a:r>
              <a:rPr lang="zh-TW" altLang="en-US" dirty="0"/>
              <a:t>，此外還整合了以下端點：</a:t>
            </a:r>
          </a:p>
          <a:p>
            <a:r>
              <a:rPr lang="en-US" altLang="zh-TW" dirty="0"/>
              <a:t>/</a:t>
            </a:r>
            <a:r>
              <a:rPr lang="en-US" altLang="zh-TW" dirty="0" err="1"/>
              <a:t>nausf</a:t>
            </a:r>
            <a:r>
              <a:rPr lang="en-US" altLang="zh-TW" dirty="0"/>
              <a:t>-auth </a:t>
            </a:r>
            <a:r>
              <a:rPr lang="zh-TW" altLang="en-US" dirty="0"/>
              <a:t>是從 </a:t>
            </a:r>
            <a:r>
              <a:rPr lang="en-US" altLang="zh-TW" dirty="0"/>
              <a:t>AUSF </a:t>
            </a:r>
            <a:r>
              <a:rPr lang="zh-TW" altLang="en-US" dirty="0"/>
              <a:t>遷移而來的，</a:t>
            </a:r>
          </a:p>
          <a:p>
            <a:r>
              <a:rPr lang="en-US" altLang="zh-TW" dirty="0"/>
              <a:t>/</a:t>
            </a:r>
            <a:r>
              <a:rPr lang="en-US" altLang="zh-TW" dirty="0" err="1"/>
              <a:t>npcf</a:t>
            </a:r>
            <a:r>
              <a:rPr lang="en-US" altLang="zh-TW" dirty="0"/>
              <a:t>-am-policy-control </a:t>
            </a:r>
            <a:r>
              <a:rPr lang="zh-TW" altLang="en-US" dirty="0"/>
              <a:t>是從 </a:t>
            </a:r>
            <a:r>
              <a:rPr lang="en-US" altLang="zh-TW" dirty="0"/>
              <a:t>PCF </a:t>
            </a:r>
            <a:r>
              <a:rPr lang="zh-TW" altLang="en-US" dirty="0"/>
              <a:t>遷移的，並且</a:t>
            </a:r>
          </a:p>
          <a:p>
            <a:r>
              <a:rPr lang="en-US" altLang="zh-TW" dirty="0"/>
              <a:t>/</a:t>
            </a:r>
            <a:r>
              <a:rPr lang="en-US" altLang="zh-TW" dirty="0" err="1"/>
              <a:t>nudm-ueau</a:t>
            </a:r>
            <a:r>
              <a:rPr lang="zh-TW" altLang="en-US" dirty="0"/>
              <a:t>、</a:t>
            </a:r>
            <a:r>
              <a:rPr lang="en-US" altLang="zh-TW" dirty="0"/>
              <a:t>/</a:t>
            </a:r>
            <a:r>
              <a:rPr lang="en-US" altLang="zh-TW" dirty="0" err="1"/>
              <a:t>nudm-uecm</a:t>
            </a:r>
            <a:r>
              <a:rPr lang="en-US" altLang="zh-TW" dirty="0"/>
              <a:t> </a:t>
            </a:r>
            <a:r>
              <a:rPr lang="zh-TW" altLang="en-US" dirty="0"/>
              <a:t>和 </a:t>
            </a:r>
            <a:r>
              <a:rPr lang="en-US" altLang="zh-TW" dirty="0"/>
              <a:t>/</a:t>
            </a:r>
            <a:r>
              <a:rPr lang="en-US" altLang="zh-TW" dirty="0" err="1"/>
              <a:t>nudm-sdm</a:t>
            </a:r>
            <a:r>
              <a:rPr lang="en-US" altLang="zh-TW" dirty="0"/>
              <a:t> </a:t>
            </a:r>
            <a:r>
              <a:rPr lang="zh-TW" altLang="en-US" dirty="0"/>
              <a:t>中的一些功能是從 </a:t>
            </a:r>
            <a:r>
              <a:rPr lang="en-US" altLang="zh-TW" dirty="0"/>
              <a:t>UDM </a:t>
            </a:r>
            <a:r>
              <a:rPr lang="zh-TW" altLang="en-US" dirty="0"/>
              <a:t>遷移的。</a:t>
            </a:r>
            <a:endParaRPr lang="en-US" altLang="zh-TW" dirty="0"/>
          </a:p>
        </p:txBody>
      </p:sp>
      <p:sp>
        <p:nvSpPr>
          <p:cNvPr id="4" name="投影片編號版面配置區 3"/>
          <p:cNvSpPr>
            <a:spLocks noGrp="1"/>
          </p:cNvSpPr>
          <p:nvPr>
            <p:ph type="sldNum" sz="quarter" idx="5"/>
          </p:nvPr>
        </p:nvSpPr>
        <p:spPr/>
        <p:txBody>
          <a:bodyPr/>
          <a:lstStyle/>
          <a:p>
            <a:pPr>
              <a:defRPr/>
            </a:pPr>
            <a:fld id="{B8A3BBC1-4FD2-B24A-A497-4CF8A9B00C54}" type="slidenum">
              <a:rPr lang="zh-TW" altLang="en-US" smtClean="0"/>
              <a:pPr>
                <a:defRPr/>
              </a:pPr>
              <a:t>17</a:t>
            </a:fld>
            <a:endParaRPr lang="zh-TW" altLang="en-US"/>
          </a:p>
        </p:txBody>
      </p:sp>
    </p:spTree>
    <p:extLst>
      <p:ext uri="{BB962C8B-B14F-4D97-AF65-F5344CB8AC3E}">
        <p14:creationId xmlns:p14="http://schemas.microsoft.com/office/powerpoint/2010/main" val="263567545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一旦 </a:t>
            </a:r>
            <a:r>
              <a:rPr lang="en-US" altLang="zh-TW" dirty="0"/>
              <a:t>PPNF </a:t>
            </a:r>
            <a:r>
              <a:rPr lang="zh-TW" altLang="en-US" dirty="0"/>
              <a:t>完成</a:t>
            </a:r>
            <a:r>
              <a:rPr lang="en-US" altLang="zh-TW" sz="1200" dirty="0">
                <a:solidFill>
                  <a:schemeClr val="tx1"/>
                </a:solidFill>
                <a:latin typeface="Times New Roman" panose="02020603050405020304" pitchFamily="18" charset="0"/>
                <a:cs typeface="Times New Roman" panose="02020603050405020304" pitchFamily="18" charset="0"/>
              </a:rPr>
              <a:t>procedure</a:t>
            </a:r>
            <a:r>
              <a:rPr lang="zh-TW" altLang="en-US" dirty="0"/>
              <a:t>，它就會序列化 </a:t>
            </a:r>
            <a:r>
              <a:rPr lang="en-US" altLang="zh-TW" dirty="0"/>
              <a:t>UE context </a:t>
            </a:r>
            <a:r>
              <a:rPr lang="zh-TW" altLang="en-US" dirty="0"/>
              <a:t>和狀態，並將其傳送到維護最新版本的 </a:t>
            </a:r>
            <a:r>
              <a:rPr lang="en-US" altLang="zh-TW" dirty="0"/>
              <a:t>UDSF</a:t>
            </a:r>
            <a:r>
              <a:rPr lang="zh-TW" altLang="en-US" dirty="0"/>
              <a:t>。 並且刪除本地</a:t>
            </a:r>
            <a:r>
              <a:rPr lang="en-US" altLang="zh-TW" dirty="0"/>
              <a:t>context</a:t>
            </a:r>
            <a:r>
              <a:rPr lang="zh-TW" altLang="en-US" dirty="0"/>
              <a:t>，避免不必要地浪費記憶體資源。 如果接下來還有要執行的</a:t>
            </a:r>
            <a:r>
              <a:rPr lang="en-US" altLang="zh-TW" dirty="0"/>
              <a:t>procedure </a:t>
            </a:r>
            <a:r>
              <a:rPr lang="zh-TW" altLang="en-US" dirty="0"/>
              <a:t>時，負責的 </a:t>
            </a:r>
            <a:r>
              <a:rPr lang="en-US" altLang="zh-TW" dirty="0"/>
              <a:t>PPNF </a:t>
            </a:r>
            <a:r>
              <a:rPr lang="zh-TW" altLang="en-US" dirty="0"/>
              <a:t>在繼續服務請求之前從 </a:t>
            </a:r>
            <a:r>
              <a:rPr lang="en-US" altLang="zh-TW" dirty="0"/>
              <a:t>UDSF </a:t>
            </a:r>
            <a:r>
              <a:rPr lang="zh-TW" altLang="en-US" dirty="0"/>
              <a:t>查詢資訊。</a:t>
            </a:r>
          </a:p>
          <a:p>
            <a:r>
              <a:rPr lang="zh-TW" altLang="en-US" dirty="0"/>
              <a:t>使用上述方法，在這項工作中，作者開發了 </a:t>
            </a:r>
            <a:r>
              <a:rPr lang="en-US" altLang="zh-TW" dirty="0"/>
              <a:t>RegNF</a:t>
            </a:r>
            <a:r>
              <a:rPr lang="zh-TW" altLang="en-US" dirty="0"/>
              <a:t>、</a:t>
            </a:r>
            <a:r>
              <a:rPr lang="en-US" altLang="zh-TW" dirty="0" err="1"/>
              <a:t>PDUestNF</a:t>
            </a:r>
            <a:r>
              <a:rPr lang="zh-TW" altLang="en-US" dirty="0"/>
              <a:t>、</a:t>
            </a:r>
            <a:r>
              <a:rPr lang="en-US" altLang="zh-TW" dirty="0" err="1"/>
              <a:t>PDUrelNF</a:t>
            </a:r>
            <a:r>
              <a:rPr lang="en-US" altLang="zh-TW" dirty="0"/>
              <a:t> </a:t>
            </a:r>
            <a:r>
              <a:rPr lang="zh-TW" altLang="en-US" dirty="0"/>
              <a:t>和 </a:t>
            </a:r>
            <a:r>
              <a:rPr lang="en-US" altLang="zh-TW" dirty="0"/>
              <a:t>DeregNF</a:t>
            </a:r>
          </a:p>
        </p:txBody>
      </p:sp>
      <p:sp>
        <p:nvSpPr>
          <p:cNvPr id="4" name="投影片編號版面配置區 3"/>
          <p:cNvSpPr>
            <a:spLocks noGrp="1"/>
          </p:cNvSpPr>
          <p:nvPr>
            <p:ph type="sldNum" sz="quarter" idx="5"/>
          </p:nvPr>
        </p:nvSpPr>
        <p:spPr/>
        <p:txBody>
          <a:bodyPr/>
          <a:lstStyle/>
          <a:p>
            <a:pPr>
              <a:defRPr/>
            </a:pPr>
            <a:fld id="{B8A3BBC1-4FD2-B24A-A497-4CF8A9B00C54}" type="slidenum">
              <a:rPr lang="zh-TW" altLang="en-US" smtClean="0"/>
              <a:pPr>
                <a:defRPr/>
              </a:pPr>
              <a:t>18</a:t>
            </a:fld>
            <a:endParaRPr lang="zh-TW" altLang="en-US"/>
          </a:p>
        </p:txBody>
      </p:sp>
    </p:spTree>
    <p:extLst>
      <p:ext uri="{BB962C8B-B14F-4D97-AF65-F5344CB8AC3E}">
        <p14:creationId xmlns:p14="http://schemas.microsoft.com/office/powerpoint/2010/main" val="125448737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接下來是效能評估的部分，總共分成三個小節</a:t>
            </a:r>
            <a:endParaRPr lang="en-US" altLang="zh-TW" dirty="0"/>
          </a:p>
          <a:p>
            <a:r>
              <a:rPr lang="zh-TW" altLang="en-US" dirty="0"/>
              <a:t>第一節介紹測試環境與確認</a:t>
            </a:r>
            <a:r>
              <a:rPr lang="en-US" altLang="zh-TW" sz="1200" dirty="0">
                <a:solidFill>
                  <a:schemeClr val="tx1"/>
                </a:solidFill>
                <a:latin typeface="Times New Roman" panose="02020603050405020304" pitchFamily="18" charset="0"/>
                <a:cs typeface="Times New Roman" panose="02020603050405020304" pitchFamily="18" charset="0"/>
              </a:rPr>
              <a:t>UE Emulator </a:t>
            </a:r>
            <a:r>
              <a:rPr lang="zh-TW" altLang="en-US" sz="1200" dirty="0">
                <a:solidFill>
                  <a:schemeClr val="tx1"/>
                </a:solidFill>
                <a:latin typeface="Times New Roman" panose="02020603050405020304" pitchFamily="18" charset="0"/>
                <a:cs typeface="Times New Roman" panose="02020603050405020304" pitchFamily="18" charset="0"/>
              </a:rPr>
              <a:t>可以達到實驗所需的性能</a:t>
            </a:r>
            <a:endParaRPr lang="en-US" altLang="zh-TW" sz="1200" dirty="0">
              <a:solidFill>
                <a:schemeClr val="tx1"/>
              </a:solidFill>
              <a:latin typeface="Times New Roman" panose="02020603050405020304" pitchFamily="18" charset="0"/>
              <a:cs typeface="Times New Roman" panose="02020603050405020304" pitchFamily="18" charset="0"/>
            </a:endParaRPr>
          </a:p>
          <a:p>
            <a:r>
              <a:rPr lang="zh-TW" altLang="en-US" sz="1200" dirty="0">
                <a:solidFill>
                  <a:schemeClr val="tx1"/>
                </a:solidFill>
                <a:latin typeface="Times New Roman" panose="02020603050405020304" pitchFamily="18" charset="0"/>
                <a:cs typeface="Times New Roman" panose="02020603050405020304" pitchFamily="18" charset="0"/>
              </a:rPr>
              <a:t>第二節開始比較</a:t>
            </a:r>
            <a:r>
              <a:rPr lang="en-US" altLang="zh-TW" sz="1200" dirty="0">
                <a:solidFill>
                  <a:schemeClr val="tx1"/>
                </a:solidFill>
                <a:latin typeface="Times New Roman" panose="02020603050405020304" pitchFamily="18" charset="0"/>
                <a:cs typeface="Times New Roman" panose="02020603050405020304" pitchFamily="18" charset="0"/>
              </a:rPr>
              <a:t>CPU</a:t>
            </a:r>
            <a:r>
              <a:rPr lang="zh-TW" altLang="en-US" sz="1200" dirty="0">
                <a:solidFill>
                  <a:schemeClr val="tx1"/>
                </a:solidFill>
                <a:latin typeface="Times New Roman" panose="02020603050405020304" pitchFamily="18" charset="0"/>
                <a:cs typeface="Times New Roman" panose="02020603050405020304" pitchFamily="18" charset="0"/>
              </a:rPr>
              <a:t>使用率、</a:t>
            </a:r>
            <a:r>
              <a:rPr lang="en-US" altLang="zh-TW" sz="1200" dirty="0">
                <a:solidFill>
                  <a:schemeClr val="tx1"/>
                </a:solidFill>
                <a:latin typeface="Times New Roman" panose="02020603050405020304" pitchFamily="18" charset="0"/>
                <a:cs typeface="Times New Roman" panose="02020603050405020304" pitchFamily="18" charset="0"/>
              </a:rPr>
              <a:t>procedure</a:t>
            </a:r>
            <a:r>
              <a:rPr lang="zh-TW" altLang="en-US" sz="1200" dirty="0">
                <a:solidFill>
                  <a:schemeClr val="tx1"/>
                </a:solidFill>
                <a:latin typeface="Times New Roman" panose="02020603050405020304" pitchFamily="18" charset="0"/>
                <a:cs typeface="Times New Roman" panose="02020603050405020304" pitchFamily="18" charset="0"/>
              </a:rPr>
              <a:t>完成時間，以及</a:t>
            </a:r>
            <a:r>
              <a:rPr lang="en-US" altLang="zh-TW" sz="1200" dirty="0">
                <a:solidFill>
                  <a:schemeClr val="tx1"/>
                </a:solidFill>
                <a:latin typeface="Times New Roman" panose="02020603050405020304" pitchFamily="18" charset="0"/>
                <a:cs typeface="Times New Roman" panose="02020603050405020304" pitchFamily="18" charset="0"/>
              </a:rPr>
              <a:t>NF</a:t>
            </a:r>
            <a:r>
              <a:rPr lang="zh-TW" altLang="en-US" sz="1200" dirty="0">
                <a:solidFill>
                  <a:schemeClr val="tx1"/>
                </a:solidFill>
                <a:latin typeface="Times New Roman" panose="02020603050405020304" pitchFamily="18" charset="0"/>
                <a:cs typeface="Times New Roman" panose="02020603050405020304" pitchFamily="18" charset="0"/>
              </a:rPr>
              <a:t>之間 </a:t>
            </a:r>
            <a:r>
              <a:rPr lang="en-US" altLang="zh-TW" sz="1200" dirty="0">
                <a:solidFill>
                  <a:schemeClr val="tx1"/>
                </a:solidFill>
                <a:latin typeface="Times New Roman" panose="02020603050405020304" pitchFamily="18" charset="0"/>
                <a:cs typeface="Times New Roman" panose="02020603050405020304" pitchFamily="18" charset="0"/>
              </a:rPr>
              <a:t>cp </a:t>
            </a:r>
            <a:r>
              <a:rPr lang="zh-TW" altLang="en-US" sz="1200" dirty="0">
                <a:solidFill>
                  <a:schemeClr val="tx1"/>
                </a:solidFill>
                <a:latin typeface="Times New Roman" panose="02020603050405020304" pitchFamily="18" charset="0"/>
                <a:cs typeface="Times New Roman" panose="02020603050405020304" pitchFamily="18" charset="0"/>
              </a:rPr>
              <a:t>流量的比較</a:t>
            </a:r>
            <a:endParaRPr lang="en-US" altLang="zh-TW" sz="1200" dirty="0">
              <a:solidFill>
                <a:schemeClr val="tx1"/>
              </a:solidFill>
              <a:latin typeface="Times New Roman" panose="02020603050405020304" pitchFamily="18" charset="0"/>
              <a:cs typeface="Times New Roman" panose="02020603050405020304" pitchFamily="18" charset="0"/>
            </a:endParaRPr>
          </a:p>
          <a:p>
            <a:r>
              <a:rPr lang="zh-TW" altLang="en-US" sz="1200" dirty="0">
                <a:solidFill>
                  <a:schemeClr val="tx1"/>
                </a:solidFill>
                <a:latin typeface="Times New Roman" panose="02020603050405020304" pitchFamily="18" charset="0"/>
                <a:cs typeface="Times New Roman" panose="02020603050405020304" pitchFamily="18" charset="0"/>
              </a:rPr>
              <a:t>第三節會評估將</a:t>
            </a:r>
            <a:r>
              <a:rPr lang="en-US" altLang="zh-TW" sz="1200" dirty="0">
                <a:solidFill>
                  <a:schemeClr val="tx1"/>
                </a:solidFill>
                <a:latin typeface="Times New Roman" panose="02020603050405020304" pitchFamily="18" charset="0"/>
                <a:cs typeface="Times New Roman" panose="02020603050405020304" pitchFamily="18" charset="0"/>
              </a:rPr>
              <a:t>NF</a:t>
            </a:r>
            <a:r>
              <a:rPr lang="zh-TW" altLang="en-US" sz="1200" dirty="0">
                <a:solidFill>
                  <a:schemeClr val="tx1"/>
                </a:solidFill>
                <a:latin typeface="Times New Roman" panose="02020603050405020304" pitchFamily="18" charset="0"/>
                <a:cs typeface="Times New Roman" panose="02020603050405020304" pitchFamily="18" charset="0"/>
              </a:rPr>
              <a:t>放置到</a:t>
            </a:r>
            <a:r>
              <a:rPr lang="en-US" altLang="zh-TW" sz="1200" dirty="0">
                <a:solidFill>
                  <a:schemeClr val="tx1"/>
                </a:solidFill>
                <a:latin typeface="Times New Roman" panose="02020603050405020304" pitchFamily="18" charset="0"/>
                <a:cs typeface="Times New Roman" panose="02020603050405020304" pitchFamily="18" charset="0"/>
              </a:rPr>
              <a:t>edge</a:t>
            </a:r>
            <a:r>
              <a:rPr lang="zh-TW" altLang="en-US" sz="1200" dirty="0">
                <a:solidFill>
                  <a:schemeClr val="tx1"/>
                </a:solidFill>
                <a:latin typeface="Times New Roman" panose="02020603050405020304" pitchFamily="18" charset="0"/>
                <a:cs typeface="Times New Roman" panose="02020603050405020304" pitchFamily="18" charset="0"/>
              </a:rPr>
              <a:t>端的性能表現</a:t>
            </a:r>
            <a:endParaRPr lang="zh-TW" altLang="en-US" dirty="0"/>
          </a:p>
        </p:txBody>
      </p:sp>
      <p:sp>
        <p:nvSpPr>
          <p:cNvPr id="4" name="投影片編號版面配置區 3"/>
          <p:cNvSpPr>
            <a:spLocks noGrp="1"/>
          </p:cNvSpPr>
          <p:nvPr>
            <p:ph type="sldNum" sz="quarter" idx="5"/>
          </p:nvPr>
        </p:nvSpPr>
        <p:spPr/>
        <p:txBody>
          <a:bodyPr/>
          <a:lstStyle/>
          <a:p>
            <a:pPr>
              <a:defRPr/>
            </a:pPr>
            <a:fld id="{B8A3BBC1-4FD2-B24A-A497-4CF8A9B00C54}" type="slidenum">
              <a:rPr lang="zh-TW" altLang="en-US" smtClean="0"/>
              <a:pPr>
                <a:defRPr/>
              </a:pPr>
              <a:t>19</a:t>
            </a:fld>
            <a:endParaRPr lang="zh-TW" altLang="en-US"/>
          </a:p>
        </p:txBody>
      </p:sp>
    </p:spTree>
    <p:extLst>
      <p:ext uri="{BB962C8B-B14F-4D97-AF65-F5344CB8AC3E}">
        <p14:creationId xmlns:p14="http://schemas.microsoft.com/office/powerpoint/2010/main" val="31465096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如圖</a:t>
            </a:r>
            <a:r>
              <a:rPr lang="en-US" altLang="zh-TW" dirty="0"/>
              <a:t>4</a:t>
            </a:r>
            <a:r>
              <a:rPr lang="zh-TW" altLang="en-US" dirty="0"/>
              <a:t>所示，作者建立了一個由</a:t>
            </a:r>
            <a:r>
              <a:rPr lang="en-US" altLang="zh-TW" dirty="0"/>
              <a:t>11</a:t>
            </a:r>
            <a:r>
              <a:rPr lang="zh-TW" altLang="en-US" dirty="0"/>
              <a:t>個</a:t>
            </a:r>
            <a:r>
              <a:rPr lang="en-US" altLang="zh-TW" dirty="0"/>
              <a:t>node</a:t>
            </a:r>
            <a:r>
              <a:rPr lang="zh-TW" altLang="en-US" dirty="0"/>
              <a:t>（機器）組成的</a:t>
            </a:r>
            <a:r>
              <a:rPr lang="en-US" altLang="zh-TW" dirty="0"/>
              <a:t>testbed </a:t>
            </a:r>
            <a:r>
              <a:rPr lang="zh-TW" altLang="en-US" dirty="0"/>
              <a:t>，並使用</a:t>
            </a:r>
            <a:r>
              <a:rPr lang="en-US" altLang="zh-TW" dirty="0"/>
              <a:t>Kubernetes</a:t>
            </a:r>
            <a:r>
              <a:rPr lang="zh-TW" altLang="en-US" dirty="0"/>
              <a:t>作為編排工具。</a:t>
            </a:r>
          </a:p>
          <a:p>
            <a:r>
              <a:rPr lang="zh-TW" altLang="en-US" dirty="0"/>
              <a:t>在此</a:t>
            </a:r>
            <a:r>
              <a:rPr lang="en-US" altLang="zh-TW" dirty="0"/>
              <a:t>testbed </a:t>
            </a:r>
            <a:r>
              <a:rPr lang="zh-TW" altLang="en-US" dirty="0"/>
              <a:t>中有三種類型的節點：</a:t>
            </a:r>
          </a:p>
          <a:p>
            <a:pPr lvl="0">
              <a:spcBef>
                <a:spcPts val="0"/>
              </a:spcBef>
              <a:spcAft>
                <a:spcPts val="1200"/>
              </a:spcAft>
            </a:pPr>
            <a:r>
              <a:rPr lang="en-US" altLang="zh-TW" sz="1200" dirty="0">
                <a:solidFill>
                  <a:schemeClr val="tx2"/>
                </a:solidFill>
                <a:latin typeface="Times New Roman" panose="02020603050405020304" pitchFamily="18" charset="0"/>
                <a:cs typeface="Times New Roman" panose="02020603050405020304" pitchFamily="18" charset="0"/>
              </a:rPr>
              <a:t>Master Node</a:t>
            </a:r>
          </a:p>
          <a:p>
            <a:pPr lvl="0">
              <a:spcBef>
                <a:spcPts val="0"/>
              </a:spcBef>
              <a:spcAft>
                <a:spcPts val="1200"/>
              </a:spcAft>
            </a:pPr>
            <a:r>
              <a:rPr lang="en-US" altLang="zh-TW" sz="1200" dirty="0">
                <a:solidFill>
                  <a:schemeClr val="tx2"/>
                </a:solidFill>
                <a:latin typeface="Times New Roman" panose="02020603050405020304" pitchFamily="18" charset="0"/>
                <a:cs typeface="Times New Roman" panose="02020603050405020304" pitchFamily="18" charset="0"/>
              </a:rPr>
              <a:t>5GC Worker</a:t>
            </a:r>
          </a:p>
          <a:p>
            <a:pPr lvl="0">
              <a:spcBef>
                <a:spcPts val="0"/>
              </a:spcBef>
              <a:spcAft>
                <a:spcPts val="1200"/>
              </a:spcAft>
            </a:pPr>
            <a:r>
              <a:rPr lang="en-US" altLang="zh-TW" sz="1200" dirty="0">
                <a:solidFill>
                  <a:schemeClr val="tx2"/>
                </a:solidFill>
                <a:latin typeface="Times New Roman" panose="02020603050405020304" pitchFamily="18" charset="0"/>
                <a:cs typeface="Times New Roman" panose="02020603050405020304" pitchFamily="18" charset="0"/>
              </a:rPr>
              <a:t>Emulator Node</a:t>
            </a:r>
          </a:p>
        </p:txBody>
      </p:sp>
      <p:sp>
        <p:nvSpPr>
          <p:cNvPr id="4" name="投影片編號版面配置區 3"/>
          <p:cNvSpPr>
            <a:spLocks noGrp="1"/>
          </p:cNvSpPr>
          <p:nvPr>
            <p:ph type="sldNum" sz="quarter" idx="5"/>
          </p:nvPr>
        </p:nvSpPr>
        <p:spPr/>
        <p:txBody>
          <a:bodyPr/>
          <a:lstStyle/>
          <a:p>
            <a:pPr>
              <a:defRPr/>
            </a:pPr>
            <a:fld id="{B8A3BBC1-4FD2-B24A-A497-4CF8A9B00C54}" type="slidenum">
              <a:rPr lang="zh-TW" altLang="en-US" smtClean="0"/>
              <a:pPr>
                <a:defRPr/>
              </a:pPr>
              <a:t>20</a:t>
            </a:fld>
            <a:endParaRPr lang="zh-TW" altLang="en-US"/>
          </a:p>
        </p:txBody>
      </p:sp>
    </p:spTree>
    <p:extLst>
      <p:ext uri="{BB962C8B-B14F-4D97-AF65-F5344CB8AC3E}">
        <p14:creationId xmlns:p14="http://schemas.microsoft.com/office/powerpoint/2010/main" val="10728029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因為</a:t>
            </a:r>
            <a:r>
              <a:rPr lang="en-US" altLang="zh-TW" dirty="0"/>
              <a:t>SBA</a:t>
            </a:r>
            <a:r>
              <a:rPr lang="zh-TW" altLang="en-US" dirty="0"/>
              <a:t>的設計方式會導致</a:t>
            </a:r>
            <a:r>
              <a:rPr lang="en-US" altLang="zh-TW" dirty="0"/>
              <a:t>NF</a:t>
            </a:r>
            <a:r>
              <a:rPr lang="zh-TW" altLang="en-US" dirty="0"/>
              <a:t>之間溝通的訊號流量。並且在編排上也會因為</a:t>
            </a:r>
            <a:r>
              <a:rPr lang="en-US" altLang="zh-TW" dirty="0"/>
              <a:t>NF</a:t>
            </a:r>
            <a:r>
              <a:rPr lang="zh-TW" altLang="en-US" dirty="0"/>
              <a:t>之間的依賴關係，導致系統的複雜性增加。這些都是</a:t>
            </a:r>
            <a:r>
              <a:rPr lang="en-US" altLang="zh-TW" dirty="0"/>
              <a:t>SBA</a:t>
            </a:r>
            <a:r>
              <a:rPr lang="zh-TW" altLang="en-US" dirty="0"/>
              <a:t>的缺點。</a:t>
            </a:r>
            <a:endParaRPr lang="en-US" altLang="zh-TW" dirty="0"/>
          </a:p>
          <a:p>
            <a:r>
              <a:rPr lang="zh-TW" altLang="en-US" dirty="0"/>
              <a:t>所以在這篇論文中，作者將會介紹</a:t>
            </a:r>
            <a:r>
              <a:rPr lang="en-US" altLang="zh-TW" dirty="0"/>
              <a:t>PP5GS</a:t>
            </a:r>
            <a:r>
              <a:rPr lang="zh-TW" altLang="en-US" dirty="0"/>
              <a:t>，一個</a:t>
            </a:r>
            <a:r>
              <a:rPr lang="en-US" altLang="zh-TW" dirty="0"/>
              <a:t>stateless</a:t>
            </a:r>
            <a:r>
              <a:rPr lang="zh-TW" altLang="en-US" dirty="0"/>
              <a:t>的</a:t>
            </a:r>
            <a:r>
              <a:rPr lang="en-US" altLang="zh-TW" dirty="0"/>
              <a:t>5G </a:t>
            </a:r>
            <a:r>
              <a:rPr lang="zh-TW" altLang="en-US" dirty="0"/>
              <a:t>核心網路架構。並且作者以四個最主要的</a:t>
            </a:r>
            <a:r>
              <a:rPr lang="en-US" altLang="zh-TW" dirty="0"/>
              <a:t>control plane</a:t>
            </a:r>
            <a:r>
              <a:rPr lang="zh-TW" altLang="en-US" dirty="0"/>
              <a:t> </a:t>
            </a:r>
            <a:r>
              <a:rPr lang="en-US" altLang="zh-TW" dirty="0"/>
              <a:t>procedure</a:t>
            </a:r>
            <a:r>
              <a:rPr lang="zh-TW" altLang="en-US" dirty="0"/>
              <a:t>設計新的</a:t>
            </a:r>
            <a:r>
              <a:rPr lang="en-US" altLang="zh-TW" dirty="0"/>
              <a:t>NF</a:t>
            </a:r>
            <a:r>
              <a:rPr lang="zh-TW" altLang="en-US" dirty="0"/>
              <a:t>，最後使用</a:t>
            </a:r>
            <a:r>
              <a:rPr lang="en-US" altLang="zh-TW" dirty="0"/>
              <a:t>K8s</a:t>
            </a:r>
            <a:r>
              <a:rPr lang="zh-TW" altLang="en-US" dirty="0"/>
              <a:t>進行廣泛的評估。</a:t>
            </a:r>
            <a:endParaRPr lang="en-US" altLang="zh-TW" dirty="0"/>
          </a:p>
          <a:p>
            <a:r>
              <a:rPr lang="zh-TW" altLang="en-US" dirty="0"/>
              <a:t>結果顯示，與</a:t>
            </a:r>
            <a:r>
              <a:rPr lang="en-US" altLang="zh-TW" dirty="0"/>
              <a:t>baseline stateful</a:t>
            </a:r>
            <a:r>
              <a:rPr lang="zh-TW" altLang="en-US" dirty="0"/>
              <a:t>或修改後</a:t>
            </a:r>
            <a:r>
              <a:rPr lang="en-US" altLang="zh-TW" dirty="0"/>
              <a:t>stateless</a:t>
            </a:r>
            <a:r>
              <a:rPr lang="zh-TW" altLang="en-US" dirty="0"/>
              <a:t>的</a:t>
            </a:r>
            <a:r>
              <a:rPr lang="en-US" altLang="zh-TW" dirty="0"/>
              <a:t>5GC</a:t>
            </a:r>
            <a:r>
              <a:rPr lang="zh-TW" altLang="en-US" dirty="0"/>
              <a:t>相比，</a:t>
            </a:r>
            <a:r>
              <a:rPr lang="en-US" altLang="zh-TW" dirty="0"/>
              <a:t>PP5GS</a:t>
            </a:r>
            <a:r>
              <a:rPr lang="zh-TW" altLang="en-US" dirty="0"/>
              <a:t>可以分別節省</a:t>
            </a:r>
            <a:r>
              <a:rPr lang="en-US" altLang="zh-TW" dirty="0"/>
              <a:t>34%</a:t>
            </a:r>
            <a:r>
              <a:rPr lang="zh-TW" altLang="en-US" dirty="0"/>
              <a:t>與</a:t>
            </a:r>
            <a:r>
              <a:rPr lang="en-US" altLang="zh-TW" dirty="0"/>
              <a:t>55%</a:t>
            </a:r>
            <a:r>
              <a:rPr lang="zh-TW" altLang="en-US" dirty="0"/>
              <a:t>的計算資源，同時訊號流量減少</a:t>
            </a:r>
            <a:r>
              <a:rPr lang="en-US" altLang="zh-TW" dirty="0"/>
              <a:t>40%</a:t>
            </a:r>
            <a:r>
              <a:rPr lang="zh-TW" altLang="en-US" dirty="0"/>
              <a:t>。並且</a:t>
            </a:r>
            <a:r>
              <a:rPr lang="en-US" altLang="zh-TW" dirty="0"/>
              <a:t>control plane</a:t>
            </a:r>
            <a:r>
              <a:rPr lang="zh-TW" altLang="en-US" dirty="0"/>
              <a:t>的完成速度可以加快</a:t>
            </a:r>
            <a:r>
              <a:rPr lang="en-US" altLang="zh-TW" dirty="0"/>
              <a:t>50%</a:t>
            </a:r>
            <a:r>
              <a:rPr lang="zh-TW" altLang="en-US" dirty="0"/>
              <a:t>。最後，相較於傳統設計，</a:t>
            </a:r>
            <a:r>
              <a:rPr lang="en-US" altLang="zh-TW" dirty="0"/>
              <a:t>PP5GS</a:t>
            </a:r>
            <a:r>
              <a:rPr lang="zh-TW" altLang="en-US" dirty="0"/>
              <a:t>設計也對於</a:t>
            </a:r>
            <a:r>
              <a:rPr lang="en-US" altLang="zh-TW" dirty="0"/>
              <a:t>edge-offloading</a:t>
            </a:r>
            <a:r>
              <a:rPr lang="zh-TW" altLang="en-US" dirty="0"/>
              <a:t>更加可行。</a:t>
            </a:r>
            <a:endParaRPr lang="en-US" altLang="zh-TW" dirty="0"/>
          </a:p>
        </p:txBody>
      </p:sp>
      <p:sp>
        <p:nvSpPr>
          <p:cNvPr id="4" name="投影片編號版面配置區 3"/>
          <p:cNvSpPr>
            <a:spLocks noGrp="1"/>
          </p:cNvSpPr>
          <p:nvPr>
            <p:ph type="sldNum" sz="quarter" idx="5"/>
          </p:nvPr>
        </p:nvSpPr>
        <p:spPr/>
        <p:txBody>
          <a:bodyPr/>
          <a:lstStyle/>
          <a:p>
            <a:pPr>
              <a:defRPr/>
            </a:pPr>
            <a:fld id="{B8A3BBC1-4FD2-B24A-A497-4CF8A9B00C54}" type="slidenum">
              <a:rPr lang="zh-TW" altLang="en-US" smtClean="0"/>
              <a:pPr>
                <a:defRPr/>
              </a:pPr>
              <a:t>3</a:t>
            </a:fld>
            <a:endParaRPr lang="zh-TW" altLang="en-US"/>
          </a:p>
        </p:txBody>
      </p:sp>
    </p:spTree>
    <p:extLst>
      <p:ext uri="{BB962C8B-B14F-4D97-AF65-F5344CB8AC3E}">
        <p14:creationId xmlns:p14="http://schemas.microsoft.com/office/powerpoint/2010/main" val="147608463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t>Master node:</a:t>
            </a:r>
            <a:r>
              <a:rPr lang="zh-TW" altLang="en-US" dirty="0"/>
              <a:t> 它只負責運行</a:t>
            </a:r>
            <a:r>
              <a:rPr lang="en-US" altLang="zh-TW" dirty="0"/>
              <a:t>K8s cp</a:t>
            </a:r>
            <a:r>
              <a:rPr lang="zh-TW" altLang="en-US" dirty="0"/>
              <a:t>，</a:t>
            </a:r>
            <a:r>
              <a:rPr lang="en-US" altLang="zh-TW" dirty="0"/>
              <a:t> </a:t>
            </a:r>
            <a:r>
              <a:rPr lang="zh-TW" altLang="en-US" dirty="0"/>
              <a:t>並協調</a:t>
            </a:r>
            <a:r>
              <a:rPr lang="en-US" altLang="zh-TW" dirty="0"/>
              <a:t>5GC</a:t>
            </a:r>
            <a:r>
              <a:rPr lang="zh-TW" altLang="en-US" dirty="0"/>
              <a:t>系統的部署。 該節點上沒有安排額外的工作負載。</a:t>
            </a:r>
            <a:endParaRPr lang="en-US" altLang="zh-TW" dirty="0"/>
          </a:p>
        </p:txBody>
      </p:sp>
      <p:sp>
        <p:nvSpPr>
          <p:cNvPr id="4" name="投影片編號版面配置區 3"/>
          <p:cNvSpPr>
            <a:spLocks noGrp="1"/>
          </p:cNvSpPr>
          <p:nvPr>
            <p:ph type="sldNum" sz="quarter" idx="5"/>
          </p:nvPr>
        </p:nvSpPr>
        <p:spPr/>
        <p:txBody>
          <a:bodyPr/>
          <a:lstStyle/>
          <a:p>
            <a:pPr>
              <a:defRPr/>
            </a:pPr>
            <a:fld id="{B8A3BBC1-4FD2-B24A-A497-4CF8A9B00C54}" type="slidenum">
              <a:rPr lang="zh-TW" altLang="en-US" smtClean="0"/>
              <a:pPr>
                <a:defRPr/>
              </a:pPr>
              <a:t>21</a:t>
            </a:fld>
            <a:endParaRPr lang="zh-TW" altLang="en-US"/>
          </a:p>
        </p:txBody>
      </p:sp>
    </p:spTree>
    <p:extLst>
      <p:ext uri="{BB962C8B-B14F-4D97-AF65-F5344CB8AC3E}">
        <p14:creationId xmlns:p14="http://schemas.microsoft.com/office/powerpoint/2010/main" val="3952620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zh-TW" sz="1200" dirty="0">
                <a:solidFill>
                  <a:schemeClr val="tx2"/>
                </a:solidFill>
                <a:latin typeface="Times New Roman" panose="02020603050405020304" pitchFamily="18" charset="0"/>
                <a:cs typeface="Times New Roman" panose="02020603050405020304" pitchFamily="18" charset="0"/>
              </a:rPr>
              <a:t>5GC Worker Node:</a:t>
            </a:r>
            <a:r>
              <a:rPr lang="zh-TW" altLang="en-US" sz="1200" dirty="0">
                <a:solidFill>
                  <a:schemeClr val="tx2"/>
                </a:solidFill>
                <a:latin typeface="Times New Roman" panose="02020603050405020304" pitchFamily="18" charset="0"/>
                <a:cs typeface="Times New Roman" panose="02020603050405020304" pitchFamily="18" charset="0"/>
              </a:rPr>
              <a:t> </a:t>
            </a:r>
            <a:r>
              <a:rPr lang="zh-TW" altLang="en-US" dirty="0"/>
              <a:t>考慮到後續實驗最多需部屬 </a:t>
            </a:r>
            <a:r>
              <a:rPr lang="en-US" altLang="zh-TW" dirty="0"/>
              <a:t>9 </a:t>
            </a:r>
            <a:r>
              <a:rPr lang="zh-TW" altLang="en-US" dirty="0"/>
              <a:t>個</a:t>
            </a:r>
            <a:r>
              <a:rPr lang="en-US" altLang="zh-TW" dirty="0"/>
              <a:t>cp </a:t>
            </a:r>
            <a:r>
              <a:rPr lang="zh-TW" altLang="en-US" dirty="0"/>
              <a:t> </a:t>
            </a:r>
            <a:r>
              <a:rPr lang="en-US" altLang="zh-TW" dirty="0"/>
              <a:t>NF</a:t>
            </a:r>
            <a:r>
              <a:rPr lang="zh-TW" altLang="en-US" dirty="0"/>
              <a:t>，因此作者在</a:t>
            </a:r>
            <a:r>
              <a:rPr lang="en-US" altLang="zh-TW" dirty="0"/>
              <a:t>cluster </a:t>
            </a:r>
            <a:r>
              <a:rPr lang="zh-TW" altLang="en-US" dirty="0"/>
              <a:t>中部署 </a:t>
            </a:r>
            <a:r>
              <a:rPr lang="en-US" altLang="zh-TW" dirty="0"/>
              <a:t>9 </a:t>
            </a:r>
            <a:r>
              <a:rPr lang="zh-TW" altLang="en-US" dirty="0"/>
              <a:t>個工作節點。</a:t>
            </a:r>
          </a:p>
          <a:p>
            <a:r>
              <a:rPr lang="zh-TW" altLang="en-US" dirty="0"/>
              <a:t>除了 </a:t>
            </a:r>
            <a:r>
              <a:rPr lang="en-US" altLang="zh-TW" dirty="0"/>
              <a:t>5GC NF </a:t>
            </a:r>
            <a:r>
              <a:rPr lang="zh-TW" altLang="en-US" dirty="0"/>
              <a:t>之外，</a:t>
            </a:r>
            <a:r>
              <a:rPr lang="en-US" altLang="zh-TW" dirty="0"/>
              <a:t>Envoy-Proxy instance </a:t>
            </a:r>
            <a:r>
              <a:rPr lang="zh-TW" altLang="en-US" dirty="0"/>
              <a:t>還部署為邊車容器，作為 </a:t>
            </a:r>
            <a:r>
              <a:rPr lang="en-US" altLang="zh-TW" dirty="0"/>
              <a:t>Istio service-mesh </a:t>
            </a:r>
            <a:r>
              <a:rPr lang="zh-TW" altLang="en-US" dirty="0"/>
              <a:t>的一部分。 它有助於流量路由和管理，並允許收集一些指標</a:t>
            </a:r>
            <a:endParaRPr lang="en-US" altLang="zh-TW" dirty="0"/>
          </a:p>
        </p:txBody>
      </p:sp>
      <p:sp>
        <p:nvSpPr>
          <p:cNvPr id="4" name="投影片編號版面配置區 3"/>
          <p:cNvSpPr>
            <a:spLocks noGrp="1"/>
          </p:cNvSpPr>
          <p:nvPr>
            <p:ph type="sldNum" sz="quarter" idx="5"/>
          </p:nvPr>
        </p:nvSpPr>
        <p:spPr/>
        <p:txBody>
          <a:bodyPr/>
          <a:lstStyle/>
          <a:p>
            <a:pPr>
              <a:defRPr/>
            </a:pPr>
            <a:fld id="{B8A3BBC1-4FD2-B24A-A497-4CF8A9B00C54}" type="slidenum">
              <a:rPr lang="zh-TW" altLang="en-US" smtClean="0"/>
              <a:pPr>
                <a:defRPr/>
              </a:pPr>
              <a:t>22</a:t>
            </a:fld>
            <a:endParaRPr lang="zh-TW" altLang="en-US"/>
          </a:p>
        </p:txBody>
      </p:sp>
    </p:spTree>
    <p:extLst>
      <p:ext uri="{BB962C8B-B14F-4D97-AF65-F5344CB8AC3E}">
        <p14:creationId xmlns:p14="http://schemas.microsoft.com/office/powerpoint/2010/main" val="343476930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zh-TW" sz="1200" dirty="0">
                <a:solidFill>
                  <a:schemeClr val="tx2"/>
                </a:solidFill>
                <a:latin typeface="Times New Roman" panose="02020603050405020304" pitchFamily="18" charset="0"/>
                <a:cs typeface="Times New Roman" panose="02020603050405020304" pitchFamily="18" charset="0"/>
              </a:rPr>
              <a:t>Emulator Node:</a:t>
            </a:r>
            <a:r>
              <a:rPr lang="zh-TW" altLang="en-US" sz="1200" dirty="0">
                <a:solidFill>
                  <a:schemeClr val="tx2"/>
                </a:solidFill>
                <a:latin typeface="Times New Roman" panose="02020603050405020304" pitchFamily="18" charset="0"/>
                <a:cs typeface="Times New Roman" panose="02020603050405020304" pitchFamily="18" charset="0"/>
              </a:rPr>
              <a:t> </a:t>
            </a:r>
            <a:r>
              <a:rPr lang="zh-TW" altLang="en-US" dirty="0"/>
              <a:t>此節點用於託管 </a:t>
            </a:r>
            <a:r>
              <a:rPr lang="en-US" altLang="zh-TW" dirty="0"/>
              <a:t>gNB </a:t>
            </a:r>
            <a:r>
              <a:rPr lang="zh-TW" altLang="en-US" dirty="0"/>
              <a:t>和 </a:t>
            </a:r>
            <a:r>
              <a:rPr lang="en-US" altLang="zh-TW" dirty="0"/>
              <a:t>UE </a:t>
            </a:r>
            <a:r>
              <a:rPr lang="en-US" altLang="zh-TW" sz="1200" dirty="0">
                <a:solidFill>
                  <a:schemeClr val="tx1"/>
                </a:solidFill>
                <a:latin typeface="Times New Roman" panose="02020603050405020304" pitchFamily="18" charset="0"/>
                <a:cs typeface="Times New Roman" panose="02020603050405020304" pitchFamily="18" charset="0"/>
              </a:rPr>
              <a:t>Emulator</a:t>
            </a:r>
            <a:r>
              <a:rPr lang="zh-TW" altLang="en-US" dirty="0"/>
              <a:t> </a:t>
            </a:r>
            <a:r>
              <a:rPr lang="en-US" altLang="zh-TW" dirty="0"/>
              <a:t>(gNBEmu) </a:t>
            </a:r>
            <a:r>
              <a:rPr lang="zh-TW" altLang="en-US" dirty="0"/>
              <a:t>應用</a:t>
            </a:r>
            <a:r>
              <a:rPr lang="en-US" altLang="zh-TW" dirty="0"/>
              <a:t> procedure </a:t>
            </a:r>
            <a:r>
              <a:rPr lang="zh-TW" altLang="en-US" dirty="0"/>
              <a:t>。</a:t>
            </a:r>
          </a:p>
          <a:p>
            <a:r>
              <a:rPr lang="zh-TW" altLang="en-US" dirty="0"/>
              <a:t>作者開發</a:t>
            </a:r>
            <a:r>
              <a:rPr lang="en-US" altLang="zh-TW" dirty="0"/>
              <a:t>gNBEmu</a:t>
            </a:r>
            <a:r>
              <a:rPr lang="zh-TW" altLang="en-US" dirty="0"/>
              <a:t>的目的是產生可調整的</a:t>
            </a:r>
            <a:r>
              <a:rPr lang="en-US" altLang="zh-TW" dirty="0"/>
              <a:t>cp </a:t>
            </a:r>
            <a:r>
              <a:rPr lang="zh-TW" altLang="en-US" dirty="0"/>
              <a:t>流量，並評估 </a:t>
            </a:r>
            <a:r>
              <a:rPr lang="en-US" altLang="zh-TW" dirty="0"/>
              <a:t>5G </a:t>
            </a:r>
            <a:r>
              <a:rPr lang="zh-TW" altLang="en-US" dirty="0"/>
              <a:t>系統的效能。</a:t>
            </a:r>
          </a:p>
          <a:p>
            <a:r>
              <a:rPr lang="zh-TW" altLang="en-US" dirty="0"/>
              <a:t>此外，它也運行測量設定所需的 </a:t>
            </a:r>
            <a:r>
              <a:rPr lang="en-US" altLang="zh-TW" dirty="0"/>
              <a:t>Prometheus </a:t>
            </a:r>
            <a:r>
              <a:rPr lang="zh-TW" altLang="en-US" dirty="0"/>
              <a:t>和 </a:t>
            </a:r>
            <a:r>
              <a:rPr lang="en-US" altLang="zh-TW" dirty="0"/>
              <a:t>Collector instance </a:t>
            </a:r>
            <a:r>
              <a:rPr lang="zh-TW" altLang="en-US" dirty="0"/>
              <a:t>。</a:t>
            </a:r>
            <a:endParaRPr lang="en-US" altLang="zh-TW" dirty="0"/>
          </a:p>
        </p:txBody>
      </p:sp>
      <p:sp>
        <p:nvSpPr>
          <p:cNvPr id="4" name="投影片編號版面配置區 3"/>
          <p:cNvSpPr>
            <a:spLocks noGrp="1"/>
          </p:cNvSpPr>
          <p:nvPr>
            <p:ph type="sldNum" sz="quarter" idx="5"/>
          </p:nvPr>
        </p:nvSpPr>
        <p:spPr/>
        <p:txBody>
          <a:bodyPr/>
          <a:lstStyle/>
          <a:p>
            <a:pPr>
              <a:defRPr/>
            </a:pPr>
            <a:fld id="{B8A3BBC1-4FD2-B24A-A497-4CF8A9B00C54}" type="slidenum">
              <a:rPr lang="zh-TW" altLang="en-US" smtClean="0"/>
              <a:pPr>
                <a:defRPr/>
              </a:pPr>
              <a:t>23</a:t>
            </a:fld>
            <a:endParaRPr lang="zh-TW" altLang="en-US"/>
          </a:p>
        </p:txBody>
      </p:sp>
    </p:spTree>
    <p:extLst>
      <p:ext uri="{BB962C8B-B14F-4D97-AF65-F5344CB8AC3E}">
        <p14:creationId xmlns:p14="http://schemas.microsoft.com/office/powerpoint/2010/main" val="336098743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為了評估 </a:t>
            </a:r>
            <a:r>
              <a:rPr lang="en-US" altLang="zh-TW" dirty="0"/>
              <a:t>PP5GS </a:t>
            </a:r>
            <a:r>
              <a:rPr lang="zh-TW" altLang="en-US" dirty="0"/>
              <a:t>帶來的改進，在接下來的實驗中，就會以以下這四個的</a:t>
            </a:r>
            <a:r>
              <a:rPr lang="en-US" altLang="zh-TW" dirty="0"/>
              <a:t>Systems Under Test </a:t>
            </a:r>
            <a:r>
              <a:rPr lang="zh-TW" altLang="en-US" dirty="0"/>
              <a:t> </a:t>
            </a:r>
            <a:r>
              <a:rPr lang="en-US" altLang="zh-TW" dirty="0"/>
              <a:t>(SUT)</a:t>
            </a:r>
            <a:r>
              <a:rPr lang="zh-TW" altLang="en-US" dirty="0"/>
              <a:t> 作為實驗對象。</a:t>
            </a:r>
            <a:endParaRPr lang="en-US" altLang="zh-TW" dirty="0"/>
          </a:p>
          <a:p>
            <a:r>
              <a:rPr lang="zh-TW" altLang="en-US" dirty="0"/>
              <a:t>表二則是作者總結了評估期間使用的</a:t>
            </a:r>
            <a:r>
              <a:rPr lang="en-US" altLang="zh-TW" dirty="0"/>
              <a:t>input</a:t>
            </a:r>
            <a:r>
              <a:rPr lang="zh-TW" altLang="en-US" dirty="0"/>
              <a:t>參數。</a:t>
            </a:r>
            <a:endParaRPr lang="en-US" altLang="zh-TW" dirty="0"/>
          </a:p>
        </p:txBody>
      </p:sp>
      <p:sp>
        <p:nvSpPr>
          <p:cNvPr id="4" name="投影片編號版面配置區 3"/>
          <p:cNvSpPr>
            <a:spLocks noGrp="1"/>
          </p:cNvSpPr>
          <p:nvPr>
            <p:ph type="sldNum" sz="quarter" idx="5"/>
          </p:nvPr>
        </p:nvSpPr>
        <p:spPr/>
        <p:txBody>
          <a:bodyPr/>
          <a:lstStyle/>
          <a:p>
            <a:pPr>
              <a:defRPr/>
            </a:pPr>
            <a:fld id="{B8A3BBC1-4FD2-B24A-A497-4CF8A9B00C54}" type="slidenum">
              <a:rPr lang="zh-TW" altLang="en-US" smtClean="0"/>
              <a:pPr>
                <a:defRPr/>
              </a:pPr>
              <a:t>24</a:t>
            </a:fld>
            <a:endParaRPr lang="zh-TW" altLang="en-US"/>
          </a:p>
        </p:txBody>
      </p:sp>
    </p:spTree>
    <p:extLst>
      <p:ext uri="{BB962C8B-B14F-4D97-AF65-F5344CB8AC3E}">
        <p14:creationId xmlns:p14="http://schemas.microsoft.com/office/powerpoint/2010/main" val="248975129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作者首先評估 </a:t>
            </a:r>
            <a:r>
              <a:rPr lang="en-US" altLang="zh-TW" dirty="0"/>
              <a:t>gNBEmu </a:t>
            </a:r>
            <a:r>
              <a:rPr lang="zh-TW" altLang="en-US" dirty="0"/>
              <a:t>的效能，以確認它確實可以根據其設定檔描述產生流量。</a:t>
            </a:r>
          </a:p>
          <a:p>
            <a:r>
              <a:rPr lang="zh-TW" altLang="en-US" dirty="0"/>
              <a:t>在圖 </a:t>
            </a:r>
            <a:r>
              <a:rPr lang="en-US" altLang="zh-TW" dirty="0"/>
              <a:t>6 </a:t>
            </a:r>
            <a:r>
              <a:rPr lang="zh-TW" altLang="en-US" dirty="0"/>
              <a:t>中，作者顯示了所有考慮的</a:t>
            </a:r>
            <a:r>
              <a:rPr lang="en-US" altLang="zh-TW" dirty="0"/>
              <a:t>cp procedure </a:t>
            </a:r>
            <a:r>
              <a:rPr lang="zh-TW" altLang="en-US" dirty="0"/>
              <a:t>，以 </a:t>
            </a:r>
            <a:r>
              <a:rPr lang="en-US" altLang="zh-TW" dirty="0"/>
              <a:t>1 </a:t>
            </a:r>
            <a:r>
              <a:rPr lang="zh-TW" altLang="en-US" dirty="0"/>
              <a:t>秒為間隔，排隊</a:t>
            </a:r>
            <a:r>
              <a:rPr lang="en-US" altLang="zh-TW" dirty="0"/>
              <a:t>procedure </a:t>
            </a:r>
            <a:r>
              <a:rPr lang="zh-TW" altLang="en-US" dirty="0"/>
              <a:t> </a:t>
            </a:r>
            <a:r>
              <a:rPr lang="en-US" altLang="zh-TW" dirty="0"/>
              <a:t>(UE) </a:t>
            </a:r>
            <a:r>
              <a:rPr lang="zh-TW" altLang="en-US" dirty="0"/>
              <a:t>的平均數量。</a:t>
            </a:r>
          </a:p>
          <a:p>
            <a:r>
              <a:rPr lang="zh-TW" altLang="en-US" dirty="0"/>
              <a:t>作者觀察到，</a:t>
            </a:r>
            <a:r>
              <a:rPr lang="en-US" altLang="zh-TW" dirty="0"/>
              <a:t>Registration procedure </a:t>
            </a:r>
            <a:r>
              <a:rPr lang="zh-TW" altLang="en-US" dirty="0"/>
              <a:t>（如圖 </a:t>
            </a:r>
            <a:r>
              <a:rPr lang="en-US" altLang="zh-TW" dirty="0"/>
              <a:t>6a </a:t>
            </a:r>
            <a:r>
              <a:rPr lang="zh-TW" altLang="en-US" dirty="0"/>
              <a:t>所示）是所有系統中排隊 </a:t>
            </a:r>
            <a:r>
              <a:rPr lang="en-US" altLang="zh-TW" dirty="0"/>
              <a:t>UE </a:t>
            </a:r>
            <a:r>
              <a:rPr lang="zh-TW" altLang="en-US" dirty="0"/>
              <a:t>數量最多的。 這是預料之中的事，因為它是 </a:t>
            </a:r>
            <a:r>
              <a:rPr lang="en-US" altLang="zh-TW" dirty="0"/>
              <a:t>NF </a:t>
            </a:r>
            <a:r>
              <a:rPr lang="zh-TW" altLang="en-US" dirty="0"/>
              <a:t>間通訊中最複雜的</a:t>
            </a:r>
            <a:r>
              <a:rPr lang="en-US" altLang="zh-TW" dirty="0"/>
              <a:t>procedure </a:t>
            </a:r>
            <a:r>
              <a:rPr lang="zh-TW" altLang="en-US" dirty="0"/>
              <a:t>，因此需要更多時間來完成執行。</a:t>
            </a:r>
          </a:p>
          <a:p>
            <a:r>
              <a:rPr lang="zh-TW" altLang="en-US" dirty="0"/>
              <a:t>不管怎樣，都可以確認</a:t>
            </a:r>
            <a:r>
              <a:rPr lang="en-US" altLang="zh-TW" dirty="0"/>
              <a:t>gNBEmu </a:t>
            </a:r>
            <a:r>
              <a:rPr lang="zh-TW" altLang="en-US" dirty="0"/>
              <a:t>有根據參數設定正確啟動，並且從 </a:t>
            </a:r>
            <a:r>
              <a:rPr lang="en-US" altLang="zh-TW" dirty="0"/>
              <a:t>t1 = 300 </a:t>
            </a:r>
            <a:r>
              <a:rPr lang="en-US" altLang="zh-TW" dirty="0" err="1"/>
              <a:t>ms</a:t>
            </a:r>
            <a:r>
              <a:rPr lang="en-US" altLang="zh-TW" dirty="0"/>
              <a:t> </a:t>
            </a:r>
            <a:r>
              <a:rPr lang="zh-TW" altLang="en-US" dirty="0"/>
              <a:t>開始，排隊的 </a:t>
            </a:r>
            <a:r>
              <a:rPr lang="en-US" altLang="zh-TW" dirty="0"/>
              <a:t>UE </a:t>
            </a:r>
            <a:r>
              <a:rPr lang="zh-TW" altLang="en-US" dirty="0"/>
              <a:t>數量下降（即，此後沒有初始化新</a:t>
            </a:r>
            <a:r>
              <a:rPr lang="en-US" altLang="zh-TW" dirty="0"/>
              <a:t>procedure </a:t>
            </a:r>
            <a:r>
              <a:rPr lang="zh-TW" altLang="en-US" dirty="0"/>
              <a:t>）。</a:t>
            </a:r>
            <a:endParaRPr lang="en-US" altLang="zh-TW" dirty="0"/>
          </a:p>
        </p:txBody>
      </p:sp>
      <p:sp>
        <p:nvSpPr>
          <p:cNvPr id="4" name="投影片編號版面配置區 3"/>
          <p:cNvSpPr>
            <a:spLocks noGrp="1"/>
          </p:cNvSpPr>
          <p:nvPr>
            <p:ph type="sldNum" sz="quarter" idx="5"/>
          </p:nvPr>
        </p:nvSpPr>
        <p:spPr/>
        <p:txBody>
          <a:bodyPr/>
          <a:lstStyle/>
          <a:p>
            <a:pPr>
              <a:defRPr/>
            </a:pPr>
            <a:fld id="{B8A3BBC1-4FD2-B24A-A497-4CF8A9B00C54}" type="slidenum">
              <a:rPr lang="zh-TW" altLang="en-US" smtClean="0"/>
              <a:pPr>
                <a:defRPr/>
              </a:pPr>
              <a:t>25</a:t>
            </a:fld>
            <a:endParaRPr lang="zh-TW" altLang="en-US"/>
          </a:p>
        </p:txBody>
      </p:sp>
    </p:spTree>
    <p:extLst>
      <p:ext uri="{BB962C8B-B14F-4D97-AF65-F5344CB8AC3E}">
        <p14:creationId xmlns:p14="http://schemas.microsoft.com/office/powerpoint/2010/main" val="36519012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再進一步分析這些結果，</a:t>
            </a:r>
            <a:endParaRPr lang="en-US" altLang="zh-TW" dirty="0"/>
          </a:p>
          <a:p>
            <a:r>
              <a:rPr lang="zh-TW" altLang="en-US" dirty="0"/>
              <a:t>整體而言，對於四分之三的</a:t>
            </a:r>
            <a:r>
              <a:rPr lang="en-US" altLang="zh-TW" dirty="0"/>
              <a:t>procedure </a:t>
            </a:r>
            <a:r>
              <a:rPr lang="zh-TW" altLang="en-US" dirty="0"/>
              <a:t>，</a:t>
            </a:r>
            <a:r>
              <a:rPr lang="en-US" altLang="zh-TW" dirty="0"/>
              <a:t>PP5GS </a:t>
            </a:r>
            <a:r>
              <a:rPr lang="zh-TW" altLang="en-US" dirty="0"/>
              <a:t>展現了系統中排隊 </a:t>
            </a:r>
            <a:r>
              <a:rPr lang="en-US" altLang="zh-TW" dirty="0"/>
              <a:t>UE </a:t>
            </a:r>
            <a:r>
              <a:rPr lang="zh-TW" altLang="en-US" dirty="0"/>
              <a:t>數量最少的情況。</a:t>
            </a:r>
          </a:p>
          <a:p>
            <a:r>
              <a:rPr lang="zh-TW" altLang="en-US" dirty="0"/>
              <a:t>僅在圖 </a:t>
            </a:r>
            <a:r>
              <a:rPr lang="en-US" altLang="zh-TW" dirty="0"/>
              <a:t>6c </a:t>
            </a:r>
            <a:r>
              <a:rPr lang="zh-TW" altLang="en-US" dirty="0"/>
              <a:t>所示的 </a:t>
            </a:r>
            <a:r>
              <a:rPr lang="en-US" altLang="zh-TW" dirty="0"/>
              <a:t>PDU Session Release </a:t>
            </a:r>
            <a:r>
              <a:rPr lang="zh-TW" altLang="en-US" dirty="0"/>
              <a:t>中，作者觀察到</a:t>
            </a:r>
            <a:r>
              <a:rPr lang="en-US" altLang="zh-TW" dirty="0"/>
              <a:t>Stateful Free5GC </a:t>
            </a:r>
            <a:r>
              <a:rPr lang="zh-TW" altLang="en-US" dirty="0"/>
              <a:t>優於 </a:t>
            </a:r>
            <a:r>
              <a:rPr lang="en-US" altLang="zh-TW" dirty="0"/>
              <a:t>PP5GS</a:t>
            </a:r>
            <a:r>
              <a:rPr lang="zh-TW" altLang="en-US" dirty="0"/>
              <a:t>。</a:t>
            </a:r>
          </a:p>
          <a:p>
            <a:r>
              <a:rPr lang="zh-TW" altLang="en-US" dirty="0"/>
              <a:t>另一方面，</a:t>
            </a:r>
            <a:r>
              <a:rPr lang="en-US" altLang="zh-TW" dirty="0"/>
              <a:t>Stateless Free5GC </a:t>
            </a:r>
            <a:r>
              <a:rPr lang="zh-TW" altLang="en-US" dirty="0"/>
              <a:t>和 </a:t>
            </a:r>
            <a:r>
              <a:rPr lang="en-US" altLang="zh-TW" dirty="0"/>
              <a:t>procedure-Pods </a:t>
            </a:r>
            <a:r>
              <a:rPr lang="zh-TW" altLang="en-US" dirty="0"/>
              <a:t>表現出較差的性能，特別是在</a:t>
            </a:r>
            <a:r>
              <a:rPr lang="en-US" altLang="zh-TW" dirty="0"/>
              <a:t>Registration procedure </a:t>
            </a:r>
            <a:r>
              <a:rPr lang="zh-TW" altLang="en-US" dirty="0"/>
              <a:t>的情況下。</a:t>
            </a:r>
            <a:endParaRPr lang="en-US" altLang="zh-TW" dirty="0"/>
          </a:p>
        </p:txBody>
      </p:sp>
      <p:sp>
        <p:nvSpPr>
          <p:cNvPr id="4" name="投影片編號版面配置區 3"/>
          <p:cNvSpPr>
            <a:spLocks noGrp="1"/>
          </p:cNvSpPr>
          <p:nvPr>
            <p:ph type="sldNum" sz="quarter" idx="5"/>
          </p:nvPr>
        </p:nvSpPr>
        <p:spPr/>
        <p:txBody>
          <a:bodyPr/>
          <a:lstStyle/>
          <a:p>
            <a:pPr>
              <a:defRPr/>
            </a:pPr>
            <a:fld id="{B8A3BBC1-4FD2-B24A-A497-4CF8A9B00C54}" type="slidenum">
              <a:rPr lang="zh-TW" altLang="en-US" smtClean="0"/>
              <a:pPr>
                <a:defRPr/>
              </a:pPr>
              <a:t>26</a:t>
            </a:fld>
            <a:endParaRPr lang="zh-TW" altLang="en-US"/>
          </a:p>
        </p:txBody>
      </p:sp>
    </p:spTree>
    <p:extLst>
      <p:ext uri="{BB962C8B-B14F-4D97-AF65-F5344CB8AC3E}">
        <p14:creationId xmlns:p14="http://schemas.microsoft.com/office/powerpoint/2010/main" val="47573343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接下來就開始實驗比較，第一個比較</a:t>
            </a:r>
            <a:r>
              <a:rPr lang="en-US" altLang="zh-TW" dirty="0"/>
              <a:t>CPU</a:t>
            </a:r>
            <a:r>
              <a:rPr lang="zh-TW" altLang="en-US" dirty="0"/>
              <a:t>的使用率：</a:t>
            </a:r>
          </a:p>
          <a:p>
            <a:r>
              <a:rPr lang="zh-TW" altLang="en-US" dirty="0"/>
              <a:t>就</a:t>
            </a:r>
            <a:r>
              <a:rPr lang="en-US" altLang="zh-TW" dirty="0"/>
              <a:t>Registration procedure</a:t>
            </a:r>
            <a:r>
              <a:rPr lang="zh-TW" altLang="en-US" dirty="0"/>
              <a:t>來說</a:t>
            </a:r>
            <a:r>
              <a:rPr lang="en-US" altLang="zh-TW" dirty="0"/>
              <a:t> </a:t>
            </a:r>
            <a:r>
              <a:rPr lang="zh-TW" altLang="en-US" dirty="0"/>
              <a:t>，與</a:t>
            </a:r>
            <a:r>
              <a:rPr lang="en-US" altLang="zh-TW" dirty="0"/>
              <a:t>Stateful Free5GC </a:t>
            </a:r>
            <a:r>
              <a:rPr lang="zh-TW" altLang="en-US" dirty="0"/>
              <a:t>和</a:t>
            </a:r>
            <a:r>
              <a:rPr lang="en-US" altLang="zh-TW" dirty="0"/>
              <a:t>Stateless </a:t>
            </a:r>
            <a:r>
              <a:rPr lang="zh-TW" altLang="en-US" dirty="0"/>
              <a:t> </a:t>
            </a:r>
            <a:r>
              <a:rPr lang="en-US" altLang="zh-TW" dirty="0"/>
              <a:t>Free5GC </a:t>
            </a:r>
            <a:r>
              <a:rPr lang="zh-TW" altLang="en-US" dirty="0"/>
              <a:t>相比，</a:t>
            </a:r>
            <a:r>
              <a:rPr lang="en-US" altLang="zh-TW" dirty="0"/>
              <a:t>PP5GS</a:t>
            </a:r>
            <a:r>
              <a:rPr lang="zh-TW" altLang="en-US" dirty="0"/>
              <a:t>平均所需的資源分別減少 </a:t>
            </a:r>
            <a:r>
              <a:rPr lang="en-US" altLang="zh-TW" dirty="0"/>
              <a:t>26% </a:t>
            </a:r>
            <a:r>
              <a:rPr lang="zh-TW" altLang="en-US" dirty="0"/>
              <a:t>和 </a:t>
            </a:r>
            <a:r>
              <a:rPr lang="en-US" altLang="zh-TW" dirty="0"/>
              <a:t>42%</a:t>
            </a:r>
            <a:r>
              <a:rPr lang="zh-TW" altLang="en-US" dirty="0"/>
              <a:t>。</a:t>
            </a:r>
          </a:p>
          <a:p>
            <a:r>
              <a:rPr lang="en-US" altLang="zh-TW" dirty="0" err="1"/>
              <a:t>PDUSession</a:t>
            </a:r>
            <a:r>
              <a:rPr lang="en-US" altLang="zh-TW" dirty="0"/>
              <a:t> </a:t>
            </a:r>
            <a:r>
              <a:rPr lang="zh-TW" altLang="en-US" dirty="0"/>
              <a:t>建立 </a:t>
            </a:r>
            <a:r>
              <a:rPr lang="en-US" altLang="zh-TW" dirty="0"/>
              <a:t>procedure </a:t>
            </a:r>
            <a:r>
              <a:rPr lang="zh-TW" altLang="en-US" dirty="0"/>
              <a:t>中的效率進一步提高，與</a:t>
            </a:r>
            <a:r>
              <a:rPr lang="en-US" altLang="zh-TW" dirty="0"/>
              <a:t>Stateful Free5GC</a:t>
            </a:r>
            <a:r>
              <a:rPr lang="zh-TW" altLang="en-US" dirty="0"/>
              <a:t>相比提高了</a:t>
            </a:r>
            <a:r>
              <a:rPr lang="en-US" altLang="zh-TW" dirty="0"/>
              <a:t>34%</a:t>
            </a:r>
            <a:r>
              <a:rPr lang="zh-TW" altLang="en-US" dirty="0"/>
              <a:t>，與</a:t>
            </a:r>
            <a:r>
              <a:rPr lang="en-US" altLang="zh-TW" dirty="0"/>
              <a:t>Stateless Free5GC</a:t>
            </a:r>
            <a:r>
              <a:rPr lang="zh-TW" altLang="en-US" dirty="0"/>
              <a:t>相比提高了</a:t>
            </a:r>
            <a:r>
              <a:rPr lang="en-US" altLang="zh-TW" dirty="0"/>
              <a:t>55%</a:t>
            </a:r>
            <a:r>
              <a:rPr lang="zh-TW" altLang="en-US" dirty="0"/>
              <a:t>。</a:t>
            </a:r>
          </a:p>
          <a:p>
            <a:r>
              <a:rPr lang="zh-TW" altLang="en-US" dirty="0"/>
              <a:t>對於不太複雜的流程，</a:t>
            </a:r>
            <a:r>
              <a:rPr lang="en-US" altLang="zh-TW" dirty="0"/>
              <a:t>PP5GS </a:t>
            </a:r>
            <a:r>
              <a:rPr lang="zh-TW" altLang="en-US" dirty="0"/>
              <a:t>與</a:t>
            </a:r>
            <a:r>
              <a:rPr lang="en-US" altLang="zh-TW" dirty="0"/>
              <a:t>Stateless </a:t>
            </a:r>
            <a:r>
              <a:rPr lang="zh-TW" altLang="en-US" dirty="0"/>
              <a:t> </a:t>
            </a:r>
            <a:r>
              <a:rPr lang="en-US" altLang="zh-TW" dirty="0"/>
              <a:t>Free5GC </a:t>
            </a:r>
            <a:r>
              <a:rPr lang="zh-TW" altLang="en-US" dirty="0"/>
              <a:t>相比，所需的資源減少了約 </a:t>
            </a:r>
            <a:r>
              <a:rPr lang="en-US" altLang="zh-TW" dirty="0"/>
              <a:t>45%</a:t>
            </a:r>
            <a:r>
              <a:rPr lang="zh-TW" altLang="en-US" dirty="0"/>
              <a:t>。</a:t>
            </a:r>
            <a:endParaRPr lang="en-US" altLang="zh-TW" dirty="0"/>
          </a:p>
        </p:txBody>
      </p:sp>
      <p:sp>
        <p:nvSpPr>
          <p:cNvPr id="4" name="投影片編號版面配置區 3"/>
          <p:cNvSpPr>
            <a:spLocks noGrp="1"/>
          </p:cNvSpPr>
          <p:nvPr>
            <p:ph type="sldNum" sz="quarter" idx="5"/>
          </p:nvPr>
        </p:nvSpPr>
        <p:spPr/>
        <p:txBody>
          <a:bodyPr/>
          <a:lstStyle/>
          <a:p>
            <a:pPr>
              <a:defRPr/>
            </a:pPr>
            <a:fld id="{B8A3BBC1-4FD2-B24A-A497-4CF8A9B00C54}" type="slidenum">
              <a:rPr lang="zh-TW" altLang="en-US" smtClean="0"/>
              <a:pPr>
                <a:defRPr/>
              </a:pPr>
              <a:t>27</a:t>
            </a:fld>
            <a:endParaRPr lang="zh-TW" altLang="en-US"/>
          </a:p>
        </p:txBody>
      </p:sp>
    </p:spTree>
    <p:extLst>
      <p:ext uri="{BB962C8B-B14F-4D97-AF65-F5344CB8AC3E}">
        <p14:creationId xmlns:p14="http://schemas.microsoft.com/office/powerpoint/2010/main" val="364276293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第二個比較</a:t>
            </a:r>
            <a:r>
              <a:rPr lang="en-US" altLang="zh-TW" dirty="0"/>
              <a:t>procedure </a:t>
            </a:r>
            <a:r>
              <a:rPr lang="zh-TW" altLang="en-US" dirty="0"/>
              <a:t>的完成時間：</a:t>
            </a:r>
          </a:p>
          <a:p>
            <a:r>
              <a:rPr lang="zh-TW" altLang="en-US" dirty="0"/>
              <a:t>圖 </a:t>
            </a:r>
            <a:r>
              <a:rPr lang="en-US" altLang="zh-TW" dirty="0"/>
              <a:t>8 </a:t>
            </a:r>
            <a:r>
              <a:rPr lang="zh-TW" altLang="en-US" dirty="0"/>
              <a:t>顯示了四個系統每秒新啟動</a:t>
            </a:r>
            <a:r>
              <a:rPr lang="en-US" altLang="zh-TW" dirty="0"/>
              <a:t> procedure </a:t>
            </a:r>
            <a:r>
              <a:rPr lang="zh-TW" altLang="en-US" dirty="0"/>
              <a:t>數量的 </a:t>
            </a:r>
            <a:r>
              <a:rPr lang="en-US" altLang="zh-TW" dirty="0"/>
              <a:t>PCT </a:t>
            </a:r>
            <a:r>
              <a:rPr lang="zh-TW" altLang="en-US" dirty="0"/>
              <a:t>比較。</a:t>
            </a:r>
          </a:p>
          <a:p>
            <a:r>
              <a:rPr lang="zh-TW" altLang="en-US" dirty="0"/>
              <a:t>會做這個比較很重要的一點是：如果</a:t>
            </a:r>
            <a:r>
              <a:rPr lang="en-US" altLang="zh-TW" dirty="0"/>
              <a:t>5GC </a:t>
            </a:r>
            <a:r>
              <a:rPr lang="zh-TW" altLang="en-US" dirty="0"/>
              <a:t>完成</a:t>
            </a:r>
            <a:r>
              <a:rPr lang="en-US" altLang="zh-TW" dirty="0"/>
              <a:t>cp procedure </a:t>
            </a:r>
            <a:r>
              <a:rPr lang="zh-TW" altLang="en-US" dirty="0"/>
              <a:t>的速度越快，</a:t>
            </a:r>
            <a:r>
              <a:rPr lang="en-US" altLang="zh-TW" dirty="0"/>
              <a:t>UE </a:t>
            </a:r>
            <a:r>
              <a:rPr lang="zh-TW" altLang="en-US" dirty="0"/>
              <a:t>就能越早開始在資料平面中進行傳輸。</a:t>
            </a:r>
          </a:p>
          <a:p>
            <a:r>
              <a:rPr lang="zh-TW" altLang="en-US" dirty="0"/>
              <a:t>平均而言，</a:t>
            </a:r>
            <a:r>
              <a:rPr lang="en-US" altLang="zh-TW" dirty="0"/>
              <a:t>PP5GS </a:t>
            </a:r>
            <a:r>
              <a:rPr lang="zh-TW" altLang="en-US" dirty="0"/>
              <a:t>完成</a:t>
            </a:r>
            <a:r>
              <a:rPr lang="en-US" altLang="zh-TW" dirty="0"/>
              <a:t>Registration </a:t>
            </a:r>
            <a:r>
              <a:rPr lang="zh-TW" altLang="en-US" dirty="0"/>
              <a:t>的速度比基準快 </a:t>
            </a:r>
            <a:r>
              <a:rPr lang="en-US" altLang="zh-TW" dirty="0"/>
              <a:t>42%</a:t>
            </a:r>
            <a:r>
              <a:rPr lang="zh-TW" altLang="en-US" dirty="0"/>
              <a:t>，</a:t>
            </a:r>
            <a:r>
              <a:rPr lang="en-US" altLang="zh-TW" dirty="0"/>
              <a:t>PDU Session </a:t>
            </a:r>
            <a:r>
              <a:rPr lang="zh-TW" altLang="en-US" dirty="0"/>
              <a:t>建立 的速度比基準快 </a:t>
            </a:r>
            <a:r>
              <a:rPr lang="en-US" altLang="zh-TW" dirty="0"/>
              <a:t>50%</a:t>
            </a:r>
            <a:r>
              <a:rPr lang="zh-TW" altLang="en-US" dirty="0"/>
              <a:t>。</a:t>
            </a:r>
          </a:p>
          <a:p>
            <a:r>
              <a:rPr lang="zh-TW" altLang="en-US" dirty="0"/>
              <a:t>如果是</a:t>
            </a:r>
            <a:r>
              <a:rPr lang="en-US" altLang="zh-TW" dirty="0"/>
              <a:t>PDU Session Release </a:t>
            </a:r>
            <a:r>
              <a:rPr lang="zh-TW" altLang="en-US" dirty="0"/>
              <a:t>（見圖 </a:t>
            </a:r>
            <a:r>
              <a:rPr lang="en-US" altLang="zh-TW" dirty="0"/>
              <a:t>8c</a:t>
            </a:r>
            <a:r>
              <a:rPr lang="zh-TW" altLang="en-US" dirty="0"/>
              <a:t>）和</a:t>
            </a:r>
            <a:r>
              <a:rPr lang="en-US" altLang="zh-TW" dirty="0"/>
              <a:t> Deregistration </a:t>
            </a:r>
            <a:r>
              <a:rPr lang="zh-TW" altLang="en-US" dirty="0"/>
              <a:t>（見圖 </a:t>
            </a:r>
            <a:r>
              <a:rPr lang="en-US" altLang="zh-TW" dirty="0"/>
              <a:t>8d</a:t>
            </a:r>
            <a:r>
              <a:rPr lang="zh-TW" altLang="en-US" dirty="0"/>
              <a:t>），會比</a:t>
            </a:r>
            <a:r>
              <a:rPr lang="en-US" altLang="zh-TW" dirty="0"/>
              <a:t>baseline</a:t>
            </a:r>
            <a:r>
              <a:rPr lang="zh-TW" altLang="en-US" dirty="0"/>
              <a:t>多花費約 </a:t>
            </a:r>
            <a:r>
              <a:rPr lang="en-US" altLang="zh-TW" dirty="0"/>
              <a:t>12% </a:t>
            </a:r>
            <a:r>
              <a:rPr lang="zh-TW" altLang="en-US" dirty="0"/>
              <a:t>和約 </a:t>
            </a:r>
            <a:r>
              <a:rPr lang="en-US" altLang="zh-TW" dirty="0"/>
              <a:t>8% </a:t>
            </a:r>
            <a:r>
              <a:rPr lang="zh-TW" altLang="en-US" dirty="0"/>
              <a:t>的時間。實際上絕對值大概只有</a:t>
            </a:r>
            <a:r>
              <a:rPr lang="en-US" altLang="zh-TW" dirty="0"/>
              <a:t>1ms</a:t>
            </a:r>
            <a:r>
              <a:rPr lang="zh-TW" altLang="en-US" dirty="0"/>
              <a:t>而已，幾乎可以忽略不計。</a:t>
            </a:r>
            <a:endParaRPr lang="en-US" altLang="zh-TW" dirty="0"/>
          </a:p>
        </p:txBody>
      </p:sp>
      <p:sp>
        <p:nvSpPr>
          <p:cNvPr id="4" name="投影片編號版面配置區 3"/>
          <p:cNvSpPr>
            <a:spLocks noGrp="1"/>
          </p:cNvSpPr>
          <p:nvPr>
            <p:ph type="sldNum" sz="quarter" idx="5"/>
          </p:nvPr>
        </p:nvSpPr>
        <p:spPr/>
        <p:txBody>
          <a:bodyPr/>
          <a:lstStyle/>
          <a:p>
            <a:pPr>
              <a:defRPr/>
            </a:pPr>
            <a:fld id="{B8A3BBC1-4FD2-B24A-A497-4CF8A9B00C54}" type="slidenum">
              <a:rPr lang="zh-TW" altLang="en-US" smtClean="0"/>
              <a:pPr>
                <a:defRPr/>
              </a:pPr>
              <a:t>28</a:t>
            </a:fld>
            <a:endParaRPr lang="zh-TW" altLang="en-US"/>
          </a:p>
        </p:txBody>
      </p:sp>
    </p:spTree>
    <p:extLst>
      <p:ext uri="{BB962C8B-B14F-4D97-AF65-F5344CB8AC3E}">
        <p14:creationId xmlns:p14="http://schemas.microsoft.com/office/powerpoint/2010/main" val="168214578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另一方面，</a:t>
            </a:r>
            <a:r>
              <a:rPr lang="en-US" altLang="zh-TW" dirty="0"/>
              <a:t>Stateless </a:t>
            </a:r>
            <a:r>
              <a:rPr lang="zh-TW" altLang="en-US" dirty="0"/>
              <a:t> </a:t>
            </a:r>
            <a:r>
              <a:rPr lang="en-US" altLang="zh-TW" dirty="0"/>
              <a:t>Free5GC </a:t>
            </a:r>
            <a:r>
              <a:rPr lang="zh-TW" altLang="en-US" dirty="0"/>
              <a:t>和 </a:t>
            </a:r>
            <a:r>
              <a:rPr lang="en-US" altLang="zh-TW" dirty="0"/>
              <a:t>procedure-Pod </a:t>
            </a:r>
            <a:r>
              <a:rPr lang="zh-TW" altLang="en-US" dirty="0"/>
              <a:t>的效能非常低。</a:t>
            </a:r>
          </a:p>
          <a:p>
            <a:r>
              <a:rPr lang="zh-TW" altLang="en-US" dirty="0"/>
              <a:t>在</a:t>
            </a:r>
            <a:r>
              <a:rPr lang="en-US" altLang="zh-TW" dirty="0"/>
              <a:t>300</a:t>
            </a:r>
            <a:r>
              <a:rPr lang="zh-TW" altLang="en-US" dirty="0"/>
              <a:t>個</a:t>
            </a:r>
            <a:r>
              <a:rPr lang="en-US" altLang="zh-TW" dirty="0"/>
              <a:t>UE/s</a:t>
            </a:r>
            <a:r>
              <a:rPr lang="zh-TW" altLang="en-US" dirty="0"/>
              <a:t>執行</a:t>
            </a:r>
            <a:r>
              <a:rPr lang="en-US" altLang="zh-TW" dirty="0"/>
              <a:t>Registration procedure </a:t>
            </a:r>
            <a:r>
              <a:rPr lang="zh-TW" altLang="en-US" dirty="0"/>
              <a:t>的場景下，</a:t>
            </a:r>
            <a:r>
              <a:rPr lang="en-US" altLang="zh-TW" dirty="0"/>
              <a:t>Stateless Free5GC</a:t>
            </a:r>
            <a:r>
              <a:rPr lang="zh-TW" altLang="en-US" dirty="0"/>
              <a:t>和</a:t>
            </a:r>
            <a:r>
              <a:rPr lang="en-US" altLang="zh-TW" dirty="0"/>
              <a:t>Procedure-Pods</a:t>
            </a:r>
            <a:r>
              <a:rPr lang="zh-TW" altLang="en-US" dirty="0"/>
              <a:t>的平均</a:t>
            </a:r>
            <a:r>
              <a:rPr lang="en-US" altLang="zh-TW" dirty="0"/>
              <a:t>PCT</a:t>
            </a:r>
            <a:r>
              <a:rPr lang="zh-TW" altLang="en-US" dirty="0"/>
              <a:t>分別達到</a:t>
            </a:r>
            <a:r>
              <a:rPr lang="en-US" altLang="zh-TW" dirty="0"/>
              <a:t>521ms</a:t>
            </a:r>
            <a:r>
              <a:rPr lang="zh-TW" altLang="en-US" dirty="0"/>
              <a:t>和</a:t>
            </a:r>
            <a:r>
              <a:rPr lang="en-US" altLang="zh-TW" dirty="0"/>
              <a:t>11.48s</a:t>
            </a:r>
            <a:r>
              <a:rPr lang="zh-TW" altLang="en-US" dirty="0"/>
              <a:t>。</a:t>
            </a:r>
          </a:p>
          <a:p>
            <a:r>
              <a:rPr lang="zh-TW" altLang="en-US" dirty="0"/>
              <a:t>因此，作者將它們排除在圖中，因為它們的性能無法與其他高效能系統進行比較。</a:t>
            </a:r>
            <a:endParaRPr lang="en-US" altLang="zh-TW" dirty="0"/>
          </a:p>
        </p:txBody>
      </p:sp>
      <p:sp>
        <p:nvSpPr>
          <p:cNvPr id="4" name="投影片編號版面配置區 3"/>
          <p:cNvSpPr>
            <a:spLocks noGrp="1"/>
          </p:cNvSpPr>
          <p:nvPr>
            <p:ph type="sldNum" sz="quarter" idx="5"/>
          </p:nvPr>
        </p:nvSpPr>
        <p:spPr/>
        <p:txBody>
          <a:bodyPr/>
          <a:lstStyle/>
          <a:p>
            <a:pPr>
              <a:defRPr/>
            </a:pPr>
            <a:fld id="{B8A3BBC1-4FD2-B24A-A497-4CF8A9B00C54}" type="slidenum">
              <a:rPr lang="zh-TW" altLang="en-US" smtClean="0"/>
              <a:pPr>
                <a:defRPr/>
              </a:pPr>
              <a:t>29</a:t>
            </a:fld>
            <a:endParaRPr lang="zh-TW" altLang="en-US"/>
          </a:p>
        </p:txBody>
      </p:sp>
    </p:spTree>
    <p:extLst>
      <p:ext uri="{BB962C8B-B14F-4D97-AF65-F5344CB8AC3E}">
        <p14:creationId xmlns:p14="http://schemas.microsoft.com/office/powerpoint/2010/main" val="203878673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接續剛剛的實驗，作者又做了其他流量參數的實驗</a:t>
            </a:r>
            <a:r>
              <a:rPr lang="en-US" altLang="zh-TW" dirty="0"/>
              <a:t>:</a:t>
            </a:r>
          </a:p>
          <a:p>
            <a:r>
              <a:rPr lang="zh-TW" altLang="en-US" dirty="0"/>
              <a:t>作者定義了三種不同的 </a:t>
            </a:r>
            <a:r>
              <a:rPr lang="en-US" altLang="zh-TW" dirty="0"/>
              <a:t>IAT </a:t>
            </a:r>
            <a:r>
              <a:rPr lang="zh-TW" altLang="en-US" dirty="0"/>
              <a:t>分配配置，從而產生不同的</a:t>
            </a:r>
            <a:r>
              <a:rPr lang="en-US" altLang="zh-TW" dirty="0"/>
              <a:t>cp </a:t>
            </a:r>
            <a:r>
              <a:rPr lang="zh-TW" altLang="en-US" dirty="0"/>
              <a:t>流量模式。 這些配置如表 </a:t>
            </a:r>
            <a:r>
              <a:rPr lang="en-US" altLang="zh-TW" dirty="0"/>
              <a:t>III </a:t>
            </a:r>
            <a:r>
              <a:rPr lang="zh-TW" altLang="en-US" dirty="0"/>
              <a:t>所示，對於每種配置，作者使用 </a:t>
            </a:r>
            <a:r>
              <a:rPr lang="en-US" altLang="zh-TW" dirty="0"/>
              <a:t>400 UE/s </a:t>
            </a:r>
            <a:r>
              <a:rPr lang="zh-TW" altLang="en-US" dirty="0"/>
              <a:t>的數量。</a:t>
            </a:r>
          </a:p>
          <a:p>
            <a:r>
              <a:rPr lang="zh-TW" altLang="en-US" dirty="0"/>
              <a:t>得到的結果顯示，對於相同數量的 </a:t>
            </a:r>
            <a:r>
              <a:rPr lang="en-US" altLang="zh-TW" dirty="0"/>
              <a:t>UE/s</a:t>
            </a:r>
            <a:r>
              <a:rPr lang="zh-TW" altLang="en-US" dirty="0"/>
              <a:t>，流量模式會產生不同的結果</a:t>
            </a:r>
            <a:r>
              <a:rPr lang="en-US" altLang="zh-TW" dirty="0"/>
              <a:t>(</a:t>
            </a:r>
            <a:r>
              <a:rPr lang="zh-TW" altLang="en-US" dirty="0"/>
              <a:t>也就是 </a:t>
            </a:r>
            <a:r>
              <a:rPr lang="en-US" altLang="zh-TW" dirty="0"/>
              <a:t>PCT)</a:t>
            </a:r>
            <a:r>
              <a:rPr lang="zh-TW" altLang="en-US" dirty="0"/>
              <a:t>。 儘管如此，</a:t>
            </a:r>
            <a:r>
              <a:rPr lang="en-US" altLang="zh-TW" dirty="0"/>
              <a:t>PP5GS </a:t>
            </a:r>
            <a:r>
              <a:rPr lang="zh-TW" altLang="en-US" dirty="0"/>
              <a:t>仍然優於所有考慮的配置的基準。</a:t>
            </a:r>
            <a:endParaRPr lang="en-US" altLang="zh-TW" dirty="0"/>
          </a:p>
        </p:txBody>
      </p:sp>
      <p:sp>
        <p:nvSpPr>
          <p:cNvPr id="4" name="投影片編號版面配置區 3"/>
          <p:cNvSpPr>
            <a:spLocks noGrp="1"/>
          </p:cNvSpPr>
          <p:nvPr>
            <p:ph type="sldNum" sz="quarter" idx="5"/>
          </p:nvPr>
        </p:nvSpPr>
        <p:spPr/>
        <p:txBody>
          <a:bodyPr/>
          <a:lstStyle/>
          <a:p>
            <a:pPr>
              <a:defRPr/>
            </a:pPr>
            <a:fld id="{B8A3BBC1-4FD2-B24A-A497-4CF8A9B00C54}" type="slidenum">
              <a:rPr lang="zh-TW" altLang="en-US" smtClean="0"/>
              <a:pPr>
                <a:defRPr/>
              </a:pPr>
              <a:t>30</a:t>
            </a:fld>
            <a:endParaRPr lang="zh-TW" altLang="en-US"/>
          </a:p>
        </p:txBody>
      </p:sp>
    </p:spTree>
    <p:extLst>
      <p:ext uri="{BB962C8B-B14F-4D97-AF65-F5344CB8AC3E}">
        <p14:creationId xmlns:p14="http://schemas.microsoft.com/office/powerpoint/2010/main" val="42161870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pPr>
              <a:defRPr/>
            </a:pPr>
            <a:fld id="{B8A3BBC1-4FD2-B24A-A497-4CF8A9B00C54}" type="slidenum">
              <a:rPr lang="zh-TW" altLang="en-US" smtClean="0"/>
              <a:pPr>
                <a:defRPr/>
              </a:pPr>
              <a:t>4</a:t>
            </a:fld>
            <a:endParaRPr lang="zh-TW" altLang="en-US"/>
          </a:p>
        </p:txBody>
      </p:sp>
    </p:spTree>
    <p:extLst>
      <p:ext uri="{BB962C8B-B14F-4D97-AF65-F5344CB8AC3E}">
        <p14:creationId xmlns:p14="http://schemas.microsoft.com/office/powerpoint/2010/main" val="18875848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t>cp </a:t>
            </a:r>
            <a:r>
              <a:rPr lang="zh-TW" altLang="en-US" dirty="0"/>
              <a:t>通訊的開銷：</a:t>
            </a:r>
            <a:endParaRPr lang="en-US" altLang="zh-TW"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zh-TW" altLang="en-US" dirty="0"/>
              <a:t>圖</a:t>
            </a:r>
            <a:r>
              <a:rPr lang="en-US" altLang="zh-TW" dirty="0"/>
              <a:t>10</a:t>
            </a:r>
            <a:r>
              <a:rPr lang="zh-TW" altLang="en-US" dirty="0"/>
              <a:t>是以目標 </a:t>
            </a:r>
            <a:r>
              <a:rPr lang="en-US" altLang="zh-TW" dirty="0"/>
              <a:t>NF</a:t>
            </a:r>
            <a:r>
              <a:rPr lang="zh-TW" altLang="en-US" dirty="0"/>
              <a:t> 為對象做統計，每秒的</a:t>
            </a:r>
            <a:r>
              <a:rPr lang="en-US" altLang="zh-TW" dirty="0"/>
              <a:t>request</a:t>
            </a:r>
            <a:r>
              <a:rPr lang="zh-TW" altLang="en-US" dirty="0"/>
              <a:t>數量統計圖</a:t>
            </a:r>
          </a:p>
          <a:p>
            <a:endParaRPr lang="zh-TW" altLang="en-US" dirty="0"/>
          </a:p>
          <a:p>
            <a:r>
              <a:rPr lang="zh-TW" altLang="en-US" dirty="0"/>
              <a:t>在 </a:t>
            </a:r>
            <a:r>
              <a:rPr lang="en-US" altLang="zh-TW" dirty="0"/>
              <a:t>PP5GS </a:t>
            </a:r>
            <a:r>
              <a:rPr lang="zh-TW" altLang="en-US" dirty="0"/>
              <a:t>中，</a:t>
            </a:r>
            <a:r>
              <a:rPr lang="en-US" altLang="zh-TW" dirty="0"/>
              <a:t>NF</a:t>
            </a:r>
            <a:r>
              <a:rPr lang="zh-TW" altLang="en-US" dirty="0"/>
              <a:t>之間減少了交換流量，因為：</a:t>
            </a:r>
            <a:endParaRPr lang="en-US" altLang="zh-TW" dirty="0"/>
          </a:p>
          <a:p>
            <a:endParaRPr lang="zh-TW" altLang="en-US" dirty="0"/>
          </a:p>
          <a:p>
            <a:pPr marL="228600" indent="-228600">
              <a:buFont typeface="+mj-lt"/>
              <a:buAutoNum type="arabicPeriod"/>
            </a:pPr>
            <a:r>
              <a:rPr lang="zh-TW" altLang="en-US" dirty="0"/>
              <a:t>整合後的 </a:t>
            </a:r>
            <a:r>
              <a:rPr lang="en-US" altLang="zh-TW" dirty="0"/>
              <a:t>NF </a:t>
            </a:r>
            <a:r>
              <a:rPr lang="zh-TW" altLang="en-US" dirty="0"/>
              <a:t>之間不存在 </a:t>
            </a:r>
            <a:r>
              <a:rPr lang="en-US" altLang="zh-TW" dirty="0"/>
              <a:t>NF </a:t>
            </a:r>
            <a:r>
              <a:rPr lang="zh-TW" altLang="en-US" dirty="0"/>
              <a:t>間通訊。</a:t>
            </a:r>
          </a:p>
          <a:p>
            <a:pPr marL="228600" indent="-228600">
              <a:buFont typeface="+mj-lt"/>
              <a:buAutoNum type="arabicPeriod"/>
            </a:pPr>
            <a:r>
              <a:rPr lang="zh-TW" altLang="en-US" dirty="0"/>
              <a:t>在尋找其他</a:t>
            </a:r>
            <a:r>
              <a:rPr lang="en-US" altLang="zh-TW" dirty="0"/>
              <a:t>NF</a:t>
            </a:r>
            <a:r>
              <a:rPr lang="zh-TW" altLang="en-US" dirty="0"/>
              <a:t>時，會發送較少的</a:t>
            </a:r>
            <a:r>
              <a:rPr lang="en-US" altLang="zh-TW" dirty="0"/>
              <a:t>request</a:t>
            </a:r>
            <a:r>
              <a:rPr lang="zh-TW" altLang="en-US" dirty="0"/>
              <a:t>給</a:t>
            </a:r>
            <a:r>
              <a:rPr lang="en-US" altLang="zh-TW" dirty="0"/>
              <a:t>NRF</a:t>
            </a:r>
          </a:p>
          <a:p>
            <a:pPr marL="228600" indent="-228600">
              <a:buFont typeface="+mj-lt"/>
              <a:buAutoNum type="arabicPeriod"/>
            </a:pPr>
            <a:r>
              <a:rPr lang="zh-TW" altLang="en-US" dirty="0"/>
              <a:t>由於整個系統是</a:t>
            </a:r>
            <a:r>
              <a:rPr lang="en-US" altLang="zh-TW" dirty="0"/>
              <a:t>procedure Stateless </a:t>
            </a:r>
            <a:r>
              <a:rPr lang="zh-TW" altLang="en-US" dirty="0"/>
              <a:t>的，因此與 </a:t>
            </a:r>
            <a:r>
              <a:rPr lang="en-US" altLang="zh-TW" dirty="0"/>
              <a:t>UDSF </a:t>
            </a:r>
            <a:r>
              <a:rPr lang="zh-TW" altLang="en-US" dirty="0"/>
              <a:t>的通訊較少。</a:t>
            </a:r>
            <a:endParaRPr lang="en-US" altLang="zh-TW" dirty="0"/>
          </a:p>
          <a:p>
            <a:endParaRPr lang="en-US" altLang="zh-TW"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zh-TW" altLang="en-US" dirty="0"/>
              <a:t>在比較</a:t>
            </a:r>
            <a:r>
              <a:rPr lang="en-US" altLang="zh-TW" dirty="0"/>
              <a:t>Stateless </a:t>
            </a:r>
            <a:r>
              <a:rPr lang="zh-TW" altLang="en-US" dirty="0"/>
              <a:t> </a:t>
            </a:r>
            <a:r>
              <a:rPr lang="en-US" altLang="zh-TW" dirty="0"/>
              <a:t>Free5GC </a:t>
            </a:r>
            <a:r>
              <a:rPr lang="zh-TW" altLang="en-US" dirty="0"/>
              <a:t>和 </a:t>
            </a:r>
            <a:r>
              <a:rPr lang="en-US" altLang="zh-TW" dirty="0"/>
              <a:t>procedure-Pod </a:t>
            </a:r>
            <a:r>
              <a:rPr lang="zh-TW" altLang="en-US" dirty="0"/>
              <a:t>時，唯一的差別在於發送到</a:t>
            </a:r>
            <a:r>
              <a:rPr lang="en-US" altLang="zh-TW" dirty="0"/>
              <a:t>Other NF </a:t>
            </a:r>
            <a:r>
              <a:rPr lang="zh-TW" altLang="en-US" dirty="0"/>
              <a:t>的流量。 對於 </a:t>
            </a:r>
            <a:r>
              <a:rPr lang="en-US" altLang="zh-TW" dirty="0"/>
              <a:t>procedure Pods </a:t>
            </a:r>
            <a:r>
              <a:rPr lang="zh-TW" altLang="en-US" dirty="0"/>
              <a:t>來說，採用多容器部署意味著 </a:t>
            </a:r>
            <a:r>
              <a:rPr lang="en-US" altLang="zh-TW" dirty="0"/>
              <a:t>NF </a:t>
            </a:r>
            <a:r>
              <a:rPr lang="zh-TW" altLang="en-US" dirty="0"/>
              <a:t>間流量不會離開 </a:t>
            </a:r>
            <a:r>
              <a:rPr lang="en-US" altLang="zh-TW" dirty="0"/>
              <a:t>Pod </a:t>
            </a:r>
            <a:r>
              <a:rPr lang="zh-TW" altLang="en-US" dirty="0"/>
              <a:t>命名空間，因此沒有發送到「其他」的流量。</a:t>
            </a:r>
            <a:endParaRPr lang="en-US" altLang="zh-TW" dirty="0"/>
          </a:p>
        </p:txBody>
      </p:sp>
      <p:sp>
        <p:nvSpPr>
          <p:cNvPr id="4" name="投影片編號版面配置區 3"/>
          <p:cNvSpPr>
            <a:spLocks noGrp="1"/>
          </p:cNvSpPr>
          <p:nvPr>
            <p:ph type="sldNum" sz="quarter" idx="5"/>
          </p:nvPr>
        </p:nvSpPr>
        <p:spPr/>
        <p:txBody>
          <a:bodyPr/>
          <a:lstStyle/>
          <a:p>
            <a:pPr>
              <a:defRPr/>
            </a:pPr>
            <a:fld id="{B8A3BBC1-4FD2-B24A-A497-4CF8A9B00C54}" type="slidenum">
              <a:rPr lang="zh-TW" altLang="en-US" smtClean="0"/>
              <a:pPr>
                <a:defRPr/>
              </a:pPr>
              <a:t>31</a:t>
            </a:fld>
            <a:endParaRPr lang="zh-TW" altLang="en-US"/>
          </a:p>
        </p:txBody>
      </p:sp>
    </p:spTree>
    <p:extLst>
      <p:ext uri="{BB962C8B-B14F-4D97-AF65-F5344CB8AC3E}">
        <p14:creationId xmlns:p14="http://schemas.microsoft.com/office/powerpoint/2010/main" val="192085992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對於</a:t>
            </a:r>
            <a:r>
              <a:rPr lang="en-US" altLang="zh-TW" dirty="0"/>
              <a:t>Registration </a:t>
            </a:r>
            <a:r>
              <a:rPr lang="zh-TW" altLang="en-US" dirty="0"/>
              <a:t>流程，</a:t>
            </a:r>
            <a:r>
              <a:rPr lang="en-US" altLang="zh-TW" dirty="0"/>
              <a:t>PP5GS </a:t>
            </a:r>
            <a:r>
              <a:rPr lang="zh-TW" altLang="en-US" dirty="0"/>
              <a:t>與 </a:t>
            </a:r>
            <a:r>
              <a:rPr lang="en-US" altLang="zh-TW" dirty="0"/>
              <a:t>Stateful Free5GC </a:t>
            </a:r>
            <a:r>
              <a:rPr lang="zh-TW" altLang="en-US" dirty="0"/>
              <a:t>相比減少了 </a:t>
            </a:r>
            <a:r>
              <a:rPr lang="en-US" altLang="zh-TW" dirty="0"/>
              <a:t>57%</a:t>
            </a:r>
            <a:r>
              <a:rPr lang="zh-TW" altLang="en-US" dirty="0"/>
              <a:t>，與 </a:t>
            </a:r>
            <a:r>
              <a:rPr lang="en-US" altLang="zh-TW" dirty="0"/>
              <a:t>Stateless Free5GC </a:t>
            </a:r>
            <a:r>
              <a:rPr lang="zh-TW" altLang="en-US" dirty="0"/>
              <a:t>相比減少了 </a:t>
            </a:r>
            <a:r>
              <a:rPr lang="en-US" altLang="zh-TW" dirty="0"/>
              <a:t>72%</a:t>
            </a:r>
            <a:r>
              <a:rPr lang="zh-TW" altLang="en-US" dirty="0"/>
              <a:t>。</a:t>
            </a:r>
          </a:p>
          <a:p>
            <a:r>
              <a:rPr lang="zh-TW" altLang="en-US" dirty="0"/>
              <a:t>對於 </a:t>
            </a:r>
            <a:r>
              <a:rPr lang="en-US" altLang="zh-TW" dirty="0"/>
              <a:t>PDU Session </a:t>
            </a:r>
            <a:r>
              <a:rPr lang="zh-TW" altLang="en-US" dirty="0"/>
              <a:t>建立，與</a:t>
            </a:r>
            <a:r>
              <a:rPr lang="en-US" altLang="zh-TW" dirty="0"/>
              <a:t>Stateful Free5GC </a:t>
            </a:r>
            <a:r>
              <a:rPr lang="zh-TW" altLang="en-US" dirty="0"/>
              <a:t>和</a:t>
            </a:r>
            <a:r>
              <a:rPr lang="en-US" altLang="zh-TW" dirty="0"/>
              <a:t>Stateless </a:t>
            </a:r>
            <a:r>
              <a:rPr lang="zh-TW" altLang="en-US" dirty="0"/>
              <a:t> </a:t>
            </a:r>
            <a:r>
              <a:rPr lang="en-US" altLang="zh-TW" dirty="0"/>
              <a:t>Free5GC </a:t>
            </a:r>
            <a:r>
              <a:rPr lang="zh-TW" altLang="en-US" dirty="0"/>
              <a:t>相比，</a:t>
            </a:r>
            <a:r>
              <a:rPr lang="en-US" altLang="zh-TW" dirty="0"/>
              <a:t>PP5GS </a:t>
            </a:r>
            <a:r>
              <a:rPr lang="zh-TW" altLang="en-US" dirty="0"/>
              <a:t>產生的請求分別減少了 </a:t>
            </a:r>
            <a:r>
              <a:rPr lang="en-US" altLang="zh-TW" dirty="0"/>
              <a:t>61% </a:t>
            </a:r>
            <a:r>
              <a:rPr lang="zh-TW" altLang="en-US" dirty="0"/>
              <a:t>和 </a:t>
            </a:r>
            <a:r>
              <a:rPr lang="en-US" altLang="zh-TW" dirty="0"/>
              <a:t>72%</a:t>
            </a:r>
            <a:r>
              <a:rPr lang="zh-TW" altLang="en-US" dirty="0"/>
              <a:t>。</a:t>
            </a:r>
          </a:p>
          <a:p>
            <a:r>
              <a:rPr lang="zh-TW" altLang="en-US" dirty="0"/>
              <a:t>在 </a:t>
            </a:r>
            <a:r>
              <a:rPr lang="en-US" altLang="zh-TW" dirty="0"/>
              <a:t>PDU Session Release </a:t>
            </a:r>
            <a:r>
              <a:rPr lang="zh-TW" altLang="en-US" dirty="0"/>
              <a:t>和</a:t>
            </a:r>
            <a:r>
              <a:rPr lang="en-US" altLang="zh-TW" dirty="0"/>
              <a:t> Deregistration procedure </a:t>
            </a:r>
            <a:r>
              <a:rPr lang="zh-TW" altLang="en-US" dirty="0"/>
              <a:t>中，</a:t>
            </a:r>
            <a:r>
              <a:rPr lang="en-US" altLang="zh-TW" dirty="0"/>
              <a:t>PP5GS </a:t>
            </a:r>
            <a:r>
              <a:rPr lang="zh-TW" altLang="en-US" dirty="0"/>
              <a:t>與 </a:t>
            </a:r>
            <a:r>
              <a:rPr lang="en-US" altLang="zh-TW" dirty="0"/>
              <a:t>Stateless Free5GC </a:t>
            </a:r>
            <a:r>
              <a:rPr lang="zh-TW" altLang="en-US" dirty="0"/>
              <a:t>相比分別減少了 </a:t>
            </a:r>
            <a:r>
              <a:rPr lang="en-US" altLang="zh-TW" dirty="0"/>
              <a:t>83% </a:t>
            </a:r>
            <a:r>
              <a:rPr lang="zh-TW" altLang="en-US" dirty="0"/>
              <a:t>和 </a:t>
            </a:r>
            <a:r>
              <a:rPr lang="en-US" altLang="zh-TW" dirty="0"/>
              <a:t>75%</a:t>
            </a:r>
            <a:r>
              <a:rPr lang="zh-TW" altLang="en-US" dirty="0"/>
              <a:t>，而與 </a:t>
            </a:r>
            <a:r>
              <a:rPr lang="en-US" altLang="zh-TW" dirty="0"/>
              <a:t>Stateful Free5GC </a:t>
            </a:r>
            <a:r>
              <a:rPr lang="zh-TW" altLang="en-US" dirty="0"/>
              <a:t>相比減少了 </a:t>
            </a:r>
            <a:r>
              <a:rPr lang="en-US" altLang="zh-TW" dirty="0"/>
              <a:t>50% </a:t>
            </a:r>
            <a:r>
              <a:rPr lang="zh-TW" altLang="en-US" dirty="0"/>
              <a:t>和 </a:t>
            </a:r>
            <a:r>
              <a:rPr lang="en-US" altLang="zh-TW" dirty="0"/>
              <a:t>40%</a:t>
            </a:r>
            <a:r>
              <a:rPr lang="zh-TW" altLang="en-US" dirty="0"/>
              <a:t>。</a:t>
            </a:r>
          </a:p>
          <a:p>
            <a:r>
              <a:rPr lang="zh-TW" altLang="en-US" dirty="0"/>
              <a:t>對於所有</a:t>
            </a:r>
            <a:r>
              <a:rPr lang="en-US" altLang="zh-TW" dirty="0"/>
              <a:t>procedure </a:t>
            </a:r>
            <a:r>
              <a:rPr lang="zh-TW" altLang="en-US" dirty="0"/>
              <a:t>，</a:t>
            </a:r>
            <a:r>
              <a:rPr lang="en-US" altLang="zh-TW" dirty="0"/>
              <a:t>PP5GS </a:t>
            </a:r>
            <a:r>
              <a:rPr lang="zh-TW" altLang="en-US" dirty="0"/>
              <a:t>被證明比其他系統更有效率。</a:t>
            </a:r>
            <a:endParaRPr lang="en-US" altLang="zh-TW" dirty="0"/>
          </a:p>
        </p:txBody>
      </p:sp>
      <p:sp>
        <p:nvSpPr>
          <p:cNvPr id="4" name="投影片編號版面配置區 3"/>
          <p:cNvSpPr>
            <a:spLocks noGrp="1"/>
          </p:cNvSpPr>
          <p:nvPr>
            <p:ph type="sldNum" sz="quarter" idx="5"/>
          </p:nvPr>
        </p:nvSpPr>
        <p:spPr/>
        <p:txBody>
          <a:bodyPr/>
          <a:lstStyle/>
          <a:p>
            <a:pPr>
              <a:defRPr/>
            </a:pPr>
            <a:fld id="{B8A3BBC1-4FD2-B24A-A497-4CF8A9B00C54}" type="slidenum">
              <a:rPr lang="zh-TW" altLang="en-US" smtClean="0"/>
              <a:pPr>
                <a:defRPr/>
              </a:pPr>
              <a:t>32</a:t>
            </a:fld>
            <a:endParaRPr lang="zh-TW" altLang="en-US"/>
          </a:p>
        </p:txBody>
      </p:sp>
    </p:spTree>
    <p:extLst>
      <p:ext uri="{BB962C8B-B14F-4D97-AF65-F5344CB8AC3E}">
        <p14:creationId xmlns:p14="http://schemas.microsoft.com/office/powerpoint/2010/main" val="139907825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最後，作者評估了 </a:t>
            </a:r>
            <a:r>
              <a:rPr lang="en-US" altLang="zh-TW" dirty="0"/>
              <a:t>PP5GS </a:t>
            </a:r>
            <a:r>
              <a:rPr lang="zh-TW" altLang="en-US" dirty="0"/>
              <a:t>在執行 </a:t>
            </a:r>
            <a:r>
              <a:rPr lang="en-US" altLang="zh-TW" dirty="0"/>
              <a:t>5GC NF </a:t>
            </a:r>
            <a:r>
              <a:rPr lang="zh-TW" altLang="en-US" dirty="0"/>
              <a:t>邊緣部屬到</a:t>
            </a:r>
            <a:r>
              <a:rPr lang="en-US" altLang="zh-TW" dirty="0"/>
              <a:t>edge</a:t>
            </a:r>
            <a:r>
              <a:rPr lang="zh-TW" altLang="en-US" dirty="0"/>
              <a:t>的場景中的效能。</a:t>
            </a:r>
          </a:p>
          <a:p>
            <a:endParaRPr lang="zh-TW" altLang="en-US" dirty="0"/>
          </a:p>
          <a:p>
            <a:r>
              <a:rPr lang="en-US" altLang="zh-TW" sz="1200" dirty="0">
                <a:latin typeface="Times New Roman" panose="02020603050405020304" pitchFamily="18" charset="0"/>
                <a:ea typeface="微軟正黑體" pitchFamily="34" charset="-120"/>
                <a:cs typeface="Times New Roman" panose="02020603050405020304" pitchFamily="18" charset="0"/>
              </a:rPr>
              <a:t>Centralized 5GCN:</a:t>
            </a:r>
          </a:p>
          <a:p>
            <a:r>
              <a:rPr lang="zh-TW" altLang="en-US" dirty="0"/>
              <a:t>其中只有 </a:t>
            </a:r>
            <a:r>
              <a:rPr lang="en-US" altLang="zh-TW" dirty="0"/>
              <a:t>gNBEmu </a:t>
            </a:r>
            <a:r>
              <a:rPr lang="zh-TW" altLang="en-US" dirty="0"/>
              <a:t>和 </a:t>
            </a:r>
            <a:r>
              <a:rPr lang="en-US" altLang="zh-TW" dirty="0"/>
              <a:t>UPF </a:t>
            </a:r>
            <a:r>
              <a:rPr lang="zh-TW" altLang="en-US" dirty="0"/>
              <a:t>在邊緣運行，而所有</a:t>
            </a:r>
            <a:r>
              <a:rPr lang="en-US" altLang="zh-TW" dirty="0"/>
              <a:t>cp </a:t>
            </a:r>
            <a:r>
              <a:rPr lang="zh-TW" altLang="en-US" dirty="0"/>
              <a:t> </a:t>
            </a:r>
            <a:r>
              <a:rPr lang="en-US" altLang="zh-TW" dirty="0"/>
              <a:t>NF </a:t>
            </a:r>
            <a:r>
              <a:rPr lang="zh-TW" altLang="en-US" dirty="0"/>
              <a:t>都部署在</a:t>
            </a:r>
            <a:r>
              <a:rPr lang="en-US" altLang="zh-TW" dirty="0"/>
              <a:t> central  cloud </a:t>
            </a:r>
            <a:r>
              <a:rPr lang="zh-TW" altLang="en-US" dirty="0"/>
              <a:t>中，如圖 </a:t>
            </a:r>
            <a:r>
              <a:rPr lang="en-US" altLang="zh-TW" dirty="0"/>
              <a:t>11a </a:t>
            </a:r>
            <a:r>
              <a:rPr lang="zh-TW" altLang="en-US" dirty="0"/>
              <a:t>所示。</a:t>
            </a:r>
            <a:endParaRPr lang="en-US" altLang="zh-TW" dirty="0"/>
          </a:p>
          <a:p>
            <a:endParaRPr lang="zh-TW" altLang="en-US" dirty="0"/>
          </a:p>
          <a:p>
            <a:pPr>
              <a:spcBef>
                <a:spcPts val="0"/>
              </a:spcBef>
              <a:spcAft>
                <a:spcPts val="600"/>
              </a:spcAft>
            </a:pPr>
            <a:r>
              <a:rPr lang="en-US" altLang="zh-TW" sz="1200" dirty="0">
                <a:latin typeface="Times New Roman" panose="02020603050405020304" pitchFamily="18" charset="0"/>
                <a:ea typeface="微軟正黑體" pitchFamily="34" charset="-120"/>
                <a:cs typeface="Times New Roman" panose="02020603050405020304" pitchFamily="18" charset="0"/>
              </a:rPr>
              <a:t>Edge AMF</a:t>
            </a:r>
          </a:p>
          <a:p>
            <a:r>
              <a:rPr lang="zh-TW" altLang="en-US" dirty="0"/>
              <a:t>其中僅 </a:t>
            </a:r>
            <a:r>
              <a:rPr lang="en-US" altLang="zh-TW" dirty="0"/>
              <a:t>AMF </a:t>
            </a:r>
            <a:r>
              <a:rPr lang="zh-TW" altLang="en-US" dirty="0"/>
              <a:t>被部屬到</a:t>
            </a:r>
            <a:r>
              <a:rPr lang="en-US" altLang="zh-TW" dirty="0"/>
              <a:t>edge</a:t>
            </a:r>
            <a:r>
              <a:rPr lang="zh-TW" altLang="en-US" dirty="0"/>
              <a:t>以嘗試提高效能，如圖 </a:t>
            </a:r>
            <a:r>
              <a:rPr lang="en-US" altLang="zh-TW" dirty="0"/>
              <a:t>11b </a:t>
            </a:r>
            <a:r>
              <a:rPr lang="zh-TW" altLang="en-US" dirty="0"/>
              <a:t>所示。</a:t>
            </a:r>
            <a:endParaRPr lang="en-US" altLang="zh-TW" dirty="0"/>
          </a:p>
          <a:p>
            <a:endParaRPr lang="zh-TW" altLang="en-US" dirty="0"/>
          </a:p>
          <a:p>
            <a:pPr>
              <a:spcBef>
                <a:spcPts val="0"/>
              </a:spcBef>
              <a:spcAft>
                <a:spcPts val="600"/>
              </a:spcAft>
            </a:pPr>
            <a:r>
              <a:rPr lang="en-US" altLang="zh-TW" sz="1200" dirty="0">
                <a:latin typeface="Times New Roman" panose="02020603050405020304" pitchFamily="18" charset="0"/>
                <a:ea typeface="微軟正黑體" pitchFamily="34" charset="-120"/>
                <a:cs typeface="Times New Roman" panose="02020603050405020304" pitchFamily="18" charset="0"/>
              </a:rPr>
              <a:t>Edge PPNF</a:t>
            </a:r>
          </a:p>
          <a:p>
            <a:r>
              <a:rPr lang="zh-TW" altLang="en-US" dirty="0"/>
              <a:t>其中，根據</a:t>
            </a:r>
            <a:r>
              <a:rPr lang="en-US" altLang="zh-TW" dirty="0"/>
              <a:t>procedure </a:t>
            </a:r>
            <a:r>
              <a:rPr lang="zh-TW" altLang="en-US" dirty="0"/>
              <a:t>，相關 </a:t>
            </a:r>
            <a:r>
              <a:rPr lang="en-US" altLang="zh-TW" dirty="0"/>
              <a:t>PPNF </a:t>
            </a:r>
            <a:r>
              <a:rPr lang="zh-TW" altLang="en-US" dirty="0"/>
              <a:t>被部屬到</a:t>
            </a:r>
            <a:r>
              <a:rPr lang="en-US" altLang="zh-TW" dirty="0"/>
              <a:t>edge</a:t>
            </a:r>
            <a:r>
              <a:rPr lang="zh-TW" altLang="en-US" dirty="0"/>
              <a:t>，而 </a:t>
            </a:r>
            <a:r>
              <a:rPr lang="en-US" altLang="zh-TW" dirty="0"/>
              <a:t>NRF</a:t>
            </a:r>
            <a:r>
              <a:rPr lang="zh-TW" altLang="en-US" dirty="0"/>
              <a:t>、</a:t>
            </a:r>
            <a:r>
              <a:rPr lang="en-US" altLang="zh-TW" dirty="0"/>
              <a:t>UDR </a:t>
            </a:r>
            <a:r>
              <a:rPr lang="zh-TW" altLang="en-US" dirty="0"/>
              <a:t>和 </a:t>
            </a:r>
            <a:r>
              <a:rPr lang="en-US" altLang="zh-TW" dirty="0"/>
              <a:t>UDSF </a:t>
            </a:r>
            <a:r>
              <a:rPr lang="zh-TW" altLang="en-US" dirty="0"/>
              <a:t>駐留在核心中，如圖 </a:t>
            </a:r>
            <a:r>
              <a:rPr lang="en-US" altLang="zh-TW" dirty="0"/>
              <a:t>11c </a:t>
            </a:r>
            <a:r>
              <a:rPr lang="zh-TW" altLang="en-US" dirty="0"/>
              <a:t>所示。</a:t>
            </a:r>
            <a:endParaRPr lang="en-US" altLang="zh-TW" dirty="0"/>
          </a:p>
        </p:txBody>
      </p:sp>
      <p:sp>
        <p:nvSpPr>
          <p:cNvPr id="4" name="投影片編號版面配置區 3"/>
          <p:cNvSpPr>
            <a:spLocks noGrp="1"/>
          </p:cNvSpPr>
          <p:nvPr>
            <p:ph type="sldNum" sz="quarter" idx="5"/>
          </p:nvPr>
        </p:nvSpPr>
        <p:spPr/>
        <p:txBody>
          <a:bodyPr/>
          <a:lstStyle/>
          <a:p>
            <a:pPr>
              <a:defRPr/>
            </a:pPr>
            <a:fld id="{B8A3BBC1-4FD2-B24A-A497-4CF8A9B00C54}" type="slidenum">
              <a:rPr lang="zh-TW" altLang="en-US" smtClean="0"/>
              <a:pPr>
                <a:defRPr/>
              </a:pPr>
              <a:t>33</a:t>
            </a:fld>
            <a:endParaRPr lang="zh-TW" altLang="en-US"/>
          </a:p>
        </p:txBody>
      </p:sp>
    </p:spTree>
    <p:extLst>
      <p:ext uri="{BB962C8B-B14F-4D97-AF65-F5344CB8AC3E}">
        <p14:creationId xmlns:p14="http://schemas.microsoft.com/office/powerpoint/2010/main" val="146912035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t>PCT </a:t>
            </a:r>
            <a:r>
              <a:rPr lang="zh-TW" altLang="en-US" dirty="0"/>
              <a:t>的結果圖如圖 </a:t>
            </a:r>
            <a:r>
              <a:rPr lang="en-US" altLang="zh-TW" dirty="0"/>
              <a:t>12 </a:t>
            </a:r>
            <a:r>
              <a:rPr lang="zh-TW" altLang="en-US" dirty="0"/>
              <a:t>所示。</a:t>
            </a:r>
          </a:p>
          <a:p>
            <a:r>
              <a:rPr lang="zh-TW" altLang="en-US" dirty="0"/>
              <a:t>可以看出，當作者將 </a:t>
            </a:r>
            <a:r>
              <a:rPr lang="en-US" altLang="zh-TW" dirty="0"/>
              <a:t>AMF </a:t>
            </a:r>
            <a:r>
              <a:rPr lang="zh-TW" altLang="en-US" dirty="0"/>
              <a:t>部屬到</a:t>
            </a:r>
            <a:r>
              <a:rPr lang="en-US" altLang="zh-TW" dirty="0"/>
              <a:t>edge</a:t>
            </a:r>
            <a:r>
              <a:rPr lang="zh-TW" altLang="en-US" dirty="0"/>
              <a:t>時，</a:t>
            </a:r>
            <a:r>
              <a:rPr lang="en-US" altLang="zh-TW" dirty="0"/>
              <a:t>5GC </a:t>
            </a:r>
            <a:r>
              <a:rPr lang="zh-TW" altLang="en-US" dirty="0"/>
              <a:t>在執行複雜</a:t>
            </a:r>
            <a:r>
              <a:rPr lang="en-US" altLang="zh-TW" dirty="0"/>
              <a:t>procedure </a:t>
            </a:r>
            <a:r>
              <a:rPr lang="zh-TW" altLang="en-US" dirty="0"/>
              <a:t>時的效能會下降。</a:t>
            </a:r>
          </a:p>
          <a:p>
            <a:r>
              <a:rPr lang="zh-TW" altLang="en-US" dirty="0"/>
              <a:t>原因是 </a:t>
            </a:r>
            <a:r>
              <a:rPr lang="en-US" altLang="zh-TW" dirty="0"/>
              <a:t>AMF </a:t>
            </a:r>
            <a:r>
              <a:rPr lang="zh-TW" altLang="en-US" dirty="0"/>
              <a:t>和其他 </a:t>
            </a:r>
            <a:r>
              <a:rPr lang="en-US" altLang="zh-TW" dirty="0"/>
              <a:t>NF </a:t>
            </a:r>
            <a:r>
              <a:rPr lang="zh-TW" altLang="en-US" dirty="0"/>
              <a:t>之間交換的訊息數量高於 </a:t>
            </a:r>
            <a:r>
              <a:rPr lang="en-US" altLang="zh-TW" dirty="0"/>
              <a:t>gNBEmu </a:t>
            </a:r>
            <a:r>
              <a:rPr lang="zh-TW" altLang="en-US" dirty="0"/>
              <a:t>或 </a:t>
            </a:r>
            <a:r>
              <a:rPr lang="en-US" altLang="zh-TW" dirty="0"/>
              <a:t>UPF </a:t>
            </a:r>
            <a:r>
              <a:rPr lang="zh-TW" altLang="en-US" dirty="0"/>
              <a:t>和</a:t>
            </a:r>
            <a:r>
              <a:rPr lang="en-US" altLang="zh-TW" dirty="0"/>
              <a:t>cp </a:t>
            </a:r>
            <a:r>
              <a:rPr lang="zh-TW" altLang="en-US" dirty="0"/>
              <a:t> </a:t>
            </a:r>
            <a:r>
              <a:rPr lang="en-US" altLang="zh-TW" dirty="0"/>
              <a:t>NF </a:t>
            </a:r>
            <a:r>
              <a:rPr lang="zh-TW" altLang="en-US" dirty="0"/>
              <a:t>之間交換的流量。 由於每對交換的訊息都會遇到至少 </a:t>
            </a:r>
            <a:r>
              <a:rPr lang="en-US" altLang="zh-TW" dirty="0"/>
              <a:t>5 </a:t>
            </a:r>
            <a:r>
              <a:rPr lang="en-US" altLang="zh-TW" dirty="0" err="1"/>
              <a:t>ms</a:t>
            </a:r>
            <a:r>
              <a:rPr lang="en-US" altLang="zh-TW" dirty="0"/>
              <a:t> </a:t>
            </a:r>
            <a:r>
              <a:rPr lang="zh-TW" altLang="en-US" dirty="0"/>
              <a:t>的傳輸延遲，因此 </a:t>
            </a:r>
            <a:r>
              <a:rPr lang="en-US" altLang="zh-TW" dirty="0"/>
              <a:t>PCT </a:t>
            </a:r>
            <a:r>
              <a:rPr lang="zh-TW" altLang="en-US" dirty="0"/>
              <a:t>顯著增加。</a:t>
            </a:r>
          </a:p>
          <a:p>
            <a:r>
              <a:rPr lang="zh-TW" altLang="en-US" dirty="0"/>
              <a:t>然而，對於不太複雜的</a:t>
            </a:r>
            <a:r>
              <a:rPr lang="en-US" altLang="zh-TW" dirty="0"/>
              <a:t>procedure </a:t>
            </a:r>
            <a:r>
              <a:rPr lang="zh-TW" altLang="en-US" dirty="0"/>
              <a:t>來說，至種情況就不明顯。</a:t>
            </a:r>
            <a:endParaRPr lang="en-US" altLang="zh-TW" dirty="0"/>
          </a:p>
        </p:txBody>
      </p:sp>
      <p:sp>
        <p:nvSpPr>
          <p:cNvPr id="4" name="投影片編號版面配置區 3"/>
          <p:cNvSpPr>
            <a:spLocks noGrp="1"/>
          </p:cNvSpPr>
          <p:nvPr>
            <p:ph type="sldNum" sz="quarter" idx="5"/>
          </p:nvPr>
        </p:nvSpPr>
        <p:spPr/>
        <p:txBody>
          <a:bodyPr/>
          <a:lstStyle/>
          <a:p>
            <a:pPr>
              <a:defRPr/>
            </a:pPr>
            <a:fld id="{B8A3BBC1-4FD2-B24A-A497-4CF8A9B00C54}" type="slidenum">
              <a:rPr lang="zh-TW" altLang="en-US" smtClean="0"/>
              <a:pPr>
                <a:defRPr/>
              </a:pPr>
              <a:t>34</a:t>
            </a:fld>
            <a:endParaRPr lang="zh-TW" altLang="en-US"/>
          </a:p>
        </p:txBody>
      </p:sp>
    </p:spTree>
    <p:extLst>
      <p:ext uri="{BB962C8B-B14F-4D97-AF65-F5344CB8AC3E}">
        <p14:creationId xmlns:p14="http://schemas.microsoft.com/office/powerpoint/2010/main" val="87371927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部屬到</a:t>
            </a:r>
            <a:r>
              <a:rPr lang="en-US" altLang="zh-TW" dirty="0"/>
              <a:t>edge</a:t>
            </a:r>
            <a:r>
              <a:rPr lang="zh-TW" altLang="en-US" dirty="0"/>
              <a:t> 的 </a:t>
            </a:r>
            <a:r>
              <a:rPr lang="en-US" altLang="zh-TW" dirty="0"/>
              <a:t>PPNF </a:t>
            </a:r>
            <a:r>
              <a:rPr lang="zh-TW" altLang="en-US" dirty="0"/>
              <a:t>確實可以緩解剛剛提到</a:t>
            </a:r>
            <a:r>
              <a:rPr lang="en-US" altLang="zh-TW" dirty="0"/>
              <a:t>AMF</a:t>
            </a:r>
            <a:r>
              <a:rPr lang="zh-TW" altLang="en-US" dirty="0"/>
              <a:t>部屬到</a:t>
            </a:r>
            <a:r>
              <a:rPr lang="en-US" altLang="zh-TW" dirty="0"/>
              <a:t>edge</a:t>
            </a:r>
            <a:r>
              <a:rPr lang="zh-TW" altLang="en-US" dirty="0"/>
              <a:t>時出現的問題。</a:t>
            </a:r>
          </a:p>
          <a:p>
            <a:r>
              <a:rPr lang="en-US" altLang="zh-TW" dirty="0"/>
              <a:t>Registration </a:t>
            </a:r>
            <a:r>
              <a:rPr lang="zh-TW" altLang="en-US" dirty="0"/>
              <a:t>、</a:t>
            </a:r>
            <a:r>
              <a:rPr lang="en-US" altLang="zh-TW" dirty="0"/>
              <a:t>PDU Session </a:t>
            </a:r>
            <a:r>
              <a:rPr lang="zh-TW" altLang="en-US" dirty="0"/>
              <a:t>建立 和 </a:t>
            </a:r>
            <a:r>
              <a:rPr lang="en-US" altLang="zh-TW" dirty="0"/>
              <a:t>PDU Session Release procedure </a:t>
            </a:r>
            <a:r>
              <a:rPr lang="zh-TW" altLang="en-US" dirty="0"/>
              <a:t>獲得的測量值的中位數始終低於 </a:t>
            </a:r>
            <a:r>
              <a:rPr lang="en-US" altLang="zh-TW" dirty="0"/>
              <a:t>Edge-AMF</a:t>
            </a:r>
            <a:r>
              <a:rPr lang="zh-TW" altLang="en-US" dirty="0"/>
              <a:t>。</a:t>
            </a:r>
          </a:p>
          <a:p>
            <a:r>
              <a:rPr lang="zh-TW" altLang="en-US" dirty="0"/>
              <a:t>唯一的例外是在</a:t>
            </a:r>
            <a:r>
              <a:rPr lang="en-US" altLang="zh-TW" dirty="0"/>
              <a:t> Deregistration </a:t>
            </a:r>
            <a:r>
              <a:rPr lang="zh-TW" altLang="en-US" dirty="0"/>
              <a:t>期間觀察到，其中 </a:t>
            </a:r>
            <a:r>
              <a:rPr lang="en-US" altLang="zh-TW" dirty="0"/>
              <a:t>Edge PPNF </a:t>
            </a:r>
            <a:r>
              <a:rPr lang="zh-TW" altLang="en-US" dirty="0"/>
              <a:t>表現出與其他部署類似的效能。 原因是在所有考慮的部署中，部署在網路邊緣和核心部分的 </a:t>
            </a:r>
            <a:r>
              <a:rPr lang="en-US" altLang="zh-TW" dirty="0"/>
              <a:t>NF </a:t>
            </a:r>
            <a:r>
              <a:rPr lang="zh-TW" altLang="en-US" dirty="0"/>
              <a:t>之間交換的訊息數量是相等的。</a:t>
            </a:r>
            <a:endParaRPr lang="en-US" altLang="zh-TW" dirty="0"/>
          </a:p>
        </p:txBody>
      </p:sp>
      <p:sp>
        <p:nvSpPr>
          <p:cNvPr id="4" name="投影片編號版面配置區 3"/>
          <p:cNvSpPr>
            <a:spLocks noGrp="1"/>
          </p:cNvSpPr>
          <p:nvPr>
            <p:ph type="sldNum" sz="quarter" idx="5"/>
          </p:nvPr>
        </p:nvSpPr>
        <p:spPr/>
        <p:txBody>
          <a:bodyPr/>
          <a:lstStyle/>
          <a:p>
            <a:pPr>
              <a:defRPr/>
            </a:pPr>
            <a:fld id="{B8A3BBC1-4FD2-B24A-A497-4CF8A9B00C54}" type="slidenum">
              <a:rPr lang="zh-TW" altLang="en-US" smtClean="0"/>
              <a:pPr>
                <a:defRPr/>
              </a:pPr>
              <a:t>35</a:t>
            </a:fld>
            <a:endParaRPr lang="zh-TW" altLang="en-US"/>
          </a:p>
        </p:txBody>
      </p:sp>
    </p:spTree>
    <p:extLst>
      <p:ext uri="{BB962C8B-B14F-4D97-AF65-F5344CB8AC3E}">
        <p14:creationId xmlns:p14="http://schemas.microsoft.com/office/powerpoint/2010/main" val="307590474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最後是結論</a:t>
            </a:r>
          </a:p>
        </p:txBody>
      </p:sp>
      <p:sp>
        <p:nvSpPr>
          <p:cNvPr id="4" name="投影片編號版面配置區 3"/>
          <p:cNvSpPr>
            <a:spLocks noGrp="1"/>
          </p:cNvSpPr>
          <p:nvPr>
            <p:ph type="sldNum" sz="quarter" idx="5"/>
          </p:nvPr>
        </p:nvSpPr>
        <p:spPr/>
        <p:txBody>
          <a:bodyPr/>
          <a:lstStyle/>
          <a:p>
            <a:pPr>
              <a:defRPr/>
            </a:pPr>
            <a:fld id="{B8A3BBC1-4FD2-B24A-A497-4CF8A9B00C54}" type="slidenum">
              <a:rPr lang="zh-TW" altLang="en-US" smtClean="0"/>
              <a:pPr>
                <a:defRPr/>
              </a:pPr>
              <a:t>36</a:t>
            </a:fld>
            <a:endParaRPr lang="zh-TW" altLang="en-US"/>
          </a:p>
        </p:txBody>
      </p:sp>
    </p:spTree>
    <p:extLst>
      <p:ext uri="{BB962C8B-B14F-4D97-AF65-F5344CB8AC3E}">
        <p14:creationId xmlns:p14="http://schemas.microsoft.com/office/powerpoint/2010/main" val="165911192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zh-TW" altLang="en-US" dirty="0"/>
              <a:t>首先，</a:t>
            </a:r>
            <a:r>
              <a:rPr lang="en-US" altLang="zh-TW" dirty="0"/>
              <a:t>CPU </a:t>
            </a:r>
            <a:r>
              <a:rPr lang="zh-TW" altLang="en-US" dirty="0"/>
              <a:t>使用率評估表明，將處理邏輯整合在單一 </a:t>
            </a:r>
            <a:r>
              <a:rPr lang="en-US" altLang="zh-TW" dirty="0"/>
              <a:t>NF </a:t>
            </a:r>
            <a:r>
              <a:rPr lang="zh-TW" altLang="en-US" dirty="0"/>
              <a:t>中能夠減少所需的整體資源，從而提高了能源效率。 此外，它還支援在與</a:t>
            </a:r>
            <a:r>
              <a:rPr lang="en-US" altLang="zh-TW" dirty="0"/>
              <a:t> central  </a:t>
            </a:r>
            <a:r>
              <a:rPr lang="zh-TW" altLang="en-US" dirty="0"/>
              <a:t>的雲端相比，資源有限的邊緣</a:t>
            </a:r>
            <a:r>
              <a:rPr lang="en-US" altLang="zh-TW" dirty="0"/>
              <a:t>edge</a:t>
            </a:r>
            <a:r>
              <a:rPr lang="zh-TW" altLang="en-US" dirty="0"/>
              <a:t>端部署 </a:t>
            </a:r>
            <a:r>
              <a:rPr lang="en-US" altLang="zh-TW" dirty="0"/>
              <a:t>5GC NF</a:t>
            </a:r>
            <a:r>
              <a:rPr lang="zh-TW" altLang="en-US" dirty="0"/>
              <a:t>。</a:t>
            </a:r>
            <a:endParaRPr lang="en-US" altLang="zh-TW"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zh-TW" altLang="en-US" dirty="0"/>
              <a:t>此外，作者還證明，在 </a:t>
            </a:r>
            <a:r>
              <a:rPr lang="en-US" altLang="zh-TW" dirty="0"/>
              <a:t>SBA </a:t>
            </a:r>
            <a:r>
              <a:rPr lang="zh-TW" altLang="en-US" dirty="0"/>
              <a:t>部署的情況下將單一 </a:t>
            </a:r>
            <a:r>
              <a:rPr lang="en-US" altLang="zh-TW" dirty="0"/>
              <a:t>NF </a:t>
            </a:r>
            <a:r>
              <a:rPr lang="zh-TW" altLang="en-US" dirty="0"/>
              <a:t>部屬到</a:t>
            </a:r>
            <a:r>
              <a:rPr lang="en-US" altLang="zh-TW" dirty="0"/>
              <a:t>edge</a:t>
            </a:r>
            <a:r>
              <a:rPr lang="zh-TW" altLang="en-US" dirty="0"/>
              <a:t>端實際上會對某些</a:t>
            </a:r>
            <a:r>
              <a:rPr lang="en-US" altLang="zh-TW" dirty="0"/>
              <a:t>cp  procedure </a:t>
            </a:r>
            <a:r>
              <a:rPr lang="zh-TW" altLang="en-US" dirty="0"/>
              <a:t>產生反作用。 </a:t>
            </a:r>
            <a:r>
              <a:rPr lang="en-US" altLang="zh-TW" dirty="0"/>
              <a:t>edge</a:t>
            </a:r>
            <a:r>
              <a:rPr lang="zh-TW" altLang="en-US" dirty="0"/>
              <a:t>端的</a:t>
            </a:r>
            <a:r>
              <a:rPr lang="en-US" altLang="zh-TW" dirty="0"/>
              <a:t>NF</a:t>
            </a:r>
            <a:r>
              <a:rPr lang="zh-TW" altLang="en-US" dirty="0"/>
              <a:t>與保留在</a:t>
            </a:r>
            <a:r>
              <a:rPr lang="en-US" altLang="zh-TW" dirty="0"/>
              <a:t> central  cloud </a:t>
            </a:r>
            <a:r>
              <a:rPr lang="zh-TW" altLang="en-US" dirty="0"/>
              <a:t>端的 </a:t>
            </a:r>
            <a:r>
              <a:rPr lang="en-US" altLang="zh-TW" dirty="0"/>
              <a:t>NF </a:t>
            </a:r>
            <a:r>
              <a:rPr lang="zh-TW" altLang="en-US" dirty="0"/>
              <a:t>進行大量互動會增加處裡時間，</a:t>
            </a:r>
            <a:r>
              <a:rPr lang="en-US" altLang="zh-TW" dirty="0"/>
              <a:t>PP5GS </a:t>
            </a:r>
            <a:r>
              <a:rPr lang="zh-TW" altLang="en-US" dirty="0"/>
              <a:t>在設計上透過整合在單一 </a:t>
            </a:r>
            <a:r>
              <a:rPr lang="en-US" altLang="zh-TW" dirty="0"/>
              <a:t>NF </a:t>
            </a:r>
            <a:r>
              <a:rPr lang="zh-TW" altLang="en-US" dirty="0"/>
              <a:t>中的處理邏輯來緩解這個問題。</a:t>
            </a:r>
          </a:p>
          <a:p>
            <a:r>
              <a:rPr lang="zh-TW" altLang="en-US" dirty="0"/>
              <a:t>作者的評估表示，</a:t>
            </a:r>
            <a:r>
              <a:rPr lang="en-US" altLang="zh-TW" dirty="0"/>
              <a:t>PP5GS </a:t>
            </a:r>
            <a:r>
              <a:rPr lang="zh-TW" altLang="en-US" dirty="0"/>
              <a:t>在處理傳入請求方面確實更快，特別是對於</a:t>
            </a:r>
            <a:r>
              <a:rPr lang="en-US" altLang="zh-TW" dirty="0"/>
              <a:t>Registration </a:t>
            </a:r>
            <a:r>
              <a:rPr lang="zh-TW" altLang="en-US" dirty="0"/>
              <a:t>和 </a:t>
            </a:r>
            <a:r>
              <a:rPr lang="en-US" altLang="zh-TW" dirty="0"/>
              <a:t>PDU Session </a:t>
            </a:r>
            <a:r>
              <a:rPr lang="zh-TW" altLang="en-US" dirty="0"/>
              <a:t>建立 等更複雜的流程，實現了高達 </a:t>
            </a:r>
            <a:r>
              <a:rPr lang="en-US" altLang="zh-TW" dirty="0"/>
              <a:t>50% </a:t>
            </a:r>
            <a:r>
              <a:rPr lang="zh-TW" altLang="en-US" dirty="0"/>
              <a:t>的改進。 這個觀點尤其重要，因為這些</a:t>
            </a:r>
            <a:r>
              <a:rPr lang="en-US" altLang="zh-TW" dirty="0"/>
              <a:t>procedure </a:t>
            </a:r>
            <a:r>
              <a:rPr lang="zh-TW" altLang="en-US" dirty="0"/>
              <a:t>完成得越快，</a:t>
            </a:r>
            <a:r>
              <a:rPr lang="en-US" altLang="zh-TW" dirty="0"/>
              <a:t>UE </a:t>
            </a:r>
            <a:r>
              <a:rPr lang="zh-TW" altLang="en-US" dirty="0"/>
              <a:t>就能夠越早開始發送資料。</a:t>
            </a:r>
            <a:endParaRPr lang="en-US" altLang="zh-TW" dirty="0"/>
          </a:p>
        </p:txBody>
      </p:sp>
      <p:sp>
        <p:nvSpPr>
          <p:cNvPr id="4" name="投影片編號版面配置區 3"/>
          <p:cNvSpPr>
            <a:spLocks noGrp="1"/>
          </p:cNvSpPr>
          <p:nvPr>
            <p:ph type="sldNum" sz="quarter" idx="5"/>
          </p:nvPr>
        </p:nvSpPr>
        <p:spPr/>
        <p:txBody>
          <a:bodyPr/>
          <a:lstStyle/>
          <a:p>
            <a:pPr>
              <a:defRPr/>
            </a:pPr>
            <a:fld id="{B8A3BBC1-4FD2-B24A-A497-4CF8A9B00C54}" type="slidenum">
              <a:rPr lang="zh-TW" altLang="en-US" smtClean="0"/>
              <a:pPr>
                <a:defRPr/>
              </a:pPr>
              <a:t>37</a:t>
            </a:fld>
            <a:endParaRPr lang="zh-TW" altLang="en-US"/>
          </a:p>
        </p:txBody>
      </p:sp>
    </p:spTree>
    <p:extLst>
      <p:ext uri="{BB962C8B-B14F-4D97-AF65-F5344CB8AC3E}">
        <p14:creationId xmlns:p14="http://schemas.microsoft.com/office/powerpoint/2010/main" val="159409030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從營運商的角度來看，</a:t>
            </a:r>
            <a:r>
              <a:rPr lang="en-US" altLang="zh-TW" dirty="0"/>
              <a:t>PP5GS </a:t>
            </a:r>
            <a:r>
              <a:rPr lang="zh-TW" altLang="en-US" dirty="0"/>
              <a:t>的部署要容易得多，因為他們不需要考慮 </a:t>
            </a:r>
            <a:r>
              <a:rPr lang="en-US" altLang="zh-TW" dirty="0" err="1"/>
              <a:t>interNF</a:t>
            </a:r>
            <a:r>
              <a:rPr lang="en-US" altLang="zh-TW" dirty="0"/>
              <a:t> </a:t>
            </a:r>
            <a:r>
              <a:rPr lang="zh-TW" altLang="en-US" dirty="0"/>
              <a:t>依賴性及其對效能的影響。</a:t>
            </a:r>
          </a:p>
          <a:p>
            <a:r>
              <a:rPr lang="zh-TW" altLang="en-US" dirty="0"/>
              <a:t>然而，</a:t>
            </a:r>
            <a:r>
              <a:rPr lang="en-US" altLang="zh-TW" dirty="0"/>
              <a:t>PP5GS </a:t>
            </a:r>
            <a:r>
              <a:rPr lang="zh-TW" altLang="en-US" dirty="0"/>
              <a:t>的限制在於它需要一個 </a:t>
            </a:r>
            <a:r>
              <a:rPr lang="en-US" altLang="zh-TW" sz="1200" dirty="0">
                <a:solidFill>
                  <a:srgbClr val="FF0000"/>
                </a:solidFill>
                <a:latin typeface="Times New Roman" panose="02020603050405020304" pitchFamily="18" charset="0"/>
                <a:cs typeface="Times New Roman" panose="02020603050405020304" pitchFamily="18" charset="0"/>
              </a:rPr>
              <a:t>procedure-aware </a:t>
            </a:r>
            <a:r>
              <a:rPr lang="zh-TW" altLang="en-US" sz="1200" dirty="0">
                <a:solidFill>
                  <a:srgbClr val="FF0000"/>
                </a:solidFill>
                <a:latin typeface="Times New Roman" panose="02020603050405020304" pitchFamily="18" charset="0"/>
                <a:cs typeface="Times New Roman" panose="02020603050405020304" pitchFamily="18" charset="0"/>
              </a:rPr>
              <a:t>的 </a:t>
            </a:r>
            <a:r>
              <a:rPr lang="en-US" altLang="zh-TW" dirty="0"/>
              <a:t>traffic router</a:t>
            </a:r>
            <a:r>
              <a:rPr lang="zh-TW" altLang="en-US" dirty="0"/>
              <a:t>，能夠區分傳入流量並將其轉送到正確的 </a:t>
            </a:r>
            <a:r>
              <a:rPr lang="en-US" altLang="zh-TW" dirty="0"/>
              <a:t>PPNF</a:t>
            </a:r>
            <a:r>
              <a:rPr lang="zh-TW" altLang="en-US" dirty="0"/>
              <a:t>。 然後，該實體將部署在 </a:t>
            </a:r>
            <a:r>
              <a:rPr lang="en-US" altLang="zh-TW" dirty="0"/>
              <a:t>gNB </a:t>
            </a:r>
            <a:r>
              <a:rPr lang="zh-TW" altLang="en-US" dirty="0"/>
              <a:t>和 </a:t>
            </a:r>
            <a:r>
              <a:rPr lang="en-US" altLang="zh-TW" dirty="0"/>
              <a:t>PPNF </a:t>
            </a:r>
            <a:r>
              <a:rPr lang="zh-TW" altLang="en-US" dirty="0"/>
              <a:t>之間，抽象化 </a:t>
            </a:r>
            <a:r>
              <a:rPr lang="en-US" altLang="zh-TW" dirty="0"/>
              <a:t>5GC </a:t>
            </a:r>
            <a:r>
              <a:rPr lang="zh-TW" altLang="en-US" dirty="0"/>
              <a:t>的架構。</a:t>
            </a:r>
          </a:p>
          <a:p>
            <a:r>
              <a:rPr lang="zh-TW" altLang="en-US" dirty="0"/>
              <a:t>只要 </a:t>
            </a:r>
            <a:r>
              <a:rPr lang="en-US" altLang="zh-TW" sz="1200" dirty="0">
                <a:solidFill>
                  <a:schemeClr val="tx2"/>
                </a:solidFill>
                <a:latin typeface="Times New Roman" panose="02020603050405020304" pitchFamily="18" charset="0"/>
                <a:cs typeface="Times New Roman" panose="02020603050405020304" pitchFamily="18" charset="0"/>
              </a:rPr>
              <a:t>state information </a:t>
            </a:r>
            <a:r>
              <a:rPr lang="zh-TW" altLang="en-US" dirty="0"/>
              <a:t>以標準化格式儲存在遠端，每個 </a:t>
            </a:r>
            <a:r>
              <a:rPr lang="en-US" altLang="zh-TW" dirty="0"/>
              <a:t>PPNF </a:t>
            </a:r>
            <a:r>
              <a:rPr lang="zh-TW" altLang="en-US" dirty="0"/>
              <a:t>均能由不同供應商開發，多供應商部署仍然可行。</a:t>
            </a:r>
          </a:p>
          <a:p>
            <a:r>
              <a:rPr lang="zh-TW" altLang="en-US" dirty="0"/>
              <a:t>未來，作者計劃評估</a:t>
            </a:r>
            <a:r>
              <a:rPr lang="en-US" altLang="zh-TW" dirty="0"/>
              <a:t>data plane</a:t>
            </a:r>
            <a:r>
              <a:rPr lang="zh-TW" altLang="en-US" dirty="0"/>
              <a:t>的效能，並評估在 </a:t>
            </a:r>
            <a:r>
              <a:rPr lang="en-US" altLang="zh-TW" dirty="0"/>
              <a:t>cp </a:t>
            </a:r>
            <a:r>
              <a:rPr lang="zh-TW" altLang="en-US" dirty="0"/>
              <a:t>中採用 </a:t>
            </a:r>
            <a:r>
              <a:rPr lang="en-US" altLang="zh-TW" dirty="0"/>
              <a:t>PP5GS </a:t>
            </a:r>
            <a:r>
              <a:rPr lang="zh-TW" altLang="en-US" dirty="0"/>
              <a:t>對使用者體驗的影響。 此外，作者認為研究 </a:t>
            </a:r>
            <a:r>
              <a:rPr lang="en-US" altLang="zh-TW" dirty="0"/>
              <a:t>PP5GS </a:t>
            </a:r>
            <a:r>
              <a:rPr lang="zh-TW" altLang="en-US" dirty="0"/>
              <a:t>在動態自動擴展部署中的行為以及面對故障時提出適當的恢復機制非常重要。</a:t>
            </a:r>
            <a:endParaRPr lang="en-US" altLang="zh-TW" dirty="0"/>
          </a:p>
        </p:txBody>
      </p:sp>
      <p:sp>
        <p:nvSpPr>
          <p:cNvPr id="4" name="投影片編號版面配置區 3"/>
          <p:cNvSpPr>
            <a:spLocks noGrp="1"/>
          </p:cNvSpPr>
          <p:nvPr>
            <p:ph type="sldNum" sz="quarter" idx="5"/>
          </p:nvPr>
        </p:nvSpPr>
        <p:spPr/>
        <p:txBody>
          <a:bodyPr/>
          <a:lstStyle/>
          <a:p>
            <a:pPr>
              <a:defRPr/>
            </a:pPr>
            <a:fld id="{B8A3BBC1-4FD2-B24A-A497-4CF8A9B00C54}" type="slidenum">
              <a:rPr lang="zh-TW" altLang="en-US" smtClean="0"/>
              <a:pPr>
                <a:defRPr/>
              </a:pPr>
              <a:t>38</a:t>
            </a:fld>
            <a:endParaRPr lang="zh-TW" altLang="en-US"/>
          </a:p>
        </p:txBody>
      </p:sp>
    </p:spTree>
    <p:extLst>
      <p:ext uri="{BB962C8B-B14F-4D97-AF65-F5344CB8AC3E}">
        <p14:creationId xmlns:p14="http://schemas.microsoft.com/office/powerpoint/2010/main" val="35021747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首先介紹</a:t>
            </a:r>
            <a:r>
              <a:rPr lang="en-US" altLang="zh-TW" dirty="0"/>
              <a:t>5GC</a:t>
            </a:r>
            <a:r>
              <a:rPr lang="zh-TW" altLang="en-US" dirty="0"/>
              <a:t>與</a:t>
            </a:r>
            <a:r>
              <a:rPr lang="en-US" altLang="zh-TW" dirty="0"/>
              <a:t>SBA</a:t>
            </a:r>
            <a:r>
              <a:rPr lang="zh-TW" altLang="en-US" dirty="0"/>
              <a:t>的設計</a:t>
            </a:r>
            <a:endParaRPr lang="en-US" altLang="zh-TW" dirty="0"/>
          </a:p>
          <a:p>
            <a:r>
              <a:rPr lang="zh-TW" altLang="en-US" dirty="0"/>
              <a:t>從</a:t>
            </a:r>
            <a:r>
              <a:rPr lang="en-US" altLang="zh-TW" dirty="0"/>
              <a:t>3G</a:t>
            </a:r>
            <a:r>
              <a:rPr lang="zh-TW" altLang="en-US" dirty="0"/>
              <a:t>開始，網路拆成兩個主要的部份。一個是</a:t>
            </a:r>
            <a:r>
              <a:rPr lang="en-US" altLang="zh-TW" dirty="0"/>
              <a:t>AN</a:t>
            </a:r>
            <a:r>
              <a:rPr lang="zh-TW" altLang="en-US" dirty="0"/>
              <a:t>，一個是</a:t>
            </a:r>
            <a:r>
              <a:rPr lang="en-US" altLang="zh-TW" dirty="0"/>
              <a:t>CN</a:t>
            </a:r>
            <a:r>
              <a:rPr lang="zh-TW" altLang="en-US" dirty="0"/>
              <a:t>。我之前研究的</a:t>
            </a:r>
            <a:r>
              <a:rPr lang="en-US" altLang="zh-TW" dirty="0"/>
              <a:t>ORAN</a:t>
            </a:r>
            <a:r>
              <a:rPr lang="zh-TW" altLang="en-US" dirty="0"/>
              <a:t>就是屬於</a:t>
            </a:r>
            <a:r>
              <a:rPr lang="en-US" altLang="zh-TW" dirty="0"/>
              <a:t>AN</a:t>
            </a:r>
            <a:r>
              <a:rPr lang="zh-TW" altLang="en-US" dirty="0"/>
              <a:t>的領域，而這篇論文以及作者實驗是在做的就是</a:t>
            </a:r>
            <a:r>
              <a:rPr lang="en-US" altLang="zh-TW" dirty="0"/>
              <a:t>CN</a:t>
            </a:r>
            <a:r>
              <a:rPr lang="zh-TW" altLang="en-US" dirty="0"/>
              <a:t>的領域。</a:t>
            </a:r>
            <a:endParaRPr lang="en-US" altLang="zh-TW" dirty="0"/>
          </a:p>
          <a:p>
            <a:r>
              <a:rPr lang="zh-TW" altLang="en-US" dirty="0"/>
              <a:t>以往在</a:t>
            </a:r>
            <a:r>
              <a:rPr lang="en-US" altLang="zh-TW" dirty="0"/>
              <a:t>4G</a:t>
            </a:r>
            <a:r>
              <a:rPr lang="zh-TW" altLang="en-US" dirty="0"/>
              <a:t> </a:t>
            </a:r>
            <a:r>
              <a:rPr lang="en-US" altLang="zh-TW" dirty="0"/>
              <a:t>EPC</a:t>
            </a:r>
            <a:r>
              <a:rPr lang="zh-TW" altLang="en-US" dirty="0"/>
              <a:t> 中，</a:t>
            </a:r>
            <a:r>
              <a:rPr lang="en-US" altLang="zh-TW" dirty="0"/>
              <a:t>NF</a:t>
            </a:r>
            <a:r>
              <a:rPr lang="zh-TW" altLang="en-US" dirty="0"/>
              <a:t>之間是透過</a:t>
            </a:r>
            <a:r>
              <a:rPr lang="en-US" altLang="zh-TW" sz="1200" dirty="0">
                <a:solidFill>
                  <a:schemeClr val="tx1"/>
                </a:solidFill>
                <a:latin typeface="Times New Roman" panose="02020603050405020304" pitchFamily="18" charset="0"/>
                <a:cs typeface="Times New Roman" panose="02020603050405020304" pitchFamily="18" charset="0"/>
              </a:rPr>
              <a:t>point-to-point</a:t>
            </a:r>
            <a:r>
              <a:rPr lang="zh-TW" altLang="en-US" dirty="0"/>
              <a:t>的介面互相溝通。到了</a:t>
            </a:r>
            <a:r>
              <a:rPr lang="en-US" altLang="zh-TW" dirty="0"/>
              <a:t>5G</a:t>
            </a:r>
            <a:r>
              <a:rPr lang="zh-TW" altLang="en-US" dirty="0"/>
              <a:t>，核心網路引進了</a:t>
            </a:r>
            <a:r>
              <a:rPr lang="en-US" altLang="zh-TW" dirty="0"/>
              <a:t>cloud-native</a:t>
            </a:r>
            <a:r>
              <a:rPr lang="zh-TW" altLang="en-US" dirty="0"/>
              <a:t>的設計模式。</a:t>
            </a:r>
            <a:endParaRPr lang="en-US" altLang="zh-TW" dirty="0"/>
          </a:p>
          <a:p>
            <a:r>
              <a:rPr lang="zh-TW" altLang="en-US" dirty="0"/>
              <a:t>這種架構原則使</a:t>
            </a:r>
            <a:r>
              <a:rPr lang="en-US" altLang="zh-TW" dirty="0"/>
              <a:t>5G</a:t>
            </a:r>
            <a:r>
              <a:rPr lang="zh-TW" altLang="en-US" dirty="0"/>
              <a:t>引入了</a:t>
            </a:r>
            <a:r>
              <a:rPr lang="en-US" altLang="zh-TW" dirty="0"/>
              <a:t>SBA</a:t>
            </a:r>
            <a:r>
              <a:rPr lang="zh-TW" altLang="en-US" dirty="0"/>
              <a:t>的設計，也就是</a:t>
            </a:r>
            <a:r>
              <a:rPr lang="en-US" altLang="zh-TW" sz="1200" dirty="0">
                <a:solidFill>
                  <a:srgbClr val="FF0000"/>
                </a:solidFill>
                <a:latin typeface="Times New Roman" panose="02020603050405020304" pitchFamily="18" charset="0"/>
                <a:cs typeface="Times New Roman" panose="02020603050405020304" pitchFamily="18" charset="0"/>
              </a:rPr>
              <a:t>Service-Based Architecture (SBA)</a:t>
            </a:r>
            <a:r>
              <a:rPr lang="en-US" altLang="zh-TW" sz="1200" dirty="0">
                <a:solidFill>
                  <a:schemeClr val="tx1"/>
                </a:solidFill>
                <a:latin typeface="Times New Roman" panose="02020603050405020304" pitchFamily="18" charset="0"/>
                <a:cs typeface="Times New Roman" panose="02020603050405020304" pitchFamily="18" charset="0"/>
              </a:rPr>
              <a:t>, </a:t>
            </a:r>
            <a:r>
              <a:rPr lang="zh-TW" altLang="en-US" sz="1200" dirty="0">
                <a:solidFill>
                  <a:schemeClr val="tx1"/>
                </a:solidFill>
                <a:latin typeface="Times New Roman" panose="02020603050405020304" pitchFamily="18" charset="0"/>
                <a:cs typeface="Times New Roman" panose="02020603050405020304" pitchFamily="18" charset="0"/>
              </a:rPr>
              <a:t>如圖一。</a:t>
            </a:r>
            <a:endParaRPr lang="en-US" altLang="zh-TW" dirty="0"/>
          </a:p>
        </p:txBody>
      </p:sp>
      <p:sp>
        <p:nvSpPr>
          <p:cNvPr id="4" name="投影片編號版面配置區 3"/>
          <p:cNvSpPr>
            <a:spLocks noGrp="1"/>
          </p:cNvSpPr>
          <p:nvPr>
            <p:ph type="sldNum" sz="quarter" idx="5"/>
          </p:nvPr>
        </p:nvSpPr>
        <p:spPr/>
        <p:txBody>
          <a:bodyPr/>
          <a:lstStyle/>
          <a:p>
            <a:pPr>
              <a:defRPr/>
            </a:pPr>
            <a:fld id="{B8A3BBC1-4FD2-B24A-A497-4CF8A9B00C54}" type="slidenum">
              <a:rPr lang="zh-TW" altLang="en-US" smtClean="0"/>
              <a:pPr>
                <a:defRPr/>
              </a:pPr>
              <a:t>5</a:t>
            </a:fld>
            <a:endParaRPr lang="zh-TW" altLang="en-US"/>
          </a:p>
        </p:txBody>
      </p:sp>
    </p:spTree>
    <p:extLst>
      <p:ext uri="{BB962C8B-B14F-4D97-AF65-F5344CB8AC3E}">
        <p14:creationId xmlns:p14="http://schemas.microsoft.com/office/powerpoint/2010/main" val="7710160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為了解決</a:t>
            </a:r>
            <a:r>
              <a:rPr lang="en-US" altLang="zh-TW" dirty="0"/>
              <a:t>SBA</a:t>
            </a:r>
            <a:r>
              <a:rPr lang="zh-TW" altLang="en-US" dirty="0"/>
              <a:t>下各個</a:t>
            </a:r>
            <a:r>
              <a:rPr lang="en-US" altLang="zh-TW" dirty="0"/>
              <a:t>NF</a:t>
            </a:r>
            <a:r>
              <a:rPr lang="zh-TW" altLang="en-US" dirty="0"/>
              <a:t>之間溝通的需求，因此有了</a:t>
            </a:r>
            <a:r>
              <a:rPr lang="en-US" altLang="zh-TW" dirty="0"/>
              <a:t>SBI</a:t>
            </a:r>
            <a:r>
              <a:rPr lang="zh-TW" altLang="en-US" dirty="0"/>
              <a:t>的設計。</a:t>
            </a:r>
            <a:endParaRPr lang="en-US" altLang="zh-TW" dirty="0"/>
          </a:p>
          <a:p>
            <a:r>
              <a:rPr lang="zh-TW" altLang="en-US" dirty="0"/>
              <a:t>類似於微服務架構，</a:t>
            </a:r>
            <a:r>
              <a:rPr lang="en-US" altLang="zh-TW" dirty="0"/>
              <a:t>SBI</a:t>
            </a:r>
            <a:r>
              <a:rPr lang="zh-TW" altLang="en-US" dirty="0"/>
              <a:t>是從</a:t>
            </a:r>
            <a:r>
              <a:rPr lang="en-US" altLang="zh-TW" dirty="0"/>
              <a:t>IT</a:t>
            </a:r>
            <a:r>
              <a:rPr lang="zh-TW" altLang="en-US" dirty="0"/>
              <a:t>應用領域借來的概念。</a:t>
            </a:r>
            <a:r>
              <a:rPr lang="zh-TW" altLang="en-US" dirty="0">
                <a:effectLst/>
              </a:rPr>
              <a:t>它</a:t>
            </a:r>
            <a:r>
              <a:rPr lang="zh-TW" altLang="zh-TW" dirty="0">
                <a:effectLst/>
                <a:ea typeface="Segoe UI Web (West European)"/>
              </a:rPr>
              <a:t>背後</a:t>
            </a:r>
            <a:r>
              <a:rPr lang="zh-TW" altLang="en-US" dirty="0">
                <a:effectLst/>
                <a:ea typeface="Segoe UI Web (West European)"/>
              </a:rPr>
              <a:t>最</a:t>
            </a:r>
            <a:r>
              <a:rPr lang="zh-TW" altLang="zh-TW" dirty="0">
                <a:effectLst/>
                <a:ea typeface="Segoe UI Web (West European)"/>
              </a:rPr>
              <a:t>主要</a:t>
            </a:r>
            <a:r>
              <a:rPr lang="zh-TW" altLang="en-US" dirty="0">
                <a:effectLst/>
                <a:ea typeface="Segoe UI Web (West European)"/>
              </a:rPr>
              <a:t>的概念</a:t>
            </a:r>
            <a:r>
              <a:rPr lang="zh-TW" altLang="zh-TW" dirty="0">
                <a:effectLst/>
                <a:ea typeface="Segoe UI Web (West European)"/>
              </a:rPr>
              <a:t>是，每個 5GC NF 都通過 OpenAPI </a:t>
            </a:r>
            <a:r>
              <a:rPr lang="zh-TW" altLang="en-US" dirty="0">
                <a:effectLst/>
                <a:ea typeface="Segoe UI Web (West European)"/>
              </a:rPr>
              <a:t>標準所</a:t>
            </a:r>
            <a:r>
              <a:rPr lang="zh-TW" altLang="zh-TW" dirty="0">
                <a:effectLst/>
                <a:ea typeface="Segoe UI Web (West European)"/>
              </a:rPr>
              <a:t>描述定義的 REST 介面公開其服務。</a:t>
            </a:r>
            <a:endParaRPr lang="en-US" altLang="zh-TW" dirty="0">
              <a:effectLst/>
              <a:ea typeface="Segoe UI Web (West European)"/>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zh-TW" altLang="zh-TW" dirty="0">
                <a:effectLst/>
                <a:ea typeface="Segoe UI Web (West European)"/>
              </a:rPr>
              <a:t>在啟動期間，NF </a:t>
            </a:r>
            <a:r>
              <a:rPr lang="zh-TW" altLang="en-US" dirty="0">
                <a:effectLst/>
                <a:ea typeface="Segoe UI Web (West European)"/>
              </a:rPr>
              <a:t>會</a:t>
            </a:r>
            <a:r>
              <a:rPr lang="zh-TW" altLang="zh-TW" dirty="0">
                <a:effectLst/>
                <a:ea typeface="Segoe UI Web (West European)"/>
              </a:rPr>
              <a:t>將</a:t>
            </a:r>
            <a:r>
              <a:rPr lang="zh-TW" altLang="en-US" dirty="0">
                <a:effectLst/>
                <a:ea typeface="Segoe UI Web (West European)"/>
              </a:rPr>
              <a:t>自己的</a:t>
            </a:r>
            <a:r>
              <a:rPr lang="zh-TW" altLang="zh-TW" dirty="0">
                <a:effectLst/>
                <a:ea typeface="Segoe UI Web (West European)"/>
              </a:rPr>
              <a:t>服務</a:t>
            </a:r>
            <a:r>
              <a:rPr lang="zh-TW" altLang="en-US" dirty="0">
                <a:effectLst/>
                <a:ea typeface="Segoe UI Web (West European)"/>
              </a:rPr>
              <a:t> 註冊</a:t>
            </a:r>
            <a:r>
              <a:rPr lang="en-US" altLang="zh-TW" dirty="0">
                <a:effectLst/>
                <a:ea typeface="Segoe UI Web (West European)"/>
              </a:rPr>
              <a:t> </a:t>
            </a:r>
            <a:r>
              <a:rPr lang="zh-TW" altLang="zh-TW" dirty="0">
                <a:effectLst/>
                <a:ea typeface="Segoe UI Web (West European)"/>
              </a:rPr>
              <a:t>到 NRF，</a:t>
            </a:r>
            <a:r>
              <a:rPr lang="zh-TW" altLang="en-US" dirty="0">
                <a:effectLst/>
                <a:ea typeface="Segoe UI Web (West European)"/>
              </a:rPr>
              <a:t>而</a:t>
            </a:r>
            <a:r>
              <a:rPr lang="zh-TW" altLang="zh-TW" dirty="0">
                <a:effectLst/>
                <a:ea typeface="Segoe UI Web (West European)"/>
              </a:rPr>
              <a:t>其他 NF 可以通過發送 HTTP/2 </a:t>
            </a:r>
            <a:r>
              <a:rPr lang="zh-TW" altLang="en-US" dirty="0">
                <a:effectLst/>
                <a:ea typeface="Segoe UI Web (West European)"/>
              </a:rPr>
              <a:t>請求給</a:t>
            </a:r>
            <a:r>
              <a:rPr lang="en-US" altLang="zh-TW" dirty="0">
                <a:effectLst/>
                <a:ea typeface="Segoe UI Web (West European)"/>
              </a:rPr>
              <a:t>NRF</a:t>
            </a:r>
            <a:r>
              <a:rPr lang="zh-TW" altLang="zh-TW" dirty="0">
                <a:effectLst/>
                <a:ea typeface="Segoe UI Web (West European)"/>
              </a:rPr>
              <a:t>來發現和使用它們。</a:t>
            </a:r>
          </a:p>
          <a:p>
            <a:endParaRPr lang="en-US" altLang="zh-TW" dirty="0"/>
          </a:p>
        </p:txBody>
      </p:sp>
      <p:sp>
        <p:nvSpPr>
          <p:cNvPr id="4" name="投影片編號版面配置區 3"/>
          <p:cNvSpPr>
            <a:spLocks noGrp="1"/>
          </p:cNvSpPr>
          <p:nvPr>
            <p:ph type="sldNum" sz="quarter" idx="5"/>
          </p:nvPr>
        </p:nvSpPr>
        <p:spPr/>
        <p:txBody>
          <a:bodyPr/>
          <a:lstStyle/>
          <a:p>
            <a:pPr>
              <a:defRPr/>
            </a:pPr>
            <a:fld id="{B8A3BBC1-4FD2-B24A-A497-4CF8A9B00C54}" type="slidenum">
              <a:rPr lang="zh-TW" altLang="en-US" smtClean="0"/>
              <a:pPr>
                <a:defRPr/>
              </a:pPr>
              <a:t>6</a:t>
            </a:fld>
            <a:endParaRPr lang="zh-TW" altLang="en-US"/>
          </a:p>
        </p:txBody>
      </p:sp>
    </p:spTree>
    <p:extLst>
      <p:ext uri="{BB962C8B-B14F-4D97-AF65-F5344CB8AC3E}">
        <p14:creationId xmlns:p14="http://schemas.microsoft.com/office/powerpoint/2010/main" val="19352586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zh-TW" altLang="en-US" dirty="0">
                <a:effectLst/>
                <a:ea typeface="Segoe UI Web (West European)"/>
              </a:rPr>
              <a:t>第二個背景介紹一下</a:t>
            </a:r>
            <a:r>
              <a:rPr lang="en-US" altLang="zh-TW" dirty="0">
                <a:effectLst/>
                <a:ea typeface="Segoe UI Web (West European)"/>
              </a:rPr>
              <a:t>5gc</a:t>
            </a:r>
            <a:r>
              <a:rPr lang="zh-TW" altLang="en-US" dirty="0">
                <a:effectLst/>
                <a:ea typeface="Segoe UI Web (West European)"/>
              </a:rPr>
              <a:t>中的</a:t>
            </a:r>
            <a:r>
              <a:rPr lang="en-US" altLang="zh-TW" dirty="0">
                <a:effectLst/>
                <a:ea typeface="Segoe UI Web (West European)"/>
              </a:rPr>
              <a:t>state</a:t>
            </a:r>
            <a:r>
              <a:rPr lang="zh-TW" altLang="en-US" dirty="0">
                <a:effectLst/>
                <a:ea typeface="Segoe UI Web (West European)"/>
              </a:rPr>
              <a:t>概念</a:t>
            </a:r>
            <a:endParaRPr lang="en-US" altLang="zh-TW" dirty="0">
              <a:effectLst/>
              <a:ea typeface="Segoe UI Web (West European)"/>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zh-TW" altLang="en-US" dirty="0">
                <a:effectLst/>
                <a:ea typeface="Segoe UI Web (West European)"/>
              </a:rPr>
              <a:t>一個</a:t>
            </a:r>
            <a:r>
              <a:rPr lang="en-US" altLang="zh-TW" dirty="0">
                <a:effectLst/>
                <a:ea typeface="Segoe UI Web (West European)"/>
              </a:rPr>
              <a:t>stateful</a:t>
            </a:r>
            <a:r>
              <a:rPr lang="zh-TW" altLang="en-US" dirty="0">
                <a:effectLst/>
                <a:ea typeface="Segoe UI Web (West European)"/>
              </a:rPr>
              <a:t>的</a:t>
            </a:r>
            <a:r>
              <a:rPr lang="en-US" altLang="zh-TW" dirty="0">
                <a:effectLst/>
                <a:ea typeface="Segoe UI Web (West European)"/>
              </a:rPr>
              <a:t>application</a:t>
            </a:r>
            <a:r>
              <a:rPr lang="zh-TW" altLang="en-US" dirty="0">
                <a:effectLst/>
                <a:ea typeface="Segoe UI Web (West European)"/>
              </a:rPr>
              <a:t>會</a:t>
            </a:r>
            <a:r>
              <a:rPr lang="zh-TW" altLang="zh-TW" dirty="0">
                <a:effectLst/>
                <a:ea typeface="Segoe UI Web (West European)"/>
              </a:rPr>
              <a:t>在本地維護其所需的</a:t>
            </a:r>
            <a:r>
              <a:rPr lang="en-US" altLang="zh-TW" dirty="0">
                <a:effectLst/>
                <a:ea typeface="Segoe UI Web (West European)"/>
              </a:rPr>
              <a:t>context</a:t>
            </a:r>
            <a:r>
              <a:rPr lang="zh-TW" altLang="zh-TW" dirty="0">
                <a:effectLst/>
                <a:ea typeface="Segoe UI Web (West European)"/>
              </a:rPr>
              <a:t>。如果</a:t>
            </a:r>
            <a:r>
              <a:rPr lang="zh-TW" altLang="en-US" dirty="0">
                <a:effectLst/>
                <a:ea typeface="Segoe UI Web (West European)"/>
              </a:rPr>
              <a:t>這個</a:t>
            </a:r>
            <a:r>
              <a:rPr lang="zh-TW" altLang="zh-TW" dirty="0">
                <a:effectLst/>
                <a:ea typeface="Segoe UI Web (West European)"/>
              </a:rPr>
              <a:t>應用崩潰或終止，</a:t>
            </a:r>
            <a:r>
              <a:rPr lang="zh-TW" altLang="en-US" dirty="0">
                <a:effectLst/>
                <a:ea typeface="Segoe UI Web (West European)"/>
              </a:rPr>
              <a:t>他所保存的</a:t>
            </a:r>
            <a:r>
              <a:rPr lang="en-US" altLang="zh-TW" dirty="0">
                <a:effectLst/>
                <a:ea typeface="Segoe UI Web (West European)"/>
              </a:rPr>
              <a:t>context</a:t>
            </a:r>
            <a:r>
              <a:rPr lang="zh-TW" altLang="zh-TW" dirty="0">
                <a:effectLst/>
                <a:ea typeface="Segoe UI Web (West European)"/>
              </a:rPr>
              <a:t>將丟失，從而影響</a:t>
            </a:r>
            <a:r>
              <a:rPr lang="zh-TW" altLang="en-US" dirty="0">
                <a:effectLst/>
                <a:ea typeface="Segoe UI Web (West European)"/>
              </a:rPr>
              <a:t>到他</a:t>
            </a:r>
            <a:r>
              <a:rPr lang="zh-TW" altLang="zh-TW" dirty="0">
                <a:effectLst/>
                <a:ea typeface="Segoe UI Web (West European)"/>
              </a:rPr>
              <a:t>所提供的服務。</a:t>
            </a:r>
          </a:p>
          <a:p>
            <a:r>
              <a:rPr lang="zh-TW" altLang="en-US" dirty="0"/>
              <a:t>因為無法保證安全，所以部屬</a:t>
            </a:r>
            <a:r>
              <a:rPr lang="en-US" altLang="zh-TW" dirty="0"/>
              <a:t>stateful app</a:t>
            </a:r>
            <a:r>
              <a:rPr lang="zh-TW" altLang="en-US" dirty="0"/>
              <a:t> 在一些場景下是不可行的。</a:t>
            </a:r>
            <a:endParaRPr lang="en-US" altLang="zh-TW" dirty="0"/>
          </a:p>
          <a:p>
            <a:r>
              <a:rPr lang="zh-TW" altLang="en-US" dirty="0"/>
              <a:t>而一個</a:t>
            </a:r>
            <a:r>
              <a:rPr lang="en-US" altLang="zh-TW" dirty="0"/>
              <a:t>stateless app</a:t>
            </a:r>
            <a:r>
              <a:rPr lang="zh-TW" altLang="en-US" dirty="0"/>
              <a:t>會將狀態</a:t>
            </a:r>
            <a:r>
              <a:rPr lang="en-US" altLang="zh-TW" dirty="0"/>
              <a:t>context</a:t>
            </a:r>
            <a:r>
              <a:rPr lang="zh-TW" altLang="en-US" dirty="0"/>
              <a:t>儲存到遠端的</a:t>
            </a:r>
            <a:r>
              <a:rPr lang="en-US" altLang="zh-TW" dirty="0"/>
              <a:t>DB</a:t>
            </a:r>
            <a:r>
              <a:rPr lang="zh-TW" altLang="en-US" dirty="0"/>
              <a:t>中，</a:t>
            </a:r>
            <a:endParaRPr lang="en-US" altLang="zh-TW"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zh-TW" altLang="zh-TW" dirty="0">
                <a:effectLst/>
                <a:ea typeface="Segoe UI Web (West European)"/>
              </a:rPr>
              <a:t>當應用</a:t>
            </a:r>
            <a:r>
              <a:rPr lang="zh-TW" altLang="en-US" dirty="0">
                <a:effectLst/>
                <a:ea typeface="Segoe UI Web (West European)"/>
              </a:rPr>
              <a:t>程式</a:t>
            </a:r>
            <a:r>
              <a:rPr lang="zh-TW" altLang="zh-TW" dirty="0">
                <a:effectLst/>
                <a:ea typeface="Segoe UI Web (West European)"/>
              </a:rPr>
              <a:t>需要</a:t>
            </a:r>
            <a:r>
              <a:rPr lang="en-US" altLang="zh-TW" dirty="0">
                <a:effectLst/>
                <a:ea typeface="Segoe UI Web (West European)"/>
              </a:rPr>
              <a:t>context </a:t>
            </a:r>
            <a:r>
              <a:rPr lang="zh-TW" altLang="zh-TW" dirty="0">
                <a:effectLst/>
                <a:ea typeface="Segoe UI Web (West European)"/>
              </a:rPr>
              <a:t>資訊時，它會查詢資料庫，並在完成處理後更新資料庫中的資訊。</a:t>
            </a:r>
          </a:p>
          <a:p>
            <a:pPr marL="0" marR="0" lvl="0" indent="0" algn="l" defTabSz="914400" rtl="0" eaLnBrk="0" fontAlgn="base" latinLnBrk="0" hangingPunct="0">
              <a:lnSpc>
                <a:spcPct val="100000"/>
              </a:lnSpc>
              <a:spcBef>
                <a:spcPct val="30000"/>
              </a:spcBef>
              <a:spcAft>
                <a:spcPct val="0"/>
              </a:spcAft>
              <a:buClrTx/>
              <a:buSzTx/>
              <a:buFontTx/>
              <a:buNone/>
              <a:tabLst/>
              <a:defRPr/>
            </a:pPr>
            <a:r>
              <a:rPr lang="zh-TW" altLang="en-US" dirty="0">
                <a:effectLst/>
                <a:ea typeface="Segoe UI Web (West European)"/>
              </a:rPr>
              <a:t>如果</a:t>
            </a:r>
            <a:r>
              <a:rPr lang="en-US" altLang="zh-TW" dirty="0">
                <a:effectLst/>
                <a:ea typeface="Segoe UI Web (West European)"/>
              </a:rPr>
              <a:t>input </a:t>
            </a:r>
            <a:r>
              <a:rPr lang="zh-TW" altLang="zh-TW" dirty="0">
                <a:effectLst/>
                <a:ea typeface="Segoe UI Web (West European)"/>
              </a:rPr>
              <a:t>負載增加時，可以</a:t>
            </a:r>
            <a:r>
              <a:rPr lang="zh-TW" altLang="en-US" dirty="0">
                <a:effectLst/>
                <a:ea typeface="Segoe UI Web (West European)"/>
              </a:rPr>
              <a:t>隨意</a:t>
            </a:r>
            <a:r>
              <a:rPr lang="zh-TW" altLang="zh-TW" dirty="0">
                <a:effectLst/>
                <a:ea typeface="Segoe UI Web (West European)"/>
              </a:rPr>
              <a:t>橫向擴展</a:t>
            </a:r>
            <a:r>
              <a:rPr lang="en-US" altLang="zh-TW" dirty="0">
                <a:effectLst/>
                <a:ea typeface="Segoe UI Web (West European)"/>
              </a:rPr>
              <a:t>Stateless </a:t>
            </a:r>
            <a:r>
              <a:rPr lang="zh-TW" altLang="zh-TW" dirty="0">
                <a:effectLst/>
                <a:ea typeface="Segoe UI Web (West European)"/>
              </a:rPr>
              <a:t>服務，因為</a:t>
            </a:r>
            <a:r>
              <a:rPr lang="zh-TW" altLang="en-US" dirty="0">
                <a:effectLst/>
                <a:ea typeface="Segoe UI Web (West European)"/>
              </a:rPr>
              <a:t>處理或是說資料</a:t>
            </a:r>
            <a:r>
              <a:rPr lang="zh-TW" altLang="zh-TW" dirty="0">
                <a:effectLst/>
                <a:ea typeface="Segoe UI Web (West European)"/>
              </a:rPr>
              <a:t>不綁定到任何特定</a:t>
            </a:r>
            <a:r>
              <a:rPr lang="en-US" altLang="zh-TW" dirty="0">
                <a:effectLst/>
                <a:ea typeface="Segoe UI Web (West European)"/>
              </a:rPr>
              <a:t>instance </a:t>
            </a:r>
            <a:r>
              <a:rPr lang="zh-TW" altLang="zh-TW" dirty="0">
                <a:effectLst/>
                <a:ea typeface="Segoe UI Web (West European)"/>
              </a:rPr>
              <a:t>。</a:t>
            </a:r>
            <a:endParaRPr lang="en-US" altLang="zh-TW" dirty="0">
              <a:effectLst/>
              <a:ea typeface="Segoe UI Web (West European)"/>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zh-TW" altLang="zh-TW" dirty="0">
              <a:effectLst/>
              <a:ea typeface="Segoe UI Web (West European)"/>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zh-TW" altLang="en-US" dirty="0">
                <a:effectLst/>
                <a:ea typeface="Segoe UI Web (West European)"/>
              </a:rPr>
              <a:t>回到</a:t>
            </a:r>
            <a:r>
              <a:rPr lang="en-US" altLang="zh-TW" dirty="0">
                <a:effectLst/>
                <a:ea typeface="Segoe UI Web (West European)"/>
              </a:rPr>
              <a:t>5GC</a:t>
            </a:r>
            <a:r>
              <a:rPr lang="zh-TW" altLang="en-US" dirty="0">
                <a:effectLst/>
                <a:ea typeface="Segoe UI Web (West European)"/>
              </a:rPr>
              <a:t>，</a:t>
            </a:r>
            <a:r>
              <a:rPr lang="zh-TW" altLang="zh-TW" dirty="0">
                <a:effectLst/>
                <a:ea typeface="Segoe UI Web (West European)"/>
              </a:rPr>
              <a:t>為了支援5GC的</a:t>
            </a:r>
            <a:r>
              <a:rPr lang="en-US" altLang="zh-TW" dirty="0">
                <a:effectLst/>
                <a:ea typeface="Segoe UI Web (West European)"/>
              </a:rPr>
              <a:t>Stateless </a:t>
            </a:r>
            <a:r>
              <a:rPr lang="zh-TW" altLang="zh-TW" dirty="0">
                <a:effectLst/>
                <a:ea typeface="Segoe UI Web (West European)"/>
              </a:rPr>
              <a:t>部署，3GPP引入了</a:t>
            </a:r>
            <a:r>
              <a:rPr lang="en-US" altLang="zh-TW" sz="1200" dirty="0">
                <a:solidFill>
                  <a:srgbClr val="FF0000"/>
                </a:solidFill>
                <a:latin typeface="Times New Roman" panose="02020603050405020304" pitchFamily="18" charset="0"/>
                <a:cs typeface="Times New Roman" panose="02020603050405020304" pitchFamily="18" charset="0"/>
              </a:rPr>
              <a:t>Unstructured Data Storage Function (UDSF)</a:t>
            </a:r>
            <a:r>
              <a:rPr lang="zh-TW" altLang="zh-TW" dirty="0">
                <a:effectLst/>
                <a:ea typeface="Segoe UI Web (West European)"/>
              </a:rPr>
              <a:t>作為狀態資料庫。</a:t>
            </a:r>
            <a:r>
              <a:rPr lang="zh-TW" altLang="en-US" dirty="0">
                <a:effectLst/>
                <a:ea typeface="Segoe UI Web (West European)"/>
              </a:rPr>
              <a:t>這篇論文中作者也有實作出一個</a:t>
            </a:r>
            <a:r>
              <a:rPr lang="en-US" altLang="zh-TW" dirty="0">
                <a:effectLst/>
                <a:ea typeface="Segoe UI Web (West European)"/>
              </a:rPr>
              <a:t>UDSF</a:t>
            </a:r>
            <a:r>
              <a:rPr lang="zh-TW" altLang="en-US" dirty="0">
                <a:effectLst/>
                <a:ea typeface="Segoe UI Web (West European)"/>
              </a:rPr>
              <a:t>，在後面會做介紹</a:t>
            </a:r>
            <a:endParaRPr lang="zh-TW" altLang="zh-TW" dirty="0">
              <a:effectLst/>
              <a:ea typeface="Segoe UI Web (West European)"/>
            </a:endParaRPr>
          </a:p>
        </p:txBody>
      </p:sp>
      <p:sp>
        <p:nvSpPr>
          <p:cNvPr id="4" name="投影片編號版面配置區 3"/>
          <p:cNvSpPr>
            <a:spLocks noGrp="1"/>
          </p:cNvSpPr>
          <p:nvPr>
            <p:ph type="sldNum" sz="quarter" idx="5"/>
          </p:nvPr>
        </p:nvSpPr>
        <p:spPr/>
        <p:txBody>
          <a:bodyPr/>
          <a:lstStyle/>
          <a:p>
            <a:pPr>
              <a:defRPr/>
            </a:pPr>
            <a:fld id="{B8A3BBC1-4FD2-B24A-A497-4CF8A9B00C54}" type="slidenum">
              <a:rPr lang="zh-TW" altLang="en-US" smtClean="0"/>
              <a:pPr>
                <a:defRPr/>
              </a:pPr>
              <a:t>7</a:t>
            </a:fld>
            <a:endParaRPr lang="zh-TW" altLang="en-US"/>
          </a:p>
        </p:txBody>
      </p:sp>
    </p:spTree>
    <p:extLst>
      <p:ext uri="{BB962C8B-B14F-4D97-AF65-F5344CB8AC3E}">
        <p14:creationId xmlns:p14="http://schemas.microsoft.com/office/powerpoint/2010/main" val="21914490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第三個背景</a:t>
            </a:r>
            <a:r>
              <a:rPr lang="en-US" altLang="zh-TW" dirty="0"/>
              <a:t>:</a:t>
            </a:r>
            <a:r>
              <a:rPr lang="zh-TW" altLang="en-US" dirty="0"/>
              <a:t> 快速介紹</a:t>
            </a:r>
            <a:r>
              <a:rPr lang="en-US" altLang="zh-TW" dirty="0"/>
              <a:t>Free5gc</a:t>
            </a:r>
          </a:p>
          <a:p>
            <a:r>
              <a:rPr lang="en-US" altLang="zh-TW" dirty="0"/>
              <a:t>Free5GC</a:t>
            </a:r>
            <a:r>
              <a:rPr lang="zh-TW" altLang="en-US" dirty="0"/>
              <a:t>提供了</a:t>
            </a:r>
            <a:r>
              <a:rPr lang="en-US" altLang="zh-TW" dirty="0"/>
              <a:t>…</a:t>
            </a:r>
          </a:p>
          <a:p>
            <a:endParaRPr lang="en-US" altLang="zh-TW" dirty="0"/>
          </a:p>
          <a:p>
            <a:r>
              <a:rPr lang="zh-TW" altLang="en-US" dirty="0"/>
              <a:t>除了上述 </a:t>
            </a:r>
            <a:r>
              <a:rPr lang="en-US" altLang="zh-TW" dirty="0"/>
              <a:t>NF </a:t>
            </a:r>
            <a:r>
              <a:rPr lang="zh-TW" altLang="en-US" dirty="0"/>
              <a:t>之外，在安裝過程中還會部署 </a:t>
            </a:r>
            <a:r>
              <a:rPr lang="en-US" altLang="zh-TW" dirty="0"/>
              <a:t>MongoDB instance </a:t>
            </a:r>
            <a:r>
              <a:rPr lang="zh-TW" altLang="en-US" dirty="0"/>
              <a:t>。 它作為</a:t>
            </a:r>
            <a:r>
              <a:rPr lang="en-US" altLang="zh-TW" dirty="0"/>
              <a:t>NRF</a:t>
            </a:r>
            <a:r>
              <a:rPr lang="zh-TW" altLang="en-US" dirty="0"/>
              <a:t>和</a:t>
            </a:r>
            <a:r>
              <a:rPr lang="en-US" altLang="zh-TW" dirty="0"/>
              <a:t>UDR</a:t>
            </a:r>
            <a:r>
              <a:rPr lang="zh-TW" altLang="en-US" dirty="0"/>
              <a:t>的後端資料庫，儲存</a:t>
            </a:r>
            <a:r>
              <a:rPr lang="en-US" altLang="zh-TW" dirty="0"/>
              <a:t>NF</a:t>
            </a:r>
            <a:r>
              <a:rPr lang="zh-TW" altLang="en-US" dirty="0"/>
              <a:t>相關和</a:t>
            </a:r>
            <a:r>
              <a:rPr lang="en-US" altLang="zh-TW" dirty="0"/>
              <a:t>UE</a:t>
            </a:r>
            <a:r>
              <a:rPr lang="zh-TW" altLang="en-US" dirty="0"/>
              <a:t>相關的訊息，例如</a:t>
            </a:r>
            <a:r>
              <a:rPr lang="en-US" altLang="zh-TW" sz="1200" dirty="0">
                <a:solidFill>
                  <a:schemeClr val="tx1"/>
                </a:solidFill>
                <a:latin typeface="Times New Roman" panose="02020603050405020304" pitchFamily="18" charset="0"/>
                <a:cs typeface="Times New Roman" panose="02020603050405020304" pitchFamily="18" charset="0"/>
              </a:rPr>
              <a:t>policy data, authentication keys, authentications status</a:t>
            </a:r>
            <a:r>
              <a:rPr lang="zh-TW" altLang="en-US" dirty="0"/>
              <a:t>等等。</a:t>
            </a:r>
            <a:endParaRPr lang="en-US" altLang="zh-TW" dirty="0"/>
          </a:p>
          <a:p>
            <a:r>
              <a:rPr lang="zh-TW" altLang="en-US" dirty="0"/>
              <a:t>然而，其目的並不是為</a:t>
            </a:r>
            <a:r>
              <a:rPr lang="en-US" altLang="zh-TW" dirty="0"/>
              <a:t>control plane</a:t>
            </a:r>
            <a:r>
              <a:rPr lang="zh-TW" altLang="en-US" dirty="0"/>
              <a:t> </a:t>
            </a:r>
            <a:r>
              <a:rPr lang="en-US" altLang="zh-TW" dirty="0"/>
              <a:t>NF </a:t>
            </a:r>
            <a:r>
              <a:rPr lang="zh-TW" altLang="en-US" dirty="0"/>
              <a:t>啟用 </a:t>
            </a:r>
            <a:r>
              <a:rPr lang="en-US" altLang="zh-TW" dirty="0"/>
              <a:t>Stateless </a:t>
            </a:r>
            <a:r>
              <a:rPr lang="zh-TW" altLang="en-US" dirty="0"/>
              <a:t>部署。 </a:t>
            </a:r>
            <a:r>
              <a:rPr lang="en-US" altLang="zh-TW" dirty="0" err="1"/>
              <a:t>Ue</a:t>
            </a:r>
            <a:r>
              <a:rPr lang="en-US" altLang="zh-TW" sz="1200" dirty="0" err="1">
                <a:solidFill>
                  <a:schemeClr val="tx1"/>
                </a:solidFill>
                <a:latin typeface="Times New Roman" panose="02020603050405020304" pitchFamily="18" charset="0"/>
                <a:cs typeface="Times New Roman" panose="02020603050405020304" pitchFamily="18" charset="0"/>
              </a:rPr>
              <a:t>context</a:t>
            </a:r>
            <a:r>
              <a:rPr lang="zh-TW" altLang="en-US" sz="1200" dirty="0">
                <a:solidFill>
                  <a:schemeClr val="tx1"/>
                </a:solidFill>
                <a:latin typeface="Times New Roman" panose="02020603050405020304" pitchFamily="18" charset="0"/>
                <a:cs typeface="Times New Roman" panose="02020603050405020304" pitchFamily="18" charset="0"/>
              </a:rPr>
              <a:t> </a:t>
            </a:r>
            <a:r>
              <a:rPr lang="zh-TW" altLang="en-US" dirty="0"/>
              <a:t>和 </a:t>
            </a:r>
            <a:r>
              <a:rPr lang="en-US" altLang="zh-TW" dirty="0"/>
              <a:t>NF</a:t>
            </a:r>
            <a:r>
              <a:rPr lang="zh-TW" altLang="en-US" dirty="0"/>
              <a:t> 的 </a:t>
            </a:r>
            <a:r>
              <a:rPr lang="en-US" altLang="zh-TW" sz="1200" dirty="0">
                <a:solidFill>
                  <a:schemeClr val="tx1"/>
                </a:solidFill>
                <a:latin typeface="Times New Roman" panose="02020603050405020304" pitchFamily="18" charset="0"/>
                <a:cs typeface="Times New Roman" panose="02020603050405020304" pitchFamily="18" charset="0"/>
              </a:rPr>
              <a:t>context</a:t>
            </a:r>
            <a:r>
              <a:rPr lang="zh-TW" altLang="en-US" sz="1200" dirty="0">
                <a:solidFill>
                  <a:schemeClr val="tx1"/>
                </a:solidFill>
                <a:latin typeface="Times New Roman" panose="02020603050405020304" pitchFamily="18" charset="0"/>
                <a:cs typeface="Times New Roman" panose="02020603050405020304" pitchFamily="18" charset="0"/>
              </a:rPr>
              <a:t> </a:t>
            </a:r>
            <a:r>
              <a:rPr lang="zh-TW" altLang="en-US" dirty="0"/>
              <a:t>仍然在各自的 </a:t>
            </a:r>
            <a:r>
              <a:rPr lang="en-US" altLang="zh-TW" dirty="0"/>
              <a:t>local</a:t>
            </a:r>
            <a:r>
              <a:rPr lang="zh-TW" altLang="en-US" dirty="0"/>
              <a:t>中維護。</a:t>
            </a:r>
            <a:endParaRPr lang="en-US" altLang="zh-TW" dirty="0"/>
          </a:p>
        </p:txBody>
      </p:sp>
      <p:sp>
        <p:nvSpPr>
          <p:cNvPr id="4" name="投影片編號版面配置區 3"/>
          <p:cNvSpPr>
            <a:spLocks noGrp="1"/>
          </p:cNvSpPr>
          <p:nvPr>
            <p:ph type="sldNum" sz="quarter" idx="5"/>
          </p:nvPr>
        </p:nvSpPr>
        <p:spPr/>
        <p:txBody>
          <a:bodyPr/>
          <a:lstStyle/>
          <a:p>
            <a:pPr>
              <a:defRPr/>
            </a:pPr>
            <a:fld id="{B8A3BBC1-4FD2-B24A-A497-4CF8A9B00C54}" type="slidenum">
              <a:rPr lang="zh-TW" altLang="en-US" smtClean="0"/>
              <a:pPr>
                <a:defRPr/>
              </a:pPr>
              <a:t>8</a:t>
            </a:fld>
            <a:endParaRPr lang="zh-TW" altLang="en-US"/>
          </a:p>
        </p:txBody>
      </p:sp>
    </p:spTree>
    <p:extLst>
      <p:ext uri="{BB962C8B-B14F-4D97-AF65-F5344CB8AC3E}">
        <p14:creationId xmlns:p14="http://schemas.microsoft.com/office/powerpoint/2010/main" val="34769322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zh-TW" altLang="en-US" dirty="0">
                <a:effectLst/>
                <a:ea typeface="Segoe UI Web (West European)"/>
              </a:rPr>
              <a:t>第四個介紹</a:t>
            </a:r>
            <a:r>
              <a:rPr lang="en-US" altLang="zh-TW" dirty="0">
                <a:effectLst/>
                <a:ea typeface="Segoe UI Web (West European)"/>
              </a:rPr>
              <a:t>cloud native</a:t>
            </a:r>
            <a:r>
              <a:rPr lang="zh-TW" altLang="en-US" dirty="0">
                <a:effectLst/>
                <a:ea typeface="Segoe UI Web (West European)"/>
              </a:rPr>
              <a:t>的 </a:t>
            </a:r>
            <a:r>
              <a:rPr lang="en-US" altLang="zh-TW" dirty="0">
                <a:effectLst/>
                <a:ea typeface="Segoe UI Web (West European)"/>
              </a:rPr>
              <a:t>orchestration</a:t>
            </a:r>
          </a:p>
          <a:p>
            <a:pPr marL="0" marR="0" lvl="0" indent="0" algn="l" defTabSz="914400" rtl="0" eaLnBrk="0" fontAlgn="base" latinLnBrk="0" hangingPunct="0">
              <a:lnSpc>
                <a:spcPct val="100000"/>
              </a:lnSpc>
              <a:spcBef>
                <a:spcPct val="30000"/>
              </a:spcBef>
              <a:spcAft>
                <a:spcPct val="0"/>
              </a:spcAft>
              <a:buClrTx/>
              <a:buSzTx/>
              <a:buFontTx/>
              <a:buNone/>
              <a:tabLst/>
              <a:defRPr/>
            </a:pPr>
            <a:r>
              <a:rPr lang="zh-TW" altLang="en-US" dirty="0">
                <a:effectLst/>
                <a:ea typeface="Segoe UI Web (West European)"/>
              </a:rPr>
              <a:t>傳統的</a:t>
            </a:r>
            <a:r>
              <a:rPr lang="zh-TW" altLang="zh-TW" dirty="0">
                <a:effectLst/>
                <a:ea typeface="Segoe UI Web (West European)"/>
              </a:rPr>
              <a:t>單體架構存在一些主要缺點，例如：</a:t>
            </a:r>
          </a:p>
          <a:p>
            <a:pPr marL="228600" marR="0" lvl="0" indent="-228600" algn="l" defTabSz="914400" rtl="0" eaLnBrk="0" fontAlgn="base" latinLnBrk="0" hangingPunct="0">
              <a:lnSpc>
                <a:spcPct val="100000"/>
              </a:lnSpc>
              <a:spcBef>
                <a:spcPct val="30000"/>
              </a:spcBef>
              <a:spcAft>
                <a:spcPct val="0"/>
              </a:spcAft>
              <a:buClrTx/>
              <a:buSzTx/>
              <a:buFont typeface="+mj-lt"/>
              <a:buAutoNum type="arabicPeriod"/>
              <a:tabLst/>
              <a:defRPr/>
            </a:pPr>
            <a:r>
              <a:rPr lang="zh-TW" altLang="zh-TW" dirty="0">
                <a:effectLst/>
                <a:ea typeface="Segoe UI Web (West European)"/>
              </a:rPr>
              <a:t>應用</a:t>
            </a:r>
            <a:r>
              <a:rPr lang="en-US" altLang="zh-TW" dirty="0">
                <a:effectLst/>
                <a:ea typeface="Segoe UI Web (West European)"/>
              </a:rPr>
              <a:t> procedure </a:t>
            </a:r>
            <a:r>
              <a:rPr lang="zh-TW" altLang="zh-TW" dirty="0">
                <a:effectLst/>
                <a:ea typeface="Segoe UI Web (West European)"/>
              </a:rPr>
              <a:t>可能會變得太大和複雜，從而影響啟動時間。 </a:t>
            </a:r>
            <a:endParaRPr lang="en-US" altLang="zh-TW" dirty="0">
              <a:effectLst/>
              <a:ea typeface="Segoe UI Web (West European)"/>
            </a:endParaRPr>
          </a:p>
          <a:p>
            <a:pPr marL="228600" marR="0" lvl="0" indent="-228600" algn="l" defTabSz="914400" rtl="0" eaLnBrk="0" fontAlgn="base" latinLnBrk="0" hangingPunct="0">
              <a:lnSpc>
                <a:spcPct val="100000"/>
              </a:lnSpc>
              <a:spcBef>
                <a:spcPct val="30000"/>
              </a:spcBef>
              <a:spcAft>
                <a:spcPct val="0"/>
              </a:spcAft>
              <a:buClrTx/>
              <a:buSzTx/>
              <a:buFont typeface="+mj-lt"/>
              <a:buAutoNum type="arabicPeriod"/>
              <a:tabLst/>
              <a:defRPr/>
            </a:pPr>
            <a:r>
              <a:rPr lang="zh-TW" altLang="zh-TW" dirty="0">
                <a:effectLst/>
                <a:ea typeface="Segoe UI Web (West European)"/>
              </a:rPr>
              <a:t>擴展困難，因為不同的模組可能具有衝突的資源需求。 </a:t>
            </a:r>
            <a:endParaRPr lang="en-US" altLang="zh-TW" dirty="0">
              <a:effectLst/>
              <a:ea typeface="Segoe UI Web (West European)"/>
            </a:endParaRPr>
          </a:p>
          <a:p>
            <a:pPr marL="228600" marR="0" lvl="0" indent="-228600" algn="l" defTabSz="914400" rtl="0" eaLnBrk="0" fontAlgn="base" latinLnBrk="0" hangingPunct="0">
              <a:lnSpc>
                <a:spcPct val="100000"/>
              </a:lnSpc>
              <a:spcBef>
                <a:spcPct val="30000"/>
              </a:spcBef>
              <a:spcAft>
                <a:spcPct val="0"/>
              </a:spcAft>
              <a:buClrTx/>
              <a:buSzTx/>
              <a:buFont typeface="+mj-lt"/>
              <a:buAutoNum type="arabicPeriod"/>
              <a:tabLst/>
              <a:defRPr/>
            </a:pPr>
            <a:r>
              <a:rPr lang="zh-TW" altLang="zh-TW" dirty="0">
                <a:effectLst/>
                <a:ea typeface="Segoe UI Web (West European)"/>
              </a:rPr>
              <a:t>由於語言或框架的變化，採用新技術的困難將影響整個應用</a:t>
            </a:r>
            <a:r>
              <a:rPr lang="en-US" altLang="zh-TW" dirty="0">
                <a:effectLst/>
                <a:ea typeface="Segoe UI Web (West European)"/>
              </a:rPr>
              <a:t> procedure </a:t>
            </a:r>
            <a:r>
              <a:rPr lang="zh-TW" altLang="zh-TW" dirty="0">
                <a:effectLst/>
                <a:ea typeface="Segoe UI Web (West European)"/>
              </a:rPr>
              <a:t>。</a:t>
            </a:r>
          </a:p>
          <a:p>
            <a:pPr marL="0" marR="0" lvl="0" indent="0" algn="l" defTabSz="914400" rtl="0" eaLnBrk="0" fontAlgn="base" latinLnBrk="0" hangingPunct="0">
              <a:lnSpc>
                <a:spcPct val="100000"/>
              </a:lnSpc>
              <a:spcBef>
                <a:spcPct val="30000"/>
              </a:spcBef>
              <a:spcAft>
                <a:spcPct val="0"/>
              </a:spcAft>
              <a:buClrTx/>
              <a:buSzTx/>
              <a:buFontTx/>
              <a:buNone/>
              <a:tabLst/>
              <a:defRPr/>
            </a:pPr>
            <a:r>
              <a:rPr lang="zh-TW" altLang="zh-TW" dirty="0">
                <a:effectLst/>
                <a:ea typeface="Segoe UI Web (West European)"/>
              </a:rPr>
              <a:t>因此</a:t>
            </a:r>
            <a:r>
              <a:rPr lang="en-US" altLang="zh-TW" dirty="0">
                <a:effectLst/>
                <a:ea typeface="Segoe UI Web (West European)"/>
              </a:rPr>
              <a:t>cloud native</a:t>
            </a:r>
            <a:r>
              <a:rPr lang="zh-TW" altLang="zh-TW" dirty="0">
                <a:effectLst/>
                <a:ea typeface="Segoe UI Web (West European)"/>
              </a:rPr>
              <a:t>的核心</a:t>
            </a:r>
            <a:r>
              <a:rPr lang="zh-TW" altLang="en-US" dirty="0">
                <a:effectLst/>
                <a:ea typeface="Segoe UI Web (West European)"/>
              </a:rPr>
              <a:t>其實</a:t>
            </a:r>
            <a:r>
              <a:rPr lang="zh-TW" altLang="zh-TW" dirty="0">
                <a:effectLst/>
                <a:ea typeface="Segoe UI Web (West European)"/>
              </a:rPr>
              <a:t>是微服務的概念。</a:t>
            </a:r>
            <a:endParaRPr lang="en-US" altLang="zh-TW" dirty="0">
              <a:effectLst/>
              <a:ea typeface="Segoe UI Web (West European)"/>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zh-TW" altLang="zh-TW" dirty="0">
              <a:effectLst/>
              <a:ea typeface="Segoe UI Web (West European)"/>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zh-TW" altLang="zh-TW" dirty="0">
                <a:effectLst/>
                <a:ea typeface="Segoe UI Web (West European)"/>
              </a:rPr>
              <a:t>但是，隨著部署</a:t>
            </a:r>
            <a:r>
              <a:rPr lang="zh-TW" altLang="en-US" dirty="0">
                <a:effectLst/>
                <a:ea typeface="Segoe UI Web (West European)"/>
              </a:rPr>
              <a:t>越來越多的微服務應用</a:t>
            </a:r>
            <a:r>
              <a:rPr lang="zh-TW" altLang="zh-TW" dirty="0">
                <a:effectLst/>
                <a:ea typeface="Segoe UI Web (West European)"/>
              </a:rPr>
              <a:t>來處理傳入</a:t>
            </a:r>
            <a:r>
              <a:rPr lang="zh-TW" altLang="en-US" dirty="0">
                <a:effectLst/>
                <a:ea typeface="Segoe UI Web (West European)"/>
              </a:rPr>
              <a:t>流量</a:t>
            </a:r>
            <a:r>
              <a:rPr lang="zh-TW" altLang="zh-TW" dirty="0">
                <a:effectLst/>
                <a:ea typeface="Segoe UI Web (West European)"/>
              </a:rPr>
              <a:t>或提供其他功能，</a:t>
            </a:r>
            <a:r>
              <a:rPr lang="zh-TW" altLang="en-US" dirty="0">
                <a:effectLst/>
                <a:ea typeface="Segoe UI Web (West European)"/>
              </a:rPr>
              <a:t>這些</a:t>
            </a:r>
            <a:r>
              <a:rPr lang="zh-TW" altLang="zh-TW" dirty="0">
                <a:effectLst/>
                <a:ea typeface="Segoe UI Web (West European)"/>
              </a:rPr>
              <a:t>微服務應用</a:t>
            </a:r>
            <a:r>
              <a:rPr lang="en-US" altLang="zh-TW" dirty="0">
                <a:effectLst/>
                <a:ea typeface="Segoe UI Web (West European)"/>
              </a:rPr>
              <a:t> procedure </a:t>
            </a:r>
            <a:r>
              <a:rPr lang="zh-TW" altLang="zh-TW" dirty="0">
                <a:effectLst/>
                <a:ea typeface="Segoe UI Web (West European)"/>
              </a:rPr>
              <a:t>可能很快就會變得過於複雜，</a:t>
            </a:r>
            <a:r>
              <a:rPr lang="zh-TW" altLang="en-US" dirty="0">
                <a:effectLst/>
                <a:ea typeface="Segoe UI Web (West European)"/>
              </a:rPr>
              <a:t>難以</a:t>
            </a:r>
            <a:r>
              <a:rPr lang="zh-TW" altLang="zh-TW" dirty="0">
                <a:effectLst/>
                <a:ea typeface="Segoe UI Web (West European)"/>
              </a:rPr>
              <a:t>編排和管理。</a:t>
            </a:r>
          </a:p>
          <a:p>
            <a:pPr marL="0" marR="0" lvl="0" indent="0" algn="l" defTabSz="914400" rtl="0" eaLnBrk="0" fontAlgn="base" latinLnBrk="0" hangingPunct="0">
              <a:lnSpc>
                <a:spcPct val="100000"/>
              </a:lnSpc>
              <a:spcBef>
                <a:spcPct val="30000"/>
              </a:spcBef>
              <a:spcAft>
                <a:spcPct val="0"/>
              </a:spcAft>
              <a:buClrTx/>
              <a:buSzTx/>
              <a:buFontTx/>
              <a:buNone/>
              <a:tabLst/>
              <a:defRPr/>
            </a:pPr>
            <a:r>
              <a:rPr lang="zh-TW" altLang="zh-TW" dirty="0">
                <a:effectLst/>
                <a:ea typeface="Segoe UI Web (West European)"/>
              </a:rPr>
              <a:t>因此，</a:t>
            </a:r>
            <a:r>
              <a:rPr lang="zh-TW" altLang="en-US" dirty="0">
                <a:effectLst/>
                <a:ea typeface="Segoe UI Web (West European)"/>
              </a:rPr>
              <a:t>容器化的</a:t>
            </a:r>
            <a:r>
              <a:rPr lang="en-US" altLang="zh-TW" sz="1200" dirty="0">
                <a:solidFill>
                  <a:schemeClr val="tx1"/>
                </a:solidFill>
                <a:latin typeface="Times New Roman" panose="02020603050405020304" pitchFamily="18" charset="0"/>
                <a:cs typeface="Times New Roman" panose="02020603050405020304" pitchFamily="18" charset="0"/>
              </a:rPr>
              <a:t>workloads</a:t>
            </a:r>
            <a:r>
              <a:rPr lang="zh-TW" altLang="zh-TW" dirty="0">
                <a:effectLst/>
                <a:ea typeface="Segoe UI Web (West European)"/>
              </a:rPr>
              <a:t>和</a:t>
            </a:r>
            <a:r>
              <a:rPr lang="en-US" altLang="zh-TW" dirty="0">
                <a:effectLst/>
                <a:ea typeface="Segoe UI Web (West European)"/>
              </a:rPr>
              <a:t>service</a:t>
            </a:r>
            <a:r>
              <a:rPr lang="zh-TW" altLang="zh-TW" dirty="0">
                <a:effectLst/>
                <a:ea typeface="Segoe UI Web (West European)"/>
              </a:rPr>
              <a:t>通常通過</a:t>
            </a:r>
            <a:r>
              <a:rPr lang="en-US" altLang="zh-TW" sz="1200" dirty="0">
                <a:solidFill>
                  <a:srgbClr val="FF0000"/>
                </a:solidFill>
                <a:latin typeface="Times New Roman" panose="02020603050405020304" pitchFamily="18" charset="0"/>
                <a:cs typeface="Times New Roman" panose="02020603050405020304" pitchFamily="18" charset="0"/>
              </a:rPr>
              <a:t>container orchestration tools</a:t>
            </a:r>
            <a:r>
              <a:rPr lang="zh-TW" altLang="zh-TW" dirty="0">
                <a:effectLst/>
                <a:ea typeface="Segoe UI Web (West European)"/>
              </a:rPr>
              <a:t>進行管理</a:t>
            </a:r>
            <a:r>
              <a:rPr lang="zh-TW" altLang="en-US" dirty="0">
                <a:effectLst/>
                <a:ea typeface="Segoe UI Web (West European)"/>
              </a:rPr>
              <a:t>，現在常見的就是</a:t>
            </a:r>
            <a:r>
              <a:rPr lang="en-US" altLang="zh-TW" dirty="0">
                <a:effectLst/>
                <a:ea typeface="Segoe UI Web (West European)"/>
              </a:rPr>
              <a:t>K8s</a:t>
            </a:r>
            <a:endParaRPr lang="zh-TW" altLang="zh-TW" dirty="0">
              <a:effectLst/>
              <a:ea typeface="Segoe UI Web (West European)"/>
            </a:endParaRPr>
          </a:p>
          <a:p>
            <a:endParaRPr lang="en-US" altLang="zh-TW" dirty="0"/>
          </a:p>
        </p:txBody>
      </p:sp>
      <p:sp>
        <p:nvSpPr>
          <p:cNvPr id="4" name="投影片編號版面配置區 3"/>
          <p:cNvSpPr>
            <a:spLocks noGrp="1"/>
          </p:cNvSpPr>
          <p:nvPr>
            <p:ph type="sldNum" sz="quarter" idx="5"/>
          </p:nvPr>
        </p:nvSpPr>
        <p:spPr/>
        <p:txBody>
          <a:bodyPr/>
          <a:lstStyle/>
          <a:p>
            <a:pPr>
              <a:defRPr/>
            </a:pPr>
            <a:fld id="{B8A3BBC1-4FD2-B24A-A497-4CF8A9B00C54}" type="slidenum">
              <a:rPr lang="zh-TW" altLang="en-US" smtClean="0"/>
              <a:pPr>
                <a:defRPr/>
              </a:pPr>
              <a:t>9</a:t>
            </a:fld>
            <a:endParaRPr lang="zh-TW" altLang="en-US"/>
          </a:p>
        </p:txBody>
      </p:sp>
    </p:spTree>
    <p:extLst>
      <p:ext uri="{BB962C8B-B14F-4D97-AF65-F5344CB8AC3E}">
        <p14:creationId xmlns:p14="http://schemas.microsoft.com/office/powerpoint/2010/main" val="37379350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接下來介紹作者實作出</a:t>
            </a:r>
            <a:r>
              <a:rPr lang="en-US" altLang="zh-TW" dirty="0"/>
              <a:t>PP5GS</a:t>
            </a:r>
            <a:r>
              <a:rPr lang="zh-TW" altLang="en-US" dirty="0"/>
              <a:t>的設計與過程</a:t>
            </a:r>
            <a:endParaRPr lang="en-US" altLang="zh-TW" dirty="0"/>
          </a:p>
          <a:p>
            <a:r>
              <a:rPr lang="zh-TW" altLang="en-US" dirty="0"/>
              <a:t>需要兩個步驟，第一個步驟是將</a:t>
            </a:r>
            <a:r>
              <a:rPr lang="en-US" altLang="zh-TW" dirty="0"/>
              <a:t>stateful </a:t>
            </a:r>
            <a:r>
              <a:rPr lang="zh-TW" altLang="en-US" dirty="0"/>
              <a:t>的 </a:t>
            </a:r>
            <a:r>
              <a:rPr lang="en-US" altLang="zh-TW" dirty="0"/>
              <a:t>free5gc</a:t>
            </a:r>
            <a:r>
              <a:rPr lang="zh-TW" altLang="en-US" dirty="0"/>
              <a:t>改成 </a:t>
            </a:r>
            <a:r>
              <a:rPr lang="en-US" altLang="zh-TW" dirty="0"/>
              <a:t>stateless </a:t>
            </a:r>
            <a:r>
              <a:rPr lang="zh-TW" altLang="en-US" dirty="0"/>
              <a:t>的 </a:t>
            </a:r>
            <a:r>
              <a:rPr lang="en-US" altLang="zh-TW" dirty="0"/>
              <a:t>Free5GC</a:t>
            </a:r>
          </a:p>
          <a:p>
            <a:r>
              <a:rPr lang="zh-TW" altLang="en-US" dirty="0"/>
              <a:t>接著才是將</a:t>
            </a:r>
            <a:r>
              <a:rPr lang="en-US" altLang="zh-TW" dirty="0"/>
              <a:t>NF</a:t>
            </a:r>
            <a:r>
              <a:rPr lang="zh-TW" altLang="en-US" dirty="0"/>
              <a:t>拆解，接著合併成</a:t>
            </a:r>
            <a:r>
              <a:rPr lang="en-US" altLang="zh-TW" dirty="0"/>
              <a:t>PPNF</a:t>
            </a:r>
            <a:endParaRPr lang="zh-TW" altLang="en-US" dirty="0"/>
          </a:p>
        </p:txBody>
      </p:sp>
      <p:sp>
        <p:nvSpPr>
          <p:cNvPr id="4" name="投影片編號版面配置區 3"/>
          <p:cNvSpPr>
            <a:spLocks noGrp="1"/>
          </p:cNvSpPr>
          <p:nvPr>
            <p:ph type="sldNum" sz="quarter" idx="5"/>
          </p:nvPr>
        </p:nvSpPr>
        <p:spPr/>
        <p:txBody>
          <a:bodyPr/>
          <a:lstStyle/>
          <a:p>
            <a:pPr>
              <a:defRPr/>
            </a:pPr>
            <a:fld id="{B8A3BBC1-4FD2-B24A-A497-4CF8A9B00C54}" type="slidenum">
              <a:rPr lang="zh-TW" altLang="en-US" smtClean="0"/>
              <a:pPr>
                <a:defRPr/>
              </a:pPr>
              <a:t>10</a:t>
            </a:fld>
            <a:endParaRPr lang="zh-TW" altLang="en-US"/>
          </a:p>
        </p:txBody>
      </p:sp>
    </p:spTree>
    <p:extLst>
      <p:ext uri="{BB962C8B-B14F-4D97-AF65-F5344CB8AC3E}">
        <p14:creationId xmlns:p14="http://schemas.microsoft.com/office/powerpoint/2010/main" val="396591787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grpSp>
        <p:nvGrpSpPr>
          <p:cNvPr id="4" name="群組 17">
            <a:extLst>
              <a:ext uri="{FF2B5EF4-FFF2-40B4-BE49-F238E27FC236}">
                <a16:creationId xmlns:a16="http://schemas.microsoft.com/office/drawing/2014/main" id="{5380A014-1779-622F-74FC-C0B2D0381A78}"/>
              </a:ext>
            </a:extLst>
          </p:cNvPr>
          <p:cNvGrpSpPr>
            <a:grpSpLocks/>
          </p:cNvGrpSpPr>
          <p:nvPr/>
        </p:nvGrpSpPr>
        <p:grpSpPr bwMode="auto">
          <a:xfrm>
            <a:off x="9" y="0"/>
            <a:ext cx="12191993" cy="6858000"/>
            <a:chOff x="0" y="0"/>
            <a:chExt cx="9143995" cy="6858000"/>
          </a:xfrm>
        </p:grpSpPr>
        <p:grpSp>
          <p:nvGrpSpPr>
            <p:cNvPr id="5" name="Group 9">
              <a:extLst>
                <a:ext uri="{FF2B5EF4-FFF2-40B4-BE49-F238E27FC236}">
                  <a16:creationId xmlns:a16="http://schemas.microsoft.com/office/drawing/2014/main" id="{D890C8B8-FAEF-64EC-A07E-9AE6A54140AD}"/>
                </a:ext>
              </a:extLst>
            </p:cNvPr>
            <p:cNvGrpSpPr>
              <a:grpSpLocks/>
            </p:cNvGrpSpPr>
            <p:nvPr/>
          </p:nvGrpSpPr>
          <p:grpSpPr bwMode="auto">
            <a:xfrm>
              <a:off x="5399085" y="6113463"/>
              <a:ext cx="3744910" cy="700087"/>
              <a:chOff x="3379" y="3851"/>
              <a:chExt cx="2359" cy="441"/>
            </a:xfrm>
          </p:grpSpPr>
          <p:pic>
            <p:nvPicPr>
              <p:cNvPr id="11" name="Picture 12">
                <a:extLst>
                  <a:ext uri="{FF2B5EF4-FFF2-40B4-BE49-F238E27FC236}">
                    <a16:creationId xmlns:a16="http://schemas.microsoft.com/office/drawing/2014/main" id="{CAF4E79B-9048-F0DD-2F90-03FF1B2909C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75" y="3851"/>
                <a:ext cx="363" cy="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矩形 18">
                <a:extLst>
                  <a:ext uri="{FF2B5EF4-FFF2-40B4-BE49-F238E27FC236}">
                    <a16:creationId xmlns:a16="http://schemas.microsoft.com/office/drawing/2014/main" id="{30A894EF-7013-CE7E-89F9-A71C9C82D80D}"/>
                  </a:ext>
                </a:extLst>
              </p:cNvPr>
              <p:cNvSpPr>
                <a:spLocks noChangeArrowheads="1"/>
              </p:cNvSpPr>
              <p:nvPr/>
            </p:nvSpPr>
            <p:spPr bwMode="auto">
              <a:xfrm>
                <a:off x="3379" y="4020"/>
                <a:ext cx="1961"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eaLnBrk="1" hangingPunct="1"/>
                <a:r>
                  <a:rPr lang="en-US" altLang="zh-TW" sz="1000">
                    <a:solidFill>
                      <a:srgbClr val="969696"/>
                    </a:solidFill>
                    <a:latin typeface="Calibri" panose="020F0502020204030204" pitchFamily="34" charset="0"/>
                  </a:rPr>
                  <a:t>National Chung Cheng University</a:t>
                </a:r>
              </a:p>
              <a:p>
                <a:pPr algn="r" eaLnBrk="1" hangingPunct="1"/>
                <a:r>
                  <a:rPr lang="en-US" altLang="zh-TW" sz="1000">
                    <a:solidFill>
                      <a:srgbClr val="969696"/>
                    </a:solidFill>
                    <a:latin typeface="Calibri" panose="020F0502020204030204" pitchFamily="34" charset="0"/>
                  </a:rPr>
                  <a:t>Dept. Computer Science &amp; Information Engineering</a:t>
                </a:r>
              </a:p>
            </p:txBody>
          </p:sp>
        </p:grpSp>
        <p:pic>
          <p:nvPicPr>
            <p:cNvPr id="6" name="Picture 7">
              <a:extLst>
                <a:ext uri="{FF2B5EF4-FFF2-40B4-BE49-F238E27FC236}">
                  <a16:creationId xmlns:a16="http://schemas.microsoft.com/office/drawing/2014/main" id="{7F1118F2-3A31-76B1-3858-ED9CA8BA5D9E}"/>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22060" b="24757"/>
            <a:stretch>
              <a:fillRect/>
            </a:stretch>
          </p:blipFill>
          <p:spPr bwMode="auto">
            <a:xfrm>
              <a:off x="1" y="4643438"/>
              <a:ext cx="1819275" cy="2214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8">
              <a:extLst>
                <a:ext uri="{FF2B5EF4-FFF2-40B4-BE49-F238E27FC236}">
                  <a16:creationId xmlns:a16="http://schemas.microsoft.com/office/drawing/2014/main" id="{980E7FE6-2FFE-A5A7-98B0-CF182408E814}"/>
                </a:ext>
              </a:extLst>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b="3809"/>
            <a:stretch>
              <a:fillRect/>
            </a:stretch>
          </p:blipFill>
          <p:spPr bwMode="auto">
            <a:xfrm>
              <a:off x="1763681" y="5053013"/>
              <a:ext cx="1385322" cy="1804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9">
              <a:extLst>
                <a:ext uri="{FF2B5EF4-FFF2-40B4-BE49-F238E27FC236}">
                  <a16:creationId xmlns:a16="http://schemas.microsoft.com/office/drawing/2014/main" id="{2B3CD2A0-8759-3188-9CEF-D7D84E124F0E}"/>
                </a:ext>
              </a:extLst>
            </p:cNvPr>
            <p:cNvPicPr>
              <a:picLocks noChangeAspect="1" noChangeArrowheads="1"/>
            </p:cNvPicPr>
            <p:nvPr/>
          </p:nvPicPr>
          <p:blipFill>
            <a:blip r:embed="rId3">
              <a:grayscl/>
              <a:extLst>
                <a:ext uri="{28A0092B-C50C-407E-A947-70E740481C1C}">
                  <a14:useLocalDpi xmlns:a14="http://schemas.microsoft.com/office/drawing/2010/main" val="0"/>
                </a:ext>
              </a:extLst>
            </a:blip>
            <a:srcRect l="21568" t="33981"/>
            <a:stretch>
              <a:fillRect/>
            </a:stretch>
          </p:blipFill>
          <p:spPr bwMode="auto">
            <a:xfrm>
              <a:off x="0" y="0"/>
              <a:ext cx="1439645" cy="194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1">
              <a:extLst>
                <a:ext uri="{FF2B5EF4-FFF2-40B4-BE49-F238E27FC236}">
                  <a16:creationId xmlns:a16="http://schemas.microsoft.com/office/drawing/2014/main" id="{BFA7F037-FA89-AF37-5BDA-860D506F6F68}"/>
                </a:ext>
              </a:extLst>
            </p:cNvPr>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l="73567"/>
            <a:stretch>
              <a:fillRect/>
            </a:stretch>
          </p:blipFill>
          <p:spPr bwMode="auto">
            <a:xfrm>
              <a:off x="0" y="1162050"/>
              <a:ext cx="1052513" cy="398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矩形 16">
              <a:extLst>
                <a:ext uri="{FF2B5EF4-FFF2-40B4-BE49-F238E27FC236}">
                  <a16:creationId xmlns:a16="http://schemas.microsoft.com/office/drawing/2014/main" id="{550ABBF3-FF57-F35A-281A-6A023FD69AE6}"/>
                </a:ext>
              </a:extLst>
            </p:cNvPr>
            <p:cNvSpPr>
              <a:spLocks noChangeArrowheads="1"/>
            </p:cNvSpPr>
            <p:nvPr/>
          </p:nvSpPr>
          <p:spPr bwMode="auto">
            <a:xfrm>
              <a:off x="142875" y="6367463"/>
              <a:ext cx="428466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en-US" altLang="zh-TW" sz="1600" b="1" dirty="0">
                  <a:latin typeface="Calibri" panose="020F0502020204030204" pitchFamily="34" charset="0"/>
                </a:rPr>
                <a:t>2024 Mobile All-IP Networking Laboratory</a:t>
              </a:r>
            </a:p>
          </p:txBody>
        </p:sp>
      </p:grpSp>
      <p:sp>
        <p:nvSpPr>
          <p:cNvPr id="2" name="標題 1"/>
          <p:cNvSpPr>
            <a:spLocks noGrp="1"/>
          </p:cNvSpPr>
          <p:nvPr>
            <p:ph type="ctrTitle"/>
          </p:nvPr>
        </p:nvSpPr>
        <p:spPr>
          <a:xfrm>
            <a:off x="914400" y="1676401"/>
            <a:ext cx="10363200" cy="1470025"/>
          </a:xfrm>
        </p:spPr>
        <p:txBody>
          <a:bodyPr/>
          <a:lstStyle>
            <a:lvl1pPr>
              <a:defRPr>
                <a:latin typeface="微軟正黑體" pitchFamily="34" charset="-120"/>
                <a:ea typeface="微軟正黑體" pitchFamily="34" charset="-120"/>
              </a:defRPr>
            </a:lvl1pPr>
          </a:lstStyle>
          <a:p>
            <a:r>
              <a:rPr lang="zh-TW" altLang="en-US"/>
              <a:t>按一下以編輯母片標題樣式</a:t>
            </a:r>
            <a:endParaRPr lang="en-US"/>
          </a:p>
        </p:txBody>
      </p:sp>
      <p:sp>
        <p:nvSpPr>
          <p:cNvPr id="3" name="副標題 2"/>
          <p:cNvSpPr>
            <a:spLocks noGrp="1"/>
          </p:cNvSpPr>
          <p:nvPr>
            <p:ph type="subTitle" idx="1"/>
          </p:nvPr>
        </p:nvSpPr>
        <p:spPr>
          <a:xfrm>
            <a:off x="1828800" y="3432175"/>
            <a:ext cx="8534400" cy="1752600"/>
          </a:xfrm>
        </p:spPr>
        <p:txBody>
          <a:bodyPr/>
          <a:lstStyle>
            <a:lvl1pPr marL="0" indent="0" algn="ctr">
              <a:buNone/>
              <a:defRPr>
                <a:solidFill>
                  <a:schemeClr val="tx1">
                    <a:tint val="75000"/>
                  </a:schemeClr>
                </a:solidFill>
                <a:latin typeface="微軟正黑體" pitchFamily="34" charset="-120"/>
                <a:ea typeface="微軟正黑體" pitchFamily="34" charset="-120"/>
              </a:defRPr>
            </a:lvl1pPr>
            <a:lvl2pPr marL="457178" indent="0" algn="ctr">
              <a:buNone/>
              <a:defRPr>
                <a:solidFill>
                  <a:schemeClr val="tx1">
                    <a:tint val="75000"/>
                  </a:schemeClr>
                </a:solidFill>
              </a:defRPr>
            </a:lvl2pPr>
            <a:lvl3pPr marL="914354" indent="0" algn="ctr">
              <a:buNone/>
              <a:defRPr>
                <a:solidFill>
                  <a:schemeClr val="tx1">
                    <a:tint val="75000"/>
                  </a:schemeClr>
                </a:solidFill>
              </a:defRPr>
            </a:lvl3pPr>
            <a:lvl4pPr marL="1371532" indent="0" algn="ctr">
              <a:buNone/>
              <a:defRPr>
                <a:solidFill>
                  <a:schemeClr val="tx1">
                    <a:tint val="75000"/>
                  </a:schemeClr>
                </a:solidFill>
              </a:defRPr>
            </a:lvl4pPr>
            <a:lvl5pPr marL="1828709" indent="0" algn="ctr">
              <a:buNone/>
              <a:defRPr>
                <a:solidFill>
                  <a:schemeClr val="tx1">
                    <a:tint val="75000"/>
                  </a:schemeClr>
                </a:solidFill>
              </a:defRPr>
            </a:lvl5pPr>
            <a:lvl6pPr marL="2285886" indent="0" algn="ctr">
              <a:buNone/>
              <a:defRPr>
                <a:solidFill>
                  <a:schemeClr val="tx1">
                    <a:tint val="75000"/>
                  </a:schemeClr>
                </a:solidFill>
              </a:defRPr>
            </a:lvl6pPr>
            <a:lvl7pPr marL="2743062" indent="0" algn="ctr">
              <a:buNone/>
              <a:defRPr>
                <a:solidFill>
                  <a:schemeClr val="tx1">
                    <a:tint val="75000"/>
                  </a:schemeClr>
                </a:solidFill>
              </a:defRPr>
            </a:lvl7pPr>
            <a:lvl8pPr marL="3200240" indent="0" algn="ctr">
              <a:buNone/>
              <a:defRPr>
                <a:solidFill>
                  <a:schemeClr val="tx1">
                    <a:tint val="75000"/>
                  </a:schemeClr>
                </a:solidFill>
              </a:defRPr>
            </a:lvl8pPr>
            <a:lvl9pPr marL="3657418" indent="0" algn="ctr">
              <a:buNone/>
              <a:defRPr>
                <a:solidFill>
                  <a:schemeClr val="tx1">
                    <a:tint val="75000"/>
                  </a:schemeClr>
                </a:solidFill>
              </a:defRPr>
            </a:lvl9pPr>
          </a:lstStyle>
          <a:p>
            <a:r>
              <a:rPr lang="zh-TW" altLang="en-US"/>
              <a:t>按一下以編輯母片子標題樣式</a:t>
            </a:r>
            <a:endParaRPr lang="en-US"/>
          </a:p>
        </p:txBody>
      </p:sp>
      <p:sp>
        <p:nvSpPr>
          <p:cNvPr id="13" name="日期版面配置區 3">
            <a:extLst>
              <a:ext uri="{FF2B5EF4-FFF2-40B4-BE49-F238E27FC236}">
                <a16:creationId xmlns:a16="http://schemas.microsoft.com/office/drawing/2014/main" id="{C43C86AF-36E7-37A9-C2CE-027A1CE308CD}"/>
              </a:ext>
            </a:extLst>
          </p:cNvPr>
          <p:cNvSpPr>
            <a:spLocks noGrp="1"/>
          </p:cNvSpPr>
          <p:nvPr>
            <p:ph type="dt" sz="half" idx="10"/>
          </p:nvPr>
        </p:nvSpPr>
        <p:spPr/>
        <p:txBody>
          <a:bodyPr/>
          <a:lstStyle>
            <a:lvl1pPr>
              <a:defRPr>
                <a:latin typeface="微軟正黑體" pitchFamily="34" charset="-120"/>
                <a:ea typeface="微軟正黑體" pitchFamily="34" charset="-120"/>
              </a:defRPr>
            </a:lvl1pPr>
          </a:lstStyle>
          <a:p>
            <a:pPr>
              <a:defRPr/>
            </a:pPr>
            <a:fld id="{521381D5-AF00-384A-AF92-06B631C8F50B}" type="datetimeFigureOut">
              <a:rPr lang="en-US" altLang="zh-TW"/>
              <a:pPr>
                <a:defRPr/>
              </a:pPr>
              <a:t>3/26/2024</a:t>
            </a:fld>
            <a:endParaRPr lang="en-US" altLang="zh-TW"/>
          </a:p>
        </p:txBody>
      </p:sp>
      <p:sp>
        <p:nvSpPr>
          <p:cNvPr id="14" name="頁尾版面配置區 4">
            <a:extLst>
              <a:ext uri="{FF2B5EF4-FFF2-40B4-BE49-F238E27FC236}">
                <a16:creationId xmlns:a16="http://schemas.microsoft.com/office/drawing/2014/main" id="{239BD8AB-9640-6E95-5A31-D4B8F55FFF2D}"/>
              </a:ext>
            </a:extLst>
          </p:cNvPr>
          <p:cNvSpPr>
            <a:spLocks noGrp="1"/>
          </p:cNvSpPr>
          <p:nvPr>
            <p:ph type="ftr" sz="quarter" idx="11"/>
          </p:nvPr>
        </p:nvSpPr>
        <p:spPr/>
        <p:txBody>
          <a:bodyPr/>
          <a:lstStyle>
            <a:lvl1pPr>
              <a:defRPr>
                <a:latin typeface="微軟正黑體" pitchFamily="34" charset="-120"/>
                <a:ea typeface="微軟正黑體" pitchFamily="34" charset="-120"/>
              </a:defRPr>
            </a:lvl1pPr>
          </a:lstStyle>
          <a:p>
            <a:pPr>
              <a:defRPr/>
            </a:pPr>
            <a:endParaRPr lang="en-US" altLang="zh-TW" dirty="0"/>
          </a:p>
        </p:txBody>
      </p:sp>
      <p:sp>
        <p:nvSpPr>
          <p:cNvPr id="15" name="投影片編號版面配置區 5">
            <a:extLst>
              <a:ext uri="{FF2B5EF4-FFF2-40B4-BE49-F238E27FC236}">
                <a16:creationId xmlns:a16="http://schemas.microsoft.com/office/drawing/2014/main" id="{B90AE132-51A4-2F09-7CF0-28850E934BDD}"/>
              </a:ext>
            </a:extLst>
          </p:cNvPr>
          <p:cNvSpPr>
            <a:spLocks noGrp="1"/>
          </p:cNvSpPr>
          <p:nvPr>
            <p:ph type="sldNum" sz="quarter" idx="12"/>
          </p:nvPr>
        </p:nvSpPr>
        <p:spPr/>
        <p:txBody>
          <a:bodyPr/>
          <a:lstStyle>
            <a:lvl1pPr>
              <a:defRPr smtClean="0">
                <a:latin typeface="微軟正黑體" panose="020B0604030504040204" pitchFamily="34" charset="-120"/>
                <a:ea typeface="微軟正黑體" panose="020B0604030504040204" pitchFamily="34" charset="-120"/>
              </a:defRPr>
            </a:lvl1pPr>
          </a:lstStyle>
          <a:p>
            <a:pPr>
              <a:defRPr/>
            </a:pPr>
            <a:fld id="{5B69C9C6-0AE3-0D4F-B8F6-221F1F1361C3}" type="slidenum">
              <a:rPr lang="en-US" altLang="zh-TW"/>
              <a:pPr>
                <a:defRPr/>
              </a:pPr>
              <a:t>‹#›</a:t>
            </a:fld>
            <a:endParaRPr lang="en-US" altLang="zh-TW"/>
          </a:p>
        </p:txBody>
      </p:sp>
    </p:spTree>
    <p:extLst>
      <p:ext uri="{BB962C8B-B14F-4D97-AF65-F5344CB8AC3E}">
        <p14:creationId xmlns:p14="http://schemas.microsoft.com/office/powerpoint/2010/main" val="3667463434"/>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2389717" y="4800600"/>
            <a:ext cx="7315200" cy="566738"/>
          </a:xfrm>
        </p:spPr>
        <p:txBody>
          <a:bodyPr anchor="b"/>
          <a:lstStyle>
            <a:lvl1pPr algn="l">
              <a:defRPr sz="2000" b="1"/>
            </a:lvl1pPr>
          </a:lstStyle>
          <a:p>
            <a:r>
              <a:rPr lang="zh-TW" altLang="en-US"/>
              <a:t>按一下以編輯母片標題樣式</a:t>
            </a:r>
            <a:endParaRPr lang="en-US"/>
          </a:p>
        </p:txBody>
      </p:sp>
      <p:sp>
        <p:nvSpPr>
          <p:cNvPr id="3" name="圖片版面配置區 2"/>
          <p:cNvSpPr>
            <a:spLocks noGrp="1"/>
          </p:cNvSpPr>
          <p:nvPr>
            <p:ph type="pic" idx="1"/>
          </p:nvPr>
        </p:nvSpPr>
        <p:spPr>
          <a:xfrm>
            <a:off x="2389717" y="612775"/>
            <a:ext cx="7315200" cy="4114800"/>
          </a:xfrm>
        </p:spPr>
        <p:txBody>
          <a:bodyPr rtlCol="0">
            <a:normAutofit/>
          </a:bodyPr>
          <a:lstStyle>
            <a:lvl1pPr marL="0" indent="0">
              <a:buNone/>
              <a:defRPr sz="3200"/>
            </a:lvl1pPr>
            <a:lvl2pPr marL="457178" indent="0">
              <a:buNone/>
              <a:defRPr sz="2800"/>
            </a:lvl2pPr>
            <a:lvl3pPr marL="914354" indent="0">
              <a:buNone/>
              <a:defRPr sz="2400"/>
            </a:lvl3pPr>
            <a:lvl4pPr marL="1371532" indent="0">
              <a:buNone/>
              <a:defRPr sz="2000"/>
            </a:lvl4pPr>
            <a:lvl5pPr marL="1828709" indent="0">
              <a:buNone/>
              <a:defRPr sz="2000"/>
            </a:lvl5pPr>
            <a:lvl6pPr marL="2285886" indent="0">
              <a:buNone/>
              <a:defRPr sz="2000"/>
            </a:lvl6pPr>
            <a:lvl7pPr marL="2743062" indent="0">
              <a:buNone/>
              <a:defRPr sz="2000"/>
            </a:lvl7pPr>
            <a:lvl8pPr marL="3200240" indent="0">
              <a:buNone/>
              <a:defRPr sz="2000"/>
            </a:lvl8pPr>
            <a:lvl9pPr marL="3657418" indent="0">
              <a:buNone/>
              <a:defRPr sz="2000"/>
            </a:lvl9pPr>
          </a:lstStyle>
          <a:p>
            <a:pPr lvl="0"/>
            <a:r>
              <a:rPr lang="zh-TW" altLang="en-US" noProof="0"/>
              <a:t>按一下圖示以新增圖片</a:t>
            </a:r>
            <a:endParaRPr lang="en-US" noProof="0"/>
          </a:p>
        </p:txBody>
      </p:sp>
      <p:sp>
        <p:nvSpPr>
          <p:cNvPr id="4" name="文字版面配置區 3"/>
          <p:cNvSpPr>
            <a:spLocks noGrp="1"/>
          </p:cNvSpPr>
          <p:nvPr>
            <p:ph type="body" sz="half" idx="2"/>
          </p:nvPr>
        </p:nvSpPr>
        <p:spPr>
          <a:xfrm>
            <a:off x="2389717" y="5367338"/>
            <a:ext cx="7315200" cy="804862"/>
          </a:xfrm>
        </p:spPr>
        <p:txBody>
          <a:bodyPr/>
          <a:lstStyle>
            <a:lvl1pPr marL="0" indent="0">
              <a:buNone/>
              <a:defRPr sz="1400"/>
            </a:lvl1pPr>
            <a:lvl2pPr marL="457178" indent="0">
              <a:buNone/>
              <a:defRPr sz="1200"/>
            </a:lvl2pPr>
            <a:lvl3pPr marL="914354" indent="0">
              <a:buNone/>
              <a:defRPr sz="1000"/>
            </a:lvl3pPr>
            <a:lvl4pPr marL="1371532" indent="0">
              <a:buNone/>
              <a:defRPr sz="900"/>
            </a:lvl4pPr>
            <a:lvl5pPr marL="1828709" indent="0">
              <a:buNone/>
              <a:defRPr sz="900"/>
            </a:lvl5pPr>
            <a:lvl6pPr marL="2285886" indent="0">
              <a:buNone/>
              <a:defRPr sz="900"/>
            </a:lvl6pPr>
            <a:lvl7pPr marL="2743062" indent="0">
              <a:buNone/>
              <a:defRPr sz="900"/>
            </a:lvl7pPr>
            <a:lvl8pPr marL="3200240" indent="0">
              <a:buNone/>
              <a:defRPr sz="900"/>
            </a:lvl8pPr>
            <a:lvl9pPr marL="3657418" indent="0">
              <a:buNone/>
              <a:defRPr sz="900"/>
            </a:lvl9pPr>
          </a:lstStyle>
          <a:p>
            <a:pPr lvl="0"/>
            <a:r>
              <a:rPr lang="zh-TW" altLang="en-US"/>
              <a:t>按一下以編輯母片文字樣式</a:t>
            </a:r>
          </a:p>
        </p:txBody>
      </p:sp>
      <p:sp>
        <p:nvSpPr>
          <p:cNvPr id="5" name="日期版面配置區 3">
            <a:extLst>
              <a:ext uri="{FF2B5EF4-FFF2-40B4-BE49-F238E27FC236}">
                <a16:creationId xmlns:a16="http://schemas.microsoft.com/office/drawing/2014/main" id="{8C55C869-3C8C-BEB2-D59C-FF8609A15A41}"/>
              </a:ext>
            </a:extLst>
          </p:cNvPr>
          <p:cNvSpPr>
            <a:spLocks noGrp="1"/>
          </p:cNvSpPr>
          <p:nvPr>
            <p:ph type="dt" sz="half" idx="10"/>
          </p:nvPr>
        </p:nvSpPr>
        <p:spPr/>
        <p:txBody>
          <a:bodyPr/>
          <a:lstStyle>
            <a:lvl1pPr>
              <a:defRPr/>
            </a:lvl1pPr>
          </a:lstStyle>
          <a:p>
            <a:pPr>
              <a:defRPr/>
            </a:pPr>
            <a:fld id="{37EC4A1C-4C31-FF4B-8505-9E8CC43E03E9}" type="datetimeFigureOut">
              <a:rPr lang="en-US" altLang="zh-TW"/>
              <a:pPr>
                <a:defRPr/>
              </a:pPr>
              <a:t>3/26/2024</a:t>
            </a:fld>
            <a:endParaRPr lang="en-US" altLang="zh-TW"/>
          </a:p>
        </p:txBody>
      </p:sp>
      <p:sp>
        <p:nvSpPr>
          <p:cNvPr id="6" name="頁尾版面配置區 4">
            <a:extLst>
              <a:ext uri="{FF2B5EF4-FFF2-40B4-BE49-F238E27FC236}">
                <a16:creationId xmlns:a16="http://schemas.microsoft.com/office/drawing/2014/main" id="{84BB7881-EBBF-8422-3A98-697EB0AC8050}"/>
              </a:ext>
            </a:extLst>
          </p:cNvPr>
          <p:cNvSpPr>
            <a:spLocks noGrp="1"/>
          </p:cNvSpPr>
          <p:nvPr>
            <p:ph type="ftr" sz="quarter" idx="11"/>
          </p:nvPr>
        </p:nvSpPr>
        <p:spPr/>
        <p:txBody>
          <a:bodyPr/>
          <a:lstStyle>
            <a:lvl1pPr>
              <a:defRPr/>
            </a:lvl1pPr>
          </a:lstStyle>
          <a:p>
            <a:pPr>
              <a:defRPr/>
            </a:pPr>
            <a:endParaRPr lang="en-US" altLang="zh-TW"/>
          </a:p>
        </p:txBody>
      </p:sp>
      <p:sp>
        <p:nvSpPr>
          <p:cNvPr id="7" name="投影片編號版面配置區 5">
            <a:extLst>
              <a:ext uri="{FF2B5EF4-FFF2-40B4-BE49-F238E27FC236}">
                <a16:creationId xmlns:a16="http://schemas.microsoft.com/office/drawing/2014/main" id="{C997AFA4-2EFB-3A31-A13E-E18166409949}"/>
              </a:ext>
            </a:extLst>
          </p:cNvPr>
          <p:cNvSpPr>
            <a:spLocks noGrp="1"/>
          </p:cNvSpPr>
          <p:nvPr>
            <p:ph type="sldNum" sz="quarter" idx="12"/>
          </p:nvPr>
        </p:nvSpPr>
        <p:spPr/>
        <p:txBody>
          <a:bodyPr/>
          <a:lstStyle>
            <a:lvl1pPr>
              <a:defRPr/>
            </a:lvl1pPr>
          </a:lstStyle>
          <a:p>
            <a:pPr>
              <a:defRPr/>
            </a:pPr>
            <a:fld id="{C0EEFF22-88B6-6941-8E5A-D37B21D5402D}" type="slidenum">
              <a:rPr lang="en-US" altLang="zh-TW"/>
              <a:pPr>
                <a:defRPr/>
              </a:pPr>
              <a:t>‹#›</a:t>
            </a:fld>
            <a:endParaRPr lang="en-US" altLang="zh-TW"/>
          </a:p>
        </p:txBody>
      </p:sp>
    </p:spTree>
    <p:extLst>
      <p:ext uri="{BB962C8B-B14F-4D97-AF65-F5344CB8AC3E}">
        <p14:creationId xmlns:p14="http://schemas.microsoft.com/office/powerpoint/2010/main" val="7512742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cxnSp>
        <p:nvCxnSpPr>
          <p:cNvPr id="4" name="直線接點 3">
            <a:extLst>
              <a:ext uri="{FF2B5EF4-FFF2-40B4-BE49-F238E27FC236}">
                <a16:creationId xmlns:a16="http://schemas.microsoft.com/office/drawing/2014/main" id="{4137B63E-39BE-32B4-68E5-A9049C904A18}"/>
              </a:ext>
            </a:extLst>
          </p:cNvPr>
          <p:cNvCxnSpPr/>
          <p:nvPr/>
        </p:nvCxnSpPr>
        <p:spPr>
          <a:xfrm>
            <a:off x="609600" y="1493853"/>
            <a:ext cx="10972800" cy="1587"/>
          </a:xfrm>
          <a:prstGeom prst="line">
            <a:avLst/>
          </a:prstGeom>
        </p:spPr>
        <p:style>
          <a:lnRef idx="3">
            <a:schemeClr val="accent1"/>
          </a:lnRef>
          <a:fillRef idx="0">
            <a:schemeClr val="accent1"/>
          </a:fillRef>
          <a:effectRef idx="2">
            <a:schemeClr val="accent1"/>
          </a:effectRef>
          <a:fontRef idx="minor">
            <a:schemeClr val="tx1"/>
          </a:fontRef>
        </p:style>
      </p:cxnSp>
      <p:sp>
        <p:nvSpPr>
          <p:cNvPr id="2" name="標題 1"/>
          <p:cNvSpPr>
            <a:spLocks noGrp="1"/>
          </p:cNvSpPr>
          <p:nvPr>
            <p:ph type="title"/>
          </p:nvPr>
        </p:nvSpPr>
        <p:spPr/>
        <p:txBody>
          <a:bodyPr/>
          <a:lstStyle/>
          <a:p>
            <a:r>
              <a:rPr lang="zh-TW" altLang="en-US"/>
              <a:t>按一下以編輯母片標題樣式</a:t>
            </a:r>
            <a:endParaRPr lang="en-US"/>
          </a:p>
        </p:txBody>
      </p:sp>
      <p:sp>
        <p:nvSpPr>
          <p:cNvPr id="3" name="直排文字版面配置區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5" name="日期版面配置區 3">
            <a:extLst>
              <a:ext uri="{FF2B5EF4-FFF2-40B4-BE49-F238E27FC236}">
                <a16:creationId xmlns:a16="http://schemas.microsoft.com/office/drawing/2014/main" id="{AD10C6F9-B43E-65E7-4790-4484D46C60CC}"/>
              </a:ext>
            </a:extLst>
          </p:cNvPr>
          <p:cNvSpPr>
            <a:spLocks noGrp="1"/>
          </p:cNvSpPr>
          <p:nvPr>
            <p:ph type="dt" sz="half" idx="10"/>
          </p:nvPr>
        </p:nvSpPr>
        <p:spPr/>
        <p:txBody>
          <a:bodyPr/>
          <a:lstStyle>
            <a:lvl1pPr>
              <a:defRPr/>
            </a:lvl1pPr>
          </a:lstStyle>
          <a:p>
            <a:pPr>
              <a:defRPr/>
            </a:pPr>
            <a:fld id="{D257D7DD-B452-7D44-8D57-02968C084B60}" type="datetimeFigureOut">
              <a:rPr lang="en-US" altLang="zh-TW"/>
              <a:pPr>
                <a:defRPr/>
              </a:pPr>
              <a:t>3/26/2024</a:t>
            </a:fld>
            <a:endParaRPr lang="en-US" altLang="zh-TW"/>
          </a:p>
        </p:txBody>
      </p:sp>
      <p:sp>
        <p:nvSpPr>
          <p:cNvPr id="6" name="頁尾版面配置區 4">
            <a:extLst>
              <a:ext uri="{FF2B5EF4-FFF2-40B4-BE49-F238E27FC236}">
                <a16:creationId xmlns:a16="http://schemas.microsoft.com/office/drawing/2014/main" id="{80CC725E-ACEB-1376-6CDC-47586990E086}"/>
              </a:ext>
            </a:extLst>
          </p:cNvPr>
          <p:cNvSpPr>
            <a:spLocks noGrp="1"/>
          </p:cNvSpPr>
          <p:nvPr>
            <p:ph type="ftr" sz="quarter" idx="11"/>
          </p:nvPr>
        </p:nvSpPr>
        <p:spPr/>
        <p:txBody>
          <a:bodyPr/>
          <a:lstStyle>
            <a:lvl1pPr>
              <a:defRPr/>
            </a:lvl1pPr>
          </a:lstStyle>
          <a:p>
            <a:pPr>
              <a:defRPr/>
            </a:pPr>
            <a:endParaRPr lang="en-US" altLang="zh-TW"/>
          </a:p>
        </p:txBody>
      </p:sp>
      <p:sp>
        <p:nvSpPr>
          <p:cNvPr id="7" name="投影片編號版面配置區 5">
            <a:extLst>
              <a:ext uri="{FF2B5EF4-FFF2-40B4-BE49-F238E27FC236}">
                <a16:creationId xmlns:a16="http://schemas.microsoft.com/office/drawing/2014/main" id="{90528F5D-7065-EC61-4D1D-20DC0D73771C}"/>
              </a:ext>
            </a:extLst>
          </p:cNvPr>
          <p:cNvSpPr>
            <a:spLocks noGrp="1"/>
          </p:cNvSpPr>
          <p:nvPr>
            <p:ph type="sldNum" sz="quarter" idx="12"/>
          </p:nvPr>
        </p:nvSpPr>
        <p:spPr/>
        <p:txBody>
          <a:bodyPr/>
          <a:lstStyle>
            <a:lvl1pPr>
              <a:defRPr smtClean="0"/>
            </a:lvl1pPr>
          </a:lstStyle>
          <a:p>
            <a:pPr>
              <a:defRPr/>
            </a:pPr>
            <a:fld id="{BF2809C0-DBCB-B742-995C-707341FBF3FC}" type="slidenum">
              <a:rPr lang="en-US" altLang="zh-TW"/>
              <a:pPr>
                <a:defRPr/>
              </a:pPr>
              <a:t>‹#›</a:t>
            </a:fld>
            <a:endParaRPr lang="en-US" altLang="zh-TW"/>
          </a:p>
        </p:txBody>
      </p:sp>
    </p:spTree>
    <p:extLst>
      <p:ext uri="{BB962C8B-B14F-4D97-AF65-F5344CB8AC3E}">
        <p14:creationId xmlns:p14="http://schemas.microsoft.com/office/powerpoint/2010/main" val="32642451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cxnSp>
        <p:nvCxnSpPr>
          <p:cNvPr id="4" name="直線接點 3">
            <a:extLst>
              <a:ext uri="{FF2B5EF4-FFF2-40B4-BE49-F238E27FC236}">
                <a16:creationId xmlns:a16="http://schemas.microsoft.com/office/drawing/2014/main" id="{DD2ED3A0-222D-0B72-7724-939D935598FE}"/>
              </a:ext>
            </a:extLst>
          </p:cNvPr>
          <p:cNvCxnSpPr/>
          <p:nvPr/>
        </p:nvCxnSpPr>
        <p:spPr>
          <a:xfrm rot="5400000">
            <a:off x="5842001" y="3199886"/>
            <a:ext cx="5791200" cy="4233"/>
          </a:xfrm>
          <a:prstGeom prst="line">
            <a:avLst/>
          </a:prstGeom>
        </p:spPr>
        <p:style>
          <a:lnRef idx="3">
            <a:schemeClr val="accent1"/>
          </a:lnRef>
          <a:fillRef idx="0">
            <a:schemeClr val="accent1"/>
          </a:fillRef>
          <a:effectRef idx="2">
            <a:schemeClr val="accent1"/>
          </a:effectRef>
          <a:fontRef idx="minor">
            <a:schemeClr val="tx1"/>
          </a:fontRef>
        </p:style>
      </p:cxnSp>
      <p:sp>
        <p:nvSpPr>
          <p:cNvPr id="2" name="直排標題 1"/>
          <p:cNvSpPr>
            <a:spLocks noGrp="1"/>
          </p:cNvSpPr>
          <p:nvPr>
            <p:ph type="title" orient="vert"/>
          </p:nvPr>
        </p:nvSpPr>
        <p:spPr>
          <a:xfrm>
            <a:off x="8839200" y="274639"/>
            <a:ext cx="2743200" cy="5851525"/>
          </a:xfrm>
        </p:spPr>
        <p:txBody>
          <a:bodyPr vert="eaVert"/>
          <a:lstStyle/>
          <a:p>
            <a:r>
              <a:rPr lang="zh-TW" altLang="en-US"/>
              <a:t>按一下以編輯母片標題樣式</a:t>
            </a:r>
            <a:endParaRPr lang="en-US"/>
          </a:p>
        </p:txBody>
      </p:sp>
      <p:sp>
        <p:nvSpPr>
          <p:cNvPr id="3" name="直排文字版面配置區 2"/>
          <p:cNvSpPr>
            <a:spLocks noGrp="1"/>
          </p:cNvSpPr>
          <p:nvPr>
            <p:ph type="body" orient="vert" idx="1"/>
          </p:nvPr>
        </p:nvSpPr>
        <p:spPr>
          <a:xfrm>
            <a:off x="609600" y="274639"/>
            <a:ext cx="8026400" cy="5851525"/>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5" name="日期版面配置區 3">
            <a:extLst>
              <a:ext uri="{FF2B5EF4-FFF2-40B4-BE49-F238E27FC236}">
                <a16:creationId xmlns:a16="http://schemas.microsoft.com/office/drawing/2014/main" id="{C59E472F-C652-ED09-2F9F-010C309C20C8}"/>
              </a:ext>
            </a:extLst>
          </p:cNvPr>
          <p:cNvSpPr>
            <a:spLocks noGrp="1"/>
          </p:cNvSpPr>
          <p:nvPr>
            <p:ph type="dt" sz="half" idx="10"/>
          </p:nvPr>
        </p:nvSpPr>
        <p:spPr/>
        <p:txBody>
          <a:bodyPr/>
          <a:lstStyle>
            <a:lvl1pPr>
              <a:defRPr/>
            </a:lvl1pPr>
          </a:lstStyle>
          <a:p>
            <a:pPr>
              <a:defRPr/>
            </a:pPr>
            <a:fld id="{E5FBE07E-6C23-5A48-9F84-A2B10CEE9A49}" type="datetimeFigureOut">
              <a:rPr lang="en-US" altLang="zh-TW"/>
              <a:pPr>
                <a:defRPr/>
              </a:pPr>
              <a:t>3/26/2024</a:t>
            </a:fld>
            <a:endParaRPr lang="en-US" altLang="zh-TW"/>
          </a:p>
        </p:txBody>
      </p:sp>
      <p:sp>
        <p:nvSpPr>
          <p:cNvPr id="6" name="頁尾版面配置區 4">
            <a:extLst>
              <a:ext uri="{FF2B5EF4-FFF2-40B4-BE49-F238E27FC236}">
                <a16:creationId xmlns:a16="http://schemas.microsoft.com/office/drawing/2014/main" id="{811D8D10-CC12-060C-84F6-9E9161339F19}"/>
              </a:ext>
            </a:extLst>
          </p:cNvPr>
          <p:cNvSpPr>
            <a:spLocks noGrp="1"/>
          </p:cNvSpPr>
          <p:nvPr>
            <p:ph type="ftr" sz="quarter" idx="11"/>
          </p:nvPr>
        </p:nvSpPr>
        <p:spPr/>
        <p:txBody>
          <a:bodyPr/>
          <a:lstStyle>
            <a:lvl1pPr>
              <a:defRPr/>
            </a:lvl1pPr>
          </a:lstStyle>
          <a:p>
            <a:pPr>
              <a:defRPr/>
            </a:pPr>
            <a:endParaRPr lang="en-US" altLang="zh-TW"/>
          </a:p>
        </p:txBody>
      </p:sp>
      <p:sp>
        <p:nvSpPr>
          <p:cNvPr id="7" name="投影片編號版面配置區 5">
            <a:extLst>
              <a:ext uri="{FF2B5EF4-FFF2-40B4-BE49-F238E27FC236}">
                <a16:creationId xmlns:a16="http://schemas.microsoft.com/office/drawing/2014/main" id="{DBF97C93-B24E-B681-0D6A-CF1921BE960F}"/>
              </a:ext>
            </a:extLst>
          </p:cNvPr>
          <p:cNvSpPr>
            <a:spLocks noGrp="1"/>
          </p:cNvSpPr>
          <p:nvPr>
            <p:ph type="sldNum" sz="quarter" idx="12"/>
          </p:nvPr>
        </p:nvSpPr>
        <p:spPr/>
        <p:txBody>
          <a:bodyPr/>
          <a:lstStyle>
            <a:lvl1pPr>
              <a:defRPr smtClean="0"/>
            </a:lvl1pPr>
          </a:lstStyle>
          <a:p>
            <a:pPr>
              <a:defRPr/>
            </a:pPr>
            <a:fld id="{D7AF4718-91F0-9A42-92B4-628029D6233C}" type="slidenum">
              <a:rPr lang="en-US" altLang="zh-TW"/>
              <a:pPr>
                <a:defRPr/>
              </a:pPr>
              <a:t>‹#›</a:t>
            </a:fld>
            <a:endParaRPr lang="en-US" altLang="zh-TW"/>
          </a:p>
        </p:txBody>
      </p:sp>
    </p:spTree>
    <p:extLst>
      <p:ext uri="{BB962C8B-B14F-4D97-AF65-F5344CB8AC3E}">
        <p14:creationId xmlns:p14="http://schemas.microsoft.com/office/powerpoint/2010/main" val="8754487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自訂版面配置">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日期版面配置區 3">
            <a:extLst>
              <a:ext uri="{FF2B5EF4-FFF2-40B4-BE49-F238E27FC236}">
                <a16:creationId xmlns:a16="http://schemas.microsoft.com/office/drawing/2014/main" id="{2441661E-8021-BEED-4C77-7AA0EC3CCBCC}"/>
              </a:ext>
            </a:extLst>
          </p:cNvPr>
          <p:cNvSpPr>
            <a:spLocks noGrp="1"/>
          </p:cNvSpPr>
          <p:nvPr>
            <p:ph type="dt" sz="half" idx="10"/>
          </p:nvPr>
        </p:nvSpPr>
        <p:spPr/>
        <p:txBody>
          <a:bodyPr/>
          <a:lstStyle>
            <a:lvl1pPr>
              <a:defRPr/>
            </a:lvl1pPr>
          </a:lstStyle>
          <a:p>
            <a:pPr>
              <a:defRPr/>
            </a:pPr>
            <a:fld id="{D3999B4E-E4C4-C84C-92A1-80315AF74D77}" type="datetimeFigureOut">
              <a:rPr lang="en-US" altLang="zh-TW"/>
              <a:pPr>
                <a:defRPr/>
              </a:pPr>
              <a:t>3/26/2024</a:t>
            </a:fld>
            <a:endParaRPr lang="en-US" altLang="zh-TW"/>
          </a:p>
        </p:txBody>
      </p:sp>
      <p:sp>
        <p:nvSpPr>
          <p:cNvPr id="4" name="頁尾版面配置區 4">
            <a:extLst>
              <a:ext uri="{FF2B5EF4-FFF2-40B4-BE49-F238E27FC236}">
                <a16:creationId xmlns:a16="http://schemas.microsoft.com/office/drawing/2014/main" id="{94E5D48E-716A-FAB1-1B5D-DF8FD7CB8C0D}"/>
              </a:ext>
            </a:extLst>
          </p:cNvPr>
          <p:cNvSpPr>
            <a:spLocks noGrp="1"/>
          </p:cNvSpPr>
          <p:nvPr>
            <p:ph type="ftr" sz="quarter" idx="11"/>
          </p:nvPr>
        </p:nvSpPr>
        <p:spPr/>
        <p:txBody>
          <a:bodyPr/>
          <a:lstStyle>
            <a:lvl1pPr>
              <a:defRPr/>
            </a:lvl1pPr>
          </a:lstStyle>
          <a:p>
            <a:pPr>
              <a:defRPr/>
            </a:pPr>
            <a:endParaRPr lang="en-US" altLang="zh-TW"/>
          </a:p>
        </p:txBody>
      </p:sp>
      <p:sp>
        <p:nvSpPr>
          <p:cNvPr id="5" name="投影片編號版面配置區 5">
            <a:extLst>
              <a:ext uri="{FF2B5EF4-FFF2-40B4-BE49-F238E27FC236}">
                <a16:creationId xmlns:a16="http://schemas.microsoft.com/office/drawing/2014/main" id="{54763161-99BF-01B4-8038-09368FFF0C73}"/>
              </a:ext>
            </a:extLst>
          </p:cNvPr>
          <p:cNvSpPr>
            <a:spLocks noGrp="1"/>
          </p:cNvSpPr>
          <p:nvPr>
            <p:ph type="sldNum" sz="quarter" idx="12"/>
          </p:nvPr>
        </p:nvSpPr>
        <p:spPr/>
        <p:txBody>
          <a:bodyPr/>
          <a:lstStyle>
            <a:lvl1pPr>
              <a:defRPr/>
            </a:lvl1pPr>
          </a:lstStyle>
          <a:p>
            <a:pPr>
              <a:defRPr/>
            </a:pPr>
            <a:fld id="{4CD331FE-3217-914C-87F6-88363AF8AE40}" type="slidenum">
              <a:rPr lang="en-US" altLang="zh-TW"/>
              <a:pPr>
                <a:defRPr/>
              </a:pPr>
              <a:t>‹#›</a:t>
            </a:fld>
            <a:endParaRPr lang="en-US" altLang="zh-TW"/>
          </a:p>
        </p:txBody>
      </p:sp>
    </p:spTree>
    <p:extLst>
      <p:ext uri="{BB962C8B-B14F-4D97-AF65-F5344CB8AC3E}">
        <p14:creationId xmlns:p14="http://schemas.microsoft.com/office/powerpoint/2010/main" val="26890429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cxnSp>
        <p:nvCxnSpPr>
          <p:cNvPr id="4" name="直線接點 3">
            <a:extLst>
              <a:ext uri="{FF2B5EF4-FFF2-40B4-BE49-F238E27FC236}">
                <a16:creationId xmlns:a16="http://schemas.microsoft.com/office/drawing/2014/main" id="{165F4237-2AE6-B856-7CC5-01C76F14137D}"/>
              </a:ext>
            </a:extLst>
          </p:cNvPr>
          <p:cNvCxnSpPr/>
          <p:nvPr/>
        </p:nvCxnSpPr>
        <p:spPr>
          <a:xfrm>
            <a:off x="609600" y="1493853"/>
            <a:ext cx="10972800" cy="1587"/>
          </a:xfrm>
          <a:prstGeom prst="line">
            <a:avLst/>
          </a:prstGeom>
        </p:spPr>
        <p:style>
          <a:lnRef idx="3">
            <a:schemeClr val="accent1"/>
          </a:lnRef>
          <a:fillRef idx="0">
            <a:schemeClr val="accent1"/>
          </a:fillRef>
          <a:effectRef idx="2">
            <a:schemeClr val="accent1"/>
          </a:effectRef>
          <a:fontRef idx="minor">
            <a:schemeClr val="tx1"/>
          </a:fontRef>
        </p:style>
      </p:cxnSp>
      <p:sp>
        <p:nvSpPr>
          <p:cNvPr id="2" name="標題 1"/>
          <p:cNvSpPr>
            <a:spLocks noGrp="1"/>
          </p:cNvSpPr>
          <p:nvPr>
            <p:ph type="title"/>
          </p:nvPr>
        </p:nvSpPr>
        <p:spPr/>
        <p:txBody>
          <a:bodyPr/>
          <a:lstStyle/>
          <a:p>
            <a:r>
              <a:rPr lang="zh-TW" altLang="en-US"/>
              <a:t>按一下以編輯母片標題樣式</a:t>
            </a:r>
            <a:endParaRPr lang="en-US"/>
          </a:p>
        </p:txBody>
      </p:sp>
      <p:sp>
        <p:nvSpPr>
          <p:cNvPr id="3" name="內容版面配置區 2"/>
          <p:cNvSpPr>
            <a:spLocks noGrp="1"/>
          </p:cNvSpPr>
          <p:nvPr>
            <p:ph idx="1"/>
          </p:nvPr>
        </p:nvSpPr>
        <p:spPr/>
        <p:txBody>
          <a:bodyPr/>
          <a:lstStyle>
            <a:lvl1pPr>
              <a:buFont typeface="Wingdings" pitchFamily="2" charset="2"/>
              <a:buChar char="n"/>
              <a:defRPr b="0" u="none">
                <a:solidFill>
                  <a:schemeClr val="tx2">
                    <a:lumMod val="75000"/>
                  </a:schemeClr>
                </a:solidFill>
              </a:defRPr>
            </a:lvl1pPr>
            <a:lvl2pPr>
              <a:defRPr>
                <a:solidFill>
                  <a:schemeClr val="tx1">
                    <a:lumMod val="75000"/>
                    <a:lumOff val="25000"/>
                  </a:schemeClr>
                </a:solidFill>
              </a:defRPr>
            </a:lvl2pPr>
            <a:lvl3pPr>
              <a:defRPr>
                <a:solidFill>
                  <a:schemeClr val="tx1">
                    <a:lumMod val="65000"/>
                    <a:lumOff val="35000"/>
                  </a:schemeClr>
                </a:solidFill>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日期版面配置區 3">
            <a:extLst>
              <a:ext uri="{FF2B5EF4-FFF2-40B4-BE49-F238E27FC236}">
                <a16:creationId xmlns:a16="http://schemas.microsoft.com/office/drawing/2014/main" id="{063CE63E-C487-C5C0-C325-BFC00A843B40}"/>
              </a:ext>
            </a:extLst>
          </p:cNvPr>
          <p:cNvSpPr>
            <a:spLocks noGrp="1"/>
          </p:cNvSpPr>
          <p:nvPr>
            <p:ph type="dt" sz="half" idx="10"/>
          </p:nvPr>
        </p:nvSpPr>
        <p:spPr/>
        <p:txBody>
          <a:bodyPr/>
          <a:lstStyle>
            <a:lvl1pPr>
              <a:defRPr/>
            </a:lvl1pPr>
          </a:lstStyle>
          <a:p>
            <a:pPr>
              <a:defRPr/>
            </a:pPr>
            <a:fld id="{E6A7D424-766B-C24E-BCB4-F6D30172D10C}" type="datetimeFigureOut">
              <a:rPr lang="en-US" altLang="zh-TW"/>
              <a:pPr>
                <a:defRPr/>
              </a:pPr>
              <a:t>3/26/2024</a:t>
            </a:fld>
            <a:endParaRPr lang="en-US" altLang="zh-TW"/>
          </a:p>
        </p:txBody>
      </p:sp>
      <p:sp>
        <p:nvSpPr>
          <p:cNvPr id="6" name="頁尾版面配置區 4">
            <a:extLst>
              <a:ext uri="{FF2B5EF4-FFF2-40B4-BE49-F238E27FC236}">
                <a16:creationId xmlns:a16="http://schemas.microsoft.com/office/drawing/2014/main" id="{D85232E5-89F4-F67D-EFFA-95CCFC952917}"/>
              </a:ext>
            </a:extLst>
          </p:cNvPr>
          <p:cNvSpPr>
            <a:spLocks noGrp="1"/>
          </p:cNvSpPr>
          <p:nvPr>
            <p:ph type="ftr" sz="quarter" idx="11"/>
          </p:nvPr>
        </p:nvSpPr>
        <p:spPr/>
        <p:txBody>
          <a:bodyPr/>
          <a:lstStyle>
            <a:lvl1pPr>
              <a:defRPr/>
            </a:lvl1pPr>
          </a:lstStyle>
          <a:p>
            <a:pPr>
              <a:defRPr/>
            </a:pPr>
            <a:endParaRPr lang="en-US" altLang="zh-TW"/>
          </a:p>
        </p:txBody>
      </p:sp>
      <p:sp>
        <p:nvSpPr>
          <p:cNvPr id="7" name="投影片編號版面配置區 5">
            <a:extLst>
              <a:ext uri="{FF2B5EF4-FFF2-40B4-BE49-F238E27FC236}">
                <a16:creationId xmlns:a16="http://schemas.microsoft.com/office/drawing/2014/main" id="{41EEF163-313A-BF99-E134-9801D433F0E0}"/>
              </a:ext>
            </a:extLst>
          </p:cNvPr>
          <p:cNvSpPr>
            <a:spLocks noGrp="1"/>
          </p:cNvSpPr>
          <p:nvPr>
            <p:ph type="sldNum" sz="quarter" idx="12"/>
          </p:nvPr>
        </p:nvSpPr>
        <p:spPr/>
        <p:txBody>
          <a:bodyPr/>
          <a:lstStyle>
            <a:lvl1pPr>
              <a:defRPr smtClean="0"/>
            </a:lvl1pPr>
          </a:lstStyle>
          <a:p>
            <a:pPr>
              <a:defRPr/>
            </a:pPr>
            <a:fld id="{60D5A963-2080-9547-AC7D-2C6528F687EC}" type="slidenum">
              <a:rPr lang="en-US" altLang="zh-TW"/>
              <a:pPr>
                <a:defRPr/>
              </a:pPr>
              <a:t>‹#›</a:t>
            </a:fld>
            <a:endParaRPr lang="en-US" altLang="zh-TW"/>
          </a:p>
        </p:txBody>
      </p:sp>
    </p:spTree>
    <p:extLst>
      <p:ext uri="{BB962C8B-B14F-4D97-AF65-F5344CB8AC3E}">
        <p14:creationId xmlns:p14="http://schemas.microsoft.com/office/powerpoint/2010/main" val="9892880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963084" y="4406915"/>
            <a:ext cx="10363200" cy="1362075"/>
          </a:xfrm>
        </p:spPr>
        <p:txBody>
          <a:bodyPr anchor="t"/>
          <a:lstStyle>
            <a:lvl1pPr algn="l">
              <a:defRPr sz="4000" b="1" cap="all"/>
            </a:lvl1pPr>
          </a:lstStyle>
          <a:p>
            <a:r>
              <a:rPr lang="zh-TW" altLang="en-US"/>
              <a:t>按一下以編輯母片標題樣式</a:t>
            </a:r>
            <a:endParaRPr lang="en-US"/>
          </a:p>
        </p:txBody>
      </p:sp>
      <p:sp>
        <p:nvSpPr>
          <p:cNvPr id="3" name="文字版面配置區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178" indent="0">
              <a:buNone/>
              <a:defRPr sz="1800">
                <a:solidFill>
                  <a:schemeClr val="tx1">
                    <a:tint val="75000"/>
                  </a:schemeClr>
                </a:solidFill>
              </a:defRPr>
            </a:lvl2pPr>
            <a:lvl3pPr marL="914354" indent="0">
              <a:buNone/>
              <a:defRPr sz="1600">
                <a:solidFill>
                  <a:schemeClr val="tx1">
                    <a:tint val="75000"/>
                  </a:schemeClr>
                </a:solidFill>
              </a:defRPr>
            </a:lvl3pPr>
            <a:lvl4pPr marL="1371532" indent="0">
              <a:buNone/>
              <a:defRPr sz="1400">
                <a:solidFill>
                  <a:schemeClr val="tx1">
                    <a:tint val="75000"/>
                  </a:schemeClr>
                </a:solidFill>
              </a:defRPr>
            </a:lvl4pPr>
            <a:lvl5pPr marL="1828709" indent="0">
              <a:buNone/>
              <a:defRPr sz="1400">
                <a:solidFill>
                  <a:schemeClr val="tx1">
                    <a:tint val="75000"/>
                  </a:schemeClr>
                </a:solidFill>
              </a:defRPr>
            </a:lvl5pPr>
            <a:lvl6pPr marL="2285886" indent="0">
              <a:buNone/>
              <a:defRPr sz="1400">
                <a:solidFill>
                  <a:schemeClr val="tx1">
                    <a:tint val="75000"/>
                  </a:schemeClr>
                </a:solidFill>
              </a:defRPr>
            </a:lvl6pPr>
            <a:lvl7pPr marL="2743062" indent="0">
              <a:buNone/>
              <a:defRPr sz="1400">
                <a:solidFill>
                  <a:schemeClr val="tx1">
                    <a:tint val="75000"/>
                  </a:schemeClr>
                </a:solidFill>
              </a:defRPr>
            </a:lvl7pPr>
            <a:lvl8pPr marL="3200240" indent="0">
              <a:buNone/>
              <a:defRPr sz="1400">
                <a:solidFill>
                  <a:schemeClr val="tx1">
                    <a:tint val="75000"/>
                  </a:schemeClr>
                </a:solidFill>
              </a:defRPr>
            </a:lvl8pPr>
            <a:lvl9pPr marL="3657418" indent="0">
              <a:buNone/>
              <a:defRPr sz="1400">
                <a:solidFill>
                  <a:schemeClr val="tx1">
                    <a:tint val="75000"/>
                  </a:schemeClr>
                </a:solidFill>
              </a:defRPr>
            </a:lvl9pPr>
          </a:lstStyle>
          <a:p>
            <a:pPr lvl="0"/>
            <a:r>
              <a:rPr lang="zh-TW" altLang="en-US"/>
              <a:t>按一下以編輯母片文字樣式</a:t>
            </a:r>
          </a:p>
        </p:txBody>
      </p:sp>
      <p:sp>
        <p:nvSpPr>
          <p:cNvPr id="4" name="日期版面配置區 3">
            <a:extLst>
              <a:ext uri="{FF2B5EF4-FFF2-40B4-BE49-F238E27FC236}">
                <a16:creationId xmlns:a16="http://schemas.microsoft.com/office/drawing/2014/main" id="{A185019C-2F81-173B-00B4-1289F39D0512}"/>
              </a:ext>
            </a:extLst>
          </p:cNvPr>
          <p:cNvSpPr>
            <a:spLocks noGrp="1"/>
          </p:cNvSpPr>
          <p:nvPr>
            <p:ph type="dt" sz="half" idx="10"/>
          </p:nvPr>
        </p:nvSpPr>
        <p:spPr/>
        <p:txBody>
          <a:bodyPr/>
          <a:lstStyle>
            <a:lvl1pPr>
              <a:defRPr/>
            </a:lvl1pPr>
          </a:lstStyle>
          <a:p>
            <a:pPr>
              <a:defRPr/>
            </a:pPr>
            <a:fld id="{2B5AAD08-C5C6-9A46-ABDA-D98F2DDFF02C}" type="datetimeFigureOut">
              <a:rPr lang="en-US" altLang="zh-TW"/>
              <a:pPr>
                <a:defRPr/>
              </a:pPr>
              <a:t>3/26/2024</a:t>
            </a:fld>
            <a:endParaRPr lang="en-US" altLang="zh-TW"/>
          </a:p>
        </p:txBody>
      </p:sp>
      <p:sp>
        <p:nvSpPr>
          <p:cNvPr id="5" name="頁尾版面配置區 4">
            <a:extLst>
              <a:ext uri="{FF2B5EF4-FFF2-40B4-BE49-F238E27FC236}">
                <a16:creationId xmlns:a16="http://schemas.microsoft.com/office/drawing/2014/main" id="{C8E987C1-D1D7-1E20-5E3C-DA06D859ED17}"/>
              </a:ext>
            </a:extLst>
          </p:cNvPr>
          <p:cNvSpPr>
            <a:spLocks noGrp="1"/>
          </p:cNvSpPr>
          <p:nvPr>
            <p:ph type="ftr" sz="quarter" idx="11"/>
          </p:nvPr>
        </p:nvSpPr>
        <p:spPr/>
        <p:txBody>
          <a:bodyPr/>
          <a:lstStyle>
            <a:lvl1pPr>
              <a:defRPr/>
            </a:lvl1pPr>
          </a:lstStyle>
          <a:p>
            <a:pPr>
              <a:defRPr/>
            </a:pPr>
            <a:endParaRPr lang="en-US" altLang="zh-TW"/>
          </a:p>
        </p:txBody>
      </p:sp>
      <p:sp>
        <p:nvSpPr>
          <p:cNvPr id="6" name="投影片編號版面配置區 5">
            <a:extLst>
              <a:ext uri="{FF2B5EF4-FFF2-40B4-BE49-F238E27FC236}">
                <a16:creationId xmlns:a16="http://schemas.microsoft.com/office/drawing/2014/main" id="{5D068A7C-50BB-409A-9BC7-45AFAA3329C0}"/>
              </a:ext>
            </a:extLst>
          </p:cNvPr>
          <p:cNvSpPr>
            <a:spLocks noGrp="1"/>
          </p:cNvSpPr>
          <p:nvPr>
            <p:ph type="sldNum" sz="quarter" idx="12"/>
          </p:nvPr>
        </p:nvSpPr>
        <p:spPr/>
        <p:txBody>
          <a:bodyPr/>
          <a:lstStyle>
            <a:lvl1pPr>
              <a:defRPr/>
            </a:lvl1pPr>
          </a:lstStyle>
          <a:p>
            <a:pPr>
              <a:defRPr/>
            </a:pPr>
            <a:fld id="{B2E9998D-8B01-C34C-8202-B9E028D4BC8C}" type="slidenum">
              <a:rPr lang="en-US" altLang="zh-TW"/>
              <a:pPr>
                <a:defRPr/>
              </a:pPr>
              <a:t>‹#›</a:t>
            </a:fld>
            <a:endParaRPr lang="en-US" altLang="zh-TW"/>
          </a:p>
        </p:txBody>
      </p:sp>
    </p:spTree>
    <p:extLst>
      <p:ext uri="{BB962C8B-B14F-4D97-AF65-F5344CB8AC3E}">
        <p14:creationId xmlns:p14="http://schemas.microsoft.com/office/powerpoint/2010/main" val="37975489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cxnSp>
        <p:nvCxnSpPr>
          <p:cNvPr id="5" name="直線接點 4">
            <a:extLst>
              <a:ext uri="{FF2B5EF4-FFF2-40B4-BE49-F238E27FC236}">
                <a16:creationId xmlns:a16="http://schemas.microsoft.com/office/drawing/2014/main" id="{FCC18ADA-66C6-46CC-A6E4-080649CCC6A0}"/>
              </a:ext>
            </a:extLst>
          </p:cNvPr>
          <p:cNvCxnSpPr/>
          <p:nvPr/>
        </p:nvCxnSpPr>
        <p:spPr>
          <a:xfrm>
            <a:off x="609600" y="1493853"/>
            <a:ext cx="10972800" cy="1587"/>
          </a:xfrm>
          <a:prstGeom prst="line">
            <a:avLst/>
          </a:prstGeom>
        </p:spPr>
        <p:style>
          <a:lnRef idx="3">
            <a:schemeClr val="accent1"/>
          </a:lnRef>
          <a:fillRef idx="0">
            <a:schemeClr val="accent1"/>
          </a:fillRef>
          <a:effectRef idx="2">
            <a:schemeClr val="accent1"/>
          </a:effectRef>
          <a:fontRef idx="minor">
            <a:schemeClr val="tx1"/>
          </a:fontRef>
        </p:style>
      </p:cxnSp>
      <p:sp>
        <p:nvSpPr>
          <p:cNvPr id="2" name="標題 1"/>
          <p:cNvSpPr>
            <a:spLocks noGrp="1"/>
          </p:cNvSpPr>
          <p:nvPr>
            <p:ph type="title"/>
          </p:nvPr>
        </p:nvSpPr>
        <p:spPr/>
        <p:txBody>
          <a:bodyPr/>
          <a:lstStyle/>
          <a:p>
            <a:r>
              <a:rPr lang="zh-TW" altLang="en-US"/>
              <a:t>按一下以編輯母片標題樣式</a:t>
            </a:r>
            <a:endParaRPr lang="en-US"/>
          </a:p>
        </p:txBody>
      </p:sp>
      <p:sp>
        <p:nvSpPr>
          <p:cNvPr id="3" name="內容版面配置區 2"/>
          <p:cNvSpPr>
            <a:spLocks noGrp="1"/>
          </p:cNvSpPr>
          <p:nvPr>
            <p:ph sz="half" idx="1"/>
          </p:nvPr>
        </p:nvSpPr>
        <p:spPr>
          <a:xfrm>
            <a:off x="609600" y="1600204"/>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內容版面配置區 3"/>
          <p:cNvSpPr>
            <a:spLocks noGrp="1"/>
          </p:cNvSpPr>
          <p:nvPr>
            <p:ph sz="half" idx="2"/>
          </p:nvPr>
        </p:nvSpPr>
        <p:spPr>
          <a:xfrm>
            <a:off x="6197600" y="1600204"/>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6" name="日期版面配置區 3">
            <a:extLst>
              <a:ext uri="{FF2B5EF4-FFF2-40B4-BE49-F238E27FC236}">
                <a16:creationId xmlns:a16="http://schemas.microsoft.com/office/drawing/2014/main" id="{89B6065C-F5EE-18C3-AABC-82EFECC8396D}"/>
              </a:ext>
            </a:extLst>
          </p:cNvPr>
          <p:cNvSpPr>
            <a:spLocks noGrp="1"/>
          </p:cNvSpPr>
          <p:nvPr>
            <p:ph type="dt" sz="half" idx="10"/>
          </p:nvPr>
        </p:nvSpPr>
        <p:spPr/>
        <p:txBody>
          <a:bodyPr/>
          <a:lstStyle>
            <a:lvl1pPr>
              <a:defRPr/>
            </a:lvl1pPr>
          </a:lstStyle>
          <a:p>
            <a:pPr>
              <a:defRPr/>
            </a:pPr>
            <a:fld id="{F2199F1A-87DB-A84D-8E08-B26B4599E721}" type="datetimeFigureOut">
              <a:rPr lang="en-US" altLang="zh-TW"/>
              <a:pPr>
                <a:defRPr/>
              </a:pPr>
              <a:t>3/26/2024</a:t>
            </a:fld>
            <a:endParaRPr lang="en-US" altLang="zh-TW"/>
          </a:p>
        </p:txBody>
      </p:sp>
      <p:sp>
        <p:nvSpPr>
          <p:cNvPr id="7" name="頁尾版面配置區 4">
            <a:extLst>
              <a:ext uri="{FF2B5EF4-FFF2-40B4-BE49-F238E27FC236}">
                <a16:creationId xmlns:a16="http://schemas.microsoft.com/office/drawing/2014/main" id="{FD32C9A4-A065-1609-4E88-67249D25B872}"/>
              </a:ext>
            </a:extLst>
          </p:cNvPr>
          <p:cNvSpPr>
            <a:spLocks noGrp="1"/>
          </p:cNvSpPr>
          <p:nvPr>
            <p:ph type="ftr" sz="quarter" idx="11"/>
          </p:nvPr>
        </p:nvSpPr>
        <p:spPr/>
        <p:txBody>
          <a:bodyPr/>
          <a:lstStyle>
            <a:lvl1pPr>
              <a:defRPr/>
            </a:lvl1pPr>
          </a:lstStyle>
          <a:p>
            <a:pPr>
              <a:defRPr/>
            </a:pPr>
            <a:endParaRPr lang="en-US" altLang="zh-TW"/>
          </a:p>
        </p:txBody>
      </p:sp>
      <p:sp>
        <p:nvSpPr>
          <p:cNvPr id="8" name="投影片編號版面配置區 5">
            <a:extLst>
              <a:ext uri="{FF2B5EF4-FFF2-40B4-BE49-F238E27FC236}">
                <a16:creationId xmlns:a16="http://schemas.microsoft.com/office/drawing/2014/main" id="{BA9D82DB-8677-97DC-3FD1-52E2B9E8739C}"/>
              </a:ext>
            </a:extLst>
          </p:cNvPr>
          <p:cNvSpPr>
            <a:spLocks noGrp="1"/>
          </p:cNvSpPr>
          <p:nvPr>
            <p:ph type="sldNum" sz="quarter" idx="12"/>
          </p:nvPr>
        </p:nvSpPr>
        <p:spPr/>
        <p:txBody>
          <a:bodyPr/>
          <a:lstStyle>
            <a:lvl1pPr>
              <a:defRPr smtClean="0"/>
            </a:lvl1pPr>
          </a:lstStyle>
          <a:p>
            <a:pPr>
              <a:defRPr/>
            </a:pPr>
            <a:fld id="{3BAF327E-1649-A246-8D9B-66E2C04E8DCD}" type="slidenum">
              <a:rPr lang="en-US" altLang="zh-TW"/>
              <a:pPr>
                <a:defRPr/>
              </a:pPr>
              <a:t>‹#›</a:t>
            </a:fld>
            <a:endParaRPr lang="en-US" altLang="zh-TW"/>
          </a:p>
        </p:txBody>
      </p:sp>
    </p:spTree>
    <p:extLst>
      <p:ext uri="{BB962C8B-B14F-4D97-AF65-F5344CB8AC3E}">
        <p14:creationId xmlns:p14="http://schemas.microsoft.com/office/powerpoint/2010/main" val="23235259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cxnSp>
        <p:nvCxnSpPr>
          <p:cNvPr id="7" name="直線接點 6">
            <a:extLst>
              <a:ext uri="{FF2B5EF4-FFF2-40B4-BE49-F238E27FC236}">
                <a16:creationId xmlns:a16="http://schemas.microsoft.com/office/drawing/2014/main" id="{68D4A423-3874-B7FF-A6FB-40B6AD4DF374}"/>
              </a:ext>
            </a:extLst>
          </p:cNvPr>
          <p:cNvCxnSpPr/>
          <p:nvPr/>
        </p:nvCxnSpPr>
        <p:spPr>
          <a:xfrm>
            <a:off x="609600" y="1493853"/>
            <a:ext cx="10972800" cy="1587"/>
          </a:xfrm>
          <a:prstGeom prst="line">
            <a:avLst/>
          </a:prstGeom>
        </p:spPr>
        <p:style>
          <a:lnRef idx="3">
            <a:schemeClr val="accent1"/>
          </a:lnRef>
          <a:fillRef idx="0">
            <a:schemeClr val="accent1"/>
          </a:fillRef>
          <a:effectRef idx="2">
            <a:schemeClr val="accent1"/>
          </a:effectRef>
          <a:fontRef idx="minor">
            <a:schemeClr val="tx1"/>
          </a:fontRef>
        </p:style>
      </p:cxnSp>
      <p:sp>
        <p:nvSpPr>
          <p:cNvPr id="2" name="標題 1"/>
          <p:cNvSpPr>
            <a:spLocks noGrp="1"/>
          </p:cNvSpPr>
          <p:nvPr>
            <p:ph type="title"/>
          </p:nvPr>
        </p:nvSpPr>
        <p:spPr/>
        <p:txBody>
          <a:bodyPr/>
          <a:lstStyle>
            <a:lvl1pPr>
              <a:defRPr/>
            </a:lvl1pPr>
          </a:lstStyle>
          <a:p>
            <a:r>
              <a:rPr lang="zh-TW" altLang="en-US"/>
              <a:t>按一下以編輯母片標題樣式</a:t>
            </a:r>
            <a:endParaRPr lang="en-US"/>
          </a:p>
        </p:txBody>
      </p:sp>
      <p:sp>
        <p:nvSpPr>
          <p:cNvPr id="3" name="文字版面配置區 2"/>
          <p:cNvSpPr>
            <a:spLocks noGrp="1"/>
          </p:cNvSpPr>
          <p:nvPr>
            <p:ph type="body" idx="1"/>
          </p:nvPr>
        </p:nvSpPr>
        <p:spPr>
          <a:xfrm>
            <a:off x="609600" y="1535113"/>
            <a:ext cx="5386917" cy="639762"/>
          </a:xfrm>
        </p:spPr>
        <p:txBody>
          <a:bodyPr anchor="b"/>
          <a:lstStyle>
            <a:lvl1pPr marL="0" indent="0">
              <a:buNone/>
              <a:defRPr sz="2400" b="1"/>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zh-TW" altLang="en-US"/>
              <a:t>按一下以編輯母片文字樣式</a:t>
            </a:r>
          </a:p>
        </p:txBody>
      </p:sp>
      <p:sp>
        <p:nvSpPr>
          <p:cNvPr id="4" name="內容版面配置區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5" name="文字版面配置區 4"/>
          <p:cNvSpPr>
            <a:spLocks noGrp="1"/>
          </p:cNvSpPr>
          <p:nvPr>
            <p:ph type="body" sz="quarter" idx="3"/>
          </p:nvPr>
        </p:nvSpPr>
        <p:spPr>
          <a:xfrm>
            <a:off x="6193377" y="1535113"/>
            <a:ext cx="5389033" cy="639762"/>
          </a:xfrm>
        </p:spPr>
        <p:txBody>
          <a:bodyPr anchor="b"/>
          <a:lstStyle>
            <a:lvl1pPr marL="0" indent="0">
              <a:buNone/>
              <a:defRPr sz="2400" b="1"/>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zh-TW" altLang="en-US"/>
              <a:t>按一下以編輯母片文字樣式</a:t>
            </a:r>
          </a:p>
        </p:txBody>
      </p:sp>
      <p:sp>
        <p:nvSpPr>
          <p:cNvPr id="6" name="內容版面配置區 5"/>
          <p:cNvSpPr>
            <a:spLocks noGrp="1"/>
          </p:cNvSpPr>
          <p:nvPr>
            <p:ph sz="quarter" idx="4"/>
          </p:nvPr>
        </p:nvSpPr>
        <p:spPr>
          <a:xfrm>
            <a:off x="6193377"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8" name="日期版面配置區 3">
            <a:extLst>
              <a:ext uri="{FF2B5EF4-FFF2-40B4-BE49-F238E27FC236}">
                <a16:creationId xmlns:a16="http://schemas.microsoft.com/office/drawing/2014/main" id="{27F6DF62-8C9E-6DFC-BDE0-C144EF406AC3}"/>
              </a:ext>
            </a:extLst>
          </p:cNvPr>
          <p:cNvSpPr>
            <a:spLocks noGrp="1"/>
          </p:cNvSpPr>
          <p:nvPr>
            <p:ph type="dt" sz="half" idx="10"/>
          </p:nvPr>
        </p:nvSpPr>
        <p:spPr/>
        <p:txBody>
          <a:bodyPr/>
          <a:lstStyle>
            <a:lvl1pPr>
              <a:defRPr/>
            </a:lvl1pPr>
          </a:lstStyle>
          <a:p>
            <a:pPr>
              <a:defRPr/>
            </a:pPr>
            <a:fld id="{12FCAA78-50BA-924B-90D2-509D593DBBC4}" type="datetimeFigureOut">
              <a:rPr lang="en-US" altLang="zh-TW"/>
              <a:pPr>
                <a:defRPr/>
              </a:pPr>
              <a:t>3/26/2024</a:t>
            </a:fld>
            <a:endParaRPr lang="en-US" altLang="zh-TW"/>
          </a:p>
        </p:txBody>
      </p:sp>
      <p:sp>
        <p:nvSpPr>
          <p:cNvPr id="9" name="頁尾版面配置區 4">
            <a:extLst>
              <a:ext uri="{FF2B5EF4-FFF2-40B4-BE49-F238E27FC236}">
                <a16:creationId xmlns:a16="http://schemas.microsoft.com/office/drawing/2014/main" id="{4C2DA062-7317-DF5E-E211-DE28191F731A}"/>
              </a:ext>
            </a:extLst>
          </p:cNvPr>
          <p:cNvSpPr>
            <a:spLocks noGrp="1"/>
          </p:cNvSpPr>
          <p:nvPr>
            <p:ph type="ftr" sz="quarter" idx="11"/>
          </p:nvPr>
        </p:nvSpPr>
        <p:spPr/>
        <p:txBody>
          <a:bodyPr/>
          <a:lstStyle>
            <a:lvl1pPr>
              <a:defRPr/>
            </a:lvl1pPr>
          </a:lstStyle>
          <a:p>
            <a:pPr>
              <a:defRPr/>
            </a:pPr>
            <a:endParaRPr lang="en-US" altLang="zh-TW"/>
          </a:p>
        </p:txBody>
      </p:sp>
      <p:sp>
        <p:nvSpPr>
          <p:cNvPr id="10" name="投影片編號版面配置區 5">
            <a:extLst>
              <a:ext uri="{FF2B5EF4-FFF2-40B4-BE49-F238E27FC236}">
                <a16:creationId xmlns:a16="http://schemas.microsoft.com/office/drawing/2014/main" id="{A7D70192-F4FE-C500-B65C-C1DE9959F91E}"/>
              </a:ext>
            </a:extLst>
          </p:cNvPr>
          <p:cNvSpPr>
            <a:spLocks noGrp="1"/>
          </p:cNvSpPr>
          <p:nvPr>
            <p:ph type="sldNum" sz="quarter" idx="12"/>
          </p:nvPr>
        </p:nvSpPr>
        <p:spPr/>
        <p:txBody>
          <a:bodyPr/>
          <a:lstStyle>
            <a:lvl1pPr>
              <a:defRPr smtClean="0"/>
            </a:lvl1pPr>
          </a:lstStyle>
          <a:p>
            <a:pPr>
              <a:defRPr/>
            </a:pPr>
            <a:fld id="{EB06F1D5-876F-E24E-9A43-C8207A738AA2}" type="slidenum">
              <a:rPr lang="en-US" altLang="zh-TW"/>
              <a:pPr>
                <a:defRPr/>
              </a:pPr>
              <a:t>‹#›</a:t>
            </a:fld>
            <a:endParaRPr lang="en-US" altLang="zh-TW"/>
          </a:p>
        </p:txBody>
      </p:sp>
    </p:spTree>
    <p:extLst>
      <p:ext uri="{BB962C8B-B14F-4D97-AF65-F5344CB8AC3E}">
        <p14:creationId xmlns:p14="http://schemas.microsoft.com/office/powerpoint/2010/main" val="6510041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cxnSp>
        <p:nvCxnSpPr>
          <p:cNvPr id="3" name="直線接點 2">
            <a:extLst>
              <a:ext uri="{FF2B5EF4-FFF2-40B4-BE49-F238E27FC236}">
                <a16:creationId xmlns:a16="http://schemas.microsoft.com/office/drawing/2014/main" id="{00FE85FE-CB38-C469-B662-75DD43D7D4E9}"/>
              </a:ext>
            </a:extLst>
          </p:cNvPr>
          <p:cNvCxnSpPr/>
          <p:nvPr/>
        </p:nvCxnSpPr>
        <p:spPr>
          <a:xfrm>
            <a:off x="609600" y="1493853"/>
            <a:ext cx="10972800" cy="1587"/>
          </a:xfrm>
          <a:prstGeom prst="line">
            <a:avLst/>
          </a:prstGeom>
        </p:spPr>
        <p:style>
          <a:lnRef idx="3">
            <a:schemeClr val="accent1"/>
          </a:lnRef>
          <a:fillRef idx="0">
            <a:schemeClr val="accent1"/>
          </a:fillRef>
          <a:effectRef idx="2">
            <a:schemeClr val="accent1"/>
          </a:effectRef>
          <a:fontRef idx="minor">
            <a:schemeClr val="tx1"/>
          </a:fontRef>
        </p:style>
      </p:cxnSp>
      <p:sp>
        <p:nvSpPr>
          <p:cNvPr id="2" name="標題 1"/>
          <p:cNvSpPr>
            <a:spLocks noGrp="1"/>
          </p:cNvSpPr>
          <p:nvPr>
            <p:ph type="title"/>
          </p:nvPr>
        </p:nvSpPr>
        <p:spPr/>
        <p:txBody>
          <a:bodyPr/>
          <a:lstStyle/>
          <a:p>
            <a:r>
              <a:rPr lang="zh-TW" altLang="en-US"/>
              <a:t>按一下以編輯母片標題樣式</a:t>
            </a:r>
            <a:endParaRPr lang="en-US"/>
          </a:p>
        </p:txBody>
      </p:sp>
      <p:sp>
        <p:nvSpPr>
          <p:cNvPr id="4" name="日期版面配置區 3">
            <a:extLst>
              <a:ext uri="{FF2B5EF4-FFF2-40B4-BE49-F238E27FC236}">
                <a16:creationId xmlns:a16="http://schemas.microsoft.com/office/drawing/2014/main" id="{5FCAED21-0871-FF14-5B95-2743F126963A}"/>
              </a:ext>
            </a:extLst>
          </p:cNvPr>
          <p:cNvSpPr>
            <a:spLocks noGrp="1"/>
          </p:cNvSpPr>
          <p:nvPr>
            <p:ph type="dt" sz="half" idx="10"/>
          </p:nvPr>
        </p:nvSpPr>
        <p:spPr/>
        <p:txBody>
          <a:bodyPr/>
          <a:lstStyle>
            <a:lvl1pPr>
              <a:defRPr/>
            </a:lvl1pPr>
          </a:lstStyle>
          <a:p>
            <a:pPr>
              <a:defRPr/>
            </a:pPr>
            <a:fld id="{6760DC86-09B1-DD46-89D5-29D3CC8C7346}" type="datetimeFigureOut">
              <a:rPr lang="en-US" altLang="zh-TW"/>
              <a:pPr>
                <a:defRPr/>
              </a:pPr>
              <a:t>3/26/2024</a:t>
            </a:fld>
            <a:endParaRPr lang="en-US" altLang="zh-TW"/>
          </a:p>
        </p:txBody>
      </p:sp>
      <p:sp>
        <p:nvSpPr>
          <p:cNvPr id="5" name="頁尾版面配置區 4">
            <a:extLst>
              <a:ext uri="{FF2B5EF4-FFF2-40B4-BE49-F238E27FC236}">
                <a16:creationId xmlns:a16="http://schemas.microsoft.com/office/drawing/2014/main" id="{9C20BDA1-FEEC-BD02-AA65-C98EA7C80376}"/>
              </a:ext>
            </a:extLst>
          </p:cNvPr>
          <p:cNvSpPr>
            <a:spLocks noGrp="1"/>
          </p:cNvSpPr>
          <p:nvPr>
            <p:ph type="ftr" sz="quarter" idx="11"/>
          </p:nvPr>
        </p:nvSpPr>
        <p:spPr/>
        <p:txBody>
          <a:bodyPr/>
          <a:lstStyle>
            <a:lvl1pPr>
              <a:defRPr/>
            </a:lvl1pPr>
          </a:lstStyle>
          <a:p>
            <a:pPr>
              <a:defRPr/>
            </a:pPr>
            <a:endParaRPr lang="en-US" altLang="zh-TW"/>
          </a:p>
        </p:txBody>
      </p:sp>
      <p:sp>
        <p:nvSpPr>
          <p:cNvPr id="6" name="投影片編號版面配置區 5">
            <a:extLst>
              <a:ext uri="{FF2B5EF4-FFF2-40B4-BE49-F238E27FC236}">
                <a16:creationId xmlns:a16="http://schemas.microsoft.com/office/drawing/2014/main" id="{3FADA98F-27C2-6BAC-AEB0-89903C3201D8}"/>
              </a:ext>
            </a:extLst>
          </p:cNvPr>
          <p:cNvSpPr>
            <a:spLocks noGrp="1"/>
          </p:cNvSpPr>
          <p:nvPr>
            <p:ph type="sldNum" sz="quarter" idx="12"/>
          </p:nvPr>
        </p:nvSpPr>
        <p:spPr/>
        <p:txBody>
          <a:bodyPr/>
          <a:lstStyle>
            <a:lvl1pPr>
              <a:defRPr smtClean="0"/>
            </a:lvl1pPr>
          </a:lstStyle>
          <a:p>
            <a:pPr>
              <a:defRPr/>
            </a:pPr>
            <a:fld id="{A0592FAC-3330-1344-B8A0-73F3914872FE}" type="slidenum">
              <a:rPr lang="en-US" altLang="zh-TW"/>
              <a:pPr>
                <a:defRPr/>
              </a:pPr>
              <a:t>‹#›</a:t>
            </a:fld>
            <a:endParaRPr lang="en-US" altLang="zh-TW"/>
          </a:p>
        </p:txBody>
      </p:sp>
    </p:spTree>
    <p:extLst>
      <p:ext uri="{BB962C8B-B14F-4D97-AF65-F5344CB8AC3E}">
        <p14:creationId xmlns:p14="http://schemas.microsoft.com/office/powerpoint/2010/main" val="42660635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3">
            <a:extLst>
              <a:ext uri="{FF2B5EF4-FFF2-40B4-BE49-F238E27FC236}">
                <a16:creationId xmlns:a16="http://schemas.microsoft.com/office/drawing/2014/main" id="{2F517B2E-8216-13B1-0E9F-19C1D1DEB608}"/>
              </a:ext>
            </a:extLst>
          </p:cNvPr>
          <p:cNvSpPr>
            <a:spLocks noGrp="1"/>
          </p:cNvSpPr>
          <p:nvPr>
            <p:ph type="dt" sz="half" idx="10"/>
          </p:nvPr>
        </p:nvSpPr>
        <p:spPr/>
        <p:txBody>
          <a:bodyPr/>
          <a:lstStyle>
            <a:lvl1pPr>
              <a:defRPr/>
            </a:lvl1pPr>
          </a:lstStyle>
          <a:p>
            <a:pPr>
              <a:defRPr/>
            </a:pPr>
            <a:fld id="{322BA190-3224-A343-A652-BB675B3081DE}" type="datetimeFigureOut">
              <a:rPr lang="en-US" altLang="zh-TW"/>
              <a:pPr>
                <a:defRPr/>
              </a:pPr>
              <a:t>3/26/2024</a:t>
            </a:fld>
            <a:endParaRPr lang="en-US" altLang="zh-TW"/>
          </a:p>
        </p:txBody>
      </p:sp>
      <p:sp>
        <p:nvSpPr>
          <p:cNvPr id="3" name="頁尾版面配置區 4">
            <a:extLst>
              <a:ext uri="{FF2B5EF4-FFF2-40B4-BE49-F238E27FC236}">
                <a16:creationId xmlns:a16="http://schemas.microsoft.com/office/drawing/2014/main" id="{0B39717D-F711-693A-C2E6-FBD455DDA971}"/>
              </a:ext>
            </a:extLst>
          </p:cNvPr>
          <p:cNvSpPr>
            <a:spLocks noGrp="1"/>
          </p:cNvSpPr>
          <p:nvPr>
            <p:ph type="ftr" sz="quarter" idx="11"/>
          </p:nvPr>
        </p:nvSpPr>
        <p:spPr/>
        <p:txBody>
          <a:bodyPr/>
          <a:lstStyle>
            <a:lvl1pPr>
              <a:defRPr/>
            </a:lvl1pPr>
          </a:lstStyle>
          <a:p>
            <a:pPr>
              <a:defRPr/>
            </a:pPr>
            <a:endParaRPr lang="en-US" altLang="zh-TW"/>
          </a:p>
        </p:txBody>
      </p:sp>
      <p:sp>
        <p:nvSpPr>
          <p:cNvPr id="4" name="投影片編號版面配置區 5">
            <a:extLst>
              <a:ext uri="{FF2B5EF4-FFF2-40B4-BE49-F238E27FC236}">
                <a16:creationId xmlns:a16="http://schemas.microsoft.com/office/drawing/2014/main" id="{5C170C78-1F41-0E2F-5029-5021D531075D}"/>
              </a:ext>
            </a:extLst>
          </p:cNvPr>
          <p:cNvSpPr>
            <a:spLocks noGrp="1"/>
          </p:cNvSpPr>
          <p:nvPr>
            <p:ph type="sldNum" sz="quarter" idx="12"/>
          </p:nvPr>
        </p:nvSpPr>
        <p:spPr/>
        <p:txBody>
          <a:bodyPr/>
          <a:lstStyle>
            <a:lvl1pPr>
              <a:defRPr/>
            </a:lvl1pPr>
          </a:lstStyle>
          <a:p>
            <a:pPr>
              <a:defRPr/>
            </a:pPr>
            <a:fld id="{3F35C7D9-FC14-1844-9A48-B9928B963FE9}" type="slidenum">
              <a:rPr lang="en-US" altLang="zh-TW"/>
              <a:pPr>
                <a:defRPr/>
              </a:pPr>
              <a:t>‹#›</a:t>
            </a:fld>
            <a:endParaRPr lang="en-US" altLang="zh-TW"/>
          </a:p>
        </p:txBody>
      </p:sp>
    </p:spTree>
    <p:extLst>
      <p:ext uri="{BB962C8B-B14F-4D97-AF65-F5344CB8AC3E}">
        <p14:creationId xmlns:p14="http://schemas.microsoft.com/office/powerpoint/2010/main" val="9937289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609603" y="273050"/>
            <a:ext cx="4011084" cy="1162050"/>
          </a:xfrm>
        </p:spPr>
        <p:txBody>
          <a:bodyPr anchor="b"/>
          <a:lstStyle>
            <a:lvl1pPr algn="l">
              <a:defRPr sz="2000" b="1"/>
            </a:lvl1pPr>
          </a:lstStyle>
          <a:p>
            <a:r>
              <a:rPr lang="zh-TW" altLang="en-US"/>
              <a:t>按一下以編輯母片標題樣式</a:t>
            </a:r>
            <a:endParaRPr lang="en-US"/>
          </a:p>
        </p:txBody>
      </p:sp>
      <p:sp>
        <p:nvSpPr>
          <p:cNvPr id="3" name="內容版面配置區 2"/>
          <p:cNvSpPr>
            <a:spLocks noGrp="1"/>
          </p:cNvSpPr>
          <p:nvPr>
            <p:ph idx="1"/>
          </p:nvPr>
        </p:nvSpPr>
        <p:spPr>
          <a:xfrm>
            <a:off x="4766733" y="273052"/>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文字版面配置區 3"/>
          <p:cNvSpPr>
            <a:spLocks noGrp="1"/>
          </p:cNvSpPr>
          <p:nvPr>
            <p:ph type="body" sz="half" idx="2"/>
          </p:nvPr>
        </p:nvSpPr>
        <p:spPr>
          <a:xfrm>
            <a:off x="609603" y="1435102"/>
            <a:ext cx="4011084" cy="4691063"/>
          </a:xfrm>
        </p:spPr>
        <p:txBody>
          <a:bodyPr/>
          <a:lstStyle>
            <a:lvl1pPr marL="0" indent="0">
              <a:buNone/>
              <a:defRPr sz="1400"/>
            </a:lvl1pPr>
            <a:lvl2pPr marL="457178" indent="0">
              <a:buNone/>
              <a:defRPr sz="1200"/>
            </a:lvl2pPr>
            <a:lvl3pPr marL="914354" indent="0">
              <a:buNone/>
              <a:defRPr sz="1000"/>
            </a:lvl3pPr>
            <a:lvl4pPr marL="1371532" indent="0">
              <a:buNone/>
              <a:defRPr sz="900"/>
            </a:lvl4pPr>
            <a:lvl5pPr marL="1828709" indent="0">
              <a:buNone/>
              <a:defRPr sz="900"/>
            </a:lvl5pPr>
            <a:lvl6pPr marL="2285886" indent="0">
              <a:buNone/>
              <a:defRPr sz="900"/>
            </a:lvl6pPr>
            <a:lvl7pPr marL="2743062" indent="0">
              <a:buNone/>
              <a:defRPr sz="900"/>
            </a:lvl7pPr>
            <a:lvl8pPr marL="3200240" indent="0">
              <a:buNone/>
              <a:defRPr sz="900"/>
            </a:lvl8pPr>
            <a:lvl9pPr marL="3657418" indent="0">
              <a:buNone/>
              <a:defRPr sz="900"/>
            </a:lvl9pPr>
          </a:lstStyle>
          <a:p>
            <a:pPr lvl="0"/>
            <a:r>
              <a:rPr lang="zh-TW" altLang="en-US"/>
              <a:t>按一下以編輯母片文字樣式</a:t>
            </a:r>
          </a:p>
        </p:txBody>
      </p:sp>
      <p:sp>
        <p:nvSpPr>
          <p:cNvPr id="5" name="日期版面配置區 3">
            <a:extLst>
              <a:ext uri="{FF2B5EF4-FFF2-40B4-BE49-F238E27FC236}">
                <a16:creationId xmlns:a16="http://schemas.microsoft.com/office/drawing/2014/main" id="{F8A6CBB0-E02A-7AE5-8B86-3BABD85C23D0}"/>
              </a:ext>
            </a:extLst>
          </p:cNvPr>
          <p:cNvSpPr>
            <a:spLocks noGrp="1"/>
          </p:cNvSpPr>
          <p:nvPr>
            <p:ph type="dt" sz="half" idx="10"/>
          </p:nvPr>
        </p:nvSpPr>
        <p:spPr/>
        <p:txBody>
          <a:bodyPr/>
          <a:lstStyle>
            <a:lvl1pPr>
              <a:defRPr/>
            </a:lvl1pPr>
          </a:lstStyle>
          <a:p>
            <a:pPr>
              <a:defRPr/>
            </a:pPr>
            <a:fld id="{A0187023-CAE0-EA45-B30B-EE6B11A1D50A}" type="datetimeFigureOut">
              <a:rPr lang="en-US" altLang="zh-TW"/>
              <a:pPr>
                <a:defRPr/>
              </a:pPr>
              <a:t>3/26/2024</a:t>
            </a:fld>
            <a:endParaRPr lang="en-US" altLang="zh-TW"/>
          </a:p>
        </p:txBody>
      </p:sp>
      <p:sp>
        <p:nvSpPr>
          <p:cNvPr id="6" name="頁尾版面配置區 4">
            <a:extLst>
              <a:ext uri="{FF2B5EF4-FFF2-40B4-BE49-F238E27FC236}">
                <a16:creationId xmlns:a16="http://schemas.microsoft.com/office/drawing/2014/main" id="{D5AFFCC3-481C-62C5-BA83-94DB07BCC950}"/>
              </a:ext>
            </a:extLst>
          </p:cNvPr>
          <p:cNvSpPr>
            <a:spLocks noGrp="1"/>
          </p:cNvSpPr>
          <p:nvPr>
            <p:ph type="ftr" sz="quarter" idx="11"/>
          </p:nvPr>
        </p:nvSpPr>
        <p:spPr/>
        <p:txBody>
          <a:bodyPr/>
          <a:lstStyle>
            <a:lvl1pPr>
              <a:defRPr/>
            </a:lvl1pPr>
          </a:lstStyle>
          <a:p>
            <a:pPr>
              <a:defRPr/>
            </a:pPr>
            <a:endParaRPr lang="en-US" altLang="zh-TW"/>
          </a:p>
        </p:txBody>
      </p:sp>
      <p:sp>
        <p:nvSpPr>
          <p:cNvPr id="7" name="投影片編號版面配置區 5">
            <a:extLst>
              <a:ext uri="{FF2B5EF4-FFF2-40B4-BE49-F238E27FC236}">
                <a16:creationId xmlns:a16="http://schemas.microsoft.com/office/drawing/2014/main" id="{3C384F85-B1FB-1ADA-93CD-C57D4792555E}"/>
              </a:ext>
            </a:extLst>
          </p:cNvPr>
          <p:cNvSpPr>
            <a:spLocks noGrp="1"/>
          </p:cNvSpPr>
          <p:nvPr>
            <p:ph type="sldNum" sz="quarter" idx="12"/>
          </p:nvPr>
        </p:nvSpPr>
        <p:spPr/>
        <p:txBody>
          <a:bodyPr/>
          <a:lstStyle>
            <a:lvl1pPr>
              <a:defRPr/>
            </a:lvl1pPr>
          </a:lstStyle>
          <a:p>
            <a:pPr>
              <a:defRPr/>
            </a:pPr>
            <a:fld id="{56C534C6-1087-664B-B263-0D6E8E574B55}" type="slidenum">
              <a:rPr lang="en-US" altLang="zh-TW"/>
              <a:pPr>
                <a:defRPr/>
              </a:pPr>
              <a:t>‹#›</a:t>
            </a:fld>
            <a:endParaRPr lang="en-US" altLang="zh-TW"/>
          </a:p>
        </p:txBody>
      </p:sp>
    </p:spTree>
    <p:extLst>
      <p:ext uri="{BB962C8B-B14F-4D97-AF65-F5344CB8AC3E}">
        <p14:creationId xmlns:p14="http://schemas.microsoft.com/office/powerpoint/2010/main" val="32381370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圖片 12" descr="logo_ppt.png">
            <a:extLst>
              <a:ext uri="{FF2B5EF4-FFF2-40B4-BE49-F238E27FC236}">
                <a16:creationId xmlns:a16="http://schemas.microsoft.com/office/drawing/2014/main" id="{26EE3FAA-AA89-FE7C-F0D1-5C69A8067140}"/>
              </a:ext>
            </a:extLst>
          </p:cNvPr>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9336360" y="6019800"/>
            <a:ext cx="275404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12">
            <a:extLst>
              <a:ext uri="{FF2B5EF4-FFF2-40B4-BE49-F238E27FC236}">
                <a16:creationId xmlns:a16="http://schemas.microsoft.com/office/drawing/2014/main" id="{F2A8C0FB-B676-663E-D3FC-8AB17AF662FC}"/>
              </a:ext>
            </a:extLst>
          </p:cNvPr>
          <p:cNvPicPr>
            <a:picLocks noChangeAspect="1" noChangeArrowheads="1"/>
          </p:cNvPicPr>
          <p:nvPr/>
        </p:nvPicPr>
        <p:blipFill>
          <a:blip r:embed="rId1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 y="-14288"/>
            <a:ext cx="767405" cy="70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8" name="矩形 20">
            <a:extLst>
              <a:ext uri="{FF2B5EF4-FFF2-40B4-BE49-F238E27FC236}">
                <a16:creationId xmlns:a16="http://schemas.microsoft.com/office/drawing/2014/main" id="{F1334388-7107-429D-0FFC-DB90B182B35D}"/>
              </a:ext>
            </a:extLst>
          </p:cNvPr>
          <p:cNvSpPr>
            <a:spLocks noChangeArrowheads="1"/>
          </p:cNvSpPr>
          <p:nvPr/>
        </p:nvSpPr>
        <p:spPr bwMode="auto">
          <a:xfrm>
            <a:off x="827620" y="60325"/>
            <a:ext cx="415078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en-US" altLang="zh-TW" sz="1000">
                <a:solidFill>
                  <a:srgbClr val="969696"/>
                </a:solidFill>
                <a:latin typeface="Calibri" panose="020F0502020204030204" pitchFamily="34" charset="0"/>
              </a:rPr>
              <a:t>National Chung Cheng University</a:t>
            </a:r>
          </a:p>
          <a:p>
            <a:pPr eaLnBrk="1" hangingPunct="1"/>
            <a:r>
              <a:rPr lang="en-US" altLang="zh-TW" sz="1000">
                <a:solidFill>
                  <a:srgbClr val="969696"/>
                </a:solidFill>
                <a:latin typeface="Calibri" panose="020F0502020204030204" pitchFamily="34" charset="0"/>
              </a:rPr>
              <a:t>Dept. Computer Science &amp; Information Engineering</a:t>
            </a:r>
          </a:p>
        </p:txBody>
      </p:sp>
      <p:sp>
        <p:nvSpPr>
          <p:cNvPr id="1029" name="標題版面配置區 1">
            <a:extLst>
              <a:ext uri="{FF2B5EF4-FFF2-40B4-BE49-F238E27FC236}">
                <a16:creationId xmlns:a16="http://schemas.microsoft.com/office/drawing/2014/main" id="{5FBF7AEF-BCCD-994D-B11C-CF4F847B026D}"/>
              </a:ext>
            </a:extLst>
          </p:cNvPr>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TW" altLang="en-US"/>
              <a:t>按一下以編輯母片標題樣式</a:t>
            </a:r>
          </a:p>
        </p:txBody>
      </p:sp>
      <p:sp>
        <p:nvSpPr>
          <p:cNvPr id="1030" name="文字版面配置區 2">
            <a:extLst>
              <a:ext uri="{FF2B5EF4-FFF2-40B4-BE49-F238E27FC236}">
                <a16:creationId xmlns:a16="http://schemas.microsoft.com/office/drawing/2014/main" id="{804920E1-8C4B-C90C-4607-FB7AACE7479F}"/>
              </a:ext>
            </a:extLst>
          </p:cNvPr>
          <p:cNvSpPr>
            <a:spLocks noGrp="1"/>
          </p:cNvSpPr>
          <p:nvPr>
            <p:ph type="body" idx="1"/>
          </p:nvPr>
        </p:nvSpPr>
        <p:spPr bwMode="auto">
          <a:xfrm>
            <a:off x="609600" y="1600204"/>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a:extLst>
              <a:ext uri="{FF2B5EF4-FFF2-40B4-BE49-F238E27FC236}">
                <a16:creationId xmlns:a16="http://schemas.microsoft.com/office/drawing/2014/main" id="{FF7E0EC2-225E-1D2C-F0E4-F2AC04373A90}"/>
              </a:ext>
            </a:extLst>
          </p:cNvPr>
          <p:cNvSpPr>
            <a:spLocks noGrp="1"/>
          </p:cNvSpPr>
          <p:nvPr>
            <p:ph type="dt" sz="half" idx="2"/>
          </p:nvPr>
        </p:nvSpPr>
        <p:spPr>
          <a:xfrm>
            <a:off x="609600" y="6356365"/>
            <a:ext cx="28448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latin typeface="Calibri" pitchFamily="34" charset="0"/>
                <a:cs typeface="Arial" charset="0"/>
              </a:defRPr>
            </a:lvl1pPr>
          </a:lstStyle>
          <a:p>
            <a:pPr>
              <a:defRPr/>
            </a:pPr>
            <a:fld id="{557BAC3C-2BF9-D74C-8EFD-C064BE4D7DD0}" type="datetimeFigureOut">
              <a:rPr lang="en-US" altLang="zh-TW"/>
              <a:pPr>
                <a:defRPr/>
              </a:pPr>
              <a:t>3/26/2024</a:t>
            </a:fld>
            <a:endParaRPr lang="en-US" altLang="zh-TW"/>
          </a:p>
        </p:txBody>
      </p:sp>
      <p:sp>
        <p:nvSpPr>
          <p:cNvPr id="5" name="頁尾版面配置區 4">
            <a:extLst>
              <a:ext uri="{FF2B5EF4-FFF2-40B4-BE49-F238E27FC236}">
                <a16:creationId xmlns:a16="http://schemas.microsoft.com/office/drawing/2014/main" id="{58AF66EB-716D-C500-4B78-3D5F434D232E}"/>
              </a:ext>
            </a:extLst>
          </p:cNvPr>
          <p:cNvSpPr>
            <a:spLocks noGrp="1"/>
          </p:cNvSpPr>
          <p:nvPr>
            <p:ph type="ftr" sz="quarter" idx="3"/>
          </p:nvPr>
        </p:nvSpPr>
        <p:spPr>
          <a:xfrm>
            <a:off x="7924800" y="6356365"/>
            <a:ext cx="38608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200">
                <a:solidFill>
                  <a:srgbClr val="898989"/>
                </a:solidFill>
                <a:latin typeface="Calibri" pitchFamily="34" charset="0"/>
                <a:cs typeface="Arial" charset="0"/>
              </a:defRPr>
            </a:lvl1pPr>
          </a:lstStyle>
          <a:p>
            <a:pPr>
              <a:defRPr/>
            </a:pPr>
            <a:endParaRPr lang="en-US" altLang="zh-TW"/>
          </a:p>
        </p:txBody>
      </p:sp>
      <p:sp>
        <p:nvSpPr>
          <p:cNvPr id="6" name="投影片編號版面配置區 5">
            <a:extLst>
              <a:ext uri="{FF2B5EF4-FFF2-40B4-BE49-F238E27FC236}">
                <a16:creationId xmlns:a16="http://schemas.microsoft.com/office/drawing/2014/main" id="{8EC77997-CDBD-4341-3D60-75FA3EB2074B}"/>
              </a:ext>
            </a:extLst>
          </p:cNvPr>
          <p:cNvSpPr>
            <a:spLocks noGrp="1"/>
          </p:cNvSpPr>
          <p:nvPr>
            <p:ph type="sldNum" sz="quarter" idx="4"/>
          </p:nvPr>
        </p:nvSpPr>
        <p:spPr>
          <a:xfrm>
            <a:off x="4572000" y="6356365"/>
            <a:ext cx="28448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600" b="1" smtClean="0">
                <a:solidFill>
                  <a:srgbClr val="898989"/>
                </a:solidFill>
                <a:latin typeface="Calibri" panose="020F0502020204030204" pitchFamily="34" charset="0"/>
              </a:defRPr>
            </a:lvl1pPr>
          </a:lstStyle>
          <a:p>
            <a:pPr>
              <a:defRPr/>
            </a:pPr>
            <a:fld id="{42ED6105-F974-9347-8226-199CC15912A7}" type="slidenum">
              <a:rPr lang="en-US" altLang="zh-TW"/>
              <a:pPr>
                <a:defRPr/>
              </a:pPr>
              <a:t>‹#›</a:t>
            </a:fld>
            <a:endParaRPr lang="en-US" altLang="zh-TW"/>
          </a:p>
        </p:txBody>
      </p:sp>
    </p:spTree>
  </p:cSld>
  <p:clrMap bg1="lt1" tx1="dk1" bg2="lt2" tx2="dk2" accent1="accent1" accent2="accent2" accent3="accent3" accent4="accent4" accent5="accent5" accent6="accent6" hlink="hlink" folHlink="folHlink"/>
  <p:sldLayoutIdLst>
    <p:sldLayoutId id="2147483813" r:id="rId1"/>
    <p:sldLayoutId id="2147483808" r:id="rId2"/>
    <p:sldLayoutId id="2147483814" r:id="rId3"/>
    <p:sldLayoutId id="2147483809" r:id="rId4"/>
    <p:sldLayoutId id="2147483815" r:id="rId5"/>
    <p:sldLayoutId id="2147483816" r:id="rId6"/>
    <p:sldLayoutId id="2147483817" r:id="rId7"/>
    <p:sldLayoutId id="2147483810" r:id="rId8"/>
    <p:sldLayoutId id="2147483811" r:id="rId9"/>
    <p:sldLayoutId id="2147483812" r:id="rId10"/>
    <p:sldLayoutId id="2147483818" r:id="rId11"/>
    <p:sldLayoutId id="2147483819" r:id="rId12"/>
  </p:sldLayoutIdLst>
  <p:hf hdr="0" ftr="0" dt="0"/>
  <p:txStyles>
    <p:titleStyle>
      <a:lvl1pPr algn="ctr" rtl="0" eaLnBrk="1" fontAlgn="base" hangingPunct="1">
        <a:spcBef>
          <a:spcPct val="0"/>
        </a:spcBef>
        <a:spcAft>
          <a:spcPct val="0"/>
        </a:spcAft>
        <a:defRPr sz="4400" b="1" kern="1200">
          <a:solidFill>
            <a:schemeClr val="tx1"/>
          </a:solidFill>
          <a:latin typeface="微軟正黑體" pitchFamily="34" charset="-120"/>
          <a:ea typeface="微軟正黑體" pitchFamily="34" charset="-120"/>
          <a:cs typeface="+mj-cs"/>
        </a:defRPr>
      </a:lvl1pPr>
      <a:lvl2pPr algn="ctr" rtl="0" eaLnBrk="1" fontAlgn="base" hangingPunct="1">
        <a:spcBef>
          <a:spcPct val="0"/>
        </a:spcBef>
        <a:spcAft>
          <a:spcPct val="0"/>
        </a:spcAft>
        <a:defRPr sz="4400" b="1">
          <a:solidFill>
            <a:schemeClr val="tx1"/>
          </a:solidFill>
          <a:latin typeface="微軟正黑體" pitchFamily="34" charset="-120"/>
          <a:ea typeface="微軟正黑體" pitchFamily="34" charset="-120"/>
        </a:defRPr>
      </a:lvl2pPr>
      <a:lvl3pPr algn="ctr" rtl="0" eaLnBrk="1" fontAlgn="base" hangingPunct="1">
        <a:spcBef>
          <a:spcPct val="0"/>
        </a:spcBef>
        <a:spcAft>
          <a:spcPct val="0"/>
        </a:spcAft>
        <a:defRPr sz="4400" b="1">
          <a:solidFill>
            <a:schemeClr val="tx1"/>
          </a:solidFill>
          <a:latin typeface="微軟正黑體" pitchFamily="34" charset="-120"/>
          <a:ea typeface="微軟正黑體" pitchFamily="34" charset="-120"/>
        </a:defRPr>
      </a:lvl3pPr>
      <a:lvl4pPr algn="ctr" rtl="0" eaLnBrk="1" fontAlgn="base" hangingPunct="1">
        <a:spcBef>
          <a:spcPct val="0"/>
        </a:spcBef>
        <a:spcAft>
          <a:spcPct val="0"/>
        </a:spcAft>
        <a:defRPr sz="4400" b="1">
          <a:solidFill>
            <a:schemeClr val="tx1"/>
          </a:solidFill>
          <a:latin typeface="微軟正黑體" pitchFamily="34" charset="-120"/>
          <a:ea typeface="微軟正黑體" pitchFamily="34" charset="-120"/>
        </a:defRPr>
      </a:lvl4pPr>
      <a:lvl5pPr algn="ctr" rtl="0" eaLnBrk="1" fontAlgn="base" hangingPunct="1">
        <a:spcBef>
          <a:spcPct val="0"/>
        </a:spcBef>
        <a:spcAft>
          <a:spcPct val="0"/>
        </a:spcAft>
        <a:defRPr sz="4400" b="1">
          <a:solidFill>
            <a:schemeClr val="tx1"/>
          </a:solidFill>
          <a:latin typeface="微軟正黑體" pitchFamily="34" charset="-120"/>
          <a:ea typeface="微軟正黑體" pitchFamily="34" charset="-120"/>
        </a:defRPr>
      </a:lvl5pPr>
      <a:lvl6pPr marL="457178" algn="ctr" rtl="0" eaLnBrk="1" fontAlgn="base" hangingPunct="1">
        <a:spcBef>
          <a:spcPct val="0"/>
        </a:spcBef>
        <a:spcAft>
          <a:spcPct val="0"/>
        </a:spcAft>
        <a:defRPr sz="4400">
          <a:solidFill>
            <a:schemeClr val="tx1"/>
          </a:solidFill>
          <a:latin typeface="Calibri" pitchFamily="34" charset="0"/>
        </a:defRPr>
      </a:lvl6pPr>
      <a:lvl7pPr marL="914354" algn="ctr" rtl="0" eaLnBrk="1" fontAlgn="base" hangingPunct="1">
        <a:spcBef>
          <a:spcPct val="0"/>
        </a:spcBef>
        <a:spcAft>
          <a:spcPct val="0"/>
        </a:spcAft>
        <a:defRPr sz="4400">
          <a:solidFill>
            <a:schemeClr val="tx1"/>
          </a:solidFill>
          <a:latin typeface="Calibri" pitchFamily="34" charset="0"/>
        </a:defRPr>
      </a:lvl7pPr>
      <a:lvl8pPr marL="1371532" algn="ctr" rtl="0" eaLnBrk="1" fontAlgn="base" hangingPunct="1">
        <a:spcBef>
          <a:spcPct val="0"/>
        </a:spcBef>
        <a:spcAft>
          <a:spcPct val="0"/>
        </a:spcAft>
        <a:defRPr sz="4400">
          <a:solidFill>
            <a:schemeClr val="tx1"/>
          </a:solidFill>
          <a:latin typeface="Calibri" pitchFamily="34" charset="0"/>
        </a:defRPr>
      </a:lvl8pPr>
      <a:lvl9pPr marL="1828709" algn="ctr" rtl="0" eaLnBrk="1" fontAlgn="base" hangingPunct="1">
        <a:spcBef>
          <a:spcPct val="0"/>
        </a:spcBef>
        <a:spcAft>
          <a:spcPct val="0"/>
        </a:spcAft>
        <a:defRPr sz="4400">
          <a:solidFill>
            <a:schemeClr val="tx1"/>
          </a:solidFill>
          <a:latin typeface="Calibri" pitchFamily="34" charset="0"/>
        </a:defRPr>
      </a:lvl9pPr>
    </p:titleStyle>
    <p:bodyStyle>
      <a:lvl1pPr marL="341297" indent="-341297" algn="l" rtl="0" eaLnBrk="1" fontAlgn="base" hangingPunct="1">
        <a:spcBef>
          <a:spcPct val="20000"/>
        </a:spcBef>
        <a:spcAft>
          <a:spcPct val="0"/>
        </a:spcAft>
        <a:buFont typeface="Arial" panose="020B0604020202020204" pitchFamily="34" charset="0"/>
        <a:buChar char="•"/>
        <a:defRPr sz="3200" kern="1200">
          <a:solidFill>
            <a:schemeClr val="tx1"/>
          </a:solidFill>
          <a:latin typeface="微軟正黑體" pitchFamily="34" charset="-120"/>
          <a:ea typeface="微軟正黑體" pitchFamily="34" charset="-120"/>
          <a:cs typeface="+mn-cs"/>
        </a:defRPr>
      </a:lvl1pPr>
      <a:lvl2pPr marL="741325" indent="-284149" algn="l" rtl="0" eaLnBrk="1" fontAlgn="base" hangingPunct="1">
        <a:spcBef>
          <a:spcPct val="20000"/>
        </a:spcBef>
        <a:spcAft>
          <a:spcPct val="0"/>
        </a:spcAft>
        <a:buFont typeface="Arial" panose="020B0604020202020204" pitchFamily="34" charset="0"/>
        <a:buChar char="–"/>
        <a:defRPr sz="2800" kern="1200">
          <a:solidFill>
            <a:schemeClr val="tx1"/>
          </a:solidFill>
          <a:latin typeface="微軟正黑體" pitchFamily="34" charset="-120"/>
          <a:ea typeface="微軟正黑體" pitchFamily="34" charset="-120"/>
          <a:cs typeface="+mn-cs"/>
        </a:defRPr>
      </a:lvl2pPr>
      <a:lvl3pPr marL="1141357" indent="-227002" algn="l" rtl="0" eaLnBrk="1" fontAlgn="base" hangingPunct="1">
        <a:spcBef>
          <a:spcPct val="20000"/>
        </a:spcBef>
        <a:spcAft>
          <a:spcPct val="0"/>
        </a:spcAft>
        <a:buFont typeface="Arial" panose="020B0604020202020204" pitchFamily="34" charset="0"/>
        <a:buChar char="•"/>
        <a:defRPr sz="2400" kern="1200">
          <a:solidFill>
            <a:schemeClr val="tx1"/>
          </a:solidFill>
          <a:latin typeface="微軟正黑體" pitchFamily="34" charset="-120"/>
          <a:ea typeface="微軟正黑體" pitchFamily="34" charset="-120"/>
          <a:cs typeface="+mn-cs"/>
        </a:defRPr>
      </a:lvl3pPr>
      <a:lvl4pPr marL="1598533" indent="-227002" algn="l" rtl="0" eaLnBrk="1" fontAlgn="base" hangingPunct="1">
        <a:spcBef>
          <a:spcPct val="20000"/>
        </a:spcBef>
        <a:spcAft>
          <a:spcPct val="0"/>
        </a:spcAft>
        <a:buFont typeface="Arial" panose="020B0604020202020204" pitchFamily="34" charset="0"/>
        <a:buChar char="–"/>
        <a:defRPr sz="2000" kern="1200">
          <a:solidFill>
            <a:schemeClr val="tx1"/>
          </a:solidFill>
          <a:latin typeface="微軟正黑體" pitchFamily="34" charset="-120"/>
          <a:ea typeface="微軟正黑體" pitchFamily="34" charset="-120"/>
          <a:cs typeface="+mn-cs"/>
        </a:defRPr>
      </a:lvl4pPr>
      <a:lvl5pPr marL="2055711" indent="-227002" algn="l" rtl="0" eaLnBrk="1" fontAlgn="base" hangingPunct="1">
        <a:spcBef>
          <a:spcPct val="20000"/>
        </a:spcBef>
        <a:spcAft>
          <a:spcPct val="0"/>
        </a:spcAft>
        <a:buFont typeface="Arial" panose="020B0604020202020204" pitchFamily="34" charset="0"/>
        <a:buChar char="»"/>
        <a:defRPr sz="2000" kern="1200">
          <a:solidFill>
            <a:schemeClr val="tx1"/>
          </a:solidFill>
          <a:latin typeface="微軟正黑體" pitchFamily="34" charset="-120"/>
          <a:ea typeface="微軟正黑體" pitchFamily="34" charset="-120"/>
          <a:cs typeface="+mn-cs"/>
        </a:defRPr>
      </a:lvl5pPr>
      <a:lvl6pPr marL="2514474" indent="-228589" algn="l" defTabSz="914354"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52" indent="-228589" algn="l" defTabSz="914354"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29" indent="-228589" algn="l" defTabSz="914354"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06" indent="-228589" algn="l" defTabSz="914354"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3.xml"/><Relationship Id="rId1" Type="http://schemas.openxmlformats.org/officeDocument/2006/relationships/slideLayout" Target="../slideLayouts/slideLayout3.xml"/><Relationship Id="rId4" Type="http://schemas.openxmlformats.org/officeDocument/2006/relationships/image" Target="../media/image16.png"/></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3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標題 1">
            <a:extLst>
              <a:ext uri="{FF2B5EF4-FFF2-40B4-BE49-F238E27FC236}">
                <a16:creationId xmlns:a16="http://schemas.microsoft.com/office/drawing/2014/main" id="{3E8C5E46-E12A-8788-65C9-DD23E10D04BE}"/>
              </a:ext>
            </a:extLst>
          </p:cNvPr>
          <p:cNvSpPr>
            <a:spLocks noGrp="1"/>
          </p:cNvSpPr>
          <p:nvPr>
            <p:ph type="ctrTitle"/>
          </p:nvPr>
        </p:nvSpPr>
        <p:spPr/>
        <p:txBody>
          <a:bodyPr/>
          <a:lstStyle/>
          <a:p>
            <a:pPr defTabSz="912768"/>
            <a:r>
              <a:rPr lang="en-US" altLang="zh-TW" sz="2800" dirty="0">
                <a:effectLst/>
                <a:latin typeface="Times New Roman" panose="02020603050405020304" pitchFamily="18" charset="0"/>
                <a:cs typeface="Times New Roman" panose="02020603050405020304" pitchFamily="18" charset="0"/>
              </a:rPr>
              <a:t>PP5GS—An </a:t>
            </a:r>
            <a:r>
              <a:rPr lang="en-US" altLang="zh-TW" sz="2800">
                <a:effectLst/>
                <a:latin typeface="Times New Roman" panose="02020603050405020304" pitchFamily="18" charset="0"/>
                <a:cs typeface="Times New Roman" panose="02020603050405020304" pitchFamily="18" charset="0"/>
              </a:rPr>
              <a:t>Efficient Procedure-Based </a:t>
            </a:r>
            <a:r>
              <a:rPr lang="en-US" altLang="zh-TW" sz="2800" dirty="0">
                <a:effectLst/>
                <a:latin typeface="Times New Roman" panose="02020603050405020304" pitchFamily="18" charset="0"/>
                <a:cs typeface="Times New Roman" panose="02020603050405020304" pitchFamily="18" charset="0"/>
              </a:rPr>
              <a:t>and Stateless Architecture for Next-Generation Core Networks</a:t>
            </a:r>
            <a:endParaRPr lang="zh-TW" altLang="zh-TW" sz="6000" dirty="0">
              <a:latin typeface="Times New Roman" panose="02020603050405020304" pitchFamily="18" charset="0"/>
              <a:cs typeface="Times New Roman" panose="02020603050405020304" pitchFamily="18" charset="0"/>
            </a:endParaRPr>
          </a:p>
        </p:txBody>
      </p:sp>
      <p:sp>
        <p:nvSpPr>
          <p:cNvPr id="3" name="副標題 2">
            <a:extLst>
              <a:ext uri="{FF2B5EF4-FFF2-40B4-BE49-F238E27FC236}">
                <a16:creationId xmlns:a16="http://schemas.microsoft.com/office/drawing/2014/main" id="{8898D4F6-989F-223D-6B63-28D7BBA457C7}"/>
              </a:ext>
            </a:extLst>
          </p:cNvPr>
          <p:cNvSpPr>
            <a:spLocks noGrp="1"/>
          </p:cNvSpPr>
          <p:nvPr>
            <p:ph type="subTitle" idx="1"/>
          </p:nvPr>
        </p:nvSpPr>
        <p:spPr>
          <a:xfrm>
            <a:off x="1828800" y="3645025"/>
            <a:ext cx="8534400" cy="3024336"/>
          </a:xfrm>
        </p:spPr>
        <p:txBody>
          <a:bodyPr rtlCol="0">
            <a:normAutofit/>
          </a:bodyPr>
          <a:lstStyle/>
          <a:p>
            <a:r>
              <a:rPr lang="da-DK" altLang="zh-TW" sz="1800" dirty="0">
                <a:effectLst/>
                <a:latin typeface="Times"/>
              </a:rPr>
              <a:t>Endri Goshi , Raffael Stahl, Hasanin Harkous, </a:t>
            </a:r>
          </a:p>
          <a:p>
            <a:r>
              <a:rPr lang="da-DK" altLang="zh-TW" sz="1800" dirty="0">
                <a:effectLst/>
                <a:latin typeface="Times"/>
              </a:rPr>
              <a:t>MuHe, Rastin Pries, Wolfgang Kellerer</a:t>
            </a:r>
            <a:br>
              <a:rPr lang="da-DK" altLang="zh-TW" sz="1800" dirty="0">
                <a:effectLst/>
                <a:latin typeface="Times"/>
              </a:rPr>
            </a:br>
            <a:endParaRPr lang="da-DK" altLang="zh-TW" sz="1800" dirty="0">
              <a:effectLst/>
              <a:latin typeface="Times"/>
            </a:endParaRPr>
          </a:p>
          <a:p>
            <a:r>
              <a:rPr lang="en-US" sz="1800" dirty="0">
                <a:latin typeface="Times New Roman" panose="02020603050405020304" pitchFamily="18" charset="0"/>
                <a:cs typeface="Times New Roman" panose="02020603050405020304" pitchFamily="18" charset="0"/>
              </a:rPr>
              <a:t>IEEE TRANSACTIONS ON NETWORK AND SERVICE MANAGEMENT, VOL. 20, NO. 3, SEPTEMBER 2023</a:t>
            </a:r>
          </a:p>
          <a:p>
            <a:r>
              <a:rPr lang="en-US" sz="1800" dirty="0">
                <a:latin typeface="Times New Roman" panose="02020603050405020304" pitchFamily="18" charset="0"/>
                <a:cs typeface="Times New Roman" panose="02020603050405020304" pitchFamily="18" charset="0"/>
              </a:rPr>
              <a:t>IF = 5.3</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標題 1">
            <a:extLst>
              <a:ext uri="{FF2B5EF4-FFF2-40B4-BE49-F238E27FC236}">
                <a16:creationId xmlns:a16="http://schemas.microsoft.com/office/drawing/2014/main" id="{4113B4E1-CAEB-9018-9654-36FDBA31B184}"/>
              </a:ext>
            </a:extLst>
          </p:cNvPr>
          <p:cNvSpPr>
            <a:spLocks noGrp="1"/>
          </p:cNvSpPr>
          <p:nvPr>
            <p:ph type="title"/>
          </p:nvPr>
        </p:nvSpPr>
        <p:spPr/>
        <p:txBody>
          <a:bodyPr/>
          <a:lstStyle/>
          <a:p>
            <a:pPr defTabSz="912768"/>
            <a:r>
              <a:rPr lang="en-US" altLang="zh-TW" dirty="0"/>
              <a:t>Outline</a:t>
            </a:r>
            <a:endParaRPr lang="zh-TW" altLang="en-US" dirty="0"/>
          </a:p>
        </p:txBody>
      </p:sp>
      <p:sp>
        <p:nvSpPr>
          <p:cNvPr id="12292" name="投影片編號版面配置區 3">
            <a:extLst>
              <a:ext uri="{FF2B5EF4-FFF2-40B4-BE49-F238E27FC236}">
                <a16:creationId xmlns:a16="http://schemas.microsoft.com/office/drawing/2014/main" id="{8FC2871B-3F60-045D-6436-367445A8767F}"/>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13" indent="-285737">
              <a:defRPr>
                <a:solidFill>
                  <a:schemeClr val="tx1"/>
                </a:solidFill>
                <a:latin typeface="Arial" panose="020B0604020202020204" pitchFamily="34" charset="0"/>
                <a:cs typeface="Arial" panose="020B0604020202020204" pitchFamily="34" charset="0"/>
              </a:defRPr>
            </a:lvl2pPr>
            <a:lvl3pPr marL="1142942" indent="-228589">
              <a:defRPr>
                <a:solidFill>
                  <a:schemeClr val="tx1"/>
                </a:solidFill>
                <a:latin typeface="Arial" panose="020B0604020202020204" pitchFamily="34" charset="0"/>
                <a:cs typeface="Arial" panose="020B0604020202020204" pitchFamily="34" charset="0"/>
              </a:defRPr>
            </a:lvl3pPr>
            <a:lvl4pPr marL="1600120" indent="-228589">
              <a:defRPr>
                <a:solidFill>
                  <a:schemeClr val="tx1"/>
                </a:solidFill>
                <a:latin typeface="Arial" panose="020B0604020202020204" pitchFamily="34" charset="0"/>
                <a:cs typeface="Arial" panose="020B0604020202020204" pitchFamily="34" charset="0"/>
              </a:defRPr>
            </a:lvl4pPr>
            <a:lvl5pPr marL="2057298" indent="-228589">
              <a:defRPr>
                <a:solidFill>
                  <a:schemeClr val="tx1"/>
                </a:solidFill>
                <a:latin typeface="Arial" panose="020B0604020202020204" pitchFamily="34" charset="0"/>
                <a:cs typeface="Arial" panose="020B0604020202020204" pitchFamily="34" charset="0"/>
              </a:defRPr>
            </a:lvl5pPr>
            <a:lvl6pPr marL="2514474" indent="-22858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652" indent="-22858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8829" indent="-22858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006" indent="-22858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3AA80CB-8CD5-FB43-BE2B-4C631E9A7B91}" type="slidenum">
              <a:rPr lang="en-US" altLang="zh-TW">
                <a:solidFill>
                  <a:srgbClr val="898989"/>
                </a:solidFill>
                <a:latin typeface="Calibri" panose="020F0502020204030204" pitchFamily="34" charset="0"/>
              </a:rPr>
              <a:pPr/>
              <a:t>10</a:t>
            </a:fld>
            <a:endParaRPr lang="en-US" altLang="zh-TW">
              <a:solidFill>
                <a:srgbClr val="898989"/>
              </a:solidFill>
              <a:latin typeface="Calibri" panose="020F0502020204030204" pitchFamily="34" charset="0"/>
            </a:endParaRPr>
          </a:p>
        </p:txBody>
      </p:sp>
      <p:sp>
        <p:nvSpPr>
          <p:cNvPr id="2" name="內容版面配置區 1">
            <a:extLst>
              <a:ext uri="{FF2B5EF4-FFF2-40B4-BE49-F238E27FC236}">
                <a16:creationId xmlns:a16="http://schemas.microsoft.com/office/drawing/2014/main" id="{BDCA8E02-AA9B-C3F5-F859-775D661FDB1D}"/>
              </a:ext>
            </a:extLst>
          </p:cNvPr>
          <p:cNvSpPr>
            <a:spLocks noGrp="1"/>
          </p:cNvSpPr>
          <p:nvPr>
            <p:ph idx="1"/>
          </p:nvPr>
        </p:nvSpPr>
        <p:spPr/>
        <p:txBody>
          <a:bodyPr/>
          <a:lstStyle/>
          <a:p>
            <a:r>
              <a:rPr lang="en-US" altLang="zh-TW" sz="1800" dirty="0">
                <a:solidFill>
                  <a:schemeClr val="accent1">
                    <a:lumMod val="40000"/>
                    <a:lumOff val="60000"/>
                  </a:schemeClr>
                </a:solidFill>
                <a:latin typeface="Times New Roman" panose="02020603050405020304" pitchFamily="18" charset="0"/>
                <a:cs typeface="Times New Roman" panose="02020603050405020304" pitchFamily="18" charset="0"/>
              </a:rPr>
              <a:t>Abstract</a:t>
            </a:r>
          </a:p>
          <a:p>
            <a:r>
              <a:rPr lang="en-US" altLang="zh-TW" sz="1800" dirty="0">
                <a:solidFill>
                  <a:schemeClr val="accent1">
                    <a:lumMod val="40000"/>
                    <a:lumOff val="60000"/>
                  </a:schemeClr>
                </a:solidFill>
                <a:latin typeface="Times New Roman" panose="02020603050405020304" pitchFamily="18" charset="0"/>
                <a:cs typeface="Times New Roman" panose="02020603050405020304" pitchFamily="18" charset="0"/>
              </a:rPr>
              <a:t>Background</a:t>
            </a:r>
          </a:p>
          <a:p>
            <a:pPr marL="800076" lvl="1" indent="-342900">
              <a:buFont typeface="+mj-lt"/>
              <a:buAutoNum type="alphaUcPeriod"/>
            </a:pPr>
            <a:r>
              <a:rPr lang="en-US" altLang="zh-TW" sz="1600" dirty="0">
                <a:solidFill>
                  <a:schemeClr val="accent1">
                    <a:lumMod val="40000"/>
                    <a:lumOff val="60000"/>
                  </a:schemeClr>
                </a:solidFill>
                <a:latin typeface="Times New Roman" panose="02020603050405020304" pitchFamily="18" charset="0"/>
                <a:cs typeface="Times New Roman" panose="02020603050405020304" pitchFamily="18" charset="0"/>
              </a:rPr>
              <a:t>5G Core &amp; SBA</a:t>
            </a:r>
          </a:p>
          <a:p>
            <a:pPr marL="800076" lvl="1" indent="-342900">
              <a:buFont typeface="+mj-lt"/>
              <a:buAutoNum type="alphaUcPeriod"/>
            </a:pPr>
            <a:r>
              <a:rPr lang="en-US" altLang="zh-TW" sz="1600" dirty="0">
                <a:solidFill>
                  <a:schemeClr val="accent1">
                    <a:lumMod val="40000"/>
                    <a:lumOff val="60000"/>
                  </a:schemeClr>
                </a:solidFill>
                <a:latin typeface="Times New Roman" panose="02020603050405020304" pitchFamily="18" charset="0"/>
                <a:cs typeface="Times New Roman" panose="02020603050405020304" pitchFamily="18" charset="0"/>
              </a:rPr>
              <a:t>State Management in 5GC</a:t>
            </a:r>
          </a:p>
          <a:p>
            <a:pPr marL="800076" lvl="1" indent="-342900">
              <a:buFont typeface="+mj-lt"/>
              <a:buAutoNum type="alphaUcPeriod"/>
            </a:pPr>
            <a:r>
              <a:rPr lang="en-US" altLang="zh-TW" sz="1600" dirty="0">
                <a:solidFill>
                  <a:schemeClr val="accent1">
                    <a:lumMod val="40000"/>
                    <a:lumOff val="60000"/>
                  </a:schemeClr>
                </a:solidFill>
                <a:latin typeface="Times New Roman" panose="02020603050405020304" pitchFamily="18" charset="0"/>
                <a:cs typeface="Times New Roman" panose="02020603050405020304" pitchFamily="18" charset="0"/>
              </a:rPr>
              <a:t>Free5GC</a:t>
            </a:r>
          </a:p>
          <a:p>
            <a:pPr marL="800076" lvl="1" indent="-342900">
              <a:buFont typeface="+mj-lt"/>
              <a:buAutoNum type="alphaUcPeriod"/>
            </a:pPr>
            <a:r>
              <a:rPr lang="en-US" altLang="zh-TW" sz="1600" dirty="0">
                <a:solidFill>
                  <a:schemeClr val="accent1">
                    <a:lumMod val="40000"/>
                    <a:lumOff val="60000"/>
                  </a:schemeClr>
                </a:solidFill>
                <a:latin typeface="Times New Roman" panose="02020603050405020304" pitchFamily="18" charset="0"/>
                <a:cs typeface="Times New Roman" panose="02020603050405020304" pitchFamily="18" charset="0"/>
              </a:rPr>
              <a:t>Cloud-Native Orchestration</a:t>
            </a:r>
          </a:p>
          <a:p>
            <a:r>
              <a:rPr lang="en-US" altLang="zh-TW" sz="1800" dirty="0">
                <a:solidFill>
                  <a:schemeClr val="tx2"/>
                </a:solidFill>
                <a:latin typeface="Times New Roman" panose="02020603050405020304" pitchFamily="18" charset="0"/>
                <a:cs typeface="Times New Roman" panose="02020603050405020304" pitchFamily="18" charset="0"/>
              </a:rPr>
              <a:t>System Design and Implementation</a:t>
            </a:r>
          </a:p>
          <a:p>
            <a:pPr lvl="1"/>
            <a:r>
              <a:rPr lang="en-US" altLang="zh-TW" sz="1600" dirty="0">
                <a:latin typeface="Times New Roman" panose="02020603050405020304" pitchFamily="18" charset="0"/>
                <a:cs typeface="Times New Roman" panose="02020603050405020304" pitchFamily="18" charset="0"/>
              </a:rPr>
              <a:t>Stateless Free5GC</a:t>
            </a:r>
          </a:p>
          <a:p>
            <a:pPr lvl="1"/>
            <a:r>
              <a:rPr lang="en-US" altLang="zh-TW" sz="1600">
                <a:latin typeface="Times New Roman" panose="02020603050405020304" pitchFamily="18" charset="0"/>
                <a:cs typeface="Times New Roman" panose="02020603050405020304" pitchFamily="18" charset="0"/>
              </a:rPr>
              <a:t>Per-Procedure </a:t>
            </a:r>
            <a:r>
              <a:rPr lang="en-US" altLang="zh-TW" sz="1600" dirty="0">
                <a:latin typeface="Times New Roman" panose="02020603050405020304" pitchFamily="18" charset="0"/>
                <a:cs typeface="Times New Roman" panose="02020603050405020304" pitchFamily="18" charset="0"/>
              </a:rPr>
              <a:t>Network Functions</a:t>
            </a:r>
            <a:br>
              <a:rPr lang="en-US" altLang="zh-TW" sz="1600">
                <a:latin typeface="Times New Roman" panose="02020603050405020304" pitchFamily="18" charset="0"/>
                <a:cs typeface="Times New Roman" panose="02020603050405020304" pitchFamily="18" charset="0"/>
              </a:rPr>
            </a:br>
            <a:r>
              <a:rPr lang="en-US" altLang="zh-TW" sz="1600">
                <a:latin typeface="Times New Roman" panose="02020603050405020304" pitchFamily="18" charset="0"/>
                <a:cs typeface="Times New Roman" panose="02020603050405020304" pitchFamily="18" charset="0"/>
              </a:rPr>
              <a:t>(Procedure-based </a:t>
            </a:r>
            <a:r>
              <a:rPr lang="en-US" altLang="zh-TW" sz="1600" dirty="0">
                <a:latin typeface="Times New Roman" panose="02020603050405020304" pitchFamily="18" charset="0"/>
                <a:cs typeface="Times New Roman" panose="02020603050405020304" pitchFamily="18" charset="0"/>
              </a:rPr>
              <a:t>Functional Decomposition for 5G Core Network Functions)</a:t>
            </a:r>
          </a:p>
          <a:p>
            <a:r>
              <a:rPr lang="en-US" altLang="zh-TW" sz="1800" dirty="0">
                <a:solidFill>
                  <a:schemeClr val="accent1">
                    <a:lumMod val="40000"/>
                    <a:lumOff val="60000"/>
                  </a:schemeClr>
                </a:solidFill>
                <a:latin typeface="Times New Roman" panose="02020603050405020304" pitchFamily="18" charset="0"/>
                <a:cs typeface="Times New Roman" panose="02020603050405020304" pitchFamily="18" charset="0"/>
              </a:rPr>
              <a:t>Performance Evaluation</a:t>
            </a:r>
          </a:p>
          <a:p>
            <a:pPr lvl="1"/>
            <a:r>
              <a:rPr lang="en-US" altLang="zh-TW" sz="1600" dirty="0">
                <a:solidFill>
                  <a:schemeClr val="accent1">
                    <a:lumMod val="40000"/>
                    <a:lumOff val="60000"/>
                  </a:schemeClr>
                </a:solidFill>
                <a:latin typeface="Times New Roman" panose="02020603050405020304" pitchFamily="18" charset="0"/>
                <a:cs typeface="Times New Roman" panose="02020603050405020304" pitchFamily="18" charset="0"/>
              </a:rPr>
              <a:t>Testbed and Measurement Setup</a:t>
            </a:r>
          </a:p>
          <a:p>
            <a:pPr lvl="1"/>
            <a:r>
              <a:rPr lang="en-US" altLang="zh-TW" sz="1600" dirty="0">
                <a:solidFill>
                  <a:schemeClr val="accent1">
                    <a:lumMod val="40000"/>
                    <a:lumOff val="60000"/>
                  </a:schemeClr>
                </a:solidFill>
                <a:latin typeface="Times New Roman" panose="02020603050405020304" pitchFamily="18" charset="0"/>
                <a:cs typeface="Times New Roman" panose="02020603050405020304" pitchFamily="18" charset="0"/>
              </a:rPr>
              <a:t>Performance Compare</a:t>
            </a:r>
          </a:p>
          <a:p>
            <a:pPr lvl="1"/>
            <a:r>
              <a:rPr lang="en-US" altLang="zh-TW" sz="1600" dirty="0">
                <a:solidFill>
                  <a:schemeClr val="accent1">
                    <a:lumMod val="40000"/>
                    <a:lumOff val="60000"/>
                  </a:schemeClr>
                </a:solidFill>
                <a:latin typeface="Times New Roman" panose="02020603050405020304" pitchFamily="18" charset="0"/>
                <a:cs typeface="Times New Roman" panose="02020603050405020304" pitchFamily="18" charset="0"/>
              </a:rPr>
              <a:t>Performance Evaluation for Edge Offloading Scenarios</a:t>
            </a:r>
          </a:p>
          <a:p>
            <a:r>
              <a:rPr lang="en-US" altLang="zh-TW" sz="1800" dirty="0">
                <a:solidFill>
                  <a:schemeClr val="accent1">
                    <a:lumMod val="40000"/>
                    <a:lumOff val="60000"/>
                  </a:schemeClr>
                </a:solidFill>
                <a:latin typeface="Times New Roman" panose="02020603050405020304" pitchFamily="18" charset="0"/>
                <a:cs typeface="Times New Roman" panose="02020603050405020304" pitchFamily="18" charset="0"/>
              </a:rPr>
              <a:t>Conclusions</a:t>
            </a:r>
          </a:p>
        </p:txBody>
      </p:sp>
    </p:spTree>
    <p:extLst>
      <p:ext uri="{BB962C8B-B14F-4D97-AF65-F5344CB8AC3E}">
        <p14:creationId xmlns:p14="http://schemas.microsoft.com/office/powerpoint/2010/main" val="26091321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標題 1">
            <a:extLst>
              <a:ext uri="{FF2B5EF4-FFF2-40B4-BE49-F238E27FC236}">
                <a16:creationId xmlns:a16="http://schemas.microsoft.com/office/drawing/2014/main" id="{4113B4E1-CAEB-9018-9654-36FDBA31B184}"/>
              </a:ext>
            </a:extLst>
          </p:cNvPr>
          <p:cNvSpPr>
            <a:spLocks noGrp="1"/>
          </p:cNvSpPr>
          <p:nvPr>
            <p:ph type="title"/>
          </p:nvPr>
        </p:nvSpPr>
        <p:spPr/>
        <p:txBody>
          <a:bodyPr/>
          <a:lstStyle/>
          <a:p>
            <a:pPr defTabSz="912768"/>
            <a:r>
              <a:rPr lang="en-US" altLang="zh-TW" sz="3200" dirty="0"/>
              <a:t>System Design and Implementation - </a:t>
            </a:r>
            <a:br>
              <a:rPr lang="en-US" altLang="zh-TW" sz="3200" dirty="0"/>
            </a:br>
            <a:r>
              <a:rPr lang="en-US" altLang="zh-TW" sz="3200" dirty="0"/>
              <a:t>Stateless Free5GC</a:t>
            </a:r>
            <a:endParaRPr lang="zh-TW" altLang="en-US" sz="3200" dirty="0"/>
          </a:p>
        </p:txBody>
      </p:sp>
      <p:sp>
        <p:nvSpPr>
          <p:cNvPr id="12292" name="投影片編號版面配置區 3">
            <a:extLst>
              <a:ext uri="{FF2B5EF4-FFF2-40B4-BE49-F238E27FC236}">
                <a16:creationId xmlns:a16="http://schemas.microsoft.com/office/drawing/2014/main" id="{8FC2871B-3F60-045D-6436-367445A8767F}"/>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13" indent="-285737">
              <a:defRPr>
                <a:solidFill>
                  <a:schemeClr val="tx1"/>
                </a:solidFill>
                <a:latin typeface="Arial" panose="020B0604020202020204" pitchFamily="34" charset="0"/>
                <a:cs typeface="Arial" panose="020B0604020202020204" pitchFamily="34" charset="0"/>
              </a:defRPr>
            </a:lvl2pPr>
            <a:lvl3pPr marL="1142942" indent="-228589">
              <a:defRPr>
                <a:solidFill>
                  <a:schemeClr val="tx1"/>
                </a:solidFill>
                <a:latin typeface="Arial" panose="020B0604020202020204" pitchFamily="34" charset="0"/>
                <a:cs typeface="Arial" panose="020B0604020202020204" pitchFamily="34" charset="0"/>
              </a:defRPr>
            </a:lvl3pPr>
            <a:lvl4pPr marL="1600120" indent="-228589">
              <a:defRPr>
                <a:solidFill>
                  <a:schemeClr val="tx1"/>
                </a:solidFill>
                <a:latin typeface="Arial" panose="020B0604020202020204" pitchFamily="34" charset="0"/>
                <a:cs typeface="Arial" panose="020B0604020202020204" pitchFamily="34" charset="0"/>
              </a:defRPr>
            </a:lvl4pPr>
            <a:lvl5pPr marL="2057298" indent="-228589">
              <a:defRPr>
                <a:solidFill>
                  <a:schemeClr val="tx1"/>
                </a:solidFill>
                <a:latin typeface="Arial" panose="020B0604020202020204" pitchFamily="34" charset="0"/>
                <a:cs typeface="Arial" panose="020B0604020202020204" pitchFamily="34" charset="0"/>
              </a:defRPr>
            </a:lvl5pPr>
            <a:lvl6pPr marL="2514474" indent="-22858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652" indent="-22858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8829" indent="-22858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006" indent="-22858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3AA80CB-8CD5-FB43-BE2B-4C631E9A7B91}" type="slidenum">
              <a:rPr lang="en-US" altLang="zh-TW">
                <a:solidFill>
                  <a:srgbClr val="898989"/>
                </a:solidFill>
                <a:latin typeface="Calibri" panose="020F0502020204030204" pitchFamily="34" charset="0"/>
              </a:rPr>
              <a:pPr/>
              <a:t>11</a:t>
            </a:fld>
            <a:endParaRPr lang="en-US" altLang="zh-TW" dirty="0">
              <a:solidFill>
                <a:srgbClr val="898989"/>
              </a:solidFill>
              <a:latin typeface="Calibri" panose="020F0502020204030204" pitchFamily="34" charset="0"/>
            </a:endParaRPr>
          </a:p>
        </p:txBody>
      </p:sp>
      <p:sp>
        <p:nvSpPr>
          <p:cNvPr id="6" name="內容版面配置區 5">
            <a:extLst>
              <a:ext uri="{FF2B5EF4-FFF2-40B4-BE49-F238E27FC236}">
                <a16:creationId xmlns:a16="http://schemas.microsoft.com/office/drawing/2014/main" id="{3271936D-B914-9EBE-ECB8-11541AAF361D}"/>
              </a:ext>
            </a:extLst>
          </p:cNvPr>
          <p:cNvSpPr>
            <a:spLocks noGrp="1"/>
          </p:cNvSpPr>
          <p:nvPr>
            <p:ph idx="1"/>
          </p:nvPr>
        </p:nvSpPr>
        <p:spPr>
          <a:xfrm>
            <a:off x="609600" y="1600204"/>
            <a:ext cx="6422504" cy="4525963"/>
          </a:xfrm>
        </p:spPr>
        <p:txBody>
          <a:bodyPr/>
          <a:lstStyle/>
          <a:p>
            <a:pPr>
              <a:spcBef>
                <a:spcPts val="0"/>
              </a:spcBef>
              <a:spcAft>
                <a:spcPts val="1200"/>
              </a:spcAft>
            </a:pPr>
            <a:r>
              <a:rPr lang="en-US" altLang="zh-TW" sz="1800" dirty="0">
                <a:solidFill>
                  <a:srgbClr val="FF0000"/>
                </a:solidFill>
                <a:latin typeface="Times New Roman" panose="02020603050405020304" pitchFamily="18" charset="0"/>
                <a:cs typeface="Times New Roman" panose="02020603050405020304" pitchFamily="18" charset="0"/>
              </a:rPr>
              <a:t>3GPP Release 15 </a:t>
            </a:r>
            <a:r>
              <a:rPr lang="en-US" altLang="zh-TW" sz="1800" dirty="0">
                <a:solidFill>
                  <a:schemeClr val="tx1"/>
                </a:solidFill>
                <a:latin typeface="Times New Roman" panose="02020603050405020304" pitchFamily="18" charset="0"/>
                <a:cs typeface="Times New Roman" panose="02020603050405020304" pitchFamily="18" charset="0"/>
              </a:rPr>
              <a:t>includes a specification for the </a:t>
            </a:r>
            <a:r>
              <a:rPr lang="en-US" altLang="zh-TW" sz="1800" dirty="0">
                <a:solidFill>
                  <a:srgbClr val="FF0000"/>
                </a:solidFill>
                <a:latin typeface="Times New Roman" panose="02020603050405020304" pitchFamily="18" charset="0"/>
                <a:cs typeface="Times New Roman" panose="02020603050405020304" pitchFamily="18" charset="0"/>
              </a:rPr>
              <a:t>Unstructured Data Storage Function (UDSF) </a:t>
            </a:r>
            <a:r>
              <a:rPr lang="en-US" altLang="zh-TW" sz="1800" dirty="0">
                <a:solidFill>
                  <a:schemeClr val="tx1"/>
                </a:solidFill>
                <a:latin typeface="Times New Roman" panose="02020603050405020304" pitchFamily="18" charset="0"/>
                <a:cs typeface="Times New Roman" panose="02020603050405020304" pitchFamily="18" charset="0"/>
              </a:rPr>
              <a:t>which exposes a data repository service that accepts arbitrary formed binary payloads.</a:t>
            </a:r>
          </a:p>
          <a:p>
            <a:pPr>
              <a:spcBef>
                <a:spcPts val="0"/>
              </a:spcBef>
              <a:spcAft>
                <a:spcPts val="1200"/>
              </a:spcAft>
            </a:pPr>
            <a:r>
              <a:rPr lang="en-US" altLang="zh-TW" sz="1800" dirty="0">
                <a:solidFill>
                  <a:schemeClr val="tx1"/>
                </a:solidFill>
                <a:latin typeface="Times New Roman" panose="02020603050405020304" pitchFamily="18" charset="0"/>
                <a:cs typeface="Times New Roman" panose="02020603050405020304" pitchFamily="18" charset="0"/>
              </a:rPr>
              <a:t>For ease of implementation, we choose to serialize the application state in the </a:t>
            </a:r>
            <a:r>
              <a:rPr lang="en-US" altLang="zh-TW" sz="1800" dirty="0">
                <a:solidFill>
                  <a:srgbClr val="FF0000"/>
                </a:solidFill>
                <a:latin typeface="Times New Roman" panose="02020603050405020304" pitchFamily="18" charset="0"/>
                <a:cs typeface="Times New Roman" panose="02020603050405020304" pitchFamily="18" charset="0"/>
              </a:rPr>
              <a:t>JSON</a:t>
            </a:r>
            <a:r>
              <a:rPr lang="en-US" altLang="zh-TW" sz="1800" dirty="0">
                <a:solidFill>
                  <a:schemeClr val="tx1"/>
                </a:solidFill>
                <a:latin typeface="Times New Roman" panose="02020603050405020304" pitchFamily="18" charset="0"/>
                <a:cs typeface="Times New Roman" panose="02020603050405020304" pitchFamily="18" charset="0"/>
              </a:rPr>
              <a:t> text format.</a:t>
            </a:r>
          </a:p>
          <a:p>
            <a:pPr>
              <a:spcBef>
                <a:spcPts val="0"/>
              </a:spcBef>
              <a:spcAft>
                <a:spcPts val="1200"/>
              </a:spcAft>
            </a:pPr>
            <a:r>
              <a:rPr lang="en-US" altLang="zh-TW" sz="1800" dirty="0">
                <a:solidFill>
                  <a:schemeClr val="tx1"/>
                </a:solidFill>
                <a:latin typeface="Times New Roman" panose="02020603050405020304" pitchFamily="18" charset="0"/>
                <a:cs typeface="Times New Roman" panose="02020603050405020304" pitchFamily="18" charset="0"/>
              </a:rPr>
              <a:t>Being unstructured, UDSF’s implementation is backed by a key-value database.</a:t>
            </a:r>
          </a:p>
          <a:p>
            <a:pPr>
              <a:spcBef>
                <a:spcPts val="0"/>
              </a:spcBef>
              <a:spcAft>
                <a:spcPts val="1200"/>
              </a:spcAft>
            </a:pPr>
            <a:r>
              <a:rPr lang="en-US" altLang="zh-TW" sz="1800" dirty="0">
                <a:solidFill>
                  <a:schemeClr val="tx1"/>
                </a:solidFill>
                <a:latin typeface="Times New Roman" panose="02020603050405020304" pitchFamily="18" charset="0"/>
                <a:cs typeface="Times New Roman" panose="02020603050405020304" pitchFamily="18" charset="0"/>
              </a:rPr>
              <a:t>Fig. 2 shows a benchmark where </a:t>
            </a:r>
            <a:r>
              <a:rPr lang="en-US" altLang="zh-TW" sz="1800" dirty="0">
                <a:solidFill>
                  <a:srgbClr val="FF0000"/>
                </a:solidFill>
                <a:latin typeface="Times New Roman" panose="02020603050405020304" pitchFamily="18" charset="0"/>
                <a:cs typeface="Times New Roman" panose="02020603050405020304" pitchFamily="18" charset="0"/>
              </a:rPr>
              <a:t>we compared the two implementations </a:t>
            </a:r>
            <a:r>
              <a:rPr lang="en-US" altLang="zh-TW" sz="1800" dirty="0">
                <a:solidFill>
                  <a:schemeClr val="tx1"/>
                </a:solidFill>
                <a:latin typeface="Times New Roman" panose="02020603050405020304" pitchFamily="18" charset="0"/>
                <a:cs typeface="Times New Roman" panose="02020603050405020304" pitchFamily="18" charset="0"/>
              </a:rPr>
              <a:t>over a wide range of payloads sampled from the different client NFs.</a:t>
            </a:r>
          </a:p>
          <a:p>
            <a:pPr>
              <a:spcBef>
                <a:spcPts val="0"/>
              </a:spcBef>
              <a:spcAft>
                <a:spcPts val="1200"/>
              </a:spcAft>
            </a:pPr>
            <a:r>
              <a:rPr lang="en-US" altLang="zh-TW" sz="1800" dirty="0">
                <a:solidFill>
                  <a:schemeClr val="tx1"/>
                </a:solidFill>
                <a:latin typeface="Times New Roman" panose="02020603050405020304" pitchFamily="18" charset="0"/>
                <a:cs typeface="Times New Roman" panose="02020603050405020304" pitchFamily="18" charset="0"/>
              </a:rPr>
              <a:t>Therefore, we deploy a single UDSF instance with </a:t>
            </a:r>
            <a:r>
              <a:rPr lang="en-US" altLang="zh-TW" sz="1800" dirty="0" err="1">
                <a:solidFill>
                  <a:srgbClr val="FF0000"/>
                </a:solidFill>
                <a:latin typeface="Times New Roman" panose="02020603050405020304" pitchFamily="18" charset="0"/>
                <a:cs typeface="Times New Roman" panose="02020603050405020304" pitchFamily="18" charset="0"/>
              </a:rPr>
              <a:t>BadgerDB</a:t>
            </a:r>
            <a:r>
              <a:rPr lang="en-US" altLang="zh-TW" sz="1800" dirty="0">
                <a:solidFill>
                  <a:schemeClr val="tx1"/>
                </a:solidFill>
                <a:latin typeface="Times New Roman" panose="02020603050405020304" pitchFamily="18" charset="0"/>
                <a:cs typeface="Times New Roman" panose="02020603050405020304" pitchFamily="18" charset="0"/>
              </a:rPr>
              <a:t> as backend database.</a:t>
            </a:r>
          </a:p>
        </p:txBody>
      </p:sp>
      <p:pic>
        <p:nvPicPr>
          <p:cNvPr id="3" name="圖片 2">
            <a:extLst>
              <a:ext uri="{FF2B5EF4-FFF2-40B4-BE49-F238E27FC236}">
                <a16:creationId xmlns:a16="http://schemas.microsoft.com/office/drawing/2014/main" id="{2A8A6B4B-3B10-4898-B948-136629D2E284}"/>
              </a:ext>
            </a:extLst>
          </p:cNvPr>
          <p:cNvPicPr>
            <a:picLocks noChangeAspect="1"/>
          </p:cNvPicPr>
          <p:nvPr/>
        </p:nvPicPr>
        <p:blipFill>
          <a:blip r:embed="rId3"/>
          <a:stretch>
            <a:fillRect/>
          </a:stretch>
        </p:blipFill>
        <p:spPr>
          <a:xfrm>
            <a:off x="7248128" y="2348880"/>
            <a:ext cx="4463698" cy="2756109"/>
          </a:xfrm>
          <a:prstGeom prst="rect">
            <a:avLst/>
          </a:prstGeom>
        </p:spPr>
      </p:pic>
    </p:spTree>
    <p:extLst>
      <p:ext uri="{BB962C8B-B14F-4D97-AF65-F5344CB8AC3E}">
        <p14:creationId xmlns:p14="http://schemas.microsoft.com/office/powerpoint/2010/main" val="1590631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標題 1">
            <a:extLst>
              <a:ext uri="{FF2B5EF4-FFF2-40B4-BE49-F238E27FC236}">
                <a16:creationId xmlns:a16="http://schemas.microsoft.com/office/drawing/2014/main" id="{4113B4E1-CAEB-9018-9654-36FDBA31B184}"/>
              </a:ext>
            </a:extLst>
          </p:cNvPr>
          <p:cNvSpPr>
            <a:spLocks noGrp="1"/>
          </p:cNvSpPr>
          <p:nvPr>
            <p:ph type="title"/>
          </p:nvPr>
        </p:nvSpPr>
        <p:spPr/>
        <p:txBody>
          <a:bodyPr/>
          <a:lstStyle/>
          <a:p>
            <a:pPr defTabSz="912768"/>
            <a:r>
              <a:rPr lang="en-US" altLang="zh-TW" sz="3200" dirty="0"/>
              <a:t>System Design and Implementation - </a:t>
            </a:r>
            <a:br>
              <a:rPr lang="en-US" altLang="zh-TW" sz="3200" dirty="0"/>
            </a:br>
            <a:r>
              <a:rPr lang="en-US" altLang="zh-TW" sz="3200" dirty="0"/>
              <a:t>Stateless Free5GC</a:t>
            </a:r>
            <a:endParaRPr lang="zh-TW" altLang="en-US" sz="3200" dirty="0"/>
          </a:p>
        </p:txBody>
      </p:sp>
      <p:sp>
        <p:nvSpPr>
          <p:cNvPr id="12292" name="投影片編號版面配置區 3">
            <a:extLst>
              <a:ext uri="{FF2B5EF4-FFF2-40B4-BE49-F238E27FC236}">
                <a16:creationId xmlns:a16="http://schemas.microsoft.com/office/drawing/2014/main" id="{8FC2871B-3F60-045D-6436-367445A8767F}"/>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13" indent="-285737">
              <a:defRPr>
                <a:solidFill>
                  <a:schemeClr val="tx1"/>
                </a:solidFill>
                <a:latin typeface="Arial" panose="020B0604020202020204" pitchFamily="34" charset="0"/>
                <a:cs typeface="Arial" panose="020B0604020202020204" pitchFamily="34" charset="0"/>
              </a:defRPr>
            </a:lvl2pPr>
            <a:lvl3pPr marL="1142942" indent="-228589">
              <a:defRPr>
                <a:solidFill>
                  <a:schemeClr val="tx1"/>
                </a:solidFill>
                <a:latin typeface="Arial" panose="020B0604020202020204" pitchFamily="34" charset="0"/>
                <a:cs typeface="Arial" panose="020B0604020202020204" pitchFamily="34" charset="0"/>
              </a:defRPr>
            </a:lvl3pPr>
            <a:lvl4pPr marL="1600120" indent="-228589">
              <a:defRPr>
                <a:solidFill>
                  <a:schemeClr val="tx1"/>
                </a:solidFill>
                <a:latin typeface="Arial" panose="020B0604020202020204" pitchFamily="34" charset="0"/>
                <a:cs typeface="Arial" panose="020B0604020202020204" pitchFamily="34" charset="0"/>
              </a:defRPr>
            </a:lvl4pPr>
            <a:lvl5pPr marL="2057298" indent="-228589">
              <a:defRPr>
                <a:solidFill>
                  <a:schemeClr val="tx1"/>
                </a:solidFill>
                <a:latin typeface="Arial" panose="020B0604020202020204" pitchFamily="34" charset="0"/>
                <a:cs typeface="Arial" panose="020B0604020202020204" pitchFamily="34" charset="0"/>
              </a:defRPr>
            </a:lvl5pPr>
            <a:lvl6pPr marL="2514474" indent="-22858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652" indent="-22858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8829" indent="-22858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006" indent="-22858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3AA80CB-8CD5-FB43-BE2B-4C631E9A7B91}" type="slidenum">
              <a:rPr lang="en-US" altLang="zh-TW">
                <a:solidFill>
                  <a:srgbClr val="898989"/>
                </a:solidFill>
                <a:latin typeface="Calibri" panose="020F0502020204030204" pitchFamily="34" charset="0"/>
              </a:rPr>
              <a:pPr/>
              <a:t>12</a:t>
            </a:fld>
            <a:endParaRPr lang="en-US" altLang="zh-TW" dirty="0">
              <a:solidFill>
                <a:srgbClr val="898989"/>
              </a:solidFill>
              <a:latin typeface="Calibri" panose="020F0502020204030204" pitchFamily="34" charset="0"/>
            </a:endParaRPr>
          </a:p>
        </p:txBody>
      </p:sp>
      <p:sp>
        <p:nvSpPr>
          <p:cNvPr id="6" name="內容版面配置區 5">
            <a:extLst>
              <a:ext uri="{FF2B5EF4-FFF2-40B4-BE49-F238E27FC236}">
                <a16:creationId xmlns:a16="http://schemas.microsoft.com/office/drawing/2014/main" id="{3271936D-B914-9EBE-ECB8-11541AAF361D}"/>
              </a:ext>
            </a:extLst>
          </p:cNvPr>
          <p:cNvSpPr>
            <a:spLocks noGrp="1"/>
          </p:cNvSpPr>
          <p:nvPr>
            <p:ph idx="1"/>
          </p:nvPr>
        </p:nvSpPr>
        <p:spPr>
          <a:xfrm>
            <a:off x="609600" y="1600204"/>
            <a:ext cx="10972800" cy="4525963"/>
          </a:xfrm>
        </p:spPr>
        <p:txBody>
          <a:bodyPr/>
          <a:lstStyle/>
          <a:p>
            <a:pPr>
              <a:spcBef>
                <a:spcPts val="0"/>
              </a:spcBef>
              <a:spcAft>
                <a:spcPts val="1200"/>
              </a:spcAft>
            </a:pPr>
            <a:r>
              <a:rPr lang="en-US" altLang="zh-TW" sz="1800" dirty="0">
                <a:solidFill>
                  <a:schemeClr val="tx1"/>
                </a:solidFill>
                <a:latin typeface="Times New Roman" panose="02020603050405020304" pitchFamily="18" charset="0"/>
                <a:cs typeface="Times New Roman" panose="02020603050405020304" pitchFamily="18" charset="0"/>
              </a:rPr>
              <a:t>In addition, </a:t>
            </a:r>
            <a:r>
              <a:rPr lang="en-US" altLang="zh-TW" sz="1800" dirty="0">
                <a:solidFill>
                  <a:srgbClr val="FF0000"/>
                </a:solidFill>
                <a:latin typeface="Times New Roman" panose="02020603050405020304" pitchFamily="18" charset="0"/>
                <a:cs typeface="Times New Roman" panose="02020603050405020304" pitchFamily="18" charset="0"/>
              </a:rPr>
              <a:t>some of the 5GC NFs need to be modified </a:t>
            </a:r>
            <a:r>
              <a:rPr lang="en-US" altLang="zh-TW" sz="1800" dirty="0">
                <a:solidFill>
                  <a:schemeClr val="tx1"/>
                </a:solidFill>
                <a:latin typeface="Times New Roman" panose="02020603050405020304" pitchFamily="18" charset="0"/>
                <a:cs typeface="Times New Roman" panose="02020603050405020304" pitchFamily="18" charset="0"/>
              </a:rPr>
              <a:t>to enable statelessness. </a:t>
            </a:r>
          </a:p>
          <a:p>
            <a:pPr>
              <a:spcBef>
                <a:spcPts val="0"/>
              </a:spcBef>
              <a:spcAft>
                <a:spcPts val="1200"/>
              </a:spcAft>
            </a:pPr>
            <a:r>
              <a:rPr lang="en-US" altLang="zh-TW" sz="1800" dirty="0">
                <a:solidFill>
                  <a:schemeClr val="tx2"/>
                </a:solidFill>
                <a:latin typeface="Times New Roman" panose="02020603050405020304" pitchFamily="18" charset="0"/>
                <a:cs typeface="Times New Roman" panose="02020603050405020304" pitchFamily="18" charset="0"/>
              </a:rPr>
              <a:t>NRF</a:t>
            </a:r>
            <a:r>
              <a:rPr lang="en-US" altLang="zh-TW" sz="1800" dirty="0">
                <a:solidFill>
                  <a:schemeClr val="tx1"/>
                </a:solidFill>
                <a:latin typeface="Times New Roman" panose="02020603050405020304" pitchFamily="18" charset="0"/>
                <a:cs typeface="Times New Roman" panose="02020603050405020304" pitchFamily="18" charset="0"/>
              </a:rPr>
              <a:t> and </a:t>
            </a:r>
            <a:r>
              <a:rPr lang="en-US" altLang="zh-TW" sz="1800" dirty="0">
                <a:solidFill>
                  <a:schemeClr val="tx2"/>
                </a:solidFill>
                <a:latin typeface="Times New Roman" panose="02020603050405020304" pitchFamily="18" charset="0"/>
                <a:cs typeface="Times New Roman" panose="02020603050405020304" pitchFamily="18" charset="0"/>
              </a:rPr>
              <a:t>UDR</a:t>
            </a:r>
            <a:r>
              <a:rPr lang="en-US" altLang="zh-TW" sz="1800" dirty="0">
                <a:solidFill>
                  <a:schemeClr val="tx1"/>
                </a:solidFill>
                <a:latin typeface="Times New Roman" panose="02020603050405020304" pitchFamily="18" charset="0"/>
                <a:cs typeface="Times New Roman" panose="02020603050405020304" pitchFamily="18" charset="0"/>
              </a:rPr>
              <a:t> reuse the already existing MongoDB connection to store subscriptions and do not require modifications.</a:t>
            </a:r>
          </a:p>
          <a:p>
            <a:pPr>
              <a:spcBef>
                <a:spcPts val="0"/>
              </a:spcBef>
              <a:spcAft>
                <a:spcPts val="1200"/>
              </a:spcAft>
            </a:pPr>
            <a:r>
              <a:rPr lang="en-US" altLang="zh-TW" sz="1800" dirty="0">
                <a:solidFill>
                  <a:schemeClr val="tx2"/>
                </a:solidFill>
                <a:latin typeface="Times New Roman" panose="02020603050405020304" pitchFamily="18" charset="0"/>
                <a:cs typeface="Times New Roman" panose="02020603050405020304" pitchFamily="18" charset="0"/>
              </a:rPr>
              <a:t>NSSF</a:t>
            </a:r>
            <a:r>
              <a:rPr lang="en-US" altLang="zh-TW" sz="1800" dirty="0">
                <a:solidFill>
                  <a:schemeClr val="tx1"/>
                </a:solidFill>
                <a:latin typeface="Times New Roman" panose="02020603050405020304" pitchFamily="18" charset="0"/>
                <a:cs typeface="Times New Roman" panose="02020603050405020304" pitchFamily="18" charset="0"/>
              </a:rPr>
              <a:t> does not store any UE-specific application state.</a:t>
            </a:r>
          </a:p>
          <a:p>
            <a:pPr>
              <a:spcBef>
                <a:spcPts val="0"/>
              </a:spcBef>
              <a:spcAft>
                <a:spcPts val="1200"/>
              </a:spcAft>
            </a:pPr>
            <a:r>
              <a:rPr lang="en-US" altLang="zh-TW" sz="1800" dirty="0">
                <a:solidFill>
                  <a:schemeClr val="tx1"/>
                </a:solidFill>
                <a:latin typeface="Times New Roman" panose="02020603050405020304" pitchFamily="18" charset="0"/>
                <a:cs typeface="Times New Roman" panose="02020603050405020304" pitchFamily="18" charset="0"/>
              </a:rPr>
              <a:t>For the </a:t>
            </a:r>
            <a:r>
              <a:rPr lang="en-US" altLang="zh-TW" sz="1800" dirty="0">
                <a:solidFill>
                  <a:schemeClr val="tx2"/>
                </a:solidFill>
                <a:latin typeface="Times New Roman" panose="02020603050405020304" pitchFamily="18" charset="0"/>
                <a:cs typeface="Times New Roman" panose="02020603050405020304" pitchFamily="18" charset="0"/>
              </a:rPr>
              <a:t>AMF</a:t>
            </a:r>
            <a:r>
              <a:rPr lang="en-US" altLang="zh-TW" sz="1800" dirty="0">
                <a:solidFill>
                  <a:schemeClr val="tx1"/>
                </a:solidFill>
                <a:latin typeface="Times New Roman" panose="02020603050405020304" pitchFamily="18" charset="0"/>
                <a:cs typeface="Times New Roman" panose="02020603050405020304" pitchFamily="18" charset="0"/>
              </a:rPr>
              <a:t>, many small NGAP messages are exchanged in quick succession </a:t>
            </a:r>
            <a:r>
              <a:rPr lang="en-US" altLang="zh-TW" sz="1800">
                <a:solidFill>
                  <a:schemeClr val="tx1"/>
                </a:solidFill>
                <a:latin typeface="Times New Roman" panose="02020603050405020304" pitchFamily="18" charset="0"/>
                <a:cs typeface="Times New Roman" panose="02020603050405020304" pitchFamily="18" charset="0"/>
              </a:rPr>
              <a:t>per procedure, </a:t>
            </a:r>
            <a:r>
              <a:rPr lang="en-US" altLang="zh-TW" sz="1800" dirty="0">
                <a:solidFill>
                  <a:schemeClr val="tx1"/>
                </a:solidFill>
                <a:latin typeface="Times New Roman" panose="02020603050405020304" pitchFamily="18" charset="0"/>
                <a:cs typeface="Times New Roman" panose="02020603050405020304" pitchFamily="18" charset="0"/>
              </a:rPr>
              <a:t>and therefore, </a:t>
            </a:r>
            <a:r>
              <a:rPr lang="en-US" altLang="zh-TW" sz="1800" dirty="0">
                <a:solidFill>
                  <a:srgbClr val="FF0000"/>
                </a:solidFill>
                <a:latin typeface="Times New Roman" panose="02020603050405020304" pitchFamily="18" charset="0"/>
                <a:cs typeface="Times New Roman" panose="02020603050405020304" pitchFamily="18" charset="0"/>
              </a:rPr>
              <a:t>procedural </a:t>
            </a:r>
            <a:r>
              <a:rPr lang="en-US" altLang="zh-TW" sz="1800" dirty="0">
                <a:solidFill>
                  <a:schemeClr val="tx1"/>
                </a:solidFill>
                <a:latin typeface="Times New Roman" panose="02020603050405020304" pitchFamily="18" charset="0"/>
                <a:cs typeface="Times New Roman" panose="02020603050405020304" pitchFamily="18" charset="0"/>
              </a:rPr>
              <a:t>statelessness</a:t>
            </a:r>
            <a:r>
              <a:rPr lang="en-US" altLang="zh-TW" sz="1800" dirty="0">
                <a:solidFill>
                  <a:srgbClr val="FF0000"/>
                </a:solidFill>
                <a:latin typeface="Times New Roman" panose="02020603050405020304" pitchFamily="18" charset="0"/>
                <a:cs typeface="Times New Roman" panose="02020603050405020304" pitchFamily="18" charset="0"/>
              </a:rPr>
              <a:t> </a:t>
            </a:r>
            <a:r>
              <a:rPr lang="en-US" altLang="zh-TW" sz="1800" dirty="0">
                <a:solidFill>
                  <a:schemeClr val="tx1"/>
                </a:solidFill>
                <a:latin typeface="Times New Roman" panose="02020603050405020304" pitchFamily="18" charset="0"/>
                <a:cs typeface="Times New Roman" panose="02020603050405020304" pitchFamily="18" charset="0"/>
              </a:rPr>
              <a:t>is a reasonable choice.</a:t>
            </a:r>
          </a:p>
          <a:p>
            <a:pPr>
              <a:spcBef>
                <a:spcPts val="0"/>
              </a:spcBef>
              <a:spcAft>
                <a:spcPts val="1200"/>
              </a:spcAft>
            </a:pPr>
            <a:r>
              <a:rPr lang="en-US" altLang="zh-TW" sz="1800" dirty="0">
                <a:solidFill>
                  <a:schemeClr val="tx2"/>
                </a:solidFill>
                <a:latin typeface="Times New Roman" panose="02020603050405020304" pitchFamily="18" charset="0"/>
                <a:cs typeface="Times New Roman" panose="02020603050405020304" pitchFamily="18" charset="0"/>
              </a:rPr>
              <a:t>AUSF</a:t>
            </a:r>
            <a:r>
              <a:rPr lang="en-US" altLang="zh-TW" sz="1800" dirty="0">
                <a:solidFill>
                  <a:schemeClr val="tx1"/>
                </a:solidFill>
                <a:latin typeface="Times New Roman" panose="02020603050405020304" pitchFamily="18" charset="0"/>
                <a:cs typeface="Times New Roman" panose="02020603050405020304" pitchFamily="18" charset="0"/>
              </a:rPr>
              <a:t>, </a:t>
            </a:r>
            <a:r>
              <a:rPr lang="en-US" altLang="zh-TW" sz="1800" dirty="0">
                <a:solidFill>
                  <a:schemeClr val="tx2"/>
                </a:solidFill>
                <a:latin typeface="Times New Roman" panose="02020603050405020304" pitchFamily="18" charset="0"/>
                <a:cs typeface="Times New Roman" panose="02020603050405020304" pitchFamily="18" charset="0"/>
              </a:rPr>
              <a:t>PCF</a:t>
            </a:r>
            <a:r>
              <a:rPr lang="en-US" altLang="zh-TW" sz="1800" dirty="0">
                <a:solidFill>
                  <a:schemeClr val="tx1"/>
                </a:solidFill>
                <a:latin typeface="Times New Roman" panose="02020603050405020304" pitchFamily="18" charset="0"/>
                <a:cs typeface="Times New Roman" panose="02020603050405020304" pitchFamily="18" charset="0"/>
              </a:rPr>
              <a:t>, </a:t>
            </a:r>
            <a:r>
              <a:rPr lang="en-US" altLang="zh-TW" sz="1800" dirty="0">
                <a:solidFill>
                  <a:schemeClr val="tx2"/>
                </a:solidFill>
                <a:latin typeface="Times New Roman" panose="02020603050405020304" pitchFamily="18" charset="0"/>
                <a:cs typeface="Times New Roman" panose="02020603050405020304" pitchFamily="18" charset="0"/>
              </a:rPr>
              <a:t>SMF</a:t>
            </a:r>
            <a:r>
              <a:rPr lang="en-US" altLang="zh-TW" sz="1800" dirty="0">
                <a:solidFill>
                  <a:schemeClr val="tx1"/>
                </a:solidFill>
                <a:latin typeface="Times New Roman" panose="02020603050405020304" pitchFamily="18" charset="0"/>
                <a:cs typeface="Times New Roman" panose="02020603050405020304" pitchFamily="18" charset="0"/>
              </a:rPr>
              <a:t>, and </a:t>
            </a:r>
            <a:r>
              <a:rPr lang="en-US" altLang="zh-TW" sz="1800" dirty="0">
                <a:solidFill>
                  <a:schemeClr val="tx2"/>
                </a:solidFill>
                <a:latin typeface="Times New Roman" panose="02020603050405020304" pitchFamily="18" charset="0"/>
                <a:cs typeface="Times New Roman" panose="02020603050405020304" pitchFamily="18" charset="0"/>
              </a:rPr>
              <a:t>UDM</a:t>
            </a:r>
            <a:r>
              <a:rPr lang="en-US" altLang="zh-TW" sz="1800" dirty="0">
                <a:solidFill>
                  <a:schemeClr val="tx1"/>
                </a:solidFill>
                <a:latin typeface="Times New Roman" panose="02020603050405020304" pitchFamily="18" charset="0"/>
                <a:cs typeface="Times New Roman" panose="02020603050405020304" pitchFamily="18" charset="0"/>
              </a:rPr>
              <a:t>, we implement </a:t>
            </a:r>
            <a:r>
              <a:rPr lang="en-US" altLang="zh-TW" sz="1800" dirty="0">
                <a:solidFill>
                  <a:srgbClr val="FF0000"/>
                </a:solidFill>
                <a:latin typeface="Times New Roman" panose="02020603050405020304" pitchFamily="18" charset="0"/>
                <a:cs typeface="Times New Roman" panose="02020603050405020304" pitchFamily="18" charset="0"/>
              </a:rPr>
              <a:t>transactional </a:t>
            </a:r>
            <a:r>
              <a:rPr lang="en-US" altLang="zh-TW" sz="1800" dirty="0">
                <a:solidFill>
                  <a:schemeClr val="tx1"/>
                </a:solidFill>
                <a:latin typeface="Times New Roman" panose="02020603050405020304" pitchFamily="18" charset="0"/>
                <a:cs typeface="Times New Roman" panose="02020603050405020304" pitchFamily="18" charset="0"/>
              </a:rPr>
              <a:t>statelessness</a:t>
            </a:r>
            <a:r>
              <a:rPr lang="en-US" altLang="zh-TW" sz="1800" dirty="0">
                <a:solidFill>
                  <a:srgbClr val="FF0000"/>
                </a:solidFill>
                <a:latin typeface="Times New Roman" panose="02020603050405020304" pitchFamily="18" charset="0"/>
                <a:cs typeface="Times New Roman" panose="02020603050405020304" pitchFamily="18" charset="0"/>
              </a:rPr>
              <a:t> </a:t>
            </a:r>
            <a:r>
              <a:rPr lang="en-US" altLang="zh-TW" sz="1800" dirty="0">
                <a:solidFill>
                  <a:schemeClr val="tx1"/>
                </a:solidFill>
                <a:latin typeface="Times New Roman" panose="02020603050405020304" pitchFamily="18" charset="0"/>
                <a:cs typeface="Times New Roman" panose="02020603050405020304" pitchFamily="18" charset="0"/>
              </a:rPr>
              <a:t>from the perspective of the HTTP API.</a:t>
            </a:r>
          </a:p>
          <a:p>
            <a:pPr>
              <a:spcBef>
                <a:spcPts val="0"/>
              </a:spcBef>
              <a:spcAft>
                <a:spcPts val="1200"/>
              </a:spcAft>
            </a:pPr>
            <a:r>
              <a:rPr lang="en-US" altLang="zh-TW" sz="1800" dirty="0">
                <a:solidFill>
                  <a:schemeClr val="tx1"/>
                </a:solidFill>
                <a:latin typeface="Times New Roman" panose="02020603050405020304" pitchFamily="18" charset="0"/>
                <a:cs typeface="Times New Roman" panose="02020603050405020304" pitchFamily="18" charset="0"/>
              </a:rPr>
              <a:t>In </a:t>
            </a:r>
            <a:r>
              <a:rPr lang="en-US" altLang="zh-TW" sz="1800" dirty="0">
                <a:solidFill>
                  <a:schemeClr val="tx2"/>
                </a:solidFill>
                <a:latin typeface="Times New Roman" panose="02020603050405020304" pitchFamily="18" charset="0"/>
                <a:cs typeface="Times New Roman" panose="02020603050405020304" pitchFamily="18" charset="0"/>
              </a:rPr>
              <a:t>SMF</a:t>
            </a:r>
            <a:r>
              <a:rPr lang="en-US" altLang="zh-TW" sz="1800" dirty="0">
                <a:solidFill>
                  <a:schemeClr val="tx1"/>
                </a:solidFill>
                <a:latin typeface="Times New Roman" panose="02020603050405020304" pitchFamily="18" charset="0"/>
                <a:cs typeface="Times New Roman" panose="02020603050405020304" pitchFamily="18" charset="0"/>
              </a:rPr>
              <a:t>, the </a:t>
            </a:r>
            <a:r>
              <a:rPr lang="en-US" altLang="zh-TW" sz="1800" dirty="0">
                <a:solidFill>
                  <a:srgbClr val="FF0000"/>
                </a:solidFill>
                <a:latin typeface="Times New Roman" panose="02020603050405020304" pitchFamily="18" charset="0"/>
                <a:cs typeface="Times New Roman" panose="02020603050405020304" pitchFamily="18" charset="0"/>
              </a:rPr>
              <a:t>transactional </a:t>
            </a:r>
            <a:r>
              <a:rPr lang="en-US" altLang="zh-TW" sz="1800" dirty="0">
                <a:solidFill>
                  <a:schemeClr val="tx1"/>
                </a:solidFill>
                <a:latin typeface="Times New Roman" panose="02020603050405020304" pitchFamily="18" charset="0"/>
                <a:cs typeface="Times New Roman" panose="02020603050405020304" pitchFamily="18" charset="0"/>
              </a:rPr>
              <a:t>statelessness</a:t>
            </a:r>
            <a:r>
              <a:rPr lang="en-US" altLang="zh-TW" sz="1800" dirty="0">
                <a:solidFill>
                  <a:srgbClr val="FF0000"/>
                </a:solidFill>
                <a:latin typeface="Times New Roman" panose="02020603050405020304" pitchFamily="18" charset="0"/>
                <a:cs typeface="Times New Roman" panose="02020603050405020304" pitchFamily="18" charset="0"/>
              </a:rPr>
              <a:t> </a:t>
            </a:r>
            <a:r>
              <a:rPr lang="en-US" altLang="zh-TW" sz="1800" dirty="0">
                <a:solidFill>
                  <a:schemeClr val="tx1"/>
                </a:solidFill>
                <a:latin typeface="Times New Roman" panose="02020603050405020304" pitchFamily="18" charset="0"/>
                <a:cs typeface="Times New Roman" panose="02020603050405020304" pitchFamily="18" charset="0"/>
              </a:rPr>
              <a:t>also covers any communication with the </a:t>
            </a:r>
            <a:r>
              <a:rPr lang="en-US" altLang="zh-TW" sz="1800" dirty="0">
                <a:solidFill>
                  <a:schemeClr val="tx2"/>
                </a:solidFill>
                <a:latin typeface="Times New Roman" panose="02020603050405020304" pitchFamily="18" charset="0"/>
                <a:cs typeface="Times New Roman" panose="02020603050405020304" pitchFamily="18" charset="0"/>
              </a:rPr>
              <a:t>UPF</a:t>
            </a:r>
            <a:r>
              <a:rPr lang="en-US" altLang="zh-TW" sz="1800" dirty="0">
                <a:solidFill>
                  <a:schemeClr val="tx1"/>
                </a:solidFill>
                <a:latin typeface="Times New Roman" panose="02020603050405020304" pitchFamily="18" charset="0"/>
                <a:cs typeface="Times New Roman" panose="02020603050405020304" pitchFamily="18" charset="0"/>
              </a:rPr>
              <a:t> as part of the request.</a:t>
            </a:r>
          </a:p>
        </p:txBody>
      </p:sp>
    </p:spTree>
    <p:extLst>
      <p:ext uri="{BB962C8B-B14F-4D97-AF65-F5344CB8AC3E}">
        <p14:creationId xmlns:p14="http://schemas.microsoft.com/office/powerpoint/2010/main" val="19072335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標題 1">
            <a:extLst>
              <a:ext uri="{FF2B5EF4-FFF2-40B4-BE49-F238E27FC236}">
                <a16:creationId xmlns:a16="http://schemas.microsoft.com/office/drawing/2014/main" id="{4113B4E1-CAEB-9018-9654-36FDBA31B184}"/>
              </a:ext>
            </a:extLst>
          </p:cNvPr>
          <p:cNvSpPr>
            <a:spLocks noGrp="1"/>
          </p:cNvSpPr>
          <p:nvPr>
            <p:ph type="title"/>
          </p:nvPr>
        </p:nvSpPr>
        <p:spPr/>
        <p:txBody>
          <a:bodyPr/>
          <a:lstStyle/>
          <a:p>
            <a:pPr defTabSz="912768"/>
            <a:r>
              <a:rPr lang="en-US" altLang="zh-TW" sz="3200" dirty="0"/>
              <a:t>System Design and Implementation - </a:t>
            </a:r>
            <a:br>
              <a:rPr lang="en-US" altLang="zh-TW" sz="3200"/>
            </a:br>
            <a:r>
              <a:rPr lang="en-US" altLang="zh-TW" sz="3200"/>
              <a:t>Per-Procedure </a:t>
            </a:r>
            <a:r>
              <a:rPr lang="en-US" altLang="zh-TW" sz="3200" dirty="0"/>
              <a:t>Network Functions</a:t>
            </a:r>
            <a:endParaRPr lang="zh-TW" altLang="en-US" sz="3200" dirty="0"/>
          </a:p>
        </p:txBody>
      </p:sp>
      <p:sp>
        <p:nvSpPr>
          <p:cNvPr id="12292" name="投影片編號版面配置區 3">
            <a:extLst>
              <a:ext uri="{FF2B5EF4-FFF2-40B4-BE49-F238E27FC236}">
                <a16:creationId xmlns:a16="http://schemas.microsoft.com/office/drawing/2014/main" id="{8FC2871B-3F60-045D-6436-367445A8767F}"/>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13" indent="-285737">
              <a:defRPr>
                <a:solidFill>
                  <a:schemeClr val="tx1"/>
                </a:solidFill>
                <a:latin typeface="Arial" panose="020B0604020202020204" pitchFamily="34" charset="0"/>
                <a:cs typeface="Arial" panose="020B0604020202020204" pitchFamily="34" charset="0"/>
              </a:defRPr>
            </a:lvl2pPr>
            <a:lvl3pPr marL="1142942" indent="-228589">
              <a:defRPr>
                <a:solidFill>
                  <a:schemeClr val="tx1"/>
                </a:solidFill>
                <a:latin typeface="Arial" panose="020B0604020202020204" pitchFamily="34" charset="0"/>
                <a:cs typeface="Arial" panose="020B0604020202020204" pitchFamily="34" charset="0"/>
              </a:defRPr>
            </a:lvl3pPr>
            <a:lvl4pPr marL="1600120" indent="-228589">
              <a:defRPr>
                <a:solidFill>
                  <a:schemeClr val="tx1"/>
                </a:solidFill>
                <a:latin typeface="Arial" panose="020B0604020202020204" pitchFamily="34" charset="0"/>
                <a:cs typeface="Arial" panose="020B0604020202020204" pitchFamily="34" charset="0"/>
              </a:defRPr>
            </a:lvl4pPr>
            <a:lvl5pPr marL="2057298" indent="-228589">
              <a:defRPr>
                <a:solidFill>
                  <a:schemeClr val="tx1"/>
                </a:solidFill>
                <a:latin typeface="Arial" panose="020B0604020202020204" pitchFamily="34" charset="0"/>
                <a:cs typeface="Arial" panose="020B0604020202020204" pitchFamily="34" charset="0"/>
              </a:defRPr>
            </a:lvl5pPr>
            <a:lvl6pPr marL="2514474" indent="-22858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652" indent="-22858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8829" indent="-22858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006" indent="-22858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3AA80CB-8CD5-FB43-BE2B-4C631E9A7B91}" type="slidenum">
              <a:rPr lang="en-US" altLang="zh-TW">
                <a:solidFill>
                  <a:srgbClr val="898989"/>
                </a:solidFill>
                <a:latin typeface="Calibri" panose="020F0502020204030204" pitchFamily="34" charset="0"/>
              </a:rPr>
              <a:pPr/>
              <a:t>13</a:t>
            </a:fld>
            <a:endParaRPr lang="en-US" altLang="zh-TW" dirty="0">
              <a:solidFill>
                <a:srgbClr val="898989"/>
              </a:solidFill>
              <a:latin typeface="Calibri" panose="020F0502020204030204" pitchFamily="34" charset="0"/>
            </a:endParaRPr>
          </a:p>
        </p:txBody>
      </p:sp>
      <p:sp>
        <p:nvSpPr>
          <p:cNvPr id="6" name="內容版面配置區 5">
            <a:extLst>
              <a:ext uri="{FF2B5EF4-FFF2-40B4-BE49-F238E27FC236}">
                <a16:creationId xmlns:a16="http://schemas.microsoft.com/office/drawing/2014/main" id="{3271936D-B914-9EBE-ECB8-11541AAF361D}"/>
              </a:ext>
            </a:extLst>
          </p:cNvPr>
          <p:cNvSpPr>
            <a:spLocks noGrp="1"/>
          </p:cNvSpPr>
          <p:nvPr>
            <p:ph idx="1"/>
          </p:nvPr>
        </p:nvSpPr>
        <p:spPr>
          <a:xfrm>
            <a:off x="609600" y="1600204"/>
            <a:ext cx="10972800" cy="4525963"/>
          </a:xfrm>
        </p:spPr>
        <p:txBody>
          <a:bodyPr/>
          <a:lstStyle/>
          <a:p>
            <a:pPr>
              <a:spcBef>
                <a:spcPts val="0"/>
              </a:spcBef>
              <a:spcAft>
                <a:spcPts val="1200"/>
              </a:spcAft>
            </a:pPr>
            <a:r>
              <a:rPr lang="en-US" altLang="zh-TW" sz="1800" b="1">
                <a:solidFill>
                  <a:schemeClr val="tx1"/>
                </a:solidFill>
                <a:latin typeface="Times New Roman" panose="02020603050405020304" pitchFamily="18" charset="0"/>
                <a:cs typeface="Times New Roman" panose="02020603050405020304" pitchFamily="18" charset="0"/>
              </a:rPr>
              <a:t>Procedure-based </a:t>
            </a:r>
            <a:r>
              <a:rPr lang="en-US" altLang="zh-TW" sz="1800" b="1" dirty="0">
                <a:solidFill>
                  <a:schemeClr val="tx1"/>
                </a:solidFill>
                <a:latin typeface="Times New Roman" panose="02020603050405020304" pitchFamily="18" charset="0"/>
                <a:cs typeface="Times New Roman" panose="02020603050405020304" pitchFamily="18" charset="0"/>
              </a:rPr>
              <a:t>Functional Decomposition for 5G Core Network Functions</a:t>
            </a:r>
          </a:p>
          <a:p>
            <a:pPr>
              <a:spcBef>
                <a:spcPts val="0"/>
              </a:spcBef>
              <a:spcAft>
                <a:spcPts val="1200"/>
              </a:spcAft>
            </a:pPr>
            <a:r>
              <a:rPr lang="en-US" altLang="zh-TW" sz="1800" dirty="0" err="1">
                <a:solidFill>
                  <a:schemeClr val="tx1"/>
                </a:solidFill>
                <a:latin typeface="Times New Roman" panose="02020603050405020304" pitchFamily="18" charset="0"/>
                <a:cs typeface="Times New Roman" panose="02020603050405020304" pitchFamily="18" charset="0"/>
              </a:rPr>
              <a:t>Endri</a:t>
            </a:r>
            <a:r>
              <a:rPr lang="en-US" altLang="zh-TW" sz="1800" dirty="0">
                <a:solidFill>
                  <a:schemeClr val="tx1"/>
                </a:solidFill>
                <a:latin typeface="Times New Roman" panose="02020603050405020304" pitchFamily="18" charset="0"/>
                <a:cs typeface="Times New Roman" panose="02020603050405020304" pitchFamily="18" charset="0"/>
              </a:rPr>
              <a:t> </a:t>
            </a:r>
            <a:r>
              <a:rPr lang="en-US" altLang="zh-TW" sz="1800" dirty="0" err="1">
                <a:solidFill>
                  <a:schemeClr val="tx1"/>
                </a:solidFill>
                <a:latin typeface="Times New Roman" panose="02020603050405020304" pitchFamily="18" charset="0"/>
                <a:cs typeface="Times New Roman" panose="02020603050405020304" pitchFamily="18" charset="0"/>
              </a:rPr>
              <a:t>Goshi</a:t>
            </a:r>
            <a:r>
              <a:rPr lang="en-US" altLang="zh-TW" sz="1800" dirty="0">
                <a:solidFill>
                  <a:schemeClr val="tx1"/>
                </a:solidFill>
                <a:latin typeface="Times New Roman" panose="02020603050405020304" pitchFamily="18" charset="0"/>
                <a:cs typeface="Times New Roman" panose="02020603050405020304" pitchFamily="18" charset="0"/>
              </a:rPr>
              <a:t>, </a:t>
            </a:r>
            <a:r>
              <a:rPr lang="en-US" altLang="zh-TW" sz="1800" dirty="0" err="1">
                <a:solidFill>
                  <a:schemeClr val="tx1"/>
                </a:solidFill>
                <a:latin typeface="Times New Roman" panose="02020603050405020304" pitchFamily="18" charset="0"/>
                <a:cs typeface="Times New Roman" panose="02020603050405020304" pitchFamily="18" charset="0"/>
              </a:rPr>
              <a:t>Raffael</a:t>
            </a:r>
            <a:r>
              <a:rPr lang="en-US" altLang="zh-TW" sz="1800" dirty="0">
                <a:solidFill>
                  <a:schemeClr val="tx1"/>
                </a:solidFill>
                <a:latin typeface="Times New Roman" panose="02020603050405020304" pitchFamily="18" charset="0"/>
                <a:cs typeface="Times New Roman" panose="02020603050405020304" pitchFamily="18" charset="0"/>
              </a:rPr>
              <a:t> Stahl, Mu He, </a:t>
            </a:r>
            <a:r>
              <a:rPr lang="en-US" altLang="zh-TW" sz="1800" dirty="0" err="1">
                <a:solidFill>
                  <a:schemeClr val="tx1"/>
                </a:solidFill>
                <a:latin typeface="Times New Roman" panose="02020603050405020304" pitchFamily="18" charset="0"/>
                <a:cs typeface="Times New Roman" panose="02020603050405020304" pitchFamily="18" charset="0"/>
              </a:rPr>
              <a:t>Rastin</a:t>
            </a:r>
            <a:r>
              <a:rPr lang="en-US" altLang="zh-TW" sz="1800" dirty="0">
                <a:solidFill>
                  <a:schemeClr val="tx1"/>
                </a:solidFill>
                <a:latin typeface="Times New Roman" panose="02020603050405020304" pitchFamily="18" charset="0"/>
                <a:cs typeface="Times New Roman" panose="02020603050405020304" pitchFamily="18" charset="0"/>
              </a:rPr>
              <a:t> Pries, Wolfgang </a:t>
            </a:r>
            <a:r>
              <a:rPr lang="en-US" altLang="zh-TW" sz="1800" dirty="0" err="1">
                <a:solidFill>
                  <a:schemeClr val="tx1"/>
                </a:solidFill>
                <a:latin typeface="Times New Roman" panose="02020603050405020304" pitchFamily="18" charset="0"/>
                <a:cs typeface="Times New Roman" panose="02020603050405020304" pitchFamily="18" charset="0"/>
              </a:rPr>
              <a:t>Kellerer</a:t>
            </a:r>
            <a:endParaRPr lang="en-US" altLang="zh-TW" sz="1800" dirty="0">
              <a:solidFill>
                <a:schemeClr val="tx1"/>
              </a:solidFill>
              <a:latin typeface="Times New Roman" panose="02020603050405020304" pitchFamily="18" charset="0"/>
              <a:cs typeface="Times New Roman" panose="02020603050405020304" pitchFamily="18" charset="0"/>
            </a:endParaRPr>
          </a:p>
          <a:p>
            <a:pPr>
              <a:spcBef>
                <a:spcPts val="0"/>
              </a:spcBef>
              <a:spcAft>
                <a:spcPts val="1200"/>
              </a:spcAft>
            </a:pPr>
            <a:r>
              <a:rPr lang="en-US" altLang="zh-TW" sz="1800" dirty="0">
                <a:solidFill>
                  <a:schemeClr val="tx1"/>
                </a:solidFill>
                <a:latin typeface="Times New Roman" panose="02020603050405020304" pitchFamily="18" charset="0"/>
                <a:cs typeface="Times New Roman" panose="02020603050405020304" pitchFamily="18" charset="0"/>
              </a:rPr>
              <a:t>April 2022</a:t>
            </a:r>
          </a:p>
          <a:p>
            <a:pPr>
              <a:spcBef>
                <a:spcPts val="0"/>
              </a:spcBef>
              <a:spcAft>
                <a:spcPts val="1200"/>
              </a:spcAft>
            </a:pPr>
            <a:r>
              <a:rPr lang="de-DE" altLang="zh-TW" sz="1800" dirty="0">
                <a:solidFill>
                  <a:schemeClr val="tx1"/>
                </a:solidFill>
                <a:latin typeface="Times New Roman" panose="02020603050405020304" pitchFamily="18" charset="0"/>
                <a:cs typeface="Times New Roman" panose="02020603050405020304" pitchFamily="18" charset="0"/>
              </a:rPr>
              <a:t>Conference: 3. KuVS Fachgespräch "Network Softwarization"</a:t>
            </a:r>
            <a:endParaRPr lang="en-US" altLang="zh-TW" sz="18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488031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標題 1">
            <a:extLst>
              <a:ext uri="{FF2B5EF4-FFF2-40B4-BE49-F238E27FC236}">
                <a16:creationId xmlns:a16="http://schemas.microsoft.com/office/drawing/2014/main" id="{4113B4E1-CAEB-9018-9654-36FDBA31B184}"/>
              </a:ext>
            </a:extLst>
          </p:cNvPr>
          <p:cNvSpPr>
            <a:spLocks noGrp="1"/>
          </p:cNvSpPr>
          <p:nvPr>
            <p:ph type="title"/>
          </p:nvPr>
        </p:nvSpPr>
        <p:spPr/>
        <p:txBody>
          <a:bodyPr/>
          <a:lstStyle/>
          <a:p>
            <a:pPr defTabSz="912768"/>
            <a:r>
              <a:rPr lang="en-US" altLang="zh-TW" sz="3200" dirty="0"/>
              <a:t>System Design and Implementation - </a:t>
            </a:r>
            <a:br>
              <a:rPr lang="en-US" altLang="zh-TW" sz="3200" dirty="0"/>
            </a:br>
            <a:r>
              <a:rPr lang="en-US" altLang="zh-TW" sz="3200" dirty="0"/>
              <a:t>Per-Procedure Network Functions</a:t>
            </a:r>
            <a:endParaRPr lang="zh-TW" altLang="en-US" sz="3200" dirty="0"/>
          </a:p>
        </p:txBody>
      </p:sp>
      <p:sp>
        <p:nvSpPr>
          <p:cNvPr id="12292" name="投影片編號版面配置區 3">
            <a:extLst>
              <a:ext uri="{FF2B5EF4-FFF2-40B4-BE49-F238E27FC236}">
                <a16:creationId xmlns:a16="http://schemas.microsoft.com/office/drawing/2014/main" id="{8FC2871B-3F60-045D-6436-367445A8767F}"/>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13" indent="-285737">
              <a:defRPr>
                <a:solidFill>
                  <a:schemeClr val="tx1"/>
                </a:solidFill>
                <a:latin typeface="Arial" panose="020B0604020202020204" pitchFamily="34" charset="0"/>
                <a:cs typeface="Arial" panose="020B0604020202020204" pitchFamily="34" charset="0"/>
              </a:defRPr>
            </a:lvl2pPr>
            <a:lvl3pPr marL="1142942" indent="-228589">
              <a:defRPr>
                <a:solidFill>
                  <a:schemeClr val="tx1"/>
                </a:solidFill>
                <a:latin typeface="Arial" panose="020B0604020202020204" pitchFamily="34" charset="0"/>
                <a:cs typeface="Arial" panose="020B0604020202020204" pitchFamily="34" charset="0"/>
              </a:defRPr>
            </a:lvl3pPr>
            <a:lvl4pPr marL="1600120" indent="-228589">
              <a:defRPr>
                <a:solidFill>
                  <a:schemeClr val="tx1"/>
                </a:solidFill>
                <a:latin typeface="Arial" panose="020B0604020202020204" pitchFamily="34" charset="0"/>
                <a:cs typeface="Arial" panose="020B0604020202020204" pitchFamily="34" charset="0"/>
              </a:defRPr>
            </a:lvl4pPr>
            <a:lvl5pPr marL="2057298" indent="-228589">
              <a:defRPr>
                <a:solidFill>
                  <a:schemeClr val="tx1"/>
                </a:solidFill>
                <a:latin typeface="Arial" panose="020B0604020202020204" pitchFamily="34" charset="0"/>
                <a:cs typeface="Arial" panose="020B0604020202020204" pitchFamily="34" charset="0"/>
              </a:defRPr>
            </a:lvl5pPr>
            <a:lvl6pPr marL="2514474" indent="-22858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652" indent="-22858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8829" indent="-22858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006" indent="-22858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3AA80CB-8CD5-FB43-BE2B-4C631E9A7B91}" type="slidenum">
              <a:rPr lang="en-US" altLang="zh-TW">
                <a:solidFill>
                  <a:srgbClr val="898989"/>
                </a:solidFill>
                <a:latin typeface="Calibri" panose="020F0502020204030204" pitchFamily="34" charset="0"/>
              </a:rPr>
              <a:pPr/>
              <a:t>14</a:t>
            </a:fld>
            <a:endParaRPr lang="en-US" altLang="zh-TW" dirty="0">
              <a:solidFill>
                <a:srgbClr val="898989"/>
              </a:solidFill>
              <a:latin typeface="Calibri" panose="020F0502020204030204" pitchFamily="34" charset="0"/>
            </a:endParaRPr>
          </a:p>
        </p:txBody>
      </p:sp>
      <p:sp>
        <p:nvSpPr>
          <p:cNvPr id="6" name="內容版面配置區 5">
            <a:extLst>
              <a:ext uri="{FF2B5EF4-FFF2-40B4-BE49-F238E27FC236}">
                <a16:creationId xmlns:a16="http://schemas.microsoft.com/office/drawing/2014/main" id="{3271936D-B914-9EBE-ECB8-11541AAF361D}"/>
              </a:ext>
            </a:extLst>
          </p:cNvPr>
          <p:cNvSpPr>
            <a:spLocks noGrp="1"/>
          </p:cNvSpPr>
          <p:nvPr>
            <p:ph idx="1"/>
          </p:nvPr>
        </p:nvSpPr>
        <p:spPr>
          <a:xfrm>
            <a:off x="609600" y="1600204"/>
            <a:ext cx="7142584" cy="4983158"/>
          </a:xfrm>
        </p:spPr>
        <p:txBody>
          <a:bodyPr/>
          <a:lstStyle/>
          <a:p>
            <a:pPr>
              <a:spcBef>
                <a:spcPts val="0"/>
              </a:spcBef>
              <a:spcAft>
                <a:spcPts val="1200"/>
              </a:spcAft>
            </a:pPr>
            <a:r>
              <a:rPr lang="en-US" altLang="zh-TW" sz="1800" dirty="0">
                <a:solidFill>
                  <a:schemeClr val="tx1"/>
                </a:solidFill>
                <a:latin typeface="Times New Roman" panose="02020603050405020304" pitchFamily="18" charset="0"/>
                <a:cs typeface="Times New Roman" panose="02020603050405020304" pitchFamily="18" charset="0"/>
              </a:rPr>
              <a:t>Overall, the adoption of </a:t>
            </a:r>
            <a:r>
              <a:rPr lang="en-US" altLang="zh-TW" sz="1800" dirty="0">
                <a:solidFill>
                  <a:srgbClr val="FF0000"/>
                </a:solidFill>
                <a:latin typeface="Times New Roman" panose="02020603050405020304" pitchFamily="18" charset="0"/>
                <a:cs typeface="Times New Roman" panose="02020603050405020304" pitchFamily="18" charset="0"/>
              </a:rPr>
              <a:t>SBA</a:t>
            </a:r>
            <a:r>
              <a:rPr lang="en-US" altLang="zh-TW" sz="1800" dirty="0">
                <a:solidFill>
                  <a:schemeClr val="tx1"/>
                </a:solidFill>
                <a:latin typeface="Times New Roman" panose="02020603050405020304" pitchFamily="18" charset="0"/>
                <a:cs typeface="Times New Roman" panose="02020603050405020304" pitchFamily="18" charset="0"/>
              </a:rPr>
              <a:t> leads to the </a:t>
            </a:r>
            <a:r>
              <a:rPr lang="en-US" altLang="zh-TW" sz="1800" dirty="0">
                <a:solidFill>
                  <a:srgbClr val="FF0000"/>
                </a:solidFill>
                <a:latin typeface="Times New Roman" panose="02020603050405020304" pitchFamily="18" charset="0"/>
                <a:cs typeface="Times New Roman" panose="02020603050405020304" pitchFamily="18" charset="0"/>
              </a:rPr>
              <a:t>following issues</a:t>
            </a:r>
            <a:r>
              <a:rPr lang="en-US" altLang="zh-TW" sz="1800" dirty="0">
                <a:solidFill>
                  <a:schemeClr val="tx1"/>
                </a:solidFill>
                <a:latin typeface="Times New Roman" panose="02020603050405020304" pitchFamily="18" charset="0"/>
                <a:cs typeface="Times New Roman" panose="02020603050405020304" pitchFamily="18" charset="0"/>
              </a:rPr>
              <a:t>:</a:t>
            </a:r>
          </a:p>
          <a:p>
            <a:pPr lvl="1">
              <a:spcBef>
                <a:spcPts val="0"/>
              </a:spcBef>
              <a:spcAft>
                <a:spcPts val="600"/>
              </a:spcAft>
            </a:pPr>
            <a:r>
              <a:rPr lang="en-US" altLang="zh-TW" sz="1600" dirty="0">
                <a:solidFill>
                  <a:schemeClr val="tx2"/>
                </a:solidFill>
                <a:latin typeface="Times New Roman" panose="02020603050405020304" pitchFamily="18" charset="0"/>
                <a:cs typeface="Times New Roman" panose="02020603050405020304" pitchFamily="18" charset="0"/>
              </a:rPr>
              <a:t>High volume of CP traffic </a:t>
            </a:r>
          </a:p>
          <a:p>
            <a:pPr lvl="1">
              <a:spcBef>
                <a:spcPts val="0"/>
              </a:spcBef>
              <a:spcAft>
                <a:spcPts val="600"/>
              </a:spcAft>
            </a:pPr>
            <a:r>
              <a:rPr lang="en-US" altLang="zh-TW" sz="1600" dirty="0">
                <a:solidFill>
                  <a:schemeClr val="tx2"/>
                </a:solidFill>
                <a:latin typeface="Times New Roman" panose="02020603050405020304" pitchFamily="18" charset="0"/>
                <a:cs typeface="Times New Roman" panose="02020603050405020304" pitchFamily="18" charset="0"/>
              </a:rPr>
              <a:t>More complex orchestration </a:t>
            </a:r>
          </a:p>
          <a:p>
            <a:pPr>
              <a:spcBef>
                <a:spcPts val="0"/>
              </a:spcBef>
              <a:spcAft>
                <a:spcPts val="1200"/>
              </a:spcAft>
            </a:pPr>
            <a:r>
              <a:rPr lang="en-US" altLang="zh-TW" sz="1800" dirty="0">
                <a:solidFill>
                  <a:schemeClr val="tx1"/>
                </a:solidFill>
                <a:latin typeface="Times New Roman" panose="02020603050405020304" pitchFamily="18" charset="0"/>
                <a:cs typeface="Times New Roman" panose="02020603050405020304" pitchFamily="18" charset="0"/>
              </a:rPr>
              <a:t>First, we identify the NFs that </a:t>
            </a:r>
            <a:r>
              <a:rPr lang="en-US" altLang="zh-TW" sz="1800" dirty="0">
                <a:solidFill>
                  <a:srgbClr val="FF0000"/>
                </a:solidFill>
                <a:latin typeface="Times New Roman" panose="02020603050405020304" pitchFamily="18" charset="0"/>
                <a:cs typeface="Times New Roman" panose="02020603050405020304" pitchFamily="18" charset="0"/>
              </a:rPr>
              <a:t>take part in the execution </a:t>
            </a:r>
            <a:r>
              <a:rPr lang="en-US" altLang="zh-TW" sz="1800" dirty="0">
                <a:solidFill>
                  <a:schemeClr val="tx1"/>
                </a:solidFill>
                <a:latin typeface="Times New Roman" panose="02020603050405020304" pitchFamily="18" charset="0"/>
                <a:cs typeface="Times New Roman" panose="02020603050405020304" pitchFamily="18" charset="0"/>
              </a:rPr>
              <a:t>of different CP procedures, e.g., UE Registration as highlighted in Fig. 1. </a:t>
            </a:r>
          </a:p>
          <a:p>
            <a:pPr>
              <a:spcBef>
                <a:spcPts val="0"/>
              </a:spcBef>
              <a:spcAft>
                <a:spcPts val="1200"/>
              </a:spcAft>
            </a:pPr>
            <a:r>
              <a:rPr lang="en-US" altLang="zh-TW" sz="1800" dirty="0">
                <a:solidFill>
                  <a:schemeClr val="tx1"/>
                </a:solidFill>
                <a:latin typeface="Times New Roman" panose="02020603050405020304" pitchFamily="18" charset="0"/>
                <a:cs typeface="Times New Roman" panose="02020603050405020304" pitchFamily="18" charset="0"/>
              </a:rPr>
              <a:t>Next, we identify </a:t>
            </a:r>
            <a:r>
              <a:rPr lang="en-US" altLang="zh-TW" sz="1800" dirty="0">
                <a:solidFill>
                  <a:srgbClr val="FF0000"/>
                </a:solidFill>
                <a:latin typeface="Times New Roman" panose="02020603050405020304" pitchFamily="18" charset="0"/>
                <a:cs typeface="Times New Roman" panose="02020603050405020304" pitchFamily="18" charset="0"/>
              </a:rPr>
              <a:t>the function blocks </a:t>
            </a:r>
            <a:r>
              <a:rPr lang="en-US" altLang="zh-TW" sz="1800" dirty="0">
                <a:solidFill>
                  <a:schemeClr val="tx1"/>
                </a:solidFill>
                <a:latin typeface="Times New Roman" panose="02020603050405020304" pitchFamily="18" charset="0"/>
                <a:cs typeface="Times New Roman" panose="02020603050405020304" pitchFamily="18" charset="0"/>
              </a:rPr>
              <a:t>within these NFs that are </a:t>
            </a:r>
            <a:r>
              <a:rPr lang="en-US" altLang="zh-TW" sz="1800" dirty="0">
                <a:solidFill>
                  <a:srgbClr val="FF0000"/>
                </a:solidFill>
                <a:latin typeface="Times New Roman" panose="02020603050405020304" pitchFamily="18" charset="0"/>
                <a:cs typeface="Times New Roman" panose="02020603050405020304" pitchFamily="18" charset="0"/>
              </a:rPr>
              <a:t>triggered</a:t>
            </a:r>
            <a:r>
              <a:rPr lang="en-US" altLang="zh-TW" sz="1800" dirty="0">
                <a:solidFill>
                  <a:schemeClr val="tx1"/>
                </a:solidFill>
                <a:latin typeface="Times New Roman" panose="02020603050405020304" pitchFamily="18" charset="0"/>
                <a:cs typeface="Times New Roman" panose="02020603050405020304" pitchFamily="18" charset="0"/>
              </a:rPr>
              <a:t> during the execution of the given procedure. </a:t>
            </a:r>
          </a:p>
          <a:p>
            <a:pPr>
              <a:spcBef>
                <a:spcPts val="0"/>
              </a:spcBef>
              <a:spcAft>
                <a:spcPts val="1200"/>
              </a:spcAft>
            </a:pPr>
            <a:r>
              <a:rPr lang="en-US" altLang="zh-TW" sz="1800" dirty="0">
                <a:solidFill>
                  <a:schemeClr val="tx1"/>
                </a:solidFill>
                <a:latin typeface="Times New Roman" panose="02020603050405020304" pitchFamily="18" charset="0"/>
                <a:cs typeface="Times New Roman" panose="02020603050405020304" pitchFamily="18" charset="0"/>
              </a:rPr>
              <a:t>To identify the blocks in </a:t>
            </a:r>
            <a:r>
              <a:rPr lang="en-US" altLang="zh-TW" sz="1800" dirty="0">
                <a:solidFill>
                  <a:schemeClr val="tx2"/>
                </a:solidFill>
                <a:latin typeface="Times New Roman" panose="02020603050405020304" pitchFamily="18" charset="0"/>
                <a:cs typeface="Times New Roman" panose="02020603050405020304" pitchFamily="18" charset="0"/>
              </a:rPr>
              <a:t>AUSF</a:t>
            </a:r>
            <a:r>
              <a:rPr lang="en-US" altLang="zh-TW" sz="1800" dirty="0">
                <a:solidFill>
                  <a:schemeClr val="tx1"/>
                </a:solidFill>
                <a:latin typeface="Times New Roman" panose="02020603050405020304" pitchFamily="18" charset="0"/>
                <a:cs typeface="Times New Roman" panose="02020603050405020304" pitchFamily="18" charset="0"/>
              </a:rPr>
              <a:t> and </a:t>
            </a:r>
            <a:r>
              <a:rPr lang="en-US" altLang="zh-TW" sz="1800" dirty="0">
                <a:solidFill>
                  <a:schemeClr val="tx2"/>
                </a:solidFill>
                <a:latin typeface="Times New Roman" panose="02020603050405020304" pitchFamily="18" charset="0"/>
                <a:cs typeface="Times New Roman" panose="02020603050405020304" pitchFamily="18" charset="0"/>
              </a:rPr>
              <a:t>PCF</a:t>
            </a:r>
            <a:r>
              <a:rPr lang="en-US" altLang="zh-TW" sz="1800" dirty="0">
                <a:solidFill>
                  <a:schemeClr val="tx1"/>
                </a:solidFill>
                <a:latin typeface="Times New Roman" panose="02020603050405020304" pitchFamily="18" charset="0"/>
                <a:cs typeface="Times New Roman" panose="02020603050405020304" pitchFamily="18" charset="0"/>
              </a:rPr>
              <a:t> that are called during the registration procedure, we </a:t>
            </a:r>
            <a:r>
              <a:rPr lang="en-US" altLang="zh-TW" sz="1800" dirty="0">
                <a:solidFill>
                  <a:srgbClr val="FF0000"/>
                </a:solidFill>
                <a:latin typeface="Times New Roman" panose="02020603050405020304" pitchFamily="18" charset="0"/>
                <a:cs typeface="Times New Roman" panose="02020603050405020304" pitchFamily="18" charset="0"/>
              </a:rPr>
              <a:t>look at the generated HTTP requests </a:t>
            </a:r>
            <a:r>
              <a:rPr lang="en-US" altLang="zh-TW" sz="1800" dirty="0">
                <a:solidFill>
                  <a:schemeClr val="tx1"/>
                </a:solidFill>
                <a:latin typeface="Times New Roman" panose="02020603050405020304" pitchFamily="18" charset="0"/>
                <a:cs typeface="Times New Roman" panose="02020603050405020304" pitchFamily="18" charset="0"/>
              </a:rPr>
              <a:t>and their </a:t>
            </a:r>
            <a:r>
              <a:rPr lang="en-US" altLang="zh-TW" sz="1800" dirty="0">
                <a:solidFill>
                  <a:srgbClr val="FF0000"/>
                </a:solidFill>
                <a:latin typeface="Times New Roman" panose="02020603050405020304" pitchFamily="18" charset="0"/>
                <a:cs typeface="Times New Roman" panose="02020603050405020304" pitchFamily="18" charset="0"/>
              </a:rPr>
              <a:t>destination SBIs</a:t>
            </a:r>
            <a:r>
              <a:rPr lang="en-US" altLang="zh-TW" sz="1800" dirty="0">
                <a:solidFill>
                  <a:schemeClr val="tx1"/>
                </a:solidFill>
                <a:latin typeface="Times New Roman" panose="02020603050405020304" pitchFamily="18" charset="0"/>
                <a:cs typeface="Times New Roman" panose="02020603050405020304" pitchFamily="18" charset="0"/>
              </a:rPr>
              <a:t>.</a:t>
            </a:r>
          </a:p>
          <a:p>
            <a:pPr>
              <a:spcBef>
                <a:spcPts val="0"/>
              </a:spcBef>
              <a:spcAft>
                <a:spcPts val="1200"/>
              </a:spcAft>
            </a:pPr>
            <a:r>
              <a:rPr lang="en-US" altLang="zh-TW" sz="1800" dirty="0">
                <a:solidFill>
                  <a:schemeClr val="tx1"/>
                </a:solidFill>
                <a:latin typeface="Times New Roman" panose="02020603050405020304" pitchFamily="18" charset="0"/>
                <a:cs typeface="Times New Roman" panose="02020603050405020304" pitchFamily="18" charset="0"/>
              </a:rPr>
              <a:t>These blocks are then </a:t>
            </a:r>
            <a:r>
              <a:rPr lang="en-US" altLang="zh-TW" sz="1800" dirty="0">
                <a:solidFill>
                  <a:srgbClr val="FF0000"/>
                </a:solidFill>
                <a:latin typeface="Times New Roman" panose="02020603050405020304" pitchFamily="18" charset="0"/>
                <a:cs typeface="Times New Roman" panose="02020603050405020304" pitchFamily="18" charset="0"/>
              </a:rPr>
              <a:t>implemented in a single NF </a:t>
            </a:r>
            <a:r>
              <a:rPr lang="en-US" altLang="zh-TW" sz="1800" dirty="0">
                <a:solidFill>
                  <a:schemeClr val="tx1"/>
                </a:solidFill>
                <a:latin typeface="Times New Roman" panose="02020603050405020304" pitchFamily="18" charset="0"/>
                <a:cs typeface="Times New Roman" panose="02020603050405020304" pitchFamily="18" charset="0"/>
              </a:rPr>
              <a:t>(e.g., RegistrationNF) that will solely serve a given procedure.</a:t>
            </a:r>
          </a:p>
          <a:p>
            <a:pPr>
              <a:spcBef>
                <a:spcPts val="0"/>
              </a:spcBef>
              <a:spcAft>
                <a:spcPts val="1200"/>
              </a:spcAft>
            </a:pPr>
            <a:r>
              <a:rPr lang="en-US" altLang="zh-TW" sz="1800" dirty="0">
                <a:solidFill>
                  <a:schemeClr val="tx1"/>
                </a:solidFill>
                <a:latin typeface="Times New Roman" panose="02020603050405020304" pitchFamily="18" charset="0"/>
                <a:cs typeface="Times New Roman" panose="02020603050405020304" pitchFamily="18" charset="0"/>
              </a:rPr>
              <a:t>In RegistrationNF, </a:t>
            </a:r>
            <a:r>
              <a:rPr lang="en-US" altLang="zh-TW" sz="1800" dirty="0">
                <a:solidFill>
                  <a:schemeClr val="tx2"/>
                </a:solidFill>
                <a:latin typeface="Times New Roman" panose="02020603050405020304" pitchFamily="18" charset="0"/>
                <a:cs typeface="Times New Roman" panose="02020603050405020304" pitchFamily="18" charset="0"/>
              </a:rPr>
              <a:t>AMF</a:t>
            </a:r>
            <a:r>
              <a:rPr lang="en-US" altLang="zh-TW" sz="1800" dirty="0">
                <a:solidFill>
                  <a:schemeClr val="tx1"/>
                </a:solidFill>
                <a:latin typeface="Times New Roman" panose="02020603050405020304" pitchFamily="18" charset="0"/>
                <a:cs typeface="Times New Roman" panose="02020603050405020304" pitchFamily="18" charset="0"/>
              </a:rPr>
              <a:t> is the entry point of traffic coming from the RAN to the core. Therefore, we use it as a </a:t>
            </a:r>
            <a:r>
              <a:rPr lang="en-US" altLang="zh-TW" sz="1800" dirty="0">
                <a:solidFill>
                  <a:srgbClr val="FF0000"/>
                </a:solidFill>
                <a:latin typeface="Times New Roman" panose="02020603050405020304" pitchFamily="18" charset="0"/>
                <a:cs typeface="Times New Roman" panose="02020603050405020304" pitchFamily="18" charset="0"/>
              </a:rPr>
              <a:t>base NF </a:t>
            </a:r>
            <a:r>
              <a:rPr lang="en-US" altLang="zh-TW" sz="1800" dirty="0">
                <a:solidFill>
                  <a:schemeClr val="tx1"/>
                </a:solidFill>
                <a:latin typeface="Times New Roman" panose="02020603050405020304" pitchFamily="18" charset="0"/>
                <a:cs typeface="Times New Roman" panose="02020603050405020304" pitchFamily="18" charset="0"/>
              </a:rPr>
              <a:t>and extend it with some functional blocks of </a:t>
            </a:r>
            <a:r>
              <a:rPr lang="en-US" altLang="zh-TW" sz="1800" dirty="0">
                <a:solidFill>
                  <a:schemeClr val="tx2"/>
                </a:solidFill>
                <a:latin typeface="Times New Roman" panose="02020603050405020304" pitchFamily="18" charset="0"/>
                <a:cs typeface="Times New Roman" panose="02020603050405020304" pitchFamily="18" charset="0"/>
              </a:rPr>
              <a:t>AUSF</a:t>
            </a:r>
            <a:r>
              <a:rPr lang="en-US" altLang="zh-TW" sz="1800" dirty="0">
                <a:solidFill>
                  <a:schemeClr val="tx1"/>
                </a:solidFill>
                <a:latin typeface="Times New Roman" panose="02020603050405020304" pitchFamily="18" charset="0"/>
                <a:cs typeface="Times New Roman" panose="02020603050405020304" pitchFamily="18" charset="0"/>
              </a:rPr>
              <a:t> and </a:t>
            </a:r>
            <a:r>
              <a:rPr lang="en-US" altLang="zh-TW" sz="1800" dirty="0">
                <a:solidFill>
                  <a:schemeClr val="tx2"/>
                </a:solidFill>
                <a:latin typeface="Times New Roman" panose="02020603050405020304" pitchFamily="18" charset="0"/>
                <a:cs typeface="Times New Roman" panose="02020603050405020304" pitchFamily="18" charset="0"/>
              </a:rPr>
              <a:t>PCF</a:t>
            </a:r>
            <a:r>
              <a:rPr lang="en-US" altLang="zh-TW" sz="1800" dirty="0">
                <a:solidFill>
                  <a:schemeClr val="tx1"/>
                </a:solidFill>
                <a:latin typeface="Times New Roman" panose="02020603050405020304" pitchFamily="18" charset="0"/>
                <a:cs typeface="Times New Roman" panose="02020603050405020304" pitchFamily="18" charset="0"/>
              </a:rPr>
              <a:t>.</a:t>
            </a:r>
          </a:p>
          <a:p>
            <a:pPr>
              <a:spcBef>
                <a:spcPts val="0"/>
              </a:spcBef>
              <a:spcAft>
                <a:spcPts val="1200"/>
              </a:spcAft>
            </a:pPr>
            <a:endParaRPr lang="en-US" altLang="zh-TW" sz="1800" dirty="0">
              <a:solidFill>
                <a:schemeClr val="tx1"/>
              </a:solidFill>
              <a:latin typeface="Times New Roman" panose="02020603050405020304" pitchFamily="18" charset="0"/>
              <a:cs typeface="Times New Roman" panose="02020603050405020304" pitchFamily="18" charset="0"/>
            </a:endParaRPr>
          </a:p>
        </p:txBody>
      </p:sp>
      <p:pic>
        <p:nvPicPr>
          <p:cNvPr id="3" name="圖片 2">
            <a:extLst>
              <a:ext uri="{FF2B5EF4-FFF2-40B4-BE49-F238E27FC236}">
                <a16:creationId xmlns:a16="http://schemas.microsoft.com/office/drawing/2014/main" id="{68680CE3-00C9-4FFF-B15E-08048C149D3D}"/>
              </a:ext>
            </a:extLst>
          </p:cNvPr>
          <p:cNvPicPr>
            <a:picLocks noChangeAspect="1"/>
          </p:cNvPicPr>
          <p:nvPr/>
        </p:nvPicPr>
        <p:blipFill>
          <a:blip r:embed="rId3"/>
          <a:stretch>
            <a:fillRect/>
          </a:stretch>
        </p:blipFill>
        <p:spPr>
          <a:xfrm>
            <a:off x="8328248" y="1585310"/>
            <a:ext cx="3032626" cy="1728192"/>
          </a:xfrm>
          <a:prstGeom prst="rect">
            <a:avLst/>
          </a:prstGeom>
          <a:ln>
            <a:solidFill>
              <a:schemeClr val="tx1"/>
            </a:solidFill>
          </a:ln>
        </p:spPr>
      </p:pic>
      <p:pic>
        <p:nvPicPr>
          <p:cNvPr id="2" name="圖片 1">
            <a:extLst>
              <a:ext uri="{FF2B5EF4-FFF2-40B4-BE49-F238E27FC236}">
                <a16:creationId xmlns:a16="http://schemas.microsoft.com/office/drawing/2014/main" id="{C2268E67-46CE-4FE8-B92B-D7B3E18CAC9F}"/>
              </a:ext>
            </a:extLst>
          </p:cNvPr>
          <p:cNvPicPr>
            <a:picLocks noChangeAspect="1"/>
          </p:cNvPicPr>
          <p:nvPr/>
        </p:nvPicPr>
        <p:blipFill>
          <a:blip r:embed="rId4"/>
          <a:stretch>
            <a:fillRect/>
          </a:stretch>
        </p:blipFill>
        <p:spPr>
          <a:xfrm>
            <a:off x="8366356" y="3646031"/>
            <a:ext cx="3058236" cy="2880320"/>
          </a:xfrm>
          <a:prstGeom prst="rect">
            <a:avLst/>
          </a:prstGeom>
          <a:ln>
            <a:solidFill>
              <a:schemeClr val="tx1"/>
            </a:solidFill>
          </a:ln>
        </p:spPr>
      </p:pic>
    </p:spTree>
    <p:extLst>
      <p:ext uri="{BB962C8B-B14F-4D97-AF65-F5344CB8AC3E}">
        <p14:creationId xmlns:p14="http://schemas.microsoft.com/office/powerpoint/2010/main" val="36669912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標題 1">
            <a:extLst>
              <a:ext uri="{FF2B5EF4-FFF2-40B4-BE49-F238E27FC236}">
                <a16:creationId xmlns:a16="http://schemas.microsoft.com/office/drawing/2014/main" id="{4113B4E1-CAEB-9018-9654-36FDBA31B184}"/>
              </a:ext>
            </a:extLst>
          </p:cNvPr>
          <p:cNvSpPr>
            <a:spLocks noGrp="1"/>
          </p:cNvSpPr>
          <p:nvPr>
            <p:ph type="title"/>
          </p:nvPr>
        </p:nvSpPr>
        <p:spPr/>
        <p:txBody>
          <a:bodyPr/>
          <a:lstStyle/>
          <a:p>
            <a:pPr defTabSz="912768"/>
            <a:r>
              <a:rPr lang="en-US" altLang="zh-TW" sz="3200" dirty="0"/>
              <a:t>System Design and Implementation - </a:t>
            </a:r>
            <a:br>
              <a:rPr lang="en-US" altLang="zh-TW" sz="3200"/>
            </a:br>
            <a:r>
              <a:rPr lang="en-US" altLang="zh-TW" sz="3200"/>
              <a:t>Per-Procedure </a:t>
            </a:r>
            <a:r>
              <a:rPr lang="en-US" altLang="zh-TW" sz="3200" dirty="0"/>
              <a:t>Network Functions</a:t>
            </a:r>
            <a:endParaRPr lang="zh-TW" altLang="en-US" sz="3200" dirty="0"/>
          </a:p>
        </p:txBody>
      </p:sp>
      <p:sp>
        <p:nvSpPr>
          <p:cNvPr id="12292" name="投影片編號版面配置區 3">
            <a:extLst>
              <a:ext uri="{FF2B5EF4-FFF2-40B4-BE49-F238E27FC236}">
                <a16:creationId xmlns:a16="http://schemas.microsoft.com/office/drawing/2014/main" id="{8FC2871B-3F60-045D-6436-367445A8767F}"/>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13" indent="-285737">
              <a:defRPr>
                <a:solidFill>
                  <a:schemeClr val="tx1"/>
                </a:solidFill>
                <a:latin typeface="Arial" panose="020B0604020202020204" pitchFamily="34" charset="0"/>
                <a:cs typeface="Arial" panose="020B0604020202020204" pitchFamily="34" charset="0"/>
              </a:defRPr>
            </a:lvl2pPr>
            <a:lvl3pPr marL="1142942" indent="-228589">
              <a:defRPr>
                <a:solidFill>
                  <a:schemeClr val="tx1"/>
                </a:solidFill>
                <a:latin typeface="Arial" panose="020B0604020202020204" pitchFamily="34" charset="0"/>
                <a:cs typeface="Arial" panose="020B0604020202020204" pitchFamily="34" charset="0"/>
              </a:defRPr>
            </a:lvl3pPr>
            <a:lvl4pPr marL="1600120" indent="-228589">
              <a:defRPr>
                <a:solidFill>
                  <a:schemeClr val="tx1"/>
                </a:solidFill>
                <a:latin typeface="Arial" panose="020B0604020202020204" pitchFamily="34" charset="0"/>
                <a:cs typeface="Arial" panose="020B0604020202020204" pitchFamily="34" charset="0"/>
              </a:defRPr>
            </a:lvl4pPr>
            <a:lvl5pPr marL="2057298" indent="-228589">
              <a:defRPr>
                <a:solidFill>
                  <a:schemeClr val="tx1"/>
                </a:solidFill>
                <a:latin typeface="Arial" panose="020B0604020202020204" pitchFamily="34" charset="0"/>
                <a:cs typeface="Arial" panose="020B0604020202020204" pitchFamily="34" charset="0"/>
              </a:defRPr>
            </a:lvl5pPr>
            <a:lvl6pPr marL="2514474" indent="-22858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652" indent="-22858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8829" indent="-22858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006" indent="-22858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3AA80CB-8CD5-FB43-BE2B-4C631E9A7B91}" type="slidenum">
              <a:rPr lang="en-US" altLang="zh-TW">
                <a:solidFill>
                  <a:srgbClr val="898989"/>
                </a:solidFill>
                <a:latin typeface="Calibri" panose="020F0502020204030204" pitchFamily="34" charset="0"/>
              </a:rPr>
              <a:pPr/>
              <a:t>15</a:t>
            </a:fld>
            <a:endParaRPr lang="en-US" altLang="zh-TW" dirty="0">
              <a:solidFill>
                <a:srgbClr val="898989"/>
              </a:solidFill>
              <a:latin typeface="Calibri" panose="020F0502020204030204" pitchFamily="34" charset="0"/>
            </a:endParaRPr>
          </a:p>
        </p:txBody>
      </p:sp>
      <p:sp>
        <p:nvSpPr>
          <p:cNvPr id="6" name="內容版面配置區 5">
            <a:extLst>
              <a:ext uri="{FF2B5EF4-FFF2-40B4-BE49-F238E27FC236}">
                <a16:creationId xmlns:a16="http://schemas.microsoft.com/office/drawing/2014/main" id="{3271936D-B914-9EBE-ECB8-11541AAF361D}"/>
              </a:ext>
            </a:extLst>
          </p:cNvPr>
          <p:cNvSpPr>
            <a:spLocks noGrp="1"/>
          </p:cNvSpPr>
          <p:nvPr>
            <p:ph idx="1"/>
          </p:nvPr>
        </p:nvSpPr>
        <p:spPr>
          <a:xfrm>
            <a:off x="609600" y="1600204"/>
            <a:ext cx="6807200" cy="4525963"/>
          </a:xfrm>
        </p:spPr>
        <p:txBody>
          <a:bodyPr/>
          <a:lstStyle/>
          <a:p>
            <a:pPr>
              <a:spcBef>
                <a:spcPts val="0"/>
              </a:spcBef>
              <a:spcAft>
                <a:spcPts val="1200"/>
              </a:spcAft>
            </a:pPr>
            <a:r>
              <a:rPr lang="en-US" altLang="zh-TW" sz="1800" dirty="0">
                <a:solidFill>
                  <a:schemeClr val="tx1"/>
                </a:solidFill>
                <a:latin typeface="Times New Roman" panose="02020603050405020304" pitchFamily="18" charset="0"/>
                <a:cs typeface="Times New Roman" panose="02020603050405020304" pitchFamily="18" charset="0"/>
              </a:rPr>
              <a:t>In Table I, the </a:t>
            </a:r>
            <a:r>
              <a:rPr lang="en-US" altLang="zh-TW" sz="1800" dirty="0">
                <a:solidFill>
                  <a:srgbClr val="FF0000"/>
                </a:solidFill>
                <a:latin typeface="Times New Roman" panose="02020603050405020304" pitchFamily="18" charset="0"/>
                <a:cs typeface="Times New Roman" panose="02020603050405020304" pitchFamily="18" charset="0"/>
              </a:rPr>
              <a:t>involved NFs in each of the considered control plane procedures </a:t>
            </a:r>
            <a:r>
              <a:rPr lang="en-US" altLang="zh-TW" sz="1800" dirty="0">
                <a:solidFill>
                  <a:schemeClr val="tx1"/>
                </a:solidFill>
                <a:latin typeface="Times New Roman" panose="02020603050405020304" pitchFamily="18" charset="0"/>
                <a:cs typeface="Times New Roman" panose="02020603050405020304" pitchFamily="18" charset="0"/>
              </a:rPr>
              <a:t>are shown.</a:t>
            </a:r>
          </a:p>
          <a:p>
            <a:pPr>
              <a:spcBef>
                <a:spcPts val="0"/>
              </a:spcBef>
              <a:spcAft>
                <a:spcPts val="1200"/>
              </a:spcAft>
            </a:pPr>
            <a:r>
              <a:rPr lang="en-US" altLang="zh-TW" sz="1800" dirty="0">
                <a:solidFill>
                  <a:schemeClr val="tx1"/>
                </a:solidFill>
                <a:latin typeface="Times New Roman" panose="02020603050405020304" pitchFamily="18" charset="0"/>
                <a:cs typeface="Times New Roman" panose="02020603050405020304" pitchFamily="18" charset="0"/>
              </a:rPr>
              <a:t>The </a:t>
            </a:r>
            <a:r>
              <a:rPr lang="en-US" altLang="zh-TW" sz="1800" dirty="0">
                <a:solidFill>
                  <a:schemeClr val="tx2"/>
                </a:solidFill>
                <a:latin typeface="Times New Roman" panose="02020603050405020304" pitchFamily="18" charset="0"/>
                <a:cs typeface="Times New Roman" panose="02020603050405020304" pitchFamily="18" charset="0"/>
              </a:rPr>
              <a:t>Registration</a:t>
            </a:r>
            <a:r>
              <a:rPr lang="en-US" altLang="zh-TW" sz="1800" dirty="0">
                <a:solidFill>
                  <a:schemeClr val="tx1"/>
                </a:solidFill>
                <a:latin typeface="Times New Roman" panose="02020603050405020304" pitchFamily="18" charset="0"/>
                <a:cs typeface="Times New Roman" panose="02020603050405020304" pitchFamily="18" charset="0"/>
              </a:rPr>
              <a:t> and </a:t>
            </a:r>
            <a:r>
              <a:rPr lang="en-US" altLang="zh-TW" sz="1800" dirty="0">
                <a:solidFill>
                  <a:schemeClr val="tx2"/>
                </a:solidFill>
                <a:latin typeface="Times New Roman" panose="02020603050405020304" pitchFamily="18" charset="0"/>
                <a:cs typeface="Times New Roman" panose="02020603050405020304" pitchFamily="18" charset="0"/>
              </a:rPr>
              <a:t>PDU Session Establishment </a:t>
            </a:r>
            <a:r>
              <a:rPr lang="en-US" altLang="zh-TW" sz="1800" dirty="0">
                <a:solidFill>
                  <a:schemeClr val="tx1"/>
                </a:solidFill>
                <a:latin typeface="Times New Roman" panose="02020603050405020304" pitchFamily="18" charset="0"/>
                <a:cs typeface="Times New Roman" panose="02020603050405020304" pitchFamily="18" charset="0"/>
              </a:rPr>
              <a:t>procedures trigger </a:t>
            </a:r>
            <a:r>
              <a:rPr lang="en-US" altLang="zh-TW" sz="1800" dirty="0">
                <a:solidFill>
                  <a:schemeClr val="tx2"/>
                </a:solidFill>
                <a:latin typeface="Times New Roman" panose="02020603050405020304" pitchFamily="18" charset="0"/>
                <a:cs typeface="Times New Roman" panose="02020603050405020304" pitchFamily="18" charset="0"/>
              </a:rPr>
              <a:t>complex</a:t>
            </a:r>
            <a:r>
              <a:rPr lang="en-US" altLang="zh-TW" sz="1800" dirty="0">
                <a:solidFill>
                  <a:schemeClr val="tx1"/>
                </a:solidFill>
                <a:latin typeface="Times New Roman" panose="02020603050405020304" pitchFamily="18" charset="0"/>
                <a:cs typeface="Times New Roman" panose="02020603050405020304" pitchFamily="18" charset="0"/>
              </a:rPr>
              <a:t> Service Function Chains (SFCs) where 6 and 7 NFs are involved, respectively. </a:t>
            </a:r>
          </a:p>
          <a:p>
            <a:pPr>
              <a:spcBef>
                <a:spcPts val="0"/>
              </a:spcBef>
              <a:spcAft>
                <a:spcPts val="1200"/>
              </a:spcAft>
            </a:pPr>
            <a:r>
              <a:rPr lang="en-US" altLang="zh-TW" sz="1800" dirty="0">
                <a:solidFill>
                  <a:schemeClr val="tx1"/>
                </a:solidFill>
                <a:latin typeface="Times New Roman" panose="02020603050405020304" pitchFamily="18" charset="0"/>
                <a:cs typeface="Times New Roman" panose="02020603050405020304" pitchFamily="18" charset="0"/>
              </a:rPr>
              <a:t>On the other hand, the </a:t>
            </a:r>
            <a:r>
              <a:rPr lang="en-US" altLang="zh-TW" sz="1800" dirty="0">
                <a:solidFill>
                  <a:schemeClr val="tx2"/>
                </a:solidFill>
                <a:latin typeface="Times New Roman" panose="02020603050405020304" pitchFamily="18" charset="0"/>
                <a:cs typeface="Times New Roman" panose="02020603050405020304" pitchFamily="18" charset="0"/>
              </a:rPr>
              <a:t>PDU Session Release </a:t>
            </a:r>
            <a:r>
              <a:rPr lang="en-US" altLang="zh-TW" sz="1800" dirty="0">
                <a:solidFill>
                  <a:schemeClr val="tx1"/>
                </a:solidFill>
                <a:latin typeface="Times New Roman" panose="02020603050405020304" pitchFamily="18" charset="0"/>
                <a:cs typeface="Times New Roman" panose="02020603050405020304" pitchFamily="18" charset="0"/>
              </a:rPr>
              <a:t>and </a:t>
            </a:r>
            <a:r>
              <a:rPr lang="en-US" altLang="zh-TW" sz="1800" dirty="0">
                <a:solidFill>
                  <a:schemeClr val="tx2"/>
                </a:solidFill>
                <a:latin typeface="Times New Roman" panose="02020603050405020304" pitchFamily="18" charset="0"/>
                <a:cs typeface="Times New Roman" panose="02020603050405020304" pitchFamily="18" charset="0"/>
              </a:rPr>
              <a:t>Deregistration</a:t>
            </a:r>
            <a:r>
              <a:rPr lang="en-US" altLang="zh-TW" sz="1800" dirty="0">
                <a:solidFill>
                  <a:schemeClr val="tx1"/>
                </a:solidFill>
                <a:latin typeface="Times New Roman" panose="02020603050405020304" pitchFamily="18" charset="0"/>
                <a:cs typeface="Times New Roman" panose="02020603050405020304" pitchFamily="18" charset="0"/>
              </a:rPr>
              <a:t> procedures rely </a:t>
            </a:r>
            <a:r>
              <a:rPr lang="en-US" altLang="zh-TW" sz="1800" dirty="0">
                <a:solidFill>
                  <a:schemeClr val="tx2"/>
                </a:solidFill>
                <a:latin typeface="Times New Roman" panose="02020603050405020304" pitchFamily="18" charset="0"/>
                <a:cs typeface="Times New Roman" panose="02020603050405020304" pitchFamily="18" charset="0"/>
              </a:rPr>
              <a:t>less</a:t>
            </a:r>
            <a:r>
              <a:rPr lang="en-US" altLang="zh-TW" sz="1800" dirty="0">
                <a:solidFill>
                  <a:schemeClr val="tx1"/>
                </a:solidFill>
                <a:latin typeface="Times New Roman" panose="02020603050405020304" pitchFamily="18" charset="0"/>
                <a:cs typeface="Times New Roman" panose="02020603050405020304" pitchFamily="18" charset="0"/>
              </a:rPr>
              <a:t> on inter-NF communication and the logic is concentrated in fewer NFs.</a:t>
            </a:r>
          </a:p>
          <a:p>
            <a:pPr>
              <a:spcBef>
                <a:spcPts val="0"/>
              </a:spcBef>
              <a:spcAft>
                <a:spcPts val="1200"/>
              </a:spcAft>
            </a:pPr>
            <a:r>
              <a:rPr lang="en-US" altLang="zh-TW" sz="1800" dirty="0">
                <a:solidFill>
                  <a:schemeClr val="tx1"/>
                </a:solidFill>
                <a:latin typeface="Times New Roman" panose="02020603050405020304" pitchFamily="18" charset="0"/>
                <a:cs typeface="Times New Roman" panose="02020603050405020304" pitchFamily="18" charset="0"/>
              </a:rPr>
              <a:t>Due to their functions as </a:t>
            </a:r>
            <a:r>
              <a:rPr lang="en-US" altLang="zh-TW" sz="1800" dirty="0">
                <a:solidFill>
                  <a:schemeClr val="tx2"/>
                </a:solidFill>
                <a:latin typeface="Times New Roman" panose="02020603050405020304" pitchFamily="18" charset="0"/>
                <a:cs typeface="Times New Roman" panose="02020603050405020304" pitchFamily="18" charset="0"/>
              </a:rPr>
              <a:t>service-discovery mechanisms </a:t>
            </a:r>
            <a:r>
              <a:rPr lang="en-US" altLang="zh-TW" sz="1800" dirty="0">
                <a:solidFill>
                  <a:schemeClr val="tx1"/>
                </a:solidFill>
                <a:latin typeface="Times New Roman" panose="02020603050405020304" pitchFamily="18" charset="0"/>
                <a:cs typeface="Times New Roman" panose="02020603050405020304" pitchFamily="18" charset="0"/>
              </a:rPr>
              <a:t>or </a:t>
            </a:r>
            <a:r>
              <a:rPr lang="en-US" altLang="zh-TW" sz="1800" dirty="0">
                <a:solidFill>
                  <a:schemeClr val="tx2"/>
                </a:solidFill>
                <a:latin typeface="Times New Roman" panose="02020603050405020304" pitchFamily="18" charset="0"/>
                <a:cs typeface="Times New Roman" panose="02020603050405020304" pitchFamily="18" charset="0"/>
              </a:rPr>
              <a:t>database abstraction layers</a:t>
            </a:r>
            <a:r>
              <a:rPr lang="en-US" altLang="zh-TW" sz="1800" dirty="0">
                <a:solidFill>
                  <a:schemeClr val="tx1"/>
                </a:solidFill>
                <a:latin typeface="Times New Roman" panose="02020603050405020304" pitchFamily="18" charset="0"/>
                <a:cs typeface="Times New Roman" panose="02020603050405020304" pitchFamily="18" charset="0"/>
              </a:rPr>
              <a:t>, </a:t>
            </a:r>
            <a:r>
              <a:rPr lang="en-US" altLang="zh-TW" sz="1800" dirty="0">
                <a:solidFill>
                  <a:srgbClr val="FF0000"/>
                </a:solidFill>
                <a:latin typeface="Times New Roman" panose="02020603050405020304" pitchFamily="18" charset="0"/>
                <a:cs typeface="Times New Roman" panose="02020603050405020304" pitchFamily="18" charset="0"/>
              </a:rPr>
              <a:t>we do not integrate NRF, UDR and UDSF </a:t>
            </a:r>
            <a:r>
              <a:rPr lang="en-US" altLang="zh-TW" sz="1800" dirty="0">
                <a:solidFill>
                  <a:schemeClr val="tx1"/>
                </a:solidFill>
                <a:latin typeface="Times New Roman" panose="02020603050405020304" pitchFamily="18" charset="0"/>
                <a:cs typeface="Times New Roman" panose="02020603050405020304" pitchFamily="18" charset="0"/>
              </a:rPr>
              <a:t>in the new PPNFs. </a:t>
            </a:r>
          </a:p>
          <a:p>
            <a:pPr>
              <a:spcBef>
                <a:spcPts val="0"/>
              </a:spcBef>
              <a:spcAft>
                <a:spcPts val="1200"/>
              </a:spcAft>
            </a:pPr>
            <a:r>
              <a:rPr lang="en-US" altLang="zh-TW" sz="1800" dirty="0">
                <a:solidFill>
                  <a:schemeClr val="tx1"/>
                </a:solidFill>
                <a:latin typeface="Times New Roman" panose="02020603050405020304" pitchFamily="18" charset="0"/>
                <a:cs typeface="Times New Roman" panose="02020603050405020304" pitchFamily="18" charset="0"/>
              </a:rPr>
              <a:t>We develop PP5GS using Free5GC v3.0.6.</a:t>
            </a:r>
          </a:p>
          <a:p>
            <a:pPr marL="0" indent="0">
              <a:spcBef>
                <a:spcPts val="0"/>
              </a:spcBef>
              <a:spcAft>
                <a:spcPts val="1200"/>
              </a:spcAft>
              <a:buNone/>
            </a:pPr>
            <a:endParaRPr lang="en-US" altLang="zh-TW" sz="1800" dirty="0">
              <a:solidFill>
                <a:schemeClr val="tx1"/>
              </a:solidFill>
              <a:latin typeface="Times New Roman" panose="02020603050405020304" pitchFamily="18" charset="0"/>
              <a:cs typeface="Times New Roman" panose="02020603050405020304" pitchFamily="18" charset="0"/>
            </a:endParaRPr>
          </a:p>
        </p:txBody>
      </p:sp>
      <p:pic>
        <p:nvPicPr>
          <p:cNvPr id="4" name="圖片 3">
            <a:extLst>
              <a:ext uri="{FF2B5EF4-FFF2-40B4-BE49-F238E27FC236}">
                <a16:creationId xmlns:a16="http://schemas.microsoft.com/office/drawing/2014/main" id="{4B4C332D-3DF5-47F3-A9FA-57259FCA33B0}"/>
              </a:ext>
            </a:extLst>
          </p:cNvPr>
          <p:cNvPicPr>
            <a:picLocks noChangeAspect="1"/>
          </p:cNvPicPr>
          <p:nvPr/>
        </p:nvPicPr>
        <p:blipFill>
          <a:blip r:embed="rId3"/>
          <a:stretch>
            <a:fillRect/>
          </a:stretch>
        </p:blipFill>
        <p:spPr>
          <a:xfrm>
            <a:off x="7608168" y="2249314"/>
            <a:ext cx="4400268" cy="1613871"/>
          </a:xfrm>
          <a:prstGeom prst="rect">
            <a:avLst/>
          </a:prstGeom>
        </p:spPr>
      </p:pic>
    </p:spTree>
    <p:extLst>
      <p:ext uri="{BB962C8B-B14F-4D97-AF65-F5344CB8AC3E}">
        <p14:creationId xmlns:p14="http://schemas.microsoft.com/office/powerpoint/2010/main" val="2826004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標題 1">
            <a:extLst>
              <a:ext uri="{FF2B5EF4-FFF2-40B4-BE49-F238E27FC236}">
                <a16:creationId xmlns:a16="http://schemas.microsoft.com/office/drawing/2014/main" id="{4113B4E1-CAEB-9018-9654-36FDBA31B184}"/>
              </a:ext>
            </a:extLst>
          </p:cNvPr>
          <p:cNvSpPr>
            <a:spLocks noGrp="1"/>
          </p:cNvSpPr>
          <p:nvPr>
            <p:ph type="title"/>
          </p:nvPr>
        </p:nvSpPr>
        <p:spPr/>
        <p:txBody>
          <a:bodyPr/>
          <a:lstStyle/>
          <a:p>
            <a:pPr defTabSz="912768"/>
            <a:r>
              <a:rPr lang="en-US" altLang="zh-TW" sz="3200" dirty="0"/>
              <a:t>System Design and Implementation - </a:t>
            </a:r>
            <a:br>
              <a:rPr lang="en-US" altLang="zh-TW" sz="3200"/>
            </a:br>
            <a:r>
              <a:rPr lang="en-US" altLang="zh-TW" sz="3200"/>
              <a:t>Per-Procedure </a:t>
            </a:r>
            <a:r>
              <a:rPr lang="en-US" altLang="zh-TW" sz="3200" dirty="0"/>
              <a:t>Network Functions</a:t>
            </a:r>
            <a:endParaRPr lang="zh-TW" altLang="en-US" sz="3200" dirty="0"/>
          </a:p>
        </p:txBody>
      </p:sp>
      <p:sp>
        <p:nvSpPr>
          <p:cNvPr id="12292" name="投影片編號版面配置區 3">
            <a:extLst>
              <a:ext uri="{FF2B5EF4-FFF2-40B4-BE49-F238E27FC236}">
                <a16:creationId xmlns:a16="http://schemas.microsoft.com/office/drawing/2014/main" id="{8FC2871B-3F60-045D-6436-367445A8767F}"/>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13" indent="-285737">
              <a:defRPr>
                <a:solidFill>
                  <a:schemeClr val="tx1"/>
                </a:solidFill>
                <a:latin typeface="Arial" panose="020B0604020202020204" pitchFamily="34" charset="0"/>
                <a:cs typeface="Arial" panose="020B0604020202020204" pitchFamily="34" charset="0"/>
              </a:defRPr>
            </a:lvl2pPr>
            <a:lvl3pPr marL="1142942" indent="-228589">
              <a:defRPr>
                <a:solidFill>
                  <a:schemeClr val="tx1"/>
                </a:solidFill>
                <a:latin typeface="Arial" panose="020B0604020202020204" pitchFamily="34" charset="0"/>
                <a:cs typeface="Arial" panose="020B0604020202020204" pitchFamily="34" charset="0"/>
              </a:defRPr>
            </a:lvl3pPr>
            <a:lvl4pPr marL="1600120" indent="-228589">
              <a:defRPr>
                <a:solidFill>
                  <a:schemeClr val="tx1"/>
                </a:solidFill>
                <a:latin typeface="Arial" panose="020B0604020202020204" pitchFamily="34" charset="0"/>
                <a:cs typeface="Arial" panose="020B0604020202020204" pitchFamily="34" charset="0"/>
              </a:defRPr>
            </a:lvl4pPr>
            <a:lvl5pPr marL="2057298" indent="-228589">
              <a:defRPr>
                <a:solidFill>
                  <a:schemeClr val="tx1"/>
                </a:solidFill>
                <a:latin typeface="Arial" panose="020B0604020202020204" pitchFamily="34" charset="0"/>
                <a:cs typeface="Arial" panose="020B0604020202020204" pitchFamily="34" charset="0"/>
              </a:defRPr>
            </a:lvl5pPr>
            <a:lvl6pPr marL="2514474" indent="-22858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652" indent="-22858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8829" indent="-22858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006" indent="-22858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3AA80CB-8CD5-FB43-BE2B-4C631E9A7B91}" type="slidenum">
              <a:rPr lang="en-US" altLang="zh-TW">
                <a:solidFill>
                  <a:srgbClr val="898989"/>
                </a:solidFill>
                <a:latin typeface="Calibri" panose="020F0502020204030204" pitchFamily="34" charset="0"/>
              </a:rPr>
              <a:pPr/>
              <a:t>16</a:t>
            </a:fld>
            <a:endParaRPr lang="en-US" altLang="zh-TW" dirty="0">
              <a:solidFill>
                <a:srgbClr val="898989"/>
              </a:solidFill>
              <a:latin typeface="Calibri" panose="020F0502020204030204" pitchFamily="34" charset="0"/>
            </a:endParaRPr>
          </a:p>
        </p:txBody>
      </p:sp>
      <p:sp>
        <p:nvSpPr>
          <p:cNvPr id="6" name="內容版面配置區 5">
            <a:extLst>
              <a:ext uri="{FF2B5EF4-FFF2-40B4-BE49-F238E27FC236}">
                <a16:creationId xmlns:a16="http://schemas.microsoft.com/office/drawing/2014/main" id="{3271936D-B914-9EBE-ECB8-11541AAF361D}"/>
              </a:ext>
            </a:extLst>
          </p:cNvPr>
          <p:cNvSpPr>
            <a:spLocks noGrp="1"/>
          </p:cNvSpPr>
          <p:nvPr>
            <p:ph idx="1"/>
          </p:nvPr>
        </p:nvSpPr>
        <p:spPr>
          <a:xfrm>
            <a:off x="609600" y="1600204"/>
            <a:ext cx="6807200" cy="4525963"/>
          </a:xfrm>
        </p:spPr>
        <p:txBody>
          <a:bodyPr/>
          <a:lstStyle/>
          <a:p>
            <a:pPr>
              <a:spcBef>
                <a:spcPts val="0"/>
              </a:spcBef>
              <a:spcAft>
                <a:spcPts val="1200"/>
              </a:spcAft>
            </a:pPr>
            <a:r>
              <a:rPr lang="en-US" altLang="zh-TW" sz="1800" dirty="0">
                <a:solidFill>
                  <a:schemeClr val="tx1"/>
                </a:solidFill>
                <a:latin typeface="Times New Roman" panose="02020603050405020304" pitchFamily="18" charset="0"/>
                <a:cs typeface="Times New Roman" panose="02020603050405020304" pitchFamily="18" charset="0"/>
              </a:rPr>
              <a:t>For example, the sourcecode of the NF serving Registration procedure (RegNF) only contains logic that in an SBA system is distributed among </a:t>
            </a:r>
            <a:r>
              <a:rPr lang="en-US" altLang="zh-TW" sz="1800" dirty="0">
                <a:solidFill>
                  <a:schemeClr val="tx2"/>
                </a:solidFill>
                <a:latin typeface="Times New Roman" panose="02020603050405020304" pitchFamily="18" charset="0"/>
                <a:cs typeface="Times New Roman" panose="02020603050405020304" pitchFamily="18" charset="0"/>
              </a:rPr>
              <a:t>AMF</a:t>
            </a:r>
            <a:r>
              <a:rPr lang="en-US" altLang="zh-TW" sz="1800" dirty="0">
                <a:solidFill>
                  <a:schemeClr val="tx1"/>
                </a:solidFill>
                <a:latin typeface="Times New Roman" panose="02020603050405020304" pitchFamily="18" charset="0"/>
                <a:cs typeface="Times New Roman" panose="02020603050405020304" pitchFamily="18" charset="0"/>
              </a:rPr>
              <a:t>, </a:t>
            </a:r>
            <a:r>
              <a:rPr lang="en-US" altLang="zh-TW" sz="1800" dirty="0">
                <a:solidFill>
                  <a:schemeClr val="tx2"/>
                </a:solidFill>
                <a:latin typeface="Times New Roman" panose="02020603050405020304" pitchFamily="18" charset="0"/>
                <a:cs typeface="Times New Roman" panose="02020603050405020304" pitchFamily="18" charset="0"/>
              </a:rPr>
              <a:t>AUSF</a:t>
            </a:r>
            <a:r>
              <a:rPr lang="en-US" altLang="zh-TW" sz="1800" dirty="0">
                <a:solidFill>
                  <a:schemeClr val="tx1"/>
                </a:solidFill>
                <a:latin typeface="Times New Roman" panose="02020603050405020304" pitchFamily="18" charset="0"/>
                <a:cs typeface="Times New Roman" panose="02020603050405020304" pitchFamily="18" charset="0"/>
              </a:rPr>
              <a:t>, </a:t>
            </a:r>
            <a:r>
              <a:rPr lang="en-US" altLang="zh-TW" sz="1800" dirty="0">
                <a:solidFill>
                  <a:schemeClr val="tx2"/>
                </a:solidFill>
                <a:latin typeface="Times New Roman" panose="02020603050405020304" pitchFamily="18" charset="0"/>
                <a:cs typeface="Times New Roman" panose="02020603050405020304" pitchFamily="18" charset="0"/>
              </a:rPr>
              <a:t>PCF</a:t>
            </a:r>
            <a:r>
              <a:rPr lang="en-US" altLang="zh-TW" sz="1800" dirty="0">
                <a:solidFill>
                  <a:schemeClr val="tx1"/>
                </a:solidFill>
                <a:latin typeface="Times New Roman" panose="02020603050405020304" pitchFamily="18" charset="0"/>
                <a:cs typeface="Times New Roman" panose="02020603050405020304" pitchFamily="18" charset="0"/>
              </a:rPr>
              <a:t> and </a:t>
            </a:r>
            <a:r>
              <a:rPr lang="en-US" altLang="zh-TW" sz="1800" dirty="0">
                <a:solidFill>
                  <a:schemeClr val="tx2"/>
                </a:solidFill>
                <a:latin typeface="Times New Roman" panose="02020603050405020304" pitchFamily="18" charset="0"/>
                <a:cs typeface="Times New Roman" panose="02020603050405020304" pitchFamily="18" charset="0"/>
              </a:rPr>
              <a:t>UDM</a:t>
            </a:r>
            <a:r>
              <a:rPr lang="en-US" altLang="zh-TW" sz="1800" dirty="0">
                <a:solidFill>
                  <a:schemeClr val="tx1"/>
                </a:solidFill>
                <a:latin typeface="Times New Roman" panose="02020603050405020304" pitchFamily="18" charset="0"/>
                <a:cs typeface="Times New Roman" panose="02020603050405020304" pitchFamily="18" charset="0"/>
              </a:rPr>
              <a:t>. </a:t>
            </a:r>
            <a:br>
              <a:rPr lang="en-US" altLang="zh-TW" sz="1800" dirty="0">
                <a:solidFill>
                  <a:schemeClr val="tx1"/>
                </a:solidFill>
                <a:latin typeface="Times New Roman" panose="02020603050405020304" pitchFamily="18" charset="0"/>
                <a:cs typeface="Times New Roman" panose="02020603050405020304" pitchFamily="18" charset="0"/>
              </a:rPr>
            </a:br>
            <a:r>
              <a:rPr lang="en-US" altLang="zh-TW" sz="1800" dirty="0">
                <a:solidFill>
                  <a:schemeClr val="tx1"/>
                </a:solidFill>
                <a:latin typeface="Times New Roman" panose="02020603050405020304" pitchFamily="18" charset="0"/>
                <a:cs typeface="Times New Roman" panose="02020603050405020304" pitchFamily="18" charset="0"/>
              </a:rPr>
              <a:t>Next, each processing block that is executed during the given procedure needs to be identified.</a:t>
            </a:r>
          </a:p>
          <a:p>
            <a:pPr>
              <a:spcBef>
                <a:spcPts val="0"/>
              </a:spcBef>
              <a:spcAft>
                <a:spcPts val="1200"/>
              </a:spcAft>
            </a:pPr>
            <a:r>
              <a:rPr lang="en-US" altLang="zh-TW" sz="1800" dirty="0">
                <a:solidFill>
                  <a:schemeClr val="tx1"/>
                </a:solidFill>
                <a:latin typeface="Times New Roman" panose="02020603050405020304" pitchFamily="18" charset="0"/>
                <a:cs typeface="Times New Roman" panose="02020603050405020304" pitchFamily="18" charset="0"/>
              </a:rPr>
              <a:t>To achieve this, we </a:t>
            </a:r>
            <a:r>
              <a:rPr lang="en-US" altLang="zh-TW" sz="1800" dirty="0">
                <a:solidFill>
                  <a:srgbClr val="FF0000"/>
                </a:solidFill>
                <a:latin typeface="Times New Roman" panose="02020603050405020304" pitchFamily="18" charset="0"/>
                <a:cs typeface="Times New Roman" panose="02020603050405020304" pitchFamily="18" charset="0"/>
              </a:rPr>
              <a:t>track the requests </a:t>
            </a:r>
            <a:r>
              <a:rPr lang="en-US" altLang="zh-TW" sz="1800" dirty="0">
                <a:solidFill>
                  <a:schemeClr val="tx1"/>
                </a:solidFill>
                <a:latin typeface="Times New Roman" panose="02020603050405020304" pitchFamily="18" charset="0"/>
                <a:cs typeface="Times New Roman" panose="02020603050405020304" pitchFamily="18" charset="0"/>
              </a:rPr>
              <a:t>that are initiated inside 5GC and leverage the SBIs that the involved NFs expose through their HTTP/REST server.</a:t>
            </a:r>
          </a:p>
          <a:p>
            <a:pPr>
              <a:spcBef>
                <a:spcPts val="0"/>
              </a:spcBef>
              <a:spcAft>
                <a:spcPts val="1200"/>
              </a:spcAft>
            </a:pPr>
            <a:r>
              <a:rPr lang="en-US" altLang="zh-TW" sz="1800" dirty="0">
                <a:solidFill>
                  <a:schemeClr val="tx1"/>
                </a:solidFill>
                <a:latin typeface="Times New Roman" panose="02020603050405020304" pitchFamily="18" charset="0"/>
                <a:cs typeface="Times New Roman" panose="02020603050405020304" pitchFamily="18" charset="0"/>
              </a:rPr>
              <a:t>By inspecting the inter-NF traffic that is generated in 5GC, it is possible to extract the URI information of the destination endpoints for each request, leading us to their callback functions.</a:t>
            </a:r>
          </a:p>
        </p:txBody>
      </p:sp>
      <p:pic>
        <p:nvPicPr>
          <p:cNvPr id="7" name="圖片 6">
            <a:extLst>
              <a:ext uri="{FF2B5EF4-FFF2-40B4-BE49-F238E27FC236}">
                <a16:creationId xmlns:a16="http://schemas.microsoft.com/office/drawing/2014/main" id="{543B06E9-7AAE-4EEA-88A3-968A63D04BC9}"/>
              </a:ext>
            </a:extLst>
          </p:cNvPr>
          <p:cNvPicPr>
            <a:picLocks noChangeAspect="1"/>
          </p:cNvPicPr>
          <p:nvPr/>
        </p:nvPicPr>
        <p:blipFill>
          <a:blip r:embed="rId3"/>
          <a:stretch>
            <a:fillRect/>
          </a:stretch>
        </p:blipFill>
        <p:spPr>
          <a:xfrm>
            <a:off x="7981310" y="2060848"/>
            <a:ext cx="3875329" cy="3653720"/>
          </a:xfrm>
          <a:prstGeom prst="rect">
            <a:avLst/>
          </a:prstGeom>
        </p:spPr>
      </p:pic>
    </p:spTree>
    <p:extLst>
      <p:ext uri="{BB962C8B-B14F-4D97-AF65-F5344CB8AC3E}">
        <p14:creationId xmlns:p14="http://schemas.microsoft.com/office/powerpoint/2010/main" val="13816783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標題 1">
            <a:extLst>
              <a:ext uri="{FF2B5EF4-FFF2-40B4-BE49-F238E27FC236}">
                <a16:creationId xmlns:a16="http://schemas.microsoft.com/office/drawing/2014/main" id="{4113B4E1-CAEB-9018-9654-36FDBA31B184}"/>
              </a:ext>
            </a:extLst>
          </p:cNvPr>
          <p:cNvSpPr>
            <a:spLocks noGrp="1"/>
          </p:cNvSpPr>
          <p:nvPr>
            <p:ph type="title"/>
          </p:nvPr>
        </p:nvSpPr>
        <p:spPr/>
        <p:txBody>
          <a:bodyPr/>
          <a:lstStyle/>
          <a:p>
            <a:pPr defTabSz="912768"/>
            <a:r>
              <a:rPr lang="en-US" altLang="zh-TW" sz="3200" dirty="0"/>
              <a:t>System Design and Implementation - </a:t>
            </a:r>
            <a:br>
              <a:rPr lang="en-US" altLang="zh-TW" sz="3200"/>
            </a:br>
            <a:r>
              <a:rPr lang="en-US" altLang="zh-TW" sz="3200"/>
              <a:t>Per-Procedure </a:t>
            </a:r>
            <a:r>
              <a:rPr lang="en-US" altLang="zh-TW" sz="3200" dirty="0"/>
              <a:t>Network Functions</a:t>
            </a:r>
            <a:endParaRPr lang="zh-TW" altLang="en-US" sz="3200" dirty="0"/>
          </a:p>
        </p:txBody>
      </p:sp>
      <p:sp>
        <p:nvSpPr>
          <p:cNvPr id="12292" name="投影片編號版面配置區 3">
            <a:extLst>
              <a:ext uri="{FF2B5EF4-FFF2-40B4-BE49-F238E27FC236}">
                <a16:creationId xmlns:a16="http://schemas.microsoft.com/office/drawing/2014/main" id="{8FC2871B-3F60-045D-6436-367445A8767F}"/>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13" indent="-285737">
              <a:defRPr>
                <a:solidFill>
                  <a:schemeClr val="tx1"/>
                </a:solidFill>
                <a:latin typeface="Arial" panose="020B0604020202020204" pitchFamily="34" charset="0"/>
                <a:cs typeface="Arial" panose="020B0604020202020204" pitchFamily="34" charset="0"/>
              </a:defRPr>
            </a:lvl2pPr>
            <a:lvl3pPr marL="1142942" indent="-228589">
              <a:defRPr>
                <a:solidFill>
                  <a:schemeClr val="tx1"/>
                </a:solidFill>
                <a:latin typeface="Arial" panose="020B0604020202020204" pitchFamily="34" charset="0"/>
                <a:cs typeface="Arial" panose="020B0604020202020204" pitchFamily="34" charset="0"/>
              </a:defRPr>
            </a:lvl3pPr>
            <a:lvl4pPr marL="1600120" indent="-228589">
              <a:defRPr>
                <a:solidFill>
                  <a:schemeClr val="tx1"/>
                </a:solidFill>
                <a:latin typeface="Arial" panose="020B0604020202020204" pitchFamily="34" charset="0"/>
                <a:cs typeface="Arial" panose="020B0604020202020204" pitchFamily="34" charset="0"/>
              </a:defRPr>
            </a:lvl4pPr>
            <a:lvl5pPr marL="2057298" indent="-228589">
              <a:defRPr>
                <a:solidFill>
                  <a:schemeClr val="tx1"/>
                </a:solidFill>
                <a:latin typeface="Arial" panose="020B0604020202020204" pitchFamily="34" charset="0"/>
                <a:cs typeface="Arial" panose="020B0604020202020204" pitchFamily="34" charset="0"/>
              </a:defRPr>
            </a:lvl5pPr>
            <a:lvl6pPr marL="2514474" indent="-22858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652" indent="-22858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8829" indent="-22858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006" indent="-22858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3AA80CB-8CD5-FB43-BE2B-4C631E9A7B91}" type="slidenum">
              <a:rPr lang="en-US" altLang="zh-TW">
                <a:solidFill>
                  <a:srgbClr val="898989"/>
                </a:solidFill>
                <a:latin typeface="Calibri" panose="020F0502020204030204" pitchFamily="34" charset="0"/>
              </a:rPr>
              <a:pPr/>
              <a:t>17</a:t>
            </a:fld>
            <a:endParaRPr lang="en-US" altLang="zh-TW" dirty="0">
              <a:solidFill>
                <a:srgbClr val="898989"/>
              </a:solidFill>
              <a:latin typeface="Calibri" panose="020F0502020204030204" pitchFamily="34" charset="0"/>
            </a:endParaRPr>
          </a:p>
        </p:txBody>
      </p:sp>
      <p:sp>
        <p:nvSpPr>
          <p:cNvPr id="6" name="內容版面配置區 5">
            <a:extLst>
              <a:ext uri="{FF2B5EF4-FFF2-40B4-BE49-F238E27FC236}">
                <a16:creationId xmlns:a16="http://schemas.microsoft.com/office/drawing/2014/main" id="{3271936D-B914-9EBE-ECB8-11541AAF361D}"/>
              </a:ext>
            </a:extLst>
          </p:cNvPr>
          <p:cNvSpPr>
            <a:spLocks noGrp="1"/>
          </p:cNvSpPr>
          <p:nvPr>
            <p:ph idx="1"/>
          </p:nvPr>
        </p:nvSpPr>
        <p:spPr>
          <a:xfrm>
            <a:off x="609600" y="1600204"/>
            <a:ext cx="6807200" cy="4525963"/>
          </a:xfrm>
        </p:spPr>
        <p:txBody>
          <a:bodyPr/>
          <a:lstStyle/>
          <a:p>
            <a:pPr>
              <a:spcBef>
                <a:spcPts val="0"/>
              </a:spcBef>
              <a:spcAft>
                <a:spcPts val="1200"/>
              </a:spcAft>
            </a:pPr>
            <a:r>
              <a:rPr lang="en-US" altLang="zh-TW" sz="1800" dirty="0">
                <a:solidFill>
                  <a:schemeClr val="tx1"/>
                </a:solidFill>
                <a:latin typeface="Times New Roman" panose="02020603050405020304" pitchFamily="18" charset="0"/>
                <a:cs typeface="Times New Roman" panose="02020603050405020304" pitchFamily="18" charset="0"/>
              </a:rPr>
              <a:t>In the </a:t>
            </a:r>
            <a:r>
              <a:rPr lang="en-US" altLang="zh-TW" sz="1800" dirty="0">
                <a:solidFill>
                  <a:srgbClr val="FF0000"/>
                </a:solidFill>
                <a:latin typeface="Times New Roman" panose="02020603050405020304" pitchFamily="18" charset="0"/>
                <a:cs typeface="Times New Roman" panose="02020603050405020304" pitchFamily="18" charset="0"/>
              </a:rPr>
              <a:t>integration</a:t>
            </a:r>
            <a:r>
              <a:rPr lang="en-US" altLang="zh-TW" sz="1800" dirty="0">
                <a:solidFill>
                  <a:schemeClr val="tx1"/>
                </a:solidFill>
                <a:latin typeface="Times New Roman" panose="02020603050405020304" pitchFamily="18" charset="0"/>
                <a:cs typeface="Times New Roman" panose="02020603050405020304" pitchFamily="18" charset="0"/>
              </a:rPr>
              <a:t> phase, </a:t>
            </a:r>
            <a:r>
              <a:rPr lang="en-US" altLang="zh-TW" sz="1800" dirty="0">
                <a:solidFill>
                  <a:srgbClr val="FF0000"/>
                </a:solidFill>
                <a:latin typeface="Times New Roman" panose="02020603050405020304" pitchFamily="18" charset="0"/>
                <a:cs typeface="Times New Roman" panose="02020603050405020304" pitchFamily="18" charset="0"/>
              </a:rPr>
              <a:t>AMF is considered as the base NF </a:t>
            </a:r>
            <a:r>
              <a:rPr lang="en-US" altLang="zh-TW" sz="1800" dirty="0">
                <a:solidFill>
                  <a:schemeClr val="tx1"/>
                </a:solidFill>
                <a:latin typeface="Times New Roman" panose="02020603050405020304" pitchFamily="18" charset="0"/>
                <a:cs typeface="Times New Roman" panose="02020603050405020304" pitchFamily="18" charset="0"/>
              </a:rPr>
              <a:t>and its functionalities are extended with the other processing blocks. To better understand the architecture of PPNFs, we refer the reader to Fig. 3 where RegNF is shown.</a:t>
            </a:r>
          </a:p>
          <a:p>
            <a:pPr>
              <a:spcBef>
                <a:spcPts val="0"/>
              </a:spcBef>
              <a:spcAft>
                <a:spcPts val="1200"/>
              </a:spcAft>
            </a:pPr>
            <a:r>
              <a:rPr lang="en-US" altLang="zh-TW" sz="1800" dirty="0">
                <a:solidFill>
                  <a:schemeClr val="tx1"/>
                </a:solidFill>
                <a:latin typeface="Times New Roman" panose="02020603050405020304" pitchFamily="18" charset="0"/>
                <a:cs typeface="Times New Roman" panose="02020603050405020304" pitchFamily="18" charset="0"/>
              </a:rPr>
              <a:t>Each of the highlighted processing blocks </a:t>
            </a:r>
            <a:r>
              <a:rPr lang="en-US" altLang="zh-TW" sz="1800" dirty="0">
                <a:solidFill>
                  <a:srgbClr val="FF0000"/>
                </a:solidFill>
                <a:latin typeface="Times New Roman" panose="02020603050405020304" pitchFamily="18" charset="0"/>
                <a:cs typeface="Times New Roman" panose="02020603050405020304" pitchFamily="18" charset="0"/>
              </a:rPr>
              <a:t>do not represent a single callback function</a:t>
            </a:r>
            <a:r>
              <a:rPr lang="en-US" altLang="zh-TW" sz="1800" dirty="0">
                <a:solidFill>
                  <a:schemeClr val="tx1"/>
                </a:solidFill>
                <a:latin typeface="Times New Roman" panose="02020603050405020304" pitchFamily="18" charset="0"/>
                <a:cs typeface="Times New Roman" panose="02020603050405020304" pitchFamily="18" charset="0"/>
              </a:rPr>
              <a:t>, but rather </a:t>
            </a:r>
            <a:r>
              <a:rPr lang="en-US" altLang="zh-TW" sz="1800" dirty="0">
                <a:solidFill>
                  <a:srgbClr val="FF0000"/>
                </a:solidFill>
                <a:latin typeface="Times New Roman" panose="02020603050405020304" pitchFamily="18" charset="0"/>
                <a:cs typeface="Times New Roman" panose="02020603050405020304" pitchFamily="18" charset="0"/>
              </a:rPr>
              <a:t>a logical group of functions.</a:t>
            </a:r>
          </a:p>
          <a:p>
            <a:pPr>
              <a:spcBef>
                <a:spcPts val="0"/>
              </a:spcBef>
              <a:spcAft>
                <a:spcPts val="1200"/>
              </a:spcAft>
            </a:pPr>
            <a:r>
              <a:rPr lang="en-US" altLang="zh-TW" sz="1800" dirty="0">
                <a:solidFill>
                  <a:schemeClr val="tx1"/>
                </a:solidFill>
                <a:latin typeface="Times New Roman" panose="02020603050405020304" pitchFamily="18" charset="0"/>
                <a:cs typeface="Times New Roman" panose="02020603050405020304" pitchFamily="18" charset="0"/>
              </a:rPr>
              <a:t>RegNF retains the AMF’s</a:t>
            </a:r>
            <a:r>
              <a:rPr lang="en-US" altLang="zh-TW" sz="1800" dirty="0">
                <a:solidFill>
                  <a:schemeClr val="tx2"/>
                </a:solidFill>
                <a:latin typeface="Times New Roman" panose="02020603050405020304" pitchFamily="18" charset="0"/>
                <a:cs typeface="Times New Roman" panose="02020603050405020304" pitchFamily="18" charset="0"/>
              </a:rPr>
              <a:t> NG Application Protocol (NGAP) </a:t>
            </a:r>
            <a:r>
              <a:rPr lang="en-US" altLang="zh-TW" sz="1800" dirty="0">
                <a:solidFill>
                  <a:schemeClr val="tx1"/>
                </a:solidFill>
                <a:latin typeface="Times New Roman" panose="02020603050405020304" pitchFamily="18" charset="0"/>
                <a:cs typeface="Times New Roman" panose="02020603050405020304" pitchFamily="18" charset="0"/>
              </a:rPr>
              <a:t>and </a:t>
            </a:r>
            <a:r>
              <a:rPr lang="en-US" altLang="zh-TW" sz="1800" dirty="0">
                <a:solidFill>
                  <a:schemeClr val="tx2"/>
                </a:solidFill>
                <a:latin typeface="Times New Roman" panose="02020603050405020304" pitchFamily="18" charset="0"/>
                <a:cs typeface="Times New Roman" panose="02020603050405020304" pitchFamily="18" charset="0"/>
              </a:rPr>
              <a:t>Non-Access Stratum (NAS) </a:t>
            </a:r>
            <a:r>
              <a:rPr lang="en-US" altLang="zh-TW" sz="1800" dirty="0">
                <a:solidFill>
                  <a:schemeClr val="tx1"/>
                </a:solidFill>
                <a:latin typeface="Times New Roman" panose="02020603050405020304" pitchFamily="18" charset="0"/>
                <a:cs typeface="Times New Roman" panose="02020603050405020304" pitchFamily="18" charset="0"/>
              </a:rPr>
              <a:t>communication handling logic necessary to process the packets coming from UE and gNB, and in addition the following endpoints are integrated: </a:t>
            </a:r>
          </a:p>
          <a:p>
            <a:pPr lvl="1">
              <a:spcBef>
                <a:spcPts val="0"/>
              </a:spcBef>
              <a:spcAft>
                <a:spcPts val="600"/>
              </a:spcAft>
            </a:pPr>
            <a:r>
              <a:rPr lang="en-US" altLang="zh-TW" sz="1600" dirty="0">
                <a:solidFill>
                  <a:schemeClr val="tx2"/>
                </a:solidFill>
                <a:latin typeface="Times New Roman" panose="02020603050405020304" pitchFamily="18" charset="0"/>
                <a:cs typeface="Times New Roman" panose="02020603050405020304" pitchFamily="18" charset="0"/>
              </a:rPr>
              <a:t>/</a:t>
            </a:r>
            <a:r>
              <a:rPr lang="en-US" altLang="zh-TW" sz="1600" dirty="0" err="1">
                <a:solidFill>
                  <a:schemeClr val="tx2"/>
                </a:solidFill>
                <a:latin typeface="Times New Roman" panose="02020603050405020304" pitchFamily="18" charset="0"/>
                <a:cs typeface="Times New Roman" panose="02020603050405020304" pitchFamily="18" charset="0"/>
              </a:rPr>
              <a:t>nausf</a:t>
            </a:r>
            <a:r>
              <a:rPr lang="en-US" altLang="zh-TW" sz="1600" dirty="0">
                <a:solidFill>
                  <a:schemeClr val="tx2"/>
                </a:solidFill>
                <a:latin typeface="Times New Roman" panose="02020603050405020304" pitchFamily="18" charset="0"/>
                <a:cs typeface="Times New Roman" panose="02020603050405020304" pitchFamily="18" charset="0"/>
              </a:rPr>
              <a:t>-auth </a:t>
            </a:r>
            <a:r>
              <a:rPr lang="en-US" altLang="zh-TW" sz="1600" dirty="0">
                <a:solidFill>
                  <a:schemeClr val="tx1"/>
                </a:solidFill>
                <a:latin typeface="Times New Roman" panose="02020603050405020304" pitchFamily="18" charset="0"/>
                <a:cs typeface="Times New Roman" panose="02020603050405020304" pitchFamily="18" charset="0"/>
              </a:rPr>
              <a:t>is migrated from AUSF, </a:t>
            </a:r>
          </a:p>
          <a:p>
            <a:pPr lvl="1">
              <a:spcBef>
                <a:spcPts val="0"/>
              </a:spcBef>
              <a:spcAft>
                <a:spcPts val="600"/>
              </a:spcAft>
            </a:pPr>
            <a:r>
              <a:rPr lang="en-US" altLang="zh-TW" sz="1600" dirty="0">
                <a:solidFill>
                  <a:schemeClr val="tx2"/>
                </a:solidFill>
                <a:latin typeface="Times New Roman" panose="02020603050405020304" pitchFamily="18" charset="0"/>
                <a:cs typeface="Times New Roman" panose="02020603050405020304" pitchFamily="18" charset="0"/>
              </a:rPr>
              <a:t>/</a:t>
            </a:r>
            <a:r>
              <a:rPr lang="en-US" altLang="zh-TW" sz="1600" dirty="0" err="1">
                <a:solidFill>
                  <a:schemeClr val="tx2"/>
                </a:solidFill>
                <a:latin typeface="Times New Roman" panose="02020603050405020304" pitchFamily="18" charset="0"/>
                <a:cs typeface="Times New Roman" panose="02020603050405020304" pitchFamily="18" charset="0"/>
              </a:rPr>
              <a:t>npcf</a:t>
            </a:r>
            <a:r>
              <a:rPr lang="en-US" altLang="zh-TW" sz="1600" dirty="0">
                <a:solidFill>
                  <a:schemeClr val="tx2"/>
                </a:solidFill>
                <a:latin typeface="Times New Roman" panose="02020603050405020304" pitchFamily="18" charset="0"/>
                <a:cs typeface="Times New Roman" panose="02020603050405020304" pitchFamily="18" charset="0"/>
              </a:rPr>
              <a:t>-am-policy-control </a:t>
            </a:r>
            <a:r>
              <a:rPr lang="en-US" altLang="zh-TW" sz="1600" dirty="0">
                <a:solidFill>
                  <a:schemeClr val="tx1"/>
                </a:solidFill>
                <a:latin typeface="Times New Roman" panose="02020603050405020304" pitchFamily="18" charset="0"/>
                <a:cs typeface="Times New Roman" panose="02020603050405020304" pitchFamily="18" charset="0"/>
              </a:rPr>
              <a:t>is migrated from PCF, and </a:t>
            </a:r>
          </a:p>
          <a:p>
            <a:pPr lvl="1">
              <a:spcBef>
                <a:spcPts val="0"/>
              </a:spcBef>
              <a:spcAft>
                <a:spcPts val="600"/>
              </a:spcAft>
            </a:pPr>
            <a:r>
              <a:rPr lang="en-US" altLang="zh-TW" sz="1600" dirty="0">
                <a:solidFill>
                  <a:schemeClr val="tx1"/>
                </a:solidFill>
                <a:latin typeface="Times New Roman" panose="02020603050405020304" pitchFamily="18" charset="0"/>
                <a:cs typeface="Times New Roman" panose="02020603050405020304" pitchFamily="18" charset="0"/>
              </a:rPr>
              <a:t>some functions from the </a:t>
            </a:r>
            <a:r>
              <a:rPr lang="en-US" altLang="zh-TW" sz="1600" dirty="0">
                <a:solidFill>
                  <a:schemeClr val="tx2"/>
                </a:solidFill>
                <a:latin typeface="Times New Roman" panose="02020603050405020304" pitchFamily="18" charset="0"/>
                <a:cs typeface="Times New Roman" panose="02020603050405020304" pitchFamily="18" charset="0"/>
              </a:rPr>
              <a:t>/nudm-ueau</a:t>
            </a:r>
            <a:r>
              <a:rPr lang="en-US" altLang="zh-TW" sz="1600" dirty="0">
                <a:solidFill>
                  <a:schemeClr val="tx1"/>
                </a:solidFill>
                <a:latin typeface="Times New Roman" panose="02020603050405020304" pitchFamily="18" charset="0"/>
                <a:cs typeface="Times New Roman" panose="02020603050405020304" pitchFamily="18" charset="0"/>
              </a:rPr>
              <a:t>, </a:t>
            </a:r>
            <a:r>
              <a:rPr lang="en-US" altLang="zh-TW" sz="1600" dirty="0">
                <a:solidFill>
                  <a:schemeClr val="tx2"/>
                </a:solidFill>
                <a:latin typeface="Times New Roman" panose="02020603050405020304" pitchFamily="18" charset="0"/>
                <a:cs typeface="Times New Roman" panose="02020603050405020304" pitchFamily="18" charset="0"/>
              </a:rPr>
              <a:t>/nudm-uecm </a:t>
            </a:r>
            <a:r>
              <a:rPr lang="en-US" altLang="zh-TW" sz="1600" dirty="0">
                <a:solidFill>
                  <a:schemeClr val="tx1"/>
                </a:solidFill>
                <a:latin typeface="Times New Roman" panose="02020603050405020304" pitchFamily="18" charset="0"/>
                <a:cs typeface="Times New Roman" panose="02020603050405020304" pitchFamily="18" charset="0"/>
              </a:rPr>
              <a:t>and </a:t>
            </a:r>
            <a:r>
              <a:rPr lang="en-US" altLang="zh-TW" sz="1600" dirty="0">
                <a:solidFill>
                  <a:schemeClr val="tx2"/>
                </a:solidFill>
                <a:latin typeface="Times New Roman" panose="02020603050405020304" pitchFamily="18" charset="0"/>
                <a:cs typeface="Times New Roman" panose="02020603050405020304" pitchFamily="18" charset="0"/>
              </a:rPr>
              <a:t>/nudm-sdm </a:t>
            </a:r>
            <a:r>
              <a:rPr lang="en-US" altLang="zh-TW" sz="1600" dirty="0">
                <a:solidFill>
                  <a:schemeClr val="tx1"/>
                </a:solidFill>
                <a:latin typeface="Times New Roman" panose="02020603050405020304" pitchFamily="18" charset="0"/>
                <a:cs typeface="Times New Roman" panose="02020603050405020304" pitchFamily="18" charset="0"/>
              </a:rPr>
              <a:t>are migrated from UDM.</a:t>
            </a:r>
          </a:p>
        </p:txBody>
      </p:sp>
      <p:pic>
        <p:nvPicPr>
          <p:cNvPr id="3" name="圖片 2">
            <a:extLst>
              <a:ext uri="{FF2B5EF4-FFF2-40B4-BE49-F238E27FC236}">
                <a16:creationId xmlns:a16="http://schemas.microsoft.com/office/drawing/2014/main" id="{C47A2285-B1C9-4244-B358-D65A6D5C554B}"/>
              </a:ext>
            </a:extLst>
          </p:cNvPr>
          <p:cNvPicPr>
            <a:picLocks noChangeAspect="1"/>
          </p:cNvPicPr>
          <p:nvPr/>
        </p:nvPicPr>
        <p:blipFill>
          <a:blip r:embed="rId3"/>
          <a:stretch>
            <a:fillRect/>
          </a:stretch>
        </p:blipFill>
        <p:spPr>
          <a:xfrm>
            <a:off x="7981310" y="2060848"/>
            <a:ext cx="3875329" cy="3653720"/>
          </a:xfrm>
          <a:prstGeom prst="rect">
            <a:avLst/>
          </a:prstGeom>
        </p:spPr>
      </p:pic>
    </p:spTree>
    <p:extLst>
      <p:ext uri="{BB962C8B-B14F-4D97-AF65-F5344CB8AC3E}">
        <p14:creationId xmlns:p14="http://schemas.microsoft.com/office/powerpoint/2010/main" val="31562594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標題 1">
            <a:extLst>
              <a:ext uri="{FF2B5EF4-FFF2-40B4-BE49-F238E27FC236}">
                <a16:creationId xmlns:a16="http://schemas.microsoft.com/office/drawing/2014/main" id="{4113B4E1-CAEB-9018-9654-36FDBA31B184}"/>
              </a:ext>
            </a:extLst>
          </p:cNvPr>
          <p:cNvSpPr>
            <a:spLocks noGrp="1"/>
          </p:cNvSpPr>
          <p:nvPr>
            <p:ph type="title"/>
          </p:nvPr>
        </p:nvSpPr>
        <p:spPr/>
        <p:txBody>
          <a:bodyPr/>
          <a:lstStyle/>
          <a:p>
            <a:pPr defTabSz="912768"/>
            <a:r>
              <a:rPr lang="en-US" altLang="zh-TW" sz="3200" dirty="0"/>
              <a:t>System Design and Implementation - </a:t>
            </a:r>
            <a:br>
              <a:rPr lang="en-US" altLang="zh-TW" sz="3200"/>
            </a:br>
            <a:r>
              <a:rPr lang="en-US" altLang="zh-TW" sz="3200"/>
              <a:t>Per-Procedure </a:t>
            </a:r>
            <a:r>
              <a:rPr lang="en-US" altLang="zh-TW" sz="3200" dirty="0"/>
              <a:t>Network Functions</a:t>
            </a:r>
            <a:endParaRPr lang="zh-TW" altLang="en-US" sz="3200" dirty="0"/>
          </a:p>
        </p:txBody>
      </p:sp>
      <p:sp>
        <p:nvSpPr>
          <p:cNvPr id="12292" name="投影片編號版面配置區 3">
            <a:extLst>
              <a:ext uri="{FF2B5EF4-FFF2-40B4-BE49-F238E27FC236}">
                <a16:creationId xmlns:a16="http://schemas.microsoft.com/office/drawing/2014/main" id="{8FC2871B-3F60-045D-6436-367445A8767F}"/>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13" indent="-285737">
              <a:defRPr>
                <a:solidFill>
                  <a:schemeClr val="tx1"/>
                </a:solidFill>
                <a:latin typeface="Arial" panose="020B0604020202020204" pitchFamily="34" charset="0"/>
                <a:cs typeface="Arial" panose="020B0604020202020204" pitchFamily="34" charset="0"/>
              </a:defRPr>
            </a:lvl2pPr>
            <a:lvl3pPr marL="1142942" indent="-228589">
              <a:defRPr>
                <a:solidFill>
                  <a:schemeClr val="tx1"/>
                </a:solidFill>
                <a:latin typeface="Arial" panose="020B0604020202020204" pitchFamily="34" charset="0"/>
                <a:cs typeface="Arial" panose="020B0604020202020204" pitchFamily="34" charset="0"/>
              </a:defRPr>
            </a:lvl3pPr>
            <a:lvl4pPr marL="1600120" indent="-228589">
              <a:defRPr>
                <a:solidFill>
                  <a:schemeClr val="tx1"/>
                </a:solidFill>
                <a:latin typeface="Arial" panose="020B0604020202020204" pitchFamily="34" charset="0"/>
                <a:cs typeface="Arial" panose="020B0604020202020204" pitchFamily="34" charset="0"/>
              </a:defRPr>
            </a:lvl4pPr>
            <a:lvl5pPr marL="2057298" indent="-228589">
              <a:defRPr>
                <a:solidFill>
                  <a:schemeClr val="tx1"/>
                </a:solidFill>
                <a:latin typeface="Arial" panose="020B0604020202020204" pitchFamily="34" charset="0"/>
                <a:cs typeface="Arial" panose="020B0604020202020204" pitchFamily="34" charset="0"/>
              </a:defRPr>
            </a:lvl5pPr>
            <a:lvl6pPr marL="2514474" indent="-22858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652" indent="-22858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8829" indent="-22858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006" indent="-22858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3AA80CB-8CD5-FB43-BE2B-4C631E9A7B91}" type="slidenum">
              <a:rPr lang="en-US" altLang="zh-TW">
                <a:solidFill>
                  <a:srgbClr val="898989"/>
                </a:solidFill>
                <a:latin typeface="Calibri" panose="020F0502020204030204" pitchFamily="34" charset="0"/>
              </a:rPr>
              <a:pPr/>
              <a:t>18</a:t>
            </a:fld>
            <a:endParaRPr lang="en-US" altLang="zh-TW" dirty="0">
              <a:solidFill>
                <a:srgbClr val="898989"/>
              </a:solidFill>
              <a:latin typeface="Calibri" panose="020F0502020204030204" pitchFamily="34" charset="0"/>
            </a:endParaRPr>
          </a:p>
        </p:txBody>
      </p:sp>
      <p:sp>
        <p:nvSpPr>
          <p:cNvPr id="6" name="內容版面配置區 5">
            <a:extLst>
              <a:ext uri="{FF2B5EF4-FFF2-40B4-BE49-F238E27FC236}">
                <a16:creationId xmlns:a16="http://schemas.microsoft.com/office/drawing/2014/main" id="{3271936D-B914-9EBE-ECB8-11541AAF361D}"/>
              </a:ext>
            </a:extLst>
          </p:cNvPr>
          <p:cNvSpPr>
            <a:spLocks noGrp="1"/>
          </p:cNvSpPr>
          <p:nvPr>
            <p:ph idx="1"/>
          </p:nvPr>
        </p:nvSpPr>
        <p:spPr>
          <a:xfrm>
            <a:off x="609600" y="1600204"/>
            <a:ext cx="6807200" cy="4525963"/>
          </a:xfrm>
        </p:spPr>
        <p:txBody>
          <a:bodyPr/>
          <a:lstStyle/>
          <a:p>
            <a:pPr>
              <a:spcBef>
                <a:spcPts val="0"/>
              </a:spcBef>
              <a:spcAft>
                <a:spcPts val="1200"/>
              </a:spcAft>
            </a:pPr>
            <a:r>
              <a:rPr lang="en-US" altLang="zh-TW" sz="1800" dirty="0">
                <a:solidFill>
                  <a:schemeClr val="tx1"/>
                </a:solidFill>
                <a:latin typeface="Times New Roman" panose="02020603050405020304" pitchFamily="18" charset="0"/>
                <a:cs typeface="Times New Roman" panose="02020603050405020304" pitchFamily="18" charset="0"/>
              </a:rPr>
              <a:t>Once a PPNF finishes serving a procedure, it </a:t>
            </a:r>
            <a:r>
              <a:rPr lang="en-US" altLang="zh-TW" sz="1800" dirty="0">
                <a:solidFill>
                  <a:srgbClr val="FF0000"/>
                </a:solidFill>
                <a:latin typeface="Times New Roman" panose="02020603050405020304" pitchFamily="18" charset="0"/>
                <a:cs typeface="Times New Roman" panose="02020603050405020304" pitchFamily="18" charset="0"/>
              </a:rPr>
              <a:t>serializes the UE context</a:t>
            </a:r>
            <a:r>
              <a:rPr lang="en-US" altLang="zh-TW" sz="1800" dirty="0">
                <a:solidFill>
                  <a:schemeClr val="tx1"/>
                </a:solidFill>
                <a:latin typeface="Times New Roman" panose="02020603050405020304" pitchFamily="18" charset="0"/>
                <a:cs typeface="Times New Roman" panose="02020603050405020304" pitchFamily="18" charset="0"/>
              </a:rPr>
              <a:t> and state and </a:t>
            </a:r>
            <a:r>
              <a:rPr lang="en-US" altLang="zh-TW" sz="1800" dirty="0">
                <a:solidFill>
                  <a:srgbClr val="FF0000"/>
                </a:solidFill>
                <a:latin typeface="Times New Roman" panose="02020603050405020304" pitchFamily="18" charset="0"/>
                <a:cs typeface="Times New Roman" panose="02020603050405020304" pitchFamily="18" charset="0"/>
              </a:rPr>
              <a:t>sends it to UDSF </a:t>
            </a:r>
            <a:r>
              <a:rPr lang="en-US" altLang="zh-TW" sz="1800" dirty="0">
                <a:solidFill>
                  <a:schemeClr val="tx1"/>
                </a:solidFill>
                <a:latin typeface="Times New Roman" panose="02020603050405020304" pitchFamily="18" charset="0"/>
                <a:cs typeface="Times New Roman" panose="02020603050405020304" pitchFamily="18" charset="0"/>
              </a:rPr>
              <a:t>which maintains the latest versions. </a:t>
            </a:r>
            <a:r>
              <a:rPr lang="en-US" altLang="zh-TW" sz="1800" dirty="0">
                <a:solidFill>
                  <a:schemeClr val="tx2"/>
                </a:solidFill>
                <a:latin typeface="Times New Roman" panose="02020603050405020304" pitchFamily="18" charset="0"/>
                <a:cs typeface="Times New Roman" panose="02020603050405020304" pitchFamily="18" charset="0"/>
              </a:rPr>
              <a:t>The local context is deleted </a:t>
            </a:r>
            <a:r>
              <a:rPr lang="en-US" altLang="zh-TW" sz="1800" dirty="0">
                <a:solidFill>
                  <a:schemeClr val="tx1"/>
                </a:solidFill>
                <a:latin typeface="Times New Roman" panose="02020603050405020304" pitchFamily="18" charset="0"/>
                <a:cs typeface="Times New Roman" panose="02020603050405020304" pitchFamily="18" charset="0"/>
              </a:rPr>
              <a:t>to avoid wasting memory resources unnecessarily. When a following procedure is initiated, the responsible PPNF </a:t>
            </a:r>
            <a:r>
              <a:rPr lang="en-US" altLang="zh-TW" sz="1800" dirty="0">
                <a:solidFill>
                  <a:srgbClr val="FF0000"/>
                </a:solidFill>
                <a:latin typeface="Times New Roman" panose="02020603050405020304" pitchFamily="18" charset="0"/>
                <a:cs typeface="Times New Roman" panose="02020603050405020304" pitchFamily="18" charset="0"/>
              </a:rPr>
              <a:t>queries the information from UDSF </a:t>
            </a:r>
            <a:r>
              <a:rPr lang="en-US" altLang="zh-TW" sz="1800" dirty="0">
                <a:solidFill>
                  <a:schemeClr val="tx1"/>
                </a:solidFill>
                <a:latin typeface="Times New Roman" panose="02020603050405020304" pitchFamily="18" charset="0"/>
                <a:cs typeface="Times New Roman" panose="02020603050405020304" pitchFamily="18" charset="0"/>
              </a:rPr>
              <a:t>before proceeding to serve the request.</a:t>
            </a:r>
          </a:p>
          <a:p>
            <a:pPr>
              <a:spcBef>
                <a:spcPts val="0"/>
              </a:spcBef>
              <a:spcAft>
                <a:spcPts val="1200"/>
              </a:spcAft>
            </a:pPr>
            <a:r>
              <a:rPr lang="en-US" altLang="zh-TW" sz="1800" dirty="0">
                <a:solidFill>
                  <a:schemeClr val="tx1"/>
                </a:solidFill>
                <a:latin typeface="Times New Roman" panose="02020603050405020304" pitchFamily="18" charset="0"/>
                <a:cs typeface="Times New Roman" panose="02020603050405020304" pitchFamily="18" charset="0"/>
              </a:rPr>
              <a:t>Using the methodology described above, in this work we have successfully developed </a:t>
            </a:r>
            <a:r>
              <a:rPr lang="en-US" altLang="zh-TW" sz="1800" dirty="0">
                <a:solidFill>
                  <a:srgbClr val="FF0000"/>
                </a:solidFill>
                <a:latin typeface="Times New Roman" panose="02020603050405020304" pitchFamily="18" charset="0"/>
                <a:cs typeface="Times New Roman" panose="02020603050405020304" pitchFamily="18" charset="0"/>
              </a:rPr>
              <a:t>RegNF</a:t>
            </a:r>
            <a:r>
              <a:rPr lang="en-US" altLang="zh-TW" sz="1800" dirty="0">
                <a:solidFill>
                  <a:schemeClr val="tx1"/>
                </a:solidFill>
                <a:latin typeface="Times New Roman" panose="02020603050405020304" pitchFamily="18" charset="0"/>
                <a:cs typeface="Times New Roman" panose="02020603050405020304" pitchFamily="18" charset="0"/>
              </a:rPr>
              <a:t>, </a:t>
            </a:r>
            <a:r>
              <a:rPr lang="en-US" altLang="zh-TW" sz="1800" dirty="0">
                <a:solidFill>
                  <a:srgbClr val="FF0000"/>
                </a:solidFill>
                <a:latin typeface="Times New Roman" panose="02020603050405020304" pitchFamily="18" charset="0"/>
                <a:cs typeface="Times New Roman" panose="02020603050405020304" pitchFamily="18" charset="0"/>
              </a:rPr>
              <a:t>PDUEstNF</a:t>
            </a:r>
            <a:r>
              <a:rPr lang="en-US" altLang="zh-TW" sz="1800" dirty="0">
                <a:solidFill>
                  <a:schemeClr val="tx1"/>
                </a:solidFill>
                <a:latin typeface="Times New Roman" panose="02020603050405020304" pitchFamily="18" charset="0"/>
                <a:cs typeface="Times New Roman" panose="02020603050405020304" pitchFamily="18" charset="0"/>
              </a:rPr>
              <a:t>, </a:t>
            </a:r>
            <a:r>
              <a:rPr lang="en-US" altLang="zh-TW" sz="1800" dirty="0">
                <a:solidFill>
                  <a:srgbClr val="FF0000"/>
                </a:solidFill>
                <a:latin typeface="Times New Roman" panose="02020603050405020304" pitchFamily="18" charset="0"/>
                <a:cs typeface="Times New Roman" panose="02020603050405020304" pitchFamily="18" charset="0"/>
              </a:rPr>
              <a:t>PDURelNF</a:t>
            </a:r>
            <a:r>
              <a:rPr lang="en-US" altLang="zh-TW" sz="1800" dirty="0">
                <a:solidFill>
                  <a:schemeClr val="tx1"/>
                </a:solidFill>
                <a:latin typeface="Times New Roman" panose="02020603050405020304" pitchFamily="18" charset="0"/>
                <a:cs typeface="Times New Roman" panose="02020603050405020304" pitchFamily="18" charset="0"/>
              </a:rPr>
              <a:t> and </a:t>
            </a:r>
            <a:r>
              <a:rPr lang="en-US" altLang="zh-TW" sz="1800" dirty="0">
                <a:solidFill>
                  <a:srgbClr val="FF0000"/>
                </a:solidFill>
                <a:latin typeface="Times New Roman" panose="02020603050405020304" pitchFamily="18" charset="0"/>
                <a:cs typeface="Times New Roman" panose="02020603050405020304" pitchFamily="18" charset="0"/>
              </a:rPr>
              <a:t>DeregNF</a:t>
            </a:r>
          </a:p>
        </p:txBody>
      </p:sp>
      <p:pic>
        <p:nvPicPr>
          <p:cNvPr id="3" name="圖片 2">
            <a:extLst>
              <a:ext uri="{FF2B5EF4-FFF2-40B4-BE49-F238E27FC236}">
                <a16:creationId xmlns:a16="http://schemas.microsoft.com/office/drawing/2014/main" id="{C47A2285-B1C9-4244-B358-D65A6D5C554B}"/>
              </a:ext>
            </a:extLst>
          </p:cNvPr>
          <p:cNvPicPr>
            <a:picLocks noChangeAspect="1"/>
          </p:cNvPicPr>
          <p:nvPr/>
        </p:nvPicPr>
        <p:blipFill>
          <a:blip r:embed="rId3"/>
          <a:stretch>
            <a:fillRect/>
          </a:stretch>
        </p:blipFill>
        <p:spPr>
          <a:xfrm>
            <a:off x="7981310" y="2060848"/>
            <a:ext cx="3875329" cy="3653720"/>
          </a:xfrm>
          <a:prstGeom prst="rect">
            <a:avLst/>
          </a:prstGeom>
        </p:spPr>
      </p:pic>
    </p:spTree>
    <p:extLst>
      <p:ext uri="{BB962C8B-B14F-4D97-AF65-F5344CB8AC3E}">
        <p14:creationId xmlns:p14="http://schemas.microsoft.com/office/powerpoint/2010/main" val="6034269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標題 1">
            <a:extLst>
              <a:ext uri="{FF2B5EF4-FFF2-40B4-BE49-F238E27FC236}">
                <a16:creationId xmlns:a16="http://schemas.microsoft.com/office/drawing/2014/main" id="{4113B4E1-CAEB-9018-9654-36FDBA31B184}"/>
              </a:ext>
            </a:extLst>
          </p:cNvPr>
          <p:cNvSpPr>
            <a:spLocks noGrp="1"/>
          </p:cNvSpPr>
          <p:nvPr>
            <p:ph type="title"/>
          </p:nvPr>
        </p:nvSpPr>
        <p:spPr/>
        <p:txBody>
          <a:bodyPr/>
          <a:lstStyle/>
          <a:p>
            <a:pPr defTabSz="912768"/>
            <a:r>
              <a:rPr lang="en-US" altLang="zh-TW" dirty="0"/>
              <a:t>Outline</a:t>
            </a:r>
            <a:endParaRPr lang="zh-TW" altLang="en-US" dirty="0"/>
          </a:p>
        </p:txBody>
      </p:sp>
      <p:sp>
        <p:nvSpPr>
          <p:cNvPr id="12292" name="投影片編號版面配置區 3">
            <a:extLst>
              <a:ext uri="{FF2B5EF4-FFF2-40B4-BE49-F238E27FC236}">
                <a16:creationId xmlns:a16="http://schemas.microsoft.com/office/drawing/2014/main" id="{8FC2871B-3F60-045D-6436-367445A8767F}"/>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13" indent="-285737">
              <a:defRPr>
                <a:solidFill>
                  <a:schemeClr val="tx1"/>
                </a:solidFill>
                <a:latin typeface="Arial" panose="020B0604020202020204" pitchFamily="34" charset="0"/>
                <a:cs typeface="Arial" panose="020B0604020202020204" pitchFamily="34" charset="0"/>
              </a:defRPr>
            </a:lvl2pPr>
            <a:lvl3pPr marL="1142942" indent="-228589">
              <a:defRPr>
                <a:solidFill>
                  <a:schemeClr val="tx1"/>
                </a:solidFill>
                <a:latin typeface="Arial" panose="020B0604020202020204" pitchFamily="34" charset="0"/>
                <a:cs typeface="Arial" panose="020B0604020202020204" pitchFamily="34" charset="0"/>
              </a:defRPr>
            </a:lvl3pPr>
            <a:lvl4pPr marL="1600120" indent="-228589">
              <a:defRPr>
                <a:solidFill>
                  <a:schemeClr val="tx1"/>
                </a:solidFill>
                <a:latin typeface="Arial" panose="020B0604020202020204" pitchFamily="34" charset="0"/>
                <a:cs typeface="Arial" panose="020B0604020202020204" pitchFamily="34" charset="0"/>
              </a:defRPr>
            </a:lvl4pPr>
            <a:lvl5pPr marL="2057298" indent="-228589">
              <a:defRPr>
                <a:solidFill>
                  <a:schemeClr val="tx1"/>
                </a:solidFill>
                <a:latin typeface="Arial" panose="020B0604020202020204" pitchFamily="34" charset="0"/>
                <a:cs typeface="Arial" panose="020B0604020202020204" pitchFamily="34" charset="0"/>
              </a:defRPr>
            </a:lvl5pPr>
            <a:lvl6pPr marL="2514474" indent="-22858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652" indent="-22858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8829" indent="-22858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006" indent="-22858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3AA80CB-8CD5-FB43-BE2B-4C631E9A7B91}" type="slidenum">
              <a:rPr lang="en-US" altLang="zh-TW">
                <a:solidFill>
                  <a:srgbClr val="898989"/>
                </a:solidFill>
                <a:latin typeface="Calibri" panose="020F0502020204030204" pitchFamily="34" charset="0"/>
              </a:rPr>
              <a:pPr/>
              <a:t>19</a:t>
            </a:fld>
            <a:endParaRPr lang="en-US" altLang="zh-TW">
              <a:solidFill>
                <a:srgbClr val="898989"/>
              </a:solidFill>
              <a:latin typeface="Calibri" panose="020F0502020204030204" pitchFamily="34" charset="0"/>
            </a:endParaRPr>
          </a:p>
        </p:txBody>
      </p:sp>
      <p:sp>
        <p:nvSpPr>
          <p:cNvPr id="2" name="內容版面配置區 1">
            <a:extLst>
              <a:ext uri="{FF2B5EF4-FFF2-40B4-BE49-F238E27FC236}">
                <a16:creationId xmlns:a16="http://schemas.microsoft.com/office/drawing/2014/main" id="{BDCA8E02-AA9B-C3F5-F859-775D661FDB1D}"/>
              </a:ext>
            </a:extLst>
          </p:cNvPr>
          <p:cNvSpPr>
            <a:spLocks noGrp="1"/>
          </p:cNvSpPr>
          <p:nvPr>
            <p:ph idx="1"/>
          </p:nvPr>
        </p:nvSpPr>
        <p:spPr/>
        <p:txBody>
          <a:bodyPr/>
          <a:lstStyle/>
          <a:p>
            <a:r>
              <a:rPr lang="en-US" altLang="zh-TW" sz="1800" dirty="0">
                <a:solidFill>
                  <a:schemeClr val="accent1">
                    <a:lumMod val="40000"/>
                    <a:lumOff val="60000"/>
                  </a:schemeClr>
                </a:solidFill>
                <a:latin typeface="Times New Roman" panose="02020603050405020304" pitchFamily="18" charset="0"/>
                <a:cs typeface="Times New Roman" panose="02020603050405020304" pitchFamily="18" charset="0"/>
              </a:rPr>
              <a:t>Abstract</a:t>
            </a:r>
          </a:p>
          <a:p>
            <a:r>
              <a:rPr lang="en-US" altLang="zh-TW" sz="1800" dirty="0">
                <a:solidFill>
                  <a:schemeClr val="accent1">
                    <a:lumMod val="40000"/>
                    <a:lumOff val="60000"/>
                  </a:schemeClr>
                </a:solidFill>
                <a:latin typeface="Times New Roman" panose="02020603050405020304" pitchFamily="18" charset="0"/>
                <a:cs typeface="Times New Roman" panose="02020603050405020304" pitchFamily="18" charset="0"/>
              </a:rPr>
              <a:t>Background</a:t>
            </a:r>
          </a:p>
          <a:p>
            <a:pPr marL="800076" lvl="1" indent="-342900">
              <a:buFont typeface="+mj-lt"/>
              <a:buAutoNum type="alphaUcPeriod"/>
            </a:pPr>
            <a:r>
              <a:rPr lang="en-US" altLang="zh-TW" sz="1600" dirty="0">
                <a:solidFill>
                  <a:schemeClr val="accent1">
                    <a:lumMod val="40000"/>
                    <a:lumOff val="60000"/>
                  </a:schemeClr>
                </a:solidFill>
                <a:latin typeface="Times New Roman" panose="02020603050405020304" pitchFamily="18" charset="0"/>
                <a:cs typeface="Times New Roman" panose="02020603050405020304" pitchFamily="18" charset="0"/>
              </a:rPr>
              <a:t>5G Core &amp; SBA</a:t>
            </a:r>
          </a:p>
          <a:p>
            <a:pPr marL="800076" lvl="1" indent="-342900">
              <a:buFont typeface="+mj-lt"/>
              <a:buAutoNum type="alphaUcPeriod"/>
            </a:pPr>
            <a:r>
              <a:rPr lang="en-US" altLang="zh-TW" sz="1600" dirty="0">
                <a:solidFill>
                  <a:schemeClr val="accent1">
                    <a:lumMod val="40000"/>
                    <a:lumOff val="60000"/>
                  </a:schemeClr>
                </a:solidFill>
                <a:latin typeface="Times New Roman" panose="02020603050405020304" pitchFamily="18" charset="0"/>
                <a:cs typeface="Times New Roman" panose="02020603050405020304" pitchFamily="18" charset="0"/>
              </a:rPr>
              <a:t>State Management in 5GC</a:t>
            </a:r>
          </a:p>
          <a:p>
            <a:pPr marL="800076" lvl="1" indent="-342900">
              <a:buFont typeface="+mj-lt"/>
              <a:buAutoNum type="alphaUcPeriod"/>
            </a:pPr>
            <a:r>
              <a:rPr lang="en-US" altLang="zh-TW" sz="1600" dirty="0">
                <a:solidFill>
                  <a:schemeClr val="accent1">
                    <a:lumMod val="40000"/>
                    <a:lumOff val="60000"/>
                  </a:schemeClr>
                </a:solidFill>
                <a:latin typeface="Times New Roman" panose="02020603050405020304" pitchFamily="18" charset="0"/>
                <a:cs typeface="Times New Roman" panose="02020603050405020304" pitchFamily="18" charset="0"/>
              </a:rPr>
              <a:t>Free5GC</a:t>
            </a:r>
          </a:p>
          <a:p>
            <a:pPr marL="800076" lvl="1" indent="-342900">
              <a:buFont typeface="+mj-lt"/>
              <a:buAutoNum type="alphaUcPeriod"/>
            </a:pPr>
            <a:r>
              <a:rPr lang="en-US" altLang="zh-TW" sz="1600" dirty="0">
                <a:solidFill>
                  <a:schemeClr val="accent1">
                    <a:lumMod val="40000"/>
                    <a:lumOff val="60000"/>
                  </a:schemeClr>
                </a:solidFill>
                <a:latin typeface="Times New Roman" panose="02020603050405020304" pitchFamily="18" charset="0"/>
                <a:cs typeface="Times New Roman" panose="02020603050405020304" pitchFamily="18" charset="0"/>
              </a:rPr>
              <a:t>Cloud-Native Orchestration</a:t>
            </a:r>
          </a:p>
          <a:p>
            <a:r>
              <a:rPr lang="en-US" altLang="zh-TW" sz="1800" dirty="0">
                <a:solidFill>
                  <a:schemeClr val="accent1">
                    <a:lumMod val="40000"/>
                    <a:lumOff val="60000"/>
                  </a:schemeClr>
                </a:solidFill>
                <a:latin typeface="Times New Roman" panose="02020603050405020304" pitchFamily="18" charset="0"/>
                <a:cs typeface="Times New Roman" panose="02020603050405020304" pitchFamily="18" charset="0"/>
              </a:rPr>
              <a:t>System Design and Implementation</a:t>
            </a:r>
          </a:p>
          <a:p>
            <a:pPr lvl="1"/>
            <a:r>
              <a:rPr lang="en-US" altLang="zh-TW" sz="1600" dirty="0">
                <a:solidFill>
                  <a:schemeClr val="accent1">
                    <a:lumMod val="40000"/>
                    <a:lumOff val="60000"/>
                  </a:schemeClr>
                </a:solidFill>
                <a:latin typeface="Times New Roman" panose="02020603050405020304" pitchFamily="18" charset="0"/>
                <a:cs typeface="Times New Roman" panose="02020603050405020304" pitchFamily="18" charset="0"/>
              </a:rPr>
              <a:t>Stateless Free5GC</a:t>
            </a:r>
          </a:p>
          <a:p>
            <a:pPr lvl="1"/>
            <a:r>
              <a:rPr lang="en-US" altLang="zh-TW" sz="1600">
                <a:solidFill>
                  <a:schemeClr val="accent1">
                    <a:lumMod val="40000"/>
                    <a:lumOff val="60000"/>
                  </a:schemeClr>
                </a:solidFill>
                <a:latin typeface="Times New Roman" panose="02020603050405020304" pitchFamily="18" charset="0"/>
                <a:cs typeface="Times New Roman" panose="02020603050405020304" pitchFamily="18" charset="0"/>
              </a:rPr>
              <a:t>Per-Procedure </a:t>
            </a:r>
            <a:r>
              <a:rPr lang="en-US" altLang="zh-TW" sz="1600" dirty="0">
                <a:solidFill>
                  <a:schemeClr val="accent1">
                    <a:lumMod val="40000"/>
                    <a:lumOff val="60000"/>
                  </a:schemeClr>
                </a:solidFill>
                <a:latin typeface="Times New Roman" panose="02020603050405020304" pitchFamily="18" charset="0"/>
                <a:cs typeface="Times New Roman" panose="02020603050405020304" pitchFamily="18" charset="0"/>
              </a:rPr>
              <a:t>Network Functions</a:t>
            </a:r>
            <a:br>
              <a:rPr lang="en-US" altLang="zh-TW" sz="1600">
                <a:solidFill>
                  <a:schemeClr val="accent1">
                    <a:lumMod val="40000"/>
                    <a:lumOff val="60000"/>
                  </a:schemeClr>
                </a:solidFill>
                <a:latin typeface="Times New Roman" panose="02020603050405020304" pitchFamily="18" charset="0"/>
                <a:cs typeface="Times New Roman" panose="02020603050405020304" pitchFamily="18" charset="0"/>
              </a:rPr>
            </a:br>
            <a:r>
              <a:rPr lang="en-US" altLang="zh-TW" sz="1600">
                <a:solidFill>
                  <a:schemeClr val="accent1">
                    <a:lumMod val="40000"/>
                    <a:lumOff val="60000"/>
                  </a:schemeClr>
                </a:solidFill>
                <a:latin typeface="Times New Roman" panose="02020603050405020304" pitchFamily="18" charset="0"/>
                <a:cs typeface="Times New Roman" panose="02020603050405020304" pitchFamily="18" charset="0"/>
              </a:rPr>
              <a:t>(Procedure-based </a:t>
            </a:r>
            <a:r>
              <a:rPr lang="en-US" altLang="zh-TW" sz="1600" dirty="0">
                <a:solidFill>
                  <a:schemeClr val="accent1">
                    <a:lumMod val="40000"/>
                    <a:lumOff val="60000"/>
                  </a:schemeClr>
                </a:solidFill>
                <a:latin typeface="Times New Roman" panose="02020603050405020304" pitchFamily="18" charset="0"/>
                <a:cs typeface="Times New Roman" panose="02020603050405020304" pitchFamily="18" charset="0"/>
              </a:rPr>
              <a:t>Functional Decomposition for 5G Core Network Functions)</a:t>
            </a:r>
          </a:p>
          <a:p>
            <a:r>
              <a:rPr lang="en-US" altLang="zh-TW" sz="1800" dirty="0">
                <a:solidFill>
                  <a:schemeClr val="tx2"/>
                </a:solidFill>
                <a:latin typeface="Times New Roman" panose="02020603050405020304" pitchFamily="18" charset="0"/>
                <a:cs typeface="Times New Roman" panose="02020603050405020304" pitchFamily="18" charset="0"/>
              </a:rPr>
              <a:t>Performance Evaluation</a:t>
            </a:r>
          </a:p>
          <a:p>
            <a:pPr lvl="1"/>
            <a:r>
              <a:rPr lang="en-US" altLang="zh-TW" sz="1600" dirty="0">
                <a:latin typeface="Times New Roman" panose="02020603050405020304" pitchFamily="18" charset="0"/>
                <a:cs typeface="Times New Roman" panose="02020603050405020304" pitchFamily="18" charset="0"/>
              </a:rPr>
              <a:t>Testbed and Measurement Setup</a:t>
            </a:r>
          </a:p>
          <a:p>
            <a:pPr lvl="1"/>
            <a:r>
              <a:rPr lang="en-US" altLang="zh-TW" sz="1600" dirty="0">
                <a:latin typeface="Times New Roman" panose="02020603050405020304" pitchFamily="18" charset="0"/>
                <a:cs typeface="Times New Roman" panose="02020603050405020304" pitchFamily="18" charset="0"/>
              </a:rPr>
              <a:t>Performance Compare</a:t>
            </a:r>
          </a:p>
          <a:p>
            <a:pPr lvl="1"/>
            <a:r>
              <a:rPr lang="en-US" altLang="zh-TW" sz="1600" dirty="0">
                <a:latin typeface="Times New Roman" panose="02020603050405020304" pitchFamily="18" charset="0"/>
                <a:cs typeface="Times New Roman" panose="02020603050405020304" pitchFamily="18" charset="0"/>
              </a:rPr>
              <a:t>Performance Evaluation for Edge Offloading Scenarios</a:t>
            </a:r>
          </a:p>
          <a:p>
            <a:r>
              <a:rPr lang="en-US" altLang="zh-TW" sz="1800" dirty="0">
                <a:solidFill>
                  <a:schemeClr val="accent1">
                    <a:lumMod val="40000"/>
                    <a:lumOff val="60000"/>
                  </a:schemeClr>
                </a:solidFill>
                <a:latin typeface="Times New Roman" panose="02020603050405020304" pitchFamily="18" charset="0"/>
                <a:cs typeface="Times New Roman" panose="02020603050405020304" pitchFamily="18" charset="0"/>
              </a:rPr>
              <a:t>Conclusions</a:t>
            </a:r>
          </a:p>
        </p:txBody>
      </p:sp>
    </p:spTree>
    <p:extLst>
      <p:ext uri="{BB962C8B-B14F-4D97-AF65-F5344CB8AC3E}">
        <p14:creationId xmlns:p14="http://schemas.microsoft.com/office/powerpoint/2010/main" val="4194685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標題 1">
            <a:extLst>
              <a:ext uri="{FF2B5EF4-FFF2-40B4-BE49-F238E27FC236}">
                <a16:creationId xmlns:a16="http://schemas.microsoft.com/office/drawing/2014/main" id="{4113B4E1-CAEB-9018-9654-36FDBA31B184}"/>
              </a:ext>
            </a:extLst>
          </p:cNvPr>
          <p:cNvSpPr>
            <a:spLocks noGrp="1"/>
          </p:cNvSpPr>
          <p:nvPr>
            <p:ph type="title"/>
          </p:nvPr>
        </p:nvSpPr>
        <p:spPr/>
        <p:txBody>
          <a:bodyPr/>
          <a:lstStyle/>
          <a:p>
            <a:pPr defTabSz="912768"/>
            <a:r>
              <a:rPr lang="en-US" altLang="zh-TW" dirty="0"/>
              <a:t>Outline</a:t>
            </a:r>
            <a:endParaRPr lang="zh-TW" altLang="en-US" dirty="0"/>
          </a:p>
        </p:txBody>
      </p:sp>
      <p:sp>
        <p:nvSpPr>
          <p:cNvPr id="12292" name="投影片編號版面配置區 3">
            <a:extLst>
              <a:ext uri="{FF2B5EF4-FFF2-40B4-BE49-F238E27FC236}">
                <a16:creationId xmlns:a16="http://schemas.microsoft.com/office/drawing/2014/main" id="{8FC2871B-3F60-045D-6436-367445A8767F}"/>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13" indent="-285737">
              <a:defRPr>
                <a:solidFill>
                  <a:schemeClr val="tx1"/>
                </a:solidFill>
                <a:latin typeface="Arial" panose="020B0604020202020204" pitchFamily="34" charset="0"/>
                <a:cs typeface="Arial" panose="020B0604020202020204" pitchFamily="34" charset="0"/>
              </a:defRPr>
            </a:lvl2pPr>
            <a:lvl3pPr marL="1142942" indent="-228589">
              <a:defRPr>
                <a:solidFill>
                  <a:schemeClr val="tx1"/>
                </a:solidFill>
                <a:latin typeface="Arial" panose="020B0604020202020204" pitchFamily="34" charset="0"/>
                <a:cs typeface="Arial" panose="020B0604020202020204" pitchFamily="34" charset="0"/>
              </a:defRPr>
            </a:lvl3pPr>
            <a:lvl4pPr marL="1600120" indent="-228589">
              <a:defRPr>
                <a:solidFill>
                  <a:schemeClr val="tx1"/>
                </a:solidFill>
                <a:latin typeface="Arial" panose="020B0604020202020204" pitchFamily="34" charset="0"/>
                <a:cs typeface="Arial" panose="020B0604020202020204" pitchFamily="34" charset="0"/>
              </a:defRPr>
            </a:lvl4pPr>
            <a:lvl5pPr marL="2057298" indent="-228589">
              <a:defRPr>
                <a:solidFill>
                  <a:schemeClr val="tx1"/>
                </a:solidFill>
                <a:latin typeface="Arial" panose="020B0604020202020204" pitchFamily="34" charset="0"/>
                <a:cs typeface="Arial" panose="020B0604020202020204" pitchFamily="34" charset="0"/>
              </a:defRPr>
            </a:lvl5pPr>
            <a:lvl6pPr marL="2514474" indent="-22858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652" indent="-22858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8829" indent="-22858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006" indent="-22858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3AA80CB-8CD5-FB43-BE2B-4C631E9A7B91}" type="slidenum">
              <a:rPr lang="en-US" altLang="zh-TW">
                <a:solidFill>
                  <a:srgbClr val="898989"/>
                </a:solidFill>
                <a:latin typeface="Calibri" panose="020F0502020204030204" pitchFamily="34" charset="0"/>
              </a:rPr>
              <a:pPr/>
              <a:t>2</a:t>
            </a:fld>
            <a:endParaRPr lang="en-US" altLang="zh-TW">
              <a:solidFill>
                <a:srgbClr val="898989"/>
              </a:solidFill>
              <a:latin typeface="Calibri" panose="020F0502020204030204" pitchFamily="34" charset="0"/>
            </a:endParaRPr>
          </a:p>
        </p:txBody>
      </p:sp>
      <p:sp>
        <p:nvSpPr>
          <p:cNvPr id="2" name="內容版面配置區 1">
            <a:extLst>
              <a:ext uri="{FF2B5EF4-FFF2-40B4-BE49-F238E27FC236}">
                <a16:creationId xmlns:a16="http://schemas.microsoft.com/office/drawing/2014/main" id="{BDCA8E02-AA9B-C3F5-F859-775D661FDB1D}"/>
              </a:ext>
            </a:extLst>
          </p:cNvPr>
          <p:cNvSpPr>
            <a:spLocks noGrp="1"/>
          </p:cNvSpPr>
          <p:nvPr>
            <p:ph idx="1"/>
          </p:nvPr>
        </p:nvSpPr>
        <p:spPr/>
        <p:txBody>
          <a:bodyPr/>
          <a:lstStyle/>
          <a:p>
            <a:r>
              <a:rPr lang="en-US" altLang="zh-TW" sz="1800" dirty="0">
                <a:solidFill>
                  <a:schemeClr val="tx2"/>
                </a:solidFill>
                <a:latin typeface="Times New Roman" panose="02020603050405020304" pitchFamily="18" charset="0"/>
                <a:cs typeface="Times New Roman" panose="02020603050405020304" pitchFamily="18" charset="0"/>
              </a:rPr>
              <a:t>Abstract</a:t>
            </a:r>
          </a:p>
          <a:p>
            <a:r>
              <a:rPr lang="en-US" altLang="zh-TW" sz="1800" dirty="0">
                <a:solidFill>
                  <a:schemeClr val="accent1">
                    <a:lumMod val="40000"/>
                    <a:lumOff val="60000"/>
                  </a:schemeClr>
                </a:solidFill>
                <a:latin typeface="Times New Roman" panose="02020603050405020304" pitchFamily="18" charset="0"/>
                <a:cs typeface="Times New Roman" panose="02020603050405020304" pitchFamily="18" charset="0"/>
              </a:rPr>
              <a:t>Background</a:t>
            </a:r>
          </a:p>
          <a:p>
            <a:pPr marL="800076" lvl="1" indent="-342900">
              <a:buFont typeface="+mj-lt"/>
              <a:buAutoNum type="alphaUcPeriod"/>
            </a:pPr>
            <a:r>
              <a:rPr lang="en-US" altLang="zh-TW" sz="1600" dirty="0">
                <a:solidFill>
                  <a:schemeClr val="accent1">
                    <a:lumMod val="40000"/>
                    <a:lumOff val="60000"/>
                  </a:schemeClr>
                </a:solidFill>
                <a:latin typeface="Times New Roman" panose="02020603050405020304" pitchFamily="18" charset="0"/>
                <a:cs typeface="Times New Roman" panose="02020603050405020304" pitchFamily="18" charset="0"/>
              </a:rPr>
              <a:t>5G Core &amp; SBA</a:t>
            </a:r>
          </a:p>
          <a:p>
            <a:pPr marL="800076" lvl="1" indent="-342900">
              <a:buFont typeface="+mj-lt"/>
              <a:buAutoNum type="alphaUcPeriod"/>
            </a:pPr>
            <a:r>
              <a:rPr lang="en-US" altLang="zh-TW" sz="1600" dirty="0">
                <a:solidFill>
                  <a:schemeClr val="accent1">
                    <a:lumMod val="40000"/>
                    <a:lumOff val="60000"/>
                  </a:schemeClr>
                </a:solidFill>
                <a:latin typeface="Times New Roman" panose="02020603050405020304" pitchFamily="18" charset="0"/>
                <a:cs typeface="Times New Roman" panose="02020603050405020304" pitchFamily="18" charset="0"/>
              </a:rPr>
              <a:t>State Management in 5GC</a:t>
            </a:r>
          </a:p>
          <a:p>
            <a:pPr marL="800076" lvl="1" indent="-342900">
              <a:buFont typeface="+mj-lt"/>
              <a:buAutoNum type="alphaUcPeriod"/>
            </a:pPr>
            <a:r>
              <a:rPr lang="en-US" altLang="zh-TW" sz="1600" dirty="0">
                <a:solidFill>
                  <a:schemeClr val="accent1">
                    <a:lumMod val="40000"/>
                    <a:lumOff val="60000"/>
                  </a:schemeClr>
                </a:solidFill>
                <a:latin typeface="Times New Roman" panose="02020603050405020304" pitchFamily="18" charset="0"/>
                <a:cs typeface="Times New Roman" panose="02020603050405020304" pitchFamily="18" charset="0"/>
              </a:rPr>
              <a:t>Free5GC</a:t>
            </a:r>
          </a:p>
          <a:p>
            <a:pPr marL="800076" lvl="1" indent="-342900">
              <a:buFont typeface="+mj-lt"/>
              <a:buAutoNum type="alphaUcPeriod"/>
            </a:pPr>
            <a:r>
              <a:rPr lang="en-US" altLang="zh-TW" sz="1600" dirty="0">
                <a:solidFill>
                  <a:schemeClr val="accent1">
                    <a:lumMod val="40000"/>
                    <a:lumOff val="60000"/>
                  </a:schemeClr>
                </a:solidFill>
                <a:latin typeface="Times New Roman" panose="02020603050405020304" pitchFamily="18" charset="0"/>
                <a:cs typeface="Times New Roman" panose="02020603050405020304" pitchFamily="18" charset="0"/>
              </a:rPr>
              <a:t>Cloud-Native Orchestration</a:t>
            </a:r>
          </a:p>
          <a:p>
            <a:r>
              <a:rPr lang="en-US" altLang="zh-TW" sz="1800" dirty="0">
                <a:solidFill>
                  <a:schemeClr val="accent1">
                    <a:lumMod val="40000"/>
                    <a:lumOff val="60000"/>
                  </a:schemeClr>
                </a:solidFill>
                <a:latin typeface="Times New Roman" panose="02020603050405020304" pitchFamily="18" charset="0"/>
                <a:cs typeface="Times New Roman" panose="02020603050405020304" pitchFamily="18" charset="0"/>
              </a:rPr>
              <a:t>System Design and Implementation</a:t>
            </a:r>
          </a:p>
          <a:p>
            <a:pPr lvl="1"/>
            <a:r>
              <a:rPr lang="en-US" altLang="zh-TW" sz="1600" dirty="0">
                <a:solidFill>
                  <a:schemeClr val="accent1">
                    <a:lumMod val="40000"/>
                    <a:lumOff val="60000"/>
                  </a:schemeClr>
                </a:solidFill>
                <a:latin typeface="Times New Roman" panose="02020603050405020304" pitchFamily="18" charset="0"/>
                <a:cs typeface="Times New Roman" panose="02020603050405020304" pitchFamily="18" charset="0"/>
              </a:rPr>
              <a:t>Stateless Free5GC</a:t>
            </a:r>
          </a:p>
          <a:p>
            <a:pPr lvl="1"/>
            <a:r>
              <a:rPr lang="en-US" altLang="zh-TW" sz="1600" dirty="0">
                <a:solidFill>
                  <a:schemeClr val="accent1">
                    <a:lumMod val="40000"/>
                    <a:lumOff val="60000"/>
                  </a:schemeClr>
                </a:solidFill>
                <a:latin typeface="Times New Roman" panose="02020603050405020304" pitchFamily="18" charset="0"/>
                <a:cs typeface="Times New Roman" panose="02020603050405020304" pitchFamily="18" charset="0"/>
              </a:rPr>
              <a:t>Per-Procedure Network Functions</a:t>
            </a:r>
            <a:br>
              <a:rPr lang="en-US" altLang="zh-TW" sz="1600" dirty="0">
                <a:solidFill>
                  <a:schemeClr val="accent1">
                    <a:lumMod val="40000"/>
                    <a:lumOff val="60000"/>
                  </a:schemeClr>
                </a:solidFill>
                <a:latin typeface="Times New Roman" panose="02020603050405020304" pitchFamily="18" charset="0"/>
                <a:cs typeface="Times New Roman" panose="02020603050405020304" pitchFamily="18" charset="0"/>
              </a:rPr>
            </a:br>
            <a:r>
              <a:rPr lang="en-US" altLang="zh-TW" sz="1600" dirty="0">
                <a:solidFill>
                  <a:schemeClr val="accent1">
                    <a:lumMod val="40000"/>
                    <a:lumOff val="60000"/>
                  </a:schemeClr>
                </a:solidFill>
                <a:latin typeface="Times New Roman" panose="02020603050405020304" pitchFamily="18" charset="0"/>
                <a:cs typeface="Times New Roman" panose="02020603050405020304" pitchFamily="18" charset="0"/>
              </a:rPr>
              <a:t>(Procedure-based Functional Decomposition for 5G Core Network Functions)</a:t>
            </a:r>
          </a:p>
          <a:p>
            <a:r>
              <a:rPr lang="en-US" altLang="zh-TW" sz="1800" dirty="0">
                <a:solidFill>
                  <a:schemeClr val="accent1">
                    <a:lumMod val="40000"/>
                    <a:lumOff val="60000"/>
                  </a:schemeClr>
                </a:solidFill>
                <a:latin typeface="Times New Roman" panose="02020603050405020304" pitchFamily="18" charset="0"/>
                <a:cs typeface="Times New Roman" panose="02020603050405020304" pitchFamily="18" charset="0"/>
              </a:rPr>
              <a:t>Performance Evaluation</a:t>
            </a:r>
          </a:p>
          <a:p>
            <a:pPr lvl="1"/>
            <a:r>
              <a:rPr lang="en-US" altLang="zh-TW" sz="1600" dirty="0">
                <a:solidFill>
                  <a:schemeClr val="accent1">
                    <a:lumMod val="40000"/>
                    <a:lumOff val="60000"/>
                  </a:schemeClr>
                </a:solidFill>
                <a:latin typeface="Times New Roman" panose="02020603050405020304" pitchFamily="18" charset="0"/>
                <a:cs typeface="Times New Roman" panose="02020603050405020304" pitchFamily="18" charset="0"/>
              </a:rPr>
              <a:t>Testbed and Measurement Setup</a:t>
            </a:r>
          </a:p>
          <a:p>
            <a:pPr lvl="1"/>
            <a:r>
              <a:rPr lang="en-US" altLang="zh-TW" sz="1600" dirty="0">
                <a:solidFill>
                  <a:schemeClr val="accent1">
                    <a:lumMod val="40000"/>
                    <a:lumOff val="60000"/>
                  </a:schemeClr>
                </a:solidFill>
                <a:latin typeface="Times New Roman" panose="02020603050405020304" pitchFamily="18" charset="0"/>
                <a:cs typeface="Times New Roman" panose="02020603050405020304" pitchFamily="18" charset="0"/>
              </a:rPr>
              <a:t>Performance Compare</a:t>
            </a:r>
          </a:p>
          <a:p>
            <a:pPr lvl="1"/>
            <a:r>
              <a:rPr lang="en-US" altLang="zh-TW" sz="1600" dirty="0">
                <a:solidFill>
                  <a:schemeClr val="accent1">
                    <a:lumMod val="40000"/>
                    <a:lumOff val="60000"/>
                  </a:schemeClr>
                </a:solidFill>
                <a:latin typeface="Times New Roman" panose="02020603050405020304" pitchFamily="18" charset="0"/>
                <a:cs typeface="Times New Roman" panose="02020603050405020304" pitchFamily="18" charset="0"/>
              </a:rPr>
              <a:t>Performance Evaluation for Edge Offloading Scenarios</a:t>
            </a:r>
          </a:p>
          <a:p>
            <a:r>
              <a:rPr lang="en-US" altLang="zh-TW" sz="1800" dirty="0">
                <a:solidFill>
                  <a:schemeClr val="accent1">
                    <a:lumMod val="40000"/>
                    <a:lumOff val="60000"/>
                  </a:schemeClr>
                </a:solidFill>
                <a:latin typeface="Times New Roman" panose="02020603050405020304" pitchFamily="18" charset="0"/>
                <a:cs typeface="Times New Roman" panose="02020603050405020304" pitchFamily="18" charset="0"/>
              </a:rPr>
              <a:t>Conclusions</a:t>
            </a:r>
          </a:p>
        </p:txBody>
      </p:sp>
    </p:spTree>
    <p:extLst>
      <p:ext uri="{BB962C8B-B14F-4D97-AF65-F5344CB8AC3E}">
        <p14:creationId xmlns:p14="http://schemas.microsoft.com/office/powerpoint/2010/main" val="8358907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標題 1">
            <a:extLst>
              <a:ext uri="{FF2B5EF4-FFF2-40B4-BE49-F238E27FC236}">
                <a16:creationId xmlns:a16="http://schemas.microsoft.com/office/drawing/2014/main" id="{4113B4E1-CAEB-9018-9654-36FDBA31B184}"/>
              </a:ext>
            </a:extLst>
          </p:cNvPr>
          <p:cNvSpPr>
            <a:spLocks noGrp="1"/>
          </p:cNvSpPr>
          <p:nvPr>
            <p:ph type="title"/>
          </p:nvPr>
        </p:nvSpPr>
        <p:spPr/>
        <p:txBody>
          <a:bodyPr/>
          <a:lstStyle/>
          <a:p>
            <a:pPr defTabSz="912768"/>
            <a:r>
              <a:rPr lang="en-US" altLang="zh-TW" sz="3200" dirty="0"/>
              <a:t>Performance Evaluation - </a:t>
            </a:r>
            <a:br>
              <a:rPr lang="en-US" altLang="zh-TW" sz="3200" dirty="0"/>
            </a:br>
            <a:r>
              <a:rPr lang="en-US" altLang="zh-TW" sz="3200" dirty="0"/>
              <a:t>Measurement Setup</a:t>
            </a:r>
            <a:r>
              <a:rPr lang="zh-TW" altLang="en-US" sz="3200" dirty="0"/>
              <a:t> </a:t>
            </a:r>
            <a:r>
              <a:rPr lang="en-US" altLang="zh-TW" sz="3200" dirty="0"/>
              <a:t>and Emulator Performance</a:t>
            </a:r>
            <a:endParaRPr lang="zh-TW" altLang="en-US" sz="3200" dirty="0"/>
          </a:p>
        </p:txBody>
      </p:sp>
      <p:sp>
        <p:nvSpPr>
          <p:cNvPr id="12292" name="投影片編號版面配置區 3">
            <a:extLst>
              <a:ext uri="{FF2B5EF4-FFF2-40B4-BE49-F238E27FC236}">
                <a16:creationId xmlns:a16="http://schemas.microsoft.com/office/drawing/2014/main" id="{8FC2871B-3F60-045D-6436-367445A8767F}"/>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13" indent="-285737">
              <a:defRPr>
                <a:solidFill>
                  <a:schemeClr val="tx1"/>
                </a:solidFill>
                <a:latin typeface="Arial" panose="020B0604020202020204" pitchFamily="34" charset="0"/>
                <a:cs typeface="Arial" panose="020B0604020202020204" pitchFamily="34" charset="0"/>
              </a:defRPr>
            </a:lvl2pPr>
            <a:lvl3pPr marL="1142942" indent="-228589">
              <a:defRPr>
                <a:solidFill>
                  <a:schemeClr val="tx1"/>
                </a:solidFill>
                <a:latin typeface="Arial" panose="020B0604020202020204" pitchFamily="34" charset="0"/>
                <a:cs typeface="Arial" panose="020B0604020202020204" pitchFamily="34" charset="0"/>
              </a:defRPr>
            </a:lvl3pPr>
            <a:lvl4pPr marL="1600120" indent="-228589">
              <a:defRPr>
                <a:solidFill>
                  <a:schemeClr val="tx1"/>
                </a:solidFill>
                <a:latin typeface="Arial" panose="020B0604020202020204" pitchFamily="34" charset="0"/>
                <a:cs typeface="Arial" panose="020B0604020202020204" pitchFamily="34" charset="0"/>
              </a:defRPr>
            </a:lvl4pPr>
            <a:lvl5pPr marL="2057298" indent="-228589">
              <a:defRPr>
                <a:solidFill>
                  <a:schemeClr val="tx1"/>
                </a:solidFill>
                <a:latin typeface="Arial" panose="020B0604020202020204" pitchFamily="34" charset="0"/>
                <a:cs typeface="Arial" panose="020B0604020202020204" pitchFamily="34" charset="0"/>
              </a:defRPr>
            </a:lvl5pPr>
            <a:lvl6pPr marL="2514474" indent="-22858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652" indent="-22858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8829" indent="-22858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006" indent="-22858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3AA80CB-8CD5-FB43-BE2B-4C631E9A7B91}" type="slidenum">
              <a:rPr lang="en-US" altLang="zh-TW">
                <a:solidFill>
                  <a:srgbClr val="898989"/>
                </a:solidFill>
                <a:latin typeface="Calibri" panose="020F0502020204030204" pitchFamily="34" charset="0"/>
              </a:rPr>
              <a:pPr/>
              <a:t>20</a:t>
            </a:fld>
            <a:endParaRPr lang="en-US" altLang="zh-TW" dirty="0">
              <a:solidFill>
                <a:srgbClr val="898989"/>
              </a:solidFill>
              <a:latin typeface="Calibri" panose="020F0502020204030204" pitchFamily="34" charset="0"/>
            </a:endParaRPr>
          </a:p>
        </p:txBody>
      </p:sp>
      <p:sp>
        <p:nvSpPr>
          <p:cNvPr id="6" name="內容版面配置區 5">
            <a:extLst>
              <a:ext uri="{FF2B5EF4-FFF2-40B4-BE49-F238E27FC236}">
                <a16:creationId xmlns:a16="http://schemas.microsoft.com/office/drawing/2014/main" id="{3271936D-B914-9EBE-ECB8-11541AAF361D}"/>
              </a:ext>
            </a:extLst>
          </p:cNvPr>
          <p:cNvSpPr>
            <a:spLocks noGrp="1"/>
          </p:cNvSpPr>
          <p:nvPr>
            <p:ph idx="1"/>
          </p:nvPr>
        </p:nvSpPr>
        <p:spPr>
          <a:xfrm>
            <a:off x="609600" y="1600204"/>
            <a:ext cx="6807200" cy="4525963"/>
          </a:xfrm>
        </p:spPr>
        <p:txBody>
          <a:bodyPr/>
          <a:lstStyle/>
          <a:p>
            <a:pPr>
              <a:spcBef>
                <a:spcPts val="0"/>
              </a:spcBef>
              <a:spcAft>
                <a:spcPts val="1200"/>
              </a:spcAft>
            </a:pPr>
            <a:r>
              <a:rPr lang="en-US" altLang="zh-TW" sz="1800" dirty="0">
                <a:solidFill>
                  <a:schemeClr val="tx1"/>
                </a:solidFill>
                <a:latin typeface="Times New Roman" panose="02020603050405020304" pitchFamily="18" charset="0"/>
                <a:cs typeface="Times New Roman" panose="02020603050405020304" pitchFamily="18" charset="0"/>
              </a:rPr>
              <a:t>As shown in Fig. 4, we set up a testbed composed of </a:t>
            </a:r>
            <a:r>
              <a:rPr lang="en-US" altLang="zh-TW" sz="1800" dirty="0">
                <a:solidFill>
                  <a:srgbClr val="FF0000"/>
                </a:solidFill>
                <a:latin typeface="Times New Roman" panose="02020603050405020304" pitchFamily="18" charset="0"/>
                <a:cs typeface="Times New Roman" panose="02020603050405020304" pitchFamily="18" charset="0"/>
              </a:rPr>
              <a:t>11 bare-metal nodes (machines) </a:t>
            </a:r>
            <a:r>
              <a:rPr lang="en-US" altLang="zh-TW" sz="1800" dirty="0">
                <a:solidFill>
                  <a:schemeClr val="tx1"/>
                </a:solidFill>
                <a:latin typeface="Times New Roman" panose="02020603050405020304" pitchFamily="18" charset="0"/>
                <a:cs typeface="Times New Roman" panose="02020603050405020304" pitchFamily="18" charset="0"/>
              </a:rPr>
              <a:t>and use </a:t>
            </a:r>
            <a:r>
              <a:rPr lang="en-US" altLang="zh-TW" sz="1800" dirty="0">
                <a:solidFill>
                  <a:srgbClr val="FF0000"/>
                </a:solidFill>
                <a:latin typeface="Times New Roman" panose="02020603050405020304" pitchFamily="18" charset="0"/>
                <a:cs typeface="Times New Roman" panose="02020603050405020304" pitchFamily="18" charset="0"/>
              </a:rPr>
              <a:t>Kubernetes</a:t>
            </a:r>
            <a:r>
              <a:rPr lang="en-US" altLang="zh-TW" sz="1800" dirty="0">
                <a:solidFill>
                  <a:schemeClr val="tx1"/>
                </a:solidFill>
                <a:latin typeface="Times New Roman" panose="02020603050405020304" pitchFamily="18" charset="0"/>
                <a:cs typeface="Times New Roman" panose="02020603050405020304" pitchFamily="18" charset="0"/>
              </a:rPr>
              <a:t> as the orchestration tool.</a:t>
            </a:r>
          </a:p>
          <a:p>
            <a:pPr>
              <a:spcBef>
                <a:spcPts val="0"/>
              </a:spcBef>
              <a:spcAft>
                <a:spcPts val="1200"/>
              </a:spcAft>
            </a:pPr>
            <a:r>
              <a:rPr lang="en-US" altLang="zh-TW" sz="1800" dirty="0">
                <a:solidFill>
                  <a:schemeClr val="tx1"/>
                </a:solidFill>
                <a:latin typeface="Times New Roman" panose="02020603050405020304" pitchFamily="18" charset="0"/>
                <a:cs typeface="Times New Roman" panose="02020603050405020304" pitchFamily="18" charset="0"/>
              </a:rPr>
              <a:t>In this testbed we distinguish between three types of nodes:</a:t>
            </a:r>
          </a:p>
          <a:p>
            <a:pPr lvl="1">
              <a:spcBef>
                <a:spcPts val="0"/>
              </a:spcBef>
              <a:spcAft>
                <a:spcPts val="1200"/>
              </a:spcAft>
            </a:pPr>
            <a:r>
              <a:rPr lang="en-US" altLang="zh-TW" sz="1600" dirty="0">
                <a:solidFill>
                  <a:schemeClr val="tx2"/>
                </a:solidFill>
                <a:latin typeface="Times New Roman" panose="02020603050405020304" pitchFamily="18" charset="0"/>
                <a:cs typeface="Times New Roman" panose="02020603050405020304" pitchFamily="18" charset="0"/>
              </a:rPr>
              <a:t>Master Node</a:t>
            </a:r>
          </a:p>
          <a:p>
            <a:pPr lvl="1">
              <a:spcBef>
                <a:spcPts val="0"/>
              </a:spcBef>
              <a:spcAft>
                <a:spcPts val="1200"/>
              </a:spcAft>
            </a:pPr>
            <a:r>
              <a:rPr lang="en-US" altLang="zh-TW" sz="1600" dirty="0">
                <a:solidFill>
                  <a:schemeClr val="tx2"/>
                </a:solidFill>
                <a:latin typeface="Times New Roman" panose="02020603050405020304" pitchFamily="18" charset="0"/>
                <a:cs typeface="Times New Roman" panose="02020603050405020304" pitchFamily="18" charset="0"/>
              </a:rPr>
              <a:t>5GC Worker</a:t>
            </a:r>
          </a:p>
          <a:p>
            <a:pPr lvl="1">
              <a:spcBef>
                <a:spcPts val="0"/>
              </a:spcBef>
              <a:spcAft>
                <a:spcPts val="1200"/>
              </a:spcAft>
            </a:pPr>
            <a:r>
              <a:rPr lang="en-US" altLang="zh-TW" sz="1600" dirty="0">
                <a:solidFill>
                  <a:schemeClr val="tx2"/>
                </a:solidFill>
                <a:latin typeface="Times New Roman" panose="02020603050405020304" pitchFamily="18" charset="0"/>
                <a:cs typeface="Times New Roman" panose="02020603050405020304" pitchFamily="18" charset="0"/>
              </a:rPr>
              <a:t>Emulator Node</a:t>
            </a:r>
          </a:p>
        </p:txBody>
      </p:sp>
      <p:pic>
        <p:nvPicPr>
          <p:cNvPr id="4" name="圖片 3">
            <a:extLst>
              <a:ext uri="{FF2B5EF4-FFF2-40B4-BE49-F238E27FC236}">
                <a16:creationId xmlns:a16="http://schemas.microsoft.com/office/drawing/2014/main" id="{76B33084-19F2-443D-8E42-CA0DE111E257}"/>
              </a:ext>
            </a:extLst>
          </p:cNvPr>
          <p:cNvPicPr>
            <a:picLocks noChangeAspect="1"/>
          </p:cNvPicPr>
          <p:nvPr/>
        </p:nvPicPr>
        <p:blipFill>
          <a:blip r:embed="rId3"/>
          <a:stretch>
            <a:fillRect/>
          </a:stretch>
        </p:blipFill>
        <p:spPr>
          <a:xfrm>
            <a:off x="8040216" y="2276872"/>
            <a:ext cx="3827805" cy="2951762"/>
          </a:xfrm>
          <a:prstGeom prst="rect">
            <a:avLst/>
          </a:prstGeom>
        </p:spPr>
      </p:pic>
    </p:spTree>
    <p:extLst>
      <p:ext uri="{BB962C8B-B14F-4D97-AF65-F5344CB8AC3E}">
        <p14:creationId xmlns:p14="http://schemas.microsoft.com/office/powerpoint/2010/main" val="16595624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標題 1">
            <a:extLst>
              <a:ext uri="{FF2B5EF4-FFF2-40B4-BE49-F238E27FC236}">
                <a16:creationId xmlns:a16="http://schemas.microsoft.com/office/drawing/2014/main" id="{4113B4E1-CAEB-9018-9654-36FDBA31B184}"/>
              </a:ext>
            </a:extLst>
          </p:cNvPr>
          <p:cNvSpPr>
            <a:spLocks noGrp="1"/>
          </p:cNvSpPr>
          <p:nvPr>
            <p:ph type="title"/>
          </p:nvPr>
        </p:nvSpPr>
        <p:spPr/>
        <p:txBody>
          <a:bodyPr/>
          <a:lstStyle/>
          <a:p>
            <a:pPr defTabSz="912768"/>
            <a:r>
              <a:rPr lang="en-US" altLang="zh-TW" sz="3200" dirty="0"/>
              <a:t>Performance Evaluation - </a:t>
            </a:r>
            <a:br>
              <a:rPr lang="en-US" altLang="zh-TW" sz="3200" dirty="0"/>
            </a:br>
            <a:r>
              <a:rPr lang="en-US" altLang="zh-TW" sz="3200" dirty="0"/>
              <a:t>Measurement Setup</a:t>
            </a:r>
            <a:r>
              <a:rPr lang="zh-TW" altLang="en-US" sz="3200" dirty="0"/>
              <a:t> </a:t>
            </a:r>
            <a:r>
              <a:rPr lang="en-US" altLang="zh-TW" sz="3200" dirty="0"/>
              <a:t>and Emulator Performance</a:t>
            </a:r>
            <a:endParaRPr lang="zh-TW" altLang="en-US" sz="3200" dirty="0"/>
          </a:p>
        </p:txBody>
      </p:sp>
      <p:sp>
        <p:nvSpPr>
          <p:cNvPr id="12292" name="投影片編號版面配置區 3">
            <a:extLst>
              <a:ext uri="{FF2B5EF4-FFF2-40B4-BE49-F238E27FC236}">
                <a16:creationId xmlns:a16="http://schemas.microsoft.com/office/drawing/2014/main" id="{8FC2871B-3F60-045D-6436-367445A8767F}"/>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13" indent="-285737">
              <a:defRPr>
                <a:solidFill>
                  <a:schemeClr val="tx1"/>
                </a:solidFill>
                <a:latin typeface="Arial" panose="020B0604020202020204" pitchFamily="34" charset="0"/>
                <a:cs typeface="Arial" panose="020B0604020202020204" pitchFamily="34" charset="0"/>
              </a:defRPr>
            </a:lvl2pPr>
            <a:lvl3pPr marL="1142942" indent="-228589">
              <a:defRPr>
                <a:solidFill>
                  <a:schemeClr val="tx1"/>
                </a:solidFill>
                <a:latin typeface="Arial" panose="020B0604020202020204" pitchFamily="34" charset="0"/>
                <a:cs typeface="Arial" panose="020B0604020202020204" pitchFamily="34" charset="0"/>
              </a:defRPr>
            </a:lvl3pPr>
            <a:lvl4pPr marL="1600120" indent="-228589">
              <a:defRPr>
                <a:solidFill>
                  <a:schemeClr val="tx1"/>
                </a:solidFill>
                <a:latin typeface="Arial" panose="020B0604020202020204" pitchFamily="34" charset="0"/>
                <a:cs typeface="Arial" panose="020B0604020202020204" pitchFamily="34" charset="0"/>
              </a:defRPr>
            </a:lvl4pPr>
            <a:lvl5pPr marL="2057298" indent="-228589">
              <a:defRPr>
                <a:solidFill>
                  <a:schemeClr val="tx1"/>
                </a:solidFill>
                <a:latin typeface="Arial" panose="020B0604020202020204" pitchFamily="34" charset="0"/>
                <a:cs typeface="Arial" panose="020B0604020202020204" pitchFamily="34" charset="0"/>
              </a:defRPr>
            </a:lvl5pPr>
            <a:lvl6pPr marL="2514474" indent="-22858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652" indent="-22858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8829" indent="-22858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006" indent="-22858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3AA80CB-8CD5-FB43-BE2B-4C631E9A7B91}" type="slidenum">
              <a:rPr lang="en-US" altLang="zh-TW">
                <a:solidFill>
                  <a:srgbClr val="898989"/>
                </a:solidFill>
                <a:latin typeface="Calibri" panose="020F0502020204030204" pitchFamily="34" charset="0"/>
              </a:rPr>
              <a:pPr/>
              <a:t>21</a:t>
            </a:fld>
            <a:endParaRPr lang="en-US" altLang="zh-TW" dirty="0">
              <a:solidFill>
                <a:srgbClr val="898989"/>
              </a:solidFill>
              <a:latin typeface="Calibri" panose="020F0502020204030204" pitchFamily="34" charset="0"/>
            </a:endParaRPr>
          </a:p>
        </p:txBody>
      </p:sp>
      <p:sp>
        <p:nvSpPr>
          <p:cNvPr id="6" name="內容版面配置區 5">
            <a:extLst>
              <a:ext uri="{FF2B5EF4-FFF2-40B4-BE49-F238E27FC236}">
                <a16:creationId xmlns:a16="http://schemas.microsoft.com/office/drawing/2014/main" id="{3271936D-B914-9EBE-ECB8-11541AAF361D}"/>
              </a:ext>
            </a:extLst>
          </p:cNvPr>
          <p:cNvSpPr>
            <a:spLocks noGrp="1"/>
          </p:cNvSpPr>
          <p:nvPr>
            <p:ph idx="1"/>
          </p:nvPr>
        </p:nvSpPr>
        <p:spPr>
          <a:xfrm>
            <a:off x="609600" y="1600204"/>
            <a:ext cx="6807200" cy="4525963"/>
          </a:xfrm>
        </p:spPr>
        <p:txBody>
          <a:bodyPr/>
          <a:lstStyle/>
          <a:p>
            <a:pPr>
              <a:spcBef>
                <a:spcPts val="0"/>
              </a:spcBef>
              <a:spcAft>
                <a:spcPts val="1200"/>
              </a:spcAft>
            </a:pPr>
            <a:r>
              <a:rPr lang="en-US" altLang="zh-TW" sz="1800" dirty="0">
                <a:solidFill>
                  <a:schemeClr val="tx2"/>
                </a:solidFill>
                <a:latin typeface="Times New Roman" panose="02020603050405020304" pitchFamily="18" charset="0"/>
                <a:cs typeface="Times New Roman" panose="02020603050405020304" pitchFamily="18" charset="0"/>
              </a:rPr>
              <a:t>Master Node</a:t>
            </a:r>
          </a:p>
          <a:p>
            <a:pPr lvl="1">
              <a:spcBef>
                <a:spcPts val="0"/>
              </a:spcBef>
              <a:spcAft>
                <a:spcPts val="1200"/>
              </a:spcAft>
            </a:pPr>
            <a:r>
              <a:rPr lang="en-US" altLang="zh-TW" sz="1600" dirty="0">
                <a:solidFill>
                  <a:schemeClr val="tx1"/>
                </a:solidFill>
                <a:latin typeface="Times New Roman" panose="02020603050405020304" pitchFamily="18" charset="0"/>
                <a:cs typeface="Times New Roman" panose="02020603050405020304" pitchFamily="18" charset="0"/>
              </a:rPr>
              <a:t>It is responsible </a:t>
            </a:r>
            <a:r>
              <a:rPr lang="en-US" altLang="zh-TW" sz="1600" dirty="0">
                <a:solidFill>
                  <a:srgbClr val="FF0000"/>
                </a:solidFill>
                <a:latin typeface="Times New Roman" panose="02020603050405020304" pitchFamily="18" charset="0"/>
                <a:cs typeface="Times New Roman" panose="02020603050405020304" pitchFamily="18" charset="0"/>
              </a:rPr>
              <a:t>only for running the K8s</a:t>
            </a:r>
            <a:r>
              <a:rPr lang="en-US" altLang="zh-TW" sz="1600" dirty="0">
                <a:solidFill>
                  <a:schemeClr val="tx1"/>
                </a:solidFill>
                <a:latin typeface="Times New Roman" panose="02020603050405020304" pitchFamily="18" charset="0"/>
                <a:cs typeface="Times New Roman" panose="02020603050405020304" pitchFamily="18" charset="0"/>
              </a:rPr>
              <a:t> control plane and orchestrating the deployment of 5GC systems. No additional workload is scheduled on this node.</a:t>
            </a:r>
          </a:p>
          <a:p>
            <a:pPr>
              <a:spcBef>
                <a:spcPts val="0"/>
              </a:spcBef>
              <a:spcAft>
                <a:spcPts val="1200"/>
              </a:spcAft>
            </a:pPr>
            <a:r>
              <a:rPr lang="en-US" altLang="zh-TW" sz="1800" dirty="0">
                <a:solidFill>
                  <a:schemeClr val="tx2"/>
                </a:solidFill>
                <a:latin typeface="Times New Roman" panose="02020603050405020304" pitchFamily="18" charset="0"/>
                <a:cs typeface="Times New Roman" panose="02020603050405020304" pitchFamily="18" charset="0"/>
              </a:rPr>
              <a:t>5GC Worker Node</a:t>
            </a:r>
          </a:p>
          <a:p>
            <a:pPr>
              <a:spcBef>
                <a:spcPts val="0"/>
              </a:spcBef>
              <a:spcAft>
                <a:spcPts val="1200"/>
              </a:spcAft>
            </a:pPr>
            <a:r>
              <a:rPr lang="en-US" altLang="zh-TW" sz="1800" dirty="0">
                <a:solidFill>
                  <a:schemeClr val="tx2"/>
                </a:solidFill>
                <a:latin typeface="Times New Roman" panose="02020603050405020304" pitchFamily="18" charset="0"/>
                <a:cs typeface="Times New Roman" panose="02020603050405020304" pitchFamily="18" charset="0"/>
              </a:rPr>
              <a:t>Emulator Node</a:t>
            </a:r>
          </a:p>
        </p:txBody>
      </p:sp>
      <p:pic>
        <p:nvPicPr>
          <p:cNvPr id="4" name="圖片 3">
            <a:extLst>
              <a:ext uri="{FF2B5EF4-FFF2-40B4-BE49-F238E27FC236}">
                <a16:creationId xmlns:a16="http://schemas.microsoft.com/office/drawing/2014/main" id="{76B33084-19F2-443D-8E42-CA0DE111E257}"/>
              </a:ext>
            </a:extLst>
          </p:cNvPr>
          <p:cNvPicPr>
            <a:picLocks noChangeAspect="1"/>
          </p:cNvPicPr>
          <p:nvPr/>
        </p:nvPicPr>
        <p:blipFill>
          <a:blip r:embed="rId3"/>
          <a:stretch>
            <a:fillRect/>
          </a:stretch>
        </p:blipFill>
        <p:spPr>
          <a:xfrm>
            <a:off x="8040216" y="2276872"/>
            <a:ext cx="3827805" cy="2951762"/>
          </a:xfrm>
          <a:prstGeom prst="rect">
            <a:avLst/>
          </a:prstGeom>
        </p:spPr>
      </p:pic>
      <p:sp>
        <p:nvSpPr>
          <p:cNvPr id="7" name="矩形 6">
            <a:extLst>
              <a:ext uri="{FF2B5EF4-FFF2-40B4-BE49-F238E27FC236}">
                <a16:creationId xmlns:a16="http://schemas.microsoft.com/office/drawing/2014/main" id="{3993A18C-D7F7-423D-AE0F-5F858F572974}"/>
              </a:ext>
            </a:extLst>
          </p:cNvPr>
          <p:cNvSpPr/>
          <p:nvPr/>
        </p:nvSpPr>
        <p:spPr>
          <a:xfrm>
            <a:off x="8249390" y="2321379"/>
            <a:ext cx="3404053" cy="586826"/>
          </a:xfrm>
          <a:custGeom>
            <a:avLst/>
            <a:gdLst>
              <a:gd name="connsiteX0" fmla="*/ 0 w 3404053"/>
              <a:gd name="connsiteY0" fmla="*/ 0 h 586826"/>
              <a:gd name="connsiteX1" fmla="*/ 646770 w 3404053"/>
              <a:gd name="connsiteY1" fmla="*/ 0 h 586826"/>
              <a:gd name="connsiteX2" fmla="*/ 1225459 w 3404053"/>
              <a:gd name="connsiteY2" fmla="*/ 0 h 586826"/>
              <a:gd name="connsiteX3" fmla="*/ 1974351 w 3404053"/>
              <a:gd name="connsiteY3" fmla="*/ 0 h 586826"/>
              <a:gd name="connsiteX4" fmla="*/ 2621121 w 3404053"/>
              <a:gd name="connsiteY4" fmla="*/ 0 h 586826"/>
              <a:gd name="connsiteX5" fmla="*/ 3404053 w 3404053"/>
              <a:gd name="connsiteY5" fmla="*/ 0 h 586826"/>
              <a:gd name="connsiteX6" fmla="*/ 3404053 w 3404053"/>
              <a:gd name="connsiteY6" fmla="*/ 586826 h 586826"/>
              <a:gd name="connsiteX7" fmla="*/ 2723242 w 3404053"/>
              <a:gd name="connsiteY7" fmla="*/ 586826 h 586826"/>
              <a:gd name="connsiteX8" fmla="*/ 1974351 w 3404053"/>
              <a:gd name="connsiteY8" fmla="*/ 586826 h 586826"/>
              <a:gd name="connsiteX9" fmla="*/ 1395662 w 3404053"/>
              <a:gd name="connsiteY9" fmla="*/ 586826 h 586826"/>
              <a:gd name="connsiteX10" fmla="*/ 714851 w 3404053"/>
              <a:gd name="connsiteY10" fmla="*/ 586826 h 586826"/>
              <a:gd name="connsiteX11" fmla="*/ 0 w 3404053"/>
              <a:gd name="connsiteY11" fmla="*/ 586826 h 586826"/>
              <a:gd name="connsiteX12" fmla="*/ 0 w 3404053"/>
              <a:gd name="connsiteY12" fmla="*/ 0 h 586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04053" h="586826" extrusionOk="0">
                <a:moveTo>
                  <a:pt x="0" y="0"/>
                </a:moveTo>
                <a:cubicBezTo>
                  <a:pt x="252239" y="-2757"/>
                  <a:pt x="442517" y="14428"/>
                  <a:pt x="646770" y="0"/>
                </a:cubicBezTo>
                <a:cubicBezTo>
                  <a:pt x="851023" y="-14428"/>
                  <a:pt x="994493" y="-24306"/>
                  <a:pt x="1225459" y="0"/>
                </a:cubicBezTo>
                <a:cubicBezTo>
                  <a:pt x="1456425" y="24306"/>
                  <a:pt x="1648133" y="-29127"/>
                  <a:pt x="1974351" y="0"/>
                </a:cubicBezTo>
                <a:cubicBezTo>
                  <a:pt x="2300569" y="29127"/>
                  <a:pt x="2337969" y="-14231"/>
                  <a:pt x="2621121" y="0"/>
                </a:cubicBezTo>
                <a:cubicBezTo>
                  <a:pt x="2904273" y="14231"/>
                  <a:pt x="3129258" y="31320"/>
                  <a:pt x="3404053" y="0"/>
                </a:cubicBezTo>
                <a:cubicBezTo>
                  <a:pt x="3377070" y="183720"/>
                  <a:pt x="3433207" y="372048"/>
                  <a:pt x="3404053" y="586826"/>
                </a:cubicBezTo>
                <a:cubicBezTo>
                  <a:pt x="3226278" y="597653"/>
                  <a:pt x="2957879" y="602193"/>
                  <a:pt x="2723242" y="586826"/>
                </a:cubicBezTo>
                <a:cubicBezTo>
                  <a:pt x="2488605" y="571459"/>
                  <a:pt x="2215235" y="574057"/>
                  <a:pt x="1974351" y="586826"/>
                </a:cubicBezTo>
                <a:cubicBezTo>
                  <a:pt x="1733467" y="599595"/>
                  <a:pt x="1638278" y="595942"/>
                  <a:pt x="1395662" y="586826"/>
                </a:cubicBezTo>
                <a:cubicBezTo>
                  <a:pt x="1153046" y="577710"/>
                  <a:pt x="935887" y="579959"/>
                  <a:pt x="714851" y="586826"/>
                </a:cubicBezTo>
                <a:cubicBezTo>
                  <a:pt x="493815" y="593693"/>
                  <a:pt x="267628" y="616292"/>
                  <a:pt x="0" y="586826"/>
                </a:cubicBezTo>
                <a:cubicBezTo>
                  <a:pt x="-15476" y="417937"/>
                  <a:pt x="-1202" y="156250"/>
                  <a:pt x="0" y="0"/>
                </a:cubicBezTo>
                <a:close/>
              </a:path>
            </a:pathLst>
          </a:custGeom>
          <a:noFill/>
          <a:ln>
            <a:solidFill>
              <a:srgbClr val="FF0000"/>
            </a:solidFill>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28895707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標題 1">
            <a:extLst>
              <a:ext uri="{FF2B5EF4-FFF2-40B4-BE49-F238E27FC236}">
                <a16:creationId xmlns:a16="http://schemas.microsoft.com/office/drawing/2014/main" id="{4113B4E1-CAEB-9018-9654-36FDBA31B184}"/>
              </a:ext>
            </a:extLst>
          </p:cNvPr>
          <p:cNvSpPr>
            <a:spLocks noGrp="1"/>
          </p:cNvSpPr>
          <p:nvPr>
            <p:ph type="title"/>
          </p:nvPr>
        </p:nvSpPr>
        <p:spPr/>
        <p:txBody>
          <a:bodyPr/>
          <a:lstStyle/>
          <a:p>
            <a:pPr defTabSz="912768"/>
            <a:r>
              <a:rPr lang="en-US" altLang="zh-TW" sz="3200" dirty="0"/>
              <a:t>Performance Evaluation - </a:t>
            </a:r>
            <a:br>
              <a:rPr lang="en-US" altLang="zh-TW" sz="3200" dirty="0"/>
            </a:br>
            <a:r>
              <a:rPr lang="en-US" altLang="zh-TW" sz="3200" dirty="0"/>
              <a:t>Measurement Setup</a:t>
            </a:r>
            <a:r>
              <a:rPr lang="zh-TW" altLang="en-US" sz="3200" dirty="0"/>
              <a:t> </a:t>
            </a:r>
            <a:r>
              <a:rPr lang="en-US" altLang="zh-TW" sz="3200" dirty="0"/>
              <a:t>and Emulator Performance</a:t>
            </a:r>
            <a:endParaRPr lang="zh-TW" altLang="en-US" sz="3200" dirty="0"/>
          </a:p>
        </p:txBody>
      </p:sp>
      <p:sp>
        <p:nvSpPr>
          <p:cNvPr id="12292" name="投影片編號版面配置區 3">
            <a:extLst>
              <a:ext uri="{FF2B5EF4-FFF2-40B4-BE49-F238E27FC236}">
                <a16:creationId xmlns:a16="http://schemas.microsoft.com/office/drawing/2014/main" id="{8FC2871B-3F60-045D-6436-367445A8767F}"/>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13" indent="-285737">
              <a:defRPr>
                <a:solidFill>
                  <a:schemeClr val="tx1"/>
                </a:solidFill>
                <a:latin typeface="Arial" panose="020B0604020202020204" pitchFamily="34" charset="0"/>
                <a:cs typeface="Arial" panose="020B0604020202020204" pitchFamily="34" charset="0"/>
              </a:defRPr>
            </a:lvl2pPr>
            <a:lvl3pPr marL="1142942" indent="-228589">
              <a:defRPr>
                <a:solidFill>
                  <a:schemeClr val="tx1"/>
                </a:solidFill>
                <a:latin typeface="Arial" panose="020B0604020202020204" pitchFamily="34" charset="0"/>
                <a:cs typeface="Arial" panose="020B0604020202020204" pitchFamily="34" charset="0"/>
              </a:defRPr>
            </a:lvl3pPr>
            <a:lvl4pPr marL="1600120" indent="-228589">
              <a:defRPr>
                <a:solidFill>
                  <a:schemeClr val="tx1"/>
                </a:solidFill>
                <a:latin typeface="Arial" panose="020B0604020202020204" pitchFamily="34" charset="0"/>
                <a:cs typeface="Arial" panose="020B0604020202020204" pitchFamily="34" charset="0"/>
              </a:defRPr>
            </a:lvl4pPr>
            <a:lvl5pPr marL="2057298" indent="-228589">
              <a:defRPr>
                <a:solidFill>
                  <a:schemeClr val="tx1"/>
                </a:solidFill>
                <a:latin typeface="Arial" panose="020B0604020202020204" pitchFamily="34" charset="0"/>
                <a:cs typeface="Arial" panose="020B0604020202020204" pitchFamily="34" charset="0"/>
              </a:defRPr>
            </a:lvl5pPr>
            <a:lvl6pPr marL="2514474" indent="-22858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652" indent="-22858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8829" indent="-22858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006" indent="-22858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3AA80CB-8CD5-FB43-BE2B-4C631E9A7B91}" type="slidenum">
              <a:rPr lang="en-US" altLang="zh-TW">
                <a:solidFill>
                  <a:srgbClr val="898989"/>
                </a:solidFill>
                <a:latin typeface="Calibri" panose="020F0502020204030204" pitchFamily="34" charset="0"/>
              </a:rPr>
              <a:pPr/>
              <a:t>22</a:t>
            </a:fld>
            <a:endParaRPr lang="en-US" altLang="zh-TW" dirty="0">
              <a:solidFill>
                <a:srgbClr val="898989"/>
              </a:solidFill>
              <a:latin typeface="Calibri" panose="020F0502020204030204" pitchFamily="34" charset="0"/>
            </a:endParaRPr>
          </a:p>
        </p:txBody>
      </p:sp>
      <p:sp>
        <p:nvSpPr>
          <p:cNvPr id="6" name="內容版面配置區 5">
            <a:extLst>
              <a:ext uri="{FF2B5EF4-FFF2-40B4-BE49-F238E27FC236}">
                <a16:creationId xmlns:a16="http://schemas.microsoft.com/office/drawing/2014/main" id="{3271936D-B914-9EBE-ECB8-11541AAF361D}"/>
              </a:ext>
            </a:extLst>
          </p:cNvPr>
          <p:cNvSpPr>
            <a:spLocks noGrp="1"/>
          </p:cNvSpPr>
          <p:nvPr>
            <p:ph idx="1"/>
          </p:nvPr>
        </p:nvSpPr>
        <p:spPr>
          <a:xfrm>
            <a:off x="609600" y="1600204"/>
            <a:ext cx="6807200" cy="4525963"/>
          </a:xfrm>
        </p:spPr>
        <p:txBody>
          <a:bodyPr/>
          <a:lstStyle/>
          <a:p>
            <a:pPr>
              <a:spcBef>
                <a:spcPts val="0"/>
              </a:spcBef>
              <a:spcAft>
                <a:spcPts val="1200"/>
              </a:spcAft>
            </a:pPr>
            <a:r>
              <a:rPr lang="en-US" altLang="zh-TW" sz="1800" dirty="0">
                <a:solidFill>
                  <a:schemeClr val="tx2"/>
                </a:solidFill>
                <a:latin typeface="Times New Roman" panose="02020603050405020304" pitchFamily="18" charset="0"/>
                <a:cs typeface="Times New Roman" panose="02020603050405020304" pitchFamily="18" charset="0"/>
              </a:rPr>
              <a:t>Master Node</a:t>
            </a:r>
          </a:p>
          <a:p>
            <a:pPr>
              <a:spcBef>
                <a:spcPts val="0"/>
              </a:spcBef>
              <a:spcAft>
                <a:spcPts val="1200"/>
              </a:spcAft>
            </a:pPr>
            <a:r>
              <a:rPr lang="en-US" altLang="zh-TW" sz="1800" dirty="0">
                <a:solidFill>
                  <a:schemeClr val="tx2"/>
                </a:solidFill>
                <a:latin typeface="Times New Roman" panose="02020603050405020304" pitchFamily="18" charset="0"/>
                <a:cs typeface="Times New Roman" panose="02020603050405020304" pitchFamily="18" charset="0"/>
              </a:rPr>
              <a:t>5GC Worker Node</a:t>
            </a:r>
          </a:p>
          <a:p>
            <a:pPr lvl="1">
              <a:spcBef>
                <a:spcPts val="0"/>
              </a:spcBef>
              <a:spcAft>
                <a:spcPts val="1200"/>
              </a:spcAft>
            </a:pPr>
            <a:r>
              <a:rPr lang="en-US" altLang="zh-TW" sz="1600" dirty="0">
                <a:solidFill>
                  <a:schemeClr val="tx1"/>
                </a:solidFill>
                <a:latin typeface="Times New Roman" panose="02020603050405020304" pitchFamily="18" charset="0"/>
                <a:cs typeface="Times New Roman" panose="02020603050405020304" pitchFamily="18" charset="0"/>
              </a:rPr>
              <a:t>The considered deployments consist of at most 9 control plane NFs, thus we </a:t>
            </a:r>
            <a:r>
              <a:rPr lang="en-US" altLang="zh-TW" sz="1600" dirty="0">
                <a:solidFill>
                  <a:srgbClr val="FF0000"/>
                </a:solidFill>
                <a:latin typeface="Times New Roman" panose="02020603050405020304" pitchFamily="18" charset="0"/>
                <a:cs typeface="Times New Roman" panose="02020603050405020304" pitchFamily="18" charset="0"/>
              </a:rPr>
              <a:t>deploy 9 worker nodes </a:t>
            </a:r>
            <a:r>
              <a:rPr lang="en-US" altLang="zh-TW" sz="1600" dirty="0">
                <a:solidFill>
                  <a:schemeClr val="tx1"/>
                </a:solidFill>
                <a:latin typeface="Times New Roman" panose="02020603050405020304" pitchFamily="18" charset="0"/>
                <a:cs typeface="Times New Roman" panose="02020603050405020304" pitchFamily="18" charset="0"/>
              </a:rPr>
              <a:t>in the cluster. </a:t>
            </a:r>
          </a:p>
          <a:p>
            <a:pPr lvl="1">
              <a:spcBef>
                <a:spcPts val="0"/>
              </a:spcBef>
              <a:spcAft>
                <a:spcPts val="1200"/>
              </a:spcAft>
            </a:pPr>
            <a:r>
              <a:rPr lang="en-US" altLang="zh-TW" sz="1600" dirty="0">
                <a:solidFill>
                  <a:schemeClr val="tx1"/>
                </a:solidFill>
                <a:latin typeface="Times New Roman" panose="02020603050405020304" pitchFamily="18" charset="0"/>
                <a:cs typeface="Times New Roman" panose="02020603050405020304" pitchFamily="18" charset="0"/>
              </a:rPr>
              <a:t>In addition to the 5GC NFs, an </a:t>
            </a:r>
            <a:r>
              <a:rPr lang="en-US" altLang="zh-TW" sz="1600" dirty="0">
                <a:solidFill>
                  <a:schemeClr val="tx2"/>
                </a:solidFill>
                <a:latin typeface="Times New Roman" panose="02020603050405020304" pitchFamily="18" charset="0"/>
                <a:cs typeface="Times New Roman" panose="02020603050405020304" pitchFamily="18" charset="0"/>
              </a:rPr>
              <a:t>Envoy-Proxy </a:t>
            </a:r>
            <a:r>
              <a:rPr lang="en-US" altLang="zh-TW" sz="1600" dirty="0">
                <a:solidFill>
                  <a:schemeClr val="tx1"/>
                </a:solidFill>
                <a:latin typeface="Times New Roman" panose="02020603050405020304" pitchFamily="18" charset="0"/>
                <a:cs typeface="Times New Roman" panose="02020603050405020304" pitchFamily="18" charset="0"/>
              </a:rPr>
              <a:t>instance is deployed as a sidecar container as part of </a:t>
            </a:r>
            <a:r>
              <a:rPr lang="en-US" altLang="zh-TW" sz="1600" dirty="0">
                <a:solidFill>
                  <a:schemeClr val="tx2"/>
                </a:solidFill>
                <a:latin typeface="Times New Roman" panose="02020603050405020304" pitchFamily="18" charset="0"/>
                <a:cs typeface="Times New Roman" panose="02020603050405020304" pitchFamily="18" charset="0"/>
              </a:rPr>
              <a:t>Istio service-mesh</a:t>
            </a:r>
            <a:r>
              <a:rPr lang="en-US" altLang="zh-TW" sz="1600" dirty="0">
                <a:solidFill>
                  <a:schemeClr val="tx1"/>
                </a:solidFill>
                <a:latin typeface="Times New Roman" panose="02020603050405020304" pitchFamily="18" charset="0"/>
                <a:cs typeface="Times New Roman" panose="02020603050405020304" pitchFamily="18" charset="0"/>
              </a:rPr>
              <a:t>. It facilitates traffic routing and management and allows for some metrics collection as well. </a:t>
            </a:r>
          </a:p>
          <a:p>
            <a:pPr>
              <a:spcBef>
                <a:spcPts val="0"/>
              </a:spcBef>
              <a:spcAft>
                <a:spcPts val="1200"/>
              </a:spcAft>
            </a:pPr>
            <a:r>
              <a:rPr lang="en-US" altLang="zh-TW" sz="1800" dirty="0">
                <a:solidFill>
                  <a:schemeClr val="tx2"/>
                </a:solidFill>
                <a:latin typeface="Times New Roman" panose="02020603050405020304" pitchFamily="18" charset="0"/>
                <a:cs typeface="Times New Roman" panose="02020603050405020304" pitchFamily="18" charset="0"/>
              </a:rPr>
              <a:t>Emulator Node</a:t>
            </a:r>
          </a:p>
        </p:txBody>
      </p:sp>
      <p:pic>
        <p:nvPicPr>
          <p:cNvPr id="4" name="圖片 3">
            <a:extLst>
              <a:ext uri="{FF2B5EF4-FFF2-40B4-BE49-F238E27FC236}">
                <a16:creationId xmlns:a16="http://schemas.microsoft.com/office/drawing/2014/main" id="{76B33084-19F2-443D-8E42-CA0DE111E257}"/>
              </a:ext>
            </a:extLst>
          </p:cNvPr>
          <p:cNvPicPr>
            <a:picLocks noChangeAspect="1"/>
          </p:cNvPicPr>
          <p:nvPr/>
        </p:nvPicPr>
        <p:blipFill>
          <a:blip r:embed="rId3"/>
          <a:stretch>
            <a:fillRect/>
          </a:stretch>
        </p:blipFill>
        <p:spPr>
          <a:xfrm>
            <a:off x="8040216" y="2276872"/>
            <a:ext cx="3827805" cy="2951762"/>
          </a:xfrm>
          <a:prstGeom prst="rect">
            <a:avLst/>
          </a:prstGeom>
        </p:spPr>
      </p:pic>
      <p:sp>
        <p:nvSpPr>
          <p:cNvPr id="7" name="矩形 6">
            <a:extLst>
              <a:ext uri="{FF2B5EF4-FFF2-40B4-BE49-F238E27FC236}">
                <a16:creationId xmlns:a16="http://schemas.microsoft.com/office/drawing/2014/main" id="{4C6A3FC5-F45E-41D0-852B-245EC94492D4}"/>
              </a:ext>
            </a:extLst>
          </p:cNvPr>
          <p:cNvSpPr/>
          <p:nvPr/>
        </p:nvSpPr>
        <p:spPr>
          <a:xfrm flipH="1">
            <a:off x="9302128" y="2908206"/>
            <a:ext cx="2557569" cy="1876926"/>
          </a:xfrm>
          <a:custGeom>
            <a:avLst/>
            <a:gdLst>
              <a:gd name="connsiteX0" fmla="*/ 0 w 2557569"/>
              <a:gd name="connsiteY0" fmla="*/ 0 h 1876926"/>
              <a:gd name="connsiteX1" fmla="*/ 613817 w 2557569"/>
              <a:gd name="connsiteY1" fmla="*/ 0 h 1876926"/>
              <a:gd name="connsiteX2" fmla="*/ 1176482 w 2557569"/>
              <a:gd name="connsiteY2" fmla="*/ 0 h 1876926"/>
              <a:gd name="connsiteX3" fmla="*/ 1867025 w 2557569"/>
              <a:gd name="connsiteY3" fmla="*/ 0 h 1876926"/>
              <a:gd name="connsiteX4" fmla="*/ 2557569 w 2557569"/>
              <a:gd name="connsiteY4" fmla="*/ 0 h 1876926"/>
              <a:gd name="connsiteX5" fmla="*/ 2557569 w 2557569"/>
              <a:gd name="connsiteY5" fmla="*/ 606873 h 1876926"/>
              <a:gd name="connsiteX6" fmla="*/ 2557569 w 2557569"/>
              <a:gd name="connsiteY6" fmla="*/ 1194976 h 1876926"/>
              <a:gd name="connsiteX7" fmla="*/ 2557569 w 2557569"/>
              <a:gd name="connsiteY7" fmla="*/ 1876926 h 1876926"/>
              <a:gd name="connsiteX8" fmla="*/ 1918177 w 2557569"/>
              <a:gd name="connsiteY8" fmla="*/ 1876926 h 1876926"/>
              <a:gd name="connsiteX9" fmla="*/ 1355512 w 2557569"/>
              <a:gd name="connsiteY9" fmla="*/ 1876926 h 1876926"/>
              <a:gd name="connsiteX10" fmla="*/ 716119 w 2557569"/>
              <a:gd name="connsiteY10" fmla="*/ 1876926 h 1876926"/>
              <a:gd name="connsiteX11" fmla="*/ 0 w 2557569"/>
              <a:gd name="connsiteY11" fmla="*/ 1876926 h 1876926"/>
              <a:gd name="connsiteX12" fmla="*/ 0 w 2557569"/>
              <a:gd name="connsiteY12" fmla="*/ 1270053 h 1876926"/>
              <a:gd name="connsiteX13" fmla="*/ 0 w 2557569"/>
              <a:gd name="connsiteY13" fmla="*/ 663181 h 1876926"/>
              <a:gd name="connsiteX14" fmla="*/ 0 w 2557569"/>
              <a:gd name="connsiteY14" fmla="*/ 0 h 1876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557569" h="1876926" extrusionOk="0">
                <a:moveTo>
                  <a:pt x="0" y="0"/>
                </a:moveTo>
                <a:cubicBezTo>
                  <a:pt x="281581" y="30580"/>
                  <a:pt x="376994" y="-7904"/>
                  <a:pt x="613817" y="0"/>
                </a:cubicBezTo>
                <a:cubicBezTo>
                  <a:pt x="850640" y="7904"/>
                  <a:pt x="963612" y="-15276"/>
                  <a:pt x="1176482" y="0"/>
                </a:cubicBezTo>
                <a:cubicBezTo>
                  <a:pt x="1389353" y="15276"/>
                  <a:pt x="1710260" y="9343"/>
                  <a:pt x="1867025" y="0"/>
                </a:cubicBezTo>
                <a:cubicBezTo>
                  <a:pt x="2023790" y="-9343"/>
                  <a:pt x="2247392" y="20908"/>
                  <a:pt x="2557569" y="0"/>
                </a:cubicBezTo>
                <a:cubicBezTo>
                  <a:pt x="2585311" y="126026"/>
                  <a:pt x="2543476" y="359057"/>
                  <a:pt x="2557569" y="606873"/>
                </a:cubicBezTo>
                <a:cubicBezTo>
                  <a:pt x="2571662" y="854689"/>
                  <a:pt x="2575350" y="980402"/>
                  <a:pt x="2557569" y="1194976"/>
                </a:cubicBezTo>
                <a:cubicBezTo>
                  <a:pt x="2539788" y="1409550"/>
                  <a:pt x="2536688" y="1545962"/>
                  <a:pt x="2557569" y="1876926"/>
                </a:cubicBezTo>
                <a:cubicBezTo>
                  <a:pt x="2265855" y="1848451"/>
                  <a:pt x="2205091" y="1848270"/>
                  <a:pt x="1918177" y="1876926"/>
                </a:cubicBezTo>
                <a:cubicBezTo>
                  <a:pt x="1631263" y="1905582"/>
                  <a:pt x="1583162" y="1877244"/>
                  <a:pt x="1355512" y="1876926"/>
                </a:cubicBezTo>
                <a:cubicBezTo>
                  <a:pt x="1127862" y="1876608"/>
                  <a:pt x="899858" y="1901862"/>
                  <a:pt x="716119" y="1876926"/>
                </a:cubicBezTo>
                <a:cubicBezTo>
                  <a:pt x="532380" y="1851990"/>
                  <a:pt x="193770" y="1911083"/>
                  <a:pt x="0" y="1876926"/>
                </a:cubicBezTo>
                <a:cubicBezTo>
                  <a:pt x="-27900" y="1598058"/>
                  <a:pt x="3787" y="1393778"/>
                  <a:pt x="0" y="1270053"/>
                </a:cubicBezTo>
                <a:cubicBezTo>
                  <a:pt x="-3787" y="1146328"/>
                  <a:pt x="-19525" y="911792"/>
                  <a:pt x="0" y="663181"/>
                </a:cubicBezTo>
                <a:cubicBezTo>
                  <a:pt x="19525" y="414570"/>
                  <a:pt x="18098" y="316537"/>
                  <a:pt x="0" y="0"/>
                </a:cubicBezTo>
                <a:close/>
              </a:path>
            </a:pathLst>
          </a:custGeom>
          <a:noFill/>
          <a:ln>
            <a:solidFill>
              <a:srgbClr val="FF0000"/>
            </a:solidFill>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Tree>
    <p:extLst>
      <p:ext uri="{BB962C8B-B14F-4D97-AF65-F5344CB8AC3E}">
        <p14:creationId xmlns:p14="http://schemas.microsoft.com/office/powerpoint/2010/main" val="33686988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標題 1">
            <a:extLst>
              <a:ext uri="{FF2B5EF4-FFF2-40B4-BE49-F238E27FC236}">
                <a16:creationId xmlns:a16="http://schemas.microsoft.com/office/drawing/2014/main" id="{4113B4E1-CAEB-9018-9654-36FDBA31B184}"/>
              </a:ext>
            </a:extLst>
          </p:cNvPr>
          <p:cNvSpPr>
            <a:spLocks noGrp="1"/>
          </p:cNvSpPr>
          <p:nvPr>
            <p:ph type="title"/>
          </p:nvPr>
        </p:nvSpPr>
        <p:spPr/>
        <p:txBody>
          <a:bodyPr/>
          <a:lstStyle/>
          <a:p>
            <a:pPr defTabSz="912768"/>
            <a:r>
              <a:rPr lang="en-US" altLang="zh-TW" sz="3200" dirty="0"/>
              <a:t>Performance Evaluation - </a:t>
            </a:r>
            <a:br>
              <a:rPr lang="en-US" altLang="zh-TW" sz="3200" dirty="0"/>
            </a:br>
            <a:r>
              <a:rPr lang="en-US" altLang="zh-TW" sz="3200" dirty="0"/>
              <a:t>Measurement Setup</a:t>
            </a:r>
            <a:r>
              <a:rPr lang="zh-TW" altLang="en-US" sz="3200" dirty="0"/>
              <a:t> </a:t>
            </a:r>
            <a:r>
              <a:rPr lang="en-US" altLang="zh-TW" sz="3200" dirty="0"/>
              <a:t>and Emulator Performance</a:t>
            </a:r>
            <a:endParaRPr lang="zh-TW" altLang="en-US" sz="3200" dirty="0"/>
          </a:p>
        </p:txBody>
      </p:sp>
      <p:sp>
        <p:nvSpPr>
          <p:cNvPr id="12292" name="投影片編號版面配置區 3">
            <a:extLst>
              <a:ext uri="{FF2B5EF4-FFF2-40B4-BE49-F238E27FC236}">
                <a16:creationId xmlns:a16="http://schemas.microsoft.com/office/drawing/2014/main" id="{8FC2871B-3F60-045D-6436-367445A8767F}"/>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13" indent="-285737">
              <a:defRPr>
                <a:solidFill>
                  <a:schemeClr val="tx1"/>
                </a:solidFill>
                <a:latin typeface="Arial" panose="020B0604020202020204" pitchFamily="34" charset="0"/>
                <a:cs typeface="Arial" panose="020B0604020202020204" pitchFamily="34" charset="0"/>
              </a:defRPr>
            </a:lvl2pPr>
            <a:lvl3pPr marL="1142942" indent="-228589">
              <a:defRPr>
                <a:solidFill>
                  <a:schemeClr val="tx1"/>
                </a:solidFill>
                <a:latin typeface="Arial" panose="020B0604020202020204" pitchFamily="34" charset="0"/>
                <a:cs typeface="Arial" panose="020B0604020202020204" pitchFamily="34" charset="0"/>
              </a:defRPr>
            </a:lvl3pPr>
            <a:lvl4pPr marL="1600120" indent="-228589">
              <a:defRPr>
                <a:solidFill>
                  <a:schemeClr val="tx1"/>
                </a:solidFill>
                <a:latin typeface="Arial" panose="020B0604020202020204" pitchFamily="34" charset="0"/>
                <a:cs typeface="Arial" panose="020B0604020202020204" pitchFamily="34" charset="0"/>
              </a:defRPr>
            </a:lvl4pPr>
            <a:lvl5pPr marL="2057298" indent="-228589">
              <a:defRPr>
                <a:solidFill>
                  <a:schemeClr val="tx1"/>
                </a:solidFill>
                <a:latin typeface="Arial" panose="020B0604020202020204" pitchFamily="34" charset="0"/>
                <a:cs typeface="Arial" panose="020B0604020202020204" pitchFamily="34" charset="0"/>
              </a:defRPr>
            </a:lvl5pPr>
            <a:lvl6pPr marL="2514474" indent="-22858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652" indent="-22858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8829" indent="-22858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006" indent="-22858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3AA80CB-8CD5-FB43-BE2B-4C631E9A7B91}" type="slidenum">
              <a:rPr lang="en-US" altLang="zh-TW">
                <a:solidFill>
                  <a:srgbClr val="898989"/>
                </a:solidFill>
                <a:latin typeface="Calibri" panose="020F0502020204030204" pitchFamily="34" charset="0"/>
              </a:rPr>
              <a:pPr/>
              <a:t>23</a:t>
            </a:fld>
            <a:endParaRPr lang="en-US" altLang="zh-TW" dirty="0">
              <a:solidFill>
                <a:srgbClr val="898989"/>
              </a:solidFill>
              <a:latin typeface="Calibri" panose="020F0502020204030204" pitchFamily="34" charset="0"/>
            </a:endParaRPr>
          </a:p>
        </p:txBody>
      </p:sp>
      <p:sp>
        <p:nvSpPr>
          <p:cNvPr id="6" name="內容版面配置區 5">
            <a:extLst>
              <a:ext uri="{FF2B5EF4-FFF2-40B4-BE49-F238E27FC236}">
                <a16:creationId xmlns:a16="http://schemas.microsoft.com/office/drawing/2014/main" id="{3271936D-B914-9EBE-ECB8-11541AAF361D}"/>
              </a:ext>
            </a:extLst>
          </p:cNvPr>
          <p:cNvSpPr>
            <a:spLocks noGrp="1"/>
          </p:cNvSpPr>
          <p:nvPr>
            <p:ph idx="1"/>
          </p:nvPr>
        </p:nvSpPr>
        <p:spPr>
          <a:xfrm>
            <a:off x="609600" y="1600204"/>
            <a:ext cx="6807200" cy="4525963"/>
          </a:xfrm>
        </p:spPr>
        <p:txBody>
          <a:bodyPr/>
          <a:lstStyle/>
          <a:p>
            <a:pPr>
              <a:spcBef>
                <a:spcPts val="0"/>
              </a:spcBef>
              <a:spcAft>
                <a:spcPts val="1200"/>
              </a:spcAft>
            </a:pPr>
            <a:r>
              <a:rPr lang="en-US" altLang="zh-TW" sz="1800" dirty="0">
                <a:solidFill>
                  <a:schemeClr val="tx2"/>
                </a:solidFill>
                <a:latin typeface="Times New Roman" panose="02020603050405020304" pitchFamily="18" charset="0"/>
                <a:cs typeface="Times New Roman" panose="02020603050405020304" pitchFamily="18" charset="0"/>
              </a:rPr>
              <a:t>Master Node</a:t>
            </a:r>
          </a:p>
          <a:p>
            <a:pPr>
              <a:spcBef>
                <a:spcPts val="0"/>
              </a:spcBef>
              <a:spcAft>
                <a:spcPts val="1200"/>
              </a:spcAft>
            </a:pPr>
            <a:r>
              <a:rPr lang="en-US" altLang="zh-TW" sz="1800" dirty="0">
                <a:solidFill>
                  <a:schemeClr val="tx2"/>
                </a:solidFill>
                <a:latin typeface="Times New Roman" panose="02020603050405020304" pitchFamily="18" charset="0"/>
                <a:cs typeface="Times New Roman" panose="02020603050405020304" pitchFamily="18" charset="0"/>
              </a:rPr>
              <a:t>5GC Worker Node </a:t>
            </a:r>
          </a:p>
          <a:p>
            <a:pPr>
              <a:spcBef>
                <a:spcPts val="0"/>
              </a:spcBef>
              <a:spcAft>
                <a:spcPts val="1200"/>
              </a:spcAft>
            </a:pPr>
            <a:r>
              <a:rPr lang="en-US" altLang="zh-TW" sz="1800" dirty="0">
                <a:solidFill>
                  <a:schemeClr val="tx2"/>
                </a:solidFill>
                <a:latin typeface="Times New Roman" panose="02020603050405020304" pitchFamily="18" charset="0"/>
                <a:cs typeface="Times New Roman" panose="02020603050405020304" pitchFamily="18" charset="0"/>
              </a:rPr>
              <a:t>Emulator Node</a:t>
            </a:r>
          </a:p>
          <a:p>
            <a:pPr lvl="1">
              <a:spcBef>
                <a:spcPts val="0"/>
              </a:spcBef>
              <a:spcAft>
                <a:spcPts val="1200"/>
              </a:spcAft>
            </a:pPr>
            <a:r>
              <a:rPr lang="en-US" altLang="zh-TW" sz="1600" dirty="0">
                <a:solidFill>
                  <a:schemeClr val="tx1"/>
                </a:solidFill>
                <a:latin typeface="Times New Roman" panose="02020603050405020304" pitchFamily="18" charset="0"/>
                <a:cs typeface="Times New Roman" panose="02020603050405020304" pitchFamily="18" charset="0"/>
              </a:rPr>
              <a:t>This node is used to host the gNB &amp; UE Emulator (</a:t>
            </a:r>
            <a:r>
              <a:rPr lang="en-US" altLang="zh-TW" sz="1600" dirty="0">
                <a:solidFill>
                  <a:srgbClr val="FF0000"/>
                </a:solidFill>
                <a:latin typeface="Times New Roman" panose="02020603050405020304" pitchFamily="18" charset="0"/>
                <a:cs typeface="Times New Roman" panose="02020603050405020304" pitchFamily="18" charset="0"/>
              </a:rPr>
              <a:t>gNBEmu</a:t>
            </a:r>
            <a:r>
              <a:rPr lang="en-US" altLang="zh-TW" sz="1600" dirty="0">
                <a:solidFill>
                  <a:schemeClr val="tx1"/>
                </a:solidFill>
                <a:latin typeface="Times New Roman" panose="02020603050405020304" pitchFamily="18" charset="0"/>
                <a:cs typeface="Times New Roman" panose="02020603050405020304" pitchFamily="18" charset="0"/>
              </a:rPr>
              <a:t>) application. </a:t>
            </a:r>
          </a:p>
          <a:p>
            <a:pPr lvl="1">
              <a:spcBef>
                <a:spcPts val="0"/>
              </a:spcBef>
              <a:spcAft>
                <a:spcPts val="1200"/>
              </a:spcAft>
            </a:pPr>
            <a:r>
              <a:rPr lang="en-US" altLang="zh-TW" sz="1600" dirty="0">
                <a:solidFill>
                  <a:schemeClr val="tx1"/>
                </a:solidFill>
                <a:latin typeface="Times New Roman" panose="02020603050405020304" pitchFamily="18" charset="0"/>
                <a:cs typeface="Times New Roman" panose="02020603050405020304" pitchFamily="18" charset="0"/>
              </a:rPr>
              <a:t>We develop this application for the purpose of </a:t>
            </a:r>
            <a:r>
              <a:rPr lang="en-US" altLang="zh-TW" sz="1600" dirty="0">
                <a:solidFill>
                  <a:srgbClr val="FF0000"/>
                </a:solidFill>
                <a:latin typeface="Times New Roman" panose="02020603050405020304" pitchFamily="18" charset="0"/>
                <a:cs typeface="Times New Roman" panose="02020603050405020304" pitchFamily="18" charset="0"/>
              </a:rPr>
              <a:t>generating scalable control plane traffic</a:t>
            </a:r>
            <a:r>
              <a:rPr lang="en-US" altLang="zh-TW" sz="1600" dirty="0">
                <a:solidFill>
                  <a:schemeClr val="tx1"/>
                </a:solidFill>
                <a:latin typeface="Times New Roman" panose="02020603050405020304" pitchFamily="18" charset="0"/>
                <a:cs typeface="Times New Roman" panose="02020603050405020304" pitchFamily="18" charset="0"/>
              </a:rPr>
              <a:t>, and </a:t>
            </a:r>
            <a:r>
              <a:rPr lang="en-US" altLang="zh-TW" sz="1600" dirty="0">
                <a:solidFill>
                  <a:srgbClr val="FF0000"/>
                </a:solidFill>
                <a:latin typeface="Times New Roman" panose="02020603050405020304" pitchFamily="18" charset="0"/>
                <a:cs typeface="Times New Roman" panose="02020603050405020304" pitchFamily="18" charset="0"/>
              </a:rPr>
              <a:t>evaluate the performance </a:t>
            </a:r>
            <a:r>
              <a:rPr lang="en-US" altLang="zh-TW" sz="1600" dirty="0">
                <a:solidFill>
                  <a:schemeClr val="tx1"/>
                </a:solidFill>
                <a:latin typeface="Times New Roman" panose="02020603050405020304" pitchFamily="18" charset="0"/>
                <a:cs typeface="Times New Roman" panose="02020603050405020304" pitchFamily="18" charset="0"/>
              </a:rPr>
              <a:t>of the 5G systems. </a:t>
            </a:r>
          </a:p>
          <a:p>
            <a:pPr lvl="1">
              <a:spcBef>
                <a:spcPts val="0"/>
              </a:spcBef>
              <a:spcAft>
                <a:spcPts val="1200"/>
              </a:spcAft>
            </a:pPr>
            <a:r>
              <a:rPr lang="en-US" altLang="zh-TW" sz="1600" dirty="0">
                <a:solidFill>
                  <a:schemeClr val="tx1"/>
                </a:solidFill>
                <a:latin typeface="Times New Roman" panose="02020603050405020304" pitchFamily="18" charset="0"/>
                <a:cs typeface="Times New Roman" panose="02020603050405020304" pitchFamily="18" charset="0"/>
              </a:rPr>
              <a:t>Additionally, it hosts Prometheus and Collector instances which are necessary for the measurements setup.</a:t>
            </a:r>
          </a:p>
        </p:txBody>
      </p:sp>
      <p:pic>
        <p:nvPicPr>
          <p:cNvPr id="4" name="圖片 3">
            <a:extLst>
              <a:ext uri="{FF2B5EF4-FFF2-40B4-BE49-F238E27FC236}">
                <a16:creationId xmlns:a16="http://schemas.microsoft.com/office/drawing/2014/main" id="{76B33084-19F2-443D-8E42-CA0DE111E257}"/>
              </a:ext>
            </a:extLst>
          </p:cNvPr>
          <p:cNvPicPr>
            <a:picLocks noChangeAspect="1"/>
          </p:cNvPicPr>
          <p:nvPr/>
        </p:nvPicPr>
        <p:blipFill>
          <a:blip r:embed="rId3"/>
          <a:stretch>
            <a:fillRect/>
          </a:stretch>
        </p:blipFill>
        <p:spPr>
          <a:xfrm>
            <a:off x="8040216" y="2276872"/>
            <a:ext cx="3827805" cy="2951762"/>
          </a:xfrm>
          <a:prstGeom prst="rect">
            <a:avLst/>
          </a:prstGeom>
        </p:spPr>
      </p:pic>
      <p:sp>
        <p:nvSpPr>
          <p:cNvPr id="7" name="矩形 6">
            <a:extLst>
              <a:ext uri="{FF2B5EF4-FFF2-40B4-BE49-F238E27FC236}">
                <a16:creationId xmlns:a16="http://schemas.microsoft.com/office/drawing/2014/main" id="{D98D38F8-ABF3-4008-9B74-C2CD6C9ABBB3}"/>
              </a:ext>
            </a:extLst>
          </p:cNvPr>
          <p:cNvSpPr/>
          <p:nvPr/>
        </p:nvSpPr>
        <p:spPr>
          <a:xfrm>
            <a:off x="8023344" y="3018207"/>
            <a:ext cx="1196283" cy="1808175"/>
          </a:xfrm>
          <a:custGeom>
            <a:avLst/>
            <a:gdLst>
              <a:gd name="connsiteX0" fmla="*/ 0 w 1196283"/>
              <a:gd name="connsiteY0" fmla="*/ 0 h 1808175"/>
              <a:gd name="connsiteX1" fmla="*/ 586179 w 1196283"/>
              <a:gd name="connsiteY1" fmla="*/ 0 h 1808175"/>
              <a:gd name="connsiteX2" fmla="*/ 1196283 w 1196283"/>
              <a:gd name="connsiteY2" fmla="*/ 0 h 1808175"/>
              <a:gd name="connsiteX3" fmla="*/ 1196283 w 1196283"/>
              <a:gd name="connsiteY3" fmla="*/ 638889 h 1808175"/>
              <a:gd name="connsiteX4" fmla="*/ 1196283 w 1196283"/>
              <a:gd name="connsiteY4" fmla="*/ 1241614 h 1808175"/>
              <a:gd name="connsiteX5" fmla="*/ 1196283 w 1196283"/>
              <a:gd name="connsiteY5" fmla="*/ 1808175 h 1808175"/>
              <a:gd name="connsiteX6" fmla="*/ 622067 w 1196283"/>
              <a:gd name="connsiteY6" fmla="*/ 1808175 h 1808175"/>
              <a:gd name="connsiteX7" fmla="*/ 0 w 1196283"/>
              <a:gd name="connsiteY7" fmla="*/ 1808175 h 1808175"/>
              <a:gd name="connsiteX8" fmla="*/ 0 w 1196283"/>
              <a:gd name="connsiteY8" fmla="*/ 1169287 h 1808175"/>
              <a:gd name="connsiteX9" fmla="*/ 0 w 1196283"/>
              <a:gd name="connsiteY9" fmla="*/ 530398 h 1808175"/>
              <a:gd name="connsiteX10" fmla="*/ 0 w 1196283"/>
              <a:gd name="connsiteY10" fmla="*/ 0 h 180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96283" h="1808175" extrusionOk="0">
                <a:moveTo>
                  <a:pt x="0" y="0"/>
                </a:moveTo>
                <a:cubicBezTo>
                  <a:pt x="176784" y="27497"/>
                  <a:pt x="424152" y="22838"/>
                  <a:pt x="586179" y="0"/>
                </a:cubicBezTo>
                <a:cubicBezTo>
                  <a:pt x="748206" y="-22838"/>
                  <a:pt x="1070693" y="-12829"/>
                  <a:pt x="1196283" y="0"/>
                </a:cubicBezTo>
                <a:cubicBezTo>
                  <a:pt x="1196175" y="184926"/>
                  <a:pt x="1192698" y="484631"/>
                  <a:pt x="1196283" y="638889"/>
                </a:cubicBezTo>
                <a:cubicBezTo>
                  <a:pt x="1199868" y="793147"/>
                  <a:pt x="1166412" y="1073612"/>
                  <a:pt x="1196283" y="1241614"/>
                </a:cubicBezTo>
                <a:cubicBezTo>
                  <a:pt x="1226154" y="1409617"/>
                  <a:pt x="1197039" y="1673407"/>
                  <a:pt x="1196283" y="1808175"/>
                </a:cubicBezTo>
                <a:cubicBezTo>
                  <a:pt x="1074419" y="1794726"/>
                  <a:pt x="881697" y="1781311"/>
                  <a:pt x="622067" y="1808175"/>
                </a:cubicBezTo>
                <a:cubicBezTo>
                  <a:pt x="362437" y="1835039"/>
                  <a:pt x="170401" y="1826519"/>
                  <a:pt x="0" y="1808175"/>
                </a:cubicBezTo>
                <a:cubicBezTo>
                  <a:pt x="30501" y="1573667"/>
                  <a:pt x="27788" y="1446688"/>
                  <a:pt x="0" y="1169287"/>
                </a:cubicBezTo>
                <a:cubicBezTo>
                  <a:pt x="-27788" y="891886"/>
                  <a:pt x="-30837" y="829220"/>
                  <a:pt x="0" y="530398"/>
                </a:cubicBezTo>
                <a:cubicBezTo>
                  <a:pt x="30837" y="231576"/>
                  <a:pt x="479" y="127420"/>
                  <a:pt x="0" y="0"/>
                </a:cubicBezTo>
                <a:close/>
              </a:path>
            </a:pathLst>
          </a:custGeom>
          <a:noFill/>
          <a:ln>
            <a:solidFill>
              <a:srgbClr val="FF0000"/>
            </a:solidFill>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31684127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標題 1">
            <a:extLst>
              <a:ext uri="{FF2B5EF4-FFF2-40B4-BE49-F238E27FC236}">
                <a16:creationId xmlns:a16="http://schemas.microsoft.com/office/drawing/2014/main" id="{4113B4E1-CAEB-9018-9654-36FDBA31B184}"/>
              </a:ext>
            </a:extLst>
          </p:cNvPr>
          <p:cNvSpPr>
            <a:spLocks noGrp="1"/>
          </p:cNvSpPr>
          <p:nvPr>
            <p:ph type="title"/>
          </p:nvPr>
        </p:nvSpPr>
        <p:spPr/>
        <p:txBody>
          <a:bodyPr/>
          <a:lstStyle/>
          <a:p>
            <a:pPr defTabSz="912768"/>
            <a:r>
              <a:rPr lang="en-US" altLang="zh-TW" sz="3200" dirty="0"/>
              <a:t>Performance Evaluation - </a:t>
            </a:r>
            <a:br>
              <a:rPr lang="en-US" altLang="zh-TW" sz="3200" dirty="0"/>
            </a:br>
            <a:r>
              <a:rPr lang="en-US" altLang="zh-TW" sz="3200" dirty="0"/>
              <a:t>Measurement Setup</a:t>
            </a:r>
            <a:r>
              <a:rPr lang="zh-TW" altLang="en-US" sz="3200" dirty="0"/>
              <a:t> </a:t>
            </a:r>
            <a:r>
              <a:rPr lang="en-US" altLang="zh-TW" sz="3200" dirty="0"/>
              <a:t>and Emulator Performance</a:t>
            </a:r>
            <a:endParaRPr lang="zh-TW" altLang="en-US" sz="3200" dirty="0"/>
          </a:p>
        </p:txBody>
      </p:sp>
      <p:sp>
        <p:nvSpPr>
          <p:cNvPr id="12292" name="投影片編號版面配置區 3">
            <a:extLst>
              <a:ext uri="{FF2B5EF4-FFF2-40B4-BE49-F238E27FC236}">
                <a16:creationId xmlns:a16="http://schemas.microsoft.com/office/drawing/2014/main" id="{8FC2871B-3F60-045D-6436-367445A8767F}"/>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13" indent="-285737">
              <a:defRPr>
                <a:solidFill>
                  <a:schemeClr val="tx1"/>
                </a:solidFill>
                <a:latin typeface="Arial" panose="020B0604020202020204" pitchFamily="34" charset="0"/>
                <a:cs typeface="Arial" panose="020B0604020202020204" pitchFamily="34" charset="0"/>
              </a:defRPr>
            </a:lvl2pPr>
            <a:lvl3pPr marL="1142942" indent="-228589">
              <a:defRPr>
                <a:solidFill>
                  <a:schemeClr val="tx1"/>
                </a:solidFill>
                <a:latin typeface="Arial" panose="020B0604020202020204" pitchFamily="34" charset="0"/>
                <a:cs typeface="Arial" panose="020B0604020202020204" pitchFamily="34" charset="0"/>
              </a:defRPr>
            </a:lvl3pPr>
            <a:lvl4pPr marL="1600120" indent="-228589">
              <a:defRPr>
                <a:solidFill>
                  <a:schemeClr val="tx1"/>
                </a:solidFill>
                <a:latin typeface="Arial" panose="020B0604020202020204" pitchFamily="34" charset="0"/>
                <a:cs typeface="Arial" panose="020B0604020202020204" pitchFamily="34" charset="0"/>
              </a:defRPr>
            </a:lvl4pPr>
            <a:lvl5pPr marL="2057298" indent="-228589">
              <a:defRPr>
                <a:solidFill>
                  <a:schemeClr val="tx1"/>
                </a:solidFill>
                <a:latin typeface="Arial" panose="020B0604020202020204" pitchFamily="34" charset="0"/>
                <a:cs typeface="Arial" panose="020B0604020202020204" pitchFamily="34" charset="0"/>
              </a:defRPr>
            </a:lvl5pPr>
            <a:lvl6pPr marL="2514474" indent="-22858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652" indent="-22858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8829" indent="-22858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006" indent="-22858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3AA80CB-8CD5-FB43-BE2B-4C631E9A7B91}" type="slidenum">
              <a:rPr lang="en-US" altLang="zh-TW">
                <a:solidFill>
                  <a:srgbClr val="898989"/>
                </a:solidFill>
                <a:latin typeface="Calibri" panose="020F0502020204030204" pitchFamily="34" charset="0"/>
              </a:rPr>
              <a:pPr/>
              <a:t>24</a:t>
            </a:fld>
            <a:endParaRPr lang="en-US" altLang="zh-TW" dirty="0">
              <a:solidFill>
                <a:srgbClr val="898989"/>
              </a:solidFill>
              <a:latin typeface="Calibri" panose="020F0502020204030204" pitchFamily="34" charset="0"/>
            </a:endParaRPr>
          </a:p>
        </p:txBody>
      </p:sp>
      <p:sp>
        <p:nvSpPr>
          <p:cNvPr id="6" name="內容版面配置區 5">
            <a:extLst>
              <a:ext uri="{FF2B5EF4-FFF2-40B4-BE49-F238E27FC236}">
                <a16:creationId xmlns:a16="http://schemas.microsoft.com/office/drawing/2014/main" id="{3271936D-B914-9EBE-ECB8-11541AAF361D}"/>
              </a:ext>
            </a:extLst>
          </p:cNvPr>
          <p:cNvSpPr>
            <a:spLocks noGrp="1"/>
          </p:cNvSpPr>
          <p:nvPr>
            <p:ph idx="1"/>
          </p:nvPr>
        </p:nvSpPr>
        <p:spPr>
          <a:xfrm>
            <a:off x="609600" y="1700823"/>
            <a:ext cx="10814992" cy="2376250"/>
          </a:xfrm>
        </p:spPr>
        <p:txBody>
          <a:bodyPr/>
          <a:lstStyle/>
          <a:p>
            <a:pPr>
              <a:spcBef>
                <a:spcPts val="0"/>
              </a:spcBef>
              <a:spcAft>
                <a:spcPts val="1200"/>
              </a:spcAft>
            </a:pPr>
            <a:r>
              <a:rPr lang="en-US" altLang="zh-TW" sz="1600" dirty="0">
                <a:solidFill>
                  <a:schemeClr val="tx1"/>
                </a:solidFill>
                <a:latin typeface="Times New Roman" panose="02020603050405020304" pitchFamily="18" charset="0"/>
                <a:cs typeface="Times New Roman" panose="02020603050405020304" pitchFamily="18" charset="0"/>
              </a:rPr>
              <a:t>For the purpose of evaluating the improvements that PP5GS brings, we consider the following </a:t>
            </a:r>
            <a:r>
              <a:rPr lang="en-US" altLang="zh-TW" sz="1600" dirty="0">
                <a:solidFill>
                  <a:srgbClr val="FF0000"/>
                </a:solidFill>
                <a:latin typeface="Times New Roman" panose="02020603050405020304" pitchFamily="18" charset="0"/>
                <a:cs typeface="Times New Roman" panose="02020603050405020304" pitchFamily="18" charset="0"/>
              </a:rPr>
              <a:t>Systems Under Test (SUTs).</a:t>
            </a:r>
          </a:p>
          <a:p>
            <a:pPr>
              <a:spcBef>
                <a:spcPts val="0"/>
              </a:spcBef>
              <a:spcAft>
                <a:spcPts val="1200"/>
              </a:spcAft>
            </a:pPr>
            <a:endParaRPr lang="en-US" altLang="zh-TW" sz="1600" dirty="0">
              <a:solidFill>
                <a:schemeClr val="tx1"/>
              </a:solidFill>
              <a:latin typeface="Times New Roman" panose="02020603050405020304" pitchFamily="18" charset="0"/>
              <a:cs typeface="Times New Roman" panose="02020603050405020304" pitchFamily="18" charset="0"/>
            </a:endParaRPr>
          </a:p>
          <a:p>
            <a:pPr>
              <a:spcBef>
                <a:spcPts val="0"/>
              </a:spcBef>
              <a:spcAft>
                <a:spcPts val="1200"/>
              </a:spcAft>
            </a:pPr>
            <a:endParaRPr lang="en-US" altLang="zh-TW" sz="1600" dirty="0">
              <a:solidFill>
                <a:schemeClr val="tx1"/>
              </a:solidFill>
              <a:latin typeface="Times New Roman" panose="02020603050405020304" pitchFamily="18" charset="0"/>
              <a:cs typeface="Times New Roman" panose="02020603050405020304" pitchFamily="18" charset="0"/>
            </a:endParaRPr>
          </a:p>
          <a:p>
            <a:pPr>
              <a:spcBef>
                <a:spcPts val="0"/>
              </a:spcBef>
              <a:spcAft>
                <a:spcPts val="1200"/>
              </a:spcAft>
            </a:pPr>
            <a:endParaRPr lang="en-US" altLang="zh-TW" sz="1600" dirty="0">
              <a:solidFill>
                <a:schemeClr val="tx1"/>
              </a:solidFill>
              <a:latin typeface="Times New Roman" panose="02020603050405020304" pitchFamily="18" charset="0"/>
              <a:cs typeface="Times New Roman" panose="02020603050405020304" pitchFamily="18" charset="0"/>
            </a:endParaRPr>
          </a:p>
          <a:p>
            <a:pPr>
              <a:spcBef>
                <a:spcPts val="0"/>
              </a:spcBef>
              <a:spcAft>
                <a:spcPts val="1200"/>
              </a:spcAft>
            </a:pPr>
            <a:endParaRPr lang="en-US" altLang="zh-TW" sz="1600" dirty="0">
              <a:solidFill>
                <a:schemeClr val="tx1"/>
              </a:solidFill>
              <a:latin typeface="Times New Roman" panose="02020603050405020304" pitchFamily="18" charset="0"/>
              <a:cs typeface="Times New Roman" panose="02020603050405020304" pitchFamily="18" charset="0"/>
            </a:endParaRPr>
          </a:p>
          <a:p>
            <a:pPr>
              <a:spcBef>
                <a:spcPts val="0"/>
              </a:spcBef>
              <a:spcAft>
                <a:spcPts val="1200"/>
              </a:spcAft>
            </a:pPr>
            <a:endParaRPr lang="en-US" altLang="zh-TW" sz="1600" dirty="0">
              <a:solidFill>
                <a:schemeClr val="tx1"/>
              </a:solidFill>
              <a:latin typeface="Times New Roman" panose="02020603050405020304" pitchFamily="18" charset="0"/>
              <a:cs typeface="Times New Roman" panose="02020603050405020304" pitchFamily="18" charset="0"/>
            </a:endParaRPr>
          </a:p>
          <a:p>
            <a:pPr marL="0" indent="0">
              <a:spcBef>
                <a:spcPts val="0"/>
              </a:spcBef>
              <a:spcAft>
                <a:spcPts val="1200"/>
              </a:spcAft>
              <a:buNone/>
            </a:pPr>
            <a:endParaRPr lang="en-US" altLang="zh-TW" sz="1600" dirty="0">
              <a:solidFill>
                <a:schemeClr val="tx1"/>
              </a:solidFill>
              <a:latin typeface="Times New Roman" panose="02020603050405020304" pitchFamily="18" charset="0"/>
              <a:cs typeface="Times New Roman" panose="02020603050405020304" pitchFamily="18" charset="0"/>
            </a:endParaRPr>
          </a:p>
          <a:p>
            <a:pPr marL="0" indent="0">
              <a:spcBef>
                <a:spcPts val="0"/>
              </a:spcBef>
              <a:spcAft>
                <a:spcPts val="1200"/>
              </a:spcAft>
              <a:buNone/>
            </a:pPr>
            <a:endParaRPr lang="en-US" altLang="zh-TW" sz="1600" dirty="0">
              <a:solidFill>
                <a:schemeClr val="tx1"/>
              </a:solidFill>
              <a:latin typeface="Times New Roman" panose="02020603050405020304" pitchFamily="18" charset="0"/>
              <a:cs typeface="Times New Roman" panose="02020603050405020304" pitchFamily="18" charset="0"/>
            </a:endParaRPr>
          </a:p>
          <a:p>
            <a:pPr>
              <a:spcBef>
                <a:spcPts val="0"/>
              </a:spcBef>
              <a:spcAft>
                <a:spcPts val="1200"/>
              </a:spcAft>
            </a:pPr>
            <a:r>
              <a:rPr lang="en-US" altLang="zh-TW" sz="1600" dirty="0">
                <a:solidFill>
                  <a:schemeClr val="tx1"/>
                </a:solidFill>
                <a:latin typeface="Times New Roman" panose="02020603050405020304" pitchFamily="18" charset="0"/>
                <a:cs typeface="Times New Roman" panose="02020603050405020304" pitchFamily="18" charset="0"/>
              </a:rPr>
              <a:t>In Table II, we summarize the input parameters used during the evaluation.</a:t>
            </a:r>
          </a:p>
        </p:txBody>
      </p:sp>
      <p:grpSp>
        <p:nvGrpSpPr>
          <p:cNvPr id="13" name="群組 12">
            <a:extLst>
              <a:ext uri="{FF2B5EF4-FFF2-40B4-BE49-F238E27FC236}">
                <a16:creationId xmlns:a16="http://schemas.microsoft.com/office/drawing/2014/main" id="{A0013491-1BB8-4B97-AEE7-49C3B799EDD8}"/>
              </a:ext>
            </a:extLst>
          </p:cNvPr>
          <p:cNvGrpSpPr/>
          <p:nvPr/>
        </p:nvGrpSpPr>
        <p:grpSpPr>
          <a:xfrm>
            <a:off x="2567608" y="2150194"/>
            <a:ext cx="6195288" cy="2167226"/>
            <a:chOff x="228600" y="1898020"/>
            <a:chExt cx="8763000" cy="3065458"/>
          </a:xfrm>
        </p:grpSpPr>
        <p:pic>
          <p:nvPicPr>
            <p:cNvPr id="8" name="圖片 7">
              <a:extLst>
                <a:ext uri="{FF2B5EF4-FFF2-40B4-BE49-F238E27FC236}">
                  <a16:creationId xmlns:a16="http://schemas.microsoft.com/office/drawing/2014/main" id="{A189B8BD-8038-4261-A828-BB7092B10FAF}"/>
                </a:ext>
              </a:extLst>
            </p:cNvPr>
            <p:cNvPicPr>
              <a:picLocks noChangeAspect="1"/>
            </p:cNvPicPr>
            <p:nvPr/>
          </p:nvPicPr>
          <p:blipFill>
            <a:blip r:embed="rId3"/>
            <a:stretch>
              <a:fillRect/>
            </a:stretch>
          </p:blipFill>
          <p:spPr>
            <a:xfrm>
              <a:off x="228600" y="1898020"/>
              <a:ext cx="8763000" cy="3061960"/>
            </a:xfrm>
            <a:prstGeom prst="rect">
              <a:avLst/>
            </a:prstGeom>
            <a:ln>
              <a:solidFill>
                <a:schemeClr val="tx1"/>
              </a:solidFill>
            </a:ln>
          </p:spPr>
        </p:pic>
        <p:sp>
          <p:nvSpPr>
            <p:cNvPr id="9" name="文字方塊 8">
              <a:extLst>
                <a:ext uri="{FF2B5EF4-FFF2-40B4-BE49-F238E27FC236}">
                  <a16:creationId xmlns:a16="http://schemas.microsoft.com/office/drawing/2014/main" id="{280E9DF1-DB2D-47A8-A7EA-59A358F6AAD4}"/>
                </a:ext>
              </a:extLst>
            </p:cNvPr>
            <p:cNvSpPr txBox="1"/>
            <p:nvPr/>
          </p:nvSpPr>
          <p:spPr>
            <a:xfrm flipH="1">
              <a:off x="3935412" y="4717257"/>
              <a:ext cx="720428" cy="246221"/>
            </a:xfrm>
            <a:prstGeom prst="rect">
              <a:avLst/>
            </a:prstGeom>
            <a:noFill/>
            <a:ln>
              <a:noFill/>
            </a:ln>
          </p:spPr>
          <p:txBody>
            <a:bodyPr wrap="square" rtlCol="0">
              <a:spAutoFit/>
            </a:bodyPr>
            <a:lstStyle/>
            <a:p>
              <a:r>
                <a:rPr lang="en-US" altLang="zh-TW" sz="1000" dirty="0">
                  <a:solidFill>
                    <a:srgbClr val="FF0000"/>
                  </a:solidFill>
                  <a:latin typeface="Georgia" panose="02040502050405020303" pitchFamily="18" charset="0"/>
                </a:rPr>
                <a:t>c)</a:t>
              </a:r>
              <a:endParaRPr lang="zh-TW" altLang="en-US" sz="1000" dirty="0">
                <a:solidFill>
                  <a:srgbClr val="FF0000"/>
                </a:solidFill>
                <a:latin typeface="Georgia" panose="02040502050405020303" pitchFamily="18" charset="0"/>
              </a:endParaRPr>
            </a:p>
          </p:txBody>
        </p:sp>
        <p:sp>
          <p:nvSpPr>
            <p:cNvPr id="10" name="文字方塊 9">
              <a:extLst>
                <a:ext uri="{FF2B5EF4-FFF2-40B4-BE49-F238E27FC236}">
                  <a16:creationId xmlns:a16="http://schemas.microsoft.com/office/drawing/2014/main" id="{2CA6C02D-BB34-4485-B817-A88616730C27}"/>
                </a:ext>
              </a:extLst>
            </p:cNvPr>
            <p:cNvSpPr txBox="1"/>
            <p:nvPr/>
          </p:nvSpPr>
          <p:spPr>
            <a:xfrm flipH="1">
              <a:off x="5173662" y="4691857"/>
              <a:ext cx="922338" cy="246221"/>
            </a:xfrm>
            <a:prstGeom prst="rect">
              <a:avLst/>
            </a:prstGeom>
            <a:noFill/>
            <a:ln>
              <a:noFill/>
            </a:ln>
          </p:spPr>
          <p:txBody>
            <a:bodyPr wrap="square" rtlCol="0">
              <a:spAutoFit/>
            </a:bodyPr>
            <a:lstStyle/>
            <a:p>
              <a:r>
                <a:rPr lang="en-US" altLang="zh-TW" sz="1000" dirty="0">
                  <a:solidFill>
                    <a:srgbClr val="FF0000"/>
                  </a:solidFill>
                  <a:latin typeface="Georgia" panose="02040502050405020303" pitchFamily="18" charset="0"/>
                </a:rPr>
                <a:t>b)</a:t>
              </a:r>
              <a:endParaRPr lang="zh-TW" altLang="en-US" sz="1000" dirty="0">
                <a:solidFill>
                  <a:srgbClr val="FF0000"/>
                </a:solidFill>
                <a:latin typeface="Georgia" panose="02040502050405020303" pitchFamily="18" charset="0"/>
              </a:endParaRPr>
            </a:p>
          </p:txBody>
        </p:sp>
        <p:cxnSp>
          <p:nvCxnSpPr>
            <p:cNvPr id="11" name="直線接點 10">
              <a:extLst>
                <a:ext uri="{FF2B5EF4-FFF2-40B4-BE49-F238E27FC236}">
                  <a16:creationId xmlns:a16="http://schemas.microsoft.com/office/drawing/2014/main" id="{3377F425-7F45-492C-AB98-75E7306C8196}"/>
                </a:ext>
              </a:extLst>
            </p:cNvPr>
            <p:cNvCxnSpPr>
              <a:cxnSpLocks/>
            </p:cNvCxnSpPr>
            <p:nvPr/>
          </p:nvCxnSpPr>
          <p:spPr>
            <a:xfrm>
              <a:off x="3968750" y="4672807"/>
              <a:ext cx="228600" cy="0"/>
            </a:xfrm>
            <a:prstGeom prst="line">
              <a:avLst/>
            </a:prstGeom>
            <a:ln>
              <a:noFill/>
            </a:ln>
          </p:spPr>
          <p:style>
            <a:lnRef idx="1">
              <a:schemeClr val="accent1"/>
            </a:lnRef>
            <a:fillRef idx="0">
              <a:schemeClr val="accent1"/>
            </a:fillRef>
            <a:effectRef idx="0">
              <a:schemeClr val="accent1"/>
            </a:effectRef>
            <a:fontRef idx="minor">
              <a:schemeClr val="tx1"/>
            </a:fontRef>
          </p:style>
        </p:cxnSp>
        <p:cxnSp>
          <p:nvCxnSpPr>
            <p:cNvPr id="12" name="直線接點 11">
              <a:extLst>
                <a:ext uri="{FF2B5EF4-FFF2-40B4-BE49-F238E27FC236}">
                  <a16:creationId xmlns:a16="http://schemas.microsoft.com/office/drawing/2014/main" id="{09204BB9-A519-42A0-B7CE-04FE09AC729B}"/>
                </a:ext>
              </a:extLst>
            </p:cNvPr>
            <p:cNvCxnSpPr>
              <a:cxnSpLocks/>
            </p:cNvCxnSpPr>
            <p:nvPr/>
          </p:nvCxnSpPr>
          <p:spPr>
            <a:xfrm>
              <a:off x="5207000" y="4691857"/>
              <a:ext cx="228600" cy="0"/>
            </a:xfrm>
            <a:prstGeom prst="line">
              <a:avLst/>
            </a:prstGeom>
            <a:ln>
              <a:noFill/>
            </a:ln>
          </p:spPr>
          <p:style>
            <a:lnRef idx="1">
              <a:schemeClr val="accent1"/>
            </a:lnRef>
            <a:fillRef idx="0">
              <a:schemeClr val="accent1"/>
            </a:fillRef>
            <a:effectRef idx="0">
              <a:schemeClr val="accent1"/>
            </a:effectRef>
            <a:fontRef idx="minor">
              <a:schemeClr val="tx1"/>
            </a:fontRef>
          </p:style>
        </p:cxnSp>
      </p:grpSp>
      <p:pic>
        <p:nvPicPr>
          <p:cNvPr id="15" name="圖片 14">
            <a:extLst>
              <a:ext uri="{FF2B5EF4-FFF2-40B4-BE49-F238E27FC236}">
                <a16:creationId xmlns:a16="http://schemas.microsoft.com/office/drawing/2014/main" id="{F298A3F4-F263-4695-8326-9A0143995A7A}"/>
              </a:ext>
            </a:extLst>
          </p:cNvPr>
          <p:cNvPicPr>
            <a:picLocks noChangeAspect="1"/>
          </p:cNvPicPr>
          <p:nvPr/>
        </p:nvPicPr>
        <p:blipFill>
          <a:blip r:embed="rId4"/>
          <a:stretch>
            <a:fillRect/>
          </a:stretch>
        </p:blipFill>
        <p:spPr>
          <a:xfrm>
            <a:off x="7536160" y="4557767"/>
            <a:ext cx="3031874" cy="1805046"/>
          </a:xfrm>
          <a:prstGeom prst="rect">
            <a:avLst/>
          </a:prstGeom>
          <a:ln>
            <a:solidFill>
              <a:schemeClr val="tx1"/>
            </a:solidFill>
          </a:ln>
          <a:effectLst/>
        </p:spPr>
      </p:pic>
    </p:spTree>
    <p:extLst>
      <p:ext uri="{BB962C8B-B14F-4D97-AF65-F5344CB8AC3E}">
        <p14:creationId xmlns:p14="http://schemas.microsoft.com/office/powerpoint/2010/main" val="3580308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標題 1">
            <a:extLst>
              <a:ext uri="{FF2B5EF4-FFF2-40B4-BE49-F238E27FC236}">
                <a16:creationId xmlns:a16="http://schemas.microsoft.com/office/drawing/2014/main" id="{4113B4E1-CAEB-9018-9654-36FDBA31B184}"/>
              </a:ext>
            </a:extLst>
          </p:cNvPr>
          <p:cNvSpPr>
            <a:spLocks noGrp="1"/>
          </p:cNvSpPr>
          <p:nvPr>
            <p:ph type="title"/>
          </p:nvPr>
        </p:nvSpPr>
        <p:spPr/>
        <p:txBody>
          <a:bodyPr/>
          <a:lstStyle/>
          <a:p>
            <a:pPr defTabSz="912768"/>
            <a:r>
              <a:rPr lang="en-US" altLang="zh-TW" sz="3200" dirty="0"/>
              <a:t>Performance Evaluation - </a:t>
            </a:r>
            <a:br>
              <a:rPr lang="en-US" altLang="zh-TW" sz="3200" dirty="0"/>
            </a:br>
            <a:r>
              <a:rPr lang="en-US" altLang="zh-TW" sz="3200" dirty="0"/>
              <a:t>Measurement Setup</a:t>
            </a:r>
            <a:r>
              <a:rPr lang="zh-TW" altLang="en-US" sz="3200" dirty="0"/>
              <a:t> </a:t>
            </a:r>
            <a:r>
              <a:rPr lang="en-US" altLang="zh-TW" sz="3200" dirty="0"/>
              <a:t>and Emulator Performance</a:t>
            </a:r>
            <a:endParaRPr lang="zh-TW" altLang="en-US" sz="3200" dirty="0"/>
          </a:p>
        </p:txBody>
      </p:sp>
      <p:sp>
        <p:nvSpPr>
          <p:cNvPr id="12292" name="投影片編號版面配置區 3">
            <a:extLst>
              <a:ext uri="{FF2B5EF4-FFF2-40B4-BE49-F238E27FC236}">
                <a16:creationId xmlns:a16="http://schemas.microsoft.com/office/drawing/2014/main" id="{8FC2871B-3F60-045D-6436-367445A8767F}"/>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13" indent="-285737">
              <a:defRPr>
                <a:solidFill>
                  <a:schemeClr val="tx1"/>
                </a:solidFill>
                <a:latin typeface="Arial" panose="020B0604020202020204" pitchFamily="34" charset="0"/>
                <a:cs typeface="Arial" panose="020B0604020202020204" pitchFamily="34" charset="0"/>
              </a:defRPr>
            </a:lvl2pPr>
            <a:lvl3pPr marL="1142942" indent="-228589">
              <a:defRPr>
                <a:solidFill>
                  <a:schemeClr val="tx1"/>
                </a:solidFill>
                <a:latin typeface="Arial" panose="020B0604020202020204" pitchFamily="34" charset="0"/>
                <a:cs typeface="Arial" panose="020B0604020202020204" pitchFamily="34" charset="0"/>
              </a:defRPr>
            </a:lvl3pPr>
            <a:lvl4pPr marL="1600120" indent="-228589">
              <a:defRPr>
                <a:solidFill>
                  <a:schemeClr val="tx1"/>
                </a:solidFill>
                <a:latin typeface="Arial" panose="020B0604020202020204" pitchFamily="34" charset="0"/>
                <a:cs typeface="Arial" panose="020B0604020202020204" pitchFamily="34" charset="0"/>
              </a:defRPr>
            </a:lvl4pPr>
            <a:lvl5pPr marL="2057298" indent="-228589">
              <a:defRPr>
                <a:solidFill>
                  <a:schemeClr val="tx1"/>
                </a:solidFill>
                <a:latin typeface="Arial" panose="020B0604020202020204" pitchFamily="34" charset="0"/>
                <a:cs typeface="Arial" panose="020B0604020202020204" pitchFamily="34" charset="0"/>
              </a:defRPr>
            </a:lvl5pPr>
            <a:lvl6pPr marL="2514474" indent="-22858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652" indent="-22858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8829" indent="-22858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006" indent="-22858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3AA80CB-8CD5-FB43-BE2B-4C631E9A7B91}" type="slidenum">
              <a:rPr lang="en-US" altLang="zh-TW">
                <a:solidFill>
                  <a:srgbClr val="898989"/>
                </a:solidFill>
                <a:latin typeface="Calibri" panose="020F0502020204030204" pitchFamily="34" charset="0"/>
              </a:rPr>
              <a:pPr/>
              <a:t>25</a:t>
            </a:fld>
            <a:endParaRPr lang="en-US" altLang="zh-TW" dirty="0">
              <a:solidFill>
                <a:srgbClr val="898989"/>
              </a:solidFill>
              <a:latin typeface="Calibri" panose="020F0502020204030204" pitchFamily="34" charset="0"/>
            </a:endParaRPr>
          </a:p>
        </p:txBody>
      </p:sp>
      <p:sp>
        <p:nvSpPr>
          <p:cNvPr id="6" name="內容版面配置區 5">
            <a:extLst>
              <a:ext uri="{FF2B5EF4-FFF2-40B4-BE49-F238E27FC236}">
                <a16:creationId xmlns:a16="http://schemas.microsoft.com/office/drawing/2014/main" id="{3271936D-B914-9EBE-ECB8-11541AAF361D}"/>
              </a:ext>
            </a:extLst>
          </p:cNvPr>
          <p:cNvSpPr>
            <a:spLocks noGrp="1"/>
          </p:cNvSpPr>
          <p:nvPr>
            <p:ph idx="1"/>
          </p:nvPr>
        </p:nvSpPr>
        <p:spPr>
          <a:xfrm>
            <a:off x="609600" y="1600204"/>
            <a:ext cx="5990456" cy="4983158"/>
          </a:xfrm>
        </p:spPr>
        <p:txBody>
          <a:bodyPr/>
          <a:lstStyle/>
          <a:p>
            <a:pPr>
              <a:spcBef>
                <a:spcPts val="0"/>
              </a:spcBef>
              <a:spcAft>
                <a:spcPts val="1200"/>
              </a:spcAft>
            </a:pPr>
            <a:r>
              <a:rPr lang="en-US" altLang="zh-TW" sz="1800" dirty="0">
                <a:solidFill>
                  <a:schemeClr val="tx1"/>
                </a:solidFill>
                <a:latin typeface="Times New Roman" panose="02020603050405020304" pitchFamily="18" charset="0"/>
                <a:cs typeface="Times New Roman" panose="02020603050405020304" pitchFamily="18" charset="0"/>
              </a:rPr>
              <a:t>We first assess the performance of </a:t>
            </a:r>
            <a:r>
              <a:rPr lang="en-US" altLang="zh-TW" sz="1800" dirty="0">
                <a:solidFill>
                  <a:schemeClr val="tx2"/>
                </a:solidFill>
                <a:latin typeface="Times New Roman" panose="02020603050405020304" pitchFamily="18" charset="0"/>
                <a:cs typeface="Times New Roman" panose="02020603050405020304" pitchFamily="18" charset="0"/>
              </a:rPr>
              <a:t>gNBEmu</a:t>
            </a:r>
            <a:r>
              <a:rPr lang="en-US" altLang="zh-TW" sz="1800" dirty="0">
                <a:solidFill>
                  <a:schemeClr val="tx1"/>
                </a:solidFill>
                <a:latin typeface="Times New Roman" panose="02020603050405020304" pitchFamily="18" charset="0"/>
                <a:cs typeface="Times New Roman" panose="02020603050405020304" pitchFamily="18" charset="0"/>
              </a:rPr>
              <a:t> to </a:t>
            </a:r>
            <a:r>
              <a:rPr lang="en-US" altLang="zh-TW" sz="1800" dirty="0">
                <a:solidFill>
                  <a:srgbClr val="FF0000"/>
                </a:solidFill>
                <a:latin typeface="Times New Roman" panose="02020603050405020304" pitchFamily="18" charset="0"/>
                <a:cs typeface="Times New Roman" panose="02020603050405020304" pitchFamily="18" charset="0"/>
              </a:rPr>
              <a:t>confirm that it can indeed generate traffic </a:t>
            </a:r>
            <a:r>
              <a:rPr lang="en-US" altLang="zh-TW" sz="1800" dirty="0">
                <a:solidFill>
                  <a:schemeClr val="tx1"/>
                </a:solidFill>
                <a:latin typeface="Times New Roman" panose="02020603050405020304" pitchFamily="18" charset="0"/>
                <a:cs typeface="Times New Roman" panose="02020603050405020304" pitchFamily="18" charset="0"/>
              </a:rPr>
              <a:t>according to its configuration file description.</a:t>
            </a:r>
          </a:p>
          <a:p>
            <a:pPr>
              <a:spcBef>
                <a:spcPts val="0"/>
              </a:spcBef>
              <a:spcAft>
                <a:spcPts val="1200"/>
              </a:spcAft>
            </a:pPr>
            <a:r>
              <a:rPr lang="en-US" altLang="zh-TW" sz="1800" dirty="0">
                <a:solidFill>
                  <a:schemeClr val="tx1"/>
                </a:solidFill>
                <a:latin typeface="Times New Roman" panose="02020603050405020304" pitchFamily="18" charset="0"/>
                <a:cs typeface="Times New Roman" panose="02020603050405020304" pitchFamily="18" charset="0"/>
              </a:rPr>
              <a:t>In Fig. 6 we show the average number of queued procedures (UEs) in the system within the 1 s interval for all the considered control plane procedures.</a:t>
            </a:r>
          </a:p>
          <a:p>
            <a:pPr>
              <a:spcBef>
                <a:spcPts val="0"/>
              </a:spcBef>
              <a:spcAft>
                <a:spcPts val="1200"/>
              </a:spcAft>
            </a:pPr>
            <a:r>
              <a:rPr lang="en-US" altLang="zh-TW" sz="1800" dirty="0">
                <a:solidFill>
                  <a:schemeClr val="tx1"/>
                </a:solidFill>
                <a:latin typeface="Times New Roman" panose="02020603050405020304" pitchFamily="18" charset="0"/>
                <a:cs typeface="Times New Roman" panose="02020603050405020304" pitchFamily="18" charset="0"/>
              </a:rPr>
              <a:t>we observe that the </a:t>
            </a:r>
            <a:r>
              <a:rPr lang="en-US" altLang="zh-TW" sz="1800" dirty="0">
                <a:solidFill>
                  <a:schemeClr val="tx2"/>
                </a:solidFill>
                <a:latin typeface="Times New Roman" panose="02020603050405020304" pitchFamily="18" charset="0"/>
                <a:cs typeface="Times New Roman" panose="02020603050405020304" pitchFamily="18" charset="0"/>
              </a:rPr>
              <a:t>Registration procedure </a:t>
            </a:r>
            <a:r>
              <a:rPr lang="en-US" altLang="zh-TW" sz="1800" dirty="0">
                <a:solidFill>
                  <a:schemeClr val="tx1"/>
                </a:solidFill>
                <a:latin typeface="Times New Roman" panose="02020603050405020304" pitchFamily="18" charset="0"/>
                <a:cs typeface="Times New Roman" panose="02020603050405020304" pitchFamily="18" charset="0"/>
              </a:rPr>
              <a:t>(shown in Fig. 6a) exhibits the </a:t>
            </a:r>
            <a:r>
              <a:rPr lang="en-US" altLang="zh-TW" sz="1800" dirty="0">
                <a:solidFill>
                  <a:srgbClr val="FF0000"/>
                </a:solidFill>
                <a:latin typeface="Times New Roman" panose="02020603050405020304" pitchFamily="18" charset="0"/>
                <a:cs typeface="Times New Roman" panose="02020603050405020304" pitchFamily="18" charset="0"/>
              </a:rPr>
              <a:t>highest number of queued UEs </a:t>
            </a:r>
            <a:r>
              <a:rPr lang="en-US" altLang="zh-TW" sz="1800" dirty="0">
                <a:solidFill>
                  <a:schemeClr val="tx1"/>
                </a:solidFill>
                <a:latin typeface="Times New Roman" panose="02020603050405020304" pitchFamily="18" charset="0"/>
                <a:cs typeface="Times New Roman" panose="02020603050405020304" pitchFamily="18" charset="0"/>
              </a:rPr>
              <a:t>for all the systems. This is expected as it is the most complex procedure in terms of inter-NF communication, hence taking more time to finish each execution.</a:t>
            </a:r>
          </a:p>
          <a:p>
            <a:pPr>
              <a:spcBef>
                <a:spcPts val="0"/>
              </a:spcBef>
              <a:spcAft>
                <a:spcPts val="1200"/>
              </a:spcAft>
            </a:pPr>
            <a:r>
              <a:rPr lang="en-US" altLang="zh-TW" sz="1800" dirty="0">
                <a:solidFill>
                  <a:schemeClr val="tx1"/>
                </a:solidFill>
                <a:latin typeface="Times New Roman" panose="02020603050405020304" pitchFamily="18" charset="0"/>
                <a:cs typeface="Times New Roman" panose="02020603050405020304" pitchFamily="18" charset="0"/>
              </a:rPr>
              <a:t>Nonetheless, the gNBEmu </a:t>
            </a:r>
            <a:r>
              <a:rPr lang="en-US" altLang="zh-TW" sz="1800" dirty="0">
                <a:solidFill>
                  <a:srgbClr val="FF0000"/>
                </a:solidFill>
                <a:latin typeface="Times New Roman" panose="02020603050405020304" pitchFamily="18" charset="0"/>
                <a:cs typeface="Times New Roman" panose="02020603050405020304" pitchFamily="18" charset="0"/>
              </a:rPr>
              <a:t>correctly initiates new procedures</a:t>
            </a:r>
            <a:r>
              <a:rPr lang="en-US" altLang="zh-TW" sz="1800" dirty="0">
                <a:solidFill>
                  <a:schemeClr val="tx1"/>
                </a:solidFill>
                <a:latin typeface="Times New Roman" panose="02020603050405020304" pitchFamily="18" charset="0"/>
                <a:cs typeface="Times New Roman" panose="02020603050405020304" pitchFamily="18" charset="0"/>
              </a:rPr>
              <a:t> in accordance with the traffic model and starting from t1 = 300 </a:t>
            </a:r>
            <a:r>
              <a:rPr lang="en-US" altLang="zh-TW" sz="1800" dirty="0" err="1">
                <a:solidFill>
                  <a:schemeClr val="tx1"/>
                </a:solidFill>
                <a:latin typeface="Times New Roman" panose="02020603050405020304" pitchFamily="18" charset="0"/>
                <a:cs typeface="Times New Roman" panose="02020603050405020304" pitchFamily="18" charset="0"/>
              </a:rPr>
              <a:t>ms</a:t>
            </a:r>
            <a:r>
              <a:rPr lang="en-US" altLang="zh-TW" sz="1800" dirty="0">
                <a:solidFill>
                  <a:schemeClr val="tx1"/>
                </a:solidFill>
                <a:latin typeface="Times New Roman" panose="02020603050405020304" pitchFamily="18" charset="0"/>
                <a:cs typeface="Times New Roman" panose="02020603050405020304" pitchFamily="18" charset="0"/>
              </a:rPr>
              <a:t> the number of queued UEs drops (i.e., there are no new procedures initialized after this point).</a:t>
            </a:r>
          </a:p>
        </p:txBody>
      </p:sp>
      <p:pic>
        <p:nvPicPr>
          <p:cNvPr id="3" name="圖片 2">
            <a:extLst>
              <a:ext uri="{FF2B5EF4-FFF2-40B4-BE49-F238E27FC236}">
                <a16:creationId xmlns:a16="http://schemas.microsoft.com/office/drawing/2014/main" id="{B52E2549-F5F1-431C-8389-6264D9A09516}"/>
              </a:ext>
            </a:extLst>
          </p:cNvPr>
          <p:cNvPicPr>
            <a:picLocks noChangeAspect="1"/>
          </p:cNvPicPr>
          <p:nvPr/>
        </p:nvPicPr>
        <p:blipFill>
          <a:blip r:embed="rId3"/>
          <a:stretch>
            <a:fillRect/>
          </a:stretch>
        </p:blipFill>
        <p:spPr>
          <a:xfrm>
            <a:off x="6816080" y="2437708"/>
            <a:ext cx="5261509" cy="2898586"/>
          </a:xfrm>
          <a:prstGeom prst="rect">
            <a:avLst/>
          </a:prstGeom>
          <a:ln>
            <a:solidFill>
              <a:schemeClr val="tx1"/>
            </a:solidFill>
          </a:ln>
        </p:spPr>
      </p:pic>
    </p:spTree>
    <p:extLst>
      <p:ext uri="{BB962C8B-B14F-4D97-AF65-F5344CB8AC3E}">
        <p14:creationId xmlns:p14="http://schemas.microsoft.com/office/powerpoint/2010/main" val="244218190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標題 1">
            <a:extLst>
              <a:ext uri="{FF2B5EF4-FFF2-40B4-BE49-F238E27FC236}">
                <a16:creationId xmlns:a16="http://schemas.microsoft.com/office/drawing/2014/main" id="{4113B4E1-CAEB-9018-9654-36FDBA31B184}"/>
              </a:ext>
            </a:extLst>
          </p:cNvPr>
          <p:cNvSpPr>
            <a:spLocks noGrp="1"/>
          </p:cNvSpPr>
          <p:nvPr>
            <p:ph type="title"/>
          </p:nvPr>
        </p:nvSpPr>
        <p:spPr/>
        <p:txBody>
          <a:bodyPr/>
          <a:lstStyle/>
          <a:p>
            <a:pPr defTabSz="912768"/>
            <a:r>
              <a:rPr lang="en-US" altLang="zh-TW" sz="3200" dirty="0"/>
              <a:t>Performance Evaluation - </a:t>
            </a:r>
            <a:br>
              <a:rPr lang="en-US" altLang="zh-TW" sz="3200" dirty="0"/>
            </a:br>
            <a:r>
              <a:rPr lang="en-US" altLang="zh-TW" sz="3200" dirty="0"/>
              <a:t>Measurement Setup</a:t>
            </a:r>
            <a:r>
              <a:rPr lang="zh-TW" altLang="en-US" sz="3200" dirty="0"/>
              <a:t> </a:t>
            </a:r>
            <a:r>
              <a:rPr lang="en-US" altLang="zh-TW" sz="3200" dirty="0"/>
              <a:t>and Emulator Performance</a:t>
            </a:r>
            <a:endParaRPr lang="zh-TW" altLang="en-US" sz="3200" dirty="0"/>
          </a:p>
        </p:txBody>
      </p:sp>
      <p:sp>
        <p:nvSpPr>
          <p:cNvPr id="12292" name="投影片編號版面配置區 3">
            <a:extLst>
              <a:ext uri="{FF2B5EF4-FFF2-40B4-BE49-F238E27FC236}">
                <a16:creationId xmlns:a16="http://schemas.microsoft.com/office/drawing/2014/main" id="{8FC2871B-3F60-045D-6436-367445A8767F}"/>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13" indent="-285737">
              <a:defRPr>
                <a:solidFill>
                  <a:schemeClr val="tx1"/>
                </a:solidFill>
                <a:latin typeface="Arial" panose="020B0604020202020204" pitchFamily="34" charset="0"/>
                <a:cs typeface="Arial" panose="020B0604020202020204" pitchFamily="34" charset="0"/>
              </a:defRPr>
            </a:lvl2pPr>
            <a:lvl3pPr marL="1142942" indent="-228589">
              <a:defRPr>
                <a:solidFill>
                  <a:schemeClr val="tx1"/>
                </a:solidFill>
                <a:latin typeface="Arial" panose="020B0604020202020204" pitchFamily="34" charset="0"/>
                <a:cs typeface="Arial" panose="020B0604020202020204" pitchFamily="34" charset="0"/>
              </a:defRPr>
            </a:lvl3pPr>
            <a:lvl4pPr marL="1600120" indent="-228589">
              <a:defRPr>
                <a:solidFill>
                  <a:schemeClr val="tx1"/>
                </a:solidFill>
                <a:latin typeface="Arial" panose="020B0604020202020204" pitchFamily="34" charset="0"/>
                <a:cs typeface="Arial" panose="020B0604020202020204" pitchFamily="34" charset="0"/>
              </a:defRPr>
            </a:lvl4pPr>
            <a:lvl5pPr marL="2057298" indent="-228589">
              <a:defRPr>
                <a:solidFill>
                  <a:schemeClr val="tx1"/>
                </a:solidFill>
                <a:latin typeface="Arial" panose="020B0604020202020204" pitchFamily="34" charset="0"/>
                <a:cs typeface="Arial" panose="020B0604020202020204" pitchFamily="34" charset="0"/>
              </a:defRPr>
            </a:lvl5pPr>
            <a:lvl6pPr marL="2514474" indent="-22858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652" indent="-22858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8829" indent="-22858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006" indent="-22858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3AA80CB-8CD5-FB43-BE2B-4C631E9A7B91}" type="slidenum">
              <a:rPr lang="en-US" altLang="zh-TW">
                <a:solidFill>
                  <a:srgbClr val="898989"/>
                </a:solidFill>
                <a:latin typeface="Calibri" panose="020F0502020204030204" pitchFamily="34" charset="0"/>
              </a:rPr>
              <a:pPr/>
              <a:t>26</a:t>
            </a:fld>
            <a:endParaRPr lang="en-US" altLang="zh-TW" dirty="0">
              <a:solidFill>
                <a:srgbClr val="898989"/>
              </a:solidFill>
              <a:latin typeface="Calibri" panose="020F0502020204030204" pitchFamily="34" charset="0"/>
            </a:endParaRPr>
          </a:p>
        </p:txBody>
      </p:sp>
      <p:sp>
        <p:nvSpPr>
          <p:cNvPr id="6" name="內容版面配置區 5">
            <a:extLst>
              <a:ext uri="{FF2B5EF4-FFF2-40B4-BE49-F238E27FC236}">
                <a16:creationId xmlns:a16="http://schemas.microsoft.com/office/drawing/2014/main" id="{3271936D-B914-9EBE-ECB8-11541AAF361D}"/>
              </a:ext>
            </a:extLst>
          </p:cNvPr>
          <p:cNvSpPr>
            <a:spLocks noGrp="1"/>
          </p:cNvSpPr>
          <p:nvPr>
            <p:ph idx="1"/>
          </p:nvPr>
        </p:nvSpPr>
        <p:spPr>
          <a:xfrm>
            <a:off x="609600" y="1600204"/>
            <a:ext cx="5990456" cy="4525963"/>
          </a:xfrm>
        </p:spPr>
        <p:txBody>
          <a:bodyPr/>
          <a:lstStyle/>
          <a:p>
            <a:pPr>
              <a:spcBef>
                <a:spcPts val="0"/>
              </a:spcBef>
              <a:spcAft>
                <a:spcPts val="1200"/>
              </a:spcAft>
            </a:pPr>
            <a:r>
              <a:rPr lang="en-US" altLang="zh-TW" sz="1800" dirty="0">
                <a:solidFill>
                  <a:schemeClr val="tx1"/>
                </a:solidFill>
                <a:latin typeface="Times New Roman" panose="02020603050405020304" pitchFamily="18" charset="0"/>
                <a:cs typeface="Times New Roman" panose="02020603050405020304" pitchFamily="18" charset="0"/>
              </a:rPr>
              <a:t>Overall, </a:t>
            </a:r>
            <a:r>
              <a:rPr lang="en-US" altLang="zh-TW" sz="1800" dirty="0">
                <a:solidFill>
                  <a:schemeClr val="tx2"/>
                </a:solidFill>
                <a:latin typeface="Times New Roman" panose="02020603050405020304" pitchFamily="18" charset="0"/>
                <a:cs typeface="Times New Roman" panose="02020603050405020304" pitchFamily="18" charset="0"/>
              </a:rPr>
              <a:t>PP5GS</a:t>
            </a:r>
            <a:r>
              <a:rPr lang="en-US" altLang="zh-TW" sz="1800" dirty="0">
                <a:solidFill>
                  <a:schemeClr val="tx1"/>
                </a:solidFill>
                <a:latin typeface="Times New Roman" panose="02020603050405020304" pitchFamily="18" charset="0"/>
                <a:cs typeface="Times New Roman" panose="02020603050405020304" pitchFamily="18" charset="0"/>
              </a:rPr>
              <a:t> exhibits </a:t>
            </a:r>
            <a:r>
              <a:rPr lang="en-US" altLang="zh-TW" sz="1800" dirty="0">
                <a:solidFill>
                  <a:srgbClr val="FF0000"/>
                </a:solidFill>
                <a:latin typeface="Times New Roman" panose="02020603050405020304" pitchFamily="18" charset="0"/>
                <a:cs typeface="Times New Roman" panose="02020603050405020304" pitchFamily="18" charset="0"/>
              </a:rPr>
              <a:t>the lowest number </a:t>
            </a:r>
            <a:r>
              <a:rPr lang="en-US" altLang="zh-TW" sz="1800" dirty="0">
                <a:solidFill>
                  <a:schemeClr val="tx1"/>
                </a:solidFill>
                <a:latin typeface="Times New Roman" panose="02020603050405020304" pitchFamily="18" charset="0"/>
                <a:cs typeface="Times New Roman" panose="02020603050405020304" pitchFamily="18" charset="0"/>
              </a:rPr>
              <a:t>of queued UEs in the system for three out of four procedures.</a:t>
            </a:r>
          </a:p>
          <a:p>
            <a:pPr>
              <a:spcBef>
                <a:spcPts val="0"/>
              </a:spcBef>
              <a:spcAft>
                <a:spcPts val="1200"/>
              </a:spcAft>
            </a:pPr>
            <a:r>
              <a:rPr lang="en-US" altLang="zh-TW" sz="1800" dirty="0">
                <a:solidFill>
                  <a:schemeClr val="tx1"/>
                </a:solidFill>
                <a:latin typeface="Times New Roman" panose="02020603050405020304" pitchFamily="18" charset="0"/>
                <a:cs typeface="Times New Roman" panose="02020603050405020304" pitchFamily="18" charset="0"/>
              </a:rPr>
              <a:t>Only in the </a:t>
            </a:r>
            <a:r>
              <a:rPr lang="en-US" altLang="zh-TW" sz="1800" dirty="0">
                <a:solidFill>
                  <a:schemeClr val="tx2"/>
                </a:solidFill>
                <a:latin typeface="Times New Roman" panose="02020603050405020304" pitchFamily="18" charset="0"/>
                <a:cs typeface="Times New Roman" panose="02020603050405020304" pitchFamily="18" charset="0"/>
              </a:rPr>
              <a:t>PDU Session Release </a:t>
            </a:r>
            <a:r>
              <a:rPr lang="en-US" altLang="zh-TW" sz="1800" dirty="0">
                <a:solidFill>
                  <a:schemeClr val="tx1"/>
                </a:solidFill>
                <a:latin typeface="Times New Roman" panose="02020603050405020304" pitchFamily="18" charset="0"/>
                <a:cs typeface="Times New Roman" panose="02020603050405020304" pitchFamily="18" charset="0"/>
              </a:rPr>
              <a:t>shown in Fig. 6c, we observe that Stateful Free5GC outperforms PP5GS.</a:t>
            </a:r>
          </a:p>
          <a:p>
            <a:pPr>
              <a:spcBef>
                <a:spcPts val="0"/>
              </a:spcBef>
              <a:spcAft>
                <a:spcPts val="1200"/>
              </a:spcAft>
            </a:pPr>
            <a:r>
              <a:rPr lang="en-US" altLang="zh-TW" sz="1800" dirty="0">
                <a:solidFill>
                  <a:schemeClr val="tx1"/>
                </a:solidFill>
                <a:latin typeface="Times New Roman" panose="02020603050405020304" pitchFamily="18" charset="0"/>
                <a:cs typeface="Times New Roman" panose="02020603050405020304" pitchFamily="18" charset="0"/>
              </a:rPr>
              <a:t>On the other hand, Stateless Free5GC and Procedure-Pods exhibit poorer performance, especially in the case of the Registration procedure.</a:t>
            </a:r>
          </a:p>
        </p:txBody>
      </p:sp>
      <p:pic>
        <p:nvPicPr>
          <p:cNvPr id="3" name="圖片 2">
            <a:extLst>
              <a:ext uri="{FF2B5EF4-FFF2-40B4-BE49-F238E27FC236}">
                <a16:creationId xmlns:a16="http://schemas.microsoft.com/office/drawing/2014/main" id="{B52E2549-F5F1-431C-8389-6264D9A09516}"/>
              </a:ext>
            </a:extLst>
          </p:cNvPr>
          <p:cNvPicPr>
            <a:picLocks noChangeAspect="1"/>
          </p:cNvPicPr>
          <p:nvPr/>
        </p:nvPicPr>
        <p:blipFill>
          <a:blip r:embed="rId3"/>
          <a:stretch>
            <a:fillRect/>
          </a:stretch>
        </p:blipFill>
        <p:spPr>
          <a:xfrm>
            <a:off x="6816080" y="2437708"/>
            <a:ext cx="5261509" cy="2898586"/>
          </a:xfrm>
          <a:prstGeom prst="rect">
            <a:avLst/>
          </a:prstGeom>
          <a:ln>
            <a:solidFill>
              <a:schemeClr val="tx1"/>
            </a:solidFill>
          </a:ln>
        </p:spPr>
      </p:pic>
    </p:spTree>
    <p:extLst>
      <p:ext uri="{BB962C8B-B14F-4D97-AF65-F5344CB8AC3E}">
        <p14:creationId xmlns:p14="http://schemas.microsoft.com/office/powerpoint/2010/main" val="32455010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標題 1">
            <a:extLst>
              <a:ext uri="{FF2B5EF4-FFF2-40B4-BE49-F238E27FC236}">
                <a16:creationId xmlns:a16="http://schemas.microsoft.com/office/drawing/2014/main" id="{4113B4E1-CAEB-9018-9654-36FDBA31B184}"/>
              </a:ext>
            </a:extLst>
          </p:cNvPr>
          <p:cNvSpPr>
            <a:spLocks noGrp="1"/>
          </p:cNvSpPr>
          <p:nvPr>
            <p:ph type="title"/>
          </p:nvPr>
        </p:nvSpPr>
        <p:spPr/>
        <p:txBody>
          <a:bodyPr/>
          <a:lstStyle/>
          <a:p>
            <a:pPr defTabSz="912768"/>
            <a:r>
              <a:rPr lang="en-US" altLang="zh-TW" sz="3200" dirty="0"/>
              <a:t>Performance Evaluation - </a:t>
            </a:r>
            <a:br>
              <a:rPr lang="en-US" altLang="zh-TW" sz="3200" dirty="0"/>
            </a:br>
            <a:r>
              <a:rPr lang="en-US" altLang="zh-TW" sz="3200" dirty="0"/>
              <a:t>Performance Compare</a:t>
            </a:r>
            <a:endParaRPr lang="zh-TW" altLang="en-US" sz="3200" dirty="0"/>
          </a:p>
        </p:txBody>
      </p:sp>
      <p:sp>
        <p:nvSpPr>
          <p:cNvPr id="12292" name="投影片編號版面配置區 3">
            <a:extLst>
              <a:ext uri="{FF2B5EF4-FFF2-40B4-BE49-F238E27FC236}">
                <a16:creationId xmlns:a16="http://schemas.microsoft.com/office/drawing/2014/main" id="{8FC2871B-3F60-045D-6436-367445A8767F}"/>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13" indent="-285737">
              <a:defRPr>
                <a:solidFill>
                  <a:schemeClr val="tx1"/>
                </a:solidFill>
                <a:latin typeface="Arial" panose="020B0604020202020204" pitchFamily="34" charset="0"/>
                <a:cs typeface="Arial" panose="020B0604020202020204" pitchFamily="34" charset="0"/>
              </a:defRPr>
            </a:lvl2pPr>
            <a:lvl3pPr marL="1142942" indent="-228589">
              <a:defRPr>
                <a:solidFill>
                  <a:schemeClr val="tx1"/>
                </a:solidFill>
                <a:latin typeface="Arial" panose="020B0604020202020204" pitchFamily="34" charset="0"/>
                <a:cs typeface="Arial" panose="020B0604020202020204" pitchFamily="34" charset="0"/>
              </a:defRPr>
            </a:lvl3pPr>
            <a:lvl4pPr marL="1600120" indent="-228589">
              <a:defRPr>
                <a:solidFill>
                  <a:schemeClr val="tx1"/>
                </a:solidFill>
                <a:latin typeface="Arial" panose="020B0604020202020204" pitchFamily="34" charset="0"/>
                <a:cs typeface="Arial" panose="020B0604020202020204" pitchFamily="34" charset="0"/>
              </a:defRPr>
            </a:lvl4pPr>
            <a:lvl5pPr marL="2057298" indent="-228589">
              <a:defRPr>
                <a:solidFill>
                  <a:schemeClr val="tx1"/>
                </a:solidFill>
                <a:latin typeface="Arial" panose="020B0604020202020204" pitchFamily="34" charset="0"/>
                <a:cs typeface="Arial" panose="020B0604020202020204" pitchFamily="34" charset="0"/>
              </a:defRPr>
            </a:lvl5pPr>
            <a:lvl6pPr marL="2514474" indent="-22858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652" indent="-22858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8829" indent="-22858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006" indent="-22858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3AA80CB-8CD5-FB43-BE2B-4C631E9A7B91}" type="slidenum">
              <a:rPr lang="en-US" altLang="zh-TW">
                <a:solidFill>
                  <a:srgbClr val="898989"/>
                </a:solidFill>
                <a:latin typeface="Calibri" panose="020F0502020204030204" pitchFamily="34" charset="0"/>
              </a:rPr>
              <a:pPr/>
              <a:t>27</a:t>
            </a:fld>
            <a:endParaRPr lang="en-US" altLang="zh-TW" dirty="0">
              <a:solidFill>
                <a:srgbClr val="898989"/>
              </a:solidFill>
              <a:latin typeface="Calibri" panose="020F0502020204030204" pitchFamily="34" charset="0"/>
            </a:endParaRPr>
          </a:p>
        </p:txBody>
      </p:sp>
      <p:sp>
        <p:nvSpPr>
          <p:cNvPr id="6" name="內容版面配置區 5">
            <a:extLst>
              <a:ext uri="{FF2B5EF4-FFF2-40B4-BE49-F238E27FC236}">
                <a16:creationId xmlns:a16="http://schemas.microsoft.com/office/drawing/2014/main" id="{3271936D-B914-9EBE-ECB8-11541AAF361D}"/>
              </a:ext>
            </a:extLst>
          </p:cNvPr>
          <p:cNvSpPr>
            <a:spLocks noGrp="1"/>
          </p:cNvSpPr>
          <p:nvPr>
            <p:ph idx="1"/>
          </p:nvPr>
        </p:nvSpPr>
        <p:spPr>
          <a:xfrm>
            <a:off x="609600" y="1600204"/>
            <a:ext cx="4694312" cy="4525963"/>
          </a:xfrm>
        </p:spPr>
        <p:txBody>
          <a:bodyPr/>
          <a:lstStyle/>
          <a:p>
            <a:pPr>
              <a:spcBef>
                <a:spcPts val="0"/>
              </a:spcBef>
              <a:spcAft>
                <a:spcPts val="1200"/>
              </a:spcAft>
            </a:pPr>
            <a:r>
              <a:rPr lang="en-US" altLang="zh-TW" sz="1800" dirty="0">
                <a:solidFill>
                  <a:schemeClr val="tx2"/>
                </a:solidFill>
                <a:latin typeface="Times New Roman" panose="02020603050405020304" pitchFamily="18" charset="0"/>
                <a:cs typeface="Times New Roman" panose="02020603050405020304" pitchFamily="18" charset="0"/>
              </a:rPr>
              <a:t>CPU Utilization:</a:t>
            </a:r>
          </a:p>
          <a:p>
            <a:pPr>
              <a:spcBef>
                <a:spcPts val="0"/>
              </a:spcBef>
              <a:spcAft>
                <a:spcPts val="1200"/>
              </a:spcAft>
            </a:pPr>
            <a:r>
              <a:rPr lang="en-US" altLang="zh-TW" sz="1800" dirty="0">
                <a:solidFill>
                  <a:schemeClr val="tx1"/>
                </a:solidFill>
                <a:latin typeface="Times New Roman" panose="02020603050405020304" pitchFamily="18" charset="0"/>
                <a:cs typeface="Times New Roman" panose="02020603050405020304" pitchFamily="18" charset="0"/>
              </a:rPr>
              <a:t>For the </a:t>
            </a:r>
            <a:r>
              <a:rPr lang="en-US" altLang="zh-TW" sz="1800" dirty="0">
                <a:solidFill>
                  <a:schemeClr val="tx2"/>
                </a:solidFill>
                <a:latin typeface="Times New Roman" panose="02020603050405020304" pitchFamily="18" charset="0"/>
                <a:cs typeface="Times New Roman" panose="02020603050405020304" pitchFamily="18" charset="0"/>
              </a:rPr>
              <a:t>Registration</a:t>
            </a:r>
            <a:r>
              <a:rPr lang="en-US" altLang="zh-TW" sz="1800" dirty="0">
                <a:solidFill>
                  <a:schemeClr val="tx1"/>
                </a:solidFill>
                <a:latin typeface="Times New Roman" panose="02020603050405020304" pitchFamily="18" charset="0"/>
                <a:cs typeface="Times New Roman" panose="02020603050405020304" pitchFamily="18" charset="0"/>
              </a:rPr>
              <a:t> procedure, on average it requires 26% and 42% less resources compared to Stateful Free5GC and Stateless Free5GC respectively.</a:t>
            </a:r>
          </a:p>
          <a:p>
            <a:pPr>
              <a:spcBef>
                <a:spcPts val="0"/>
              </a:spcBef>
              <a:spcAft>
                <a:spcPts val="1200"/>
              </a:spcAft>
            </a:pPr>
            <a:r>
              <a:rPr lang="en-US" altLang="zh-TW" sz="1800" dirty="0">
                <a:solidFill>
                  <a:schemeClr val="tx1"/>
                </a:solidFill>
                <a:latin typeface="Times New Roman" panose="02020603050405020304" pitchFamily="18" charset="0"/>
                <a:cs typeface="Times New Roman" panose="02020603050405020304" pitchFamily="18" charset="0"/>
              </a:rPr>
              <a:t>The efficiency increases further during </a:t>
            </a:r>
            <a:r>
              <a:rPr lang="en-US" altLang="zh-TW" sz="1800" dirty="0">
                <a:solidFill>
                  <a:schemeClr val="tx2"/>
                </a:solidFill>
                <a:latin typeface="Times New Roman" panose="02020603050405020304" pitchFamily="18" charset="0"/>
                <a:cs typeface="Times New Roman" panose="02020603050405020304" pitchFamily="18" charset="0"/>
              </a:rPr>
              <a:t>PDU Session Establishment </a:t>
            </a:r>
            <a:r>
              <a:rPr lang="en-US" altLang="zh-TW" sz="1800" dirty="0">
                <a:solidFill>
                  <a:schemeClr val="tx1"/>
                </a:solidFill>
                <a:latin typeface="Times New Roman" panose="02020603050405020304" pitchFamily="18" charset="0"/>
                <a:cs typeface="Times New Roman" panose="02020603050405020304" pitchFamily="18" charset="0"/>
              </a:rPr>
              <a:t>Procedure, with an improvement of 34% compared to Stateful Free5GC and 55% compared to Stateless Free5GC.</a:t>
            </a:r>
          </a:p>
          <a:p>
            <a:pPr>
              <a:spcBef>
                <a:spcPts val="0"/>
              </a:spcBef>
              <a:spcAft>
                <a:spcPts val="1200"/>
              </a:spcAft>
            </a:pPr>
            <a:r>
              <a:rPr lang="en-US" altLang="zh-TW" sz="1800" dirty="0">
                <a:solidFill>
                  <a:schemeClr val="tx1"/>
                </a:solidFill>
                <a:latin typeface="Times New Roman" panose="02020603050405020304" pitchFamily="18" charset="0"/>
                <a:cs typeface="Times New Roman" panose="02020603050405020304" pitchFamily="18" charset="0"/>
              </a:rPr>
              <a:t>For the </a:t>
            </a:r>
            <a:r>
              <a:rPr lang="en-US" altLang="zh-TW" sz="1800" dirty="0">
                <a:solidFill>
                  <a:schemeClr val="tx2"/>
                </a:solidFill>
                <a:latin typeface="Times New Roman" panose="02020603050405020304" pitchFamily="18" charset="0"/>
                <a:cs typeface="Times New Roman" panose="02020603050405020304" pitchFamily="18" charset="0"/>
              </a:rPr>
              <a:t>less complex procedures</a:t>
            </a:r>
            <a:r>
              <a:rPr lang="en-US" altLang="zh-TW" sz="1800" dirty="0">
                <a:solidFill>
                  <a:schemeClr val="tx1"/>
                </a:solidFill>
                <a:latin typeface="Times New Roman" panose="02020603050405020304" pitchFamily="18" charset="0"/>
                <a:cs typeface="Times New Roman" panose="02020603050405020304" pitchFamily="18" charset="0"/>
              </a:rPr>
              <a:t>, PP5GS compared to Stateless Free5GC, ∼45% less resources are required for both procedures.</a:t>
            </a:r>
          </a:p>
        </p:txBody>
      </p:sp>
      <p:pic>
        <p:nvPicPr>
          <p:cNvPr id="4" name="圖片 3">
            <a:extLst>
              <a:ext uri="{FF2B5EF4-FFF2-40B4-BE49-F238E27FC236}">
                <a16:creationId xmlns:a16="http://schemas.microsoft.com/office/drawing/2014/main" id="{69C97FDC-876B-4E01-9AED-34F55EFA8ACA}"/>
              </a:ext>
            </a:extLst>
          </p:cNvPr>
          <p:cNvPicPr>
            <a:picLocks noChangeAspect="1"/>
          </p:cNvPicPr>
          <p:nvPr/>
        </p:nvPicPr>
        <p:blipFill>
          <a:blip r:embed="rId3"/>
          <a:stretch>
            <a:fillRect/>
          </a:stretch>
        </p:blipFill>
        <p:spPr>
          <a:xfrm>
            <a:off x="5447928" y="1905079"/>
            <a:ext cx="6551797" cy="4221088"/>
          </a:xfrm>
          <a:prstGeom prst="rect">
            <a:avLst/>
          </a:prstGeom>
          <a:ln>
            <a:solidFill>
              <a:schemeClr val="tx1"/>
            </a:solidFill>
          </a:ln>
        </p:spPr>
      </p:pic>
    </p:spTree>
    <p:extLst>
      <p:ext uri="{BB962C8B-B14F-4D97-AF65-F5344CB8AC3E}">
        <p14:creationId xmlns:p14="http://schemas.microsoft.com/office/powerpoint/2010/main" val="261169142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標題 1">
            <a:extLst>
              <a:ext uri="{FF2B5EF4-FFF2-40B4-BE49-F238E27FC236}">
                <a16:creationId xmlns:a16="http://schemas.microsoft.com/office/drawing/2014/main" id="{4113B4E1-CAEB-9018-9654-36FDBA31B184}"/>
              </a:ext>
            </a:extLst>
          </p:cNvPr>
          <p:cNvSpPr>
            <a:spLocks noGrp="1"/>
          </p:cNvSpPr>
          <p:nvPr>
            <p:ph type="title"/>
          </p:nvPr>
        </p:nvSpPr>
        <p:spPr/>
        <p:txBody>
          <a:bodyPr/>
          <a:lstStyle/>
          <a:p>
            <a:pPr defTabSz="912768"/>
            <a:r>
              <a:rPr lang="en-US" altLang="zh-TW" sz="3200" dirty="0"/>
              <a:t>Performance Evaluation - </a:t>
            </a:r>
            <a:br>
              <a:rPr lang="en-US" altLang="zh-TW" sz="3200" dirty="0"/>
            </a:br>
            <a:r>
              <a:rPr lang="en-US" altLang="zh-TW" sz="3200" dirty="0"/>
              <a:t>Performance Compare</a:t>
            </a:r>
            <a:endParaRPr lang="zh-TW" altLang="en-US" sz="3200" dirty="0"/>
          </a:p>
        </p:txBody>
      </p:sp>
      <p:sp>
        <p:nvSpPr>
          <p:cNvPr id="12292" name="投影片編號版面配置區 3">
            <a:extLst>
              <a:ext uri="{FF2B5EF4-FFF2-40B4-BE49-F238E27FC236}">
                <a16:creationId xmlns:a16="http://schemas.microsoft.com/office/drawing/2014/main" id="{8FC2871B-3F60-045D-6436-367445A8767F}"/>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13" indent="-285737">
              <a:defRPr>
                <a:solidFill>
                  <a:schemeClr val="tx1"/>
                </a:solidFill>
                <a:latin typeface="Arial" panose="020B0604020202020204" pitchFamily="34" charset="0"/>
                <a:cs typeface="Arial" panose="020B0604020202020204" pitchFamily="34" charset="0"/>
              </a:defRPr>
            </a:lvl2pPr>
            <a:lvl3pPr marL="1142942" indent="-228589">
              <a:defRPr>
                <a:solidFill>
                  <a:schemeClr val="tx1"/>
                </a:solidFill>
                <a:latin typeface="Arial" panose="020B0604020202020204" pitchFamily="34" charset="0"/>
                <a:cs typeface="Arial" panose="020B0604020202020204" pitchFamily="34" charset="0"/>
              </a:defRPr>
            </a:lvl3pPr>
            <a:lvl4pPr marL="1600120" indent="-228589">
              <a:defRPr>
                <a:solidFill>
                  <a:schemeClr val="tx1"/>
                </a:solidFill>
                <a:latin typeface="Arial" panose="020B0604020202020204" pitchFamily="34" charset="0"/>
                <a:cs typeface="Arial" panose="020B0604020202020204" pitchFamily="34" charset="0"/>
              </a:defRPr>
            </a:lvl4pPr>
            <a:lvl5pPr marL="2057298" indent="-228589">
              <a:defRPr>
                <a:solidFill>
                  <a:schemeClr val="tx1"/>
                </a:solidFill>
                <a:latin typeface="Arial" panose="020B0604020202020204" pitchFamily="34" charset="0"/>
                <a:cs typeface="Arial" panose="020B0604020202020204" pitchFamily="34" charset="0"/>
              </a:defRPr>
            </a:lvl5pPr>
            <a:lvl6pPr marL="2514474" indent="-22858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652" indent="-22858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8829" indent="-22858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006" indent="-22858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3AA80CB-8CD5-FB43-BE2B-4C631E9A7B91}" type="slidenum">
              <a:rPr lang="en-US" altLang="zh-TW">
                <a:solidFill>
                  <a:srgbClr val="898989"/>
                </a:solidFill>
                <a:latin typeface="Calibri" panose="020F0502020204030204" pitchFamily="34" charset="0"/>
              </a:rPr>
              <a:pPr/>
              <a:t>28</a:t>
            </a:fld>
            <a:endParaRPr lang="en-US" altLang="zh-TW" dirty="0">
              <a:solidFill>
                <a:srgbClr val="898989"/>
              </a:solidFill>
              <a:latin typeface="Calibri" panose="020F0502020204030204" pitchFamily="34" charset="0"/>
            </a:endParaRPr>
          </a:p>
        </p:txBody>
      </p:sp>
      <p:sp>
        <p:nvSpPr>
          <p:cNvPr id="6" name="內容版面配置區 5">
            <a:extLst>
              <a:ext uri="{FF2B5EF4-FFF2-40B4-BE49-F238E27FC236}">
                <a16:creationId xmlns:a16="http://schemas.microsoft.com/office/drawing/2014/main" id="{3271936D-B914-9EBE-ECB8-11541AAF361D}"/>
              </a:ext>
            </a:extLst>
          </p:cNvPr>
          <p:cNvSpPr>
            <a:spLocks noGrp="1"/>
          </p:cNvSpPr>
          <p:nvPr>
            <p:ph idx="1"/>
          </p:nvPr>
        </p:nvSpPr>
        <p:spPr>
          <a:xfrm>
            <a:off x="609600" y="1600204"/>
            <a:ext cx="4694312" cy="4525963"/>
          </a:xfrm>
        </p:spPr>
        <p:txBody>
          <a:bodyPr/>
          <a:lstStyle/>
          <a:p>
            <a:pPr>
              <a:spcBef>
                <a:spcPts val="0"/>
              </a:spcBef>
              <a:spcAft>
                <a:spcPts val="1200"/>
              </a:spcAft>
            </a:pPr>
            <a:r>
              <a:rPr lang="en-US" altLang="zh-TW" sz="1800" dirty="0">
                <a:solidFill>
                  <a:schemeClr val="tx2"/>
                </a:solidFill>
                <a:latin typeface="Times New Roman" panose="02020603050405020304" pitchFamily="18" charset="0"/>
                <a:cs typeface="Times New Roman" panose="02020603050405020304" pitchFamily="18" charset="0"/>
              </a:rPr>
              <a:t>Procedure Completion Times:</a:t>
            </a:r>
          </a:p>
          <a:p>
            <a:pPr>
              <a:spcBef>
                <a:spcPts val="0"/>
              </a:spcBef>
              <a:spcAft>
                <a:spcPts val="1200"/>
              </a:spcAft>
            </a:pPr>
            <a:r>
              <a:rPr lang="en-US" altLang="zh-TW" sz="1800" dirty="0">
                <a:solidFill>
                  <a:schemeClr val="tx1"/>
                </a:solidFill>
                <a:latin typeface="Times New Roman" panose="02020603050405020304" pitchFamily="18" charset="0"/>
                <a:cs typeface="Times New Roman" panose="02020603050405020304" pitchFamily="18" charset="0"/>
              </a:rPr>
              <a:t>The PCT comparisons for the four systems with respect to the number of new initiated procedures per second are shown in Fig. 8.</a:t>
            </a:r>
          </a:p>
          <a:p>
            <a:pPr>
              <a:spcBef>
                <a:spcPts val="0"/>
              </a:spcBef>
              <a:spcAft>
                <a:spcPts val="1200"/>
              </a:spcAft>
            </a:pPr>
            <a:r>
              <a:rPr lang="en-US" altLang="zh-TW" sz="1800" dirty="0">
                <a:solidFill>
                  <a:srgbClr val="FF0000"/>
                </a:solidFill>
                <a:latin typeface="Times New Roman" panose="02020603050405020304" pitchFamily="18" charset="0"/>
                <a:cs typeface="Times New Roman" panose="02020603050405020304" pitchFamily="18" charset="0"/>
              </a:rPr>
              <a:t>The faster 5GC manages to complete control plane procedure, the sooner can UEs start transmitting in the data plane.</a:t>
            </a:r>
          </a:p>
          <a:p>
            <a:pPr>
              <a:spcBef>
                <a:spcPts val="0"/>
              </a:spcBef>
              <a:spcAft>
                <a:spcPts val="1200"/>
              </a:spcAft>
            </a:pPr>
            <a:r>
              <a:rPr lang="en-US" altLang="zh-TW" sz="1800" dirty="0">
                <a:solidFill>
                  <a:schemeClr val="tx1"/>
                </a:solidFill>
                <a:latin typeface="Times New Roman" panose="02020603050405020304" pitchFamily="18" charset="0"/>
                <a:cs typeface="Times New Roman" panose="02020603050405020304" pitchFamily="18" charset="0"/>
              </a:rPr>
              <a:t>On average, PP5GS completes </a:t>
            </a:r>
            <a:r>
              <a:rPr lang="en-US" altLang="zh-TW" sz="1800" dirty="0">
                <a:solidFill>
                  <a:schemeClr val="tx2"/>
                </a:solidFill>
                <a:latin typeface="Times New Roman" panose="02020603050405020304" pitchFamily="18" charset="0"/>
                <a:cs typeface="Times New Roman" panose="02020603050405020304" pitchFamily="18" charset="0"/>
              </a:rPr>
              <a:t>Registration</a:t>
            </a:r>
            <a:r>
              <a:rPr lang="en-US" altLang="zh-TW" sz="1800" dirty="0">
                <a:solidFill>
                  <a:schemeClr val="tx1"/>
                </a:solidFill>
                <a:latin typeface="Times New Roman" panose="02020603050405020304" pitchFamily="18" charset="0"/>
                <a:cs typeface="Times New Roman" panose="02020603050405020304" pitchFamily="18" charset="0"/>
              </a:rPr>
              <a:t> 42% faster and </a:t>
            </a:r>
            <a:r>
              <a:rPr lang="en-US" altLang="zh-TW" sz="1800" dirty="0">
                <a:solidFill>
                  <a:schemeClr val="tx2"/>
                </a:solidFill>
                <a:latin typeface="Times New Roman" panose="02020603050405020304" pitchFamily="18" charset="0"/>
                <a:cs typeface="Times New Roman" panose="02020603050405020304" pitchFamily="18" charset="0"/>
              </a:rPr>
              <a:t>PDU Session Establishment </a:t>
            </a:r>
            <a:r>
              <a:rPr lang="en-US" altLang="zh-TW" sz="1800" dirty="0">
                <a:solidFill>
                  <a:schemeClr val="tx1"/>
                </a:solidFill>
                <a:latin typeface="Times New Roman" panose="02020603050405020304" pitchFamily="18" charset="0"/>
                <a:cs typeface="Times New Roman" panose="02020603050405020304" pitchFamily="18" charset="0"/>
              </a:rPr>
              <a:t>50% faster than the baseline.</a:t>
            </a:r>
          </a:p>
          <a:p>
            <a:pPr>
              <a:spcBef>
                <a:spcPts val="0"/>
              </a:spcBef>
              <a:spcAft>
                <a:spcPts val="1200"/>
              </a:spcAft>
            </a:pPr>
            <a:r>
              <a:rPr lang="en-US" altLang="zh-TW" sz="1800" dirty="0">
                <a:solidFill>
                  <a:schemeClr val="tx1"/>
                </a:solidFill>
                <a:latin typeface="Times New Roman" panose="02020603050405020304" pitchFamily="18" charset="0"/>
                <a:cs typeface="Times New Roman" panose="02020603050405020304" pitchFamily="18" charset="0"/>
              </a:rPr>
              <a:t>Compared to the baseline, </a:t>
            </a:r>
            <a:r>
              <a:rPr lang="en-US" altLang="zh-TW" sz="1800" dirty="0">
                <a:solidFill>
                  <a:schemeClr val="tx2"/>
                </a:solidFill>
                <a:latin typeface="Times New Roman" panose="02020603050405020304" pitchFamily="18" charset="0"/>
                <a:cs typeface="Times New Roman" panose="02020603050405020304" pitchFamily="18" charset="0"/>
              </a:rPr>
              <a:t>PDU Session Release </a:t>
            </a:r>
            <a:r>
              <a:rPr lang="en-US" altLang="zh-TW" sz="1800" dirty="0">
                <a:solidFill>
                  <a:schemeClr val="tx1"/>
                </a:solidFill>
                <a:latin typeface="Times New Roman" panose="02020603050405020304" pitchFamily="18" charset="0"/>
                <a:cs typeface="Times New Roman" panose="02020603050405020304" pitchFamily="18" charset="0"/>
              </a:rPr>
              <a:t>(see Fig. 8c) and </a:t>
            </a:r>
            <a:r>
              <a:rPr lang="en-US" altLang="zh-TW" sz="1800" dirty="0">
                <a:solidFill>
                  <a:schemeClr val="tx2"/>
                </a:solidFill>
                <a:latin typeface="Times New Roman" panose="02020603050405020304" pitchFamily="18" charset="0"/>
                <a:cs typeface="Times New Roman" panose="02020603050405020304" pitchFamily="18" charset="0"/>
              </a:rPr>
              <a:t>Deregistration </a:t>
            </a:r>
            <a:r>
              <a:rPr lang="en-US" altLang="zh-TW" sz="1800" dirty="0">
                <a:solidFill>
                  <a:schemeClr val="tx1"/>
                </a:solidFill>
                <a:latin typeface="Times New Roman" panose="02020603050405020304" pitchFamily="18" charset="0"/>
                <a:cs typeface="Times New Roman" panose="02020603050405020304" pitchFamily="18" charset="0"/>
              </a:rPr>
              <a:t>(see Fig. 8d) take on average ∼12% and ∼8% longer. However, in terms of absolute values the difference is negligible being ∼1ms.</a:t>
            </a:r>
          </a:p>
        </p:txBody>
      </p:sp>
      <p:pic>
        <p:nvPicPr>
          <p:cNvPr id="3" name="圖片 2">
            <a:extLst>
              <a:ext uri="{FF2B5EF4-FFF2-40B4-BE49-F238E27FC236}">
                <a16:creationId xmlns:a16="http://schemas.microsoft.com/office/drawing/2014/main" id="{19A8A5FE-A5F9-412F-A117-C0A277EEDDE3}"/>
              </a:ext>
            </a:extLst>
          </p:cNvPr>
          <p:cNvPicPr>
            <a:picLocks noChangeAspect="1"/>
          </p:cNvPicPr>
          <p:nvPr/>
        </p:nvPicPr>
        <p:blipFill>
          <a:blip r:embed="rId3"/>
          <a:stretch>
            <a:fillRect/>
          </a:stretch>
        </p:blipFill>
        <p:spPr>
          <a:xfrm>
            <a:off x="5447928" y="1988840"/>
            <a:ext cx="6523630" cy="3888432"/>
          </a:xfrm>
          <a:prstGeom prst="rect">
            <a:avLst/>
          </a:prstGeom>
          <a:ln>
            <a:solidFill>
              <a:schemeClr val="tx1"/>
            </a:solidFill>
          </a:ln>
        </p:spPr>
      </p:pic>
    </p:spTree>
    <p:extLst>
      <p:ext uri="{BB962C8B-B14F-4D97-AF65-F5344CB8AC3E}">
        <p14:creationId xmlns:p14="http://schemas.microsoft.com/office/powerpoint/2010/main" val="136878280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標題 1">
            <a:extLst>
              <a:ext uri="{FF2B5EF4-FFF2-40B4-BE49-F238E27FC236}">
                <a16:creationId xmlns:a16="http://schemas.microsoft.com/office/drawing/2014/main" id="{4113B4E1-CAEB-9018-9654-36FDBA31B184}"/>
              </a:ext>
            </a:extLst>
          </p:cNvPr>
          <p:cNvSpPr>
            <a:spLocks noGrp="1"/>
          </p:cNvSpPr>
          <p:nvPr>
            <p:ph type="title"/>
          </p:nvPr>
        </p:nvSpPr>
        <p:spPr/>
        <p:txBody>
          <a:bodyPr/>
          <a:lstStyle/>
          <a:p>
            <a:pPr defTabSz="912768"/>
            <a:r>
              <a:rPr lang="en-US" altLang="zh-TW" sz="3200" dirty="0"/>
              <a:t>Performance Evaluation - </a:t>
            </a:r>
            <a:br>
              <a:rPr lang="en-US" altLang="zh-TW" sz="3200" dirty="0"/>
            </a:br>
            <a:r>
              <a:rPr lang="en-US" altLang="zh-TW" sz="3200" dirty="0"/>
              <a:t>Performance Compare</a:t>
            </a:r>
            <a:endParaRPr lang="zh-TW" altLang="en-US" sz="3200" dirty="0"/>
          </a:p>
        </p:txBody>
      </p:sp>
      <p:sp>
        <p:nvSpPr>
          <p:cNvPr id="12292" name="投影片編號版面配置區 3">
            <a:extLst>
              <a:ext uri="{FF2B5EF4-FFF2-40B4-BE49-F238E27FC236}">
                <a16:creationId xmlns:a16="http://schemas.microsoft.com/office/drawing/2014/main" id="{8FC2871B-3F60-045D-6436-367445A8767F}"/>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13" indent="-285737">
              <a:defRPr>
                <a:solidFill>
                  <a:schemeClr val="tx1"/>
                </a:solidFill>
                <a:latin typeface="Arial" panose="020B0604020202020204" pitchFamily="34" charset="0"/>
                <a:cs typeface="Arial" panose="020B0604020202020204" pitchFamily="34" charset="0"/>
              </a:defRPr>
            </a:lvl2pPr>
            <a:lvl3pPr marL="1142942" indent="-228589">
              <a:defRPr>
                <a:solidFill>
                  <a:schemeClr val="tx1"/>
                </a:solidFill>
                <a:latin typeface="Arial" panose="020B0604020202020204" pitchFamily="34" charset="0"/>
                <a:cs typeface="Arial" panose="020B0604020202020204" pitchFamily="34" charset="0"/>
              </a:defRPr>
            </a:lvl3pPr>
            <a:lvl4pPr marL="1600120" indent="-228589">
              <a:defRPr>
                <a:solidFill>
                  <a:schemeClr val="tx1"/>
                </a:solidFill>
                <a:latin typeface="Arial" panose="020B0604020202020204" pitchFamily="34" charset="0"/>
                <a:cs typeface="Arial" panose="020B0604020202020204" pitchFamily="34" charset="0"/>
              </a:defRPr>
            </a:lvl4pPr>
            <a:lvl5pPr marL="2057298" indent="-228589">
              <a:defRPr>
                <a:solidFill>
                  <a:schemeClr val="tx1"/>
                </a:solidFill>
                <a:latin typeface="Arial" panose="020B0604020202020204" pitchFamily="34" charset="0"/>
                <a:cs typeface="Arial" panose="020B0604020202020204" pitchFamily="34" charset="0"/>
              </a:defRPr>
            </a:lvl5pPr>
            <a:lvl6pPr marL="2514474" indent="-22858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652" indent="-22858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8829" indent="-22858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006" indent="-22858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3AA80CB-8CD5-FB43-BE2B-4C631E9A7B91}" type="slidenum">
              <a:rPr lang="en-US" altLang="zh-TW">
                <a:solidFill>
                  <a:srgbClr val="898989"/>
                </a:solidFill>
                <a:latin typeface="Calibri" panose="020F0502020204030204" pitchFamily="34" charset="0"/>
              </a:rPr>
              <a:pPr/>
              <a:t>29</a:t>
            </a:fld>
            <a:endParaRPr lang="en-US" altLang="zh-TW" dirty="0">
              <a:solidFill>
                <a:srgbClr val="898989"/>
              </a:solidFill>
              <a:latin typeface="Calibri" panose="020F0502020204030204" pitchFamily="34" charset="0"/>
            </a:endParaRPr>
          </a:p>
        </p:txBody>
      </p:sp>
      <p:sp>
        <p:nvSpPr>
          <p:cNvPr id="6" name="內容版面配置區 5">
            <a:extLst>
              <a:ext uri="{FF2B5EF4-FFF2-40B4-BE49-F238E27FC236}">
                <a16:creationId xmlns:a16="http://schemas.microsoft.com/office/drawing/2014/main" id="{3271936D-B914-9EBE-ECB8-11541AAF361D}"/>
              </a:ext>
            </a:extLst>
          </p:cNvPr>
          <p:cNvSpPr>
            <a:spLocks noGrp="1"/>
          </p:cNvSpPr>
          <p:nvPr>
            <p:ph idx="1"/>
          </p:nvPr>
        </p:nvSpPr>
        <p:spPr>
          <a:xfrm>
            <a:off x="609600" y="1600204"/>
            <a:ext cx="4694312" cy="4525963"/>
          </a:xfrm>
        </p:spPr>
        <p:txBody>
          <a:bodyPr/>
          <a:lstStyle/>
          <a:p>
            <a:pPr>
              <a:spcBef>
                <a:spcPts val="0"/>
              </a:spcBef>
              <a:spcAft>
                <a:spcPts val="1200"/>
              </a:spcAft>
            </a:pPr>
            <a:r>
              <a:rPr lang="en-US" altLang="zh-TW" sz="1800" dirty="0">
                <a:solidFill>
                  <a:schemeClr val="tx2"/>
                </a:solidFill>
                <a:latin typeface="Times New Roman" panose="02020603050405020304" pitchFamily="18" charset="0"/>
                <a:cs typeface="Times New Roman" panose="02020603050405020304" pitchFamily="18" charset="0"/>
              </a:rPr>
              <a:t>Procedure Completion Times:</a:t>
            </a:r>
          </a:p>
          <a:p>
            <a:pPr>
              <a:spcBef>
                <a:spcPts val="0"/>
              </a:spcBef>
              <a:spcAft>
                <a:spcPts val="1200"/>
              </a:spcAft>
            </a:pPr>
            <a:r>
              <a:rPr lang="en-US" altLang="zh-TW" sz="1800" dirty="0">
                <a:solidFill>
                  <a:schemeClr val="tx1"/>
                </a:solidFill>
                <a:latin typeface="Times New Roman" panose="02020603050405020304" pitchFamily="18" charset="0"/>
                <a:cs typeface="Times New Roman" panose="02020603050405020304" pitchFamily="18" charset="0"/>
              </a:rPr>
              <a:t>On the other hand, Stateless Free5GC and Procedure-Pods </a:t>
            </a:r>
            <a:r>
              <a:rPr lang="en-US" altLang="zh-TW" sz="1800" dirty="0">
                <a:solidFill>
                  <a:srgbClr val="FF0000"/>
                </a:solidFill>
                <a:latin typeface="Times New Roman" panose="02020603050405020304" pitchFamily="18" charset="0"/>
                <a:cs typeface="Times New Roman" panose="02020603050405020304" pitchFamily="18" charset="0"/>
              </a:rPr>
              <a:t>exhibit very low performance</a:t>
            </a:r>
            <a:r>
              <a:rPr lang="en-US" altLang="zh-TW" sz="1800" dirty="0">
                <a:solidFill>
                  <a:schemeClr val="tx1"/>
                </a:solidFill>
                <a:latin typeface="Times New Roman" panose="02020603050405020304" pitchFamily="18" charset="0"/>
                <a:cs typeface="Times New Roman" panose="02020603050405020304" pitchFamily="18" charset="0"/>
              </a:rPr>
              <a:t> compared to the other systems.</a:t>
            </a:r>
          </a:p>
          <a:p>
            <a:pPr>
              <a:spcBef>
                <a:spcPts val="0"/>
              </a:spcBef>
              <a:spcAft>
                <a:spcPts val="1200"/>
              </a:spcAft>
            </a:pPr>
            <a:r>
              <a:rPr lang="en-US" altLang="zh-TW" sz="1800" dirty="0">
                <a:solidFill>
                  <a:schemeClr val="tx1"/>
                </a:solidFill>
                <a:latin typeface="Times New Roman" panose="02020603050405020304" pitchFamily="18" charset="0"/>
                <a:cs typeface="Times New Roman" panose="02020603050405020304" pitchFamily="18" charset="0"/>
              </a:rPr>
              <a:t>In the scenario with 300 UEs/s performing the </a:t>
            </a:r>
            <a:r>
              <a:rPr lang="en-US" altLang="zh-TW" sz="1800" dirty="0">
                <a:solidFill>
                  <a:schemeClr val="tx2"/>
                </a:solidFill>
                <a:latin typeface="Times New Roman" panose="02020603050405020304" pitchFamily="18" charset="0"/>
                <a:cs typeface="Times New Roman" panose="02020603050405020304" pitchFamily="18" charset="0"/>
              </a:rPr>
              <a:t>Registration</a:t>
            </a:r>
            <a:r>
              <a:rPr lang="en-US" altLang="zh-TW" sz="1800" dirty="0">
                <a:solidFill>
                  <a:schemeClr val="tx1"/>
                </a:solidFill>
                <a:latin typeface="Times New Roman" panose="02020603050405020304" pitchFamily="18" charset="0"/>
                <a:cs typeface="Times New Roman" panose="02020603050405020304" pitchFamily="18" charset="0"/>
              </a:rPr>
              <a:t> procedure, average PCTs reach 521ms and 11.48s for the Stateless Free5GC and Procedure-Pods, respectively.</a:t>
            </a:r>
          </a:p>
          <a:p>
            <a:pPr>
              <a:spcBef>
                <a:spcPts val="0"/>
              </a:spcBef>
              <a:spcAft>
                <a:spcPts val="1200"/>
              </a:spcAft>
            </a:pPr>
            <a:r>
              <a:rPr lang="en-US" altLang="zh-TW" sz="1800" dirty="0">
                <a:solidFill>
                  <a:schemeClr val="tx1"/>
                </a:solidFill>
                <a:latin typeface="Times New Roman" panose="02020603050405020304" pitchFamily="18" charset="0"/>
                <a:cs typeface="Times New Roman" panose="02020603050405020304" pitchFamily="18" charset="0"/>
              </a:rPr>
              <a:t>Therefore, we have excluded them from the plots as their performance is not comparable to the other high-performing systems.</a:t>
            </a:r>
          </a:p>
        </p:txBody>
      </p:sp>
      <p:pic>
        <p:nvPicPr>
          <p:cNvPr id="3" name="圖片 2">
            <a:extLst>
              <a:ext uri="{FF2B5EF4-FFF2-40B4-BE49-F238E27FC236}">
                <a16:creationId xmlns:a16="http://schemas.microsoft.com/office/drawing/2014/main" id="{19A8A5FE-A5F9-412F-A117-C0A277EEDDE3}"/>
              </a:ext>
            </a:extLst>
          </p:cNvPr>
          <p:cNvPicPr>
            <a:picLocks noChangeAspect="1"/>
          </p:cNvPicPr>
          <p:nvPr/>
        </p:nvPicPr>
        <p:blipFill>
          <a:blip r:embed="rId3"/>
          <a:stretch>
            <a:fillRect/>
          </a:stretch>
        </p:blipFill>
        <p:spPr>
          <a:xfrm>
            <a:off x="5447928" y="1988840"/>
            <a:ext cx="6523630" cy="3888432"/>
          </a:xfrm>
          <a:prstGeom prst="rect">
            <a:avLst/>
          </a:prstGeom>
          <a:ln>
            <a:solidFill>
              <a:schemeClr val="tx1"/>
            </a:solidFill>
          </a:ln>
        </p:spPr>
      </p:pic>
    </p:spTree>
    <p:extLst>
      <p:ext uri="{BB962C8B-B14F-4D97-AF65-F5344CB8AC3E}">
        <p14:creationId xmlns:p14="http://schemas.microsoft.com/office/powerpoint/2010/main" val="20940202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標題 1">
            <a:extLst>
              <a:ext uri="{FF2B5EF4-FFF2-40B4-BE49-F238E27FC236}">
                <a16:creationId xmlns:a16="http://schemas.microsoft.com/office/drawing/2014/main" id="{4113B4E1-CAEB-9018-9654-36FDBA31B184}"/>
              </a:ext>
            </a:extLst>
          </p:cNvPr>
          <p:cNvSpPr>
            <a:spLocks noGrp="1"/>
          </p:cNvSpPr>
          <p:nvPr>
            <p:ph type="title"/>
          </p:nvPr>
        </p:nvSpPr>
        <p:spPr/>
        <p:txBody>
          <a:bodyPr/>
          <a:lstStyle/>
          <a:p>
            <a:pPr defTabSz="912768"/>
            <a:r>
              <a:rPr lang="en-US" altLang="zh-TW" dirty="0"/>
              <a:t>Abstract</a:t>
            </a:r>
            <a:endParaRPr lang="zh-TW" altLang="en-US" dirty="0"/>
          </a:p>
        </p:txBody>
      </p:sp>
      <p:sp>
        <p:nvSpPr>
          <p:cNvPr id="12292" name="投影片編號版面配置區 3">
            <a:extLst>
              <a:ext uri="{FF2B5EF4-FFF2-40B4-BE49-F238E27FC236}">
                <a16:creationId xmlns:a16="http://schemas.microsoft.com/office/drawing/2014/main" id="{8FC2871B-3F60-045D-6436-367445A8767F}"/>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13" indent="-285737">
              <a:defRPr>
                <a:solidFill>
                  <a:schemeClr val="tx1"/>
                </a:solidFill>
                <a:latin typeface="Arial" panose="020B0604020202020204" pitchFamily="34" charset="0"/>
                <a:cs typeface="Arial" panose="020B0604020202020204" pitchFamily="34" charset="0"/>
              </a:defRPr>
            </a:lvl2pPr>
            <a:lvl3pPr marL="1142942" indent="-228589">
              <a:defRPr>
                <a:solidFill>
                  <a:schemeClr val="tx1"/>
                </a:solidFill>
                <a:latin typeface="Arial" panose="020B0604020202020204" pitchFamily="34" charset="0"/>
                <a:cs typeface="Arial" panose="020B0604020202020204" pitchFamily="34" charset="0"/>
              </a:defRPr>
            </a:lvl3pPr>
            <a:lvl4pPr marL="1600120" indent="-228589">
              <a:defRPr>
                <a:solidFill>
                  <a:schemeClr val="tx1"/>
                </a:solidFill>
                <a:latin typeface="Arial" panose="020B0604020202020204" pitchFamily="34" charset="0"/>
                <a:cs typeface="Arial" panose="020B0604020202020204" pitchFamily="34" charset="0"/>
              </a:defRPr>
            </a:lvl4pPr>
            <a:lvl5pPr marL="2057298" indent="-228589">
              <a:defRPr>
                <a:solidFill>
                  <a:schemeClr val="tx1"/>
                </a:solidFill>
                <a:latin typeface="Arial" panose="020B0604020202020204" pitchFamily="34" charset="0"/>
                <a:cs typeface="Arial" panose="020B0604020202020204" pitchFamily="34" charset="0"/>
              </a:defRPr>
            </a:lvl5pPr>
            <a:lvl6pPr marL="2514474" indent="-22858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652" indent="-22858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8829" indent="-22858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006" indent="-22858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3AA80CB-8CD5-FB43-BE2B-4C631E9A7B91}" type="slidenum">
              <a:rPr lang="en-US" altLang="zh-TW">
                <a:solidFill>
                  <a:srgbClr val="898989"/>
                </a:solidFill>
                <a:latin typeface="Calibri" panose="020F0502020204030204" pitchFamily="34" charset="0"/>
              </a:rPr>
              <a:pPr/>
              <a:t>3</a:t>
            </a:fld>
            <a:endParaRPr lang="en-US" altLang="zh-TW" dirty="0">
              <a:solidFill>
                <a:srgbClr val="898989"/>
              </a:solidFill>
              <a:latin typeface="Calibri" panose="020F0502020204030204" pitchFamily="34" charset="0"/>
            </a:endParaRPr>
          </a:p>
        </p:txBody>
      </p:sp>
      <p:sp>
        <p:nvSpPr>
          <p:cNvPr id="6" name="內容版面配置區 5">
            <a:extLst>
              <a:ext uri="{FF2B5EF4-FFF2-40B4-BE49-F238E27FC236}">
                <a16:creationId xmlns:a16="http://schemas.microsoft.com/office/drawing/2014/main" id="{3271936D-B914-9EBE-ECB8-11541AAF361D}"/>
              </a:ext>
            </a:extLst>
          </p:cNvPr>
          <p:cNvSpPr>
            <a:spLocks noGrp="1"/>
          </p:cNvSpPr>
          <p:nvPr>
            <p:ph idx="1"/>
          </p:nvPr>
        </p:nvSpPr>
        <p:spPr>
          <a:xfrm>
            <a:off x="609600" y="1600204"/>
            <a:ext cx="8078688" cy="4525963"/>
          </a:xfrm>
        </p:spPr>
        <p:txBody>
          <a:bodyPr/>
          <a:lstStyle/>
          <a:p>
            <a:pPr>
              <a:spcBef>
                <a:spcPts val="0"/>
              </a:spcBef>
              <a:spcAft>
                <a:spcPts val="1200"/>
              </a:spcAft>
            </a:pPr>
            <a:r>
              <a:rPr lang="en-US" sz="1800" dirty="0">
                <a:solidFill>
                  <a:schemeClr val="tx1"/>
                </a:solidFill>
                <a:latin typeface="Times New Roman" panose="02020603050405020304" pitchFamily="18" charset="0"/>
                <a:cs typeface="Times New Roman" panose="02020603050405020304" pitchFamily="18" charset="0"/>
              </a:rPr>
              <a:t>The </a:t>
            </a:r>
            <a:r>
              <a:rPr lang="en-US" sz="1800" dirty="0">
                <a:solidFill>
                  <a:schemeClr val="tx2"/>
                </a:solidFill>
                <a:latin typeface="Times New Roman" panose="02020603050405020304" pitchFamily="18" charset="0"/>
                <a:cs typeface="Times New Roman" panose="02020603050405020304" pitchFamily="18" charset="0"/>
              </a:rPr>
              <a:t>high degree of functional decomposition in SBA </a:t>
            </a:r>
            <a:r>
              <a:rPr lang="en-US" sz="1800" dirty="0">
                <a:solidFill>
                  <a:schemeClr val="tx1"/>
                </a:solidFill>
                <a:latin typeface="Times New Roman" panose="02020603050405020304" pitchFamily="18" charset="0"/>
                <a:cs typeface="Times New Roman" panose="02020603050405020304" pitchFamily="18" charset="0"/>
              </a:rPr>
              <a:t>has implications in terms of </a:t>
            </a:r>
            <a:r>
              <a:rPr lang="en-US" sz="1800" dirty="0">
                <a:solidFill>
                  <a:srgbClr val="FF0000"/>
                </a:solidFill>
                <a:latin typeface="Times New Roman" panose="02020603050405020304" pitchFamily="18" charset="0"/>
                <a:cs typeface="Times New Roman" panose="02020603050405020304" pitchFamily="18" charset="0"/>
              </a:rPr>
              <a:t>increased inter-NF signaling traffic </a:t>
            </a:r>
            <a:r>
              <a:rPr lang="en-US" sz="1800" dirty="0">
                <a:solidFill>
                  <a:schemeClr val="tx1"/>
                </a:solidFill>
                <a:latin typeface="Times New Roman" panose="02020603050405020304" pitchFamily="18" charset="0"/>
                <a:cs typeface="Times New Roman" panose="02020603050405020304" pitchFamily="18" charset="0"/>
              </a:rPr>
              <a:t>during the execution of control </a:t>
            </a:r>
            <a:r>
              <a:rPr lang="en-US" sz="1800">
                <a:solidFill>
                  <a:schemeClr val="tx1"/>
                </a:solidFill>
                <a:latin typeface="Times New Roman" panose="02020603050405020304" pitchFamily="18" charset="0"/>
                <a:cs typeface="Times New Roman" panose="02020603050405020304" pitchFamily="18" charset="0"/>
              </a:rPr>
              <a:t>plane procedures</a:t>
            </a:r>
            <a:r>
              <a:rPr lang="en-US" sz="1800" dirty="0">
                <a:solidFill>
                  <a:schemeClr val="tx1"/>
                </a:solidFill>
                <a:latin typeface="Times New Roman" panose="02020603050405020304" pitchFamily="18" charset="0"/>
                <a:cs typeface="Times New Roman" panose="02020603050405020304" pitchFamily="18" charset="0"/>
              </a:rPr>
              <a:t>, as well as an increased complexity in orchestrating a system with tight inter-NF dependencies. </a:t>
            </a:r>
          </a:p>
          <a:p>
            <a:pPr>
              <a:spcBef>
                <a:spcPts val="0"/>
              </a:spcBef>
              <a:spcAft>
                <a:spcPts val="1200"/>
              </a:spcAft>
            </a:pPr>
            <a:r>
              <a:rPr lang="en-US" sz="1800" dirty="0">
                <a:solidFill>
                  <a:schemeClr val="tx1"/>
                </a:solidFill>
                <a:latin typeface="Times New Roman" panose="02020603050405020304" pitchFamily="18" charset="0"/>
                <a:cs typeface="Times New Roman" panose="02020603050405020304" pitchFamily="18" charset="0"/>
              </a:rPr>
              <a:t>In this work, </a:t>
            </a:r>
            <a:r>
              <a:rPr lang="en-US" sz="1800" dirty="0">
                <a:solidFill>
                  <a:srgbClr val="FF0000"/>
                </a:solidFill>
                <a:latin typeface="Times New Roman" panose="02020603050405020304" pitchFamily="18" charset="0"/>
                <a:cs typeface="Times New Roman" panose="02020603050405020304" pitchFamily="18" charset="0"/>
              </a:rPr>
              <a:t>we introduce PP5GS as a stateless 5G Core </a:t>
            </a:r>
            <a:r>
              <a:rPr lang="en-US" sz="1800" dirty="0">
                <a:solidFill>
                  <a:schemeClr val="tx1"/>
                </a:solidFill>
                <a:latin typeface="Times New Roman" panose="02020603050405020304" pitchFamily="18" charset="0"/>
                <a:cs typeface="Times New Roman" panose="02020603050405020304" pitchFamily="18" charset="0"/>
              </a:rPr>
              <a:t>architecture that implements </a:t>
            </a:r>
            <a:r>
              <a:rPr lang="en-US" sz="1800">
                <a:solidFill>
                  <a:schemeClr val="tx1"/>
                </a:solidFill>
                <a:latin typeface="Times New Roman" panose="02020603050405020304" pitchFamily="18" charset="0"/>
                <a:cs typeface="Times New Roman" panose="02020603050405020304" pitchFamily="18" charset="0"/>
              </a:rPr>
              <a:t>a procedure-based </a:t>
            </a:r>
            <a:r>
              <a:rPr lang="en-US" sz="1800" dirty="0">
                <a:solidFill>
                  <a:schemeClr val="tx1"/>
                </a:solidFill>
                <a:latin typeface="Times New Roman" panose="02020603050405020304" pitchFamily="18" charset="0"/>
                <a:cs typeface="Times New Roman" panose="02020603050405020304" pitchFamily="18" charset="0"/>
              </a:rPr>
              <a:t>functional decomposition of the 5G Core NFs. </a:t>
            </a:r>
            <a:br>
              <a:rPr lang="en-US" sz="1800" dirty="0">
                <a:solidFill>
                  <a:schemeClr val="tx1"/>
                </a:solidFill>
                <a:latin typeface="Times New Roman" panose="02020603050405020304" pitchFamily="18" charset="0"/>
                <a:cs typeface="Times New Roman" panose="02020603050405020304" pitchFamily="18" charset="0"/>
              </a:rPr>
            </a:br>
            <a:r>
              <a:rPr lang="en-US" sz="1800" dirty="0">
                <a:solidFill>
                  <a:schemeClr val="tx1"/>
                </a:solidFill>
                <a:latin typeface="Times New Roman" panose="02020603050405020304" pitchFamily="18" charset="0"/>
                <a:cs typeface="Times New Roman" panose="02020603050405020304" pitchFamily="18" charset="0"/>
              </a:rPr>
              <a:t>We </a:t>
            </a:r>
            <a:r>
              <a:rPr lang="en-US" sz="1800">
                <a:solidFill>
                  <a:schemeClr val="tx1"/>
                </a:solidFill>
                <a:latin typeface="Times New Roman" panose="02020603050405020304" pitchFamily="18" charset="0"/>
                <a:cs typeface="Times New Roman" panose="02020603050405020304" pitchFamily="18" charset="0"/>
              </a:rPr>
              <a:t>develop Per-Procedure </a:t>
            </a:r>
            <a:r>
              <a:rPr lang="en-US" sz="1800" dirty="0">
                <a:solidFill>
                  <a:schemeClr val="tx1"/>
                </a:solidFill>
                <a:latin typeface="Times New Roman" panose="02020603050405020304" pitchFamily="18" charset="0"/>
                <a:cs typeface="Times New Roman" panose="02020603050405020304" pitchFamily="18" charset="0"/>
              </a:rPr>
              <a:t>NFs for </a:t>
            </a:r>
            <a:r>
              <a:rPr lang="en-US" sz="1800" dirty="0">
                <a:solidFill>
                  <a:schemeClr val="tx2"/>
                </a:solidFill>
                <a:latin typeface="Times New Roman" panose="02020603050405020304" pitchFamily="18" charset="0"/>
                <a:cs typeface="Times New Roman" panose="02020603050405020304" pitchFamily="18" charset="0"/>
              </a:rPr>
              <a:t>four different control </a:t>
            </a:r>
            <a:r>
              <a:rPr lang="en-US" sz="1800">
                <a:solidFill>
                  <a:schemeClr val="tx2"/>
                </a:solidFill>
                <a:latin typeface="Times New Roman" panose="02020603050405020304" pitchFamily="18" charset="0"/>
                <a:cs typeface="Times New Roman" panose="02020603050405020304" pitchFamily="18" charset="0"/>
              </a:rPr>
              <a:t>plane procedures </a:t>
            </a:r>
            <a:r>
              <a:rPr lang="en-US" sz="1800" dirty="0">
                <a:solidFill>
                  <a:schemeClr val="tx1"/>
                </a:solidFill>
                <a:latin typeface="Times New Roman" panose="02020603050405020304" pitchFamily="18" charset="0"/>
                <a:cs typeface="Times New Roman" panose="02020603050405020304" pitchFamily="18" charset="0"/>
              </a:rPr>
              <a:t>and perform extensive evaluations in a private cloud environment orchestrated with </a:t>
            </a:r>
            <a:r>
              <a:rPr lang="en-US" sz="1800" dirty="0">
                <a:solidFill>
                  <a:schemeClr val="tx2"/>
                </a:solidFill>
                <a:latin typeface="Times New Roman" panose="02020603050405020304" pitchFamily="18" charset="0"/>
                <a:cs typeface="Times New Roman" panose="02020603050405020304" pitchFamily="18" charset="0"/>
              </a:rPr>
              <a:t>Kubernetes</a:t>
            </a:r>
            <a:r>
              <a:rPr lang="en-US" sz="1800" dirty="0">
                <a:solidFill>
                  <a:schemeClr val="tx1"/>
                </a:solidFill>
                <a:latin typeface="Times New Roman" panose="02020603050405020304" pitchFamily="18" charset="0"/>
                <a:cs typeface="Times New Roman" panose="02020603050405020304" pitchFamily="18" charset="0"/>
              </a:rPr>
              <a:t>. </a:t>
            </a:r>
          </a:p>
          <a:p>
            <a:pPr>
              <a:spcBef>
                <a:spcPts val="0"/>
              </a:spcBef>
              <a:spcAft>
                <a:spcPts val="1200"/>
              </a:spcAft>
            </a:pPr>
            <a:r>
              <a:rPr lang="en-US" sz="1800" dirty="0">
                <a:solidFill>
                  <a:schemeClr val="tx1"/>
                </a:solidFill>
                <a:latin typeface="Times New Roman" panose="02020603050405020304" pitchFamily="18" charset="0"/>
                <a:cs typeface="Times New Roman" panose="02020603050405020304" pitchFamily="18" charset="0"/>
              </a:rPr>
              <a:t>The results show that PP5GS requires up to </a:t>
            </a:r>
            <a:r>
              <a:rPr lang="en-US" sz="1800" dirty="0">
                <a:solidFill>
                  <a:srgbClr val="FF0000"/>
                </a:solidFill>
                <a:latin typeface="Times New Roman" panose="02020603050405020304" pitchFamily="18" charset="0"/>
                <a:cs typeface="Times New Roman" panose="02020603050405020304" pitchFamily="18" charset="0"/>
              </a:rPr>
              <a:t>34% and 55% less computing resources </a:t>
            </a:r>
            <a:r>
              <a:rPr lang="en-US" sz="1800" dirty="0">
                <a:solidFill>
                  <a:schemeClr val="tx1"/>
                </a:solidFill>
                <a:latin typeface="Times New Roman" panose="02020603050405020304" pitchFamily="18" charset="0"/>
                <a:cs typeface="Times New Roman" panose="02020603050405020304" pitchFamily="18" charset="0"/>
              </a:rPr>
              <a:t>compared to the baseline stateful and stateless systems, respectively, while generating at </a:t>
            </a:r>
            <a:r>
              <a:rPr lang="en-US" sz="1800" dirty="0">
                <a:solidFill>
                  <a:srgbClr val="FF0000"/>
                </a:solidFill>
                <a:latin typeface="Times New Roman" panose="02020603050405020304" pitchFamily="18" charset="0"/>
                <a:cs typeface="Times New Roman" panose="02020603050405020304" pitchFamily="18" charset="0"/>
              </a:rPr>
              <a:t>least 40% less signaling traffic</a:t>
            </a:r>
            <a:r>
              <a:rPr lang="en-US" sz="1800" dirty="0">
                <a:solidFill>
                  <a:schemeClr val="tx1"/>
                </a:solidFill>
                <a:latin typeface="Times New Roman" panose="02020603050405020304" pitchFamily="18" charset="0"/>
                <a:cs typeface="Times New Roman" panose="02020603050405020304" pitchFamily="18" charset="0"/>
              </a:rPr>
              <a:t>. Moreover, complex </a:t>
            </a:r>
            <a:r>
              <a:rPr lang="en-US" sz="1800" dirty="0">
                <a:solidFill>
                  <a:srgbClr val="FF0000"/>
                </a:solidFill>
                <a:latin typeface="Times New Roman" panose="02020603050405020304" pitchFamily="18" charset="0"/>
                <a:cs typeface="Times New Roman" panose="02020603050405020304" pitchFamily="18" charset="0"/>
              </a:rPr>
              <a:t>control </a:t>
            </a:r>
            <a:r>
              <a:rPr lang="en-US" sz="1800">
                <a:solidFill>
                  <a:srgbClr val="FF0000"/>
                </a:solidFill>
                <a:latin typeface="Times New Roman" panose="02020603050405020304" pitchFamily="18" charset="0"/>
                <a:cs typeface="Times New Roman" panose="02020603050405020304" pitchFamily="18" charset="0"/>
              </a:rPr>
              <a:t>plane procedures </a:t>
            </a:r>
            <a:r>
              <a:rPr lang="en-US" sz="1800" dirty="0">
                <a:solidFill>
                  <a:srgbClr val="FF0000"/>
                </a:solidFill>
                <a:latin typeface="Times New Roman" panose="02020603050405020304" pitchFamily="18" charset="0"/>
                <a:cs typeface="Times New Roman" panose="02020603050405020304" pitchFamily="18" charset="0"/>
              </a:rPr>
              <a:t>can complete up to 50% faster</a:t>
            </a:r>
            <a:r>
              <a:rPr lang="en-US" sz="1800" dirty="0">
                <a:solidFill>
                  <a:schemeClr val="tx1"/>
                </a:solidFill>
                <a:latin typeface="Times New Roman" panose="02020603050405020304" pitchFamily="18" charset="0"/>
                <a:cs typeface="Times New Roman" panose="02020603050405020304" pitchFamily="18" charset="0"/>
              </a:rPr>
              <a:t>. Lastly, the results show that PP5GS is a more feasible architecture in leveraging </a:t>
            </a:r>
            <a:r>
              <a:rPr lang="en-US" sz="1800" dirty="0">
                <a:solidFill>
                  <a:srgbClr val="FF0000"/>
                </a:solidFill>
                <a:latin typeface="Times New Roman" panose="02020603050405020304" pitchFamily="18" charset="0"/>
                <a:cs typeface="Times New Roman" panose="02020603050405020304" pitchFamily="18" charset="0"/>
              </a:rPr>
              <a:t>edge-offloading</a:t>
            </a:r>
            <a:r>
              <a:rPr lang="en-US" sz="1800" dirty="0">
                <a:solidFill>
                  <a:schemeClr val="tx1"/>
                </a:solidFill>
                <a:latin typeface="Times New Roman" panose="02020603050405020304" pitchFamily="18" charset="0"/>
                <a:cs typeface="Times New Roman" panose="02020603050405020304" pitchFamily="18" charset="0"/>
              </a:rPr>
              <a:t> of 5G Core NFs.</a:t>
            </a:r>
            <a:endParaRPr lang="en-US" sz="1800" dirty="0"/>
          </a:p>
        </p:txBody>
      </p:sp>
      <p:pic>
        <p:nvPicPr>
          <p:cNvPr id="5" name="圖片 4">
            <a:extLst>
              <a:ext uri="{FF2B5EF4-FFF2-40B4-BE49-F238E27FC236}">
                <a16:creationId xmlns:a16="http://schemas.microsoft.com/office/drawing/2014/main" id="{5ACD1EE9-E3B2-4234-854D-85116422FBF8}"/>
              </a:ext>
            </a:extLst>
          </p:cNvPr>
          <p:cNvPicPr>
            <a:picLocks noChangeAspect="1"/>
          </p:cNvPicPr>
          <p:nvPr/>
        </p:nvPicPr>
        <p:blipFill>
          <a:blip r:embed="rId3"/>
          <a:stretch>
            <a:fillRect/>
          </a:stretch>
        </p:blipFill>
        <p:spPr>
          <a:xfrm>
            <a:off x="8976320" y="4392777"/>
            <a:ext cx="2678088" cy="1808627"/>
          </a:xfrm>
          <a:prstGeom prst="rect">
            <a:avLst/>
          </a:prstGeom>
        </p:spPr>
      </p:pic>
      <p:pic>
        <p:nvPicPr>
          <p:cNvPr id="9" name="圖片 8">
            <a:extLst>
              <a:ext uri="{FF2B5EF4-FFF2-40B4-BE49-F238E27FC236}">
                <a16:creationId xmlns:a16="http://schemas.microsoft.com/office/drawing/2014/main" id="{F0F2060B-F63E-4B2F-BDD5-B65386BCD17F}"/>
              </a:ext>
            </a:extLst>
          </p:cNvPr>
          <p:cNvPicPr>
            <a:picLocks noChangeAspect="1"/>
          </p:cNvPicPr>
          <p:nvPr/>
        </p:nvPicPr>
        <p:blipFill rotWithShape="1">
          <a:blip r:embed="rId4"/>
          <a:srcRect b="10162"/>
          <a:stretch/>
        </p:blipFill>
        <p:spPr>
          <a:xfrm>
            <a:off x="9480376" y="1781944"/>
            <a:ext cx="1310872" cy="2304256"/>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標題 1">
            <a:extLst>
              <a:ext uri="{FF2B5EF4-FFF2-40B4-BE49-F238E27FC236}">
                <a16:creationId xmlns:a16="http://schemas.microsoft.com/office/drawing/2014/main" id="{4113B4E1-CAEB-9018-9654-36FDBA31B184}"/>
              </a:ext>
            </a:extLst>
          </p:cNvPr>
          <p:cNvSpPr>
            <a:spLocks noGrp="1"/>
          </p:cNvSpPr>
          <p:nvPr>
            <p:ph type="title"/>
          </p:nvPr>
        </p:nvSpPr>
        <p:spPr/>
        <p:txBody>
          <a:bodyPr/>
          <a:lstStyle/>
          <a:p>
            <a:pPr defTabSz="912768"/>
            <a:r>
              <a:rPr lang="en-US" altLang="zh-TW" sz="3200" dirty="0"/>
              <a:t>Performance Evaluation - </a:t>
            </a:r>
            <a:br>
              <a:rPr lang="en-US" altLang="zh-TW" sz="3200" dirty="0"/>
            </a:br>
            <a:r>
              <a:rPr lang="en-US" altLang="zh-TW" sz="3200" dirty="0"/>
              <a:t>Performance Compare</a:t>
            </a:r>
            <a:endParaRPr lang="zh-TW" altLang="en-US" sz="3200" dirty="0"/>
          </a:p>
        </p:txBody>
      </p:sp>
      <p:sp>
        <p:nvSpPr>
          <p:cNvPr id="12292" name="投影片編號版面配置區 3">
            <a:extLst>
              <a:ext uri="{FF2B5EF4-FFF2-40B4-BE49-F238E27FC236}">
                <a16:creationId xmlns:a16="http://schemas.microsoft.com/office/drawing/2014/main" id="{8FC2871B-3F60-045D-6436-367445A8767F}"/>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13" indent="-285737">
              <a:defRPr>
                <a:solidFill>
                  <a:schemeClr val="tx1"/>
                </a:solidFill>
                <a:latin typeface="Arial" panose="020B0604020202020204" pitchFamily="34" charset="0"/>
                <a:cs typeface="Arial" panose="020B0604020202020204" pitchFamily="34" charset="0"/>
              </a:defRPr>
            </a:lvl2pPr>
            <a:lvl3pPr marL="1142942" indent="-228589">
              <a:defRPr>
                <a:solidFill>
                  <a:schemeClr val="tx1"/>
                </a:solidFill>
                <a:latin typeface="Arial" panose="020B0604020202020204" pitchFamily="34" charset="0"/>
                <a:cs typeface="Arial" panose="020B0604020202020204" pitchFamily="34" charset="0"/>
              </a:defRPr>
            </a:lvl3pPr>
            <a:lvl4pPr marL="1600120" indent="-228589">
              <a:defRPr>
                <a:solidFill>
                  <a:schemeClr val="tx1"/>
                </a:solidFill>
                <a:latin typeface="Arial" panose="020B0604020202020204" pitchFamily="34" charset="0"/>
                <a:cs typeface="Arial" panose="020B0604020202020204" pitchFamily="34" charset="0"/>
              </a:defRPr>
            </a:lvl4pPr>
            <a:lvl5pPr marL="2057298" indent="-228589">
              <a:defRPr>
                <a:solidFill>
                  <a:schemeClr val="tx1"/>
                </a:solidFill>
                <a:latin typeface="Arial" panose="020B0604020202020204" pitchFamily="34" charset="0"/>
                <a:cs typeface="Arial" panose="020B0604020202020204" pitchFamily="34" charset="0"/>
              </a:defRPr>
            </a:lvl5pPr>
            <a:lvl6pPr marL="2514474" indent="-22858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652" indent="-22858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8829" indent="-22858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006" indent="-22858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3AA80CB-8CD5-FB43-BE2B-4C631E9A7B91}" type="slidenum">
              <a:rPr lang="en-US" altLang="zh-TW">
                <a:solidFill>
                  <a:srgbClr val="898989"/>
                </a:solidFill>
                <a:latin typeface="Calibri" panose="020F0502020204030204" pitchFamily="34" charset="0"/>
              </a:rPr>
              <a:pPr/>
              <a:t>30</a:t>
            </a:fld>
            <a:endParaRPr lang="en-US" altLang="zh-TW" dirty="0">
              <a:solidFill>
                <a:srgbClr val="898989"/>
              </a:solidFill>
              <a:latin typeface="Calibri" panose="020F0502020204030204" pitchFamily="34" charset="0"/>
            </a:endParaRPr>
          </a:p>
        </p:txBody>
      </p:sp>
      <p:sp>
        <p:nvSpPr>
          <p:cNvPr id="6" name="內容版面配置區 5">
            <a:extLst>
              <a:ext uri="{FF2B5EF4-FFF2-40B4-BE49-F238E27FC236}">
                <a16:creationId xmlns:a16="http://schemas.microsoft.com/office/drawing/2014/main" id="{3271936D-B914-9EBE-ECB8-11541AAF361D}"/>
              </a:ext>
            </a:extLst>
          </p:cNvPr>
          <p:cNvSpPr>
            <a:spLocks noGrp="1"/>
          </p:cNvSpPr>
          <p:nvPr>
            <p:ph idx="1"/>
          </p:nvPr>
        </p:nvSpPr>
        <p:spPr>
          <a:xfrm>
            <a:off x="609600" y="1600204"/>
            <a:ext cx="5774432" cy="4525963"/>
          </a:xfrm>
        </p:spPr>
        <p:txBody>
          <a:bodyPr/>
          <a:lstStyle/>
          <a:p>
            <a:pPr>
              <a:spcBef>
                <a:spcPts val="0"/>
              </a:spcBef>
              <a:spcAft>
                <a:spcPts val="1200"/>
              </a:spcAft>
            </a:pPr>
            <a:r>
              <a:rPr lang="en-US" altLang="zh-TW" sz="1800" dirty="0">
                <a:solidFill>
                  <a:schemeClr val="tx2"/>
                </a:solidFill>
                <a:latin typeface="Times New Roman" panose="02020603050405020304" pitchFamily="18" charset="0"/>
                <a:cs typeface="Times New Roman" panose="02020603050405020304" pitchFamily="18" charset="0"/>
              </a:rPr>
              <a:t>PCT for other traffic patterns:</a:t>
            </a:r>
          </a:p>
          <a:p>
            <a:pPr>
              <a:spcBef>
                <a:spcPts val="0"/>
              </a:spcBef>
              <a:spcAft>
                <a:spcPts val="1200"/>
              </a:spcAft>
            </a:pPr>
            <a:r>
              <a:rPr lang="en-US" altLang="zh-TW" sz="1800" dirty="0">
                <a:solidFill>
                  <a:schemeClr val="tx1"/>
                </a:solidFill>
                <a:latin typeface="Times New Roman" panose="02020603050405020304" pitchFamily="18" charset="0"/>
                <a:cs typeface="Times New Roman" panose="02020603050405020304" pitchFamily="18" charset="0"/>
              </a:rPr>
              <a:t>We define </a:t>
            </a:r>
            <a:r>
              <a:rPr lang="en-US" altLang="zh-TW" sz="1800" dirty="0">
                <a:solidFill>
                  <a:srgbClr val="FF0000"/>
                </a:solidFill>
                <a:latin typeface="Times New Roman" panose="02020603050405020304" pitchFamily="18" charset="0"/>
                <a:cs typeface="Times New Roman" panose="02020603050405020304" pitchFamily="18" charset="0"/>
              </a:rPr>
              <a:t>three different configurations of IAT distribution</a:t>
            </a:r>
            <a:r>
              <a:rPr lang="en-US" altLang="zh-TW" sz="1800" dirty="0">
                <a:solidFill>
                  <a:schemeClr val="tx1"/>
                </a:solidFill>
                <a:latin typeface="Times New Roman" panose="02020603050405020304" pitchFamily="18" charset="0"/>
                <a:cs typeface="Times New Roman" panose="02020603050405020304" pitchFamily="18" charset="0"/>
              </a:rPr>
              <a:t> resulting in different control plane traffic patterns. These configurations are presented </a:t>
            </a:r>
            <a:r>
              <a:rPr lang="en-US" altLang="zh-TW" sz="1800" dirty="0">
                <a:solidFill>
                  <a:schemeClr val="tx2"/>
                </a:solidFill>
                <a:latin typeface="Times New Roman" panose="02020603050405020304" pitchFamily="18" charset="0"/>
                <a:cs typeface="Times New Roman" panose="02020603050405020304" pitchFamily="18" charset="0"/>
              </a:rPr>
              <a:t>in Table III</a:t>
            </a:r>
            <a:r>
              <a:rPr lang="en-US" altLang="zh-TW" sz="1800" dirty="0">
                <a:solidFill>
                  <a:schemeClr val="tx1"/>
                </a:solidFill>
                <a:latin typeface="Times New Roman" panose="02020603050405020304" pitchFamily="18" charset="0"/>
                <a:cs typeface="Times New Roman" panose="02020603050405020304" pitchFamily="18" charset="0"/>
              </a:rPr>
              <a:t>,</a:t>
            </a:r>
            <a:r>
              <a:rPr lang="zh-TW" altLang="en-US" sz="1800" dirty="0">
                <a:solidFill>
                  <a:schemeClr val="tx1"/>
                </a:solidFill>
                <a:latin typeface="Times New Roman" panose="02020603050405020304" pitchFamily="18" charset="0"/>
                <a:cs typeface="Times New Roman" panose="02020603050405020304" pitchFamily="18" charset="0"/>
              </a:rPr>
              <a:t> </a:t>
            </a:r>
            <a:r>
              <a:rPr lang="en-US" altLang="zh-TW" sz="1800" dirty="0">
                <a:solidFill>
                  <a:schemeClr val="tx1"/>
                </a:solidFill>
                <a:latin typeface="Times New Roman" panose="02020603050405020304" pitchFamily="18" charset="0"/>
                <a:cs typeface="Times New Roman" panose="02020603050405020304" pitchFamily="18" charset="0"/>
              </a:rPr>
              <a:t>and for each configuration we consider a scale of 400 UEs/s.</a:t>
            </a:r>
          </a:p>
          <a:p>
            <a:pPr>
              <a:spcBef>
                <a:spcPts val="0"/>
              </a:spcBef>
              <a:spcAft>
                <a:spcPts val="1200"/>
              </a:spcAft>
            </a:pPr>
            <a:r>
              <a:rPr lang="en-US" altLang="zh-TW" sz="1800" dirty="0">
                <a:solidFill>
                  <a:schemeClr val="tx1"/>
                </a:solidFill>
                <a:latin typeface="Times New Roman" panose="02020603050405020304" pitchFamily="18" charset="0"/>
                <a:cs typeface="Times New Roman" panose="02020603050405020304" pitchFamily="18" charset="0"/>
              </a:rPr>
              <a:t>The obtained results show that for the same number of UEs/s, the traffic patterns yield different results </a:t>
            </a:r>
            <a:r>
              <a:rPr lang="en-US" altLang="zh-TW" sz="1800" dirty="0" err="1">
                <a:solidFill>
                  <a:schemeClr val="tx1"/>
                </a:solidFill>
                <a:latin typeface="Times New Roman" panose="02020603050405020304" pitchFamily="18" charset="0"/>
                <a:cs typeface="Times New Roman" panose="02020603050405020304" pitchFamily="18" charset="0"/>
              </a:rPr>
              <a:t>w.r.t.</a:t>
            </a:r>
            <a:r>
              <a:rPr lang="en-US" altLang="zh-TW" sz="1800" dirty="0">
                <a:solidFill>
                  <a:schemeClr val="tx1"/>
                </a:solidFill>
                <a:latin typeface="Times New Roman" panose="02020603050405020304" pitchFamily="18" charset="0"/>
                <a:cs typeface="Times New Roman" panose="02020603050405020304" pitchFamily="18" charset="0"/>
              </a:rPr>
              <a:t> the PCTs. Nonetheless, </a:t>
            </a:r>
            <a:r>
              <a:rPr lang="en-US" altLang="zh-TW" sz="1800" dirty="0">
                <a:solidFill>
                  <a:srgbClr val="FF0000"/>
                </a:solidFill>
                <a:latin typeface="Times New Roman" panose="02020603050405020304" pitchFamily="18" charset="0"/>
                <a:cs typeface="Times New Roman" panose="02020603050405020304" pitchFamily="18" charset="0"/>
              </a:rPr>
              <a:t>PP5GS still outperforms </a:t>
            </a:r>
            <a:r>
              <a:rPr lang="en-US" altLang="zh-TW" sz="1800" dirty="0">
                <a:solidFill>
                  <a:schemeClr val="tx1"/>
                </a:solidFill>
                <a:latin typeface="Times New Roman" panose="02020603050405020304" pitchFamily="18" charset="0"/>
                <a:cs typeface="Times New Roman" panose="02020603050405020304" pitchFamily="18" charset="0"/>
              </a:rPr>
              <a:t>the baseline for all the considered configurations.</a:t>
            </a:r>
          </a:p>
        </p:txBody>
      </p:sp>
      <p:pic>
        <p:nvPicPr>
          <p:cNvPr id="4" name="圖片 3">
            <a:extLst>
              <a:ext uri="{FF2B5EF4-FFF2-40B4-BE49-F238E27FC236}">
                <a16:creationId xmlns:a16="http://schemas.microsoft.com/office/drawing/2014/main" id="{EB0CE3C2-9E4D-4A8D-A270-355D6120FB29}"/>
              </a:ext>
            </a:extLst>
          </p:cNvPr>
          <p:cNvPicPr>
            <a:picLocks noChangeAspect="1"/>
          </p:cNvPicPr>
          <p:nvPr/>
        </p:nvPicPr>
        <p:blipFill>
          <a:blip r:embed="rId3"/>
          <a:stretch>
            <a:fillRect/>
          </a:stretch>
        </p:blipFill>
        <p:spPr>
          <a:xfrm>
            <a:off x="6779121" y="1938326"/>
            <a:ext cx="4797315" cy="3914965"/>
          </a:xfrm>
          <a:prstGeom prst="rect">
            <a:avLst/>
          </a:prstGeom>
          <a:ln>
            <a:solidFill>
              <a:schemeClr val="tx1"/>
            </a:solidFill>
          </a:ln>
        </p:spPr>
      </p:pic>
    </p:spTree>
    <p:extLst>
      <p:ext uri="{BB962C8B-B14F-4D97-AF65-F5344CB8AC3E}">
        <p14:creationId xmlns:p14="http://schemas.microsoft.com/office/powerpoint/2010/main" val="257329948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標題 1">
            <a:extLst>
              <a:ext uri="{FF2B5EF4-FFF2-40B4-BE49-F238E27FC236}">
                <a16:creationId xmlns:a16="http://schemas.microsoft.com/office/drawing/2014/main" id="{4113B4E1-CAEB-9018-9654-36FDBA31B184}"/>
              </a:ext>
            </a:extLst>
          </p:cNvPr>
          <p:cNvSpPr>
            <a:spLocks noGrp="1"/>
          </p:cNvSpPr>
          <p:nvPr>
            <p:ph type="title"/>
          </p:nvPr>
        </p:nvSpPr>
        <p:spPr/>
        <p:txBody>
          <a:bodyPr/>
          <a:lstStyle/>
          <a:p>
            <a:pPr defTabSz="912768"/>
            <a:r>
              <a:rPr lang="en-US" altLang="zh-TW" sz="3200" dirty="0"/>
              <a:t>Performance Evaluation - </a:t>
            </a:r>
            <a:br>
              <a:rPr lang="en-US" altLang="zh-TW" sz="3200" dirty="0"/>
            </a:br>
            <a:r>
              <a:rPr lang="en-US" altLang="zh-TW" sz="3200" dirty="0"/>
              <a:t>Performance Compare</a:t>
            </a:r>
            <a:endParaRPr lang="zh-TW" altLang="en-US" sz="3200" dirty="0"/>
          </a:p>
        </p:txBody>
      </p:sp>
      <p:sp>
        <p:nvSpPr>
          <p:cNvPr id="12292" name="投影片編號版面配置區 3">
            <a:extLst>
              <a:ext uri="{FF2B5EF4-FFF2-40B4-BE49-F238E27FC236}">
                <a16:creationId xmlns:a16="http://schemas.microsoft.com/office/drawing/2014/main" id="{8FC2871B-3F60-045D-6436-367445A8767F}"/>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13" indent="-285737">
              <a:defRPr>
                <a:solidFill>
                  <a:schemeClr val="tx1"/>
                </a:solidFill>
                <a:latin typeface="Arial" panose="020B0604020202020204" pitchFamily="34" charset="0"/>
                <a:cs typeface="Arial" panose="020B0604020202020204" pitchFamily="34" charset="0"/>
              </a:defRPr>
            </a:lvl2pPr>
            <a:lvl3pPr marL="1142942" indent="-228589">
              <a:defRPr>
                <a:solidFill>
                  <a:schemeClr val="tx1"/>
                </a:solidFill>
                <a:latin typeface="Arial" panose="020B0604020202020204" pitchFamily="34" charset="0"/>
                <a:cs typeface="Arial" panose="020B0604020202020204" pitchFamily="34" charset="0"/>
              </a:defRPr>
            </a:lvl3pPr>
            <a:lvl4pPr marL="1600120" indent="-228589">
              <a:defRPr>
                <a:solidFill>
                  <a:schemeClr val="tx1"/>
                </a:solidFill>
                <a:latin typeface="Arial" panose="020B0604020202020204" pitchFamily="34" charset="0"/>
                <a:cs typeface="Arial" panose="020B0604020202020204" pitchFamily="34" charset="0"/>
              </a:defRPr>
            </a:lvl4pPr>
            <a:lvl5pPr marL="2057298" indent="-228589">
              <a:defRPr>
                <a:solidFill>
                  <a:schemeClr val="tx1"/>
                </a:solidFill>
                <a:latin typeface="Arial" panose="020B0604020202020204" pitchFamily="34" charset="0"/>
                <a:cs typeface="Arial" panose="020B0604020202020204" pitchFamily="34" charset="0"/>
              </a:defRPr>
            </a:lvl5pPr>
            <a:lvl6pPr marL="2514474" indent="-22858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652" indent="-22858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8829" indent="-22858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006" indent="-22858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3AA80CB-8CD5-FB43-BE2B-4C631E9A7B91}" type="slidenum">
              <a:rPr lang="en-US" altLang="zh-TW">
                <a:solidFill>
                  <a:srgbClr val="898989"/>
                </a:solidFill>
                <a:latin typeface="Calibri" panose="020F0502020204030204" pitchFamily="34" charset="0"/>
              </a:rPr>
              <a:pPr/>
              <a:t>31</a:t>
            </a:fld>
            <a:endParaRPr lang="en-US" altLang="zh-TW" dirty="0">
              <a:solidFill>
                <a:srgbClr val="898989"/>
              </a:solidFill>
              <a:latin typeface="Calibri" panose="020F0502020204030204" pitchFamily="34" charset="0"/>
            </a:endParaRPr>
          </a:p>
        </p:txBody>
      </p:sp>
      <p:sp>
        <p:nvSpPr>
          <p:cNvPr id="6" name="內容版面配置區 5">
            <a:extLst>
              <a:ext uri="{FF2B5EF4-FFF2-40B4-BE49-F238E27FC236}">
                <a16:creationId xmlns:a16="http://schemas.microsoft.com/office/drawing/2014/main" id="{3271936D-B914-9EBE-ECB8-11541AAF361D}"/>
              </a:ext>
            </a:extLst>
          </p:cNvPr>
          <p:cNvSpPr>
            <a:spLocks noGrp="1"/>
          </p:cNvSpPr>
          <p:nvPr>
            <p:ph idx="1"/>
          </p:nvPr>
        </p:nvSpPr>
        <p:spPr>
          <a:xfrm>
            <a:off x="609600" y="1600204"/>
            <a:ext cx="6566520" cy="4756161"/>
          </a:xfrm>
        </p:spPr>
        <p:txBody>
          <a:bodyPr/>
          <a:lstStyle/>
          <a:p>
            <a:pPr>
              <a:spcBef>
                <a:spcPts val="0"/>
              </a:spcBef>
              <a:spcAft>
                <a:spcPts val="1200"/>
              </a:spcAft>
            </a:pPr>
            <a:r>
              <a:rPr lang="en-US" altLang="zh-TW" sz="1800" dirty="0">
                <a:solidFill>
                  <a:schemeClr val="tx2"/>
                </a:solidFill>
                <a:latin typeface="Times New Roman" panose="02020603050405020304" pitchFamily="18" charset="0"/>
                <a:cs typeface="Times New Roman" panose="02020603050405020304" pitchFamily="18" charset="0"/>
              </a:rPr>
              <a:t>Control Plane Communication Overhead:</a:t>
            </a:r>
          </a:p>
          <a:p>
            <a:pPr>
              <a:spcBef>
                <a:spcPts val="0"/>
              </a:spcBef>
              <a:spcAft>
                <a:spcPts val="1200"/>
              </a:spcAft>
            </a:pPr>
            <a:r>
              <a:rPr lang="en-US" altLang="zh-TW" sz="1800" dirty="0">
                <a:solidFill>
                  <a:schemeClr val="tx1"/>
                </a:solidFill>
                <a:latin typeface="Times New Roman" panose="02020603050405020304" pitchFamily="18" charset="0"/>
                <a:cs typeface="Times New Roman" panose="02020603050405020304" pitchFamily="18" charset="0"/>
              </a:rPr>
              <a:t>The </a:t>
            </a:r>
            <a:r>
              <a:rPr lang="en-US" altLang="zh-TW" sz="1800" dirty="0">
                <a:solidFill>
                  <a:srgbClr val="FF0000"/>
                </a:solidFill>
                <a:latin typeface="Times New Roman" panose="02020603050405020304" pitchFamily="18" charset="0"/>
                <a:cs typeface="Times New Roman" panose="02020603050405020304" pitchFamily="18" charset="0"/>
              </a:rPr>
              <a:t>number of requests per second </a:t>
            </a:r>
            <a:r>
              <a:rPr lang="en-US" altLang="zh-TW" sz="1800" dirty="0">
                <a:solidFill>
                  <a:schemeClr val="tx1"/>
                </a:solidFill>
                <a:latin typeface="Times New Roman" panose="02020603050405020304" pitchFamily="18" charset="0"/>
                <a:cs typeface="Times New Roman" panose="02020603050405020304" pitchFamily="18" charset="0"/>
              </a:rPr>
              <a:t>with respect to the destination NF for each of the control plane procedures are shown in Fig. 10.</a:t>
            </a:r>
            <a:endParaRPr lang="en-US" altLang="zh-TW" sz="1800" dirty="0">
              <a:solidFill>
                <a:schemeClr val="tx2"/>
              </a:solidFill>
              <a:latin typeface="Times New Roman" panose="02020603050405020304" pitchFamily="18" charset="0"/>
              <a:cs typeface="Times New Roman" panose="02020603050405020304" pitchFamily="18" charset="0"/>
            </a:endParaRPr>
          </a:p>
          <a:p>
            <a:pPr>
              <a:spcBef>
                <a:spcPts val="0"/>
              </a:spcBef>
              <a:spcAft>
                <a:spcPts val="1200"/>
              </a:spcAft>
            </a:pPr>
            <a:r>
              <a:rPr lang="en-US" altLang="zh-TW" sz="1800" dirty="0">
                <a:solidFill>
                  <a:schemeClr val="tx1"/>
                </a:solidFill>
                <a:latin typeface="Times New Roman" panose="02020603050405020304" pitchFamily="18" charset="0"/>
                <a:cs typeface="Times New Roman" panose="02020603050405020304" pitchFamily="18" charset="0"/>
              </a:rPr>
              <a:t>In PP5GS, the deployment of the self-contained PPNFs inherently </a:t>
            </a:r>
            <a:r>
              <a:rPr lang="en-US" altLang="zh-TW" sz="1800" dirty="0">
                <a:solidFill>
                  <a:srgbClr val="FF0000"/>
                </a:solidFill>
                <a:latin typeface="Times New Roman" panose="02020603050405020304" pitchFamily="18" charset="0"/>
                <a:cs typeface="Times New Roman" panose="02020603050405020304" pitchFamily="18" charset="0"/>
              </a:rPr>
              <a:t>reduces the exchanged traffic </a:t>
            </a:r>
            <a:r>
              <a:rPr lang="en-US" altLang="zh-TW" sz="1800" dirty="0">
                <a:solidFill>
                  <a:schemeClr val="tx1"/>
                </a:solidFill>
                <a:latin typeface="Times New Roman" panose="02020603050405020304" pitchFamily="18" charset="0"/>
                <a:cs typeface="Times New Roman" panose="02020603050405020304" pitchFamily="18" charset="0"/>
              </a:rPr>
              <a:t>because:</a:t>
            </a:r>
          </a:p>
          <a:p>
            <a:pPr lvl="1">
              <a:spcBef>
                <a:spcPts val="0"/>
              </a:spcBef>
              <a:spcAft>
                <a:spcPts val="600"/>
              </a:spcAft>
            </a:pPr>
            <a:r>
              <a:rPr lang="en-US" altLang="zh-TW" sz="1600" dirty="0">
                <a:solidFill>
                  <a:schemeClr val="tx1"/>
                </a:solidFill>
                <a:latin typeface="Times New Roman" panose="02020603050405020304" pitchFamily="18" charset="0"/>
                <a:cs typeface="Times New Roman" panose="02020603050405020304" pitchFamily="18" charset="0"/>
              </a:rPr>
              <a:t>There is </a:t>
            </a:r>
            <a:r>
              <a:rPr lang="en-US" altLang="zh-TW" sz="1600" dirty="0">
                <a:solidFill>
                  <a:schemeClr val="tx2"/>
                </a:solidFill>
                <a:latin typeface="Times New Roman" panose="02020603050405020304" pitchFamily="18" charset="0"/>
                <a:cs typeface="Times New Roman" panose="02020603050405020304" pitchFamily="18" charset="0"/>
              </a:rPr>
              <a:t>no inter-NF communication </a:t>
            </a:r>
            <a:r>
              <a:rPr lang="en-US" altLang="zh-TW" sz="1600" dirty="0">
                <a:solidFill>
                  <a:schemeClr val="tx1"/>
                </a:solidFill>
                <a:latin typeface="Times New Roman" panose="02020603050405020304" pitchFamily="18" charset="0"/>
                <a:cs typeface="Times New Roman" panose="02020603050405020304" pitchFamily="18" charset="0"/>
              </a:rPr>
              <a:t>between the integrated NFs.</a:t>
            </a:r>
          </a:p>
          <a:p>
            <a:pPr lvl="1">
              <a:spcBef>
                <a:spcPts val="0"/>
              </a:spcBef>
              <a:spcAft>
                <a:spcPts val="600"/>
              </a:spcAft>
            </a:pPr>
            <a:r>
              <a:rPr lang="en-US" altLang="zh-TW" sz="1600" dirty="0">
                <a:solidFill>
                  <a:schemeClr val="tx2"/>
                </a:solidFill>
                <a:latin typeface="Times New Roman" panose="02020603050405020304" pitchFamily="18" charset="0"/>
                <a:cs typeface="Times New Roman" panose="02020603050405020304" pitchFamily="18" charset="0"/>
              </a:rPr>
              <a:t>Less requests need to be send to NRF </a:t>
            </a:r>
            <a:r>
              <a:rPr lang="en-US" altLang="zh-TW" sz="1600" dirty="0">
                <a:solidFill>
                  <a:schemeClr val="tx1"/>
                </a:solidFill>
                <a:latin typeface="Times New Roman" panose="02020603050405020304" pitchFamily="18" charset="0"/>
                <a:cs typeface="Times New Roman" panose="02020603050405020304" pitchFamily="18" charset="0"/>
              </a:rPr>
              <a:t>for discovering the other NFs in the chain.</a:t>
            </a:r>
          </a:p>
          <a:p>
            <a:pPr lvl="1">
              <a:spcBef>
                <a:spcPts val="0"/>
              </a:spcBef>
              <a:spcAft>
                <a:spcPts val="600"/>
              </a:spcAft>
            </a:pPr>
            <a:r>
              <a:rPr lang="en-US" altLang="zh-TW" sz="1600" dirty="0">
                <a:solidFill>
                  <a:schemeClr val="tx2"/>
                </a:solidFill>
                <a:latin typeface="Times New Roman" panose="02020603050405020304" pitchFamily="18" charset="0"/>
                <a:cs typeface="Times New Roman" panose="02020603050405020304" pitchFamily="18" charset="0"/>
              </a:rPr>
              <a:t>Less communication with UDSF </a:t>
            </a:r>
            <a:r>
              <a:rPr lang="en-US" altLang="zh-TW" sz="1600" dirty="0">
                <a:solidFill>
                  <a:schemeClr val="tx1"/>
                </a:solidFill>
                <a:latin typeface="Times New Roman" panose="02020603050405020304" pitchFamily="18" charset="0"/>
                <a:cs typeface="Times New Roman" panose="02020603050405020304" pitchFamily="18" charset="0"/>
              </a:rPr>
              <a:t>since the entire system is procedural-stateless.</a:t>
            </a:r>
          </a:p>
          <a:p>
            <a:pPr>
              <a:spcBef>
                <a:spcPts val="0"/>
              </a:spcBef>
              <a:spcAft>
                <a:spcPts val="1200"/>
              </a:spcAft>
            </a:pPr>
            <a:r>
              <a:rPr lang="en-US" altLang="zh-TW" sz="1800" dirty="0">
                <a:solidFill>
                  <a:schemeClr val="tx1"/>
                </a:solidFill>
                <a:latin typeface="Times New Roman" panose="02020603050405020304" pitchFamily="18" charset="0"/>
                <a:cs typeface="Times New Roman" panose="02020603050405020304" pitchFamily="18" charset="0"/>
              </a:rPr>
              <a:t>When comparing </a:t>
            </a:r>
            <a:r>
              <a:rPr lang="en-US" altLang="zh-TW" sz="1800" dirty="0">
                <a:solidFill>
                  <a:schemeClr val="tx2"/>
                </a:solidFill>
                <a:latin typeface="Times New Roman" panose="02020603050405020304" pitchFamily="18" charset="0"/>
                <a:cs typeface="Times New Roman" panose="02020603050405020304" pitchFamily="18" charset="0"/>
              </a:rPr>
              <a:t>Stateless Free5GC </a:t>
            </a:r>
            <a:r>
              <a:rPr lang="en-US" altLang="zh-TW" sz="1800" dirty="0">
                <a:solidFill>
                  <a:schemeClr val="tx1"/>
                </a:solidFill>
                <a:latin typeface="Times New Roman" panose="02020603050405020304" pitchFamily="18" charset="0"/>
                <a:cs typeface="Times New Roman" panose="02020603050405020304" pitchFamily="18" charset="0"/>
              </a:rPr>
              <a:t>and </a:t>
            </a:r>
            <a:r>
              <a:rPr lang="en-US" altLang="zh-TW" sz="1800" dirty="0">
                <a:solidFill>
                  <a:schemeClr val="tx2"/>
                </a:solidFill>
                <a:latin typeface="Times New Roman" panose="02020603050405020304" pitchFamily="18" charset="0"/>
                <a:cs typeface="Times New Roman" panose="02020603050405020304" pitchFamily="18" charset="0"/>
              </a:rPr>
              <a:t>Procedure-Pods</a:t>
            </a:r>
            <a:r>
              <a:rPr lang="en-US" altLang="zh-TW" sz="1800" dirty="0">
                <a:solidFill>
                  <a:schemeClr val="tx1"/>
                </a:solidFill>
                <a:latin typeface="Times New Roman" panose="02020603050405020304" pitchFamily="18" charset="0"/>
                <a:cs typeface="Times New Roman" panose="02020603050405020304" pitchFamily="18" charset="0"/>
              </a:rPr>
              <a:t>, the only difference is regarding </a:t>
            </a:r>
            <a:r>
              <a:rPr lang="en-US" altLang="zh-TW" sz="1800" dirty="0">
                <a:solidFill>
                  <a:srgbClr val="FF0000"/>
                </a:solidFill>
                <a:latin typeface="Times New Roman" panose="02020603050405020304" pitchFamily="18" charset="0"/>
                <a:cs typeface="Times New Roman" panose="02020603050405020304" pitchFamily="18" charset="0"/>
              </a:rPr>
              <a:t>traffic destined to Other NFs</a:t>
            </a:r>
            <a:r>
              <a:rPr lang="en-US" altLang="zh-TW" sz="1800" dirty="0">
                <a:solidFill>
                  <a:schemeClr val="tx1"/>
                </a:solidFill>
                <a:latin typeface="Times New Roman" panose="02020603050405020304" pitchFamily="18" charset="0"/>
                <a:cs typeface="Times New Roman" panose="02020603050405020304" pitchFamily="18" charset="0"/>
              </a:rPr>
              <a:t>. Having a multi-container deployment in the case of </a:t>
            </a:r>
            <a:r>
              <a:rPr lang="en-US" altLang="zh-TW" sz="1800" dirty="0" err="1">
                <a:solidFill>
                  <a:schemeClr val="tx1"/>
                </a:solidFill>
                <a:latin typeface="Times New Roman" panose="02020603050405020304" pitchFamily="18" charset="0"/>
                <a:cs typeface="Times New Roman" panose="02020603050405020304" pitchFamily="18" charset="0"/>
              </a:rPr>
              <a:t>ProcedurePods</a:t>
            </a:r>
            <a:r>
              <a:rPr lang="en-US" altLang="zh-TW" sz="1800" dirty="0">
                <a:solidFill>
                  <a:schemeClr val="tx1"/>
                </a:solidFill>
                <a:latin typeface="Times New Roman" panose="02020603050405020304" pitchFamily="18" charset="0"/>
                <a:cs typeface="Times New Roman" panose="02020603050405020304" pitchFamily="18" charset="0"/>
              </a:rPr>
              <a:t> means that </a:t>
            </a:r>
            <a:r>
              <a:rPr lang="en-US" altLang="zh-TW" sz="1800" dirty="0">
                <a:solidFill>
                  <a:srgbClr val="FF0000"/>
                </a:solidFill>
                <a:latin typeface="Times New Roman" panose="02020603050405020304" pitchFamily="18" charset="0"/>
                <a:cs typeface="Times New Roman" panose="02020603050405020304" pitchFamily="18" charset="0"/>
              </a:rPr>
              <a:t>the inter-NF traffic does not leave the Pod namespace</a:t>
            </a:r>
            <a:r>
              <a:rPr lang="en-US" altLang="zh-TW" sz="1800" dirty="0">
                <a:solidFill>
                  <a:schemeClr val="tx1"/>
                </a:solidFill>
                <a:latin typeface="Times New Roman" panose="02020603050405020304" pitchFamily="18" charset="0"/>
                <a:cs typeface="Times New Roman" panose="02020603050405020304" pitchFamily="18" charset="0"/>
              </a:rPr>
              <a:t>, hence no traffic destined for Other.</a:t>
            </a:r>
          </a:p>
        </p:txBody>
      </p:sp>
      <p:pic>
        <p:nvPicPr>
          <p:cNvPr id="3" name="圖片 2">
            <a:extLst>
              <a:ext uri="{FF2B5EF4-FFF2-40B4-BE49-F238E27FC236}">
                <a16:creationId xmlns:a16="http://schemas.microsoft.com/office/drawing/2014/main" id="{B322BCCC-E336-4A27-9943-BFFCCD6952AC}"/>
              </a:ext>
            </a:extLst>
          </p:cNvPr>
          <p:cNvPicPr>
            <a:picLocks noChangeAspect="1"/>
          </p:cNvPicPr>
          <p:nvPr/>
        </p:nvPicPr>
        <p:blipFill>
          <a:blip r:embed="rId3"/>
          <a:stretch>
            <a:fillRect/>
          </a:stretch>
        </p:blipFill>
        <p:spPr>
          <a:xfrm>
            <a:off x="8102888" y="1752121"/>
            <a:ext cx="3479512" cy="4222127"/>
          </a:xfrm>
          <a:prstGeom prst="rect">
            <a:avLst/>
          </a:prstGeom>
          <a:ln>
            <a:solidFill>
              <a:schemeClr val="tx1"/>
            </a:solidFill>
          </a:ln>
        </p:spPr>
      </p:pic>
    </p:spTree>
    <p:extLst>
      <p:ext uri="{BB962C8B-B14F-4D97-AF65-F5344CB8AC3E}">
        <p14:creationId xmlns:p14="http://schemas.microsoft.com/office/powerpoint/2010/main" val="364267847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標題 1">
            <a:extLst>
              <a:ext uri="{FF2B5EF4-FFF2-40B4-BE49-F238E27FC236}">
                <a16:creationId xmlns:a16="http://schemas.microsoft.com/office/drawing/2014/main" id="{4113B4E1-CAEB-9018-9654-36FDBA31B184}"/>
              </a:ext>
            </a:extLst>
          </p:cNvPr>
          <p:cNvSpPr>
            <a:spLocks noGrp="1"/>
          </p:cNvSpPr>
          <p:nvPr>
            <p:ph type="title"/>
          </p:nvPr>
        </p:nvSpPr>
        <p:spPr/>
        <p:txBody>
          <a:bodyPr/>
          <a:lstStyle/>
          <a:p>
            <a:pPr defTabSz="912768"/>
            <a:r>
              <a:rPr lang="en-US" altLang="zh-TW" sz="3200" dirty="0"/>
              <a:t>Performance Evaluation - </a:t>
            </a:r>
            <a:br>
              <a:rPr lang="en-US" altLang="zh-TW" sz="3200" dirty="0"/>
            </a:br>
            <a:r>
              <a:rPr lang="en-US" altLang="zh-TW" sz="3200" dirty="0"/>
              <a:t>Performance Compare</a:t>
            </a:r>
            <a:endParaRPr lang="zh-TW" altLang="en-US" sz="3200" dirty="0"/>
          </a:p>
        </p:txBody>
      </p:sp>
      <p:sp>
        <p:nvSpPr>
          <p:cNvPr id="12292" name="投影片編號版面配置區 3">
            <a:extLst>
              <a:ext uri="{FF2B5EF4-FFF2-40B4-BE49-F238E27FC236}">
                <a16:creationId xmlns:a16="http://schemas.microsoft.com/office/drawing/2014/main" id="{8FC2871B-3F60-045D-6436-367445A8767F}"/>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13" indent="-285737">
              <a:defRPr>
                <a:solidFill>
                  <a:schemeClr val="tx1"/>
                </a:solidFill>
                <a:latin typeface="Arial" panose="020B0604020202020204" pitchFamily="34" charset="0"/>
                <a:cs typeface="Arial" panose="020B0604020202020204" pitchFamily="34" charset="0"/>
              </a:defRPr>
            </a:lvl2pPr>
            <a:lvl3pPr marL="1142942" indent="-228589">
              <a:defRPr>
                <a:solidFill>
                  <a:schemeClr val="tx1"/>
                </a:solidFill>
                <a:latin typeface="Arial" panose="020B0604020202020204" pitchFamily="34" charset="0"/>
                <a:cs typeface="Arial" panose="020B0604020202020204" pitchFamily="34" charset="0"/>
              </a:defRPr>
            </a:lvl3pPr>
            <a:lvl4pPr marL="1600120" indent="-228589">
              <a:defRPr>
                <a:solidFill>
                  <a:schemeClr val="tx1"/>
                </a:solidFill>
                <a:latin typeface="Arial" panose="020B0604020202020204" pitchFamily="34" charset="0"/>
                <a:cs typeface="Arial" panose="020B0604020202020204" pitchFamily="34" charset="0"/>
              </a:defRPr>
            </a:lvl4pPr>
            <a:lvl5pPr marL="2057298" indent="-228589">
              <a:defRPr>
                <a:solidFill>
                  <a:schemeClr val="tx1"/>
                </a:solidFill>
                <a:latin typeface="Arial" panose="020B0604020202020204" pitchFamily="34" charset="0"/>
                <a:cs typeface="Arial" panose="020B0604020202020204" pitchFamily="34" charset="0"/>
              </a:defRPr>
            </a:lvl5pPr>
            <a:lvl6pPr marL="2514474" indent="-22858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652" indent="-22858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8829" indent="-22858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006" indent="-22858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3AA80CB-8CD5-FB43-BE2B-4C631E9A7B91}" type="slidenum">
              <a:rPr lang="en-US" altLang="zh-TW">
                <a:solidFill>
                  <a:srgbClr val="898989"/>
                </a:solidFill>
                <a:latin typeface="Calibri" panose="020F0502020204030204" pitchFamily="34" charset="0"/>
              </a:rPr>
              <a:pPr/>
              <a:t>32</a:t>
            </a:fld>
            <a:endParaRPr lang="en-US" altLang="zh-TW" dirty="0">
              <a:solidFill>
                <a:srgbClr val="898989"/>
              </a:solidFill>
              <a:latin typeface="Calibri" panose="020F0502020204030204" pitchFamily="34" charset="0"/>
            </a:endParaRPr>
          </a:p>
        </p:txBody>
      </p:sp>
      <p:sp>
        <p:nvSpPr>
          <p:cNvPr id="6" name="內容版面配置區 5">
            <a:extLst>
              <a:ext uri="{FF2B5EF4-FFF2-40B4-BE49-F238E27FC236}">
                <a16:creationId xmlns:a16="http://schemas.microsoft.com/office/drawing/2014/main" id="{3271936D-B914-9EBE-ECB8-11541AAF361D}"/>
              </a:ext>
            </a:extLst>
          </p:cNvPr>
          <p:cNvSpPr>
            <a:spLocks noGrp="1"/>
          </p:cNvSpPr>
          <p:nvPr>
            <p:ph idx="1"/>
          </p:nvPr>
        </p:nvSpPr>
        <p:spPr>
          <a:xfrm>
            <a:off x="609600" y="1600204"/>
            <a:ext cx="6566520" cy="4525963"/>
          </a:xfrm>
        </p:spPr>
        <p:txBody>
          <a:bodyPr/>
          <a:lstStyle/>
          <a:p>
            <a:pPr>
              <a:spcBef>
                <a:spcPts val="0"/>
              </a:spcBef>
              <a:spcAft>
                <a:spcPts val="1200"/>
              </a:spcAft>
            </a:pPr>
            <a:r>
              <a:rPr lang="en-US" altLang="zh-TW" sz="1800" dirty="0">
                <a:solidFill>
                  <a:schemeClr val="tx1"/>
                </a:solidFill>
                <a:latin typeface="Times New Roman" panose="02020603050405020304" pitchFamily="18" charset="0"/>
                <a:cs typeface="Times New Roman" panose="02020603050405020304" pitchFamily="18" charset="0"/>
              </a:rPr>
              <a:t>For the </a:t>
            </a:r>
            <a:r>
              <a:rPr lang="en-US" altLang="zh-TW" sz="1800" dirty="0">
                <a:solidFill>
                  <a:schemeClr val="tx2"/>
                </a:solidFill>
                <a:latin typeface="Times New Roman" panose="02020603050405020304" pitchFamily="18" charset="0"/>
                <a:cs typeface="Times New Roman" panose="02020603050405020304" pitchFamily="18" charset="0"/>
              </a:rPr>
              <a:t>Registration</a:t>
            </a:r>
            <a:r>
              <a:rPr lang="en-US" altLang="zh-TW" sz="1800" dirty="0">
                <a:solidFill>
                  <a:schemeClr val="tx1"/>
                </a:solidFill>
                <a:latin typeface="Times New Roman" panose="02020603050405020304" pitchFamily="18" charset="0"/>
                <a:cs typeface="Times New Roman" panose="02020603050405020304" pitchFamily="18" charset="0"/>
              </a:rPr>
              <a:t> procedure, </a:t>
            </a:r>
            <a:r>
              <a:rPr lang="en-US" altLang="zh-TW" sz="1800" dirty="0">
                <a:solidFill>
                  <a:schemeClr val="tx2"/>
                </a:solidFill>
                <a:latin typeface="Times New Roman" panose="02020603050405020304" pitchFamily="18" charset="0"/>
                <a:cs typeface="Times New Roman" panose="02020603050405020304" pitchFamily="18" charset="0"/>
              </a:rPr>
              <a:t>PP5GS</a:t>
            </a:r>
            <a:r>
              <a:rPr lang="en-US" altLang="zh-TW" sz="1800" dirty="0">
                <a:solidFill>
                  <a:schemeClr val="tx1"/>
                </a:solidFill>
                <a:latin typeface="Times New Roman" panose="02020603050405020304" pitchFamily="18" charset="0"/>
                <a:cs typeface="Times New Roman" panose="02020603050405020304" pitchFamily="18" charset="0"/>
              </a:rPr>
              <a:t> achieves a 57% reduction compared to </a:t>
            </a:r>
            <a:r>
              <a:rPr lang="en-US" altLang="zh-TW" sz="1800" dirty="0">
                <a:solidFill>
                  <a:schemeClr val="tx2"/>
                </a:solidFill>
                <a:latin typeface="Times New Roman" panose="02020603050405020304" pitchFamily="18" charset="0"/>
                <a:cs typeface="Times New Roman" panose="02020603050405020304" pitchFamily="18" charset="0"/>
              </a:rPr>
              <a:t>Stateful Free5GC </a:t>
            </a:r>
            <a:r>
              <a:rPr lang="en-US" altLang="zh-TW" sz="1800" dirty="0">
                <a:solidFill>
                  <a:schemeClr val="tx1"/>
                </a:solidFill>
                <a:latin typeface="Times New Roman" panose="02020603050405020304" pitchFamily="18" charset="0"/>
                <a:cs typeface="Times New Roman" panose="02020603050405020304" pitchFamily="18" charset="0"/>
              </a:rPr>
              <a:t>and 72% compared to Stateless Free5GC. </a:t>
            </a:r>
          </a:p>
          <a:p>
            <a:pPr>
              <a:spcBef>
                <a:spcPts val="0"/>
              </a:spcBef>
              <a:spcAft>
                <a:spcPts val="1200"/>
              </a:spcAft>
            </a:pPr>
            <a:r>
              <a:rPr lang="en-US" altLang="zh-TW" sz="1800" dirty="0">
                <a:solidFill>
                  <a:schemeClr val="tx1"/>
                </a:solidFill>
                <a:latin typeface="Times New Roman" panose="02020603050405020304" pitchFamily="18" charset="0"/>
                <a:cs typeface="Times New Roman" panose="02020603050405020304" pitchFamily="18" charset="0"/>
              </a:rPr>
              <a:t>During </a:t>
            </a:r>
            <a:r>
              <a:rPr lang="en-US" altLang="zh-TW" sz="1800" dirty="0">
                <a:solidFill>
                  <a:schemeClr val="tx2"/>
                </a:solidFill>
                <a:latin typeface="Times New Roman" panose="02020603050405020304" pitchFamily="18" charset="0"/>
                <a:cs typeface="Times New Roman" panose="02020603050405020304" pitchFamily="18" charset="0"/>
              </a:rPr>
              <a:t>PDU Session Establishment</a:t>
            </a:r>
            <a:r>
              <a:rPr lang="en-US" altLang="zh-TW" sz="1800" dirty="0">
                <a:solidFill>
                  <a:schemeClr val="tx1"/>
                </a:solidFill>
                <a:latin typeface="Times New Roman" panose="02020603050405020304" pitchFamily="18" charset="0"/>
                <a:cs typeface="Times New Roman" panose="02020603050405020304" pitchFamily="18" charset="0"/>
              </a:rPr>
              <a:t>, </a:t>
            </a:r>
            <a:r>
              <a:rPr lang="en-US" altLang="zh-TW" sz="1800" dirty="0">
                <a:solidFill>
                  <a:schemeClr val="tx2"/>
                </a:solidFill>
                <a:latin typeface="Times New Roman" panose="02020603050405020304" pitchFamily="18" charset="0"/>
                <a:cs typeface="Times New Roman" panose="02020603050405020304" pitchFamily="18" charset="0"/>
              </a:rPr>
              <a:t>PP5GS</a:t>
            </a:r>
            <a:r>
              <a:rPr lang="en-US" altLang="zh-TW" sz="1800" dirty="0">
                <a:solidFill>
                  <a:schemeClr val="tx1"/>
                </a:solidFill>
                <a:latin typeface="Times New Roman" panose="02020603050405020304" pitchFamily="18" charset="0"/>
                <a:cs typeface="Times New Roman" panose="02020603050405020304" pitchFamily="18" charset="0"/>
              </a:rPr>
              <a:t> generates 61% and 72% less requests compared to </a:t>
            </a:r>
            <a:r>
              <a:rPr lang="en-US" altLang="zh-TW" sz="1800" dirty="0">
                <a:solidFill>
                  <a:schemeClr val="tx2"/>
                </a:solidFill>
                <a:latin typeface="Times New Roman" panose="02020603050405020304" pitchFamily="18" charset="0"/>
                <a:cs typeface="Times New Roman" panose="02020603050405020304" pitchFamily="18" charset="0"/>
              </a:rPr>
              <a:t>Stateful Free5GC </a:t>
            </a:r>
            <a:r>
              <a:rPr lang="en-US" altLang="zh-TW" sz="1800" dirty="0">
                <a:solidFill>
                  <a:schemeClr val="tx1"/>
                </a:solidFill>
                <a:latin typeface="Times New Roman" panose="02020603050405020304" pitchFamily="18" charset="0"/>
                <a:cs typeface="Times New Roman" panose="02020603050405020304" pitchFamily="18" charset="0"/>
              </a:rPr>
              <a:t>and </a:t>
            </a:r>
            <a:r>
              <a:rPr lang="en-US" altLang="zh-TW" sz="1800" dirty="0">
                <a:solidFill>
                  <a:schemeClr val="tx2"/>
                </a:solidFill>
                <a:latin typeface="Times New Roman" panose="02020603050405020304" pitchFamily="18" charset="0"/>
                <a:cs typeface="Times New Roman" panose="02020603050405020304" pitchFamily="18" charset="0"/>
              </a:rPr>
              <a:t>Stateless Free5GC</a:t>
            </a:r>
            <a:r>
              <a:rPr lang="en-US" altLang="zh-TW" sz="1800" dirty="0">
                <a:solidFill>
                  <a:schemeClr val="tx1"/>
                </a:solidFill>
                <a:latin typeface="Times New Roman" panose="02020603050405020304" pitchFamily="18" charset="0"/>
                <a:cs typeface="Times New Roman" panose="02020603050405020304" pitchFamily="18" charset="0"/>
              </a:rPr>
              <a:t>, respectively. </a:t>
            </a:r>
          </a:p>
          <a:p>
            <a:pPr>
              <a:spcBef>
                <a:spcPts val="0"/>
              </a:spcBef>
              <a:spcAft>
                <a:spcPts val="1200"/>
              </a:spcAft>
            </a:pPr>
            <a:r>
              <a:rPr lang="en-US" altLang="zh-TW" sz="1800" dirty="0">
                <a:solidFill>
                  <a:schemeClr val="tx1"/>
                </a:solidFill>
                <a:latin typeface="Times New Roman" panose="02020603050405020304" pitchFamily="18" charset="0"/>
                <a:cs typeface="Times New Roman" panose="02020603050405020304" pitchFamily="18" charset="0"/>
              </a:rPr>
              <a:t>During the </a:t>
            </a:r>
            <a:r>
              <a:rPr lang="en-US" altLang="zh-TW" sz="1800" dirty="0">
                <a:solidFill>
                  <a:schemeClr val="tx2"/>
                </a:solidFill>
                <a:latin typeface="Times New Roman" panose="02020603050405020304" pitchFamily="18" charset="0"/>
                <a:cs typeface="Times New Roman" panose="02020603050405020304" pitchFamily="18" charset="0"/>
              </a:rPr>
              <a:t>PDU Session Release </a:t>
            </a:r>
            <a:r>
              <a:rPr lang="en-US" altLang="zh-TW" sz="1800" dirty="0">
                <a:solidFill>
                  <a:schemeClr val="tx1"/>
                </a:solidFill>
                <a:latin typeface="Times New Roman" panose="02020603050405020304" pitchFamily="18" charset="0"/>
                <a:cs typeface="Times New Roman" panose="02020603050405020304" pitchFamily="18" charset="0"/>
              </a:rPr>
              <a:t>and </a:t>
            </a:r>
            <a:r>
              <a:rPr lang="en-US" altLang="zh-TW" sz="1800" dirty="0">
                <a:solidFill>
                  <a:schemeClr val="tx2"/>
                </a:solidFill>
                <a:latin typeface="Times New Roman" panose="02020603050405020304" pitchFamily="18" charset="0"/>
                <a:cs typeface="Times New Roman" panose="02020603050405020304" pitchFamily="18" charset="0"/>
              </a:rPr>
              <a:t>Deregistration procedures</a:t>
            </a:r>
            <a:r>
              <a:rPr lang="en-US" altLang="zh-TW" sz="1800" dirty="0">
                <a:solidFill>
                  <a:schemeClr val="tx1"/>
                </a:solidFill>
                <a:latin typeface="Times New Roman" panose="02020603050405020304" pitchFamily="18" charset="0"/>
                <a:cs typeface="Times New Roman" panose="02020603050405020304" pitchFamily="18" charset="0"/>
              </a:rPr>
              <a:t>, </a:t>
            </a:r>
            <a:r>
              <a:rPr lang="en-US" altLang="zh-TW" sz="1800" dirty="0">
                <a:solidFill>
                  <a:schemeClr val="tx2"/>
                </a:solidFill>
                <a:latin typeface="Times New Roman" panose="02020603050405020304" pitchFamily="18" charset="0"/>
                <a:cs typeface="Times New Roman" panose="02020603050405020304" pitchFamily="18" charset="0"/>
              </a:rPr>
              <a:t>PP5GS</a:t>
            </a:r>
            <a:r>
              <a:rPr lang="en-US" altLang="zh-TW" sz="1800" dirty="0">
                <a:solidFill>
                  <a:schemeClr val="tx1"/>
                </a:solidFill>
                <a:latin typeface="Times New Roman" panose="02020603050405020304" pitchFamily="18" charset="0"/>
                <a:cs typeface="Times New Roman" panose="02020603050405020304" pitchFamily="18" charset="0"/>
              </a:rPr>
              <a:t> achieves a reduction of 83% and 75%, respectively, compared to </a:t>
            </a:r>
            <a:r>
              <a:rPr lang="en-US" altLang="zh-TW" sz="1800" dirty="0">
                <a:solidFill>
                  <a:schemeClr val="tx2"/>
                </a:solidFill>
                <a:latin typeface="Times New Roman" panose="02020603050405020304" pitchFamily="18" charset="0"/>
                <a:cs typeface="Times New Roman" panose="02020603050405020304" pitchFamily="18" charset="0"/>
              </a:rPr>
              <a:t>Stateless Free5GC</a:t>
            </a:r>
            <a:r>
              <a:rPr lang="en-US" altLang="zh-TW" sz="1800" dirty="0">
                <a:solidFill>
                  <a:schemeClr val="tx1"/>
                </a:solidFill>
                <a:latin typeface="Times New Roman" panose="02020603050405020304" pitchFamily="18" charset="0"/>
                <a:cs typeface="Times New Roman" panose="02020603050405020304" pitchFamily="18" charset="0"/>
              </a:rPr>
              <a:t>, while in comparison to </a:t>
            </a:r>
            <a:r>
              <a:rPr lang="en-US" altLang="zh-TW" sz="1800" dirty="0">
                <a:solidFill>
                  <a:schemeClr val="tx2"/>
                </a:solidFill>
                <a:latin typeface="Times New Roman" panose="02020603050405020304" pitchFamily="18" charset="0"/>
                <a:cs typeface="Times New Roman" panose="02020603050405020304" pitchFamily="18" charset="0"/>
              </a:rPr>
              <a:t>Stateful Free5GC</a:t>
            </a:r>
            <a:r>
              <a:rPr lang="en-US" altLang="zh-TW" sz="1800" dirty="0">
                <a:solidFill>
                  <a:schemeClr val="tx1"/>
                </a:solidFill>
                <a:latin typeface="Times New Roman" panose="02020603050405020304" pitchFamily="18" charset="0"/>
                <a:cs typeface="Times New Roman" panose="02020603050405020304" pitchFamily="18" charset="0"/>
              </a:rPr>
              <a:t> the reduction is 50% and 40%.</a:t>
            </a:r>
          </a:p>
          <a:p>
            <a:pPr>
              <a:spcBef>
                <a:spcPts val="0"/>
              </a:spcBef>
              <a:spcAft>
                <a:spcPts val="1200"/>
              </a:spcAft>
            </a:pPr>
            <a:r>
              <a:rPr lang="en-US" altLang="zh-TW" sz="1800" dirty="0">
                <a:solidFill>
                  <a:schemeClr val="tx1"/>
                </a:solidFill>
                <a:latin typeface="Times New Roman" panose="02020603050405020304" pitchFamily="18" charset="0"/>
                <a:cs typeface="Times New Roman" panose="02020603050405020304" pitchFamily="18" charset="0"/>
              </a:rPr>
              <a:t>For all the procedures, </a:t>
            </a:r>
            <a:r>
              <a:rPr lang="en-US" altLang="zh-TW" sz="1800" dirty="0">
                <a:solidFill>
                  <a:srgbClr val="FF0000"/>
                </a:solidFill>
                <a:latin typeface="Times New Roman" panose="02020603050405020304" pitchFamily="18" charset="0"/>
                <a:cs typeface="Times New Roman" panose="02020603050405020304" pitchFamily="18" charset="0"/>
              </a:rPr>
              <a:t>PP5GS</a:t>
            </a:r>
            <a:r>
              <a:rPr lang="en-US" altLang="zh-TW" sz="1800" dirty="0">
                <a:solidFill>
                  <a:schemeClr val="tx1"/>
                </a:solidFill>
                <a:latin typeface="Times New Roman" panose="02020603050405020304" pitchFamily="18" charset="0"/>
                <a:cs typeface="Times New Roman" panose="02020603050405020304" pitchFamily="18" charset="0"/>
              </a:rPr>
              <a:t> proves to be considerably </a:t>
            </a:r>
            <a:r>
              <a:rPr lang="en-US" altLang="zh-TW" sz="1800" dirty="0">
                <a:solidFill>
                  <a:srgbClr val="FF0000"/>
                </a:solidFill>
                <a:latin typeface="Times New Roman" panose="02020603050405020304" pitchFamily="18" charset="0"/>
                <a:cs typeface="Times New Roman" panose="02020603050405020304" pitchFamily="18" charset="0"/>
              </a:rPr>
              <a:t>more efficient</a:t>
            </a:r>
            <a:r>
              <a:rPr lang="en-US" altLang="zh-TW" sz="1800" dirty="0">
                <a:solidFill>
                  <a:schemeClr val="tx1"/>
                </a:solidFill>
                <a:latin typeface="Times New Roman" panose="02020603050405020304" pitchFamily="18" charset="0"/>
                <a:cs typeface="Times New Roman" panose="02020603050405020304" pitchFamily="18" charset="0"/>
              </a:rPr>
              <a:t> in comparison to the other systems.</a:t>
            </a:r>
          </a:p>
        </p:txBody>
      </p:sp>
      <p:pic>
        <p:nvPicPr>
          <p:cNvPr id="3" name="圖片 2">
            <a:extLst>
              <a:ext uri="{FF2B5EF4-FFF2-40B4-BE49-F238E27FC236}">
                <a16:creationId xmlns:a16="http://schemas.microsoft.com/office/drawing/2014/main" id="{B322BCCC-E336-4A27-9943-BFFCCD6952AC}"/>
              </a:ext>
            </a:extLst>
          </p:cNvPr>
          <p:cNvPicPr>
            <a:picLocks noChangeAspect="1"/>
          </p:cNvPicPr>
          <p:nvPr/>
        </p:nvPicPr>
        <p:blipFill>
          <a:blip r:embed="rId3"/>
          <a:stretch>
            <a:fillRect/>
          </a:stretch>
        </p:blipFill>
        <p:spPr>
          <a:xfrm>
            <a:off x="8102888" y="1752121"/>
            <a:ext cx="3479512" cy="4222127"/>
          </a:xfrm>
          <a:prstGeom prst="rect">
            <a:avLst/>
          </a:prstGeom>
          <a:ln>
            <a:solidFill>
              <a:schemeClr val="tx1"/>
            </a:solidFill>
          </a:ln>
        </p:spPr>
      </p:pic>
    </p:spTree>
    <p:extLst>
      <p:ext uri="{BB962C8B-B14F-4D97-AF65-F5344CB8AC3E}">
        <p14:creationId xmlns:p14="http://schemas.microsoft.com/office/powerpoint/2010/main" val="287300428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標題 1">
            <a:extLst>
              <a:ext uri="{FF2B5EF4-FFF2-40B4-BE49-F238E27FC236}">
                <a16:creationId xmlns:a16="http://schemas.microsoft.com/office/drawing/2014/main" id="{4113B4E1-CAEB-9018-9654-36FDBA31B184}"/>
              </a:ext>
            </a:extLst>
          </p:cNvPr>
          <p:cNvSpPr>
            <a:spLocks noGrp="1"/>
          </p:cNvSpPr>
          <p:nvPr>
            <p:ph type="title"/>
          </p:nvPr>
        </p:nvSpPr>
        <p:spPr/>
        <p:txBody>
          <a:bodyPr/>
          <a:lstStyle/>
          <a:p>
            <a:pPr defTabSz="912768"/>
            <a:r>
              <a:rPr lang="en-US" altLang="zh-TW" sz="3200" dirty="0"/>
              <a:t>Performance Evaluation - </a:t>
            </a:r>
            <a:br>
              <a:rPr lang="en-US" altLang="zh-TW" sz="3200" dirty="0"/>
            </a:br>
            <a:r>
              <a:rPr lang="en-US" altLang="zh-TW" sz="3200" dirty="0"/>
              <a:t>Performance Evaluation for Edge Offloading Scenarios</a:t>
            </a:r>
            <a:endParaRPr lang="zh-TW" altLang="en-US" sz="3200" dirty="0"/>
          </a:p>
        </p:txBody>
      </p:sp>
      <p:sp>
        <p:nvSpPr>
          <p:cNvPr id="12292" name="投影片編號版面配置區 3">
            <a:extLst>
              <a:ext uri="{FF2B5EF4-FFF2-40B4-BE49-F238E27FC236}">
                <a16:creationId xmlns:a16="http://schemas.microsoft.com/office/drawing/2014/main" id="{8FC2871B-3F60-045D-6436-367445A8767F}"/>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13" indent="-285737">
              <a:defRPr>
                <a:solidFill>
                  <a:schemeClr val="tx1"/>
                </a:solidFill>
                <a:latin typeface="Arial" panose="020B0604020202020204" pitchFamily="34" charset="0"/>
                <a:cs typeface="Arial" panose="020B0604020202020204" pitchFamily="34" charset="0"/>
              </a:defRPr>
            </a:lvl2pPr>
            <a:lvl3pPr marL="1142942" indent="-228589">
              <a:defRPr>
                <a:solidFill>
                  <a:schemeClr val="tx1"/>
                </a:solidFill>
                <a:latin typeface="Arial" panose="020B0604020202020204" pitchFamily="34" charset="0"/>
                <a:cs typeface="Arial" panose="020B0604020202020204" pitchFamily="34" charset="0"/>
              </a:defRPr>
            </a:lvl3pPr>
            <a:lvl4pPr marL="1600120" indent="-228589">
              <a:defRPr>
                <a:solidFill>
                  <a:schemeClr val="tx1"/>
                </a:solidFill>
                <a:latin typeface="Arial" panose="020B0604020202020204" pitchFamily="34" charset="0"/>
                <a:cs typeface="Arial" panose="020B0604020202020204" pitchFamily="34" charset="0"/>
              </a:defRPr>
            </a:lvl4pPr>
            <a:lvl5pPr marL="2057298" indent="-228589">
              <a:defRPr>
                <a:solidFill>
                  <a:schemeClr val="tx1"/>
                </a:solidFill>
                <a:latin typeface="Arial" panose="020B0604020202020204" pitchFamily="34" charset="0"/>
                <a:cs typeface="Arial" panose="020B0604020202020204" pitchFamily="34" charset="0"/>
              </a:defRPr>
            </a:lvl5pPr>
            <a:lvl6pPr marL="2514474" indent="-22858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652" indent="-22858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8829" indent="-22858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006" indent="-22858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3AA80CB-8CD5-FB43-BE2B-4C631E9A7B91}" type="slidenum">
              <a:rPr lang="en-US" altLang="zh-TW">
                <a:solidFill>
                  <a:srgbClr val="898989"/>
                </a:solidFill>
                <a:latin typeface="Calibri" panose="020F0502020204030204" pitchFamily="34" charset="0"/>
              </a:rPr>
              <a:pPr/>
              <a:t>33</a:t>
            </a:fld>
            <a:endParaRPr lang="en-US" altLang="zh-TW" dirty="0">
              <a:solidFill>
                <a:srgbClr val="898989"/>
              </a:solidFill>
              <a:latin typeface="Calibri" panose="020F0502020204030204" pitchFamily="34" charset="0"/>
            </a:endParaRPr>
          </a:p>
        </p:txBody>
      </p:sp>
      <p:sp>
        <p:nvSpPr>
          <p:cNvPr id="6" name="內容版面配置區 5">
            <a:extLst>
              <a:ext uri="{FF2B5EF4-FFF2-40B4-BE49-F238E27FC236}">
                <a16:creationId xmlns:a16="http://schemas.microsoft.com/office/drawing/2014/main" id="{3271936D-B914-9EBE-ECB8-11541AAF361D}"/>
              </a:ext>
            </a:extLst>
          </p:cNvPr>
          <p:cNvSpPr>
            <a:spLocks noGrp="1"/>
          </p:cNvSpPr>
          <p:nvPr>
            <p:ph idx="1"/>
          </p:nvPr>
        </p:nvSpPr>
        <p:spPr>
          <a:xfrm>
            <a:off x="609600" y="1600204"/>
            <a:ext cx="11103024" cy="4525963"/>
          </a:xfrm>
        </p:spPr>
        <p:txBody>
          <a:bodyPr/>
          <a:lstStyle/>
          <a:p>
            <a:pPr>
              <a:spcBef>
                <a:spcPts val="0"/>
              </a:spcBef>
              <a:spcAft>
                <a:spcPts val="1200"/>
              </a:spcAft>
            </a:pPr>
            <a:r>
              <a:rPr lang="en-US" altLang="zh-TW" sz="1800" dirty="0">
                <a:solidFill>
                  <a:schemeClr val="tx1"/>
                </a:solidFill>
                <a:latin typeface="Times New Roman" panose="02020603050405020304" pitchFamily="18" charset="0"/>
                <a:cs typeface="Times New Roman" panose="02020603050405020304" pitchFamily="18" charset="0"/>
              </a:rPr>
              <a:t>Lastly, we evaluate the performance of PP5GS in scenarios where </a:t>
            </a:r>
            <a:r>
              <a:rPr lang="en-US" altLang="zh-TW" sz="1800" dirty="0">
                <a:solidFill>
                  <a:srgbClr val="FF0000"/>
                </a:solidFill>
                <a:latin typeface="Times New Roman" panose="02020603050405020304" pitchFamily="18" charset="0"/>
                <a:cs typeface="Times New Roman" panose="02020603050405020304" pitchFamily="18" charset="0"/>
              </a:rPr>
              <a:t>edge offloading </a:t>
            </a:r>
            <a:r>
              <a:rPr lang="en-US" altLang="zh-TW" sz="1800" dirty="0">
                <a:solidFill>
                  <a:schemeClr val="tx1"/>
                </a:solidFill>
                <a:latin typeface="Times New Roman" panose="02020603050405020304" pitchFamily="18" charset="0"/>
                <a:cs typeface="Times New Roman" panose="02020603050405020304" pitchFamily="18" charset="0"/>
              </a:rPr>
              <a:t>of 5GC NFs is performed.</a:t>
            </a:r>
          </a:p>
          <a:p>
            <a:pPr>
              <a:spcBef>
                <a:spcPts val="0"/>
              </a:spcBef>
              <a:spcAft>
                <a:spcPts val="1200"/>
              </a:spcAft>
            </a:pPr>
            <a:endParaRPr lang="en-US" altLang="zh-TW" sz="1800" dirty="0">
              <a:solidFill>
                <a:schemeClr val="tx1"/>
              </a:solidFill>
              <a:latin typeface="Times New Roman" panose="02020603050405020304" pitchFamily="18" charset="0"/>
              <a:cs typeface="Times New Roman" panose="02020603050405020304" pitchFamily="18" charset="0"/>
            </a:endParaRPr>
          </a:p>
          <a:p>
            <a:pPr>
              <a:spcBef>
                <a:spcPts val="0"/>
              </a:spcBef>
              <a:spcAft>
                <a:spcPts val="1200"/>
              </a:spcAft>
            </a:pPr>
            <a:endParaRPr lang="en-US" altLang="zh-TW" sz="1800" dirty="0">
              <a:solidFill>
                <a:schemeClr val="tx1"/>
              </a:solidFill>
              <a:latin typeface="Times New Roman" panose="02020603050405020304" pitchFamily="18" charset="0"/>
              <a:cs typeface="Times New Roman" panose="02020603050405020304" pitchFamily="18" charset="0"/>
            </a:endParaRPr>
          </a:p>
          <a:p>
            <a:pPr>
              <a:spcBef>
                <a:spcPts val="0"/>
              </a:spcBef>
              <a:spcAft>
                <a:spcPts val="1200"/>
              </a:spcAft>
            </a:pPr>
            <a:endParaRPr lang="en-US" altLang="zh-TW" sz="1800" dirty="0">
              <a:solidFill>
                <a:schemeClr val="tx1"/>
              </a:solidFill>
              <a:latin typeface="Times New Roman" panose="02020603050405020304" pitchFamily="18" charset="0"/>
              <a:cs typeface="Times New Roman" panose="02020603050405020304" pitchFamily="18" charset="0"/>
            </a:endParaRPr>
          </a:p>
          <a:p>
            <a:pPr marL="0" indent="0">
              <a:spcBef>
                <a:spcPts val="0"/>
              </a:spcBef>
              <a:spcAft>
                <a:spcPts val="1200"/>
              </a:spcAft>
              <a:buNone/>
            </a:pPr>
            <a:endParaRPr lang="en-US" altLang="zh-TW" sz="1800" dirty="0">
              <a:solidFill>
                <a:schemeClr val="tx1"/>
              </a:solidFill>
              <a:latin typeface="Times New Roman" panose="02020603050405020304" pitchFamily="18" charset="0"/>
              <a:cs typeface="Times New Roman" panose="02020603050405020304" pitchFamily="18" charset="0"/>
            </a:endParaRPr>
          </a:p>
          <a:p>
            <a:pPr marL="0" indent="0">
              <a:spcBef>
                <a:spcPts val="0"/>
              </a:spcBef>
              <a:spcAft>
                <a:spcPts val="1200"/>
              </a:spcAft>
              <a:buNone/>
            </a:pPr>
            <a:endParaRPr lang="en-US" altLang="zh-TW" sz="1800" dirty="0">
              <a:solidFill>
                <a:schemeClr val="tx1"/>
              </a:solidFill>
              <a:latin typeface="Times New Roman" panose="02020603050405020304" pitchFamily="18" charset="0"/>
              <a:cs typeface="Times New Roman" panose="02020603050405020304" pitchFamily="18" charset="0"/>
            </a:endParaRPr>
          </a:p>
          <a:p>
            <a:pPr>
              <a:spcBef>
                <a:spcPts val="0"/>
              </a:spcBef>
              <a:spcAft>
                <a:spcPts val="600"/>
              </a:spcAft>
            </a:pPr>
            <a:r>
              <a:rPr lang="en-US" altLang="zh-TW" sz="1600" dirty="0">
                <a:latin typeface="Times New Roman" panose="02020603050405020304" pitchFamily="18" charset="0"/>
                <a:ea typeface="微軟正黑體" pitchFamily="34" charset="-120"/>
                <a:cs typeface="Times New Roman" panose="02020603050405020304" pitchFamily="18" charset="0"/>
              </a:rPr>
              <a:t>Centralized 5GCN:</a:t>
            </a:r>
          </a:p>
          <a:p>
            <a:pPr lvl="1">
              <a:spcBef>
                <a:spcPts val="0"/>
              </a:spcBef>
              <a:spcAft>
                <a:spcPts val="600"/>
              </a:spcAft>
            </a:pPr>
            <a:r>
              <a:rPr lang="en-US" altLang="zh-TW" sz="1400" dirty="0">
                <a:latin typeface="Times New Roman" panose="02020603050405020304" pitchFamily="18" charset="0"/>
                <a:ea typeface="微軟正黑體" pitchFamily="34" charset="-120"/>
                <a:cs typeface="Times New Roman" panose="02020603050405020304" pitchFamily="18" charset="0"/>
              </a:rPr>
              <a:t> where only </a:t>
            </a:r>
            <a:r>
              <a:rPr lang="en-US" altLang="zh-TW" sz="1400" dirty="0">
                <a:solidFill>
                  <a:schemeClr val="tx2"/>
                </a:solidFill>
                <a:latin typeface="Times New Roman" panose="02020603050405020304" pitchFamily="18" charset="0"/>
                <a:ea typeface="微軟正黑體" pitchFamily="34" charset="-120"/>
                <a:cs typeface="Times New Roman" panose="02020603050405020304" pitchFamily="18" charset="0"/>
              </a:rPr>
              <a:t>gNBEmu</a:t>
            </a:r>
            <a:r>
              <a:rPr lang="en-US" altLang="zh-TW" sz="1400" dirty="0">
                <a:latin typeface="Times New Roman" panose="02020603050405020304" pitchFamily="18" charset="0"/>
                <a:ea typeface="微軟正黑體" pitchFamily="34" charset="-120"/>
                <a:cs typeface="Times New Roman" panose="02020603050405020304" pitchFamily="18" charset="0"/>
              </a:rPr>
              <a:t> and </a:t>
            </a:r>
            <a:r>
              <a:rPr lang="en-US" altLang="zh-TW" sz="1400" dirty="0">
                <a:solidFill>
                  <a:schemeClr val="tx2"/>
                </a:solidFill>
                <a:latin typeface="Times New Roman" panose="02020603050405020304" pitchFamily="18" charset="0"/>
                <a:ea typeface="微軟正黑體" pitchFamily="34" charset="-120"/>
                <a:cs typeface="Times New Roman" panose="02020603050405020304" pitchFamily="18" charset="0"/>
              </a:rPr>
              <a:t>UPF</a:t>
            </a:r>
            <a:r>
              <a:rPr lang="en-US" altLang="zh-TW" sz="1400" dirty="0">
                <a:latin typeface="Times New Roman" panose="02020603050405020304" pitchFamily="18" charset="0"/>
                <a:ea typeface="微軟正黑體" pitchFamily="34" charset="-120"/>
                <a:cs typeface="Times New Roman" panose="02020603050405020304" pitchFamily="18" charset="0"/>
              </a:rPr>
              <a:t> run at the edge, while all control plane NFs are deployed in the central cloud as shown in Fig. 11a.</a:t>
            </a:r>
          </a:p>
          <a:p>
            <a:pPr>
              <a:spcBef>
                <a:spcPts val="0"/>
              </a:spcBef>
              <a:spcAft>
                <a:spcPts val="600"/>
              </a:spcAft>
            </a:pPr>
            <a:r>
              <a:rPr lang="en-US" altLang="zh-TW" sz="1600" dirty="0">
                <a:latin typeface="Times New Roman" panose="02020603050405020304" pitchFamily="18" charset="0"/>
                <a:ea typeface="微軟正黑體" pitchFamily="34" charset="-120"/>
                <a:cs typeface="Times New Roman" panose="02020603050405020304" pitchFamily="18" charset="0"/>
              </a:rPr>
              <a:t>Edge AMF</a:t>
            </a:r>
          </a:p>
          <a:p>
            <a:pPr lvl="1">
              <a:spcBef>
                <a:spcPts val="0"/>
              </a:spcBef>
              <a:spcAft>
                <a:spcPts val="600"/>
              </a:spcAft>
            </a:pPr>
            <a:r>
              <a:rPr lang="en-US" altLang="zh-TW" sz="1400" dirty="0">
                <a:latin typeface="Times New Roman" panose="02020603050405020304" pitchFamily="18" charset="0"/>
                <a:cs typeface="Times New Roman" panose="02020603050405020304" pitchFamily="18" charset="0"/>
              </a:rPr>
              <a:t>where only </a:t>
            </a:r>
            <a:r>
              <a:rPr lang="en-US" altLang="zh-TW" sz="1400" dirty="0">
                <a:solidFill>
                  <a:schemeClr val="tx2"/>
                </a:solidFill>
                <a:latin typeface="Times New Roman" panose="02020603050405020304" pitchFamily="18" charset="0"/>
                <a:cs typeface="Times New Roman" panose="02020603050405020304" pitchFamily="18" charset="0"/>
              </a:rPr>
              <a:t>AMF</a:t>
            </a:r>
            <a:r>
              <a:rPr lang="en-US" altLang="zh-TW" sz="1400" dirty="0">
                <a:latin typeface="Times New Roman" panose="02020603050405020304" pitchFamily="18" charset="0"/>
                <a:cs typeface="Times New Roman" panose="02020603050405020304" pitchFamily="18" charset="0"/>
              </a:rPr>
              <a:t> is offloaded to the edge in an attempt to increase the performance as shown in Fig. 11b.</a:t>
            </a:r>
          </a:p>
          <a:p>
            <a:pPr>
              <a:spcBef>
                <a:spcPts val="0"/>
              </a:spcBef>
              <a:spcAft>
                <a:spcPts val="600"/>
              </a:spcAft>
            </a:pPr>
            <a:r>
              <a:rPr lang="en-US" altLang="zh-TW" sz="1600" dirty="0">
                <a:latin typeface="Times New Roman" panose="02020603050405020304" pitchFamily="18" charset="0"/>
                <a:ea typeface="微軟正黑體" pitchFamily="34" charset="-120"/>
                <a:cs typeface="Times New Roman" panose="02020603050405020304" pitchFamily="18" charset="0"/>
              </a:rPr>
              <a:t>Edge PPNF</a:t>
            </a:r>
          </a:p>
          <a:p>
            <a:pPr lvl="1">
              <a:spcBef>
                <a:spcPts val="0"/>
              </a:spcBef>
              <a:spcAft>
                <a:spcPts val="600"/>
              </a:spcAft>
            </a:pPr>
            <a:r>
              <a:rPr lang="en-US" altLang="zh-TW" sz="1400" dirty="0">
                <a:latin typeface="Times New Roman" panose="02020603050405020304" pitchFamily="18" charset="0"/>
                <a:ea typeface="微軟正黑體" pitchFamily="34" charset="-120"/>
                <a:cs typeface="Times New Roman" panose="02020603050405020304" pitchFamily="18" charset="0"/>
              </a:rPr>
              <a:t>where depending on the procedure the relevant </a:t>
            </a:r>
            <a:r>
              <a:rPr lang="en-US" altLang="zh-TW" sz="1400" dirty="0">
                <a:solidFill>
                  <a:schemeClr val="tx2"/>
                </a:solidFill>
                <a:latin typeface="Times New Roman" panose="02020603050405020304" pitchFamily="18" charset="0"/>
                <a:ea typeface="微軟正黑體" pitchFamily="34" charset="-120"/>
                <a:cs typeface="Times New Roman" panose="02020603050405020304" pitchFamily="18" charset="0"/>
              </a:rPr>
              <a:t>PPNF</a:t>
            </a:r>
            <a:r>
              <a:rPr lang="en-US" altLang="zh-TW" sz="1400" dirty="0">
                <a:latin typeface="Times New Roman" panose="02020603050405020304" pitchFamily="18" charset="0"/>
                <a:ea typeface="微軟正黑體" pitchFamily="34" charset="-120"/>
                <a:cs typeface="Times New Roman" panose="02020603050405020304" pitchFamily="18" charset="0"/>
              </a:rPr>
              <a:t> is offloaded while NRF, UDR and UDSF reside in the Core as shown in Fig. 11c.</a:t>
            </a:r>
            <a:endParaRPr lang="zh-TW" altLang="en-US" sz="1400" dirty="0">
              <a:latin typeface="Times New Roman" panose="02020603050405020304" pitchFamily="18" charset="0"/>
              <a:ea typeface="微軟正黑體" pitchFamily="34" charset="-120"/>
              <a:cs typeface="Times New Roman" panose="02020603050405020304" pitchFamily="18" charset="0"/>
            </a:endParaRPr>
          </a:p>
          <a:p>
            <a:pPr>
              <a:spcBef>
                <a:spcPts val="0"/>
              </a:spcBef>
              <a:spcAft>
                <a:spcPts val="1200"/>
              </a:spcAft>
            </a:pPr>
            <a:endParaRPr lang="en-US" altLang="zh-TW" sz="1800" dirty="0">
              <a:solidFill>
                <a:schemeClr val="tx1"/>
              </a:solidFill>
              <a:latin typeface="Times New Roman" panose="02020603050405020304" pitchFamily="18" charset="0"/>
              <a:cs typeface="Times New Roman" panose="02020603050405020304" pitchFamily="18" charset="0"/>
            </a:endParaRPr>
          </a:p>
        </p:txBody>
      </p:sp>
      <p:pic>
        <p:nvPicPr>
          <p:cNvPr id="11" name="圖片 10">
            <a:extLst>
              <a:ext uri="{FF2B5EF4-FFF2-40B4-BE49-F238E27FC236}">
                <a16:creationId xmlns:a16="http://schemas.microsoft.com/office/drawing/2014/main" id="{37732586-E358-46F2-9EA4-E5750FD07A5B}"/>
              </a:ext>
            </a:extLst>
          </p:cNvPr>
          <p:cNvPicPr>
            <a:picLocks noChangeAspect="1"/>
          </p:cNvPicPr>
          <p:nvPr/>
        </p:nvPicPr>
        <p:blipFill>
          <a:blip r:embed="rId3"/>
          <a:stretch>
            <a:fillRect/>
          </a:stretch>
        </p:blipFill>
        <p:spPr>
          <a:xfrm>
            <a:off x="1909155" y="2132856"/>
            <a:ext cx="8373689" cy="1872208"/>
          </a:xfrm>
          <a:prstGeom prst="rect">
            <a:avLst/>
          </a:prstGeom>
          <a:ln>
            <a:solidFill>
              <a:schemeClr val="tx1"/>
            </a:solidFill>
          </a:ln>
        </p:spPr>
      </p:pic>
    </p:spTree>
    <p:extLst>
      <p:ext uri="{BB962C8B-B14F-4D97-AF65-F5344CB8AC3E}">
        <p14:creationId xmlns:p14="http://schemas.microsoft.com/office/powerpoint/2010/main" val="424028653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標題 1">
            <a:extLst>
              <a:ext uri="{FF2B5EF4-FFF2-40B4-BE49-F238E27FC236}">
                <a16:creationId xmlns:a16="http://schemas.microsoft.com/office/drawing/2014/main" id="{4113B4E1-CAEB-9018-9654-36FDBA31B184}"/>
              </a:ext>
            </a:extLst>
          </p:cNvPr>
          <p:cNvSpPr>
            <a:spLocks noGrp="1"/>
          </p:cNvSpPr>
          <p:nvPr>
            <p:ph type="title"/>
          </p:nvPr>
        </p:nvSpPr>
        <p:spPr/>
        <p:txBody>
          <a:bodyPr/>
          <a:lstStyle/>
          <a:p>
            <a:pPr defTabSz="912768"/>
            <a:r>
              <a:rPr lang="en-US" altLang="zh-TW" sz="3200" dirty="0"/>
              <a:t>Performance Evaluation - </a:t>
            </a:r>
            <a:br>
              <a:rPr lang="en-US" altLang="zh-TW" sz="3200" dirty="0"/>
            </a:br>
            <a:r>
              <a:rPr lang="en-US" altLang="zh-TW" sz="3200" dirty="0"/>
              <a:t>Performance Evaluation for Edge Offloading Scenarios</a:t>
            </a:r>
            <a:endParaRPr lang="zh-TW" altLang="en-US" sz="3200" dirty="0"/>
          </a:p>
        </p:txBody>
      </p:sp>
      <p:sp>
        <p:nvSpPr>
          <p:cNvPr id="12292" name="投影片編號版面配置區 3">
            <a:extLst>
              <a:ext uri="{FF2B5EF4-FFF2-40B4-BE49-F238E27FC236}">
                <a16:creationId xmlns:a16="http://schemas.microsoft.com/office/drawing/2014/main" id="{8FC2871B-3F60-045D-6436-367445A8767F}"/>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13" indent="-285737">
              <a:defRPr>
                <a:solidFill>
                  <a:schemeClr val="tx1"/>
                </a:solidFill>
                <a:latin typeface="Arial" panose="020B0604020202020204" pitchFamily="34" charset="0"/>
                <a:cs typeface="Arial" panose="020B0604020202020204" pitchFamily="34" charset="0"/>
              </a:defRPr>
            </a:lvl2pPr>
            <a:lvl3pPr marL="1142942" indent="-228589">
              <a:defRPr>
                <a:solidFill>
                  <a:schemeClr val="tx1"/>
                </a:solidFill>
                <a:latin typeface="Arial" panose="020B0604020202020204" pitchFamily="34" charset="0"/>
                <a:cs typeface="Arial" panose="020B0604020202020204" pitchFamily="34" charset="0"/>
              </a:defRPr>
            </a:lvl3pPr>
            <a:lvl4pPr marL="1600120" indent="-228589">
              <a:defRPr>
                <a:solidFill>
                  <a:schemeClr val="tx1"/>
                </a:solidFill>
                <a:latin typeface="Arial" panose="020B0604020202020204" pitchFamily="34" charset="0"/>
                <a:cs typeface="Arial" panose="020B0604020202020204" pitchFamily="34" charset="0"/>
              </a:defRPr>
            </a:lvl4pPr>
            <a:lvl5pPr marL="2057298" indent="-228589">
              <a:defRPr>
                <a:solidFill>
                  <a:schemeClr val="tx1"/>
                </a:solidFill>
                <a:latin typeface="Arial" panose="020B0604020202020204" pitchFamily="34" charset="0"/>
                <a:cs typeface="Arial" panose="020B0604020202020204" pitchFamily="34" charset="0"/>
              </a:defRPr>
            </a:lvl5pPr>
            <a:lvl6pPr marL="2514474" indent="-22858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652" indent="-22858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8829" indent="-22858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006" indent="-22858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3AA80CB-8CD5-FB43-BE2B-4C631E9A7B91}" type="slidenum">
              <a:rPr lang="en-US" altLang="zh-TW">
                <a:solidFill>
                  <a:srgbClr val="898989"/>
                </a:solidFill>
                <a:latin typeface="Calibri" panose="020F0502020204030204" pitchFamily="34" charset="0"/>
              </a:rPr>
              <a:pPr/>
              <a:t>34</a:t>
            </a:fld>
            <a:endParaRPr lang="en-US" altLang="zh-TW" dirty="0">
              <a:solidFill>
                <a:srgbClr val="898989"/>
              </a:solidFill>
              <a:latin typeface="Calibri" panose="020F0502020204030204" pitchFamily="34" charset="0"/>
            </a:endParaRPr>
          </a:p>
        </p:txBody>
      </p:sp>
      <p:sp>
        <p:nvSpPr>
          <p:cNvPr id="6" name="內容版面配置區 5">
            <a:extLst>
              <a:ext uri="{FF2B5EF4-FFF2-40B4-BE49-F238E27FC236}">
                <a16:creationId xmlns:a16="http://schemas.microsoft.com/office/drawing/2014/main" id="{3271936D-B914-9EBE-ECB8-11541AAF361D}"/>
              </a:ext>
            </a:extLst>
          </p:cNvPr>
          <p:cNvSpPr>
            <a:spLocks noGrp="1"/>
          </p:cNvSpPr>
          <p:nvPr>
            <p:ph idx="1"/>
          </p:nvPr>
        </p:nvSpPr>
        <p:spPr>
          <a:xfrm>
            <a:off x="609600" y="1600204"/>
            <a:ext cx="11103024" cy="4525963"/>
          </a:xfrm>
        </p:spPr>
        <p:txBody>
          <a:bodyPr/>
          <a:lstStyle/>
          <a:p>
            <a:pPr>
              <a:spcBef>
                <a:spcPts val="0"/>
              </a:spcBef>
              <a:spcAft>
                <a:spcPts val="1200"/>
              </a:spcAft>
            </a:pPr>
            <a:r>
              <a:rPr lang="en-US" altLang="zh-TW" sz="1800" dirty="0">
                <a:solidFill>
                  <a:schemeClr val="tx1"/>
                </a:solidFill>
                <a:latin typeface="Times New Roman" panose="02020603050405020304" pitchFamily="18" charset="0"/>
                <a:cs typeface="Times New Roman" panose="02020603050405020304" pitchFamily="18" charset="0"/>
              </a:rPr>
              <a:t>The boxplots of the PCT with respect to the number of new initiated procedures are shown in Fig. 12.</a:t>
            </a:r>
          </a:p>
          <a:p>
            <a:pPr>
              <a:spcBef>
                <a:spcPts val="0"/>
              </a:spcBef>
              <a:spcAft>
                <a:spcPts val="1200"/>
              </a:spcAft>
            </a:pPr>
            <a:r>
              <a:rPr lang="en-US" altLang="zh-TW" sz="1800" dirty="0">
                <a:solidFill>
                  <a:schemeClr val="tx1"/>
                </a:solidFill>
                <a:latin typeface="Times New Roman" panose="02020603050405020304" pitchFamily="18" charset="0"/>
                <a:cs typeface="Times New Roman" panose="02020603050405020304" pitchFamily="18" charset="0"/>
              </a:rPr>
              <a:t>It can be seen that </a:t>
            </a:r>
            <a:r>
              <a:rPr lang="en-US" altLang="zh-TW" sz="1800" dirty="0">
                <a:solidFill>
                  <a:srgbClr val="FF0000"/>
                </a:solidFill>
                <a:latin typeface="Times New Roman" panose="02020603050405020304" pitchFamily="18" charset="0"/>
                <a:cs typeface="Times New Roman" panose="02020603050405020304" pitchFamily="18" charset="0"/>
              </a:rPr>
              <a:t>the performance of 5GC during the execution of complex procedures drops </a:t>
            </a:r>
            <a:r>
              <a:rPr lang="en-US" altLang="zh-TW" sz="1800" dirty="0">
                <a:solidFill>
                  <a:schemeClr val="tx1"/>
                </a:solidFill>
                <a:latin typeface="Times New Roman" panose="02020603050405020304" pitchFamily="18" charset="0"/>
                <a:cs typeface="Times New Roman" panose="02020603050405020304" pitchFamily="18" charset="0"/>
              </a:rPr>
              <a:t>when</a:t>
            </a:r>
            <a:r>
              <a:rPr lang="en-US" altLang="zh-TW" sz="1800" dirty="0">
                <a:solidFill>
                  <a:srgbClr val="FF0000"/>
                </a:solidFill>
                <a:latin typeface="Times New Roman" panose="02020603050405020304" pitchFamily="18" charset="0"/>
                <a:cs typeface="Times New Roman" panose="02020603050405020304" pitchFamily="18" charset="0"/>
              </a:rPr>
              <a:t> </a:t>
            </a:r>
            <a:r>
              <a:rPr lang="en-US" altLang="zh-TW" sz="1800" dirty="0">
                <a:solidFill>
                  <a:schemeClr val="tx1"/>
                </a:solidFill>
                <a:latin typeface="Times New Roman" panose="02020603050405020304" pitchFamily="18" charset="0"/>
                <a:cs typeface="Times New Roman" panose="02020603050405020304" pitchFamily="18" charset="0"/>
              </a:rPr>
              <a:t>we</a:t>
            </a:r>
            <a:r>
              <a:rPr lang="en-US" altLang="zh-TW" sz="1800" dirty="0">
                <a:solidFill>
                  <a:srgbClr val="FF0000"/>
                </a:solidFill>
                <a:latin typeface="Times New Roman" panose="02020603050405020304" pitchFamily="18" charset="0"/>
                <a:cs typeface="Times New Roman" panose="02020603050405020304" pitchFamily="18" charset="0"/>
              </a:rPr>
              <a:t> offload AMF to the edge</a:t>
            </a:r>
            <a:r>
              <a:rPr lang="en-US" altLang="zh-TW" sz="1800" dirty="0">
                <a:solidFill>
                  <a:schemeClr val="tx1"/>
                </a:solidFill>
                <a:latin typeface="Times New Roman" panose="02020603050405020304" pitchFamily="18" charset="0"/>
                <a:cs typeface="Times New Roman" panose="02020603050405020304" pitchFamily="18" charset="0"/>
              </a:rPr>
              <a:t>.</a:t>
            </a:r>
          </a:p>
          <a:p>
            <a:pPr>
              <a:spcBef>
                <a:spcPts val="0"/>
              </a:spcBef>
              <a:spcAft>
                <a:spcPts val="1200"/>
              </a:spcAft>
            </a:pPr>
            <a:r>
              <a:rPr lang="en-US" altLang="zh-TW" sz="1800" dirty="0">
                <a:solidFill>
                  <a:schemeClr val="tx1"/>
                </a:solidFill>
                <a:latin typeface="Times New Roman" panose="02020603050405020304" pitchFamily="18" charset="0"/>
                <a:cs typeface="Times New Roman" panose="02020603050405020304" pitchFamily="18" charset="0"/>
              </a:rPr>
              <a:t>The reason is that </a:t>
            </a:r>
            <a:r>
              <a:rPr lang="en-US" altLang="zh-TW" sz="1800" dirty="0">
                <a:solidFill>
                  <a:srgbClr val="FF0000"/>
                </a:solidFill>
                <a:latin typeface="Times New Roman" panose="02020603050405020304" pitchFamily="18" charset="0"/>
                <a:cs typeface="Times New Roman" panose="02020603050405020304" pitchFamily="18" charset="0"/>
              </a:rPr>
              <a:t>the number of messages exchanged between the AMF and the other NFs is higher </a:t>
            </a:r>
            <a:r>
              <a:rPr lang="en-US" altLang="zh-TW" sz="1800" dirty="0">
                <a:solidFill>
                  <a:schemeClr val="tx1"/>
                </a:solidFill>
                <a:latin typeface="Times New Roman" panose="02020603050405020304" pitchFamily="18" charset="0"/>
                <a:cs typeface="Times New Roman" panose="02020603050405020304" pitchFamily="18" charset="0"/>
              </a:rPr>
              <a:t>than</a:t>
            </a:r>
            <a:r>
              <a:rPr lang="en-US" altLang="zh-TW" sz="1800" dirty="0">
                <a:solidFill>
                  <a:srgbClr val="FF0000"/>
                </a:solidFill>
                <a:latin typeface="Times New Roman" panose="02020603050405020304" pitchFamily="18" charset="0"/>
                <a:cs typeface="Times New Roman" panose="02020603050405020304" pitchFamily="18" charset="0"/>
              </a:rPr>
              <a:t> </a:t>
            </a:r>
            <a:r>
              <a:rPr lang="en-US" altLang="zh-TW" sz="1800" dirty="0">
                <a:solidFill>
                  <a:schemeClr val="tx1"/>
                </a:solidFill>
                <a:latin typeface="Times New Roman" panose="02020603050405020304" pitchFamily="18" charset="0"/>
                <a:cs typeface="Times New Roman" panose="02020603050405020304" pitchFamily="18" charset="0"/>
              </a:rPr>
              <a:t>the amount of traffic exchanged between gNBEmu or UPF and the control plane NFs. Since every pair of messages exchanged </a:t>
            </a:r>
            <a:r>
              <a:rPr lang="en-US" altLang="zh-TW" sz="1800" dirty="0">
                <a:solidFill>
                  <a:srgbClr val="FF0000"/>
                </a:solidFill>
                <a:latin typeface="Times New Roman" panose="02020603050405020304" pitchFamily="18" charset="0"/>
                <a:cs typeface="Times New Roman" panose="02020603050405020304" pitchFamily="18" charset="0"/>
              </a:rPr>
              <a:t>encounters at least 5 </a:t>
            </a:r>
            <a:r>
              <a:rPr lang="en-US" altLang="zh-TW" sz="1800" dirty="0" err="1">
                <a:solidFill>
                  <a:srgbClr val="FF0000"/>
                </a:solidFill>
                <a:latin typeface="Times New Roman" panose="02020603050405020304" pitchFamily="18" charset="0"/>
                <a:cs typeface="Times New Roman" panose="02020603050405020304" pitchFamily="18" charset="0"/>
              </a:rPr>
              <a:t>ms</a:t>
            </a:r>
            <a:r>
              <a:rPr lang="en-US" altLang="zh-TW" sz="1800" dirty="0">
                <a:solidFill>
                  <a:srgbClr val="FF0000"/>
                </a:solidFill>
                <a:latin typeface="Times New Roman" panose="02020603050405020304" pitchFamily="18" charset="0"/>
                <a:cs typeface="Times New Roman" panose="02020603050405020304" pitchFamily="18" charset="0"/>
              </a:rPr>
              <a:t> of transmission delay</a:t>
            </a:r>
            <a:r>
              <a:rPr lang="en-US" altLang="zh-TW" sz="1800" dirty="0">
                <a:solidFill>
                  <a:schemeClr val="tx1"/>
                </a:solidFill>
                <a:latin typeface="Times New Roman" panose="02020603050405020304" pitchFamily="18" charset="0"/>
                <a:cs typeface="Times New Roman" panose="02020603050405020304" pitchFamily="18" charset="0"/>
              </a:rPr>
              <a:t>, the PCTs increase considerably.</a:t>
            </a:r>
          </a:p>
          <a:p>
            <a:pPr>
              <a:spcBef>
                <a:spcPts val="0"/>
              </a:spcBef>
              <a:spcAft>
                <a:spcPts val="1200"/>
              </a:spcAft>
            </a:pPr>
            <a:r>
              <a:rPr lang="en-US" altLang="zh-TW" sz="1800" dirty="0">
                <a:solidFill>
                  <a:schemeClr val="tx1"/>
                </a:solidFill>
                <a:latin typeface="Times New Roman" panose="02020603050405020304" pitchFamily="18" charset="0"/>
                <a:cs typeface="Times New Roman" panose="02020603050405020304" pitchFamily="18" charset="0"/>
              </a:rPr>
              <a:t>This is however not the case for less-complex procedures.</a:t>
            </a:r>
          </a:p>
        </p:txBody>
      </p:sp>
      <p:pic>
        <p:nvPicPr>
          <p:cNvPr id="14" name="圖片 13">
            <a:extLst>
              <a:ext uri="{FF2B5EF4-FFF2-40B4-BE49-F238E27FC236}">
                <a16:creationId xmlns:a16="http://schemas.microsoft.com/office/drawing/2014/main" id="{E7516EFF-14BD-4EC8-A2F9-C44CCB4C9430}"/>
              </a:ext>
            </a:extLst>
          </p:cNvPr>
          <p:cNvPicPr>
            <a:picLocks noChangeAspect="1"/>
          </p:cNvPicPr>
          <p:nvPr/>
        </p:nvPicPr>
        <p:blipFill>
          <a:blip r:embed="rId3"/>
          <a:stretch>
            <a:fillRect/>
          </a:stretch>
        </p:blipFill>
        <p:spPr>
          <a:xfrm>
            <a:off x="2945904" y="4204201"/>
            <a:ext cx="6300192" cy="2152164"/>
          </a:xfrm>
          <a:prstGeom prst="rect">
            <a:avLst/>
          </a:prstGeom>
          <a:ln>
            <a:solidFill>
              <a:schemeClr val="tx1"/>
            </a:solidFill>
          </a:ln>
        </p:spPr>
      </p:pic>
    </p:spTree>
    <p:extLst>
      <p:ext uri="{BB962C8B-B14F-4D97-AF65-F5344CB8AC3E}">
        <p14:creationId xmlns:p14="http://schemas.microsoft.com/office/powerpoint/2010/main" val="322174144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標題 1">
            <a:extLst>
              <a:ext uri="{FF2B5EF4-FFF2-40B4-BE49-F238E27FC236}">
                <a16:creationId xmlns:a16="http://schemas.microsoft.com/office/drawing/2014/main" id="{4113B4E1-CAEB-9018-9654-36FDBA31B184}"/>
              </a:ext>
            </a:extLst>
          </p:cNvPr>
          <p:cNvSpPr>
            <a:spLocks noGrp="1"/>
          </p:cNvSpPr>
          <p:nvPr>
            <p:ph type="title"/>
          </p:nvPr>
        </p:nvSpPr>
        <p:spPr/>
        <p:txBody>
          <a:bodyPr/>
          <a:lstStyle/>
          <a:p>
            <a:pPr defTabSz="912768"/>
            <a:r>
              <a:rPr lang="en-US" altLang="zh-TW" sz="3200" dirty="0"/>
              <a:t>Performance Evaluation - </a:t>
            </a:r>
            <a:br>
              <a:rPr lang="en-US" altLang="zh-TW" sz="3200" dirty="0"/>
            </a:br>
            <a:r>
              <a:rPr lang="en-US" altLang="zh-TW" sz="3200" dirty="0"/>
              <a:t>Performance Evaluation for Edge Offloading Scenarios</a:t>
            </a:r>
            <a:endParaRPr lang="zh-TW" altLang="en-US" sz="3200" dirty="0"/>
          </a:p>
        </p:txBody>
      </p:sp>
      <p:sp>
        <p:nvSpPr>
          <p:cNvPr id="12292" name="投影片編號版面配置區 3">
            <a:extLst>
              <a:ext uri="{FF2B5EF4-FFF2-40B4-BE49-F238E27FC236}">
                <a16:creationId xmlns:a16="http://schemas.microsoft.com/office/drawing/2014/main" id="{8FC2871B-3F60-045D-6436-367445A8767F}"/>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13" indent="-285737">
              <a:defRPr>
                <a:solidFill>
                  <a:schemeClr val="tx1"/>
                </a:solidFill>
                <a:latin typeface="Arial" panose="020B0604020202020204" pitchFamily="34" charset="0"/>
                <a:cs typeface="Arial" panose="020B0604020202020204" pitchFamily="34" charset="0"/>
              </a:defRPr>
            </a:lvl2pPr>
            <a:lvl3pPr marL="1142942" indent="-228589">
              <a:defRPr>
                <a:solidFill>
                  <a:schemeClr val="tx1"/>
                </a:solidFill>
                <a:latin typeface="Arial" panose="020B0604020202020204" pitchFamily="34" charset="0"/>
                <a:cs typeface="Arial" panose="020B0604020202020204" pitchFamily="34" charset="0"/>
              </a:defRPr>
            </a:lvl3pPr>
            <a:lvl4pPr marL="1600120" indent="-228589">
              <a:defRPr>
                <a:solidFill>
                  <a:schemeClr val="tx1"/>
                </a:solidFill>
                <a:latin typeface="Arial" panose="020B0604020202020204" pitchFamily="34" charset="0"/>
                <a:cs typeface="Arial" panose="020B0604020202020204" pitchFamily="34" charset="0"/>
              </a:defRPr>
            </a:lvl4pPr>
            <a:lvl5pPr marL="2057298" indent="-228589">
              <a:defRPr>
                <a:solidFill>
                  <a:schemeClr val="tx1"/>
                </a:solidFill>
                <a:latin typeface="Arial" panose="020B0604020202020204" pitchFamily="34" charset="0"/>
                <a:cs typeface="Arial" panose="020B0604020202020204" pitchFamily="34" charset="0"/>
              </a:defRPr>
            </a:lvl5pPr>
            <a:lvl6pPr marL="2514474" indent="-22858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652" indent="-22858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8829" indent="-22858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006" indent="-22858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3AA80CB-8CD5-FB43-BE2B-4C631E9A7B91}" type="slidenum">
              <a:rPr lang="en-US" altLang="zh-TW">
                <a:solidFill>
                  <a:srgbClr val="898989"/>
                </a:solidFill>
                <a:latin typeface="Calibri" panose="020F0502020204030204" pitchFamily="34" charset="0"/>
              </a:rPr>
              <a:pPr/>
              <a:t>35</a:t>
            </a:fld>
            <a:endParaRPr lang="en-US" altLang="zh-TW" dirty="0">
              <a:solidFill>
                <a:srgbClr val="898989"/>
              </a:solidFill>
              <a:latin typeface="Calibri" panose="020F0502020204030204" pitchFamily="34" charset="0"/>
            </a:endParaRPr>
          </a:p>
        </p:txBody>
      </p:sp>
      <p:sp>
        <p:nvSpPr>
          <p:cNvPr id="6" name="內容版面配置區 5">
            <a:extLst>
              <a:ext uri="{FF2B5EF4-FFF2-40B4-BE49-F238E27FC236}">
                <a16:creationId xmlns:a16="http://schemas.microsoft.com/office/drawing/2014/main" id="{3271936D-B914-9EBE-ECB8-11541AAF361D}"/>
              </a:ext>
            </a:extLst>
          </p:cNvPr>
          <p:cNvSpPr>
            <a:spLocks noGrp="1"/>
          </p:cNvSpPr>
          <p:nvPr>
            <p:ph idx="1"/>
          </p:nvPr>
        </p:nvSpPr>
        <p:spPr>
          <a:xfrm>
            <a:off x="609600" y="1600204"/>
            <a:ext cx="11103024" cy="4525963"/>
          </a:xfrm>
        </p:spPr>
        <p:txBody>
          <a:bodyPr/>
          <a:lstStyle/>
          <a:p>
            <a:pPr>
              <a:spcBef>
                <a:spcPts val="0"/>
              </a:spcBef>
              <a:spcAft>
                <a:spcPts val="1200"/>
              </a:spcAft>
            </a:pPr>
            <a:r>
              <a:rPr lang="en-US" altLang="zh-TW" sz="1800" dirty="0">
                <a:solidFill>
                  <a:schemeClr val="tx1"/>
                </a:solidFill>
                <a:latin typeface="Times New Roman" panose="02020603050405020304" pitchFamily="18" charset="0"/>
                <a:cs typeface="Times New Roman" panose="02020603050405020304" pitchFamily="18" charset="0"/>
              </a:rPr>
              <a:t>Offloading a PPNF indeed </a:t>
            </a:r>
            <a:r>
              <a:rPr lang="en-US" altLang="zh-TW" sz="1800" dirty="0">
                <a:solidFill>
                  <a:srgbClr val="FF0000"/>
                </a:solidFill>
                <a:latin typeface="Times New Roman" panose="02020603050405020304" pitchFamily="18" charset="0"/>
                <a:cs typeface="Times New Roman" panose="02020603050405020304" pitchFamily="18" charset="0"/>
              </a:rPr>
              <a:t>mitigates the issue</a:t>
            </a:r>
            <a:r>
              <a:rPr lang="en-US" altLang="zh-TW" sz="1800" dirty="0">
                <a:solidFill>
                  <a:schemeClr val="tx1"/>
                </a:solidFill>
                <a:latin typeface="Times New Roman" panose="02020603050405020304" pitchFamily="18" charset="0"/>
                <a:cs typeface="Times New Roman" panose="02020603050405020304" pitchFamily="18" charset="0"/>
              </a:rPr>
              <a:t> seen with offloading 5G SBA NFs.</a:t>
            </a:r>
          </a:p>
          <a:p>
            <a:pPr>
              <a:spcBef>
                <a:spcPts val="0"/>
              </a:spcBef>
              <a:spcAft>
                <a:spcPts val="1200"/>
              </a:spcAft>
            </a:pPr>
            <a:r>
              <a:rPr lang="en-US" altLang="zh-TW" sz="1800" dirty="0">
                <a:solidFill>
                  <a:schemeClr val="tx1"/>
                </a:solidFill>
                <a:latin typeface="Times New Roman" panose="02020603050405020304" pitchFamily="18" charset="0"/>
                <a:cs typeface="Times New Roman" panose="02020603050405020304" pitchFamily="18" charset="0"/>
              </a:rPr>
              <a:t>The median values of the obtained measurements for the </a:t>
            </a:r>
            <a:r>
              <a:rPr lang="en-US" altLang="zh-TW" sz="1800" dirty="0">
                <a:solidFill>
                  <a:schemeClr val="tx2"/>
                </a:solidFill>
                <a:latin typeface="Times New Roman" panose="02020603050405020304" pitchFamily="18" charset="0"/>
                <a:cs typeface="Times New Roman" panose="02020603050405020304" pitchFamily="18" charset="0"/>
              </a:rPr>
              <a:t>Registration</a:t>
            </a:r>
            <a:r>
              <a:rPr lang="en-US" altLang="zh-TW" sz="1800" dirty="0">
                <a:solidFill>
                  <a:schemeClr val="tx1"/>
                </a:solidFill>
                <a:latin typeface="Times New Roman" panose="02020603050405020304" pitchFamily="18" charset="0"/>
                <a:cs typeface="Times New Roman" panose="02020603050405020304" pitchFamily="18" charset="0"/>
              </a:rPr>
              <a:t>, </a:t>
            </a:r>
            <a:r>
              <a:rPr lang="en-US" altLang="zh-TW" sz="1800" dirty="0">
                <a:solidFill>
                  <a:schemeClr val="tx2"/>
                </a:solidFill>
                <a:latin typeface="Times New Roman" panose="02020603050405020304" pitchFamily="18" charset="0"/>
                <a:cs typeface="Times New Roman" panose="02020603050405020304" pitchFamily="18" charset="0"/>
              </a:rPr>
              <a:t>PDU Session Establishment </a:t>
            </a:r>
            <a:r>
              <a:rPr lang="en-US" altLang="zh-TW" sz="1800" dirty="0">
                <a:solidFill>
                  <a:schemeClr val="tx1"/>
                </a:solidFill>
                <a:latin typeface="Times New Roman" panose="02020603050405020304" pitchFamily="18" charset="0"/>
                <a:cs typeface="Times New Roman" panose="02020603050405020304" pitchFamily="18" charset="0"/>
              </a:rPr>
              <a:t>and </a:t>
            </a:r>
            <a:r>
              <a:rPr lang="en-US" altLang="zh-TW" sz="1800" dirty="0">
                <a:solidFill>
                  <a:schemeClr val="tx2"/>
                </a:solidFill>
                <a:latin typeface="Times New Roman" panose="02020603050405020304" pitchFamily="18" charset="0"/>
                <a:cs typeface="Times New Roman" panose="02020603050405020304" pitchFamily="18" charset="0"/>
              </a:rPr>
              <a:t>PDU Session Release </a:t>
            </a:r>
            <a:r>
              <a:rPr lang="en-US" altLang="zh-TW" sz="1800" dirty="0">
                <a:solidFill>
                  <a:schemeClr val="tx1"/>
                </a:solidFill>
                <a:latin typeface="Times New Roman" panose="02020603050405020304" pitchFamily="18" charset="0"/>
                <a:cs typeface="Times New Roman" panose="02020603050405020304" pitchFamily="18" charset="0"/>
              </a:rPr>
              <a:t>procedures are always lower than Edge-AMF.</a:t>
            </a:r>
          </a:p>
          <a:p>
            <a:pPr>
              <a:spcBef>
                <a:spcPts val="0"/>
              </a:spcBef>
              <a:spcAft>
                <a:spcPts val="1200"/>
              </a:spcAft>
            </a:pPr>
            <a:r>
              <a:rPr lang="en-US" altLang="zh-TW" sz="1800" dirty="0">
                <a:solidFill>
                  <a:schemeClr val="tx1"/>
                </a:solidFill>
                <a:latin typeface="Times New Roman" panose="02020603050405020304" pitchFamily="18" charset="0"/>
                <a:cs typeface="Times New Roman" panose="02020603050405020304" pitchFamily="18" charset="0"/>
              </a:rPr>
              <a:t>The only exception is observed during </a:t>
            </a:r>
            <a:r>
              <a:rPr lang="en-US" altLang="zh-TW" sz="1800" dirty="0">
                <a:solidFill>
                  <a:schemeClr val="tx2"/>
                </a:solidFill>
                <a:latin typeface="Times New Roman" panose="02020603050405020304" pitchFamily="18" charset="0"/>
                <a:cs typeface="Times New Roman" panose="02020603050405020304" pitchFamily="18" charset="0"/>
              </a:rPr>
              <a:t>Deregistration</a:t>
            </a:r>
            <a:r>
              <a:rPr lang="en-US" altLang="zh-TW" sz="1800" dirty="0">
                <a:solidFill>
                  <a:schemeClr val="tx1"/>
                </a:solidFill>
                <a:latin typeface="Times New Roman" panose="02020603050405020304" pitchFamily="18" charset="0"/>
                <a:cs typeface="Times New Roman" panose="02020603050405020304" pitchFamily="18" charset="0"/>
              </a:rPr>
              <a:t> where Edge PPNF exhibits </a:t>
            </a:r>
            <a:r>
              <a:rPr lang="en-US" altLang="zh-TW" sz="1800" dirty="0">
                <a:solidFill>
                  <a:schemeClr val="tx2"/>
                </a:solidFill>
                <a:latin typeface="Times New Roman" panose="02020603050405020304" pitchFamily="18" charset="0"/>
                <a:cs typeface="Times New Roman" panose="02020603050405020304" pitchFamily="18" charset="0"/>
              </a:rPr>
              <a:t>similar performance </a:t>
            </a:r>
            <a:r>
              <a:rPr lang="en-US" altLang="zh-TW" sz="1800" dirty="0">
                <a:solidFill>
                  <a:schemeClr val="tx1"/>
                </a:solidFill>
                <a:latin typeface="Times New Roman" panose="02020603050405020304" pitchFamily="18" charset="0"/>
                <a:cs typeface="Times New Roman" panose="02020603050405020304" pitchFamily="18" charset="0"/>
              </a:rPr>
              <a:t>to the other deployments. The reason is due to the number of messages exchanged between NFs deployed in the Edge and Core parts of the network </a:t>
            </a:r>
            <a:r>
              <a:rPr lang="en-US" altLang="zh-TW" sz="1800" dirty="0">
                <a:solidFill>
                  <a:schemeClr val="tx2"/>
                </a:solidFill>
                <a:latin typeface="Times New Roman" panose="02020603050405020304" pitchFamily="18" charset="0"/>
                <a:cs typeface="Times New Roman" panose="02020603050405020304" pitchFamily="18" charset="0"/>
              </a:rPr>
              <a:t>being equal </a:t>
            </a:r>
            <a:r>
              <a:rPr lang="en-US" altLang="zh-TW" sz="1800" dirty="0">
                <a:solidFill>
                  <a:schemeClr val="tx1"/>
                </a:solidFill>
                <a:latin typeface="Times New Roman" panose="02020603050405020304" pitchFamily="18" charset="0"/>
                <a:cs typeface="Times New Roman" panose="02020603050405020304" pitchFamily="18" charset="0"/>
              </a:rPr>
              <a:t>in all the considered deployments.</a:t>
            </a:r>
          </a:p>
        </p:txBody>
      </p:sp>
      <p:pic>
        <p:nvPicPr>
          <p:cNvPr id="14" name="圖片 13">
            <a:extLst>
              <a:ext uri="{FF2B5EF4-FFF2-40B4-BE49-F238E27FC236}">
                <a16:creationId xmlns:a16="http://schemas.microsoft.com/office/drawing/2014/main" id="{E7516EFF-14BD-4EC8-A2F9-C44CCB4C9430}"/>
              </a:ext>
            </a:extLst>
          </p:cNvPr>
          <p:cNvPicPr>
            <a:picLocks noChangeAspect="1"/>
          </p:cNvPicPr>
          <p:nvPr/>
        </p:nvPicPr>
        <p:blipFill>
          <a:blip r:embed="rId3"/>
          <a:stretch>
            <a:fillRect/>
          </a:stretch>
        </p:blipFill>
        <p:spPr>
          <a:xfrm>
            <a:off x="2945904" y="4204201"/>
            <a:ext cx="6300192" cy="2152164"/>
          </a:xfrm>
          <a:prstGeom prst="rect">
            <a:avLst/>
          </a:prstGeom>
          <a:ln>
            <a:solidFill>
              <a:schemeClr val="tx1"/>
            </a:solidFill>
          </a:ln>
        </p:spPr>
      </p:pic>
    </p:spTree>
    <p:extLst>
      <p:ext uri="{BB962C8B-B14F-4D97-AF65-F5344CB8AC3E}">
        <p14:creationId xmlns:p14="http://schemas.microsoft.com/office/powerpoint/2010/main" val="132455909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標題 1">
            <a:extLst>
              <a:ext uri="{FF2B5EF4-FFF2-40B4-BE49-F238E27FC236}">
                <a16:creationId xmlns:a16="http://schemas.microsoft.com/office/drawing/2014/main" id="{4113B4E1-CAEB-9018-9654-36FDBA31B184}"/>
              </a:ext>
            </a:extLst>
          </p:cNvPr>
          <p:cNvSpPr>
            <a:spLocks noGrp="1"/>
          </p:cNvSpPr>
          <p:nvPr>
            <p:ph type="title"/>
          </p:nvPr>
        </p:nvSpPr>
        <p:spPr/>
        <p:txBody>
          <a:bodyPr/>
          <a:lstStyle/>
          <a:p>
            <a:pPr defTabSz="912768"/>
            <a:r>
              <a:rPr lang="en-US" altLang="zh-TW" dirty="0"/>
              <a:t>Outline</a:t>
            </a:r>
            <a:endParaRPr lang="zh-TW" altLang="en-US" dirty="0"/>
          </a:p>
        </p:txBody>
      </p:sp>
      <p:sp>
        <p:nvSpPr>
          <p:cNvPr id="12292" name="投影片編號版面配置區 3">
            <a:extLst>
              <a:ext uri="{FF2B5EF4-FFF2-40B4-BE49-F238E27FC236}">
                <a16:creationId xmlns:a16="http://schemas.microsoft.com/office/drawing/2014/main" id="{8FC2871B-3F60-045D-6436-367445A8767F}"/>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13" indent="-285737">
              <a:defRPr>
                <a:solidFill>
                  <a:schemeClr val="tx1"/>
                </a:solidFill>
                <a:latin typeface="Arial" panose="020B0604020202020204" pitchFamily="34" charset="0"/>
                <a:cs typeface="Arial" panose="020B0604020202020204" pitchFamily="34" charset="0"/>
              </a:defRPr>
            </a:lvl2pPr>
            <a:lvl3pPr marL="1142942" indent="-228589">
              <a:defRPr>
                <a:solidFill>
                  <a:schemeClr val="tx1"/>
                </a:solidFill>
                <a:latin typeface="Arial" panose="020B0604020202020204" pitchFamily="34" charset="0"/>
                <a:cs typeface="Arial" panose="020B0604020202020204" pitchFamily="34" charset="0"/>
              </a:defRPr>
            </a:lvl3pPr>
            <a:lvl4pPr marL="1600120" indent="-228589">
              <a:defRPr>
                <a:solidFill>
                  <a:schemeClr val="tx1"/>
                </a:solidFill>
                <a:latin typeface="Arial" panose="020B0604020202020204" pitchFamily="34" charset="0"/>
                <a:cs typeface="Arial" panose="020B0604020202020204" pitchFamily="34" charset="0"/>
              </a:defRPr>
            </a:lvl4pPr>
            <a:lvl5pPr marL="2057298" indent="-228589">
              <a:defRPr>
                <a:solidFill>
                  <a:schemeClr val="tx1"/>
                </a:solidFill>
                <a:latin typeface="Arial" panose="020B0604020202020204" pitchFamily="34" charset="0"/>
                <a:cs typeface="Arial" panose="020B0604020202020204" pitchFamily="34" charset="0"/>
              </a:defRPr>
            </a:lvl5pPr>
            <a:lvl6pPr marL="2514474" indent="-22858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652" indent="-22858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8829" indent="-22858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006" indent="-22858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3AA80CB-8CD5-FB43-BE2B-4C631E9A7B91}" type="slidenum">
              <a:rPr lang="en-US" altLang="zh-TW">
                <a:solidFill>
                  <a:srgbClr val="898989"/>
                </a:solidFill>
                <a:latin typeface="Calibri" panose="020F0502020204030204" pitchFamily="34" charset="0"/>
              </a:rPr>
              <a:pPr/>
              <a:t>36</a:t>
            </a:fld>
            <a:endParaRPr lang="en-US" altLang="zh-TW">
              <a:solidFill>
                <a:srgbClr val="898989"/>
              </a:solidFill>
              <a:latin typeface="Calibri" panose="020F0502020204030204" pitchFamily="34" charset="0"/>
            </a:endParaRPr>
          </a:p>
        </p:txBody>
      </p:sp>
      <p:sp>
        <p:nvSpPr>
          <p:cNvPr id="2" name="內容版面配置區 1">
            <a:extLst>
              <a:ext uri="{FF2B5EF4-FFF2-40B4-BE49-F238E27FC236}">
                <a16:creationId xmlns:a16="http://schemas.microsoft.com/office/drawing/2014/main" id="{BDCA8E02-AA9B-C3F5-F859-775D661FDB1D}"/>
              </a:ext>
            </a:extLst>
          </p:cNvPr>
          <p:cNvSpPr>
            <a:spLocks noGrp="1"/>
          </p:cNvSpPr>
          <p:nvPr>
            <p:ph idx="1"/>
          </p:nvPr>
        </p:nvSpPr>
        <p:spPr/>
        <p:txBody>
          <a:bodyPr/>
          <a:lstStyle/>
          <a:p>
            <a:r>
              <a:rPr lang="en-US" altLang="zh-TW" sz="1800" dirty="0">
                <a:solidFill>
                  <a:schemeClr val="accent1">
                    <a:lumMod val="40000"/>
                    <a:lumOff val="60000"/>
                  </a:schemeClr>
                </a:solidFill>
                <a:latin typeface="Times New Roman" panose="02020603050405020304" pitchFamily="18" charset="0"/>
                <a:cs typeface="Times New Roman" panose="02020603050405020304" pitchFamily="18" charset="0"/>
              </a:rPr>
              <a:t>Abstract</a:t>
            </a:r>
          </a:p>
          <a:p>
            <a:r>
              <a:rPr lang="en-US" altLang="zh-TW" sz="1800" dirty="0">
                <a:solidFill>
                  <a:schemeClr val="accent1">
                    <a:lumMod val="40000"/>
                    <a:lumOff val="60000"/>
                  </a:schemeClr>
                </a:solidFill>
                <a:latin typeface="Times New Roman" panose="02020603050405020304" pitchFamily="18" charset="0"/>
                <a:cs typeface="Times New Roman" panose="02020603050405020304" pitchFamily="18" charset="0"/>
              </a:rPr>
              <a:t>Background</a:t>
            </a:r>
          </a:p>
          <a:p>
            <a:pPr marL="800076" lvl="1" indent="-342900">
              <a:buFont typeface="+mj-lt"/>
              <a:buAutoNum type="alphaUcPeriod"/>
            </a:pPr>
            <a:r>
              <a:rPr lang="en-US" altLang="zh-TW" sz="1600" dirty="0">
                <a:solidFill>
                  <a:schemeClr val="accent1">
                    <a:lumMod val="40000"/>
                    <a:lumOff val="60000"/>
                  </a:schemeClr>
                </a:solidFill>
                <a:latin typeface="Times New Roman" panose="02020603050405020304" pitchFamily="18" charset="0"/>
                <a:cs typeface="Times New Roman" panose="02020603050405020304" pitchFamily="18" charset="0"/>
              </a:rPr>
              <a:t>5G Core &amp; SBA</a:t>
            </a:r>
          </a:p>
          <a:p>
            <a:pPr marL="800076" lvl="1" indent="-342900">
              <a:buFont typeface="+mj-lt"/>
              <a:buAutoNum type="alphaUcPeriod"/>
            </a:pPr>
            <a:r>
              <a:rPr lang="en-US" altLang="zh-TW" sz="1600" dirty="0">
                <a:solidFill>
                  <a:schemeClr val="accent1">
                    <a:lumMod val="40000"/>
                    <a:lumOff val="60000"/>
                  </a:schemeClr>
                </a:solidFill>
                <a:latin typeface="Times New Roman" panose="02020603050405020304" pitchFamily="18" charset="0"/>
                <a:cs typeface="Times New Roman" panose="02020603050405020304" pitchFamily="18" charset="0"/>
              </a:rPr>
              <a:t>State Management in 5GC</a:t>
            </a:r>
          </a:p>
          <a:p>
            <a:pPr marL="800076" lvl="1" indent="-342900">
              <a:buFont typeface="+mj-lt"/>
              <a:buAutoNum type="alphaUcPeriod"/>
            </a:pPr>
            <a:r>
              <a:rPr lang="en-US" altLang="zh-TW" sz="1600" dirty="0">
                <a:solidFill>
                  <a:schemeClr val="accent1">
                    <a:lumMod val="40000"/>
                    <a:lumOff val="60000"/>
                  </a:schemeClr>
                </a:solidFill>
                <a:latin typeface="Times New Roman" panose="02020603050405020304" pitchFamily="18" charset="0"/>
                <a:cs typeface="Times New Roman" panose="02020603050405020304" pitchFamily="18" charset="0"/>
              </a:rPr>
              <a:t>Free5GC</a:t>
            </a:r>
          </a:p>
          <a:p>
            <a:pPr marL="800076" lvl="1" indent="-342900">
              <a:buFont typeface="+mj-lt"/>
              <a:buAutoNum type="alphaUcPeriod"/>
            </a:pPr>
            <a:r>
              <a:rPr lang="en-US" altLang="zh-TW" sz="1600" dirty="0">
                <a:solidFill>
                  <a:schemeClr val="accent1">
                    <a:lumMod val="40000"/>
                    <a:lumOff val="60000"/>
                  </a:schemeClr>
                </a:solidFill>
                <a:latin typeface="Times New Roman" panose="02020603050405020304" pitchFamily="18" charset="0"/>
                <a:cs typeface="Times New Roman" panose="02020603050405020304" pitchFamily="18" charset="0"/>
              </a:rPr>
              <a:t>Cloud-Native Orchestration</a:t>
            </a:r>
          </a:p>
          <a:p>
            <a:r>
              <a:rPr lang="en-US" altLang="zh-TW" sz="1800" dirty="0">
                <a:solidFill>
                  <a:schemeClr val="accent1">
                    <a:lumMod val="40000"/>
                    <a:lumOff val="60000"/>
                  </a:schemeClr>
                </a:solidFill>
                <a:latin typeface="Times New Roman" panose="02020603050405020304" pitchFamily="18" charset="0"/>
                <a:cs typeface="Times New Roman" panose="02020603050405020304" pitchFamily="18" charset="0"/>
              </a:rPr>
              <a:t>System Design and Implementation</a:t>
            </a:r>
          </a:p>
          <a:p>
            <a:pPr lvl="1"/>
            <a:r>
              <a:rPr lang="en-US" altLang="zh-TW" sz="1600" dirty="0">
                <a:solidFill>
                  <a:schemeClr val="accent1">
                    <a:lumMod val="40000"/>
                    <a:lumOff val="60000"/>
                  </a:schemeClr>
                </a:solidFill>
                <a:latin typeface="Times New Roman" panose="02020603050405020304" pitchFamily="18" charset="0"/>
                <a:cs typeface="Times New Roman" panose="02020603050405020304" pitchFamily="18" charset="0"/>
              </a:rPr>
              <a:t>Stateless Free5GC</a:t>
            </a:r>
          </a:p>
          <a:p>
            <a:pPr lvl="1"/>
            <a:r>
              <a:rPr lang="en-US" altLang="zh-TW" sz="1600">
                <a:solidFill>
                  <a:schemeClr val="accent1">
                    <a:lumMod val="40000"/>
                    <a:lumOff val="60000"/>
                  </a:schemeClr>
                </a:solidFill>
                <a:latin typeface="Times New Roman" panose="02020603050405020304" pitchFamily="18" charset="0"/>
                <a:cs typeface="Times New Roman" panose="02020603050405020304" pitchFamily="18" charset="0"/>
              </a:rPr>
              <a:t>Per-Procedure </a:t>
            </a:r>
            <a:r>
              <a:rPr lang="en-US" altLang="zh-TW" sz="1600" dirty="0">
                <a:solidFill>
                  <a:schemeClr val="accent1">
                    <a:lumMod val="40000"/>
                    <a:lumOff val="60000"/>
                  </a:schemeClr>
                </a:solidFill>
                <a:latin typeface="Times New Roman" panose="02020603050405020304" pitchFamily="18" charset="0"/>
                <a:cs typeface="Times New Roman" panose="02020603050405020304" pitchFamily="18" charset="0"/>
              </a:rPr>
              <a:t>Network Functions</a:t>
            </a:r>
            <a:br>
              <a:rPr lang="en-US" altLang="zh-TW" sz="1600">
                <a:solidFill>
                  <a:schemeClr val="accent1">
                    <a:lumMod val="40000"/>
                    <a:lumOff val="60000"/>
                  </a:schemeClr>
                </a:solidFill>
                <a:latin typeface="Times New Roman" panose="02020603050405020304" pitchFamily="18" charset="0"/>
                <a:cs typeface="Times New Roman" panose="02020603050405020304" pitchFamily="18" charset="0"/>
              </a:rPr>
            </a:br>
            <a:r>
              <a:rPr lang="en-US" altLang="zh-TW" sz="1600">
                <a:solidFill>
                  <a:schemeClr val="accent1">
                    <a:lumMod val="40000"/>
                    <a:lumOff val="60000"/>
                  </a:schemeClr>
                </a:solidFill>
                <a:latin typeface="Times New Roman" panose="02020603050405020304" pitchFamily="18" charset="0"/>
                <a:cs typeface="Times New Roman" panose="02020603050405020304" pitchFamily="18" charset="0"/>
              </a:rPr>
              <a:t>(Procedure-based </a:t>
            </a:r>
            <a:r>
              <a:rPr lang="en-US" altLang="zh-TW" sz="1600" dirty="0">
                <a:solidFill>
                  <a:schemeClr val="accent1">
                    <a:lumMod val="40000"/>
                    <a:lumOff val="60000"/>
                  </a:schemeClr>
                </a:solidFill>
                <a:latin typeface="Times New Roman" panose="02020603050405020304" pitchFamily="18" charset="0"/>
                <a:cs typeface="Times New Roman" panose="02020603050405020304" pitchFamily="18" charset="0"/>
              </a:rPr>
              <a:t>Functional Decomposition for 5G Core Network Functions)</a:t>
            </a:r>
          </a:p>
          <a:p>
            <a:r>
              <a:rPr lang="en-US" altLang="zh-TW" sz="1800" dirty="0">
                <a:solidFill>
                  <a:schemeClr val="accent1">
                    <a:lumMod val="40000"/>
                    <a:lumOff val="60000"/>
                  </a:schemeClr>
                </a:solidFill>
                <a:latin typeface="Times New Roman" panose="02020603050405020304" pitchFamily="18" charset="0"/>
                <a:cs typeface="Times New Roman" panose="02020603050405020304" pitchFamily="18" charset="0"/>
              </a:rPr>
              <a:t>Performance Evaluation</a:t>
            </a:r>
          </a:p>
          <a:p>
            <a:pPr lvl="1"/>
            <a:r>
              <a:rPr lang="en-US" altLang="zh-TW" sz="1600" dirty="0">
                <a:solidFill>
                  <a:schemeClr val="accent1">
                    <a:lumMod val="40000"/>
                    <a:lumOff val="60000"/>
                  </a:schemeClr>
                </a:solidFill>
                <a:latin typeface="Times New Roman" panose="02020603050405020304" pitchFamily="18" charset="0"/>
                <a:cs typeface="Times New Roman" panose="02020603050405020304" pitchFamily="18" charset="0"/>
              </a:rPr>
              <a:t>Testbed and Measurement Setup</a:t>
            </a:r>
          </a:p>
          <a:p>
            <a:pPr lvl="1"/>
            <a:r>
              <a:rPr lang="en-US" altLang="zh-TW" sz="1600" dirty="0">
                <a:solidFill>
                  <a:schemeClr val="accent1">
                    <a:lumMod val="40000"/>
                    <a:lumOff val="60000"/>
                  </a:schemeClr>
                </a:solidFill>
                <a:latin typeface="Times New Roman" panose="02020603050405020304" pitchFamily="18" charset="0"/>
                <a:cs typeface="Times New Roman" panose="02020603050405020304" pitchFamily="18" charset="0"/>
              </a:rPr>
              <a:t>Performance Compare</a:t>
            </a:r>
          </a:p>
          <a:p>
            <a:pPr lvl="1"/>
            <a:r>
              <a:rPr lang="en-US" altLang="zh-TW" sz="1600" dirty="0">
                <a:solidFill>
                  <a:schemeClr val="accent1">
                    <a:lumMod val="40000"/>
                    <a:lumOff val="60000"/>
                  </a:schemeClr>
                </a:solidFill>
                <a:latin typeface="Times New Roman" panose="02020603050405020304" pitchFamily="18" charset="0"/>
                <a:cs typeface="Times New Roman" panose="02020603050405020304" pitchFamily="18" charset="0"/>
              </a:rPr>
              <a:t>Performance Evaluation for Edge Offloading Scenarios</a:t>
            </a:r>
          </a:p>
          <a:p>
            <a:r>
              <a:rPr lang="en-US" altLang="zh-TW" sz="1800" dirty="0">
                <a:solidFill>
                  <a:schemeClr val="tx2"/>
                </a:solidFill>
                <a:latin typeface="Times New Roman" panose="02020603050405020304" pitchFamily="18" charset="0"/>
                <a:cs typeface="Times New Roman" panose="02020603050405020304" pitchFamily="18" charset="0"/>
              </a:rPr>
              <a:t>Conclusions</a:t>
            </a:r>
          </a:p>
        </p:txBody>
      </p:sp>
    </p:spTree>
    <p:extLst>
      <p:ext uri="{BB962C8B-B14F-4D97-AF65-F5344CB8AC3E}">
        <p14:creationId xmlns:p14="http://schemas.microsoft.com/office/powerpoint/2010/main" val="393646152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標題 1">
            <a:extLst>
              <a:ext uri="{FF2B5EF4-FFF2-40B4-BE49-F238E27FC236}">
                <a16:creationId xmlns:a16="http://schemas.microsoft.com/office/drawing/2014/main" id="{4113B4E1-CAEB-9018-9654-36FDBA31B184}"/>
              </a:ext>
            </a:extLst>
          </p:cNvPr>
          <p:cNvSpPr>
            <a:spLocks noGrp="1"/>
          </p:cNvSpPr>
          <p:nvPr>
            <p:ph type="title"/>
          </p:nvPr>
        </p:nvSpPr>
        <p:spPr/>
        <p:txBody>
          <a:bodyPr/>
          <a:lstStyle/>
          <a:p>
            <a:pPr defTabSz="912768"/>
            <a:r>
              <a:rPr lang="en-US" altLang="zh-TW" sz="3200" dirty="0"/>
              <a:t>Conclusions</a:t>
            </a:r>
          </a:p>
        </p:txBody>
      </p:sp>
      <p:sp>
        <p:nvSpPr>
          <p:cNvPr id="12292" name="投影片編號版面配置區 3">
            <a:extLst>
              <a:ext uri="{FF2B5EF4-FFF2-40B4-BE49-F238E27FC236}">
                <a16:creationId xmlns:a16="http://schemas.microsoft.com/office/drawing/2014/main" id="{8FC2871B-3F60-045D-6436-367445A8767F}"/>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13" indent="-285737">
              <a:defRPr>
                <a:solidFill>
                  <a:schemeClr val="tx1"/>
                </a:solidFill>
                <a:latin typeface="Arial" panose="020B0604020202020204" pitchFamily="34" charset="0"/>
                <a:cs typeface="Arial" panose="020B0604020202020204" pitchFamily="34" charset="0"/>
              </a:defRPr>
            </a:lvl2pPr>
            <a:lvl3pPr marL="1142942" indent="-228589">
              <a:defRPr>
                <a:solidFill>
                  <a:schemeClr val="tx1"/>
                </a:solidFill>
                <a:latin typeface="Arial" panose="020B0604020202020204" pitchFamily="34" charset="0"/>
                <a:cs typeface="Arial" panose="020B0604020202020204" pitchFamily="34" charset="0"/>
              </a:defRPr>
            </a:lvl3pPr>
            <a:lvl4pPr marL="1600120" indent="-228589">
              <a:defRPr>
                <a:solidFill>
                  <a:schemeClr val="tx1"/>
                </a:solidFill>
                <a:latin typeface="Arial" panose="020B0604020202020204" pitchFamily="34" charset="0"/>
                <a:cs typeface="Arial" panose="020B0604020202020204" pitchFamily="34" charset="0"/>
              </a:defRPr>
            </a:lvl4pPr>
            <a:lvl5pPr marL="2057298" indent="-228589">
              <a:defRPr>
                <a:solidFill>
                  <a:schemeClr val="tx1"/>
                </a:solidFill>
                <a:latin typeface="Arial" panose="020B0604020202020204" pitchFamily="34" charset="0"/>
                <a:cs typeface="Arial" panose="020B0604020202020204" pitchFamily="34" charset="0"/>
              </a:defRPr>
            </a:lvl5pPr>
            <a:lvl6pPr marL="2514474" indent="-22858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652" indent="-22858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8829" indent="-22858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006" indent="-22858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3AA80CB-8CD5-FB43-BE2B-4C631E9A7B91}" type="slidenum">
              <a:rPr lang="en-US" altLang="zh-TW">
                <a:solidFill>
                  <a:srgbClr val="898989"/>
                </a:solidFill>
                <a:latin typeface="Calibri" panose="020F0502020204030204" pitchFamily="34" charset="0"/>
              </a:rPr>
              <a:pPr/>
              <a:t>37</a:t>
            </a:fld>
            <a:endParaRPr lang="en-US" altLang="zh-TW" dirty="0">
              <a:solidFill>
                <a:srgbClr val="898989"/>
              </a:solidFill>
              <a:latin typeface="Calibri" panose="020F0502020204030204" pitchFamily="34" charset="0"/>
            </a:endParaRPr>
          </a:p>
        </p:txBody>
      </p:sp>
      <p:sp>
        <p:nvSpPr>
          <p:cNvPr id="6" name="內容版面配置區 5">
            <a:extLst>
              <a:ext uri="{FF2B5EF4-FFF2-40B4-BE49-F238E27FC236}">
                <a16:creationId xmlns:a16="http://schemas.microsoft.com/office/drawing/2014/main" id="{3271936D-B914-9EBE-ECB8-11541AAF361D}"/>
              </a:ext>
            </a:extLst>
          </p:cNvPr>
          <p:cNvSpPr>
            <a:spLocks noGrp="1"/>
          </p:cNvSpPr>
          <p:nvPr>
            <p:ph idx="1"/>
          </p:nvPr>
        </p:nvSpPr>
        <p:spPr>
          <a:xfrm>
            <a:off x="609600" y="1600204"/>
            <a:ext cx="10972800" cy="4525963"/>
          </a:xfrm>
        </p:spPr>
        <p:txBody>
          <a:bodyPr/>
          <a:lstStyle/>
          <a:p>
            <a:pPr>
              <a:spcBef>
                <a:spcPts val="0"/>
              </a:spcBef>
              <a:spcAft>
                <a:spcPts val="1200"/>
              </a:spcAft>
            </a:pPr>
            <a:r>
              <a:rPr lang="en-US" altLang="zh-TW" sz="1800" dirty="0">
                <a:solidFill>
                  <a:schemeClr val="tx1"/>
                </a:solidFill>
                <a:latin typeface="Times New Roman" panose="02020603050405020304" pitchFamily="18" charset="0"/>
                <a:cs typeface="Times New Roman" panose="02020603050405020304" pitchFamily="18" charset="0"/>
              </a:rPr>
              <a:t>First, the CPU utilization evaluation shows that the </a:t>
            </a:r>
            <a:r>
              <a:rPr lang="en-US" altLang="zh-TW" sz="1800" dirty="0">
                <a:solidFill>
                  <a:srgbClr val="FF0000"/>
                </a:solidFill>
                <a:latin typeface="Times New Roman" panose="02020603050405020304" pitchFamily="18" charset="0"/>
                <a:cs typeface="Times New Roman" panose="02020603050405020304" pitchFamily="18" charset="0"/>
              </a:rPr>
              <a:t>integration of processing logic in a single NF reduces the overall needed resources</a:t>
            </a:r>
            <a:r>
              <a:rPr lang="en-US" altLang="zh-TW" sz="1800" dirty="0">
                <a:solidFill>
                  <a:schemeClr val="tx1"/>
                </a:solidFill>
                <a:latin typeface="Times New Roman" panose="02020603050405020304" pitchFamily="18" charset="0"/>
                <a:cs typeface="Times New Roman" panose="02020603050405020304" pitchFamily="18" charset="0"/>
              </a:rPr>
              <a:t>, hence increasing the energy efficiency. Moreover, it enables deploying the 5GC NFs in the edge, which has limited resources compared to the central cloud.</a:t>
            </a:r>
          </a:p>
          <a:p>
            <a:pPr>
              <a:spcBef>
                <a:spcPts val="0"/>
              </a:spcBef>
              <a:spcAft>
                <a:spcPts val="1200"/>
              </a:spcAft>
            </a:pPr>
            <a:r>
              <a:rPr lang="en-US" altLang="zh-TW" sz="1800" dirty="0">
                <a:solidFill>
                  <a:schemeClr val="tx1"/>
                </a:solidFill>
                <a:latin typeface="Times New Roman" panose="02020603050405020304" pitchFamily="18" charset="0"/>
                <a:cs typeface="Times New Roman" panose="02020603050405020304" pitchFamily="18" charset="0"/>
              </a:rPr>
              <a:t>Furthermore, we demonstrate that </a:t>
            </a:r>
            <a:r>
              <a:rPr lang="en-US" altLang="zh-TW" sz="1800" dirty="0">
                <a:solidFill>
                  <a:srgbClr val="FF0000"/>
                </a:solidFill>
                <a:latin typeface="Times New Roman" panose="02020603050405020304" pitchFamily="18" charset="0"/>
                <a:cs typeface="Times New Roman" panose="02020603050405020304" pitchFamily="18" charset="0"/>
              </a:rPr>
              <a:t>offloading single NFs to the edge in the case of an SBA deployment is in fact counter-productive </a:t>
            </a:r>
            <a:r>
              <a:rPr lang="en-US" altLang="zh-TW" sz="1800" dirty="0">
                <a:solidFill>
                  <a:schemeClr val="tx1"/>
                </a:solidFill>
                <a:latin typeface="Times New Roman" panose="02020603050405020304" pitchFamily="18" charset="0"/>
                <a:cs typeface="Times New Roman" panose="02020603050405020304" pitchFamily="18" charset="0"/>
              </a:rPr>
              <a:t>for some control plane procedures. The high number of interactions with the NFs residing in the central cloud increases the completion time, a problem which </a:t>
            </a:r>
            <a:r>
              <a:rPr lang="en-US" altLang="zh-TW" sz="1800" dirty="0">
                <a:solidFill>
                  <a:schemeClr val="tx2"/>
                </a:solidFill>
                <a:latin typeface="Times New Roman" panose="02020603050405020304" pitchFamily="18" charset="0"/>
                <a:cs typeface="Times New Roman" panose="02020603050405020304" pitchFamily="18" charset="0"/>
              </a:rPr>
              <a:t>PP5GS by design mitigates with the processing logic integrated in a single NF.</a:t>
            </a:r>
          </a:p>
          <a:p>
            <a:pPr>
              <a:spcBef>
                <a:spcPts val="0"/>
              </a:spcBef>
              <a:spcAft>
                <a:spcPts val="1200"/>
              </a:spcAft>
            </a:pPr>
            <a:r>
              <a:rPr lang="en-US" altLang="zh-TW" sz="1800" dirty="0">
                <a:solidFill>
                  <a:schemeClr val="tx1"/>
                </a:solidFill>
                <a:latin typeface="Times New Roman" panose="02020603050405020304" pitchFamily="18" charset="0"/>
                <a:cs typeface="Times New Roman" panose="02020603050405020304" pitchFamily="18" charset="0"/>
              </a:rPr>
              <a:t>Our evaluation shows that </a:t>
            </a:r>
            <a:r>
              <a:rPr lang="en-US" altLang="zh-TW" sz="1800" dirty="0">
                <a:solidFill>
                  <a:srgbClr val="FF0000"/>
                </a:solidFill>
                <a:latin typeface="Times New Roman" panose="02020603050405020304" pitchFamily="18" charset="0"/>
                <a:cs typeface="Times New Roman" panose="02020603050405020304" pitchFamily="18" charset="0"/>
              </a:rPr>
              <a:t>PP5GS is indeed faster </a:t>
            </a:r>
            <a:r>
              <a:rPr lang="en-US" altLang="zh-TW" sz="1800" dirty="0">
                <a:solidFill>
                  <a:schemeClr val="tx1"/>
                </a:solidFill>
                <a:latin typeface="Times New Roman" panose="02020603050405020304" pitchFamily="18" charset="0"/>
                <a:cs typeface="Times New Roman" panose="02020603050405020304" pitchFamily="18" charset="0"/>
              </a:rPr>
              <a:t>in processing incoming requests, especially for </a:t>
            </a:r>
            <a:r>
              <a:rPr lang="en-US" altLang="zh-TW" sz="1800" dirty="0">
                <a:solidFill>
                  <a:srgbClr val="FF0000"/>
                </a:solidFill>
                <a:latin typeface="Times New Roman" panose="02020603050405020304" pitchFamily="18" charset="0"/>
                <a:cs typeface="Times New Roman" panose="02020603050405020304" pitchFamily="18" charset="0"/>
              </a:rPr>
              <a:t>more complex procedures</a:t>
            </a:r>
            <a:r>
              <a:rPr lang="en-US" altLang="zh-TW" sz="1800" dirty="0">
                <a:solidFill>
                  <a:schemeClr val="tx1"/>
                </a:solidFill>
                <a:latin typeface="Times New Roman" panose="02020603050405020304" pitchFamily="18" charset="0"/>
                <a:cs typeface="Times New Roman" panose="02020603050405020304" pitchFamily="18" charset="0"/>
              </a:rPr>
              <a:t> such as </a:t>
            </a:r>
            <a:r>
              <a:rPr lang="en-US" altLang="zh-TW" sz="1800" dirty="0">
                <a:solidFill>
                  <a:schemeClr val="tx2"/>
                </a:solidFill>
                <a:latin typeface="Times New Roman" panose="02020603050405020304" pitchFamily="18" charset="0"/>
                <a:cs typeface="Times New Roman" panose="02020603050405020304" pitchFamily="18" charset="0"/>
              </a:rPr>
              <a:t>Registration</a:t>
            </a:r>
            <a:r>
              <a:rPr lang="en-US" altLang="zh-TW" sz="1800" dirty="0">
                <a:solidFill>
                  <a:schemeClr val="tx1"/>
                </a:solidFill>
                <a:latin typeface="Times New Roman" panose="02020603050405020304" pitchFamily="18" charset="0"/>
                <a:cs typeface="Times New Roman" panose="02020603050405020304" pitchFamily="18" charset="0"/>
              </a:rPr>
              <a:t> and </a:t>
            </a:r>
            <a:r>
              <a:rPr lang="en-US" altLang="zh-TW" sz="1800" dirty="0">
                <a:solidFill>
                  <a:schemeClr val="tx2"/>
                </a:solidFill>
                <a:latin typeface="Times New Roman" panose="02020603050405020304" pitchFamily="18" charset="0"/>
                <a:cs typeface="Times New Roman" panose="02020603050405020304" pitchFamily="18" charset="0"/>
              </a:rPr>
              <a:t>PDU Session Establishment </a:t>
            </a:r>
            <a:r>
              <a:rPr lang="en-US" altLang="zh-TW" sz="1800" dirty="0">
                <a:solidFill>
                  <a:schemeClr val="tx1"/>
                </a:solidFill>
                <a:latin typeface="Times New Roman" panose="02020603050405020304" pitchFamily="18" charset="0"/>
                <a:cs typeface="Times New Roman" panose="02020603050405020304" pitchFamily="18" charset="0"/>
              </a:rPr>
              <a:t>where improvements up to 50% are achieved. This insight is particularly important because </a:t>
            </a:r>
            <a:r>
              <a:rPr lang="en-US" altLang="zh-TW" sz="1800" dirty="0">
                <a:solidFill>
                  <a:schemeClr val="tx2"/>
                </a:solidFill>
                <a:latin typeface="Times New Roman" panose="02020603050405020304" pitchFamily="18" charset="0"/>
                <a:cs typeface="Times New Roman" panose="02020603050405020304" pitchFamily="18" charset="0"/>
              </a:rPr>
              <a:t>the faster these procedures are completed, the faster the UEs can start sending their data.</a:t>
            </a:r>
          </a:p>
          <a:p>
            <a:pPr>
              <a:spcBef>
                <a:spcPts val="0"/>
              </a:spcBef>
              <a:spcAft>
                <a:spcPts val="1200"/>
              </a:spcAft>
            </a:pPr>
            <a:endParaRPr lang="en-US" altLang="zh-TW" sz="18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2760210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標題 1">
            <a:extLst>
              <a:ext uri="{FF2B5EF4-FFF2-40B4-BE49-F238E27FC236}">
                <a16:creationId xmlns:a16="http://schemas.microsoft.com/office/drawing/2014/main" id="{4113B4E1-CAEB-9018-9654-36FDBA31B184}"/>
              </a:ext>
            </a:extLst>
          </p:cNvPr>
          <p:cNvSpPr>
            <a:spLocks noGrp="1"/>
          </p:cNvSpPr>
          <p:nvPr>
            <p:ph type="title"/>
          </p:nvPr>
        </p:nvSpPr>
        <p:spPr/>
        <p:txBody>
          <a:bodyPr/>
          <a:lstStyle/>
          <a:p>
            <a:pPr defTabSz="912768"/>
            <a:r>
              <a:rPr lang="en-US" altLang="zh-TW" sz="3200" dirty="0"/>
              <a:t>Conclusions</a:t>
            </a:r>
          </a:p>
        </p:txBody>
      </p:sp>
      <p:sp>
        <p:nvSpPr>
          <p:cNvPr id="12292" name="投影片編號版面配置區 3">
            <a:extLst>
              <a:ext uri="{FF2B5EF4-FFF2-40B4-BE49-F238E27FC236}">
                <a16:creationId xmlns:a16="http://schemas.microsoft.com/office/drawing/2014/main" id="{8FC2871B-3F60-045D-6436-367445A8767F}"/>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13" indent="-285737">
              <a:defRPr>
                <a:solidFill>
                  <a:schemeClr val="tx1"/>
                </a:solidFill>
                <a:latin typeface="Arial" panose="020B0604020202020204" pitchFamily="34" charset="0"/>
                <a:cs typeface="Arial" panose="020B0604020202020204" pitchFamily="34" charset="0"/>
              </a:defRPr>
            </a:lvl2pPr>
            <a:lvl3pPr marL="1142942" indent="-228589">
              <a:defRPr>
                <a:solidFill>
                  <a:schemeClr val="tx1"/>
                </a:solidFill>
                <a:latin typeface="Arial" panose="020B0604020202020204" pitchFamily="34" charset="0"/>
                <a:cs typeface="Arial" panose="020B0604020202020204" pitchFamily="34" charset="0"/>
              </a:defRPr>
            </a:lvl3pPr>
            <a:lvl4pPr marL="1600120" indent="-228589">
              <a:defRPr>
                <a:solidFill>
                  <a:schemeClr val="tx1"/>
                </a:solidFill>
                <a:latin typeface="Arial" panose="020B0604020202020204" pitchFamily="34" charset="0"/>
                <a:cs typeface="Arial" panose="020B0604020202020204" pitchFamily="34" charset="0"/>
              </a:defRPr>
            </a:lvl4pPr>
            <a:lvl5pPr marL="2057298" indent="-228589">
              <a:defRPr>
                <a:solidFill>
                  <a:schemeClr val="tx1"/>
                </a:solidFill>
                <a:latin typeface="Arial" panose="020B0604020202020204" pitchFamily="34" charset="0"/>
                <a:cs typeface="Arial" panose="020B0604020202020204" pitchFamily="34" charset="0"/>
              </a:defRPr>
            </a:lvl5pPr>
            <a:lvl6pPr marL="2514474" indent="-22858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652" indent="-22858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8829" indent="-22858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006" indent="-22858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3AA80CB-8CD5-FB43-BE2B-4C631E9A7B91}" type="slidenum">
              <a:rPr lang="en-US" altLang="zh-TW">
                <a:solidFill>
                  <a:srgbClr val="898989"/>
                </a:solidFill>
                <a:latin typeface="Calibri" panose="020F0502020204030204" pitchFamily="34" charset="0"/>
              </a:rPr>
              <a:pPr/>
              <a:t>38</a:t>
            </a:fld>
            <a:endParaRPr lang="en-US" altLang="zh-TW" dirty="0">
              <a:solidFill>
                <a:srgbClr val="898989"/>
              </a:solidFill>
              <a:latin typeface="Calibri" panose="020F0502020204030204" pitchFamily="34" charset="0"/>
            </a:endParaRPr>
          </a:p>
        </p:txBody>
      </p:sp>
      <p:sp>
        <p:nvSpPr>
          <p:cNvPr id="6" name="內容版面配置區 5">
            <a:extLst>
              <a:ext uri="{FF2B5EF4-FFF2-40B4-BE49-F238E27FC236}">
                <a16:creationId xmlns:a16="http://schemas.microsoft.com/office/drawing/2014/main" id="{3271936D-B914-9EBE-ECB8-11541AAF361D}"/>
              </a:ext>
            </a:extLst>
          </p:cNvPr>
          <p:cNvSpPr>
            <a:spLocks noGrp="1"/>
          </p:cNvSpPr>
          <p:nvPr>
            <p:ph idx="1"/>
          </p:nvPr>
        </p:nvSpPr>
        <p:spPr>
          <a:xfrm>
            <a:off x="609600" y="1600204"/>
            <a:ext cx="11103024" cy="4525963"/>
          </a:xfrm>
        </p:spPr>
        <p:txBody>
          <a:bodyPr/>
          <a:lstStyle/>
          <a:p>
            <a:pPr>
              <a:spcBef>
                <a:spcPts val="0"/>
              </a:spcBef>
              <a:spcAft>
                <a:spcPts val="1200"/>
              </a:spcAft>
            </a:pPr>
            <a:r>
              <a:rPr lang="en-US" altLang="zh-TW" sz="1800" dirty="0">
                <a:solidFill>
                  <a:schemeClr val="tx1"/>
                </a:solidFill>
                <a:latin typeface="Times New Roman" panose="02020603050405020304" pitchFamily="18" charset="0"/>
                <a:cs typeface="Times New Roman" panose="02020603050405020304" pitchFamily="18" charset="0"/>
              </a:rPr>
              <a:t>From the perspective of operators, </a:t>
            </a:r>
            <a:r>
              <a:rPr lang="en-US" altLang="zh-TW" sz="1800" dirty="0">
                <a:solidFill>
                  <a:schemeClr val="tx2"/>
                </a:solidFill>
                <a:latin typeface="Times New Roman" panose="02020603050405020304" pitchFamily="18" charset="0"/>
                <a:cs typeface="Times New Roman" panose="02020603050405020304" pitchFamily="18" charset="0"/>
              </a:rPr>
              <a:t>PP5GS is considerably easier to deploy </a:t>
            </a:r>
            <a:r>
              <a:rPr lang="en-US" altLang="zh-TW" sz="1800" dirty="0">
                <a:solidFill>
                  <a:schemeClr val="tx1"/>
                </a:solidFill>
                <a:latin typeface="Times New Roman" panose="02020603050405020304" pitchFamily="18" charset="0"/>
                <a:cs typeface="Times New Roman" panose="02020603050405020304" pitchFamily="18" charset="0"/>
              </a:rPr>
              <a:t>because they do not need to consider the </a:t>
            </a:r>
            <a:r>
              <a:rPr lang="en-US" altLang="zh-TW" sz="1800" dirty="0" err="1">
                <a:solidFill>
                  <a:schemeClr val="tx1"/>
                </a:solidFill>
                <a:latin typeface="Times New Roman" panose="02020603050405020304" pitchFamily="18" charset="0"/>
                <a:cs typeface="Times New Roman" panose="02020603050405020304" pitchFamily="18" charset="0"/>
              </a:rPr>
              <a:t>interNF</a:t>
            </a:r>
            <a:r>
              <a:rPr lang="en-US" altLang="zh-TW" sz="1800" dirty="0">
                <a:solidFill>
                  <a:schemeClr val="tx1"/>
                </a:solidFill>
                <a:latin typeface="Times New Roman" panose="02020603050405020304" pitchFamily="18" charset="0"/>
                <a:cs typeface="Times New Roman" panose="02020603050405020304" pitchFamily="18" charset="0"/>
              </a:rPr>
              <a:t> dependencies and their impact on performance.</a:t>
            </a:r>
          </a:p>
          <a:p>
            <a:pPr>
              <a:spcBef>
                <a:spcPts val="0"/>
              </a:spcBef>
              <a:spcAft>
                <a:spcPts val="1200"/>
              </a:spcAft>
            </a:pPr>
            <a:r>
              <a:rPr lang="en-US" altLang="zh-TW" sz="1800" dirty="0">
                <a:solidFill>
                  <a:schemeClr val="tx1"/>
                </a:solidFill>
                <a:latin typeface="Times New Roman" panose="02020603050405020304" pitchFamily="18" charset="0"/>
                <a:cs typeface="Times New Roman" panose="02020603050405020304" pitchFamily="18" charset="0"/>
              </a:rPr>
              <a:t>However, </a:t>
            </a:r>
            <a:r>
              <a:rPr lang="en-US" altLang="zh-TW" sz="1800" dirty="0">
                <a:solidFill>
                  <a:srgbClr val="FF0000"/>
                </a:solidFill>
                <a:latin typeface="Times New Roman" panose="02020603050405020304" pitchFamily="18" charset="0"/>
                <a:cs typeface="Times New Roman" panose="02020603050405020304" pitchFamily="18" charset="0"/>
              </a:rPr>
              <a:t>a limitation of PP5GS </a:t>
            </a:r>
            <a:r>
              <a:rPr lang="en-US" altLang="zh-TW" sz="1800" dirty="0">
                <a:solidFill>
                  <a:schemeClr val="tx1"/>
                </a:solidFill>
                <a:latin typeface="Times New Roman" panose="02020603050405020304" pitchFamily="18" charset="0"/>
                <a:cs typeface="Times New Roman" panose="02020603050405020304" pitchFamily="18" charset="0"/>
              </a:rPr>
              <a:t>is that </a:t>
            </a:r>
            <a:r>
              <a:rPr lang="en-US" altLang="zh-TW" sz="1800" dirty="0">
                <a:solidFill>
                  <a:srgbClr val="FF0000"/>
                </a:solidFill>
                <a:latin typeface="Times New Roman" panose="02020603050405020304" pitchFamily="18" charset="0"/>
                <a:cs typeface="Times New Roman" panose="02020603050405020304" pitchFamily="18" charset="0"/>
              </a:rPr>
              <a:t>it requires a procedure-aware traffic router </a:t>
            </a:r>
            <a:r>
              <a:rPr lang="en-US" altLang="zh-TW" sz="1800" dirty="0">
                <a:solidFill>
                  <a:schemeClr val="tx1"/>
                </a:solidFill>
                <a:latin typeface="Times New Roman" panose="02020603050405020304" pitchFamily="18" charset="0"/>
                <a:cs typeface="Times New Roman" panose="02020603050405020304" pitchFamily="18" charset="0"/>
              </a:rPr>
              <a:t>able to distinguish and </a:t>
            </a:r>
            <a:r>
              <a:rPr lang="en-US" altLang="zh-TW" sz="1800" dirty="0">
                <a:solidFill>
                  <a:schemeClr val="tx2"/>
                </a:solidFill>
                <a:latin typeface="Times New Roman" panose="02020603050405020304" pitchFamily="18" charset="0"/>
                <a:cs typeface="Times New Roman" panose="02020603050405020304" pitchFamily="18" charset="0"/>
              </a:rPr>
              <a:t>forward the incoming traffic to the correct PPNFs</a:t>
            </a:r>
            <a:r>
              <a:rPr lang="en-US" altLang="zh-TW" sz="1800" dirty="0">
                <a:solidFill>
                  <a:schemeClr val="tx1"/>
                </a:solidFill>
                <a:latin typeface="Times New Roman" panose="02020603050405020304" pitchFamily="18" charset="0"/>
                <a:cs typeface="Times New Roman" panose="02020603050405020304" pitchFamily="18" charset="0"/>
              </a:rPr>
              <a:t>. This entity would then be deployed between </a:t>
            </a:r>
            <a:r>
              <a:rPr lang="en-US" altLang="zh-TW" sz="1800" dirty="0">
                <a:solidFill>
                  <a:schemeClr val="tx2"/>
                </a:solidFill>
                <a:latin typeface="Times New Roman" panose="02020603050405020304" pitchFamily="18" charset="0"/>
                <a:cs typeface="Times New Roman" panose="02020603050405020304" pitchFamily="18" charset="0"/>
              </a:rPr>
              <a:t>gNBs</a:t>
            </a:r>
            <a:r>
              <a:rPr lang="en-US" altLang="zh-TW" sz="1800" dirty="0">
                <a:solidFill>
                  <a:schemeClr val="tx1"/>
                </a:solidFill>
                <a:latin typeface="Times New Roman" panose="02020603050405020304" pitchFamily="18" charset="0"/>
                <a:cs typeface="Times New Roman" panose="02020603050405020304" pitchFamily="18" charset="0"/>
              </a:rPr>
              <a:t> and </a:t>
            </a:r>
            <a:r>
              <a:rPr lang="en-US" altLang="zh-TW" sz="1800" dirty="0">
                <a:solidFill>
                  <a:schemeClr val="tx2"/>
                </a:solidFill>
                <a:latin typeface="Times New Roman" panose="02020603050405020304" pitchFamily="18" charset="0"/>
                <a:cs typeface="Times New Roman" panose="02020603050405020304" pitchFamily="18" charset="0"/>
              </a:rPr>
              <a:t>PPNFs</a:t>
            </a:r>
            <a:r>
              <a:rPr lang="en-US" altLang="zh-TW" sz="1800" dirty="0">
                <a:solidFill>
                  <a:schemeClr val="tx1"/>
                </a:solidFill>
                <a:latin typeface="Times New Roman" panose="02020603050405020304" pitchFamily="18" charset="0"/>
                <a:cs typeface="Times New Roman" panose="02020603050405020304" pitchFamily="18" charset="0"/>
              </a:rPr>
              <a:t>, abstracting the architecture of 5GC. </a:t>
            </a:r>
          </a:p>
          <a:p>
            <a:pPr>
              <a:spcBef>
                <a:spcPts val="0"/>
              </a:spcBef>
              <a:spcAft>
                <a:spcPts val="1200"/>
              </a:spcAft>
            </a:pPr>
            <a:r>
              <a:rPr lang="en-US" altLang="zh-TW" sz="1800" dirty="0">
                <a:solidFill>
                  <a:srgbClr val="FF0000"/>
                </a:solidFill>
                <a:latin typeface="Times New Roman" panose="02020603050405020304" pitchFamily="18" charset="0"/>
                <a:cs typeface="Times New Roman" panose="02020603050405020304" pitchFamily="18" charset="0"/>
              </a:rPr>
              <a:t>Multi-vendor deployments are still viable </a:t>
            </a:r>
            <a:r>
              <a:rPr lang="en-US" altLang="zh-TW" sz="1800" dirty="0">
                <a:solidFill>
                  <a:schemeClr val="tx1"/>
                </a:solidFill>
                <a:latin typeface="Times New Roman" panose="02020603050405020304" pitchFamily="18" charset="0"/>
                <a:cs typeface="Times New Roman" panose="02020603050405020304" pitchFamily="18" charset="0"/>
              </a:rPr>
              <a:t>in a system where each PPNF is developed from a different vendor, as long as the </a:t>
            </a:r>
            <a:r>
              <a:rPr lang="en-US" altLang="zh-TW" sz="1800" dirty="0">
                <a:solidFill>
                  <a:schemeClr val="tx2"/>
                </a:solidFill>
                <a:latin typeface="Times New Roman" panose="02020603050405020304" pitchFamily="18" charset="0"/>
                <a:cs typeface="Times New Roman" panose="02020603050405020304" pitchFamily="18" charset="0"/>
              </a:rPr>
              <a:t>state information is stored remotely in a standardized format</a:t>
            </a:r>
            <a:r>
              <a:rPr lang="en-US" altLang="zh-TW" sz="1800" dirty="0">
                <a:solidFill>
                  <a:schemeClr val="tx1"/>
                </a:solidFill>
                <a:latin typeface="Times New Roman" panose="02020603050405020304" pitchFamily="18" charset="0"/>
                <a:cs typeface="Times New Roman" panose="02020603050405020304" pitchFamily="18" charset="0"/>
              </a:rPr>
              <a:t>.</a:t>
            </a:r>
          </a:p>
          <a:p>
            <a:pPr>
              <a:spcBef>
                <a:spcPts val="0"/>
              </a:spcBef>
              <a:spcAft>
                <a:spcPts val="1200"/>
              </a:spcAft>
            </a:pPr>
            <a:r>
              <a:rPr lang="en-US" altLang="zh-TW" sz="1800" dirty="0">
                <a:solidFill>
                  <a:schemeClr val="tx1"/>
                </a:solidFill>
                <a:latin typeface="Times New Roman" panose="02020603050405020304" pitchFamily="18" charset="0"/>
                <a:cs typeface="Times New Roman" panose="02020603050405020304" pitchFamily="18" charset="0"/>
              </a:rPr>
              <a:t>In the future, we plan to evaluate the </a:t>
            </a:r>
            <a:r>
              <a:rPr lang="en-US" altLang="zh-TW" sz="1800" dirty="0">
                <a:solidFill>
                  <a:schemeClr val="tx2"/>
                </a:solidFill>
                <a:latin typeface="Times New Roman" panose="02020603050405020304" pitchFamily="18" charset="0"/>
                <a:cs typeface="Times New Roman" panose="02020603050405020304" pitchFamily="18" charset="0"/>
              </a:rPr>
              <a:t>data plane performance </a:t>
            </a:r>
            <a:r>
              <a:rPr lang="en-US" altLang="zh-TW" sz="1800" dirty="0">
                <a:solidFill>
                  <a:schemeClr val="tx1"/>
                </a:solidFill>
                <a:latin typeface="Times New Roman" panose="02020603050405020304" pitchFamily="18" charset="0"/>
                <a:cs typeface="Times New Roman" panose="02020603050405020304" pitchFamily="18" charset="0"/>
              </a:rPr>
              <a:t>and assess </a:t>
            </a:r>
            <a:r>
              <a:rPr lang="en-US" altLang="zh-TW" sz="1800" dirty="0">
                <a:solidFill>
                  <a:schemeClr val="tx2"/>
                </a:solidFill>
                <a:latin typeface="Times New Roman" panose="02020603050405020304" pitchFamily="18" charset="0"/>
                <a:cs typeface="Times New Roman" panose="02020603050405020304" pitchFamily="18" charset="0"/>
              </a:rPr>
              <a:t>how adopting PP5GS in the control plane impacts the user experience</a:t>
            </a:r>
            <a:r>
              <a:rPr lang="en-US" altLang="zh-TW" sz="1800" dirty="0">
                <a:solidFill>
                  <a:schemeClr val="tx1"/>
                </a:solidFill>
                <a:latin typeface="Times New Roman" panose="02020603050405020304" pitchFamily="18" charset="0"/>
                <a:cs typeface="Times New Roman" panose="02020603050405020304" pitchFamily="18" charset="0"/>
              </a:rPr>
              <a:t>. Furthermore, we deem it important to investigate the </a:t>
            </a:r>
            <a:r>
              <a:rPr lang="en-US" altLang="zh-TW" sz="1800" dirty="0">
                <a:solidFill>
                  <a:schemeClr val="tx2"/>
                </a:solidFill>
                <a:latin typeface="Times New Roman" panose="02020603050405020304" pitchFamily="18" charset="0"/>
                <a:cs typeface="Times New Roman" panose="02020603050405020304" pitchFamily="18" charset="0"/>
              </a:rPr>
              <a:t>behavior of PP5GS in dynamic autoscaling</a:t>
            </a:r>
            <a:r>
              <a:rPr lang="en-US" altLang="zh-TW" sz="1800" dirty="0">
                <a:solidFill>
                  <a:schemeClr val="tx1"/>
                </a:solidFill>
                <a:latin typeface="Times New Roman" panose="02020603050405020304" pitchFamily="18" charset="0"/>
                <a:cs typeface="Times New Roman" panose="02020603050405020304" pitchFamily="18" charset="0"/>
              </a:rPr>
              <a:t> deployments and in the </a:t>
            </a:r>
            <a:r>
              <a:rPr lang="en-US" altLang="zh-TW" sz="1800" dirty="0">
                <a:solidFill>
                  <a:schemeClr val="tx2"/>
                </a:solidFill>
                <a:latin typeface="Times New Roman" panose="02020603050405020304" pitchFamily="18" charset="0"/>
                <a:cs typeface="Times New Roman" panose="02020603050405020304" pitchFamily="18" charset="0"/>
              </a:rPr>
              <a:t>face of failures</a:t>
            </a:r>
            <a:r>
              <a:rPr lang="en-US" altLang="zh-TW" sz="1800" dirty="0">
                <a:solidFill>
                  <a:schemeClr val="tx1"/>
                </a:solidFill>
                <a:latin typeface="Times New Roman" panose="02020603050405020304" pitchFamily="18" charset="0"/>
                <a:cs typeface="Times New Roman" panose="02020603050405020304" pitchFamily="18" charset="0"/>
              </a:rPr>
              <a:t> to then propose adequate recovery mechanisms.</a:t>
            </a:r>
          </a:p>
        </p:txBody>
      </p:sp>
    </p:spTree>
    <p:extLst>
      <p:ext uri="{BB962C8B-B14F-4D97-AF65-F5344CB8AC3E}">
        <p14:creationId xmlns:p14="http://schemas.microsoft.com/office/powerpoint/2010/main" val="44642239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5EBF4421-AB58-4179-BFA8-A00C3A16BB61}"/>
              </a:ext>
            </a:extLst>
          </p:cNvPr>
          <p:cNvSpPr>
            <a:spLocks noGrp="1"/>
          </p:cNvSpPr>
          <p:nvPr>
            <p:ph type="title"/>
          </p:nvPr>
        </p:nvSpPr>
        <p:spPr>
          <a:xfrm>
            <a:off x="2135560" y="4406915"/>
            <a:ext cx="9190724" cy="1362075"/>
          </a:xfrm>
        </p:spPr>
        <p:txBody>
          <a:bodyPr/>
          <a:lstStyle/>
          <a:p>
            <a:r>
              <a:rPr lang="en-US" altLang="zh-TW" dirty="0"/>
              <a:t>Thank you</a:t>
            </a:r>
            <a:endParaRPr lang="zh-TW" altLang="en-US" dirty="0"/>
          </a:p>
        </p:txBody>
      </p:sp>
      <p:sp>
        <p:nvSpPr>
          <p:cNvPr id="3" name="文字版面配置區 2">
            <a:extLst>
              <a:ext uri="{FF2B5EF4-FFF2-40B4-BE49-F238E27FC236}">
                <a16:creationId xmlns:a16="http://schemas.microsoft.com/office/drawing/2014/main" id="{43A71C0B-EE5E-4B9E-8B74-0A8DA0AABBFB}"/>
              </a:ext>
            </a:extLst>
          </p:cNvPr>
          <p:cNvSpPr>
            <a:spLocks noGrp="1"/>
          </p:cNvSpPr>
          <p:nvPr>
            <p:ph type="body" idx="1"/>
          </p:nvPr>
        </p:nvSpPr>
        <p:spPr/>
        <p:txBody>
          <a:bodyPr/>
          <a:lstStyle/>
          <a:p>
            <a:endParaRPr lang="zh-TW" altLang="en-US" dirty="0"/>
          </a:p>
        </p:txBody>
      </p:sp>
      <p:sp>
        <p:nvSpPr>
          <p:cNvPr id="4" name="投影片編號版面配置區 3">
            <a:extLst>
              <a:ext uri="{FF2B5EF4-FFF2-40B4-BE49-F238E27FC236}">
                <a16:creationId xmlns:a16="http://schemas.microsoft.com/office/drawing/2014/main" id="{65D04A22-0C2C-4548-908C-700F9AA8441C}"/>
              </a:ext>
            </a:extLst>
          </p:cNvPr>
          <p:cNvSpPr>
            <a:spLocks noGrp="1"/>
          </p:cNvSpPr>
          <p:nvPr>
            <p:ph type="sldNum" sz="quarter" idx="12"/>
          </p:nvPr>
        </p:nvSpPr>
        <p:spPr/>
        <p:txBody>
          <a:bodyPr/>
          <a:lstStyle/>
          <a:p>
            <a:pPr>
              <a:defRPr/>
            </a:pPr>
            <a:fld id="{B2E9998D-8B01-C34C-8202-B9E028D4BC8C}" type="slidenum">
              <a:rPr lang="en-US" altLang="zh-TW" smtClean="0"/>
              <a:pPr>
                <a:defRPr/>
              </a:pPr>
              <a:t>39</a:t>
            </a:fld>
            <a:endParaRPr lang="en-US" altLang="zh-TW"/>
          </a:p>
        </p:txBody>
      </p:sp>
    </p:spTree>
    <p:extLst>
      <p:ext uri="{BB962C8B-B14F-4D97-AF65-F5344CB8AC3E}">
        <p14:creationId xmlns:p14="http://schemas.microsoft.com/office/powerpoint/2010/main" val="19567416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標題 1">
            <a:extLst>
              <a:ext uri="{FF2B5EF4-FFF2-40B4-BE49-F238E27FC236}">
                <a16:creationId xmlns:a16="http://schemas.microsoft.com/office/drawing/2014/main" id="{4113B4E1-CAEB-9018-9654-36FDBA31B184}"/>
              </a:ext>
            </a:extLst>
          </p:cNvPr>
          <p:cNvSpPr>
            <a:spLocks noGrp="1"/>
          </p:cNvSpPr>
          <p:nvPr>
            <p:ph type="title"/>
          </p:nvPr>
        </p:nvSpPr>
        <p:spPr/>
        <p:txBody>
          <a:bodyPr/>
          <a:lstStyle/>
          <a:p>
            <a:pPr defTabSz="912768"/>
            <a:r>
              <a:rPr lang="en-US" altLang="zh-TW" dirty="0"/>
              <a:t>Outline</a:t>
            </a:r>
            <a:endParaRPr lang="zh-TW" altLang="en-US" dirty="0"/>
          </a:p>
        </p:txBody>
      </p:sp>
      <p:sp>
        <p:nvSpPr>
          <p:cNvPr id="12292" name="投影片編號版面配置區 3">
            <a:extLst>
              <a:ext uri="{FF2B5EF4-FFF2-40B4-BE49-F238E27FC236}">
                <a16:creationId xmlns:a16="http://schemas.microsoft.com/office/drawing/2014/main" id="{8FC2871B-3F60-045D-6436-367445A8767F}"/>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13" indent="-285737">
              <a:defRPr>
                <a:solidFill>
                  <a:schemeClr val="tx1"/>
                </a:solidFill>
                <a:latin typeface="Arial" panose="020B0604020202020204" pitchFamily="34" charset="0"/>
                <a:cs typeface="Arial" panose="020B0604020202020204" pitchFamily="34" charset="0"/>
              </a:defRPr>
            </a:lvl2pPr>
            <a:lvl3pPr marL="1142942" indent="-228589">
              <a:defRPr>
                <a:solidFill>
                  <a:schemeClr val="tx1"/>
                </a:solidFill>
                <a:latin typeface="Arial" panose="020B0604020202020204" pitchFamily="34" charset="0"/>
                <a:cs typeface="Arial" panose="020B0604020202020204" pitchFamily="34" charset="0"/>
              </a:defRPr>
            </a:lvl3pPr>
            <a:lvl4pPr marL="1600120" indent="-228589">
              <a:defRPr>
                <a:solidFill>
                  <a:schemeClr val="tx1"/>
                </a:solidFill>
                <a:latin typeface="Arial" panose="020B0604020202020204" pitchFamily="34" charset="0"/>
                <a:cs typeface="Arial" panose="020B0604020202020204" pitchFamily="34" charset="0"/>
              </a:defRPr>
            </a:lvl4pPr>
            <a:lvl5pPr marL="2057298" indent="-228589">
              <a:defRPr>
                <a:solidFill>
                  <a:schemeClr val="tx1"/>
                </a:solidFill>
                <a:latin typeface="Arial" panose="020B0604020202020204" pitchFamily="34" charset="0"/>
                <a:cs typeface="Arial" panose="020B0604020202020204" pitchFamily="34" charset="0"/>
              </a:defRPr>
            </a:lvl5pPr>
            <a:lvl6pPr marL="2514474" indent="-22858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652" indent="-22858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8829" indent="-22858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006" indent="-22858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3AA80CB-8CD5-FB43-BE2B-4C631E9A7B91}" type="slidenum">
              <a:rPr lang="en-US" altLang="zh-TW">
                <a:solidFill>
                  <a:srgbClr val="898989"/>
                </a:solidFill>
                <a:latin typeface="Calibri" panose="020F0502020204030204" pitchFamily="34" charset="0"/>
              </a:rPr>
              <a:pPr/>
              <a:t>4</a:t>
            </a:fld>
            <a:endParaRPr lang="en-US" altLang="zh-TW">
              <a:solidFill>
                <a:srgbClr val="898989"/>
              </a:solidFill>
              <a:latin typeface="Calibri" panose="020F0502020204030204" pitchFamily="34" charset="0"/>
            </a:endParaRPr>
          </a:p>
        </p:txBody>
      </p:sp>
      <p:sp>
        <p:nvSpPr>
          <p:cNvPr id="2" name="內容版面配置區 1">
            <a:extLst>
              <a:ext uri="{FF2B5EF4-FFF2-40B4-BE49-F238E27FC236}">
                <a16:creationId xmlns:a16="http://schemas.microsoft.com/office/drawing/2014/main" id="{BDCA8E02-AA9B-C3F5-F859-775D661FDB1D}"/>
              </a:ext>
            </a:extLst>
          </p:cNvPr>
          <p:cNvSpPr>
            <a:spLocks noGrp="1"/>
          </p:cNvSpPr>
          <p:nvPr>
            <p:ph idx="1"/>
          </p:nvPr>
        </p:nvSpPr>
        <p:spPr/>
        <p:txBody>
          <a:bodyPr/>
          <a:lstStyle/>
          <a:p>
            <a:r>
              <a:rPr lang="en-US" altLang="zh-TW" sz="1800" dirty="0">
                <a:solidFill>
                  <a:schemeClr val="accent1">
                    <a:lumMod val="40000"/>
                    <a:lumOff val="60000"/>
                  </a:schemeClr>
                </a:solidFill>
                <a:latin typeface="Times New Roman" panose="02020603050405020304" pitchFamily="18" charset="0"/>
                <a:cs typeface="Times New Roman" panose="02020603050405020304" pitchFamily="18" charset="0"/>
              </a:rPr>
              <a:t>Abstract</a:t>
            </a:r>
          </a:p>
          <a:p>
            <a:r>
              <a:rPr lang="en-US" altLang="zh-TW" sz="1800" dirty="0">
                <a:solidFill>
                  <a:schemeClr val="accent1">
                    <a:lumMod val="75000"/>
                  </a:schemeClr>
                </a:solidFill>
                <a:latin typeface="Times New Roman" panose="02020603050405020304" pitchFamily="18" charset="0"/>
                <a:cs typeface="Times New Roman" panose="02020603050405020304" pitchFamily="18" charset="0"/>
              </a:rPr>
              <a:t>Background</a:t>
            </a:r>
          </a:p>
          <a:p>
            <a:pPr marL="800076" lvl="1" indent="-342900">
              <a:buFont typeface="+mj-lt"/>
              <a:buAutoNum type="alphaUcPeriod"/>
            </a:pPr>
            <a:r>
              <a:rPr lang="en-US" altLang="zh-TW" sz="1600" dirty="0">
                <a:latin typeface="Times New Roman" panose="02020603050405020304" pitchFamily="18" charset="0"/>
                <a:cs typeface="Times New Roman" panose="02020603050405020304" pitchFamily="18" charset="0"/>
              </a:rPr>
              <a:t>5G Core &amp; SBA</a:t>
            </a:r>
          </a:p>
          <a:p>
            <a:pPr marL="800076" lvl="1" indent="-342900">
              <a:buFont typeface="+mj-lt"/>
              <a:buAutoNum type="alphaUcPeriod"/>
            </a:pPr>
            <a:r>
              <a:rPr lang="en-US" altLang="zh-TW" sz="1600" dirty="0">
                <a:latin typeface="Times New Roman" panose="02020603050405020304" pitchFamily="18" charset="0"/>
                <a:cs typeface="Times New Roman" panose="02020603050405020304" pitchFamily="18" charset="0"/>
              </a:rPr>
              <a:t>State Management in 5GC</a:t>
            </a:r>
          </a:p>
          <a:p>
            <a:pPr marL="800076" lvl="1" indent="-342900">
              <a:buFont typeface="+mj-lt"/>
              <a:buAutoNum type="alphaUcPeriod"/>
            </a:pPr>
            <a:r>
              <a:rPr lang="en-US" altLang="zh-TW" sz="1600" dirty="0">
                <a:latin typeface="Times New Roman" panose="02020603050405020304" pitchFamily="18" charset="0"/>
                <a:cs typeface="Times New Roman" panose="02020603050405020304" pitchFamily="18" charset="0"/>
              </a:rPr>
              <a:t>Free5GC</a:t>
            </a:r>
          </a:p>
          <a:p>
            <a:pPr marL="800076" lvl="1" indent="-342900">
              <a:buFont typeface="+mj-lt"/>
              <a:buAutoNum type="alphaUcPeriod"/>
            </a:pPr>
            <a:r>
              <a:rPr lang="en-US" altLang="zh-TW" sz="1600" dirty="0">
                <a:latin typeface="Times New Roman" panose="02020603050405020304" pitchFamily="18" charset="0"/>
                <a:cs typeface="Times New Roman" panose="02020603050405020304" pitchFamily="18" charset="0"/>
              </a:rPr>
              <a:t>Cloud-Native Orchestration</a:t>
            </a:r>
          </a:p>
          <a:p>
            <a:r>
              <a:rPr lang="en-US" altLang="zh-TW" sz="1800" dirty="0">
                <a:solidFill>
                  <a:schemeClr val="accent1">
                    <a:lumMod val="40000"/>
                    <a:lumOff val="60000"/>
                  </a:schemeClr>
                </a:solidFill>
                <a:latin typeface="Times New Roman" panose="02020603050405020304" pitchFamily="18" charset="0"/>
                <a:cs typeface="Times New Roman" panose="02020603050405020304" pitchFamily="18" charset="0"/>
              </a:rPr>
              <a:t>System Design and Implementation</a:t>
            </a:r>
          </a:p>
          <a:p>
            <a:pPr lvl="1"/>
            <a:r>
              <a:rPr lang="en-US" altLang="zh-TW" sz="1600" dirty="0">
                <a:solidFill>
                  <a:schemeClr val="accent1">
                    <a:lumMod val="40000"/>
                    <a:lumOff val="60000"/>
                  </a:schemeClr>
                </a:solidFill>
                <a:latin typeface="Times New Roman" panose="02020603050405020304" pitchFamily="18" charset="0"/>
                <a:cs typeface="Times New Roman" panose="02020603050405020304" pitchFamily="18" charset="0"/>
              </a:rPr>
              <a:t>Stateless Free5GC</a:t>
            </a:r>
          </a:p>
          <a:p>
            <a:pPr lvl="1"/>
            <a:r>
              <a:rPr lang="en-US" altLang="zh-TW" sz="1600">
                <a:solidFill>
                  <a:schemeClr val="accent1">
                    <a:lumMod val="40000"/>
                    <a:lumOff val="60000"/>
                  </a:schemeClr>
                </a:solidFill>
                <a:latin typeface="Times New Roman" panose="02020603050405020304" pitchFamily="18" charset="0"/>
                <a:cs typeface="Times New Roman" panose="02020603050405020304" pitchFamily="18" charset="0"/>
              </a:rPr>
              <a:t>Per-Procedure </a:t>
            </a:r>
            <a:r>
              <a:rPr lang="en-US" altLang="zh-TW" sz="1600" dirty="0">
                <a:solidFill>
                  <a:schemeClr val="accent1">
                    <a:lumMod val="40000"/>
                    <a:lumOff val="60000"/>
                  </a:schemeClr>
                </a:solidFill>
                <a:latin typeface="Times New Roman" panose="02020603050405020304" pitchFamily="18" charset="0"/>
                <a:cs typeface="Times New Roman" panose="02020603050405020304" pitchFamily="18" charset="0"/>
              </a:rPr>
              <a:t>Network Functions</a:t>
            </a:r>
            <a:br>
              <a:rPr lang="en-US" altLang="zh-TW" sz="1600">
                <a:solidFill>
                  <a:schemeClr val="accent1">
                    <a:lumMod val="40000"/>
                    <a:lumOff val="60000"/>
                  </a:schemeClr>
                </a:solidFill>
                <a:latin typeface="Times New Roman" panose="02020603050405020304" pitchFamily="18" charset="0"/>
                <a:cs typeface="Times New Roman" panose="02020603050405020304" pitchFamily="18" charset="0"/>
              </a:rPr>
            </a:br>
            <a:r>
              <a:rPr lang="en-US" altLang="zh-TW" sz="1600">
                <a:solidFill>
                  <a:schemeClr val="accent1">
                    <a:lumMod val="40000"/>
                    <a:lumOff val="60000"/>
                  </a:schemeClr>
                </a:solidFill>
                <a:latin typeface="Times New Roman" panose="02020603050405020304" pitchFamily="18" charset="0"/>
                <a:cs typeface="Times New Roman" panose="02020603050405020304" pitchFamily="18" charset="0"/>
              </a:rPr>
              <a:t>(Procedure-based </a:t>
            </a:r>
            <a:r>
              <a:rPr lang="en-US" altLang="zh-TW" sz="1600" dirty="0">
                <a:solidFill>
                  <a:schemeClr val="accent1">
                    <a:lumMod val="40000"/>
                    <a:lumOff val="60000"/>
                  </a:schemeClr>
                </a:solidFill>
                <a:latin typeface="Times New Roman" panose="02020603050405020304" pitchFamily="18" charset="0"/>
                <a:cs typeface="Times New Roman" panose="02020603050405020304" pitchFamily="18" charset="0"/>
              </a:rPr>
              <a:t>Functional Decomposition for 5G Core Network Functions)</a:t>
            </a:r>
          </a:p>
          <a:p>
            <a:r>
              <a:rPr lang="en-US" altLang="zh-TW" sz="1800" dirty="0">
                <a:solidFill>
                  <a:schemeClr val="accent1">
                    <a:lumMod val="40000"/>
                    <a:lumOff val="60000"/>
                  </a:schemeClr>
                </a:solidFill>
                <a:latin typeface="Times New Roman" panose="02020603050405020304" pitchFamily="18" charset="0"/>
                <a:cs typeface="Times New Roman" panose="02020603050405020304" pitchFamily="18" charset="0"/>
              </a:rPr>
              <a:t>Performance Evaluation</a:t>
            </a:r>
          </a:p>
          <a:p>
            <a:pPr lvl="1"/>
            <a:r>
              <a:rPr lang="en-US" altLang="zh-TW" sz="1600" dirty="0">
                <a:solidFill>
                  <a:schemeClr val="accent1">
                    <a:lumMod val="40000"/>
                    <a:lumOff val="60000"/>
                  </a:schemeClr>
                </a:solidFill>
                <a:latin typeface="Times New Roman" panose="02020603050405020304" pitchFamily="18" charset="0"/>
                <a:cs typeface="Times New Roman" panose="02020603050405020304" pitchFamily="18" charset="0"/>
              </a:rPr>
              <a:t>Testbed and Measurement Setup</a:t>
            </a:r>
          </a:p>
          <a:p>
            <a:pPr lvl="1"/>
            <a:r>
              <a:rPr lang="en-US" altLang="zh-TW" sz="1600" dirty="0">
                <a:solidFill>
                  <a:schemeClr val="accent1">
                    <a:lumMod val="40000"/>
                    <a:lumOff val="60000"/>
                  </a:schemeClr>
                </a:solidFill>
                <a:latin typeface="Times New Roman" panose="02020603050405020304" pitchFamily="18" charset="0"/>
                <a:cs typeface="Times New Roman" panose="02020603050405020304" pitchFamily="18" charset="0"/>
              </a:rPr>
              <a:t>Performance Compare</a:t>
            </a:r>
          </a:p>
          <a:p>
            <a:pPr lvl="1"/>
            <a:r>
              <a:rPr lang="en-US" altLang="zh-TW" sz="1600" dirty="0">
                <a:solidFill>
                  <a:schemeClr val="accent1">
                    <a:lumMod val="40000"/>
                    <a:lumOff val="60000"/>
                  </a:schemeClr>
                </a:solidFill>
                <a:latin typeface="Times New Roman" panose="02020603050405020304" pitchFamily="18" charset="0"/>
                <a:cs typeface="Times New Roman" panose="02020603050405020304" pitchFamily="18" charset="0"/>
              </a:rPr>
              <a:t>Performance Evaluation for Edge Offloading Scenarios</a:t>
            </a:r>
          </a:p>
          <a:p>
            <a:r>
              <a:rPr lang="en-US" altLang="zh-TW" sz="1800" dirty="0">
                <a:solidFill>
                  <a:schemeClr val="accent1">
                    <a:lumMod val="40000"/>
                    <a:lumOff val="60000"/>
                  </a:schemeClr>
                </a:solidFill>
                <a:latin typeface="Times New Roman" panose="02020603050405020304" pitchFamily="18" charset="0"/>
                <a:cs typeface="Times New Roman" panose="02020603050405020304" pitchFamily="18" charset="0"/>
              </a:rPr>
              <a:t>Conclusions</a:t>
            </a:r>
          </a:p>
        </p:txBody>
      </p:sp>
    </p:spTree>
    <p:extLst>
      <p:ext uri="{BB962C8B-B14F-4D97-AF65-F5344CB8AC3E}">
        <p14:creationId xmlns:p14="http://schemas.microsoft.com/office/powerpoint/2010/main" val="6463891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標題 1">
            <a:extLst>
              <a:ext uri="{FF2B5EF4-FFF2-40B4-BE49-F238E27FC236}">
                <a16:creationId xmlns:a16="http://schemas.microsoft.com/office/drawing/2014/main" id="{4113B4E1-CAEB-9018-9654-36FDBA31B184}"/>
              </a:ext>
            </a:extLst>
          </p:cNvPr>
          <p:cNvSpPr>
            <a:spLocks noGrp="1"/>
          </p:cNvSpPr>
          <p:nvPr>
            <p:ph type="title"/>
          </p:nvPr>
        </p:nvSpPr>
        <p:spPr/>
        <p:txBody>
          <a:bodyPr/>
          <a:lstStyle/>
          <a:p>
            <a:pPr defTabSz="912768"/>
            <a:r>
              <a:rPr lang="en-US" altLang="zh-TW" sz="3200" dirty="0"/>
              <a:t>Background - </a:t>
            </a:r>
            <a:br>
              <a:rPr lang="en-US" altLang="zh-TW" sz="3200" dirty="0"/>
            </a:br>
            <a:r>
              <a:rPr lang="en-US" altLang="zh-TW" sz="3200" dirty="0"/>
              <a:t>A. 5GC &amp; SBA</a:t>
            </a:r>
            <a:endParaRPr lang="zh-TW" altLang="en-US" sz="3200" dirty="0"/>
          </a:p>
        </p:txBody>
      </p:sp>
      <p:sp>
        <p:nvSpPr>
          <p:cNvPr id="12292" name="投影片編號版面配置區 3">
            <a:extLst>
              <a:ext uri="{FF2B5EF4-FFF2-40B4-BE49-F238E27FC236}">
                <a16:creationId xmlns:a16="http://schemas.microsoft.com/office/drawing/2014/main" id="{8FC2871B-3F60-045D-6436-367445A8767F}"/>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13" indent="-285737">
              <a:defRPr>
                <a:solidFill>
                  <a:schemeClr val="tx1"/>
                </a:solidFill>
                <a:latin typeface="Arial" panose="020B0604020202020204" pitchFamily="34" charset="0"/>
                <a:cs typeface="Arial" panose="020B0604020202020204" pitchFamily="34" charset="0"/>
              </a:defRPr>
            </a:lvl2pPr>
            <a:lvl3pPr marL="1142942" indent="-228589">
              <a:defRPr>
                <a:solidFill>
                  <a:schemeClr val="tx1"/>
                </a:solidFill>
                <a:latin typeface="Arial" panose="020B0604020202020204" pitchFamily="34" charset="0"/>
                <a:cs typeface="Arial" panose="020B0604020202020204" pitchFamily="34" charset="0"/>
              </a:defRPr>
            </a:lvl3pPr>
            <a:lvl4pPr marL="1600120" indent="-228589">
              <a:defRPr>
                <a:solidFill>
                  <a:schemeClr val="tx1"/>
                </a:solidFill>
                <a:latin typeface="Arial" panose="020B0604020202020204" pitchFamily="34" charset="0"/>
                <a:cs typeface="Arial" panose="020B0604020202020204" pitchFamily="34" charset="0"/>
              </a:defRPr>
            </a:lvl4pPr>
            <a:lvl5pPr marL="2057298" indent="-228589">
              <a:defRPr>
                <a:solidFill>
                  <a:schemeClr val="tx1"/>
                </a:solidFill>
                <a:latin typeface="Arial" panose="020B0604020202020204" pitchFamily="34" charset="0"/>
                <a:cs typeface="Arial" panose="020B0604020202020204" pitchFamily="34" charset="0"/>
              </a:defRPr>
            </a:lvl5pPr>
            <a:lvl6pPr marL="2514474" indent="-22858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652" indent="-22858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8829" indent="-22858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006" indent="-22858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3AA80CB-8CD5-FB43-BE2B-4C631E9A7B91}" type="slidenum">
              <a:rPr lang="en-US" altLang="zh-TW">
                <a:solidFill>
                  <a:srgbClr val="898989"/>
                </a:solidFill>
                <a:latin typeface="Calibri" panose="020F0502020204030204" pitchFamily="34" charset="0"/>
              </a:rPr>
              <a:pPr/>
              <a:t>5</a:t>
            </a:fld>
            <a:endParaRPr lang="en-US" altLang="zh-TW" dirty="0">
              <a:solidFill>
                <a:srgbClr val="898989"/>
              </a:solidFill>
              <a:latin typeface="Calibri" panose="020F0502020204030204" pitchFamily="34" charset="0"/>
            </a:endParaRPr>
          </a:p>
        </p:txBody>
      </p:sp>
      <p:sp>
        <p:nvSpPr>
          <p:cNvPr id="6" name="內容版面配置區 5">
            <a:extLst>
              <a:ext uri="{FF2B5EF4-FFF2-40B4-BE49-F238E27FC236}">
                <a16:creationId xmlns:a16="http://schemas.microsoft.com/office/drawing/2014/main" id="{3271936D-B914-9EBE-ECB8-11541AAF361D}"/>
              </a:ext>
            </a:extLst>
          </p:cNvPr>
          <p:cNvSpPr>
            <a:spLocks noGrp="1"/>
          </p:cNvSpPr>
          <p:nvPr>
            <p:ph idx="1"/>
          </p:nvPr>
        </p:nvSpPr>
        <p:spPr>
          <a:xfrm>
            <a:off x="609600" y="1600204"/>
            <a:ext cx="6638528" cy="4525963"/>
          </a:xfrm>
        </p:spPr>
        <p:txBody>
          <a:bodyPr/>
          <a:lstStyle/>
          <a:p>
            <a:pPr>
              <a:spcBef>
                <a:spcPts val="0"/>
              </a:spcBef>
              <a:spcAft>
                <a:spcPts val="1200"/>
              </a:spcAft>
            </a:pPr>
            <a:r>
              <a:rPr lang="en-US" sz="1800" dirty="0">
                <a:solidFill>
                  <a:schemeClr val="tx1"/>
                </a:solidFill>
                <a:latin typeface="Times New Roman" panose="02020603050405020304" pitchFamily="18" charset="0"/>
                <a:cs typeface="Times New Roman" panose="02020603050405020304" pitchFamily="18" charset="0"/>
              </a:rPr>
              <a:t>Starting with 3G, the mobile networks are separated in two main parts, namely:</a:t>
            </a:r>
          </a:p>
          <a:p>
            <a:pPr lvl="1">
              <a:spcBef>
                <a:spcPts val="0"/>
              </a:spcBef>
              <a:spcAft>
                <a:spcPts val="600"/>
              </a:spcAft>
            </a:pPr>
            <a:r>
              <a:rPr lang="en-US" sz="1600" dirty="0">
                <a:solidFill>
                  <a:schemeClr val="tx2"/>
                </a:solidFill>
                <a:latin typeface="Times New Roman" panose="02020603050405020304" pitchFamily="18" charset="0"/>
                <a:cs typeface="Times New Roman" panose="02020603050405020304" pitchFamily="18" charset="0"/>
              </a:rPr>
              <a:t>Access Network (AN)</a:t>
            </a:r>
            <a:endParaRPr lang="en-US" sz="1600" dirty="0">
              <a:solidFill>
                <a:schemeClr val="tx1"/>
              </a:solidFill>
              <a:latin typeface="Times New Roman" panose="02020603050405020304" pitchFamily="18" charset="0"/>
              <a:cs typeface="Times New Roman" panose="02020603050405020304" pitchFamily="18" charset="0"/>
            </a:endParaRPr>
          </a:p>
          <a:p>
            <a:pPr lvl="1">
              <a:spcBef>
                <a:spcPts val="0"/>
              </a:spcBef>
              <a:spcAft>
                <a:spcPts val="1200"/>
              </a:spcAft>
            </a:pPr>
            <a:r>
              <a:rPr lang="en-US" sz="1600" dirty="0">
                <a:solidFill>
                  <a:schemeClr val="tx2"/>
                </a:solidFill>
                <a:latin typeface="Times New Roman" panose="02020603050405020304" pitchFamily="18" charset="0"/>
                <a:cs typeface="Times New Roman" panose="02020603050405020304" pitchFamily="18" charset="0"/>
              </a:rPr>
              <a:t>Core Network (CN)</a:t>
            </a:r>
            <a:endParaRPr lang="en-US" sz="1600" dirty="0">
              <a:solidFill>
                <a:schemeClr val="tx1"/>
              </a:solidFill>
              <a:latin typeface="Times New Roman" panose="02020603050405020304" pitchFamily="18" charset="0"/>
              <a:cs typeface="Times New Roman" panose="02020603050405020304" pitchFamily="18" charset="0"/>
            </a:endParaRPr>
          </a:p>
          <a:p>
            <a:pPr>
              <a:spcBef>
                <a:spcPts val="0"/>
              </a:spcBef>
              <a:spcAft>
                <a:spcPts val="1200"/>
              </a:spcAft>
            </a:pPr>
            <a:r>
              <a:rPr lang="en-US" altLang="zh-TW" sz="1800" dirty="0">
                <a:solidFill>
                  <a:schemeClr val="tx1"/>
                </a:solidFill>
                <a:latin typeface="Times New Roman" panose="02020603050405020304" pitchFamily="18" charset="0"/>
                <a:cs typeface="Times New Roman" panose="02020603050405020304" pitchFamily="18" charset="0"/>
              </a:rPr>
              <a:t>In EPC, the number of NFs was small and point-to-point interfaces were implemented for the communication between them.</a:t>
            </a:r>
            <a:endParaRPr lang="en-US" sz="1800" dirty="0">
              <a:solidFill>
                <a:schemeClr val="tx1"/>
              </a:solidFill>
              <a:latin typeface="Times New Roman" panose="02020603050405020304" pitchFamily="18" charset="0"/>
              <a:cs typeface="Times New Roman" panose="02020603050405020304" pitchFamily="18" charset="0"/>
            </a:endParaRPr>
          </a:p>
          <a:p>
            <a:pPr>
              <a:spcBef>
                <a:spcPts val="0"/>
              </a:spcBef>
              <a:spcAft>
                <a:spcPts val="1200"/>
              </a:spcAft>
            </a:pPr>
            <a:r>
              <a:rPr lang="en-US" sz="1800" dirty="0">
                <a:solidFill>
                  <a:schemeClr val="tx1"/>
                </a:solidFill>
                <a:latin typeface="Times New Roman" panose="02020603050405020304" pitchFamily="18" charset="0"/>
                <a:cs typeface="Times New Roman" panose="02020603050405020304" pitchFamily="18" charset="0"/>
              </a:rPr>
              <a:t>The major changes in designing and operating 5GC are empowered by the introduction of the </a:t>
            </a:r>
            <a:r>
              <a:rPr lang="en-US" sz="1800" dirty="0">
                <a:solidFill>
                  <a:srgbClr val="FF0000"/>
                </a:solidFill>
                <a:latin typeface="Times New Roman" panose="02020603050405020304" pitchFamily="18" charset="0"/>
                <a:cs typeface="Times New Roman" panose="02020603050405020304" pitchFamily="18" charset="0"/>
              </a:rPr>
              <a:t>cloud-native paradigm</a:t>
            </a:r>
            <a:r>
              <a:rPr lang="en-US" sz="1800" dirty="0">
                <a:solidFill>
                  <a:schemeClr val="tx1"/>
                </a:solidFill>
                <a:latin typeface="Times New Roman" panose="02020603050405020304" pitchFamily="18" charset="0"/>
                <a:cs typeface="Times New Roman" panose="02020603050405020304" pitchFamily="18" charset="0"/>
              </a:rPr>
              <a:t> in this domain.</a:t>
            </a:r>
          </a:p>
          <a:p>
            <a:pPr>
              <a:spcBef>
                <a:spcPts val="0"/>
              </a:spcBef>
              <a:spcAft>
                <a:spcPts val="1200"/>
              </a:spcAft>
            </a:pPr>
            <a:r>
              <a:rPr lang="en-US" sz="1800" dirty="0">
                <a:solidFill>
                  <a:schemeClr val="tx1"/>
                </a:solidFill>
                <a:latin typeface="Times New Roman" panose="02020603050405020304" pitchFamily="18" charset="0"/>
                <a:cs typeface="Times New Roman" panose="02020603050405020304" pitchFamily="18" charset="0"/>
              </a:rPr>
              <a:t>These architectural principles led to the introduction of the 5G </a:t>
            </a:r>
            <a:r>
              <a:rPr lang="en-US" sz="1800" dirty="0">
                <a:solidFill>
                  <a:srgbClr val="FF0000"/>
                </a:solidFill>
                <a:latin typeface="Times New Roman" panose="02020603050405020304" pitchFamily="18" charset="0"/>
                <a:cs typeface="Times New Roman" panose="02020603050405020304" pitchFamily="18" charset="0"/>
              </a:rPr>
              <a:t>Service-Based Architecture (SBA)</a:t>
            </a:r>
            <a:r>
              <a:rPr lang="en-US" sz="1800" dirty="0">
                <a:solidFill>
                  <a:schemeClr val="tx1"/>
                </a:solidFill>
                <a:latin typeface="Times New Roman" panose="02020603050405020304" pitchFamily="18" charset="0"/>
                <a:cs typeface="Times New Roman" panose="02020603050405020304" pitchFamily="18" charset="0"/>
              </a:rPr>
              <a:t>, shown in Fig. 1.</a:t>
            </a:r>
          </a:p>
        </p:txBody>
      </p:sp>
      <p:pic>
        <p:nvPicPr>
          <p:cNvPr id="3" name="圖片 2">
            <a:extLst>
              <a:ext uri="{FF2B5EF4-FFF2-40B4-BE49-F238E27FC236}">
                <a16:creationId xmlns:a16="http://schemas.microsoft.com/office/drawing/2014/main" id="{26E84630-688A-44D7-BBE5-83F7FF4E5008}"/>
              </a:ext>
            </a:extLst>
          </p:cNvPr>
          <p:cNvPicPr>
            <a:picLocks noChangeAspect="1"/>
          </p:cNvPicPr>
          <p:nvPr/>
        </p:nvPicPr>
        <p:blipFill>
          <a:blip r:embed="rId3"/>
          <a:stretch>
            <a:fillRect/>
          </a:stretch>
        </p:blipFill>
        <p:spPr>
          <a:xfrm>
            <a:off x="7416800" y="2229425"/>
            <a:ext cx="4542098" cy="2674561"/>
          </a:xfrm>
          <a:prstGeom prst="rect">
            <a:avLst/>
          </a:prstGeom>
        </p:spPr>
      </p:pic>
    </p:spTree>
    <p:extLst>
      <p:ext uri="{BB962C8B-B14F-4D97-AF65-F5344CB8AC3E}">
        <p14:creationId xmlns:p14="http://schemas.microsoft.com/office/powerpoint/2010/main" val="25859168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標題 1">
            <a:extLst>
              <a:ext uri="{FF2B5EF4-FFF2-40B4-BE49-F238E27FC236}">
                <a16:creationId xmlns:a16="http://schemas.microsoft.com/office/drawing/2014/main" id="{4113B4E1-CAEB-9018-9654-36FDBA31B184}"/>
              </a:ext>
            </a:extLst>
          </p:cNvPr>
          <p:cNvSpPr>
            <a:spLocks noGrp="1"/>
          </p:cNvSpPr>
          <p:nvPr>
            <p:ph type="title"/>
          </p:nvPr>
        </p:nvSpPr>
        <p:spPr/>
        <p:txBody>
          <a:bodyPr/>
          <a:lstStyle/>
          <a:p>
            <a:pPr defTabSz="912768"/>
            <a:r>
              <a:rPr lang="en-US" altLang="zh-TW" sz="3200" dirty="0"/>
              <a:t>Background - </a:t>
            </a:r>
            <a:br>
              <a:rPr lang="en-US" altLang="zh-TW" sz="3200" dirty="0"/>
            </a:br>
            <a:r>
              <a:rPr lang="en-US" altLang="zh-TW" sz="3200" dirty="0"/>
              <a:t>A. 5GC &amp; SBA</a:t>
            </a:r>
            <a:endParaRPr lang="zh-TW" altLang="en-US" sz="3200" dirty="0"/>
          </a:p>
        </p:txBody>
      </p:sp>
      <p:sp>
        <p:nvSpPr>
          <p:cNvPr id="12292" name="投影片編號版面配置區 3">
            <a:extLst>
              <a:ext uri="{FF2B5EF4-FFF2-40B4-BE49-F238E27FC236}">
                <a16:creationId xmlns:a16="http://schemas.microsoft.com/office/drawing/2014/main" id="{8FC2871B-3F60-045D-6436-367445A8767F}"/>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13" indent="-285737">
              <a:defRPr>
                <a:solidFill>
                  <a:schemeClr val="tx1"/>
                </a:solidFill>
                <a:latin typeface="Arial" panose="020B0604020202020204" pitchFamily="34" charset="0"/>
                <a:cs typeface="Arial" panose="020B0604020202020204" pitchFamily="34" charset="0"/>
              </a:defRPr>
            </a:lvl2pPr>
            <a:lvl3pPr marL="1142942" indent="-228589">
              <a:defRPr>
                <a:solidFill>
                  <a:schemeClr val="tx1"/>
                </a:solidFill>
                <a:latin typeface="Arial" panose="020B0604020202020204" pitchFamily="34" charset="0"/>
                <a:cs typeface="Arial" panose="020B0604020202020204" pitchFamily="34" charset="0"/>
              </a:defRPr>
            </a:lvl3pPr>
            <a:lvl4pPr marL="1600120" indent="-228589">
              <a:defRPr>
                <a:solidFill>
                  <a:schemeClr val="tx1"/>
                </a:solidFill>
                <a:latin typeface="Arial" panose="020B0604020202020204" pitchFamily="34" charset="0"/>
                <a:cs typeface="Arial" panose="020B0604020202020204" pitchFamily="34" charset="0"/>
              </a:defRPr>
            </a:lvl4pPr>
            <a:lvl5pPr marL="2057298" indent="-228589">
              <a:defRPr>
                <a:solidFill>
                  <a:schemeClr val="tx1"/>
                </a:solidFill>
                <a:latin typeface="Arial" panose="020B0604020202020204" pitchFamily="34" charset="0"/>
                <a:cs typeface="Arial" panose="020B0604020202020204" pitchFamily="34" charset="0"/>
              </a:defRPr>
            </a:lvl5pPr>
            <a:lvl6pPr marL="2514474" indent="-22858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652" indent="-22858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8829" indent="-22858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006" indent="-22858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3AA80CB-8CD5-FB43-BE2B-4C631E9A7B91}" type="slidenum">
              <a:rPr lang="en-US" altLang="zh-TW">
                <a:solidFill>
                  <a:srgbClr val="898989"/>
                </a:solidFill>
                <a:latin typeface="Calibri" panose="020F0502020204030204" pitchFamily="34" charset="0"/>
              </a:rPr>
              <a:pPr/>
              <a:t>6</a:t>
            </a:fld>
            <a:endParaRPr lang="en-US" altLang="zh-TW" dirty="0">
              <a:solidFill>
                <a:srgbClr val="898989"/>
              </a:solidFill>
              <a:latin typeface="Calibri" panose="020F0502020204030204" pitchFamily="34" charset="0"/>
            </a:endParaRPr>
          </a:p>
        </p:txBody>
      </p:sp>
      <p:sp>
        <p:nvSpPr>
          <p:cNvPr id="6" name="內容版面配置區 5">
            <a:extLst>
              <a:ext uri="{FF2B5EF4-FFF2-40B4-BE49-F238E27FC236}">
                <a16:creationId xmlns:a16="http://schemas.microsoft.com/office/drawing/2014/main" id="{3271936D-B914-9EBE-ECB8-11541AAF361D}"/>
              </a:ext>
            </a:extLst>
          </p:cNvPr>
          <p:cNvSpPr>
            <a:spLocks noGrp="1"/>
          </p:cNvSpPr>
          <p:nvPr>
            <p:ph idx="1"/>
          </p:nvPr>
        </p:nvSpPr>
        <p:spPr>
          <a:xfrm>
            <a:off x="609600" y="1600204"/>
            <a:ext cx="6638528" cy="4525963"/>
          </a:xfrm>
        </p:spPr>
        <p:txBody>
          <a:bodyPr/>
          <a:lstStyle/>
          <a:p>
            <a:pPr>
              <a:spcBef>
                <a:spcPts val="0"/>
              </a:spcBef>
              <a:spcAft>
                <a:spcPts val="1200"/>
              </a:spcAft>
            </a:pPr>
            <a:r>
              <a:rPr lang="en-US" altLang="zh-TW" sz="1800" dirty="0">
                <a:solidFill>
                  <a:schemeClr val="tx1"/>
                </a:solidFill>
                <a:latin typeface="Times New Roman" panose="02020603050405020304" pitchFamily="18" charset="0"/>
                <a:cs typeface="Times New Roman" panose="02020603050405020304" pitchFamily="18" charset="0"/>
              </a:rPr>
              <a:t>To address inter-NF communication mechanisms, </a:t>
            </a:r>
            <a:r>
              <a:rPr lang="en-US" altLang="zh-TW" sz="1800" dirty="0">
                <a:solidFill>
                  <a:srgbClr val="FF0000"/>
                </a:solidFill>
                <a:latin typeface="Times New Roman" panose="02020603050405020304" pitchFamily="18" charset="0"/>
                <a:cs typeface="Times New Roman" panose="02020603050405020304" pitchFamily="18" charset="0"/>
              </a:rPr>
              <a:t>Service-Based Interfaces (SBIs)</a:t>
            </a:r>
            <a:r>
              <a:rPr lang="en-US" altLang="zh-TW" sz="1800" dirty="0">
                <a:solidFill>
                  <a:schemeClr val="tx1"/>
                </a:solidFill>
                <a:latin typeface="Times New Roman" panose="02020603050405020304" pitchFamily="18" charset="0"/>
                <a:cs typeface="Times New Roman" panose="02020603050405020304" pitchFamily="18" charset="0"/>
              </a:rPr>
              <a:t> are introduced for the inter-NF communication.</a:t>
            </a:r>
          </a:p>
          <a:p>
            <a:pPr>
              <a:spcBef>
                <a:spcPts val="0"/>
              </a:spcBef>
              <a:spcAft>
                <a:spcPts val="1200"/>
              </a:spcAft>
            </a:pPr>
            <a:r>
              <a:rPr lang="en-US" altLang="zh-TW" sz="1800" dirty="0">
                <a:solidFill>
                  <a:schemeClr val="tx1"/>
                </a:solidFill>
                <a:latin typeface="Times New Roman" panose="02020603050405020304" pitchFamily="18" charset="0"/>
                <a:cs typeface="Times New Roman" panose="02020603050405020304" pitchFamily="18" charset="0"/>
              </a:rPr>
              <a:t>Similar to the microservice architecture, SBI is a concept borrowed from the IT applications domain. The main idea behind it is that each</a:t>
            </a:r>
            <a:r>
              <a:rPr lang="en-US" altLang="zh-TW" sz="1800" dirty="0">
                <a:solidFill>
                  <a:schemeClr val="tx2"/>
                </a:solidFill>
                <a:latin typeface="Times New Roman" panose="02020603050405020304" pitchFamily="18" charset="0"/>
                <a:cs typeface="Times New Roman" panose="02020603050405020304" pitchFamily="18" charset="0"/>
              </a:rPr>
              <a:t> </a:t>
            </a:r>
            <a:r>
              <a:rPr lang="en-US" altLang="zh-TW" sz="1800" dirty="0">
                <a:solidFill>
                  <a:srgbClr val="FF0000"/>
                </a:solidFill>
                <a:latin typeface="Times New Roman" panose="02020603050405020304" pitchFamily="18" charset="0"/>
                <a:cs typeface="Times New Roman" panose="02020603050405020304" pitchFamily="18" charset="0"/>
              </a:rPr>
              <a:t>5GC NFs exposes its services </a:t>
            </a:r>
            <a:r>
              <a:rPr lang="en-US" altLang="zh-TW" sz="1800" dirty="0">
                <a:solidFill>
                  <a:schemeClr val="tx1"/>
                </a:solidFill>
                <a:latin typeface="Times New Roman" panose="02020603050405020304" pitchFamily="18" charset="0"/>
                <a:cs typeface="Times New Roman" panose="02020603050405020304" pitchFamily="18" charset="0"/>
              </a:rPr>
              <a:t>through REST interfaces that are defined in standardized </a:t>
            </a:r>
            <a:r>
              <a:rPr lang="en-US" altLang="zh-TW" sz="1800" dirty="0" err="1">
                <a:solidFill>
                  <a:schemeClr val="tx1"/>
                </a:solidFill>
                <a:latin typeface="Times New Roman" panose="02020603050405020304" pitchFamily="18" charset="0"/>
                <a:cs typeface="Times New Roman" panose="02020603050405020304" pitchFamily="18" charset="0"/>
              </a:rPr>
              <a:t>OpenAPI</a:t>
            </a:r>
            <a:r>
              <a:rPr lang="en-US" altLang="zh-TW" sz="1800" dirty="0">
                <a:solidFill>
                  <a:schemeClr val="tx1"/>
                </a:solidFill>
                <a:latin typeface="Times New Roman" panose="02020603050405020304" pitchFamily="18" charset="0"/>
                <a:cs typeface="Times New Roman" panose="02020603050405020304" pitchFamily="18" charset="0"/>
              </a:rPr>
              <a:t> descriptions.</a:t>
            </a:r>
          </a:p>
          <a:p>
            <a:pPr>
              <a:spcBef>
                <a:spcPts val="0"/>
              </a:spcBef>
              <a:spcAft>
                <a:spcPts val="1200"/>
              </a:spcAft>
            </a:pPr>
            <a:r>
              <a:rPr lang="en-US" altLang="zh-TW" sz="1800" dirty="0">
                <a:solidFill>
                  <a:schemeClr val="tx1"/>
                </a:solidFill>
                <a:latin typeface="Times New Roman" panose="02020603050405020304" pitchFamily="18" charset="0"/>
                <a:cs typeface="Times New Roman" panose="02020603050405020304" pitchFamily="18" charset="0"/>
              </a:rPr>
              <a:t>During start-up, the </a:t>
            </a:r>
            <a:r>
              <a:rPr lang="en-US" altLang="zh-TW" sz="1800" dirty="0">
                <a:solidFill>
                  <a:srgbClr val="FF0000"/>
                </a:solidFill>
                <a:latin typeface="Times New Roman" panose="02020603050405020304" pitchFamily="18" charset="0"/>
                <a:cs typeface="Times New Roman" panose="02020603050405020304" pitchFamily="18" charset="0"/>
              </a:rPr>
              <a:t>NFs register their services to the NRF</a:t>
            </a:r>
            <a:r>
              <a:rPr lang="en-US" altLang="zh-TW" sz="1800" dirty="0">
                <a:solidFill>
                  <a:schemeClr val="tx1"/>
                </a:solidFill>
                <a:latin typeface="Times New Roman" panose="02020603050405020304" pitchFamily="18" charset="0"/>
                <a:cs typeface="Times New Roman" panose="02020603050405020304" pitchFamily="18" charset="0"/>
              </a:rPr>
              <a:t>, where </a:t>
            </a:r>
            <a:r>
              <a:rPr lang="en-US" altLang="zh-TW" sz="1800" dirty="0">
                <a:solidFill>
                  <a:srgbClr val="FF0000"/>
                </a:solidFill>
                <a:latin typeface="Times New Roman" panose="02020603050405020304" pitchFamily="18" charset="0"/>
                <a:cs typeface="Times New Roman" panose="02020603050405020304" pitchFamily="18" charset="0"/>
              </a:rPr>
              <a:t>other NFs can discover and consume them </a:t>
            </a:r>
            <a:r>
              <a:rPr lang="en-US" altLang="zh-TW" sz="1800" dirty="0">
                <a:solidFill>
                  <a:schemeClr val="tx1"/>
                </a:solidFill>
                <a:latin typeface="Times New Roman" panose="02020603050405020304" pitchFamily="18" charset="0"/>
                <a:cs typeface="Times New Roman" panose="02020603050405020304" pitchFamily="18" charset="0"/>
              </a:rPr>
              <a:t>by sending HTTP/2 requests.</a:t>
            </a:r>
          </a:p>
        </p:txBody>
      </p:sp>
      <p:pic>
        <p:nvPicPr>
          <p:cNvPr id="3" name="圖片 2">
            <a:extLst>
              <a:ext uri="{FF2B5EF4-FFF2-40B4-BE49-F238E27FC236}">
                <a16:creationId xmlns:a16="http://schemas.microsoft.com/office/drawing/2014/main" id="{26E84630-688A-44D7-BBE5-83F7FF4E5008}"/>
              </a:ext>
            </a:extLst>
          </p:cNvPr>
          <p:cNvPicPr>
            <a:picLocks noChangeAspect="1"/>
          </p:cNvPicPr>
          <p:nvPr/>
        </p:nvPicPr>
        <p:blipFill>
          <a:blip r:embed="rId3"/>
          <a:stretch>
            <a:fillRect/>
          </a:stretch>
        </p:blipFill>
        <p:spPr>
          <a:xfrm>
            <a:off x="7416800" y="2229425"/>
            <a:ext cx="4542098" cy="2674561"/>
          </a:xfrm>
          <a:prstGeom prst="rect">
            <a:avLst/>
          </a:prstGeom>
        </p:spPr>
      </p:pic>
    </p:spTree>
    <p:extLst>
      <p:ext uri="{BB962C8B-B14F-4D97-AF65-F5344CB8AC3E}">
        <p14:creationId xmlns:p14="http://schemas.microsoft.com/office/powerpoint/2010/main" val="32267000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標題 1">
            <a:extLst>
              <a:ext uri="{FF2B5EF4-FFF2-40B4-BE49-F238E27FC236}">
                <a16:creationId xmlns:a16="http://schemas.microsoft.com/office/drawing/2014/main" id="{4113B4E1-CAEB-9018-9654-36FDBA31B184}"/>
              </a:ext>
            </a:extLst>
          </p:cNvPr>
          <p:cNvSpPr>
            <a:spLocks noGrp="1"/>
          </p:cNvSpPr>
          <p:nvPr>
            <p:ph type="title"/>
          </p:nvPr>
        </p:nvSpPr>
        <p:spPr/>
        <p:txBody>
          <a:bodyPr/>
          <a:lstStyle/>
          <a:p>
            <a:pPr defTabSz="912768"/>
            <a:r>
              <a:rPr lang="en-US" altLang="zh-TW" sz="3200" dirty="0"/>
              <a:t>Background -</a:t>
            </a:r>
            <a:br>
              <a:rPr lang="en-US" altLang="zh-TW" sz="3200" dirty="0"/>
            </a:br>
            <a:r>
              <a:rPr lang="en-US" altLang="zh-TW" sz="3200" dirty="0"/>
              <a:t>B. State Management in 5GC</a:t>
            </a:r>
            <a:endParaRPr lang="zh-TW" altLang="en-US" sz="3200" dirty="0"/>
          </a:p>
        </p:txBody>
      </p:sp>
      <p:sp>
        <p:nvSpPr>
          <p:cNvPr id="12292" name="投影片編號版面配置區 3">
            <a:extLst>
              <a:ext uri="{FF2B5EF4-FFF2-40B4-BE49-F238E27FC236}">
                <a16:creationId xmlns:a16="http://schemas.microsoft.com/office/drawing/2014/main" id="{8FC2871B-3F60-045D-6436-367445A8767F}"/>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13" indent="-285737">
              <a:defRPr>
                <a:solidFill>
                  <a:schemeClr val="tx1"/>
                </a:solidFill>
                <a:latin typeface="Arial" panose="020B0604020202020204" pitchFamily="34" charset="0"/>
                <a:cs typeface="Arial" panose="020B0604020202020204" pitchFamily="34" charset="0"/>
              </a:defRPr>
            </a:lvl2pPr>
            <a:lvl3pPr marL="1142942" indent="-228589">
              <a:defRPr>
                <a:solidFill>
                  <a:schemeClr val="tx1"/>
                </a:solidFill>
                <a:latin typeface="Arial" panose="020B0604020202020204" pitchFamily="34" charset="0"/>
                <a:cs typeface="Arial" panose="020B0604020202020204" pitchFamily="34" charset="0"/>
              </a:defRPr>
            </a:lvl3pPr>
            <a:lvl4pPr marL="1600120" indent="-228589">
              <a:defRPr>
                <a:solidFill>
                  <a:schemeClr val="tx1"/>
                </a:solidFill>
                <a:latin typeface="Arial" panose="020B0604020202020204" pitchFamily="34" charset="0"/>
                <a:cs typeface="Arial" panose="020B0604020202020204" pitchFamily="34" charset="0"/>
              </a:defRPr>
            </a:lvl4pPr>
            <a:lvl5pPr marL="2057298" indent="-228589">
              <a:defRPr>
                <a:solidFill>
                  <a:schemeClr val="tx1"/>
                </a:solidFill>
                <a:latin typeface="Arial" panose="020B0604020202020204" pitchFamily="34" charset="0"/>
                <a:cs typeface="Arial" panose="020B0604020202020204" pitchFamily="34" charset="0"/>
              </a:defRPr>
            </a:lvl5pPr>
            <a:lvl6pPr marL="2514474" indent="-22858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652" indent="-22858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8829" indent="-22858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006" indent="-22858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3AA80CB-8CD5-FB43-BE2B-4C631E9A7B91}" type="slidenum">
              <a:rPr lang="en-US" altLang="zh-TW">
                <a:solidFill>
                  <a:srgbClr val="898989"/>
                </a:solidFill>
                <a:latin typeface="Calibri" panose="020F0502020204030204" pitchFamily="34" charset="0"/>
              </a:rPr>
              <a:pPr/>
              <a:t>7</a:t>
            </a:fld>
            <a:endParaRPr lang="en-US" altLang="zh-TW" dirty="0">
              <a:solidFill>
                <a:srgbClr val="898989"/>
              </a:solidFill>
              <a:latin typeface="Calibri" panose="020F0502020204030204" pitchFamily="34" charset="0"/>
            </a:endParaRPr>
          </a:p>
        </p:txBody>
      </p:sp>
      <p:sp>
        <p:nvSpPr>
          <p:cNvPr id="6" name="內容版面配置區 5">
            <a:extLst>
              <a:ext uri="{FF2B5EF4-FFF2-40B4-BE49-F238E27FC236}">
                <a16:creationId xmlns:a16="http://schemas.microsoft.com/office/drawing/2014/main" id="{3271936D-B914-9EBE-ECB8-11541AAF361D}"/>
              </a:ext>
            </a:extLst>
          </p:cNvPr>
          <p:cNvSpPr>
            <a:spLocks noGrp="1"/>
          </p:cNvSpPr>
          <p:nvPr>
            <p:ph idx="1"/>
          </p:nvPr>
        </p:nvSpPr>
        <p:spPr>
          <a:xfrm>
            <a:off x="609600" y="1600204"/>
            <a:ext cx="10972800" cy="4525963"/>
          </a:xfrm>
        </p:spPr>
        <p:txBody>
          <a:bodyPr/>
          <a:lstStyle/>
          <a:p>
            <a:pPr>
              <a:spcBef>
                <a:spcPts val="0"/>
              </a:spcBef>
              <a:spcAft>
                <a:spcPts val="1200"/>
              </a:spcAft>
            </a:pPr>
            <a:r>
              <a:rPr lang="en-US" altLang="zh-TW" sz="1800" dirty="0">
                <a:solidFill>
                  <a:schemeClr val="tx1"/>
                </a:solidFill>
                <a:latin typeface="Times New Roman" panose="02020603050405020304" pitchFamily="18" charset="0"/>
                <a:cs typeface="Times New Roman" panose="02020603050405020304" pitchFamily="18" charset="0"/>
              </a:rPr>
              <a:t>A stateful application maintains locally the necessary context for its correct operation. In case </a:t>
            </a:r>
            <a:r>
              <a:rPr lang="en-US" altLang="zh-TW" sz="1800" dirty="0">
                <a:solidFill>
                  <a:srgbClr val="FF0000"/>
                </a:solidFill>
                <a:latin typeface="Times New Roman" panose="02020603050405020304" pitchFamily="18" charset="0"/>
                <a:cs typeface="Times New Roman" panose="02020603050405020304" pitchFamily="18" charset="0"/>
              </a:rPr>
              <a:t>the application crashes </a:t>
            </a:r>
            <a:r>
              <a:rPr lang="en-US" altLang="zh-TW" sz="1800" dirty="0">
                <a:solidFill>
                  <a:schemeClr val="tx1"/>
                </a:solidFill>
                <a:latin typeface="Times New Roman" panose="02020603050405020304" pitchFamily="18" charset="0"/>
                <a:cs typeface="Times New Roman" panose="02020603050405020304" pitchFamily="18" charset="0"/>
              </a:rPr>
              <a:t>or is terminated, </a:t>
            </a:r>
            <a:r>
              <a:rPr lang="en-US" altLang="zh-TW" sz="1800" dirty="0">
                <a:solidFill>
                  <a:srgbClr val="FF0000"/>
                </a:solidFill>
                <a:latin typeface="Times New Roman" panose="02020603050405020304" pitchFamily="18" charset="0"/>
                <a:cs typeface="Times New Roman" panose="02020603050405020304" pitchFamily="18" charset="0"/>
              </a:rPr>
              <a:t>the information is lost </a:t>
            </a:r>
            <a:r>
              <a:rPr lang="en-US" altLang="zh-TW" sz="1800" dirty="0">
                <a:solidFill>
                  <a:schemeClr val="tx1"/>
                </a:solidFill>
                <a:latin typeface="Times New Roman" panose="02020603050405020304" pitchFamily="18" charset="0"/>
                <a:cs typeface="Times New Roman" panose="02020603050405020304" pitchFamily="18" charset="0"/>
              </a:rPr>
              <a:t>and hence, affects directly the offered services.</a:t>
            </a:r>
          </a:p>
          <a:p>
            <a:pPr>
              <a:spcBef>
                <a:spcPts val="0"/>
              </a:spcBef>
              <a:spcAft>
                <a:spcPts val="1200"/>
              </a:spcAft>
            </a:pPr>
            <a:r>
              <a:rPr lang="en-US" altLang="zh-TW" sz="1800" dirty="0">
                <a:solidFill>
                  <a:schemeClr val="tx1"/>
                </a:solidFill>
                <a:latin typeface="Times New Roman" panose="02020603050405020304" pitchFamily="18" charset="0"/>
                <a:cs typeface="Times New Roman" panose="02020603050405020304" pitchFamily="18" charset="0"/>
              </a:rPr>
              <a:t>Therefore, the absence of guaranteed liveliness for a given instance makes </a:t>
            </a:r>
            <a:r>
              <a:rPr lang="en-US" altLang="zh-TW" sz="1800" dirty="0">
                <a:solidFill>
                  <a:srgbClr val="FF0000"/>
                </a:solidFill>
                <a:latin typeface="Times New Roman" panose="02020603050405020304" pitchFamily="18" charset="0"/>
                <a:cs typeface="Times New Roman" panose="02020603050405020304" pitchFamily="18" charset="0"/>
              </a:rPr>
              <a:t>the deployment of stateful applications unfeasible</a:t>
            </a:r>
            <a:r>
              <a:rPr lang="en-US" altLang="zh-TW" sz="1800" dirty="0">
                <a:solidFill>
                  <a:schemeClr val="tx2"/>
                </a:solidFill>
                <a:latin typeface="Times New Roman" panose="02020603050405020304" pitchFamily="18" charset="0"/>
                <a:cs typeface="Times New Roman" panose="02020603050405020304" pitchFamily="18" charset="0"/>
              </a:rPr>
              <a:t>.</a:t>
            </a:r>
          </a:p>
          <a:p>
            <a:pPr>
              <a:spcBef>
                <a:spcPts val="0"/>
              </a:spcBef>
              <a:spcAft>
                <a:spcPts val="1200"/>
              </a:spcAft>
            </a:pPr>
            <a:r>
              <a:rPr lang="en-US" altLang="zh-TW" sz="1800" dirty="0">
                <a:solidFill>
                  <a:schemeClr val="tx1"/>
                </a:solidFill>
                <a:latin typeface="Times New Roman" panose="02020603050405020304" pitchFamily="18" charset="0"/>
                <a:cs typeface="Times New Roman" panose="02020603050405020304" pitchFamily="18" charset="0"/>
              </a:rPr>
              <a:t>A stateless application is designed by separating the processing logic from the state database (DB).</a:t>
            </a:r>
          </a:p>
          <a:p>
            <a:pPr>
              <a:spcBef>
                <a:spcPts val="0"/>
              </a:spcBef>
              <a:spcAft>
                <a:spcPts val="1200"/>
              </a:spcAft>
            </a:pPr>
            <a:r>
              <a:rPr lang="en-US" altLang="zh-TW" sz="1800" dirty="0">
                <a:solidFill>
                  <a:schemeClr val="tx2"/>
                </a:solidFill>
                <a:latin typeface="Times New Roman" panose="02020603050405020304" pitchFamily="18" charset="0"/>
                <a:cs typeface="Times New Roman" panose="02020603050405020304" pitchFamily="18" charset="0"/>
              </a:rPr>
              <a:t>When the application needs context information, </a:t>
            </a:r>
            <a:r>
              <a:rPr lang="en-US" altLang="zh-TW" sz="1800" dirty="0">
                <a:solidFill>
                  <a:srgbClr val="FF0000"/>
                </a:solidFill>
                <a:latin typeface="Times New Roman" panose="02020603050405020304" pitchFamily="18" charset="0"/>
                <a:cs typeface="Times New Roman" panose="02020603050405020304" pitchFamily="18" charset="0"/>
              </a:rPr>
              <a:t>it queries the DB </a:t>
            </a:r>
            <a:r>
              <a:rPr lang="en-US" altLang="zh-TW" sz="1800" dirty="0">
                <a:solidFill>
                  <a:schemeClr val="tx2"/>
                </a:solidFill>
                <a:latin typeface="Times New Roman" panose="02020603050405020304" pitchFamily="18" charset="0"/>
                <a:cs typeface="Times New Roman" panose="02020603050405020304" pitchFamily="18" charset="0"/>
              </a:rPr>
              <a:t>and upon finishing the processing, </a:t>
            </a:r>
            <a:r>
              <a:rPr lang="en-US" altLang="zh-TW" sz="1800" dirty="0">
                <a:solidFill>
                  <a:srgbClr val="FF0000"/>
                </a:solidFill>
                <a:latin typeface="Times New Roman" panose="02020603050405020304" pitchFamily="18" charset="0"/>
                <a:cs typeface="Times New Roman" panose="02020603050405020304" pitchFamily="18" charset="0"/>
              </a:rPr>
              <a:t>it updates the information in the DB</a:t>
            </a:r>
            <a:r>
              <a:rPr lang="en-US" altLang="zh-TW" sz="1800" dirty="0">
                <a:solidFill>
                  <a:schemeClr val="tx2"/>
                </a:solidFill>
                <a:latin typeface="Times New Roman" panose="02020603050405020304" pitchFamily="18" charset="0"/>
                <a:cs typeface="Times New Roman" panose="02020603050405020304" pitchFamily="18" charset="0"/>
              </a:rPr>
              <a:t>.</a:t>
            </a:r>
          </a:p>
          <a:p>
            <a:pPr>
              <a:spcBef>
                <a:spcPts val="0"/>
              </a:spcBef>
              <a:spcAft>
                <a:spcPts val="1200"/>
              </a:spcAft>
            </a:pPr>
            <a:r>
              <a:rPr lang="en-US" altLang="zh-TW" sz="1800" dirty="0">
                <a:solidFill>
                  <a:schemeClr val="tx1"/>
                </a:solidFill>
                <a:latin typeface="Times New Roman" panose="02020603050405020304" pitchFamily="18" charset="0"/>
                <a:cs typeface="Times New Roman" panose="02020603050405020304" pitchFamily="18" charset="0"/>
              </a:rPr>
              <a:t>Stateless services can be scaled-out when the input load increases, as processing is not bound to any specific instance.</a:t>
            </a:r>
          </a:p>
          <a:p>
            <a:pPr>
              <a:spcBef>
                <a:spcPts val="0"/>
              </a:spcBef>
              <a:spcAft>
                <a:spcPts val="1200"/>
              </a:spcAft>
            </a:pPr>
            <a:r>
              <a:rPr lang="en-US" altLang="zh-TW" sz="1800" dirty="0">
                <a:solidFill>
                  <a:schemeClr val="tx1"/>
                </a:solidFill>
                <a:latin typeface="Times New Roman" panose="02020603050405020304" pitchFamily="18" charset="0"/>
                <a:cs typeface="Times New Roman" panose="02020603050405020304" pitchFamily="18" charset="0"/>
              </a:rPr>
              <a:t>Aiming to support stateless deployments of 5GC, 3GPP introduced the </a:t>
            </a:r>
            <a:r>
              <a:rPr lang="en-US" altLang="zh-TW" sz="1800" dirty="0">
                <a:solidFill>
                  <a:srgbClr val="FF0000"/>
                </a:solidFill>
                <a:latin typeface="Times New Roman" panose="02020603050405020304" pitchFamily="18" charset="0"/>
                <a:cs typeface="Times New Roman" panose="02020603050405020304" pitchFamily="18" charset="0"/>
              </a:rPr>
              <a:t>Unstructured Data Storage Function (UDSF) </a:t>
            </a:r>
            <a:r>
              <a:rPr lang="en-US" altLang="zh-TW" sz="1800" dirty="0">
                <a:solidFill>
                  <a:schemeClr val="tx1"/>
                </a:solidFill>
                <a:latin typeface="Times New Roman" panose="02020603050405020304" pitchFamily="18" charset="0"/>
                <a:cs typeface="Times New Roman" panose="02020603050405020304" pitchFamily="18" charset="0"/>
              </a:rPr>
              <a:t>to be used as a state DB.</a:t>
            </a:r>
          </a:p>
        </p:txBody>
      </p:sp>
    </p:spTree>
    <p:extLst>
      <p:ext uri="{BB962C8B-B14F-4D97-AF65-F5344CB8AC3E}">
        <p14:creationId xmlns:p14="http://schemas.microsoft.com/office/powerpoint/2010/main" val="33335735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標題 1">
            <a:extLst>
              <a:ext uri="{FF2B5EF4-FFF2-40B4-BE49-F238E27FC236}">
                <a16:creationId xmlns:a16="http://schemas.microsoft.com/office/drawing/2014/main" id="{4113B4E1-CAEB-9018-9654-36FDBA31B184}"/>
              </a:ext>
            </a:extLst>
          </p:cNvPr>
          <p:cNvSpPr>
            <a:spLocks noGrp="1"/>
          </p:cNvSpPr>
          <p:nvPr>
            <p:ph type="title"/>
          </p:nvPr>
        </p:nvSpPr>
        <p:spPr/>
        <p:txBody>
          <a:bodyPr/>
          <a:lstStyle/>
          <a:p>
            <a:pPr defTabSz="912768"/>
            <a:r>
              <a:rPr lang="en-US" altLang="zh-TW" sz="3200" dirty="0"/>
              <a:t>Background - </a:t>
            </a:r>
            <a:br>
              <a:rPr lang="en-US" altLang="zh-TW" sz="3200" dirty="0"/>
            </a:br>
            <a:r>
              <a:rPr lang="en-US" altLang="zh-TW" sz="3200" dirty="0"/>
              <a:t>C. Free5GC</a:t>
            </a:r>
            <a:endParaRPr lang="zh-TW" altLang="en-US" sz="3200" dirty="0"/>
          </a:p>
        </p:txBody>
      </p:sp>
      <p:sp>
        <p:nvSpPr>
          <p:cNvPr id="12292" name="投影片編號版面配置區 3">
            <a:extLst>
              <a:ext uri="{FF2B5EF4-FFF2-40B4-BE49-F238E27FC236}">
                <a16:creationId xmlns:a16="http://schemas.microsoft.com/office/drawing/2014/main" id="{8FC2871B-3F60-045D-6436-367445A8767F}"/>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13" indent="-285737">
              <a:defRPr>
                <a:solidFill>
                  <a:schemeClr val="tx1"/>
                </a:solidFill>
                <a:latin typeface="Arial" panose="020B0604020202020204" pitchFamily="34" charset="0"/>
                <a:cs typeface="Arial" panose="020B0604020202020204" pitchFamily="34" charset="0"/>
              </a:defRPr>
            </a:lvl2pPr>
            <a:lvl3pPr marL="1142942" indent="-228589">
              <a:defRPr>
                <a:solidFill>
                  <a:schemeClr val="tx1"/>
                </a:solidFill>
                <a:latin typeface="Arial" panose="020B0604020202020204" pitchFamily="34" charset="0"/>
                <a:cs typeface="Arial" panose="020B0604020202020204" pitchFamily="34" charset="0"/>
              </a:defRPr>
            </a:lvl3pPr>
            <a:lvl4pPr marL="1600120" indent="-228589">
              <a:defRPr>
                <a:solidFill>
                  <a:schemeClr val="tx1"/>
                </a:solidFill>
                <a:latin typeface="Arial" panose="020B0604020202020204" pitchFamily="34" charset="0"/>
                <a:cs typeface="Arial" panose="020B0604020202020204" pitchFamily="34" charset="0"/>
              </a:defRPr>
            </a:lvl4pPr>
            <a:lvl5pPr marL="2057298" indent="-228589">
              <a:defRPr>
                <a:solidFill>
                  <a:schemeClr val="tx1"/>
                </a:solidFill>
                <a:latin typeface="Arial" panose="020B0604020202020204" pitchFamily="34" charset="0"/>
                <a:cs typeface="Arial" panose="020B0604020202020204" pitchFamily="34" charset="0"/>
              </a:defRPr>
            </a:lvl5pPr>
            <a:lvl6pPr marL="2514474" indent="-22858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652" indent="-22858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8829" indent="-22858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006" indent="-22858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3AA80CB-8CD5-FB43-BE2B-4C631E9A7B91}" type="slidenum">
              <a:rPr lang="en-US" altLang="zh-TW">
                <a:solidFill>
                  <a:srgbClr val="898989"/>
                </a:solidFill>
                <a:latin typeface="Calibri" panose="020F0502020204030204" pitchFamily="34" charset="0"/>
              </a:rPr>
              <a:pPr/>
              <a:t>8</a:t>
            </a:fld>
            <a:endParaRPr lang="en-US" altLang="zh-TW" dirty="0">
              <a:solidFill>
                <a:srgbClr val="898989"/>
              </a:solidFill>
              <a:latin typeface="Calibri" panose="020F0502020204030204" pitchFamily="34" charset="0"/>
            </a:endParaRPr>
          </a:p>
        </p:txBody>
      </p:sp>
      <p:sp>
        <p:nvSpPr>
          <p:cNvPr id="6" name="內容版面配置區 5">
            <a:extLst>
              <a:ext uri="{FF2B5EF4-FFF2-40B4-BE49-F238E27FC236}">
                <a16:creationId xmlns:a16="http://schemas.microsoft.com/office/drawing/2014/main" id="{3271936D-B914-9EBE-ECB8-11541AAF361D}"/>
              </a:ext>
            </a:extLst>
          </p:cNvPr>
          <p:cNvSpPr>
            <a:spLocks noGrp="1"/>
          </p:cNvSpPr>
          <p:nvPr>
            <p:ph idx="1"/>
          </p:nvPr>
        </p:nvSpPr>
        <p:spPr>
          <a:xfrm>
            <a:off x="609600" y="1600204"/>
            <a:ext cx="10972800" cy="4525963"/>
          </a:xfrm>
        </p:spPr>
        <p:txBody>
          <a:bodyPr/>
          <a:lstStyle/>
          <a:p>
            <a:pPr>
              <a:spcBef>
                <a:spcPts val="0"/>
              </a:spcBef>
              <a:spcAft>
                <a:spcPts val="1200"/>
              </a:spcAft>
            </a:pPr>
            <a:r>
              <a:rPr lang="en-US" altLang="zh-TW" sz="1800" dirty="0">
                <a:solidFill>
                  <a:schemeClr val="tx1"/>
                </a:solidFill>
                <a:latin typeface="Times New Roman" panose="02020603050405020304" pitchFamily="18" charset="0"/>
                <a:cs typeface="Times New Roman" panose="02020603050405020304" pitchFamily="18" charset="0"/>
              </a:rPr>
              <a:t>The Free5GC system offers: </a:t>
            </a:r>
          </a:p>
          <a:p>
            <a:pPr lvl="1">
              <a:spcBef>
                <a:spcPts val="0"/>
              </a:spcBef>
              <a:spcAft>
                <a:spcPts val="1200"/>
              </a:spcAft>
            </a:pPr>
            <a:r>
              <a:rPr lang="en-US" altLang="zh-TW" sz="1600" dirty="0">
                <a:solidFill>
                  <a:schemeClr val="tx2"/>
                </a:solidFill>
                <a:latin typeface="Times New Roman" panose="02020603050405020304" pitchFamily="18" charset="0"/>
                <a:cs typeface="Times New Roman" panose="02020603050405020304" pitchFamily="18" charset="0"/>
              </a:rPr>
              <a:t>Control plane NFs</a:t>
            </a:r>
            <a:r>
              <a:rPr lang="en-US" altLang="zh-TW" sz="1600" dirty="0">
                <a:solidFill>
                  <a:srgbClr val="FF0000"/>
                </a:solidFill>
                <a:latin typeface="Times New Roman" panose="02020603050405020304" pitchFamily="18" charset="0"/>
                <a:cs typeface="Times New Roman" panose="02020603050405020304" pitchFamily="18" charset="0"/>
              </a:rPr>
              <a:t> </a:t>
            </a:r>
            <a:r>
              <a:rPr lang="en-US" altLang="zh-TW" sz="1600" dirty="0">
                <a:solidFill>
                  <a:schemeClr val="tx1"/>
                </a:solidFill>
                <a:latin typeface="Times New Roman" panose="02020603050405020304" pitchFamily="18" charset="0"/>
                <a:cs typeface="Times New Roman" panose="02020603050405020304" pitchFamily="18" charset="0"/>
              </a:rPr>
              <a:t>including AMF, SMF, AUSF, NRF, NSSF, Policy Control Function (PCF), Unified Data Management (UDM) and Unified Data Repository (UDR); </a:t>
            </a:r>
          </a:p>
          <a:p>
            <a:pPr lvl="1">
              <a:spcBef>
                <a:spcPts val="0"/>
              </a:spcBef>
              <a:spcAft>
                <a:spcPts val="1200"/>
              </a:spcAft>
            </a:pPr>
            <a:r>
              <a:rPr lang="en-US" altLang="zh-TW" sz="1600" dirty="0">
                <a:solidFill>
                  <a:schemeClr val="tx1"/>
                </a:solidFill>
                <a:latin typeface="Times New Roman" panose="02020603050405020304" pitchFamily="18" charset="0"/>
                <a:cs typeface="Times New Roman" panose="02020603050405020304" pitchFamily="18" charset="0"/>
              </a:rPr>
              <a:t>A </a:t>
            </a:r>
            <a:r>
              <a:rPr lang="en-US" altLang="zh-TW" sz="1600" dirty="0" err="1">
                <a:solidFill>
                  <a:schemeClr val="tx1"/>
                </a:solidFill>
                <a:latin typeface="Times New Roman" panose="02020603050405020304" pitchFamily="18" charset="0"/>
                <a:cs typeface="Times New Roman" panose="02020603050405020304" pitchFamily="18" charset="0"/>
              </a:rPr>
              <a:t>softwarized</a:t>
            </a:r>
            <a:r>
              <a:rPr lang="en-US" altLang="zh-TW" sz="1600" dirty="0">
                <a:solidFill>
                  <a:schemeClr val="tx1"/>
                </a:solidFill>
                <a:latin typeface="Times New Roman" panose="02020603050405020304" pitchFamily="18" charset="0"/>
                <a:cs typeface="Times New Roman" panose="02020603050405020304" pitchFamily="18" charset="0"/>
              </a:rPr>
              <a:t> </a:t>
            </a:r>
            <a:r>
              <a:rPr lang="en-US" altLang="zh-TW" sz="1600" dirty="0">
                <a:solidFill>
                  <a:schemeClr val="tx2"/>
                </a:solidFill>
                <a:latin typeface="Times New Roman" panose="02020603050405020304" pitchFamily="18" charset="0"/>
                <a:cs typeface="Times New Roman" panose="02020603050405020304" pitchFamily="18" charset="0"/>
              </a:rPr>
              <a:t>User Plane Function </a:t>
            </a:r>
            <a:r>
              <a:rPr lang="en-US" altLang="zh-TW" sz="1600" dirty="0">
                <a:solidFill>
                  <a:schemeClr val="tx1"/>
                </a:solidFill>
                <a:latin typeface="Times New Roman" panose="02020603050405020304" pitchFamily="18" charset="0"/>
                <a:cs typeface="Times New Roman" panose="02020603050405020304" pitchFamily="18" charset="0"/>
              </a:rPr>
              <a:t>(UPF).</a:t>
            </a:r>
          </a:p>
          <a:p>
            <a:pPr>
              <a:spcBef>
                <a:spcPts val="0"/>
              </a:spcBef>
              <a:spcAft>
                <a:spcPts val="1200"/>
              </a:spcAft>
            </a:pPr>
            <a:r>
              <a:rPr lang="en-US" altLang="zh-TW" sz="1800" dirty="0">
                <a:solidFill>
                  <a:schemeClr val="tx1"/>
                </a:solidFill>
                <a:latin typeface="Times New Roman" panose="02020603050405020304" pitchFamily="18" charset="0"/>
                <a:cs typeface="Times New Roman" panose="02020603050405020304" pitchFamily="18" charset="0"/>
              </a:rPr>
              <a:t>Alongside the NFs mentioned above, a </a:t>
            </a:r>
            <a:r>
              <a:rPr lang="en-US" altLang="zh-TW" sz="1800" dirty="0">
                <a:solidFill>
                  <a:srgbClr val="FF0000"/>
                </a:solidFill>
                <a:latin typeface="Times New Roman" panose="02020603050405020304" pitchFamily="18" charset="0"/>
                <a:cs typeface="Times New Roman" panose="02020603050405020304" pitchFamily="18" charset="0"/>
              </a:rPr>
              <a:t>MongoDB</a:t>
            </a:r>
            <a:r>
              <a:rPr lang="en-US" altLang="zh-TW" sz="1800" dirty="0">
                <a:solidFill>
                  <a:schemeClr val="tx1"/>
                </a:solidFill>
                <a:latin typeface="Times New Roman" panose="02020603050405020304" pitchFamily="18" charset="0"/>
                <a:cs typeface="Times New Roman" panose="02020603050405020304" pitchFamily="18" charset="0"/>
              </a:rPr>
              <a:t> instance is deployed. It serves as </a:t>
            </a:r>
            <a:r>
              <a:rPr lang="en-US" altLang="zh-TW" sz="1800" dirty="0">
                <a:solidFill>
                  <a:srgbClr val="FF0000"/>
                </a:solidFill>
                <a:latin typeface="Times New Roman" panose="02020603050405020304" pitchFamily="18" charset="0"/>
                <a:cs typeface="Times New Roman" panose="02020603050405020304" pitchFamily="18" charset="0"/>
              </a:rPr>
              <a:t>a backend database for NRF and UDR</a:t>
            </a:r>
            <a:r>
              <a:rPr lang="en-US" altLang="zh-TW" sz="1800" dirty="0">
                <a:solidFill>
                  <a:schemeClr val="tx1"/>
                </a:solidFill>
                <a:latin typeface="Times New Roman" panose="02020603050405020304" pitchFamily="18" charset="0"/>
                <a:cs typeface="Times New Roman" panose="02020603050405020304" pitchFamily="18" charset="0"/>
              </a:rPr>
              <a:t> to store NF-related and UE-related information such as policy data, authentication keys, authentications status, etc.</a:t>
            </a:r>
          </a:p>
          <a:p>
            <a:pPr>
              <a:spcBef>
                <a:spcPts val="0"/>
              </a:spcBef>
              <a:spcAft>
                <a:spcPts val="1200"/>
              </a:spcAft>
            </a:pPr>
            <a:r>
              <a:rPr lang="en-US" altLang="zh-TW" sz="1800" dirty="0">
                <a:solidFill>
                  <a:schemeClr val="tx1"/>
                </a:solidFill>
                <a:latin typeface="Times New Roman" panose="02020603050405020304" pitchFamily="18" charset="0"/>
                <a:cs typeface="Times New Roman" panose="02020603050405020304" pitchFamily="18" charset="0"/>
              </a:rPr>
              <a:t>However, its purpose is not to enable any form of stateless deployment for the control plane NFs. The UE context and the NFs’ self-context is still maintained locally.</a:t>
            </a:r>
          </a:p>
        </p:txBody>
      </p:sp>
    </p:spTree>
    <p:extLst>
      <p:ext uri="{BB962C8B-B14F-4D97-AF65-F5344CB8AC3E}">
        <p14:creationId xmlns:p14="http://schemas.microsoft.com/office/powerpoint/2010/main" val="19816066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標題 1">
            <a:extLst>
              <a:ext uri="{FF2B5EF4-FFF2-40B4-BE49-F238E27FC236}">
                <a16:creationId xmlns:a16="http://schemas.microsoft.com/office/drawing/2014/main" id="{4113B4E1-CAEB-9018-9654-36FDBA31B184}"/>
              </a:ext>
            </a:extLst>
          </p:cNvPr>
          <p:cNvSpPr>
            <a:spLocks noGrp="1"/>
          </p:cNvSpPr>
          <p:nvPr>
            <p:ph type="title"/>
          </p:nvPr>
        </p:nvSpPr>
        <p:spPr/>
        <p:txBody>
          <a:bodyPr/>
          <a:lstStyle/>
          <a:p>
            <a:pPr defTabSz="912768"/>
            <a:r>
              <a:rPr lang="en-US" altLang="zh-TW" sz="3200" dirty="0"/>
              <a:t>Background - </a:t>
            </a:r>
            <a:br>
              <a:rPr lang="en-US" altLang="zh-TW" sz="3200" dirty="0"/>
            </a:br>
            <a:r>
              <a:rPr lang="en-US" altLang="zh-TW" sz="3200" dirty="0"/>
              <a:t>D. Cloud-Native Orchestration</a:t>
            </a:r>
            <a:endParaRPr lang="zh-TW" altLang="en-US" sz="3200" dirty="0"/>
          </a:p>
        </p:txBody>
      </p:sp>
      <p:sp>
        <p:nvSpPr>
          <p:cNvPr id="12292" name="投影片編號版面配置區 3">
            <a:extLst>
              <a:ext uri="{FF2B5EF4-FFF2-40B4-BE49-F238E27FC236}">
                <a16:creationId xmlns:a16="http://schemas.microsoft.com/office/drawing/2014/main" id="{8FC2871B-3F60-045D-6436-367445A8767F}"/>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13" indent="-285737">
              <a:defRPr>
                <a:solidFill>
                  <a:schemeClr val="tx1"/>
                </a:solidFill>
                <a:latin typeface="Arial" panose="020B0604020202020204" pitchFamily="34" charset="0"/>
                <a:cs typeface="Arial" panose="020B0604020202020204" pitchFamily="34" charset="0"/>
              </a:defRPr>
            </a:lvl2pPr>
            <a:lvl3pPr marL="1142942" indent="-228589">
              <a:defRPr>
                <a:solidFill>
                  <a:schemeClr val="tx1"/>
                </a:solidFill>
                <a:latin typeface="Arial" panose="020B0604020202020204" pitchFamily="34" charset="0"/>
                <a:cs typeface="Arial" panose="020B0604020202020204" pitchFamily="34" charset="0"/>
              </a:defRPr>
            </a:lvl3pPr>
            <a:lvl4pPr marL="1600120" indent="-228589">
              <a:defRPr>
                <a:solidFill>
                  <a:schemeClr val="tx1"/>
                </a:solidFill>
                <a:latin typeface="Arial" panose="020B0604020202020204" pitchFamily="34" charset="0"/>
                <a:cs typeface="Arial" panose="020B0604020202020204" pitchFamily="34" charset="0"/>
              </a:defRPr>
            </a:lvl4pPr>
            <a:lvl5pPr marL="2057298" indent="-228589">
              <a:defRPr>
                <a:solidFill>
                  <a:schemeClr val="tx1"/>
                </a:solidFill>
                <a:latin typeface="Arial" panose="020B0604020202020204" pitchFamily="34" charset="0"/>
                <a:cs typeface="Arial" panose="020B0604020202020204" pitchFamily="34" charset="0"/>
              </a:defRPr>
            </a:lvl5pPr>
            <a:lvl6pPr marL="2514474" indent="-22858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652" indent="-22858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8829" indent="-22858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006" indent="-22858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3AA80CB-8CD5-FB43-BE2B-4C631E9A7B91}" type="slidenum">
              <a:rPr lang="en-US" altLang="zh-TW">
                <a:solidFill>
                  <a:srgbClr val="898989"/>
                </a:solidFill>
                <a:latin typeface="Calibri" panose="020F0502020204030204" pitchFamily="34" charset="0"/>
              </a:rPr>
              <a:pPr/>
              <a:t>9</a:t>
            </a:fld>
            <a:endParaRPr lang="en-US" altLang="zh-TW" dirty="0">
              <a:solidFill>
                <a:srgbClr val="898989"/>
              </a:solidFill>
              <a:latin typeface="Calibri" panose="020F0502020204030204" pitchFamily="34" charset="0"/>
            </a:endParaRPr>
          </a:p>
        </p:txBody>
      </p:sp>
      <p:sp>
        <p:nvSpPr>
          <p:cNvPr id="6" name="內容版面配置區 5">
            <a:extLst>
              <a:ext uri="{FF2B5EF4-FFF2-40B4-BE49-F238E27FC236}">
                <a16:creationId xmlns:a16="http://schemas.microsoft.com/office/drawing/2014/main" id="{3271936D-B914-9EBE-ECB8-11541AAF361D}"/>
              </a:ext>
            </a:extLst>
          </p:cNvPr>
          <p:cNvSpPr>
            <a:spLocks noGrp="1"/>
          </p:cNvSpPr>
          <p:nvPr>
            <p:ph idx="1"/>
          </p:nvPr>
        </p:nvSpPr>
        <p:spPr>
          <a:xfrm>
            <a:off x="609600" y="1600204"/>
            <a:ext cx="10972800" cy="4525963"/>
          </a:xfrm>
        </p:spPr>
        <p:txBody>
          <a:bodyPr/>
          <a:lstStyle/>
          <a:p>
            <a:pPr>
              <a:spcBef>
                <a:spcPts val="0"/>
              </a:spcBef>
              <a:spcAft>
                <a:spcPts val="1200"/>
              </a:spcAft>
            </a:pPr>
            <a:r>
              <a:rPr lang="en-US" altLang="zh-TW" sz="1800" dirty="0">
                <a:solidFill>
                  <a:schemeClr val="tx1"/>
                </a:solidFill>
                <a:latin typeface="Times New Roman" panose="02020603050405020304" pitchFamily="18" charset="0"/>
                <a:cs typeface="Times New Roman" panose="02020603050405020304" pitchFamily="18" charset="0"/>
              </a:rPr>
              <a:t>The </a:t>
            </a:r>
            <a:r>
              <a:rPr lang="en-US" altLang="zh-TW" sz="1800" dirty="0">
                <a:solidFill>
                  <a:srgbClr val="FF0000"/>
                </a:solidFill>
                <a:latin typeface="Times New Roman" panose="02020603050405020304" pitchFamily="18" charset="0"/>
                <a:cs typeface="Times New Roman" panose="02020603050405020304" pitchFamily="18" charset="0"/>
              </a:rPr>
              <a:t>monolithic architecture </a:t>
            </a:r>
            <a:r>
              <a:rPr lang="en-US" altLang="zh-TW" sz="1800" dirty="0">
                <a:solidFill>
                  <a:schemeClr val="tx1"/>
                </a:solidFill>
                <a:latin typeface="Times New Roman" panose="02020603050405020304" pitchFamily="18" charset="0"/>
                <a:cs typeface="Times New Roman" panose="02020603050405020304" pitchFamily="18" charset="0"/>
              </a:rPr>
              <a:t>poses some </a:t>
            </a:r>
            <a:r>
              <a:rPr lang="en-US" altLang="zh-TW" sz="1800" dirty="0">
                <a:solidFill>
                  <a:srgbClr val="FF0000"/>
                </a:solidFill>
                <a:latin typeface="Times New Roman" panose="02020603050405020304" pitchFamily="18" charset="0"/>
                <a:cs typeface="Times New Roman" panose="02020603050405020304" pitchFamily="18" charset="0"/>
              </a:rPr>
              <a:t>major drawbacks</a:t>
            </a:r>
            <a:r>
              <a:rPr lang="en-US" altLang="zh-TW" sz="1800" dirty="0">
                <a:solidFill>
                  <a:schemeClr val="tx1"/>
                </a:solidFill>
                <a:latin typeface="Times New Roman" panose="02020603050405020304" pitchFamily="18" charset="0"/>
                <a:cs typeface="Times New Roman" panose="02020603050405020304" pitchFamily="18" charset="0"/>
              </a:rPr>
              <a:t>, such as:</a:t>
            </a:r>
          </a:p>
          <a:p>
            <a:pPr lvl="1">
              <a:spcBef>
                <a:spcPts val="0"/>
              </a:spcBef>
              <a:spcAft>
                <a:spcPts val="1200"/>
              </a:spcAft>
            </a:pPr>
            <a:r>
              <a:rPr lang="en-US" altLang="zh-TW" sz="1600" dirty="0">
                <a:solidFill>
                  <a:schemeClr val="tx1"/>
                </a:solidFill>
                <a:latin typeface="Times New Roman" panose="02020603050405020304" pitchFamily="18" charset="0"/>
                <a:cs typeface="Times New Roman" panose="02020603050405020304" pitchFamily="18" charset="0"/>
              </a:rPr>
              <a:t>Applications may become </a:t>
            </a:r>
            <a:r>
              <a:rPr lang="en-US" altLang="zh-TW" sz="1600" dirty="0">
                <a:solidFill>
                  <a:schemeClr val="tx2"/>
                </a:solidFill>
                <a:latin typeface="Times New Roman" panose="02020603050405020304" pitchFamily="18" charset="0"/>
                <a:cs typeface="Times New Roman" panose="02020603050405020304" pitchFamily="18" charset="0"/>
              </a:rPr>
              <a:t>too large </a:t>
            </a:r>
            <a:r>
              <a:rPr lang="en-US" altLang="zh-TW" sz="1600" dirty="0">
                <a:solidFill>
                  <a:schemeClr val="tx1"/>
                </a:solidFill>
                <a:latin typeface="Times New Roman" panose="02020603050405020304" pitchFamily="18" charset="0"/>
                <a:cs typeface="Times New Roman" panose="02020603050405020304" pitchFamily="18" charset="0"/>
              </a:rPr>
              <a:t>and </a:t>
            </a:r>
            <a:r>
              <a:rPr lang="en-US" altLang="zh-TW" sz="1600" dirty="0">
                <a:solidFill>
                  <a:schemeClr val="tx2"/>
                </a:solidFill>
                <a:latin typeface="Times New Roman" panose="02020603050405020304" pitchFamily="18" charset="0"/>
                <a:cs typeface="Times New Roman" panose="02020603050405020304" pitchFamily="18" charset="0"/>
              </a:rPr>
              <a:t>complex</a:t>
            </a:r>
            <a:r>
              <a:rPr lang="en-US" altLang="zh-TW" sz="1600" dirty="0">
                <a:solidFill>
                  <a:schemeClr val="tx1"/>
                </a:solidFill>
                <a:latin typeface="Times New Roman" panose="02020603050405020304" pitchFamily="18" charset="0"/>
                <a:cs typeface="Times New Roman" panose="02020603050405020304" pitchFamily="18" charset="0"/>
              </a:rPr>
              <a:t> thus affecting the start-up time. </a:t>
            </a:r>
          </a:p>
          <a:p>
            <a:pPr lvl="1">
              <a:spcBef>
                <a:spcPts val="0"/>
              </a:spcBef>
              <a:spcAft>
                <a:spcPts val="1200"/>
              </a:spcAft>
            </a:pPr>
            <a:r>
              <a:rPr lang="en-US" altLang="zh-TW" sz="1600" dirty="0">
                <a:solidFill>
                  <a:schemeClr val="tx2"/>
                </a:solidFill>
                <a:latin typeface="Times New Roman" panose="02020603050405020304" pitchFamily="18" charset="0"/>
                <a:cs typeface="Times New Roman" panose="02020603050405020304" pitchFamily="18" charset="0"/>
              </a:rPr>
              <a:t>Difficulties in scaling </a:t>
            </a:r>
            <a:r>
              <a:rPr lang="en-US" altLang="zh-TW" sz="1600" dirty="0">
                <a:solidFill>
                  <a:schemeClr val="tx1"/>
                </a:solidFill>
                <a:latin typeface="Times New Roman" panose="02020603050405020304" pitchFamily="18" charset="0"/>
                <a:cs typeface="Times New Roman" panose="02020603050405020304" pitchFamily="18" charset="0"/>
              </a:rPr>
              <a:t>because different modules may have conflicting resource requirements. </a:t>
            </a:r>
          </a:p>
          <a:p>
            <a:pPr lvl="1">
              <a:spcBef>
                <a:spcPts val="0"/>
              </a:spcBef>
              <a:spcAft>
                <a:spcPts val="1200"/>
              </a:spcAft>
            </a:pPr>
            <a:r>
              <a:rPr lang="en-US" altLang="zh-TW" sz="1600" dirty="0">
                <a:solidFill>
                  <a:schemeClr val="tx2"/>
                </a:solidFill>
                <a:latin typeface="Times New Roman" panose="02020603050405020304" pitchFamily="18" charset="0"/>
                <a:cs typeface="Times New Roman" panose="02020603050405020304" pitchFamily="18" charset="0"/>
              </a:rPr>
              <a:t>Difficulties in adopting new technologies </a:t>
            </a:r>
            <a:r>
              <a:rPr lang="en-US" altLang="zh-TW" sz="1600" dirty="0">
                <a:solidFill>
                  <a:schemeClr val="tx1"/>
                </a:solidFill>
                <a:latin typeface="Times New Roman" panose="02020603050405020304" pitchFamily="18" charset="0"/>
                <a:cs typeface="Times New Roman" panose="02020603050405020304" pitchFamily="18" charset="0"/>
              </a:rPr>
              <a:t>as changes in languages or frameworks will affect the entire application.</a:t>
            </a:r>
          </a:p>
          <a:p>
            <a:pPr>
              <a:spcBef>
                <a:spcPts val="0"/>
              </a:spcBef>
              <a:spcAft>
                <a:spcPts val="1200"/>
              </a:spcAft>
              <a:buFont typeface="Wingdings" panose="05000000000000000000" pitchFamily="2" charset="2"/>
              <a:buChar char="Ø"/>
            </a:pPr>
            <a:r>
              <a:rPr lang="en-US" altLang="zh-TW" sz="1800" dirty="0">
                <a:solidFill>
                  <a:schemeClr val="tx1"/>
                </a:solidFill>
                <a:latin typeface="Times New Roman" panose="02020603050405020304" pitchFamily="18" charset="0"/>
                <a:cs typeface="Times New Roman" panose="02020603050405020304" pitchFamily="18" charset="0"/>
              </a:rPr>
              <a:t>Therefore, at the core of cloud-native deployments, resides the concept of </a:t>
            </a:r>
            <a:r>
              <a:rPr lang="en-US" altLang="zh-TW" sz="1800" dirty="0">
                <a:solidFill>
                  <a:srgbClr val="FF0000"/>
                </a:solidFill>
                <a:latin typeface="Times New Roman" panose="02020603050405020304" pitchFamily="18" charset="0"/>
                <a:cs typeface="Times New Roman" panose="02020603050405020304" pitchFamily="18" charset="0"/>
              </a:rPr>
              <a:t>microservices</a:t>
            </a:r>
            <a:r>
              <a:rPr lang="en-US" altLang="zh-TW" sz="1800" dirty="0">
                <a:solidFill>
                  <a:schemeClr val="tx1"/>
                </a:solidFill>
                <a:latin typeface="Times New Roman" panose="02020603050405020304" pitchFamily="18" charset="0"/>
                <a:cs typeface="Times New Roman" panose="02020603050405020304" pitchFamily="18" charset="0"/>
              </a:rPr>
              <a:t>.</a:t>
            </a:r>
          </a:p>
          <a:p>
            <a:pPr>
              <a:spcBef>
                <a:spcPts val="0"/>
              </a:spcBef>
              <a:spcAft>
                <a:spcPts val="1200"/>
              </a:spcAft>
              <a:buFont typeface="Wingdings" panose="05000000000000000000" pitchFamily="2" charset="2"/>
              <a:buChar char="Ø"/>
            </a:pPr>
            <a:endParaRPr lang="en-US" altLang="zh-TW" sz="1800" dirty="0">
              <a:solidFill>
                <a:schemeClr val="tx1"/>
              </a:solidFill>
              <a:latin typeface="Times New Roman" panose="02020603050405020304" pitchFamily="18" charset="0"/>
              <a:cs typeface="Times New Roman" panose="02020603050405020304" pitchFamily="18" charset="0"/>
            </a:endParaRPr>
          </a:p>
          <a:p>
            <a:pPr>
              <a:spcBef>
                <a:spcPts val="0"/>
              </a:spcBef>
              <a:spcAft>
                <a:spcPts val="1200"/>
              </a:spcAft>
            </a:pPr>
            <a:r>
              <a:rPr lang="en-US" altLang="zh-TW" sz="1800" dirty="0">
                <a:solidFill>
                  <a:schemeClr val="tx1"/>
                </a:solidFill>
                <a:latin typeface="Times New Roman" panose="02020603050405020304" pitchFamily="18" charset="0"/>
                <a:cs typeface="Times New Roman" panose="02020603050405020304" pitchFamily="18" charset="0"/>
              </a:rPr>
              <a:t>However, </a:t>
            </a:r>
            <a:r>
              <a:rPr lang="en-US" altLang="zh-TW" sz="1800" dirty="0">
                <a:solidFill>
                  <a:srgbClr val="FF0000"/>
                </a:solidFill>
                <a:latin typeface="Times New Roman" panose="02020603050405020304" pitchFamily="18" charset="0"/>
                <a:cs typeface="Times New Roman" panose="02020603050405020304" pitchFamily="18" charset="0"/>
              </a:rPr>
              <a:t>microservice applications </a:t>
            </a:r>
            <a:r>
              <a:rPr lang="en-US" altLang="zh-TW" sz="1800" dirty="0">
                <a:solidFill>
                  <a:schemeClr val="tx1"/>
                </a:solidFill>
                <a:latin typeface="Times New Roman" panose="02020603050405020304" pitchFamily="18" charset="0"/>
                <a:cs typeface="Times New Roman" panose="02020603050405020304" pitchFamily="18" charset="0"/>
              </a:rPr>
              <a:t>can quickly become </a:t>
            </a:r>
            <a:r>
              <a:rPr lang="en-US" altLang="zh-TW" sz="1800" dirty="0">
                <a:solidFill>
                  <a:srgbClr val="FF0000"/>
                </a:solidFill>
                <a:latin typeface="Times New Roman" panose="02020603050405020304" pitchFamily="18" charset="0"/>
                <a:cs typeface="Times New Roman" panose="02020603050405020304" pitchFamily="18" charset="0"/>
              </a:rPr>
              <a:t>too complex to orchestrate and manage </a:t>
            </a:r>
            <a:r>
              <a:rPr lang="en-US" altLang="zh-TW" sz="1800" dirty="0">
                <a:solidFill>
                  <a:schemeClr val="tx1"/>
                </a:solidFill>
                <a:latin typeface="Times New Roman" panose="02020603050405020304" pitchFamily="18" charset="0"/>
                <a:cs typeface="Times New Roman" panose="02020603050405020304" pitchFamily="18" charset="0"/>
              </a:rPr>
              <a:t>as more instances are deployed to handle the incoming load or provide additional features.</a:t>
            </a:r>
          </a:p>
          <a:p>
            <a:pPr>
              <a:spcBef>
                <a:spcPts val="0"/>
              </a:spcBef>
              <a:spcAft>
                <a:spcPts val="1200"/>
              </a:spcAft>
              <a:buFont typeface="Wingdings" panose="05000000000000000000" pitchFamily="2" charset="2"/>
              <a:buChar char="Ø"/>
            </a:pPr>
            <a:r>
              <a:rPr lang="en-US" altLang="zh-TW" sz="1800" dirty="0">
                <a:solidFill>
                  <a:schemeClr val="tx1"/>
                </a:solidFill>
                <a:latin typeface="Times New Roman" panose="02020603050405020304" pitchFamily="18" charset="0"/>
                <a:cs typeface="Times New Roman" panose="02020603050405020304" pitchFamily="18" charset="0"/>
              </a:rPr>
              <a:t>Therefore, containerized workloads and services are generally managed through </a:t>
            </a:r>
            <a:r>
              <a:rPr lang="en-US" altLang="zh-TW" sz="1800" dirty="0">
                <a:solidFill>
                  <a:srgbClr val="FF0000"/>
                </a:solidFill>
                <a:latin typeface="Times New Roman" panose="02020603050405020304" pitchFamily="18" charset="0"/>
                <a:cs typeface="Times New Roman" panose="02020603050405020304" pitchFamily="18" charset="0"/>
              </a:rPr>
              <a:t>container orchestration tools.</a:t>
            </a:r>
          </a:p>
        </p:txBody>
      </p:sp>
    </p:spTree>
    <p:extLst>
      <p:ext uri="{BB962C8B-B14F-4D97-AF65-F5344CB8AC3E}">
        <p14:creationId xmlns:p14="http://schemas.microsoft.com/office/powerpoint/2010/main" val="1321222366"/>
      </p:ext>
    </p:extLst>
  </p:cSld>
  <p:clrMapOvr>
    <a:masterClrMapping/>
  </p:clrMapOvr>
</p:sld>
</file>

<file path=ppt/theme/theme1.xml><?xml version="1.0" encoding="utf-8"?>
<a:theme xmlns:a="http://schemas.openxmlformats.org/drawingml/2006/main" name="MAIN.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簡報2" id="{1917BDEA-C75A-4EA4-BDB3-445E6710D1E1}" vid="{073329B1-C1D9-492E-8DF5-B99879CDEC78}"/>
    </a:ext>
  </a:ext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MAIN</Template>
  <TotalTime>5903</TotalTime>
  <Words>7178</Words>
  <Application>Microsoft Office PowerPoint</Application>
  <PresentationFormat>寬螢幕</PresentationFormat>
  <Paragraphs>503</Paragraphs>
  <Slides>39</Slides>
  <Notes>37</Notes>
  <HiddenSlides>0</HiddenSlides>
  <MMClips>0</MMClips>
  <ScaleCrop>false</ScaleCrop>
  <HeadingPairs>
    <vt:vector size="6" baseType="variant">
      <vt:variant>
        <vt:lpstr>使用字型</vt:lpstr>
      </vt:variant>
      <vt:variant>
        <vt:i4>7</vt:i4>
      </vt:variant>
      <vt:variant>
        <vt:lpstr>佈景主題</vt:lpstr>
      </vt:variant>
      <vt:variant>
        <vt:i4>1</vt:i4>
      </vt:variant>
      <vt:variant>
        <vt:lpstr>投影片標題</vt:lpstr>
      </vt:variant>
      <vt:variant>
        <vt:i4>39</vt:i4>
      </vt:variant>
    </vt:vector>
  </HeadingPairs>
  <TitlesOfParts>
    <vt:vector size="47" baseType="lpstr">
      <vt:lpstr>微軟正黑體</vt:lpstr>
      <vt:lpstr>Arial</vt:lpstr>
      <vt:lpstr>Calibri</vt:lpstr>
      <vt:lpstr>Georgia</vt:lpstr>
      <vt:lpstr>Times</vt:lpstr>
      <vt:lpstr>Times New Roman</vt:lpstr>
      <vt:lpstr>Wingdings</vt:lpstr>
      <vt:lpstr>MAIN.template</vt:lpstr>
      <vt:lpstr>PP5GS—An Efficient Procedure-Based and Stateless Architecture for Next-Generation Core Networks</vt:lpstr>
      <vt:lpstr>Outline</vt:lpstr>
      <vt:lpstr>Abstract</vt:lpstr>
      <vt:lpstr>Outline</vt:lpstr>
      <vt:lpstr>Background -  A. 5GC &amp; SBA</vt:lpstr>
      <vt:lpstr>Background -  A. 5GC &amp; SBA</vt:lpstr>
      <vt:lpstr>Background - B. State Management in 5GC</vt:lpstr>
      <vt:lpstr>Background -  C. Free5GC</vt:lpstr>
      <vt:lpstr>Background -  D. Cloud-Native Orchestration</vt:lpstr>
      <vt:lpstr>Outline</vt:lpstr>
      <vt:lpstr>System Design and Implementation -  Stateless Free5GC</vt:lpstr>
      <vt:lpstr>System Design and Implementation -  Stateless Free5GC</vt:lpstr>
      <vt:lpstr>System Design and Implementation -  Per-Procedure Network Functions</vt:lpstr>
      <vt:lpstr>System Design and Implementation -  Per-Procedure Network Functions</vt:lpstr>
      <vt:lpstr>System Design and Implementation -  Per-Procedure Network Functions</vt:lpstr>
      <vt:lpstr>System Design and Implementation -  Per-Procedure Network Functions</vt:lpstr>
      <vt:lpstr>System Design and Implementation -  Per-Procedure Network Functions</vt:lpstr>
      <vt:lpstr>System Design and Implementation -  Per-Procedure Network Functions</vt:lpstr>
      <vt:lpstr>Outline</vt:lpstr>
      <vt:lpstr>Performance Evaluation -  Measurement Setup and Emulator Performance</vt:lpstr>
      <vt:lpstr>Performance Evaluation -  Measurement Setup and Emulator Performance</vt:lpstr>
      <vt:lpstr>Performance Evaluation -  Measurement Setup and Emulator Performance</vt:lpstr>
      <vt:lpstr>Performance Evaluation -  Measurement Setup and Emulator Performance</vt:lpstr>
      <vt:lpstr>Performance Evaluation -  Measurement Setup and Emulator Performance</vt:lpstr>
      <vt:lpstr>Performance Evaluation -  Measurement Setup and Emulator Performance</vt:lpstr>
      <vt:lpstr>Performance Evaluation -  Measurement Setup and Emulator Performance</vt:lpstr>
      <vt:lpstr>Performance Evaluation -  Performance Compare</vt:lpstr>
      <vt:lpstr>Performance Evaluation -  Performance Compare</vt:lpstr>
      <vt:lpstr>Performance Evaluation -  Performance Compare</vt:lpstr>
      <vt:lpstr>Performance Evaluation -  Performance Compare</vt:lpstr>
      <vt:lpstr>Performance Evaluation -  Performance Compare</vt:lpstr>
      <vt:lpstr>Performance Evaluation -  Performance Compare</vt:lpstr>
      <vt:lpstr>Performance Evaluation -  Performance Evaluation for Edge Offloading Scenarios</vt:lpstr>
      <vt:lpstr>Performance Evaluation -  Performance Evaluation for Edge Offloading Scenarios</vt:lpstr>
      <vt:lpstr>Performance Evaluation -  Performance Evaluation for Edge Offloading Scenarios</vt:lpstr>
      <vt:lpstr>Outline</vt:lpstr>
      <vt:lpstr>Conclusions</vt:lpstr>
      <vt:lpstr>Conclusions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奎量 彭</dc:creator>
  <cp:lastModifiedBy>奎量 彭</cp:lastModifiedBy>
  <cp:revision>136</cp:revision>
  <dcterms:created xsi:type="dcterms:W3CDTF">2023-08-22T08:07:02Z</dcterms:created>
  <dcterms:modified xsi:type="dcterms:W3CDTF">2024-03-26T05:56:22Z</dcterms:modified>
</cp:coreProperties>
</file>