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56" r:id="rId2"/>
    <p:sldId id="330" r:id="rId3"/>
    <p:sldId id="257" r:id="rId4"/>
    <p:sldId id="288" r:id="rId5"/>
    <p:sldId id="289" r:id="rId6"/>
    <p:sldId id="290" r:id="rId7"/>
    <p:sldId id="331" r:id="rId8"/>
    <p:sldId id="262" r:id="rId9"/>
    <p:sldId id="292" r:id="rId10"/>
    <p:sldId id="293" r:id="rId11"/>
    <p:sldId id="305" r:id="rId12"/>
    <p:sldId id="306" r:id="rId13"/>
    <p:sldId id="307" r:id="rId14"/>
    <p:sldId id="309" r:id="rId15"/>
    <p:sldId id="313" r:id="rId16"/>
    <p:sldId id="294" r:id="rId17"/>
    <p:sldId id="312" r:id="rId18"/>
    <p:sldId id="328" r:id="rId19"/>
    <p:sldId id="329" r:id="rId20"/>
    <p:sldId id="317" r:id="rId21"/>
    <p:sldId id="318" r:id="rId22"/>
    <p:sldId id="319" r:id="rId23"/>
    <p:sldId id="320" r:id="rId24"/>
    <p:sldId id="321" r:id="rId25"/>
    <p:sldId id="314" r:id="rId26"/>
    <p:sldId id="323" r:id="rId27"/>
    <p:sldId id="324" r:id="rId28"/>
    <p:sldId id="327" r:id="rId29"/>
    <p:sldId id="322" r:id="rId30"/>
    <p:sldId id="299" r:id="rId31"/>
    <p:sldId id="297" r:id="rId32"/>
    <p:sldId id="300" r:id="rId33"/>
    <p:sldId id="301" r:id="rId34"/>
    <p:sldId id="303" r:id="rId35"/>
    <p:sldId id="333" r:id="rId36"/>
    <p:sldId id="302" r:id="rId37"/>
    <p:sldId id="304" r:id="rId38"/>
    <p:sldId id="310" r:id="rId39"/>
    <p:sldId id="334" r:id="rId40"/>
    <p:sldId id="308" r:id="rId41"/>
    <p:sldId id="311" r:id="rId42"/>
    <p:sldId id="332" r:id="rId43"/>
    <p:sldId id="316" r:id="rId44"/>
    <p:sldId id="315" r:id="rId4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28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00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72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24" autoAdjust="0"/>
    <p:restoredTop sz="82000" autoAdjust="0"/>
  </p:normalViewPr>
  <p:slideViewPr>
    <p:cSldViewPr>
      <p:cViewPr varScale="1">
        <p:scale>
          <a:sx n="94" d="100"/>
          <a:sy n="94" d="100"/>
        </p:scale>
        <p:origin x="1290" y="78"/>
      </p:cViewPr>
      <p:guideLst/>
    </p:cSldViewPr>
  </p:slideViewPr>
  <p:notesTextViewPr>
    <p:cViewPr>
      <p:scale>
        <a:sx n="1" d="1"/>
        <a:sy n="1" d="1"/>
      </p:scale>
      <p:origin x="0" y="0"/>
    </p:cViewPr>
  </p:notesTextViewPr>
  <p:notesViewPr>
    <p:cSldViewPr>
      <p:cViewPr varScale="1">
        <p:scale>
          <a:sx n="110" d="100"/>
          <a:sy n="110" d="100"/>
        </p:scale>
        <p:origin x="5312"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8CA98139-E233-C104-6ACD-1AF16757AEE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zh-TW" altLang="en-US"/>
          </a:p>
        </p:txBody>
      </p:sp>
      <p:sp>
        <p:nvSpPr>
          <p:cNvPr id="3" name="日期版面配置區 2">
            <a:extLst>
              <a:ext uri="{FF2B5EF4-FFF2-40B4-BE49-F238E27FC236}">
                <a16:creationId xmlns:a16="http://schemas.microsoft.com/office/drawing/2014/main" id="{EB2E265F-3CD9-6827-86DD-2B186D2F82E3}"/>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C8178A24-39F8-194C-A503-737B012ECD6B}" type="datetimeFigureOut">
              <a:rPr lang="zh-TW" altLang="en-US"/>
              <a:pPr>
                <a:defRPr/>
              </a:pPr>
              <a:t>2023/11/15</a:t>
            </a:fld>
            <a:endParaRPr lang="zh-TW" altLang="en-US"/>
          </a:p>
        </p:txBody>
      </p:sp>
      <p:sp>
        <p:nvSpPr>
          <p:cNvPr id="4" name="頁尾版面配置區 3">
            <a:extLst>
              <a:ext uri="{FF2B5EF4-FFF2-40B4-BE49-F238E27FC236}">
                <a16:creationId xmlns:a16="http://schemas.microsoft.com/office/drawing/2014/main" id="{9EFF45F8-89AB-9F53-3EA8-200A53F27D9C}"/>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zh-TW" altLang="en-US"/>
          </a:p>
        </p:txBody>
      </p:sp>
      <p:sp>
        <p:nvSpPr>
          <p:cNvPr id="5" name="投影片編號版面配置區 4">
            <a:extLst>
              <a:ext uri="{FF2B5EF4-FFF2-40B4-BE49-F238E27FC236}">
                <a16:creationId xmlns:a16="http://schemas.microsoft.com/office/drawing/2014/main" id="{94351C7E-68BF-D3E0-B96B-B30A7B19F5F4}"/>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E2ACD9E-0722-534B-9621-E754E70E4E7D}" type="slidenum">
              <a:rPr lang="zh-TW" altLang="en-US"/>
              <a:pPr>
                <a:defRPr/>
              </a:pPr>
              <a:t>‹#›</a:t>
            </a:fld>
            <a:endParaRPr lang="zh-TW"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D879FD69-2DC7-D596-ED50-510F6412913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zh-TW" altLang="en-US"/>
          </a:p>
        </p:txBody>
      </p:sp>
      <p:sp>
        <p:nvSpPr>
          <p:cNvPr id="3" name="日期版面配置區 2">
            <a:extLst>
              <a:ext uri="{FF2B5EF4-FFF2-40B4-BE49-F238E27FC236}">
                <a16:creationId xmlns:a16="http://schemas.microsoft.com/office/drawing/2014/main" id="{C9A48046-0397-E40B-2F5D-FA50E6E15603}"/>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003EB722-8BB4-3B45-A92C-666606AE7F0A}" type="datetimeFigureOut">
              <a:rPr lang="zh-TW" altLang="en-US"/>
              <a:pPr>
                <a:defRPr/>
              </a:pPr>
              <a:t>2023/11/15</a:t>
            </a:fld>
            <a:endParaRPr lang="zh-TW" altLang="en-US"/>
          </a:p>
        </p:txBody>
      </p:sp>
      <p:sp>
        <p:nvSpPr>
          <p:cNvPr id="4" name="投影片圖像版面配置區 3">
            <a:extLst>
              <a:ext uri="{FF2B5EF4-FFF2-40B4-BE49-F238E27FC236}">
                <a16:creationId xmlns:a16="http://schemas.microsoft.com/office/drawing/2014/main" id="{42ED23B9-1F0B-B0CB-F6A5-62540DBD0CD2}"/>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a:extLst>
              <a:ext uri="{FF2B5EF4-FFF2-40B4-BE49-F238E27FC236}">
                <a16:creationId xmlns:a16="http://schemas.microsoft.com/office/drawing/2014/main" id="{4F4A2CB0-BD99-9C1D-F109-EB75558CF20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a:extLst>
              <a:ext uri="{FF2B5EF4-FFF2-40B4-BE49-F238E27FC236}">
                <a16:creationId xmlns:a16="http://schemas.microsoft.com/office/drawing/2014/main" id="{510AD918-9E72-0926-0F59-0C97299E589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zh-TW" altLang="en-US"/>
          </a:p>
        </p:txBody>
      </p:sp>
      <p:sp>
        <p:nvSpPr>
          <p:cNvPr id="7" name="投影片編號版面配置區 6">
            <a:extLst>
              <a:ext uri="{FF2B5EF4-FFF2-40B4-BE49-F238E27FC236}">
                <a16:creationId xmlns:a16="http://schemas.microsoft.com/office/drawing/2014/main" id="{DE49F28D-6447-28CD-8322-9DA14C5970E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B8A3BBC1-4FD2-B24A-A497-4CF8A9B00C54}"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2</a:t>
            </a:fld>
            <a:endParaRPr lang="zh-TW" altLang="en-US"/>
          </a:p>
        </p:txBody>
      </p:sp>
    </p:spTree>
    <p:extLst>
      <p:ext uri="{BB962C8B-B14F-4D97-AF65-F5344CB8AC3E}">
        <p14:creationId xmlns:p14="http://schemas.microsoft.com/office/powerpoint/2010/main" val="3558179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根據</a:t>
            </a:r>
            <a:r>
              <a:rPr lang="en-US" altLang="zh-TW" dirty="0"/>
              <a:t>CLCPPA</a:t>
            </a:r>
            <a:r>
              <a:rPr lang="zh-TW" altLang="en-US" dirty="0"/>
              <a:t>的安全模型 這邊提出兩種對手</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11</a:t>
            </a:fld>
            <a:endParaRPr lang="zh-TW" altLang="en-US"/>
          </a:p>
        </p:txBody>
      </p:sp>
    </p:spTree>
    <p:extLst>
      <p:ext uri="{BB962C8B-B14F-4D97-AF65-F5344CB8AC3E}">
        <p14:creationId xmlns:p14="http://schemas.microsoft.com/office/powerpoint/2010/main" val="282034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存在性不可偽造性</a:t>
            </a:r>
            <a:r>
              <a:rPr lang="en-US" altLang="zh-TW" dirty="0"/>
              <a:t>under</a:t>
            </a:r>
            <a:r>
              <a:rPr lang="zh-TW" altLang="en-US" dirty="0"/>
              <a:t> </a:t>
            </a:r>
            <a:r>
              <a:rPr lang="en-US" altLang="zh-TW" dirty="0"/>
              <a:t>CMA</a:t>
            </a:r>
            <a:r>
              <a:rPr lang="zh-TW" altLang="en-US" dirty="0"/>
              <a:t>就是對手可以透過不斷的是調整</a:t>
            </a:r>
            <a:r>
              <a:rPr lang="en-US" altLang="zh-TW" dirty="0"/>
              <a:t>input</a:t>
            </a:r>
            <a:r>
              <a:rPr lang="zh-TW" altLang="en-US" dirty="0"/>
              <a:t>給某個演算法，最終都可以得到自己要的資訊</a:t>
            </a:r>
            <a:endParaRPr lang="en-US" altLang="zh-TW" dirty="0"/>
          </a:p>
          <a:p>
            <a:r>
              <a:rPr lang="zh-TW" altLang="en-US" dirty="0"/>
              <a:t>如果沒有對手可以在多項式機率時間內以不可忽略的機率贏得遊戲</a:t>
            </a: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12</a:t>
            </a:fld>
            <a:endParaRPr lang="zh-TW" altLang="en-US"/>
          </a:p>
        </p:txBody>
      </p:sp>
    </p:spTree>
    <p:extLst>
      <p:ext uri="{BB962C8B-B14F-4D97-AF65-F5344CB8AC3E}">
        <p14:creationId xmlns:p14="http://schemas.microsoft.com/office/powerpoint/2010/main" val="3765212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對手</a:t>
            </a:r>
            <a:r>
              <a:rPr lang="en-US" altLang="zh-TW" dirty="0"/>
              <a:t>A</a:t>
            </a:r>
            <a:r>
              <a:rPr lang="zh-TW" altLang="en-US" dirty="0"/>
              <a:t>會透過以下的</a:t>
            </a:r>
            <a:r>
              <a:rPr lang="en-US" altLang="zh-TW" dirty="0"/>
              <a:t>queries</a:t>
            </a:r>
            <a:r>
              <a:rPr lang="zh-TW" altLang="en-US" dirty="0"/>
              <a:t>來取得他需要的資料</a:t>
            </a:r>
            <a:endParaRPr lang="en-US" altLang="zh-TW" dirty="0"/>
          </a:p>
          <a:p>
            <a:r>
              <a:rPr lang="zh-TW" altLang="en-US" dirty="0"/>
              <a:t>例如</a:t>
            </a:r>
            <a:r>
              <a:rPr lang="en-US" altLang="zh-TW" dirty="0">
                <a:solidFill>
                  <a:schemeClr val="tx1"/>
                </a:solidFill>
                <a:latin typeface="Arial" panose="020B0604020202020204" pitchFamily="34" charset="0"/>
                <a:cs typeface="Arial" panose="020B0604020202020204" pitchFamily="34" charset="0"/>
              </a:rPr>
              <a:t>RevealPartialSecretKey</a:t>
            </a:r>
            <a:r>
              <a:rPr lang="zh-TW" altLang="en-US" dirty="0">
                <a:solidFill>
                  <a:schemeClr val="tx1"/>
                </a:solidFill>
                <a:latin typeface="Arial" panose="020B0604020202020204" pitchFamily="34" charset="0"/>
                <a:cs typeface="Arial" panose="020B0604020202020204" pitchFamily="34" charset="0"/>
              </a:rPr>
              <a:t>可以得到</a:t>
            </a:r>
            <a:r>
              <a:rPr lang="en-US" altLang="zh-TW" dirty="0" err="1">
                <a:solidFill>
                  <a:schemeClr val="tx1"/>
                </a:solidFill>
                <a:latin typeface="Arial" panose="020B0604020202020204" pitchFamily="34" charset="0"/>
                <a:cs typeface="Arial" panose="020B0604020202020204" pitchFamily="34" charset="0"/>
              </a:rPr>
              <a:t>psk</a:t>
            </a:r>
            <a:endParaRPr lang="en-US" altLang="zh-TW" baseline="-25000" dirty="0">
              <a:solidFill>
                <a:schemeClr val="tx1"/>
              </a:solidFill>
              <a:latin typeface="Arial" panose="020B0604020202020204" pitchFamily="34" charset="0"/>
              <a:cs typeface="Arial" panose="020B0604020202020204" pitchFamily="34" charset="0"/>
            </a:endParaRPr>
          </a:p>
          <a:p>
            <a:r>
              <a:rPr lang="en-US" altLang="zh-TW" dirty="0">
                <a:solidFill>
                  <a:schemeClr val="tx1"/>
                </a:solidFill>
                <a:latin typeface="Arial" panose="020B0604020202020204" pitchFamily="34" charset="0"/>
                <a:cs typeface="Arial" panose="020B0604020202020204" pitchFamily="34" charset="0"/>
              </a:rPr>
              <a:t>RevealSecretKey</a:t>
            </a:r>
            <a:r>
              <a:rPr lang="zh-TW" altLang="en-US" dirty="0">
                <a:solidFill>
                  <a:schemeClr val="tx1"/>
                </a:solidFill>
                <a:latin typeface="Arial" panose="020B0604020202020204" pitchFamily="34" charset="0"/>
                <a:cs typeface="Arial" panose="020B0604020202020204" pitchFamily="34" charset="0"/>
              </a:rPr>
              <a:t>可以得到</a:t>
            </a:r>
            <a:r>
              <a:rPr lang="en-US" altLang="zh-TW" dirty="0">
                <a:solidFill>
                  <a:schemeClr val="tx1"/>
                </a:solidFill>
                <a:latin typeface="Arial" panose="020B0604020202020204" pitchFamily="34" charset="0"/>
                <a:cs typeface="Arial" panose="020B0604020202020204" pitchFamily="34" charset="0"/>
              </a:rPr>
              <a:t>full </a:t>
            </a:r>
            <a:r>
              <a:rPr lang="en-US" altLang="zh-TW" dirty="0" err="1">
                <a:solidFill>
                  <a:schemeClr val="tx1"/>
                </a:solidFill>
                <a:latin typeface="Arial" panose="020B0604020202020204" pitchFamily="34" charset="0"/>
                <a:cs typeface="Arial" panose="020B0604020202020204" pitchFamily="34" charset="0"/>
              </a:rPr>
              <a:t>sk</a:t>
            </a:r>
            <a:r>
              <a:rPr lang="zh-TW" altLang="en-US" dirty="0">
                <a:solidFill>
                  <a:schemeClr val="tx1"/>
                </a:solidFill>
                <a:latin typeface="Arial" panose="020B0604020202020204" pitchFamily="34" charset="0"/>
                <a:cs typeface="Arial" panose="020B0604020202020204" pitchFamily="34" charset="0"/>
              </a:rPr>
              <a:t>依此類推</a:t>
            </a:r>
            <a:endParaRPr lang="en-US" altLang="zh-TW" dirty="0">
              <a:solidFill>
                <a:schemeClr val="tx1"/>
              </a:solidFill>
              <a:latin typeface="Arial" panose="020B0604020202020204" pitchFamily="34" charset="0"/>
              <a:cs typeface="Arial" panose="020B0604020202020204" pitchFamily="34" charset="0"/>
            </a:endParaRPr>
          </a:p>
          <a:p>
            <a:r>
              <a:rPr lang="en-US" altLang="zh-TW" dirty="0">
                <a:solidFill>
                  <a:schemeClr val="tx1"/>
                </a:solidFill>
                <a:latin typeface="Arial" panose="020B0604020202020204" pitchFamily="34" charset="0"/>
                <a:cs typeface="Arial" panose="020B0604020202020204" pitchFamily="34" charset="0"/>
              </a:rPr>
              <a:t>Sign</a:t>
            </a:r>
            <a:r>
              <a:rPr lang="zh-TW" altLang="en-US" dirty="0">
                <a:solidFill>
                  <a:schemeClr val="tx1"/>
                </a:solidFill>
                <a:latin typeface="Arial" panose="020B0604020202020204" pitchFamily="34" charset="0"/>
                <a:cs typeface="Arial" panose="020B0604020202020204" pitchFamily="34" charset="0"/>
              </a:rPr>
              <a:t>可以得到</a:t>
            </a:r>
            <a:r>
              <a:rPr lang="en-US" altLang="zh-TW" dirty="0">
                <a:solidFill>
                  <a:schemeClr val="tx1"/>
                </a:solidFill>
                <a:latin typeface="Arial" panose="020B0604020202020204" pitchFamily="34" charset="0"/>
                <a:cs typeface="Arial" panose="020B0604020202020204" pitchFamily="34" charset="0"/>
              </a:rPr>
              <a:t>signature</a:t>
            </a:r>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13</a:t>
            </a:fld>
            <a:endParaRPr lang="zh-TW" altLang="en-US"/>
          </a:p>
        </p:txBody>
      </p:sp>
    </p:spTree>
    <p:extLst>
      <p:ext uri="{BB962C8B-B14F-4D97-AF65-F5344CB8AC3E}">
        <p14:creationId xmlns:p14="http://schemas.microsoft.com/office/powerpoint/2010/main" val="141159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Query:A1</a:t>
            </a:r>
            <a:r>
              <a:rPr lang="zh-TW" altLang="en-US" dirty="0"/>
              <a:t>可以自適應性的</a:t>
            </a:r>
            <a:r>
              <a:rPr lang="en-US" altLang="zh-TW" dirty="0"/>
              <a:t>query oracle models,</a:t>
            </a:r>
            <a:r>
              <a:rPr lang="zh-TW" altLang="en-US" dirty="0"/>
              <a:t> 以得到需要訊息，</a:t>
            </a:r>
            <a:endParaRPr lang="en-US" altLang="zh-TW" dirty="0"/>
          </a:p>
          <a:p>
            <a:r>
              <a:rPr lang="en-US" altLang="zh-TW" dirty="0"/>
              <a:t>Forge:A1</a:t>
            </a:r>
            <a:r>
              <a:rPr lang="zh-TW" altLang="en-US" dirty="0"/>
              <a:t>最終可以製造出偽造的簽章以及訊息</a:t>
            </a: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14</a:t>
            </a:fld>
            <a:endParaRPr lang="zh-TW" altLang="en-US"/>
          </a:p>
        </p:txBody>
      </p:sp>
    </p:spTree>
    <p:extLst>
      <p:ext uri="{BB962C8B-B14F-4D97-AF65-F5344CB8AC3E}">
        <p14:creationId xmlns:p14="http://schemas.microsoft.com/office/powerpoint/2010/main" val="358267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Message authentication</a:t>
            </a:r>
            <a:r>
              <a:rPr lang="zh-TW" altLang="en-US" dirty="0"/>
              <a:t> </a:t>
            </a:r>
            <a:r>
              <a:rPr lang="en-US" altLang="zh-TW" dirty="0"/>
              <a:t>:</a:t>
            </a:r>
            <a:r>
              <a:rPr lang="zh-TW" altLang="en-US" dirty="0"/>
              <a:t> </a:t>
            </a:r>
            <a:r>
              <a:rPr lang="en-US" altLang="zh-TW" dirty="0"/>
              <a:t>receiver</a:t>
            </a:r>
            <a:r>
              <a:rPr lang="zh-TW" altLang="en-US" dirty="0"/>
              <a:t>可以驗證訊息的有效性，來源是否為合法的</a:t>
            </a:r>
            <a:r>
              <a:rPr lang="en-US" altLang="zh-TW" dirty="0"/>
              <a:t>user</a:t>
            </a:r>
          </a:p>
          <a:p>
            <a:endParaRPr lang="en-US" altLang="zh-TW" dirty="0"/>
          </a:p>
          <a:p>
            <a:r>
              <a:rPr lang="en-US" altLang="zh-TW" sz="1200" dirty="0"/>
              <a:t>Anonymity</a:t>
            </a:r>
            <a:r>
              <a:rPr lang="zh-TW" altLang="en-US" sz="1200" dirty="0"/>
              <a:t> </a:t>
            </a:r>
            <a:r>
              <a:rPr lang="en-US" altLang="zh-TW" sz="1200" dirty="0"/>
              <a:t>:</a:t>
            </a:r>
            <a:r>
              <a:rPr lang="zh-TW" altLang="en-US" sz="1200" dirty="0"/>
              <a:t> 車輛可被匿名化，惡意攻擊者無法分析訊息來源</a:t>
            </a:r>
            <a:endParaRPr lang="en-US" altLang="zh-TW" sz="1200" dirty="0"/>
          </a:p>
          <a:p>
            <a:endParaRPr lang="en-US" altLang="zh-TW" sz="1200" dirty="0"/>
          </a:p>
          <a:p>
            <a:r>
              <a:rPr lang="en-US" altLang="zh-TW" dirty="0"/>
              <a:t>Non-repudiation</a:t>
            </a:r>
            <a:r>
              <a:rPr lang="zh-TW" altLang="en-US" dirty="0"/>
              <a:t> </a:t>
            </a:r>
            <a:r>
              <a:rPr lang="en-US" altLang="zh-TW" dirty="0"/>
              <a:t>:</a:t>
            </a:r>
            <a:r>
              <a:rPr lang="zh-TW" altLang="en-US" dirty="0"/>
              <a:t> 認證過的資料不可被</a:t>
            </a:r>
            <a:r>
              <a:rPr lang="en-US" altLang="zh-TW" dirty="0"/>
              <a:t>”</a:t>
            </a:r>
            <a:r>
              <a:rPr lang="zh-TW" altLang="en-US" dirty="0"/>
              <a:t>否認</a:t>
            </a:r>
            <a:r>
              <a:rPr lang="en-US" altLang="zh-TW" dirty="0"/>
              <a:t>”</a:t>
            </a:r>
          </a:p>
          <a:p>
            <a:endParaRPr lang="en-US" altLang="zh-TW" dirty="0"/>
          </a:p>
          <a:p>
            <a:r>
              <a:rPr lang="en-US" altLang="zh-TW" sz="1200" dirty="0"/>
              <a:t>Conditional traceability</a:t>
            </a:r>
            <a:r>
              <a:rPr lang="zh-TW" altLang="en-US" sz="1200" dirty="0"/>
              <a:t> </a:t>
            </a:r>
            <a:r>
              <a:rPr lang="en-US" altLang="zh-TW" sz="1200" dirty="0"/>
              <a:t>:</a:t>
            </a:r>
            <a:r>
              <a:rPr lang="zh-TW" altLang="en-US" sz="1200" dirty="0"/>
              <a:t> 信任第三方可以追蹤惡意攻擊者的</a:t>
            </a:r>
            <a:endParaRPr lang="en-US" altLang="zh-TW" sz="1200" dirty="0"/>
          </a:p>
          <a:p>
            <a:endParaRPr lang="en-US" altLang="zh-TW" sz="1200" dirty="0"/>
          </a:p>
          <a:p>
            <a:r>
              <a:rPr lang="en-US" altLang="zh-TW" dirty="0"/>
              <a:t>Un-linkability</a:t>
            </a:r>
            <a:r>
              <a:rPr lang="zh-TW" altLang="en-US" sz="1200" dirty="0"/>
              <a:t> </a:t>
            </a:r>
            <a:r>
              <a:rPr lang="en-US" altLang="zh-TW" sz="1200" dirty="0"/>
              <a:t>:</a:t>
            </a:r>
            <a:r>
              <a:rPr lang="zh-TW" altLang="en-US" sz="1200" dirty="0"/>
              <a:t> 只有信任第三方可以將多個訊息連接至同個車輛或</a:t>
            </a:r>
            <a:r>
              <a:rPr lang="en-US" altLang="zh-TW" sz="1200" dirty="0"/>
              <a:t>RSU</a:t>
            </a:r>
          </a:p>
          <a:p>
            <a:endParaRPr lang="en-US" altLang="zh-TW" sz="1200" dirty="0"/>
          </a:p>
          <a:p>
            <a:r>
              <a:rPr lang="en-US" altLang="zh-TW" sz="1200" dirty="0"/>
              <a:t>Resistant against attacks : </a:t>
            </a:r>
            <a:r>
              <a:rPr lang="zh-TW" altLang="en-US" sz="1200" dirty="0"/>
              <a:t>要可以承受在</a:t>
            </a:r>
            <a:r>
              <a:rPr lang="en-US" altLang="zh-TW" sz="1200" dirty="0"/>
              <a:t>VANET</a:t>
            </a:r>
            <a:r>
              <a:rPr lang="zh-TW" altLang="en-US" sz="1200" dirty="0"/>
              <a:t>裡存在的惡意攻擊</a:t>
            </a:r>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15</a:t>
            </a:fld>
            <a:endParaRPr lang="zh-TW" altLang="en-US"/>
          </a:p>
        </p:txBody>
      </p:sp>
    </p:spTree>
    <p:extLst>
      <p:ext uri="{BB962C8B-B14F-4D97-AF65-F5344CB8AC3E}">
        <p14:creationId xmlns:p14="http://schemas.microsoft.com/office/powerpoint/2010/main" val="1053449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16</a:t>
            </a:fld>
            <a:endParaRPr lang="zh-TW" altLang="en-US"/>
          </a:p>
        </p:txBody>
      </p:sp>
    </p:spTree>
    <p:extLst>
      <p:ext uri="{BB962C8B-B14F-4D97-AF65-F5344CB8AC3E}">
        <p14:creationId xmlns:p14="http://schemas.microsoft.com/office/powerpoint/2010/main" val="2007803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17</a:t>
            </a:fld>
            <a:endParaRPr lang="zh-TW" altLang="en-US"/>
          </a:p>
        </p:txBody>
      </p:sp>
    </p:spTree>
    <p:extLst>
      <p:ext uri="{BB962C8B-B14F-4D97-AF65-F5344CB8AC3E}">
        <p14:creationId xmlns:p14="http://schemas.microsoft.com/office/powerpoint/2010/main" val="4063384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是一個循環加法群，</a:t>
            </a:r>
            <a:r>
              <a:rPr lang="en-US" altLang="zh-TW" dirty="0"/>
              <a:t>q</a:t>
            </a:r>
            <a:r>
              <a:rPr lang="zh-TW" altLang="en-US" dirty="0"/>
              <a:t>為一個質數，</a:t>
            </a:r>
            <a:r>
              <a:rPr lang="en-US" altLang="zh-TW" dirty="0"/>
              <a:t>P</a:t>
            </a:r>
            <a:r>
              <a:rPr lang="zh-TW" altLang="en-US" dirty="0"/>
              <a:t>是橢圓曲線上的點的</a:t>
            </a:r>
            <a:r>
              <a:rPr lang="en-US" altLang="zh-TW" dirty="0"/>
              <a:t>generator</a:t>
            </a:r>
          </a:p>
          <a:p>
            <a:r>
              <a:rPr lang="zh-TW" altLang="en-US" dirty="0"/>
              <a:t>有四個</a:t>
            </a:r>
            <a:r>
              <a:rPr lang="en-US" altLang="zh-TW" dirty="0"/>
              <a:t>hash function</a:t>
            </a:r>
            <a:r>
              <a:rPr lang="zh-TW" altLang="en-US" dirty="0"/>
              <a:t> 主要是用來做加密用</a:t>
            </a:r>
            <a:endParaRPr lang="en-US" altLang="zh-TW" dirty="0"/>
          </a:p>
          <a:p>
            <a:r>
              <a:rPr lang="en-US" altLang="zh-TW" dirty="0"/>
              <a:t>Z*q</a:t>
            </a:r>
            <a:r>
              <a:rPr lang="zh-TW" altLang="en-US" dirty="0"/>
              <a:t>是</a:t>
            </a:r>
            <a:r>
              <a:rPr lang="en-US" altLang="zh-TW" dirty="0"/>
              <a:t>1~q-1 </a:t>
            </a:r>
            <a:r>
              <a:rPr lang="zh-TW" altLang="en-US" dirty="0"/>
              <a:t>與</a:t>
            </a:r>
            <a:r>
              <a:rPr lang="en-US" altLang="zh-TW" dirty="0"/>
              <a:t>q</a:t>
            </a:r>
            <a:r>
              <a:rPr lang="zh-TW" altLang="en-US" dirty="0"/>
              <a:t>互質的整數</a:t>
            </a:r>
            <a:endParaRPr lang="en-US" altLang="zh-TW"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18</a:t>
            </a:fld>
            <a:endParaRPr lang="zh-TW" altLang="en-US"/>
          </a:p>
        </p:txBody>
      </p:sp>
    </p:spTree>
    <p:extLst>
      <p:ext uri="{BB962C8B-B14F-4D97-AF65-F5344CB8AC3E}">
        <p14:creationId xmlns:p14="http://schemas.microsoft.com/office/powerpoint/2010/main" val="2604023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由</a:t>
            </a:r>
            <a:r>
              <a:rPr lang="en-US" altLang="zh-TW" dirty="0"/>
              <a:t>TRA</a:t>
            </a:r>
            <a:r>
              <a:rPr lang="zh-TW" altLang="en-US" dirty="0"/>
              <a:t>呼叫去初始化匿名</a:t>
            </a:r>
            <a:endParaRPr lang="en-US" altLang="zh-TW" dirty="0"/>
          </a:p>
          <a:p>
            <a:r>
              <a:rPr lang="zh-TW" altLang="en-US" dirty="0"/>
              <a:t>其中會經過兩次的</a:t>
            </a:r>
            <a:r>
              <a:rPr lang="en-US" altLang="zh-TW" dirty="0"/>
              <a:t>hash function</a:t>
            </a:r>
            <a:r>
              <a:rPr lang="zh-TW" altLang="en-US" dirty="0"/>
              <a:t>運算加密</a:t>
            </a:r>
            <a:endParaRPr lang="en-US" altLang="zh-TW" dirty="0"/>
          </a:p>
          <a:p>
            <a:r>
              <a:rPr lang="en-US" altLang="zh-TW" dirty="0"/>
              <a:t>TRA</a:t>
            </a:r>
            <a:r>
              <a:rPr lang="zh-TW" altLang="en-US" dirty="0"/>
              <a:t>會保存</a:t>
            </a:r>
            <a:r>
              <a:rPr lang="en-US" altLang="zh-TW" dirty="0"/>
              <a:t>AID(</a:t>
            </a:r>
            <a:r>
              <a:rPr lang="zh-TW" altLang="en-US" dirty="0"/>
              <a:t>裡面包含</a:t>
            </a:r>
            <a:r>
              <a:rPr lang="en-US" altLang="zh-TW" dirty="0"/>
              <a:t>AID1,i</a:t>
            </a:r>
            <a:r>
              <a:rPr lang="zh-TW" altLang="en-US" dirty="0"/>
              <a:t>，</a:t>
            </a:r>
            <a:r>
              <a:rPr lang="en-US" altLang="zh-TW" dirty="0"/>
              <a:t>AID2,i</a:t>
            </a:r>
            <a:r>
              <a:rPr lang="zh-TW" altLang="en-US" dirty="0"/>
              <a:t>，</a:t>
            </a:r>
            <a:r>
              <a:rPr lang="en-US" altLang="zh-TW" dirty="0" err="1"/>
              <a:t>Ti</a:t>
            </a:r>
            <a:r>
              <a:rPr lang="en-US" altLang="zh-TW" dirty="0"/>
              <a:t>)</a:t>
            </a:r>
            <a:r>
              <a:rPr lang="zh-TW" altLang="en-US" dirty="0"/>
              <a:t>，也會將</a:t>
            </a:r>
            <a:r>
              <a:rPr lang="en-US" altLang="zh-TW" dirty="0"/>
              <a:t>AID</a:t>
            </a:r>
            <a:r>
              <a:rPr lang="zh-TW" altLang="en-US" dirty="0"/>
              <a:t>傳給</a:t>
            </a:r>
            <a:r>
              <a:rPr lang="en-US" altLang="zh-TW" dirty="0"/>
              <a:t>KGC</a:t>
            </a:r>
            <a:r>
              <a:rPr lang="zh-TW" altLang="en-US" dirty="0"/>
              <a:t>以及</a:t>
            </a:r>
            <a:r>
              <a:rPr lang="en-US" altLang="zh-TW" dirty="0"/>
              <a:t>vehicle</a:t>
            </a:r>
            <a:r>
              <a:rPr lang="zh-TW" altLang="en-US" dirty="0"/>
              <a:t>，以便之後</a:t>
            </a:r>
            <a:r>
              <a:rPr lang="en-US" altLang="zh-TW" dirty="0"/>
              <a:t>KGC</a:t>
            </a:r>
            <a:r>
              <a:rPr lang="zh-TW" altLang="en-US" dirty="0"/>
              <a:t>來做驗證。</a:t>
            </a: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19</a:t>
            </a:fld>
            <a:endParaRPr lang="zh-TW" altLang="en-US"/>
          </a:p>
        </p:txBody>
      </p:sp>
    </p:spTree>
    <p:extLst>
      <p:ext uri="{BB962C8B-B14F-4D97-AF65-F5344CB8AC3E}">
        <p14:creationId xmlns:p14="http://schemas.microsoft.com/office/powerpoint/2010/main" val="754603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24</a:t>
            </a:fld>
            <a:endParaRPr lang="zh-TW" altLang="en-US"/>
          </a:p>
        </p:txBody>
      </p:sp>
    </p:spTree>
    <p:extLst>
      <p:ext uri="{BB962C8B-B14F-4D97-AF65-F5344CB8AC3E}">
        <p14:creationId xmlns:p14="http://schemas.microsoft.com/office/powerpoint/2010/main" val="2985987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TRA</a:t>
            </a:r>
            <a:r>
              <a:rPr lang="zh-TW" altLang="en-US" sz="1200" b="0" i="0" kern="1200" dirty="0">
                <a:solidFill>
                  <a:schemeClr val="tx1"/>
                </a:solidFill>
                <a:effectLst/>
                <a:latin typeface="+mn-lt"/>
                <a:ea typeface="+mn-ea"/>
                <a:cs typeface="+mn-cs"/>
              </a:rPr>
              <a:t>是可信任的，有足夠的運算和儲存能力。該實體負責為車輛設定匿名身分並追蹤其真實身分（如果需要）。</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KGC </a:t>
            </a:r>
            <a:r>
              <a:rPr lang="zh-TW" altLang="en-US" sz="1200" b="0" i="0" kern="1200" dirty="0">
                <a:solidFill>
                  <a:schemeClr val="tx1"/>
                </a:solidFill>
                <a:effectLst/>
                <a:latin typeface="+mn-lt"/>
                <a:ea typeface="+mn-ea"/>
                <a:cs typeface="+mn-cs"/>
              </a:rPr>
              <a:t>也負責車輛登記和部分私鑰產生的信任和記帳。此外，</a:t>
            </a:r>
            <a:r>
              <a:rPr lang="en-US" altLang="zh-TW" sz="1200" b="0" i="0" kern="1200" dirty="0">
                <a:solidFill>
                  <a:schemeClr val="tx1"/>
                </a:solidFill>
                <a:effectLst/>
                <a:latin typeface="+mn-lt"/>
                <a:ea typeface="+mn-ea"/>
                <a:cs typeface="+mn-cs"/>
              </a:rPr>
              <a:t>KGC</a:t>
            </a:r>
            <a:r>
              <a:rPr lang="zh-TW" altLang="en-US" sz="1200" b="0" i="0" kern="1200" dirty="0">
                <a:solidFill>
                  <a:schemeClr val="tx1"/>
                </a:solidFill>
                <a:effectLst/>
                <a:latin typeface="+mn-lt"/>
                <a:ea typeface="+mn-ea"/>
                <a:cs typeface="+mn-cs"/>
              </a:rPr>
              <a:t>擁有足夠的記憶體和運算能力。</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車輛可以向其他車輛或 </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無線廣播交通狀態資料。其配備的防篡改</a:t>
            </a:r>
            <a:r>
              <a:rPr lang="en-US" altLang="zh-TW" sz="1200" b="0" i="0" kern="1200" dirty="0">
                <a:solidFill>
                  <a:schemeClr val="tx1"/>
                </a:solidFill>
                <a:effectLst/>
                <a:latin typeface="+mn-lt"/>
                <a:ea typeface="+mn-ea"/>
                <a:cs typeface="+mn-cs"/>
              </a:rPr>
              <a:t>OBU</a:t>
            </a:r>
            <a:r>
              <a:rPr lang="zh-TW" altLang="en-US" sz="1200" b="0" i="0" kern="1200" dirty="0">
                <a:solidFill>
                  <a:schemeClr val="tx1"/>
                </a:solidFill>
                <a:effectLst/>
                <a:latin typeface="+mn-lt"/>
                <a:ea typeface="+mn-ea"/>
                <a:cs typeface="+mn-cs"/>
              </a:rPr>
              <a:t>可以儲存私鑰和系統參數。車輛儲存空間、運算能力有限，但防篡改能力強</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是路邊的短程通訊基礎設施。該設備一般透過 </a:t>
            </a:r>
            <a:r>
              <a:rPr lang="en-US" altLang="zh-TW" sz="1200" b="0" i="0" kern="1200" dirty="0">
                <a:solidFill>
                  <a:schemeClr val="tx1"/>
                </a:solidFill>
                <a:effectLst/>
                <a:latin typeface="+mn-lt"/>
                <a:ea typeface="+mn-ea"/>
                <a:cs typeface="+mn-cs"/>
              </a:rPr>
              <a:t>DSRC </a:t>
            </a:r>
            <a:r>
              <a:rPr lang="zh-TW" altLang="en-US" sz="1200" b="0" i="0" kern="1200" dirty="0">
                <a:solidFill>
                  <a:schemeClr val="tx1"/>
                </a:solidFill>
                <a:effectLst/>
                <a:latin typeface="+mn-lt"/>
                <a:ea typeface="+mn-ea"/>
                <a:cs typeface="+mn-cs"/>
              </a:rPr>
              <a:t>協議與車輛通信，並驗證接收到的交通相關消息</a:t>
            </a:r>
            <a:endParaRPr lang="en-US" altLang="zh-TW"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3</a:t>
            </a:fld>
            <a:endParaRPr lang="zh-TW" altLang="en-US"/>
          </a:p>
        </p:txBody>
      </p:sp>
    </p:spTree>
    <p:extLst>
      <p:ext uri="{BB962C8B-B14F-4D97-AF65-F5344CB8AC3E}">
        <p14:creationId xmlns:p14="http://schemas.microsoft.com/office/powerpoint/2010/main" val="1476084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25</a:t>
            </a:fld>
            <a:endParaRPr lang="zh-TW" altLang="en-US"/>
          </a:p>
        </p:txBody>
      </p:sp>
    </p:spTree>
    <p:extLst>
      <p:ext uri="{BB962C8B-B14F-4D97-AF65-F5344CB8AC3E}">
        <p14:creationId xmlns:p14="http://schemas.microsoft.com/office/powerpoint/2010/main" val="2630983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在安全性分析，我們用兩種</a:t>
            </a:r>
            <a:r>
              <a:rPr lang="en-US" altLang="zh-TW" dirty="0"/>
              <a:t>games</a:t>
            </a:r>
            <a:r>
              <a:rPr lang="zh-TW" altLang="en-US" dirty="0"/>
              <a:t>來驗證他的安全性，分別由</a:t>
            </a:r>
            <a:r>
              <a:rPr lang="en-US" altLang="zh-TW" dirty="0"/>
              <a:t>challenger C</a:t>
            </a:r>
            <a:r>
              <a:rPr lang="zh-TW" altLang="en-US" dirty="0"/>
              <a:t>以及</a:t>
            </a:r>
            <a:r>
              <a:rPr lang="en-US" altLang="zh-TW" dirty="0"/>
              <a:t>adversaries A1&amp;2</a:t>
            </a:r>
          </a:p>
          <a:p>
            <a:r>
              <a:rPr lang="zh-TW" altLang="en-US" dirty="0"/>
              <a:t>他們透過互相互動來取得資料</a:t>
            </a:r>
            <a:endParaRPr lang="en-US" altLang="zh-TW" dirty="0"/>
          </a:p>
          <a:p>
            <a:endParaRPr lang="en-US" altLang="zh-TW" dirty="0"/>
          </a:p>
          <a:p>
            <a:r>
              <a:rPr lang="en-US" altLang="zh-TW" dirty="0"/>
              <a:t>A1</a:t>
            </a:r>
            <a:r>
              <a:rPr lang="zh-TW" altLang="en-US" dirty="0"/>
              <a:t>可以更換車輛的</a:t>
            </a:r>
            <a:r>
              <a:rPr lang="en-US" altLang="zh-TW" dirty="0"/>
              <a:t>public key</a:t>
            </a:r>
            <a:r>
              <a:rPr lang="zh-TW" altLang="en-US" dirty="0"/>
              <a:t>但無法取得</a:t>
            </a:r>
            <a:r>
              <a:rPr lang="en-US" altLang="zh-TW" dirty="0"/>
              <a:t>KGC</a:t>
            </a:r>
            <a:r>
              <a:rPr lang="zh-TW" altLang="en-US" dirty="0"/>
              <a:t>的</a:t>
            </a:r>
            <a:r>
              <a:rPr lang="en-US" altLang="zh-TW" dirty="0"/>
              <a:t>master private key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dirty="0"/>
              <a:t>A2</a:t>
            </a:r>
            <a:r>
              <a:rPr lang="zh-TW" altLang="en-US" dirty="0"/>
              <a:t>無法更換車輛的</a:t>
            </a:r>
            <a:r>
              <a:rPr lang="en-US" altLang="zh-TW" dirty="0"/>
              <a:t>public key</a:t>
            </a:r>
            <a:r>
              <a:rPr lang="zh-TW" altLang="en-US" dirty="0"/>
              <a:t>但可以取得</a:t>
            </a:r>
            <a:r>
              <a:rPr lang="en-US" altLang="zh-TW" dirty="0"/>
              <a:t>KGC</a:t>
            </a:r>
            <a:r>
              <a:rPr lang="zh-TW" altLang="en-US" dirty="0"/>
              <a:t>的</a:t>
            </a:r>
            <a:r>
              <a:rPr lang="en-US" altLang="zh-TW" dirty="0"/>
              <a:t>master private key</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26</a:t>
            </a:fld>
            <a:endParaRPr lang="zh-TW" altLang="en-US"/>
          </a:p>
        </p:txBody>
      </p:sp>
    </p:spTree>
    <p:extLst>
      <p:ext uri="{BB962C8B-B14F-4D97-AF65-F5344CB8AC3E}">
        <p14:creationId xmlns:p14="http://schemas.microsoft.com/office/powerpoint/2010/main" val="5370181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如果</a:t>
            </a:r>
            <a:r>
              <a:rPr lang="en-US" altLang="zh-TW" dirty="0"/>
              <a:t>ECDLP</a:t>
            </a:r>
            <a:r>
              <a:rPr lang="zh-TW" altLang="en-US" dirty="0"/>
              <a:t>的假設依然成立，那我們的方法就可以被證明在存在性不可偽造性下，</a:t>
            </a:r>
            <a:endParaRPr lang="en-US" altLang="zh-TW" dirty="0"/>
          </a:p>
          <a:p>
            <a:r>
              <a:rPr lang="en-US" altLang="zh-TW" dirty="0"/>
              <a:t>A1</a:t>
            </a:r>
            <a:r>
              <a:rPr lang="zh-TW" altLang="en-US" dirty="0"/>
              <a:t>及</a:t>
            </a:r>
            <a:r>
              <a:rPr lang="en-US" altLang="zh-TW" dirty="0"/>
              <a:t>A2</a:t>
            </a:r>
            <a:r>
              <a:rPr lang="zh-TW" altLang="en-US" dirty="0"/>
              <a:t>都不可以透過</a:t>
            </a:r>
            <a:r>
              <a:rPr lang="en-US" altLang="zh-TW" dirty="0"/>
              <a:t>random oracle model</a:t>
            </a:r>
            <a:r>
              <a:rPr lang="zh-TW" altLang="en-US" dirty="0"/>
              <a:t>來贏得勝利</a:t>
            </a:r>
            <a:br>
              <a:rPr lang="en-US" altLang="zh-TW" dirty="0"/>
            </a:br>
            <a:r>
              <a:rPr lang="zh-TW" altLang="en-US" dirty="0"/>
              <a:t>剛剛說的</a:t>
            </a:r>
            <a:r>
              <a:rPr lang="en-US" altLang="zh-TW" dirty="0"/>
              <a:t>C</a:t>
            </a:r>
            <a:r>
              <a:rPr lang="zh-TW" altLang="en-US" dirty="0"/>
              <a:t>就是一個</a:t>
            </a:r>
            <a:r>
              <a:rPr lang="en-US" altLang="zh-TW" dirty="0"/>
              <a:t>random oracle model(</a:t>
            </a:r>
            <a:r>
              <a:rPr lang="zh-TW" altLang="en-US" dirty="0"/>
              <a:t>預言機</a:t>
            </a:r>
            <a:r>
              <a:rPr lang="en-US" altLang="zh-TW" dirty="0"/>
              <a:t>)</a:t>
            </a:r>
            <a:r>
              <a:rPr lang="zh-TW" altLang="en-US" dirty="0"/>
              <a:t>，就像一個黑盒子，</a:t>
            </a:r>
            <a:r>
              <a:rPr lang="en-US" altLang="zh-TW" dirty="0"/>
              <a:t>A</a:t>
            </a:r>
            <a:r>
              <a:rPr lang="zh-TW" altLang="en-US" dirty="0"/>
              <a:t>給</a:t>
            </a:r>
            <a:r>
              <a:rPr lang="en-US" altLang="zh-TW" dirty="0"/>
              <a:t>input</a:t>
            </a:r>
            <a:r>
              <a:rPr lang="zh-TW" altLang="en-US" dirty="0"/>
              <a:t>，</a:t>
            </a:r>
            <a:r>
              <a:rPr lang="en-US" altLang="zh-TW" dirty="0"/>
              <a:t>C</a:t>
            </a:r>
            <a:r>
              <a:rPr lang="zh-TW" altLang="en-US" dirty="0"/>
              <a:t>會給出他想要的</a:t>
            </a:r>
            <a:r>
              <a:rPr lang="en-US" altLang="zh-TW" dirty="0"/>
              <a:t>output</a:t>
            </a:r>
            <a:r>
              <a:rPr lang="zh-TW" altLang="en-US" dirty="0"/>
              <a:t>，這之中我們不考慮</a:t>
            </a:r>
            <a:r>
              <a:rPr lang="en-US" altLang="zh-TW" dirty="0"/>
              <a:t>C</a:t>
            </a:r>
            <a:r>
              <a:rPr lang="zh-TW" altLang="en-US" dirty="0"/>
              <a:t>的計算複雜度。</a:t>
            </a:r>
            <a:br>
              <a:rPr lang="en-US" altLang="zh-TW" dirty="0"/>
            </a:br>
            <a:br>
              <a:rPr lang="en-US" altLang="zh-TW" dirty="0"/>
            </a:br>
            <a:r>
              <a:rPr lang="zh-TW" altLang="en-US" dirty="0"/>
              <a:t>存在性不可偽造性</a:t>
            </a: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27</a:t>
            </a:fld>
            <a:endParaRPr lang="zh-TW" altLang="en-US"/>
          </a:p>
        </p:txBody>
      </p:sp>
    </p:spTree>
    <p:extLst>
      <p:ext uri="{BB962C8B-B14F-4D97-AF65-F5344CB8AC3E}">
        <p14:creationId xmlns:p14="http://schemas.microsoft.com/office/powerpoint/2010/main" val="414624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RevealPartialSecretKey:</a:t>
            </a:r>
          </a:p>
          <a:p>
            <a:r>
              <a:rPr lang="en-US" altLang="zh-TW" dirty="0"/>
              <a:t>-A</a:t>
            </a:r>
            <a:r>
              <a:rPr lang="zh-TW" altLang="en-US" dirty="0"/>
              <a:t>給參數，會先跟系統參數比對，如果有就可以拿到</a:t>
            </a:r>
            <a:r>
              <a:rPr lang="en-US" altLang="zh-TW" dirty="0" err="1"/>
              <a:t>psk</a:t>
            </a:r>
            <a:r>
              <a:rPr lang="zh-TW" altLang="en-US" dirty="0"/>
              <a:t>，如果比對不通過就繼續</a:t>
            </a:r>
            <a:r>
              <a:rPr lang="en-US" altLang="zh-TW" dirty="0"/>
              <a:t>query</a:t>
            </a:r>
            <a:r>
              <a:rPr lang="zh-TW" altLang="en-US" dirty="0"/>
              <a:t>直到可以通過比對，最終得出</a:t>
            </a:r>
            <a:r>
              <a:rPr lang="en-US" altLang="zh-TW" dirty="0" err="1"/>
              <a:t>psk</a:t>
            </a:r>
            <a:r>
              <a:rPr lang="en-US" altLang="zh-TW" dirty="0"/>
              <a:t>.</a:t>
            </a:r>
          </a:p>
          <a:p>
            <a:endParaRPr lang="en-US" altLang="zh-TW" dirty="0"/>
          </a:p>
          <a:p>
            <a:r>
              <a:rPr lang="zh-TW" altLang="en-US" dirty="0"/>
              <a:t>最後挑戰者</a:t>
            </a:r>
            <a:r>
              <a:rPr lang="en-US" altLang="zh-TW" dirty="0"/>
              <a:t>A</a:t>
            </a:r>
            <a:r>
              <a:rPr lang="zh-TW" altLang="en-US" dirty="0"/>
              <a:t>可以透過</a:t>
            </a:r>
            <a:r>
              <a:rPr lang="en-US" altLang="zh-TW" dirty="0"/>
              <a:t>C</a:t>
            </a:r>
            <a:r>
              <a:rPr lang="zh-TW" altLang="en-US" dirty="0"/>
              <a:t>在</a:t>
            </a:r>
            <a:r>
              <a:rPr lang="en-US" altLang="zh-TW" dirty="0"/>
              <a:t>PPT</a:t>
            </a:r>
            <a:r>
              <a:rPr lang="zh-TW" altLang="en-US" dirty="0"/>
              <a:t>時間內得出需要的</a:t>
            </a:r>
            <a:r>
              <a:rPr lang="en-US" altLang="zh-TW" dirty="0"/>
              <a:t>signature</a:t>
            </a:r>
            <a:br>
              <a:rPr lang="en-US" altLang="zh-TW" dirty="0"/>
            </a:br>
            <a:r>
              <a:rPr lang="zh-TW" altLang="en-US" dirty="0"/>
              <a:t>然而，</a:t>
            </a:r>
            <a:r>
              <a:rPr lang="en-US" altLang="zh-TW" dirty="0"/>
              <a:t>ECDLP</a:t>
            </a:r>
            <a:r>
              <a:rPr lang="zh-TW" altLang="en-US" dirty="0"/>
              <a:t>的計算難度是公認非常難解決的問題</a:t>
            </a:r>
            <a:endParaRPr lang="en-US" altLang="zh-TW" dirty="0"/>
          </a:p>
          <a:p>
            <a:r>
              <a:rPr lang="zh-TW" altLang="en-US" dirty="0"/>
              <a:t>所以就算</a:t>
            </a:r>
            <a:r>
              <a:rPr lang="en-US" altLang="zh-TW" dirty="0"/>
              <a:t>A</a:t>
            </a:r>
            <a:r>
              <a:rPr lang="zh-TW" altLang="en-US" dirty="0"/>
              <a:t>可以在</a:t>
            </a:r>
            <a:r>
              <a:rPr lang="en-US" altLang="zh-TW" dirty="0"/>
              <a:t>PPT</a:t>
            </a:r>
            <a:r>
              <a:rPr lang="zh-TW" altLang="en-US" dirty="0"/>
              <a:t>時間內得出</a:t>
            </a:r>
            <a:r>
              <a:rPr lang="en-US" altLang="zh-TW" dirty="0"/>
              <a:t>C</a:t>
            </a:r>
            <a:r>
              <a:rPr lang="zh-TW" altLang="en-US" dirty="0"/>
              <a:t>，也必須要先解出</a:t>
            </a:r>
            <a:r>
              <a:rPr lang="en-US" altLang="zh-TW" dirty="0"/>
              <a:t>ECDLP</a:t>
            </a:r>
          </a:p>
          <a:p>
            <a:endParaRPr lang="en-US" altLang="zh-TW" dirty="0"/>
          </a:p>
          <a:p>
            <a:r>
              <a:rPr lang="zh-TW" altLang="en-US" dirty="0"/>
              <a:t>所以我們可以說，本論文提出</a:t>
            </a:r>
            <a:r>
              <a:rPr lang="en-US" altLang="zh-TW" dirty="0"/>
              <a:t>CLCPPA</a:t>
            </a:r>
            <a:r>
              <a:rPr lang="zh-TW" altLang="en-US" dirty="0"/>
              <a:t>方法是安全的。</a:t>
            </a: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28</a:t>
            </a:fld>
            <a:endParaRPr lang="zh-TW" altLang="en-US"/>
          </a:p>
        </p:txBody>
      </p:sp>
    </p:spTree>
    <p:extLst>
      <p:ext uri="{BB962C8B-B14F-4D97-AF65-F5344CB8AC3E}">
        <p14:creationId xmlns:p14="http://schemas.microsoft.com/office/powerpoint/2010/main" val="1116886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29</a:t>
            </a:fld>
            <a:endParaRPr lang="zh-TW" altLang="en-US"/>
          </a:p>
        </p:txBody>
      </p:sp>
    </p:spTree>
    <p:extLst>
      <p:ext uri="{BB962C8B-B14F-4D97-AF65-F5344CB8AC3E}">
        <p14:creationId xmlns:p14="http://schemas.microsoft.com/office/powerpoint/2010/main" val="34907677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i="0"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30</a:t>
            </a:fld>
            <a:endParaRPr lang="zh-TW" altLang="en-US"/>
          </a:p>
        </p:txBody>
      </p:sp>
    </p:spTree>
    <p:extLst>
      <p:ext uri="{BB962C8B-B14F-4D97-AF65-F5344CB8AC3E}">
        <p14:creationId xmlns:p14="http://schemas.microsoft.com/office/powerpoint/2010/main" val="9520904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i="0" dirty="0"/>
              <a:t>該提案是免配對的，車輛只需要 </a:t>
            </a:r>
            <a:r>
              <a:rPr lang="en-US" altLang="zh-TW" i="0" dirty="0"/>
              <a:t>G </a:t>
            </a:r>
            <a:r>
              <a:rPr lang="zh-TW" altLang="en-US" i="0" dirty="0"/>
              <a:t>中的純量乘法運算和 </a:t>
            </a:r>
            <a:r>
              <a:rPr lang="en-US" altLang="zh-TW" i="0" dirty="0"/>
              <a:t>2 </a:t>
            </a:r>
            <a:r>
              <a:rPr lang="zh-TW" altLang="en-US" i="0" dirty="0"/>
              <a:t>個通用雜湊函數運算來進行簽名。</a:t>
            </a:r>
            <a:endParaRPr lang="en-US" altLang="zh-TW" i="0" dirty="0"/>
          </a:p>
          <a:p>
            <a:endParaRPr lang="zh-TW" altLang="en-US" i="0" dirty="0"/>
          </a:p>
          <a:p>
            <a:r>
              <a:rPr lang="zh-TW" altLang="en-US" i="0" dirty="0"/>
              <a:t>產生簽章的執行時間為𝑇</a:t>
            </a:r>
            <a:r>
              <a:rPr lang="en-US" altLang="zh-TW" i="0" dirty="0"/>
              <a:t>_(〖</a:t>
            </a:r>
            <a:r>
              <a:rPr lang="zh-TW" altLang="en-US" i="0" dirty="0"/>
              <a:t>𝑒𝑐</a:t>
            </a:r>
            <a:r>
              <a:rPr lang="en-US" altLang="zh-TW" i="0" dirty="0"/>
              <a:t>〗_</a:t>
            </a:r>
            <a:r>
              <a:rPr lang="zh-TW" altLang="en-US" i="0" dirty="0"/>
              <a:t>𝑚</a:t>
            </a:r>
            <a:r>
              <a:rPr lang="en-US" altLang="zh-TW" i="0" dirty="0"/>
              <a:t>)+2</a:t>
            </a:r>
            <a:r>
              <a:rPr lang="zh-TW" altLang="en-US" i="0" dirty="0"/>
              <a:t>𝑇</a:t>
            </a:r>
            <a:r>
              <a:rPr lang="en-US" altLang="zh-TW" i="0" dirty="0"/>
              <a:t>_ℎ ≈ 0.4422 </a:t>
            </a:r>
            <a:r>
              <a:rPr lang="en-US" altLang="zh-TW" i="0" dirty="0" err="1"/>
              <a:t>ms</a:t>
            </a:r>
            <a:r>
              <a:rPr lang="zh-TW" altLang="en-US" i="0" dirty="0"/>
              <a:t>。</a:t>
            </a: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31</a:t>
            </a:fld>
            <a:endParaRPr lang="zh-TW" altLang="en-US"/>
          </a:p>
        </p:txBody>
      </p:sp>
    </p:spTree>
    <p:extLst>
      <p:ext uri="{BB962C8B-B14F-4D97-AF65-F5344CB8AC3E}">
        <p14:creationId xmlns:p14="http://schemas.microsoft.com/office/powerpoint/2010/main" val="15002651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i="0" dirty="0"/>
              <a:t>為了驗證個人簽名，該提案需要在 </a:t>
            </a:r>
            <a:r>
              <a:rPr lang="en-US" altLang="zh-TW" i="0" dirty="0"/>
              <a:t>G </a:t>
            </a:r>
            <a:r>
              <a:rPr lang="zh-TW" altLang="en-US" i="0" dirty="0"/>
              <a:t>中運行 </a:t>
            </a:r>
            <a:r>
              <a:rPr lang="en-US" altLang="zh-TW" i="0" dirty="0"/>
              <a:t>4 </a:t>
            </a:r>
            <a:r>
              <a:rPr lang="zh-TW" altLang="en-US" i="0" dirty="0"/>
              <a:t>次純量乘法運算、</a:t>
            </a:r>
            <a:r>
              <a:rPr lang="en-US" altLang="zh-TW" i="0" dirty="0"/>
              <a:t>3 </a:t>
            </a:r>
            <a:r>
              <a:rPr lang="zh-TW" altLang="en-US" i="0" dirty="0"/>
              <a:t>次點加法運算和 </a:t>
            </a:r>
            <a:r>
              <a:rPr lang="en-US" altLang="zh-TW" i="0" dirty="0"/>
              <a:t>3 </a:t>
            </a:r>
            <a:r>
              <a:rPr lang="zh-TW" altLang="en-US" i="0" dirty="0"/>
              <a:t>次通用雜湊函數運算。</a:t>
            </a: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32</a:t>
            </a:fld>
            <a:endParaRPr lang="zh-TW" altLang="en-US"/>
          </a:p>
        </p:txBody>
      </p:sp>
    </p:spTree>
    <p:extLst>
      <p:ext uri="{BB962C8B-B14F-4D97-AF65-F5344CB8AC3E}">
        <p14:creationId xmlns:p14="http://schemas.microsoft.com/office/powerpoint/2010/main" val="2428472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i="0"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33</a:t>
            </a:fld>
            <a:endParaRPr lang="zh-TW" altLang="en-US"/>
          </a:p>
        </p:txBody>
      </p:sp>
    </p:spTree>
    <p:extLst>
      <p:ext uri="{BB962C8B-B14F-4D97-AF65-F5344CB8AC3E}">
        <p14:creationId xmlns:p14="http://schemas.microsoft.com/office/powerpoint/2010/main" val="16388159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i="0"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34</a:t>
            </a:fld>
            <a:endParaRPr lang="zh-TW" altLang="en-US"/>
          </a:p>
        </p:txBody>
      </p:sp>
    </p:spTree>
    <p:extLst>
      <p:ext uri="{BB962C8B-B14F-4D97-AF65-F5344CB8AC3E}">
        <p14:creationId xmlns:p14="http://schemas.microsoft.com/office/powerpoint/2010/main" val="3111260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VANET</a:t>
            </a:r>
            <a:r>
              <a:rPr lang="zh-TW" altLang="en-US" dirty="0"/>
              <a:t>最重要的兩個資安問題是</a:t>
            </a:r>
            <a:r>
              <a:rPr lang="en-US" altLang="zh-TW" sz="1200" dirty="0"/>
              <a:t>anonymity</a:t>
            </a:r>
            <a:r>
              <a:rPr lang="zh-TW" altLang="en-US" sz="1200" dirty="0"/>
              <a:t>和</a:t>
            </a:r>
            <a:r>
              <a:rPr lang="en-US" altLang="zh-TW" sz="1200" dirty="0"/>
              <a:t>traceability</a:t>
            </a:r>
          </a:p>
          <a:p>
            <a:endParaRPr lang="en-US" altLang="zh-TW" dirty="0"/>
          </a:p>
          <a:p>
            <a:r>
              <a:rPr lang="zh-TW" altLang="en-US" sz="1200" b="0" i="0" kern="1200" dirty="0">
                <a:solidFill>
                  <a:schemeClr val="tx1"/>
                </a:solidFill>
                <a:effectLst/>
                <a:latin typeface="+mn-lt"/>
                <a:ea typeface="+mn-ea"/>
                <a:cs typeface="+mn-cs"/>
              </a:rPr>
              <a:t>訊息認證</a:t>
            </a:r>
            <a:r>
              <a:rPr lang="en-US" altLang="zh-TW" sz="1200" b="0" i="0" kern="1200" dirty="0">
                <a:solidFill>
                  <a:schemeClr val="tx1"/>
                </a:solidFill>
                <a:effectLst/>
                <a:latin typeface="+mn-lt"/>
                <a:ea typeface="+mn-ea"/>
                <a:cs typeface="+mn-cs"/>
              </a:rPr>
              <a:t>[7]</a:t>
            </a:r>
            <a:r>
              <a:rPr lang="zh-TW" altLang="en-US" sz="1200" b="0" i="0" kern="1200" dirty="0">
                <a:solidFill>
                  <a:schemeClr val="tx1"/>
                </a:solidFill>
                <a:effectLst/>
                <a:latin typeface="+mn-lt"/>
                <a:ea typeface="+mn-ea"/>
                <a:cs typeface="+mn-cs"/>
              </a:rPr>
              <a:t>是常見的方法之一解決了上面的問題，但是比較容易造成隱私問題駕駛員資訊的風險（例如位置、車牌號碼、以及出行路線</a:t>
            </a:r>
            <a:r>
              <a:rPr lang="en-US" altLang="zh-TW" sz="1200" b="0" i="0" kern="1200" dirty="0">
                <a:solidFill>
                  <a:schemeClr val="tx1"/>
                </a:solidFill>
                <a:effectLst/>
                <a:latin typeface="+mn-lt"/>
                <a:ea typeface="+mn-ea"/>
                <a:cs typeface="+mn-cs"/>
              </a:rPr>
              <a:t>)</a:t>
            </a: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當車輛和路側單元之間交換交通狀態時，識別資訊會在廣播頻道中公開。攻擊者可以輕鬆收集資訊並獲取目標車輛的歷史路線。這可能會嚴重威脅用戶的隱私並帶來嚴重影響，例如被用於犯罪活動。因此，匿名服務是 </a:t>
            </a:r>
            <a:r>
              <a:rPr lang="en-US" altLang="zh-TW" sz="1200" b="0" i="0" kern="1200" dirty="0">
                <a:solidFill>
                  <a:schemeClr val="tx1"/>
                </a:solidFill>
                <a:effectLst/>
                <a:latin typeface="+mn-lt"/>
                <a:ea typeface="+mn-ea"/>
                <a:cs typeface="+mn-cs"/>
              </a:rPr>
              <a:t>VANET </a:t>
            </a:r>
            <a:r>
              <a:rPr lang="zh-TW" altLang="en-US" sz="1200" b="0" i="0" kern="1200" dirty="0">
                <a:solidFill>
                  <a:schemeClr val="tx1"/>
                </a:solidFill>
                <a:effectLst/>
                <a:latin typeface="+mn-lt"/>
                <a:ea typeface="+mn-ea"/>
                <a:cs typeface="+mn-cs"/>
              </a:rPr>
              <a:t>的重要組成部分。</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然而，絕對匿名可能會導致虛假和錯誤的訊息在 </a:t>
            </a:r>
            <a:r>
              <a:rPr lang="en-US" altLang="zh-TW" sz="1200" b="0" i="0" kern="1200" dirty="0">
                <a:solidFill>
                  <a:schemeClr val="tx1"/>
                </a:solidFill>
                <a:effectLst/>
                <a:latin typeface="+mn-lt"/>
                <a:ea typeface="+mn-ea"/>
                <a:cs typeface="+mn-cs"/>
              </a:rPr>
              <a:t>VANET </a:t>
            </a:r>
            <a:r>
              <a:rPr lang="zh-TW" altLang="en-US" sz="1200" b="0" i="0" kern="1200" dirty="0">
                <a:solidFill>
                  <a:schemeClr val="tx1"/>
                </a:solidFill>
                <a:effectLst/>
                <a:latin typeface="+mn-lt"/>
                <a:ea typeface="+mn-ea"/>
                <a:cs typeface="+mn-cs"/>
              </a:rPr>
              <a:t>中傳播。例如，惡意駕駛者可能會廣播</a:t>
            </a:r>
            <a:r>
              <a:rPr lang="en-US" altLang="zh-TW" sz="1200" b="0" i="0" kern="1200" dirty="0">
                <a:solidFill>
                  <a:schemeClr val="tx1"/>
                </a:solidFill>
                <a:effectLst/>
                <a:latin typeface="+mn-lt"/>
                <a:ea typeface="+mn-ea"/>
                <a:cs typeface="+mn-cs"/>
              </a:rPr>
              <a:t>GPS</a:t>
            </a:r>
            <a:r>
              <a:rPr lang="zh-TW" altLang="en-US" sz="1200" b="0" i="0" kern="1200" dirty="0">
                <a:solidFill>
                  <a:schemeClr val="tx1"/>
                </a:solidFill>
                <a:effectLst/>
                <a:latin typeface="+mn-lt"/>
                <a:ea typeface="+mn-ea"/>
                <a:cs typeface="+mn-cs"/>
              </a:rPr>
              <a:t>位置、天氣狀況、道路狀況等虛假交通法規，幹擾正常通訊甚至實施犯罪。因此，受信任的第三方應該能夠追蹤惡意行為的原始身分。</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dirty="0"/>
              <a:t>為了緩解匿名性和可追溯性之間的矛盾，在車載自組網中提出了條件隱私保護認證（</a:t>
            </a:r>
            <a:r>
              <a:rPr lang="en-US" altLang="zh-TW" dirty="0"/>
              <a:t>CPPA</a:t>
            </a:r>
            <a:r>
              <a:rPr lang="zh-TW" altLang="en-US" dirty="0"/>
              <a:t>）</a:t>
            </a:r>
            <a:r>
              <a:rPr lang="en-US" altLang="zh-TW" dirty="0"/>
              <a:t>[1]</a:t>
            </a:r>
            <a:r>
              <a:rPr lang="zh-TW" altLang="en-US" dirty="0"/>
              <a:t>。</a:t>
            </a:r>
            <a:endParaRPr lang="en-US" altLang="zh-TW" dirty="0"/>
          </a:p>
          <a:p>
            <a:endParaRPr lang="en-US" altLang="zh-TW" dirty="0"/>
          </a:p>
          <a:p>
            <a:r>
              <a:rPr lang="zh-TW" altLang="en-US" dirty="0"/>
              <a:t>其中大多數涉及證書管理問題（例如，涉及麻煩的證書吊銷清單）、一旦</a:t>
            </a:r>
            <a:r>
              <a:rPr lang="en-US" altLang="zh-TW" dirty="0"/>
              <a:t>KGC</a:t>
            </a:r>
            <a:r>
              <a:rPr lang="zh-TW" altLang="en-US" dirty="0"/>
              <a:t>洩露，車輛的密鑰將洩露。</a:t>
            </a:r>
            <a:endParaRPr lang="en-US" altLang="zh-TW"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4</a:t>
            </a:fld>
            <a:endParaRPr lang="zh-TW" altLang="en-US"/>
          </a:p>
        </p:txBody>
      </p:sp>
    </p:spTree>
    <p:extLst>
      <p:ext uri="{BB962C8B-B14F-4D97-AF65-F5344CB8AC3E}">
        <p14:creationId xmlns:p14="http://schemas.microsoft.com/office/powerpoint/2010/main" val="30209354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i="0"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35</a:t>
            </a:fld>
            <a:endParaRPr lang="zh-TW" altLang="en-US"/>
          </a:p>
        </p:txBody>
      </p:sp>
    </p:spTree>
    <p:extLst>
      <p:ext uri="{BB962C8B-B14F-4D97-AF65-F5344CB8AC3E}">
        <p14:creationId xmlns:p14="http://schemas.microsoft.com/office/powerpoint/2010/main" val="20392077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i="0"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36</a:t>
            </a:fld>
            <a:endParaRPr lang="zh-TW" altLang="en-US"/>
          </a:p>
        </p:txBody>
      </p:sp>
    </p:spTree>
    <p:extLst>
      <p:ext uri="{BB962C8B-B14F-4D97-AF65-F5344CB8AC3E}">
        <p14:creationId xmlns:p14="http://schemas.microsoft.com/office/powerpoint/2010/main" val="17544373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i="0"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37</a:t>
            </a:fld>
            <a:endParaRPr lang="zh-TW" altLang="en-US"/>
          </a:p>
        </p:txBody>
      </p:sp>
    </p:spTree>
    <p:extLst>
      <p:ext uri="{BB962C8B-B14F-4D97-AF65-F5344CB8AC3E}">
        <p14:creationId xmlns:p14="http://schemas.microsoft.com/office/powerpoint/2010/main" val="265590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i="0"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38</a:t>
            </a:fld>
            <a:endParaRPr lang="zh-TW" altLang="en-US"/>
          </a:p>
        </p:txBody>
      </p:sp>
    </p:spTree>
    <p:extLst>
      <p:ext uri="{BB962C8B-B14F-4D97-AF65-F5344CB8AC3E}">
        <p14:creationId xmlns:p14="http://schemas.microsoft.com/office/powerpoint/2010/main" val="17961512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i="0"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39</a:t>
            </a:fld>
            <a:endParaRPr lang="zh-TW" altLang="en-US"/>
          </a:p>
        </p:txBody>
      </p:sp>
    </p:spTree>
    <p:extLst>
      <p:ext uri="{BB962C8B-B14F-4D97-AF65-F5344CB8AC3E}">
        <p14:creationId xmlns:p14="http://schemas.microsoft.com/office/powerpoint/2010/main" val="18928044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i="0"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40</a:t>
            </a:fld>
            <a:endParaRPr lang="zh-TW" altLang="en-US"/>
          </a:p>
        </p:txBody>
      </p:sp>
    </p:spTree>
    <p:extLst>
      <p:ext uri="{BB962C8B-B14F-4D97-AF65-F5344CB8AC3E}">
        <p14:creationId xmlns:p14="http://schemas.microsoft.com/office/powerpoint/2010/main" val="28998434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i="0"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41</a:t>
            </a:fld>
            <a:endParaRPr lang="zh-TW" altLang="en-US"/>
          </a:p>
        </p:txBody>
      </p:sp>
    </p:spTree>
    <p:extLst>
      <p:ext uri="{BB962C8B-B14F-4D97-AF65-F5344CB8AC3E}">
        <p14:creationId xmlns:p14="http://schemas.microsoft.com/office/powerpoint/2010/main" val="16026764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i="0"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42</a:t>
            </a:fld>
            <a:endParaRPr lang="zh-TW" altLang="en-US"/>
          </a:p>
        </p:txBody>
      </p:sp>
    </p:spTree>
    <p:extLst>
      <p:ext uri="{BB962C8B-B14F-4D97-AF65-F5344CB8AC3E}">
        <p14:creationId xmlns:p14="http://schemas.microsoft.com/office/powerpoint/2010/main" val="24976905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43</a:t>
            </a:fld>
            <a:endParaRPr lang="zh-TW" altLang="en-US"/>
          </a:p>
        </p:txBody>
      </p:sp>
    </p:spTree>
    <p:extLst>
      <p:ext uri="{BB962C8B-B14F-4D97-AF65-F5344CB8AC3E}">
        <p14:creationId xmlns:p14="http://schemas.microsoft.com/office/powerpoint/2010/main" val="1377658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i="0"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44</a:t>
            </a:fld>
            <a:endParaRPr lang="zh-TW" altLang="en-US"/>
          </a:p>
        </p:txBody>
      </p:sp>
    </p:spTree>
    <p:extLst>
      <p:ext uri="{BB962C8B-B14F-4D97-AF65-F5344CB8AC3E}">
        <p14:creationId xmlns:p14="http://schemas.microsoft.com/office/powerpoint/2010/main" val="1484966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在這些方案中，車輛有兩種類型的私鑰（即</a:t>
            </a:r>
            <a:r>
              <a:rPr lang="en-US" altLang="zh-TW" sz="1200" b="0" i="0" kern="1200" dirty="0">
                <a:solidFill>
                  <a:schemeClr val="tx1"/>
                </a:solidFill>
                <a:effectLst/>
                <a:latin typeface="+mn-lt"/>
                <a:ea typeface="+mn-ea"/>
                <a:cs typeface="+mn-cs"/>
              </a:rPr>
              <a:t>partial</a:t>
            </a:r>
            <a:r>
              <a:rPr lang="zh-TW" altLang="en-US" sz="1200" b="0" i="0" kern="1200" dirty="0">
                <a:solidFill>
                  <a:schemeClr val="tx1"/>
                </a:solidFill>
                <a:effectLst/>
                <a:latin typeface="+mn-lt"/>
                <a:ea typeface="+mn-ea"/>
                <a:cs typeface="+mn-cs"/>
              </a:rPr>
              <a:t>私鑰和</a:t>
            </a:r>
            <a:r>
              <a:rPr lang="en-US" altLang="zh-TW" sz="1200" b="0" i="0" kern="1200" dirty="0">
                <a:solidFill>
                  <a:schemeClr val="tx1"/>
                </a:solidFill>
                <a:effectLst/>
                <a:latin typeface="+mn-lt"/>
                <a:ea typeface="+mn-ea"/>
                <a:cs typeface="+mn-cs"/>
              </a:rPr>
              <a:t>full</a:t>
            </a:r>
            <a:r>
              <a:rPr lang="zh-TW" altLang="en-US" sz="1200" b="0" i="0" kern="1200" dirty="0">
                <a:solidFill>
                  <a:schemeClr val="tx1"/>
                </a:solidFill>
                <a:effectLst/>
                <a:latin typeface="+mn-lt"/>
                <a:ea typeface="+mn-ea"/>
                <a:cs typeface="+mn-cs"/>
              </a:rPr>
              <a:t>私鑰），分別由可信任機構（即 </a:t>
            </a:r>
            <a:r>
              <a:rPr lang="en-US" altLang="zh-TW" sz="1200" b="0" i="0" kern="1200" dirty="0">
                <a:solidFill>
                  <a:schemeClr val="tx1"/>
                </a:solidFill>
                <a:effectLst/>
                <a:latin typeface="+mn-lt"/>
                <a:ea typeface="+mn-ea"/>
                <a:cs typeface="+mn-cs"/>
              </a:rPr>
              <a:t>KGC</a:t>
            </a:r>
            <a:r>
              <a:rPr lang="zh-TW" altLang="en-US" sz="1200" b="0" i="0" kern="1200" dirty="0">
                <a:solidFill>
                  <a:schemeClr val="tx1"/>
                </a:solidFill>
                <a:effectLst/>
                <a:latin typeface="+mn-lt"/>
                <a:ea typeface="+mn-ea"/>
                <a:cs typeface="+mn-cs"/>
              </a:rPr>
              <a:t>）和自身產生。因此，與 </a:t>
            </a:r>
            <a:r>
              <a:rPr lang="en-US" altLang="zh-TW" sz="1200" b="0" i="0" kern="1200" dirty="0">
                <a:solidFill>
                  <a:schemeClr val="tx1"/>
                </a:solidFill>
                <a:effectLst/>
                <a:latin typeface="+mn-lt"/>
                <a:ea typeface="+mn-ea"/>
                <a:cs typeface="+mn-cs"/>
              </a:rPr>
              <a:t>KGC </a:t>
            </a:r>
            <a:r>
              <a:rPr lang="zh-TW" altLang="en-US" sz="1200" b="0" i="0" kern="1200" dirty="0">
                <a:solidFill>
                  <a:schemeClr val="tx1"/>
                </a:solidFill>
                <a:effectLst/>
                <a:latin typeface="+mn-lt"/>
                <a:ea typeface="+mn-ea"/>
                <a:cs typeface="+mn-cs"/>
              </a:rPr>
              <a:t>勾結的攻擊者無法獲得車輛的完整鑰匙。</a:t>
            </a:r>
            <a:endParaRPr lang="en-US" altLang="zh-TW"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5</a:t>
            </a:fld>
            <a:endParaRPr lang="zh-TW" altLang="en-US"/>
          </a:p>
        </p:txBody>
      </p:sp>
    </p:spTree>
    <p:extLst>
      <p:ext uri="{BB962C8B-B14F-4D97-AF65-F5344CB8AC3E}">
        <p14:creationId xmlns:p14="http://schemas.microsoft.com/office/powerpoint/2010/main" val="776207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在這些方案中，車輛有兩種類型的私鑰（即</a:t>
            </a:r>
            <a:r>
              <a:rPr lang="en-US" altLang="zh-TW" sz="1200" b="0" i="0" kern="1200" dirty="0">
                <a:solidFill>
                  <a:schemeClr val="tx1"/>
                </a:solidFill>
                <a:effectLst/>
                <a:latin typeface="+mn-lt"/>
                <a:ea typeface="+mn-ea"/>
                <a:cs typeface="+mn-cs"/>
              </a:rPr>
              <a:t>partial</a:t>
            </a:r>
            <a:r>
              <a:rPr lang="zh-TW" altLang="en-US" sz="1200" b="0" i="0" kern="1200" dirty="0">
                <a:solidFill>
                  <a:schemeClr val="tx1"/>
                </a:solidFill>
                <a:effectLst/>
                <a:latin typeface="+mn-lt"/>
                <a:ea typeface="+mn-ea"/>
                <a:cs typeface="+mn-cs"/>
              </a:rPr>
              <a:t>私鑰和</a:t>
            </a:r>
            <a:r>
              <a:rPr lang="en-US" altLang="zh-TW" sz="1200" b="0" i="0" kern="1200" dirty="0">
                <a:solidFill>
                  <a:schemeClr val="tx1"/>
                </a:solidFill>
                <a:effectLst/>
                <a:latin typeface="+mn-lt"/>
                <a:ea typeface="+mn-ea"/>
                <a:cs typeface="+mn-cs"/>
              </a:rPr>
              <a:t>full</a:t>
            </a:r>
            <a:r>
              <a:rPr lang="zh-TW" altLang="en-US" sz="1200" b="0" i="0" kern="1200" dirty="0">
                <a:solidFill>
                  <a:schemeClr val="tx1"/>
                </a:solidFill>
                <a:effectLst/>
                <a:latin typeface="+mn-lt"/>
                <a:ea typeface="+mn-ea"/>
                <a:cs typeface="+mn-cs"/>
              </a:rPr>
              <a:t>私鑰），分別由可信任機構（即 </a:t>
            </a:r>
            <a:r>
              <a:rPr lang="en-US" altLang="zh-TW" sz="1200" b="0" i="0" kern="1200" dirty="0">
                <a:solidFill>
                  <a:schemeClr val="tx1"/>
                </a:solidFill>
                <a:effectLst/>
                <a:latin typeface="+mn-lt"/>
                <a:ea typeface="+mn-ea"/>
                <a:cs typeface="+mn-cs"/>
              </a:rPr>
              <a:t>KGC</a:t>
            </a:r>
            <a:r>
              <a:rPr lang="zh-TW" altLang="en-US" sz="1200" b="0" i="0" kern="1200" dirty="0">
                <a:solidFill>
                  <a:schemeClr val="tx1"/>
                </a:solidFill>
                <a:effectLst/>
                <a:latin typeface="+mn-lt"/>
                <a:ea typeface="+mn-ea"/>
                <a:cs typeface="+mn-cs"/>
              </a:rPr>
              <a:t>）和自身產生。因此，與 </a:t>
            </a:r>
            <a:r>
              <a:rPr lang="en-US" altLang="zh-TW" sz="1200" b="0" i="0" kern="1200" dirty="0">
                <a:solidFill>
                  <a:schemeClr val="tx1"/>
                </a:solidFill>
                <a:effectLst/>
                <a:latin typeface="+mn-lt"/>
                <a:ea typeface="+mn-ea"/>
                <a:cs typeface="+mn-cs"/>
              </a:rPr>
              <a:t>KGC </a:t>
            </a:r>
            <a:r>
              <a:rPr lang="zh-TW" altLang="en-US" sz="1200" b="0" i="0" kern="1200" dirty="0">
                <a:solidFill>
                  <a:schemeClr val="tx1"/>
                </a:solidFill>
                <a:effectLst/>
                <a:latin typeface="+mn-lt"/>
                <a:ea typeface="+mn-ea"/>
                <a:cs typeface="+mn-cs"/>
              </a:rPr>
              <a:t>勾結的攻擊者無法獲得車輛的完整鑰匙。</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dirty="0"/>
              <a:t>作者對 </a:t>
            </a:r>
            <a:r>
              <a:rPr lang="en-US" altLang="zh-TW" dirty="0"/>
              <a:t>Ali </a:t>
            </a:r>
            <a:r>
              <a:rPr lang="zh-TW" altLang="en-US" dirty="0"/>
              <a:t>等人的方案 </a:t>
            </a:r>
            <a:r>
              <a:rPr lang="en-US" altLang="zh-TW" dirty="0"/>
              <a:t>[5] </a:t>
            </a:r>
            <a:r>
              <a:rPr lang="zh-TW" altLang="en-US" dirty="0"/>
              <a:t>實例化了數位簽章偽造攻擊，並分析了其可證明的安全證明中可能存在的缺陷。</a:t>
            </a:r>
            <a:endParaRPr lang="en-US" altLang="zh-TW" dirty="0"/>
          </a:p>
          <a:p>
            <a:endParaRPr lang="en-US" altLang="zh-TW" dirty="0"/>
          </a:p>
          <a:p>
            <a:r>
              <a:rPr lang="zh-TW" altLang="en-US" dirty="0"/>
              <a:t>作者為 </a:t>
            </a:r>
            <a:r>
              <a:rPr lang="en-US" altLang="zh-TW" dirty="0"/>
              <a:t>VANET </a:t>
            </a:r>
            <a:r>
              <a:rPr lang="zh-TW" altLang="en-US" dirty="0"/>
              <a:t>設計了一種新的可證明安全的 </a:t>
            </a:r>
            <a:r>
              <a:rPr lang="en-US" altLang="zh-TW" dirty="0"/>
              <a:t>CLCPPA </a:t>
            </a:r>
            <a:r>
              <a:rPr lang="zh-TW" altLang="en-US" dirty="0"/>
              <a:t>方案，無需任何複雜的雙線性配對和 </a:t>
            </a:r>
            <a:r>
              <a:rPr lang="en-US" altLang="zh-TW" dirty="0" err="1"/>
              <a:t>MapToPoint</a:t>
            </a:r>
            <a:r>
              <a:rPr lang="en-US" altLang="zh-TW" dirty="0"/>
              <a:t> </a:t>
            </a:r>
            <a:r>
              <a:rPr lang="zh-TW" altLang="en-US" dirty="0"/>
              <a:t>操作。</a:t>
            </a:r>
            <a:endParaRPr lang="en-US" altLang="zh-TW" dirty="0"/>
          </a:p>
          <a:p>
            <a:endParaRPr lang="en-US" altLang="zh-TW" dirty="0"/>
          </a:p>
          <a:p>
            <a:r>
              <a:rPr lang="zh-TW" altLang="en-US" dirty="0"/>
              <a:t>作者對他們的提案進行了性能評估，並與其他 </a:t>
            </a:r>
            <a:r>
              <a:rPr lang="en-US" altLang="zh-TW" dirty="0"/>
              <a:t>CLCPPA </a:t>
            </a:r>
            <a:r>
              <a:rPr lang="zh-TW" altLang="en-US" dirty="0"/>
              <a:t>方案進行了比較。</a:t>
            </a:r>
            <a:endParaRPr lang="en-US" altLang="zh-TW"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6</a:t>
            </a:fld>
            <a:endParaRPr lang="zh-TW" altLang="en-US"/>
          </a:p>
        </p:txBody>
      </p:sp>
    </p:spTree>
    <p:extLst>
      <p:ext uri="{BB962C8B-B14F-4D97-AF65-F5344CB8AC3E}">
        <p14:creationId xmlns:p14="http://schemas.microsoft.com/office/powerpoint/2010/main" val="302386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7</a:t>
            </a:fld>
            <a:endParaRPr lang="zh-TW" altLang="en-US"/>
          </a:p>
        </p:txBody>
      </p:sp>
    </p:spTree>
    <p:extLst>
      <p:ext uri="{BB962C8B-B14F-4D97-AF65-F5344CB8AC3E}">
        <p14:creationId xmlns:p14="http://schemas.microsoft.com/office/powerpoint/2010/main" val="341608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zh-TW" altLang="en-US" sz="1200" b="0" i="0" kern="1200" dirty="0">
                <a:solidFill>
                  <a:schemeClr val="tx1"/>
                </a:solidFill>
                <a:effectLst/>
                <a:latin typeface="+mn-lt"/>
                <a:ea typeface="+mn-ea"/>
                <a:cs typeface="+mn-cs"/>
              </a:rPr>
              <a:t>車輛（例如車輛</a:t>
            </a:r>
            <a:r>
              <a:rPr lang="en-US" altLang="zh-TW" sz="1200" b="0" i="0" kern="1200" dirty="0">
                <a:solidFill>
                  <a:schemeClr val="tx1"/>
                </a:solidFill>
                <a:effectLst/>
                <a:latin typeface="+mn-lt"/>
                <a:ea typeface="+mn-ea"/>
                <a:cs typeface="+mn-cs"/>
              </a:rPr>
              <a:t>A</a:t>
            </a:r>
            <a:r>
              <a:rPr lang="zh-TW" altLang="en-US" sz="1200" b="0" i="0" kern="1200" dirty="0">
                <a:solidFill>
                  <a:schemeClr val="tx1"/>
                </a:solidFill>
                <a:effectLst/>
                <a:latin typeface="+mn-lt"/>
                <a:ea typeface="+mn-ea"/>
                <a:cs typeface="+mn-cs"/>
              </a:rPr>
              <a:t>）向</a:t>
            </a:r>
            <a:r>
              <a:rPr lang="en-US" altLang="zh-TW" sz="1200" b="0" i="0" kern="1200" dirty="0">
                <a:solidFill>
                  <a:schemeClr val="tx1"/>
                </a:solidFill>
                <a:effectLst/>
                <a:latin typeface="+mn-lt"/>
                <a:ea typeface="+mn-ea"/>
                <a:cs typeface="+mn-cs"/>
              </a:rPr>
              <a:t>TRA</a:t>
            </a:r>
            <a:r>
              <a:rPr lang="zh-TW" altLang="en-US" sz="1200" b="0" i="0" kern="1200" dirty="0">
                <a:solidFill>
                  <a:schemeClr val="tx1"/>
                </a:solidFill>
                <a:effectLst/>
                <a:latin typeface="+mn-lt"/>
                <a:ea typeface="+mn-ea"/>
                <a:cs typeface="+mn-cs"/>
              </a:rPr>
              <a:t>申請註冊。</a:t>
            </a:r>
            <a:endParaRPr lang="en-US" altLang="zh-TW" sz="1200" b="0" i="0" kern="1200" dirty="0">
              <a:solidFill>
                <a:schemeClr val="tx1"/>
              </a:solidFill>
              <a:effectLst/>
              <a:latin typeface="+mn-lt"/>
              <a:ea typeface="+mn-ea"/>
              <a:cs typeface="+mn-cs"/>
            </a:endParaRPr>
          </a:p>
          <a:p>
            <a:pPr marL="228600" indent="-228600">
              <a:buAutoNum type="arabicPeriod"/>
            </a:pPr>
            <a:endParaRPr lang="en-US" altLang="zh-TW" sz="1200" b="0" i="0" kern="1200" dirty="0">
              <a:solidFill>
                <a:schemeClr val="tx1"/>
              </a:solidFill>
              <a:effectLst/>
              <a:latin typeface="+mn-lt"/>
              <a:ea typeface="+mn-ea"/>
              <a:cs typeface="+mn-cs"/>
            </a:endParaRPr>
          </a:p>
          <a:p>
            <a:pPr marL="228600" indent="-228600">
              <a:buAutoNum type="arabicPeriod"/>
            </a:pPr>
            <a:r>
              <a:rPr lang="en-US" altLang="zh-TW" sz="1200" b="0" i="0" kern="1200" dirty="0">
                <a:solidFill>
                  <a:schemeClr val="tx1"/>
                </a:solidFill>
                <a:effectLst/>
                <a:latin typeface="+mn-lt"/>
                <a:ea typeface="+mn-ea"/>
                <a:cs typeface="+mn-cs"/>
              </a:rPr>
              <a:t>TRA </a:t>
            </a:r>
            <a:r>
              <a:rPr lang="zh-TW" altLang="en-US" sz="1200" b="0" i="0" kern="1200" dirty="0">
                <a:solidFill>
                  <a:schemeClr val="tx1"/>
                </a:solidFill>
                <a:effectLst/>
                <a:latin typeface="+mn-lt"/>
                <a:ea typeface="+mn-ea"/>
                <a:cs typeface="+mn-cs"/>
              </a:rPr>
              <a:t>產生匿名身分並將其發送到車輛。然後，車輛將它們預先載入到 </a:t>
            </a:r>
            <a:r>
              <a:rPr lang="en-US" altLang="zh-TW" sz="1200" b="0" i="0" kern="1200" dirty="0">
                <a:solidFill>
                  <a:schemeClr val="tx1"/>
                </a:solidFill>
                <a:effectLst/>
                <a:latin typeface="+mn-lt"/>
                <a:ea typeface="+mn-ea"/>
                <a:cs typeface="+mn-cs"/>
              </a:rPr>
              <a:t>OBU</a:t>
            </a:r>
            <a:r>
              <a:rPr lang="zh-TW" altLang="en-US" sz="1200" b="0" i="0" kern="1200" dirty="0">
                <a:solidFill>
                  <a:schemeClr val="tx1"/>
                </a:solidFill>
                <a:effectLst/>
                <a:latin typeface="+mn-lt"/>
                <a:ea typeface="+mn-ea"/>
                <a:cs typeface="+mn-cs"/>
              </a:rPr>
              <a:t>。</a:t>
            </a:r>
            <a:endParaRPr lang="en-US" altLang="zh-TW" sz="1200" b="0" i="0" kern="1200" dirty="0">
              <a:solidFill>
                <a:schemeClr val="tx1"/>
              </a:solidFill>
              <a:effectLst/>
              <a:latin typeface="+mn-lt"/>
              <a:ea typeface="+mn-ea"/>
              <a:cs typeface="+mn-cs"/>
            </a:endParaRPr>
          </a:p>
          <a:p>
            <a:pPr marL="228600" indent="-228600">
              <a:buAutoNum type="arabicPeriod"/>
            </a:pPr>
            <a:endParaRPr lang="en-US" altLang="zh-TW" sz="1200" b="0" i="0" kern="1200" dirty="0">
              <a:solidFill>
                <a:schemeClr val="tx1"/>
              </a:solidFill>
              <a:effectLst/>
              <a:latin typeface="+mn-lt"/>
              <a:ea typeface="+mn-ea"/>
              <a:cs typeface="+mn-cs"/>
            </a:endParaRPr>
          </a:p>
          <a:p>
            <a:pPr marL="228600" indent="-228600">
              <a:buAutoNum type="arabicPeriod"/>
            </a:pPr>
            <a:r>
              <a:rPr lang="zh-TW" altLang="en-US" sz="1200" b="0" i="0" kern="1200" dirty="0">
                <a:solidFill>
                  <a:schemeClr val="tx1"/>
                </a:solidFill>
                <a:effectLst/>
                <a:latin typeface="+mn-lt"/>
                <a:ea typeface="+mn-ea"/>
                <a:cs typeface="+mn-cs"/>
              </a:rPr>
              <a:t>車輛向</a:t>
            </a:r>
            <a:r>
              <a:rPr lang="en-US" altLang="zh-TW" sz="1200" b="0" i="0" kern="1200" dirty="0">
                <a:solidFill>
                  <a:schemeClr val="tx1"/>
                </a:solidFill>
                <a:effectLst/>
                <a:latin typeface="+mn-lt"/>
                <a:ea typeface="+mn-ea"/>
                <a:cs typeface="+mn-cs"/>
              </a:rPr>
              <a:t>KGC</a:t>
            </a:r>
            <a:r>
              <a:rPr lang="zh-TW" altLang="en-US" sz="1200" b="0" i="0" kern="1200" dirty="0">
                <a:solidFill>
                  <a:schemeClr val="tx1"/>
                </a:solidFill>
                <a:effectLst/>
                <a:latin typeface="+mn-lt"/>
                <a:ea typeface="+mn-ea"/>
                <a:cs typeface="+mn-cs"/>
              </a:rPr>
              <a:t>發送註冊請求並獲取其</a:t>
            </a:r>
            <a:r>
              <a:rPr lang="en-US" altLang="zh-TW" sz="1200" b="0" i="0" kern="1200" dirty="0" err="1">
                <a:solidFill>
                  <a:schemeClr val="tx1"/>
                </a:solidFill>
                <a:effectLst/>
                <a:latin typeface="+mn-lt"/>
                <a:ea typeface="+mn-ea"/>
                <a:cs typeface="+mn-cs"/>
              </a:rPr>
              <a:t>patial</a:t>
            </a:r>
            <a:r>
              <a:rPr lang="zh-TW" altLang="en-US" sz="1200" b="0" i="0" kern="1200" dirty="0">
                <a:solidFill>
                  <a:schemeClr val="tx1"/>
                </a:solidFill>
                <a:effectLst/>
                <a:latin typeface="+mn-lt"/>
                <a:ea typeface="+mn-ea"/>
                <a:cs typeface="+mn-cs"/>
              </a:rPr>
              <a:t> 私鑰。</a:t>
            </a:r>
            <a:endParaRPr lang="zh-TW" altLang="en-US" i="0"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8</a:t>
            </a:fld>
            <a:endParaRPr lang="zh-TW" altLang="en-US"/>
          </a:p>
        </p:txBody>
      </p:sp>
    </p:spTree>
    <p:extLst>
      <p:ext uri="{BB962C8B-B14F-4D97-AF65-F5344CB8AC3E}">
        <p14:creationId xmlns:p14="http://schemas.microsoft.com/office/powerpoint/2010/main" val="4270790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4.</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KGC </a:t>
            </a:r>
            <a:r>
              <a:rPr lang="zh-TW" altLang="en-US" sz="1200" b="0" i="0" kern="1200" dirty="0">
                <a:solidFill>
                  <a:schemeClr val="tx1"/>
                </a:solidFill>
                <a:effectLst/>
                <a:latin typeface="+mn-lt"/>
                <a:ea typeface="+mn-ea"/>
                <a:cs typeface="+mn-cs"/>
              </a:rPr>
              <a:t>產生</a:t>
            </a:r>
            <a:r>
              <a:rPr lang="en-US" altLang="zh-TW" sz="1200" b="0" i="0" kern="1200" dirty="0">
                <a:solidFill>
                  <a:schemeClr val="tx1"/>
                </a:solidFill>
                <a:effectLst/>
                <a:latin typeface="+mn-lt"/>
                <a:ea typeface="+mn-ea"/>
                <a:cs typeface="+mn-cs"/>
              </a:rPr>
              <a:t>partial</a:t>
            </a:r>
            <a:r>
              <a:rPr lang="zh-TW" altLang="en-US" sz="1200" b="0" i="0" kern="1200" dirty="0">
                <a:solidFill>
                  <a:schemeClr val="tx1"/>
                </a:solidFill>
                <a:effectLst/>
                <a:latin typeface="+mn-lt"/>
                <a:ea typeface="+mn-ea"/>
                <a:cs typeface="+mn-cs"/>
              </a:rPr>
              <a:t>私鑰並將其秘密發送回車輛。</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5.</a:t>
            </a:r>
            <a:r>
              <a:rPr lang="zh-TW" altLang="en-US" sz="1200" b="0" i="0" kern="1200" dirty="0">
                <a:solidFill>
                  <a:schemeClr val="tx1"/>
                </a:solidFill>
                <a:effectLst/>
                <a:latin typeface="+mn-lt"/>
                <a:ea typeface="+mn-ea"/>
                <a:cs typeface="+mn-cs"/>
              </a:rPr>
              <a:t> 車輛產生</a:t>
            </a:r>
            <a:r>
              <a:rPr lang="en-US" altLang="zh-TW" sz="1200" b="0" i="0" kern="1200" dirty="0">
                <a:solidFill>
                  <a:schemeClr val="tx1"/>
                </a:solidFill>
                <a:effectLst/>
                <a:latin typeface="+mn-lt"/>
                <a:ea typeface="+mn-ea"/>
                <a:cs typeface="+mn-cs"/>
              </a:rPr>
              <a:t>full</a:t>
            </a:r>
            <a:r>
              <a:rPr lang="zh-TW" altLang="en-US" sz="1200" b="0" i="0" kern="1200" dirty="0">
                <a:solidFill>
                  <a:schemeClr val="tx1"/>
                </a:solidFill>
                <a:effectLst/>
                <a:latin typeface="+mn-lt"/>
                <a:ea typeface="+mn-ea"/>
                <a:cs typeface="+mn-cs"/>
              </a:rPr>
              <a:t>私鑰和相應的公鑰以進行身份驗證。</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6.</a:t>
            </a:r>
            <a:r>
              <a:rPr lang="zh-TW" altLang="en-US" sz="1200" b="0" i="0" kern="1200" dirty="0">
                <a:solidFill>
                  <a:schemeClr val="tx1"/>
                </a:solidFill>
                <a:effectLst/>
                <a:latin typeface="+mn-lt"/>
                <a:ea typeface="+mn-ea"/>
                <a:cs typeface="+mn-cs"/>
              </a:rPr>
              <a:t> 車輛產生簽章並將訊息</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簽章對發送到周圍的車輛或 </a:t>
            </a:r>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。接收者（車輛或 </a:t>
            </a:r>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）檢查訊息。</a:t>
            </a:r>
            <a:endParaRPr lang="zh-TW" altLang="en-US" i="0"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9</a:t>
            </a:fld>
            <a:endParaRPr lang="zh-TW" altLang="en-US"/>
          </a:p>
        </p:txBody>
      </p:sp>
    </p:spTree>
    <p:extLst>
      <p:ext uri="{BB962C8B-B14F-4D97-AF65-F5344CB8AC3E}">
        <p14:creationId xmlns:p14="http://schemas.microsoft.com/office/powerpoint/2010/main" val="3126813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i="0"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10</a:t>
            </a:fld>
            <a:endParaRPr lang="zh-TW" altLang="en-US"/>
          </a:p>
        </p:txBody>
      </p:sp>
    </p:spTree>
    <p:extLst>
      <p:ext uri="{BB962C8B-B14F-4D97-AF65-F5344CB8AC3E}">
        <p14:creationId xmlns:p14="http://schemas.microsoft.com/office/powerpoint/2010/main" val="27038723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7">
            <a:extLst>
              <a:ext uri="{FF2B5EF4-FFF2-40B4-BE49-F238E27FC236}">
                <a16:creationId xmlns:a16="http://schemas.microsoft.com/office/drawing/2014/main" id="{5380A014-1779-622F-74FC-C0B2D0381A78}"/>
              </a:ext>
            </a:extLst>
          </p:cNvPr>
          <p:cNvGrpSpPr>
            <a:grpSpLocks/>
          </p:cNvGrpSpPr>
          <p:nvPr/>
        </p:nvGrpSpPr>
        <p:grpSpPr bwMode="auto">
          <a:xfrm>
            <a:off x="9" y="0"/>
            <a:ext cx="12191993" cy="6858000"/>
            <a:chOff x="0" y="0"/>
            <a:chExt cx="9143995" cy="6858000"/>
          </a:xfrm>
        </p:grpSpPr>
        <p:grpSp>
          <p:nvGrpSpPr>
            <p:cNvPr id="5" name="Group 9">
              <a:extLst>
                <a:ext uri="{FF2B5EF4-FFF2-40B4-BE49-F238E27FC236}">
                  <a16:creationId xmlns:a16="http://schemas.microsoft.com/office/drawing/2014/main" id="{D890C8B8-FAEF-64EC-A07E-9AE6A54140AD}"/>
                </a:ext>
              </a:extLst>
            </p:cNvPr>
            <p:cNvGrpSpPr>
              <a:grpSpLocks/>
            </p:cNvGrpSpPr>
            <p:nvPr/>
          </p:nvGrpSpPr>
          <p:grpSpPr bwMode="auto">
            <a:xfrm>
              <a:off x="5399085" y="6113463"/>
              <a:ext cx="3744910" cy="700087"/>
              <a:chOff x="3379" y="3851"/>
              <a:chExt cx="2359" cy="441"/>
            </a:xfrm>
          </p:grpSpPr>
          <p:pic>
            <p:nvPicPr>
              <p:cNvPr id="11" name="Picture 12">
                <a:extLst>
                  <a:ext uri="{FF2B5EF4-FFF2-40B4-BE49-F238E27FC236}">
                    <a16:creationId xmlns:a16="http://schemas.microsoft.com/office/drawing/2014/main" id="{CAF4E79B-9048-F0DD-2F90-03FF1B2909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5" y="3851"/>
                <a:ext cx="363"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8">
                <a:extLst>
                  <a:ext uri="{FF2B5EF4-FFF2-40B4-BE49-F238E27FC236}">
                    <a16:creationId xmlns:a16="http://schemas.microsoft.com/office/drawing/2014/main" id="{30A894EF-7013-CE7E-89F9-A71C9C82D80D}"/>
                  </a:ext>
                </a:extLst>
              </p:cNvPr>
              <p:cNvSpPr>
                <a:spLocks noChangeArrowheads="1"/>
              </p:cNvSpPr>
              <p:nvPr/>
            </p:nvSpPr>
            <p:spPr bwMode="auto">
              <a:xfrm>
                <a:off x="3379" y="4020"/>
                <a:ext cx="196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en-US" altLang="zh-TW" sz="1000">
                    <a:solidFill>
                      <a:srgbClr val="969696"/>
                    </a:solidFill>
                    <a:latin typeface="Calibri" panose="020F0502020204030204" pitchFamily="34" charset="0"/>
                  </a:rPr>
                  <a:t>National Chung Cheng University</a:t>
                </a:r>
              </a:p>
              <a:p>
                <a:pPr algn="r" eaLnBrk="1" hangingPunct="1"/>
                <a:r>
                  <a:rPr lang="en-US" altLang="zh-TW" sz="1000">
                    <a:solidFill>
                      <a:srgbClr val="969696"/>
                    </a:solidFill>
                    <a:latin typeface="Calibri" panose="020F0502020204030204" pitchFamily="34" charset="0"/>
                  </a:rPr>
                  <a:t>Dept. Computer Science &amp; Information Engineering</a:t>
                </a:r>
              </a:p>
            </p:txBody>
          </p:sp>
        </p:grpSp>
        <p:pic>
          <p:nvPicPr>
            <p:cNvPr id="6" name="Picture 7">
              <a:extLst>
                <a:ext uri="{FF2B5EF4-FFF2-40B4-BE49-F238E27FC236}">
                  <a16:creationId xmlns:a16="http://schemas.microsoft.com/office/drawing/2014/main" id="{7F1118F2-3A31-76B1-3858-ED9CA8BA5D9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2060" b="24757"/>
            <a:stretch>
              <a:fillRect/>
            </a:stretch>
          </p:blipFill>
          <p:spPr bwMode="auto">
            <a:xfrm>
              <a:off x="1" y="4643438"/>
              <a:ext cx="1819275"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a:extLst>
                <a:ext uri="{FF2B5EF4-FFF2-40B4-BE49-F238E27FC236}">
                  <a16:creationId xmlns:a16="http://schemas.microsoft.com/office/drawing/2014/main" id="{980E7FE6-2FFE-A5A7-98B0-CF182408E814}"/>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3809"/>
            <a:stretch>
              <a:fillRect/>
            </a:stretch>
          </p:blipFill>
          <p:spPr bwMode="auto">
            <a:xfrm>
              <a:off x="1763681" y="5053013"/>
              <a:ext cx="1385322"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id="{2B3CD2A0-8759-3188-9CEF-D7D84E124F0E}"/>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l="21568" t="33981"/>
            <a:stretch>
              <a:fillRect/>
            </a:stretch>
          </p:blipFill>
          <p:spPr bwMode="auto">
            <a:xfrm>
              <a:off x="0" y="0"/>
              <a:ext cx="143964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a:extLst>
                <a:ext uri="{FF2B5EF4-FFF2-40B4-BE49-F238E27FC236}">
                  <a16:creationId xmlns:a16="http://schemas.microsoft.com/office/drawing/2014/main" id="{BFA7F037-FA89-AF37-5BDA-860D506F6F68}"/>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73567"/>
            <a:stretch>
              <a:fillRect/>
            </a:stretch>
          </p:blipFill>
          <p:spPr bwMode="auto">
            <a:xfrm>
              <a:off x="0" y="1162050"/>
              <a:ext cx="1052513"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16">
              <a:extLst>
                <a:ext uri="{FF2B5EF4-FFF2-40B4-BE49-F238E27FC236}">
                  <a16:creationId xmlns:a16="http://schemas.microsoft.com/office/drawing/2014/main" id="{550ABBF3-FF57-F35A-281A-6A023FD69AE6}"/>
                </a:ext>
              </a:extLst>
            </p:cNvPr>
            <p:cNvSpPr>
              <a:spLocks noChangeArrowheads="1"/>
            </p:cNvSpPr>
            <p:nvPr/>
          </p:nvSpPr>
          <p:spPr bwMode="auto">
            <a:xfrm>
              <a:off x="142875" y="6367463"/>
              <a:ext cx="42846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TW" sz="1600" b="1">
                  <a:latin typeface="Calibri" panose="020F0502020204030204" pitchFamily="34" charset="0"/>
                </a:rPr>
                <a:t>2023 Mobile All-IP Networking Laboratory</a:t>
              </a:r>
            </a:p>
          </p:txBody>
        </p:sp>
      </p:grpSp>
      <p:sp>
        <p:nvSpPr>
          <p:cNvPr id="2" name="標題 1"/>
          <p:cNvSpPr>
            <a:spLocks noGrp="1"/>
          </p:cNvSpPr>
          <p:nvPr>
            <p:ph type="ctrTitle"/>
          </p:nvPr>
        </p:nvSpPr>
        <p:spPr>
          <a:xfrm>
            <a:off x="914400" y="1676401"/>
            <a:ext cx="10363200" cy="1470025"/>
          </a:xfrm>
        </p:spPr>
        <p:txBody>
          <a:bodyPr/>
          <a:lstStyle>
            <a:lvl1pPr>
              <a:defRPr>
                <a:latin typeface="微軟正黑體" pitchFamily="34" charset="-120"/>
                <a:ea typeface="微軟正黑體" pitchFamily="34" charset="-120"/>
              </a:defRPr>
            </a:lvl1pPr>
          </a:lstStyle>
          <a:p>
            <a:r>
              <a:rPr lang="zh-TW" altLang="en-US"/>
              <a:t>按一下以編輯母片標題樣式</a:t>
            </a:r>
            <a:endParaRPr lang="en-US"/>
          </a:p>
        </p:txBody>
      </p:sp>
      <p:sp>
        <p:nvSpPr>
          <p:cNvPr id="3" name="副標題 2"/>
          <p:cNvSpPr>
            <a:spLocks noGrp="1"/>
          </p:cNvSpPr>
          <p:nvPr>
            <p:ph type="subTitle" idx="1"/>
          </p:nvPr>
        </p:nvSpPr>
        <p:spPr>
          <a:xfrm>
            <a:off x="1828800" y="3432175"/>
            <a:ext cx="85344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zh-TW" altLang="en-US"/>
              <a:t>按一下以編輯母片子標題樣式</a:t>
            </a:r>
            <a:endParaRPr lang="en-US"/>
          </a:p>
        </p:txBody>
      </p:sp>
      <p:sp>
        <p:nvSpPr>
          <p:cNvPr id="13" name="日期版面配置區 3">
            <a:extLst>
              <a:ext uri="{FF2B5EF4-FFF2-40B4-BE49-F238E27FC236}">
                <a16:creationId xmlns:a16="http://schemas.microsoft.com/office/drawing/2014/main" id="{C43C86AF-36E7-37A9-C2CE-027A1CE308CD}"/>
              </a:ext>
            </a:extLst>
          </p:cNvPr>
          <p:cNvSpPr>
            <a:spLocks noGrp="1"/>
          </p:cNvSpPr>
          <p:nvPr>
            <p:ph type="dt" sz="half" idx="10"/>
          </p:nvPr>
        </p:nvSpPr>
        <p:spPr/>
        <p:txBody>
          <a:bodyPr/>
          <a:lstStyle>
            <a:lvl1pPr>
              <a:defRPr>
                <a:latin typeface="微軟正黑體" pitchFamily="34" charset="-120"/>
                <a:ea typeface="微軟正黑體" pitchFamily="34" charset="-120"/>
              </a:defRPr>
            </a:lvl1pPr>
          </a:lstStyle>
          <a:p>
            <a:pPr>
              <a:defRPr/>
            </a:pPr>
            <a:fld id="{521381D5-AF00-384A-AF92-06B631C8F50B}" type="datetimeFigureOut">
              <a:rPr lang="en-US" altLang="zh-TW"/>
              <a:pPr>
                <a:defRPr/>
              </a:pPr>
              <a:t>11/15/2023</a:t>
            </a:fld>
            <a:endParaRPr lang="en-US" altLang="zh-TW"/>
          </a:p>
        </p:txBody>
      </p:sp>
      <p:sp>
        <p:nvSpPr>
          <p:cNvPr id="14" name="頁尾版面配置區 4">
            <a:extLst>
              <a:ext uri="{FF2B5EF4-FFF2-40B4-BE49-F238E27FC236}">
                <a16:creationId xmlns:a16="http://schemas.microsoft.com/office/drawing/2014/main" id="{239BD8AB-9640-6E95-5A31-D4B8F55FFF2D}"/>
              </a:ext>
            </a:extLst>
          </p:cNvPr>
          <p:cNvSpPr>
            <a:spLocks noGrp="1"/>
          </p:cNvSpPr>
          <p:nvPr>
            <p:ph type="ftr" sz="quarter" idx="11"/>
          </p:nvPr>
        </p:nvSpPr>
        <p:spPr/>
        <p:txBody>
          <a:bodyPr/>
          <a:lstStyle>
            <a:lvl1pPr>
              <a:defRPr>
                <a:latin typeface="微軟正黑體" pitchFamily="34" charset="-120"/>
                <a:ea typeface="微軟正黑體" pitchFamily="34" charset="-120"/>
              </a:defRPr>
            </a:lvl1pPr>
          </a:lstStyle>
          <a:p>
            <a:pPr>
              <a:defRPr/>
            </a:pPr>
            <a:endParaRPr lang="en-US" altLang="zh-TW" dirty="0"/>
          </a:p>
        </p:txBody>
      </p:sp>
      <p:sp>
        <p:nvSpPr>
          <p:cNvPr id="15" name="投影片編號版面配置區 5">
            <a:extLst>
              <a:ext uri="{FF2B5EF4-FFF2-40B4-BE49-F238E27FC236}">
                <a16:creationId xmlns:a16="http://schemas.microsoft.com/office/drawing/2014/main" id="{B90AE132-51A4-2F09-7CF0-28850E934BDD}"/>
              </a:ext>
            </a:extLst>
          </p:cNvPr>
          <p:cNvSpPr>
            <a:spLocks noGrp="1"/>
          </p:cNvSpPr>
          <p:nvPr>
            <p:ph type="sldNum" sz="quarter" idx="12"/>
          </p:nvPr>
        </p:nvSpPr>
        <p:spPr/>
        <p:txBody>
          <a:bodyPr/>
          <a:lstStyle>
            <a:lvl1pPr>
              <a:defRPr smtClean="0">
                <a:latin typeface="微軟正黑體" panose="020B0604030504040204" pitchFamily="34" charset="-120"/>
                <a:ea typeface="微軟正黑體" panose="020B0604030504040204" pitchFamily="34" charset="-120"/>
              </a:defRPr>
            </a:lvl1pPr>
          </a:lstStyle>
          <a:p>
            <a:pPr>
              <a:defRPr/>
            </a:pPr>
            <a:fld id="{5B69C9C6-0AE3-0D4F-B8F6-221F1F1361C3}" type="slidenum">
              <a:rPr lang="en-US" altLang="zh-TW"/>
              <a:pPr>
                <a:defRPr/>
              </a:pPr>
              <a:t>‹#›</a:t>
            </a:fld>
            <a:endParaRPr lang="en-US" altLang="zh-TW"/>
          </a:p>
        </p:txBody>
      </p:sp>
    </p:spTree>
    <p:extLst>
      <p:ext uri="{BB962C8B-B14F-4D97-AF65-F5344CB8AC3E}">
        <p14:creationId xmlns:p14="http://schemas.microsoft.com/office/powerpoint/2010/main" val="366746343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2389717" y="612775"/>
            <a:ext cx="7315200" cy="4114800"/>
          </a:xfrm>
        </p:spPr>
        <p:txBody>
          <a:bodyPr rtlCol="0">
            <a:normAutofit/>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zh-TW" altLang="en-US" noProof="0"/>
              <a:t>按一下圖示以新增圖片</a:t>
            </a:r>
            <a:endParaRPr 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zh-TW" altLang="en-US"/>
              <a:t>按一下以編輯母片文字樣式</a:t>
            </a:r>
          </a:p>
        </p:txBody>
      </p:sp>
      <p:sp>
        <p:nvSpPr>
          <p:cNvPr id="5" name="日期版面配置區 3">
            <a:extLst>
              <a:ext uri="{FF2B5EF4-FFF2-40B4-BE49-F238E27FC236}">
                <a16:creationId xmlns:a16="http://schemas.microsoft.com/office/drawing/2014/main" id="{8C55C869-3C8C-BEB2-D59C-FF8609A15A41}"/>
              </a:ext>
            </a:extLst>
          </p:cNvPr>
          <p:cNvSpPr>
            <a:spLocks noGrp="1"/>
          </p:cNvSpPr>
          <p:nvPr>
            <p:ph type="dt" sz="half" idx="10"/>
          </p:nvPr>
        </p:nvSpPr>
        <p:spPr/>
        <p:txBody>
          <a:bodyPr/>
          <a:lstStyle>
            <a:lvl1pPr>
              <a:defRPr/>
            </a:lvl1pPr>
          </a:lstStyle>
          <a:p>
            <a:pPr>
              <a:defRPr/>
            </a:pPr>
            <a:fld id="{37EC4A1C-4C31-FF4B-8505-9E8CC43E03E9}" type="datetimeFigureOut">
              <a:rPr lang="en-US" altLang="zh-TW"/>
              <a:pPr>
                <a:defRPr/>
              </a:pPr>
              <a:t>11/15/2023</a:t>
            </a:fld>
            <a:endParaRPr lang="en-US" altLang="zh-TW"/>
          </a:p>
        </p:txBody>
      </p:sp>
      <p:sp>
        <p:nvSpPr>
          <p:cNvPr id="6" name="頁尾版面配置區 4">
            <a:extLst>
              <a:ext uri="{FF2B5EF4-FFF2-40B4-BE49-F238E27FC236}">
                <a16:creationId xmlns:a16="http://schemas.microsoft.com/office/drawing/2014/main" id="{84BB7881-EBBF-8422-3A98-697EB0AC8050}"/>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C997AFA4-2EFB-3A31-A13E-E18166409949}"/>
              </a:ext>
            </a:extLst>
          </p:cNvPr>
          <p:cNvSpPr>
            <a:spLocks noGrp="1"/>
          </p:cNvSpPr>
          <p:nvPr>
            <p:ph type="sldNum" sz="quarter" idx="12"/>
          </p:nvPr>
        </p:nvSpPr>
        <p:spPr/>
        <p:txBody>
          <a:bodyPr/>
          <a:lstStyle>
            <a:lvl1pPr>
              <a:defRPr/>
            </a:lvl1pPr>
          </a:lstStyle>
          <a:p>
            <a:pPr>
              <a:defRPr/>
            </a:pPr>
            <a:fld id="{C0EEFF22-88B6-6941-8E5A-D37B21D5402D}" type="slidenum">
              <a:rPr lang="en-US" altLang="zh-TW"/>
              <a:pPr>
                <a:defRPr/>
              </a:pPr>
              <a:t>‹#›</a:t>
            </a:fld>
            <a:endParaRPr lang="en-US" altLang="zh-TW"/>
          </a:p>
        </p:txBody>
      </p:sp>
    </p:spTree>
    <p:extLst>
      <p:ext uri="{BB962C8B-B14F-4D97-AF65-F5344CB8AC3E}">
        <p14:creationId xmlns:p14="http://schemas.microsoft.com/office/powerpoint/2010/main" val="751274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4137B63E-39BE-32B4-68E5-A9049C904A18}"/>
              </a:ext>
            </a:extLst>
          </p:cNvPr>
          <p:cNvCxnSpPr/>
          <p:nvPr/>
        </p:nvCxnSpPr>
        <p:spPr>
          <a:xfrm>
            <a:off x="609600" y="1493853"/>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a:extLst>
              <a:ext uri="{FF2B5EF4-FFF2-40B4-BE49-F238E27FC236}">
                <a16:creationId xmlns:a16="http://schemas.microsoft.com/office/drawing/2014/main" id="{AD10C6F9-B43E-65E7-4790-4484D46C60CC}"/>
              </a:ext>
            </a:extLst>
          </p:cNvPr>
          <p:cNvSpPr>
            <a:spLocks noGrp="1"/>
          </p:cNvSpPr>
          <p:nvPr>
            <p:ph type="dt" sz="half" idx="10"/>
          </p:nvPr>
        </p:nvSpPr>
        <p:spPr/>
        <p:txBody>
          <a:bodyPr/>
          <a:lstStyle>
            <a:lvl1pPr>
              <a:defRPr/>
            </a:lvl1pPr>
          </a:lstStyle>
          <a:p>
            <a:pPr>
              <a:defRPr/>
            </a:pPr>
            <a:fld id="{D257D7DD-B452-7D44-8D57-02968C084B60}" type="datetimeFigureOut">
              <a:rPr lang="en-US" altLang="zh-TW"/>
              <a:pPr>
                <a:defRPr/>
              </a:pPr>
              <a:t>11/15/2023</a:t>
            </a:fld>
            <a:endParaRPr lang="en-US" altLang="zh-TW"/>
          </a:p>
        </p:txBody>
      </p:sp>
      <p:sp>
        <p:nvSpPr>
          <p:cNvPr id="6" name="頁尾版面配置區 4">
            <a:extLst>
              <a:ext uri="{FF2B5EF4-FFF2-40B4-BE49-F238E27FC236}">
                <a16:creationId xmlns:a16="http://schemas.microsoft.com/office/drawing/2014/main" id="{80CC725E-ACEB-1376-6CDC-47586990E086}"/>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90528F5D-7065-EC61-4D1D-20DC0D73771C}"/>
              </a:ext>
            </a:extLst>
          </p:cNvPr>
          <p:cNvSpPr>
            <a:spLocks noGrp="1"/>
          </p:cNvSpPr>
          <p:nvPr>
            <p:ph type="sldNum" sz="quarter" idx="12"/>
          </p:nvPr>
        </p:nvSpPr>
        <p:spPr/>
        <p:txBody>
          <a:bodyPr/>
          <a:lstStyle>
            <a:lvl1pPr>
              <a:defRPr smtClean="0"/>
            </a:lvl1pPr>
          </a:lstStyle>
          <a:p>
            <a:pPr>
              <a:defRPr/>
            </a:pPr>
            <a:fld id="{BF2809C0-DBCB-B742-995C-707341FBF3FC}" type="slidenum">
              <a:rPr lang="en-US" altLang="zh-TW"/>
              <a:pPr>
                <a:defRPr/>
              </a:pPr>
              <a:t>‹#›</a:t>
            </a:fld>
            <a:endParaRPr lang="en-US" altLang="zh-TW"/>
          </a:p>
        </p:txBody>
      </p:sp>
    </p:spTree>
    <p:extLst>
      <p:ext uri="{BB962C8B-B14F-4D97-AF65-F5344CB8AC3E}">
        <p14:creationId xmlns:p14="http://schemas.microsoft.com/office/powerpoint/2010/main" val="3264245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DD2ED3A0-222D-0B72-7724-939D935598FE}"/>
              </a:ext>
            </a:extLst>
          </p:cNvPr>
          <p:cNvCxnSpPr/>
          <p:nvPr/>
        </p:nvCxnSpPr>
        <p:spPr>
          <a:xfrm rot="5400000">
            <a:off x="5842001" y="3199886"/>
            <a:ext cx="5791200" cy="4233"/>
          </a:xfrm>
          <a:prstGeom prst="line">
            <a:avLst/>
          </a:prstGeom>
        </p:spPr>
        <p:style>
          <a:lnRef idx="3">
            <a:schemeClr val="accent1"/>
          </a:lnRef>
          <a:fillRef idx="0">
            <a:schemeClr val="accent1"/>
          </a:fillRef>
          <a:effectRef idx="2">
            <a:schemeClr val="accent1"/>
          </a:effectRef>
          <a:fontRef idx="minor">
            <a:schemeClr val="tx1"/>
          </a:fontRef>
        </p:style>
      </p:cxnSp>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a:extLst>
              <a:ext uri="{FF2B5EF4-FFF2-40B4-BE49-F238E27FC236}">
                <a16:creationId xmlns:a16="http://schemas.microsoft.com/office/drawing/2014/main" id="{C59E472F-C652-ED09-2F9F-010C309C20C8}"/>
              </a:ext>
            </a:extLst>
          </p:cNvPr>
          <p:cNvSpPr>
            <a:spLocks noGrp="1"/>
          </p:cNvSpPr>
          <p:nvPr>
            <p:ph type="dt" sz="half" idx="10"/>
          </p:nvPr>
        </p:nvSpPr>
        <p:spPr/>
        <p:txBody>
          <a:bodyPr/>
          <a:lstStyle>
            <a:lvl1pPr>
              <a:defRPr/>
            </a:lvl1pPr>
          </a:lstStyle>
          <a:p>
            <a:pPr>
              <a:defRPr/>
            </a:pPr>
            <a:fld id="{E5FBE07E-6C23-5A48-9F84-A2B10CEE9A49}" type="datetimeFigureOut">
              <a:rPr lang="en-US" altLang="zh-TW"/>
              <a:pPr>
                <a:defRPr/>
              </a:pPr>
              <a:t>11/15/2023</a:t>
            </a:fld>
            <a:endParaRPr lang="en-US" altLang="zh-TW"/>
          </a:p>
        </p:txBody>
      </p:sp>
      <p:sp>
        <p:nvSpPr>
          <p:cNvPr id="6" name="頁尾版面配置區 4">
            <a:extLst>
              <a:ext uri="{FF2B5EF4-FFF2-40B4-BE49-F238E27FC236}">
                <a16:creationId xmlns:a16="http://schemas.microsoft.com/office/drawing/2014/main" id="{811D8D10-CC12-060C-84F6-9E9161339F19}"/>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DBF97C93-B24E-B681-0D6A-CF1921BE960F}"/>
              </a:ext>
            </a:extLst>
          </p:cNvPr>
          <p:cNvSpPr>
            <a:spLocks noGrp="1"/>
          </p:cNvSpPr>
          <p:nvPr>
            <p:ph type="sldNum" sz="quarter" idx="12"/>
          </p:nvPr>
        </p:nvSpPr>
        <p:spPr/>
        <p:txBody>
          <a:bodyPr/>
          <a:lstStyle>
            <a:lvl1pPr>
              <a:defRPr smtClean="0"/>
            </a:lvl1pPr>
          </a:lstStyle>
          <a:p>
            <a:pPr>
              <a:defRPr/>
            </a:pPr>
            <a:fld id="{D7AF4718-91F0-9A42-92B4-628029D6233C}" type="slidenum">
              <a:rPr lang="en-US" altLang="zh-TW"/>
              <a:pPr>
                <a:defRPr/>
              </a:pPr>
              <a:t>‹#›</a:t>
            </a:fld>
            <a:endParaRPr lang="en-US" altLang="zh-TW"/>
          </a:p>
        </p:txBody>
      </p:sp>
    </p:spTree>
    <p:extLst>
      <p:ext uri="{BB962C8B-B14F-4D97-AF65-F5344CB8AC3E}">
        <p14:creationId xmlns:p14="http://schemas.microsoft.com/office/powerpoint/2010/main" val="875448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a:extLst>
              <a:ext uri="{FF2B5EF4-FFF2-40B4-BE49-F238E27FC236}">
                <a16:creationId xmlns:a16="http://schemas.microsoft.com/office/drawing/2014/main" id="{2441661E-8021-BEED-4C77-7AA0EC3CCBCC}"/>
              </a:ext>
            </a:extLst>
          </p:cNvPr>
          <p:cNvSpPr>
            <a:spLocks noGrp="1"/>
          </p:cNvSpPr>
          <p:nvPr>
            <p:ph type="dt" sz="half" idx="10"/>
          </p:nvPr>
        </p:nvSpPr>
        <p:spPr/>
        <p:txBody>
          <a:bodyPr/>
          <a:lstStyle>
            <a:lvl1pPr>
              <a:defRPr/>
            </a:lvl1pPr>
          </a:lstStyle>
          <a:p>
            <a:pPr>
              <a:defRPr/>
            </a:pPr>
            <a:fld id="{D3999B4E-E4C4-C84C-92A1-80315AF74D77}" type="datetimeFigureOut">
              <a:rPr lang="en-US" altLang="zh-TW"/>
              <a:pPr>
                <a:defRPr/>
              </a:pPr>
              <a:t>11/15/2023</a:t>
            </a:fld>
            <a:endParaRPr lang="en-US" altLang="zh-TW"/>
          </a:p>
        </p:txBody>
      </p:sp>
      <p:sp>
        <p:nvSpPr>
          <p:cNvPr id="4" name="頁尾版面配置區 4">
            <a:extLst>
              <a:ext uri="{FF2B5EF4-FFF2-40B4-BE49-F238E27FC236}">
                <a16:creationId xmlns:a16="http://schemas.microsoft.com/office/drawing/2014/main" id="{94E5D48E-716A-FAB1-1B5D-DF8FD7CB8C0D}"/>
              </a:ext>
            </a:extLst>
          </p:cNvPr>
          <p:cNvSpPr>
            <a:spLocks noGrp="1"/>
          </p:cNvSpPr>
          <p:nvPr>
            <p:ph type="ftr" sz="quarter" idx="11"/>
          </p:nvPr>
        </p:nvSpPr>
        <p:spPr/>
        <p:txBody>
          <a:bodyPr/>
          <a:lstStyle>
            <a:lvl1pPr>
              <a:defRPr/>
            </a:lvl1pPr>
          </a:lstStyle>
          <a:p>
            <a:pPr>
              <a:defRPr/>
            </a:pPr>
            <a:endParaRPr lang="en-US" altLang="zh-TW"/>
          </a:p>
        </p:txBody>
      </p:sp>
      <p:sp>
        <p:nvSpPr>
          <p:cNvPr id="5" name="投影片編號版面配置區 5">
            <a:extLst>
              <a:ext uri="{FF2B5EF4-FFF2-40B4-BE49-F238E27FC236}">
                <a16:creationId xmlns:a16="http://schemas.microsoft.com/office/drawing/2014/main" id="{54763161-99BF-01B4-8038-09368FFF0C73}"/>
              </a:ext>
            </a:extLst>
          </p:cNvPr>
          <p:cNvSpPr>
            <a:spLocks noGrp="1"/>
          </p:cNvSpPr>
          <p:nvPr>
            <p:ph type="sldNum" sz="quarter" idx="12"/>
          </p:nvPr>
        </p:nvSpPr>
        <p:spPr/>
        <p:txBody>
          <a:bodyPr/>
          <a:lstStyle>
            <a:lvl1pPr>
              <a:defRPr/>
            </a:lvl1pPr>
          </a:lstStyle>
          <a:p>
            <a:pPr>
              <a:defRPr/>
            </a:pPr>
            <a:fld id="{4CD331FE-3217-914C-87F6-88363AF8AE40}" type="slidenum">
              <a:rPr lang="en-US" altLang="zh-TW"/>
              <a:pPr>
                <a:defRPr/>
              </a:pPr>
              <a:t>‹#›</a:t>
            </a:fld>
            <a:endParaRPr lang="en-US" altLang="zh-TW"/>
          </a:p>
        </p:txBody>
      </p:sp>
    </p:spTree>
    <p:extLst>
      <p:ext uri="{BB962C8B-B14F-4D97-AF65-F5344CB8AC3E}">
        <p14:creationId xmlns:p14="http://schemas.microsoft.com/office/powerpoint/2010/main" val="2689042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165F4237-2AE6-B856-7CC5-01C76F14137D}"/>
              </a:ext>
            </a:extLst>
          </p:cNvPr>
          <p:cNvCxnSpPr/>
          <p:nvPr/>
        </p:nvCxnSpPr>
        <p:spPr>
          <a:xfrm>
            <a:off x="609600" y="1493853"/>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lvl1pPr>
              <a:buFont typeface="Wingdings" pitchFamily="2" charset="2"/>
              <a:buChar char="n"/>
              <a:defRPr b="0" u="none">
                <a:solidFill>
                  <a:schemeClr val="tx2">
                    <a:lumMod val="75000"/>
                  </a:schemeClr>
                </a:solidFill>
              </a:defRPr>
            </a:lvl1pPr>
            <a:lvl2pPr>
              <a:defRPr>
                <a:solidFill>
                  <a:schemeClr val="tx1">
                    <a:lumMod val="75000"/>
                    <a:lumOff val="2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日期版面配置區 3">
            <a:extLst>
              <a:ext uri="{FF2B5EF4-FFF2-40B4-BE49-F238E27FC236}">
                <a16:creationId xmlns:a16="http://schemas.microsoft.com/office/drawing/2014/main" id="{063CE63E-C487-C5C0-C325-BFC00A843B40}"/>
              </a:ext>
            </a:extLst>
          </p:cNvPr>
          <p:cNvSpPr>
            <a:spLocks noGrp="1"/>
          </p:cNvSpPr>
          <p:nvPr>
            <p:ph type="dt" sz="half" idx="10"/>
          </p:nvPr>
        </p:nvSpPr>
        <p:spPr/>
        <p:txBody>
          <a:bodyPr/>
          <a:lstStyle>
            <a:lvl1pPr>
              <a:defRPr/>
            </a:lvl1pPr>
          </a:lstStyle>
          <a:p>
            <a:pPr>
              <a:defRPr/>
            </a:pPr>
            <a:fld id="{E6A7D424-766B-C24E-BCB4-F6D30172D10C}" type="datetimeFigureOut">
              <a:rPr lang="en-US" altLang="zh-TW"/>
              <a:pPr>
                <a:defRPr/>
              </a:pPr>
              <a:t>11/15/2023</a:t>
            </a:fld>
            <a:endParaRPr lang="en-US" altLang="zh-TW"/>
          </a:p>
        </p:txBody>
      </p:sp>
      <p:sp>
        <p:nvSpPr>
          <p:cNvPr id="6" name="頁尾版面配置區 4">
            <a:extLst>
              <a:ext uri="{FF2B5EF4-FFF2-40B4-BE49-F238E27FC236}">
                <a16:creationId xmlns:a16="http://schemas.microsoft.com/office/drawing/2014/main" id="{D85232E5-89F4-F67D-EFFA-95CCFC952917}"/>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41EEF163-313A-BF99-E134-9801D433F0E0}"/>
              </a:ext>
            </a:extLst>
          </p:cNvPr>
          <p:cNvSpPr>
            <a:spLocks noGrp="1"/>
          </p:cNvSpPr>
          <p:nvPr>
            <p:ph type="sldNum" sz="quarter" idx="12"/>
          </p:nvPr>
        </p:nvSpPr>
        <p:spPr/>
        <p:txBody>
          <a:bodyPr/>
          <a:lstStyle>
            <a:lvl1pPr>
              <a:defRPr smtClean="0"/>
            </a:lvl1pPr>
          </a:lstStyle>
          <a:p>
            <a:pPr>
              <a:defRPr/>
            </a:pPr>
            <a:fld id="{60D5A963-2080-9547-AC7D-2C6528F687EC}" type="slidenum">
              <a:rPr lang="en-US" altLang="zh-TW"/>
              <a:pPr>
                <a:defRPr/>
              </a:pPr>
              <a:t>‹#›</a:t>
            </a:fld>
            <a:endParaRPr lang="en-US" altLang="zh-TW"/>
          </a:p>
        </p:txBody>
      </p:sp>
    </p:spTree>
    <p:extLst>
      <p:ext uri="{BB962C8B-B14F-4D97-AF65-F5344CB8AC3E}">
        <p14:creationId xmlns:p14="http://schemas.microsoft.com/office/powerpoint/2010/main" val="989288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15"/>
            <a:ext cx="10363200" cy="1362075"/>
          </a:xfr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A185019C-2F81-173B-00B4-1289F39D0512}"/>
              </a:ext>
            </a:extLst>
          </p:cNvPr>
          <p:cNvSpPr>
            <a:spLocks noGrp="1"/>
          </p:cNvSpPr>
          <p:nvPr>
            <p:ph type="dt" sz="half" idx="10"/>
          </p:nvPr>
        </p:nvSpPr>
        <p:spPr/>
        <p:txBody>
          <a:bodyPr/>
          <a:lstStyle>
            <a:lvl1pPr>
              <a:defRPr/>
            </a:lvl1pPr>
          </a:lstStyle>
          <a:p>
            <a:pPr>
              <a:defRPr/>
            </a:pPr>
            <a:fld id="{2B5AAD08-C5C6-9A46-ABDA-D98F2DDFF02C}" type="datetimeFigureOut">
              <a:rPr lang="en-US" altLang="zh-TW"/>
              <a:pPr>
                <a:defRPr/>
              </a:pPr>
              <a:t>11/15/2023</a:t>
            </a:fld>
            <a:endParaRPr lang="en-US" altLang="zh-TW"/>
          </a:p>
        </p:txBody>
      </p:sp>
      <p:sp>
        <p:nvSpPr>
          <p:cNvPr id="5" name="頁尾版面配置區 4">
            <a:extLst>
              <a:ext uri="{FF2B5EF4-FFF2-40B4-BE49-F238E27FC236}">
                <a16:creationId xmlns:a16="http://schemas.microsoft.com/office/drawing/2014/main" id="{C8E987C1-D1D7-1E20-5E3C-DA06D859ED17}"/>
              </a:ext>
            </a:extLst>
          </p:cNvPr>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a:extLst>
              <a:ext uri="{FF2B5EF4-FFF2-40B4-BE49-F238E27FC236}">
                <a16:creationId xmlns:a16="http://schemas.microsoft.com/office/drawing/2014/main" id="{5D068A7C-50BB-409A-9BC7-45AFAA3329C0}"/>
              </a:ext>
            </a:extLst>
          </p:cNvPr>
          <p:cNvSpPr>
            <a:spLocks noGrp="1"/>
          </p:cNvSpPr>
          <p:nvPr>
            <p:ph type="sldNum" sz="quarter" idx="12"/>
          </p:nvPr>
        </p:nvSpPr>
        <p:spPr/>
        <p:txBody>
          <a:bodyPr/>
          <a:lstStyle>
            <a:lvl1pPr>
              <a:defRPr/>
            </a:lvl1pPr>
          </a:lstStyle>
          <a:p>
            <a:pPr>
              <a:defRPr/>
            </a:pPr>
            <a:fld id="{B2E9998D-8B01-C34C-8202-B9E028D4BC8C}" type="slidenum">
              <a:rPr lang="en-US" altLang="zh-TW"/>
              <a:pPr>
                <a:defRPr/>
              </a:pPr>
              <a:t>‹#›</a:t>
            </a:fld>
            <a:endParaRPr lang="en-US" altLang="zh-TW"/>
          </a:p>
        </p:txBody>
      </p:sp>
    </p:spTree>
    <p:extLst>
      <p:ext uri="{BB962C8B-B14F-4D97-AF65-F5344CB8AC3E}">
        <p14:creationId xmlns:p14="http://schemas.microsoft.com/office/powerpoint/2010/main" val="3797548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5" name="直線接點 4">
            <a:extLst>
              <a:ext uri="{FF2B5EF4-FFF2-40B4-BE49-F238E27FC236}">
                <a16:creationId xmlns:a16="http://schemas.microsoft.com/office/drawing/2014/main" id="{FCC18ADA-66C6-46CC-A6E4-080649CCC6A0}"/>
              </a:ext>
            </a:extLst>
          </p:cNvPr>
          <p:cNvCxnSpPr/>
          <p:nvPr/>
        </p:nvCxnSpPr>
        <p:spPr>
          <a:xfrm>
            <a:off x="609600" y="1493853"/>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日期版面配置區 3">
            <a:extLst>
              <a:ext uri="{FF2B5EF4-FFF2-40B4-BE49-F238E27FC236}">
                <a16:creationId xmlns:a16="http://schemas.microsoft.com/office/drawing/2014/main" id="{89B6065C-F5EE-18C3-AABC-82EFECC8396D}"/>
              </a:ext>
            </a:extLst>
          </p:cNvPr>
          <p:cNvSpPr>
            <a:spLocks noGrp="1"/>
          </p:cNvSpPr>
          <p:nvPr>
            <p:ph type="dt" sz="half" idx="10"/>
          </p:nvPr>
        </p:nvSpPr>
        <p:spPr/>
        <p:txBody>
          <a:bodyPr/>
          <a:lstStyle>
            <a:lvl1pPr>
              <a:defRPr/>
            </a:lvl1pPr>
          </a:lstStyle>
          <a:p>
            <a:pPr>
              <a:defRPr/>
            </a:pPr>
            <a:fld id="{F2199F1A-87DB-A84D-8E08-B26B4599E721}" type="datetimeFigureOut">
              <a:rPr lang="en-US" altLang="zh-TW"/>
              <a:pPr>
                <a:defRPr/>
              </a:pPr>
              <a:t>11/15/2023</a:t>
            </a:fld>
            <a:endParaRPr lang="en-US" altLang="zh-TW"/>
          </a:p>
        </p:txBody>
      </p:sp>
      <p:sp>
        <p:nvSpPr>
          <p:cNvPr id="7" name="頁尾版面配置區 4">
            <a:extLst>
              <a:ext uri="{FF2B5EF4-FFF2-40B4-BE49-F238E27FC236}">
                <a16:creationId xmlns:a16="http://schemas.microsoft.com/office/drawing/2014/main" id="{FD32C9A4-A065-1609-4E88-67249D25B872}"/>
              </a:ext>
            </a:extLst>
          </p:cNvPr>
          <p:cNvSpPr>
            <a:spLocks noGrp="1"/>
          </p:cNvSpPr>
          <p:nvPr>
            <p:ph type="ftr" sz="quarter" idx="11"/>
          </p:nvPr>
        </p:nvSpPr>
        <p:spPr/>
        <p:txBody>
          <a:bodyPr/>
          <a:lstStyle>
            <a:lvl1pPr>
              <a:defRPr/>
            </a:lvl1pPr>
          </a:lstStyle>
          <a:p>
            <a:pPr>
              <a:defRPr/>
            </a:pPr>
            <a:endParaRPr lang="en-US" altLang="zh-TW"/>
          </a:p>
        </p:txBody>
      </p:sp>
      <p:sp>
        <p:nvSpPr>
          <p:cNvPr id="8" name="投影片編號版面配置區 5">
            <a:extLst>
              <a:ext uri="{FF2B5EF4-FFF2-40B4-BE49-F238E27FC236}">
                <a16:creationId xmlns:a16="http://schemas.microsoft.com/office/drawing/2014/main" id="{BA9D82DB-8677-97DC-3FD1-52E2B9E8739C}"/>
              </a:ext>
            </a:extLst>
          </p:cNvPr>
          <p:cNvSpPr>
            <a:spLocks noGrp="1"/>
          </p:cNvSpPr>
          <p:nvPr>
            <p:ph type="sldNum" sz="quarter" idx="12"/>
          </p:nvPr>
        </p:nvSpPr>
        <p:spPr/>
        <p:txBody>
          <a:bodyPr/>
          <a:lstStyle>
            <a:lvl1pPr>
              <a:defRPr smtClean="0"/>
            </a:lvl1pPr>
          </a:lstStyle>
          <a:p>
            <a:pPr>
              <a:defRPr/>
            </a:pPr>
            <a:fld id="{3BAF327E-1649-A246-8D9B-66E2C04E8DCD}" type="slidenum">
              <a:rPr lang="en-US" altLang="zh-TW"/>
              <a:pPr>
                <a:defRPr/>
              </a:pPr>
              <a:t>‹#›</a:t>
            </a:fld>
            <a:endParaRPr lang="en-US" altLang="zh-TW"/>
          </a:p>
        </p:txBody>
      </p:sp>
    </p:spTree>
    <p:extLst>
      <p:ext uri="{BB962C8B-B14F-4D97-AF65-F5344CB8AC3E}">
        <p14:creationId xmlns:p14="http://schemas.microsoft.com/office/powerpoint/2010/main" val="2323525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a:extLst>
              <a:ext uri="{FF2B5EF4-FFF2-40B4-BE49-F238E27FC236}">
                <a16:creationId xmlns:a16="http://schemas.microsoft.com/office/drawing/2014/main" id="{68D4A423-3874-B7FF-A6FB-40B6AD4DF374}"/>
              </a:ext>
            </a:extLst>
          </p:cNvPr>
          <p:cNvCxnSpPr/>
          <p:nvPr/>
        </p:nvCxnSpPr>
        <p:spPr>
          <a:xfrm>
            <a:off x="609600" y="1493853"/>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6193377" y="1535113"/>
            <a:ext cx="5389033"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3">
            <a:extLst>
              <a:ext uri="{FF2B5EF4-FFF2-40B4-BE49-F238E27FC236}">
                <a16:creationId xmlns:a16="http://schemas.microsoft.com/office/drawing/2014/main" id="{27F6DF62-8C9E-6DFC-BDE0-C144EF406AC3}"/>
              </a:ext>
            </a:extLst>
          </p:cNvPr>
          <p:cNvSpPr>
            <a:spLocks noGrp="1"/>
          </p:cNvSpPr>
          <p:nvPr>
            <p:ph type="dt" sz="half" idx="10"/>
          </p:nvPr>
        </p:nvSpPr>
        <p:spPr/>
        <p:txBody>
          <a:bodyPr/>
          <a:lstStyle>
            <a:lvl1pPr>
              <a:defRPr/>
            </a:lvl1pPr>
          </a:lstStyle>
          <a:p>
            <a:pPr>
              <a:defRPr/>
            </a:pPr>
            <a:fld id="{12FCAA78-50BA-924B-90D2-509D593DBBC4}" type="datetimeFigureOut">
              <a:rPr lang="en-US" altLang="zh-TW"/>
              <a:pPr>
                <a:defRPr/>
              </a:pPr>
              <a:t>11/15/2023</a:t>
            </a:fld>
            <a:endParaRPr lang="en-US" altLang="zh-TW"/>
          </a:p>
        </p:txBody>
      </p:sp>
      <p:sp>
        <p:nvSpPr>
          <p:cNvPr id="9" name="頁尾版面配置區 4">
            <a:extLst>
              <a:ext uri="{FF2B5EF4-FFF2-40B4-BE49-F238E27FC236}">
                <a16:creationId xmlns:a16="http://schemas.microsoft.com/office/drawing/2014/main" id="{4C2DA062-7317-DF5E-E211-DE28191F731A}"/>
              </a:ext>
            </a:extLst>
          </p:cNvPr>
          <p:cNvSpPr>
            <a:spLocks noGrp="1"/>
          </p:cNvSpPr>
          <p:nvPr>
            <p:ph type="ftr" sz="quarter" idx="11"/>
          </p:nvPr>
        </p:nvSpPr>
        <p:spPr/>
        <p:txBody>
          <a:bodyPr/>
          <a:lstStyle>
            <a:lvl1pPr>
              <a:defRPr/>
            </a:lvl1pPr>
          </a:lstStyle>
          <a:p>
            <a:pPr>
              <a:defRPr/>
            </a:pPr>
            <a:endParaRPr lang="en-US" altLang="zh-TW"/>
          </a:p>
        </p:txBody>
      </p:sp>
      <p:sp>
        <p:nvSpPr>
          <p:cNvPr id="10" name="投影片編號版面配置區 5">
            <a:extLst>
              <a:ext uri="{FF2B5EF4-FFF2-40B4-BE49-F238E27FC236}">
                <a16:creationId xmlns:a16="http://schemas.microsoft.com/office/drawing/2014/main" id="{A7D70192-F4FE-C500-B65C-C1DE9959F91E}"/>
              </a:ext>
            </a:extLst>
          </p:cNvPr>
          <p:cNvSpPr>
            <a:spLocks noGrp="1"/>
          </p:cNvSpPr>
          <p:nvPr>
            <p:ph type="sldNum" sz="quarter" idx="12"/>
          </p:nvPr>
        </p:nvSpPr>
        <p:spPr/>
        <p:txBody>
          <a:bodyPr/>
          <a:lstStyle>
            <a:lvl1pPr>
              <a:defRPr smtClean="0"/>
            </a:lvl1pPr>
          </a:lstStyle>
          <a:p>
            <a:pPr>
              <a:defRPr/>
            </a:pPr>
            <a:fld id="{EB06F1D5-876F-E24E-9A43-C8207A738AA2}" type="slidenum">
              <a:rPr lang="en-US" altLang="zh-TW"/>
              <a:pPr>
                <a:defRPr/>
              </a:pPr>
              <a:t>‹#›</a:t>
            </a:fld>
            <a:endParaRPr lang="en-US" altLang="zh-TW"/>
          </a:p>
        </p:txBody>
      </p:sp>
    </p:spTree>
    <p:extLst>
      <p:ext uri="{BB962C8B-B14F-4D97-AF65-F5344CB8AC3E}">
        <p14:creationId xmlns:p14="http://schemas.microsoft.com/office/powerpoint/2010/main" val="651004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cxnSp>
        <p:nvCxnSpPr>
          <p:cNvPr id="3" name="直線接點 2">
            <a:extLst>
              <a:ext uri="{FF2B5EF4-FFF2-40B4-BE49-F238E27FC236}">
                <a16:creationId xmlns:a16="http://schemas.microsoft.com/office/drawing/2014/main" id="{00FE85FE-CB38-C469-B662-75DD43D7D4E9}"/>
              </a:ext>
            </a:extLst>
          </p:cNvPr>
          <p:cNvCxnSpPr/>
          <p:nvPr/>
        </p:nvCxnSpPr>
        <p:spPr>
          <a:xfrm>
            <a:off x="609600" y="1493853"/>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4" name="日期版面配置區 3">
            <a:extLst>
              <a:ext uri="{FF2B5EF4-FFF2-40B4-BE49-F238E27FC236}">
                <a16:creationId xmlns:a16="http://schemas.microsoft.com/office/drawing/2014/main" id="{5FCAED21-0871-FF14-5B95-2743F126963A}"/>
              </a:ext>
            </a:extLst>
          </p:cNvPr>
          <p:cNvSpPr>
            <a:spLocks noGrp="1"/>
          </p:cNvSpPr>
          <p:nvPr>
            <p:ph type="dt" sz="half" idx="10"/>
          </p:nvPr>
        </p:nvSpPr>
        <p:spPr/>
        <p:txBody>
          <a:bodyPr/>
          <a:lstStyle>
            <a:lvl1pPr>
              <a:defRPr/>
            </a:lvl1pPr>
          </a:lstStyle>
          <a:p>
            <a:pPr>
              <a:defRPr/>
            </a:pPr>
            <a:fld id="{6760DC86-09B1-DD46-89D5-29D3CC8C7346}" type="datetimeFigureOut">
              <a:rPr lang="en-US" altLang="zh-TW"/>
              <a:pPr>
                <a:defRPr/>
              </a:pPr>
              <a:t>11/15/2023</a:t>
            </a:fld>
            <a:endParaRPr lang="en-US" altLang="zh-TW"/>
          </a:p>
        </p:txBody>
      </p:sp>
      <p:sp>
        <p:nvSpPr>
          <p:cNvPr id="5" name="頁尾版面配置區 4">
            <a:extLst>
              <a:ext uri="{FF2B5EF4-FFF2-40B4-BE49-F238E27FC236}">
                <a16:creationId xmlns:a16="http://schemas.microsoft.com/office/drawing/2014/main" id="{9C20BDA1-FEEC-BD02-AA65-C98EA7C80376}"/>
              </a:ext>
            </a:extLst>
          </p:cNvPr>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a:extLst>
              <a:ext uri="{FF2B5EF4-FFF2-40B4-BE49-F238E27FC236}">
                <a16:creationId xmlns:a16="http://schemas.microsoft.com/office/drawing/2014/main" id="{3FADA98F-27C2-6BAC-AEB0-89903C3201D8}"/>
              </a:ext>
            </a:extLst>
          </p:cNvPr>
          <p:cNvSpPr>
            <a:spLocks noGrp="1"/>
          </p:cNvSpPr>
          <p:nvPr>
            <p:ph type="sldNum" sz="quarter" idx="12"/>
          </p:nvPr>
        </p:nvSpPr>
        <p:spPr/>
        <p:txBody>
          <a:bodyPr/>
          <a:lstStyle>
            <a:lvl1pPr>
              <a:defRPr smtClean="0"/>
            </a:lvl1pPr>
          </a:lstStyle>
          <a:p>
            <a:pPr>
              <a:defRPr/>
            </a:pPr>
            <a:fld id="{A0592FAC-3330-1344-B8A0-73F3914872FE}" type="slidenum">
              <a:rPr lang="en-US" altLang="zh-TW"/>
              <a:pPr>
                <a:defRPr/>
              </a:pPr>
              <a:t>‹#›</a:t>
            </a:fld>
            <a:endParaRPr lang="en-US" altLang="zh-TW"/>
          </a:p>
        </p:txBody>
      </p:sp>
    </p:spTree>
    <p:extLst>
      <p:ext uri="{BB962C8B-B14F-4D97-AF65-F5344CB8AC3E}">
        <p14:creationId xmlns:p14="http://schemas.microsoft.com/office/powerpoint/2010/main" val="4266063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a:extLst>
              <a:ext uri="{FF2B5EF4-FFF2-40B4-BE49-F238E27FC236}">
                <a16:creationId xmlns:a16="http://schemas.microsoft.com/office/drawing/2014/main" id="{2F517B2E-8216-13B1-0E9F-19C1D1DEB608}"/>
              </a:ext>
            </a:extLst>
          </p:cNvPr>
          <p:cNvSpPr>
            <a:spLocks noGrp="1"/>
          </p:cNvSpPr>
          <p:nvPr>
            <p:ph type="dt" sz="half" idx="10"/>
          </p:nvPr>
        </p:nvSpPr>
        <p:spPr/>
        <p:txBody>
          <a:bodyPr/>
          <a:lstStyle>
            <a:lvl1pPr>
              <a:defRPr/>
            </a:lvl1pPr>
          </a:lstStyle>
          <a:p>
            <a:pPr>
              <a:defRPr/>
            </a:pPr>
            <a:fld id="{322BA190-3224-A343-A652-BB675B3081DE}" type="datetimeFigureOut">
              <a:rPr lang="en-US" altLang="zh-TW"/>
              <a:pPr>
                <a:defRPr/>
              </a:pPr>
              <a:t>11/15/2023</a:t>
            </a:fld>
            <a:endParaRPr lang="en-US" altLang="zh-TW"/>
          </a:p>
        </p:txBody>
      </p:sp>
      <p:sp>
        <p:nvSpPr>
          <p:cNvPr id="3" name="頁尾版面配置區 4">
            <a:extLst>
              <a:ext uri="{FF2B5EF4-FFF2-40B4-BE49-F238E27FC236}">
                <a16:creationId xmlns:a16="http://schemas.microsoft.com/office/drawing/2014/main" id="{0B39717D-F711-693A-C2E6-FBD455DDA971}"/>
              </a:ext>
            </a:extLst>
          </p:cNvPr>
          <p:cNvSpPr>
            <a:spLocks noGrp="1"/>
          </p:cNvSpPr>
          <p:nvPr>
            <p:ph type="ftr" sz="quarter" idx="11"/>
          </p:nvPr>
        </p:nvSpPr>
        <p:spPr/>
        <p:txBody>
          <a:bodyPr/>
          <a:lstStyle>
            <a:lvl1pPr>
              <a:defRPr/>
            </a:lvl1pPr>
          </a:lstStyle>
          <a:p>
            <a:pPr>
              <a:defRPr/>
            </a:pPr>
            <a:endParaRPr lang="en-US" altLang="zh-TW"/>
          </a:p>
        </p:txBody>
      </p:sp>
      <p:sp>
        <p:nvSpPr>
          <p:cNvPr id="4" name="投影片編號版面配置區 5">
            <a:extLst>
              <a:ext uri="{FF2B5EF4-FFF2-40B4-BE49-F238E27FC236}">
                <a16:creationId xmlns:a16="http://schemas.microsoft.com/office/drawing/2014/main" id="{5C170C78-1F41-0E2F-5029-5021D531075D}"/>
              </a:ext>
            </a:extLst>
          </p:cNvPr>
          <p:cNvSpPr>
            <a:spLocks noGrp="1"/>
          </p:cNvSpPr>
          <p:nvPr>
            <p:ph type="sldNum" sz="quarter" idx="12"/>
          </p:nvPr>
        </p:nvSpPr>
        <p:spPr/>
        <p:txBody>
          <a:bodyPr/>
          <a:lstStyle>
            <a:lvl1pPr>
              <a:defRPr/>
            </a:lvl1pPr>
          </a:lstStyle>
          <a:p>
            <a:pPr>
              <a:defRPr/>
            </a:pPr>
            <a:fld id="{3F35C7D9-FC14-1844-9A48-B9928B963FE9}" type="slidenum">
              <a:rPr lang="en-US" altLang="zh-TW"/>
              <a:pPr>
                <a:defRPr/>
              </a:pPr>
              <a:t>‹#›</a:t>
            </a:fld>
            <a:endParaRPr lang="en-US" altLang="zh-TW"/>
          </a:p>
        </p:txBody>
      </p:sp>
    </p:spTree>
    <p:extLst>
      <p:ext uri="{BB962C8B-B14F-4D97-AF65-F5344CB8AC3E}">
        <p14:creationId xmlns:p14="http://schemas.microsoft.com/office/powerpoint/2010/main" val="99372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3" y="273050"/>
            <a:ext cx="4011084" cy="1162050"/>
          </a:xfr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609603" y="1435102"/>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zh-TW" altLang="en-US"/>
              <a:t>按一下以編輯母片文字樣式</a:t>
            </a:r>
          </a:p>
        </p:txBody>
      </p:sp>
      <p:sp>
        <p:nvSpPr>
          <p:cNvPr id="5" name="日期版面配置區 3">
            <a:extLst>
              <a:ext uri="{FF2B5EF4-FFF2-40B4-BE49-F238E27FC236}">
                <a16:creationId xmlns:a16="http://schemas.microsoft.com/office/drawing/2014/main" id="{F8A6CBB0-E02A-7AE5-8B86-3BABD85C23D0}"/>
              </a:ext>
            </a:extLst>
          </p:cNvPr>
          <p:cNvSpPr>
            <a:spLocks noGrp="1"/>
          </p:cNvSpPr>
          <p:nvPr>
            <p:ph type="dt" sz="half" idx="10"/>
          </p:nvPr>
        </p:nvSpPr>
        <p:spPr/>
        <p:txBody>
          <a:bodyPr/>
          <a:lstStyle>
            <a:lvl1pPr>
              <a:defRPr/>
            </a:lvl1pPr>
          </a:lstStyle>
          <a:p>
            <a:pPr>
              <a:defRPr/>
            </a:pPr>
            <a:fld id="{A0187023-CAE0-EA45-B30B-EE6B11A1D50A}" type="datetimeFigureOut">
              <a:rPr lang="en-US" altLang="zh-TW"/>
              <a:pPr>
                <a:defRPr/>
              </a:pPr>
              <a:t>11/15/2023</a:t>
            </a:fld>
            <a:endParaRPr lang="en-US" altLang="zh-TW"/>
          </a:p>
        </p:txBody>
      </p:sp>
      <p:sp>
        <p:nvSpPr>
          <p:cNvPr id="6" name="頁尾版面配置區 4">
            <a:extLst>
              <a:ext uri="{FF2B5EF4-FFF2-40B4-BE49-F238E27FC236}">
                <a16:creationId xmlns:a16="http://schemas.microsoft.com/office/drawing/2014/main" id="{D5AFFCC3-481C-62C5-BA83-94DB07BCC950}"/>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3C384F85-B1FB-1ADA-93CD-C57D4792555E}"/>
              </a:ext>
            </a:extLst>
          </p:cNvPr>
          <p:cNvSpPr>
            <a:spLocks noGrp="1"/>
          </p:cNvSpPr>
          <p:nvPr>
            <p:ph type="sldNum" sz="quarter" idx="12"/>
          </p:nvPr>
        </p:nvSpPr>
        <p:spPr/>
        <p:txBody>
          <a:bodyPr/>
          <a:lstStyle>
            <a:lvl1pPr>
              <a:defRPr/>
            </a:lvl1pPr>
          </a:lstStyle>
          <a:p>
            <a:pPr>
              <a:defRPr/>
            </a:pPr>
            <a:fld id="{56C534C6-1087-664B-B263-0D6E8E574B55}" type="slidenum">
              <a:rPr lang="en-US" altLang="zh-TW"/>
              <a:pPr>
                <a:defRPr/>
              </a:pPr>
              <a:t>‹#›</a:t>
            </a:fld>
            <a:endParaRPr lang="en-US" altLang="zh-TW"/>
          </a:p>
        </p:txBody>
      </p:sp>
    </p:spTree>
    <p:extLst>
      <p:ext uri="{BB962C8B-B14F-4D97-AF65-F5344CB8AC3E}">
        <p14:creationId xmlns:p14="http://schemas.microsoft.com/office/powerpoint/2010/main" val="3238137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圖片 12" descr="logo_ppt.png">
            <a:extLst>
              <a:ext uri="{FF2B5EF4-FFF2-40B4-BE49-F238E27FC236}">
                <a16:creationId xmlns:a16="http://schemas.microsoft.com/office/drawing/2014/main" id="{26EE3FAA-AA89-FE7C-F0D1-5C69A8067140}"/>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336360" y="6019800"/>
            <a:ext cx="275404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2">
            <a:extLst>
              <a:ext uri="{FF2B5EF4-FFF2-40B4-BE49-F238E27FC236}">
                <a16:creationId xmlns:a16="http://schemas.microsoft.com/office/drawing/2014/main" id="{F2A8C0FB-B676-663E-D3FC-8AB17AF662FC}"/>
              </a:ext>
            </a:extLst>
          </p:cNvP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 y="-14288"/>
            <a:ext cx="76740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矩形 20">
            <a:extLst>
              <a:ext uri="{FF2B5EF4-FFF2-40B4-BE49-F238E27FC236}">
                <a16:creationId xmlns:a16="http://schemas.microsoft.com/office/drawing/2014/main" id="{F1334388-7107-429D-0FFC-DB90B182B35D}"/>
              </a:ext>
            </a:extLst>
          </p:cNvPr>
          <p:cNvSpPr>
            <a:spLocks noChangeArrowheads="1"/>
          </p:cNvSpPr>
          <p:nvPr/>
        </p:nvSpPr>
        <p:spPr bwMode="auto">
          <a:xfrm>
            <a:off x="827620" y="60325"/>
            <a:ext cx="41507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TW" sz="1000">
                <a:solidFill>
                  <a:srgbClr val="969696"/>
                </a:solidFill>
                <a:latin typeface="Calibri" panose="020F0502020204030204" pitchFamily="34" charset="0"/>
              </a:rPr>
              <a:t>National Chung Cheng University</a:t>
            </a:r>
          </a:p>
          <a:p>
            <a:pPr eaLnBrk="1" hangingPunct="1"/>
            <a:r>
              <a:rPr lang="en-US" altLang="zh-TW" sz="1000">
                <a:solidFill>
                  <a:srgbClr val="969696"/>
                </a:solidFill>
                <a:latin typeface="Calibri" panose="020F0502020204030204" pitchFamily="34" charset="0"/>
              </a:rPr>
              <a:t>Dept. Computer Science &amp; Information Engineering</a:t>
            </a:r>
          </a:p>
        </p:txBody>
      </p:sp>
      <p:sp>
        <p:nvSpPr>
          <p:cNvPr id="1029" name="標題版面配置區 1">
            <a:extLst>
              <a:ext uri="{FF2B5EF4-FFF2-40B4-BE49-F238E27FC236}">
                <a16:creationId xmlns:a16="http://schemas.microsoft.com/office/drawing/2014/main" id="{5FBF7AEF-BCCD-994D-B11C-CF4F847B026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30" name="文字版面配置區 2">
            <a:extLst>
              <a:ext uri="{FF2B5EF4-FFF2-40B4-BE49-F238E27FC236}">
                <a16:creationId xmlns:a16="http://schemas.microsoft.com/office/drawing/2014/main" id="{804920E1-8C4B-C90C-4607-FB7AACE7479F}"/>
              </a:ext>
            </a:extLst>
          </p:cNvPr>
          <p:cNvSpPr>
            <a:spLocks noGrp="1"/>
          </p:cNvSpPr>
          <p:nvPr>
            <p:ph type="body" idx="1"/>
          </p:nvPr>
        </p:nvSpPr>
        <p:spPr bwMode="auto">
          <a:xfrm>
            <a:off x="609600" y="1600204"/>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F7E0EC2-225E-1D2C-F0E4-F2AC04373A90}"/>
              </a:ext>
            </a:extLst>
          </p:cNvPr>
          <p:cNvSpPr>
            <a:spLocks noGrp="1"/>
          </p:cNvSpPr>
          <p:nvPr>
            <p:ph type="dt" sz="half" idx="2"/>
          </p:nvPr>
        </p:nvSpPr>
        <p:spPr>
          <a:xfrm>
            <a:off x="609600" y="6356365"/>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charset="0"/>
              </a:defRPr>
            </a:lvl1pPr>
          </a:lstStyle>
          <a:p>
            <a:pPr>
              <a:defRPr/>
            </a:pPr>
            <a:fld id="{557BAC3C-2BF9-D74C-8EFD-C064BE4D7DD0}" type="datetimeFigureOut">
              <a:rPr lang="en-US" altLang="zh-TW"/>
              <a:pPr>
                <a:defRPr/>
              </a:pPr>
              <a:t>11/15/2023</a:t>
            </a:fld>
            <a:endParaRPr lang="en-US" altLang="zh-TW"/>
          </a:p>
        </p:txBody>
      </p:sp>
      <p:sp>
        <p:nvSpPr>
          <p:cNvPr id="5" name="頁尾版面配置區 4">
            <a:extLst>
              <a:ext uri="{FF2B5EF4-FFF2-40B4-BE49-F238E27FC236}">
                <a16:creationId xmlns:a16="http://schemas.microsoft.com/office/drawing/2014/main" id="{58AF66EB-716D-C500-4B78-3D5F434D232E}"/>
              </a:ext>
            </a:extLst>
          </p:cNvPr>
          <p:cNvSpPr>
            <a:spLocks noGrp="1"/>
          </p:cNvSpPr>
          <p:nvPr>
            <p:ph type="ftr" sz="quarter" idx="3"/>
          </p:nvPr>
        </p:nvSpPr>
        <p:spPr>
          <a:xfrm>
            <a:off x="7924800" y="6356365"/>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charset="0"/>
              </a:defRPr>
            </a:lvl1pPr>
          </a:lstStyle>
          <a:p>
            <a:pPr>
              <a:defRPr/>
            </a:pPr>
            <a:endParaRPr lang="en-US" altLang="zh-TW"/>
          </a:p>
        </p:txBody>
      </p:sp>
      <p:sp>
        <p:nvSpPr>
          <p:cNvPr id="6" name="投影片編號版面配置區 5">
            <a:extLst>
              <a:ext uri="{FF2B5EF4-FFF2-40B4-BE49-F238E27FC236}">
                <a16:creationId xmlns:a16="http://schemas.microsoft.com/office/drawing/2014/main" id="{8EC77997-CDBD-4341-3D60-75FA3EB2074B}"/>
              </a:ext>
            </a:extLst>
          </p:cNvPr>
          <p:cNvSpPr>
            <a:spLocks noGrp="1"/>
          </p:cNvSpPr>
          <p:nvPr>
            <p:ph type="sldNum" sz="quarter" idx="4"/>
          </p:nvPr>
        </p:nvSpPr>
        <p:spPr>
          <a:xfrm>
            <a:off x="4572000" y="6356365"/>
            <a:ext cx="284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600" b="1" smtClean="0">
                <a:solidFill>
                  <a:srgbClr val="898989"/>
                </a:solidFill>
                <a:latin typeface="Calibri" panose="020F0502020204030204" pitchFamily="34" charset="0"/>
              </a:defRPr>
            </a:lvl1pPr>
          </a:lstStyle>
          <a:p>
            <a:pPr>
              <a:defRPr/>
            </a:pPr>
            <a:fld id="{42ED6105-F974-9347-8226-199CC15912A7}"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813" r:id="rId1"/>
    <p:sldLayoutId id="2147483808" r:id="rId2"/>
    <p:sldLayoutId id="2147483814" r:id="rId3"/>
    <p:sldLayoutId id="2147483809" r:id="rId4"/>
    <p:sldLayoutId id="2147483815" r:id="rId5"/>
    <p:sldLayoutId id="2147483816" r:id="rId6"/>
    <p:sldLayoutId id="2147483817" r:id="rId7"/>
    <p:sldLayoutId id="2147483810" r:id="rId8"/>
    <p:sldLayoutId id="2147483811" r:id="rId9"/>
    <p:sldLayoutId id="2147483812" r:id="rId10"/>
    <p:sldLayoutId id="2147483818" r:id="rId11"/>
    <p:sldLayoutId id="2147483819" r:id="rId12"/>
  </p:sldLayoutIdLst>
  <p:hf hdr="0" ftr="0" dt="0"/>
  <p:txStyles>
    <p:titleStyle>
      <a:lvl1pPr algn="ctr" rtl="0" eaLnBrk="1" fontAlgn="base" hangingPunct="1">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2pPr>
      <a:lvl3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3pPr>
      <a:lvl4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4pPr>
      <a:lvl5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5pPr>
      <a:lvl6pPr marL="457178" algn="ctr" rtl="0" eaLnBrk="1" fontAlgn="base" hangingPunct="1">
        <a:spcBef>
          <a:spcPct val="0"/>
        </a:spcBef>
        <a:spcAft>
          <a:spcPct val="0"/>
        </a:spcAft>
        <a:defRPr sz="4400">
          <a:solidFill>
            <a:schemeClr val="tx1"/>
          </a:solidFill>
          <a:latin typeface="Calibri" pitchFamily="34" charset="0"/>
        </a:defRPr>
      </a:lvl6pPr>
      <a:lvl7pPr marL="914354" algn="ctr" rtl="0" eaLnBrk="1" fontAlgn="base" hangingPunct="1">
        <a:spcBef>
          <a:spcPct val="0"/>
        </a:spcBef>
        <a:spcAft>
          <a:spcPct val="0"/>
        </a:spcAft>
        <a:defRPr sz="4400">
          <a:solidFill>
            <a:schemeClr val="tx1"/>
          </a:solidFill>
          <a:latin typeface="Calibri" pitchFamily="34" charset="0"/>
        </a:defRPr>
      </a:lvl7pPr>
      <a:lvl8pPr marL="1371532" algn="ctr" rtl="0" eaLnBrk="1" fontAlgn="base" hangingPunct="1">
        <a:spcBef>
          <a:spcPct val="0"/>
        </a:spcBef>
        <a:spcAft>
          <a:spcPct val="0"/>
        </a:spcAft>
        <a:defRPr sz="4400">
          <a:solidFill>
            <a:schemeClr val="tx1"/>
          </a:solidFill>
          <a:latin typeface="Calibri" pitchFamily="34" charset="0"/>
        </a:defRPr>
      </a:lvl8pPr>
      <a:lvl9pPr marL="1828709" algn="ctr" rtl="0" eaLnBrk="1" fontAlgn="base" hangingPunct="1">
        <a:spcBef>
          <a:spcPct val="0"/>
        </a:spcBef>
        <a:spcAft>
          <a:spcPct val="0"/>
        </a:spcAft>
        <a:defRPr sz="4400">
          <a:solidFill>
            <a:schemeClr val="tx1"/>
          </a:solidFill>
          <a:latin typeface="Calibri" pitchFamily="34" charset="0"/>
        </a:defRPr>
      </a:lvl9pPr>
    </p:titleStyle>
    <p:bodyStyle>
      <a:lvl1pPr marL="341297" indent="-341297" algn="l" rtl="0" eaLnBrk="1" fontAlgn="base" hangingPunct="1">
        <a:spcBef>
          <a:spcPct val="20000"/>
        </a:spcBef>
        <a:spcAft>
          <a:spcPct val="0"/>
        </a:spcAft>
        <a:buFont typeface="Arial" panose="020B0604020202020204" pitchFamily="34" charset="0"/>
        <a:buChar char="•"/>
        <a:defRPr sz="3200" kern="1200">
          <a:solidFill>
            <a:schemeClr val="tx1"/>
          </a:solidFill>
          <a:latin typeface="微軟正黑體" pitchFamily="34" charset="-120"/>
          <a:ea typeface="微軟正黑體" pitchFamily="34" charset="-120"/>
          <a:cs typeface="+mn-cs"/>
        </a:defRPr>
      </a:lvl1pPr>
      <a:lvl2pPr marL="741325" indent="-284149" algn="l" rtl="0" eaLnBrk="1" fontAlgn="base" hangingPunct="1">
        <a:spcBef>
          <a:spcPct val="20000"/>
        </a:spcBef>
        <a:spcAft>
          <a:spcPct val="0"/>
        </a:spcAft>
        <a:buFont typeface="Arial" panose="020B0604020202020204" pitchFamily="34" charset="0"/>
        <a:buChar char="–"/>
        <a:defRPr sz="2800" kern="1200">
          <a:solidFill>
            <a:schemeClr val="tx1"/>
          </a:solidFill>
          <a:latin typeface="微軟正黑體" pitchFamily="34" charset="-120"/>
          <a:ea typeface="微軟正黑體" pitchFamily="34" charset="-120"/>
          <a:cs typeface="+mn-cs"/>
        </a:defRPr>
      </a:lvl2pPr>
      <a:lvl3pPr marL="1141357" indent="-227002" algn="l" rtl="0" eaLnBrk="1" fontAlgn="base" hangingPunct="1">
        <a:spcBef>
          <a:spcPct val="20000"/>
        </a:spcBef>
        <a:spcAft>
          <a:spcPct val="0"/>
        </a:spcAft>
        <a:buFont typeface="Arial" panose="020B0604020202020204" pitchFamily="34" charset="0"/>
        <a:buChar char="•"/>
        <a:defRPr sz="2400" kern="1200">
          <a:solidFill>
            <a:schemeClr val="tx1"/>
          </a:solidFill>
          <a:latin typeface="微軟正黑體" pitchFamily="34" charset="-120"/>
          <a:ea typeface="微軟正黑體" pitchFamily="34" charset="-120"/>
          <a:cs typeface="+mn-cs"/>
        </a:defRPr>
      </a:lvl3pPr>
      <a:lvl4pPr marL="1598533" indent="-227002" algn="l" rtl="0" eaLnBrk="1" fontAlgn="base" hangingPunct="1">
        <a:spcBef>
          <a:spcPct val="20000"/>
        </a:spcBef>
        <a:spcAft>
          <a:spcPct val="0"/>
        </a:spcAft>
        <a:buFont typeface="Arial" panose="020B0604020202020204" pitchFamily="34" charset="0"/>
        <a:buChar char="–"/>
        <a:defRPr sz="2000" kern="1200">
          <a:solidFill>
            <a:schemeClr val="tx1"/>
          </a:solidFill>
          <a:latin typeface="微軟正黑體" pitchFamily="34" charset="-120"/>
          <a:ea typeface="微軟正黑體" pitchFamily="34" charset="-120"/>
          <a:cs typeface="+mn-cs"/>
        </a:defRPr>
      </a:lvl4pPr>
      <a:lvl5pPr marL="2055711" indent="-227002" algn="l" rtl="0" eaLnBrk="1" fontAlgn="base" hangingPunct="1">
        <a:spcBef>
          <a:spcPct val="20000"/>
        </a:spcBef>
        <a:spcAft>
          <a:spcPct val="0"/>
        </a:spcAft>
        <a:buFont typeface="Arial" panose="020B0604020202020204" pitchFamily="34" charset="0"/>
        <a:buChar char="»"/>
        <a:defRPr sz="2000" kern="1200">
          <a:solidFill>
            <a:schemeClr val="tx1"/>
          </a:solidFill>
          <a:latin typeface="微軟正黑體" pitchFamily="34" charset="-120"/>
          <a:ea typeface="微軟正黑體" pitchFamily="34" charset="-120"/>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a:extLst>
              <a:ext uri="{FF2B5EF4-FFF2-40B4-BE49-F238E27FC236}">
                <a16:creationId xmlns:a16="http://schemas.microsoft.com/office/drawing/2014/main" id="{3E8C5E46-E12A-8788-65C9-DD23E10D04BE}"/>
              </a:ext>
            </a:extLst>
          </p:cNvPr>
          <p:cNvSpPr>
            <a:spLocks noGrp="1"/>
          </p:cNvSpPr>
          <p:nvPr>
            <p:ph type="ctrTitle"/>
          </p:nvPr>
        </p:nvSpPr>
        <p:spPr>
          <a:xfrm>
            <a:off x="1200944" y="1556792"/>
            <a:ext cx="9790112" cy="1470025"/>
          </a:xfrm>
        </p:spPr>
        <p:txBody>
          <a:bodyPr/>
          <a:lstStyle/>
          <a:p>
            <a:pPr defTabSz="912768"/>
            <a:r>
              <a:rPr lang="en-US" altLang="zh-TW" sz="3200" dirty="0">
                <a:latin typeface="Times New Roman" panose="02020603050405020304" pitchFamily="18" charset="0"/>
                <a:cs typeface="Times New Roman" panose="02020603050405020304" pitchFamily="18" charset="0"/>
              </a:rPr>
              <a:t>Efficient Certificateless Conditional</a:t>
            </a:r>
            <a:br>
              <a:rPr lang="en-US" altLang="zh-TW" sz="3200" dirty="0">
                <a:latin typeface="Times New Roman" panose="02020603050405020304" pitchFamily="18" charset="0"/>
                <a:cs typeface="Times New Roman" panose="02020603050405020304" pitchFamily="18" charset="0"/>
              </a:rPr>
            </a:br>
            <a:r>
              <a:rPr lang="en-US" altLang="zh-TW" sz="3200" dirty="0">
                <a:latin typeface="Times New Roman" panose="02020603050405020304" pitchFamily="18" charset="0"/>
                <a:cs typeface="Times New Roman" panose="02020603050405020304" pitchFamily="18" charset="0"/>
              </a:rPr>
              <a:t>Privacy-Preserving Authentication</a:t>
            </a:r>
            <a:r>
              <a:rPr lang="zh-TW" altLang="en-US" sz="3200" dirty="0">
                <a:latin typeface="Times New Roman" panose="02020603050405020304" pitchFamily="18" charset="0"/>
                <a:cs typeface="Times New Roman" panose="02020603050405020304" pitchFamily="18" charset="0"/>
              </a:rPr>
              <a:t> </a:t>
            </a:r>
            <a:r>
              <a:rPr lang="en-US" altLang="zh-TW" sz="3200" dirty="0">
                <a:latin typeface="Times New Roman" panose="02020603050405020304" pitchFamily="18" charset="0"/>
                <a:cs typeface="Times New Roman" panose="02020603050405020304" pitchFamily="18" charset="0"/>
              </a:rPr>
              <a:t>for VANETs</a:t>
            </a:r>
            <a:endParaRPr lang="zh-TW" altLang="zh-TW" sz="3200" dirty="0">
              <a:latin typeface="Times New Roman" panose="02020603050405020304" pitchFamily="18" charset="0"/>
              <a:cs typeface="Times New Roman" panose="02020603050405020304" pitchFamily="18" charset="0"/>
            </a:endParaRPr>
          </a:p>
        </p:txBody>
      </p:sp>
      <p:sp>
        <p:nvSpPr>
          <p:cNvPr id="3" name="副標題 2">
            <a:extLst>
              <a:ext uri="{FF2B5EF4-FFF2-40B4-BE49-F238E27FC236}">
                <a16:creationId xmlns:a16="http://schemas.microsoft.com/office/drawing/2014/main" id="{8898D4F6-989F-223D-6B63-28D7BBA457C7}"/>
              </a:ext>
            </a:extLst>
          </p:cNvPr>
          <p:cNvSpPr>
            <a:spLocks noGrp="1"/>
          </p:cNvSpPr>
          <p:nvPr>
            <p:ph type="subTitle" idx="1"/>
          </p:nvPr>
        </p:nvSpPr>
        <p:spPr>
          <a:xfrm>
            <a:off x="1828800" y="4221087"/>
            <a:ext cx="8534400" cy="963687"/>
          </a:xfrm>
        </p:spPr>
        <p:txBody>
          <a:bodyPr rtlCol="0">
            <a:normAutofit/>
          </a:bodyPr>
          <a:lstStyle/>
          <a:p>
            <a:r>
              <a:rPr lang="da-DK" altLang="zh-TW" sz="1800" dirty="0">
                <a:latin typeface="Times"/>
              </a:rPr>
              <a:t>Xiaotong Zhou, Min Luo , Pandi Vijayakumar , Senior Member, IEEE, Cong Peng ,</a:t>
            </a:r>
          </a:p>
          <a:p>
            <a:r>
              <a:rPr lang="da-DK" altLang="zh-TW" sz="1800" dirty="0">
                <a:latin typeface="Times"/>
              </a:rPr>
              <a:t>and Debiao He , Member, IEEE</a:t>
            </a:r>
            <a:endParaRPr 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latin typeface="Microsoft JhengHei" panose="020B0604030504040204" pitchFamily="34" charset="-120"/>
                <a:ea typeface="Microsoft JhengHei" panose="020B0604030504040204" pitchFamily="34" charset="-120"/>
                <a:cs typeface="Times New Roman" panose="02020603050405020304" pitchFamily="18" charset="0"/>
              </a:rPr>
              <a:t>ECDLP</a:t>
            </a: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10</a:t>
            </a:fld>
            <a:endParaRPr lang="en-US" altLang="zh-TW">
              <a:solidFill>
                <a:srgbClr val="898989"/>
              </a:solidFill>
              <a:latin typeface="Calibri" panose="020F0502020204030204" pitchFamily="34" charset="0"/>
            </a:endParaRPr>
          </a:p>
        </p:txBody>
      </p:sp>
      <p:sp>
        <p:nvSpPr>
          <p:cNvPr id="5" name="文字方塊 4">
            <a:extLst>
              <a:ext uri="{FF2B5EF4-FFF2-40B4-BE49-F238E27FC236}">
                <a16:creationId xmlns:a16="http://schemas.microsoft.com/office/drawing/2014/main" id="{9CFFDC01-E091-F761-D3B3-3F4CBD065A0A}"/>
              </a:ext>
            </a:extLst>
          </p:cNvPr>
          <p:cNvSpPr txBox="1"/>
          <p:nvPr/>
        </p:nvSpPr>
        <p:spPr>
          <a:xfrm>
            <a:off x="3966072" y="2236424"/>
            <a:ext cx="184731" cy="369332"/>
          </a:xfrm>
          <a:prstGeom prst="rect">
            <a:avLst/>
          </a:prstGeom>
          <a:noFill/>
        </p:spPr>
        <p:txBody>
          <a:bodyPr wrap="none" rtlCol="0">
            <a:spAutoFit/>
          </a:bodyPr>
          <a:lstStyle/>
          <a:p>
            <a:endParaRPr lang="en-US" dirty="0"/>
          </a:p>
        </p:txBody>
      </p:sp>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C4BC391B-115D-4C34-A0EB-AD1247BC0869}"/>
                  </a:ext>
                </a:extLst>
              </p:cNvPr>
              <p:cNvSpPr/>
              <p:nvPr/>
            </p:nvSpPr>
            <p:spPr>
              <a:xfrm>
                <a:off x="613144" y="2090172"/>
                <a:ext cx="10238928" cy="2341538"/>
              </a:xfrm>
              <a:prstGeom prst="rect">
                <a:avLst/>
              </a:prstGeom>
            </p:spPr>
            <p:txBody>
              <a:bodyPr wrap="square">
                <a:spAutoFit/>
              </a:bodyPr>
              <a:lstStyle/>
              <a:p>
                <a:r>
                  <a:rPr lang="en-US" altLang="zh-TW" sz="3200" b="1" dirty="0"/>
                  <a:t>Elliptic Curve Discrete Logarithm Problem: </a:t>
                </a:r>
              </a:p>
              <a:p>
                <a:endParaRPr lang="en-US" altLang="zh-TW" sz="2800" b="1" dirty="0"/>
              </a:p>
              <a:p>
                <a:r>
                  <a:rPr lang="en-US" altLang="zh-TW" sz="2800" dirty="0"/>
                  <a:t>Define E as an elliptic curve and G as an additive group on E. Given P, W ∈ G, the computation of k ∈ </a:t>
                </a:r>
                <a14:m>
                  <m:oMath xmlns:m="http://schemas.openxmlformats.org/officeDocument/2006/math">
                    <m:sSubSup>
                      <m:sSubSupPr>
                        <m:ctrlPr>
                          <a:rPr lang="en-US" altLang="zh-TW" sz="2800" i="1" dirty="0" smtClean="0">
                            <a:latin typeface="Cambria Math" panose="02040503050406030204" pitchFamily="18" charset="0"/>
                          </a:rPr>
                        </m:ctrlPr>
                      </m:sSubSupPr>
                      <m:e>
                        <m:r>
                          <a:rPr lang="en-US" altLang="zh-TW" sz="2800" b="0" i="1" dirty="0" smtClean="0">
                            <a:latin typeface="Cambria Math" panose="02040503050406030204" pitchFamily="18" charset="0"/>
                          </a:rPr>
                          <m:t>𝑍</m:t>
                        </m:r>
                      </m:e>
                      <m:sub>
                        <m:r>
                          <a:rPr lang="en-US" altLang="zh-TW" sz="2800" b="0" i="1" dirty="0" smtClean="0">
                            <a:latin typeface="Cambria Math" panose="02040503050406030204" pitchFamily="18" charset="0"/>
                          </a:rPr>
                          <m:t>𝑞</m:t>
                        </m:r>
                      </m:sub>
                      <m:sup>
                        <m:r>
                          <a:rPr lang="en-US" altLang="zh-TW" sz="2800" b="0" i="1" dirty="0" smtClean="0">
                            <a:latin typeface="Cambria Math" panose="02040503050406030204" pitchFamily="18" charset="0"/>
                          </a:rPr>
                          <m:t>∗</m:t>
                        </m:r>
                      </m:sup>
                    </m:sSubSup>
                  </m:oMath>
                </a14:m>
                <a:r>
                  <a:rPr lang="en-US" altLang="zh-TW" sz="2800" dirty="0"/>
                  <a:t>is hard for any probabilistic polynomial time (PPT) algorithms such that W =</a:t>
                </a:r>
                <a:r>
                  <a:rPr lang="en-US" altLang="zh-TW" sz="2800" dirty="0" err="1"/>
                  <a:t>kP</a:t>
                </a:r>
                <a:r>
                  <a:rPr lang="en-US" altLang="zh-TW" sz="2800" dirty="0"/>
                  <a:t> </a:t>
                </a:r>
                <a:endParaRPr lang="zh-TW" altLang="en-US" sz="2800" dirty="0"/>
              </a:p>
            </p:txBody>
          </p:sp>
        </mc:Choice>
        <mc:Fallback xmlns="">
          <p:sp>
            <p:nvSpPr>
              <p:cNvPr id="3" name="矩形 2">
                <a:extLst>
                  <a:ext uri="{FF2B5EF4-FFF2-40B4-BE49-F238E27FC236}">
                    <a16:creationId xmlns:a16="http://schemas.microsoft.com/office/drawing/2014/main" id="{C4BC391B-115D-4C34-A0EB-AD1247BC0869}"/>
                  </a:ext>
                </a:extLst>
              </p:cNvPr>
              <p:cNvSpPr>
                <a:spLocks noRot="1" noChangeAspect="1" noMove="1" noResize="1" noEditPoints="1" noAdjustHandles="1" noChangeArrowheads="1" noChangeShapeType="1" noTextEdit="1"/>
              </p:cNvSpPr>
              <p:nvPr/>
            </p:nvSpPr>
            <p:spPr>
              <a:xfrm>
                <a:off x="613144" y="2090172"/>
                <a:ext cx="10238928" cy="2341538"/>
              </a:xfrm>
              <a:prstGeom prst="rect">
                <a:avLst/>
              </a:prstGeom>
              <a:blipFill>
                <a:blip r:embed="rId3"/>
                <a:stretch>
                  <a:fillRect l="-1549" t="-3385" b="-6250"/>
                </a:stretch>
              </a:blipFill>
            </p:spPr>
            <p:txBody>
              <a:bodyPr/>
              <a:lstStyle/>
              <a:p>
                <a:r>
                  <a:rPr lang="zh-TW" altLang="en-US">
                    <a:noFill/>
                  </a:rPr>
                  <a:t> </a:t>
                </a:r>
              </a:p>
            </p:txBody>
          </p:sp>
        </mc:Fallback>
      </mc:AlternateContent>
      <p:pic>
        <p:nvPicPr>
          <p:cNvPr id="4" name="圖片 3">
            <a:extLst>
              <a:ext uri="{FF2B5EF4-FFF2-40B4-BE49-F238E27FC236}">
                <a16:creationId xmlns:a16="http://schemas.microsoft.com/office/drawing/2014/main" id="{9E45005E-77C7-4B1B-A92F-70673115BDA2}"/>
              </a:ext>
            </a:extLst>
          </p:cNvPr>
          <p:cNvPicPr>
            <a:picLocks noChangeAspect="1"/>
          </p:cNvPicPr>
          <p:nvPr/>
        </p:nvPicPr>
        <p:blipFill rotWithShape="1">
          <a:blip r:embed="rId4"/>
          <a:srcRect b="444"/>
          <a:stretch/>
        </p:blipFill>
        <p:spPr>
          <a:xfrm>
            <a:off x="7248128" y="4382662"/>
            <a:ext cx="2372056" cy="2475338"/>
          </a:xfrm>
          <a:prstGeom prst="rect">
            <a:avLst/>
          </a:prstGeom>
        </p:spPr>
      </p:pic>
    </p:spTree>
    <p:extLst>
      <p:ext uri="{BB962C8B-B14F-4D97-AF65-F5344CB8AC3E}">
        <p14:creationId xmlns:p14="http://schemas.microsoft.com/office/powerpoint/2010/main" val="662070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88D04A4-C676-4326-840F-BB56B550549D}"/>
              </a:ext>
            </a:extLst>
          </p:cNvPr>
          <p:cNvSpPr>
            <a:spLocks noGrp="1"/>
          </p:cNvSpPr>
          <p:nvPr>
            <p:ph type="title"/>
          </p:nvPr>
        </p:nvSpPr>
        <p:spPr/>
        <p:txBody>
          <a:bodyPr/>
          <a:lstStyle/>
          <a:p>
            <a:r>
              <a:rPr lang="en-US" altLang="zh-TW" dirty="0"/>
              <a:t>Security Model of CLCPPA</a:t>
            </a:r>
            <a:endParaRPr lang="zh-TW" altLang="en-US" dirty="0"/>
          </a:p>
        </p:txBody>
      </p:sp>
      <p:sp>
        <p:nvSpPr>
          <p:cNvPr id="3" name="內容版面配置區 2">
            <a:extLst>
              <a:ext uri="{FF2B5EF4-FFF2-40B4-BE49-F238E27FC236}">
                <a16:creationId xmlns:a16="http://schemas.microsoft.com/office/drawing/2014/main" id="{80D0FF56-C989-4AD5-B7F2-A39F9960127C}"/>
              </a:ext>
            </a:extLst>
          </p:cNvPr>
          <p:cNvSpPr>
            <a:spLocks noGrp="1"/>
          </p:cNvSpPr>
          <p:nvPr>
            <p:ph idx="1"/>
          </p:nvPr>
        </p:nvSpPr>
        <p:spPr>
          <a:xfrm>
            <a:off x="609600" y="1600204"/>
            <a:ext cx="11247040" cy="4525963"/>
          </a:xfrm>
        </p:spPr>
        <p:txBody>
          <a:bodyPr/>
          <a:lstStyle/>
          <a:p>
            <a:r>
              <a:rPr lang="en-US" altLang="zh-TW" dirty="0">
                <a:solidFill>
                  <a:schemeClr val="tx1"/>
                </a:solidFill>
                <a:latin typeface="Arial" panose="020B0604020202020204" pitchFamily="34" charset="0"/>
                <a:cs typeface="Arial" panose="020B0604020202020204" pitchFamily="34" charset="0"/>
              </a:rPr>
              <a:t>According to security requirements of the CLCPPA for VANETs, we present two types of adversaries: </a:t>
            </a:r>
            <a:br>
              <a:rPr lang="en-US" altLang="zh-TW" dirty="0">
                <a:solidFill>
                  <a:schemeClr val="tx1"/>
                </a:solidFill>
                <a:latin typeface="Arial" panose="020B0604020202020204" pitchFamily="34" charset="0"/>
                <a:cs typeface="Arial" panose="020B0604020202020204" pitchFamily="34" charset="0"/>
              </a:rPr>
            </a:br>
            <a:r>
              <a:rPr lang="en-US" altLang="zh-TW" dirty="0">
                <a:solidFill>
                  <a:schemeClr val="tx1"/>
                </a:solidFill>
                <a:latin typeface="Arial" panose="020B0604020202020204" pitchFamily="34" charset="0"/>
                <a:cs typeface="Arial" panose="020B0604020202020204" pitchFamily="34" charset="0"/>
              </a:rPr>
              <a:t>Type-I (A</a:t>
            </a:r>
            <a:r>
              <a:rPr lang="en-US" altLang="zh-TW" baseline="-25000" dirty="0">
                <a:solidFill>
                  <a:schemeClr val="tx1"/>
                </a:solidFill>
                <a:latin typeface="Arial" panose="020B0604020202020204" pitchFamily="34" charset="0"/>
                <a:cs typeface="Arial" panose="020B0604020202020204" pitchFamily="34" charset="0"/>
              </a:rPr>
              <a:t>1</a:t>
            </a:r>
            <a:r>
              <a:rPr lang="en-US" altLang="zh-TW" dirty="0">
                <a:solidFill>
                  <a:schemeClr val="tx1"/>
                </a:solidFill>
                <a:latin typeface="Arial" panose="020B0604020202020204" pitchFamily="34" charset="0"/>
                <a:cs typeface="Arial" panose="020B0604020202020204" pitchFamily="34" charset="0"/>
              </a:rPr>
              <a:t>) and Type-II (A</a:t>
            </a:r>
            <a:r>
              <a:rPr lang="en-US" altLang="zh-TW" baseline="-25000" dirty="0">
                <a:solidFill>
                  <a:schemeClr val="tx1"/>
                </a:solidFill>
                <a:latin typeface="Arial" panose="020B0604020202020204" pitchFamily="34" charset="0"/>
                <a:cs typeface="Arial" panose="020B0604020202020204" pitchFamily="34" charset="0"/>
              </a:rPr>
              <a:t>2</a:t>
            </a:r>
            <a:r>
              <a:rPr lang="en-US" altLang="zh-TW" dirty="0">
                <a:solidFill>
                  <a:schemeClr val="tx1"/>
                </a:solidFill>
                <a:latin typeface="Arial" panose="020B0604020202020204" pitchFamily="34" charset="0"/>
                <a:cs typeface="Arial" panose="020B0604020202020204" pitchFamily="34" charset="0"/>
              </a:rPr>
              <a:t>)</a:t>
            </a:r>
          </a:p>
          <a:p>
            <a:r>
              <a:rPr lang="en-US" altLang="zh-TW" dirty="0">
                <a:solidFill>
                  <a:schemeClr val="tx1"/>
                </a:solidFill>
                <a:latin typeface="Arial" panose="020B0604020202020204" pitchFamily="34" charset="0"/>
                <a:cs typeface="Arial" panose="020B0604020202020204" pitchFamily="34" charset="0"/>
              </a:rPr>
              <a:t>A</a:t>
            </a:r>
            <a:r>
              <a:rPr lang="en-US" altLang="zh-TW" baseline="-25000" dirty="0">
                <a:solidFill>
                  <a:schemeClr val="tx1"/>
                </a:solidFill>
                <a:latin typeface="Arial" panose="020B0604020202020204" pitchFamily="34" charset="0"/>
                <a:cs typeface="Arial" panose="020B0604020202020204" pitchFamily="34" charset="0"/>
              </a:rPr>
              <a:t>1</a:t>
            </a:r>
            <a:r>
              <a:rPr lang="en-US" altLang="zh-TW" dirty="0">
                <a:solidFill>
                  <a:schemeClr val="tx1"/>
                </a:solidFill>
                <a:latin typeface="Arial" panose="020B0604020202020204" pitchFamily="34" charset="0"/>
                <a:cs typeface="Arial" panose="020B0604020202020204" pitchFamily="34" charset="0"/>
              </a:rPr>
              <a:t> can replace a vehicle’s public key, but can’t get  KGC’s master private key.</a:t>
            </a:r>
          </a:p>
          <a:p>
            <a:r>
              <a:rPr lang="en-US" altLang="zh-TW" dirty="0">
                <a:solidFill>
                  <a:schemeClr val="tx1"/>
                </a:solidFill>
                <a:latin typeface="Arial" panose="020B0604020202020204" pitchFamily="34" charset="0"/>
                <a:cs typeface="Arial" panose="020B0604020202020204" pitchFamily="34" charset="0"/>
              </a:rPr>
              <a:t>A</a:t>
            </a:r>
            <a:r>
              <a:rPr lang="en-US" altLang="zh-TW" baseline="-25000" dirty="0">
                <a:solidFill>
                  <a:schemeClr val="tx1"/>
                </a:solidFill>
                <a:latin typeface="Arial" panose="020B0604020202020204" pitchFamily="34" charset="0"/>
                <a:cs typeface="Arial" panose="020B0604020202020204" pitchFamily="34" charset="0"/>
              </a:rPr>
              <a:t>2</a:t>
            </a:r>
            <a:r>
              <a:rPr lang="en-US" altLang="zh-TW" dirty="0">
                <a:solidFill>
                  <a:schemeClr val="tx1"/>
                </a:solidFill>
                <a:latin typeface="Arial" panose="020B0604020202020204" pitchFamily="34" charset="0"/>
                <a:cs typeface="Arial" panose="020B0604020202020204" pitchFamily="34" charset="0"/>
              </a:rPr>
              <a:t> can’t replace a vehicle’s public key, but can get KGC’s master private key.</a:t>
            </a:r>
          </a:p>
          <a:p>
            <a:r>
              <a:rPr lang="en-US" altLang="zh-TW" dirty="0">
                <a:solidFill>
                  <a:schemeClr val="tx1"/>
                </a:solidFill>
                <a:latin typeface="Arial" panose="020B0604020202020204" pitchFamily="34" charset="0"/>
                <a:cs typeface="Arial" panose="020B0604020202020204" pitchFamily="34" charset="0"/>
              </a:rPr>
              <a:t>A</a:t>
            </a:r>
            <a:r>
              <a:rPr lang="en-US" altLang="zh-TW" baseline="-25000" dirty="0">
                <a:solidFill>
                  <a:schemeClr val="tx1"/>
                </a:solidFill>
                <a:latin typeface="Arial" panose="020B0604020202020204" pitchFamily="34" charset="0"/>
                <a:cs typeface="Arial" panose="020B0604020202020204" pitchFamily="34" charset="0"/>
              </a:rPr>
              <a:t>1</a:t>
            </a:r>
            <a:r>
              <a:rPr lang="en-US" altLang="zh-TW" dirty="0">
                <a:solidFill>
                  <a:schemeClr val="tx1"/>
                </a:solidFill>
                <a:latin typeface="Arial" panose="020B0604020202020204" pitchFamily="34" charset="0"/>
                <a:cs typeface="Arial" panose="020B0604020202020204" pitchFamily="34" charset="0"/>
              </a:rPr>
              <a:t> interacts with C in Game I,</a:t>
            </a:r>
            <a:r>
              <a:rPr lang="zh-TW" altLang="en-US" dirty="0">
                <a:solidFill>
                  <a:schemeClr val="tx1"/>
                </a:solidFill>
                <a:latin typeface="Arial" panose="020B0604020202020204" pitchFamily="34" charset="0"/>
                <a:cs typeface="Arial" panose="020B0604020202020204" pitchFamily="34" charset="0"/>
              </a:rPr>
              <a:t> </a:t>
            </a:r>
            <a:r>
              <a:rPr lang="en-US" altLang="zh-TW" dirty="0">
                <a:solidFill>
                  <a:schemeClr val="tx1"/>
                </a:solidFill>
                <a:latin typeface="Arial" panose="020B0604020202020204" pitchFamily="34" charset="0"/>
                <a:cs typeface="Arial" panose="020B0604020202020204" pitchFamily="34" charset="0"/>
              </a:rPr>
              <a:t>A</a:t>
            </a:r>
            <a:r>
              <a:rPr lang="en-US" altLang="zh-TW" baseline="-25000" dirty="0">
                <a:solidFill>
                  <a:schemeClr val="tx1"/>
                </a:solidFill>
                <a:latin typeface="Arial" panose="020B0604020202020204" pitchFamily="34" charset="0"/>
                <a:cs typeface="Arial" panose="020B0604020202020204" pitchFamily="34" charset="0"/>
              </a:rPr>
              <a:t>2</a:t>
            </a:r>
            <a:r>
              <a:rPr lang="en-US" altLang="zh-TW" dirty="0">
                <a:solidFill>
                  <a:schemeClr val="tx1"/>
                </a:solidFill>
                <a:latin typeface="Arial" panose="020B0604020202020204" pitchFamily="34" charset="0"/>
                <a:cs typeface="Arial" panose="020B0604020202020204" pitchFamily="34" charset="0"/>
              </a:rPr>
              <a:t> interacts with C in Game II.</a:t>
            </a:r>
          </a:p>
          <a:p>
            <a:endParaRPr lang="en-US" altLang="zh-TW" dirty="0">
              <a:solidFill>
                <a:schemeClr val="tx1"/>
              </a:solidFill>
              <a:latin typeface="Arial" panose="020B0604020202020204" pitchFamily="34" charset="0"/>
              <a:cs typeface="Arial" panose="020B0604020202020204" pitchFamily="34" charset="0"/>
            </a:endParaRPr>
          </a:p>
          <a:p>
            <a:endParaRPr lang="zh-TW" altLang="en-US" dirty="0"/>
          </a:p>
        </p:txBody>
      </p:sp>
      <p:sp>
        <p:nvSpPr>
          <p:cNvPr id="4" name="投影片編號版面配置區 3">
            <a:extLst>
              <a:ext uri="{FF2B5EF4-FFF2-40B4-BE49-F238E27FC236}">
                <a16:creationId xmlns:a16="http://schemas.microsoft.com/office/drawing/2014/main" id="{FADC14CD-4636-4B34-8221-6BD576C979C3}"/>
              </a:ext>
            </a:extLst>
          </p:cNvPr>
          <p:cNvSpPr>
            <a:spLocks noGrp="1"/>
          </p:cNvSpPr>
          <p:nvPr>
            <p:ph type="sldNum" sz="quarter" idx="12"/>
          </p:nvPr>
        </p:nvSpPr>
        <p:spPr/>
        <p:txBody>
          <a:bodyPr/>
          <a:lstStyle/>
          <a:p>
            <a:pPr>
              <a:defRPr/>
            </a:pPr>
            <a:fld id="{60D5A963-2080-9547-AC7D-2C6528F687EC}" type="slidenum">
              <a:rPr lang="en-US" altLang="zh-TW" smtClean="0"/>
              <a:pPr>
                <a:defRPr/>
              </a:pPr>
              <a:t>11</a:t>
            </a:fld>
            <a:endParaRPr lang="en-US" altLang="zh-TW"/>
          </a:p>
        </p:txBody>
      </p:sp>
    </p:spTree>
    <p:extLst>
      <p:ext uri="{BB962C8B-B14F-4D97-AF65-F5344CB8AC3E}">
        <p14:creationId xmlns:p14="http://schemas.microsoft.com/office/powerpoint/2010/main" val="981629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038D9B-D0F0-473C-AEA0-0D2B31086580}"/>
              </a:ext>
            </a:extLst>
          </p:cNvPr>
          <p:cNvSpPr>
            <a:spLocks noGrp="1"/>
          </p:cNvSpPr>
          <p:nvPr>
            <p:ph type="title"/>
          </p:nvPr>
        </p:nvSpPr>
        <p:spPr/>
        <p:txBody>
          <a:bodyPr/>
          <a:lstStyle/>
          <a:p>
            <a:r>
              <a:rPr lang="en-US" altLang="zh-TW" dirty="0"/>
              <a:t>Security Model of CLCPPA</a:t>
            </a:r>
            <a:endParaRPr lang="zh-TW" altLang="en-US" dirty="0"/>
          </a:p>
        </p:txBody>
      </p:sp>
      <p:sp>
        <p:nvSpPr>
          <p:cNvPr id="3" name="內容版面配置區 2">
            <a:extLst>
              <a:ext uri="{FF2B5EF4-FFF2-40B4-BE49-F238E27FC236}">
                <a16:creationId xmlns:a16="http://schemas.microsoft.com/office/drawing/2014/main" id="{208487C2-E4DB-4282-A6DA-8A17A3F912DD}"/>
              </a:ext>
            </a:extLst>
          </p:cNvPr>
          <p:cNvSpPr>
            <a:spLocks noGrp="1"/>
          </p:cNvSpPr>
          <p:nvPr>
            <p:ph idx="1"/>
          </p:nvPr>
        </p:nvSpPr>
        <p:spPr/>
        <p:txBody>
          <a:bodyPr/>
          <a:lstStyle/>
          <a:p>
            <a:r>
              <a:rPr lang="en-US" altLang="zh-TW" dirty="0">
                <a:solidFill>
                  <a:schemeClr val="tx1"/>
                </a:solidFill>
                <a:latin typeface="Arial" panose="020B0604020202020204" pitchFamily="34" charset="0"/>
                <a:cs typeface="Arial" panose="020B0604020202020204" pitchFamily="34" charset="0"/>
              </a:rPr>
              <a:t>Definition : </a:t>
            </a:r>
            <a:br>
              <a:rPr lang="en-US" altLang="zh-TW" dirty="0">
                <a:solidFill>
                  <a:schemeClr val="tx1"/>
                </a:solidFill>
                <a:latin typeface="Arial" panose="020B0604020202020204" pitchFamily="34" charset="0"/>
                <a:cs typeface="Arial" panose="020B0604020202020204" pitchFamily="34" charset="0"/>
              </a:rPr>
            </a:br>
            <a:r>
              <a:rPr lang="en-US" altLang="zh-TW" dirty="0">
                <a:solidFill>
                  <a:schemeClr val="tx1"/>
                </a:solidFill>
                <a:latin typeface="Arial" panose="020B0604020202020204" pitchFamily="34" charset="0"/>
                <a:cs typeface="Arial" panose="020B0604020202020204" pitchFamily="34" charset="0"/>
              </a:rPr>
              <a:t>(EUF-CMA of CLCPPA) A CLCPPA scheme is with existential unforgeability under adaptive chosen message attacks, if no PPT adversary (A</a:t>
            </a:r>
            <a:r>
              <a:rPr lang="en-US" altLang="zh-TW" baseline="-25000" dirty="0">
                <a:solidFill>
                  <a:schemeClr val="tx1"/>
                </a:solidFill>
                <a:latin typeface="Arial" panose="020B0604020202020204" pitchFamily="34" charset="0"/>
                <a:cs typeface="Arial" panose="020B0604020202020204" pitchFamily="34" charset="0"/>
              </a:rPr>
              <a:t>1</a:t>
            </a:r>
            <a:r>
              <a:rPr lang="en-US" altLang="zh-TW" dirty="0">
                <a:solidFill>
                  <a:schemeClr val="tx1"/>
                </a:solidFill>
                <a:latin typeface="Arial" panose="020B0604020202020204" pitchFamily="34" charset="0"/>
                <a:cs typeface="Arial" panose="020B0604020202020204" pitchFamily="34" charset="0"/>
              </a:rPr>
              <a:t> or A</a:t>
            </a:r>
            <a:r>
              <a:rPr lang="en-US" altLang="zh-TW" baseline="-25000" dirty="0">
                <a:solidFill>
                  <a:schemeClr val="tx1"/>
                </a:solidFill>
                <a:latin typeface="Arial" panose="020B0604020202020204" pitchFamily="34" charset="0"/>
                <a:cs typeface="Arial" panose="020B0604020202020204" pitchFamily="34" charset="0"/>
              </a:rPr>
              <a:t>2</a:t>
            </a:r>
            <a:r>
              <a:rPr lang="en-US" altLang="zh-TW" dirty="0">
                <a:solidFill>
                  <a:schemeClr val="tx1"/>
                </a:solidFill>
                <a:latin typeface="Arial" panose="020B0604020202020204" pitchFamily="34" charset="0"/>
                <a:cs typeface="Arial" panose="020B0604020202020204" pitchFamily="34" charset="0"/>
              </a:rPr>
              <a:t>) can win the following games (Game I and Game II respectively) with non-negligible probabilities.</a:t>
            </a:r>
            <a:endParaRPr lang="zh-TW" altLang="en-US" dirty="0">
              <a:solidFill>
                <a:schemeClr val="tx1"/>
              </a:solidFill>
              <a:latin typeface="Arial" panose="020B0604020202020204" pitchFamily="34" charset="0"/>
              <a:cs typeface="Arial" panose="020B0604020202020204" pitchFamily="34" charset="0"/>
            </a:endParaRPr>
          </a:p>
        </p:txBody>
      </p:sp>
      <p:sp>
        <p:nvSpPr>
          <p:cNvPr id="4" name="投影片編號版面配置區 3">
            <a:extLst>
              <a:ext uri="{FF2B5EF4-FFF2-40B4-BE49-F238E27FC236}">
                <a16:creationId xmlns:a16="http://schemas.microsoft.com/office/drawing/2014/main" id="{72C65BCE-1684-4B22-91E1-2CD5579D757A}"/>
              </a:ext>
            </a:extLst>
          </p:cNvPr>
          <p:cNvSpPr>
            <a:spLocks noGrp="1"/>
          </p:cNvSpPr>
          <p:nvPr>
            <p:ph type="sldNum" sz="quarter" idx="12"/>
          </p:nvPr>
        </p:nvSpPr>
        <p:spPr/>
        <p:txBody>
          <a:bodyPr/>
          <a:lstStyle/>
          <a:p>
            <a:pPr>
              <a:defRPr/>
            </a:pPr>
            <a:fld id="{60D5A963-2080-9547-AC7D-2C6528F687EC}" type="slidenum">
              <a:rPr lang="en-US" altLang="zh-TW" smtClean="0"/>
              <a:pPr>
                <a:defRPr/>
              </a:pPr>
              <a:t>12</a:t>
            </a:fld>
            <a:endParaRPr lang="en-US" altLang="zh-TW"/>
          </a:p>
        </p:txBody>
      </p:sp>
    </p:spTree>
    <p:extLst>
      <p:ext uri="{BB962C8B-B14F-4D97-AF65-F5344CB8AC3E}">
        <p14:creationId xmlns:p14="http://schemas.microsoft.com/office/powerpoint/2010/main" val="1994365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F004C9D-C427-4F64-8F48-4925C8ED0737}"/>
              </a:ext>
            </a:extLst>
          </p:cNvPr>
          <p:cNvSpPr>
            <a:spLocks noGrp="1"/>
          </p:cNvSpPr>
          <p:nvPr>
            <p:ph type="title"/>
          </p:nvPr>
        </p:nvSpPr>
        <p:spPr/>
        <p:txBody>
          <a:bodyPr/>
          <a:lstStyle/>
          <a:p>
            <a:r>
              <a:rPr lang="en-US" altLang="zh-TW" dirty="0"/>
              <a:t>Security Model of CLCPPA</a:t>
            </a:r>
            <a:endParaRPr lang="zh-TW" altLang="en-US" dirty="0"/>
          </a:p>
        </p:txBody>
      </p:sp>
      <p:sp>
        <p:nvSpPr>
          <p:cNvPr id="3" name="內容版面配置區 2">
            <a:extLst>
              <a:ext uri="{FF2B5EF4-FFF2-40B4-BE49-F238E27FC236}">
                <a16:creationId xmlns:a16="http://schemas.microsoft.com/office/drawing/2014/main" id="{1B5481F4-7EF5-40CC-943D-C3B5DA41CA14}"/>
              </a:ext>
            </a:extLst>
          </p:cNvPr>
          <p:cNvSpPr>
            <a:spLocks noGrp="1"/>
          </p:cNvSpPr>
          <p:nvPr>
            <p:ph idx="1"/>
          </p:nvPr>
        </p:nvSpPr>
        <p:spPr/>
        <p:txBody>
          <a:bodyPr/>
          <a:lstStyle/>
          <a:p>
            <a:r>
              <a:rPr lang="en-US" altLang="zh-TW" dirty="0">
                <a:solidFill>
                  <a:schemeClr val="tx1"/>
                </a:solidFill>
                <a:latin typeface="Arial" panose="020B0604020202020204" pitchFamily="34" charset="0"/>
                <a:cs typeface="Arial" panose="020B0604020202020204" pitchFamily="34" charset="0"/>
              </a:rPr>
              <a:t>A (i.e., A</a:t>
            </a:r>
            <a:r>
              <a:rPr lang="en-US" altLang="zh-TW" baseline="-25000" dirty="0">
                <a:solidFill>
                  <a:schemeClr val="tx1"/>
                </a:solidFill>
                <a:latin typeface="Arial" panose="020B0604020202020204" pitchFamily="34" charset="0"/>
                <a:cs typeface="Arial" panose="020B0604020202020204" pitchFamily="34" charset="0"/>
              </a:rPr>
              <a:t>1</a:t>
            </a:r>
            <a:r>
              <a:rPr lang="en-US" altLang="zh-TW" dirty="0">
                <a:solidFill>
                  <a:schemeClr val="tx1"/>
                </a:solidFill>
                <a:latin typeface="Arial" panose="020B0604020202020204" pitchFamily="34" charset="0"/>
                <a:cs typeface="Arial" panose="020B0604020202020204" pitchFamily="34" charset="0"/>
              </a:rPr>
              <a:t> or A</a:t>
            </a:r>
            <a:r>
              <a:rPr lang="en-US" altLang="zh-TW" baseline="-25000" dirty="0">
                <a:solidFill>
                  <a:schemeClr val="tx1"/>
                </a:solidFill>
                <a:latin typeface="Arial" panose="020B0604020202020204" pitchFamily="34" charset="0"/>
                <a:cs typeface="Arial" panose="020B0604020202020204" pitchFamily="34" charset="0"/>
              </a:rPr>
              <a:t>2</a:t>
            </a:r>
            <a:r>
              <a:rPr lang="en-US" altLang="zh-TW" dirty="0">
                <a:solidFill>
                  <a:schemeClr val="tx1"/>
                </a:solidFill>
                <a:latin typeface="Arial" panose="020B0604020202020204" pitchFamily="34" charset="0"/>
                <a:cs typeface="Arial" panose="020B0604020202020204" pitchFamily="34" charset="0"/>
              </a:rPr>
              <a:t>) can make following oracle queries in different games</a:t>
            </a:r>
            <a:r>
              <a:rPr lang="zh-TW" altLang="en-US" dirty="0">
                <a:solidFill>
                  <a:schemeClr val="tx1"/>
                </a:solidFill>
                <a:latin typeface="Arial" panose="020B0604020202020204" pitchFamily="34" charset="0"/>
                <a:cs typeface="Arial" panose="020B0604020202020204" pitchFamily="34" charset="0"/>
              </a:rPr>
              <a:t>：</a:t>
            </a:r>
            <a:br>
              <a:rPr lang="en-US" altLang="zh-TW" dirty="0">
                <a:solidFill>
                  <a:schemeClr val="tx1"/>
                </a:solidFill>
                <a:latin typeface="Arial" panose="020B0604020202020204" pitchFamily="34" charset="0"/>
                <a:cs typeface="Arial" panose="020B0604020202020204" pitchFamily="34" charset="0"/>
              </a:rPr>
            </a:br>
            <a:r>
              <a:rPr lang="en-US" altLang="zh-TW" dirty="0">
                <a:solidFill>
                  <a:schemeClr val="tx1"/>
                </a:solidFill>
                <a:latin typeface="Arial" panose="020B0604020202020204" pitchFamily="34" charset="0"/>
                <a:cs typeface="Arial" panose="020B0604020202020204" pitchFamily="34" charset="0"/>
              </a:rPr>
              <a:t>H</a:t>
            </a:r>
            <a:r>
              <a:rPr lang="en-US" altLang="zh-TW" baseline="-25000" dirty="0">
                <a:solidFill>
                  <a:schemeClr val="tx1"/>
                </a:solidFill>
                <a:latin typeface="Arial" panose="020B0604020202020204" pitchFamily="34" charset="0"/>
                <a:cs typeface="Arial" panose="020B0604020202020204" pitchFamily="34" charset="0"/>
              </a:rPr>
              <a:t>i</a:t>
            </a:r>
            <a:r>
              <a:rPr lang="en-US" altLang="zh-TW" dirty="0">
                <a:solidFill>
                  <a:schemeClr val="tx1"/>
                </a:solidFill>
                <a:latin typeface="Arial" panose="020B0604020202020204" pitchFamily="34" charset="0"/>
                <a:cs typeface="Arial" panose="020B0604020202020204" pitchFamily="34" charset="0"/>
              </a:rPr>
              <a:t>, RevealPartialSecretKey, RevealSecretKey, RevealPublicKey, ReplacePublicKey, Sign.</a:t>
            </a:r>
            <a:endParaRPr lang="zh-TW" altLang="en-US" baseline="-25000" dirty="0">
              <a:solidFill>
                <a:schemeClr val="tx1"/>
              </a:solidFill>
              <a:latin typeface="Arial" panose="020B0604020202020204" pitchFamily="34" charset="0"/>
              <a:cs typeface="Arial" panose="020B0604020202020204" pitchFamily="34" charset="0"/>
            </a:endParaRPr>
          </a:p>
        </p:txBody>
      </p:sp>
      <p:sp>
        <p:nvSpPr>
          <p:cNvPr id="4" name="投影片編號版面配置區 3">
            <a:extLst>
              <a:ext uri="{FF2B5EF4-FFF2-40B4-BE49-F238E27FC236}">
                <a16:creationId xmlns:a16="http://schemas.microsoft.com/office/drawing/2014/main" id="{51D39B3D-A9AE-4AEF-9FD6-57776FC9BDE9}"/>
              </a:ext>
            </a:extLst>
          </p:cNvPr>
          <p:cNvSpPr>
            <a:spLocks noGrp="1"/>
          </p:cNvSpPr>
          <p:nvPr>
            <p:ph type="sldNum" sz="quarter" idx="12"/>
          </p:nvPr>
        </p:nvSpPr>
        <p:spPr/>
        <p:txBody>
          <a:bodyPr/>
          <a:lstStyle/>
          <a:p>
            <a:pPr>
              <a:defRPr/>
            </a:pPr>
            <a:fld id="{60D5A963-2080-9547-AC7D-2C6528F687EC}" type="slidenum">
              <a:rPr lang="en-US" altLang="zh-TW" smtClean="0"/>
              <a:pPr>
                <a:defRPr/>
              </a:pPr>
              <a:t>13</a:t>
            </a:fld>
            <a:endParaRPr lang="en-US" altLang="zh-TW"/>
          </a:p>
        </p:txBody>
      </p:sp>
    </p:spTree>
    <p:extLst>
      <p:ext uri="{BB962C8B-B14F-4D97-AF65-F5344CB8AC3E}">
        <p14:creationId xmlns:p14="http://schemas.microsoft.com/office/powerpoint/2010/main" val="1432541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36BBBA4-CB65-485B-9E4B-1134662681E8}"/>
              </a:ext>
            </a:extLst>
          </p:cNvPr>
          <p:cNvSpPr>
            <a:spLocks noGrp="1"/>
          </p:cNvSpPr>
          <p:nvPr>
            <p:ph type="title"/>
          </p:nvPr>
        </p:nvSpPr>
        <p:spPr/>
        <p:txBody>
          <a:bodyPr/>
          <a:lstStyle/>
          <a:p>
            <a:r>
              <a:rPr lang="en-US" altLang="zh-TW" dirty="0"/>
              <a:t>Security Model of CLCPPA</a:t>
            </a:r>
            <a:endParaRPr lang="zh-TW" altLang="en-US" dirty="0"/>
          </a:p>
        </p:txBody>
      </p:sp>
      <p:sp>
        <p:nvSpPr>
          <p:cNvPr id="3" name="內容版面配置區 2">
            <a:extLst>
              <a:ext uri="{FF2B5EF4-FFF2-40B4-BE49-F238E27FC236}">
                <a16:creationId xmlns:a16="http://schemas.microsoft.com/office/drawing/2014/main" id="{D19C9192-D850-4FE9-B965-64EB57A9CC7B}"/>
              </a:ext>
            </a:extLst>
          </p:cNvPr>
          <p:cNvSpPr>
            <a:spLocks noGrp="1"/>
          </p:cNvSpPr>
          <p:nvPr>
            <p:ph idx="1"/>
          </p:nvPr>
        </p:nvSpPr>
        <p:spPr/>
        <p:txBody>
          <a:bodyPr/>
          <a:lstStyle/>
          <a:p>
            <a:r>
              <a:rPr lang="en-US" altLang="zh-TW" dirty="0">
                <a:solidFill>
                  <a:schemeClr val="tx1"/>
                </a:solidFill>
                <a:latin typeface="Arial" panose="020B0604020202020204" pitchFamily="34" charset="0"/>
                <a:cs typeface="Arial" panose="020B0604020202020204" pitchFamily="34" charset="0"/>
              </a:rPr>
              <a:t>In Game I &amp; II</a:t>
            </a:r>
            <a:br>
              <a:rPr lang="en-US" altLang="zh-TW" dirty="0">
                <a:solidFill>
                  <a:schemeClr val="tx1"/>
                </a:solidFill>
                <a:latin typeface="Arial" panose="020B0604020202020204" pitchFamily="34" charset="0"/>
                <a:cs typeface="Arial" panose="020B0604020202020204" pitchFamily="34" charset="0"/>
              </a:rPr>
            </a:br>
            <a:r>
              <a:rPr lang="en-US" altLang="zh-TW" dirty="0">
                <a:solidFill>
                  <a:schemeClr val="tx1"/>
                </a:solidFill>
                <a:latin typeface="Arial" panose="020B0604020202020204" pitchFamily="34" charset="0"/>
                <a:cs typeface="Arial" panose="020B0604020202020204" pitchFamily="34" charset="0"/>
              </a:rPr>
              <a:t>-Query : A makes queries on the oracles with any messages adaptively.</a:t>
            </a:r>
            <a:br>
              <a:rPr lang="en-US" altLang="zh-TW" dirty="0">
                <a:solidFill>
                  <a:schemeClr val="tx1"/>
                </a:solidFill>
                <a:latin typeface="Arial" panose="020B0604020202020204" pitchFamily="34" charset="0"/>
                <a:cs typeface="Arial" panose="020B0604020202020204" pitchFamily="34" charset="0"/>
              </a:rPr>
            </a:br>
            <a:r>
              <a:rPr lang="en-US" altLang="zh-TW" dirty="0">
                <a:solidFill>
                  <a:schemeClr val="tx1"/>
                </a:solidFill>
                <a:latin typeface="Arial" panose="020B0604020202020204" pitchFamily="34" charset="0"/>
                <a:cs typeface="Arial" panose="020B0604020202020204" pitchFamily="34" charset="0"/>
              </a:rPr>
              <a:t>-Forge : A forges a signature and message.</a:t>
            </a:r>
          </a:p>
          <a:p>
            <a:endParaRPr lang="en-US" altLang="zh-TW" dirty="0">
              <a:solidFill>
                <a:schemeClr val="tx1"/>
              </a:solidFill>
              <a:latin typeface="Arial" panose="020B0604020202020204" pitchFamily="34" charset="0"/>
              <a:cs typeface="Arial" panose="020B0604020202020204" pitchFamily="34" charset="0"/>
            </a:endParaRPr>
          </a:p>
        </p:txBody>
      </p:sp>
      <p:sp>
        <p:nvSpPr>
          <p:cNvPr id="4" name="投影片編號版面配置區 3">
            <a:extLst>
              <a:ext uri="{FF2B5EF4-FFF2-40B4-BE49-F238E27FC236}">
                <a16:creationId xmlns:a16="http://schemas.microsoft.com/office/drawing/2014/main" id="{9086B9DD-B62F-4503-BA17-6AEEC3DF7E45}"/>
              </a:ext>
            </a:extLst>
          </p:cNvPr>
          <p:cNvSpPr>
            <a:spLocks noGrp="1"/>
          </p:cNvSpPr>
          <p:nvPr>
            <p:ph type="sldNum" sz="quarter" idx="12"/>
          </p:nvPr>
        </p:nvSpPr>
        <p:spPr/>
        <p:txBody>
          <a:bodyPr/>
          <a:lstStyle/>
          <a:p>
            <a:pPr>
              <a:defRPr/>
            </a:pPr>
            <a:fld id="{60D5A963-2080-9547-AC7D-2C6528F687EC}" type="slidenum">
              <a:rPr lang="en-US" altLang="zh-TW" smtClean="0"/>
              <a:pPr>
                <a:defRPr/>
              </a:pPr>
              <a:t>14</a:t>
            </a:fld>
            <a:endParaRPr lang="en-US" altLang="zh-TW"/>
          </a:p>
        </p:txBody>
      </p:sp>
    </p:spTree>
    <p:extLst>
      <p:ext uri="{BB962C8B-B14F-4D97-AF65-F5344CB8AC3E}">
        <p14:creationId xmlns:p14="http://schemas.microsoft.com/office/powerpoint/2010/main" val="556083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B07550-E057-48A6-A87E-6FD6424B9142}"/>
              </a:ext>
            </a:extLst>
          </p:cNvPr>
          <p:cNvSpPr>
            <a:spLocks noGrp="1"/>
          </p:cNvSpPr>
          <p:nvPr>
            <p:ph type="title"/>
          </p:nvPr>
        </p:nvSpPr>
        <p:spPr/>
        <p:txBody>
          <a:bodyPr/>
          <a:lstStyle/>
          <a:p>
            <a:r>
              <a:rPr lang="en-US" altLang="zh-TW" dirty="0"/>
              <a:t>Security Requirements</a:t>
            </a:r>
            <a:endParaRPr lang="zh-TW" altLang="en-US" dirty="0"/>
          </a:p>
        </p:txBody>
      </p:sp>
      <p:sp>
        <p:nvSpPr>
          <p:cNvPr id="3" name="內容版面配置區 2">
            <a:extLst>
              <a:ext uri="{FF2B5EF4-FFF2-40B4-BE49-F238E27FC236}">
                <a16:creationId xmlns:a16="http://schemas.microsoft.com/office/drawing/2014/main" id="{095D7103-DB23-463B-9CE9-D0DAC3B53817}"/>
              </a:ext>
            </a:extLst>
          </p:cNvPr>
          <p:cNvSpPr>
            <a:spLocks noGrp="1"/>
          </p:cNvSpPr>
          <p:nvPr>
            <p:ph idx="1"/>
          </p:nvPr>
        </p:nvSpPr>
        <p:spPr/>
        <p:txBody>
          <a:bodyPr/>
          <a:lstStyle/>
          <a:p>
            <a:r>
              <a:rPr lang="en-US" altLang="zh-TW" dirty="0">
                <a:solidFill>
                  <a:schemeClr val="tx1"/>
                </a:solidFill>
              </a:rPr>
              <a:t>Following requirements are essential in the CLCPPA scheme</a:t>
            </a:r>
            <a:br>
              <a:rPr lang="en-US" altLang="zh-TW" dirty="0">
                <a:solidFill>
                  <a:schemeClr val="tx1"/>
                </a:solidFill>
              </a:rPr>
            </a:br>
            <a:r>
              <a:rPr lang="en-US" altLang="zh-TW" dirty="0">
                <a:solidFill>
                  <a:schemeClr val="tx1"/>
                </a:solidFill>
              </a:rPr>
              <a:t>-</a:t>
            </a:r>
            <a:r>
              <a:rPr lang="zh-TW" altLang="en-US" dirty="0">
                <a:solidFill>
                  <a:schemeClr val="tx1"/>
                </a:solidFill>
              </a:rPr>
              <a:t> </a:t>
            </a:r>
            <a:r>
              <a:rPr lang="en-US" altLang="zh-TW" sz="2400" dirty="0">
                <a:solidFill>
                  <a:schemeClr val="tx1"/>
                </a:solidFill>
              </a:rPr>
              <a:t>Message authentication</a:t>
            </a:r>
            <a:br>
              <a:rPr lang="en-US" altLang="zh-TW" sz="2400" dirty="0">
                <a:solidFill>
                  <a:schemeClr val="tx1"/>
                </a:solidFill>
              </a:rPr>
            </a:br>
            <a:r>
              <a:rPr lang="en-US" altLang="zh-TW" sz="2400" dirty="0">
                <a:solidFill>
                  <a:schemeClr val="tx1"/>
                </a:solidFill>
              </a:rPr>
              <a:t>-</a:t>
            </a:r>
            <a:r>
              <a:rPr lang="zh-TW" altLang="en-US" sz="2400" dirty="0">
                <a:solidFill>
                  <a:schemeClr val="tx1"/>
                </a:solidFill>
              </a:rPr>
              <a:t> </a:t>
            </a:r>
            <a:r>
              <a:rPr lang="en-US" altLang="zh-TW" sz="2400" dirty="0">
                <a:solidFill>
                  <a:schemeClr val="tx1"/>
                </a:solidFill>
              </a:rPr>
              <a:t>Anonymity</a:t>
            </a:r>
            <a:br>
              <a:rPr lang="en-US" altLang="zh-TW" sz="2400" dirty="0">
                <a:solidFill>
                  <a:schemeClr val="tx1"/>
                </a:solidFill>
              </a:rPr>
            </a:br>
            <a:r>
              <a:rPr lang="en-US" altLang="zh-TW" sz="2400" dirty="0">
                <a:solidFill>
                  <a:schemeClr val="tx1"/>
                </a:solidFill>
              </a:rPr>
              <a:t>-</a:t>
            </a:r>
            <a:r>
              <a:rPr lang="zh-TW" altLang="en-US" sz="2400" dirty="0">
                <a:solidFill>
                  <a:schemeClr val="tx1"/>
                </a:solidFill>
              </a:rPr>
              <a:t> </a:t>
            </a:r>
            <a:r>
              <a:rPr lang="en-US" altLang="zh-TW" sz="2400" dirty="0">
                <a:solidFill>
                  <a:schemeClr val="tx1"/>
                </a:solidFill>
              </a:rPr>
              <a:t>Non-repudiation</a:t>
            </a:r>
            <a:br>
              <a:rPr lang="en-US" altLang="zh-TW" sz="2400" dirty="0">
                <a:solidFill>
                  <a:schemeClr val="tx1"/>
                </a:solidFill>
              </a:rPr>
            </a:br>
            <a:r>
              <a:rPr lang="en-US" altLang="zh-TW" sz="2400" dirty="0">
                <a:solidFill>
                  <a:schemeClr val="tx1"/>
                </a:solidFill>
              </a:rPr>
              <a:t>-</a:t>
            </a:r>
            <a:r>
              <a:rPr lang="zh-TW" altLang="en-US" sz="2400" dirty="0">
                <a:solidFill>
                  <a:schemeClr val="tx1"/>
                </a:solidFill>
              </a:rPr>
              <a:t> </a:t>
            </a:r>
            <a:r>
              <a:rPr lang="en-US" altLang="zh-TW" sz="2400" dirty="0">
                <a:solidFill>
                  <a:schemeClr val="tx1"/>
                </a:solidFill>
              </a:rPr>
              <a:t>Conditional traceability</a:t>
            </a:r>
            <a:br>
              <a:rPr lang="en-US" altLang="zh-TW" sz="2400" dirty="0">
                <a:solidFill>
                  <a:schemeClr val="tx1"/>
                </a:solidFill>
              </a:rPr>
            </a:br>
            <a:r>
              <a:rPr lang="en-US" altLang="zh-TW" sz="2400" dirty="0">
                <a:solidFill>
                  <a:schemeClr val="tx1"/>
                </a:solidFill>
              </a:rPr>
              <a:t>-</a:t>
            </a:r>
            <a:r>
              <a:rPr lang="zh-TW" altLang="en-US" sz="2400" dirty="0">
                <a:solidFill>
                  <a:schemeClr val="tx1"/>
                </a:solidFill>
              </a:rPr>
              <a:t> </a:t>
            </a:r>
            <a:r>
              <a:rPr lang="en-US" altLang="zh-TW" sz="2400" dirty="0">
                <a:solidFill>
                  <a:schemeClr val="tx1"/>
                </a:solidFill>
              </a:rPr>
              <a:t>Un-linkability</a:t>
            </a:r>
            <a:br>
              <a:rPr lang="en-US" altLang="zh-TW" sz="2400" dirty="0">
                <a:solidFill>
                  <a:schemeClr val="tx1"/>
                </a:solidFill>
              </a:rPr>
            </a:br>
            <a:r>
              <a:rPr lang="en-US" altLang="zh-TW" sz="2400" dirty="0">
                <a:solidFill>
                  <a:schemeClr val="tx1"/>
                </a:solidFill>
              </a:rPr>
              <a:t>-</a:t>
            </a:r>
            <a:r>
              <a:rPr lang="zh-TW" altLang="en-US" sz="2400" dirty="0">
                <a:solidFill>
                  <a:schemeClr val="tx1"/>
                </a:solidFill>
              </a:rPr>
              <a:t> </a:t>
            </a:r>
            <a:r>
              <a:rPr lang="en-US" altLang="zh-TW" sz="2400" dirty="0">
                <a:solidFill>
                  <a:schemeClr val="tx1"/>
                </a:solidFill>
              </a:rPr>
              <a:t>Resistant against attacks</a:t>
            </a:r>
            <a:endParaRPr lang="zh-TW" altLang="en-US" sz="2400" dirty="0">
              <a:solidFill>
                <a:schemeClr val="tx1"/>
              </a:solidFill>
            </a:endParaRPr>
          </a:p>
        </p:txBody>
      </p:sp>
      <p:sp>
        <p:nvSpPr>
          <p:cNvPr id="4" name="投影片編號版面配置區 3">
            <a:extLst>
              <a:ext uri="{FF2B5EF4-FFF2-40B4-BE49-F238E27FC236}">
                <a16:creationId xmlns:a16="http://schemas.microsoft.com/office/drawing/2014/main" id="{C2B8EFAD-A015-4373-B009-EB19428FFD29}"/>
              </a:ext>
            </a:extLst>
          </p:cNvPr>
          <p:cNvSpPr>
            <a:spLocks noGrp="1"/>
          </p:cNvSpPr>
          <p:nvPr>
            <p:ph type="sldNum" sz="quarter" idx="12"/>
          </p:nvPr>
        </p:nvSpPr>
        <p:spPr/>
        <p:txBody>
          <a:bodyPr/>
          <a:lstStyle/>
          <a:p>
            <a:pPr>
              <a:defRPr/>
            </a:pPr>
            <a:fld id="{60D5A963-2080-9547-AC7D-2C6528F687EC}" type="slidenum">
              <a:rPr lang="en-US" altLang="zh-TW" smtClean="0"/>
              <a:pPr>
                <a:defRPr/>
              </a:pPr>
              <a:t>15</a:t>
            </a:fld>
            <a:endParaRPr lang="en-US" altLang="zh-TW"/>
          </a:p>
        </p:txBody>
      </p:sp>
    </p:spTree>
    <p:extLst>
      <p:ext uri="{BB962C8B-B14F-4D97-AF65-F5344CB8AC3E}">
        <p14:creationId xmlns:p14="http://schemas.microsoft.com/office/powerpoint/2010/main" val="626606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t>Outline</a:t>
            </a:r>
            <a:endParaRPr lang="zh-TW" altLang="en-US"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16</a:t>
            </a:fld>
            <a:endParaRPr lang="en-US" altLang="zh-TW">
              <a:solidFill>
                <a:srgbClr val="898989"/>
              </a:solidFill>
              <a:latin typeface="Calibri" panose="020F0502020204030204" pitchFamily="34" charset="0"/>
            </a:endParaRPr>
          </a:p>
        </p:txBody>
      </p:sp>
      <p:sp>
        <p:nvSpPr>
          <p:cNvPr id="2" name="內容版面配置區 1">
            <a:extLst>
              <a:ext uri="{FF2B5EF4-FFF2-40B4-BE49-F238E27FC236}">
                <a16:creationId xmlns:a16="http://schemas.microsoft.com/office/drawing/2014/main" id="{BDCA8E02-AA9B-C3F5-F859-775D661FDB1D}"/>
              </a:ext>
            </a:extLst>
          </p:cNvPr>
          <p:cNvSpPr>
            <a:spLocks noGrp="1"/>
          </p:cNvSpPr>
          <p:nvPr>
            <p:ph idx="1"/>
          </p:nvPr>
        </p:nvSpPr>
        <p:spPr>
          <a:xfrm>
            <a:off x="609600" y="1830402"/>
            <a:ext cx="10972800" cy="4525963"/>
          </a:xfrm>
        </p:spPr>
        <p:txBody>
          <a:bodyPr/>
          <a:lstStyle/>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Introduction</a:t>
            </a:r>
            <a:endParaRPr lang="en-US" altLang="zh-TW" sz="2800" dirty="0">
              <a:latin typeface="Arial" panose="020B0604020202020204" pitchFamily="34" charset="0"/>
              <a:cs typeface="Arial" panose="020B0604020202020204" pitchFamily="34" charset="0"/>
            </a:endParaRP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Preliminary knowledge</a:t>
            </a:r>
          </a:p>
          <a:p>
            <a:r>
              <a:rPr lang="en-US" altLang="zh-TW" sz="2800" dirty="0">
                <a:latin typeface="Arial" panose="020B0604020202020204" pitchFamily="34" charset="0"/>
                <a:cs typeface="Arial" panose="020B0604020202020204" pitchFamily="34" charset="0"/>
              </a:rPr>
              <a:t>Proposed Certificateless CPPA Scheme</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Security Analysis</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Performance evaluation</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Conclusion</a:t>
            </a:r>
          </a:p>
          <a:p>
            <a:pPr marL="0" indent="0">
              <a:buNone/>
            </a:pPr>
            <a:endParaRPr lang="en-US" altLang="zh-TW"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8417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F366BEE-C569-4C94-B8CF-7D581DED1032}"/>
              </a:ext>
            </a:extLst>
          </p:cNvPr>
          <p:cNvSpPr>
            <a:spLocks noGrp="1"/>
          </p:cNvSpPr>
          <p:nvPr>
            <p:ph type="title"/>
          </p:nvPr>
        </p:nvSpPr>
        <p:spPr/>
        <p:txBody>
          <a:bodyPr/>
          <a:lstStyle/>
          <a:p>
            <a:r>
              <a:rPr lang="en-US" altLang="zh-TW" sz="4400" dirty="0">
                <a:cs typeface="Arial" panose="020B0604020202020204" pitchFamily="34" charset="0"/>
              </a:rPr>
              <a:t>Proposed Certificateless CPPA Scheme</a:t>
            </a:r>
            <a:endParaRPr lang="zh-TW" altLang="en-US" dirty="0"/>
          </a:p>
        </p:txBody>
      </p:sp>
      <p:sp>
        <p:nvSpPr>
          <p:cNvPr id="3" name="內容版面配置區 2">
            <a:extLst>
              <a:ext uri="{FF2B5EF4-FFF2-40B4-BE49-F238E27FC236}">
                <a16:creationId xmlns:a16="http://schemas.microsoft.com/office/drawing/2014/main" id="{85957F08-1269-423C-955D-B3F7430F7AB7}"/>
              </a:ext>
            </a:extLst>
          </p:cNvPr>
          <p:cNvSpPr>
            <a:spLocks noGrp="1"/>
          </p:cNvSpPr>
          <p:nvPr>
            <p:ph idx="1"/>
          </p:nvPr>
        </p:nvSpPr>
        <p:spPr/>
        <p:txBody>
          <a:bodyPr/>
          <a:lstStyle/>
          <a:p>
            <a:r>
              <a:rPr lang="en-US" altLang="zh-TW" dirty="0">
                <a:solidFill>
                  <a:schemeClr val="tx1"/>
                </a:solidFill>
                <a:latin typeface="Arial" panose="020B0604020202020204" pitchFamily="34" charset="0"/>
                <a:cs typeface="Arial" panose="020B0604020202020204" pitchFamily="34" charset="0"/>
              </a:rPr>
              <a:t>Our proposal is composed by seven algorithms</a:t>
            </a:r>
            <a:br>
              <a:rPr lang="en-US" altLang="zh-TW" dirty="0">
                <a:solidFill>
                  <a:schemeClr val="tx1"/>
                </a:solidFill>
                <a:latin typeface="Arial" panose="020B0604020202020204" pitchFamily="34" charset="0"/>
                <a:cs typeface="Arial" panose="020B0604020202020204" pitchFamily="34" charset="0"/>
              </a:rPr>
            </a:br>
            <a:r>
              <a:rPr lang="en-US" altLang="zh-TW" sz="2800" dirty="0">
                <a:solidFill>
                  <a:schemeClr val="tx1"/>
                </a:solidFill>
                <a:latin typeface="Arial" panose="020B0604020202020204" pitchFamily="34" charset="0"/>
                <a:cs typeface="Arial" panose="020B0604020202020204" pitchFamily="34" charset="0"/>
              </a:rPr>
              <a:t>- Setup</a:t>
            </a:r>
            <a:br>
              <a:rPr lang="en-US" altLang="zh-TW" sz="2800" dirty="0">
                <a:solidFill>
                  <a:schemeClr val="tx1"/>
                </a:solidFill>
                <a:latin typeface="Arial" panose="020B0604020202020204" pitchFamily="34" charset="0"/>
                <a:cs typeface="Arial" panose="020B0604020202020204" pitchFamily="34" charset="0"/>
              </a:rPr>
            </a:br>
            <a:r>
              <a:rPr lang="en-US" altLang="zh-TW" sz="2800" dirty="0">
                <a:solidFill>
                  <a:schemeClr val="tx1"/>
                </a:solidFill>
                <a:latin typeface="Arial" panose="020B0604020202020204" pitchFamily="34" charset="0"/>
                <a:cs typeface="Arial" panose="020B0604020202020204" pitchFamily="34" charset="0"/>
              </a:rPr>
              <a:t>- Anonymization</a:t>
            </a:r>
            <a:br>
              <a:rPr lang="en-US" altLang="zh-TW" sz="2800" dirty="0">
                <a:solidFill>
                  <a:schemeClr val="tx1"/>
                </a:solidFill>
                <a:latin typeface="Arial" panose="020B0604020202020204" pitchFamily="34" charset="0"/>
                <a:cs typeface="Arial" panose="020B0604020202020204" pitchFamily="34" charset="0"/>
              </a:rPr>
            </a:br>
            <a:r>
              <a:rPr lang="en-US" altLang="zh-TW" sz="2800" dirty="0">
                <a:solidFill>
                  <a:schemeClr val="tx1"/>
                </a:solidFill>
                <a:latin typeface="Arial" panose="020B0604020202020204" pitchFamily="34" charset="0"/>
                <a:cs typeface="Arial" panose="020B0604020202020204" pitchFamily="34" charset="0"/>
              </a:rPr>
              <a:t>- Extract PSK(private secret key)</a:t>
            </a:r>
            <a:br>
              <a:rPr lang="en-US" altLang="zh-TW" sz="2800" dirty="0">
                <a:solidFill>
                  <a:schemeClr val="tx1"/>
                </a:solidFill>
                <a:latin typeface="Arial" panose="020B0604020202020204" pitchFamily="34" charset="0"/>
                <a:cs typeface="Arial" panose="020B0604020202020204" pitchFamily="34" charset="0"/>
              </a:rPr>
            </a:br>
            <a:r>
              <a:rPr lang="en-US" altLang="zh-TW" sz="2800" dirty="0">
                <a:solidFill>
                  <a:schemeClr val="tx1"/>
                </a:solidFill>
                <a:latin typeface="Arial" panose="020B0604020202020204" pitchFamily="34" charset="0"/>
                <a:cs typeface="Arial" panose="020B0604020202020204" pitchFamily="34" charset="0"/>
              </a:rPr>
              <a:t>- Extract USK(user secret key)</a:t>
            </a:r>
            <a:br>
              <a:rPr lang="en-US" altLang="zh-TW" sz="2800" dirty="0">
                <a:solidFill>
                  <a:schemeClr val="tx1"/>
                </a:solidFill>
                <a:latin typeface="Arial" panose="020B0604020202020204" pitchFamily="34" charset="0"/>
                <a:cs typeface="Arial" panose="020B0604020202020204" pitchFamily="34" charset="0"/>
              </a:rPr>
            </a:br>
            <a:r>
              <a:rPr lang="en-US" altLang="zh-TW" sz="2800" dirty="0">
                <a:solidFill>
                  <a:schemeClr val="tx1"/>
                </a:solidFill>
                <a:latin typeface="Arial" panose="020B0604020202020204" pitchFamily="34" charset="0"/>
                <a:cs typeface="Arial" panose="020B0604020202020204" pitchFamily="34" charset="0"/>
              </a:rPr>
              <a:t>- Sign</a:t>
            </a:r>
            <a:br>
              <a:rPr lang="en-US" altLang="zh-TW" sz="2800" dirty="0">
                <a:solidFill>
                  <a:schemeClr val="tx1"/>
                </a:solidFill>
                <a:latin typeface="Arial" panose="020B0604020202020204" pitchFamily="34" charset="0"/>
                <a:cs typeface="Arial" panose="020B0604020202020204" pitchFamily="34" charset="0"/>
              </a:rPr>
            </a:br>
            <a:r>
              <a:rPr lang="en-US" altLang="zh-TW" sz="2800" dirty="0">
                <a:solidFill>
                  <a:schemeClr val="tx1"/>
                </a:solidFill>
                <a:latin typeface="Arial" panose="020B0604020202020204" pitchFamily="34" charset="0"/>
                <a:cs typeface="Arial" panose="020B0604020202020204" pitchFamily="34" charset="0"/>
              </a:rPr>
              <a:t>-</a:t>
            </a:r>
            <a:r>
              <a:rPr lang="zh-TW" altLang="en-US" sz="2800" dirty="0">
                <a:solidFill>
                  <a:schemeClr val="tx1"/>
                </a:solidFill>
                <a:latin typeface="Arial" panose="020B0604020202020204" pitchFamily="34" charset="0"/>
                <a:cs typeface="Arial" panose="020B0604020202020204" pitchFamily="34" charset="0"/>
              </a:rPr>
              <a:t> </a:t>
            </a:r>
            <a:r>
              <a:rPr lang="en-US" altLang="zh-TW" sz="2800" dirty="0">
                <a:solidFill>
                  <a:schemeClr val="tx1"/>
                </a:solidFill>
                <a:latin typeface="Arial" panose="020B0604020202020204" pitchFamily="34" charset="0"/>
                <a:cs typeface="Arial" panose="020B0604020202020204" pitchFamily="34" charset="0"/>
              </a:rPr>
              <a:t>Verification</a:t>
            </a:r>
            <a:br>
              <a:rPr lang="en-US" altLang="zh-TW" sz="2800" dirty="0">
                <a:solidFill>
                  <a:schemeClr val="tx1"/>
                </a:solidFill>
                <a:latin typeface="Arial" panose="020B0604020202020204" pitchFamily="34" charset="0"/>
                <a:cs typeface="Arial" panose="020B0604020202020204" pitchFamily="34" charset="0"/>
              </a:rPr>
            </a:br>
            <a:r>
              <a:rPr lang="en-US" altLang="zh-TW" sz="2800" dirty="0">
                <a:solidFill>
                  <a:schemeClr val="tx1"/>
                </a:solidFill>
                <a:latin typeface="Arial" panose="020B0604020202020204" pitchFamily="34" charset="0"/>
                <a:cs typeface="Arial" panose="020B0604020202020204" pitchFamily="34" charset="0"/>
              </a:rPr>
              <a:t>- Batch Verification</a:t>
            </a:r>
          </a:p>
        </p:txBody>
      </p:sp>
      <p:sp>
        <p:nvSpPr>
          <p:cNvPr id="4" name="投影片編號版面配置區 3">
            <a:extLst>
              <a:ext uri="{FF2B5EF4-FFF2-40B4-BE49-F238E27FC236}">
                <a16:creationId xmlns:a16="http://schemas.microsoft.com/office/drawing/2014/main" id="{1FE365D3-4C7B-4285-AE4F-4A7308CEF3C0}"/>
              </a:ext>
            </a:extLst>
          </p:cNvPr>
          <p:cNvSpPr>
            <a:spLocks noGrp="1"/>
          </p:cNvSpPr>
          <p:nvPr>
            <p:ph type="sldNum" sz="quarter" idx="12"/>
          </p:nvPr>
        </p:nvSpPr>
        <p:spPr/>
        <p:txBody>
          <a:bodyPr/>
          <a:lstStyle/>
          <a:p>
            <a:pPr>
              <a:defRPr/>
            </a:pPr>
            <a:fld id="{60D5A963-2080-9547-AC7D-2C6528F687EC}" type="slidenum">
              <a:rPr lang="en-US" altLang="zh-TW" smtClean="0"/>
              <a:pPr>
                <a:defRPr/>
              </a:pPr>
              <a:t>17</a:t>
            </a:fld>
            <a:endParaRPr lang="en-US" altLang="zh-TW"/>
          </a:p>
        </p:txBody>
      </p:sp>
    </p:spTree>
    <p:extLst>
      <p:ext uri="{BB962C8B-B14F-4D97-AF65-F5344CB8AC3E}">
        <p14:creationId xmlns:p14="http://schemas.microsoft.com/office/powerpoint/2010/main" val="292877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C696EF4-F777-4CB2-91F1-A8AD1442A707}"/>
              </a:ext>
            </a:extLst>
          </p:cNvPr>
          <p:cNvSpPr>
            <a:spLocks noGrp="1"/>
          </p:cNvSpPr>
          <p:nvPr>
            <p:ph type="title"/>
          </p:nvPr>
        </p:nvSpPr>
        <p:spPr/>
        <p:txBody>
          <a:bodyPr/>
          <a:lstStyle/>
          <a:p>
            <a:r>
              <a:rPr lang="en-US" altLang="zh-TW" sz="4400" dirty="0">
                <a:cs typeface="Arial" panose="020B0604020202020204" pitchFamily="34" charset="0"/>
              </a:rPr>
              <a:t>Proposed Certificateless CPPA Scheme</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2BE9BC46-8897-44A9-828E-91B7A74FAED4}"/>
                  </a:ext>
                </a:extLst>
              </p:cNvPr>
              <p:cNvSpPr>
                <a:spLocks noGrp="1"/>
              </p:cNvSpPr>
              <p:nvPr>
                <p:ph idx="1"/>
              </p:nvPr>
            </p:nvSpPr>
            <p:spPr/>
            <p:txBody>
              <a:bodyPr/>
              <a:lstStyle/>
              <a:p>
                <a:r>
                  <a:rPr lang="en-US" altLang="zh-TW" dirty="0">
                    <a:solidFill>
                      <a:schemeClr val="tx1"/>
                    </a:solidFill>
                    <a:latin typeface="Arial" panose="020B0604020202020204" pitchFamily="34" charset="0"/>
                    <a:cs typeface="Arial" panose="020B0604020202020204" pitchFamily="34" charset="0"/>
                  </a:rPr>
                  <a:t>Setup</a:t>
                </a:r>
                <a:br>
                  <a:rPr lang="en-US" altLang="zh-TW" dirty="0">
                    <a:solidFill>
                      <a:schemeClr val="tx1"/>
                    </a:solidFill>
                    <a:latin typeface="Arial" panose="020B0604020202020204" pitchFamily="34" charset="0"/>
                    <a:cs typeface="Arial" panose="020B0604020202020204" pitchFamily="34" charset="0"/>
                  </a:rPr>
                </a:br>
                <a:r>
                  <a:rPr lang="en-US" altLang="zh-TW" dirty="0">
                    <a:solidFill>
                      <a:schemeClr val="tx1"/>
                    </a:solidFill>
                    <a:latin typeface="Arial" panose="020B0604020202020204" pitchFamily="34" charset="0"/>
                    <a:cs typeface="Arial" panose="020B0604020202020204" pitchFamily="34" charset="0"/>
                  </a:rPr>
                  <a:t>-It first chooses a cyclic additive group (G, q, P).</a:t>
                </a:r>
                <a:br>
                  <a:rPr lang="en-US" altLang="zh-TW" dirty="0">
                    <a:solidFill>
                      <a:schemeClr val="tx1"/>
                    </a:solidFill>
                    <a:latin typeface="Arial" panose="020B0604020202020204" pitchFamily="34" charset="0"/>
                    <a:cs typeface="Arial" panose="020B0604020202020204" pitchFamily="34" charset="0"/>
                  </a:rPr>
                </a:br>
                <a:r>
                  <a:rPr lang="en-US" altLang="zh-TW" dirty="0">
                    <a:solidFill>
                      <a:schemeClr val="tx1"/>
                    </a:solidFill>
                    <a:latin typeface="Arial" panose="020B0604020202020204" pitchFamily="34" charset="0"/>
                    <a:cs typeface="Arial" panose="020B0604020202020204" pitchFamily="34" charset="0"/>
                  </a:rPr>
                  <a:t>-Selects four secure hash functions: H</a:t>
                </a:r>
                <a:r>
                  <a:rPr lang="en-US" altLang="zh-TW" baseline="-25000" dirty="0">
                    <a:solidFill>
                      <a:schemeClr val="tx1"/>
                    </a:solidFill>
                    <a:latin typeface="Arial" panose="020B0604020202020204" pitchFamily="34" charset="0"/>
                    <a:cs typeface="Arial" panose="020B0604020202020204" pitchFamily="34" charset="0"/>
                  </a:rPr>
                  <a:t>1</a:t>
                </a:r>
                <a:r>
                  <a:rPr lang="en-US" altLang="zh-TW" dirty="0">
                    <a:solidFill>
                      <a:schemeClr val="tx1"/>
                    </a:solidFill>
                    <a:latin typeface="Arial" panose="020B0604020202020204" pitchFamily="34" charset="0"/>
                    <a:cs typeface="Arial" panose="020B0604020202020204" pitchFamily="34" charset="0"/>
                  </a:rPr>
                  <a:t>, H</a:t>
                </a:r>
                <a:r>
                  <a:rPr lang="en-US" altLang="zh-TW" baseline="-25000" dirty="0">
                    <a:solidFill>
                      <a:schemeClr val="tx1"/>
                    </a:solidFill>
                    <a:latin typeface="Arial" panose="020B0604020202020204" pitchFamily="34" charset="0"/>
                    <a:cs typeface="Arial" panose="020B0604020202020204" pitchFamily="34" charset="0"/>
                  </a:rPr>
                  <a:t>2</a:t>
                </a:r>
                <a:r>
                  <a:rPr lang="en-US" altLang="zh-TW" dirty="0">
                    <a:solidFill>
                      <a:schemeClr val="tx1"/>
                    </a:solidFill>
                    <a:latin typeface="Arial" panose="020B0604020202020204" pitchFamily="34" charset="0"/>
                    <a:cs typeface="Arial" panose="020B0604020202020204" pitchFamily="34" charset="0"/>
                  </a:rPr>
                  <a:t>, H</a:t>
                </a:r>
                <a:r>
                  <a:rPr lang="en-US" altLang="zh-TW" baseline="-25000" dirty="0">
                    <a:solidFill>
                      <a:schemeClr val="tx1"/>
                    </a:solidFill>
                    <a:latin typeface="Arial" panose="020B0604020202020204" pitchFamily="34" charset="0"/>
                    <a:cs typeface="Arial" panose="020B0604020202020204" pitchFamily="34" charset="0"/>
                  </a:rPr>
                  <a:t>3</a:t>
                </a:r>
                <a:r>
                  <a:rPr lang="en-US" altLang="zh-TW" dirty="0">
                    <a:solidFill>
                      <a:schemeClr val="tx1"/>
                    </a:solidFill>
                    <a:latin typeface="Arial" panose="020B0604020202020204" pitchFamily="34" charset="0"/>
                    <a:cs typeface="Arial" panose="020B0604020202020204" pitchFamily="34" charset="0"/>
                  </a:rPr>
                  <a:t>, H</a:t>
                </a:r>
                <a:r>
                  <a:rPr lang="en-US" altLang="zh-TW" baseline="-25000" dirty="0">
                    <a:solidFill>
                      <a:schemeClr val="tx1"/>
                    </a:solidFill>
                    <a:latin typeface="Arial" panose="020B0604020202020204" pitchFamily="34" charset="0"/>
                    <a:cs typeface="Arial" panose="020B0604020202020204" pitchFamily="34" charset="0"/>
                  </a:rPr>
                  <a:t>4</a:t>
                </a:r>
                <a:r>
                  <a:rPr lang="en-US" altLang="zh-TW" dirty="0">
                    <a:solidFill>
                      <a:schemeClr val="tx1"/>
                    </a:solidFill>
                    <a:latin typeface="Arial" panose="020B0604020202020204" pitchFamily="34" charset="0"/>
                    <a:cs typeface="Arial" panose="020B0604020202020204" pitchFamily="34" charset="0"/>
                  </a:rPr>
                  <a:t>.</a:t>
                </a:r>
                <a:br>
                  <a:rPr lang="en-US" altLang="zh-TW" dirty="0">
                    <a:solidFill>
                      <a:schemeClr val="tx1"/>
                    </a:solidFill>
                    <a:latin typeface="Arial" panose="020B0604020202020204" pitchFamily="34" charset="0"/>
                    <a:cs typeface="Arial" panose="020B0604020202020204" pitchFamily="34" charset="0"/>
                  </a:rPr>
                </a:br>
                <a:r>
                  <a:rPr lang="en-US" altLang="zh-TW" dirty="0">
                    <a:solidFill>
                      <a:schemeClr val="tx1"/>
                    </a:solidFill>
                    <a:latin typeface="Arial" panose="020B0604020202020204" pitchFamily="34" charset="0"/>
                    <a:cs typeface="Arial" panose="020B0604020202020204" pitchFamily="34" charset="0"/>
                  </a:rPr>
                  <a:t>-TRA &amp; KGC selects its master private key and master public key </a:t>
                </a:r>
                <a14:m>
                  <m:oMath xmlns:m="http://schemas.openxmlformats.org/officeDocument/2006/math">
                    <m:r>
                      <a:rPr lang="zh-TW" altLang="en-US" i="1" smtClean="0">
                        <a:solidFill>
                          <a:schemeClr val="tx1"/>
                        </a:solidFill>
                        <a:latin typeface="Cambria Math" panose="02040503050406030204" pitchFamily="18" charset="0"/>
                        <a:cs typeface="Arial" panose="020B0604020202020204" pitchFamily="34" charset="0"/>
                      </a:rPr>
                      <m:t>𝛼</m:t>
                    </m:r>
                    <m:r>
                      <a:rPr lang="en-US" altLang="zh-TW" b="0" i="1" smtClean="0">
                        <a:solidFill>
                          <a:schemeClr val="tx1"/>
                        </a:solidFill>
                        <a:latin typeface="Cambria Math" panose="02040503050406030204" pitchFamily="18" charset="0"/>
                        <a:cs typeface="Arial" panose="020B0604020202020204" pitchFamily="34" charset="0"/>
                      </a:rPr>
                      <m:t>,</m:t>
                    </m:r>
                    <m:r>
                      <a:rPr lang="zh-TW" altLang="en-US" i="1" smtClean="0">
                        <a:solidFill>
                          <a:schemeClr val="tx1"/>
                        </a:solidFill>
                        <a:latin typeface="Cambria Math" panose="02040503050406030204" pitchFamily="18" charset="0"/>
                        <a:cs typeface="Arial" panose="020B0604020202020204" pitchFamily="34" charset="0"/>
                      </a:rPr>
                      <m:t>𝛽</m:t>
                    </m:r>
                    <m:r>
                      <a:rPr lang="zh-TW" altLang="en-US" i="1" smtClean="0">
                        <a:solidFill>
                          <a:schemeClr val="tx1"/>
                        </a:solidFill>
                        <a:latin typeface="Cambria Math" panose="02040503050406030204" pitchFamily="18" charset="0"/>
                        <a:cs typeface="Arial" panose="020B0604020202020204" pitchFamily="34" charset="0"/>
                      </a:rPr>
                      <m:t>∈</m:t>
                    </m:r>
                    <m:sSubSup>
                      <m:sSubSupPr>
                        <m:ctrlPr>
                          <a:rPr lang="en-US" altLang="zh-TW"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ctrlPr>
                      </m:sSubSupPr>
                      <m:e>
                        <m:r>
                          <a:rPr lang="en-US" altLang="zh-TW" i="1">
                            <a:solidFill>
                              <a:schemeClr val="tx1"/>
                            </a:solidFill>
                            <a:latin typeface="Cambria Math" panose="02040503050406030204" pitchFamily="18" charset="0"/>
                            <a:ea typeface="Cambria Math" panose="02040503050406030204" pitchFamily="18" charset="0"/>
                            <a:cs typeface="Arial" panose="020B0604020202020204" pitchFamily="34" charset="0"/>
                          </a:rPr>
                          <m:t>ℤ</m:t>
                        </m:r>
                      </m:e>
                      <m:sub>
                        <m:r>
                          <a:rPr lang="en-US" altLang="zh-TW"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𝑞</m:t>
                        </m:r>
                      </m:sub>
                      <m:sup>
                        <m:r>
                          <a:rPr lang="en-US" altLang="zh-TW"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sup>
                    </m:sSubSup>
                  </m:oMath>
                </a14:m>
                <a:r>
                  <a:rPr lang="en-US" altLang="zh-TW" dirty="0">
                    <a:solidFill>
                      <a:schemeClr val="tx1"/>
                    </a:solidFill>
                    <a:latin typeface="Arial" panose="020B0604020202020204" pitchFamily="34" charset="0"/>
                    <a:cs typeface="Arial" panose="020B0604020202020204" pitchFamily="34" charset="0"/>
                  </a:rPr>
                  <a:t>.</a:t>
                </a:r>
                <a:endParaRPr lang="zh-TW" altLang="en-US" dirty="0">
                  <a:solidFill>
                    <a:schemeClr val="tx1"/>
                  </a:solidFill>
                  <a:latin typeface="Arial" panose="020B0604020202020204" pitchFamily="34" charset="0"/>
                  <a:cs typeface="Arial" panose="020B0604020202020204" pitchFamily="34" charset="0"/>
                </a:endParaRPr>
              </a:p>
            </p:txBody>
          </p:sp>
        </mc:Choice>
        <mc:Fallback xmlns="">
          <p:sp>
            <p:nvSpPr>
              <p:cNvPr id="3" name="內容版面配置區 2">
                <a:extLst>
                  <a:ext uri="{FF2B5EF4-FFF2-40B4-BE49-F238E27FC236}">
                    <a16:creationId xmlns:a16="http://schemas.microsoft.com/office/drawing/2014/main" id="{2BE9BC46-8897-44A9-828E-91B7A74FAED4}"/>
                  </a:ext>
                </a:extLst>
              </p:cNvPr>
              <p:cNvSpPr>
                <a:spLocks noGrp="1" noRot="1" noChangeAspect="1" noMove="1" noResize="1" noEditPoints="1" noAdjustHandles="1" noChangeArrowheads="1" noChangeShapeType="1" noTextEdit="1"/>
              </p:cNvSpPr>
              <p:nvPr>
                <p:ph idx="1"/>
              </p:nvPr>
            </p:nvSpPr>
            <p:spPr>
              <a:blipFill>
                <a:blip r:embed="rId3"/>
                <a:stretch>
                  <a:fillRect l="-1222" t="-1752"/>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ECB768BD-49A0-4B5E-A9E3-B83AC62D5180}"/>
              </a:ext>
            </a:extLst>
          </p:cNvPr>
          <p:cNvSpPr>
            <a:spLocks noGrp="1"/>
          </p:cNvSpPr>
          <p:nvPr>
            <p:ph type="sldNum" sz="quarter" idx="12"/>
          </p:nvPr>
        </p:nvSpPr>
        <p:spPr/>
        <p:txBody>
          <a:bodyPr/>
          <a:lstStyle/>
          <a:p>
            <a:pPr>
              <a:defRPr/>
            </a:pPr>
            <a:fld id="{60D5A963-2080-9547-AC7D-2C6528F687EC}" type="slidenum">
              <a:rPr lang="en-US" altLang="zh-TW" smtClean="0"/>
              <a:pPr>
                <a:defRPr/>
              </a:pPr>
              <a:t>18</a:t>
            </a:fld>
            <a:endParaRPr lang="en-US" altLang="zh-TW"/>
          </a:p>
        </p:txBody>
      </p:sp>
    </p:spTree>
    <p:extLst>
      <p:ext uri="{BB962C8B-B14F-4D97-AF65-F5344CB8AC3E}">
        <p14:creationId xmlns:p14="http://schemas.microsoft.com/office/powerpoint/2010/main" val="320178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433F7A4-8E9C-4716-9B87-9932E22313E1}"/>
              </a:ext>
            </a:extLst>
          </p:cNvPr>
          <p:cNvSpPr>
            <a:spLocks noGrp="1"/>
          </p:cNvSpPr>
          <p:nvPr>
            <p:ph type="title"/>
          </p:nvPr>
        </p:nvSpPr>
        <p:spPr/>
        <p:txBody>
          <a:bodyPr/>
          <a:lstStyle/>
          <a:p>
            <a:r>
              <a:rPr lang="en-US" altLang="zh-TW" sz="4400" dirty="0">
                <a:cs typeface="Arial" panose="020B0604020202020204" pitchFamily="34" charset="0"/>
              </a:rPr>
              <a:t>Proposed Certificateless CPPA Scheme</a:t>
            </a:r>
            <a:endParaRPr lang="zh-TW" altLang="en-US" dirty="0"/>
          </a:p>
        </p:txBody>
      </p:sp>
      <p:sp>
        <p:nvSpPr>
          <p:cNvPr id="3" name="內容版面配置區 2">
            <a:extLst>
              <a:ext uri="{FF2B5EF4-FFF2-40B4-BE49-F238E27FC236}">
                <a16:creationId xmlns:a16="http://schemas.microsoft.com/office/drawing/2014/main" id="{9A3E22EB-181F-411F-8625-8F7A8091CE17}"/>
              </a:ext>
            </a:extLst>
          </p:cNvPr>
          <p:cNvSpPr>
            <a:spLocks noGrp="1"/>
          </p:cNvSpPr>
          <p:nvPr>
            <p:ph idx="1"/>
          </p:nvPr>
        </p:nvSpPr>
        <p:spPr/>
        <p:txBody>
          <a:bodyPr/>
          <a:lstStyle/>
          <a:p>
            <a:r>
              <a:rPr lang="en-US" altLang="zh-TW" sz="3200" dirty="0">
                <a:solidFill>
                  <a:schemeClr val="tx1"/>
                </a:solidFill>
                <a:latin typeface="Arial" panose="020B0604020202020204" pitchFamily="34" charset="0"/>
                <a:cs typeface="Arial" panose="020B0604020202020204" pitchFamily="34" charset="0"/>
              </a:rPr>
              <a:t>Anonymization</a:t>
            </a:r>
            <a:br>
              <a:rPr lang="en-US" altLang="zh-TW" sz="3200" dirty="0">
                <a:solidFill>
                  <a:schemeClr val="tx1"/>
                </a:solidFill>
                <a:latin typeface="Arial" panose="020B0604020202020204" pitchFamily="34" charset="0"/>
                <a:cs typeface="Arial" panose="020B0604020202020204" pitchFamily="34" charset="0"/>
              </a:rPr>
            </a:br>
            <a:r>
              <a:rPr lang="en-US" altLang="zh-TW" sz="3200" dirty="0">
                <a:solidFill>
                  <a:schemeClr val="tx1"/>
                </a:solidFill>
                <a:latin typeface="Arial" panose="020B0604020202020204" pitchFamily="34" charset="0"/>
                <a:cs typeface="Arial" panose="020B0604020202020204" pitchFamily="34" charset="0"/>
              </a:rPr>
              <a:t>-Invoked by TRA to </a:t>
            </a:r>
            <a:r>
              <a:rPr lang="en-US" altLang="zh-TW" dirty="0">
                <a:solidFill>
                  <a:schemeClr val="tx1"/>
                </a:solidFill>
                <a:latin typeface="Arial" panose="020B0604020202020204" pitchFamily="34" charset="0"/>
                <a:cs typeface="Arial" panose="020B0604020202020204" pitchFamily="34" charset="0"/>
              </a:rPr>
              <a:t>initialize anonymous identities of vehicles( AID ).</a:t>
            </a:r>
            <a:br>
              <a:rPr lang="en-US" altLang="zh-TW" dirty="0">
                <a:solidFill>
                  <a:schemeClr val="tx1"/>
                </a:solidFill>
                <a:latin typeface="Arial" panose="020B0604020202020204" pitchFamily="34" charset="0"/>
                <a:cs typeface="Arial" panose="020B0604020202020204" pitchFamily="34" charset="0"/>
              </a:rPr>
            </a:br>
            <a:r>
              <a:rPr lang="en-US" altLang="zh-TW" dirty="0">
                <a:solidFill>
                  <a:schemeClr val="tx1"/>
                </a:solidFill>
                <a:latin typeface="Arial" panose="020B0604020202020204" pitchFamily="34" charset="0"/>
                <a:cs typeface="Arial" panose="020B0604020202020204" pitchFamily="34" charset="0"/>
              </a:rPr>
              <a:t>-Vehicle send its RID(Real ID) to TRA to produce AID.</a:t>
            </a:r>
            <a:br>
              <a:rPr lang="en-US" altLang="zh-TW" dirty="0">
                <a:solidFill>
                  <a:schemeClr val="tx1"/>
                </a:solidFill>
                <a:latin typeface="Arial" panose="020B0604020202020204" pitchFamily="34" charset="0"/>
                <a:cs typeface="Arial" panose="020B0604020202020204" pitchFamily="34" charset="0"/>
              </a:rPr>
            </a:br>
            <a:r>
              <a:rPr lang="en-US" altLang="zh-TW" dirty="0">
                <a:solidFill>
                  <a:schemeClr val="tx1"/>
                </a:solidFill>
                <a:latin typeface="Arial" panose="020B0604020202020204" pitchFamily="34" charset="0"/>
                <a:cs typeface="Arial" panose="020B0604020202020204" pitchFamily="34" charset="0"/>
              </a:rPr>
              <a:t>-TRA stores AID and transmits it to the KGC and the vehicle.</a:t>
            </a:r>
            <a:endParaRPr lang="zh-TW" altLang="en-US" dirty="0">
              <a:solidFill>
                <a:schemeClr val="tx1"/>
              </a:solidFill>
              <a:latin typeface="Arial" panose="020B0604020202020204" pitchFamily="34" charset="0"/>
              <a:cs typeface="Arial" panose="020B0604020202020204" pitchFamily="34" charset="0"/>
            </a:endParaRPr>
          </a:p>
        </p:txBody>
      </p:sp>
      <p:sp>
        <p:nvSpPr>
          <p:cNvPr id="4" name="投影片編號版面配置區 3">
            <a:extLst>
              <a:ext uri="{FF2B5EF4-FFF2-40B4-BE49-F238E27FC236}">
                <a16:creationId xmlns:a16="http://schemas.microsoft.com/office/drawing/2014/main" id="{D3209D9E-22A6-4546-8E9B-C8EE63A86978}"/>
              </a:ext>
            </a:extLst>
          </p:cNvPr>
          <p:cNvSpPr>
            <a:spLocks noGrp="1"/>
          </p:cNvSpPr>
          <p:nvPr>
            <p:ph type="sldNum" sz="quarter" idx="12"/>
          </p:nvPr>
        </p:nvSpPr>
        <p:spPr/>
        <p:txBody>
          <a:bodyPr/>
          <a:lstStyle/>
          <a:p>
            <a:pPr>
              <a:defRPr/>
            </a:pPr>
            <a:fld id="{60D5A963-2080-9547-AC7D-2C6528F687EC}" type="slidenum">
              <a:rPr lang="en-US" altLang="zh-TW" smtClean="0"/>
              <a:pPr>
                <a:defRPr/>
              </a:pPr>
              <a:t>19</a:t>
            </a:fld>
            <a:endParaRPr lang="en-US" altLang="zh-TW"/>
          </a:p>
        </p:txBody>
      </p:sp>
      <p:pic>
        <p:nvPicPr>
          <p:cNvPr id="6" name="圖片 5">
            <a:extLst>
              <a:ext uri="{FF2B5EF4-FFF2-40B4-BE49-F238E27FC236}">
                <a16:creationId xmlns:a16="http://schemas.microsoft.com/office/drawing/2014/main" id="{D7B20222-F596-4CF9-8F35-A42EA64663F9}"/>
              </a:ext>
            </a:extLst>
          </p:cNvPr>
          <p:cNvPicPr>
            <a:picLocks noChangeAspect="1"/>
          </p:cNvPicPr>
          <p:nvPr/>
        </p:nvPicPr>
        <p:blipFill>
          <a:blip r:embed="rId3"/>
          <a:stretch>
            <a:fillRect/>
          </a:stretch>
        </p:blipFill>
        <p:spPr>
          <a:xfrm>
            <a:off x="6384032" y="4026841"/>
            <a:ext cx="3715268" cy="2581635"/>
          </a:xfrm>
          <a:prstGeom prst="rect">
            <a:avLst/>
          </a:prstGeom>
        </p:spPr>
      </p:pic>
    </p:spTree>
    <p:extLst>
      <p:ext uri="{BB962C8B-B14F-4D97-AF65-F5344CB8AC3E}">
        <p14:creationId xmlns:p14="http://schemas.microsoft.com/office/powerpoint/2010/main" val="39235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t>Outline</a:t>
            </a:r>
            <a:endParaRPr lang="zh-TW" altLang="en-US"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2</a:t>
            </a:fld>
            <a:endParaRPr lang="en-US" altLang="zh-TW">
              <a:solidFill>
                <a:srgbClr val="898989"/>
              </a:solidFill>
              <a:latin typeface="Calibri" panose="020F0502020204030204" pitchFamily="34" charset="0"/>
            </a:endParaRPr>
          </a:p>
        </p:txBody>
      </p:sp>
      <p:sp>
        <p:nvSpPr>
          <p:cNvPr id="2" name="內容版面配置區 1">
            <a:extLst>
              <a:ext uri="{FF2B5EF4-FFF2-40B4-BE49-F238E27FC236}">
                <a16:creationId xmlns:a16="http://schemas.microsoft.com/office/drawing/2014/main" id="{BDCA8E02-AA9B-C3F5-F859-775D661FDB1D}"/>
              </a:ext>
            </a:extLst>
          </p:cNvPr>
          <p:cNvSpPr>
            <a:spLocks noGrp="1"/>
          </p:cNvSpPr>
          <p:nvPr>
            <p:ph idx="1"/>
          </p:nvPr>
        </p:nvSpPr>
        <p:spPr>
          <a:xfrm>
            <a:off x="609600" y="1830402"/>
            <a:ext cx="10972800" cy="4525963"/>
          </a:xfrm>
        </p:spPr>
        <p:txBody>
          <a:bodyPr/>
          <a:lstStyle/>
          <a:p>
            <a:r>
              <a:rPr lang="en-US" altLang="zh-TW" sz="2800" dirty="0">
                <a:latin typeface="Arial" panose="020B0604020202020204" pitchFamily="34" charset="0"/>
                <a:cs typeface="Arial" panose="020B0604020202020204" pitchFamily="34" charset="0"/>
              </a:rPr>
              <a:t>Introduction</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Preliminary knowledge</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Proposed Certificateless CPPA Scheme</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Security Analysis</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Performance evaluation</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Conclusion</a:t>
            </a:r>
          </a:p>
          <a:p>
            <a:pPr marL="0" indent="0">
              <a:buNone/>
            </a:pPr>
            <a:endParaRPr lang="en-US" altLang="zh-TW"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5702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8E1FAD5-C71E-4E72-8383-106FCAFAE192}"/>
              </a:ext>
            </a:extLst>
          </p:cNvPr>
          <p:cNvSpPr>
            <a:spLocks noGrp="1"/>
          </p:cNvSpPr>
          <p:nvPr>
            <p:ph type="title"/>
          </p:nvPr>
        </p:nvSpPr>
        <p:spPr/>
        <p:txBody>
          <a:bodyPr/>
          <a:lstStyle/>
          <a:p>
            <a:r>
              <a:rPr lang="en-US" altLang="zh-TW" sz="4400" dirty="0">
                <a:cs typeface="Arial" panose="020B0604020202020204" pitchFamily="34" charset="0"/>
              </a:rPr>
              <a:t>Proposed Certificateless CPPA Scheme</a:t>
            </a:r>
            <a:endParaRPr lang="zh-TW" altLang="en-US" dirty="0"/>
          </a:p>
        </p:txBody>
      </p:sp>
      <p:sp>
        <p:nvSpPr>
          <p:cNvPr id="3" name="內容版面配置區 2">
            <a:extLst>
              <a:ext uri="{FF2B5EF4-FFF2-40B4-BE49-F238E27FC236}">
                <a16:creationId xmlns:a16="http://schemas.microsoft.com/office/drawing/2014/main" id="{C513BD81-554D-4091-A92E-B20A80E0784B}"/>
              </a:ext>
            </a:extLst>
          </p:cNvPr>
          <p:cNvSpPr>
            <a:spLocks noGrp="1"/>
          </p:cNvSpPr>
          <p:nvPr>
            <p:ph idx="1"/>
          </p:nvPr>
        </p:nvSpPr>
        <p:spPr/>
        <p:txBody>
          <a:bodyPr/>
          <a:lstStyle/>
          <a:p>
            <a:r>
              <a:rPr lang="en-US" altLang="zh-TW" dirty="0">
                <a:solidFill>
                  <a:schemeClr val="tx1"/>
                </a:solidFill>
                <a:latin typeface="Arial" panose="020B0604020202020204" pitchFamily="34" charset="0"/>
                <a:cs typeface="Arial" panose="020B0604020202020204" pitchFamily="34" charset="0"/>
              </a:rPr>
              <a:t>Extract PSK</a:t>
            </a:r>
            <a:br>
              <a:rPr lang="en-US" altLang="zh-TW" dirty="0">
                <a:solidFill>
                  <a:schemeClr val="tx1"/>
                </a:solidFill>
                <a:latin typeface="Arial" panose="020B0604020202020204" pitchFamily="34" charset="0"/>
                <a:cs typeface="Arial" panose="020B0604020202020204" pitchFamily="34" charset="0"/>
              </a:rPr>
            </a:br>
            <a:r>
              <a:rPr lang="en-US" altLang="zh-TW" dirty="0">
                <a:solidFill>
                  <a:schemeClr val="tx1"/>
                </a:solidFill>
                <a:latin typeface="Arial" panose="020B0604020202020204" pitchFamily="34" charset="0"/>
                <a:cs typeface="Arial" panose="020B0604020202020204" pitchFamily="34" charset="0"/>
              </a:rPr>
              <a:t>-Carried out by KGC to compute the partial private key of vehicles.</a:t>
            </a:r>
            <a:br>
              <a:rPr lang="en-US" altLang="zh-TW" dirty="0">
                <a:solidFill>
                  <a:schemeClr val="tx1"/>
                </a:solidFill>
                <a:latin typeface="Arial" panose="020B0604020202020204" pitchFamily="34" charset="0"/>
                <a:cs typeface="Arial" panose="020B0604020202020204" pitchFamily="34" charset="0"/>
              </a:rPr>
            </a:br>
            <a:r>
              <a:rPr lang="en-US" altLang="zh-TW" dirty="0">
                <a:solidFill>
                  <a:schemeClr val="tx1"/>
                </a:solidFill>
                <a:latin typeface="Arial" panose="020B0604020202020204" pitchFamily="34" charset="0"/>
                <a:cs typeface="Arial" panose="020B0604020202020204" pitchFamily="34" charset="0"/>
              </a:rPr>
              <a:t>-Vehicle sends AID to the KGC.</a:t>
            </a:r>
            <a:br>
              <a:rPr lang="en-US" altLang="zh-TW" dirty="0">
                <a:solidFill>
                  <a:schemeClr val="tx1"/>
                </a:solidFill>
                <a:latin typeface="Arial" panose="020B0604020202020204" pitchFamily="34" charset="0"/>
                <a:cs typeface="Arial" panose="020B0604020202020204" pitchFamily="34" charset="0"/>
              </a:rPr>
            </a:br>
            <a:r>
              <a:rPr lang="en-US" altLang="zh-TW" dirty="0">
                <a:solidFill>
                  <a:schemeClr val="tx1"/>
                </a:solidFill>
                <a:latin typeface="Arial" panose="020B0604020202020204" pitchFamily="34" charset="0"/>
                <a:cs typeface="Arial" panose="020B0604020202020204" pitchFamily="34" charset="0"/>
              </a:rPr>
              <a:t>-KGC send partial private key to vehicle secretly.</a:t>
            </a:r>
            <a:endParaRPr lang="zh-TW" altLang="en-US" dirty="0">
              <a:solidFill>
                <a:schemeClr val="tx1"/>
              </a:solidFill>
              <a:latin typeface="Arial" panose="020B0604020202020204" pitchFamily="34" charset="0"/>
              <a:cs typeface="Arial" panose="020B0604020202020204" pitchFamily="34" charset="0"/>
            </a:endParaRPr>
          </a:p>
        </p:txBody>
      </p:sp>
      <p:sp>
        <p:nvSpPr>
          <p:cNvPr id="4" name="投影片編號版面配置區 3">
            <a:extLst>
              <a:ext uri="{FF2B5EF4-FFF2-40B4-BE49-F238E27FC236}">
                <a16:creationId xmlns:a16="http://schemas.microsoft.com/office/drawing/2014/main" id="{A7B13D93-A26A-42C9-B923-473EE5678B05}"/>
              </a:ext>
            </a:extLst>
          </p:cNvPr>
          <p:cNvSpPr>
            <a:spLocks noGrp="1"/>
          </p:cNvSpPr>
          <p:nvPr>
            <p:ph type="sldNum" sz="quarter" idx="12"/>
          </p:nvPr>
        </p:nvSpPr>
        <p:spPr/>
        <p:txBody>
          <a:bodyPr/>
          <a:lstStyle/>
          <a:p>
            <a:pPr>
              <a:defRPr/>
            </a:pPr>
            <a:fld id="{60D5A963-2080-9547-AC7D-2C6528F687EC}" type="slidenum">
              <a:rPr lang="en-US" altLang="zh-TW" smtClean="0"/>
              <a:pPr>
                <a:defRPr/>
              </a:pPr>
              <a:t>20</a:t>
            </a:fld>
            <a:endParaRPr lang="en-US" altLang="zh-TW"/>
          </a:p>
        </p:txBody>
      </p:sp>
      <p:pic>
        <p:nvPicPr>
          <p:cNvPr id="6" name="圖片 5">
            <a:extLst>
              <a:ext uri="{FF2B5EF4-FFF2-40B4-BE49-F238E27FC236}">
                <a16:creationId xmlns:a16="http://schemas.microsoft.com/office/drawing/2014/main" id="{E5E31784-C6A1-4239-AD33-E2F803F30CB2}"/>
              </a:ext>
            </a:extLst>
          </p:cNvPr>
          <p:cNvPicPr>
            <a:picLocks noChangeAspect="1"/>
          </p:cNvPicPr>
          <p:nvPr/>
        </p:nvPicPr>
        <p:blipFill>
          <a:blip r:embed="rId2"/>
          <a:stretch>
            <a:fillRect/>
          </a:stretch>
        </p:blipFill>
        <p:spPr>
          <a:xfrm>
            <a:off x="6240016" y="4264742"/>
            <a:ext cx="3715268" cy="2581635"/>
          </a:xfrm>
          <a:prstGeom prst="rect">
            <a:avLst/>
          </a:prstGeom>
        </p:spPr>
      </p:pic>
    </p:spTree>
    <p:extLst>
      <p:ext uri="{BB962C8B-B14F-4D97-AF65-F5344CB8AC3E}">
        <p14:creationId xmlns:p14="http://schemas.microsoft.com/office/powerpoint/2010/main" val="1500576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A8A59D2-6C63-4BA9-93D9-25925B2EDDDC}"/>
              </a:ext>
            </a:extLst>
          </p:cNvPr>
          <p:cNvSpPr>
            <a:spLocks noGrp="1"/>
          </p:cNvSpPr>
          <p:nvPr>
            <p:ph type="title"/>
          </p:nvPr>
        </p:nvSpPr>
        <p:spPr/>
        <p:txBody>
          <a:bodyPr/>
          <a:lstStyle/>
          <a:p>
            <a:r>
              <a:rPr lang="en-US" altLang="zh-TW" sz="4400" dirty="0">
                <a:cs typeface="Arial" panose="020B0604020202020204" pitchFamily="34" charset="0"/>
              </a:rPr>
              <a:t>Proposed Certificateless CPPA Scheme</a:t>
            </a:r>
            <a:endParaRPr lang="zh-TW" altLang="en-US" dirty="0"/>
          </a:p>
        </p:txBody>
      </p:sp>
      <p:sp>
        <p:nvSpPr>
          <p:cNvPr id="3" name="內容版面配置區 2">
            <a:extLst>
              <a:ext uri="{FF2B5EF4-FFF2-40B4-BE49-F238E27FC236}">
                <a16:creationId xmlns:a16="http://schemas.microsoft.com/office/drawing/2014/main" id="{1CD2220A-4912-4C1D-99AA-0392749C4ADF}"/>
              </a:ext>
            </a:extLst>
          </p:cNvPr>
          <p:cNvSpPr>
            <a:spLocks noGrp="1"/>
          </p:cNvSpPr>
          <p:nvPr>
            <p:ph idx="1"/>
          </p:nvPr>
        </p:nvSpPr>
        <p:spPr/>
        <p:txBody>
          <a:bodyPr/>
          <a:lstStyle/>
          <a:p>
            <a:r>
              <a:rPr lang="en-US" altLang="zh-TW" dirty="0">
                <a:solidFill>
                  <a:schemeClr val="tx1"/>
                </a:solidFill>
                <a:latin typeface="Arial" panose="020B0604020202020204" pitchFamily="34" charset="0"/>
                <a:cs typeface="Arial" panose="020B0604020202020204" pitchFamily="34" charset="0"/>
              </a:rPr>
              <a:t>Extract USK</a:t>
            </a:r>
            <a:br>
              <a:rPr lang="en-US" altLang="zh-TW" dirty="0">
                <a:solidFill>
                  <a:schemeClr val="tx1"/>
                </a:solidFill>
                <a:latin typeface="Arial" panose="020B0604020202020204" pitchFamily="34" charset="0"/>
                <a:cs typeface="Arial" panose="020B0604020202020204" pitchFamily="34" charset="0"/>
              </a:rPr>
            </a:br>
            <a:r>
              <a:rPr lang="en-US" altLang="zh-TW" dirty="0">
                <a:solidFill>
                  <a:schemeClr val="tx1"/>
                </a:solidFill>
                <a:latin typeface="Arial" panose="020B0604020202020204" pitchFamily="34" charset="0"/>
                <a:cs typeface="Arial" panose="020B0604020202020204" pitchFamily="34" charset="0"/>
              </a:rPr>
              <a:t>- Carried out by Vehicles to produce its key pair.</a:t>
            </a:r>
            <a:br>
              <a:rPr lang="en-US" altLang="zh-TW" dirty="0">
                <a:solidFill>
                  <a:schemeClr val="tx1"/>
                </a:solidFill>
                <a:latin typeface="Arial" panose="020B0604020202020204" pitchFamily="34" charset="0"/>
                <a:cs typeface="Arial" panose="020B0604020202020204" pitchFamily="34" charset="0"/>
              </a:rPr>
            </a:br>
            <a:r>
              <a:rPr lang="en-US" altLang="zh-TW" dirty="0">
                <a:solidFill>
                  <a:schemeClr val="tx1"/>
                </a:solidFill>
                <a:latin typeface="Arial" panose="020B0604020202020204" pitchFamily="34" charset="0"/>
                <a:cs typeface="Arial" panose="020B0604020202020204" pitchFamily="34" charset="0"/>
              </a:rPr>
              <a:t>- With its own AID, it can produce its private key and secret key.</a:t>
            </a:r>
            <a:endParaRPr lang="zh-TW" altLang="en-US" dirty="0">
              <a:solidFill>
                <a:schemeClr val="tx1"/>
              </a:solidFill>
              <a:latin typeface="Arial" panose="020B0604020202020204" pitchFamily="34" charset="0"/>
              <a:cs typeface="Arial" panose="020B0604020202020204" pitchFamily="34" charset="0"/>
            </a:endParaRPr>
          </a:p>
        </p:txBody>
      </p:sp>
      <p:sp>
        <p:nvSpPr>
          <p:cNvPr id="4" name="投影片編號版面配置區 3">
            <a:extLst>
              <a:ext uri="{FF2B5EF4-FFF2-40B4-BE49-F238E27FC236}">
                <a16:creationId xmlns:a16="http://schemas.microsoft.com/office/drawing/2014/main" id="{88AD7385-3C22-4218-ADC1-AA59A7F3318C}"/>
              </a:ext>
            </a:extLst>
          </p:cNvPr>
          <p:cNvSpPr>
            <a:spLocks noGrp="1"/>
          </p:cNvSpPr>
          <p:nvPr>
            <p:ph type="sldNum" sz="quarter" idx="12"/>
          </p:nvPr>
        </p:nvSpPr>
        <p:spPr/>
        <p:txBody>
          <a:bodyPr/>
          <a:lstStyle/>
          <a:p>
            <a:pPr>
              <a:defRPr/>
            </a:pPr>
            <a:fld id="{60D5A963-2080-9547-AC7D-2C6528F687EC}" type="slidenum">
              <a:rPr lang="en-US" altLang="zh-TW" smtClean="0"/>
              <a:pPr>
                <a:defRPr/>
              </a:pPr>
              <a:t>21</a:t>
            </a:fld>
            <a:endParaRPr lang="en-US" altLang="zh-TW"/>
          </a:p>
        </p:txBody>
      </p:sp>
      <p:pic>
        <p:nvPicPr>
          <p:cNvPr id="6" name="圖片 5">
            <a:extLst>
              <a:ext uri="{FF2B5EF4-FFF2-40B4-BE49-F238E27FC236}">
                <a16:creationId xmlns:a16="http://schemas.microsoft.com/office/drawing/2014/main" id="{111F632C-0CD4-4EDB-AF36-75FCA64294E5}"/>
              </a:ext>
            </a:extLst>
          </p:cNvPr>
          <p:cNvPicPr>
            <a:picLocks noChangeAspect="1"/>
          </p:cNvPicPr>
          <p:nvPr/>
        </p:nvPicPr>
        <p:blipFill>
          <a:blip r:embed="rId2"/>
          <a:stretch>
            <a:fillRect/>
          </a:stretch>
        </p:blipFill>
        <p:spPr>
          <a:xfrm>
            <a:off x="6096000" y="3747635"/>
            <a:ext cx="3715268" cy="2581635"/>
          </a:xfrm>
          <a:prstGeom prst="rect">
            <a:avLst/>
          </a:prstGeom>
        </p:spPr>
      </p:pic>
    </p:spTree>
    <p:extLst>
      <p:ext uri="{BB962C8B-B14F-4D97-AF65-F5344CB8AC3E}">
        <p14:creationId xmlns:p14="http://schemas.microsoft.com/office/powerpoint/2010/main" val="3256753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BEEF1EF-9A98-43A4-80F9-715F2DC6C633}"/>
              </a:ext>
            </a:extLst>
          </p:cNvPr>
          <p:cNvSpPr>
            <a:spLocks noGrp="1"/>
          </p:cNvSpPr>
          <p:nvPr>
            <p:ph type="title"/>
          </p:nvPr>
        </p:nvSpPr>
        <p:spPr/>
        <p:txBody>
          <a:bodyPr/>
          <a:lstStyle/>
          <a:p>
            <a:r>
              <a:rPr lang="en-US" altLang="zh-TW" sz="4400" dirty="0">
                <a:cs typeface="Arial" panose="020B0604020202020204" pitchFamily="34" charset="0"/>
              </a:rPr>
              <a:t>Proposed Certificateless CPPA Scheme</a:t>
            </a:r>
            <a:endParaRPr lang="zh-TW" altLang="en-US" dirty="0"/>
          </a:p>
        </p:txBody>
      </p:sp>
      <p:sp>
        <p:nvSpPr>
          <p:cNvPr id="3" name="內容版面配置區 2">
            <a:extLst>
              <a:ext uri="{FF2B5EF4-FFF2-40B4-BE49-F238E27FC236}">
                <a16:creationId xmlns:a16="http://schemas.microsoft.com/office/drawing/2014/main" id="{D770DF47-6B68-4638-AB4D-B837192C2682}"/>
              </a:ext>
            </a:extLst>
          </p:cNvPr>
          <p:cNvSpPr>
            <a:spLocks noGrp="1"/>
          </p:cNvSpPr>
          <p:nvPr>
            <p:ph idx="1"/>
          </p:nvPr>
        </p:nvSpPr>
        <p:spPr/>
        <p:txBody>
          <a:bodyPr/>
          <a:lstStyle/>
          <a:p>
            <a:r>
              <a:rPr lang="en-US" altLang="zh-TW" dirty="0">
                <a:solidFill>
                  <a:schemeClr val="tx1"/>
                </a:solidFill>
                <a:latin typeface="Arial" panose="020B0604020202020204" pitchFamily="34" charset="0"/>
                <a:cs typeface="Arial" panose="020B0604020202020204" pitchFamily="34" charset="0"/>
              </a:rPr>
              <a:t>Sign</a:t>
            </a:r>
            <a:br>
              <a:rPr lang="en-US" altLang="zh-TW" dirty="0">
                <a:solidFill>
                  <a:schemeClr val="tx1"/>
                </a:solidFill>
                <a:latin typeface="Arial" panose="020B0604020202020204" pitchFamily="34" charset="0"/>
                <a:cs typeface="Arial" panose="020B0604020202020204" pitchFamily="34" charset="0"/>
              </a:rPr>
            </a:br>
            <a:r>
              <a:rPr lang="en-US" altLang="zh-TW" dirty="0">
                <a:solidFill>
                  <a:schemeClr val="tx1"/>
                </a:solidFill>
                <a:latin typeface="Arial" panose="020B0604020202020204" pitchFamily="34" charset="0"/>
                <a:cs typeface="Arial" panose="020B0604020202020204" pitchFamily="34" charset="0"/>
              </a:rPr>
              <a:t>-Invoked by any vehicle or RSU to compute message/signature pairs.</a:t>
            </a:r>
            <a:br>
              <a:rPr lang="en-US" altLang="zh-TW" dirty="0">
                <a:solidFill>
                  <a:schemeClr val="tx1"/>
                </a:solidFill>
                <a:latin typeface="Arial" panose="020B0604020202020204" pitchFamily="34" charset="0"/>
                <a:cs typeface="Arial" panose="020B0604020202020204" pitchFamily="34" charset="0"/>
              </a:rPr>
            </a:br>
            <a:r>
              <a:rPr lang="en-US" altLang="zh-TW" dirty="0">
                <a:solidFill>
                  <a:schemeClr val="tx1"/>
                </a:solidFill>
                <a:latin typeface="Arial" panose="020B0604020202020204" pitchFamily="34" charset="0"/>
                <a:cs typeface="Arial" panose="020B0604020202020204" pitchFamily="34" charset="0"/>
              </a:rPr>
              <a:t>-After the sign was produced, they broadcasts messages to surrounding vehicles or RSUs. </a:t>
            </a:r>
            <a:endParaRPr lang="zh-TW" altLang="en-US" dirty="0">
              <a:solidFill>
                <a:schemeClr val="tx1"/>
              </a:solidFill>
              <a:latin typeface="Arial" panose="020B0604020202020204" pitchFamily="34" charset="0"/>
              <a:cs typeface="Arial" panose="020B0604020202020204" pitchFamily="34" charset="0"/>
            </a:endParaRPr>
          </a:p>
        </p:txBody>
      </p:sp>
      <p:sp>
        <p:nvSpPr>
          <p:cNvPr id="4" name="投影片編號版面配置區 3">
            <a:extLst>
              <a:ext uri="{FF2B5EF4-FFF2-40B4-BE49-F238E27FC236}">
                <a16:creationId xmlns:a16="http://schemas.microsoft.com/office/drawing/2014/main" id="{93975627-2303-43B7-A928-F07DCF69594C}"/>
              </a:ext>
            </a:extLst>
          </p:cNvPr>
          <p:cNvSpPr>
            <a:spLocks noGrp="1"/>
          </p:cNvSpPr>
          <p:nvPr>
            <p:ph type="sldNum" sz="quarter" idx="12"/>
          </p:nvPr>
        </p:nvSpPr>
        <p:spPr/>
        <p:txBody>
          <a:bodyPr/>
          <a:lstStyle/>
          <a:p>
            <a:pPr>
              <a:defRPr/>
            </a:pPr>
            <a:fld id="{60D5A963-2080-9547-AC7D-2C6528F687EC}" type="slidenum">
              <a:rPr lang="en-US" altLang="zh-TW" smtClean="0"/>
              <a:pPr>
                <a:defRPr/>
              </a:pPr>
              <a:t>22</a:t>
            </a:fld>
            <a:endParaRPr lang="en-US" altLang="zh-TW" dirty="0"/>
          </a:p>
        </p:txBody>
      </p:sp>
      <p:pic>
        <p:nvPicPr>
          <p:cNvPr id="6" name="圖片 5">
            <a:extLst>
              <a:ext uri="{FF2B5EF4-FFF2-40B4-BE49-F238E27FC236}">
                <a16:creationId xmlns:a16="http://schemas.microsoft.com/office/drawing/2014/main" id="{56F681D3-A6B0-4B31-927A-1C574D6A19BD}"/>
              </a:ext>
            </a:extLst>
          </p:cNvPr>
          <p:cNvPicPr>
            <a:picLocks noChangeAspect="1"/>
          </p:cNvPicPr>
          <p:nvPr/>
        </p:nvPicPr>
        <p:blipFill>
          <a:blip r:embed="rId2"/>
          <a:stretch>
            <a:fillRect/>
          </a:stretch>
        </p:blipFill>
        <p:spPr>
          <a:xfrm>
            <a:off x="6240016" y="4139855"/>
            <a:ext cx="3715268" cy="2581635"/>
          </a:xfrm>
          <a:prstGeom prst="rect">
            <a:avLst/>
          </a:prstGeom>
        </p:spPr>
      </p:pic>
    </p:spTree>
    <p:extLst>
      <p:ext uri="{BB962C8B-B14F-4D97-AF65-F5344CB8AC3E}">
        <p14:creationId xmlns:p14="http://schemas.microsoft.com/office/powerpoint/2010/main" val="4028771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13980FA-659D-49CB-AC70-9562FAE4A29A}"/>
              </a:ext>
            </a:extLst>
          </p:cNvPr>
          <p:cNvSpPr>
            <a:spLocks noGrp="1"/>
          </p:cNvSpPr>
          <p:nvPr>
            <p:ph type="title"/>
          </p:nvPr>
        </p:nvSpPr>
        <p:spPr/>
        <p:txBody>
          <a:bodyPr/>
          <a:lstStyle/>
          <a:p>
            <a:r>
              <a:rPr lang="en-US" altLang="zh-TW" sz="4400" dirty="0">
                <a:cs typeface="Arial" panose="020B0604020202020204" pitchFamily="34" charset="0"/>
              </a:rPr>
              <a:t>Proposed Certificateless CPPA Scheme</a:t>
            </a:r>
            <a:endParaRPr lang="zh-TW" altLang="en-US" dirty="0"/>
          </a:p>
        </p:txBody>
      </p:sp>
      <p:sp>
        <p:nvSpPr>
          <p:cNvPr id="3" name="內容版面配置區 2">
            <a:extLst>
              <a:ext uri="{FF2B5EF4-FFF2-40B4-BE49-F238E27FC236}">
                <a16:creationId xmlns:a16="http://schemas.microsoft.com/office/drawing/2014/main" id="{C51DC22B-C12D-433E-9184-7BDE8A188188}"/>
              </a:ext>
            </a:extLst>
          </p:cNvPr>
          <p:cNvSpPr>
            <a:spLocks noGrp="1"/>
          </p:cNvSpPr>
          <p:nvPr>
            <p:ph idx="1"/>
          </p:nvPr>
        </p:nvSpPr>
        <p:spPr/>
        <p:txBody>
          <a:bodyPr/>
          <a:lstStyle/>
          <a:p>
            <a:r>
              <a:rPr lang="en-US" altLang="zh-TW" dirty="0">
                <a:solidFill>
                  <a:schemeClr val="tx1"/>
                </a:solidFill>
              </a:rPr>
              <a:t>Verification</a:t>
            </a:r>
            <a:br>
              <a:rPr lang="en-US" altLang="zh-TW" dirty="0">
                <a:solidFill>
                  <a:schemeClr val="tx1"/>
                </a:solidFill>
              </a:rPr>
            </a:br>
            <a:r>
              <a:rPr lang="en-US" altLang="zh-TW" dirty="0">
                <a:solidFill>
                  <a:schemeClr val="tx1"/>
                </a:solidFill>
              </a:rPr>
              <a:t>-This algorithm is invoked by a verifier to verify a received message/signature pair.</a:t>
            </a:r>
            <a:br>
              <a:rPr lang="en-US" altLang="zh-TW" dirty="0">
                <a:solidFill>
                  <a:schemeClr val="tx1"/>
                </a:solidFill>
              </a:rPr>
            </a:br>
            <a:r>
              <a:rPr lang="en-US" altLang="zh-TW" dirty="0">
                <a:solidFill>
                  <a:schemeClr val="tx1"/>
                </a:solidFill>
              </a:rPr>
              <a:t>- If it is valid, the verifier can accept the message and perform further actions (e.g., re-routing) if needed.</a:t>
            </a:r>
            <a:endParaRPr lang="zh-TW" altLang="en-US" dirty="0">
              <a:solidFill>
                <a:schemeClr val="tx1"/>
              </a:solidFill>
            </a:endParaRPr>
          </a:p>
        </p:txBody>
      </p:sp>
      <p:sp>
        <p:nvSpPr>
          <p:cNvPr id="4" name="投影片編號版面配置區 3">
            <a:extLst>
              <a:ext uri="{FF2B5EF4-FFF2-40B4-BE49-F238E27FC236}">
                <a16:creationId xmlns:a16="http://schemas.microsoft.com/office/drawing/2014/main" id="{CF8EF0CB-2C9C-42B7-AB35-C9E9EAFC9638}"/>
              </a:ext>
            </a:extLst>
          </p:cNvPr>
          <p:cNvSpPr>
            <a:spLocks noGrp="1"/>
          </p:cNvSpPr>
          <p:nvPr>
            <p:ph type="sldNum" sz="quarter" idx="12"/>
          </p:nvPr>
        </p:nvSpPr>
        <p:spPr/>
        <p:txBody>
          <a:bodyPr/>
          <a:lstStyle/>
          <a:p>
            <a:pPr>
              <a:defRPr/>
            </a:pPr>
            <a:fld id="{60D5A963-2080-9547-AC7D-2C6528F687EC}" type="slidenum">
              <a:rPr lang="en-US" altLang="zh-TW" smtClean="0"/>
              <a:pPr>
                <a:defRPr/>
              </a:pPr>
              <a:t>23</a:t>
            </a:fld>
            <a:endParaRPr lang="en-US" altLang="zh-TW"/>
          </a:p>
        </p:txBody>
      </p:sp>
      <p:pic>
        <p:nvPicPr>
          <p:cNvPr id="6" name="圖片 5">
            <a:extLst>
              <a:ext uri="{FF2B5EF4-FFF2-40B4-BE49-F238E27FC236}">
                <a16:creationId xmlns:a16="http://schemas.microsoft.com/office/drawing/2014/main" id="{A537836C-1107-4015-84F3-B80A9198DE43}"/>
              </a:ext>
            </a:extLst>
          </p:cNvPr>
          <p:cNvPicPr>
            <a:picLocks noChangeAspect="1"/>
          </p:cNvPicPr>
          <p:nvPr/>
        </p:nvPicPr>
        <p:blipFill>
          <a:blip r:embed="rId2"/>
          <a:stretch>
            <a:fillRect/>
          </a:stretch>
        </p:blipFill>
        <p:spPr>
          <a:xfrm>
            <a:off x="6312024" y="4149497"/>
            <a:ext cx="3715268" cy="2581635"/>
          </a:xfrm>
          <a:prstGeom prst="rect">
            <a:avLst/>
          </a:prstGeom>
        </p:spPr>
      </p:pic>
    </p:spTree>
    <p:extLst>
      <p:ext uri="{BB962C8B-B14F-4D97-AF65-F5344CB8AC3E}">
        <p14:creationId xmlns:p14="http://schemas.microsoft.com/office/powerpoint/2010/main" val="1877063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7C08D3C-4228-469E-A0E4-76D4E5E0FB73}"/>
              </a:ext>
            </a:extLst>
          </p:cNvPr>
          <p:cNvSpPr>
            <a:spLocks noGrp="1"/>
          </p:cNvSpPr>
          <p:nvPr>
            <p:ph type="title"/>
          </p:nvPr>
        </p:nvSpPr>
        <p:spPr/>
        <p:txBody>
          <a:bodyPr/>
          <a:lstStyle/>
          <a:p>
            <a:r>
              <a:rPr lang="en-US" altLang="zh-TW" sz="4400" dirty="0">
                <a:cs typeface="Arial" panose="020B0604020202020204" pitchFamily="34" charset="0"/>
              </a:rPr>
              <a:t>Proposed Certificateless CPPA Scheme</a:t>
            </a:r>
            <a:endParaRPr lang="zh-TW" altLang="en-US" dirty="0"/>
          </a:p>
        </p:txBody>
      </p:sp>
      <p:sp>
        <p:nvSpPr>
          <p:cNvPr id="3" name="內容版面配置區 2">
            <a:extLst>
              <a:ext uri="{FF2B5EF4-FFF2-40B4-BE49-F238E27FC236}">
                <a16:creationId xmlns:a16="http://schemas.microsoft.com/office/drawing/2014/main" id="{7AEA0887-BFB9-4B29-B124-E0F0D1A3BB6A}"/>
              </a:ext>
            </a:extLst>
          </p:cNvPr>
          <p:cNvSpPr>
            <a:spLocks noGrp="1"/>
          </p:cNvSpPr>
          <p:nvPr>
            <p:ph idx="1"/>
          </p:nvPr>
        </p:nvSpPr>
        <p:spPr/>
        <p:txBody>
          <a:bodyPr/>
          <a:lstStyle/>
          <a:p>
            <a:r>
              <a:rPr lang="en-US" altLang="zh-TW" dirty="0">
                <a:solidFill>
                  <a:schemeClr val="tx1"/>
                </a:solidFill>
              </a:rPr>
              <a:t>Batch Verification</a:t>
            </a:r>
            <a:br>
              <a:rPr lang="en-US" altLang="zh-TW" dirty="0">
                <a:solidFill>
                  <a:schemeClr val="tx1"/>
                </a:solidFill>
              </a:rPr>
            </a:br>
            <a:r>
              <a:rPr lang="en-US" altLang="zh-TW" dirty="0">
                <a:solidFill>
                  <a:schemeClr val="tx1"/>
                </a:solidFill>
              </a:rPr>
              <a:t>-This algorithm provides a batch verification of multiple message/signature pairs to improve the efficiency.</a:t>
            </a:r>
            <a:endParaRPr lang="zh-TW" altLang="en-US" dirty="0">
              <a:solidFill>
                <a:schemeClr val="tx1"/>
              </a:solidFill>
            </a:endParaRPr>
          </a:p>
        </p:txBody>
      </p:sp>
      <p:sp>
        <p:nvSpPr>
          <p:cNvPr id="4" name="投影片編號版面配置區 3">
            <a:extLst>
              <a:ext uri="{FF2B5EF4-FFF2-40B4-BE49-F238E27FC236}">
                <a16:creationId xmlns:a16="http://schemas.microsoft.com/office/drawing/2014/main" id="{A012A927-F54B-448D-AFAE-65DA13FED574}"/>
              </a:ext>
            </a:extLst>
          </p:cNvPr>
          <p:cNvSpPr>
            <a:spLocks noGrp="1"/>
          </p:cNvSpPr>
          <p:nvPr>
            <p:ph type="sldNum" sz="quarter" idx="12"/>
          </p:nvPr>
        </p:nvSpPr>
        <p:spPr/>
        <p:txBody>
          <a:bodyPr/>
          <a:lstStyle/>
          <a:p>
            <a:pPr>
              <a:defRPr/>
            </a:pPr>
            <a:fld id="{60D5A963-2080-9547-AC7D-2C6528F687EC}" type="slidenum">
              <a:rPr lang="en-US" altLang="zh-TW" smtClean="0"/>
              <a:pPr>
                <a:defRPr/>
              </a:pPr>
              <a:t>24</a:t>
            </a:fld>
            <a:endParaRPr lang="en-US" altLang="zh-TW"/>
          </a:p>
        </p:txBody>
      </p:sp>
    </p:spTree>
    <p:extLst>
      <p:ext uri="{BB962C8B-B14F-4D97-AF65-F5344CB8AC3E}">
        <p14:creationId xmlns:p14="http://schemas.microsoft.com/office/powerpoint/2010/main" val="1550105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t>Outline</a:t>
            </a:r>
            <a:endParaRPr lang="zh-TW" altLang="en-US"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25</a:t>
            </a:fld>
            <a:endParaRPr lang="en-US" altLang="zh-TW">
              <a:solidFill>
                <a:srgbClr val="898989"/>
              </a:solidFill>
              <a:latin typeface="Calibri" panose="020F0502020204030204" pitchFamily="34" charset="0"/>
            </a:endParaRPr>
          </a:p>
        </p:txBody>
      </p:sp>
      <p:sp>
        <p:nvSpPr>
          <p:cNvPr id="2" name="內容版面配置區 1">
            <a:extLst>
              <a:ext uri="{FF2B5EF4-FFF2-40B4-BE49-F238E27FC236}">
                <a16:creationId xmlns:a16="http://schemas.microsoft.com/office/drawing/2014/main" id="{BDCA8E02-AA9B-C3F5-F859-775D661FDB1D}"/>
              </a:ext>
            </a:extLst>
          </p:cNvPr>
          <p:cNvSpPr>
            <a:spLocks noGrp="1"/>
          </p:cNvSpPr>
          <p:nvPr>
            <p:ph idx="1"/>
          </p:nvPr>
        </p:nvSpPr>
        <p:spPr>
          <a:xfrm>
            <a:off x="609600" y="1830402"/>
            <a:ext cx="10972800" cy="4525963"/>
          </a:xfrm>
        </p:spPr>
        <p:txBody>
          <a:bodyPr/>
          <a:lstStyle/>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Introduction</a:t>
            </a:r>
            <a:endParaRPr lang="en-US" altLang="zh-TW" sz="2800" dirty="0">
              <a:latin typeface="Arial" panose="020B0604020202020204" pitchFamily="34" charset="0"/>
              <a:cs typeface="Arial" panose="020B0604020202020204" pitchFamily="34" charset="0"/>
            </a:endParaRP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Preliminary knowledge</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Proposed Certificateless CPPA Scheme</a:t>
            </a:r>
          </a:p>
          <a:p>
            <a:r>
              <a:rPr lang="en-US" altLang="zh-TW" sz="2800" dirty="0">
                <a:latin typeface="Arial" panose="020B0604020202020204" pitchFamily="34" charset="0"/>
                <a:cs typeface="Arial" panose="020B0604020202020204" pitchFamily="34" charset="0"/>
              </a:rPr>
              <a:t>Security Analysis</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Performance evaluation</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Conclusion</a:t>
            </a:r>
          </a:p>
        </p:txBody>
      </p:sp>
    </p:spTree>
    <p:extLst>
      <p:ext uri="{BB962C8B-B14F-4D97-AF65-F5344CB8AC3E}">
        <p14:creationId xmlns:p14="http://schemas.microsoft.com/office/powerpoint/2010/main" val="3943930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BFC079-3521-4F68-8C26-C1D69DFEC1D5}"/>
              </a:ext>
            </a:extLst>
          </p:cNvPr>
          <p:cNvSpPr>
            <a:spLocks noGrp="1"/>
          </p:cNvSpPr>
          <p:nvPr>
            <p:ph type="title"/>
          </p:nvPr>
        </p:nvSpPr>
        <p:spPr/>
        <p:txBody>
          <a:bodyPr/>
          <a:lstStyle/>
          <a:p>
            <a:r>
              <a:rPr lang="en-US" altLang="zh-TW" sz="4400" dirty="0">
                <a:cs typeface="Arial" panose="020B0604020202020204" pitchFamily="34" charset="0"/>
              </a:rPr>
              <a:t>Security Analysis</a:t>
            </a:r>
            <a:endParaRPr lang="zh-TW" altLang="en-US" dirty="0"/>
          </a:p>
        </p:txBody>
      </p:sp>
      <p:sp>
        <p:nvSpPr>
          <p:cNvPr id="3" name="內容版面配置區 2">
            <a:extLst>
              <a:ext uri="{FF2B5EF4-FFF2-40B4-BE49-F238E27FC236}">
                <a16:creationId xmlns:a16="http://schemas.microsoft.com/office/drawing/2014/main" id="{1271E3B3-430C-4D85-AF7D-76751DDBCC57}"/>
              </a:ext>
            </a:extLst>
          </p:cNvPr>
          <p:cNvSpPr>
            <a:spLocks noGrp="1"/>
          </p:cNvSpPr>
          <p:nvPr>
            <p:ph idx="1"/>
          </p:nvPr>
        </p:nvSpPr>
        <p:spPr/>
        <p:txBody>
          <a:bodyPr/>
          <a:lstStyle/>
          <a:p>
            <a:r>
              <a:rPr lang="en-US" altLang="zh-TW" dirty="0">
                <a:solidFill>
                  <a:schemeClr val="tx1"/>
                </a:solidFill>
                <a:latin typeface="Arial" panose="020B0604020202020204" pitchFamily="34" charset="0"/>
                <a:cs typeface="Arial" panose="020B0604020202020204" pitchFamily="34" charset="0"/>
              </a:rPr>
              <a:t>We employ two types of games to prove its security, which are played between a challenger C and two different adversaries A</a:t>
            </a:r>
            <a:r>
              <a:rPr lang="en-US" altLang="zh-TW" baseline="-25000" dirty="0">
                <a:solidFill>
                  <a:schemeClr val="tx1"/>
                </a:solidFill>
                <a:latin typeface="Arial" panose="020B0604020202020204" pitchFamily="34" charset="0"/>
                <a:cs typeface="Arial" panose="020B0604020202020204" pitchFamily="34" charset="0"/>
              </a:rPr>
              <a:t>1</a:t>
            </a:r>
            <a:r>
              <a:rPr lang="en-US" altLang="zh-TW" dirty="0">
                <a:solidFill>
                  <a:schemeClr val="tx1"/>
                </a:solidFill>
                <a:latin typeface="Arial" panose="020B0604020202020204" pitchFamily="34" charset="0"/>
                <a:cs typeface="Arial" panose="020B0604020202020204" pitchFamily="34" charset="0"/>
              </a:rPr>
              <a:t> and A</a:t>
            </a:r>
            <a:r>
              <a:rPr lang="en-US" altLang="zh-TW" baseline="-25000" dirty="0">
                <a:solidFill>
                  <a:schemeClr val="tx1"/>
                </a:solidFill>
                <a:latin typeface="Arial" panose="020B0604020202020204" pitchFamily="34" charset="0"/>
                <a:cs typeface="Arial" panose="020B0604020202020204" pitchFamily="34" charset="0"/>
              </a:rPr>
              <a:t>2</a:t>
            </a:r>
            <a:r>
              <a:rPr lang="en-US" altLang="zh-TW" dirty="0">
                <a:solidFill>
                  <a:schemeClr val="tx1"/>
                </a:solidFill>
                <a:latin typeface="Arial" panose="020B0604020202020204" pitchFamily="34" charset="0"/>
                <a:cs typeface="Arial" panose="020B0604020202020204" pitchFamily="34" charset="0"/>
              </a:rPr>
              <a:t>.</a:t>
            </a:r>
          </a:p>
          <a:p>
            <a:endParaRPr lang="en-US" altLang="zh-TW" dirty="0">
              <a:solidFill>
                <a:schemeClr val="tx1"/>
              </a:solidFill>
              <a:latin typeface="Arial" panose="020B0604020202020204" pitchFamily="34" charset="0"/>
              <a:cs typeface="Arial" panose="020B0604020202020204" pitchFamily="34" charset="0"/>
            </a:endParaRPr>
          </a:p>
        </p:txBody>
      </p:sp>
      <p:sp>
        <p:nvSpPr>
          <p:cNvPr id="4" name="投影片編號版面配置區 3">
            <a:extLst>
              <a:ext uri="{FF2B5EF4-FFF2-40B4-BE49-F238E27FC236}">
                <a16:creationId xmlns:a16="http://schemas.microsoft.com/office/drawing/2014/main" id="{65201C35-85F9-4B90-81C0-257710975136}"/>
              </a:ext>
            </a:extLst>
          </p:cNvPr>
          <p:cNvSpPr>
            <a:spLocks noGrp="1"/>
          </p:cNvSpPr>
          <p:nvPr>
            <p:ph type="sldNum" sz="quarter" idx="12"/>
          </p:nvPr>
        </p:nvSpPr>
        <p:spPr/>
        <p:txBody>
          <a:bodyPr/>
          <a:lstStyle/>
          <a:p>
            <a:pPr>
              <a:defRPr/>
            </a:pPr>
            <a:fld id="{60D5A963-2080-9547-AC7D-2C6528F687EC}" type="slidenum">
              <a:rPr lang="en-US" altLang="zh-TW" smtClean="0"/>
              <a:pPr>
                <a:defRPr/>
              </a:pPr>
              <a:t>26</a:t>
            </a:fld>
            <a:endParaRPr lang="en-US" altLang="zh-TW"/>
          </a:p>
        </p:txBody>
      </p:sp>
    </p:spTree>
    <p:extLst>
      <p:ext uri="{BB962C8B-B14F-4D97-AF65-F5344CB8AC3E}">
        <p14:creationId xmlns:p14="http://schemas.microsoft.com/office/powerpoint/2010/main" val="1997474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09B498D-B0F6-49B6-9B36-1C0A508B24D4}"/>
              </a:ext>
            </a:extLst>
          </p:cNvPr>
          <p:cNvSpPr>
            <a:spLocks noGrp="1"/>
          </p:cNvSpPr>
          <p:nvPr>
            <p:ph type="title"/>
          </p:nvPr>
        </p:nvSpPr>
        <p:spPr/>
        <p:txBody>
          <a:bodyPr/>
          <a:lstStyle/>
          <a:p>
            <a:r>
              <a:rPr lang="en-US" altLang="zh-TW" sz="4400" dirty="0">
                <a:cs typeface="Arial" panose="020B0604020202020204" pitchFamily="34" charset="0"/>
              </a:rPr>
              <a:t>Security Analysis</a:t>
            </a:r>
            <a:endParaRPr lang="zh-TW" altLang="en-US" dirty="0"/>
          </a:p>
        </p:txBody>
      </p:sp>
      <p:sp>
        <p:nvSpPr>
          <p:cNvPr id="3" name="內容版面配置區 2">
            <a:extLst>
              <a:ext uri="{FF2B5EF4-FFF2-40B4-BE49-F238E27FC236}">
                <a16:creationId xmlns:a16="http://schemas.microsoft.com/office/drawing/2014/main" id="{D9BAE207-1074-4FD7-BB1C-EF208095E5C3}"/>
              </a:ext>
            </a:extLst>
          </p:cNvPr>
          <p:cNvSpPr>
            <a:spLocks noGrp="1"/>
          </p:cNvSpPr>
          <p:nvPr>
            <p:ph idx="1"/>
          </p:nvPr>
        </p:nvSpPr>
        <p:spPr/>
        <p:txBody>
          <a:bodyPr/>
          <a:lstStyle/>
          <a:p>
            <a:r>
              <a:rPr lang="en-US" altLang="zh-TW" dirty="0">
                <a:solidFill>
                  <a:schemeClr val="tx1"/>
                </a:solidFill>
                <a:latin typeface="Arial" panose="020B0604020202020204" pitchFamily="34" charset="0"/>
                <a:cs typeface="Arial" panose="020B0604020202020204" pitchFamily="34" charset="0"/>
              </a:rPr>
              <a:t>Theorem :</a:t>
            </a:r>
            <a:br>
              <a:rPr lang="en-US" altLang="zh-TW" dirty="0">
                <a:solidFill>
                  <a:schemeClr val="tx1"/>
                </a:solidFill>
                <a:latin typeface="Arial" panose="020B0604020202020204" pitchFamily="34" charset="0"/>
                <a:cs typeface="Arial" panose="020B0604020202020204" pitchFamily="34" charset="0"/>
              </a:rPr>
            </a:br>
            <a:r>
              <a:rPr lang="en-US" altLang="zh-TW" dirty="0">
                <a:solidFill>
                  <a:schemeClr val="tx1"/>
                </a:solidFill>
                <a:latin typeface="Arial" panose="020B0604020202020204" pitchFamily="34" charset="0"/>
                <a:cs typeface="Arial" panose="020B0604020202020204" pitchFamily="34" charset="0"/>
              </a:rPr>
              <a:t>If the ECDLP assumption holds, our proposal can be proved existentially unforgeable under Type-I &amp; Type-II adversary A</a:t>
            </a:r>
            <a:r>
              <a:rPr lang="en-US" altLang="zh-TW" baseline="-25000" dirty="0">
                <a:solidFill>
                  <a:schemeClr val="tx1"/>
                </a:solidFill>
                <a:latin typeface="Arial" panose="020B0604020202020204" pitchFamily="34" charset="0"/>
                <a:cs typeface="Arial" panose="020B0604020202020204" pitchFamily="34" charset="0"/>
              </a:rPr>
              <a:t>1</a:t>
            </a:r>
            <a:r>
              <a:rPr lang="en-US" altLang="zh-TW" dirty="0">
                <a:solidFill>
                  <a:schemeClr val="tx1"/>
                </a:solidFill>
                <a:latin typeface="Arial" panose="020B0604020202020204" pitchFamily="34" charset="0"/>
                <a:cs typeface="Arial" panose="020B0604020202020204" pitchFamily="34" charset="0"/>
              </a:rPr>
              <a:t> &amp; A</a:t>
            </a:r>
            <a:r>
              <a:rPr lang="en-US" altLang="zh-TW" baseline="-25000" dirty="0">
                <a:solidFill>
                  <a:schemeClr val="tx1"/>
                </a:solidFill>
                <a:latin typeface="Arial" panose="020B0604020202020204" pitchFamily="34" charset="0"/>
                <a:cs typeface="Arial" panose="020B0604020202020204" pitchFamily="34" charset="0"/>
              </a:rPr>
              <a:t>2</a:t>
            </a:r>
            <a:r>
              <a:rPr lang="en-US" altLang="zh-TW" dirty="0">
                <a:solidFill>
                  <a:schemeClr val="tx1"/>
                </a:solidFill>
                <a:latin typeface="Arial" panose="020B0604020202020204" pitchFamily="34" charset="0"/>
                <a:cs typeface="Arial" panose="020B0604020202020204" pitchFamily="34" charset="0"/>
              </a:rPr>
              <a:t> in the random oracle model.</a:t>
            </a:r>
            <a:endParaRPr lang="zh-TW" altLang="en-US" dirty="0">
              <a:solidFill>
                <a:schemeClr val="tx1"/>
              </a:solidFill>
              <a:latin typeface="Arial" panose="020B0604020202020204" pitchFamily="34" charset="0"/>
              <a:cs typeface="Arial" panose="020B0604020202020204" pitchFamily="34" charset="0"/>
            </a:endParaRPr>
          </a:p>
        </p:txBody>
      </p:sp>
      <p:sp>
        <p:nvSpPr>
          <p:cNvPr id="4" name="投影片編號版面配置區 3">
            <a:extLst>
              <a:ext uri="{FF2B5EF4-FFF2-40B4-BE49-F238E27FC236}">
                <a16:creationId xmlns:a16="http://schemas.microsoft.com/office/drawing/2014/main" id="{A956A752-36E9-42A8-A4C2-1F8B7F21DD42}"/>
              </a:ext>
            </a:extLst>
          </p:cNvPr>
          <p:cNvSpPr>
            <a:spLocks noGrp="1"/>
          </p:cNvSpPr>
          <p:nvPr>
            <p:ph type="sldNum" sz="quarter" idx="12"/>
          </p:nvPr>
        </p:nvSpPr>
        <p:spPr/>
        <p:txBody>
          <a:bodyPr/>
          <a:lstStyle/>
          <a:p>
            <a:pPr>
              <a:defRPr/>
            </a:pPr>
            <a:fld id="{60D5A963-2080-9547-AC7D-2C6528F687EC}" type="slidenum">
              <a:rPr lang="en-US" altLang="zh-TW" smtClean="0"/>
              <a:pPr>
                <a:defRPr/>
              </a:pPr>
              <a:t>27</a:t>
            </a:fld>
            <a:endParaRPr lang="en-US" altLang="zh-TW"/>
          </a:p>
        </p:txBody>
      </p:sp>
    </p:spTree>
    <p:extLst>
      <p:ext uri="{BB962C8B-B14F-4D97-AF65-F5344CB8AC3E}">
        <p14:creationId xmlns:p14="http://schemas.microsoft.com/office/powerpoint/2010/main" val="3423611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3782596-C257-4D4D-AF06-08BA07F3A1AD}"/>
              </a:ext>
            </a:extLst>
          </p:cNvPr>
          <p:cNvSpPr>
            <a:spLocks noGrp="1"/>
          </p:cNvSpPr>
          <p:nvPr>
            <p:ph type="title"/>
          </p:nvPr>
        </p:nvSpPr>
        <p:spPr/>
        <p:txBody>
          <a:bodyPr/>
          <a:lstStyle/>
          <a:p>
            <a:r>
              <a:rPr lang="en-US" altLang="zh-TW" sz="4400" dirty="0">
                <a:cs typeface="Arial" panose="020B0604020202020204" pitchFamily="34" charset="0"/>
              </a:rPr>
              <a:t>Security Analysis</a:t>
            </a:r>
            <a:endParaRPr lang="zh-TW" altLang="en-US" dirty="0"/>
          </a:p>
        </p:txBody>
      </p:sp>
      <p:sp>
        <p:nvSpPr>
          <p:cNvPr id="3" name="內容版面配置區 2">
            <a:extLst>
              <a:ext uri="{FF2B5EF4-FFF2-40B4-BE49-F238E27FC236}">
                <a16:creationId xmlns:a16="http://schemas.microsoft.com/office/drawing/2014/main" id="{69E83E52-E382-4265-BB50-BC8251E29885}"/>
              </a:ext>
            </a:extLst>
          </p:cNvPr>
          <p:cNvSpPr>
            <a:spLocks noGrp="1"/>
          </p:cNvSpPr>
          <p:nvPr>
            <p:ph idx="1"/>
          </p:nvPr>
        </p:nvSpPr>
        <p:spPr>
          <a:xfrm>
            <a:off x="609600" y="1556792"/>
            <a:ext cx="10972800" cy="4525963"/>
          </a:xfrm>
        </p:spPr>
        <p:txBody>
          <a:bodyPr/>
          <a:lstStyle/>
          <a:p>
            <a:r>
              <a:rPr lang="en-US" altLang="zh-TW" dirty="0">
                <a:solidFill>
                  <a:schemeClr val="tx1"/>
                </a:solidFill>
              </a:rPr>
              <a:t>Adversaries A</a:t>
            </a:r>
            <a:r>
              <a:rPr lang="en-US" altLang="zh-TW" baseline="-25000" dirty="0">
                <a:solidFill>
                  <a:schemeClr val="tx1"/>
                </a:solidFill>
              </a:rPr>
              <a:t>1</a:t>
            </a:r>
            <a:r>
              <a:rPr lang="en-US" altLang="zh-TW" dirty="0">
                <a:solidFill>
                  <a:schemeClr val="tx1"/>
                </a:solidFill>
              </a:rPr>
              <a:t> and A</a:t>
            </a:r>
            <a:r>
              <a:rPr lang="en-US" altLang="zh-TW" baseline="-25000" dirty="0">
                <a:solidFill>
                  <a:schemeClr val="tx1"/>
                </a:solidFill>
              </a:rPr>
              <a:t>2</a:t>
            </a:r>
            <a:r>
              <a:rPr lang="en-US" altLang="zh-TW" dirty="0">
                <a:solidFill>
                  <a:schemeClr val="tx1"/>
                </a:solidFill>
              </a:rPr>
              <a:t> query the oracle model with system parameters and finally get a forged signature.</a:t>
            </a:r>
          </a:p>
          <a:p>
            <a:r>
              <a:rPr lang="en-US" altLang="zh-TW" dirty="0">
                <a:solidFill>
                  <a:schemeClr val="tx1"/>
                </a:solidFill>
                <a:latin typeface="Arial" panose="020B0604020202020204" pitchFamily="34" charset="0"/>
                <a:cs typeface="Arial" panose="020B0604020202020204" pitchFamily="34" charset="0"/>
              </a:rPr>
              <a:t>However, the ECDLP is actually difficult to solve for PPT adversaries.</a:t>
            </a:r>
          </a:p>
          <a:p>
            <a:r>
              <a:rPr lang="en-US" altLang="zh-TW" dirty="0">
                <a:solidFill>
                  <a:schemeClr val="tx1"/>
                </a:solidFill>
                <a:latin typeface="Arial" panose="020B0604020202020204" pitchFamily="34" charset="0"/>
                <a:cs typeface="Arial" panose="020B0604020202020204" pitchFamily="34" charset="0"/>
              </a:rPr>
              <a:t>Therefore, we can conclude that our proposal is secure against the Type-I &amp; Type-II adversaries.</a:t>
            </a:r>
          </a:p>
          <a:p>
            <a:endParaRPr lang="en-US" altLang="zh-TW" dirty="0">
              <a:solidFill>
                <a:schemeClr val="tx1"/>
              </a:solidFill>
            </a:endParaRPr>
          </a:p>
          <a:p>
            <a:endParaRPr lang="zh-TW" altLang="en-US" dirty="0">
              <a:solidFill>
                <a:schemeClr val="tx1"/>
              </a:solidFill>
            </a:endParaRPr>
          </a:p>
        </p:txBody>
      </p:sp>
      <p:sp>
        <p:nvSpPr>
          <p:cNvPr id="4" name="投影片編號版面配置區 3">
            <a:extLst>
              <a:ext uri="{FF2B5EF4-FFF2-40B4-BE49-F238E27FC236}">
                <a16:creationId xmlns:a16="http://schemas.microsoft.com/office/drawing/2014/main" id="{8DCCFA69-6A7B-4B13-B1F0-CB6F53E629FC}"/>
              </a:ext>
            </a:extLst>
          </p:cNvPr>
          <p:cNvSpPr>
            <a:spLocks noGrp="1"/>
          </p:cNvSpPr>
          <p:nvPr>
            <p:ph type="sldNum" sz="quarter" idx="12"/>
          </p:nvPr>
        </p:nvSpPr>
        <p:spPr/>
        <p:txBody>
          <a:bodyPr/>
          <a:lstStyle/>
          <a:p>
            <a:pPr>
              <a:defRPr/>
            </a:pPr>
            <a:fld id="{60D5A963-2080-9547-AC7D-2C6528F687EC}" type="slidenum">
              <a:rPr lang="en-US" altLang="zh-TW" smtClean="0"/>
              <a:pPr>
                <a:defRPr/>
              </a:pPr>
              <a:t>28</a:t>
            </a:fld>
            <a:endParaRPr lang="en-US" altLang="zh-TW"/>
          </a:p>
        </p:txBody>
      </p:sp>
    </p:spTree>
    <p:extLst>
      <p:ext uri="{BB962C8B-B14F-4D97-AF65-F5344CB8AC3E}">
        <p14:creationId xmlns:p14="http://schemas.microsoft.com/office/powerpoint/2010/main" val="2250687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t>Outline</a:t>
            </a:r>
            <a:endParaRPr lang="zh-TW" altLang="en-US"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29</a:t>
            </a:fld>
            <a:endParaRPr lang="en-US" altLang="zh-TW">
              <a:solidFill>
                <a:srgbClr val="898989"/>
              </a:solidFill>
              <a:latin typeface="Calibri" panose="020F0502020204030204" pitchFamily="34" charset="0"/>
            </a:endParaRPr>
          </a:p>
        </p:txBody>
      </p:sp>
      <p:sp>
        <p:nvSpPr>
          <p:cNvPr id="2" name="內容版面配置區 1">
            <a:extLst>
              <a:ext uri="{FF2B5EF4-FFF2-40B4-BE49-F238E27FC236}">
                <a16:creationId xmlns:a16="http://schemas.microsoft.com/office/drawing/2014/main" id="{BDCA8E02-AA9B-C3F5-F859-775D661FDB1D}"/>
              </a:ext>
            </a:extLst>
          </p:cNvPr>
          <p:cNvSpPr>
            <a:spLocks noGrp="1"/>
          </p:cNvSpPr>
          <p:nvPr>
            <p:ph idx="1"/>
          </p:nvPr>
        </p:nvSpPr>
        <p:spPr>
          <a:xfrm>
            <a:off x="609600" y="1830402"/>
            <a:ext cx="10972800" cy="4525963"/>
          </a:xfrm>
        </p:spPr>
        <p:txBody>
          <a:bodyPr/>
          <a:lstStyle/>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Introduction</a:t>
            </a:r>
            <a:endParaRPr lang="en-US" altLang="zh-TW" sz="2800" dirty="0">
              <a:latin typeface="Arial" panose="020B0604020202020204" pitchFamily="34" charset="0"/>
              <a:cs typeface="Arial" panose="020B0604020202020204" pitchFamily="34" charset="0"/>
            </a:endParaRP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Preliminary knowledge</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Proposed Certificateless CPPA Scheme</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Security Analysis</a:t>
            </a:r>
          </a:p>
          <a:p>
            <a:r>
              <a:rPr lang="en-US" altLang="zh-TW" sz="2800" dirty="0">
                <a:latin typeface="Arial" panose="020B0604020202020204" pitchFamily="34" charset="0"/>
                <a:cs typeface="Arial" panose="020B0604020202020204" pitchFamily="34" charset="0"/>
              </a:rPr>
              <a:t>Performance evaluation</a:t>
            </a:r>
          </a:p>
          <a:p>
            <a:pPr lvl="1"/>
            <a:r>
              <a:rPr lang="en-US" altLang="zh-TW" sz="2400" dirty="0">
                <a:latin typeface="Arial" panose="020B0604020202020204" pitchFamily="34" charset="0"/>
                <a:cs typeface="Arial" panose="020B0604020202020204" pitchFamily="34" charset="0"/>
              </a:rPr>
              <a:t>Computation Cost</a:t>
            </a:r>
          </a:p>
          <a:p>
            <a:pPr lvl="1"/>
            <a:r>
              <a:rPr lang="en-US" altLang="zh-TW" sz="2400" dirty="0">
                <a:latin typeface="Arial" panose="020B0604020202020204" pitchFamily="34" charset="0"/>
                <a:cs typeface="Arial" panose="020B0604020202020204" pitchFamily="34" charset="0"/>
              </a:rPr>
              <a:t>Communication Overhead</a:t>
            </a:r>
          </a:p>
          <a:p>
            <a:pPr lvl="1"/>
            <a:r>
              <a:rPr lang="en-US" altLang="zh-TW" sz="2400" dirty="0">
                <a:latin typeface="Arial" panose="020B0604020202020204" pitchFamily="34" charset="0"/>
                <a:cs typeface="Arial" panose="020B0604020202020204" pitchFamily="34" charset="0"/>
              </a:rPr>
              <a:t>Power Consumption</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Conclusion</a:t>
            </a:r>
          </a:p>
          <a:p>
            <a:pPr marL="457176" lvl="1" indent="0">
              <a:buNone/>
            </a:pPr>
            <a:endParaRPr lang="en-US" altLang="zh-TW" sz="2400" dirty="0">
              <a:latin typeface="Arial" panose="020B0604020202020204" pitchFamily="34" charset="0"/>
              <a:cs typeface="Arial" panose="020B0604020202020204" pitchFamily="34" charset="0"/>
            </a:endParaRPr>
          </a:p>
          <a:p>
            <a:pPr marL="0" indent="0">
              <a:buNone/>
            </a:pPr>
            <a:endParaRPr lang="en-US" altLang="zh-TW"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4234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t>Introduction</a:t>
            </a:r>
            <a:endParaRPr lang="zh-TW" altLang="en-US"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3</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09600" y="1600204"/>
            <a:ext cx="5846440" cy="4525963"/>
          </a:xfrm>
        </p:spPr>
        <p:txBody>
          <a:bodyPr/>
          <a:lstStyle/>
          <a:p>
            <a:r>
              <a:rPr lang="en-US" altLang="zh-TW" sz="2400" dirty="0">
                <a:solidFill>
                  <a:schemeClr val="tx1"/>
                </a:solidFill>
                <a:latin typeface="Arial" panose="020B0604020202020204" pitchFamily="34" charset="0"/>
                <a:cs typeface="Arial" panose="020B0604020202020204" pitchFamily="34" charset="0"/>
              </a:rPr>
              <a:t>VANET</a:t>
            </a:r>
            <a:r>
              <a:rPr lang="zh-TW" altLang="en-US" sz="2400" dirty="0">
                <a:solidFill>
                  <a:schemeClr val="tx1"/>
                </a:solidFill>
                <a:latin typeface="Arial" panose="020B0604020202020204" pitchFamily="34" charset="0"/>
                <a:cs typeface="Arial" panose="020B0604020202020204" pitchFamily="34" charset="0"/>
              </a:rPr>
              <a:t>：</a:t>
            </a:r>
            <a:r>
              <a:rPr lang="en-US" altLang="zh-TW" sz="2400" dirty="0">
                <a:solidFill>
                  <a:schemeClr val="tx1"/>
                </a:solidFill>
                <a:latin typeface="Arial" panose="020B0604020202020204" pitchFamily="34" charset="0"/>
                <a:cs typeface="Arial" panose="020B0604020202020204" pitchFamily="34" charset="0"/>
              </a:rPr>
              <a:t>self-configuring ad-hoc networks</a:t>
            </a:r>
            <a:r>
              <a:rPr lang="zh-TW" altLang="en-US" sz="2400" dirty="0">
                <a:solidFill>
                  <a:schemeClr val="tx1"/>
                </a:solidFill>
                <a:latin typeface="Arial" panose="020B0604020202020204" pitchFamily="34" charset="0"/>
                <a:cs typeface="Arial" panose="020B0604020202020204" pitchFamily="34" charset="0"/>
              </a:rPr>
              <a:t> </a:t>
            </a:r>
            <a:r>
              <a:rPr lang="en-US" altLang="zh-TW" sz="2400" dirty="0">
                <a:solidFill>
                  <a:schemeClr val="tx1"/>
                </a:solidFill>
                <a:latin typeface="Arial" panose="020B0604020202020204" pitchFamily="34" charset="0"/>
                <a:cs typeface="Arial" panose="020B0604020202020204" pitchFamily="34" charset="0"/>
              </a:rPr>
              <a:t>typically including vehicle-to-vehicle (V2V) and</a:t>
            </a:r>
            <a:r>
              <a:rPr lang="zh-TW" altLang="en-US" sz="2400" dirty="0">
                <a:solidFill>
                  <a:schemeClr val="tx1"/>
                </a:solidFill>
                <a:latin typeface="Arial" panose="020B0604020202020204" pitchFamily="34" charset="0"/>
                <a:cs typeface="Arial" panose="020B0604020202020204" pitchFamily="34" charset="0"/>
              </a:rPr>
              <a:t> </a:t>
            </a:r>
            <a:r>
              <a:rPr lang="en-US" altLang="zh-TW" sz="2400" dirty="0">
                <a:solidFill>
                  <a:schemeClr val="tx1"/>
                </a:solidFill>
                <a:latin typeface="Arial" panose="020B0604020202020204" pitchFamily="34" charset="0"/>
                <a:cs typeface="Arial" panose="020B0604020202020204" pitchFamily="34" charset="0"/>
              </a:rPr>
              <a:t>vehicle-to-infrastructure (V2I) communications.</a:t>
            </a:r>
            <a:r>
              <a:rPr lang="en-US" sz="2400" dirty="0">
                <a:solidFill>
                  <a:schemeClr val="tx1"/>
                </a:solidFill>
                <a:latin typeface="Arial" panose="020B0604020202020204" pitchFamily="34" charset="0"/>
                <a:cs typeface="Arial" panose="020B0604020202020204" pitchFamily="34" charset="0"/>
              </a:rPr>
              <a:t> </a:t>
            </a:r>
          </a:p>
          <a:p>
            <a:r>
              <a:rPr lang="en-US" sz="2400" dirty="0">
                <a:solidFill>
                  <a:schemeClr val="tx1"/>
                </a:solidFill>
                <a:latin typeface="Arial" panose="020B0604020202020204" pitchFamily="34" charset="0"/>
                <a:cs typeface="Arial" panose="020B0604020202020204" pitchFamily="34" charset="0"/>
              </a:rPr>
              <a:t>TRA</a:t>
            </a:r>
            <a:r>
              <a:rPr lang="zh-TW" altLang="en-US" sz="2400" dirty="0">
                <a:solidFill>
                  <a:schemeClr val="tx1"/>
                </a:solidFill>
                <a:latin typeface="Arial" panose="020B0604020202020204" pitchFamily="34" charset="0"/>
                <a:cs typeface="Arial" panose="020B0604020202020204" pitchFamily="34" charset="0"/>
              </a:rPr>
              <a:t>：</a:t>
            </a:r>
            <a:r>
              <a:rPr lang="en-US" altLang="zh-TW" sz="2400" dirty="0">
                <a:solidFill>
                  <a:schemeClr val="tx1"/>
                </a:solidFill>
                <a:latin typeface="Arial" panose="020B0604020202020204" pitchFamily="34" charset="0"/>
                <a:cs typeface="Arial" panose="020B0604020202020204" pitchFamily="34" charset="0"/>
              </a:rPr>
              <a:t>Tracing Authority</a:t>
            </a:r>
          </a:p>
          <a:p>
            <a:r>
              <a:rPr lang="en-US" sz="2400" dirty="0">
                <a:solidFill>
                  <a:schemeClr val="tx1"/>
                </a:solidFill>
                <a:latin typeface="Arial" panose="020B0604020202020204" pitchFamily="34" charset="0"/>
                <a:cs typeface="Arial" panose="020B0604020202020204" pitchFamily="34" charset="0"/>
              </a:rPr>
              <a:t>KGC</a:t>
            </a:r>
            <a:r>
              <a:rPr lang="zh-TW" altLang="en-US" sz="2400" dirty="0">
                <a:solidFill>
                  <a:schemeClr val="tx1"/>
                </a:solidFill>
                <a:latin typeface="Arial" panose="020B0604020202020204" pitchFamily="34" charset="0"/>
                <a:cs typeface="Arial" panose="020B0604020202020204" pitchFamily="34" charset="0"/>
              </a:rPr>
              <a:t>：</a:t>
            </a:r>
            <a:r>
              <a:rPr lang="en-US" altLang="zh-TW" sz="2400" dirty="0">
                <a:solidFill>
                  <a:schemeClr val="tx1"/>
                </a:solidFill>
                <a:latin typeface="Arial" panose="020B0604020202020204" pitchFamily="34" charset="0"/>
                <a:cs typeface="Arial" panose="020B0604020202020204" pitchFamily="34" charset="0"/>
              </a:rPr>
              <a:t>Key Generation Center</a:t>
            </a:r>
          </a:p>
          <a:p>
            <a:r>
              <a:rPr lang="en-US" sz="2400" dirty="0">
                <a:solidFill>
                  <a:schemeClr val="tx1"/>
                </a:solidFill>
                <a:latin typeface="Arial" panose="020B0604020202020204" pitchFamily="34" charset="0"/>
                <a:cs typeface="Arial" panose="020B0604020202020204" pitchFamily="34" charset="0"/>
              </a:rPr>
              <a:t>RSU</a:t>
            </a:r>
            <a:r>
              <a:rPr lang="zh-TW" altLang="en-US" sz="2400" dirty="0">
                <a:solidFill>
                  <a:schemeClr val="tx1"/>
                </a:solidFill>
                <a:latin typeface="Arial" panose="020B0604020202020204" pitchFamily="34" charset="0"/>
                <a:cs typeface="Arial" panose="020B0604020202020204" pitchFamily="34" charset="0"/>
              </a:rPr>
              <a:t>：</a:t>
            </a:r>
            <a:r>
              <a:rPr lang="en-US" altLang="zh-TW" sz="2400" dirty="0">
                <a:solidFill>
                  <a:schemeClr val="tx1"/>
                </a:solidFill>
                <a:latin typeface="Arial" panose="020B0604020202020204" pitchFamily="34" charset="0"/>
                <a:cs typeface="Arial" panose="020B0604020202020204" pitchFamily="34" charset="0"/>
              </a:rPr>
              <a:t>Road-Side Union</a:t>
            </a:r>
          </a:p>
          <a:p>
            <a:r>
              <a:rPr lang="en-US" sz="2400" dirty="0">
                <a:solidFill>
                  <a:schemeClr val="tx1"/>
                </a:solidFill>
                <a:latin typeface="Arial" panose="020B0604020202020204" pitchFamily="34" charset="0"/>
                <a:cs typeface="Arial" panose="020B0604020202020204" pitchFamily="34" charset="0"/>
              </a:rPr>
              <a:t>OBU</a:t>
            </a:r>
            <a:r>
              <a:rPr lang="zh-TW" altLang="en-US" sz="2400" dirty="0">
                <a:solidFill>
                  <a:schemeClr val="tx1"/>
                </a:solidFill>
                <a:latin typeface="Arial" panose="020B0604020202020204" pitchFamily="34" charset="0"/>
                <a:cs typeface="Arial" panose="020B0604020202020204" pitchFamily="34" charset="0"/>
              </a:rPr>
              <a:t>：</a:t>
            </a:r>
            <a:r>
              <a:rPr lang="en-US" altLang="zh-TW" sz="2400" dirty="0">
                <a:solidFill>
                  <a:schemeClr val="tx1"/>
                </a:solidFill>
                <a:latin typeface="Arial" panose="020B0604020202020204" pitchFamily="34" charset="0"/>
                <a:cs typeface="Arial" panose="020B0604020202020204" pitchFamily="34" charset="0"/>
              </a:rPr>
              <a:t>On-board unit</a:t>
            </a:r>
            <a:endParaRPr lang="en-US" sz="2400" dirty="0">
              <a:solidFill>
                <a:schemeClr val="tx1"/>
              </a:solidFill>
              <a:latin typeface="Arial" panose="020B0604020202020204" pitchFamily="34" charset="0"/>
              <a:cs typeface="Arial" panose="020B0604020202020204" pitchFamily="34" charset="0"/>
            </a:endParaRPr>
          </a:p>
          <a:p>
            <a:endParaRPr lang="en-US" sz="1800" dirty="0"/>
          </a:p>
        </p:txBody>
      </p:sp>
      <p:pic>
        <p:nvPicPr>
          <p:cNvPr id="2" name="圖片 1">
            <a:extLst>
              <a:ext uri="{FF2B5EF4-FFF2-40B4-BE49-F238E27FC236}">
                <a16:creationId xmlns:a16="http://schemas.microsoft.com/office/drawing/2014/main" id="{CE26FEBA-3283-41BB-B759-EC5956BD28B6}"/>
              </a:ext>
            </a:extLst>
          </p:cNvPr>
          <p:cNvPicPr>
            <a:picLocks noChangeAspect="1"/>
          </p:cNvPicPr>
          <p:nvPr/>
        </p:nvPicPr>
        <p:blipFill>
          <a:blip r:embed="rId3"/>
          <a:stretch>
            <a:fillRect/>
          </a:stretch>
        </p:blipFill>
        <p:spPr>
          <a:xfrm>
            <a:off x="6695090" y="1600204"/>
            <a:ext cx="4729502" cy="434740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latin typeface="Microsoft JhengHei" panose="020B0604030504040204" pitchFamily="34" charset="-120"/>
                <a:ea typeface="Microsoft JhengHei" panose="020B0604030504040204" pitchFamily="34" charset="-120"/>
                <a:cs typeface="Times New Roman" panose="02020603050405020304" pitchFamily="18" charset="0"/>
              </a:rPr>
              <a:t>Performance evaluation</a:t>
            </a: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30</a:t>
            </a:fld>
            <a:endParaRPr lang="en-US" altLang="zh-TW">
              <a:solidFill>
                <a:srgbClr val="898989"/>
              </a:solidFill>
              <a:latin typeface="Calibri" panose="020F0502020204030204" pitchFamily="34" charset="0"/>
            </a:endParaRPr>
          </a:p>
        </p:txBody>
      </p:sp>
      <p:sp>
        <p:nvSpPr>
          <p:cNvPr id="5" name="文字方塊 4">
            <a:extLst>
              <a:ext uri="{FF2B5EF4-FFF2-40B4-BE49-F238E27FC236}">
                <a16:creationId xmlns:a16="http://schemas.microsoft.com/office/drawing/2014/main" id="{9CFFDC01-E091-F761-D3B3-3F4CBD065A0A}"/>
              </a:ext>
            </a:extLst>
          </p:cNvPr>
          <p:cNvSpPr txBox="1"/>
          <p:nvPr/>
        </p:nvSpPr>
        <p:spPr>
          <a:xfrm>
            <a:off x="3966072" y="2236424"/>
            <a:ext cx="184731" cy="369332"/>
          </a:xfrm>
          <a:prstGeom prst="rect">
            <a:avLst/>
          </a:prstGeom>
          <a:noFill/>
        </p:spPr>
        <p:txBody>
          <a:bodyPr wrap="none" rtlCol="0">
            <a:spAutoFit/>
          </a:bodyPr>
          <a:lstStyle/>
          <a:p>
            <a:endParaRPr lang="en-US" dirty="0"/>
          </a:p>
        </p:txBody>
      </p:sp>
      <p:sp>
        <p:nvSpPr>
          <p:cNvPr id="3" name="矩形 2">
            <a:extLst>
              <a:ext uri="{FF2B5EF4-FFF2-40B4-BE49-F238E27FC236}">
                <a16:creationId xmlns:a16="http://schemas.microsoft.com/office/drawing/2014/main" id="{C4BC391B-115D-4C34-A0EB-AD1247BC0869}"/>
              </a:ext>
            </a:extLst>
          </p:cNvPr>
          <p:cNvSpPr/>
          <p:nvPr/>
        </p:nvSpPr>
        <p:spPr>
          <a:xfrm>
            <a:off x="708796" y="2139094"/>
            <a:ext cx="5976664" cy="1261884"/>
          </a:xfrm>
          <a:prstGeom prst="rect">
            <a:avLst/>
          </a:prstGeom>
        </p:spPr>
        <p:txBody>
          <a:bodyPr wrap="square">
            <a:spAutoFit/>
          </a:bodyPr>
          <a:lstStyle/>
          <a:p>
            <a:pPr marL="514350" indent="-514350">
              <a:buAutoNum type="alphaUcPeriod"/>
            </a:pPr>
            <a:r>
              <a:rPr lang="en-US" altLang="zh-TW" sz="2800" b="1" dirty="0"/>
              <a:t>Computation Cost</a:t>
            </a:r>
          </a:p>
          <a:p>
            <a:r>
              <a:rPr lang="en-US" altLang="zh-TW" sz="2400" dirty="0"/>
              <a:t>The</a:t>
            </a:r>
            <a:r>
              <a:rPr lang="zh-TW" altLang="en-US" sz="2400" dirty="0"/>
              <a:t> </a:t>
            </a:r>
            <a:r>
              <a:rPr lang="en-US" altLang="zh-TW" sz="2400" dirty="0"/>
              <a:t>evaluation method for</a:t>
            </a:r>
            <a:r>
              <a:rPr lang="zh-TW" altLang="en-US" sz="2400" dirty="0"/>
              <a:t> </a:t>
            </a:r>
            <a:r>
              <a:rPr lang="en-US" altLang="zh-TW" sz="2400" dirty="0"/>
              <a:t>VANETs</a:t>
            </a:r>
            <a:r>
              <a:rPr lang="zh-TW" altLang="en-US" sz="2400" dirty="0"/>
              <a:t> </a:t>
            </a:r>
            <a:r>
              <a:rPr lang="en-US" altLang="zh-TW" sz="2400" dirty="0"/>
              <a:t>designed by</a:t>
            </a:r>
            <a:r>
              <a:rPr lang="zh-TW" altLang="en-US" sz="2400" dirty="0"/>
              <a:t> </a:t>
            </a:r>
            <a:r>
              <a:rPr lang="en-US" altLang="zh-TW" sz="2400" dirty="0"/>
              <a:t>He et al. [6].</a:t>
            </a:r>
            <a:endParaRPr lang="zh-TW" altLang="en-US" sz="2400" dirty="0"/>
          </a:p>
        </p:txBody>
      </p:sp>
      <p:sp>
        <p:nvSpPr>
          <p:cNvPr id="2" name="矩形 1">
            <a:extLst>
              <a:ext uri="{FF2B5EF4-FFF2-40B4-BE49-F238E27FC236}">
                <a16:creationId xmlns:a16="http://schemas.microsoft.com/office/drawing/2014/main" id="{8FD6F8C9-1285-497D-AC74-14DC5017AB7A}"/>
              </a:ext>
            </a:extLst>
          </p:cNvPr>
          <p:cNvSpPr/>
          <p:nvPr/>
        </p:nvSpPr>
        <p:spPr>
          <a:xfrm>
            <a:off x="708796" y="6006264"/>
            <a:ext cx="9471745" cy="415498"/>
          </a:xfrm>
          <a:prstGeom prst="rect">
            <a:avLst/>
          </a:prstGeom>
        </p:spPr>
        <p:txBody>
          <a:bodyPr wrap="square">
            <a:spAutoFit/>
          </a:bodyPr>
          <a:lstStyle/>
          <a:p>
            <a:r>
              <a:rPr lang="en-US" altLang="zh-TW" sz="1050" dirty="0">
                <a:latin typeface="Times New Roman" panose="02020603050405020304" pitchFamily="18" charset="0"/>
              </a:rPr>
              <a:t>[6] D. He, S. </a:t>
            </a:r>
            <a:r>
              <a:rPr lang="en-US" altLang="zh-TW" sz="1050" dirty="0" err="1">
                <a:latin typeface="Times New Roman" panose="02020603050405020304" pitchFamily="18" charset="0"/>
              </a:rPr>
              <a:t>Zeadally</a:t>
            </a:r>
            <a:r>
              <a:rPr lang="en-US" altLang="zh-TW" sz="1050" dirty="0">
                <a:latin typeface="Times New Roman" panose="02020603050405020304" pitchFamily="18" charset="0"/>
              </a:rPr>
              <a:t>, B. Xu, and X. Huang, “An efficient identity-based</a:t>
            </a:r>
            <a:r>
              <a:rPr lang="zh-TW" altLang="en-US" sz="1050" dirty="0">
                <a:latin typeface="Times New Roman" panose="02020603050405020304" pitchFamily="18" charset="0"/>
              </a:rPr>
              <a:t> </a:t>
            </a:r>
            <a:r>
              <a:rPr lang="en-US" altLang="zh-TW" sz="1050" dirty="0">
                <a:latin typeface="Times New Roman" panose="02020603050405020304" pitchFamily="18" charset="0"/>
              </a:rPr>
              <a:t>conditional privacy-preserving authentication scheme for vehicular ad hoc</a:t>
            </a:r>
            <a:r>
              <a:rPr lang="zh-TW" altLang="en-US" sz="1050" dirty="0">
                <a:latin typeface="Times New Roman" panose="02020603050405020304" pitchFamily="18" charset="0"/>
              </a:rPr>
              <a:t> </a:t>
            </a:r>
            <a:r>
              <a:rPr lang="en-US" altLang="zh-TW" sz="1050" dirty="0">
                <a:latin typeface="Times New Roman" panose="02020603050405020304" pitchFamily="18" charset="0"/>
              </a:rPr>
              <a:t>networks,” IEEE Trans. Inf. Forensics </a:t>
            </a:r>
            <a:r>
              <a:rPr lang="en-US" altLang="zh-TW" sz="1050" dirty="0" err="1">
                <a:latin typeface="Times New Roman" panose="02020603050405020304" pitchFamily="18" charset="0"/>
              </a:rPr>
              <a:t>Secur</a:t>
            </a:r>
            <a:r>
              <a:rPr lang="en-US" altLang="zh-TW" sz="1050" dirty="0">
                <a:latin typeface="Times New Roman" panose="02020603050405020304" pitchFamily="18" charset="0"/>
              </a:rPr>
              <a:t>.,</a:t>
            </a:r>
            <a:r>
              <a:rPr lang="zh-TW" altLang="en-US" sz="1050" dirty="0">
                <a:latin typeface="Times New Roman" panose="02020603050405020304" pitchFamily="18" charset="0"/>
              </a:rPr>
              <a:t> </a:t>
            </a:r>
            <a:r>
              <a:rPr lang="en-US" altLang="zh-TW" sz="1050" dirty="0">
                <a:latin typeface="Times New Roman" panose="02020603050405020304" pitchFamily="18" charset="0"/>
              </a:rPr>
              <a:t>vol. 10, no. 12,</a:t>
            </a:r>
            <a:r>
              <a:rPr lang="zh-TW" altLang="en-US" sz="1050" dirty="0">
                <a:latin typeface="Times New Roman" panose="02020603050405020304" pitchFamily="18" charset="0"/>
              </a:rPr>
              <a:t> </a:t>
            </a:r>
            <a:r>
              <a:rPr lang="en-US" altLang="zh-TW" sz="1050" dirty="0">
                <a:latin typeface="Times New Roman" panose="02020603050405020304" pitchFamily="18" charset="0"/>
              </a:rPr>
              <a:t>pp. 2681–2691, Dec. 2015.</a:t>
            </a:r>
            <a:endParaRPr lang="zh-TW" altLang="en-US" sz="1050" dirty="0"/>
          </a:p>
        </p:txBody>
      </p:sp>
      <p:pic>
        <p:nvPicPr>
          <p:cNvPr id="4" name="圖片 3">
            <a:extLst>
              <a:ext uri="{FF2B5EF4-FFF2-40B4-BE49-F238E27FC236}">
                <a16:creationId xmlns:a16="http://schemas.microsoft.com/office/drawing/2014/main" id="{AE702C5F-9481-4318-811D-E225057E101D}"/>
              </a:ext>
            </a:extLst>
          </p:cNvPr>
          <p:cNvPicPr>
            <a:picLocks noChangeAspect="1"/>
          </p:cNvPicPr>
          <p:nvPr/>
        </p:nvPicPr>
        <p:blipFill>
          <a:blip r:embed="rId3"/>
          <a:stretch>
            <a:fillRect/>
          </a:stretch>
        </p:blipFill>
        <p:spPr>
          <a:xfrm>
            <a:off x="6672064" y="1988840"/>
            <a:ext cx="5221057" cy="3116445"/>
          </a:xfrm>
          <a:prstGeom prst="rect">
            <a:avLst/>
          </a:prstGeom>
        </p:spPr>
      </p:pic>
    </p:spTree>
    <p:extLst>
      <p:ext uri="{BB962C8B-B14F-4D97-AF65-F5344CB8AC3E}">
        <p14:creationId xmlns:p14="http://schemas.microsoft.com/office/powerpoint/2010/main" val="461256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latin typeface="Microsoft JhengHei" panose="020B0604030504040204" pitchFamily="34" charset="-120"/>
                <a:ea typeface="Microsoft JhengHei" panose="020B0604030504040204" pitchFamily="34" charset="-120"/>
                <a:cs typeface="Times New Roman" panose="02020603050405020304" pitchFamily="18" charset="0"/>
              </a:rPr>
              <a:t>Performance evaluation</a:t>
            </a: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31</a:t>
            </a:fld>
            <a:endParaRPr lang="en-US" altLang="zh-TW">
              <a:solidFill>
                <a:srgbClr val="898989"/>
              </a:solidFill>
              <a:latin typeface="Calibri" panose="020F0502020204030204" pitchFamily="34" charset="0"/>
            </a:endParaRPr>
          </a:p>
        </p:txBody>
      </p:sp>
      <p:sp>
        <p:nvSpPr>
          <p:cNvPr id="5" name="文字方塊 4">
            <a:extLst>
              <a:ext uri="{FF2B5EF4-FFF2-40B4-BE49-F238E27FC236}">
                <a16:creationId xmlns:a16="http://schemas.microsoft.com/office/drawing/2014/main" id="{9CFFDC01-E091-F761-D3B3-3F4CBD065A0A}"/>
              </a:ext>
            </a:extLst>
          </p:cNvPr>
          <p:cNvSpPr txBox="1"/>
          <p:nvPr/>
        </p:nvSpPr>
        <p:spPr>
          <a:xfrm>
            <a:off x="3966072" y="2236424"/>
            <a:ext cx="184731" cy="369332"/>
          </a:xfrm>
          <a:prstGeom prst="rect">
            <a:avLst/>
          </a:prstGeom>
          <a:noFill/>
        </p:spPr>
        <p:txBody>
          <a:bodyPr wrap="none" rtlCol="0">
            <a:spAutoFit/>
          </a:bodyPr>
          <a:lstStyle/>
          <a:p>
            <a:endParaRPr lang="en-US" dirty="0"/>
          </a:p>
        </p:txBody>
      </p:sp>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C4BC391B-115D-4C34-A0EB-AD1247BC0869}"/>
                  </a:ext>
                </a:extLst>
              </p:cNvPr>
              <p:cNvSpPr/>
              <p:nvPr/>
            </p:nvSpPr>
            <p:spPr>
              <a:xfrm>
                <a:off x="708796" y="2139094"/>
                <a:ext cx="5976664" cy="3154838"/>
              </a:xfrm>
              <a:prstGeom prst="rect">
                <a:avLst/>
              </a:prstGeom>
            </p:spPr>
            <p:txBody>
              <a:bodyPr wrap="square">
                <a:spAutoFit/>
              </a:bodyPr>
              <a:lstStyle/>
              <a:p>
                <a:pPr marL="514350" indent="-514350">
                  <a:buAutoNum type="alphaUcPeriod"/>
                </a:pPr>
                <a:r>
                  <a:rPr lang="en-US" altLang="zh-TW" sz="2800" b="1" dirty="0"/>
                  <a:t>Computation Cost</a:t>
                </a:r>
              </a:p>
              <a:p>
                <a:r>
                  <a:rPr lang="en-US" altLang="zh-TW" sz="2400" dirty="0"/>
                  <a:t>This proposal is pairing-free, the vehicle only needs a scalar multiplication operation in G and 2 general hash function operations for signing.</a:t>
                </a:r>
              </a:p>
              <a:p>
                <a:br>
                  <a:rPr lang="en-US" altLang="zh-TW" sz="2400" dirty="0"/>
                </a:br>
                <a:r>
                  <a:rPr lang="en-US" altLang="zh-TW" sz="2400" dirty="0"/>
                  <a:t>The executing time of generation signature is </a:t>
                </a:r>
                <a14:m>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𝑇</m:t>
                        </m:r>
                      </m:e>
                      <m:sub>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𝑒𝑐</m:t>
                            </m:r>
                          </m:e>
                          <m:sub>
                            <m:r>
                              <a:rPr lang="en-US" altLang="zh-TW" sz="2400" b="0" i="1" smtClean="0">
                                <a:latin typeface="Cambria Math" panose="02040503050406030204" pitchFamily="18" charset="0"/>
                              </a:rPr>
                              <m:t>𝑚</m:t>
                            </m:r>
                          </m:sub>
                        </m:sSub>
                      </m:sub>
                    </m:sSub>
                    <m:r>
                      <a:rPr lang="en-US" altLang="zh-TW" sz="2400" b="0" i="1" smtClean="0">
                        <a:latin typeface="Cambria Math" panose="02040503050406030204" pitchFamily="18" charset="0"/>
                      </a:rPr>
                      <m:t>+2</m:t>
                    </m:r>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𝑇</m:t>
                        </m:r>
                      </m:e>
                      <m:sub>
                        <m:r>
                          <a:rPr lang="en-US" altLang="zh-TW" sz="2400" b="0" i="1" smtClean="0">
                            <a:latin typeface="Cambria Math" panose="02040503050406030204" pitchFamily="18" charset="0"/>
                          </a:rPr>
                          <m:t>h</m:t>
                        </m:r>
                      </m:sub>
                    </m:sSub>
                  </m:oMath>
                </a14:m>
                <a:r>
                  <a:rPr lang="en-US" altLang="zh-TW" sz="2400" dirty="0"/>
                  <a:t> ≈ 0.4422 </a:t>
                </a:r>
                <a:r>
                  <a:rPr lang="en-US" altLang="zh-TW" sz="2400" dirty="0" err="1"/>
                  <a:t>ms.</a:t>
                </a:r>
                <a:endParaRPr lang="zh-TW" altLang="en-US" sz="2400" dirty="0"/>
              </a:p>
            </p:txBody>
          </p:sp>
        </mc:Choice>
        <mc:Fallback xmlns="">
          <p:sp>
            <p:nvSpPr>
              <p:cNvPr id="3" name="矩形 2">
                <a:extLst>
                  <a:ext uri="{FF2B5EF4-FFF2-40B4-BE49-F238E27FC236}">
                    <a16:creationId xmlns:a16="http://schemas.microsoft.com/office/drawing/2014/main" id="{C4BC391B-115D-4C34-A0EB-AD1247BC0869}"/>
                  </a:ext>
                </a:extLst>
              </p:cNvPr>
              <p:cNvSpPr>
                <a:spLocks noRot="1" noChangeAspect="1" noMove="1" noResize="1" noEditPoints="1" noAdjustHandles="1" noChangeArrowheads="1" noChangeShapeType="1" noTextEdit="1"/>
              </p:cNvSpPr>
              <p:nvPr/>
            </p:nvSpPr>
            <p:spPr>
              <a:xfrm>
                <a:off x="708796" y="2139094"/>
                <a:ext cx="5976664" cy="3154838"/>
              </a:xfrm>
              <a:prstGeom prst="rect">
                <a:avLst/>
              </a:prstGeom>
              <a:blipFill>
                <a:blip r:embed="rId3"/>
                <a:stretch>
                  <a:fillRect l="-1835" t="-2128" r="-2752" b="-2128"/>
                </a:stretch>
              </a:blipFill>
            </p:spPr>
            <p:txBody>
              <a:bodyPr/>
              <a:lstStyle/>
              <a:p>
                <a:r>
                  <a:rPr lang="zh-TW" altLang="en-US">
                    <a:noFill/>
                  </a:rPr>
                  <a:t> </a:t>
                </a:r>
              </a:p>
            </p:txBody>
          </p:sp>
        </mc:Fallback>
      </mc:AlternateContent>
      <p:pic>
        <p:nvPicPr>
          <p:cNvPr id="4" name="圖片 3">
            <a:extLst>
              <a:ext uri="{FF2B5EF4-FFF2-40B4-BE49-F238E27FC236}">
                <a16:creationId xmlns:a16="http://schemas.microsoft.com/office/drawing/2014/main" id="{AE702C5F-9481-4318-811D-E225057E101D}"/>
              </a:ext>
            </a:extLst>
          </p:cNvPr>
          <p:cNvPicPr>
            <a:picLocks noChangeAspect="1"/>
          </p:cNvPicPr>
          <p:nvPr/>
        </p:nvPicPr>
        <p:blipFill>
          <a:blip r:embed="rId4"/>
          <a:stretch>
            <a:fillRect/>
          </a:stretch>
        </p:blipFill>
        <p:spPr>
          <a:xfrm>
            <a:off x="6672064" y="1988840"/>
            <a:ext cx="5221057" cy="3116445"/>
          </a:xfrm>
          <a:prstGeom prst="rect">
            <a:avLst/>
          </a:prstGeom>
        </p:spPr>
      </p:pic>
    </p:spTree>
    <p:extLst>
      <p:ext uri="{BB962C8B-B14F-4D97-AF65-F5344CB8AC3E}">
        <p14:creationId xmlns:p14="http://schemas.microsoft.com/office/powerpoint/2010/main" val="2633698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latin typeface="Microsoft JhengHei" panose="020B0604030504040204" pitchFamily="34" charset="-120"/>
                <a:ea typeface="Microsoft JhengHei" panose="020B0604030504040204" pitchFamily="34" charset="-120"/>
                <a:cs typeface="Times New Roman" panose="02020603050405020304" pitchFamily="18" charset="0"/>
              </a:rPr>
              <a:t>Performance evaluation</a:t>
            </a: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32</a:t>
            </a:fld>
            <a:endParaRPr lang="en-US" altLang="zh-TW" dirty="0">
              <a:solidFill>
                <a:srgbClr val="898989"/>
              </a:solidFill>
              <a:latin typeface="Calibri" panose="020F0502020204030204" pitchFamily="34" charset="0"/>
            </a:endParaRPr>
          </a:p>
        </p:txBody>
      </p:sp>
      <p:sp>
        <p:nvSpPr>
          <p:cNvPr id="5" name="文字方塊 4">
            <a:extLst>
              <a:ext uri="{FF2B5EF4-FFF2-40B4-BE49-F238E27FC236}">
                <a16:creationId xmlns:a16="http://schemas.microsoft.com/office/drawing/2014/main" id="{9CFFDC01-E091-F761-D3B3-3F4CBD065A0A}"/>
              </a:ext>
            </a:extLst>
          </p:cNvPr>
          <p:cNvSpPr txBox="1"/>
          <p:nvPr/>
        </p:nvSpPr>
        <p:spPr>
          <a:xfrm>
            <a:off x="3966072" y="2236424"/>
            <a:ext cx="184731" cy="369332"/>
          </a:xfrm>
          <a:prstGeom prst="rect">
            <a:avLst/>
          </a:prstGeom>
          <a:noFill/>
        </p:spPr>
        <p:txBody>
          <a:bodyPr wrap="none" rtlCol="0">
            <a:spAutoFit/>
          </a:bodyPr>
          <a:lstStyle/>
          <a:p>
            <a:endParaRPr lang="en-US" dirty="0"/>
          </a:p>
        </p:txBody>
      </p:sp>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C4BC391B-115D-4C34-A0EB-AD1247BC0869}"/>
                  </a:ext>
                </a:extLst>
              </p:cNvPr>
              <p:cNvSpPr/>
              <p:nvPr/>
            </p:nvSpPr>
            <p:spPr>
              <a:xfrm>
                <a:off x="708796" y="2139094"/>
                <a:ext cx="5976664" cy="3880871"/>
              </a:xfrm>
              <a:prstGeom prst="rect">
                <a:avLst/>
              </a:prstGeom>
            </p:spPr>
            <p:txBody>
              <a:bodyPr wrap="square">
                <a:spAutoFit/>
              </a:bodyPr>
              <a:lstStyle/>
              <a:p>
                <a:pPr marL="514350" indent="-514350">
                  <a:buAutoNum type="alphaUcPeriod"/>
                </a:pPr>
                <a:r>
                  <a:rPr lang="en-US" altLang="zh-TW" sz="2800" b="1" dirty="0"/>
                  <a:t>Computation Cost</a:t>
                </a:r>
              </a:p>
              <a:p>
                <a:r>
                  <a:rPr lang="en-US" altLang="zh-TW" sz="2400" dirty="0"/>
                  <a:t>To verify the individual signature, the proposal requires to run 4 scalar multiplication operations in G, 3 point addition operations and 3 general hash function operations.</a:t>
                </a:r>
              </a:p>
              <a:p>
                <a:endParaRPr lang="en-US" altLang="zh-TW" sz="2400" dirty="0"/>
              </a:p>
              <a:p>
                <a:r>
                  <a:rPr lang="en-US" altLang="zh-TW" sz="2400" dirty="0"/>
                  <a:t>The total cost time of single signature verification is </a:t>
                </a:r>
                <a:endParaRPr lang="en-US" altLang="zh-TW" sz="24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4</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𝑇</m:t>
                          </m:r>
                        </m:e>
                        <m:sub>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𝑒𝑐</m:t>
                              </m:r>
                            </m:e>
                            <m:sub>
                              <m:r>
                                <a:rPr lang="en-US" altLang="zh-TW" sz="2400" i="1">
                                  <a:latin typeface="Cambria Math" panose="02040503050406030204" pitchFamily="18" charset="0"/>
                                </a:rPr>
                                <m:t>𝑚</m:t>
                              </m:r>
                            </m:sub>
                          </m:sSub>
                        </m:sub>
                      </m:sSub>
                      <m:r>
                        <a:rPr lang="en-US" altLang="zh-TW" sz="2400" b="0" i="1" smtClean="0">
                          <a:latin typeface="Cambria Math" panose="02040503050406030204" pitchFamily="18" charset="0"/>
                        </a:rPr>
                        <m:t>+3</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𝑇</m:t>
                          </m:r>
                        </m:e>
                        <m:sub>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𝑒𝑐</m:t>
                              </m:r>
                            </m:e>
                            <m:sub>
                              <m:r>
                                <a:rPr lang="en-US" altLang="zh-TW" sz="2400" b="0" i="1" smtClean="0">
                                  <a:latin typeface="Cambria Math" panose="02040503050406030204" pitchFamily="18" charset="0"/>
                                </a:rPr>
                                <m:t>𝑎</m:t>
                              </m:r>
                            </m:sub>
                          </m:sSub>
                        </m:sub>
                      </m:sSub>
                      <m:r>
                        <a:rPr lang="en-US" altLang="zh-TW" sz="2400" b="0" i="1" smtClean="0">
                          <a:latin typeface="Cambria Math" panose="02040503050406030204" pitchFamily="18" charset="0"/>
                        </a:rPr>
                        <m:t>+3</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𝑇</m:t>
                          </m:r>
                        </m:e>
                        <m:sub>
                          <m:r>
                            <a:rPr lang="en-US" altLang="zh-TW" sz="2400" i="1">
                              <a:latin typeface="Cambria Math" panose="02040503050406030204" pitchFamily="18" charset="0"/>
                            </a:rPr>
                            <m:t>h</m:t>
                          </m:r>
                        </m:sub>
                      </m:sSub>
                      <m:r>
                        <a:rPr lang="en-US" altLang="zh-TW" sz="2400" i="1" dirty="0" smtClean="0">
                          <a:latin typeface="Cambria Math" panose="02040503050406030204" pitchFamily="18" charset="0"/>
                        </a:rPr>
                        <m:t>≈</m:t>
                      </m:r>
                      <m:r>
                        <a:rPr lang="en-US" altLang="zh-TW" sz="2400" b="0" i="1" dirty="0" smtClean="0">
                          <a:latin typeface="Cambria Math" panose="02040503050406030204" pitchFamily="18" charset="0"/>
                        </a:rPr>
                        <m:t>1.7737</m:t>
                      </m:r>
                      <m:r>
                        <a:rPr lang="en-US" altLang="zh-TW" sz="2400" b="0" i="1" dirty="0" smtClean="0">
                          <a:latin typeface="Cambria Math" panose="02040503050406030204" pitchFamily="18" charset="0"/>
                        </a:rPr>
                        <m:t>𝑚𝑠</m:t>
                      </m:r>
                    </m:oMath>
                  </m:oMathPara>
                </a14:m>
                <a:endParaRPr lang="zh-TW" altLang="en-US" sz="2400" dirty="0"/>
              </a:p>
            </p:txBody>
          </p:sp>
        </mc:Choice>
        <mc:Fallback xmlns="">
          <p:sp>
            <p:nvSpPr>
              <p:cNvPr id="3" name="矩形 2">
                <a:extLst>
                  <a:ext uri="{FF2B5EF4-FFF2-40B4-BE49-F238E27FC236}">
                    <a16:creationId xmlns:a16="http://schemas.microsoft.com/office/drawing/2014/main" id="{C4BC391B-115D-4C34-A0EB-AD1247BC0869}"/>
                  </a:ext>
                </a:extLst>
              </p:cNvPr>
              <p:cNvSpPr>
                <a:spLocks noRot="1" noChangeAspect="1" noMove="1" noResize="1" noEditPoints="1" noAdjustHandles="1" noChangeArrowheads="1" noChangeShapeType="1" noTextEdit="1"/>
              </p:cNvSpPr>
              <p:nvPr/>
            </p:nvSpPr>
            <p:spPr>
              <a:xfrm>
                <a:off x="708796" y="2139094"/>
                <a:ext cx="5976664" cy="3880871"/>
              </a:xfrm>
              <a:prstGeom prst="rect">
                <a:avLst/>
              </a:prstGeom>
              <a:blipFill>
                <a:blip r:embed="rId3"/>
                <a:stretch>
                  <a:fillRect l="-1835" t="-1727"/>
                </a:stretch>
              </a:blipFill>
            </p:spPr>
            <p:txBody>
              <a:bodyPr/>
              <a:lstStyle/>
              <a:p>
                <a:r>
                  <a:rPr lang="zh-TW" altLang="en-US">
                    <a:noFill/>
                  </a:rPr>
                  <a:t> </a:t>
                </a:r>
              </a:p>
            </p:txBody>
          </p:sp>
        </mc:Fallback>
      </mc:AlternateContent>
      <p:pic>
        <p:nvPicPr>
          <p:cNvPr id="8" name="圖片 7">
            <a:extLst>
              <a:ext uri="{FF2B5EF4-FFF2-40B4-BE49-F238E27FC236}">
                <a16:creationId xmlns:a16="http://schemas.microsoft.com/office/drawing/2014/main" id="{A41450B0-B8CE-498A-A11A-09E9380F723E}"/>
              </a:ext>
            </a:extLst>
          </p:cNvPr>
          <p:cNvPicPr>
            <a:picLocks noChangeAspect="1"/>
          </p:cNvPicPr>
          <p:nvPr/>
        </p:nvPicPr>
        <p:blipFill>
          <a:blip r:embed="rId4"/>
          <a:stretch>
            <a:fillRect/>
          </a:stretch>
        </p:blipFill>
        <p:spPr>
          <a:xfrm>
            <a:off x="6672064" y="1988840"/>
            <a:ext cx="5221057" cy="3116445"/>
          </a:xfrm>
          <a:prstGeom prst="rect">
            <a:avLst/>
          </a:prstGeom>
        </p:spPr>
      </p:pic>
    </p:spTree>
    <p:extLst>
      <p:ext uri="{BB962C8B-B14F-4D97-AF65-F5344CB8AC3E}">
        <p14:creationId xmlns:p14="http://schemas.microsoft.com/office/powerpoint/2010/main" val="1937056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latin typeface="Microsoft JhengHei" panose="020B0604030504040204" pitchFamily="34" charset="-120"/>
                <a:ea typeface="Microsoft JhengHei" panose="020B0604030504040204" pitchFamily="34" charset="-120"/>
                <a:cs typeface="Times New Roman" panose="02020603050405020304" pitchFamily="18" charset="0"/>
              </a:rPr>
              <a:t>Performance evaluation</a:t>
            </a: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33</a:t>
            </a:fld>
            <a:endParaRPr lang="en-US" altLang="zh-TW">
              <a:solidFill>
                <a:srgbClr val="898989"/>
              </a:solidFill>
              <a:latin typeface="Calibri" panose="020F0502020204030204" pitchFamily="34" charset="0"/>
            </a:endParaRPr>
          </a:p>
        </p:txBody>
      </p:sp>
      <p:sp>
        <p:nvSpPr>
          <p:cNvPr id="5" name="文字方塊 4">
            <a:extLst>
              <a:ext uri="{FF2B5EF4-FFF2-40B4-BE49-F238E27FC236}">
                <a16:creationId xmlns:a16="http://schemas.microsoft.com/office/drawing/2014/main" id="{9CFFDC01-E091-F761-D3B3-3F4CBD065A0A}"/>
              </a:ext>
            </a:extLst>
          </p:cNvPr>
          <p:cNvSpPr txBox="1"/>
          <p:nvPr/>
        </p:nvSpPr>
        <p:spPr>
          <a:xfrm>
            <a:off x="3966072" y="2236424"/>
            <a:ext cx="184731" cy="369332"/>
          </a:xfrm>
          <a:prstGeom prst="rect">
            <a:avLst/>
          </a:prstGeom>
          <a:noFill/>
        </p:spPr>
        <p:txBody>
          <a:bodyPr wrap="none" rtlCol="0">
            <a:spAutoFit/>
          </a:bodyPr>
          <a:lstStyle/>
          <a:p>
            <a:endParaRPr lang="en-US" dirty="0"/>
          </a:p>
        </p:txBody>
      </p:sp>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C4BC391B-115D-4C34-A0EB-AD1247BC0869}"/>
                  </a:ext>
                </a:extLst>
              </p:cNvPr>
              <p:cNvSpPr/>
              <p:nvPr/>
            </p:nvSpPr>
            <p:spPr>
              <a:xfrm>
                <a:off x="708796" y="2139094"/>
                <a:ext cx="5976664" cy="1698542"/>
              </a:xfrm>
              <a:prstGeom prst="rect">
                <a:avLst/>
              </a:prstGeom>
            </p:spPr>
            <p:txBody>
              <a:bodyPr wrap="square">
                <a:spAutoFit/>
              </a:bodyPr>
              <a:lstStyle/>
              <a:p>
                <a:pPr marL="514350" indent="-514350">
                  <a:buAutoNum type="alphaUcPeriod"/>
                </a:pPr>
                <a:r>
                  <a:rPr lang="en-US" altLang="zh-TW" sz="2800" b="1" dirty="0"/>
                  <a:t>Computation Cost</a:t>
                </a:r>
              </a:p>
              <a:p>
                <a:r>
                  <a:rPr lang="en-US" altLang="zh-TW" sz="2400" dirty="0"/>
                  <a:t>For aggregate verification of n signatures, the execution time is </a:t>
                </a:r>
                <a14:m>
                  <m:oMath xmlns:m="http://schemas.openxmlformats.org/officeDocument/2006/math">
                    <m:r>
                      <a:rPr lang="en-US" altLang="zh-TW" sz="2400" i="1" dirty="0" smtClean="0">
                        <a:latin typeface="Cambria Math" panose="02040503050406030204" pitchFamily="18" charset="0"/>
                      </a:rPr>
                      <m:t>(</m:t>
                    </m:r>
                    <m:r>
                      <a:rPr lang="en-US" altLang="zh-TW" sz="2400" b="0" i="1" dirty="0" smtClean="0">
                        <a:latin typeface="Cambria Math" panose="02040503050406030204" pitchFamily="18" charset="0"/>
                      </a:rPr>
                      <m:t>2</m:t>
                    </m:r>
                    <m:r>
                      <a:rPr lang="en-US" altLang="zh-TW" sz="2400" b="0" i="1" dirty="0" smtClean="0">
                        <a:latin typeface="Cambria Math" panose="02040503050406030204" pitchFamily="18" charset="0"/>
                      </a:rPr>
                      <m:t>𝑛</m:t>
                    </m:r>
                    <m:r>
                      <a:rPr lang="en-US" altLang="zh-TW" sz="2400" b="0" i="1" dirty="0" smtClean="0">
                        <a:latin typeface="Cambria Math" panose="02040503050406030204" pitchFamily="18" charset="0"/>
                      </a:rPr>
                      <m:t>+2)</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𝑇</m:t>
                        </m:r>
                      </m:e>
                      <m:sub>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𝑒𝑐</m:t>
                            </m:r>
                          </m:e>
                          <m:sub>
                            <m:r>
                              <a:rPr lang="en-US" altLang="zh-TW" sz="2400" i="1">
                                <a:latin typeface="Cambria Math" panose="02040503050406030204" pitchFamily="18" charset="0"/>
                              </a:rPr>
                              <m:t>𝑚</m:t>
                            </m:r>
                          </m:sub>
                        </m:sSub>
                      </m:sub>
                    </m:sSub>
                    <m:r>
                      <a:rPr lang="en-US" altLang="zh-TW" sz="2400" i="1">
                        <a:latin typeface="Cambria Math" panose="02040503050406030204" pitchFamily="18" charset="0"/>
                      </a:rPr>
                      <m:t>+</m:t>
                    </m:r>
                    <m:r>
                      <a:rPr lang="en-US" altLang="zh-TW" sz="2400" b="0" i="1" smtClean="0">
                        <a:latin typeface="Cambria Math" panose="02040503050406030204" pitchFamily="18" charset="0"/>
                      </a:rPr>
                      <m:t>(</m:t>
                    </m:r>
                    <m:r>
                      <a:rPr lang="en-US" altLang="zh-TW" sz="2400" i="1">
                        <a:latin typeface="Cambria Math" panose="02040503050406030204" pitchFamily="18" charset="0"/>
                      </a:rPr>
                      <m:t>3</m:t>
                    </m:r>
                    <m:r>
                      <a:rPr lang="en-US" altLang="zh-TW" sz="2400" b="0" i="1" smtClean="0">
                        <a:latin typeface="Cambria Math" panose="02040503050406030204" pitchFamily="18" charset="0"/>
                      </a:rPr>
                      <m:t>𝑛</m:t>
                    </m:r>
                    <m:r>
                      <a:rPr lang="en-US" altLang="zh-TW" sz="2400" b="0" i="1" smtClean="0">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𝑇</m:t>
                        </m:r>
                      </m:e>
                      <m:sub>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𝑒𝑐</m:t>
                            </m:r>
                          </m:e>
                          <m:sub>
                            <m:r>
                              <a:rPr lang="en-US" altLang="zh-TW" sz="2400" i="1">
                                <a:latin typeface="Cambria Math" panose="02040503050406030204" pitchFamily="18" charset="0"/>
                              </a:rPr>
                              <m:t>𝑎</m:t>
                            </m:r>
                          </m:sub>
                        </m:sSub>
                      </m:sub>
                    </m:sSub>
                    <m:r>
                      <a:rPr lang="en-US" altLang="zh-TW" sz="2400" i="1">
                        <a:latin typeface="Cambria Math" panose="02040503050406030204" pitchFamily="18" charset="0"/>
                      </a:rPr>
                      <m:t>+</m:t>
                    </m:r>
                    <m:r>
                      <a:rPr lang="en-US" altLang="zh-TW" sz="2400" b="0" i="1" smtClean="0">
                        <a:latin typeface="Cambria Math" panose="02040503050406030204" pitchFamily="18" charset="0"/>
                      </a:rPr>
                      <m:t>(</m:t>
                    </m:r>
                    <m:r>
                      <a:rPr lang="en-US" altLang="zh-TW" sz="2400" i="1">
                        <a:latin typeface="Cambria Math" panose="02040503050406030204" pitchFamily="18" charset="0"/>
                      </a:rPr>
                      <m:t>3</m:t>
                    </m:r>
                    <m:r>
                      <a:rPr lang="en-US" altLang="zh-TW" sz="2400" b="0" i="1" smtClean="0">
                        <a:latin typeface="Cambria Math" panose="02040503050406030204" pitchFamily="18" charset="0"/>
                      </a:rPr>
                      <m:t>𝑛</m:t>
                    </m:r>
                    <m:r>
                      <a:rPr lang="en-US" altLang="zh-TW" sz="2400" b="0" i="1" smtClean="0">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𝑇</m:t>
                        </m:r>
                      </m:e>
                      <m:sub>
                        <m:r>
                          <a:rPr lang="en-US" altLang="zh-TW" sz="2400" i="1">
                            <a:latin typeface="Cambria Math" panose="02040503050406030204" pitchFamily="18" charset="0"/>
                          </a:rPr>
                          <m:t>h</m:t>
                        </m:r>
                      </m:sub>
                    </m:sSub>
                    <m:r>
                      <a:rPr lang="en-US" altLang="zh-TW" sz="2400" i="1" dirty="0">
                        <a:latin typeface="Cambria Math" panose="02040503050406030204" pitchFamily="18" charset="0"/>
                      </a:rPr>
                      <m:t>≈ 1.3317</m:t>
                    </m:r>
                    <m:r>
                      <a:rPr lang="en-US" altLang="zh-TW" sz="2400" b="0" i="1" dirty="0" smtClean="0">
                        <a:latin typeface="Cambria Math" panose="02040503050406030204" pitchFamily="18" charset="0"/>
                      </a:rPr>
                      <m:t>𝑛</m:t>
                    </m:r>
                    <m:r>
                      <a:rPr lang="en-US" altLang="zh-TW" sz="2400" i="1" dirty="0">
                        <a:latin typeface="Cambria Math" panose="02040503050406030204" pitchFamily="18" charset="0"/>
                      </a:rPr>
                      <m:t> + 0.442 </m:t>
                    </m:r>
                    <m:r>
                      <a:rPr lang="en-US" altLang="zh-TW" sz="2400" i="1" dirty="0">
                        <a:latin typeface="Cambria Math" panose="02040503050406030204" pitchFamily="18" charset="0"/>
                      </a:rPr>
                      <m:t>𝑚𝑠</m:t>
                    </m:r>
                    <m:r>
                      <a:rPr lang="en-US" altLang="zh-TW" sz="2400" i="1" dirty="0">
                        <a:latin typeface="Cambria Math" panose="02040503050406030204" pitchFamily="18" charset="0"/>
                      </a:rPr>
                      <m:t>.</m:t>
                    </m:r>
                  </m:oMath>
                </a14:m>
                <a:endParaRPr lang="zh-TW" altLang="en-US" sz="2400" dirty="0"/>
              </a:p>
            </p:txBody>
          </p:sp>
        </mc:Choice>
        <mc:Fallback xmlns="">
          <p:sp>
            <p:nvSpPr>
              <p:cNvPr id="3" name="矩形 2">
                <a:extLst>
                  <a:ext uri="{FF2B5EF4-FFF2-40B4-BE49-F238E27FC236}">
                    <a16:creationId xmlns:a16="http://schemas.microsoft.com/office/drawing/2014/main" id="{C4BC391B-115D-4C34-A0EB-AD1247BC0869}"/>
                  </a:ext>
                </a:extLst>
              </p:cNvPr>
              <p:cNvSpPr>
                <a:spLocks noRot="1" noChangeAspect="1" noMove="1" noResize="1" noEditPoints="1" noAdjustHandles="1" noChangeArrowheads="1" noChangeShapeType="1" noTextEdit="1"/>
              </p:cNvSpPr>
              <p:nvPr/>
            </p:nvSpPr>
            <p:spPr>
              <a:xfrm>
                <a:off x="708796" y="2139094"/>
                <a:ext cx="5976664" cy="1698542"/>
              </a:xfrm>
              <a:prstGeom prst="rect">
                <a:avLst/>
              </a:prstGeom>
              <a:blipFill>
                <a:blip r:embed="rId3"/>
                <a:stretch>
                  <a:fillRect l="-1835" t="-3943" r="-204" b="-2151"/>
                </a:stretch>
              </a:blipFill>
            </p:spPr>
            <p:txBody>
              <a:bodyPr/>
              <a:lstStyle/>
              <a:p>
                <a:r>
                  <a:rPr lang="zh-TW" altLang="en-US">
                    <a:noFill/>
                  </a:rPr>
                  <a:t> </a:t>
                </a:r>
              </a:p>
            </p:txBody>
          </p:sp>
        </mc:Fallback>
      </mc:AlternateContent>
      <p:pic>
        <p:nvPicPr>
          <p:cNvPr id="4" name="圖片 3">
            <a:extLst>
              <a:ext uri="{FF2B5EF4-FFF2-40B4-BE49-F238E27FC236}">
                <a16:creationId xmlns:a16="http://schemas.microsoft.com/office/drawing/2014/main" id="{AE702C5F-9481-4318-811D-E225057E101D}"/>
              </a:ext>
            </a:extLst>
          </p:cNvPr>
          <p:cNvPicPr>
            <a:picLocks noChangeAspect="1"/>
          </p:cNvPicPr>
          <p:nvPr/>
        </p:nvPicPr>
        <p:blipFill>
          <a:blip r:embed="rId4"/>
          <a:stretch>
            <a:fillRect/>
          </a:stretch>
        </p:blipFill>
        <p:spPr>
          <a:xfrm>
            <a:off x="6672064" y="1988840"/>
            <a:ext cx="5221057" cy="3116445"/>
          </a:xfrm>
          <a:prstGeom prst="rect">
            <a:avLst/>
          </a:prstGeom>
        </p:spPr>
      </p:pic>
    </p:spTree>
    <p:extLst>
      <p:ext uri="{BB962C8B-B14F-4D97-AF65-F5344CB8AC3E}">
        <p14:creationId xmlns:p14="http://schemas.microsoft.com/office/powerpoint/2010/main" val="31791102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latin typeface="Microsoft JhengHei" panose="020B0604030504040204" pitchFamily="34" charset="-120"/>
                <a:ea typeface="Microsoft JhengHei" panose="020B0604030504040204" pitchFamily="34" charset="-120"/>
                <a:cs typeface="Times New Roman" panose="02020603050405020304" pitchFamily="18" charset="0"/>
              </a:rPr>
              <a:t>Performance evaluation</a:t>
            </a: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34</a:t>
            </a:fld>
            <a:endParaRPr lang="en-US" altLang="zh-TW">
              <a:solidFill>
                <a:srgbClr val="898989"/>
              </a:solidFill>
              <a:latin typeface="Calibri" panose="020F0502020204030204" pitchFamily="34" charset="0"/>
            </a:endParaRPr>
          </a:p>
        </p:txBody>
      </p:sp>
      <p:sp>
        <p:nvSpPr>
          <p:cNvPr id="5" name="文字方塊 4">
            <a:extLst>
              <a:ext uri="{FF2B5EF4-FFF2-40B4-BE49-F238E27FC236}">
                <a16:creationId xmlns:a16="http://schemas.microsoft.com/office/drawing/2014/main" id="{9CFFDC01-E091-F761-D3B3-3F4CBD065A0A}"/>
              </a:ext>
            </a:extLst>
          </p:cNvPr>
          <p:cNvSpPr txBox="1"/>
          <p:nvPr/>
        </p:nvSpPr>
        <p:spPr>
          <a:xfrm>
            <a:off x="3966072" y="2236424"/>
            <a:ext cx="184731" cy="369332"/>
          </a:xfrm>
          <a:prstGeom prst="rect">
            <a:avLst/>
          </a:prstGeom>
          <a:noFill/>
        </p:spPr>
        <p:txBody>
          <a:bodyPr wrap="none" rtlCol="0">
            <a:spAutoFit/>
          </a:bodyPr>
          <a:lstStyle/>
          <a:p>
            <a:endParaRPr lang="en-US" dirty="0"/>
          </a:p>
        </p:txBody>
      </p:sp>
      <p:sp>
        <p:nvSpPr>
          <p:cNvPr id="3" name="矩形 2">
            <a:extLst>
              <a:ext uri="{FF2B5EF4-FFF2-40B4-BE49-F238E27FC236}">
                <a16:creationId xmlns:a16="http://schemas.microsoft.com/office/drawing/2014/main" id="{C4BC391B-115D-4C34-A0EB-AD1247BC0869}"/>
              </a:ext>
            </a:extLst>
          </p:cNvPr>
          <p:cNvSpPr/>
          <p:nvPr/>
        </p:nvSpPr>
        <p:spPr>
          <a:xfrm>
            <a:off x="695400" y="2123967"/>
            <a:ext cx="5976664" cy="523220"/>
          </a:xfrm>
          <a:prstGeom prst="rect">
            <a:avLst/>
          </a:prstGeom>
        </p:spPr>
        <p:txBody>
          <a:bodyPr wrap="square">
            <a:spAutoFit/>
          </a:bodyPr>
          <a:lstStyle/>
          <a:p>
            <a:pPr marL="514350" indent="-514350">
              <a:buAutoNum type="alphaUcPeriod"/>
            </a:pPr>
            <a:r>
              <a:rPr lang="en-US" altLang="zh-TW" sz="2800" b="1" dirty="0"/>
              <a:t>Computation Cost</a:t>
            </a:r>
          </a:p>
        </p:txBody>
      </p:sp>
      <p:pic>
        <p:nvPicPr>
          <p:cNvPr id="4" name="圖片 3">
            <a:extLst>
              <a:ext uri="{FF2B5EF4-FFF2-40B4-BE49-F238E27FC236}">
                <a16:creationId xmlns:a16="http://schemas.microsoft.com/office/drawing/2014/main" id="{288A7DFB-0AF2-40D3-A961-72C0186477BD}"/>
              </a:ext>
            </a:extLst>
          </p:cNvPr>
          <p:cNvPicPr>
            <a:picLocks noChangeAspect="1"/>
          </p:cNvPicPr>
          <p:nvPr/>
        </p:nvPicPr>
        <p:blipFill>
          <a:blip r:embed="rId3"/>
          <a:stretch>
            <a:fillRect/>
          </a:stretch>
        </p:blipFill>
        <p:spPr>
          <a:xfrm>
            <a:off x="237716" y="2924944"/>
            <a:ext cx="11716568" cy="2352687"/>
          </a:xfrm>
          <a:prstGeom prst="rect">
            <a:avLst/>
          </a:prstGeom>
        </p:spPr>
      </p:pic>
    </p:spTree>
    <p:extLst>
      <p:ext uri="{BB962C8B-B14F-4D97-AF65-F5344CB8AC3E}">
        <p14:creationId xmlns:p14="http://schemas.microsoft.com/office/powerpoint/2010/main" val="10420877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latin typeface="Microsoft JhengHei" panose="020B0604030504040204" pitchFamily="34" charset="-120"/>
                <a:ea typeface="Microsoft JhengHei" panose="020B0604030504040204" pitchFamily="34" charset="-120"/>
                <a:cs typeface="Times New Roman" panose="02020603050405020304" pitchFamily="18" charset="0"/>
              </a:rPr>
              <a:t>Performance evaluation</a:t>
            </a: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35</a:t>
            </a:fld>
            <a:endParaRPr lang="en-US" altLang="zh-TW">
              <a:solidFill>
                <a:srgbClr val="898989"/>
              </a:solidFill>
              <a:latin typeface="Calibri" panose="020F0502020204030204" pitchFamily="34" charset="0"/>
            </a:endParaRPr>
          </a:p>
        </p:txBody>
      </p:sp>
      <p:sp>
        <p:nvSpPr>
          <p:cNvPr id="5" name="文字方塊 4">
            <a:extLst>
              <a:ext uri="{FF2B5EF4-FFF2-40B4-BE49-F238E27FC236}">
                <a16:creationId xmlns:a16="http://schemas.microsoft.com/office/drawing/2014/main" id="{9CFFDC01-E091-F761-D3B3-3F4CBD065A0A}"/>
              </a:ext>
            </a:extLst>
          </p:cNvPr>
          <p:cNvSpPr txBox="1"/>
          <p:nvPr/>
        </p:nvSpPr>
        <p:spPr>
          <a:xfrm>
            <a:off x="3966072" y="2236424"/>
            <a:ext cx="184731" cy="369332"/>
          </a:xfrm>
          <a:prstGeom prst="rect">
            <a:avLst/>
          </a:prstGeom>
          <a:noFill/>
        </p:spPr>
        <p:txBody>
          <a:bodyPr wrap="none" rtlCol="0">
            <a:spAutoFit/>
          </a:bodyPr>
          <a:lstStyle/>
          <a:p>
            <a:endParaRPr lang="en-US" dirty="0"/>
          </a:p>
        </p:txBody>
      </p:sp>
      <p:sp>
        <p:nvSpPr>
          <p:cNvPr id="3" name="矩形 2">
            <a:extLst>
              <a:ext uri="{FF2B5EF4-FFF2-40B4-BE49-F238E27FC236}">
                <a16:creationId xmlns:a16="http://schemas.microsoft.com/office/drawing/2014/main" id="{C4BC391B-115D-4C34-A0EB-AD1247BC0869}"/>
              </a:ext>
            </a:extLst>
          </p:cNvPr>
          <p:cNvSpPr/>
          <p:nvPr/>
        </p:nvSpPr>
        <p:spPr>
          <a:xfrm>
            <a:off x="767408" y="1753546"/>
            <a:ext cx="5976664" cy="523220"/>
          </a:xfrm>
          <a:prstGeom prst="rect">
            <a:avLst/>
          </a:prstGeom>
        </p:spPr>
        <p:txBody>
          <a:bodyPr wrap="square">
            <a:spAutoFit/>
          </a:bodyPr>
          <a:lstStyle/>
          <a:p>
            <a:pPr marL="514350" indent="-514350">
              <a:buAutoNum type="alphaUcPeriod"/>
            </a:pPr>
            <a:r>
              <a:rPr lang="en-US" altLang="zh-TW" sz="2800" b="1" dirty="0"/>
              <a:t>Computation Cost</a:t>
            </a:r>
          </a:p>
        </p:txBody>
      </p:sp>
      <p:pic>
        <p:nvPicPr>
          <p:cNvPr id="7" name="圖片 6">
            <a:extLst>
              <a:ext uri="{FF2B5EF4-FFF2-40B4-BE49-F238E27FC236}">
                <a16:creationId xmlns:a16="http://schemas.microsoft.com/office/drawing/2014/main" id="{D2C3444B-39FE-473D-8E2C-FF73AC52039F}"/>
              </a:ext>
            </a:extLst>
          </p:cNvPr>
          <p:cNvPicPr>
            <a:picLocks noChangeAspect="1"/>
          </p:cNvPicPr>
          <p:nvPr/>
        </p:nvPicPr>
        <p:blipFill>
          <a:blip r:embed="rId3"/>
          <a:stretch>
            <a:fillRect/>
          </a:stretch>
        </p:blipFill>
        <p:spPr>
          <a:xfrm>
            <a:off x="27476" y="2521322"/>
            <a:ext cx="6483949" cy="3590487"/>
          </a:xfrm>
          <a:prstGeom prst="rect">
            <a:avLst/>
          </a:prstGeom>
        </p:spPr>
      </p:pic>
      <p:pic>
        <p:nvPicPr>
          <p:cNvPr id="2" name="圖片 1">
            <a:extLst>
              <a:ext uri="{FF2B5EF4-FFF2-40B4-BE49-F238E27FC236}">
                <a16:creationId xmlns:a16="http://schemas.microsoft.com/office/drawing/2014/main" id="{2D5EE135-776C-426B-97FF-8ADFD2E95810}"/>
              </a:ext>
            </a:extLst>
          </p:cNvPr>
          <p:cNvPicPr>
            <a:picLocks noChangeAspect="1"/>
          </p:cNvPicPr>
          <p:nvPr/>
        </p:nvPicPr>
        <p:blipFill>
          <a:blip r:embed="rId4"/>
          <a:stretch>
            <a:fillRect/>
          </a:stretch>
        </p:blipFill>
        <p:spPr>
          <a:xfrm>
            <a:off x="6622660" y="2980122"/>
            <a:ext cx="5545433" cy="2672886"/>
          </a:xfrm>
          <a:prstGeom prst="rect">
            <a:avLst/>
          </a:prstGeom>
        </p:spPr>
      </p:pic>
    </p:spTree>
    <p:extLst>
      <p:ext uri="{BB962C8B-B14F-4D97-AF65-F5344CB8AC3E}">
        <p14:creationId xmlns:p14="http://schemas.microsoft.com/office/powerpoint/2010/main" val="37748568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latin typeface="Microsoft JhengHei" panose="020B0604030504040204" pitchFamily="34" charset="-120"/>
                <a:ea typeface="Microsoft JhengHei" panose="020B0604030504040204" pitchFamily="34" charset="-120"/>
                <a:cs typeface="Times New Roman" panose="02020603050405020304" pitchFamily="18" charset="0"/>
              </a:rPr>
              <a:t>Performance evaluation</a:t>
            </a: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36</a:t>
            </a:fld>
            <a:endParaRPr lang="en-US" altLang="zh-TW">
              <a:solidFill>
                <a:srgbClr val="898989"/>
              </a:solidFill>
              <a:latin typeface="Calibri" panose="020F0502020204030204" pitchFamily="34" charset="0"/>
            </a:endParaRPr>
          </a:p>
        </p:txBody>
      </p:sp>
      <p:sp>
        <p:nvSpPr>
          <p:cNvPr id="5" name="文字方塊 4">
            <a:extLst>
              <a:ext uri="{FF2B5EF4-FFF2-40B4-BE49-F238E27FC236}">
                <a16:creationId xmlns:a16="http://schemas.microsoft.com/office/drawing/2014/main" id="{9CFFDC01-E091-F761-D3B3-3F4CBD065A0A}"/>
              </a:ext>
            </a:extLst>
          </p:cNvPr>
          <p:cNvSpPr txBox="1"/>
          <p:nvPr/>
        </p:nvSpPr>
        <p:spPr>
          <a:xfrm>
            <a:off x="3966072" y="2236424"/>
            <a:ext cx="184731" cy="369332"/>
          </a:xfrm>
          <a:prstGeom prst="rect">
            <a:avLst/>
          </a:prstGeom>
          <a:noFill/>
        </p:spPr>
        <p:txBody>
          <a:bodyPr wrap="none" rtlCol="0">
            <a:spAutoFit/>
          </a:bodyPr>
          <a:lstStyle/>
          <a:p>
            <a:endParaRPr lang="en-US" dirty="0"/>
          </a:p>
        </p:txBody>
      </p:sp>
      <p:sp>
        <p:nvSpPr>
          <p:cNvPr id="3" name="矩形 2">
            <a:extLst>
              <a:ext uri="{FF2B5EF4-FFF2-40B4-BE49-F238E27FC236}">
                <a16:creationId xmlns:a16="http://schemas.microsoft.com/office/drawing/2014/main" id="{C4BC391B-115D-4C34-A0EB-AD1247BC0869}"/>
              </a:ext>
            </a:extLst>
          </p:cNvPr>
          <p:cNvSpPr/>
          <p:nvPr/>
        </p:nvSpPr>
        <p:spPr>
          <a:xfrm>
            <a:off x="767408" y="1753546"/>
            <a:ext cx="8640960" cy="523220"/>
          </a:xfrm>
          <a:prstGeom prst="rect">
            <a:avLst/>
          </a:prstGeom>
        </p:spPr>
        <p:txBody>
          <a:bodyPr wrap="square">
            <a:spAutoFit/>
          </a:bodyPr>
          <a:lstStyle/>
          <a:p>
            <a:pPr marL="514350" indent="-514350">
              <a:buAutoNum type="alphaUcPeriod"/>
            </a:pPr>
            <a:r>
              <a:rPr lang="en-US" altLang="zh-TW" sz="2800" b="1" dirty="0"/>
              <a:t>Computation Cost (comparing with CLMBA)</a:t>
            </a:r>
          </a:p>
        </p:txBody>
      </p:sp>
      <mc:AlternateContent xmlns:mc="http://schemas.openxmlformats.org/markup-compatibility/2006" xmlns:a14="http://schemas.microsoft.com/office/drawing/2010/main">
        <mc:Choice Requires="a14">
          <p:graphicFrame>
            <p:nvGraphicFramePr>
              <p:cNvPr id="4" name="表格 3">
                <a:extLst>
                  <a:ext uri="{FF2B5EF4-FFF2-40B4-BE49-F238E27FC236}">
                    <a16:creationId xmlns:a16="http://schemas.microsoft.com/office/drawing/2014/main" id="{4476993D-AB01-44F2-B665-6FA44122DAC0}"/>
                  </a:ext>
                </a:extLst>
              </p:cNvPr>
              <p:cNvGraphicFramePr>
                <a:graphicFrameLocks noGrp="1"/>
              </p:cNvGraphicFramePr>
              <p:nvPr>
                <p:extLst>
                  <p:ext uri="{D42A27DB-BD31-4B8C-83A1-F6EECF244321}">
                    <p14:modId xmlns:p14="http://schemas.microsoft.com/office/powerpoint/2010/main" val="4083980859"/>
                  </p:ext>
                </p:extLst>
              </p:nvPr>
            </p:nvGraphicFramePr>
            <p:xfrm>
              <a:off x="2032000" y="3330741"/>
              <a:ext cx="8127999" cy="1112520"/>
            </p:xfrm>
            <a:graphic>
              <a:graphicData uri="http://schemas.openxmlformats.org/drawingml/2006/table">
                <a:tbl>
                  <a:tblPr firstRow="1" bandRow="1">
                    <a:tableStyleId>{5940675A-B579-460E-94D1-54222C63F5DA}</a:tableStyleId>
                  </a:tblPr>
                  <a:tblGrid>
                    <a:gridCol w="1759744">
                      <a:extLst>
                        <a:ext uri="{9D8B030D-6E8A-4147-A177-3AD203B41FA5}">
                          <a16:colId xmlns:a16="http://schemas.microsoft.com/office/drawing/2014/main" val="1981181173"/>
                        </a:ext>
                      </a:extLst>
                    </a:gridCol>
                    <a:gridCol w="3658922">
                      <a:extLst>
                        <a:ext uri="{9D8B030D-6E8A-4147-A177-3AD203B41FA5}">
                          <a16:colId xmlns:a16="http://schemas.microsoft.com/office/drawing/2014/main" val="1219114690"/>
                        </a:ext>
                      </a:extLst>
                    </a:gridCol>
                    <a:gridCol w="2709333">
                      <a:extLst>
                        <a:ext uri="{9D8B030D-6E8A-4147-A177-3AD203B41FA5}">
                          <a16:colId xmlns:a16="http://schemas.microsoft.com/office/drawing/2014/main" val="3368695805"/>
                        </a:ext>
                      </a:extLst>
                    </a:gridCol>
                  </a:tblGrid>
                  <a:tr h="370840">
                    <a:tc>
                      <a:txBody>
                        <a:bodyPr/>
                        <a:lstStyle/>
                        <a:p>
                          <a:pPr algn="ctr"/>
                          <a:endParaRPr lang="zh-TW" altLang="en-US" dirty="0"/>
                        </a:p>
                      </a:txBody>
                      <a:tcPr/>
                    </a:tc>
                    <a:tc>
                      <a:txBody>
                        <a:bodyPr/>
                        <a:lstStyle/>
                        <a:p>
                          <a:pPr algn="ctr"/>
                          <a:r>
                            <a:rPr lang="en-US" altLang="zh-TW" dirty="0"/>
                            <a:t>Sign Cost</a:t>
                          </a:r>
                          <a:endParaRPr lang="zh-TW" altLang="en-US" dirty="0"/>
                        </a:p>
                      </a:txBody>
                      <a:tcPr/>
                    </a:tc>
                    <a:tc>
                      <a:txBody>
                        <a:bodyPr/>
                        <a:lstStyle/>
                        <a:p>
                          <a:pPr algn="ctr"/>
                          <a:r>
                            <a:rPr lang="en-US" altLang="zh-TW" sz="1800" b="0" i="0" kern="1200" dirty="0">
                              <a:solidFill>
                                <a:schemeClr val="tx1"/>
                              </a:solidFill>
                              <a:effectLst/>
                              <a:latin typeface="+mn-lt"/>
                              <a:ea typeface="+mn-ea"/>
                              <a:cs typeface="+mn-cs"/>
                            </a:rPr>
                            <a:t>Verification Cost</a:t>
                          </a:r>
                          <a:endParaRPr lang="zh-TW" altLang="en-US" dirty="0"/>
                        </a:p>
                      </a:txBody>
                      <a:tcPr/>
                    </a:tc>
                    <a:extLst>
                      <a:ext uri="{0D108BD9-81ED-4DB2-BD59-A6C34878D82A}">
                        <a16:rowId xmlns:a16="http://schemas.microsoft.com/office/drawing/2014/main" val="3746798141"/>
                      </a:ext>
                    </a:extLst>
                  </a:tr>
                  <a:tr h="370840">
                    <a:tc>
                      <a:txBody>
                        <a:bodyPr/>
                        <a:lstStyle/>
                        <a:p>
                          <a:pPr algn="ctr"/>
                          <a:r>
                            <a:rPr lang="en-US" altLang="zh-TW" sz="1800" b="0" i="0" kern="1200" dirty="0">
                              <a:solidFill>
                                <a:schemeClr val="tx1"/>
                              </a:solidFill>
                              <a:effectLst/>
                              <a:latin typeface="+mn-lt"/>
                              <a:ea typeface="+mn-ea"/>
                              <a:cs typeface="+mn-cs"/>
                            </a:rPr>
                            <a:t>CLMBA</a:t>
                          </a:r>
                          <a:endParaRPr lang="zh-TW" altLang="en-US" dirty="0"/>
                        </a:p>
                      </a:txBody>
                      <a:tcPr/>
                    </a:tc>
                    <a:tc>
                      <a:txBody>
                        <a:bodyPr/>
                        <a:lstStyle/>
                        <a:p>
                          <a:pPr algn="ctr"/>
                          <a:r>
                            <a:rPr lang="en-US" altLang="zh-TW" dirty="0"/>
                            <a:t>1.555ms</a:t>
                          </a:r>
                          <a:endParaRPr lang="zh-TW" altLang="en-US" dirty="0"/>
                        </a:p>
                      </a:txBody>
                      <a:tcPr/>
                    </a:tc>
                    <a:tc>
                      <a:txBody>
                        <a:bodyPr/>
                        <a:lstStyle/>
                        <a:p>
                          <a:pPr algn="ctr"/>
                          <a:r>
                            <a:rPr lang="en-US" altLang="zh-TW" dirty="0"/>
                            <a:t>1.555ms</a:t>
                          </a:r>
                          <a:endParaRPr lang="zh-TW" altLang="en-US" dirty="0"/>
                        </a:p>
                      </a:txBody>
                      <a:tcPr/>
                    </a:tc>
                    <a:extLst>
                      <a:ext uri="{0D108BD9-81ED-4DB2-BD59-A6C34878D82A}">
                        <a16:rowId xmlns:a16="http://schemas.microsoft.com/office/drawing/2014/main" val="1548667564"/>
                      </a:ext>
                    </a:extLst>
                  </a:tr>
                  <a:tr h="370840">
                    <a:tc>
                      <a:txBody>
                        <a:bodyPr/>
                        <a:lstStyle/>
                        <a:p>
                          <a:pPr algn="ctr"/>
                          <a:r>
                            <a:rPr lang="en-US" altLang="zh-TW" dirty="0"/>
                            <a:t>CLCPPA</a:t>
                          </a:r>
                          <a:endParaRPr lang="zh-TW" altLang="en-US" dirty="0"/>
                        </a:p>
                      </a:txBody>
                      <a:tcPr/>
                    </a:tc>
                    <a:tc>
                      <a:txBody>
                        <a:bodyPr/>
                        <a:lstStyle/>
                        <a:p>
                          <a:pPr algn="ctr"/>
                          <a:r>
                            <a:rPr lang="en-US" altLang="zh-TW" dirty="0"/>
                            <a:t>0.4422ms</a:t>
                          </a:r>
                          <a:endParaRPr lang="zh-TW" altLang="en-US" dirty="0"/>
                        </a:p>
                      </a:txBody>
                      <a:tcPr/>
                    </a:tc>
                    <a:tc>
                      <a:txBody>
                        <a:bodyPr/>
                        <a:lstStyle/>
                        <a:p>
                          <a:pPr algn="ctr"/>
                          <a14:m>
                            <m:oMath xmlns:m="http://schemas.openxmlformats.org/officeDocument/2006/math">
                              <m:r>
                                <a:rPr lang="en-US" altLang="zh-TW" sz="1800" b="0" i="1" dirty="0" smtClean="0">
                                  <a:latin typeface="Cambria Math" panose="02040503050406030204" pitchFamily="18" charset="0"/>
                                </a:rPr>
                                <m:t>1.7737</m:t>
                              </m:r>
                            </m:oMath>
                          </a14:m>
                          <a:r>
                            <a:rPr lang="en-US" altLang="zh-TW" dirty="0"/>
                            <a:t>ms</a:t>
                          </a:r>
                          <a:endParaRPr lang="zh-TW" altLang="en-US" dirty="0"/>
                        </a:p>
                      </a:txBody>
                      <a:tcPr/>
                    </a:tc>
                    <a:extLst>
                      <a:ext uri="{0D108BD9-81ED-4DB2-BD59-A6C34878D82A}">
                        <a16:rowId xmlns:a16="http://schemas.microsoft.com/office/drawing/2014/main" val="968178961"/>
                      </a:ext>
                    </a:extLst>
                  </a:tr>
                </a:tbl>
              </a:graphicData>
            </a:graphic>
          </p:graphicFrame>
        </mc:Choice>
        <mc:Fallback xmlns="">
          <p:graphicFrame>
            <p:nvGraphicFramePr>
              <p:cNvPr id="4" name="表格 3">
                <a:extLst>
                  <a:ext uri="{FF2B5EF4-FFF2-40B4-BE49-F238E27FC236}">
                    <a16:creationId xmlns:a16="http://schemas.microsoft.com/office/drawing/2014/main" id="{4476993D-AB01-44F2-B665-6FA44122DAC0}"/>
                  </a:ext>
                </a:extLst>
              </p:cNvPr>
              <p:cNvGraphicFramePr>
                <a:graphicFrameLocks noGrp="1"/>
              </p:cNvGraphicFramePr>
              <p:nvPr>
                <p:extLst>
                  <p:ext uri="{D42A27DB-BD31-4B8C-83A1-F6EECF244321}">
                    <p14:modId xmlns:p14="http://schemas.microsoft.com/office/powerpoint/2010/main" val="4083980859"/>
                  </p:ext>
                </p:extLst>
              </p:nvPr>
            </p:nvGraphicFramePr>
            <p:xfrm>
              <a:off x="2032000" y="3330741"/>
              <a:ext cx="8127999" cy="1112520"/>
            </p:xfrm>
            <a:graphic>
              <a:graphicData uri="http://schemas.openxmlformats.org/drawingml/2006/table">
                <a:tbl>
                  <a:tblPr firstRow="1" bandRow="1">
                    <a:tableStyleId>{5940675A-B579-460E-94D1-54222C63F5DA}</a:tableStyleId>
                  </a:tblPr>
                  <a:tblGrid>
                    <a:gridCol w="1759744">
                      <a:extLst>
                        <a:ext uri="{9D8B030D-6E8A-4147-A177-3AD203B41FA5}">
                          <a16:colId xmlns:a16="http://schemas.microsoft.com/office/drawing/2014/main" val="1981181173"/>
                        </a:ext>
                      </a:extLst>
                    </a:gridCol>
                    <a:gridCol w="3658922">
                      <a:extLst>
                        <a:ext uri="{9D8B030D-6E8A-4147-A177-3AD203B41FA5}">
                          <a16:colId xmlns:a16="http://schemas.microsoft.com/office/drawing/2014/main" val="1219114690"/>
                        </a:ext>
                      </a:extLst>
                    </a:gridCol>
                    <a:gridCol w="2709333">
                      <a:extLst>
                        <a:ext uri="{9D8B030D-6E8A-4147-A177-3AD203B41FA5}">
                          <a16:colId xmlns:a16="http://schemas.microsoft.com/office/drawing/2014/main" val="3368695805"/>
                        </a:ext>
                      </a:extLst>
                    </a:gridCol>
                  </a:tblGrid>
                  <a:tr h="370840">
                    <a:tc>
                      <a:txBody>
                        <a:bodyPr/>
                        <a:lstStyle/>
                        <a:p>
                          <a:pPr algn="ctr"/>
                          <a:endParaRPr lang="zh-TW" altLang="en-US" dirty="0"/>
                        </a:p>
                      </a:txBody>
                      <a:tcPr/>
                    </a:tc>
                    <a:tc>
                      <a:txBody>
                        <a:bodyPr/>
                        <a:lstStyle/>
                        <a:p>
                          <a:pPr algn="ctr"/>
                          <a:r>
                            <a:rPr lang="en-US" altLang="zh-TW" dirty="0"/>
                            <a:t>Sign Cost</a:t>
                          </a:r>
                          <a:endParaRPr lang="zh-TW" altLang="en-US" dirty="0"/>
                        </a:p>
                      </a:txBody>
                      <a:tcPr/>
                    </a:tc>
                    <a:tc>
                      <a:txBody>
                        <a:bodyPr/>
                        <a:lstStyle/>
                        <a:p>
                          <a:pPr algn="ctr"/>
                          <a:r>
                            <a:rPr lang="en-US" altLang="zh-TW" sz="1800" b="0" i="0" kern="1200" dirty="0">
                              <a:solidFill>
                                <a:schemeClr val="tx1"/>
                              </a:solidFill>
                              <a:effectLst/>
                              <a:latin typeface="+mn-lt"/>
                              <a:ea typeface="+mn-ea"/>
                              <a:cs typeface="+mn-cs"/>
                            </a:rPr>
                            <a:t>Verification Cost</a:t>
                          </a:r>
                          <a:endParaRPr lang="zh-TW" altLang="en-US" dirty="0"/>
                        </a:p>
                      </a:txBody>
                      <a:tcPr/>
                    </a:tc>
                    <a:extLst>
                      <a:ext uri="{0D108BD9-81ED-4DB2-BD59-A6C34878D82A}">
                        <a16:rowId xmlns:a16="http://schemas.microsoft.com/office/drawing/2014/main" val="3746798141"/>
                      </a:ext>
                    </a:extLst>
                  </a:tr>
                  <a:tr h="370840">
                    <a:tc>
                      <a:txBody>
                        <a:bodyPr/>
                        <a:lstStyle/>
                        <a:p>
                          <a:pPr algn="ctr"/>
                          <a:r>
                            <a:rPr lang="en-US" altLang="zh-TW" sz="1800" b="0" i="0" kern="1200" dirty="0">
                              <a:solidFill>
                                <a:schemeClr val="tx1"/>
                              </a:solidFill>
                              <a:effectLst/>
                              <a:latin typeface="+mn-lt"/>
                              <a:ea typeface="+mn-ea"/>
                              <a:cs typeface="+mn-cs"/>
                            </a:rPr>
                            <a:t>CLMBA</a:t>
                          </a:r>
                          <a:endParaRPr lang="zh-TW" altLang="en-US" dirty="0"/>
                        </a:p>
                      </a:txBody>
                      <a:tcPr/>
                    </a:tc>
                    <a:tc>
                      <a:txBody>
                        <a:bodyPr/>
                        <a:lstStyle/>
                        <a:p>
                          <a:pPr algn="ctr"/>
                          <a:r>
                            <a:rPr lang="en-US" altLang="zh-TW" dirty="0"/>
                            <a:t>1.555ms</a:t>
                          </a:r>
                          <a:endParaRPr lang="zh-TW" altLang="en-US" dirty="0"/>
                        </a:p>
                      </a:txBody>
                      <a:tcPr/>
                    </a:tc>
                    <a:tc>
                      <a:txBody>
                        <a:bodyPr/>
                        <a:lstStyle/>
                        <a:p>
                          <a:pPr algn="ctr"/>
                          <a:r>
                            <a:rPr lang="en-US" altLang="zh-TW" dirty="0"/>
                            <a:t>1.555ms</a:t>
                          </a:r>
                          <a:endParaRPr lang="zh-TW" altLang="en-US" dirty="0"/>
                        </a:p>
                      </a:txBody>
                      <a:tcPr/>
                    </a:tc>
                    <a:extLst>
                      <a:ext uri="{0D108BD9-81ED-4DB2-BD59-A6C34878D82A}">
                        <a16:rowId xmlns:a16="http://schemas.microsoft.com/office/drawing/2014/main" val="1548667564"/>
                      </a:ext>
                    </a:extLst>
                  </a:tr>
                  <a:tr h="370840">
                    <a:tc>
                      <a:txBody>
                        <a:bodyPr/>
                        <a:lstStyle/>
                        <a:p>
                          <a:pPr algn="ctr"/>
                          <a:r>
                            <a:rPr lang="en-US" altLang="zh-TW" dirty="0"/>
                            <a:t>CLCPPA</a:t>
                          </a:r>
                          <a:endParaRPr lang="zh-TW" altLang="en-US" dirty="0"/>
                        </a:p>
                      </a:txBody>
                      <a:tcPr/>
                    </a:tc>
                    <a:tc>
                      <a:txBody>
                        <a:bodyPr/>
                        <a:lstStyle/>
                        <a:p>
                          <a:pPr algn="ctr"/>
                          <a:r>
                            <a:rPr lang="en-US" altLang="zh-TW" dirty="0"/>
                            <a:t>0.4422ms</a:t>
                          </a:r>
                          <a:endParaRPr lang="zh-TW" altLang="en-US" dirty="0"/>
                        </a:p>
                      </a:txBody>
                      <a:tcPr/>
                    </a:tc>
                    <a:tc>
                      <a:txBody>
                        <a:bodyPr/>
                        <a:lstStyle/>
                        <a:p>
                          <a:endParaRPr lang="zh-TW"/>
                        </a:p>
                      </a:txBody>
                      <a:tcPr>
                        <a:blipFill>
                          <a:blip r:embed="rId3"/>
                          <a:stretch>
                            <a:fillRect l="-200000" t="-208197" r="-449" b="-24590"/>
                          </a:stretch>
                        </a:blipFill>
                      </a:tcPr>
                    </a:tc>
                    <a:extLst>
                      <a:ext uri="{0D108BD9-81ED-4DB2-BD59-A6C34878D82A}">
                        <a16:rowId xmlns:a16="http://schemas.microsoft.com/office/drawing/2014/main" val="968178961"/>
                      </a:ext>
                    </a:extLst>
                  </a:tr>
                </a:tbl>
              </a:graphicData>
            </a:graphic>
          </p:graphicFrame>
        </mc:Fallback>
      </mc:AlternateContent>
    </p:spTree>
    <p:extLst>
      <p:ext uri="{BB962C8B-B14F-4D97-AF65-F5344CB8AC3E}">
        <p14:creationId xmlns:p14="http://schemas.microsoft.com/office/powerpoint/2010/main" val="1617888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latin typeface="Microsoft JhengHei" panose="020B0604030504040204" pitchFamily="34" charset="-120"/>
                <a:ea typeface="Microsoft JhengHei" panose="020B0604030504040204" pitchFamily="34" charset="-120"/>
                <a:cs typeface="Times New Roman" panose="02020603050405020304" pitchFamily="18" charset="0"/>
              </a:rPr>
              <a:t>Performance evaluation</a:t>
            </a: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37</a:t>
            </a:fld>
            <a:endParaRPr lang="en-US" altLang="zh-TW">
              <a:solidFill>
                <a:srgbClr val="898989"/>
              </a:solidFill>
              <a:latin typeface="Calibri" panose="020F0502020204030204" pitchFamily="34" charset="0"/>
            </a:endParaRPr>
          </a:p>
        </p:txBody>
      </p:sp>
      <p:sp>
        <p:nvSpPr>
          <p:cNvPr id="5" name="文字方塊 4">
            <a:extLst>
              <a:ext uri="{FF2B5EF4-FFF2-40B4-BE49-F238E27FC236}">
                <a16:creationId xmlns:a16="http://schemas.microsoft.com/office/drawing/2014/main" id="{9CFFDC01-E091-F761-D3B3-3F4CBD065A0A}"/>
              </a:ext>
            </a:extLst>
          </p:cNvPr>
          <p:cNvSpPr txBox="1"/>
          <p:nvPr/>
        </p:nvSpPr>
        <p:spPr>
          <a:xfrm>
            <a:off x="3966072" y="2236424"/>
            <a:ext cx="184731" cy="369332"/>
          </a:xfrm>
          <a:prstGeom prst="rect">
            <a:avLst/>
          </a:prstGeom>
          <a:noFill/>
        </p:spPr>
        <p:txBody>
          <a:bodyPr wrap="none" rtlCol="0">
            <a:spAutoFit/>
          </a:bodyPr>
          <a:lstStyle/>
          <a:p>
            <a:endParaRPr lang="en-US" dirty="0"/>
          </a:p>
        </p:txBody>
      </p:sp>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C4BC391B-115D-4C34-A0EB-AD1247BC0869}"/>
                  </a:ext>
                </a:extLst>
              </p:cNvPr>
              <p:cNvSpPr/>
              <p:nvPr/>
            </p:nvSpPr>
            <p:spPr>
              <a:xfrm>
                <a:off x="609600" y="1556792"/>
                <a:ext cx="10810982" cy="4884222"/>
              </a:xfrm>
              <a:prstGeom prst="rect">
                <a:avLst/>
              </a:prstGeom>
            </p:spPr>
            <p:txBody>
              <a:bodyPr wrap="square">
                <a:spAutoFit/>
              </a:bodyPr>
              <a:lstStyle/>
              <a:p>
                <a:r>
                  <a:rPr lang="en-US" altLang="zh-TW" sz="2800" b="1" dirty="0"/>
                  <a:t>B. Communication Overhead</a:t>
                </a:r>
              </a:p>
              <a:p>
                <a:endParaRPr lang="en-US" altLang="zh-TW" sz="2800" b="1" dirty="0"/>
              </a:p>
              <a:p>
                <a:r>
                  <a:rPr lang="en-US" altLang="zh-TW" sz="2800" dirty="0"/>
                  <a:t>For ECC-based schemes, the size of </a:t>
                </a:r>
                <a14:m>
                  <m:oMath xmlns:m="http://schemas.openxmlformats.org/officeDocument/2006/math">
                    <m:r>
                      <a:rPr lang="en-US" altLang="zh-TW" sz="2800" i="1">
                        <a:latin typeface="Cambria Math" panose="02040503050406030204" pitchFamily="18" charset="0"/>
                      </a:rPr>
                      <m:t>|</m:t>
                    </m:r>
                    <m:r>
                      <a:rPr lang="zh-TW" altLang="en-US" sz="2800" i="1">
                        <a:latin typeface="Cambria Math" panose="02040503050406030204" pitchFamily="18" charset="0"/>
                      </a:rPr>
                      <m:t>𝔾</m:t>
                    </m:r>
                    <m:r>
                      <a:rPr lang="en-US" altLang="zh-TW" sz="2800" i="1">
                        <a:latin typeface="Cambria Math" panose="02040503050406030204" pitchFamily="18" charset="0"/>
                      </a:rPr>
                      <m:t>| </m:t>
                    </m:r>
                  </m:oMath>
                </a14:m>
                <a:r>
                  <a:rPr lang="en-US" altLang="zh-TW" sz="2800" dirty="0"/>
                  <a:t>is 20 × 2 = 40 bytes,</a:t>
                </a:r>
              </a:p>
              <a:p>
                <a:r>
                  <a:rPr lang="en-US" altLang="zh-TW" sz="2800" dirty="0"/>
                  <a:t>t</a:t>
                </a:r>
                <a:r>
                  <a:rPr lang="en-US" altLang="zh-TW" sz="2800"/>
                  <a:t>he </a:t>
                </a:r>
                <a:r>
                  <a:rPr lang="en-US" altLang="zh-TW" sz="2800" dirty="0"/>
                  <a:t>size of hashing value and a timestamp are 20 bytes and 4 bytes, respectively.</a:t>
                </a:r>
                <a:endParaRPr lang="en-US" altLang="zh-TW" sz="2800" b="1" dirty="0"/>
              </a:p>
              <a:p>
                <a:endParaRPr lang="en-US" altLang="zh-TW" sz="2800" b="1" dirty="0"/>
              </a:p>
              <a:p>
                <a:r>
                  <a:rPr lang="en-US" altLang="zh-TW" sz="2800" dirty="0"/>
                  <a:t>In the proposal, the transmitted message is </a:t>
                </a:r>
                <a14:m>
                  <m:oMath xmlns:m="http://schemas.openxmlformats.org/officeDocument/2006/math">
                    <m:r>
                      <a:rPr lang="en-US" altLang="zh-TW" sz="2800" b="0" i="0" smtClean="0">
                        <a:latin typeface="Cambria Math" panose="02040503050406030204" pitchFamily="18" charset="0"/>
                        <a:ea typeface="Cambria Math" panose="02040503050406030204" pitchFamily="18" charset="0"/>
                      </a:rPr>
                      <m:t>{</m:t>
                    </m:r>
                    <m:sSub>
                      <m:sSubPr>
                        <m:ctrlPr>
                          <a:rPr lang="zh-TW" altLang="zh-TW" sz="2800" i="1">
                            <a:latin typeface="Cambria Math" panose="02040503050406030204" pitchFamily="18" charset="0"/>
                            <a:ea typeface="Cambria Math" panose="02040503050406030204" pitchFamily="18" charset="0"/>
                          </a:rPr>
                        </m:ctrlPr>
                      </m:sSubPr>
                      <m:e>
                        <m:r>
                          <a:rPr lang="en-US" altLang="zh-TW" sz="2800" i="1">
                            <a:latin typeface="Cambria Math" panose="02040503050406030204" pitchFamily="18" charset="0"/>
                            <a:cs typeface="Times New Roman" panose="02020603050405020304" pitchFamily="18" charset="0"/>
                          </a:rPr>
                          <m:t> </m:t>
                        </m:r>
                        <m:r>
                          <a:rPr lang="en-US" altLang="zh-TW" sz="2800" i="1">
                            <a:latin typeface="Cambria Math" panose="02040503050406030204" pitchFamily="18" charset="0"/>
                            <a:cs typeface="Times New Roman" panose="02020603050405020304" pitchFamily="18" charset="0"/>
                          </a:rPr>
                          <m:t>𝐴𝐼𝐷</m:t>
                        </m:r>
                      </m:e>
                      <m:sub>
                        <m:r>
                          <a:rPr lang="en-US" altLang="zh-TW" sz="2800" i="1">
                            <a:latin typeface="Cambria Math" panose="02040503050406030204" pitchFamily="18" charset="0"/>
                            <a:cs typeface="Times New Roman" panose="02020603050405020304" pitchFamily="18" charset="0"/>
                          </a:rPr>
                          <m:t>𝑖</m:t>
                        </m:r>
                        <m:r>
                          <a:rPr lang="en-US" altLang="zh-TW" sz="2800" b="0" i="1" smtClean="0">
                            <a:latin typeface="Cambria Math" panose="02040503050406030204" pitchFamily="18" charset="0"/>
                            <a:cs typeface="Times New Roman" panose="02020603050405020304" pitchFamily="18" charset="0"/>
                          </a:rPr>
                          <m:t>,1</m:t>
                        </m:r>
                      </m:sub>
                    </m:sSub>
                    <m:r>
                      <a:rPr lang="en-US" altLang="zh-TW" sz="2800" b="0" i="1" smtClean="0">
                        <a:latin typeface="Cambria Math" panose="02040503050406030204" pitchFamily="18" charset="0"/>
                        <a:cs typeface="Times New Roman" panose="02020603050405020304" pitchFamily="18" charset="0"/>
                      </a:rPr>
                      <m:t> ,</m:t>
                    </m:r>
                    <m:sSub>
                      <m:sSubPr>
                        <m:ctrlPr>
                          <a:rPr lang="zh-TW" altLang="zh-TW" sz="2800" i="1">
                            <a:latin typeface="Cambria Math" panose="02040503050406030204" pitchFamily="18" charset="0"/>
                            <a:ea typeface="Cambria Math" panose="02040503050406030204" pitchFamily="18" charset="0"/>
                          </a:rPr>
                        </m:ctrlPr>
                      </m:sSubPr>
                      <m:e>
                        <m:r>
                          <a:rPr lang="en-US" altLang="zh-TW" sz="2800" i="1">
                            <a:latin typeface="Cambria Math" panose="02040503050406030204" pitchFamily="18" charset="0"/>
                            <a:cs typeface="Times New Roman" panose="02020603050405020304" pitchFamily="18" charset="0"/>
                          </a:rPr>
                          <m:t> </m:t>
                        </m:r>
                        <m:r>
                          <a:rPr lang="en-US" altLang="zh-TW" sz="2800" i="1">
                            <a:latin typeface="Cambria Math" panose="02040503050406030204" pitchFamily="18" charset="0"/>
                            <a:cs typeface="Times New Roman" panose="02020603050405020304" pitchFamily="18" charset="0"/>
                          </a:rPr>
                          <m:t>𝐴𝐼𝐷</m:t>
                        </m:r>
                      </m:e>
                      <m:sub>
                        <m:r>
                          <a:rPr lang="en-US" altLang="zh-TW" sz="2800" i="1">
                            <a:latin typeface="Cambria Math" panose="02040503050406030204" pitchFamily="18" charset="0"/>
                            <a:cs typeface="Times New Roman" panose="02020603050405020304" pitchFamily="18" charset="0"/>
                          </a:rPr>
                          <m:t>𝑖</m:t>
                        </m:r>
                        <m:r>
                          <a:rPr lang="en-US" altLang="zh-TW" sz="2800" i="1">
                            <a:latin typeface="Cambria Math" panose="02040503050406030204" pitchFamily="18" charset="0"/>
                            <a:cs typeface="Times New Roman" panose="02020603050405020304" pitchFamily="18" charset="0"/>
                          </a:rPr>
                          <m:t>,2</m:t>
                        </m:r>
                      </m:sub>
                    </m:sSub>
                    <m:r>
                      <a:rPr lang="en-US" altLang="zh-TW" sz="2800" b="0" i="1" smtClean="0">
                        <a:latin typeface="Cambria Math" panose="02040503050406030204" pitchFamily="18" charset="0"/>
                        <a:cs typeface="Times New Roman" panose="02020603050405020304" pitchFamily="18" charset="0"/>
                      </a:rPr>
                      <m:t>,</m:t>
                    </m:r>
                    <m:sSub>
                      <m:sSubPr>
                        <m:ctrlPr>
                          <a:rPr lang="zh-TW" altLang="zh-TW" sz="2800" i="1">
                            <a:latin typeface="Cambria Math" panose="02040503050406030204" pitchFamily="18" charset="0"/>
                            <a:ea typeface="Cambria Math" panose="02040503050406030204" pitchFamily="18" charset="0"/>
                          </a:rPr>
                        </m:ctrlPr>
                      </m:sSubPr>
                      <m:e>
                        <m:r>
                          <a:rPr lang="en-US" altLang="zh-TW" sz="2800" i="1">
                            <a:latin typeface="Cambria Math" panose="02040503050406030204" pitchFamily="18" charset="0"/>
                            <a:cs typeface="Times New Roman" panose="02020603050405020304" pitchFamily="18" charset="0"/>
                          </a:rPr>
                          <m:t> </m:t>
                        </m:r>
                        <m:r>
                          <a:rPr lang="en-US" altLang="zh-TW" sz="2800" i="1">
                            <a:latin typeface="Cambria Math" panose="02040503050406030204" pitchFamily="18" charset="0"/>
                            <a:cs typeface="Times New Roman" panose="02020603050405020304" pitchFamily="18" charset="0"/>
                          </a:rPr>
                          <m:t>𝑇</m:t>
                        </m:r>
                      </m:e>
                      <m:sub>
                        <m:r>
                          <a:rPr lang="en-US" altLang="zh-TW" sz="2800" i="1">
                            <a:latin typeface="Cambria Math" panose="02040503050406030204" pitchFamily="18" charset="0"/>
                            <a:cs typeface="Times New Roman" panose="02020603050405020304" pitchFamily="18" charset="0"/>
                          </a:rPr>
                          <m:t>𝑖</m:t>
                        </m:r>
                      </m:sub>
                    </m:sSub>
                    <m:r>
                      <a:rPr lang="en-US" altLang="zh-TW" sz="2800" b="0" i="1" smtClean="0">
                        <a:latin typeface="Cambria Math" panose="02040503050406030204" pitchFamily="18" charset="0"/>
                        <a:cs typeface="Times New Roman" panose="02020603050405020304" pitchFamily="18" charset="0"/>
                      </a:rPr>
                      <m:t>,</m:t>
                    </m:r>
                    <m:sSub>
                      <m:sSubPr>
                        <m:ctrlPr>
                          <a:rPr lang="zh-TW" altLang="zh-TW" sz="2800" i="1">
                            <a:latin typeface="Cambria Math" panose="02040503050406030204" pitchFamily="18" charset="0"/>
                            <a:ea typeface="Cambria Math" panose="02040503050406030204" pitchFamily="18" charset="0"/>
                          </a:rPr>
                        </m:ctrlPr>
                      </m:sSubPr>
                      <m:e>
                        <m:r>
                          <a:rPr lang="en-US" altLang="zh-TW" sz="2800" i="1">
                            <a:latin typeface="Cambria Math" panose="02040503050406030204" pitchFamily="18" charset="0"/>
                            <a:cs typeface="Times New Roman" panose="02020603050405020304" pitchFamily="18" charset="0"/>
                          </a:rPr>
                          <m:t> </m:t>
                        </m:r>
                        <m:r>
                          <a:rPr lang="en-US" altLang="zh-TW" sz="2800" b="0" i="1" smtClean="0">
                            <a:latin typeface="Cambria Math" panose="02040503050406030204" pitchFamily="18" charset="0"/>
                            <a:cs typeface="Times New Roman" panose="02020603050405020304" pitchFamily="18" charset="0"/>
                          </a:rPr>
                          <m:t>𝑋</m:t>
                        </m:r>
                      </m:e>
                      <m:sub>
                        <m:r>
                          <a:rPr lang="en-US" altLang="zh-TW" sz="2800" i="1">
                            <a:latin typeface="Cambria Math" panose="02040503050406030204" pitchFamily="18" charset="0"/>
                            <a:cs typeface="Times New Roman" panose="02020603050405020304" pitchFamily="18" charset="0"/>
                          </a:rPr>
                          <m:t>𝑖</m:t>
                        </m:r>
                      </m:sub>
                    </m:sSub>
                    <m:r>
                      <a:rPr lang="en-US" altLang="zh-TW" sz="2800" b="0" i="1" smtClean="0">
                        <a:latin typeface="Cambria Math" panose="02040503050406030204" pitchFamily="18" charset="0"/>
                        <a:cs typeface="Times New Roman" panose="02020603050405020304" pitchFamily="18" charset="0"/>
                      </a:rPr>
                      <m:t>,</m:t>
                    </m:r>
                    <m:sSub>
                      <m:sSubPr>
                        <m:ctrlPr>
                          <a:rPr lang="zh-TW" altLang="zh-TW" sz="2800" i="1">
                            <a:latin typeface="Cambria Math" panose="02040503050406030204" pitchFamily="18" charset="0"/>
                            <a:ea typeface="Cambria Math" panose="02040503050406030204" pitchFamily="18" charset="0"/>
                          </a:rPr>
                        </m:ctrlPr>
                      </m:sSubPr>
                      <m:e>
                        <m:r>
                          <a:rPr lang="en-US" altLang="zh-TW" sz="2800" i="1">
                            <a:latin typeface="Cambria Math" panose="02040503050406030204" pitchFamily="18" charset="0"/>
                            <a:cs typeface="Times New Roman" panose="02020603050405020304" pitchFamily="18" charset="0"/>
                          </a:rPr>
                          <m:t> </m:t>
                        </m:r>
                        <m:r>
                          <a:rPr lang="en-US" altLang="zh-TW" sz="2800" b="0" i="1" smtClean="0">
                            <a:latin typeface="Cambria Math" panose="02040503050406030204" pitchFamily="18" charset="0"/>
                            <a:cs typeface="Times New Roman" panose="02020603050405020304" pitchFamily="18" charset="0"/>
                          </a:rPr>
                          <m:t>𝑈</m:t>
                        </m:r>
                      </m:e>
                      <m:sub>
                        <m:r>
                          <a:rPr lang="en-US" altLang="zh-TW" sz="2800" i="1">
                            <a:latin typeface="Cambria Math" panose="02040503050406030204" pitchFamily="18" charset="0"/>
                            <a:cs typeface="Times New Roman" panose="02020603050405020304" pitchFamily="18" charset="0"/>
                          </a:rPr>
                          <m:t>𝑖</m:t>
                        </m:r>
                      </m:sub>
                    </m:sSub>
                    <m:r>
                      <a:rPr lang="en-US" altLang="zh-TW" sz="2800" b="0" i="1" smtClean="0">
                        <a:latin typeface="Cambria Math" panose="02040503050406030204" pitchFamily="18" charset="0"/>
                        <a:cs typeface="Times New Roman" panose="02020603050405020304" pitchFamily="18" charset="0"/>
                      </a:rPr>
                      <m:t>,</m:t>
                    </m:r>
                    <m:sSub>
                      <m:sSubPr>
                        <m:ctrlPr>
                          <a:rPr lang="zh-TW" altLang="zh-TW" sz="2800" i="1">
                            <a:latin typeface="Cambria Math" panose="02040503050406030204" pitchFamily="18" charset="0"/>
                            <a:ea typeface="Cambria Math" panose="02040503050406030204" pitchFamily="18" charset="0"/>
                          </a:rPr>
                        </m:ctrlPr>
                      </m:sSubPr>
                      <m:e>
                        <m:r>
                          <a:rPr lang="en-US" altLang="zh-TW" sz="2800" i="1">
                            <a:latin typeface="Cambria Math" panose="02040503050406030204" pitchFamily="18" charset="0"/>
                            <a:cs typeface="Times New Roman" panose="02020603050405020304" pitchFamily="18" charset="0"/>
                          </a:rPr>
                          <m:t> </m:t>
                        </m:r>
                        <m:r>
                          <a:rPr lang="en-US" altLang="zh-TW" sz="2800" i="1">
                            <a:latin typeface="Cambria Math" panose="02040503050406030204" pitchFamily="18" charset="0"/>
                            <a:cs typeface="Times New Roman" panose="02020603050405020304" pitchFamily="18" charset="0"/>
                          </a:rPr>
                          <m:t>𝜂</m:t>
                        </m:r>
                      </m:e>
                      <m:sub>
                        <m:r>
                          <a:rPr lang="en-US" altLang="zh-TW" sz="2800" i="1">
                            <a:latin typeface="Cambria Math" panose="02040503050406030204" pitchFamily="18" charset="0"/>
                            <a:cs typeface="Times New Roman" panose="02020603050405020304" pitchFamily="18" charset="0"/>
                          </a:rPr>
                          <m:t>𝑖</m:t>
                        </m:r>
                      </m:sub>
                    </m:sSub>
                    <m:r>
                      <a:rPr lang="en-US" altLang="zh-TW" sz="2800" b="0" i="1" smtClean="0">
                        <a:latin typeface="Cambria Math" panose="02040503050406030204" pitchFamily="18" charset="0"/>
                        <a:cs typeface="Times New Roman" panose="02020603050405020304" pitchFamily="18" charset="0"/>
                      </a:rPr>
                      <m:t>,</m:t>
                    </m:r>
                    <m:sSub>
                      <m:sSubPr>
                        <m:ctrlPr>
                          <a:rPr lang="zh-TW" altLang="zh-TW" sz="2800" i="1">
                            <a:latin typeface="Cambria Math" panose="02040503050406030204" pitchFamily="18" charset="0"/>
                            <a:ea typeface="Cambria Math" panose="02040503050406030204" pitchFamily="18" charset="0"/>
                          </a:rPr>
                        </m:ctrlPr>
                      </m:sSubPr>
                      <m:e>
                        <m:r>
                          <a:rPr lang="en-US" altLang="zh-TW" sz="2800" i="1">
                            <a:latin typeface="Cambria Math" panose="02040503050406030204" pitchFamily="18" charset="0"/>
                            <a:cs typeface="Times New Roman" panose="02020603050405020304" pitchFamily="18" charset="0"/>
                          </a:rPr>
                          <m:t> </m:t>
                        </m:r>
                        <m:r>
                          <a:rPr lang="en-US" altLang="zh-TW" sz="2800" b="0" i="1" smtClean="0">
                            <a:latin typeface="Cambria Math" panose="02040503050406030204" pitchFamily="18" charset="0"/>
                            <a:cs typeface="Times New Roman" panose="02020603050405020304" pitchFamily="18" charset="0"/>
                          </a:rPr>
                          <m:t>𝐴</m:t>
                        </m:r>
                      </m:e>
                      <m:sub>
                        <m:r>
                          <a:rPr lang="en-US" altLang="zh-TW" sz="2800" i="1">
                            <a:latin typeface="Cambria Math" panose="02040503050406030204" pitchFamily="18" charset="0"/>
                            <a:cs typeface="Times New Roman" panose="02020603050405020304" pitchFamily="18" charset="0"/>
                          </a:rPr>
                          <m:t>𝑖</m:t>
                        </m:r>
                      </m:sub>
                    </m:sSub>
                    <m:r>
                      <a:rPr lang="en-US" altLang="zh-TW" sz="2800" b="0" i="1" smtClean="0">
                        <a:latin typeface="Cambria Math" panose="02040503050406030204" pitchFamily="18" charset="0"/>
                        <a:cs typeface="Times New Roman" panose="02020603050405020304" pitchFamily="18" charset="0"/>
                      </a:rPr>
                      <m:t>,</m:t>
                    </m:r>
                    <m:sSub>
                      <m:sSubPr>
                        <m:ctrlPr>
                          <a:rPr lang="zh-TW" altLang="zh-TW" sz="2800" i="1">
                            <a:latin typeface="Cambria Math" panose="02040503050406030204" pitchFamily="18" charset="0"/>
                            <a:ea typeface="Cambria Math" panose="02040503050406030204" pitchFamily="18" charset="0"/>
                          </a:rPr>
                        </m:ctrlPr>
                      </m:sSubPr>
                      <m:e>
                        <m:r>
                          <a:rPr lang="en-US" altLang="zh-TW" sz="2800" i="1">
                            <a:latin typeface="Cambria Math" panose="02040503050406030204" pitchFamily="18" charset="0"/>
                            <a:cs typeface="Times New Roman" panose="02020603050405020304" pitchFamily="18" charset="0"/>
                          </a:rPr>
                          <m:t> </m:t>
                        </m:r>
                        <m:r>
                          <a:rPr lang="en-US" altLang="zh-TW" sz="2800" b="0" i="1" smtClean="0">
                            <a:latin typeface="Cambria Math" panose="02040503050406030204" pitchFamily="18" charset="0"/>
                            <a:cs typeface="Times New Roman" panose="02020603050405020304" pitchFamily="18" charset="0"/>
                          </a:rPr>
                          <m:t>𝑡</m:t>
                        </m:r>
                      </m:e>
                      <m:sub>
                        <m:r>
                          <a:rPr lang="en-US" altLang="zh-TW" sz="2800" i="1">
                            <a:latin typeface="Cambria Math" panose="02040503050406030204" pitchFamily="18" charset="0"/>
                            <a:cs typeface="Times New Roman" panose="02020603050405020304" pitchFamily="18" charset="0"/>
                          </a:rPr>
                          <m:t>𝑖</m:t>
                        </m:r>
                      </m:sub>
                    </m:sSub>
                    <m:r>
                      <a:rPr lang="en-US" altLang="zh-TW" sz="2800" b="0" i="1" smtClean="0">
                        <a:latin typeface="Cambria Math" panose="02040503050406030204" pitchFamily="18" charset="0"/>
                        <a:cs typeface="Times New Roman" panose="02020603050405020304" pitchFamily="18" charset="0"/>
                      </a:rPr>
                      <m:t>}</m:t>
                    </m:r>
                  </m:oMath>
                </a14:m>
                <a:r>
                  <a:rPr lang="en-US" altLang="zh-TW" sz="2800" dirty="0"/>
                  <a:t>, where </a:t>
                </a:r>
                <a14:m>
                  <m:oMath xmlns:m="http://schemas.openxmlformats.org/officeDocument/2006/math">
                    <m:sSub>
                      <m:sSubPr>
                        <m:ctrlPr>
                          <a:rPr lang="zh-TW" altLang="zh-TW" sz="2800" i="1">
                            <a:latin typeface="Cambria Math" panose="02040503050406030204" pitchFamily="18" charset="0"/>
                            <a:ea typeface="Cambria Math" panose="02040503050406030204" pitchFamily="18" charset="0"/>
                          </a:rPr>
                        </m:ctrlPr>
                      </m:sSubPr>
                      <m:e>
                        <m:r>
                          <a:rPr lang="en-US" altLang="zh-TW" sz="2800" i="1">
                            <a:latin typeface="Cambria Math" panose="02040503050406030204" pitchFamily="18" charset="0"/>
                            <a:cs typeface="Times New Roman" panose="02020603050405020304" pitchFamily="18" charset="0"/>
                          </a:rPr>
                          <m:t> </m:t>
                        </m:r>
                        <m:r>
                          <a:rPr lang="en-US" altLang="zh-TW" sz="2800" i="1">
                            <a:latin typeface="Cambria Math" panose="02040503050406030204" pitchFamily="18" charset="0"/>
                            <a:cs typeface="Times New Roman" panose="02020603050405020304" pitchFamily="18" charset="0"/>
                          </a:rPr>
                          <m:t>𝐴𝐼𝐷</m:t>
                        </m:r>
                      </m:e>
                      <m:sub>
                        <m:r>
                          <a:rPr lang="en-US" altLang="zh-TW" sz="2800" i="1">
                            <a:latin typeface="Cambria Math" panose="02040503050406030204" pitchFamily="18" charset="0"/>
                            <a:cs typeface="Times New Roman" panose="02020603050405020304" pitchFamily="18" charset="0"/>
                          </a:rPr>
                          <m:t>𝑖</m:t>
                        </m:r>
                        <m:r>
                          <a:rPr lang="en-US" altLang="zh-TW" sz="2800" i="1">
                            <a:latin typeface="Cambria Math" panose="02040503050406030204" pitchFamily="18" charset="0"/>
                            <a:cs typeface="Times New Roman" panose="02020603050405020304" pitchFamily="18" charset="0"/>
                          </a:rPr>
                          <m:t>,1</m:t>
                        </m:r>
                      </m:sub>
                    </m:sSub>
                    <m:r>
                      <a:rPr lang="en-US" altLang="zh-TW" sz="2800" b="0" i="1" smtClean="0">
                        <a:latin typeface="Cambria Math" panose="02040503050406030204" pitchFamily="18" charset="0"/>
                        <a:cs typeface="Times New Roman" panose="02020603050405020304" pitchFamily="18" charset="0"/>
                      </a:rPr>
                      <m:t>,</m:t>
                    </m:r>
                    <m:sSub>
                      <m:sSubPr>
                        <m:ctrlPr>
                          <a:rPr lang="zh-TW" altLang="zh-TW" sz="2800" i="1">
                            <a:latin typeface="Cambria Math" panose="02040503050406030204" pitchFamily="18" charset="0"/>
                            <a:ea typeface="Cambria Math" panose="02040503050406030204" pitchFamily="18" charset="0"/>
                          </a:rPr>
                        </m:ctrlPr>
                      </m:sSubPr>
                      <m:e>
                        <m:r>
                          <a:rPr lang="en-US" altLang="zh-TW" sz="2800" i="1">
                            <a:latin typeface="Cambria Math" panose="02040503050406030204" pitchFamily="18" charset="0"/>
                            <a:cs typeface="Times New Roman" panose="02020603050405020304" pitchFamily="18" charset="0"/>
                          </a:rPr>
                          <m:t> </m:t>
                        </m:r>
                        <m:r>
                          <a:rPr lang="en-US" altLang="zh-TW" sz="2800" i="1">
                            <a:latin typeface="Cambria Math" panose="02040503050406030204" pitchFamily="18" charset="0"/>
                            <a:cs typeface="Times New Roman" panose="02020603050405020304" pitchFamily="18" charset="0"/>
                          </a:rPr>
                          <m:t>𝑋</m:t>
                        </m:r>
                      </m:e>
                      <m:sub>
                        <m:r>
                          <a:rPr lang="en-US" altLang="zh-TW" sz="2800" i="1">
                            <a:latin typeface="Cambria Math" panose="02040503050406030204" pitchFamily="18" charset="0"/>
                            <a:cs typeface="Times New Roman" panose="02020603050405020304" pitchFamily="18" charset="0"/>
                          </a:rPr>
                          <m:t>𝑖</m:t>
                        </m:r>
                      </m:sub>
                    </m:sSub>
                    <m:r>
                      <a:rPr lang="en-US" altLang="zh-TW" sz="2800" i="1">
                        <a:latin typeface="Cambria Math" panose="02040503050406030204" pitchFamily="18" charset="0"/>
                        <a:cs typeface="Times New Roman" panose="02020603050405020304" pitchFamily="18" charset="0"/>
                      </a:rPr>
                      <m:t>,</m:t>
                    </m:r>
                    <m:sSub>
                      <m:sSubPr>
                        <m:ctrlPr>
                          <a:rPr lang="zh-TW" altLang="zh-TW" sz="2800" i="1">
                            <a:latin typeface="Cambria Math" panose="02040503050406030204" pitchFamily="18" charset="0"/>
                            <a:ea typeface="Cambria Math" panose="02040503050406030204" pitchFamily="18" charset="0"/>
                          </a:rPr>
                        </m:ctrlPr>
                      </m:sSubPr>
                      <m:e>
                        <m:r>
                          <a:rPr lang="en-US" altLang="zh-TW" sz="2800" i="1">
                            <a:latin typeface="Cambria Math" panose="02040503050406030204" pitchFamily="18" charset="0"/>
                            <a:cs typeface="Times New Roman" panose="02020603050405020304" pitchFamily="18" charset="0"/>
                          </a:rPr>
                          <m:t> </m:t>
                        </m:r>
                        <m:r>
                          <a:rPr lang="en-US" altLang="zh-TW" sz="2800" i="1">
                            <a:latin typeface="Cambria Math" panose="02040503050406030204" pitchFamily="18" charset="0"/>
                            <a:cs typeface="Times New Roman" panose="02020603050405020304" pitchFamily="18" charset="0"/>
                          </a:rPr>
                          <m:t>𝑈</m:t>
                        </m:r>
                      </m:e>
                      <m:sub>
                        <m:r>
                          <a:rPr lang="en-US" altLang="zh-TW" sz="2800" i="1">
                            <a:latin typeface="Cambria Math" panose="02040503050406030204" pitchFamily="18" charset="0"/>
                            <a:cs typeface="Times New Roman" panose="02020603050405020304" pitchFamily="18" charset="0"/>
                          </a:rPr>
                          <m:t>𝑖</m:t>
                        </m:r>
                      </m:sub>
                    </m:sSub>
                    <m:r>
                      <a:rPr lang="en-US" altLang="zh-TW" sz="2800" b="0" i="1" smtClean="0">
                        <a:latin typeface="Cambria Math" panose="02040503050406030204" pitchFamily="18" charset="0"/>
                        <a:cs typeface="Times New Roman" panose="02020603050405020304" pitchFamily="18" charset="0"/>
                      </a:rPr>
                      <m:t>,</m:t>
                    </m:r>
                    <m:sSub>
                      <m:sSubPr>
                        <m:ctrlPr>
                          <a:rPr lang="zh-TW" altLang="zh-TW" sz="2800" i="1">
                            <a:latin typeface="Cambria Math" panose="02040503050406030204" pitchFamily="18" charset="0"/>
                            <a:ea typeface="Cambria Math" panose="02040503050406030204" pitchFamily="18" charset="0"/>
                          </a:rPr>
                        </m:ctrlPr>
                      </m:sSubPr>
                      <m:e>
                        <m:r>
                          <a:rPr lang="en-US" altLang="zh-TW" sz="2800" i="1">
                            <a:latin typeface="Cambria Math" panose="02040503050406030204" pitchFamily="18" charset="0"/>
                            <a:cs typeface="Times New Roman" panose="02020603050405020304" pitchFamily="18" charset="0"/>
                          </a:rPr>
                          <m:t> </m:t>
                        </m:r>
                        <m:r>
                          <a:rPr lang="en-US" altLang="zh-TW" sz="2800" i="1">
                            <a:latin typeface="Cambria Math" panose="02040503050406030204" pitchFamily="18" charset="0"/>
                            <a:cs typeface="Times New Roman" panose="02020603050405020304" pitchFamily="18" charset="0"/>
                          </a:rPr>
                          <m:t>𝐴</m:t>
                        </m:r>
                      </m:e>
                      <m:sub>
                        <m:r>
                          <a:rPr lang="en-US" altLang="zh-TW" sz="2800" i="1">
                            <a:latin typeface="Cambria Math" panose="02040503050406030204" pitchFamily="18" charset="0"/>
                            <a:cs typeface="Times New Roman" panose="02020603050405020304" pitchFamily="18" charset="0"/>
                          </a:rPr>
                          <m:t>𝑖</m:t>
                        </m:r>
                      </m:sub>
                    </m:sSub>
                    <m:r>
                      <a:rPr lang="en-US" altLang="zh-TW" sz="2800" i="1" smtClean="0">
                        <a:latin typeface="Cambria Math" panose="02040503050406030204" pitchFamily="18" charset="0"/>
                        <a:ea typeface="Cambria Math" panose="02040503050406030204" pitchFamily="18" charset="0"/>
                        <a:cs typeface="Times New Roman" panose="02020603050405020304" pitchFamily="18" charset="0"/>
                      </a:rPr>
                      <m:t>∈</m:t>
                    </m:r>
                    <m:r>
                      <a:rPr lang="zh-TW" altLang="en-US" sz="2800" i="1">
                        <a:latin typeface="Cambria Math" panose="02040503050406030204" pitchFamily="18" charset="0"/>
                      </a:rPr>
                      <m:t>𝔾</m:t>
                    </m:r>
                    <m:r>
                      <a:rPr lang="en-US" altLang="zh-TW" sz="2800" b="0" i="0"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zh-TW" altLang="zh-TW" sz="2800" i="1">
                            <a:latin typeface="Cambria Math" panose="02040503050406030204" pitchFamily="18" charset="0"/>
                            <a:ea typeface="Cambria Math" panose="02040503050406030204" pitchFamily="18" charset="0"/>
                          </a:rPr>
                        </m:ctrlPr>
                      </m:sSubPr>
                      <m:e>
                        <m:r>
                          <a:rPr lang="en-US" altLang="zh-TW" sz="2800" i="1">
                            <a:latin typeface="Cambria Math" panose="02040503050406030204" pitchFamily="18" charset="0"/>
                            <a:cs typeface="Times New Roman" panose="02020603050405020304" pitchFamily="18" charset="0"/>
                          </a:rPr>
                          <m:t> </m:t>
                        </m:r>
                        <m:r>
                          <a:rPr lang="en-US" altLang="zh-TW" sz="2800" i="1">
                            <a:latin typeface="Cambria Math" panose="02040503050406030204" pitchFamily="18" charset="0"/>
                            <a:cs typeface="Times New Roman" panose="02020603050405020304" pitchFamily="18" charset="0"/>
                          </a:rPr>
                          <m:t>𝐴𝐼𝐷</m:t>
                        </m:r>
                      </m:e>
                      <m:sub>
                        <m:r>
                          <a:rPr lang="en-US" altLang="zh-TW" sz="2800" i="1">
                            <a:latin typeface="Cambria Math" panose="02040503050406030204" pitchFamily="18" charset="0"/>
                            <a:cs typeface="Times New Roman" panose="02020603050405020304" pitchFamily="18" charset="0"/>
                          </a:rPr>
                          <m:t>𝑖</m:t>
                        </m:r>
                        <m:r>
                          <a:rPr lang="en-US" altLang="zh-TW" sz="2800" i="1">
                            <a:latin typeface="Cambria Math" panose="02040503050406030204" pitchFamily="18" charset="0"/>
                            <a:cs typeface="Times New Roman" panose="02020603050405020304" pitchFamily="18" charset="0"/>
                          </a:rPr>
                          <m:t>,2</m:t>
                        </m:r>
                      </m:sub>
                    </m:sSub>
                    <m:r>
                      <a:rPr lang="en-US" altLang="zh-TW" sz="2800" b="0" i="1" smtClean="0">
                        <a:latin typeface="Cambria Math" panose="02040503050406030204" pitchFamily="18" charset="0"/>
                        <a:cs typeface="Times New Roman" panose="02020603050405020304" pitchFamily="18" charset="0"/>
                      </a:rPr>
                      <m:t>,</m:t>
                    </m:r>
                    <m:sSub>
                      <m:sSubPr>
                        <m:ctrlPr>
                          <a:rPr lang="zh-TW" altLang="zh-TW" sz="2800" i="1">
                            <a:latin typeface="Cambria Math" panose="02040503050406030204" pitchFamily="18" charset="0"/>
                            <a:ea typeface="Cambria Math" panose="02040503050406030204" pitchFamily="18" charset="0"/>
                          </a:rPr>
                        </m:ctrlPr>
                      </m:sSubPr>
                      <m:e>
                        <m:r>
                          <a:rPr lang="en-US" altLang="zh-TW" sz="2800" i="1">
                            <a:latin typeface="Cambria Math" panose="02040503050406030204" pitchFamily="18" charset="0"/>
                            <a:cs typeface="Times New Roman" panose="02020603050405020304" pitchFamily="18" charset="0"/>
                          </a:rPr>
                          <m:t> </m:t>
                        </m:r>
                        <m:r>
                          <a:rPr lang="en-US" altLang="zh-TW" sz="2800" i="1">
                            <a:latin typeface="Cambria Math" panose="02040503050406030204" pitchFamily="18" charset="0"/>
                            <a:cs typeface="Times New Roman" panose="02020603050405020304" pitchFamily="18" charset="0"/>
                          </a:rPr>
                          <m:t>𝜂</m:t>
                        </m:r>
                      </m:e>
                      <m:sub>
                        <m:r>
                          <a:rPr lang="en-US" altLang="zh-TW" sz="2800" i="1">
                            <a:latin typeface="Cambria Math" panose="02040503050406030204" pitchFamily="18" charset="0"/>
                            <a:cs typeface="Times New Roman" panose="02020603050405020304" pitchFamily="18" charset="0"/>
                          </a:rPr>
                          <m:t>𝑖</m:t>
                        </m:r>
                      </m:sub>
                    </m:sSub>
                    <m:r>
                      <a:rPr lang="en-US" altLang="zh-TW" sz="2800" i="1" smtClean="0">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en-US" altLang="zh-TW" sz="2800" i="1" smtClean="0">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TW" sz="2800" b="0" i="1" smtClean="0">
                            <a:latin typeface="Cambria Math" panose="02040503050406030204" pitchFamily="18" charset="0"/>
                            <a:ea typeface="Cambria Math" panose="02040503050406030204" pitchFamily="18" charset="0"/>
                            <a:cs typeface="Times New Roman" panose="02020603050405020304" pitchFamily="18" charset="0"/>
                          </a:rPr>
                          <m:t>𝑍</m:t>
                        </m:r>
                      </m:e>
                      <m:sub>
                        <m:r>
                          <a:rPr lang="en-US" altLang="zh-TW" sz="2800" b="0" i="1" smtClean="0">
                            <a:latin typeface="Cambria Math" panose="02040503050406030204" pitchFamily="18" charset="0"/>
                            <a:ea typeface="Cambria Math" panose="02040503050406030204" pitchFamily="18" charset="0"/>
                            <a:cs typeface="Times New Roman" panose="02020603050405020304" pitchFamily="18" charset="0"/>
                          </a:rPr>
                          <m:t>𝑞</m:t>
                        </m:r>
                      </m:sub>
                      <m:sup>
                        <m:r>
                          <a:rPr lang="en-US" altLang="zh-TW" sz="2800" b="0" i="1" smtClean="0">
                            <a:latin typeface="Cambria Math" panose="02040503050406030204" pitchFamily="18" charset="0"/>
                            <a:ea typeface="Cambria Math" panose="02040503050406030204" pitchFamily="18" charset="0"/>
                            <a:cs typeface="Times New Roman" panose="02020603050405020304" pitchFamily="18" charset="0"/>
                          </a:rPr>
                          <m:t>∗</m:t>
                        </m:r>
                      </m:sup>
                    </m:sSubSup>
                  </m:oMath>
                </a14:m>
                <a:r>
                  <a:rPr lang="en-US" altLang="zh-TW" sz="2800" dirty="0"/>
                  <a:t>and (</a:t>
                </a:r>
                <a14:m>
                  <m:oMath xmlns:m="http://schemas.openxmlformats.org/officeDocument/2006/math">
                    <m:sSub>
                      <m:sSubPr>
                        <m:ctrlPr>
                          <a:rPr lang="zh-TW" altLang="zh-TW" sz="2800" i="1">
                            <a:latin typeface="Cambria Math" panose="02040503050406030204" pitchFamily="18" charset="0"/>
                            <a:ea typeface="Cambria Math" panose="02040503050406030204" pitchFamily="18" charset="0"/>
                          </a:rPr>
                        </m:ctrlPr>
                      </m:sSubPr>
                      <m:e>
                        <m:r>
                          <a:rPr lang="en-US" altLang="zh-TW" sz="2800" i="1">
                            <a:latin typeface="Cambria Math" panose="02040503050406030204" pitchFamily="18" charset="0"/>
                            <a:cs typeface="Times New Roman" panose="02020603050405020304" pitchFamily="18" charset="0"/>
                          </a:rPr>
                          <m:t> </m:t>
                        </m:r>
                        <m:r>
                          <a:rPr lang="en-US" altLang="zh-TW" sz="2800" i="1">
                            <a:latin typeface="Cambria Math" panose="02040503050406030204" pitchFamily="18" charset="0"/>
                            <a:cs typeface="Times New Roman" panose="02020603050405020304" pitchFamily="18" charset="0"/>
                          </a:rPr>
                          <m:t>𝑇</m:t>
                        </m:r>
                      </m:e>
                      <m:sub>
                        <m:r>
                          <a:rPr lang="en-US" altLang="zh-TW" sz="2800" i="1">
                            <a:latin typeface="Cambria Math" panose="02040503050406030204" pitchFamily="18" charset="0"/>
                            <a:cs typeface="Times New Roman" panose="02020603050405020304" pitchFamily="18" charset="0"/>
                          </a:rPr>
                          <m:t>𝑖</m:t>
                        </m:r>
                      </m:sub>
                    </m:sSub>
                    <m:r>
                      <a:rPr lang="en-US" altLang="zh-TW" sz="2800" b="0" i="1" smtClean="0">
                        <a:latin typeface="Cambria Math" panose="02040503050406030204" pitchFamily="18" charset="0"/>
                        <a:cs typeface="Times New Roman" panose="02020603050405020304" pitchFamily="18" charset="0"/>
                      </a:rPr>
                      <m:t>,</m:t>
                    </m:r>
                    <m:sSub>
                      <m:sSubPr>
                        <m:ctrlPr>
                          <a:rPr lang="zh-TW" altLang="zh-TW" sz="2800" i="1">
                            <a:latin typeface="Cambria Math" panose="02040503050406030204" pitchFamily="18" charset="0"/>
                            <a:ea typeface="Cambria Math" panose="02040503050406030204" pitchFamily="18" charset="0"/>
                          </a:rPr>
                        </m:ctrlPr>
                      </m:sSubPr>
                      <m:e>
                        <m:r>
                          <a:rPr lang="en-US" altLang="zh-TW" sz="2800" i="1">
                            <a:latin typeface="Cambria Math" panose="02040503050406030204" pitchFamily="18" charset="0"/>
                            <a:cs typeface="Times New Roman" panose="02020603050405020304" pitchFamily="18" charset="0"/>
                          </a:rPr>
                          <m:t> </m:t>
                        </m:r>
                        <m:r>
                          <a:rPr lang="en-US" altLang="zh-TW" sz="2800" i="1">
                            <a:latin typeface="Cambria Math" panose="02040503050406030204" pitchFamily="18" charset="0"/>
                            <a:cs typeface="Times New Roman" panose="02020603050405020304" pitchFamily="18" charset="0"/>
                          </a:rPr>
                          <m:t>𝑡</m:t>
                        </m:r>
                      </m:e>
                      <m:sub>
                        <m:r>
                          <a:rPr lang="en-US" altLang="zh-TW" sz="2800" i="1">
                            <a:latin typeface="Cambria Math" panose="02040503050406030204" pitchFamily="18" charset="0"/>
                            <a:cs typeface="Times New Roman" panose="02020603050405020304" pitchFamily="18" charset="0"/>
                          </a:rPr>
                          <m:t>𝑖</m:t>
                        </m:r>
                      </m:sub>
                    </m:sSub>
                  </m:oMath>
                </a14:m>
                <a:r>
                  <a:rPr lang="en-US" altLang="zh-TW" sz="2800" dirty="0"/>
                  <a:t>) are timestamps. </a:t>
                </a:r>
              </a:p>
              <a:p>
                <a:r>
                  <a:rPr lang="en-US" altLang="zh-TW" sz="2800" dirty="0"/>
                  <a:t>Thus, the total communication overhead is 40 × 4 + 20 × 2 + 4 × 2 = 208 bytes.</a:t>
                </a:r>
              </a:p>
            </p:txBody>
          </p:sp>
        </mc:Choice>
        <mc:Fallback xmlns="">
          <p:sp>
            <p:nvSpPr>
              <p:cNvPr id="3" name="矩形 2">
                <a:extLst>
                  <a:ext uri="{FF2B5EF4-FFF2-40B4-BE49-F238E27FC236}">
                    <a16:creationId xmlns:a16="http://schemas.microsoft.com/office/drawing/2014/main" id="{C4BC391B-115D-4C34-A0EB-AD1247BC0869}"/>
                  </a:ext>
                </a:extLst>
              </p:cNvPr>
              <p:cNvSpPr>
                <a:spLocks noRot="1" noChangeAspect="1" noMove="1" noResize="1" noEditPoints="1" noAdjustHandles="1" noChangeArrowheads="1" noChangeShapeType="1" noTextEdit="1"/>
              </p:cNvSpPr>
              <p:nvPr/>
            </p:nvSpPr>
            <p:spPr>
              <a:xfrm>
                <a:off x="609600" y="1556792"/>
                <a:ext cx="10810982" cy="4884222"/>
              </a:xfrm>
              <a:prstGeom prst="rect">
                <a:avLst/>
              </a:prstGeom>
              <a:blipFill>
                <a:blip r:embed="rId3"/>
                <a:stretch>
                  <a:fillRect l="-1128" t="-1247" r="-1974" b="-2369"/>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0518830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latin typeface="Microsoft JhengHei" panose="020B0604030504040204" pitchFamily="34" charset="-120"/>
                <a:ea typeface="Microsoft JhengHei" panose="020B0604030504040204" pitchFamily="34" charset="-120"/>
                <a:cs typeface="Times New Roman" panose="02020603050405020304" pitchFamily="18" charset="0"/>
              </a:rPr>
              <a:t>Performance evaluation</a:t>
            </a: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38</a:t>
            </a:fld>
            <a:endParaRPr lang="en-US" altLang="zh-TW">
              <a:solidFill>
                <a:srgbClr val="898989"/>
              </a:solidFill>
              <a:latin typeface="Calibri" panose="020F0502020204030204" pitchFamily="34" charset="0"/>
            </a:endParaRPr>
          </a:p>
        </p:txBody>
      </p:sp>
      <p:sp>
        <p:nvSpPr>
          <p:cNvPr id="5" name="文字方塊 4">
            <a:extLst>
              <a:ext uri="{FF2B5EF4-FFF2-40B4-BE49-F238E27FC236}">
                <a16:creationId xmlns:a16="http://schemas.microsoft.com/office/drawing/2014/main" id="{9CFFDC01-E091-F761-D3B3-3F4CBD065A0A}"/>
              </a:ext>
            </a:extLst>
          </p:cNvPr>
          <p:cNvSpPr txBox="1"/>
          <p:nvPr/>
        </p:nvSpPr>
        <p:spPr>
          <a:xfrm>
            <a:off x="3966072" y="2236424"/>
            <a:ext cx="184731" cy="369332"/>
          </a:xfrm>
          <a:prstGeom prst="rect">
            <a:avLst/>
          </a:prstGeom>
          <a:noFill/>
        </p:spPr>
        <p:txBody>
          <a:bodyPr wrap="none" rtlCol="0">
            <a:spAutoFit/>
          </a:bodyPr>
          <a:lstStyle/>
          <a:p>
            <a:endParaRPr lang="en-US" dirty="0"/>
          </a:p>
        </p:txBody>
      </p:sp>
      <p:sp>
        <p:nvSpPr>
          <p:cNvPr id="3" name="矩形 2">
            <a:extLst>
              <a:ext uri="{FF2B5EF4-FFF2-40B4-BE49-F238E27FC236}">
                <a16:creationId xmlns:a16="http://schemas.microsoft.com/office/drawing/2014/main" id="{C4BC391B-115D-4C34-A0EB-AD1247BC0869}"/>
              </a:ext>
            </a:extLst>
          </p:cNvPr>
          <p:cNvSpPr/>
          <p:nvPr/>
        </p:nvSpPr>
        <p:spPr>
          <a:xfrm>
            <a:off x="609600" y="1556792"/>
            <a:ext cx="10810982" cy="954107"/>
          </a:xfrm>
          <a:prstGeom prst="rect">
            <a:avLst/>
          </a:prstGeom>
        </p:spPr>
        <p:txBody>
          <a:bodyPr wrap="square">
            <a:spAutoFit/>
          </a:bodyPr>
          <a:lstStyle/>
          <a:p>
            <a:r>
              <a:rPr lang="en-US" altLang="zh-TW" sz="2800" b="1" dirty="0"/>
              <a:t>B. Communication Overhead</a:t>
            </a:r>
          </a:p>
          <a:p>
            <a:endParaRPr lang="en-US" altLang="zh-TW" sz="2800" b="1" dirty="0"/>
          </a:p>
        </p:txBody>
      </p:sp>
      <p:pic>
        <p:nvPicPr>
          <p:cNvPr id="2" name="圖片 1">
            <a:extLst>
              <a:ext uri="{FF2B5EF4-FFF2-40B4-BE49-F238E27FC236}">
                <a16:creationId xmlns:a16="http://schemas.microsoft.com/office/drawing/2014/main" id="{357C9BD5-7A26-451F-9DF7-4415AC0E3E8B}"/>
              </a:ext>
            </a:extLst>
          </p:cNvPr>
          <p:cNvPicPr>
            <a:picLocks noChangeAspect="1"/>
          </p:cNvPicPr>
          <p:nvPr/>
        </p:nvPicPr>
        <p:blipFill>
          <a:blip r:embed="rId3"/>
          <a:stretch>
            <a:fillRect/>
          </a:stretch>
        </p:blipFill>
        <p:spPr>
          <a:xfrm>
            <a:off x="1888552" y="2708920"/>
            <a:ext cx="8211696" cy="2791215"/>
          </a:xfrm>
          <a:prstGeom prst="rect">
            <a:avLst/>
          </a:prstGeom>
        </p:spPr>
      </p:pic>
    </p:spTree>
    <p:extLst>
      <p:ext uri="{BB962C8B-B14F-4D97-AF65-F5344CB8AC3E}">
        <p14:creationId xmlns:p14="http://schemas.microsoft.com/office/powerpoint/2010/main" val="15627838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latin typeface="Microsoft JhengHei" panose="020B0604030504040204" pitchFamily="34" charset="-120"/>
                <a:ea typeface="Microsoft JhengHei" panose="020B0604030504040204" pitchFamily="34" charset="-120"/>
                <a:cs typeface="Times New Roman" panose="02020603050405020304" pitchFamily="18" charset="0"/>
              </a:rPr>
              <a:t>Performance evaluation</a:t>
            </a: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39</a:t>
            </a:fld>
            <a:endParaRPr lang="en-US" altLang="zh-TW">
              <a:solidFill>
                <a:srgbClr val="898989"/>
              </a:solidFill>
              <a:latin typeface="Calibri" panose="020F0502020204030204" pitchFamily="34" charset="0"/>
            </a:endParaRPr>
          </a:p>
        </p:txBody>
      </p:sp>
      <p:sp>
        <p:nvSpPr>
          <p:cNvPr id="5" name="文字方塊 4">
            <a:extLst>
              <a:ext uri="{FF2B5EF4-FFF2-40B4-BE49-F238E27FC236}">
                <a16:creationId xmlns:a16="http://schemas.microsoft.com/office/drawing/2014/main" id="{9CFFDC01-E091-F761-D3B3-3F4CBD065A0A}"/>
              </a:ext>
            </a:extLst>
          </p:cNvPr>
          <p:cNvSpPr txBox="1"/>
          <p:nvPr/>
        </p:nvSpPr>
        <p:spPr>
          <a:xfrm>
            <a:off x="3966072" y="2236424"/>
            <a:ext cx="184731" cy="369332"/>
          </a:xfrm>
          <a:prstGeom prst="rect">
            <a:avLst/>
          </a:prstGeom>
          <a:noFill/>
        </p:spPr>
        <p:txBody>
          <a:bodyPr wrap="none" rtlCol="0">
            <a:spAutoFit/>
          </a:bodyPr>
          <a:lstStyle/>
          <a:p>
            <a:endParaRPr lang="en-US" dirty="0"/>
          </a:p>
        </p:txBody>
      </p:sp>
      <p:sp>
        <p:nvSpPr>
          <p:cNvPr id="3" name="矩形 2">
            <a:extLst>
              <a:ext uri="{FF2B5EF4-FFF2-40B4-BE49-F238E27FC236}">
                <a16:creationId xmlns:a16="http://schemas.microsoft.com/office/drawing/2014/main" id="{C4BC391B-115D-4C34-A0EB-AD1247BC0869}"/>
              </a:ext>
            </a:extLst>
          </p:cNvPr>
          <p:cNvSpPr/>
          <p:nvPr/>
        </p:nvSpPr>
        <p:spPr>
          <a:xfrm>
            <a:off x="609600" y="1556792"/>
            <a:ext cx="10810982" cy="954107"/>
          </a:xfrm>
          <a:prstGeom prst="rect">
            <a:avLst/>
          </a:prstGeom>
        </p:spPr>
        <p:txBody>
          <a:bodyPr wrap="square">
            <a:spAutoFit/>
          </a:bodyPr>
          <a:lstStyle/>
          <a:p>
            <a:r>
              <a:rPr lang="en-US" altLang="zh-TW" sz="2800" b="1" dirty="0"/>
              <a:t>B. Communication Overhead(comparing with CLMBA)</a:t>
            </a:r>
          </a:p>
          <a:p>
            <a:endParaRPr lang="en-US" altLang="zh-TW" sz="2800" b="1" dirty="0"/>
          </a:p>
        </p:txBody>
      </p:sp>
      <p:graphicFrame>
        <p:nvGraphicFramePr>
          <p:cNvPr id="7" name="表格 6">
            <a:extLst>
              <a:ext uri="{FF2B5EF4-FFF2-40B4-BE49-F238E27FC236}">
                <a16:creationId xmlns:a16="http://schemas.microsoft.com/office/drawing/2014/main" id="{D69D1F11-25A3-4027-A874-7C53F6148E3F}"/>
              </a:ext>
            </a:extLst>
          </p:cNvPr>
          <p:cNvGraphicFramePr>
            <a:graphicFrameLocks noGrp="1"/>
          </p:cNvGraphicFramePr>
          <p:nvPr>
            <p:extLst>
              <p:ext uri="{D42A27DB-BD31-4B8C-83A1-F6EECF244321}">
                <p14:modId xmlns:p14="http://schemas.microsoft.com/office/powerpoint/2010/main" val="2610965249"/>
              </p:ext>
            </p:extLst>
          </p:nvPr>
        </p:nvGraphicFramePr>
        <p:xfrm>
          <a:off x="2032000" y="3330741"/>
          <a:ext cx="8127999" cy="1112520"/>
        </p:xfrm>
        <a:graphic>
          <a:graphicData uri="http://schemas.openxmlformats.org/drawingml/2006/table">
            <a:tbl>
              <a:tblPr firstRow="1" bandRow="1">
                <a:tableStyleId>{5940675A-B579-460E-94D1-54222C63F5DA}</a:tableStyleId>
              </a:tblPr>
              <a:tblGrid>
                <a:gridCol w="1759744">
                  <a:extLst>
                    <a:ext uri="{9D8B030D-6E8A-4147-A177-3AD203B41FA5}">
                      <a16:colId xmlns:a16="http://schemas.microsoft.com/office/drawing/2014/main" val="1981181173"/>
                    </a:ext>
                  </a:extLst>
                </a:gridCol>
                <a:gridCol w="3658922">
                  <a:extLst>
                    <a:ext uri="{9D8B030D-6E8A-4147-A177-3AD203B41FA5}">
                      <a16:colId xmlns:a16="http://schemas.microsoft.com/office/drawing/2014/main" val="1219114690"/>
                    </a:ext>
                  </a:extLst>
                </a:gridCol>
                <a:gridCol w="2709333">
                  <a:extLst>
                    <a:ext uri="{9D8B030D-6E8A-4147-A177-3AD203B41FA5}">
                      <a16:colId xmlns:a16="http://schemas.microsoft.com/office/drawing/2014/main" val="3368695805"/>
                    </a:ext>
                  </a:extLst>
                </a:gridCol>
              </a:tblGrid>
              <a:tr h="370840">
                <a:tc>
                  <a:txBody>
                    <a:bodyPr/>
                    <a:lstStyle/>
                    <a:p>
                      <a:pPr algn="ctr"/>
                      <a:endParaRPr lang="zh-TW" altLang="en-US" dirty="0"/>
                    </a:p>
                  </a:txBody>
                  <a:tcPr/>
                </a:tc>
                <a:tc>
                  <a:txBody>
                    <a:bodyPr/>
                    <a:lstStyle/>
                    <a:p>
                      <a:pPr algn="ctr"/>
                      <a:r>
                        <a:rPr lang="en-US" altLang="zh-TW" dirty="0"/>
                        <a:t>Single message</a:t>
                      </a:r>
                      <a:endParaRPr lang="zh-TW" altLang="en-US" dirty="0"/>
                    </a:p>
                  </a:txBody>
                  <a:tcPr/>
                </a:tc>
                <a:tc>
                  <a:txBody>
                    <a:bodyPr/>
                    <a:lstStyle/>
                    <a:p>
                      <a:pPr algn="ctr"/>
                      <a:r>
                        <a:rPr lang="en-US" altLang="zh-TW" sz="1800" b="0" i="0" kern="1200" dirty="0">
                          <a:solidFill>
                            <a:schemeClr val="tx1"/>
                          </a:solidFill>
                          <a:effectLst/>
                          <a:latin typeface="+mn-lt"/>
                          <a:ea typeface="+mn-ea"/>
                          <a:cs typeface="+mn-cs"/>
                        </a:rPr>
                        <a:t>Multiple message</a:t>
                      </a:r>
                      <a:endParaRPr lang="zh-TW" altLang="en-US" dirty="0"/>
                    </a:p>
                  </a:txBody>
                  <a:tcPr/>
                </a:tc>
                <a:extLst>
                  <a:ext uri="{0D108BD9-81ED-4DB2-BD59-A6C34878D82A}">
                    <a16:rowId xmlns:a16="http://schemas.microsoft.com/office/drawing/2014/main" val="3746798141"/>
                  </a:ext>
                </a:extLst>
              </a:tr>
              <a:tr h="370840">
                <a:tc>
                  <a:txBody>
                    <a:bodyPr/>
                    <a:lstStyle/>
                    <a:p>
                      <a:pPr algn="ctr"/>
                      <a:r>
                        <a:rPr lang="en-US" altLang="zh-TW" sz="1800" b="0" i="0" kern="1200" dirty="0">
                          <a:solidFill>
                            <a:schemeClr val="tx1"/>
                          </a:solidFill>
                          <a:effectLst/>
                          <a:latin typeface="+mn-lt"/>
                          <a:ea typeface="+mn-ea"/>
                          <a:cs typeface="+mn-cs"/>
                        </a:rPr>
                        <a:t>CLMBA</a:t>
                      </a:r>
                      <a:endParaRPr lang="zh-TW" altLang="en-US" dirty="0"/>
                    </a:p>
                  </a:txBody>
                  <a:tcPr/>
                </a:tc>
                <a:tc>
                  <a:txBody>
                    <a:bodyPr/>
                    <a:lstStyle/>
                    <a:p>
                      <a:pPr algn="ctr"/>
                      <a:r>
                        <a:rPr lang="en-US" altLang="zh-TW" dirty="0"/>
                        <a:t>80 bytes</a:t>
                      </a:r>
                      <a:endParaRPr lang="zh-TW" altLang="en-US" dirty="0"/>
                    </a:p>
                  </a:txBody>
                  <a:tcPr/>
                </a:tc>
                <a:tc>
                  <a:txBody>
                    <a:bodyPr/>
                    <a:lstStyle/>
                    <a:p>
                      <a:pPr algn="ctr"/>
                      <a:r>
                        <a:rPr lang="en-US" altLang="zh-TW"/>
                        <a:t>160n bytes</a:t>
                      </a:r>
                      <a:endParaRPr lang="zh-TW" altLang="en-US" dirty="0"/>
                    </a:p>
                  </a:txBody>
                  <a:tcPr/>
                </a:tc>
                <a:extLst>
                  <a:ext uri="{0D108BD9-81ED-4DB2-BD59-A6C34878D82A}">
                    <a16:rowId xmlns:a16="http://schemas.microsoft.com/office/drawing/2014/main" val="1548667564"/>
                  </a:ext>
                </a:extLst>
              </a:tr>
              <a:tr h="370840">
                <a:tc>
                  <a:txBody>
                    <a:bodyPr/>
                    <a:lstStyle/>
                    <a:p>
                      <a:pPr algn="ctr"/>
                      <a:r>
                        <a:rPr lang="en-US" altLang="zh-TW" dirty="0"/>
                        <a:t>CLCPPA</a:t>
                      </a:r>
                      <a:endParaRPr lang="zh-TW" altLang="en-US" dirty="0"/>
                    </a:p>
                  </a:txBody>
                  <a:tcPr/>
                </a:tc>
                <a:tc>
                  <a:txBody>
                    <a:bodyPr/>
                    <a:lstStyle/>
                    <a:p>
                      <a:pPr algn="ctr"/>
                      <a:r>
                        <a:rPr lang="en-US" altLang="zh-TW" dirty="0"/>
                        <a:t>208 bytes</a:t>
                      </a:r>
                      <a:endParaRPr lang="zh-TW" altLang="en-US" dirty="0"/>
                    </a:p>
                  </a:txBody>
                  <a:tcPr/>
                </a:tc>
                <a:tc>
                  <a:txBody>
                    <a:bodyPr/>
                    <a:lstStyle/>
                    <a:p>
                      <a:pPr algn="ctr"/>
                      <a:r>
                        <a:rPr lang="en-US" altLang="zh-TW" dirty="0"/>
                        <a:t>208n bytes</a:t>
                      </a:r>
                      <a:endParaRPr lang="zh-TW" altLang="en-US" dirty="0"/>
                    </a:p>
                  </a:txBody>
                  <a:tcPr/>
                </a:tc>
                <a:extLst>
                  <a:ext uri="{0D108BD9-81ED-4DB2-BD59-A6C34878D82A}">
                    <a16:rowId xmlns:a16="http://schemas.microsoft.com/office/drawing/2014/main" val="968178961"/>
                  </a:ext>
                </a:extLst>
              </a:tr>
            </a:tbl>
          </a:graphicData>
        </a:graphic>
      </p:graphicFrame>
    </p:spTree>
    <p:extLst>
      <p:ext uri="{BB962C8B-B14F-4D97-AF65-F5344CB8AC3E}">
        <p14:creationId xmlns:p14="http://schemas.microsoft.com/office/powerpoint/2010/main" val="2555137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t>Introduction</a:t>
            </a:r>
            <a:endParaRPr lang="zh-TW" altLang="en-US"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4</a:t>
            </a:fld>
            <a:endParaRPr lang="en-US" altLang="zh-TW" dirty="0">
              <a:solidFill>
                <a:srgbClr val="898989"/>
              </a:solidFill>
              <a:latin typeface="Calibri" panose="020F0502020204030204" pitchFamily="34" charset="0"/>
            </a:endParaRPr>
          </a:p>
        </p:txBody>
      </p:sp>
      <p:sp>
        <p:nvSpPr>
          <p:cNvPr id="5" name="文字方塊 4">
            <a:extLst>
              <a:ext uri="{FF2B5EF4-FFF2-40B4-BE49-F238E27FC236}">
                <a16:creationId xmlns:a16="http://schemas.microsoft.com/office/drawing/2014/main" id="{309E9C13-2D95-4C90-A43D-AFF038A1C444}"/>
              </a:ext>
            </a:extLst>
          </p:cNvPr>
          <p:cNvSpPr txBox="1"/>
          <p:nvPr/>
        </p:nvSpPr>
        <p:spPr>
          <a:xfrm>
            <a:off x="609600" y="2051082"/>
            <a:ext cx="10970112" cy="1200329"/>
          </a:xfrm>
          <a:prstGeom prst="rect">
            <a:avLst/>
          </a:prstGeom>
          <a:noFill/>
        </p:spPr>
        <p:txBody>
          <a:bodyPr wrap="square" rtlCol="0">
            <a:spAutoFit/>
          </a:bodyPr>
          <a:lstStyle/>
          <a:p>
            <a:pPr marL="342900" indent="-342900">
              <a:buFont typeface="Wingdings" panose="05000000000000000000" pitchFamily="2" charset="2"/>
              <a:buChar char="n"/>
            </a:pPr>
            <a:r>
              <a:rPr lang="en-US" altLang="zh-TW" sz="2400" dirty="0"/>
              <a:t>CPPA</a:t>
            </a:r>
            <a:r>
              <a:rPr lang="zh-TW" altLang="en-US" sz="2400" dirty="0"/>
              <a:t>：</a:t>
            </a:r>
            <a:r>
              <a:rPr lang="en-US" altLang="zh-TW" sz="2400" dirty="0"/>
              <a:t>To mitigate the contradiction between anonymity and</a:t>
            </a:r>
            <a:r>
              <a:rPr lang="zh-TW" altLang="en-US" sz="2400" dirty="0"/>
              <a:t> </a:t>
            </a:r>
            <a:r>
              <a:rPr lang="en-US" altLang="zh-TW" sz="2400" dirty="0"/>
              <a:t>traceability, the conditional privacy-preserving authentication</a:t>
            </a:r>
            <a:r>
              <a:rPr lang="zh-TW" altLang="en-US" sz="2400" dirty="0"/>
              <a:t> </a:t>
            </a:r>
            <a:r>
              <a:rPr lang="en-US" altLang="zh-TW" sz="2400" dirty="0"/>
              <a:t>(CPPA) [1] has been proposed in VANETs.</a:t>
            </a:r>
          </a:p>
        </p:txBody>
      </p:sp>
      <p:sp>
        <p:nvSpPr>
          <p:cNvPr id="7" name="矩形 6">
            <a:extLst>
              <a:ext uri="{FF2B5EF4-FFF2-40B4-BE49-F238E27FC236}">
                <a16:creationId xmlns:a16="http://schemas.microsoft.com/office/drawing/2014/main" id="{E1AC4664-ED25-42A7-A1FD-49185A2AEDFE}"/>
              </a:ext>
            </a:extLst>
          </p:cNvPr>
          <p:cNvSpPr/>
          <p:nvPr/>
        </p:nvSpPr>
        <p:spPr>
          <a:xfrm>
            <a:off x="609600" y="6108040"/>
            <a:ext cx="9662864" cy="430887"/>
          </a:xfrm>
          <a:prstGeom prst="rect">
            <a:avLst/>
          </a:prstGeom>
        </p:spPr>
        <p:txBody>
          <a:bodyPr wrap="square">
            <a:spAutoFit/>
          </a:bodyPr>
          <a:lstStyle/>
          <a:p>
            <a:r>
              <a:rPr lang="en-US" altLang="zh-TW" sz="1100" dirty="0">
                <a:latin typeface="Times New Roman" panose="02020603050405020304" pitchFamily="18" charset="0"/>
              </a:rPr>
              <a:t>[1] R. Lu, X. Lin, H. Zhu, P.-H. Ho, and X. Shen, “</a:t>
            </a:r>
            <a:r>
              <a:rPr lang="en-US" altLang="zh-TW" sz="1100" dirty="0" err="1">
                <a:latin typeface="Times New Roman" panose="02020603050405020304" pitchFamily="18" charset="0"/>
              </a:rPr>
              <a:t>Ecpp</a:t>
            </a:r>
            <a:r>
              <a:rPr lang="en-US" altLang="zh-TW" sz="1100" dirty="0">
                <a:latin typeface="Times New Roman" panose="02020603050405020304" pitchFamily="18" charset="0"/>
              </a:rPr>
              <a:t>: Efficient conditional</a:t>
            </a:r>
            <a:r>
              <a:rPr lang="zh-TW" altLang="en-US" sz="1100" dirty="0">
                <a:latin typeface="Times New Roman" panose="02020603050405020304" pitchFamily="18" charset="0"/>
              </a:rPr>
              <a:t> </a:t>
            </a:r>
            <a:r>
              <a:rPr lang="en-US" altLang="zh-TW" sz="1100" dirty="0">
                <a:latin typeface="Times New Roman" panose="02020603050405020304" pitchFamily="18" charset="0"/>
              </a:rPr>
              <a:t>privacy preservation protocol for secure vehicular communications,” in</a:t>
            </a:r>
            <a:r>
              <a:rPr lang="zh-TW" altLang="en-US" sz="1100" dirty="0">
                <a:latin typeface="Times New Roman" panose="02020603050405020304" pitchFamily="18" charset="0"/>
              </a:rPr>
              <a:t> </a:t>
            </a:r>
            <a:r>
              <a:rPr lang="en-US" altLang="zh-TW" sz="1100" dirty="0">
                <a:latin typeface="Times New Roman" panose="02020603050405020304" pitchFamily="18" charset="0"/>
              </a:rPr>
              <a:t>Proc. IEEE INFOCOM 27th Conf. </a:t>
            </a:r>
            <a:r>
              <a:rPr lang="en-US" altLang="zh-TW" sz="1100" dirty="0" err="1">
                <a:latin typeface="Times New Roman" panose="02020603050405020304" pitchFamily="18" charset="0"/>
              </a:rPr>
              <a:t>Comput</a:t>
            </a:r>
            <a:r>
              <a:rPr lang="en-US" altLang="zh-TW" sz="1100" dirty="0">
                <a:latin typeface="Times New Roman" panose="02020603050405020304" pitchFamily="18" charset="0"/>
              </a:rPr>
              <a:t>. </a:t>
            </a:r>
            <a:r>
              <a:rPr lang="en-US" altLang="zh-TW" sz="1100" dirty="0" err="1">
                <a:latin typeface="Times New Roman" panose="02020603050405020304" pitchFamily="18" charset="0"/>
              </a:rPr>
              <a:t>Commun</a:t>
            </a:r>
            <a:r>
              <a:rPr lang="en-US" altLang="zh-TW" sz="1100" dirty="0">
                <a:latin typeface="Times New Roman" panose="02020603050405020304" pitchFamily="18" charset="0"/>
              </a:rPr>
              <a:t>., 2008, pp. 1229–1237.</a:t>
            </a:r>
            <a:endParaRPr lang="zh-TW" altLang="en-US" sz="1100" dirty="0"/>
          </a:p>
        </p:txBody>
      </p:sp>
      <p:sp>
        <p:nvSpPr>
          <p:cNvPr id="8" name="文字方塊 7">
            <a:extLst>
              <a:ext uri="{FF2B5EF4-FFF2-40B4-BE49-F238E27FC236}">
                <a16:creationId xmlns:a16="http://schemas.microsoft.com/office/drawing/2014/main" id="{689AD46F-ADDA-4C63-A888-E7CA9283211B}"/>
              </a:ext>
            </a:extLst>
          </p:cNvPr>
          <p:cNvSpPr txBox="1"/>
          <p:nvPr/>
        </p:nvSpPr>
        <p:spPr>
          <a:xfrm>
            <a:off x="609600" y="3884856"/>
            <a:ext cx="10970112" cy="1200329"/>
          </a:xfrm>
          <a:prstGeom prst="rect">
            <a:avLst/>
          </a:prstGeom>
          <a:noFill/>
        </p:spPr>
        <p:txBody>
          <a:bodyPr wrap="square" rtlCol="0">
            <a:spAutoFit/>
          </a:bodyPr>
          <a:lstStyle/>
          <a:p>
            <a:pPr marL="342900" indent="-342900">
              <a:buFont typeface="Wingdings" panose="05000000000000000000" pitchFamily="2" charset="2"/>
              <a:buChar char="n"/>
            </a:pPr>
            <a:r>
              <a:rPr lang="en-US" altLang="zh-TW" sz="2400" dirty="0"/>
              <a:t>Issues</a:t>
            </a:r>
            <a:r>
              <a:rPr lang="zh-TW" altLang="en-US" sz="2400" dirty="0"/>
              <a:t>：</a:t>
            </a:r>
            <a:r>
              <a:rPr lang="en-US" altLang="zh-TW" sz="2400" dirty="0"/>
              <a:t>most of them involve certificate management issues (e.g., involving a troublesome certificate revocation list)</a:t>
            </a:r>
            <a:r>
              <a:rPr lang="zh-TW" altLang="en-US" sz="2400" dirty="0"/>
              <a:t>、</a:t>
            </a:r>
            <a:r>
              <a:rPr lang="en-US" altLang="zh-TW" sz="2400" dirty="0"/>
              <a:t>secret keys of vehicles will be leaked once the KGC is compromised.</a:t>
            </a:r>
            <a:endParaRPr lang="zh-TW" altLang="en-US" sz="2400" dirty="0"/>
          </a:p>
        </p:txBody>
      </p:sp>
    </p:spTree>
    <p:extLst>
      <p:ext uri="{BB962C8B-B14F-4D97-AF65-F5344CB8AC3E}">
        <p14:creationId xmlns:p14="http://schemas.microsoft.com/office/powerpoint/2010/main" val="21036998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latin typeface="Microsoft JhengHei" panose="020B0604030504040204" pitchFamily="34" charset="-120"/>
                <a:ea typeface="Microsoft JhengHei" panose="020B0604030504040204" pitchFamily="34" charset="-120"/>
                <a:cs typeface="Times New Roman" panose="02020603050405020304" pitchFamily="18" charset="0"/>
              </a:rPr>
              <a:t>Performance evaluation</a:t>
            </a: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40</a:t>
            </a:fld>
            <a:endParaRPr lang="en-US" altLang="zh-TW">
              <a:solidFill>
                <a:srgbClr val="898989"/>
              </a:solidFill>
              <a:latin typeface="Calibri" panose="020F0502020204030204" pitchFamily="34" charset="0"/>
            </a:endParaRPr>
          </a:p>
        </p:txBody>
      </p:sp>
      <p:sp>
        <p:nvSpPr>
          <p:cNvPr id="5" name="文字方塊 4">
            <a:extLst>
              <a:ext uri="{FF2B5EF4-FFF2-40B4-BE49-F238E27FC236}">
                <a16:creationId xmlns:a16="http://schemas.microsoft.com/office/drawing/2014/main" id="{9CFFDC01-E091-F761-D3B3-3F4CBD065A0A}"/>
              </a:ext>
            </a:extLst>
          </p:cNvPr>
          <p:cNvSpPr txBox="1"/>
          <p:nvPr/>
        </p:nvSpPr>
        <p:spPr>
          <a:xfrm>
            <a:off x="3966072" y="2236424"/>
            <a:ext cx="184731" cy="369332"/>
          </a:xfrm>
          <a:prstGeom prst="rect">
            <a:avLst/>
          </a:prstGeom>
          <a:noFill/>
        </p:spPr>
        <p:txBody>
          <a:bodyPr wrap="none" rtlCol="0">
            <a:spAutoFit/>
          </a:bodyPr>
          <a:lstStyle/>
          <a:p>
            <a:endParaRPr lang="en-US" dirty="0"/>
          </a:p>
        </p:txBody>
      </p:sp>
      <p:sp>
        <p:nvSpPr>
          <p:cNvPr id="3" name="矩形 2">
            <a:extLst>
              <a:ext uri="{FF2B5EF4-FFF2-40B4-BE49-F238E27FC236}">
                <a16:creationId xmlns:a16="http://schemas.microsoft.com/office/drawing/2014/main" id="{C4BC391B-115D-4C34-A0EB-AD1247BC0869}"/>
              </a:ext>
            </a:extLst>
          </p:cNvPr>
          <p:cNvSpPr/>
          <p:nvPr/>
        </p:nvSpPr>
        <p:spPr>
          <a:xfrm>
            <a:off x="803412" y="1916832"/>
            <a:ext cx="10585176" cy="3539430"/>
          </a:xfrm>
          <a:prstGeom prst="rect">
            <a:avLst/>
          </a:prstGeom>
        </p:spPr>
        <p:txBody>
          <a:bodyPr wrap="square">
            <a:spAutoFit/>
          </a:bodyPr>
          <a:lstStyle/>
          <a:p>
            <a:r>
              <a:rPr lang="en-US" altLang="zh-TW" sz="2800" b="1" dirty="0"/>
              <a:t>C. Power Consumption</a:t>
            </a:r>
          </a:p>
          <a:p>
            <a:endParaRPr lang="en-US" altLang="zh-TW" sz="2800" b="1" dirty="0"/>
          </a:p>
          <a:p>
            <a:r>
              <a:rPr lang="en-US" altLang="zh-TW" sz="2800" dirty="0"/>
              <a:t>On the basis of evaluation method designed by </a:t>
            </a:r>
            <a:r>
              <a:rPr lang="en-US" altLang="zh-TW" sz="2800" dirty="0" err="1"/>
              <a:t>Thumbur</a:t>
            </a:r>
            <a:r>
              <a:rPr lang="en-US" altLang="zh-TW" sz="2800" dirty="0"/>
              <a:t> et al. [7], authors analyze the power utilization of their scheme.</a:t>
            </a:r>
          </a:p>
          <a:p>
            <a:endParaRPr lang="en-US" altLang="zh-TW" sz="2800" b="1" dirty="0"/>
          </a:p>
          <a:p>
            <a:r>
              <a:rPr lang="en-US" altLang="zh-TW" sz="2800" dirty="0"/>
              <a:t>The power consumption can be computes as E = </a:t>
            </a:r>
            <a:r>
              <a:rPr lang="en-US" altLang="zh-TW" sz="2800" dirty="0" err="1"/>
              <a:t>tP</a:t>
            </a:r>
            <a:r>
              <a:rPr lang="en-US" altLang="zh-TW" sz="2800" dirty="0"/>
              <a:t> , where</a:t>
            </a:r>
            <a:br>
              <a:rPr lang="en-US" altLang="zh-TW" sz="2800" dirty="0"/>
            </a:br>
            <a:r>
              <a:rPr lang="en-US" altLang="zh-TW" sz="2800" dirty="0"/>
              <a:t>E is the consumed energy, t is a total time cost and P is the</a:t>
            </a:r>
            <a:br>
              <a:rPr lang="en-US" altLang="zh-TW" sz="2800" dirty="0"/>
            </a:br>
            <a:r>
              <a:rPr lang="en-US" altLang="zh-TW" sz="2800" dirty="0"/>
              <a:t>maximum power of CPU (10.88 W).</a:t>
            </a:r>
            <a:endParaRPr lang="en-US" altLang="zh-TW" sz="2800" b="1" dirty="0"/>
          </a:p>
        </p:txBody>
      </p:sp>
      <p:sp>
        <p:nvSpPr>
          <p:cNvPr id="4" name="矩形 3">
            <a:extLst>
              <a:ext uri="{FF2B5EF4-FFF2-40B4-BE49-F238E27FC236}">
                <a16:creationId xmlns:a16="http://schemas.microsoft.com/office/drawing/2014/main" id="{E38D5B66-FD94-4154-8DD7-96ED64CCAA3F}"/>
              </a:ext>
            </a:extLst>
          </p:cNvPr>
          <p:cNvSpPr/>
          <p:nvPr/>
        </p:nvSpPr>
        <p:spPr>
          <a:xfrm>
            <a:off x="551384" y="5940867"/>
            <a:ext cx="9901100" cy="415498"/>
          </a:xfrm>
          <a:prstGeom prst="rect">
            <a:avLst/>
          </a:prstGeom>
        </p:spPr>
        <p:txBody>
          <a:bodyPr wrap="square">
            <a:spAutoFit/>
          </a:bodyPr>
          <a:lstStyle/>
          <a:p>
            <a:r>
              <a:rPr lang="en-US" altLang="zh-TW" sz="1050" dirty="0">
                <a:latin typeface="Times New Roman" panose="02020603050405020304" pitchFamily="18" charset="0"/>
              </a:rPr>
              <a:t>[7] T. Gowri, G. S. Rao, P. V. Reddy, N. B. Gayathri, D. V. R. K. Reddy, and M. </a:t>
            </a:r>
            <a:r>
              <a:rPr lang="en-US" altLang="zh-TW" sz="1050" dirty="0" err="1">
                <a:latin typeface="Times New Roman" panose="02020603050405020304" pitchFamily="18" charset="0"/>
              </a:rPr>
              <a:t>Padmavathamma</a:t>
            </a:r>
            <a:r>
              <a:rPr lang="en-US" altLang="zh-TW" sz="1050" dirty="0">
                <a:latin typeface="Times New Roman" panose="02020603050405020304" pitchFamily="18" charset="0"/>
              </a:rPr>
              <a:t>, “Efficient and secure certificateless aggregate signature-based authentication </a:t>
            </a:r>
            <a:r>
              <a:rPr lang="en-US" altLang="zh-TW" sz="1050" dirty="0" err="1">
                <a:latin typeface="Times New Roman" panose="02020603050405020304" pitchFamily="18" charset="0"/>
              </a:rPr>
              <a:t>sheme</a:t>
            </a:r>
            <a:r>
              <a:rPr lang="en-US" altLang="zh-TW" sz="1050" dirty="0">
                <a:latin typeface="Times New Roman" panose="02020603050405020304" pitchFamily="18" charset="0"/>
              </a:rPr>
              <a:t> for vehicular ad hoc Networks,” IEEE Internet Things J., vol. 8, no. 3, pp. 1908–1920, Feb. 2021.</a:t>
            </a:r>
            <a:endParaRPr lang="zh-TW" altLang="en-US" sz="1050" dirty="0"/>
          </a:p>
        </p:txBody>
      </p:sp>
    </p:spTree>
    <p:extLst>
      <p:ext uri="{BB962C8B-B14F-4D97-AF65-F5344CB8AC3E}">
        <p14:creationId xmlns:p14="http://schemas.microsoft.com/office/powerpoint/2010/main" val="12201559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latin typeface="Microsoft JhengHei" panose="020B0604030504040204" pitchFamily="34" charset="-120"/>
                <a:ea typeface="Microsoft JhengHei" panose="020B0604030504040204" pitchFamily="34" charset="-120"/>
                <a:cs typeface="Times New Roman" panose="02020603050405020304" pitchFamily="18" charset="0"/>
              </a:rPr>
              <a:t>Performance evaluation</a:t>
            </a: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41</a:t>
            </a:fld>
            <a:endParaRPr lang="en-US" altLang="zh-TW">
              <a:solidFill>
                <a:srgbClr val="898989"/>
              </a:solidFill>
              <a:latin typeface="Calibri" panose="020F0502020204030204" pitchFamily="34" charset="0"/>
            </a:endParaRPr>
          </a:p>
        </p:txBody>
      </p:sp>
      <p:sp>
        <p:nvSpPr>
          <p:cNvPr id="5" name="文字方塊 4">
            <a:extLst>
              <a:ext uri="{FF2B5EF4-FFF2-40B4-BE49-F238E27FC236}">
                <a16:creationId xmlns:a16="http://schemas.microsoft.com/office/drawing/2014/main" id="{9CFFDC01-E091-F761-D3B3-3F4CBD065A0A}"/>
              </a:ext>
            </a:extLst>
          </p:cNvPr>
          <p:cNvSpPr txBox="1"/>
          <p:nvPr/>
        </p:nvSpPr>
        <p:spPr>
          <a:xfrm>
            <a:off x="3966072" y="2236424"/>
            <a:ext cx="184731" cy="369332"/>
          </a:xfrm>
          <a:prstGeom prst="rect">
            <a:avLst/>
          </a:prstGeom>
          <a:noFill/>
        </p:spPr>
        <p:txBody>
          <a:bodyPr wrap="none" rtlCol="0">
            <a:spAutoFit/>
          </a:bodyPr>
          <a:lstStyle/>
          <a:p>
            <a:endParaRPr lang="en-US" dirty="0"/>
          </a:p>
        </p:txBody>
      </p:sp>
      <p:sp>
        <p:nvSpPr>
          <p:cNvPr id="3" name="矩形 2">
            <a:extLst>
              <a:ext uri="{FF2B5EF4-FFF2-40B4-BE49-F238E27FC236}">
                <a16:creationId xmlns:a16="http://schemas.microsoft.com/office/drawing/2014/main" id="{C4BC391B-115D-4C34-A0EB-AD1247BC0869}"/>
              </a:ext>
            </a:extLst>
          </p:cNvPr>
          <p:cNvSpPr/>
          <p:nvPr/>
        </p:nvSpPr>
        <p:spPr>
          <a:xfrm>
            <a:off x="803412" y="1916832"/>
            <a:ext cx="5436604" cy="3970318"/>
          </a:xfrm>
          <a:prstGeom prst="rect">
            <a:avLst/>
          </a:prstGeom>
        </p:spPr>
        <p:txBody>
          <a:bodyPr wrap="square">
            <a:spAutoFit/>
          </a:bodyPr>
          <a:lstStyle/>
          <a:p>
            <a:r>
              <a:rPr lang="en-US" altLang="zh-TW" sz="2800" b="1" dirty="0"/>
              <a:t>C. Power Consumption</a:t>
            </a:r>
          </a:p>
          <a:p>
            <a:endParaRPr lang="en-US" altLang="zh-TW" sz="2800" b="1" dirty="0"/>
          </a:p>
          <a:p>
            <a:r>
              <a:rPr lang="en-US" altLang="zh-TW" sz="2800" dirty="0"/>
              <a:t>our scheme requires lower energy than [8]. While the cost of signature verification of our scheme is higher than that of [9], their scheme is vulnerable to withstand attacks.</a:t>
            </a:r>
            <a:endParaRPr lang="en-US" altLang="zh-TW" sz="2800" b="1" dirty="0"/>
          </a:p>
          <a:p>
            <a:endParaRPr lang="en-US" altLang="zh-TW" sz="2800" b="1" dirty="0"/>
          </a:p>
        </p:txBody>
      </p:sp>
      <p:pic>
        <p:nvPicPr>
          <p:cNvPr id="2" name="圖片 1">
            <a:extLst>
              <a:ext uri="{FF2B5EF4-FFF2-40B4-BE49-F238E27FC236}">
                <a16:creationId xmlns:a16="http://schemas.microsoft.com/office/drawing/2014/main" id="{8F3D1159-587E-4230-AB9D-A67C5BABEE52}"/>
              </a:ext>
            </a:extLst>
          </p:cNvPr>
          <p:cNvPicPr>
            <a:picLocks noChangeAspect="1"/>
          </p:cNvPicPr>
          <p:nvPr/>
        </p:nvPicPr>
        <p:blipFill>
          <a:blip r:embed="rId3"/>
          <a:stretch>
            <a:fillRect/>
          </a:stretch>
        </p:blipFill>
        <p:spPr>
          <a:xfrm>
            <a:off x="6023992" y="2236424"/>
            <a:ext cx="5982259" cy="3418036"/>
          </a:xfrm>
          <a:prstGeom prst="rect">
            <a:avLst/>
          </a:prstGeom>
        </p:spPr>
      </p:pic>
      <p:sp>
        <p:nvSpPr>
          <p:cNvPr id="6" name="矩形 5">
            <a:extLst>
              <a:ext uri="{FF2B5EF4-FFF2-40B4-BE49-F238E27FC236}">
                <a16:creationId xmlns:a16="http://schemas.microsoft.com/office/drawing/2014/main" id="{1EDCB059-273C-4F2C-8507-043CAEE59882}"/>
              </a:ext>
            </a:extLst>
          </p:cNvPr>
          <p:cNvSpPr/>
          <p:nvPr/>
        </p:nvSpPr>
        <p:spPr>
          <a:xfrm>
            <a:off x="625882" y="5868771"/>
            <a:ext cx="9469052" cy="900246"/>
          </a:xfrm>
          <a:prstGeom prst="rect">
            <a:avLst/>
          </a:prstGeom>
        </p:spPr>
        <p:txBody>
          <a:bodyPr wrap="square">
            <a:spAutoFit/>
          </a:bodyPr>
          <a:lstStyle/>
          <a:p>
            <a:r>
              <a:rPr lang="en-US" altLang="zh-TW" sz="1050" dirty="0"/>
              <a:t>[8] I. A. Kamil and S. O. </a:t>
            </a:r>
            <a:r>
              <a:rPr lang="en-US" altLang="zh-TW" sz="1050" dirty="0" err="1"/>
              <a:t>Ogundoyin</a:t>
            </a:r>
            <a:r>
              <a:rPr lang="en-US" altLang="zh-TW" sz="1050" dirty="0"/>
              <a:t> , “An improved certificateless aggregate signature scheme without bilinear pairings for vehicular ad hoc networks,” J. Inf. </a:t>
            </a:r>
            <a:r>
              <a:rPr lang="en-US" altLang="zh-TW" sz="1050" dirty="0" err="1"/>
              <a:t>Secur</a:t>
            </a:r>
            <a:r>
              <a:rPr lang="en-US" altLang="zh-TW" sz="1050" dirty="0"/>
              <a:t>. Appl., vol. 44, pp. 184–200, 2019.</a:t>
            </a:r>
          </a:p>
          <a:p>
            <a:r>
              <a:rPr lang="en-US" altLang="zh-TW" sz="1050" dirty="0"/>
              <a:t>[9] J. Cui, J. Zhang, H. Zhong, R. Shi, and Y. Xu, “An efficient certificateless aggregate signature without pairings for vehicular ad hoc networks,” Inf. Sci., vol. 451-452, pp. 1–15, 2018.</a:t>
            </a:r>
          </a:p>
          <a:p>
            <a:endParaRPr lang="zh-TW" altLang="en-US" sz="1050" dirty="0"/>
          </a:p>
        </p:txBody>
      </p:sp>
    </p:spTree>
    <p:extLst>
      <p:ext uri="{BB962C8B-B14F-4D97-AF65-F5344CB8AC3E}">
        <p14:creationId xmlns:p14="http://schemas.microsoft.com/office/powerpoint/2010/main" val="11753859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a:xfrm>
            <a:off x="649828" y="227975"/>
            <a:ext cx="10972800" cy="1143000"/>
          </a:xfrm>
        </p:spPr>
        <p:txBody>
          <a:bodyPr/>
          <a:lstStyle/>
          <a:p>
            <a:pPr defTabSz="912768"/>
            <a:r>
              <a:rPr lang="en-US" altLang="zh-TW" dirty="0">
                <a:latin typeface="Microsoft JhengHei" panose="020B0604030504040204" pitchFamily="34" charset="-120"/>
                <a:ea typeface="Microsoft JhengHei" panose="020B0604030504040204" pitchFamily="34" charset="-120"/>
                <a:cs typeface="Times New Roman" panose="02020603050405020304" pitchFamily="18" charset="0"/>
              </a:rPr>
              <a:t>Performance evaluation</a:t>
            </a: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42</a:t>
            </a:fld>
            <a:endParaRPr lang="en-US" altLang="zh-TW">
              <a:solidFill>
                <a:srgbClr val="898989"/>
              </a:solidFill>
              <a:latin typeface="Calibri" panose="020F0502020204030204" pitchFamily="34" charset="0"/>
            </a:endParaRPr>
          </a:p>
        </p:txBody>
      </p:sp>
      <p:sp>
        <p:nvSpPr>
          <p:cNvPr id="5" name="文字方塊 4">
            <a:extLst>
              <a:ext uri="{FF2B5EF4-FFF2-40B4-BE49-F238E27FC236}">
                <a16:creationId xmlns:a16="http://schemas.microsoft.com/office/drawing/2014/main" id="{9CFFDC01-E091-F761-D3B3-3F4CBD065A0A}"/>
              </a:ext>
            </a:extLst>
          </p:cNvPr>
          <p:cNvSpPr txBox="1"/>
          <p:nvPr/>
        </p:nvSpPr>
        <p:spPr>
          <a:xfrm>
            <a:off x="3966072" y="2236424"/>
            <a:ext cx="184731" cy="369332"/>
          </a:xfrm>
          <a:prstGeom prst="rect">
            <a:avLst/>
          </a:prstGeom>
          <a:noFill/>
        </p:spPr>
        <p:txBody>
          <a:bodyPr wrap="none" rtlCol="0">
            <a:spAutoFit/>
          </a:bodyPr>
          <a:lstStyle/>
          <a:p>
            <a:endParaRPr lang="en-US" dirty="0"/>
          </a:p>
        </p:txBody>
      </p:sp>
      <p:pic>
        <p:nvPicPr>
          <p:cNvPr id="7" name="圖片 6">
            <a:extLst>
              <a:ext uri="{FF2B5EF4-FFF2-40B4-BE49-F238E27FC236}">
                <a16:creationId xmlns:a16="http://schemas.microsoft.com/office/drawing/2014/main" id="{AA60DAA7-630E-4DE5-B3C9-9474EBF82DFE}"/>
              </a:ext>
            </a:extLst>
          </p:cNvPr>
          <p:cNvPicPr>
            <a:picLocks noChangeAspect="1"/>
          </p:cNvPicPr>
          <p:nvPr/>
        </p:nvPicPr>
        <p:blipFill>
          <a:blip r:embed="rId3"/>
          <a:stretch>
            <a:fillRect/>
          </a:stretch>
        </p:blipFill>
        <p:spPr>
          <a:xfrm>
            <a:off x="5879976" y="1886389"/>
            <a:ext cx="5168748" cy="3085222"/>
          </a:xfrm>
          <a:prstGeom prst="rect">
            <a:avLst/>
          </a:prstGeom>
        </p:spPr>
      </p:pic>
      <mc:AlternateContent xmlns:mc="http://schemas.openxmlformats.org/markup-compatibility/2006" xmlns:a14="http://schemas.microsoft.com/office/drawing/2010/main">
        <mc:Choice Requires="a14">
          <p:graphicFrame>
            <p:nvGraphicFramePr>
              <p:cNvPr id="3" name="表格 2">
                <a:extLst>
                  <a:ext uri="{FF2B5EF4-FFF2-40B4-BE49-F238E27FC236}">
                    <a16:creationId xmlns:a16="http://schemas.microsoft.com/office/drawing/2014/main" id="{DED6B316-9602-4219-A087-63F58FB1F7E7}"/>
                  </a:ext>
                </a:extLst>
              </p:cNvPr>
              <p:cNvGraphicFramePr>
                <a:graphicFrameLocks noGrp="1"/>
              </p:cNvGraphicFramePr>
              <p:nvPr>
                <p:extLst>
                  <p:ext uri="{D42A27DB-BD31-4B8C-83A1-F6EECF244321}">
                    <p14:modId xmlns:p14="http://schemas.microsoft.com/office/powerpoint/2010/main" val="3743678858"/>
                  </p:ext>
                </p:extLst>
              </p:nvPr>
            </p:nvGraphicFramePr>
            <p:xfrm>
              <a:off x="649828" y="2054952"/>
              <a:ext cx="4870108" cy="3254076"/>
            </p:xfrm>
            <a:graphic>
              <a:graphicData uri="http://schemas.openxmlformats.org/drawingml/2006/table">
                <a:tbl>
                  <a:tblPr firstRow="1" firstCol="1" bandRow="1">
                    <a:tableStyleId>{5C22544A-7EE6-4342-B048-85BDC9FD1C3A}</a:tableStyleId>
                  </a:tblPr>
                  <a:tblGrid>
                    <a:gridCol w="1217527">
                      <a:extLst>
                        <a:ext uri="{9D8B030D-6E8A-4147-A177-3AD203B41FA5}">
                          <a16:colId xmlns:a16="http://schemas.microsoft.com/office/drawing/2014/main" val="545446810"/>
                        </a:ext>
                      </a:extLst>
                    </a:gridCol>
                    <a:gridCol w="1217527">
                      <a:extLst>
                        <a:ext uri="{9D8B030D-6E8A-4147-A177-3AD203B41FA5}">
                          <a16:colId xmlns:a16="http://schemas.microsoft.com/office/drawing/2014/main" val="2568859010"/>
                        </a:ext>
                      </a:extLst>
                    </a:gridCol>
                    <a:gridCol w="1217527">
                      <a:extLst>
                        <a:ext uri="{9D8B030D-6E8A-4147-A177-3AD203B41FA5}">
                          <a16:colId xmlns:a16="http://schemas.microsoft.com/office/drawing/2014/main" val="472770536"/>
                        </a:ext>
                      </a:extLst>
                    </a:gridCol>
                    <a:gridCol w="1217527">
                      <a:extLst>
                        <a:ext uri="{9D8B030D-6E8A-4147-A177-3AD203B41FA5}">
                          <a16:colId xmlns:a16="http://schemas.microsoft.com/office/drawing/2014/main" val="749583224"/>
                        </a:ext>
                      </a:extLst>
                    </a:gridCol>
                  </a:tblGrid>
                  <a:tr h="440746">
                    <a:tc>
                      <a:txBody>
                        <a:bodyPr/>
                        <a:lstStyle/>
                        <a:p>
                          <a:pPr algn="ctr"/>
                          <a:r>
                            <a:rPr lang="en-US" sz="2000" kern="0" dirty="0">
                              <a:effectLst/>
                            </a:rPr>
                            <a:t>operation</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r>
                            <a:rPr lang="en-US" sz="2000" kern="0" dirty="0">
                              <a:effectLst/>
                            </a:rPr>
                            <a:t>Time(</a:t>
                          </a:r>
                          <a:r>
                            <a:rPr lang="zh-TW" sz="2000" kern="0" dirty="0">
                              <a:effectLst/>
                            </a:rPr>
                            <a:t>文奕</a:t>
                          </a:r>
                          <a:r>
                            <a:rPr lang="en-US" sz="2000" kern="0" dirty="0">
                              <a:effectLst/>
                            </a:rPr>
                            <a:t>)</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r>
                            <a:rPr lang="en-US" sz="2000" kern="0" dirty="0">
                              <a:effectLst/>
                            </a:rPr>
                            <a:t>operation</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r>
                            <a:rPr lang="en-US" sz="2000" kern="0" dirty="0">
                              <a:effectLst/>
                            </a:rPr>
                            <a:t>CLCPPA</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129062936"/>
                      </a:ext>
                    </a:extLst>
                  </a:tr>
                  <a:tr h="440746">
                    <a:tc>
                      <a:txBody>
                        <a:bodyPr/>
                        <a:lstStyle/>
                        <a:p>
                          <a:pPr algn="ctr"/>
                          <a14:m>
                            <m:oMathPara xmlns:m="http://schemas.openxmlformats.org/officeDocument/2006/math">
                              <m:oMathParaPr>
                                <m:jc m:val="centerGroup"/>
                              </m:oMathParaPr>
                              <m:oMath xmlns:m="http://schemas.openxmlformats.org/officeDocument/2006/math">
                                <m:sSub>
                                  <m:sSubPr>
                                    <m:ctrlPr>
                                      <a:rPr lang="zh-TW" sz="2000" i="1" kern="100">
                                        <a:effectLst/>
                                        <a:latin typeface="Cambria Math" panose="02040503050406030204" pitchFamily="18" charset="0"/>
                                      </a:rPr>
                                    </m:ctrlPr>
                                  </m:sSubPr>
                                  <m:e>
                                    <m:r>
                                      <a:rPr lang="en-US" sz="2000" kern="0">
                                        <a:effectLst/>
                                        <a:latin typeface="Cambria Math" panose="02040503050406030204" pitchFamily="18" charset="0"/>
                                      </a:rPr>
                                      <m:t>𝑇</m:t>
                                    </m:r>
                                  </m:e>
                                  <m:sub>
                                    <m:r>
                                      <a:rPr lang="en-US" sz="2000" kern="0">
                                        <a:effectLst/>
                                        <a:latin typeface="Cambria Math" panose="02040503050406030204" pitchFamily="18" charset="0"/>
                                      </a:rPr>
                                      <m:t>𝑚</m:t>
                                    </m:r>
                                  </m:sub>
                                </m:sSub>
                              </m:oMath>
                            </m:oMathPara>
                          </a14:m>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r>
                            <a:rPr lang="en-US" sz="2000" kern="0" dirty="0">
                              <a:effectLst/>
                            </a:rPr>
                            <a:t>0.32ms</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r>
                            <a:rPr lang="en-US" sz="2000" kern="0">
                              <a:effectLst/>
                            </a:rPr>
                            <a:t>T</a:t>
                          </a:r>
                          <a:r>
                            <a:rPr lang="en-US" sz="2000" kern="0" baseline="-25000">
                              <a:effectLst/>
                            </a:rPr>
                            <a:t>ec m</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r>
                            <a:rPr lang="en-US" sz="2000" kern="0">
                              <a:effectLst/>
                            </a:rPr>
                            <a:t>0.4420ms</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606900855"/>
                      </a:ext>
                    </a:extLst>
                  </a:tr>
                  <a:tr h="440746">
                    <a:tc>
                      <a:txBody>
                        <a:bodyPr/>
                        <a:lstStyle/>
                        <a:p>
                          <a:pPr algn="ctr"/>
                          <a14:m>
                            <m:oMathPara xmlns:m="http://schemas.openxmlformats.org/officeDocument/2006/math">
                              <m:oMathParaPr>
                                <m:jc m:val="centerGroup"/>
                              </m:oMathParaPr>
                              <m:oMath xmlns:m="http://schemas.openxmlformats.org/officeDocument/2006/math">
                                <m:sSub>
                                  <m:sSubPr>
                                    <m:ctrlPr>
                                      <a:rPr lang="zh-TW" sz="2000" i="1" kern="100">
                                        <a:effectLst/>
                                        <a:latin typeface="Cambria Math" panose="02040503050406030204" pitchFamily="18" charset="0"/>
                                      </a:rPr>
                                    </m:ctrlPr>
                                  </m:sSubPr>
                                  <m:e>
                                    <m:r>
                                      <a:rPr lang="en-US" sz="2000" kern="0">
                                        <a:effectLst/>
                                        <a:latin typeface="Cambria Math" panose="02040503050406030204" pitchFamily="18" charset="0"/>
                                      </a:rPr>
                                      <m:t>𝑇</m:t>
                                    </m:r>
                                  </m:e>
                                  <m:sub>
                                    <m:r>
                                      <a:rPr lang="en-US" sz="2000" kern="0">
                                        <a:effectLst/>
                                        <a:latin typeface="Cambria Math" panose="02040503050406030204" pitchFamily="18" charset="0"/>
                                      </a:rPr>
                                      <m:t>𝑎</m:t>
                                    </m:r>
                                  </m:sub>
                                </m:sSub>
                              </m:oMath>
                            </m:oMathPara>
                          </a14:m>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r>
                            <a:rPr lang="en-US" sz="2000" kern="0" dirty="0">
                              <a:effectLst/>
                            </a:rPr>
                            <a:t>0.04ms</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r>
                            <a:rPr lang="en-US" sz="2000" kern="0" dirty="0">
                              <a:effectLst/>
                            </a:rPr>
                            <a:t>T</a:t>
                          </a:r>
                          <a:r>
                            <a:rPr lang="en-US" sz="2000" kern="0" baseline="-25000" dirty="0">
                              <a:effectLst/>
                            </a:rPr>
                            <a:t>ec a</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r>
                            <a:rPr lang="en-US" sz="2000" kern="0">
                              <a:effectLst/>
                            </a:rPr>
                            <a:t>0.0018ms</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155424136"/>
                      </a:ext>
                    </a:extLst>
                  </a:tr>
                  <a:tr h="440746">
                    <a:tc>
                      <a:txBody>
                        <a:bodyPr/>
                        <a:lstStyle/>
                        <a:p>
                          <a:pPr algn="ctr"/>
                          <a14:m>
                            <m:oMathPara xmlns:m="http://schemas.openxmlformats.org/officeDocument/2006/math">
                              <m:oMathParaPr>
                                <m:jc m:val="centerGroup"/>
                              </m:oMathParaPr>
                              <m:oMath xmlns:m="http://schemas.openxmlformats.org/officeDocument/2006/math">
                                <m:sSub>
                                  <m:sSubPr>
                                    <m:ctrlPr>
                                      <a:rPr lang="zh-TW" sz="2000" i="1" kern="100">
                                        <a:effectLst/>
                                        <a:latin typeface="Cambria Math" panose="02040503050406030204" pitchFamily="18" charset="0"/>
                                      </a:rPr>
                                    </m:ctrlPr>
                                  </m:sSubPr>
                                  <m:e>
                                    <m:r>
                                      <a:rPr lang="en-US" sz="2000" kern="0">
                                        <a:effectLst/>
                                        <a:latin typeface="Cambria Math" panose="02040503050406030204" pitchFamily="18" charset="0"/>
                                      </a:rPr>
                                      <m:t>𝑇</m:t>
                                    </m:r>
                                  </m:e>
                                  <m:sub>
                                    <m:r>
                                      <a:rPr lang="en-US" sz="2000" kern="0">
                                        <a:effectLst/>
                                        <a:latin typeface="Cambria Math" panose="02040503050406030204" pitchFamily="18" charset="0"/>
                                      </a:rPr>
                                      <m:t>𝑚𝑢𝑙</m:t>
                                    </m:r>
                                  </m:sub>
                                </m:sSub>
                              </m:oMath>
                            </m:oMathPara>
                          </a14:m>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r>
                            <a:rPr lang="en-US" sz="2000" kern="0" dirty="0">
                              <a:effectLst/>
                            </a:rPr>
                            <a:t>0.01ms</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r>
                            <a:rPr lang="en-US" sz="2000" kern="0" dirty="0">
                              <a:effectLst/>
                            </a:rPr>
                            <a:t>*</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r>
                            <a:rPr lang="en-US" sz="2000" kern="0">
                              <a:effectLst/>
                            </a:rPr>
                            <a:t> </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26645490"/>
                      </a:ext>
                    </a:extLst>
                  </a:tr>
                  <a:tr h="440746">
                    <a:tc>
                      <a:txBody>
                        <a:bodyPr/>
                        <a:lstStyle/>
                        <a:p>
                          <a:pPr algn="ctr"/>
                          <a14:m>
                            <m:oMathPara xmlns:m="http://schemas.openxmlformats.org/officeDocument/2006/math">
                              <m:oMathParaPr>
                                <m:jc m:val="centerGroup"/>
                              </m:oMathParaPr>
                              <m:oMath xmlns:m="http://schemas.openxmlformats.org/officeDocument/2006/math">
                                <m:sSub>
                                  <m:sSubPr>
                                    <m:ctrlPr>
                                      <a:rPr lang="zh-TW" sz="2000" i="1" kern="100">
                                        <a:effectLst/>
                                        <a:latin typeface="Cambria Math" panose="02040503050406030204" pitchFamily="18" charset="0"/>
                                      </a:rPr>
                                    </m:ctrlPr>
                                  </m:sSubPr>
                                  <m:e>
                                    <m:r>
                                      <a:rPr lang="en-US" sz="2000" kern="0">
                                        <a:effectLst/>
                                        <a:latin typeface="Cambria Math" panose="02040503050406030204" pitchFamily="18" charset="0"/>
                                      </a:rPr>
                                      <m:t>𝑇</m:t>
                                    </m:r>
                                  </m:e>
                                  <m:sub>
                                    <m:r>
                                      <a:rPr lang="en-US" sz="2000" kern="0">
                                        <a:effectLst/>
                                        <a:latin typeface="Cambria Math" panose="02040503050406030204" pitchFamily="18" charset="0"/>
                                      </a:rPr>
                                      <m:t>h</m:t>
                                    </m:r>
                                  </m:sub>
                                </m:sSub>
                              </m:oMath>
                            </m:oMathPara>
                          </a14:m>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r>
                            <a:rPr lang="en-US" sz="2000" kern="0">
                              <a:effectLst/>
                            </a:rPr>
                            <a:t>0.045ms</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r>
                            <a:rPr lang="en-US" sz="2000" kern="0" dirty="0">
                              <a:effectLst/>
                            </a:rPr>
                            <a:t>T</a:t>
                          </a:r>
                          <a:r>
                            <a:rPr lang="en-US" sz="2000" kern="0" baseline="-25000" dirty="0">
                              <a:effectLst/>
                            </a:rPr>
                            <a:t>h</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r>
                            <a:rPr lang="en-US" sz="2000" kern="0">
                              <a:effectLst/>
                            </a:rPr>
                            <a:t>0.0001ms</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366545619"/>
                      </a:ext>
                    </a:extLst>
                  </a:tr>
                  <a:tr h="440746">
                    <a:tc>
                      <a:txBody>
                        <a:bodyPr/>
                        <a:lstStyle/>
                        <a:p>
                          <a:pPr algn="ctr"/>
                          <a14:m>
                            <m:oMathPara xmlns:m="http://schemas.openxmlformats.org/officeDocument/2006/math">
                              <m:oMathParaPr>
                                <m:jc m:val="centerGroup"/>
                              </m:oMathParaPr>
                              <m:oMath xmlns:m="http://schemas.openxmlformats.org/officeDocument/2006/math">
                                <m:sSub>
                                  <m:sSubPr>
                                    <m:ctrlPr>
                                      <a:rPr lang="zh-TW" sz="2000" i="1" kern="100">
                                        <a:effectLst/>
                                        <a:latin typeface="Cambria Math" panose="02040503050406030204" pitchFamily="18" charset="0"/>
                                      </a:rPr>
                                    </m:ctrlPr>
                                  </m:sSubPr>
                                  <m:e>
                                    <m:r>
                                      <a:rPr lang="en-US" sz="2000" kern="0">
                                        <a:effectLst/>
                                        <a:latin typeface="Cambria Math" panose="02040503050406030204" pitchFamily="18" charset="0"/>
                                      </a:rPr>
                                      <m:t>𝑇</m:t>
                                    </m:r>
                                  </m:e>
                                  <m:sub>
                                    <m:r>
                                      <a:rPr lang="en-US" sz="2000" kern="0">
                                        <a:effectLst/>
                                        <a:latin typeface="Cambria Math" panose="02040503050406030204" pitchFamily="18" charset="0"/>
                                      </a:rPr>
                                      <m:t>𝑒𝑥𝑝</m:t>
                                    </m:r>
                                  </m:sub>
                                </m:sSub>
                              </m:oMath>
                            </m:oMathPara>
                          </a14:m>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r>
                            <a:rPr lang="en-US" sz="2000" kern="0">
                              <a:effectLst/>
                            </a:rPr>
                            <a:t>1.7ms</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r>
                            <a:rPr lang="en-US" sz="2000" kern="0" dirty="0">
                              <a:effectLst/>
                            </a:rPr>
                            <a:t>*</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r>
                            <a:rPr lang="en-US" sz="2000" kern="0" dirty="0">
                              <a:effectLst/>
                            </a:rPr>
                            <a:t> </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368219623"/>
                      </a:ext>
                    </a:extLst>
                  </a:tr>
                  <a:tr h="440746">
                    <a:tc>
                      <a:txBody>
                        <a:bodyPr/>
                        <a:lstStyle/>
                        <a:p>
                          <a:pPr algn="ctr"/>
                          <a14:m>
                            <m:oMathPara xmlns:m="http://schemas.openxmlformats.org/officeDocument/2006/math">
                              <m:oMathParaPr>
                                <m:jc m:val="centerGroup"/>
                              </m:oMathParaPr>
                              <m:oMath xmlns:m="http://schemas.openxmlformats.org/officeDocument/2006/math">
                                <m:sSub>
                                  <m:sSubPr>
                                    <m:ctrlPr>
                                      <a:rPr lang="zh-TW" sz="2000" i="1" kern="100">
                                        <a:effectLst/>
                                        <a:latin typeface="Cambria Math" panose="02040503050406030204" pitchFamily="18" charset="0"/>
                                      </a:rPr>
                                    </m:ctrlPr>
                                  </m:sSubPr>
                                  <m:e>
                                    <m:r>
                                      <a:rPr lang="en-US" sz="2000" kern="0">
                                        <a:effectLst/>
                                        <a:latin typeface="Cambria Math" panose="02040503050406030204" pitchFamily="18" charset="0"/>
                                      </a:rPr>
                                      <m:t>𝑇</m:t>
                                    </m:r>
                                  </m:e>
                                  <m:sub>
                                    <m:r>
                                      <a:rPr lang="en-US" sz="2000" kern="0">
                                        <a:effectLst/>
                                        <a:latin typeface="Cambria Math" panose="02040503050406030204" pitchFamily="18" charset="0"/>
                                      </a:rPr>
                                      <m:t>𝑝</m:t>
                                    </m:r>
                                  </m:sub>
                                </m:sSub>
                              </m:oMath>
                            </m:oMathPara>
                          </a14:m>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r>
                            <a:rPr lang="en-US" sz="2000" kern="0">
                              <a:effectLst/>
                            </a:rPr>
                            <a:t>1.8ms</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r>
                            <a:rPr lang="en-US" sz="2000" kern="0">
                              <a:effectLst/>
                            </a:rPr>
                            <a:t>*T</a:t>
                          </a:r>
                          <a:r>
                            <a:rPr lang="en-US" sz="2000" kern="0" baseline="-25000">
                              <a:effectLst/>
                            </a:rPr>
                            <a:t>bp</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r>
                            <a:rPr lang="en-US" sz="2000" kern="0" dirty="0">
                              <a:effectLst/>
                            </a:rPr>
                            <a:t>4.211ms</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266818461"/>
                      </a:ext>
                    </a:extLst>
                  </a:tr>
                </a:tbl>
              </a:graphicData>
            </a:graphic>
          </p:graphicFrame>
        </mc:Choice>
        <mc:Fallback xmlns="">
          <p:graphicFrame>
            <p:nvGraphicFramePr>
              <p:cNvPr id="3" name="表格 2">
                <a:extLst>
                  <a:ext uri="{FF2B5EF4-FFF2-40B4-BE49-F238E27FC236}">
                    <a16:creationId xmlns:a16="http://schemas.microsoft.com/office/drawing/2014/main" id="{DED6B316-9602-4219-A087-63F58FB1F7E7}"/>
                  </a:ext>
                </a:extLst>
              </p:cNvPr>
              <p:cNvGraphicFramePr>
                <a:graphicFrameLocks noGrp="1"/>
              </p:cNvGraphicFramePr>
              <p:nvPr>
                <p:extLst>
                  <p:ext uri="{D42A27DB-BD31-4B8C-83A1-F6EECF244321}">
                    <p14:modId xmlns:p14="http://schemas.microsoft.com/office/powerpoint/2010/main" val="3743678858"/>
                  </p:ext>
                </p:extLst>
              </p:nvPr>
            </p:nvGraphicFramePr>
            <p:xfrm>
              <a:off x="649828" y="2054952"/>
              <a:ext cx="4870108" cy="3254076"/>
            </p:xfrm>
            <a:graphic>
              <a:graphicData uri="http://schemas.openxmlformats.org/drawingml/2006/table">
                <a:tbl>
                  <a:tblPr firstRow="1" firstCol="1" bandRow="1">
                    <a:tableStyleId>{5C22544A-7EE6-4342-B048-85BDC9FD1C3A}</a:tableStyleId>
                  </a:tblPr>
                  <a:tblGrid>
                    <a:gridCol w="1217527">
                      <a:extLst>
                        <a:ext uri="{9D8B030D-6E8A-4147-A177-3AD203B41FA5}">
                          <a16:colId xmlns:a16="http://schemas.microsoft.com/office/drawing/2014/main" val="545446810"/>
                        </a:ext>
                      </a:extLst>
                    </a:gridCol>
                    <a:gridCol w="1217527">
                      <a:extLst>
                        <a:ext uri="{9D8B030D-6E8A-4147-A177-3AD203B41FA5}">
                          <a16:colId xmlns:a16="http://schemas.microsoft.com/office/drawing/2014/main" val="2568859010"/>
                        </a:ext>
                      </a:extLst>
                    </a:gridCol>
                    <a:gridCol w="1217527">
                      <a:extLst>
                        <a:ext uri="{9D8B030D-6E8A-4147-A177-3AD203B41FA5}">
                          <a16:colId xmlns:a16="http://schemas.microsoft.com/office/drawing/2014/main" val="472770536"/>
                        </a:ext>
                      </a:extLst>
                    </a:gridCol>
                    <a:gridCol w="1217527">
                      <a:extLst>
                        <a:ext uri="{9D8B030D-6E8A-4147-A177-3AD203B41FA5}">
                          <a16:colId xmlns:a16="http://schemas.microsoft.com/office/drawing/2014/main" val="749583224"/>
                        </a:ext>
                      </a:extLst>
                    </a:gridCol>
                  </a:tblGrid>
                  <a:tr h="609600">
                    <a:tc>
                      <a:txBody>
                        <a:bodyPr/>
                        <a:lstStyle/>
                        <a:p>
                          <a:pPr algn="ctr"/>
                          <a:r>
                            <a:rPr lang="en-US" sz="2000" kern="0" dirty="0">
                              <a:effectLst/>
                            </a:rPr>
                            <a:t>operation</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r>
                            <a:rPr lang="en-US" sz="2000" kern="0" dirty="0">
                              <a:effectLst/>
                            </a:rPr>
                            <a:t>Time(</a:t>
                          </a:r>
                          <a:r>
                            <a:rPr lang="zh-TW" sz="2000" kern="0" dirty="0">
                              <a:effectLst/>
                            </a:rPr>
                            <a:t>文奕</a:t>
                          </a:r>
                          <a:r>
                            <a:rPr lang="en-US" sz="2000" kern="0" dirty="0">
                              <a:effectLst/>
                            </a:rPr>
                            <a:t>)</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r>
                            <a:rPr lang="en-US" sz="2000" kern="0" dirty="0">
                              <a:effectLst/>
                            </a:rPr>
                            <a:t>operation</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r>
                            <a:rPr lang="en-US" sz="2000" kern="0" dirty="0">
                              <a:effectLst/>
                            </a:rPr>
                            <a:t>CLCPPA</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129062936"/>
                      </a:ext>
                    </a:extLst>
                  </a:tr>
                  <a:tr h="440746">
                    <a:tc>
                      <a:txBody>
                        <a:bodyPr/>
                        <a:lstStyle/>
                        <a:p>
                          <a:endParaRPr lang="zh-TW"/>
                        </a:p>
                      </a:txBody>
                      <a:tcPr marL="68580" marR="68580" marT="0" marB="0">
                        <a:blipFill>
                          <a:blip r:embed="rId4"/>
                          <a:stretch>
                            <a:fillRect l="-500" t="-158333" r="-302000" b="-506944"/>
                          </a:stretch>
                        </a:blipFill>
                      </a:tcPr>
                    </a:tc>
                    <a:tc>
                      <a:txBody>
                        <a:bodyPr/>
                        <a:lstStyle/>
                        <a:p>
                          <a:pPr algn="ctr"/>
                          <a:r>
                            <a:rPr lang="en-US" sz="2000" kern="0" dirty="0">
                              <a:effectLst/>
                            </a:rPr>
                            <a:t>0.32ms</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r>
                            <a:rPr lang="en-US" sz="2000" kern="0">
                              <a:effectLst/>
                            </a:rPr>
                            <a:t>T</a:t>
                          </a:r>
                          <a:r>
                            <a:rPr lang="en-US" sz="2000" kern="0" baseline="-25000">
                              <a:effectLst/>
                            </a:rPr>
                            <a:t>ec m</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r>
                            <a:rPr lang="en-US" sz="2000" kern="0">
                              <a:effectLst/>
                            </a:rPr>
                            <a:t>0.4420ms</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606900855"/>
                      </a:ext>
                    </a:extLst>
                  </a:tr>
                  <a:tr h="440746">
                    <a:tc>
                      <a:txBody>
                        <a:bodyPr/>
                        <a:lstStyle/>
                        <a:p>
                          <a:endParaRPr lang="zh-TW"/>
                        </a:p>
                      </a:txBody>
                      <a:tcPr marL="68580" marR="68580" marT="0" marB="0">
                        <a:blipFill>
                          <a:blip r:embed="rId4"/>
                          <a:stretch>
                            <a:fillRect l="-500" t="-254795" r="-302000" b="-400000"/>
                          </a:stretch>
                        </a:blipFill>
                      </a:tcPr>
                    </a:tc>
                    <a:tc>
                      <a:txBody>
                        <a:bodyPr/>
                        <a:lstStyle/>
                        <a:p>
                          <a:pPr algn="ctr"/>
                          <a:r>
                            <a:rPr lang="en-US" sz="2000" kern="0" dirty="0">
                              <a:effectLst/>
                            </a:rPr>
                            <a:t>0.04ms</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r>
                            <a:rPr lang="en-US" sz="2000" kern="0" dirty="0">
                              <a:effectLst/>
                            </a:rPr>
                            <a:t>T</a:t>
                          </a:r>
                          <a:r>
                            <a:rPr lang="en-US" sz="2000" kern="0" baseline="-25000" dirty="0">
                              <a:effectLst/>
                            </a:rPr>
                            <a:t>ec a</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r>
                            <a:rPr lang="en-US" sz="2000" kern="0">
                              <a:effectLst/>
                            </a:rPr>
                            <a:t>0.0018ms</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155424136"/>
                      </a:ext>
                    </a:extLst>
                  </a:tr>
                  <a:tr h="440746">
                    <a:tc>
                      <a:txBody>
                        <a:bodyPr/>
                        <a:lstStyle/>
                        <a:p>
                          <a:endParaRPr lang="zh-TW"/>
                        </a:p>
                      </a:txBody>
                      <a:tcPr marL="68580" marR="68580" marT="0" marB="0">
                        <a:blipFill>
                          <a:blip r:embed="rId4"/>
                          <a:stretch>
                            <a:fillRect l="-500" t="-359722" r="-302000" b="-305556"/>
                          </a:stretch>
                        </a:blipFill>
                      </a:tcPr>
                    </a:tc>
                    <a:tc>
                      <a:txBody>
                        <a:bodyPr/>
                        <a:lstStyle/>
                        <a:p>
                          <a:pPr algn="ctr"/>
                          <a:r>
                            <a:rPr lang="en-US" sz="2000" kern="0" dirty="0">
                              <a:effectLst/>
                            </a:rPr>
                            <a:t>0.01ms</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r>
                            <a:rPr lang="en-US" sz="2000" kern="0" dirty="0">
                              <a:effectLst/>
                            </a:rPr>
                            <a:t>*</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r>
                            <a:rPr lang="en-US" sz="2000" kern="0">
                              <a:effectLst/>
                            </a:rPr>
                            <a:t> </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26645490"/>
                      </a:ext>
                    </a:extLst>
                  </a:tr>
                  <a:tr h="440746">
                    <a:tc>
                      <a:txBody>
                        <a:bodyPr/>
                        <a:lstStyle/>
                        <a:p>
                          <a:endParaRPr lang="zh-TW"/>
                        </a:p>
                      </a:txBody>
                      <a:tcPr marL="68580" marR="68580" marT="0" marB="0">
                        <a:blipFill>
                          <a:blip r:embed="rId4"/>
                          <a:stretch>
                            <a:fillRect l="-500" t="-459722" r="-302000" b="-205556"/>
                          </a:stretch>
                        </a:blipFill>
                      </a:tcPr>
                    </a:tc>
                    <a:tc>
                      <a:txBody>
                        <a:bodyPr/>
                        <a:lstStyle/>
                        <a:p>
                          <a:pPr algn="ctr"/>
                          <a:r>
                            <a:rPr lang="en-US" sz="2000" kern="0">
                              <a:effectLst/>
                            </a:rPr>
                            <a:t>0.045ms</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r>
                            <a:rPr lang="en-US" sz="2000" kern="0" dirty="0">
                              <a:effectLst/>
                            </a:rPr>
                            <a:t>T</a:t>
                          </a:r>
                          <a:r>
                            <a:rPr lang="en-US" sz="2000" kern="0" baseline="-25000" dirty="0">
                              <a:effectLst/>
                            </a:rPr>
                            <a:t>h</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r>
                            <a:rPr lang="en-US" sz="2000" kern="0">
                              <a:effectLst/>
                            </a:rPr>
                            <a:t>0.0001ms</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366545619"/>
                      </a:ext>
                    </a:extLst>
                  </a:tr>
                  <a:tr h="440746">
                    <a:tc>
                      <a:txBody>
                        <a:bodyPr/>
                        <a:lstStyle/>
                        <a:p>
                          <a:endParaRPr lang="zh-TW"/>
                        </a:p>
                      </a:txBody>
                      <a:tcPr marL="68580" marR="68580" marT="0" marB="0">
                        <a:blipFill>
                          <a:blip r:embed="rId4"/>
                          <a:stretch>
                            <a:fillRect l="-500" t="-552055" r="-302000" b="-102740"/>
                          </a:stretch>
                        </a:blipFill>
                      </a:tcPr>
                    </a:tc>
                    <a:tc>
                      <a:txBody>
                        <a:bodyPr/>
                        <a:lstStyle/>
                        <a:p>
                          <a:pPr algn="ctr"/>
                          <a:r>
                            <a:rPr lang="en-US" sz="2000" kern="0">
                              <a:effectLst/>
                            </a:rPr>
                            <a:t>1.7ms</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r>
                            <a:rPr lang="en-US" sz="2000" kern="0" dirty="0">
                              <a:effectLst/>
                            </a:rPr>
                            <a:t>*</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r>
                            <a:rPr lang="en-US" sz="2000" kern="0" dirty="0">
                              <a:effectLst/>
                            </a:rPr>
                            <a:t> </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368219623"/>
                      </a:ext>
                    </a:extLst>
                  </a:tr>
                  <a:tr h="440746">
                    <a:tc>
                      <a:txBody>
                        <a:bodyPr/>
                        <a:lstStyle/>
                        <a:p>
                          <a:endParaRPr lang="zh-TW"/>
                        </a:p>
                      </a:txBody>
                      <a:tcPr marL="68580" marR="68580" marT="0" marB="0">
                        <a:blipFill>
                          <a:blip r:embed="rId4"/>
                          <a:stretch>
                            <a:fillRect l="-500" t="-661111" r="-302000" b="-4167"/>
                          </a:stretch>
                        </a:blipFill>
                      </a:tcPr>
                    </a:tc>
                    <a:tc>
                      <a:txBody>
                        <a:bodyPr/>
                        <a:lstStyle/>
                        <a:p>
                          <a:pPr algn="ctr"/>
                          <a:r>
                            <a:rPr lang="en-US" sz="2000" kern="0">
                              <a:effectLst/>
                            </a:rPr>
                            <a:t>1.8ms</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r>
                            <a:rPr lang="en-US" sz="2000" kern="0">
                              <a:effectLst/>
                            </a:rPr>
                            <a:t>*T</a:t>
                          </a:r>
                          <a:r>
                            <a:rPr lang="en-US" sz="2000" kern="0" baseline="-25000">
                              <a:effectLst/>
                            </a:rPr>
                            <a:t>bp</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r>
                            <a:rPr lang="en-US" sz="2000" kern="0" dirty="0">
                              <a:effectLst/>
                            </a:rPr>
                            <a:t>4.211ms</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266818461"/>
                      </a:ext>
                    </a:extLst>
                  </a:tr>
                </a:tbl>
              </a:graphicData>
            </a:graphic>
          </p:graphicFrame>
        </mc:Fallback>
      </mc:AlternateContent>
    </p:spTree>
    <p:extLst>
      <p:ext uri="{BB962C8B-B14F-4D97-AF65-F5344CB8AC3E}">
        <p14:creationId xmlns:p14="http://schemas.microsoft.com/office/powerpoint/2010/main" val="14231868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t>Outline</a:t>
            </a:r>
            <a:endParaRPr lang="zh-TW" altLang="en-US"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43</a:t>
            </a:fld>
            <a:endParaRPr lang="en-US" altLang="zh-TW">
              <a:solidFill>
                <a:srgbClr val="898989"/>
              </a:solidFill>
              <a:latin typeface="Calibri" panose="020F0502020204030204" pitchFamily="34" charset="0"/>
            </a:endParaRPr>
          </a:p>
        </p:txBody>
      </p:sp>
      <p:sp>
        <p:nvSpPr>
          <p:cNvPr id="2" name="內容版面配置區 1">
            <a:extLst>
              <a:ext uri="{FF2B5EF4-FFF2-40B4-BE49-F238E27FC236}">
                <a16:creationId xmlns:a16="http://schemas.microsoft.com/office/drawing/2014/main" id="{BDCA8E02-AA9B-C3F5-F859-775D661FDB1D}"/>
              </a:ext>
            </a:extLst>
          </p:cNvPr>
          <p:cNvSpPr>
            <a:spLocks noGrp="1"/>
          </p:cNvSpPr>
          <p:nvPr>
            <p:ph idx="1"/>
          </p:nvPr>
        </p:nvSpPr>
        <p:spPr>
          <a:xfrm>
            <a:off x="609600" y="1830402"/>
            <a:ext cx="10972800" cy="4525963"/>
          </a:xfrm>
        </p:spPr>
        <p:txBody>
          <a:bodyPr/>
          <a:lstStyle/>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Introduction</a:t>
            </a:r>
            <a:endParaRPr lang="en-US" altLang="zh-TW" sz="2800" dirty="0">
              <a:latin typeface="Arial" panose="020B0604020202020204" pitchFamily="34" charset="0"/>
              <a:cs typeface="Arial" panose="020B0604020202020204" pitchFamily="34" charset="0"/>
            </a:endParaRP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Preliminary knowledge</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Proposed Certificateless CPPA Scheme </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Security Analysis</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Performance evaluation</a:t>
            </a:r>
          </a:p>
          <a:p>
            <a:r>
              <a:rPr lang="en-US" altLang="zh-TW" sz="2800" dirty="0">
                <a:latin typeface="Arial" panose="020B0604020202020204" pitchFamily="34" charset="0"/>
                <a:cs typeface="Arial" panose="020B0604020202020204" pitchFamily="34" charset="0"/>
              </a:rPr>
              <a:t>Conclusion</a:t>
            </a:r>
          </a:p>
        </p:txBody>
      </p:sp>
    </p:spTree>
    <p:extLst>
      <p:ext uri="{BB962C8B-B14F-4D97-AF65-F5344CB8AC3E}">
        <p14:creationId xmlns:p14="http://schemas.microsoft.com/office/powerpoint/2010/main" val="32000882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latin typeface="Microsoft JhengHei" panose="020B0604030504040204" pitchFamily="34" charset="-120"/>
                <a:ea typeface="Microsoft JhengHei" panose="020B0604030504040204" pitchFamily="34" charset="-120"/>
                <a:cs typeface="Times New Roman" panose="02020603050405020304" pitchFamily="18" charset="0"/>
              </a:rPr>
              <a:t>Conclusion</a:t>
            </a: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44</a:t>
            </a:fld>
            <a:endParaRPr lang="en-US" altLang="zh-TW">
              <a:solidFill>
                <a:srgbClr val="898989"/>
              </a:solidFill>
              <a:latin typeface="Calibri" panose="020F0502020204030204" pitchFamily="34" charset="0"/>
            </a:endParaRPr>
          </a:p>
        </p:txBody>
      </p:sp>
      <p:sp>
        <p:nvSpPr>
          <p:cNvPr id="5" name="文字方塊 4">
            <a:extLst>
              <a:ext uri="{FF2B5EF4-FFF2-40B4-BE49-F238E27FC236}">
                <a16:creationId xmlns:a16="http://schemas.microsoft.com/office/drawing/2014/main" id="{9CFFDC01-E091-F761-D3B3-3F4CBD065A0A}"/>
              </a:ext>
            </a:extLst>
          </p:cNvPr>
          <p:cNvSpPr txBox="1"/>
          <p:nvPr/>
        </p:nvSpPr>
        <p:spPr>
          <a:xfrm>
            <a:off x="3966072" y="2236424"/>
            <a:ext cx="184731" cy="369332"/>
          </a:xfrm>
          <a:prstGeom prst="rect">
            <a:avLst/>
          </a:prstGeom>
          <a:noFill/>
        </p:spPr>
        <p:txBody>
          <a:bodyPr wrap="none" rtlCol="0">
            <a:spAutoFit/>
          </a:bodyPr>
          <a:lstStyle/>
          <a:p>
            <a:endParaRPr lang="en-US" dirty="0"/>
          </a:p>
        </p:txBody>
      </p:sp>
      <p:sp>
        <p:nvSpPr>
          <p:cNvPr id="4" name="矩形 3">
            <a:extLst>
              <a:ext uri="{FF2B5EF4-FFF2-40B4-BE49-F238E27FC236}">
                <a16:creationId xmlns:a16="http://schemas.microsoft.com/office/drawing/2014/main" id="{6D2DA25F-2A87-4D10-8A88-E9FDCF341221}"/>
              </a:ext>
            </a:extLst>
          </p:cNvPr>
          <p:cNvSpPr/>
          <p:nvPr/>
        </p:nvSpPr>
        <p:spPr>
          <a:xfrm>
            <a:off x="609600" y="1844824"/>
            <a:ext cx="10441160" cy="3785652"/>
          </a:xfrm>
          <a:prstGeom prst="rect">
            <a:avLst/>
          </a:prstGeom>
        </p:spPr>
        <p:txBody>
          <a:bodyPr wrap="square">
            <a:spAutoFit/>
          </a:bodyPr>
          <a:lstStyle/>
          <a:p>
            <a:pPr marL="457200" indent="-457200">
              <a:buAutoNum type="arabicPeriod"/>
            </a:pPr>
            <a:r>
              <a:rPr lang="en-US" altLang="zh-TW" sz="2400" dirty="0"/>
              <a:t>analyze the vulnerability of Ali et </a:t>
            </a:r>
            <a:r>
              <a:rPr lang="en-US" altLang="zh-TW" sz="2400" dirty="0" err="1"/>
              <a:t>al’s</a:t>
            </a:r>
            <a:r>
              <a:rPr lang="en-US" altLang="zh-TW" sz="2400" dirty="0"/>
              <a:t> proposal and demonstrate a signature forgery attack on their scheme.</a:t>
            </a:r>
          </a:p>
          <a:p>
            <a:pPr marL="457200" indent="-457200">
              <a:buAutoNum type="arabicPeriod"/>
            </a:pPr>
            <a:endParaRPr lang="en-US" altLang="zh-TW" sz="2400" dirty="0"/>
          </a:p>
          <a:p>
            <a:pPr marL="457200" indent="-457200">
              <a:buAutoNum type="arabicPeriod"/>
            </a:pPr>
            <a:r>
              <a:rPr lang="en-US" altLang="zh-TW" sz="2400" dirty="0"/>
              <a:t>design an improved CLCPPA scheme for VANETs and the security analysis presents that our proposal is with existential unforgeability against two types of adversaries in random oracle model and satisfies the necessary security requirements.</a:t>
            </a:r>
          </a:p>
          <a:p>
            <a:pPr marL="457200" indent="-457200">
              <a:buAutoNum type="arabicPeriod"/>
            </a:pPr>
            <a:endParaRPr lang="en-US" altLang="zh-TW" sz="2400" dirty="0"/>
          </a:p>
          <a:p>
            <a:pPr marL="457200" indent="-457200">
              <a:buFontTx/>
              <a:buAutoNum type="arabicPeriod"/>
            </a:pPr>
            <a:r>
              <a:rPr lang="en-US" altLang="zh-TW" sz="2400" dirty="0"/>
              <a:t>the evaluation result further supports the feasibility of their scheme.</a:t>
            </a:r>
          </a:p>
          <a:p>
            <a:pPr marL="457200" indent="-457200">
              <a:buAutoNum type="arabicPeriod"/>
            </a:pPr>
            <a:endParaRPr lang="en-US" altLang="zh-TW" sz="2400" dirty="0"/>
          </a:p>
        </p:txBody>
      </p:sp>
    </p:spTree>
    <p:extLst>
      <p:ext uri="{BB962C8B-B14F-4D97-AF65-F5344CB8AC3E}">
        <p14:creationId xmlns:p14="http://schemas.microsoft.com/office/powerpoint/2010/main" val="1339599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t>Introduction</a:t>
            </a:r>
            <a:endParaRPr lang="zh-TW" altLang="en-US"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5</a:t>
            </a:fld>
            <a:endParaRPr lang="en-US" altLang="zh-TW" dirty="0">
              <a:solidFill>
                <a:srgbClr val="898989"/>
              </a:solidFill>
              <a:latin typeface="Calibri" panose="020F0502020204030204" pitchFamily="34" charset="0"/>
            </a:endParaRPr>
          </a:p>
        </p:txBody>
      </p:sp>
      <p:sp>
        <p:nvSpPr>
          <p:cNvPr id="2" name="矩形 1">
            <a:extLst>
              <a:ext uri="{FF2B5EF4-FFF2-40B4-BE49-F238E27FC236}">
                <a16:creationId xmlns:a16="http://schemas.microsoft.com/office/drawing/2014/main" id="{BDE983E8-F7FE-4BFA-B651-80AC38438C00}"/>
              </a:ext>
            </a:extLst>
          </p:cNvPr>
          <p:cNvSpPr/>
          <p:nvPr/>
        </p:nvSpPr>
        <p:spPr>
          <a:xfrm>
            <a:off x="828465" y="2056365"/>
            <a:ext cx="10081120" cy="830997"/>
          </a:xfrm>
          <a:prstGeom prst="rect">
            <a:avLst/>
          </a:prstGeom>
        </p:spPr>
        <p:txBody>
          <a:bodyPr wrap="square">
            <a:spAutoFit/>
          </a:bodyPr>
          <a:lstStyle/>
          <a:p>
            <a:pPr marL="342900" indent="-342900">
              <a:buFont typeface="Wingdings" panose="05000000000000000000" pitchFamily="2" charset="2"/>
              <a:buChar char="n"/>
            </a:pPr>
            <a:r>
              <a:rPr lang="en-US" altLang="zh-TW" sz="2400" dirty="0"/>
              <a:t>CLCPPA</a:t>
            </a:r>
            <a:r>
              <a:rPr lang="zh-TW" altLang="en-US" sz="2400" dirty="0"/>
              <a:t>：</a:t>
            </a:r>
            <a:r>
              <a:rPr lang="en-US" altLang="zh-TW" sz="2400" dirty="0"/>
              <a:t>To solve the above issues, certificateless CPPA (CLCPPA) has been introduced in VANETs [2]–[4].</a:t>
            </a:r>
            <a:endParaRPr lang="zh-TW" altLang="en-US" sz="2400" dirty="0"/>
          </a:p>
        </p:txBody>
      </p:sp>
      <p:sp>
        <p:nvSpPr>
          <p:cNvPr id="3" name="矩形 2">
            <a:extLst>
              <a:ext uri="{FF2B5EF4-FFF2-40B4-BE49-F238E27FC236}">
                <a16:creationId xmlns:a16="http://schemas.microsoft.com/office/drawing/2014/main" id="{F52829DD-6DB6-464A-9386-84C04EF76372}"/>
              </a:ext>
            </a:extLst>
          </p:cNvPr>
          <p:cNvSpPr/>
          <p:nvPr/>
        </p:nvSpPr>
        <p:spPr>
          <a:xfrm>
            <a:off x="335360" y="5132953"/>
            <a:ext cx="10081120" cy="1223412"/>
          </a:xfrm>
          <a:prstGeom prst="rect">
            <a:avLst/>
          </a:prstGeom>
        </p:spPr>
        <p:txBody>
          <a:bodyPr wrap="square">
            <a:spAutoFit/>
          </a:bodyPr>
          <a:lstStyle/>
          <a:p>
            <a:r>
              <a:rPr lang="en-US" altLang="zh-TW" sz="1050" dirty="0">
                <a:latin typeface="Times New Roman" panose="02020603050405020304" pitchFamily="18" charset="0"/>
              </a:rPr>
              <a:t>[2] M. </a:t>
            </a:r>
            <a:r>
              <a:rPr lang="en-US" altLang="zh-TW" sz="1050" dirty="0" err="1">
                <a:latin typeface="Times New Roman" panose="02020603050405020304" pitchFamily="18" charset="0"/>
              </a:rPr>
              <a:t>Azees</a:t>
            </a:r>
            <a:r>
              <a:rPr lang="en-US" altLang="zh-TW" sz="1050" dirty="0">
                <a:latin typeface="Times New Roman" panose="02020603050405020304" pitchFamily="18" charset="0"/>
              </a:rPr>
              <a:t>, P. Vijayakumar, and L. J. Deborah, “EAAP: Efficient anonymous authentication with conditional privacy-preserving scheme for vehicular ad hoc networks,” IEEE Trans. </a:t>
            </a:r>
            <a:r>
              <a:rPr lang="en-US" altLang="zh-TW" sz="1050" dirty="0" err="1">
                <a:latin typeface="Times New Roman" panose="02020603050405020304" pitchFamily="18" charset="0"/>
              </a:rPr>
              <a:t>Intell</a:t>
            </a:r>
            <a:r>
              <a:rPr lang="en-US" altLang="zh-TW" sz="1050" dirty="0">
                <a:latin typeface="Times New Roman" panose="02020603050405020304" pitchFamily="18" charset="0"/>
              </a:rPr>
              <a:t>. Transp. Syst., vol. 18, no. 9, pp. 2467–2476, Sep. 2017.</a:t>
            </a:r>
          </a:p>
          <a:p>
            <a:endParaRPr lang="en-US" altLang="zh-TW" sz="1050" dirty="0">
              <a:latin typeface="Times New Roman" panose="02020603050405020304" pitchFamily="18" charset="0"/>
            </a:endParaRPr>
          </a:p>
          <a:p>
            <a:r>
              <a:rPr lang="en-US" altLang="zh-TW" sz="1050" dirty="0"/>
              <a:t>[3] H. Du and Q. Wen, “Efficient and provably-secure certificateless short signature scheme from bilinear pairings,” </a:t>
            </a:r>
            <a:r>
              <a:rPr lang="en-US" altLang="zh-TW" sz="1050" dirty="0" err="1"/>
              <a:t>Comput</a:t>
            </a:r>
            <a:r>
              <a:rPr lang="en-US" altLang="zh-TW" sz="1050" dirty="0"/>
              <a:t>. Stand. Interfaces, vol. 31, no. 2, pp. 390–394, 2009.</a:t>
            </a:r>
          </a:p>
          <a:p>
            <a:endParaRPr lang="en-US" altLang="zh-TW" sz="1050" dirty="0"/>
          </a:p>
          <a:p>
            <a:r>
              <a:rPr lang="en-US" altLang="zh-TW" sz="1050" dirty="0"/>
              <a:t>[4] C. Fan, R. Hsu, and P. Ho, “Truly non-repudiation certificateless short signature scheme from bilinear pairings,” J. Inf. Sci. Eng., vol. 27, no. 3, pp. 969–982, 2011.</a:t>
            </a:r>
            <a:endParaRPr lang="zh-TW" altLang="en-US" sz="1050" dirty="0"/>
          </a:p>
        </p:txBody>
      </p:sp>
      <p:sp>
        <p:nvSpPr>
          <p:cNvPr id="9" name="矩形 8">
            <a:extLst>
              <a:ext uri="{FF2B5EF4-FFF2-40B4-BE49-F238E27FC236}">
                <a16:creationId xmlns:a16="http://schemas.microsoft.com/office/drawing/2014/main" id="{FD510F7E-7A3F-44AC-8172-6F3CD6E66028}"/>
              </a:ext>
            </a:extLst>
          </p:cNvPr>
          <p:cNvSpPr/>
          <p:nvPr/>
        </p:nvSpPr>
        <p:spPr>
          <a:xfrm>
            <a:off x="828465" y="3494042"/>
            <a:ext cx="10278083" cy="830997"/>
          </a:xfrm>
          <a:prstGeom prst="rect">
            <a:avLst/>
          </a:prstGeom>
        </p:spPr>
        <p:txBody>
          <a:bodyPr wrap="square">
            <a:spAutoFit/>
          </a:bodyPr>
          <a:lstStyle/>
          <a:p>
            <a:pPr marL="342900" indent="-342900">
              <a:buFont typeface="Wingdings" panose="05000000000000000000" pitchFamily="2" charset="2"/>
              <a:buChar char="n"/>
            </a:pPr>
            <a:r>
              <a:rPr lang="en-US" altLang="zh-TW" sz="2400" dirty="0"/>
              <a:t>Issues</a:t>
            </a:r>
            <a:r>
              <a:rPr lang="zh-TW" altLang="en-US" sz="2400" dirty="0"/>
              <a:t>：</a:t>
            </a:r>
            <a:r>
              <a:rPr lang="en-US" altLang="zh-TW" sz="2400" dirty="0"/>
              <a:t>most of</a:t>
            </a:r>
            <a:r>
              <a:rPr lang="zh-TW" altLang="en-US" sz="2400" dirty="0"/>
              <a:t> </a:t>
            </a:r>
            <a:r>
              <a:rPr lang="en-US" altLang="zh-TW" sz="2400" dirty="0"/>
              <a:t>existing schemes involve high communication costs or</a:t>
            </a:r>
            <a:r>
              <a:rPr lang="zh-TW" altLang="en-US" sz="2400" dirty="0"/>
              <a:t> </a:t>
            </a:r>
            <a:r>
              <a:rPr lang="en-US" altLang="zh-TW" sz="2400" dirty="0"/>
              <a:t>complex</a:t>
            </a:r>
            <a:r>
              <a:rPr lang="zh-TW" altLang="en-US" sz="2400" dirty="0"/>
              <a:t> </a:t>
            </a:r>
            <a:r>
              <a:rPr lang="en-US" altLang="zh-TW" sz="2400" dirty="0"/>
              <a:t>computation overheads.</a:t>
            </a:r>
            <a:endParaRPr lang="zh-TW" altLang="en-US" sz="2400" dirty="0"/>
          </a:p>
        </p:txBody>
      </p:sp>
    </p:spTree>
    <p:extLst>
      <p:ext uri="{BB962C8B-B14F-4D97-AF65-F5344CB8AC3E}">
        <p14:creationId xmlns:p14="http://schemas.microsoft.com/office/powerpoint/2010/main" val="1573131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t>Introduction</a:t>
            </a:r>
            <a:endParaRPr lang="zh-TW" altLang="en-US"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6</a:t>
            </a:fld>
            <a:endParaRPr lang="en-US" altLang="zh-TW" dirty="0">
              <a:solidFill>
                <a:srgbClr val="898989"/>
              </a:solidFill>
              <a:latin typeface="Calibri" panose="020F0502020204030204" pitchFamily="34" charset="0"/>
            </a:endParaRPr>
          </a:p>
        </p:txBody>
      </p:sp>
      <p:sp>
        <p:nvSpPr>
          <p:cNvPr id="2" name="矩形 1">
            <a:extLst>
              <a:ext uri="{FF2B5EF4-FFF2-40B4-BE49-F238E27FC236}">
                <a16:creationId xmlns:a16="http://schemas.microsoft.com/office/drawing/2014/main" id="{BDE983E8-F7FE-4BFA-B651-80AC38438C00}"/>
              </a:ext>
            </a:extLst>
          </p:cNvPr>
          <p:cNvSpPr/>
          <p:nvPr/>
        </p:nvSpPr>
        <p:spPr>
          <a:xfrm>
            <a:off x="1055440" y="1618331"/>
            <a:ext cx="10081120" cy="4278094"/>
          </a:xfrm>
          <a:prstGeom prst="rect">
            <a:avLst/>
          </a:prstGeom>
        </p:spPr>
        <p:txBody>
          <a:bodyPr wrap="square">
            <a:spAutoFit/>
          </a:bodyPr>
          <a:lstStyle/>
          <a:p>
            <a:r>
              <a:rPr lang="en-US" altLang="zh-TW" sz="2800" dirty="0"/>
              <a:t>Main contributions</a:t>
            </a:r>
            <a:r>
              <a:rPr lang="zh-TW" altLang="en-US" sz="2800" dirty="0"/>
              <a:t>：</a:t>
            </a:r>
            <a:endParaRPr lang="en-US" altLang="zh-TW" sz="2800" dirty="0"/>
          </a:p>
          <a:p>
            <a:endParaRPr lang="en-US" altLang="zh-TW" sz="2800" dirty="0"/>
          </a:p>
          <a:p>
            <a:pPr marL="342900" indent="-342900">
              <a:buFont typeface="Wingdings" panose="05000000000000000000" pitchFamily="2" charset="2"/>
              <a:buChar char="n"/>
            </a:pPr>
            <a:r>
              <a:rPr lang="en-US" altLang="zh-TW" sz="2400" dirty="0"/>
              <a:t>Authors instantiate a digital signature forgery attack</a:t>
            </a:r>
            <a:r>
              <a:rPr lang="zh-TW" altLang="en-US" sz="2400" dirty="0"/>
              <a:t> </a:t>
            </a:r>
            <a:r>
              <a:rPr lang="en-US" altLang="zh-TW" sz="2400" dirty="0"/>
              <a:t>on Ali et al.’s scheme[5] and analyze possible flaws in their provable security proofs.</a:t>
            </a:r>
          </a:p>
          <a:p>
            <a:pPr marL="342900" indent="-342900">
              <a:buFont typeface="Wingdings" panose="05000000000000000000" pitchFamily="2" charset="2"/>
              <a:buChar char="l"/>
            </a:pPr>
            <a:endParaRPr lang="en-US" altLang="zh-TW" sz="2400" dirty="0"/>
          </a:p>
          <a:p>
            <a:pPr marL="342900" indent="-342900">
              <a:buFont typeface="Wingdings" panose="05000000000000000000" pitchFamily="2" charset="2"/>
              <a:buChar char="n"/>
            </a:pPr>
            <a:r>
              <a:rPr lang="en-US" altLang="zh-TW" sz="2400" dirty="0"/>
              <a:t>Authors design a new provably secure CLCPPA scheme for VANETs without any complex bilinear pairing and </a:t>
            </a:r>
            <a:r>
              <a:rPr lang="en-US" altLang="zh-TW" sz="2400" dirty="0" err="1"/>
              <a:t>MapToPoint</a:t>
            </a:r>
            <a:r>
              <a:rPr lang="en-US" altLang="zh-TW" sz="2400" dirty="0"/>
              <a:t> operations.</a:t>
            </a:r>
          </a:p>
          <a:p>
            <a:endParaRPr lang="en-US" altLang="zh-TW" sz="2400" dirty="0"/>
          </a:p>
          <a:p>
            <a:pPr marL="342900" indent="-342900">
              <a:buFont typeface="Wingdings" panose="05000000000000000000" pitchFamily="2" charset="2"/>
              <a:buChar char="n"/>
            </a:pPr>
            <a:r>
              <a:rPr lang="en-US" altLang="zh-TW" sz="2400" dirty="0"/>
              <a:t>Authors give the performance evaluation of their proposal</a:t>
            </a:r>
            <a:r>
              <a:rPr lang="zh-TW" altLang="en-US" sz="2400" dirty="0"/>
              <a:t> </a:t>
            </a:r>
            <a:r>
              <a:rPr lang="en-US" altLang="zh-TW" sz="2400" dirty="0"/>
              <a:t>and the</a:t>
            </a:r>
            <a:r>
              <a:rPr lang="zh-TW" altLang="en-US" sz="2400" dirty="0"/>
              <a:t> </a:t>
            </a:r>
            <a:r>
              <a:rPr lang="en-US" altLang="zh-TW" sz="2400" dirty="0"/>
              <a:t>comparison to that of other CLCPPA schemes.</a:t>
            </a:r>
          </a:p>
          <a:p>
            <a:endParaRPr lang="en-US" altLang="zh-TW" sz="2400" dirty="0"/>
          </a:p>
        </p:txBody>
      </p:sp>
      <p:sp>
        <p:nvSpPr>
          <p:cNvPr id="4" name="矩形 3">
            <a:extLst>
              <a:ext uri="{FF2B5EF4-FFF2-40B4-BE49-F238E27FC236}">
                <a16:creationId xmlns:a16="http://schemas.microsoft.com/office/drawing/2014/main" id="{38CB34A3-5049-48F6-8CCB-2D12F388EF3E}"/>
              </a:ext>
            </a:extLst>
          </p:cNvPr>
          <p:cNvSpPr/>
          <p:nvPr/>
        </p:nvSpPr>
        <p:spPr>
          <a:xfrm>
            <a:off x="1493900" y="5908257"/>
            <a:ext cx="9001000" cy="415498"/>
          </a:xfrm>
          <a:prstGeom prst="rect">
            <a:avLst/>
          </a:prstGeom>
        </p:spPr>
        <p:txBody>
          <a:bodyPr wrap="square">
            <a:spAutoFit/>
          </a:bodyPr>
          <a:lstStyle/>
          <a:p>
            <a:r>
              <a:rPr lang="en-US" altLang="zh-TW" sz="1050" dirty="0"/>
              <a:t>[5] I. Ali, Y. Chen, N. Ullah, R. Kumar, and W. He, “An efficient and</a:t>
            </a:r>
            <a:r>
              <a:rPr lang="zh-TW" altLang="en-US" sz="1050" dirty="0"/>
              <a:t> </a:t>
            </a:r>
            <a:r>
              <a:rPr lang="en-US" altLang="zh-TW" sz="1050" dirty="0"/>
              <a:t>provably secure </a:t>
            </a:r>
            <a:r>
              <a:rPr lang="en-US" altLang="zh-TW" sz="1050" dirty="0" err="1"/>
              <a:t>ecc</a:t>
            </a:r>
            <a:r>
              <a:rPr lang="en-US" altLang="zh-TW" sz="1050" dirty="0"/>
              <a:t>-based conditional privacy-preserving authentication</a:t>
            </a:r>
            <a:r>
              <a:rPr lang="zh-TW" altLang="en-US" sz="1050" dirty="0"/>
              <a:t> </a:t>
            </a:r>
            <a:r>
              <a:rPr lang="en-US" altLang="zh-TW" sz="1050" dirty="0"/>
              <a:t>for vehicle-to-vehicle</a:t>
            </a:r>
            <a:r>
              <a:rPr lang="zh-TW" altLang="en-US" sz="1050" dirty="0"/>
              <a:t> </a:t>
            </a:r>
            <a:r>
              <a:rPr lang="en-US" altLang="zh-TW" sz="1050" dirty="0"/>
              <a:t>communication in VANETs,” IEEE Trans. </a:t>
            </a:r>
            <a:r>
              <a:rPr lang="en-US" altLang="zh-TW" sz="1050" dirty="0" err="1"/>
              <a:t>Veh</a:t>
            </a:r>
            <a:r>
              <a:rPr lang="en-US" altLang="zh-TW" sz="1050" dirty="0"/>
              <a:t>.</a:t>
            </a:r>
            <a:r>
              <a:rPr lang="zh-TW" altLang="en-US" sz="1050" dirty="0"/>
              <a:t> </a:t>
            </a:r>
            <a:r>
              <a:rPr lang="en-US" altLang="zh-TW" sz="1050" dirty="0"/>
              <a:t>Technol., vol. 70, no. 2, pp. 1278–1291,</a:t>
            </a:r>
            <a:r>
              <a:rPr lang="zh-TW" altLang="en-US" sz="1050" dirty="0"/>
              <a:t> </a:t>
            </a:r>
            <a:r>
              <a:rPr lang="en-US" altLang="zh-TW" sz="1050" dirty="0"/>
              <a:t>Feb. 2021.</a:t>
            </a:r>
            <a:endParaRPr lang="zh-TW" altLang="en-US" sz="1050" dirty="0"/>
          </a:p>
        </p:txBody>
      </p:sp>
    </p:spTree>
    <p:extLst>
      <p:ext uri="{BB962C8B-B14F-4D97-AF65-F5344CB8AC3E}">
        <p14:creationId xmlns:p14="http://schemas.microsoft.com/office/powerpoint/2010/main" val="216950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t>Outline</a:t>
            </a:r>
            <a:endParaRPr lang="zh-TW" altLang="en-US"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7</a:t>
            </a:fld>
            <a:endParaRPr lang="en-US" altLang="zh-TW">
              <a:solidFill>
                <a:srgbClr val="898989"/>
              </a:solidFill>
              <a:latin typeface="Calibri" panose="020F0502020204030204" pitchFamily="34" charset="0"/>
            </a:endParaRPr>
          </a:p>
        </p:txBody>
      </p:sp>
      <p:sp>
        <p:nvSpPr>
          <p:cNvPr id="2" name="內容版面配置區 1">
            <a:extLst>
              <a:ext uri="{FF2B5EF4-FFF2-40B4-BE49-F238E27FC236}">
                <a16:creationId xmlns:a16="http://schemas.microsoft.com/office/drawing/2014/main" id="{BDCA8E02-AA9B-C3F5-F859-775D661FDB1D}"/>
              </a:ext>
            </a:extLst>
          </p:cNvPr>
          <p:cNvSpPr>
            <a:spLocks noGrp="1"/>
          </p:cNvSpPr>
          <p:nvPr>
            <p:ph idx="1"/>
          </p:nvPr>
        </p:nvSpPr>
        <p:spPr>
          <a:xfrm>
            <a:off x="609600" y="1830402"/>
            <a:ext cx="10972800" cy="4525963"/>
          </a:xfrm>
        </p:spPr>
        <p:txBody>
          <a:bodyPr/>
          <a:lstStyle/>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Introduction</a:t>
            </a:r>
          </a:p>
          <a:p>
            <a:r>
              <a:rPr lang="en-US" altLang="zh-TW" sz="2800" dirty="0">
                <a:latin typeface="Arial" panose="020B0604020202020204" pitchFamily="34" charset="0"/>
                <a:cs typeface="Arial" panose="020B0604020202020204" pitchFamily="34" charset="0"/>
              </a:rPr>
              <a:t>Preliminary knowledge</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Proposed Certificateless CPPA Scheme</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Security Analysis</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Performance evaluation</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Conclusion</a:t>
            </a:r>
          </a:p>
          <a:p>
            <a:pPr marL="0" indent="0">
              <a:buNone/>
            </a:pPr>
            <a:endParaRPr lang="en-US" altLang="zh-TW"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9584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latin typeface="Microsoft JhengHei" panose="020B0604030504040204" pitchFamily="34" charset="-120"/>
                <a:ea typeface="Microsoft JhengHei" panose="020B0604030504040204" pitchFamily="34" charset="-120"/>
                <a:cs typeface="Times New Roman" panose="02020603050405020304" pitchFamily="18" charset="0"/>
              </a:rPr>
              <a:t>The authentication steps for VANETs.</a:t>
            </a: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8</a:t>
            </a:fld>
            <a:endParaRPr lang="en-US" altLang="zh-TW">
              <a:solidFill>
                <a:srgbClr val="898989"/>
              </a:solidFill>
              <a:latin typeface="Calibri" panose="020F0502020204030204" pitchFamily="34" charset="0"/>
            </a:endParaRPr>
          </a:p>
        </p:txBody>
      </p:sp>
      <p:sp>
        <p:nvSpPr>
          <p:cNvPr id="5" name="文字方塊 4">
            <a:extLst>
              <a:ext uri="{FF2B5EF4-FFF2-40B4-BE49-F238E27FC236}">
                <a16:creationId xmlns:a16="http://schemas.microsoft.com/office/drawing/2014/main" id="{9CFFDC01-E091-F761-D3B3-3F4CBD065A0A}"/>
              </a:ext>
            </a:extLst>
          </p:cNvPr>
          <p:cNvSpPr txBox="1"/>
          <p:nvPr/>
        </p:nvSpPr>
        <p:spPr>
          <a:xfrm>
            <a:off x="3966072" y="2236424"/>
            <a:ext cx="184731" cy="369332"/>
          </a:xfrm>
          <a:prstGeom prst="rect">
            <a:avLst/>
          </a:prstGeom>
          <a:noFill/>
        </p:spPr>
        <p:txBody>
          <a:bodyPr wrap="none" rtlCol="0">
            <a:spAutoFit/>
          </a:bodyPr>
          <a:lstStyle/>
          <a:p>
            <a:endParaRPr lang="en-US" dirty="0"/>
          </a:p>
        </p:txBody>
      </p:sp>
      <p:pic>
        <p:nvPicPr>
          <p:cNvPr id="4" name="圖片 3">
            <a:extLst>
              <a:ext uri="{FF2B5EF4-FFF2-40B4-BE49-F238E27FC236}">
                <a16:creationId xmlns:a16="http://schemas.microsoft.com/office/drawing/2014/main" id="{7FC99F63-E5FA-4A9A-BFF3-DBBC35732ED2}"/>
              </a:ext>
            </a:extLst>
          </p:cNvPr>
          <p:cNvPicPr>
            <a:picLocks noChangeAspect="1"/>
          </p:cNvPicPr>
          <p:nvPr/>
        </p:nvPicPr>
        <p:blipFill>
          <a:blip r:embed="rId3"/>
          <a:stretch>
            <a:fillRect/>
          </a:stretch>
        </p:blipFill>
        <p:spPr>
          <a:xfrm>
            <a:off x="6312024" y="1916832"/>
            <a:ext cx="5147284" cy="3643672"/>
          </a:xfrm>
          <a:prstGeom prst="rect">
            <a:avLst/>
          </a:prstGeom>
        </p:spPr>
      </p:pic>
      <p:sp>
        <p:nvSpPr>
          <p:cNvPr id="8" name="矩形 7">
            <a:extLst>
              <a:ext uri="{FF2B5EF4-FFF2-40B4-BE49-F238E27FC236}">
                <a16:creationId xmlns:a16="http://schemas.microsoft.com/office/drawing/2014/main" id="{159A0D28-BFDF-4DEC-B5D1-64B569233088}"/>
              </a:ext>
            </a:extLst>
          </p:cNvPr>
          <p:cNvSpPr/>
          <p:nvPr/>
        </p:nvSpPr>
        <p:spPr>
          <a:xfrm>
            <a:off x="609600" y="1661176"/>
            <a:ext cx="5630416" cy="4154984"/>
          </a:xfrm>
          <a:prstGeom prst="rect">
            <a:avLst/>
          </a:prstGeom>
        </p:spPr>
        <p:txBody>
          <a:bodyPr wrap="square">
            <a:spAutoFit/>
          </a:bodyPr>
          <a:lstStyle/>
          <a:p>
            <a:r>
              <a:rPr lang="en-US" altLang="zh-TW" sz="2400" dirty="0"/>
              <a:t>1) The vehicle (e.g., Vehicle-A) applies to the TRA for registration.</a:t>
            </a:r>
          </a:p>
          <a:p>
            <a:br>
              <a:rPr lang="en-US" altLang="zh-TW" sz="2400" dirty="0"/>
            </a:br>
            <a:r>
              <a:rPr lang="en-US" altLang="zh-TW" sz="2400" dirty="0"/>
              <a:t>2) The TRA generates anonymous identities and sends them to the vehicle. Then, the vehicle preloads them to the OBU.</a:t>
            </a:r>
          </a:p>
          <a:p>
            <a:br>
              <a:rPr lang="en-US" altLang="zh-TW" sz="2400" dirty="0"/>
            </a:br>
            <a:r>
              <a:rPr lang="en-US" altLang="zh-TW" sz="2400" dirty="0"/>
              <a:t>3) The vehicle sends registration request to the KGC and obtains its partial private key.</a:t>
            </a:r>
            <a:endParaRPr lang="zh-TW" altLang="en-US" sz="2400" dirty="0"/>
          </a:p>
        </p:txBody>
      </p:sp>
    </p:spTree>
    <p:extLst>
      <p:ext uri="{BB962C8B-B14F-4D97-AF65-F5344CB8AC3E}">
        <p14:creationId xmlns:p14="http://schemas.microsoft.com/office/powerpoint/2010/main" val="3571238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latin typeface="Microsoft JhengHei" panose="020B0604030504040204" pitchFamily="34" charset="-120"/>
                <a:ea typeface="Microsoft JhengHei" panose="020B0604030504040204" pitchFamily="34" charset="-120"/>
                <a:cs typeface="Times New Roman" panose="02020603050405020304" pitchFamily="18" charset="0"/>
              </a:rPr>
              <a:t>The authentication steps for VANETs.</a:t>
            </a: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9</a:t>
            </a:fld>
            <a:endParaRPr lang="en-US" altLang="zh-TW">
              <a:solidFill>
                <a:srgbClr val="898989"/>
              </a:solidFill>
              <a:latin typeface="Calibri" panose="020F0502020204030204" pitchFamily="34" charset="0"/>
            </a:endParaRPr>
          </a:p>
        </p:txBody>
      </p:sp>
      <p:sp>
        <p:nvSpPr>
          <p:cNvPr id="5" name="文字方塊 4">
            <a:extLst>
              <a:ext uri="{FF2B5EF4-FFF2-40B4-BE49-F238E27FC236}">
                <a16:creationId xmlns:a16="http://schemas.microsoft.com/office/drawing/2014/main" id="{9CFFDC01-E091-F761-D3B3-3F4CBD065A0A}"/>
              </a:ext>
            </a:extLst>
          </p:cNvPr>
          <p:cNvSpPr txBox="1"/>
          <p:nvPr/>
        </p:nvSpPr>
        <p:spPr>
          <a:xfrm>
            <a:off x="3966072" y="2236424"/>
            <a:ext cx="184731" cy="369332"/>
          </a:xfrm>
          <a:prstGeom prst="rect">
            <a:avLst/>
          </a:prstGeom>
          <a:noFill/>
        </p:spPr>
        <p:txBody>
          <a:bodyPr wrap="none" rtlCol="0">
            <a:spAutoFit/>
          </a:bodyPr>
          <a:lstStyle/>
          <a:p>
            <a:endParaRPr lang="en-US" dirty="0"/>
          </a:p>
        </p:txBody>
      </p:sp>
      <p:pic>
        <p:nvPicPr>
          <p:cNvPr id="4" name="圖片 3">
            <a:extLst>
              <a:ext uri="{FF2B5EF4-FFF2-40B4-BE49-F238E27FC236}">
                <a16:creationId xmlns:a16="http://schemas.microsoft.com/office/drawing/2014/main" id="{7FC99F63-E5FA-4A9A-BFF3-DBBC35732ED2}"/>
              </a:ext>
            </a:extLst>
          </p:cNvPr>
          <p:cNvPicPr>
            <a:picLocks noChangeAspect="1"/>
          </p:cNvPicPr>
          <p:nvPr/>
        </p:nvPicPr>
        <p:blipFill>
          <a:blip r:embed="rId3"/>
          <a:stretch>
            <a:fillRect/>
          </a:stretch>
        </p:blipFill>
        <p:spPr>
          <a:xfrm>
            <a:off x="6312024" y="1916832"/>
            <a:ext cx="5147284" cy="3643672"/>
          </a:xfrm>
          <a:prstGeom prst="rect">
            <a:avLst/>
          </a:prstGeom>
        </p:spPr>
      </p:pic>
      <p:sp>
        <p:nvSpPr>
          <p:cNvPr id="8" name="矩形 7">
            <a:extLst>
              <a:ext uri="{FF2B5EF4-FFF2-40B4-BE49-F238E27FC236}">
                <a16:creationId xmlns:a16="http://schemas.microsoft.com/office/drawing/2014/main" id="{159A0D28-BFDF-4DEC-B5D1-64B569233088}"/>
              </a:ext>
            </a:extLst>
          </p:cNvPr>
          <p:cNvSpPr/>
          <p:nvPr/>
        </p:nvSpPr>
        <p:spPr>
          <a:xfrm>
            <a:off x="599653" y="1689715"/>
            <a:ext cx="5630416" cy="4893647"/>
          </a:xfrm>
          <a:prstGeom prst="rect">
            <a:avLst/>
          </a:prstGeom>
        </p:spPr>
        <p:txBody>
          <a:bodyPr wrap="square">
            <a:spAutoFit/>
          </a:bodyPr>
          <a:lstStyle/>
          <a:p>
            <a:r>
              <a:rPr lang="en-US" altLang="zh-TW" sz="2400" dirty="0"/>
              <a:t>4) The KGC produces and sends back the partial private key to the vehicle secretly.</a:t>
            </a:r>
          </a:p>
          <a:p>
            <a:br>
              <a:rPr lang="en-US" altLang="zh-TW" sz="2400" dirty="0"/>
            </a:br>
            <a:r>
              <a:rPr lang="en-US" altLang="zh-TW" sz="2400" dirty="0"/>
              <a:t>5) The vehicle generates its full private key and corresponding public key for authentication.</a:t>
            </a:r>
          </a:p>
          <a:p>
            <a:br>
              <a:rPr lang="en-US" altLang="zh-TW" sz="2400" dirty="0"/>
            </a:br>
            <a:r>
              <a:rPr lang="en-US" altLang="zh-TW" sz="2400" dirty="0"/>
              <a:t>6) The vehicle generates the signature and sends message/signature pair to surrounding vehicles or RSUs. The receivers (vehicles or RSUs) check the message.</a:t>
            </a:r>
            <a:endParaRPr lang="zh-TW" altLang="en-US" sz="2400" dirty="0"/>
          </a:p>
        </p:txBody>
      </p:sp>
    </p:spTree>
    <p:extLst>
      <p:ext uri="{BB962C8B-B14F-4D97-AF65-F5344CB8AC3E}">
        <p14:creationId xmlns:p14="http://schemas.microsoft.com/office/powerpoint/2010/main" val="1871589598"/>
      </p:ext>
    </p:extLst>
  </p:cSld>
  <p:clrMapOvr>
    <a:masterClrMapping/>
  </p:clrMapOvr>
</p:sld>
</file>

<file path=ppt/theme/theme1.xml><?xml version="1.0" encoding="utf-8"?>
<a:theme xmlns:a="http://schemas.openxmlformats.org/drawingml/2006/main" name="MAI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簡報2" id="{1917BDEA-C75A-4EA4-BDB3-445E6710D1E1}" vid="{073329B1-C1D9-492E-8DF5-B99879CDEC78}"/>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MAIN</Template>
  <TotalTime>3618</TotalTime>
  <Words>3584</Words>
  <Application>Microsoft Office PowerPoint</Application>
  <PresentationFormat>寬螢幕</PresentationFormat>
  <Paragraphs>385</Paragraphs>
  <Slides>44</Slides>
  <Notes>39</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44</vt:i4>
      </vt:variant>
    </vt:vector>
  </HeadingPairs>
  <TitlesOfParts>
    <vt:vector size="54" baseType="lpstr">
      <vt:lpstr>Microsoft JhengHei</vt:lpstr>
      <vt:lpstr>Microsoft JhengHei</vt:lpstr>
      <vt:lpstr>新細明體</vt:lpstr>
      <vt:lpstr>Arial</vt:lpstr>
      <vt:lpstr>Calibri</vt:lpstr>
      <vt:lpstr>Cambria Math</vt:lpstr>
      <vt:lpstr>Times</vt:lpstr>
      <vt:lpstr>Times New Roman</vt:lpstr>
      <vt:lpstr>Wingdings</vt:lpstr>
      <vt:lpstr>MAIN.template</vt:lpstr>
      <vt:lpstr>Efficient Certificateless Conditional Privacy-Preserving Authentication for VANETs</vt:lpstr>
      <vt:lpstr>Outline</vt:lpstr>
      <vt:lpstr>Introduction</vt:lpstr>
      <vt:lpstr>Introduction</vt:lpstr>
      <vt:lpstr>Introduction</vt:lpstr>
      <vt:lpstr>Introduction</vt:lpstr>
      <vt:lpstr>Outline</vt:lpstr>
      <vt:lpstr>The authentication steps for VANETs.</vt:lpstr>
      <vt:lpstr>The authentication steps for VANETs.</vt:lpstr>
      <vt:lpstr>ECDLP</vt:lpstr>
      <vt:lpstr>Security Model of CLCPPA</vt:lpstr>
      <vt:lpstr>Security Model of CLCPPA</vt:lpstr>
      <vt:lpstr>Security Model of CLCPPA</vt:lpstr>
      <vt:lpstr>Security Model of CLCPPA</vt:lpstr>
      <vt:lpstr>Security Requirements</vt:lpstr>
      <vt:lpstr>Outline</vt:lpstr>
      <vt:lpstr>Proposed Certificateless CPPA Scheme</vt:lpstr>
      <vt:lpstr>Proposed Certificateless CPPA Scheme</vt:lpstr>
      <vt:lpstr>Proposed Certificateless CPPA Scheme</vt:lpstr>
      <vt:lpstr>Proposed Certificateless CPPA Scheme</vt:lpstr>
      <vt:lpstr>Proposed Certificateless CPPA Scheme</vt:lpstr>
      <vt:lpstr>Proposed Certificateless CPPA Scheme</vt:lpstr>
      <vt:lpstr>Proposed Certificateless CPPA Scheme</vt:lpstr>
      <vt:lpstr>Proposed Certificateless CPPA Scheme</vt:lpstr>
      <vt:lpstr>Outline</vt:lpstr>
      <vt:lpstr>Security Analysis</vt:lpstr>
      <vt:lpstr>Security Analysis</vt:lpstr>
      <vt:lpstr>Security Analysis</vt:lpstr>
      <vt:lpstr>Outline</vt:lpstr>
      <vt:lpstr>Performance evaluation</vt:lpstr>
      <vt:lpstr>Performance evaluation</vt:lpstr>
      <vt:lpstr>Performance evaluation</vt:lpstr>
      <vt:lpstr>Performance evaluation</vt:lpstr>
      <vt:lpstr>Performance evaluation</vt:lpstr>
      <vt:lpstr>Performance evaluation</vt:lpstr>
      <vt:lpstr>Performance evaluation</vt:lpstr>
      <vt:lpstr>Performance evaluation</vt:lpstr>
      <vt:lpstr>Performance evaluation</vt:lpstr>
      <vt:lpstr>Performance evaluation</vt:lpstr>
      <vt:lpstr>Performance evaluation</vt:lpstr>
      <vt:lpstr>Performance evaluation</vt:lpstr>
      <vt:lpstr>Performance evaluation</vt:lpstr>
      <vt:lpstr>Outline</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奎量 彭</dc:creator>
  <cp:lastModifiedBy>shitinass</cp:lastModifiedBy>
  <cp:revision>90</cp:revision>
  <dcterms:created xsi:type="dcterms:W3CDTF">2023-08-22T08:07:02Z</dcterms:created>
  <dcterms:modified xsi:type="dcterms:W3CDTF">2023-11-15T05:25:52Z</dcterms:modified>
</cp:coreProperties>
</file>