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9" r:id="rId3"/>
    <p:sldId id="260" r:id="rId4"/>
    <p:sldId id="263" r:id="rId5"/>
    <p:sldId id="265" r:id="rId6"/>
    <p:sldId id="266" r:id="rId7"/>
    <p:sldId id="262" r:id="rId8"/>
    <p:sldId id="267" r:id="rId9"/>
    <p:sldId id="264" r:id="rId10"/>
    <p:sldId id="268" r:id="rId11"/>
    <p:sldId id="261" r:id="rId12"/>
    <p:sldId id="273" r:id="rId13"/>
    <p:sldId id="271" r:id="rId14"/>
    <p:sldId id="285" r:id="rId15"/>
    <p:sldId id="270" r:id="rId16"/>
    <p:sldId id="286" r:id="rId17"/>
    <p:sldId id="287" r:id="rId18"/>
    <p:sldId id="272" r:id="rId19"/>
    <p:sldId id="288" r:id="rId20"/>
    <p:sldId id="289" r:id="rId21"/>
    <p:sldId id="269" r:id="rId22"/>
    <p:sldId id="290" r:id="rId23"/>
    <p:sldId id="291" r:id="rId24"/>
    <p:sldId id="274" r:id="rId25"/>
    <p:sldId id="279" r:id="rId26"/>
    <p:sldId id="280" r:id="rId27"/>
    <p:sldId id="292" r:id="rId28"/>
    <p:sldId id="281" r:id="rId29"/>
    <p:sldId id="282" r:id="rId30"/>
    <p:sldId id="283" r:id="rId31"/>
    <p:sldId id="284" r:id="rId32"/>
    <p:sldId id="293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6197" autoAdjust="0"/>
  </p:normalViewPr>
  <p:slideViewPr>
    <p:cSldViewPr>
      <p:cViewPr varScale="1">
        <p:scale>
          <a:sx n="84" d="100"/>
          <a:sy n="84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0" d="100"/>
          <a:sy n="110" d="100"/>
        </p:scale>
        <p:origin x="531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8CA98139-E233-C104-6ACD-1AF16757AE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B2E265F-3CD9-6827-86DD-2B186D2F8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178A24-39F8-194C-A503-737B012ECD6B}" type="datetimeFigureOut">
              <a:rPr lang="zh-TW" altLang="en-US"/>
              <a:pPr>
                <a:defRPr/>
              </a:pPr>
              <a:t>2023/8/24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EFF45F8-89AB-9F53-3EA8-200A53F27D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4351C7E-68BF-D3E0-B96B-B30A7B19F5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E2ACD9E-0722-534B-9621-E754E70E4E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D879FD69-2DC7-D596-ED50-510F641291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9A48046-0397-E40B-2F5D-FA50E6E156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3EB722-8BB4-3B45-A92C-666606AE7F0A}" type="datetimeFigureOut">
              <a:rPr lang="zh-TW" altLang="en-US"/>
              <a:pPr>
                <a:defRPr/>
              </a:pPr>
              <a:t>2023/8/24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42ED23B9-1F0B-B0CB-F6A5-62540DBD0C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4F4A2CB0-BD99-9C1D-F109-EB75558CF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10AD918-9E72-0926-0F59-0C97299E58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E49F28D-6447-28CD-8322-9DA14C5970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8A3BBC1-4FD2-B24A-A497-4CF8A9B00C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綠框下方三個元件為基礎設施（硬體），透過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Virtualization Layer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虛擬化成上方三個虛擬設備，並提供給橘框的虛擬網路函數使用。</a:t>
            </a: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3BBC1-4FD2-B24A-A497-4CF8A9B00C54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10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最上方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OSS/BSS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全名為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Operate support system, Business Support system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。</a:t>
            </a: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3BBC1-4FD2-B24A-A497-4CF8A9B00C54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5858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藍框為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MANO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：</a:t>
            </a: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NFV Orchestrator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負責佈建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OSS/BSS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。</a:t>
            </a: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VNF manager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管理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VNF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的初始化、開始、結束。</a:t>
            </a:r>
          </a:p>
          <a:p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Virtualised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Infrastructure Manage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：簡稱為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VIM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，用於管理虛擬化資源。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3BBC1-4FD2-B24A-A497-4CF8A9B00C54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029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7">
            <a:extLst>
              <a:ext uri="{FF2B5EF4-FFF2-40B4-BE49-F238E27FC236}">
                <a16:creationId xmlns:a16="http://schemas.microsoft.com/office/drawing/2014/main" id="{5380A014-1779-622F-74FC-C0B2D0381A78}"/>
              </a:ext>
            </a:extLst>
          </p:cNvPr>
          <p:cNvGrpSpPr>
            <a:grpSpLocks/>
          </p:cNvGrpSpPr>
          <p:nvPr/>
        </p:nvGrpSpPr>
        <p:grpSpPr bwMode="auto">
          <a:xfrm>
            <a:off x="8" y="0"/>
            <a:ext cx="9143995" cy="6858000"/>
            <a:chOff x="0" y="0"/>
            <a:chExt cx="9143995" cy="6858000"/>
          </a:xfrm>
        </p:grpSpPr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D890C8B8-FAEF-64EC-A07E-9AE6A54140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9085" y="6113463"/>
              <a:ext cx="3744910" cy="700087"/>
              <a:chOff x="3379" y="3851"/>
              <a:chExt cx="2359" cy="441"/>
            </a:xfrm>
          </p:grpSpPr>
          <p:pic>
            <p:nvPicPr>
              <p:cNvPr id="11" name="Picture 12">
                <a:extLst>
                  <a:ext uri="{FF2B5EF4-FFF2-40B4-BE49-F238E27FC236}">
                    <a16:creationId xmlns:a16="http://schemas.microsoft.com/office/drawing/2014/main" id="{CAF4E79B-9048-F0DD-2F90-03FF1B2909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6" y="3851"/>
                <a:ext cx="4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矩形 18">
                <a:extLst>
                  <a:ext uri="{FF2B5EF4-FFF2-40B4-BE49-F238E27FC236}">
                    <a16:creationId xmlns:a16="http://schemas.microsoft.com/office/drawing/2014/main" id="{30A894EF-7013-CE7E-89F9-A71C9C82D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9" y="4020"/>
                <a:ext cx="196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r" eaLnBrk="1" hangingPunct="1"/>
                <a:r>
                  <a:rPr lang="en-US" altLang="zh-TW" sz="750">
                    <a:solidFill>
                      <a:srgbClr val="969696"/>
                    </a:solidFill>
                    <a:latin typeface="Calibri" panose="020F0502020204030204" pitchFamily="34" charset="0"/>
                  </a:rPr>
                  <a:t>National Chung Cheng University</a:t>
                </a:r>
              </a:p>
              <a:p>
                <a:pPr algn="r" eaLnBrk="1" hangingPunct="1"/>
                <a:r>
                  <a:rPr lang="en-US" altLang="zh-TW" sz="750">
                    <a:solidFill>
                      <a:srgbClr val="969696"/>
                    </a:solidFill>
                    <a:latin typeface="Calibri" panose="020F0502020204030204" pitchFamily="34" charset="0"/>
                  </a:rPr>
                  <a:t>Dept. Computer Science &amp; Information Engineering</a:t>
                </a:r>
              </a:p>
            </p:txBody>
          </p:sp>
        </p:grpSp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7F1118F2-3A31-76B1-3858-ED9CA8BA5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60" b="24757"/>
            <a:stretch>
              <a:fillRect/>
            </a:stretch>
          </p:blipFill>
          <p:spPr bwMode="auto">
            <a:xfrm>
              <a:off x="1" y="4643438"/>
              <a:ext cx="1819275" cy="221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980E7FE6-2FFE-A5A7-98B0-CF182408E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09"/>
            <a:stretch>
              <a:fillRect/>
            </a:stretch>
          </p:blipFill>
          <p:spPr bwMode="auto">
            <a:xfrm>
              <a:off x="1763680" y="5053013"/>
              <a:ext cx="1819275" cy="180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2B3CD2A0-8759-3188-9CEF-D7D84E124F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8" t="33981"/>
            <a:stretch>
              <a:fillRect/>
            </a:stretch>
          </p:blipFill>
          <p:spPr bwMode="auto">
            <a:xfrm>
              <a:off x="0" y="0"/>
              <a:ext cx="1439645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id="{BFA7F037-FA89-AF37-5BDA-860D506F6F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67"/>
            <a:stretch>
              <a:fillRect/>
            </a:stretch>
          </p:blipFill>
          <p:spPr bwMode="auto">
            <a:xfrm>
              <a:off x="0" y="1162050"/>
              <a:ext cx="1052513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16">
              <a:extLst>
                <a:ext uri="{FF2B5EF4-FFF2-40B4-BE49-F238E27FC236}">
                  <a16:creationId xmlns:a16="http://schemas.microsoft.com/office/drawing/2014/main" id="{550ABBF3-FF57-F35A-281A-6A023FD69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6367463"/>
              <a:ext cx="42846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200" b="1">
                  <a:latin typeface="Calibri" panose="020F0502020204030204" pitchFamily="34" charset="0"/>
                </a:rPr>
                <a:t>2023 Mobile All-IP Networking Laboratory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4700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432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13" name="日期版面配置區 3">
            <a:extLst>
              <a:ext uri="{FF2B5EF4-FFF2-40B4-BE49-F238E27FC236}">
                <a16:creationId xmlns:a16="http://schemas.microsoft.com/office/drawing/2014/main" id="{C43C86AF-36E7-37A9-C2CE-027A1CE30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521381D5-AF00-384A-AF92-06B631C8F50B}" type="datetimeFigureOut">
              <a:rPr lang="en-US" altLang="zh-TW"/>
              <a:pPr>
                <a:defRPr/>
              </a:pPr>
              <a:t>8/24/2023</a:t>
            </a:fld>
            <a:endParaRPr lang="en-US" altLang="zh-TW"/>
          </a:p>
        </p:txBody>
      </p:sp>
      <p:sp>
        <p:nvSpPr>
          <p:cNvPr id="14" name="頁尾版面配置區 4">
            <a:extLst>
              <a:ext uri="{FF2B5EF4-FFF2-40B4-BE49-F238E27FC236}">
                <a16:creationId xmlns:a16="http://schemas.microsoft.com/office/drawing/2014/main" id="{239BD8AB-9640-6E95-5A31-D4B8F55FF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5" name="投影片編號版面配置區 5">
            <a:extLst>
              <a:ext uri="{FF2B5EF4-FFF2-40B4-BE49-F238E27FC236}">
                <a16:creationId xmlns:a16="http://schemas.microsoft.com/office/drawing/2014/main" id="{B90AE132-51A4-2F09-7CF0-28850E934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5B69C9C6-0AE3-0D4F-B8F6-221F1F1361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74634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8C55C869-3C8C-BEB2-D59C-FF8609A15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C4A1C-4C31-FF4B-8505-9E8CC43E03E9}" type="datetimeFigureOut">
              <a:rPr lang="en-US" altLang="zh-TW"/>
              <a:pPr>
                <a:defRPr/>
              </a:pPr>
              <a:t>8/24/2023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84BB7881-EBBF-8422-3A98-697EB0AC8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C997AFA4-2EFB-3A31-A13E-E1816640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EFF22-88B6-6941-8E5A-D37B21D540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127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4137B63E-39BE-32B4-68E5-A9049C904A18}"/>
              </a:ext>
            </a:extLst>
          </p:cNvPr>
          <p:cNvCxnSpPr/>
          <p:nvPr/>
        </p:nvCxnSpPr>
        <p:spPr>
          <a:xfrm>
            <a:off x="457200" y="1493856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AD10C6F9-B43E-65E7-4790-4484D46C6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7D7DD-B452-7D44-8D57-02968C084B60}" type="datetimeFigureOut">
              <a:rPr lang="en-US" altLang="zh-TW"/>
              <a:pPr>
                <a:defRPr/>
              </a:pPr>
              <a:t>8/24/2023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80CC725E-ACEB-1376-6CDC-47586990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90528F5D-7065-EC61-4D1D-20DC0D73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809C0-DBCB-B742-995C-707341FBF3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424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DD2ED3A0-222D-0B72-7724-939D935598FE}"/>
              </a:ext>
            </a:extLst>
          </p:cNvPr>
          <p:cNvCxnSpPr/>
          <p:nvPr/>
        </p:nvCxnSpPr>
        <p:spPr>
          <a:xfrm rot="5400000">
            <a:off x="3657601" y="3200418"/>
            <a:ext cx="5791200" cy="31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C59E472F-C652-ED09-2F9F-010C309C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BE07E-6C23-5A48-9F84-A2B10CEE9A49}" type="datetimeFigureOut">
              <a:rPr lang="en-US" altLang="zh-TW"/>
              <a:pPr>
                <a:defRPr/>
              </a:pPr>
              <a:t>8/24/2023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811D8D10-CC12-060C-84F6-9E9161339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DBF97C93-B24E-B681-0D6A-CF1921BE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AF4718-91F0-9A42-92B4-628029D623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544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2441661E-8021-BEED-4C77-7AA0EC3C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9B4E-E4C4-C84C-92A1-80315AF74D77}" type="datetimeFigureOut">
              <a:rPr lang="en-US" altLang="zh-TW"/>
              <a:pPr>
                <a:defRPr/>
              </a:pPr>
              <a:t>8/24/2023</a:t>
            </a:fld>
            <a:endParaRPr lang="en-US" altLang="zh-TW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94E5D48E-716A-FAB1-1B5D-DF8FD7CB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54763161-99BF-01B4-8038-09368FFF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331FE-3217-914C-87F6-88363AF8AE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904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165F4237-2AE6-B856-7CC5-01C76F14137D}"/>
              </a:ext>
            </a:extLst>
          </p:cNvPr>
          <p:cNvCxnSpPr/>
          <p:nvPr/>
        </p:nvCxnSpPr>
        <p:spPr>
          <a:xfrm>
            <a:off x="457200" y="1493856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 b="0" u="none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063CE63E-C487-C5C0-C325-BFC00A843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7D424-766B-C24E-BCB4-F6D30172D10C}" type="datetimeFigureOut">
              <a:rPr lang="en-US" altLang="zh-TW"/>
              <a:pPr>
                <a:defRPr/>
              </a:pPr>
              <a:t>8/24/2023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D85232E5-89F4-F67D-EFFA-95CCFC95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41EEF163-313A-BF99-E134-9801D433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D5A963-2080-9547-AC7D-2C6528F687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928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85019C-2F81-173B-00B4-1289F39D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AAD08-C5C6-9A46-ABDA-D98F2DDFF02C}" type="datetimeFigureOut">
              <a:rPr lang="en-US" altLang="zh-TW"/>
              <a:pPr>
                <a:defRPr/>
              </a:pPr>
              <a:t>8/24/2023</a:t>
            </a:fld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8E987C1-D1D7-1E20-5E3C-DA06D859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068A7C-50BB-409A-9BC7-45AFAA33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9998D-8B01-C34C-8202-B9E028D4BC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6A53027C-9B3A-2C35-823D-59C7C94CDBAA}"/>
              </a:ext>
            </a:extLst>
          </p:cNvPr>
          <p:cNvCxnSpPr/>
          <p:nvPr userDrawn="1"/>
        </p:nvCxnSpPr>
        <p:spPr>
          <a:xfrm>
            <a:off x="477587" y="4404529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54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FCC18ADA-66C6-46CC-A6E4-080649CCC6A0}"/>
              </a:ext>
            </a:extLst>
          </p:cNvPr>
          <p:cNvCxnSpPr/>
          <p:nvPr/>
        </p:nvCxnSpPr>
        <p:spPr>
          <a:xfrm>
            <a:off x="457200" y="1493856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3">
            <a:extLst>
              <a:ext uri="{FF2B5EF4-FFF2-40B4-BE49-F238E27FC236}">
                <a16:creationId xmlns:a16="http://schemas.microsoft.com/office/drawing/2014/main" id="{89B6065C-F5EE-18C3-AABC-82EFECC8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99F1A-87DB-A84D-8E08-B26B4599E721}" type="datetimeFigureOut">
              <a:rPr lang="en-US" altLang="zh-TW"/>
              <a:pPr>
                <a:defRPr/>
              </a:pPr>
              <a:t>8/24/2023</a:t>
            </a:fld>
            <a:endParaRPr lang="en-US" altLang="zh-TW"/>
          </a:p>
        </p:txBody>
      </p:sp>
      <p:sp>
        <p:nvSpPr>
          <p:cNvPr id="7" name="頁尾版面配置區 4">
            <a:extLst>
              <a:ext uri="{FF2B5EF4-FFF2-40B4-BE49-F238E27FC236}">
                <a16:creationId xmlns:a16="http://schemas.microsoft.com/office/drawing/2014/main" id="{FD32C9A4-A065-1609-4E88-67249D25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BA9D82DB-8677-97DC-3FD1-52E2B9E8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AF327E-1649-A246-8D9B-66E2C04E8D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352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68D4A423-3874-B7FF-A6FB-40B6AD4DF374}"/>
              </a:ext>
            </a:extLst>
          </p:cNvPr>
          <p:cNvCxnSpPr/>
          <p:nvPr/>
        </p:nvCxnSpPr>
        <p:spPr>
          <a:xfrm>
            <a:off x="457200" y="1493856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3">
            <a:extLst>
              <a:ext uri="{FF2B5EF4-FFF2-40B4-BE49-F238E27FC236}">
                <a16:creationId xmlns:a16="http://schemas.microsoft.com/office/drawing/2014/main" id="{27F6DF62-8C9E-6DFC-BDE0-C144EF40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AA78-50BA-924B-90D2-509D593DBBC4}" type="datetimeFigureOut">
              <a:rPr lang="en-US" altLang="zh-TW"/>
              <a:pPr>
                <a:defRPr/>
              </a:pPr>
              <a:t>8/24/2023</a:t>
            </a:fld>
            <a:endParaRPr lang="en-US" altLang="zh-TW"/>
          </a:p>
        </p:txBody>
      </p:sp>
      <p:sp>
        <p:nvSpPr>
          <p:cNvPr id="9" name="頁尾版面配置區 4">
            <a:extLst>
              <a:ext uri="{FF2B5EF4-FFF2-40B4-BE49-F238E27FC236}">
                <a16:creationId xmlns:a16="http://schemas.microsoft.com/office/drawing/2014/main" id="{4C2DA062-7317-DF5E-E211-DE28191F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A7D70192-F4FE-C500-B65C-C1DE9959F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06F1D5-876F-E24E-9A43-C8207A738A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100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00FE85FE-CB38-C469-B662-75DD43D7D4E9}"/>
              </a:ext>
            </a:extLst>
          </p:cNvPr>
          <p:cNvCxnSpPr/>
          <p:nvPr/>
        </p:nvCxnSpPr>
        <p:spPr>
          <a:xfrm>
            <a:off x="457200" y="1493856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CAED21-0871-FF14-5B95-2743F1269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0DC86-09B1-DD46-89D5-29D3CC8C7346}" type="datetimeFigureOut">
              <a:rPr lang="en-US" altLang="zh-TW"/>
              <a:pPr>
                <a:defRPr/>
              </a:pPr>
              <a:t>8/24/2023</a:t>
            </a:fld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C20BDA1-FEEC-BD02-AA65-C98EA7C8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FADA98F-27C2-6BAC-AEB0-89903C32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592FAC-3330-1344-B8A0-73F3914872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606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2F517B2E-8216-13B1-0E9F-19C1D1DEB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BA190-3224-A343-A652-BB675B3081DE}" type="datetimeFigureOut">
              <a:rPr lang="en-US" altLang="zh-TW"/>
              <a:pPr>
                <a:defRPr/>
              </a:pPr>
              <a:t>8/24/2023</a:t>
            </a:fld>
            <a:endParaRPr lang="en-US" altLang="zh-TW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0B39717D-F711-693A-C2E6-FBD455DDA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5C170C78-1F41-0E2F-5029-5021D531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5C7D9-FC14-1844-9A48-B9928B963F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372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F8A6CBB0-E02A-7AE5-8B86-3BABD85C2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7023-CAE0-EA45-B30B-EE6B11A1D50A}" type="datetimeFigureOut">
              <a:rPr lang="en-US" altLang="zh-TW"/>
              <a:pPr>
                <a:defRPr/>
              </a:pPr>
              <a:t>8/24/2023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D5AFFCC3-481C-62C5-BA83-94DB07BC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3C384F85-B1FB-1ADA-93CD-C57D4792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534C6-1087-664B-B263-0D6E8E574B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813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2" descr="logo_ppt.png">
            <a:extLst>
              <a:ext uri="{FF2B5EF4-FFF2-40B4-BE49-F238E27FC236}">
                <a16:creationId xmlns:a16="http://schemas.microsoft.com/office/drawing/2014/main" id="{26EE3FAA-AA89-FE7C-F0D1-5C69A80671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2" y="6019800"/>
            <a:ext cx="251459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>
            <a:extLst>
              <a:ext uri="{FF2B5EF4-FFF2-40B4-BE49-F238E27FC236}">
                <a16:creationId xmlns:a16="http://schemas.microsoft.com/office/drawing/2014/main" id="{F2A8C0FB-B676-663E-D3FC-8AB17AF66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4288"/>
            <a:ext cx="755574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矩形 20">
            <a:extLst>
              <a:ext uri="{FF2B5EF4-FFF2-40B4-BE49-F238E27FC236}">
                <a16:creationId xmlns:a16="http://schemas.microsoft.com/office/drawing/2014/main" id="{F1334388-7107-429D-0FFC-DB90B182B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5" y="60325"/>
            <a:ext cx="31130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TW" sz="750">
                <a:solidFill>
                  <a:srgbClr val="969696"/>
                </a:solidFill>
                <a:latin typeface="Calibri" panose="020F0502020204030204" pitchFamily="34" charset="0"/>
              </a:rPr>
              <a:t>National Chung Cheng University</a:t>
            </a:r>
          </a:p>
          <a:p>
            <a:pPr eaLnBrk="1" hangingPunct="1"/>
            <a:r>
              <a:rPr lang="en-US" altLang="zh-TW" sz="750">
                <a:solidFill>
                  <a:srgbClr val="969696"/>
                </a:solidFill>
                <a:latin typeface="Calibri" panose="020F0502020204030204" pitchFamily="34" charset="0"/>
              </a:rPr>
              <a:t>Dept. Computer Science &amp; Information Engineering</a:t>
            </a:r>
          </a:p>
        </p:txBody>
      </p:sp>
      <p:sp>
        <p:nvSpPr>
          <p:cNvPr id="1029" name="標題版面配置區 1">
            <a:extLst>
              <a:ext uri="{FF2B5EF4-FFF2-40B4-BE49-F238E27FC236}">
                <a16:creationId xmlns:a16="http://schemas.microsoft.com/office/drawing/2014/main" id="{5FBF7AEF-BCCD-994D-B11C-CF4F847B026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0" name="文字版面配置區 2">
            <a:extLst>
              <a:ext uri="{FF2B5EF4-FFF2-40B4-BE49-F238E27FC236}">
                <a16:creationId xmlns:a16="http://schemas.microsoft.com/office/drawing/2014/main" id="{804920E1-8C4B-C90C-4607-FB7AACE747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7E0EC2-225E-1D2C-F0E4-F2AC04373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57BAC3C-2BF9-D74C-8EFD-C064BE4D7DD0}" type="datetimeFigureOut">
              <a:rPr lang="en-US" altLang="zh-TW"/>
              <a:pPr>
                <a:defRPr/>
              </a:pPr>
              <a:t>8/24/2023</a:t>
            </a:fld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AF66EB-716D-C500-4B78-3D5F434D2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635636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EC77997-CDBD-4341-3D60-75FA3EB20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29000" y="635636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2ED6105-F974-9347-8226-199CC15912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08" r:id="rId2"/>
    <p:sldLayoutId id="2147483814" r:id="rId3"/>
    <p:sldLayoutId id="2147483809" r:id="rId4"/>
    <p:sldLayoutId id="2147483815" r:id="rId5"/>
    <p:sldLayoutId id="2147483816" r:id="rId6"/>
    <p:sldLayoutId id="2147483817" r:id="rId7"/>
    <p:sldLayoutId id="2147483810" r:id="rId8"/>
    <p:sldLayoutId id="2147483811" r:id="rId9"/>
    <p:sldLayoutId id="2147483812" r:id="rId10"/>
    <p:sldLayoutId id="2147483818" r:id="rId11"/>
    <p:sldLayoutId id="2147483819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342884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6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4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32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5973" indent="-25597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555994" indent="-21311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856018" indent="-17025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198900" indent="-17025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1541783" indent="-17025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oft.com/en-sg/industry/operation-business-support-systems/oss-bss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okia.com/networks/bss-oss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microsoft.com/en-sg/industry/operation-business-support-systems/oss-bss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>
            <a:extLst>
              <a:ext uri="{FF2B5EF4-FFF2-40B4-BE49-F238E27FC236}">
                <a16:creationId xmlns:a16="http://schemas.microsoft.com/office/drawing/2014/main" id="{3E8C5E46-E12A-8788-65C9-DD23E10D0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</p:spPr>
        <p:txBody>
          <a:bodyPr/>
          <a:lstStyle/>
          <a:p>
            <a:pPr defTabSz="684576"/>
            <a:r>
              <a:rPr lang="en-US" altLang="zh-TW" dirty="0"/>
              <a:t>Introduction of NFV</a:t>
            </a:r>
            <a:r>
              <a:rPr lang="zh-TW" altLang="en-US" dirty="0"/>
              <a:t> </a:t>
            </a:r>
            <a:r>
              <a:rPr lang="en-US" altLang="zh-TW" dirty="0"/>
              <a:t>and MANO</a:t>
            </a:r>
            <a:endParaRPr lang="zh-TW" alt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898D4F6-989F-223D-6B63-28D7BBA45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805264"/>
            <a:ext cx="6400800" cy="29071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1500" dirty="0">
                <a:latin typeface="+mn-lt"/>
              </a:rPr>
              <a:t>Presenter </a:t>
            </a:r>
            <a:r>
              <a:rPr lang="en-US" sz="1500" dirty="0"/>
              <a:t>：</a:t>
            </a:r>
            <a:r>
              <a:rPr lang="en-US" sz="1500" dirty="0" err="1"/>
              <a:t>彭奎量</a:t>
            </a:r>
            <a:r>
              <a:rPr lang="en-US" sz="1500" dirty="0"/>
              <a:t> 2023/08/25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>
            <a:extLst>
              <a:ext uri="{FF2B5EF4-FFF2-40B4-BE49-F238E27FC236}">
                <a16:creationId xmlns:a16="http://schemas.microsoft.com/office/drawing/2014/main" id="{4113B4E1-CAEB-9018-9654-36FDBA31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4576"/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3E6928-9BFE-C86D-8DBF-A35F3C82F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62" indent="-257162">
              <a:lnSpc>
                <a:spcPct val="150000"/>
              </a:lnSpc>
              <a:defRPr/>
            </a:pPr>
            <a:r>
              <a:rPr lang="en-US" altLang="zh-TW" dirty="0"/>
              <a:t>Network Functions Virtualization (NFV)</a:t>
            </a:r>
          </a:p>
          <a:p>
            <a:pPr marL="557183" lvl="1" indent="-257162">
              <a:lnSpc>
                <a:spcPct val="150000"/>
              </a:lnSpc>
              <a:defRPr/>
            </a:pPr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What is NFV?</a:t>
            </a:r>
          </a:p>
          <a:p>
            <a:pPr marL="557183" lvl="1" indent="-257162">
              <a:lnSpc>
                <a:spcPct val="150000"/>
              </a:lnSpc>
              <a:defRPr/>
            </a:pPr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What is MANO?</a:t>
            </a:r>
          </a:p>
          <a:p>
            <a:pPr marL="557183" lvl="1" indent="-257162">
              <a:lnSpc>
                <a:spcPct val="150000"/>
              </a:lnSpc>
              <a:defRPr/>
            </a:pPr>
            <a:r>
              <a:rPr lang="en-US" altLang="zh-TW" sz="1800" dirty="0">
                <a:solidFill>
                  <a:schemeClr val="tx2"/>
                </a:solidFill>
              </a:rPr>
              <a:t>NFV and MANO Architecture</a:t>
            </a:r>
          </a:p>
          <a:p>
            <a:pPr marL="257162" indent="-257162">
              <a:lnSpc>
                <a:spcPct val="150000"/>
              </a:lnSpc>
              <a:defRPr/>
            </a:pPr>
            <a:r>
              <a:rPr lang="en-US" altLang="zh-TW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Message Flow of Scaling Out</a:t>
            </a:r>
            <a:r>
              <a:rPr lang="zh-TW" alt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（水平擴展）</a:t>
            </a:r>
            <a:endParaRPr lang="en-US" altLang="zh-TW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257162" indent="-257162">
              <a:lnSpc>
                <a:spcPct val="150000"/>
              </a:lnSpc>
              <a:defRPr/>
            </a:pPr>
            <a:r>
              <a:rPr lang="en-US" altLang="zh-TW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Lab Papers Review</a:t>
            </a:r>
          </a:p>
          <a:p>
            <a:pPr marL="257162" indent="-257162">
              <a:lnSpc>
                <a:spcPct val="150000"/>
              </a:lnSpc>
              <a:defRPr/>
            </a:pPr>
            <a:r>
              <a:rPr lang="en-US" altLang="zh-TW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Conclusion</a:t>
            </a:r>
          </a:p>
        </p:txBody>
      </p:sp>
      <p:sp>
        <p:nvSpPr>
          <p:cNvPr id="12292" name="投影片編號版面配置區 3">
            <a:extLst>
              <a:ext uri="{FF2B5EF4-FFF2-40B4-BE49-F238E27FC236}">
                <a16:creationId xmlns:a16="http://schemas.microsoft.com/office/drawing/2014/main" id="{8FC2871B-3F60-045D-6436-367445A8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185" indent="-21430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856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739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622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505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AA80CB-8CD5-FB43-BE2B-4C631E9A7B91}" type="slidenum">
              <a:rPr lang="en-US" altLang="zh-TW">
                <a:solidFill>
                  <a:srgbClr val="898989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zh-TW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23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EDF8E-D63C-79A7-1270-2FF2B3E3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NFV and MANO Architecture</a:t>
            </a:r>
            <a:endParaRPr 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E8C940F-2FC8-4506-82F8-FE3B65C8A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270" y="1600200"/>
            <a:ext cx="7139460" cy="4525963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5BC00F-DA7D-5B1A-CD36-73CEDDCC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5A963-2080-9547-AC7D-2C6528F687EC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7215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EDF8E-D63C-79A7-1270-2FF2B3E3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NFV and MANO Architecture</a:t>
            </a:r>
            <a:endParaRPr 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D77C16F6-C021-B0A3-2D04-37F4244A4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064" y="1600200"/>
            <a:ext cx="6781872" cy="4525963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5BC00F-DA7D-5B1A-CD36-73CEDDCC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5A963-2080-9547-AC7D-2C6528F687EC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047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EDF8E-D63C-79A7-1270-2FF2B3E3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NFV and MANO Architecture</a:t>
            </a:r>
            <a:endParaRPr 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E8C940F-2FC8-4506-82F8-FE3B65C8A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2270" y="1600200"/>
            <a:ext cx="7139460" cy="4525963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5BC00F-DA7D-5B1A-CD36-73CEDDCC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5A963-2080-9547-AC7D-2C6528F687EC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B8CAD75-875C-D8E0-D73C-42BE0600FDC5}"/>
              </a:ext>
            </a:extLst>
          </p:cNvPr>
          <p:cNvSpPr/>
          <p:nvPr/>
        </p:nvSpPr>
        <p:spPr>
          <a:xfrm>
            <a:off x="1403648" y="4077072"/>
            <a:ext cx="3384376" cy="187220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87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EDF8E-D63C-79A7-1270-2FF2B3E3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What is MANO?</a:t>
            </a:r>
            <a:endParaRPr lang="en-US" dirty="0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DBA3F33B-2A05-8AF8-C4C3-9C162FCEF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880"/>
              </a:lnSpc>
            </a:pPr>
            <a:r>
              <a:rPr lang="en-US" altLang="zh-TW" sz="1800" dirty="0"/>
              <a:t>NFV Infrastructure (NFVI)</a:t>
            </a:r>
            <a:r>
              <a:rPr lang="zh-TW" altLang="en-US" sz="1800" dirty="0"/>
              <a:t>：</a:t>
            </a:r>
            <a:endParaRPr lang="en-US" altLang="zh-TW" sz="1800" dirty="0"/>
          </a:p>
          <a:p>
            <a:pPr lvl="1">
              <a:lnSpc>
                <a:spcPts val="2880"/>
              </a:lnSpc>
            </a:pPr>
            <a:r>
              <a:rPr lang="zh-TW" altLang="en-US" sz="1600" dirty="0"/>
              <a:t>實際物理上的運算、儲存及網路硬體資源</a:t>
            </a:r>
            <a:r>
              <a:rPr lang="en-US" altLang="zh-TW" sz="1600" dirty="0"/>
              <a:t> (Computing, Storage, Network Hardware)</a:t>
            </a:r>
          </a:p>
          <a:p>
            <a:pPr lvl="1">
              <a:lnSpc>
                <a:spcPts val="2880"/>
              </a:lnSpc>
            </a:pPr>
            <a:r>
              <a:rPr lang="zh-TW" altLang="en-US" sz="1600" dirty="0"/>
              <a:t>提供基礎設施資源池。</a:t>
            </a:r>
            <a:endParaRPr lang="en-US" altLang="zh-TW" sz="1600" dirty="0"/>
          </a:p>
          <a:p>
            <a:pPr lvl="1">
              <a:lnSpc>
                <a:spcPts val="2880"/>
              </a:lnSpc>
            </a:pPr>
            <a:r>
              <a:rPr lang="zh-TW" altLang="en-US" sz="1600" dirty="0"/>
              <a:t>透過</a:t>
            </a:r>
            <a:r>
              <a:rPr lang="en-US" altLang="zh-TW" sz="1600" dirty="0"/>
              <a:t> Virtualization Layer</a:t>
            </a:r>
            <a:r>
              <a:rPr lang="zh-TW" altLang="en-US" sz="1600" dirty="0"/>
              <a:t>，將資源虛擬成 </a:t>
            </a:r>
            <a:r>
              <a:rPr lang="en-US" altLang="zh-TW" sz="1600" dirty="0">
                <a:solidFill>
                  <a:srgbClr val="FF0000"/>
                </a:solidFill>
              </a:rPr>
              <a:t>Virtual</a:t>
            </a:r>
            <a:r>
              <a:rPr lang="en-US" altLang="zh-TW" sz="1600" dirty="0"/>
              <a:t> Computing, Storage, Network</a:t>
            </a:r>
            <a:r>
              <a:rPr lang="zh-TW" altLang="en-US" sz="1600" dirty="0"/>
              <a:t>。</a:t>
            </a:r>
            <a:endParaRPr lang="en-US" altLang="zh-TW" sz="1600" dirty="0"/>
          </a:p>
          <a:p>
            <a:pPr lvl="1">
              <a:lnSpc>
                <a:spcPts val="2880"/>
              </a:lnSpc>
            </a:pPr>
            <a:r>
              <a:rPr lang="zh-TW" altLang="en-US" sz="1600" dirty="0"/>
              <a:t>對應的管理模組為</a:t>
            </a:r>
            <a:r>
              <a:rPr lang="en-US" altLang="zh-TW" sz="1600" dirty="0"/>
              <a:t> MANO</a:t>
            </a:r>
            <a:r>
              <a:rPr lang="zh-TW" altLang="en-US" sz="1600" dirty="0"/>
              <a:t> 中的</a:t>
            </a:r>
            <a:r>
              <a:rPr lang="en-US" altLang="zh-TW" sz="1600" dirty="0"/>
              <a:t> Virtualized Infrastructure Manager (VIM)</a:t>
            </a:r>
          </a:p>
          <a:p>
            <a:pPr>
              <a:lnSpc>
                <a:spcPts val="2880"/>
              </a:lnSpc>
            </a:pPr>
            <a:r>
              <a:rPr lang="en-US" altLang="zh-TW" sz="1800" dirty="0"/>
              <a:t>Virtualization Layer</a:t>
            </a:r>
            <a:r>
              <a:rPr lang="zh-TW" altLang="en-US" sz="1800" dirty="0"/>
              <a:t>：</a:t>
            </a:r>
            <a:r>
              <a:rPr lang="en-US" altLang="zh-TW" sz="1800" dirty="0"/>
              <a:t>VM, Container, </a:t>
            </a:r>
            <a:r>
              <a:rPr lang="en-US" altLang="zh-TW" sz="1800" u="sng" dirty="0"/>
              <a:t>VMware </a:t>
            </a:r>
            <a:r>
              <a:rPr lang="en-US" altLang="zh-TW" sz="1800" u="sng" dirty="0" err="1"/>
              <a:t>ESXi</a:t>
            </a:r>
            <a:r>
              <a:rPr lang="en-US" altLang="zh-TW" sz="1800" dirty="0"/>
              <a:t>……</a:t>
            </a:r>
          </a:p>
          <a:p>
            <a:pPr marL="342882" lvl="1" indent="0">
              <a:lnSpc>
                <a:spcPts val="2880"/>
              </a:lnSpc>
              <a:buNone/>
            </a:pPr>
            <a:endParaRPr lang="en-US" altLang="zh-TW" sz="1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5BC00F-DA7D-5B1A-CD36-73CEDDCC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5A963-2080-9547-AC7D-2C6528F687EC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EA2C20C-EF86-341A-0748-328913435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910264"/>
            <a:ext cx="1865708" cy="96574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7351ED8-5B71-F0D2-AA4E-46CC9DA24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759" y="4691216"/>
            <a:ext cx="6083959" cy="166515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C93EBA3-0F39-136D-152D-01449441C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36" y="5831578"/>
            <a:ext cx="1708341" cy="60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98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EDF8E-D63C-79A7-1270-2FF2B3E3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NFV and MANO Architecture</a:t>
            </a:r>
            <a:endParaRPr 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E8C940F-2FC8-4506-82F8-FE3B65C8A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270" y="1600200"/>
            <a:ext cx="7139460" cy="4525963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5BC00F-DA7D-5B1A-CD36-73CEDDCC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5A963-2080-9547-AC7D-2C6528F687EC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B8CAD75-875C-D8E0-D73C-42BE0600FDC5}"/>
              </a:ext>
            </a:extLst>
          </p:cNvPr>
          <p:cNvSpPr/>
          <p:nvPr/>
        </p:nvSpPr>
        <p:spPr>
          <a:xfrm>
            <a:off x="1403648" y="2924944"/>
            <a:ext cx="3384376" cy="13681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00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EDF8E-D63C-79A7-1270-2FF2B3E3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NFV and MANO Architecture</a:t>
            </a:r>
            <a:endParaRPr lang="en-US" dirty="0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DBA3F33B-2A05-8AF8-C4C3-9C162FCEF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880"/>
              </a:lnSpc>
            </a:pPr>
            <a:r>
              <a:rPr lang="en-US" altLang="zh-TW" sz="1800" dirty="0"/>
              <a:t>Virtualized Network Functions (VNFs)</a:t>
            </a:r>
            <a:r>
              <a:rPr lang="zh-TW" altLang="en-US" sz="1800" dirty="0"/>
              <a:t>：</a:t>
            </a:r>
            <a:endParaRPr lang="en-US" altLang="zh-TW" sz="1800" dirty="0"/>
          </a:p>
          <a:p>
            <a:pPr lvl="1">
              <a:lnSpc>
                <a:spcPts val="2880"/>
              </a:lnSpc>
            </a:pPr>
            <a:r>
              <a:rPr lang="zh-TW" altLang="en-US" sz="1600" dirty="0"/>
              <a:t>將硬體或演算法的功能實作成軟體程式，並且</a:t>
            </a:r>
            <a:r>
              <a:rPr lang="en-US" altLang="zh-TW" sz="1600" dirty="0"/>
              <a:t> VNFs </a:t>
            </a:r>
            <a:r>
              <a:rPr lang="zh-TW" altLang="en-US" sz="1600" dirty="0"/>
              <a:t>可以在一個或多個 </a:t>
            </a:r>
            <a:r>
              <a:rPr lang="en-US" altLang="zh-TW" sz="1600" dirty="0"/>
              <a:t>VMs</a:t>
            </a:r>
            <a:r>
              <a:rPr lang="zh-TW" altLang="en-US" sz="1600" dirty="0"/>
              <a:t> 上執行。</a:t>
            </a:r>
            <a:endParaRPr lang="en-US" altLang="zh-TW" sz="1600" dirty="0"/>
          </a:p>
          <a:p>
            <a:pPr lvl="1">
              <a:lnSpc>
                <a:spcPts val="2880"/>
              </a:lnSpc>
            </a:pPr>
            <a:r>
              <a:rPr lang="zh-TW" altLang="en-US" sz="1600" dirty="0"/>
              <a:t>若將多個 </a:t>
            </a:r>
            <a:r>
              <a:rPr lang="en-US" altLang="zh-TW" sz="1600" dirty="0"/>
              <a:t>VNFs</a:t>
            </a:r>
            <a:r>
              <a:rPr lang="zh-TW" altLang="en-US" sz="1600" dirty="0"/>
              <a:t> 連接在一起以提供服務，稱為 </a:t>
            </a:r>
            <a:r>
              <a:rPr lang="en-US" altLang="zh-TW" sz="1600" dirty="0"/>
              <a:t>Service Chain</a:t>
            </a:r>
          </a:p>
          <a:p>
            <a:pPr>
              <a:lnSpc>
                <a:spcPts val="2880"/>
              </a:lnSpc>
            </a:pPr>
            <a:endParaRPr lang="en-US" altLang="zh-TW" sz="1600" dirty="0"/>
          </a:p>
          <a:p>
            <a:pPr>
              <a:lnSpc>
                <a:spcPts val="2880"/>
              </a:lnSpc>
            </a:pPr>
            <a:r>
              <a:rPr lang="en-US" altLang="zh-TW" sz="1800" dirty="0"/>
              <a:t>Element Management System (EMS)</a:t>
            </a:r>
            <a:r>
              <a:rPr lang="zh-TW" altLang="en-US" sz="1800" dirty="0"/>
              <a:t>：</a:t>
            </a:r>
            <a:endParaRPr lang="en-US" altLang="zh-TW" sz="1800" dirty="0"/>
          </a:p>
          <a:p>
            <a:pPr lvl="1">
              <a:lnSpc>
                <a:spcPts val="2880"/>
              </a:lnSpc>
            </a:pPr>
            <a:r>
              <a:rPr lang="en-US" altLang="zh-TW" sz="1600" dirty="0"/>
              <a:t>EMS </a:t>
            </a:r>
            <a:r>
              <a:rPr lang="zh-TW" altLang="en-US" sz="1600" dirty="0"/>
              <a:t>負責管理一個或多個</a:t>
            </a:r>
            <a:r>
              <a:rPr lang="en-US" altLang="zh-TW" sz="1600" dirty="0"/>
              <a:t> VNFs </a:t>
            </a:r>
            <a:r>
              <a:rPr lang="zh-TW" altLang="en-US" sz="1600" dirty="0"/>
              <a:t>的狀態。基本上</a:t>
            </a:r>
            <a:r>
              <a:rPr lang="en-US" altLang="zh-TW" sz="1600" dirty="0"/>
              <a:t> VNF + EMS</a:t>
            </a:r>
            <a:r>
              <a:rPr lang="zh-TW" altLang="en-US" sz="1600" dirty="0"/>
              <a:t> 就可以取代傳統網路的運作與硬體。</a:t>
            </a:r>
            <a:endParaRPr lang="en-US" altLang="zh-TW" sz="1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5BC00F-DA7D-5B1A-CD36-73CEDDCC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5A963-2080-9547-AC7D-2C6528F687EC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3289315-7BBF-42DE-A30D-C7963303C3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9" t="9107" r="7134" b="13483"/>
          <a:stretch/>
        </p:blipFill>
        <p:spPr>
          <a:xfrm>
            <a:off x="2830307" y="4691769"/>
            <a:ext cx="3483385" cy="14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50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EDF8E-D63C-79A7-1270-2FF2B3E3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NFV and MANO Architecture</a:t>
            </a:r>
            <a:endParaRPr lang="en-US" dirty="0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DBA3F33B-2A05-8AF8-C4C3-9C162FCEF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880"/>
              </a:lnSpc>
            </a:pPr>
            <a:r>
              <a:rPr lang="zh-TW" altLang="en-US" sz="1800" dirty="0"/>
              <a:t>舉例常見</a:t>
            </a:r>
            <a:r>
              <a:rPr lang="en-US" altLang="zh-TW" sz="1800" dirty="0"/>
              <a:t> Network Function</a:t>
            </a:r>
            <a:r>
              <a:rPr lang="zh-TW" altLang="en-US" sz="1800" dirty="0"/>
              <a:t>：</a:t>
            </a:r>
            <a:endParaRPr lang="en-US" altLang="zh-TW" sz="1800" dirty="0"/>
          </a:p>
          <a:p>
            <a:pPr lvl="1">
              <a:lnSpc>
                <a:spcPts val="2880"/>
              </a:lnSpc>
            </a:pPr>
            <a:r>
              <a:rPr lang="en-US" altLang="zh-TW" sz="1600" dirty="0"/>
              <a:t>Switching: BNG, CG-NAT, routers.</a:t>
            </a:r>
          </a:p>
          <a:p>
            <a:pPr lvl="1">
              <a:lnSpc>
                <a:spcPts val="2880"/>
              </a:lnSpc>
            </a:pPr>
            <a:r>
              <a:rPr lang="en-US" altLang="zh-TW" sz="1600" dirty="0"/>
              <a:t>Tunnelling gateway elements: </a:t>
            </a:r>
            <a:r>
              <a:rPr lang="en-US" altLang="zh-TW" sz="1600" dirty="0" err="1">
                <a:solidFill>
                  <a:schemeClr val="tx1"/>
                </a:solidFill>
              </a:rPr>
              <a:t>IPSec</a:t>
            </a:r>
            <a:r>
              <a:rPr lang="en-US" altLang="zh-TW" sz="1600" dirty="0">
                <a:solidFill>
                  <a:schemeClr val="tx1"/>
                </a:solidFill>
              </a:rPr>
              <a:t>/SSL </a:t>
            </a:r>
            <a:r>
              <a:rPr lang="en-US" altLang="zh-TW" sz="1600" dirty="0">
                <a:solidFill>
                  <a:srgbClr val="FF0000"/>
                </a:solidFill>
              </a:rPr>
              <a:t>VPN gateways</a:t>
            </a:r>
            <a:r>
              <a:rPr lang="en-US" altLang="zh-TW" sz="1600" dirty="0"/>
              <a:t>.</a:t>
            </a:r>
          </a:p>
          <a:p>
            <a:pPr lvl="1">
              <a:lnSpc>
                <a:spcPts val="2880"/>
              </a:lnSpc>
            </a:pPr>
            <a:r>
              <a:rPr lang="en-US" altLang="zh-TW" sz="1600" dirty="0"/>
              <a:t>Traffic analysis: DPI</a:t>
            </a:r>
            <a:r>
              <a:rPr lang="en-US" altLang="zh-TW" sz="1600" dirty="0">
                <a:solidFill>
                  <a:schemeClr val="tx1"/>
                </a:solidFill>
              </a:rPr>
              <a:t>, </a:t>
            </a:r>
            <a:r>
              <a:rPr lang="en-US" altLang="zh-TW" sz="1600" dirty="0" err="1">
                <a:solidFill>
                  <a:srgbClr val="FF0000"/>
                </a:solidFill>
              </a:rPr>
              <a:t>QoE</a:t>
            </a:r>
            <a:r>
              <a:rPr lang="en-US" altLang="zh-TW" sz="1600" dirty="0">
                <a:solidFill>
                  <a:srgbClr val="FF0000"/>
                </a:solidFill>
              </a:rPr>
              <a:t> measurement</a:t>
            </a:r>
            <a:r>
              <a:rPr lang="en-US" altLang="zh-TW" sz="1600" dirty="0"/>
              <a:t>.</a:t>
            </a:r>
          </a:p>
          <a:p>
            <a:pPr lvl="1">
              <a:lnSpc>
                <a:spcPts val="2880"/>
              </a:lnSpc>
            </a:pPr>
            <a:r>
              <a:rPr lang="en-US" altLang="zh-TW" sz="1600" dirty="0" err="1"/>
              <a:t>Signalling</a:t>
            </a:r>
            <a:r>
              <a:rPr lang="en-US" altLang="zh-TW" sz="1600" dirty="0"/>
              <a:t>: Session border controller (SBCs), IP Multimedia Subsystem (</a:t>
            </a:r>
            <a:r>
              <a:rPr lang="en-US" altLang="zh-TW" sz="1600" dirty="0">
                <a:solidFill>
                  <a:srgbClr val="FF0000"/>
                </a:solidFill>
              </a:rPr>
              <a:t>IMS</a:t>
            </a:r>
            <a:r>
              <a:rPr lang="en-US" altLang="zh-TW" sz="1600" dirty="0"/>
              <a:t>).</a:t>
            </a:r>
          </a:p>
          <a:p>
            <a:pPr lvl="1">
              <a:lnSpc>
                <a:spcPts val="2880"/>
              </a:lnSpc>
            </a:pPr>
            <a:r>
              <a:rPr lang="en-US" altLang="zh-TW" sz="1600" dirty="0"/>
              <a:t>Application-level </a:t>
            </a:r>
            <a:r>
              <a:rPr lang="en-US" altLang="zh-TW" sz="1600" dirty="0" err="1"/>
              <a:t>optimisation</a:t>
            </a:r>
            <a:r>
              <a:rPr lang="en-US" altLang="zh-TW" sz="1600" dirty="0"/>
              <a:t>: </a:t>
            </a:r>
            <a:r>
              <a:rPr lang="en-US" altLang="zh-TW" sz="1600" dirty="0">
                <a:solidFill>
                  <a:srgbClr val="FF0000"/>
                </a:solidFill>
              </a:rPr>
              <a:t>CDNs</a:t>
            </a:r>
            <a:r>
              <a:rPr lang="en-US" altLang="zh-TW" sz="1600" dirty="0"/>
              <a:t>, load Balancers.</a:t>
            </a:r>
          </a:p>
          <a:p>
            <a:pPr lvl="1">
              <a:lnSpc>
                <a:spcPts val="2880"/>
              </a:lnSpc>
            </a:pPr>
            <a:r>
              <a:rPr lang="en-US" altLang="zh-TW" sz="1600" dirty="0"/>
              <a:t>Mobile network nodes: </a:t>
            </a:r>
            <a:r>
              <a:rPr lang="en-US" altLang="zh-TW" sz="1600" dirty="0">
                <a:solidFill>
                  <a:srgbClr val="FF0000"/>
                </a:solidFill>
              </a:rPr>
              <a:t>HLR/HSS, MME, SGSN, GGSN/PDN-GW, RNC</a:t>
            </a:r>
            <a:r>
              <a:rPr lang="en-US" altLang="zh-TW" sz="1600" dirty="0"/>
              <a:t>.</a:t>
            </a:r>
          </a:p>
          <a:p>
            <a:pPr lvl="1">
              <a:lnSpc>
                <a:spcPts val="2880"/>
              </a:lnSpc>
            </a:pPr>
            <a:r>
              <a:rPr lang="en-US" altLang="zh-TW" sz="1600" dirty="0"/>
              <a:t>Network-wide functions: AAA servers policy control, charging platforms.</a:t>
            </a:r>
          </a:p>
          <a:p>
            <a:pPr lvl="1">
              <a:lnSpc>
                <a:spcPts val="2880"/>
              </a:lnSpc>
            </a:pPr>
            <a:r>
              <a:rPr lang="en-US" altLang="zh-TW" sz="1600" dirty="0"/>
              <a:t>Security functions: </a:t>
            </a:r>
            <a:r>
              <a:rPr lang="en-US" altLang="zh-TW" sz="1600" dirty="0">
                <a:solidFill>
                  <a:srgbClr val="FF0000"/>
                </a:solidFill>
              </a:rPr>
              <a:t>firewalls,</a:t>
            </a:r>
            <a:r>
              <a:rPr lang="en-US" altLang="zh-TW" sz="1600" dirty="0"/>
              <a:t> intrusion detection systems, virus scanners, spam protection.</a:t>
            </a:r>
          </a:p>
          <a:p>
            <a:pPr lvl="1">
              <a:lnSpc>
                <a:spcPts val="2880"/>
              </a:lnSpc>
            </a:pPr>
            <a:r>
              <a:rPr lang="en-US" altLang="zh-TW" sz="1600" dirty="0"/>
              <a:t>Core network functions: </a:t>
            </a:r>
            <a:r>
              <a:rPr lang="en-US" altLang="zh-TW" sz="1600" dirty="0">
                <a:solidFill>
                  <a:srgbClr val="FF0000"/>
                </a:solidFill>
              </a:rPr>
              <a:t>UPF, SMF, AMF</a:t>
            </a:r>
            <a:r>
              <a:rPr lang="en-US" altLang="zh-TW" sz="1600" dirty="0"/>
              <a:t>, etc.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5BC00F-DA7D-5B1A-CD36-73CEDDCC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5A963-2080-9547-AC7D-2C6528F687EC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2405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EDF8E-D63C-79A7-1270-2FF2B3E3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NFV and MANO Architecture</a:t>
            </a:r>
            <a:endParaRPr 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E8C940F-2FC8-4506-82F8-FE3B65C8A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2270" y="1600200"/>
            <a:ext cx="7139460" cy="4525963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5BC00F-DA7D-5B1A-CD36-73CEDDCC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5A963-2080-9547-AC7D-2C6528F687EC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B8CAD75-875C-D8E0-D73C-42BE0600FDC5}"/>
              </a:ext>
            </a:extLst>
          </p:cNvPr>
          <p:cNvSpPr/>
          <p:nvPr/>
        </p:nvSpPr>
        <p:spPr>
          <a:xfrm>
            <a:off x="1475656" y="2060848"/>
            <a:ext cx="3240360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0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EDF8E-D63C-79A7-1270-2FF2B3E3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NFV and MANO Architecture</a:t>
            </a:r>
            <a:endParaRPr lang="en-US" dirty="0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DBA3F33B-2A05-8AF8-C4C3-9C162FCEF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880"/>
              </a:lnSpc>
            </a:pPr>
            <a:r>
              <a:rPr lang="en-US" altLang="zh-TW" sz="1800" dirty="0"/>
              <a:t>Operate Support System/ Business Support System (OSS/BSS)</a:t>
            </a:r>
            <a:r>
              <a:rPr lang="zh-TW" altLang="en-US" sz="1800" dirty="0"/>
              <a:t>：</a:t>
            </a:r>
            <a:endParaRPr lang="en-US" altLang="zh-TW" sz="1800" dirty="0"/>
          </a:p>
          <a:p>
            <a:pPr>
              <a:lnSpc>
                <a:spcPts val="2880"/>
              </a:lnSpc>
            </a:pPr>
            <a:r>
              <a:rPr lang="zh-TW" altLang="en-US" sz="1800" dirty="0"/>
              <a:t>一些企業</a:t>
            </a:r>
            <a:r>
              <a:rPr lang="en-US" altLang="zh-TW" sz="1800" dirty="0"/>
              <a:t>/</a:t>
            </a:r>
            <a:r>
              <a:rPr lang="zh-TW" altLang="en-US" sz="1800" dirty="0"/>
              <a:t>商業邏輯的系統。</a:t>
            </a:r>
            <a:endParaRPr lang="en-US" altLang="zh-TW" sz="1800" dirty="0"/>
          </a:p>
          <a:p>
            <a:pPr>
              <a:lnSpc>
                <a:spcPts val="2880"/>
              </a:lnSpc>
            </a:pPr>
            <a:r>
              <a:rPr lang="zh-TW" altLang="en-US" sz="1800" dirty="0"/>
              <a:t>例如 </a:t>
            </a:r>
            <a:r>
              <a:rPr lang="en-US" altLang="zh-TW" sz="1800" dirty="0">
                <a:solidFill>
                  <a:srgbClr val="FF0000"/>
                </a:solidFill>
              </a:rPr>
              <a:t>OSS</a:t>
            </a:r>
            <a:r>
              <a:rPr lang="zh-TW" altLang="en-US" sz="1800" dirty="0"/>
              <a:t> 提供網路營運商監視、分析和</a:t>
            </a:r>
            <a:r>
              <a:rPr lang="zh-TW" altLang="en-US" sz="1800" dirty="0">
                <a:solidFill>
                  <a:srgbClr val="FF0000"/>
                </a:solidFill>
              </a:rPr>
              <a:t>管理網路狀態</a:t>
            </a:r>
            <a:r>
              <a:rPr lang="zh-TW" altLang="en-US" sz="1800" dirty="0"/>
              <a:t>，或是一些服務過程中的資料收集。</a:t>
            </a:r>
            <a:endParaRPr lang="en-US" altLang="zh-TW" sz="1800" dirty="0"/>
          </a:p>
          <a:p>
            <a:pPr lvl="1">
              <a:lnSpc>
                <a:spcPts val="2880"/>
              </a:lnSpc>
            </a:pPr>
            <a:r>
              <a:rPr lang="en-US" altLang="zh-TW" sz="1600" dirty="0"/>
              <a:t>OSS</a:t>
            </a:r>
            <a:r>
              <a:rPr lang="zh-TW" altLang="en-US" sz="1600" dirty="0"/>
              <a:t> 是網路架構中重要的一部分，使供應商可以遠端持續監視與管理各種服務。網路工程師或主管也可以透過 </a:t>
            </a:r>
            <a:r>
              <a:rPr lang="en-US" altLang="zh-TW" sz="1600" dirty="0"/>
              <a:t>OSS</a:t>
            </a:r>
            <a:r>
              <a:rPr lang="zh-TW" altLang="en-US" sz="1600" dirty="0"/>
              <a:t> 所收集的數據進行技術研發與升級。</a:t>
            </a:r>
            <a:endParaRPr lang="en-US" altLang="zh-TW" sz="1600" dirty="0"/>
          </a:p>
          <a:p>
            <a:pPr>
              <a:lnSpc>
                <a:spcPts val="2880"/>
              </a:lnSpc>
            </a:pPr>
            <a:r>
              <a:rPr lang="zh-TW" altLang="en-US" sz="1800" dirty="0">
                <a:solidFill>
                  <a:schemeClr val="tx2"/>
                </a:solidFill>
              </a:rPr>
              <a:t>而 </a:t>
            </a:r>
            <a:r>
              <a:rPr lang="en-US" altLang="zh-TW" sz="1800" dirty="0">
                <a:solidFill>
                  <a:srgbClr val="FF0000"/>
                </a:solidFill>
              </a:rPr>
              <a:t>BSS</a:t>
            </a:r>
            <a:r>
              <a:rPr lang="zh-TW" altLang="en-US" sz="1800" dirty="0"/>
              <a:t> 提供網路營運商管理以及簡化一些</a:t>
            </a:r>
            <a:r>
              <a:rPr lang="zh-TW" altLang="en-US" sz="1800" dirty="0">
                <a:solidFill>
                  <a:srgbClr val="FF0000"/>
                </a:solidFill>
              </a:rPr>
              <a:t>面對用戶的功能</a:t>
            </a:r>
            <a:r>
              <a:rPr lang="zh-TW" altLang="en-US" sz="1800" dirty="0"/>
              <a:t>，例如計費、用戶的訂閱及訂單、用戶通知、收入管理等。</a:t>
            </a:r>
            <a:endParaRPr lang="en-US" altLang="zh-TW" sz="1800" dirty="0"/>
          </a:p>
          <a:p>
            <a:pPr lvl="1">
              <a:lnSpc>
                <a:spcPts val="2880"/>
              </a:lnSpc>
            </a:pPr>
            <a:r>
              <a:rPr lang="zh-TW" altLang="en-US" sz="1600" dirty="0"/>
              <a:t>由於 </a:t>
            </a:r>
            <a:r>
              <a:rPr lang="en-US" altLang="zh-TW" sz="1600" dirty="0"/>
              <a:t>BSS</a:t>
            </a:r>
            <a:r>
              <a:rPr lang="zh-TW" altLang="en-US" sz="1600" dirty="0"/>
              <a:t> 的服務會正面迎向所有客戶的使用者體驗，因此完善 </a:t>
            </a:r>
            <a:r>
              <a:rPr lang="en-US" altLang="zh-TW" sz="1600" dirty="0"/>
              <a:t>BSS</a:t>
            </a:r>
            <a:r>
              <a:rPr lang="zh-TW" altLang="en-US" sz="1600" dirty="0"/>
              <a:t> 系統對於供應商是一件十分重要的事。有效率的 </a:t>
            </a:r>
            <a:r>
              <a:rPr lang="en-US" altLang="zh-TW" sz="1600" dirty="0"/>
              <a:t>BSS</a:t>
            </a:r>
            <a:r>
              <a:rPr lang="zh-TW" altLang="en-US" sz="1600" dirty="0"/>
              <a:t> 系統可以簡化工作流程、監控服務品質並快速解決客戶問題。</a:t>
            </a:r>
            <a:endParaRPr lang="en-US" altLang="zh-TW" sz="1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5BC00F-DA7D-5B1A-CD36-73CEDDCC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5A963-2080-9547-AC7D-2C6528F687EC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0A93D0F-AE57-F37F-3304-42A9188928F9}"/>
              </a:ext>
            </a:extLst>
          </p:cNvPr>
          <p:cNvSpPr txBox="1"/>
          <p:nvPr/>
        </p:nvSpPr>
        <p:spPr>
          <a:xfrm>
            <a:off x="179512" y="6423514"/>
            <a:ext cx="3889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zh-TW" sz="900" dirty="0">
                <a:solidFill>
                  <a:schemeClr val="bg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Operations &amp; Business Support Systems (OSS/BSS) | Microsoft Industry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4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>
            <a:extLst>
              <a:ext uri="{FF2B5EF4-FFF2-40B4-BE49-F238E27FC236}">
                <a16:creationId xmlns:a16="http://schemas.microsoft.com/office/drawing/2014/main" id="{4113B4E1-CAEB-9018-9654-36FDBA31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4576"/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3E6928-9BFE-C86D-8DBF-A35F3C82F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62" indent="-257162">
              <a:lnSpc>
                <a:spcPct val="150000"/>
              </a:lnSpc>
              <a:defRPr/>
            </a:pPr>
            <a:r>
              <a:rPr lang="en-US" altLang="zh-TW" dirty="0"/>
              <a:t>Network Functions Virtualization (NFV)</a:t>
            </a:r>
          </a:p>
          <a:p>
            <a:pPr marL="557183" lvl="1" indent="-257162">
              <a:lnSpc>
                <a:spcPct val="150000"/>
              </a:lnSpc>
              <a:defRPr/>
            </a:pPr>
            <a:r>
              <a:rPr lang="en-US" altLang="zh-TW" sz="1800" dirty="0"/>
              <a:t>What is NFV?</a:t>
            </a:r>
          </a:p>
          <a:p>
            <a:pPr marL="557183" lvl="1" indent="-257162">
              <a:lnSpc>
                <a:spcPct val="150000"/>
              </a:lnSpc>
              <a:defRPr/>
            </a:pPr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What is MANO?</a:t>
            </a:r>
          </a:p>
          <a:p>
            <a:pPr marL="557183" lvl="1" indent="-257162">
              <a:lnSpc>
                <a:spcPct val="150000"/>
              </a:lnSpc>
              <a:defRPr/>
            </a:pPr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NFV and MANO Architecture</a:t>
            </a:r>
          </a:p>
          <a:p>
            <a:pPr marL="257162" indent="-257162">
              <a:lnSpc>
                <a:spcPct val="150000"/>
              </a:lnSpc>
              <a:defRPr/>
            </a:pPr>
            <a:r>
              <a:rPr lang="en-US" altLang="zh-TW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Message Flow of Scaling Out</a:t>
            </a:r>
            <a:r>
              <a:rPr lang="zh-TW" alt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（水平擴展）</a:t>
            </a:r>
            <a:endParaRPr lang="en-US" altLang="zh-TW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257162" indent="-257162">
              <a:lnSpc>
                <a:spcPct val="150000"/>
              </a:lnSpc>
              <a:defRPr/>
            </a:pPr>
            <a:r>
              <a:rPr lang="en-US" altLang="zh-TW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Lab Papers Review</a:t>
            </a:r>
          </a:p>
          <a:p>
            <a:pPr marL="257162" indent="-257162">
              <a:lnSpc>
                <a:spcPct val="150000"/>
              </a:lnSpc>
              <a:defRPr/>
            </a:pPr>
            <a:r>
              <a:rPr lang="en-US" altLang="zh-TW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Conclusion</a:t>
            </a:r>
          </a:p>
        </p:txBody>
      </p:sp>
      <p:sp>
        <p:nvSpPr>
          <p:cNvPr id="12292" name="投影片編號版面配置區 3">
            <a:extLst>
              <a:ext uri="{FF2B5EF4-FFF2-40B4-BE49-F238E27FC236}">
                <a16:creationId xmlns:a16="http://schemas.microsoft.com/office/drawing/2014/main" id="{8FC2871B-3F60-045D-6436-367445A8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185" indent="-21430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856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739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622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505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AA80CB-8CD5-FB43-BE2B-4C631E9A7B91}" type="slidenum">
              <a:rPr lang="en-US" altLang="zh-TW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zh-TW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86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EDF8E-D63C-79A7-1270-2FF2B3E3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NFV and MANO Architecture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5BC00F-DA7D-5B1A-CD36-73CEDDCC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5A963-2080-9547-AC7D-2C6528F687EC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D3E4924-1986-6837-540E-AFF90822E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17" b="26580"/>
          <a:stretch/>
        </p:blipFill>
        <p:spPr>
          <a:xfrm>
            <a:off x="1149753" y="1760161"/>
            <a:ext cx="2721167" cy="128299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A54942E-AB18-2022-1884-B52BCCDF9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097483"/>
            <a:ext cx="2918191" cy="183066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F01F408-DEE1-19D9-42A7-7366B5D4D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778" y="4048694"/>
            <a:ext cx="2721167" cy="192824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3873A50-ABB8-4026-C1EA-922AEE7B7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5" y="1760161"/>
            <a:ext cx="2918191" cy="1928244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9175EC66-B321-F353-564C-F7F30D264B85}"/>
              </a:ext>
            </a:extLst>
          </p:cNvPr>
          <p:cNvSpPr txBox="1"/>
          <p:nvPr/>
        </p:nvSpPr>
        <p:spPr>
          <a:xfrm>
            <a:off x="1115616" y="6276350"/>
            <a:ext cx="1378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zh-TW" sz="1200" dirty="0">
                <a:solidFill>
                  <a:schemeClr val="bg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BSS/OSS | Nokia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F7719EE-ECDD-1A1F-2420-FA0D37A0762D}"/>
              </a:ext>
            </a:extLst>
          </p:cNvPr>
          <p:cNvSpPr txBox="1"/>
          <p:nvPr/>
        </p:nvSpPr>
        <p:spPr>
          <a:xfrm>
            <a:off x="1523099" y="3033546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即時網路流量分析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8E368A9-FAB0-E893-4E64-7D75EEEAC4AE}"/>
              </a:ext>
            </a:extLst>
          </p:cNvPr>
          <p:cNvSpPr txBox="1"/>
          <p:nvPr/>
        </p:nvSpPr>
        <p:spPr>
          <a:xfrm>
            <a:off x="6156176" y="3646587"/>
            <a:ext cx="2743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利用 </a:t>
            </a:r>
            <a:r>
              <a:rPr lang="en-US" altLang="zh-TW" sz="12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ML/</a:t>
            </a:r>
            <a:r>
              <a:rPr lang="zh-TW" altLang="en-US" sz="12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12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AI</a:t>
            </a:r>
            <a:r>
              <a:rPr lang="zh-TW" altLang="en-US" sz="12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分析網路，創造營收機會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2CF778B-311A-AD02-CF4E-856B6D7AF9C0}"/>
              </a:ext>
            </a:extLst>
          </p:cNvPr>
          <p:cNvSpPr txBox="1"/>
          <p:nvPr/>
        </p:nvSpPr>
        <p:spPr>
          <a:xfrm>
            <a:off x="1523099" y="5957713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增強用戶服務管理和體驗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55B1F6C-DBB7-F6B3-C35F-8F6AD06C3DEE}"/>
              </a:ext>
            </a:extLst>
          </p:cNvPr>
          <p:cNvSpPr txBox="1"/>
          <p:nvPr/>
        </p:nvSpPr>
        <p:spPr>
          <a:xfrm>
            <a:off x="5111130" y="5895389"/>
            <a:ext cx="227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透過整合平台，改善用戶服務並降低營運成本</a:t>
            </a:r>
          </a:p>
        </p:txBody>
      </p:sp>
    </p:spTree>
    <p:extLst>
      <p:ext uri="{BB962C8B-B14F-4D97-AF65-F5344CB8AC3E}">
        <p14:creationId xmlns:p14="http://schemas.microsoft.com/office/powerpoint/2010/main" val="4118901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EDF8E-D63C-79A7-1270-2FF2B3E3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NFV and MANO Architecture</a:t>
            </a:r>
            <a:endParaRPr 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E8C940F-2FC8-4506-82F8-FE3B65C8A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2270" y="1600200"/>
            <a:ext cx="7139460" cy="4525963"/>
          </a:xfrm>
          <a:prstGeom prst="rect">
            <a:avLst/>
          </a:prstGeom>
          <a:ln>
            <a:noFill/>
          </a:ln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5BC00F-DA7D-5B1A-CD36-73CEDDCC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5A963-2080-9547-AC7D-2C6528F687EC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B8CAD75-875C-D8E0-D73C-42BE0600FDC5}"/>
              </a:ext>
            </a:extLst>
          </p:cNvPr>
          <p:cNvSpPr/>
          <p:nvPr/>
        </p:nvSpPr>
        <p:spPr>
          <a:xfrm>
            <a:off x="5148064" y="1600200"/>
            <a:ext cx="2880320" cy="420506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11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EDF8E-D63C-79A7-1270-2FF2B3E3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NFV and MANO Architecture</a:t>
            </a:r>
            <a:endParaRPr lang="en-US" dirty="0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DBA3F33B-2A05-8AF8-C4C3-9C162FCEF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880"/>
              </a:lnSpc>
            </a:pPr>
            <a:r>
              <a:rPr lang="en-US" altLang="zh-TW" sz="1800" dirty="0"/>
              <a:t>Management and orchestration (MANO)</a:t>
            </a:r>
            <a:r>
              <a:rPr lang="zh-TW" altLang="en-US" sz="1800" dirty="0"/>
              <a:t>：</a:t>
            </a:r>
            <a:endParaRPr lang="en-US" altLang="zh-TW" sz="1800" dirty="0"/>
          </a:p>
          <a:p>
            <a:pPr lvl="1">
              <a:lnSpc>
                <a:spcPts val="2880"/>
              </a:lnSpc>
            </a:pPr>
            <a:r>
              <a:rPr lang="en-US" altLang="zh-TW" sz="1600" dirty="0"/>
              <a:t>Virtualized Infrastructure Manager (VIM)</a:t>
            </a:r>
          </a:p>
          <a:p>
            <a:pPr lvl="1">
              <a:lnSpc>
                <a:spcPts val="2880"/>
              </a:lnSpc>
            </a:pPr>
            <a:r>
              <a:rPr lang="en-US" altLang="zh-TW" sz="1600" dirty="0"/>
              <a:t>VNF manager (VNFM)</a:t>
            </a:r>
          </a:p>
          <a:p>
            <a:pPr lvl="1">
              <a:lnSpc>
                <a:spcPts val="2880"/>
              </a:lnSpc>
            </a:pPr>
            <a:r>
              <a:rPr lang="en-US" altLang="zh-TW" sz="1600" dirty="0"/>
              <a:t>NFV Orchestrator (NFVO)</a:t>
            </a:r>
          </a:p>
          <a:p>
            <a:pPr marL="342882" lvl="1" indent="0">
              <a:lnSpc>
                <a:spcPts val="2880"/>
              </a:lnSpc>
              <a:buNone/>
            </a:pPr>
            <a:endParaRPr lang="en-US" altLang="zh-TW" sz="1600" dirty="0"/>
          </a:p>
          <a:p>
            <a:pPr>
              <a:lnSpc>
                <a:spcPts val="2880"/>
              </a:lnSpc>
            </a:pPr>
            <a:r>
              <a:rPr lang="en-US" altLang="zh-TW" sz="1800" dirty="0"/>
              <a:t>VIM</a:t>
            </a:r>
            <a:r>
              <a:rPr lang="zh-TW" altLang="zh-TW" sz="1800" dirty="0"/>
              <a:t>：用於</a:t>
            </a:r>
            <a:r>
              <a:rPr lang="zh-TW" altLang="en-US" sz="1800" dirty="0"/>
              <a:t>管理 </a:t>
            </a:r>
            <a:r>
              <a:rPr lang="en-US" altLang="zh-TW" sz="1800" dirty="0">
                <a:solidFill>
                  <a:srgbClr val="FF0000"/>
                </a:solidFill>
              </a:rPr>
              <a:t>NFVI</a:t>
            </a:r>
            <a:r>
              <a:rPr lang="en-US" altLang="zh-TW" sz="1800" dirty="0"/>
              <a:t> </a:t>
            </a:r>
            <a:r>
              <a:rPr lang="zh-TW" altLang="en-US" sz="1800" dirty="0"/>
              <a:t>中有關計算、儲存及網路資源的狀態。</a:t>
            </a:r>
            <a:endParaRPr lang="en-US" altLang="zh-TW" sz="1800" dirty="0"/>
          </a:p>
          <a:p>
            <a:pPr>
              <a:lnSpc>
                <a:spcPts val="2880"/>
              </a:lnSpc>
            </a:pPr>
            <a:r>
              <a:rPr lang="en-US" altLang="zh-TW" sz="1800" dirty="0"/>
              <a:t>VNFM</a:t>
            </a:r>
            <a:r>
              <a:rPr lang="zh-TW" altLang="en-US" sz="1800" dirty="0"/>
              <a:t>：</a:t>
            </a:r>
            <a:r>
              <a:rPr lang="zh-TW" altLang="zh-TW" sz="1800" dirty="0"/>
              <a:t>管理</a:t>
            </a:r>
            <a:r>
              <a:rPr lang="zh-TW" altLang="en-US" sz="1800" dirty="0"/>
              <a:t> </a:t>
            </a:r>
            <a:r>
              <a:rPr lang="en-US" altLang="zh-TW" sz="1800" dirty="0">
                <a:solidFill>
                  <a:srgbClr val="FF0000"/>
                </a:solidFill>
              </a:rPr>
              <a:t>VNFs</a:t>
            </a:r>
            <a:r>
              <a:rPr lang="zh-TW" altLang="en-US" sz="1800" dirty="0"/>
              <a:t> </a:t>
            </a:r>
            <a:r>
              <a:rPr lang="zh-TW" altLang="zh-TW" sz="1800" dirty="0"/>
              <a:t>的初始化、開始、結束。</a:t>
            </a:r>
          </a:p>
          <a:p>
            <a:pPr>
              <a:lnSpc>
                <a:spcPts val="2880"/>
              </a:lnSpc>
            </a:pPr>
            <a:r>
              <a:rPr lang="en-US" altLang="zh-TW" sz="1800" dirty="0"/>
              <a:t>NFVO</a:t>
            </a:r>
            <a:r>
              <a:rPr lang="zh-TW" altLang="en-US" sz="1800" dirty="0"/>
              <a:t>：</a:t>
            </a:r>
            <a:r>
              <a:rPr lang="en-US" altLang="zh-TW" sz="1800" dirty="0"/>
              <a:t>NFV</a:t>
            </a:r>
            <a:r>
              <a:rPr lang="zh-TW" altLang="en-US" sz="1800" dirty="0"/>
              <a:t> 架構的</a:t>
            </a:r>
            <a:r>
              <a:rPr lang="zh-TW" altLang="en-US" sz="1800" dirty="0">
                <a:solidFill>
                  <a:srgbClr val="FF0000"/>
                </a:solidFill>
              </a:rPr>
              <a:t>編排器</a:t>
            </a:r>
            <a:r>
              <a:rPr lang="zh-TW" altLang="en-US" sz="1800" dirty="0"/>
              <a:t>，負責實現與管理</a:t>
            </a:r>
            <a:r>
              <a:rPr lang="en-US" altLang="zh-TW" sz="1800" dirty="0"/>
              <a:t> NFV </a:t>
            </a:r>
            <a:r>
              <a:rPr lang="zh-TW" altLang="en-US" sz="1800" dirty="0"/>
              <a:t>上的網路服務。透過與 </a:t>
            </a:r>
            <a:r>
              <a:rPr lang="en-US" altLang="zh-TW" sz="1800" dirty="0"/>
              <a:t>VNFM</a:t>
            </a:r>
            <a:r>
              <a:rPr lang="zh-TW" altLang="en-US" sz="1800" dirty="0"/>
              <a:t> 溝通調整 </a:t>
            </a:r>
            <a:r>
              <a:rPr lang="en-US" altLang="zh-TW" sz="1800" dirty="0"/>
              <a:t>VNF</a:t>
            </a:r>
            <a:r>
              <a:rPr lang="zh-TW" altLang="en-US" sz="1800" dirty="0"/>
              <a:t> 狀態，與 </a:t>
            </a:r>
            <a:r>
              <a:rPr lang="en-US" altLang="zh-TW" sz="1800" dirty="0"/>
              <a:t>VIM</a:t>
            </a:r>
            <a:r>
              <a:rPr lang="zh-TW" altLang="en-US" sz="1800" dirty="0"/>
              <a:t> 溝通來調整基礎設施資源池狀態。</a:t>
            </a:r>
            <a:endParaRPr lang="zh-TW" altLang="zh-TW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5BC00F-DA7D-5B1A-CD36-73CEDDCC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5A963-2080-9547-AC7D-2C6528F687EC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0A93D0F-AE57-F37F-3304-42A9188928F9}"/>
              </a:ext>
            </a:extLst>
          </p:cNvPr>
          <p:cNvSpPr txBox="1"/>
          <p:nvPr/>
        </p:nvSpPr>
        <p:spPr>
          <a:xfrm>
            <a:off x="179512" y="6423514"/>
            <a:ext cx="3889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zh-TW" sz="900" dirty="0">
                <a:solidFill>
                  <a:schemeClr val="bg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Operations &amp; Business Support Systems (OSS/BSS) | Microsoft Industry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581CFD0-DBD1-4142-8DF1-03FDE2462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079" y="1616208"/>
            <a:ext cx="173972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46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EDF8E-D63C-79A7-1270-2FF2B3E3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NFV and MANO Architecture</a:t>
            </a:r>
            <a:endParaRPr 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D77C16F6-C021-B0A3-2D04-37F4244A4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064" y="1600200"/>
            <a:ext cx="6781872" cy="4525963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5BC00F-DA7D-5B1A-CD36-73CEDDCC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5A963-2080-9547-AC7D-2C6528F687EC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9779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>
            <a:extLst>
              <a:ext uri="{FF2B5EF4-FFF2-40B4-BE49-F238E27FC236}">
                <a16:creationId xmlns:a16="http://schemas.microsoft.com/office/drawing/2014/main" id="{4113B4E1-CAEB-9018-9654-36FDBA31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4576"/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3E6928-9BFE-C86D-8DBF-A35F3C82F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62" indent="-257162">
              <a:lnSpc>
                <a:spcPct val="150000"/>
              </a:lnSpc>
              <a:defRPr/>
            </a:pPr>
            <a:r>
              <a:rPr lang="en-US" altLang="zh-TW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Network Functions Virtualization (NFV)</a:t>
            </a:r>
          </a:p>
          <a:p>
            <a:pPr marL="557183" lvl="1" indent="-257162">
              <a:lnSpc>
                <a:spcPct val="150000"/>
              </a:lnSpc>
              <a:defRPr/>
            </a:pPr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What is NFV?</a:t>
            </a:r>
          </a:p>
          <a:p>
            <a:pPr marL="557183" lvl="1" indent="-257162">
              <a:lnSpc>
                <a:spcPct val="150000"/>
              </a:lnSpc>
              <a:defRPr/>
            </a:pPr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What is MANO?</a:t>
            </a:r>
          </a:p>
          <a:p>
            <a:pPr marL="557183" lvl="1" indent="-257162">
              <a:lnSpc>
                <a:spcPct val="150000"/>
              </a:lnSpc>
              <a:defRPr/>
            </a:pPr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NFV and MANO Architecture</a:t>
            </a:r>
          </a:p>
          <a:p>
            <a:pPr marL="257162" indent="-257162">
              <a:lnSpc>
                <a:spcPct val="150000"/>
              </a:lnSpc>
              <a:defRPr/>
            </a:pPr>
            <a:r>
              <a:rPr lang="en-US" altLang="zh-TW" dirty="0">
                <a:solidFill>
                  <a:schemeClr val="tx2"/>
                </a:solidFill>
              </a:rPr>
              <a:t>Message Flow of Scaling Out</a:t>
            </a:r>
            <a:r>
              <a:rPr lang="zh-TW" altLang="en-US" dirty="0">
                <a:solidFill>
                  <a:schemeClr val="tx2"/>
                </a:solidFill>
              </a:rPr>
              <a:t>（水平擴展）</a:t>
            </a:r>
            <a:endParaRPr lang="en-US" altLang="zh-TW" dirty="0">
              <a:solidFill>
                <a:schemeClr val="tx2"/>
              </a:solidFill>
            </a:endParaRPr>
          </a:p>
          <a:p>
            <a:pPr marL="257162" indent="-257162">
              <a:lnSpc>
                <a:spcPct val="150000"/>
              </a:lnSpc>
              <a:defRPr/>
            </a:pPr>
            <a:r>
              <a:rPr lang="en-US" altLang="zh-TW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Lab Papers Review</a:t>
            </a:r>
          </a:p>
          <a:p>
            <a:pPr marL="257162" indent="-257162">
              <a:lnSpc>
                <a:spcPct val="150000"/>
              </a:lnSpc>
              <a:defRPr/>
            </a:pPr>
            <a:r>
              <a:rPr lang="en-US" altLang="zh-TW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Conclusion</a:t>
            </a:r>
          </a:p>
        </p:txBody>
      </p:sp>
      <p:sp>
        <p:nvSpPr>
          <p:cNvPr id="12292" name="投影片編號版面配置區 3">
            <a:extLst>
              <a:ext uri="{FF2B5EF4-FFF2-40B4-BE49-F238E27FC236}">
                <a16:creationId xmlns:a16="http://schemas.microsoft.com/office/drawing/2014/main" id="{8FC2871B-3F60-045D-6436-367445A8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185" indent="-21430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856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739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622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505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AA80CB-8CD5-FB43-BE2B-4C631E9A7B91}" type="slidenum">
              <a:rPr lang="en-US" altLang="zh-TW">
                <a:solidFill>
                  <a:srgbClr val="898989"/>
                </a:solidFill>
                <a:latin typeface="Calibri" panose="020F0502020204030204" pitchFamily="34" charset="0"/>
              </a:rPr>
              <a:pPr/>
              <a:t>24</a:t>
            </a:fld>
            <a:endParaRPr lang="en-US" altLang="zh-TW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84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6DBF30-FA5B-6377-7FE0-36A40715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Message Flow of Scaling Out</a:t>
            </a:r>
            <a:endParaRPr 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DAFC994-6B0F-1317-13E9-DA74E3CC7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4710"/>
          <a:stretch/>
        </p:blipFill>
        <p:spPr>
          <a:xfrm>
            <a:off x="827584" y="1700808"/>
            <a:ext cx="7416824" cy="4248472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9723839-9C3A-0CCF-BB41-CEBE3EE1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5A963-2080-9547-AC7D-2C6528F687EC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8212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6DBF30-FA5B-6377-7FE0-36A40715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Message Flow of Scaling Out</a:t>
            </a:r>
            <a:endParaRPr 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DAFC994-6B0F-1317-13E9-DA74E3CC7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857" b="-272"/>
          <a:stretch/>
        </p:blipFill>
        <p:spPr>
          <a:xfrm>
            <a:off x="787388" y="2132856"/>
            <a:ext cx="7416824" cy="4104456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9723839-9C3A-0CCF-BB41-CEBE3EE1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5A963-2080-9547-AC7D-2C6528F687EC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3" name="內容版面配置區 4">
            <a:extLst>
              <a:ext uri="{FF2B5EF4-FFF2-40B4-BE49-F238E27FC236}">
                <a16:creationId xmlns:a16="http://schemas.microsoft.com/office/drawing/2014/main" id="{06BE103F-F631-6938-FA13-60D19AAA9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377"/>
          <a:stretch/>
        </p:blipFill>
        <p:spPr bwMode="auto">
          <a:xfrm>
            <a:off x="787388" y="1700808"/>
            <a:ext cx="741682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666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6DBF30-FA5B-6377-7FE0-36A40715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Message Flow of Scaling Out</a:t>
            </a:r>
            <a:endParaRPr 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DAFC994-6B0F-1317-13E9-DA74E3CC7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b="-1078"/>
          <a:stretch/>
        </p:blipFill>
        <p:spPr>
          <a:xfrm>
            <a:off x="2303748" y="1624887"/>
            <a:ext cx="4536504" cy="4750496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9723839-9C3A-0CCF-BB41-CEBE3EE1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5A963-2080-9547-AC7D-2C6528F687EC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6049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>
            <a:extLst>
              <a:ext uri="{FF2B5EF4-FFF2-40B4-BE49-F238E27FC236}">
                <a16:creationId xmlns:a16="http://schemas.microsoft.com/office/drawing/2014/main" id="{4113B4E1-CAEB-9018-9654-36FDBA31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4576"/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3E6928-9BFE-C86D-8DBF-A35F3C82F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62" indent="-257162">
              <a:lnSpc>
                <a:spcPct val="150000"/>
              </a:lnSpc>
              <a:defRPr/>
            </a:pPr>
            <a:r>
              <a:rPr lang="en-US" altLang="zh-TW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Network Functions Virtualization (NFV)</a:t>
            </a:r>
          </a:p>
          <a:p>
            <a:pPr marL="557183" lvl="1" indent="-257162">
              <a:lnSpc>
                <a:spcPct val="150000"/>
              </a:lnSpc>
              <a:defRPr/>
            </a:pPr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What is NFV?</a:t>
            </a:r>
          </a:p>
          <a:p>
            <a:pPr marL="557183" lvl="1" indent="-257162">
              <a:lnSpc>
                <a:spcPct val="150000"/>
              </a:lnSpc>
              <a:defRPr/>
            </a:pPr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What is MANO?</a:t>
            </a:r>
          </a:p>
          <a:p>
            <a:pPr marL="557183" lvl="1" indent="-257162">
              <a:lnSpc>
                <a:spcPct val="150000"/>
              </a:lnSpc>
              <a:defRPr/>
            </a:pPr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NFV and MANO Architecture</a:t>
            </a:r>
          </a:p>
          <a:p>
            <a:pPr marL="257162" indent="-257162">
              <a:lnSpc>
                <a:spcPct val="150000"/>
              </a:lnSpc>
              <a:defRPr/>
            </a:pPr>
            <a:r>
              <a:rPr lang="en-US" altLang="zh-TW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Message Flow of Scaling Out</a:t>
            </a:r>
            <a:r>
              <a:rPr lang="zh-TW" alt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（水平擴展）</a:t>
            </a:r>
            <a:endParaRPr lang="en-US" altLang="zh-TW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257162" indent="-257162">
              <a:lnSpc>
                <a:spcPct val="150000"/>
              </a:lnSpc>
              <a:defRPr/>
            </a:pPr>
            <a:r>
              <a:rPr lang="en-US" altLang="zh-TW" dirty="0">
                <a:solidFill>
                  <a:schemeClr val="tx2"/>
                </a:solidFill>
              </a:rPr>
              <a:t>Lab Paper Review</a:t>
            </a:r>
          </a:p>
          <a:p>
            <a:pPr marL="257162" indent="-257162">
              <a:lnSpc>
                <a:spcPct val="150000"/>
              </a:lnSpc>
              <a:defRPr/>
            </a:pPr>
            <a:r>
              <a:rPr lang="en-US" altLang="zh-TW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Conclusion</a:t>
            </a:r>
          </a:p>
        </p:txBody>
      </p:sp>
      <p:sp>
        <p:nvSpPr>
          <p:cNvPr id="12292" name="投影片編號版面配置區 3">
            <a:extLst>
              <a:ext uri="{FF2B5EF4-FFF2-40B4-BE49-F238E27FC236}">
                <a16:creationId xmlns:a16="http://schemas.microsoft.com/office/drawing/2014/main" id="{8FC2871B-3F60-045D-6436-367445A8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185" indent="-21430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856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739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622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505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AA80CB-8CD5-FB43-BE2B-4C631E9A7B91}" type="slidenum">
              <a:rPr lang="en-US" altLang="zh-TW">
                <a:solidFill>
                  <a:srgbClr val="898989"/>
                </a:solidFill>
                <a:latin typeface="Calibri" panose="020F0502020204030204" pitchFamily="34" charset="0"/>
              </a:rPr>
              <a:pPr/>
              <a:t>28</a:t>
            </a:fld>
            <a:endParaRPr lang="en-US" altLang="zh-TW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88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>
            <a:extLst>
              <a:ext uri="{FF2B5EF4-FFF2-40B4-BE49-F238E27FC236}">
                <a16:creationId xmlns:a16="http://schemas.microsoft.com/office/drawing/2014/main" id="{4113B4E1-CAEB-9018-9654-36FDBA31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4576"/>
            <a:r>
              <a:rPr lang="en-US" altLang="zh-TW" dirty="0"/>
              <a:t>Lab Papers Review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3E6928-9BFE-C86D-8DBF-A35F3C82F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62" indent="-257162">
              <a:lnSpc>
                <a:spcPts val="2880"/>
              </a:lnSpc>
              <a:defRPr/>
            </a:pPr>
            <a:r>
              <a:rPr lang="zh-TW" altLang="en-US" sz="1800" dirty="0">
                <a:solidFill>
                  <a:schemeClr val="tx2"/>
                </a:solidFill>
              </a:rPr>
              <a:t>晏同學長</a:t>
            </a:r>
            <a:r>
              <a:rPr lang="en-US" altLang="zh-TW" sz="1800" dirty="0">
                <a:solidFill>
                  <a:schemeClr val="tx2"/>
                </a:solidFill>
              </a:rPr>
              <a:t>(106)</a:t>
            </a:r>
            <a:r>
              <a:rPr lang="zh-TW" altLang="en-US" sz="1800" dirty="0">
                <a:solidFill>
                  <a:schemeClr val="tx2"/>
                </a:solidFill>
              </a:rPr>
              <a:t>：</a:t>
            </a:r>
            <a:r>
              <a:rPr lang="en-US" altLang="zh-TW" sz="1800" dirty="0">
                <a:solidFill>
                  <a:schemeClr val="tx2"/>
                </a:solidFill>
              </a:rPr>
              <a:t>【</a:t>
            </a:r>
            <a:r>
              <a:rPr lang="zh-TW" altLang="en-US" sz="1800" dirty="0">
                <a:solidFill>
                  <a:schemeClr val="tx2"/>
                </a:solidFill>
              </a:rPr>
              <a:t>基於 </a:t>
            </a:r>
            <a:r>
              <a:rPr lang="da-DK" altLang="zh-TW" sz="1800" dirty="0">
                <a:solidFill>
                  <a:schemeClr val="tx2"/>
                </a:solidFill>
              </a:rPr>
              <a:t>NFV</a:t>
            </a:r>
            <a:r>
              <a:rPr lang="zh-TW" altLang="en-US" sz="1800" dirty="0">
                <a:solidFill>
                  <a:schemeClr val="tx2"/>
                </a:solidFill>
              </a:rPr>
              <a:t> 之 </a:t>
            </a:r>
            <a:r>
              <a:rPr lang="da-DK" altLang="zh-TW" sz="1800" dirty="0">
                <a:solidFill>
                  <a:schemeClr val="tx2"/>
                </a:solidFill>
              </a:rPr>
              <a:t>IMS</a:t>
            </a:r>
            <a:r>
              <a:rPr lang="zh-TW" altLang="en-US" sz="1800" dirty="0">
                <a:solidFill>
                  <a:schemeClr val="tx2"/>
                </a:solidFill>
              </a:rPr>
              <a:t> 中重構以及自動擴增</a:t>
            </a:r>
            <a:r>
              <a:rPr lang="en-US" altLang="zh-TW" sz="1800" dirty="0">
                <a:solidFill>
                  <a:schemeClr val="tx2"/>
                </a:solidFill>
              </a:rPr>
              <a:t>】</a:t>
            </a:r>
          </a:p>
          <a:p>
            <a:pPr marL="257162" indent="-257162">
              <a:lnSpc>
                <a:spcPts val="2880"/>
              </a:lnSpc>
              <a:defRPr/>
            </a:pPr>
            <a:r>
              <a:rPr lang="en-US" altLang="zh-TW" sz="1800" dirty="0">
                <a:solidFill>
                  <a:schemeClr val="tx2"/>
                </a:solidFill>
              </a:rPr>
              <a:t>IMS</a:t>
            </a:r>
            <a:r>
              <a:rPr lang="zh-TW" altLang="en-US" sz="1800" dirty="0">
                <a:solidFill>
                  <a:schemeClr val="tx2"/>
                </a:solidFill>
              </a:rPr>
              <a:t> </a:t>
            </a:r>
            <a:r>
              <a:rPr lang="en-US" altLang="zh-TW" sz="1800" dirty="0">
                <a:solidFill>
                  <a:schemeClr val="tx2"/>
                </a:solidFill>
              </a:rPr>
              <a:t>+ SIP </a:t>
            </a:r>
            <a:r>
              <a:rPr lang="zh-TW" altLang="en-US" sz="1800" dirty="0">
                <a:solidFill>
                  <a:schemeClr val="tx2"/>
                </a:solidFill>
              </a:rPr>
              <a:t>在 </a:t>
            </a:r>
            <a:r>
              <a:rPr lang="en-US" altLang="zh-TW" sz="1800" dirty="0">
                <a:solidFill>
                  <a:schemeClr val="tx2"/>
                </a:solidFill>
              </a:rPr>
              <a:t>4G</a:t>
            </a:r>
            <a:r>
              <a:rPr lang="zh-TW" altLang="en-US" sz="1800" dirty="0">
                <a:solidFill>
                  <a:schemeClr val="tx2"/>
                </a:solidFill>
              </a:rPr>
              <a:t>、</a:t>
            </a:r>
            <a:r>
              <a:rPr lang="en-US" altLang="zh-TW" sz="1800" dirty="0">
                <a:solidFill>
                  <a:schemeClr val="tx2"/>
                </a:solidFill>
              </a:rPr>
              <a:t>5G</a:t>
            </a:r>
            <a:r>
              <a:rPr lang="zh-TW" altLang="en-US" sz="1800" dirty="0">
                <a:solidFill>
                  <a:schemeClr val="tx2"/>
                </a:solidFill>
              </a:rPr>
              <a:t> 中語音：</a:t>
            </a:r>
            <a:endParaRPr lang="en-US" altLang="zh-TW" sz="1800" dirty="0">
              <a:solidFill>
                <a:schemeClr val="tx2"/>
              </a:solidFill>
            </a:endParaRPr>
          </a:p>
          <a:p>
            <a:pPr marL="557183" lvl="1" indent="-257162">
              <a:lnSpc>
                <a:spcPts val="2880"/>
              </a:lnSpc>
              <a:defRPr/>
            </a:pPr>
            <a:r>
              <a:rPr lang="en-US" altLang="zh-TW" sz="1600" dirty="0"/>
              <a:t>4G</a:t>
            </a:r>
            <a:r>
              <a:rPr lang="zh-TW" altLang="en-US" sz="1600" dirty="0"/>
              <a:t>：</a:t>
            </a:r>
            <a:r>
              <a:rPr lang="en-US" altLang="zh-TW" sz="1600" dirty="0"/>
              <a:t>VoLTE</a:t>
            </a:r>
          </a:p>
          <a:p>
            <a:pPr marL="557183" lvl="1" indent="-257162">
              <a:lnSpc>
                <a:spcPts val="2880"/>
              </a:lnSpc>
              <a:defRPr/>
            </a:pPr>
            <a:r>
              <a:rPr lang="en-US" altLang="zh-TW" sz="1600" dirty="0"/>
              <a:t>5G</a:t>
            </a:r>
            <a:r>
              <a:rPr lang="zh-TW" altLang="en-US" sz="1600" dirty="0"/>
              <a:t>：</a:t>
            </a:r>
            <a:r>
              <a:rPr lang="en-US" altLang="zh-TW" sz="1600" dirty="0"/>
              <a:t>VoNR(New Radio)/ Vo5G (Nokia)</a:t>
            </a:r>
          </a:p>
          <a:p>
            <a:pPr marL="257162" indent="-257162">
              <a:lnSpc>
                <a:spcPts val="2880"/>
              </a:lnSpc>
              <a:defRPr/>
            </a:pPr>
            <a:r>
              <a:rPr lang="zh-TW" altLang="en-US" sz="1800" dirty="0">
                <a:solidFill>
                  <a:schemeClr val="tx2"/>
                </a:solidFill>
              </a:rPr>
              <a:t>論文內容：</a:t>
            </a:r>
            <a:endParaRPr lang="en-US" altLang="zh-TW" sz="1800" dirty="0">
              <a:solidFill>
                <a:schemeClr val="tx2"/>
              </a:solidFill>
            </a:endParaRPr>
          </a:p>
          <a:p>
            <a:pPr marL="557183" lvl="1" indent="-257162">
              <a:lnSpc>
                <a:spcPts val="2880"/>
              </a:lnSpc>
              <a:defRPr/>
            </a:pPr>
            <a:r>
              <a:rPr lang="zh-TW" altLang="en-US" sz="1600" dirty="0"/>
              <a:t>欲提升 </a:t>
            </a:r>
            <a:r>
              <a:rPr lang="en-US" altLang="zh-TW" sz="1600" dirty="0"/>
              <a:t>IMS</a:t>
            </a:r>
            <a:r>
              <a:rPr lang="zh-TW" altLang="en-US" sz="1600" dirty="0"/>
              <a:t> 性能，故需要擴增硬體設備。但因為專用硬體昂貴且容易資源浪費</a:t>
            </a:r>
            <a:r>
              <a:rPr lang="en-US" altLang="zh-TW" sz="1600" dirty="0"/>
              <a:t>-&gt;</a:t>
            </a:r>
            <a:r>
              <a:rPr lang="zh-TW" altLang="en-US" sz="1600" dirty="0"/>
              <a:t> </a:t>
            </a:r>
            <a:br>
              <a:rPr lang="en-US" altLang="zh-TW" sz="1600" dirty="0"/>
            </a:br>
            <a:r>
              <a:rPr lang="zh-TW" altLang="en-US" sz="1600" dirty="0"/>
              <a:t>引入</a:t>
            </a:r>
            <a:r>
              <a:rPr lang="en-US" altLang="zh-TW" sz="1600" dirty="0"/>
              <a:t>NFV </a:t>
            </a:r>
            <a:r>
              <a:rPr lang="zh-TW" altLang="en-US" sz="1600" dirty="0"/>
              <a:t>技術，將</a:t>
            </a:r>
            <a:r>
              <a:rPr lang="en-US" altLang="zh-TW" sz="1600" dirty="0"/>
              <a:t> IMS </a:t>
            </a:r>
            <a:r>
              <a:rPr lang="zh-TW" altLang="en-US" sz="1600" dirty="0"/>
              <a:t>元件實作成</a:t>
            </a:r>
            <a:r>
              <a:rPr lang="en-US" altLang="zh-TW" sz="1600" dirty="0"/>
              <a:t> VNFs</a:t>
            </a:r>
            <a:r>
              <a:rPr lang="zh-TW" altLang="en-US" sz="1600" dirty="0"/>
              <a:t>，降低部署與擴增成本。</a:t>
            </a:r>
            <a:endParaRPr lang="en-US" altLang="zh-TW" sz="1600" dirty="0"/>
          </a:p>
          <a:p>
            <a:pPr marL="557183" lvl="1" indent="-257162">
              <a:lnSpc>
                <a:spcPts val="2880"/>
              </a:lnSpc>
              <a:defRPr/>
            </a:pPr>
            <a:r>
              <a:rPr lang="zh-TW" altLang="en-US" sz="1600" dirty="0"/>
              <a:t>自動化配置資源，降低人為操作 </a:t>
            </a:r>
            <a:r>
              <a:rPr lang="en-US" altLang="zh-TW" sz="1600" dirty="0"/>
              <a:t>-&gt;</a:t>
            </a:r>
            <a:r>
              <a:rPr lang="zh-TW" altLang="en-US" sz="1600" dirty="0"/>
              <a:t> 設計一套 </a:t>
            </a:r>
            <a:r>
              <a:rPr lang="en-US" altLang="zh-TW" sz="1600" dirty="0"/>
              <a:t>Auto scaling</a:t>
            </a:r>
            <a:r>
              <a:rPr lang="zh-TW" altLang="en-US" sz="1600" dirty="0"/>
              <a:t> 演算法，達到低成本、低延遲及高使用者體驗的 </a:t>
            </a:r>
            <a:r>
              <a:rPr lang="en-US" altLang="zh-TW" sz="1600" dirty="0"/>
              <a:t>IMS</a:t>
            </a:r>
            <a:r>
              <a:rPr lang="zh-TW" altLang="en-US" sz="1600" dirty="0"/>
              <a:t> 服務。</a:t>
            </a:r>
            <a:endParaRPr lang="en-US" altLang="zh-TW" sz="1600" dirty="0"/>
          </a:p>
        </p:txBody>
      </p:sp>
      <p:sp>
        <p:nvSpPr>
          <p:cNvPr id="12292" name="投影片編號版面配置區 3">
            <a:extLst>
              <a:ext uri="{FF2B5EF4-FFF2-40B4-BE49-F238E27FC236}">
                <a16:creationId xmlns:a16="http://schemas.microsoft.com/office/drawing/2014/main" id="{8FC2871B-3F60-045D-6436-367445A8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185" indent="-21430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856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739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622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505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AA80CB-8CD5-FB43-BE2B-4C631E9A7B91}" type="slidenum">
              <a:rPr lang="en-US" altLang="zh-TW">
                <a:solidFill>
                  <a:srgbClr val="898989"/>
                </a:solidFill>
                <a:latin typeface="Calibri" panose="020F0502020204030204" pitchFamily="34" charset="0"/>
              </a:rPr>
              <a:pPr/>
              <a:t>29</a:t>
            </a:fld>
            <a:endParaRPr lang="en-US" altLang="zh-TW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0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EDF8E-D63C-79A7-1270-2FF2B3E3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What is NFV?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16B842-B67C-59C6-85F7-0E501D4A9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860"/>
              </a:lnSpc>
            </a:pPr>
            <a:r>
              <a:rPr lang="en-US" altLang="zh-TW" sz="1800" dirty="0"/>
              <a:t>Network Functions Virtualization (</a:t>
            </a:r>
            <a:r>
              <a:rPr lang="en-US" altLang="zh-TW" sz="1800" dirty="0">
                <a:solidFill>
                  <a:srgbClr val="FF0000"/>
                </a:solidFill>
              </a:rPr>
              <a:t>NFV</a:t>
            </a:r>
            <a:r>
              <a:rPr lang="en-US" altLang="zh-TW" sz="1800" dirty="0"/>
              <a:t>)</a:t>
            </a:r>
            <a:r>
              <a:rPr lang="zh-TW" altLang="en-US" sz="1800" dirty="0"/>
              <a:t> 是由</a:t>
            </a:r>
            <a:r>
              <a:rPr lang="en-US" altLang="zh-TW" sz="1800" dirty="0"/>
              <a:t> European Telecommunication Standards Institute</a:t>
            </a:r>
            <a:r>
              <a:rPr lang="zh-TW" altLang="en-US" sz="1800" dirty="0"/>
              <a:t> </a:t>
            </a:r>
            <a:r>
              <a:rPr lang="en-US" altLang="zh-TW" sz="1800" dirty="0"/>
              <a:t>(</a:t>
            </a:r>
            <a:r>
              <a:rPr lang="en-US" altLang="zh-TW" sz="1800" dirty="0">
                <a:solidFill>
                  <a:srgbClr val="FF0000"/>
                </a:solidFill>
              </a:rPr>
              <a:t>ETSI</a:t>
            </a:r>
            <a:r>
              <a:rPr lang="en-US" altLang="zh-TW" sz="1800" dirty="0"/>
              <a:t>) </a:t>
            </a:r>
            <a:r>
              <a:rPr lang="zh-TW" altLang="en-US" sz="1800" dirty="0"/>
              <a:t>轄下的</a:t>
            </a:r>
            <a:r>
              <a:rPr lang="en-US" altLang="zh-TW" sz="1800" dirty="0"/>
              <a:t> Industry Specification Group (</a:t>
            </a:r>
            <a:r>
              <a:rPr lang="en-US" altLang="zh-TW" sz="1800" dirty="0">
                <a:solidFill>
                  <a:srgbClr val="FF0000"/>
                </a:solidFill>
              </a:rPr>
              <a:t>ISG</a:t>
            </a:r>
            <a:r>
              <a:rPr lang="en-US" altLang="zh-TW" sz="1800" dirty="0"/>
              <a:t>)</a:t>
            </a:r>
            <a:r>
              <a:rPr lang="zh-TW" altLang="en-US" sz="1800" dirty="0"/>
              <a:t>負責推動，主要職責在制定 </a:t>
            </a:r>
            <a:r>
              <a:rPr lang="en-US" altLang="zh-TW" sz="1800" dirty="0"/>
              <a:t>NFV</a:t>
            </a:r>
            <a:r>
              <a:rPr lang="zh-TW" altLang="en-US" sz="1800" dirty="0"/>
              <a:t> 的要求與架構</a:t>
            </a:r>
            <a:r>
              <a:rPr lang="zh-TW" altLang="en-US" sz="1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規範，推動</a:t>
            </a:r>
            <a:r>
              <a:rPr lang="en-US" altLang="zh-TW" sz="1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NFV</a:t>
            </a:r>
            <a:r>
              <a:rPr lang="zh-TW" altLang="en-US" sz="1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相關技術與未來發展方向。</a:t>
            </a:r>
            <a:endParaRPr lang="en-US" altLang="zh-TW" sz="1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 algn="thaiDist">
              <a:lnSpc>
                <a:spcPts val="2860"/>
              </a:lnSpc>
            </a:pP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ETSI ISG NFV</a:t>
            </a:r>
          </a:p>
          <a:p>
            <a:pPr lvl="1" algn="thaiDist">
              <a:lnSpc>
                <a:spcPts val="2860"/>
              </a:lnSpc>
            </a:pP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2012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年底由十三個全球具指標性的營運商所發起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 AT&amp;T, China Mobile, NTT……)</a:t>
            </a:r>
          </a:p>
          <a:p>
            <a:pPr lvl="1" algn="thaiDist">
              <a:lnSpc>
                <a:spcPts val="2860"/>
              </a:lnSpc>
            </a:pP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4G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時代興起，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5G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時代成為核心網路革命技術</a:t>
            </a:r>
            <a:endPara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thaiDist">
              <a:lnSpc>
                <a:spcPts val="2860"/>
              </a:lnSpc>
            </a:pPr>
            <a:endParaRPr lang="en-US" altLang="zh-TW" sz="19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5BC00F-DA7D-5B1A-CD36-73CEDDCC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5A963-2080-9547-AC7D-2C6528F687EC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1140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>
            <a:extLst>
              <a:ext uri="{FF2B5EF4-FFF2-40B4-BE49-F238E27FC236}">
                <a16:creationId xmlns:a16="http://schemas.microsoft.com/office/drawing/2014/main" id="{4113B4E1-CAEB-9018-9654-36FDBA31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4576"/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3E6928-9BFE-C86D-8DBF-A35F3C82F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62" indent="-257162">
              <a:lnSpc>
                <a:spcPct val="150000"/>
              </a:lnSpc>
              <a:defRPr/>
            </a:pPr>
            <a:r>
              <a:rPr lang="en-US" altLang="zh-TW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Network Functions Virtualization (NFV)</a:t>
            </a:r>
          </a:p>
          <a:p>
            <a:pPr marL="557183" lvl="1" indent="-257162">
              <a:lnSpc>
                <a:spcPct val="150000"/>
              </a:lnSpc>
              <a:defRPr/>
            </a:pPr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What is NFV?</a:t>
            </a:r>
          </a:p>
          <a:p>
            <a:pPr marL="557183" lvl="1" indent="-257162">
              <a:lnSpc>
                <a:spcPct val="150000"/>
              </a:lnSpc>
              <a:defRPr/>
            </a:pPr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What is MANO?</a:t>
            </a:r>
          </a:p>
          <a:p>
            <a:pPr marL="557183" lvl="1" indent="-257162">
              <a:lnSpc>
                <a:spcPct val="150000"/>
              </a:lnSpc>
              <a:defRPr/>
            </a:pPr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NFV and MANO Architecture</a:t>
            </a:r>
          </a:p>
          <a:p>
            <a:pPr marL="257162" indent="-257162">
              <a:lnSpc>
                <a:spcPct val="150000"/>
              </a:lnSpc>
              <a:defRPr/>
            </a:pPr>
            <a:r>
              <a:rPr lang="en-US" altLang="zh-TW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Message Flow of Scaling Out</a:t>
            </a:r>
            <a:r>
              <a:rPr lang="zh-TW" alt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（水平擴展）</a:t>
            </a:r>
            <a:endParaRPr lang="en-US" altLang="zh-TW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257162" indent="-257162">
              <a:lnSpc>
                <a:spcPct val="150000"/>
              </a:lnSpc>
              <a:defRPr/>
            </a:pPr>
            <a:r>
              <a:rPr lang="en-US" altLang="zh-TW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Lab Paper Review</a:t>
            </a:r>
          </a:p>
          <a:p>
            <a:pPr marL="257162" indent="-257162">
              <a:lnSpc>
                <a:spcPct val="150000"/>
              </a:lnSpc>
              <a:defRPr/>
            </a:pPr>
            <a:r>
              <a:rPr lang="en-US" altLang="zh-TW" dirty="0">
                <a:solidFill>
                  <a:schemeClr val="tx2"/>
                </a:solidFill>
              </a:rPr>
              <a:t>Conclusion</a:t>
            </a:r>
          </a:p>
        </p:txBody>
      </p:sp>
      <p:sp>
        <p:nvSpPr>
          <p:cNvPr id="12292" name="投影片編號版面配置區 3">
            <a:extLst>
              <a:ext uri="{FF2B5EF4-FFF2-40B4-BE49-F238E27FC236}">
                <a16:creationId xmlns:a16="http://schemas.microsoft.com/office/drawing/2014/main" id="{8FC2871B-3F60-045D-6436-367445A8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185" indent="-21430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856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739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622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505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AA80CB-8CD5-FB43-BE2B-4C631E9A7B91}" type="slidenum">
              <a:rPr lang="en-US" altLang="zh-TW">
                <a:solidFill>
                  <a:srgbClr val="898989"/>
                </a:solidFill>
                <a:latin typeface="Calibri" panose="020F0502020204030204" pitchFamily="34" charset="0"/>
              </a:rPr>
              <a:pPr/>
              <a:t>30</a:t>
            </a:fld>
            <a:endParaRPr lang="en-US" altLang="zh-TW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051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>
            <a:extLst>
              <a:ext uri="{FF2B5EF4-FFF2-40B4-BE49-F238E27FC236}">
                <a16:creationId xmlns:a16="http://schemas.microsoft.com/office/drawing/2014/main" id="{4113B4E1-CAEB-9018-9654-36FDBA31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4576"/>
            <a:r>
              <a:rPr lang="en-US" altLang="zh-TW" dirty="0">
                <a:solidFill>
                  <a:schemeClr val="tx1"/>
                </a:solidFill>
              </a:rPr>
              <a:t>Conclusion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3E6928-9BFE-C86D-8DBF-A35F3C82F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62" indent="-257162">
              <a:lnSpc>
                <a:spcPts val="2880"/>
              </a:lnSpc>
              <a:defRPr/>
            </a:pPr>
            <a:r>
              <a:rPr lang="en-US" altLang="zh-TW" sz="1800" dirty="0">
                <a:solidFill>
                  <a:schemeClr val="tx2"/>
                </a:solidFill>
              </a:rPr>
              <a:t>NFV MANO</a:t>
            </a:r>
            <a:r>
              <a:rPr lang="zh-TW" altLang="en-US" sz="1800" dirty="0">
                <a:solidFill>
                  <a:schemeClr val="tx2"/>
                </a:solidFill>
              </a:rPr>
              <a:t> 技術自</a:t>
            </a:r>
            <a:r>
              <a:rPr lang="en-US" altLang="zh-TW" sz="1800" dirty="0">
                <a:solidFill>
                  <a:schemeClr val="tx2"/>
                </a:solidFill>
              </a:rPr>
              <a:t> 4G</a:t>
            </a:r>
            <a:r>
              <a:rPr lang="zh-TW" altLang="en-US" sz="1800" dirty="0">
                <a:solidFill>
                  <a:schemeClr val="tx2"/>
                </a:solidFill>
              </a:rPr>
              <a:t>時代開始發展，並在</a:t>
            </a:r>
            <a:r>
              <a:rPr lang="en-US" altLang="zh-TW" sz="1800" dirty="0">
                <a:solidFill>
                  <a:schemeClr val="tx2"/>
                </a:solidFill>
              </a:rPr>
              <a:t>5G</a:t>
            </a:r>
            <a:r>
              <a:rPr lang="zh-TW" altLang="en-US" sz="1800" dirty="0">
                <a:solidFill>
                  <a:schemeClr val="tx2"/>
                </a:solidFill>
              </a:rPr>
              <a:t>時代擔任重要角色。</a:t>
            </a:r>
            <a:endParaRPr lang="en-US" altLang="zh-TW" sz="1800" dirty="0">
              <a:solidFill>
                <a:schemeClr val="tx2"/>
              </a:solidFill>
            </a:endParaRPr>
          </a:p>
          <a:p>
            <a:pPr marL="257162" indent="-257162">
              <a:lnSpc>
                <a:spcPts val="2880"/>
              </a:lnSpc>
              <a:defRPr/>
            </a:pPr>
            <a:r>
              <a:rPr lang="en-US" altLang="zh-TW" sz="1800" dirty="0">
                <a:solidFill>
                  <a:schemeClr val="tx2"/>
                </a:solidFill>
              </a:rPr>
              <a:t>SDN</a:t>
            </a:r>
            <a:r>
              <a:rPr lang="zh-TW" altLang="en-US" sz="1800" dirty="0">
                <a:solidFill>
                  <a:schemeClr val="tx2"/>
                </a:solidFill>
              </a:rPr>
              <a:t>與</a:t>
            </a:r>
            <a:r>
              <a:rPr lang="en-US" altLang="zh-TW" sz="1800" dirty="0">
                <a:solidFill>
                  <a:schemeClr val="tx2"/>
                </a:solidFill>
              </a:rPr>
              <a:t>NFV</a:t>
            </a:r>
            <a:r>
              <a:rPr lang="zh-TW" altLang="en-US" sz="1800" dirty="0">
                <a:solidFill>
                  <a:schemeClr val="tx2"/>
                </a:solidFill>
              </a:rPr>
              <a:t>在許多觀點上十分接近，但在概念上是不相同的。</a:t>
            </a:r>
            <a:endParaRPr lang="en-US" altLang="zh-TW" sz="1800" dirty="0">
              <a:solidFill>
                <a:schemeClr val="tx2"/>
              </a:solidFill>
            </a:endParaRPr>
          </a:p>
          <a:p>
            <a:pPr marL="557183" lvl="1" indent="-257162">
              <a:lnSpc>
                <a:spcPts val="2880"/>
              </a:lnSpc>
              <a:defRPr/>
            </a:pPr>
            <a:r>
              <a:rPr lang="en-US" altLang="zh-TW" sz="1600" dirty="0"/>
              <a:t>SDN</a:t>
            </a:r>
            <a:r>
              <a:rPr lang="zh-TW" altLang="en-US" sz="1600" dirty="0"/>
              <a:t>：注重將 </a:t>
            </a:r>
            <a:r>
              <a:rPr lang="en-US" altLang="zh-TW" sz="1600" dirty="0"/>
              <a:t>Control plane </a:t>
            </a:r>
            <a:r>
              <a:rPr lang="zh-TW" altLang="en-US" sz="1600" dirty="0"/>
              <a:t>與</a:t>
            </a:r>
            <a:r>
              <a:rPr lang="en-US" altLang="zh-TW" sz="1600" dirty="0"/>
              <a:t> User plane </a:t>
            </a:r>
            <a:r>
              <a:rPr lang="zh-TW" altLang="en-US" sz="1600" dirty="0"/>
              <a:t>分解，並集中化管理</a:t>
            </a:r>
            <a:r>
              <a:rPr lang="en-US" altLang="zh-TW" sz="1600" dirty="0"/>
              <a:t>(OpenFlow)</a:t>
            </a:r>
            <a:r>
              <a:rPr lang="zh-TW" altLang="en-US" sz="1600" dirty="0"/>
              <a:t>。</a:t>
            </a:r>
            <a:endParaRPr lang="en-US" altLang="zh-TW" sz="1600" dirty="0"/>
          </a:p>
          <a:p>
            <a:pPr marL="557183" lvl="1" indent="-257162">
              <a:lnSpc>
                <a:spcPts val="2880"/>
              </a:lnSpc>
              <a:defRPr/>
            </a:pPr>
            <a:r>
              <a:rPr lang="en-US" altLang="zh-TW" sz="1600" dirty="0"/>
              <a:t>NFV</a:t>
            </a:r>
            <a:r>
              <a:rPr lang="zh-TW" altLang="en-US" sz="1600" dirty="0"/>
              <a:t>：將「專用硬體虛擬化」的過程與技術，並實作出</a:t>
            </a:r>
            <a:r>
              <a:rPr lang="en-US" altLang="zh-TW" sz="1600" dirty="0"/>
              <a:t> VNFs</a:t>
            </a:r>
            <a:r>
              <a:rPr lang="zh-TW" altLang="en-US" sz="1600" dirty="0"/>
              <a:t>，更接近雲端計算</a:t>
            </a:r>
            <a:r>
              <a:rPr lang="en-US" altLang="zh-TW" sz="1600" dirty="0"/>
              <a:t>+</a:t>
            </a:r>
            <a:r>
              <a:rPr lang="zh-TW" altLang="en-US" sz="1600" dirty="0"/>
              <a:t>微服務架構概念。</a:t>
            </a:r>
            <a:endParaRPr lang="en-US" altLang="zh-TW" sz="1600" dirty="0"/>
          </a:p>
          <a:p>
            <a:pPr marL="257162" indent="-257162">
              <a:lnSpc>
                <a:spcPts val="2880"/>
              </a:lnSpc>
              <a:defRPr/>
            </a:pPr>
            <a:r>
              <a:rPr lang="en-US" altLang="zh-TW" sz="1800" dirty="0">
                <a:solidFill>
                  <a:schemeClr val="tx2"/>
                </a:solidFill>
              </a:rPr>
              <a:t>SDN</a:t>
            </a:r>
            <a:r>
              <a:rPr lang="zh-TW" altLang="en-US" sz="1800" dirty="0">
                <a:solidFill>
                  <a:schemeClr val="tx2"/>
                </a:solidFill>
              </a:rPr>
              <a:t> 與 </a:t>
            </a:r>
            <a:r>
              <a:rPr lang="en-US" altLang="zh-TW" sz="1800" dirty="0">
                <a:solidFill>
                  <a:schemeClr val="tx2"/>
                </a:solidFill>
              </a:rPr>
              <a:t>NFV</a:t>
            </a:r>
            <a:r>
              <a:rPr lang="zh-TW" altLang="en-US" sz="1800" dirty="0">
                <a:solidFill>
                  <a:schemeClr val="tx2"/>
                </a:solidFill>
              </a:rPr>
              <a:t> 兩者在對於</a:t>
            </a:r>
            <a:r>
              <a:rPr lang="en-US" altLang="zh-TW" sz="1800" dirty="0">
                <a:solidFill>
                  <a:schemeClr val="tx2"/>
                </a:solidFill>
              </a:rPr>
              <a:t>5G</a:t>
            </a:r>
            <a:r>
              <a:rPr lang="zh-TW" altLang="en-US" sz="1800" dirty="0">
                <a:solidFill>
                  <a:schemeClr val="tx2"/>
                </a:solidFill>
              </a:rPr>
              <a:t>核心網路皆有革命性影響，</a:t>
            </a:r>
            <a:r>
              <a:rPr lang="en-US" altLang="zh-TW" sz="1800" dirty="0">
                <a:solidFill>
                  <a:schemeClr val="tx2"/>
                </a:solidFill>
              </a:rPr>
              <a:t>NFV</a:t>
            </a:r>
            <a:r>
              <a:rPr lang="zh-TW" altLang="en-US" sz="1800" dirty="0">
                <a:solidFill>
                  <a:schemeClr val="tx2"/>
                </a:solidFill>
              </a:rPr>
              <a:t> 技術使得</a:t>
            </a:r>
            <a:r>
              <a:rPr lang="en-US" altLang="zh-TW" sz="1800" dirty="0">
                <a:solidFill>
                  <a:schemeClr val="tx2"/>
                </a:solidFill>
              </a:rPr>
              <a:t>5G</a:t>
            </a:r>
            <a:r>
              <a:rPr lang="zh-TW" altLang="en-US" sz="1800" dirty="0">
                <a:solidFill>
                  <a:schemeClr val="tx2"/>
                </a:solidFill>
              </a:rPr>
              <a:t>專網概念真正可行。</a:t>
            </a:r>
            <a:endParaRPr lang="en-US" altLang="zh-TW" sz="1800" dirty="0">
              <a:solidFill>
                <a:schemeClr val="tx2"/>
              </a:solidFill>
            </a:endParaRPr>
          </a:p>
          <a:p>
            <a:pPr marL="257162" indent="-257162">
              <a:lnSpc>
                <a:spcPts val="2880"/>
              </a:lnSpc>
              <a:defRPr/>
            </a:pPr>
            <a:r>
              <a:rPr lang="zh-TW" altLang="en-US" sz="1800" dirty="0">
                <a:solidFill>
                  <a:schemeClr val="tx2"/>
                </a:solidFill>
              </a:rPr>
              <a:t>從</a:t>
            </a:r>
            <a:r>
              <a:rPr lang="en-US" altLang="zh-TW" sz="1800" dirty="0">
                <a:solidFill>
                  <a:schemeClr val="tx2"/>
                </a:solidFill>
              </a:rPr>
              <a:t>NFV</a:t>
            </a:r>
            <a:r>
              <a:rPr lang="zh-TW" altLang="en-US" sz="1800" dirty="0">
                <a:solidFill>
                  <a:schemeClr val="tx2"/>
                </a:solidFill>
              </a:rPr>
              <a:t>與微服務架構，甚至到物件導向的程式編寫方式，都是希望將大元件分解成各種小元件，使部署與擴增過程更為快速。</a:t>
            </a:r>
            <a:endParaRPr lang="en-US" altLang="zh-TW" sz="1800" dirty="0">
              <a:solidFill>
                <a:schemeClr val="tx2"/>
              </a:solidFill>
            </a:endParaRPr>
          </a:p>
          <a:p>
            <a:pPr marL="257162" indent="-257162">
              <a:lnSpc>
                <a:spcPts val="2880"/>
              </a:lnSpc>
              <a:defRPr/>
            </a:pPr>
            <a:r>
              <a:rPr lang="da-DK" altLang="zh-TW" sz="1800" dirty="0">
                <a:solidFill>
                  <a:schemeClr val="tx2"/>
                </a:solidFill>
              </a:rPr>
              <a:t>IEEE </a:t>
            </a:r>
            <a:r>
              <a:rPr lang="en-US" altLang="zh-TW" sz="1800" dirty="0">
                <a:solidFill>
                  <a:schemeClr val="tx2"/>
                </a:solidFill>
              </a:rPr>
              <a:t>Communication </a:t>
            </a:r>
            <a:r>
              <a:rPr lang="da-DK" altLang="zh-TW" sz="1800" dirty="0">
                <a:solidFill>
                  <a:schemeClr val="tx2"/>
                </a:solidFill>
              </a:rPr>
              <a:t>Magazine - </a:t>
            </a:r>
            <a:r>
              <a:rPr lang="da-DK" altLang="zh-TW" sz="1800" u="sng" dirty="0">
                <a:solidFill>
                  <a:schemeClr val="tx2"/>
                </a:solidFill>
              </a:rPr>
              <a:t>Network function virtualization in 5G</a:t>
            </a:r>
            <a:endParaRPr lang="en-US" altLang="zh-TW" sz="1800" u="sng" dirty="0">
              <a:solidFill>
                <a:schemeClr val="tx2"/>
              </a:solidFill>
            </a:endParaRPr>
          </a:p>
        </p:txBody>
      </p:sp>
      <p:sp>
        <p:nvSpPr>
          <p:cNvPr id="12292" name="投影片編號版面配置區 3">
            <a:extLst>
              <a:ext uri="{FF2B5EF4-FFF2-40B4-BE49-F238E27FC236}">
                <a16:creationId xmlns:a16="http://schemas.microsoft.com/office/drawing/2014/main" id="{8FC2871B-3F60-045D-6436-367445A8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185" indent="-21430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856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739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622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505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AA80CB-8CD5-FB43-BE2B-4C631E9A7B91}" type="slidenum">
              <a:rPr lang="en-US" altLang="zh-TW">
                <a:solidFill>
                  <a:srgbClr val="898989"/>
                </a:solidFill>
                <a:latin typeface="Calibri" panose="020F0502020204030204" pitchFamily="34" charset="0"/>
              </a:rPr>
              <a:pPr/>
              <a:t>31</a:t>
            </a:fld>
            <a:endParaRPr lang="en-US" altLang="zh-TW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55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A8F384-9C6E-15B5-BBF6-599E6CA0B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31" y="2906713"/>
            <a:ext cx="7235081" cy="1314375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25F0235-EF61-2286-2876-2B5D970C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9998D-8B01-C34C-8202-B9E028D4BC8C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5573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EDF8E-D63C-79A7-1270-2FF2B3E3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What is NFV?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16B842-B67C-59C6-85F7-0E501D4A9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860"/>
              </a:lnSpc>
            </a:pPr>
            <a:r>
              <a:rPr lang="en-US" altLang="zh-TW" sz="1800" dirty="0"/>
              <a:t>Why NFV?</a:t>
            </a:r>
          </a:p>
          <a:p>
            <a:pPr lvl="1">
              <a:lnSpc>
                <a:spcPts val="2860"/>
              </a:lnSpc>
            </a:pPr>
            <a:r>
              <a:rPr lang="zh-TW" altLang="en-US" sz="1600" dirty="0"/>
              <a:t>彈性擴展</a:t>
            </a:r>
            <a:endParaRPr lang="en-US" altLang="zh-TW" sz="1600" dirty="0"/>
          </a:p>
          <a:p>
            <a:pPr lvl="1">
              <a:lnSpc>
                <a:spcPts val="2860"/>
              </a:lnSpc>
            </a:pPr>
            <a:r>
              <a:rPr lang="zh-TW" altLang="en-US" sz="1600" dirty="0"/>
              <a:t>快速部署</a:t>
            </a:r>
            <a:endParaRPr lang="en-US" altLang="zh-TW" sz="1600" dirty="0"/>
          </a:p>
          <a:p>
            <a:pPr lvl="1">
              <a:lnSpc>
                <a:spcPts val="2860"/>
              </a:lnSpc>
            </a:pPr>
            <a:r>
              <a:rPr lang="zh-TW" altLang="en-US" sz="1600" dirty="0"/>
              <a:t>避免資源浪費</a:t>
            </a:r>
            <a:endParaRPr lang="en-US" altLang="zh-TW" sz="1600" dirty="0"/>
          </a:p>
          <a:p>
            <a:pPr>
              <a:lnSpc>
                <a:spcPts val="2860"/>
              </a:lnSpc>
            </a:pPr>
            <a:r>
              <a:rPr lang="zh-TW" altLang="en-US" sz="1800" dirty="0"/>
              <a:t>長久以來</a:t>
            </a:r>
            <a:r>
              <a:rPr lang="en-US" altLang="zh-TW" sz="1800" dirty="0"/>
              <a:t>，</a:t>
            </a:r>
            <a:r>
              <a:rPr lang="en-US" altLang="zh-TW" sz="1800" dirty="0" err="1"/>
              <a:t>行動通訊網路的設備是</a:t>
            </a:r>
            <a:br>
              <a:rPr lang="en-US" altLang="zh-TW" sz="1800" dirty="0"/>
            </a:br>
            <a:r>
              <a:rPr lang="en-US" altLang="zh-TW" sz="1800" dirty="0" err="1"/>
              <a:t>由特定廠商所設計、供給</a:t>
            </a:r>
            <a:r>
              <a:rPr lang="en-US" altLang="zh-TW" sz="1800" dirty="0"/>
              <a:t>。</a:t>
            </a:r>
          </a:p>
          <a:p>
            <a:pPr>
              <a:lnSpc>
                <a:spcPts val="2860"/>
              </a:lnSpc>
            </a:pPr>
            <a:r>
              <a:rPr lang="en-US" altLang="zh-TW" sz="1800" dirty="0" err="1"/>
              <a:t>常見的廠商</a:t>
            </a:r>
            <a:r>
              <a:rPr lang="en-US" altLang="zh-TW" sz="1800" dirty="0"/>
              <a:t>：</a:t>
            </a:r>
          </a:p>
          <a:p>
            <a:pPr lvl="1">
              <a:lnSpc>
                <a:spcPts val="2860"/>
              </a:lnSpc>
            </a:pPr>
            <a:r>
              <a:rPr lang="en-US" altLang="zh-TW" sz="1500" dirty="0"/>
              <a:t>Cisco</a:t>
            </a:r>
          </a:p>
          <a:p>
            <a:pPr lvl="1">
              <a:lnSpc>
                <a:spcPts val="2860"/>
              </a:lnSpc>
            </a:pPr>
            <a:r>
              <a:rPr lang="en-US" altLang="zh-TW" sz="1500" dirty="0"/>
              <a:t>Ericsson</a:t>
            </a:r>
          </a:p>
          <a:p>
            <a:pPr lvl="1">
              <a:lnSpc>
                <a:spcPts val="2860"/>
              </a:lnSpc>
            </a:pPr>
            <a:r>
              <a:rPr lang="en-US" altLang="zh-TW" sz="1500" dirty="0"/>
              <a:t>Nokia</a:t>
            </a:r>
          </a:p>
          <a:p>
            <a:pPr lvl="1">
              <a:lnSpc>
                <a:spcPts val="2860"/>
              </a:lnSpc>
            </a:pPr>
            <a:r>
              <a:rPr lang="en-US" altLang="zh-TW" sz="1500" dirty="0"/>
              <a:t>Huawei</a:t>
            </a:r>
          </a:p>
          <a:p>
            <a:pPr>
              <a:lnSpc>
                <a:spcPts val="2860"/>
              </a:lnSpc>
            </a:pPr>
            <a:endParaRPr lang="en-US" altLang="zh-TW" sz="1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5BC00F-DA7D-5B1A-CD36-73CEDDCC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5A963-2080-9547-AC7D-2C6528F687EC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5" name="Picture 4" descr="MUSASINO-1B-コンピュータ博物館">
            <a:extLst>
              <a:ext uri="{FF2B5EF4-FFF2-40B4-BE49-F238E27FC236}">
                <a16:creationId xmlns:a16="http://schemas.microsoft.com/office/drawing/2014/main" id="{267DB6CD-283B-4FD6-B590-6E9944350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3061086" cy="293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56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EDF8E-D63C-79A7-1270-2FF2B3E3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What is NFV?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16B842-B67C-59C6-85F7-0E501D4A9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860"/>
              </a:lnSpc>
            </a:pPr>
            <a:r>
              <a:rPr lang="en-US" altLang="zh-TW" sz="1800" dirty="0" err="1"/>
              <a:t>使用這些廠商商品的好處</a:t>
            </a:r>
            <a:r>
              <a:rPr lang="en-US" altLang="zh-TW" sz="1800" dirty="0"/>
              <a:t>：</a:t>
            </a:r>
          </a:p>
          <a:p>
            <a:pPr lvl="1">
              <a:lnSpc>
                <a:spcPts val="2860"/>
              </a:lnSpc>
            </a:pPr>
            <a:r>
              <a:rPr lang="en-US" altLang="zh-TW" sz="1600" dirty="0" err="1"/>
              <a:t>穩定</a:t>
            </a:r>
            <a:endParaRPr lang="en-US" altLang="zh-TW" sz="1600" dirty="0"/>
          </a:p>
          <a:p>
            <a:pPr lvl="1">
              <a:lnSpc>
                <a:spcPts val="2860"/>
              </a:lnSpc>
            </a:pPr>
            <a:r>
              <a:rPr lang="en-US" altLang="zh-TW" sz="1600" dirty="0" err="1"/>
              <a:t>可靠</a:t>
            </a:r>
            <a:endParaRPr lang="en-US" altLang="zh-TW" sz="1600" dirty="0"/>
          </a:p>
          <a:p>
            <a:pPr lvl="1">
              <a:lnSpc>
                <a:spcPts val="2860"/>
              </a:lnSpc>
            </a:pPr>
            <a:r>
              <a:rPr lang="en-US" altLang="zh-TW" sz="1600" dirty="0" err="1"/>
              <a:t>原廠提供技術支援</a:t>
            </a:r>
            <a:endParaRPr lang="en-US" altLang="zh-TW" sz="1600" dirty="0"/>
          </a:p>
          <a:p>
            <a:pPr lvl="1">
              <a:lnSpc>
                <a:spcPts val="2860"/>
              </a:lnSpc>
            </a:pPr>
            <a:r>
              <a:rPr lang="en-US" altLang="zh-TW" sz="1600" dirty="0" err="1"/>
              <a:t>針對需求</a:t>
            </a:r>
            <a:r>
              <a:rPr lang="zh-TW" altLang="en-US" sz="1600" dirty="0"/>
              <a:t>客製</a:t>
            </a:r>
            <a:r>
              <a:rPr lang="en-US" altLang="zh-TW" sz="1600" dirty="0" err="1"/>
              <a:t>化性能</a:t>
            </a:r>
            <a:endParaRPr lang="en-US" altLang="zh-TW" sz="1600" dirty="0"/>
          </a:p>
          <a:p>
            <a:pPr>
              <a:lnSpc>
                <a:spcPts val="2860"/>
              </a:lnSpc>
            </a:pPr>
            <a:r>
              <a:rPr lang="en-US" altLang="zh-TW" sz="1800" dirty="0" err="1"/>
              <a:t>使用這些產品的缺點</a:t>
            </a:r>
            <a:r>
              <a:rPr lang="en-US" altLang="zh-TW" sz="1800" dirty="0"/>
              <a:t>：</a:t>
            </a:r>
          </a:p>
          <a:p>
            <a:pPr lvl="1">
              <a:lnSpc>
                <a:spcPts val="2860"/>
              </a:lnSpc>
            </a:pPr>
            <a:r>
              <a:rPr lang="zh-TW" altLang="en-US" sz="1600" dirty="0"/>
              <a:t>最初部署時需考慮未來可能的狀況，若遇到突發大流量，無法即時彈性部署</a:t>
            </a:r>
            <a:endParaRPr lang="en-US" altLang="zh-TW" sz="1600" dirty="0"/>
          </a:p>
          <a:p>
            <a:pPr lvl="1">
              <a:lnSpc>
                <a:spcPts val="2860"/>
              </a:lnSpc>
            </a:pPr>
            <a:r>
              <a:rPr lang="zh-TW" altLang="en-US" sz="1600" dirty="0"/>
              <a:t>容易產生資源浪費</a:t>
            </a:r>
            <a:endParaRPr lang="en-US" altLang="zh-TW" sz="1600" dirty="0"/>
          </a:p>
          <a:p>
            <a:pPr lvl="1">
              <a:lnSpc>
                <a:spcPts val="2860"/>
              </a:lnSpc>
            </a:pPr>
            <a:r>
              <a:rPr lang="zh-TW" altLang="en-US" sz="1600" dirty="0"/>
              <a:t>廠商綁架</a:t>
            </a:r>
            <a:endParaRPr lang="en-US" altLang="zh-TW" sz="1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5BC00F-DA7D-5B1A-CD36-73CEDDCC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5A963-2080-9547-AC7D-2C6528F687EC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638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EDF8E-D63C-79A7-1270-2FF2B3E3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What is NFV?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16B842-B67C-59C6-85F7-0E501D4A9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860"/>
              </a:lnSpc>
            </a:pPr>
            <a:r>
              <a:rPr lang="en-US" altLang="zh-TW" sz="1800" dirty="0"/>
              <a:t>2012</a:t>
            </a:r>
            <a:r>
              <a:rPr lang="zh-TW" altLang="en-US" sz="1800" dirty="0"/>
              <a:t>年提出</a:t>
            </a:r>
            <a:r>
              <a:rPr lang="en-US" altLang="zh-TW" sz="1800" dirty="0"/>
              <a:t> NFV </a:t>
            </a:r>
            <a:r>
              <a:rPr lang="zh-TW" altLang="en-US" sz="1800" dirty="0"/>
              <a:t>技術</a:t>
            </a:r>
            <a:endParaRPr lang="en-US" altLang="zh-TW" sz="1800" dirty="0"/>
          </a:p>
          <a:p>
            <a:pPr>
              <a:lnSpc>
                <a:spcPts val="2860"/>
              </a:lnSpc>
            </a:pPr>
            <a:r>
              <a:rPr lang="zh-TW" altLang="en-US" sz="1800" dirty="0"/>
              <a:t>透過 </a:t>
            </a:r>
            <a:r>
              <a:rPr lang="en-US" altLang="zh-TW" sz="1800" dirty="0"/>
              <a:t>NFV</a:t>
            </a:r>
            <a:r>
              <a:rPr lang="zh-TW" altLang="en-US" sz="1800" dirty="0"/>
              <a:t> 將傳統專用硬體的功能，實作成 </a:t>
            </a:r>
            <a:r>
              <a:rPr lang="da-DK" altLang="zh-TW" sz="1800" dirty="0"/>
              <a:t>Virtual Network </a:t>
            </a:r>
            <a:r>
              <a:rPr lang="da-DK" altLang="zh-TW" sz="1800" dirty="0" err="1"/>
              <a:t>Functions</a:t>
            </a:r>
            <a:r>
              <a:rPr lang="da-DK" altLang="zh-TW" sz="1800" dirty="0"/>
              <a:t> (</a:t>
            </a:r>
            <a:r>
              <a:rPr lang="da-DK" altLang="zh-TW" sz="1800" dirty="0" err="1"/>
              <a:t>VNFs</a:t>
            </a:r>
            <a:r>
              <a:rPr lang="da-DK" altLang="zh-TW" sz="1800" dirty="0"/>
              <a:t>)</a:t>
            </a:r>
            <a:r>
              <a:rPr lang="zh-TW" altLang="en-US" sz="1800" dirty="0"/>
              <a:t>，將硬體功能虛擬成各種軟體功能。</a:t>
            </a:r>
            <a:endParaRPr lang="en-US" altLang="zh-TW" sz="1800" dirty="0"/>
          </a:p>
          <a:p>
            <a:pPr>
              <a:lnSpc>
                <a:spcPts val="2860"/>
              </a:lnSpc>
            </a:pPr>
            <a:r>
              <a:rPr lang="zh-TW" altLang="en-US" sz="1800" dirty="0"/>
              <a:t>如此一來，就不用再受限於傳統專用硬體設備，可以只使用一般通用伺服器</a:t>
            </a:r>
            <a:r>
              <a:rPr lang="en-US" altLang="zh-TW" sz="1800" dirty="0"/>
              <a:t>(</a:t>
            </a:r>
            <a:r>
              <a:rPr lang="zh-TW" altLang="en-US" sz="1800" dirty="0"/>
              <a:t>如</a:t>
            </a:r>
            <a:r>
              <a:rPr lang="en-US" altLang="zh-TW" sz="1800" dirty="0"/>
              <a:t> x86 Server)</a:t>
            </a:r>
            <a:r>
              <a:rPr lang="zh-TW" altLang="en-US" sz="1800" dirty="0"/>
              <a:t>和通用的路由器、交換器，虛擬出傳統各種專門伺服器的功能。</a:t>
            </a:r>
            <a:endParaRPr lang="en-US" altLang="zh-TW" sz="1800" dirty="0"/>
          </a:p>
          <a:p>
            <a:pPr>
              <a:lnSpc>
                <a:spcPts val="2860"/>
              </a:lnSpc>
            </a:pPr>
            <a:r>
              <a:rPr lang="zh-TW" altLang="en-US" sz="1800" dirty="0"/>
              <a:t>好處：</a:t>
            </a:r>
            <a:endParaRPr lang="en-US" altLang="zh-TW" sz="1800" dirty="0"/>
          </a:p>
          <a:p>
            <a:pPr lvl="1">
              <a:lnSpc>
                <a:spcPts val="2860"/>
              </a:lnSpc>
            </a:pPr>
            <a:r>
              <a:rPr lang="zh-TW" altLang="en-US" sz="1600" dirty="0"/>
              <a:t>彈性擴展</a:t>
            </a:r>
            <a:endParaRPr lang="en-US" altLang="zh-TW" sz="1600" dirty="0"/>
          </a:p>
          <a:p>
            <a:pPr lvl="1">
              <a:lnSpc>
                <a:spcPts val="2860"/>
              </a:lnSpc>
            </a:pPr>
            <a:r>
              <a:rPr lang="zh-TW" altLang="en-US" sz="1600" dirty="0"/>
              <a:t>快速部署</a:t>
            </a:r>
            <a:endParaRPr lang="en-US" altLang="zh-TW" sz="1600" dirty="0"/>
          </a:p>
          <a:p>
            <a:pPr lvl="1">
              <a:lnSpc>
                <a:spcPts val="2860"/>
              </a:lnSpc>
            </a:pPr>
            <a:r>
              <a:rPr lang="zh-TW" altLang="en-US" sz="1600" dirty="0"/>
              <a:t>避免資源浪費</a:t>
            </a:r>
            <a:endParaRPr lang="en-US" altLang="zh-TW" sz="1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5BC00F-DA7D-5B1A-CD36-73CEDDCC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5A963-2080-9547-AC7D-2C6528F687EC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743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EDF8E-D63C-79A7-1270-2FF2B3E3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What is NFV?</a:t>
            </a:r>
            <a:endParaRPr lang="en-US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F26DC289-9564-5711-8DEF-E53A8005F9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924581"/>
              </p:ext>
            </p:extLst>
          </p:nvPr>
        </p:nvGraphicFramePr>
        <p:xfrm>
          <a:off x="457200" y="2204864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56065500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06855744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51648711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59020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線路交換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封包交換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NFV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63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02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034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925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044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309738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5BC00F-DA7D-5B1A-CD36-73CEDDCC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5A963-2080-9547-AC7D-2C6528F687EC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453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>
            <a:extLst>
              <a:ext uri="{FF2B5EF4-FFF2-40B4-BE49-F238E27FC236}">
                <a16:creationId xmlns:a16="http://schemas.microsoft.com/office/drawing/2014/main" id="{4113B4E1-CAEB-9018-9654-36FDBA31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4576"/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3E6928-9BFE-C86D-8DBF-A35F3C82F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62" indent="-257162">
              <a:lnSpc>
                <a:spcPct val="150000"/>
              </a:lnSpc>
              <a:defRPr/>
            </a:pPr>
            <a:r>
              <a:rPr lang="en-US" altLang="zh-TW" dirty="0"/>
              <a:t>Network Functions Virtualization (NFV)</a:t>
            </a:r>
          </a:p>
          <a:p>
            <a:pPr marL="557183" lvl="1" indent="-257162">
              <a:lnSpc>
                <a:spcPct val="150000"/>
              </a:lnSpc>
              <a:defRPr/>
            </a:pPr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What is NFV?</a:t>
            </a:r>
          </a:p>
          <a:p>
            <a:pPr marL="557183" lvl="1" indent="-257162">
              <a:lnSpc>
                <a:spcPct val="150000"/>
              </a:lnSpc>
              <a:defRPr/>
            </a:pPr>
            <a:r>
              <a:rPr lang="en-US" altLang="zh-TW" sz="1800" dirty="0">
                <a:solidFill>
                  <a:schemeClr val="tx2"/>
                </a:solidFill>
              </a:rPr>
              <a:t>What is MANO?</a:t>
            </a:r>
          </a:p>
          <a:p>
            <a:pPr marL="557183" lvl="1" indent="-257162">
              <a:lnSpc>
                <a:spcPct val="150000"/>
              </a:lnSpc>
              <a:defRPr/>
            </a:pPr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NFV and MANO Architecture</a:t>
            </a:r>
          </a:p>
          <a:p>
            <a:pPr marL="257162" indent="-257162">
              <a:lnSpc>
                <a:spcPct val="150000"/>
              </a:lnSpc>
              <a:defRPr/>
            </a:pPr>
            <a:r>
              <a:rPr lang="en-US" altLang="zh-TW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Message Flow of Scaling Out</a:t>
            </a:r>
            <a:r>
              <a:rPr lang="zh-TW" alt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（水平擴展）</a:t>
            </a:r>
            <a:endParaRPr lang="en-US" altLang="zh-TW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257162" indent="-257162">
              <a:lnSpc>
                <a:spcPct val="150000"/>
              </a:lnSpc>
              <a:defRPr/>
            </a:pPr>
            <a:r>
              <a:rPr lang="en-US" altLang="zh-TW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Lab Papers Review</a:t>
            </a:r>
          </a:p>
          <a:p>
            <a:pPr marL="257162" indent="-257162">
              <a:lnSpc>
                <a:spcPct val="150000"/>
              </a:lnSpc>
              <a:defRPr/>
            </a:pPr>
            <a:r>
              <a:rPr lang="en-US" altLang="zh-TW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Conclusion</a:t>
            </a:r>
          </a:p>
        </p:txBody>
      </p:sp>
      <p:sp>
        <p:nvSpPr>
          <p:cNvPr id="12292" name="投影片編號版面配置區 3">
            <a:extLst>
              <a:ext uri="{FF2B5EF4-FFF2-40B4-BE49-F238E27FC236}">
                <a16:creationId xmlns:a16="http://schemas.microsoft.com/office/drawing/2014/main" id="{8FC2871B-3F60-045D-6436-367445A8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185" indent="-21430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856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739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622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505" indent="-171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AA80CB-8CD5-FB43-BE2B-4C631E9A7B91}" type="slidenum">
              <a:rPr lang="en-US" altLang="zh-TW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zh-TW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7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EDF8E-D63C-79A7-1270-2FF2B3E3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What is MANO?</a:t>
            </a:r>
            <a:endParaRPr lang="en-US" dirty="0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DBA3F33B-2A05-8AF8-C4C3-9C162FCEF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880"/>
              </a:lnSpc>
            </a:pPr>
            <a:r>
              <a:rPr lang="en-US" sz="1800" dirty="0"/>
              <a:t>Management and orchestration (MANO)</a:t>
            </a:r>
          </a:p>
          <a:p>
            <a:pPr>
              <a:lnSpc>
                <a:spcPts val="2880"/>
              </a:lnSpc>
            </a:pPr>
            <a:r>
              <a:rPr lang="en-US" sz="1800" dirty="0" err="1"/>
              <a:t>也是由</a:t>
            </a:r>
            <a:r>
              <a:rPr lang="zh-TW" altLang="en-US" sz="1800" dirty="0"/>
              <a:t> </a:t>
            </a:r>
            <a:r>
              <a:rPr lang="en-US" altLang="zh-TW" sz="1800" dirty="0"/>
              <a:t>ETSI ISG </a:t>
            </a:r>
            <a:r>
              <a:rPr lang="zh-TW" altLang="en-US" sz="1800" dirty="0"/>
              <a:t>組織所提出的框架</a:t>
            </a:r>
            <a:r>
              <a:rPr lang="en-US" altLang="zh-TW" sz="1800" dirty="0"/>
              <a:t>(framework)</a:t>
            </a:r>
            <a:r>
              <a:rPr lang="zh-TW" altLang="en-US" sz="1800" dirty="0"/>
              <a:t>，扮演</a:t>
            </a:r>
            <a:r>
              <a:rPr lang="en-US" altLang="zh-TW" sz="1800" dirty="0"/>
              <a:t>NFV</a:t>
            </a:r>
            <a:r>
              <a:rPr lang="zh-TW" altLang="en-US" sz="1800" dirty="0"/>
              <a:t>中的一個關鍵角色</a:t>
            </a:r>
            <a:endParaRPr lang="en-US" altLang="zh-TW" sz="1800" dirty="0"/>
          </a:p>
          <a:p>
            <a:pPr>
              <a:lnSpc>
                <a:spcPts val="2880"/>
              </a:lnSpc>
            </a:pPr>
            <a:r>
              <a:rPr lang="zh-TW" altLang="en-US" sz="1800" dirty="0"/>
              <a:t>具有以下功能：</a:t>
            </a:r>
            <a:endParaRPr lang="en-US" altLang="zh-TW" sz="1800" dirty="0"/>
          </a:p>
          <a:p>
            <a:pPr lvl="1">
              <a:lnSpc>
                <a:spcPts val="2880"/>
              </a:lnSpc>
            </a:pPr>
            <a:r>
              <a:rPr lang="zh-TW" altLang="en-US" sz="1600" dirty="0"/>
              <a:t>協調網路資源</a:t>
            </a:r>
            <a:endParaRPr lang="en-US" altLang="zh-TW" sz="1600" dirty="0"/>
          </a:p>
          <a:p>
            <a:pPr lvl="1">
              <a:lnSpc>
                <a:spcPts val="2880"/>
              </a:lnSpc>
            </a:pPr>
            <a:r>
              <a:rPr lang="en-US" altLang="zh-TW" sz="1600" dirty="0"/>
              <a:t>VNFs </a:t>
            </a:r>
            <a:r>
              <a:rPr lang="zh-TW" altLang="en-US" sz="1600" dirty="0"/>
              <a:t>的生命週期管理</a:t>
            </a:r>
            <a:endParaRPr lang="en-US" altLang="zh-TW" sz="1600" dirty="0"/>
          </a:p>
          <a:p>
            <a:pPr lvl="1">
              <a:lnSpc>
                <a:spcPts val="2880"/>
              </a:lnSpc>
            </a:pPr>
            <a:r>
              <a:rPr lang="zh-TW" altLang="en-US" sz="1600" dirty="0"/>
              <a:t>網路服務的生命週期管理</a:t>
            </a:r>
            <a:endParaRPr lang="en-US" altLang="zh-TW" sz="1600" dirty="0"/>
          </a:p>
          <a:p>
            <a:pPr>
              <a:lnSpc>
                <a:spcPts val="2880"/>
              </a:lnSpc>
            </a:pPr>
            <a:r>
              <a:rPr lang="en-US" altLang="zh-TW" sz="1800" dirty="0"/>
              <a:t>MANO </a:t>
            </a:r>
            <a:r>
              <a:rPr lang="zh-TW" altLang="en-US" sz="1800" dirty="0"/>
              <a:t>的組成元件：</a:t>
            </a:r>
            <a:endParaRPr lang="en-US" altLang="zh-TW" sz="1800" dirty="0"/>
          </a:p>
          <a:p>
            <a:pPr lvl="1">
              <a:lnSpc>
                <a:spcPts val="2880"/>
              </a:lnSpc>
            </a:pPr>
            <a:r>
              <a:rPr lang="en-US" altLang="zh-TW" sz="1600" dirty="0"/>
              <a:t>NFV orchestrator (NFVO)</a:t>
            </a:r>
          </a:p>
          <a:p>
            <a:pPr lvl="1">
              <a:lnSpc>
                <a:spcPts val="2880"/>
              </a:lnSpc>
            </a:pPr>
            <a:r>
              <a:rPr lang="en-US" altLang="zh-TW" sz="1600" dirty="0"/>
              <a:t>VNF manager (VNFM)</a:t>
            </a:r>
          </a:p>
          <a:p>
            <a:pPr lvl="1">
              <a:lnSpc>
                <a:spcPts val="2880"/>
              </a:lnSpc>
            </a:pPr>
            <a:r>
              <a:rPr lang="en-US" altLang="zh-TW" sz="1600" dirty="0"/>
              <a:t>Virtual infrastructure manager (VIM)</a:t>
            </a:r>
          </a:p>
          <a:p>
            <a:pPr>
              <a:lnSpc>
                <a:spcPts val="2880"/>
              </a:lnSpc>
            </a:pPr>
            <a:r>
              <a:rPr lang="zh-TW" altLang="en-US" sz="1900" dirty="0"/>
              <a:t>後面會在架構中作進一步的介紹</a:t>
            </a:r>
            <a:endParaRPr lang="en-US" altLang="zh-TW" sz="19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5BC00F-DA7D-5B1A-CD36-73CEDDCC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5A963-2080-9547-AC7D-2C6528F687EC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1748304"/>
      </p:ext>
    </p:extLst>
  </p:cSld>
  <p:clrMapOvr>
    <a:masterClrMapping/>
  </p:clrMapOvr>
</p:sld>
</file>

<file path=ppt/theme/theme1.xml><?xml version="1.0" encoding="utf-8"?>
<a:theme xmlns:a="http://schemas.openxmlformats.org/drawingml/2006/main" name="MAIN.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2" id="{1917BDEA-C75A-4EA4-BDB3-445E6710D1E1}" vid="{073329B1-C1D9-492E-8DF5-B99879CDEC7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</TotalTime>
  <Words>1567</Words>
  <Application>Microsoft Office PowerPoint</Application>
  <PresentationFormat>如螢幕大小 (4:3)</PresentationFormat>
  <Paragraphs>229</Paragraphs>
  <Slides>32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8" baseType="lpstr">
      <vt:lpstr>Microsoft JhengHei</vt:lpstr>
      <vt:lpstr>Microsoft JhengHei</vt:lpstr>
      <vt:lpstr>Arial</vt:lpstr>
      <vt:lpstr>Calibri</vt:lpstr>
      <vt:lpstr>Wingdings</vt:lpstr>
      <vt:lpstr>MAIN.template</vt:lpstr>
      <vt:lpstr>Introduction of NFV and MANO</vt:lpstr>
      <vt:lpstr>Outline</vt:lpstr>
      <vt:lpstr>What is NFV?</vt:lpstr>
      <vt:lpstr>What is NFV?</vt:lpstr>
      <vt:lpstr>What is NFV?</vt:lpstr>
      <vt:lpstr>What is NFV?</vt:lpstr>
      <vt:lpstr>What is NFV?</vt:lpstr>
      <vt:lpstr>Outline</vt:lpstr>
      <vt:lpstr>What is MANO?</vt:lpstr>
      <vt:lpstr>Outline</vt:lpstr>
      <vt:lpstr>NFV and MANO Architecture</vt:lpstr>
      <vt:lpstr>NFV and MANO Architecture</vt:lpstr>
      <vt:lpstr>NFV and MANO Architecture</vt:lpstr>
      <vt:lpstr>What is MANO?</vt:lpstr>
      <vt:lpstr>NFV and MANO Architecture</vt:lpstr>
      <vt:lpstr>NFV and MANO Architecture</vt:lpstr>
      <vt:lpstr>NFV and MANO Architecture</vt:lpstr>
      <vt:lpstr>NFV and MANO Architecture</vt:lpstr>
      <vt:lpstr>NFV and MANO Architecture</vt:lpstr>
      <vt:lpstr>NFV and MANO Architecture</vt:lpstr>
      <vt:lpstr>NFV and MANO Architecture</vt:lpstr>
      <vt:lpstr>NFV and MANO Architecture</vt:lpstr>
      <vt:lpstr>NFV and MANO Architecture</vt:lpstr>
      <vt:lpstr>Outline</vt:lpstr>
      <vt:lpstr>Message Flow of Scaling Out</vt:lpstr>
      <vt:lpstr>Message Flow of Scaling Out</vt:lpstr>
      <vt:lpstr>Message Flow of Scaling Out</vt:lpstr>
      <vt:lpstr>Outline</vt:lpstr>
      <vt:lpstr>Lab Papers Review</vt:lpstr>
      <vt:lpstr>Outline</vt:lpstr>
      <vt:lpstr>Conclusion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奎量 彭</dc:creator>
  <cp:lastModifiedBy>奎量 彭</cp:lastModifiedBy>
  <cp:revision>30</cp:revision>
  <dcterms:created xsi:type="dcterms:W3CDTF">2023-08-22T08:07:02Z</dcterms:created>
  <dcterms:modified xsi:type="dcterms:W3CDTF">2023-08-24T14:22:55Z</dcterms:modified>
</cp:coreProperties>
</file>