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1" r:id="rId3"/>
    <p:sldId id="257" r:id="rId4"/>
    <p:sldId id="258" r:id="rId5"/>
    <p:sldId id="263" r:id="rId6"/>
    <p:sldId id="262" r:id="rId7"/>
    <p:sldId id="260" r:id="rId8"/>
    <p:sldId id="265" r:id="rId9"/>
    <p:sldId id="266" r:id="rId10"/>
    <p:sldId id="268" r:id="rId11"/>
    <p:sldId id="269" r:id="rId12"/>
    <p:sldId id="270" r:id="rId13"/>
    <p:sldId id="271" r:id="rId14"/>
    <p:sldId id="273" r:id="rId15"/>
    <p:sldId id="274" r:id="rId16"/>
    <p:sldId id="278" r:id="rId17"/>
    <p:sldId id="275" r:id="rId18"/>
    <p:sldId id="276" r:id="rId19"/>
    <p:sldId id="277" r:id="rId20"/>
    <p:sldId id="279" r:id="rId21"/>
    <p:sldId id="282" r:id="rId22"/>
    <p:sldId id="280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8" r:id="rId41"/>
    <p:sldId id="303" r:id="rId42"/>
    <p:sldId id="302" r:id="rId43"/>
    <p:sldId id="304" r:id="rId44"/>
    <p:sldId id="305" r:id="rId45"/>
    <p:sldId id="306" r:id="rId46"/>
    <p:sldId id="307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預設章節" id="{1C7119DE-0BA0-9742-9D5D-8CFED8A9C2BB}">
          <p14:sldIdLst>
            <p14:sldId id="256"/>
          </p14:sldIdLst>
        </p14:section>
        <p14:section name="Introduce two papers" id="{88800C8A-65EA-B441-A42E-E588764B65B1}">
          <p14:sldIdLst>
            <p14:sldId id="261"/>
            <p14:sldId id="257"/>
            <p14:sldId id="258"/>
            <p14:sldId id="263"/>
          </p14:sldIdLst>
        </p14:section>
        <p14:section name="1st paper" id="{1656CA9E-AB39-5F49-8D7F-81ED9C3B705C}">
          <p14:sldIdLst>
            <p14:sldId id="262"/>
            <p14:sldId id="260"/>
            <p14:sldId id="265"/>
            <p14:sldId id="266"/>
            <p14:sldId id="268"/>
            <p14:sldId id="269"/>
            <p14:sldId id="270"/>
            <p14:sldId id="271"/>
            <p14:sldId id="273"/>
            <p14:sldId id="274"/>
            <p14:sldId id="278"/>
            <p14:sldId id="275"/>
            <p14:sldId id="276"/>
            <p14:sldId id="277"/>
            <p14:sldId id="279"/>
            <p14:sldId id="282"/>
            <p14:sldId id="280"/>
            <p14:sldId id="283"/>
            <p14:sldId id="284"/>
            <p14:sldId id="285"/>
            <p14:sldId id="286"/>
            <p14:sldId id="287"/>
            <p14:sldId id="289"/>
            <p14:sldId id="290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8"/>
            <p14:sldId id="303"/>
            <p14:sldId id="302"/>
            <p14:sldId id="304"/>
            <p14:sldId id="305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 autoAdjust="0"/>
    <p:restoredTop sz="84507" autoAdjust="0"/>
  </p:normalViewPr>
  <p:slideViewPr>
    <p:cSldViewPr>
      <p:cViewPr varScale="1">
        <p:scale>
          <a:sx n="103" d="100"/>
          <a:sy n="103" d="100"/>
        </p:scale>
        <p:origin x="1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02794DCD-7ECC-5725-D0CF-23CDAF9984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73A4B3A-2D3D-1DE3-3F2B-C9BDF424D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0E0939-5F59-A149-8770-C706B0581E23}" type="datetimeFigureOut">
              <a:rPr lang="zh-TW" altLang="en-US"/>
              <a:pPr>
                <a:defRPr/>
              </a:pPr>
              <a:t>2023/3/31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8A557C8-8394-E7B5-70A7-181743227E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72B9955-89FA-2EFF-44E6-63337F6D18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9C3FD77-AC66-A44D-92D7-FD9752F7921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1393756-C833-0D3B-B850-14C2426F0D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9962C30-5C9E-034E-73B0-8401171246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5979A4-9316-634C-A0E3-8CF08A6B7AF7}" type="datetimeFigureOut">
              <a:rPr lang="zh-TW" altLang="en-US"/>
              <a:pPr>
                <a:defRPr/>
              </a:pPr>
              <a:t>2023/3/31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6EE7AE3B-F7B5-7608-080E-9DEE8DEE1B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A03C342E-F7AE-C6AB-0208-30FF74559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F8786B0-983F-E8C8-E687-8832C24C26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2BFED30-3C70-CA81-3341-56A0263B7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6269F1-B63C-A140-BF05-CF0F53626D8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219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zh-TW" sz="1200" dirty="0" err="1">
                <a:effectLst/>
                <a:latin typeface="+mn-lt"/>
              </a:rPr>
              <a:t>Procedural</a:t>
            </a:r>
            <a:r>
              <a:rPr lang="da-DK" altLang="zh-TW" sz="1200" dirty="0">
                <a:effectLst/>
                <a:latin typeface="+mn-lt"/>
              </a:rPr>
              <a:t> </a:t>
            </a:r>
            <a:r>
              <a:rPr lang="da-DK" altLang="zh-TW" sz="1200" dirty="0" err="1">
                <a:effectLst/>
                <a:latin typeface="+mn-lt"/>
              </a:rPr>
              <a:t>Statelessness</a:t>
            </a:r>
            <a:r>
              <a:rPr lang="da-DK" altLang="zh-TW" sz="1200" dirty="0">
                <a:effectLst/>
                <a:latin typeface="+mn-lt"/>
              </a:rPr>
              <a:t> </a:t>
            </a:r>
            <a:r>
              <a:rPr lang="zh-TW" altLang="en-US" sz="1200" dirty="0">
                <a:effectLst/>
                <a:latin typeface="+mn-lt"/>
              </a:rPr>
              <a:t>有兩個重要的缺點：</a:t>
            </a:r>
            <a:endParaRPr lang="en-US" altLang="zh-TW" sz="1200" dirty="0">
              <a:effectLst/>
              <a:latin typeface="+mn-lt"/>
            </a:endParaRPr>
          </a:p>
          <a:p>
            <a:pPr marL="228600" indent="-228600">
              <a:buAutoNum type="arabicPeriod"/>
            </a:pPr>
            <a:r>
              <a:rPr lang="en-US" dirty="0" err="1"/>
              <a:t>所有給定procedure的transaction都需要由同一個實體處理</a:t>
            </a:r>
            <a:r>
              <a:rPr lang="en-US" dirty="0"/>
              <a:t>。</a:t>
            </a:r>
          </a:p>
          <a:p>
            <a:pPr marL="685800" lvl="1" indent="-228600">
              <a:buAutoNum type="arabicPeriod"/>
            </a:pPr>
            <a:r>
              <a:rPr lang="en-US" dirty="0" err="1"/>
              <a:t>因此可能會需要額外中介的點，去扮演load</a:t>
            </a:r>
            <a:r>
              <a:rPr lang="en-US" dirty="0"/>
              <a:t> </a:t>
            </a:r>
            <a:r>
              <a:rPr lang="en-US" dirty="0" err="1"/>
              <a:t>balancer的角色</a:t>
            </a:r>
            <a:r>
              <a:rPr lang="en-US" dirty="0"/>
              <a:t>。</a:t>
            </a:r>
          </a:p>
          <a:p>
            <a:pPr marL="228600" lvl="0" indent="-228600">
              <a:buAutoNum type="arabicPeriod"/>
            </a:pPr>
            <a:r>
              <a:rPr lang="en-US" altLang="zh-TW" dirty="0"/>
              <a:t>Procedural</a:t>
            </a:r>
            <a:r>
              <a:rPr lang="zh-TW" altLang="en-US" dirty="0"/>
              <a:t>一但有節點錯誤，或是</a:t>
            </a:r>
            <a:r>
              <a:rPr lang="en-US" altLang="zh-TW" dirty="0"/>
              <a:t>NF</a:t>
            </a:r>
            <a:r>
              <a:rPr lang="zh-TW" altLang="en-US" dirty="0"/>
              <a:t>重新啟動，就有可能會</a:t>
            </a:r>
            <a:r>
              <a:rPr lang="en-US" altLang="zh-TW" dirty="0"/>
              <a:t>lose</a:t>
            </a:r>
            <a:r>
              <a:rPr lang="zh-TW" altLang="en-US" dirty="0"/>
              <a:t>掉</a:t>
            </a:r>
            <a:r>
              <a:rPr lang="en-US" altLang="zh-TW" dirty="0"/>
              <a:t>UE</a:t>
            </a:r>
            <a:r>
              <a:rPr lang="zh-TW" altLang="en-US" dirty="0"/>
              <a:t>的</a:t>
            </a:r>
            <a:r>
              <a:rPr lang="en-US" altLang="zh-TW" dirty="0"/>
              <a:t>state</a:t>
            </a:r>
          </a:p>
          <a:p>
            <a:pPr marL="685800" lvl="1" indent="-228600">
              <a:buAutoNum type="arabicPeriod"/>
            </a:pPr>
            <a:r>
              <a:rPr lang="en-US" dirty="0" err="1"/>
              <a:t>如此一來就會需要前一個NF重傳</a:t>
            </a:r>
            <a:r>
              <a:rPr lang="en-US" altLang="zh-TW" dirty="0" err="1"/>
              <a:t>message</a:t>
            </a:r>
            <a:r>
              <a:rPr lang="zh-TW" altLang="en-US" dirty="0"/>
              <a:t>來恢復。</a:t>
            </a:r>
            <a:endParaRPr lang="en-US" altLang="zh-TW" dirty="0"/>
          </a:p>
          <a:p>
            <a:pPr marL="228600" lvl="0" indent="-228600">
              <a:buAutoNum type="arabicPeriod"/>
            </a:pPr>
            <a:endParaRPr lang="en-US" dirty="0"/>
          </a:p>
          <a:p>
            <a:pPr marL="228600" lvl="0" indent="-228600">
              <a:buAutoNum type="arabicPeriod"/>
            </a:pPr>
            <a:r>
              <a:rPr lang="en-US" dirty="0" err="1"/>
              <a:t>在這篇論文的接下來部分，作者主要會以transactional</a:t>
            </a:r>
            <a:r>
              <a:rPr lang="en-US" dirty="0"/>
              <a:t> stateless</a:t>
            </a:r>
            <a:r>
              <a:rPr lang="zh-TW" altLang="en-US" dirty="0"/>
              <a:t> 作為重點介紹與設計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176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rgbClr val="FF0000"/>
                </a:solidFill>
                <a:effectLst/>
                <a:latin typeface="+mn-lt"/>
              </a:rPr>
              <a:t>計算 </a:t>
            </a:r>
            <a:r>
              <a:rPr lang="da-DK" altLang="zh-TW" sz="1200" dirty="0" err="1">
                <a:effectLst/>
                <a:latin typeface="+mn-lt"/>
              </a:rPr>
              <a:t>Transactional</a:t>
            </a:r>
            <a:r>
              <a:rPr lang="da-DK" altLang="zh-TW" sz="1200" dirty="0">
                <a:effectLst/>
                <a:latin typeface="+mn-lt"/>
              </a:rPr>
              <a:t> </a:t>
            </a:r>
            <a:r>
              <a:rPr lang="da-DK" altLang="zh-TW" sz="1200" dirty="0" err="1">
                <a:effectLst/>
                <a:latin typeface="+mn-lt"/>
              </a:rPr>
              <a:t>Statelessness</a:t>
            </a:r>
            <a:r>
              <a:rPr lang="da-DK" altLang="zh-TW" sz="1200" dirty="0">
                <a:effectLst/>
                <a:latin typeface="+mn-lt"/>
              </a:rPr>
              <a:t> </a:t>
            </a:r>
            <a:r>
              <a:rPr lang="zh-TW" altLang="en-US" sz="1200" dirty="0">
                <a:effectLst/>
                <a:latin typeface="+mn-lt"/>
              </a:rPr>
              <a:t>的</a:t>
            </a:r>
            <a:r>
              <a:rPr lang="en-US" altLang="zh-TW" sz="1200" dirty="0">
                <a:effectLst/>
                <a:latin typeface="+mn-lt"/>
              </a:rPr>
              <a:t> Cost </a:t>
            </a:r>
            <a:r>
              <a:rPr lang="da-DK" altLang="zh-TW" sz="1200" dirty="0">
                <a:effectLst/>
                <a:latin typeface="+mn-lt"/>
              </a:rPr>
              <a:t>:</a:t>
            </a:r>
          </a:p>
          <a:p>
            <a:r>
              <a:rPr lang="en-US" dirty="0" err="1"/>
              <a:t>當一個NF收到一個event</a:t>
            </a:r>
            <a:r>
              <a:rPr lang="en-US" dirty="0"/>
              <a:t> </a:t>
            </a:r>
            <a:r>
              <a:rPr lang="en-US" dirty="0" err="1"/>
              <a:t>trigger，他會跟database請求最新的資料</a:t>
            </a:r>
            <a:endParaRPr lang="en-US" dirty="0"/>
          </a:p>
          <a:p>
            <a:r>
              <a:rPr lang="en-US" dirty="0" err="1"/>
              <a:t>SFC中每個NF都會這樣做</a:t>
            </a:r>
            <a:r>
              <a:rPr lang="en-US" dirty="0"/>
              <a:t>，</a:t>
            </a:r>
          </a:p>
          <a:p>
            <a:r>
              <a:rPr lang="en-US" dirty="0" err="1"/>
              <a:t>當最後一個NF完成處理後，會將結果寫入到DB</a:t>
            </a:r>
            <a:endParaRPr lang="en-US" dirty="0"/>
          </a:p>
          <a:p>
            <a:r>
              <a:rPr lang="en-US" dirty="0" err="1"/>
              <a:t>再一層一層的回傳回去，然後每一層也會將相同的結果寫入到DB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這樣一來每個NF就會產生總共</a:t>
            </a:r>
            <a:r>
              <a:rPr lang="en-US" dirty="0"/>
              <a:t> 4xn </a:t>
            </a:r>
            <a:r>
              <a:rPr lang="en-US" dirty="0" err="1"/>
              <a:t>的</a:t>
            </a:r>
            <a:r>
              <a:rPr lang="zh-TW" altLang="en-US" dirty="0"/>
              <a:t> </a:t>
            </a:r>
            <a:r>
              <a:rPr lang="en-US" altLang="zh-TW" dirty="0"/>
              <a:t>messages</a:t>
            </a:r>
            <a:r>
              <a:rPr lang="zh-TW" altLang="en-US" dirty="0"/>
              <a:t>，兩個</a:t>
            </a:r>
            <a:r>
              <a:rPr lang="en-US" altLang="zh-TW" dirty="0"/>
              <a:t> read</a:t>
            </a:r>
            <a:r>
              <a:rPr lang="zh-TW" altLang="en-US" dirty="0"/>
              <a:t>，兩個</a:t>
            </a:r>
            <a:r>
              <a:rPr lang="en-US" altLang="zh-TW" dirty="0"/>
              <a:t> write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447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兩個read兩個write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572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介紹如何降低transaction的cost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352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從transactional下來，作者提出三種優化方式，其中shared</a:t>
            </a:r>
            <a:r>
              <a:rPr lang="en-US" dirty="0"/>
              <a:t> </a:t>
            </a:r>
            <a:r>
              <a:rPr lang="en-US" dirty="0" err="1"/>
              <a:t>Databasse</a:t>
            </a:r>
            <a:r>
              <a:rPr lang="zh-TW" altLang="en-US" dirty="0"/>
              <a:t> 又分成全部</a:t>
            </a:r>
            <a:r>
              <a:rPr lang="en-US" altLang="zh-TW" dirty="0"/>
              <a:t>NF</a:t>
            </a:r>
            <a:r>
              <a:rPr lang="zh-TW" altLang="en-US" dirty="0"/>
              <a:t>跟</a:t>
            </a:r>
            <a:r>
              <a:rPr lang="en-US" altLang="zh-TW" dirty="0"/>
              <a:t>AMF-SMF</a:t>
            </a:r>
          </a:p>
          <a:p>
            <a:r>
              <a:rPr lang="en-US" dirty="0" err="1"/>
              <a:t>而shared</a:t>
            </a:r>
            <a:r>
              <a:rPr lang="en-US" dirty="0"/>
              <a:t> database</a:t>
            </a:r>
            <a:r>
              <a:rPr lang="zh-TW" altLang="en-US" dirty="0"/>
              <a:t> 也是這篇論文的主要貢獻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511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第一個介紹shared</a:t>
            </a:r>
            <a:r>
              <a:rPr lang="en-US" dirty="0"/>
              <a:t> database，就如同我們前面舉的圖例，NF1與NF2會將相同的state</a:t>
            </a:r>
            <a:r>
              <a:rPr lang="en-US" altLang="zh-TW" dirty="0"/>
              <a:t>分別</a:t>
            </a:r>
            <a:r>
              <a:rPr lang="en-US" dirty="0"/>
              <a:t>寫入db</a:t>
            </a:r>
          </a:p>
          <a:p>
            <a:r>
              <a:rPr lang="en-US" dirty="0" err="1"/>
              <a:t>若這些NF</a:t>
            </a:r>
            <a:r>
              <a:rPr lang="zh-TW" altLang="en-US" dirty="0"/>
              <a:t> 可以互相共享</a:t>
            </a:r>
            <a:r>
              <a:rPr lang="en-US" altLang="zh-TW" dirty="0"/>
              <a:t>state</a:t>
            </a:r>
            <a:r>
              <a:rPr lang="zh-TW" altLang="en-US" dirty="0"/>
              <a:t>，那只需要有一個代表將資料寫入到</a:t>
            </a:r>
            <a:r>
              <a:rPr lang="en-US" altLang="zh-TW" dirty="0" err="1"/>
              <a:t>db</a:t>
            </a:r>
            <a:r>
              <a:rPr lang="zh-TW" altLang="en-US" dirty="0"/>
              <a:t>即可，換句話說，如果有</a:t>
            </a:r>
            <a:r>
              <a:rPr lang="en-US" altLang="zh-TW" dirty="0"/>
              <a:t>NF</a:t>
            </a:r>
            <a:r>
              <a:rPr lang="zh-TW" altLang="en-US" dirty="0"/>
              <a:t>代表自己與其他的</a:t>
            </a:r>
            <a:r>
              <a:rPr lang="en-US" altLang="zh-TW" dirty="0"/>
              <a:t>NF</a:t>
            </a:r>
            <a:r>
              <a:rPr lang="zh-TW" altLang="en-US" dirty="0"/>
              <a:t>，將資料寫入</a:t>
            </a:r>
            <a:r>
              <a:rPr lang="en-US" altLang="zh-TW" dirty="0"/>
              <a:t>DB</a:t>
            </a:r>
            <a:r>
              <a:rPr lang="zh-TW" altLang="en-US" dirty="0"/>
              <a:t>，那麼自己以外的其他</a:t>
            </a:r>
            <a:r>
              <a:rPr lang="en-US" altLang="zh-TW" dirty="0"/>
              <a:t>NF</a:t>
            </a:r>
            <a:r>
              <a:rPr lang="zh-TW" altLang="en-US" dirty="0"/>
              <a:t>就不再需要寫入動作了。</a:t>
            </a:r>
            <a:endParaRPr lang="en-US" altLang="zh-TW" dirty="0"/>
          </a:p>
          <a:p>
            <a:r>
              <a:rPr lang="zh-TW" altLang="en-US" dirty="0"/>
              <a:t>就像紅色框框圈起來的，在這個設計中就是屬於多餘的傳送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832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作者發現在4G與5G中永遠有一個function會維持UE最後且正確的狀態。</a:t>
            </a:r>
          </a:p>
          <a:p>
            <a:endParaRPr lang="en-US" dirty="0"/>
          </a:p>
          <a:p>
            <a:r>
              <a:rPr lang="en-US" dirty="0"/>
              <a:t>在4G中是packet gateway，5G中則是SMF，因為SMF連接著5G control </a:t>
            </a:r>
            <a:r>
              <a:rPr lang="en-US" dirty="0" err="1"/>
              <a:t>plane與user</a:t>
            </a:r>
            <a:r>
              <a:rPr lang="en-US" dirty="0"/>
              <a:t> plan</a:t>
            </a:r>
            <a:r>
              <a:rPr lang="en-US" altLang="zh-TW" dirty="0"/>
              <a:t>e</a:t>
            </a:r>
            <a:r>
              <a:rPr lang="en-US" dirty="0"/>
              <a:t>s。</a:t>
            </a:r>
          </a:p>
          <a:p>
            <a:endParaRPr lang="en-US" dirty="0"/>
          </a:p>
          <a:p>
            <a:r>
              <a:rPr lang="en-US" dirty="0"/>
              <a:t>根據TS23.501第6.2節中的描述，SMF會接收來自AMF</a:t>
            </a:r>
            <a:r>
              <a:rPr lang="zh-TW" altLang="en-US" dirty="0"/>
              <a:t> 的</a:t>
            </a:r>
            <a:r>
              <a:rPr lang="en-US" dirty="0"/>
              <a:t>access network </a:t>
            </a:r>
            <a:r>
              <a:rPr lang="en-US" dirty="0" err="1"/>
              <a:t>data後配置UPF</a:t>
            </a:r>
            <a:r>
              <a:rPr lang="en-US" dirty="0"/>
              <a:t>。</a:t>
            </a:r>
          </a:p>
          <a:p>
            <a:endParaRPr lang="en-US" dirty="0"/>
          </a:p>
          <a:p>
            <a:r>
              <a:rPr lang="en-US" dirty="0" err="1"/>
              <a:t>因此，AMF與UPF所維護的state，其實是SMF所維護的state的子集</a:t>
            </a:r>
            <a:r>
              <a:rPr lang="en-US" dirty="0"/>
              <a:t>。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作者利用這個事實的優勢，提出一種</a:t>
            </a:r>
            <a:r>
              <a:rPr lang="da-DK" altLang="zh-TW" sz="1200" dirty="0" err="1">
                <a:effectLst/>
                <a:latin typeface="+mn-lt"/>
              </a:rPr>
              <a:t>transactional</a:t>
            </a:r>
            <a:r>
              <a:rPr lang="da-DK" altLang="zh-TW" sz="1200" dirty="0">
                <a:effectLst/>
                <a:latin typeface="+mn-lt"/>
              </a:rPr>
              <a:t> </a:t>
            </a:r>
            <a:r>
              <a:rPr lang="da-DK" altLang="zh-TW" sz="1200" dirty="0" err="1">
                <a:effectLst/>
                <a:latin typeface="+mn-lt"/>
              </a:rPr>
              <a:t>statelessness</a:t>
            </a:r>
            <a:r>
              <a:rPr lang="zh-TW" altLang="en-US" sz="1200" dirty="0">
                <a:effectLst/>
                <a:latin typeface="+mn-lt"/>
              </a:rPr>
              <a:t>，透過共享資料庫中的</a:t>
            </a:r>
            <a:r>
              <a:rPr lang="en-US" altLang="zh-TW" sz="1200" dirty="0">
                <a:effectLst/>
                <a:latin typeface="+mn-lt"/>
              </a:rPr>
              <a:t>state</a:t>
            </a:r>
            <a:r>
              <a:rPr lang="zh-TW" altLang="en-US" sz="1200" dirty="0">
                <a:effectLst/>
                <a:latin typeface="+mn-lt"/>
              </a:rPr>
              <a:t>來減少寫入操作。</a:t>
            </a:r>
            <a:endParaRPr lang="en-US" altLang="zh-TW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我對這句話的理解是因為UPF在下層，接收的是來自SMF的資料，而處理完成後上層AMF最終得到的結果也是SMF所傳遞的，從此可以看出SMF是其中穩定掌握最新的資料的角色。</a:t>
            </a: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706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483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圖2b繪製的是Create SM Context</a:t>
            </a:r>
            <a:r>
              <a:rPr lang="zh-TW" altLang="en-US" dirty="0"/>
              <a:t> 的 </a:t>
            </a:r>
            <a:r>
              <a:rPr lang="en-US" altLang="zh-TW" dirty="0"/>
              <a:t>transaction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一但接收到來自</a:t>
            </a:r>
            <a:r>
              <a:rPr lang="en-US" altLang="zh-TW" dirty="0"/>
              <a:t>AMF</a:t>
            </a:r>
            <a:r>
              <a:rPr lang="zh-TW" altLang="en-US" dirty="0"/>
              <a:t>的</a:t>
            </a:r>
            <a:r>
              <a:rPr lang="en-US" altLang="zh-TW" dirty="0"/>
              <a:t>request</a:t>
            </a:r>
            <a:r>
              <a:rPr lang="zh-TW" altLang="en-US" dirty="0"/>
              <a:t>，</a:t>
            </a:r>
            <a:r>
              <a:rPr lang="en-US" altLang="zh-TW" dirty="0"/>
              <a:t>SMF</a:t>
            </a:r>
            <a:r>
              <a:rPr lang="zh-TW" altLang="en-US" dirty="0"/>
              <a:t>進行處理後就會將新的</a:t>
            </a:r>
            <a:r>
              <a:rPr lang="en-US" altLang="zh-TW" dirty="0"/>
              <a:t>UE state</a:t>
            </a:r>
            <a:r>
              <a:rPr lang="zh-TW" altLang="en-US" dirty="0"/>
              <a:t>寫入</a:t>
            </a:r>
            <a:r>
              <a:rPr lang="en-US" altLang="zh-TW" dirty="0"/>
              <a:t>DB</a:t>
            </a:r>
            <a:r>
              <a:rPr lang="zh-TW" altLang="en-US" dirty="0"/>
              <a:t>，並將相同</a:t>
            </a:r>
            <a:r>
              <a:rPr lang="en-US" altLang="zh-TW" dirty="0"/>
              <a:t>state</a:t>
            </a:r>
            <a:r>
              <a:rPr lang="zh-TW" altLang="en-US" dirty="0"/>
              <a:t> </a:t>
            </a:r>
            <a:r>
              <a:rPr lang="en-US" altLang="zh-TW" dirty="0"/>
              <a:t>response</a:t>
            </a:r>
            <a:r>
              <a:rPr lang="zh-TW" altLang="en-US" dirty="0"/>
              <a:t>給</a:t>
            </a:r>
            <a:r>
              <a:rPr lang="en-US" altLang="zh-TW" dirty="0"/>
              <a:t>AMF</a:t>
            </a:r>
            <a:r>
              <a:rPr lang="zh-TW" altLang="en-US" dirty="0"/>
              <a:t>。當</a:t>
            </a:r>
            <a:r>
              <a:rPr lang="en-US" altLang="zh-TW" dirty="0"/>
              <a:t>AMF</a:t>
            </a:r>
            <a:r>
              <a:rPr lang="zh-TW" altLang="en-US" dirty="0"/>
              <a:t>接收到</a:t>
            </a:r>
            <a:r>
              <a:rPr lang="en-US" altLang="zh-TW" dirty="0"/>
              <a:t>response</a:t>
            </a:r>
            <a:r>
              <a:rPr lang="zh-TW" altLang="en-US" dirty="0"/>
              <a:t>後，他又會將相同資料寫入到</a:t>
            </a:r>
            <a:r>
              <a:rPr lang="en-US" altLang="zh-TW" dirty="0"/>
              <a:t>DB</a:t>
            </a:r>
            <a:r>
              <a:rPr lang="zh-TW" altLang="en-US" dirty="0"/>
              <a:t>一次，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706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在這種情況下，作者提出使用單個</a:t>
            </a:r>
            <a:r>
              <a:rPr lang="en-US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function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代表兩個</a:t>
            </a:r>
            <a:r>
              <a:rPr lang="en-US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functions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存儲</a:t>
            </a:r>
            <a:r>
              <a:rPr lang="en-US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data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。</a:t>
            </a:r>
            <a:endParaRPr lang="en-US" altLang="zh-TW" b="0" i="0" u="none" strike="noStrike" dirty="0">
              <a:solidFill>
                <a:srgbClr val="000000"/>
              </a:solidFill>
              <a:effectLst/>
              <a:latin typeface="Segoe UI Web (West European)"/>
            </a:endParaRPr>
          </a:p>
          <a:p>
            <a:endParaRPr lang="en-US" altLang="zh-TW" b="0" i="0" u="none" strike="noStrike" dirty="0">
              <a:solidFill>
                <a:srgbClr val="000000"/>
              </a:solidFill>
              <a:effectLst/>
              <a:latin typeface="Segoe UI Web (West European)"/>
            </a:endParaRPr>
          </a:p>
          <a:p>
            <a:r>
              <a:rPr lang="zh-TW" altLang="en-US" dirty="0"/>
              <a:t>具體來說，在</a:t>
            </a:r>
            <a:r>
              <a:rPr lang="en-US" altLang="zh-TW" dirty="0"/>
              <a:t>SMF</a:t>
            </a:r>
            <a:r>
              <a:rPr lang="zh-TW" altLang="en-US" dirty="0"/>
              <a:t>寫入資料後，</a:t>
            </a:r>
            <a:r>
              <a:rPr lang="en-US" altLang="zh-TW" dirty="0"/>
              <a:t>AMF</a:t>
            </a:r>
            <a:r>
              <a:rPr lang="zh-TW" altLang="en-US" dirty="0"/>
              <a:t>可以從</a:t>
            </a:r>
            <a:r>
              <a:rPr lang="en-US" altLang="zh-TW" dirty="0"/>
              <a:t>DB</a:t>
            </a:r>
            <a:r>
              <a:rPr lang="zh-TW" altLang="en-US" dirty="0"/>
              <a:t>存取到相同的資料。</a:t>
            </a:r>
            <a:endParaRPr lang="en-US" altLang="zh-TW" dirty="0"/>
          </a:p>
          <a:p>
            <a:endParaRPr lang="en-US" dirty="0"/>
          </a:p>
          <a:p>
            <a:r>
              <a:rPr lang="en-US" dirty="0" err="1"/>
              <a:t>因此，當一個新的transaction中的一部分request到達時，AMF可從share</a:t>
            </a:r>
            <a:r>
              <a:rPr lang="en-US" dirty="0"/>
              <a:t> database</a:t>
            </a:r>
            <a:r>
              <a:rPr lang="zh-TW" altLang="en-US" dirty="0"/>
              <a:t> 中取得稍早由</a:t>
            </a:r>
            <a:r>
              <a:rPr lang="en-US" altLang="zh-TW" dirty="0"/>
              <a:t>SMF</a:t>
            </a:r>
            <a:r>
              <a:rPr lang="zh-TW" altLang="en-US" dirty="0"/>
              <a:t>寫入在</a:t>
            </a:r>
            <a:r>
              <a:rPr lang="en-US" altLang="zh-TW" dirty="0"/>
              <a:t>DB</a:t>
            </a:r>
            <a:r>
              <a:rPr lang="zh-TW" altLang="en-US" dirty="0"/>
              <a:t>中的資料。</a:t>
            </a:r>
            <a:endParaRPr lang="en-US" altLang="zh-TW" dirty="0"/>
          </a:p>
          <a:p>
            <a:endParaRPr lang="en-US" dirty="0"/>
          </a:p>
          <a:p>
            <a:r>
              <a:rPr lang="zh-TW" altLang="en-US" dirty="0"/>
              <a:t>這可以減少由各個</a:t>
            </a:r>
            <a:r>
              <a:rPr lang="en-US" altLang="zh-TW" dirty="0"/>
              <a:t>transaction</a:t>
            </a:r>
            <a:r>
              <a:rPr lang="zh-TW" altLang="en-US" dirty="0"/>
              <a:t>所產生的寫入數量。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526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第一篇會介紹</a:t>
            </a:r>
            <a:r>
              <a:rPr lang="zh-TW" altLang="en-US" dirty="0"/>
              <a:t> </a:t>
            </a:r>
            <a:r>
              <a:rPr lang="en-US" altLang="zh-TW" dirty="0"/>
              <a:t>stateless NF</a:t>
            </a:r>
            <a:r>
              <a:rPr lang="zh-TW" altLang="en-US" dirty="0"/>
              <a:t> 的 </a:t>
            </a:r>
            <a:r>
              <a:rPr lang="en-US" altLang="zh-TW" dirty="0"/>
              <a:t>cost</a:t>
            </a:r>
            <a:r>
              <a:rPr lang="zh-TW" altLang="en-US" dirty="0"/>
              <a:t> 以及降低</a:t>
            </a:r>
            <a:r>
              <a:rPr lang="en-US" altLang="zh-TW" dirty="0"/>
              <a:t> cost</a:t>
            </a:r>
            <a:r>
              <a:rPr lang="zh-TW" altLang="en-US" dirty="0"/>
              <a:t> 的方法</a:t>
            </a:r>
            <a:endParaRPr lang="en-US" altLang="zh-TW" dirty="0"/>
          </a:p>
          <a:p>
            <a:endParaRPr lang="en-US" dirty="0"/>
          </a:p>
          <a:p>
            <a:r>
              <a:rPr lang="zh-TW" altLang="en-US" dirty="0"/>
              <a:t>第二篇會基於第一篇論文，再設計出一個降低更多</a:t>
            </a:r>
            <a:r>
              <a:rPr lang="en-US" altLang="zh-TW" dirty="0"/>
              <a:t>cost</a:t>
            </a:r>
            <a:r>
              <a:rPr lang="zh-TW" altLang="en-US" dirty="0"/>
              <a:t>的</a:t>
            </a:r>
            <a:r>
              <a:rPr lang="en-US" altLang="zh-TW" dirty="0"/>
              <a:t>solution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002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第二個介紹</a:t>
            </a:r>
            <a:r>
              <a:rPr lang="da-DK" altLang="zh-TW" sz="1200" dirty="0">
                <a:effectLst/>
                <a:latin typeface="+mn-lt"/>
              </a:rPr>
              <a:t>Non-</a:t>
            </a:r>
            <a:r>
              <a:rPr lang="da-DK" altLang="zh-TW" sz="1200" dirty="0" err="1">
                <a:effectLst/>
                <a:latin typeface="+mn-lt"/>
              </a:rPr>
              <a:t>blocking</a:t>
            </a:r>
            <a:r>
              <a:rPr lang="da-DK" altLang="zh-TW" sz="1200" dirty="0">
                <a:effectLst/>
                <a:latin typeface="+mn-lt"/>
              </a:rPr>
              <a:t> AMF and UPF </a:t>
            </a:r>
            <a:r>
              <a:rPr lang="zh-TW" altLang="en-US" sz="1200" dirty="0">
                <a:effectLst/>
                <a:latin typeface="+mn-lt"/>
              </a:rPr>
              <a:t>。</a:t>
            </a:r>
            <a:endParaRPr lang="en-US" altLang="zh-TW" sz="1200" dirty="0">
              <a:effectLst/>
              <a:latin typeface="+mn-lt"/>
            </a:endParaRPr>
          </a:p>
          <a:p>
            <a:r>
              <a:rPr lang="zh-TW" altLang="en-US" sz="1200" dirty="0">
                <a:effectLst/>
                <a:latin typeface="+mn-lt"/>
              </a:rPr>
              <a:t>一種利用平行化來進行的替代優化方法。</a:t>
            </a:r>
            <a:endParaRPr lang="en-US" altLang="zh-TW" sz="1200" dirty="0">
              <a:effectLst/>
              <a:latin typeface="+mn-lt"/>
            </a:endParaRPr>
          </a:p>
          <a:p>
            <a:r>
              <a:rPr lang="zh-TW" altLang="en-US" sz="1200" dirty="0">
                <a:effectLst/>
                <a:latin typeface="+mn-lt"/>
              </a:rPr>
              <a:t>根據</a:t>
            </a:r>
            <a:r>
              <a:rPr lang="en-US" altLang="zh-TW" sz="1200" dirty="0">
                <a:effectLst/>
                <a:latin typeface="+mn-lt"/>
              </a:rPr>
              <a:t>TS 29.518</a:t>
            </a:r>
            <a:r>
              <a:rPr lang="zh-TW" altLang="en-US" sz="1200" dirty="0">
                <a:effectLst/>
                <a:latin typeface="+mn-lt"/>
              </a:rPr>
              <a:t>與</a:t>
            </a:r>
            <a:r>
              <a:rPr lang="en-US" altLang="zh-TW" sz="1200" dirty="0">
                <a:effectLst/>
                <a:latin typeface="+mn-lt"/>
              </a:rPr>
              <a:t>TS29.502</a:t>
            </a:r>
            <a:r>
              <a:rPr lang="zh-TW" altLang="en-US" sz="1200" dirty="0">
                <a:effectLst/>
                <a:latin typeface="+mn-lt"/>
              </a:rPr>
              <a:t>中的描述，</a:t>
            </a:r>
            <a:r>
              <a:rPr lang="en-US" altLang="zh-TW" sz="1200" dirty="0">
                <a:effectLst/>
                <a:latin typeface="+mn-lt"/>
              </a:rPr>
              <a:t>NFs</a:t>
            </a:r>
            <a:r>
              <a:rPr lang="zh-TW" altLang="en-US" sz="1200" dirty="0">
                <a:effectLst/>
                <a:latin typeface="+mn-lt"/>
              </a:rPr>
              <a:t>之間是透過</a:t>
            </a:r>
            <a:r>
              <a:rPr lang="en-US" altLang="zh-TW" sz="1200" dirty="0">
                <a:effectLst/>
                <a:latin typeface="+mn-lt"/>
              </a:rPr>
              <a:t>JSON</a:t>
            </a:r>
            <a:r>
              <a:rPr lang="zh-TW" altLang="en-US" sz="1200" dirty="0">
                <a:effectLst/>
                <a:latin typeface="+mn-lt"/>
              </a:rPr>
              <a:t>以及</a:t>
            </a:r>
            <a:r>
              <a:rPr lang="en-US" altLang="zh-TW" sz="1200" dirty="0">
                <a:effectLst/>
                <a:latin typeface="+mn-lt"/>
              </a:rPr>
              <a:t>REST API</a:t>
            </a:r>
            <a:r>
              <a:rPr lang="zh-TW" altLang="en-US" sz="1200" dirty="0">
                <a:effectLst/>
                <a:latin typeface="+mn-lt"/>
              </a:rPr>
              <a:t>，透過</a:t>
            </a:r>
            <a:r>
              <a:rPr lang="en-US" altLang="zh-TW" sz="1200" dirty="0">
                <a:effectLst/>
                <a:latin typeface="+mn-lt"/>
              </a:rPr>
              <a:t>service-based</a:t>
            </a:r>
            <a:r>
              <a:rPr lang="zh-TW" altLang="en-US" sz="1200" dirty="0">
                <a:effectLst/>
                <a:latin typeface="+mn-lt"/>
              </a:rPr>
              <a:t>介面來處理請求或事件。</a:t>
            </a:r>
            <a:endParaRPr lang="en-US" altLang="zh-TW" sz="1200" dirty="0">
              <a:effectLst/>
              <a:latin typeface="+mn-lt"/>
            </a:endParaRPr>
          </a:p>
          <a:p>
            <a:endParaRPr lang="en-US" altLang="zh-TW" sz="1200" dirty="0">
              <a:effectLst/>
              <a:latin typeface="+mn-lt"/>
            </a:endParaRPr>
          </a:p>
          <a:p>
            <a:r>
              <a:rPr lang="zh-TW" altLang="en-US" sz="1200" dirty="0">
                <a:effectLst/>
                <a:latin typeface="+mn-lt"/>
              </a:rPr>
              <a:t>額外的延遲就在 </a:t>
            </a:r>
            <a:r>
              <a:rPr lang="en-US" altLang="zh-TW" sz="1200" dirty="0">
                <a:effectLst/>
                <a:latin typeface="+mn-lt"/>
              </a:rPr>
              <a:t>binary</a:t>
            </a:r>
            <a:r>
              <a:rPr lang="zh-TW" altLang="en-US" sz="1200" dirty="0">
                <a:effectLst/>
                <a:latin typeface="+mn-lt"/>
              </a:rPr>
              <a:t>與</a:t>
            </a:r>
            <a:r>
              <a:rPr lang="en-US" altLang="zh-TW" sz="1200" dirty="0">
                <a:effectLst/>
                <a:latin typeface="+mn-lt"/>
              </a:rPr>
              <a:t> JSON </a:t>
            </a:r>
            <a:r>
              <a:rPr lang="zh-TW" altLang="en-US" sz="1200" dirty="0">
                <a:effectLst/>
                <a:latin typeface="+mn-lt"/>
              </a:rPr>
              <a:t>之間序列化與去序列化，以及轉換到</a:t>
            </a:r>
            <a:r>
              <a:rPr lang="en-US" altLang="zh-TW" sz="1200" dirty="0">
                <a:effectLst/>
                <a:latin typeface="+mn-lt"/>
              </a:rPr>
              <a:t>database-compatible</a:t>
            </a:r>
            <a:r>
              <a:rPr lang="zh-TW" altLang="en-US" sz="1200" dirty="0">
                <a:effectLst/>
                <a:latin typeface="+mn-lt"/>
              </a:rPr>
              <a:t>格式之間產生。</a:t>
            </a:r>
            <a:endParaRPr lang="en-US" altLang="zh-TW" sz="1200" dirty="0">
              <a:effectLst/>
              <a:latin typeface="+mn-lt"/>
            </a:endParaRPr>
          </a:p>
          <a:p>
            <a:r>
              <a:rPr lang="zh-TW" altLang="en-US" sz="1200" dirty="0">
                <a:effectLst/>
                <a:latin typeface="+mn-lt"/>
              </a:rPr>
              <a:t>例如使用</a:t>
            </a:r>
            <a:r>
              <a:rPr lang="en-US" altLang="zh-TW" sz="1200" dirty="0">
                <a:effectLst/>
                <a:latin typeface="+mn-lt"/>
              </a:rPr>
              <a:t>MongoDB</a:t>
            </a:r>
            <a:r>
              <a:rPr lang="zh-TW" altLang="en-US" sz="1200" dirty="0">
                <a:effectLst/>
                <a:latin typeface="+mn-lt"/>
              </a:rPr>
              <a:t>的話，就會是</a:t>
            </a:r>
            <a:r>
              <a:rPr lang="en-US" altLang="zh-TW" sz="1200" dirty="0">
                <a:effectLst/>
                <a:latin typeface="+mn-lt"/>
              </a:rPr>
              <a:t>BSON</a:t>
            </a:r>
            <a:r>
              <a:rPr lang="zh-TW" altLang="en-US" sz="1200" dirty="0">
                <a:effectLst/>
                <a:latin typeface="+mn-lt"/>
              </a:rPr>
              <a:t>格式。</a:t>
            </a:r>
            <a:endParaRPr lang="da-DK" altLang="zh-TW" sz="1200" dirty="0">
              <a:effectLst/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0529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為了減少這種資料格式處理的延遲，作者提出一個範例</a:t>
            </a:r>
            <a:r>
              <a:rPr lang="en-US" dirty="0"/>
              <a:t>。</a:t>
            </a:r>
          </a:p>
          <a:p>
            <a:r>
              <a:rPr lang="en-US" dirty="0" err="1"/>
              <a:t>當AMF與UPF在寫入data時對資料庫進行</a:t>
            </a:r>
            <a:r>
              <a:rPr lang="en-US" dirty="0"/>
              <a:t> non-block </a:t>
            </a:r>
            <a:r>
              <a:rPr lang="en-US" dirty="0" err="1"/>
              <a:t>呼叫，而SMF繼續使用</a:t>
            </a:r>
            <a:r>
              <a:rPr lang="en-US" dirty="0"/>
              <a:t> blocking 呼叫，詳細流程在2c圖中。</a:t>
            </a:r>
          </a:p>
          <a:p>
            <a:endParaRPr lang="en-US" dirty="0"/>
          </a:p>
          <a:p>
            <a:r>
              <a:rPr lang="en-US" dirty="0"/>
              <a:t>如果是AMF與UPF，會開一個新的執行序A，執行序A會序列化資料，並傳送到DB。如果是SMF，不會開新的執行序，將資料序列化後就傳送到DB。</a:t>
            </a:r>
          </a:p>
          <a:p>
            <a:r>
              <a:rPr lang="en-US" dirty="0" err="1"/>
              <a:t>這可以確保SMF仍然維護著正確的UE</a:t>
            </a:r>
            <a:r>
              <a:rPr lang="en-US" dirty="0"/>
              <a:t> state</a:t>
            </a:r>
            <a:r>
              <a:rPr lang="zh-TW" altLang="en-US" dirty="0"/>
              <a:t>，並且所有</a:t>
            </a:r>
            <a:r>
              <a:rPr lang="en-US" altLang="zh-TW" dirty="0"/>
              <a:t>function</a:t>
            </a:r>
            <a:r>
              <a:rPr lang="zh-TW" altLang="en-US" dirty="0"/>
              <a:t>都仍是</a:t>
            </a:r>
            <a:r>
              <a:rPr lang="en-US" altLang="zh-TW" dirty="0"/>
              <a:t>fully stateless</a:t>
            </a:r>
            <a:r>
              <a:rPr lang="zh-TW" altLang="en-US" dirty="0"/>
              <a:t>，沒有違反</a:t>
            </a:r>
            <a:r>
              <a:rPr lang="en-US" altLang="zh-TW" dirty="0"/>
              <a:t>cloud-native </a:t>
            </a:r>
            <a:r>
              <a:rPr lang="zh-TW" altLang="en-US" dirty="0"/>
              <a:t>原則。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316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最後一個是</a:t>
            </a:r>
            <a:r>
              <a:rPr lang="da-DK" altLang="zh-TW" sz="1200" dirty="0">
                <a:effectLst/>
                <a:latin typeface="+mn-lt"/>
              </a:rPr>
              <a:t>Delete-</a:t>
            </a:r>
            <a:r>
              <a:rPr lang="da-DK" altLang="zh-TW" sz="1200" dirty="0" err="1">
                <a:effectLst/>
                <a:latin typeface="+mn-lt"/>
              </a:rPr>
              <a:t>create</a:t>
            </a:r>
            <a:r>
              <a:rPr lang="da-DK" altLang="zh-TW" sz="1200" dirty="0">
                <a:effectLst/>
                <a:latin typeface="+mn-lt"/>
              </a:rPr>
              <a:t> API</a:t>
            </a:r>
          </a:p>
          <a:p>
            <a:r>
              <a:rPr lang="da-DK" altLang="zh-TW" sz="1200" dirty="0" err="1">
                <a:effectLst/>
                <a:latin typeface="+mn-lt"/>
              </a:rPr>
              <a:t>像是</a:t>
            </a:r>
            <a:r>
              <a:rPr lang="da-DK" sz="1200" dirty="0" err="1">
                <a:effectLst/>
                <a:latin typeface="+mn-lt"/>
              </a:rPr>
              <a:t>NoSQL且使用</a:t>
            </a:r>
            <a:r>
              <a:rPr lang="da-DK" altLang="zh-TW" sz="1200" dirty="0" err="1">
                <a:effectLst/>
                <a:latin typeface="+mn-lt"/>
              </a:rPr>
              <a:t>WiredTiger</a:t>
            </a:r>
            <a:r>
              <a:rPr lang="zh-TW" altLang="en-US" sz="1200" dirty="0">
                <a:effectLst/>
                <a:latin typeface="+mn-lt"/>
              </a:rPr>
              <a:t>儲存引擎的</a:t>
            </a:r>
            <a:r>
              <a:rPr lang="da-DK" altLang="zh-TW" sz="1200" dirty="0" err="1">
                <a:effectLst/>
                <a:latin typeface="+mn-lt"/>
              </a:rPr>
              <a:t>MongoDB</a:t>
            </a:r>
            <a:r>
              <a:rPr lang="zh-TW" altLang="en-US" sz="1200" dirty="0">
                <a:effectLst/>
                <a:latin typeface="+mn-lt"/>
              </a:rPr>
              <a:t>，他讀寫資料都是使用</a:t>
            </a:r>
            <a:r>
              <a:rPr lang="en-US" altLang="zh-TW" sz="1200" dirty="0">
                <a:effectLst/>
                <a:latin typeface="+mn-lt"/>
              </a:rPr>
              <a:t> in-memory B+ tree</a:t>
            </a:r>
            <a:r>
              <a:rPr lang="zh-TW" altLang="en-US" sz="1200" dirty="0">
                <a:effectLst/>
                <a:latin typeface="+mn-lt"/>
              </a:rPr>
              <a:t> 的資料結構。</a:t>
            </a:r>
            <a:endParaRPr lang="en-US" altLang="zh-TW" sz="1200" dirty="0">
              <a:effectLst/>
              <a:latin typeface="+mn-lt"/>
            </a:endParaRPr>
          </a:p>
          <a:p>
            <a:r>
              <a:rPr lang="zh-TW" altLang="en-US" sz="1200" dirty="0">
                <a:effectLst/>
                <a:latin typeface="+mn-lt"/>
              </a:rPr>
              <a:t>當一個資料要更新時，這個</a:t>
            </a:r>
            <a:r>
              <a:rPr lang="en-US" altLang="zh-TW" sz="1200" dirty="0">
                <a:effectLst/>
                <a:latin typeface="+mn-lt"/>
              </a:rPr>
              <a:t>B+ tree</a:t>
            </a:r>
            <a:r>
              <a:rPr lang="zh-TW" altLang="en-US" sz="1200" dirty="0">
                <a:effectLst/>
                <a:latin typeface="+mn-lt"/>
              </a:rPr>
              <a:t>透過</a:t>
            </a:r>
            <a:r>
              <a:rPr lang="en-US" altLang="zh-TW" sz="1200" dirty="0">
                <a:effectLst/>
                <a:latin typeface="+mn-lt"/>
              </a:rPr>
              <a:t>key-value</a:t>
            </a:r>
            <a:r>
              <a:rPr lang="zh-TW" altLang="en-US" sz="1200" dirty="0">
                <a:effectLst/>
                <a:latin typeface="+mn-lt"/>
              </a:rPr>
              <a:t>搜尋，插入，交換，或是移動他的樹葉節點。</a:t>
            </a:r>
            <a:endParaRPr lang="en-US" altLang="zh-TW" sz="1200" dirty="0">
              <a:effectLst/>
              <a:latin typeface="+mn-lt"/>
            </a:endParaRPr>
          </a:p>
          <a:p>
            <a:r>
              <a:rPr lang="zh-TW" altLang="en-US" sz="1200" dirty="0">
                <a:effectLst/>
                <a:latin typeface="+mn-lt"/>
              </a:rPr>
              <a:t>這會導致總體的時間複雜度為</a:t>
            </a:r>
            <a:r>
              <a:rPr lang="en-US" altLang="zh-TW" sz="1200" dirty="0">
                <a:effectLst/>
                <a:latin typeface="+mn-lt"/>
              </a:rPr>
              <a:t> </a:t>
            </a:r>
            <a:r>
              <a:rPr lang="da-DK" altLang="zh-TW" sz="1200" dirty="0">
                <a:effectLst/>
                <a:latin typeface="+mn-lt"/>
              </a:rPr>
              <a:t>𝐶 × 𝑂 (𝑙𝑜𝑔 𝑛) </a:t>
            </a:r>
            <a:r>
              <a:rPr lang="zh-TW" altLang="en-US" sz="1200" dirty="0">
                <a:effectLst/>
                <a:latin typeface="+mn-lt"/>
              </a:rPr>
              <a:t>，其中</a:t>
            </a:r>
            <a:r>
              <a:rPr lang="en-US" altLang="zh-TW" sz="1200" dirty="0">
                <a:effectLst/>
                <a:latin typeface="+mn-lt"/>
              </a:rPr>
              <a:t>n</a:t>
            </a:r>
            <a:r>
              <a:rPr lang="zh-TW" altLang="en-US" sz="1200" dirty="0">
                <a:effectLst/>
                <a:latin typeface="+mn-lt"/>
              </a:rPr>
              <a:t>為</a:t>
            </a:r>
            <a:r>
              <a:rPr lang="en-US" altLang="zh-TW" sz="1200" dirty="0">
                <a:effectLst/>
                <a:latin typeface="+mn-lt"/>
              </a:rPr>
              <a:t>keys</a:t>
            </a:r>
            <a:r>
              <a:rPr lang="zh-TW" altLang="en-US" sz="1200" dirty="0">
                <a:effectLst/>
                <a:latin typeface="+mn-lt"/>
              </a:rPr>
              <a:t>的數量，</a:t>
            </a:r>
            <a:r>
              <a:rPr lang="en-US" altLang="zh-TW" sz="1200" dirty="0">
                <a:effectLst/>
                <a:latin typeface="+mn-lt"/>
              </a:rPr>
              <a:t>C</a:t>
            </a:r>
            <a:r>
              <a:rPr lang="zh-TW" altLang="en-US" sz="1200" dirty="0">
                <a:effectLst/>
                <a:latin typeface="+mn-lt"/>
              </a:rPr>
              <a:t>是新欄位的數量。</a:t>
            </a:r>
            <a:endParaRPr lang="da-DK" sz="1200" dirty="0">
              <a:effectLst/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671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當新欄位越大，資料庫就會花越久去編輯</a:t>
            </a:r>
            <a:r>
              <a:rPr lang="en-US" dirty="0"/>
              <a:t>。</a:t>
            </a:r>
          </a:p>
          <a:p>
            <a:r>
              <a:rPr lang="en-US" dirty="0" err="1"/>
              <a:t>為了解決這個performance的問題，作者利用del+create來執行update，並且時間複雜度可以降低到</a:t>
            </a:r>
            <a:r>
              <a:rPr lang="da-DK" altLang="zh-TW" sz="1200" dirty="0">
                <a:effectLst/>
                <a:latin typeface="+mn-lt"/>
              </a:rPr>
              <a:t>1 + 𝑂 (𝑙𝑜𝑔 𝑛). 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107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接下來是評估章節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971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這邊是實驗環境的介紹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101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TS23.502</a:t>
            </a:r>
            <a:r>
              <a:rPr lang="zh-TW" altLang="en-US" dirty="0"/>
              <a:t> </a:t>
            </a:r>
            <a:r>
              <a:rPr lang="en-US" dirty="0"/>
              <a:t>4.3.2.2節中定義了</a:t>
            </a:r>
            <a:r>
              <a:rPr lang="da-DK" altLang="zh-TW" sz="1200" dirty="0">
                <a:solidFill>
                  <a:srgbClr val="FF0000"/>
                </a:solidFill>
                <a:effectLst/>
                <a:latin typeface="+mn-lt"/>
              </a:rPr>
              <a:t>UE-</a:t>
            </a:r>
            <a:r>
              <a:rPr lang="da-DK" altLang="zh-TW" sz="1200" dirty="0" err="1">
                <a:solidFill>
                  <a:srgbClr val="FF0000"/>
                </a:solidFill>
                <a:effectLst/>
                <a:latin typeface="+mn-lt"/>
              </a:rPr>
              <a:t>initiated</a:t>
            </a:r>
            <a:r>
              <a:rPr lang="da-DK" altLang="zh-TW" sz="1200" dirty="0">
                <a:solidFill>
                  <a:srgbClr val="FF0000"/>
                </a:solidFill>
                <a:effectLst/>
                <a:latin typeface="+mn-lt"/>
              </a:rPr>
              <a:t> PDU session establishment </a:t>
            </a:r>
            <a:r>
              <a:rPr lang="da-DK" altLang="zh-TW" sz="1200" dirty="0" err="1">
                <a:solidFill>
                  <a:srgbClr val="FF0000"/>
                </a:solidFill>
                <a:effectLst/>
                <a:latin typeface="+mn-lt"/>
              </a:rPr>
              <a:t>request</a:t>
            </a:r>
            <a:r>
              <a:rPr lang="zh-TW" altLang="en-US" sz="1200" dirty="0">
                <a:solidFill>
                  <a:srgbClr val="FF0000"/>
                </a:solidFill>
                <a:effectLst/>
                <a:latin typeface="+mn-lt"/>
              </a:rPr>
              <a:t> 的</a:t>
            </a:r>
            <a:r>
              <a:rPr lang="da-DK" altLang="zh-TW" sz="12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1200" dirty="0">
                <a:effectLst/>
                <a:latin typeface="+mn-lt"/>
              </a:rPr>
              <a:t>procedure</a:t>
            </a:r>
          </a:p>
          <a:p>
            <a:r>
              <a:rPr lang="zh-TW" altLang="en-US" sz="1200" dirty="0">
                <a:effectLst/>
                <a:latin typeface="+mn-lt"/>
              </a:rPr>
              <a:t>作者透過</a:t>
            </a:r>
            <a:r>
              <a:rPr lang="en-US" altLang="zh-TW" sz="1200" dirty="0">
                <a:effectLst/>
                <a:latin typeface="+mn-lt"/>
              </a:rPr>
              <a:t>UE registration</a:t>
            </a:r>
            <a:r>
              <a:rPr lang="zh-TW" altLang="en-US" sz="1200" dirty="0">
                <a:effectLst/>
                <a:latin typeface="+mn-lt"/>
              </a:rPr>
              <a:t>觸發這個</a:t>
            </a:r>
            <a:r>
              <a:rPr lang="en-US" altLang="zh-TW" sz="1200" dirty="0">
                <a:effectLst/>
                <a:latin typeface="+mn-lt"/>
              </a:rPr>
              <a:t>procedure</a:t>
            </a:r>
            <a:r>
              <a:rPr lang="zh-TW" altLang="en-US" sz="1200" dirty="0">
                <a:effectLst/>
                <a:latin typeface="+mn-lt"/>
              </a:rPr>
              <a:t>，並且這個</a:t>
            </a:r>
            <a:r>
              <a:rPr lang="en-US" altLang="zh-TW" sz="1200" dirty="0">
                <a:effectLst/>
                <a:latin typeface="+mn-lt"/>
              </a:rPr>
              <a:t>communication</a:t>
            </a:r>
            <a:r>
              <a:rPr lang="zh-TW" altLang="en-US" sz="1200" dirty="0">
                <a:effectLst/>
                <a:latin typeface="+mn-lt"/>
              </a:rPr>
              <a:t> 幾乎包含了所有的ＮＦ</a:t>
            </a:r>
            <a:endParaRPr lang="en-US" altLang="zh-TW" sz="1200" dirty="0">
              <a:effectLst/>
              <a:latin typeface="+mn-lt"/>
            </a:endParaRPr>
          </a:p>
          <a:p>
            <a:r>
              <a:rPr lang="en-US" dirty="0"/>
              <a:t>作者會比較7種選擇</a:t>
            </a:r>
          </a:p>
          <a:p>
            <a:r>
              <a:rPr lang="en-US" dirty="0"/>
              <a:t>會同時發送600到1000的request，以100為一個單位增加</a:t>
            </a:r>
          </a:p>
          <a:p>
            <a:r>
              <a:rPr lang="en-US" dirty="0" err="1"/>
              <a:t>作者選擇使用AMF作為時間計算，因為AMF是這些SFC中第一個執行的NF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3169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實驗結果如圖，因為同樣是single</a:t>
            </a:r>
            <a:r>
              <a:rPr lang="en-US" dirty="0"/>
              <a:t> read and single </a:t>
            </a:r>
            <a:r>
              <a:rPr lang="en-US" dirty="0" err="1"/>
              <a:t>write，因此stateful與</a:t>
            </a:r>
            <a:r>
              <a:rPr lang="da-DK" altLang="zh-TW" sz="1200" dirty="0" err="1">
                <a:solidFill>
                  <a:srgbClr val="FF0000"/>
                </a:solidFill>
                <a:effectLst/>
                <a:latin typeface="LinLibertineT"/>
              </a:rPr>
              <a:t>procedurally-stateless</a:t>
            </a:r>
            <a:r>
              <a:rPr lang="zh-TW" altLang="en-US" sz="1200" dirty="0">
                <a:solidFill>
                  <a:srgbClr val="FF0000"/>
                </a:solidFill>
                <a:effectLst/>
                <a:latin typeface="LinLibertineT"/>
              </a:rPr>
              <a:t>沒有太大差異。</a:t>
            </a:r>
            <a:endParaRPr lang="en-US" altLang="zh-TW" sz="1200" dirty="0">
              <a:solidFill>
                <a:srgbClr val="FF0000"/>
              </a:solidFill>
              <a:effectLst/>
              <a:latin typeface="LinLibertineT"/>
            </a:endParaRPr>
          </a:p>
          <a:p>
            <a:r>
              <a:rPr lang="zh-TW" altLang="en-US" sz="1200" dirty="0">
                <a:solidFill>
                  <a:srgbClr val="FF0000"/>
                </a:solidFill>
                <a:effectLst/>
                <a:latin typeface="LinLibertineT"/>
              </a:rPr>
              <a:t>如果比較</a:t>
            </a:r>
            <a:r>
              <a:rPr lang="en-US" altLang="zh-TW" sz="1200" dirty="0">
                <a:solidFill>
                  <a:srgbClr val="FF0000"/>
                </a:solidFill>
                <a:effectLst/>
                <a:latin typeface="LinLibertineT"/>
              </a:rPr>
              <a:t>stateful</a:t>
            </a:r>
            <a:r>
              <a:rPr lang="zh-TW" altLang="en-US" sz="1200" dirty="0">
                <a:solidFill>
                  <a:srgbClr val="FF0000"/>
                </a:solidFill>
                <a:effectLst/>
                <a:latin typeface="LinLibertineT"/>
              </a:rPr>
              <a:t>與</a:t>
            </a:r>
            <a:r>
              <a:rPr lang="da-DK" altLang="zh-TW" sz="1200" dirty="0" err="1">
                <a:solidFill>
                  <a:srgbClr val="FF0000"/>
                </a:solidFill>
                <a:effectLst/>
                <a:latin typeface="LinLibertineT"/>
              </a:rPr>
              <a:t>transactionally-stateless</a:t>
            </a:r>
            <a:r>
              <a:rPr lang="zh-TW" altLang="en-US" sz="1200" dirty="0">
                <a:solidFill>
                  <a:srgbClr val="FF0000"/>
                </a:solidFill>
                <a:effectLst/>
                <a:latin typeface="LinLibertineT"/>
              </a:rPr>
              <a:t>，平均時間差距到</a:t>
            </a:r>
            <a:r>
              <a:rPr lang="en-US" altLang="zh-TW" sz="1200" dirty="0">
                <a:solidFill>
                  <a:srgbClr val="FF0000"/>
                </a:solidFill>
                <a:effectLst/>
                <a:latin typeface="LinLibertineT"/>
              </a:rPr>
              <a:t>56%</a:t>
            </a:r>
            <a:r>
              <a:rPr lang="zh-TW" altLang="en-US" sz="1200" dirty="0">
                <a:solidFill>
                  <a:srgbClr val="FF0000"/>
                </a:solidFill>
                <a:effectLst/>
                <a:latin typeface="LinLibertineT"/>
              </a:rPr>
              <a:t>最高到</a:t>
            </a:r>
            <a:r>
              <a:rPr lang="en-US" altLang="zh-TW" sz="1200" dirty="0">
                <a:solidFill>
                  <a:srgbClr val="FF0000"/>
                </a:solidFill>
                <a:effectLst/>
                <a:latin typeface="LinLibertineT"/>
              </a:rPr>
              <a:t>71%</a:t>
            </a:r>
          </a:p>
          <a:p>
            <a:r>
              <a:rPr lang="en-US" sz="1200" dirty="0" err="1">
                <a:solidFill>
                  <a:srgbClr val="FF0000"/>
                </a:solidFill>
                <a:effectLst/>
                <a:latin typeface="LinLibertineT"/>
              </a:rPr>
              <a:t>這是因為</a:t>
            </a:r>
            <a:r>
              <a:rPr lang="da-DK" altLang="zh-TW" sz="1200" dirty="0" err="1">
                <a:solidFill>
                  <a:srgbClr val="FF0000"/>
                </a:solidFill>
                <a:effectLst/>
                <a:latin typeface="LinLibertineT"/>
              </a:rPr>
              <a:t>transactionally-stateless</a:t>
            </a:r>
            <a:r>
              <a:rPr lang="en-US" sz="1200" dirty="0" err="1">
                <a:solidFill>
                  <a:srgbClr val="FF0000"/>
                </a:solidFill>
                <a:effectLst/>
                <a:latin typeface="LinLibertineT"/>
              </a:rPr>
              <a:t>額外的DB寫入所造成的延遲</a:t>
            </a:r>
            <a:r>
              <a:rPr lang="en-US" sz="1200" dirty="0">
                <a:solidFill>
                  <a:srgbClr val="FF0000"/>
                </a:solidFill>
                <a:effectLst/>
                <a:latin typeface="LinLibertineT"/>
              </a:rPr>
              <a:t>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629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從圖四中可以看到兩種share</a:t>
            </a:r>
            <a:r>
              <a:rPr lang="en-US" dirty="0"/>
              <a:t> </a:t>
            </a:r>
            <a:r>
              <a:rPr lang="en-US" dirty="0" err="1"/>
              <a:t>Database的方式都可以降低寫入DB的次數</a:t>
            </a:r>
            <a:r>
              <a:rPr lang="en-US" dirty="0"/>
              <a:t>。</a:t>
            </a:r>
          </a:p>
          <a:p>
            <a:r>
              <a:rPr lang="en-US" dirty="0" err="1"/>
              <a:t>相較於</a:t>
            </a:r>
            <a:r>
              <a:rPr lang="da-DK" altLang="zh-TW" sz="1200" dirty="0" err="1">
                <a:solidFill>
                  <a:srgbClr val="FF0000"/>
                </a:solidFill>
                <a:effectLst/>
                <a:latin typeface="+mn-lt"/>
              </a:rPr>
              <a:t>traditional</a:t>
            </a:r>
            <a:r>
              <a:rPr lang="da-DK" altLang="zh-TW" sz="12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1200" dirty="0" err="1">
                <a:solidFill>
                  <a:srgbClr val="FF0000"/>
                </a:solidFill>
                <a:effectLst/>
                <a:latin typeface="+mn-lt"/>
              </a:rPr>
              <a:t>transactional</a:t>
            </a:r>
            <a:r>
              <a:rPr lang="da-DK" altLang="zh-TW" sz="12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1200" dirty="0" err="1">
                <a:solidFill>
                  <a:srgbClr val="FF0000"/>
                </a:solidFill>
                <a:effectLst/>
                <a:latin typeface="+mn-lt"/>
              </a:rPr>
              <a:t>statelessness</a:t>
            </a:r>
            <a:r>
              <a:rPr lang="da-DK" altLang="zh-TW" sz="12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zh-TW" altLang="en-US" sz="1200" dirty="0">
                <a:solidFill>
                  <a:srgbClr val="FF0000"/>
                </a:solidFill>
                <a:effectLst/>
                <a:latin typeface="+mn-lt"/>
              </a:rPr>
              <a:t>，有平均１０％的進步，最高可以到２１％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759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現在再觀察non-blocking的效果</a:t>
            </a:r>
            <a:r>
              <a:rPr lang="en-US" dirty="0"/>
              <a:t>，</a:t>
            </a:r>
          </a:p>
          <a:p>
            <a:r>
              <a:rPr lang="en-US" dirty="0" err="1"/>
              <a:t>作者在NF初始化時，也建立的一個thread</a:t>
            </a:r>
            <a:r>
              <a:rPr lang="en-US" dirty="0"/>
              <a:t> </a:t>
            </a:r>
            <a:r>
              <a:rPr lang="en-US" dirty="0" err="1"/>
              <a:t>pool，並且使用pool中的一個thread來序列化資料並將其上傳到資料庫</a:t>
            </a:r>
            <a:r>
              <a:rPr lang="en-US" dirty="0"/>
              <a:t>。</a:t>
            </a:r>
          </a:p>
          <a:p>
            <a:r>
              <a:rPr lang="en-US" dirty="0" err="1"/>
              <a:t>當上傳完成後，這個thread就會回到stack中</a:t>
            </a:r>
            <a:r>
              <a:rPr lang="en-US" dirty="0"/>
              <a:t>。</a:t>
            </a:r>
          </a:p>
          <a:p>
            <a:endParaRPr lang="en-US" dirty="0"/>
          </a:p>
          <a:p>
            <a:r>
              <a:rPr lang="en-US" dirty="0" err="1"/>
              <a:t>這個方法可以節省每個transaction產生及刪除一個thread的時間</a:t>
            </a:r>
            <a:r>
              <a:rPr lang="en-US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38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9760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最後是替換DB</a:t>
            </a:r>
            <a:r>
              <a:rPr lang="en-US" dirty="0"/>
              <a:t> </a:t>
            </a:r>
            <a:r>
              <a:rPr lang="en-US" dirty="0" err="1"/>
              <a:t>api的實驗結果</a:t>
            </a:r>
            <a:r>
              <a:rPr lang="en-US" dirty="0"/>
              <a:t>，</a:t>
            </a:r>
          </a:p>
          <a:p>
            <a:r>
              <a:rPr lang="en-US" dirty="0" err="1"/>
              <a:t>可以看到雖然將update</a:t>
            </a:r>
            <a:r>
              <a:rPr lang="zh-TW" altLang="en-US" dirty="0"/>
              <a:t> </a:t>
            </a:r>
            <a:r>
              <a:rPr lang="en-US" altLang="zh-TW" dirty="0" err="1"/>
              <a:t>api</a:t>
            </a:r>
            <a:r>
              <a:rPr lang="zh-TW" altLang="en-US" dirty="0"/>
              <a:t>拆成</a:t>
            </a:r>
            <a:r>
              <a:rPr lang="en-US" altLang="zh-TW" dirty="0" err="1"/>
              <a:t>del+create</a:t>
            </a:r>
            <a:r>
              <a:rPr lang="zh-TW" altLang="en-US" dirty="0"/>
              <a:t>會造成指令數量的變多，但比起使用</a:t>
            </a:r>
            <a:r>
              <a:rPr lang="en-US" altLang="zh-TW" dirty="0"/>
              <a:t>update</a:t>
            </a:r>
            <a:r>
              <a:rPr lang="zh-TW" altLang="en-US" dirty="0"/>
              <a:t> </a:t>
            </a:r>
            <a:r>
              <a:rPr lang="en-US" altLang="zh-TW" dirty="0" err="1"/>
              <a:t>api</a:t>
            </a:r>
            <a:r>
              <a:rPr lang="zh-TW" altLang="en-US" dirty="0"/>
              <a:t>，平均還是有</a:t>
            </a:r>
            <a:r>
              <a:rPr lang="en-US" altLang="zh-TW" dirty="0"/>
              <a:t>3.5%</a:t>
            </a:r>
            <a:r>
              <a:rPr lang="zh-TW" altLang="en-US" dirty="0"/>
              <a:t>的時間的減少。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743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在實驗過程中作者也有額外發現，原先作者預期因為stateless額外的計算，會導致較高的CPU使用率，結果事實相反</a:t>
            </a:r>
            <a:r>
              <a:rPr lang="en-US" dirty="0"/>
              <a:t>。</a:t>
            </a:r>
          </a:p>
          <a:p>
            <a:r>
              <a:rPr lang="en-US" dirty="0" err="1"/>
              <a:t>經過觀察圖表後，可以看到當AMF傳播到下層的NFs後，會因為SMF</a:t>
            </a:r>
            <a:r>
              <a:rPr lang="en-US" dirty="0"/>
              <a:t>/</a:t>
            </a:r>
            <a:r>
              <a:rPr lang="en-US" dirty="0" err="1"/>
              <a:t>UPF的序列化時間而開始進入等待</a:t>
            </a:r>
            <a:r>
              <a:rPr lang="en-US" dirty="0"/>
              <a:t>。</a:t>
            </a:r>
          </a:p>
          <a:p>
            <a:endParaRPr lang="en-US" dirty="0"/>
          </a:p>
          <a:p>
            <a:r>
              <a:rPr lang="en-US" dirty="0" err="1"/>
              <a:t>如此一來就造成每個單位時間，平均處理器使用量反而比stateful的方法還低</a:t>
            </a:r>
            <a:r>
              <a:rPr lang="en-US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4861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接下來介紹2022年7月發表在IEEE的這篇論文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4315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跟前一篇論文類似，作者在這邊說考慮到5G的低延遲要求，以及10ms延遲的標準，</a:t>
            </a:r>
          </a:p>
          <a:p>
            <a:r>
              <a:rPr lang="en-US" dirty="0"/>
              <a:t>再加上3GPP建議stateless</a:t>
            </a:r>
            <a:r>
              <a:rPr lang="zh-TW" altLang="en-US" dirty="0"/>
              <a:t> </a:t>
            </a:r>
            <a:r>
              <a:rPr lang="en-US" altLang="zh-TW" dirty="0"/>
              <a:t>5G NFs</a:t>
            </a:r>
          </a:p>
          <a:p>
            <a:r>
              <a:rPr lang="en-US" dirty="0" err="1"/>
              <a:t>在這篇論文中，會提出一個新的優化方式，將對資料庫的讀取數量減少到只有一個讀取動作</a:t>
            </a:r>
            <a:endParaRPr lang="en-US" dirty="0"/>
          </a:p>
          <a:p>
            <a:r>
              <a:rPr lang="en-US" dirty="0"/>
              <a:t>作者透過將資料傳送到下一個NF來完成這件事，根據實驗結果這個方式相較於傳統stateless可以減少高達33%，比前一篇提出的方法高出22%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422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如同上篇論文所提，一個</a:t>
            </a:r>
            <a:r>
              <a:rPr lang="da-DK" altLang="zh-TW" sz="1200" dirty="0" err="1">
                <a:effectLst/>
                <a:latin typeface="NimbusRomNo9L"/>
              </a:rPr>
              <a:t>transactional</a:t>
            </a:r>
            <a:r>
              <a:rPr lang="da-DK" altLang="zh-TW" sz="1200" dirty="0">
                <a:effectLst/>
                <a:latin typeface="NimbusRomNo9L"/>
              </a:rPr>
              <a:t> </a:t>
            </a:r>
            <a:r>
              <a:rPr lang="da-DK" altLang="zh-TW" sz="1200" dirty="0" err="1">
                <a:effectLst/>
                <a:latin typeface="NimbusRomNo9L"/>
              </a:rPr>
              <a:t>statelessness</a:t>
            </a:r>
            <a:r>
              <a:rPr lang="da-DK" altLang="zh-TW" sz="1200" dirty="0">
                <a:effectLst/>
                <a:latin typeface="NimbusRomNo9L"/>
              </a:rPr>
              <a:t> </a:t>
            </a:r>
            <a:r>
              <a:rPr lang="zh-TW" altLang="en-US" sz="1200" dirty="0">
                <a:effectLst/>
                <a:latin typeface="NimbusRomNo9L"/>
              </a:rPr>
              <a:t>會有</a:t>
            </a:r>
            <a:r>
              <a:rPr lang="da-DK" altLang="zh-TW" sz="1200" dirty="0">
                <a:effectLst/>
                <a:latin typeface="NimbusRomNo9L"/>
              </a:rPr>
              <a:t> </a:t>
            </a:r>
            <a:r>
              <a:rPr lang="da-DK" altLang="zh-TW" sz="1200" dirty="0">
                <a:solidFill>
                  <a:srgbClr val="FF0000"/>
                </a:solidFill>
                <a:effectLst/>
                <a:latin typeface="CMR10"/>
              </a:rPr>
              <a:t>4 </a:t>
            </a:r>
            <a:r>
              <a:rPr lang="da-DK" altLang="zh-TW" sz="1200" dirty="0">
                <a:solidFill>
                  <a:srgbClr val="FF0000"/>
                </a:solidFill>
                <a:effectLst/>
                <a:latin typeface="CMSY10"/>
              </a:rPr>
              <a:t>× </a:t>
            </a:r>
            <a:r>
              <a:rPr lang="da-DK" altLang="zh-TW" sz="1200" dirty="0">
                <a:solidFill>
                  <a:srgbClr val="FF0000"/>
                </a:solidFill>
                <a:effectLst/>
                <a:latin typeface="CMMI10"/>
              </a:rPr>
              <a:t>n </a:t>
            </a:r>
            <a:r>
              <a:rPr lang="da-DK" altLang="zh-TW" sz="1200" dirty="0">
                <a:effectLst/>
                <a:latin typeface="NimbusRomNo9L"/>
              </a:rPr>
              <a:t>messages</a:t>
            </a:r>
          </a:p>
          <a:p>
            <a:r>
              <a:rPr lang="da-DK" sz="1200" dirty="0">
                <a:effectLst/>
                <a:latin typeface="NimbusRomNo9L"/>
              </a:rPr>
              <a:t>目標是將原本2xn的讀取數量，降低到總共僅剩兩條訊息。</a:t>
            </a:r>
          </a:p>
          <a:p>
            <a:r>
              <a:rPr lang="da-DK" sz="1200" dirty="0">
                <a:effectLst/>
                <a:latin typeface="NimbusRomNo9L"/>
              </a:rPr>
              <a:t>作者利用transactions中一系列執行的優勢，讓僅有第一個NF1從資料庫拿取所需的user </a:t>
            </a:r>
            <a:r>
              <a:rPr lang="da-DK" sz="1200" dirty="0" err="1">
                <a:effectLst/>
                <a:latin typeface="NimbusRomNo9L"/>
              </a:rPr>
              <a:t>state</a:t>
            </a:r>
            <a:r>
              <a:rPr lang="da-DK" sz="1200" dirty="0">
                <a:effectLst/>
                <a:latin typeface="NimbusRomNo9L"/>
              </a:rPr>
              <a:t>。</a:t>
            </a:r>
          </a:p>
          <a:p>
            <a:r>
              <a:rPr lang="da-DK" sz="1200" dirty="0">
                <a:effectLst/>
                <a:latin typeface="NimbusRomNo9L"/>
              </a:rPr>
              <a:t>接著NF1將資料嵌入在control-plane的request中，NF2收到request後就可以提取這些資料。</a:t>
            </a:r>
          </a:p>
          <a:p>
            <a:r>
              <a:rPr lang="da-DK" sz="1200" dirty="0" err="1">
                <a:effectLst/>
                <a:latin typeface="NimbusRomNo9L"/>
              </a:rPr>
              <a:t>這個動作會重複直到SFC中最後一個ＮＦ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5032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就像圖片中的這樣，NF1拿取資料後就會將data與request合併在一起傳給下一個NF。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8039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接下來是評估章節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68324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跟前篇論文的環境都一樣，僅有部分的小版本改變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4484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一樣使用UE</a:t>
            </a:r>
            <a:r>
              <a:rPr lang="en-US" dirty="0"/>
              <a:t> </a:t>
            </a:r>
            <a:r>
              <a:rPr lang="da-DK" altLang="zh-TW" sz="1200" dirty="0" err="1">
                <a:solidFill>
                  <a:srgbClr val="FF0000"/>
                </a:solidFill>
                <a:effectLst/>
                <a:latin typeface="+mn-lt"/>
              </a:rPr>
              <a:t>registration</a:t>
            </a:r>
            <a:r>
              <a:rPr lang="zh-TW" altLang="en-US" sz="1200" dirty="0">
                <a:solidFill>
                  <a:srgbClr val="FF0000"/>
                </a:solidFill>
                <a:effectLst/>
                <a:latin typeface="+mn-lt"/>
              </a:rPr>
              <a:t>來</a:t>
            </a:r>
            <a:r>
              <a:rPr lang="en-US" altLang="zh-TW" sz="1200" dirty="0">
                <a:solidFill>
                  <a:srgbClr val="FF0000"/>
                </a:solidFill>
                <a:effectLst/>
                <a:latin typeface="+mn-lt"/>
              </a:rPr>
              <a:t>trigger procedure</a:t>
            </a:r>
            <a:r>
              <a:rPr lang="zh-TW" altLang="en-US" sz="1200" dirty="0">
                <a:solidFill>
                  <a:srgbClr val="FF0000"/>
                </a:solidFill>
                <a:effectLst/>
                <a:latin typeface="+mn-lt"/>
              </a:rPr>
              <a:t>。</a:t>
            </a:r>
            <a:endParaRPr lang="en-US" altLang="zh-TW" sz="1200" dirty="0">
              <a:solidFill>
                <a:srgbClr val="FF0000"/>
              </a:solidFill>
              <a:effectLst/>
              <a:latin typeface="+mn-lt"/>
            </a:endParaRPr>
          </a:p>
          <a:p>
            <a:r>
              <a:rPr lang="en-US" dirty="0"/>
              <a:t>這邊會比較三種選擇，1.</a:t>
            </a:r>
            <a:r>
              <a:rPr lang="da-DK" altLang="zh-TW" sz="1200" dirty="0" err="1">
                <a:effectLst/>
                <a:latin typeface="+mn-lt"/>
              </a:rPr>
              <a:t>Fully</a:t>
            </a:r>
            <a:r>
              <a:rPr lang="da-DK" altLang="zh-TW" sz="1200" dirty="0">
                <a:effectLst/>
                <a:latin typeface="+mn-lt"/>
              </a:rPr>
              <a:t> </a:t>
            </a:r>
            <a:r>
              <a:rPr lang="da-DK" altLang="zh-TW" sz="1200" dirty="0" err="1">
                <a:effectLst/>
                <a:latin typeface="+mn-lt"/>
              </a:rPr>
              <a:t>transactionally-stateless</a:t>
            </a:r>
            <a:r>
              <a:rPr lang="da-DK" altLang="zh-TW" sz="1200" dirty="0">
                <a:effectLst/>
                <a:latin typeface="+mn-lt"/>
              </a:rPr>
              <a:t> </a:t>
            </a:r>
            <a:r>
              <a:rPr lang="zh-TW" altLang="en-US" sz="1200" dirty="0">
                <a:effectLst/>
                <a:latin typeface="+mn-lt"/>
              </a:rPr>
              <a:t>作為基準，</a:t>
            </a:r>
            <a:r>
              <a:rPr lang="en-US" altLang="zh-TW" sz="1200" dirty="0">
                <a:effectLst/>
                <a:latin typeface="+mn-lt"/>
              </a:rPr>
              <a:t>2. </a:t>
            </a:r>
            <a:r>
              <a:rPr lang="zh-TW" altLang="en-US" sz="1200" dirty="0">
                <a:effectLst/>
                <a:latin typeface="+mn-lt"/>
              </a:rPr>
              <a:t>前一篇提出的優化方式、</a:t>
            </a:r>
            <a:r>
              <a:rPr lang="en-US" altLang="zh-TW" sz="1200" dirty="0">
                <a:effectLst/>
                <a:latin typeface="+mn-lt"/>
              </a:rPr>
              <a:t>3. </a:t>
            </a:r>
            <a:r>
              <a:rPr lang="zh-TW" altLang="en-US" sz="1200" dirty="0">
                <a:effectLst/>
                <a:latin typeface="+mn-lt"/>
              </a:rPr>
              <a:t>這篇提出的優化方式。</a:t>
            </a:r>
            <a:endParaRPr lang="en-US" altLang="zh-TW" sz="1200" dirty="0"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會同時發送600到1000的request，以100為一個單位增加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4117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在embedding優化方式中，每個NF都會傳送額外的data，以及額外的序列</a:t>
            </a:r>
            <a:r>
              <a:rPr lang="en-US" dirty="0"/>
              <a:t>/</a:t>
            </a:r>
            <a:r>
              <a:rPr lang="en-US" dirty="0" err="1"/>
              <a:t>去序列化時間，然而雖然有這些額外成本，embedding優化仍然是所費時間最低的方式</a:t>
            </a:r>
            <a:r>
              <a:rPr lang="en-US" dirty="0"/>
              <a:t>。</a:t>
            </a:r>
          </a:p>
          <a:p>
            <a:endParaRPr lang="en-US" dirty="0"/>
          </a:p>
          <a:p>
            <a:r>
              <a:rPr lang="en-US" dirty="0" err="1"/>
              <a:t>平均下來，使用embedding優化，可以比傳統的transaction</a:t>
            </a:r>
            <a:r>
              <a:rPr lang="en-US" dirty="0"/>
              <a:t> stateless</a:t>
            </a:r>
            <a:r>
              <a:rPr lang="zh-TW" altLang="en-US" dirty="0"/>
              <a:t> </a:t>
            </a:r>
            <a:r>
              <a:rPr lang="en-US" dirty="0"/>
              <a:t>減少３３％的處理時間，相較於前一篇論文提出的方法，可以減少２２%的處理時間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18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在</a:t>
            </a:r>
            <a:r>
              <a:rPr lang="en-US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5</a:t>
            </a:r>
            <a:r>
              <a:rPr lang="da-DK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G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網路中採用雲原生的架構促進了蜂窩服務的快速部署和更新。 </a:t>
            </a:r>
            <a:endParaRPr lang="en-US" altLang="zh-TW" b="0" i="0" u="none" strike="noStrike" dirty="0">
              <a:solidFill>
                <a:srgbClr val="000000"/>
              </a:solidFill>
              <a:effectLst/>
              <a:latin typeface="Segoe UI Web (West European)"/>
            </a:endParaRPr>
          </a:p>
          <a:p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這種架構的一個重要部分是以</a:t>
            </a:r>
            <a:r>
              <a:rPr lang="en-US" altLang="zh-TW" sz="1200" dirty="0" err="1"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statelessly</a:t>
            </a:r>
            <a:r>
              <a:rPr lang="zh-TW" altLang="en-US" sz="1200" dirty="0"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方式實作出</a:t>
            </a:r>
            <a:r>
              <a:rPr lang="en-US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5</a:t>
            </a:r>
            <a:r>
              <a:rPr lang="da-DK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G </a:t>
            </a:r>
            <a:r>
              <a:rPr lang="en-US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NF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，但是，</a:t>
            </a:r>
            <a:r>
              <a:rPr lang="en-US" altLang="zh-TW" sz="1200" dirty="0"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stateless 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及其相關的</a:t>
            </a:r>
            <a:r>
              <a:rPr lang="en-US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data 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序列化和反序列化，以及資料庫互動會明顯的增加延遲。 </a:t>
            </a:r>
            <a:endParaRPr lang="en-US" altLang="zh-TW" b="0" i="0" u="none" strike="noStrike" dirty="0">
              <a:solidFill>
                <a:srgbClr val="000000"/>
              </a:solidFill>
              <a:effectLst/>
              <a:latin typeface="Segoe UI Web (West European)"/>
            </a:endParaRPr>
          </a:p>
          <a:p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我們比較了不同狀態管理範例的成本，並提出了一些優化方式來降低這些成本。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6531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作者提出了數種state管理優化以及與stateful相互比較</a:t>
            </a:r>
            <a:r>
              <a:rPr lang="en-US" dirty="0"/>
              <a:t>。</a:t>
            </a:r>
          </a:p>
          <a:p>
            <a:endParaRPr lang="en-US" dirty="0"/>
          </a:p>
          <a:p>
            <a:r>
              <a:rPr lang="en-US" dirty="0" err="1"/>
              <a:t>Procudural有低性能開銷的優勢，但有可靠性的憂慮</a:t>
            </a:r>
            <a:r>
              <a:rPr lang="en-US" dirty="0"/>
              <a:t>，</a:t>
            </a:r>
          </a:p>
          <a:p>
            <a:r>
              <a:rPr lang="en-US" dirty="0" err="1"/>
              <a:t>而</a:t>
            </a:r>
            <a:r>
              <a:rPr lang="da-DK" altLang="zh-TW" sz="1200" dirty="0" err="1">
                <a:solidFill>
                  <a:srgbClr val="FF0000"/>
                </a:solidFill>
                <a:effectLst/>
                <a:latin typeface="+mn-lt"/>
              </a:rPr>
              <a:t>Transactional</a:t>
            </a:r>
            <a:r>
              <a:rPr lang="da-DK" altLang="zh-TW" sz="12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1200" dirty="0" err="1">
                <a:solidFill>
                  <a:srgbClr val="FF0000"/>
                </a:solidFill>
                <a:effectLst/>
                <a:latin typeface="+mn-lt"/>
              </a:rPr>
              <a:t>statelessness</a:t>
            </a:r>
            <a:r>
              <a:rPr lang="zh-TW" altLang="en-US" sz="1200" dirty="0">
                <a:solidFill>
                  <a:srgbClr val="FF0000"/>
                </a:solidFill>
                <a:effectLst/>
                <a:latin typeface="+mn-lt"/>
              </a:rPr>
              <a:t>雖然穩定性較高，但代價是更高的性能開銷。</a:t>
            </a:r>
            <a:endParaRPr lang="en-US" altLang="zh-TW" sz="1200" dirty="0">
              <a:solidFill>
                <a:srgbClr val="FF0000"/>
              </a:solidFill>
              <a:effectLst/>
              <a:latin typeface="+mn-lt"/>
            </a:endParaRPr>
          </a:p>
          <a:p>
            <a:endParaRPr lang="en-US" altLang="zh-TW" sz="1200" dirty="0">
              <a:solidFill>
                <a:srgbClr val="FF0000"/>
              </a:solidFill>
              <a:effectLst/>
              <a:latin typeface="+mn-lt"/>
            </a:endParaRPr>
          </a:p>
          <a:p>
            <a:r>
              <a:rPr lang="zh-TW" altLang="en-US" sz="1200" dirty="0">
                <a:solidFill>
                  <a:srgbClr val="FF0000"/>
                </a:solidFill>
                <a:effectLst/>
                <a:latin typeface="+mn-lt"/>
              </a:rPr>
              <a:t>如果使用這些優化方式到整個</a:t>
            </a:r>
            <a:r>
              <a:rPr lang="en-US" altLang="zh-TW" sz="1200" dirty="0">
                <a:solidFill>
                  <a:srgbClr val="FF0000"/>
                </a:solidFill>
                <a:effectLst/>
                <a:latin typeface="+mn-lt"/>
              </a:rPr>
              <a:t>call flow</a:t>
            </a:r>
            <a:r>
              <a:rPr lang="zh-TW" altLang="en-US" sz="1200" dirty="0">
                <a:solidFill>
                  <a:srgbClr val="FF0000"/>
                </a:solidFill>
                <a:effectLst/>
                <a:latin typeface="+mn-lt"/>
              </a:rPr>
              <a:t>，可以增加伺服器性能。</a:t>
            </a:r>
            <a:endParaRPr lang="en-US" altLang="zh-TW" sz="1200" dirty="0">
              <a:solidFill>
                <a:srgbClr val="FF0000"/>
              </a:solidFill>
              <a:effectLst/>
              <a:latin typeface="+mn-lt"/>
            </a:endParaRPr>
          </a:p>
          <a:p>
            <a:endParaRPr lang="en-US" altLang="zh-TW" sz="1200" dirty="0">
              <a:solidFill>
                <a:srgbClr val="FF0000"/>
              </a:solidFill>
              <a:effectLst/>
              <a:latin typeface="+mn-lt"/>
            </a:endParaRPr>
          </a:p>
          <a:p>
            <a:r>
              <a:rPr lang="zh-TW" altLang="en-US" sz="1200" dirty="0">
                <a:solidFill>
                  <a:srgbClr val="FF0000"/>
                </a:solidFill>
                <a:effectLst/>
                <a:latin typeface="+mn-lt"/>
              </a:rPr>
              <a:t>在未來，作者希望可以透過多個</a:t>
            </a:r>
            <a:r>
              <a:rPr lang="en-US" altLang="zh-TW" sz="1200" dirty="0">
                <a:solidFill>
                  <a:srgbClr val="FF0000"/>
                </a:solidFill>
                <a:effectLst/>
                <a:latin typeface="+mn-lt"/>
              </a:rPr>
              <a:t>NF</a:t>
            </a:r>
            <a:r>
              <a:rPr lang="zh-TW" altLang="en-US" sz="1200" dirty="0">
                <a:solidFill>
                  <a:srgbClr val="FF0000"/>
                </a:solidFill>
                <a:effectLst/>
                <a:latin typeface="+mn-lt"/>
              </a:rPr>
              <a:t>的微服務，拆解</a:t>
            </a:r>
            <a:r>
              <a:rPr lang="en-US" altLang="zh-TW" sz="1200" dirty="0">
                <a:solidFill>
                  <a:srgbClr val="FF0000"/>
                </a:solidFill>
                <a:effectLst/>
                <a:latin typeface="+mn-lt"/>
              </a:rPr>
              <a:t>5G control-plane</a:t>
            </a:r>
            <a:r>
              <a:rPr lang="zh-TW" altLang="en-US" sz="1200" dirty="0">
                <a:solidFill>
                  <a:srgbClr val="FF0000"/>
                </a:solidFill>
                <a:effectLst/>
                <a:latin typeface="+mn-lt"/>
              </a:rPr>
              <a:t>，以便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更好地了解隨著微服務數量的增加，微服務間溝通和</a:t>
            </a:r>
            <a:r>
              <a:rPr lang="en-US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state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管理的開銷。</a:t>
            </a:r>
            <a:endParaRPr lang="en-US" altLang="zh-TW" sz="120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287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在</a:t>
            </a:r>
            <a:r>
              <a:rPr lang="en-US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TS 23.501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第四節中建議</a:t>
            </a:r>
            <a:r>
              <a:rPr lang="da-DK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5G 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系統 （</a:t>
            </a:r>
            <a:r>
              <a:rPr lang="en-US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5</a:t>
            </a:r>
            <a:r>
              <a:rPr lang="da-DK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GS</a:t>
            </a:r>
            <a:r>
              <a:rPr lang="zh-TW" altLang="da-DK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） 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架構使用</a:t>
            </a:r>
            <a:r>
              <a:rPr lang="da-DK" altLang="zh-TW" sz="1200" dirty="0" err="1"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stateless</a:t>
            </a:r>
            <a:r>
              <a:rPr lang="da-DK" altLang="zh-TW" sz="1200" dirty="0"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da-DK" altLang="zh-TW" sz="1200" dirty="0" err="1">
                <a:effectLst/>
                <a:latin typeface="+mn-lt"/>
                <a:cs typeface="Times New Roman" panose="02020603050405020304" pitchFamily="18" charset="0"/>
              </a:rPr>
              <a:t>network</a:t>
            </a:r>
            <a:r>
              <a:rPr lang="da-DK" altLang="zh-TW" sz="1200" dirty="0"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da-DK" altLang="zh-TW" sz="1200" dirty="0" err="1">
                <a:effectLst/>
                <a:latin typeface="+mn-lt"/>
                <a:cs typeface="Times New Roman" panose="02020603050405020304" pitchFamily="18" charset="0"/>
              </a:rPr>
              <a:t>functions</a:t>
            </a:r>
            <a:r>
              <a:rPr lang="da-DK" altLang="zh-TW" sz="1200" dirty="0">
                <a:effectLst/>
                <a:latin typeface="+mn-lt"/>
                <a:cs typeface="Times New Roman" panose="02020603050405020304" pitchFamily="18" charset="0"/>
              </a:rPr>
              <a:t> (</a:t>
            </a:r>
            <a:r>
              <a:rPr lang="da-DK" altLang="zh-TW" sz="1200" dirty="0" err="1">
                <a:effectLst/>
                <a:latin typeface="+mn-lt"/>
                <a:cs typeface="Times New Roman" panose="02020603050405020304" pitchFamily="18" charset="0"/>
              </a:rPr>
              <a:t>NFs</a:t>
            </a:r>
            <a:r>
              <a:rPr lang="da-DK" altLang="zh-TW" sz="1200" dirty="0">
                <a:effectLst/>
                <a:latin typeface="+mn-lt"/>
                <a:cs typeface="Times New Roman" panose="02020603050405020304" pitchFamily="18" charset="0"/>
              </a:rPr>
              <a:t>)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或</a:t>
            </a:r>
            <a:r>
              <a:rPr lang="da-DK" altLang="zh-TW" sz="1200" dirty="0" err="1">
                <a:effectLst/>
                <a:latin typeface="+mn-lt"/>
                <a:cs typeface="Times New Roman" panose="02020603050405020304" pitchFamily="18" charset="0"/>
              </a:rPr>
              <a:t>microservices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，通過</a:t>
            </a:r>
            <a:r>
              <a:rPr lang="da-DK" altLang="zh-TW" sz="1200" dirty="0">
                <a:effectLst/>
                <a:latin typeface="+mn-lt"/>
                <a:cs typeface="Times New Roman" panose="02020603050405020304" pitchFamily="18" charset="0"/>
              </a:rPr>
              <a:t>service-</a:t>
            </a:r>
            <a:r>
              <a:rPr lang="da-DK" altLang="zh-TW" sz="1200" dirty="0" err="1">
                <a:effectLst/>
                <a:latin typeface="+mn-lt"/>
                <a:cs typeface="Times New Roman" panose="02020603050405020304" pitchFamily="18" charset="0"/>
              </a:rPr>
              <a:t>based</a:t>
            </a:r>
            <a:r>
              <a:rPr lang="zh-TW" altLang="en-US" sz="1200" dirty="0">
                <a:effectLst/>
                <a:latin typeface="+mn-lt"/>
                <a:cs typeface="Times New Roman" panose="02020603050405020304" pitchFamily="18" charset="0"/>
              </a:rPr>
              <a:t>的</a:t>
            </a:r>
            <a:r>
              <a:rPr lang="da-DK" altLang="zh-TW" sz="1200" dirty="0">
                <a:effectLst/>
                <a:latin typeface="+mn-lt"/>
                <a:cs typeface="Times New Roman" panose="02020603050405020304" pitchFamily="18" charset="0"/>
              </a:rPr>
              <a:t>interfaces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進行互動。</a:t>
            </a:r>
            <a:endParaRPr lang="en-US" altLang="zh-TW" b="0" i="0" u="none" strike="noStrike" dirty="0">
              <a:solidFill>
                <a:srgbClr val="000000"/>
              </a:solidFill>
              <a:effectLst/>
              <a:latin typeface="Segoe UI Web (West European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altLang="zh-TW" sz="1200" i="1" dirty="0" err="1"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Unstructured</a:t>
            </a:r>
            <a:r>
              <a:rPr lang="da-DK" altLang="zh-TW" sz="1200" i="1" dirty="0"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 Data Store </a:t>
            </a:r>
            <a:r>
              <a:rPr lang="da-DK" altLang="zh-TW" sz="1200" i="1" dirty="0" err="1"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Function</a:t>
            </a:r>
            <a:r>
              <a:rPr lang="da-DK" altLang="zh-TW" sz="1200" i="1" dirty="0"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（</a:t>
            </a:r>
            <a:r>
              <a:rPr lang="da-DK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UDSF</a:t>
            </a:r>
            <a:r>
              <a:rPr lang="zh-TW" altLang="da-DK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）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是</a:t>
            </a:r>
            <a:r>
              <a:rPr lang="en-US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5GS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中一個可以儲存其他</a:t>
            </a:r>
            <a:r>
              <a:rPr lang="en-US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NF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最終</a:t>
            </a:r>
            <a:r>
              <a:rPr lang="en-US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UE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狀態的遠端資料庫。然而，這種達成 </a:t>
            </a:r>
            <a:r>
              <a:rPr lang="da-DK" altLang="zh-TW" sz="1200" dirty="0" err="1">
                <a:effectLst/>
                <a:latin typeface="+mn-lt"/>
                <a:cs typeface="Times New Roman" panose="02020603050405020304" pitchFamily="18" charset="0"/>
              </a:rPr>
              <a:t>stateless</a:t>
            </a:r>
            <a:r>
              <a:rPr lang="zh-TW" altLang="en-US" sz="1200" dirty="0"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狀態的方法會帶來性能上的損失。</a:t>
            </a:r>
            <a:endParaRPr lang="en-US" altLang="zh-TW" b="0" i="0" u="none" strike="noStrike" dirty="0">
              <a:solidFill>
                <a:srgbClr val="000000"/>
              </a:solidFill>
              <a:effectLst/>
              <a:latin typeface="Segoe UI Web (West European)"/>
            </a:endParaRPr>
          </a:p>
          <a:p>
            <a:endParaRPr lang="en-US" dirty="0"/>
          </a:p>
          <a:p>
            <a:r>
              <a:rPr lang="en-US" dirty="0" err="1"/>
              <a:t>在接下來的章節中，作者會探討兩種stateless模式：Procedurally與transaction</a:t>
            </a:r>
            <a:r>
              <a:rPr lang="zh-TW" altLang="en-US" dirty="0"/>
              <a:t> </a:t>
            </a:r>
            <a:r>
              <a:rPr lang="en-US" altLang="zh-TW" dirty="0"/>
              <a:t>stateless</a:t>
            </a:r>
            <a:r>
              <a:rPr lang="zh-TW" altLang="en-US" dirty="0"/>
              <a:t>。並提出數種優化來降低</a:t>
            </a:r>
            <a:r>
              <a:rPr lang="en-US" altLang="zh-TW" dirty="0"/>
              <a:t> stateless </a:t>
            </a:r>
            <a:r>
              <a:rPr lang="zh-TW" altLang="en-US" dirty="0"/>
              <a:t>的</a:t>
            </a:r>
            <a:r>
              <a:rPr lang="en-US" altLang="zh-TW" dirty="0"/>
              <a:t> cost</a:t>
            </a:r>
            <a:r>
              <a:rPr lang="zh-TW" altLang="en-US" dirty="0"/>
              <a:t> 成本。</a:t>
            </a:r>
            <a:endParaRPr lang="en-US" altLang="zh-TW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(4.1 </a:t>
            </a:r>
            <a:r>
              <a:rPr lang="da-DK" altLang="zh-TW" sz="1200" dirty="0">
                <a:effectLst/>
                <a:latin typeface="TimesNewRomanPSMT"/>
              </a:rPr>
              <a:t>Support "</a:t>
            </a:r>
            <a:r>
              <a:rPr lang="da-DK" altLang="zh-TW" sz="1200" dirty="0" err="1">
                <a:effectLst/>
                <a:latin typeface="TimesNewRomanPSMT"/>
              </a:rPr>
              <a:t>stateless</a:t>
            </a:r>
            <a:r>
              <a:rPr lang="da-DK" altLang="zh-TW" sz="1200" dirty="0">
                <a:effectLst/>
                <a:latin typeface="TimesNewRomanPSMT"/>
              </a:rPr>
              <a:t>" </a:t>
            </a:r>
            <a:r>
              <a:rPr lang="da-DK" altLang="zh-TW" sz="1200" dirty="0" err="1">
                <a:effectLst/>
                <a:latin typeface="TimesNewRomanPSMT"/>
              </a:rPr>
              <a:t>NFs</a:t>
            </a:r>
            <a:r>
              <a:rPr lang="da-DK" altLang="zh-TW" sz="1200" dirty="0">
                <a:effectLst/>
                <a:latin typeface="TimesNewRomanPSMT"/>
              </a:rPr>
              <a:t>, </a:t>
            </a:r>
            <a:r>
              <a:rPr lang="da-DK" altLang="zh-TW" sz="1200" dirty="0" err="1">
                <a:effectLst/>
                <a:latin typeface="TimesNewRomanPSMT"/>
              </a:rPr>
              <a:t>where</a:t>
            </a:r>
            <a:r>
              <a:rPr lang="da-DK" altLang="zh-TW" sz="1200" dirty="0">
                <a:effectLst/>
                <a:latin typeface="TimesNewRomanPSMT"/>
              </a:rPr>
              <a:t> the "</a:t>
            </a:r>
            <a:r>
              <a:rPr lang="da-DK" altLang="zh-TW" sz="1200" dirty="0" err="1">
                <a:effectLst/>
                <a:latin typeface="TimesNewRomanPSMT"/>
              </a:rPr>
              <a:t>compute</a:t>
            </a:r>
            <a:r>
              <a:rPr lang="da-DK" altLang="zh-TW" sz="1200" dirty="0">
                <a:effectLst/>
                <a:latin typeface="TimesNewRomanPSMT"/>
              </a:rPr>
              <a:t>" </a:t>
            </a:r>
            <a:r>
              <a:rPr lang="da-DK" altLang="zh-TW" sz="1200" dirty="0" err="1">
                <a:effectLst/>
                <a:latin typeface="TimesNewRomanPSMT"/>
              </a:rPr>
              <a:t>resource</a:t>
            </a:r>
            <a:r>
              <a:rPr lang="da-DK" altLang="zh-TW" sz="1200" dirty="0">
                <a:effectLst/>
                <a:latin typeface="TimesNewRomanPSMT"/>
              </a:rPr>
              <a:t> is </a:t>
            </a:r>
            <a:r>
              <a:rPr lang="da-DK" altLang="zh-TW" sz="1200" dirty="0" err="1">
                <a:effectLst/>
                <a:latin typeface="TimesNewRomanPSMT"/>
              </a:rPr>
              <a:t>decoupled</a:t>
            </a:r>
            <a:r>
              <a:rPr lang="da-DK" altLang="zh-TW" sz="1200" dirty="0">
                <a:effectLst/>
                <a:latin typeface="TimesNewRomanPSMT"/>
              </a:rPr>
              <a:t> from the "</a:t>
            </a:r>
            <a:r>
              <a:rPr lang="da-DK" altLang="zh-TW" sz="1200" dirty="0" err="1">
                <a:effectLst/>
                <a:latin typeface="TimesNewRomanPSMT"/>
              </a:rPr>
              <a:t>storage</a:t>
            </a:r>
            <a:r>
              <a:rPr lang="da-DK" altLang="zh-TW" sz="1200" dirty="0">
                <a:effectLst/>
                <a:latin typeface="TimesNewRomanPSMT"/>
              </a:rPr>
              <a:t>" </a:t>
            </a:r>
            <a:r>
              <a:rPr lang="da-DK" altLang="zh-TW" sz="1200" dirty="0" err="1">
                <a:effectLst/>
                <a:latin typeface="TimesNewRomanPSMT"/>
              </a:rPr>
              <a:t>resource</a:t>
            </a:r>
            <a:r>
              <a:rPr lang="da-DK" altLang="zh-TW" sz="1200" dirty="0">
                <a:effectLst/>
                <a:latin typeface="TimesNewRomanPSMT"/>
              </a:rPr>
              <a:t>. / The 5G System </a:t>
            </a:r>
            <a:r>
              <a:rPr lang="da-DK" altLang="zh-TW" sz="1200" dirty="0" err="1">
                <a:effectLst/>
                <a:latin typeface="TimesNewRomanPSMT"/>
              </a:rPr>
              <a:t>architecture</a:t>
            </a:r>
            <a:r>
              <a:rPr lang="da-DK" altLang="zh-TW" sz="1200" dirty="0">
                <a:effectLst/>
                <a:latin typeface="TimesNewRomanPSMT"/>
              </a:rPr>
              <a:t> </a:t>
            </a:r>
            <a:r>
              <a:rPr lang="da-DK" altLang="zh-TW" sz="1200" dirty="0" err="1">
                <a:effectLst/>
                <a:latin typeface="TimesNewRomanPSMT"/>
              </a:rPr>
              <a:t>shall</a:t>
            </a:r>
            <a:r>
              <a:rPr lang="da-DK" altLang="zh-TW" sz="1200" dirty="0">
                <a:effectLst/>
                <a:latin typeface="TimesNewRomanPSMT"/>
              </a:rPr>
              <a:t> </a:t>
            </a:r>
            <a:r>
              <a:rPr lang="da-DK" altLang="zh-TW" sz="1200" dirty="0" err="1">
                <a:effectLst/>
                <a:latin typeface="TimesNewRomanPSMT"/>
              </a:rPr>
              <a:t>leverage</a:t>
            </a:r>
            <a:r>
              <a:rPr lang="da-DK" altLang="zh-TW" sz="1200" dirty="0">
                <a:effectLst/>
                <a:latin typeface="TimesNewRomanPSMT"/>
              </a:rPr>
              <a:t> service-</a:t>
            </a:r>
            <a:r>
              <a:rPr lang="da-DK" altLang="zh-TW" sz="1200" dirty="0" err="1">
                <a:effectLst/>
                <a:latin typeface="TimesNewRomanPSMT"/>
              </a:rPr>
              <a:t>based</a:t>
            </a:r>
            <a:r>
              <a:rPr lang="da-DK" altLang="zh-TW" sz="1200" dirty="0">
                <a:effectLst/>
                <a:latin typeface="TimesNewRomanPSMT"/>
              </a:rPr>
              <a:t> </a:t>
            </a:r>
            <a:r>
              <a:rPr lang="da-DK" altLang="zh-TW" sz="1200" dirty="0" err="1">
                <a:effectLst/>
                <a:latin typeface="TimesNewRomanPSMT"/>
              </a:rPr>
              <a:t>interactions</a:t>
            </a:r>
            <a:r>
              <a:rPr lang="da-DK" altLang="zh-TW" sz="1200" dirty="0">
                <a:effectLst/>
                <a:latin typeface="TimesNewRomanPSMT"/>
              </a:rPr>
              <a:t> </a:t>
            </a:r>
            <a:r>
              <a:rPr lang="da-DK" altLang="zh-TW" sz="1200" dirty="0" err="1">
                <a:effectLst/>
                <a:latin typeface="TimesNewRomanPSMT"/>
              </a:rPr>
              <a:t>between</a:t>
            </a:r>
            <a:r>
              <a:rPr lang="da-DK" altLang="zh-TW" sz="1200" dirty="0">
                <a:effectLst/>
                <a:latin typeface="TimesNewRomanPSMT"/>
              </a:rPr>
              <a:t> Control Plane (CP) Network </a:t>
            </a:r>
            <a:r>
              <a:rPr lang="da-DK" altLang="zh-TW" sz="1200" dirty="0" err="1">
                <a:effectLst/>
                <a:latin typeface="TimesNewRomanPSMT"/>
              </a:rPr>
              <a:t>Functions</a:t>
            </a:r>
            <a:r>
              <a:rPr lang="da-DK" altLang="zh-TW" sz="1200" dirty="0">
                <a:effectLst/>
                <a:latin typeface="TimesNewRomanPSMT"/>
              </a:rPr>
              <a:t> </a:t>
            </a:r>
            <a:r>
              <a:rPr lang="da-DK" altLang="zh-TW" sz="1200" dirty="0" err="1">
                <a:effectLst/>
                <a:latin typeface="TimesNewRomanPSMT"/>
              </a:rPr>
              <a:t>where</a:t>
            </a:r>
            <a:r>
              <a:rPr lang="da-DK" altLang="zh-TW" sz="1200" dirty="0">
                <a:effectLst/>
                <a:latin typeface="TimesNewRomanPSMT"/>
              </a:rPr>
              <a:t> </a:t>
            </a:r>
            <a:r>
              <a:rPr lang="da-DK" altLang="zh-TW" sz="1200" dirty="0" err="1">
                <a:effectLst/>
                <a:latin typeface="TimesNewRomanPSMT"/>
              </a:rPr>
              <a:t>identified</a:t>
            </a:r>
            <a:r>
              <a:rPr lang="da-DK" altLang="zh-TW" sz="1200" dirty="0">
                <a:effectLst/>
                <a:latin typeface="TimesNewRomanPSMT"/>
              </a:rPr>
              <a:t>. </a:t>
            </a:r>
            <a:r>
              <a:rPr lang="en-US" altLang="zh-TW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)</a:t>
            </a: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80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介紹stateless</a:t>
            </a:r>
            <a:r>
              <a:rPr lang="en-US" dirty="0"/>
              <a:t> 5gs functions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274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首先介紹什麼是</a:t>
            </a:r>
            <a:r>
              <a:rPr lang="en-US" dirty="0"/>
              <a:t> </a:t>
            </a:r>
            <a:r>
              <a:rPr lang="da-DK" altLang="zh-TW" sz="1200" dirty="0">
                <a:solidFill>
                  <a:srgbClr val="FF0000"/>
                </a:solidFill>
                <a:effectLst/>
                <a:latin typeface="LinLibertineT"/>
              </a:rPr>
              <a:t>Procedures</a:t>
            </a:r>
            <a:r>
              <a:rPr lang="zh-TW" altLang="en-US" dirty="0"/>
              <a:t> 與 </a:t>
            </a:r>
            <a:r>
              <a:rPr lang="da-DK" altLang="zh-TW" sz="1200" dirty="0" err="1">
                <a:solidFill>
                  <a:srgbClr val="FF0000"/>
                </a:solidFill>
                <a:effectLst/>
                <a:latin typeface="LinLibertineTI"/>
              </a:rPr>
              <a:t>transactions</a:t>
            </a:r>
            <a:endParaRPr lang="en-US" altLang="zh-TW" dirty="0"/>
          </a:p>
          <a:p>
            <a:r>
              <a:rPr lang="en-US" dirty="0" err="1"/>
              <a:t>一個</a:t>
            </a:r>
            <a:r>
              <a:rPr lang="en-US" dirty="0"/>
              <a:t> </a:t>
            </a:r>
            <a:r>
              <a:rPr lang="da-DK" altLang="zh-TW" sz="1200" dirty="0">
                <a:solidFill>
                  <a:srgbClr val="FF0000"/>
                </a:solidFill>
                <a:effectLst/>
                <a:latin typeface="LinLibertineT"/>
              </a:rPr>
              <a:t>Procedures</a:t>
            </a:r>
            <a:r>
              <a:rPr lang="en-US" dirty="0"/>
              <a:t> </a:t>
            </a:r>
            <a:r>
              <a:rPr lang="en-US" dirty="0" err="1"/>
              <a:t>是由很多個</a:t>
            </a:r>
            <a:r>
              <a:rPr lang="zh-TW" altLang="en-US" dirty="0"/>
              <a:t> </a:t>
            </a:r>
            <a:r>
              <a:rPr lang="da-DK" altLang="zh-TW" sz="1200" dirty="0" err="1">
                <a:solidFill>
                  <a:srgbClr val="FF0000"/>
                </a:solidFill>
                <a:effectLst/>
                <a:latin typeface="LinLibertineTI"/>
              </a:rPr>
              <a:t>transactions</a:t>
            </a:r>
            <a:r>
              <a:rPr lang="en-US" altLang="zh-TW" dirty="0"/>
              <a:t> </a:t>
            </a:r>
            <a:r>
              <a:rPr lang="zh-TW" altLang="en-US" dirty="0"/>
              <a:t>所串聯組合成的</a:t>
            </a:r>
            <a:endParaRPr lang="en-US" altLang="zh-TW" dirty="0"/>
          </a:p>
          <a:p>
            <a:r>
              <a:rPr lang="zh-TW" altLang="en-US" dirty="0"/>
              <a:t>而</a:t>
            </a:r>
            <a:r>
              <a:rPr lang="en-US" altLang="zh-TW" dirty="0"/>
              <a:t> </a:t>
            </a:r>
            <a:r>
              <a:rPr lang="da-DK" altLang="zh-TW" sz="1200" dirty="0" err="1">
                <a:solidFill>
                  <a:srgbClr val="FF0000"/>
                </a:solidFill>
                <a:effectLst/>
                <a:latin typeface="LinLibertineTI"/>
              </a:rPr>
              <a:t>transactions</a:t>
            </a:r>
            <a:r>
              <a:rPr lang="en-US" altLang="zh-TW" dirty="0"/>
              <a:t> </a:t>
            </a:r>
            <a:r>
              <a:rPr lang="zh-TW" altLang="en-US" dirty="0"/>
              <a:t>指的就是倆個</a:t>
            </a:r>
            <a:r>
              <a:rPr lang="en-US" altLang="zh-TW" dirty="0"/>
              <a:t> NF </a:t>
            </a:r>
            <a:r>
              <a:rPr lang="zh-TW" altLang="en-US" dirty="0"/>
              <a:t>之間，每一組</a:t>
            </a:r>
            <a:r>
              <a:rPr lang="en-US" altLang="zh-TW" dirty="0"/>
              <a:t>request </a:t>
            </a:r>
            <a:r>
              <a:rPr lang="zh-TW" altLang="en-US" dirty="0"/>
              <a:t>與 </a:t>
            </a:r>
            <a:r>
              <a:rPr lang="en-US" altLang="zh-TW" dirty="0"/>
              <a:t>response</a:t>
            </a:r>
            <a:r>
              <a:rPr lang="zh-TW" altLang="en-US" dirty="0"/>
              <a:t>就叫一個</a:t>
            </a:r>
            <a:r>
              <a:rPr lang="en-US" altLang="zh-TW" dirty="0"/>
              <a:t>transaction</a:t>
            </a:r>
          </a:p>
          <a:p>
            <a:r>
              <a:rPr lang="zh-TW" altLang="en-US" dirty="0"/>
              <a:t>作者將這些</a:t>
            </a:r>
            <a:r>
              <a:rPr lang="en-US" altLang="zh-TW" dirty="0"/>
              <a:t> </a:t>
            </a:r>
            <a:r>
              <a:rPr lang="zh-TW" altLang="en-US" dirty="0"/>
              <a:t>串連的</a:t>
            </a:r>
            <a:r>
              <a:rPr lang="en-US" altLang="zh-TW" dirty="0"/>
              <a:t> Service function chain </a:t>
            </a:r>
            <a:r>
              <a:rPr lang="zh-TW" altLang="en-US" dirty="0"/>
              <a:t>簡稱為</a:t>
            </a:r>
            <a:r>
              <a:rPr lang="en-US" altLang="zh-TW" dirty="0"/>
              <a:t> SFC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965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將</a:t>
            </a:r>
            <a:r>
              <a:rPr lang="zh-TW" altLang="en-US" dirty="0"/>
              <a:t> </a:t>
            </a:r>
            <a:r>
              <a:rPr lang="en-US" altLang="zh-TW" dirty="0"/>
              <a:t>Procedural</a:t>
            </a:r>
            <a:r>
              <a:rPr lang="zh-TW" altLang="en-US" dirty="0"/>
              <a:t> 與 </a:t>
            </a:r>
            <a:r>
              <a:rPr lang="en-US" altLang="zh-TW" dirty="0"/>
              <a:t>transaction</a:t>
            </a:r>
            <a:r>
              <a:rPr lang="zh-TW" altLang="en-US" dirty="0"/>
              <a:t> 做比較：</a:t>
            </a:r>
            <a:endParaRPr lang="en-US" altLang="zh-TW" dirty="0"/>
          </a:p>
          <a:p>
            <a:r>
              <a:rPr lang="en-US" dirty="0" err="1"/>
              <a:t>Procedural會在每一次procedural結束後，才將</a:t>
            </a:r>
            <a:r>
              <a:rPr lang="en-US" dirty="0"/>
              <a:t> UE state</a:t>
            </a:r>
            <a:r>
              <a:rPr lang="zh-TW" altLang="en-US" dirty="0"/>
              <a:t> 儲存至</a:t>
            </a:r>
            <a:r>
              <a:rPr lang="en-US" altLang="zh-TW" dirty="0"/>
              <a:t> database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dirty="0" err="1"/>
              <a:t>而</a:t>
            </a:r>
            <a:r>
              <a:rPr lang="zh-TW" altLang="en-US" dirty="0"/>
              <a:t> </a:t>
            </a:r>
            <a:r>
              <a:rPr lang="en-US" altLang="zh-TW" dirty="0"/>
              <a:t>Transaction </a:t>
            </a:r>
            <a:r>
              <a:rPr lang="zh-TW" altLang="en-US" dirty="0"/>
              <a:t>則更為細膩，會在每一次個別的</a:t>
            </a:r>
            <a:r>
              <a:rPr lang="en-US" altLang="zh-TW" dirty="0"/>
              <a:t>transaction</a:t>
            </a:r>
            <a:r>
              <a:rPr lang="zh-TW" altLang="en-US" dirty="0"/>
              <a:t>結束後，就將</a:t>
            </a:r>
            <a:r>
              <a:rPr lang="en-US" altLang="zh-TW" dirty="0"/>
              <a:t> UE state</a:t>
            </a:r>
            <a:r>
              <a:rPr lang="zh-TW" altLang="en-US" dirty="0"/>
              <a:t> 儲存至</a:t>
            </a:r>
            <a:r>
              <a:rPr lang="en-US" altLang="zh-TW" dirty="0"/>
              <a:t> database</a:t>
            </a:r>
            <a:r>
              <a:rPr lang="zh-TW" altLang="en-US" dirty="0"/>
              <a:t>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983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藍色</a:t>
            </a:r>
            <a:r>
              <a:rPr lang="en-US" altLang="zh-TW" dirty="0" err="1"/>
              <a:t>框框</a:t>
            </a:r>
            <a:r>
              <a:rPr lang="en-US" dirty="0" err="1"/>
              <a:t>是</a:t>
            </a:r>
            <a:r>
              <a:rPr lang="en-US" dirty="0"/>
              <a:t> procedural </a:t>
            </a:r>
          </a:p>
          <a:p>
            <a:r>
              <a:rPr lang="en-US" dirty="0" err="1"/>
              <a:t>紅色</a:t>
            </a:r>
            <a:r>
              <a:rPr lang="en-US" altLang="zh-TW" dirty="0" err="1"/>
              <a:t>框框</a:t>
            </a:r>
            <a:r>
              <a:rPr lang="en-US" dirty="0" err="1"/>
              <a:t>是</a:t>
            </a:r>
            <a:r>
              <a:rPr lang="en-US" dirty="0"/>
              <a:t> </a:t>
            </a:r>
            <a:r>
              <a:rPr lang="en-US" dirty="0" err="1"/>
              <a:t>transacion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69F1-B63C-A140-BF05-CF0F53626D89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56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7">
            <a:extLst>
              <a:ext uri="{FF2B5EF4-FFF2-40B4-BE49-F238E27FC236}">
                <a16:creationId xmlns:a16="http://schemas.microsoft.com/office/drawing/2014/main" id="{5510036A-FEB4-9166-8CF8-96BB1151C14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C31C6943-C356-3D02-D944-A7F4793CBF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1" name="Picture 12">
                <a:extLst>
                  <a:ext uri="{FF2B5EF4-FFF2-40B4-BE49-F238E27FC236}">
                    <a16:creationId xmlns:a16="http://schemas.microsoft.com/office/drawing/2014/main" id="{E43910DE-336C-7F9E-E808-A6C8ED7C8C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3851"/>
                <a:ext cx="483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矩形 18">
                <a:extLst>
                  <a:ext uri="{FF2B5EF4-FFF2-40B4-BE49-F238E27FC236}">
                    <a16:creationId xmlns:a16="http://schemas.microsoft.com/office/drawing/2014/main" id="{C4059299-E72B-E9A5-553A-0DBB95B39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" y="4020"/>
                <a:ext cx="19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lang="en-US" altLang="zh-TW" sz="1000">
                    <a:solidFill>
                      <a:srgbClr val="969696"/>
                    </a:solidFill>
                    <a:latin typeface="Calibri" panose="020F0502020204030204" pitchFamily="34" charset="0"/>
                  </a:rPr>
                  <a:t>National Chung Cheng University</a:t>
                </a:r>
              </a:p>
              <a:p>
                <a:pPr algn="r" eaLnBrk="1" hangingPunct="1"/>
                <a:r>
                  <a:rPr lang="en-US" altLang="zh-TW" sz="1000">
                    <a:solidFill>
                      <a:srgbClr val="969696"/>
                    </a:solidFill>
                    <a:latin typeface="Calibri" panose="020F0502020204030204" pitchFamily="34" charset="0"/>
                  </a:rPr>
                  <a:t>Dept. Computer Science &amp; Information Engineering</a:t>
                </a:r>
              </a:p>
            </p:txBody>
          </p:sp>
        </p:grpSp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DCA0FA86-DE48-E811-FF5F-301512B8B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60" b="24757"/>
            <a:stretch>
              <a:fillRect/>
            </a:stretch>
          </p:blipFill>
          <p:spPr bwMode="auto">
            <a:xfrm>
              <a:off x="0" y="4643438"/>
              <a:ext cx="2271713" cy="221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5CF6BFF2-9E82-BC0F-B6BF-83E224D2D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9"/>
            <a:stretch>
              <a:fillRect/>
            </a:stretch>
          </p:blipFill>
          <p:spPr bwMode="auto">
            <a:xfrm>
              <a:off x="2214563" y="5053013"/>
              <a:ext cx="1819275" cy="180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F52500FD-60CB-E292-53D5-ECACE09DEF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8" t="33981"/>
            <a:stretch>
              <a:fillRect/>
            </a:stretch>
          </p:blipFill>
          <p:spPr bwMode="auto">
            <a:xfrm>
              <a:off x="0" y="0"/>
              <a:ext cx="2286000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2A61E367-DB69-BC8E-25DD-AEE3A08C2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67"/>
            <a:stretch>
              <a:fillRect/>
            </a:stretch>
          </p:blipFill>
          <p:spPr bwMode="auto">
            <a:xfrm>
              <a:off x="0" y="1162050"/>
              <a:ext cx="1052513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16">
              <a:extLst>
                <a:ext uri="{FF2B5EF4-FFF2-40B4-BE49-F238E27FC236}">
                  <a16:creationId xmlns:a16="http://schemas.microsoft.com/office/drawing/2014/main" id="{1AE58B9A-35B7-66E8-E358-EF2661B97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6367463"/>
              <a:ext cx="428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 b="1">
                  <a:latin typeface="Calibri" panose="020F0502020204030204" pitchFamily="34" charset="0"/>
                </a:rPr>
                <a:t>2023 Mobile All-IP Networking Laboratory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302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C5DC2B2D-60D7-D400-349A-2A9B8725F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6C4CA-041D-DD43-869F-753E0DA74CD4}" type="datetimeFigureOut">
              <a:rPr lang="en-US" altLang="zh-TW"/>
              <a:pPr>
                <a:defRPr/>
              </a:pPr>
              <a:t>3/31/23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D01B5E30-51B7-A4F5-A913-46B945F3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A06BC822-CE15-5CF0-9256-E6A7189F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F648C-E5F6-CE46-9049-F1E9B2FA144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209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1E94E461-2A20-1DDE-170C-DD2D598E8756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86FC5EEB-BF3D-4968-240F-3CBF8BB12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7A19D-9A29-F64F-B37C-0AA7D3E74FBD}" type="datetimeFigureOut">
              <a:rPr lang="en-US" altLang="zh-TW"/>
              <a:pPr>
                <a:defRPr/>
              </a:pPr>
              <a:t>3/31/23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9CDD2D1A-7461-B21A-D92E-183980D1C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42B0EB07-4D27-B216-9F53-07066DE7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E0485-8079-F245-89E1-E79655CE8B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030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82CE4EFF-6251-FA67-44E1-D861E2DEA6CB}"/>
              </a:ext>
            </a:extLst>
          </p:cNvPr>
          <p:cNvCxnSpPr/>
          <p:nvPr/>
        </p:nvCxnSpPr>
        <p:spPr>
          <a:xfrm rot="5400000">
            <a:off x="3657601" y="3200400"/>
            <a:ext cx="5791200" cy="31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00A93DF0-D1C5-14DA-D911-5AF0D4AB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42FF6-57F6-FB45-AEFE-7924E30ED0C6}" type="datetimeFigureOut">
              <a:rPr lang="en-US" altLang="zh-TW"/>
              <a:pPr>
                <a:defRPr/>
              </a:pPr>
              <a:t>3/31/23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4F6B4EF7-0849-2401-4F8D-55F508B9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00D5EED0-C7E2-AC44-E70A-843AB823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B353A-79ED-DE4D-BE7F-FC89BE0088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419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6F70A04A-9921-D8B5-F552-036D8A22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7A509-836F-3942-BFC3-3925D5BC22AF}" type="datetimeFigureOut">
              <a:rPr lang="en-US" altLang="zh-TW"/>
              <a:pPr>
                <a:defRPr/>
              </a:pPr>
              <a:t>3/31/23</a:t>
            </a:fld>
            <a:endParaRPr lang="en-US" altLang="zh-TW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A4D57EF8-2C1F-DCA9-ECDE-4C81B421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87A35B28-6159-53DA-1DCD-22A7AF0A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2A06B-3B1B-1F43-9A5F-55910B4C64E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721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0BAE48D2-AFA4-B726-0259-1D2E5171A4B1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0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AF5D77-87FC-F335-89B2-AEDFF812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7D0E5-64C4-1948-9E28-5658C4C9BF3B}" type="datetimeFigureOut">
              <a:rPr lang="en-US" altLang="zh-TW"/>
              <a:pPr>
                <a:defRPr/>
              </a:pPr>
              <a:t>3/31/23</a:t>
            </a:fld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0EC120-18CE-B94B-9805-DA39C786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56AA51-CA7A-D1B5-FED4-F8B029A2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8C947-18F6-7E41-96FB-586CB289CBF5}" type="slidenum">
              <a:rPr lang="en-US" altLang="zh-TW"/>
              <a:pPr/>
              <a:t>‹#›</a:t>
            </a:fld>
            <a:endParaRPr lang="en-US" altLang="zh-TW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A29CF14F-7C6A-BCDC-F115-2F170005E9D6}"/>
              </a:ext>
            </a:extLst>
          </p:cNvPr>
          <p:cNvCxnSpPr/>
          <p:nvPr userDrawn="1"/>
        </p:nvCxnSpPr>
        <p:spPr>
          <a:xfrm>
            <a:off x="457200" y="5157192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15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BE68BD2B-A4ED-7F92-E6B7-FBF0C83F418D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>
            <a:extLst>
              <a:ext uri="{FF2B5EF4-FFF2-40B4-BE49-F238E27FC236}">
                <a16:creationId xmlns:a16="http://schemas.microsoft.com/office/drawing/2014/main" id="{FB65C2E4-8AE3-1361-EE19-8A4F0E5D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21B5-F522-A747-B7D1-809CF9921E54}" type="datetimeFigureOut">
              <a:rPr lang="en-US" altLang="zh-TW"/>
              <a:pPr>
                <a:defRPr/>
              </a:pPr>
              <a:t>3/31/23</a:t>
            </a:fld>
            <a:endParaRPr lang="en-US" altLang="zh-TW"/>
          </a:p>
        </p:txBody>
      </p:sp>
      <p:sp>
        <p:nvSpPr>
          <p:cNvPr id="7" name="頁尾版面配置區 4">
            <a:extLst>
              <a:ext uri="{FF2B5EF4-FFF2-40B4-BE49-F238E27FC236}">
                <a16:creationId xmlns:a16="http://schemas.microsoft.com/office/drawing/2014/main" id="{70DE60ED-09DD-FA92-4DB2-06077066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54BA8013-A084-4E95-D71D-05667600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BA8E6-CA40-1749-A64C-3B7F2DB506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252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637B17BE-3065-EFD7-CDF9-69863D56B6DA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3">
            <a:extLst>
              <a:ext uri="{FF2B5EF4-FFF2-40B4-BE49-F238E27FC236}">
                <a16:creationId xmlns:a16="http://schemas.microsoft.com/office/drawing/2014/main" id="{1295FA4E-319E-4A2E-013D-084C958B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ACE9-AFB2-5144-B19D-238FCE1A07AF}" type="datetimeFigureOut">
              <a:rPr lang="en-US" altLang="zh-TW"/>
              <a:pPr>
                <a:defRPr/>
              </a:pPr>
              <a:t>3/31/23</a:t>
            </a:fld>
            <a:endParaRPr lang="en-US" altLang="zh-TW"/>
          </a:p>
        </p:txBody>
      </p:sp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id="{14598F4E-9122-1C2F-F46F-D88FF0B0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0C391535-5276-31D6-994C-C61975A1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EDABE-5FDB-8B45-8362-CB3AB3CB1A3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874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801041B9-CAA0-7829-BE6C-01961A8D0379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056F79-096F-37CE-0AF2-22ED6DB61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BF851-A597-7249-B927-5E86CF16718F}" type="datetimeFigureOut">
              <a:rPr lang="en-US" altLang="zh-TW"/>
              <a:pPr>
                <a:defRPr/>
              </a:pPr>
              <a:t>3/31/23</a:t>
            </a:fld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477B1F1-BF25-9945-C969-871200CBD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486491-B6D0-ED5D-F0F9-01C62882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B65F6-C243-F244-81B9-FFC2D2D12F9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781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A43A7977-99DC-839E-8887-48CB143C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B6B37-63C7-6640-A63C-97A31EB92DD8}" type="datetimeFigureOut">
              <a:rPr lang="en-US" altLang="zh-TW"/>
              <a:pPr>
                <a:defRPr/>
              </a:pPr>
              <a:t>3/31/23</a:t>
            </a:fld>
            <a:endParaRPr lang="en-US" altLang="zh-TW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F8FD1204-FAD6-36CF-E8B1-ED9A84AD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B9AED21C-C349-1F94-D658-8D4FA236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811F5-6C49-D640-A179-B2B41E685B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931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7D278659-8381-BCCD-688D-1C64F810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8495-EA9F-F047-8E46-F95B3E2BBFE6}" type="datetimeFigureOut">
              <a:rPr lang="en-US" altLang="zh-TW"/>
              <a:pPr>
                <a:defRPr/>
              </a:pPr>
              <a:t>3/31/23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BC6B1B9E-5C50-8338-0248-B65A8EAB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345B8B53-894B-6898-AFD2-D3E661A9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03014-97AA-874A-9A27-40018454F91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105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 descr="logo_ppt.png">
            <a:extLst>
              <a:ext uri="{FF2B5EF4-FFF2-40B4-BE49-F238E27FC236}">
                <a16:creationId xmlns:a16="http://schemas.microsoft.com/office/drawing/2014/main" id="{58470B2F-D5CC-3D25-6713-6EA90461D9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198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>
            <a:extLst>
              <a:ext uri="{FF2B5EF4-FFF2-40B4-BE49-F238E27FC236}">
                <a16:creationId xmlns:a16="http://schemas.microsoft.com/office/drawing/2014/main" id="{E80B0E8B-5AC7-2E3E-BC8C-D987C9FD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7667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矩形 20">
            <a:extLst>
              <a:ext uri="{FF2B5EF4-FFF2-40B4-BE49-F238E27FC236}">
                <a16:creationId xmlns:a16="http://schemas.microsoft.com/office/drawing/2014/main" id="{0FD87496-FB82-D773-2626-20874A102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60325"/>
            <a:ext cx="3113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TW" sz="1000">
                <a:solidFill>
                  <a:srgbClr val="969696"/>
                </a:solidFill>
                <a:latin typeface="Calibri" panose="020F0502020204030204" pitchFamily="34" charset="0"/>
              </a:rPr>
              <a:t>National Chung Cheng University</a:t>
            </a:r>
          </a:p>
          <a:p>
            <a:pPr eaLnBrk="1" hangingPunct="1"/>
            <a:r>
              <a:rPr lang="en-US" altLang="zh-TW" sz="1000">
                <a:solidFill>
                  <a:srgbClr val="969696"/>
                </a:solidFill>
                <a:latin typeface="Calibri" panose="020F0502020204030204" pitchFamily="34" charset="0"/>
              </a:rPr>
              <a:t>Dept. Computer Science &amp; Information Engineering</a:t>
            </a:r>
          </a:p>
        </p:txBody>
      </p:sp>
      <p:sp>
        <p:nvSpPr>
          <p:cNvPr id="1029" name="標題版面配置區 1">
            <a:extLst>
              <a:ext uri="{FF2B5EF4-FFF2-40B4-BE49-F238E27FC236}">
                <a16:creationId xmlns:a16="http://schemas.microsoft.com/office/drawing/2014/main" id="{421B8024-3B92-7302-D7A3-100450A00D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30" name="文字版面配置區 2">
            <a:extLst>
              <a:ext uri="{FF2B5EF4-FFF2-40B4-BE49-F238E27FC236}">
                <a16:creationId xmlns:a16="http://schemas.microsoft.com/office/drawing/2014/main" id="{E0A4CA7B-405E-8FBB-3F66-E871EB5ACA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8F3969-03AB-B51E-9985-4350104BE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1DDF226-750E-B646-AA4D-8B06392F4D0F}" type="datetimeFigureOut">
              <a:rPr lang="en-US" altLang="zh-TW"/>
              <a:pPr>
                <a:defRPr/>
              </a:pPr>
              <a:t>3/31/23</a:t>
            </a:fld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934880-05F2-1757-2D68-26D5B1B60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90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AA92676-E41D-D84B-B51B-91D8ADB8D68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9" r:id="rId2"/>
    <p:sldLayoutId id="2147483795" r:id="rId3"/>
    <p:sldLayoutId id="2147483790" r:id="rId4"/>
    <p:sldLayoutId id="2147483796" r:id="rId5"/>
    <p:sldLayoutId id="2147483797" r:id="rId6"/>
    <p:sldLayoutId id="2147483798" r:id="rId7"/>
    <p:sldLayoutId id="2147483791" r:id="rId8"/>
    <p:sldLayoutId id="2147483792" r:id="rId9"/>
    <p:sldLayoutId id="2147483793" r:id="rId10"/>
    <p:sldLayoutId id="2147483799" r:id="rId11"/>
    <p:sldLayoutId id="214748380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>
            <a:extLst>
              <a:ext uri="{FF2B5EF4-FFF2-40B4-BE49-F238E27FC236}">
                <a16:creationId xmlns:a16="http://schemas.microsoft.com/office/drawing/2014/main" id="{5EC86108-C7B4-A244-42BA-0336A504F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/>
          <a:lstStyle/>
          <a:p>
            <a:pPr defTabSz="912813">
              <a:lnSpc>
                <a:spcPct val="150000"/>
              </a:lnSpc>
            </a:pPr>
            <a:r>
              <a:rPr lang="da-DK" altLang="zh-TW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a-DK" altLang="zh-TW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a-DK" altLang="zh-TW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a-DK" altLang="zh-TW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Stateless</a:t>
            </a:r>
            <a:r>
              <a:rPr lang="da-DK" altLang="zh-TW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Network </a:t>
            </a:r>
            <a:r>
              <a:rPr lang="da-DK" altLang="zh-TW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da-DK" altLang="zh-TW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5G &amp;</a:t>
            </a:r>
            <a:br>
              <a:rPr lang="da-DK" altLang="zh-TW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altLang="zh-TW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Towards</a:t>
            </a:r>
            <a:r>
              <a:rPr lang="da-DK" altLang="zh-TW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Low-</a:t>
            </a:r>
            <a:r>
              <a:rPr lang="da-DK" altLang="zh-TW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a-DK" altLang="zh-TW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Stateless</a:t>
            </a:r>
            <a:r>
              <a:rPr lang="da-DK" altLang="zh-TW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5G Core </a:t>
            </a:r>
            <a:endParaRPr lang="zh-TW" altLang="zh-TW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2081FFC-10DC-6607-EF6D-FF9D02368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60364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1800" dirty="0">
                <a:latin typeface="+mn-lt"/>
              </a:rPr>
              <a:t>Presenter:</a:t>
            </a:r>
            <a:r>
              <a:rPr lang="zh-TW" altLang="en-US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彭奎量</a:t>
            </a:r>
            <a:r>
              <a:rPr lang="en-US" altLang="zh-TW" sz="1800" dirty="0">
                <a:latin typeface="+mn-lt"/>
              </a:rPr>
              <a:t> 2023/03/31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22FCC5-341A-2601-1EDF-8487EBD8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STATELESS 5GS FUNCTIONS</a:t>
            </a:r>
            <a:endParaRPr lang="da-DK" altLang="zh-TW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975B98-4CA3-73DD-DDCB-E6ADC06FD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zh-TW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a-DK" altLang="zh-TW" sz="20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a-DK" altLang="zh-TW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a-DK" altLang="zh-TW" sz="20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Stateless</a:t>
            </a:r>
            <a:r>
              <a:rPr lang="da-DK" altLang="zh-TW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Network </a:t>
            </a:r>
            <a:r>
              <a:rPr lang="da-DK" altLang="zh-TW" sz="20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da-DK" altLang="zh-TW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5G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5DD3C2-CEA9-D790-F2AF-A21AFA6D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947-18F6-7E41-96FB-586CB289CBF5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657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44104-9AD7-8E7F-9B52-CBA3FE47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STATELESS 5GS FUNCTIONS</a:t>
            </a:r>
            <a:endParaRPr lang="en-US" sz="3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9F7686-68BF-6D2E-9AD5-B78D9520D0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11</a:t>
            </a:fld>
            <a:endParaRPr lang="en-US" altLang="zh-TW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39A2539-883D-8B37-A53F-229738417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59061"/>
            <a:ext cx="4463129" cy="27269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70AB6C45-ADCB-1FC3-E2D2-388778FD7905}"/>
              </a:ext>
            </a:extLst>
          </p:cNvPr>
          <p:cNvSpPr/>
          <p:nvPr/>
        </p:nvSpPr>
        <p:spPr>
          <a:xfrm>
            <a:off x="1043608" y="3356992"/>
            <a:ext cx="3168352" cy="432048"/>
          </a:xfrm>
          <a:prstGeom prst="ellipse">
            <a:avLst/>
          </a:pr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845089750">
                  <a:custGeom>
                    <a:avLst/>
                    <a:gdLst>
                      <a:gd name="connsiteX0" fmla="*/ 0 w 3168352"/>
                      <a:gd name="connsiteY0" fmla="*/ 216024 h 432048"/>
                      <a:gd name="connsiteX1" fmla="*/ 1584176 w 3168352"/>
                      <a:gd name="connsiteY1" fmla="*/ 0 h 432048"/>
                      <a:gd name="connsiteX2" fmla="*/ 3168352 w 3168352"/>
                      <a:gd name="connsiteY2" fmla="*/ 216024 h 432048"/>
                      <a:gd name="connsiteX3" fmla="*/ 1584176 w 3168352"/>
                      <a:gd name="connsiteY3" fmla="*/ 432048 h 432048"/>
                      <a:gd name="connsiteX4" fmla="*/ 0 w 3168352"/>
                      <a:gd name="connsiteY4" fmla="*/ 216024 h 432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68352" h="432048" extrusionOk="0">
                        <a:moveTo>
                          <a:pt x="0" y="216024"/>
                        </a:moveTo>
                        <a:cubicBezTo>
                          <a:pt x="-30510" y="54976"/>
                          <a:pt x="683045" y="-58122"/>
                          <a:pt x="1584176" y="0"/>
                        </a:cubicBezTo>
                        <a:cubicBezTo>
                          <a:pt x="2472726" y="-24919"/>
                          <a:pt x="3159835" y="110290"/>
                          <a:pt x="3168352" y="216024"/>
                        </a:cubicBezTo>
                        <a:cubicBezTo>
                          <a:pt x="3162723" y="447683"/>
                          <a:pt x="2506058" y="516848"/>
                          <a:pt x="1584176" y="432048"/>
                        </a:cubicBezTo>
                        <a:cubicBezTo>
                          <a:pt x="709955" y="424109"/>
                          <a:pt x="-23092" y="329642"/>
                          <a:pt x="0" y="216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AA88AA93-CBA1-22E0-FCC5-954AB28A7AE7}"/>
              </a:ext>
            </a:extLst>
          </p:cNvPr>
          <p:cNvSpPr txBox="1">
            <a:spLocks/>
          </p:cNvSpPr>
          <p:nvPr/>
        </p:nvSpPr>
        <p:spPr bwMode="auto">
          <a:xfrm>
            <a:off x="5292080" y="1844824"/>
            <a:ext cx="3547120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3200" b="0" u="none" kern="120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Procedures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LinLibertineT"/>
              </a:rPr>
              <a:t>are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LinLibertineT"/>
              </a:rPr>
              <a:t>executed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 as a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LinLibertineT"/>
              </a:rPr>
              <a:t>sequence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 of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LinLibertineTI"/>
              </a:rPr>
              <a:t>transactions</a:t>
            </a:r>
            <a:r>
              <a:rPr lang="da-DK" altLang="zh-TW" sz="2000" dirty="0">
                <a:solidFill>
                  <a:srgbClr val="FF0000"/>
                </a:solidFill>
                <a:latin typeface="LinLibertineTI"/>
              </a:rPr>
              <a:t>.</a:t>
            </a:r>
          </a:p>
          <a:p>
            <a:pPr marL="0" indent="0">
              <a:buNone/>
            </a:pPr>
            <a:endParaRPr lang="da-DK" altLang="zh-TW" sz="2000" dirty="0">
              <a:solidFill>
                <a:srgbClr val="FF0000"/>
              </a:solidFill>
            </a:endParaRPr>
          </a:p>
          <a:p>
            <a:r>
              <a:rPr lang="da-DK" altLang="zh-TW" sz="2000" dirty="0">
                <a:effectLst/>
                <a:latin typeface="LinLibertineT"/>
              </a:rPr>
              <a:t>A </a:t>
            </a:r>
            <a:r>
              <a:rPr lang="da-DK" altLang="zh-TW" sz="2000" dirty="0" err="1">
                <a:effectLst/>
                <a:latin typeface="LinLibertineTI"/>
              </a:rPr>
              <a:t>transaction</a:t>
            </a:r>
            <a:r>
              <a:rPr lang="da-DK" altLang="zh-TW" sz="2000" dirty="0">
                <a:effectLst/>
                <a:latin typeface="LinLibertineTI"/>
              </a:rPr>
              <a:t> </a:t>
            </a:r>
            <a:r>
              <a:rPr lang="da-DK" altLang="zh-TW" sz="2000" dirty="0">
                <a:effectLst/>
                <a:latin typeface="LinLibertineT"/>
              </a:rPr>
              <a:t>is a message </a:t>
            </a:r>
            <a:r>
              <a:rPr lang="da-DK" altLang="zh-TW" sz="2000" dirty="0" err="1">
                <a:effectLst/>
                <a:latin typeface="LinLibertineT"/>
              </a:rPr>
              <a:t>interaction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LinLibertineT"/>
              </a:rPr>
              <a:t>between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LinLibertineT"/>
              </a:rPr>
              <a:t>two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LinLibertineT"/>
              </a:rPr>
              <a:t>functions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that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involves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exactly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one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request</a:t>
            </a:r>
            <a:r>
              <a:rPr lang="da-DK" altLang="zh-TW" sz="2000" dirty="0">
                <a:effectLst/>
                <a:latin typeface="LinLibertineT"/>
              </a:rPr>
              <a:t> and </a:t>
            </a:r>
            <a:r>
              <a:rPr lang="da-DK" altLang="zh-TW" sz="2000" dirty="0" err="1">
                <a:effectLst/>
                <a:latin typeface="LinLibertineT"/>
              </a:rPr>
              <a:t>its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corresponding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response</a:t>
            </a:r>
            <a:r>
              <a:rPr lang="da-DK" altLang="zh-TW" sz="2000" dirty="0">
                <a:latin typeface="LinLibertineT"/>
              </a:rPr>
              <a:t>.</a:t>
            </a:r>
          </a:p>
          <a:p>
            <a:endParaRPr lang="da-DK" altLang="zh-TW" sz="2000" dirty="0">
              <a:latin typeface="LinLibertineT"/>
            </a:endParaRPr>
          </a:p>
          <a:p>
            <a:r>
              <a:rPr lang="da-DK" altLang="zh-TW" sz="2000" dirty="0">
                <a:latin typeface="LinLibertineT"/>
              </a:rPr>
              <a:t>SFC: Service </a:t>
            </a:r>
            <a:r>
              <a:rPr lang="da-DK" altLang="zh-TW" sz="2000" dirty="0" err="1">
                <a:latin typeface="LinLibertineT"/>
              </a:rPr>
              <a:t>Function</a:t>
            </a:r>
            <a:r>
              <a:rPr lang="da-DK" altLang="zh-TW" sz="2000" dirty="0">
                <a:latin typeface="LinLibertineT"/>
              </a:rPr>
              <a:t> Chain</a:t>
            </a:r>
            <a:endParaRPr lang="da-DK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74388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44104-9AD7-8E7F-9B52-CBA3FE47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STATELESS 5GS FUNCTIONS</a:t>
            </a:r>
            <a:endParaRPr lang="en-US" sz="2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EE0DA9-C0B8-7A8A-B4D0-D9F17F249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/>
          <a:lstStyle/>
          <a:p>
            <a:endParaRPr lang="da-DK" altLang="zh-TW" sz="2000" dirty="0">
              <a:effectLst/>
              <a:latin typeface="LinLibertineT"/>
            </a:endParaRPr>
          </a:p>
          <a:p>
            <a:r>
              <a:rPr lang="da-DK" altLang="zh-TW" sz="2000" dirty="0" err="1">
                <a:effectLst/>
                <a:latin typeface="+mn-lt"/>
              </a:rPr>
              <a:t>Procedural</a:t>
            </a:r>
            <a:r>
              <a:rPr lang="da-DK" altLang="zh-TW" sz="2000" dirty="0">
                <a:effectLst/>
                <a:latin typeface="+mn-lt"/>
              </a:rPr>
              <a:t> and </a:t>
            </a:r>
            <a:r>
              <a:rPr lang="da-DK" altLang="zh-TW" sz="2000" dirty="0" err="1">
                <a:effectLst/>
                <a:latin typeface="+mn-lt"/>
              </a:rPr>
              <a:t>Transactional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Statelessness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compare</a:t>
            </a:r>
            <a:r>
              <a:rPr lang="da-DK" altLang="zh-TW" sz="2000" dirty="0">
                <a:effectLst/>
                <a:latin typeface="+mn-lt"/>
              </a:rPr>
              <a:t> :</a:t>
            </a:r>
            <a:endParaRPr lang="da-DK" altLang="zh-TW" sz="2000" dirty="0">
              <a:latin typeface="+mn-lt"/>
            </a:endParaRPr>
          </a:p>
          <a:p>
            <a:pPr lvl="1"/>
            <a:r>
              <a:rPr lang="da-DK" altLang="zh-TW" sz="2000" dirty="0" err="1">
                <a:effectLst/>
                <a:latin typeface="+mn-lt"/>
              </a:rPr>
              <a:t>Procedural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statelessness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refers</a:t>
            </a:r>
            <a:r>
              <a:rPr lang="da-DK" altLang="zh-TW" sz="2000" dirty="0">
                <a:effectLst/>
                <a:latin typeface="+mn-lt"/>
              </a:rPr>
              <a:t> to </a:t>
            </a:r>
            <a:r>
              <a:rPr lang="da-DK" altLang="zh-TW" sz="2000" dirty="0" err="1">
                <a:effectLst/>
                <a:latin typeface="+mn-lt"/>
              </a:rPr>
              <a:t>storing</a:t>
            </a:r>
            <a:r>
              <a:rPr lang="da-DK" altLang="zh-TW" sz="2000" dirty="0">
                <a:effectLst/>
                <a:latin typeface="+mn-lt"/>
              </a:rPr>
              <a:t> the UE </a:t>
            </a:r>
            <a:r>
              <a:rPr lang="da-DK" altLang="zh-TW" sz="2000" dirty="0" err="1">
                <a:effectLst/>
                <a:latin typeface="+mn-lt"/>
              </a:rPr>
              <a:t>state</a:t>
            </a:r>
            <a:r>
              <a:rPr lang="da-DK" altLang="zh-TW" sz="2000" dirty="0">
                <a:effectLst/>
                <a:latin typeface="+mn-lt"/>
              </a:rPr>
              <a:t> in the database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at the end of a procedure</a:t>
            </a:r>
            <a:r>
              <a:rPr lang="da-DK" altLang="zh-TW" sz="2000" dirty="0">
                <a:effectLst/>
                <a:latin typeface="+mn-lt"/>
              </a:rPr>
              <a:t>. </a:t>
            </a:r>
            <a:r>
              <a:rPr lang="da-DK" altLang="zh-TW" sz="2000" dirty="0" err="1">
                <a:effectLst/>
                <a:latin typeface="+mn-lt"/>
              </a:rPr>
              <a:t>During</a:t>
            </a:r>
            <a:r>
              <a:rPr lang="da-DK" altLang="zh-TW" sz="2000" dirty="0">
                <a:effectLst/>
                <a:latin typeface="+mn-lt"/>
              </a:rPr>
              <a:t> the operation of a procedure, the </a:t>
            </a:r>
            <a:r>
              <a:rPr lang="da-DK" altLang="zh-TW" sz="2000" dirty="0" err="1">
                <a:effectLst/>
                <a:latin typeface="+mn-lt"/>
              </a:rPr>
              <a:t>function</a:t>
            </a:r>
            <a:r>
              <a:rPr lang="da-DK" altLang="zh-TW" sz="2000" dirty="0">
                <a:effectLst/>
                <a:latin typeface="+mn-lt"/>
              </a:rPr>
              <a:t> stores the </a:t>
            </a:r>
            <a:r>
              <a:rPr lang="da-DK" altLang="zh-TW" sz="2000" dirty="0" err="1">
                <a:effectLst/>
                <a:latin typeface="+mn-lt"/>
              </a:rPr>
              <a:t>state</a:t>
            </a:r>
            <a:r>
              <a:rPr lang="da-DK" altLang="zh-TW" sz="2000" dirty="0">
                <a:effectLst/>
                <a:latin typeface="+mn-lt"/>
              </a:rPr>
              <a:t> in the </a:t>
            </a:r>
            <a:r>
              <a:rPr lang="da-DK" altLang="zh-TW" sz="2000" dirty="0" err="1">
                <a:effectLst/>
                <a:latin typeface="+mn-lt"/>
              </a:rPr>
              <a:t>local</a:t>
            </a:r>
            <a:r>
              <a:rPr lang="da-DK" altLang="zh-TW" sz="2000" dirty="0">
                <a:effectLst/>
                <a:latin typeface="+mn-lt"/>
              </a:rPr>
              <a:t> cache or </a:t>
            </a:r>
            <a:r>
              <a:rPr lang="da-DK" altLang="zh-TW" sz="2000" dirty="0" err="1">
                <a:effectLst/>
                <a:latin typeface="+mn-lt"/>
              </a:rPr>
              <a:t>memory</a:t>
            </a:r>
            <a:r>
              <a:rPr lang="da-DK" altLang="zh-TW" sz="2000" dirty="0">
                <a:effectLst/>
                <a:latin typeface="+mn-lt"/>
              </a:rPr>
              <a:t>. </a:t>
            </a:r>
            <a:r>
              <a:rPr lang="da-DK" altLang="zh-TW" sz="2000" dirty="0" err="1">
                <a:effectLst/>
                <a:latin typeface="+mn-lt"/>
              </a:rPr>
              <a:t>Once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entire</a:t>
            </a:r>
            <a:r>
              <a:rPr lang="da-DK" altLang="zh-TW" sz="2000" dirty="0">
                <a:effectLst/>
                <a:latin typeface="+mn-lt"/>
              </a:rPr>
              <a:t> procedure is </a:t>
            </a:r>
            <a:r>
              <a:rPr lang="da-DK" altLang="zh-TW" sz="2000" dirty="0" err="1">
                <a:effectLst/>
                <a:latin typeface="+mn-lt"/>
              </a:rPr>
              <a:t>completed</a:t>
            </a:r>
            <a:r>
              <a:rPr lang="da-DK" altLang="zh-TW" sz="2000" dirty="0">
                <a:effectLst/>
                <a:latin typeface="+mn-lt"/>
              </a:rPr>
              <a:t>, the </a:t>
            </a:r>
            <a:r>
              <a:rPr lang="da-DK" altLang="zh-TW" sz="2000" dirty="0" err="1">
                <a:effectLst/>
                <a:latin typeface="+mn-lt"/>
              </a:rPr>
              <a:t>function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updates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state</a:t>
            </a:r>
            <a:r>
              <a:rPr lang="da-DK" altLang="zh-TW" sz="2000" dirty="0">
                <a:effectLst/>
                <a:latin typeface="+mn-lt"/>
              </a:rPr>
              <a:t> in the database. </a:t>
            </a:r>
            <a:endParaRPr lang="da-DK" altLang="zh-TW" sz="2000" dirty="0">
              <a:latin typeface="+mn-lt"/>
            </a:endParaRPr>
          </a:p>
          <a:p>
            <a:pPr lvl="1"/>
            <a:r>
              <a:rPr lang="da-DK" altLang="zh-TW" sz="2000" dirty="0" err="1">
                <a:effectLst/>
                <a:latin typeface="+mn-lt"/>
              </a:rPr>
              <a:t>Transactional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statelessness</a:t>
            </a:r>
            <a:r>
              <a:rPr lang="da-DK" altLang="zh-TW" sz="2000" dirty="0">
                <a:effectLst/>
                <a:latin typeface="+mn-lt"/>
              </a:rPr>
              <a:t> is more fine-</a:t>
            </a:r>
            <a:r>
              <a:rPr lang="da-DK" altLang="zh-TW" sz="2000" dirty="0" err="1">
                <a:effectLst/>
                <a:latin typeface="+mn-lt"/>
              </a:rPr>
              <a:t>grained</a:t>
            </a:r>
            <a:r>
              <a:rPr lang="da-DK" altLang="zh-TW" sz="2000" dirty="0">
                <a:effectLst/>
                <a:latin typeface="+mn-lt"/>
              </a:rPr>
              <a:t>: the </a:t>
            </a:r>
            <a:r>
              <a:rPr lang="da-DK" altLang="zh-TW" sz="2000" dirty="0" err="1">
                <a:effectLst/>
                <a:latin typeface="+mn-lt"/>
              </a:rPr>
              <a:t>function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stores the UE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state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after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completing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each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individual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transaction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. </a:t>
            </a:r>
            <a:endParaRPr lang="da-DK" altLang="zh-TW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9F7686-68BF-6D2E-9AD5-B78D9520D0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816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44104-9AD7-8E7F-9B52-CBA3FE47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STATELESS 5GS FUNCTIONS</a:t>
            </a:r>
            <a:endParaRPr lang="en-US" sz="2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9F7686-68BF-6D2E-9AD5-B78D9520D0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7C638E4-C824-A31C-4A76-B7B7B2B02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50" y="1772816"/>
            <a:ext cx="3797300" cy="40132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35E4EE0-44BE-309B-0740-D72B590B8C7B}"/>
              </a:ext>
            </a:extLst>
          </p:cNvPr>
          <p:cNvSpPr/>
          <p:nvPr/>
        </p:nvSpPr>
        <p:spPr>
          <a:xfrm>
            <a:off x="2411760" y="2276872"/>
            <a:ext cx="3982690" cy="3240360"/>
          </a:xfrm>
          <a:custGeom>
            <a:avLst/>
            <a:gdLst>
              <a:gd name="connsiteX0" fmla="*/ 0 w 3982690"/>
              <a:gd name="connsiteY0" fmla="*/ 0 h 3240360"/>
              <a:gd name="connsiteX1" fmla="*/ 544301 w 3982690"/>
              <a:gd name="connsiteY1" fmla="*/ 0 h 3240360"/>
              <a:gd name="connsiteX2" fmla="*/ 1247910 w 3982690"/>
              <a:gd name="connsiteY2" fmla="*/ 0 h 3240360"/>
              <a:gd name="connsiteX3" fmla="*/ 1991345 w 3982690"/>
              <a:gd name="connsiteY3" fmla="*/ 0 h 3240360"/>
              <a:gd name="connsiteX4" fmla="*/ 2655127 w 3982690"/>
              <a:gd name="connsiteY4" fmla="*/ 0 h 3240360"/>
              <a:gd name="connsiteX5" fmla="*/ 3199428 w 3982690"/>
              <a:gd name="connsiteY5" fmla="*/ 0 h 3240360"/>
              <a:gd name="connsiteX6" fmla="*/ 3982690 w 3982690"/>
              <a:gd name="connsiteY6" fmla="*/ 0 h 3240360"/>
              <a:gd name="connsiteX7" fmla="*/ 3982690 w 3982690"/>
              <a:gd name="connsiteY7" fmla="*/ 648072 h 3240360"/>
              <a:gd name="connsiteX8" fmla="*/ 3982690 w 3982690"/>
              <a:gd name="connsiteY8" fmla="*/ 1328548 h 3240360"/>
              <a:gd name="connsiteX9" fmla="*/ 3982690 w 3982690"/>
              <a:gd name="connsiteY9" fmla="*/ 1879409 h 3240360"/>
              <a:gd name="connsiteX10" fmla="*/ 3982690 w 3982690"/>
              <a:gd name="connsiteY10" fmla="*/ 2430270 h 3240360"/>
              <a:gd name="connsiteX11" fmla="*/ 3982690 w 3982690"/>
              <a:gd name="connsiteY11" fmla="*/ 3240360 h 3240360"/>
              <a:gd name="connsiteX12" fmla="*/ 3398562 w 3982690"/>
              <a:gd name="connsiteY12" fmla="*/ 3240360 h 3240360"/>
              <a:gd name="connsiteX13" fmla="*/ 2774607 w 3982690"/>
              <a:gd name="connsiteY13" fmla="*/ 3240360 h 3240360"/>
              <a:gd name="connsiteX14" fmla="*/ 2031172 w 3982690"/>
              <a:gd name="connsiteY14" fmla="*/ 3240360 h 3240360"/>
              <a:gd name="connsiteX15" fmla="*/ 1367390 w 3982690"/>
              <a:gd name="connsiteY15" fmla="*/ 3240360 h 3240360"/>
              <a:gd name="connsiteX16" fmla="*/ 823089 w 3982690"/>
              <a:gd name="connsiteY16" fmla="*/ 3240360 h 3240360"/>
              <a:gd name="connsiteX17" fmla="*/ 0 w 3982690"/>
              <a:gd name="connsiteY17" fmla="*/ 3240360 h 3240360"/>
              <a:gd name="connsiteX18" fmla="*/ 0 w 3982690"/>
              <a:gd name="connsiteY18" fmla="*/ 2559884 h 3240360"/>
              <a:gd name="connsiteX19" fmla="*/ 0 w 3982690"/>
              <a:gd name="connsiteY19" fmla="*/ 1847005 h 3240360"/>
              <a:gd name="connsiteX20" fmla="*/ 0 w 3982690"/>
              <a:gd name="connsiteY20" fmla="*/ 1263740 h 3240360"/>
              <a:gd name="connsiteX21" fmla="*/ 0 w 3982690"/>
              <a:gd name="connsiteY21" fmla="*/ 648072 h 3240360"/>
              <a:gd name="connsiteX22" fmla="*/ 0 w 3982690"/>
              <a:gd name="connsiteY22" fmla="*/ 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82690" h="3240360" extrusionOk="0">
                <a:moveTo>
                  <a:pt x="0" y="0"/>
                </a:moveTo>
                <a:cubicBezTo>
                  <a:pt x="149992" y="2681"/>
                  <a:pt x="315344" y="7159"/>
                  <a:pt x="544301" y="0"/>
                </a:cubicBezTo>
                <a:cubicBezTo>
                  <a:pt x="773258" y="-7159"/>
                  <a:pt x="1103296" y="27366"/>
                  <a:pt x="1247910" y="0"/>
                </a:cubicBezTo>
                <a:cubicBezTo>
                  <a:pt x="1392524" y="-27366"/>
                  <a:pt x="1735683" y="17434"/>
                  <a:pt x="1991345" y="0"/>
                </a:cubicBezTo>
                <a:cubicBezTo>
                  <a:pt x="2247007" y="-17434"/>
                  <a:pt x="2490366" y="17771"/>
                  <a:pt x="2655127" y="0"/>
                </a:cubicBezTo>
                <a:cubicBezTo>
                  <a:pt x="2819888" y="-17771"/>
                  <a:pt x="3090110" y="247"/>
                  <a:pt x="3199428" y="0"/>
                </a:cubicBezTo>
                <a:cubicBezTo>
                  <a:pt x="3308746" y="-247"/>
                  <a:pt x="3777264" y="-26061"/>
                  <a:pt x="3982690" y="0"/>
                </a:cubicBezTo>
                <a:cubicBezTo>
                  <a:pt x="3989762" y="288916"/>
                  <a:pt x="3965625" y="414068"/>
                  <a:pt x="3982690" y="648072"/>
                </a:cubicBezTo>
                <a:cubicBezTo>
                  <a:pt x="3999755" y="882076"/>
                  <a:pt x="3986778" y="1051427"/>
                  <a:pt x="3982690" y="1328548"/>
                </a:cubicBezTo>
                <a:cubicBezTo>
                  <a:pt x="3978602" y="1605669"/>
                  <a:pt x="4008445" y="1715872"/>
                  <a:pt x="3982690" y="1879409"/>
                </a:cubicBezTo>
                <a:cubicBezTo>
                  <a:pt x="3956935" y="2042946"/>
                  <a:pt x="3958006" y="2176376"/>
                  <a:pt x="3982690" y="2430270"/>
                </a:cubicBezTo>
                <a:cubicBezTo>
                  <a:pt x="4007374" y="2684164"/>
                  <a:pt x="3952037" y="2891794"/>
                  <a:pt x="3982690" y="3240360"/>
                </a:cubicBezTo>
                <a:cubicBezTo>
                  <a:pt x="3771366" y="3232129"/>
                  <a:pt x="3618176" y="3252145"/>
                  <a:pt x="3398562" y="3240360"/>
                </a:cubicBezTo>
                <a:cubicBezTo>
                  <a:pt x="3178948" y="3228575"/>
                  <a:pt x="2971010" y="3237588"/>
                  <a:pt x="2774607" y="3240360"/>
                </a:cubicBezTo>
                <a:cubicBezTo>
                  <a:pt x="2578204" y="3243132"/>
                  <a:pt x="2367289" y="3219662"/>
                  <a:pt x="2031172" y="3240360"/>
                </a:cubicBezTo>
                <a:cubicBezTo>
                  <a:pt x="1695055" y="3261058"/>
                  <a:pt x="1561281" y="3234211"/>
                  <a:pt x="1367390" y="3240360"/>
                </a:cubicBezTo>
                <a:cubicBezTo>
                  <a:pt x="1173499" y="3246509"/>
                  <a:pt x="964589" y="3264667"/>
                  <a:pt x="823089" y="3240360"/>
                </a:cubicBezTo>
                <a:cubicBezTo>
                  <a:pt x="681589" y="3216053"/>
                  <a:pt x="369594" y="3217105"/>
                  <a:pt x="0" y="3240360"/>
                </a:cubicBezTo>
                <a:cubicBezTo>
                  <a:pt x="8609" y="2914072"/>
                  <a:pt x="32680" y="2725881"/>
                  <a:pt x="0" y="2559884"/>
                </a:cubicBezTo>
                <a:cubicBezTo>
                  <a:pt x="-32680" y="2393887"/>
                  <a:pt x="-7291" y="2043228"/>
                  <a:pt x="0" y="1847005"/>
                </a:cubicBezTo>
                <a:cubicBezTo>
                  <a:pt x="7291" y="1650782"/>
                  <a:pt x="19480" y="1544306"/>
                  <a:pt x="0" y="1263740"/>
                </a:cubicBezTo>
                <a:cubicBezTo>
                  <a:pt x="-19480" y="983175"/>
                  <a:pt x="6160" y="858755"/>
                  <a:pt x="0" y="648072"/>
                </a:cubicBezTo>
                <a:cubicBezTo>
                  <a:pt x="-6160" y="437389"/>
                  <a:pt x="23655" y="140310"/>
                  <a:pt x="0" y="0"/>
                </a:cubicBez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56957978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4E65D3E-F280-4EBD-5208-56219725155F}"/>
              </a:ext>
            </a:extLst>
          </p:cNvPr>
          <p:cNvSpPr/>
          <p:nvPr/>
        </p:nvSpPr>
        <p:spPr>
          <a:xfrm>
            <a:off x="3275856" y="3212976"/>
            <a:ext cx="1584176" cy="1512168"/>
          </a:xfrm>
          <a:custGeom>
            <a:avLst/>
            <a:gdLst>
              <a:gd name="connsiteX0" fmla="*/ 0 w 1584176"/>
              <a:gd name="connsiteY0" fmla="*/ 0 h 1512168"/>
              <a:gd name="connsiteX1" fmla="*/ 512217 w 1584176"/>
              <a:gd name="connsiteY1" fmla="*/ 0 h 1512168"/>
              <a:gd name="connsiteX2" fmla="*/ 1071959 w 1584176"/>
              <a:gd name="connsiteY2" fmla="*/ 0 h 1512168"/>
              <a:gd name="connsiteX3" fmla="*/ 1584176 w 1584176"/>
              <a:gd name="connsiteY3" fmla="*/ 0 h 1512168"/>
              <a:gd name="connsiteX4" fmla="*/ 1584176 w 1584176"/>
              <a:gd name="connsiteY4" fmla="*/ 534299 h 1512168"/>
              <a:gd name="connsiteX5" fmla="*/ 1584176 w 1584176"/>
              <a:gd name="connsiteY5" fmla="*/ 1023234 h 1512168"/>
              <a:gd name="connsiteX6" fmla="*/ 1584176 w 1584176"/>
              <a:gd name="connsiteY6" fmla="*/ 1512168 h 1512168"/>
              <a:gd name="connsiteX7" fmla="*/ 1040276 w 1584176"/>
              <a:gd name="connsiteY7" fmla="*/ 1512168 h 1512168"/>
              <a:gd name="connsiteX8" fmla="*/ 480533 w 1584176"/>
              <a:gd name="connsiteY8" fmla="*/ 1512168 h 1512168"/>
              <a:gd name="connsiteX9" fmla="*/ 0 w 1584176"/>
              <a:gd name="connsiteY9" fmla="*/ 1512168 h 1512168"/>
              <a:gd name="connsiteX10" fmla="*/ 0 w 1584176"/>
              <a:gd name="connsiteY10" fmla="*/ 992990 h 1512168"/>
              <a:gd name="connsiteX11" fmla="*/ 0 w 1584176"/>
              <a:gd name="connsiteY11" fmla="*/ 504056 h 1512168"/>
              <a:gd name="connsiteX12" fmla="*/ 0 w 1584176"/>
              <a:gd name="connsiteY12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4176" h="1512168" extrusionOk="0">
                <a:moveTo>
                  <a:pt x="0" y="0"/>
                </a:moveTo>
                <a:cubicBezTo>
                  <a:pt x="129628" y="-10253"/>
                  <a:pt x="275090" y="-7302"/>
                  <a:pt x="512217" y="0"/>
                </a:cubicBezTo>
                <a:cubicBezTo>
                  <a:pt x="749344" y="7302"/>
                  <a:pt x="803716" y="-20090"/>
                  <a:pt x="1071959" y="0"/>
                </a:cubicBezTo>
                <a:cubicBezTo>
                  <a:pt x="1340202" y="20090"/>
                  <a:pt x="1376873" y="7851"/>
                  <a:pt x="1584176" y="0"/>
                </a:cubicBezTo>
                <a:cubicBezTo>
                  <a:pt x="1567181" y="140606"/>
                  <a:pt x="1597130" y="420376"/>
                  <a:pt x="1584176" y="534299"/>
                </a:cubicBezTo>
                <a:cubicBezTo>
                  <a:pt x="1571222" y="648222"/>
                  <a:pt x="1569971" y="818608"/>
                  <a:pt x="1584176" y="1023234"/>
                </a:cubicBezTo>
                <a:cubicBezTo>
                  <a:pt x="1598381" y="1227860"/>
                  <a:pt x="1572806" y="1302906"/>
                  <a:pt x="1584176" y="1512168"/>
                </a:cubicBezTo>
                <a:cubicBezTo>
                  <a:pt x="1449536" y="1526956"/>
                  <a:pt x="1291337" y="1526829"/>
                  <a:pt x="1040276" y="1512168"/>
                </a:cubicBezTo>
                <a:cubicBezTo>
                  <a:pt x="789215" y="1497507"/>
                  <a:pt x="679790" y="1530397"/>
                  <a:pt x="480533" y="1512168"/>
                </a:cubicBezTo>
                <a:cubicBezTo>
                  <a:pt x="281276" y="1493939"/>
                  <a:pt x="106415" y="1519239"/>
                  <a:pt x="0" y="1512168"/>
                </a:cubicBezTo>
                <a:cubicBezTo>
                  <a:pt x="5361" y="1300843"/>
                  <a:pt x="-10662" y="1185846"/>
                  <a:pt x="0" y="992990"/>
                </a:cubicBezTo>
                <a:cubicBezTo>
                  <a:pt x="10662" y="800134"/>
                  <a:pt x="3727" y="696349"/>
                  <a:pt x="0" y="504056"/>
                </a:cubicBezTo>
                <a:cubicBezTo>
                  <a:pt x="-3727" y="311763"/>
                  <a:pt x="22986" y="200004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8663063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1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44104-9AD7-8E7F-9B52-CBA3FE47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STATELESS 5GS FUNCTIONS</a:t>
            </a:r>
            <a:endParaRPr lang="en-US" sz="2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EE0DA9-C0B8-7A8A-B4D0-D9F17F249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/>
          <a:lstStyle/>
          <a:p>
            <a:r>
              <a:rPr lang="da-DK" altLang="zh-TW" sz="2400" dirty="0" err="1">
                <a:effectLst/>
                <a:latin typeface="+mn-lt"/>
              </a:rPr>
              <a:t>Two</a:t>
            </a:r>
            <a:r>
              <a:rPr lang="da-DK" altLang="zh-TW" sz="2400" dirty="0">
                <a:effectLst/>
                <a:latin typeface="+mn-lt"/>
              </a:rPr>
              <a:t> </a:t>
            </a:r>
            <a:r>
              <a:rPr lang="da-DK" altLang="zh-TW" sz="2400" dirty="0" err="1">
                <a:effectLst/>
                <a:latin typeface="+mn-lt"/>
              </a:rPr>
              <a:t>important</a:t>
            </a:r>
            <a:r>
              <a:rPr lang="da-DK" altLang="zh-TW" sz="2400" dirty="0">
                <a:effectLst/>
                <a:latin typeface="+mn-lt"/>
              </a:rPr>
              <a:t> </a:t>
            </a:r>
            <a:r>
              <a:rPr lang="da-DK" altLang="zh-TW" sz="2400" dirty="0" err="1">
                <a:solidFill>
                  <a:srgbClr val="FF0000"/>
                </a:solidFill>
                <a:effectLst/>
                <a:latin typeface="+mn-lt"/>
              </a:rPr>
              <a:t>drawbacks</a:t>
            </a:r>
            <a:r>
              <a:rPr lang="da-DK" altLang="zh-TW" sz="2400" dirty="0">
                <a:latin typeface="+mn-lt"/>
              </a:rPr>
              <a:t> </a:t>
            </a:r>
            <a:r>
              <a:rPr lang="da-DK" altLang="zh-TW" sz="2400" dirty="0">
                <a:effectLst/>
                <a:latin typeface="+mn-lt"/>
              </a:rPr>
              <a:t>of </a:t>
            </a:r>
            <a:r>
              <a:rPr lang="da-DK" altLang="zh-TW" sz="2400" dirty="0" err="1">
                <a:effectLst/>
                <a:latin typeface="+mn-lt"/>
              </a:rPr>
              <a:t>Procedural</a:t>
            </a:r>
            <a:r>
              <a:rPr lang="da-DK" altLang="zh-TW" sz="2400" dirty="0">
                <a:effectLst/>
                <a:latin typeface="+mn-lt"/>
              </a:rPr>
              <a:t> </a:t>
            </a:r>
            <a:r>
              <a:rPr lang="da-DK" altLang="zh-TW" sz="2400" dirty="0" err="1">
                <a:effectLst/>
                <a:latin typeface="+mn-lt"/>
              </a:rPr>
              <a:t>Statelessness</a:t>
            </a:r>
            <a:r>
              <a:rPr lang="da-DK" altLang="zh-TW" sz="2400" dirty="0">
                <a:effectLst/>
                <a:latin typeface="+mn-lt"/>
              </a:rPr>
              <a:t> </a:t>
            </a:r>
            <a:r>
              <a:rPr lang="da-DK" altLang="zh-TW" sz="2400" dirty="0">
                <a:latin typeface="+mn-lt"/>
              </a:rPr>
              <a:t>: </a:t>
            </a:r>
          </a:p>
          <a:p>
            <a:endParaRPr lang="da-DK" altLang="zh-TW" sz="2000" dirty="0">
              <a:latin typeface="+mn-lt"/>
            </a:endParaRPr>
          </a:p>
          <a:p>
            <a:r>
              <a:rPr lang="da-DK" altLang="zh-TW" sz="2000" dirty="0">
                <a:effectLst/>
                <a:latin typeface="+mn-lt"/>
              </a:rPr>
              <a:t>First, all </a:t>
            </a:r>
            <a:r>
              <a:rPr lang="da-DK" altLang="zh-TW" sz="2000" dirty="0" err="1">
                <a:effectLst/>
                <a:latin typeface="+mn-lt"/>
              </a:rPr>
              <a:t>transactions</a:t>
            </a:r>
            <a:r>
              <a:rPr lang="da-DK" altLang="zh-TW" sz="2000" dirty="0">
                <a:effectLst/>
                <a:latin typeface="+mn-lt"/>
              </a:rPr>
              <a:t> in a given procedure must </a:t>
            </a:r>
            <a:r>
              <a:rPr lang="da-DK" altLang="zh-TW" sz="2000" dirty="0" err="1">
                <a:effectLst/>
                <a:latin typeface="+mn-lt"/>
              </a:rPr>
              <a:t>be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processed</a:t>
            </a:r>
            <a:r>
              <a:rPr lang="da-DK" altLang="zh-TW" sz="2000" dirty="0">
                <a:effectLst/>
                <a:latin typeface="+mn-lt"/>
              </a:rPr>
              <a:t> by the same </a:t>
            </a:r>
            <a:r>
              <a:rPr lang="da-DK" altLang="zh-TW" sz="2000" dirty="0" err="1">
                <a:effectLst/>
                <a:latin typeface="+mn-lt"/>
              </a:rPr>
              <a:t>instance</a:t>
            </a:r>
            <a:r>
              <a:rPr lang="da-DK" altLang="zh-TW" sz="2000" dirty="0">
                <a:effectLst/>
                <a:latin typeface="+mn-lt"/>
              </a:rPr>
              <a:t>. </a:t>
            </a:r>
            <a:endParaRPr lang="da-DK" altLang="zh-TW" sz="2000" dirty="0">
              <a:latin typeface="+mn-lt"/>
            </a:endParaRPr>
          </a:p>
          <a:p>
            <a:pPr lvl="1"/>
            <a:r>
              <a:rPr lang="da-DK" altLang="zh-TW" sz="2000" dirty="0">
                <a:effectLst/>
                <a:latin typeface="+mn-lt"/>
              </a:rPr>
              <a:t>Thus, operators </a:t>
            </a:r>
            <a:r>
              <a:rPr lang="da-DK" altLang="zh-TW" sz="2000" dirty="0" err="1">
                <a:effectLst/>
                <a:latin typeface="+mn-lt"/>
              </a:rPr>
              <a:t>need</a:t>
            </a:r>
            <a:r>
              <a:rPr lang="da-DK" altLang="zh-TW" sz="2000" dirty="0">
                <a:effectLst/>
                <a:latin typeface="+mn-lt"/>
              </a:rPr>
              <a:t> to </a:t>
            </a:r>
            <a:r>
              <a:rPr lang="da-DK" altLang="zh-TW" sz="2000" dirty="0" err="1">
                <a:effectLst/>
                <a:latin typeface="+mn-lt"/>
              </a:rPr>
              <a:t>implement</a:t>
            </a:r>
            <a:r>
              <a:rPr lang="da-DK" altLang="zh-TW" sz="2000" dirty="0">
                <a:effectLst/>
                <a:latin typeface="+mn-lt"/>
              </a:rPr>
              <a:t> an </a:t>
            </a:r>
            <a:r>
              <a:rPr lang="da-DK" altLang="zh-TW" sz="2000" dirty="0" err="1">
                <a:effectLst/>
                <a:latin typeface="+mn-lt"/>
              </a:rPr>
              <a:t>additional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intermediate</a:t>
            </a:r>
            <a:r>
              <a:rPr lang="da-DK" altLang="zh-TW" sz="2000" dirty="0">
                <a:effectLst/>
                <a:latin typeface="+mn-lt"/>
              </a:rPr>
              <a:t> node to </a:t>
            </a:r>
            <a:r>
              <a:rPr lang="da-DK" altLang="zh-TW" sz="2000" dirty="0" err="1">
                <a:effectLst/>
                <a:latin typeface="+mn-lt"/>
              </a:rPr>
              <a:t>function</a:t>
            </a:r>
            <a:r>
              <a:rPr lang="da-DK" altLang="zh-TW" sz="2000" dirty="0">
                <a:effectLst/>
                <a:latin typeface="+mn-lt"/>
              </a:rPr>
              <a:t> as a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load balancer.</a:t>
            </a:r>
            <a:r>
              <a:rPr lang="da-DK" altLang="zh-TW" sz="2000" dirty="0">
                <a:effectLst/>
                <a:latin typeface="+mn-lt"/>
              </a:rPr>
              <a:t> </a:t>
            </a:r>
            <a:endParaRPr lang="da-DK" altLang="zh-TW" sz="2000" dirty="0">
              <a:latin typeface="+mn-lt"/>
            </a:endParaRPr>
          </a:p>
          <a:p>
            <a:r>
              <a:rPr lang="da-DK" altLang="zh-TW" sz="2000" dirty="0">
                <a:effectLst/>
                <a:latin typeface="+mn-lt"/>
              </a:rPr>
              <a:t>Second, </a:t>
            </a:r>
            <a:r>
              <a:rPr lang="da-DK" altLang="zh-TW" sz="2000" dirty="0" err="1">
                <a:effectLst/>
                <a:latin typeface="+mn-lt"/>
              </a:rPr>
              <a:t>procedural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statelessness</a:t>
            </a:r>
            <a:r>
              <a:rPr lang="da-DK" altLang="zh-TW" sz="2000" dirty="0">
                <a:effectLst/>
                <a:latin typeface="+mn-lt"/>
              </a:rPr>
              <a:t> is </a:t>
            </a:r>
            <a:r>
              <a:rPr lang="da-DK" altLang="zh-TW" sz="2000" dirty="0" err="1">
                <a:effectLst/>
                <a:latin typeface="+mn-lt"/>
              </a:rPr>
              <a:t>less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resilient</a:t>
            </a:r>
            <a:r>
              <a:rPr lang="da-DK" altLang="zh-TW" sz="2000" dirty="0">
                <a:effectLst/>
                <a:latin typeface="+mn-lt"/>
              </a:rPr>
              <a:t> to node </a:t>
            </a:r>
            <a:r>
              <a:rPr lang="da-DK" altLang="zh-TW" sz="2000" dirty="0" err="1">
                <a:effectLst/>
                <a:latin typeface="+mn-lt"/>
              </a:rPr>
              <a:t>failures</a:t>
            </a:r>
            <a:r>
              <a:rPr lang="da-DK" altLang="zh-TW" sz="2000" dirty="0">
                <a:effectLst/>
                <a:latin typeface="+mn-lt"/>
              </a:rPr>
              <a:t> or </a:t>
            </a:r>
            <a:r>
              <a:rPr lang="da-DK" altLang="zh-TW" sz="2000" dirty="0" err="1">
                <a:effectLst/>
                <a:latin typeface="+mn-lt"/>
              </a:rPr>
              <a:t>function</a:t>
            </a:r>
            <a:r>
              <a:rPr lang="da-DK" altLang="zh-TW" sz="2000" dirty="0">
                <a:effectLst/>
                <a:latin typeface="+mn-lt"/>
              </a:rPr>
              <a:t> restarts </a:t>
            </a:r>
            <a:r>
              <a:rPr lang="da-DK" altLang="zh-TW" sz="2000" dirty="0" err="1">
                <a:effectLst/>
                <a:latin typeface="+mn-lt"/>
              </a:rPr>
              <a:t>since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a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function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may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lose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the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state</a:t>
            </a:r>
            <a:r>
              <a:rPr lang="da-DK" altLang="zh-TW" sz="2000" dirty="0">
                <a:effectLst/>
                <a:latin typeface="+mn-lt"/>
              </a:rPr>
              <a:t> of the UE. </a:t>
            </a:r>
            <a:endParaRPr lang="da-DK" altLang="zh-TW" sz="2000" dirty="0">
              <a:latin typeface="+mn-lt"/>
            </a:endParaRPr>
          </a:p>
          <a:p>
            <a:pPr lvl="1"/>
            <a:r>
              <a:rPr lang="da-DK" altLang="zh-TW" sz="2000" dirty="0">
                <a:effectLst/>
                <a:latin typeface="+mn-lt"/>
              </a:rPr>
              <a:t>Network </a:t>
            </a:r>
            <a:r>
              <a:rPr lang="da-DK" altLang="zh-TW" sz="2000" dirty="0" err="1">
                <a:effectLst/>
                <a:latin typeface="+mn-lt"/>
              </a:rPr>
              <a:t>functions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that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precede</a:t>
            </a:r>
            <a:r>
              <a:rPr lang="da-DK" altLang="zh-TW" sz="2000" dirty="0">
                <a:effectLst/>
                <a:latin typeface="+mn-lt"/>
              </a:rPr>
              <a:t> it in the service </a:t>
            </a:r>
            <a:r>
              <a:rPr lang="da-DK" altLang="zh-TW" sz="2000" dirty="0" err="1">
                <a:effectLst/>
                <a:latin typeface="+mn-lt"/>
              </a:rPr>
              <a:t>chain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need</a:t>
            </a:r>
            <a:r>
              <a:rPr lang="da-DK" altLang="zh-TW" sz="2000" dirty="0">
                <a:effectLst/>
                <a:latin typeface="+mn-lt"/>
              </a:rPr>
              <a:t> to </a:t>
            </a:r>
            <a:r>
              <a:rPr lang="da-DK" altLang="zh-TW" sz="2000" dirty="0" err="1">
                <a:effectLst/>
                <a:latin typeface="+mn-lt"/>
              </a:rPr>
              <a:t>retransmit</a:t>
            </a:r>
            <a:r>
              <a:rPr lang="da-DK" altLang="zh-TW" sz="2000" dirty="0">
                <a:effectLst/>
                <a:latin typeface="+mn-lt"/>
              </a:rPr>
              <a:t> the messages to </a:t>
            </a:r>
            <a:r>
              <a:rPr lang="da-DK" altLang="zh-TW" sz="2000" dirty="0" err="1">
                <a:effectLst/>
                <a:latin typeface="+mn-lt"/>
              </a:rPr>
              <a:t>recover</a:t>
            </a:r>
            <a:r>
              <a:rPr lang="da-DK" altLang="zh-TW" sz="2000" dirty="0">
                <a:effectLst/>
                <a:latin typeface="+mn-lt"/>
              </a:rPr>
              <a:t>. </a:t>
            </a:r>
          </a:p>
          <a:p>
            <a:pPr lvl="1"/>
            <a:endParaRPr lang="da-DK" altLang="zh-TW" sz="2000" dirty="0">
              <a:effectLst/>
              <a:latin typeface="+mn-lt"/>
            </a:endParaRPr>
          </a:p>
          <a:p>
            <a:r>
              <a:rPr lang="da-DK" altLang="zh-TW" sz="2000" dirty="0" err="1">
                <a:effectLst/>
                <a:latin typeface="LinLibertineT"/>
              </a:rPr>
              <a:t>We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focus</a:t>
            </a:r>
            <a:r>
              <a:rPr lang="da-DK" altLang="zh-TW" sz="2000" dirty="0">
                <a:effectLst/>
                <a:latin typeface="LinLibertineT"/>
              </a:rPr>
              <a:t> on </a:t>
            </a:r>
            <a:r>
              <a:rPr lang="da-DK" altLang="zh-TW" sz="2000" dirty="0" err="1">
                <a:effectLst/>
                <a:latin typeface="LinLibertineT"/>
              </a:rPr>
              <a:t>better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understanding</a:t>
            </a:r>
            <a:r>
              <a:rPr lang="da-DK" altLang="zh-TW" sz="2000" dirty="0">
                <a:effectLst/>
                <a:latin typeface="LinLibertineT"/>
              </a:rPr>
              <a:t> and </a:t>
            </a:r>
            <a:r>
              <a:rPr lang="da-DK" altLang="zh-TW" sz="2000" dirty="0" err="1">
                <a:effectLst/>
                <a:latin typeface="LinLibertineT"/>
              </a:rPr>
              <a:t>reducing</a:t>
            </a:r>
            <a:r>
              <a:rPr lang="da-DK" altLang="zh-TW" sz="2000" dirty="0">
                <a:effectLst/>
                <a:latin typeface="LinLibertineT"/>
              </a:rPr>
              <a:t> the </a:t>
            </a:r>
            <a:r>
              <a:rPr lang="da-DK" altLang="zh-TW" sz="2000" dirty="0" err="1">
                <a:effectLst/>
                <a:latin typeface="LinLibertineT"/>
              </a:rPr>
              <a:t>cost</a:t>
            </a:r>
            <a:r>
              <a:rPr lang="da-DK" altLang="zh-TW" sz="2000" dirty="0">
                <a:effectLst/>
                <a:latin typeface="LinLibertineT"/>
              </a:rPr>
              <a:t> of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LinLibertineT"/>
              </a:rPr>
              <a:t>transactional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LinLibertineT"/>
              </a:rPr>
              <a:t>stateless</a:t>
            </a:r>
            <a:r>
              <a:rPr lang="da-DK" altLang="zh-TW" sz="2000" dirty="0">
                <a:effectLst/>
                <a:latin typeface="LinLibertineT"/>
              </a:rPr>
              <a:t> in the </a:t>
            </a:r>
            <a:r>
              <a:rPr lang="da-DK" altLang="zh-TW" sz="2000" dirty="0" err="1">
                <a:effectLst/>
                <a:latin typeface="LinLibertineT"/>
              </a:rPr>
              <a:t>remainder</a:t>
            </a:r>
            <a:r>
              <a:rPr lang="da-DK" altLang="zh-TW" sz="2000" dirty="0">
                <a:effectLst/>
                <a:latin typeface="LinLibertineT"/>
              </a:rPr>
              <a:t> of </a:t>
            </a:r>
            <a:r>
              <a:rPr lang="da-DK" altLang="zh-TW" sz="2000" dirty="0" err="1">
                <a:effectLst/>
                <a:latin typeface="LinLibertineT"/>
              </a:rPr>
              <a:t>this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paper</a:t>
            </a:r>
            <a:r>
              <a:rPr lang="da-DK" altLang="zh-TW" sz="2000" dirty="0">
                <a:effectLst/>
                <a:latin typeface="LinLibertineT"/>
              </a:rPr>
              <a:t>. </a:t>
            </a:r>
            <a:endParaRPr lang="da-DK" altLang="zh-TW" sz="2000" dirty="0"/>
          </a:p>
          <a:p>
            <a:endParaRPr lang="da-DK" altLang="zh-TW" sz="2400" dirty="0">
              <a:latin typeface="+mn-lt"/>
            </a:endParaRPr>
          </a:p>
          <a:p>
            <a:pPr lvl="1"/>
            <a:endParaRPr lang="da-DK" altLang="zh-TW" sz="2000" dirty="0"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9F7686-68BF-6D2E-9AD5-B78D9520D0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8001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44104-9AD7-8E7F-9B52-CBA3FE47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STATELESS 5GS FUNCTIONS</a:t>
            </a:r>
            <a:endParaRPr 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EE0DA9-C0B8-7A8A-B4D0-D9F17F249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/>
          <a:lstStyle/>
          <a:p>
            <a:r>
              <a:rPr lang="da-DK" altLang="zh-TW" sz="2400" dirty="0" err="1">
                <a:solidFill>
                  <a:srgbClr val="FF0000"/>
                </a:solidFill>
                <a:effectLst/>
                <a:latin typeface="+mn-lt"/>
              </a:rPr>
              <a:t>Cost</a:t>
            </a:r>
            <a:r>
              <a:rPr lang="da-DK" altLang="zh-TW" sz="2400" dirty="0">
                <a:effectLst/>
                <a:latin typeface="+mn-lt"/>
              </a:rPr>
              <a:t> of </a:t>
            </a:r>
            <a:r>
              <a:rPr lang="da-DK" altLang="zh-TW" sz="2400" dirty="0" err="1">
                <a:effectLst/>
                <a:latin typeface="+mn-lt"/>
              </a:rPr>
              <a:t>Transactional</a:t>
            </a:r>
            <a:r>
              <a:rPr lang="da-DK" altLang="zh-TW" sz="2400" dirty="0">
                <a:effectLst/>
                <a:latin typeface="+mn-lt"/>
              </a:rPr>
              <a:t> </a:t>
            </a:r>
            <a:r>
              <a:rPr lang="da-DK" altLang="zh-TW" sz="2400" dirty="0" err="1">
                <a:effectLst/>
                <a:latin typeface="+mn-lt"/>
              </a:rPr>
              <a:t>Statelessness</a:t>
            </a:r>
            <a:r>
              <a:rPr lang="da-DK" altLang="zh-TW" sz="2400" dirty="0">
                <a:effectLst/>
                <a:latin typeface="+mn-lt"/>
              </a:rPr>
              <a:t> :</a:t>
            </a:r>
          </a:p>
          <a:p>
            <a:endParaRPr lang="da-DK" altLang="zh-TW" sz="2000" dirty="0">
              <a:latin typeface="+mn-lt"/>
            </a:endParaRPr>
          </a:p>
          <a:p>
            <a:r>
              <a:rPr lang="da-DK" altLang="zh-TW" sz="2000" dirty="0" err="1">
                <a:effectLst/>
                <a:latin typeface="LinLibertineT"/>
              </a:rPr>
              <a:t>When</a:t>
            </a:r>
            <a:r>
              <a:rPr lang="da-DK" altLang="zh-TW" sz="2000" dirty="0">
                <a:effectLst/>
                <a:latin typeface="LinLibertineT"/>
              </a:rPr>
              <a:t> an NF </a:t>
            </a:r>
            <a:r>
              <a:rPr lang="da-DK" altLang="zh-TW" sz="2000" dirty="0" err="1">
                <a:effectLst/>
                <a:latin typeface="LinLibertineT"/>
              </a:rPr>
              <a:t>receives</a:t>
            </a:r>
            <a:r>
              <a:rPr lang="da-DK" altLang="zh-TW" sz="2000" dirty="0">
                <a:effectLst/>
                <a:latin typeface="LinLibertineT"/>
              </a:rPr>
              <a:t> an event trigger, it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LinLibertineT"/>
              </a:rPr>
              <a:t>requests</a:t>
            </a:r>
            <a:r>
              <a:rPr lang="da-DK" altLang="zh-TW" sz="2000" dirty="0">
                <a:effectLst/>
                <a:latin typeface="LinLibertineT"/>
              </a:rPr>
              <a:t> the </a:t>
            </a:r>
            <a:r>
              <a:rPr lang="da-DK" altLang="zh-TW" sz="2000" dirty="0" err="1">
                <a:effectLst/>
                <a:latin typeface="LinLibertineT"/>
              </a:rPr>
              <a:t>latest</a:t>
            </a:r>
            <a:r>
              <a:rPr lang="da-DK" altLang="zh-TW" sz="2000" dirty="0">
                <a:effectLst/>
                <a:latin typeface="LinLibertineT"/>
              </a:rPr>
              <a:t> data </a:t>
            </a:r>
            <a:r>
              <a:rPr lang="da-DK" altLang="zh-TW" sz="2000" dirty="0" err="1">
                <a:effectLst/>
                <a:latin typeface="LinLibertineT"/>
              </a:rPr>
              <a:t>required</a:t>
            </a:r>
            <a:r>
              <a:rPr lang="da-DK" altLang="zh-TW" sz="2000" dirty="0">
                <a:effectLst/>
                <a:latin typeface="LinLibertineT"/>
              </a:rPr>
              <a:t> to </a:t>
            </a:r>
            <a:r>
              <a:rPr lang="da-DK" altLang="zh-TW" sz="2000" dirty="0" err="1">
                <a:effectLst/>
                <a:latin typeface="LinLibertineT"/>
              </a:rPr>
              <a:t>process</a:t>
            </a:r>
            <a:r>
              <a:rPr lang="da-DK" altLang="zh-TW" sz="2000" dirty="0">
                <a:effectLst/>
                <a:latin typeface="LinLibertineT"/>
              </a:rPr>
              <a:t> the event from the database. </a:t>
            </a:r>
            <a:endParaRPr lang="da-DK" altLang="zh-TW" sz="2000" dirty="0"/>
          </a:p>
          <a:p>
            <a:r>
              <a:rPr lang="da-DK" altLang="zh-TW" sz="2000" dirty="0" err="1">
                <a:effectLst/>
                <a:latin typeface="LinLibertineT"/>
              </a:rPr>
              <a:t>When</a:t>
            </a:r>
            <a:r>
              <a:rPr lang="da-DK" altLang="zh-TW" sz="2000" dirty="0">
                <a:effectLst/>
                <a:latin typeface="LinLibertineT"/>
              </a:rPr>
              <a:t> the last NF (</a:t>
            </a:r>
            <a:r>
              <a:rPr lang="da-DK" altLang="zh-TW" sz="2000" dirty="0" err="1">
                <a:effectLst/>
                <a:latin typeface="LinLibertineT"/>
              </a:rPr>
              <a:t>say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>
                <a:effectLst/>
                <a:latin typeface="LibertineMathMI"/>
              </a:rPr>
              <a:t>𝑁𝐹</a:t>
            </a:r>
            <a:r>
              <a:rPr lang="da-DK" altLang="zh-TW" sz="2000" dirty="0">
                <a:effectLst/>
                <a:latin typeface="LibertineMathMI7"/>
              </a:rPr>
              <a:t>𝑛 </a:t>
            </a:r>
            <a:r>
              <a:rPr lang="da-DK" altLang="zh-TW" sz="2000" dirty="0">
                <a:effectLst/>
                <a:latin typeface="LinLibertineT"/>
              </a:rPr>
              <a:t>) in the SFC </a:t>
            </a:r>
            <a:r>
              <a:rPr lang="da-DK" altLang="zh-TW" sz="2000" dirty="0" err="1">
                <a:effectLst/>
                <a:latin typeface="LinLibertineT"/>
              </a:rPr>
              <a:t>processed</a:t>
            </a:r>
            <a:r>
              <a:rPr lang="da-DK" altLang="zh-TW" sz="2000" dirty="0">
                <a:effectLst/>
                <a:latin typeface="LinLibertineT"/>
              </a:rPr>
              <a:t> the </a:t>
            </a:r>
            <a:r>
              <a:rPr lang="da-DK" altLang="zh-TW" sz="2000" dirty="0" err="1">
                <a:effectLst/>
                <a:latin typeface="LinLibertineT"/>
              </a:rPr>
              <a:t>request</a:t>
            </a:r>
            <a:r>
              <a:rPr lang="da-DK" altLang="zh-TW" sz="2000" dirty="0">
                <a:effectLst/>
                <a:latin typeface="LinLibertineT"/>
              </a:rPr>
              <a:t>, it stores the </a:t>
            </a:r>
            <a:r>
              <a:rPr lang="da-DK" altLang="zh-TW" sz="2000" dirty="0" err="1">
                <a:effectLst/>
                <a:latin typeface="LinLibertineT"/>
              </a:rPr>
              <a:t>newly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processed</a:t>
            </a:r>
            <a:r>
              <a:rPr lang="da-DK" altLang="zh-TW" sz="2000" dirty="0">
                <a:effectLst/>
                <a:latin typeface="LinLibertineT"/>
              </a:rPr>
              <a:t> data in the database and </a:t>
            </a:r>
            <a:r>
              <a:rPr lang="da-DK" altLang="zh-TW" sz="2000" dirty="0" err="1">
                <a:effectLst/>
                <a:latin typeface="LinLibertineT"/>
              </a:rPr>
              <a:t>sends</a:t>
            </a:r>
            <a:r>
              <a:rPr lang="da-DK" altLang="zh-TW" sz="2000" dirty="0">
                <a:effectLst/>
                <a:latin typeface="LinLibertineT"/>
              </a:rPr>
              <a:t> back the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LinLibertineT"/>
              </a:rPr>
              <a:t>response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 </a:t>
            </a:r>
            <a:r>
              <a:rPr lang="da-DK" altLang="zh-TW" sz="2000" dirty="0">
                <a:effectLst/>
                <a:latin typeface="LinLibertineT"/>
              </a:rPr>
              <a:t>to </a:t>
            </a:r>
            <a:r>
              <a:rPr lang="da-DK" altLang="zh-TW" sz="2000" dirty="0">
                <a:effectLst/>
                <a:latin typeface="LibertineMathMI"/>
              </a:rPr>
              <a:t>𝑁𝐹</a:t>
            </a:r>
            <a:r>
              <a:rPr lang="da-DK" altLang="zh-TW" sz="2000" dirty="0">
                <a:effectLst/>
                <a:latin typeface="LibertineMathMI7"/>
              </a:rPr>
              <a:t>𝑛</a:t>
            </a:r>
            <a:r>
              <a:rPr lang="da-DK" altLang="zh-TW" sz="2000" dirty="0">
                <a:effectLst/>
                <a:latin typeface="txsys"/>
              </a:rPr>
              <a:t>−</a:t>
            </a:r>
            <a:r>
              <a:rPr lang="da-DK" altLang="zh-TW" sz="2000" dirty="0">
                <a:effectLst/>
                <a:latin typeface="LinLibertineT"/>
              </a:rPr>
              <a:t>1. </a:t>
            </a:r>
          </a:p>
          <a:p>
            <a:endParaRPr lang="da-DK" altLang="zh-TW" sz="2000" dirty="0">
              <a:effectLst/>
              <a:latin typeface="LinLibertineT"/>
            </a:endParaRPr>
          </a:p>
          <a:p>
            <a:r>
              <a:rPr lang="da-DK" altLang="zh-TW" sz="2000" dirty="0">
                <a:effectLst/>
                <a:latin typeface="LinLibertineT"/>
              </a:rPr>
              <a:t>The </a:t>
            </a:r>
            <a:r>
              <a:rPr lang="da-DK" altLang="zh-TW" sz="2000" dirty="0" err="1">
                <a:effectLst/>
                <a:latin typeface="LinLibertineT"/>
              </a:rPr>
              <a:t>number</a:t>
            </a:r>
            <a:r>
              <a:rPr lang="da-DK" altLang="zh-TW" sz="2000" dirty="0">
                <a:effectLst/>
                <a:latin typeface="LinLibertineT"/>
              </a:rPr>
              <a:t> of messages </a:t>
            </a:r>
            <a:r>
              <a:rPr lang="da-DK" altLang="zh-TW" sz="2000" dirty="0" err="1">
                <a:effectLst/>
                <a:latin typeface="LinLibertineT"/>
              </a:rPr>
              <a:t>exchanged</a:t>
            </a:r>
            <a:r>
              <a:rPr lang="da-DK" altLang="zh-TW" sz="2000" dirty="0">
                <a:effectLst/>
                <a:latin typeface="LinLibertineT"/>
              </a:rPr>
              <a:t> with the database is 2 </a:t>
            </a:r>
            <a:r>
              <a:rPr lang="da-DK" altLang="zh-TW" sz="2000" dirty="0">
                <a:effectLst/>
                <a:latin typeface="txsys"/>
              </a:rPr>
              <a:t>× </a:t>
            </a:r>
            <a:r>
              <a:rPr lang="da-DK" altLang="zh-TW" sz="2000" dirty="0">
                <a:effectLst/>
                <a:latin typeface="LibertineMathMI"/>
              </a:rPr>
              <a:t>𝑛 </a:t>
            </a:r>
            <a:r>
              <a:rPr lang="da-DK" altLang="zh-TW" sz="2000" dirty="0">
                <a:effectLst/>
                <a:latin typeface="LinLibertineT"/>
              </a:rPr>
              <a:t>for the </a:t>
            </a:r>
            <a:r>
              <a:rPr lang="da-DK" altLang="zh-TW" sz="2000" dirty="0" err="1">
                <a:effectLst/>
                <a:latin typeface="LinLibertineT"/>
              </a:rPr>
              <a:t>read</a:t>
            </a:r>
            <a:r>
              <a:rPr lang="da-DK" altLang="zh-TW" sz="2000" dirty="0">
                <a:effectLst/>
                <a:latin typeface="LinLibertineT"/>
              </a:rPr>
              <a:t> operations plus 2 </a:t>
            </a:r>
            <a:r>
              <a:rPr lang="da-DK" altLang="zh-TW" sz="2000" dirty="0">
                <a:effectLst/>
                <a:latin typeface="txsys"/>
              </a:rPr>
              <a:t>× </a:t>
            </a:r>
            <a:r>
              <a:rPr lang="da-DK" altLang="zh-TW" sz="2000" dirty="0">
                <a:effectLst/>
                <a:latin typeface="LibertineMathMI"/>
              </a:rPr>
              <a:t>𝑛 </a:t>
            </a:r>
            <a:r>
              <a:rPr lang="da-DK" altLang="zh-TW" sz="2000" dirty="0">
                <a:effectLst/>
                <a:latin typeface="LinLibertineT"/>
              </a:rPr>
              <a:t>for the </a:t>
            </a:r>
            <a:r>
              <a:rPr lang="da-DK" altLang="zh-TW" sz="2000" dirty="0" err="1">
                <a:effectLst/>
                <a:latin typeface="LinLibertineT"/>
              </a:rPr>
              <a:t>write</a:t>
            </a:r>
            <a:r>
              <a:rPr lang="da-DK" altLang="zh-TW" sz="2000" dirty="0">
                <a:effectLst/>
                <a:latin typeface="LinLibertineT"/>
              </a:rPr>
              <a:t> operations, for a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total of 4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txsys"/>
              </a:rPr>
              <a:t>×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bertineMathMI"/>
              </a:rPr>
              <a:t>𝑛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messages</a:t>
            </a:r>
            <a:r>
              <a:rPr lang="da-DK" altLang="zh-TW" sz="2000" dirty="0">
                <a:effectLst/>
                <a:latin typeface="LinLibertineT"/>
              </a:rPr>
              <a:t> for a service </a:t>
            </a:r>
            <a:r>
              <a:rPr lang="da-DK" altLang="zh-TW" sz="2000" dirty="0" err="1">
                <a:effectLst/>
                <a:latin typeface="LinLibertineT"/>
              </a:rPr>
              <a:t>function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chain</a:t>
            </a:r>
            <a:r>
              <a:rPr lang="da-DK" altLang="zh-TW" sz="2000" dirty="0">
                <a:effectLst/>
                <a:latin typeface="LinLibertineT"/>
              </a:rPr>
              <a:t> of </a:t>
            </a:r>
            <a:r>
              <a:rPr lang="da-DK" altLang="zh-TW" sz="2000" dirty="0">
                <a:effectLst/>
                <a:latin typeface="LibertineMathMI"/>
              </a:rPr>
              <a:t>𝑛 </a:t>
            </a:r>
            <a:r>
              <a:rPr lang="da-DK" altLang="zh-TW" sz="2000" dirty="0" err="1">
                <a:effectLst/>
                <a:latin typeface="LinLibertineT"/>
              </a:rPr>
              <a:t>functions</a:t>
            </a:r>
            <a:r>
              <a:rPr lang="da-DK" altLang="zh-TW" sz="2000" dirty="0">
                <a:effectLst/>
                <a:latin typeface="LinLibertineT"/>
              </a:rPr>
              <a:t>.</a:t>
            </a:r>
            <a:endParaRPr lang="da-DK" altLang="zh-TW" sz="2000" dirty="0"/>
          </a:p>
          <a:p>
            <a:endParaRPr lang="da-DK" altLang="zh-TW" sz="1400" dirty="0"/>
          </a:p>
          <a:p>
            <a:endParaRPr lang="da-DK" altLang="zh-TW" sz="2400" dirty="0">
              <a:latin typeface="+mn-lt"/>
            </a:endParaRPr>
          </a:p>
          <a:p>
            <a:pPr lvl="1"/>
            <a:endParaRPr lang="da-DK" altLang="zh-TW" sz="2000" dirty="0"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9F7686-68BF-6D2E-9AD5-B78D9520D0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9126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7C638E4-C824-A31C-4A76-B7B7B2B02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50" y="1772816"/>
            <a:ext cx="3797300" cy="40132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1E44104-9AD7-8E7F-9B52-CBA3FE47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STATELESS 5GS FUNCTIONS</a:t>
            </a:r>
            <a:endParaRPr lang="en-US" sz="2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9F7686-68BF-6D2E-9AD5-B78D9520D0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16</a:t>
            </a:fld>
            <a:endParaRPr lang="en-US" altLang="zh-TW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4E65D3E-F280-4EBD-5208-56219725155F}"/>
              </a:ext>
            </a:extLst>
          </p:cNvPr>
          <p:cNvSpPr/>
          <p:nvPr/>
        </p:nvSpPr>
        <p:spPr>
          <a:xfrm>
            <a:off x="4577930" y="3140968"/>
            <a:ext cx="1584176" cy="1512168"/>
          </a:xfrm>
          <a:custGeom>
            <a:avLst/>
            <a:gdLst>
              <a:gd name="connsiteX0" fmla="*/ 0 w 1584176"/>
              <a:gd name="connsiteY0" fmla="*/ 0 h 1512168"/>
              <a:gd name="connsiteX1" fmla="*/ 512217 w 1584176"/>
              <a:gd name="connsiteY1" fmla="*/ 0 h 1512168"/>
              <a:gd name="connsiteX2" fmla="*/ 1071959 w 1584176"/>
              <a:gd name="connsiteY2" fmla="*/ 0 h 1512168"/>
              <a:gd name="connsiteX3" fmla="*/ 1584176 w 1584176"/>
              <a:gd name="connsiteY3" fmla="*/ 0 h 1512168"/>
              <a:gd name="connsiteX4" fmla="*/ 1584176 w 1584176"/>
              <a:gd name="connsiteY4" fmla="*/ 534299 h 1512168"/>
              <a:gd name="connsiteX5" fmla="*/ 1584176 w 1584176"/>
              <a:gd name="connsiteY5" fmla="*/ 1023234 h 1512168"/>
              <a:gd name="connsiteX6" fmla="*/ 1584176 w 1584176"/>
              <a:gd name="connsiteY6" fmla="*/ 1512168 h 1512168"/>
              <a:gd name="connsiteX7" fmla="*/ 1040276 w 1584176"/>
              <a:gd name="connsiteY7" fmla="*/ 1512168 h 1512168"/>
              <a:gd name="connsiteX8" fmla="*/ 480533 w 1584176"/>
              <a:gd name="connsiteY8" fmla="*/ 1512168 h 1512168"/>
              <a:gd name="connsiteX9" fmla="*/ 0 w 1584176"/>
              <a:gd name="connsiteY9" fmla="*/ 1512168 h 1512168"/>
              <a:gd name="connsiteX10" fmla="*/ 0 w 1584176"/>
              <a:gd name="connsiteY10" fmla="*/ 992990 h 1512168"/>
              <a:gd name="connsiteX11" fmla="*/ 0 w 1584176"/>
              <a:gd name="connsiteY11" fmla="*/ 504056 h 1512168"/>
              <a:gd name="connsiteX12" fmla="*/ 0 w 1584176"/>
              <a:gd name="connsiteY12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4176" h="1512168" extrusionOk="0">
                <a:moveTo>
                  <a:pt x="0" y="0"/>
                </a:moveTo>
                <a:cubicBezTo>
                  <a:pt x="129628" y="-10253"/>
                  <a:pt x="275090" y="-7302"/>
                  <a:pt x="512217" y="0"/>
                </a:cubicBezTo>
                <a:cubicBezTo>
                  <a:pt x="749344" y="7302"/>
                  <a:pt x="803716" y="-20090"/>
                  <a:pt x="1071959" y="0"/>
                </a:cubicBezTo>
                <a:cubicBezTo>
                  <a:pt x="1340202" y="20090"/>
                  <a:pt x="1376873" y="7851"/>
                  <a:pt x="1584176" y="0"/>
                </a:cubicBezTo>
                <a:cubicBezTo>
                  <a:pt x="1567181" y="140606"/>
                  <a:pt x="1597130" y="420376"/>
                  <a:pt x="1584176" y="534299"/>
                </a:cubicBezTo>
                <a:cubicBezTo>
                  <a:pt x="1571222" y="648222"/>
                  <a:pt x="1569971" y="818608"/>
                  <a:pt x="1584176" y="1023234"/>
                </a:cubicBezTo>
                <a:cubicBezTo>
                  <a:pt x="1598381" y="1227860"/>
                  <a:pt x="1572806" y="1302906"/>
                  <a:pt x="1584176" y="1512168"/>
                </a:cubicBezTo>
                <a:cubicBezTo>
                  <a:pt x="1449536" y="1526956"/>
                  <a:pt x="1291337" y="1526829"/>
                  <a:pt x="1040276" y="1512168"/>
                </a:cubicBezTo>
                <a:cubicBezTo>
                  <a:pt x="789215" y="1497507"/>
                  <a:pt x="679790" y="1530397"/>
                  <a:pt x="480533" y="1512168"/>
                </a:cubicBezTo>
                <a:cubicBezTo>
                  <a:pt x="281276" y="1493939"/>
                  <a:pt x="106415" y="1519239"/>
                  <a:pt x="0" y="1512168"/>
                </a:cubicBezTo>
                <a:cubicBezTo>
                  <a:pt x="5361" y="1300843"/>
                  <a:pt x="-10662" y="1185846"/>
                  <a:pt x="0" y="992990"/>
                </a:cubicBezTo>
                <a:cubicBezTo>
                  <a:pt x="10662" y="800134"/>
                  <a:pt x="3727" y="696349"/>
                  <a:pt x="0" y="504056"/>
                </a:cubicBezTo>
                <a:cubicBezTo>
                  <a:pt x="-3727" y="311763"/>
                  <a:pt x="22986" y="200004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8663063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32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22FCC5-341A-2601-1EDF-8487EBD8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019549"/>
            <a:ext cx="7772400" cy="1362075"/>
          </a:xfrm>
        </p:spPr>
        <p:txBody>
          <a:bodyPr/>
          <a:lstStyle/>
          <a:p>
            <a:pPr algn="l"/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COST OF TRANSACTIONAL STATELESSNESS</a:t>
            </a:r>
            <a:endParaRPr lang="da-DK" altLang="zh-TW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975B98-4CA3-73DD-DDCB-E6ADC06FD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420888"/>
            <a:ext cx="7772400" cy="1500187"/>
          </a:xfrm>
        </p:spPr>
        <p:txBody>
          <a:bodyPr/>
          <a:lstStyle/>
          <a:p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a-DK" altLang="zh-TW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a-DK" altLang="zh-TW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Stateless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Network </a:t>
            </a:r>
            <a:r>
              <a:rPr lang="da-DK" altLang="zh-TW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5G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5DD3C2-CEA9-D790-F2AF-A21AFA6D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947-18F6-7E41-96FB-586CB289CBF5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7903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54E93-FC8C-8522-719C-F975A9D2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COST OF </a:t>
            </a:r>
            <a:b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 STATELESSNESS</a:t>
            </a:r>
            <a:endParaRPr lang="en-US" sz="4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E6FB2-0751-E44F-414B-CCACA02687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18</a:t>
            </a:fld>
            <a:endParaRPr lang="en-US" altLang="zh-TW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13D9D5E-41D5-53F9-DD46-CC15205DC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8450" y="2028031"/>
            <a:ext cx="6007100" cy="3670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B82518E-92F8-E178-DAB9-254169737631}"/>
              </a:ext>
            </a:extLst>
          </p:cNvPr>
          <p:cNvSpPr/>
          <p:nvPr/>
        </p:nvSpPr>
        <p:spPr>
          <a:xfrm>
            <a:off x="2483768" y="3501008"/>
            <a:ext cx="4104456" cy="1296144"/>
          </a:xfrm>
          <a:custGeom>
            <a:avLst/>
            <a:gdLst>
              <a:gd name="connsiteX0" fmla="*/ 0 w 4104456"/>
              <a:gd name="connsiteY0" fmla="*/ 0 h 1296144"/>
              <a:gd name="connsiteX1" fmla="*/ 560942 w 4104456"/>
              <a:gd name="connsiteY1" fmla="*/ 0 h 1296144"/>
              <a:gd name="connsiteX2" fmla="*/ 1327107 w 4104456"/>
              <a:gd name="connsiteY2" fmla="*/ 0 h 1296144"/>
              <a:gd name="connsiteX3" fmla="*/ 1929094 w 4104456"/>
              <a:gd name="connsiteY3" fmla="*/ 0 h 1296144"/>
              <a:gd name="connsiteX4" fmla="*/ 2531081 w 4104456"/>
              <a:gd name="connsiteY4" fmla="*/ 0 h 1296144"/>
              <a:gd name="connsiteX5" fmla="*/ 3297246 w 4104456"/>
              <a:gd name="connsiteY5" fmla="*/ 0 h 1296144"/>
              <a:gd name="connsiteX6" fmla="*/ 4104456 w 4104456"/>
              <a:gd name="connsiteY6" fmla="*/ 0 h 1296144"/>
              <a:gd name="connsiteX7" fmla="*/ 4104456 w 4104456"/>
              <a:gd name="connsiteY7" fmla="*/ 673995 h 1296144"/>
              <a:gd name="connsiteX8" fmla="*/ 4104456 w 4104456"/>
              <a:gd name="connsiteY8" fmla="*/ 1296144 h 1296144"/>
              <a:gd name="connsiteX9" fmla="*/ 3543514 w 4104456"/>
              <a:gd name="connsiteY9" fmla="*/ 1296144 h 1296144"/>
              <a:gd name="connsiteX10" fmla="*/ 2859438 w 4104456"/>
              <a:gd name="connsiteY10" fmla="*/ 1296144 h 1296144"/>
              <a:gd name="connsiteX11" fmla="*/ 2257451 w 4104456"/>
              <a:gd name="connsiteY11" fmla="*/ 1296144 h 1296144"/>
              <a:gd name="connsiteX12" fmla="*/ 1614419 w 4104456"/>
              <a:gd name="connsiteY12" fmla="*/ 1296144 h 1296144"/>
              <a:gd name="connsiteX13" fmla="*/ 889299 w 4104456"/>
              <a:gd name="connsiteY13" fmla="*/ 1296144 h 1296144"/>
              <a:gd name="connsiteX14" fmla="*/ 0 w 4104456"/>
              <a:gd name="connsiteY14" fmla="*/ 1296144 h 1296144"/>
              <a:gd name="connsiteX15" fmla="*/ 0 w 4104456"/>
              <a:gd name="connsiteY15" fmla="*/ 686956 h 1296144"/>
              <a:gd name="connsiteX16" fmla="*/ 0 w 4104456"/>
              <a:gd name="connsiteY16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04456" h="1296144" extrusionOk="0">
                <a:moveTo>
                  <a:pt x="0" y="0"/>
                </a:moveTo>
                <a:cubicBezTo>
                  <a:pt x="188710" y="5992"/>
                  <a:pt x="349987" y="9402"/>
                  <a:pt x="560942" y="0"/>
                </a:cubicBezTo>
                <a:cubicBezTo>
                  <a:pt x="771897" y="-9402"/>
                  <a:pt x="982640" y="9110"/>
                  <a:pt x="1327107" y="0"/>
                </a:cubicBezTo>
                <a:cubicBezTo>
                  <a:pt x="1671574" y="-9110"/>
                  <a:pt x="1667785" y="-12538"/>
                  <a:pt x="1929094" y="0"/>
                </a:cubicBezTo>
                <a:cubicBezTo>
                  <a:pt x="2190403" y="12538"/>
                  <a:pt x="2250988" y="-13335"/>
                  <a:pt x="2531081" y="0"/>
                </a:cubicBezTo>
                <a:cubicBezTo>
                  <a:pt x="2811174" y="13335"/>
                  <a:pt x="3082725" y="-5333"/>
                  <a:pt x="3297246" y="0"/>
                </a:cubicBezTo>
                <a:cubicBezTo>
                  <a:pt x="3511767" y="5333"/>
                  <a:pt x="3833088" y="-17466"/>
                  <a:pt x="4104456" y="0"/>
                </a:cubicBezTo>
                <a:cubicBezTo>
                  <a:pt x="4083382" y="154521"/>
                  <a:pt x="4110085" y="466322"/>
                  <a:pt x="4104456" y="673995"/>
                </a:cubicBezTo>
                <a:cubicBezTo>
                  <a:pt x="4098827" y="881669"/>
                  <a:pt x="4131447" y="1019015"/>
                  <a:pt x="4104456" y="1296144"/>
                </a:cubicBezTo>
                <a:cubicBezTo>
                  <a:pt x="3941685" y="1283119"/>
                  <a:pt x="3741104" y="1323563"/>
                  <a:pt x="3543514" y="1296144"/>
                </a:cubicBezTo>
                <a:cubicBezTo>
                  <a:pt x="3345924" y="1268725"/>
                  <a:pt x="3109240" y="1308946"/>
                  <a:pt x="2859438" y="1296144"/>
                </a:cubicBezTo>
                <a:cubicBezTo>
                  <a:pt x="2609636" y="1283342"/>
                  <a:pt x="2463631" y="1313171"/>
                  <a:pt x="2257451" y="1296144"/>
                </a:cubicBezTo>
                <a:cubicBezTo>
                  <a:pt x="2051271" y="1279117"/>
                  <a:pt x="1775305" y="1287927"/>
                  <a:pt x="1614419" y="1296144"/>
                </a:cubicBezTo>
                <a:cubicBezTo>
                  <a:pt x="1453533" y="1304361"/>
                  <a:pt x="1247493" y="1262132"/>
                  <a:pt x="889299" y="1296144"/>
                </a:cubicBezTo>
                <a:cubicBezTo>
                  <a:pt x="531105" y="1330156"/>
                  <a:pt x="370798" y="1278714"/>
                  <a:pt x="0" y="1296144"/>
                </a:cubicBezTo>
                <a:cubicBezTo>
                  <a:pt x="-27914" y="1073269"/>
                  <a:pt x="24709" y="911007"/>
                  <a:pt x="0" y="686956"/>
                </a:cubicBezTo>
                <a:cubicBezTo>
                  <a:pt x="-24709" y="462905"/>
                  <a:pt x="7378" y="306328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9826271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82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54E93-FC8C-8522-719C-F975A9D2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COST OF </a:t>
            </a:r>
            <a:b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 STATELESSNESS</a:t>
            </a:r>
            <a:endParaRPr lang="en-US" sz="4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E6FB2-0751-E44F-414B-CCACA02687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19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D15D90-FB84-F26D-98CE-4A297315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r>
              <a:rPr lang="da-DK" altLang="zh-TW" sz="2400" dirty="0">
                <a:effectLst/>
                <a:latin typeface="+mn-lt"/>
              </a:rPr>
              <a:t>Shared database :</a:t>
            </a:r>
            <a:endParaRPr lang="en-US" altLang="zh-TW" sz="2400" dirty="0">
              <a:latin typeface="+mn-lt"/>
            </a:endParaRPr>
          </a:p>
          <a:p>
            <a:r>
              <a:rPr lang="da-DK" altLang="zh-TW" sz="2000" dirty="0">
                <a:effectLst/>
                <a:latin typeface="+mn-lt"/>
              </a:rPr>
              <a:t>In </a:t>
            </a:r>
            <a:r>
              <a:rPr lang="da-DK" altLang="zh-TW" sz="2000" dirty="0" err="1">
                <a:effectLst/>
                <a:latin typeface="+mn-lt"/>
              </a:rPr>
              <a:t>our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example</a:t>
            </a:r>
            <a:r>
              <a:rPr lang="da-DK" altLang="zh-TW" sz="2000" dirty="0">
                <a:effectLst/>
                <a:latin typeface="+mn-lt"/>
              </a:rPr>
              <a:t> in </a:t>
            </a:r>
            <a:r>
              <a:rPr lang="da-DK" altLang="zh-TW" sz="2000" dirty="0" err="1">
                <a:effectLst/>
                <a:latin typeface="+mn-lt"/>
              </a:rPr>
              <a:t>Section</a:t>
            </a:r>
            <a:r>
              <a:rPr lang="da-DK" altLang="zh-TW" sz="2000" dirty="0">
                <a:effectLst/>
                <a:latin typeface="+mn-lt"/>
              </a:rPr>
              <a:t> 2.3, </a:t>
            </a:r>
            <a:r>
              <a:rPr lang="da-DK" altLang="zh-TW" sz="2000" i="1" dirty="0">
                <a:effectLst/>
                <a:latin typeface="+mn-lt"/>
              </a:rPr>
              <a:t>NF1</a:t>
            </a:r>
            <a:r>
              <a:rPr lang="da-DK" altLang="zh-TW" sz="2000" dirty="0">
                <a:latin typeface="+mn-lt"/>
              </a:rPr>
              <a:t> </a:t>
            </a:r>
            <a:r>
              <a:rPr lang="da-DK" altLang="zh-TW" sz="2000" dirty="0">
                <a:effectLst/>
                <a:latin typeface="+mn-lt"/>
              </a:rPr>
              <a:t>and </a:t>
            </a:r>
            <a:r>
              <a:rPr lang="da-DK" altLang="zh-TW" sz="2000" i="1" dirty="0">
                <a:effectLst/>
                <a:latin typeface="+mn-lt"/>
              </a:rPr>
              <a:t>NF2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independently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write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state</a:t>
            </a:r>
            <a:r>
              <a:rPr lang="da-DK" altLang="zh-TW" sz="2000" dirty="0">
                <a:effectLst/>
                <a:latin typeface="+mn-lt"/>
              </a:rPr>
              <a:t> to the database. </a:t>
            </a:r>
            <a:endParaRPr lang="da-DK" altLang="zh-TW" sz="2000" dirty="0">
              <a:latin typeface="+mn-lt"/>
            </a:endParaRPr>
          </a:p>
          <a:p>
            <a:r>
              <a:rPr lang="da-DK" altLang="zh-TW" sz="2000" dirty="0">
                <a:effectLst/>
                <a:latin typeface="+mn-lt"/>
              </a:rPr>
              <a:t>If </a:t>
            </a:r>
            <a:r>
              <a:rPr lang="da-DK" altLang="zh-TW" sz="2000" i="1" dirty="0" err="1">
                <a:effectLst/>
                <a:latin typeface="+mn-lt"/>
              </a:rPr>
              <a:t>NFs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can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share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state</a:t>
            </a:r>
            <a:r>
              <a:rPr lang="da-DK" altLang="zh-TW" sz="2000" dirty="0">
                <a:effectLst/>
                <a:latin typeface="+mn-lt"/>
              </a:rPr>
              <a:t> in the database, it is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sufficient for a single NF </a:t>
            </a:r>
            <a:r>
              <a:rPr lang="da-DK" altLang="zh-TW" sz="2000" dirty="0">
                <a:effectLst/>
                <a:latin typeface="+mn-lt"/>
              </a:rPr>
              <a:t>to </a:t>
            </a:r>
            <a:r>
              <a:rPr lang="da-DK" altLang="zh-TW" sz="2000" dirty="0" err="1">
                <a:effectLst/>
                <a:latin typeface="+mn-lt"/>
              </a:rPr>
              <a:t>write</a:t>
            </a:r>
            <a:r>
              <a:rPr lang="da-DK" altLang="zh-TW" sz="2000" dirty="0">
                <a:effectLst/>
                <a:latin typeface="+mn-lt"/>
              </a:rPr>
              <a:t> the data to the database. </a:t>
            </a:r>
          </a:p>
          <a:p>
            <a:r>
              <a:rPr lang="da-DK" altLang="zh-TW" sz="2000" dirty="0">
                <a:effectLst/>
                <a:latin typeface="+mn-lt"/>
              </a:rPr>
              <a:t>In </a:t>
            </a:r>
            <a:r>
              <a:rPr lang="da-DK" altLang="zh-TW" sz="2000" dirty="0" err="1">
                <a:effectLst/>
                <a:latin typeface="+mn-lt"/>
              </a:rPr>
              <a:t>other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words</a:t>
            </a:r>
            <a:r>
              <a:rPr lang="da-DK" altLang="zh-TW" sz="2000" dirty="0">
                <a:effectLst/>
                <a:latin typeface="+mn-lt"/>
              </a:rPr>
              <a:t>, </a:t>
            </a:r>
            <a:r>
              <a:rPr lang="da-DK" altLang="zh-TW" sz="2000" dirty="0" err="1">
                <a:effectLst/>
                <a:latin typeface="+mn-lt"/>
              </a:rPr>
              <a:t>if</a:t>
            </a:r>
            <a:r>
              <a:rPr lang="da-DK" altLang="zh-TW" sz="2000" dirty="0">
                <a:effectLst/>
                <a:latin typeface="+mn-lt"/>
              </a:rPr>
              <a:t> NF </a:t>
            </a:r>
            <a:r>
              <a:rPr lang="da-DK" altLang="zh-TW" sz="2000" dirty="0" err="1">
                <a:effectLst/>
                <a:latin typeface="+mn-lt"/>
              </a:rPr>
              <a:t>writes</a:t>
            </a:r>
            <a:r>
              <a:rPr lang="da-DK" altLang="zh-TW" sz="2000" dirty="0">
                <a:effectLst/>
                <a:latin typeface="+mn-lt"/>
              </a:rPr>
              <a:t> the data on </a:t>
            </a:r>
            <a:r>
              <a:rPr lang="da-DK" altLang="zh-TW" sz="2000" dirty="0" err="1">
                <a:effectLst/>
                <a:latin typeface="+mn-lt"/>
              </a:rPr>
              <a:t>behalf</a:t>
            </a:r>
            <a:r>
              <a:rPr lang="da-DK" altLang="zh-TW" sz="2000" dirty="0">
                <a:effectLst/>
                <a:latin typeface="+mn-lt"/>
              </a:rPr>
              <a:t> of </a:t>
            </a:r>
            <a:r>
              <a:rPr lang="da-DK" altLang="zh-TW" sz="2000" dirty="0" err="1">
                <a:effectLst/>
                <a:latin typeface="+mn-lt"/>
              </a:rPr>
              <a:t>both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itself</a:t>
            </a:r>
            <a:r>
              <a:rPr lang="da-DK" altLang="zh-TW" sz="2000" dirty="0">
                <a:effectLst/>
                <a:latin typeface="+mn-lt"/>
              </a:rPr>
              <a:t> and NF, </a:t>
            </a:r>
            <a:r>
              <a:rPr lang="da-DK" altLang="zh-TW" sz="2000" dirty="0" err="1">
                <a:effectLst/>
                <a:latin typeface="+mn-lt"/>
              </a:rPr>
              <a:t>then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write</a:t>
            </a:r>
            <a:r>
              <a:rPr lang="da-DK" altLang="zh-TW" sz="2000" dirty="0">
                <a:effectLst/>
                <a:latin typeface="+mn-lt"/>
              </a:rPr>
              <a:t> operation by NF is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no longer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required</a:t>
            </a:r>
            <a:r>
              <a:rPr lang="da-DK" altLang="zh-TW" sz="2000" dirty="0">
                <a:effectLst/>
                <a:latin typeface="+mn-lt"/>
              </a:rPr>
              <a:t>. </a:t>
            </a:r>
            <a:endParaRPr lang="da-DK" altLang="zh-TW" sz="2000" dirty="0">
              <a:latin typeface="+mn-lt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291C624-C344-7B1D-95D6-31BB7A3A5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22" y="4110130"/>
            <a:ext cx="2592288" cy="273967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19F346D-9B6A-BD12-1216-62DE4B4A9D11}"/>
              </a:ext>
            </a:extLst>
          </p:cNvPr>
          <p:cNvSpPr/>
          <p:nvPr/>
        </p:nvSpPr>
        <p:spPr>
          <a:xfrm>
            <a:off x="1835696" y="6135507"/>
            <a:ext cx="2016224" cy="407070"/>
          </a:xfrm>
          <a:custGeom>
            <a:avLst/>
            <a:gdLst>
              <a:gd name="connsiteX0" fmla="*/ 0 w 2016224"/>
              <a:gd name="connsiteY0" fmla="*/ 0 h 407070"/>
              <a:gd name="connsiteX1" fmla="*/ 611588 w 2016224"/>
              <a:gd name="connsiteY1" fmla="*/ 0 h 407070"/>
              <a:gd name="connsiteX2" fmla="*/ 1323987 w 2016224"/>
              <a:gd name="connsiteY2" fmla="*/ 0 h 407070"/>
              <a:gd name="connsiteX3" fmla="*/ 2016224 w 2016224"/>
              <a:gd name="connsiteY3" fmla="*/ 0 h 407070"/>
              <a:gd name="connsiteX4" fmla="*/ 2016224 w 2016224"/>
              <a:gd name="connsiteY4" fmla="*/ 407070 h 407070"/>
              <a:gd name="connsiteX5" fmla="*/ 1404636 w 2016224"/>
              <a:gd name="connsiteY5" fmla="*/ 407070 h 407070"/>
              <a:gd name="connsiteX6" fmla="*/ 793048 w 2016224"/>
              <a:gd name="connsiteY6" fmla="*/ 407070 h 407070"/>
              <a:gd name="connsiteX7" fmla="*/ 0 w 2016224"/>
              <a:gd name="connsiteY7" fmla="*/ 407070 h 407070"/>
              <a:gd name="connsiteX8" fmla="*/ 0 w 2016224"/>
              <a:gd name="connsiteY8" fmla="*/ 0 h 40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24" h="407070" extrusionOk="0">
                <a:moveTo>
                  <a:pt x="0" y="0"/>
                </a:moveTo>
                <a:cubicBezTo>
                  <a:pt x="225104" y="25161"/>
                  <a:pt x="384482" y="-9468"/>
                  <a:pt x="611588" y="0"/>
                </a:cubicBezTo>
                <a:cubicBezTo>
                  <a:pt x="838694" y="9468"/>
                  <a:pt x="968961" y="22694"/>
                  <a:pt x="1323987" y="0"/>
                </a:cubicBezTo>
                <a:cubicBezTo>
                  <a:pt x="1679013" y="-22694"/>
                  <a:pt x="1868029" y="26904"/>
                  <a:pt x="2016224" y="0"/>
                </a:cubicBezTo>
                <a:cubicBezTo>
                  <a:pt x="2027555" y="171656"/>
                  <a:pt x="2033251" y="212470"/>
                  <a:pt x="2016224" y="407070"/>
                </a:cubicBezTo>
                <a:cubicBezTo>
                  <a:pt x="1807945" y="404002"/>
                  <a:pt x="1623794" y="415872"/>
                  <a:pt x="1404636" y="407070"/>
                </a:cubicBezTo>
                <a:cubicBezTo>
                  <a:pt x="1185478" y="398268"/>
                  <a:pt x="1021616" y="399994"/>
                  <a:pt x="793048" y="407070"/>
                </a:cubicBezTo>
                <a:cubicBezTo>
                  <a:pt x="564480" y="414146"/>
                  <a:pt x="191473" y="445456"/>
                  <a:pt x="0" y="407070"/>
                </a:cubicBezTo>
                <a:cubicBezTo>
                  <a:pt x="2435" y="247858"/>
                  <a:pt x="5584" y="142284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9826271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3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3F2C7D-C1E6-76CE-CC98-69FDF8B2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two papers</a:t>
            </a:r>
            <a:endParaRPr kumimoji="1"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6B06A4-4A01-799F-7509-4876D3D8F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da-DK" altLang="zh-TW" sz="2400" dirty="0">
                <a:latin typeface="+mn-lt"/>
                <a:cs typeface="Times New Roman" panose="02020603050405020304" pitchFamily="18" charset="0"/>
              </a:rPr>
              <a:t>The </a:t>
            </a:r>
            <a:r>
              <a:rPr kumimoji="1" lang="da-DK" altLang="zh-TW" sz="2400" dirty="0" err="1">
                <a:latin typeface="+mn-lt"/>
                <a:cs typeface="Times New Roman" panose="02020603050405020304" pitchFamily="18" charset="0"/>
              </a:rPr>
              <a:t>Cost</a:t>
            </a:r>
            <a:r>
              <a:rPr kumimoji="1" lang="da-DK" altLang="zh-TW" sz="2400" dirty="0">
                <a:latin typeface="+mn-lt"/>
                <a:cs typeface="Times New Roman" panose="02020603050405020304" pitchFamily="18" charset="0"/>
              </a:rPr>
              <a:t> of </a:t>
            </a:r>
            <a:r>
              <a:rPr kumimoji="1" lang="da-DK" altLang="zh-TW" sz="2400" dirty="0" err="1">
                <a:latin typeface="+mn-lt"/>
                <a:cs typeface="Times New Roman" panose="02020603050405020304" pitchFamily="18" charset="0"/>
              </a:rPr>
              <a:t>Stateless</a:t>
            </a:r>
            <a:r>
              <a:rPr kumimoji="1" lang="da-DK" altLang="zh-TW" sz="2400" dirty="0">
                <a:latin typeface="+mn-lt"/>
                <a:cs typeface="Times New Roman" panose="02020603050405020304" pitchFamily="18" charset="0"/>
              </a:rPr>
              <a:t> Network </a:t>
            </a:r>
            <a:r>
              <a:rPr kumimoji="1" lang="da-DK" altLang="zh-TW" sz="2400" dirty="0" err="1">
                <a:latin typeface="+mn-lt"/>
                <a:cs typeface="Times New Roman" panose="02020603050405020304" pitchFamily="18" charset="0"/>
              </a:rPr>
              <a:t>Functions</a:t>
            </a:r>
            <a:r>
              <a:rPr kumimoji="1" lang="da-DK" altLang="zh-TW" sz="2400" dirty="0">
                <a:latin typeface="+mn-lt"/>
                <a:cs typeface="Times New Roman" panose="02020603050405020304" pitchFamily="18" charset="0"/>
              </a:rPr>
              <a:t> in 5G</a:t>
            </a:r>
          </a:p>
          <a:p>
            <a:pPr marL="0" indent="0">
              <a:buNone/>
            </a:pPr>
            <a:endParaRPr kumimoji="1" lang="da-DK" altLang="zh-TW" sz="2400" dirty="0">
              <a:latin typeface="+mn-lt"/>
              <a:cs typeface="Times New Roman" panose="02020603050405020304" pitchFamily="18" charset="0"/>
            </a:endParaRPr>
          </a:p>
          <a:p>
            <a:r>
              <a:rPr kumimoji="1" lang="da-DK" altLang="zh-TW" sz="2400" dirty="0" err="1">
                <a:latin typeface="+mn-lt"/>
                <a:cs typeface="Times New Roman" panose="02020603050405020304" pitchFamily="18" charset="0"/>
              </a:rPr>
              <a:t>Towards</a:t>
            </a:r>
            <a:r>
              <a:rPr kumimoji="1" lang="da-DK" altLang="zh-TW" sz="2400" dirty="0">
                <a:latin typeface="+mn-lt"/>
                <a:cs typeface="Times New Roman" panose="02020603050405020304" pitchFamily="18" charset="0"/>
              </a:rPr>
              <a:t> A Low-</a:t>
            </a:r>
            <a:r>
              <a:rPr kumimoji="1" lang="da-DK" altLang="zh-TW" sz="2400" dirty="0" err="1">
                <a:latin typeface="+mn-lt"/>
                <a:cs typeface="Times New Roman" panose="02020603050405020304" pitchFamily="18" charset="0"/>
              </a:rPr>
              <a:t>Cost</a:t>
            </a:r>
            <a:r>
              <a:rPr kumimoji="1" lang="da-DK" altLang="zh-TW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da-DK" altLang="zh-TW" sz="2400" dirty="0" err="1">
                <a:latin typeface="+mn-lt"/>
                <a:cs typeface="Times New Roman" panose="02020603050405020304" pitchFamily="18" charset="0"/>
              </a:rPr>
              <a:t>Stateless</a:t>
            </a:r>
            <a:r>
              <a:rPr kumimoji="1" lang="da-DK" altLang="zh-TW" sz="2400" dirty="0">
                <a:latin typeface="+mn-lt"/>
                <a:cs typeface="Times New Roman" panose="02020603050405020304" pitchFamily="18" charset="0"/>
              </a:rPr>
              <a:t> 5G Core </a:t>
            </a:r>
            <a:endParaRPr kumimoji="1" lang="zh-TW" altLang="en-US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BBA169-A32C-592F-5DC3-F77A28E959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76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54E93-FC8C-8522-719C-F975A9D2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COST OF </a:t>
            </a:r>
            <a:b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 STATELESSNESS</a:t>
            </a:r>
            <a:endParaRPr lang="en-US" sz="4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E6FB2-0751-E44F-414B-CCACA02687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20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D15D90-FB84-F26D-98CE-4A297315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/>
          <a:lstStyle/>
          <a:p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note </a:t>
            </a:r>
            <a:r>
              <a:rPr lang="da-DK" altLang="zh-TW" sz="2000" dirty="0" err="1">
                <a:effectLst/>
                <a:latin typeface="+mn-lt"/>
              </a:rPr>
              <a:t>that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there</a:t>
            </a:r>
            <a:r>
              <a:rPr lang="da-DK" altLang="zh-TW" sz="2000" dirty="0">
                <a:effectLst/>
                <a:latin typeface="+mn-lt"/>
              </a:rPr>
              <a:t> is </a:t>
            </a:r>
            <a:r>
              <a:rPr lang="da-DK" altLang="zh-TW" sz="2000" dirty="0" err="1">
                <a:effectLst/>
                <a:latin typeface="+mn-lt"/>
              </a:rPr>
              <a:t>always</a:t>
            </a:r>
            <a:r>
              <a:rPr lang="da-DK" altLang="zh-TW" sz="2000" dirty="0">
                <a:effectLst/>
                <a:latin typeface="+mn-lt"/>
              </a:rPr>
              <a:t> a </a:t>
            </a:r>
            <a:r>
              <a:rPr lang="da-DK" altLang="zh-TW" sz="2000" dirty="0" err="1">
                <a:effectLst/>
                <a:latin typeface="+mn-lt"/>
              </a:rPr>
              <a:t>function</a:t>
            </a:r>
            <a:r>
              <a:rPr lang="da-DK" altLang="zh-TW" sz="2000" dirty="0">
                <a:effectLst/>
                <a:latin typeface="+mn-lt"/>
              </a:rPr>
              <a:t> in 4G or 5G </a:t>
            </a:r>
            <a:r>
              <a:rPr lang="da-DK" altLang="zh-TW" sz="2000" dirty="0" err="1">
                <a:effectLst/>
                <a:latin typeface="+mn-lt"/>
              </a:rPr>
              <a:t>that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maintains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latest</a:t>
            </a:r>
            <a:r>
              <a:rPr lang="da-DK" altLang="zh-TW" sz="2000" dirty="0">
                <a:effectLst/>
                <a:latin typeface="+mn-lt"/>
              </a:rPr>
              <a:t> and </a:t>
            </a:r>
            <a:r>
              <a:rPr lang="da-DK" altLang="zh-TW" sz="2000" dirty="0" err="1">
                <a:effectLst/>
                <a:latin typeface="+mn-lt"/>
              </a:rPr>
              <a:t>correct</a:t>
            </a:r>
            <a:r>
              <a:rPr lang="da-DK" altLang="zh-TW" sz="2000" dirty="0">
                <a:effectLst/>
                <a:latin typeface="+mn-lt"/>
              </a:rPr>
              <a:t> UE </a:t>
            </a:r>
            <a:r>
              <a:rPr lang="da-DK" altLang="zh-TW" sz="2000" dirty="0" err="1">
                <a:effectLst/>
                <a:latin typeface="+mn-lt"/>
              </a:rPr>
              <a:t>state</a:t>
            </a:r>
            <a:r>
              <a:rPr lang="da-DK" altLang="zh-TW" sz="2000" dirty="0">
                <a:effectLst/>
                <a:latin typeface="+mn-lt"/>
              </a:rPr>
              <a:t>. </a:t>
            </a:r>
          </a:p>
          <a:p>
            <a:r>
              <a:rPr lang="da-DK" altLang="zh-TW" sz="2000" dirty="0">
                <a:effectLst/>
                <a:latin typeface="+mn-lt"/>
              </a:rPr>
              <a:t>This </a:t>
            </a:r>
            <a:r>
              <a:rPr lang="da-DK" altLang="zh-TW" sz="2000" dirty="0" err="1">
                <a:effectLst/>
                <a:latin typeface="+mn-lt"/>
              </a:rPr>
              <a:t>role</a:t>
            </a:r>
            <a:r>
              <a:rPr lang="da-DK" altLang="zh-TW" sz="2000" dirty="0">
                <a:effectLst/>
                <a:latin typeface="+mn-lt"/>
              </a:rPr>
              <a:t> is </a:t>
            </a:r>
            <a:r>
              <a:rPr lang="da-DK" altLang="zh-TW" sz="2000" dirty="0" err="1">
                <a:effectLst/>
                <a:latin typeface="+mn-lt"/>
              </a:rPr>
              <a:t>played</a:t>
            </a:r>
            <a:r>
              <a:rPr lang="da-DK" altLang="zh-TW" sz="2000" dirty="0">
                <a:effectLst/>
                <a:latin typeface="+mn-lt"/>
              </a:rPr>
              <a:t> by the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packet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gateway </a:t>
            </a:r>
            <a:r>
              <a:rPr lang="da-DK" altLang="zh-TW" sz="2000" dirty="0">
                <a:effectLst/>
                <a:latin typeface="+mn-lt"/>
              </a:rPr>
              <a:t>in the 4G </a:t>
            </a:r>
            <a:r>
              <a:rPr lang="da-DK" altLang="zh-TW" sz="2000" dirty="0" err="1">
                <a:effectLst/>
                <a:latin typeface="+mn-lt"/>
              </a:rPr>
              <a:t>architecture</a:t>
            </a:r>
            <a:r>
              <a:rPr lang="da-DK" altLang="zh-TW" sz="2000" dirty="0">
                <a:effectLst/>
                <a:latin typeface="+mn-lt"/>
              </a:rPr>
              <a:t>, and the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Session Management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Function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>
                <a:effectLst/>
                <a:latin typeface="+mn-lt"/>
              </a:rPr>
              <a:t>(SMF) in 5G, as the SMF is the </a:t>
            </a:r>
            <a:r>
              <a:rPr lang="da-DK" altLang="zh-TW" sz="2000" dirty="0" err="1">
                <a:effectLst/>
                <a:latin typeface="+mn-lt"/>
              </a:rPr>
              <a:t>connecting</a:t>
            </a:r>
            <a:r>
              <a:rPr lang="da-DK" altLang="zh-TW" sz="2000" dirty="0">
                <a:effectLst/>
                <a:latin typeface="+mn-lt"/>
              </a:rPr>
              <a:t> link </a:t>
            </a:r>
            <a:r>
              <a:rPr lang="da-DK" altLang="zh-TW" sz="2000" dirty="0" err="1">
                <a:effectLst/>
                <a:latin typeface="+mn-lt"/>
              </a:rPr>
              <a:t>between</a:t>
            </a:r>
            <a:r>
              <a:rPr lang="da-DK" altLang="zh-TW" sz="2000" dirty="0">
                <a:effectLst/>
                <a:latin typeface="+mn-lt"/>
              </a:rPr>
              <a:t> the 5G </a:t>
            </a:r>
            <a:r>
              <a:rPr lang="da-DK" altLang="zh-TW" sz="2000" dirty="0" err="1">
                <a:effectLst/>
                <a:latin typeface="+mn-lt"/>
              </a:rPr>
              <a:t>control</a:t>
            </a:r>
            <a:r>
              <a:rPr lang="da-DK" altLang="zh-TW" sz="2000" dirty="0">
                <a:effectLst/>
                <a:latin typeface="+mn-lt"/>
              </a:rPr>
              <a:t> and user planes. </a:t>
            </a:r>
            <a:endParaRPr lang="da-DK" altLang="zh-TW" sz="2000" dirty="0">
              <a:latin typeface="+mn-lt"/>
            </a:endParaRPr>
          </a:p>
          <a:p>
            <a:r>
              <a:rPr lang="da-DK" altLang="zh-TW" sz="2000" dirty="0">
                <a:effectLst/>
                <a:latin typeface="+mn-lt"/>
              </a:rPr>
              <a:t>As </a:t>
            </a:r>
            <a:r>
              <a:rPr lang="da-DK" altLang="zh-TW" sz="2000" dirty="0" err="1">
                <a:effectLst/>
                <a:latin typeface="+mn-lt"/>
              </a:rPr>
              <a:t>described</a:t>
            </a:r>
            <a:r>
              <a:rPr lang="da-DK" altLang="zh-TW" sz="2000" dirty="0">
                <a:effectLst/>
                <a:latin typeface="+mn-lt"/>
              </a:rPr>
              <a:t> in </a:t>
            </a:r>
            <a:r>
              <a:rPr lang="da-DK" altLang="zh-TW" sz="2000" dirty="0" err="1">
                <a:effectLst/>
                <a:latin typeface="+mn-lt"/>
              </a:rPr>
              <a:t>section</a:t>
            </a:r>
            <a:r>
              <a:rPr lang="da-DK" altLang="zh-TW" sz="2000" dirty="0">
                <a:effectLst/>
                <a:latin typeface="+mn-lt"/>
              </a:rPr>
              <a:t> 6.2 of TS 23.501, the SMF </a:t>
            </a:r>
            <a:r>
              <a:rPr lang="da-DK" altLang="zh-TW" sz="2000" dirty="0" err="1">
                <a:effectLst/>
                <a:latin typeface="+mn-lt"/>
              </a:rPr>
              <a:t>receives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access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network</a:t>
            </a:r>
            <a:r>
              <a:rPr lang="da-DK" altLang="zh-TW" sz="2000" dirty="0">
                <a:effectLst/>
                <a:latin typeface="+mn-lt"/>
              </a:rPr>
              <a:t> data from the AMF and </a:t>
            </a:r>
            <a:r>
              <a:rPr lang="da-DK" altLang="zh-TW" sz="2000" dirty="0" err="1">
                <a:effectLst/>
                <a:latin typeface="+mn-lt"/>
              </a:rPr>
              <a:t>configures</a:t>
            </a:r>
            <a:r>
              <a:rPr lang="da-DK" altLang="zh-TW" sz="2000" dirty="0">
                <a:effectLst/>
                <a:latin typeface="+mn-lt"/>
              </a:rPr>
              <a:t> the UPF. </a:t>
            </a:r>
          </a:p>
          <a:p>
            <a:r>
              <a:rPr lang="da-DK" altLang="zh-TW" sz="2000" dirty="0" err="1">
                <a:effectLst/>
                <a:latin typeface="+mn-lt"/>
              </a:rPr>
              <a:t>Hence</a:t>
            </a:r>
            <a:r>
              <a:rPr lang="da-DK" altLang="zh-TW" sz="2000" dirty="0">
                <a:effectLst/>
                <a:latin typeface="+mn-lt"/>
              </a:rPr>
              <a:t>, the </a:t>
            </a:r>
            <a:r>
              <a:rPr lang="da-DK" altLang="zh-TW" sz="2000" dirty="0" err="1">
                <a:effectLst/>
                <a:latin typeface="+mn-lt"/>
              </a:rPr>
              <a:t>state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maintained</a:t>
            </a:r>
            <a:r>
              <a:rPr lang="da-DK" altLang="zh-TW" sz="2000" dirty="0">
                <a:effectLst/>
                <a:latin typeface="+mn-lt"/>
              </a:rPr>
              <a:t> by the AMF or UPF is a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subset</a:t>
            </a:r>
            <a:r>
              <a:rPr lang="da-DK" altLang="zh-TW" sz="2000" dirty="0">
                <a:effectLst/>
                <a:latin typeface="+mn-lt"/>
              </a:rPr>
              <a:t> of the </a:t>
            </a:r>
            <a:r>
              <a:rPr lang="da-DK" altLang="zh-TW" sz="2000" dirty="0" err="1">
                <a:effectLst/>
                <a:latin typeface="+mn-lt"/>
              </a:rPr>
              <a:t>state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maintained</a:t>
            </a:r>
            <a:r>
              <a:rPr lang="da-DK" altLang="zh-TW" sz="2000" dirty="0">
                <a:effectLst/>
                <a:latin typeface="+mn-lt"/>
              </a:rPr>
              <a:t> by the SMF. </a:t>
            </a:r>
            <a:endParaRPr lang="da-DK" altLang="zh-TW" sz="2000" dirty="0">
              <a:latin typeface="+mn-lt"/>
            </a:endParaRPr>
          </a:p>
          <a:p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take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advantage</a:t>
            </a:r>
            <a:r>
              <a:rPr lang="da-DK" altLang="zh-TW" sz="2000" dirty="0">
                <a:effectLst/>
                <a:latin typeface="+mn-lt"/>
              </a:rPr>
              <a:t> of </a:t>
            </a:r>
            <a:r>
              <a:rPr lang="da-DK" altLang="zh-TW" sz="2000" dirty="0" err="1">
                <a:effectLst/>
                <a:latin typeface="+mn-lt"/>
              </a:rPr>
              <a:t>this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fact</a:t>
            </a:r>
            <a:r>
              <a:rPr lang="da-DK" altLang="zh-TW" sz="2000" dirty="0">
                <a:effectLst/>
                <a:latin typeface="+mn-lt"/>
              </a:rPr>
              <a:t>, and propose </a:t>
            </a:r>
            <a:r>
              <a:rPr lang="da-DK" altLang="zh-TW" sz="2000" dirty="0" err="1">
                <a:effectLst/>
                <a:latin typeface="+mn-lt"/>
              </a:rPr>
              <a:t>transactional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statelessness</a:t>
            </a:r>
            <a:r>
              <a:rPr lang="da-DK" altLang="zh-TW" sz="2000" dirty="0">
                <a:effectLst/>
                <a:latin typeface="+mn-lt"/>
              </a:rPr>
              <a:t>, </a:t>
            </a:r>
            <a:r>
              <a:rPr lang="da-DK" altLang="zh-TW" sz="2000" dirty="0" err="1">
                <a:effectLst/>
                <a:latin typeface="+mn-lt"/>
              </a:rPr>
              <a:t>sharing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state</a:t>
            </a:r>
            <a:r>
              <a:rPr lang="da-DK" altLang="zh-TW" sz="2000" dirty="0">
                <a:effectLst/>
                <a:latin typeface="+mn-lt"/>
              </a:rPr>
              <a:t> in the database to </a:t>
            </a:r>
            <a:r>
              <a:rPr lang="da-DK" altLang="zh-TW" sz="2000" dirty="0" err="1">
                <a:effectLst/>
                <a:latin typeface="+mn-lt"/>
              </a:rPr>
              <a:t>reduce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write</a:t>
            </a:r>
            <a:r>
              <a:rPr lang="da-DK" altLang="zh-TW" sz="2000" dirty="0">
                <a:effectLst/>
                <a:latin typeface="+mn-lt"/>
              </a:rPr>
              <a:t> operations. </a:t>
            </a:r>
            <a:endParaRPr lang="da-DK" altLang="zh-TW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893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54E93-FC8C-8522-719C-F975A9D2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COST OF </a:t>
            </a:r>
            <a:b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 STATELESSNESS</a:t>
            </a:r>
            <a:endParaRPr lang="en-US" sz="4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E6FB2-0751-E44F-414B-CCACA02687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21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D15D90-FB84-F26D-98CE-4A297315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/>
          <a:lstStyle/>
          <a:p>
            <a:r>
              <a:rPr lang="da-DK" altLang="zh-TW" sz="2000" dirty="0" err="1">
                <a:effectLst/>
                <a:latin typeface="+mn-lt"/>
              </a:rPr>
              <a:t>Consider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example</a:t>
            </a:r>
            <a:r>
              <a:rPr lang="da-DK" altLang="zh-TW" sz="2000" dirty="0">
                <a:effectLst/>
                <a:latin typeface="+mn-lt"/>
              </a:rPr>
              <a:t> of the “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Create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SM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Context</a:t>
            </a:r>
            <a:r>
              <a:rPr lang="da-DK" altLang="zh-TW" sz="2000" dirty="0">
                <a:effectLst/>
                <a:latin typeface="+mn-lt"/>
              </a:rPr>
              <a:t>” </a:t>
            </a:r>
            <a:r>
              <a:rPr lang="da-DK" altLang="zh-TW" sz="2000" dirty="0" err="1">
                <a:effectLst/>
                <a:latin typeface="+mn-lt"/>
              </a:rPr>
              <a:t>transaction</a:t>
            </a:r>
            <a:r>
              <a:rPr lang="da-DK" altLang="zh-TW" sz="2000" dirty="0">
                <a:effectLst/>
                <a:latin typeface="+mn-lt"/>
              </a:rPr>
              <a:t>, </a:t>
            </a:r>
            <a:r>
              <a:rPr lang="da-DK" altLang="zh-TW" sz="2000" dirty="0" err="1">
                <a:effectLst/>
                <a:latin typeface="+mn-lt"/>
              </a:rPr>
              <a:t>executed</a:t>
            </a:r>
            <a:r>
              <a:rPr lang="da-DK" altLang="zh-TW" sz="2000" dirty="0">
                <a:effectLst/>
                <a:latin typeface="+mn-lt"/>
              </a:rPr>
              <a:t> as a part of </a:t>
            </a:r>
            <a:r>
              <a:rPr lang="da-DK" altLang="zh-TW" sz="2000" dirty="0" err="1">
                <a:effectLst/>
                <a:latin typeface="+mn-lt"/>
              </a:rPr>
              <a:t>several</a:t>
            </a:r>
            <a:r>
              <a:rPr lang="da-DK" altLang="zh-TW" sz="2000" dirty="0">
                <a:effectLst/>
                <a:latin typeface="+mn-lt"/>
              </a:rPr>
              <a:t> 5G procedures. </a:t>
            </a:r>
          </a:p>
          <a:p>
            <a:r>
              <a:rPr lang="da-DK" altLang="zh-TW" sz="2000" dirty="0">
                <a:effectLst/>
                <a:latin typeface="+mn-lt"/>
              </a:rPr>
              <a:t>This </a:t>
            </a:r>
            <a:r>
              <a:rPr lang="da-DK" altLang="zh-TW" sz="2000" dirty="0" err="1">
                <a:effectLst/>
                <a:latin typeface="+mn-lt"/>
              </a:rPr>
              <a:t>transaction</a:t>
            </a:r>
            <a:r>
              <a:rPr lang="da-DK" altLang="zh-TW" sz="2000" dirty="0">
                <a:effectLst/>
                <a:latin typeface="+mn-lt"/>
              </a:rPr>
              <a:t> is </a:t>
            </a:r>
            <a:r>
              <a:rPr lang="da-DK" altLang="zh-TW" sz="2000" dirty="0" err="1">
                <a:effectLst/>
                <a:latin typeface="+mn-lt"/>
              </a:rPr>
              <a:t>between</a:t>
            </a:r>
            <a:r>
              <a:rPr lang="da-DK" altLang="zh-TW" sz="2000" dirty="0">
                <a:effectLst/>
                <a:latin typeface="+mn-lt"/>
              </a:rPr>
              <a:t> the AMF and SMF, </a:t>
            </a:r>
            <a:r>
              <a:rPr lang="da-DK" altLang="zh-TW" sz="2000" dirty="0" err="1">
                <a:effectLst/>
                <a:latin typeface="+mn-lt"/>
              </a:rPr>
              <a:t>where</a:t>
            </a:r>
            <a:r>
              <a:rPr lang="da-DK" altLang="zh-TW" sz="2000" dirty="0">
                <a:effectLst/>
                <a:latin typeface="+mn-lt"/>
              </a:rPr>
              <a:t> the AMF </a:t>
            </a:r>
            <a:r>
              <a:rPr lang="da-DK" altLang="zh-TW" sz="2000" dirty="0" err="1">
                <a:effectLst/>
                <a:latin typeface="+mn-lt"/>
              </a:rPr>
              <a:t>sends</a:t>
            </a:r>
            <a:r>
              <a:rPr lang="da-DK" altLang="zh-TW" sz="2000" dirty="0">
                <a:effectLst/>
                <a:latin typeface="+mn-lt"/>
              </a:rPr>
              <a:t> a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request</a:t>
            </a:r>
            <a:r>
              <a:rPr lang="da-DK" altLang="zh-TW" sz="2000" dirty="0">
                <a:effectLst/>
                <a:latin typeface="+mn-lt"/>
              </a:rPr>
              <a:t> to the SMF </a:t>
            </a:r>
            <a:r>
              <a:rPr lang="da-DK" altLang="zh-TW" sz="2000" dirty="0" err="1">
                <a:effectLst/>
                <a:latin typeface="+mn-lt"/>
              </a:rPr>
              <a:t>when</a:t>
            </a:r>
            <a:r>
              <a:rPr lang="da-DK" altLang="zh-TW" sz="2000" dirty="0">
                <a:effectLst/>
                <a:latin typeface="+mn-lt"/>
              </a:rPr>
              <a:t> it </a:t>
            </a:r>
            <a:r>
              <a:rPr lang="da-DK" altLang="zh-TW" sz="2000" dirty="0" err="1">
                <a:effectLst/>
                <a:latin typeface="+mn-lt"/>
              </a:rPr>
              <a:t>receives</a:t>
            </a:r>
            <a:r>
              <a:rPr lang="da-DK" altLang="zh-TW" sz="2000" dirty="0">
                <a:effectLst/>
                <a:latin typeface="+mn-lt"/>
              </a:rPr>
              <a:t> a trigger from the </a:t>
            </a:r>
            <a:r>
              <a:rPr lang="da-DK" altLang="zh-TW" sz="2000" dirty="0" err="1">
                <a:effectLst/>
                <a:latin typeface="+mn-lt"/>
              </a:rPr>
              <a:t>gNB</a:t>
            </a:r>
            <a:r>
              <a:rPr lang="da-DK" altLang="zh-TW" sz="2000" dirty="0">
                <a:effectLst/>
                <a:latin typeface="+mn-lt"/>
              </a:rPr>
              <a:t> (i.e., the </a:t>
            </a:r>
            <a:r>
              <a:rPr lang="da-DK" altLang="zh-TW" sz="2000" dirty="0" err="1">
                <a:effectLst/>
                <a:latin typeface="+mn-lt"/>
              </a:rPr>
              <a:t>cell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tower</a:t>
            </a:r>
            <a:r>
              <a:rPr lang="da-DK" altLang="zh-TW" sz="2000" dirty="0">
                <a:effectLst/>
                <a:latin typeface="+mn-lt"/>
              </a:rPr>
              <a:t>). </a:t>
            </a:r>
            <a:endParaRPr lang="da-DK" altLang="zh-TW" sz="2000" dirty="0">
              <a:latin typeface="+mn-lt"/>
            </a:endParaRPr>
          </a:p>
          <a:p>
            <a:r>
              <a:rPr lang="da-DK" altLang="zh-TW" sz="2000" dirty="0">
                <a:effectLst/>
                <a:latin typeface="+mn-lt"/>
              </a:rPr>
              <a:t>The SMF </a:t>
            </a:r>
            <a:r>
              <a:rPr lang="da-DK" altLang="zh-TW" sz="2000" dirty="0" err="1">
                <a:effectLst/>
                <a:latin typeface="+mn-lt"/>
              </a:rPr>
              <a:t>processes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request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received</a:t>
            </a:r>
            <a:r>
              <a:rPr lang="da-DK" altLang="zh-TW" sz="2000" dirty="0">
                <a:effectLst/>
                <a:latin typeface="+mn-lt"/>
              </a:rPr>
              <a:t> from the AMF and </a:t>
            </a:r>
            <a:r>
              <a:rPr lang="da-DK" altLang="zh-TW" sz="2000" dirty="0" err="1">
                <a:effectLst/>
                <a:latin typeface="+mn-lt"/>
              </a:rPr>
              <a:t>sends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response</a:t>
            </a:r>
            <a:r>
              <a:rPr lang="da-DK" altLang="zh-TW" sz="2000" dirty="0">
                <a:effectLst/>
                <a:latin typeface="+mn-lt"/>
              </a:rPr>
              <a:t> back. </a:t>
            </a:r>
          </a:p>
          <a:p>
            <a:r>
              <a:rPr lang="da-DK" altLang="zh-TW" sz="2000" dirty="0">
                <a:effectLst/>
                <a:latin typeface="+mn-lt"/>
              </a:rPr>
              <a:t>The </a:t>
            </a:r>
            <a:r>
              <a:rPr lang="da-DK" altLang="zh-TW" sz="2000" dirty="0" err="1">
                <a:effectLst/>
                <a:latin typeface="+mn-lt"/>
              </a:rPr>
              <a:t>processing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involves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other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interactions</a:t>
            </a:r>
            <a:r>
              <a:rPr lang="da-DK" altLang="zh-TW" sz="2000" dirty="0">
                <a:effectLst/>
                <a:latin typeface="+mn-lt"/>
              </a:rPr>
              <a:t> (</a:t>
            </a:r>
            <a:r>
              <a:rPr lang="da-DK" altLang="zh-TW" sz="2000" dirty="0" err="1">
                <a:effectLst/>
                <a:latin typeface="+mn-lt"/>
              </a:rPr>
              <a:t>e.g</a:t>
            </a:r>
            <a:r>
              <a:rPr lang="da-DK" altLang="zh-TW" sz="2000" dirty="0">
                <a:effectLst/>
                <a:latin typeface="+mn-lt"/>
              </a:rPr>
              <a:t>., with AUSF, UDM, and PCF) by </a:t>
            </a:r>
            <a:r>
              <a:rPr lang="da-DK" altLang="zh-TW" sz="2000" dirty="0" err="1">
                <a:effectLst/>
                <a:latin typeface="+mn-lt"/>
              </a:rPr>
              <a:t>both</a:t>
            </a:r>
            <a:r>
              <a:rPr lang="da-DK" altLang="zh-TW" sz="2000" dirty="0">
                <a:effectLst/>
                <a:latin typeface="+mn-lt"/>
              </a:rPr>
              <a:t> the AMF and SMF, but </a:t>
            </a:r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will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omit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these</a:t>
            </a:r>
            <a:r>
              <a:rPr lang="da-DK" altLang="zh-TW" sz="2000" dirty="0">
                <a:effectLst/>
                <a:latin typeface="+mn-lt"/>
              </a:rPr>
              <a:t> for the purposes of </a:t>
            </a:r>
            <a:r>
              <a:rPr lang="da-DK" altLang="zh-TW" sz="2000" dirty="0" err="1">
                <a:effectLst/>
                <a:latin typeface="+mn-lt"/>
              </a:rPr>
              <a:t>this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discussion</a:t>
            </a:r>
            <a:r>
              <a:rPr lang="da-DK" altLang="zh-TW" sz="2000" dirty="0">
                <a:effectLst/>
                <a:latin typeface="+mn-lt"/>
              </a:rPr>
              <a:t>. </a:t>
            </a:r>
            <a:endParaRPr lang="da-DK" altLang="zh-TW" sz="2000" dirty="0">
              <a:latin typeface="+mn-lt"/>
            </a:endParaRPr>
          </a:p>
          <a:p>
            <a:endParaRPr lang="da-DK" altLang="zh-TW" sz="1200" dirty="0"/>
          </a:p>
        </p:txBody>
      </p:sp>
    </p:spTree>
    <p:extLst>
      <p:ext uri="{BB962C8B-B14F-4D97-AF65-F5344CB8AC3E}">
        <p14:creationId xmlns:p14="http://schemas.microsoft.com/office/powerpoint/2010/main" val="225612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54E93-FC8C-8522-719C-F975A9D2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COST OF </a:t>
            </a:r>
            <a:b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 STATELESSNESS</a:t>
            </a:r>
            <a:endParaRPr lang="en-US" sz="4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E6FB2-0751-E44F-414B-CCACA02687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22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D15D90-FB84-F26D-98CE-4A297315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277071"/>
          </a:xfrm>
        </p:spPr>
        <p:txBody>
          <a:bodyPr/>
          <a:lstStyle/>
          <a:p>
            <a:r>
              <a:rPr lang="da-DK" altLang="zh-TW" sz="2000" dirty="0" err="1">
                <a:effectLst/>
                <a:latin typeface="LinLibertineT"/>
              </a:rPr>
              <a:t>Figure</a:t>
            </a:r>
            <a:r>
              <a:rPr lang="da-DK" altLang="zh-TW" sz="2000" dirty="0">
                <a:effectLst/>
                <a:latin typeface="LinLibertineT"/>
              </a:rPr>
              <a:t> 2b </a:t>
            </a:r>
            <a:r>
              <a:rPr lang="da-DK" altLang="zh-TW" sz="2000" dirty="0" err="1">
                <a:effectLst/>
                <a:latin typeface="LinLibertineT"/>
              </a:rPr>
              <a:t>depicts</a:t>
            </a:r>
            <a:r>
              <a:rPr lang="da-DK" altLang="zh-TW" sz="2000" dirty="0">
                <a:effectLst/>
                <a:latin typeface="LinLibertineT"/>
              </a:rPr>
              <a:t> the “</a:t>
            </a:r>
            <a:r>
              <a:rPr lang="da-DK" altLang="zh-TW" sz="2000" dirty="0" err="1">
                <a:effectLst/>
                <a:latin typeface="LinLibertineT"/>
              </a:rPr>
              <a:t>Create</a:t>
            </a:r>
            <a:r>
              <a:rPr lang="da-DK" altLang="zh-TW" sz="2000" dirty="0">
                <a:effectLst/>
                <a:latin typeface="LinLibertineT"/>
              </a:rPr>
              <a:t> SM </a:t>
            </a:r>
            <a:r>
              <a:rPr lang="da-DK" altLang="zh-TW" sz="2000" dirty="0" err="1">
                <a:effectLst/>
                <a:latin typeface="LinLibertineT"/>
              </a:rPr>
              <a:t>Context</a:t>
            </a:r>
            <a:r>
              <a:rPr lang="da-DK" altLang="zh-TW" sz="2000" dirty="0">
                <a:effectLst/>
                <a:latin typeface="LinLibertineT"/>
              </a:rPr>
              <a:t>” </a:t>
            </a:r>
            <a:r>
              <a:rPr lang="da-DK" altLang="zh-TW" sz="2000" dirty="0" err="1">
                <a:effectLst/>
                <a:latin typeface="LinLibertineT"/>
              </a:rPr>
              <a:t>transaction</a:t>
            </a:r>
            <a:r>
              <a:rPr lang="da-DK" altLang="zh-TW" sz="2000" dirty="0">
                <a:effectLst/>
                <a:latin typeface="LinLibertineT"/>
              </a:rPr>
              <a:t>. </a:t>
            </a:r>
            <a:endParaRPr lang="da-DK" altLang="zh-TW" sz="2000" dirty="0"/>
          </a:p>
          <a:p>
            <a:r>
              <a:rPr lang="da-DK" altLang="zh-TW" sz="2000" dirty="0">
                <a:effectLst/>
                <a:latin typeface="LinLibertineT"/>
              </a:rPr>
              <a:t>Upon </a:t>
            </a:r>
            <a:r>
              <a:rPr lang="da-DK" altLang="zh-TW" sz="2000" dirty="0" err="1">
                <a:effectLst/>
                <a:latin typeface="LinLibertineT"/>
              </a:rPr>
              <a:t>receiving</a:t>
            </a:r>
            <a:r>
              <a:rPr lang="da-DK" altLang="zh-TW" sz="2000" dirty="0">
                <a:effectLst/>
                <a:latin typeface="LinLibertineT"/>
              </a:rPr>
              <a:t> the </a:t>
            </a:r>
            <a:r>
              <a:rPr lang="da-DK" altLang="zh-TW" sz="2000" dirty="0" err="1">
                <a:effectLst/>
                <a:latin typeface="LinLibertineT"/>
              </a:rPr>
              <a:t>request</a:t>
            </a:r>
            <a:r>
              <a:rPr lang="da-DK" altLang="zh-TW" sz="2000" dirty="0">
                <a:effectLst/>
                <a:latin typeface="LinLibertineT"/>
              </a:rPr>
              <a:t> from the AMF, the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SMF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processes</a:t>
            </a:r>
            <a:r>
              <a:rPr lang="da-DK" altLang="zh-TW" sz="2000" dirty="0">
                <a:effectLst/>
                <a:latin typeface="LinLibertineT"/>
              </a:rPr>
              <a:t> it and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LinLibertineT"/>
              </a:rPr>
              <a:t>writes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 the new UE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LinLibertineT"/>
              </a:rPr>
              <a:t>state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 to the database</a:t>
            </a:r>
            <a:r>
              <a:rPr lang="da-DK" altLang="zh-TW" sz="2000" dirty="0">
                <a:effectLst/>
                <a:latin typeface="LinLibertineT"/>
              </a:rPr>
              <a:t>. The </a:t>
            </a:r>
            <a:r>
              <a:rPr lang="da-DK" altLang="zh-TW" sz="2000" dirty="0" err="1">
                <a:effectLst/>
                <a:latin typeface="LinLibertineT"/>
              </a:rPr>
              <a:t>response</a:t>
            </a:r>
            <a:r>
              <a:rPr lang="da-DK" altLang="zh-TW" sz="2000" dirty="0">
                <a:effectLst/>
                <a:latin typeface="LinLibertineT"/>
              </a:rPr>
              <a:t> to the AMF </a:t>
            </a:r>
            <a:r>
              <a:rPr lang="da-DK" altLang="zh-TW" sz="2000" dirty="0" err="1">
                <a:effectLst/>
                <a:latin typeface="LinLibertineT"/>
              </a:rPr>
              <a:t>contains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>
                <a:latin typeface="LinLibertineT"/>
              </a:rPr>
              <a:t>the same data </a:t>
            </a:r>
            <a:r>
              <a:rPr lang="da-DK" altLang="zh-TW" sz="2000" dirty="0" err="1">
                <a:latin typeface="LinLibertineT"/>
              </a:rPr>
              <a:t>that</a:t>
            </a:r>
            <a:r>
              <a:rPr lang="da-DK" altLang="zh-TW" sz="2000" dirty="0">
                <a:latin typeface="LinLibertineT"/>
              </a:rPr>
              <a:t> the </a:t>
            </a:r>
            <a:r>
              <a:rPr lang="da-DK" altLang="zh-TW" sz="2000" dirty="0">
                <a:effectLst/>
                <a:latin typeface="LinLibertineT"/>
              </a:rPr>
              <a:t>SMF has just </a:t>
            </a:r>
            <a:r>
              <a:rPr lang="da-DK" altLang="zh-TW" sz="2000" dirty="0" err="1">
                <a:effectLst/>
                <a:latin typeface="LinLibertineT"/>
              </a:rPr>
              <a:t>stored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en-US" altLang="zh-TW" sz="2000" dirty="0">
                <a:latin typeface="LinLibertineT"/>
              </a:rPr>
              <a:t>in</a:t>
            </a:r>
            <a:r>
              <a:rPr lang="da-DK" altLang="zh-TW" sz="2000" dirty="0">
                <a:latin typeface="LinLibertineT"/>
              </a:rPr>
              <a:t> the database. </a:t>
            </a:r>
            <a:r>
              <a:rPr lang="da-DK" altLang="zh-TW" sz="2000" dirty="0" err="1">
                <a:latin typeface="LinLibertineT"/>
              </a:rPr>
              <a:t>When</a:t>
            </a:r>
            <a:r>
              <a:rPr lang="da-DK" altLang="zh-TW" sz="2000" dirty="0">
                <a:latin typeface="LinLibertineT"/>
              </a:rPr>
              <a:t> the </a:t>
            </a:r>
            <a:r>
              <a:rPr lang="da-DK" altLang="zh-TW" sz="2000" dirty="0">
                <a:solidFill>
                  <a:srgbClr val="FF0000"/>
                </a:solidFill>
                <a:latin typeface="LinLibertineT"/>
              </a:rPr>
              <a:t>AMF </a:t>
            </a:r>
            <a:r>
              <a:rPr lang="da-DK" altLang="zh-TW" sz="2000" dirty="0" err="1">
                <a:solidFill>
                  <a:srgbClr val="FF0000"/>
                </a:solidFill>
                <a:latin typeface="LinLibertineT"/>
              </a:rPr>
              <a:t>receives</a:t>
            </a:r>
            <a:r>
              <a:rPr lang="da-DK" altLang="zh-TW" sz="2000" dirty="0">
                <a:solidFill>
                  <a:srgbClr val="FF0000"/>
                </a:solidFill>
                <a:latin typeface="LinLibertineT"/>
              </a:rPr>
              <a:t> the </a:t>
            </a:r>
            <a:r>
              <a:rPr lang="da-DK" altLang="zh-TW" sz="2000" dirty="0" err="1">
                <a:solidFill>
                  <a:srgbClr val="FF0000"/>
                </a:solidFill>
                <a:latin typeface="LinLibertineT"/>
              </a:rPr>
              <a:t>response</a:t>
            </a:r>
            <a:r>
              <a:rPr lang="da-DK" altLang="zh-TW" sz="2000" dirty="0">
                <a:solidFill>
                  <a:srgbClr val="FF0000"/>
                </a:solidFill>
                <a:latin typeface="LinLibertineT"/>
              </a:rPr>
              <a:t> </a:t>
            </a:r>
            <a:r>
              <a:rPr lang="da-DK" altLang="zh-TW" sz="2000" dirty="0">
                <a:latin typeface="LinLibertineT"/>
              </a:rPr>
              <a:t>from the SMF, it </a:t>
            </a:r>
            <a:r>
              <a:rPr lang="da-DK" altLang="zh-TW" sz="2000" dirty="0" err="1">
                <a:solidFill>
                  <a:srgbClr val="FF0000"/>
                </a:solidFill>
                <a:latin typeface="LinLibertineT"/>
              </a:rPr>
              <a:t>writes</a:t>
            </a:r>
            <a:r>
              <a:rPr lang="da-DK" altLang="zh-TW" sz="2000" dirty="0">
                <a:solidFill>
                  <a:srgbClr val="FF0000"/>
                </a:solidFill>
                <a:latin typeface="LinLibertineT"/>
              </a:rPr>
              <a:t> the same data</a:t>
            </a:r>
            <a:r>
              <a:rPr lang="da-DK" altLang="zh-TW" sz="2000" dirty="0">
                <a:latin typeface="LinLibertineT"/>
              </a:rPr>
              <a:t> to the database and </a:t>
            </a:r>
            <a:r>
              <a:rPr lang="da-DK" altLang="zh-TW" sz="2000" dirty="0" err="1">
                <a:latin typeface="LinLibertineT"/>
              </a:rPr>
              <a:t>sends</a:t>
            </a:r>
            <a:r>
              <a:rPr lang="da-DK" altLang="zh-TW" sz="2000" dirty="0">
                <a:latin typeface="LinLibertineT"/>
              </a:rPr>
              <a:t> data back to the </a:t>
            </a:r>
            <a:r>
              <a:rPr lang="da-DK" altLang="zh-TW" sz="2000" dirty="0" err="1">
                <a:effectLst/>
                <a:latin typeface="LinLibertineT"/>
              </a:rPr>
              <a:t>gNB</a:t>
            </a:r>
            <a:r>
              <a:rPr lang="da-DK" altLang="zh-TW" sz="2000" dirty="0">
                <a:effectLst/>
                <a:latin typeface="LinLibertineT"/>
              </a:rPr>
              <a:t>. </a:t>
            </a:r>
            <a:endParaRPr lang="da-DK" altLang="zh-TW" sz="2000" dirty="0"/>
          </a:p>
          <a:p>
            <a:r>
              <a:rPr lang="da-DK" altLang="zh-TW" sz="2000" dirty="0">
                <a:effectLst/>
                <a:latin typeface="LinLibertineT"/>
              </a:rPr>
              <a:t>In </a:t>
            </a:r>
            <a:r>
              <a:rPr lang="da-DK" altLang="zh-TW" sz="2000" dirty="0" err="1">
                <a:effectLst/>
                <a:latin typeface="LinLibertineT"/>
              </a:rPr>
              <a:t>other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words</a:t>
            </a:r>
            <a:r>
              <a:rPr lang="da-DK" altLang="zh-TW" sz="2000" dirty="0">
                <a:effectLst/>
                <a:latin typeface="LinLibertineT"/>
              </a:rPr>
              <a:t>, with </a:t>
            </a:r>
            <a:r>
              <a:rPr lang="da-DK" altLang="zh-TW" sz="2000" dirty="0" err="1">
                <a:effectLst/>
                <a:latin typeface="LinLibertineT"/>
              </a:rPr>
              <a:t>transactional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statelessness</a:t>
            </a:r>
            <a:r>
              <a:rPr lang="da-DK" altLang="zh-TW" sz="2000" dirty="0">
                <a:effectLst/>
                <a:latin typeface="LinLibertineT"/>
              </a:rPr>
              <a:t>, </a:t>
            </a:r>
            <a:r>
              <a:rPr lang="da-DK" altLang="zh-TW" sz="2000" dirty="0" err="1">
                <a:effectLst/>
                <a:latin typeface="LinLibertineT"/>
              </a:rPr>
              <a:t>both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functions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store the same data</a:t>
            </a:r>
            <a:r>
              <a:rPr lang="da-DK" altLang="zh-TW" sz="2000" dirty="0">
                <a:effectLst/>
                <a:latin typeface="LinLibertineT"/>
              </a:rPr>
              <a:t> at the end of </a:t>
            </a:r>
            <a:r>
              <a:rPr lang="da-DK" altLang="zh-TW" sz="2000" dirty="0" err="1">
                <a:effectLst/>
                <a:latin typeface="LinLibertineT"/>
              </a:rPr>
              <a:t>their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respective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transactions</a:t>
            </a:r>
            <a:r>
              <a:rPr lang="da-DK" altLang="zh-TW" sz="2000" dirty="0">
                <a:effectLst/>
                <a:latin typeface="LinLibertineT"/>
              </a:rPr>
              <a:t>. </a:t>
            </a:r>
            <a:endParaRPr lang="da-DK" altLang="zh-TW" sz="2000" dirty="0"/>
          </a:p>
          <a:p>
            <a:pPr marL="0" indent="0">
              <a:buNone/>
            </a:pPr>
            <a:endParaRPr lang="da-DK" altLang="zh-TW" sz="2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D890CF8-FD4F-ABD1-F8DD-A8D308280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76872"/>
            <a:ext cx="3090849" cy="32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79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54E93-FC8C-8522-719C-F975A9D2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COST OF </a:t>
            </a:r>
            <a:b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 STATELESSNESS</a:t>
            </a:r>
            <a:endParaRPr lang="en-US" sz="4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E6FB2-0751-E44F-414B-CCACA02687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23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D15D90-FB84-F26D-98CE-4A297315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277071"/>
          </a:xfrm>
        </p:spPr>
        <p:txBody>
          <a:bodyPr/>
          <a:lstStyle/>
          <a:p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propose </a:t>
            </a:r>
            <a:r>
              <a:rPr lang="da-DK" altLang="zh-TW" sz="2000" dirty="0" err="1">
                <a:effectLst/>
                <a:latin typeface="+mn-lt"/>
              </a:rPr>
              <a:t>that</a:t>
            </a:r>
            <a:r>
              <a:rPr lang="da-DK" altLang="zh-TW" sz="2000" dirty="0">
                <a:effectLst/>
                <a:latin typeface="+mn-lt"/>
              </a:rPr>
              <a:t> a 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da-DK" altLang="zh-TW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store data on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behalf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of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both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functions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>
                <a:effectLst/>
                <a:latin typeface="+mn-lt"/>
              </a:rPr>
              <a:t>in </a:t>
            </a:r>
            <a:r>
              <a:rPr lang="da-DK" altLang="zh-TW" sz="2000" dirty="0" err="1">
                <a:effectLst/>
                <a:latin typeface="+mn-lt"/>
              </a:rPr>
              <a:t>this</a:t>
            </a:r>
            <a:r>
              <a:rPr lang="da-DK" altLang="zh-TW" sz="2000" dirty="0">
                <a:effectLst/>
                <a:latin typeface="+mn-lt"/>
              </a:rPr>
              <a:t> case. </a:t>
            </a:r>
          </a:p>
          <a:p>
            <a:r>
              <a:rPr lang="da-DK" altLang="zh-TW" sz="2000" dirty="0" err="1">
                <a:effectLst/>
                <a:latin typeface="+mn-lt"/>
              </a:rPr>
              <a:t>Specifically</a:t>
            </a:r>
            <a:r>
              <a:rPr lang="da-DK" altLang="zh-TW" sz="2000" dirty="0">
                <a:effectLst/>
                <a:latin typeface="+mn-lt"/>
              </a:rPr>
              <a:t>, the SMF </a:t>
            </a:r>
            <a:r>
              <a:rPr lang="da-DK" altLang="zh-TW" sz="2000" dirty="0" err="1">
                <a:effectLst/>
                <a:latin typeface="+mn-lt"/>
              </a:rPr>
              <a:t>writes</a:t>
            </a:r>
            <a:r>
              <a:rPr lang="da-DK" altLang="zh-TW" sz="2000" dirty="0">
                <a:effectLst/>
                <a:latin typeface="+mn-lt"/>
              </a:rPr>
              <a:t> the data to the database and the AMF </a:t>
            </a:r>
            <a:r>
              <a:rPr lang="da-DK" altLang="zh-TW" sz="2000" dirty="0" err="1">
                <a:effectLst/>
                <a:latin typeface="+mn-lt"/>
              </a:rPr>
              <a:t>can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later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access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that</a:t>
            </a:r>
            <a:r>
              <a:rPr lang="da-DK" altLang="zh-TW" sz="2000" dirty="0">
                <a:effectLst/>
                <a:latin typeface="+mn-lt"/>
              </a:rPr>
              <a:t> same data.</a:t>
            </a:r>
          </a:p>
          <a:p>
            <a:r>
              <a:rPr lang="da-DK" altLang="zh-TW" sz="2000" dirty="0" err="1">
                <a:effectLst/>
                <a:latin typeface="+mn-lt"/>
              </a:rPr>
              <a:t>Hence</a:t>
            </a:r>
            <a:r>
              <a:rPr lang="da-DK" altLang="zh-TW" sz="2000" dirty="0">
                <a:effectLst/>
                <a:latin typeface="+mn-lt"/>
              </a:rPr>
              <a:t>, </a:t>
            </a:r>
            <a:r>
              <a:rPr lang="da-DK" altLang="zh-TW" sz="2000" dirty="0" err="1">
                <a:effectLst/>
                <a:latin typeface="+mn-lt"/>
              </a:rPr>
              <a:t>when</a:t>
            </a:r>
            <a:r>
              <a:rPr lang="da-DK" altLang="zh-TW" sz="2000" dirty="0">
                <a:effectLst/>
                <a:latin typeface="+mn-lt"/>
              </a:rPr>
              <a:t> a new </a:t>
            </a:r>
            <a:r>
              <a:rPr lang="da-DK" altLang="zh-TW" sz="2000" dirty="0" err="1">
                <a:effectLst/>
                <a:latin typeface="+mn-lt"/>
              </a:rPr>
              <a:t>request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arrives</a:t>
            </a:r>
            <a:r>
              <a:rPr lang="da-DK" altLang="zh-TW" sz="2000" dirty="0">
                <a:effectLst/>
                <a:latin typeface="+mn-lt"/>
              </a:rPr>
              <a:t> as a part of a new </a:t>
            </a:r>
            <a:r>
              <a:rPr lang="da-DK" altLang="zh-TW" sz="2000" dirty="0" err="1">
                <a:effectLst/>
                <a:latin typeface="+mn-lt"/>
              </a:rPr>
              <a:t>transaction</a:t>
            </a:r>
            <a:r>
              <a:rPr lang="da-DK" altLang="zh-TW" sz="2000" dirty="0">
                <a:effectLst/>
                <a:latin typeface="+mn-lt"/>
              </a:rPr>
              <a:t>, the AMF </a:t>
            </a:r>
            <a:r>
              <a:rPr lang="da-DK" altLang="zh-TW" sz="2000" dirty="0" err="1">
                <a:effectLst/>
                <a:latin typeface="+mn-lt"/>
              </a:rPr>
              <a:t>will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fetch</a:t>
            </a:r>
            <a:r>
              <a:rPr lang="da-DK" altLang="zh-TW" sz="2000" dirty="0">
                <a:effectLst/>
                <a:latin typeface="+mn-lt"/>
              </a:rPr>
              <a:t> the data from </a:t>
            </a:r>
            <a:r>
              <a:rPr lang="da-DK" altLang="zh-TW" sz="2000" dirty="0" err="1">
                <a:effectLst/>
                <a:latin typeface="+mn-lt"/>
              </a:rPr>
              <a:t>this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shared</a:t>
            </a:r>
            <a:r>
              <a:rPr lang="da-DK" altLang="zh-TW" sz="2000" dirty="0">
                <a:effectLst/>
                <a:latin typeface="+mn-lt"/>
              </a:rPr>
              <a:t> database, </a:t>
            </a:r>
            <a:r>
              <a:rPr lang="da-DK" altLang="zh-TW" sz="2000" dirty="0" err="1">
                <a:effectLst/>
                <a:latin typeface="+mn-lt"/>
              </a:rPr>
              <a:t>which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was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written</a:t>
            </a:r>
            <a:r>
              <a:rPr lang="da-DK" altLang="zh-TW" sz="2000" dirty="0">
                <a:effectLst/>
                <a:latin typeface="+mn-lt"/>
              </a:rPr>
              <a:t> by the SMF in the </a:t>
            </a:r>
            <a:r>
              <a:rPr lang="da-DK" altLang="zh-TW" sz="2000" dirty="0" err="1">
                <a:effectLst/>
                <a:latin typeface="+mn-lt"/>
              </a:rPr>
              <a:t>earlier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transaction</a:t>
            </a:r>
            <a:r>
              <a:rPr lang="da-DK" altLang="zh-TW" sz="2000" dirty="0">
                <a:effectLst/>
                <a:latin typeface="+mn-lt"/>
              </a:rPr>
              <a:t>. </a:t>
            </a:r>
          </a:p>
          <a:p>
            <a:r>
              <a:rPr lang="da-DK" altLang="zh-TW" sz="2000" dirty="0">
                <a:effectLst/>
                <a:latin typeface="+mn-lt"/>
              </a:rPr>
              <a:t>This </a:t>
            </a:r>
            <a:r>
              <a:rPr lang="da-DK" altLang="zh-TW" sz="2000" dirty="0" err="1">
                <a:effectLst/>
                <a:latin typeface="+mn-lt"/>
              </a:rPr>
              <a:t>reduces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number</a:t>
            </a:r>
            <a:r>
              <a:rPr lang="da-DK" altLang="zh-TW" sz="2000" dirty="0">
                <a:effectLst/>
                <a:latin typeface="+mn-lt"/>
              </a:rPr>
              <a:t> of databases </a:t>
            </a:r>
            <a:r>
              <a:rPr lang="da-DK" altLang="zh-TW" sz="2000" dirty="0" err="1">
                <a:effectLst/>
                <a:latin typeface="+mn-lt"/>
              </a:rPr>
              <a:t>written</a:t>
            </a:r>
            <a:r>
              <a:rPr lang="da-DK" altLang="zh-TW" sz="2000" dirty="0">
                <a:effectLst/>
                <a:latin typeface="+mn-lt"/>
              </a:rPr>
              <a:t> by </a:t>
            </a:r>
            <a:r>
              <a:rPr lang="da-DK" altLang="zh-TW" sz="2000" dirty="0" err="1">
                <a:effectLst/>
                <a:latin typeface="+mn-lt"/>
              </a:rPr>
              <a:t>one</a:t>
            </a:r>
            <a:r>
              <a:rPr lang="da-DK" altLang="zh-TW" sz="2000" dirty="0">
                <a:effectLst/>
                <a:latin typeface="+mn-lt"/>
              </a:rPr>
              <a:t> for </a:t>
            </a:r>
            <a:r>
              <a:rPr lang="da-DK" altLang="zh-TW" sz="2000" dirty="0" err="1">
                <a:effectLst/>
                <a:latin typeface="+mn-lt"/>
              </a:rPr>
              <a:t>each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such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transaction</a:t>
            </a:r>
            <a:r>
              <a:rPr lang="da-DK" altLang="zh-TW" sz="2000" dirty="0">
                <a:effectLst/>
                <a:latin typeface="+mn-lt"/>
              </a:rPr>
              <a:t>.</a:t>
            </a:r>
            <a:endParaRPr lang="da-DK" altLang="zh-TW" sz="2000" dirty="0">
              <a:latin typeface="+mn-lt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33AF25D-9890-5492-BA05-77A2B39F2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2247"/>
            <a:ext cx="3092057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42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54E93-FC8C-8522-719C-F975A9D2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COST OF </a:t>
            </a:r>
            <a:b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 STATELESSNESS</a:t>
            </a:r>
            <a:endParaRPr lang="en-US" sz="4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E6FB2-0751-E44F-414B-CCACA02687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24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D15D90-FB84-F26D-98CE-4A297315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944"/>
          </a:xfrm>
        </p:spPr>
        <p:txBody>
          <a:bodyPr/>
          <a:lstStyle/>
          <a:p>
            <a:r>
              <a:rPr lang="da-DK" altLang="zh-TW" sz="2400" dirty="0">
                <a:effectLst/>
                <a:latin typeface="+mn-lt"/>
              </a:rPr>
              <a:t>Non-</a:t>
            </a:r>
            <a:r>
              <a:rPr lang="da-DK" altLang="zh-TW" sz="2400" dirty="0" err="1">
                <a:effectLst/>
                <a:latin typeface="+mn-lt"/>
              </a:rPr>
              <a:t>blocking</a:t>
            </a:r>
            <a:r>
              <a:rPr lang="da-DK" altLang="zh-TW" sz="2400" dirty="0">
                <a:effectLst/>
                <a:latin typeface="+mn-lt"/>
              </a:rPr>
              <a:t> AMF and UPF :</a:t>
            </a:r>
            <a:endParaRPr lang="en-US" altLang="zh-TW" sz="2400" dirty="0">
              <a:latin typeface="+mn-lt"/>
            </a:endParaRPr>
          </a:p>
          <a:p>
            <a:r>
              <a:rPr lang="da-DK" altLang="zh-TW" sz="2000" dirty="0">
                <a:effectLst/>
                <a:latin typeface="+mn-lt"/>
              </a:rPr>
              <a:t>An alternative </a:t>
            </a:r>
            <a:r>
              <a:rPr lang="da-DK" altLang="zh-TW" sz="2000" dirty="0" err="1">
                <a:effectLst/>
                <a:latin typeface="+mn-lt"/>
              </a:rPr>
              <a:t>optimization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can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be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performed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through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parallelism</a:t>
            </a:r>
            <a:r>
              <a:rPr lang="da-DK" altLang="zh-TW" sz="2000" dirty="0">
                <a:effectLst/>
                <a:latin typeface="+mn-lt"/>
              </a:rPr>
              <a:t>. </a:t>
            </a:r>
            <a:endParaRPr lang="da-DK" altLang="zh-TW" sz="2000" dirty="0">
              <a:latin typeface="+mn-lt"/>
            </a:endParaRPr>
          </a:p>
          <a:p>
            <a:r>
              <a:rPr lang="da-DK" altLang="zh-TW" sz="2000" dirty="0">
                <a:effectLst/>
                <a:latin typeface="+mn-lt"/>
              </a:rPr>
              <a:t>As </a:t>
            </a:r>
            <a:r>
              <a:rPr lang="da-DK" altLang="zh-TW" sz="2000" dirty="0" err="1">
                <a:effectLst/>
                <a:latin typeface="+mn-lt"/>
              </a:rPr>
              <a:t>defined</a:t>
            </a:r>
            <a:r>
              <a:rPr lang="da-DK" altLang="zh-TW" sz="2000" dirty="0">
                <a:effectLst/>
                <a:latin typeface="+mn-lt"/>
              </a:rPr>
              <a:t> in TS 29.518 and TS 29.502, 5G </a:t>
            </a:r>
            <a:r>
              <a:rPr lang="da-DK" altLang="zh-TW" sz="2000" dirty="0" err="1">
                <a:effectLst/>
                <a:latin typeface="+mn-lt"/>
              </a:rPr>
              <a:t>NFs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share</a:t>
            </a:r>
            <a:r>
              <a:rPr lang="da-DK" altLang="zh-TW" sz="2000" dirty="0">
                <a:effectLst/>
                <a:latin typeface="+mn-lt"/>
              </a:rPr>
              <a:t> data or UE </a:t>
            </a:r>
            <a:r>
              <a:rPr lang="da-DK" altLang="zh-TW" sz="2000" dirty="0" err="1">
                <a:effectLst/>
                <a:latin typeface="+mn-lt"/>
              </a:rPr>
              <a:t>state</a:t>
            </a:r>
            <a:r>
              <a:rPr lang="da-DK" altLang="zh-TW" sz="2000" dirty="0">
                <a:effectLst/>
                <a:latin typeface="+mn-lt"/>
              </a:rPr>
              <a:t> by sending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JSON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payloads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latin typeface="+mn-lt"/>
              </a:rPr>
              <a:t>using</a:t>
            </a:r>
            <a:r>
              <a:rPr lang="da-DK" altLang="zh-TW" sz="2000" dirty="0">
                <a:latin typeface="+mn-lt"/>
              </a:rPr>
              <a:t> a REST API over </a:t>
            </a:r>
            <a:r>
              <a:rPr lang="da-DK" altLang="zh-TW" sz="2000" dirty="0">
                <a:effectLst/>
                <a:latin typeface="+mn-lt"/>
              </a:rPr>
              <a:t>the service-</a:t>
            </a:r>
            <a:r>
              <a:rPr lang="da-DK" altLang="zh-TW" sz="2000" dirty="0" err="1">
                <a:effectLst/>
                <a:latin typeface="+mn-lt"/>
              </a:rPr>
              <a:t>based</a:t>
            </a:r>
            <a:r>
              <a:rPr lang="da-DK" altLang="zh-TW" sz="2000" dirty="0">
                <a:effectLst/>
                <a:latin typeface="+mn-lt"/>
              </a:rPr>
              <a:t> interfaces for </a:t>
            </a:r>
            <a:r>
              <a:rPr lang="da-DK" altLang="zh-TW" sz="2000" dirty="0" err="1">
                <a:effectLst/>
                <a:latin typeface="+mn-lt"/>
              </a:rPr>
              <a:t>processing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calls</a:t>
            </a:r>
            <a:r>
              <a:rPr lang="da-DK" altLang="zh-TW" sz="2000" dirty="0">
                <a:effectLst/>
                <a:latin typeface="+mn-lt"/>
              </a:rPr>
              <a:t> or events. </a:t>
            </a:r>
            <a:endParaRPr lang="da-DK" altLang="zh-TW" sz="2000" dirty="0">
              <a:latin typeface="+mn-lt"/>
            </a:endParaRPr>
          </a:p>
          <a:p>
            <a:r>
              <a:rPr lang="da-DK" altLang="zh-TW" sz="2000" dirty="0" err="1">
                <a:effectLst/>
                <a:latin typeface="+mn-lt"/>
              </a:rPr>
              <a:t>Additional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latency</a:t>
            </a:r>
            <a:r>
              <a:rPr lang="da-DK" altLang="zh-TW" sz="2000" dirty="0">
                <a:effectLst/>
                <a:latin typeface="+mn-lt"/>
              </a:rPr>
              <a:t> is </a:t>
            </a:r>
            <a:r>
              <a:rPr lang="da-DK" altLang="zh-TW" sz="2000" dirty="0" err="1">
                <a:effectLst/>
                <a:latin typeface="+mn-lt"/>
              </a:rPr>
              <a:t>introduced</a:t>
            </a:r>
            <a:r>
              <a:rPr lang="da-DK" altLang="zh-TW" sz="2000" dirty="0">
                <a:effectLst/>
                <a:latin typeface="+mn-lt"/>
              </a:rPr>
              <a:t> by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serialization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and de-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serialization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>
                <a:effectLst/>
                <a:latin typeface="+mn-lt"/>
              </a:rPr>
              <a:t>of </a:t>
            </a:r>
            <a:r>
              <a:rPr lang="da-DK" altLang="zh-TW" sz="2000" dirty="0" err="1">
                <a:effectLst/>
                <a:latin typeface="+mn-lt"/>
              </a:rPr>
              <a:t>binary</a:t>
            </a:r>
            <a:r>
              <a:rPr lang="da-DK" altLang="zh-TW" sz="2000" dirty="0">
                <a:effectLst/>
                <a:latin typeface="+mn-lt"/>
              </a:rPr>
              <a:t> and JSON data, and </a:t>
            </a:r>
            <a:r>
              <a:rPr lang="da-DK" altLang="zh-TW" sz="2000" dirty="0" err="1">
                <a:effectLst/>
                <a:latin typeface="+mn-lt"/>
              </a:rPr>
              <a:t>converting</a:t>
            </a:r>
            <a:r>
              <a:rPr lang="da-DK" altLang="zh-TW" sz="2000" dirty="0">
                <a:effectLst/>
                <a:latin typeface="+mn-lt"/>
              </a:rPr>
              <a:t> it to a database-</a:t>
            </a:r>
            <a:r>
              <a:rPr lang="da-DK" altLang="zh-TW" sz="2000" dirty="0" err="1">
                <a:effectLst/>
                <a:latin typeface="+mn-lt"/>
              </a:rPr>
              <a:t>compatible</a:t>
            </a:r>
            <a:r>
              <a:rPr lang="da-DK" altLang="zh-TW" sz="2000" dirty="0">
                <a:effectLst/>
                <a:latin typeface="+mn-lt"/>
              </a:rPr>
              <a:t> format, </a:t>
            </a:r>
            <a:r>
              <a:rPr lang="da-DK" altLang="zh-TW" sz="2000" dirty="0" err="1">
                <a:effectLst/>
                <a:latin typeface="+mn-lt"/>
              </a:rPr>
              <a:t>e.g</a:t>
            </a:r>
            <a:r>
              <a:rPr lang="da-DK" altLang="zh-TW" sz="2000" dirty="0">
                <a:effectLst/>
                <a:latin typeface="+mn-lt"/>
              </a:rPr>
              <a:t>., BSON (</a:t>
            </a:r>
            <a:r>
              <a:rPr lang="da-DK" altLang="zh-TW" sz="1800" dirty="0" err="1">
                <a:effectLst/>
                <a:latin typeface="LinLibertineT"/>
              </a:rPr>
              <a:t>Binary</a:t>
            </a:r>
            <a:r>
              <a:rPr lang="da-DK" altLang="zh-TW" sz="1800" dirty="0">
                <a:effectLst/>
                <a:latin typeface="LinLibertineT"/>
              </a:rPr>
              <a:t> JSON </a:t>
            </a:r>
            <a:r>
              <a:rPr lang="da-DK" altLang="zh-TW" sz="1800" dirty="0" err="1">
                <a:effectLst/>
                <a:latin typeface="LinLibertineT"/>
              </a:rPr>
              <a:t>Serialization</a:t>
            </a:r>
            <a:r>
              <a:rPr lang="da-DK" altLang="zh-TW" sz="2000" dirty="0">
                <a:latin typeface="+mn-lt"/>
              </a:rPr>
              <a:t>)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if</a:t>
            </a:r>
            <a:r>
              <a:rPr lang="da-DK" altLang="zh-TW" sz="2000" dirty="0">
                <a:effectLst/>
                <a:latin typeface="+mn-lt"/>
              </a:rPr>
              <a:t> the database is </a:t>
            </a:r>
            <a:r>
              <a:rPr lang="da-DK" altLang="zh-TW" sz="2000" dirty="0" err="1">
                <a:effectLst/>
                <a:latin typeface="+mn-lt"/>
              </a:rPr>
              <a:t>implemented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using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MongoDB</a:t>
            </a:r>
            <a:r>
              <a:rPr lang="da-DK" altLang="zh-TW" sz="2000" dirty="0">
                <a:effectLst/>
                <a:latin typeface="+mn-lt"/>
              </a:rPr>
              <a:t>.</a:t>
            </a:r>
            <a:endParaRPr lang="da-DK" altLang="zh-TW" sz="2000" dirty="0">
              <a:latin typeface="+mn-lt"/>
            </a:endParaRPr>
          </a:p>
        </p:txBody>
      </p:sp>
      <p:pic>
        <p:nvPicPr>
          <p:cNvPr id="6" name="內容版面配置區 4">
            <a:extLst>
              <a:ext uri="{FF2B5EF4-FFF2-40B4-BE49-F238E27FC236}">
                <a16:creationId xmlns:a16="http://schemas.microsoft.com/office/drawing/2014/main" id="{CD393E77-9A98-438B-DCAF-EE59AD5E7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77916" y="4379317"/>
            <a:ext cx="3235767" cy="19770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7C65B68-024A-43C8-96F0-853E16841792}"/>
              </a:ext>
            </a:extLst>
          </p:cNvPr>
          <p:cNvSpPr/>
          <p:nvPr/>
        </p:nvSpPr>
        <p:spPr>
          <a:xfrm>
            <a:off x="3429000" y="5185791"/>
            <a:ext cx="720080" cy="354956"/>
          </a:xfrm>
          <a:custGeom>
            <a:avLst/>
            <a:gdLst>
              <a:gd name="connsiteX0" fmla="*/ 0 w 720080"/>
              <a:gd name="connsiteY0" fmla="*/ 0 h 354956"/>
              <a:gd name="connsiteX1" fmla="*/ 338438 w 720080"/>
              <a:gd name="connsiteY1" fmla="*/ 0 h 354956"/>
              <a:gd name="connsiteX2" fmla="*/ 720080 w 720080"/>
              <a:gd name="connsiteY2" fmla="*/ 0 h 354956"/>
              <a:gd name="connsiteX3" fmla="*/ 720080 w 720080"/>
              <a:gd name="connsiteY3" fmla="*/ 354956 h 354956"/>
              <a:gd name="connsiteX4" fmla="*/ 367241 w 720080"/>
              <a:gd name="connsiteY4" fmla="*/ 354956 h 354956"/>
              <a:gd name="connsiteX5" fmla="*/ 0 w 720080"/>
              <a:gd name="connsiteY5" fmla="*/ 354956 h 354956"/>
              <a:gd name="connsiteX6" fmla="*/ 0 w 720080"/>
              <a:gd name="connsiteY6" fmla="*/ 0 h 35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354956" extrusionOk="0">
                <a:moveTo>
                  <a:pt x="0" y="0"/>
                </a:moveTo>
                <a:cubicBezTo>
                  <a:pt x="69752" y="-6488"/>
                  <a:pt x="174810" y="15855"/>
                  <a:pt x="338438" y="0"/>
                </a:cubicBezTo>
                <a:cubicBezTo>
                  <a:pt x="502066" y="-15855"/>
                  <a:pt x="585891" y="8605"/>
                  <a:pt x="720080" y="0"/>
                </a:cubicBezTo>
                <a:cubicBezTo>
                  <a:pt x="722059" y="97549"/>
                  <a:pt x="735721" y="281420"/>
                  <a:pt x="720080" y="354956"/>
                </a:cubicBezTo>
                <a:cubicBezTo>
                  <a:pt x="605999" y="351614"/>
                  <a:pt x="483006" y="361959"/>
                  <a:pt x="367241" y="354956"/>
                </a:cubicBezTo>
                <a:cubicBezTo>
                  <a:pt x="251476" y="347953"/>
                  <a:pt x="106244" y="364735"/>
                  <a:pt x="0" y="354956"/>
                </a:cubicBezTo>
                <a:cubicBezTo>
                  <a:pt x="5688" y="269283"/>
                  <a:pt x="12151" y="72630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9826271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8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54E93-FC8C-8522-719C-F975A9D2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COST OF </a:t>
            </a:r>
            <a:b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 STATELESSNESS</a:t>
            </a:r>
            <a:endParaRPr lang="en-US" sz="4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E6FB2-0751-E44F-414B-CCACA02687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25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D15D90-FB84-F26D-98CE-4A297315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756150"/>
          </a:xfrm>
        </p:spPr>
        <p:txBody>
          <a:bodyPr/>
          <a:lstStyle/>
          <a:p>
            <a:r>
              <a:rPr lang="da-DK" altLang="zh-TW" sz="2000" dirty="0">
                <a:effectLst/>
                <a:latin typeface="+mn-lt"/>
              </a:rPr>
              <a:t>To </a:t>
            </a:r>
            <a:r>
              <a:rPr lang="da-DK" altLang="zh-TW" sz="2000" dirty="0" err="1">
                <a:effectLst/>
                <a:latin typeface="+mn-lt"/>
              </a:rPr>
              <a:t>reduce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this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processing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latency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incurred</a:t>
            </a:r>
            <a:r>
              <a:rPr lang="da-DK" altLang="zh-TW" sz="2000" dirty="0">
                <a:effectLst/>
                <a:latin typeface="+mn-lt"/>
              </a:rPr>
              <a:t> by data </a:t>
            </a:r>
            <a:r>
              <a:rPr lang="da-DK" altLang="zh-TW" sz="2000" dirty="0" err="1">
                <a:effectLst/>
                <a:latin typeface="+mn-lt"/>
              </a:rPr>
              <a:t>structure</a:t>
            </a:r>
            <a:r>
              <a:rPr lang="da-DK" altLang="zh-TW" sz="2000" dirty="0">
                <a:effectLst/>
                <a:latin typeface="+mn-lt"/>
              </a:rPr>
              <a:t> translations,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we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propose a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paradigm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where</a:t>
            </a:r>
            <a:r>
              <a:rPr lang="da-DK" altLang="zh-TW" sz="2000" dirty="0">
                <a:effectLst/>
                <a:latin typeface="+mn-lt"/>
              </a:rPr>
              <a:t> the AMF and the UPF </a:t>
            </a:r>
            <a:r>
              <a:rPr lang="da-DK" altLang="zh-TW" sz="2000" dirty="0" err="1">
                <a:effectLst/>
                <a:latin typeface="+mn-lt"/>
              </a:rPr>
              <a:t>make</a:t>
            </a:r>
            <a:r>
              <a:rPr lang="da-DK" altLang="zh-TW" sz="2000" dirty="0">
                <a:effectLst/>
                <a:latin typeface="+mn-lt"/>
              </a:rPr>
              <a:t> non-</a:t>
            </a:r>
            <a:r>
              <a:rPr lang="da-DK" altLang="zh-TW" sz="2000" dirty="0" err="1">
                <a:effectLst/>
                <a:latin typeface="+mn-lt"/>
              </a:rPr>
              <a:t>blocking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calls</a:t>
            </a:r>
            <a:r>
              <a:rPr lang="da-DK" altLang="zh-TW" sz="2000" dirty="0">
                <a:effectLst/>
                <a:latin typeface="+mn-lt"/>
              </a:rPr>
              <a:t> to the database </a:t>
            </a:r>
            <a:r>
              <a:rPr lang="da-DK" altLang="zh-TW" sz="2000" dirty="0" err="1">
                <a:effectLst/>
                <a:latin typeface="+mn-lt"/>
              </a:rPr>
              <a:t>while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writing</a:t>
            </a:r>
            <a:r>
              <a:rPr lang="da-DK" altLang="zh-TW" sz="2000" dirty="0">
                <a:effectLst/>
                <a:latin typeface="+mn-lt"/>
              </a:rPr>
              <a:t> data, </a:t>
            </a:r>
            <a:r>
              <a:rPr lang="da-DK" altLang="zh-TW" sz="2000" dirty="0" err="1">
                <a:effectLst/>
                <a:latin typeface="+mn-lt"/>
              </a:rPr>
              <a:t>whereas</a:t>
            </a:r>
            <a:r>
              <a:rPr lang="da-DK" altLang="zh-TW" sz="2000" dirty="0">
                <a:effectLst/>
                <a:latin typeface="+mn-lt"/>
              </a:rPr>
              <a:t> the SMF </a:t>
            </a:r>
            <a:r>
              <a:rPr lang="da-DK" altLang="zh-TW" sz="2000" dirty="0" err="1">
                <a:effectLst/>
                <a:latin typeface="+mn-lt"/>
              </a:rPr>
              <a:t>continues</a:t>
            </a:r>
            <a:r>
              <a:rPr lang="da-DK" altLang="zh-TW" sz="2000" dirty="0">
                <a:effectLst/>
                <a:latin typeface="+mn-lt"/>
              </a:rPr>
              <a:t> to </a:t>
            </a:r>
            <a:r>
              <a:rPr lang="da-DK" altLang="zh-TW" sz="2000" dirty="0" err="1">
                <a:effectLst/>
                <a:latin typeface="+mn-lt"/>
              </a:rPr>
              <a:t>make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blocking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calls</a:t>
            </a:r>
            <a:r>
              <a:rPr lang="da-DK" altLang="zh-TW" sz="2000" dirty="0">
                <a:effectLst/>
                <a:latin typeface="+mn-lt"/>
              </a:rPr>
              <a:t> to the database (</a:t>
            </a:r>
            <a:r>
              <a:rPr lang="da-DK" altLang="zh-TW" sz="2000" dirty="0" err="1">
                <a:effectLst/>
                <a:latin typeface="+mn-lt"/>
              </a:rPr>
              <a:t>Figure</a:t>
            </a:r>
            <a:r>
              <a:rPr lang="da-DK" altLang="zh-TW" sz="2000" dirty="0">
                <a:effectLst/>
                <a:latin typeface="+mn-lt"/>
              </a:rPr>
              <a:t> 2c).</a:t>
            </a:r>
          </a:p>
          <a:p>
            <a:r>
              <a:rPr lang="da-DK" altLang="zh-TW" sz="2000" dirty="0">
                <a:effectLst/>
                <a:latin typeface="+mn-lt"/>
              </a:rPr>
              <a:t>This </a:t>
            </a:r>
            <a:r>
              <a:rPr lang="da-DK" altLang="zh-TW" sz="2000" dirty="0" err="1">
                <a:effectLst/>
                <a:latin typeface="+mn-lt"/>
              </a:rPr>
              <a:t>ensures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that</a:t>
            </a:r>
            <a:r>
              <a:rPr lang="da-DK" altLang="zh-TW" sz="2000" dirty="0">
                <a:effectLst/>
                <a:latin typeface="+mn-lt"/>
              </a:rPr>
              <a:t> the SMF still </a:t>
            </a:r>
            <a:r>
              <a:rPr lang="da-DK" altLang="zh-TW" sz="2000" dirty="0" err="1">
                <a:effectLst/>
                <a:latin typeface="+mn-lt"/>
              </a:rPr>
              <a:t>maintains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correct</a:t>
            </a:r>
            <a:r>
              <a:rPr lang="da-DK" altLang="zh-TW" sz="2000" dirty="0">
                <a:effectLst/>
                <a:latin typeface="+mn-lt"/>
              </a:rPr>
              <a:t> UE </a:t>
            </a:r>
            <a:r>
              <a:rPr lang="da-DK" altLang="zh-TW" sz="2000" dirty="0" err="1">
                <a:effectLst/>
                <a:latin typeface="+mn-lt"/>
              </a:rPr>
              <a:t>state</a:t>
            </a:r>
            <a:r>
              <a:rPr lang="da-DK" altLang="zh-TW" sz="2000" dirty="0">
                <a:effectLst/>
                <a:latin typeface="+mn-lt"/>
              </a:rPr>
              <a:t> at the </a:t>
            </a:r>
            <a:r>
              <a:rPr lang="da-DK" altLang="zh-TW" sz="2000" dirty="0" err="1">
                <a:effectLst/>
                <a:latin typeface="+mn-lt"/>
              </a:rPr>
              <a:t>transactional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level</a:t>
            </a:r>
            <a:r>
              <a:rPr lang="da-DK" altLang="zh-TW" sz="2000" dirty="0">
                <a:effectLst/>
                <a:latin typeface="+mn-lt"/>
              </a:rPr>
              <a:t> and </a:t>
            </a:r>
            <a:r>
              <a:rPr lang="da-DK" altLang="zh-TW" sz="2000" dirty="0" err="1">
                <a:effectLst/>
                <a:latin typeface="+mn-lt"/>
              </a:rPr>
              <a:t>that</a:t>
            </a:r>
            <a:r>
              <a:rPr lang="da-DK" altLang="zh-TW" sz="2000" dirty="0">
                <a:effectLst/>
                <a:latin typeface="+mn-lt"/>
              </a:rPr>
              <a:t> all </a:t>
            </a:r>
            <a:r>
              <a:rPr lang="da-DK" altLang="zh-TW" sz="2000" dirty="0" err="1">
                <a:effectLst/>
                <a:latin typeface="+mn-lt"/>
              </a:rPr>
              <a:t>three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functions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are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fully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stateless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without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violating cloud-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native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principles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. </a:t>
            </a:r>
            <a:endParaRPr lang="da-DK" altLang="zh-TW" sz="1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22BAB0E-5C43-F784-762B-AD3C16435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49488"/>
            <a:ext cx="3927560" cy="3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60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54E93-FC8C-8522-719C-F975A9D2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COST OF </a:t>
            </a:r>
            <a:b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 STATELESSNESS</a:t>
            </a:r>
            <a:endParaRPr lang="en-US" sz="4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E6FB2-0751-E44F-414B-CCACA02687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26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D15D90-FB84-F26D-98CE-4A297315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72154"/>
          </a:xfrm>
        </p:spPr>
        <p:txBody>
          <a:bodyPr/>
          <a:lstStyle/>
          <a:p>
            <a:r>
              <a:rPr lang="da-DK" altLang="zh-TW" sz="2400" dirty="0">
                <a:effectLst/>
                <a:latin typeface="+mn-lt"/>
              </a:rPr>
              <a:t>Delete-</a:t>
            </a:r>
            <a:r>
              <a:rPr lang="da-DK" altLang="zh-TW" sz="2400" dirty="0" err="1">
                <a:effectLst/>
                <a:latin typeface="+mn-lt"/>
              </a:rPr>
              <a:t>create</a:t>
            </a:r>
            <a:r>
              <a:rPr lang="da-DK" altLang="zh-TW" sz="2400" dirty="0">
                <a:effectLst/>
                <a:latin typeface="+mn-lt"/>
              </a:rPr>
              <a:t> AMF API :</a:t>
            </a:r>
            <a:endParaRPr lang="en-US" altLang="zh-TW" sz="2400" dirty="0">
              <a:latin typeface="+mn-lt"/>
            </a:endParaRPr>
          </a:p>
          <a:p>
            <a:r>
              <a:rPr lang="da-DK" altLang="zh-TW" sz="2000" dirty="0" err="1">
                <a:effectLst/>
                <a:latin typeface="+mn-lt"/>
              </a:rPr>
              <a:t>NoSQL</a:t>
            </a:r>
            <a:r>
              <a:rPr lang="da-DK" altLang="zh-TW" sz="2000" dirty="0">
                <a:effectLst/>
                <a:latin typeface="+mn-lt"/>
              </a:rPr>
              <a:t> databases like </a:t>
            </a:r>
            <a:r>
              <a:rPr lang="da-DK" altLang="zh-TW" sz="2000" dirty="0" err="1">
                <a:effectLst/>
                <a:latin typeface="+mn-lt"/>
              </a:rPr>
              <a:t>MongoDB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use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WiredTiger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storage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engine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which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reads</a:t>
            </a:r>
            <a:r>
              <a:rPr lang="da-DK" altLang="zh-TW" sz="2000" dirty="0">
                <a:effectLst/>
                <a:latin typeface="+mn-lt"/>
              </a:rPr>
              <a:t> and </a:t>
            </a:r>
            <a:r>
              <a:rPr lang="da-DK" altLang="zh-TW" sz="2000" dirty="0" err="1">
                <a:effectLst/>
                <a:latin typeface="+mn-lt"/>
              </a:rPr>
              <a:t>writes</a:t>
            </a:r>
            <a:r>
              <a:rPr lang="da-DK" altLang="zh-TW" sz="2000" dirty="0">
                <a:effectLst/>
                <a:latin typeface="+mn-lt"/>
              </a:rPr>
              <a:t> data </a:t>
            </a:r>
            <a:r>
              <a:rPr lang="da-DK" altLang="zh-TW" sz="2000" dirty="0" err="1">
                <a:effectLst/>
                <a:latin typeface="+mn-lt"/>
              </a:rPr>
              <a:t>through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in-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memory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B+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tree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>
                <a:effectLst/>
                <a:latin typeface="+mn-lt"/>
              </a:rPr>
              <a:t>data </a:t>
            </a:r>
            <a:r>
              <a:rPr lang="da-DK" altLang="zh-TW" sz="2000" dirty="0" err="1">
                <a:effectLst/>
                <a:latin typeface="+mn-lt"/>
              </a:rPr>
              <a:t>structures</a:t>
            </a:r>
            <a:r>
              <a:rPr lang="da-DK" altLang="zh-TW" sz="2000" dirty="0">
                <a:effectLst/>
                <a:latin typeface="+mn-lt"/>
              </a:rPr>
              <a:t>. </a:t>
            </a:r>
            <a:endParaRPr lang="da-DK" altLang="zh-TW" sz="2000" dirty="0">
              <a:latin typeface="+mn-lt"/>
            </a:endParaRPr>
          </a:p>
          <a:p>
            <a:r>
              <a:rPr lang="da-DK" altLang="zh-TW" sz="2000" dirty="0" err="1">
                <a:effectLst/>
                <a:latin typeface="+mn-lt"/>
              </a:rPr>
              <a:t>When</a:t>
            </a:r>
            <a:r>
              <a:rPr lang="da-DK" altLang="zh-TW" sz="2000" dirty="0">
                <a:effectLst/>
                <a:latin typeface="+mn-lt"/>
              </a:rPr>
              <a:t> an </a:t>
            </a:r>
            <a:r>
              <a:rPr lang="da-DK" altLang="zh-TW" sz="2000" dirty="0" err="1">
                <a:effectLst/>
                <a:latin typeface="+mn-lt"/>
              </a:rPr>
              <a:t>update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adds</a:t>
            </a:r>
            <a:r>
              <a:rPr lang="da-DK" altLang="zh-TW" sz="2000" dirty="0">
                <a:effectLst/>
                <a:latin typeface="+mn-lt"/>
              </a:rPr>
              <a:t> new </a:t>
            </a:r>
            <a:r>
              <a:rPr lang="da-DK" altLang="zh-TW" sz="2000" dirty="0" err="1">
                <a:effectLst/>
                <a:latin typeface="+mn-lt"/>
              </a:rPr>
              <a:t>fields</a:t>
            </a:r>
            <a:r>
              <a:rPr lang="da-DK" altLang="zh-TW" sz="2000" dirty="0">
                <a:effectLst/>
                <a:latin typeface="+mn-lt"/>
              </a:rPr>
              <a:t>, the B+ </a:t>
            </a:r>
            <a:r>
              <a:rPr lang="da-DK" altLang="zh-TW" sz="2000" dirty="0" err="1">
                <a:effectLst/>
                <a:latin typeface="+mn-lt"/>
              </a:rPr>
              <a:t>tree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executes</a:t>
            </a:r>
            <a:r>
              <a:rPr lang="da-DK" altLang="zh-TW" sz="2000" dirty="0">
                <a:effectLst/>
                <a:latin typeface="+mn-lt"/>
              </a:rPr>
              <a:t> a </a:t>
            </a:r>
            <a:r>
              <a:rPr lang="da-DK" altLang="zh-TW" sz="2000" dirty="0" err="1">
                <a:effectLst/>
                <a:latin typeface="+mn-lt"/>
              </a:rPr>
              <a:t>search</a:t>
            </a:r>
            <a:r>
              <a:rPr lang="da-DK" altLang="zh-TW" sz="2000" dirty="0">
                <a:effectLst/>
                <a:latin typeface="+mn-lt"/>
              </a:rPr>
              <a:t>, </a:t>
            </a:r>
            <a:r>
              <a:rPr lang="da-DK" altLang="zh-TW" sz="2000" dirty="0" err="1">
                <a:effectLst/>
                <a:latin typeface="+mn-lt"/>
              </a:rPr>
              <a:t>insert</a:t>
            </a:r>
            <a:r>
              <a:rPr lang="da-DK" altLang="zh-TW" sz="2000" dirty="0">
                <a:effectLst/>
                <a:latin typeface="+mn-lt"/>
              </a:rPr>
              <a:t>, swap, or </a:t>
            </a:r>
            <a:r>
              <a:rPr lang="da-DK" altLang="zh-TW" sz="2000" dirty="0" err="1">
                <a:effectLst/>
                <a:latin typeface="+mn-lt"/>
              </a:rPr>
              <a:t>move</a:t>
            </a:r>
            <a:r>
              <a:rPr lang="da-DK" altLang="zh-TW" sz="2000" dirty="0">
                <a:effectLst/>
                <a:latin typeface="+mn-lt"/>
              </a:rPr>
              <a:t> operations of </a:t>
            </a:r>
            <a:r>
              <a:rPr lang="da-DK" altLang="zh-TW" sz="2000" dirty="0" err="1">
                <a:effectLst/>
                <a:latin typeface="+mn-lt"/>
              </a:rPr>
              <a:t>key-value</a:t>
            </a:r>
            <a:r>
              <a:rPr lang="da-DK" altLang="zh-TW" sz="2000" dirty="0">
                <a:effectLst/>
                <a:latin typeface="+mn-lt"/>
              </a:rPr>
              <a:t> pairs </a:t>
            </a:r>
            <a:r>
              <a:rPr lang="da-DK" altLang="zh-TW" sz="2000" dirty="0" err="1">
                <a:effectLst/>
                <a:latin typeface="+mn-lt"/>
              </a:rPr>
              <a:t>across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its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leaf</a:t>
            </a:r>
            <a:r>
              <a:rPr lang="da-DK" altLang="zh-TW" sz="2000" dirty="0">
                <a:effectLst/>
                <a:latin typeface="+mn-lt"/>
              </a:rPr>
              <a:t> nodes. </a:t>
            </a:r>
          </a:p>
          <a:p>
            <a:r>
              <a:rPr lang="da-DK" altLang="zh-TW" sz="2000" dirty="0">
                <a:effectLst/>
                <a:latin typeface="+mn-lt"/>
              </a:rPr>
              <a:t>This </a:t>
            </a:r>
            <a:r>
              <a:rPr lang="da-DK" altLang="zh-TW" sz="2000" dirty="0" err="1">
                <a:effectLst/>
                <a:latin typeface="+mn-lt"/>
              </a:rPr>
              <a:t>makes</a:t>
            </a:r>
            <a:r>
              <a:rPr lang="da-DK" altLang="zh-TW" sz="2000" dirty="0">
                <a:effectLst/>
                <a:latin typeface="+mn-lt"/>
              </a:rPr>
              <a:t> the total time </a:t>
            </a:r>
            <a:r>
              <a:rPr lang="da-DK" altLang="zh-TW" sz="2000" dirty="0" err="1">
                <a:effectLst/>
                <a:latin typeface="+mn-lt"/>
              </a:rPr>
              <a:t>complexity</a:t>
            </a:r>
            <a:r>
              <a:rPr lang="da-DK" altLang="zh-TW" sz="2000" dirty="0">
                <a:effectLst/>
                <a:latin typeface="+mn-lt"/>
              </a:rPr>
              <a:t> 𝐶 × 𝑂 (𝑙𝑜𝑔 𝑛) </a:t>
            </a:r>
            <a:r>
              <a:rPr lang="da-DK" altLang="zh-TW" sz="2000" dirty="0" err="1">
                <a:effectLst/>
                <a:latin typeface="+mn-lt"/>
              </a:rPr>
              <a:t>where</a:t>
            </a:r>
            <a:r>
              <a:rPr lang="da-DK" altLang="zh-TW" sz="2000" dirty="0">
                <a:effectLst/>
                <a:latin typeface="+mn-lt"/>
              </a:rPr>
              <a:t> 𝑛 is the </a:t>
            </a:r>
            <a:r>
              <a:rPr lang="da-DK" altLang="zh-TW" sz="2000" dirty="0" err="1">
                <a:effectLst/>
                <a:latin typeface="+mn-lt"/>
              </a:rPr>
              <a:t>number</a:t>
            </a:r>
            <a:r>
              <a:rPr lang="da-DK" altLang="zh-TW" sz="2000" dirty="0">
                <a:effectLst/>
                <a:latin typeface="+mn-lt"/>
              </a:rPr>
              <a:t> of </a:t>
            </a:r>
            <a:r>
              <a:rPr lang="da-DK" altLang="zh-TW" sz="2000" dirty="0" err="1">
                <a:effectLst/>
                <a:latin typeface="+mn-lt"/>
              </a:rPr>
              <a:t>keys</a:t>
            </a:r>
            <a:r>
              <a:rPr lang="da-DK" altLang="zh-TW" sz="2000" dirty="0">
                <a:effectLst/>
                <a:latin typeface="+mn-lt"/>
              </a:rPr>
              <a:t> and 𝐶 is the </a:t>
            </a:r>
            <a:r>
              <a:rPr lang="da-DK" altLang="zh-TW" sz="2000" dirty="0" err="1">
                <a:effectLst/>
                <a:latin typeface="+mn-lt"/>
              </a:rPr>
              <a:t>number</a:t>
            </a:r>
            <a:r>
              <a:rPr lang="da-DK" altLang="zh-TW" sz="2000" dirty="0">
                <a:effectLst/>
                <a:latin typeface="+mn-lt"/>
              </a:rPr>
              <a:t> of new </a:t>
            </a:r>
            <a:r>
              <a:rPr lang="da-DK" altLang="zh-TW" sz="2000" dirty="0" err="1">
                <a:effectLst/>
                <a:latin typeface="+mn-lt"/>
              </a:rPr>
              <a:t>fields</a:t>
            </a:r>
            <a:r>
              <a:rPr lang="da-DK" altLang="zh-TW" sz="2000" dirty="0">
                <a:effectLst/>
                <a:latin typeface="+mn-lt"/>
              </a:rPr>
              <a:t>. </a:t>
            </a:r>
            <a:endParaRPr lang="da-DK" altLang="zh-TW" sz="2000" dirty="0">
              <a:latin typeface="+mn-lt"/>
            </a:endParaRPr>
          </a:p>
          <a:p>
            <a:endParaRPr lang="da-DK" altLang="zh-TW" sz="1200" dirty="0"/>
          </a:p>
        </p:txBody>
      </p:sp>
      <p:pic>
        <p:nvPicPr>
          <p:cNvPr id="6" name="內容版面配置區 4">
            <a:extLst>
              <a:ext uri="{FF2B5EF4-FFF2-40B4-BE49-F238E27FC236}">
                <a16:creationId xmlns:a16="http://schemas.microsoft.com/office/drawing/2014/main" id="{CD393E77-9A98-438B-DCAF-EE59AD5E7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77916" y="4379317"/>
            <a:ext cx="3235767" cy="19770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7C65B68-024A-43C8-96F0-853E16841792}"/>
              </a:ext>
            </a:extLst>
          </p:cNvPr>
          <p:cNvSpPr/>
          <p:nvPr/>
        </p:nvSpPr>
        <p:spPr>
          <a:xfrm>
            <a:off x="4815550" y="5236874"/>
            <a:ext cx="720080" cy="354956"/>
          </a:xfrm>
          <a:custGeom>
            <a:avLst/>
            <a:gdLst>
              <a:gd name="connsiteX0" fmla="*/ 0 w 720080"/>
              <a:gd name="connsiteY0" fmla="*/ 0 h 354956"/>
              <a:gd name="connsiteX1" fmla="*/ 338438 w 720080"/>
              <a:gd name="connsiteY1" fmla="*/ 0 h 354956"/>
              <a:gd name="connsiteX2" fmla="*/ 720080 w 720080"/>
              <a:gd name="connsiteY2" fmla="*/ 0 h 354956"/>
              <a:gd name="connsiteX3" fmla="*/ 720080 w 720080"/>
              <a:gd name="connsiteY3" fmla="*/ 354956 h 354956"/>
              <a:gd name="connsiteX4" fmla="*/ 367241 w 720080"/>
              <a:gd name="connsiteY4" fmla="*/ 354956 h 354956"/>
              <a:gd name="connsiteX5" fmla="*/ 0 w 720080"/>
              <a:gd name="connsiteY5" fmla="*/ 354956 h 354956"/>
              <a:gd name="connsiteX6" fmla="*/ 0 w 720080"/>
              <a:gd name="connsiteY6" fmla="*/ 0 h 35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354956" extrusionOk="0">
                <a:moveTo>
                  <a:pt x="0" y="0"/>
                </a:moveTo>
                <a:cubicBezTo>
                  <a:pt x="69752" y="-6488"/>
                  <a:pt x="174810" y="15855"/>
                  <a:pt x="338438" y="0"/>
                </a:cubicBezTo>
                <a:cubicBezTo>
                  <a:pt x="502066" y="-15855"/>
                  <a:pt x="585891" y="8605"/>
                  <a:pt x="720080" y="0"/>
                </a:cubicBezTo>
                <a:cubicBezTo>
                  <a:pt x="722059" y="97549"/>
                  <a:pt x="735721" y="281420"/>
                  <a:pt x="720080" y="354956"/>
                </a:cubicBezTo>
                <a:cubicBezTo>
                  <a:pt x="605999" y="351614"/>
                  <a:pt x="483006" y="361959"/>
                  <a:pt x="367241" y="354956"/>
                </a:cubicBezTo>
                <a:cubicBezTo>
                  <a:pt x="251476" y="347953"/>
                  <a:pt x="106244" y="364735"/>
                  <a:pt x="0" y="354956"/>
                </a:cubicBezTo>
                <a:cubicBezTo>
                  <a:pt x="5688" y="269283"/>
                  <a:pt x="12151" y="72630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9826271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58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54E93-FC8C-8522-719C-F975A9D2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COST OF </a:t>
            </a:r>
            <a:b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da-D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 STATELESSNESS</a:t>
            </a:r>
            <a:endParaRPr lang="en-US" sz="4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E6FB2-0751-E44F-414B-CCACA02687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27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D15D90-FB84-F26D-98CE-4A297315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944"/>
          </a:xfrm>
        </p:spPr>
        <p:txBody>
          <a:bodyPr/>
          <a:lstStyle/>
          <a:p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The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larger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>
                <a:effectLst/>
                <a:latin typeface="+mn-lt"/>
              </a:rPr>
              <a:t>the </a:t>
            </a:r>
            <a:r>
              <a:rPr lang="da-DK" altLang="zh-TW" sz="2000" dirty="0" err="1">
                <a:effectLst/>
                <a:latin typeface="+mn-lt"/>
              </a:rPr>
              <a:t>document</a:t>
            </a:r>
            <a:r>
              <a:rPr lang="da-DK" altLang="zh-TW" sz="2000" dirty="0">
                <a:effectLst/>
                <a:latin typeface="+mn-lt"/>
              </a:rPr>
              <a:t> and the </a:t>
            </a:r>
            <a:r>
              <a:rPr lang="da-DK" altLang="zh-TW" sz="2000" dirty="0" err="1">
                <a:effectLst/>
                <a:latin typeface="+mn-lt"/>
              </a:rPr>
              <a:t>number</a:t>
            </a:r>
            <a:r>
              <a:rPr lang="da-DK" altLang="zh-TW" sz="2000" dirty="0">
                <a:effectLst/>
                <a:latin typeface="+mn-lt"/>
              </a:rPr>
              <a:t> of new </a:t>
            </a:r>
            <a:r>
              <a:rPr lang="da-DK" altLang="zh-TW" sz="2000" dirty="0" err="1">
                <a:effectLst/>
                <a:latin typeface="+mn-lt"/>
              </a:rPr>
              <a:t>fields</a:t>
            </a:r>
            <a:r>
              <a:rPr lang="da-DK" altLang="zh-TW" sz="2000" dirty="0">
                <a:effectLst/>
                <a:latin typeface="+mn-lt"/>
              </a:rPr>
              <a:t>,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the longer </a:t>
            </a:r>
            <a:r>
              <a:rPr lang="da-DK" altLang="zh-TW" sz="2000" dirty="0">
                <a:effectLst/>
                <a:latin typeface="+mn-lt"/>
              </a:rPr>
              <a:t>it </a:t>
            </a:r>
            <a:r>
              <a:rPr lang="da-DK" altLang="zh-TW" sz="2000" dirty="0" err="1">
                <a:effectLst/>
                <a:latin typeface="+mn-lt"/>
              </a:rPr>
              <a:t>takes</a:t>
            </a:r>
            <a:r>
              <a:rPr lang="da-DK" altLang="zh-TW" sz="2000" dirty="0">
                <a:effectLst/>
                <a:latin typeface="+mn-lt"/>
              </a:rPr>
              <a:t> to </a:t>
            </a:r>
            <a:r>
              <a:rPr lang="da-DK" altLang="zh-TW" sz="2000" dirty="0" err="1">
                <a:effectLst/>
                <a:latin typeface="+mn-lt"/>
              </a:rPr>
              <a:t>modify</a:t>
            </a:r>
            <a:r>
              <a:rPr lang="da-DK" altLang="zh-TW" sz="2000" dirty="0">
                <a:effectLst/>
                <a:latin typeface="+mn-lt"/>
              </a:rPr>
              <a:t> it. </a:t>
            </a:r>
          </a:p>
          <a:p>
            <a:r>
              <a:rPr lang="da-DK" altLang="zh-TW" sz="2000" dirty="0">
                <a:effectLst/>
                <a:latin typeface="+mn-lt"/>
              </a:rPr>
              <a:t>To </a:t>
            </a:r>
            <a:r>
              <a:rPr lang="da-DK" altLang="zh-TW" sz="2000" dirty="0" err="1">
                <a:effectLst/>
                <a:latin typeface="+mn-lt"/>
              </a:rPr>
              <a:t>address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this</a:t>
            </a:r>
            <a:r>
              <a:rPr lang="da-DK" altLang="zh-TW" sz="2000" dirty="0">
                <a:effectLst/>
                <a:latin typeface="+mn-lt"/>
              </a:rPr>
              <a:t> performance issue, </a:t>
            </a:r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will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explore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using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two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separate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APIs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>
                <a:effectLst/>
                <a:latin typeface="+mn-lt"/>
              </a:rPr>
              <a:t>(delete and </a:t>
            </a:r>
            <a:r>
              <a:rPr lang="da-DK" altLang="zh-TW" sz="2000" dirty="0" err="1">
                <a:effectLst/>
                <a:latin typeface="+mn-lt"/>
              </a:rPr>
              <a:t>then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create</a:t>
            </a:r>
            <a:r>
              <a:rPr lang="da-DK" altLang="zh-TW" sz="2000" dirty="0">
                <a:effectLst/>
                <a:latin typeface="+mn-lt"/>
              </a:rPr>
              <a:t>)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to perform the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update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>
                <a:effectLst/>
                <a:latin typeface="+mn-lt"/>
              </a:rPr>
              <a:t>operation with time </a:t>
            </a:r>
            <a:r>
              <a:rPr lang="da-DK" altLang="zh-TW" sz="2000" dirty="0" err="1">
                <a:effectLst/>
                <a:latin typeface="+mn-lt"/>
              </a:rPr>
              <a:t>complexity</a:t>
            </a:r>
            <a:r>
              <a:rPr lang="da-DK" altLang="zh-TW" sz="2000" dirty="0">
                <a:effectLst/>
                <a:latin typeface="+mn-lt"/>
              </a:rPr>
              <a:t> 1 + 𝑂 (𝑙𝑜𝑔 𝑛). </a:t>
            </a:r>
            <a:endParaRPr lang="da-DK" altLang="zh-TW" sz="2000" dirty="0">
              <a:latin typeface="+mn-lt"/>
            </a:endParaRPr>
          </a:p>
          <a:p>
            <a:endParaRPr lang="da-DK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600786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22FCC5-341A-2601-1EDF-8487EBD8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da-DK" altLang="zh-TW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975B98-4CA3-73DD-DDCB-E6ADC06FD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zh-TW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a-DK" altLang="zh-TW" sz="20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a-DK" altLang="zh-TW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a-DK" altLang="zh-TW" sz="20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Stateless</a:t>
            </a:r>
            <a:r>
              <a:rPr lang="da-DK" altLang="zh-TW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Network </a:t>
            </a:r>
            <a:r>
              <a:rPr lang="da-DK" altLang="zh-TW" sz="20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da-DK" altLang="zh-TW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5G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5DD3C2-CEA9-D790-F2AF-A21AFA6D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947-18F6-7E41-96FB-586CB289CBF5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9360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54E93-FC8C-8522-719C-F975A9D2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E6FB2-0751-E44F-414B-CCACA02687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29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D15D90-FB84-F26D-98CE-4A297315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944"/>
          </a:xfrm>
        </p:spPr>
        <p:txBody>
          <a:bodyPr/>
          <a:lstStyle/>
          <a:p>
            <a:r>
              <a:rPr lang="da-DK" altLang="zh-TW" sz="2000" dirty="0">
                <a:effectLst/>
                <a:latin typeface="+mn-lt"/>
              </a:rPr>
              <a:t>v5.4.0-77-generic </a:t>
            </a:r>
            <a:r>
              <a:rPr lang="da-DK" altLang="zh-TW" sz="2000" dirty="0" err="1">
                <a:effectLst/>
                <a:latin typeface="+mn-lt"/>
              </a:rPr>
              <a:t>kernel</a:t>
            </a:r>
            <a:r>
              <a:rPr lang="da-DK" altLang="zh-TW" sz="2000" dirty="0">
                <a:effectLst/>
                <a:latin typeface="+mn-lt"/>
              </a:rPr>
              <a:t> with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Ubuntu</a:t>
            </a:r>
            <a:r>
              <a:rPr lang="da-DK" altLang="zh-TW" sz="2000" dirty="0">
                <a:effectLst/>
                <a:latin typeface="+mn-lt"/>
              </a:rPr>
              <a:t> 20.04 and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Kubernetes</a:t>
            </a:r>
            <a:r>
              <a:rPr lang="da-DK" altLang="zh-TW" sz="2000" dirty="0">
                <a:effectLst/>
                <a:latin typeface="+mn-lt"/>
              </a:rPr>
              <a:t> v1.22.4 </a:t>
            </a:r>
          </a:p>
          <a:p>
            <a:r>
              <a:rPr lang="da-DK" altLang="zh-TW" sz="2000" dirty="0">
                <a:effectLst/>
                <a:latin typeface="+mn-lt"/>
              </a:rPr>
              <a:t>A </a:t>
            </a:r>
            <a:r>
              <a:rPr lang="da-DK" altLang="zh-TW" sz="2000" dirty="0" err="1">
                <a:effectLst/>
                <a:latin typeface="+mn-lt"/>
              </a:rPr>
              <a:t>network</a:t>
            </a:r>
            <a:r>
              <a:rPr lang="da-DK" altLang="zh-TW" sz="2000" dirty="0">
                <a:effectLst/>
                <a:latin typeface="+mn-lt"/>
              </a:rPr>
              <a:t> with 15 nodes, 11 of </a:t>
            </a:r>
            <a:r>
              <a:rPr lang="da-DK" altLang="zh-TW" sz="2000" dirty="0" err="1">
                <a:effectLst/>
                <a:latin typeface="+mn-lt"/>
              </a:rPr>
              <a:t>which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constitute</a:t>
            </a:r>
            <a:r>
              <a:rPr lang="da-DK" altLang="zh-TW" sz="2000" dirty="0">
                <a:effectLst/>
                <a:latin typeface="+mn-lt"/>
              </a:rPr>
              <a:t> a </a:t>
            </a:r>
            <a:r>
              <a:rPr lang="da-DK" altLang="zh-TW" sz="2000" dirty="0" err="1">
                <a:effectLst/>
                <a:latin typeface="+mn-lt"/>
              </a:rPr>
              <a:t>Kubernetes</a:t>
            </a:r>
            <a:r>
              <a:rPr lang="da-DK" altLang="zh-TW" sz="2000" dirty="0">
                <a:effectLst/>
                <a:latin typeface="+mn-lt"/>
              </a:rPr>
              <a:t> cluster with </a:t>
            </a:r>
            <a:r>
              <a:rPr lang="da-DK" altLang="zh-TW" sz="2000" dirty="0" err="1">
                <a:effectLst/>
                <a:latin typeface="+mn-lt"/>
              </a:rPr>
              <a:t>one</a:t>
            </a:r>
            <a:r>
              <a:rPr lang="da-DK" altLang="zh-TW" sz="2000" dirty="0">
                <a:effectLst/>
                <a:latin typeface="+mn-lt"/>
              </a:rPr>
              <a:t> master and ten </a:t>
            </a:r>
            <a:r>
              <a:rPr lang="da-DK" altLang="zh-TW" sz="2000" dirty="0" err="1">
                <a:effectLst/>
                <a:latin typeface="+mn-lt"/>
              </a:rPr>
              <a:t>worker</a:t>
            </a:r>
            <a:r>
              <a:rPr lang="da-DK" altLang="zh-TW" sz="2000" dirty="0">
                <a:effectLst/>
                <a:latin typeface="+mn-lt"/>
              </a:rPr>
              <a:t> nodes. </a:t>
            </a:r>
            <a:endParaRPr lang="da-DK" altLang="zh-TW" sz="2000" dirty="0">
              <a:latin typeface="+mn-lt"/>
            </a:endParaRPr>
          </a:p>
          <a:p>
            <a:pPr lvl="1"/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open5gs</a:t>
            </a:r>
            <a:r>
              <a:rPr lang="da-DK" altLang="zh-TW" sz="2000" dirty="0">
                <a:effectLst/>
                <a:latin typeface="+mn-lt"/>
              </a:rPr>
              <a:t> v2.3.6 </a:t>
            </a:r>
            <a:r>
              <a:rPr lang="da-DK" altLang="zh-TW" sz="2000" dirty="0" err="1">
                <a:effectLst/>
                <a:latin typeface="+mn-lt"/>
              </a:rPr>
              <a:t>which</a:t>
            </a:r>
            <a:r>
              <a:rPr lang="da-DK" altLang="zh-TW" sz="2000" dirty="0">
                <a:effectLst/>
                <a:latin typeface="+mn-lt"/>
              </a:rPr>
              <a:t> is </a:t>
            </a:r>
            <a:r>
              <a:rPr lang="da-DK" altLang="zh-TW" sz="2000" dirty="0" err="1">
                <a:effectLst/>
                <a:latin typeface="+mn-lt"/>
              </a:rPr>
              <a:t>written</a:t>
            </a:r>
            <a:r>
              <a:rPr lang="da-DK" altLang="zh-TW" sz="2000" dirty="0">
                <a:effectLst/>
                <a:latin typeface="+mn-lt"/>
              </a:rPr>
              <a:t> in C </a:t>
            </a:r>
          </a:p>
          <a:p>
            <a:pPr lvl="1"/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MongoDB</a:t>
            </a:r>
            <a:r>
              <a:rPr lang="da-DK" altLang="zh-TW" sz="2000" dirty="0">
                <a:effectLst/>
                <a:latin typeface="+mn-lt"/>
              </a:rPr>
              <a:t> v5.0.3 </a:t>
            </a:r>
          </a:p>
          <a:p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UERANSIM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which</a:t>
            </a:r>
            <a:r>
              <a:rPr lang="da-DK" altLang="zh-TW" sz="2000" dirty="0">
                <a:effectLst/>
                <a:latin typeface="+mn-lt"/>
              </a:rPr>
              <a:t> is </a:t>
            </a:r>
            <a:r>
              <a:rPr lang="da-DK" altLang="zh-TW" sz="2000" dirty="0" err="1">
                <a:effectLst/>
                <a:latin typeface="+mn-lt"/>
              </a:rPr>
              <a:t>written</a:t>
            </a:r>
            <a:r>
              <a:rPr lang="da-DK" altLang="zh-TW" sz="2000" dirty="0">
                <a:effectLst/>
                <a:latin typeface="+mn-lt"/>
              </a:rPr>
              <a:t> in C++ </a:t>
            </a:r>
            <a:endParaRPr lang="da-DK" altLang="zh-TW" sz="900" dirty="0"/>
          </a:p>
          <a:p>
            <a:endParaRPr lang="da-DK" altLang="zh-TW" sz="1200" dirty="0"/>
          </a:p>
        </p:txBody>
      </p:sp>
    </p:spTree>
    <p:extLst>
      <p:ext uri="{BB962C8B-B14F-4D97-AF65-F5344CB8AC3E}">
        <p14:creationId xmlns:p14="http://schemas.microsoft.com/office/powerpoint/2010/main" val="82963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>
            <a:extLst>
              <a:ext uri="{FF2B5EF4-FFF2-40B4-BE49-F238E27FC236}">
                <a16:creationId xmlns:a16="http://schemas.microsoft.com/office/drawing/2014/main" id="{F065522D-8B0B-5B42-E95F-106154DE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da-DK" altLang="zh-TW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The </a:t>
            </a:r>
            <a:r>
              <a:rPr lang="da-DK" altLang="zh-TW" sz="28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a-DK" altLang="zh-TW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a-DK" altLang="zh-TW" sz="28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Stateless</a:t>
            </a:r>
            <a:r>
              <a:rPr lang="da-DK" altLang="zh-TW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Network </a:t>
            </a:r>
            <a:r>
              <a:rPr lang="da-DK" altLang="zh-TW" sz="28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da-DK" altLang="zh-TW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5G</a:t>
            </a:r>
            <a:endParaRPr lang="zh-TW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C1B147-1009-D315-AAC0-CE5FDB112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Conference: ANCS</a:t>
            </a:r>
          </a:p>
          <a:p>
            <a:pPr marL="742950" lvl="1" indent="-342900">
              <a:defRPr/>
            </a:pP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ANCS: Architecture for Networking and Communications Systems - ACM</a:t>
            </a:r>
          </a:p>
          <a:p>
            <a:pPr marL="742950" lvl="1" indent="-342900">
              <a:defRPr/>
            </a:pP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December 2021</a:t>
            </a:r>
          </a:p>
          <a:p>
            <a:pPr marL="742950" lvl="1" indent="-342900">
              <a:defRPr/>
            </a:pPr>
            <a:endParaRPr lang="da-DK" altLang="zh-TW" sz="2000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defRPr/>
            </a:pP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Author:</a:t>
            </a:r>
          </a:p>
          <a:p>
            <a:pPr marL="742950" lvl="1" indent="-342900">
              <a:defRPr/>
            </a:pPr>
            <a:r>
              <a:rPr lang="da-DK" altLang="zh-TW" sz="2000" dirty="0" err="1">
                <a:latin typeface="+mn-lt"/>
                <a:cs typeface="Times New Roman" panose="02020603050405020304" pitchFamily="18" charset="0"/>
              </a:rPr>
              <a:t>Umakant</a:t>
            </a: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da-DK" altLang="zh-TW" sz="2000" dirty="0" err="1">
                <a:latin typeface="+mn-lt"/>
                <a:cs typeface="Times New Roman" panose="02020603050405020304" pitchFamily="18" charset="0"/>
              </a:rPr>
              <a:t>Kulkarni</a:t>
            </a: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da-DK" altLang="zh-TW" sz="2000" dirty="0" err="1">
                <a:latin typeface="+mn-lt"/>
                <a:cs typeface="Times New Roman" panose="02020603050405020304" pitchFamily="18" charset="0"/>
              </a:rPr>
              <a:t>Purdue</a:t>
            </a: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 University</a:t>
            </a:r>
            <a:endParaRPr lang="da-DK" altLang="zh-TW" sz="1600" dirty="0">
              <a:latin typeface="+mn-lt"/>
              <a:cs typeface="Times New Roman" panose="02020603050405020304" pitchFamily="18" charset="0"/>
            </a:endParaRPr>
          </a:p>
          <a:p>
            <a:pPr marL="742950" lvl="1" indent="-342900">
              <a:defRPr/>
            </a:pP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Amit </a:t>
            </a:r>
            <a:r>
              <a:rPr lang="da-DK" altLang="zh-TW" sz="2000" dirty="0" err="1">
                <a:latin typeface="+mn-lt"/>
                <a:cs typeface="Times New Roman" panose="02020603050405020304" pitchFamily="18" charset="0"/>
              </a:rPr>
              <a:t>Sheoran</a:t>
            </a: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: AT&amp;T Labs - Research, USA</a:t>
            </a:r>
          </a:p>
          <a:p>
            <a:pPr marL="742950" lvl="1" indent="-342900">
              <a:defRPr/>
            </a:pP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Sonia </a:t>
            </a:r>
            <a:r>
              <a:rPr lang="da-DK" altLang="zh-TW" sz="2000" dirty="0" err="1">
                <a:latin typeface="+mn-lt"/>
                <a:cs typeface="Times New Roman" panose="02020603050405020304" pitchFamily="18" charset="0"/>
              </a:rPr>
              <a:t>Fahmy</a:t>
            </a: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da-DK" altLang="zh-TW" sz="2000" dirty="0" err="1">
                <a:latin typeface="+mn-lt"/>
                <a:cs typeface="Times New Roman" panose="02020603050405020304" pitchFamily="18" charset="0"/>
              </a:rPr>
              <a:t>Purdue</a:t>
            </a: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 University</a:t>
            </a:r>
          </a:p>
          <a:p>
            <a:pPr marL="342900" indent="-342900">
              <a:defRPr/>
            </a:pPr>
            <a:endParaRPr lang="zh-TW" altLang="en-US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292" name="投影片編號版面配置區 3">
            <a:extLst>
              <a:ext uri="{FF2B5EF4-FFF2-40B4-BE49-F238E27FC236}">
                <a16:creationId xmlns:a16="http://schemas.microsoft.com/office/drawing/2014/main" id="{19E799AE-CE47-7541-F043-F9B07CF52C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4290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D9B41F-3A05-E648-9D5E-E85CD64191F8}" type="slidenum">
              <a:rPr lang="en-US" altLang="zh-TW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altLang="zh-TW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54E93-FC8C-8522-719C-F975A9D2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E6FB2-0751-E44F-414B-CCACA02687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30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D15D90-FB84-F26D-98CE-4A297315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/>
          <a:lstStyle/>
          <a:p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UE-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initiated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PDU session establishment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request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>
                <a:effectLst/>
                <a:latin typeface="+mn-lt"/>
              </a:rPr>
              <a:t>procedure, </a:t>
            </a:r>
            <a:r>
              <a:rPr lang="da-DK" altLang="zh-TW" sz="2000" dirty="0" err="1">
                <a:effectLst/>
                <a:latin typeface="+mn-lt"/>
              </a:rPr>
              <a:t>defined</a:t>
            </a:r>
            <a:r>
              <a:rPr lang="da-DK" altLang="zh-TW" sz="2000" dirty="0">
                <a:effectLst/>
                <a:latin typeface="+mn-lt"/>
              </a:rPr>
              <a:t> in </a:t>
            </a:r>
            <a:r>
              <a:rPr lang="da-DK" altLang="zh-TW" sz="2000" dirty="0" err="1">
                <a:effectLst/>
                <a:latin typeface="+mn-lt"/>
              </a:rPr>
              <a:t>section</a:t>
            </a:r>
            <a:r>
              <a:rPr lang="da-DK" altLang="zh-TW" sz="2000" dirty="0">
                <a:effectLst/>
                <a:latin typeface="+mn-lt"/>
              </a:rPr>
              <a:t> 4.3.2.2 of TS23.502.</a:t>
            </a:r>
          </a:p>
          <a:p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trigger </a:t>
            </a:r>
            <a:r>
              <a:rPr lang="da-DK" altLang="zh-TW" sz="2000" dirty="0" err="1">
                <a:effectLst/>
                <a:latin typeface="+mn-lt"/>
              </a:rPr>
              <a:t>this</a:t>
            </a:r>
            <a:r>
              <a:rPr lang="da-DK" altLang="zh-TW" sz="2000" dirty="0">
                <a:effectLst/>
                <a:latin typeface="+mn-lt"/>
              </a:rPr>
              <a:t> procedure </a:t>
            </a:r>
            <a:r>
              <a:rPr lang="da-DK" altLang="zh-TW" sz="2000" dirty="0" err="1">
                <a:effectLst/>
                <a:latin typeface="+mn-lt"/>
              </a:rPr>
              <a:t>through</a:t>
            </a:r>
            <a:r>
              <a:rPr lang="da-DK" altLang="zh-TW" sz="2000" dirty="0">
                <a:effectLst/>
                <a:latin typeface="+mn-lt"/>
              </a:rPr>
              <a:t> “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UE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registration</a:t>
            </a:r>
            <a:r>
              <a:rPr lang="da-DK" altLang="zh-TW" sz="2000" dirty="0">
                <a:effectLst/>
                <a:latin typeface="+mn-lt"/>
              </a:rPr>
              <a:t>,” </a:t>
            </a:r>
            <a:r>
              <a:rPr lang="da-DK" altLang="zh-TW" sz="2000" dirty="0" err="1">
                <a:effectLst/>
                <a:latin typeface="+mn-lt"/>
              </a:rPr>
              <a:t>which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involves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communication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between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almost</a:t>
            </a:r>
            <a:r>
              <a:rPr lang="da-DK" altLang="zh-TW" sz="2000" dirty="0">
                <a:effectLst/>
                <a:latin typeface="+mn-lt"/>
              </a:rPr>
              <a:t> all </a:t>
            </a:r>
            <a:r>
              <a:rPr lang="da-DK" altLang="zh-TW" sz="2000" dirty="0" err="1">
                <a:effectLst/>
                <a:latin typeface="+mn-lt"/>
              </a:rPr>
              <a:t>functions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within</a:t>
            </a:r>
            <a:r>
              <a:rPr lang="da-DK" altLang="zh-TW" sz="2000" dirty="0">
                <a:effectLst/>
                <a:latin typeface="+mn-lt"/>
              </a:rPr>
              <a:t> the 5G system (UE, RAN, AMF, SMF, UPF, PCF, UDR, UDM, NRF, NSSF, and AUSF). </a:t>
            </a:r>
            <a:endParaRPr lang="da-DK" altLang="zh-TW" sz="2000" dirty="0">
              <a:latin typeface="+mn-lt"/>
            </a:endParaRPr>
          </a:p>
          <a:p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compare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seven</a:t>
            </a:r>
            <a:r>
              <a:rPr lang="da-DK" altLang="zh-TW" sz="2000" dirty="0">
                <a:effectLst/>
                <a:latin typeface="+mn-lt"/>
              </a:rPr>
              <a:t> alternatives: (1) </a:t>
            </a:r>
            <a:r>
              <a:rPr lang="da-DK" altLang="zh-TW" sz="2000" dirty="0" err="1">
                <a:effectLst/>
                <a:latin typeface="+mn-lt"/>
              </a:rPr>
              <a:t>Stateful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NFs</a:t>
            </a:r>
            <a:r>
              <a:rPr lang="da-DK" altLang="zh-TW" sz="2000" dirty="0">
                <a:effectLst/>
                <a:latin typeface="+mn-lt"/>
              </a:rPr>
              <a:t>, (2) </a:t>
            </a:r>
            <a:r>
              <a:rPr lang="da-DK" altLang="zh-TW" sz="2000" dirty="0" err="1">
                <a:effectLst/>
                <a:latin typeface="+mn-lt"/>
              </a:rPr>
              <a:t>Fully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transactionally-stateless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NFs</a:t>
            </a:r>
            <a:r>
              <a:rPr lang="da-DK" altLang="zh-TW" sz="2000" dirty="0">
                <a:effectLst/>
                <a:latin typeface="+mn-lt"/>
              </a:rPr>
              <a:t>, (3) </a:t>
            </a:r>
            <a:r>
              <a:rPr lang="da-DK" altLang="zh-TW" sz="2000" dirty="0" err="1">
                <a:effectLst/>
                <a:latin typeface="+mn-lt"/>
              </a:rPr>
              <a:t>Procedurally-stateless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NFs</a:t>
            </a:r>
            <a:r>
              <a:rPr lang="da-DK" altLang="zh-TW" sz="2000" dirty="0">
                <a:effectLst/>
                <a:latin typeface="+mn-lt"/>
              </a:rPr>
              <a:t>, (4) All </a:t>
            </a:r>
            <a:r>
              <a:rPr lang="da-DK" altLang="zh-TW" sz="2000" dirty="0" err="1">
                <a:effectLst/>
                <a:latin typeface="+mn-lt"/>
              </a:rPr>
              <a:t>NFs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share</a:t>
            </a:r>
            <a:r>
              <a:rPr lang="da-DK" altLang="zh-TW" sz="2000" dirty="0">
                <a:effectLst/>
                <a:latin typeface="+mn-lt"/>
              </a:rPr>
              <a:t> the database, (5) </a:t>
            </a:r>
            <a:r>
              <a:rPr lang="da-DK" altLang="zh-TW" sz="2000" dirty="0" err="1">
                <a:effectLst/>
                <a:latin typeface="+mn-lt"/>
              </a:rPr>
              <a:t>Only</a:t>
            </a:r>
            <a:r>
              <a:rPr lang="da-DK" altLang="zh-TW" sz="2000" dirty="0">
                <a:effectLst/>
                <a:latin typeface="+mn-lt"/>
              </a:rPr>
              <a:t> AMF and SMF </a:t>
            </a:r>
            <a:r>
              <a:rPr lang="da-DK" altLang="zh-TW" sz="2000" dirty="0" err="1">
                <a:effectLst/>
                <a:latin typeface="+mn-lt"/>
              </a:rPr>
              <a:t>share</a:t>
            </a:r>
            <a:r>
              <a:rPr lang="da-DK" altLang="zh-TW" sz="2000" dirty="0">
                <a:effectLst/>
                <a:latin typeface="+mn-lt"/>
              </a:rPr>
              <a:t> the database, (6) Non-</a:t>
            </a:r>
            <a:r>
              <a:rPr lang="da-DK" altLang="zh-TW" sz="2000" dirty="0" err="1">
                <a:effectLst/>
                <a:latin typeface="+mn-lt"/>
              </a:rPr>
              <a:t>blocking</a:t>
            </a:r>
            <a:r>
              <a:rPr lang="da-DK" altLang="zh-TW" sz="2000" dirty="0">
                <a:latin typeface="+mn-lt"/>
              </a:rPr>
              <a:t> </a:t>
            </a:r>
            <a:r>
              <a:rPr lang="da-DK" altLang="zh-TW" sz="2000" dirty="0">
                <a:effectLst/>
                <a:latin typeface="+mn-lt"/>
              </a:rPr>
              <a:t>AMF and UPF </a:t>
            </a:r>
            <a:r>
              <a:rPr lang="da-DK" altLang="zh-TW" sz="2000" dirty="0" err="1">
                <a:effectLst/>
                <a:latin typeface="+mn-lt"/>
              </a:rPr>
              <a:t>APIs</a:t>
            </a:r>
            <a:r>
              <a:rPr lang="da-DK" altLang="zh-TW" sz="2000" dirty="0">
                <a:effectLst/>
                <a:latin typeface="+mn-lt"/>
              </a:rPr>
              <a:t>, and (7) Delete-</a:t>
            </a:r>
            <a:r>
              <a:rPr lang="da-DK" altLang="zh-TW" sz="2000" dirty="0" err="1">
                <a:effectLst/>
                <a:latin typeface="+mn-lt"/>
              </a:rPr>
              <a:t>Create</a:t>
            </a:r>
            <a:r>
              <a:rPr lang="da-DK" altLang="zh-TW" sz="2000" dirty="0">
                <a:effectLst/>
                <a:latin typeface="+mn-lt"/>
              </a:rPr>
              <a:t> AMF API. </a:t>
            </a:r>
            <a:endParaRPr lang="da-DK" altLang="zh-TW" sz="2000" dirty="0">
              <a:latin typeface="+mn-lt"/>
            </a:endParaRPr>
          </a:p>
          <a:p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vary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number</a:t>
            </a:r>
            <a:r>
              <a:rPr lang="da-DK" altLang="zh-TW" sz="2000" dirty="0">
                <a:effectLst/>
                <a:latin typeface="+mn-lt"/>
              </a:rPr>
              <a:t> of </a:t>
            </a:r>
            <a:r>
              <a:rPr lang="da-DK" altLang="zh-TW" sz="2000" dirty="0" err="1">
                <a:effectLst/>
                <a:latin typeface="+mn-lt"/>
              </a:rPr>
              <a:t>simultaneous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requests</a:t>
            </a:r>
            <a:r>
              <a:rPr lang="da-DK" altLang="zh-TW" sz="2000" dirty="0">
                <a:effectLst/>
                <a:latin typeface="+mn-lt"/>
              </a:rPr>
              <a:t> made </a:t>
            </a:r>
            <a:r>
              <a:rPr lang="da-DK" altLang="zh-TW" sz="2000" dirty="0" err="1">
                <a:effectLst/>
                <a:latin typeface="+mn-lt"/>
              </a:rPr>
              <a:t>between</a:t>
            </a:r>
            <a:r>
              <a:rPr lang="da-DK" altLang="zh-TW" sz="2000" dirty="0">
                <a:effectLst/>
                <a:latin typeface="+mn-lt"/>
              </a:rPr>
              <a:t> 600 and 1000, in steps of 100. </a:t>
            </a:r>
          </a:p>
          <a:p>
            <a:r>
              <a:rPr lang="da-DK" altLang="zh-TW" sz="2000" dirty="0" err="1">
                <a:latin typeface="+mn-lt"/>
              </a:rPr>
              <a:t>We</a:t>
            </a:r>
            <a:r>
              <a:rPr lang="da-DK" altLang="zh-TW" sz="2000" dirty="0">
                <a:latin typeface="+mn-lt"/>
              </a:rPr>
              <a:t> </a:t>
            </a:r>
            <a:r>
              <a:rPr lang="da-DK" altLang="zh-TW" sz="2000" dirty="0" err="1">
                <a:latin typeface="+mn-lt"/>
              </a:rPr>
              <a:t>choose</a:t>
            </a:r>
            <a:r>
              <a:rPr lang="da-DK" altLang="zh-TW" sz="2000" dirty="0">
                <a:latin typeface="+mn-lt"/>
              </a:rPr>
              <a:t> the AMF for </a:t>
            </a:r>
            <a:r>
              <a:rPr lang="da-DK" altLang="zh-TW" sz="2000" dirty="0" err="1">
                <a:latin typeface="+mn-lt"/>
              </a:rPr>
              <a:t>this</a:t>
            </a:r>
            <a:r>
              <a:rPr lang="da-DK" altLang="zh-TW" sz="2000" dirty="0">
                <a:latin typeface="+mn-lt"/>
              </a:rPr>
              <a:t> time </a:t>
            </a:r>
            <a:r>
              <a:rPr lang="da-DK" altLang="zh-TW" sz="2000" dirty="0" err="1">
                <a:latin typeface="+mn-lt"/>
              </a:rPr>
              <a:t>computation</a:t>
            </a:r>
            <a:r>
              <a:rPr lang="da-DK" altLang="zh-TW" sz="2000" dirty="0">
                <a:latin typeface="+mn-lt"/>
              </a:rPr>
              <a:t> </a:t>
            </a:r>
            <a:r>
              <a:rPr lang="da-DK" altLang="zh-TW" sz="2000" dirty="0" err="1">
                <a:latin typeface="+mn-lt"/>
              </a:rPr>
              <a:t>because</a:t>
            </a:r>
            <a:r>
              <a:rPr lang="da-DK" altLang="zh-TW" sz="2000" dirty="0">
                <a:latin typeface="+mn-lt"/>
              </a:rPr>
              <a:t> it is the </a:t>
            </a:r>
            <a:r>
              <a:rPr lang="da-DK" altLang="zh-TW" sz="2000" dirty="0" err="1">
                <a:latin typeface="+mn-lt"/>
              </a:rPr>
              <a:t>first</a:t>
            </a:r>
            <a:r>
              <a:rPr lang="da-DK" altLang="zh-TW" sz="2000" dirty="0">
                <a:latin typeface="+mn-lt"/>
              </a:rPr>
              <a:t> NF in the service </a:t>
            </a:r>
            <a:r>
              <a:rPr lang="da-DK" altLang="zh-TW" sz="2000" dirty="0" err="1">
                <a:latin typeface="+mn-lt"/>
              </a:rPr>
              <a:t>function</a:t>
            </a:r>
            <a:r>
              <a:rPr lang="da-DK" altLang="zh-TW" sz="2000" dirty="0">
                <a:latin typeface="+mn-lt"/>
              </a:rPr>
              <a:t> </a:t>
            </a:r>
            <a:r>
              <a:rPr lang="da-DK" altLang="zh-TW" sz="2000" dirty="0" err="1">
                <a:latin typeface="+mn-lt"/>
              </a:rPr>
              <a:t>chain</a:t>
            </a:r>
            <a:r>
              <a:rPr lang="da-DK" altLang="zh-TW" sz="2000" dirty="0">
                <a:latin typeface="+mn-lt"/>
              </a:rPr>
              <a:t> </a:t>
            </a:r>
            <a:r>
              <a:rPr lang="da-DK" altLang="zh-TW" sz="2000" dirty="0" err="1">
                <a:latin typeface="+mn-lt"/>
              </a:rPr>
              <a:t>responsible</a:t>
            </a:r>
            <a:r>
              <a:rPr lang="da-DK" altLang="zh-TW" sz="2000" dirty="0">
                <a:latin typeface="+mn-lt"/>
              </a:rPr>
              <a:t> for </a:t>
            </a:r>
            <a:r>
              <a:rPr lang="da-DK" altLang="zh-TW" sz="2000" dirty="0" err="1">
                <a:latin typeface="+mn-lt"/>
              </a:rPr>
              <a:t>processing</a:t>
            </a:r>
            <a:r>
              <a:rPr lang="da-DK" altLang="zh-TW" sz="2000" dirty="0">
                <a:latin typeface="+mn-lt"/>
              </a:rPr>
              <a:t> the procedure. </a:t>
            </a:r>
          </a:p>
        </p:txBody>
      </p:sp>
    </p:spTree>
    <p:extLst>
      <p:ext uri="{BB962C8B-B14F-4D97-AF65-F5344CB8AC3E}">
        <p14:creationId xmlns:p14="http://schemas.microsoft.com/office/powerpoint/2010/main" val="236373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54E93-FC8C-8522-719C-F975A9D2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E6FB2-0751-E44F-414B-CCACA02687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31</a:t>
            </a:fld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D15D90-FB84-F26D-98CE-4A297315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133056"/>
          </a:xfrm>
        </p:spPr>
        <p:txBody>
          <a:bodyPr/>
          <a:lstStyle/>
          <a:p>
            <a:r>
              <a:rPr lang="da-DK" altLang="zh-TW" sz="2000" dirty="0" err="1">
                <a:effectLst/>
                <a:latin typeface="LinLibertineT"/>
              </a:rPr>
              <a:t>Since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there</a:t>
            </a:r>
            <a:r>
              <a:rPr lang="da-DK" altLang="zh-TW" sz="2000" dirty="0">
                <a:effectLst/>
                <a:latin typeface="LinLibertineT"/>
              </a:rPr>
              <a:t> is a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 single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LinLibertineT"/>
              </a:rPr>
              <a:t>read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 and a single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LinLibertineT"/>
              </a:rPr>
              <a:t>write</a:t>
            </a:r>
            <a:r>
              <a:rPr lang="da-DK" altLang="zh-TW" sz="2000" dirty="0">
                <a:effectLst/>
                <a:latin typeface="LinLibertineT"/>
              </a:rPr>
              <a:t> from/to the database per NF, no </a:t>
            </a:r>
            <a:r>
              <a:rPr lang="da-DK" altLang="zh-TW" sz="2000" dirty="0" err="1">
                <a:effectLst/>
                <a:latin typeface="LinLibertineT"/>
              </a:rPr>
              <a:t>significant</a:t>
            </a:r>
            <a:r>
              <a:rPr lang="da-DK" altLang="zh-TW" sz="2000" dirty="0">
                <a:effectLst/>
                <a:latin typeface="LinLibertineT"/>
              </a:rPr>
              <a:t> time difference </a:t>
            </a:r>
            <a:r>
              <a:rPr lang="da-DK" altLang="zh-TW" sz="2000" dirty="0" err="1">
                <a:effectLst/>
                <a:latin typeface="LinLibertineT"/>
              </a:rPr>
              <a:t>between</a:t>
            </a:r>
            <a:r>
              <a:rPr lang="da-DK" altLang="zh-TW" sz="2000" dirty="0">
                <a:effectLst/>
                <a:latin typeface="LinLibertineT"/>
              </a:rPr>
              <a:t> the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LinLibertineT"/>
              </a:rPr>
              <a:t>stateful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 and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LinLibertineT"/>
              </a:rPr>
              <a:t>procedurally-stateless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implementations</a:t>
            </a:r>
            <a:r>
              <a:rPr lang="da-DK" altLang="zh-TW" sz="2000" dirty="0">
                <a:effectLst/>
                <a:latin typeface="LinLibertineT"/>
              </a:rPr>
              <a:t> is </a:t>
            </a:r>
            <a:r>
              <a:rPr lang="da-DK" altLang="zh-TW" sz="2000" dirty="0" err="1">
                <a:effectLst/>
                <a:latin typeface="LinLibertineT"/>
              </a:rPr>
              <a:t>observed</a:t>
            </a:r>
            <a:r>
              <a:rPr lang="da-DK" altLang="zh-TW" sz="2000" dirty="0">
                <a:effectLst/>
                <a:latin typeface="LinLibertineT"/>
              </a:rPr>
              <a:t>. </a:t>
            </a:r>
            <a:endParaRPr lang="da-DK" altLang="zh-TW" sz="2000" dirty="0"/>
          </a:p>
          <a:p>
            <a:r>
              <a:rPr lang="da-DK" altLang="zh-TW" sz="2000" dirty="0">
                <a:effectLst/>
                <a:latin typeface="LinLibertineT"/>
              </a:rPr>
              <a:t>If </a:t>
            </a:r>
            <a:r>
              <a:rPr lang="da-DK" altLang="zh-TW" sz="2000" dirty="0" err="1">
                <a:effectLst/>
                <a:latin typeface="LinLibertineT"/>
              </a:rPr>
              <a:t>we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compare</a:t>
            </a:r>
            <a:r>
              <a:rPr lang="da-DK" altLang="zh-TW" sz="2000" dirty="0">
                <a:effectLst/>
                <a:latin typeface="LinLibertineT"/>
              </a:rPr>
              <a:t> the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LinLibertineT"/>
              </a:rPr>
              <a:t>stateful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 and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LinLibertineT"/>
              </a:rPr>
              <a:t>transactionally-stateless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implementations</a:t>
            </a:r>
            <a:r>
              <a:rPr lang="da-DK" altLang="zh-TW" sz="2000" dirty="0">
                <a:effectLst/>
                <a:latin typeface="LinLibertineT"/>
              </a:rPr>
              <a:t>, the </a:t>
            </a:r>
            <a:r>
              <a:rPr lang="da-DK" altLang="zh-TW" sz="2000" dirty="0" err="1">
                <a:effectLst/>
                <a:latin typeface="LinLibertineT"/>
              </a:rPr>
              <a:t>mean</a:t>
            </a:r>
            <a:r>
              <a:rPr lang="da-DK" altLang="zh-TW" sz="2000" dirty="0">
                <a:effectLst/>
                <a:latin typeface="LinLibertineT"/>
              </a:rPr>
              <a:t> time difference is </a:t>
            </a:r>
            <a:r>
              <a:rPr lang="da-DK" altLang="zh-TW" sz="2000" dirty="0" err="1">
                <a:effectLst/>
                <a:latin typeface="LinLibertineT"/>
              </a:rPr>
              <a:t>around</a:t>
            </a:r>
            <a:r>
              <a:rPr lang="da-DK" altLang="zh-TW" sz="2000" dirty="0">
                <a:effectLst/>
                <a:latin typeface="LinLibertineT"/>
              </a:rPr>
              <a:t> 56% </a:t>
            </a:r>
            <a:r>
              <a:rPr lang="da-DK" altLang="zh-TW" sz="2000" dirty="0" err="1">
                <a:effectLst/>
                <a:latin typeface="LinLibertineT"/>
              </a:rPr>
              <a:t>which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goes</a:t>
            </a:r>
            <a:r>
              <a:rPr lang="da-DK" altLang="zh-TW" sz="2000" dirty="0">
                <a:effectLst/>
                <a:latin typeface="LinLibertineT"/>
              </a:rPr>
              <a:t> up to 71%. </a:t>
            </a:r>
            <a:endParaRPr lang="da-DK" altLang="zh-TW" sz="2000" dirty="0"/>
          </a:p>
          <a:p>
            <a:r>
              <a:rPr lang="da-DK" altLang="zh-TW" sz="2000" dirty="0">
                <a:effectLst/>
                <a:latin typeface="LinLibertineT"/>
              </a:rPr>
              <a:t>This is </a:t>
            </a:r>
            <a:r>
              <a:rPr lang="da-DK" altLang="zh-TW" sz="2000" dirty="0" err="1">
                <a:effectLst/>
                <a:latin typeface="LinLibertineT"/>
              </a:rPr>
              <a:t>because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there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are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additional</a:t>
            </a:r>
            <a:r>
              <a:rPr lang="da-DK" altLang="zh-TW" sz="2000" dirty="0">
                <a:effectLst/>
                <a:latin typeface="LinLibertineT"/>
              </a:rPr>
              <a:t> read-and-</a:t>
            </a:r>
            <a:r>
              <a:rPr lang="da-DK" altLang="zh-TW" sz="2000" dirty="0" err="1">
                <a:effectLst/>
                <a:latin typeface="LinLibertineT"/>
              </a:rPr>
              <a:t>write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interactions</a:t>
            </a:r>
            <a:r>
              <a:rPr lang="da-DK" altLang="zh-TW" sz="2000" dirty="0">
                <a:effectLst/>
                <a:latin typeface="LinLibertineT"/>
              </a:rPr>
              <a:t> with the database by the </a:t>
            </a:r>
            <a:r>
              <a:rPr lang="da-DK" altLang="zh-TW" sz="2000" dirty="0" err="1">
                <a:effectLst/>
                <a:latin typeface="LinLibertineT"/>
              </a:rPr>
              <a:t>three</a:t>
            </a:r>
            <a:r>
              <a:rPr lang="da-DK" altLang="zh-TW" sz="2000" dirty="0">
                <a:effectLst/>
                <a:latin typeface="LinLibertineT"/>
              </a:rPr>
              <a:t> </a:t>
            </a:r>
            <a:r>
              <a:rPr lang="da-DK" altLang="zh-TW" sz="2000" dirty="0" err="1">
                <a:effectLst/>
                <a:latin typeface="LinLibertineT"/>
              </a:rPr>
              <a:t>NFs</a:t>
            </a:r>
            <a:r>
              <a:rPr lang="da-DK" altLang="zh-TW" sz="2000" dirty="0">
                <a:effectLst/>
                <a:latin typeface="LinLibertineT"/>
              </a:rPr>
              <a:t> (the AMF, SMF and UPF). </a:t>
            </a:r>
            <a:endParaRPr lang="da-DK" altLang="zh-TW" sz="2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CAD893B-5366-5305-3A8B-557017A33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48880"/>
            <a:ext cx="3623816" cy="32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82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54E93-FC8C-8522-719C-F975A9D2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E6FB2-0751-E44F-414B-CCACA02687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32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D15D90-FB84-F26D-98CE-4A297315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133056"/>
          </a:xfrm>
        </p:spPr>
        <p:txBody>
          <a:bodyPr/>
          <a:lstStyle/>
          <a:p>
            <a:r>
              <a:rPr lang="da-DK" altLang="zh-TW" sz="2000" dirty="0">
                <a:effectLst/>
                <a:latin typeface="+mn-lt"/>
              </a:rPr>
              <a:t>From </a:t>
            </a:r>
            <a:r>
              <a:rPr lang="da-DK" altLang="zh-TW" sz="2000" dirty="0" err="1">
                <a:effectLst/>
                <a:latin typeface="+mn-lt"/>
              </a:rPr>
              <a:t>Figure</a:t>
            </a:r>
            <a:r>
              <a:rPr lang="da-DK" altLang="zh-TW" sz="2000" dirty="0">
                <a:effectLst/>
                <a:latin typeface="+mn-lt"/>
              </a:rPr>
              <a:t> 4, </a:t>
            </a:r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see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that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both</a:t>
            </a:r>
            <a:r>
              <a:rPr lang="da-DK" altLang="zh-TW" sz="2000" dirty="0">
                <a:effectLst/>
                <a:latin typeface="+mn-lt"/>
              </a:rPr>
              <a:t> types of </a:t>
            </a:r>
            <a:r>
              <a:rPr lang="da-DK" altLang="zh-TW" sz="2000" dirty="0" err="1">
                <a:effectLst/>
                <a:latin typeface="+mn-lt"/>
              </a:rPr>
              <a:t>sharing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yield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gains</a:t>
            </a:r>
            <a:r>
              <a:rPr lang="da-DK" altLang="zh-TW" sz="2000" dirty="0">
                <a:effectLst/>
                <a:latin typeface="+mn-lt"/>
              </a:rPr>
              <a:t> by </a:t>
            </a:r>
            <a:r>
              <a:rPr lang="da-DK" altLang="zh-TW" sz="2000" dirty="0" err="1">
                <a:effectLst/>
                <a:latin typeface="+mn-lt"/>
              </a:rPr>
              <a:t>reducing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number</a:t>
            </a:r>
            <a:r>
              <a:rPr lang="da-DK" altLang="zh-TW" sz="2000" dirty="0">
                <a:effectLst/>
                <a:latin typeface="+mn-lt"/>
              </a:rPr>
              <a:t> of </a:t>
            </a:r>
            <a:r>
              <a:rPr lang="da-DK" altLang="zh-TW" sz="2000" dirty="0" err="1">
                <a:effectLst/>
                <a:latin typeface="+mn-lt"/>
              </a:rPr>
              <a:t>written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transactions</a:t>
            </a:r>
            <a:r>
              <a:rPr lang="da-DK" altLang="zh-TW" sz="2000" dirty="0">
                <a:effectLst/>
                <a:latin typeface="+mn-lt"/>
              </a:rPr>
              <a:t> to the database. </a:t>
            </a:r>
          </a:p>
          <a:p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The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improvements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over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traditional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transactional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statelessness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are</a:t>
            </a:r>
            <a:r>
              <a:rPr lang="da-DK" altLang="zh-TW" sz="2000" dirty="0">
                <a:effectLst/>
                <a:latin typeface="+mn-lt"/>
              </a:rPr>
              <a:t> 10% on average and </a:t>
            </a:r>
            <a:r>
              <a:rPr lang="da-DK" altLang="zh-TW" sz="2000" dirty="0" err="1">
                <a:effectLst/>
                <a:latin typeface="+mn-lt"/>
              </a:rPr>
              <a:t>can</a:t>
            </a:r>
            <a:r>
              <a:rPr lang="da-DK" altLang="zh-TW" sz="2000" dirty="0">
                <a:effectLst/>
                <a:latin typeface="+mn-lt"/>
              </a:rPr>
              <a:t> go up to 21% (for 100 to 1000 </a:t>
            </a:r>
            <a:r>
              <a:rPr lang="da-DK" altLang="zh-TW" sz="2000" dirty="0" err="1">
                <a:effectLst/>
                <a:latin typeface="+mn-lt"/>
              </a:rPr>
              <a:t>requests</a:t>
            </a:r>
            <a:r>
              <a:rPr lang="da-DK" altLang="zh-TW" sz="2000" dirty="0">
                <a:effectLst/>
                <a:latin typeface="+mn-lt"/>
              </a:rPr>
              <a:t>). </a:t>
            </a:r>
            <a:endParaRPr lang="da-DK" altLang="zh-TW" sz="2000" dirty="0">
              <a:latin typeface="+mn-lt"/>
            </a:endParaRPr>
          </a:p>
          <a:p>
            <a:endParaRPr lang="da-DK" altLang="zh-TW" sz="12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E17F1A6-78D3-FBAD-CFBF-7A7478A4B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46292"/>
            <a:ext cx="2926735" cy="261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29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54E93-FC8C-8522-719C-F975A9D2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E6FB2-0751-E44F-414B-CCACA02687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33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D15D90-FB84-F26D-98CE-4A297315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133056"/>
          </a:xfrm>
        </p:spPr>
        <p:txBody>
          <a:bodyPr/>
          <a:lstStyle/>
          <a:p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now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experiment</a:t>
            </a:r>
            <a:r>
              <a:rPr lang="da-DK" altLang="zh-TW" sz="2000" dirty="0">
                <a:effectLst/>
                <a:latin typeface="+mn-lt"/>
              </a:rPr>
              <a:t> with an approach </a:t>
            </a:r>
            <a:r>
              <a:rPr lang="da-DK" altLang="zh-TW" sz="2000" dirty="0" err="1">
                <a:effectLst/>
                <a:latin typeface="+mn-lt"/>
              </a:rPr>
              <a:t>where</a:t>
            </a:r>
            <a:r>
              <a:rPr lang="da-DK" altLang="zh-TW" sz="2000" dirty="0">
                <a:effectLst/>
                <a:latin typeface="+mn-lt"/>
              </a:rPr>
              <a:t> the AMF and UPF </a:t>
            </a:r>
            <a:r>
              <a:rPr lang="da-DK" altLang="zh-TW" sz="2000" dirty="0" err="1">
                <a:effectLst/>
                <a:latin typeface="+mn-lt"/>
              </a:rPr>
              <a:t>make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non-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blocking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calls</a:t>
            </a:r>
            <a:r>
              <a:rPr lang="da-DK" altLang="zh-TW" sz="2000" dirty="0">
                <a:effectLst/>
                <a:latin typeface="+mn-lt"/>
              </a:rPr>
              <a:t> to the database.</a:t>
            </a:r>
          </a:p>
          <a:p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create</a:t>
            </a:r>
            <a:r>
              <a:rPr lang="da-DK" altLang="zh-TW" sz="2000" dirty="0">
                <a:effectLst/>
                <a:latin typeface="+mn-lt"/>
              </a:rPr>
              <a:t> a </a:t>
            </a:r>
            <a:r>
              <a:rPr lang="da-DK" altLang="zh-TW" sz="2000" dirty="0" err="1">
                <a:effectLst/>
                <a:latin typeface="+mn-lt"/>
              </a:rPr>
              <a:t>thread</a:t>
            </a:r>
            <a:r>
              <a:rPr lang="da-DK" altLang="zh-TW" sz="2000" dirty="0">
                <a:effectLst/>
                <a:latin typeface="+mn-lt"/>
              </a:rPr>
              <a:t> pool </a:t>
            </a:r>
            <a:r>
              <a:rPr lang="da-DK" altLang="zh-TW" sz="2000" dirty="0" err="1">
                <a:effectLst/>
                <a:latin typeface="+mn-lt"/>
              </a:rPr>
              <a:t>during</a:t>
            </a:r>
            <a:r>
              <a:rPr lang="da-DK" altLang="zh-TW" sz="2000" dirty="0">
                <a:effectLst/>
                <a:latin typeface="+mn-lt"/>
              </a:rPr>
              <a:t> NF </a:t>
            </a:r>
            <a:r>
              <a:rPr lang="da-DK" altLang="zh-TW" sz="2000" dirty="0" err="1">
                <a:effectLst/>
                <a:latin typeface="+mn-lt"/>
              </a:rPr>
              <a:t>initialization</a:t>
            </a:r>
            <a:r>
              <a:rPr lang="da-DK" altLang="zh-TW" sz="2000" dirty="0">
                <a:effectLst/>
                <a:latin typeface="+mn-lt"/>
              </a:rPr>
              <a:t>, and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use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a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thread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from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this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pool (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stack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) to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serialize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and upload the data to the database</a:t>
            </a:r>
            <a:r>
              <a:rPr lang="da-DK" altLang="zh-TW" sz="2000" dirty="0">
                <a:effectLst/>
                <a:latin typeface="+mn-lt"/>
              </a:rPr>
              <a:t>. </a:t>
            </a:r>
            <a:r>
              <a:rPr lang="da-DK" altLang="zh-TW" sz="2000" dirty="0" err="1">
                <a:effectLst/>
                <a:latin typeface="+mn-lt"/>
              </a:rPr>
              <a:t>Once</a:t>
            </a:r>
            <a:r>
              <a:rPr lang="da-DK" altLang="zh-TW" sz="2000" dirty="0">
                <a:effectLst/>
                <a:latin typeface="+mn-lt"/>
              </a:rPr>
              <a:t> the upload is </a:t>
            </a:r>
            <a:r>
              <a:rPr lang="da-DK" altLang="zh-TW" sz="2000" dirty="0" err="1">
                <a:effectLst/>
                <a:latin typeface="+mn-lt"/>
              </a:rPr>
              <a:t>complete</a:t>
            </a:r>
            <a:r>
              <a:rPr lang="da-DK" altLang="zh-TW" sz="2000" dirty="0">
                <a:effectLst/>
                <a:latin typeface="+mn-lt"/>
              </a:rPr>
              <a:t>, the </a:t>
            </a:r>
            <a:r>
              <a:rPr lang="da-DK" altLang="zh-TW" sz="2000" dirty="0" err="1">
                <a:effectLst/>
                <a:latin typeface="+mn-lt"/>
              </a:rPr>
              <a:t>thread</a:t>
            </a:r>
            <a:r>
              <a:rPr lang="da-DK" altLang="zh-TW" sz="2000" dirty="0">
                <a:effectLst/>
                <a:latin typeface="+mn-lt"/>
              </a:rPr>
              <a:t> is </a:t>
            </a:r>
            <a:r>
              <a:rPr lang="da-DK" altLang="zh-TW" sz="2000" dirty="0" err="1">
                <a:effectLst/>
                <a:latin typeface="+mn-lt"/>
              </a:rPr>
              <a:t>pushed</a:t>
            </a:r>
            <a:r>
              <a:rPr lang="da-DK" altLang="zh-TW" sz="2000" dirty="0">
                <a:effectLst/>
                <a:latin typeface="+mn-lt"/>
              </a:rPr>
              <a:t> back </a:t>
            </a:r>
            <a:r>
              <a:rPr lang="da-DK" altLang="zh-TW" sz="2000" dirty="0" err="1">
                <a:effectLst/>
                <a:latin typeface="+mn-lt"/>
              </a:rPr>
              <a:t>onto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stack</a:t>
            </a:r>
            <a:r>
              <a:rPr lang="da-DK" altLang="zh-TW" sz="2000" dirty="0">
                <a:effectLst/>
                <a:latin typeface="+mn-lt"/>
              </a:rPr>
              <a:t>. </a:t>
            </a:r>
          </a:p>
          <a:p>
            <a:r>
              <a:rPr lang="da-DK" altLang="zh-TW" sz="2000" dirty="0">
                <a:effectLst/>
                <a:latin typeface="+mn-lt"/>
              </a:rPr>
              <a:t>This approach saves time over </a:t>
            </a:r>
            <a:r>
              <a:rPr lang="da-DK" altLang="zh-TW" sz="2000" dirty="0" err="1">
                <a:effectLst/>
                <a:latin typeface="+mn-lt"/>
              </a:rPr>
              <a:t>creating</a:t>
            </a:r>
            <a:r>
              <a:rPr lang="da-DK" altLang="zh-TW" sz="2000" dirty="0">
                <a:effectLst/>
                <a:latin typeface="+mn-lt"/>
              </a:rPr>
              <a:t> and </a:t>
            </a:r>
            <a:r>
              <a:rPr lang="da-DK" altLang="zh-TW" sz="2000" dirty="0" err="1">
                <a:effectLst/>
                <a:latin typeface="+mn-lt"/>
              </a:rPr>
              <a:t>destroying</a:t>
            </a:r>
            <a:r>
              <a:rPr lang="da-DK" altLang="zh-TW" sz="2000" dirty="0">
                <a:effectLst/>
                <a:latin typeface="+mn-lt"/>
              </a:rPr>
              <a:t> a </a:t>
            </a:r>
            <a:r>
              <a:rPr lang="da-DK" altLang="zh-TW" sz="2000" dirty="0" err="1">
                <a:effectLst/>
                <a:latin typeface="+mn-lt"/>
              </a:rPr>
              <a:t>thread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during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each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transaction</a:t>
            </a:r>
            <a:r>
              <a:rPr lang="da-DK" altLang="zh-TW" sz="2000" dirty="0">
                <a:effectLst/>
                <a:latin typeface="+mn-lt"/>
              </a:rPr>
              <a:t>. </a:t>
            </a:r>
            <a:endParaRPr lang="da-DK" altLang="zh-TW" sz="2000" dirty="0">
              <a:latin typeface="+mn-lt"/>
            </a:endParaRPr>
          </a:p>
          <a:p>
            <a:endParaRPr lang="da-DK" altLang="zh-TW" sz="12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E17F1A6-78D3-FBAD-CFBF-7A7478A4B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46292"/>
            <a:ext cx="3611319" cy="32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15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54E93-FC8C-8522-719C-F975A9D2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E6FB2-0751-E44F-414B-CCACA02687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34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D15D90-FB84-F26D-98CE-4A297315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133056"/>
          </a:xfrm>
        </p:spPr>
        <p:txBody>
          <a:bodyPr/>
          <a:lstStyle/>
          <a:p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explore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another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optimization</a:t>
            </a:r>
            <a:r>
              <a:rPr lang="da-DK" altLang="zh-TW" sz="2000" dirty="0">
                <a:effectLst/>
                <a:latin typeface="+mn-lt"/>
              </a:rPr>
              <a:t> by </a:t>
            </a:r>
            <a:r>
              <a:rPr lang="da-DK" altLang="zh-TW" sz="2000" dirty="0" err="1">
                <a:effectLst/>
                <a:latin typeface="+mn-lt"/>
              </a:rPr>
              <a:t>exercising</a:t>
            </a:r>
            <a:r>
              <a:rPr lang="da-DK" altLang="zh-TW" sz="2000" dirty="0">
                <a:effectLst/>
                <a:latin typeface="+mn-lt"/>
              </a:rPr>
              <a:t> in </a:t>
            </a:r>
            <a:r>
              <a:rPr lang="da-DK" altLang="zh-TW" sz="2000" dirty="0" err="1">
                <a:effectLst/>
                <a:latin typeface="+mn-lt"/>
              </a:rPr>
              <a:t>two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ways</a:t>
            </a:r>
            <a:r>
              <a:rPr lang="da-DK" altLang="zh-TW" sz="2000" dirty="0">
                <a:effectLst/>
                <a:latin typeface="+mn-lt"/>
              </a:rPr>
              <a:t>: (1) </a:t>
            </a:r>
            <a:r>
              <a:rPr lang="da-DK" altLang="zh-TW" sz="2000" dirty="0" err="1">
                <a:effectLst/>
                <a:latin typeface="+mn-lt"/>
              </a:rPr>
              <a:t>using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update</a:t>
            </a:r>
            <a:r>
              <a:rPr lang="da-DK" altLang="zh-TW" sz="2000" dirty="0">
                <a:effectLst/>
                <a:latin typeface="+mn-lt"/>
              </a:rPr>
              <a:t> API </a:t>
            </a:r>
            <a:r>
              <a:rPr lang="da-DK" altLang="zh-TW" sz="2000" dirty="0" err="1">
                <a:effectLst/>
                <a:latin typeface="+mn-lt"/>
              </a:rPr>
              <a:t>defined</a:t>
            </a:r>
            <a:r>
              <a:rPr lang="da-DK" altLang="zh-TW" sz="2000" dirty="0">
                <a:effectLst/>
                <a:latin typeface="+mn-lt"/>
              </a:rPr>
              <a:t> in the </a:t>
            </a:r>
            <a:r>
              <a:rPr lang="da-DK" altLang="zh-TW" sz="2000" dirty="0" err="1">
                <a:effectLst/>
                <a:latin typeface="+mn-lt"/>
              </a:rPr>
              <a:t>mongoDB</a:t>
            </a:r>
            <a:r>
              <a:rPr lang="da-DK" altLang="zh-TW" sz="2000" dirty="0">
                <a:effectLst/>
                <a:latin typeface="+mn-lt"/>
              </a:rPr>
              <a:t> driver, and (2) </a:t>
            </a:r>
            <a:r>
              <a:rPr lang="da-DK" altLang="zh-TW" sz="2000" dirty="0" err="1">
                <a:effectLst/>
                <a:latin typeface="+mn-lt"/>
              </a:rPr>
              <a:t>using</a:t>
            </a:r>
            <a:r>
              <a:rPr lang="da-DK" altLang="zh-TW" sz="2000" dirty="0">
                <a:effectLst/>
                <a:latin typeface="+mn-lt"/>
              </a:rPr>
              <a:t> a </a:t>
            </a:r>
            <a:r>
              <a:rPr lang="da-DK" altLang="zh-TW" sz="2000" dirty="0" err="1">
                <a:effectLst/>
                <a:latin typeface="+mn-lt"/>
              </a:rPr>
              <a:t>sequence</a:t>
            </a:r>
            <a:r>
              <a:rPr lang="da-DK" altLang="zh-TW" sz="2000" dirty="0">
                <a:effectLst/>
                <a:latin typeface="+mn-lt"/>
              </a:rPr>
              <a:t> of delete and </a:t>
            </a:r>
            <a:r>
              <a:rPr lang="da-DK" altLang="zh-TW" sz="2000" dirty="0" err="1">
                <a:effectLst/>
                <a:latin typeface="+mn-lt"/>
              </a:rPr>
              <a:t>create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APIs</a:t>
            </a:r>
            <a:r>
              <a:rPr lang="da-DK" altLang="zh-TW" sz="2000" dirty="0">
                <a:effectLst/>
                <a:latin typeface="+mn-lt"/>
              </a:rPr>
              <a:t>. </a:t>
            </a:r>
          </a:p>
          <a:p>
            <a:r>
              <a:rPr lang="da-DK" altLang="zh-TW" sz="2000" dirty="0" err="1">
                <a:effectLst/>
                <a:latin typeface="+mn-lt"/>
              </a:rPr>
              <a:t>Although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number</a:t>
            </a:r>
            <a:r>
              <a:rPr lang="da-DK" altLang="zh-TW" sz="2000" dirty="0">
                <a:effectLst/>
                <a:latin typeface="+mn-lt"/>
              </a:rPr>
              <a:t> of </a:t>
            </a:r>
            <a:r>
              <a:rPr lang="da-DK" altLang="zh-TW" sz="2000" dirty="0" err="1">
                <a:effectLst/>
                <a:latin typeface="+mn-lt"/>
              </a:rPr>
              <a:t>interactions</a:t>
            </a:r>
            <a:r>
              <a:rPr lang="da-DK" altLang="zh-TW" sz="2000" dirty="0">
                <a:effectLst/>
                <a:latin typeface="+mn-lt"/>
              </a:rPr>
              <a:t> with the database </a:t>
            </a:r>
            <a:r>
              <a:rPr lang="da-DK" altLang="zh-TW" sz="2000" dirty="0" err="1">
                <a:effectLst/>
                <a:latin typeface="+mn-lt"/>
              </a:rPr>
              <a:t>increases</a:t>
            </a:r>
            <a:r>
              <a:rPr lang="da-DK" altLang="zh-TW" sz="2000" dirty="0">
                <a:effectLst/>
                <a:latin typeface="+mn-lt"/>
              </a:rPr>
              <a:t> with the delete-</a:t>
            </a:r>
            <a:r>
              <a:rPr lang="da-DK" altLang="zh-TW" sz="2000" dirty="0" err="1">
                <a:effectLst/>
                <a:latin typeface="+mn-lt"/>
              </a:rPr>
              <a:t>create</a:t>
            </a:r>
            <a:r>
              <a:rPr lang="da-DK" altLang="zh-TW" sz="2000" dirty="0">
                <a:effectLst/>
                <a:latin typeface="+mn-lt"/>
              </a:rPr>
              <a:t> API,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the total (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read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+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write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) time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that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MongoDB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spends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on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these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operations is on average 3.5%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lower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than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update</a:t>
            </a:r>
            <a:r>
              <a:rPr lang="da-DK" altLang="zh-TW" sz="2000" dirty="0">
                <a:effectLst/>
                <a:latin typeface="+mn-lt"/>
              </a:rPr>
              <a:t> API (</a:t>
            </a:r>
            <a:r>
              <a:rPr lang="da-DK" altLang="zh-TW" sz="2000" dirty="0" err="1">
                <a:effectLst/>
                <a:latin typeface="+mn-lt"/>
              </a:rPr>
              <a:t>Figure</a:t>
            </a:r>
            <a:r>
              <a:rPr lang="da-DK" altLang="zh-TW" sz="2000" dirty="0">
                <a:effectLst/>
                <a:latin typeface="+mn-lt"/>
              </a:rPr>
              <a:t> 5).</a:t>
            </a:r>
            <a:endParaRPr lang="da-DK" altLang="zh-TW" sz="2000" dirty="0">
              <a:latin typeface="+mn-lt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AB8726E-585A-24FF-0335-14DB07886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6912"/>
            <a:ext cx="3419072" cy="29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46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54E93-FC8C-8522-719C-F975A9D2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E6FB2-0751-E44F-414B-CCACA02687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35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D15D90-FB84-F26D-98CE-4A297315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133056"/>
          </a:xfrm>
        </p:spPr>
        <p:txBody>
          <a:bodyPr/>
          <a:lstStyle/>
          <a:p>
            <a:r>
              <a:rPr lang="da-DK" altLang="zh-TW" sz="2000" dirty="0" err="1">
                <a:effectLst/>
                <a:latin typeface="+mn-lt"/>
              </a:rPr>
              <a:t>Since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additional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computing</a:t>
            </a:r>
            <a:r>
              <a:rPr lang="da-DK" altLang="zh-TW" sz="2000" dirty="0">
                <a:effectLst/>
                <a:latin typeface="+mn-lt"/>
              </a:rPr>
              <a:t> is </a:t>
            </a:r>
            <a:r>
              <a:rPr lang="da-DK" altLang="zh-TW" sz="2000" dirty="0" err="1">
                <a:effectLst/>
                <a:latin typeface="+mn-lt"/>
              </a:rPr>
              <a:t>involved</a:t>
            </a:r>
            <a:r>
              <a:rPr lang="da-DK" altLang="zh-TW" sz="2000" dirty="0">
                <a:effectLst/>
                <a:latin typeface="+mn-lt"/>
              </a:rPr>
              <a:t> in the case of </a:t>
            </a:r>
            <a:r>
              <a:rPr lang="da-DK" altLang="zh-TW" sz="2000" dirty="0" err="1">
                <a:effectLst/>
                <a:latin typeface="+mn-lt"/>
              </a:rPr>
              <a:t>transactional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statelessness</a:t>
            </a:r>
            <a:r>
              <a:rPr lang="da-DK" altLang="zh-TW" sz="2000" dirty="0">
                <a:effectLst/>
                <a:latin typeface="+mn-lt"/>
              </a:rPr>
              <a:t>,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we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expect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to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see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a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higher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average CPU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usage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>
                <a:effectLst/>
                <a:latin typeface="+mn-lt"/>
              </a:rPr>
              <a:t>by </a:t>
            </a:r>
            <a:r>
              <a:rPr lang="da-DK" altLang="zh-TW" sz="2000" dirty="0" err="1">
                <a:effectLst/>
                <a:latin typeface="+mn-lt"/>
              </a:rPr>
              <a:t>NFs</a:t>
            </a:r>
            <a:r>
              <a:rPr lang="da-DK" altLang="zh-TW" sz="2000" dirty="0">
                <a:effectLst/>
                <a:latin typeface="+mn-lt"/>
              </a:rPr>
              <a:t> in </a:t>
            </a:r>
            <a:r>
              <a:rPr lang="da-DK" altLang="zh-TW" sz="2000" dirty="0" err="1">
                <a:effectLst/>
                <a:latin typeface="+mn-lt"/>
              </a:rPr>
              <a:t>this</a:t>
            </a:r>
            <a:r>
              <a:rPr lang="da-DK" altLang="zh-TW" sz="2000" dirty="0">
                <a:effectLst/>
                <a:latin typeface="+mn-lt"/>
              </a:rPr>
              <a:t> case. </a:t>
            </a:r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find </a:t>
            </a:r>
            <a:r>
              <a:rPr lang="da-DK" altLang="zh-TW" sz="2000" dirty="0" err="1">
                <a:effectLst/>
                <a:latin typeface="+mn-lt"/>
              </a:rPr>
              <a:t>that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opposite</a:t>
            </a:r>
            <a:r>
              <a:rPr lang="da-DK" altLang="zh-TW" sz="2000" dirty="0">
                <a:effectLst/>
                <a:latin typeface="+mn-lt"/>
              </a:rPr>
              <a:t> is true. </a:t>
            </a:r>
          </a:p>
          <a:p>
            <a:r>
              <a:rPr lang="da-DK" altLang="zh-TW" sz="2000" dirty="0">
                <a:effectLst/>
                <a:latin typeface="+mn-lt"/>
              </a:rPr>
              <a:t>This trend starts at the </a:t>
            </a:r>
            <a:r>
              <a:rPr lang="da-DK" altLang="zh-TW" sz="2000" dirty="0" err="1">
                <a:effectLst/>
                <a:latin typeface="+mn-lt"/>
              </a:rPr>
              <a:t>first</a:t>
            </a:r>
            <a:r>
              <a:rPr lang="da-DK" altLang="zh-TW" sz="2000" dirty="0">
                <a:effectLst/>
                <a:latin typeface="+mn-lt"/>
              </a:rPr>
              <a:t> NF in the service </a:t>
            </a:r>
            <a:r>
              <a:rPr lang="da-DK" altLang="zh-TW" sz="2000" dirty="0" err="1">
                <a:effectLst/>
                <a:latin typeface="+mn-lt"/>
              </a:rPr>
              <a:t>chain</a:t>
            </a:r>
            <a:r>
              <a:rPr lang="da-DK" altLang="zh-TW" sz="2000" dirty="0">
                <a:effectLst/>
                <a:latin typeface="+mn-lt"/>
              </a:rPr>
              <a:t> (AMF) and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propagates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to the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following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NFs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>
                <a:effectLst/>
                <a:latin typeface="+mn-lt"/>
              </a:rPr>
              <a:t>(SMF, UPF) in the </a:t>
            </a:r>
            <a:r>
              <a:rPr lang="da-DK" altLang="zh-TW" sz="2000" dirty="0" err="1">
                <a:effectLst/>
                <a:latin typeface="+mn-lt"/>
              </a:rPr>
              <a:t>chain</a:t>
            </a:r>
            <a:r>
              <a:rPr lang="da-DK" altLang="zh-TW" sz="2000" dirty="0">
                <a:effectLst/>
                <a:latin typeface="+mn-lt"/>
              </a:rPr>
              <a:t>. As SMF and UPF </a:t>
            </a:r>
            <a:r>
              <a:rPr lang="da-DK" altLang="zh-TW" sz="2000" dirty="0" err="1">
                <a:effectLst/>
                <a:latin typeface="+mn-lt"/>
              </a:rPr>
              <a:t>process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calls</a:t>
            </a:r>
            <a:r>
              <a:rPr lang="da-DK" altLang="zh-TW" sz="2000" dirty="0">
                <a:effectLst/>
                <a:latin typeface="+mn-lt"/>
              </a:rPr>
              <a:t> and </a:t>
            </a:r>
            <a:r>
              <a:rPr lang="da-DK" altLang="zh-TW" sz="2000" dirty="0" err="1">
                <a:effectLst/>
                <a:latin typeface="+mn-lt"/>
              </a:rPr>
              <a:t>serialize</a:t>
            </a:r>
            <a:r>
              <a:rPr lang="da-DK" altLang="zh-TW" sz="2000" dirty="0">
                <a:effectLst/>
                <a:latin typeface="+mn-lt"/>
              </a:rPr>
              <a:t> / de-</a:t>
            </a:r>
            <a:r>
              <a:rPr lang="da-DK" altLang="zh-TW" sz="2000" dirty="0" err="1">
                <a:effectLst/>
                <a:latin typeface="+mn-lt"/>
              </a:rPr>
              <a:t>serialize</a:t>
            </a:r>
            <a:r>
              <a:rPr lang="da-DK" altLang="zh-TW" sz="2000" dirty="0">
                <a:effectLst/>
                <a:latin typeface="+mn-lt"/>
              </a:rPr>
              <a:t> the data,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AMF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waits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for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responses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from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them</a:t>
            </a:r>
            <a:r>
              <a:rPr lang="da-DK" altLang="zh-TW" sz="2000" dirty="0">
                <a:effectLst/>
                <a:latin typeface="+mn-lt"/>
              </a:rPr>
              <a:t>. Thus, a </a:t>
            </a:r>
            <a:r>
              <a:rPr lang="da-DK" altLang="zh-TW" sz="2000" dirty="0" err="1">
                <a:effectLst/>
                <a:latin typeface="+mn-lt"/>
              </a:rPr>
              <a:t>stateless</a:t>
            </a:r>
            <a:r>
              <a:rPr lang="da-DK" altLang="zh-TW" sz="2000" dirty="0">
                <a:effectLst/>
                <a:latin typeface="+mn-lt"/>
              </a:rPr>
              <a:t> AMF </a:t>
            </a:r>
            <a:r>
              <a:rPr lang="da-DK" altLang="zh-TW" sz="2000" dirty="0" err="1">
                <a:effectLst/>
                <a:latin typeface="+mn-lt"/>
              </a:rPr>
              <a:t>spends</a:t>
            </a:r>
            <a:r>
              <a:rPr lang="da-DK" altLang="zh-TW" sz="2000" dirty="0">
                <a:effectLst/>
                <a:latin typeface="+mn-lt"/>
              </a:rPr>
              <a:t> a longer time waiting, </a:t>
            </a:r>
            <a:r>
              <a:rPr lang="da-DK" altLang="zh-TW" sz="2000" dirty="0" err="1">
                <a:effectLst/>
                <a:latin typeface="+mn-lt"/>
              </a:rPr>
              <a:t>making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its</a:t>
            </a:r>
            <a:r>
              <a:rPr lang="da-DK" altLang="zh-TW" sz="2000" dirty="0">
                <a:effectLst/>
                <a:latin typeface="+mn-lt"/>
              </a:rPr>
              <a:t> average CPU </a:t>
            </a:r>
            <a:r>
              <a:rPr lang="da-DK" altLang="zh-TW" sz="2000" dirty="0" err="1">
                <a:effectLst/>
                <a:latin typeface="+mn-lt"/>
              </a:rPr>
              <a:t>usage</a:t>
            </a:r>
            <a:r>
              <a:rPr lang="da-DK" altLang="zh-TW" sz="2000" dirty="0">
                <a:effectLst/>
                <a:latin typeface="+mn-lt"/>
              </a:rPr>
              <a:t> per unit time </a:t>
            </a:r>
            <a:r>
              <a:rPr lang="da-DK" altLang="zh-TW" sz="2000" dirty="0" err="1">
                <a:effectLst/>
                <a:latin typeface="+mn-lt"/>
              </a:rPr>
              <a:t>lower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than</a:t>
            </a:r>
            <a:r>
              <a:rPr lang="da-DK" altLang="zh-TW" sz="2000" dirty="0">
                <a:effectLst/>
                <a:latin typeface="+mn-lt"/>
              </a:rPr>
              <a:t> with the </a:t>
            </a:r>
            <a:r>
              <a:rPr lang="da-DK" altLang="zh-TW" sz="2000" dirty="0" err="1">
                <a:effectLst/>
                <a:latin typeface="+mn-lt"/>
              </a:rPr>
              <a:t>stateful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paradigm</a:t>
            </a:r>
            <a:r>
              <a:rPr lang="da-DK" altLang="zh-TW" sz="2000" dirty="0">
                <a:effectLst/>
                <a:latin typeface="+mn-lt"/>
              </a:rPr>
              <a:t>. </a:t>
            </a:r>
            <a:endParaRPr lang="da-DK" altLang="zh-TW" sz="2000" dirty="0">
              <a:latin typeface="+mn-lt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EAD1461-8C19-350A-37FF-7A35E26F8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92" y="4149080"/>
            <a:ext cx="2756115" cy="251933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9402494-FF54-BBEE-9D1F-619EB0FCE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92" y="1600199"/>
            <a:ext cx="2628556" cy="247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56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22FCC5-341A-2601-1EDF-8487EBD8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da-DK" altLang="zh-TW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975B98-4CA3-73DD-DDCB-E6ADC06FD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zh-TW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Towards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Low-</a:t>
            </a:r>
            <a:r>
              <a:rPr lang="da-DK" altLang="zh-TW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Stateless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5G Core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5DD3C2-CEA9-D790-F2AF-A21AFA6D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947-18F6-7E41-96FB-586CB289CBF5}" type="slidenum">
              <a:rPr lang="en-US" altLang="zh-TW" smtClean="0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0413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44104-9AD7-8E7F-9B52-CBA3FE47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Towards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A Low-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5G Core</a:t>
            </a:r>
            <a:br>
              <a:rPr kumimoji="0" lang="da-DK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EE0DA9-C0B8-7A8A-B4D0-D9F17F249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zh-TW" sz="2000" dirty="0" err="1">
                <a:effectLst/>
                <a:latin typeface="+mn-lt"/>
              </a:rPr>
              <a:t>Considering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time-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critical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applications</a:t>
            </a:r>
            <a:r>
              <a:rPr lang="da-DK" altLang="zh-TW" sz="2000" dirty="0">
                <a:effectLst/>
                <a:latin typeface="+mn-lt"/>
              </a:rPr>
              <a:t> of 5G, the </a:t>
            </a:r>
            <a:r>
              <a:rPr lang="da-DK" altLang="zh-TW" sz="2000" dirty="0" err="1">
                <a:effectLst/>
                <a:latin typeface="+mn-lt"/>
              </a:rPr>
              <a:t>telecommunications</a:t>
            </a:r>
            <a:r>
              <a:rPr lang="da-DK" altLang="zh-TW" sz="2000" dirty="0">
                <a:effectLst/>
                <a:latin typeface="+mn-lt"/>
              </a:rPr>
              <a:t> standards have set the upper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limit on the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control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plane (core)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latency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to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be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10 ms [1].</a:t>
            </a:r>
          </a:p>
          <a:p>
            <a:r>
              <a:rPr lang="da-DK" altLang="zh-TW" sz="2000" dirty="0">
                <a:effectLst/>
                <a:latin typeface="+mn-lt"/>
              </a:rPr>
              <a:t>At the same time, the 3GPP standards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recommend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stateless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>
                <a:effectLst/>
                <a:latin typeface="+mn-lt"/>
              </a:rPr>
              <a:t>5G </a:t>
            </a:r>
            <a:r>
              <a:rPr lang="da-DK" altLang="zh-TW" sz="2000" dirty="0" err="1">
                <a:effectLst/>
                <a:latin typeface="+mn-lt"/>
              </a:rPr>
              <a:t>network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functions</a:t>
            </a:r>
            <a:r>
              <a:rPr lang="da-DK" altLang="zh-TW" sz="2000" dirty="0">
                <a:effectLst/>
                <a:latin typeface="+mn-lt"/>
              </a:rPr>
              <a:t> (</a:t>
            </a:r>
            <a:r>
              <a:rPr lang="da-DK" altLang="zh-TW" sz="2000" dirty="0" err="1">
                <a:effectLst/>
                <a:latin typeface="+mn-lt"/>
              </a:rPr>
              <a:t>NFs</a:t>
            </a:r>
            <a:r>
              <a:rPr lang="da-DK" altLang="zh-TW" sz="2000" dirty="0">
                <a:effectLst/>
                <a:latin typeface="+mn-lt"/>
              </a:rPr>
              <a:t>). </a:t>
            </a:r>
            <a:endParaRPr lang="da-DK" altLang="zh-TW" sz="2000" dirty="0">
              <a:latin typeface="+mn-lt"/>
            </a:endParaRPr>
          </a:p>
          <a:p>
            <a:r>
              <a:rPr lang="da-DK" altLang="zh-TW" sz="2000" dirty="0">
                <a:effectLst/>
                <a:latin typeface="+mn-lt"/>
              </a:rPr>
              <a:t>In </a:t>
            </a:r>
            <a:r>
              <a:rPr lang="da-DK" altLang="zh-TW" sz="2000" dirty="0" err="1">
                <a:effectLst/>
                <a:latin typeface="+mn-lt"/>
              </a:rPr>
              <a:t>this</a:t>
            </a:r>
            <a:r>
              <a:rPr lang="da-DK" altLang="zh-TW" sz="2000" dirty="0">
                <a:effectLst/>
                <a:latin typeface="+mn-lt"/>
              </a:rPr>
              <a:t> poster, </a:t>
            </a:r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propose a new </a:t>
            </a:r>
            <a:r>
              <a:rPr lang="da-DK" altLang="zh-TW" sz="2000" dirty="0" err="1">
                <a:effectLst/>
                <a:latin typeface="+mn-lt"/>
              </a:rPr>
              <a:t>optimization</a:t>
            </a:r>
            <a:r>
              <a:rPr lang="da-DK" altLang="zh-TW" sz="2000" dirty="0">
                <a:effectLst/>
                <a:latin typeface="+mn-lt"/>
              </a:rPr>
              <a:t> on top of database </a:t>
            </a:r>
            <a:r>
              <a:rPr lang="da-DK" altLang="zh-TW" sz="2000" dirty="0" err="1">
                <a:effectLst/>
                <a:latin typeface="+mn-lt"/>
              </a:rPr>
              <a:t>sharing</a:t>
            </a:r>
            <a:r>
              <a:rPr lang="da-DK" altLang="zh-TW" sz="2000" dirty="0">
                <a:effectLst/>
                <a:latin typeface="+mn-lt"/>
              </a:rPr>
              <a:t>, </a:t>
            </a:r>
            <a:r>
              <a:rPr lang="da-DK" altLang="zh-TW" sz="2000" dirty="0" err="1">
                <a:effectLst/>
                <a:latin typeface="+mn-lt"/>
              </a:rPr>
              <a:t>where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reduce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number</a:t>
            </a:r>
            <a:r>
              <a:rPr lang="da-DK" altLang="zh-TW" sz="2000" dirty="0">
                <a:effectLst/>
                <a:latin typeface="+mn-lt"/>
              </a:rPr>
              <a:t> of </a:t>
            </a:r>
            <a:r>
              <a:rPr lang="da-DK" altLang="zh-TW" sz="2000" dirty="0" err="1">
                <a:effectLst/>
                <a:latin typeface="+mn-lt"/>
              </a:rPr>
              <a:t>read</a:t>
            </a:r>
            <a:r>
              <a:rPr lang="da-DK" altLang="zh-TW" sz="2000" dirty="0">
                <a:effectLst/>
                <a:latin typeface="+mn-lt"/>
              </a:rPr>
              <a:t> operations to a single </a:t>
            </a:r>
            <a:r>
              <a:rPr lang="da-DK" altLang="zh-TW" sz="2000" dirty="0" err="1">
                <a:effectLst/>
                <a:latin typeface="+mn-lt"/>
              </a:rPr>
              <a:t>read</a:t>
            </a:r>
            <a:r>
              <a:rPr lang="da-DK" altLang="zh-TW" sz="2000" dirty="0">
                <a:effectLst/>
                <a:latin typeface="+mn-lt"/>
              </a:rPr>
              <a:t> operation. </a:t>
            </a:r>
            <a:endParaRPr lang="da-DK" altLang="zh-TW" sz="2000" dirty="0">
              <a:latin typeface="+mn-lt"/>
            </a:endParaRPr>
          </a:p>
          <a:p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achieve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this</a:t>
            </a:r>
            <a:r>
              <a:rPr lang="da-DK" altLang="zh-TW" sz="2000" dirty="0">
                <a:effectLst/>
                <a:latin typeface="+mn-lt"/>
              </a:rPr>
              <a:t> by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sending the data to the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next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NF </a:t>
            </a:r>
            <a:r>
              <a:rPr lang="da-DK" altLang="zh-TW" sz="2000" dirty="0">
                <a:effectLst/>
                <a:latin typeface="+mn-lt"/>
              </a:rPr>
              <a:t>in a service </a:t>
            </a:r>
            <a:r>
              <a:rPr lang="da-DK" altLang="zh-TW" sz="2000" dirty="0" err="1">
                <a:effectLst/>
                <a:latin typeface="+mn-lt"/>
              </a:rPr>
              <a:t>function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chain</a:t>
            </a:r>
            <a:r>
              <a:rPr lang="da-DK" altLang="zh-TW" sz="2000" dirty="0">
                <a:effectLst/>
                <a:latin typeface="+mn-lt"/>
              </a:rPr>
              <a:t> (SFC) over the standard end-user </a:t>
            </a:r>
            <a:r>
              <a:rPr lang="da-DK" altLang="zh-TW" sz="2000" dirty="0" err="1">
                <a:effectLst/>
                <a:latin typeface="+mn-lt"/>
              </a:rPr>
              <a:t>state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creation</a:t>
            </a:r>
            <a:r>
              <a:rPr lang="da-DK" altLang="zh-TW" sz="2000" dirty="0">
                <a:effectLst/>
                <a:latin typeface="+mn-lt"/>
              </a:rPr>
              <a:t>/</a:t>
            </a:r>
            <a:r>
              <a:rPr lang="da-DK" altLang="zh-TW" sz="2000" dirty="0" err="1">
                <a:effectLst/>
                <a:latin typeface="+mn-lt"/>
              </a:rPr>
              <a:t>modification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request</a:t>
            </a:r>
            <a:r>
              <a:rPr lang="da-DK" altLang="zh-TW" sz="2000" dirty="0">
                <a:effectLst/>
                <a:latin typeface="+mn-lt"/>
              </a:rPr>
              <a:t>. </a:t>
            </a:r>
          </a:p>
          <a:p>
            <a:r>
              <a:rPr lang="da-DK" altLang="zh-TW" sz="2000" dirty="0" err="1">
                <a:effectLst/>
                <a:latin typeface="+mn-lt"/>
              </a:rPr>
              <a:t>Reduces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cost</a:t>
            </a:r>
            <a:r>
              <a:rPr lang="da-DK" altLang="zh-TW" sz="2000" dirty="0">
                <a:effectLst/>
                <a:latin typeface="+mn-lt"/>
              </a:rPr>
              <a:t> of </a:t>
            </a:r>
            <a:r>
              <a:rPr lang="da-DK" altLang="zh-TW" sz="2000" dirty="0" err="1">
                <a:effectLst/>
                <a:latin typeface="+mn-lt"/>
              </a:rPr>
              <a:t>transactional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statelessness</a:t>
            </a:r>
            <a:r>
              <a:rPr lang="da-DK" altLang="zh-TW" sz="2000" dirty="0">
                <a:effectLst/>
                <a:latin typeface="+mn-lt"/>
              </a:rPr>
              <a:t> by more </a:t>
            </a:r>
            <a:r>
              <a:rPr lang="da-DK" altLang="zh-TW" sz="2000" dirty="0" err="1">
                <a:effectLst/>
                <a:latin typeface="+mn-lt"/>
              </a:rPr>
              <a:t>than</a:t>
            </a:r>
            <a:r>
              <a:rPr lang="da-DK" altLang="zh-TW" sz="2000" dirty="0">
                <a:effectLst/>
                <a:latin typeface="+mn-lt"/>
              </a:rPr>
              <a:t> 33%, </a:t>
            </a:r>
            <a:r>
              <a:rPr lang="da-DK" altLang="zh-TW" sz="2000" dirty="0" err="1">
                <a:effectLst/>
                <a:latin typeface="+mn-lt"/>
              </a:rPr>
              <a:t>which</a:t>
            </a:r>
            <a:r>
              <a:rPr lang="da-DK" altLang="zh-TW" sz="2000" dirty="0">
                <a:effectLst/>
                <a:latin typeface="+mn-lt"/>
              </a:rPr>
              <a:t> is 22% more </a:t>
            </a:r>
            <a:r>
              <a:rPr lang="da-DK" altLang="zh-TW" sz="2000" dirty="0" err="1">
                <a:effectLst/>
                <a:latin typeface="+mn-lt"/>
              </a:rPr>
              <a:t>than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previously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proposed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state-sharing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optimization</a:t>
            </a:r>
            <a:r>
              <a:rPr lang="da-DK" altLang="zh-TW" sz="2000" dirty="0">
                <a:effectLst/>
                <a:latin typeface="+mn-lt"/>
              </a:rPr>
              <a:t>. </a:t>
            </a:r>
            <a:endParaRPr lang="da-DK" altLang="zh-TW" sz="2000" dirty="0">
              <a:latin typeface="+mn-lt"/>
            </a:endParaRPr>
          </a:p>
          <a:p>
            <a:endParaRPr lang="da-DK" altLang="zh-TW" sz="2000" dirty="0"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9F7686-68BF-6D2E-9AD5-B78D9520D0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4426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22FCC5-341A-2601-1EDF-8487EBD8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509120"/>
            <a:ext cx="7772400" cy="1362075"/>
          </a:xfrm>
        </p:spPr>
        <p:txBody>
          <a:bodyPr/>
          <a:lstStyle/>
          <a:p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STATELESS NF LATENCY </a:t>
            </a:r>
            <a:br>
              <a:rPr kumimoji="1"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altLang="zh-TW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975B98-4CA3-73DD-DDCB-E6ADC06FD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zh-TW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Towards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Low-</a:t>
            </a:r>
            <a:r>
              <a:rPr lang="da-DK" altLang="zh-TW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Stateless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5G Core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5DD3C2-CEA9-D790-F2AF-A21AFA6D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947-18F6-7E41-96FB-586CB289CBF5}" type="slidenum">
              <a:rPr lang="en-US" altLang="zh-TW" smtClean="0"/>
              <a:pPr/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0291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44104-9AD7-8E7F-9B52-CBA3FE47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Towards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A Low-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5G Core</a:t>
            </a:r>
            <a:br>
              <a:rPr kumimoji="0" lang="da-DK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STATELESS NF LATENCY</a:t>
            </a:r>
            <a:endParaRPr 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EE0DA9-C0B8-7A8A-B4D0-D9F17F249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zh-TW" sz="2000" dirty="0">
                <a:effectLst/>
                <a:latin typeface="NimbusRomNo9L"/>
              </a:rPr>
              <a:t>The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total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NimbusRomNo9L"/>
              </a:rPr>
              <a:t>cost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 </a:t>
            </a:r>
            <a:r>
              <a:rPr lang="da-DK" altLang="zh-TW" sz="2000" dirty="0">
                <a:effectLst/>
                <a:latin typeface="NimbusRomNo9L"/>
              </a:rPr>
              <a:t>of </a:t>
            </a:r>
            <a:r>
              <a:rPr lang="da-DK" altLang="zh-TW" sz="2000" dirty="0" err="1">
                <a:effectLst/>
                <a:latin typeface="NimbusRomNo9L"/>
              </a:rPr>
              <a:t>transactional</a:t>
            </a:r>
            <a:r>
              <a:rPr lang="da-DK" altLang="zh-TW" sz="2000" dirty="0">
                <a:effectLst/>
                <a:latin typeface="NimbusRomNo9L"/>
              </a:rPr>
              <a:t> </a:t>
            </a:r>
            <a:r>
              <a:rPr lang="da-DK" altLang="zh-TW" sz="2000" dirty="0" err="1">
                <a:effectLst/>
                <a:latin typeface="NimbusRomNo9L"/>
              </a:rPr>
              <a:t>statelessness</a:t>
            </a:r>
            <a:r>
              <a:rPr lang="da-DK" altLang="zh-TW" sz="2000" dirty="0">
                <a:effectLst/>
                <a:latin typeface="NimbusRomNo9L"/>
              </a:rPr>
              <a:t> is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CMR10"/>
              </a:rPr>
              <a:t>4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CMSY10"/>
              </a:rPr>
              <a:t>×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CMMI10"/>
              </a:rPr>
              <a:t>n </a:t>
            </a:r>
            <a:r>
              <a:rPr lang="da-DK" altLang="zh-TW" sz="2000" dirty="0">
                <a:effectLst/>
                <a:latin typeface="NimbusRomNo9L"/>
              </a:rPr>
              <a:t>messages, </a:t>
            </a:r>
            <a:r>
              <a:rPr lang="da-DK" altLang="zh-TW" sz="2000" dirty="0" err="1">
                <a:effectLst/>
                <a:latin typeface="NimbusRomNo9L"/>
              </a:rPr>
              <a:t>where</a:t>
            </a:r>
            <a:r>
              <a:rPr lang="da-DK" altLang="zh-TW" sz="2000" dirty="0">
                <a:effectLst/>
                <a:latin typeface="NimbusRomNo9L"/>
              </a:rPr>
              <a:t> </a:t>
            </a:r>
            <a:r>
              <a:rPr lang="da-DK" altLang="zh-TW" sz="2000" dirty="0">
                <a:effectLst/>
                <a:latin typeface="CMMI10"/>
              </a:rPr>
              <a:t>n </a:t>
            </a:r>
            <a:r>
              <a:rPr lang="da-DK" altLang="zh-TW" sz="2000" dirty="0">
                <a:effectLst/>
                <a:latin typeface="NimbusRomNo9L"/>
              </a:rPr>
              <a:t>is the </a:t>
            </a:r>
            <a:r>
              <a:rPr lang="da-DK" altLang="zh-TW" sz="2000" dirty="0" err="1">
                <a:effectLst/>
                <a:latin typeface="NimbusRomNo9L"/>
              </a:rPr>
              <a:t>number</a:t>
            </a:r>
            <a:r>
              <a:rPr lang="da-DK" altLang="zh-TW" sz="2000" dirty="0">
                <a:effectLst/>
                <a:latin typeface="NimbusRomNo9L"/>
              </a:rPr>
              <a:t> of </a:t>
            </a:r>
            <a:r>
              <a:rPr lang="da-DK" altLang="zh-TW" sz="2000" dirty="0" err="1">
                <a:effectLst/>
                <a:latin typeface="NimbusRomNo9L"/>
              </a:rPr>
              <a:t>NFs</a:t>
            </a:r>
            <a:r>
              <a:rPr lang="da-DK" altLang="zh-TW" sz="2000" dirty="0">
                <a:effectLst/>
                <a:latin typeface="NimbusRomNo9L"/>
              </a:rPr>
              <a:t> in an SFC. </a:t>
            </a:r>
          </a:p>
          <a:p>
            <a:r>
              <a:rPr lang="da-DK" altLang="zh-TW" sz="2000" dirty="0">
                <a:effectLst/>
                <a:latin typeface="NimbusRomNo9L"/>
              </a:rPr>
              <a:t>The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NimbusRomNo9L"/>
              </a:rPr>
              <a:t>goal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 of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NimbusRomNo9L"/>
              </a:rPr>
              <a:t>this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NimbusRomNo9L"/>
              </a:rPr>
              <a:t>work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 is to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NimbusRomNo9L"/>
              </a:rPr>
              <a:t>reduce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 the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CMR10"/>
              </a:rPr>
              <a:t>2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CMSY10"/>
              </a:rPr>
              <a:t>×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CMMI10"/>
              </a:rPr>
              <a:t>n</a:t>
            </a:r>
            <a:r>
              <a:rPr lang="da-DK" altLang="zh-TW" sz="2000" dirty="0">
                <a:effectLst/>
                <a:latin typeface="CMMI10"/>
              </a:rPr>
              <a:t> </a:t>
            </a:r>
            <a:r>
              <a:rPr lang="da-DK" altLang="zh-TW" sz="2000" dirty="0" err="1">
                <a:effectLst/>
                <a:latin typeface="NimbusRomNo9L"/>
              </a:rPr>
              <a:t>read</a:t>
            </a:r>
            <a:r>
              <a:rPr lang="da-DK" altLang="zh-TW" sz="2000" dirty="0">
                <a:effectLst/>
                <a:latin typeface="NimbusRomNo9L"/>
              </a:rPr>
              <a:t> </a:t>
            </a:r>
            <a:r>
              <a:rPr lang="da-DK" altLang="zh-TW" sz="2000" dirty="0" err="1">
                <a:effectLst/>
                <a:latin typeface="NimbusRomNo9L"/>
              </a:rPr>
              <a:t>cost</a:t>
            </a:r>
            <a:r>
              <a:rPr lang="da-DK" altLang="zh-TW" sz="2000" dirty="0">
                <a:effectLst/>
                <a:latin typeface="NimbusRomNo9L"/>
              </a:rPr>
              <a:t> to just </a:t>
            </a:r>
            <a:r>
              <a:rPr lang="da-DK" altLang="zh-TW" sz="2000" dirty="0" err="1">
                <a:effectLst/>
                <a:latin typeface="NimbusRomNo9L"/>
              </a:rPr>
              <a:t>two</a:t>
            </a:r>
            <a:r>
              <a:rPr lang="da-DK" altLang="zh-TW" sz="2000" dirty="0">
                <a:effectLst/>
                <a:latin typeface="NimbusRomNo9L"/>
              </a:rPr>
              <a:t> messages, by </a:t>
            </a:r>
            <a:r>
              <a:rPr lang="da-DK" altLang="zh-TW" sz="2000" dirty="0" err="1">
                <a:effectLst/>
                <a:latin typeface="NimbusRomNo9L"/>
              </a:rPr>
              <a:t>taking</a:t>
            </a:r>
            <a:r>
              <a:rPr lang="da-DK" altLang="zh-TW" sz="2000" dirty="0">
                <a:effectLst/>
                <a:latin typeface="NimbusRomNo9L"/>
              </a:rPr>
              <a:t> </a:t>
            </a:r>
            <a:r>
              <a:rPr lang="da-DK" altLang="zh-TW" sz="2000" dirty="0" err="1">
                <a:effectLst/>
                <a:latin typeface="NimbusRomNo9L"/>
              </a:rPr>
              <a:t>advantage</a:t>
            </a:r>
            <a:r>
              <a:rPr lang="da-DK" altLang="zh-TW" sz="2000" dirty="0">
                <a:effectLst/>
                <a:latin typeface="NimbusRomNo9L"/>
              </a:rPr>
              <a:t> of the </a:t>
            </a:r>
            <a:r>
              <a:rPr lang="da-DK" altLang="zh-TW" sz="2000" dirty="0" err="1">
                <a:effectLst/>
                <a:latin typeface="NimbusRomNo9L"/>
              </a:rPr>
              <a:t>sequential</a:t>
            </a:r>
            <a:r>
              <a:rPr lang="da-DK" altLang="zh-TW" sz="2000" dirty="0">
                <a:effectLst/>
                <a:latin typeface="NimbusRomNo9L"/>
              </a:rPr>
              <a:t> </a:t>
            </a:r>
            <a:r>
              <a:rPr lang="da-DK" altLang="zh-TW" sz="2000" dirty="0" err="1">
                <a:effectLst/>
                <a:latin typeface="NimbusRomNo9L"/>
              </a:rPr>
              <a:t>execution</a:t>
            </a:r>
            <a:r>
              <a:rPr lang="da-DK" altLang="zh-TW" sz="2000" dirty="0">
                <a:effectLst/>
                <a:latin typeface="NimbusRomNo9L"/>
              </a:rPr>
              <a:t> of </a:t>
            </a:r>
            <a:r>
              <a:rPr lang="da-DK" altLang="zh-TW" sz="2000" dirty="0" err="1">
                <a:effectLst/>
                <a:latin typeface="NimbusRomNo9L"/>
              </a:rPr>
              <a:t>requests</a:t>
            </a:r>
            <a:r>
              <a:rPr lang="da-DK" altLang="zh-TW" sz="2000" dirty="0">
                <a:effectLst/>
                <a:latin typeface="NimbusRomNo9L"/>
              </a:rPr>
              <a:t> and </a:t>
            </a:r>
            <a:r>
              <a:rPr lang="da-DK" altLang="zh-TW" sz="2000" dirty="0" err="1">
                <a:effectLst/>
                <a:latin typeface="NimbusRomNo9L"/>
              </a:rPr>
              <a:t>responses</a:t>
            </a:r>
            <a:r>
              <a:rPr lang="da-DK" altLang="zh-TW" sz="2000" dirty="0">
                <a:effectLst/>
                <a:latin typeface="NimbusRomNo9L"/>
              </a:rPr>
              <a:t> in an SFC.</a:t>
            </a:r>
          </a:p>
          <a:p>
            <a:r>
              <a:rPr lang="da-DK" altLang="zh-TW" sz="2000" dirty="0" err="1">
                <a:effectLst/>
                <a:latin typeface="NimbusRomNo9L"/>
              </a:rPr>
              <a:t>We</a:t>
            </a:r>
            <a:r>
              <a:rPr lang="da-DK" altLang="zh-TW" sz="2000" dirty="0">
                <a:effectLst/>
                <a:latin typeface="NimbusRomNo9L"/>
              </a:rPr>
              <a:t> </a:t>
            </a:r>
            <a:r>
              <a:rPr lang="da-DK" altLang="zh-TW" sz="2000" dirty="0" err="1">
                <a:effectLst/>
                <a:latin typeface="NimbusRomNo9L"/>
              </a:rPr>
              <a:t>take</a:t>
            </a:r>
            <a:r>
              <a:rPr lang="da-DK" altLang="zh-TW" sz="2000" dirty="0">
                <a:effectLst/>
                <a:latin typeface="NimbusRomNo9L"/>
              </a:rPr>
              <a:t> </a:t>
            </a:r>
            <a:r>
              <a:rPr lang="da-DK" altLang="zh-TW" sz="2000" dirty="0" err="1">
                <a:effectLst/>
                <a:latin typeface="NimbusRomNo9L"/>
              </a:rPr>
              <a:t>advantage</a:t>
            </a:r>
            <a:r>
              <a:rPr lang="da-DK" altLang="zh-TW" sz="2000" dirty="0">
                <a:effectLst/>
                <a:latin typeface="NimbusRomNo9L"/>
              </a:rPr>
              <a:t> of the </a:t>
            </a:r>
            <a:r>
              <a:rPr lang="da-DK" altLang="zh-TW" sz="2000" dirty="0" err="1">
                <a:effectLst/>
                <a:latin typeface="NimbusRomNo9L"/>
              </a:rPr>
              <a:t>serial</a:t>
            </a:r>
            <a:r>
              <a:rPr lang="da-DK" altLang="zh-TW" sz="2000" dirty="0">
                <a:effectLst/>
                <a:latin typeface="NimbusRomNo9L"/>
              </a:rPr>
              <a:t> </a:t>
            </a:r>
            <a:r>
              <a:rPr lang="da-DK" altLang="zh-TW" sz="2000" dirty="0" err="1">
                <a:effectLst/>
                <a:latin typeface="NimbusRomNo9L"/>
              </a:rPr>
              <a:t>execution</a:t>
            </a:r>
            <a:r>
              <a:rPr lang="da-DK" altLang="zh-TW" sz="2000" dirty="0">
                <a:effectLst/>
                <a:latin typeface="NimbusRomNo9L"/>
              </a:rPr>
              <a:t> of </a:t>
            </a:r>
            <a:r>
              <a:rPr lang="da-DK" altLang="zh-TW" sz="2000" dirty="0" err="1">
                <a:effectLst/>
                <a:latin typeface="NimbusRomNo9L"/>
              </a:rPr>
              <a:t>transactions</a:t>
            </a:r>
            <a:r>
              <a:rPr lang="da-DK" altLang="zh-TW" sz="2000" dirty="0">
                <a:effectLst/>
                <a:latin typeface="NimbusRomNo9L"/>
              </a:rPr>
              <a:t> so </a:t>
            </a:r>
            <a:r>
              <a:rPr lang="da-DK" altLang="zh-TW" sz="2000" dirty="0" err="1">
                <a:effectLst/>
                <a:latin typeface="NimbusRomNo9L"/>
              </a:rPr>
              <a:t>that</a:t>
            </a:r>
            <a:r>
              <a:rPr lang="da-DK" altLang="zh-TW" sz="2000" dirty="0">
                <a:effectLst/>
                <a:latin typeface="NimbusRomNo9L"/>
              </a:rPr>
              <a:t> </a:t>
            </a:r>
            <a:r>
              <a:rPr lang="da-DK" altLang="zh-TW" sz="2000" dirty="0" err="1">
                <a:effectLst/>
                <a:latin typeface="NimbusRomNo9L"/>
              </a:rPr>
              <a:t>only</a:t>
            </a:r>
            <a:r>
              <a:rPr lang="da-DK" altLang="zh-TW" sz="2000" dirty="0">
                <a:effectLst/>
                <a:latin typeface="NimbusRomNo9L"/>
              </a:rPr>
              <a:t> the </a:t>
            </a:r>
            <a:r>
              <a:rPr lang="da-DK" altLang="zh-TW" sz="2000" dirty="0" err="1">
                <a:effectLst/>
                <a:latin typeface="NimbusRomNo9L"/>
              </a:rPr>
              <a:t>first</a:t>
            </a:r>
            <a:r>
              <a:rPr lang="da-DK" altLang="zh-TW" sz="2000" dirty="0">
                <a:effectLst/>
                <a:latin typeface="NimbusRomNo9L"/>
              </a:rPr>
              <a:t> NF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(NF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CMR7"/>
              </a:rPr>
              <a:t>1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)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NimbusRomNo9L"/>
              </a:rPr>
              <a:t>needs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 to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NimbusRomNo9L"/>
              </a:rPr>
              <a:t>read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 the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NimbusRomNo9L"/>
              </a:rPr>
              <a:t>user’s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NimbusRomNo9L"/>
              </a:rPr>
              <a:t>state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 </a:t>
            </a:r>
            <a:r>
              <a:rPr lang="da-DK" altLang="zh-TW" sz="2000" dirty="0">
                <a:effectLst/>
                <a:latin typeface="NimbusRomNo9L"/>
              </a:rPr>
              <a:t>from the database. </a:t>
            </a:r>
          </a:p>
          <a:p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NF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CMR7"/>
              </a:rPr>
              <a:t>1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NimbusRomNo9L"/>
              </a:rPr>
              <a:t>can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NimbusRomNo9L"/>
              </a:rPr>
              <a:t>then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NimbusRomNo9L"/>
              </a:rPr>
              <a:t>embed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NimbusRomNo9L"/>
              </a:rPr>
              <a:t>this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 data </a:t>
            </a:r>
            <a:r>
              <a:rPr lang="da-DK" altLang="zh-TW" sz="2000" dirty="0">
                <a:effectLst/>
                <a:latin typeface="NimbusRomNo9L"/>
              </a:rPr>
              <a:t>in the </a:t>
            </a:r>
            <a:r>
              <a:rPr lang="da-DK" altLang="zh-TW" sz="2000" dirty="0" err="1">
                <a:effectLst/>
                <a:latin typeface="NimbusRomNo9L"/>
              </a:rPr>
              <a:t>underlying</a:t>
            </a:r>
            <a:r>
              <a:rPr lang="da-DK" altLang="zh-TW" sz="2000" dirty="0">
                <a:effectLst/>
                <a:latin typeface="NimbusRomNo9L"/>
              </a:rPr>
              <a:t> 5G control-plane </a:t>
            </a:r>
            <a:r>
              <a:rPr lang="da-DK" altLang="zh-TW" sz="2000" dirty="0" err="1">
                <a:effectLst/>
                <a:latin typeface="NimbusRomNo9L"/>
              </a:rPr>
              <a:t>request</a:t>
            </a:r>
            <a:r>
              <a:rPr lang="da-DK" altLang="zh-TW" sz="2000" dirty="0">
                <a:effectLst/>
                <a:latin typeface="NimbusRomNo9L"/>
              </a:rPr>
              <a:t>. The </a:t>
            </a:r>
            <a:r>
              <a:rPr lang="da-DK" altLang="zh-TW" sz="2000" dirty="0" err="1">
                <a:effectLst/>
                <a:latin typeface="NimbusRomNo9L"/>
              </a:rPr>
              <a:t>receiving</a:t>
            </a:r>
            <a:r>
              <a:rPr lang="da-DK" altLang="zh-TW" sz="2000" dirty="0">
                <a:effectLst/>
                <a:latin typeface="NimbusRomNo9L"/>
              </a:rPr>
              <a:t> side NF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(NF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CMR7"/>
              </a:rPr>
              <a:t>2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)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NimbusRomNo9L"/>
              </a:rPr>
              <a:t>extracts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 the data </a:t>
            </a:r>
            <a:r>
              <a:rPr lang="da-DK" altLang="zh-TW" sz="2000" dirty="0">
                <a:effectLst/>
                <a:latin typeface="NimbusRomNo9L"/>
              </a:rPr>
              <a:t>from the </a:t>
            </a:r>
            <a:r>
              <a:rPr lang="da-DK" altLang="zh-TW" sz="2000" dirty="0" err="1">
                <a:effectLst/>
                <a:latin typeface="NimbusRomNo9L"/>
              </a:rPr>
              <a:t>request</a:t>
            </a:r>
            <a:r>
              <a:rPr lang="da-DK" altLang="zh-TW" sz="2000" dirty="0">
                <a:effectLst/>
                <a:latin typeface="NimbusRomNo9L"/>
              </a:rPr>
              <a:t> and </a:t>
            </a:r>
            <a:r>
              <a:rPr lang="da-DK" altLang="zh-TW" sz="2000" dirty="0" err="1">
                <a:effectLst/>
                <a:latin typeface="NimbusRomNo9L"/>
              </a:rPr>
              <a:t>uses</a:t>
            </a:r>
            <a:r>
              <a:rPr lang="da-DK" altLang="zh-TW" sz="2000" dirty="0">
                <a:effectLst/>
                <a:latin typeface="NimbusRomNo9L"/>
              </a:rPr>
              <a:t> it to </a:t>
            </a:r>
            <a:r>
              <a:rPr lang="da-DK" altLang="zh-TW" sz="2000" dirty="0" err="1">
                <a:effectLst/>
                <a:latin typeface="NimbusRomNo9L"/>
              </a:rPr>
              <a:t>process</a:t>
            </a:r>
            <a:r>
              <a:rPr lang="da-DK" altLang="zh-TW" sz="2000" dirty="0">
                <a:effectLst/>
                <a:latin typeface="NimbusRomNo9L"/>
              </a:rPr>
              <a:t> the </a:t>
            </a:r>
            <a:r>
              <a:rPr lang="da-DK" altLang="zh-TW" sz="2000" dirty="0" err="1">
                <a:effectLst/>
                <a:latin typeface="NimbusRomNo9L"/>
              </a:rPr>
              <a:t>remaining</a:t>
            </a:r>
            <a:r>
              <a:rPr lang="da-DK" altLang="zh-TW" sz="2000" dirty="0">
                <a:effectLst/>
                <a:latin typeface="NimbusRomNo9L"/>
              </a:rPr>
              <a:t> part of the </a:t>
            </a:r>
            <a:r>
              <a:rPr lang="da-DK" altLang="zh-TW" sz="2000" dirty="0" err="1">
                <a:effectLst/>
                <a:latin typeface="NimbusRomNo9L"/>
              </a:rPr>
              <a:t>request</a:t>
            </a:r>
            <a:r>
              <a:rPr lang="da-DK" altLang="zh-TW" sz="2000" dirty="0">
                <a:latin typeface="NimbusRomNo9L"/>
              </a:rPr>
              <a:t>.</a:t>
            </a:r>
          </a:p>
          <a:p>
            <a:r>
              <a:rPr lang="da-DK" altLang="zh-TW" sz="2000" dirty="0">
                <a:effectLst/>
                <a:latin typeface="NimbusRomNo9L"/>
              </a:rPr>
              <a:t>The </a:t>
            </a:r>
            <a:r>
              <a:rPr lang="da-DK" altLang="zh-TW" sz="2000" dirty="0" err="1">
                <a:effectLst/>
                <a:latin typeface="NimbusRomNo9L"/>
              </a:rPr>
              <a:t>process</a:t>
            </a:r>
            <a:r>
              <a:rPr lang="da-DK" altLang="zh-TW" sz="2000" dirty="0">
                <a:effectLst/>
                <a:latin typeface="NimbusRomNo9L"/>
              </a:rPr>
              <a:t> of </a:t>
            </a:r>
            <a:r>
              <a:rPr lang="da-DK" altLang="zh-TW" sz="2000" dirty="0" err="1">
                <a:effectLst/>
                <a:latin typeface="NimbusRomNo9L"/>
              </a:rPr>
              <a:t>embedding</a:t>
            </a:r>
            <a:r>
              <a:rPr lang="da-DK" altLang="zh-TW" sz="2000" dirty="0">
                <a:effectLst/>
                <a:latin typeface="NimbusRomNo9L"/>
              </a:rPr>
              <a:t> the data </a:t>
            </a:r>
            <a:r>
              <a:rPr lang="da-DK" altLang="zh-TW" sz="2000" dirty="0" err="1">
                <a:effectLst/>
                <a:latin typeface="NimbusRomNo9L"/>
              </a:rPr>
              <a:t>into</a:t>
            </a:r>
            <a:r>
              <a:rPr lang="da-DK" altLang="zh-TW" sz="2000" dirty="0">
                <a:effectLst/>
                <a:latin typeface="NimbusRomNo9L"/>
              </a:rPr>
              <a:t> the </a:t>
            </a:r>
            <a:r>
              <a:rPr lang="da-DK" altLang="zh-TW" sz="2000" dirty="0" err="1">
                <a:effectLst/>
                <a:latin typeface="NimbusRomNo9L"/>
              </a:rPr>
              <a:t>requests</a:t>
            </a:r>
            <a:r>
              <a:rPr lang="da-DK" altLang="zh-TW" sz="2000" dirty="0">
                <a:effectLst/>
                <a:latin typeface="NimbusRomNo9L"/>
              </a:rPr>
              <a:t> </a:t>
            </a:r>
            <a:r>
              <a:rPr lang="da-DK" altLang="zh-TW" sz="2000" dirty="0" err="1">
                <a:effectLst/>
                <a:latin typeface="NimbusRomNo9L"/>
              </a:rPr>
              <a:t>continues</a:t>
            </a:r>
            <a:r>
              <a:rPr lang="da-DK" altLang="zh-TW" sz="2000" dirty="0">
                <a:effectLst/>
                <a:latin typeface="NimbusRomNo9L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NimbusRomNo9L"/>
              </a:rPr>
              <a:t>until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NimbusRomNo9L"/>
              </a:rPr>
              <a:t> the last NF in the SFC. </a:t>
            </a:r>
            <a:endParaRPr lang="da-DK" altLang="zh-TW" sz="2000" dirty="0">
              <a:solidFill>
                <a:srgbClr val="FF0000"/>
              </a:solidFill>
            </a:endParaRPr>
          </a:p>
          <a:p>
            <a:endParaRPr lang="da-DK" altLang="zh-TW" sz="1200" dirty="0"/>
          </a:p>
          <a:p>
            <a:endParaRPr lang="da-DK" altLang="zh-TW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9F7686-68BF-6D2E-9AD5-B78D9520D0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317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>
            <a:extLst>
              <a:ext uri="{FF2B5EF4-FFF2-40B4-BE49-F238E27FC236}">
                <a16:creationId xmlns:a16="http://schemas.microsoft.com/office/drawing/2014/main" id="{F065522D-8B0B-5B42-E95F-106154DE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da-DK" altLang="zh-TW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da-DK" altLang="zh-TW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Towards</a:t>
            </a:r>
            <a:r>
              <a:rPr lang="da-DK" altLang="zh-TW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Low-</a:t>
            </a:r>
            <a:r>
              <a:rPr lang="da-DK" altLang="zh-TW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a-DK" altLang="zh-TW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Stateless</a:t>
            </a:r>
            <a:r>
              <a:rPr lang="da-DK" altLang="zh-TW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5G Core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C1B147-1009-D315-AAC0-CE5FDB112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Conference: 2022 LANMAN</a:t>
            </a:r>
          </a:p>
          <a:p>
            <a:pPr marL="742950" lvl="1" indent="-342900">
              <a:defRPr/>
            </a:pP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LANMAN: IEEE International Symposium on Local and Metropolitan Area Networks</a:t>
            </a:r>
          </a:p>
          <a:p>
            <a:pPr marL="742950" lvl="1" indent="-342900">
              <a:defRPr/>
            </a:pPr>
            <a:r>
              <a:rPr lang="da-DK" altLang="zh-TW" sz="2000" dirty="0" err="1">
                <a:latin typeface="+mn-lt"/>
                <a:cs typeface="Times New Roman" panose="02020603050405020304" pitchFamily="18" charset="0"/>
              </a:rPr>
              <a:t>July</a:t>
            </a: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 2022</a:t>
            </a:r>
          </a:p>
          <a:p>
            <a:pPr marL="742950" lvl="1" indent="-342900">
              <a:defRPr/>
            </a:pPr>
            <a:endParaRPr lang="da-DK" altLang="zh-TW" sz="2000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defRPr/>
            </a:pP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Author:</a:t>
            </a:r>
          </a:p>
          <a:p>
            <a:pPr marL="742950" lvl="1" indent="-342900">
              <a:defRPr/>
            </a:pPr>
            <a:r>
              <a:rPr lang="da-DK" altLang="zh-TW" sz="2000" dirty="0" err="1">
                <a:latin typeface="+mn-lt"/>
                <a:cs typeface="Times New Roman" panose="02020603050405020304" pitchFamily="18" charset="0"/>
              </a:rPr>
              <a:t>Umakant</a:t>
            </a: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da-DK" altLang="zh-TW" sz="2000" dirty="0" err="1">
                <a:latin typeface="+mn-lt"/>
                <a:cs typeface="Times New Roman" panose="02020603050405020304" pitchFamily="18" charset="0"/>
              </a:rPr>
              <a:t>Kulkarni</a:t>
            </a: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da-DK" altLang="zh-TW" sz="2000" dirty="0" err="1">
                <a:latin typeface="+mn-lt"/>
                <a:cs typeface="Times New Roman" panose="02020603050405020304" pitchFamily="18" charset="0"/>
              </a:rPr>
              <a:t>Purdue</a:t>
            </a: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 University</a:t>
            </a:r>
            <a:endParaRPr lang="da-DK" altLang="zh-TW" sz="1600" dirty="0">
              <a:latin typeface="+mn-lt"/>
              <a:cs typeface="Times New Roman" panose="02020603050405020304" pitchFamily="18" charset="0"/>
            </a:endParaRPr>
          </a:p>
          <a:p>
            <a:pPr marL="742950" lvl="1" indent="-342900">
              <a:defRPr/>
            </a:pP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Amit </a:t>
            </a:r>
            <a:r>
              <a:rPr lang="da-DK" altLang="zh-TW" sz="2000" dirty="0" err="1">
                <a:latin typeface="+mn-lt"/>
                <a:cs typeface="Times New Roman" panose="02020603050405020304" pitchFamily="18" charset="0"/>
              </a:rPr>
              <a:t>Sheoran</a:t>
            </a: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: AT&amp;T Labs - Research, USA</a:t>
            </a:r>
          </a:p>
          <a:p>
            <a:pPr marL="742950" lvl="1" indent="-342900">
              <a:defRPr/>
            </a:pP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Sonia </a:t>
            </a:r>
            <a:r>
              <a:rPr lang="da-DK" altLang="zh-TW" sz="2000" dirty="0" err="1">
                <a:latin typeface="+mn-lt"/>
                <a:cs typeface="Times New Roman" panose="02020603050405020304" pitchFamily="18" charset="0"/>
              </a:rPr>
              <a:t>Fahmy</a:t>
            </a: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da-DK" altLang="zh-TW" sz="2000" dirty="0" err="1">
                <a:latin typeface="+mn-lt"/>
                <a:cs typeface="Times New Roman" panose="02020603050405020304" pitchFamily="18" charset="0"/>
              </a:rPr>
              <a:t>Purdue</a:t>
            </a: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 University</a:t>
            </a:r>
          </a:p>
        </p:txBody>
      </p:sp>
      <p:sp>
        <p:nvSpPr>
          <p:cNvPr id="12292" name="投影片編號版面配置區 3">
            <a:extLst>
              <a:ext uri="{FF2B5EF4-FFF2-40B4-BE49-F238E27FC236}">
                <a16:creationId xmlns:a16="http://schemas.microsoft.com/office/drawing/2014/main" id="{19E799AE-CE47-7541-F043-F9B07CF52C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4290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D9B41F-3A05-E648-9D5E-E85CD64191F8}" type="slidenum">
              <a:rPr lang="en-US" altLang="zh-TW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altLang="zh-TW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03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44104-9AD7-8E7F-9B52-CBA3FE47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Towards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A Low-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5G Core</a:t>
            </a:r>
            <a:br>
              <a:rPr kumimoji="0" lang="da-DK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STATELESS NF LATENCY</a:t>
            </a:r>
            <a:endParaRPr lang="en-US" sz="3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9F7686-68BF-6D2E-9AD5-B78D9520D0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40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A49C5E5-435A-74D5-7D13-CCED58CB7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902" y="1700808"/>
            <a:ext cx="4591796" cy="4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54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22FCC5-341A-2601-1EDF-8487EBD8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da-DK" altLang="zh-TW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975B98-4CA3-73DD-DDCB-E6ADC06FD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zh-TW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Towards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Low-</a:t>
            </a:r>
            <a:r>
              <a:rPr lang="da-DK" altLang="zh-TW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Stateless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5G Core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5DD3C2-CEA9-D790-F2AF-A21AFA6D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947-18F6-7E41-96FB-586CB289CBF5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7090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44104-9AD7-8E7F-9B52-CBA3FE47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Towards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A Low-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5G Core</a:t>
            </a:r>
            <a:br>
              <a:rPr kumimoji="0" lang="da-DK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EE0DA9-C0B8-7A8A-B4D0-D9F17F249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zh-TW" sz="2000" dirty="0">
                <a:effectLst/>
                <a:latin typeface="+mn-lt"/>
              </a:rPr>
              <a:t>5.4.0-77-generic </a:t>
            </a:r>
            <a:r>
              <a:rPr lang="da-DK" altLang="zh-TW" sz="2000" dirty="0" err="1">
                <a:effectLst/>
                <a:latin typeface="+mn-lt"/>
              </a:rPr>
              <a:t>kernel</a:t>
            </a:r>
            <a:r>
              <a:rPr lang="da-DK" altLang="zh-TW" sz="2000" dirty="0">
                <a:effectLst/>
                <a:latin typeface="+mn-lt"/>
              </a:rPr>
              <a:t> with Ubuntu 20.04 and </a:t>
            </a:r>
            <a:r>
              <a:rPr lang="da-DK" altLang="zh-TW" sz="2000" dirty="0" err="1">
                <a:effectLst/>
                <a:latin typeface="+mn-lt"/>
              </a:rPr>
              <a:t>Kubernetes</a:t>
            </a:r>
            <a:r>
              <a:rPr lang="da-DK" altLang="zh-TW" sz="2000" dirty="0">
                <a:effectLst/>
                <a:latin typeface="+mn-lt"/>
              </a:rPr>
              <a:t> v1.23 </a:t>
            </a:r>
          </a:p>
          <a:p>
            <a:r>
              <a:rPr lang="da-DK" altLang="zh-TW" sz="2000" dirty="0">
                <a:effectLst/>
                <a:latin typeface="+mn-lt"/>
              </a:rPr>
              <a:t>A </a:t>
            </a:r>
            <a:r>
              <a:rPr lang="da-DK" altLang="zh-TW" sz="2000" dirty="0" err="1">
                <a:effectLst/>
                <a:latin typeface="+mn-lt"/>
              </a:rPr>
              <a:t>network</a:t>
            </a:r>
            <a:r>
              <a:rPr lang="da-DK" altLang="zh-TW" sz="2000" dirty="0">
                <a:effectLst/>
                <a:latin typeface="+mn-lt"/>
              </a:rPr>
              <a:t> with 15 nodes, 11 of </a:t>
            </a:r>
            <a:r>
              <a:rPr lang="da-DK" altLang="zh-TW" sz="2000" dirty="0" err="1">
                <a:effectLst/>
                <a:latin typeface="+mn-lt"/>
              </a:rPr>
              <a:t>which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constitute</a:t>
            </a:r>
            <a:r>
              <a:rPr lang="da-DK" altLang="zh-TW" sz="2000" dirty="0">
                <a:effectLst/>
                <a:latin typeface="+mn-lt"/>
              </a:rPr>
              <a:t> a </a:t>
            </a:r>
            <a:r>
              <a:rPr lang="da-DK" altLang="zh-TW" sz="2000" dirty="0" err="1">
                <a:effectLst/>
                <a:latin typeface="+mn-lt"/>
              </a:rPr>
              <a:t>Kubernetes</a:t>
            </a:r>
            <a:r>
              <a:rPr lang="da-DK" altLang="zh-TW" sz="2000" dirty="0">
                <a:effectLst/>
                <a:latin typeface="+mn-lt"/>
              </a:rPr>
              <a:t> cluster with </a:t>
            </a:r>
            <a:r>
              <a:rPr lang="da-DK" altLang="zh-TW" sz="2000" dirty="0" err="1">
                <a:effectLst/>
                <a:latin typeface="+mn-lt"/>
              </a:rPr>
              <a:t>one</a:t>
            </a:r>
            <a:r>
              <a:rPr lang="da-DK" altLang="zh-TW" sz="2000" dirty="0">
                <a:effectLst/>
                <a:latin typeface="+mn-lt"/>
              </a:rPr>
              <a:t> master and ten </a:t>
            </a:r>
            <a:r>
              <a:rPr lang="da-DK" altLang="zh-TW" sz="2000" dirty="0" err="1">
                <a:effectLst/>
                <a:latin typeface="+mn-lt"/>
              </a:rPr>
              <a:t>worker</a:t>
            </a:r>
            <a:r>
              <a:rPr lang="da-DK" altLang="zh-TW" sz="2000" dirty="0">
                <a:effectLst/>
                <a:latin typeface="+mn-lt"/>
              </a:rPr>
              <a:t> nodes. </a:t>
            </a:r>
            <a:endParaRPr lang="da-DK" altLang="zh-TW" sz="2000" dirty="0">
              <a:latin typeface="+mn-lt"/>
            </a:endParaRPr>
          </a:p>
          <a:p>
            <a:pPr lvl="1"/>
            <a:r>
              <a:rPr lang="da-DK" altLang="zh-TW" sz="2000" dirty="0">
                <a:effectLst/>
                <a:latin typeface="+mn-lt"/>
              </a:rPr>
              <a:t>open5gs </a:t>
            </a:r>
            <a:r>
              <a:rPr lang="da-DK" altLang="zh-TW" sz="2000" dirty="0">
                <a:latin typeface="+mn-lt"/>
              </a:rPr>
              <a:t>v2.3.4 </a:t>
            </a:r>
            <a:r>
              <a:rPr lang="da-DK" altLang="zh-TW" sz="2000" dirty="0" err="1">
                <a:latin typeface="+mn-lt"/>
              </a:rPr>
              <a:t>which</a:t>
            </a:r>
            <a:r>
              <a:rPr lang="da-DK" altLang="zh-TW" sz="2000" dirty="0">
                <a:latin typeface="+mn-lt"/>
              </a:rPr>
              <a:t> </a:t>
            </a:r>
            <a:r>
              <a:rPr lang="da-DK" altLang="zh-TW" sz="2000" dirty="0">
                <a:effectLst/>
                <a:latin typeface="+mn-lt"/>
              </a:rPr>
              <a:t>is </a:t>
            </a:r>
            <a:r>
              <a:rPr lang="da-DK" altLang="zh-TW" sz="2000" dirty="0" err="1">
                <a:effectLst/>
                <a:latin typeface="+mn-lt"/>
              </a:rPr>
              <a:t>written</a:t>
            </a:r>
            <a:r>
              <a:rPr lang="da-DK" altLang="zh-TW" sz="2000" dirty="0">
                <a:effectLst/>
                <a:latin typeface="+mn-lt"/>
              </a:rPr>
              <a:t> in C </a:t>
            </a:r>
          </a:p>
          <a:p>
            <a:pPr lvl="1"/>
            <a:r>
              <a:rPr lang="da-DK" altLang="zh-TW" sz="2000" dirty="0" err="1">
                <a:effectLst/>
                <a:latin typeface="+mn-lt"/>
              </a:rPr>
              <a:t>MongoDB</a:t>
            </a:r>
            <a:r>
              <a:rPr lang="da-DK" altLang="zh-TW" sz="2000" dirty="0">
                <a:effectLst/>
                <a:latin typeface="+mn-lt"/>
              </a:rPr>
              <a:t> v5.0.3 </a:t>
            </a:r>
          </a:p>
          <a:p>
            <a:r>
              <a:rPr lang="da-DK" altLang="zh-TW" sz="2000" dirty="0">
                <a:effectLst/>
                <a:latin typeface="+mn-lt"/>
              </a:rPr>
              <a:t>UERANSIM v3.2.5 </a:t>
            </a:r>
            <a:r>
              <a:rPr lang="da-DK" altLang="zh-TW" sz="2000" dirty="0" err="1">
                <a:effectLst/>
                <a:latin typeface="+mn-lt"/>
              </a:rPr>
              <a:t>which</a:t>
            </a:r>
            <a:r>
              <a:rPr lang="da-DK" altLang="zh-TW" sz="2000" dirty="0">
                <a:effectLst/>
                <a:latin typeface="+mn-lt"/>
              </a:rPr>
              <a:t> is </a:t>
            </a:r>
            <a:r>
              <a:rPr lang="da-DK" altLang="zh-TW" sz="2000" dirty="0" err="1">
                <a:effectLst/>
                <a:latin typeface="+mn-lt"/>
              </a:rPr>
              <a:t>written</a:t>
            </a:r>
            <a:r>
              <a:rPr lang="da-DK" altLang="zh-TW" sz="2000" dirty="0">
                <a:effectLst/>
                <a:latin typeface="+mn-lt"/>
              </a:rPr>
              <a:t> in C++ </a:t>
            </a:r>
            <a:endParaRPr lang="da-DK" altLang="zh-TW" sz="900" dirty="0"/>
          </a:p>
          <a:p>
            <a:endParaRPr lang="da-DK" altLang="zh-TW" sz="1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9F7686-68BF-6D2E-9AD5-B78D9520D0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0118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44104-9AD7-8E7F-9B52-CBA3FE47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Towards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A Low-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5G Core</a:t>
            </a:r>
            <a:br>
              <a:rPr kumimoji="0" lang="da-DK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EE0DA9-C0B8-7A8A-B4D0-D9F17F249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trigger </a:t>
            </a:r>
            <a:r>
              <a:rPr lang="da-DK" altLang="zh-TW" sz="2000" dirty="0" err="1">
                <a:effectLst/>
                <a:latin typeface="+mn-lt"/>
              </a:rPr>
              <a:t>this</a:t>
            </a:r>
            <a:r>
              <a:rPr lang="da-DK" altLang="zh-TW" sz="2000" dirty="0">
                <a:effectLst/>
                <a:latin typeface="+mn-lt"/>
              </a:rPr>
              <a:t> procedure </a:t>
            </a:r>
            <a:r>
              <a:rPr lang="da-DK" altLang="zh-TW" sz="2000" dirty="0" err="1">
                <a:effectLst/>
                <a:latin typeface="+mn-lt"/>
              </a:rPr>
              <a:t>through</a:t>
            </a:r>
            <a:r>
              <a:rPr lang="da-DK" altLang="zh-TW" sz="2000" dirty="0">
                <a:effectLst/>
                <a:latin typeface="+mn-lt"/>
              </a:rPr>
              <a:t> “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UE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registration</a:t>
            </a:r>
            <a:r>
              <a:rPr lang="da-DK" altLang="zh-TW" sz="2000" dirty="0">
                <a:effectLst/>
                <a:latin typeface="+mn-lt"/>
              </a:rPr>
              <a:t>,” </a:t>
            </a:r>
            <a:r>
              <a:rPr lang="da-DK" altLang="zh-TW" sz="2000" dirty="0" err="1">
                <a:effectLst/>
                <a:latin typeface="+mn-lt"/>
              </a:rPr>
              <a:t>which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involves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communication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between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almost</a:t>
            </a:r>
            <a:r>
              <a:rPr lang="da-DK" altLang="zh-TW" sz="2000" dirty="0">
                <a:effectLst/>
                <a:latin typeface="+mn-lt"/>
              </a:rPr>
              <a:t> all </a:t>
            </a:r>
            <a:r>
              <a:rPr lang="da-DK" altLang="zh-TW" sz="2000" dirty="0" err="1">
                <a:effectLst/>
                <a:latin typeface="+mn-lt"/>
              </a:rPr>
              <a:t>functions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within</a:t>
            </a:r>
            <a:r>
              <a:rPr lang="da-DK" altLang="zh-TW" sz="2000" dirty="0">
                <a:effectLst/>
                <a:latin typeface="+mn-lt"/>
              </a:rPr>
              <a:t> the 5G system (UE, RAN, AMF, SMF, UPF, PCF, UDR, UDM, NRF, NSSF, and AUSF). </a:t>
            </a:r>
            <a:endParaRPr lang="da-DK" altLang="zh-TW" sz="2000" dirty="0">
              <a:latin typeface="+mn-lt"/>
            </a:endParaRPr>
          </a:p>
          <a:p>
            <a:r>
              <a:rPr lang="da-DK" altLang="zh-TW" sz="2000" dirty="0" err="1">
                <a:latin typeface="+mn-lt"/>
              </a:rPr>
              <a:t>C</a:t>
            </a:r>
            <a:r>
              <a:rPr lang="da-DK" altLang="zh-TW" sz="2000" dirty="0" err="1">
                <a:effectLst/>
                <a:latin typeface="+mn-lt"/>
              </a:rPr>
              <a:t>ompare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three</a:t>
            </a:r>
            <a:r>
              <a:rPr lang="da-DK" altLang="zh-TW" sz="2000" dirty="0">
                <a:effectLst/>
                <a:latin typeface="+mn-lt"/>
              </a:rPr>
              <a:t> alternatives: (1) </a:t>
            </a:r>
            <a:r>
              <a:rPr lang="da-DK" altLang="zh-TW" sz="2000" dirty="0" err="1">
                <a:effectLst/>
                <a:latin typeface="+mn-lt"/>
              </a:rPr>
              <a:t>Fully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transactionally-stateless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NFs</a:t>
            </a:r>
            <a:r>
              <a:rPr lang="da-DK" altLang="zh-TW" sz="2000" dirty="0">
                <a:effectLst/>
                <a:latin typeface="+mn-lt"/>
              </a:rPr>
              <a:t> as the baseline, (2) </a:t>
            </a:r>
            <a:r>
              <a:rPr lang="da-DK" altLang="zh-TW" sz="2000" dirty="0" err="1">
                <a:effectLst/>
                <a:latin typeface="+mn-lt"/>
              </a:rPr>
              <a:t>Our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previously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proposed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optimization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where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NFs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share</a:t>
            </a:r>
            <a:r>
              <a:rPr lang="da-DK" altLang="zh-TW" sz="2000" dirty="0">
                <a:effectLst/>
                <a:latin typeface="+mn-lt"/>
              </a:rPr>
              <a:t> the database, (3) The </a:t>
            </a:r>
            <a:r>
              <a:rPr lang="da-DK" altLang="zh-TW" sz="2000" dirty="0" err="1">
                <a:effectLst/>
                <a:latin typeface="+mn-lt"/>
              </a:rPr>
              <a:t>proposed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optimization</a:t>
            </a:r>
            <a:r>
              <a:rPr lang="da-DK" altLang="zh-TW" sz="2000" dirty="0">
                <a:effectLst/>
                <a:latin typeface="+mn-lt"/>
              </a:rPr>
              <a:t> of </a:t>
            </a:r>
            <a:r>
              <a:rPr lang="da-DK" altLang="zh-TW" sz="2000" dirty="0" err="1">
                <a:effectLst/>
                <a:latin typeface="+mn-lt"/>
              </a:rPr>
              <a:t>embedding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read</a:t>
            </a:r>
            <a:r>
              <a:rPr lang="da-DK" altLang="zh-TW" sz="2000" dirty="0">
                <a:effectLst/>
                <a:latin typeface="+mn-lt"/>
              </a:rPr>
              <a:t> data.</a:t>
            </a:r>
            <a:endParaRPr lang="da-DK" altLang="zh-TW" sz="2000" dirty="0">
              <a:latin typeface="+mn-lt"/>
            </a:endParaRPr>
          </a:p>
          <a:p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vary</a:t>
            </a:r>
            <a:r>
              <a:rPr lang="da-DK" altLang="zh-TW" sz="2000" dirty="0">
                <a:effectLst/>
                <a:latin typeface="+mn-lt"/>
              </a:rPr>
              <a:t> the </a:t>
            </a:r>
            <a:r>
              <a:rPr lang="da-DK" altLang="zh-TW" sz="2000" dirty="0" err="1">
                <a:effectLst/>
                <a:latin typeface="+mn-lt"/>
              </a:rPr>
              <a:t>number</a:t>
            </a:r>
            <a:r>
              <a:rPr lang="da-DK" altLang="zh-TW" sz="2000" dirty="0">
                <a:effectLst/>
                <a:latin typeface="+mn-lt"/>
              </a:rPr>
              <a:t> of </a:t>
            </a:r>
            <a:r>
              <a:rPr lang="da-DK" altLang="zh-TW" sz="2000" dirty="0" err="1">
                <a:effectLst/>
                <a:latin typeface="+mn-lt"/>
              </a:rPr>
              <a:t>simultaneous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requests</a:t>
            </a:r>
            <a:r>
              <a:rPr lang="da-DK" altLang="zh-TW" sz="2000" dirty="0">
                <a:effectLst/>
                <a:latin typeface="+mn-lt"/>
              </a:rPr>
              <a:t> made </a:t>
            </a:r>
            <a:r>
              <a:rPr lang="da-DK" altLang="zh-TW" sz="2000" dirty="0" err="1">
                <a:effectLst/>
                <a:latin typeface="+mn-lt"/>
              </a:rPr>
              <a:t>between</a:t>
            </a:r>
            <a:r>
              <a:rPr lang="da-DK" altLang="zh-TW" sz="2000" dirty="0">
                <a:effectLst/>
                <a:latin typeface="+mn-lt"/>
              </a:rPr>
              <a:t> 600 and 1000, in steps of 100. </a:t>
            </a:r>
            <a:endParaRPr lang="da-DK" altLang="zh-TW" sz="2000" dirty="0">
              <a:latin typeface="+mn-lt"/>
            </a:endParaRPr>
          </a:p>
          <a:p>
            <a:pPr marL="0" indent="0">
              <a:buNone/>
            </a:pPr>
            <a:endParaRPr lang="da-DK" altLang="zh-TW" sz="2000" dirty="0"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9F7686-68BF-6D2E-9AD5-B78D9520D0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6156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44104-9AD7-8E7F-9B52-CBA3FE47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Towards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A Low-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5G Core</a:t>
            </a:r>
            <a:br>
              <a:rPr kumimoji="0" lang="da-DK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EE0DA9-C0B8-7A8A-B4D0-D9F17F249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/>
          <a:lstStyle/>
          <a:p>
            <a:r>
              <a:rPr lang="da-DK" altLang="zh-TW" sz="1800" dirty="0">
                <a:effectLst/>
                <a:latin typeface="NimbusRomNo9L"/>
              </a:rPr>
              <a:t>In the </a:t>
            </a:r>
            <a:r>
              <a:rPr lang="da-DK" altLang="zh-TW" sz="1800" dirty="0" err="1">
                <a:effectLst/>
                <a:latin typeface="NimbusRomNo9L"/>
              </a:rPr>
              <a:t>embedding</a:t>
            </a:r>
            <a:r>
              <a:rPr lang="da-DK" altLang="zh-TW" sz="1800" dirty="0">
                <a:effectLst/>
                <a:latin typeface="NimbusRomNo9L"/>
              </a:rPr>
              <a:t> </a:t>
            </a:r>
            <a:r>
              <a:rPr lang="da-DK" altLang="zh-TW" sz="1800" dirty="0" err="1">
                <a:effectLst/>
                <a:latin typeface="NimbusRomNo9L"/>
              </a:rPr>
              <a:t>optimization</a:t>
            </a:r>
            <a:r>
              <a:rPr lang="da-DK" altLang="zh-TW" sz="1800" dirty="0">
                <a:effectLst/>
                <a:latin typeface="NimbusRomNo9L"/>
              </a:rPr>
              <a:t>, </a:t>
            </a:r>
            <a:r>
              <a:rPr lang="da-DK" altLang="zh-TW" sz="1800" dirty="0" err="1">
                <a:effectLst/>
                <a:latin typeface="NimbusRomNo9L"/>
              </a:rPr>
              <a:t>each</a:t>
            </a:r>
            <a:r>
              <a:rPr lang="da-DK" altLang="zh-TW" sz="1800" dirty="0">
                <a:effectLst/>
                <a:latin typeface="NimbusRomNo9L"/>
              </a:rPr>
              <a:t> NF </a:t>
            </a:r>
            <a:r>
              <a:rPr lang="da-DK" altLang="zh-TW" sz="1800" dirty="0" err="1">
                <a:effectLst/>
                <a:latin typeface="NimbusRomNo9L"/>
              </a:rPr>
              <a:t>sends</a:t>
            </a:r>
            <a:r>
              <a:rPr lang="da-DK" altLang="zh-TW" sz="1800" dirty="0">
                <a:effectLst/>
                <a:latin typeface="NimbusRomNo9L"/>
              </a:rPr>
              <a:t> </a:t>
            </a:r>
            <a:r>
              <a:rPr lang="da-DK" altLang="zh-TW" sz="1800" dirty="0" err="1">
                <a:effectLst/>
                <a:latin typeface="NimbusRomNo9L"/>
              </a:rPr>
              <a:t>additional</a:t>
            </a:r>
            <a:r>
              <a:rPr lang="da-DK" altLang="zh-TW" sz="1800" dirty="0">
                <a:effectLst/>
                <a:latin typeface="NimbusRomNo9L"/>
              </a:rPr>
              <a:t> data, and the </a:t>
            </a:r>
            <a:r>
              <a:rPr lang="da-DK" altLang="zh-TW" sz="1800" dirty="0" err="1">
                <a:effectLst/>
                <a:latin typeface="NimbusRomNo9L"/>
              </a:rPr>
              <a:t>serialization</a:t>
            </a:r>
            <a:r>
              <a:rPr lang="da-DK" altLang="zh-TW" sz="1800" dirty="0">
                <a:effectLst/>
                <a:latin typeface="NimbusRomNo9L"/>
              </a:rPr>
              <a:t>/de-</a:t>
            </a:r>
            <a:r>
              <a:rPr lang="da-DK" altLang="zh-TW" sz="1800" dirty="0" err="1">
                <a:effectLst/>
                <a:latin typeface="NimbusRomNo9L"/>
              </a:rPr>
              <a:t>serialization</a:t>
            </a:r>
            <a:r>
              <a:rPr lang="da-DK" altLang="zh-TW" sz="1800" dirty="0">
                <a:effectLst/>
                <a:latin typeface="NimbusRomNo9L"/>
              </a:rPr>
              <a:t> of </a:t>
            </a:r>
            <a:r>
              <a:rPr lang="da-DK" altLang="zh-TW" sz="1800" dirty="0" err="1">
                <a:effectLst/>
                <a:latin typeface="NimbusRomNo9L"/>
              </a:rPr>
              <a:t>this</a:t>
            </a:r>
            <a:r>
              <a:rPr lang="da-DK" altLang="zh-TW" sz="1800" dirty="0">
                <a:effectLst/>
                <a:latin typeface="NimbusRomNo9L"/>
              </a:rPr>
              <a:t> data </a:t>
            </a:r>
            <a:r>
              <a:rPr lang="da-DK" altLang="zh-TW" sz="1800" dirty="0" err="1">
                <a:effectLst/>
                <a:latin typeface="NimbusRomNo9L"/>
              </a:rPr>
              <a:t>incurs</a:t>
            </a:r>
            <a:r>
              <a:rPr lang="da-DK" altLang="zh-TW" sz="1800" dirty="0">
                <a:effectLst/>
                <a:latin typeface="NimbusRomNo9L"/>
              </a:rPr>
              <a:t> </a:t>
            </a:r>
            <a:r>
              <a:rPr lang="da-DK" altLang="zh-TW" sz="1800" dirty="0" err="1">
                <a:effectLst/>
                <a:latin typeface="NimbusRomNo9L"/>
              </a:rPr>
              <a:t>additional</a:t>
            </a:r>
            <a:r>
              <a:rPr lang="da-DK" altLang="zh-TW" sz="1800" dirty="0">
                <a:effectLst/>
                <a:latin typeface="NimbusRomNo9L"/>
              </a:rPr>
              <a:t> </a:t>
            </a:r>
            <a:r>
              <a:rPr lang="da-DK" altLang="zh-TW" sz="1800" dirty="0" err="1">
                <a:effectLst/>
                <a:latin typeface="NimbusRomNo9L"/>
              </a:rPr>
              <a:t>processing</a:t>
            </a:r>
            <a:r>
              <a:rPr lang="da-DK" altLang="zh-TW" sz="1800" dirty="0">
                <a:effectLst/>
                <a:latin typeface="NimbusRomNo9L"/>
              </a:rPr>
              <a:t> </a:t>
            </a:r>
            <a:r>
              <a:rPr lang="en-US" altLang="zh-TW" sz="1800" dirty="0">
                <a:effectLst/>
                <a:latin typeface="NimbusRomNo9L"/>
              </a:rPr>
              <a:t>costs</a:t>
            </a:r>
            <a:r>
              <a:rPr lang="da-DK" altLang="zh-TW" sz="1800" dirty="0">
                <a:effectLst/>
                <a:latin typeface="NimbusRomNo9L"/>
              </a:rPr>
              <a:t>. </a:t>
            </a:r>
            <a:r>
              <a:rPr lang="da-DK" altLang="zh-TW" sz="1800" dirty="0" err="1">
                <a:effectLst/>
                <a:latin typeface="NimbusRomNo9L"/>
              </a:rPr>
              <a:t>However</a:t>
            </a:r>
            <a:r>
              <a:rPr lang="da-DK" altLang="zh-TW" sz="1800" dirty="0">
                <a:effectLst/>
                <a:latin typeface="NimbusRomNo9L"/>
              </a:rPr>
              <a:t>, is still the </a:t>
            </a:r>
            <a:r>
              <a:rPr lang="da-DK" altLang="zh-TW" sz="1800" dirty="0" err="1">
                <a:effectLst/>
                <a:latin typeface="NimbusRomNo9L"/>
              </a:rPr>
              <a:t>lowest</a:t>
            </a:r>
            <a:r>
              <a:rPr lang="da-DK" altLang="zh-TW" sz="1800" dirty="0">
                <a:effectLst/>
                <a:latin typeface="NimbusRomNo9L"/>
              </a:rPr>
              <a:t>. </a:t>
            </a:r>
            <a:endParaRPr lang="da-DK" altLang="zh-TW" sz="800" dirty="0"/>
          </a:p>
          <a:p>
            <a:endParaRPr lang="da-DK" altLang="zh-TW" sz="1100" dirty="0"/>
          </a:p>
          <a:p>
            <a:pPr marL="0" indent="0">
              <a:buNone/>
            </a:pPr>
            <a:endParaRPr lang="da-DK" altLang="zh-TW" sz="2000" dirty="0">
              <a:effectLst/>
              <a:latin typeface="+mn-lt"/>
            </a:endParaRPr>
          </a:p>
          <a:p>
            <a:r>
              <a:rPr lang="da-DK" altLang="zh-TW" sz="2000" dirty="0">
                <a:effectLst/>
                <a:latin typeface="+mn-lt"/>
              </a:rPr>
              <a:t>The average </a:t>
            </a:r>
            <a:r>
              <a:rPr lang="da-DK" altLang="zh-TW" sz="2000" dirty="0" err="1">
                <a:effectLst/>
                <a:latin typeface="+mn-lt"/>
              </a:rPr>
              <a:t>reduction</a:t>
            </a:r>
            <a:r>
              <a:rPr lang="da-DK" altLang="zh-TW" sz="2000" dirty="0">
                <a:effectLst/>
                <a:latin typeface="+mn-lt"/>
              </a:rPr>
              <a:t> in time for the </a:t>
            </a:r>
            <a:r>
              <a:rPr lang="da-DK" altLang="zh-TW" sz="2000" dirty="0" err="1">
                <a:effectLst/>
                <a:latin typeface="+mn-lt"/>
              </a:rPr>
              <a:t>embedding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optimization</a:t>
            </a:r>
            <a:r>
              <a:rPr lang="da-DK" altLang="zh-TW" sz="2000" dirty="0">
                <a:effectLst/>
                <a:latin typeface="+mn-lt"/>
              </a:rPr>
              <a:t> is 33% over the standard </a:t>
            </a:r>
            <a:r>
              <a:rPr lang="da-DK" altLang="zh-TW" sz="2000" dirty="0" err="1">
                <a:effectLst/>
                <a:latin typeface="+mn-lt"/>
              </a:rPr>
              <a:t>transactionally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stateless</a:t>
            </a:r>
            <a:r>
              <a:rPr lang="da-DK" altLang="zh-TW" sz="2000" dirty="0">
                <a:effectLst/>
                <a:latin typeface="+mn-lt"/>
              </a:rPr>
              <a:t> baseline and 22% over the </a:t>
            </a:r>
            <a:r>
              <a:rPr lang="da-DK" altLang="zh-TW" sz="2000" dirty="0" err="1">
                <a:effectLst/>
                <a:latin typeface="+mn-lt"/>
              </a:rPr>
              <a:t>state-sharing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optimization</a:t>
            </a:r>
            <a:r>
              <a:rPr lang="da-DK" altLang="zh-TW" sz="2000" dirty="0">
                <a:effectLst/>
                <a:latin typeface="+mn-lt"/>
              </a:rPr>
              <a:t>. </a:t>
            </a:r>
          </a:p>
          <a:p>
            <a:endParaRPr lang="da-DK" altLang="zh-TW" sz="2000" dirty="0"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9F7686-68BF-6D2E-9AD5-B78D9520D0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44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1D60D6C-EBC5-BA97-00FD-582367775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92896"/>
            <a:ext cx="35988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73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22FCC5-341A-2601-1EDF-8487EBD8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kumimoji="1" lang="da-DK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FUTURE WORK </a:t>
            </a:r>
            <a:endParaRPr lang="da-DK" altLang="zh-TW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975B98-4CA3-73DD-DDCB-E6ADC06FD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a-DK" altLang="zh-TW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a-DK" altLang="zh-TW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Stateless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Network </a:t>
            </a:r>
            <a:r>
              <a:rPr lang="da-DK" altLang="zh-TW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5G</a:t>
            </a:r>
          </a:p>
          <a:p>
            <a:r>
              <a:rPr lang="da-DK" altLang="zh-TW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Towards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Low-</a:t>
            </a:r>
            <a:r>
              <a:rPr lang="da-DK" altLang="zh-TW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Stateless</a:t>
            </a:r>
            <a:r>
              <a:rPr lang="da-DK" altLang="zh-TW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5G Core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5DD3C2-CEA9-D790-F2AF-A21AFA6D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947-18F6-7E41-96FB-586CB289CBF5}" type="slidenum">
              <a:rPr lang="en-US" altLang="zh-TW" smtClean="0"/>
              <a:pPr/>
              <a:t>45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278352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44104-9AD7-8E7F-9B52-CBA3FE47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FUTURE WORK </a:t>
            </a:r>
            <a:endParaRPr 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EE0DA9-C0B8-7A8A-B4D0-D9F17F249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have </a:t>
            </a:r>
            <a:r>
              <a:rPr lang="da-DK" altLang="zh-TW" sz="2000" dirty="0" err="1">
                <a:effectLst/>
                <a:latin typeface="+mn-lt"/>
              </a:rPr>
              <a:t>introduced</a:t>
            </a:r>
            <a:r>
              <a:rPr lang="da-DK" altLang="zh-TW" sz="2000" dirty="0">
                <a:effectLst/>
                <a:latin typeface="+mn-lt"/>
              </a:rPr>
              <a:t> a </a:t>
            </a:r>
            <a:r>
              <a:rPr lang="da-DK" altLang="zh-TW" sz="2000" dirty="0" err="1">
                <a:effectLst/>
                <a:latin typeface="+mn-lt"/>
              </a:rPr>
              <a:t>number</a:t>
            </a:r>
            <a:r>
              <a:rPr lang="da-DK" altLang="zh-TW" sz="2000" dirty="0">
                <a:effectLst/>
                <a:latin typeface="+mn-lt"/>
              </a:rPr>
              <a:t> of </a:t>
            </a:r>
            <a:r>
              <a:rPr lang="da-DK" altLang="zh-TW" sz="2000" dirty="0" err="1">
                <a:effectLst/>
                <a:latin typeface="+mn-lt"/>
              </a:rPr>
              <a:t>state</a:t>
            </a:r>
            <a:r>
              <a:rPr lang="da-DK" altLang="zh-TW" sz="2000" dirty="0">
                <a:effectLst/>
                <a:latin typeface="+mn-lt"/>
              </a:rPr>
              <a:t> management </a:t>
            </a:r>
            <a:r>
              <a:rPr lang="da-DK" altLang="zh-TW" sz="2000" dirty="0" err="1">
                <a:effectLst/>
                <a:latin typeface="+mn-lt"/>
              </a:rPr>
              <a:t>optimizations</a:t>
            </a:r>
            <a:r>
              <a:rPr lang="da-DK" altLang="zh-TW" sz="2000" dirty="0">
                <a:effectLst/>
                <a:latin typeface="+mn-lt"/>
              </a:rPr>
              <a:t> for 5G </a:t>
            </a:r>
            <a:r>
              <a:rPr lang="da-DK" altLang="zh-TW" sz="2000" dirty="0" err="1">
                <a:effectLst/>
                <a:latin typeface="+mn-lt"/>
              </a:rPr>
              <a:t>networks</a:t>
            </a:r>
            <a:r>
              <a:rPr lang="da-DK" altLang="zh-TW" sz="2000" dirty="0">
                <a:effectLst/>
                <a:latin typeface="+mn-lt"/>
              </a:rPr>
              <a:t> and </a:t>
            </a:r>
            <a:r>
              <a:rPr lang="da-DK" altLang="zh-TW" sz="2000" dirty="0" err="1">
                <a:effectLst/>
                <a:latin typeface="+mn-lt"/>
              </a:rPr>
              <a:t>compared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their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cost</a:t>
            </a:r>
            <a:r>
              <a:rPr lang="da-DK" altLang="zh-TW" sz="2000" dirty="0">
                <a:effectLst/>
                <a:latin typeface="+mn-lt"/>
              </a:rPr>
              <a:t> to a </a:t>
            </a:r>
            <a:r>
              <a:rPr lang="da-DK" altLang="zh-TW" sz="2000" dirty="0" err="1">
                <a:effectLst/>
                <a:latin typeface="+mn-lt"/>
              </a:rPr>
              <a:t>stateful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implementation</a:t>
            </a:r>
            <a:r>
              <a:rPr lang="da-DK" altLang="zh-TW" sz="2000" dirty="0">
                <a:effectLst/>
                <a:latin typeface="+mn-lt"/>
              </a:rPr>
              <a:t>. </a:t>
            </a:r>
          </a:p>
          <a:p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Procedural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statelessness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>
                <a:effectLst/>
                <a:latin typeface="+mn-lt"/>
              </a:rPr>
              <a:t>has a low-performance overhead but has </a:t>
            </a:r>
            <a:r>
              <a:rPr lang="da-DK" altLang="zh-TW" sz="2000" dirty="0" err="1">
                <a:effectLst/>
                <a:latin typeface="+mn-lt"/>
              </a:rPr>
              <a:t>robustness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concerns</a:t>
            </a:r>
            <a:r>
              <a:rPr lang="da-DK" altLang="zh-TW" sz="2000" dirty="0">
                <a:effectLst/>
                <a:latin typeface="+mn-lt"/>
              </a:rPr>
              <a:t>.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Transactional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statelessness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>
                <a:effectLst/>
                <a:latin typeface="+mn-lt"/>
              </a:rPr>
              <a:t>is robust, at the </a:t>
            </a:r>
            <a:r>
              <a:rPr lang="da-DK" altLang="zh-TW" sz="2000" dirty="0" err="1">
                <a:effectLst/>
                <a:latin typeface="+mn-lt"/>
              </a:rPr>
              <a:t>cost</a:t>
            </a:r>
            <a:r>
              <a:rPr lang="da-DK" altLang="zh-TW" sz="2000" dirty="0">
                <a:effectLst/>
                <a:latin typeface="+mn-lt"/>
              </a:rPr>
              <a:t> of </a:t>
            </a:r>
            <a:r>
              <a:rPr lang="da-DK" altLang="zh-TW" sz="2000" dirty="0" err="1">
                <a:effectLst/>
                <a:latin typeface="+mn-lt"/>
              </a:rPr>
              <a:t>higher</a:t>
            </a:r>
            <a:r>
              <a:rPr lang="da-DK" altLang="zh-TW" sz="2000" dirty="0">
                <a:effectLst/>
                <a:latin typeface="+mn-lt"/>
              </a:rPr>
              <a:t> performance overhead. </a:t>
            </a:r>
            <a:endParaRPr lang="da-DK" altLang="zh-TW" sz="2000" dirty="0">
              <a:latin typeface="+mn-lt"/>
            </a:endParaRPr>
          </a:p>
          <a:p>
            <a:r>
              <a:rPr lang="da-DK" altLang="zh-TW" sz="2000" dirty="0" err="1">
                <a:effectLst/>
                <a:latin typeface="+mn-lt"/>
              </a:rPr>
              <a:t>Applying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these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optimizations</a:t>
            </a:r>
            <a:r>
              <a:rPr lang="da-DK" altLang="zh-TW" sz="2000" dirty="0">
                <a:effectLst/>
                <a:latin typeface="+mn-lt"/>
              </a:rPr>
              <a:t> to the </a:t>
            </a:r>
            <a:r>
              <a:rPr lang="da-DK" altLang="zh-TW" sz="2000" dirty="0" err="1">
                <a:effectLst/>
                <a:latin typeface="+mn-lt"/>
              </a:rPr>
              <a:t>entire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call</a:t>
            </a:r>
            <a:r>
              <a:rPr lang="da-DK" altLang="zh-TW" sz="2000" dirty="0">
                <a:effectLst/>
                <a:latin typeface="+mn-lt"/>
              </a:rPr>
              <a:t> flow </a:t>
            </a:r>
            <a:r>
              <a:rPr lang="da-DK" altLang="zh-TW" sz="2000" dirty="0" err="1">
                <a:effectLst/>
                <a:latin typeface="+mn-lt"/>
              </a:rPr>
              <a:t>would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increase</a:t>
            </a:r>
            <a:r>
              <a:rPr lang="da-DK" altLang="zh-TW" sz="2000" dirty="0">
                <a:effectLst/>
                <a:latin typeface="+mn-lt"/>
              </a:rPr>
              <a:t> the performance </a:t>
            </a:r>
            <a:r>
              <a:rPr lang="da-DK" altLang="zh-TW" sz="2000" dirty="0" err="1">
                <a:effectLst/>
                <a:latin typeface="+mn-lt"/>
              </a:rPr>
              <a:t>gains</a:t>
            </a:r>
            <a:r>
              <a:rPr lang="da-DK" altLang="zh-TW" sz="2000" dirty="0">
                <a:effectLst/>
                <a:latin typeface="+mn-lt"/>
              </a:rPr>
              <a:t>. </a:t>
            </a:r>
          </a:p>
          <a:p>
            <a:r>
              <a:rPr lang="da-DK" altLang="zh-TW" sz="2000" dirty="0">
                <a:effectLst/>
                <a:latin typeface="+mn-lt"/>
              </a:rPr>
              <a:t>As future </a:t>
            </a:r>
            <a:r>
              <a:rPr lang="da-DK" altLang="zh-TW" sz="2000" dirty="0" err="1">
                <a:effectLst/>
                <a:latin typeface="+mn-lt"/>
              </a:rPr>
              <a:t>work</a:t>
            </a:r>
            <a:r>
              <a:rPr lang="da-DK" altLang="zh-TW" sz="2000" dirty="0">
                <a:effectLst/>
                <a:latin typeface="+mn-lt"/>
              </a:rPr>
              <a:t>, </a:t>
            </a:r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plan to break </a:t>
            </a:r>
            <a:r>
              <a:rPr lang="da-DK" altLang="zh-TW" sz="2000" dirty="0" err="1">
                <a:effectLst/>
                <a:latin typeface="+mn-lt"/>
              </a:rPr>
              <a:t>down</a:t>
            </a:r>
            <a:r>
              <a:rPr lang="da-DK" altLang="zh-TW" sz="2000" dirty="0">
                <a:effectLst/>
                <a:latin typeface="+mn-lt"/>
              </a:rPr>
              <a:t> 5G control-plane </a:t>
            </a:r>
            <a:r>
              <a:rPr lang="da-DK" altLang="zh-TW" sz="2000" dirty="0" err="1">
                <a:effectLst/>
                <a:latin typeface="+mn-lt"/>
              </a:rPr>
              <a:t>signaling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cost</a:t>
            </a:r>
            <a:r>
              <a:rPr lang="da-DK" altLang="zh-TW" sz="2000" dirty="0">
                <a:effectLst/>
                <a:latin typeface="+mn-lt"/>
              </a:rPr>
              <a:t> with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multiple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microservices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for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each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NF</a:t>
            </a:r>
            <a:r>
              <a:rPr lang="da-DK" altLang="zh-TW" sz="2000" dirty="0">
                <a:effectLst/>
                <a:latin typeface="+mn-lt"/>
              </a:rPr>
              <a:t>, in </a:t>
            </a:r>
            <a:r>
              <a:rPr lang="da-DK" altLang="zh-TW" sz="2000" dirty="0" err="1">
                <a:effectLst/>
                <a:latin typeface="+mn-lt"/>
              </a:rPr>
              <a:t>order</a:t>
            </a:r>
            <a:r>
              <a:rPr lang="da-DK" altLang="zh-TW" sz="2000" dirty="0">
                <a:effectLst/>
                <a:latin typeface="+mn-lt"/>
              </a:rPr>
              <a:t> to </a:t>
            </a:r>
            <a:r>
              <a:rPr lang="da-DK" altLang="zh-TW" sz="2000" dirty="0" err="1">
                <a:effectLst/>
                <a:latin typeface="+mn-lt"/>
              </a:rPr>
              <a:t>better</a:t>
            </a:r>
            <a:r>
              <a:rPr lang="da-DK" altLang="zh-TW" sz="2000" dirty="0">
                <a:effectLst/>
                <a:latin typeface="+mn-lt"/>
              </a:rPr>
              <a:t> understand the overhead of inter-</a:t>
            </a:r>
            <a:r>
              <a:rPr lang="da-DK" altLang="zh-TW" sz="2000" dirty="0" err="1">
                <a:effectLst/>
                <a:latin typeface="+mn-lt"/>
              </a:rPr>
              <a:t>microservice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en-US" altLang="zh-TW" sz="2000" dirty="0">
                <a:effectLst/>
                <a:latin typeface="+mn-lt"/>
              </a:rPr>
              <a:t>communication</a:t>
            </a:r>
            <a:r>
              <a:rPr lang="da-DK" altLang="zh-TW" sz="2000" dirty="0">
                <a:effectLst/>
                <a:latin typeface="+mn-lt"/>
              </a:rPr>
              <a:t> and </a:t>
            </a:r>
            <a:r>
              <a:rPr lang="da-DK" altLang="zh-TW" sz="2000" dirty="0" err="1">
                <a:effectLst/>
                <a:latin typeface="+mn-lt"/>
              </a:rPr>
              <a:t>state</a:t>
            </a:r>
            <a:r>
              <a:rPr lang="da-DK" altLang="zh-TW" sz="2000" dirty="0">
                <a:effectLst/>
                <a:latin typeface="+mn-lt"/>
              </a:rPr>
              <a:t> management as the </a:t>
            </a:r>
            <a:r>
              <a:rPr lang="da-DK" altLang="zh-TW" sz="2000" dirty="0" err="1">
                <a:effectLst/>
                <a:latin typeface="+mn-lt"/>
              </a:rPr>
              <a:t>number</a:t>
            </a:r>
            <a:r>
              <a:rPr lang="da-DK" altLang="zh-TW" sz="2000" dirty="0">
                <a:effectLst/>
                <a:latin typeface="+mn-lt"/>
              </a:rPr>
              <a:t> of </a:t>
            </a:r>
            <a:r>
              <a:rPr lang="da-DK" altLang="zh-TW" sz="2000" dirty="0" err="1">
                <a:effectLst/>
                <a:latin typeface="+mn-lt"/>
              </a:rPr>
              <a:t>microservices</a:t>
            </a:r>
            <a:r>
              <a:rPr lang="da-DK" altLang="zh-TW" sz="2000" dirty="0">
                <a:effectLst/>
                <a:latin typeface="+mn-lt"/>
              </a:rPr>
              <a:t> in an SFC </a:t>
            </a:r>
            <a:r>
              <a:rPr lang="da-DK" altLang="zh-TW" sz="2000" dirty="0" err="1">
                <a:effectLst/>
                <a:latin typeface="+mn-lt"/>
              </a:rPr>
              <a:t>increases</a:t>
            </a:r>
            <a:r>
              <a:rPr lang="da-DK" altLang="zh-TW" sz="2000" dirty="0">
                <a:effectLst/>
                <a:latin typeface="+mn-lt"/>
              </a:rPr>
              <a:t>. </a:t>
            </a:r>
            <a:endParaRPr lang="da-DK" altLang="zh-TW" sz="2000" dirty="0"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9F7686-68BF-6D2E-9AD5-B78D9520D0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404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3F2C7D-C1E6-76CE-CC98-69FDF8B2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kumimoji="1"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6B06A4-4A01-799F-7509-4876D3D8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40"/>
          </a:xfrm>
        </p:spPr>
        <p:txBody>
          <a:bodyPr numCol="2"/>
          <a:lstStyle/>
          <a:p>
            <a:pPr marL="457200" indent="-457200">
              <a:buFont typeface="+mj-lt"/>
              <a:buAutoNum type="arabicPeriod"/>
            </a:pPr>
            <a:r>
              <a:rPr lang="da-DK" altLang="zh-TW" sz="2400" dirty="0">
                <a:effectLst/>
                <a:latin typeface="+mn-lt"/>
                <a:cs typeface="Times New Roman" panose="02020603050405020304" pitchFamily="18" charset="0"/>
              </a:rPr>
              <a:t>The </a:t>
            </a:r>
            <a:r>
              <a:rPr lang="da-DK" altLang="zh-TW" sz="2400" dirty="0" err="1">
                <a:effectLst/>
                <a:latin typeface="+mn-lt"/>
                <a:cs typeface="Times New Roman" panose="02020603050405020304" pitchFamily="18" charset="0"/>
              </a:rPr>
              <a:t>Cost</a:t>
            </a:r>
            <a:r>
              <a:rPr lang="da-DK" altLang="zh-TW" sz="2400" dirty="0">
                <a:effectLst/>
                <a:latin typeface="+mn-lt"/>
                <a:cs typeface="Times New Roman" panose="02020603050405020304" pitchFamily="18" charset="0"/>
              </a:rPr>
              <a:t> of </a:t>
            </a:r>
            <a:r>
              <a:rPr lang="da-DK" altLang="zh-TW" sz="2400" dirty="0" err="1">
                <a:effectLst/>
                <a:latin typeface="+mn-lt"/>
                <a:cs typeface="Times New Roman" panose="02020603050405020304" pitchFamily="18" charset="0"/>
              </a:rPr>
              <a:t>Stateless</a:t>
            </a:r>
            <a:r>
              <a:rPr lang="da-DK" altLang="zh-TW" sz="2400" dirty="0">
                <a:effectLst/>
                <a:latin typeface="+mn-lt"/>
                <a:cs typeface="Times New Roman" panose="02020603050405020304" pitchFamily="18" charset="0"/>
              </a:rPr>
              <a:t> Network </a:t>
            </a:r>
            <a:r>
              <a:rPr lang="da-DK" altLang="zh-TW" sz="2400" dirty="0" err="1">
                <a:effectLst/>
                <a:latin typeface="+mn-lt"/>
                <a:cs typeface="Times New Roman" panose="02020603050405020304" pitchFamily="18" charset="0"/>
              </a:rPr>
              <a:t>Functions</a:t>
            </a:r>
            <a:r>
              <a:rPr lang="da-DK" altLang="zh-TW" sz="2400" dirty="0">
                <a:effectLst/>
                <a:latin typeface="+mn-lt"/>
                <a:cs typeface="Times New Roman" panose="02020603050405020304" pitchFamily="18" charset="0"/>
              </a:rPr>
              <a:t> in 5G</a:t>
            </a:r>
            <a:endParaRPr kumimoji="1" lang="da-DK" altLang="zh-TW" sz="2000" dirty="0">
              <a:latin typeface="+mn-lt"/>
              <a:cs typeface="Times New Roman" panose="02020603050405020304" pitchFamily="18" charset="0"/>
            </a:endParaRPr>
          </a:p>
          <a:p>
            <a:pPr lvl="1"/>
            <a:r>
              <a:rPr kumimoji="1" lang="da-DK" altLang="zh-TW" sz="2000" dirty="0" err="1">
                <a:latin typeface="+mn-lt"/>
                <a:cs typeface="Times New Roman" panose="02020603050405020304" pitchFamily="18" charset="0"/>
              </a:rPr>
              <a:t>Introduction</a:t>
            </a:r>
            <a:endParaRPr kumimoji="1" lang="da-DK" altLang="zh-TW" sz="2000" dirty="0">
              <a:latin typeface="+mn-lt"/>
              <a:cs typeface="Times New Roman" panose="02020603050405020304" pitchFamily="18" charset="0"/>
            </a:endParaRPr>
          </a:p>
          <a:p>
            <a:pPr lvl="1"/>
            <a:r>
              <a:rPr kumimoji="1" lang="da-DK" altLang="zh-TW" sz="2000" dirty="0" err="1">
                <a:latin typeface="+mn-lt"/>
                <a:cs typeface="Times New Roman" panose="02020603050405020304" pitchFamily="18" charset="0"/>
              </a:rPr>
              <a:t>Stateless</a:t>
            </a:r>
            <a:r>
              <a:rPr kumimoji="1" lang="da-DK" altLang="zh-TW" sz="2000" dirty="0">
                <a:latin typeface="+mn-lt"/>
                <a:cs typeface="Times New Roman" panose="02020603050405020304" pitchFamily="18" charset="0"/>
              </a:rPr>
              <a:t> 5GS </a:t>
            </a:r>
            <a:r>
              <a:rPr kumimoji="1" lang="da-DK" altLang="zh-TW" sz="2000" dirty="0" err="1">
                <a:latin typeface="+mn-lt"/>
                <a:cs typeface="Times New Roman" panose="02020603050405020304" pitchFamily="18" charset="0"/>
              </a:rPr>
              <a:t>Functions</a:t>
            </a:r>
            <a:endParaRPr kumimoji="1" lang="da-DK" altLang="zh-TW" sz="2000" dirty="0">
              <a:latin typeface="+mn-lt"/>
              <a:cs typeface="Times New Roman" panose="02020603050405020304" pitchFamily="18" charset="0"/>
            </a:endParaRPr>
          </a:p>
          <a:p>
            <a:pPr lvl="1"/>
            <a:r>
              <a:rPr kumimoji="1" lang="da-DK" altLang="zh-TW" sz="2000" dirty="0" err="1">
                <a:latin typeface="+mn-lt"/>
                <a:cs typeface="Times New Roman" panose="02020603050405020304" pitchFamily="18" charset="0"/>
              </a:rPr>
              <a:t>Reducing</a:t>
            </a:r>
            <a:r>
              <a:rPr kumimoji="1" lang="da-DK" altLang="zh-TW" sz="2000" dirty="0">
                <a:latin typeface="+mn-lt"/>
                <a:cs typeface="Times New Roman" panose="02020603050405020304" pitchFamily="18" charset="0"/>
              </a:rPr>
              <a:t> the </a:t>
            </a:r>
            <a:r>
              <a:rPr kumimoji="1" lang="da-DK" altLang="zh-TW" sz="2000" dirty="0" err="1">
                <a:latin typeface="+mn-lt"/>
                <a:cs typeface="Times New Roman" panose="02020603050405020304" pitchFamily="18" charset="0"/>
              </a:rPr>
              <a:t>Cost</a:t>
            </a:r>
            <a:r>
              <a:rPr kumimoji="1" lang="da-DK" altLang="zh-TW" sz="2000" dirty="0">
                <a:latin typeface="+mn-lt"/>
                <a:cs typeface="Times New Roman" panose="02020603050405020304" pitchFamily="18" charset="0"/>
              </a:rPr>
              <a:t> of </a:t>
            </a:r>
            <a:r>
              <a:rPr kumimoji="1" lang="da-DK" altLang="zh-TW" sz="2000" dirty="0" err="1">
                <a:latin typeface="+mn-lt"/>
                <a:cs typeface="Times New Roman" panose="02020603050405020304" pitchFamily="18" charset="0"/>
              </a:rPr>
              <a:t>Transactional</a:t>
            </a:r>
            <a:r>
              <a:rPr kumimoji="1" lang="da-DK" altLang="zh-TW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da-DK" altLang="zh-TW" sz="2000" dirty="0" err="1">
                <a:latin typeface="+mn-lt"/>
                <a:cs typeface="Times New Roman" panose="02020603050405020304" pitchFamily="18" charset="0"/>
              </a:rPr>
              <a:t>Statelessness</a:t>
            </a:r>
            <a:r>
              <a:rPr kumimoji="1" lang="da-DK" altLang="zh-TW" sz="2000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kumimoji="1" lang="da-DK" altLang="zh-TW" sz="2000" dirty="0">
                <a:latin typeface="+mn-lt"/>
                <a:cs typeface="Times New Roman" panose="02020603050405020304" pitchFamily="18" charset="0"/>
              </a:rPr>
              <a:t>Evaluation</a:t>
            </a:r>
          </a:p>
          <a:p>
            <a:pPr marL="457200" lvl="1" indent="0">
              <a:buNone/>
            </a:pPr>
            <a:endParaRPr kumimoji="1" lang="da-DK" altLang="zh-TW" sz="2000" dirty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da-DK" altLang="zh-TW" sz="2400" dirty="0">
              <a:effectLst/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da-DK" altLang="zh-TW" sz="2400" dirty="0">
              <a:effectLst/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altLang="zh-TW" sz="2400" dirty="0" err="1">
                <a:effectLst/>
                <a:latin typeface="+mn-lt"/>
                <a:cs typeface="Times New Roman" panose="02020603050405020304" pitchFamily="18" charset="0"/>
              </a:rPr>
              <a:t>Towards</a:t>
            </a:r>
            <a:r>
              <a:rPr lang="da-DK" altLang="zh-TW" sz="2400" dirty="0">
                <a:effectLst/>
                <a:latin typeface="+mn-lt"/>
                <a:cs typeface="Times New Roman" panose="02020603050405020304" pitchFamily="18" charset="0"/>
              </a:rPr>
              <a:t> A Low-</a:t>
            </a:r>
            <a:r>
              <a:rPr lang="da-DK" altLang="zh-TW" sz="2400" dirty="0" err="1">
                <a:effectLst/>
                <a:latin typeface="+mn-lt"/>
                <a:cs typeface="Times New Roman" panose="02020603050405020304" pitchFamily="18" charset="0"/>
              </a:rPr>
              <a:t>Cost</a:t>
            </a:r>
            <a:r>
              <a:rPr lang="da-DK" altLang="zh-TW" sz="2400" dirty="0"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da-DK" altLang="zh-TW" sz="2400" dirty="0" err="1">
                <a:effectLst/>
                <a:latin typeface="+mn-lt"/>
                <a:cs typeface="Times New Roman" panose="02020603050405020304" pitchFamily="18" charset="0"/>
              </a:rPr>
              <a:t>Stateless</a:t>
            </a:r>
            <a:r>
              <a:rPr lang="da-DK" altLang="zh-TW" sz="2400" dirty="0">
                <a:effectLst/>
                <a:latin typeface="+mn-lt"/>
                <a:cs typeface="Times New Roman" panose="02020603050405020304" pitchFamily="18" charset="0"/>
              </a:rPr>
              <a:t> 5G Core</a:t>
            </a:r>
          </a:p>
          <a:p>
            <a:pPr lvl="1"/>
            <a:r>
              <a:rPr kumimoji="1" lang="da-DK" altLang="zh-TW" sz="2000" dirty="0" err="1">
                <a:latin typeface="+mn-lt"/>
                <a:cs typeface="Times New Roman" panose="02020603050405020304" pitchFamily="18" charset="0"/>
              </a:rPr>
              <a:t>Introduction</a:t>
            </a:r>
            <a:endParaRPr kumimoji="1" lang="da-DK" altLang="zh-TW" sz="2000" dirty="0">
              <a:latin typeface="+mn-lt"/>
              <a:cs typeface="Times New Roman" panose="02020603050405020304" pitchFamily="18" charset="0"/>
            </a:endParaRPr>
          </a:p>
          <a:p>
            <a:pPr lvl="1"/>
            <a:r>
              <a:rPr kumimoji="1" lang="da-DK" altLang="zh-TW" sz="2000" dirty="0" err="1">
                <a:latin typeface="+mn-lt"/>
                <a:cs typeface="Times New Roman" panose="02020603050405020304" pitchFamily="18" charset="0"/>
              </a:rPr>
              <a:t>Reducing</a:t>
            </a:r>
            <a:r>
              <a:rPr kumimoji="1" lang="da-DK" altLang="zh-TW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da-DK" altLang="zh-TW" sz="2000" dirty="0" err="1">
                <a:latin typeface="+mn-lt"/>
                <a:cs typeface="Times New Roman" panose="02020603050405020304" pitchFamily="18" charset="0"/>
              </a:rPr>
              <a:t>Stateless</a:t>
            </a:r>
            <a:r>
              <a:rPr kumimoji="1" lang="da-DK" altLang="zh-TW" sz="2000" dirty="0">
                <a:latin typeface="+mn-lt"/>
                <a:cs typeface="Times New Roman" panose="02020603050405020304" pitchFamily="18" charset="0"/>
              </a:rPr>
              <a:t> NF </a:t>
            </a:r>
            <a:r>
              <a:rPr kumimoji="1" lang="da-DK" altLang="zh-TW" sz="2000" dirty="0" err="1">
                <a:latin typeface="+mn-lt"/>
                <a:cs typeface="Times New Roman" panose="02020603050405020304" pitchFamily="18" charset="0"/>
              </a:rPr>
              <a:t>Latency</a:t>
            </a:r>
            <a:endParaRPr kumimoji="1" lang="da-DK" altLang="zh-TW" sz="2000" dirty="0">
              <a:latin typeface="+mn-lt"/>
              <a:cs typeface="Times New Roman" panose="02020603050405020304" pitchFamily="18" charset="0"/>
            </a:endParaRPr>
          </a:p>
          <a:p>
            <a:pPr lvl="1"/>
            <a:r>
              <a:rPr kumimoji="1" lang="da-DK" altLang="zh-TW" sz="2000" dirty="0">
                <a:latin typeface="+mn-lt"/>
                <a:cs typeface="Times New Roman" panose="02020603050405020304" pitchFamily="18" charset="0"/>
              </a:rPr>
              <a:t>Evaluation</a:t>
            </a:r>
          </a:p>
          <a:p>
            <a:pPr lvl="1"/>
            <a:endParaRPr kumimoji="1" lang="da-DK" altLang="zh-TW" sz="2000" dirty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zh-TW" sz="2400" dirty="0">
                <a:latin typeface="+mn-lt"/>
                <a:cs typeface="Times New Roman" panose="02020603050405020304" pitchFamily="18" charset="0"/>
              </a:rPr>
              <a:t>Conclusion &amp; </a:t>
            </a:r>
            <a:r>
              <a:rPr kumimoji="1" lang="da-DK" altLang="zh-TW" sz="2400" dirty="0">
                <a:latin typeface="+mn-lt"/>
                <a:cs typeface="Times New Roman" panose="02020603050405020304" pitchFamily="18" charset="0"/>
              </a:rPr>
              <a:t>Future Work</a:t>
            </a:r>
            <a:endParaRPr kumimoji="1" lang="en-US" altLang="zh-TW" sz="1800" dirty="0">
              <a:latin typeface="+mn-lt"/>
              <a:cs typeface="Times New Roman" panose="02020603050405020304" pitchFamily="18" charset="0"/>
            </a:endParaRPr>
          </a:p>
          <a:p>
            <a:pPr lvl="1"/>
            <a:endParaRPr kumimoji="1" lang="en-US" altLang="zh-TW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BBA169-A32C-592F-5DC3-F77A28E959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4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22FCC5-341A-2601-1EDF-8487EBD8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da-DK" altLang="zh-TW" sz="40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975B98-4CA3-73DD-DDCB-E6ADC06FD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zh-TW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a-DK" altLang="zh-TW" sz="20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a-DK" altLang="zh-TW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a-DK" altLang="zh-TW" sz="20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Stateless</a:t>
            </a:r>
            <a:r>
              <a:rPr lang="da-DK" altLang="zh-TW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Network </a:t>
            </a:r>
            <a:r>
              <a:rPr lang="da-DK" altLang="zh-TW" sz="20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da-DK" altLang="zh-TW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5G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5DD3C2-CEA9-D790-F2AF-A21AFA6D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947-18F6-7E41-96FB-586CB289CBF5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416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7EACA2-97A0-B5D4-B936-2142143D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0" lang="da-DK" altLang="zh-TW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ABSTRACT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CEE938-AD15-CB08-97E9-285358875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>
                <a:effectLst/>
                <a:latin typeface="+mn-lt"/>
                <a:cs typeface="Times New Roman" panose="02020603050405020304" pitchFamily="18" charset="0"/>
              </a:rPr>
              <a:t>The adoption of a cloud-native architecture in 5G networks has facilitated rapid deployment and update of cellular services. </a:t>
            </a:r>
            <a:endParaRPr lang="en-US" altLang="zh-TW" sz="3600" dirty="0">
              <a:latin typeface="+mn-lt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effectLst/>
                <a:latin typeface="+mn-lt"/>
                <a:cs typeface="Times New Roman" panose="02020603050405020304" pitchFamily="18" charset="0"/>
              </a:rPr>
              <a:t>An important part of this architecture is the implementation of 5G network functions </a:t>
            </a:r>
            <a:r>
              <a:rPr lang="en-US" altLang="zh-TW" sz="2000" dirty="0" err="1"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statelessly</a:t>
            </a:r>
            <a:r>
              <a:rPr lang="en-US" altLang="zh-TW" sz="2000" dirty="0">
                <a:effectLst/>
                <a:latin typeface="+mn-lt"/>
                <a:cs typeface="Times New Roman" panose="02020603050405020304" pitchFamily="18" charset="0"/>
              </a:rPr>
              <a:t>. </a:t>
            </a:r>
            <a:endParaRPr lang="en-US" altLang="zh-TW" sz="3600" dirty="0">
              <a:latin typeface="+mn-lt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effectLst/>
                <a:latin typeface="+mn-lt"/>
                <a:cs typeface="Times New Roman" panose="02020603050405020304" pitchFamily="18" charset="0"/>
              </a:rPr>
              <a:t>However, statelessness and its associated serialization and de-serialization of data and database interaction </a:t>
            </a:r>
            <a:r>
              <a:rPr lang="en-US" altLang="zh-TW" sz="2000" dirty="0"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significantly increase latency</a:t>
            </a:r>
            <a:r>
              <a:rPr lang="en-US" altLang="zh-TW" sz="2000" dirty="0">
                <a:effectLst/>
                <a:latin typeface="+mn-lt"/>
                <a:cs typeface="Times New Roman" panose="02020603050405020304" pitchFamily="18" charset="0"/>
              </a:rPr>
              <a:t>. </a:t>
            </a:r>
            <a:endParaRPr lang="en-US" altLang="zh-TW" sz="3600" dirty="0">
              <a:latin typeface="+mn-lt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effectLst/>
                <a:latin typeface="+mn-lt"/>
                <a:cs typeface="Times New Roman" panose="02020603050405020304" pitchFamily="18" charset="0"/>
              </a:rPr>
              <a:t>We compare the cost of different state management paradigms and propose a number of optimizations to reduce this cost. </a:t>
            </a:r>
            <a:endParaRPr kumimoji="1" lang="en-US" altLang="zh-TW" sz="3600" dirty="0"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8456C7C-DFE0-3DBC-4DF5-27BC2DB48A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427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22FCC5-341A-2601-1EDF-8487EBD8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da-DK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da-DK" altLang="zh-TW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975B98-4CA3-73DD-DDCB-E6ADC06FD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zh-TW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a-DK" altLang="zh-TW" sz="20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a-DK" altLang="zh-TW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a-DK" altLang="zh-TW" sz="20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Stateless</a:t>
            </a:r>
            <a:r>
              <a:rPr lang="da-DK" altLang="zh-TW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Network </a:t>
            </a:r>
            <a:r>
              <a:rPr lang="da-DK" altLang="zh-TW" sz="20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da-DK" altLang="zh-TW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5G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5DD3C2-CEA9-D790-F2AF-A21AFA6D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C947-18F6-7E41-96FB-586CB289CBF5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453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44104-9AD7-8E7F-9B52-CBA3FE47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The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Cost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of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Stateless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Network </a:t>
            </a:r>
            <a:r>
              <a:rPr kumimoji="0" lang="da-DK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Functions</a:t>
            </a:r>
            <a:r>
              <a:rPr kumimoji="0" lang="da-DK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in 5G</a:t>
            </a:r>
            <a:br>
              <a:rPr kumimoji="0" lang="da-DK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kumimoji="1" lang="da-DK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EE0DA9-C0B8-7A8A-B4D0-D9F17F249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The 5G System (5GS)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architecture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(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section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4 of TS 23.501)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recommends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employing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stateless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network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functions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(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NFs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) or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microservices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,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interacting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via service-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based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interfaces. </a:t>
            </a:r>
          </a:p>
          <a:p>
            <a:endParaRPr lang="da-DK" altLang="zh-TW" sz="2000" dirty="0">
              <a:latin typeface="+mn-lt"/>
              <a:cs typeface="Times New Roman" panose="02020603050405020304" pitchFamily="18" charset="0"/>
            </a:endParaRPr>
          </a:p>
          <a:p>
            <a:r>
              <a:rPr lang="da-DK" altLang="zh-TW" sz="2000" i="1" dirty="0" err="1"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Unstructured</a:t>
            </a:r>
            <a:r>
              <a:rPr lang="da-DK" altLang="zh-TW" sz="2000" i="1" dirty="0"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 Data Store </a:t>
            </a:r>
            <a:r>
              <a:rPr lang="da-DK" altLang="zh-TW" sz="2000" i="1" dirty="0" err="1"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Function</a:t>
            </a:r>
            <a:r>
              <a:rPr lang="da-DK" altLang="zh-TW" sz="2000" i="1" dirty="0"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(UDSF) </a:t>
            </a:r>
            <a:r>
              <a:rPr lang="en-US" altLang="zh-TW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A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network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function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in 5GS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can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operate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statelessly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by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storing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the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current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state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of the end user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device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(referred to as user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equipment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, or </a:t>
            </a: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UE) in a </a:t>
            </a:r>
            <a:r>
              <a:rPr lang="da-DK" altLang="zh-TW" sz="2000" dirty="0" err="1">
                <a:latin typeface="+mn-lt"/>
                <a:cs typeface="Times New Roman" panose="02020603050405020304" pitchFamily="18" charset="0"/>
              </a:rPr>
              <a:t>remote</a:t>
            </a:r>
            <a:r>
              <a:rPr lang="da-DK" altLang="zh-TW" sz="2000" dirty="0">
                <a:latin typeface="+mn-lt"/>
                <a:cs typeface="Times New Roman" panose="02020603050405020304" pitchFamily="18" charset="0"/>
              </a:rPr>
              <a:t> database</a:t>
            </a:r>
          </a:p>
          <a:p>
            <a:pPr lvl="1"/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However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,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this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statelessness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comes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 at a performance </a:t>
            </a:r>
            <a:r>
              <a:rPr lang="da-DK" altLang="zh-TW" sz="2000" dirty="0" err="1">
                <a:effectLst/>
                <a:latin typeface="+mn-lt"/>
                <a:cs typeface="Times New Roman" panose="02020603050405020304" pitchFamily="18" charset="0"/>
              </a:rPr>
              <a:t>cost</a:t>
            </a:r>
            <a:r>
              <a:rPr lang="da-DK" altLang="zh-TW" sz="2000" dirty="0">
                <a:effectLst/>
                <a:latin typeface="+mn-lt"/>
                <a:cs typeface="Times New Roman" panose="02020603050405020304" pitchFamily="18" charset="0"/>
              </a:rPr>
              <a:t>. </a:t>
            </a:r>
          </a:p>
          <a:p>
            <a:pPr lvl="1"/>
            <a:endParaRPr lang="da-DK" altLang="zh-TW" sz="2000" dirty="0">
              <a:effectLst/>
              <a:latin typeface="+mn-lt"/>
              <a:cs typeface="Times New Roman" panose="02020603050405020304" pitchFamily="18" charset="0"/>
            </a:endParaRPr>
          </a:p>
          <a:p>
            <a:r>
              <a:rPr lang="da-DK" altLang="zh-TW" sz="2000" dirty="0">
                <a:effectLst/>
                <a:latin typeface="+mn-lt"/>
              </a:rPr>
              <a:t>In </a:t>
            </a:r>
            <a:r>
              <a:rPr lang="da-DK" altLang="zh-TW" sz="2000" dirty="0" err="1">
                <a:effectLst/>
                <a:latin typeface="+mn-lt"/>
              </a:rPr>
              <a:t>this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paper</a:t>
            </a:r>
            <a:r>
              <a:rPr lang="da-DK" altLang="zh-TW" sz="2000" dirty="0">
                <a:effectLst/>
                <a:latin typeface="+mn-lt"/>
              </a:rPr>
              <a:t>, </a:t>
            </a:r>
            <a:r>
              <a:rPr lang="da-DK" altLang="zh-TW" sz="2000" dirty="0" err="1">
                <a:effectLst/>
                <a:latin typeface="+mn-lt"/>
              </a:rPr>
              <a:t>we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investigate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two</a:t>
            </a:r>
            <a:r>
              <a:rPr lang="da-DK" altLang="zh-TW" sz="2000" dirty="0">
                <a:effectLst/>
                <a:latin typeface="+mn-lt"/>
              </a:rPr>
              <a:t> types of </a:t>
            </a:r>
            <a:r>
              <a:rPr lang="da-DK" altLang="zh-TW" sz="2000" dirty="0" err="1">
                <a:effectLst/>
                <a:latin typeface="+mn-lt"/>
              </a:rPr>
              <a:t>stateless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functions</a:t>
            </a:r>
            <a:r>
              <a:rPr lang="da-DK" altLang="zh-TW" sz="2000" dirty="0">
                <a:effectLst/>
                <a:latin typeface="+mn-lt"/>
              </a:rPr>
              <a:t>, </a:t>
            </a:r>
            <a:r>
              <a:rPr lang="da-DK" altLang="zh-TW" sz="2000" dirty="0" err="1">
                <a:effectLst/>
                <a:latin typeface="+mn-lt"/>
              </a:rPr>
              <a:t>procedurally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stateless</a:t>
            </a:r>
            <a:r>
              <a:rPr lang="da-DK" altLang="zh-TW" sz="2000" dirty="0">
                <a:effectLst/>
                <a:latin typeface="+mn-lt"/>
              </a:rPr>
              <a:t> and </a:t>
            </a:r>
            <a:r>
              <a:rPr lang="da-DK" altLang="zh-TW" sz="2000" dirty="0" err="1">
                <a:effectLst/>
                <a:latin typeface="+mn-lt"/>
              </a:rPr>
              <a:t>transactionally</a:t>
            </a:r>
            <a:r>
              <a:rPr lang="da-DK" altLang="zh-TW" sz="2000" dirty="0">
                <a:effectLst/>
                <a:latin typeface="+mn-lt"/>
              </a:rPr>
              <a:t> </a:t>
            </a:r>
            <a:r>
              <a:rPr lang="da-DK" altLang="zh-TW" sz="2000" dirty="0" err="1">
                <a:effectLst/>
                <a:latin typeface="+mn-lt"/>
              </a:rPr>
              <a:t>stateless</a:t>
            </a:r>
            <a:r>
              <a:rPr lang="da-DK" altLang="zh-TW" sz="2000" dirty="0">
                <a:effectLst/>
                <a:latin typeface="+mn-lt"/>
              </a:rPr>
              <a:t>, and 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propose a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number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of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optimizations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to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mitigate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the performance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cost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of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transactional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a-DK" altLang="zh-TW" sz="2000" dirty="0" err="1">
                <a:solidFill>
                  <a:srgbClr val="FF0000"/>
                </a:solidFill>
                <a:effectLst/>
                <a:latin typeface="+mn-lt"/>
              </a:rPr>
              <a:t>statelessness</a:t>
            </a:r>
            <a:r>
              <a:rPr lang="da-DK" altLang="zh-TW" sz="2000" dirty="0">
                <a:solidFill>
                  <a:srgbClr val="FF0000"/>
                </a:solidFill>
                <a:effectLst/>
                <a:latin typeface="+mn-lt"/>
              </a:rPr>
              <a:t>. </a:t>
            </a:r>
            <a:endParaRPr lang="da-DK" altLang="zh-TW" sz="2000" dirty="0">
              <a:latin typeface="+mn-lt"/>
            </a:endParaRPr>
          </a:p>
          <a:p>
            <a:pPr lvl="1"/>
            <a:endParaRPr lang="da-DK" altLang="zh-TW" sz="2000" dirty="0">
              <a:latin typeface="+mn-lt"/>
              <a:cs typeface="Times New Roman" panose="02020603050405020304" pitchFamily="18" charset="0"/>
            </a:endParaRPr>
          </a:p>
          <a:p>
            <a:endParaRPr lang="en-US" sz="2000" noProof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9F7686-68BF-6D2E-9AD5-B78D9520D0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9000" y="6356350"/>
            <a:ext cx="2133600" cy="365125"/>
          </a:xfrm>
        </p:spPr>
        <p:txBody>
          <a:bodyPr/>
          <a:lstStyle/>
          <a:p>
            <a:fld id="{ED4A653F-3FA0-724B-9CA0-F2C104F68328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3989956"/>
      </p:ext>
    </p:extLst>
  </p:cSld>
  <p:clrMapOvr>
    <a:masterClrMapping/>
  </p:clrMapOvr>
</p:sld>
</file>

<file path=ppt/theme/theme1.xml><?xml version="1.0" encoding="utf-8"?>
<a:theme xmlns:a="http://schemas.openxmlformats.org/drawingml/2006/main" name="MAIN.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_template" id="{B95C3F1E-F9BB-4CA4-AEA6-D6DFD92E6777}" vid="{6FCCBB00-056A-4DC7-B5C9-63BBF2B6D3F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2140</TotalTime>
  <Words>4727</Words>
  <Application>Microsoft Macintosh PowerPoint</Application>
  <PresentationFormat>如螢幕大小 (4:3)</PresentationFormat>
  <Paragraphs>421</Paragraphs>
  <Slides>46</Slides>
  <Notes>40</Notes>
  <HiddenSlides>11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64" baseType="lpstr">
      <vt:lpstr>微軟正黑體</vt:lpstr>
      <vt:lpstr>CMMI10</vt:lpstr>
      <vt:lpstr>CMR10</vt:lpstr>
      <vt:lpstr>CMR7</vt:lpstr>
      <vt:lpstr>CMSY10</vt:lpstr>
      <vt:lpstr>LibertineMathMI</vt:lpstr>
      <vt:lpstr>LibertineMathMI7</vt:lpstr>
      <vt:lpstr>LinLibertineT</vt:lpstr>
      <vt:lpstr>LinLibertineTI</vt:lpstr>
      <vt:lpstr>NimbusRomNo9L</vt:lpstr>
      <vt:lpstr>Segoe UI Web (West European)</vt:lpstr>
      <vt:lpstr>TimesNewRomanPSMT</vt:lpstr>
      <vt:lpstr>txsys</vt:lpstr>
      <vt:lpstr>Arial</vt:lpstr>
      <vt:lpstr>Calibri</vt:lpstr>
      <vt:lpstr>Times New Roman</vt:lpstr>
      <vt:lpstr>Wingdings</vt:lpstr>
      <vt:lpstr>MAIN.template</vt:lpstr>
      <vt:lpstr>The Cost of Stateless Network Functions in 5G &amp; Towards A Low-Cost Stateless 5G Core </vt:lpstr>
      <vt:lpstr>Introduction of two papers</vt:lpstr>
      <vt:lpstr>1. The Cost of Stateless Network Functions in 5G</vt:lpstr>
      <vt:lpstr>2. Towards A Low-Cost Stateless 5G Core</vt:lpstr>
      <vt:lpstr>Outline</vt:lpstr>
      <vt:lpstr>Abstract</vt:lpstr>
      <vt:lpstr>The Cost of Stateless Network Functions in 5G ABSTRACT</vt:lpstr>
      <vt:lpstr>Introduction</vt:lpstr>
      <vt:lpstr>The Cost of Stateless Network Functions in 5G INTRODUCTION</vt:lpstr>
      <vt:lpstr>STATELESS 5GS FUNCTIONS</vt:lpstr>
      <vt:lpstr>The Cost of Stateless Network Functions in 5G STATELESS 5GS FUNCTIONS</vt:lpstr>
      <vt:lpstr>The Cost of Stateless Network Functions in 5G STATELESS 5GS FUNCTIONS</vt:lpstr>
      <vt:lpstr>The Cost of Stateless Network Functions in 5G STATELESS 5GS FUNCTIONS</vt:lpstr>
      <vt:lpstr>The Cost of Stateless Network Functions in 5G STATELESS 5GS FUNCTIONS</vt:lpstr>
      <vt:lpstr>The Cost of Stateless Network Functions in 5G STATELESS 5GS FUNCTIONS</vt:lpstr>
      <vt:lpstr>The Cost of Stateless Network Functions in 5G STATELESS 5GS FUNCTIONS</vt:lpstr>
      <vt:lpstr>REDUCING THE COST OF TRANSACTIONAL STATELESSNESS</vt:lpstr>
      <vt:lpstr>The Cost of Stateless Network Functions in 5G REDUCING THE COST OF  TRANSACTIONAL STATELESSNESS</vt:lpstr>
      <vt:lpstr>The Cost of Stateless Network Functions in 5G REDUCING THE COST OF  TRANSACTIONAL STATELESSNESS</vt:lpstr>
      <vt:lpstr>The Cost of Stateless Network Functions in 5G REDUCING THE COST OF  TRANSACTIONAL STATELESSNESS</vt:lpstr>
      <vt:lpstr>The Cost of Stateless Network Functions in 5G REDUCING THE COST OF  TRANSACTIONAL STATELESSNESS</vt:lpstr>
      <vt:lpstr>The Cost of Stateless Network Functions in 5G REDUCING THE COST OF  TRANSACTIONAL STATELESSNESS</vt:lpstr>
      <vt:lpstr>The Cost of Stateless Network Functions in 5G REDUCING THE COST OF  TRANSACTIONAL STATELESSNESS</vt:lpstr>
      <vt:lpstr>The Cost of Stateless Network Functions in 5G REDUCING THE COST OF  TRANSACTIONAL STATELESSNESS</vt:lpstr>
      <vt:lpstr>The Cost of Stateless Network Functions in 5G REDUCING THE COST OF  TRANSACTIONAL STATELESSNESS</vt:lpstr>
      <vt:lpstr>The Cost of Stateless Network Functions in 5G REDUCING THE COST OF  TRANSACTIONAL STATELESSNESS</vt:lpstr>
      <vt:lpstr>The Cost of Stateless Network Functions in 5G REDUCING THE COST OF  TRANSACTIONAL STATELESSNESS</vt:lpstr>
      <vt:lpstr>EVALUATION</vt:lpstr>
      <vt:lpstr>The Cost of Stateless Network Functions in 5G EVALUATION</vt:lpstr>
      <vt:lpstr>The Cost of Stateless Network Functions in 5G EVALUATION</vt:lpstr>
      <vt:lpstr>The Cost of Stateless Network Functions in 5G EVALUATION</vt:lpstr>
      <vt:lpstr>The Cost of Stateless Network Functions in 5G EVALUATION</vt:lpstr>
      <vt:lpstr>The Cost of Stateless Network Functions in 5G EVALUATION</vt:lpstr>
      <vt:lpstr>The Cost of Stateless Network Functions in 5G EVALUATION</vt:lpstr>
      <vt:lpstr>The Cost of Stateless Network Functions in 5G EVALUATION</vt:lpstr>
      <vt:lpstr>introduction</vt:lpstr>
      <vt:lpstr>Towards A Low-Cost Stateless 5G Core INTRODUCTION</vt:lpstr>
      <vt:lpstr>REDUCING STATELESS NF LATENCY  </vt:lpstr>
      <vt:lpstr>Towards A Low-Cost Stateless 5G Core REDUCING STATELESS NF LATENCY</vt:lpstr>
      <vt:lpstr>Towards A Low-Cost Stateless 5G Core REDUCING STATELESS NF LATENCY</vt:lpstr>
      <vt:lpstr>evaluation</vt:lpstr>
      <vt:lpstr>Towards A Low-Cost Stateless 5G Core EVALUATION</vt:lpstr>
      <vt:lpstr>Towards A Low-Cost Stateless 5G Core EVALUATION</vt:lpstr>
      <vt:lpstr>Towards A Low-Cost Stateless 5G Core EVALUATION</vt:lpstr>
      <vt:lpstr>Conclusion &amp; FUTURE WORK </vt:lpstr>
      <vt:lpstr>CONCLUSION &amp; FUTURE WORK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Cost of Stateless Network Functions in 5G &amp; Towards A Low-Cost Stateless 5G Core </dc:title>
  <dc:creator>奎量 彭</dc:creator>
  <cp:lastModifiedBy>奎量 彭</cp:lastModifiedBy>
  <cp:revision>17</cp:revision>
  <dcterms:created xsi:type="dcterms:W3CDTF">2023-03-28T07:30:17Z</dcterms:created>
  <dcterms:modified xsi:type="dcterms:W3CDTF">2023-03-31T07:52:06Z</dcterms:modified>
</cp:coreProperties>
</file>