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2" r:id="rId26"/>
    <p:sldId id="280" r:id="rId27"/>
    <p:sldId id="281" r:id="rId28"/>
    <p:sldId id="283" r:id="rId29"/>
    <p:sldId id="284" r:id="rId30"/>
    <p:sldId id="285" r:id="rId31"/>
    <p:sldId id="286" r:id="rId32"/>
    <p:sldId id="287" r:id="rId33"/>
    <p:sldId id="289" r:id="rId34"/>
    <p:sldId id="290" r:id="rId35"/>
    <p:sldId id="291" r:id="rId36"/>
    <p:sldId id="292" r:id="rId37"/>
    <p:sldId id="293" r:id="rId38"/>
    <p:sldId id="294" r:id="rId39"/>
    <p:sldId id="295" r:id="rId4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3653" autoAdjust="0"/>
  </p:normalViewPr>
  <p:slideViewPr>
    <p:cSldViewPr>
      <p:cViewPr varScale="1">
        <p:scale>
          <a:sx n="84" d="100"/>
          <a:sy n="84" d="100"/>
        </p:scale>
        <p:origin x="23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4E111911-B8B2-411E-B779-3D09098FF71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AC5FAB04-305B-4C6B-9A14-295BA555C2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A7B7647-F7CC-4466-808F-FFF761082437}" type="datetimeFigureOut">
              <a:rPr lang="zh-TW" altLang="en-US"/>
              <a:pPr>
                <a:defRPr/>
              </a:pPr>
              <a:t>2023/3/2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20C2F65-9B24-48CA-B6D4-87F375F1174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6F8DF3B0-D745-4045-9D80-2995F34C50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56B30DA-B77A-410E-A5FF-4CB6A252B86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150FA52D-0E2D-49D4-9A3B-079F4BB1B7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2EB62BDB-5DEF-4854-9B15-2B315076B20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FF14879-9D9A-4008-850E-902914F09AEE}" type="datetimeFigureOut">
              <a:rPr lang="zh-TW" altLang="en-US"/>
              <a:pPr>
                <a:defRPr/>
              </a:pPr>
              <a:t>2023/3/2</a:t>
            </a:fld>
            <a:endParaRPr lang="zh-TW" altLang="en-US"/>
          </a:p>
        </p:txBody>
      </p:sp>
      <p:sp>
        <p:nvSpPr>
          <p:cNvPr id="4" name="投影片圖像版面配置區 3">
            <a:extLst>
              <a:ext uri="{FF2B5EF4-FFF2-40B4-BE49-F238E27FC236}">
                <a16:creationId xmlns:a16="http://schemas.microsoft.com/office/drawing/2014/main" id="{9C12CFD2-9292-4C00-85E1-DB9308CD276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>
            <a:extLst>
              <a:ext uri="{FF2B5EF4-FFF2-40B4-BE49-F238E27FC236}">
                <a16:creationId xmlns:a16="http://schemas.microsoft.com/office/drawing/2014/main" id="{BF3BAE05-6ED5-4791-9557-954E813BEE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3A5CE20-EA6D-4148-82BB-44638084908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35C4796-F668-4C86-A56B-8037447057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DB2709A-403D-41EF-B2AE-0FF427B0B43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5G</a:t>
            </a:r>
            <a:r>
              <a:rPr lang="zh-TW" altLang="en-US" dirty="0"/>
              <a:t>基礎設施促進了</a:t>
            </a:r>
            <a:r>
              <a:rPr lang="en-US" altLang="zh-TW" dirty="0"/>
              <a:t>V2X</a:t>
            </a:r>
            <a:r>
              <a:rPr lang="zh-TW" altLang="en-US" dirty="0"/>
              <a:t>通訊，在超高射頻運行、覆蓋範圍有限的小單元基站變得普遍。 </a:t>
            </a:r>
            <a:endParaRPr lang="en-US" altLang="zh-TW" dirty="0"/>
          </a:p>
          <a:p>
            <a:r>
              <a:rPr lang="zh-TW" altLang="en-US" dirty="0"/>
              <a:t>這些</a:t>
            </a:r>
            <a:r>
              <a:rPr lang="en-US" altLang="zh-TW" dirty="0"/>
              <a:t>5G-V2X</a:t>
            </a:r>
            <a:r>
              <a:rPr lang="zh-TW" altLang="en-US" dirty="0"/>
              <a:t>的小型電池基站必須戰略性地部署在消費者附近，以實現幾個用例。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B2709A-403D-41EF-B2AE-0FF427B0B431}" type="slidenum">
              <a:rPr lang="zh-TW" altLang="en-US" smtClean="0"/>
              <a:pPr>
                <a:defRPr/>
              </a:pPr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24446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 </a:t>
            </a:r>
            <a:r>
              <a:rPr lang="en-US" altLang="zh-TW" dirty="0"/>
              <a:t>GNB-CU</a:t>
            </a:r>
            <a:r>
              <a:rPr lang="zh-TW" altLang="en-US" dirty="0"/>
              <a:t>通常位於相對於作為</a:t>
            </a:r>
            <a:r>
              <a:rPr lang="en-US" altLang="zh-TW" dirty="0"/>
              <a:t>UE</a:t>
            </a:r>
            <a:r>
              <a:rPr lang="zh-TW" altLang="en-US" dirty="0"/>
              <a:t>的車輛的中等較高的水準，緊挨著</a:t>
            </a:r>
            <a:r>
              <a:rPr lang="en-US" altLang="zh-TW" dirty="0"/>
              <a:t>GNB-DU</a:t>
            </a:r>
            <a:r>
              <a:rPr lang="zh-TW" altLang="en-US" dirty="0"/>
              <a:t>和</a:t>
            </a:r>
            <a:r>
              <a:rPr lang="en-US" altLang="zh-TW" dirty="0"/>
              <a:t>GNB-RU(</a:t>
            </a:r>
            <a:r>
              <a:rPr lang="zh-TW" altLang="en-US" dirty="0"/>
              <a:t>無線射頻單元</a:t>
            </a:r>
            <a:r>
              <a:rPr lang="en-US" altLang="zh-TW" dirty="0"/>
              <a:t>)</a:t>
            </a:r>
            <a:r>
              <a:rPr lang="zh-TW" altLang="en-US" dirty="0"/>
              <a:t>。 在此類設定中，</a:t>
            </a:r>
            <a:r>
              <a:rPr lang="en-US" altLang="zh-TW" dirty="0" err="1"/>
              <a:t>gNB</a:t>
            </a:r>
            <a:r>
              <a:rPr lang="en-US" altLang="zh-TW" dirty="0"/>
              <a:t>-CU</a:t>
            </a:r>
            <a:r>
              <a:rPr lang="zh-TW" altLang="en-US" dirty="0"/>
              <a:t>管理無線電資源控制（</a:t>
            </a:r>
            <a:r>
              <a:rPr lang="en-US" altLang="zh-TW" dirty="0"/>
              <a:t>RRC</a:t>
            </a:r>
            <a:r>
              <a:rPr lang="zh-TW" altLang="en-US" dirty="0"/>
              <a:t>）、服務資料關聯協議（</a:t>
            </a:r>
            <a:r>
              <a:rPr lang="en-US" altLang="zh-TW" dirty="0"/>
              <a:t>SDAP</a:t>
            </a:r>
            <a:r>
              <a:rPr lang="zh-TW" altLang="en-US" dirty="0"/>
              <a:t>）和資料包資料收斂協議（</a:t>
            </a:r>
            <a:r>
              <a:rPr lang="en-US" altLang="zh-TW" dirty="0"/>
              <a:t>PDCP</a:t>
            </a:r>
            <a:r>
              <a:rPr lang="zh-TW" altLang="en-US" dirty="0"/>
              <a:t>）協議，而</a:t>
            </a:r>
            <a:r>
              <a:rPr lang="en-US" altLang="zh-TW" dirty="0"/>
              <a:t>GNB-DU</a:t>
            </a:r>
            <a:r>
              <a:rPr lang="zh-TW" altLang="en-US" dirty="0"/>
              <a:t>處理無線電鏈路控制（</a:t>
            </a:r>
            <a:r>
              <a:rPr lang="en-US" altLang="zh-TW" dirty="0"/>
              <a:t>RLC</a:t>
            </a:r>
            <a:r>
              <a:rPr lang="zh-TW" altLang="en-US" dirty="0"/>
              <a:t>）、媒體訪問控制（</a:t>
            </a:r>
            <a:r>
              <a:rPr lang="en-US" altLang="zh-TW" dirty="0"/>
              <a:t>MAC</a:t>
            </a:r>
            <a:r>
              <a:rPr lang="zh-TW" altLang="en-US" dirty="0"/>
              <a:t>）和物理（</a:t>
            </a:r>
            <a:r>
              <a:rPr lang="en-US" altLang="zh-TW" dirty="0"/>
              <a:t>PHY</a:t>
            </a:r>
            <a:r>
              <a:rPr lang="zh-TW" altLang="en-US" dirty="0"/>
              <a:t>）層服務</a:t>
            </a:r>
            <a:r>
              <a:rPr lang="en-US" altLang="zh-TW" dirty="0"/>
              <a:t>[8]</a:t>
            </a:r>
            <a:r>
              <a:rPr lang="zh-TW" altLang="en-US" dirty="0"/>
              <a:t>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B2709A-403D-41EF-B2AE-0FF427B0B431}" type="slidenum">
              <a:rPr lang="zh-TW" altLang="en-US" smtClean="0"/>
              <a:pPr>
                <a:defRPr/>
              </a:pPr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6238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NG-RAN</a:t>
            </a:r>
            <a:r>
              <a:rPr lang="zh-TW" altLang="en-US" dirty="0"/>
              <a:t>的分類，除了提高靈活性和提高效能外，還引入了不同的交接技術，如適用於</a:t>
            </a:r>
            <a:r>
              <a:rPr lang="en-US" altLang="zh-TW" dirty="0"/>
              <a:t>5G-V2X</a:t>
            </a:r>
            <a:r>
              <a:rPr lang="zh-TW" altLang="en-US" dirty="0"/>
              <a:t>的</a:t>
            </a:r>
            <a:r>
              <a:rPr lang="en-US" altLang="zh-TW" dirty="0" err="1"/>
              <a:t>gNB</a:t>
            </a:r>
            <a:r>
              <a:rPr lang="en-US" altLang="zh-TW" dirty="0"/>
              <a:t>-CU</a:t>
            </a:r>
            <a:r>
              <a:rPr lang="zh-TW" altLang="en-US" dirty="0"/>
              <a:t>間和</a:t>
            </a:r>
            <a:r>
              <a:rPr lang="en-US" altLang="zh-TW" dirty="0" err="1"/>
              <a:t>gNB</a:t>
            </a:r>
            <a:r>
              <a:rPr lang="en-US" altLang="zh-TW" dirty="0"/>
              <a:t>-DU</a:t>
            </a:r>
            <a:r>
              <a:rPr lang="zh-TW" altLang="en-US" dirty="0"/>
              <a:t>間。前一種方法透過</a:t>
            </a:r>
            <a:r>
              <a:rPr lang="en-US" altLang="zh-TW" dirty="0" err="1"/>
              <a:t>Xn</a:t>
            </a:r>
            <a:r>
              <a:rPr lang="zh-TW" altLang="en-US" dirty="0"/>
              <a:t>介面將</a:t>
            </a:r>
            <a:r>
              <a:rPr lang="en-US" altLang="zh-TW" dirty="0"/>
              <a:t>UE</a:t>
            </a:r>
            <a:r>
              <a:rPr lang="zh-TW" altLang="en-US" dirty="0"/>
              <a:t>從源</a:t>
            </a:r>
            <a:r>
              <a:rPr lang="en-US" altLang="zh-TW" dirty="0" err="1"/>
              <a:t>gNB</a:t>
            </a:r>
            <a:r>
              <a:rPr lang="en-US" altLang="zh-TW" dirty="0"/>
              <a:t>-CU</a:t>
            </a:r>
            <a:r>
              <a:rPr lang="zh-TW" altLang="en-US" dirty="0"/>
              <a:t>傳輸到目標</a:t>
            </a:r>
            <a:r>
              <a:rPr lang="en-US" altLang="zh-TW" dirty="0" err="1"/>
              <a:t>gNB</a:t>
            </a:r>
            <a:r>
              <a:rPr lang="en-US" altLang="zh-TW" dirty="0"/>
              <a:t>-CU</a:t>
            </a:r>
            <a:r>
              <a:rPr lang="zh-TW" altLang="en-US" dirty="0"/>
              <a:t>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B2709A-403D-41EF-B2AE-0FF427B0B431}" type="slidenum">
              <a:rPr lang="zh-TW" altLang="en-US" smtClean="0"/>
              <a:pPr>
                <a:defRPr/>
              </a:pPr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75467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然而，對於離使用者相對較遠的</a:t>
            </a:r>
            <a:r>
              <a:rPr lang="en-US" altLang="zh-TW" dirty="0"/>
              <a:t>GNB-CU</a:t>
            </a:r>
            <a:r>
              <a:rPr lang="zh-TW" altLang="en-US" dirty="0"/>
              <a:t>來說，管理和控制</a:t>
            </a:r>
            <a:r>
              <a:rPr lang="en-US" altLang="zh-TW" dirty="0"/>
              <a:t>UE</a:t>
            </a:r>
            <a:r>
              <a:rPr lang="zh-TW" altLang="en-US" dirty="0"/>
              <a:t>的通訊效率低下（儘管</a:t>
            </a:r>
            <a:r>
              <a:rPr lang="en-US" altLang="zh-TW" dirty="0"/>
              <a:t>UE</a:t>
            </a:r>
            <a:r>
              <a:rPr lang="zh-TW" altLang="en-US" dirty="0"/>
              <a:t>透過</a:t>
            </a:r>
            <a:r>
              <a:rPr lang="en-US" altLang="zh-TW" dirty="0"/>
              <a:t>RRC</a:t>
            </a:r>
            <a:r>
              <a:rPr lang="zh-TW" altLang="en-US" dirty="0"/>
              <a:t>設定與</a:t>
            </a:r>
            <a:r>
              <a:rPr lang="en-US" altLang="zh-TW" dirty="0"/>
              <a:t>GNB-CU</a:t>
            </a:r>
            <a:r>
              <a:rPr lang="zh-TW" altLang="en-US" dirty="0"/>
              <a:t>建立安全通道）。</a:t>
            </a:r>
            <a:r>
              <a:rPr lang="en-US" altLang="zh-TW" dirty="0"/>
              <a:t>.</a:t>
            </a:r>
          </a:p>
          <a:p>
            <a:endParaRPr lang="en-US" altLang="zh-TW" dirty="0"/>
          </a:p>
          <a:p>
            <a:r>
              <a:rPr lang="zh-TW" altLang="en-US" dirty="0"/>
              <a:t> 雖然更可取的是按照</a:t>
            </a:r>
            <a:r>
              <a:rPr lang="en-US" altLang="zh-TW" dirty="0" err="1"/>
              <a:t>gNB</a:t>
            </a:r>
            <a:r>
              <a:rPr lang="en-US" altLang="zh-TW" dirty="0"/>
              <a:t>-DU</a:t>
            </a:r>
            <a:r>
              <a:rPr lang="zh-TW" altLang="en-US" dirty="0"/>
              <a:t>間移交技術的規定，透過</a:t>
            </a:r>
            <a:r>
              <a:rPr lang="en-US" altLang="zh-TW" dirty="0"/>
              <a:t>GNB-DU</a:t>
            </a:r>
            <a:r>
              <a:rPr lang="zh-TW" altLang="en-US" dirty="0"/>
              <a:t>處理網路控制，但</a:t>
            </a:r>
            <a:r>
              <a:rPr lang="en-US" altLang="zh-TW" dirty="0"/>
              <a:t>UE</a:t>
            </a:r>
            <a:r>
              <a:rPr lang="zh-TW" altLang="en-US" dirty="0"/>
              <a:t>和</a:t>
            </a:r>
            <a:r>
              <a:rPr lang="en-US" altLang="zh-TW" dirty="0"/>
              <a:t>GNB-DU</a:t>
            </a:r>
            <a:r>
              <a:rPr lang="zh-TW" altLang="en-US" dirty="0"/>
              <a:t>之間傳輸的訊號訊息不受保護。 因此，這使訊息面臨不同的安全威脅</a:t>
            </a:r>
            <a:r>
              <a:rPr lang="en-US" altLang="zh-TW" dirty="0"/>
              <a:t>[10]</a:t>
            </a:r>
            <a:r>
              <a:rPr lang="zh-TW" altLang="en-US" dirty="0"/>
              <a:t>，</a:t>
            </a:r>
            <a:r>
              <a:rPr lang="en-US" altLang="zh-TW" dirty="0"/>
              <a:t>[11]</a:t>
            </a:r>
            <a:r>
              <a:rPr lang="zh-TW" altLang="en-US" dirty="0"/>
              <a:t>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B2709A-403D-41EF-B2AE-0FF427B0B431}" type="slidenum">
              <a:rPr lang="zh-TW" altLang="en-US" smtClean="0"/>
              <a:pPr>
                <a:defRPr/>
              </a:pPr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03025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NG-RAN</a:t>
            </a:r>
            <a:r>
              <a:rPr lang="zh-TW" altLang="en-US" dirty="0"/>
              <a:t>架構採用了一種新的設計，該設計利用功能分割進行細粒度決策和資源控制。 如圖</a:t>
            </a:r>
            <a:r>
              <a:rPr lang="en-US" altLang="zh-TW" dirty="0"/>
              <a:t>2</a:t>
            </a:r>
            <a:r>
              <a:rPr lang="zh-TW" altLang="en-US" dirty="0"/>
              <a:t>所示，該架構將</a:t>
            </a:r>
            <a:r>
              <a:rPr lang="en-US" altLang="zh-TW" dirty="0"/>
              <a:t>GNB</a:t>
            </a:r>
            <a:r>
              <a:rPr lang="zh-TW" altLang="en-US" dirty="0"/>
              <a:t>函式分為</a:t>
            </a:r>
            <a:r>
              <a:rPr lang="en-US" altLang="zh-TW" dirty="0" err="1"/>
              <a:t>gNB</a:t>
            </a:r>
            <a:r>
              <a:rPr lang="en-US" altLang="zh-TW" dirty="0"/>
              <a:t>-CU</a:t>
            </a:r>
            <a:r>
              <a:rPr lang="zh-TW" altLang="en-US" dirty="0"/>
              <a:t>、</a:t>
            </a:r>
            <a:r>
              <a:rPr lang="en-US" altLang="zh-TW" dirty="0"/>
              <a:t>GNB-DU</a:t>
            </a:r>
            <a:r>
              <a:rPr lang="zh-TW" altLang="en-US" dirty="0"/>
              <a:t>和</a:t>
            </a:r>
            <a:r>
              <a:rPr lang="en-US" altLang="zh-TW" dirty="0" err="1"/>
              <a:t>gNB</a:t>
            </a:r>
            <a:r>
              <a:rPr lang="en-US" altLang="zh-TW" dirty="0"/>
              <a:t>-RU</a:t>
            </a:r>
            <a:r>
              <a:rPr lang="zh-TW" altLang="en-US" dirty="0"/>
              <a:t>，它們與</a:t>
            </a:r>
            <a:r>
              <a:rPr lang="en-US" altLang="zh-TW" dirty="0"/>
              <a:t>5G</a:t>
            </a:r>
            <a:r>
              <a:rPr lang="zh-TW" altLang="en-US" dirty="0"/>
              <a:t>核心（</a:t>
            </a:r>
            <a:r>
              <a:rPr lang="en-US" altLang="zh-TW" dirty="0"/>
              <a:t>5GC</a:t>
            </a:r>
            <a:r>
              <a:rPr lang="zh-TW" altLang="en-US" dirty="0"/>
              <a:t>）連線</a:t>
            </a:r>
            <a:r>
              <a:rPr lang="en-US" altLang="zh-TW" dirty="0"/>
              <a:t>——</a:t>
            </a:r>
            <a:r>
              <a:rPr lang="zh-TW" altLang="en-US" dirty="0"/>
              <a:t>特別是透過</a:t>
            </a:r>
            <a:r>
              <a:rPr lang="en-US" altLang="zh-TW" dirty="0"/>
              <a:t>N2/NG-C</a:t>
            </a:r>
            <a:r>
              <a:rPr lang="zh-TW" altLang="en-US" dirty="0"/>
              <a:t>介面連線到</a:t>
            </a:r>
            <a:r>
              <a:rPr lang="en-US" altLang="zh-TW" dirty="0"/>
              <a:t>AMF</a:t>
            </a:r>
            <a:r>
              <a:rPr lang="zh-TW" altLang="en-US" dirty="0"/>
              <a:t>（訪問和移動功能），並透過</a:t>
            </a:r>
            <a:r>
              <a:rPr lang="en-US" altLang="zh-TW" dirty="0"/>
              <a:t>N3/NG-U</a:t>
            </a:r>
            <a:r>
              <a:rPr lang="zh-TW" altLang="en-US" dirty="0"/>
              <a:t>介面連線到</a:t>
            </a:r>
            <a:r>
              <a:rPr lang="en-US" altLang="zh-TW" dirty="0"/>
              <a:t>UPF</a:t>
            </a:r>
            <a:r>
              <a:rPr lang="zh-TW" altLang="en-US" dirty="0"/>
              <a:t>（使用者平面函式）。 </a:t>
            </a:r>
            <a:r>
              <a:rPr lang="en-US" altLang="zh-TW" dirty="0"/>
              <a:t>GNB-CU</a:t>
            </a:r>
            <a:r>
              <a:rPr lang="zh-TW" altLang="en-US" dirty="0"/>
              <a:t>的進一步劃分導致控制平面（</a:t>
            </a:r>
            <a:r>
              <a:rPr lang="en-US" altLang="zh-TW" dirty="0"/>
              <a:t>CU-CP</a:t>
            </a:r>
            <a:r>
              <a:rPr lang="zh-TW" altLang="en-US" dirty="0"/>
              <a:t>）和使用者平面（</a:t>
            </a:r>
            <a:r>
              <a:rPr lang="en-US" altLang="zh-TW" dirty="0"/>
              <a:t>CU-UP</a:t>
            </a:r>
            <a:r>
              <a:rPr lang="zh-TW" altLang="en-US" dirty="0"/>
              <a:t>）元件透過</a:t>
            </a:r>
            <a:r>
              <a:rPr lang="en-US" altLang="zh-TW" dirty="0"/>
              <a:t>E1</a:t>
            </a:r>
            <a:r>
              <a:rPr lang="zh-TW" altLang="en-US" dirty="0"/>
              <a:t>介面進行互動。</a:t>
            </a:r>
            <a:endParaRPr lang="en-US" altLang="zh-TW" dirty="0"/>
          </a:p>
          <a:p>
            <a:r>
              <a:rPr lang="zh-TW" altLang="en-US" dirty="0"/>
              <a:t>除了</a:t>
            </a:r>
            <a:r>
              <a:rPr lang="en-US" altLang="zh-TW" dirty="0" err="1"/>
              <a:t>gNB</a:t>
            </a:r>
            <a:r>
              <a:rPr lang="zh-TW" altLang="en-US" dirty="0"/>
              <a:t>內部通訊（</a:t>
            </a:r>
            <a:r>
              <a:rPr lang="en-US" altLang="zh-TW" dirty="0"/>
              <a:t>GNB-CU</a:t>
            </a:r>
            <a:r>
              <a:rPr lang="zh-TW" altLang="en-US" dirty="0"/>
              <a:t>和</a:t>
            </a:r>
            <a:r>
              <a:rPr lang="en-US" altLang="zh-TW" dirty="0"/>
              <a:t>GNB-DU</a:t>
            </a:r>
            <a:r>
              <a:rPr lang="zh-TW" altLang="en-US" dirty="0"/>
              <a:t>之間的互動）外，兩個</a:t>
            </a:r>
            <a:r>
              <a:rPr lang="en-US" altLang="zh-TW" dirty="0" err="1"/>
              <a:t>gNB</a:t>
            </a:r>
            <a:r>
              <a:rPr lang="zh-TW" altLang="en-US" dirty="0"/>
              <a:t>之間的通訊，特別是</a:t>
            </a:r>
            <a:r>
              <a:rPr lang="en-US" altLang="zh-TW" dirty="0" err="1"/>
              <a:t>gNB</a:t>
            </a:r>
            <a:r>
              <a:rPr lang="en-US" altLang="zh-TW" dirty="0"/>
              <a:t>-CU</a:t>
            </a:r>
            <a:r>
              <a:rPr lang="zh-TW" altLang="en-US" dirty="0"/>
              <a:t>之間的通訊，還使用與</a:t>
            </a:r>
            <a:r>
              <a:rPr lang="en-US" altLang="zh-TW" dirty="0"/>
              <a:t>CU-UP</a:t>
            </a:r>
            <a:r>
              <a:rPr lang="zh-TW" altLang="en-US" dirty="0"/>
              <a:t>和</a:t>
            </a:r>
            <a:r>
              <a:rPr lang="en-US" altLang="zh-TW" dirty="0"/>
              <a:t>CU-CP</a:t>
            </a:r>
            <a:r>
              <a:rPr lang="zh-TW" altLang="en-US" dirty="0"/>
              <a:t>相對應的</a:t>
            </a:r>
            <a:r>
              <a:rPr lang="en-US" altLang="zh-TW" dirty="0" err="1"/>
              <a:t>Xn</a:t>
            </a:r>
            <a:r>
              <a:rPr lang="zh-TW" altLang="en-US" dirty="0"/>
              <a:t>介面（</a:t>
            </a:r>
            <a:r>
              <a:rPr lang="en-US" altLang="zh-TW" dirty="0" err="1"/>
              <a:t>Xn</a:t>
            </a:r>
            <a:r>
              <a:rPr lang="en-US" altLang="zh-TW" dirty="0"/>
              <a:t>-U</a:t>
            </a:r>
            <a:r>
              <a:rPr lang="zh-TW" altLang="en-US" dirty="0"/>
              <a:t>和</a:t>
            </a:r>
            <a:r>
              <a:rPr lang="en-US" altLang="zh-TW" dirty="0" err="1"/>
              <a:t>Xn</a:t>
            </a:r>
            <a:r>
              <a:rPr lang="en-US" altLang="zh-TW" dirty="0"/>
              <a:t>-C</a:t>
            </a:r>
            <a:r>
              <a:rPr lang="zh-TW" altLang="en-US" dirty="0"/>
              <a:t>）進行。值得注意的是，</a:t>
            </a:r>
            <a:r>
              <a:rPr lang="en-US" altLang="zh-TW" dirty="0"/>
              <a:t>GNB-DU</a:t>
            </a:r>
            <a:r>
              <a:rPr lang="zh-TW" altLang="en-US" dirty="0"/>
              <a:t>與</a:t>
            </a:r>
            <a:r>
              <a:rPr lang="en-US" altLang="zh-TW" dirty="0"/>
              <a:t>GNB-CU</a:t>
            </a:r>
            <a:r>
              <a:rPr lang="zh-TW" altLang="en-US" dirty="0"/>
              <a:t>不同，無法與</a:t>
            </a:r>
            <a:r>
              <a:rPr lang="en-US" altLang="zh-TW" dirty="0"/>
              <a:t>UE</a:t>
            </a:r>
            <a:r>
              <a:rPr lang="zh-TW" altLang="en-US" dirty="0"/>
              <a:t>建立安全通道。 因此，</a:t>
            </a:r>
            <a:r>
              <a:rPr lang="en-US" altLang="zh-TW" dirty="0" err="1"/>
              <a:t>gnB</a:t>
            </a:r>
            <a:r>
              <a:rPr lang="en-US" altLang="zh-TW" dirty="0"/>
              <a:t>-DU</a:t>
            </a:r>
            <a:r>
              <a:rPr lang="zh-TW" altLang="en-US" dirty="0"/>
              <a:t>和</a:t>
            </a:r>
            <a:r>
              <a:rPr lang="en-US" altLang="zh-TW" dirty="0"/>
              <a:t>UE</a:t>
            </a:r>
            <a:r>
              <a:rPr lang="zh-TW" altLang="en-US" dirty="0"/>
              <a:t>之間交換的訊號訊息可能會受到安全威脅，使攻擊者能夠透過</a:t>
            </a:r>
            <a:r>
              <a:rPr lang="en-US" altLang="zh-TW" dirty="0" err="1"/>
              <a:t>gnB</a:t>
            </a:r>
            <a:r>
              <a:rPr lang="en-US" altLang="zh-TW" dirty="0"/>
              <a:t>-DU</a:t>
            </a:r>
            <a:r>
              <a:rPr lang="zh-TW" altLang="en-US" dirty="0"/>
              <a:t>透過大規模處理請求壓倒</a:t>
            </a:r>
            <a:r>
              <a:rPr lang="en-US" altLang="zh-TW" dirty="0" err="1"/>
              <a:t>gnB</a:t>
            </a:r>
            <a:r>
              <a:rPr lang="en-US" altLang="zh-TW" dirty="0"/>
              <a:t>-CU</a:t>
            </a:r>
            <a:r>
              <a:rPr lang="zh-TW" altLang="en-US" dirty="0"/>
              <a:t>。 本文側重於</a:t>
            </a:r>
            <a:r>
              <a:rPr lang="en-US" altLang="zh-TW" dirty="0" err="1"/>
              <a:t>gNB</a:t>
            </a:r>
            <a:r>
              <a:rPr lang="en-US" altLang="zh-TW" dirty="0"/>
              <a:t>-DU</a:t>
            </a:r>
            <a:r>
              <a:rPr lang="zh-TW" altLang="en-US" dirty="0"/>
              <a:t>間移交，這要求</a:t>
            </a:r>
            <a:r>
              <a:rPr lang="en-US" altLang="zh-TW" dirty="0" err="1"/>
              <a:t>gNB</a:t>
            </a:r>
            <a:r>
              <a:rPr lang="en-US" altLang="zh-TW" dirty="0"/>
              <a:t>-CU</a:t>
            </a:r>
            <a:r>
              <a:rPr lang="zh-TW" altLang="en-US" dirty="0"/>
              <a:t>攜帶隨附的訊號開銷，導致交通瓶頸</a:t>
            </a:r>
            <a:r>
              <a:rPr lang="en-US" altLang="zh-TW" dirty="0"/>
              <a:t>[15]</a:t>
            </a:r>
            <a:r>
              <a:rPr lang="zh-TW" altLang="en-US" dirty="0"/>
              <a:t>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B2709A-403D-41EF-B2AE-0FF427B0B431}" type="slidenum">
              <a:rPr lang="zh-TW" altLang="en-US" smtClean="0"/>
              <a:pPr>
                <a:defRPr/>
              </a:pPr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02376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根據</a:t>
            </a:r>
            <a:r>
              <a:rPr lang="en-US" altLang="zh-TW" dirty="0"/>
              <a:t>3GPP</a:t>
            </a:r>
            <a:r>
              <a:rPr lang="zh-TW" altLang="en-US" dirty="0"/>
              <a:t>在</a:t>
            </a:r>
            <a:r>
              <a:rPr lang="en-US" altLang="zh-TW" dirty="0"/>
              <a:t>[8]</a:t>
            </a:r>
            <a:r>
              <a:rPr lang="zh-TW" altLang="en-US" dirty="0"/>
              <a:t>中概述的</a:t>
            </a:r>
            <a:r>
              <a:rPr lang="en-US" altLang="zh-TW" dirty="0"/>
              <a:t>NG-RAN</a:t>
            </a:r>
            <a:r>
              <a:rPr lang="zh-TW" altLang="en-US" dirty="0"/>
              <a:t>移交程式，當</a:t>
            </a:r>
            <a:r>
              <a:rPr lang="en-US" altLang="zh-TW" dirty="0"/>
              <a:t>UE</a:t>
            </a:r>
            <a:r>
              <a:rPr lang="zh-TW" altLang="en-US" dirty="0"/>
              <a:t>將連線傳輸到另一個</a:t>
            </a:r>
            <a:r>
              <a:rPr lang="en-US" altLang="zh-TW" dirty="0"/>
              <a:t>GNB-DU</a:t>
            </a:r>
            <a:r>
              <a:rPr lang="zh-TW" altLang="en-US" dirty="0"/>
              <a:t>時，需要無縫交接，其中源和目標</a:t>
            </a:r>
            <a:r>
              <a:rPr lang="en-US" altLang="zh-TW" dirty="0"/>
              <a:t>GNB-DU</a:t>
            </a:r>
            <a:r>
              <a:rPr lang="zh-TW" altLang="en-US" dirty="0"/>
              <a:t>在單個</a:t>
            </a:r>
            <a:r>
              <a:rPr lang="en-US" altLang="zh-TW" dirty="0"/>
              <a:t>GNB-CU</a:t>
            </a:r>
            <a:r>
              <a:rPr lang="zh-TW" altLang="en-US" dirty="0"/>
              <a:t>下。 這種情況通常被稱為</a:t>
            </a:r>
            <a:r>
              <a:rPr lang="en-US" altLang="zh-TW" dirty="0" err="1"/>
              <a:t>gNB</a:t>
            </a:r>
            <a:r>
              <a:rPr lang="en-US" altLang="zh-TW" dirty="0"/>
              <a:t>-DU</a:t>
            </a:r>
            <a:r>
              <a:rPr lang="zh-TW" altLang="en-US" dirty="0"/>
              <a:t>間移交。 在本節中，我們重點關注</a:t>
            </a:r>
            <a:r>
              <a:rPr lang="en-US" altLang="zh-TW" dirty="0" err="1"/>
              <a:t>gNB</a:t>
            </a:r>
            <a:r>
              <a:rPr lang="en-US" altLang="zh-TW" dirty="0"/>
              <a:t>-DU</a:t>
            </a:r>
            <a:r>
              <a:rPr lang="zh-TW" altLang="en-US" dirty="0"/>
              <a:t>間移動管理，這是一個</a:t>
            </a:r>
            <a:r>
              <a:rPr lang="en-US" altLang="zh-TW" dirty="0"/>
              <a:t>NG-RAN</a:t>
            </a:r>
            <a:r>
              <a:rPr lang="zh-TW" altLang="en-US" dirty="0"/>
              <a:t>移交程式</a:t>
            </a:r>
            <a:r>
              <a:rPr lang="en-US" altLang="zh-TW" dirty="0"/>
              <a:t>[8]</a:t>
            </a:r>
            <a:r>
              <a:rPr lang="zh-TW" altLang="en-US" dirty="0"/>
              <a:t>。 在圖</a:t>
            </a:r>
            <a:r>
              <a:rPr lang="en-US" altLang="zh-TW" dirty="0"/>
              <a:t>3</a:t>
            </a:r>
            <a:r>
              <a:rPr lang="zh-TW" altLang="en-US" dirty="0"/>
              <a:t>所示的</a:t>
            </a:r>
            <a:r>
              <a:rPr lang="en-US" altLang="zh-TW" dirty="0" err="1"/>
              <a:t>gNB</a:t>
            </a:r>
            <a:r>
              <a:rPr lang="en-US" altLang="zh-TW" dirty="0"/>
              <a:t>-DU</a:t>
            </a:r>
            <a:r>
              <a:rPr lang="zh-TW" altLang="en-US" dirty="0"/>
              <a:t>間交接中，</a:t>
            </a:r>
            <a:r>
              <a:rPr lang="en-US" altLang="zh-TW" dirty="0"/>
              <a:t>GNB-DU</a:t>
            </a:r>
            <a:r>
              <a:rPr lang="zh-TW" altLang="en-US" dirty="0"/>
              <a:t>在</a:t>
            </a:r>
            <a:r>
              <a:rPr lang="en-US" altLang="zh-TW" dirty="0"/>
              <a:t>UE</a:t>
            </a:r>
            <a:r>
              <a:rPr lang="zh-TW" altLang="en-US" dirty="0"/>
              <a:t>和</a:t>
            </a:r>
            <a:r>
              <a:rPr lang="en-US" altLang="zh-TW" dirty="0"/>
              <a:t>GNB-CU</a:t>
            </a:r>
            <a:r>
              <a:rPr lang="zh-TW" altLang="en-US" dirty="0"/>
              <a:t>之間的溝通中只起著無記名者的作用</a:t>
            </a:r>
            <a:endParaRPr lang="en-US" altLang="zh-TW" dirty="0"/>
          </a:p>
          <a:p>
            <a:r>
              <a:rPr lang="zh-TW" altLang="en-US" dirty="0"/>
              <a:t>與此同時，在當前移交程式中觀察到的一個關鍵問題是缺乏相互身份驗證，以及</a:t>
            </a:r>
            <a:r>
              <a:rPr lang="en-US" altLang="zh-TW" dirty="0"/>
              <a:t>UE</a:t>
            </a:r>
            <a:r>
              <a:rPr lang="zh-TW" altLang="en-US" dirty="0"/>
              <a:t>和</a:t>
            </a:r>
            <a:r>
              <a:rPr lang="en-US" altLang="zh-TW" dirty="0"/>
              <a:t>GNB-DU</a:t>
            </a:r>
            <a:r>
              <a:rPr lang="zh-TW" altLang="en-US" dirty="0"/>
              <a:t>之間的安全通道。 因此，無論訪問許可權如何，如果採用當前的移交管理機制，都可能發生一些安全事件。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B2709A-403D-41EF-B2AE-0FF427B0B431}" type="slidenum">
              <a:rPr lang="zh-TW" altLang="en-US" smtClean="0"/>
              <a:pPr>
                <a:defRPr/>
              </a:pPr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0143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根據</a:t>
            </a:r>
            <a:r>
              <a:rPr lang="en-US" altLang="zh-TW" dirty="0"/>
              <a:t>[8]</a:t>
            </a:r>
            <a:r>
              <a:rPr lang="zh-TW" altLang="en-US" dirty="0"/>
              <a:t>，如圖</a:t>
            </a:r>
            <a:r>
              <a:rPr lang="en-US" altLang="zh-TW" dirty="0"/>
              <a:t>3</a:t>
            </a:r>
            <a:r>
              <a:rPr lang="zh-TW" altLang="en-US" dirty="0"/>
              <a:t>所示，</a:t>
            </a:r>
            <a:r>
              <a:rPr lang="en-US" altLang="zh-TW" dirty="0" err="1"/>
              <a:t>gNB</a:t>
            </a:r>
            <a:r>
              <a:rPr lang="en-US" altLang="zh-TW" dirty="0"/>
              <a:t>-DU</a:t>
            </a:r>
            <a:r>
              <a:rPr lang="zh-TW" altLang="en-US" dirty="0"/>
              <a:t>間移交由初始註冊的</a:t>
            </a:r>
            <a:r>
              <a:rPr lang="en-US" altLang="zh-TW" dirty="0"/>
              <a:t>RRC</a:t>
            </a:r>
            <a:r>
              <a:rPr lang="zh-TW" altLang="en-US" dirty="0"/>
              <a:t>和</a:t>
            </a:r>
            <a:r>
              <a:rPr lang="en-US" altLang="zh-TW" dirty="0"/>
              <a:t>AS</a:t>
            </a:r>
            <a:r>
              <a:rPr lang="zh-TW" altLang="en-US" dirty="0"/>
              <a:t>設定涵蓋。 </a:t>
            </a:r>
            <a:r>
              <a:rPr lang="en-US" altLang="zh-TW" dirty="0"/>
              <a:t>UE</a:t>
            </a:r>
            <a:r>
              <a:rPr lang="zh-TW" altLang="en-US" dirty="0"/>
              <a:t>透過測量報告</a:t>
            </a:r>
            <a:r>
              <a:rPr lang="en-US" altLang="zh-TW" dirty="0"/>
              <a:t>Measurement Report</a:t>
            </a:r>
            <a:r>
              <a:rPr lang="zh-TW" altLang="en-US" dirty="0"/>
              <a:t>（</a:t>
            </a:r>
            <a:r>
              <a:rPr lang="en-US" altLang="zh-TW" dirty="0"/>
              <a:t>MR</a:t>
            </a:r>
            <a:r>
              <a:rPr lang="zh-TW" altLang="en-US" dirty="0"/>
              <a:t>）將當前狀態傳送到源</a:t>
            </a:r>
            <a:r>
              <a:rPr lang="en-US" altLang="zh-TW" dirty="0"/>
              <a:t>GNB-DU</a:t>
            </a:r>
            <a:r>
              <a:rPr lang="zh-TW" altLang="en-US" dirty="0"/>
              <a:t>，源</a:t>
            </a:r>
            <a:r>
              <a:rPr lang="en-US" altLang="zh-TW" dirty="0"/>
              <a:t>GNB-DU</a:t>
            </a:r>
            <a:r>
              <a:rPr lang="zh-TW" altLang="en-US" dirty="0"/>
              <a:t>使用上行鏈路</a:t>
            </a:r>
            <a:r>
              <a:rPr lang="en-US" altLang="zh-TW" dirty="0"/>
              <a:t>RRC</a:t>
            </a:r>
            <a:r>
              <a:rPr lang="zh-TW" altLang="en-US" dirty="0"/>
              <a:t>傳輸訊息編碼並傳送到</a:t>
            </a:r>
            <a:r>
              <a:rPr lang="en-US" altLang="zh-TW" dirty="0"/>
              <a:t>GNB-CU</a:t>
            </a:r>
            <a:r>
              <a:rPr lang="zh-TW" altLang="en-US" dirty="0"/>
              <a:t>。 然而，在這一點上，</a:t>
            </a:r>
            <a:r>
              <a:rPr lang="en-US" altLang="zh-TW" dirty="0"/>
              <a:t>UE</a:t>
            </a:r>
            <a:r>
              <a:rPr lang="zh-TW" altLang="en-US" dirty="0"/>
              <a:t>可以在沒有身份驗證的情況下自由地將</a:t>
            </a:r>
            <a:r>
              <a:rPr lang="en-US" altLang="zh-TW" dirty="0"/>
              <a:t>MR</a:t>
            </a:r>
            <a:r>
              <a:rPr lang="zh-TW" altLang="en-US" dirty="0"/>
              <a:t>傳送到源</a:t>
            </a:r>
            <a:r>
              <a:rPr lang="en-US" altLang="zh-TW" dirty="0"/>
              <a:t>GNB-DU</a:t>
            </a:r>
            <a:r>
              <a:rPr lang="zh-TW" altLang="en-US" dirty="0"/>
              <a:t>。 這意味著，如圖</a:t>
            </a:r>
            <a:r>
              <a:rPr lang="en-US" altLang="zh-TW" dirty="0"/>
              <a:t>4</a:t>
            </a:r>
            <a:r>
              <a:rPr lang="zh-TW" altLang="en-US" dirty="0"/>
              <a:t>所示，惡意</a:t>
            </a:r>
            <a:r>
              <a:rPr lang="en-US" altLang="zh-TW" dirty="0"/>
              <a:t>UE</a:t>
            </a:r>
            <a:r>
              <a:rPr lang="zh-TW" altLang="en-US" dirty="0"/>
              <a:t>可以傳送有效的虛擬報告，導致源</a:t>
            </a:r>
            <a:r>
              <a:rPr lang="en-US" altLang="zh-TW" dirty="0" err="1"/>
              <a:t>gNB</a:t>
            </a:r>
            <a:r>
              <a:rPr lang="en-US" altLang="zh-TW" dirty="0"/>
              <a:t>-DU</a:t>
            </a:r>
            <a:r>
              <a:rPr lang="zh-TW" altLang="en-US" dirty="0"/>
              <a:t>、目標</a:t>
            </a:r>
            <a:r>
              <a:rPr lang="en-US" altLang="zh-TW" dirty="0"/>
              <a:t>GNB-DU</a:t>
            </a:r>
            <a:r>
              <a:rPr lang="zh-TW" altLang="en-US" dirty="0"/>
              <a:t>和</a:t>
            </a:r>
            <a:r>
              <a:rPr lang="en-US" altLang="zh-TW" dirty="0" err="1"/>
              <a:t>gNB</a:t>
            </a:r>
            <a:r>
              <a:rPr lang="en-US" altLang="zh-TW" dirty="0"/>
              <a:t>-CU</a:t>
            </a:r>
            <a:r>
              <a:rPr lang="zh-TW" altLang="en-US" dirty="0"/>
              <a:t>無用地忙於後續的資源需求步驟，從而耗盡其資源。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B2709A-403D-41EF-B2AE-0FF427B0B431}" type="slidenum">
              <a:rPr lang="zh-TW" altLang="en-US" smtClean="0"/>
              <a:pPr>
                <a:defRPr/>
              </a:pPr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26159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當</a:t>
            </a:r>
            <a:r>
              <a:rPr lang="en-US" altLang="zh-TW" dirty="0"/>
              <a:t>UE</a:t>
            </a:r>
            <a:r>
              <a:rPr lang="zh-TW" altLang="en-US" dirty="0"/>
              <a:t>連線到目標</a:t>
            </a:r>
            <a:r>
              <a:rPr lang="en-US" altLang="zh-TW" dirty="0"/>
              <a:t>GNB-DU</a:t>
            </a:r>
            <a:r>
              <a:rPr lang="zh-TW" altLang="en-US" dirty="0"/>
              <a:t>時，隨機訪問（</a:t>
            </a:r>
            <a:r>
              <a:rPr lang="en-US" altLang="zh-TW" dirty="0"/>
              <a:t>RA</a:t>
            </a:r>
            <a:r>
              <a:rPr lang="zh-TW" altLang="en-US" dirty="0"/>
              <a:t>）過程開始。 該協議旨在同步上行鏈路</a:t>
            </a:r>
            <a:r>
              <a:rPr lang="en-US" altLang="zh-TW" dirty="0"/>
              <a:t>uplink</a:t>
            </a:r>
            <a:r>
              <a:rPr lang="zh-TW" altLang="en-US" dirty="0"/>
              <a:t>和下行鏈路</a:t>
            </a:r>
            <a:r>
              <a:rPr lang="en-US" altLang="zh-TW" dirty="0"/>
              <a:t>downlink</a:t>
            </a:r>
            <a:r>
              <a:rPr lang="zh-TW" altLang="en-US" dirty="0"/>
              <a:t>會話，並重新建立與網路的</a:t>
            </a:r>
            <a:r>
              <a:rPr lang="en-US" altLang="zh-TW" dirty="0"/>
              <a:t>RRC</a:t>
            </a:r>
            <a:r>
              <a:rPr lang="zh-TW" altLang="en-US" dirty="0"/>
              <a:t>連線。 然而，如左圖和右圖所示，在這個階段也可以觀察到可能的威脅。 考慮到基於爭論的隨機訪問，多個</a:t>
            </a:r>
            <a:r>
              <a:rPr lang="en-US" altLang="zh-TW" dirty="0"/>
              <a:t>UE</a:t>
            </a:r>
            <a:r>
              <a:rPr lang="zh-TW" altLang="en-US" dirty="0"/>
              <a:t>透過從共享序言池中傳送隨機選擇的序言來爭相建立同步；因此，</a:t>
            </a:r>
            <a:r>
              <a:rPr lang="en-US" altLang="zh-TW" dirty="0"/>
              <a:t>UE</a:t>
            </a:r>
            <a:r>
              <a:rPr lang="zh-TW" altLang="en-US" dirty="0"/>
              <a:t>可能會經歷碰撞，導致成功同步延遲。 不幸的是，如左圖所示，複雜的</a:t>
            </a:r>
            <a:r>
              <a:rPr lang="en-US" altLang="zh-TW" dirty="0"/>
              <a:t>UE</a:t>
            </a:r>
            <a:r>
              <a:rPr lang="zh-TW" altLang="en-US" dirty="0"/>
              <a:t>行為攻擊者可以利用這種情況，不斷傳輸序言，如果</a:t>
            </a:r>
            <a:r>
              <a:rPr lang="en-US" altLang="zh-TW" dirty="0"/>
              <a:t>RA</a:t>
            </a:r>
            <a:r>
              <a:rPr lang="zh-TW" altLang="en-US" dirty="0"/>
              <a:t>請求訊息未經身份驗證，可能會導致拒絕服務攻擊。 此外，如右圖所示，如果</a:t>
            </a:r>
            <a:r>
              <a:rPr lang="en-US" altLang="zh-TW" dirty="0"/>
              <a:t>RA</a:t>
            </a:r>
            <a:r>
              <a:rPr lang="zh-TW" altLang="en-US" dirty="0"/>
              <a:t>響應沒有必要，合法的</a:t>
            </a:r>
            <a:r>
              <a:rPr lang="en-US" altLang="zh-TW" dirty="0"/>
              <a:t>UE</a:t>
            </a:r>
            <a:r>
              <a:rPr lang="zh-TW" altLang="en-US" dirty="0"/>
              <a:t>可能會與虛假基站相關聯，導致</a:t>
            </a:r>
            <a:r>
              <a:rPr lang="en-US" altLang="zh-TW" dirty="0"/>
              <a:t>UE</a:t>
            </a:r>
            <a:r>
              <a:rPr lang="zh-TW" altLang="en-US" dirty="0"/>
              <a:t>無法從正版網路訪問服務。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B2709A-403D-41EF-B2AE-0FF427B0B431}" type="slidenum">
              <a:rPr lang="zh-TW" altLang="en-US" smtClean="0"/>
              <a:pPr>
                <a:defRPr/>
              </a:pPr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11135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本節介紹了</a:t>
            </a:r>
            <a:r>
              <a:rPr lang="en-US" altLang="zh-TW" dirty="0" err="1"/>
              <a:t>gNB</a:t>
            </a:r>
            <a:r>
              <a:rPr lang="en-US" altLang="zh-TW" dirty="0"/>
              <a:t>-DU</a:t>
            </a:r>
            <a:r>
              <a:rPr lang="zh-TW" altLang="en-US" dirty="0"/>
              <a:t>間移交安全協議。 擬議協議由兩個階段組成：初始階段和移交階段。 擬議協議的目標環境由</a:t>
            </a:r>
            <a:r>
              <a:rPr lang="en-US" altLang="zh-TW" dirty="0"/>
              <a:t>UE</a:t>
            </a:r>
            <a:r>
              <a:rPr lang="zh-TW" altLang="en-US" dirty="0"/>
              <a:t>、源</a:t>
            </a:r>
            <a:r>
              <a:rPr lang="en-US" altLang="zh-TW" dirty="0"/>
              <a:t>GNB-DU</a:t>
            </a:r>
            <a:r>
              <a:rPr lang="zh-TW" altLang="en-US" dirty="0"/>
              <a:t>、目標</a:t>
            </a:r>
            <a:r>
              <a:rPr lang="en-US" altLang="zh-TW" dirty="0"/>
              <a:t>GNB-DU</a:t>
            </a:r>
            <a:r>
              <a:rPr lang="zh-TW" altLang="en-US" dirty="0"/>
              <a:t>、</a:t>
            </a:r>
            <a:r>
              <a:rPr lang="en-US" altLang="zh-TW" dirty="0"/>
              <a:t>GNB-CU</a:t>
            </a:r>
            <a:r>
              <a:rPr lang="zh-TW" altLang="en-US" dirty="0"/>
              <a:t>和</a:t>
            </a:r>
            <a:r>
              <a:rPr lang="en-US" altLang="zh-TW" dirty="0"/>
              <a:t>AMF</a:t>
            </a:r>
            <a:r>
              <a:rPr lang="zh-TW" altLang="en-US" dirty="0"/>
              <a:t>組成。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B2709A-403D-41EF-B2AE-0FF427B0B431}" type="slidenum">
              <a:rPr lang="zh-TW" altLang="en-US" smtClean="0"/>
              <a:pPr>
                <a:defRPr/>
              </a:pPr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58834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首先，</a:t>
            </a:r>
            <a:r>
              <a:rPr lang="en-US" altLang="zh-TW" dirty="0"/>
              <a:t>UE</a:t>
            </a:r>
            <a:r>
              <a:rPr lang="zh-TW" altLang="en-US" dirty="0"/>
              <a:t>和</a:t>
            </a:r>
            <a:r>
              <a:rPr lang="en-US" altLang="zh-TW" dirty="0"/>
              <a:t>GNB-DU</a:t>
            </a:r>
            <a:r>
              <a:rPr lang="zh-TW" altLang="en-US" dirty="0"/>
              <a:t>之間的相互身份驗證和金鑰交換是使用基於</a:t>
            </a:r>
            <a:r>
              <a:rPr lang="en-US" altLang="zh-TW" dirty="0"/>
              <a:t>UE</a:t>
            </a:r>
            <a:r>
              <a:rPr lang="zh-TW" altLang="en-US" dirty="0"/>
              <a:t>初始訪問程式的初始安全協議進行的初始階段安全協議</a:t>
            </a:r>
            <a:r>
              <a:rPr lang="en-US" altLang="zh-TW" dirty="0"/>
              <a:t>[8]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zh-TW" altLang="en-US" dirty="0"/>
              <a:t>接下來，移交階段協議透過初始階段通訊的主機鑰保護</a:t>
            </a:r>
            <a:r>
              <a:rPr lang="en-US" altLang="zh-TW" dirty="0"/>
              <a:t>UE</a:t>
            </a:r>
            <a:r>
              <a:rPr lang="zh-TW" altLang="en-US" dirty="0"/>
              <a:t>和源</a:t>
            </a:r>
            <a:r>
              <a:rPr lang="en-US" altLang="zh-TW" dirty="0"/>
              <a:t>GNB-DU</a:t>
            </a:r>
            <a:r>
              <a:rPr lang="zh-TW" altLang="en-US" dirty="0"/>
              <a:t>之間的通道來進行。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B2709A-403D-41EF-B2AE-0FF427B0B431}" type="slidenum">
              <a:rPr lang="zh-TW" altLang="en-US" smtClean="0"/>
              <a:pPr>
                <a:defRPr/>
              </a:pPr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36014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隨後，透過利用從</a:t>
            </a:r>
            <a:r>
              <a:rPr lang="en-US" altLang="zh-TW" dirty="0"/>
              <a:t>GNB-CU</a:t>
            </a:r>
            <a:r>
              <a:rPr lang="zh-TW" altLang="en-US" dirty="0"/>
              <a:t>傳輸的預先主金鑰中派生的會話金鑰</a:t>
            </a:r>
            <a:r>
              <a:rPr lang="en-US" altLang="zh-TW" dirty="0"/>
              <a:t>SK</a:t>
            </a:r>
            <a:r>
              <a:rPr lang="zh-TW" altLang="en-US" dirty="0"/>
              <a:t>，</a:t>
            </a:r>
            <a:r>
              <a:rPr lang="en-US" altLang="zh-TW" dirty="0"/>
              <a:t>UE</a:t>
            </a:r>
            <a:r>
              <a:rPr lang="zh-TW" altLang="en-US" dirty="0"/>
              <a:t>安全地連線到目標</a:t>
            </a:r>
            <a:r>
              <a:rPr lang="en-US" altLang="zh-TW" dirty="0"/>
              <a:t>GNB-DU</a:t>
            </a:r>
            <a:r>
              <a:rPr lang="zh-TW" altLang="en-US" dirty="0"/>
              <a:t>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B2709A-403D-41EF-B2AE-0FF427B0B431}" type="slidenum">
              <a:rPr lang="zh-TW" altLang="en-US" smtClean="0"/>
              <a:pPr>
                <a:defRPr/>
              </a:pPr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4730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 最近，引入了下一代無線電接入網路（</a:t>
            </a:r>
            <a:r>
              <a:rPr lang="en-US" altLang="zh-TW" dirty="0"/>
              <a:t>NG-RAN</a:t>
            </a:r>
            <a:r>
              <a:rPr lang="zh-TW" altLang="en-US" dirty="0"/>
              <a:t>）中的架構拆分解決方案，其中</a:t>
            </a:r>
            <a:r>
              <a:rPr lang="en-US" altLang="zh-TW" dirty="0"/>
              <a:t>GNB</a:t>
            </a:r>
            <a:r>
              <a:rPr lang="zh-TW" altLang="en-US" dirty="0"/>
              <a:t>分為分散式單元（</a:t>
            </a:r>
            <a:r>
              <a:rPr lang="en-US" altLang="zh-TW" dirty="0" err="1"/>
              <a:t>gNB</a:t>
            </a:r>
            <a:r>
              <a:rPr lang="en-US" altLang="zh-TW" dirty="0"/>
              <a:t>-DU</a:t>
            </a:r>
            <a:r>
              <a:rPr lang="zh-TW" altLang="en-US" dirty="0"/>
              <a:t>）和控制單元（</a:t>
            </a:r>
            <a:r>
              <a:rPr lang="en-US" altLang="zh-TW" dirty="0" err="1"/>
              <a:t>gNB</a:t>
            </a:r>
            <a:r>
              <a:rPr lang="en-US" altLang="zh-TW" dirty="0"/>
              <a:t>-CU</a:t>
            </a:r>
            <a:r>
              <a:rPr lang="zh-TW" altLang="en-US" dirty="0"/>
              <a:t>）。 </a:t>
            </a:r>
            <a:endParaRPr lang="en-US" altLang="zh-TW" dirty="0"/>
          </a:p>
          <a:p>
            <a:r>
              <a:rPr lang="zh-TW" altLang="en-US" dirty="0"/>
              <a:t> 這種功能拆分旨在提高可擴充套件性、效能和網路編排最佳化。 在這種情況下，</a:t>
            </a:r>
            <a:r>
              <a:rPr lang="en-US" altLang="zh-TW" dirty="0"/>
              <a:t>GNB-DU</a:t>
            </a:r>
            <a:r>
              <a:rPr lang="zh-TW" altLang="en-US" dirty="0"/>
              <a:t>之間頻繁的使用者裝置（</a:t>
            </a:r>
            <a:r>
              <a:rPr lang="en-US" altLang="zh-TW" dirty="0"/>
              <a:t>UE</a:t>
            </a:r>
            <a:r>
              <a:rPr lang="zh-TW" altLang="en-US" dirty="0"/>
              <a:t>）交接是不可避免的。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B2709A-403D-41EF-B2AE-0FF427B0B431}" type="slidenum">
              <a:rPr lang="zh-TW" altLang="en-US" smtClean="0"/>
              <a:pPr>
                <a:defRPr/>
              </a:pPr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14941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與</a:t>
            </a:r>
            <a:r>
              <a:rPr lang="en-US" altLang="zh-TW" dirty="0"/>
              <a:t>KAMF </a:t>
            </a:r>
            <a:r>
              <a:rPr lang="zh-TW" altLang="en-US" dirty="0"/>
              <a:t>，</a:t>
            </a:r>
            <a:r>
              <a:rPr lang="en-US" altLang="zh-TW" dirty="0"/>
              <a:t>KGNB </a:t>
            </a:r>
            <a:r>
              <a:rPr lang="zh-TW" altLang="en-US" dirty="0"/>
              <a:t>，和</a:t>
            </a:r>
            <a:r>
              <a:rPr lang="en-US" altLang="zh-TW" dirty="0" err="1"/>
              <a:t>KRRCint</a:t>
            </a:r>
            <a:r>
              <a:rPr lang="en-US" altLang="zh-TW" dirty="0"/>
              <a:t> </a:t>
            </a:r>
            <a:r>
              <a:rPr lang="zh-TW" altLang="en-US" dirty="0"/>
              <a:t>以紅色突出顯示。 擬議的協議使用這三個鍵來派生不同的金鑰，例如初始階段的</a:t>
            </a:r>
            <a:r>
              <a:rPr lang="en-US" altLang="zh-TW" dirty="0"/>
              <a:t>MSK</a:t>
            </a:r>
            <a:r>
              <a:rPr lang="zh-TW" altLang="en-US" dirty="0"/>
              <a:t>（主金鑰）和移交階段的</a:t>
            </a:r>
            <a:r>
              <a:rPr lang="en-US" altLang="zh-TW" dirty="0"/>
              <a:t>PMSK</a:t>
            </a:r>
            <a:r>
              <a:rPr lang="zh-TW" altLang="en-US" dirty="0"/>
              <a:t>（預先主金鑰）。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B2709A-403D-41EF-B2AE-0FF427B0B431}" type="slidenum">
              <a:rPr lang="zh-TW" altLang="en-US" smtClean="0"/>
              <a:pPr>
                <a:defRPr/>
              </a:pPr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81802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基於</a:t>
            </a:r>
            <a:r>
              <a:rPr lang="en-US" altLang="zh-TW" dirty="0"/>
              <a:t>ECC</a:t>
            </a:r>
            <a:r>
              <a:rPr lang="zh-TW" altLang="en-US" dirty="0"/>
              <a:t>，橢圓曲線</a:t>
            </a:r>
            <a:r>
              <a:rPr lang="en-US" altLang="zh-TW" dirty="0"/>
              <a:t>Diffie-Hellman</a:t>
            </a:r>
            <a:r>
              <a:rPr lang="zh-TW" altLang="en-US" dirty="0"/>
              <a:t>（</a:t>
            </a:r>
            <a:r>
              <a:rPr lang="en-US" altLang="zh-TW" dirty="0"/>
              <a:t>ECDH</a:t>
            </a:r>
            <a:r>
              <a:rPr lang="zh-TW" altLang="en-US" dirty="0"/>
              <a:t>）金鑰交換可以在</a:t>
            </a:r>
            <a:r>
              <a:rPr lang="en-US" altLang="zh-TW" dirty="0"/>
              <a:t>UE</a:t>
            </a:r>
            <a:r>
              <a:rPr lang="zh-TW" altLang="en-US" dirty="0"/>
              <a:t>和</a:t>
            </a:r>
            <a:r>
              <a:rPr lang="en-US" altLang="zh-TW" dirty="0" err="1"/>
              <a:t>gnB</a:t>
            </a:r>
            <a:r>
              <a:rPr lang="en-US" altLang="zh-TW" dirty="0"/>
              <a:t>-DU</a:t>
            </a:r>
            <a:r>
              <a:rPr lang="zh-TW" altLang="en-US" dirty="0"/>
              <a:t>之間提供相對有效的公鑰交換。 與具有靜態公鑰的</a:t>
            </a:r>
            <a:r>
              <a:rPr lang="en-US" altLang="zh-TW" dirty="0"/>
              <a:t>ECDH</a:t>
            </a:r>
            <a:r>
              <a:rPr lang="zh-TW" altLang="en-US" dirty="0"/>
              <a:t>不同，</a:t>
            </a:r>
            <a:r>
              <a:rPr lang="en-US" altLang="zh-TW" dirty="0"/>
              <a:t>ECDHE</a:t>
            </a:r>
            <a:r>
              <a:rPr lang="zh-TW" altLang="en-US" dirty="0"/>
              <a:t>（</a:t>
            </a:r>
            <a:r>
              <a:rPr lang="en-US" altLang="zh-TW" dirty="0"/>
              <a:t>ECDH Ephemeral</a:t>
            </a:r>
            <a:r>
              <a:rPr lang="zh-TW" altLang="en-US" dirty="0"/>
              <a:t>）使用短暫的公鑰，可以支援完美的前向保密。為了繼續使用</a:t>
            </a:r>
            <a:r>
              <a:rPr lang="en-US" altLang="zh-TW" dirty="0"/>
              <a:t>ECDHE</a:t>
            </a:r>
            <a:r>
              <a:rPr lang="zh-TW" altLang="en-US" dirty="0"/>
              <a:t>，</a:t>
            </a:r>
            <a:r>
              <a:rPr lang="en-US" altLang="zh-TW" dirty="0"/>
              <a:t>UE</a:t>
            </a:r>
            <a:r>
              <a:rPr lang="zh-TW" altLang="en-US" dirty="0"/>
              <a:t>和</a:t>
            </a:r>
            <a:r>
              <a:rPr lang="en-US" altLang="zh-TW" dirty="0"/>
              <a:t>GNB-DU</a:t>
            </a:r>
            <a:r>
              <a:rPr lang="zh-TW" altLang="en-US" dirty="0"/>
              <a:t>提前共享域引數，並使用這些引數生成短命金鑰對並相互交換公鑰。 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流程</a:t>
            </a:r>
            <a:endParaRPr lang="en-US" altLang="zh-TW" dirty="0"/>
          </a:p>
          <a:p>
            <a:r>
              <a:rPr lang="zh-TW" altLang="en-US" dirty="0"/>
              <a:t>協商</a:t>
            </a:r>
            <a:r>
              <a:rPr lang="en-US" altLang="zh-TW" dirty="0"/>
              <a:t>UE</a:t>
            </a:r>
            <a:r>
              <a:rPr lang="zh-TW" altLang="en-US" dirty="0"/>
              <a:t>和</a:t>
            </a:r>
            <a:r>
              <a:rPr lang="en-US" altLang="zh-TW" dirty="0" err="1"/>
              <a:t>gNB</a:t>
            </a:r>
            <a:r>
              <a:rPr lang="en-US" altLang="zh-TW" dirty="0"/>
              <a:t>-DU</a:t>
            </a:r>
            <a:r>
              <a:rPr lang="zh-TW" altLang="en-US" dirty="0"/>
              <a:t>引數</a:t>
            </a:r>
            <a:endParaRPr lang="en-US" altLang="zh-TW" dirty="0"/>
          </a:p>
          <a:p>
            <a:r>
              <a:rPr lang="en-US" altLang="zh-TW" dirty="0" err="1"/>
              <a:t>gNB</a:t>
            </a:r>
            <a:r>
              <a:rPr lang="en-US" altLang="zh-TW" dirty="0"/>
              <a:t>/UE</a:t>
            </a:r>
            <a:r>
              <a:rPr lang="zh-TW" altLang="en-US" dirty="0"/>
              <a:t>隨機選擇一個數當作暫時私鑰</a:t>
            </a:r>
            <a:endParaRPr lang="en-US" altLang="zh-TW" dirty="0"/>
          </a:p>
          <a:p>
            <a:r>
              <a:rPr lang="zh-TW" altLang="en-US" dirty="0"/>
              <a:t>然後根據引數計算出暫時的公鑰</a:t>
            </a:r>
            <a:endParaRPr lang="en-US" altLang="zh-TW" dirty="0"/>
          </a:p>
          <a:p>
            <a:r>
              <a:rPr lang="zh-TW" altLang="en-US" dirty="0"/>
              <a:t>交換公鑰</a:t>
            </a:r>
            <a:endParaRPr lang="en-US" altLang="zh-TW" dirty="0"/>
          </a:p>
          <a:p>
            <a:r>
              <a:rPr lang="zh-TW" altLang="en-US" dirty="0"/>
              <a:t>計算共享金鑰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B2709A-403D-41EF-B2AE-0FF427B0B431}" type="slidenum">
              <a:rPr lang="zh-TW" altLang="en-US" smtClean="0"/>
              <a:pPr>
                <a:defRPr/>
              </a:pPr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40632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值得注意的是，需要安全分發公鑰，以保護通訊免受中間人等攻擊。 因此，我們的協議使用安全線路來提供</a:t>
            </a:r>
            <a:r>
              <a:rPr lang="en-US" altLang="zh-TW" dirty="0"/>
              <a:t>UE</a:t>
            </a:r>
            <a:r>
              <a:rPr lang="zh-TW" altLang="en-US" dirty="0"/>
              <a:t>和</a:t>
            </a:r>
            <a:r>
              <a:rPr lang="en-US" altLang="zh-TW" dirty="0" err="1"/>
              <a:t>gNB</a:t>
            </a:r>
            <a:r>
              <a:rPr lang="en-US" altLang="zh-TW" dirty="0"/>
              <a:t>-CU</a:t>
            </a:r>
            <a:r>
              <a:rPr lang="zh-TW" altLang="en-US" dirty="0"/>
              <a:t>（在初始階段）以及</a:t>
            </a:r>
            <a:r>
              <a:rPr lang="en-US" altLang="zh-TW" dirty="0"/>
              <a:t>UE</a:t>
            </a:r>
            <a:r>
              <a:rPr lang="zh-TW" altLang="en-US" dirty="0"/>
              <a:t>以及目標</a:t>
            </a:r>
            <a:r>
              <a:rPr lang="en-US" altLang="zh-TW" dirty="0" err="1"/>
              <a:t>gNB</a:t>
            </a:r>
            <a:r>
              <a:rPr lang="en-US" altLang="zh-TW" dirty="0"/>
              <a:t>-DU</a:t>
            </a:r>
            <a:r>
              <a:rPr lang="zh-TW" altLang="en-US" dirty="0"/>
              <a:t>（在交接階段）的短暫公鑰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B2709A-403D-41EF-B2AE-0FF427B0B431}" type="slidenum">
              <a:rPr lang="zh-TW" altLang="en-US" smtClean="0"/>
              <a:pPr>
                <a:defRPr/>
              </a:pPr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74004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zh-TW" altLang="en-US" dirty="0"/>
              <a:t>初始階段，</a:t>
            </a:r>
            <a:r>
              <a:rPr lang="en-US" altLang="zh-TW" dirty="0"/>
              <a:t>UE</a:t>
            </a:r>
            <a:r>
              <a:rPr lang="zh-TW" altLang="en-US" dirty="0"/>
              <a:t>透過</a:t>
            </a:r>
            <a:r>
              <a:rPr lang="en-US" altLang="zh-TW" dirty="0"/>
              <a:t>RRC</a:t>
            </a:r>
            <a:r>
              <a:rPr lang="zh-TW" altLang="en-US" dirty="0"/>
              <a:t>安全模式完成和</a:t>
            </a:r>
            <a:r>
              <a:rPr lang="en-US" altLang="zh-TW" dirty="0"/>
              <a:t>UL RRC</a:t>
            </a:r>
            <a:r>
              <a:rPr lang="zh-TW" altLang="en-US" dirty="0"/>
              <a:t>訊息傳輸訊息傳送公鑰，並透過</a:t>
            </a:r>
            <a:r>
              <a:rPr lang="en-US" altLang="zh-TW" dirty="0"/>
              <a:t>DL RRC</a:t>
            </a:r>
            <a:r>
              <a:rPr lang="zh-TW" altLang="en-US" dirty="0"/>
              <a:t>訊息傳輸和</a:t>
            </a:r>
            <a:r>
              <a:rPr lang="en-US" altLang="zh-TW" dirty="0"/>
              <a:t>RRC</a:t>
            </a:r>
            <a:r>
              <a:rPr lang="zh-TW" altLang="en-US" dirty="0"/>
              <a:t>連線重新配置訊息接收</a:t>
            </a:r>
            <a:r>
              <a:rPr lang="en-US" altLang="zh-TW" dirty="0"/>
              <a:t>GNB-CU</a:t>
            </a:r>
            <a:r>
              <a:rPr lang="zh-TW" altLang="en-US" dirty="0"/>
              <a:t>的短暫公鑰。 </a:t>
            </a:r>
            <a:endParaRPr lang="en-US" altLang="zh-TW" dirty="0"/>
          </a:p>
          <a:p>
            <a:r>
              <a:rPr lang="zh-TW" altLang="en-US" dirty="0"/>
              <a:t>這一階段決定了</a:t>
            </a:r>
            <a:r>
              <a:rPr lang="en-US" altLang="zh-TW" dirty="0"/>
              <a:t>UE</a:t>
            </a:r>
            <a:r>
              <a:rPr lang="zh-TW" altLang="en-US" dirty="0"/>
              <a:t>和</a:t>
            </a:r>
            <a:r>
              <a:rPr lang="en-US" altLang="zh-TW" dirty="0"/>
              <a:t>GNB-DU</a:t>
            </a:r>
            <a:r>
              <a:rPr lang="zh-TW" altLang="en-US" dirty="0"/>
              <a:t>所需的初步步驟。 其中最重要的是相互身份驗證，並在資料通訊和移交之前在它們之間建立一個安全通道。 這對</a:t>
            </a:r>
            <a:r>
              <a:rPr lang="en-US" altLang="zh-TW" dirty="0"/>
              <a:t>GNB-DU</a:t>
            </a:r>
            <a:r>
              <a:rPr lang="zh-TW" altLang="en-US" dirty="0"/>
              <a:t>來說甚至至關重要，因為它無法匯出主鍵</a:t>
            </a:r>
            <a:r>
              <a:rPr lang="en-US" altLang="zh-TW" dirty="0"/>
              <a:t>MSK</a:t>
            </a:r>
            <a:r>
              <a:rPr lang="zh-TW" altLang="en-US" dirty="0"/>
              <a:t>，因為</a:t>
            </a:r>
            <a:r>
              <a:rPr lang="en-US" altLang="zh-TW" dirty="0"/>
              <a:t>UE</a:t>
            </a:r>
            <a:r>
              <a:rPr lang="zh-TW" altLang="en-US" dirty="0"/>
              <a:t>和自身之間沒有預先共享的資訊。 因此，初始階段旨在在</a:t>
            </a:r>
            <a:r>
              <a:rPr lang="en-US" altLang="zh-TW" dirty="0"/>
              <a:t>GNB-CU</a:t>
            </a:r>
            <a:r>
              <a:rPr lang="zh-TW" altLang="en-US" dirty="0"/>
              <a:t>的協助下，在</a:t>
            </a:r>
            <a:r>
              <a:rPr lang="en-US" altLang="zh-TW" dirty="0"/>
              <a:t>UE</a:t>
            </a:r>
            <a:r>
              <a:rPr lang="zh-TW" altLang="en-US" dirty="0"/>
              <a:t>和</a:t>
            </a:r>
            <a:r>
              <a:rPr lang="en-US" altLang="zh-TW" dirty="0"/>
              <a:t>GNB-DU</a:t>
            </a:r>
            <a:r>
              <a:rPr lang="zh-TW" altLang="en-US" dirty="0"/>
              <a:t>之間安全地交換主鍵</a:t>
            </a:r>
            <a:r>
              <a:rPr lang="en-US" altLang="zh-TW" dirty="0"/>
              <a:t>MSK</a:t>
            </a:r>
            <a:r>
              <a:rPr lang="zh-TW" altLang="en-US" dirty="0"/>
              <a:t>。 請注意，</a:t>
            </a:r>
            <a:r>
              <a:rPr lang="en-US" altLang="zh-TW" dirty="0"/>
              <a:t>UE</a:t>
            </a:r>
            <a:r>
              <a:rPr lang="zh-TW" altLang="en-US" dirty="0"/>
              <a:t>和</a:t>
            </a:r>
            <a:r>
              <a:rPr lang="en-US" altLang="zh-TW" dirty="0"/>
              <a:t>GNB-CU</a:t>
            </a:r>
            <a:r>
              <a:rPr lang="zh-TW" altLang="en-US" dirty="0"/>
              <a:t>共享安全金鑰</a:t>
            </a:r>
            <a:r>
              <a:rPr lang="en-US" altLang="zh-TW" dirty="0"/>
              <a:t>KGNB </a:t>
            </a:r>
            <a:r>
              <a:rPr lang="zh-TW" altLang="en-US" dirty="0"/>
              <a:t>那源自</a:t>
            </a:r>
            <a:r>
              <a:rPr lang="en-US" altLang="zh-TW" dirty="0"/>
              <a:t>KAMF </a:t>
            </a:r>
            <a:r>
              <a:rPr lang="zh-TW" altLang="en-US" dirty="0"/>
              <a:t>作為生成主金鑰</a:t>
            </a:r>
            <a:r>
              <a:rPr lang="en-US" altLang="zh-TW" dirty="0"/>
              <a:t>MSK</a:t>
            </a:r>
            <a:r>
              <a:rPr lang="zh-TW" altLang="en-US" dirty="0"/>
              <a:t>的機密資訊。</a:t>
            </a:r>
            <a:endParaRPr lang="en-US" altLang="zh-TW" dirty="0"/>
          </a:p>
          <a:p>
            <a:r>
              <a:rPr lang="zh-TW" altLang="en-US" dirty="0"/>
              <a:t>該協議利用</a:t>
            </a:r>
            <a:r>
              <a:rPr lang="en-US" altLang="zh-TW" dirty="0"/>
              <a:t>ECDHE</a:t>
            </a:r>
            <a:r>
              <a:rPr lang="zh-TW" altLang="en-US" dirty="0"/>
              <a:t>金鑰交換和隨機生成的</a:t>
            </a:r>
            <a:r>
              <a:rPr lang="en-US" altLang="zh-TW" dirty="0"/>
              <a:t>nonce</a:t>
            </a:r>
            <a:r>
              <a:rPr lang="zh-TW" altLang="en-US" dirty="0"/>
              <a:t>，以實現完美的前向保密和相互身份驗證。 協議初始階段訊息交換的詳細資訊描述如下：</a:t>
            </a:r>
          </a:p>
          <a:p>
            <a:endParaRPr lang="zh-TW" altLang="en-US" dirty="0"/>
          </a:p>
          <a:p>
            <a:r>
              <a:rPr lang="zh-TW" altLang="en-US" dirty="0"/>
              <a:t>這些步驟遵循</a:t>
            </a:r>
            <a:r>
              <a:rPr lang="en-US" altLang="zh-TW" dirty="0"/>
              <a:t>3GPP TS 38.401</a:t>
            </a:r>
            <a:r>
              <a:rPr lang="zh-TW" altLang="en-US" dirty="0"/>
              <a:t>中的</a:t>
            </a:r>
            <a:r>
              <a:rPr lang="en-US" altLang="zh-TW" dirty="0"/>
              <a:t>RRC</a:t>
            </a:r>
            <a:r>
              <a:rPr lang="zh-TW" altLang="en-US" dirty="0"/>
              <a:t>初始連線程式。</a:t>
            </a:r>
          </a:p>
          <a:p>
            <a:endParaRPr lang="zh-TW" altLang="en-US" dirty="0"/>
          </a:p>
          <a:p>
            <a:r>
              <a:rPr lang="en-US" altLang="zh-TW" dirty="0"/>
              <a:t>AMF</a:t>
            </a:r>
            <a:r>
              <a:rPr lang="zh-TW" altLang="en-US" dirty="0"/>
              <a:t>派生</a:t>
            </a:r>
            <a:r>
              <a:rPr lang="en-US" altLang="zh-TW" dirty="0"/>
              <a:t>K_GNB </a:t>
            </a:r>
            <a:r>
              <a:rPr lang="zh-TW" altLang="en-US" dirty="0"/>
              <a:t>從</a:t>
            </a:r>
            <a:r>
              <a:rPr lang="en-US" altLang="zh-TW" dirty="0"/>
              <a:t>K_AMF </a:t>
            </a:r>
            <a:r>
              <a:rPr lang="zh-TW" altLang="en-US" dirty="0"/>
              <a:t>根據金鑰層次結構併發送</a:t>
            </a:r>
            <a:r>
              <a:rPr lang="en-US" altLang="zh-TW" dirty="0"/>
              <a:t>K_GNB </a:t>
            </a:r>
            <a:r>
              <a:rPr lang="zh-TW" altLang="en-US" dirty="0"/>
              <a:t>作為給</a:t>
            </a:r>
            <a:r>
              <a:rPr lang="en-US" altLang="zh-TW" dirty="0" err="1"/>
              <a:t>gNB</a:t>
            </a:r>
            <a:r>
              <a:rPr lang="en-US" altLang="zh-TW" dirty="0"/>
              <a:t>-CU</a:t>
            </a:r>
            <a:r>
              <a:rPr lang="zh-TW" altLang="en-US" dirty="0"/>
              <a:t>的初始</a:t>
            </a:r>
            <a:r>
              <a:rPr lang="en-US" altLang="zh-TW" dirty="0"/>
              <a:t>UE</a:t>
            </a:r>
            <a:r>
              <a:rPr lang="zh-TW" altLang="en-US" dirty="0"/>
              <a:t>上下文設定請求訊息的一部分。</a:t>
            </a:r>
          </a:p>
          <a:p>
            <a:endParaRPr lang="zh-TW" altLang="en-US" dirty="0"/>
          </a:p>
          <a:p>
            <a:r>
              <a:rPr lang="zh-TW" altLang="en-US" dirty="0"/>
              <a:t>這些步驟遵循</a:t>
            </a:r>
            <a:r>
              <a:rPr lang="en-US" altLang="zh-TW" dirty="0"/>
              <a:t>3GPP TS 38.401</a:t>
            </a:r>
            <a:r>
              <a:rPr lang="zh-TW" altLang="en-US" dirty="0"/>
              <a:t>中的</a:t>
            </a:r>
            <a:r>
              <a:rPr lang="en-US" altLang="zh-TW" dirty="0"/>
              <a:t>RRC</a:t>
            </a:r>
            <a:r>
              <a:rPr lang="zh-TW" altLang="en-US" dirty="0"/>
              <a:t>初始連線程式。</a:t>
            </a:r>
          </a:p>
          <a:p>
            <a:endParaRPr lang="zh-TW" altLang="en-US" dirty="0"/>
          </a:p>
          <a:p>
            <a:r>
              <a:rPr lang="zh-TW" altLang="en-US" dirty="0"/>
              <a:t>收到</a:t>
            </a:r>
            <a:r>
              <a:rPr lang="en-US" altLang="zh-TW" dirty="0"/>
              <a:t>RRC</a:t>
            </a:r>
            <a:r>
              <a:rPr lang="zh-TW" altLang="en-US" dirty="0"/>
              <a:t>安全模式命令訊息後，</a:t>
            </a:r>
            <a:r>
              <a:rPr lang="en-US" altLang="zh-TW" dirty="0"/>
              <a:t>UE</a:t>
            </a:r>
            <a:r>
              <a:rPr lang="zh-TW" altLang="en-US" dirty="0"/>
              <a:t>匯出</a:t>
            </a:r>
            <a:r>
              <a:rPr lang="en-US" altLang="zh-TW" dirty="0"/>
              <a:t>K_GNB </a:t>
            </a:r>
            <a:r>
              <a:rPr lang="zh-TW" altLang="en-US" dirty="0"/>
              <a:t>從</a:t>
            </a:r>
            <a:r>
              <a:rPr lang="en-US" altLang="zh-TW" dirty="0"/>
              <a:t>K_AMF </a:t>
            </a:r>
            <a:r>
              <a:rPr lang="zh-TW" altLang="en-US" dirty="0"/>
              <a:t>並生成</a:t>
            </a:r>
            <a:r>
              <a:rPr lang="en-US" altLang="zh-TW" dirty="0"/>
              <a:t>ECDH</a:t>
            </a:r>
            <a:r>
              <a:rPr lang="zh-TW" altLang="en-US" dirty="0"/>
              <a:t>私鑰</a:t>
            </a:r>
            <a:r>
              <a:rPr lang="en-US" altLang="zh-TW" dirty="0"/>
              <a:t>X </a:t>
            </a:r>
            <a:r>
              <a:rPr lang="zh-TW" altLang="en-US" dirty="0"/>
              <a:t>並計算</a:t>
            </a:r>
            <a:r>
              <a:rPr lang="en-US" altLang="zh-TW" dirty="0"/>
              <a:t>ECDH</a:t>
            </a:r>
            <a:r>
              <a:rPr lang="zh-TW" altLang="en-US" dirty="0"/>
              <a:t>公鑰</a:t>
            </a:r>
            <a:r>
              <a:rPr lang="en-US" altLang="zh-TW" dirty="0"/>
              <a:t>Q </a:t>
            </a:r>
            <a:r>
              <a:rPr lang="zh-TW" altLang="en-US" dirty="0"/>
              <a:t>。 然後，</a:t>
            </a:r>
            <a:r>
              <a:rPr lang="en-US" altLang="zh-TW" dirty="0"/>
              <a:t>UE</a:t>
            </a:r>
            <a:r>
              <a:rPr lang="zh-TW" altLang="en-US" dirty="0"/>
              <a:t>傳送</a:t>
            </a:r>
            <a:r>
              <a:rPr lang="en-US" altLang="zh-TW" dirty="0"/>
              <a:t>RRC</a:t>
            </a:r>
            <a:r>
              <a:rPr lang="zh-TW" altLang="en-US" dirty="0"/>
              <a:t>安全模式完整訊息（包括</a:t>
            </a:r>
            <a:r>
              <a:rPr lang="en-US" altLang="zh-TW" dirty="0"/>
              <a:t>ECDH</a:t>
            </a:r>
            <a:r>
              <a:rPr lang="zh-TW" altLang="en-US" dirty="0"/>
              <a:t>公鑰）</a:t>
            </a:r>
            <a:r>
              <a:rPr lang="en-US" altLang="zh-TW" dirty="0"/>
              <a:t>Q </a:t>
            </a:r>
            <a:r>
              <a:rPr lang="zh-TW" altLang="en-US" dirty="0"/>
              <a:t>）到 </a:t>
            </a:r>
            <a:r>
              <a:rPr lang="en-US" altLang="zh-TW" dirty="0" err="1"/>
              <a:t>gNB</a:t>
            </a:r>
            <a:r>
              <a:rPr lang="en-US" altLang="zh-TW" dirty="0"/>
              <a:t>-DU</a:t>
            </a:r>
            <a:r>
              <a:rPr lang="zh-TW" altLang="en-US" dirty="0"/>
              <a:t>。</a:t>
            </a:r>
          </a:p>
          <a:p>
            <a:endParaRPr lang="zh-TW" altLang="en-US" dirty="0"/>
          </a:p>
          <a:p>
            <a:r>
              <a:rPr lang="en-US" altLang="zh-TW" dirty="0" err="1"/>
              <a:t>gNB</a:t>
            </a:r>
            <a:r>
              <a:rPr lang="en-US" altLang="zh-TW" dirty="0"/>
              <a:t>-DU</a:t>
            </a:r>
            <a:r>
              <a:rPr lang="zh-TW" altLang="en-US" dirty="0"/>
              <a:t>將</a:t>
            </a:r>
            <a:r>
              <a:rPr lang="en-US" altLang="zh-TW" dirty="0"/>
              <a:t>RRC</a:t>
            </a:r>
            <a:r>
              <a:rPr lang="zh-TW" altLang="en-US" dirty="0"/>
              <a:t>安全模式完整訊息編碼到</a:t>
            </a:r>
            <a:r>
              <a:rPr lang="en-US" altLang="zh-TW" dirty="0"/>
              <a:t>UL RRC</a:t>
            </a:r>
            <a:r>
              <a:rPr lang="zh-TW" altLang="en-US" dirty="0"/>
              <a:t>訊息傳輸，並將其傳輸到</a:t>
            </a:r>
            <a:r>
              <a:rPr lang="en-US" altLang="zh-TW" dirty="0"/>
              <a:t>GNB-CU</a:t>
            </a:r>
            <a:r>
              <a:rPr lang="zh-TW" altLang="en-US" dirty="0"/>
              <a:t>。</a:t>
            </a:r>
          </a:p>
          <a:p>
            <a:endParaRPr lang="zh-TW" altLang="en-US" dirty="0"/>
          </a:p>
          <a:p>
            <a:r>
              <a:rPr lang="zh-TW" altLang="en-US" dirty="0"/>
              <a:t>當</a:t>
            </a:r>
            <a:r>
              <a:rPr lang="en-US" altLang="zh-TW" dirty="0"/>
              <a:t>GNB-CU</a:t>
            </a:r>
            <a:r>
              <a:rPr lang="zh-TW" altLang="en-US" dirty="0"/>
              <a:t>收到</a:t>
            </a:r>
            <a:r>
              <a:rPr lang="en-US" altLang="zh-TW" dirty="0"/>
              <a:t>UL RRC</a:t>
            </a:r>
            <a:r>
              <a:rPr lang="zh-TW" altLang="en-US" dirty="0"/>
              <a:t>訊息傳輸時，它會生成</a:t>
            </a:r>
            <a:r>
              <a:rPr lang="en-US" altLang="zh-TW" dirty="0"/>
              <a:t>ECDH</a:t>
            </a:r>
            <a:r>
              <a:rPr lang="zh-TW" altLang="en-US" dirty="0"/>
              <a:t>私鑰</a:t>
            </a:r>
            <a:r>
              <a:rPr lang="en-US" altLang="zh-TW" dirty="0"/>
              <a:t>Y </a:t>
            </a:r>
            <a:r>
              <a:rPr lang="zh-TW" altLang="en-US" dirty="0"/>
              <a:t>和</a:t>
            </a:r>
            <a:r>
              <a:rPr lang="en-US" altLang="zh-TW" dirty="0"/>
              <a:t>ECDH</a:t>
            </a:r>
            <a:r>
              <a:rPr lang="zh-TW" altLang="en-US" dirty="0"/>
              <a:t>公鑰</a:t>
            </a:r>
            <a:r>
              <a:rPr lang="en-US" altLang="zh-TW" dirty="0"/>
              <a:t>R </a:t>
            </a:r>
            <a:r>
              <a:rPr lang="zh-TW" altLang="en-US" dirty="0"/>
              <a:t>。 </a:t>
            </a:r>
            <a:r>
              <a:rPr lang="en-US" altLang="zh-TW" dirty="0"/>
              <a:t>ECDH</a:t>
            </a:r>
            <a:r>
              <a:rPr lang="zh-TW" altLang="en-US" dirty="0"/>
              <a:t>會話金鑰</a:t>
            </a:r>
            <a:r>
              <a:rPr lang="en-US" altLang="zh-TW" dirty="0"/>
              <a:t>S </a:t>
            </a:r>
            <a:r>
              <a:rPr lang="zh-TW" altLang="en-US" dirty="0"/>
              <a:t>然後從</a:t>
            </a:r>
            <a:r>
              <a:rPr lang="en-US" altLang="zh-TW" dirty="0"/>
              <a:t>UE</a:t>
            </a:r>
            <a:r>
              <a:rPr lang="zh-TW" altLang="en-US" dirty="0"/>
              <a:t>的</a:t>
            </a:r>
            <a:r>
              <a:rPr lang="en-US" altLang="zh-TW" dirty="0"/>
              <a:t>ECDH</a:t>
            </a:r>
            <a:r>
              <a:rPr lang="zh-TW" altLang="en-US" dirty="0"/>
              <a:t>公鑰中計算</a:t>
            </a:r>
            <a:r>
              <a:rPr lang="en-US" altLang="zh-TW" dirty="0"/>
              <a:t>Q </a:t>
            </a:r>
            <a:r>
              <a:rPr lang="zh-TW" altLang="en-US" dirty="0"/>
              <a:t>以及它自己的</a:t>
            </a:r>
            <a:r>
              <a:rPr lang="en-US" altLang="zh-TW" dirty="0"/>
              <a:t>ECDH</a:t>
            </a:r>
            <a:r>
              <a:rPr lang="zh-TW" altLang="en-US" dirty="0"/>
              <a:t>私鑰</a:t>
            </a:r>
            <a:r>
              <a:rPr lang="en-US" altLang="zh-TW" dirty="0"/>
              <a:t>Y </a:t>
            </a:r>
            <a:r>
              <a:rPr lang="zh-TW" altLang="en-US" dirty="0"/>
              <a:t>。 主會話金鑰</a:t>
            </a:r>
            <a:r>
              <a:rPr lang="en-US" altLang="zh-TW" dirty="0"/>
              <a:t>MSK</a:t>
            </a:r>
            <a:r>
              <a:rPr lang="zh-TW" altLang="en-US" dirty="0"/>
              <a:t>是透過</a:t>
            </a:r>
            <a:r>
              <a:rPr lang="en-US" altLang="zh-TW" dirty="0" err="1"/>
              <a:t>KRRCint</a:t>
            </a:r>
            <a:r>
              <a:rPr lang="en-US" altLang="zh-TW" dirty="0"/>
              <a:t> </a:t>
            </a:r>
            <a:r>
              <a:rPr lang="zh-TW" altLang="en-US" dirty="0"/>
              <a:t>（</a:t>
            </a:r>
            <a:r>
              <a:rPr lang="en-US" altLang="zh-TW" dirty="0"/>
              <a:t>UE</a:t>
            </a:r>
            <a:r>
              <a:rPr lang="zh-TW" altLang="en-US" dirty="0"/>
              <a:t>和</a:t>
            </a:r>
            <a:r>
              <a:rPr lang="en-US" altLang="zh-TW" dirty="0"/>
              <a:t>GNB-CU</a:t>
            </a:r>
            <a:r>
              <a:rPr lang="zh-TW" altLang="en-US" dirty="0"/>
              <a:t>之間</a:t>
            </a:r>
            <a:r>
              <a:rPr lang="en-US" altLang="zh-TW" dirty="0"/>
              <a:t>RRC</a:t>
            </a:r>
            <a:r>
              <a:rPr lang="zh-TW" altLang="en-US" dirty="0"/>
              <a:t>通訊中使用的完整性金鑰），</a:t>
            </a:r>
            <a:r>
              <a:rPr lang="en-US" altLang="zh-TW" dirty="0"/>
              <a:t>KGNB </a:t>
            </a:r>
            <a:r>
              <a:rPr lang="zh-TW" altLang="en-US" dirty="0"/>
              <a:t>（由</a:t>
            </a:r>
            <a:r>
              <a:rPr lang="en-US" altLang="zh-TW" dirty="0"/>
              <a:t>AMF</a:t>
            </a:r>
            <a:r>
              <a:rPr lang="zh-TW" altLang="en-US" dirty="0"/>
              <a:t>交付），以及會話金鑰</a:t>
            </a:r>
            <a:r>
              <a:rPr lang="en-US" altLang="zh-TW" dirty="0"/>
              <a:t>S </a:t>
            </a:r>
            <a:r>
              <a:rPr lang="zh-TW" altLang="en-US" dirty="0"/>
              <a:t>。 然後，</a:t>
            </a:r>
            <a:r>
              <a:rPr lang="en-US" altLang="zh-TW" dirty="0"/>
              <a:t>GNB-CU</a:t>
            </a:r>
            <a:r>
              <a:rPr lang="zh-TW" altLang="en-US" dirty="0"/>
              <a:t>建立訊息身份驗證程式（</a:t>
            </a:r>
            <a:r>
              <a:rPr lang="en-US" altLang="zh-TW" dirty="0"/>
              <a:t>HM1</a:t>
            </a:r>
            <a:r>
              <a:rPr lang="zh-TW" altLang="en-US" dirty="0"/>
              <a:t>和</a:t>
            </a:r>
            <a:r>
              <a:rPr lang="en-US" altLang="zh-TW" dirty="0"/>
              <a:t>HM2</a:t>
            </a:r>
            <a:r>
              <a:rPr lang="zh-TW" altLang="en-US" dirty="0"/>
              <a:t>）</a:t>
            </a:r>
            <a:r>
              <a:rPr lang="en-US" altLang="zh-TW" dirty="0"/>
              <a:t>KGNB </a:t>
            </a:r>
            <a:r>
              <a:rPr lang="zh-TW" altLang="en-US" dirty="0"/>
              <a:t>和</a:t>
            </a:r>
            <a:r>
              <a:rPr lang="en-US" altLang="zh-TW" dirty="0"/>
              <a:t>MSK</a:t>
            </a:r>
            <a:r>
              <a:rPr lang="zh-TW" altLang="en-US" dirty="0"/>
              <a:t>分別保護訊息並證明金鑰的持有。 最後，</a:t>
            </a:r>
            <a:r>
              <a:rPr lang="en-US" altLang="zh-TW" dirty="0" err="1"/>
              <a:t>gNB</a:t>
            </a:r>
            <a:r>
              <a:rPr lang="en-US" altLang="zh-TW" dirty="0"/>
              <a:t>-CU</a:t>
            </a:r>
            <a:r>
              <a:rPr lang="zh-TW" altLang="en-US" dirty="0"/>
              <a:t>將包含</a:t>
            </a:r>
            <a:r>
              <a:rPr lang="en-US" altLang="zh-TW" dirty="0"/>
              <a:t>MSK</a:t>
            </a:r>
            <a:r>
              <a:rPr lang="zh-TW" altLang="en-US" dirty="0"/>
              <a:t>、</a:t>
            </a:r>
            <a:r>
              <a:rPr lang="en-US" altLang="zh-TW" dirty="0"/>
              <a:t>R</a:t>
            </a:r>
            <a:r>
              <a:rPr lang="zh-TW" altLang="en-US" dirty="0"/>
              <a:t>、</a:t>
            </a:r>
            <a:r>
              <a:rPr lang="en-US" altLang="zh-TW" dirty="0"/>
              <a:t>HM1</a:t>
            </a:r>
            <a:r>
              <a:rPr lang="zh-TW" altLang="en-US" dirty="0"/>
              <a:t>和</a:t>
            </a:r>
            <a:r>
              <a:rPr lang="en-US" altLang="zh-TW" dirty="0"/>
              <a:t>HM2</a:t>
            </a:r>
            <a:r>
              <a:rPr lang="zh-TW" altLang="en-US" dirty="0"/>
              <a:t>的</a:t>
            </a:r>
            <a:r>
              <a:rPr lang="en-US" altLang="zh-TW" dirty="0"/>
              <a:t>DL RRC</a:t>
            </a:r>
            <a:r>
              <a:rPr lang="zh-TW" altLang="en-US" dirty="0"/>
              <a:t>訊息傳輸傳送到</a:t>
            </a:r>
            <a:r>
              <a:rPr lang="en-US" altLang="zh-TW" dirty="0"/>
              <a:t>GNB-DU</a:t>
            </a:r>
            <a:r>
              <a:rPr lang="zh-TW" altLang="en-US" dirty="0"/>
              <a:t>。</a:t>
            </a:r>
          </a:p>
          <a:p>
            <a:endParaRPr lang="zh-TW" altLang="en-US" dirty="0"/>
          </a:p>
          <a:p>
            <a:r>
              <a:rPr lang="en-US" altLang="zh-TW" dirty="0" err="1"/>
              <a:t>gNB</a:t>
            </a:r>
            <a:r>
              <a:rPr lang="en-US" altLang="zh-TW" dirty="0"/>
              <a:t>-DU</a:t>
            </a:r>
            <a:r>
              <a:rPr lang="zh-TW" altLang="en-US" dirty="0"/>
              <a:t>從</a:t>
            </a:r>
            <a:r>
              <a:rPr lang="en-US" altLang="zh-TW" dirty="0"/>
              <a:t>DL RRC</a:t>
            </a:r>
            <a:r>
              <a:rPr lang="zh-TW" altLang="en-US" dirty="0"/>
              <a:t>訊息傳輸中儲存</a:t>
            </a:r>
            <a:r>
              <a:rPr lang="en-US" altLang="zh-TW" dirty="0"/>
              <a:t>MSK</a:t>
            </a:r>
            <a:r>
              <a:rPr lang="zh-TW" altLang="en-US" dirty="0"/>
              <a:t>，並將</a:t>
            </a:r>
            <a:r>
              <a:rPr lang="en-US" altLang="zh-TW" dirty="0"/>
              <a:t>RRC</a:t>
            </a:r>
            <a:r>
              <a:rPr lang="zh-TW" altLang="en-US" dirty="0"/>
              <a:t>連線重新配置訊息傳輸到</a:t>
            </a:r>
            <a:r>
              <a:rPr lang="en-US" altLang="zh-TW" dirty="0"/>
              <a:t>UE</a:t>
            </a:r>
            <a:r>
              <a:rPr lang="zh-TW" altLang="en-US" dirty="0"/>
              <a:t>，包括</a:t>
            </a:r>
            <a:r>
              <a:rPr lang="en-US" altLang="zh-TW" dirty="0"/>
              <a:t>R</a:t>
            </a:r>
            <a:r>
              <a:rPr lang="zh-TW" altLang="en-US" dirty="0"/>
              <a:t>、</a:t>
            </a:r>
            <a:r>
              <a:rPr lang="en-US" altLang="zh-TW" dirty="0"/>
              <a:t>HM1</a:t>
            </a:r>
            <a:r>
              <a:rPr lang="zh-TW" altLang="en-US" dirty="0"/>
              <a:t>和</a:t>
            </a:r>
            <a:r>
              <a:rPr lang="en-US" altLang="zh-TW" dirty="0"/>
              <a:t>HM2</a:t>
            </a:r>
            <a:r>
              <a:rPr lang="zh-TW" altLang="en-US" dirty="0"/>
              <a:t>。</a:t>
            </a:r>
          </a:p>
          <a:p>
            <a:endParaRPr lang="zh-TW" altLang="en-US" dirty="0"/>
          </a:p>
          <a:p>
            <a:r>
              <a:rPr lang="zh-TW" altLang="en-US" dirty="0"/>
              <a:t>收到上一條訊息的</a:t>
            </a:r>
            <a:r>
              <a:rPr lang="en-US" altLang="zh-TW" dirty="0"/>
              <a:t>UE</a:t>
            </a:r>
            <a:r>
              <a:rPr lang="zh-TW" altLang="en-US" dirty="0"/>
              <a:t>首先驗證訊息身份驗證程式</a:t>
            </a:r>
            <a:r>
              <a:rPr lang="en-US" altLang="zh-TW" dirty="0"/>
              <a:t>HM2KGNB </a:t>
            </a:r>
            <a:r>
              <a:rPr lang="zh-TW" altLang="en-US" dirty="0"/>
              <a:t>。 為了獲得積極的結果，它匯出</a:t>
            </a:r>
            <a:r>
              <a:rPr lang="en-US" altLang="zh-TW" dirty="0"/>
              <a:t>ECDH</a:t>
            </a:r>
            <a:r>
              <a:rPr lang="zh-TW" altLang="en-US" dirty="0"/>
              <a:t>會話金鑰</a:t>
            </a:r>
            <a:r>
              <a:rPr lang="en-US" altLang="zh-TW" dirty="0"/>
              <a:t>S </a:t>
            </a:r>
            <a:r>
              <a:rPr lang="zh-TW" altLang="en-US" dirty="0"/>
              <a:t>以及帶有</a:t>
            </a:r>
            <a:r>
              <a:rPr lang="en-US" altLang="zh-TW" dirty="0"/>
              <a:t>ECDH</a:t>
            </a:r>
            <a:r>
              <a:rPr lang="zh-TW" altLang="en-US" dirty="0"/>
              <a:t>私鑰的主鍵</a:t>
            </a:r>
            <a:r>
              <a:rPr lang="en-US" altLang="zh-TW" dirty="0"/>
              <a:t>MSKX </a:t>
            </a:r>
            <a:r>
              <a:rPr lang="zh-TW" altLang="en-US" dirty="0"/>
              <a:t>和</a:t>
            </a:r>
            <a:r>
              <a:rPr lang="en-US" altLang="zh-TW" dirty="0"/>
              <a:t>GNB-CU</a:t>
            </a:r>
            <a:r>
              <a:rPr lang="zh-TW" altLang="en-US" dirty="0"/>
              <a:t>的</a:t>
            </a:r>
            <a:r>
              <a:rPr lang="en-US" altLang="zh-TW" dirty="0"/>
              <a:t>ECDH</a:t>
            </a:r>
            <a:r>
              <a:rPr lang="zh-TW" altLang="en-US" dirty="0"/>
              <a:t>公鑰</a:t>
            </a:r>
            <a:r>
              <a:rPr lang="en-US" altLang="zh-TW" dirty="0"/>
              <a:t>R </a:t>
            </a:r>
            <a:r>
              <a:rPr lang="zh-TW" altLang="en-US" dirty="0"/>
              <a:t>。 接下來，</a:t>
            </a:r>
            <a:r>
              <a:rPr lang="en-US" altLang="zh-TW" dirty="0"/>
              <a:t>UE</a:t>
            </a:r>
            <a:r>
              <a:rPr lang="zh-TW" altLang="en-US" dirty="0"/>
              <a:t>使用派生主鍵</a:t>
            </a:r>
            <a:r>
              <a:rPr lang="en-US" altLang="zh-TW" dirty="0"/>
              <a:t>MSK</a:t>
            </a:r>
            <a:r>
              <a:rPr lang="zh-TW" altLang="en-US" dirty="0"/>
              <a:t>驗證</a:t>
            </a:r>
            <a:r>
              <a:rPr lang="en-US" altLang="zh-TW" dirty="0"/>
              <a:t>HM1</a:t>
            </a:r>
            <a:r>
              <a:rPr lang="zh-TW" altLang="en-US" dirty="0"/>
              <a:t>。 如果</a:t>
            </a:r>
            <a:r>
              <a:rPr lang="en-US" altLang="zh-TW" dirty="0"/>
              <a:t>HM1</a:t>
            </a:r>
            <a:r>
              <a:rPr lang="zh-TW" altLang="en-US" dirty="0"/>
              <a:t>有效，</a:t>
            </a:r>
            <a:r>
              <a:rPr lang="en-US" altLang="zh-TW" dirty="0"/>
              <a:t>UE</a:t>
            </a:r>
            <a:r>
              <a:rPr lang="zh-TW" altLang="en-US" dirty="0"/>
              <a:t>會生成帶有主鍵</a:t>
            </a:r>
            <a:r>
              <a:rPr lang="en-US" altLang="zh-TW" dirty="0"/>
              <a:t>MSK</a:t>
            </a:r>
            <a:r>
              <a:rPr lang="zh-TW" altLang="en-US" dirty="0"/>
              <a:t>的訊息身份驗證程式</a:t>
            </a:r>
            <a:r>
              <a:rPr lang="en-US" altLang="zh-TW" dirty="0"/>
              <a:t>HM3</a:t>
            </a:r>
            <a:r>
              <a:rPr lang="zh-TW" altLang="en-US" dirty="0"/>
              <a:t>，該鍵用於保護</a:t>
            </a:r>
            <a:r>
              <a:rPr lang="en-US" altLang="zh-TW" dirty="0"/>
              <a:t>RRC</a:t>
            </a:r>
            <a:r>
              <a:rPr lang="zh-TW" altLang="en-US" dirty="0"/>
              <a:t>連線重新配置完成訊息，並將其傳輸到</a:t>
            </a:r>
            <a:r>
              <a:rPr lang="en-US" altLang="zh-TW" dirty="0"/>
              <a:t>GNB-DU</a:t>
            </a:r>
            <a:r>
              <a:rPr lang="zh-TW" altLang="en-US" dirty="0"/>
              <a:t>。</a:t>
            </a:r>
          </a:p>
          <a:p>
            <a:endParaRPr lang="zh-TW" altLang="en-US" dirty="0"/>
          </a:p>
          <a:p>
            <a:r>
              <a:rPr lang="en-US" altLang="zh-TW" dirty="0" err="1"/>
              <a:t>gNB</a:t>
            </a:r>
            <a:r>
              <a:rPr lang="en-US" altLang="zh-TW" dirty="0"/>
              <a:t>-DU</a:t>
            </a:r>
            <a:r>
              <a:rPr lang="zh-TW" altLang="en-US" dirty="0"/>
              <a:t>使用主鍵</a:t>
            </a:r>
            <a:r>
              <a:rPr lang="en-US" altLang="zh-TW" dirty="0"/>
              <a:t>MSK</a:t>
            </a:r>
            <a:r>
              <a:rPr lang="zh-TW" altLang="en-US" dirty="0"/>
              <a:t>驗證訊息身份驗證程式</a:t>
            </a:r>
            <a:r>
              <a:rPr lang="en-US" altLang="zh-TW" dirty="0"/>
              <a:t>HM3</a:t>
            </a:r>
            <a:r>
              <a:rPr lang="zh-TW" altLang="en-US" dirty="0"/>
              <a:t>。 如果</a:t>
            </a:r>
            <a:r>
              <a:rPr lang="en-US" altLang="zh-TW" dirty="0"/>
              <a:t>HM3</a:t>
            </a:r>
            <a:r>
              <a:rPr lang="zh-TW" altLang="en-US" dirty="0"/>
              <a:t>有效，它向</a:t>
            </a:r>
            <a:r>
              <a:rPr lang="en-US" altLang="zh-TW" dirty="0"/>
              <a:t>UE</a:t>
            </a:r>
            <a:r>
              <a:rPr lang="zh-TW" altLang="en-US" dirty="0"/>
              <a:t>和</a:t>
            </a:r>
            <a:r>
              <a:rPr lang="en-US" altLang="zh-TW" dirty="0"/>
              <a:t>GNB-DU</a:t>
            </a:r>
            <a:r>
              <a:rPr lang="zh-TW" altLang="en-US" dirty="0"/>
              <a:t>保證主金鑰的安全交換。 接下來，</a:t>
            </a:r>
            <a:r>
              <a:rPr lang="en-US" altLang="zh-TW" dirty="0"/>
              <a:t>GNB-DU</a:t>
            </a:r>
            <a:r>
              <a:rPr lang="zh-TW" altLang="en-US" dirty="0"/>
              <a:t>將</a:t>
            </a:r>
            <a:r>
              <a:rPr lang="en-US" altLang="zh-TW" dirty="0"/>
              <a:t>RRC</a:t>
            </a:r>
            <a:r>
              <a:rPr lang="zh-TW" altLang="en-US" dirty="0"/>
              <a:t>連線重新配置完整訊息編碼到</a:t>
            </a:r>
            <a:r>
              <a:rPr lang="en-US" altLang="zh-TW" dirty="0"/>
              <a:t>UL RRC</a:t>
            </a:r>
            <a:r>
              <a:rPr lang="zh-TW" altLang="en-US" dirty="0"/>
              <a:t>訊息傳輸，並將其傳送到</a:t>
            </a:r>
            <a:r>
              <a:rPr lang="en-US" altLang="zh-TW" dirty="0"/>
              <a:t>GNB-CU</a:t>
            </a:r>
            <a:r>
              <a:rPr lang="zh-TW" altLang="en-US" dirty="0"/>
              <a:t>。</a:t>
            </a:r>
          </a:p>
          <a:p>
            <a:endParaRPr lang="zh-TW" altLang="en-US" dirty="0"/>
          </a:p>
          <a:p>
            <a:r>
              <a:rPr lang="zh-TW" altLang="en-US" dirty="0"/>
              <a:t>作為初始階段的最後一點，</a:t>
            </a:r>
            <a:r>
              <a:rPr lang="en-US" altLang="zh-TW" dirty="0"/>
              <a:t>GNB-CU</a:t>
            </a:r>
            <a:r>
              <a:rPr lang="zh-TW" altLang="en-US" dirty="0"/>
              <a:t>將初始</a:t>
            </a:r>
            <a:r>
              <a:rPr lang="en-US" altLang="zh-TW" dirty="0"/>
              <a:t>UE</a:t>
            </a:r>
            <a:r>
              <a:rPr lang="zh-TW" altLang="en-US" dirty="0"/>
              <a:t>上下文設定響應訊息傳輸給</a:t>
            </a:r>
            <a:r>
              <a:rPr lang="en-US" altLang="zh-TW" dirty="0"/>
              <a:t>AMF</a:t>
            </a:r>
            <a:r>
              <a:rPr lang="zh-TW" altLang="en-US" dirty="0"/>
              <a:t>，以通知初始階段已完成。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B2709A-403D-41EF-B2AE-0FF427B0B431}" type="slidenum">
              <a:rPr lang="zh-TW" altLang="en-US" smtClean="0"/>
              <a:pPr>
                <a:defRPr/>
              </a:pPr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86739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zh-TW" altLang="en-US" dirty="0"/>
              <a:t>移交階段，</a:t>
            </a:r>
            <a:r>
              <a:rPr lang="en-US" altLang="zh-TW" dirty="0"/>
              <a:t>UE</a:t>
            </a:r>
            <a:r>
              <a:rPr lang="zh-TW" altLang="en-US" dirty="0"/>
              <a:t>和目標</a:t>
            </a:r>
            <a:r>
              <a:rPr lang="en-US" altLang="zh-TW" dirty="0"/>
              <a:t>GNB-DU</a:t>
            </a:r>
            <a:r>
              <a:rPr lang="zh-TW" altLang="en-US" dirty="0"/>
              <a:t>還透過隨機訪問請求和隨機訪問響應訊息交換公鑰。 因此，使用</a:t>
            </a:r>
            <a:r>
              <a:rPr lang="en-US" altLang="zh-TW" dirty="0"/>
              <a:t>ECDHE</a:t>
            </a:r>
            <a:r>
              <a:rPr lang="zh-TW" altLang="en-US" dirty="0"/>
              <a:t>，</a:t>
            </a:r>
            <a:r>
              <a:rPr lang="en-US" altLang="zh-TW" dirty="0"/>
              <a:t>UE</a:t>
            </a:r>
            <a:r>
              <a:rPr lang="zh-TW" altLang="en-US" dirty="0"/>
              <a:t>和</a:t>
            </a:r>
            <a:r>
              <a:rPr lang="en-US" altLang="zh-TW" dirty="0"/>
              <a:t>GNB-CU/</a:t>
            </a:r>
            <a:r>
              <a:rPr lang="en-US" altLang="zh-TW" dirty="0" err="1"/>
              <a:t>gNB</a:t>
            </a:r>
            <a:r>
              <a:rPr lang="en-US" altLang="zh-TW" dirty="0"/>
              <a:t>-DU</a:t>
            </a:r>
            <a:r>
              <a:rPr lang="zh-TW" altLang="en-US" dirty="0"/>
              <a:t>計算的會話金鑰滿足了完美的前向保密性，同時緩解了中間人的攻擊。</a:t>
            </a:r>
            <a:endParaRPr lang="en-US" altLang="zh-TW" dirty="0"/>
          </a:p>
          <a:p>
            <a:r>
              <a:rPr lang="zh-TW" altLang="en-US" dirty="0"/>
              <a:t>一旦協議的初始階段成功完成，並且</a:t>
            </a:r>
            <a:r>
              <a:rPr lang="en-US" altLang="zh-TW" dirty="0"/>
              <a:t>GNB-DU</a:t>
            </a:r>
            <a:r>
              <a:rPr lang="zh-TW" altLang="en-US" dirty="0"/>
              <a:t>和</a:t>
            </a:r>
            <a:r>
              <a:rPr lang="en-US" altLang="zh-TW" dirty="0"/>
              <a:t>UE</a:t>
            </a:r>
            <a:r>
              <a:rPr lang="zh-TW" altLang="en-US" dirty="0"/>
              <a:t>都擁有</a:t>
            </a:r>
            <a:r>
              <a:rPr lang="en-US" altLang="zh-TW" dirty="0"/>
              <a:t>maser</a:t>
            </a:r>
            <a:r>
              <a:rPr lang="zh-TW" altLang="en-US" dirty="0"/>
              <a:t>金鑰</a:t>
            </a:r>
            <a:r>
              <a:rPr lang="en-US" altLang="zh-TW" dirty="0"/>
              <a:t>MSK</a:t>
            </a:r>
            <a:r>
              <a:rPr lang="zh-TW" altLang="en-US" dirty="0"/>
              <a:t>，協議的移交階段就會繼續。 特別是對於該協議，</a:t>
            </a:r>
            <a:r>
              <a:rPr lang="en-US" altLang="zh-TW" dirty="0"/>
              <a:t>UE</a:t>
            </a:r>
            <a:r>
              <a:rPr lang="zh-TW" altLang="en-US" dirty="0"/>
              <a:t>被視為可以在</a:t>
            </a:r>
            <a:r>
              <a:rPr lang="en-US" altLang="zh-TW" dirty="0"/>
              <a:t>GNB-DU</a:t>
            </a:r>
            <a:r>
              <a:rPr lang="zh-TW" altLang="en-US" dirty="0"/>
              <a:t>之間移動的手機。 在這種情況下，</a:t>
            </a:r>
            <a:r>
              <a:rPr lang="en-US" altLang="zh-TW" dirty="0"/>
              <a:t>GNB-CU</a:t>
            </a:r>
            <a:r>
              <a:rPr lang="zh-TW" altLang="en-US" dirty="0"/>
              <a:t>決定移交，並將預先主金鑰</a:t>
            </a:r>
            <a:r>
              <a:rPr lang="en-US" altLang="zh-TW" dirty="0"/>
              <a:t>PMSK</a:t>
            </a:r>
            <a:r>
              <a:rPr lang="zh-TW" altLang="en-US" dirty="0"/>
              <a:t>傳輸到目標</a:t>
            </a:r>
            <a:r>
              <a:rPr lang="en-US" altLang="zh-TW" dirty="0"/>
              <a:t>GNB-DU</a:t>
            </a:r>
            <a:r>
              <a:rPr lang="zh-TW" altLang="en-US" dirty="0"/>
              <a:t>。 然後，目標</a:t>
            </a:r>
            <a:r>
              <a:rPr lang="en-US" altLang="zh-TW" dirty="0"/>
              <a:t>GNB-DU</a:t>
            </a:r>
            <a:r>
              <a:rPr lang="zh-TW" altLang="en-US" dirty="0"/>
              <a:t>從預先主鍵</a:t>
            </a:r>
            <a:r>
              <a:rPr lang="en-US" altLang="zh-TW" dirty="0"/>
              <a:t>PMSK</a:t>
            </a:r>
            <a:r>
              <a:rPr lang="zh-TW" altLang="en-US" dirty="0"/>
              <a:t>匯出會話金鑰</a:t>
            </a:r>
            <a:r>
              <a:rPr lang="en-US" altLang="zh-TW" dirty="0"/>
              <a:t>SK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en-US" altLang="zh-TW" dirty="0"/>
              <a:t>UE</a:t>
            </a:r>
            <a:r>
              <a:rPr lang="zh-TW" altLang="en-US" dirty="0"/>
              <a:t>記錄當前網路和</a:t>
            </a:r>
            <a:r>
              <a:rPr lang="en-US" altLang="zh-TW" dirty="0"/>
              <a:t>MR</a:t>
            </a:r>
            <a:r>
              <a:rPr lang="zh-TW" altLang="en-US" dirty="0"/>
              <a:t>裝置的狀態。然後，</a:t>
            </a:r>
            <a:r>
              <a:rPr lang="en-US" altLang="zh-TW" dirty="0"/>
              <a:t>UE</a:t>
            </a:r>
            <a:r>
              <a:rPr lang="zh-TW" altLang="en-US" dirty="0"/>
              <a:t>生成帶有</a:t>
            </a:r>
            <a:r>
              <a:rPr lang="en-US" altLang="zh-TW" dirty="0"/>
              <a:t>MR</a:t>
            </a:r>
            <a:r>
              <a:rPr lang="zh-TW" altLang="en-US" dirty="0"/>
              <a:t>、序列號</a:t>
            </a:r>
            <a:r>
              <a:rPr lang="en-US" altLang="zh-TW" dirty="0"/>
              <a:t>Seq#</a:t>
            </a:r>
            <a:r>
              <a:rPr lang="zh-TW" altLang="en-US" dirty="0"/>
              <a:t>和主鍵</a:t>
            </a:r>
            <a:r>
              <a:rPr lang="en-US" altLang="zh-TW" dirty="0"/>
              <a:t>MSK</a:t>
            </a:r>
            <a:r>
              <a:rPr lang="zh-TW" altLang="en-US" dirty="0"/>
              <a:t>的訊息身份驗證程式</a:t>
            </a:r>
            <a:r>
              <a:rPr lang="en-US" altLang="zh-TW" dirty="0"/>
              <a:t>HM1</a:t>
            </a:r>
            <a:r>
              <a:rPr lang="zh-TW" altLang="en-US" dirty="0"/>
              <a:t>，然後將其傳輸到源</a:t>
            </a:r>
            <a:r>
              <a:rPr lang="en-US" altLang="zh-TW" dirty="0"/>
              <a:t>GNB-DU</a:t>
            </a:r>
            <a:r>
              <a:rPr lang="zh-TW" altLang="en-US" dirty="0"/>
              <a:t>。</a:t>
            </a:r>
          </a:p>
          <a:p>
            <a:endParaRPr lang="zh-TW" altLang="en-US" dirty="0"/>
          </a:p>
          <a:p>
            <a:r>
              <a:rPr lang="zh-TW" altLang="en-US" dirty="0"/>
              <a:t>源</a:t>
            </a:r>
            <a:r>
              <a:rPr lang="en-US" altLang="zh-TW" dirty="0"/>
              <a:t>GNB-DU</a:t>
            </a:r>
            <a:r>
              <a:rPr lang="zh-TW" altLang="en-US" dirty="0"/>
              <a:t>使用主鍵</a:t>
            </a:r>
            <a:r>
              <a:rPr lang="en-US" altLang="zh-TW" dirty="0"/>
              <a:t>MSK</a:t>
            </a:r>
            <a:r>
              <a:rPr lang="zh-TW" altLang="en-US" dirty="0"/>
              <a:t>驗證訊息身份驗證程式</a:t>
            </a:r>
            <a:r>
              <a:rPr lang="en-US" altLang="zh-TW" dirty="0"/>
              <a:t>HM1</a:t>
            </a:r>
            <a:r>
              <a:rPr lang="zh-TW" altLang="en-US" dirty="0"/>
              <a:t>，並檢查序列號</a:t>
            </a:r>
            <a:r>
              <a:rPr lang="en-US" altLang="zh-TW" dirty="0"/>
              <a:t>Seq#</a:t>
            </a:r>
            <a:r>
              <a:rPr lang="zh-TW" altLang="en-US" dirty="0"/>
              <a:t>。 如果</a:t>
            </a:r>
            <a:r>
              <a:rPr lang="en-US" altLang="zh-TW" dirty="0"/>
              <a:t>HM1</a:t>
            </a:r>
            <a:r>
              <a:rPr lang="zh-TW" altLang="en-US" dirty="0"/>
              <a:t>和</a:t>
            </a:r>
            <a:r>
              <a:rPr lang="en-US" altLang="zh-TW" dirty="0"/>
              <a:t>Seq#</a:t>
            </a:r>
            <a:r>
              <a:rPr lang="zh-TW" altLang="en-US" dirty="0"/>
              <a:t>有效，源</a:t>
            </a:r>
            <a:r>
              <a:rPr lang="en-US" altLang="zh-TW" dirty="0" err="1"/>
              <a:t>gNB</a:t>
            </a:r>
            <a:r>
              <a:rPr lang="en-US" altLang="zh-TW" dirty="0"/>
              <a:t>-DU</a:t>
            </a:r>
            <a:r>
              <a:rPr lang="zh-TW" altLang="en-US" dirty="0"/>
              <a:t>將</a:t>
            </a:r>
            <a:r>
              <a:rPr lang="en-US" altLang="zh-TW" dirty="0"/>
              <a:t>MR</a:t>
            </a:r>
            <a:r>
              <a:rPr lang="zh-TW" altLang="en-US" dirty="0"/>
              <a:t>編碼為上行鏈路</a:t>
            </a:r>
            <a:r>
              <a:rPr lang="en-US" altLang="zh-TW" dirty="0"/>
              <a:t>RRC</a:t>
            </a:r>
            <a:r>
              <a:rPr lang="zh-TW" altLang="en-US" dirty="0"/>
              <a:t>傳輸訊息，並將其傳送到</a:t>
            </a:r>
            <a:r>
              <a:rPr lang="en-US" altLang="zh-TW" dirty="0"/>
              <a:t>GNB-CU</a:t>
            </a:r>
            <a:r>
              <a:rPr lang="zh-TW" altLang="en-US" dirty="0"/>
              <a:t>。</a:t>
            </a:r>
          </a:p>
          <a:p>
            <a:endParaRPr lang="zh-TW" altLang="en-US" dirty="0"/>
          </a:p>
          <a:p>
            <a:r>
              <a:rPr lang="zh-TW" altLang="en-US" dirty="0"/>
              <a:t>一旦上行鏈路</a:t>
            </a:r>
            <a:r>
              <a:rPr lang="en-US" altLang="zh-TW" dirty="0"/>
              <a:t>RRC</a:t>
            </a:r>
            <a:r>
              <a:rPr lang="zh-TW" altLang="en-US" dirty="0"/>
              <a:t>傳輸訊息到達</a:t>
            </a:r>
            <a:r>
              <a:rPr lang="en-US" altLang="zh-TW" dirty="0"/>
              <a:t>GNB-CU</a:t>
            </a:r>
            <a:r>
              <a:rPr lang="zh-TW" altLang="en-US" dirty="0"/>
              <a:t>，它就會檢查收到的</a:t>
            </a:r>
            <a:r>
              <a:rPr lang="en-US" altLang="zh-TW" dirty="0"/>
              <a:t>MR</a:t>
            </a:r>
            <a:r>
              <a:rPr lang="zh-TW" altLang="en-US" dirty="0"/>
              <a:t>並決定移交。 當確定移交時，</a:t>
            </a:r>
            <a:r>
              <a:rPr lang="en-US" altLang="zh-TW" dirty="0"/>
              <a:t>GNB-CU</a:t>
            </a:r>
            <a:r>
              <a:rPr lang="zh-TW" altLang="en-US" dirty="0"/>
              <a:t>用機鑰匯出預先主金鑰</a:t>
            </a:r>
            <a:r>
              <a:rPr lang="en-US" altLang="zh-TW" dirty="0"/>
              <a:t>PMSKKGNB </a:t>
            </a:r>
            <a:r>
              <a:rPr lang="zh-TW" altLang="en-US" dirty="0"/>
              <a:t>和</a:t>
            </a:r>
            <a:r>
              <a:rPr lang="en-US" altLang="zh-TW" dirty="0"/>
              <a:t>MR</a:t>
            </a:r>
            <a:r>
              <a:rPr lang="zh-TW" altLang="en-US" dirty="0"/>
              <a:t>的哈希值。接下來，它透過安全通道將</a:t>
            </a:r>
            <a:r>
              <a:rPr lang="en-US" altLang="zh-TW" dirty="0"/>
              <a:t>PMSK</a:t>
            </a:r>
            <a:r>
              <a:rPr lang="zh-TW" altLang="en-US" dirty="0"/>
              <a:t>傳輸到目標</a:t>
            </a:r>
            <a:r>
              <a:rPr lang="en-US" altLang="zh-TW" dirty="0" err="1"/>
              <a:t>gNB</a:t>
            </a:r>
            <a:r>
              <a:rPr lang="en-US" altLang="zh-TW" dirty="0"/>
              <a:t>-DU</a:t>
            </a:r>
            <a:r>
              <a:rPr lang="zh-TW" altLang="en-US" dirty="0"/>
              <a:t>。</a:t>
            </a:r>
          </a:p>
          <a:p>
            <a:endParaRPr lang="zh-TW" altLang="en-US" dirty="0"/>
          </a:p>
          <a:p>
            <a:r>
              <a:rPr lang="zh-TW" altLang="en-US" dirty="0"/>
              <a:t>目標</a:t>
            </a:r>
            <a:r>
              <a:rPr lang="en-US" altLang="zh-TW" dirty="0"/>
              <a:t>GNB-DU</a:t>
            </a:r>
            <a:r>
              <a:rPr lang="zh-TW" altLang="en-US" dirty="0"/>
              <a:t>儲存</a:t>
            </a:r>
            <a:r>
              <a:rPr lang="en-US" altLang="zh-TW" dirty="0"/>
              <a:t>PMSK</a:t>
            </a:r>
            <a:r>
              <a:rPr lang="zh-TW" altLang="en-US" dirty="0"/>
              <a:t>，並將</a:t>
            </a:r>
            <a:r>
              <a:rPr lang="en-US" altLang="zh-TW" dirty="0"/>
              <a:t>UE</a:t>
            </a:r>
            <a:r>
              <a:rPr lang="zh-TW" altLang="en-US" dirty="0"/>
              <a:t>上下文設定響應訊息傳遞給</a:t>
            </a:r>
            <a:r>
              <a:rPr lang="en-US" altLang="zh-TW" dirty="0"/>
              <a:t>GNB-CU</a:t>
            </a:r>
            <a:r>
              <a:rPr lang="zh-TW" altLang="en-US" dirty="0"/>
              <a:t>。</a:t>
            </a:r>
          </a:p>
          <a:p>
            <a:endParaRPr lang="zh-TW" altLang="en-US" dirty="0"/>
          </a:p>
          <a:p>
            <a:r>
              <a:rPr lang="zh-TW" altLang="en-US" dirty="0"/>
              <a:t>收到</a:t>
            </a:r>
            <a:r>
              <a:rPr lang="en-US" altLang="zh-TW" dirty="0"/>
              <a:t>UE</a:t>
            </a:r>
            <a:r>
              <a:rPr lang="zh-TW" altLang="en-US" dirty="0"/>
              <a:t>上下文設定響應訊息後，</a:t>
            </a:r>
            <a:r>
              <a:rPr lang="en-US" altLang="zh-TW" dirty="0"/>
              <a:t>GNB-CU</a:t>
            </a:r>
            <a:r>
              <a:rPr lang="zh-TW" altLang="en-US" dirty="0"/>
              <a:t>將</a:t>
            </a:r>
            <a:r>
              <a:rPr lang="en-US" altLang="zh-TW" dirty="0"/>
              <a:t>UE</a:t>
            </a:r>
            <a:r>
              <a:rPr lang="zh-TW" altLang="en-US" dirty="0"/>
              <a:t>上下文修改請求訊息傳輸到源</a:t>
            </a:r>
            <a:r>
              <a:rPr lang="en-US" altLang="zh-TW" dirty="0"/>
              <a:t>GNB-DU</a:t>
            </a:r>
            <a:r>
              <a:rPr lang="zh-TW" altLang="en-US" dirty="0"/>
              <a:t>。</a:t>
            </a:r>
          </a:p>
          <a:p>
            <a:endParaRPr lang="zh-TW" altLang="en-US" dirty="0"/>
          </a:p>
          <a:p>
            <a:r>
              <a:rPr lang="zh-TW" altLang="en-US" dirty="0"/>
              <a:t>源</a:t>
            </a:r>
            <a:r>
              <a:rPr lang="en-US" altLang="zh-TW" dirty="0"/>
              <a:t>GNB-DU</a:t>
            </a:r>
            <a:r>
              <a:rPr lang="zh-TW" altLang="en-US" dirty="0"/>
              <a:t>從</a:t>
            </a:r>
            <a:r>
              <a:rPr lang="en-US" altLang="zh-TW" dirty="0"/>
              <a:t>UE</a:t>
            </a:r>
            <a:r>
              <a:rPr lang="zh-TW" altLang="en-US" dirty="0"/>
              <a:t>上下文修改請求訊息中提取</a:t>
            </a:r>
            <a:r>
              <a:rPr lang="en-US" altLang="zh-TW" dirty="0" err="1"/>
              <a:t>RRCConnectionReconfiguration</a:t>
            </a:r>
            <a:r>
              <a:rPr lang="zh-TW" altLang="en-US" dirty="0"/>
              <a:t>訊息，並將其傳輸到</a:t>
            </a:r>
            <a:r>
              <a:rPr lang="en-US" altLang="zh-TW" dirty="0"/>
              <a:t>UE</a:t>
            </a:r>
            <a:r>
              <a:rPr lang="zh-TW" altLang="en-US" dirty="0"/>
              <a:t>。 傳輸後，源</a:t>
            </a:r>
            <a:r>
              <a:rPr lang="en-US" altLang="zh-TW" dirty="0"/>
              <a:t>GNB-DU</a:t>
            </a:r>
            <a:r>
              <a:rPr lang="zh-TW" altLang="en-US" dirty="0"/>
              <a:t>將</a:t>
            </a:r>
            <a:r>
              <a:rPr lang="en-US" altLang="zh-TW" dirty="0"/>
              <a:t>UE</a:t>
            </a:r>
            <a:r>
              <a:rPr lang="zh-TW" altLang="en-US" dirty="0"/>
              <a:t>上下文修改響應訊息傳送到</a:t>
            </a:r>
            <a:r>
              <a:rPr lang="en-US" altLang="zh-TW" dirty="0"/>
              <a:t>GNB-CU</a:t>
            </a:r>
            <a:r>
              <a:rPr lang="zh-TW" altLang="en-US" dirty="0"/>
              <a:t>。</a:t>
            </a:r>
          </a:p>
          <a:p>
            <a:endParaRPr lang="zh-TW" altLang="en-US" dirty="0"/>
          </a:p>
          <a:p>
            <a:r>
              <a:rPr lang="zh-TW" altLang="en-US" dirty="0"/>
              <a:t>當</a:t>
            </a:r>
            <a:r>
              <a:rPr lang="en-US" altLang="zh-TW" dirty="0" err="1"/>
              <a:t>RRCConnectionReconfiguration</a:t>
            </a:r>
            <a:r>
              <a:rPr lang="zh-TW" altLang="en-US" dirty="0"/>
              <a:t>訊息到達</a:t>
            </a:r>
            <a:r>
              <a:rPr lang="en-US" altLang="zh-TW" dirty="0"/>
              <a:t>UE</a:t>
            </a:r>
            <a:r>
              <a:rPr lang="zh-TW" altLang="en-US" dirty="0"/>
              <a:t>時，</a:t>
            </a:r>
            <a:r>
              <a:rPr lang="en-US" altLang="zh-TW" dirty="0"/>
              <a:t>UE</a:t>
            </a:r>
            <a:r>
              <a:rPr lang="zh-TW" altLang="en-US" dirty="0"/>
              <a:t>匯出</a:t>
            </a:r>
            <a:r>
              <a:rPr lang="en-US" altLang="zh-TW" dirty="0"/>
              <a:t>PMSK</a:t>
            </a:r>
            <a:r>
              <a:rPr lang="zh-TW" altLang="en-US" dirty="0"/>
              <a:t>與</a:t>
            </a:r>
            <a:r>
              <a:rPr lang="en-US" altLang="zh-TW" dirty="0"/>
              <a:t>KGNB </a:t>
            </a:r>
            <a:r>
              <a:rPr lang="zh-TW" altLang="en-US" dirty="0"/>
              <a:t>並生成</a:t>
            </a:r>
            <a:r>
              <a:rPr lang="en-US" altLang="zh-TW" dirty="0"/>
              <a:t>ECDH</a:t>
            </a:r>
            <a:r>
              <a:rPr lang="zh-TW" altLang="en-US" dirty="0"/>
              <a:t>私鑰</a:t>
            </a:r>
            <a:r>
              <a:rPr lang="en-US" altLang="zh-TW" dirty="0"/>
              <a:t>X </a:t>
            </a:r>
            <a:r>
              <a:rPr lang="zh-TW" altLang="en-US" dirty="0"/>
              <a:t>，</a:t>
            </a:r>
            <a:r>
              <a:rPr lang="en-US" altLang="zh-TW" dirty="0"/>
              <a:t>ECDH</a:t>
            </a:r>
            <a:r>
              <a:rPr lang="zh-TW" altLang="en-US" dirty="0"/>
              <a:t>公鑰</a:t>
            </a:r>
            <a:r>
              <a:rPr lang="en-US" altLang="zh-TW" dirty="0"/>
              <a:t>Q </a:t>
            </a:r>
            <a:r>
              <a:rPr lang="zh-TW" altLang="en-US" dirty="0"/>
              <a:t>，和隨機生成的</a:t>
            </a:r>
            <a:r>
              <a:rPr lang="en-US" altLang="zh-TW" dirty="0"/>
              <a:t>noncen1 </a:t>
            </a:r>
            <a:r>
              <a:rPr lang="zh-TW" altLang="en-US" dirty="0"/>
              <a:t>。 此外，</a:t>
            </a:r>
            <a:r>
              <a:rPr lang="en-US" altLang="zh-TW" dirty="0"/>
              <a:t>PMSK</a:t>
            </a:r>
            <a:r>
              <a:rPr lang="zh-TW" altLang="en-US" dirty="0"/>
              <a:t>，</a:t>
            </a:r>
            <a:r>
              <a:rPr lang="en-US" altLang="zh-TW" dirty="0"/>
              <a:t>Q </a:t>
            </a:r>
            <a:r>
              <a:rPr lang="zh-TW" altLang="en-US" dirty="0"/>
              <a:t>，和</a:t>
            </a:r>
            <a:r>
              <a:rPr lang="en-US" altLang="zh-TW" dirty="0"/>
              <a:t>n1 </a:t>
            </a:r>
            <a:r>
              <a:rPr lang="zh-TW" altLang="en-US" dirty="0"/>
              <a:t>用於形成訊息身份驗證程式</a:t>
            </a:r>
            <a:r>
              <a:rPr lang="en-US" altLang="zh-TW" dirty="0"/>
              <a:t>HM2</a:t>
            </a:r>
            <a:r>
              <a:rPr lang="zh-TW" altLang="en-US" dirty="0"/>
              <a:t>。 然後，</a:t>
            </a:r>
            <a:r>
              <a:rPr lang="en-US" altLang="zh-TW" dirty="0"/>
              <a:t>UE</a:t>
            </a:r>
            <a:r>
              <a:rPr lang="zh-TW" altLang="en-US" dirty="0"/>
              <a:t>構建隨機訪問請求訊息，包括</a:t>
            </a:r>
            <a:r>
              <a:rPr lang="en-US" altLang="zh-TW" dirty="0"/>
              <a:t>Q </a:t>
            </a:r>
            <a:r>
              <a:rPr lang="zh-TW" altLang="en-US" dirty="0"/>
              <a:t>，</a:t>
            </a:r>
            <a:r>
              <a:rPr lang="en-US" altLang="zh-TW" dirty="0"/>
              <a:t>n1 </a:t>
            </a:r>
            <a:r>
              <a:rPr lang="zh-TW" altLang="en-US" dirty="0"/>
              <a:t>和</a:t>
            </a:r>
            <a:r>
              <a:rPr lang="en-US" altLang="zh-TW" dirty="0"/>
              <a:t>HM2</a:t>
            </a:r>
            <a:r>
              <a:rPr lang="zh-TW" altLang="en-US" dirty="0"/>
              <a:t>。 最後，目標</a:t>
            </a:r>
            <a:r>
              <a:rPr lang="en-US" altLang="zh-TW" dirty="0"/>
              <a:t>GNB-DU</a:t>
            </a:r>
            <a:r>
              <a:rPr lang="zh-TW" altLang="en-US" dirty="0"/>
              <a:t>收到此訊息。</a:t>
            </a:r>
          </a:p>
          <a:p>
            <a:endParaRPr lang="zh-TW" altLang="en-US" dirty="0"/>
          </a:p>
          <a:p>
            <a:r>
              <a:rPr lang="zh-TW" altLang="en-US" dirty="0"/>
              <a:t>一旦上一條訊息擊中目標</a:t>
            </a:r>
            <a:r>
              <a:rPr lang="en-US" altLang="zh-TW" dirty="0"/>
              <a:t>GNB-DU</a:t>
            </a:r>
            <a:r>
              <a:rPr lang="zh-TW" altLang="en-US" dirty="0"/>
              <a:t>，它就會使用</a:t>
            </a:r>
            <a:r>
              <a:rPr lang="en-US" altLang="zh-TW" dirty="0"/>
              <a:t>PMSK</a:t>
            </a:r>
            <a:r>
              <a:rPr lang="zh-TW" altLang="en-US" dirty="0"/>
              <a:t>驗證</a:t>
            </a:r>
            <a:r>
              <a:rPr lang="en-US" altLang="zh-TW" dirty="0"/>
              <a:t>HM2</a:t>
            </a:r>
            <a:r>
              <a:rPr lang="zh-TW" altLang="en-US" dirty="0"/>
              <a:t>。 如果</a:t>
            </a:r>
            <a:r>
              <a:rPr lang="en-US" altLang="zh-TW" dirty="0"/>
              <a:t>HM2</a:t>
            </a:r>
            <a:r>
              <a:rPr lang="zh-TW" altLang="en-US" dirty="0"/>
              <a:t>有效，那麼目標</a:t>
            </a:r>
            <a:r>
              <a:rPr lang="en-US" altLang="zh-TW" dirty="0"/>
              <a:t>GNB-DU</a:t>
            </a:r>
            <a:r>
              <a:rPr lang="zh-TW" altLang="en-US" dirty="0"/>
              <a:t>可以確認</a:t>
            </a:r>
            <a:r>
              <a:rPr lang="en-US" altLang="zh-TW" dirty="0"/>
              <a:t>UE</a:t>
            </a:r>
            <a:r>
              <a:rPr lang="zh-TW" altLang="en-US" dirty="0"/>
              <a:t>已請求移交給</a:t>
            </a:r>
            <a:r>
              <a:rPr lang="en-US" altLang="zh-TW" dirty="0"/>
              <a:t>GNB-CU</a:t>
            </a:r>
            <a:r>
              <a:rPr lang="zh-TW" altLang="en-US" dirty="0"/>
              <a:t>。 隨後，目標</a:t>
            </a:r>
            <a:r>
              <a:rPr lang="en-US" altLang="zh-TW" dirty="0"/>
              <a:t>GNB-DU</a:t>
            </a:r>
            <a:r>
              <a:rPr lang="zh-TW" altLang="en-US" dirty="0"/>
              <a:t>生成</a:t>
            </a:r>
            <a:r>
              <a:rPr lang="en-US" altLang="zh-TW" dirty="0"/>
              <a:t>ECDH</a:t>
            </a:r>
            <a:r>
              <a:rPr lang="zh-TW" altLang="en-US" dirty="0"/>
              <a:t>私鑰</a:t>
            </a:r>
            <a:r>
              <a:rPr lang="en-US" altLang="zh-TW" dirty="0"/>
              <a:t>Y </a:t>
            </a:r>
            <a:r>
              <a:rPr lang="zh-TW" altLang="en-US" dirty="0"/>
              <a:t>，</a:t>
            </a:r>
            <a:r>
              <a:rPr lang="en-US" altLang="zh-TW" dirty="0"/>
              <a:t>ECDH</a:t>
            </a:r>
            <a:r>
              <a:rPr lang="zh-TW" altLang="en-US" dirty="0"/>
              <a:t>公鑰</a:t>
            </a:r>
            <a:r>
              <a:rPr lang="en-US" altLang="zh-TW" dirty="0"/>
              <a:t>R </a:t>
            </a:r>
            <a:r>
              <a:rPr lang="zh-TW" altLang="en-US" dirty="0"/>
              <a:t>，和隨機的</a:t>
            </a:r>
            <a:r>
              <a:rPr lang="en-US" altLang="zh-TW" dirty="0"/>
              <a:t>noncen2 </a:t>
            </a:r>
            <a:r>
              <a:rPr lang="zh-TW" altLang="en-US" dirty="0"/>
              <a:t>。 接下來，目標</a:t>
            </a:r>
            <a:r>
              <a:rPr lang="en-US" altLang="zh-TW" dirty="0"/>
              <a:t>GNB-DU</a:t>
            </a:r>
            <a:r>
              <a:rPr lang="zh-TW" altLang="en-US" dirty="0"/>
              <a:t>計算</a:t>
            </a:r>
            <a:r>
              <a:rPr lang="en-US" altLang="zh-TW" dirty="0"/>
              <a:t>ECDH</a:t>
            </a:r>
            <a:r>
              <a:rPr lang="zh-TW" altLang="en-US" dirty="0"/>
              <a:t>會話金鑰</a:t>
            </a:r>
            <a:r>
              <a:rPr lang="en-US" altLang="zh-TW" dirty="0"/>
              <a:t>S </a:t>
            </a:r>
            <a:r>
              <a:rPr lang="zh-TW" altLang="en-US" dirty="0"/>
              <a:t>使用其私鑰</a:t>
            </a:r>
            <a:r>
              <a:rPr lang="en-US" altLang="zh-TW" dirty="0"/>
              <a:t>Y </a:t>
            </a:r>
            <a:r>
              <a:rPr lang="zh-TW" altLang="en-US" dirty="0"/>
              <a:t>和</a:t>
            </a:r>
            <a:r>
              <a:rPr lang="en-US" altLang="zh-TW" dirty="0"/>
              <a:t>UE</a:t>
            </a:r>
            <a:r>
              <a:rPr lang="zh-TW" altLang="en-US" dirty="0"/>
              <a:t>的公鑰</a:t>
            </a:r>
            <a:r>
              <a:rPr lang="en-US" altLang="zh-TW" dirty="0"/>
              <a:t>Q </a:t>
            </a:r>
            <a:r>
              <a:rPr lang="zh-TW" altLang="en-US" dirty="0"/>
              <a:t>。 此外，目標</a:t>
            </a:r>
            <a:r>
              <a:rPr lang="en-US" altLang="zh-TW" dirty="0"/>
              <a:t>GNB-DU</a:t>
            </a:r>
            <a:r>
              <a:rPr lang="zh-TW" altLang="en-US" dirty="0"/>
              <a:t>使用</a:t>
            </a:r>
            <a:r>
              <a:rPr lang="en-US" altLang="zh-TW" dirty="0"/>
              <a:t>PMSK</a:t>
            </a:r>
            <a:r>
              <a:rPr lang="zh-TW" altLang="en-US" dirty="0"/>
              <a:t>生成會話金鑰</a:t>
            </a:r>
            <a:r>
              <a:rPr lang="en-US" altLang="zh-TW" dirty="0"/>
              <a:t>SK</a:t>
            </a:r>
            <a:r>
              <a:rPr lang="zh-TW" altLang="en-US" dirty="0"/>
              <a:t>，</a:t>
            </a:r>
            <a:r>
              <a:rPr lang="en-US" altLang="zh-TW" dirty="0"/>
              <a:t>S </a:t>
            </a:r>
            <a:r>
              <a:rPr lang="zh-TW" altLang="en-US" dirty="0"/>
              <a:t>，還有隨機的</a:t>
            </a:r>
            <a:r>
              <a:rPr lang="en-US" altLang="zh-TW" dirty="0"/>
              <a:t>noncen1 </a:t>
            </a:r>
            <a:r>
              <a:rPr lang="zh-TW" altLang="en-US" dirty="0"/>
              <a:t>和</a:t>
            </a:r>
            <a:r>
              <a:rPr lang="en-US" altLang="zh-TW" dirty="0"/>
              <a:t>n2 </a:t>
            </a:r>
            <a:r>
              <a:rPr lang="zh-TW" altLang="en-US" dirty="0"/>
              <a:t>。 然後，目標</a:t>
            </a:r>
            <a:r>
              <a:rPr lang="en-US" altLang="zh-TW" dirty="0"/>
              <a:t>GNB-DU</a:t>
            </a:r>
            <a:r>
              <a:rPr lang="zh-TW" altLang="en-US" dirty="0"/>
              <a:t>分別使用</a:t>
            </a:r>
            <a:r>
              <a:rPr lang="en-US" altLang="zh-TW" dirty="0"/>
              <a:t>SK</a:t>
            </a:r>
            <a:r>
              <a:rPr lang="zh-TW" altLang="en-US" dirty="0"/>
              <a:t>和</a:t>
            </a:r>
            <a:r>
              <a:rPr lang="en-US" altLang="zh-TW" dirty="0"/>
              <a:t>PMSK</a:t>
            </a:r>
            <a:r>
              <a:rPr lang="zh-TW" altLang="en-US" dirty="0"/>
              <a:t>計算訊息身份驗證程式</a:t>
            </a:r>
            <a:r>
              <a:rPr lang="en-US" altLang="zh-TW" dirty="0"/>
              <a:t>HM3</a:t>
            </a:r>
            <a:r>
              <a:rPr lang="zh-TW" altLang="en-US" dirty="0"/>
              <a:t>和</a:t>
            </a:r>
            <a:r>
              <a:rPr lang="en-US" altLang="zh-TW" dirty="0"/>
              <a:t>HM4</a:t>
            </a:r>
            <a:r>
              <a:rPr lang="zh-TW" altLang="en-US" dirty="0"/>
              <a:t>。 接下來，它構建隨機訪問響應訊息，包括</a:t>
            </a:r>
            <a:r>
              <a:rPr lang="en-US" altLang="zh-TW" dirty="0"/>
              <a:t>R </a:t>
            </a:r>
            <a:r>
              <a:rPr lang="zh-TW" altLang="en-US" dirty="0"/>
              <a:t>，</a:t>
            </a:r>
            <a:r>
              <a:rPr lang="en-US" altLang="zh-TW" dirty="0"/>
              <a:t>n1 </a:t>
            </a:r>
            <a:r>
              <a:rPr lang="zh-TW" altLang="en-US" dirty="0"/>
              <a:t>，</a:t>
            </a:r>
            <a:r>
              <a:rPr lang="en-US" altLang="zh-TW" dirty="0"/>
              <a:t>n2 </a:t>
            </a:r>
            <a:r>
              <a:rPr lang="zh-TW" altLang="en-US" dirty="0"/>
              <a:t>，</a:t>
            </a:r>
            <a:r>
              <a:rPr lang="en-US" altLang="zh-TW" dirty="0"/>
              <a:t>HM3</a:t>
            </a:r>
            <a:r>
              <a:rPr lang="zh-TW" altLang="en-US" dirty="0"/>
              <a:t>和</a:t>
            </a:r>
            <a:r>
              <a:rPr lang="en-US" altLang="zh-TW" dirty="0"/>
              <a:t>HM4</a:t>
            </a:r>
            <a:r>
              <a:rPr lang="zh-TW" altLang="en-US" dirty="0"/>
              <a:t>。 然後，它將此訊息傳輸給</a:t>
            </a:r>
            <a:r>
              <a:rPr lang="en-US" altLang="zh-TW" dirty="0"/>
              <a:t>UE</a:t>
            </a:r>
            <a:r>
              <a:rPr lang="zh-TW" altLang="en-US" dirty="0"/>
              <a:t>。</a:t>
            </a:r>
          </a:p>
          <a:p>
            <a:endParaRPr lang="zh-TW" altLang="en-US" dirty="0"/>
          </a:p>
          <a:p>
            <a:r>
              <a:rPr lang="en-US" altLang="zh-TW" dirty="0"/>
              <a:t>UE</a:t>
            </a:r>
            <a:r>
              <a:rPr lang="zh-TW" altLang="en-US" dirty="0"/>
              <a:t>使用</a:t>
            </a:r>
            <a:r>
              <a:rPr lang="en-US" altLang="zh-TW" dirty="0"/>
              <a:t>PMSK</a:t>
            </a:r>
            <a:r>
              <a:rPr lang="zh-TW" altLang="en-US" dirty="0"/>
              <a:t>驗證訊息身份驗證程式</a:t>
            </a:r>
            <a:r>
              <a:rPr lang="en-US" altLang="zh-TW" dirty="0"/>
              <a:t>HM4</a:t>
            </a:r>
            <a:r>
              <a:rPr lang="zh-TW" altLang="en-US" dirty="0"/>
              <a:t>。 如果</a:t>
            </a:r>
            <a:r>
              <a:rPr lang="en-US" altLang="zh-TW" dirty="0"/>
              <a:t>HM4</a:t>
            </a:r>
            <a:r>
              <a:rPr lang="zh-TW" altLang="en-US" dirty="0"/>
              <a:t>有效，</a:t>
            </a:r>
            <a:r>
              <a:rPr lang="en-US" altLang="zh-TW" dirty="0"/>
              <a:t>UE</a:t>
            </a:r>
            <a:r>
              <a:rPr lang="zh-TW" altLang="en-US" dirty="0"/>
              <a:t>將計算</a:t>
            </a:r>
            <a:r>
              <a:rPr lang="en-US" altLang="zh-TW" dirty="0"/>
              <a:t>ECDH</a:t>
            </a:r>
            <a:r>
              <a:rPr lang="zh-TW" altLang="en-US" dirty="0"/>
              <a:t>會話金鑰</a:t>
            </a:r>
            <a:r>
              <a:rPr lang="en-US" altLang="zh-TW" dirty="0"/>
              <a:t>S </a:t>
            </a:r>
            <a:r>
              <a:rPr lang="zh-TW" altLang="en-US" dirty="0"/>
              <a:t>使用目標</a:t>
            </a:r>
            <a:r>
              <a:rPr lang="en-US" altLang="zh-TW" dirty="0"/>
              <a:t>GNB-DU</a:t>
            </a:r>
            <a:r>
              <a:rPr lang="zh-TW" altLang="en-US" dirty="0"/>
              <a:t>的</a:t>
            </a:r>
            <a:r>
              <a:rPr lang="en-US" altLang="zh-TW" dirty="0"/>
              <a:t>ECDH</a:t>
            </a:r>
            <a:r>
              <a:rPr lang="zh-TW" altLang="en-US" dirty="0"/>
              <a:t>公鑰</a:t>
            </a:r>
            <a:r>
              <a:rPr lang="en-US" altLang="zh-TW" dirty="0"/>
              <a:t>R </a:t>
            </a:r>
            <a:r>
              <a:rPr lang="zh-TW" altLang="en-US" dirty="0"/>
              <a:t>及其</a:t>
            </a:r>
            <a:r>
              <a:rPr lang="en-US" altLang="zh-TW" dirty="0"/>
              <a:t>ECDH</a:t>
            </a:r>
            <a:r>
              <a:rPr lang="zh-TW" altLang="en-US" dirty="0"/>
              <a:t>私鑰</a:t>
            </a:r>
            <a:r>
              <a:rPr lang="en-US" altLang="zh-TW" dirty="0"/>
              <a:t>X </a:t>
            </a:r>
            <a:r>
              <a:rPr lang="zh-TW" altLang="en-US" dirty="0"/>
              <a:t>。 </a:t>
            </a:r>
            <a:r>
              <a:rPr lang="en-US" altLang="zh-TW" dirty="0"/>
              <a:t>UE</a:t>
            </a:r>
            <a:r>
              <a:rPr lang="zh-TW" altLang="en-US" dirty="0"/>
              <a:t>還使用</a:t>
            </a:r>
            <a:r>
              <a:rPr lang="en-US" altLang="zh-TW" dirty="0"/>
              <a:t>ECDH</a:t>
            </a:r>
            <a:r>
              <a:rPr lang="zh-TW" altLang="en-US" dirty="0"/>
              <a:t>會話金鑰匯出會話金鑰</a:t>
            </a:r>
            <a:r>
              <a:rPr lang="en-US" altLang="zh-TW" dirty="0"/>
              <a:t>SKS </a:t>
            </a:r>
            <a:r>
              <a:rPr lang="zh-TW" altLang="en-US" dirty="0"/>
              <a:t>，預先主鍵</a:t>
            </a:r>
            <a:r>
              <a:rPr lang="en-US" altLang="zh-TW" dirty="0"/>
              <a:t>PMSK</a:t>
            </a:r>
            <a:r>
              <a:rPr lang="zh-TW" altLang="en-US" dirty="0"/>
              <a:t>和隨機</a:t>
            </a:r>
            <a:r>
              <a:rPr lang="en-US" altLang="zh-TW" dirty="0"/>
              <a:t>noncen1 </a:t>
            </a:r>
            <a:r>
              <a:rPr lang="zh-TW" altLang="en-US" dirty="0"/>
              <a:t>和</a:t>
            </a:r>
            <a:r>
              <a:rPr lang="en-US" altLang="zh-TW" dirty="0"/>
              <a:t>n2 </a:t>
            </a:r>
            <a:r>
              <a:rPr lang="zh-TW" altLang="en-US" dirty="0"/>
              <a:t>。 隨後，它透過使用</a:t>
            </a:r>
            <a:r>
              <a:rPr lang="en-US" altLang="zh-TW" dirty="0"/>
              <a:t>SK</a:t>
            </a:r>
            <a:r>
              <a:rPr lang="zh-TW" altLang="en-US" dirty="0"/>
              <a:t>驗證</a:t>
            </a:r>
            <a:r>
              <a:rPr lang="en-US" altLang="zh-TW" dirty="0"/>
              <a:t>HM3</a:t>
            </a:r>
            <a:r>
              <a:rPr lang="zh-TW" altLang="en-US" dirty="0"/>
              <a:t>的有效性，</a:t>
            </a:r>
            <a:r>
              <a:rPr lang="en-US" altLang="zh-TW" dirty="0"/>
              <a:t>UE</a:t>
            </a:r>
            <a:r>
              <a:rPr lang="zh-TW" altLang="en-US" dirty="0"/>
              <a:t>使用</a:t>
            </a:r>
            <a:r>
              <a:rPr lang="en-US" altLang="zh-TW" dirty="0"/>
              <a:t>SK</a:t>
            </a:r>
            <a:r>
              <a:rPr lang="zh-TW" altLang="en-US" dirty="0"/>
              <a:t>生成訊息身份驗證程式</a:t>
            </a:r>
            <a:r>
              <a:rPr lang="en-US" altLang="zh-TW" dirty="0"/>
              <a:t>HM5</a:t>
            </a:r>
            <a:r>
              <a:rPr lang="zh-TW" altLang="en-US" dirty="0"/>
              <a:t>，並將其與</a:t>
            </a:r>
            <a:r>
              <a:rPr lang="en-US" altLang="zh-TW" dirty="0"/>
              <a:t>RRC</a:t>
            </a:r>
            <a:r>
              <a:rPr lang="zh-TW" altLang="en-US" dirty="0"/>
              <a:t>連線重新配置完成訊息傳輸到目標</a:t>
            </a:r>
            <a:r>
              <a:rPr lang="en-US" altLang="zh-TW" dirty="0"/>
              <a:t>GNB-DU</a:t>
            </a:r>
            <a:r>
              <a:rPr lang="zh-TW" altLang="en-US" dirty="0"/>
              <a:t>。</a:t>
            </a:r>
          </a:p>
          <a:p>
            <a:endParaRPr lang="zh-TW" altLang="en-US" dirty="0"/>
          </a:p>
          <a:p>
            <a:r>
              <a:rPr lang="zh-TW" altLang="en-US" dirty="0"/>
              <a:t>目標</a:t>
            </a:r>
            <a:r>
              <a:rPr lang="en-US" altLang="zh-TW" dirty="0"/>
              <a:t>GNB-DU</a:t>
            </a:r>
            <a:r>
              <a:rPr lang="zh-TW" altLang="en-US" dirty="0"/>
              <a:t>使用會話金鑰</a:t>
            </a:r>
            <a:r>
              <a:rPr lang="en-US" altLang="zh-TW" dirty="0"/>
              <a:t>SK</a:t>
            </a:r>
            <a:r>
              <a:rPr lang="zh-TW" altLang="en-US" dirty="0"/>
              <a:t>驗證訊息身份驗證程式</a:t>
            </a:r>
            <a:r>
              <a:rPr lang="en-US" altLang="zh-TW" dirty="0"/>
              <a:t>HM5</a:t>
            </a:r>
            <a:r>
              <a:rPr lang="zh-TW" altLang="en-US" dirty="0"/>
              <a:t>。 如果有效，目標</a:t>
            </a:r>
            <a:r>
              <a:rPr lang="en-US" altLang="zh-TW" dirty="0"/>
              <a:t>GNB-DU</a:t>
            </a:r>
            <a:r>
              <a:rPr lang="zh-TW" altLang="en-US" dirty="0"/>
              <a:t>會向</a:t>
            </a:r>
            <a:r>
              <a:rPr lang="en-US" altLang="zh-TW" dirty="0"/>
              <a:t>GNB-CU</a:t>
            </a:r>
            <a:r>
              <a:rPr lang="zh-TW" altLang="en-US" dirty="0"/>
              <a:t>傳送上行鏈路</a:t>
            </a:r>
            <a:r>
              <a:rPr lang="en-US" altLang="zh-TW" dirty="0"/>
              <a:t>RRC</a:t>
            </a:r>
            <a:r>
              <a:rPr lang="zh-TW" altLang="en-US" dirty="0"/>
              <a:t>傳輸訊息，通知移交程式已完成。</a:t>
            </a:r>
          </a:p>
          <a:p>
            <a:endParaRPr lang="zh-TW" altLang="en-US" dirty="0"/>
          </a:p>
          <a:p>
            <a:r>
              <a:rPr lang="zh-TW" altLang="en-US" dirty="0"/>
              <a:t>當</a:t>
            </a:r>
            <a:r>
              <a:rPr lang="en-US" altLang="zh-TW" dirty="0" err="1"/>
              <a:t>gNB</a:t>
            </a:r>
            <a:r>
              <a:rPr lang="en-US" altLang="zh-TW" dirty="0"/>
              <a:t>-CU</a:t>
            </a:r>
            <a:r>
              <a:rPr lang="zh-TW" altLang="en-US" dirty="0"/>
              <a:t>從目標</a:t>
            </a:r>
            <a:r>
              <a:rPr lang="en-US" altLang="zh-TW" dirty="0" err="1"/>
              <a:t>gNB</a:t>
            </a:r>
            <a:r>
              <a:rPr lang="en-US" altLang="zh-TW" dirty="0"/>
              <a:t>-DU</a:t>
            </a:r>
            <a:r>
              <a:rPr lang="zh-TW" altLang="en-US" dirty="0"/>
              <a:t>接收上行鏈路</a:t>
            </a:r>
            <a:r>
              <a:rPr lang="en-US" altLang="zh-TW" dirty="0"/>
              <a:t>RRC</a:t>
            </a:r>
            <a:r>
              <a:rPr lang="zh-TW" altLang="en-US" dirty="0"/>
              <a:t>傳輸時，</a:t>
            </a:r>
            <a:r>
              <a:rPr lang="en-US" altLang="zh-TW" dirty="0" err="1"/>
              <a:t>gNB</a:t>
            </a:r>
            <a:r>
              <a:rPr lang="en-US" altLang="zh-TW" dirty="0"/>
              <a:t>-CU</a:t>
            </a:r>
            <a:r>
              <a:rPr lang="zh-TW" altLang="en-US" dirty="0"/>
              <a:t>指示源</a:t>
            </a:r>
            <a:r>
              <a:rPr lang="en-US" altLang="zh-TW" dirty="0" err="1"/>
              <a:t>gNB</a:t>
            </a:r>
            <a:r>
              <a:rPr lang="en-US" altLang="zh-TW" dirty="0"/>
              <a:t>-DU</a:t>
            </a:r>
            <a:r>
              <a:rPr lang="zh-TW" altLang="en-US" dirty="0"/>
              <a:t>透過</a:t>
            </a:r>
            <a:r>
              <a:rPr lang="en-US" altLang="zh-TW" dirty="0"/>
              <a:t>UE</a:t>
            </a:r>
            <a:r>
              <a:rPr lang="zh-TW" altLang="en-US" dirty="0"/>
              <a:t>上下文釋放命令訊息釋放分配的資源。</a:t>
            </a:r>
          </a:p>
          <a:p>
            <a:endParaRPr lang="zh-TW" altLang="en-US" dirty="0"/>
          </a:p>
          <a:p>
            <a:r>
              <a:rPr lang="zh-TW" altLang="en-US" dirty="0"/>
              <a:t>然後，源</a:t>
            </a:r>
            <a:r>
              <a:rPr lang="en-US" altLang="zh-TW" dirty="0"/>
              <a:t>GNB-DU</a:t>
            </a:r>
            <a:r>
              <a:rPr lang="zh-TW" altLang="en-US" dirty="0"/>
              <a:t>釋出分配的資源，並透過</a:t>
            </a:r>
            <a:r>
              <a:rPr lang="en-US" altLang="zh-TW" dirty="0"/>
              <a:t>UE</a:t>
            </a:r>
            <a:r>
              <a:rPr lang="zh-TW" altLang="en-US" dirty="0"/>
              <a:t>上下文釋出完整訊息向</a:t>
            </a:r>
            <a:r>
              <a:rPr lang="en-US" altLang="zh-TW" dirty="0"/>
              <a:t>GNB-CU</a:t>
            </a:r>
            <a:r>
              <a:rPr lang="zh-TW" altLang="en-US" dirty="0"/>
              <a:t>報告。 此訊息結束了協議的移交階段。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B2709A-403D-41EF-B2AE-0FF427B0B431}" type="slidenum">
              <a:rPr lang="zh-TW" altLang="en-US" smtClean="0"/>
              <a:pPr>
                <a:defRPr/>
              </a:pPr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91022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機密性：攻擊者不應能夠洩露</a:t>
            </a:r>
            <a:r>
              <a:rPr lang="en-US" altLang="zh-TW" dirty="0"/>
              <a:t>UE</a:t>
            </a:r>
            <a:r>
              <a:rPr lang="zh-TW" altLang="en-US" dirty="0"/>
              <a:t>和</a:t>
            </a:r>
            <a:r>
              <a:rPr lang="en-US" altLang="zh-TW" dirty="0"/>
              <a:t>GNB-DU</a:t>
            </a:r>
            <a:r>
              <a:rPr lang="zh-TW" altLang="en-US" dirty="0"/>
              <a:t>之間傳輸的機密金鑰。</a:t>
            </a:r>
          </a:p>
          <a:p>
            <a:endParaRPr lang="zh-TW" altLang="en-US" dirty="0"/>
          </a:p>
          <a:p>
            <a:r>
              <a:rPr lang="zh-TW" altLang="en-US" dirty="0"/>
              <a:t>完整性：入侵者不應能夠修改</a:t>
            </a:r>
            <a:r>
              <a:rPr lang="en-US" altLang="zh-TW" dirty="0"/>
              <a:t>UE</a:t>
            </a:r>
            <a:r>
              <a:rPr lang="zh-TW" altLang="en-US" dirty="0"/>
              <a:t>和</a:t>
            </a:r>
            <a:r>
              <a:rPr lang="en-US" altLang="zh-TW" dirty="0"/>
              <a:t>GNB-DU</a:t>
            </a:r>
            <a:r>
              <a:rPr lang="zh-TW" altLang="en-US" dirty="0"/>
              <a:t>之間傳輸的訊號訊息。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B2709A-403D-41EF-B2AE-0FF427B0B431}" type="slidenum">
              <a:rPr lang="zh-TW" altLang="en-US" smtClean="0"/>
              <a:pPr>
                <a:defRPr/>
              </a:pPr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26117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相互身份驗證：</a:t>
            </a:r>
            <a:r>
              <a:rPr lang="en-US" altLang="zh-TW" dirty="0"/>
              <a:t>UE</a:t>
            </a:r>
            <a:r>
              <a:rPr lang="zh-TW" altLang="en-US" dirty="0"/>
              <a:t>應驗證</a:t>
            </a:r>
            <a:r>
              <a:rPr lang="en-US" altLang="zh-TW" dirty="0"/>
              <a:t>GNB-DU</a:t>
            </a:r>
            <a:r>
              <a:rPr lang="zh-TW" altLang="en-US" dirty="0"/>
              <a:t>，以防止</a:t>
            </a:r>
            <a:r>
              <a:rPr lang="en-US" altLang="zh-TW" dirty="0"/>
              <a:t>FBS</a:t>
            </a:r>
            <a:r>
              <a:rPr lang="zh-TW" altLang="en-US" dirty="0"/>
              <a:t>的惡意攻擊。 </a:t>
            </a:r>
            <a:r>
              <a:rPr lang="en-US" altLang="zh-TW" dirty="0"/>
              <a:t>GNB-DU</a:t>
            </a:r>
            <a:r>
              <a:rPr lang="zh-TW" altLang="en-US" dirty="0"/>
              <a:t>還應驗證</a:t>
            </a:r>
            <a:r>
              <a:rPr lang="en-US" altLang="zh-TW" dirty="0"/>
              <a:t>UE</a:t>
            </a:r>
            <a:r>
              <a:rPr lang="zh-TW" altLang="en-US" dirty="0"/>
              <a:t>，以避免虛假磁共振和位置欺騙。</a:t>
            </a:r>
          </a:p>
          <a:p>
            <a:endParaRPr lang="zh-TW" altLang="en-US" dirty="0"/>
          </a:p>
          <a:p>
            <a:r>
              <a:rPr lang="zh-TW" altLang="en-US" dirty="0"/>
              <a:t>金鑰交換：用於保護</a:t>
            </a:r>
            <a:r>
              <a:rPr lang="en-US" altLang="zh-TW" dirty="0"/>
              <a:t>UE</a:t>
            </a:r>
            <a:r>
              <a:rPr lang="zh-TW" altLang="en-US" dirty="0"/>
              <a:t>和</a:t>
            </a:r>
            <a:r>
              <a:rPr lang="en-US" altLang="zh-TW" dirty="0"/>
              <a:t>GNB-DU</a:t>
            </a:r>
            <a:r>
              <a:rPr lang="zh-TW" altLang="en-US" dirty="0"/>
              <a:t>之間通訊的金鑰應該進行安全協商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B2709A-403D-41EF-B2AE-0FF427B0B431}" type="slidenum">
              <a:rPr lang="zh-TW" altLang="en-US" smtClean="0"/>
              <a:pPr>
                <a:defRPr/>
              </a:pPr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42446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完美的前向保密：</a:t>
            </a:r>
            <a:r>
              <a:rPr lang="en-US" altLang="zh-TW" dirty="0"/>
              <a:t>UE</a:t>
            </a:r>
            <a:r>
              <a:rPr lang="zh-TW" altLang="en-US" dirty="0"/>
              <a:t>和</a:t>
            </a:r>
            <a:r>
              <a:rPr lang="en-US" altLang="zh-TW" dirty="0"/>
              <a:t>GNB-DU</a:t>
            </a:r>
            <a:r>
              <a:rPr lang="zh-TW" altLang="en-US" dirty="0"/>
              <a:t>使用的當前會話金鑰不應透過過去的會話金鑰派生。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B2709A-403D-41EF-B2AE-0FF427B0B431}" type="slidenum">
              <a:rPr lang="zh-TW" altLang="en-US" smtClean="0"/>
              <a:pPr>
                <a:defRPr/>
              </a:pPr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18896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分析了我們擬議協議和</a:t>
            </a:r>
            <a:r>
              <a:rPr lang="en-US" altLang="zh-TW" dirty="0"/>
              <a:t>EAP</a:t>
            </a:r>
            <a:r>
              <a:rPr lang="zh-TW" altLang="en-US" dirty="0"/>
              <a:t>協議的計算開銷</a:t>
            </a:r>
            <a:endParaRPr lang="en-US" altLang="zh-TW" dirty="0"/>
          </a:p>
          <a:p>
            <a:r>
              <a:rPr lang="zh-TW" altLang="en-US" dirty="0"/>
              <a:t>建議的協議在計算開銷方面優於</a:t>
            </a:r>
            <a:r>
              <a:rPr lang="en-US" altLang="zh-TW" dirty="0"/>
              <a:t>[26]</a:t>
            </a:r>
            <a:r>
              <a:rPr lang="zh-TW" altLang="en-US" dirty="0"/>
              <a:t>和</a:t>
            </a:r>
            <a:r>
              <a:rPr lang="en-US" altLang="zh-TW" dirty="0"/>
              <a:t>[27]</a:t>
            </a:r>
            <a:r>
              <a:rPr lang="zh-TW" altLang="en-US" dirty="0"/>
              <a:t>，因為它不需要證書（</a:t>
            </a:r>
            <a:r>
              <a:rPr lang="en-US" altLang="zh-TW" dirty="0"/>
              <a:t>C6</a:t>
            </a:r>
            <a:r>
              <a:rPr lang="zh-TW" altLang="en-US" dirty="0"/>
              <a:t>）和不對稱加密操作（</a:t>
            </a:r>
            <a:r>
              <a:rPr lang="en-US" altLang="zh-TW" dirty="0"/>
              <a:t>C2</a:t>
            </a:r>
            <a:r>
              <a:rPr lang="zh-TW" altLang="en-US" dirty="0"/>
              <a:t>）。 相反，</a:t>
            </a:r>
            <a:r>
              <a:rPr lang="en-US" altLang="zh-TW" dirty="0"/>
              <a:t>[17]</a:t>
            </a:r>
            <a:r>
              <a:rPr lang="zh-TW" altLang="en-US" dirty="0"/>
              <a:t>和</a:t>
            </a:r>
            <a:r>
              <a:rPr lang="en-US" altLang="zh-TW" dirty="0"/>
              <a:t>[25]</a:t>
            </a:r>
            <a:r>
              <a:rPr lang="zh-TW" altLang="en-US" dirty="0"/>
              <a:t>的計算開銷比擬議協議少。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B2709A-403D-41EF-B2AE-0FF427B0B431}" type="slidenum">
              <a:rPr lang="zh-TW" altLang="en-US" smtClean="0"/>
              <a:pPr>
                <a:defRPr/>
              </a:pPr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87122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這兩種協議都不支援安全屬性，如完美的正向保密和最佳化的移交。</a:t>
            </a:r>
            <a:endParaRPr lang="en-US" altLang="zh-TW" dirty="0"/>
          </a:p>
          <a:p>
            <a:r>
              <a:rPr lang="zh-TW" altLang="en-US" dirty="0"/>
              <a:t>根據表</a:t>
            </a:r>
            <a:r>
              <a:rPr lang="en-US" altLang="zh-TW" dirty="0"/>
              <a:t>6</a:t>
            </a:r>
            <a:r>
              <a:rPr lang="zh-TW" altLang="en-US" dirty="0"/>
              <a:t>所示的比較結果，所有四個協議都支援保密性、完整性、相互身份驗證和金鑰交換。 然而，</a:t>
            </a:r>
            <a:r>
              <a:rPr lang="en-US" altLang="zh-TW" dirty="0"/>
              <a:t>[17]</a:t>
            </a:r>
            <a:r>
              <a:rPr lang="zh-TW" altLang="en-US" dirty="0"/>
              <a:t>、</a:t>
            </a:r>
            <a:r>
              <a:rPr lang="en-US" altLang="zh-TW" dirty="0"/>
              <a:t>[25]</a:t>
            </a:r>
            <a:r>
              <a:rPr lang="zh-TW" altLang="en-US" dirty="0"/>
              <a:t>和</a:t>
            </a:r>
            <a:r>
              <a:rPr lang="en-US" altLang="zh-TW" dirty="0"/>
              <a:t>[26]</a:t>
            </a:r>
            <a:r>
              <a:rPr lang="zh-TW" altLang="en-US" dirty="0"/>
              <a:t>未能支援完美的前向保密和最佳化的移交，</a:t>
            </a:r>
            <a:r>
              <a:rPr lang="en-US" altLang="zh-TW" dirty="0"/>
              <a:t>[27]</a:t>
            </a:r>
            <a:r>
              <a:rPr lang="zh-TW" altLang="en-US" dirty="0"/>
              <a:t>不支援後者。 總之，只有擬議的協議才能滿足所有安全屬性。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B2709A-403D-41EF-B2AE-0FF427B0B431}" type="slidenum">
              <a:rPr lang="zh-TW" altLang="en-US" smtClean="0"/>
              <a:pPr>
                <a:defRPr/>
              </a:pPr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4147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 在這種情況下，</a:t>
            </a:r>
            <a:r>
              <a:rPr lang="en-US" altLang="zh-TW" dirty="0"/>
              <a:t>GNB-DU</a:t>
            </a:r>
            <a:r>
              <a:rPr lang="zh-TW" altLang="en-US" dirty="0"/>
              <a:t>之間頻繁的使用者裝置（</a:t>
            </a:r>
            <a:r>
              <a:rPr lang="en-US" altLang="zh-TW" dirty="0"/>
              <a:t>UE</a:t>
            </a:r>
            <a:r>
              <a:rPr lang="zh-TW" altLang="en-US" dirty="0"/>
              <a:t>）交接是不可避免的。</a:t>
            </a:r>
            <a:endParaRPr lang="en-US" altLang="zh-TW" dirty="0"/>
          </a:p>
          <a:p>
            <a:r>
              <a:rPr lang="zh-TW" altLang="en-US" dirty="0"/>
              <a:t>然而，目前的</a:t>
            </a:r>
            <a:r>
              <a:rPr lang="en-US" altLang="zh-TW" dirty="0"/>
              <a:t>5G</a:t>
            </a:r>
            <a:r>
              <a:rPr lang="zh-TW" altLang="en-US" dirty="0"/>
              <a:t>標準沒有考慮保護這兩個實體之間的路徑。 </a:t>
            </a:r>
            <a:endParaRPr lang="en-US" altLang="zh-TW" dirty="0"/>
          </a:p>
          <a:p>
            <a:r>
              <a:rPr lang="zh-TW" altLang="en-US" dirty="0"/>
              <a:t>因此，如果目前的移交程式標準不變動，</a:t>
            </a:r>
            <a:r>
              <a:rPr lang="en-US" altLang="zh-TW" dirty="0"/>
              <a:t>NG-RAN</a:t>
            </a:r>
            <a:r>
              <a:rPr lang="zh-TW" altLang="en-US" dirty="0"/>
              <a:t>可能會遇到各種安全威脅。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B2709A-403D-41EF-B2AE-0FF427B0B431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16793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顯示了</a:t>
            </a:r>
            <a:r>
              <a:rPr lang="en-US" altLang="zh-TW" dirty="0"/>
              <a:t>EAP</a:t>
            </a:r>
            <a:r>
              <a:rPr lang="zh-TW" altLang="en-US" dirty="0"/>
              <a:t>協議的移交通訊成本和我們提議的擴充套件</a:t>
            </a:r>
            <a:r>
              <a:rPr lang="en-US" altLang="zh-TW" dirty="0"/>
              <a:t>DU</a:t>
            </a:r>
            <a:r>
              <a:rPr lang="zh-TW" altLang="en-US" dirty="0"/>
              <a:t>內部移交。 如圖所示，</a:t>
            </a:r>
            <a:r>
              <a:rPr lang="en-US" altLang="zh-TW" dirty="0"/>
              <a:t>EAP</a:t>
            </a:r>
            <a:r>
              <a:rPr lang="zh-TW" altLang="en-US" dirty="0"/>
              <a:t>協議的成本通常高於我們提議的協議，因為它們執行了相應的完全認證程式。 由於信令開銷較高，</a:t>
            </a:r>
            <a:r>
              <a:rPr lang="en-US" altLang="zh-TW" dirty="0"/>
              <a:t>TLS</a:t>
            </a:r>
            <a:r>
              <a:rPr lang="zh-TW" altLang="en-US" dirty="0"/>
              <a:t>協議在</a:t>
            </a:r>
            <a:r>
              <a:rPr lang="en-US" altLang="zh-TW" dirty="0"/>
              <a:t>EAP</a:t>
            </a:r>
            <a:r>
              <a:rPr lang="zh-TW" altLang="en-US" dirty="0"/>
              <a:t>協議中產生的通訊成本最高。 我們還可以觀察到，</a:t>
            </a:r>
            <a:r>
              <a:rPr lang="en-US" altLang="zh-TW" dirty="0"/>
              <a:t>EAP-AKA</a:t>
            </a:r>
            <a:r>
              <a:rPr lang="zh-TW" altLang="en-US" dirty="0"/>
              <a:t>和</a:t>
            </a:r>
            <a:r>
              <a:rPr lang="en-US" altLang="zh-TW" dirty="0"/>
              <a:t>EAP-AKA</a:t>
            </a:r>
            <a:r>
              <a:rPr lang="zh-TW" altLang="en-US" dirty="0"/>
              <a:t>的成本相等，因為它們包含相同數量的訊號訊息序列。 然而，必須注意的是，</a:t>
            </a:r>
            <a:r>
              <a:rPr lang="en-US" altLang="zh-TW" dirty="0"/>
              <a:t>CU</a:t>
            </a:r>
            <a:r>
              <a:rPr lang="zh-TW" altLang="en-US" dirty="0"/>
              <a:t>和</a:t>
            </a:r>
            <a:r>
              <a:rPr lang="en-US" altLang="zh-TW" dirty="0"/>
              <a:t>DU</a:t>
            </a:r>
            <a:r>
              <a:rPr lang="zh-TW" altLang="en-US" dirty="0"/>
              <a:t>之間的徑向距離很大，因為它影響了我們擬議協議的通訊成本。 顯然，當徑向距離超過</a:t>
            </a:r>
            <a:r>
              <a:rPr lang="en-US" altLang="zh-TW" dirty="0"/>
              <a:t>80</a:t>
            </a:r>
            <a:r>
              <a:rPr lang="zh-TW" altLang="en-US" dirty="0"/>
              <a:t>公里時，</a:t>
            </a:r>
            <a:r>
              <a:rPr lang="en-US" altLang="zh-TW" dirty="0"/>
              <a:t>EAP-AKA</a:t>
            </a:r>
            <a:r>
              <a:rPr lang="zh-TW" altLang="en-US" dirty="0"/>
              <a:t>和</a:t>
            </a:r>
            <a:r>
              <a:rPr lang="en-US" altLang="zh-TW" dirty="0"/>
              <a:t>EAP-AKA</a:t>
            </a:r>
            <a:r>
              <a:rPr lang="zh-TW" altLang="en-US" dirty="0"/>
              <a:t>提供了比擬議協議更好的結果。 這些結果是由於</a:t>
            </a:r>
            <a:r>
              <a:rPr lang="en-US" altLang="zh-TW" dirty="0"/>
              <a:t>CU</a:t>
            </a:r>
            <a:r>
              <a:rPr lang="zh-TW" altLang="en-US" dirty="0"/>
              <a:t>和</a:t>
            </a:r>
            <a:r>
              <a:rPr lang="en-US" altLang="zh-TW" dirty="0"/>
              <a:t>DU</a:t>
            </a:r>
            <a:r>
              <a:rPr lang="zh-TW" altLang="en-US" dirty="0"/>
              <a:t>之間的訊號訊息數量相對較多。 儘管如此，</a:t>
            </a:r>
            <a:r>
              <a:rPr lang="en-US" altLang="zh-TW" dirty="0"/>
              <a:t>[28]</a:t>
            </a:r>
            <a:r>
              <a:rPr lang="zh-TW" altLang="en-US" dirty="0"/>
              <a:t>表明，遠端定位的</a:t>
            </a:r>
            <a:r>
              <a:rPr lang="en-US" altLang="zh-TW" dirty="0"/>
              <a:t>DU</a:t>
            </a:r>
            <a:r>
              <a:rPr lang="zh-TW" altLang="en-US" dirty="0"/>
              <a:t>距離</a:t>
            </a:r>
            <a:r>
              <a:rPr lang="en-US" altLang="zh-TW" dirty="0"/>
              <a:t>CU</a:t>
            </a:r>
            <a:r>
              <a:rPr lang="zh-TW" altLang="en-US" dirty="0"/>
              <a:t>的徑向距離在</a:t>
            </a:r>
            <a:r>
              <a:rPr lang="en-US" altLang="zh-TW" dirty="0"/>
              <a:t>20</a:t>
            </a:r>
            <a:r>
              <a:rPr lang="zh-TW" altLang="en-US" dirty="0"/>
              <a:t>至</a:t>
            </a:r>
            <a:r>
              <a:rPr lang="en-US" altLang="zh-TW" dirty="0"/>
              <a:t>40</a:t>
            </a:r>
            <a:r>
              <a:rPr lang="zh-TW" altLang="en-US" dirty="0"/>
              <a:t>公里之間。 在這種範圍內，我們提議的協議產生的通訊成本最小。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B2709A-403D-41EF-B2AE-0FF427B0B431}" type="slidenum">
              <a:rPr lang="zh-TW" altLang="en-US" smtClean="0"/>
              <a:pPr>
                <a:defRPr/>
              </a:pPr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46950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由小單元基站組成的</a:t>
            </a:r>
            <a:r>
              <a:rPr lang="en-US" altLang="zh-TW" dirty="0"/>
              <a:t>5G</a:t>
            </a:r>
            <a:r>
              <a:rPr lang="zh-TW" altLang="en-US" dirty="0"/>
              <a:t>行動網路基礎設施將成為</a:t>
            </a:r>
            <a:r>
              <a:rPr lang="en-US" altLang="zh-TW" dirty="0"/>
              <a:t>V2X</a:t>
            </a:r>
            <a:r>
              <a:rPr lang="zh-TW" altLang="en-US" dirty="0"/>
              <a:t>服務的重要基礎。 這些基站的覆蓋範圍小，以及</a:t>
            </a:r>
            <a:r>
              <a:rPr lang="en-US" altLang="zh-TW" dirty="0"/>
              <a:t>NG-RAN</a:t>
            </a:r>
            <a:r>
              <a:rPr lang="zh-TW" altLang="en-US" dirty="0"/>
              <a:t>的功能分割架構，轉化為</a:t>
            </a:r>
            <a:r>
              <a:rPr lang="en-US" altLang="zh-TW" dirty="0"/>
              <a:t>GNB-CU</a:t>
            </a:r>
            <a:r>
              <a:rPr lang="zh-TW" altLang="en-US" dirty="0"/>
              <a:t>和多個</a:t>
            </a:r>
            <a:r>
              <a:rPr lang="en-US" altLang="zh-TW" dirty="0"/>
              <a:t>GNB-DU</a:t>
            </a:r>
            <a:r>
              <a:rPr lang="zh-TW" altLang="en-US" dirty="0"/>
              <a:t>，不可避免地導致後者之間</a:t>
            </a:r>
            <a:r>
              <a:rPr lang="en-US" altLang="zh-TW" dirty="0"/>
              <a:t>UE</a:t>
            </a:r>
            <a:r>
              <a:rPr lang="zh-TW" altLang="en-US" dirty="0"/>
              <a:t>的更頻繁的交接場景，特別是對車輛等快速移動的裝置。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B2709A-403D-41EF-B2AE-0FF427B0B431}" type="slidenum">
              <a:rPr lang="zh-TW" altLang="en-US" smtClean="0"/>
              <a:pPr>
                <a:defRPr/>
              </a:pPr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20396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然而，當前的</a:t>
            </a:r>
            <a:r>
              <a:rPr lang="en-US" altLang="zh-TW" dirty="0"/>
              <a:t>5G</a:t>
            </a:r>
            <a:r>
              <a:rPr lang="zh-TW" altLang="en-US" dirty="0"/>
              <a:t>標準不支援</a:t>
            </a:r>
            <a:r>
              <a:rPr lang="en-US" altLang="zh-TW" dirty="0"/>
              <a:t>GNB-DU</a:t>
            </a:r>
            <a:r>
              <a:rPr lang="zh-TW" altLang="en-US" dirty="0"/>
              <a:t>級別的安全通道配置，使</a:t>
            </a:r>
            <a:r>
              <a:rPr lang="en-US" altLang="zh-TW" dirty="0" err="1"/>
              <a:t>gNB</a:t>
            </a:r>
            <a:r>
              <a:rPr lang="en-US" altLang="zh-TW" dirty="0"/>
              <a:t>-DU</a:t>
            </a:r>
            <a:r>
              <a:rPr lang="zh-TW" altLang="en-US" dirty="0"/>
              <a:t>間移交訊號訊息暴露在一系列安全威脅中，如資源耗盡、拒絕服務、與虛假基站關聯等。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B2709A-403D-41EF-B2AE-0FF427B0B431}" type="slidenum">
              <a:rPr lang="zh-TW" altLang="en-US" smtClean="0"/>
              <a:pPr>
                <a:defRPr/>
              </a:pPr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09349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本文提出了一個用於車輛網路的</a:t>
            </a:r>
            <a:r>
              <a:rPr lang="en-US" altLang="zh-TW" dirty="0" err="1"/>
              <a:t>gNB</a:t>
            </a:r>
            <a:r>
              <a:rPr lang="en-US" altLang="zh-TW" dirty="0"/>
              <a:t>-DU</a:t>
            </a:r>
            <a:r>
              <a:rPr lang="zh-TW" altLang="en-US" dirty="0"/>
              <a:t>間移交安全協議，滿足了必要的安全要求，包括保密性、完整性、相互身份驗證、安全金鑰交換和完美的前向保密。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B2709A-403D-41EF-B2AE-0FF427B0B431}" type="slidenum">
              <a:rPr lang="zh-TW" altLang="en-US" smtClean="0"/>
              <a:pPr>
                <a:defRPr/>
              </a:pPr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910932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在協議的第一階段，稱為初始階段，</a:t>
            </a:r>
            <a:r>
              <a:rPr lang="en-US" altLang="zh-TW" dirty="0"/>
              <a:t>UE</a:t>
            </a:r>
            <a:r>
              <a:rPr lang="zh-TW" altLang="en-US" dirty="0"/>
              <a:t>和服務</a:t>
            </a:r>
            <a:r>
              <a:rPr lang="en-US" altLang="zh-TW" dirty="0"/>
              <a:t>GNB-DU</a:t>
            </a:r>
            <a:r>
              <a:rPr lang="zh-TW" altLang="en-US" dirty="0"/>
              <a:t>（透過</a:t>
            </a:r>
            <a:r>
              <a:rPr lang="en-US" altLang="zh-TW" dirty="0"/>
              <a:t>GNB-CU</a:t>
            </a:r>
            <a:r>
              <a:rPr lang="zh-TW" altLang="en-US" dirty="0"/>
              <a:t>）計算相互身份驗證，並商定主金鑰</a:t>
            </a:r>
            <a:r>
              <a:rPr lang="en-US" altLang="zh-TW" dirty="0"/>
              <a:t>MSK</a:t>
            </a:r>
            <a:r>
              <a:rPr lang="zh-TW" altLang="en-US" dirty="0"/>
              <a:t>。 在第二個階段，稱為移交階段，</a:t>
            </a:r>
            <a:r>
              <a:rPr lang="en-US" altLang="zh-TW" dirty="0"/>
              <a:t>UE</a:t>
            </a:r>
            <a:r>
              <a:rPr lang="zh-TW" altLang="en-US" dirty="0"/>
              <a:t>使用共享</a:t>
            </a:r>
            <a:r>
              <a:rPr lang="en-US" altLang="zh-TW" dirty="0"/>
              <a:t>MSK</a:t>
            </a:r>
            <a:r>
              <a:rPr lang="zh-TW" altLang="en-US" dirty="0"/>
              <a:t>和其他派生金鑰安全地移交給目標</a:t>
            </a:r>
            <a:r>
              <a:rPr lang="en-US" altLang="zh-TW" dirty="0"/>
              <a:t>GNB-DU</a:t>
            </a:r>
            <a:r>
              <a:rPr lang="zh-TW" altLang="en-US" dirty="0"/>
              <a:t>。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B2709A-403D-41EF-B2AE-0FF427B0B431}" type="slidenum">
              <a:rPr lang="zh-TW" altLang="en-US" smtClean="0"/>
              <a:pPr>
                <a:defRPr/>
              </a:pPr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283666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總體而言，與現有協議相比，擬議協議提供了一個安全和最佳化的移交方案，同時顯示出強大的安全性和低開銷。 值得一提的是，建議的協議主要適用於“移交後決策”過程。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B2709A-403D-41EF-B2AE-0FF427B0B431}" type="slidenum">
              <a:rPr lang="zh-TW" altLang="en-US" smtClean="0"/>
              <a:pPr>
                <a:defRPr/>
              </a:pPr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890694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然而，透過預測</a:t>
            </a:r>
            <a:r>
              <a:rPr lang="en-US" altLang="zh-TW" dirty="0"/>
              <a:t>UE</a:t>
            </a:r>
            <a:r>
              <a:rPr lang="zh-TW" altLang="en-US" dirty="0"/>
              <a:t>的移動來確定移交目標，可以改善這一點。 這樣，就有可能減少移交的浪費資源。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B2709A-403D-41EF-B2AE-0FF427B0B431}" type="slidenum">
              <a:rPr lang="zh-TW" altLang="en-US" smtClean="0"/>
              <a:pPr>
                <a:defRPr/>
              </a:pPr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4385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我們提出了一個由兩個階段組成的安全協議，即初始和移交。 前一階段協助</a:t>
            </a:r>
            <a:r>
              <a:rPr lang="en-US" altLang="zh-TW" dirty="0"/>
              <a:t>UE</a:t>
            </a:r>
            <a:r>
              <a:rPr lang="zh-TW" altLang="en-US" dirty="0"/>
              <a:t>和服務</a:t>
            </a:r>
            <a:r>
              <a:rPr lang="en-US" altLang="zh-TW" dirty="0"/>
              <a:t>GNB-DU</a:t>
            </a:r>
            <a:r>
              <a:rPr lang="zh-TW" altLang="en-US" dirty="0"/>
              <a:t>之間的相互認證和關鍵協議，而後者確保</a:t>
            </a:r>
            <a:r>
              <a:rPr lang="en-US" altLang="zh-TW" dirty="0"/>
              <a:t>UE</a:t>
            </a:r>
            <a:r>
              <a:rPr lang="zh-TW" altLang="en-US" dirty="0"/>
              <a:t>在</a:t>
            </a:r>
            <a:r>
              <a:rPr lang="en-US" altLang="zh-TW" dirty="0" err="1"/>
              <a:t>gNB</a:t>
            </a:r>
            <a:r>
              <a:rPr lang="en-US" altLang="zh-TW" dirty="0"/>
              <a:t>-DU</a:t>
            </a:r>
            <a:r>
              <a:rPr lang="zh-TW" altLang="en-US" dirty="0"/>
              <a:t>間移交中的移動性。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B2709A-403D-41EF-B2AE-0FF427B0B431}" type="slidenum">
              <a:rPr lang="zh-TW" altLang="en-US" smtClean="0"/>
              <a:pPr>
                <a:defRPr/>
              </a:pPr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5683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 </a:t>
            </a:r>
            <a:r>
              <a:rPr lang="en-US" altLang="zh-TW" dirty="0"/>
              <a:t>5G</a:t>
            </a:r>
            <a:r>
              <a:rPr lang="zh-TW" altLang="en-US" dirty="0"/>
              <a:t>儘管為車輛和服務提供商提供了重要的價值，但該技術給車輛通訊生態系統帶來了新的安全挑戰。</a:t>
            </a:r>
            <a:endParaRPr lang="en-US" altLang="zh-TW" dirty="0"/>
          </a:p>
          <a:p>
            <a:r>
              <a:rPr lang="zh-TW" altLang="en-US" dirty="0"/>
              <a:t>例如，</a:t>
            </a:r>
            <a:r>
              <a:rPr lang="en-US" altLang="zh-TW" dirty="0"/>
              <a:t>3GPP TS 33.809</a:t>
            </a:r>
            <a:r>
              <a:rPr lang="zh-TW" altLang="en-US" dirty="0"/>
              <a:t>警告</a:t>
            </a:r>
            <a:r>
              <a:rPr lang="en-US" altLang="zh-TW" dirty="0"/>
              <a:t>5G</a:t>
            </a:r>
            <a:r>
              <a:rPr lang="zh-TW" altLang="en-US" dirty="0"/>
              <a:t>網路中使用的訊息中的關鍵漏洞和攻擊，特別是在</a:t>
            </a:r>
            <a:r>
              <a:rPr lang="en-US" altLang="zh-TW" dirty="0"/>
              <a:t>NG-RAN</a:t>
            </a:r>
            <a:r>
              <a:rPr lang="zh-TW" altLang="en-US" dirty="0"/>
              <a:t>中。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B2709A-403D-41EF-B2AE-0FF427B0B431}" type="slidenum">
              <a:rPr lang="zh-TW" altLang="en-US" smtClean="0"/>
              <a:pPr>
                <a:defRPr/>
              </a:pPr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4567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使用毫米波訊號的小電池技術滿足了</a:t>
            </a:r>
            <a:r>
              <a:rPr lang="en-US" altLang="zh-TW" dirty="0"/>
              <a:t>5G</a:t>
            </a:r>
            <a:r>
              <a:rPr lang="zh-TW" altLang="en-US" dirty="0"/>
              <a:t>網路中頻譜的高吞吐量和高效重用。 </a:t>
            </a:r>
            <a:endParaRPr lang="en-US" altLang="zh-TW" dirty="0"/>
          </a:p>
          <a:p>
            <a:r>
              <a:rPr lang="zh-TW" altLang="en-US" dirty="0"/>
              <a:t>然而，蜂窩規模的這種縮小帶來了頻繁的交接和交通間接費用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B2709A-403D-41EF-B2AE-0FF427B0B431}" type="slidenum">
              <a:rPr lang="zh-TW" altLang="en-US" smtClean="0"/>
              <a:pPr>
                <a:defRPr/>
              </a:pPr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71262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車輛通訊被視為近年來最受關注的最突出的</a:t>
            </a:r>
            <a:r>
              <a:rPr lang="en-US" altLang="zh-TW" dirty="0"/>
              <a:t>5G</a:t>
            </a:r>
            <a:r>
              <a:rPr lang="zh-TW" altLang="en-US" dirty="0"/>
              <a:t>應用領域之一，特別關注安全和效率</a:t>
            </a:r>
            <a:r>
              <a:rPr lang="en-US" altLang="zh-TW" dirty="0"/>
              <a:t>[4]</a:t>
            </a:r>
            <a:r>
              <a:rPr lang="zh-TW" altLang="en-US" dirty="0"/>
              <a:t>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B2709A-403D-41EF-B2AE-0FF427B0B431}" type="slidenum">
              <a:rPr lang="zh-TW" altLang="en-US" smtClean="0"/>
              <a:pPr>
                <a:defRPr/>
              </a:pPr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28780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在此類應用中，為車輛到基礎設施（</a:t>
            </a:r>
            <a:r>
              <a:rPr lang="en-US" altLang="zh-TW" dirty="0"/>
              <a:t>V2I</a:t>
            </a:r>
            <a:r>
              <a:rPr lang="zh-TW" altLang="en-US" dirty="0"/>
              <a:t>）、車輛到車輛（</a:t>
            </a:r>
            <a:r>
              <a:rPr lang="en-US" altLang="zh-TW" dirty="0"/>
              <a:t>V2V</a:t>
            </a:r>
            <a:r>
              <a:rPr lang="zh-TW" altLang="en-US" dirty="0"/>
              <a:t>）、車輛到行人（</a:t>
            </a:r>
            <a:r>
              <a:rPr lang="en-US" altLang="zh-TW" dirty="0"/>
              <a:t>V2P</a:t>
            </a:r>
            <a:r>
              <a:rPr lang="zh-TW" altLang="en-US" dirty="0"/>
              <a:t>）以及一般而言，車輛到一切（</a:t>
            </a:r>
            <a:r>
              <a:rPr lang="en-US" altLang="zh-TW" dirty="0"/>
              <a:t>V2X</a:t>
            </a:r>
            <a:r>
              <a:rPr lang="zh-TW" altLang="en-US" dirty="0"/>
              <a:t>）提供通訊機制的網路需要滿足</a:t>
            </a:r>
            <a:r>
              <a:rPr lang="en-US" altLang="zh-TW" dirty="0"/>
              <a:t>5G</a:t>
            </a:r>
            <a:r>
              <a:rPr lang="zh-TW" altLang="en-US" dirty="0"/>
              <a:t>行動網路</a:t>
            </a:r>
            <a:r>
              <a:rPr lang="en-US" altLang="zh-TW" dirty="0"/>
              <a:t>[5][6]</a:t>
            </a:r>
            <a:r>
              <a:rPr lang="zh-TW" altLang="en-US" dirty="0"/>
              <a:t>，</a:t>
            </a:r>
            <a:r>
              <a:rPr lang="en-US" altLang="zh-TW" dirty="0"/>
              <a:t>[7]</a:t>
            </a:r>
            <a:r>
              <a:rPr lang="zh-TW" altLang="en-US" dirty="0"/>
              <a:t>提供的</a:t>
            </a:r>
            <a:r>
              <a:rPr lang="en-US" altLang="zh-TW" dirty="0"/>
              <a:t>URLLC</a:t>
            </a:r>
            <a:r>
              <a:rPr lang="zh-TW" altLang="en-US" dirty="0"/>
              <a:t>要求。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B2709A-403D-41EF-B2AE-0FF427B0B431}" type="slidenum">
              <a:rPr lang="zh-TW" altLang="en-US" smtClean="0"/>
              <a:pPr>
                <a:defRPr/>
              </a:pPr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2001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此外，由於其高機動性（通常速度快），車輛和冒充使用者裝置（</a:t>
            </a:r>
            <a:r>
              <a:rPr lang="en-US" altLang="zh-TW" dirty="0"/>
              <a:t>UE</a:t>
            </a:r>
            <a:r>
              <a:rPr lang="zh-TW" altLang="en-US" dirty="0"/>
              <a:t>）的乘客透過</a:t>
            </a:r>
            <a:r>
              <a:rPr lang="en-US" altLang="zh-TW" dirty="0"/>
              <a:t>GNB</a:t>
            </a:r>
            <a:r>
              <a:rPr lang="zh-TW" altLang="en-US" dirty="0"/>
              <a:t>進行反覆移交。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B2709A-403D-41EF-B2AE-0FF427B0B431}" type="slidenum">
              <a:rPr lang="zh-TW" altLang="en-US" smtClean="0"/>
              <a:pPr>
                <a:defRPr/>
              </a:pPr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3655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17">
            <a:extLst>
              <a:ext uri="{FF2B5EF4-FFF2-40B4-BE49-F238E27FC236}">
                <a16:creationId xmlns:a16="http://schemas.microsoft.com/office/drawing/2014/main" id="{F4275F83-AC1D-474D-97AF-360B8859370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Group 9">
              <a:extLst>
                <a:ext uri="{FF2B5EF4-FFF2-40B4-BE49-F238E27FC236}">
                  <a16:creationId xmlns:a16="http://schemas.microsoft.com/office/drawing/2014/main" id="{4F7E22C5-26DC-4282-B090-BC6B64D737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99085" y="6113463"/>
              <a:ext cx="3744910" cy="700087"/>
              <a:chOff x="3379" y="3851"/>
              <a:chExt cx="2359" cy="441"/>
            </a:xfrm>
          </p:grpSpPr>
          <p:pic>
            <p:nvPicPr>
              <p:cNvPr id="11" name="Picture 12">
                <a:extLst>
                  <a:ext uri="{FF2B5EF4-FFF2-40B4-BE49-F238E27FC236}">
                    <a16:creationId xmlns:a16="http://schemas.microsoft.com/office/drawing/2014/main" id="{589E4476-9686-4D94-AACD-D56619A64F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5" y="3851"/>
                <a:ext cx="483" cy="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" name="矩形 18">
                <a:extLst>
                  <a:ext uri="{FF2B5EF4-FFF2-40B4-BE49-F238E27FC236}">
                    <a16:creationId xmlns:a16="http://schemas.microsoft.com/office/drawing/2014/main" id="{34999FD3-B2D6-4148-B43E-281B4B690C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9" y="4020"/>
                <a:ext cx="1961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r" eaLnBrk="1" hangingPunct="1"/>
                <a:r>
                  <a:rPr lang="en-US" altLang="zh-TW" sz="1000">
                    <a:solidFill>
                      <a:srgbClr val="969696"/>
                    </a:solidFill>
                    <a:latin typeface="Calibri" panose="020F0502020204030204" pitchFamily="34" charset="0"/>
                  </a:rPr>
                  <a:t>National Chung Cheng University</a:t>
                </a:r>
              </a:p>
              <a:p>
                <a:pPr algn="r" eaLnBrk="1" hangingPunct="1"/>
                <a:r>
                  <a:rPr lang="en-US" altLang="zh-TW" sz="1000">
                    <a:solidFill>
                      <a:srgbClr val="969696"/>
                    </a:solidFill>
                    <a:latin typeface="Calibri" panose="020F0502020204030204" pitchFamily="34" charset="0"/>
                  </a:rPr>
                  <a:t>Dept. Computer Science &amp; Information Engineering</a:t>
                </a:r>
              </a:p>
            </p:txBody>
          </p:sp>
        </p:grpSp>
        <p:pic>
          <p:nvPicPr>
            <p:cNvPr id="6" name="Picture 7">
              <a:extLst>
                <a:ext uri="{FF2B5EF4-FFF2-40B4-BE49-F238E27FC236}">
                  <a16:creationId xmlns:a16="http://schemas.microsoft.com/office/drawing/2014/main" id="{7F236062-6F12-46CF-BE0E-7D4372CC9B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60" b="24757"/>
            <a:stretch>
              <a:fillRect/>
            </a:stretch>
          </p:blipFill>
          <p:spPr bwMode="auto">
            <a:xfrm>
              <a:off x="0" y="4643438"/>
              <a:ext cx="2271713" cy="2214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8">
              <a:extLst>
                <a:ext uri="{FF2B5EF4-FFF2-40B4-BE49-F238E27FC236}">
                  <a16:creationId xmlns:a16="http://schemas.microsoft.com/office/drawing/2014/main" id="{340F58D8-9B5A-4135-9AC8-ED66FD4B86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09"/>
            <a:stretch>
              <a:fillRect/>
            </a:stretch>
          </p:blipFill>
          <p:spPr bwMode="auto">
            <a:xfrm>
              <a:off x="2214563" y="5053013"/>
              <a:ext cx="1819275" cy="1804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>
              <a:extLst>
                <a:ext uri="{FF2B5EF4-FFF2-40B4-BE49-F238E27FC236}">
                  <a16:creationId xmlns:a16="http://schemas.microsoft.com/office/drawing/2014/main" id="{5303C877-4CB6-45A9-A633-72F479C822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68" t="33981"/>
            <a:stretch>
              <a:fillRect/>
            </a:stretch>
          </p:blipFill>
          <p:spPr bwMode="auto">
            <a:xfrm>
              <a:off x="0" y="0"/>
              <a:ext cx="2286000" cy="194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1">
              <a:extLst>
                <a:ext uri="{FF2B5EF4-FFF2-40B4-BE49-F238E27FC236}">
                  <a16:creationId xmlns:a16="http://schemas.microsoft.com/office/drawing/2014/main" id="{559769CB-C928-4804-AFA6-F86E565486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67"/>
            <a:stretch>
              <a:fillRect/>
            </a:stretch>
          </p:blipFill>
          <p:spPr bwMode="auto">
            <a:xfrm>
              <a:off x="0" y="1162050"/>
              <a:ext cx="1052513" cy="398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矩形 16">
              <a:extLst>
                <a:ext uri="{FF2B5EF4-FFF2-40B4-BE49-F238E27FC236}">
                  <a16:creationId xmlns:a16="http://schemas.microsoft.com/office/drawing/2014/main" id="{C19C2170-60C7-4166-86A4-F161F7C748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875" y="6367463"/>
              <a:ext cx="428466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zh-TW" sz="1600" b="1" dirty="0">
                  <a:latin typeface="Calibri" panose="020F0502020204030204" pitchFamily="34" charset="0"/>
                </a:rPr>
                <a:t>2023 Mobile All-IP Networking Laboratory</a:t>
              </a:r>
            </a:p>
          </p:txBody>
        </p:sp>
      </p:grp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</p:spPr>
        <p:txBody>
          <a:bodyPr/>
          <a:lstStyle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4321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/>
          </a:p>
        </p:txBody>
      </p:sp>
      <p:sp>
        <p:nvSpPr>
          <p:cNvPr id="13" name="日期版面配置區 3">
            <a:extLst>
              <a:ext uri="{FF2B5EF4-FFF2-40B4-BE49-F238E27FC236}">
                <a16:creationId xmlns:a16="http://schemas.microsoft.com/office/drawing/2014/main" id="{3F6BF5FC-9362-4403-9A94-0A7967072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</a:lstStyle>
          <a:p>
            <a:pPr>
              <a:defRPr/>
            </a:pPr>
            <a:fld id="{53290CE3-479E-4454-9472-251923BB22FE}" type="datetimeFigureOut">
              <a:rPr lang="en-US" altLang="zh-TW"/>
              <a:pPr>
                <a:defRPr/>
              </a:pPr>
              <a:t>3/2/2023</a:t>
            </a:fld>
            <a:endParaRPr lang="en-US" altLang="zh-TW" dirty="0"/>
          </a:p>
        </p:txBody>
      </p:sp>
      <p:sp>
        <p:nvSpPr>
          <p:cNvPr id="14" name="頁尾版面配置區 4">
            <a:extLst>
              <a:ext uri="{FF2B5EF4-FFF2-40B4-BE49-F238E27FC236}">
                <a16:creationId xmlns:a16="http://schemas.microsoft.com/office/drawing/2014/main" id="{4D8D1FE2-2EAE-4194-9D28-51D3869F9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投影片編號版面配置區 5">
            <a:extLst>
              <a:ext uri="{FF2B5EF4-FFF2-40B4-BE49-F238E27FC236}">
                <a16:creationId xmlns:a16="http://schemas.microsoft.com/office/drawing/2014/main" id="{ECAAF1EC-67DC-491C-A06D-250BA6DC3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1D42159A-3AFC-4313-9704-824EEB1B37E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0411772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id="{0C8C5AB5-761F-44C8-B273-3840475E1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B6353-0519-4F79-99EE-77F3BACC06A5}" type="datetimeFigureOut">
              <a:rPr lang="en-US" altLang="zh-TW"/>
              <a:pPr>
                <a:defRPr/>
              </a:pPr>
              <a:t>3/2/2023</a:t>
            </a:fld>
            <a:endParaRPr lang="en-US" altLang="zh-TW"/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id="{A6ADC796-2D63-4C2A-B594-1CE662617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9D43FF80-219D-4BC0-8547-DD51A21B3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51F78-25BD-447B-9DD2-E1EADBE1BBF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02374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接點 3">
            <a:extLst>
              <a:ext uri="{FF2B5EF4-FFF2-40B4-BE49-F238E27FC236}">
                <a16:creationId xmlns:a16="http://schemas.microsoft.com/office/drawing/2014/main" id="{F1B51A3F-8946-482B-B06A-FB9F3E2020AA}"/>
              </a:ext>
            </a:extLst>
          </p:cNvPr>
          <p:cNvCxnSpPr/>
          <p:nvPr/>
        </p:nvCxnSpPr>
        <p:spPr>
          <a:xfrm>
            <a:off x="457200" y="1493838"/>
            <a:ext cx="8229600" cy="15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id="{B6913F70-AC1D-4ACD-8E5A-AB0753DF0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37CA1-2D0D-4955-AD3B-6EC650500846}" type="datetimeFigureOut">
              <a:rPr lang="en-US" altLang="zh-TW"/>
              <a:pPr>
                <a:defRPr/>
              </a:pPr>
              <a:t>3/2/2023</a:t>
            </a:fld>
            <a:endParaRPr lang="en-US" altLang="zh-TW"/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id="{34DEDE51-25BA-4EE8-B93A-988E1D44C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896EC073-02DF-4FB4-8D5F-279DE246E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C43A7-E23B-4FE4-8D79-360C3062845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44890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接點 3">
            <a:extLst>
              <a:ext uri="{FF2B5EF4-FFF2-40B4-BE49-F238E27FC236}">
                <a16:creationId xmlns:a16="http://schemas.microsoft.com/office/drawing/2014/main" id="{D8452DB5-1B47-4A71-A72D-04B4B50DD095}"/>
              </a:ext>
            </a:extLst>
          </p:cNvPr>
          <p:cNvCxnSpPr/>
          <p:nvPr/>
        </p:nvCxnSpPr>
        <p:spPr>
          <a:xfrm rot="5400000">
            <a:off x="3657601" y="3200400"/>
            <a:ext cx="5791200" cy="317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id="{8106EA52-5719-4CC6-9CDB-1E2489EC1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101EA-CCC0-4FE7-BCE2-070EDDA4E0BB}" type="datetimeFigureOut">
              <a:rPr lang="en-US" altLang="zh-TW"/>
              <a:pPr>
                <a:defRPr/>
              </a:pPr>
              <a:t>3/2/2023</a:t>
            </a:fld>
            <a:endParaRPr lang="en-US" altLang="zh-TW"/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id="{C9D318B5-3FE8-4FFD-8415-0D9CBC305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6DB9F705-16B3-4FC1-8EB0-F5192135F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D14D0-06F2-470E-B583-7A583F5F444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92494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>
            <a:extLst>
              <a:ext uri="{FF2B5EF4-FFF2-40B4-BE49-F238E27FC236}">
                <a16:creationId xmlns:a16="http://schemas.microsoft.com/office/drawing/2014/main" id="{215A7E92-DED8-4F25-97D2-8A89D019E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274FB-B402-404A-8B32-A5FDA8B169A1}" type="datetimeFigureOut">
              <a:rPr lang="en-US" altLang="zh-TW"/>
              <a:pPr>
                <a:defRPr/>
              </a:pPr>
              <a:t>3/2/2023</a:t>
            </a:fld>
            <a:endParaRPr lang="en-US" altLang="zh-TW"/>
          </a:p>
        </p:txBody>
      </p:sp>
      <p:sp>
        <p:nvSpPr>
          <p:cNvPr id="4" name="頁尾版面配置區 4">
            <a:extLst>
              <a:ext uri="{FF2B5EF4-FFF2-40B4-BE49-F238E27FC236}">
                <a16:creationId xmlns:a16="http://schemas.microsoft.com/office/drawing/2014/main" id="{2F08E647-649B-49D1-A024-C9210C939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5">
            <a:extLst>
              <a:ext uri="{FF2B5EF4-FFF2-40B4-BE49-F238E27FC236}">
                <a16:creationId xmlns:a16="http://schemas.microsoft.com/office/drawing/2014/main" id="{15C736C9-4968-42EF-92BC-F8C2E256D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4640D-8E84-4FC8-9E41-15E5F6156F9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99062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接點 3">
            <a:extLst>
              <a:ext uri="{FF2B5EF4-FFF2-40B4-BE49-F238E27FC236}">
                <a16:creationId xmlns:a16="http://schemas.microsoft.com/office/drawing/2014/main" id="{7E8F06D1-1926-4188-8A1A-BE7488A545D1}"/>
              </a:ext>
            </a:extLst>
          </p:cNvPr>
          <p:cNvCxnSpPr/>
          <p:nvPr/>
        </p:nvCxnSpPr>
        <p:spPr>
          <a:xfrm>
            <a:off x="457200" y="1493838"/>
            <a:ext cx="8229600" cy="15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n"/>
              <a:defRPr b="0" u="none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id="{311BC8B1-2169-4636-92C0-3FE56BF1C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C225C-F064-48BC-AC93-8850F0EA35F5}" type="datetimeFigureOut">
              <a:rPr lang="en-US" altLang="zh-TW"/>
              <a:pPr>
                <a:defRPr/>
              </a:pPr>
              <a:t>3/2/2023</a:t>
            </a:fld>
            <a:endParaRPr lang="en-US" altLang="zh-TW"/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id="{1C10AE9B-B743-40FB-A7F4-7B82B73A0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D7C45EA5-F209-4A22-BB74-D5B824F34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55CBB-DF1B-434A-96A1-516C445DC4B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38134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748B193-08E2-47FB-A8A1-0CA429603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85B00-9C67-490C-BE6D-6A482FE31F12}" type="datetimeFigureOut">
              <a:rPr lang="en-US" altLang="zh-TW"/>
              <a:pPr>
                <a:defRPr/>
              </a:pPr>
              <a:t>3/2/2023</a:t>
            </a:fld>
            <a:endParaRPr lang="en-US" altLang="zh-TW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D491CCF-C7E1-4C91-8CB7-1EF523CEB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433A044-3A22-475B-B4FB-52A47A474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B0A3F-B2A7-4E1B-AB66-3943CC3425C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22316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15A84133-B3A3-4D84-A5AD-C11023CBD114}"/>
              </a:ext>
            </a:extLst>
          </p:cNvPr>
          <p:cNvCxnSpPr/>
          <p:nvPr/>
        </p:nvCxnSpPr>
        <p:spPr>
          <a:xfrm>
            <a:off x="457200" y="1493838"/>
            <a:ext cx="8229600" cy="15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日期版面配置區 3">
            <a:extLst>
              <a:ext uri="{FF2B5EF4-FFF2-40B4-BE49-F238E27FC236}">
                <a16:creationId xmlns:a16="http://schemas.microsoft.com/office/drawing/2014/main" id="{FDEEE9F5-476D-4D8D-8665-B2814A997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046E1-1FDF-4930-95AF-5FA7E65E5F79}" type="datetimeFigureOut">
              <a:rPr lang="en-US" altLang="zh-TW"/>
              <a:pPr>
                <a:defRPr/>
              </a:pPr>
              <a:t>3/2/2023</a:t>
            </a:fld>
            <a:endParaRPr lang="en-US" altLang="zh-TW"/>
          </a:p>
        </p:txBody>
      </p:sp>
      <p:sp>
        <p:nvSpPr>
          <p:cNvPr id="7" name="頁尾版面配置區 4">
            <a:extLst>
              <a:ext uri="{FF2B5EF4-FFF2-40B4-BE49-F238E27FC236}">
                <a16:creationId xmlns:a16="http://schemas.microsoft.com/office/drawing/2014/main" id="{F98A8264-DBB8-4435-87CE-FAF87A308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投影片編號版面配置區 5">
            <a:extLst>
              <a:ext uri="{FF2B5EF4-FFF2-40B4-BE49-F238E27FC236}">
                <a16:creationId xmlns:a16="http://schemas.microsoft.com/office/drawing/2014/main" id="{35297889-0B40-499D-A996-D0113459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5AEAF-4D5C-4749-8D11-06331BEF096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55771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CFB98EBF-633E-4FAE-9F33-8C1D5605E156}"/>
              </a:ext>
            </a:extLst>
          </p:cNvPr>
          <p:cNvCxnSpPr/>
          <p:nvPr/>
        </p:nvCxnSpPr>
        <p:spPr>
          <a:xfrm>
            <a:off x="457200" y="1493838"/>
            <a:ext cx="8229600" cy="15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8" name="日期版面配置區 3">
            <a:extLst>
              <a:ext uri="{FF2B5EF4-FFF2-40B4-BE49-F238E27FC236}">
                <a16:creationId xmlns:a16="http://schemas.microsoft.com/office/drawing/2014/main" id="{576A8258-032F-4911-A4F4-A8FE935E7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006EF-C8FF-47FD-831E-69B157606C3D}" type="datetimeFigureOut">
              <a:rPr lang="en-US" altLang="zh-TW"/>
              <a:pPr>
                <a:defRPr/>
              </a:pPr>
              <a:t>3/2/2023</a:t>
            </a:fld>
            <a:endParaRPr lang="en-US" altLang="zh-TW"/>
          </a:p>
        </p:txBody>
      </p:sp>
      <p:sp>
        <p:nvSpPr>
          <p:cNvPr id="9" name="頁尾版面配置區 4">
            <a:extLst>
              <a:ext uri="{FF2B5EF4-FFF2-40B4-BE49-F238E27FC236}">
                <a16:creationId xmlns:a16="http://schemas.microsoft.com/office/drawing/2014/main" id="{0849D868-BF34-4E6C-AE02-28944E08E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投影片編號版面配置區 5">
            <a:extLst>
              <a:ext uri="{FF2B5EF4-FFF2-40B4-BE49-F238E27FC236}">
                <a16:creationId xmlns:a16="http://schemas.microsoft.com/office/drawing/2014/main" id="{8A54471D-D005-4B48-A773-B979D59AC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D59E8-D6A0-4A6E-8996-97F032E54E3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31950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接點 2">
            <a:extLst>
              <a:ext uri="{FF2B5EF4-FFF2-40B4-BE49-F238E27FC236}">
                <a16:creationId xmlns:a16="http://schemas.microsoft.com/office/drawing/2014/main" id="{F83756BF-ED20-4BC4-A44E-F6CA8FE04C31}"/>
              </a:ext>
            </a:extLst>
          </p:cNvPr>
          <p:cNvCxnSpPr/>
          <p:nvPr/>
        </p:nvCxnSpPr>
        <p:spPr>
          <a:xfrm>
            <a:off x="457200" y="1493838"/>
            <a:ext cx="8229600" cy="15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E46435F-4245-4EFA-8629-619C55AFB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29E66-4077-406F-AAEC-FA6F9115E651}" type="datetimeFigureOut">
              <a:rPr lang="en-US" altLang="zh-TW"/>
              <a:pPr>
                <a:defRPr/>
              </a:pPr>
              <a:t>3/2/2023</a:t>
            </a:fld>
            <a:endParaRPr lang="en-US" altLang="zh-TW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6BBB9FF-B817-454C-98D5-D3B2708A0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E98516A-BDAE-4DCF-955E-0294253C4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E3F89-769A-4883-B57E-A3560C3C0F6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8901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>
            <a:extLst>
              <a:ext uri="{FF2B5EF4-FFF2-40B4-BE49-F238E27FC236}">
                <a16:creationId xmlns:a16="http://schemas.microsoft.com/office/drawing/2014/main" id="{4AE36310-F5DF-474F-AD1C-B17F16E8F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2955F-1FD1-450E-86E6-48D979261D50}" type="datetimeFigureOut">
              <a:rPr lang="en-US" altLang="zh-TW"/>
              <a:pPr>
                <a:defRPr/>
              </a:pPr>
              <a:t>3/2/2023</a:t>
            </a:fld>
            <a:endParaRPr lang="en-US" altLang="zh-TW"/>
          </a:p>
        </p:txBody>
      </p:sp>
      <p:sp>
        <p:nvSpPr>
          <p:cNvPr id="3" name="頁尾版面配置區 4">
            <a:extLst>
              <a:ext uri="{FF2B5EF4-FFF2-40B4-BE49-F238E27FC236}">
                <a16:creationId xmlns:a16="http://schemas.microsoft.com/office/drawing/2014/main" id="{F401B972-77E0-4B1B-BD24-5BCEF0E6C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5">
            <a:extLst>
              <a:ext uri="{FF2B5EF4-FFF2-40B4-BE49-F238E27FC236}">
                <a16:creationId xmlns:a16="http://schemas.microsoft.com/office/drawing/2014/main" id="{8D19B273-B65B-42A8-A8CA-93104974B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A593E-E8EF-476B-800B-31BC72FACB0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55409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id="{4B9DBE62-79C3-4C92-AA1A-AC489993C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7F83F-63E7-46C0-A2A7-124491C8018B}" type="datetimeFigureOut">
              <a:rPr lang="en-US" altLang="zh-TW"/>
              <a:pPr>
                <a:defRPr/>
              </a:pPr>
              <a:t>3/2/2023</a:t>
            </a:fld>
            <a:endParaRPr lang="en-US" altLang="zh-TW"/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id="{000BD050-291C-438E-8108-F986499AA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704B6BC0-7D40-4CCB-B4DC-D6FE0C695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663A5-1BD9-4D52-B264-43F5CED39F3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8848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圖片 12" descr="logo_ppt.png">
            <a:extLst>
              <a:ext uri="{FF2B5EF4-FFF2-40B4-BE49-F238E27FC236}">
                <a16:creationId xmlns:a16="http://schemas.microsoft.com/office/drawing/2014/main" id="{C55E04F2-0876-40EB-8578-9A3AC7B555B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019800"/>
            <a:ext cx="2667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2">
            <a:extLst>
              <a:ext uri="{FF2B5EF4-FFF2-40B4-BE49-F238E27FC236}">
                <a16:creationId xmlns:a16="http://schemas.microsoft.com/office/drawing/2014/main" id="{B046D84F-C8E8-4BC9-961C-7DD62886B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766763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矩形 20">
            <a:extLst>
              <a:ext uri="{FF2B5EF4-FFF2-40B4-BE49-F238E27FC236}">
                <a16:creationId xmlns:a16="http://schemas.microsoft.com/office/drawing/2014/main" id="{B2E9E9E4-AFCA-4540-B1D7-C58D07E37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713" y="60325"/>
            <a:ext cx="31130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TW" sz="1000">
                <a:solidFill>
                  <a:srgbClr val="969696"/>
                </a:solidFill>
                <a:latin typeface="Calibri" panose="020F0502020204030204" pitchFamily="34" charset="0"/>
              </a:rPr>
              <a:t>National Chung Cheng University</a:t>
            </a:r>
          </a:p>
          <a:p>
            <a:pPr eaLnBrk="1" hangingPunct="1"/>
            <a:r>
              <a:rPr lang="en-US" altLang="zh-TW" sz="1000">
                <a:solidFill>
                  <a:srgbClr val="969696"/>
                </a:solidFill>
                <a:latin typeface="Calibri" panose="020F0502020204030204" pitchFamily="34" charset="0"/>
              </a:rPr>
              <a:t>Dept. Computer Science &amp; Information Engineering</a:t>
            </a:r>
          </a:p>
        </p:txBody>
      </p:sp>
      <p:sp>
        <p:nvSpPr>
          <p:cNvPr id="1029" name="標題版面配置區 1">
            <a:extLst>
              <a:ext uri="{FF2B5EF4-FFF2-40B4-BE49-F238E27FC236}">
                <a16:creationId xmlns:a16="http://schemas.microsoft.com/office/drawing/2014/main" id="{839B6AE3-0ED2-4FBD-8174-B5209F3239E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30" name="文字版面配置區 2">
            <a:extLst>
              <a:ext uri="{FF2B5EF4-FFF2-40B4-BE49-F238E27FC236}">
                <a16:creationId xmlns:a16="http://schemas.microsoft.com/office/drawing/2014/main" id="{8FC19D63-E3F9-4605-B58C-AC889BB4BAD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248E30A-9585-4686-9F00-0C95B75833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91F9BE9C-AF81-4C18-8245-2192713D62C7}" type="datetimeFigureOut">
              <a:rPr lang="en-US" altLang="zh-TW"/>
              <a:pPr>
                <a:defRPr/>
              </a:pPr>
              <a:t>3/2/2023</a:t>
            </a:fld>
            <a:endParaRPr lang="en-US" altLang="zh-TW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A65E3CC-6521-4601-B3AD-8DE1DA61CC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436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AFF0E58-BD6D-4DE7-ABB5-A2C59CB59E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290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600" b="1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C761C93-1467-4EEF-A19C-E181CAA2D31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89" r:id="rId2"/>
    <p:sldLayoutId id="2147483795" r:id="rId3"/>
    <p:sldLayoutId id="2147483790" r:id="rId4"/>
    <p:sldLayoutId id="2147483796" r:id="rId5"/>
    <p:sldLayoutId id="2147483797" r:id="rId6"/>
    <p:sldLayoutId id="2147483798" r:id="rId7"/>
    <p:sldLayoutId id="2147483791" r:id="rId8"/>
    <p:sldLayoutId id="2147483792" r:id="rId9"/>
    <p:sldLayoutId id="2147483793" r:id="rId10"/>
    <p:sldLayoutId id="2147483799" r:id="rId11"/>
    <p:sldLayoutId id="2147483800" r:id="rId1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741363" indent="-284163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2pPr>
      <a:lvl3pPr marL="1141413" indent="-227013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3pPr>
      <a:lvl4pPr marL="1598613" indent="-227013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4pPr>
      <a:lvl5pPr marL="2055813" indent="-227013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>
            <a:extLst>
              <a:ext uri="{FF2B5EF4-FFF2-40B4-BE49-F238E27FC236}">
                <a16:creationId xmlns:a16="http://schemas.microsoft.com/office/drawing/2014/main" id="{8724012C-3A2A-4F16-BC36-3531F5A923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defTabSz="912813"/>
            <a:r>
              <a:rPr lang="en-US" altLang="zh-TW" dirty="0"/>
              <a:t> (2021) A Formally Verified Security Scheme for Inter-</a:t>
            </a:r>
            <a:r>
              <a:rPr lang="en-US" altLang="zh-TW" dirty="0" err="1"/>
              <a:t>gNB</a:t>
            </a:r>
            <a:r>
              <a:rPr lang="en-US" altLang="zh-TW" dirty="0"/>
              <a:t>-DU Handover in 5G Vehicle-to-Everything</a:t>
            </a:r>
            <a:endParaRPr lang="zh-TW" altLang="zh-TW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3EF5F3AF-B2C2-4EBB-A543-EA49B2236D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077072"/>
            <a:ext cx="6400800" cy="175260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/>
              <a:t>Jiyoon</a:t>
            </a:r>
            <a:r>
              <a:rPr lang="en-US" dirty="0"/>
              <a:t> Kim;  Daniel </a:t>
            </a:r>
            <a:r>
              <a:rPr lang="en-US" dirty="0" err="1"/>
              <a:t>Gerbi</a:t>
            </a:r>
            <a:r>
              <a:rPr lang="en-US" dirty="0"/>
              <a:t> </a:t>
            </a:r>
            <a:r>
              <a:rPr lang="en-US" dirty="0" err="1"/>
              <a:t>Duguma</a:t>
            </a:r>
            <a:r>
              <a:rPr lang="en-US" dirty="0"/>
              <a:t>;  Philip Virgil </a:t>
            </a:r>
            <a:r>
              <a:rPr lang="en-US" dirty="0" err="1"/>
              <a:t>Astillo</a:t>
            </a:r>
            <a:r>
              <a:rPr lang="en-US" dirty="0"/>
              <a:t>; </a:t>
            </a:r>
            <a:r>
              <a:rPr lang="en-US" dirty="0" err="1"/>
              <a:t>Hoon</a:t>
            </a:r>
            <a:r>
              <a:rPr lang="en-US" dirty="0"/>
              <a:t>-Yong Park;  </a:t>
            </a:r>
            <a:r>
              <a:rPr lang="en-US" dirty="0" err="1"/>
              <a:t>Bonam</a:t>
            </a:r>
            <a:r>
              <a:rPr lang="en-US" dirty="0"/>
              <a:t> Kim;  </a:t>
            </a:r>
            <a:r>
              <a:rPr lang="en-US" dirty="0" err="1"/>
              <a:t>Ilsun</a:t>
            </a:r>
            <a:r>
              <a:rPr lang="en-US" dirty="0"/>
              <a:t> You;  Vishal Sharma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D0C7AEF-7F92-4324-98E2-146656502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Introduction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B8F3F01-A39D-49CD-9D00-711AE18D91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In such applications, the network that provides the communication mechanisms for Vehicle-to-Infrastructure (V2I), Vehicle-to-Vehicle (V2V), Vehicle-to-Pedestrian (V2P), and in general, Vehicle-to-Everything (V2X) needs to satisfy the URLLC requirement offered by the 5G mobile network [5] [6], [7]. 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2498FC2-E439-49F0-87F6-B57B56B92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E55CBB-DF1B-434A-96A1-516C445DC4B3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33042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AA8ADEB-6157-4445-898E-EC97FED8E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TW" dirty="0"/>
              <a:t>Introduction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4F5DBBF-6331-4B3D-8F31-C11EB75EDD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Furthermore, due to their high mobility (often with high speed), vehicles and the passengers posing as a piece of User Equipment (UE) perform repeated handovers assisted through the </a:t>
            </a:r>
            <a:r>
              <a:rPr lang="en-US" altLang="zh-TW" dirty="0" err="1"/>
              <a:t>gNB</a:t>
            </a:r>
            <a:r>
              <a:rPr lang="en-US" altLang="zh-TW" dirty="0"/>
              <a:t>.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64E5B76-82DA-42B3-9F64-F8BB5F84B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E55CBB-DF1B-434A-96A1-516C445DC4B3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16362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1FADD9A-FD2F-46AA-995D-2550909E2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Introduction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FE937D3-A765-4535-8C9D-93ED817DA0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/>
              <a:t>The </a:t>
            </a:r>
            <a:r>
              <a:rPr lang="en-US" altLang="zh-TW" sz="2800" dirty="0" err="1"/>
              <a:t>gNB</a:t>
            </a:r>
            <a:r>
              <a:rPr lang="en-US" altLang="zh-TW" sz="2800" dirty="0"/>
              <a:t>-CU typically resides at a moderately higher level relative to vehicles acting as UE and next to </a:t>
            </a:r>
            <a:r>
              <a:rPr lang="en-US" altLang="zh-TW" sz="2800" dirty="0" err="1"/>
              <a:t>gNB</a:t>
            </a:r>
            <a:r>
              <a:rPr lang="en-US" altLang="zh-TW" sz="2800" dirty="0"/>
              <a:t>-DU and </a:t>
            </a:r>
            <a:r>
              <a:rPr lang="en-US" altLang="zh-TW" sz="2800" dirty="0" err="1"/>
              <a:t>gNB</a:t>
            </a:r>
            <a:r>
              <a:rPr lang="en-US" altLang="zh-TW" sz="2800" dirty="0"/>
              <a:t>-RU.</a:t>
            </a:r>
          </a:p>
          <a:p>
            <a:r>
              <a:rPr lang="en-US" altLang="zh-TW" sz="2800" dirty="0"/>
              <a:t>In such setups, while </a:t>
            </a:r>
            <a:r>
              <a:rPr lang="en-US" altLang="zh-TW" sz="2800" dirty="0" err="1"/>
              <a:t>gNB</a:t>
            </a:r>
            <a:r>
              <a:rPr lang="en-US" altLang="zh-TW" sz="2800" dirty="0"/>
              <a:t>-CU manages the Radio Resource Control (RRC), Service Data Association Protocol (SDAP), and Packet Data Convergence Protocol (PDCP) protocols, the </a:t>
            </a:r>
            <a:r>
              <a:rPr lang="en-US" altLang="zh-TW" sz="2800" dirty="0" err="1"/>
              <a:t>gNB</a:t>
            </a:r>
            <a:r>
              <a:rPr lang="en-US" altLang="zh-TW" sz="2800" dirty="0"/>
              <a:t>-DU processes Radio Link Control (RLC), Media Access Control (MAC), and Physical (PHY) layer services [8].</a:t>
            </a:r>
            <a:endParaRPr lang="zh-TW" altLang="en-US" sz="28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D8E63CD-1301-4B94-B2BD-B79642DC3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E55CBB-DF1B-434A-96A1-516C445DC4B3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94055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EF66696-F11C-4B18-BD3F-5A1C48242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Introduction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5F17CC0-BA91-4D3A-ACCC-DE1937F428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The disaggregation of NG-RAN, apart from increased flexibility and improved performance, has introduced different handover techniques such as inter-</a:t>
            </a:r>
            <a:r>
              <a:rPr lang="en-US" altLang="zh-TW" dirty="0" err="1"/>
              <a:t>gNB</a:t>
            </a:r>
            <a:r>
              <a:rPr lang="en-US" altLang="zh-TW" dirty="0"/>
              <a:t>-CU and inter-</a:t>
            </a:r>
            <a:r>
              <a:rPr lang="en-US" altLang="zh-TW" dirty="0" err="1"/>
              <a:t>gNB</a:t>
            </a:r>
            <a:r>
              <a:rPr lang="en-US" altLang="zh-TW" dirty="0"/>
              <a:t>-DU applicable to 5G-V2X. </a:t>
            </a:r>
          </a:p>
          <a:p>
            <a:r>
              <a:rPr lang="en-US" altLang="zh-TW" dirty="0"/>
              <a:t>The former method transfers a UE from a source </a:t>
            </a:r>
            <a:r>
              <a:rPr lang="en-US" altLang="zh-TW" dirty="0" err="1"/>
              <a:t>gNB</a:t>
            </a:r>
            <a:r>
              <a:rPr lang="en-US" altLang="zh-TW" dirty="0"/>
              <a:t>-CU to a destination </a:t>
            </a:r>
            <a:r>
              <a:rPr lang="en-US" altLang="zh-TW" dirty="0" err="1"/>
              <a:t>gNB</a:t>
            </a:r>
            <a:r>
              <a:rPr lang="en-US" altLang="zh-TW" dirty="0"/>
              <a:t>-CU over an </a:t>
            </a:r>
            <a:r>
              <a:rPr lang="en-US" altLang="zh-TW" dirty="0" err="1"/>
              <a:t>Xn</a:t>
            </a:r>
            <a:r>
              <a:rPr lang="en-US" altLang="zh-TW" dirty="0"/>
              <a:t> interface. 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3B03DA9-07A2-4D07-B6BD-F555580A5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E55CBB-DF1B-434A-96A1-516C445DC4B3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38511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39BB79A-C52E-44F2-BBB6-53750A6C3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Introduction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EC6C791-3DBE-480B-BEDF-C72008075B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 </a:t>
            </a:r>
            <a:r>
              <a:rPr lang="en-US" altLang="zh-TW" sz="2800" dirty="0"/>
              <a:t>However, it is inefficient (despite the secure channel UE establishes with </a:t>
            </a:r>
            <a:r>
              <a:rPr lang="en-US" altLang="zh-TW" sz="2800" dirty="0" err="1"/>
              <a:t>gNB</a:t>
            </a:r>
            <a:r>
              <a:rPr lang="en-US" altLang="zh-TW" sz="2800" dirty="0"/>
              <a:t>-CU over RRC setup) for the </a:t>
            </a:r>
            <a:r>
              <a:rPr lang="en-US" altLang="zh-TW" sz="2800" dirty="0" err="1"/>
              <a:t>gNB</a:t>
            </a:r>
            <a:r>
              <a:rPr lang="en-US" altLang="zh-TW" sz="2800" dirty="0"/>
              <a:t>-CU, which is relatively far from the user, to manage and control the UE’s communication. </a:t>
            </a:r>
          </a:p>
          <a:p>
            <a:r>
              <a:rPr lang="en-US" altLang="zh-TW" sz="2800" dirty="0"/>
              <a:t> Although it is more desirable to process the network control through the </a:t>
            </a:r>
            <a:r>
              <a:rPr lang="en-US" altLang="zh-TW" sz="2800" dirty="0" err="1"/>
              <a:t>gNB</a:t>
            </a:r>
            <a:r>
              <a:rPr lang="en-US" altLang="zh-TW" sz="2800" dirty="0"/>
              <a:t>-DU as specified in the inter-</a:t>
            </a:r>
            <a:r>
              <a:rPr lang="en-US" altLang="zh-TW" sz="2800" dirty="0" err="1"/>
              <a:t>gNB</a:t>
            </a:r>
            <a:r>
              <a:rPr lang="en-US" altLang="zh-TW" sz="2800" dirty="0"/>
              <a:t>-DU handover technique, the signaling messages transmitted between the UE and the </a:t>
            </a:r>
            <a:r>
              <a:rPr lang="en-US" altLang="zh-TW" sz="2800" dirty="0" err="1"/>
              <a:t>gNB</a:t>
            </a:r>
            <a:r>
              <a:rPr lang="en-US" altLang="zh-TW" sz="2800" dirty="0"/>
              <a:t>-DU are not protected.</a:t>
            </a:r>
            <a:endParaRPr lang="zh-TW" altLang="en-US" sz="28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AA35311-D16E-43D3-A6EF-3056A3869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E55CBB-DF1B-434A-96A1-516C445DC4B3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727200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6288E4F-DEA4-4E6E-9C75-BEB08CC6C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Related Works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2E25181-5AC4-4A1D-91F8-8B8AA5E1E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A. NG-RAN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5DB71A8-9DE3-49B6-A19C-2F1E525B4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E55CBB-DF1B-434A-96A1-516C445DC4B3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57BDFA9D-D400-4D30-898F-0658C7754E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233612"/>
            <a:ext cx="781050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654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2539FDE-6A75-458D-BDB1-ED88740B4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Related Works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98E50C9-CF88-470D-94A4-6147103BC9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/>
              <a:t>B. Inter-GNB-DU Handover and Potential Threats Analysis</a:t>
            </a:r>
            <a:endParaRPr lang="zh-TW" altLang="en-US" sz="24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31ECB83-FE6F-47DD-AAEB-1D1E38482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E55CBB-DF1B-434A-96A1-516C445DC4B3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A18C5E6-A744-4355-9703-15E1E9D37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1959880"/>
            <a:ext cx="4896544" cy="473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568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37BFF2-066B-435A-BA51-A3BD7419D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Related Works</a:t>
            </a:r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197FAF93-870C-4A04-8590-5FF9D3C94E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68806" y="1600200"/>
            <a:ext cx="7206387" cy="4525963"/>
          </a:xfrm>
          <a:prstGeom prst="rect">
            <a:avLst/>
          </a:prstGeo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EBCA8B2-0B66-4B6E-9583-22E6AE454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E55CBB-DF1B-434A-96A1-516C445DC4B3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455154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3801376-9E45-44A7-A666-6BB03EC67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Related Works</a:t>
            </a:r>
            <a:endParaRPr lang="zh-TW" altLang="en-US" dirty="0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9BC7C3FE-1E10-4A97-A954-23700261BB3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-612576" y="1594647"/>
            <a:ext cx="5848777" cy="3159766"/>
          </a:xfrm>
          <a:prstGeom prst="rect">
            <a:avLst/>
          </a:prstGeom>
        </p:spPr>
      </p:pic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0D50A816-F296-4EB6-9BAC-D9D769ADFDC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648200" y="1789155"/>
            <a:ext cx="5540424" cy="3263444"/>
          </a:xfrm>
          <a:prstGeom prst="rect">
            <a:avLst/>
          </a:prstGeom>
        </p:spPr>
      </p:pic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6308A5B2-60B0-4B29-A735-5433DFE21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5AEAF-4D5C-4749-8D11-06331BEF096F}" type="slidenum">
              <a:rPr lang="en-US" altLang="zh-TW" smtClean="0"/>
              <a:pPr>
                <a:defRPr/>
              </a:pPr>
              <a:t>18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22209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>
            <a:extLst>
              <a:ext uri="{FF2B5EF4-FFF2-40B4-BE49-F238E27FC236}">
                <a16:creationId xmlns:a16="http://schemas.microsoft.com/office/drawing/2014/main" id="{10104D1C-9E71-4ECB-9B0A-264718D20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Proposed Protocol</a:t>
            </a:r>
            <a:endParaRPr lang="zh-TW" altLang="en-US" dirty="0"/>
          </a:p>
        </p:txBody>
      </p:sp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399B5EDE-50BD-4176-802E-3E37244C38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This section presents an inter-</a:t>
            </a:r>
            <a:r>
              <a:rPr lang="en-US" altLang="zh-TW" dirty="0" err="1"/>
              <a:t>gNB</a:t>
            </a:r>
            <a:r>
              <a:rPr lang="en-US" altLang="zh-TW" dirty="0"/>
              <a:t>-DU handover security protocol. The proposed protocol consists of two phases: Initial phase and Handover phase.</a:t>
            </a:r>
          </a:p>
          <a:p>
            <a:r>
              <a:rPr lang="en-US" altLang="zh-TW" dirty="0"/>
              <a:t>The target environment of the proposed protocol is composed of UE, source </a:t>
            </a:r>
            <a:r>
              <a:rPr lang="en-US" altLang="zh-TW" dirty="0" err="1"/>
              <a:t>gNB</a:t>
            </a:r>
            <a:r>
              <a:rPr lang="en-US" altLang="zh-TW" dirty="0"/>
              <a:t>-DU, target </a:t>
            </a:r>
            <a:r>
              <a:rPr lang="en-US" altLang="zh-TW" dirty="0" err="1"/>
              <a:t>gNB</a:t>
            </a:r>
            <a:r>
              <a:rPr lang="en-US" altLang="zh-TW" dirty="0"/>
              <a:t>-DU, </a:t>
            </a:r>
            <a:r>
              <a:rPr lang="en-US" altLang="zh-TW" dirty="0" err="1"/>
              <a:t>gNB</a:t>
            </a:r>
            <a:r>
              <a:rPr lang="en-US" altLang="zh-TW" dirty="0"/>
              <a:t>-CU, and AMF.</a:t>
            </a:r>
            <a:endParaRPr lang="zh-TW" alt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66F37AC8-9C0E-458E-B310-0F30B2F01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5AEAF-4D5C-4749-8D11-06331BEF096F}" type="slidenum">
              <a:rPr lang="en-US" altLang="zh-TW" smtClean="0"/>
              <a:pPr>
                <a:defRPr/>
              </a:pPr>
              <a:t>19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53824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999C580-FEDE-493A-82BC-ADADCDBD22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Published in: </a:t>
            </a:r>
            <a:br>
              <a:rPr lang="en-US" altLang="zh-TW" dirty="0"/>
            </a:br>
            <a:r>
              <a:rPr lang="en-US" altLang="zh-TW" dirty="0"/>
              <a:t> IEEE Access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DE753E3-D4D9-43BF-8ADA-7D8E162071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zh-TW" dirty="0"/>
          </a:p>
          <a:p>
            <a:r>
              <a:rPr lang="en-US" altLang="zh-TW" dirty="0"/>
              <a:t>Impact Factor:3.476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27880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E038BC8-EA12-4F0A-A3D3-FE6287BE4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Proposed Protocol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88699E1-A0D1-4DB4-A0FC-5494197E91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/>
              <a:t>First, the mutual authentication and key exchange between the UE and </a:t>
            </a:r>
            <a:r>
              <a:rPr lang="en-US" altLang="zh-TW" sz="2800" dirty="0" err="1"/>
              <a:t>gNB</a:t>
            </a:r>
            <a:r>
              <a:rPr lang="en-US" altLang="zh-TW" sz="2800" dirty="0"/>
              <a:t>-DU is carried out using the initial phase security protocol, which is conducted based on the UE Initial Access Procedure [8]. </a:t>
            </a:r>
          </a:p>
          <a:p>
            <a:r>
              <a:rPr lang="en-US" altLang="zh-TW" sz="2800" dirty="0"/>
              <a:t>Next, the handover phase protocol proceeds by securing the channel between the UE and the source </a:t>
            </a:r>
            <a:r>
              <a:rPr lang="en-US" altLang="zh-TW" sz="2800" dirty="0" err="1"/>
              <a:t>gNB</a:t>
            </a:r>
            <a:r>
              <a:rPr lang="en-US" altLang="zh-TW" sz="2800" dirty="0"/>
              <a:t>-DU through the master secret key communicated in the initial phase. </a:t>
            </a:r>
            <a:endParaRPr lang="zh-TW" altLang="en-US" sz="28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5C0AACD-55D0-4878-8048-EA6B882C7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E55CBB-DF1B-434A-96A1-516C445DC4B3}" type="slidenum">
              <a:rPr lang="en-US" altLang="zh-TW" smtClean="0"/>
              <a:pPr>
                <a:defRPr/>
              </a:pPr>
              <a:t>20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84470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EFAB86F-4E50-4F11-BAE0-BB413B3CD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Proposed Protocol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C7BA8F8-ADB2-4F37-9FE7-FF66F1A74A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Subsequently, the UE is securely attached to the target </a:t>
            </a:r>
            <a:r>
              <a:rPr lang="en-US" altLang="zh-TW" dirty="0" err="1"/>
              <a:t>gNB</a:t>
            </a:r>
            <a:r>
              <a:rPr lang="en-US" altLang="zh-TW" dirty="0"/>
              <a:t>-DU by leveraging the session key SK derived from the pre-wise master key transferred from the </a:t>
            </a:r>
            <a:r>
              <a:rPr lang="en-US" altLang="zh-TW" dirty="0" err="1"/>
              <a:t>gNB</a:t>
            </a:r>
            <a:r>
              <a:rPr lang="en-US" altLang="zh-TW" dirty="0"/>
              <a:t>-CU.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F6FE698-9B38-4781-A02F-5C954836E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E55CBB-DF1B-434A-96A1-516C445DC4B3}" type="slidenum">
              <a:rPr lang="en-US" altLang="zh-TW" smtClean="0"/>
              <a:pPr>
                <a:defRPr/>
              </a:pPr>
              <a:t>21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787078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62160F7-3CB5-45A0-B2A4-4E5FC3932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Proposed Protocol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A329605-F277-49D7-BA80-5CF0101456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/>
              <a:t>A. The 5G Key Hierarchy</a:t>
            </a:r>
            <a:endParaRPr lang="zh-TW" altLang="en-US" sz="28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7FEF510-CC15-4710-B316-EC1E8F15A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E55CBB-DF1B-434A-96A1-516C445DC4B3}" type="slidenum">
              <a:rPr lang="en-US" altLang="zh-TW" smtClean="0"/>
              <a:pPr>
                <a:defRPr/>
              </a:pPr>
              <a:t>22</a:t>
            </a:fld>
            <a:endParaRPr lang="en-US" altLang="zh-TW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8BCD132-6E16-4143-90B9-B40BBD28E4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2181711"/>
            <a:ext cx="4732324" cy="435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6849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EE3E670-16E7-47FE-BB9C-0E49A1862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400" dirty="0"/>
              <a:t>B. Elliptic Curve Diffie-Hellman Key Exchange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236E908-F652-4F5D-AB1A-268B1748F3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z="24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5614B0F-FF5F-425B-BCC0-3F5552439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E55CBB-DF1B-434A-96A1-516C445DC4B3}" type="slidenum">
              <a:rPr lang="en-US" altLang="zh-TW" smtClean="0"/>
              <a:pPr>
                <a:defRPr/>
              </a:pPr>
              <a:t>23</a:t>
            </a:fld>
            <a:endParaRPr lang="en-US" altLang="zh-TW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F738A75-BECA-4DDF-A718-006C78A4DB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1190268"/>
            <a:ext cx="4375212" cy="566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260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7F54655-0158-4C5D-9174-2DE46B5FB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D626DFA-458B-4868-B6D9-8EBB55B42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It is important to note that a secure distribution of the public keys is needed to protect the communication from attacks such as man-in-the-middle. Consequently, our protocol uses a secure line to deliver the ephemeral public keys of UE and </a:t>
            </a:r>
            <a:r>
              <a:rPr lang="en-US" altLang="zh-TW" dirty="0" err="1"/>
              <a:t>gNB</a:t>
            </a:r>
            <a:r>
              <a:rPr lang="en-US" altLang="zh-TW" dirty="0"/>
              <a:t>-CU (in the initial phase) and UE and the target </a:t>
            </a:r>
            <a:r>
              <a:rPr lang="en-US" altLang="zh-TW" dirty="0" err="1"/>
              <a:t>gNB</a:t>
            </a:r>
            <a:r>
              <a:rPr lang="en-US" altLang="zh-TW" dirty="0"/>
              <a:t>-DU (in the handover phase)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E0D376A-7239-4CDB-9524-47138BF68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E55CBB-DF1B-434A-96A1-516C445DC4B3}" type="slidenum">
              <a:rPr lang="en-US" altLang="zh-TW" smtClean="0"/>
              <a:pPr>
                <a:defRPr/>
              </a:pPr>
              <a:t>24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015202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D3533F-FEAC-48A7-84A6-C30F4348E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800" dirty="0"/>
              <a:t>An illustration of the inter-</a:t>
            </a:r>
            <a:r>
              <a:rPr lang="en-US" altLang="zh-TW" sz="2800" dirty="0" err="1"/>
              <a:t>gNB</a:t>
            </a:r>
            <a:r>
              <a:rPr lang="en-US" altLang="zh-TW" sz="2800" dirty="0"/>
              <a:t>-DU handover using the proposed protocol for 5G enabled vehicular</a:t>
            </a:r>
            <a:r>
              <a:rPr lang="en-US" altLang="zh-TW" dirty="0"/>
              <a:t> </a:t>
            </a:r>
            <a:r>
              <a:rPr lang="en-US" altLang="zh-TW" sz="2800" dirty="0"/>
              <a:t>communications.</a:t>
            </a:r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F290978E-0F47-4B17-A3C5-5D95838110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6750" y="1986756"/>
            <a:ext cx="7810500" cy="3752850"/>
          </a:xfrm>
          <a:prstGeom prst="rect">
            <a:avLst/>
          </a:prstGeo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5234DEB-7479-4EBF-8C20-8CF6821A2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E55CBB-DF1B-434A-96A1-516C445DC4B3}" type="slidenum">
              <a:rPr lang="en-US" altLang="zh-TW" smtClean="0"/>
              <a:pPr>
                <a:defRPr/>
              </a:pPr>
              <a:t>25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114616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A0C79BF-5BA1-43C2-9FC9-82874EECD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/>
              <a:t>Initial Phase</a:t>
            </a:r>
            <a:endParaRPr lang="zh-TW" altLang="en-US" sz="3600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B9FDAE59-0D82-4BBC-8D50-FC84ED39E7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95736" y="1051442"/>
            <a:ext cx="4680519" cy="5711348"/>
          </a:xfrm>
          <a:prstGeom prst="rect">
            <a:avLst/>
          </a:prstGeo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30CFBA1-F8D3-4909-B52D-0381CD0BE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E55CBB-DF1B-434A-96A1-516C445DC4B3}" type="slidenum">
              <a:rPr lang="en-US" altLang="zh-TW" smtClean="0"/>
              <a:pPr>
                <a:defRPr/>
              </a:pPr>
              <a:t>26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89232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FBF1369-5814-4D8F-B839-36911D901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Handover Phase</a:t>
            </a:r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0EB15F35-5263-4143-996C-3D98D78C9D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23728" y="1118620"/>
            <a:ext cx="4640324" cy="5721905"/>
          </a:xfrm>
          <a:prstGeom prst="rect">
            <a:avLst/>
          </a:prstGeo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D1A6763-4EF1-468B-A1D8-B5F47D17C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E55CBB-DF1B-434A-96A1-516C445DC4B3}" type="slidenum">
              <a:rPr lang="en-US" altLang="zh-TW" smtClean="0"/>
              <a:pPr>
                <a:defRPr/>
              </a:pPr>
              <a:t>27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195908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5AA8F6B-E504-45FC-85FA-54CD414DC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D. Security Requirements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40C0433-0E4D-480D-8329-7FA5F6D88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altLang="zh-TW" dirty="0"/>
              <a:t>Confidentiality: An attacker should not be able to reveal the secret key transmitted between the UE and the </a:t>
            </a:r>
            <a:r>
              <a:rPr lang="en-US" altLang="zh-TW" dirty="0" err="1"/>
              <a:t>gNB</a:t>
            </a:r>
            <a:r>
              <a:rPr lang="en-US" altLang="zh-TW" dirty="0"/>
              <a:t>-DU.</a:t>
            </a:r>
          </a:p>
          <a:p>
            <a:r>
              <a:rPr lang="en-US" altLang="zh-TW" dirty="0"/>
              <a:t>Integrity: An intruder should not be able to modify the signaling messages transmitting between the UE and the </a:t>
            </a:r>
            <a:r>
              <a:rPr lang="en-US" altLang="zh-TW" dirty="0" err="1"/>
              <a:t>gNB</a:t>
            </a:r>
            <a:r>
              <a:rPr lang="en-US" altLang="zh-TW" dirty="0"/>
              <a:t>-DU.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C28766D-9A26-48E9-B953-C2415F79A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E55CBB-DF1B-434A-96A1-516C445DC4B3}" type="slidenum">
              <a:rPr lang="en-US" altLang="zh-TW" smtClean="0"/>
              <a:pPr>
                <a:defRPr/>
              </a:pPr>
              <a:t>28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965347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89649C6-5AA4-473D-9674-C1A3E70DA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D. Security Requirements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87E65FB-B5F7-46E5-AEF5-E612A42126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Mutual Authentication: The UE should authenticate the </a:t>
            </a:r>
            <a:r>
              <a:rPr lang="en-US" altLang="zh-TW" dirty="0" err="1"/>
              <a:t>gNB</a:t>
            </a:r>
            <a:r>
              <a:rPr lang="en-US" altLang="zh-TW" dirty="0"/>
              <a:t>-DU to prevent malicious attacks by FBS. The </a:t>
            </a:r>
            <a:r>
              <a:rPr lang="en-US" altLang="zh-TW" dirty="0" err="1"/>
              <a:t>gNB</a:t>
            </a:r>
            <a:r>
              <a:rPr lang="en-US" altLang="zh-TW" dirty="0"/>
              <a:t>-DU should also verify the UE to avoid false MR and location spoofing.</a:t>
            </a:r>
          </a:p>
          <a:p>
            <a:r>
              <a:rPr lang="en-US" altLang="zh-TW" dirty="0"/>
              <a:t>Key Exchange: The keys used to secure the communication between the UE and the </a:t>
            </a:r>
            <a:r>
              <a:rPr lang="en-US" altLang="zh-TW" dirty="0" err="1"/>
              <a:t>gNB</a:t>
            </a:r>
            <a:r>
              <a:rPr lang="en-US" altLang="zh-TW" dirty="0"/>
              <a:t>-DU should be securely negotiated.</a:t>
            </a:r>
          </a:p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352A93E-0E29-4194-BBF5-0A5927E78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E55CBB-DF1B-434A-96A1-516C445DC4B3}" type="slidenum">
              <a:rPr lang="en-US" altLang="zh-TW" smtClean="0"/>
              <a:pPr>
                <a:defRPr/>
              </a:pPr>
              <a:t>29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39350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EAC1C2D5-E309-4142-AD0B-9199FFCF8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Abstract</a:t>
            </a:r>
            <a:endParaRPr lang="zh-TW" altLang="en-US" dirty="0"/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0439C3F1-B6B0-4CE8-B0DA-215E43148E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The 5G infrastructure facilitates V2X communications, where a small-cell base station operating at ultra-high radio frequency with limited coverage becomes pervasive.</a:t>
            </a:r>
          </a:p>
          <a:p>
            <a:r>
              <a:rPr lang="en-US" altLang="zh-TW" dirty="0"/>
              <a:t>These small-cell base stations in 5G-V2X must be strategically deployed near the consumers to realize several use cases. </a:t>
            </a:r>
          </a:p>
          <a:p>
            <a:endParaRPr lang="zh-TW" altLang="en-US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6EEC5CD5-F884-4CBA-9DF0-6B5777250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54640D-8E84-4FC8-9E41-15E5F6156F9C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102700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590B885-63C7-46BB-8838-AFDBCD0A3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D. Security Requirements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5D6A94E-B34A-440B-A830-5278874F80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Perfect Forward Secrecy: The current session keys used by UE and </a:t>
            </a:r>
            <a:r>
              <a:rPr lang="en-US" altLang="zh-TW" dirty="0" err="1"/>
              <a:t>gNB</a:t>
            </a:r>
            <a:r>
              <a:rPr lang="en-US" altLang="zh-TW" dirty="0"/>
              <a:t>-DU should not be derived through the past session keys.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888ADED-05FD-4000-864F-7536C0F96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E55CBB-DF1B-434A-96A1-516C445DC4B3}" type="slidenum">
              <a:rPr lang="en-US" altLang="zh-TW" smtClean="0"/>
              <a:pPr>
                <a:defRPr/>
              </a:pPr>
              <a:t>30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697042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C9FBB6F-AE93-4967-82B1-61CA55D7F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Comparison Analysis</a:t>
            </a:r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0AF9237A-688F-43B2-BDA9-45F36C1C4B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19672" y="1600200"/>
            <a:ext cx="5107679" cy="5362737"/>
          </a:xfrm>
          <a:prstGeom prst="rect">
            <a:avLst/>
          </a:prstGeo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4ECD9E8-9240-465E-9F99-097925911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E55CBB-DF1B-434A-96A1-516C445DC4B3}" type="slidenum">
              <a:rPr lang="en-US" altLang="zh-TW" smtClean="0"/>
              <a:pPr>
                <a:defRPr/>
              </a:pPr>
              <a:t>31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032221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3018C4-2A86-48FD-A048-2FEEDA241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Comparison Analysis</a:t>
            </a:r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AFBA33E4-F894-452F-933B-F6AA0B7FEC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5445" y="1648619"/>
            <a:ext cx="8702127" cy="4934743"/>
          </a:xfrm>
          <a:prstGeom prst="rect">
            <a:avLst/>
          </a:prstGeo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6368942-D8AB-4F7F-A146-53C58ECE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E55CBB-DF1B-434A-96A1-516C445DC4B3}" type="slidenum">
              <a:rPr lang="en-US" altLang="zh-TW" smtClean="0"/>
              <a:pPr>
                <a:defRPr/>
              </a:pPr>
              <a:t>32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03786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461637D-01DB-493A-968B-C85237FB8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Comparison Analysis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2D350D9-B179-4BB2-BF31-357700CF7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E55CBB-DF1B-434A-96A1-516C445DC4B3}" type="slidenum">
              <a:rPr lang="en-US" altLang="zh-TW" smtClean="0"/>
              <a:pPr>
                <a:defRPr/>
              </a:pPr>
              <a:t>33</a:t>
            </a:fld>
            <a:endParaRPr lang="en-US" altLang="zh-TW"/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149B9103-0CC9-46F1-9543-29C48AEE87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3528" y="1600199"/>
            <a:ext cx="8363272" cy="500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2623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DC40A9-CFFF-4E63-822F-F2698275A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Conclusion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AD6FDAA-D0B4-4BF8-8ADC-FC3A790A4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The 5G mobile network infrastructure, composing small-cell base stations, will serve as the vital foundation for V2X services. The small-coverage nature of these base stations, along with the functional split architecture of NG-RAN into </a:t>
            </a:r>
            <a:r>
              <a:rPr lang="en-US" altLang="zh-TW" dirty="0" err="1"/>
              <a:t>gNB</a:t>
            </a:r>
            <a:r>
              <a:rPr lang="en-US" altLang="zh-TW" dirty="0"/>
              <a:t>-CU and multiple </a:t>
            </a:r>
            <a:r>
              <a:rPr lang="en-US" altLang="zh-TW" dirty="0" err="1"/>
              <a:t>gNB</a:t>
            </a:r>
            <a:r>
              <a:rPr lang="en-US" altLang="zh-TW" dirty="0"/>
              <a:t>-DU, inevitably causes more frequent handover scenarios of UE between the latter, especially to fast-moving devices such as vehicles.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D6CF3AD-CFF6-4FD9-9D04-132E18502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E55CBB-DF1B-434A-96A1-516C445DC4B3}" type="slidenum">
              <a:rPr lang="en-US" altLang="zh-TW" smtClean="0"/>
              <a:pPr>
                <a:defRPr/>
              </a:pPr>
              <a:t>34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467834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8A764DE-0276-4CC3-A662-03D690A35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Conclusion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5908CB6-B206-47A1-92A2-B35115C642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However, the current 5G standard does not support secure channel configuration at the </a:t>
            </a:r>
            <a:r>
              <a:rPr lang="en-US" altLang="zh-TW" dirty="0" err="1"/>
              <a:t>gNB</a:t>
            </a:r>
            <a:r>
              <a:rPr lang="en-US" altLang="zh-TW" dirty="0"/>
              <a:t>-DU level, making the inter-</a:t>
            </a:r>
            <a:r>
              <a:rPr lang="en-US" altLang="zh-TW" dirty="0" err="1"/>
              <a:t>gNB</a:t>
            </a:r>
            <a:r>
              <a:rPr lang="en-US" altLang="zh-TW" dirty="0"/>
              <a:t>-DU handover signaling messages exposed to a range of security threats, such as resource depletion, denial of service, association to a false base station, and many more.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B3D7C59-F5A9-49FC-801E-470641716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E55CBB-DF1B-434A-96A1-516C445DC4B3}" type="slidenum">
              <a:rPr lang="en-US" altLang="zh-TW" smtClean="0"/>
              <a:pPr>
                <a:defRPr/>
              </a:pPr>
              <a:t>35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890456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E15AF13-D45E-40E9-8DEC-2E2467212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Conclusion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016AE71-980A-47B9-A046-5B25270A22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this paper proposes an inter-</a:t>
            </a:r>
            <a:r>
              <a:rPr lang="en-US" altLang="zh-TW" dirty="0" err="1"/>
              <a:t>gNB</a:t>
            </a:r>
            <a:r>
              <a:rPr lang="en-US" altLang="zh-TW" dirty="0"/>
              <a:t>-DU handover security protocol for vehicular networks, satisfying essential security requirements including confidentiality, integrity, mutual authentication, secure key exchange, and perfect forward secrecy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C767D16-0D88-41A1-818F-5813F03E9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E55CBB-DF1B-434A-96A1-516C445DC4B3}" type="slidenum">
              <a:rPr lang="en-US" altLang="zh-TW" smtClean="0"/>
              <a:pPr>
                <a:defRPr/>
              </a:pPr>
              <a:t>36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310981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AC97646-8E16-4FD0-A46B-244395BAF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Conclusion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F52D44B-CF80-4BF3-917B-D964B130BC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In the first phase of the protocol, called the initial phase, the UE and the serving </a:t>
            </a:r>
            <a:r>
              <a:rPr lang="en-US" altLang="zh-TW" dirty="0" err="1"/>
              <a:t>gNB</a:t>
            </a:r>
            <a:r>
              <a:rPr lang="en-US" altLang="zh-TW" dirty="0"/>
              <a:t>-DU (via </a:t>
            </a:r>
            <a:r>
              <a:rPr lang="en-US" altLang="zh-TW" dirty="0" err="1"/>
              <a:t>gNB</a:t>
            </a:r>
            <a:r>
              <a:rPr lang="en-US" altLang="zh-TW" dirty="0"/>
              <a:t>-CU) computes mutual authentication and agree on a master key MSK. In the second phase, called the handover phase, UE is securely handed over to a target </a:t>
            </a:r>
            <a:r>
              <a:rPr lang="en-US" altLang="zh-TW" dirty="0" err="1"/>
              <a:t>gNB</a:t>
            </a:r>
            <a:r>
              <a:rPr lang="en-US" altLang="zh-TW" dirty="0"/>
              <a:t>-DU using the shared MSK and other derived keys. 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590D63D-DD57-4A2D-A1FA-47F09B84A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E55CBB-DF1B-434A-96A1-516C445DC4B3}" type="slidenum">
              <a:rPr lang="en-US" altLang="zh-TW" smtClean="0"/>
              <a:pPr>
                <a:defRPr/>
              </a:pPr>
              <a:t>37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717613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A91CE6D-4A73-4F9D-91F9-69AB0BCF8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Conclusion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AA6B54F-4690-4728-B732-22FC4A15BA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Overall, the proposed protocol offers a secure and optimized handover scheme while showing strong security and low overheads compared to the existing protocols. It is worth mentioning that the suggested protocol is mainly efficient for “after-handover-decision” processes. 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BBC5D26-8886-462F-A044-BCD321033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E55CBB-DF1B-434A-96A1-516C445DC4B3}" type="slidenum">
              <a:rPr lang="en-US" altLang="zh-TW" smtClean="0"/>
              <a:pPr>
                <a:defRPr/>
              </a:pPr>
              <a:t>38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850278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6114E9B-F4C9-482F-A13F-1DDD6EFB5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Conclusion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F8D02E7-F660-42AE-B5DC-6DA91F973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 However, it is possible to improve this by determining the handover target by predicting the UE’s movement. This way, it is possible to reduce the wasted resources for the handover. 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D364E8E-760F-448F-8C25-66F860A10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E55CBB-DF1B-434A-96A1-516C445DC4B3}" type="slidenum">
              <a:rPr lang="en-US" altLang="zh-TW" smtClean="0"/>
              <a:pPr>
                <a:defRPr/>
              </a:pPr>
              <a:t>39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8506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2782781-557B-4CEF-9F35-4A390B826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Abstract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32721EE-8D83-4049-A6AD-BE5823F831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More recently, the architectural split solutions in Next Generation Radio Access Network (NG-RAN) are introduced, in which the </a:t>
            </a:r>
            <a:r>
              <a:rPr lang="en-US" altLang="zh-TW" dirty="0" err="1"/>
              <a:t>gNB</a:t>
            </a:r>
            <a:r>
              <a:rPr lang="en-US" altLang="zh-TW" dirty="0"/>
              <a:t> is divided into the distributed unit (</a:t>
            </a:r>
            <a:r>
              <a:rPr lang="en-US" altLang="zh-TW" dirty="0" err="1"/>
              <a:t>gNB</a:t>
            </a:r>
            <a:r>
              <a:rPr lang="en-US" altLang="zh-TW" dirty="0"/>
              <a:t>-DU) and control unit (</a:t>
            </a:r>
            <a:r>
              <a:rPr lang="en-US" altLang="zh-TW" dirty="0" err="1"/>
              <a:t>gNB</a:t>
            </a:r>
            <a:r>
              <a:rPr lang="en-US" altLang="zh-TW" dirty="0"/>
              <a:t>-CU).</a:t>
            </a:r>
          </a:p>
          <a:p>
            <a:r>
              <a:rPr lang="en-US" altLang="zh-TW" dirty="0"/>
              <a:t>This functional split intends to improve scalability, performance, and network orchestration optimization.</a:t>
            </a:r>
          </a:p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FD657DC-658E-41C5-8380-76569B906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E55CBB-DF1B-434A-96A1-516C445DC4B3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90756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B9FB31B-327D-4113-A10A-EDF4D1BD9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Abstract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D2810B5-1DB9-41C7-A164-AB385C8D0A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In this case, frequent user equipment (UE) handover between </a:t>
            </a:r>
            <a:r>
              <a:rPr lang="en-US" altLang="zh-TW" dirty="0" err="1"/>
              <a:t>gNB</a:t>
            </a:r>
            <a:r>
              <a:rPr lang="en-US" altLang="zh-TW" dirty="0"/>
              <a:t>-DUs is inevitable. </a:t>
            </a:r>
          </a:p>
          <a:p>
            <a:r>
              <a:rPr lang="en-US" altLang="zh-TW" dirty="0"/>
              <a:t>However, the current 5G standard did not consider securing the path between these two entities.</a:t>
            </a:r>
          </a:p>
          <a:p>
            <a:r>
              <a:rPr lang="en-US" altLang="zh-TW" dirty="0"/>
              <a:t>Hence, the NG-RAN could likely experience various security threats if the current handover procedure standard is employed without changes.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37F6E58-4BA7-40DA-8EDD-C0ADCABFF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E55CBB-DF1B-434A-96A1-516C445DC4B3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93634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01334F1-B698-4337-B01B-2BA6E4675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Abstract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98351BD-F6BA-4DB1-A0CE-4F860FD395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/>
              <a:t> we proposed a security protocol composed of two phases, namely initial and handover.</a:t>
            </a:r>
          </a:p>
          <a:p>
            <a:r>
              <a:rPr lang="en-US" altLang="zh-TW"/>
              <a:t>While the former phase assists in mutual authentication and key agreement between UE and serving gNB-DU, the latter secures UE’s mobility in inter-gNB-DU handover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08EDFD3-4159-417A-ACB6-06204A9EA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E55CBB-DF1B-434A-96A1-516C445DC4B3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46711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FAE817-3A74-483C-A389-876C9A3D3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Introduction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5467CAF-2385-4954-A959-A04B6BD44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Despite the significant values delivered to the vehicles and service providers, the technology brought new security challenges to the vehicular communication ecosystem.</a:t>
            </a:r>
          </a:p>
          <a:p>
            <a:r>
              <a:rPr lang="en-US" altLang="zh-TW" dirty="0"/>
              <a:t>The 3GPP TS 33.809, for instance, warns about the critical vulnerabilities and attacks in the messages used in 5G networks, especially in the NG-RAN. 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5DE7C7D-93B4-45D7-8AB9-07523BC01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E55CBB-DF1B-434A-96A1-516C445DC4B3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17854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70DA77-7130-4F02-8567-581C13663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Introduction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1437A7E-0B1C-47BF-9D08-0871990851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The high throughput and efficient reuse of spectrum in 5G networks are satisfied by small cell technology that uses </a:t>
            </a:r>
            <a:r>
              <a:rPr lang="en-US" altLang="zh-TW" dirty="0" err="1"/>
              <a:t>millimetre</a:t>
            </a:r>
            <a:r>
              <a:rPr lang="en-US" altLang="zh-TW" dirty="0"/>
              <a:t>-wave signals.</a:t>
            </a:r>
          </a:p>
          <a:p>
            <a:r>
              <a:rPr lang="en-US" altLang="zh-TW" dirty="0"/>
              <a:t>Yet, such a reduction in cell size introduced frequent handover and traffic overheads.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58EF651-FB3C-44CE-8AE2-8E5DBBA2F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E55CBB-DF1B-434A-96A1-516C445DC4B3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79298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1331288-5A98-4FDA-9873-C32913991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Introduction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D65D97C-A005-4D46-8598-6634C560A8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Vehicular communication is seen as one of the most prominent 5G application areas that have attained a lot of attention in recent years, specifically focusing on security and efficiency [4]. 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30C4DA2-BD5F-4C61-A0F6-2DB87EBFA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E55CBB-DF1B-434A-96A1-516C445DC4B3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80683980"/>
      </p:ext>
    </p:extLst>
  </p:cSld>
  <p:clrMapOvr>
    <a:masterClrMapping/>
  </p:clrMapOvr>
</p:sld>
</file>

<file path=ppt/theme/theme1.xml><?xml version="1.0" encoding="utf-8"?>
<a:theme xmlns:a="http://schemas.openxmlformats.org/drawingml/2006/main" name="MAIN.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簡報2" id="{EFC4B3CD-1136-4AC8-A035-5AD16AFF67F0}" vid="{E4DC405D-3F26-4F8B-99BA-A523DE600905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MAIN_template</Template>
  <TotalTime>4089</TotalTime>
  <Words>5221</Words>
  <Application>Microsoft Office PowerPoint</Application>
  <PresentationFormat>如螢幕大小 (4:3)</PresentationFormat>
  <Paragraphs>262</Paragraphs>
  <Slides>39</Slides>
  <Notes>36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39</vt:i4>
      </vt:variant>
    </vt:vector>
  </HeadingPairs>
  <TitlesOfParts>
    <vt:vector size="45" baseType="lpstr">
      <vt:lpstr>微軟正黑體</vt:lpstr>
      <vt:lpstr>新細明體</vt:lpstr>
      <vt:lpstr>Arial</vt:lpstr>
      <vt:lpstr>Calibri</vt:lpstr>
      <vt:lpstr>Wingdings</vt:lpstr>
      <vt:lpstr>MAIN.template</vt:lpstr>
      <vt:lpstr> (2021) A Formally Verified Security Scheme for Inter-gNB-DU Handover in 5G Vehicle-to-Everything</vt:lpstr>
      <vt:lpstr>Published in:   IEEE Access</vt:lpstr>
      <vt:lpstr>Abstract</vt:lpstr>
      <vt:lpstr>Abstract</vt:lpstr>
      <vt:lpstr>Abstract</vt:lpstr>
      <vt:lpstr>Abstract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Related Works</vt:lpstr>
      <vt:lpstr>Related Works</vt:lpstr>
      <vt:lpstr>Related Works</vt:lpstr>
      <vt:lpstr>Related Works</vt:lpstr>
      <vt:lpstr>Proposed Protocol</vt:lpstr>
      <vt:lpstr>Proposed Protocol</vt:lpstr>
      <vt:lpstr>Proposed Protocol</vt:lpstr>
      <vt:lpstr>Proposed Protocol</vt:lpstr>
      <vt:lpstr>B. Elliptic Curve Diffie-Hellman Key Exchange</vt:lpstr>
      <vt:lpstr>PowerPoint 簡報</vt:lpstr>
      <vt:lpstr>An illustration of the inter-gNB-DU handover using the proposed protocol for 5G enabled vehicular communications.</vt:lpstr>
      <vt:lpstr>Initial Phase</vt:lpstr>
      <vt:lpstr>Handover Phase</vt:lpstr>
      <vt:lpstr>D. Security Requirements</vt:lpstr>
      <vt:lpstr>D. Security Requirements</vt:lpstr>
      <vt:lpstr>D. Security Requirements</vt:lpstr>
      <vt:lpstr>Comparison Analysis</vt:lpstr>
      <vt:lpstr>Comparison Analysis</vt:lpstr>
      <vt:lpstr>Comparison Analysis</vt:lpstr>
      <vt:lpstr>Conclusion</vt:lpstr>
      <vt:lpstr>Conclusion</vt:lpstr>
      <vt:lpstr>Conclusion</vt:lpstr>
      <vt:lpstr>Conclusion</vt:lpstr>
      <vt:lpstr>Conclusion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廖柏宇</dc:creator>
  <cp:lastModifiedBy>robert</cp:lastModifiedBy>
  <cp:revision>55</cp:revision>
  <dcterms:created xsi:type="dcterms:W3CDTF">2022-07-20T16:07:01Z</dcterms:created>
  <dcterms:modified xsi:type="dcterms:W3CDTF">2023-03-03T06:34:23Z</dcterms:modified>
</cp:coreProperties>
</file>