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9" r:id="rId4"/>
    <p:sldId id="260" r:id="rId5"/>
    <p:sldId id="262" r:id="rId6"/>
    <p:sldId id="264" r:id="rId7"/>
    <p:sldId id="266" r:id="rId8"/>
    <p:sldId id="268" r:id="rId9"/>
    <p:sldId id="269" r:id="rId10"/>
    <p:sldId id="271" r:id="rId11"/>
    <p:sldId id="273" r:id="rId12"/>
    <p:sldId id="277" r:id="rId13"/>
    <p:sldId id="279" r:id="rId14"/>
    <p:sldId id="280" r:id="rId15"/>
    <p:sldId id="281" r:id="rId16"/>
    <p:sldId id="283" r:id="rId17"/>
    <p:sldId id="285" r:id="rId18"/>
    <p:sldId id="287" r:id="rId19"/>
    <p:sldId id="288" r:id="rId20"/>
    <p:sldId id="289" r:id="rId21"/>
    <p:sldId id="292" r:id="rId22"/>
    <p:sldId id="293" r:id="rId23"/>
    <p:sldId id="295" r:id="rId24"/>
    <p:sldId id="296" r:id="rId25"/>
    <p:sldId id="299" r:id="rId26"/>
    <p:sldId id="301" r:id="rId27"/>
    <p:sldId id="303" r:id="rId28"/>
    <p:sldId id="309" r:id="rId29"/>
    <p:sldId id="312" r:id="rId30"/>
    <p:sldId id="313" r:id="rId31"/>
    <p:sldId id="323" r:id="rId32"/>
    <p:sldId id="304" r:id="rId33"/>
    <p:sldId id="324" r:id="rId34"/>
    <p:sldId id="310" r:id="rId35"/>
    <p:sldId id="315" r:id="rId36"/>
    <p:sldId id="316" r:id="rId37"/>
    <p:sldId id="306" r:id="rId38"/>
    <p:sldId id="307" r:id="rId39"/>
    <p:sldId id="308" r:id="rId40"/>
    <p:sldId id="317" r:id="rId41"/>
    <p:sldId id="319" r:id="rId42"/>
    <p:sldId id="320" r:id="rId43"/>
    <p:sldId id="322" r:id="rId4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194" autoAdjust="0"/>
  </p:normalViewPr>
  <p:slideViewPr>
    <p:cSldViewPr snapToGrid="0">
      <p:cViewPr>
        <p:scale>
          <a:sx n="100" d="100"/>
          <a:sy n="100" d="100"/>
        </p:scale>
        <p:origin x="936" y="-74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5CA2A-C3BF-48ED-98D5-22CD8FDAB773}" type="datetimeFigureOut">
              <a:rPr lang="zh-TW" altLang="en-US" smtClean="0"/>
              <a:t>2023/2/13</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7ADAF1-5060-417F-8712-F4B3472FEC87}" type="slidenum">
              <a:rPr lang="zh-TW" altLang="en-US" smtClean="0"/>
              <a:t>‹#›</a:t>
            </a:fld>
            <a:endParaRPr lang="zh-TW" altLang="en-US"/>
          </a:p>
        </p:txBody>
      </p:sp>
    </p:spTree>
    <p:extLst>
      <p:ext uri="{BB962C8B-B14F-4D97-AF65-F5344CB8AC3E}">
        <p14:creationId xmlns:p14="http://schemas.microsoft.com/office/powerpoint/2010/main" val="3788394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B-TSCA</a:t>
            </a:r>
            <a:r>
              <a:rPr lang="zh-TW" altLang="en-US" dirty="0"/>
              <a:t>：用於 </a:t>
            </a:r>
            <a:r>
              <a:rPr lang="en-US" altLang="zh-TW" dirty="0"/>
              <a:t>VANET </a:t>
            </a:r>
            <a:r>
              <a:rPr lang="zh-TW" altLang="en-US" dirty="0"/>
              <a:t>中 </a:t>
            </a:r>
            <a:r>
              <a:rPr lang="en-US" altLang="zh-TW" dirty="0"/>
              <a:t>V2I </a:t>
            </a:r>
            <a:r>
              <a:rPr lang="zh-TW" altLang="en-US" dirty="0"/>
              <a:t>身份驗證的區塊鏈輔助可信度可擴展計算</a:t>
            </a:r>
            <a:endParaRPr lang="en-US" altLang="zh-TW" dirty="0"/>
          </a:p>
          <a:p>
            <a:endParaRPr lang="en-US" altLang="zh-TW" dirty="0"/>
          </a:p>
          <a:p>
            <a:r>
              <a:rPr lang="zh-TW" altLang="en-US" dirty="0"/>
              <a:t>作者皆來自中國</a:t>
            </a:r>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a:t>
            </a:fld>
            <a:endParaRPr lang="zh-TW" altLang="en-US"/>
          </a:p>
        </p:txBody>
      </p:sp>
    </p:spTree>
    <p:extLst>
      <p:ext uri="{BB962C8B-B14F-4D97-AF65-F5344CB8AC3E}">
        <p14:creationId xmlns:p14="http://schemas.microsoft.com/office/powerpoint/2010/main" val="8984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一些研究人員通過簽名實現了身份驗證。</a:t>
            </a:r>
          </a:p>
          <a:p>
            <a:r>
              <a:rPr lang="zh-TW" altLang="en-US" dirty="0"/>
              <a:t>比斯瓦斯等。  </a:t>
            </a:r>
            <a:r>
              <a:rPr lang="en-US" altLang="zh-TW" dirty="0"/>
              <a:t>[21] </a:t>
            </a:r>
            <a:r>
              <a:rPr lang="zh-TW" altLang="en-US" dirty="0"/>
              <a:t>根據數據傳輸層優先級和各個安全消息的應用相關性驗證每輛車的消息。 針對</a:t>
            </a:r>
            <a:r>
              <a:rPr lang="en-US" altLang="zh-TW" dirty="0"/>
              <a:t>OBU</a:t>
            </a:r>
            <a:r>
              <a:rPr lang="zh-TW" altLang="en-US" dirty="0"/>
              <a:t>和</a:t>
            </a:r>
            <a:r>
              <a:rPr lang="en-US" altLang="zh-TW" dirty="0"/>
              <a:t>RSU</a:t>
            </a:r>
            <a:r>
              <a:rPr lang="zh-TW" altLang="en-US" dirty="0"/>
              <a:t>提出了跨層隱私保護認證方案。 然而，該方案被證明無法抵禦密鑰恢復攻擊 </a:t>
            </a:r>
            <a:r>
              <a:rPr lang="en-US" altLang="zh-TW" dirty="0"/>
              <a:t>[22]</a:t>
            </a:r>
            <a:r>
              <a:rPr lang="zh-TW" altLang="en-US" dirty="0"/>
              <a:t>。  之後，崔等人。  </a:t>
            </a:r>
            <a:r>
              <a:rPr lang="en-US" altLang="zh-TW" dirty="0"/>
              <a:t>[23] </a:t>
            </a:r>
            <a:r>
              <a:rPr lang="zh-TW" altLang="en-US" dirty="0"/>
              <a:t>提出了一種在 </a:t>
            </a:r>
            <a:r>
              <a:rPr lang="en-US" altLang="zh-TW" dirty="0"/>
              <a:t>VANET </a:t>
            </a:r>
            <a:r>
              <a:rPr lang="zh-TW" altLang="en-US" dirty="0"/>
              <a:t>中使用無證書籤名的自愈密鑰分發方法。</a:t>
            </a:r>
            <a:endParaRPr lang="en-US" altLang="zh-TW" dirty="0"/>
          </a:p>
          <a:p>
            <a:endParaRPr lang="en-US" altLang="zh-TW" dirty="0"/>
          </a:p>
          <a:p>
            <a:r>
              <a:rPr lang="zh-TW" altLang="en-US" dirty="0"/>
              <a:t>批量認證也是 </a:t>
            </a:r>
            <a:r>
              <a:rPr lang="en-US" altLang="zh-TW" dirty="0"/>
              <a:t>VANET </a:t>
            </a:r>
            <a:r>
              <a:rPr lang="zh-TW" altLang="en-US" dirty="0"/>
              <a:t>中組驗證的一個重要研究課題。 邵等。  </a:t>
            </a:r>
            <a:r>
              <a:rPr lang="en-US" altLang="zh-TW" dirty="0"/>
              <a:t>[24] </a:t>
            </a:r>
            <a:r>
              <a:rPr lang="zh-TW" altLang="en-US" dirty="0"/>
              <a:t>提出了一種針對 </a:t>
            </a:r>
            <a:r>
              <a:rPr lang="en-US" altLang="zh-TW" dirty="0"/>
              <a:t>VANET </a:t>
            </a:r>
            <a:r>
              <a:rPr lang="zh-TW" altLang="en-US" dirty="0"/>
              <a:t>中 </a:t>
            </a:r>
            <a:r>
              <a:rPr lang="en-US" altLang="zh-TW" dirty="0"/>
              <a:t>V2V </a:t>
            </a:r>
            <a:r>
              <a:rPr lang="zh-TW" altLang="en-US" dirty="0"/>
              <a:t>和 </a:t>
            </a:r>
            <a:r>
              <a:rPr lang="en-US" altLang="zh-TW" dirty="0"/>
              <a:t>V2I </a:t>
            </a:r>
            <a:r>
              <a:rPr lang="zh-TW" altLang="en-US" dirty="0"/>
              <a:t>身份驗證的組身份驗證方案，這實際上是一種不提供消息加密的簽名方案。 薑等。  </a:t>
            </a:r>
            <a:r>
              <a:rPr lang="en-US" altLang="zh-TW" dirty="0"/>
              <a:t>[25]</a:t>
            </a:r>
            <a:r>
              <a:rPr lang="zh-TW" altLang="en-US" dirty="0"/>
              <a:t>通過計算哈希消息認證碼實現批量認證。 布穀鳥過濾器和二進制搜索方法在</a:t>
            </a:r>
            <a:r>
              <a:rPr lang="en-US" altLang="zh-TW" dirty="0"/>
              <a:t>[26]</a:t>
            </a:r>
            <a:r>
              <a:rPr lang="zh-TW" altLang="en-US" dirty="0"/>
              <a:t>中被使用，並聲稱在批量驗證階段實現了高成功率。</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10</a:t>
            </a:fld>
            <a:endParaRPr lang="zh-TW" altLang="en-US"/>
          </a:p>
        </p:txBody>
      </p:sp>
    </p:spTree>
    <p:extLst>
      <p:ext uri="{BB962C8B-B14F-4D97-AF65-F5344CB8AC3E}">
        <p14:creationId xmlns:p14="http://schemas.microsoft.com/office/powerpoint/2010/main" val="767167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路況監測是</a:t>
            </a:r>
            <a:r>
              <a:rPr lang="en-US" altLang="zh-TW" dirty="0"/>
              <a:t>VANET</a:t>
            </a:r>
            <a:r>
              <a:rPr lang="zh-TW" altLang="en-US" dirty="0"/>
              <a:t>發展的主要目的之一。 王等  </a:t>
            </a:r>
            <a:r>
              <a:rPr lang="en-US" altLang="zh-TW" dirty="0"/>
              <a:t>[27] </a:t>
            </a:r>
            <a:r>
              <a:rPr lang="zh-TW" altLang="en-US" dirty="0"/>
              <a:t>提出了一種基於雲計算技術的路況監測源認證方案。 在 </a:t>
            </a:r>
            <a:r>
              <a:rPr lang="en-US" altLang="zh-TW" dirty="0"/>
              <a:t>[28] </a:t>
            </a:r>
            <a:r>
              <a:rPr lang="zh-TW" altLang="en-US" dirty="0"/>
              <a:t>中提出的身份驗證方案中使用了多密鑰，以在 </a:t>
            </a:r>
            <a:r>
              <a:rPr lang="en-US" altLang="zh-TW" dirty="0"/>
              <a:t>VANET </a:t>
            </a:r>
            <a:r>
              <a:rPr lang="zh-TW" altLang="en-US" dirty="0"/>
              <a:t>中實現基於位置的服務。</a:t>
            </a:r>
            <a:endParaRPr lang="en-US" altLang="zh-TW" dirty="0"/>
          </a:p>
          <a:p>
            <a:endParaRPr lang="en-US" altLang="zh-TW" dirty="0"/>
          </a:p>
          <a:p>
            <a:r>
              <a:rPr lang="zh-TW" altLang="en-US" dirty="0"/>
              <a:t>研究人員還提出了一些在 </a:t>
            </a:r>
            <a:r>
              <a:rPr lang="en-US" altLang="zh-TW" dirty="0"/>
              <a:t>VANET </a:t>
            </a:r>
            <a:r>
              <a:rPr lang="zh-TW" altLang="en-US" dirty="0"/>
              <a:t>中應用區塊鏈進行可信度計算的方案。 例如，楊等人。  </a:t>
            </a:r>
            <a:r>
              <a:rPr lang="en-US" altLang="zh-TW" dirty="0"/>
              <a:t>[29] </a:t>
            </a:r>
            <a:r>
              <a:rPr lang="zh-TW" altLang="en-US" dirty="0"/>
              <a:t>在區塊鏈之上的 </a:t>
            </a:r>
            <a:r>
              <a:rPr lang="en-US" altLang="zh-TW" dirty="0"/>
              <a:t>VANET </a:t>
            </a:r>
            <a:r>
              <a:rPr lang="zh-TW" altLang="en-US" dirty="0"/>
              <a:t>中開發了一個信任管理平台。 消息的可信度可以通過 </a:t>
            </a:r>
            <a:r>
              <a:rPr lang="en-US" altLang="zh-TW" dirty="0"/>
              <a:t>RSU </a:t>
            </a:r>
            <a:r>
              <a:rPr lang="zh-TW" altLang="en-US" dirty="0"/>
              <a:t>執行的工作量證明 </a:t>
            </a:r>
            <a:r>
              <a:rPr lang="en-US" altLang="zh-TW" dirty="0"/>
              <a:t>(</a:t>
            </a:r>
            <a:r>
              <a:rPr lang="en-US" altLang="zh-TW" dirty="0" err="1"/>
              <a:t>PoW</a:t>
            </a:r>
            <a:r>
              <a:rPr lang="en-US" altLang="zh-TW" dirty="0"/>
              <a:t>) </a:t>
            </a:r>
            <a:r>
              <a:rPr lang="zh-TW" altLang="en-US" dirty="0"/>
              <a:t>和權益證明 </a:t>
            </a:r>
            <a:r>
              <a:rPr lang="en-US" altLang="zh-TW" dirty="0"/>
              <a:t>(</a:t>
            </a:r>
            <a:r>
              <a:rPr lang="en-US" altLang="zh-TW" dirty="0" err="1"/>
              <a:t>PoS</a:t>
            </a:r>
            <a:r>
              <a:rPr lang="en-US" altLang="zh-TW" dirty="0"/>
              <a:t>) </a:t>
            </a:r>
            <a:r>
              <a:rPr lang="zh-TW" altLang="en-US" dirty="0"/>
              <a:t>共識來驗證。</a:t>
            </a:r>
            <a:endParaRPr lang="en-US" altLang="zh-TW" dirty="0"/>
          </a:p>
          <a:p>
            <a:endParaRPr lang="en-US" altLang="zh-TW" dirty="0"/>
          </a:p>
          <a:p>
            <a:r>
              <a:rPr lang="zh-TW" altLang="en-US" dirty="0"/>
              <a:t>盧等人。  </a:t>
            </a:r>
            <a:r>
              <a:rPr lang="en-US" altLang="zh-TW" dirty="0"/>
              <a:t>[30] </a:t>
            </a:r>
            <a:r>
              <a:rPr lang="zh-TW" altLang="en-US" dirty="0"/>
              <a:t>提出了一種基於區塊鏈的 </a:t>
            </a:r>
            <a:r>
              <a:rPr lang="en-US" altLang="zh-TW" dirty="0"/>
              <a:t>VANET </a:t>
            </a:r>
            <a:r>
              <a:rPr lang="zh-TW" altLang="en-US" dirty="0"/>
              <a:t>信任管理方案。 該方案用於打破真實</a:t>
            </a:r>
            <a:r>
              <a:rPr lang="en-US" altLang="zh-TW" dirty="0"/>
              <a:t>ID</a:t>
            </a:r>
            <a:r>
              <a:rPr lang="zh-TW" altLang="en-US" dirty="0"/>
              <a:t>和公鑰之間的關聯性。</a:t>
            </a:r>
            <a:endParaRPr lang="en-US" altLang="zh-TW" dirty="0"/>
          </a:p>
          <a:p>
            <a:endParaRPr lang="en-US" altLang="zh-TW" dirty="0"/>
          </a:p>
          <a:p>
            <a:r>
              <a:rPr lang="zh-TW" altLang="en-US" dirty="0"/>
              <a:t> 然而，現有的研究並沒有過多關注車輛從一個 </a:t>
            </a:r>
            <a:r>
              <a:rPr lang="en-US" altLang="zh-TW" dirty="0"/>
              <a:t>RSU </a:t>
            </a:r>
            <a:r>
              <a:rPr lang="zh-TW" altLang="en-US" dirty="0"/>
              <a:t>覆蓋範圍行駛到下一個 </a:t>
            </a:r>
            <a:r>
              <a:rPr lang="en-US" altLang="zh-TW" dirty="0"/>
              <a:t>RSU </a:t>
            </a:r>
            <a:r>
              <a:rPr lang="zh-TW" altLang="en-US" dirty="0"/>
              <a:t>覆蓋範圍時的身份驗證。 同時，沒有充分利用車輛的屬性參數來計算車輛的可信度，從而提高</a:t>
            </a:r>
            <a:r>
              <a:rPr lang="en-US" altLang="zh-TW" dirty="0"/>
              <a:t>VANETs</a:t>
            </a:r>
            <a:r>
              <a:rPr lang="zh-TW" altLang="en-US" dirty="0"/>
              <a:t>的可靠性和可擴展性。</a:t>
            </a:r>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11</a:t>
            </a:fld>
            <a:endParaRPr lang="zh-TW" altLang="en-US"/>
          </a:p>
        </p:txBody>
      </p:sp>
    </p:spTree>
    <p:extLst>
      <p:ext uri="{BB962C8B-B14F-4D97-AF65-F5344CB8AC3E}">
        <p14:creationId xmlns:p14="http://schemas.microsoft.com/office/powerpoint/2010/main" val="2029783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在本節中，列出了一些必要的準備工作，例如雙線性配對和計算 </a:t>
            </a:r>
            <a:r>
              <a:rPr lang="en-US" altLang="zh-TW" sz="1200" b="0" i="0" kern="1200" dirty="0">
                <a:solidFill>
                  <a:schemeClr val="tx1"/>
                </a:solidFill>
                <a:effectLst/>
                <a:latin typeface="+mn-lt"/>
                <a:ea typeface="+mn-ea"/>
                <a:cs typeface="+mn-cs"/>
              </a:rPr>
              <a:t>Diffie-Hellman </a:t>
            </a:r>
            <a:r>
              <a:rPr lang="zh-TW" altLang="en-US" sz="1200" b="0" i="0" kern="1200" dirty="0">
                <a:solidFill>
                  <a:schemeClr val="tx1"/>
                </a:solidFill>
                <a:effectLst/>
                <a:latin typeface="+mn-lt"/>
                <a:ea typeface="+mn-ea"/>
                <a:cs typeface="+mn-cs"/>
              </a:rPr>
              <a:t>假設</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令 </a:t>
            </a:r>
            <a:r>
              <a:rPr lang="en-US" altLang="zh-TW" sz="1200" b="0" i="0" kern="1200" dirty="0">
                <a:solidFill>
                  <a:schemeClr val="tx1"/>
                </a:solidFill>
                <a:effectLst/>
                <a:latin typeface="+mn-lt"/>
                <a:ea typeface="+mn-ea"/>
                <a:cs typeface="+mn-cs"/>
              </a:rPr>
              <a:t>G1</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G2</a:t>
            </a:r>
            <a:r>
              <a:rPr lang="zh-TW" altLang="en-US" sz="1200" b="0" i="0" kern="1200" dirty="0">
                <a:solidFill>
                  <a:schemeClr val="tx1"/>
                </a:solidFill>
                <a:effectLst/>
                <a:latin typeface="+mn-lt"/>
                <a:ea typeface="+mn-ea"/>
                <a:cs typeface="+mn-cs"/>
              </a:rPr>
              <a:t>為階數皆為 </a:t>
            </a:r>
            <a:r>
              <a:rPr lang="en-US" altLang="zh-TW" sz="1200" b="0" i="0" kern="1200" dirty="0">
                <a:solidFill>
                  <a:schemeClr val="tx1"/>
                </a:solidFill>
                <a:effectLst/>
                <a:latin typeface="+mn-lt"/>
                <a:ea typeface="+mn-ea"/>
                <a:cs typeface="+mn-cs"/>
              </a:rPr>
              <a:t>q </a:t>
            </a:r>
            <a:r>
              <a:rPr lang="zh-TW" altLang="en-US" sz="1200" b="0" i="0" kern="1200" dirty="0">
                <a:solidFill>
                  <a:schemeClr val="tx1"/>
                </a:solidFill>
                <a:effectLst/>
                <a:latin typeface="+mn-lt"/>
                <a:ea typeface="+mn-ea"/>
                <a:cs typeface="+mn-cs"/>
              </a:rPr>
              <a:t>的兩組質數階乘法循環群。令 </a:t>
            </a:r>
            <a:r>
              <a:rPr lang="en-US" altLang="zh-TW" sz="1200" b="0" i="0" kern="1200" dirty="0">
                <a:solidFill>
                  <a:schemeClr val="tx1"/>
                </a:solidFill>
                <a:effectLst/>
                <a:latin typeface="+mn-lt"/>
                <a:ea typeface="+mn-ea"/>
                <a:cs typeface="+mn-cs"/>
              </a:rPr>
              <a:t>G11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G22 </a:t>
            </a:r>
            <a:r>
              <a:rPr lang="zh-TW" altLang="en-US" sz="1200" b="0" i="0" kern="1200" dirty="0">
                <a:solidFill>
                  <a:schemeClr val="tx1"/>
                </a:solidFill>
                <a:effectLst/>
                <a:latin typeface="+mn-lt"/>
                <a:ea typeface="+mn-ea"/>
                <a:cs typeface="+mn-cs"/>
              </a:rPr>
              <a:t>為兩個乘法群。</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兩個</a:t>
            </a:r>
            <a:r>
              <a:rPr lang="en-US" altLang="zh-TW" sz="1200" b="0" i="0" kern="1200" dirty="0">
                <a:solidFill>
                  <a:schemeClr val="tx1"/>
                </a:solidFill>
                <a:effectLst/>
                <a:latin typeface="+mn-lt"/>
                <a:ea typeface="+mn-ea"/>
                <a:cs typeface="+mn-cs"/>
              </a:rPr>
              <a:t>G1</a:t>
            </a:r>
            <a:r>
              <a:rPr lang="zh-TW" altLang="en-US" sz="1200" b="0" i="0" kern="1200" dirty="0">
                <a:solidFill>
                  <a:schemeClr val="tx1"/>
                </a:solidFill>
                <a:effectLst/>
                <a:latin typeface="+mn-lt"/>
                <a:ea typeface="+mn-ea"/>
                <a:cs typeface="+mn-cs"/>
              </a:rPr>
              <a:t>上面的點連線後會映射到</a:t>
            </a:r>
            <a:r>
              <a:rPr lang="en-US" altLang="zh-TW" sz="1200" b="0" i="0" kern="1200" dirty="0">
                <a:solidFill>
                  <a:schemeClr val="tx1"/>
                </a:solidFill>
                <a:effectLst/>
                <a:latin typeface="+mn-lt"/>
                <a:ea typeface="+mn-ea"/>
                <a:cs typeface="+mn-cs"/>
              </a:rPr>
              <a:t>G2</a:t>
            </a:r>
            <a:r>
              <a:rPr lang="zh-TW" altLang="en-US" sz="1200" b="0" i="0" kern="1200" dirty="0">
                <a:solidFill>
                  <a:schemeClr val="tx1"/>
                </a:solidFill>
                <a:effectLst/>
                <a:latin typeface="+mn-lt"/>
                <a:ea typeface="+mn-ea"/>
                <a:cs typeface="+mn-cs"/>
              </a:rPr>
              <a:t>上面的為一點</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給定映射 </a:t>
            </a:r>
            <a:r>
              <a:rPr lang="en-US" altLang="zh-TW" sz="1200" b="0" i="0" kern="1200" dirty="0">
                <a:solidFill>
                  <a:schemeClr val="tx1"/>
                </a:solidFill>
                <a:effectLst/>
                <a:latin typeface="+mn-lt"/>
                <a:ea typeface="+mn-ea"/>
                <a:cs typeface="+mn-cs"/>
              </a:rPr>
              <a:t>e</a:t>
            </a:r>
            <a:r>
              <a:rPr lang="zh-TW" altLang="en-US" sz="1200" b="0" i="0" kern="1200" dirty="0">
                <a:solidFill>
                  <a:schemeClr val="tx1"/>
                </a:solidFill>
                <a:effectLst/>
                <a:latin typeface="+mn-lt"/>
                <a:ea typeface="+mn-ea"/>
                <a:cs typeface="+mn-cs"/>
              </a:rPr>
              <a:t>，在 </a:t>
            </a:r>
            <a:r>
              <a:rPr lang="en-US" altLang="zh-TW" sz="1200" b="0" i="0" kern="1200" dirty="0">
                <a:solidFill>
                  <a:schemeClr val="tx1"/>
                </a:solidFill>
                <a:effectLst/>
                <a:latin typeface="+mn-lt"/>
                <a:ea typeface="+mn-ea"/>
                <a:cs typeface="+mn-cs"/>
              </a:rPr>
              <a:t>(G1,G2) : G21 </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G2 </a:t>
            </a:r>
            <a:r>
              <a:rPr lang="zh-TW" altLang="en-US" sz="1200" b="0" i="0" kern="1200" dirty="0">
                <a:solidFill>
                  <a:schemeClr val="tx1"/>
                </a:solidFill>
                <a:effectLst/>
                <a:latin typeface="+mn-lt"/>
                <a:ea typeface="+mn-ea"/>
                <a:cs typeface="+mn-cs"/>
              </a:rPr>
              <a:t>滿足以下性質的稱為密碼雙線性映射。</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雙線性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對於所有</a:t>
            </a:r>
            <a:r>
              <a:rPr lang="en-US" altLang="zh-TW" sz="1200" b="0" i="0" kern="1200" dirty="0" err="1">
                <a:solidFill>
                  <a:schemeClr val="tx1"/>
                </a:solidFill>
                <a:effectLst/>
                <a:latin typeface="+mn-lt"/>
                <a:ea typeface="+mn-ea"/>
                <a:cs typeface="+mn-cs"/>
              </a:rPr>
              <a:t>h,g</a:t>
            </a:r>
            <a:r>
              <a:rPr lang="en-US" altLang="zh-TW" sz="1200" b="0" i="0" kern="1200" dirty="0">
                <a:solidFill>
                  <a:schemeClr val="tx1"/>
                </a:solidFill>
                <a:effectLst/>
                <a:latin typeface="+mn-lt"/>
                <a:ea typeface="+mn-ea"/>
                <a:cs typeface="+mn-cs"/>
              </a:rPr>
              <a:t> ∈∈G1</a:t>
            </a:r>
            <a:r>
              <a:rPr lang="zh-TW" altLang="en-US" sz="1200" b="0" i="0" kern="1200" dirty="0">
                <a:solidFill>
                  <a:schemeClr val="tx1"/>
                </a:solidFill>
                <a:effectLst/>
                <a:latin typeface="+mn-lt"/>
                <a:ea typeface="+mn-ea"/>
                <a:cs typeface="+mn-cs"/>
              </a:rPr>
              <a:t>以及</a:t>
            </a:r>
            <a:r>
              <a:rPr lang="en-US" altLang="zh-TW" sz="1200" b="0" i="0" kern="1200" dirty="0" err="1">
                <a:solidFill>
                  <a:schemeClr val="tx1"/>
                </a:solidFill>
                <a:effectLst/>
                <a:latin typeface="+mn-lt"/>
                <a:ea typeface="+mn-ea"/>
                <a:cs typeface="+mn-cs"/>
              </a:rPr>
              <a:t>a,b</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Z∗q</a:t>
            </a:r>
            <a:r>
              <a:rPr lang="en-US" altLang="zh-TW" sz="1200" b="0" i="0" kern="1200" dirty="0">
                <a:solidFill>
                  <a:schemeClr val="tx1"/>
                </a:solidFill>
                <a:effectLst/>
                <a:latin typeface="+mn-lt"/>
                <a:ea typeface="+mn-ea"/>
                <a:cs typeface="+mn-cs"/>
              </a:rPr>
              <a:t> , e (ha , </a:t>
            </a:r>
            <a:r>
              <a:rPr lang="en-US" altLang="zh-TW" sz="1200" b="0" i="0" kern="1200" dirty="0" err="1">
                <a:solidFill>
                  <a:schemeClr val="tx1"/>
                </a:solidFill>
                <a:effectLst/>
                <a:latin typeface="+mn-lt"/>
                <a:ea typeface="+mn-ea"/>
                <a:cs typeface="+mn-cs"/>
              </a:rPr>
              <a:t>gb</a:t>
            </a:r>
            <a:r>
              <a:rPr lang="en-US" altLang="zh-TW" sz="1200" b="0" i="0" kern="1200" dirty="0">
                <a:solidFill>
                  <a:schemeClr val="tx1"/>
                </a:solidFill>
                <a:effectLst/>
                <a:latin typeface="+mn-lt"/>
                <a:ea typeface="+mn-ea"/>
                <a:cs typeface="+mn-cs"/>
              </a:rPr>
              <a:t>) = e (</a:t>
            </a:r>
            <a:r>
              <a:rPr lang="en-US" altLang="zh-TW" sz="1200" b="0" i="0" kern="1200" dirty="0" err="1">
                <a:solidFill>
                  <a:schemeClr val="tx1"/>
                </a:solidFill>
                <a:effectLst/>
                <a:latin typeface="+mn-lt"/>
                <a:ea typeface="+mn-ea"/>
                <a:cs typeface="+mn-cs"/>
              </a:rPr>
              <a:t>h,g</a:t>
            </a:r>
            <a:r>
              <a:rPr lang="en-US" altLang="zh-TW" sz="1200" b="0" i="0" kern="1200" dirty="0">
                <a:solidFill>
                  <a:schemeClr val="tx1"/>
                </a:solidFill>
                <a:effectLst/>
                <a:latin typeface="+mn-lt"/>
                <a:ea typeface="+mn-ea"/>
                <a:cs typeface="+mn-cs"/>
              </a:rPr>
              <a:t>)ab </a:t>
            </a:r>
            <a:r>
              <a:rPr lang="zh-TW" altLang="en-US" sz="1200" b="0" i="0" kern="1200" dirty="0">
                <a:solidFill>
                  <a:schemeClr val="tx1"/>
                </a:solidFill>
                <a:effectLst/>
                <a:latin typeface="+mn-lt"/>
                <a:ea typeface="+mn-ea"/>
                <a:cs typeface="+mn-cs"/>
              </a:rPr>
              <a:t>。整數有線與</a:t>
            </a:r>
          </a:p>
          <a:p>
            <a:r>
              <a:rPr lang="zh-TW" altLang="en-US" sz="1200" b="0" i="0" kern="1200" dirty="0">
                <a:solidFill>
                  <a:schemeClr val="tx1"/>
                </a:solidFill>
                <a:effectLst/>
                <a:latin typeface="+mn-lt"/>
                <a:ea typeface="+mn-ea"/>
                <a:cs typeface="+mn-cs"/>
              </a:rPr>
              <a:t>非退化性 </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　如果 </a:t>
            </a:r>
            <a:r>
              <a:rPr lang="en-US" altLang="zh-TW" sz="1200" b="0" i="0" kern="1200" dirty="0">
                <a:solidFill>
                  <a:schemeClr val="tx1"/>
                </a:solidFill>
                <a:effectLst/>
                <a:latin typeface="+mn-lt"/>
                <a:ea typeface="+mn-ea"/>
                <a:cs typeface="+mn-cs"/>
              </a:rPr>
              <a:t>P </a:t>
            </a:r>
            <a:r>
              <a:rPr lang="zh-TW" altLang="en-US" sz="1200" b="0" i="0" kern="1200" dirty="0">
                <a:solidFill>
                  <a:schemeClr val="tx1"/>
                </a:solidFill>
                <a:effectLst/>
                <a:latin typeface="+mn-lt"/>
                <a:ea typeface="+mn-ea"/>
                <a:cs typeface="+mn-cs"/>
              </a:rPr>
              <a:t>是 ＄</a:t>
            </a:r>
            <a:r>
              <a:rPr lang="en-US" altLang="zh-TW" sz="1200" b="0" i="0" kern="1200" dirty="0">
                <a:solidFill>
                  <a:schemeClr val="tx1"/>
                </a:solidFill>
                <a:effectLst/>
                <a:latin typeface="+mn-lt"/>
                <a:ea typeface="+mn-ea"/>
                <a:cs typeface="+mn-cs"/>
              </a:rPr>
              <a:t>G1</a:t>
            </a:r>
            <a:r>
              <a:rPr lang="zh-TW" altLang="en-US" sz="1200" b="0" i="0" kern="1200" dirty="0">
                <a:solidFill>
                  <a:schemeClr val="tx1"/>
                </a:solidFill>
                <a:effectLst/>
                <a:latin typeface="+mn-lt"/>
                <a:ea typeface="+mn-ea"/>
                <a:cs typeface="+mn-cs"/>
              </a:rPr>
              <a:t>＄ 的生成元，則 </a:t>
            </a:r>
            <a:r>
              <a:rPr lang="en-US" altLang="zh-TW" sz="1200" b="0" i="0" kern="1200" dirty="0">
                <a:solidFill>
                  <a:schemeClr val="tx1"/>
                </a:solidFill>
                <a:effectLst/>
                <a:latin typeface="+mn-lt"/>
                <a:ea typeface="+mn-ea"/>
                <a:cs typeface="+mn-cs"/>
              </a:rPr>
              <a:t>e(</a:t>
            </a:r>
            <a:r>
              <a:rPr lang="en-US" altLang="zh-TW" sz="1200" b="0" i="0" kern="1200" dirty="0" err="1">
                <a:solidFill>
                  <a:schemeClr val="tx1"/>
                </a:solidFill>
                <a:effectLst/>
                <a:latin typeface="+mn-lt"/>
                <a:ea typeface="+mn-ea"/>
                <a:cs typeface="+mn-cs"/>
              </a:rPr>
              <a:t>g,g</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是 </a:t>
            </a:r>
            <a:r>
              <a:rPr lang="en-US" altLang="zh-TW" sz="1200" b="0" i="0" kern="1200" dirty="0">
                <a:solidFill>
                  <a:schemeClr val="tx1"/>
                </a:solidFill>
                <a:effectLst/>
                <a:latin typeface="+mn-lt"/>
                <a:ea typeface="+mn-ea"/>
                <a:cs typeface="+mn-cs"/>
              </a:rPr>
              <a:t>G2 </a:t>
            </a:r>
            <a:r>
              <a:rPr lang="zh-TW" altLang="en-US" sz="1200" b="0" i="0" kern="1200" dirty="0">
                <a:solidFill>
                  <a:schemeClr val="tx1"/>
                </a:solidFill>
                <a:effectLst/>
                <a:latin typeface="+mn-lt"/>
                <a:ea typeface="+mn-ea"/>
                <a:cs typeface="+mn-cs"/>
              </a:rPr>
              <a:t>的生成器。 換句話說，</a:t>
            </a:r>
            <a:r>
              <a:rPr lang="en-US" altLang="zh-TW" sz="1200" b="0" i="0" kern="1200" dirty="0">
                <a:solidFill>
                  <a:schemeClr val="tx1"/>
                </a:solidFill>
                <a:effectLst/>
                <a:latin typeface="+mn-lt"/>
                <a:ea typeface="+mn-ea"/>
                <a:cs typeface="+mn-cs"/>
              </a:rPr>
              <a:t>e(</a:t>
            </a:r>
            <a:r>
              <a:rPr lang="en-US" altLang="zh-TW" sz="1200" b="0" i="0" kern="1200" dirty="0" err="1">
                <a:solidFill>
                  <a:schemeClr val="tx1"/>
                </a:solidFill>
                <a:effectLst/>
                <a:latin typeface="+mn-lt"/>
                <a:ea typeface="+mn-ea"/>
                <a:cs typeface="+mn-cs"/>
              </a:rPr>
              <a:t>g,g</a:t>
            </a:r>
            <a:r>
              <a:rPr lang="en-US" altLang="zh-TW" sz="1200" b="0" i="0" kern="1200" dirty="0">
                <a:solidFill>
                  <a:schemeClr val="tx1"/>
                </a:solidFill>
                <a:effectLst/>
                <a:latin typeface="+mn-lt"/>
                <a:ea typeface="+mn-ea"/>
                <a:cs typeface="+mn-cs"/>
              </a:rPr>
              <a:t>) ≠≠ 1</a:t>
            </a:r>
            <a:r>
              <a:rPr lang="zh-TW" altLang="en-US"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非退化性保证了只要我们选择椭圆曲线上的非单位成员</a:t>
            </a:r>
            <a:r>
              <a:rPr lang="en-US" altLang="zh-CN" sz="1200" b="0" i="0" kern="1200" dirty="0">
                <a:solidFill>
                  <a:schemeClr val="tx1"/>
                </a:solidFill>
                <a:effectLst/>
                <a:latin typeface="+mn-lt"/>
                <a:ea typeface="+mn-ea"/>
                <a:cs typeface="+mn-cs"/>
              </a:rPr>
              <a:t>G</a:t>
            </a:r>
            <a:r>
              <a:rPr lang="zh-CN" altLang="en-US" sz="1200" b="0" i="0" kern="1200" dirty="0">
                <a:solidFill>
                  <a:schemeClr val="tx1"/>
                </a:solidFill>
                <a:effectLst/>
                <a:latin typeface="+mn-lt"/>
                <a:ea typeface="+mn-ea"/>
                <a:cs typeface="+mn-cs"/>
              </a:rPr>
              <a:t>，就能得到目标群中的非单位元</a:t>
            </a:r>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可計算性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可以有效地計算 </a:t>
            </a:r>
            <a:r>
              <a:rPr lang="en-US" altLang="zh-TW" sz="1200" b="0" i="0" kern="1200" dirty="0">
                <a:solidFill>
                  <a:schemeClr val="tx1"/>
                </a:solidFill>
                <a:effectLst/>
                <a:latin typeface="+mn-lt"/>
                <a:ea typeface="+mn-ea"/>
                <a:cs typeface="+mn-cs"/>
              </a:rPr>
              <a:t>e</a:t>
            </a:r>
            <a:r>
              <a:rPr lang="zh-TW" altLang="en-US" sz="1200" b="0" i="0" kern="1200" dirty="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12</a:t>
            </a:fld>
            <a:endParaRPr lang="zh-TW" altLang="en-US"/>
          </a:p>
        </p:txBody>
      </p:sp>
    </p:spTree>
    <p:extLst>
      <p:ext uri="{BB962C8B-B14F-4D97-AF65-F5344CB8AC3E}">
        <p14:creationId xmlns:p14="http://schemas.microsoft.com/office/powerpoint/2010/main" val="35448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effectLst/>
              </a:rPr>
              <a:t>本文考慮了</a:t>
            </a:r>
            <a:r>
              <a:rPr lang="en-US" altLang="zh-TW" dirty="0">
                <a:effectLst/>
              </a:rPr>
              <a:t>Def1 </a:t>
            </a:r>
            <a:r>
              <a:rPr lang="zh-TW" altLang="en-US" dirty="0">
                <a:effectLst/>
              </a:rPr>
              <a:t>中詳細定義的 </a:t>
            </a:r>
            <a:r>
              <a:rPr lang="en-US" altLang="zh-TW" dirty="0">
                <a:effectLst/>
              </a:rPr>
              <a:t>CDH </a:t>
            </a:r>
            <a:r>
              <a:rPr lang="zh-TW" altLang="en-US" dirty="0">
                <a:effectLst/>
              </a:rPr>
              <a:t>問題。</a:t>
            </a:r>
          </a:p>
          <a:p>
            <a:pPr latinLnBrk="0"/>
            <a:r>
              <a:rPr lang="zh-TW" altLang="en-US" sz="1200" b="0" i="0" u="none" strike="noStrike" kern="1200" dirty="0">
                <a:solidFill>
                  <a:schemeClr val="tx1"/>
                </a:solidFill>
                <a:effectLst/>
                <a:latin typeface="+mn-lt"/>
                <a:ea typeface="+mn-ea"/>
                <a:cs typeface="+mn-cs"/>
              </a:rPr>
              <a:t> 留言</a:t>
            </a:r>
          </a:p>
          <a:p>
            <a:r>
              <a:rPr lang="en-US" altLang="zh-TW" sz="1200" b="0" i="0" kern="1200" dirty="0">
                <a:solidFill>
                  <a:schemeClr val="tx1"/>
                </a:solidFill>
                <a:effectLst/>
                <a:latin typeface="+mn-lt"/>
                <a:ea typeface="+mn-ea"/>
                <a:cs typeface="+mn-cs"/>
              </a:rPr>
              <a:t>Def1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 中的 </a:t>
            </a:r>
            <a:r>
              <a:rPr lang="en-US" altLang="zh-TW" sz="1200" b="0" i="0" kern="1200" dirty="0">
                <a:solidFill>
                  <a:schemeClr val="tx1"/>
                </a:solidFill>
                <a:effectLst/>
                <a:latin typeface="+mn-lt"/>
                <a:ea typeface="+mn-ea"/>
                <a:cs typeface="+mn-cs"/>
              </a:rPr>
              <a:t>CDH </a:t>
            </a:r>
            <a:r>
              <a:rPr lang="zh-TW" altLang="en-US" sz="1200" b="0" i="0" kern="1200" dirty="0">
                <a:solidFill>
                  <a:schemeClr val="tx1"/>
                </a:solidFill>
                <a:effectLst/>
                <a:latin typeface="+mn-lt"/>
                <a:ea typeface="+mn-ea"/>
                <a:cs typeface="+mn-cs"/>
              </a:rPr>
              <a:t>問題）。 乘法群 </a:t>
            </a:r>
            <a:r>
              <a:rPr lang="en-US" altLang="zh-TW" sz="1200" b="0" i="0" kern="1200" dirty="0">
                <a:solidFill>
                  <a:schemeClr val="tx1"/>
                </a:solidFill>
                <a:effectLst/>
                <a:latin typeface="+mn-lt"/>
                <a:ea typeface="+mn-ea"/>
                <a:cs typeface="+mn-cs"/>
              </a:rPr>
              <a:t>G </a:t>
            </a:r>
            <a:r>
              <a:rPr lang="zh-TW" altLang="en-US" sz="1200" b="0" i="0" kern="1200" dirty="0">
                <a:solidFill>
                  <a:schemeClr val="tx1"/>
                </a:solidFill>
                <a:effectLst/>
                <a:latin typeface="+mn-lt"/>
                <a:ea typeface="+mn-ea"/>
                <a:cs typeface="+mn-cs"/>
              </a:rPr>
              <a:t>中的計算 </a:t>
            </a:r>
            <a:r>
              <a:rPr lang="en-US" altLang="zh-TW" sz="1200" b="0" i="0" kern="1200" dirty="0">
                <a:solidFill>
                  <a:schemeClr val="tx1"/>
                </a:solidFill>
                <a:effectLst/>
                <a:latin typeface="+mn-lt"/>
                <a:ea typeface="+mn-ea"/>
                <a:cs typeface="+mn-cs"/>
              </a:rPr>
              <a:t>Diffie-Hellman </a:t>
            </a:r>
            <a:r>
              <a:rPr lang="zh-TW" altLang="en-US" sz="1200" b="0" i="0" kern="1200" dirty="0">
                <a:solidFill>
                  <a:schemeClr val="tx1"/>
                </a:solidFill>
                <a:effectLst/>
                <a:latin typeface="+mn-lt"/>
                <a:ea typeface="+mn-ea"/>
                <a:cs typeface="+mn-cs"/>
              </a:rPr>
              <a:t>問題（</a:t>
            </a:r>
            <a:r>
              <a:rPr lang="en-US" altLang="zh-TW" sz="1200" b="0" i="0" kern="1200" dirty="0">
                <a:solidFill>
                  <a:schemeClr val="tx1"/>
                </a:solidFill>
                <a:effectLst/>
                <a:latin typeface="+mn-lt"/>
                <a:ea typeface="+mn-ea"/>
                <a:cs typeface="+mn-cs"/>
              </a:rPr>
              <a:t>CDH </a:t>
            </a:r>
            <a:r>
              <a:rPr lang="zh-TW" altLang="en-US" sz="1200" b="0" i="0" kern="1200" dirty="0">
                <a:solidFill>
                  <a:schemeClr val="tx1"/>
                </a:solidFill>
                <a:effectLst/>
                <a:latin typeface="+mn-lt"/>
                <a:ea typeface="+mn-ea"/>
                <a:cs typeface="+mn-cs"/>
              </a:rPr>
              <a:t>問題）</a:t>
            </a:r>
            <a:r>
              <a:rPr lang="en-US" altLang="zh-TW" sz="1200" b="0" i="0" kern="1200" dirty="0">
                <a:solidFill>
                  <a:schemeClr val="tx1"/>
                </a:solidFill>
                <a:effectLst/>
                <a:latin typeface="+mn-lt"/>
                <a:ea typeface="+mn-ea"/>
                <a:cs typeface="+mn-cs"/>
              </a:rPr>
              <a:t>, g </a:t>
            </a:r>
            <a:r>
              <a:rPr lang="zh-TW" altLang="en-US" sz="1200" b="0" i="0" kern="1200" dirty="0">
                <a:solidFill>
                  <a:schemeClr val="tx1"/>
                </a:solidFill>
                <a:effectLst/>
                <a:latin typeface="+mn-lt"/>
                <a:ea typeface="+mn-ea"/>
                <a:cs typeface="+mn-cs"/>
              </a:rPr>
              <a:t>是 </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 的生成器。問題是只用 </a:t>
            </a:r>
            <a:r>
              <a:rPr lang="en-US" altLang="zh-TW" sz="1200" b="0" i="0" kern="1200" dirty="0">
                <a:solidFill>
                  <a:schemeClr val="tx1"/>
                </a:solidFill>
                <a:effectLst/>
                <a:latin typeface="+mn-lt"/>
                <a:ea typeface="+mn-ea"/>
                <a:cs typeface="+mn-cs"/>
              </a:rPr>
              <a:t>g , </a:t>
            </a:r>
            <a:r>
              <a:rPr lang="en-US" altLang="zh-TW" sz="1200" b="0" i="0" kern="1200" dirty="0" err="1">
                <a:solidFill>
                  <a:schemeClr val="tx1"/>
                </a:solidFill>
                <a:effectLst/>
                <a:latin typeface="+mn-lt"/>
                <a:ea typeface="+mn-ea"/>
                <a:cs typeface="+mn-cs"/>
              </a:rPr>
              <a:t>ga</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gb</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計算 </a:t>
            </a:r>
            <a:r>
              <a:rPr lang="en-US" altLang="zh-TW" sz="1200" b="0" i="0" kern="1200" dirty="0">
                <a:solidFill>
                  <a:schemeClr val="tx1"/>
                </a:solidFill>
                <a:effectLst/>
                <a:latin typeface="+mn-lt"/>
                <a:ea typeface="+mn-ea"/>
                <a:cs typeface="+mn-cs"/>
              </a:rPr>
              <a:t>gab</a:t>
            </a:r>
            <a:r>
              <a:rPr lang="zh-TW" altLang="en-US" sz="1200" b="0" i="0" kern="1200" dirty="0">
                <a:solidFill>
                  <a:schemeClr val="tx1"/>
                </a:solidFill>
                <a:effectLst/>
                <a:latin typeface="+mn-lt"/>
                <a:ea typeface="+mn-ea"/>
                <a:cs typeface="+mn-cs"/>
              </a:rPr>
              <a:t>； 其中</a:t>
            </a:r>
            <a:r>
              <a:rPr lang="en-US" altLang="zh-TW" sz="1200" b="0" i="0" kern="1200" dirty="0">
                <a:solidFill>
                  <a:schemeClr val="tx1"/>
                </a:solidFill>
                <a:effectLst/>
                <a:latin typeface="+mn-lt"/>
                <a:ea typeface="+mn-ea"/>
                <a:cs typeface="+mn-cs"/>
              </a:rPr>
              <a:t>a, b </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Z</a:t>
            </a:r>
            <a:r>
              <a:rPr lang="zh-TW" altLang="en-US" sz="1200" b="0" i="0" kern="1200" dirty="0">
                <a:solidFill>
                  <a:schemeClr val="tx1"/>
                </a:solidFill>
                <a:effectLst/>
                <a:latin typeface="+mn-lt"/>
                <a:ea typeface="+mn-ea"/>
                <a:cs typeface="+mn-cs"/>
              </a:rPr>
              <a:t>。</a:t>
            </a:r>
          </a:p>
          <a:p>
            <a:r>
              <a:rPr lang="en-US" altLang="zh-TW" sz="1200" b="0" i="0" kern="1200" dirty="0">
                <a:solidFill>
                  <a:schemeClr val="tx1"/>
                </a:solidFill>
                <a:effectLst/>
                <a:latin typeface="+mn-lt"/>
                <a:ea typeface="+mn-ea"/>
                <a:cs typeface="+mn-cs"/>
              </a:rPr>
              <a:t>Def2</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 中的 </a:t>
            </a:r>
            <a:r>
              <a:rPr lang="en-US" altLang="zh-TW" sz="1200" b="0" i="0" kern="1200" dirty="0">
                <a:solidFill>
                  <a:schemeClr val="tx1"/>
                </a:solidFill>
                <a:effectLst/>
                <a:latin typeface="+mn-lt"/>
                <a:ea typeface="+mn-ea"/>
                <a:cs typeface="+mn-cs"/>
              </a:rPr>
              <a:t>DDH </a:t>
            </a:r>
            <a:r>
              <a:rPr lang="zh-TW" altLang="en-US" sz="1200" b="0" i="0" kern="1200" dirty="0">
                <a:solidFill>
                  <a:schemeClr val="tx1"/>
                </a:solidFill>
                <a:effectLst/>
                <a:latin typeface="+mn-lt"/>
                <a:ea typeface="+mn-ea"/>
                <a:cs typeface="+mn-cs"/>
              </a:rPr>
              <a:t>問題）。 乘法群 </a:t>
            </a:r>
            <a:r>
              <a:rPr lang="en-US" altLang="zh-TW" sz="1200" b="0" i="0" kern="1200" dirty="0">
                <a:solidFill>
                  <a:schemeClr val="tx1"/>
                </a:solidFill>
                <a:effectLst/>
                <a:latin typeface="+mn-lt"/>
                <a:ea typeface="+mn-ea"/>
                <a:cs typeface="+mn-cs"/>
              </a:rPr>
              <a:t>G </a:t>
            </a:r>
            <a:r>
              <a:rPr lang="zh-TW" altLang="en-US" sz="1200" b="0" i="0" kern="1200" dirty="0">
                <a:solidFill>
                  <a:schemeClr val="tx1"/>
                </a:solidFill>
                <a:effectLst/>
                <a:latin typeface="+mn-lt"/>
                <a:ea typeface="+mn-ea"/>
                <a:cs typeface="+mn-cs"/>
              </a:rPr>
              <a:t>中的決策 </a:t>
            </a:r>
            <a:r>
              <a:rPr lang="en-US" altLang="zh-TW" sz="1200" b="0" i="0" kern="1200" dirty="0">
                <a:solidFill>
                  <a:schemeClr val="tx1"/>
                </a:solidFill>
                <a:effectLst/>
                <a:latin typeface="+mn-lt"/>
                <a:ea typeface="+mn-ea"/>
                <a:cs typeface="+mn-cs"/>
              </a:rPr>
              <a:t>Diffie-Hellman </a:t>
            </a:r>
            <a:r>
              <a:rPr lang="zh-TW" altLang="en-US" sz="1200" b="0" i="0" kern="1200" dirty="0">
                <a:solidFill>
                  <a:schemeClr val="tx1"/>
                </a:solidFill>
                <a:effectLst/>
                <a:latin typeface="+mn-lt"/>
                <a:ea typeface="+mn-ea"/>
                <a:cs typeface="+mn-cs"/>
              </a:rPr>
              <a:t>問題（</a:t>
            </a:r>
            <a:r>
              <a:rPr lang="en-US" altLang="zh-TW" sz="1200" b="0" i="0" kern="1200" dirty="0">
                <a:solidFill>
                  <a:schemeClr val="tx1"/>
                </a:solidFill>
                <a:effectLst/>
                <a:latin typeface="+mn-lt"/>
                <a:ea typeface="+mn-ea"/>
                <a:cs typeface="+mn-cs"/>
              </a:rPr>
              <a:t>DDH </a:t>
            </a:r>
            <a:r>
              <a:rPr lang="zh-TW" altLang="en-US" sz="1200" b="0" i="0" kern="1200" dirty="0">
                <a:solidFill>
                  <a:schemeClr val="tx1"/>
                </a:solidFill>
                <a:effectLst/>
                <a:latin typeface="+mn-lt"/>
                <a:ea typeface="+mn-ea"/>
                <a:cs typeface="+mn-cs"/>
              </a:rPr>
              <a:t>問題）</a:t>
            </a:r>
            <a:r>
              <a:rPr lang="en-US" altLang="zh-TW" sz="1200" b="0" i="0" kern="1200" dirty="0">
                <a:solidFill>
                  <a:schemeClr val="tx1"/>
                </a:solidFill>
                <a:effectLst/>
                <a:latin typeface="+mn-lt"/>
                <a:ea typeface="+mn-ea"/>
                <a:cs typeface="+mn-cs"/>
              </a:rPr>
              <a:t>,g </a:t>
            </a:r>
            <a:r>
              <a:rPr lang="zh-TW" altLang="en-US" sz="1200" b="0" i="0" kern="1200" dirty="0">
                <a:solidFill>
                  <a:schemeClr val="tx1"/>
                </a:solidFill>
                <a:effectLst/>
                <a:latin typeface="+mn-lt"/>
                <a:ea typeface="+mn-ea"/>
                <a:cs typeface="+mn-cs"/>
              </a:rPr>
              <a:t>是 </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 的生成器。 問題是決定 </a:t>
            </a:r>
            <a:r>
              <a:rPr lang="en-US" altLang="zh-TW" sz="1200" b="0" i="0" kern="1200" dirty="0">
                <a:solidFill>
                  <a:schemeClr val="tx1"/>
                </a:solidFill>
                <a:effectLst/>
                <a:latin typeface="+mn-lt"/>
                <a:ea typeface="+mn-ea"/>
                <a:cs typeface="+mn-cs"/>
              </a:rPr>
              <a:t>whether gab</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gc</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當</a:t>
            </a:r>
            <a:r>
              <a:rPr lang="en-US" altLang="zh-TW" sz="1200" b="0" i="0" kern="1200" dirty="0">
                <a:solidFill>
                  <a:schemeClr val="tx1"/>
                </a:solidFill>
                <a:effectLst/>
                <a:latin typeface="+mn-lt"/>
                <a:ea typeface="+mn-ea"/>
                <a:cs typeface="+mn-cs"/>
              </a:rPr>
              <a:t>g, </a:t>
            </a:r>
            <a:r>
              <a:rPr lang="en-US" altLang="zh-TW" sz="1200" b="0" i="0" kern="1200" dirty="0" err="1">
                <a:solidFill>
                  <a:schemeClr val="tx1"/>
                </a:solidFill>
                <a:effectLst/>
                <a:latin typeface="+mn-lt"/>
                <a:ea typeface="+mn-ea"/>
                <a:cs typeface="+mn-cs"/>
              </a:rPr>
              <a:t>ga</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gb</a:t>
            </a:r>
            <a:r>
              <a:rPr lang="en-US" altLang="zh-TW"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gc</a:t>
            </a:r>
            <a:r>
              <a:rPr lang="zh-TW" altLang="en-US" sz="1200" b="0" i="0" kern="1200" dirty="0">
                <a:solidFill>
                  <a:schemeClr val="tx1"/>
                </a:solidFill>
                <a:effectLst/>
                <a:latin typeface="+mn-lt"/>
                <a:ea typeface="+mn-ea"/>
                <a:cs typeface="+mn-cs"/>
              </a:rPr>
              <a:t> ∈∈ </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 ；其中</a:t>
            </a:r>
            <a:r>
              <a:rPr lang="en-US" altLang="zh-TW" sz="1200" b="0" i="0" kern="1200" dirty="0">
                <a:solidFill>
                  <a:schemeClr val="tx1"/>
                </a:solidFill>
                <a:effectLst/>
                <a:latin typeface="+mn-lt"/>
                <a:ea typeface="+mn-ea"/>
                <a:cs typeface="+mn-cs"/>
              </a:rPr>
              <a:t>a, b, c </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Z</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顯然 </a:t>
            </a:r>
            <a:r>
              <a:rPr lang="en-US" altLang="zh-TW" sz="1200" b="0" i="0" kern="1200" dirty="0">
                <a:solidFill>
                  <a:schemeClr val="tx1"/>
                </a:solidFill>
                <a:effectLst/>
                <a:latin typeface="+mn-lt"/>
                <a:ea typeface="+mn-ea"/>
                <a:cs typeface="+mn-cs"/>
              </a:rPr>
              <a:t>DDH </a:t>
            </a:r>
            <a:r>
              <a:rPr lang="zh-TW" altLang="en-US" sz="1200" b="0" i="0" kern="1200" dirty="0">
                <a:solidFill>
                  <a:schemeClr val="tx1"/>
                </a:solidFill>
                <a:effectLst/>
                <a:latin typeface="+mn-lt"/>
                <a:ea typeface="+mn-ea"/>
                <a:cs typeface="+mn-cs"/>
              </a:rPr>
              <a:t>比 </a:t>
            </a:r>
            <a:r>
              <a:rPr lang="en-US" altLang="zh-TW" sz="1200" b="0" i="0" kern="1200" dirty="0">
                <a:solidFill>
                  <a:schemeClr val="tx1"/>
                </a:solidFill>
                <a:effectLst/>
                <a:latin typeface="+mn-lt"/>
                <a:ea typeface="+mn-ea"/>
                <a:cs typeface="+mn-cs"/>
              </a:rPr>
              <a:t>CDH </a:t>
            </a:r>
            <a:r>
              <a:rPr lang="zh-TW" altLang="en-US" sz="1200" b="0" i="0" kern="1200" dirty="0">
                <a:solidFill>
                  <a:schemeClr val="tx1"/>
                </a:solidFill>
                <a:effectLst/>
                <a:latin typeface="+mn-lt"/>
                <a:ea typeface="+mn-ea"/>
                <a:cs typeface="+mn-cs"/>
              </a:rPr>
              <a:t>弱，因為如果我們能夠解決 </a:t>
            </a:r>
            <a:r>
              <a:rPr lang="en-US" altLang="zh-TW" sz="1200" b="0" i="0" kern="1200" dirty="0">
                <a:solidFill>
                  <a:schemeClr val="tx1"/>
                </a:solidFill>
                <a:effectLst/>
                <a:latin typeface="+mn-lt"/>
                <a:ea typeface="+mn-ea"/>
                <a:cs typeface="+mn-cs"/>
              </a:rPr>
              <a:t>CDH</a:t>
            </a:r>
            <a:r>
              <a:rPr lang="zh-TW" altLang="en-US" sz="1200" b="0" i="0" kern="1200" dirty="0">
                <a:solidFill>
                  <a:schemeClr val="tx1"/>
                </a:solidFill>
                <a:effectLst/>
                <a:latin typeface="+mn-lt"/>
                <a:ea typeface="+mn-ea"/>
                <a:cs typeface="+mn-cs"/>
              </a:rPr>
              <a:t>，我們就可以確定地知道 </a:t>
            </a:r>
            <a:r>
              <a:rPr lang="en-US" altLang="zh-TW" sz="1200" b="0" i="0" kern="1200" dirty="0">
                <a:solidFill>
                  <a:schemeClr val="tx1"/>
                </a:solidFill>
                <a:effectLst/>
                <a:latin typeface="+mn-lt"/>
                <a:ea typeface="+mn-ea"/>
                <a:cs typeface="+mn-cs"/>
              </a:rPr>
              <a:t>DDH </a:t>
            </a:r>
            <a:r>
              <a:rPr lang="zh-TW" altLang="en-US" sz="1200" b="0" i="0" kern="1200" dirty="0">
                <a:solidFill>
                  <a:schemeClr val="tx1"/>
                </a:solidFill>
                <a:effectLst/>
                <a:latin typeface="+mn-lt"/>
                <a:ea typeface="+mn-ea"/>
                <a:cs typeface="+mn-cs"/>
              </a:rPr>
              <a:t>問題的答案。儘管如此，</a:t>
            </a:r>
            <a:r>
              <a:rPr lang="en-US" altLang="zh-TW" sz="1200" b="0" i="0" kern="1200" dirty="0">
                <a:solidFill>
                  <a:schemeClr val="tx1"/>
                </a:solidFill>
                <a:effectLst/>
                <a:latin typeface="+mn-lt"/>
                <a:ea typeface="+mn-ea"/>
                <a:cs typeface="+mn-cs"/>
              </a:rPr>
              <a:t>DDH </a:t>
            </a:r>
            <a:r>
              <a:rPr lang="zh-TW" altLang="en-US" sz="1200" b="0" i="0" kern="1200" dirty="0">
                <a:solidFill>
                  <a:schemeClr val="tx1"/>
                </a:solidFill>
                <a:effectLst/>
                <a:latin typeface="+mn-lt"/>
                <a:ea typeface="+mn-ea"/>
                <a:cs typeface="+mn-cs"/>
              </a:rPr>
              <a:t>問題被認為在某些群上是困難的，例如某些橢圓曲線，但在其他群上則不是，如下圖所示。</a:t>
            </a:r>
          </a:p>
          <a:p>
            <a:br>
              <a:rPr lang="zh-TW" altLang="en-US" sz="1200" b="0" i="0" kern="1200" dirty="0">
                <a:solidFill>
                  <a:schemeClr val="tx1"/>
                </a:solidFill>
                <a:effectLst/>
                <a:latin typeface="+mn-lt"/>
                <a:ea typeface="+mn-ea"/>
                <a:cs typeface="+mn-cs"/>
              </a:rPr>
            </a:b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13</a:t>
            </a:fld>
            <a:endParaRPr lang="zh-TW" altLang="en-US"/>
          </a:p>
        </p:txBody>
      </p:sp>
    </p:spTree>
    <p:extLst>
      <p:ext uri="{BB962C8B-B14F-4D97-AF65-F5344CB8AC3E}">
        <p14:creationId xmlns:p14="http://schemas.microsoft.com/office/powerpoint/2010/main" val="3278869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Def3</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G </a:t>
            </a:r>
            <a:r>
              <a:rPr lang="zh-TW" altLang="en-US" sz="1200" b="0" i="0" kern="1200" dirty="0">
                <a:solidFill>
                  <a:schemeClr val="tx1"/>
                </a:solidFill>
                <a:effectLst/>
                <a:latin typeface="+mn-lt"/>
                <a:ea typeface="+mn-ea"/>
                <a:cs typeface="+mn-cs"/>
              </a:rPr>
              <a:t>中的 </a:t>
            </a:r>
            <a:r>
              <a:rPr lang="en-US" altLang="zh-TW" sz="1200" b="0" i="0" kern="1200" dirty="0">
                <a:solidFill>
                  <a:schemeClr val="tx1"/>
                </a:solidFill>
                <a:effectLst/>
                <a:latin typeface="+mn-lt"/>
                <a:ea typeface="+mn-ea"/>
                <a:cs typeface="+mn-cs"/>
              </a:rPr>
              <a:t>CDH-</a:t>
            </a:r>
            <a:r>
              <a:rPr lang="zh-TW" altLang="en-US" sz="1200" b="0" i="0" kern="1200" dirty="0">
                <a:solidFill>
                  <a:schemeClr val="tx1"/>
                </a:solidFill>
                <a:effectLst/>
                <a:latin typeface="+mn-lt"/>
                <a:ea typeface="+mn-ea"/>
                <a:cs typeface="+mn-cs"/>
              </a:rPr>
              <a:t>安全）。 當一個方案滿足以下定義時，它在 </a:t>
            </a:r>
            <a:r>
              <a:rPr lang="en-US" altLang="zh-TW" sz="1200" b="0" i="0" kern="1200" dirty="0">
                <a:solidFill>
                  <a:schemeClr val="tx1"/>
                </a:solidFill>
                <a:effectLst/>
                <a:latin typeface="+mn-lt"/>
                <a:ea typeface="+mn-ea"/>
                <a:cs typeface="+mn-cs"/>
              </a:rPr>
              <a:t>G </a:t>
            </a:r>
            <a:r>
              <a:rPr lang="zh-TW" altLang="en-US" sz="1200" b="0" i="0" kern="1200" dirty="0">
                <a:solidFill>
                  <a:schemeClr val="tx1"/>
                </a:solidFill>
                <a:effectLst/>
                <a:latin typeface="+mn-lt"/>
                <a:ea typeface="+mn-ea"/>
                <a:cs typeface="+mn-cs"/>
              </a:rPr>
              <a:t>中被認為是 </a:t>
            </a:r>
            <a:r>
              <a:rPr lang="en-US" altLang="zh-TW" sz="1200" b="0" i="0" kern="1200" dirty="0">
                <a:solidFill>
                  <a:schemeClr val="tx1"/>
                </a:solidFill>
                <a:effectLst/>
                <a:latin typeface="+mn-lt"/>
                <a:ea typeface="+mn-ea"/>
                <a:cs typeface="+mn-cs"/>
              </a:rPr>
              <a:t>CDH </a:t>
            </a:r>
            <a:r>
              <a:rPr lang="zh-TW" altLang="en-US" sz="1200" b="0" i="0" kern="1200" dirty="0">
                <a:solidFill>
                  <a:schemeClr val="tx1"/>
                </a:solidFill>
                <a:effectLst/>
                <a:latin typeface="+mn-lt"/>
                <a:ea typeface="+mn-ea"/>
                <a:cs typeface="+mn-cs"/>
              </a:rPr>
              <a:t>安全的：任何不能以不可忽略的概率解決 </a:t>
            </a:r>
            <a:r>
              <a:rPr lang="en-US" altLang="zh-TW" sz="1200" b="0" i="0" kern="1200" dirty="0">
                <a:solidFill>
                  <a:schemeClr val="tx1"/>
                </a:solidFill>
                <a:effectLst/>
                <a:latin typeface="+mn-lt"/>
                <a:ea typeface="+mn-ea"/>
                <a:cs typeface="+mn-cs"/>
              </a:rPr>
              <a:t>CDH </a:t>
            </a:r>
            <a:r>
              <a:rPr lang="zh-TW" altLang="en-US" sz="1200" b="0" i="0" kern="1200" dirty="0">
                <a:solidFill>
                  <a:schemeClr val="tx1"/>
                </a:solidFill>
                <a:effectLst/>
                <a:latin typeface="+mn-lt"/>
                <a:ea typeface="+mn-ea"/>
                <a:cs typeface="+mn-cs"/>
              </a:rPr>
              <a:t>問題的概率多項式時間對手（</a:t>
            </a:r>
            <a:r>
              <a:rPr lang="en-US" altLang="zh-TW" sz="1200" b="0" i="0" kern="1200" dirty="0">
                <a:solidFill>
                  <a:schemeClr val="tx1"/>
                </a:solidFill>
                <a:effectLst/>
                <a:latin typeface="+mn-lt"/>
                <a:ea typeface="+mn-ea"/>
                <a:cs typeface="+mn-cs"/>
              </a:rPr>
              <a:t>PPTA</a:t>
            </a:r>
            <a:r>
              <a:rPr lang="zh-TW" altLang="en-US" sz="1200" b="0" i="0" kern="1200" dirty="0">
                <a:solidFill>
                  <a:schemeClr val="tx1"/>
                </a:solidFill>
                <a:effectLst/>
                <a:latin typeface="+mn-lt"/>
                <a:ea typeface="+mn-ea"/>
                <a:cs typeface="+mn-cs"/>
              </a:rPr>
              <a:t>）獲得 </a:t>
            </a:r>
            <a:r>
              <a:rPr lang="en-US" altLang="zh-TW" sz="1200" b="0" i="0" kern="1200" dirty="0">
                <a:solidFill>
                  <a:schemeClr val="tx1"/>
                </a:solidFill>
                <a:effectLst/>
                <a:latin typeface="+mn-lt"/>
                <a:ea typeface="+mn-ea"/>
                <a:cs typeface="+mn-cs"/>
              </a:rPr>
              <a:t>G </a:t>
            </a:r>
            <a:r>
              <a:rPr lang="zh-TW" altLang="en-US" sz="1200" b="0" i="0" kern="1200" dirty="0">
                <a:solidFill>
                  <a:schemeClr val="tx1"/>
                </a:solidFill>
                <a:effectLst/>
                <a:latin typeface="+mn-lt"/>
                <a:ea typeface="+mn-ea"/>
                <a:cs typeface="+mn-cs"/>
              </a:rPr>
              <a:t>中協議的秘密值的機會可以忽略不計。</a:t>
            </a:r>
          </a:p>
          <a:p>
            <a:pPr latinLnBrk="0"/>
            <a:r>
              <a:rPr lang="zh-TW" altLang="en-US" sz="1200" b="0" i="0" u="none" strike="noStrike" kern="1200" dirty="0">
                <a:solidFill>
                  <a:schemeClr val="tx1"/>
                </a:solidFill>
                <a:effectLst/>
                <a:latin typeface="+mn-lt"/>
                <a:ea typeface="+mn-ea"/>
                <a:cs typeface="+mn-cs"/>
              </a:rPr>
              <a:t> 留言</a:t>
            </a:r>
          </a:p>
          <a:p>
            <a:r>
              <a:rPr lang="zh-TW" altLang="en-US" sz="1200" b="0" i="0" kern="1200" dirty="0">
                <a:solidFill>
                  <a:schemeClr val="tx1"/>
                </a:solidFill>
                <a:effectLst/>
                <a:latin typeface="+mn-lt"/>
                <a:ea typeface="+mn-ea"/>
                <a:cs typeface="+mn-cs"/>
              </a:rPr>
              <a:t>綜上所述，只要在我們的方案中計算偽造車輛的會話密鑰至少與 </a:t>
            </a:r>
            <a:r>
              <a:rPr lang="en-US" altLang="zh-TW" sz="1200" b="0" i="0" kern="1200" dirty="0">
                <a:solidFill>
                  <a:schemeClr val="tx1"/>
                </a:solidFill>
                <a:effectLst/>
                <a:latin typeface="+mn-lt"/>
                <a:ea typeface="+mn-ea"/>
                <a:cs typeface="+mn-cs"/>
              </a:rPr>
              <a:t>CDH </a:t>
            </a:r>
            <a:r>
              <a:rPr lang="zh-TW" altLang="en-US" sz="1200" b="0" i="0" kern="1200" dirty="0">
                <a:solidFill>
                  <a:schemeClr val="tx1"/>
                </a:solidFill>
                <a:effectLst/>
                <a:latin typeface="+mn-lt"/>
                <a:ea typeface="+mn-ea"/>
                <a:cs typeface="+mn-cs"/>
              </a:rPr>
              <a:t>問題一樣困難，就認為所提出的方案在 </a:t>
            </a:r>
            <a:r>
              <a:rPr lang="en-US" altLang="zh-TW" sz="1200" b="0" i="0" kern="1200" dirty="0">
                <a:solidFill>
                  <a:schemeClr val="tx1"/>
                </a:solidFill>
                <a:effectLst/>
                <a:latin typeface="+mn-lt"/>
                <a:ea typeface="+mn-ea"/>
                <a:cs typeface="+mn-cs"/>
              </a:rPr>
              <a:t>G </a:t>
            </a:r>
            <a:r>
              <a:rPr lang="zh-TW" altLang="en-US" sz="1200" b="0" i="0" kern="1200" dirty="0">
                <a:solidFill>
                  <a:schemeClr val="tx1"/>
                </a:solidFill>
                <a:effectLst/>
                <a:latin typeface="+mn-lt"/>
                <a:ea typeface="+mn-ea"/>
                <a:cs typeface="+mn-cs"/>
              </a:rPr>
              <a:t>中實現了 </a:t>
            </a:r>
            <a:r>
              <a:rPr lang="en-US" altLang="zh-TW" sz="1200" b="0" i="0" kern="1200" dirty="0">
                <a:solidFill>
                  <a:schemeClr val="tx1"/>
                </a:solidFill>
                <a:effectLst/>
                <a:latin typeface="+mn-lt"/>
                <a:ea typeface="+mn-ea"/>
                <a:cs typeface="+mn-cs"/>
              </a:rPr>
              <a:t>CDH </a:t>
            </a:r>
            <a:r>
              <a:rPr lang="zh-TW" altLang="en-US" sz="1200" b="0" i="0" kern="1200" dirty="0">
                <a:solidFill>
                  <a:schemeClr val="tx1"/>
                </a:solidFill>
                <a:effectLst/>
                <a:latin typeface="+mn-lt"/>
                <a:ea typeface="+mn-ea"/>
                <a:cs typeface="+mn-cs"/>
              </a:rPr>
              <a:t>安全性。</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14</a:t>
            </a:fld>
            <a:endParaRPr lang="zh-TW" altLang="en-US"/>
          </a:p>
        </p:txBody>
      </p:sp>
    </p:spTree>
    <p:extLst>
      <p:ext uri="{BB962C8B-B14F-4D97-AF65-F5344CB8AC3E}">
        <p14:creationId xmlns:p14="http://schemas.microsoft.com/office/powerpoint/2010/main" val="2576084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車輛在路上行駛時，會經過不同</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的覆蓋範圍。它需要不斷地與這些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進行身份驗證才能進入網絡並參與消息交互。</a:t>
            </a:r>
            <a:br>
              <a:rPr lang="zh-TW" altLang="en-US"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需要負責所有進入其信號覆蓋範圍的車輛的身份認證，以及與合法車輛的信息交互。</a:t>
            </a: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該系統由兩個主要部分組成：可信可伸縮計算部分和網絡認證部分。車輛和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在這兩個部分中扮演著不同的角色。</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在可信度可擴展計算部分</a:t>
            </a:r>
          </a:p>
          <a:p>
            <a:pPr lvl="1"/>
            <a:r>
              <a:rPr lang="zh-TW" altLang="en-US" sz="1200" b="0" i="0" kern="1200" dirty="0">
                <a:solidFill>
                  <a:schemeClr val="tx1"/>
                </a:solidFill>
                <a:effectLst/>
                <a:latin typeface="+mn-lt"/>
                <a:ea typeface="+mn-ea"/>
                <a:cs typeface="+mn-cs"/>
              </a:rPr>
              <a:t>車輛被視為車輛上</a:t>
            </a:r>
            <a:r>
              <a:rPr lang="en-US" altLang="zh-TW" sz="1200" b="0" i="0" kern="1200" dirty="0">
                <a:solidFill>
                  <a:schemeClr val="tx1"/>
                </a:solidFill>
                <a:effectLst/>
                <a:latin typeface="+mn-lt"/>
                <a:ea typeface="+mn-ea"/>
                <a:cs typeface="+mn-cs"/>
              </a:rPr>
              <a:t>OBU</a:t>
            </a:r>
            <a:r>
              <a:rPr lang="zh-TW" altLang="en-US" sz="1200" b="0" i="0" kern="1200" dirty="0">
                <a:solidFill>
                  <a:schemeClr val="tx1"/>
                </a:solidFill>
                <a:effectLst/>
                <a:latin typeface="+mn-lt"/>
                <a:ea typeface="+mn-ea"/>
                <a:cs typeface="+mn-cs"/>
              </a:rPr>
              <a:t>收集的屬性的上傳者，</a:t>
            </a:r>
          </a:p>
          <a:p>
            <a:pPr lvl="1"/>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負責評估車輛並將結果記錄到區塊鏈中。</a:t>
            </a:r>
          </a:p>
          <a:p>
            <a:r>
              <a:rPr lang="zh-TW" altLang="en-US" sz="1200" b="0" i="0" kern="1200" dirty="0">
                <a:solidFill>
                  <a:schemeClr val="tx1"/>
                </a:solidFill>
                <a:effectLst/>
                <a:latin typeface="+mn-lt"/>
                <a:ea typeface="+mn-ea"/>
                <a:cs typeface="+mn-cs"/>
              </a:rPr>
              <a:t>在網路認證部分</a:t>
            </a:r>
          </a:p>
          <a:p>
            <a:pPr lvl="1"/>
            <a:r>
              <a:rPr lang="zh-TW" altLang="en-US" sz="1200" b="0" i="0" kern="1200" dirty="0">
                <a:solidFill>
                  <a:schemeClr val="tx1"/>
                </a:solidFill>
                <a:effectLst/>
                <a:latin typeface="+mn-lt"/>
                <a:ea typeface="+mn-ea"/>
                <a:cs typeface="+mn-cs"/>
              </a:rPr>
              <a:t>車輛需要申請加入一個</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的管轄，</a:t>
            </a:r>
          </a:p>
          <a:p>
            <a:pPr lvl="1"/>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負責判斷車輛在其覆蓋範圍內是否有資格進入網路。通過認證的車輛將用於聚合和傳遞交通狀況，並將接收來自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的實時信息反饋。</a:t>
            </a:r>
          </a:p>
          <a:p>
            <a:br>
              <a:rPr lang="zh-TW" altLang="en-US" sz="1200" b="0" i="0" kern="1200" dirty="0">
                <a:solidFill>
                  <a:schemeClr val="tx1"/>
                </a:solidFill>
                <a:effectLst/>
                <a:latin typeface="+mn-lt"/>
                <a:ea typeface="+mn-ea"/>
                <a:cs typeface="+mn-cs"/>
              </a:rPr>
            </a:b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15</a:t>
            </a:fld>
            <a:endParaRPr lang="zh-TW" altLang="en-US"/>
          </a:p>
        </p:txBody>
      </p:sp>
    </p:spTree>
    <p:extLst>
      <p:ext uri="{BB962C8B-B14F-4D97-AF65-F5344CB8AC3E}">
        <p14:creationId xmlns:p14="http://schemas.microsoft.com/office/powerpoint/2010/main" val="3564304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該系統的組成部分如下：</a:t>
            </a: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密鑰生成系統：密鑰生成系統 </a:t>
            </a:r>
            <a:r>
              <a:rPr lang="en-US" altLang="zh-TW" sz="1200" b="0" i="0" kern="1200" dirty="0">
                <a:solidFill>
                  <a:schemeClr val="tx1"/>
                </a:solidFill>
                <a:effectLst/>
                <a:latin typeface="+mn-lt"/>
                <a:ea typeface="+mn-ea"/>
                <a:cs typeface="+mn-cs"/>
              </a:rPr>
              <a:t>(KGC) </a:t>
            </a:r>
            <a:r>
              <a:rPr lang="zh-TW" altLang="en-US" sz="1200" b="0" i="0" kern="1200" dirty="0">
                <a:solidFill>
                  <a:schemeClr val="tx1"/>
                </a:solidFill>
                <a:effectLst/>
                <a:latin typeface="+mn-lt"/>
                <a:ea typeface="+mn-ea"/>
                <a:cs typeface="+mn-cs"/>
              </a:rPr>
              <a:t>是密鑰生成和分發的可信組件。</a:t>
            </a:r>
          </a:p>
          <a:p>
            <a:r>
              <a:rPr lang="zh-TW" altLang="en-US" sz="1200" b="0" i="0" kern="1200" dirty="0">
                <a:solidFill>
                  <a:schemeClr val="tx1"/>
                </a:solidFill>
                <a:effectLst/>
                <a:latin typeface="+mn-lt"/>
                <a:ea typeface="+mn-ea"/>
                <a:cs typeface="+mn-cs"/>
              </a:rPr>
              <a:t>區塊鏈：用於記錄車輛的屬性和可信度。對於車輛認證是非常重要的參考。</a:t>
            </a:r>
          </a:p>
          <a:p>
            <a:r>
              <a:rPr lang="zh-TW" altLang="en-US" sz="1200" b="0" i="0" kern="1200" dirty="0">
                <a:solidFill>
                  <a:schemeClr val="tx1"/>
                </a:solidFill>
                <a:effectLst/>
                <a:latin typeface="+mn-lt"/>
                <a:ea typeface="+mn-ea"/>
                <a:cs typeface="+mn-cs"/>
              </a:rPr>
              <a:t>路邊單元：負責收集車輛屬性信息並對車輛進行可信可擴展計算，並維護可信區塊鏈。此外，</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還負責驗證車輛的身份。如果車輛尚未在網絡中進行身份驗證，則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需要對其進行初始身份驗證。車輛從上一</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駛出後進入本</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區域，</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應藉助上一</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信息對其進行切換認證。</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車輛：裝有大量傳感器節點，稱為車載單元（</a:t>
            </a:r>
            <a:r>
              <a:rPr lang="en-US" altLang="zh-TW" sz="1200" b="0" i="0" kern="1200" dirty="0">
                <a:solidFill>
                  <a:schemeClr val="tx1"/>
                </a:solidFill>
                <a:effectLst/>
                <a:latin typeface="+mn-lt"/>
                <a:ea typeface="+mn-ea"/>
                <a:cs typeface="+mn-cs"/>
              </a:rPr>
              <a:t>OBU</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OBU</a:t>
            </a:r>
            <a:r>
              <a:rPr lang="zh-TW" altLang="en-US" sz="1200" b="0" i="0" kern="1200" dirty="0">
                <a:solidFill>
                  <a:schemeClr val="tx1"/>
                </a:solidFill>
                <a:effectLst/>
                <a:latin typeface="+mn-lt"/>
                <a:ea typeface="+mn-ea"/>
                <a:cs typeface="+mn-cs"/>
              </a:rPr>
              <a:t>收集車輛的真實屬性信息，並將信息發送給附近的</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。當車輛進入</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覆蓋範圍時，需要利用</a:t>
            </a:r>
            <a:r>
              <a:rPr lang="en-US" altLang="zh-TW" sz="1200" b="0" i="0" kern="1200" dirty="0">
                <a:solidFill>
                  <a:schemeClr val="tx1"/>
                </a:solidFill>
                <a:effectLst/>
                <a:latin typeface="+mn-lt"/>
                <a:ea typeface="+mn-ea"/>
                <a:cs typeface="+mn-cs"/>
              </a:rPr>
              <a:t>KGC</a:t>
            </a:r>
            <a:r>
              <a:rPr lang="zh-TW" altLang="en-US" sz="1200" b="0" i="0" kern="1200" dirty="0">
                <a:solidFill>
                  <a:schemeClr val="tx1"/>
                </a:solidFill>
                <a:effectLst/>
                <a:latin typeface="+mn-lt"/>
                <a:ea typeface="+mn-ea"/>
                <a:cs typeface="+mn-cs"/>
              </a:rPr>
              <a:t>分配給自身的一些原始參數和</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發送的認證參數或</a:t>
            </a:r>
            <a:r>
              <a:rPr lang="en-US" altLang="zh-TW" sz="1200" b="0" i="0" kern="1200" dirty="0">
                <a:solidFill>
                  <a:schemeClr val="tx1"/>
                </a:solidFill>
                <a:effectLst/>
                <a:latin typeface="+mn-lt"/>
                <a:ea typeface="+mn-ea"/>
                <a:cs typeface="+mn-cs"/>
              </a:rPr>
              <a:t>token</a:t>
            </a:r>
            <a:r>
              <a:rPr lang="zh-TW" altLang="en-US" sz="1200" b="0" i="0" kern="1200" dirty="0">
                <a:solidFill>
                  <a:schemeClr val="tx1"/>
                </a:solidFill>
                <a:effectLst/>
                <a:latin typeface="+mn-lt"/>
                <a:ea typeface="+mn-ea"/>
                <a:cs typeface="+mn-cs"/>
              </a:rPr>
              <a:t>，與</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進行初始認證或切換認證。</a:t>
            </a:r>
          </a:p>
          <a:p>
            <a:endParaRPr lang="zh-TW" altLang="en-US"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16</a:t>
            </a:fld>
            <a:endParaRPr lang="zh-TW" altLang="en-US"/>
          </a:p>
        </p:txBody>
      </p:sp>
    </p:spTree>
    <p:extLst>
      <p:ext uri="{BB962C8B-B14F-4D97-AF65-F5344CB8AC3E}">
        <p14:creationId xmlns:p14="http://schemas.microsoft.com/office/powerpoint/2010/main" val="1833093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The security model of this paper is presented in this section. Note that, the RSU is considered as a trusted terminal in our scheme.</a:t>
            </a:r>
          </a:p>
          <a:p>
            <a:r>
              <a:rPr lang="en-US" altLang="zh-TW" dirty="0">
                <a:effectLst/>
              </a:rPr>
              <a:t>RSU </a:t>
            </a:r>
            <a:r>
              <a:rPr lang="zh-TW" altLang="en-US" dirty="0">
                <a:effectLst/>
              </a:rPr>
              <a:t>在我們的方案中被視為可信終端。</a:t>
            </a:r>
          </a:p>
          <a:p>
            <a:r>
              <a:rPr lang="zh-TW" altLang="en-US" sz="1200" b="0" i="0" kern="1200" dirty="0">
                <a:solidFill>
                  <a:schemeClr val="tx1"/>
                </a:solidFill>
                <a:effectLst/>
                <a:latin typeface="+mn-lt"/>
                <a:ea typeface="+mn-ea"/>
                <a:cs typeface="+mn-cs"/>
              </a:rPr>
              <a:t>鍛造車輛</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本文中的鍛造車輛分為兩種：一種是鍛造</a:t>
            </a:r>
            <a:r>
              <a:rPr lang="en-US" altLang="zh-TW" sz="1200" b="0" i="0" kern="1200" dirty="0">
                <a:solidFill>
                  <a:schemeClr val="tx1"/>
                </a:solidFill>
                <a:effectLst/>
                <a:latin typeface="+mn-lt"/>
                <a:ea typeface="+mn-ea"/>
                <a:cs typeface="+mn-cs"/>
              </a:rPr>
              <a:t>newcomer</a:t>
            </a:r>
            <a:r>
              <a:rPr lang="zh-TW" altLang="en-US" sz="1200" b="0" i="0" kern="1200" dirty="0">
                <a:solidFill>
                  <a:schemeClr val="tx1"/>
                </a:solidFill>
                <a:effectLst/>
                <a:latin typeface="+mn-lt"/>
                <a:ea typeface="+mn-ea"/>
                <a:cs typeface="+mn-cs"/>
              </a:rPr>
              <a:t>，一種是鍛造</a:t>
            </a:r>
            <a:r>
              <a:rPr lang="en-US" altLang="zh-TW" sz="1200" b="0" i="0" kern="1200" dirty="0">
                <a:solidFill>
                  <a:schemeClr val="tx1"/>
                </a:solidFill>
                <a:effectLst/>
                <a:latin typeface="+mn-lt"/>
                <a:ea typeface="+mn-ea"/>
                <a:cs typeface="+mn-cs"/>
              </a:rPr>
              <a:t>handover</a:t>
            </a:r>
            <a:r>
              <a:rPr lang="zh-TW" altLang="en-US" sz="1200" b="0" i="0" kern="1200" dirty="0">
                <a:solidFill>
                  <a:schemeClr val="tx1"/>
                </a:solidFill>
                <a:effectLst/>
                <a:latin typeface="+mn-lt"/>
                <a:ea typeface="+mn-ea"/>
                <a:cs typeface="+mn-cs"/>
              </a:rPr>
              <a:t>車。</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敵手 </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偽造了要加入網絡的車輛，希望通過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驗證為合法車輛。 在我們的假設中，</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可以讀取偽造車輛的存儲並獲得由車輛使用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的公鑰和他自己的密鑰生成的會話密鑰 </a:t>
            </a:r>
            <a:r>
              <a:rPr lang="en-US" altLang="zh-TW" sz="1200" b="0" i="0" kern="1200" dirty="0">
                <a:solidFill>
                  <a:schemeClr val="tx1"/>
                </a:solidFill>
                <a:effectLst/>
                <a:latin typeface="+mn-lt"/>
                <a:ea typeface="+mn-ea"/>
                <a:cs typeface="+mn-cs"/>
              </a:rPr>
              <a:t>SK1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也可以接收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發送的參數和時間戳。</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敵手 </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偽造了一輛即將加入下一個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區域的車輛，希望通過下一個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的身份驗證。 在我們的假設中，</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有能力使用前 </a:t>
            </a:r>
            <a:r>
              <a:rPr lang="en-US" altLang="zh-TW" sz="1200" b="0" i="0" kern="1200" dirty="0" err="1">
                <a:solidFill>
                  <a:schemeClr val="tx1"/>
                </a:solidFill>
                <a:effectLst/>
                <a:latin typeface="+mn-lt"/>
                <a:ea typeface="+mn-ea"/>
                <a:cs typeface="+mn-cs"/>
              </a:rPr>
              <a:t>RSu</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發送的參數獲取車輛生成的前會話密鑰。 </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也可以接收前一個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發送的參數和時間戳以及下一個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發送的</a:t>
            </a:r>
            <a:r>
              <a:rPr lang="en-US" altLang="zh-TW" sz="1200" b="0" i="0" kern="1200" dirty="0">
                <a:solidFill>
                  <a:schemeClr val="tx1"/>
                </a:solidFill>
                <a:effectLst/>
                <a:latin typeface="+mn-lt"/>
                <a:ea typeface="+mn-ea"/>
                <a:cs typeface="+mn-cs"/>
              </a:rPr>
              <a:t>token</a:t>
            </a:r>
            <a:r>
              <a:rPr lang="zh-TW" altLang="en-US" sz="1200" b="0" i="0" kern="1200" dirty="0">
                <a:solidFill>
                  <a:schemeClr val="tx1"/>
                </a:solidFill>
                <a:effectLst/>
                <a:latin typeface="+mn-lt"/>
                <a:ea typeface="+mn-ea"/>
                <a:cs typeface="+mn-cs"/>
              </a:rPr>
              <a:t>。</a:t>
            </a:r>
          </a:p>
          <a:p>
            <a:br>
              <a:rPr lang="zh-TW" altLang="en-US" sz="1200" b="0" i="0" kern="1200" dirty="0">
                <a:solidFill>
                  <a:schemeClr val="tx1"/>
                </a:solidFill>
                <a:effectLst/>
                <a:latin typeface="+mn-lt"/>
                <a:ea typeface="+mn-ea"/>
                <a:cs typeface="+mn-cs"/>
              </a:rPr>
            </a:b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17</a:t>
            </a:fld>
            <a:endParaRPr lang="zh-TW" altLang="en-US"/>
          </a:p>
        </p:txBody>
      </p:sp>
    </p:spTree>
    <p:extLst>
      <p:ext uri="{BB962C8B-B14F-4D97-AF65-F5344CB8AC3E}">
        <p14:creationId xmlns:p14="http://schemas.microsoft.com/office/powerpoint/2010/main" val="570291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MAN-IN-THE-MIDDLE ATTACK</a:t>
            </a:r>
            <a:br>
              <a:rPr lang="en-US" altLang="zh-TW"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中間人（</a:t>
            </a:r>
            <a:r>
              <a:rPr lang="en-US" altLang="zh-TW" sz="1200" b="0" i="0" kern="1200" dirty="0">
                <a:solidFill>
                  <a:schemeClr val="tx1"/>
                </a:solidFill>
                <a:effectLst/>
                <a:latin typeface="+mn-lt"/>
                <a:ea typeface="+mn-ea"/>
                <a:cs typeface="+mn-cs"/>
              </a:rPr>
              <a:t>MITM</a:t>
            </a:r>
            <a:r>
              <a:rPr lang="zh-TW" altLang="en-US" sz="1200" b="0" i="0" kern="1200" dirty="0">
                <a:solidFill>
                  <a:schemeClr val="tx1"/>
                </a:solidFill>
                <a:effectLst/>
                <a:latin typeface="+mn-lt"/>
                <a:ea typeface="+mn-ea"/>
                <a:cs typeface="+mn-cs"/>
              </a:rPr>
              <a:t>）攻擊是指攻擊者攔截並試圖篡改消息的攻擊。這種攻擊會導致原始信息被更改。我們假設 </a:t>
            </a:r>
            <a:r>
              <a:rPr lang="en-US" altLang="zh-TW" sz="1200" b="0" i="0" kern="1200" dirty="0">
                <a:solidFill>
                  <a:schemeClr val="tx1"/>
                </a:solidFill>
                <a:effectLst/>
                <a:latin typeface="+mn-lt"/>
                <a:ea typeface="+mn-ea"/>
                <a:cs typeface="+mn-cs"/>
              </a:rPr>
              <a:t>MITM </a:t>
            </a:r>
            <a:r>
              <a:rPr lang="zh-TW" altLang="en-US" sz="1200" b="0" i="0" kern="1200" dirty="0">
                <a:solidFill>
                  <a:schemeClr val="tx1"/>
                </a:solidFill>
                <a:effectLst/>
                <a:latin typeface="+mn-lt"/>
                <a:ea typeface="+mn-ea"/>
                <a:cs typeface="+mn-cs"/>
              </a:rPr>
              <a:t>攻擊者有能力阻止消息並執行所有必要的計算。</a:t>
            </a:r>
          </a:p>
          <a:p>
            <a:r>
              <a:rPr lang="en-US" altLang="zh-TW" sz="1200" b="0" i="0" kern="1200" dirty="0">
                <a:solidFill>
                  <a:schemeClr val="tx1"/>
                </a:solidFill>
                <a:effectLst/>
                <a:latin typeface="+mn-lt"/>
                <a:ea typeface="+mn-ea"/>
                <a:cs typeface="+mn-cs"/>
              </a:rPr>
              <a:t>REPLY ATTACK</a:t>
            </a:r>
            <a:br>
              <a:rPr lang="en-US" altLang="zh-TW"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重放攻擊是指攻擊者收集之前從車輛發送到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的認證消息，試圖通過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的認證。 在這種攻擊中使用經過身份驗證的消息。 惡意用戶可能會濫用舊的身份驗證消息來實現他們的目標。</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18</a:t>
            </a:fld>
            <a:endParaRPr lang="zh-TW" altLang="en-US"/>
          </a:p>
        </p:txBody>
      </p:sp>
    </p:spTree>
    <p:extLst>
      <p:ext uri="{BB962C8B-B14F-4D97-AF65-F5344CB8AC3E}">
        <p14:creationId xmlns:p14="http://schemas.microsoft.com/office/powerpoint/2010/main" val="39285507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在本文的區塊鏈輔助的可信度可擴展計算，該計算將用於所提出的區域訪問控制和車輛認證的認證方案 </a:t>
            </a:r>
            <a:r>
              <a:rPr lang="en-US" altLang="zh-TW" sz="1200" b="0" i="0" kern="1200" dirty="0">
                <a:solidFill>
                  <a:schemeClr val="tx1"/>
                </a:solidFill>
                <a:effectLst/>
                <a:latin typeface="+mn-lt"/>
                <a:ea typeface="+mn-ea"/>
                <a:cs typeface="+mn-cs"/>
              </a:rPr>
              <a:t>[31]</a:t>
            </a:r>
            <a:r>
              <a:rPr lang="zh-TW" altLang="en-US" sz="1200" b="0" i="0" kern="1200" dirty="0">
                <a:solidFill>
                  <a:schemeClr val="tx1"/>
                </a:solidFill>
                <a:effectLst/>
                <a:latin typeface="+mn-lt"/>
                <a:ea typeface="+mn-ea"/>
                <a:cs typeface="+mn-cs"/>
              </a:rPr>
              <a:t>。基於區塊鏈不可篡改、可追溯等特點，設計了區塊鏈輔助可信可擴展計算系統。在該系統中，</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作為可信度可擴展計算的中樞，挖掘車輛的屬性數據，實現車輛可信度的實時可擴展計算。</a:t>
            </a: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通過共識機制，保證車輛的可靠性在全網實時統一。 每個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可以在區塊鏈中找到任何車輛的可信度值，以確定車輛是否滿足該區域的信息訪問要求。 還利用可信度輔助實現身份認證。借助區塊鏈，車輛可信度計算將更具可擴展性。</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19</a:t>
            </a:fld>
            <a:endParaRPr lang="zh-TW" altLang="en-US"/>
          </a:p>
        </p:txBody>
      </p:sp>
    </p:spTree>
    <p:extLst>
      <p:ext uri="{BB962C8B-B14F-4D97-AF65-F5344CB8AC3E}">
        <p14:creationId xmlns:p14="http://schemas.microsoft.com/office/powerpoint/2010/main" val="333526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是智能駕駛的主要環境，提供道路信息、</a:t>
            </a:r>
            <a:r>
              <a:rPr lang="en-US" altLang="zh-TW" sz="1200" b="0" i="0" kern="1200" dirty="0">
                <a:solidFill>
                  <a:schemeClr val="tx1"/>
                </a:solidFill>
                <a:effectLst/>
                <a:latin typeface="+mn-lt"/>
                <a:ea typeface="+mn-ea"/>
                <a:cs typeface="+mn-cs"/>
              </a:rPr>
              <a:t>V2V </a:t>
            </a:r>
            <a:r>
              <a:rPr lang="zh-TW" altLang="en-US" sz="1200" b="0" i="0" kern="1200" dirty="0">
                <a:solidFill>
                  <a:schemeClr val="tx1"/>
                </a:solidFill>
                <a:effectLst/>
                <a:latin typeface="+mn-lt"/>
                <a:ea typeface="+mn-ea"/>
                <a:cs typeface="+mn-cs"/>
              </a:rPr>
              <a:t>或</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之間的即時通信。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的信息交互安全對於交通的正常運行至關重要。 近年來的許多研究都集中在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中的安全通信，尤其是安全的 </a:t>
            </a:r>
            <a:r>
              <a:rPr lang="en-US" altLang="zh-TW" sz="1200" b="0" i="0" kern="1200" dirty="0">
                <a:solidFill>
                  <a:schemeClr val="tx1"/>
                </a:solidFill>
                <a:effectLst/>
                <a:latin typeface="+mn-lt"/>
                <a:ea typeface="+mn-ea"/>
                <a:cs typeface="+mn-cs"/>
              </a:rPr>
              <a:t>V2V </a:t>
            </a:r>
            <a:r>
              <a:rPr lang="zh-TW" altLang="en-US" sz="1200" b="0" i="0" kern="1200" dirty="0">
                <a:solidFill>
                  <a:schemeClr val="tx1"/>
                </a:solidFill>
                <a:effectLst/>
                <a:latin typeface="+mn-lt"/>
                <a:ea typeface="+mn-ea"/>
                <a:cs typeface="+mn-cs"/>
              </a:rPr>
              <a:t>或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通信。 然而，當前的安全方案在車輛進入新的基礎設施覆蓋範圍時往往需要進行複雜的身份重新認證，降低了整個網絡的效率。</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區塊鏈的出現為克服上述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中的挑戰創造了機會。</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在本文中，區塊鏈被用來增強</a:t>
            </a:r>
            <a:r>
              <a:rPr lang="zh-TW" altLang="en-US" sz="1200" b="1" i="0" kern="1200" dirty="0">
                <a:solidFill>
                  <a:schemeClr val="tx1"/>
                </a:solidFill>
                <a:effectLst/>
                <a:latin typeface="+mn-lt"/>
                <a:ea typeface="+mn-ea"/>
                <a:cs typeface="+mn-cs"/>
              </a:rPr>
              <a:t>可信任可擴展計算</a:t>
            </a:r>
            <a:r>
              <a:rPr lang="zh-TW" altLang="en-US" sz="1200" b="0" i="0" kern="1200" dirty="0">
                <a:solidFill>
                  <a:schemeClr val="tx1"/>
                </a:solidFill>
                <a:effectLst/>
                <a:latin typeface="+mn-lt"/>
                <a:ea typeface="+mn-ea"/>
                <a:cs typeface="+mn-cs"/>
              </a:rPr>
              <a:t>的可擴展性。 所提出的基於區塊鏈輔助可信可擴展計算的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身份驗證（</a:t>
            </a:r>
            <a:r>
              <a:rPr lang="en-US" altLang="zh-TW" sz="1200" b="0" i="0" kern="1200" dirty="0">
                <a:solidFill>
                  <a:schemeClr val="tx1"/>
                </a:solidFill>
                <a:effectLst/>
                <a:latin typeface="+mn-lt"/>
                <a:ea typeface="+mn-ea"/>
                <a:cs typeface="+mn-cs"/>
              </a:rPr>
              <a:t>B-TSCA</a:t>
            </a:r>
            <a:r>
              <a:rPr lang="zh-TW" altLang="en-US" sz="1200" b="0" i="0" kern="1200" dirty="0">
                <a:solidFill>
                  <a:schemeClr val="tx1"/>
                </a:solidFill>
                <a:effectLst/>
                <a:latin typeface="+mn-lt"/>
                <a:ea typeface="+mn-ea"/>
                <a:cs typeface="+mn-cs"/>
              </a:rPr>
              <a:t>）方案通過基礎設施之間的安全所有權轉移實現了車輛的快速重新認證。區塊鏈技術輔助保證了可擴展計算結果的去中心化和不可篡改。 安全性分析表明</a:t>
            </a:r>
            <a:r>
              <a:rPr lang="en-US" altLang="zh-TW" sz="1200" b="0" i="0" kern="1200" dirty="0">
                <a:solidFill>
                  <a:schemeClr val="tx1"/>
                </a:solidFill>
                <a:effectLst/>
                <a:latin typeface="+mn-lt"/>
                <a:ea typeface="+mn-ea"/>
                <a:cs typeface="+mn-cs"/>
              </a:rPr>
              <a:t>B-TSCA</a:t>
            </a:r>
            <a:r>
              <a:rPr lang="zh-TW" altLang="en-US" sz="1200" b="0" i="0" kern="1200" dirty="0">
                <a:solidFill>
                  <a:schemeClr val="tx1"/>
                </a:solidFill>
                <a:effectLst/>
                <a:latin typeface="+mn-lt"/>
                <a:ea typeface="+mn-ea"/>
                <a:cs typeface="+mn-cs"/>
              </a:rPr>
              <a:t>方案是一種</a:t>
            </a:r>
            <a:r>
              <a:rPr lang="en-US" altLang="zh-TW" sz="1200" b="0" i="0" kern="1200" dirty="0">
                <a:solidFill>
                  <a:schemeClr val="tx1"/>
                </a:solidFill>
                <a:effectLst/>
                <a:latin typeface="+mn-lt"/>
                <a:ea typeface="+mn-ea"/>
                <a:cs typeface="+mn-cs"/>
              </a:rPr>
              <a:t>CDH</a:t>
            </a:r>
            <a:r>
              <a:rPr lang="zh-TW" altLang="en-US" sz="1200" b="0" i="0" kern="1200" dirty="0">
                <a:solidFill>
                  <a:schemeClr val="tx1"/>
                </a:solidFill>
                <a:effectLst/>
                <a:latin typeface="+mn-lt"/>
                <a:ea typeface="+mn-ea"/>
                <a:cs typeface="+mn-cs"/>
              </a:rPr>
              <a:t>安全方案。 新的切換認證階段的時間成本是模擬中顯示的初始階段的一半。</a:t>
            </a:r>
          </a:p>
          <a:p>
            <a:endParaRPr lang="zh-TW" altLang="en-US"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a:t>
            </a:fld>
            <a:endParaRPr lang="zh-TW" altLang="en-US"/>
          </a:p>
        </p:txBody>
      </p:sp>
    </p:spTree>
    <p:extLst>
      <p:ext uri="{BB962C8B-B14F-4D97-AF65-F5344CB8AC3E}">
        <p14:creationId xmlns:p14="http://schemas.microsoft.com/office/powerpoint/2010/main" val="4239295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區塊鍊是一種去中心化的分佈式記賬系統。優勢在於可以以非常低的成本處理網絡中的個人誠信記錄等問題。 利用點對點（</a:t>
            </a:r>
            <a:r>
              <a:rPr lang="en-US" altLang="zh-TW" sz="1200" b="0" i="0" kern="1200" dirty="0">
                <a:solidFill>
                  <a:schemeClr val="tx1"/>
                </a:solidFill>
                <a:effectLst/>
                <a:latin typeface="+mn-lt"/>
                <a:ea typeface="+mn-ea"/>
                <a:cs typeface="+mn-cs"/>
              </a:rPr>
              <a:t>P2P</a:t>
            </a:r>
            <a:r>
              <a:rPr lang="zh-TW" altLang="en-US" sz="1200" b="0" i="0" kern="1200" dirty="0">
                <a:solidFill>
                  <a:schemeClr val="tx1"/>
                </a:solidFill>
                <a:effectLst/>
                <a:latin typeface="+mn-lt"/>
                <a:ea typeface="+mn-ea"/>
                <a:cs typeface="+mn-cs"/>
              </a:rPr>
              <a:t>）交互來避免傳統的中心化結構。 區塊鏈應用密碼學技術、時間戳和共識算法保證各節點數據庫中信息的一致性，使記錄即時可驗證、透明可追溯、不可否認、難以篡改。</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hash function</a:t>
            </a:r>
            <a:r>
              <a:rPr lang="zh-TW" altLang="en-US" sz="1200" b="0" i="0" kern="1200" dirty="0">
                <a:solidFill>
                  <a:schemeClr val="tx1"/>
                </a:solidFill>
                <a:effectLst/>
                <a:latin typeface="+mn-lt"/>
                <a:ea typeface="+mn-ea"/>
                <a:cs typeface="+mn-cs"/>
              </a:rPr>
              <a:t>主要用於數據完整性保持、數據加密、工作量證明的共識計算、區塊鏈接等。</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Merkle hash tree</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MHT</a:t>
            </a:r>
            <a:r>
              <a:rPr lang="zh-TW" altLang="en-US" sz="1200" b="0" i="0" kern="1200" dirty="0">
                <a:solidFill>
                  <a:schemeClr val="tx1"/>
                </a:solidFill>
                <a:effectLst/>
                <a:latin typeface="+mn-lt"/>
                <a:ea typeface="+mn-ea"/>
                <a:cs typeface="+mn-cs"/>
              </a:rPr>
              <a:t>），在區塊鏈中被廣泛使用。</a:t>
            </a:r>
          </a:p>
          <a:p>
            <a:r>
              <a:rPr lang="en-US" altLang="zh-TW" sz="1200" b="0" i="0" kern="1200" dirty="0">
                <a:solidFill>
                  <a:schemeClr val="tx1"/>
                </a:solidFill>
                <a:effectLst/>
                <a:latin typeface="+mn-lt"/>
                <a:ea typeface="+mn-ea"/>
                <a:cs typeface="+mn-cs"/>
              </a:rPr>
              <a:t>binary tree</a:t>
            </a:r>
            <a:r>
              <a:rPr lang="zh-TW" altLang="en-US" sz="1200" b="0" i="0" kern="1200" dirty="0">
                <a:solidFill>
                  <a:schemeClr val="tx1"/>
                </a:solidFill>
                <a:effectLst/>
                <a:latin typeface="+mn-lt"/>
                <a:ea typeface="+mn-ea"/>
                <a:cs typeface="+mn-cs"/>
              </a:rPr>
              <a:t>通常應用於區塊鏈。信息的</a:t>
            </a:r>
            <a:r>
              <a:rPr lang="en-US" altLang="zh-TW" sz="1200" b="0" i="0" kern="1200" dirty="0">
                <a:solidFill>
                  <a:schemeClr val="tx1"/>
                </a:solidFill>
                <a:effectLst/>
                <a:latin typeface="+mn-lt"/>
                <a:ea typeface="+mn-ea"/>
                <a:cs typeface="+mn-cs"/>
              </a:rPr>
              <a:t>hash</a:t>
            </a:r>
            <a:r>
              <a:rPr lang="zh-TW" altLang="en-US" sz="1200" b="0" i="0" kern="1200" dirty="0">
                <a:solidFill>
                  <a:schemeClr val="tx1"/>
                </a:solidFill>
                <a:effectLst/>
                <a:latin typeface="+mn-lt"/>
                <a:ea typeface="+mn-ea"/>
                <a:cs typeface="+mn-cs"/>
              </a:rPr>
              <a:t>值存儲在節點中。每條交易記錄都被計算為</a:t>
            </a:r>
            <a:r>
              <a:rPr lang="en-US" altLang="zh-TW" sz="1200" b="0" i="0" kern="1200" dirty="0">
                <a:solidFill>
                  <a:schemeClr val="tx1"/>
                </a:solidFill>
                <a:effectLst/>
                <a:latin typeface="+mn-lt"/>
                <a:ea typeface="+mn-ea"/>
                <a:cs typeface="+mn-cs"/>
              </a:rPr>
              <a:t>hash</a:t>
            </a:r>
            <a:r>
              <a:rPr lang="zh-TW" altLang="en-US" sz="1200" b="0" i="0" kern="1200" dirty="0">
                <a:solidFill>
                  <a:schemeClr val="tx1"/>
                </a:solidFill>
                <a:effectLst/>
                <a:latin typeface="+mn-lt"/>
                <a:ea typeface="+mn-ea"/>
                <a:cs typeface="+mn-cs"/>
              </a:rPr>
              <a:t>值，並作為葉節點存儲在 </a:t>
            </a:r>
            <a:r>
              <a:rPr lang="en-US" altLang="zh-TW" sz="1200" b="0" i="0" kern="1200" dirty="0">
                <a:solidFill>
                  <a:schemeClr val="tx1"/>
                </a:solidFill>
                <a:effectLst/>
                <a:latin typeface="+mn-lt"/>
                <a:ea typeface="+mn-ea"/>
                <a:cs typeface="+mn-cs"/>
              </a:rPr>
              <a:t>MHT </a:t>
            </a:r>
            <a:r>
              <a:rPr lang="zh-TW" altLang="en-US" sz="1200" b="0" i="0" kern="1200" dirty="0">
                <a:solidFill>
                  <a:schemeClr val="tx1"/>
                </a:solidFill>
                <a:effectLst/>
                <a:latin typeface="+mn-lt"/>
                <a:ea typeface="+mn-ea"/>
                <a:cs typeface="+mn-cs"/>
              </a:rPr>
              <a:t>中。 然後，將兩個葉子節點成對</a:t>
            </a:r>
            <a:r>
              <a:rPr lang="en-US" altLang="zh-TW" sz="1200" b="0" i="0" kern="1200" dirty="0">
                <a:solidFill>
                  <a:schemeClr val="tx1"/>
                </a:solidFill>
                <a:effectLst/>
                <a:latin typeface="+mn-lt"/>
                <a:ea typeface="+mn-ea"/>
                <a:cs typeface="+mn-cs"/>
              </a:rPr>
              <a:t>hash</a:t>
            </a:r>
            <a:r>
              <a:rPr lang="zh-TW" altLang="en-US" sz="1200" b="0" i="0" kern="1200" dirty="0">
                <a:solidFill>
                  <a:schemeClr val="tx1"/>
                </a:solidFill>
                <a:effectLst/>
                <a:latin typeface="+mn-lt"/>
                <a:ea typeface="+mn-ea"/>
                <a:cs typeface="+mn-cs"/>
              </a:rPr>
              <a:t>並存儲在塊中，直到最後一個</a:t>
            </a:r>
            <a:r>
              <a:rPr lang="en-US" altLang="zh-TW" sz="1200" b="0" i="0" kern="1200" dirty="0">
                <a:solidFill>
                  <a:schemeClr val="tx1"/>
                </a:solidFill>
                <a:effectLst/>
                <a:latin typeface="+mn-lt"/>
                <a:ea typeface="+mn-ea"/>
                <a:cs typeface="+mn-cs"/>
              </a:rPr>
              <a:t>hash</a:t>
            </a:r>
            <a:r>
              <a:rPr lang="zh-TW" altLang="en-US" sz="1200" b="0" i="0" kern="1200" dirty="0">
                <a:solidFill>
                  <a:schemeClr val="tx1"/>
                </a:solidFill>
                <a:effectLst/>
                <a:latin typeface="+mn-lt"/>
                <a:ea typeface="+mn-ea"/>
                <a:cs typeface="+mn-cs"/>
              </a:rPr>
              <a:t>值作為默克爾</a:t>
            </a:r>
            <a:r>
              <a:rPr lang="en-US" altLang="zh-TW" sz="1200" b="0" i="0" kern="1200" dirty="0">
                <a:solidFill>
                  <a:schemeClr val="tx1"/>
                </a:solidFill>
                <a:effectLst/>
                <a:latin typeface="+mn-lt"/>
                <a:ea typeface="+mn-ea"/>
                <a:cs typeface="+mn-cs"/>
              </a:rPr>
              <a:t>root</a:t>
            </a:r>
            <a:r>
              <a:rPr lang="zh-TW" altLang="en-US" sz="1200" b="0" i="0" kern="1200" dirty="0">
                <a:solidFill>
                  <a:schemeClr val="tx1"/>
                </a:solidFill>
                <a:effectLst/>
                <a:latin typeface="+mn-lt"/>
                <a:ea typeface="+mn-ea"/>
                <a:cs typeface="+mn-cs"/>
              </a:rPr>
              <a:t>。 如圖</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所示，節點</a:t>
            </a:r>
            <a:r>
              <a:rPr lang="en-US" altLang="zh-TW" sz="1200" b="0" i="0" kern="1200" dirty="0" err="1">
                <a:solidFill>
                  <a:schemeClr val="tx1"/>
                </a:solidFill>
                <a:effectLst/>
                <a:latin typeface="+mn-lt"/>
                <a:ea typeface="+mn-ea"/>
                <a:cs typeface="+mn-cs"/>
              </a:rPr>
              <a:t>hashAB</a:t>
            </a:r>
            <a:r>
              <a:rPr lang="zh-TW" altLang="en-US" sz="1200" b="0" i="0" kern="1200" dirty="0">
                <a:solidFill>
                  <a:schemeClr val="tx1"/>
                </a:solidFill>
                <a:effectLst/>
                <a:latin typeface="+mn-lt"/>
                <a:ea typeface="+mn-ea"/>
                <a:cs typeface="+mn-cs"/>
              </a:rPr>
              <a:t>的值是兩個葉子節點</a:t>
            </a:r>
            <a:r>
              <a:rPr lang="en-US" altLang="zh-TW" sz="1200" b="0" i="0" kern="1200" dirty="0" err="1">
                <a:solidFill>
                  <a:schemeClr val="tx1"/>
                </a:solidFill>
                <a:effectLst/>
                <a:latin typeface="+mn-lt"/>
                <a:ea typeface="+mn-ea"/>
                <a:cs typeface="+mn-cs"/>
              </a:rPr>
              <a:t>hashA</a:t>
            </a:r>
            <a:r>
              <a:rPr lang="zh-TW" altLang="en-US" sz="1200" b="0" i="0" kern="1200" dirty="0">
                <a:solidFill>
                  <a:schemeClr val="tx1"/>
                </a:solidFill>
                <a:effectLst/>
                <a:latin typeface="+mn-lt"/>
                <a:ea typeface="+mn-ea"/>
                <a:cs typeface="+mn-cs"/>
              </a:rPr>
              <a:t>和</a:t>
            </a:r>
            <a:r>
              <a:rPr lang="en-US" altLang="zh-TW" sz="1200" b="0" i="0" kern="1200" dirty="0" err="1">
                <a:solidFill>
                  <a:schemeClr val="tx1"/>
                </a:solidFill>
                <a:effectLst/>
                <a:latin typeface="+mn-lt"/>
                <a:ea typeface="+mn-ea"/>
                <a:cs typeface="+mn-cs"/>
              </a:rPr>
              <a:t>hashB</a:t>
            </a:r>
            <a:r>
              <a:rPr lang="zh-TW" altLang="en-US" sz="1200" b="0" i="0" kern="1200" dirty="0">
                <a:solidFill>
                  <a:schemeClr val="tx1"/>
                </a:solidFill>
                <a:effectLst/>
                <a:latin typeface="+mn-lt"/>
                <a:ea typeface="+mn-ea"/>
                <a:cs typeface="+mn-cs"/>
              </a:rPr>
              <a:t>的</a:t>
            </a:r>
            <a:r>
              <a:rPr lang="en-US" altLang="zh-TW" sz="1200" b="0" i="0" kern="1200" dirty="0">
                <a:solidFill>
                  <a:schemeClr val="tx1"/>
                </a:solidFill>
                <a:effectLst/>
                <a:latin typeface="+mn-lt"/>
                <a:ea typeface="+mn-ea"/>
                <a:cs typeface="+mn-cs"/>
              </a:rPr>
              <a:t>hash</a:t>
            </a:r>
            <a:r>
              <a:rPr lang="zh-TW" altLang="en-US" sz="1200" b="0" i="0" kern="1200" dirty="0">
                <a:solidFill>
                  <a:schemeClr val="tx1"/>
                </a:solidFill>
                <a:effectLst/>
                <a:latin typeface="+mn-lt"/>
                <a:ea typeface="+mn-ea"/>
                <a:cs typeface="+mn-cs"/>
              </a:rPr>
              <a:t>值。 當</a:t>
            </a:r>
            <a:r>
              <a:rPr lang="en-US" altLang="zh-TW" sz="1200" b="0" i="0" kern="1200" dirty="0" err="1">
                <a:solidFill>
                  <a:schemeClr val="tx1"/>
                </a:solidFill>
                <a:effectLst/>
                <a:latin typeface="+mn-lt"/>
                <a:ea typeface="+mn-ea"/>
                <a:cs typeface="+mn-cs"/>
              </a:rPr>
              <a:t>hashE</a:t>
            </a:r>
            <a:r>
              <a:rPr lang="zh-TW" altLang="en-US" sz="1200" b="0" i="0" kern="1200" dirty="0">
                <a:solidFill>
                  <a:schemeClr val="tx1"/>
                </a:solidFill>
                <a:effectLst/>
                <a:latin typeface="+mn-lt"/>
                <a:ea typeface="+mn-ea"/>
                <a:cs typeface="+mn-cs"/>
              </a:rPr>
              <a:t>這樣的葉子節點只有一個時，系統會認為是兩個相同的葉子節點，使用上述方法計算</a:t>
            </a:r>
            <a:r>
              <a:rPr lang="en-US" altLang="zh-TW" sz="1200" b="0" i="0" kern="1200" dirty="0" err="1">
                <a:solidFill>
                  <a:schemeClr val="tx1"/>
                </a:solidFill>
                <a:effectLst/>
                <a:latin typeface="+mn-lt"/>
                <a:ea typeface="+mn-ea"/>
                <a:cs typeface="+mn-cs"/>
              </a:rPr>
              <a:t>hashEE</a:t>
            </a:r>
            <a:r>
              <a:rPr lang="zh-TW" altLang="en-US" sz="1200" b="0" i="0" kern="1200" dirty="0">
                <a:solidFill>
                  <a:schemeClr val="tx1"/>
                </a:solidFill>
                <a:effectLst/>
                <a:latin typeface="+mn-lt"/>
                <a:ea typeface="+mn-ea"/>
                <a:cs typeface="+mn-cs"/>
              </a:rPr>
              <a:t>。</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20</a:t>
            </a:fld>
            <a:endParaRPr lang="zh-TW" altLang="en-US"/>
          </a:p>
        </p:txBody>
      </p:sp>
    </p:spTree>
    <p:extLst>
      <p:ext uri="{BB962C8B-B14F-4D97-AF65-F5344CB8AC3E}">
        <p14:creationId xmlns:p14="http://schemas.microsoft.com/office/powerpoint/2010/main" val="149817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考慮一個典型的 </a:t>
            </a:r>
            <a:r>
              <a:rPr lang="en-US" altLang="zh-TW" sz="1200" b="0" i="0" kern="1200" dirty="0">
                <a:solidFill>
                  <a:schemeClr val="tx1"/>
                </a:solidFill>
                <a:effectLst/>
                <a:latin typeface="+mn-lt"/>
                <a:ea typeface="+mn-ea"/>
                <a:cs typeface="+mn-cs"/>
              </a:rPr>
              <a:t>VANET</a:t>
            </a:r>
            <a:r>
              <a:rPr lang="zh-TW" altLang="en-US" sz="1200" b="0" i="0" kern="1200" dirty="0">
                <a:solidFill>
                  <a:schemeClr val="tx1"/>
                </a:solidFill>
                <a:effectLst/>
                <a:latin typeface="+mn-lt"/>
                <a:ea typeface="+mn-ea"/>
                <a:cs typeface="+mn-cs"/>
              </a:rPr>
              <a:t>，車輛和路邊基礎設施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相互通信。 每時每刻，每個車輛節點都屬於一個唯一的 </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，每個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負責可擴展地計算多個車輛節點的可信度值。 單個</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負責挖掘其轄區內車輛的屬性信息，並對其進行評估，並將評估後的車輛可信值錄入區塊鏈賬本。在</a:t>
            </a:r>
            <a:r>
              <a:rPr lang="en-US" altLang="zh-TW" sz="1200" b="0" i="0" kern="1200" dirty="0">
                <a:solidFill>
                  <a:schemeClr val="tx1"/>
                </a:solidFill>
                <a:effectLst/>
                <a:latin typeface="+mn-lt"/>
                <a:ea typeface="+mn-ea"/>
                <a:cs typeface="+mn-cs"/>
              </a:rPr>
              <a:t>[32]</a:t>
            </a:r>
            <a:r>
              <a:rPr lang="zh-TW" altLang="en-US" sz="1200" b="0" i="0" kern="1200" dirty="0">
                <a:solidFill>
                  <a:schemeClr val="tx1"/>
                </a:solidFill>
                <a:effectLst/>
                <a:latin typeface="+mn-lt"/>
                <a:ea typeface="+mn-ea"/>
                <a:cs typeface="+mn-cs"/>
              </a:rPr>
              <a:t>中首次提到了車輛的可信度可擴展計算方法。兩個定義：可信賴屬性信息（</a:t>
            </a:r>
            <a:r>
              <a:rPr lang="en-US" altLang="zh-TW" sz="1200" b="0" i="0" kern="1200" dirty="0">
                <a:solidFill>
                  <a:schemeClr val="tx1"/>
                </a:solidFill>
                <a:effectLst/>
                <a:latin typeface="+mn-lt"/>
                <a:ea typeface="+mn-ea"/>
                <a:cs typeface="+mn-cs"/>
              </a:rPr>
              <a:t>TAI</a:t>
            </a:r>
            <a:r>
              <a:rPr lang="zh-TW" altLang="en-US" sz="1200" b="0" i="0" kern="1200" dirty="0">
                <a:solidFill>
                  <a:schemeClr val="tx1"/>
                </a:solidFill>
                <a:effectLst/>
                <a:latin typeface="+mn-lt"/>
                <a:ea typeface="+mn-ea"/>
                <a:cs typeface="+mn-cs"/>
              </a:rPr>
              <a:t>）和可信賴級別（</a:t>
            </a:r>
            <a:r>
              <a:rPr lang="en-US" altLang="zh-TW" sz="1200" b="0" i="0" kern="1200" dirty="0">
                <a:solidFill>
                  <a:schemeClr val="tx1"/>
                </a:solidFill>
                <a:effectLst/>
                <a:latin typeface="+mn-lt"/>
                <a:ea typeface="+mn-ea"/>
                <a:cs typeface="+mn-cs"/>
              </a:rPr>
              <a:t>TL</a:t>
            </a:r>
            <a:r>
              <a:rPr lang="zh-TW" altLang="en-US" sz="1200" b="0" i="0" kern="1200" dirty="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21</a:t>
            </a:fld>
            <a:endParaRPr lang="zh-TW" altLang="en-US"/>
          </a:p>
        </p:txBody>
      </p:sp>
    </p:spTree>
    <p:extLst>
      <p:ext uri="{BB962C8B-B14F-4D97-AF65-F5344CB8AC3E}">
        <p14:creationId xmlns:p14="http://schemas.microsoft.com/office/powerpoint/2010/main" val="371679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Def4</a:t>
            </a:r>
            <a:r>
              <a:rPr lang="zh-TW" altLang="en-US" sz="1200" b="0" i="0" kern="1200" dirty="0">
                <a:solidFill>
                  <a:schemeClr val="tx1"/>
                </a:solidFill>
                <a:effectLst/>
                <a:latin typeface="+mn-lt"/>
                <a:ea typeface="+mn-ea"/>
                <a:cs typeface="+mn-cs"/>
              </a:rPr>
              <a:t>（可信屬性信息，</a:t>
            </a:r>
            <a:r>
              <a:rPr lang="en-US" altLang="zh-TW" sz="1200" b="0" i="0" kern="1200" dirty="0">
                <a:solidFill>
                  <a:schemeClr val="tx1"/>
                </a:solidFill>
                <a:effectLst/>
                <a:latin typeface="+mn-lt"/>
                <a:ea typeface="+mn-ea"/>
                <a:cs typeface="+mn-cs"/>
              </a:rPr>
              <a:t>TAI</a:t>
            </a:r>
            <a:r>
              <a:rPr lang="zh-TW" altLang="en-US" sz="1200" b="0" i="0" kern="1200" dirty="0">
                <a:solidFill>
                  <a:schemeClr val="tx1"/>
                </a:solidFill>
                <a:effectLst/>
                <a:latin typeface="+mn-lt"/>
                <a:ea typeface="+mn-ea"/>
                <a:cs typeface="+mn-cs"/>
              </a:rPr>
              <a:t>）。</a:t>
            </a:r>
            <a:br>
              <a:rPr lang="zh-TW" altLang="en-US"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TAI</a:t>
            </a:r>
            <a:r>
              <a:rPr lang="zh-TW" altLang="en-US" sz="1200" b="0" i="0" kern="1200" dirty="0">
                <a:solidFill>
                  <a:schemeClr val="tx1"/>
                </a:solidFill>
                <a:effectLst/>
                <a:latin typeface="+mn-lt"/>
                <a:ea typeface="+mn-ea"/>
                <a:cs typeface="+mn-cs"/>
              </a:rPr>
              <a:t>是反映車輛屬性的各種屬性參數的集合。 設置集合</a:t>
            </a:r>
            <a:r>
              <a:rPr lang="en-US" altLang="zh-TW" sz="1200" b="0" i="0" kern="1200" dirty="0">
                <a:solidFill>
                  <a:schemeClr val="tx1"/>
                </a:solidFill>
                <a:effectLst/>
                <a:latin typeface="+mn-lt"/>
                <a:ea typeface="+mn-ea"/>
                <a:cs typeface="+mn-cs"/>
              </a:rPr>
              <a:t>A</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 {a1, a2, a3, …, am}</a:t>
            </a:r>
            <a:r>
              <a:rPr lang="zh-TW" altLang="en-US" sz="1200" b="0" i="0" kern="1200" dirty="0">
                <a:solidFill>
                  <a:schemeClr val="tx1"/>
                </a:solidFill>
                <a:effectLst/>
                <a:latin typeface="+mn-lt"/>
                <a:ea typeface="+mn-ea"/>
                <a:cs typeface="+mn-cs"/>
              </a:rPr>
              <a:t>，其中</a:t>
            </a:r>
            <a:r>
              <a:rPr lang="en-US" altLang="zh-TW" sz="1200" b="0" i="0" kern="1200" dirty="0">
                <a:solidFill>
                  <a:schemeClr val="tx1"/>
                </a:solidFill>
                <a:effectLst/>
                <a:latin typeface="+mn-lt"/>
                <a:ea typeface="+mn-ea"/>
                <a:cs typeface="+mn-cs"/>
              </a:rPr>
              <a:t>A</a:t>
            </a:r>
            <a:r>
              <a:rPr lang="zh-TW" altLang="en-US" sz="1200" b="0" i="0" kern="1200" dirty="0">
                <a:solidFill>
                  <a:schemeClr val="tx1"/>
                </a:solidFill>
                <a:effectLst/>
                <a:latin typeface="+mn-lt"/>
                <a:ea typeface="+mn-ea"/>
                <a:cs typeface="+mn-cs"/>
              </a:rPr>
              <a:t>代表</a:t>
            </a:r>
            <a:r>
              <a:rPr lang="en-US" altLang="zh-TW" sz="1200" b="0" i="0" kern="1200" dirty="0">
                <a:solidFill>
                  <a:schemeClr val="tx1"/>
                </a:solidFill>
                <a:effectLst/>
                <a:latin typeface="+mn-lt"/>
                <a:ea typeface="+mn-ea"/>
                <a:cs typeface="+mn-cs"/>
              </a:rPr>
              <a:t>TAI</a:t>
            </a:r>
            <a:r>
              <a:rPr lang="zh-TW" altLang="en-US" sz="1200" b="0" i="0" kern="1200" dirty="0">
                <a:solidFill>
                  <a:schemeClr val="tx1"/>
                </a:solidFill>
                <a:effectLst/>
                <a:latin typeface="+mn-lt"/>
                <a:ea typeface="+mn-ea"/>
                <a:cs typeface="+mn-cs"/>
              </a:rPr>
              <a:t>的集合，</a:t>
            </a:r>
            <a:r>
              <a:rPr lang="en-US" altLang="zh-TW" sz="1200" b="0" i="0" kern="1200" dirty="0">
                <a:solidFill>
                  <a:schemeClr val="tx1"/>
                </a:solidFill>
                <a:effectLst/>
                <a:latin typeface="+mn-lt"/>
                <a:ea typeface="+mn-ea"/>
                <a:cs typeface="+mn-cs"/>
              </a:rPr>
              <a:t>a1, a2, a3, …, am</a:t>
            </a:r>
            <a:r>
              <a:rPr lang="zh-TW" altLang="en-US" sz="1200" b="0" i="0" kern="1200" dirty="0">
                <a:solidFill>
                  <a:schemeClr val="tx1"/>
                </a:solidFill>
                <a:effectLst/>
                <a:latin typeface="+mn-lt"/>
                <a:ea typeface="+mn-ea"/>
                <a:cs typeface="+mn-cs"/>
              </a:rPr>
              <a:t>表示由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個車載單元 </a:t>
            </a:r>
            <a:r>
              <a:rPr lang="en-US" altLang="zh-TW" sz="1200" b="0" i="0" kern="1200" dirty="0">
                <a:solidFill>
                  <a:schemeClr val="tx1"/>
                </a:solidFill>
                <a:effectLst/>
                <a:latin typeface="+mn-lt"/>
                <a:ea typeface="+mn-ea"/>
                <a:cs typeface="+mn-cs"/>
              </a:rPr>
              <a:t>(OBU) </a:t>
            </a:r>
            <a:r>
              <a:rPr lang="zh-TW" altLang="en-US" sz="1200" b="0" i="0" kern="1200" dirty="0">
                <a:solidFill>
                  <a:schemeClr val="tx1"/>
                </a:solidFill>
                <a:effectLst/>
                <a:latin typeface="+mn-lt"/>
                <a:ea typeface="+mn-ea"/>
                <a:cs typeface="+mn-cs"/>
              </a:rPr>
              <a:t>收集的不同參數。</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這些消息由 </a:t>
            </a:r>
            <a:r>
              <a:rPr lang="en-US" altLang="zh-TW" sz="1200" b="0" i="0" kern="1200" dirty="0">
                <a:solidFill>
                  <a:schemeClr val="tx1"/>
                </a:solidFill>
                <a:effectLst/>
                <a:latin typeface="+mn-lt"/>
                <a:ea typeface="+mn-ea"/>
                <a:cs typeface="+mn-cs"/>
              </a:rPr>
              <a:t>OBU </a:t>
            </a:r>
            <a:r>
              <a:rPr lang="zh-TW" altLang="en-US" sz="1200" b="0" i="0" kern="1200" dirty="0">
                <a:solidFill>
                  <a:schemeClr val="tx1"/>
                </a:solidFill>
                <a:effectLst/>
                <a:latin typeface="+mn-lt"/>
                <a:ea typeface="+mn-ea"/>
                <a:cs typeface="+mn-cs"/>
              </a:rPr>
              <a:t>收集並發送到 </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TAI </a:t>
            </a:r>
            <a:r>
              <a:rPr lang="zh-TW" altLang="en-US" sz="1200" b="0" i="0" kern="1200" dirty="0">
                <a:solidFill>
                  <a:schemeClr val="tx1"/>
                </a:solidFill>
                <a:effectLst/>
                <a:latin typeface="+mn-lt"/>
                <a:ea typeface="+mn-ea"/>
                <a:cs typeface="+mn-cs"/>
              </a:rPr>
              <a:t>增加了可信度計算數據源的可擴展性。</a:t>
            </a:r>
          </a:p>
          <a:p>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將根據 </a:t>
            </a:r>
            <a:r>
              <a:rPr lang="en-US" altLang="zh-TW" sz="1200" b="0" i="0" kern="1200" dirty="0">
                <a:solidFill>
                  <a:schemeClr val="tx1"/>
                </a:solidFill>
                <a:effectLst/>
                <a:latin typeface="+mn-lt"/>
                <a:ea typeface="+mn-ea"/>
                <a:cs typeface="+mn-cs"/>
              </a:rPr>
              <a:t>TAI </a:t>
            </a:r>
            <a:r>
              <a:rPr lang="zh-TW" altLang="en-US" sz="1200" b="0" i="0" kern="1200" dirty="0">
                <a:solidFill>
                  <a:schemeClr val="tx1"/>
                </a:solidFill>
                <a:effectLst/>
                <a:latin typeface="+mn-lt"/>
                <a:ea typeface="+mn-ea"/>
                <a:cs typeface="+mn-cs"/>
              </a:rPr>
              <a:t>計算車輛可信度（</a:t>
            </a:r>
            <a:r>
              <a:rPr lang="en-US" altLang="zh-TW" sz="1200" b="0" i="0" kern="1200" dirty="0">
                <a:solidFill>
                  <a:schemeClr val="tx1"/>
                </a:solidFill>
                <a:effectLst/>
                <a:latin typeface="+mn-lt"/>
                <a:ea typeface="+mn-ea"/>
                <a:cs typeface="+mn-cs"/>
              </a:rPr>
              <a:t>TL</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Def5</a:t>
            </a:r>
            <a:r>
              <a:rPr lang="zh-TW" altLang="en-US" sz="1200" b="0" i="0" kern="1200" dirty="0">
                <a:solidFill>
                  <a:schemeClr val="tx1"/>
                </a:solidFill>
                <a:effectLst/>
                <a:latin typeface="+mn-lt"/>
                <a:ea typeface="+mn-ea"/>
                <a:cs typeface="+mn-cs"/>
              </a:rPr>
              <a:t>（可信度，</a:t>
            </a:r>
            <a:r>
              <a:rPr lang="en-US" altLang="zh-TW" sz="1200" b="0" i="0" kern="1200" dirty="0">
                <a:solidFill>
                  <a:schemeClr val="tx1"/>
                </a:solidFill>
                <a:effectLst/>
                <a:latin typeface="+mn-lt"/>
                <a:ea typeface="+mn-ea"/>
                <a:cs typeface="+mn-cs"/>
              </a:rPr>
              <a:t>TL</a:t>
            </a:r>
            <a:r>
              <a:rPr lang="zh-TW" altLang="en-US" sz="1200" b="0" i="0" kern="1200" dirty="0">
                <a:solidFill>
                  <a:schemeClr val="tx1"/>
                </a:solidFill>
                <a:effectLst/>
                <a:latin typeface="+mn-lt"/>
                <a:ea typeface="+mn-ea"/>
                <a:cs typeface="+mn-cs"/>
              </a:rPr>
              <a:t>）。車輛的 </a:t>
            </a:r>
            <a:r>
              <a:rPr lang="en-US" altLang="zh-TW" sz="1200" b="0" i="0" kern="1200" dirty="0">
                <a:solidFill>
                  <a:schemeClr val="tx1"/>
                </a:solidFill>
                <a:effectLst/>
                <a:latin typeface="+mn-lt"/>
                <a:ea typeface="+mn-ea"/>
                <a:cs typeface="+mn-cs"/>
              </a:rPr>
              <a:t>TL </a:t>
            </a:r>
            <a:r>
              <a:rPr lang="zh-TW" altLang="en-US" sz="1200" b="0" i="0" kern="1200" dirty="0">
                <a:solidFill>
                  <a:schemeClr val="tx1"/>
                </a:solidFill>
                <a:effectLst/>
                <a:latin typeface="+mn-lt"/>
                <a:ea typeface="+mn-ea"/>
                <a:cs typeface="+mn-cs"/>
              </a:rPr>
              <a:t>是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共享的可擴展計算標準，根據從該車輛收集的 </a:t>
            </a:r>
            <a:r>
              <a:rPr lang="en-US" altLang="zh-TW" sz="1200" b="0" i="0" kern="1200" dirty="0">
                <a:solidFill>
                  <a:schemeClr val="tx1"/>
                </a:solidFill>
                <a:effectLst/>
                <a:latin typeface="+mn-lt"/>
                <a:ea typeface="+mn-ea"/>
                <a:cs typeface="+mn-cs"/>
              </a:rPr>
              <a:t>TAI </a:t>
            </a:r>
            <a:r>
              <a:rPr lang="zh-TW" altLang="en-US" sz="1200" b="0" i="0" kern="1200" dirty="0">
                <a:solidFill>
                  <a:schemeClr val="tx1"/>
                </a:solidFill>
                <a:effectLst/>
                <a:latin typeface="+mn-lt"/>
                <a:ea typeface="+mn-ea"/>
                <a:cs typeface="+mn-cs"/>
              </a:rPr>
              <a:t>計算得出。</a:t>
            </a:r>
            <a:r>
              <a:rPr lang="en-US" altLang="zh-TW" sz="1200" b="0" i="0" kern="1200" dirty="0">
                <a:solidFill>
                  <a:schemeClr val="tx1"/>
                </a:solidFill>
                <a:effectLst/>
                <a:latin typeface="+mn-lt"/>
                <a:ea typeface="+mn-ea"/>
                <a:cs typeface="+mn-cs"/>
              </a:rPr>
              <a:t>TL </a:t>
            </a:r>
            <a:r>
              <a:rPr lang="zh-TW" altLang="en-US" sz="1200" b="0" i="0" kern="1200" dirty="0">
                <a:solidFill>
                  <a:schemeClr val="tx1"/>
                </a:solidFill>
                <a:effectLst/>
                <a:latin typeface="+mn-lt"/>
                <a:ea typeface="+mn-ea"/>
                <a:cs typeface="+mn-cs"/>
              </a:rPr>
              <a:t>值表示為 </a:t>
            </a:r>
            <a:r>
              <a:rPr lang="en-US" altLang="zh-TW" sz="1200" b="0" i="0" kern="1200" dirty="0">
                <a:solidFill>
                  <a:schemeClr val="tx1"/>
                </a:solidFill>
                <a:effectLst/>
                <a:latin typeface="+mn-lt"/>
                <a:ea typeface="+mn-ea"/>
                <a:cs typeface="+mn-cs"/>
              </a:rPr>
              <a:t>C. Eq(1) </a:t>
            </a:r>
            <a:r>
              <a:rPr lang="zh-TW" altLang="en-US" sz="1200" b="0" i="0" kern="1200" dirty="0">
                <a:solidFill>
                  <a:schemeClr val="tx1"/>
                </a:solidFill>
                <a:effectLst/>
                <a:latin typeface="+mn-lt"/>
                <a:ea typeface="+mn-ea"/>
                <a:cs typeface="+mn-cs"/>
              </a:rPr>
              <a:t>提供車輛在時間 </a:t>
            </a:r>
            <a:r>
              <a:rPr lang="en-US" altLang="zh-TW" sz="1200" b="0" i="0" kern="1200" dirty="0">
                <a:solidFill>
                  <a:schemeClr val="tx1"/>
                </a:solidFill>
                <a:effectLst/>
                <a:latin typeface="+mn-lt"/>
                <a:ea typeface="+mn-ea"/>
                <a:cs typeface="+mn-cs"/>
              </a:rPr>
              <a:t>t </a:t>
            </a:r>
            <a:r>
              <a:rPr lang="zh-TW" altLang="en-US" sz="1200" b="0" i="0" kern="1200" dirty="0">
                <a:solidFill>
                  <a:schemeClr val="tx1"/>
                </a:solidFill>
                <a:effectLst/>
                <a:latin typeface="+mn-lt"/>
                <a:ea typeface="+mn-ea"/>
                <a:cs typeface="+mn-cs"/>
              </a:rPr>
              <a:t>的瞬時 </a:t>
            </a:r>
            <a:r>
              <a:rPr lang="en-US" altLang="zh-TW" sz="1200" b="0" i="0" kern="1200" dirty="0">
                <a:solidFill>
                  <a:schemeClr val="tx1"/>
                </a:solidFill>
                <a:effectLst/>
                <a:latin typeface="+mn-lt"/>
                <a:ea typeface="+mn-ea"/>
                <a:cs typeface="+mn-cs"/>
              </a:rPr>
              <a:t>TL </a:t>
            </a:r>
            <a:r>
              <a:rPr lang="zh-TW" altLang="en-US" sz="1200" b="0" i="0" kern="1200" dirty="0">
                <a:solidFill>
                  <a:schemeClr val="tx1"/>
                </a:solidFill>
                <a:effectLst/>
                <a:latin typeface="+mn-lt"/>
                <a:ea typeface="+mn-ea"/>
                <a:cs typeface="+mn-cs"/>
              </a:rPr>
              <a:t>值 </a:t>
            </a:r>
            <a:r>
              <a:rPr lang="en-US" altLang="zh-TW" sz="1200" b="0" i="0" kern="1200" dirty="0" err="1">
                <a:solidFill>
                  <a:schemeClr val="tx1"/>
                </a:solidFill>
                <a:effectLst/>
                <a:latin typeface="+mn-lt"/>
                <a:ea typeface="+mn-ea"/>
                <a:cs typeface="+mn-cs"/>
              </a:rPr>
              <a:t>Cinst</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(t)</a:t>
            </a:r>
            <a:r>
              <a:rPr lang="zh-TW" altLang="en-US" sz="1200" b="0" i="0" kern="1200" dirty="0">
                <a:solidFill>
                  <a:schemeClr val="tx1"/>
                </a:solidFill>
                <a:effectLst/>
                <a:latin typeface="+mn-lt"/>
                <a:ea typeface="+mn-ea"/>
                <a:cs typeface="+mn-cs"/>
              </a:rPr>
              <a:t>。</a:t>
            </a:r>
            <a:br>
              <a:rPr lang="zh-TW" altLang="en-US" sz="1200" b="0" i="0" kern="1200" dirty="0">
                <a:solidFill>
                  <a:schemeClr val="tx1"/>
                </a:solidFill>
                <a:effectLst/>
                <a:latin typeface="+mn-lt"/>
                <a:ea typeface="+mn-ea"/>
                <a:cs typeface="+mn-cs"/>
              </a:rPr>
            </a:br>
            <a:endParaRPr lang="zh-TW" altLang="en-US" sz="1200" b="0" i="0" kern="1200" dirty="0">
              <a:solidFill>
                <a:schemeClr val="tx1"/>
              </a:solidFill>
              <a:effectLst/>
              <a:latin typeface="+mn-lt"/>
              <a:ea typeface="+mn-ea"/>
              <a:cs typeface="+mn-cs"/>
            </a:endParaRPr>
          </a:p>
          <a:p>
            <a:pPr latinLnBrk="0"/>
            <a:r>
              <a:rPr lang="zh-TW" altLang="en-US" sz="1200" b="0" i="0" u="none" strike="noStrike" kern="1200" dirty="0">
                <a:solidFill>
                  <a:schemeClr val="tx1"/>
                </a:solidFill>
                <a:effectLst/>
                <a:latin typeface="+mn-lt"/>
                <a:ea typeface="+mn-ea"/>
                <a:cs typeface="+mn-cs"/>
              </a:rPr>
              <a:t> 留言</a:t>
            </a:r>
          </a:p>
          <a:p>
            <a:r>
              <a:rPr lang="zh-TW" altLang="en-US" sz="1200" b="0" i="0" kern="1200" dirty="0">
                <a:solidFill>
                  <a:schemeClr val="tx1"/>
                </a:solidFill>
                <a:effectLst/>
                <a:latin typeface="+mn-lt"/>
                <a:ea typeface="+mn-ea"/>
                <a:cs typeface="+mn-cs"/>
              </a:rPr>
              <a:t>其中 </a:t>
            </a:r>
            <a:r>
              <a:rPr lang="en-US" altLang="zh-TW" sz="1200" b="0" i="0" kern="1200" dirty="0" err="1">
                <a:solidFill>
                  <a:schemeClr val="tx1"/>
                </a:solidFill>
                <a:effectLst/>
                <a:latin typeface="+mn-lt"/>
                <a:ea typeface="+mn-ea"/>
                <a:cs typeface="+mn-cs"/>
              </a:rPr>
              <a:t>wi</a:t>
            </a:r>
            <a:r>
              <a:rPr lang="zh-TW" altLang="en-US" sz="1200" b="0" i="0" kern="1200" dirty="0">
                <a:solidFill>
                  <a:schemeClr val="tx1"/>
                </a:solidFill>
                <a:effectLst/>
                <a:latin typeface="+mn-lt"/>
                <a:ea typeface="+mn-ea"/>
                <a:cs typeface="+mn-cs"/>
              </a:rPr>
              <a:t> 是第 </a:t>
            </a:r>
            <a:r>
              <a:rPr lang="en-US" altLang="zh-TW" sz="1200" b="0" i="0" kern="1200" dirty="0" err="1">
                <a:solidFill>
                  <a:schemeClr val="tx1"/>
                </a:solidFill>
                <a:effectLst/>
                <a:latin typeface="+mn-lt"/>
                <a:ea typeface="+mn-ea"/>
                <a:cs typeface="+mn-cs"/>
              </a:rPr>
              <a:t>i</a:t>
            </a:r>
            <a:r>
              <a:rPr lang="zh-TW" altLang="en-US" sz="1200" b="0" i="0" kern="1200" dirty="0">
                <a:solidFill>
                  <a:schemeClr val="tx1"/>
                </a:solidFill>
                <a:effectLst/>
                <a:latin typeface="+mn-lt"/>
                <a:ea typeface="+mn-ea"/>
                <a:cs typeface="+mn-cs"/>
              </a:rPr>
              <a:t>個 </a:t>
            </a:r>
            <a:r>
              <a:rPr lang="en-US" altLang="zh-TW" sz="1200" b="0" i="0" kern="1200" dirty="0">
                <a:solidFill>
                  <a:schemeClr val="tx1"/>
                </a:solidFill>
                <a:effectLst/>
                <a:latin typeface="+mn-lt"/>
                <a:ea typeface="+mn-ea"/>
                <a:cs typeface="+mn-cs"/>
              </a:rPr>
              <a:t>TAI </a:t>
            </a:r>
            <a:r>
              <a:rPr lang="zh-TW" altLang="en-US" sz="1200" b="0" i="0" kern="1200" dirty="0">
                <a:solidFill>
                  <a:schemeClr val="tx1"/>
                </a:solidFill>
                <a:effectLst/>
                <a:latin typeface="+mn-lt"/>
                <a:ea typeface="+mn-ea"/>
                <a:cs typeface="+mn-cs"/>
              </a:rPr>
              <a:t>的權重，應謹慎選擇，以便每個參數變化都能反映在 </a:t>
            </a:r>
            <a:r>
              <a:rPr lang="en-US" altLang="zh-TW" sz="1200" b="0" i="0" kern="1200" dirty="0">
                <a:solidFill>
                  <a:schemeClr val="tx1"/>
                </a:solidFill>
                <a:effectLst/>
                <a:latin typeface="+mn-lt"/>
                <a:ea typeface="+mn-ea"/>
                <a:cs typeface="+mn-cs"/>
              </a:rPr>
              <a:t>TL </a:t>
            </a:r>
            <a:r>
              <a:rPr lang="zh-TW" altLang="en-US" sz="1200" b="0" i="0" kern="1200" dirty="0">
                <a:solidFill>
                  <a:schemeClr val="tx1"/>
                </a:solidFill>
                <a:effectLst/>
                <a:latin typeface="+mn-lt"/>
                <a:ea typeface="+mn-ea"/>
                <a:cs typeface="+mn-cs"/>
              </a:rPr>
              <a:t>值中。此外，</a:t>
            </a:r>
            <a:r>
              <a:rPr lang="en-US" altLang="zh-TW" sz="1200" b="0" i="0" kern="1200" dirty="0" err="1">
                <a:solidFill>
                  <a:schemeClr val="tx1"/>
                </a:solidFill>
                <a:effectLst/>
                <a:latin typeface="+mn-lt"/>
                <a:ea typeface="+mn-ea"/>
                <a:cs typeface="+mn-cs"/>
              </a:rPr>
              <a:t>Cinst</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(t) </a:t>
            </a:r>
            <a:r>
              <a:rPr lang="zh-TW" altLang="en-US" sz="1200" b="0" i="0" kern="1200" dirty="0">
                <a:solidFill>
                  <a:schemeClr val="tx1"/>
                </a:solidFill>
                <a:effectLst/>
                <a:latin typeface="+mn-lt"/>
                <a:ea typeface="+mn-ea"/>
                <a:cs typeface="+mn-cs"/>
              </a:rPr>
              <a:t>是 </a:t>
            </a:r>
            <a:r>
              <a:rPr lang="en-US" altLang="zh-TW" sz="1200" b="0" i="0" kern="1200" dirty="0">
                <a:solidFill>
                  <a:schemeClr val="tx1"/>
                </a:solidFill>
                <a:effectLst/>
                <a:latin typeface="+mn-lt"/>
                <a:ea typeface="+mn-ea"/>
                <a:cs typeface="+mn-cs"/>
              </a:rPr>
              <a:t>A</a:t>
            </a:r>
            <a:r>
              <a:rPr lang="zh-TW" altLang="en-US" sz="1200" b="0" i="0" kern="1200" dirty="0">
                <a:solidFill>
                  <a:schemeClr val="tx1"/>
                </a:solidFill>
                <a:effectLst/>
                <a:latin typeface="+mn-lt"/>
                <a:ea typeface="+mn-ea"/>
                <a:cs typeface="+mn-cs"/>
              </a:rPr>
              <a:t> 中包含的 </a:t>
            </a:r>
            <a:r>
              <a:rPr lang="en-US" altLang="zh-TW" sz="1200" b="0" i="0" kern="1200" dirty="0">
                <a:solidFill>
                  <a:schemeClr val="tx1"/>
                </a:solidFill>
                <a:effectLst/>
                <a:latin typeface="+mn-lt"/>
                <a:ea typeface="+mn-ea"/>
                <a:cs typeface="+mn-cs"/>
              </a:rPr>
              <a:t>m </a:t>
            </a:r>
            <a:r>
              <a:rPr lang="zh-TW" altLang="en-US" sz="1200" b="0" i="0" kern="1200" dirty="0">
                <a:solidFill>
                  <a:schemeClr val="tx1"/>
                </a:solidFill>
                <a:effectLst/>
                <a:latin typeface="+mn-lt"/>
                <a:ea typeface="+mn-ea"/>
                <a:cs typeface="+mn-cs"/>
              </a:rPr>
              <a:t>個屬性的加權平均值。</a:t>
            </a:r>
          </a:p>
          <a:p>
            <a:endParaRPr lang="zh-TW" altLang="en-US"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22</a:t>
            </a:fld>
            <a:endParaRPr lang="zh-TW" altLang="en-US"/>
          </a:p>
        </p:txBody>
      </p:sp>
    </p:spTree>
    <p:extLst>
      <p:ext uri="{BB962C8B-B14F-4D97-AF65-F5344CB8AC3E}">
        <p14:creationId xmlns:p14="http://schemas.microsoft.com/office/powerpoint/2010/main" val="3995528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可信度可擴展計算會根據車輛的最新狀態隨時間動態調整。在時間段 </a:t>
            </a:r>
            <a:r>
              <a:rPr lang="en-US" altLang="zh-TW" sz="1200" b="0" i="0" kern="1200" dirty="0">
                <a:solidFill>
                  <a:schemeClr val="tx1"/>
                </a:solidFill>
                <a:effectLst/>
                <a:latin typeface="+mn-lt"/>
                <a:ea typeface="+mn-ea"/>
                <a:cs typeface="+mn-cs"/>
              </a:rPr>
              <a:t>t </a:t>
            </a:r>
            <a:r>
              <a:rPr lang="zh-TW" altLang="en-US" sz="1200" b="0" i="0" kern="1200" dirty="0">
                <a:solidFill>
                  <a:schemeClr val="tx1"/>
                </a:solidFill>
                <a:effectLst/>
                <a:latin typeface="+mn-lt"/>
                <a:ea typeface="+mn-ea"/>
                <a:cs typeface="+mn-cs"/>
              </a:rPr>
              <a:t>結束時的綜合 </a:t>
            </a:r>
            <a:r>
              <a:rPr lang="en-US" altLang="zh-TW" sz="1200" b="0" i="0" kern="1200" dirty="0">
                <a:solidFill>
                  <a:schemeClr val="tx1"/>
                </a:solidFill>
                <a:effectLst/>
                <a:latin typeface="+mn-lt"/>
                <a:ea typeface="+mn-ea"/>
                <a:cs typeface="+mn-cs"/>
              </a:rPr>
              <a:t>TL </a:t>
            </a:r>
            <a:r>
              <a:rPr lang="zh-TW" altLang="en-US" sz="1200" b="0" i="0" kern="1200" dirty="0">
                <a:solidFill>
                  <a:schemeClr val="tx1"/>
                </a:solidFill>
                <a:effectLst/>
                <a:latin typeface="+mn-lt"/>
                <a:ea typeface="+mn-ea"/>
                <a:cs typeface="+mn-cs"/>
              </a:rPr>
              <a:t>值 </a:t>
            </a:r>
            <a:r>
              <a:rPr lang="en-US" altLang="zh-TW" sz="1200" b="0" i="0" kern="1200" dirty="0">
                <a:solidFill>
                  <a:schemeClr val="tx1"/>
                </a:solidFill>
                <a:effectLst/>
                <a:latin typeface="+mn-lt"/>
                <a:ea typeface="+mn-ea"/>
                <a:cs typeface="+mn-cs"/>
              </a:rPr>
              <a:t>C</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(t) </a:t>
            </a:r>
            <a:r>
              <a:rPr lang="zh-TW" altLang="en-US" sz="1200" b="0" i="0" kern="1200" dirty="0">
                <a:solidFill>
                  <a:schemeClr val="tx1"/>
                </a:solidFill>
                <a:effectLst/>
                <a:latin typeface="+mn-lt"/>
                <a:ea typeface="+mn-ea"/>
                <a:cs typeface="+mn-cs"/>
              </a:rPr>
              <a:t>在列在</a:t>
            </a:r>
            <a:r>
              <a:rPr lang="en-US" altLang="zh-TW" sz="1200" b="0" i="0" kern="1200" dirty="0">
                <a:solidFill>
                  <a:schemeClr val="tx1"/>
                </a:solidFill>
                <a:effectLst/>
                <a:latin typeface="+mn-lt"/>
                <a:ea typeface="+mn-ea"/>
                <a:cs typeface="+mn-cs"/>
              </a:rPr>
              <a:t>Eq.(2). C</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(t) </a:t>
            </a:r>
            <a:r>
              <a:rPr lang="zh-TW" altLang="en-US" sz="1200" b="0" i="0" kern="1200" dirty="0">
                <a:solidFill>
                  <a:schemeClr val="tx1"/>
                </a:solidFill>
                <a:effectLst/>
                <a:latin typeface="+mn-lt"/>
                <a:ea typeface="+mn-ea"/>
                <a:cs typeface="+mn-cs"/>
              </a:rPr>
              <a:t>是瞬時 </a:t>
            </a:r>
            <a:r>
              <a:rPr lang="en-US" altLang="zh-TW" sz="1200" b="0" i="0" kern="1200" dirty="0">
                <a:solidFill>
                  <a:schemeClr val="tx1"/>
                </a:solidFill>
                <a:effectLst/>
                <a:latin typeface="+mn-lt"/>
                <a:ea typeface="+mn-ea"/>
                <a:cs typeface="+mn-cs"/>
              </a:rPr>
              <a:t>TL </a:t>
            </a:r>
            <a:r>
              <a:rPr lang="zh-TW" altLang="en-US" sz="1200" b="0" i="0" kern="1200" dirty="0">
                <a:solidFill>
                  <a:schemeClr val="tx1"/>
                </a:solidFill>
                <a:effectLst/>
                <a:latin typeface="+mn-lt"/>
                <a:ea typeface="+mn-ea"/>
                <a:cs typeface="+mn-cs"/>
              </a:rPr>
              <a:t>值 </a:t>
            </a:r>
            <a:r>
              <a:rPr lang="en-US" altLang="zh-TW" sz="1200" b="0" i="0" kern="1200" dirty="0" err="1">
                <a:solidFill>
                  <a:schemeClr val="tx1"/>
                </a:solidFill>
                <a:effectLst/>
                <a:latin typeface="+mn-lt"/>
                <a:ea typeface="+mn-ea"/>
                <a:cs typeface="+mn-cs"/>
              </a:rPr>
              <a:t>Cinst</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(t) </a:t>
            </a:r>
            <a:r>
              <a:rPr lang="zh-TW" altLang="en-US" sz="1200" b="0" i="0" kern="1200" dirty="0">
                <a:solidFill>
                  <a:schemeClr val="tx1"/>
                </a:solidFill>
                <a:effectLst/>
                <a:latin typeface="+mn-lt"/>
                <a:ea typeface="+mn-ea"/>
                <a:cs typeface="+mn-cs"/>
              </a:rPr>
              <a:t>與 </a:t>
            </a:r>
            <a:r>
              <a:rPr lang="en-US" altLang="zh-TW" sz="1200" b="0" i="0" kern="1200" dirty="0">
                <a:solidFill>
                  <a:schemeClr val="tx1"/>
                </a:solidFill>
                <a:effectLst/>
                <a:latin typeface="+mn-lt"/>
                <a:ea typeface="+mn-ea"/>
                <a:cs typeface="+mn-cs"/>
              </a:rPr>
              <a:t>t</a:t>
            </a:r>
            <a:r>
              <a:rPr lang="zh-TW" altLang="en-US" sz="1200" b="0" i="0" kern="1200" dirty="0">
                <a:solidFill>
                  <a:schemeClr val="tx1"/>
                </a:solidFill>
                <a:effectLst/>
                <a:latin typeface="+mn-lt"/>
                <a:ea typeface="+mn-ea"/>
                <a:cs typeface="+mn-cs"/>
              </a:rPr>
              <a:t>− 時刻記錄在區塊鏈中的最後一個積分 </a:t>
            </a:r>
            <a:r>
              <a:rPr lang="en-US" altLang="zh-TW" sz="1200" b="0" i="0" kern="1200" dirty="0">
                <a:solidFill>
                  <a:schemeClr val="tx1"/>
                </a:solidFill>
                <a:effectLst/>
                <a:latin typeface="+mn-lt"/>
                <a:ea typeface="+mn-ea"/>
                <a:cs typeface="+mn-cs"/>
              </a:rPr>
              <a:t>TL </a:t>
            </a:r>
            <a:r>
              <a:rPr lang="zh-TW" altLang="en-US" sz="1200" b="0" i="0" kern="1200" dirty="0">
                <a:solidFill>
                  <a:schemeClr val="tx1"/>
                </a:solidFill>
                <a:effectLst/>
                <a:latin typeface="+mn-lt"/>
                <a:ea typeface="+mn-ea"/>
                <a:cs typeface="+mn-cs"/>
              </a:rPr>
              <a:t>值 </a:t>
            </a:r>
            <a:r>
              <a:rPr lang="en-US" altLang="zh-TW" sz="1200" b="0" i="0" kern="1200" dirty="0">
                <a:solidFill>
                  <a:schemeClr val="tx1"/>
                </a:solidFill>
                <a:effectLst/>
                <a:latin typeface="+mn-lt"/>
                <a:ea typeface="+mn-ea"/>
                <a:cs typeface="+mn-cs"/>
              </a:rPr>
              <a:t>C</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(t</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的加權和。</a:t>
            </a:r>
            <a:br>
              <a:rPr lang="zh-TW" altLang="en-US" sz="1200" b="0" i="0" kern="1200" dirty="0">
                <a:solidFill>
                  <a:schemeClr val="tx1"/>
                </a:solidFill>
                <a:effectLst/>
                <a:latin typeface="+mn-lt"/>
                <a:ea typeface="+mn-ea"/>
                <a:cs typeface="+mn-cs"/>
              </a:rPr>
            </a:br>
            <a:endParaRPr lang="zh-TW" altLang="en-US" sz="1200" b="0" i="0" kern="1200" dirty="0">
              <a:solidFill>
                <a:schemeClr val="tx1"/>
              </a:solidFill>
              <a:effectLst/>
              <a:latin typeface="+mn-lt"/>
              <a:ea typeface="+mn-ea"/>
              <a:cs typeface="+mn-cs"/>
            </a:endParaRPr>
          </a:p>
          <a:p>
            <a:pPr latinLnBrk="0"/>
            <a:r>
              <a:rPr lang="zh-TW" altLang="en-US" sz="1200" b="0" i="0" u="none" strike="noStrike" kern="1200" dirty="0">
                <a:solidFill>
                  <a:schemeClr val="tx1"/>
                </a:solidFill>
                <a:effectLst/>
                <a:latin typeface="+mn-lt"/>
                <a:ea typeface="+mn-ea"/>
                <a:cs typeface="+mn-cs"/>
              </a:rPr>
              <a:t> 留言</a:t>
            </a:r>
          </a:p>
          <a:p>
            <a:r>
              <a:rPr lang="zh-TW" altLang="en-US" sz="1200" b="0" i="0" kern="1200" dirty="0">
                <a:solidFill>
                  <a:schemeClr val="tx1"/>
                </a:solidFill>
                <a:effectLst/>
                <a:latin typeface="+mn-lt"/>
                <a:ea typeface="+mn-ea"/>
                <a:cs typeface="+mn-cs"/>
              </a:rPr>
              <a:t>其中 </a:t>
            </a:r>
            <a:r>
              <a:rPr lang="en-US" altLang="zh-TW" sz="1200" b="0" i="0" kern="1200" dirty="0">
                <a:solidFill>
                  <a:schemeClr val="tx1"/>
                </a:solidFill>
                <a:effectLst/>
                <a:latin typeface="+mn-lt"/>
                <a:ea typeface="+mn-ea"/>
                <a:cs typeface="+mn-cs"/>
              </a:rPr>
              <a:t>d </a:t>
            </a:r>
            <a:r>
              <a:rPr lang="zh-TW" altLang="en-US" sz="1200" b="0" i="0" kern="1200" dirty="0">
                <a:solidFill>
                  <a:schemeClr val="tx1"/>
                </a:solidFill>
                <a:effectLst/>
                <a:latin typeface="+mn-lt"/>
                <a:ea typeface="+mn-ea"/>
                <a:cs typeface="+mn-cs"/>
              </a:rPr>
              <a:t>表示應考慮先前的 </a:t>
            </a:r>
            <a:r>
              <a:rPr lang="en-US" altLang="zh-TW" sz="1200" b="0" i="0" kern="1200" dirty="0">
                <a:solidFill>
                  <a:schemeClr val="tx1"/>
                </a:solidFill>
                <a:effectLst/>
                <a:latin typeface="+mn-lt"/>
                <a:ea typeface="+mn-ea"/>
                <a:cs typeface="+mn-cs"/>
              </a:rPr>
              <a:t>TL </a:t>
            </a:r>
            <a:r>
              <a:rPr lang="zh-TW" altLang="en-US" sz="1200" b="0" i="0" kern="1200" dirty="0">
                <a:solidFill>
                  <a:schemeClr val="tx1"/>
                </a:solidFill>
                <a:effectLst/>
                <a:latin typeface="+mn-lt"/>
                <a:ea typeface="+mn-ea"/>
                <a:cs typeface="+mn-cs"/>
              </a:rPr>
              <a:t>值 </a:t>
            </a:r>
            <a:r>
              <a:rPr lang="en-US" altLang="zh-TW" sz="1200" b="0" i="0" kern="1200" dirty="0">
                <a:solidFill>
                  <a:schemeClr val="tx1"/>
                </a:solidFill>
                <a:effectLst/>
                <a:latin typeface="+mn-lt"/>
                <a:ea typeface="+mn-ea"/>
                <a:cs typeface="+mn-cs"/>
              </a:rPr>
              <a:t>C</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(t</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 </a:t>
            </a:r>
            <a:r>
              <a:rPr lang="en-US" altLang="zh-TW" sz="1200" b="0" i="0" kern="1200" dirty="0" err="1">
                <a:solidFill>
                  <a:schemeClr val="tx1"/>
                </a:solidFill>
                <a:effectLst/>
                <a:latin typeface="+mn-lt"/>
                <a:ea typeface="+mn-ea"/>
                <a:cs typeface="+mn-cs"/>
              </a:rPr>
              <a:t>Δt</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是時間 </a:t>
            </a:r>
            <a:r>
              <a:rPr lang="en-US" altLang="zh-TW" sz="1200" b="0" i="0" kern="1200" dirty="0">
                <a:solidFill>
                  <a:schemeClr val="tx1"/>
                </a:solidFill>
                <a:effectLst/>
                <a:latin typeface="+mn-lt"/>
                <a:ea typeface="+mn-ea"/>
                <a:cs typeface="+mn-cs"/>
              </a:rPr>
              <a:t>t </a:t>
            </a:r>
            <a:r>
              <a:rPr lang="zh-TW" altLang="en-US" sz="1200" b="0" i="0" kern="1200" dirty="0">
                <a:solidFill>
                  <a:schemeClr val="tx1"/>
                </a:solidFill>
                <a:effectLst/>
                <a:latin typeface="+mn-lt"/>
                <a:ea typeface="+mn-ea"/>
                <a:cs typeface="+mn-cs"/>
              </a:rPr>
              <a:t>和時間 </a:t>
            </a:r>
            <a:r>
              <a:rPr lang="en-US" altLang="zh-TW" sz="1200" b="0" i="0" kern="1200" dirty="0">
                <a:solidFill>
                  <a:schemeClr val="tx1"/>
                </a:solidFill>
                <a:effectLst/>
                <a:latin typeface="+mn-lt"/>
                <a:ea typeface="+mn-ea"/>
                <a:cs typeface="+mn-cs"/>
              </a:rPr>
              <a:t>t</a:t>
            </a:r>
            <a:r>
              <a:rPr lang="zh-TW" altLang="en-US" sz="1200" b="0" i="0" kern="1200" dirty="0">
                <a:solidFill>
                  <a:schemeClr val="tx1"/>
                </a:solidFill>
                <a:effectLst/>
                <a:latin typeface="+mn-lt"/>
                <a:ea typeface="+mn-ea"/>
                <a:cs typeface="+mn-cs"/>
              </a:rPr>
              <a:t>− 之間的時間間隔。</a:t>
            </a:r>
            <a:r>
              <a:rPr lang="en-US" altLang="zh-TW" sz="1200" b="0" i="0" kern="1200" dirty="0">
                <a:solidFill>
                  <a:schemeClr val="tx1"/>
                </a:solidFill>
                <a:effectLst/>
                <a:latin typeface="+mn-lt"/>
                <a:ea typeface="+mn-ea"/>
                <a:cs typeface="+mn-cs"/>
              </a:rPr>
              <a:t>θ</a:t>
            </a:r>
            <a:r>
              <a:rPr lang="zh-TW" altLang="en-US" sz="1200" b="0" i="0" kern="1200" dirty="0">
                <a:solidFill>
                  <a:schemeClr val="tx1"/>
                </a:solidFill>
                <a:effectLst/>
                <a:latin typeface="+mn-lt"/>
                <a:ea typeface="+mn-ea"/>
                <a:cs typeface="+mn-cs"/>
              </a:rPr>
              <a:t>用於控制前一個</a:t>
            </a:r>
            <a:r>
              <a:rPr lang="en-US" altLang="zh-TW" sz="1200" b="0" i="0" kern="1200" dirty="0">
                <a:solidFill>
                  <a:schemeClr val="tx1"/>
                </a:solidFill>
                <a:effectLst/>
                <a:latin typeface="+mn-lt"/>
                <a:ea typeface="+mn-ea"/>
                <a:cs typeface="+mn-cs"/>
              </a:rPr>
              <a:t>TL</a:t>
            </a:r>
            <a:r>
              <a:rPr lang="zh-TW" altLang="en-US" sz="1200" b="0" i="0" kern="1200" dirty="0">
                <a:solidFill>
                  <a:schemeClr val="tx1"/>
                </a:solidFill>
                <a:effectLst/>
                <a:latin typeface="+mn-lt"/>
                <a:ea typeface="+mn-ea"/>
                <a:cs typeface="+mn-cs"/>
              </a:rPr>
              <a:t>值的退火速度。 最終可擴展的計算結果將由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記錄在區塊鏈中。網絡中的任何合法用戶都可以隨時搜索數據。</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23</a:t>
            </a:fld>
            <a:endParaRPr lang="zh-TW" altLang="en-US"/>
          </a:p>
        </p:txBody>
      </p:sp>
    </p:spTree>
    <p:extLst>
      <p:ext uri="{BB962C8B-B14F-4D97-AF65-F5344CB8AC3E}">
        <p14:creationId xmlns:p14="http://schemas.microsoft.com/office/powerpoint/2010/main" val="30770686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這裡給出了所提出的區塊鏈輔助可信度可擴展計算的一個實例，如圖 </a:t>
            </a:r>
            <a:r>
              <a:rPr lang="en-US" altLang="zh-TW" sz="1200" b="0" i="0" kern="1200" dirty="0">
                <a:solidFill>
                  <a:schemeClr val="tx1"/>
                </a:solidFill>
                <a:effectLst/>
                <a:latin typeface="+mn-lt"/>
                <a:ea typeface="+mn-ea"/>
                <a:cs typeface="+mn-cs"/>
              </a:rPr>
              <a:t>3 </a:t>
            </a:r>
            <a:r>
              <a:rPr lang="zh-TW" altLang="en-US" sz="1200" b="0" i="0" kern="1200" dirty="0">
                <a:solidFill>
                  <a:schemeClr val="tx1"/>
                </a:solidFill>
                <a:effectLst/>
                <a:latin typeface="+mn-lt"/>
                <a:ea typeface="+mn-ea"/>
                <a:cs typeface="+mn-cs"/>
              </a:rPr>
              <a:t>所示。</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該方案中的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幫助區塊鏈更新和記錄車輛的可信度。 新增的 </a:t>
            </a:r>
            <a:r>
              <a:rPr lang="en-US" altLang="zh-TW" sz="1200" b="0" i="0" kern="1200" dirty="0" err="1">
                <a:solidFill>
                  <a:schemeClr val="tx1"/>
                </a:solidFill>
                <a:effectLst/>
                <a:latin typeface="+mn-lt"/>
                <a:ea typeface="+mn-ea"/>
                <a:cs typeface="+mn-cs"/>
              </a:rPr>
              <a:t>TLn</a:t>
            </a:r>
            <a:r>
              <a:rPr lang="zh-TW" altLang="en-US" sz="1200" b="0" i="0" kern="1200" dirty="0">
                <a:solidFill>
                  <a:schemeClr val="tx1"/>
                </a:solidFill>
                <a:effectLst/>
                <a:latin typeface="+mn-lt"/>
                <a:ea typeface="+mn-ea"/>
                <a:cs typeface="+mn-cs"/>
              </a:rPr>
              <a:t> 表示時間戳 </a:t>
            </a:r>
            <a:r>
              <a:rPr lang="en-US" altLang="zh-TW" sz="1200" b="0" i="0" kern="1200" dirty="0">
                <a:solidFill>
                  <a:schemeClr val="tx1"/>
                </a:solidFill>
                <a:effectLst/>
                <a:latin typeface="+mn-lt"/>
                <a:ea typeface="+mn-ea"/>
                <a:cs typeface="+mn-cs"/>
              </a:rPr>
              <a:t>n </a:t>
            </a:r>
            <a:r>
              <a:rPr lang="zh-TW" altLang="en-US" sz="1200" b="0" i="0" kern="1200" dirty="0">
                <a:solidFill>
                  <a:schemeClr val="tx1"/>
                </a:solidFill>
                <a:effectLst/>
                <a:latin typeface="+mn-lt"/>
                <a:ea typeface="+mn-ea"/>
                <a:cs typeface="+mn-cs"/>
              </a:rPr>
              <a:t>處的可信度。</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幫助系統計算此時車輛的可信度，並將其添加到區塊鏈中。然後，區塊鏈根據歷史可信度和新增可信度計算區塊信息。最後，這些值被記錄在區塊鏈中，用於查詢網絡中的所有 </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整個計算主要分為以下五個步驟：</a:t>
            </a:r>
          </a:p>
          <a:p>
            <a:pPr latinLnBrk="0"/>
            <a:endParaRPr lang="zh-TW" altLang="en-US" sz="1200" b="0" i="0" u="none" strike="noStrike"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TAI </a:t>
            </a:r>
            <a:r>
              <a:rPr lang="zh-TW" altLang="en-US" sz="1200" b="0" i="0" kern="1200" dirty="0">
                <a:solidFill>
                  <a:schemeClr val="tx1"/>
                </a:solidFill>
                <a:effectLst/>
                <a:latin typeface="+mn-lt"/>
                <a:ea typeface="+mn-ea"/>
                <a:cs typeface="+mn-cs"/>
              </a:rPr>
              <a:t>生成：車輛上的 </a:t>
            </a:r>
            <a:r>
              <a:rPr lang="en-US" altLang="zh-TW" sz="1200" b="0" i="0" kern="1200" dirty="0">
                <a:solidFill>
                  <a:schemeClr val="tx1"/>
                </a:solidFill>
                <a:effectLst/>
                <a:latin typeface="+mn-lt"/>
                <a:ea typeface="+mn-ea"/>
                <a:cs typeface="+mn-cs"/>
              </a:rPr>
              <a:t>OBU </a:t>
            </a:r>
            <a:r>
              <a:rPr lang="zh-TW" altLang="en-US" sz="1200" b="0" i="0" kern="1200" dirty="0">
                <a:solidFill>
                  <a:schemeClr val="tx1"/>
                </a:solidFill>
                <a:effectLst/>
                <a:latin typeface="+mn-lt"/>
                <a:ea typeface="+mn-ea"/>
                <a:cs typeface="+mn-cs"/>
              </a:rPr>
              <a:t>生成 </a:t>
            </a:r>
            <a:r>
              <a:rPr lang="en-US" altLang="zh-TW" sz="1200" b="0" i="0" kern="1200" dirty="0">
                <a:solidFill>
                  <a:schemeClr val="tx1"/>
                </a:solidFill>
                <a:effectLst/>
                <a:latin typeface="+mn-lt"/>
                <a:ea typeface="+mn-ea"/>
                <a:cs typeface="+mn-cs"/>
              </a:rPr>
              <a:t>TAI</a:t>
            </a:r>
            <a:r>
              <a:rPr lang="zh-TW" altLang="en-US" sz="1200" b="0" i="0" kern="1200" dirty="0">
                <a:solidFill>
                  <a:schemeClr val="tx1"/>
                </a:solidFill>
                <a:effectLst/>
                <a:latin typeface="+mn-lt"/>
                <a:ea typeface="+mn-ea"/>
                <a:cs typeface="+mn-cs"/>
              </a:rPr>
              <a:t>（在定義 </a:t>
            </a:r>
            <a:r>
              <a:rPr lang="en-US" altLang="zh-TW" sz="1200" b="0" i="0" kern="1200" dirty="0">
                <a:solidFill>
                  <a:schemeClr val="tx1"/>
                </a:solidFill>
                <a:effectLst/>
                <a:latin typeface="+mn-lt"/>
                <a:ea typeface="+mn-ea"/>
                <a:cs typeface="+mn-cs"/>
              </a:rPr>
              <a:t>4 </a:t>
            </a:r>
            <a:r>
              <a:rPr lang="zh-TW" altLang="en-US" sz="1200" b="0" i="0" kern="1200" dirty="0">
                <a:solidFill>
                  <a:schemeClr val="tx1"/>
                </a:solidFill>
                <a:effectLst/>
                <a:latin typeface="+mn-lt"/>
                <a:ea typeface="+mn-ea"/>
                <a:cs typeface="+mn-cs"/>
              </a:rPr>
              <a:t>中定義）。這些屬性的變化通過比特幣錢包反映到路邊設備上。</a:t>
            </a:r>
          </a:p>
          <a:p>
            <a:r>
              <a:rPr lang="en-US" altLang="zh-TW" sz="1200" b="0" i="0" kern="1200" dirty="0">
                <a:solidFill>
                  <a:schemeClr val="tx1"/>
                </a:solidFill>
                <a:effectLst/>
                <a:latin typeface="+mn-lt"/>
                <a:ea typeface="+mn-ea"/>
                <a:cs typeface="+mn-cs"/>
              </a:rPr>
              <a:t>TL</a:t>
            </a:r>
            <a:r>
              <a:rPr lang="zh-TW" altLang="en-US" sz="1200" b="0" i="0" kern="1200" dirty="0">
                <a:solidFill>
                  <a:schemeClr val="tx1"/>
                </a:solidFill>
                <a:effectLst/>
                <a:latin typeface="+mn-lt"/>
                <a:ea typeface="+mn-ea"/>
                <a:cs typeface="+mn-cs"/>
              </a:rPr>
              <a:t>計算：當</a:t>
            </a:r>
            <a:r>
              <a:rPr lang="en-US" altLang="zh-TW" sz="1200" b="0" i="0" kern="1200" dirty="0">
                <a:solidFill>
                  <a:schemeClr val="tx1"/>
                </a:solidFill>
                <a:effectLst/>
                <a:latin typeface="+mn-lt"/>
                <a:ea typeface="+mn-ea"/>
                <a:cs typeface="+mn-cs"/>
              </a:rPr>
              <a:t>TAI</a:t>
            </a:r>
            <a:r>
              <a:rPr lang="zh-TW" altLang="en-US" sz="1200" b="0" i="0" kern="1200" dirty="0">
                <a:solidFill>
                  <a:schemeClr val="tx1"/>
                </a:solidFill>
                <a:effectLst/>
                <a:latin typeface="+mn-lt"/>
                <a:ea typeface="+mn-ea"/>
                <a:cs typeface="+mn-cs"/>
              </a:rPr>
              <a:t>被傳送到最近的</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時，</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就知道了車輛的身份，節點的編號，以及車輛屬性的具體變化。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然後根據 </a:t>
            </a:r>
            <a:r>
              <a:rPr lang="en-US" altLang="zh-TW" sz="1200" b="0" i="0" kern="1200" dirty="0">
                <a:solidFill>
                  <a:schemeClr val="tx1"/>
                </a:solidFill>
                <a:effectLst/>
                <a:latin typeface="+mn-lt"/>
                <a:ea typeface="+mn-ea"/>
                <a:cs typeface="+mn-cs"/>
              </a:rPr>
              <a:t>TAI</a:t>
            </a:r>
            <a:r>
              <a:rPr lang="zh-TW" altLang="en-US" sz="1200" b="0" i="0" kern="1200" dirty="0">
                <a:solidFill>
                  <a:schemeClr val="tx1"/>
                </a:solidFill>
                <a:effectLst/>
                <a:latin typeface="+mn-lt"/>
                <a:ea typeface="+mn-ea"/>
                <a:cs typeface="+mn-cs"/>
              </a:rPr>
              <a:t>（在定義 </a:t>
            </a:r>
            <a:r>
              <a:rPr lang="en-US" altLang="zh-TW" sz="1200" b="0" i="0" kern="1200" dirty="0">
                <a:solidFill>
                  <a:schemeClr val="tx1"/>
                </a:solidFill>
                <a:effectLst/>
                <a:latin typeface="+mn-lt"/>
                <a:ea typeface="+mn-ea"/>
                <a:cs typeface="+mn-cs"/>
              </a:rPr>
              <a:t>5 </a:t>
            </a:r>
            <a:r>
              <a:rPr lang="zh-TW" altLang="en-US" sz="1200" b="0" i="0" kern="1200" dirty="0">
                <a:solidFill>
                  <a:schemeClr val="tx1"/>
                </a:solidFill>
                <a:effectLst/>
                <a:latin typeface="+mn-lt"/>
                <a:ea typeface="+mn-ea"/>
                <a:cs typeface="+mn-cs"/>
              </a:rPr>
              <a:t>中定義）計算車輛的 </a:t>
            </a:r>
            <a:r>
              <a:rPr lang="en-US" altLang="zh-TW" sz="1200" b="0" i="0" kern="1200" dirty="0">
                <a:solidFill>
                  <a:schemeClr val="tx1"/>
                </a:solidFill>
                <a:effectLst/>
                <a:latin typeface="+mn-lt"/>
                <a:ea typeface="+mn-ea"/>
                <a:cs typeface="+mn-cs"/>
              </a:rPr>
              <a:t>TL </a:t>
            </a:r>
            <a:r>
              <a:rPr lang="zh-TW" altLang="en-US" sz="1200" b="0" i="0" kern="1200" dirty="0">
                <a:solidFill>
                  <a:schemeClr val="tx1"/>
                </a:solidFill>
                <a:effectLst/>
                <a:latin typeface="+mn-lt"/>
                <a:ea typeface="+mn-ea"/>
                <a:cs typeface="+mn-cs"/>
              </a:rPr>
              <a:t>值。</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TL </a:t>
            </a:r>
            <a:r>
              <a:rPr lang="zh-TW" altLang="en-US" sz="1200" b="0" i="0" kern="1200" dirty="0">
                <a:solidFill>
                  <a:schemeClr val="tx1"/>
                </a:solidFill>
                <a:effectLst/>
                <a:latin typeface="+mn-lt"/>
                <a:ea typeface="+mn-ea"/>
                <a:cs typeface="+mn-cs"/>
              </a:rPr>
              <a:t>廣播：不僅 </a:t>
            </a:r>
            <a:r>
              <a:rPr lang="en-US" altLang="zh-TW" sz="1200" b="0" i="0" kern="1200" dirty="0">
                <a:solidFill>
                  <a:schemeClr val="tx1"/>
                </a:solidFill>
                <a:effectLst/>
                <a:latin typeface="+mn-lt"/>
                <a:ea typeface="+mn-ea"/>
                <a:cs typeface="+mn-cs"/>
              </a:rPr>
              <a:t>TL</a:t>
            </a:r>
            <a:r>
              <a:rPr lang="zh-TW" altLang="en-US" sz="1200" b="0" i="0" kern="1200" dirty="0">
                <a:solidFill>
                  <a:schemeClr val="tx1"/>
                </a:solidFill>
                <a:effectLst/>
                <a:latin typeface="+mn-lt"/>
                <a:ea typeface="+mn-ea"/>
                <a:cs typeface="+mn-cs"/>
              </a:rPr>
              <a:t>，而且 </a:t>
            </a:r>
            <a:r>
              <a:rPr lang="en-US" altLang="zh-TW" sz="1200" b="0" i="0" kern="1200" dirty="0">
                <a:solidFill>
                  <a:schemeClr val="tx1"/>
                </a:solidFill>
                <a:effectLst/>
                <a:latin typeface="+mn-lt"/>
                <a:ea typeface="+mn-ea"/>
                <a:cs typeface="+mn-cs"/>
              </a:rPr>
              <a:t>TAI </a:t>
            </a:r>
            <a:r>
              <a:rPr lang="zh-TW" altLang="en-US" sz="1200" b="0" i="0" kern="1200" dirty="0">
                <a:solidFill>
                  <a:schemeClr val="tx1"/>
                </a:solidFill>
                <a:effectLst/>
                <a:latin typeface="+mn-lt"/>
                <a:ea typeface="+mn-ea"/>
                <a:cs typeface="+mn-cs"/>
              </a:rPr>
              <a:t>都廣播到網絡中的其他 </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a:t>
            </a:r>
          </a:p>
          <a:p>
            <a:r>
              <a:rPr lang="en-US" altLang="zh-TW" sz="1200" b="0" i="0" kern="1200" dirty="0">
                <a:solidFill>
                  <a:schemeClr val="tx1"/>
                </a:solidFill>
                <a:effectLst/>
                <a:latin typeface="+mn-lt"/>
                <a:ea typeface="+mn-ea"/>
                <a:cs typeface="+mn-cs"/>
              </a:rPr>
              <a:t>TL Validation</a:t>
            </a:r>
            <a:r>
              <a:rPr lang="zh-TW" altLang="en-US" sz="1200" b="0" i="0" kern="1200" dirty="0">
                <a:solidFill>
                  <a:schemeClr val="tx1"/>
                </a:solidFill>
                <a:effectLst/>
                <a:latin typeface="+mn-lt"/>
                <a:ea typeface="+mn-ea"/>
                <a:cs typeface="+mn-cs"/>
              </a:rPr>
              <a:t>：所有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都承諾在收到廣播後解決這個難題。 一旦礦工成功解決了難題，經過驗證的 </a:t>
            </a:r>
            <a:r>
              <a:rPr lang="en-US" altLang="zh-TW" sz="1200" b="0" i="0" kern="1200" dirty="0">
                <a:solidFill>
                  <a:schemeClr val="tx1"/>
                </a:solidFill>
                <a:effectLst/>
                <a:latin typeface="+mn-lt"/>
                <a:ea typeface="+mn-ea"/>
                <a:cs typeface="+mn-cs"/>
              </a:rPr>
              <a:t>TL </a:t>
            </a:r>
            <a:r>
              <a:rPr lang="zh-TW" altLang="en-US" sz="1200" b="0" i="0" kern="1200" dirty="0">
                <a:solidFill>
                  <a:schemeClr val="tx1"/>
                </a:solidFill>
                <a:effectLst/>
                <a:latin typeface="+mn-lt"/>
                <a:ea typeface="+mn-ea"/>
                <a:cs typeface="+mn-cs"/>
              </a:rPr>
              <a:t>就會被附加到鏈的末端，從而在區塊鏈中形成一個新塊。</a:t>
            </a:r>
          </a:p>
          <a:p>
            <a:r>
              <a:rPr lang="zh-TW" altLang="en-US" sz="1200" b="0" i="0" kern="1200" dirty="0">
                <a:solidFill>
                  <a:schemeClr val="tx1"/>
                </a:solidFill>
                <a:effectLst/>
                <a:latin typeface="+mn-lt"/>
                <a:ea typeface="+mn-ea"/>
                <a:cs typeface="+mn-cs"/>
              </a:rPr>
              <a:t>區塊形成：最後，當經過驗證的 </a:t>
            </a:r>
            <a:r>
              <a:rPr lang="en-US" altLang="zh-TW" sz="1200" b="0" i="0" kern="1200" dirty="0">
                <a:solidFill>
                  <a:schemeClr val="tx1"/>
                </a:solidFill>
                <a:effectLst/>
                <a:latin typeface="+mn-lt"/>
                <a:ea typeface="+mn-ea"/>
                <a:cs typeface="+mn-cs"/>
              </a:rPr>
              <a:t>TL </a:t>
            </a:r>
            <a:r>
              <a:rPr lang="zh-TW" altLang="en-US" sz="1200" b="0" i="0" kern="1200" dirty="0">
                <a:solidFill>
                  <a:schemeClr val="tx1"/>
                </a:solidFill>
                <a:effectLst/>
                <a:latin typeface="+mn-lt"/>
                <a:ea typeface="+mn-ea"/>
                <a:cs typeface="+mn-cs"/>
              </a:rPr>
              <a:t>附加到區塊鏈時，每個節點都會保存更新區塊鏈的副本。</a:t>
            </a:r>
          </a:p>
          <a:p>
            <a:endParaRPr lang="zh-TW" altLang="en-US"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24</a:t>
            </a:fld>
            <a:endParaRPr lang="zh-TW" altLang="en-US"/>
          </a:p>
        </p:txBody>
      </p:sp>
    </p:spTree>
    <p:extLst>
      <p:ext uri="{BB962C8B-B14F-4D97-AF65-F5344CB8AC3E}">
        <p14:creationId xmlns:p14="http://schemas.microsoft.com/office/powerpoint/2010/main" val="477043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In this section, the proposed time-efficient V2I authentication scheme is </a:t>
            </a:r>
            <a:r>
              <a:rPr lang="en-US" altLang="zh-TW" dirty="0" err="1"/>
              <a:t>detailedly</a:t>
            </a:r>
            <a:r>
              <a:rPr lang="en-US" altLang="zh-TW" dirty="0"/>
              <a:t> described. Table 1 lists the frequently used notations in our scheme.</a:t>
            </a:r>
          </a:p>
          <a:p>
            <a:r>
              <a:rPr lang="zh-TW" altLang="en-US" sz="1200" b="0" i="0" kern="1200" dirty="0">
                <a:solidFill>
                  <a:schemeClr val="tx1"/>
                </a:solidFill>
                <a:effectLst/>
                <a:latin typeface="+mn-lt"/>
                <a:ea typeface="+mn-ea"/>
                <a:cs typeface="+mn-cs"/>
              </a:rPr>
              <a:t>在本節中，詳細描述了所提出的具有時間效率的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身份驗證方案。 表 </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列出了我們方案中常用的符號。</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鑑於車輛在兩個相鄰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之間的安全切換問題，我們提出了一種基於可信度的時間高效的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身份驗證方案。圖 </a:t>
            </a:r>
            <a:r>
              <a:rPr lang="en-US" altLang="zh-TW" sz="1200" b="0" i="0" kern="1200" dirty="0">
                <a:solidFill>
                  <a:schemeClr val="tx1"/>
                </a:solidFill>
                <a:effectLst/>
                <a:latin typeface="+mn-lt"/>
                <a:ea typeface="+mn-ea"/>
                <a:cs typeface="+mn-cs"/>
              </a:rPr>
              <a:t>4 </a:t>
            </a:r>
            <a:r>
              <a:rPr lang="zh-TW" altLang="en-US" sz="1200" b="0" i="0" kern="1200" dirty="0">
                <a:solidFill>
                  <a:schemeClr val="tx1"/>
                </a:solidFill>
                <a:effectLst/>
                <a:latin typeface="+mn-lt"/>
                <a:ea typeface="+mn-ea"/>
                <a:cs typeface="+mn-cs"/>
              </a:rPr>
              <a:t>描述了所提出方案的應用場景。</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該方案的大致流程如下。</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基於車輛當前的可信度，</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和車輛完成認證並生成初始會話密鑰。</a:t>
            </a:r>
          </a:p>
          <a:p>
            <a:r>
              <a:rPr lang="zh-TW" altLang="en-US" sz="1200" b="0" i="0" kern="1200" dirty="0">
                <a:solidFill>
                  <a:schemeClr val="tx1"/>
                </a:solidFill>
                <a:effectLst/>
                <a:latin typeface="+mn-lt"/>
                <a:ea typeface="+mn-ea"/>
                <a:cs typeface="+mn-cs"/>
              </a:rPr>
              <a:t>當車輛所屬的</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通信範圍發生變化時，前一個</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向下一個</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和車輛發送切換證書</a:t>
            </a:r>
            <a:r>
              <a:rPr lang="en-US" altLang="zh-TW" sz="1200" b="0" i="0" kern="1200" dirty="0">
                <a:solidFill>
                  <a:schemeClr val="tx1"/>
                </a:solidFill>
                <a:effectLst/>
                <a:latin typeface="+mn-lt"/>
                <a:ea typeface="+mn-ea"/>
                <a:cs typeface="+mn-cs"/>
              </a:rPr>
              <a:t>(OC)</a:t>
            </a:r>
            <a:r>
              <a:rPr lang="zh-TW" altLang="en-US" sz="1200" b="0" i="0" kern="1200" dirty="0">
                <a:solidFill>
                  <a:schemeClr val="tx1"/>
                </a:solidFill>
                <a:effectLst/>
                <a:latin typeface="+mn-lt"/>
                <a:ea typeface="+mn-ea"/>
                <a:cs typeface="+mn-cs"/>
              </a:rPr>
              <a:t>，後一個</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向車輛發送</a:t>
            </a:r>
            <a:r>
              <a:rPr lang="en-US" altLang="zh-TW" sz="1200" b="0" i="0" kern="1200" dirty="0">
                <a:solidFill>
                  <a:schemeClr val="tx1"/>
                </a:solidFill>
                <a:effectLst/>
                <a:latin typeface="+mn-lt"/>
                <a:ea typeface="+mn-ea"/>
                <a:cs typeface="+mn-cs"/>
              </a:rPr>
              <a:t>token</a:t>
            </a:r>
            <a:r>
              <a:rPr lang="zh-TW" altLang="en-US"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在車輛和後者</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同時計算出相應的會話密鑰後，車輛恢復與路邊基礎設施的通信。這裡需要注意的是，當車輛進入下一個</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的覆蓋範圍時。</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只需要檢查車輛的可信度是否發生變化。</a:t>
            </a:r>
          </a:p>
          <a:p>
            <a:br>
              <a:rPr lang="zh-TW" altLang="en-US" dirty="0"/>
            </a:b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25</a:t>
            </a:fld>
            <a:endParaRPr lang="zh-TW" altLang="en-US"/>
          </a:p>
        </p:txBody>
      </p:sp>
    </p:spTree>
    <p:extLst>
      <p:ext uri="{BB962C8B-B14F-4D97-AF65-F5344CB8AC3E}">
        <p14:creationId xmlns:p14="http://schemas.microsoft.com/office/powerpoint/2010/main" val="2457913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setup</a:t>
            </a:r>
            <a:r>
              <a:rPr lang="zh-TW" altLang="en-US" sz="1200" b="0" i="0" kern="1200" dirty="0">
                <a:solidFill>
                  <a:schemeClr val="tx1"/>
                </a:solidFill>
                <a:effectLst/>
                <a:latin typeface="+mn-lt"/>
                <a:ea typeface="+mn-ea"/>
                <a:cs typeface="+mn-cs"/>
              </a:rPr>
              <a:t>階段旨在為車輛和路邊基礎設施生成公鑰和私鑰對。密鑰生成中心 </a:t>
            </a:r>
            <a:r>
              <a:rPr lang="en-US" altLang="zh-TW" sz="1200" b="0" i="0" kern="1200" dirty="0">
                <a:solidFill>
                  <a:schemeClr val="tx1"/>
                </a:solidFill>
                <a:effectLst/>
                <a:latin typeface="+mn-lt"/>
                <a:ea typeface="+mn-ea"/>
                <a:cs typeface="+mn-cs"/>
              </a:rPr>
              <a:t>(KGC) </a:t>
            </a:r>
            <a:r>
              <a:rPr lang="zh-TW" altLang="en-US" sz="1200" b="0" i="0" kern="1200" dirty="0">
                <a:solidFill>
                  <a:schemeClr val="tx1"/>
                </a:solidFill>
                <a:effectLst/>
                <a:latin typeface="+mn-lt"/>
                <a:ea typeface="+mn-ea"/>
                <a:cs typeface="+mn-cs"/>
              </a:rPr>
              <a:t>生成一個雙線性配對 </a:t>
            </a:r>
            <a:r>
              <a:rPr lang="en-US" altLang="zh-TW" sz="1200" b="0" i="0" kern="1200" dirty="0">
                <a:solidFill>
                  <a:schemeClr val="tx1"/>
                </a:solidFill>
                <a:effectLst/>
                <a:latin typeface="+mn-lt"/>
                <a:ea typeface="+mn-ea"/>
                <a:cs typeface="+mn-cs"/>
              </a:rPr>
              <a:t>^e: G</a:t>
            </a:r>
            <a:r>
              <a:rPr lang="zh-TW" altLang="en-US" sz="1200" b="0" i="0" kern="1200" dirty="0">
                <a:solidFill>
                  <a:schemeClr val="tx1"/>
                </a:solidFill>
                <a:effectLst/>
                <a:latin typeface="+mn-lt"/>
                <a:ea typeface="+mn-ea"/>
                <a:cs typeface="+mn-cs"/>
              </a:rPr>
              <a:t> * </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 → </a:t>
            </a:r>
            <a:r>
              <a:rPr lang="en-US" altLang="zh-TW" sz="1200" b="0" i="0" kern="1200" dirty="0">
                <a:solidFill>
                  <a:schemeClr val="tx1"/>
                </a:solidFill>
                <a:effectLst/>
                <a:latin typeface="+mn-lt"/>
                <a:ea typeface="+mn-ea"/>
                <a:cs typeface="+mn-cs"/>
              </a:rPr>
              <a:t>GT</a:t>
            </a:r>
            <a:r>
              <a:rPr lang="zh-TW" altLang="en-US" sz="1200" b="0" i="0" kern="1200" dirty="0">
                <a:solidFill>
                  <a:schemeClr val="tx1"/>
                </a:solidFill>
                <a:effectLst/>
                <a:latin typeface="+mn-lt"/>
                <a:ea typeface="+mn-ea"/>
                <a:cs typeface="+mn-cs"/>
              </a:rPr>
              <a:t> ，其中</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GT</a:t>
            </a:r>
            <a:r>
              <a:rPr lang="zh-TW" altLang="en-US" sz="1200" b="0" i="0" kern="1200" dirty="0">
                <a:solidFill>
                  <a:schemeClr val="tx1"/>
                </a:solidFill>
                <a:effectLst/>
                <a:latin typeface="+mn-lt"/>
                <a:ea typeface="+mn-ea"/>
                <a:cs typeface="+mn-cs"/>
              </a:rPr>
              <a:t>是兩個循環群，</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階滿足映射關係。</a:t>
            </a:r>
            <a:r>
              <a:rPr lang="en-US" altLang="zh-TW" sz="1200" b="0" i="0" kern="1200" dirty="0">
                <a:solidFill>
                  <a:schemeClr val="tx1"/>
                </a:solidFill>
                <a:effectLst/>
                <a:latin typeface="+mn-lt"/>
                <a:ea typeface="+mn-ea"/>
                <a:cs typeface="+mn-cs"/>
              </a:rPr>
              <a:t>Hash function H1, H2, H3,</a:t>
            </a:r>
            <a:r>
              <a:rPr lang="zh-TW" altLang="en-US" sz="1200" b="0" i="0" kern="1200" dirty="0">
                <a:solidFill>
                  <a:schemeClr val="tx1"/>
                </a:solidFill>
                <a:effectLst/>
                <a:latin typeface="+mn-lt"/>
                <a:ea typeface="+mn-ea"/>
                <a:cs typeface="+mn-cs"/>
              </a:rPr>
              <a:t>被選為</a:t>
            </a:r>
            <a:r>
              <a:rPr lang="en-US" altLang="zh-TW" sz="1200" b="0" i="0" kern="1200" dirty="0">
                <a:solidFill>
                  <a:schemeClr val="tx1"/>
                </a:solidFill>
                <a:effectLst/>
                <a:latin typeface="+mn-lt"/>
                <a:ea typeface="+mn-ea"/>
                <a:cs typeface="+mn-cs"/>
              </a:rPr>
              <a:t>H1 : G</a:t>
            </a:r>
            <a:r>
              <a:rPr lang="zh-TW" altLang="en-US" sz="1200" b="0" i="0" kern="1200" dirty="0">
                <a:solidFill>
                  <a:schemeClr val="tx1"/>
                </a:solidFill>
                <a:effectLst/>
                <a:latin typeface="+mn-lt"/>
                <a:ea typeface="+mn-ea"/>
                <a:cs typeface="+mn-cs"/>
              </a:rPr>
              <a:t> → </a:t>
            </a:r>
            <a:r>
              <a:rPr lang="en-US" altLang="zh-TW" sz="1200" b="0" i="0" kern="1200" dirty="0">
                <a:solidFill>
                  <a:schemeClr val="tx1"/>
                </a:solidFill>
                <a:effectLst/>
                <a:latin typeface="+mn-lt"/>
                <a:ea typeface="+mn-ea"/>
                <a:cs typeface="+mn-cs"/>
              </a:rPr>
              <a:t>{0,1}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 H2, H3 : {0,1}</a:t>
            </a:r>
            <a:r>
              <a:rPr lang="zh-TW" altLang="en-US" sz="1200" b="0" i="0" kern="1200" dirty="0">
                <a:solidFill>
                  <a:schemeClr val="tx1"/>
                </a:solidFill>
                <a:effectLst/>
                <a:latin typeface="+mn-lt"/>
                <a:ea typeface="+mn-ea"/>
                <a:cs typeface="+mn-cs"/>
              </a:rPr>
              <a:t>∗ → </a:t>
            </a:r>
            <a:r>
              <a:rPr lang="en-US" altLang="zh-TW" sz="1200" b="0" i="0" kern="1200" dirty="0">
                <a:solidFill>
                  <a:schemeClr val="tx1"/>
                </a:solidFill>
                <a:effectLst/>
                <a:latin typeface="+mn-lt"/>
                <a:ea typeface="+mn-ea"/>
                <a:cs typeface="+mn-cs"/>
              </a:rPr>
              <a:t>Z</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 。此外，</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h</a:t>
            </a:r>
            <a:r>
              <a:rPr lang="zh-TW" altLang="en-US" sz="1200" b="0" i="0" kern="1200" dirty="0">
                <a:solidFill>
                  <a:schemeClr val="tx1"/>
                </a:solidFill>
                <a:effectLst/>
                <a:latin typeface="+mn-lt"/>
                <a:ea typeface="+mn-ea"/>
                <a:cs typeface="+mn-cs"/>
              </a:rPr>
              <a:t>是</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群中的兩個不同的生成器。</a:t>
            </a:r>
            <a:r>
              <a:rPr lang="en-US" altLang="zh-TW" sz="1200" b="0" i="0" kern="1200" dirty="0">
                <a:solidFill>
                  <a:schemeClr val="tx1"/>
                </a:solidFill>
                <a:effectLst/>
                <a:latin typeface="+mn-lt"/>
                <a:ea typeface="+mn-ea"/>
                <a:cs typeface="+mn-cs"/>
              </a:rPr>
              <a:t>ai, ai+1+1,…</a:t>
            </a:r>
            <a:r>
              <a:rPr lang="zh-TW" altLang="en-US" sz="1200" b="0" i="0" kern="1200" dirty="0">
                <a:solidFill>
                  <a:schemeClr val="tx1"/>
                </a:solidFill>
                <a:effectLst/>
                <a:latin typeface="+mn-lt"/>
                <a:ea typeface="+mn-ea"/>
                <a:cs typeface="+mn-cs"/>
              </a:rPr>
              <a:t>是從非零整數群</a:t>
            </a:r>
            <a:r>
              <a:rPr lang="en-US" altLang="zh-TW" sz="1200" b="0" i="0" kern="1200" dirty="0">
                <a:solidFill>
                  <a:schemeClr val="tx1"/>
                </a:solidFill>
                <a:effectLst/>
                <a:latin typeface="+mn-lt"/>
                <a:ea typeface="+mn-ea"/>
                <a:cs typeface="+mn-cs"/>
              </a:rPr>
              <a:t>Z</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隨機選出，伴隨質數階</a:t>
            </a:r>
            <a:r>
              <a:rPr lang="en-US" altLang="zh-TW" sz="1200" b="0" i="0" kern="1200" dirty="0">
                <a:solidFill>
                  <a:schemeClr val="tx1"/>
                </a:solidFill>
                <a:effectLst/>
                <a:latin typeface="+mn-lt"/>
                <a:ea typeface="+mn-ea"/>
                <a:cs typeface="+mn-cs"/>
              </a:rPr>
              <a:t>q</a:t>
            </a:r>
            <a:r>
              <a:rPr lang="zh-TW" altLang="en-US" sz="1200" b="0" i="0" kern="1200" dirty="0">
                <a:solidFill>
                  <a:schemeClr val="tx1"/>
                </a:solidFill>
                <a:effectLst/>
                <a:latin typeface="+mn-lt"/>
                <a:ea typeface="+mn-ea"/>
                <a:cs typeface="+mn-cs"/>
              </a:rPr>
              <a:t>給路邊基礎設施</a:t>
            </a:r>
            <a:r>
              <a:rPr lang="en-US" altLang="zh-TW" sz="1200" b="0" i="0" kern="1200" dirty="0" err="1">
                <a:solidFill>
                  <a:schemeClr val="tx1"/>
                </a:solidFill>
                <a:effectLst/>
                <a:latin typeface="+mn-lt"/>
                <a:ea typeface="+mn-ea"/>
                <a:cs typeface="+mn-cs"/>
              </a:rPr>
              <a:t>RSUi,$RSU</a:t>
            </a:r>
            <a:r>
              <a:rPr lang="en-US" altLang="zh-TW" sz="1200" b="0" i="0" kern="1200" dirty="0">
                <a:solidFill>
                  <a:schemeClr val="tx1"/>
                </a:solidFill>
                <a:effectLst/>
                <a:latin typeface="+mn-lt"/>
                <a:ea typeface="+mn-ea"/>
                <a:cs typeface="+mn-cs"/>
              </a:rPr>
              <a:t>_{i+1},…</a:t>
            </a:r>
          </a:p>
          <a:p>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映射到一串遊二禁制組成的位元</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一串二禁制的位元會映射到整數有限欲</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26</a:t>
            </a:fld>
            <a:endParaRPr lang="zh-TW" altLang="en-US"/>
          </a:p>
        </p:txBody>
      </p:sp>
    </p:spTree>
    <p:extLst>
      <p:ext uri="{BB962C8B-B14F-4D97-AF65-F5344CB8AC3E}">
        <p14:creationId xmlns:p14="http://schemas.microsoft.com/office/powerpoint/2010/main" val="1526842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第二階段被命名為 </a:t>
            </a:r>
            <a:r>
              <a:rPr lang="en-US" altLang="zh-TW" sz="1200" b="0" i="0" kern="1200" dirty="0">
                <a:solidFill>
                  <a:schemeClr val="tx1"/>
                </a:solidFill>
                <a:effectLst/>
                <a:latin typeface="+mn-lt"/>
                <a:ea typeface="+mn-ea"/>
                <a:cs typeface="+mn-cs"/>
              </a:rPr>
              <a:t>V2I initial </a:t>
            </a:r>
            <a:r>
              <a:rPr lang="zh-TW" altLang="en-US" sz="1200" b="0" i="0" kern="1200" dirty="0">
                <a:solidFill>
                  <a:schemeClr val="tx1"/>
                </a:solidFill>
                <a:effectLst/>
                <a:latin typeface="+mn-lt"/>
                <a:ea typeface="+mn-ea"/>
                <a:cs typeface="+mn-cs"/>
              </a:rPr>
              <a:t>身份驗證階段。利用可信度可伸縮計算系統生成的</a:t>
            </a:r>
            <a:r>
              <a:rPr lang="en-US" altLang="zh-TW" sz="1200" b="0" i="0" kern="1200" dirty="0">
                <a:solidFill>
                  <a:schemeClr val="tx1"/>
                </a:solidFill>
                <a:effectLst/>
                <a:latin typeface="+mn-lt"/>
                <a:ea typeface="+mn-ea"/>
                <a:cs typeface="+mn-cs"/>
              </a:rPr>
              <a:t>TL</a:t>
            </a:r>
            <a:r>
              <a:rPr lang="zh-TW" altLang="en-US" sz="1200" b="0" i="0" kern="1200" dirty="0">
                <a:solidFill>
                  <a:schemeClr val="tx1"/>
                </a:solidFill>
                <a:effectLst/>
                <a:latin typeface="+mn-lt"/>
                <a:ea typeface="+mn-ea"/>
                <a:cs typeface="+mn-cs"/>
              </a:rPr>
              <a:t>值。該階段旨在幫助</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在</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信號覆蓋下車輛入網時對車輛身份進行身份驗證，並為</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和本車生成會話密鑰。該階段由三個階段組成：</a:t>
            </a:r>
            <a:endParaRPr lang="zh-TW" altLang="en-US" dirty="0"/>
          </a:p>
          <a:p>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PreKeyGen</a:t>
            </a:r>
            <a:br>
              <a:rPr lang="zh-TW" altLang="en-US"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和車輛分別使用彼此的公鑰生成 </a:t>
            </a:r>
            <a:r>
              <a:rPr lang="en-US" altLang="zh-TW" sz="1200" b="0" i="0" kern="1200" dirty="0">
                <a:solidFill>
                  <a:schemeClr val="tx1"/>
                </a:solidFill>
                <a:effectLst/>
                <a:latin typeface="+mn-lt"/>
                <a:ea typeface="+mn-ea"/>
                <a:cs typeface="+mn-cs"/>
              </a:rPr>
              <a:t>Diffie-Hellman </a:t>
            </a:r>
            <a:r>
              <a:rPr lang="zh-TW" altLang="en-US" sz="1200" b="0" i="0" kern="1200" dirty="0">
                <a:solidFill>
                  <a:schemeClr val="tx1"/>
                </a:solidFill>
                <a:effectLst/>
                <a:latin typeface="+mn-lt"/>
                <a:ea typeface="+mn-ea"/>
                <a:cs typeface="+mn-cs"/>
              </a:rPr>
              <a:t>密鑰。</a:t>
            </a:r>
            <a:br>
              <a:rPr lang="zh-TW" altLang="en-US"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計算</a:t>
            </a:r>
            <a:r>
              <a:rPr lang="en-US" altLang="zh-TW" sz="1200" b="0" i="0" kern="1200" dirty="0">
                <a:solidFill>
                  <a:schemeClr val="tx1"/>
                </a:solidFill>
                <a:effectLst/>
                <a:latin typeface="+mn-lt"/>
                <a:ea typeface="+mn-ea"/>
                <a:cs typeface="+mn-cs"/>
              </a:rPr>
              <a:t>SK1</a:t>
            </a:r>
            <a:r>
              <a:rPr lang="zh-TW" altLang="en-US" sz="1200" b="0" i="0" kern="1200" dirty="0">
                <a:solidFill>
                  <a:schemeClr val="tx1"/>
                </a:solidFill>
                <a:effectLst/>
                <a:latin typeface="+mn-lt"/>
                <a:ea typeface="+mn-ea"/>
                <a:cs typeface="+mn-cs"/>
              </a:rPr>
              <a:t>然後車輛計算</a:t>
            </a:r>
            <a:r>
              <a:rPr lang="en-US" altLang="zh-TW" sz="1200" b="0" i="0" kern="1200" dirty="0">
                <a:solidFill>
                  <a:schemeClr val="tx1"/>
                </a:solidFill>
                <a:effectLst/>
                <a:latin typeface="+mn-lt"/>
                <a:ea typeface="+mn-ea"/>
                <a:cs typeface="+mn-cs"/>
              </a:rPr>
              <a:t>SK1 = , a</a:t>
            </a:r>
          </a:p>
          <a:p>
            <a:r>
              <a:rPr lang="en-US" altLang="zh-TW" sz="1200" b="0" i="0" kern="1200" dirty="0" err="1">
                <a:solidFill>
                  <a:schemeClr val="tx1"/>
                </a:solidFill>
                <a:effectLst/>
                <a:latin typeface="+mn-lt"/>
                <a:ea typeface="+mn-ea"/>
                <a:cs typeface="+mn-cs"/>
              </a:rPr>
              <a:t>i</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u</a:t>
            </a:r>
            <a:r>
              <a:rPr lang="zh-TW" altLang="en-US" sz="1200" b="0" i="0" kern="1200" dirty="0">
                <a:solidFill>
                  <a:schemeClr val="tx1"/>
                </a:solidFill>
                <a:effectLst/>
                <a:latin typeface="+mn-lt"/>
                <a:ea typeface="+mn-ea"/>
                <a:cs typeface="+mn-cs"/>
              </a:rPr>
              <a:t>是</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和車輛的私鑰。</a:t>
            </a:r>
            <a:endParaRPr lang="en-US" altLang="zh-TW" sz="1200" b="0" i="0" kern="1200" dirty="0">
              <a:solidFill>
                <a:schemeClr val="tx1"/>
              </a:solidFill>
              <a:effectLst/>
              <a:latin typeface="+mn-lt"/>
              <a:ea typeface="+mn-ea"/>
              <a:cs typeface="+mn-cs"/>
            </a:endParaRPr>
          </a:p>
          <a:p>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接著</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選擇</a:t>
            </a:r>
            <a:r>
              <a:rPr lang="en-US" altLang="zh-TW" sz="1200" b="0" i="0" kern="1200" dirty="0">
                <a:solidFill>
                  <a:schemeClr val="tx1"/>
                </a:solidFill>
                <a:effectLst/>
                <a:latin typeface="+mn-lt"/>
                <a:ea typeface="+mn-ea"/>
                <a:cs typeface="+mn-cs"/>
              </a:rPr>
              <a:t>ri</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Z</a:t>
            </a:r>
            <a:r>
              <a:rPr lang="zh-TW" altLang="en-US"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ip</a:t>
            </a:r>
            <a:r>
              <a:rPr lang="en-US" altLang="zh-TW" sz="1200" b="0" i="0" kern="1200" dirty="0">
                <a:solidFill>
                  <a:schemeClr val="tx1"/>
                </a:solidFill>
                <a:effectLst/>
                <a:latin typeface="+mn-lt"/>
                <a:ea typeface="+mn-ea"/>
                <a:cs typeface="+mn-cs"/>
              </a:rPr>
              <a:t>  Ri,1= </a:t>
            </a:r>
            <a:r>
              <a:rPr lang="en-US" altLang="zh-TW" sz="1200" b="0" i="0" kern="1200" dirty="0" err="1">
                <a:solidFill>
                  <a:schemeClr val="tx1"/>
                </a:solidFill>
                <a:effectLst/>
                <a:latin typeface="+mn-lt"/>
                <a:ea typeface="+mn-ea"/>
                <a:cs typeface="+mn-cs"/>
              </a:rPr>
              <a:t>gri</a:t>
            </a:r>
            <a:r>
              <a:rPr lang="zh-TW" altLang="en-US" sz="1200" b="0" i="0" kern="1200" dirty="0">
                <a:solidFill>
                  <a:schemeClr val="tx1"/>
                </a:solidFill>
                <a:effectLst/>
                <a:latin typeface="+mn-lt"/>
                <a:ea typeface="+mn-ea"/>
                <a:cs typeface="+mn-cs"/>
              </a:rPr>
              <a:t>被計算後被</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保密著。 </a:t>
            </a:r>
            <a:r>
              <a:rPr lang="en-US" altLang="zh-TW" sz="1200" b="0" i="0" kern="1200" dirty="0">
                <a:solidFill>
                  <a:schemeClr val="tx1"/>
                </a:solidFill>
                <a:effectLst/>
                <a:latin typeface="+mn-lt"/>
                <a:ea typeface="+mn-ea"/>
                <a:cs typeface="+mn-cs"/>
              </a:rPr>
              <a:t>Ri,2 = </a:t>
            </a:r>
            <a:r>
              <a:rPr lang="en-US" altLang="zh-TW" sz="1200" b="0" i="0" kern="1200" dirty="0" err="1">
                <a:solidFill>
                  <a:schemeClr val="tx1"/>
                </a:solidFill>
                <a:effectLst/>
                <a:latin typeface="+mn-lt"/>
                <a:ea typeface="+mn-ea"/>
                <a:cs typeface="+mn-cs"/>
              </a:rPr>
              <a:t>hri</a:t>
            </a:r>
            <a:r>
              <a:rPr lang="zh-TW" altLang="en-US" sz="1200" b="0" i="0" kern="1200" dirty="0">
                <a:solidFill>
                  <a:schemeClr val="tx1"/>
                </a:solidFill>
                <a:effectLst/>
                <a:latin typeface="+mn-lt"/>
                <a:ea typeface="+mn-ea"/>
                <a:cs typeface="+mn-cs"/>
              </a:rPr>
              <a:t>接著被計算並發送給車輛，連同發送消息前記錄的時間戳 </a:t>
            </a:r>
            <a:r>
              <a:rPr lang="en-US" altLang="zh-TW" sz="1200" b="0" i="0" kern="1200" dirty="0">
                <a:solidFill>
                  <a:schemeClr val="tx1"/>
                </a:solidFill>
                <a:effectLst/>
                <a:latin typeface="+mn-lt"/>
                <a:ea typeface="+mn-ea"/>
                <a:cs typeface="+mn-cs"/>
              </a:rPr>
              <a:t>T1</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VehiSKGen</a:t>
            </a:r>
            <a:br>
              <a:rPr lang="en-US" altLang="zh-TW"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在該演算法中，車輛檢查來自 </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的時間戳 </a:t>
            </a:r>
            <a:r>
              <a:rPr lang="en-US" altLang="zh-TW" sz="1200" b="0" i="0" kern="1200" dirty="0" err="1">
                <a:solidFill>
                  <a:schemeClr val="tx1"/>
                </a:solidFill>
                <a:effectLst/>
                <a:latin typeface="+mn-lt"/>
                <a:ea typeface="+mn-ea"/>
                <a:cs typeface="+mn-cs"/>
              </a:rPr>
              <a:t>Ti</a:t>
            </a:r>
            <a:r>
              <a:rPr lang="zh-TW" altLang="en-US" sz="1200" b="0" i="0" kern="1200" dirty="0">
                <a:solidFill>
                  <a:schemeClr val="tx1"/>
                </a:solidFill>
                <a:effectLst/>
                <a:latin typeface="+mn-lt"/>
                <a:ea typeface="+mn-ea"/>
                <a:cs typeface="+mn-cs"/>
              </a:rPr>
              <a:t>。</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然後，車輛計算 </a:t>
            </a:r>
            <a:r>
              <a:rPr lang="en-US" altLang="zh-TW" sz="1200" b="0" i="0" kern="1200" dirty="0">
                <a:solidFill>
                  <a:schemeClr val="tx1"/>
                </a:solidFill>
                <a:effectLst/>
                <a:latin typeface="+mn-lt"/>
                <a:ea typeface="+mn-ea"/>
                <a:cs typeface="+mn-cs"/>
              </a:rPr>
              <a:t>SK2</a:t>
            </a:r>
            <a:r>
              <a:rPr lang="zh-TW" altLang="en-US" sz="1200" b="0" i="0" kern="1200" dirty="0">
                <a:solidFill>
                  <a:schemeClr val="tx1"/>
                </a:solidFill>
                <a:effectLst/>
                <a:latin typeface="+mn-lt"/>
                <a:ea typeface="+mn-ea"/>
                <a:cs typeface="+mn-cs"/>
              </a:rPr>
              <a:t>：</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其中 </a:t>
            </a:r>
            <a:r>
              <a:rPr lang="en-US" altLang="zh-TW" sz="1200" b="0" i="0" kern="1200" dirty="0">
                <a:solidFill>
                  <a:schemeClr val="tx1"/>
                </a:solidFill>
                <a:effectLst/>
                <a:latin typeface="+mn-lt"/>
                <a:ea typeface="+mn-ea"/>
                <a:cs typeface="+mn-cs"/>
              </a:rPr>
              <a:t>Ri,2</a:t>
            </a:r>
            <a:r>
              <a:rPr lang="zh-TW" altLang="en-US" sz="1200" b="0" i="0" kern="1200" dirty="0">
                <a:solidFill>
                  <a:schemeClr val="tx1"/>
                </a:solidFill>
                <a:effectLst/>
                <a:latin typeface="+mn-lt"/>
                <a:ea typeface="+mn-ea"/>
                <a:cs typeface="+mn-cs"/>
              </a:rPr>
              <a:t>為 </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 發送的消息，</a:t>
            </a:r>
            <a:r>
              <a:rPr lang="en-US" altLang="zh-TW" sz="1200" b="0" i="0" kern="1200" dirty="0">
                <a:solidFill>
                  <a:schemeClr val="tx1"/>
                </a:solidFill>
                <a:effectLst/>
                <a:latin typeface="+mn-lt"/>
                <a:ea typeface="+mn-ea"/>
                <a:cs typeface="+mn-cs"/>
              </a:rPr>
              <a:t>ID </a:t>
            </a:r>
            <a:r>
              <a:rPr lang="zh-TW" altLang="en-US" sz="1200" b="0" i="0" kern="1200" dirty="0">
                <a:solidFill>
                  <a:schemeClr val="tx1"/>
                </a:solidFill>
                <a:effectLst/>
                <a:latin typeface="+mn-lt"/>
                <a:ea typeface="+mn-ea"/>
                <a:cs typeface="+mn-cs"/>
              </a:rPr>
              <a:t>表示車輛的唯一標識號，</a:t>
            </a:r>
            <a:r>
              <a:rPr lang="en-US" altLang="zh-TW" sz="1200" b="0" i="0" kern="1200" dirty="0">
                <a:solidFill>
                  <a:schemeClr val="tx1"/>
                </a:solidFill>
                <a:effectLst/>
                <a:latin typeface="+mn-lt"/>
                <a:ea typeface="+mn-ea"/>
                <a:cs typeface="+mn-cs"/>
              </a:rPr>
              <a:t>C</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(T1) </a:t>
            </a:r>
            <a:r>
              <a:rPr lang="zh-TW" altLang="en-US" sz="1200" b="0" i="0" kern="1200" dirty="0">
                <a:solidFill>
                  <a:schemeClr val="tx1"/>
                </a:solidFill>
                <a:effectLst/>
                <a:latin typeface="+mn-lt"/>
                <a:ea typeface="+mn-ea"/>
                <a:cs typeface="+mn-cs"/>
              </a:rPr>
              <a:t>表示車輛在 </a:t>
            </a:r>
            <a:r>
              <a:rPr lang="en-US" altLang="zh-TW" sz="1200" b="0" i="0" kern="1200" dirty="0">
                <a:solidFill>
                  <a:schemeClr val="tx1"/>
                </a:solidFill>
                <a:effectLst/>
                <a:latin typeface="+mn-lt"/>
                <a:ea typeface="+mn-ea"/>
                <a:cs typeface="+mn-cs"/>
              </a:rPr>
              <a:t>C(T1) </a:t>
            </a:r>
            <a:r>
              <a:rPr lang="zh-TW" altLang="en-US" sz="1200" b="0" i="0" kern="1200" dirty="0">
                <a:solidFill>
                  <a:schemeClr val="tx1"/>
                </a:solidFill>
                <a:effectLst/>
                <a:latin typeface="+mn-lt"/>
                <a:ea typeface="+mn-ea"/>
                <a:cs typeface="+mn-cs"/>
              </a:rPr>
              <a:t>時刻的可信度。</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最後，車輛計算會話密鑰 </a:t>
            </a:r>
            <a:r>
              <a:rPr lang="en-US" altLang="zh-TW" sz="1200" b="0" i="0" kern="1200" dirty="0">
                <a:solidFill>
                  <a:schemeClr val="tx1"/>
                </a:solidFill>
                <a:effectLst/>
                <a:latin typeface="+mn-lt"/>
                <a:ea typeface="+mn-ea"/>
                <a:cs typeface="+mn-cs"/>
              </a:rPr>
              <a:t>SK</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RSUSKGen</a:t>
            </a:r>
            <a:br>
              <a:rPr lang="zh-TW" altLang="en-US" dirty="0"/>
            </a:b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計算 </a:t>
            </a:r>
            <a:r>
              <a:rPr lang="en-US" altLang="zh-TW" sz="1200" b="0" i="0" kern="1200" dirty="0">
                <a:solidFill>
                  <a:schemeClr val="tx1"/>
                </a:solidFill>
                <a:effectLst/>
                <a:latin typeface="+mn-lt"/>
                <a:ea typeface="+mn-ea"/>
                <a:cs typeface="+mn-cs"/>
              </a:rPr>
              <a:t>SK3</a:t>
            </a:r>
            <a:r>
              <a:rPr lang="zh-TW" altLang="en-US" sz="1200" b="0" i="0" kern="1200" dirty="0">
                <a:solidFill>
                  <a:schemeClr val="tx1"/>
                </a:solidFill>
                <a:effectLst/>
                <a:latin typeface="+mn-lt"/>
                <a:ea typeface="+mn-ea"/>
                <a:cs typeface="+mn-cs"/>
              </a:rPr>
              <a:t>：</a:t>
            </a:r>
            <a:br>
              <a:rPr lang="zh-TW" altLang="en-US" dirty="0"/>
            </a:br>
            <a:r>
              <a:rPr lang="zh-TW" altLang="en-US" sz="1200" b="0" i="0" kern="1200" dirty="0">
                <a:solidFill>
                  <a:schemeClr val="tx1"/>
                </a:solidFill>
                <a:effectLst/>
                <a:latin typeface="+mn-lt"/>
                <a:ea typeface="+mn-ea"/>
                <a:cs typeface="+mn-cs"/>
              </a:rPr>
              <a:t>其中 </a:t>
            </a:r>
            <a:r>
              <a:rPr lang="en-US" altLang="zh-TW" sz="1200" b="0" i="0" kern="1200" dirty="0">
                <a:solidFill>
                  <a:schemeClr val="tx1"/>
                </a:solidFill>
                <a:effectLst/>
                <a:latin typeface="+mn-lt"/>
                <a:ea typeface="+mn-ea"/>
                <a:cs typeface="+mn-cs"/>
              </a:rPr>
              <a:t>Ri,1</a:t>
            </a:r>
            <a:r>
              <a:rPr lang="zh-TW" altLang="en-US" sz="1200" b="0" i="0" kern="1200" dirty="0">
                <a:solidFill>
                  <a:schemeClr val="tx1"/>
                </a:solidFill>
                <a:effectLst/>
                <a:latin typeface="+mn-lt"/>
                <a:ea typeface="+mn-ea"/>
                <a:cs typeface="+mn-cs"/>
              </a:rPr>
              <a:t>為自己計算出的密文，</a:t>
            </a:r>
            <a:r>
              <a:rPr lang="en-US" altLang="zh-TW" sz="1200" b="0" i="0" kern="1200" dirty="0">
                <a:solidFill>
                  <a:schemeClr val="tx1"/>
                </a:solidFill>
                <a:effectLst/>
                <a:latin typeface="+mn-lt"/>
                <a:ea typeface="+mn-ea"/>
                <a:cs typeface="+mn-cs"/>
              </a:rPr>
              <a:t>ID </a:t>
            </a:r>
            <a:r>
              <a:rPr lang="zh-TW" altLang="en-US" sz="1200" b="0" i="0" kern="1200" dirty="0">
                <a:solidFill>
                  <a:schemeClr val="tx1"/>
                </a:solidFill>
                <a:effectLst/>
                <a:latin typeface="+mn-lt"/>
                <a:ea typeface="+mn-ea"/>
                <a:cs typeface="+mn-cs"/>
              </a:rPr>
              <a:t>為車輛唯一標識號，</a:t>
            </a:r>
            <a:r>
              <a:rPr lang="en-US" altLang="zh-TW" sz="1200" b="0" i="0" kern="1200" dirty="0">
                <a:solidFill>
                  <a:schemeClr val="tx1"/>
                </a:solidFill>
                <a:effectLst/>
                <a:latin typeface="+mn-lt"/>
                <a:ea typeface="+mn-ea"/>
                <a:cs typeface="+mn-cs"/>
              </a:rPr>
              <a:t>C</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(T1) </a:t>
            </a:r>
            <a:r>
              <a:rPr lang="zh-TW" altLang="en-US" sz="1200" b="0" i="0" kern="1200" dirty="0">
                <a:solidFill>
                  <a:schemeClr val="tx1"/>
                </a:solidFill>
                <a:effectLst/>
                <a:latin typeface="+mn-lt"/>
                <a:ea typeface="+mn-ea"/>
                <a:cs typeface="+mn-cs"/>
              </a:rPr>
              <a:t>為車輛在 </a:t>
            </a:r>
            <a:r>
              <a:rPr lang="en-US" altLang="zh-TW" sz="1200" b="0" i="0" kern="1200" dirty="0">
                <a:solidFill>
                  <a:schemeClr val="tx1"/>
                </a:solidFill>
                <a:effectLst/>
                <a:latin typeface="+mn-lt"/>
                <a:ea typeface="+mn-ea"/>
                <a:cs typeface="+mn-cs"/>
              </a:rPr>
              <a:t>C(T1) </a:t>
            </a:r>
            <a:r>
              <a:rPr lang="zh-TW" altLang="en-US" sz="1200" b="0" i="0" kern="1200" dirty="0">
                <a:solidFill>
                  <a:schemeClr val="tx1"/>
                </a:solidFill>
                <a:effectLst/>
                <a:latin typeface="+mn-lt"/>
                <a:ea typeface="+mn-ea"/>
                <a:cs typeface="+mn-cs"/>
              </a:rPr>
              <a:t>時刻的可信度。</a:t>
            </a:r>
            <a:br>
              <a:rPr lang="zh-TW" altLang="en-US" dirty="0"/>
            </a:br>
            <a:r>
              <a:rPr lang="en-US" altLang="zh-TW" sz="1200" b="0" i="0" kern="1200" dirty="0">
                <a:solidFill>
                  <a:schemeClr val="tx1"/>
                </a:solidFill>
                <a:effectLst/>
                <a:latin typeface="+mn-lt"/>
                <a:ea typeface="+mn-ea"/>
                <a:cs typeface="+mn-cs"/>
              </a:rPr>
              <a:t>TL </a:t>
            </a:r>
            <a:r>
              <a:rPr lang="zh-TW" altLang="en-US" sz="1200" b="0" i="0" kern="1200" dirty="0">
                <a:solidFill>
                  <a:schemeClr val="tx1"/>
                </a:solidFill>
                <a:effectLst/>
                <a:latin typeface="+mn-lt"/>
                <a:ea typeface="+mn-ea"/>
                <a:cs typeface="+mn-cs"/>
              </a:rPr>
              <a:t>值由可信可伸縮計算系統生成。如果該車輛的即時可信度記錄為</a:t>
            </a:r>
            <a:r>
              <a:rPr lang="en-US" altLang="zh-TW" sz="1200" b="0" i="0" kern="1200" dirty="0">
                <a:solidFill>
                  <a:schemeClr val="tx1"/>
                </a:solidFill>
                <a:effectLst/>
                <a:latin typeface="+mn-lt"/>
                <a:ea typeface="+mn-ea"/>
                <a:cs typeface="+mn-cs"/>
              </a:rPr>
              <a:t>0</a:t>
            </a:r>
            <a:r>
              <a:rPr lang="zh-TW" altLang="en-US" sz="1200" b="0" i="0" kern="1200" dirty="0">
                <a:solidFill>
                  <a:schemeClr val="tx1"/>
                </a:solidFill>
                <a:effectLst/>
                <a:latin typeface="+mn-lt"/>
                <a:ea typeface="+mn-ea"/>
                <a:cs typeface="+mn-cs"/>
              </a:rPr>
              <a:t>，則</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將該車輛視為可撤銷車輛，拒絕提供服務。由於區塊鏈的防竄改性，被吊銷的車輛無法偽裝成普通車輛與</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交換數據。最後，</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 計算會話密鑰 </a:t>
            </a:r>
            <a:r>
              <a:rPr lang="en-US" altLang="zh-TW" sz="1200" b="0" i="0" kern="1200" dirty="0">
                <a:solidFill>
                  <a:schemeClr val="tx1"/>
                </a:solidFill>
                <a:effectLst/>
                <a:latin typeface="+mn-lt"/>
                <a:ea typeface="+mn-ea"/>
                <a:cs typeface="+mn-cs"/>
              </a:rPr>
              <a:t>SK</a:t>
            </a:r>
            <a:r>
              <a:rPr lang="zh-TW" altLang="en-US" sz="1200" b="0" i="0" kern="1200" dirty="0">
                <a:solidFill>
                  <a:schemeClr val="tx1"/>
                </a:solidFill>
                <a:effectLst/>
                <a:latin typeface="+mn-lt"/>
                <a:ea typeface="+mn-ea"/>
                <a:cs typeface="+mn-cs"/>
              </a:rPr>
              <a:t>：</a:t>
            </a:r>
            <a:endParaRPr lang="zh-TW" altLang="en-US" dirty="0"/>
          </a:p>
          <a:p>
            <a:endParaRPr lang="zh-TW" altLang="en-US"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27</a:t>
            </a:fld>
            <a:endParaRPr lang="zh-TW" altLang="en-US"/>
          </a:p>
        </p:txBody>
      </p:sp>
    </p:spTree>
    <p:extLst>
      <p:ext uri="{BB962C8B-B14F-4D97-AF65-F5344CB8AC3E}">
        <p14:creationId xmlns:p14="http://schemas.microsoft.com/office/powerpoint/2010/main" val="2625450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本節分析了新方案的正確性和其他安全性能。</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這裡，本小節證明了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初始認證階段的安全性。 圖 </a:t>
            </a:r>
            <a:r>
              <a:rPr lang="en-US" altLang="zh-TW" sz="1200" b="0" i="0" kern="1200" dirty="0">
                <a:solidFill>
                  <a:schemeClr val="tx1"/>
                </a:solidFill>
                <a:effectLst/>
                <a:latin typeface="+mn-lt"/>
                <a:ea typeface="+mn-ea"/>
                <a:cs typeface="+mn-cs"/>
              </a:rPr>
              <a:t>5 </a:t>
            </a:r>
            <a:r>
              <a:rPr lang="zh-TW" altLang="en-US" sz="1200" b="0" i="0" kern="1200" dirty="0">
                <a:solidFill>
                  <a:schemeClr val="tx1"/>
                </a:solidFill>
                <a:effectLst/>
                <a:latin typeface="+mn-lt"/>
                <a:ea typeface="+mn-ea"/>
                <a:cs typeface="+mn-cs"/>
              </a:rPr>
              <a:t>詳細說明了這個階段。</a:t>
            </a:r>
            <a:endParaRPr lang="zh-TW" altLang="en-US" dirty="0"/>
          </a:p>
          <a:p>
            <a:r>
              <a:rPr lang="en-US" altLang="zh-TW" dirty="0">
                <a:effectLst/>
              </a:rPr>
              <a:t>A. CORRECTNESS</a:t>
            </a:r>
          </a:p>
          <a:p>
            <a:r>
              <a:rPr lang="en-US" altLang="zh-TW" sz="1200" b="0" i="0" kern="1200" dirty="0">
                <a:solidFill>
                  <a:schemeClr val="tx1"/>
                </a:solidFill>
                <a:effectLst/>
                <a:latin typeface="+mn-lt"/>
                <a:ea typeface="+mn-ea"/>
                <a:cs typeface="+mn-cs"/>
              </a:rPr>
              <a:t>V2I-Initial Authentication Phase</a:t>
            </a:r>
            <a:r>
              <a:rPr lang="zh-TW" altLang="en-US" sz="1200" b="0" i="0" kern="1200" dirty="0">
                <a:solidFill>
                  <a:schemeClr val="tx1"/>
                </a:solidFill>
                <a:effectLst/>
                <a:latin typeface="+mn-lt"/>
                <a:ea typeface="+mn-ea"/>
                <a:cs typeface="+mn-cs"/>
              </a:rPr>
              <a:t>的正確性。</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在這個階段，</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和車輛分別計算的會話密鑰需要相同。車輛生成的會話密鑰為</a:t>
            </a:r>
            <a:r>
              <a:rPr lang="en-US" altLang="zh-TW" sz="1200" b="0" i="0" kern="1200" dirty="0">
                <a:solidFill>
                  <a:schemeClr val="tx1"/>
                </a:solidFill>
                <a:effectLst/>
                <a:latin typeface="+mn-lt"/>
                <a:ea typeface="+mn-ea"/>
                <a:cs typeface="+mn-cs"/>
              </a:rPr>
              <a:t>SK=e^( SK2,g)</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生成的是</a:t>
            </a:r>
            <a:r>
              <a:rPr lang="en-US" altLang="zh-TW" sz="1200" b="0" i="0" kern="1200" dirty="0">
                <a:solidFill>
                  <a:schemeClr val="tx1"/>
                </a:solidFill>
                <a:effectLst/>
                <a:latin typeface="+mn-lt"/>
                <a:ea typeface="+mn-ea"/>
                <a:cs typeface="+mn-cs"/>
              </a:rPr>
              <a:t>SK =e^(h ,SK3)</a:t>
            </a:r>
            <a:r>
              <a:rPr lang="zh-TW" altLang="en-US" sz="1200" b="0" i="0" kern="1200" dirty="0">
                <a:solidFill>
                  <a:schemeClr val="tx1"/>
                </a:solidFill>
                <a:effectLst/>
                <a:latin typeface="+mn-lt"/>
                <a:ea typeface="+mn-ea"/>
                <a:cs typeface="+mn-cs"/>
              </a:rPr>
              <a:t>。 證明如下：</a:t>
            </a:r>
          </a:p>
          <a:p>
            <a:r>
              <a:rPr lang="zh-TW" altLang="en-US" sz="1200" b="0" i="0" kern="1200" dirty="0">
                <a:solidFill>
                  <a:schemeClr val="tx1"/>
                </a:solidFill>
                <a:effectLst/>
                <a:latin typeface="+mn-lt"/>
                <a:ea typeface="+mn-ea"/>
                <a:cs typeface="+mn-cs"/>
              </a:rPr>
              <a:t>證明了該階段的正確性。</a:t>
            </a:r>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28</a:t>
            </a:fld>
            <a:endParaRPr lang="zh-TW" altLang="en-US"/>
          </a:p>
        </p:txBody>
      </p:sp>
    </p:spTree>
    <p:extLst>
      <p:ext uri="{BB962C8B-B14F-4D97-AF65-F5344CB8AC3E}">
        <p14:creationId xmlns:p14="http://schemas.microsoft.com/office/powerpoint/2010/main" val="2630585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Theorem1. The proposed V2I-initial authentication is CDH-secure in G.</a:t>
            </a:r>
          </a:p>
          <a:p>
            <a:r>
              <a:rPr lang="en-US" altLang="zh-TW" sz="1200" b="0" i="0" kern="1200" dirty="0">
                <a:solidFill>
                  <a:schemeClr val="tx1"/>
                </a:solidFill>
                <a:effectLst/>
                <a:latin typeface="+mn-lt"/>
                <a:ea typeface="+mn-ea"/>
                <a:cs typeface="+mn-cs"/>
              </a:rPr>
              <a:t>Proof: </a:t>
            </a:r>
            <a:r>
              <a:rPr lang="zh-TW" altLang="en-US" sz="1200" b="0" i="0" kern="1200" dirty="0">
                <a:solidFill>
                  <a:schemeClr val="tx1"/>
                </a:solidFill>
                <a:effectLst/>
                <a:latin typeface="+mn-lt"/>
                <a:ea typeface="+mn-ea"/>
                <a:cs typeface="+mn-cs"/>
              </a:rPr>
              <a:t>在我們的安全模型中，</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有能力讀取車輛的存儲並獲得在 </a:t>
            </a:r>
            <a:r>
              <a:rPr lang="en-US" altLang="zh-TW" sz="1200" b="0" i="0" kern="1200" dirty="0">
                <a:solidFill>
                  <a:schemeClr val="tx1"/>
                </a:solidFill>
                <a:effectLst/>
                <a:latin typeface="+mn-lt"/>
                <a:ea typeface="+mn-ea"/>
                <a:cs typeface="+mn-cs"/>
              </a:rPr>
              <a:t>PreKeyGen </a:t>
            </a:r>
            <a:r>
              <a:rPr lang="zh-TW" altLang="en-US" sz="1200" b="0" i="0" kern="1200" dirty="0">
                <a:solidFill>
                  <a:schemeClr val="tx1"/>
                </a:solidFill>
                <a:effectLst/>
                <a:latin typeface="+mn-lt"/>
                <a:ea typeface="+mn-ea"/>
                <a:cs typeface="+mn-cs"/>
              </a:rPr>
              <a:t>中生成的 </a:t>
            </a:r>
            <a:r>
              <a:rPr lang="en-US" altLang="zh-TW" sz="1200" b="0" i="0" kern="1200" dirty="0">
                <a:solidFill>
                  <a:schemeClr val="tx1"/>
                </a:solidFill>
                <a:effectLst/>
                <a:latin typeface="+mn-lt"/>
                <a:ea typeface="+mn-ea"/>
                <a:cs typeface="+mn-cs"/>
              </a:rPr>
              <a:t>SK1</a:t>
            </a:r>
            <a:r>
              <a:rPr lang="zh-TW" altLang="en-US" sz="1200" b="0" i="0" kern="1200" dirty="0">
                <a:solidFill>
                  <a:schemeClr val="tx1"/>
                </a:solidFill>
                <a:effectLst/>
                <a:latin typeface="+mn-lt"/>
                <a:ea typeface="+mn-ea"/>
                <a:cs typeface="+mn-cs"/>
              </a:rPr>
              <a:t>。根據</a:t>
            </a:r>
            <a:r>
              <a:rPr lang="en-US" altLang="zh-TW" sz="1200" b="0" i="0" kern="1200" dirty="0">
                <a:solidFill>
                  <a:schemeClr val="tx1"/>
                </a:solidFill>
                <a:effectLst/>
                <a:latin typeface="+mn-lt"/>
                <a:ea typeface="+mn-ea"/>
                <a:cs typeface="+mn-cs"/>
              </a:rPr>
              <a:t>SK1</a:t>
            </a:r>
            <a:r>
              <a:rPr lang="zh-TW" altLang="en-US" sz="1200" b="0" i="0" kern="1200" dirty="0">
                <a:solidFill>
                  <a:schemeClr val="tx1"/>
                </a:solidFill>
                <a:effectLst/>
                <a:latin typeface="+mn-lt"/>
                <a:ea typeface="+mn-ea"/>
                <a:cs typeface="+mn-cs"/>
              </a:rPr>
              <a:t>的值，</a:t>
            </a:r>
            <a:r>
              <a:rPr lang="en-US" altLang="zh-TW" sz="1200" b="0" i="0" kern="1200" dirty="0">
                <a:solidFill>
                  <a:schemeClr val="tx1"/>
                </a:solidFill>
                <a:effectLst/>
                <a:latin typeface="+mn-lt"/>
                <a:ea typeface="+mn-ea"/>
                <a:cs typeface="+mn-cs"/>
              </a:rPr>
              <a:t>A</a:t>
            </a:r>
            <a:r>
              <a:rPr lang="zh-TW" altLang="en-US" sz="1200" b="0" i="0" kern="1200" dirty="0">
                <a:solidFill>
                  <a:schemeClr val="tx1"/>
                </a:solidFill>
                <a:effectLst/>
                <a:latin typeface="+mn-lt"/>
                <a:ea typeface="+mn-ea"/>
                <a:cs typeface="+mn-cs"/>
              </a:rPr>
              <a:t>可以伴隨車輛</a:t>
            </a:r>
            <a:r>
              <a:rPr lang="en-US" altLang="zh-TW" sz="1200" b="0" i="0" kern="1200" dirty="0">
                <a:solidFill>
                  <a:schemeClr val="tx1"/>
                </a:solidFill>
                <a:effectLst/>
                <a:latin typeface="+mn-lt"/>
                <a:ea typeface="+mn-ea"/>
                <a:cs typeface="+mn-cs"/>
              </a:rPr>
              <a:t>ID</a:t>
            </a:r>
            <a:r>
              <a:rPr lang="zh-TW" altLang="en-US" sz="1200" b="0" i="0" kern="1200" dirty="0">
                <a:solidFill>
                  <a:schemeClr val="tx1"/>
                </a:solidFill>
                <a:effectLst/>
                <a:latin typeface="+mn-lt"/>
                <a:ea typeface="+mn-ea"/>
                <a:cs typeface="+mn-cs"/>
              </a:rPr>
              <a:t>計算，</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發送的時間戳 </a:t>
            </a:r>
            <a:r>
              <a:rPr lang="en-US" altLang="zh-TW" sz="1200" b="0" i="0" kern="1200" dirty="0">
                <a:solidFill>
                  <a:schemeClr val="tx1"/>
                </a:solidFill>
                <a:effectLst/>
                <a:latin typeface="+mn-lt"/>
                <a:ea typeface="+mn-ea"/>
                <a:cs typeface="+mn-cs"/>
              </a:rPr>
              <a:t>T1</a:t>
            </a:r>
            <a:r>
              <a:rPr lang="zh-TW" altLang="en-US" sz="1200" b="0" i="0" kern="1200" dirty="0">
                <a:solidFill>
                  <a:schemeClr val="tx1"/>
                </a:solidFill>
                <a:effectLst/>
                <a:latin typeface="+mn-lt"/>
                <a:ea typeface="+mn-ea"/>
                <a:cs typeface="+mn-cs"/>
              </a:rPr>
              <a:t>和可信度可擴展計算計算的車輛可信度 </a:t>
            </a:r>
            <a:r>
              <a:rPr lang="en-US" altLang="zh-TW" sz="1200" b="0" i="0" kern="1200" dirty="0">
                <a:solidFill>
                  <a:schemeClr val="tx1"/>
                </a:solidFill>
                <a:effectLst/>
                <a:latin typeface="+mn-lt"/>
                <a:ea typeface="+mn-ea"/>
                <a:cs typeface="+mn-cs"/>
              </a:rPr>
              <a:t>C(T1)</a:t>
            </a:r>
            <a:r>
              <a:rPr lang="zh-TW" altLang="en-US" sz="1200" b="0" i="0" kern="1200" dirty="0">
                <a:solidFill>
                  <a:schemeClr val="tx1"/>
                </a:solidFill>
                <a:effectLst/>
                <a:latin typeface="+mn-lt"/>
                <a:ea typeface="+mn-ea"/>
                <a:cs typeface="+mn-cs"/>
              </a:rPr>
              <a:t>，可以在區塊鏈中檢查。</a:t>
            </a:r>
          </a:p>
          <a:p>
            <a:r>
              <a:rPr lang="en-US" altLang="zh-TW" sz="1200" b="0" i="0" kern="1200" dirty="0">
                <a:solidFill>
                  <a:schemeClr val="tx1"/>
                </a:solidFill>
                <a:effectLst/>
                <a:latin typeface="+mn-lt"/>
                <a:ea typeface="+mn-ea"/>
                <a:cs typeface="+mn-cs"/>
              </a:rPr>
              <a:t>A</a:t>
            </a:r>
            <a:r>
              <a:rPr lang="zh-TW" altLang="en-US" sz="1200" b="0" i="0" kern="1200" dirty="0">
                <a:solidFill>
                  <a:schemeClr val="tx1"/>
                </a:solidFill>
                <a:effectLst/>
                <a:latin typeface="+mn-lt"/>
                <a:ea typeface="+mn-ea"/>
                <a:cs typeface="+mn-cs"/>
              </a:rPr>
              <a:t>也可以獲得</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的公共參數</a:t>
            </a:r>
            <a:r>
              <a:rPr lang="en-US" altLang="zh-TW" sz="1200" b="0" i="0" kern="1200" dirty="0">
                <a:solidFill>
                  <a:schemeClr val="tx1"/>
                </a:solidFill>
                <a:effectLst/>
                <a:latin typeface="+mn-lt"/>
                <a:ea typeface="+mn-ea"/>
                <a:cs typeface="+mn-cs"/>
              </a:rPr>
              <a:t>PKIi,2</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發送的值</a:t>
            </a:r>
            <a:r>
              <a:rPr lang="en-US" altLang="zh-TW" sz="1200" b="0" i="0" kern="1200" dirty="0">
                <a:solidFill>
                  <a:schemeClr val="tx1"/>
                </a:solidFill>
                <a:effectLst/>
                <a:latin typeface="+mn-lt"/>
                <a:ea typeface="+mn-ea"/>
                <a:cs typeface="+mn-cs"/>
              </a:rPr>
              <a:t>Ri,2</a:t>
            </a:r>
            <a:r>
              <a:rPr lang="zh-TW" altLang="en-US" sz="1200" b="0" i="0" kern="1200" dirty="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29</a:t>
            </a:fld>
            <a:endParaRPr lang="zh-TW" altLang="en-US"/>
          </a:p>
        </p:txBody>
      </p:sp>
    </p:spTree>
    <p:extLst>
      <p:ext uri="{BB962C8B-B14F-4D97-AF65-F5344CB8AC3E}">
        <p14:creationId xmlns:p14="http://schemas.microsoft.com/office/powerpoint/2010/main" val="327819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下一代網絡的發展推動了智能交通的研究。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是智能交通系統考慮最多的網絡模型。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的去中心化、異構性和不可信任性對安全消息傳輸和交易執行 </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[2] </a:t>
            </a:r>
            <a:r>
              <a:rPr lang="zh-TW" altLang="en-US" sz="1200" b="0" i="0" kern="1200" dirty="0">
                <a:solidFill>
                  <a:schemeClr val="tx1"/>
                </a:solidFill>
                <a:effectLst/>
                <a:latin typeface="+mn-lt"/>
                <a:ea typeface="+mn-ea"/>
                <a:cs typeface="+mn-cs"/>
              </a:rPr>
              <a:t>提出了挑戰。將區塊鏈與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集成可以為一些現有挑戰提供解決方案。</a:t>
            </a:r>
          </a:p>
          <a:p>
            <a:r>
              <a:rPr lang="en-US" altLang="zh-TW" sz="1200" b="0" i="0" kern="1200" dirty="0">
                <a:solidFill>
                  <a:schemeClr val="tx1"/>
                </a:solidFill>
                <a:effectLst/>
                <a:latin typeface="+mn-lt"/>
                <a:ea typeface="+mn-ea"/>
                <a:cs typeface="+mn-cs"/>
              </a:rPr>
              <a:t>VANETs</a:t>
            </a:r>
            <a:r>
              <a:rPr lang="zh-TW" altLang="en-US" sz="1200" b="0" i="0" kern="1200" dirty="0">
                <a:solidFill>
                  <a:schemeClr val="tx1"/>
                </a:solidFill>
                <a:effectLst/>
                <a:latin typeface="+mn-lt"/>
                <a:ea typeface="+mn-ea"/>
                <a:cs typeface="+mn-cs"/>
              </a:rPr>
              <a:t>的建立可以促進無人駕駛、智能道路救援等應用的突破。複雜的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要求數據傳輸方案具有極高的可擴展性。</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因此，可擴展計算是推進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技術的重要組成部分。此外，物聯網（</a:t>
            </a:r>
            <a:r>
              <a:rPr lang="en-US" altLang="zh-TW" sz="1200" b="0" i="0" kern="1200" dirty="0">
                <a:solidFill>
                  <a:schemeClr val="tx1"/>
                </a:solidFill>
                <a:effectLst/>
                <a:latin typeface="+mn-lt"/>
                <a:ea typeface="+mn-ea"/>
                <a:cs typeface="+mn-cs"/>
              </a:rPr>
              <a:t>IoT</a:t>
            </a:r>
            <a:r>
              <a:rPr lang="zh-TW" altLang="en-US" sz="1200" b="0" i="0" kern="1200" dirty="0">
                <a:solidFill>
                  <a:schemeClr val="tx1"/>
                </a:solidFill>
                <a:effectLst/>
                <a:latin typeface="+mn-lt"/>
                <a:ea typeface="+mn-ea"/>
                <a:cs typeface="+mn-cs"/>
              </a:rPr>
              <a:t>）數據規模的不斷擴大和數據應用的新趨勢刺激了新網絡對可擴展計算的需求不斷增長</a:t>
            </a:r>
            <a:r>
              <a:rPr lang="en-US" altLang="zh-TW" sz="1200" b="0" i="0" kern="1200" dirty="0">
                <a:solidFill>
                  <a:schemeClr val="tx1"/>
                </a:solidFill>
                <a:effectLst/>
                <a:latin typeface="+mn-lt"/>
                <a:ea typeface="+mn-ea"/>
                <a:cs typeface="+mn-cs"/>
              </a:rPr>
              <a:t>[6]</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[7]</a:t>
            </a:r>
            <a:r>
              <a:rPr lang="zh-TW" altLang="en-US" sz="1200" b="0" i="0" kern="1200" dirty="0">
                <a:solidFill>
                  <a:schemeClr val="tx1"/>
                </a:solidFill>
                <a:effectLst/>
                <a:latin typeface="+mn-lt"/>
                <a:ea typeface="+mn-ea"/>
                <a:cs typeface="+mn-cs"/>
              </a:rPr>
              <a:t>。</a:t>
            </a:r>
          </a:p>
          <a:p>
            <a:endParaRPr lang="zh-TW" altLang="en-US"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a:t>
            </a:fld>
            <a:endParaRPr lang="zh-TW" altLang="en-US"/>
          </a:p>
        </p:txBody>
      </p:sp>
    </p:spTree>
    <p:extLst>
      <p:ext uri="{BB962C8B-B14F-4D97-AF65-F5344CB8AC3E}">
        <p14:creationId xmlns:p14="http://schemas.microsoft.com/office/powerpoint/2010/main" val="3872279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那樣：</a:t>
            </a:r>
          </a:p>
          <a:p>
            <a:r>
              <a:rPr lang="zh-TW" altLang="en-US" sz="1200" b="0" i="0" kern="1200" dirty="0">
                <a:solidFill>
                  <a:schemeClr val="tx1"/>
                </a:solidFill>
                <a:effectLst/>
                <a:latin typeface="+mn-lt"/>
                <a:ea typeface="+mn-ea"/>
                <a:cs typeface="+mn-cs"/>
              </a:rPr>
              <a:t>其中 </a:t>
            </a:r>
            <a:r>
              <a:rPr lang="en-US" altLang="zh-TW" sz="1200" b="0" i="0" kern="1200" dirty="0">
                <a:solidFill>
                  <a:schemeClr val="tx1"/>
                </a:solidFill>
                <a:effectLst/>
                <a:latin typeface="+mn-lt"/>
                <a:ea typeface="+mn-ea"/>
                <a:cs typeface="+mn-cs"/>
              </a:rPr>
              <a:t>u</a:t>
            </a:r>
            <a:r>
              <a:rPr lang="zh-TW" altLang="en-US" sz="1200" b="0" i="0" kern="1200" dirty="0">
                <a:solidFill>
                  <a:schemeClr val="tx1"/>
                </a:solidFill>
                <a:effectLst/>
                <a:latin typeface="+mn-lt"/>
                <a:ea typeface="+mn-ea"/>
                <a:cs typeface="+mn-cs"/>
              </a:rPr>
              <a:t>是 </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不知道的車輛秘密值。也就是說，</a:t>
            </a:r>
            <a:r>
              <a:rPr lang="en-US" altLang="zh-TW" sz="1200" b="0" i="0" kern="1200" dirty="0">
                <a:solidFill>
                  <a:schemeClr val="tx1"/>
                </a:solidFill>
                <a:effectLst/>
                <a:latin typeface="+mn-lt"/>
                <a:ea typeface="+mn-ea"/>
                <a:cs typeface="+mn-cs"/>
              </a:rPr>
              <a:t>A</a:t>
            </a:r>
            <a:r>
              <a:rPr lang="zh-TW" altLang="en-US" sz="1200" b="0" i="0" kern="1200" dirty="0">
                <a:solidFill>
                  <a:schemeClr val="tx1"/>
                </a:solidFill>
                <a:effectLst/>
                <a:latin typeface="+mn-lt"/>
                <a:ea typeface="+mn-ea"/>
                <a:cs typeface="+mn-cs"/>
              </a:rPr>
              <a:t>可以解決</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中的</a:t>
            </a:r>
            <a:r>
              <a:rPr lang="en-US" altLang="zh-TW" sz="1200" b="0" i="0" kern="1200" dirty="0">
                <a:solidFill>
                  <a:schemeClr val="tx1"/>
                </a:solidFill>
                <a:effectLst/>
                <a:latin typeface="+mn-lt"/>
                <a:ea typeface="+mn-ea"/>
                <a:cs typeface="+mn-cs"/>
              </a:rPr>
              <a:t>CDH</a:t>
            </a:r>
            <a:r>
              <a:rPr lang="zh-TW" altLang="en-US" sz="1200" b="0" i="0" kern="1200" dirty="0">
                <a:solidFill>
                  <a:schemeClr val="tx1"/>
                </a:solidFill>
                <a:effectLst/>
                <a:latin typeface="+mn-lt"/>
                <a:ea typeface="+mn-ea"/>
                <a:cs typeface="+mn-cs"/>
              </a:rPr>
              <a:t>問題和</a:t>
            </a:r>
            <a:r>
              <a:rPr lang="en-US" altLang="zh-TW" sz="1200" b="0" i="0" kern="1200" dirty="0">
                <a:solidFill>
                  <a:schemeClr val="tx1"/>
                </a:solidFill>
                <a:effectLst/>
                <a:latin typeface="+mn-lt"/>
                <a:ea typeface="+mn-ea"/>
                <a:cs typeface="+mn-cs"/>
              </a:rPr>
              <a:t>DDH</a:t>
            </a:r>
            <a:r>
              <a:rPr lang="zh-TW" altLang="en-US" sz="1200" b="0" i="0" kern="1200" dirty="0">
                <a:solidFill>
                  <a:schemeClr val="tx1"/>
                </a:solidFill>
                <a:effectLst/>
                <a:latin typeface="+mn-lt"/>
                <a:ea typeface="+mn-ea"/>
                <a:cs typeface="+mn-cs"/>
              </a:rPr>
              <a:t>問題。但是，在我們的安全模型中，</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中的</a:t>
            </a:r>
            <a:r>
              <a:rPr lang="en-US" altLang="zh-TW" sz="1200" b="0" i="0" kern="1200" dirty="0">
                <a:solidFill>
                  <a:schemeClr val="tx1"/>
                </a:solidFill>
                <a:effectLst/>
                <a:latin typeface="+mn-lt"/>
                <a:ea typeface="+mn-ea"/>
                <a:cs typeface="+mn-cs"/>
              </a:rPr>
              <a:t>CDH</a:t>
            </a:r>
            <a:r>
              <a:rPr lang="zh-TW" altLang="en-US" sz="1200" b="0" i="0" kern="1200" dirty="0">
                <a:solidFill>
                  <a:schemeClr val="tx1"/>
                </a:solidFill>
                <a:effectLst/>
                <a:latin typeface="+mn-lt"/>
                <a:ea typeface="+mn-ea"/>
                <a:cs typeface="+mn-cs"/>
              </a:rPr>
              <a:t>問題和</a:t>
            </a:r>
            <a:r>
              <a:rPr lang="en-US" altLang="zh-TW" sz="1200" b="0" i="0" kern="1200" dirty="0">
                <a:solidFill>
                  <a:schemeClr val="tx1"/>
                </a:solidFill>
                <a:effectLst/>
                <a:latin typeface="+mn-lt"/>
                <a:ea typeface="+mn-ea"/>
                <a:cs typeface="+mn-cs"/>
              </a:rPr>
              <a:t>DDH</a:t>
            </a:r>
            <a:r>
              <a:rPr lang="zh-TW" altLang="en-US" sz="1200" b="0" i="0" kern="1200" dirty="0">
                <a:solidFill>
                  <a:schemeClr val="tx1"/>
                </a:solidFill>
                <a:effectLst/>
                <a:latin typeface="+mn-lt"/>
                <a:ea typeface="+mn-ea"/>
                <a:cs typeface="+mn-cs"/>
              </a:rPr>
              <a:t>問題是很難解決的。因此，</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計算的優勢可以忽略不計。其次，如果 </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想用算法 </a:t>
            </a:r>
            <a:r>
              <a:rPr lang="en-US" altLang="zh-TW" sz="1200" b="0" i="0" kern="1200" dirty="0">
                <a:solidFill>
                  <a:schemeClr val="tx1"/>
                </a:solidFill>
                <a:effectLst/>
                <a:latin typeface="+mn-lt"/>
                <a:ea typeface="+mn-ea"/>
                <a:cs typeface="+mn-cs"/>
              </a:rPr>
              <a:t>RSUSKGen </a:t>
            </a:r>
            <a:r>
              <a:rPr lang="zh-TW" altLang="en-US" sz="1200" b="0" i="0" kern="1200" dirty="0">
                <a:solidFill>
                  <a:schemeClr val="tx1"/>
                </a:solidFill>
                <a:effectLst/>
                <a:latin typeface="+mn-lt"/>
                <a:ea typeface="+mn-ea"/>
                <a:cs typeface="+mn-cs"/>
              </a:rPr>
              <a:t>計算 </a:t>
            </a:r>
            <a:r>
              <a:rPr lang="en-US" altLang="zh-TW" sz="1200" b="0" i="0" kern="1200" dirty="0">
                <a:solidFill>
                  <a:schemeClr val="tx1"/>
                </a:solidFill>
                <a:effectLst/>
                <a:latin typeface="+mn-lt"/>
                <a:ea typeface="+mn-ea"/>
                <a:cs typeface="+mn-cs"/>
              </a:rPr>
              <a:t>SK</a:t>
            </a:r>
            <a:r>
              <a:rPr lang="zh-TW" altLang="en-US" sz="1200" b="0" i="0" kern="1200" dirty="0">
                <a:solidFill>
                  <a:schemeClr val="tx1"/>
                </a:solidFill>
                <a:effectLst/>
                <a:latin typeface="+mn-lt"/>
                <a:ea typeface="+mn-ea"/>
                <a:cs typeface="+mn-cs"/>
              </a:rPr>
              <a:t>，他需要知道 </a:t>
            </a:r>
            <a:r>
              <a:rPr lang="en-US" altLang="zh-TW" sz="1200" b="0" i="0" kern="1200" dirty="0">
                <a:solidFill>
                  <a:schemeClr val="tx1"/>
                </a:solidFill>
                <a:effectLst/>
                <a:latin typeface="+mn-lt"/>
                <a:ea typeface="+mn-ea"/>
                <a:cs typeface="+mn-cs"/>
              </a:rPr>
              <a:t>Ri,11 </a:t>
            </a:r>
            <a:r>
              <a:rPr lang="zh-TW" altLang="en-US" sz="1200" b="0" i="0" kern="1200" dirty="0">
                <a:solidFill>
                  <a:schemeClr val="tx1"/>
                </a:solidFill>
                <a:effectLst/>
                <a:latin typeface="+mn-lt"/>
                <a:ea typeface="+mn-ea"/>
                <a:cs typeface="+mn-cs"/>
              </a:rPr>
              <a:t>的值，這也被 </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保密。綜上所述，</a:t>
            </a:r>
            <a:r>
              <a:rPr lang="en-US" altLang="zh-TW" sz="1200" b="0" i="0" kern="1200" dirty="0">
                <a:solidFill>
                  <a:schemeClr val="tx1"/>
                </a:solidFill>
                <a:effectLst/>
                <a:latin typeface="+mn-lt"/>
                <a:ea typeface="+mn-ea"/>
                <a:cs typeface="+mn-cs"/>
              </a:rPr>
              <a:t>B-TSCA </a:t>
            </a:r>
            <a:r>
              <a:rPr lang="zh-TW" altLang="en-US" sz="1200" b="0" i="0" kern="1200" dirty="0">
                <a:solidFill>
                  <a:schemeClr val="tx1"/>
                </a:solidFill>
                <a:effectLst/>
                <a:latin typeface="+mn-lt"/>
                <a:ea typeface="+mn-ea"/>
                <a:cs typeface="+mn-cs"/>
              </a:rPr>
              <a:t>方案的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初始認證階段在 </a:t>
            </a:r>
            <a:r>
              <a:rPr lang="en-US" altLang="zh-TW" sz="1200" b="0" i="0" kern="1200" dirty="0">
                <a:solidFill>
                  <a:schemeClr val="tx1"/>
                </a:solidFill>
                <a:effectLst/>
                <a:latin typeface="+mn-lt"/>
                <a:ea typeface="+mn-ea"/>
                <a:cs typeface="+mn-cs"/>
              </a:rPr>
              <a:t>G1 </a:t>
            </a:r>
            <a:r>
              <a:rPr lang="zh-TW" altLang="en-US" sz="1200" b="0" i="0" kern="1200" dirty="0">
                <a:solidFill>
                  <a:schemeClr val="tx1"/>
                </a:solidFill>
                <a:effectLst/>
                <a:latin typeface="+mn-lt"/>
                <a:ea typeface="+mn-ea"/>
                <a:cs typeface="+mn-cs"/>
              </a:rPr>
              <a:t>中是 </a:t>
            </a:r>
            <a:r>
              <a:rPr lang="en-US" altLang="zh-TW" sz="1200" b="0" i="0" kern="1200" dirty="0">
                <a:solidFill>
                  <a:schemeClr val="tx1"/>
                </a:solidFill>
                <a:effectLst/>
                <a:latin typeface="+mn-lt"/>
                <a:ea typeface="+mn-ea"/>
                <a:cs typeface="+mn-cs"/>
              </a:rPr>
              <a:t>CDH </a:t>
            </a:r>
            <a:r>
              <a:rPr lang="zh-TW" altLang="en-US" sz="1200" b="0" i="0" kern="1200" dirty="0">
                <a:solidFill>
                  <a:schemeClr val="tx1"/>
                </a:solidFill>
                <a:effectLst/>
                <a:latin typeface="+mn-lt"/>
                <a:ea typeface="+mn-ea"/>
                <a:cs typeface="+mn-cs"/>
              </a:rPr>
              <a:t>安全的。</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30</a:t>
            </a:fld>
            <a:endParaRPr lang="zh-TW" altLang="en-US"/>
          </a:p>
        </p:txBody>
      </p:sp>
    </p:spTree>
    <p:extLst>
      <p:ext uri="{BB962C8B-B14F-4D97-AF65-F5344CB8AC3E}">
        <p14:creationId xmlns:p14="http://schemas.microsoft.com/office/powerpoint/2010/main" val="431197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PreKeyGen</a:t>
            </a:r>
            <a:r>
              <a:rPr lang="zh-TW" altLang="en-US" sz="1200" b="0" i="0" kern="1200" dirty="0">
                <a:solidFill>
                  <a:schemeClr val="tx1"/>
                </a:solidFill>
                <a:effectLst/>
                <a:latin typeface="+mn-lt"/>
                <a:ea typeface="+mn-ea"/>
                <a:cs typeface="+mn-cs"/>
              </a:rPr>
              <a:t>���������</a:t>
            </a:r>
            <a:br>
              <a:rPr lang="zh-TW" altLang="en-US"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和車輛分別使用彼此的公鑰生成 </a:t>
            </a:r>
            <a:r>
              <a:rPr lang="en-US" altLang="zh-TW" sz="1200" b="0" i="0" kern="1200" dirty="0">
                <a:solidFill>
                  <a:schemeClr val="tx1"/>
                </a:solidFill>
                <a:effectLst/>
                <a:latin typeface="+mn-lt"/>
                <a:ea typeface="+mn-ea"/>
                <a:cs typeface="+mn-cs"/>
              </a:rPr>
              <a:t>Diffie-Hellman </a:t>
            </a:r>
            <a:r>
              <a:rPr lang="zh-TW" altLang="en-US" sz="1200" b="0" i="0" kern="1200" dirty="0">
                <a:solidFill>
                  <a:schemeClr val="tx1"/>
                </a:solidFill>
                <a:effectLst/>
                <a:latin typeface="+mn-lt"/>
                <a:ea typeface="+mn-ea"/>
                <a:cs typeface="+mn-cs"/>
              </a:rPr>
              <a:t>密鑰。</a:t>
            </a:r>
            <a:br>
              <a:rPr lang="zh-TW" altLang="en-US"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����計算</a:t>
            </a:r>
            <a:r>
              <a:rPr lang="en-US" altLang="zh-TW" sz="1200" b="0" i="0" kern="1200" dirty="0">
                <a:solidFill>
                  <a:schemeClr val="tx1"/>
                </a:solidFill>
                <a:effectLst/>
                <a:latin typeface="+mn-lt"/>
                <a:ea typeface="+mn-ea"/>
                <a:cs typeface="+mn-cs"/>
              </a:rPr>
              <a:t>SK1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 = </a:t>
            </a:r>
            <a:r>
              <a:rPr lang="zh-TW" altLang="en-US" sz="1200" b="0" i="0" kern="1200" dirty="0">
                <a:solidFill>
                  <a:schemeClr val="tx1"/>
                </a:solidFill>
                <a:effectLst/>
                <a:latin typeface="+mn-lt"/>
                <a:ea typeface="+mn-ea"/>
                <a:cs typeface="+mn-cs"/>
              </a:rPr>
              <a:t>然後車輛計算</a:t>
            </a:r>
            <a:r>
              <a:rPr lang="en-US" altLang="zh-TW" sz="1200" b="0" i="0" kern="1200" dirty="0">
                <a:solidFill>
                  <a:schemeClr val="tx1"/>
                </a:solidFill>
                <a:effectLst/>
                <a:latin typeface="+mn-lt"/>
                <a:ea typeface="+mn-ea"/>
                <a:cs typeface="+mn-cs"/>
              </a:rPr>
              <a:t>SK1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 = , ai</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u</a:t>
            </a:r>
            <a:r>
              <a:rPr lang="zh-TW" altLang="en-US" sz="1200" b="0" i="0" kern="1200" dirty="0">
                <a:solidFill>
                  <a:schemeClr val="tx1"/>
                </a:solidFill>
                <a:effectLst/>
                <a:latin typeface="+mn-lt"/>
                <a:ea typeface="+mn-ea"/>
                <a:cs typeface="+mn-cs"/>
              </a:rPr>
              <a:t>�是</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����和車輛的私鑰。</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接著</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����選擇</a:t>
            </a:r>
            <a:r>
              <a:rPr lang="en-US" altLang="zh-TW" sz="1200" b="0" i="0" kern="1200" dirty="0">
                <a:solidFill>
                  <a:schemeClr val="tx1"/>
                </a:solidFill>
                <a:effectLst/>
                <a:latin typeface="+mn-lt"/>
                <a:ea typeface="+mn-ea"/>
                <a:cs typeface="+mn-cs"/>
              </a:rPr>
              <a:t>ri</a:t>
            </a:r>
            <a:r>
              <a:rPr lang="zh-TW" altLang="en-US" sz="1200" b="0" i="0" kern="1200" dirty="0">
                <a:solidFill>
                  <a:schemeClr val="tx1"/>
                </a:solidFill>
                <a:effectLst/>
                <a:latin typeface="+mn-lt"/>
                <a:ea typeface="+mn-ea"/>
                <a:cs typeface="+mn-cs"/>
              </a:rPr>
              <a:t>�� ∈∈ </a:t>
            </a:r>
            <a:r>
              <a:rPr lang="en-US" altLang="zh-TW" sz="1200" b="0" i="0" kern="1200" dirty="0">
                <a:solidFill>
                  <a:schemeClr val="tx1"/>
                </a:solidFill>
                <a:effectLst/>
                <a:latin typeface="+mn-lt"/>
                <a:ea typeface="+mn-ea"/>
                <a:cs typeface="+mn-cs"/>
              </a:rPr>
              <a:t>Z</a:t>
            </a:r>
            <a:r>
              <a:rPr lang="zh-TW" altLang="en-US"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i</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 Ri,1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 = </a:t>
            </a:r>
            <a:r>
              <a:rPr lang="en-US" altLang="zh-TW" sz="1200" b="0" i="0" kern="1200" dirty="0" err="1">
                <a:solidFill>
                  <a:schemeClr val="tx1"/>
                </a:solidFill>
                <a:effectLst/>
                <a:latin typeface="+mn-lt"/>
                <a:ea typeface="+mn-ea"/>
                <a:cs typeface="+mn-cs"/>
              </a:rPr>
              <a:t>gri</a:t>
            </a:r>
            <a:r>
              <a:rPr lang="zh-TW" altLang="en-US" sz="1200" b="0" i="0" kern="1200" dirty="0">
                <a:solidFill>
                  <a:schemeClr val="tx1"/>
                </a:solidFill>
                <a:effectLst/>
                <a:latin typeface="+mn-lt"/>
                <a:ea typeface="+mn-ea"/>
                <a:cs typeface="+mn-cs"/>
              </a:rPr>
              <a:t>���被計算後被</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����保密著。 </a:t>
            </a:r>
            <a:r>
              <a:rPr lang="en-US" altLang="zh-TW" sz="1200" b="0" i="0" kern="1200" dirty="0">
                <a:solidFill>
                  <a:schemeClr val="tx1"/>
                </a:solidFill>
                <a:effectLst/>
                <a:latin typeface="+mn-lt"/>
                <a:ea typeface="+mn-ea"/>
                <a:cs typeface="+mn-cs"/>
              </a:rPr>
              <a:t>Ri,2</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,2 = </a:t>
            </a:r>
            <a:r>
              <a:rPr lang="en-US" altLang="zh-TW" sz="1200" b="0" i="0" kern="1200" dirty="0" err="1">
                <a:solidFill>
                  <a:schemeClr val="tx1"/>
                </a:solidFill>
                <a:effectLst/>
                <a:latin typeface="+mn-lt"/>
                <a:ea typeface="+mn-ea"/>
                <a:cs typeface="+mn-cs"/>
              </a:rPr>
              <a:t>hriℎ</a:t>
            </a:r>
            <a:r>
              <a:rPr lang="en-US" altLang="zh-TW" sz="1200" b="0" i="0" kern="1200" dirty="0">
                <a:solidFill>
                  <a:schemeClr val="tx1"/>
                </a:solidFill>
                <a:effectLst/>
                <a:latin typeface="+mn-lt"/>
                <a:ea typeface="+mn-ea"/>
                <a:cs typeface="+mn-cs"/>
              </a:rPr>
              <a:t>�� r</a:t>
            </a:r>
            <a:r>
              <a:rPr lang="zh-TW" altLang="en-US" sz="1200" b="0" i="0" kern="1200" dirty="0">
                <a:solidFill>
                  <a:schemeClr val="tx1"/>
                </a:solidFill>
                <a:effectLst/>
                <a:latin typeface="+mn-lt"/>
                <a:ea typeface="+mn-ea"/>
                <a:cs typeface="+mn-cs"/>
              </a:rPr>
              <a:t>接著被計算並發送給車輛，連同發送消息前記錄的時間戳 </a:t>
            </a:r>
            <a:r>
              <a:rPr lang="en-US" altLang="zh-TW" sz="1200" b="0" i="0" kern="1200" dirty="0">
                <a:solidFill>
                  <a:schemeClr val="tx1"/>
                </a:solidFill>
                <a:effectLst/>
                <a:latin typeface="+mn-lt"/>
                <a:ea typeface="+mn-ea"/>
                <a:cs typeface="+mn-cs"/>
              </a:rPr>
              <a:t>T1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a:t>
            </a:r>
          </a:p>
          <a:p>
            <a:r>
              <a:rPr lang="en-US" altLang="zh-TW" sz="1200" b="0" i="0" kern="1200" dirty="0">
                <a:solidFill>
                  <a:schemeClr val="tx1"/>
                </a:solidFill>
                <a:effectLst/>
                <a:latin typeface="+mn-lt"/>
                <a:ea typeface="+mn-ea"/>
                <a:cs typeface="+mn-cs"/>
              </a:rPr>
              <a:t>VehiSKGen</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ℎ������</a:t>
            </a:r>
            <a:br>
              <a:rPr lang="en-US" altLang="zh-TW"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在該演算法中，車輛檢查來自 </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 的時間戳 </a:t>
            </a:r>
            <a:r>
              <a:rPr lang="en-US" altLang="zh-TW" sz="1200" b="0" i="0" kern="1200" dirty="0" err="1">
                <a:solidFill>
                  <a:schemeClr val="tx1"/>
                </a:solidFill>
                <a:effectLst/>
                <a:latin typeface="+mn-lt"/>
                <a:ea typeface="+mn-ea"/>
                <a:cs typeface="+mn-cs"/>
              </a:rPr>
              <a:t>Ti</a:t>
            </a:r>
            <a:r>
              <a:rPr lang="zh-TW" altLang="en-US" sz="1200" b="0" i="0" kern="1200" dirty="0">
                <a:solidFill>
                  <a:schemeClr val="tx1"/>
                </a:solidFill>
                <a:effectLst/>
                <a:latin typeface="+mn-lt"/>
                <a:ea typeface="+mn-ea"/>
                <a:cs typeface="+mn-cs"/>
              </a:rPr>
              <a:t>��。</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然後，車輛計算 </a:t>
            </a:r>
            <a:r>
              <a:rPr lang="en-US" altLang="zh-TW" sz="1200" b="0" i="0" kern="1200" dirty="0">
                <a:solidFill>
                  <a:schemeClr val="tx1"/>
                </a:solidFill>
                <a:effectLst/>
                <a:latin typeface="+mn-lt"/>
                <a:ea typeface="+mn-ea"/>
                <a:cs typeface="+mn-cs"/>
              </a:rPr>
              <a:t>SK2</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其中 </a:t>
            </a:r>
            <a:r>
              <a:rPr lang="en-US" altLang="zh-TW" sz="1200" b="0" i="0" kern="1200" dirty="0">
                <a:solidFill>
                  <a:schemeClr val="tx1"/>
                </a:solidFill>
                <a:effectLst/>
                <a:latin typeface="+mn-lt"/>
                <a:ea typeface="+mn-ea"/>
                <a:cs typeface="+mn-cs"/>
              </a:rPr>
              <a:t>Ri,2</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,2 </a:t>
            </a:r>
            <a:r>
              <a:rPr lang="zh-TW" altLang="en-US" sz="1200" b="0" i="0" kern="1200" dirty="0">
                <a:solidFill>
                  <a:schemeClr val="tx1"/>
                </a:solidFill>
                <a:effectLst/>
                <a:latin typeface="+mn-lt"/>
                <a:ea typeface="+mn-ea"/>
                <a:cs typeface="+mn-cs"/>
              </a:rPr>
              <a:t>為 </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 發送的消息，</a:t>
            </a:r>
            <a:r>
              <a:rPr lang="en-US" altLang="zh-TW" sz="1200" b="0" i="0" kern="1200" dirty="0">
                <a:solidFill>
                  <a:schemeClr val="tx1"/>
                </a:solidFill>
                <a:effectLst/>
                <a:latin typeface="+mn-lt"/>
                <a:ea typeface="+mn-ea"/>
                <a:cs typeface="+mn-cs"/>
              </a:rPr>
              <a:t>ID </a:t>
            </a:r>
            <a:r>
              <a:rPr lang="zh-TW" altLang="en-US" sz="1200" b="0" i="0" kern="1200" dirty="0">
                <a:solidFill>
                  <a:schemeClr val="tx1"/>
                </a:solidFill>
                <a:effectLst/>
                <a:latin typeface="+mn-lt"/>
                <a:ea typeface="+mn-ea"/>
                <a:cs typeface="+mn-cs"/>
              </a:rPr>
              <a:t>表示車輛的唯一標識號，</a:t>
            </a:r>
            <a:r>
              <a:rPr lang="en-US" altLang="zh-TW" sz="1200" b="0" i="0" kern="1200" dirty="0">
                <a:solidFill>
                  <a:schemeClr val="tx1"/>
                </a:solidFill>
                <a:effectLst/>
                <a:latin typeface="+mn-lt"/>
                <a:ea typeface="+mn-ea"/>
                <a:cs typeface="+mn-cs"/>
              </a:rPr>
              <a:t>C</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(T1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表示車輛在 </a:t>
            </a:r>
            <a:r>
              <a:rPr lang="en-US" altLang="zh-TW" sz="1200" b="0" i="0" kern="1200" dirty="0">
                <a:solidFill>
                  <a:schemeClr val="tx1"/>
                </a:solidFill>
                <a:effectLst/>
                <a:latin typeface="+mn-lt"/>
                <a:ea typeface="+mn-ea"/>
                <a:cs typeface="+mn-cs"/>
              </a:rPr>
              <a:t>C</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(T1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時刻的可信度。</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最後，車輛計算會話密鑰 </a:t>
            </a:r>
            <a:r>
              <a:rPr lang="en-US" altLang="zh-TW" sz="1200" b="0" i="0" kern="1200" dirty="0">
                <a:solidFill>
                  <a:schemeClr val="tx1"/>
                </a:solidFill>
                <a:effectLst/>
                <a:latin typeface="+mn-lt"/>
                <a:ea typeface="+mn-ea"/>
                <a:cs typeface="+mn-cs"/>
              </a:rPr>
              <a:t>SK</a:t>
            </a:r>
            <a:r>
              <a:rPr lang="zh-TW" altLang="en-US" sz="1200" b="0" i="0" kern="1200" dirty="0">
                <a:solidFill>
                  <a:schemeClr val="tx1"/>
                </a:solidFill>
                <a:effectLst/>
                <a:latin typeface="+mn-lt"/>
                <a:ea typeface="+mn-ea"/>
                <a:cs typeface="+mn-cs"/>
              </a:rPr>
              <a:t>：</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31</a:t>
            </a:fld>
            <a:endParaRPr lang="zh-TW" altLang="en-US"/>
          </a:p>
        </p:txBody>
      </p:sp>
    </p:spTree>
    <p:extLst>
      <p:ext uri="{BB962C8B-B14F-4D97-AF65-F5344CB8AC3E}">
        <p14:creationId xmlns:p14="http://schemas.microsoft.com/office/powerpoint/2010/main" val="4234172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32</a:t>
            </a:fld>
            <a:endParaRPr lang="zh-TW" altLang="en-US"/>
          </a:p>
        </p:txBody>
      </p:sp>
    </p:spTree>
    <p:extLst>
      <p:ext uri="{BB962C8B-B14F-4D97-AF65-F5344CB8AC3E}">
        <p14:creationId xmlns:p14="http://schemas.microsoft.com/office/powerpoint/2010/main" val="2030914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第三階段被命名為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切換認證階段。當車輛離開前一個</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的信號覆蓋範圍，進入下一個</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的信號覆蓋範圍時，系統執行該階段，將車輛與基礎設施之間的通信移交給下一個</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首先向區塊鏈查詢車輛的可信度。 如果從接受上一次</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認證開始到當前車輛的可信度沒有發生變化，則本次</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無需再次進行可信度認證。 然後，將執行以下步驟。</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err="1">
                <a:solidFill>
                  <a:schemeClr val="tx1"/>
                </a:solidFill>
                <a:effectLst/>
                <a:latin typeface="+mn-lt"/>
                <a:ea typeface="+mn-ea"/>
                <a:cs typeface="+mn-cs"/>
              </a:rPr>
              <a:t>OCGen</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該演算法由 </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執行，以生成 </a:t>
            </a:r>
            <a:r>
              <a:rPr lang="en-US" altLang="zh-TW" sz="1200" b="0" i="0" kern="1200" dirty="0">
                <a:solidFill>
                  <a:schemeClr val="tx1"/>
                </a:solidFill>
                <a:effectLst/>
                <a:latin typeface="+mn-lt"/>
                <a:ea typeface="+mn-ea"/>
                <a:cs typeface="+mn-cs"/>
              </a:rPr>
              <a:t>RSUi+1 </a:t>
            </a:r>
            <a:r>
              <a:rPr lang="zh-TW" altLang="en-US" sz="1200" b="0" i="0" kern="1200" dirty="0">
                <a:solidFill>
                  <a:schemeClr val="tx1"/>
                </a:solidFill>
                <a:effectLst/>
                <a:latin typeface="+mn-lt"/>
                <a:ea typeface="+mn-ea"/>
                <a:cs typeface="+mn-cs"/>
              </a:rPr>
              <a:t>和車輛的切換證書 </a:t>
            </a:r>
            <a:r>
              <a:rPr lang="en-US" altLang="zh-TW" sz="1200" b="0" i="0" kern="1200" dirty="0">
                <a:solidFill>
                  <a:schemeClr val="tx1"/>
                </a:solidFill>
                <a:effectLst/>
                <a:latin typeface="+mn-lt"/>
                <a:ea typeface="+mn-ea"/>
                <a:cs typeface="+mn-cs"/>
              </a:rPr>
              <a:t>(OC)</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選擇一個隨機數 </a:t>
            </a:r>
            <a:r>
              <a:rPr lang="en-US" altLang="zh-TW" sz="1200" b="0" i="0" kern="1200" dirty="0">
                <a:solidFill>
                  <a:schemeClr val="tx1"/>
                </a:solidFill>
                <a:effectLst/>
                <a:latin typeface="+mn-lt"/>
                <a:ea typeface="+mn-ea"/>
                <a:cs typeface="+mn-cs"/>
              </a:rPr>
              <a:t>r </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Z</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 。</a:t>
            </a:r>
            <a:br>
              <a:rPr lang="zh-TW" altLang="en-US"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OC1</a:t>
            </a:r>
            <a:r>
              <a:rPr lang="zh-TW" altLang="en-US" sz="1200" b="0" i="0" kern="1200" dirty="0">
                <a:solidFill>
                  <a:schemeClr val="tx1"/>
                </a:solidFill>
                <a:effectLst/>
                <a:latin typeface="+mn-lt"/>
                <a:ea typeface="+mn-ea"/>
                <a:cs typeface="+mn-cs"/>
              </a:rPr>
              <a:t>計算如下：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其中 </a:t>
            </a:r>
            <a:r>
              <a:rPr lang="en-US" altLang="zh-TW" sz="1200" b="0" i="0" kern="1200" dirty="0">
                <a:solidFill>
                  <a:schemeClr val="tx1"/>
                </a:solidFill>
                <a:effectLst/>
                <a:latin typeface="+mn-lt"/>
                <a:ea typeface="+mn-ea"/>
                <a:cs typeface="+mn-cs"/>
              </a:rPr>
              <a:t>SK1</a:t>
            </a:r>
            <a:r>
              <a:rPr lang="zh-TW" altLang="en-US" sz="1200" b="0" i="0" kern="1200" dirty="0">
                <a:solidFill>
                  <a:schemeClr val="tx1"/>
                </a:solidFill>
                <a:effectLst/>
                <a:latin typeface="+mn-lt"/>
                <a:ea typeface="+mn-ea"/>
                <a:cs typeface="+mn-cs"/>
              </a:rPr>
              <a:t>在演算法 </a:t>
            </a:r>
            <a:r>
              <a:rPr lang="en-US" altLang="zh-TW" sz="1200" b="0" i="0" kern="1200" dirty="0">
                <a:solidFill>
                  <a:schemeClr val="tx1"/>
                </a:solidFill>
                <a:effectLst/>
                <a:latin typeface="+mn-lt"/>
                <a:ea typeface="+mn-ea"/>
                <a:cs typeface="+mn-cs"/>
              </a:rPr>
              <a:t>PreKeyGen </a:t>
            </a:r>
            <a:r>
              <a:rPr lang="zh-TW" altLang="en-US" sz="1200" b="0" i="0" kern="1200" dirty="0">
                <a:solidFill>
                  <a:schemeClr val="tx1"/>
                </a:solidFill>
                <a:effectLst/>
                <a:latin typeface="+mn-lt"/>
                <a:ea typeface="+mn-ea"/>
                <a:cs typeface="+mn-cs"/>
              </a:rPr>
              <a:t>中計算，</a:t>
            </a:r>
            <a:r>
              <a:rPr lang="en-US" altLang="zh-TW" sz="1200" b="0" i="0" kern="1200" dirty="0">
                <a:solidFill>
                  <a:schemeClr val="tx1"/>
                </a:solidFill>
                <a:effectLst/>
                <a:latin typeface="+mn-lt"/>
                <a:ea typeface="+mn-ea"/>
                <a:cs typeface="+mn-cs"/>
              </a:rPr>
              <a:t>SK </a:t>
            </a:r>
            <a:r>
              <a:rPr lang="zh-TW" altLang="en-US" sz="1200" b="0" i="0" kern="1200" dirty="0">
                <a:solidFill>
                  <a:schemeClr val="tx1"/>
                </a:solidFill>
                <a:effectLst/>
                <a:latin typeface="+mn-lt"/>
                <a:ea typeface="+mn-ea"/>
                <a:cs typeface="+mn-cs"/>
              </a:rPr>
              <a:t>是在演算法 </a:t>
            </a:r>
            <a:r>
              <a:rPr lang="en-US" altLang="zh-TW" sz="1200" b="0" i="0" kern="1200" dirty="0">
                <a:solidFill>
                  <a:schemeClr val="tx1"/>
                </a:solidFill>
                <a:effectLst/>
                <a:latin typeface="+mn-lt"/>
                <a:ea typeface="+mn-ea"/>
                <a:cs typeface="+mn-cs"/>
              </a:rPr>
              <a:t>RSUSKGen </a:t>
            </a:r>
            <a:r>
              <a:rPr lang="zh-TW" altLang="en-US" sz="1200" b="0" i="0" kern="1200" dirty="0">
                <a:solidFill>
                  <a:schemeClr val="tx1"/>
                </a:solidFill>
                <a:effectLst/>
                <a:latin typeface="+mn-lt"/>
                <a:ea typeface="+mn-ea"/>
                <a:cs typeface="+mn-cs"/>
              </a:rPr>
              <a:t>中生成的會話密鑰。</a:t>
            </a:r>
            <a:r>
              <a:rPr lang="en-US" altLang="zh-TW" sz="1200" b="0" i="0" kern="1200" dirty="0">
                <a:solidFill>
                  <a:schemeClr val="tx1"/>
                </a:solidFill>
                <a:effectLst/>
                <a:latin typeface="+mn-lt"/>
                <a:ea typeface="+mn-ea"/>
                <a:cs typeface="+mn-cs"/>
              </a:rPr>
              <a:t>OC1 </a:t>
            </a:r>
            <a:r>
              <a:rPr lang="zh-TW" altLang="en-US" sz="1200" b="0" i="0" kern="1200" dirty="0">
                <a:solidFill>
                  <a:schemeClr val="tx1"/>
                </a:solidFill>
                <a:effectLst/>
                <a:latin typeface="+mn-lt"/>
                <a:ea typeface="+mn-ea"/>
                <a:cs typeface="+mn-cs"/>
              </a:rPr>
              <a:t>被發送到下一個基礎設施 </a:t>
            </a:r>
            <a:r>
              <a:rPr lang="en-US" altLang="zh-TW" sz="1200" b="0" i="0" kern="1200" dirty="0">
                <a:solidFill>
                  <a:schemeClr val="tx1"/>
                </a:solidFill>
                <a:effectLst/>
                <a:latin typeface="+mn-lt"/>
                <a:ea typeface="+mn-ea"/>
                <a:cs typeface="+mn-cs"/>
              </a:rPr>
              <a:t>RSUi+1</a:t>
            </a:r>
            <a:r>
              <a:rPr lang="zh-TW" altLang="en-US" sz="1200" b="0" i="0" kern="1200" dirty="0">
                <a:solidFill>
                  <a:schemeClr val="tx1"/>
                </a:solidFill>
                <a:effectLst/>
                <a:latin typeface="+mn-lt"/>
                <a:ea typeface="+mn-ea"/>
                <a:cs typeface="+mn-cs"/>
              </a:rPr>
              <a:t>。</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然後，</a:t>
            </a:r>
            <a:r>
              <a:rPr lang="en-US" altLang="zh-TW" sz="1200" b="0" i="0" kern="1200" dirty="0">
                <a:solidFill>
                  <a:schemeClr val="tx1"/>
                </a:solidFill>
                <a:effectLst/>
                <a:latin typeface="+mn-lt"/>
                <a:ea typeface="+mn-ea"/>
                <a:cs typeface="+mn-cs"/>
              </a:rPr>
              <a:t>OC2 </a:t>
            </a:r>
            <a:r>
              <a:rPr lang="zh-TW" altLang="en-US" sz="1200" b="0" i="0" kern="1200" dirty="0">
                <a:solidFill>
                  <a:schemeClr val="tx1"/>
                </a:solidFill>
                <a:effectLst/>
                <a:latin typeface="+mn-lt"/>
                <a:ea typeface="+mn-ea"/>
                <a:cs typeface="+mn-cs"/>
              </a:rPr>
              <a:t>計算如下：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其中 </a:t>
            </a:r>
            <a:r>
              <a:rPr lang="en-US" altLang="zh-TW" sz="1200" b="0" i="0" kern="1200" dirty="0">
                <a:solidFill>
                  <a:schemeClr val="tx1"/>
                </a:solidFill>
                <a:effectLst/>
                <a:latin typeface="+mn-lt"/>
                <a:ea typeface="+mn-ea"/>
                <a:cs typeface="+mn-cs"/>
              </a:rPr>
              <a:t>PKIi+1,2</a:t>
            </a:r>
            <a:r>
              <a:rPr lang="zh-TW" altLang="en-US" sz="1200" b="0" i="0" kern="1200" dirty="0">
                <a:solidFill>
                  <a:schemeClr val="tx1"/>
                </a:solidFill>
                <a:effectLst/>
                <a:latin typeface="+mn-lt"/>
                <a:ea typeface="+mn-ea"/>
                <a:cs typeface="+mn-cs"/>
              </a:rPr>
              <a:t>是在設置階段生成的 </a:t>
            </a:r>
            <a:r>
              <a:rPr lang="en-US" altLang="zh-TW" sz="1200" b="0" i="0" kern="1200" dirty="0">
                <a:solidFill>
                  <a:schemeClr val="tx1"/>
                </a:solidFill>
                <a:effectLst/>
                <a:latin typeface="+mn-lt"/>
                <a:ea typeface="+mn-ea"/>
                <a:cs typeface="+mn-cs"/>
              </a:rPr>
              <a:t>RSUi+1</a:t>
            </a:r>
            <a:r>
              <a:rPr lang="zh-TW" altLang="en-US" sz="1200" b="0" i="0" kern="1200" dirty="0">
                <a:solidFill>
                  <a:schemeClr val="tx1"/>
                </a:solidFill>
                <a:effectLst/>
                <a:latin typeface="+mn-lt"/>
                <a:ea typeface="+mn-ea"/>
                <a:cs typeface="+mn-cs"/>
              </a:rPr>
              <a:t>的公鑰部分。 </a:t>
            </a:r>
            <a:r>
              <a:rPr lang="en-US" altLang="zh-TW" sz="1200" b="0" i="0" kern="1200" dirty="0">
                <a:solidFill>
                  <a:schemeClr val="tx1"/>
                </a:solidFill>
                <a:effectLst/>
                <a:latin typeface="+mn-lt"/>
                <a:ea typeface="+mn-ea"/>
                <a:cs typeface="+mn-cs"/>
              </a:rPr>
              <a:t>OC2 </a:t>
            </a:r>
            <a:r>
              <a:rPr lang="zh-TW" altLang="en-US" sz="1200" b="0" i="0" kern="1200" dirty="0">
                <a:solidFill>
                  <a:schemeClr val="tx1"/>
                </a:solidFill>
                <a:effectLst/>
                <a:latin typeface="+mn-lt"/>
                <a:ea typeface="+mn-ea"/>
                <a:cs typeface="+mn-cs"/>
              </a:rPr>
              <a:t>被發送到車輛。</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a:solidFill>
                <a:schemeClr val="tx1"/>
              </a:solidFill>
              <a:effectLst/>
              <a:latin typeface="+mn-lt"/>
              <a:ea typeface="+mn-ea"/>
              <a:cs typeface="+mn-cs"/>
            </a:endParaRPr>
          </a:p>
          <a:p>
            <a:r>
              <a:rPr lang="en-US" altLang="zh-TW" sz="1200" b="0" i="0" kern="1200" dirty="0" err="1">
                <a:solidFill>
                  <a:schemeClr val="tx1"/>
                </a:solidFill>
                <a:effectLst/>
                <a:latin typeface="+mn-lt"/>
                <a:ea typeface="+mn-ea"/>
                <a:cs typeface="+mn-cs"/>
              </a:rPr>
              <a:t>TokenGen</a:t>
            </a:r>
            <a:r>
              <a:rPr lang="zh-TW" altLang="en-US" sz="1200" b="0" i="0" kern="1200" dirty="0">
                <a:solidFill>
                  <a:schemeClr val="tx1"/>
                </a:solidFill>
                <a:effectLst/>
                <a:latin typeface="+mn-lt"/>
                <a:ea typeface="+mn-ea"/>
                <a:cs typeface="+mn-cs"/>
              </a:rPr>
              <a:t>：當從 </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收到 </a:t>
            </a:r>
            <a:r>
              <a:rPr lang="en-US" altLang="zh-TW" sz="1200" b="0" i="0" kern="1200" dirty="0">
                <a:solidFill>
                  <a:schemeClr val="tx1"/>
                </a:solidFill>
                <a:effectLst/>
                <a:latin typeface="+mn-lt"/>
                <a:ea typeface="+mn-ea"/>
                <a:cs typeface="+mn-cs"/>
              </a:rPr>
              <a:t>OC1 </a:t>
            </a:r>
            <a:r>
              <a:rPr lang="zh-TW" altLang="en-US" sz="1200" b="0" i="0" kern="1200" dirty="0">
                <a:solidFill>
                  <a:schemeClr val="tx1"/>
                </a:solidFill>
                <a:effectLst/>
                <a:latin typeface="+mn-lt"/>
                <a:ea typeface="+mn-ea"/>
                <a:cs typeface="+mn-cs"/>
              </a:rPr>
              <a:t>時，從 </a:t>
            </a:r>
            <a:r>
              <a:rPr lang="en-US" altLang="zh-TW" sz="1200" b="0" i="0" kern="1200" dirty="0">
                <a:solidFill>
                  <a:schemeClr val="tx1"/>
                </a:solidFill>
                <a:effectLst/>
                <a:latin typeface="+mn-lt"/>
                <a:ea typeface="+mn-ea"/>
                <a:cs typeface="+mn-cs"/>
              </a:rPr>
              <a:t>Z</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 中選擇一個隨機值 </a:t>
            </a:r>
            <a:r>
              <a:rPr lang="en-US" altLang="zh-TW" sz="1200" b="0" i="0" kern="1200" dirty="0">
                <a:solidFill>
                  <a:schemeClr val="tx1"/>
                </a:solidFill>
                <a:effectLst/>
                <a:latin typeface="+mn-lt"/>
                <a:ea typeface="+mn-ea"/>
                <a:cs typeface="+mn-cs"/>
              </a:rPr>
              <a:t>ri+1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Ri+1,1 = gri+1</a:t>
            </a:r>
            <a:r>
              <a:rPr lang="zh-TW" altLang="en-US" sz="1200" b="0" i="0" kern="1200" dirty="0">
                <a:solidFill>
                  <a:schemeClr val="tx1"/>
                </a:solidFill>
                <a:effectLst/>
                <a:latin typeface="+mn-lt"/>
                <a:ea typeface="+mn-ea"/>
                <a:cs typeface="+mn-cs"/>
              </a:rPr>
              <a:t>被計算後被</a:t>
            </a:r>
            <a:r>
              <a:rPr lang="en-US" altLang="zh-TW" sz="1200" b="0" i="0" kern="1200" dirty="0">
                <a:solidFill>
                  <a:schemeClr val="tx1"/>
                </a:solidFill>
                <a:effectLst/>
                <a:latin typeface="+mn-lt"/>
                <a:ea typeface="+mn-ea"/>
                <a:cs typeface="+mn-cs"/>
              </a:rPr>
              <a:t>RSUi+1</a:t>
            </a:r>
            <a:r>
              <a:rPr lang="zh-TW" altLang="en-US" sz="1200" b="0" i="0" kern="1200" dirty="0">
                <a:solidFill>
                  <a:schemeClr val="tx1"/>
                </a:solidFill>
                <a:effectLst/>
                <a:latin typeface="+mn-lt"/>
                <a:ea typeface="+mn-ea"/>
                <a:cs typeface="+mn-cs"/>
              </a:rPr>
              <a:t>保密著。。 </a:t>
            </a:r>
            <a:r>
              <a:rPr lang="en-US" altLang="zh-TW" sz="1200" b="0" i="0" kern="1200" dirty="0">
                <a:solidFill>
                  <a:schemeClr val="tx1"/>
                </a:solidFill>
                <a:effectLst/>
                <a:latin typeface="+mn-lt"/>
                <a:ea typeface="+mn-ea"/>
                <a:cs typeface="+mn-cs"/>
              </a:rPr>
              <a:t>Ri+1,2 = hri+1</a:t>
            </a:r>
            <a:r>
              <a:rPr lang="zh-TW" altLang="en-US" sz="1200" b="0" i="0" kern="1200" dirty="0">
                <a:solidFill>
                  <a:schemeClr val="tx1"/>
                </a:solidFill>
                <a:effectLst/>
                <a:latin typeface="+mn-lt"/>
                <a:ea typeface="+mn-ea"/>
                <a:cs typeface="+mn-cs"/>
              </a:rPr>
              <a:t>被視為</a:t>
            </a:r>
            <a:r>
              <a:rPr lang="en-US" altLang="zh-TW" sz="1200" b="0" i="0" kern="1200" dirty="0">
                <a:solidFill>
                  <a:schemeClr val="tx1"/>
                </a:solidFill>
                <a:effectLst/>
                <a:latin typeface="+mn-lt"/>
                <a:ea typeface="+mn-ea"/>
                <a:cs typeface="+mn-cs"/>
              </a:rPr>
              <a:t>token</a:t>
            </a:r>
            <a:r>
              <a:rPr lang="zh-TW" altLang="en-US" sz="1200" b="0" i="0" kern="1200" dirty="0">
                <a:solidFill>
                  <a:schemeClr val="tx1"/>
                </a:solidFill>
                <a:effectLst/>
                <a:latin typeface="+mn-lt"/>
                <a:ea typeface="+mn-ea"/>
                <a:cs typeface="+mn-cs"/>
              </a:rPr>
              <a:t>並發送給車輛。</a:t>
            </a:r>
            <a:endParaRPr lang="en-US" altLang="zh-TW" sz="1200" b="0" i="0" kern="1200" dirty="0">
              <a:solidFill>
                <a:schemeClr val="tx1"/>
              </a:solidFill>
              <a:effectLst/>
              <a:latin typeface="+mn-lt"/>
              <a:ea typeface="+mn-ea"/>
              <a:cs typeface="+mn-cs"/>
            </a:endParaRPr>
          </a:p>
          <a:p>
            <a:endParaRPr lang="zh-TW" altLang="en-US"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VehiSKGen2</a:t>
            </a:r>
            <a:r>
              <a:rPr lang="zh-TW" altLang="en-US" sz="1200" b="0" i="0" kern="1200" dirty="0">
                <a:solidFill>
                  <a:schemeClr val="tx1"/>
                </a:solidFill>
                <a:effectLst/>
                <a:latin typeface="+mn-lt"/>
                <a:ea typeface="+mn-ea"/>
                <a:cs typeface="+mn-cs"/>
              </a:rPr>
              <a:t>：當車輛從 </a:t>
            </a:r>
            <a:r>
              <a:rPr lang="en-US" altLang="zh-TW" sz="1200" b="0" i="0" kern="1200" dirty="0">
                <a:solidFill>
                  <a:schemeClr val="tx1"/>
                </a:solidFill>
                <a:effectLst/>
                <a:latin typeface="+mn-lt"/>
                <a:ea typeface="+mn-ea"/>
                <a:cs typeface="+mn-cs"/>
              </a:rPr>
              <a:t>RSUi+1</a:t>
            </a:r>
            <a:r>
              <a:rPr lang="zh-TW" altLang="en-US" sz="1200" b="0" i="0" kern="1200" dirty="0">
                <a:solidFill>
                  <a:schemeClr val="tx1"/>
                </a:solidFill>
                <a:effectLst/>
                <a:latin typeface="+mn-lt"/>
                <a:ea typeface="+mn-ea"/>
                <a:cs typeface="+mn-cs"/>
              </a:rPr>
              <a:t>收到</a:t>
            </a:r>
            <a:r>
              <a:rPr lang="en-US" altLang="zh-TW" sz="1200" b="0" i="0" kern="1200" dirty="0">
                <a:solidFill>
                  <a:schemeClr val="tx1"/>
                </a:solidFill>
                <a:effectLst/>
                <a:latin typeface="+mn-lt"/>
                <a:ea typeface="+mn-ea"/>
                <a:cs typeface="+mn-cs"/>
              </a:rPr>
              <a:t>token </a:t>
            </a:r>
            <a:r>
              <a:rPr lang="zh-TW" altLang="en-US" sz="1200" b="0" i="0" kern="1200" dirty="0">
                <a:solidFill>
                  <a:schemeClr val="tx1"/>
                </a:solidFill>
                <a:effectLst/>
                <a:latin typeface="+mn-lt"/>
                <a:ea typeface="+mn-ea"/>
                <a:cs typeface="+mn-cs"/>
              </a:rPr>
              <a:t>並從 </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 收到 </a:t>
            </a:r>
            <a:r>
              <a:rPr lang="en-US" altLang="zh-TW" sz="1200" b="0" i="0" kern="1200" dirty="0">
                <a:solidFill>
                  <a:schemeClr val="tx1"/>
                </a:solidFill>
                <a:effectLst/>
                <a:latin typeface="+mn-lt"/>
                <a:ea typeface="+mn-ea"/>
                <a:cs typeface="+mn-cs"/>
              </a:rPr>
              <a:t>OC2 </a:t>
            </a:r>
            <a:r>
              <a:rPr lang="zh-TW" altLang="en-US" sz="1200" b="0" i="0" kern="1200" dirty="0">
                <a:solidFill>
                  <a:schemeClr val="tx1"/>
                </a:solidFill>
                <a:effectLst/>
                <a:latin typeface="+mn-lt"/>
                <a:ea typeface="+mn-ea"/>
                <a:cs typeface="+mn-cs"/>
              </a:rPr>
              <a:t>時，他計算 </a:t>
            </a:r>
            <a:r>
              <a:rPr lang="en-US" altLang="zh-TW" sz="1200" b="0" i="0" kern="1200" dirty="0">
                <a:solidFill>
                  <a:schemeClr val="tx1"/>
                </a:solidFill>
                <a:effectLst/>
                <a:latin typeface="+mn-lt"/>
                <a:ea typeface="+mn-ea"/>
                <a:cs typeface="+mn-cs"/>
              </a:rPr>
              <a:t>SK</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SK</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2</a:t>
            </a:r>
            <a:r>
              <a:rPr lang="zh-TW" altLang="en-US" sz="1200" b="0" i="0" kern="1200" dirty="0">
                <a:solidFill>
                  <a:schemeClr val="tx1"/>
                </a:solidFill>
                <a:effectLst/>
                <a:latin typeface="+mn-lt"/>
                <a:ea typeface="+mn-ea"/>
                <a:cs typeface="+mn-cs"/>
              </a:rPr>
              <a:t>，如下所示：</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 </a:t>
            </a:r>
            <a:br>
              <a:rPr lang="zh-TW" altLang="en-US"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Ri+1,2</a:t>
            </a:r>
            <a:r>
              <a:rPr lang="zh-TW" altLang="en-US" sz="1200" b="0" i="0" kern="1200" dirty="0">
                <a:solidFill>
                  <a:schemeClr val="tx1"/>
                </a:solidFill>
                <a:effectLst/>
                <a:latin typeface="+mn-lt"/>
                <a:ea typeface="+mn-ea"/>
                <a:cs typeface="+mn-cs"/>
              </a:rPr>
              <a:t>是</a:t>
            </a:r>
            <a:r>
              <a:rPr lang="en-US" altLang="zh-TW" sz="1200" b="0" i="0" kern="1200" dirty="0">
                <a:solidFill>
                  <a:schemeClr val="tx1"/>
                </a:solidFill>
                <a:effectLst/>
                <a:latin typeface="+mn-lt"/>
                <a:ea typeface="+mn-ea"/>
                <a:cs typeface="+mn-cs"/>
              </a:rPr>
              <a:t>token</a:t>
            </a:r>
            <a:r>
              <a:rPr lang="zh-TW" altLang="en-US" sz="1200" b="0" i="0" kern="1200" dirty="0">
                <a:solidFill>
                  <a:schemeClr val="tx1"/>
                </a:solidFill>
                <a:effectLst/>
                <a:latin typeface="+mn-lt"/>
                <a:ea typeface="+mn-ea"/>
                <a:cs typeface="+mn-cs"/>
              </a:rPr>
              <a:t>。最後，車輛的</a:t>
            </a:r>
            <a:r>
              <a:rPr lang="en-US" altLang="zh-TW" sz="1200" b="0" i="0" kern="1200" dirty="0">
                <a:solidFill>
                  <a:schemeClr val="tx1"/>
                </a:solidFill>
                <a:effectLst/>
                <a:latin typeface="+mn-lt"/>
                <a:ea typeface="+mn-ea"/>
                <a:cs typeface="+mn-cs"/>
              </a:rPr>
              <a:t>SK</a:t>
            </a:r>
            <a:r>
              <a:rPr lang="zh-TW" altLang="en-US" sz="1200" b="0" i="0" kern="1200" dirty="0">
                <a:solidFill>
                  <a:schemeClr val="tx1"/>
                </a:solidFill>
                <a:effectLst/>
                <a:latin typeface="+mn-lt"/>
                <a:ea typeface="+mn-ea"/>
                <a:cs typeface="+mn-cs"/>
              </a:rPr>
              <a:t>∗計算如下：</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SUSKGen2</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RSUi+1 </a:t>
            </a:r>
            <a:r>
              <a:rPr lang="zh-TW" altLang="en-US" sz="1200" b="0" i="0" kern="1200" dirty="0">
                <a:solidFill>
                  <a:schemeClr val="tx1"/>
                </a:solidFill>
                <a:effectLst/>
                <a:latin typeface="+mn-lt"/>
                <a:ea typeface="+mn-ea"/>
                <a:cs typeface="+mn-cs"/>
              </a:rPr>
              <a:t>還計算 </a:t>
            </a:r>
            <a:r>
              <a:rPr lang="en-US" altLang="zh-TW" sz="1200" b="0" i="0" kern="1200" dirty="0">
                <a:solidFill>
                  <a:schemeClr val="tx1"/>
                </a:solidFill>
                <a:effectLst/>
                <a:latin typeface="+mn-lt"/>
                <a:ea typeface="+mn-ea"/>
                <a:cs typeface="+mn-cs"/>
              </a:rPr>
              <a:t>SK</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SK</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，如下所示：</a:t>
            </a:r>
            <a:br>
              <a:rPr lang="zh-TW" altLang="en-US" dirty="0"/>
            </a:br>
            <a:r>
              <a:rPr lang="zh-TW" altLang="en-US" sz="1200" b="0" i="0" kern="1200" dirty="0">
                <a:solidFill>
                  <a:schemeClr val="tx1"/>
                </a:solidFill>
                <a:effectLst/>
                <a:latin typeface="+mn-lt"/>
                <a:ea typeface="+mn-ea"/>
                <a:cs typeface="+mn-cs"/>
              </a:rPr>
              <a:t> </a:t>
            </a:r>
            <a:br>
              <a:rPr lang="zh-TW" altLang="en-US" dirty="0"/>
            </a:br>
            <a:r>
              <a:rPr lang="zh-TW" altLang="en-US" sz="1200" b="0" i="0" kern="1200" dirty="0">
                <a:solidFill>
                  <a:schemeClr val="tx1"/>
                </a:solidFill>
                <a:effectLst/>
                <a:latin typeface="+mn-lt"/>
                <a:ea typeface="+mn-ea"/>
                <a:cs typeface="+mn-cs"/>
              </a:rPr>
              <a:t>最後，</a:t>
            </a:r>
            <a:r>
              <a:rPr lang="en-US" altLang="zh-TW" sz="1200" b="0" i="0" kern="1200" dirty="0">
                <a:solidFill>
                  <a:schemeClr val="tx1"/>
                </a:solidFill>
                <a:effectLst/>
                <a:latin typeface="+mn-lt"/>
                <a:ea typeface="+mn-ea"/>
                <a:cs typeface="+mn-cs"/>
              </a:rPr>
              <a:t>RSUi+1</a:t>
            </a:r>
            <a:r>
              <a:rPr lang="zh-TW" altLang="en-US" sz="1200" b="0" i="0" kern="1200" dirty="0">
                <a:solidFill>
                  <a:schemeClr val="tx1"/>
                </a:solidFill>
                <a:effectLst/>
                <a:latin typeface="+mn-lt"/>
                <a:ea typeface="+mn-ea"/>
                <a:cs typeface="+mn-cs"/>
              </a:rPr>
              <a:t>的 </a:t>
            </a:r>
            <a:r>
              <a:rPr lang="en-US" altLang="zh-TW" sz="1200" b="0" i="0" kern="1200" dirty="0">
                <a:solidFill>
                  <a:schemeClr val="tx1"/>
                </a:solidFill>
                <a:effectLst/>
                <a:latin typeface="+mn-lt"/>
                <a:ea typeface="+mn-ea"/>
                <a:cs typeface="+mn-cs"/>
              </a:rPr>
              <a:t>SK*</a:t>
            </a:r>
            <a:r>
              <a:rPr lang="zh-TW" altLang="en-US" sz="1200" b="0" i="0" kern="1200" dirty="0">
                <a:solidFill>
                  <a:schemeClr val="tx1"/>
                </a:solidFill>
                <a:effectLst/>
                <a:latin typeface="+mn-lt"/>
                <a:ea typeface="+mn-ea"/>
                <a:cs typeface="+mn-cs"/>
              </a:rPr>
              <a:t>計算如下： </a:t>
            </a:r>
            <a:endParaRPr lang="zh-TW" altLang="en-US" dirty="0"/>
          </a:p>
          <a:p>
            <a:endParaRPr lang="zh-TW" alt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33</a:t>
            </a:fld>
            <a:endParaRPr lang="zh-TW" altLang="en-US"/>
          </a:p>
        </p:txBody>
      </p:sp>
    </p:spTree>
    <p:extLst>
      <p:ext uri="{BB962C8B-B14F-4D97-AF65-F5344CB8AC3E}">
        <p14:creationId xmlns:p14="http://schemas.microsoft.com/office/powerpoint/2010/main" val="3111020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a:solidFill>
                  <a:schemeClr val="tx1"/>
                </a:solidFill>
                <a:effectLst/>
                <a:latin typeface="+mn-lt"/>
                <a:ea typeface="+mn-ea"/>
                <a:cs typeface="+mn-cs"/>
              </a:rPr>
              <a:t>Correctness of V2I-Handover Authentication Phase.</a:t>
            </a: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本小節證明了</a:t>
            </a:r>
            <a:r>
              <a:rPr lang="en-US" altLang="zh-TW" sz="1200" b="0" i="0" kern="1200" dirty="0">
                <a:solidFill>
                  <a:schemeClr val="tx1"/>
                </a:solidFill>
                <a:effectLst/>
                <a:latin typeface="+mn-lt"/>
                <a:ea typeface="+mn-ea"/>
                <a:cs typeface="+mn-cs"/>
              </a:rPr>
              <a:t>V2I-</a:t>
            </a:r>
            <a:r>
              <a:rPr lang="zh-TW" altLang="en-US" sz="1200" b="0" i="0" kern="1200" dirty="0">
                <a:solidFill>
                  <a:schemeClr val="tx1"/>
                </a:solidFill>
                <a:effectLst/>
                <a:latin typeface="+mn-lt"/>
                <a:ea typeface="+mn-ea"/>
                <a:cs typeface="+mn-cs"/>
              </a:rPr>
              <a:t>切換認證階段的安全性。 </a:t>
            </a:r>
            <a:br>
              <a:rPr lang="en-US" altLang="zh-TW"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在這個階段，下一個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和車輛分別計算的會話密鑰需要相同。 車輛生成的會話密鑰為 </a:t>
            </a:r>
            <a:r>
              <a:rPr lang="en-US" altLang="zh-TW" sz="1200" b="0" i="0" kern="1200" dirty="0">
                <a:solidFill>
                  <a:schemeClr val="tx1"/>
                </a:solidFill>
                <a:effectLst/>
                <a:latin typeface="+mn-lt"/>
                <a:ea typeface="+mn-ea"/>
                <a:cs typeface="+mn-cs"/>
              </a:rPr>
              <a:t>SK= ^e( SK∗2,g)</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生成的是</a:t>
            </a:r>
            <a:r>
              <a:rPr lang="en-US" altLang="zh-TW" sz="1200" b="0" i="0" kern="1200" dirty="0">
                <a:solidFill>
                  <a:schemeClr val="tx1"/>
                </a:solidFill>
                <a:effectLst/>
                <a:latin typeface="+mn-lt"/>
                <a:ea typeface="+mn-ea"/>
                <a:cs typeface="+mn-cs"/>
              </a:rPr>
              <a:t>SK = e^(h ,SK∗3)</a:t>
            </a:r>
            <a:r>
              <a:rPr lang="zh-TW" altLang="en-US" sz="1200" b="0" i="0" kern="1200" dirty="0">
                <a:solidFill>
                  <a:schemeClr val="tx1"/>
                </a:solidFill>
                <a:effectLst/>
                <a:latin typeface="+mn-lt"/>
                <a:ea typeface="+mn-ea"/>
                <a:cs typeface="+mn-cs"/>
              </a:rPr>
              <a:t>。 證明如下：</a:t>
            </a:r>
            <a:br>
              <a:rPr lang="zh-TW" altLang="en-US" sz="1200" b="0" i="0" kern="1200" dirty="0">
                <a:solidFill>
                  <a:schemeClr val="tx1"/>
                </a:solidFill>
                <a:effectLst/>
                <a:latin typeface="+mn-lt"/>
                <a:ea typeface="+mn-ea"/>
                <a:cs typeface="+mn-cs"/>
              </a:rPr>
            </a:b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也證明了該階段的正確性。 綜上所述，我們參與的方案是正確的。</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34</a:t>
            </a:fld>
            <a:endParaRPr lang="zh-TW" altLang="en-US"/>
          </a:p>
        </p:txBody>
      </p:sp>
    </p:spTree>
    <p:extLst>
      <p:ext uri="{BB962C8B-B14F-4D97-AF65-F5344CB8AC3E}">
        <p14:creationId xmlns:p14="http://schemas.microsoft.com/office/powerpoint/2010/main" val="390292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Theorem 2. The proposed V2I-handover authentication is CDH-secure in G.</a:t>
            </a:r>
          </a:p>
          <a:p>
            <a:r>
              <a:rPr lang="en-US" altLang="zh-TW" sz="1200" b="0" i="0" kern="1200" dirty="0">
                <a:solidFill>
                  <a:schemeClr val="tx1"/>
                </a:solidFill>
                <a:effectLst/>
                <a:latin typeface="+mn-lt"/>
                <a:ea typeface="+mn-ea"/>
                <a:cs typeface="+mn-cs"/>
              </a:rPr>
              <a:t>Proof.</a:t>
            </a:r>
            <a:r>
              <a:rPr lang="zh-TW" altLang="en-US" sz="1200" b="0" i="0" kern="1200" dirty="0">
                <a:solidFill>
                  <a:schemeClr val="tx1"/>
                </a:solidFill>
                <a:effectLst/>
                <a:latin typeface="+mn-lt"/>
                <a:ea typeface="+mn-ea"/>
                <a:cs typeface="+mn-cs"/>
              </a:rPr>
              <a:t>在我們的安全模型中，在</a:t>
            </a:r>
            <a:r>
              <a:rPr lang="en-US" altLang="zh-TW" sz="1200" b="0" i="0" kern="1200" dirty="0">
                <a:solidFill>
                  <a:schemeClr val="tx1"/>
                </a:solidFill>
                <a:effectLst/>
                <a:latin typeface="+mn-lt"/>
                <a:ea typeface="+mn-ea"/>
                <a:cs typeface="+mn-cs"/>
              </a:rPr>
              <a:t>handover</a:t>
            </a:r>
            <a:r>
              <a:rPr lang="zh-TW" altLang="en-US" sz="1200" b="0" i="0" kern="1200" dirty="0">
                <a:solidFill>
                  <a:schemeClr val="tx1"/>
                </a:solidFill>
                <a:effectLst/>
                <a:latin typeface="+mn-lt"/>
                <a:ea typeface="+mn-ea"/>
                <a:cs typeface="+mn-cs"/>
              </a:rPr>
              <a:t>階段，</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有能力讀取車輛的存儲並獲得在初始階段生成的 </a:t>
            </a:r>
            <a:r>
              <a:rPr lang="en-US" altLang="zh-TW" sz="1200" b="0" i="0" kern="1200" dirty="0">
                <a:solidFill>
                  <a:schemeClr val="tx1"/>
                </a:solidFill>
                <a:effectLst/>
                <a:latin typeface="+mn-lt"/>
                <a:ea typeface="+mn-ea"/>
                <a:cs typeface="+mn-cs"/>
              </a:rPr>
              <a:t>SK</a:t>
            </a:r>
            <a:r>
              <a:rPr lang="zh-TW" altLang="en-US" sz="1200" b="0" i="0" kern="1200" dirty="0">
                <a:solidFill>
                  <a:schemeClr val="tx1"/>
                </a:solidFill>
                <a:effectLst/>
                <a:latin typeface="+mn-lt"/>
                <a:ea typeface="+mn-ea"/>
                <a:cs typeface="+mn-cs"/>
              </a:rPr>
              <a:t>。 根據</a:t>
            </a:r>
            <a:r>
              <a:rPr lang="en-US" altLang="zh-TW" sz="1200" b="0" i="0" kern="1200" dirty="0">
                <a:solidFill>
                  <a:schemeClr val="tx1"/>
                </a:solidFill>
                <a:effectLst/>
                <a:latin typeface="+mn-lt"/>
                <a:ea typeface="+mn-ea"/>
                <a:cs typeface="+mn-cs"/>
              </a:rPr>
              <a:t>SK</a:t>
            </a:r>
            <a:r>
              <a:rPr lang="zh-TW" altLang="en-US" sz="1200" b="0" i="0" kern="1200" dirty="0">
                <a:solidFill>
                  <a:schemeClr val="tx1"/>
                </a:solidFill>
                <a:effectLst/>
                <a:latin typeface="+mn-lt"/>
                <a:ea typeface="+mn-ea"/>
                <a:cs typeface="+mn-cs"/>
              </a:rPr>
              <a:t>的值，</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可以計算出</a:t>
            </a:r>
            <a:r>
              <a:rPr lang="en-US" altLang="zh-TW" sz="1200" b="0" i="0" kern="1200" dirty="0">
                <a:solidFill>
                  <a:schemeClr val="tx1"/>
                </a:solidFill>
                <a:effectLst/>
                <a:latin typeface="+mn-lt"/>
                <a:ea typeface="+mn-ea"/>
                <a:cs typeface="+mn-cs"/>
              </a:rPr>
              <a:t>H2 (SK) </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A</a:t>
            </a:r>
            <a:r>
              <a:rPr lang="zh-TW" altLang="en-US" sz="1200" b="0" i="0" kern="1200" dirty="0">
                <a:solidFill>
                  <a:schemeClr val="tx1"/>
                </a:solidFill>
                <a:effectLst/>
                <a:latin typeface="+mn-lt"/>
                <a:ea typeface="+mn-ea"/>
                <a:cs typeface="+mn-cs"/>
              </a:rPr>
              <a:t>也可以獲得</a:t>
            </a:r>
            <a:r>
              <a:rPr lang="en-US" altLang="zh-TW" sz="1200" b="0" i="0" kern="1200" dirty="0">
                <a:solidFill>
                  <a:schemeClr val="tx1"/>
                </a:solidFill>
                <a:effectLst/>
                <a:latin typeface="+mn-lt"/>
                <a:ea typeface="+mn-ea"/>
                <a:cs typeface="+mn-cs"/>
              </a:rPr>
              <a:t>RSUi+1</a:t>
            </a:r>
            <a:r>
              <a:rPr lang="zh-TW" altLang="en-US" sz="1200" b="0" i="0" kern="1200" dirty="0">
                <a:solidFill>
                  <a:schemeClr val="tx1"/>
                </a:solidFill>
                <a:effectLst/>
                <a:latin typeface="+mn-lt"/>
                <a:ea typeface="+mn-ea"/>
                <a:cs typeface="+mn-cs"/>
              </a:rPr>
              <a:t>發送的值</a:t>
            </a:r>
            <a:r>
              <a:rPr lang="en-US" altLang="zh-TW" sz="1200" b="0" i="0" kern="1200" dirty="0">
                <a:solidFill>
                  <a:schemeClr val="tx1"/>
                </a:solidFill>
                <a:effectLst/>
                <a:latin typeface="+mn-lt"/>
                <a:ea typeface="+mn-ea"/>
                <a:cs typeface="+mn-cs"/>
              </a:rPr>
              <a:t>Ri+1,2</a:t>
            </a:r>
            <a:r>
              <a:rPr lang="zh-TW" altLang="en-US" sz="1200" b="0" i="0" kern="1200" dirty="0">
                <a:solidFill>
                  <a:schemeClr val="tx1"/>
                </a:solidFill>
                <a:effectLst/>
                <a:latin typeface="+mn-lt"/>
                <a:ea typeface="+mn-ea"/>
                <a:cs typeface="+mn-cs"/>
              </a:rPr>
              <a:t>。</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如果敵手能夠計算出這個階段的會話密鑰，他就需要有能力計算出</a:t>
            </a:r>
            <a:r>
              <a:rPr lang="en-US" altLang="zh-TW" sz="1200" b="0" i="0" kern="1200" dirty="0">
                <a:solidFill>
                  <a:schemeClr val="tx1"/>
                </a:solidFill>
                <a:effectLst/>
                <a:latin typeface="+mn-lt"/>
                <a:ea typeface="+mn-ea"/>
                <a:cs typeface="+mn-cs"/>
              </a:rPr>
              <a:t>SK∗2</a:t>
            </a:r>
            <a:r>
              <a:rPr lang="zh-TW" altLang="en-US" sz="1200" b="0" i="0" kern="1200" dirty="0">
                <a:solidFill>
                  <a:schemeClr val="tx1"/>
                </a:solidFill>
                <a:effectLst/>
                <a:latin typeface="+mn-lt"/>
                <a:ea typeface="+mn-ea"/>
                <a:cs typeface="+mn-cs"/>
              </a:rPr>
              <a:t>的值。正如我們在演算法 </a:t>
            </a:r>
            <a:r>
              <a:rPr lang="en-US" altLang="zh-TW" sz="1200" b="0" i="0" kern="1200" dirty="0">
                <a:solidFill>
                  <a:schemeClr val="tx1"/>
                </a:solidFill>
                <a:effectLst/>
                <a:latin typeface="+mn-lt"/>
                <a:ea typeface="+mn-ea"/>
                <a:cs typeface="+mn-cs"/>
              </a:rPr>
              <a:t>VehiSKGen2 </a:t>
            </a:r>
            <a:r>
              <a:rPr lang="zh-TW" altLang="en-US" sz="1200" b="0" i="0" kern="1200" dirty="0">
                <a:solidFill>
                  <a:schemeClr val="tx1"/>
                </a:solidFill>
                <a:effectLst/>
                <a:latin typeface="+mn-lt"/>
                <a:ea typeface="+mn-ea"/>
                <a:cs typeface="+mn-cs"/>
              </a:rPr>
              <a:t>中看到的那樣： ，其中 </a:t>
            </a:r>
            <a:r>
              <a:rPr lang="en-US" altLang="zh-TW" sz="1200" b="0" i="0" kern="1200" dirty="0">
                <a:solidFill>
                  <a:schemeClr val="tx1"/>
                </a:solidFill>
                <a:effectLst/>
                <a:latin typeface="+mn-lt"/>
                <a:ea typeface="+mn-ea"/>
                <a:cs typeface="+mn-cs"/>
              </a:rPr>
              <a:t>SK∗1 = OCuH3(SK)2</a:t>
            </a:r>
            <a:r>
              <a:rPr lang="zh-TW" altLang="en-US" sz="1200" b="0" i="0" kern="1200" dirty="0">
                <a:solidFill>
                  <a:schemeClr val="tx1"/>
                </a:solidFill>
                <a:effectLst/>
                <a:latin typeface="+mn-lt"/>
                <a:ea typeface="+mn-ea"/>
                <a:cs typeface="+mn-cs"/>
              </a:rPr>
              <a:t>。如方案中所述，</a:t>
            </a:r>
            <a:r>
              <a:rPr lang="en-US" altLang="zh-TW" sz="1200" b="0" i="0" kern="1200" dirty="0">
                <a:solidFill>
                  <a:schemeClr val="tx1"/>
                </a:solidFill>
                <a:effectLst/>
                <a:latin typeface="+mn-lt"/>
                <a:ea typeface="+mn-ea"/>
                <a:cs typeface="+mn-cs"/>
              </a:rPr>
              <a:t>u</a:t>
            </a:r>
            <a:r>
              <a:rPr lang="zh-TW" altLang="en-US" sz="1200" b="0" i="0" kern="1200" dirty="0">
                <a:solidFill>
                  <a:schemeClr val="tx1"/>
                </a:solidFill>
                <a:effectLst/>
                <a:latin typeface="+mn-lt"/>
                <a:ea typeface="+mn-ea"/>
                <a:cs typeface="+mn-cs"/>
              </a:rPr>
              <a:t>是 </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不知道的車輛的秘密值。</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35</a:t>
            </a:fld>
            <a:endParaRPr lang="zh-TW" altLang="en-US"/>
          </a:p>
        </p:txBody>
      </p:sp>
    </p:spTree>
    <p:extLst>
      <p:ext uri="{BB962C8B-B14F-4D97-AF65-F5344CB8AC3E}">
        <p14:creationId xmlns:p14="http://schemas.microsoft.com/office/powerpoint/2010/main" val="39278760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也就是說，</a:t>
            </a:r>
            <a:r>
              <a:rPr lang="en-US" altLang="zh-TW" sz="1200" b="0" i="0" kern="1200" dirty="0">
                <a:solidFill>
                  <a:schemeClr val="tx1"/>
                </a:solidFill>
                <a:effectLst/>
                <a:latin typeface="+mn-lt"/>
                <a:ea typeface="+mn-ea"/>
                <a:cs typeface="+mn-cs"/>
              </a:rPr>
              <a:t>A</a:t>
            </a:r>
            <a:r>
              <a:rPr lang="zh-TW" altLang="en-US" sz="1200" b="0" i="0" kern="1200" dirty="0">
                <a:solidFill>
                  <a:schemeClr val="tx1"/>
                </a:solidFill>
                <a:effectLst/>
                <a:latin typeface="+mn-lt"/>
                <a:ea typeface="+mn-ea"/>
                <a:cs typeface="+mn-cs"/>
              </a:rPr>
              <a:t>可以解決</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中的</a:t>
            </a:r>
            <a:r>
              <a:rPr lang="en-US" altLang="zh-TW" sz="1200" b="0" i="0" kern="1200" dirty="0">
                <a:solidFill>
                  <a:schemeClr val="tx1"/>
                </a:solidFill>
                <a:effectLst/>
                <a:latin typeface="+mn-lt"/>
                <a:ea typeface="+mn-ea"/>
                <a:cs typeface="+mn-cs"/>
              </a:rPr>
              <a:t>CDH</a:t>
            </a:r>
            <a:r>
              <a:rPr lang="zh-TW" altLang="en-US" sz="1200" b="0" i="0" kern="1200" dirty="0">
                <a:solidFill>
                  <a:schemeClr val="tx1"/>
                </a:solidFill>
                <a:effectLst/>
                <a:latin typeface="+mn-lt"/>
                <a:ea typeface="+mn-ea"/>
                <a:cs typeface="+mn-cs"/>
              </a:rPr>
              <a:t>問題和</a:t>
            </a:r>
            <a:r>
              <a:rPr lang="en-US" altLang="zh-TW" sz="1200" b="0" i="0" kern="1200" dirty="0">
                <a:solidFill>
                  <a:schemeClr val="tx1"/>
                </a:solidFill>
                <a:effectLst/>
                <a:latin typeface="+mn-lt"/>
                <a:ea typeface="+mn-ea"/>
                <a:cs typeface="+mn-cs"/>
              </a:rPr>
              <a:t>DDH</a:t>
            </a:r>
            <a:r>
              <a:rPr lang="zh-TW" altLang="en-US" sz="1200" b="0" i="0" kern="1200" dirty="0">
                <a:solidFill>
                  <a:schemeClr val="tx1"/>
                </a:solidFill>
                <a:effectLst/>
                <a:latin typeface="+mn-lt"/>
                <a:ea typeface="+mn-ea"/>
                <a:cs typeface="+mn-cs"/>
              </a:rPr>
              <a:t>問題。但是，在我們的安全模型中，</a:t>
            </a:r>
            <a:r>
              <a:rPr lang="en-US" altLang="zh-TW" sz="1200" b="0" i="0" kern="1200" dirty="0">
                <a:solidFill>
                  <a:schemeClr val="tx1"/>
                </a:solidFill>
                <a:effectLst/>
                <a:latin typeface="+mn-lt"/>
                <a:ea typeface="+mn-ea"/>
                <a:cs typeface="+mn-cs"/>
              </a:rPr>
              <a:t>G</a:t>
            </a:r>
            <a:r>
              <a:rPr lang="zh-TW" altLang="en-US" sz="1200" b="0" i="0" kern="1200" dirty="0">
                <a:solidFill>
                  <a:schemeClr val="tx1"/>
                </a:solidFill>
                <a:effectLst/>
                <a:latin typeface="+mn-lt"/>
                <a:ea typeface="+mn-ea"/>
                <a:cs typeface="+mn-cs"/>
              </a:rPr>
              <a:t>中的</a:t>
            </a:r>
            <a:r>
              <a:rPr lang="en-US" altLang="zh-TW" sz="1200" b="0" i="0" kern="1200" dirty="0">
                <a:solidFill>
                  <a:schemeClr val="tx1"/>
                </a:solidFill>
                <a:effectLst/>
                <a:latin typeface="+mn-lt"/>
                <a:ea typeface="+mn-ea"/>
                <a:cs typeface="+mn-cs"/>
              </a:rPr>
              <a:t>CDH</a:t>
            </a:r>
            <a:r>
              <a:rPr lang="zh-TW" altLang="en-US" sz="1200" b="0" i="0" kern="1200" dirty="0">
                <a:solidFill>
                  <a:schemeClr val="tx1"/>
                </a:solidFill>
                <a:effectLst/>
                <a:latin typeface="+mn-lt"/>
                <a:ea typeface="+mn-ea"/>
                <a:cs typeface="+mn-cs"/>
              </a:rPr>
              <a:t>問題和</a:t>
            </a:r>
            <a:r>
              <a:rPr lang="en-US" altLang="zh-TW" sz="1200" b="0" i="0" kern="1200" dirty="0">
                <a:solidFill>
                  <a:schemeClr val="tx1"/>
                </a:solidFill>
                <a:effectLst/>
                <a:latin typeface="+mn-lt"/>
                <a:ea typeface="+mn-ea"/>
                <a:cs typeface="+mn-cs"/>
              </a:rPr>
              <a:t>DDH</a:t>
            </a:r>
            <a:r>
              <a:rPr lang="zh-TW" altLang="en-US" sz="1200" b="0" i="0" kern="1200" dirty="0">
                <a:solidFill>
                  <a:schemeClr val="tx1"/>
                </a:solidFill>
                <a:effectLst/>
                <a:latin typeface="+mn-lt"/>
                <a:ea typeface="+mn-ea"/>
                <a:cs typeface="+mn-cs"/>
              </a:rPr>
              <a:t>問題是很難解決的。因此，</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計算的優勢可以忽略不計。</a:t>
            </a:r>
            <a:br>
              <a:rPr lang="zh-TW" altLang="en-US" dirty="0"/>
            </a:br>
            <a:r>
              <a:rPr lang="zh-TW" altLang="en-US" sz="1200" b="0" i="0" kern="1200" dirty="0">
                <a:solidFill>
                  <a:schemeClr val="tx1"/>
                </a:solidFill>
                <a:effectLst/>
                <a:latin typeface="+mn-lt"/>
                <a:ea typeface="+mn-ea"/>
                <a:cs typeface="+mn-cs"/>
              </a:rPr>
              <a:t>其次，如果 </a:t>
            </a:r>
            <a:r>
              <a:rPr lang="en-US" altLang="zh-TW" sz="1200" b="0" i="0" kern="1200" dirty="0">
                <a:solidFill>
                  <a:schemeClr val="tx1"/>
                </a:solidFill>
                <a:effectLst/>
                <a:latin typeface="+mn-lt"/>
                <a:ea typeface="+mn-ea"/>
                <a:cs typeface="+mn-cs"/>
              </a:rPr>
              <a:t>A </a:t>
            </a:r>
            <a:r>
              <a:rPr lang="zh-TW" altLang="en-US" sz="1200" b="0" i="0" kern="1200" dirty="0">
                <a:solidFill>
                  <a:schemeClr val="tx1"/>
                </a:solidFill>
                <a:effectLst/>
                <a:latin typeface="+mn-lt"/>
                <a:ea typeface="+mn-ea"/>
                <a:cs typeface="+mn-cs"/>
              </a:rPr>
              <a:t>想用算法 </a:t>
            </a:r>
            <a:r>
              <a:rPr lang="en-US" altLang="zh-TW" sz="1200" b="0" i="0" kern="1200" dirty="0">
                <a:solidFill>
                  <a:schemeClr val="tx1"/>
                </a:solidFill>
                <a:effectLst/>
                <a:latin typeface="+mn-lt"/>
                <a:ea typeface="+mn-ea"/>
                <a:cs typeface="+mn-cs"/>
              </a:rPr>
              <a:t>RSUSKGen2 </a:t>
            </a:r>
            <a:r>
              <a:rPr lang="zh-TW" altLang="en-US" sz="1200" b="0" i="0" kern="1200" dirty="0">
                <a:solidFill>
                  <a:schemeClr val="tx1"/>
                </a:solidFill>
                <a:effectLst/>
                <a:latin typeface="+mn-lt"/>
                <a:ea typeface="+mn-ea"/>
                <a:cs typeface="+mn-cs"/>
              </a:rPr>
              <a:t>計算 </a:t>
            </a:r>
            <a:r>
              <a:rPr lang="en-US" altLang="zh-TW" sz="1200" b="0" i="0" kern="1200" dirty="0">
                <a:solidFill>
                  <a:schemeClr val="tx1"/>
                </a:solidFill>
                <a:effectLst/>
                <a:latin typeface="+mn-lt"/>
                <a:ea typeface="+mn-ea"/>
                <a:cs typeface="+mn-cs"/>
              </a:rPr>
              <a:t>SK</a:t>
            </a:r>
            <a:r>
              <a:rPr lang="zh-TW" altLang="en-US" sz="1200" b="0" i="0" kern="1200" dirty="0">
                <a:solidFill>
                  <a:schemeClr val="tx1"/>
                </a:solidFill>
                <a:effectLst/>
                <a:latin typeface="+mn-lt"/>
                <a:ea typeface="+mn-ea"/>
                <a:cs typeface="+mn-cs"/>
              </a:rPr>
              <a:t>∗∗，他需要知道 </a:t>
            </a:r>
            <a:r>
              <a:rPr lang="en-US" altLang="zh-TW" sz="1200" b="0" i="0" kern="1200" dirty="0">
                <a:solidFill>
                  <a:schemeClr val="tx1"/>
                </a:solidFill>
                <a:effectLst/>
                <a:latin typeface="+mn-lt"/>
                <a:ea typeface="+mn-ea"/>
                <a:cs typeface="+mn-cs"/>
              </a:rPr>
              <a:t>Ri+1,1 </a:t>
            </a:r>
            <a:r>
              <a:rPr lang="zh-TW" altLang="en-US" sz="1200" b="0" i="0" kern="1200" dirty="0">
                <a:solidFill>
                  <a:schemeClr val="tx1"/>
                </a:solidFill>
                <a:effectLst/>
                <a:latin typeface="+mn-lt"/>
                <a:ea typeface="+mn-ea"/>
                <a:cs typeface="+mn-cs"/>
              </a:rPr>
              <a:t>的值，這也由 </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保密。</a:t>
            </a:r>
            <a:br>
              <a:rPr lang="zh-TW" altLang="en-US" dirty="0"/>
            </a:br>
            <a:r>
              <a:rPr lang="zh-TW" altLang="en-US" sz="1200" b="0" i="0" kern="1200" dirty="0">
                <a:solidFill>
                  <a:schemeClr val="tx1"/>
                </a:solidFill>
                <a:effectLst/>
                <a:latin typeface="+mn-lt"/>
                <a:ea typeface="+mn-ea"/>
                <a:cs typeface="+mn-cs"/>
              </a:rPr>
              <a:t>綜上所述，</a:t>
            </a:r>
            <a:r>
              <a:rPr lang="en-US" altLang="zh-TW" sz="1200" b="0" i="0" kern="1200" dirty="0">
                <a:solidFill>
                  <a:schemeClr val="tx1"/>
                </a:solidFill>
                <a:effectLst/>
                <a:latin typeface="+mn-lt"/>
                <a:ea typeface="+mn-ea"/>
                <a:cs typeface="+mn-cs"/>
              </a:rPr>
              <a:t>B-TSCA </a:t>
            </a:r>
            <a:r>
              <a:rPr lang="zh-TW" altLang="en-US" sz="1200" b="0" i="0" kern="1200" dirty="0">
                <a:solidFill>
                  <a:schemeClr val="tx1"/>
                </a:solidFill>
                <a:effectLst/>
                <a:latin typeface="+mn-lt"/>
                <a:ea typeface="+mn-ea"/>
                <a:cs typeface="+mn-cs"/>
              </a:rPr>
              <a:t>方案的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切換認證階段在 </a:t>
            </a:r>
            <a:r>
              <a:rPr lang="en-US" altLang="zh-TW" sz="1200" b="0" i="0" kern="1200" dirty="0">
                <a:solidFill>
                  <a:schemeClr val="tx1"/>
                </a:solidFill>
                <a:effectLst/>
                <a:latin typeface="+mn-lt"/>
                <a:ea typeface="+mn-ea"/>
                <a:cs typeface="+mn-cs"/>
              </a:rPr>
              <a:t>G </a:t>
            </a:r>
            <a:r>
              <a:rPr lang="zh-TW" altLang="en-US" sz="1200" b="0" i="0" kern="1200" dirty="0">
                <a:solidFill>
                  <a:schemeClr val="tx1"/>
                </a:solidFill>
                <a:effectLst/>
                <a:latin typeface="+mn-lt"/>
                <a:ea typeface="+mn-ea"/>
                <a:cs typeface="+mn-cs"/>
              </a:rPr>
              <a:t>中是 </a:t>
            </a:r>
            <a:r>
              <a:rPr lang="en-US" altLang="zh-TW" sz="1200" b="0" i="0" kern="1200" dirty="0">
                <a:solidFill>
                  <a:schemeClr val="tx1"/>
                </a:solidFill>
                <a:effectLst/>
                <a:latin typeface="+mn-lt"/>
                <a:ea typeface="+mn-ea"/>
                <a:cs typeface="+mn-cs"/>
              </a:rPr>
              <a:t>CDH </a:t>
            </a:r>
            <a:r>
              <a:rPr lang="zh-TW" altLang="en-US" sz="1200" b="0" i="0" kern="1200" dirty="0">
                <a:solidFill>
                  <a:schemeClr val="tx1"/>
                </a:solidFill>
                <a:effectLst/>
                <a:latin typeface="+mn-lt"/>
                <a:ea typeface="+mn-ea"/>
                <a:cs typeface="+mn-cs"/>
              </a:rPr>
              <a:t>安全的。</a:t>
            </a:r>
            <a:br>
              <a:rPr lang="zh-TW" altLang="en-US" dirty="0"/>
            </a:br>
            <a:r>
              <a:rPr lang="zh-TW" altLang="en-US" sz="1200" b="0" i="0" kern="1200" dirty="0">
                <a:solidFill>
                  <a:schemeClr val="tx1"/>
                </a:solidFill>
                <a:effectLst/>
                <a:latin typeface="+mn-lt"/>
                <a:ea typeface="+mn-ea"/>
                <a:cs typeface="+mn-cs"/>
              </a:rPr>
              <a:t>我們可以引出定理</a:t>
            </a:r>
            <a:r>
              <a:rPr lang="en-US" altLang="zh-TW" sz="1200" b="0" i="0" kern="1200" dirty="0">
                <a:solidFill>
                  <a:schemeClr val="tx1"/>
                </a:solidFill>
                <a:effectLst/>
                <a:latin typeface="+mn-lt"/>
                <a:ea typeface="+mn-ea"/>
                <a:cs typeface="+mn-cs"/>
              </a:rPr>
              <a:t>3</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r>
              <a:rPr lang="en-US" altLang="zh-TW" sz="1200" b="0" i="0" kern="1200" dirty="0">
                <a:solidFill>
                  <a:schemeClr val="tx1"/>
                </a:solidFill>
                <a:effectLst/>
                <a:latin typeface="+mn-lt"/>
                <a:ea typeface="+mn-ea"/>
                <a:cs typeface="+mn-cs"/>
              </a:rPr>
              <a:t>Theorem 3. The proposed B-TSCA scheme is CDH-secure in G.</a:t>
            </a:r>
          </a:p>
          <a:p>
            <a:r>
              <a:rPr lang="en-US" altLang="zh-TW" sz="1200" b="0" i="0" kern="1200" dirty="0">
                <a:solidFill>
                  <a:schemeClr val="tx1"/>
                </a:solidFill>
                <a:effectLst/>
                <a:latin typeface="+mn-lt"/>
                <a:ea typeface="+mn-ea"/>
                <a:cs typeface="+mn-cs"/>
              </a:rPr>
              <a:t>Proof. </a:t>
            </a:r>
            <a:r>
              <a:rPr lang="zh-TW" altLang="en-US" sz="1200" b="0" i="0" kern="1200" dirty="0">
                <a:solidFill>
                  <a:schemeClr val="tx1"/>
                </a:solidFill>
                <a:effectLst/>
                <a:latin typeface="+mn-lt"/>
                <a:ea typeface="+mn-ea"/>
                <a:cs typeface="+mn-cs"/>
              </a:rPr>
              <a:t>如果定理 </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2 </a:t>
            </a:r>
            <a:r>
              <a:rPr lang="zh-TW" altLang="en-US" sz="1200" b="0" i="0" kern="1200" dirty="0">
                <a:solidFill>
                  <a:schemeClr val="tx1"/>
                </a:solidFill>
                <a:effectLst/>
                <a:latin typeface="+mn-lt"/>
                <a:ea typeface="+mn-ea"/>
                <a:cs typeface="+mn-cs"/>
              </a:rPr>
              <a:t>成立，則定理 </a:t>
            </a:r>
            <a:r>
              <a:rPr lang="en-US" altLang="zh-TW" sz="1200" b="0" i="0" kern="1200" dirty="0">
                <a:solidFill>
                  <a:schemeClr val="tx1"/>
                </a:solidFill>
                <a:effectLst/>
                <a:latin typeface="+mn-lt"/>
                <a:ea typeface="+mn-ea"/>
                <a:cs typeface="+mn-cs"/>
              </a:rPr>
              <a:t>3 </a:t>
            </a:r>
            <a:r>
              <a:rPr lang="zh-TW" altLang="en-US" sz="1200" b="0" i="0" kern="1200" dirty="0">
                <a:solidFill>
                  <a:schemeClr val="tx1"/>
                </a:solidFill>
                <a:effectLst/>
                <a:latin typeface="+mn-lt"/>
                <a:ea typeface="+mn-ea"/>
                <a:cs typeface="+mn-cs"/>
              </a:rPr>
              <a:t>很容易證明。</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36</a:t>
            </a:fld>
            <a:endParaRPr lang="zh-TW" altLang="en-US"/>
          </a:p>
        </p:txBody>
      </p:sp>
    </p:spTree>
    <p:extLst>
      <p:ext uri="{BB962C8B-B14F-4D97-AF65-F5344CB8AC3E}">
        <p14:creationId xmlns:p14="http://schemas.microsoft.com/office/powerpoint/2010/main" val="1950109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err="1">
                <a:solidFill>
                  <a:schemeClr val="tx1"/>
                </a:solidFill>
                <a:effectLst/>
                <a:latin typeface="+mn-lt"/>
                <a:ea typeface="+mn-ea"/>
                <a:cs typeface="+mn-cs"/>
              </a:rPr>
              <a:t>OCGen</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該演算法由 </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 執行，以生成 </a:t>
            </a:r>
            <a:r>
              <a:rPr lang="en-US" altLang="zh-TW" sz="1200" b="0" i="0" kern="1200" dirty="0">
                <a:solidFill>
                  <a:schemeClr val="tx1"/>
                </a:solidFill>
                <a:effectLst/>
                <a:latin typeface="+mn-lt"/>
                <a:ea typeface="+mn-ea"/>
                <a:cs typeface="+mn-cs"/>
              </a:rPr>
              <a:t>RSUi+1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和車輛的切換證書 </a:t>
            </a:r>
            <a:r>
              <a:rPr lang="en-US" altLang="zh-TW" sz="1200" b="0" i="0" kern="1200" dirty="0">
                <a:solidFill>
                  <a:schemeClr val="tx1"/>
                </a:solidFill>
                <a:effectLst/>
                <a:latin typeface="+mn-lt"/>
                <a:ea typeface="+mn-ea"/>
                <a:cs typeface="+mn-cs"/>
              </a:rPr>
              <a:t>(OC)</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 選擇一個隨機數 </a:t>
            </a:r>
            <a:r>
              <a:rPr lang="en-US" altLang="zh-TW" sz="1200" b="0" i="0" kern="1200" dirty="0">
                <a:solidFill>
                  <a:schemeClr val="tx1"/>
                </a:solidFill>
                <a:effectLst/>
                <a:latin typeface="+mn-lt"/>
                <a:ea typeface="+mn-ea"/>
                <a:cs typeface="+mn-cs"/>
              </a:rPr>
              <a:t>r </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Z</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p</a:t>
            </a:r>
            <a:r>
              <a:rPr lang="zh-TW" altLang="en-US" sz="1200" b="0" i="0" kern="1200" dirty="0">
                <a:solidFill>
                  <a:schemeClr val="tx1"/>
                </a:solidFill>
                <a:effectLst/>
                <a:latin typeface="+mn-lt"/>
                <a:ea typeface="+mn-ea"/>
                <a:cs typeface="+mn-cs"/>
              </a:rPr>
              <a:t>��∗ 。</a:t>
            </a:r>
            <a:br>
              <a:rPr lang="zh-TW" altLang="en-US" sz="1200" b="0" i="0" kern="1200" dirty="0">
                <a:solidFill>
                  <a:schemeClr val="tx1"/>
                </a:solidFill>
                <a:effectLst/>
                <a:latin typeface="+mn-lt"/>
                <a:ea typeface="+mn-ea"/>
                <a:cs typeface="+mn-cs"/>
              </a:rPr>
            </a:br>
            <a:r>
              <a:rPr lang="en-US" altLang="zh-TW" sz="1200" b="0" i="0" kern="1200" dirty="0">
                <a:solidFill>
                  <a:schemeClr val="tx1"/>
                </a:solidFill>
                <a:effectLst/>
                <a:latin typeface="+mn-lt"/>
                <a:ea typeface="+mn-ea"/>
                <a:cs typeface="+mn-cs"/>
              </a:rPr>
              <a:t>OC1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計算如下：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其中 </a:t>
            </a:r>
            <a:r>
              <a:rPr lang="en-US" altLang="zh-TW" sz="1200" b="0" i="0" kern="1200" dirty="0">
                <a:solidFill>
                  <a:schemeClr val="tx1"/>
                </a:solidFill>
                <a:effectLst/>
                <a:latin typeface="+mn-lt"/>
                <a:ea typeface="+mn-ea"/>
                <a:cs typeface="+mn-cs"/>
              </a:rPr>
              <a:t>SK1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在演算法 </a:t>
            </a:r>
            <a:r>
              <a:rPr lang="en-US" altLang="zh-TW" sz="1200" b="0" i="0" kern="1200" dirty="0">
                <a:solidFill>
                  <a:schemeClr val="tx1"/>
                </a:solidFill>
                <a:effectLst/>
                <a:latin typeface="+mn-lt"/>
                <a:ea typeface="+mn-ea"/>
                <a:cs typeface="+mn-cs"/>
              </a:rPr>
              <a:t>PreKeyGen </a:t>
            </a:r>
            <a:r>
              <a:rPr lang="zh-TW" altLang="en-US" sz="1200" b="0" i="0" kern="1200" dirty="0">
                <a:solidFill>
                  <a:schemeClr val="tx1"/>
                </a:solidFill>
                <a:effectLst/>
                <a:latin typeface="+mn-lt"/>
                <a:ea typeface="+mn-ea"/>
                <a:cs typeface="+mn-cs"/>
              </a:rPr>
              <a:t>中計算，</a:t>
            </a:r>
            <a:r>
              <a:rPr lang="en-US" altLang="zh-TW" sz="1200" b="0" i="0" kern="1200" dirty="0">
                <a:solidFill>
                  <a:schemeClr val="tx1"/>
                </a:solidFill>
                <a:effectLst/>
                <a:latin typeface="+mn-lt"/>
                <a:ea typeface="+mn-ea"/>
                <a:cs typeface="+mn-cs"/>
              </a:rPr>
              <a:t>SK </a:t>
            </a:r>
            <a:r>
              <a:rPr lang="zh-TW" altLang="en-US" sz="1200" b="0" i="0" kern="1200" dirty="0">
                <a:solidFill>
                  <a:schemeClr val="tx1"/>
                </a:solidFill>
                <a:effectLst/>
                <a:latin typeface="+mn-lt"/>
                <a:ea typeface="+mn-ea"/>
                <a:cs typeface="+mn-cs"/>
              </a:rPr>
              <a:t>是在演算法 </a:t>
            </a:r>
            <a:r>
              <a:rPr lang="en-US" altLang="zh-TW" sz="1200" b="0" i="0" kern="1200" dirty="0">
                <a:solidFill>
                  <a:schemeClr val="tx1"/>
                </a:solidFill>
                <a:effectLst/>
                <a:latin typeface="+mn-lt"/>
                <a:ea typeface="+mn-ea"/>
                <a:cs typeface="+mn-cs"/>
              </a:rPr>
              <a:t>RSUSKGen </a:t>
            </a:r>
            <a:r>
              <a:rPr lang="zh-TW" altLang="en-US" sz="1200" b="0" i="0" kern="1200" dirty="0">
                <a:solidFill>
                  <a:schemeClr val="tx1"/>
                </a:solidFill>
                <a:effectLst/>
                <a:latin typeface="+mn-lt"/>
                <a:ea typeface="+mn-ea"/>
                <a:cs typeface="+mn-cs"/>
              </a:rPr>
              <a:t>中生成的會話密鑰。</a:t>
            </a:r>
            <a:r>
              <a:rPr lang="en-US" altLang="zh-TW" sz="1200" b="0" i="0" kern="1200" dirty="0">
                <a:solidFill>
                  <a:schemeClr val="tx1"/>
                </a:solidFill>
                <a:effectLst/>
                <a:latin typeface="+mn-lt"/>
                <a:ea typeface="+mn-ea"/>
                <a:cs typeface="+mn-cs"/>
              </a:rPr>
              <a:t>OC1 </a:t>
            </a:r>
            <a:r>
              <a:rPr lang="zh-TW" altLang="en-US" sz="1200" b="0" i="0" kern="1200" dirty="0">
                <a:solidFill>
                  <a:schemeClr val="tx1"/>
                </a:solidFill>
                <a:effectLst/>
                <a:latin typeface="+mn-lt"/>
                <a:ea typeface="+mn-ea"/>
                <a:cs typeface="+mn-cs"/>
              </a:rPr>
              <a:t>被發送到下一個基礎設施 </a:t>
            </a:r>
            <a:r>
              <a:rPr lang="en-US" altLang="zh-TW" sz="1200" b="0" i="0" kern="1200" dirty="0">
                <a:solidFill>
                  <a:schemeClr val="tx1"/>
                </a:solidFill>
                <a:effectLst/>
                <a:latin typeface="+mn-lt"/>
                <a:ea typeface="+mn-ea"/>
                <a:cs typeface="+mn-cs"/>
              </a:rPr>
              <a:t>RSUi+1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a:t>
            </a:r>
            <a:r>
              <a:rPr lang="zh-TW" altLang="en-US" sz="1200" b="0" i="0" kern="1200" dirty="0">
                <a:solidFill>
                  <a:schemeClr val="tx1"/>
                </a:solidFill>
                <a:effectLst/>
                <a:latin typeface="+mn-lt"/>
                <a:ea typeface="+mn-ea"/>
                <a:cs typeface="+mn-cs"/>
              </a:rPr>
              <a:t>。</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然後，</a:t>
            </a:r>
            <a:r>
              <a:rPr lang="en-US" altLang="zh-TW" sz="1200" b="0" i="0" kern="1200" dirty="0">
                <a:solidFill>
                  <a:schemeClr val="tx1"/>
                </a:solidFill>
                <a:effectLst/>
                <a:latin typeface="+mn-lt"/>
                <a:ea typeface="+mn-ea"/>
                <a:cs typeface="+mn-cs"/>
              </a:rPr>
              <a:t>OC2 </a:t>
            </a:r>
            <a:r>
              <a:rPr lang="zh-TW" altLang="en-US" sz="1200" b="0" i="0" kern="1200" dirty="0">
                <a:solidFill>
                  <a:schemeClr val="tx1"/>
                </a:solidFill>
                <a:effectLst/>
                <a:latin typeface="+mn-lt"/>
                <a:ea typeface="+mn-ea"/>
                <a:cs typeface="+mn-cs"/>
              </a:rPr>
              <a:t>計算如下：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其中 </a:t>
            </a:r>
            <a:r>
              <a:rPr lang="en-US" altLang="zh-TW" sz="1200" b="0" i="0" kern="1200" dirty="0">
                <a:solidFill>
                  <a:schemeClr val="tx1"/>
                </a:solidFill>
                <a:effectLst/>
                <a:latin typeface="+mn-lt"/>
                <a:ea typeface="+mn-ea"/>
                <a:cs typeface="+mn-cs"/>
              </a:rPr>
              <a:t>PKIi+1,2</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+1,2 </a:t>
            </a:r>
            <a:r>
              <a:rPr lang="zh-TW" altLang="en-US" sz="1200" b="0" i="0" kern="1200" dirty="0">
                <a:solidFill>
                  <a:schemeClr val="tx1"/>
                </a:solidFill>
                <a:effectLst/>
                <a:latin typeface="+mn-lt"/>
                <a:ea typeface="+mn-ea"/>
                <a:cs typeface="+mn-cs"/>
              </a:rPr>
              <a:t>是在設置階段生成的 </a:t>
            </a:r>
            <a:r>
              <a:rPr lang="en-US" altLang="zh-TW" sz="1200" b="0" i="0" kern="1200" dirty="0">
                <a:solidFill>
                  <a:schemeClr val="tx1"/>
                </a:solidFill>
                <a:effectLst/>
                <a:latin typeface="+mn-lt"/>
                <a:ea typeface="+mn-ea"/>
                <a:cs typeface="+mn-cs"/>
              </a:rPr>
              <a:t>RSUi+1</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+1 </a:t>
            </a:r>
            <a:r>
              <a:rPr lang="zh-TW" altLang="en-US" sz="1200" b="0" i="0" kern="1200" dirty="0">
                <a:solidFill>
                  <a:schemeClr val="tx1"/>
                </a:solidFill>
                <a:effectLst/>
                <a:latin typeface="+mn-lt"/>
                <a:ea typeface="+mn-ea"/>
                <a:cs typeface="+mn-cs"/>
              </a:rPr>
              <a:t>的公鑰部分。 </a:t>
            </a:r>
            <a:r>
              <a:rPr lang="en-US" altLang="zh-TW" sz="1200" b="0" i="0" kern="1200" dirty="0">
                <a:solidFill>
                  <a:schemeClr val="tx1"/>
                </a:solidFill>
                <a:effectLst/>
                <a:latin typeface="+mn-lt"/>
                <a:ea typeface="+mn-ea"/>
                <a:cs typeface="+mn-cs"/>
              </a:rPr>
              <a:t>OC2 </a:t>
            </a:r>
            <a:r>
              <a:rPr lang="zh-TW" altLang="en-US" sz="1200" b="0" i="0" kern="1200" dirty="0">
                <a:solidFill>
                  <a:schemeClr val="tx1"/>
                </a:solidFill>
                <a:effectLst/>
                <a:latin typeface="+mn-lt"/>
                <a:ea typeface="+mn-ea"/>
                <a:cs typeface="+mn-cs"/>
              </a:rPr>
              <a:t>被發送到車輛。</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37</a:t>
            </a:fld>
            <a:endParaRPr lang="zh-TW" altLang="en-US"/>
          </a:p>
        </p:txBody>
      </p:sp>
    </p:spTree>
    <p:extLst>
      <p:ext uri="{BB962C8B-B14F-4D97-AF65-F5344CB8AC3E}">
        <p14:creationId xmlns:p14="http://schemas.microsoft.com/office/powerpoint/2010/main" val="25216717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38</a:t>
            </a:fld>
            <a:endParaRPr lang="zh-TW" altLang="en-US"/>
          </a:p>
        </p:txBody>
      </p:sp>
    </p:spTree>
    <p:extLst>
      <p:ext uri="{BB962C8B-B14F-4D97-AF65-F5344CB8AC3E}">
        <p14:creationId xmlns:p14="http://schemas.microsoft.com/office/powerpoint/2010/main" val="2525632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39</a:t>
            </a:fld>
            <a:endParaRPr lang="zh-TW" altLang="en-US"/>
          </a:p>
        </p:txBody>
      </p:sp>
    </p:spTree>
    <p:extLst>
      <p:ext uri="{BB962C8B-B14F-4D97-AF65-F5344CB8AC3E}">
        <p14:creationId xmlns:p14="http://schemas.microsoft.com/office/powerpoint/2010/main" val="594738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在交通網絡中，車輛收集並上傳自身的屬性數據或由車載單元（</a:t>
            </a:r>
            <a:r>
              <a:rPr lang="en-US" altLang="zh-TW" sz="1200" b="0" i="0" kern="1200" dirty="0">
                <a:solidFill>
                  <a:schemeClr val="tx1"/>
                </a:solidFill>
                <a:effectLst/>
                <a:latin typeface="+mn-lt"/>
                <a:ea typeface="+mn-ea"/>
                <a:cs typeface="+mn-cs"/>
              </a:rPr>
              <a:t>OBU</a:t>
            </a:r>
            <a:r>
              <a:rPr lang="zh-TW" altLang="en-US" sz="1200" b="0" i="0" kern="1200" dirty="0">
                <a:solidFill>
                  <a:schemeClr val="tx1"/>
                </a:solidFill>
                <a:effectLst/>
                <a:latin typeface="+mn-lt"/>
                <a:ea typeface="+mn-ea"/>
                <a:cs typeface="+mn-cs"/>
              </a:rPr>
              <a:t>）監控的周圍路況信息</a:t>
            </a:r>
            <a:r>
              <a:rPr lang="en-US" altLang="zh-TW" sz="1200" b="0" i="0" kern="1200" dirty="0">
                <a:solidFill>
                  <a:schemeClr val="tx1"/>
                </a:solidFill>
                <a:effectLst/>
                <a:latin typeface="+mn-lt"/>
                <a:ea typeface="+mn-ea"/>
                <a:cs typeface="+mn-cs"/>
              </a:rPr>
              <a:t>[8]</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[9]</a:t>
            </a:r>
            <a:r>
              <a:rPr lang="zh-TW" altLang="en-US" sz="1200" b="0" i="0" kern="1200" dirty="0">
                <a:solidFill>
                  <a:schemeClr val="tx1"/>
                </a:solidFill>
                <a:effectLst/>
                <a:latin typeface="+mn-lt"/>
                <a:ea typeface="+mn-ea"/>
                <a:cs typeface="+mn-cs"/>
              </a:rPr>
              <a:t>。 同時，路邊基礎設施和遠程服務器可以收集和分析上傳的信息。根據分析結果，交通控制中心製定了最優的交通流量管理策略和應急響應方法</a:t>
            </a:r>
            <a:r>
              <a:rPr lang="en-US" altLang="zh-TW" sz="1200" b="0" i="0" kern="1200" dirty="0">
                <a:solidFill>
                  <a:schemeClr val="tx1"/>
                </a:solidFill>
                <a:effectLst/>
                <a:latin typeface="+mn-lt"/>
                <a:ea typeface="+mn-ea"/>
                <a:cs typeface="+mn-cs"/>
              </a:rPr>
              <a:t>[10]</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[11]</a:t>
            </a:r>
            <a:r>
              <a:rPr lang="zh-TW" altLang="en-US" sz="1200" b="0" i="0" kern="1200" dirty="0">
                <a:solidFill>
                  <a:schemeClr val="tx1"/>
                </a:solidFill>
                <a:effectLst/>
                <a:latin typeface="+mn-lt"/>
                <a:ea typeface="+mn-ea"/>
                <a:cs typeface="+mn-cs"/>
              </a:rPr>
              <a:t>。</a:t>
            </a:r>
          </a:p>
          <a:p>
            <a:endParaRPr lang="en-US" altLang="zh-TW" dirty="0"/>
          </a:p>
          <a:p>
            <a:r>
              <a:rPr lang="zh-TW" altLang="en-US" sz="1200" b="0" i="0" kern="1200" dirty="0">
                <a:solidFill>
                  <a:schemeClr val="tx1"/>
                </a:solidFill>
                <a:effectLst/>
                <a:latin typeface="+mn-lt"/>
                <a:ea typeface="+mn-ea"/>
                <a:cs typeface="+mn-cs"/>
              </a:rPr>
              <a:t>區塊鏈的出現為 </a:t>
            </a:r>
            <a:r>
              <a:rPr lang="en-US" altLang="zh-TW" sz="1200" b="0" i="0" kern="1200" dirty="0">
                <a:solidFill>
                  <a:schemeClr val="tx1"/>
                </a:solidFill>
                <a:effectLst/>
                <a:latin typeface="+mn-lt"/>
                <a:ea typeface="+mn-ea"/>
                <a:cs typeface="+mn-cs"/>
              </a:rPr>
              <a:t>VANETs </a:t>
            </a:r>
            <a:r>
              <a:rPr lang="zh-TW" altLang="en-US" sz="1200" b="0" i="0" kern="1200" dirty="0">
                <a:solidFill>
                  <a:schemeClr val="tx1"/>
                </a:solidFill>
                <a:effectLst/>
                <a:latin typeface="+mn-lt"/>
                <a:ea typeface="+mn-ea"/>
                <a:cs typeface="+mn-cs"/>
              </a:rPr>
              <a:t>解決可信可擴展計算問題提供解決方案 </a:t>
            </a:r>
            <a:r>
              <a:rPr lang="en-US" altLang="zh-TW" sz="1200" b="0" i="0" kern="1200" dirty="0">
                <a:solidFill>
                  <a:schemeClr val="tx1"/>
                </a:solidFill>
                <a:effectLst/>
                <a:latin typeface="+mn-lt"/>
                <a:ea typeface="+mn-ea"/>
                <a:cs typeface="+mn-cs"/>
              </a:rPr>
              <a:t>[12]</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[13]</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一個具體的集成了區塊鏈的</a:t>
            </a:r>
            <a:r>
              <a:rPr lang="en-US" altLang="zh-TW" sz="1200" b="0" i="0" kern="1200" dirty="0">
                <a:solidFill>
                  <a:schemeClr val="tx1"/>
                </a:solidFill>
                <a:effectLst/>
                <a:latin typeface="+mn-lt"/>
                <a:ea typeface="+mn-ea"/>
                <a:cs typeface="+mn-cs"/>
              </a:rPr>
              <a:t>VANET</a:t>
            </a:r>
            <a:r>
              <a:rPr lang="zh-TW" altLang="en-US" sz="1200" b="0" i="0" kern="1200" dirty="0">
                <a:solidFill>
                  <a:schemeClr val="tx1"/>
                </a:solidFill>
                <a:effectLst/>
                <a:latin typeface="+mn-lt"/>
                <a:ea typeface="+mn-ea"/>
                <a:cs typeface="+mn-cs"/>
              </a:rPr>
              <a:t>一般由三個主體組成：</a:t>
            </a:r>
            <a:endParaRPr lang="zh-TW" altLang="en-US" sz="1200" b="0" i="0" u="none" strike="noStrike"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車輛單元</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主要指各類車輛，其上部署傳感器節點等</a:t>
            </a:r>
            <a:r>
              <a:rPr lang="en-US" altLang="zh-TW" sz="1200" b="0" i="0" kern="1200" dirty="0">
                <a:solidFill>
                  <a:schemeClr val="tx1"/>
                </a:solidFill>
                <a:effectLst/>
                <a:latin typeface="+mn-lt"/>
                <a:ea typeface="+mn-ea"/>
                <a:cs typeface="+mn-cs"/>
              </a:rPr>
              <a:t>OBU</a:t>
            </a:r>
            <a:r>
              <a:rPr lang="zh-TW" altLang="en-US" sz="1200" b="0" i="0" kern="1200" dirty="0">
                <a:solidFill>
                  <a:schemeClr val="tx1"/>
                </a:solidFill>
                <a:effectLst/>
                <a:latin typeface="+mn-lt"/>
                <a:ea typeface="+mn-ea"/>
                <a:cs typeface="+mn-cs"/>
              </a:rPr>
              <a:t>，採集車輛屬性參數和車輛周邊路況信息</a:t>
            </a:r>
            <a:r>
              <a:rPr lang="en-US" altLang="zh-TW" sz="1200" b="0" i="0" kern="1200" dirty="0">
                <a:solidFill>
                  <a:schemeClr val="tx1"/>
                </a:solidFill>
                <a:effectLst/>
                <a:latin typeface="+mn-lt"/>
                <a:ea typeface="+mn-ea"/>
                <a:cs typeface="+mn-cs"/>
              </a:rPr>
              <a:t>[14]</a:t>
            </a:r>
            <a:r>
              <a:rPr lang="zh-TW" altLang="en-US"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路邊基礎設施</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通常是指用作通信中繼節點的路邊單元 </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由基礎設施維護的區塊鏈。</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用於記錄網絡中車輛的屬性和可信度。</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4</a:t>
            </a:fld>
            <a:endParaRPr lang="zh-TW" altLang="en-US"/>
          </a:p>
        </p:txBody>
      </p:sp>
    </p:spTree>
    <p:extLst>
      <p:ext uri="{BB962C8B-B14F-4D97-AF65-F5344CB8AC3E}">
        <p14:creationId xmlns:p14="http://schemas.microsoft.com/office/powerpoint/2010/main" val="41462634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MITM </a:t>
            </a:r>
            <a:r>
              <a:rPr lang="zh-TW" altLang="en-US" sz="1200" b="0" i="0" kern="1200" dirty="0">
                <a:solidFill>
                  <a:schemeClr val="tx1"/>
                </a:solidFill>
                <a:effectLst/>
                <a:latin typeface="+mn-lt"/>
                <a:ea typeface="+mn-ea"/>
                <a:cs typeface="+mn-cs"/>
              </a:rPr>
              <a:t>攻擊者可能會阻止 </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或 </a:t>
            </a:r>
            <a:r>
              <a:rPr lang="en-US" altLang="zh-TW" sz="1200" b="0" i="0" kern="1200" dirty="0">
                <a:solidFill>
                  <a:schemeClr val="tx1"/>
                </a:solidFill>
                <a:effectLst/>
                <a:latin typeface="+mn-lt"/>
                <a:ea typeface="+mn-ea"/>
                <a:cs typeface="+mn-cs"/>
              </a:rPr>
              <a:t>RSUi+1</a:t>
            </a:r>
            <a:r>
              <a:rPr lang="zh-TW" altLang="en-US" sz="1200" b="0" i="0" kern="1200" dirty="0">
                <a:solidFill>
                  <a:schemeClr val="tx1"/>
                </a:solidFill>
                <a:effectLst/>
                <a:latin typeface="+mn-lt"/>
                <a:ea typeface="+mn-ea"/>
                <a:cs typeface="+mn-cs"/>
              </a:rPr>
              <a:t>發送的消息。他可以更改消息並向車輛發送新消息。如果將篡改的</a:t>
            </a:r>
            <a:r>
              <a:rPr lang="en-US" altLang="zh-TW" sz="1200" b="0" i="0" kern="1200" dirty="0">
                <a:solidFill>
                  <a:schemeClr val="tx1"/>
                </a:solidFill>
                <a:effectLst/>
                <a:latin typeface="+mn-lt"/>
                <a:ea typeface="+mn-ea"/>
                <a:cs typeface="+mn-cs"/>
              </a:rPr>
              <a:t>Ri,2</a:t>
            </a:r>
            <a:r>
              <a:rPr lang="zh-TW" altLang="en-US" sz="1200" b="0" i="0" kern="1200" dirty="0">
                <a:solidFill>
                  <a:schemeClr val="tx1"/>
                </a:solidFill>
                <a:effectLst/>
                <a:latin typeface="+mn-lt"/>
                <a:ea typeface="+mn-ea"/>
                <a:cs typeface="+mn-cs"/>
              </a:rPr>
              <a:t>和</a:t>
            </a:r>
            <a:r>
              <a:rPr lang="en-US" altLang="zh-TW" sz="1200" b="0" i="0" kern="1200" dirty="0">
                <a:solidFill>
                  <a:schemeClr val="tx1"/>
                </a:solidFill>
                <a:effectLst/>
                <a:latin typeface="+mn-lt"/>
                <a:ea typeface="+mn-ea"/>
                <a:cs typeface="+mn-cs"/>
              </a:rPr>
              <a:t>T1</a:t>
            </a:r>
            <a:r>
              <a:rPr lang="zh-TW" altLang="en-US" sz="1200" b="0" i="0" kern="1200" dirty="0">
                <a:solidFill>
                  <a:schemeClr val="tx1"/>
                </a:solidFill>
                <a:effectLst/>
                <a:latin typeface="+mn-lt"/>
                <a:ea typeface="+mn-ea"/>
                <a:cs typeface="+mn-cs"/>
              </a:rPr>
              <a:t>發送給車輛，車輛將根據篡改的消息生成會話密鑰。但是，使用篡改參數生成的會話密鑰將不會被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驗證。</a:t>
            </a:r>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回復攻擊者可能會阻止車輛用 </a:t>
            </a:r>
            <a:r>
              <a:rPr lang="en-US" altLang="zh-TW" sz="1200" b="0" i="0" kern="1200" dirty="0">
                <a:solidFill>
                  <a:schemeClr val="tx1"/>
                </a:solidFill>
                <a:effectLst/>
                <a:latin typeface="+mn-lt"/>
                <a:ea typeface="+mn-ea"/>
                <a:cs typeface="+mn-cs"/>
              </a:rPr>
              <a:t>SK </a:t>
            </a:r>
            <a:r>
              <a:rPr lang="zh-TW" altLang="en-US" sz="1200" b="0" i="0" kern="1200" dirty="0">
                <a:solidFill>
                  <a:schemeClr val="tx1"/>
                </a:solidFill>
                <a:effectLst/>
                <a:latin typeface="+mn-lt"/>
                <a:ea typeface="+mn-ea"/>
                <a:cs typeface="+mn-cs"/>
              </a:rPr>
              <a:t>加密的消息。如果攻擊者延遲將加密數據發送給 </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，則加密時間戳將失效，數據將無法通過身份驗證。另外，如果攻擊者將前一個</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認證過的數據發送給下一個</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，該數據也將無法通過認證。因為這個數據沒有被車輛和下一個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生成的會話密鑰加密。</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40</a:t>
            </a:fld>
            <a:endParaRPr lang="zh-TW" altLang="en-US"/>
          </a:p>
        </p:txBody>
      </p:sp>
    </p:spTree>
    <p:extLst>
      <p:ext uri="{BB962C8B-B14F-4D97-AF65-F5344CB8AC3E}">
        <p14:creationId xmlns:p14="http://schemas.microsoft.com/office/powerpoint/2010/main" val="3280447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所提出的方案在 </a:t>
            </a:r>
            <a:r>
              <a:rPr lang="en-US" altLang="zh-TW" sz="1200" b="0" i="0" kern="1200" dirty="0">
                <a:solidFill>
                  <a:schemeClr val="tx1"/>
                </a:solidFill>
                <a:effectLst/>
                <a:latin typeface="+mn-lt"/>
                <a:ea typeface="+mn-ea"/>
                <a:cs typeface="+mn-cs"/>
              </a:rPr>
              <a:t>GNU </a:t>
            </a:r>
            <a:r>
              <a:rPr lang="zh-TW" altLang="en-US" sz="1200" b="0" i="0" kern="1200" dirty="0">
                <a:solidFill>
                  <a:schemeClr val="tx1"/>
                </a:solidFill>
                <a:effectLst/>
                <a:latin typeface="+mn-lt"/>
                <a:ea typeface="+mn-ea"/>
                <a:cs typeface="+mn-cs"/>
              </a:rPr>
              <a:t>多精度算術 </a:t>
            </a:r>
            <a:r>
              <a:rPr lang="en-US" altLang="zh-TW" sz="1200" b="0" i="0" kern="1200" dirty="0">
                <a:solidFill>
                  <a:schemeClr val="tx1"/>
                </a:solidFill>
                <a:effectLst/>
                <a:latin typeface="+mn-lt"/>
                <a:ea typeface="+mn-ea"/>
                <a:cs typeface="+mn-cs"/>
              </a:rPr>
              <a:t>(GMP) </a:t>
            </a:r>
            <a:r>
              <a:rPr lang="zh-TW" altLang="en-US" sz="1200" b="0" i="0" kern="1200" dirty="0">
                <a:solidFill>
                  <a:schemeClr val="tx1"/>
                </a:solidFill>
                <a:effectLst/>
                <a:latin typeface="+mn-lt"/>
                <a:ea typeface="+mn-ea"/>
                <a:cs typeface="+mn-cs"/>
              </a:rPr>
              <a:t>庫和基於配對的密碼學 </a:t>
            </a:r>
            <a:r>
              <a:rPr lang="en-US" altLang="zh-TW" sz="1200" b="0" i="0" kern="1200" dirty="0">
                <a:solidFill>
                  <a:schemeClr val="tx1"/>
                </a:solidFill>
                <a:effectLst/>
                <a:latin typeface="+mn-lt"/>
                <a:ea typeface="+mn-ea"/>
                <a:cs typeface="+mn-cs"/>
              </a:rPr>
              <a:t>(PBC) </a:t>
            </a:r>
            <a:r>
              <a:rPr lang="zh-TW" altLang="en-US" sz="1200" b="0" i="0" kern="1200" dirty="0">
                <a:solidFill>
                  <a:schemeClr val="tx1"/>
                </a:solidFill>
                <a:effectLst/>
                <a:latin typeface="+mn-lt"/>
                <a:ea typeface="+mn-ea"/>
                <a:cs typeface="+mn-cs"/>
              </a:rPr>
              <a:t>庫上進行了仿真，以顯示其效率。</a:t>
            </a:r>
            <a:r>
              <a:rPr lang="en-US" altLang="zh-TW" sz="1200" b="0" i="0" kern="1200" dirty="0">
                <a:solidFill>
                  <a:schemeClr val="tx1"/>
                </a:solidFill>
                <a:effectLst/>
                <a:latin typeface="+mn-lt"/>
                <a:ea typeface="+mn-ea"/>
                <a:cs typeface="+mn-cs"/>
              </a:rPr>
              <a:t>C </a:t>
            </a:r>
            <a:r>
              <a:rPr lang="zh-TW" altLang="en-US" sz="1200" b="0" i="0" kern="1200" dirty="0">
                <a:solidFill>
                  <a:schemeClr val="tx1"/>
                </a:solidFill>
                <a:effectLst/>
                <a:latin typeface="+mn-lt"/>
                <a:ea typeface="+mn-ea"/>
                <a:cs typeface="+mn-cs"/>
              </a:rPr>
              <a:t>語言在具有 </a:t>
            </a:r>
            <a:r>
              <a:rPr lang="en-US" altLang="zh-TW" sz="1200" b="0" i="0" kern="1200" dirty="0">
                <a:solidFill>
                  <a:schemeClr val="tx1"/>
                </a:solidFill>
                <a:effectLst/>
                <a:latin typeface="+mn-lt"/>
                <a:ea typeface="+mn-ea"/>
                <a:cs typeface="+mn-cs"/>
              </a:rPr>
              <a:t>Ubuntu 16.04 TLS</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2.60 GHz Intel® Xeon® CPU E5-2650 v2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8 GB RAM </a:t>
            </a:r>
            <a:r>
              <a:rPr lang="zh-TW" altLang="en-US" sz="1200" b="0" i="0" kern="1200" dirty="0">
                <a:solidFill>
                  <a:schemeClr val="tx1"/>
                </a:solidFill>
                <a:effectLst/>
                <a:latin typeface="+mn-lt"/>
                <a:ea typeface="+mn-ea"/>
                <a:cs typeface="+mn-cs"/>
              </a:rPr>
              <a:t>的 </a:t>
            </a:r>
            <a:r>
              <a:rPr lang="en-US" altLang="zh-TW" sz="1200" b="0" i="0" kern="1200" dirty="0">
                <a:solidFill>
                  <a:schemeClr val="tx1"/>
                </a:solidFill>
                <a:effectLst/>
                <a:latin typeface="+mn-lt"/>
                <a:ea typeface="+mn-ea"/>
                <a:cs typeface="+mn-cs"/>
              </a:rPr>
              <a:t>Linux </a:t>
            </a:r>
            <a:r>
              <a:rPr lang="zh-TW" altLang="en-US" sz="1200" b="0" i="0" kern="1200" dirty="0">
                <a:solidFill>
                  <a:schemeClr val="tx1"/>
                </a:solidFill>
                <a:effectLst/>
                <a:latin typeface="+mn-lt"/>
                <a:ea typeface="+mn-ea"/>
                <a:cs typeface="+mn-cs"/>
              </a:rPr>
              <a:t>系統上使用。</a:t>
            </a:r>
          </a:p>
          <a:p>
            <a:pPr latinLnBrk="0"/>
            <a:r>
              <a:rPr lang="zh-TW" altLang="en-US" sz="1200" b="0" i="0" u="none" strike="noStrike" kern="1200" dirty="0">
                <a:solidFill>
                  <a:schemeClr val="tx1"/>
                </a:solidFill>
                <a:effectLst/>
                <a:latin typeface="+mn-lt"/>
                <a:ea typeface="+mn-ea"/>
                <a:cs typeface="+mn-cs"/>
              </a:rPr>
              <a:t> </a:t>
            </a:r>
          </a:p>
          <a:p>
            <a:r>
              <a:rPr lang="zh-TW" altLang="en-US" sz="1200" b="0" i="0" kern="1200" dirty="0">
                <a:solidFill>
                  <a:schemeClr val="tx1"/>
                </a:solidFill>
                <a:effectLst/>
                <a:latin typeface="+mn-lt"/>
                <a:ea typeface="+mn-ea"/>
                <a:cs typeface="+mn-cs"/>
              </a:rPr>
              <a:t>我們首先模擬在不同系統組件上運行不同算法的時間成本。對</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的</a:t>
            </a:r>
            <a:r>
              <a:rPr lang="en-US" altLang="zh-TW" sz="1200" b="0" i="0" kern="1200" dirty="0">
                <a:solidFill>
                  <a:schemeClr val="tx1"/>
                </a:solidFill>
                <a:effectLst/>
                <a:latin typeface="+mn-lt"/>
                <a:ea typeface="+mn-ea"/>
                <a:cs typeface="+mn-cs"/>
              </a:rPr>
              <a:t>PreKeyGen</a:t>
            </a:r>
            <a:r>
              <a:rPr lang="zh-TW" altLang="en-US" sz="1200" b="0" i="0" kern="1200" dirty="0">
                <a:solidFill>
                  <a:schemeClr val="tx1"/>
                </a:solidFill>
                <a:effectLst/>
                <a:latin typeface="+mn-lt"/>
                <a:ea typeface="+mn-ea"/>
                <a:cs typeface="+mn-cs"/>
              </a:rPr>
              <a:t>、車輛的</a:t>
            </a:r>
            <a:r>
              <a:rPr lang="en-US" altLang="zh-TW" sz="1200" b="0" i="0" kern="1200" dirty="0">
                <a:solidFill>
                  <a:schemeClr val="tx1"/>
                </a:solidFill>
                <a:effectLst/>
                <a:latin typeface="+mn-lt"/>
                <a:ea typeface="+mn-ea"/>
                <a:cs typeface="+mn-cs"/>
              </a:rPr>
              <a:t>PreKeyGen</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VehiSKGen</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RSUSKGen</a:t>
            </a:r>
            <a:r>
              <a:rPr lang="zh-TW" altLang="en-US"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OCGen</a:t>
            </a:r>
            <a:r>
              <a:rPr lang="zh-TW" altLang="en-US"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TokenGen</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VehiSKGen2</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RSUSKGen2</a:t>
            </a:r>
            <a:r>
              <a:rPr lang="zh-TW" altLang="en-US" sz="1200" b="0" i="0" kern="1200" dirty="0">
                <a:solidFill>
                  <a:schemeClr val="tx1"/>
                </a:solidFill>
                <a:effectLst/>
                <a:latin typeface="+mn-lt"/>
                <a:ea typeface="+mn-ea"/>
                <a:cs typeface="+mn-cs"/>
              </a:rPr>
              <a:t>這</a:t>
            </a:r>
            <a:r>
              <a:rPr lang="en-US" altLang="zh-TW" sz="1200" b="0" i="0" kern="1200" dirty="0">
                <a:solidFill>
                  <a:schemeClr val="tx1"/>
                </a:solidFill>
                <a:effectLst/>
                <a:latin typeface="+mn-lt"/>
                <a:ea typeface="+mn-ea"/>
                <a:cs typeface="+mn-cs"/>
              </a:rPr>
              <a:t>8</a:t>
            </a:r>
            <a:r>
              <a:rPr lang="zh-TW" altLang="en-US" sz="1200" b="0" i="0" kern="1200" dirty="0">
                <a:solidFill>
                  <a:schemeClr val="tx1"/>
                </a:solidFill>
                <a:effectLst/>
                <a:latin typeface="+mn-lt"/>
                <a:ea typeface="+mn-ea"/>
                <a:cs typeface="+mn-cs"/>
              </a:rPr>
              <a:t>種算法進行了仿真比較。</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41</a:t>
            </a:fld>
            <a:endParaRPr lang="zh-TW" altLang="en-US"/>
          </a:p>
        </p:txBody>
      </p:sp>
    </p:spTree>
    <p:extLst>
      <p:ext uri="{BB962C8B-B14F-4D97-AF65-F5344CB8AC3E}">
        <p14:creationId xmlns:p14="http://schemas.microsoft.com/office/powerpoint/2010/main" val="19901682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前四個是</a:t>
            </a:r>
            <a:r>
              <a:rPr lang="en-US" altLang="zh-TW" sz="1200" b="0" i="0" kern="1200" dirty="0">
                <a:solidFill>
                  <a:schemeClr val="tx1"/>
                </a:solidFill>
                <a:effectLst/>
                <a:latin typeface="+mn-lt"/>
                <a:ea typeface="+mn-ea"/>
                <a:cs typeface="+mn-cs"/>
              </a:rPr>
              <a:t>V2I-initial</a:t>
            </a:r>
            <a:r>
              <a:rPr lang="zh-TW" altLang="en-US" sz="1200" b="0" i="0" kern="1200" dirty="0">
                <a:solidFill>
                  <a:schemeClr val="tx1"/>
                </a:solidFill>
                <a:effectLst/>
                <a:latin typeface="+mn-lt"/>
                <a:ea typeface="+mn-ea"/>
                <a:cs typeface="+mn-cs"/>
              </a:rPr>
              <a:t>認證階段的算法，其他是切換階段的算法。 </a:t>
            </a:r>
            <a:r>
              <a:rPr lang="en-US" altLang="zh-TW" sz="1200" b="0" i="0" kern="1200" dirty="0">
                <a:solidFill>
                  <a:schemeClr val="tx1"/>
                </a:solidFill>
                <a:effectLst/>
                <a:latin typeface="+mn-lt"/>
                <a:ea typeface="+mn-ea"/>
                <a:cs typeface="+mn-cs"/>
              </a:rPr>
              <a:t>RSUi</a:t>
            </a:r>
            <a:r>
              <a:rPr lang="zh-TW" altLang="en-US" sz="1200" b="0" i="0" kern="1200" dirty="0">
                <a:solidFill>
                  <a:schemeClr val="tx1"/>
                </a:solidFill>
                <a:effectLst/>
                <a:latin typeface="+mn-lt"/>
                <a:ea typeface="+mn-ea"/>
                <a:cs typeface="+mn-cs"/>
              </a:rPr>
              <a:t>運行</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的</a:t>
            </a:r>
            <a:r>
              <a:rPr lang="en-US" altLang="zh-TW" sz="1200" b="0" i="0" kern="1200" dirty="0">
                <a:solidFill>
                  <a:schemeClr val="tx1"/>
                </a:solidFill>
                <a:effectLst/>
                <a:latin typeface="+mn-lt"/>
                <a:ea typeface="+mn-ea"/>
                <a:cs typeface="+mn-cs"/>
              </a:rPr>
              <a:t>PreKeyGen</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RSUSKGen</a:t>
            </a:r>
            <a:r>
              <a:rPr lang="zh-TW" altLang="en-US" sz="1200" b="0" i="0" kern="1200" dirty="0">
                <a:solidFill>
                  <a:schemeClr val="tx1"/>
                </a:solidFill>
                <a:effectLst/>
                <a:latin typeface="+mn-lt"/>
                <a:ea typeface="+mn-ea"/>
                <a:cs typeface="+mn-cs"/>
              </a:rPr>
              <a:t>、</a:t>
            </a:r>
            <a:r>
              <a:rPr lang="en-US" altLang="zh-TW" sz="1200" b="0" i="0" kern="1200" dirty="0" err="1">
                <a:solidFill>
                  <a:schemeClr val="tx1"/>
                </a:solidFill>
                <a:effectLst/>
                <a:latin typeface="+mn-lt"/>
                <a:ea typeface="+mn-ea"/>
                <a:cs typeface="+mn-cs"/>
              </a:rPr>
              <a:t>OCGen</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RSUi+1</a:t>
            </a:r>
            <a:r>
              <a:rPr lang="zh-TW" altLang="en-US" sz="1200" b="0" i="0" kern="1200" dirty="0">
                <a:solidFill>
                  <a:schemeClr val="tx1"/>
                </a:solidFill>
                <a:effectLst/>
                <a:latin typeface="+mn-lt"/>
                <a:ea typeface="+mn-ea"/>
                <a:cs typeface="+mn-cs"/>
              </a:rPr>
              <a:t>運行 </a:t>
            </a:r>
            <a:r>
              <a:rPr lang="en-US" altLang="zh-TW" sz="1200" b="0" i="0" kern="1200" dirty="0" err="1">
                <a:solidFill>
                  <a:schemeClr val="tx1"/>
                </a:solidFill>
                <a:effectLst/>
                <a:latin typeface="+mn-lt"/>
                <a:ea typeface="+mn-ea"/>
                <a:cs typeface="+mn-cs"/>
              </a:rPr>
              <a:t>TokenGen</a:t>
            </a:r>
            <a:r>
              <a:rPr lang="en-US" altLang="zh-TW" sz="1200" b="0" i="0" kern="1200" dirty="0">
                <a:solidFill>
                  <a:schemeClr val="tx1"/>
                </a:solidFill>
                <a:effectLst/>
                <a:latin typeface="+mn-lt"/>
                <a:ea typeface="+mn-ea"/>
                <a:cs typeface="+mn-cs"/>
              </a:rPr>
              <a:t>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RSUSKGen2</a:t>
            </a:r>
            <a:r>
              <a:rPr lang="zh-TW" altLang="en-US" sz="1200" b="0" i="0" kern="1200" dirty="0">
                <a:solidFill>
                  <a:schemeClr val="tx1"/>
                </a:solidFill>
                <a:effectLst/>
                <a:latin typeface="+mn-lt"/>
                <a:ea typeface="+mn-ea"/>
                <a:cs typeface="+mn-cs"/>
              </a:rPr>
              <a:t>。該車輛運行 </a:t>
            </a:r>
            <a:r>
              <a:rPr lang="en-US" altLang="zh-TW" sz="1200" b="0" i="0" kern="1200" dirty="0">
                <a:solidFill>
                  <a:schemeClr val="tx1"/>
                </a:solidFill>
                <a:effectLst/>
                <a:latin typeface="+mn-lt"/>
                <a:ea typeface="+mn-ea"/>
                <a:cs typeface="+mn-cs"/>
              </a:rPr>
              <a:t>PreKeyGen</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VehiSKGen </a:t>
            </a:r>
            <a:r>
              <a:rPr lang="zh-TW" altLang="en-US" sz="1200" b="0" i="0" kern="1200" dirty="0">
                <a:solidFill>
                  <a:schemeClr val="tx1"/>
                </a:solidFill>
                <a:effectLst/>
                <a:latin typeface="+mn-lt"/>
                <a:ea typeface="+mn-ea"/>
                <a:cs typeface="+mn-cs"/>
              </a:rPr>
              <a:t>和 </a:t>
            </a:r>
            <a:r>
              <a:rPr lang="en-US" altLang="zh-TW" sz="1200" b="0" i="0" kern="1200" dirty="0">
                <a:solidFill>
                  <a:schemeClr val="tx1"/>
                </a:solidFill>
                <a:effectLst/>
                <a:latin typeface="+mn-lt"/>
                <a:ea typeface="+mn-ea"/>
                <a:cs typeface="+mn-cs"/>
              </a:rPr>
              <a:t>VehiSKGen2 </a:t>
            </a:r>
            <a:r>
              <a:rPr lang="zh-TW" altLang="en-US" sz="1200" b="0" i="0" kern="1200" dirty="0">
                <a:solidFill>
                  <a:schemeClr val="tx1"/>
                </a:solidFill>
                <a:effectLst/>
                <a:latin typeface="+mn-lt"/>
                <a:ea typeface="+mn-ea"/>
                <a:cs typeface="+mn-cs"/>
              </a:rPr>
              <a:t>的一部分。 不難看出，車輛在交接階段的成本明顯低於初始階段。 此外，車輛運行的操作比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運行的操作耗時更少。</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在我們的模擬中，分別模擬了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初始認證階段和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切換認證階段的時間成本。</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與初始認證階段所需的時間相比，設計的遞交認證階段的時間成本減少了一半。 這是因為，在新方案的切換階段，車輛只需根據原</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生成的原會話密鑰進行少量操作即可。 部分計算操作轉移到前一個</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和當前</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之間的切換。</a:t>
            </a:r>
            <a:endParaRPr lang="zh-TW" altLang="en-US" dirty="0"/>
          </a:p>
          <a:p>
            <a:endParaRPr lang="en-US" altLang="zh-TW"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42</a:t>
            </a:fld>
            <a:endParaRPr lang="zh-TW" altLang="en-US"/>
          </a:p>
        </p:txBody>
      </p:sp>
    </p:spTree>
    <p:extLst>
      <p:ext uri="{BB962C8B-B14F-4D97-AF65-F5344CB8AC3E}">
        <p14:creationId xmlns:p14="http://schemas.microsoft.com/office/powerpoint/2010/main" val="31804905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在本文中，提出了一種名為 </a:t>
            </a:r>
            <a:r>
              <a:rPr lang="en-US" altLang="zh-TW" sz="1200" b="0" i="0" kern="1200" dirty="0">
                <a:solidFill>
                  <a:schemeClr val="tx1"/>
                </a:solidFill>
                <a:effectLst/>
                <a:latin typeface="+mn-lt"/>
                <a:ea typeface="+mn-ea"/>
                <a:cs typeface="+mn-cs"/>
              </a:rPr>
              <a:t>B-TSCA </a:t>
            </a:r>
            <a:r>
              <a:rPr lang="zh-TW" altLang="en-US" sz="1200" b="0" i="0" kern="1200" dirty="0">
                <a:solidFill>
                  <a:schemeClr val="tx1"/>
                </a:solidFill>
                <a:effectLst/>
                <a:latin typeface="+mn-lt"/>
                <a:ea typeface="+mn-ea"/>
                <a:cs typeface="+mn-cs"/>
              </a:rPr>
              <a:t>方案的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的新型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身份驗證方案，該方案具有區塊鏈輔助的可信度可擴展計算系統。將區塊鏈技術融入可信計算，確保車輛可信不可篡改和可追溯。 新的</a:t>
            </a:r>
            <a:r>
              <a:rPr lang="en-US" altLang="zh-TW" sz="1200" b="0" i="0" kern="1200" dirty="0">
                <a:solidFill>
                  <a:schemeClr val="tx1"/>
                </a:solidFill>
                <a:effectLst/>
                <a:latin typeface="+mn-lt"/>
                <a:ea typeface="+mn-ea"/>
                <a:cs typeface="+mn-cs"/>
              </a:rPr>
              <a:t>B-TSCA</a:t>
            </a:r>
            <a:r>
              <a:rPr lang="zh-TW" altLang="en-US" sz="1200" b="0" i="0" kern="1200" dirty="0">
                <a:solidFill>
                  <a:schemeClr val="tx1"/>
                </a:solidFill>
                <a:effectLst/>
                <a:latin typeface="+mn-lt"/>
                <a:ea typeface="+mn-ea"/>
                <a:cs typeface="+mn-cs"/>
              </a:rPr>
              <a:t>方案由</a:t>
            </a:r>
            <a:r>
              <a:rPr lang="en-US" altLang="zh-TW" sz="1200" b="0" i="0" kern="1200" dirty="0">
                <a:solidFill>
                  <a:schemeClr val="tx1"/>
                </a:solidFill>
                <a:effectLst/>
                <a:latin typeface="+mn-lt"/>
                <a:ea typeface="+mn-ea"/>
                <a:cs typeface="+mn-cs"/>
              </a:rPr>
              <a:t>V2I</a:t>
            </a:r>
            <a:r>
              <a:rPr lang="zh-TW" altLang="en-US" sz="1200" b="0" i="0" kern="1200" dirty="0">
                <a:solidFill>
                  <a:schemeClr val="tx1"/>
                </a:solidFill>
                <a:effectLst/>
                <a:latin typeface="+mn-lt"/>
                <a:ea typeface="+mn-ea"/>
                <a:cs typeface="+mn-cs"/>
              </a:rPr>
              <a:t>初始認證階段和</a:t>
            </a:r>
            <a:r>
              <a:rPr lang="en-US" altLang="zh-TW" sz="1200" b="0" i="0" kern="1200" dirty="0">
                <a:solidFill>
                  <a:schemeClr val="tx1"/>
                </a:solidFill>
                <a:effectLst/>
                <a:latin typeface="+mn-lt"/>
                <a:ea typeface="+mn-ea"/>
                <a:cs typeface="+mn-cs"/>
              </a:rPr>
              <a:t>V2I</a:t>
            </a:r>
            <a:r>
              <a:rPr lang="zh-TW" altLang="en-US" sz="1200" b="0" i="0" kern="1200" dirty="0">
                <a:solidFill>
                  <a:schemeClr val="tx1"/>
                </a:solidFill>
                <a:effectLst/>
                <a:latin typeface="+mn-lt"/>
                <a:ea typeface="+mn-ea"/>
                <a:cs typeface="+mn-cs"/>
              </a:rPr>
              <a:t>切換認證階段組成。 當車輛通過路邊基礎設施進行身份驗證時，記錄在區塊鏈中的車輛的可信度被用作身份驗證參數的一部分。</a:t>
            </a:r>
          </a:p>
          <a:p>
            <a:pPr latinLnBrk="0"/>
            <a:r>
              <a:rPr lang="zh-TW" altLang="en-US" sz="1200" b="0" i="0" u="none" strike="noStrike" kern="1200" dirty="0">
                <a:solidFill>
                  <a:schemeClr val="tx1"/>
                </a:solidFill>
                <a:effectLst/>
                <a:latin typeface="+mn-lt"/>
                <a:ea typeface="+mn-ea"/>
                <a:cs typeface="+mn-cs"/>
              </a:rPr>
              <a:t> 留言</a:t>
            </a:r>
          </a:p>
          <a:p>
            <a:r>
              <a:rPr lang="zh-TW" altLang="en-US" sz="1200" b="0" i="0" kern="1200" dirty="0">
                <a:solidFill>
                  <a:schemeClr val="tx1"/>
                </a:solidFill>
                <a:effectLst/>
                <a:latin typeface="+mn-lt"/>
                <a:ea typeface="+mn-ea"/>
                <a:cs typeface="+mn-cs"/>
              </a:rPr>
              <a:t>該方案旨在降低車輛通過多個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時連續身份認證的計算成本。 切換策略旨在減少後續認證過程中的冗餘成本，從而增強</a:t>
            </a:r>
            <a:r>
              <a:rPr lang="en-US" altLang="zh-TW" sz="1200" b="0" i="0" kern="1200" dirty="0">
                <a:solidFill>
                  <a:schemeClr val="tx1"/>
                </a:solidFill>
                <a:effectLst/>
                <a:latin typeface="+mn-lt"/>
                <a:ea typeface="+mn-ea"/>
                <a:cs typeface="+mn-cs"/>
              </a:rPr>
              <a:t>VANETs</a:t>
            </a:r>
            <a:r>
              <a:rPr lang="zh-TW" altLang="en-US" sz="1200" b="0" i="0" kern="1200" dirty="0">
                <a:solidFill>
                  <a:schemeClr val="tx1"/>
                </a:solidFill>
                <a:effectLst/>
                <a:latin typeface="+mn-lt"/>
                <a:ea typeface="+mn-ea"/>
                <a:cs typeface="+mn-cs"/>
              </a:rPr>
              <a:t>的可擴展性。 安全性分析表明</a:t>
            </a:r>
            <a:r>
              <a:rPr lang="en-US" altLang="zh-TW" sz="1200" b="0" i="0" kern="1200" dirty="0">
                <a:solidFill>
                  <a:schemeClr val="tx1"/>
                </a:solidFill>
                <a:effectLst/>
                <a:latin typeface="+mn-lt"/>
                <a:ea typeface="+mn-ea"/>
                <a:cs typeface="+mn-cs"/>
              </a:rPr>
              <a:t>B-TSCA</a:t>
            </a:r>
            <a:r>
              <a:rPr lang="zh-TW" altLang="en-US" sz="1200" b="0" i="0" kern="1200" dirty="0">
                <a:solidFill>
                  <a:schemeClr val="tx1"/>
                </a:solidFill>
                <a:effectLst/>
                <a:latin typeface="+mn-lt"/>
                <a:ea typeface="+mn-ea"/>
                <a:cs typeface="+mn-cs"/>
              </a:rPr>
              <a:t>是一種</a:t>
            </a:r>
            <a:r>
              <a:rPr lang="en-US" altLang="zh-TW" sz="1200" b="0" i="0" kern="1200" dirty="0">
                <a:solidFill>
                  <a:schemeClr val="tx1"/>
                </a:solidFill>
                <a:effectLst/>
                <a:latin typeface="+mn-lt"/>
                <a:ea typeface="+mn-ea"/>
                <a:cs typeface="+mn-cs"/>
              </a:rPr>
              <a:t>CDH</a:t>
            </a:r>
            <a:r>
              <a:rPr lang="zh-TW" altLang="en-US" sz="1200" b="0" i="0" kern="1200" dirty="0">
                <a:solidFill>
                  <a:schemeClr val="tx1"/>
                </a:solidFill>
                <a:effectLst/>
                <a:latin typeface="+mn-lt"/>
                <a:ea typeface="+mn-ea"/>
                <a:cs typeface="+mn-cs"/>
              </a:rPr>
              <a:t>安全方案。 與我們模擬中的初始認證相比，切換認證階段的時間成本減少了一半。</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43</a:t>
            </a:fld>
            <a:endParaRPr lang="zh-TW" altLang="en-US"/>
          </a:p>
        </p:txBody>
      </p:sp>
    </p:spTree>
    <p:extLst>
      <p:ext uri="{BB962C8B-B14F-4D97-AF65-F5344CB8AC3E}">
        <p14:creationId xmlns:p14="http://schemas.microsoft.com/office/powerpoint/2010/main" val="3834180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Trustworthiness </a:t>
            </a:r>
            <a:r>
              <a:rPr lang="zh-TW" altLang="en-US" sz="1200" b="0" i="0" kern="1200" dirty="0">
                <a:solidFill>
                  <a:schemeClr val="tx1"/>
                </a:solidFill>
                <a:effectLst/>
                <a:latin typeface="+mn-lt"/>
                <a:ea typeface="+mn-ea"/>
                <a:cs typeface="+mn-cs"/>
              </a:rPr>
              <a:t>是衡量網絡可靠性的重要參考。可信度可擴展計算可以幫助系統評估不斷變化的車輛的可信度。同時也可以保證遠程服務器的流量控制信息的安全發布。在沒有受信任的第三方干預的情況下，區塊鏈可以在具有去中心化共識的相互不信任的系統中計算和驗證可信度。</a:t>
            </a:r>
            <a:r>
              <a:rPr lang="en-US" altLang="zh-TW" sz="1200" b="0" i="0" kern="1200" dirty="0">
                <a:solidFill>
                  <a:schemeClr val="tx1"/>
                </a:solidFill>
                <a:effectLst/>
                <a:latin typeface="+mn-lt"/>
                <a:ea typeface="+mn-ea"/>
                <a:cs typeface="+mn-cs"/>
              </a:rPr>
              <a:t>VANET [15]</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[16] </a:t>
            </a:r>
            <a:r>
              <a:rPr lang="zh-TW" altLang="en-US" sz="1200" b="0" i="0" kern="1200" dirty="0">
                <a:solidFill>
                  <a:schemeClr val="tx1"/>
                </a:solidFill>
                <a:effectLst/>
                <a:latin typeface="+mn-lt"/>
                <a:ea typeface="+mn-ea"/>
                <a:cs typeface="+mn-cs"/>
              </a:rPr>
              <a:t>中涉及各種類型的通信關係。</a:t>
            </a:r>
            <a:endParaRPr lang="en-US" altLang="zh-TW" sz="1200" b="0" i="0" kern="1200" dirty="0">
              <a:solidFill>
                <a:schemeClr val="tx1"/>
              </a:solidFill>
              <a:effectLst/>
              <a:latin typeface="+mn-lt"/>
              <a:ea typeface="+mn-ea"/>
              <a:cs typeface="+mn-cs"/>
            </a:endParaRPr>
          </a:p>
          <a:p>
            <a:endParaRPr lang="en-US" altLang="zh-TW"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安全的</a:t>
            </a:r>
            <a:r>
              <a:rPr lang="en-US" altLang="zh-TW" sz="1200" b="0" i="0" kern="1200" dirty="0">
                <a:solidFill>
                  <a:schemeClr val="tx1"/>
                </a:solidFill>
                <a:effectLst/>
                <a:latin typeface="+mn-lt"/>
                <a:ea typeface="+mn-ea"/>
                <a:cs typeface="+mn-cs"/>
              </a:rPr>
              <a:t>V2I</a:t>
            </a:r>
            <a:r>
              <a:rPr lang="zh-TW" altLang="en-US" sz="1200" b="0" i="0" kern="1200" dirty="0">
                <a:solidFill>
                  <a:schemeClr val="tx1"/>
                </a:solidFill>
                <a:effectLst/>
                <a:latin typeface="+mn-lt"/>
                <a:ea typeface="+mn-ea"/>
                <a:cs typeface="+mn-cs"/>
              </a:rPr>
              <a:t>通信可以提供上傳車輛屬性參數及其周邊路況信息的通道。 由於接觸車輛的身份驗證，需要根據上傳的屬性不時評估車輛的可信度。車輛的可信度在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中至關重要。可信度主要來自對</a:t>
            </a:r>
            <a:r>
              <a:rPr lang="en-US" altLang="zh-TW" sz="1200" b="0" i="0" kern="1200" dirty="0">
                <a:solidFill>
                  <a:schemeClr val="tx1"/>
                </a:solidFill>
                <a:effectLst/>
                <a:latin typeface="+mn-lt"/>
                <a:ea typeface="+mn-ea"/>
                <a:cs typeface="+mn-cs"/>
              </a:rPr>
              <a:t>OBU</a:t>
            </a:r>
            <a:r>
              <a:rPr lang="zh-TW" altLang="en-US" sz="1200" b="0" i="0" kern="1200" dirty="0">
                <a:solidFill>
                  <a:schemeClr val="tx1"/>
                </a:solidFill>
                <a:effectLst/>
                <a:latin typeface="+mn-lt"/>
                <a:ea typeface="+mn-ea"/>
                <a:cs typeface="+mn-cs"/>
              </a:rPr>
              <a:t>收集的車輛屬性的各個方面的評估。更重要的是，可擴展的計算能力對於可信度計算尤為重要。</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5</a:t>
            </a:fld>
            <a:endParaRPr lang="zh-TW" altLang="en-US"/>
          </a:p>
        </p:txBody>
      </p:sp>
    </p:spTree>
    <p:extLst>
      <p:ext uri="{BB962C8B-B14F-4D97-AF65-F5344CB8AC3E}">
        <p14:creationId xmlns:p14="http://schemas.microsoft.com/office/powerpoint/2010/main" val="2565529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mn-lt"/>
                <a:ea typeface="+mn-ea"/>
                <a:cs typeface="+mn-cs"/>
              </a:rPr>
              <a:t>VANETs</a:t>
            </a:r>
            <a:r>
              <a:rPr lang="zh-TW" altLang="en-US" sz="1200" b="0" i="0" kern="1200" dirty="0">
                <a:solidFill>
                  <a:schemeClr val="tx1"/>
                </a:solidFill>
                <a:effectLst/>
                <a:latin typeface="+mn-lt"/>
                <a:ea typeface="+mn-ea"/>
                <a:cs typeface="+mn-cs"/>
              </a:rPr>
              <a:t>中的每個終端都可能遭受各種惡意攻擊。現在大多數為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通信設計的方案都要求車輛在加入不同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的範圍時對每個 </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重新進行身份驗證。然而，這些認證方式雖然每次都能對車輛的身份進行認證，但也帶來了通信開銷大、冗餘操作等問題導致不必要的開銷，降低車輛網絡的效率。</a:t>
            </a:r>
          </a:p>
          <a:p>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因此，需要減少重複認證帶來的冗餘，以減輕車輛的計算負擔和網絡時延。此外，確保去中心化的不受信任的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的可信度並限制惡意的車輛 </a:t>
            </a:r>
            <a:r>
              <a:rPr lang="en-US" altLang="zh-TW" sz="1200" b="0" i="0" kern="1200" dirty="0">
                <a:solidFill>
                  <a:schemeClr val="tx1"/>
                </a:solidFill>
                <a:effectLst/>
                <a:latin typeface="+mn-lt"/>
                <a:ea typeface="+mn-ea"/>
                <a:cs typeface="+mn-cs"/>
              </a:rPr>
              <a:t>[17] </a:t>
            </a:r>
            <a:r>
              <a:rPr lang="zh-TW" altLang="en-US" sz="1200" b="0" i="0" kern="1200" dirty="0">
                <a:solidFill>
                  <a:schemeClr val="tx1"/>
                </a:solidFill>
                <a:effectLst/>
                <a:latin typeface="+mn-lt"/>
                <a:ea typeface="+mn-ea"/>
                <a:cs typeface="+mn-cs"/>
              </a:rPr>
              <a:t>具有挑戰性。此外，車輛可信度的計算缺乏可擴展性，導致無法適應車輛網絡不斷變化的需求。</a:t>
            </a:r>
            <a:endParaRPr lang="zh-TW" altLang="en-US" dirty="0"/>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6</a:t>
            </a:fld>
            <a:endParaRPr lang="zh-TW" altLang="en-US"/>
          </a:p>
        </p:txBody>
      </p:sp>
    </p:spTree>
    <p:extLst>
      <p:ext uri="{BB962C8B-B14F-4D97-AF65-F5344CB8AC3E}">
        <p14:creationId xmlns:p14="http://schemas.microsoft.com/office/powerpoint/2010/main" val="226042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在本文中，針對上述問題提出了一種可能的解決方案。 該新方案被命名為基於區塊鏈輔助可信可擴展計算的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身份驗證（</a:t>
            </a:r>
            <a:r>
              <a:rPr lang="en-US" altLang="zh-TW" sz="1200" b="0" i="0" kern="1200" dirty="0">
                <a:solidFill>
                  <a:schemeClr val="tx1"/>
                </a:solidFill>
                <a:effectLst/>
                <a:latin typeface="+mn-lt"/>
                <a:ea typeface="+mn-ea"/>
                <a:cs typeface="+mn-cs"/>
              </a:rPr>
              <a:t>B-TSCA</a:t>
            </a:r>
            <a:r>
              <a:rPr lang="zh-TW" altLang="en-US" sz="1200" b="0" i="0" kern="1200" dirty="0">
                <a:solidFill>
                  <a:schemeClr val="tx1"/>
                </a:solidFill>
                <a:effectLst/>
                <a:latin typeface="+mn-lt"/>
                <a:ea typeface="+mn-ea"/>
                <a:cs typeface="+mn-cs"/>
              </a:rPr>
              <a:t>）方案。 本文的貢獻可以描述如下：</a:t>
            </a:r>
          </a:p>
          <a:p>
            <a:r>
              <a:rPr lang="zh-TW" altLang="en-US" sz="1200" b="0" i="0" kern="1200" dirty="0">
                <a:solidFill>
                  <a:schemeClr val="tx1"/>
                </a:solidFill>
                <a:effectLst/>
                <a:latin typeface="+mn-lt"/>
                <a:ea typeface="+mn-ea"/>
                <a:cs typeface="+mn-cs"/>
              </a:rPr>
              <a:t>設計了基於區塊鏈的防篡改可追溯車輛屬性記錄。</a:t>
            </a:r>
          </a:p>
          <a:p>
            <a:pPr lvl="1"/>
            <a:r>
              <a:rPr lang="zh-TW" altLang="en-US" sz="1200" b="0" i="0" kern="1200" dirty="0">
                <a:solidFill>
                  <a:schemeClr val="tx1"/>
                </a:solidFill>
                <a:effectLst/>
                <a:latin typeface="+mn-lt"/>
                <a:ea typeface="+mn-ea"/>
                <a:cs typeface="+mn-cs"/>
              </a:rPr>
              <a:t>車輛屬性的防篡改和可追溯性是 </a:t>
            </a:r>
            <a:r>
              <a:rPr lang="en-US" altLang="zh-TW" sz="1200" b="0" i="0" kern="1200" dirty="0">
                <a:solidFill>
                  <a:schemeClr val="tx1"/>
                </a:solidFill>
                <a:effectLst/>
                <a:latin typeface="+mn-lt"/>
                <a:ea typeface="+mn-ea"/>
                <a:cs typeface="+mn-cs"/>
              </a:rPr>
              <a:t>VANET </a:t>
            </a:r>
            <a:r>
              <a:rPr lang="zh-TW" altLang="en-US" sz="1200" b="0" i="0" kern="1200" dirty="0">
                <a:solidFill>
                  <a:schemeClr val="tx1"/>
                </a:solidFill>
                <a:effectLst/>
                <a:latin typeface="+mn-lt"/>
                <a:ea typeface="+mn-ea"/>
                <a:cs typeface="+mn-cs"/>
              </a:rPr>
              <a:t>中車輛身份驗證的兩個基本屬性。 在本文中，使用區塊鏈來記錄車輛屬性和可信度。區塊鏈具有防篡改和可追溯性。車輛屬性的變化被視為比特幣交易中的數據變化。不可篡改保證了車輛的屬性不能被任意篡改，從而保證了可信度計算的可靠性。溯源性保證車輛的可信度隨時可查詢，通過歷史數據分析，為可信度計算提供更可靠的參考。</a:t>
            </a:r>
            <a:endParaRPr lang="en-US" altLang="zh-TW" sz="1200" b="0" i="0" kern="1200" dirty="0">
              <a:solidFill>
                <a:schemeClr val="tx1"/>
              </a:solidFill>
              <a:effectLst/>
              <a:latin typeface="+mn-lt"/>
              <a:ea typeface="+mn-ea"/>
              <a:cs typeface="+mn-cs"/>
            </a:endParaRPr>
          </a:p>
          <a:p>
            <a:pPr lvl="1"/>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提出了一種用於可信度評估的新型可擴展計算系統。</a:t>
            </a:r>
          </a:p>
          <a:p>
            <a:pPr lvl="1"/>
            <a:r>
              <a:rPr lang="zh-TW" altLang="en-US" sz="1200" b="0" i="0" kern="1200" dirty="0">
                <a:solidFill>
                  <a:schemeClr val="tx1"/>
                </a:solidFill>
                <a:effectLst/>
                <a:latin typeface="+mn-lt"/>
                <a:ea typeface="+mn-ea"/>
                <a:cs typeface="+mn-cs"/>
              </a:rPr>
              <a:t>可信度計算可確保經過身份驗證的車輛的可靠性。在</a:t>
            </a:r>
            <a:r>
              <a:rPr lang="en-US" altLang="zh-TW" sz="1200" b="0" i="0" kern="1200" dirty="0">
                <a:solidFill>
                  <a:schemeClr val="tx1"/>
                </a:solidFill>
                <a:effectLst/>
                <a:latin typeface="+mn-lt"/>
                <a:ea typeface="+mn-ea"/>
                <a:cs typeface="+mn-cs"/>
              </a:rPr>
              <a:t>VANETs</a:t>
            </a:r>
            <a:r>
              <a:rPr lang="zh-TW" altLang="en-US" sz="1200" b="0" i="0" kern="1200" dirty="0">
                <a:solidFill>
                  <a:schemeClr val="tx1"/>
                </a:solidFill>
                <a:effectLst/>
                <a:latin typeface="+mn-lt"/>
                <a:ea typeface="+mn-ea"/>
                <a:cs typeface="+mn-cs"/>
              </a:rPr>
              <a:t>中，可信度計算的可擴展性非常重要，因為網絡中車輛的性能、數量和關係隨時都在變化。需要實時記錄這些變化，以便分析車輛的可靠性。在本文中，我們提出了一個區塊鏈輔助的可信度可擴展計算系統。</a:t>
            </a:r>
            <a:r>
              <a:rPr lang="en-US" altLang="zh-TW" sz="1200" b="0" i="0" kern="1200" dirty="0">
                <a:solidFill>
                  <a:schemeClr val="tx1"/>
                </a:solidFill>
                <a:effectLst/>
                <a:latin typeface="+mn-lt"/>
                <a:ea typeface="+mn-ea"/>
                <a:cs typeface="+mn-cs"/>
              </a:rPr>
              <a:t>RSU </a:t>
            </a:r>
            <a:r>
              <a:rPr lang="zh-TW" altLang="en-US" sz="1200" b="0" i="0" kern="1200" dirty="0">
                <a:solidFill>
                  <a:schemeClr val="tx1"/>
                </a:solidFill>
                <a:effectLst/>
                <a:latin typeface="+mn-lt"/>
                <a:ea typeface="+mn-ea"/>
                <a:cs typeface="+mn-cs"/>
              </a:rPr>
              <a:t>作為系統中的礦工，通過共識機制實現可信度的驗證。該系統利用默克爾哈希樹（</a:t>
            </a:r>
            <a:r>
              <a:rPr lang="en-US" altLang="zh-TW" sz="1200" b="0" i="0" kern="1200" dirty="0">
                <a:solidFill>
                  <a:schemeClr val="tx1"/>
                </a:solidFill>
                <a:effectLst/>
                <a:latin typeface="+mn-lt"/>
                <a:ea typeface="+mn-ea"/>
                <a:cs typeface="+mn-cs"/>
              </a:rPr>
              <a:t>MHT</a:t>
            </a:r>
            <a:r>
              <a:rPr lang="zh-TW" altLang="en-US" sz="1200" b="0" i="0" kern="1200" dirty="0">
                <a:solidFill>
                  <a:schemeClr val="tx1"/>
                </a:solidFill>
                <a:effectLst/>
                <a:latin typeface="+mn-lt"/>
                <a:ea typeface="+mn-ea"/>
                <a:cs typeface="+mn-cs"/>
              </a:rPr>
              <a:t>）實現車輛屬性的實時記錄。記錄可以針對新車、不同車型等網絡中的新變化進行擴展，大大增加了系統的實用性。</a:t>
            </a:r>
          </a:p>
          <a:p>
            <a:pPr lvl="1"/>
            <a:endParaRPr lang="zh-TW" altLang="en-US" sz="1200" b="0" i="0" kern="1200" dirty="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7</a:t>
            </a:fld>
            <a:endParaRPr lang="zh-TW" altLang="en-US"/>
          </a:p>
        </p:txBody>
      </p:sp>
    </p:spTree>
    <p:extLst>
      <p:ext uri="{BB962C8B-B14F-4D97-AF65-F5344CB8AC3E}">
        <p14:creationId xmlns:p14="http://schemas.microsoft.com/office/powerpoint/2010/main" val="26506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提出了一種時間高效的 </a:t>
            </a:r>
            <a:r>
              <a:rPr lang="en-US" altLang="zh-TW" sz="1200" b="0" i="0" kern="1200" dirty="0">
                <a:solidFill>
                  <a:schemeClr val="tx1"/>
                </a:solidFill>
                <a:effectLst/>
                <a:latin typeface="+mn-lt"/>
                <a:ea typeface="+mn-ea"/>
                <a:cs typeface="+mn-cs"/>
              </a:rPr>
              <a:t>V2I </a:t>
            </a:r>
            <a:r>
              <a:rPr lang="zh-TW" altLang="en-US" sz="1200" b="0" i="0" kern="1200" dirty="0">
                <a:solidFill>
                  <a:schemeClr val="tx1"/>
                </a:solidFill>
                <a:effectLst/>
                <a:latin typeface="+mn-lt"/>
                <a:ea typeface="+mn-ea"/>
                <a:cs typeface="+mn-cs"/>
              </a:rPr>
              <a:t>切換認證方案。</a:t>
            </a:r>
          </a:p>
          <a:p>
            <a:pPr lvl="1"/>
            <a:r>
              <a:rPr lang="zh-TW" altLang="en-US" sz="1200" b="0" i="0" kern="1200" dirty="0">
                <a:solidFill>
                  <a:schemeClr val="tx1"/>
                </a:solidFill>
                <a:effectLst/>
                <a:latin typeface="+mn-lt"/>
                <a:ea typeface="+mn-ea"/>
                <a:cs typeface="+mn-cs"/>
              </a:rPr>
              <a:t>對於新入網的車輛，本文給出了詳細的初始認證階段。該階段首先結合區塊鏈輔助的可信度可擴展計算，利用查詢到的可信度值來檢驗車輛的可靠性。初始階段能夠以較低的客戶端計算開銷對新車輛進行身份驗證。通過這種認證，路邊基礎設施能夠充分確認車輛的合法性。</a:t>
            </a:r>
          </a:p>
          <a:p>
            <a:pPr lvl="1"/>
            <a:r>
              <a:rPr lang="zh-TW" altLang="en-US" sz="1200" b="0" i="0" kern="1200" dirty="0">
                <a:solidFill>
                  <a:schemeClr val="tx1"/>
                </a:solidFill>
                <a:effectLst/>
                <a:latin typeface="+mn-lt"/>
                <a:ea typeface="+mn-ea"/>
                <a:cs typeface="+mn-cs"/>
              </a:rPr>
              <a:t>更重要的是，當車輛通過初始認證已經是網絡的合法成員時，設計了一個額外的切換階段用於車輛的後續認證。利用一些切換消息和令牌來簡化這個切換認證階段並且節省後續車輛認證過程中的計算時間。交接階段的設計使得車輛所有權在不同</a:t>
            </a:r>
            <a:r>
              <a:rPr lang="en-US" altLang="zh-TW" sz="1200" b="0" i="0" kern="1200" dirty="0">
                <a:solidFill>
                  <a:schemeClr val="tx1"/>
                </a:solidFill>
                <a:effectLst/>
                <a:latin typeface="+mn-lt"/>
                <a:ea typeface="+mn-ea"/>
                <a:cs typeface="+mn-cs"/>
              </a:rPr>
              <a:t>RSU</a:t>
            </a:r>
            <a:r>
              <a:rPr lang="zh-TW" altLang="en-US" sz="1200" b="0" i="0" kern="1200" dirty="0">
                <a:solidFill>
                  <a:schemeClr val="tx1"/>
                </a:solidFill>
                <a:effectLst/>
                <a:latin typeface="+mn-lt"/>
                <a:ea typeface="+mn-ea"/>
                <a:cs typeface="+mn-cs"/>
              </a:rPr>
              <a:t>之間的轉移變得方便和安全，這使得網絡更具可擴展性。</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8</a:t>
            </a:fld>
            <a:endParaRPr lang="zh-TW" altLang="en-US"/>
          </a:p>
        </p:txBody>
      </p:sp>
    </p:spTree>
    <p:extLst>
      <p:ext uri="{BB962C8B-B14F-4D97-AF65-F5344CB8AC3E}">
        <p14:creationId xmlns:p14="http://schemas.microsoft.com/office/powerpoint/2010/main" val="1221470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VANET </a:t>
            </a:r>
            <a:r>
              <a:rPr lang="zh-TW" altLang="en-US" dirty="0"/>
              <a:t>身份驗證最近引起了相當大的研究興趣。 區塊鏈還被廣泛用於</a:t>
            </a:r>
            <a:r>
              <a:rPr lang="en-US" altLang="zh-TW" dirty="0"/>
              <a:t>VANETs</a:t>
            </a:r>
            <a:r>
              <a:rPr lang="zh-TW" altLang="en-US" dirty="0"/>
              <a:t>中新技術的集成。</a:t>
            </a:r>
            <a:endParaRPr lang="en-US" altLang="zh-TW" dirty="0"/>
          </a:p>
          <a:p>
            <a:endParaRPr lang="en-US" altLang="zh-TW" dirty="0"/>
          </a:p>
          <a:p>
            <a:r>
              <a:rPr lang="zh-TW" altLang="en-US" dirty="0"/>
              <a:t>車輛隱私保護的解決方案。 黃等 </a:t>
            </a:r>
            <a:r>
              <a:rPr lang="en-US" altLang="zh-TW" dirty="0"/>
              <a:t>[18] </a:t>
            </a:r>
            <a:r>
              <a:rPr lang="zh-TW" altLang="en-US" dirty="0"/>
              <a:t>提出了一種用於 </a:t>
            </a:r>
            <a:r>
              <a:rPr lang="en-US" altLang="zh-TW" dirty="0"/>
              <a:t>VANET </a:t>
            </a:r>
            <a:r>
              <a:rPr lang="zh-TW" altLang="en-US" dirty="0"/>
              <a:t>中條件隱私的假名身份驗證方案。 該方案可以提供車輛匿名和撤銷。 但是，使用越野單元來實現機動車輛劃分，這可能會導致額外的計算開銷。 </a:t>
            </a:r>
            <a:endParaRPr lang="en-US" altLang="zh-TW" dirty="0"/>
          </a:p>
          <a:p>
            <a:endParaRPr lang="en-US" altLang="zh-TW" dirty="0"/>
          </a:p>
          <a:p>
            <a:r>
              <a:rPr lang="zh-TW" altLang="en-US" dirty="0"/>
              <a:t>霍恩等人。  </a:t>
            </a:r>
            <a:r>
              <a:rPr lang="en-US" altLang="zh-TW" dirty="0"/>
              <a:t>[19] </a:t>
            </a:r>
            <a:r>
              <a:rPr lang="zh-TW" altLang="en-US" dirty="0"/>
              <a:t>還提出了一種安全和隱私增強的車對車通信方案，可以抵抗假冒攻擊。</a:t>
            </a:r>
          </a:p>
          <a:p>
            <a:r>
              <a:rPr lang="zh-TW" altLang="en-US" dirty="0"/>
              <a:t>在他們的計劃中，路邊基礎設施 </a:t>
            </a:r>
            <a:r>
              <a:rPr lang="en-US" altLang="zh-TW" dirty="0"/>
              <a:t>RSU </a:t>
            </a:r>
            <a:r>
              <a:rPr lang="zh-TW" altLang="en-US" dirty="0"/>
              <a:t>被用來收集來自車輛的信息，而沒有考慮 </a:t>
            </a:r>
            <a:r>
              <a:rPr lang="en-US" altLang="zh-TW" dirty="0"/>
              <a:t>V2I </a:t>
            </a:r>
            <a:r>
              <a:rPr lang="zh-TW" altLang="en-US" dirty="0"/>
              <a:t>通信。 </a:t>
            </a:r>
            <a:endParaRPr lang="en-US" altLang="zh-TW" dirty="0"/>
          </a:p>
          <a:p>
            <a:endParaRPr lang="en-US" altLang="zh-TW" dirty="0"/>
          </a:p>
          <a:p>
            <a:r>
              <a:rPr lang="zh-TW" altLang="en-US" dirty="0"/>
              <a:t>鐘等 </a:t>
            </a:r>
            <a:r>
              <a:rPr lang="en-US" altLang="zh-TW" dirty="0"/>
              <a:t>[20] </a:t>
            </a:r>
            <a:r>
              <a:rPr lang="zh-TW" altLang="en-US" dirty="0"/>
              <a:t>提出了一種在 </a:t>
            </a:r>
            <a:r>
              <a:rPr lang="en-US" altLang="zh-TW" dirty="0"/>
              <a:t>VANET </a:t>
            </a:r>
            <a:r>
              <a:rPr lang="zh-TW" altLang="en-US" dirty="0"/>
              <a:t>中完全聚合的隱私保護認證方案，使用無證書聚合簽名來實現安全的車輛到基礎設施（</a:t>
            </a:r>
            <a:r>
              <a:rPr lang="en-US" altLang="zh-TW" dirty="0"/>
              <a:t>V2I</a:t>
            </a:r>
            <a:r>
              <a:rPr lang="zh-TW" altLang="en-US" dirty="0"/>
              <a:t>）通信。</a:t>
            </a:r>
          </a:p>
          <a:p>
            <a:endParaRPr lang="zh-TW" altLang="en-US" dirty="0"/>
          </a:p>
        </p:txBody>
      </p:sp>
      <p:sp>
        <p:nvSpPr>
          <p:cNvPr id="4" name="投影片編號版面配置區 3"/>
          <p:cNvSpPr>
            <a:spLocks noGrp="1"/>
          </p:cNvSpPr>
          <p:nvPr>
            <p:ph type="sldNum" sz="quarter" idx="5"/>
          </p:nvPr>
        </p:nvSpPr>
        <p:spPr/>
        <p:txBody>
          <a:bodyPr/>
          <a:lstStyle/>
          <a:p>
            <a:fld id="{397ADAF1-5060-417F-8712-F4B3472FEC87}" type="slidenum">
              <a:rPr lang="zh-TW" altLang="en-US" smtClean="0"/>
              <a:t>9</a:t>
            </a:fld>
            <a:endParaRPr lang="zh-TW" altLang="en-US"/>
          </a:p>
        </p:txBody>
      </p:sp>
    </p:spTree>
    <p:extLst>
      <p:ext uri="{BB962C8B-B14F-4D97-AF65-F5344CB8AC3E}">
        <p14:creationId xmlns:p14="http://schemas.microsoft.com/office/powerpoint/2010/main" val="2808713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a:extLst>
              <a:ext uri="{FF2B5EF4-FFF2-40B4-BE49-F238E27FC236}">
                <a16:creationId xmlns:a16="http://schemas.microsoft.com/office/drawing/2014/main" id="{21C375A0-F95F-48F6-B6D4-97BFCB440910}"/>
              </a:ext>
            </a:extLst>
          </p:cNvPr>
          <p:cNvGrpSpPr>
            <a:grpSpLocks/>
          </p:cNvGrpSpPr>
          <p:nvPr/>
        </p:nvGrpSpPr>
        <p:grpSpPr bwMode="auto">
          <a:xfrm>
            <a:off x="0" y="0"/>
            <a:ext cx="12192000" cy="6858000"/>
            <a:chOff x="0" y="0"/>
            <a:chExt cx="9144000" cy="6858000"/>
          </a:xfrm>
        </p:grpSpPr>
        <p:grpSp>
          <p:nvGrpSpPr>
            <p:cNvPr id="5" name="Group 9">
              <a:extLst>
                <a:ext uri="{FF2B5EF4-FFF2-40B4-BE49-F238E27FC236}">
                  <a16:creationId xmlns:a16="http://schemas.microsoft.com/office/drawing/2014/main" id="{B0F2DEEB-2D8B-4BB6-B67D-0B068E41EEA9}"/>
                </a:ext>
              </a:extLst>
            </p:cNvPr>
            <p:cNvGrpSpPr>
              <a:grpSpLocks/>
            </p:cNvGrpSpPr>
            <p:nvPr/>
          </p:nvGrpSpPr>
          <p:grpSpPr bwMode="auto">
            <a:xfrm>
              <a:off x="5399085" y="6113463"/>
              <a:ext cx="3744910" cy="700087"/>
              <a:chOff x="3379" y="3851"/>
              <a:chExt cx="2359" cy="441"/>
            </a:xfrm>
          </p:grpSpPr>
          <p:pic>
            <p:nvPicPr>
              <p:cNvPr id="11" name="Picture 12">
                <a:extLst>
                  <a:ext uri="{FF2B5EF4-FFF2-40B4-BE49-F238E27FC236}">
                    <a16:creationId xmlns:a16="http://schemas.microsoft.com/office/drawing/2014/main" id="{344416C6-AC2A-4FFF-86A5-099E34EDA7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5" y="3851"/>
                <a:ext cx="483"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8">
                <a:extLst>
                  <a:ext uri="{FF2B5EF4-FFF2-40B4-BE49-F238E27FC236}">
                    <a16:creationId xmlns:a16="http://schemas.microsoft.com/office/drawing/2014/main" id="{048798AD-1532-44F5-88A4-A7E0D06C04D5}"/>
                  </a:ext>
                </a:extLst>
              </p:cNvPr>
              <p:cNvSpPr>
                <a:spLocks noChangeArrowheads="1"/>
              </p:cNvSpPr>
              <p:nvPr/>
            </p:nvSpPr>
            <p:spPr bwMode="auto">
              <a:xfrm>
                <a:off x="3379" y="4020"/>
                <a:ext cx="19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hangingPunct="1"/>
                <a:r>
                  <a:rPr lang="en-US" altLang="zh-TW" sz="1000">
                    <a:solidFill>
                      <a:srgbClr val="969696"/>
                    </a:solidFill>
                    <a:latin typeface="Calibri" panose="020F0502020204030204" pitchFamily="34" charset="0"/>
                  </a:rPr>
                  <a:t>National Chung Cheng University</a:t>
                </a:r>
              </a:p>
              <a:p>
                <a:pPr algn="r" eaLnBrk="1" hangingPunct="1"/>
                <a:r>
                  <a:rPr lang="en-US" altLang="zh-TW" sz="1000">
                    <a:solidFill>
                      <a:srgbClr val="969696"/>
                    </a:solidFill>
                    <a:latin typeface="Calibri" panose="020F0502020204030204" pitchFamily="34" charset="0"/>
                  </a:rPr>
                  <a:t>Dept. Computer Science &amp; Information Engineering</a:t>
                </a:r>
              </a:p>
            </p:txBody>
          </p:sp>
        </p:grpSp>
        <p:pic>
          <p:nvPicPr>
            <p:cNvPr id="6" name="Picture 7">
              <a:extLst>
                <a:ext uri="{FF2B5EF4-FFF2-40B4-BE49-F238E27FC236}">
                  <a16:creationId xmlns:a16="http://schemas.microsoft.com/office/drawing/2014/main" id="{5635AD22-9D19-45FC-A9BA-94CC705ADCA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60" b="24757"/>
            <a:stretch>
              <a:fillRect/>
            </a:stretch>
          </p:blipFill>
          <p:spPr bwMode="auto">
            <a:xfrm>
              <a:off x="0" y="4643438"/>
              <a:ext cx="227171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51B5FF74-0AEC-45D5-A91D-EED188AF634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3809"/>
            <a:stretch>
              <a:fillRect/>
            </a:stretch>
          </p:blipFill>
          <p:spPr bwMode="auto">
            <a:xfrm>
              <a:off x="2214563" y="5053013"/>
              <a:ext cx="1819275"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94B30A98-928E-443F-98ED-CAED1010A325}"/>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l="21568" t="33981"/>
            <a:stretch>
              <a:fillRect/>
            </a:stretch>
          </p:blipFill>
          <p:spPr bwMode="auto">
            <a:xfrm>
              <a:off x="0" y="0"/>
              <a:ext cx="2286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a:extLst>
                <a:ext uri="{FF2B5EF4-FFF2-40B4-BE49-F238E27FC236}">
                  <a16:creationId xmlns:a16="http://schemas.microsoft.com/office/drawing/2014/main" id="{C47F28FB-C581-43E8-A705-F7D987B6F0F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73567"/>
            <a:stretch>
              <a:fillRect/>
            </a:stretch>
          </p:blipFill>
          <p:spPr bwMode="auto">
            <a:xfrm>
              <a:off x="0" y="1162050"/>
              <a:ext cx="1052513"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6">
              <a:extLst>
                <a:ext uri="{FF2B5EF4-FFF2-40B4-BE49-F238E27FC236}">
                  <a16:creationId xmlns:a16="http://schemas.microsoft.com/office/drawing/2014/main" id="{9F89DF8F-4363-4424-867A-32BE417CCA4D}"/>
                </a:ext>
              </a:extLst>
            </p:cNvPr>
            <p:cNvSpPr>
              <a:spLocks noChangeArrowheads="1"/>
            </p:cNvSpPr>
            <p:nvPr/>
          </p:nvSpPr>
          <p:spPr bwMode="auto">
            <a:xfrm>
              <a:off x="142875" y="6367463"/>
              <a:ext cx="4284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600" b="1" dirty="0">
                  <a:latin typeface="Calibri" panose="020F0502020204030204" pitchFamily="34" charset="0"/>
                </a:rPr>
                <a:t>2023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baseline="0">
                <a:latin typeface="Times New Roman" panose="02020603050405020304" pitchFamily="18" charset="0"/>
                <a:ea typeface="標楷體" panose="03000509000000000000" pitchFamily="65" charset="-120"/>
              </a:defRPr>
            </a:lvl1pPr>
          </a:lstStyle>
          <a:p>
            <a:r>
              <a:rPr lang="zh-TW" altLang="en-US"/>
              <a:t>按一下以編輯母片標題樣式</a:t>
            </a:r>
            <a:endParaRPr lang="en-US" dirty="0"/>
          </a:p>
        </p:txBody>
      </p:sp>
      <p:sp>
        <p:nvSpPr>
          <p:cNvPr id="3" name="副標題 2"/>
          <p:cNvSpPr>
            <a:spLocks noGrp="1"/>
          </p:cNvSpPr>
          <p:nvPr>
            <p:ph type="subTitle" idx="1"/>
          </p:nvPr>
        </p:nvSpPr>
        <p:spPr>
          <a:xfrm>
            <a:off x="1828800" y="3432175"/>
            <a:ext cx="8534400" cy="1752600"/>
          </a:xfrm>
        </p:spPr>
        <p:txBody>
          <a:bodyPr/>
          <a:lstStyle>
            <a:lvl1pPr marL="0" indent="0" algn="ctr">
              <a:buNone/>
              <a:defRPr baseline="0">
                <a:solidFill>
                  <a:schemeClr val="tx1">
                    <a:tint val="75000"/>
                  </a:schemeClr>
                </a:solidFill>
                <a:latin typeface="Times New Roman" panose="02020603050405020304" pitchFamily="18" charset="0"/>
                <a:ea typeface="標楷體" panose="03000509000000000000"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13" name="日期版面配置區 3">
            <a:extLst>
              <a:ext uri="{FF2B5EF4-FFF2-40B4-BE49-F238E27FC236}">
                <a16:creationId xmlns:a16="http://schemas.microsoft.com/office/drawing/2014/main" id="{A9AFD153-03EA-4D0C-8AA7-6B22278F7229}"/>
              </a:ext>
            </a:extLst>
          </p:cNvPr>
          <p:cNvSpPr>
            <a:spLocks noGrp="1"/>
          </p:cNvSpPr>
          <p:nvPr>
            <p:ph type="dt" sz="half" idx="10"/>
          </p:nvPr>
        </p:nvSpPr>
        <p:spPr>
          <a:xfrm>
            <a:off x="575852" y="6362239"/>
            <a:ext cx="2844800" cy="365125"/>
          </a:xfrm>
        </p:spPr>
        <p:txBody>
          <a:bodyPr/>
          <a:lstStyle>
            <a:lvl1pPr>
              <a:defRPr>
                <a:latin typeface="微軟正黑體" pitchFamily="34" charset="-120"/>
                <a:ea typeface="微軟正黑體" pitchFamily="34" charset="-120"/>
              </a:defRPr>
            </a:lvl1pPr>
          </a:lstStyle>
          <a:p>
            <a:fld id="{5170FB8A-3466-45A6-B330-21A0037B952D}" type="datetimeFigureOut">
              <a:rPr lang="zh-TW" altLang="en-US" smtClean="0"/>
              <a:t>2023/2/13</a:t>
            </a:fld>
            <a:endParaRPr lang="zh-TW" altLang="en-US" dirty="0"/>
          </a:p>
        </p:txBody>
      </p:sp>
      <p:sp>
        <p:nvSpPr>
          <p:cNvPr id="14" name="頁尾版面配置區 4">
            <a:extLst>
              <a:ext uri="{FF2B5EF4-FFF2-40B4-BE49-F238E27FC236}">
                <a16:creationId xmlns:a16="http://schemas.microsoft.com/office/drawing/2014/main" id="{95A711E5-C817-480B-9205-B1694DFA7BF1}"/>
              </a:ext>
            </a:extLst>
          </p:cNvPr>
          <p:cNvSpPr>
            <a:spLocks noGrp="1"/>
          </p:cNvSpPr>
          <p:nvPr>
            <p:ph type="ftr" sz="quarter" idx="11"/>
          </p:nvPr>
        </p:nvSpPr>
        <p:spPr/>
        <p:txBody>
          <a:bodyPr/>
          <a:lstStyle>
            <a:lvl1pPr>
              <a:defRPr>
                <a:latin typeface="微軟正黑體" pitchFamily="34" charset="-120"/>
                <a:ea typeface="微軟正黑體" pitchFamily="34" charset="-120"/>
              </a:defRPr>
            </a:lvl1pPr>
          </a:lstStyle>
          <a:p>
            <a:endParaRPr lang="zh-TW" altLang="en-US"/>
          </a:p>
        </p:txBody>
      </p:sp>
      <p:sp>
        <p:nvSpPr>
          <p:cNvPr id="15" name="投影片編號版面配置區 5">
            <a:extLst>
              <a:ext uri="{FF2B5EF4-FFF2-40B4-BE49-F238E27FC236}">
                <a16:creationId xmlns:a16="http://schemas.microsoft.com/office/drawing/2014/main" id="{ACAE884B-E6E7-4591-B93D-34868FC22CF8}"/>
              </a:ext>
            </a:extLst>
          </p:cNvPr>
          <p:cNvSpPr>
            <a:spLocks noGrp="1"/>
          </p:cNvSpPr>
          <p:nvPr>
            <p:ph type="sldNum" sz="quarter" idx="12"/>
          </p:nvPr>
        </p:nvSpPr>
        <p:spPr/>
        <p:txBody>
          <a:bodyPr/>
          <a:lstStyle>
            <a:lvl1pPr>
              <a:defRPr>
                <a:latin typeface="微軟正黑體" panose="020B0604030504040204" pitchFamily="34" charset="-120"/>
                <a:ea typeface="微軟正黑體" panose="020B0604030504040204" pitchFamily="34" charset="-120"/>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315828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EF5FC269-F2E1-4EA3-9BA6-2E19C28518BA}"/>
              </a:ext>
            </a:extLst>
          </p:cNvPr>
          <p:cNvSpPr>
            <a:spLocks noGrp="1"/>
          </p:cNvSpPr>
          <p:nvPr>
            <p:ph type="dt" sz="half" idx="10"/>
          </p:nvPr>
        </p:nvSpPr>
        <p:spPr/>
        <p:txBody>
          <a:bodyPr/>
          <a:lstStyle>
            <a:lvl1pPr>
              <a:defRPr/>
            </a:lvl1pPr>
          </a:lstStyle>
          <a:p>
            <a:fld id="{5170FB8A-3466-45A6-B330-21A0037B952D}" type="datetimeFigureOut">
              <a:rPr lang="zh-TW" altLang="en-US" smtClean="0"/>
              <a:t>2023/2/13</a:t>
            </a:fld>
            <a:endParaRPr lang="zh-TW" altLang="en-US"/>
          </a:p>
        </p:txBody>
      </p:sp>
      <p:sp>
        <p:nvSpPr>
          <p:cNvPr id="6" name="頁尾版面配置區 4">
            <a:extLst>
              <a:ext uri="{FF2B5EF4-FFF2-40B4-BE49-F238E27FC236}">
                <a16:creationId xmlns:a16="http://schemas.microsoft.com/office/drawing/2014/main" id="{A915B498-FFDF-4C8C-A4A8-34B3A720BA36}"/>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9ABC0AF3-5546-4EAE-933C-6486A129A2CB}"/>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4491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82797C5D-F62F-4ED6-80A0-2BFAF149185E}"/>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04E838FD-0511-4798-8A1A-C4258D5C9B3C}"/>
              </a:ext>
            </a:extLst>
          </p:cNvPr>
          <p:cNvSpPr>
            <a:spLocks noGrp="1"/>
          </p:cNvSpPr>
          <p:nvPr>
            <p:ph type="dt" sz="half" idx="10"/>
          </p:nvPr>
        </p:nvSpPr>
        <p:spPr/>
        <p:txBody>
          <a:bodyPr/>
          <a:lstStyle>
            <a:lvl1pPr>
              <a:defRPr/>
            </a:lvl1pPr>
          </a:lstStyle>
          <a:p>
            <a:fld id="{5170FB8A-3466-45A6-B330-21A0037B952D}" type="datetimeFigureOut">
              <a:rPr lang="zh-TW" altLang="en-US" smtClean="0"/>
              <a:t>2023/2/13</a:t>
            </a:fld>
            <a:endParaRPr lang="zh-TW" altLang="en-US"/>
          </a:p>
        </p:txBody>
      </p:sp>
      <p:sp>
        <p:nvSpPr>
          <p:cNvPr id="6" name="頁尾版面配置區 4">
            <a:extLst>
              <a:ext uri="{FF2B5EF4-FFF2-40B4-BE49-F238E27FC236}">
                <a16:creationId xmlns:a16="http://schemas.microsoft.com/office/drawing/2014/main" id="{499EC9A6-AC36-4ED2-9F4A-CF55E9BA9316}"/>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E904D90A-B603-4C1C-BAD8-56B366BD355A}"/>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194782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2C2F364A-37B4-47ED-9F56-A9A5657A652B}"/>
              </a:ext>
            </a:extLst>
          </p:cNvPr>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a:extLst>
              <a:ext uri="{FF2B5EF4-FFF2-40B4-BE49-F238E27FC236}">
                <a16:creationId xmlns:a16="http://schemas.microsoft.com/office/drawing/2014/main" id="{86CD6CAC-2D0B-494F-A769-2D927FE08B27}"/>
              </a:ext>
            </a:extLst>
          </p:cNvPr>
          <p:cNvSpPr>
            <a:spLocks noGrp="1"/>
          </p:cNvSpPr>
          <p:nvPr>
            <p:ph type="dt" sz="half" idx="10"/>
          </p:nvPr>
        </p:nvSpPr>
        <p:spPr/>
        <p:txBody>
          <a:bodyPr/>
          <a:lstStyle>
            <a:lvl1pPr>
              <a:defRPr/>
            </a:lvl1pPr>
          </a:lstStyle>
          <a:p>
            <a:fld id="{5170FB8A-3466-45A6-B330-21A0037B952D}" type="datetimeFigureOut">
              <a:rPr lang="zh-TW" altLang="en-US" smtClean="0"/>
              <a:t>2023/2/13</a:t>
            </a:fld>
            <a:endParaRPr lang="zh-TW" altLang="en-US"/>
          </a:p>
        </p:txBody>
      </p:sp>
      <p:sp>
        <p:nvSpPr>
          <p:cNvPr id="6" name="頁尾版面配置區 4">
            <a:extLst>
              <a:ext uri="{FF2B5EF4-FFF2-40B4-BE49-F238E27FC236}">
                <a16:creationId xmlns:a16="http://schemas.microsoft.com/office/drawing/2014/main" id="{ED359615-0421-40A0-BC9A-934CE07432D9}"/>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599D8184-19B1-445F-8198-8EE20909BE81}"/>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89665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2223C204-3FF3-49D0-AAD9-13DD024B2A5F}"/>
              </a:ext>
            </a:extLst>
          </p:cNvPr>
          <p:cNvSpPr>
            <a:spLocks noGrp="1"/>
          </p:cNvSpPr>
          <p:nvPr>
            <p:ph type="dt" sz="half" idx="10"/>
          </p:nvPr>
        </p:nvSpPr>
        <p:spPr/>
        <p:txBody>
          <a:bodyPr/>
          <a:lstStyle>
            <a:lvl1pPr>
              <a:defRPr/>
            </a:lvl1pPr>
          </a:lstStyle>
          <a:p>
            <a:fld id="{5170FB8A-3466-45A6-B330-21A0037B952D}" type="datetimeFigureOut">
              <a:rPr lang="zh-TW" altLang="en-US" smtClean="0"/>
              <a:t>2023/2/13</a:t>
            </a:fld>
            <a:endParaRPr lang="zh-TW" altLang="en-US"/>
          </a:p>
        </p:txBody>
      </p:sp>
      <p:sp>
        <p:nvSpPr>
          <p:cNvPr id="4" name="頁尾版面配置區 4">
            <a:extLst>
              <a:ext uri="{FF2B5EF4-FFF2-40B4-BE49-F238E27FC236}">
                <a16:creationId xmlns:a16="http://schemas.microsoft.com/office/drawing/2014/main" id="{065CC3BA-88CC-42A6-8BFA-FD581C3A721F}"/>
              </a:ext>
            </a:extLst>
          </p:cNvPr>
          <p:cNvSpPr>
            <a:spLocks noGrp="1"/>
          </p:cNvSpPr>
          <p:nvPr>
            <p:ph type="ftr" sz="quarter" idx="11"/>
          </p:nvPr>
        </p:nvSpPr>
        <p:spPr/>
        <p:txBody>
          <a:bodyPr/>
          <a:lstStyle>
            <a:lvl1pPr>
              <a:defRPr/>
            </a:lvl1pPr>
          </a:lstStyle>
          <a:p>
            <a:endParaRPr lang="zh-TW" altLang="en-US"/>
          </a:p>
        </p:txBody>
      </p:sp>
      <p:sp>
        <p:nvSpPr>
          <p:cNvPr id="5" name="投影片編號版面配置區 5">
            <a:extLst>
              <a:ext uri="{FF2B5EF4-FFF2-40B4-BE49-F238E27FC236}">
                <a16:creationId xmlns:a16="http://schemas.microsoft.com/office/drawing/2014/main" id="{1814ECC3-B510-4480-B420-607A313BD436}"/>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32572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a:extLst>
              <a:ext uri="{FF2B5EF4-FFF2-40B4-BE49-F238E27FC236}">
                <a16:creationId xmlns:a16="http://schemas.microsoft.com/office/drawing/2014/main" id="{70351B20-81AA-48DC-9C75-B1B8E4583A42}"/>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baseline="0">
                <a:latin typeface="Times New Roman" panose="02020603050405020304" pitchFamily="18" charset="0"/>
                <a:ea typeface="標楷體" panose="03000509000000000000" pitchFamily="65" charset="-120"/>
              </a:defRPr>
            </a:lvl1pPr>
          </a:lstStyle>
          <a:p>
            <a:r>
              <a:rPr lang="zh-TW" altLang="en-US"/>
              <a:t>按一下以編輯母片標題樣式</a:t>
            </a:r>
            <a:endParaRPr lang="en-US" dirty="0"/>
          </a:p>
        </p:txBody>
      </p:sp>
      <p:sp>
        <p:nvSpPr>
          <p:cNvPr id="3" name="內容版面配置區 2"/>
          <p:cNvSpPr>
            <a:spLocks noGrp="1"/>
          </p:cNvSpPr>
          <p:nvPr>
            <p:ph idx="1"/>
          </p:nvPr>
        </p:nvSpPr>
        <p:spPr/>
        <p:txBody>
          <a:bodyPr/>
          <a:lstStyle>
            <a:lvl1pPr>
              <a:buFont typeface="Wingdings" pitchFamily="2" charset="2"/>
              <a:buChar char="n"/>
              <a:defRPr b="0" u="none" baseline="0">
                <a:solidFill>
                  <a:schemeClr val="tx2">
                    <a:lumMod val="75000"/>
                  </a:schemeClr>
                </a:solidFill>
                <a:latin typeface="Times New Roman" panose="02020603050405020304" pitchFamily="18" charset="0"/>
                <a:ea typeface="標楷體" panose="03000509000000000000" pitchFamily="65" charset="-120"/>
              </a:defRPr>
            </a:lvl1pPr>
            <a:lvl2pPr>
              <a:defRPr baseline="0">
                <a:solidFill>
                  <a:schemeClr val="tx1">
                    <a:lumMod val="75000"/>
                    <a:lumOff val="25000"/>
                  </a:schemeClr>
                </a:solidFill>
                <a:latin typeface="Times New Roman" panose="02020603050405020304" pitchFamily="18" charset="0"/>
                <a:ea typeface="標楷體" panose="03000509000000000000" pitchFamily="65" charset="-120"/>
              </a:defRPr>
            </a:lvl2pPr>
            <a:lvl3pPr>
              <a:defRPr baseline="0">
                <a:solidFill>
                  <a:schemeClr val="tx1">
                    <a:lumMod val="65000"/>
                    <a:lumOff val="35000"/>
                  </a:schemeClr>
                </a:solidFill>
                <a:latin typeface="Times New Roman" panose="02020603050405020304" pitchFamily="18" charset="0"/>
                <a:ea typeface="標楷體" panose="03000509000000000000" pitchFamily="65" charset="-120"/>
              </a:defRPr>
            </a:lvl3pPr>
            <a:lvl4pPr>
              <a:defRPr baseline="0">
                <a:solidFill>
                  <a:schemeClr val="tx1">
                    <a:lumMod val="65000"/>
                    <a:lumOff val="35000"/>
                  </a:schemeClr>
                </a:solidFill>
                <a:latin typeface="Times New Roman" panose="02020603050405020304" pitchFamily="18" charset="0"/>
                <a:ea typeface="標楷體" panose="03000509000000000000" pitchFamily="65" charset="-120"/>
              </a:defRPr>
            </a:lvl4pPr>
            <a:lvl5pPr>
              <a:defRPr baseline="0">
                <a:solidFill>
                  <a:schemeClr val="tx1">
                    <a:lumMod val="65000"/>
                    <a:lumOff val="35000"/>
                  </a:schemeClr>
                </a:solidFill>
                <a:latin typeface="Times New Roman" panose="02020603050405020304" pitchFamily="18" charset="0"/>
                <a:ea typeface="標楷體" panose="03000509000000000000" pitchFamily="65" charset="-12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a:extLst>
              <a:ext uri="{FF2B5EF4-FFF2-40B4-BE49-F238E27FC236}">
                <a16:creationId xmlns:a16="http://schemas.microsoft.com/office/drawing/2014/main" id="{050A9D3D-A3D9-4EF2-965E-D90BF7F52CC7}"/>
              </a:ext>
            </a:extLst>
          </p:cNvPr>
          <p:cNvSpPr>
            <a:spLocks noGrp="1"/>
          </p:cNvSpPr>
          <p:nvPr>
            <p:ph type="dt" sz="half" idx="10"/>
          </p:nvPr>
        </p:nvSpPr>
        <p:spPr/>
        <p:txBody>
          <a:bodyPr/>
          <a:lstStyle>
            <a:lvl1pPr>
              <a:defRPr/>
            </a:lvl1pPr>
          </a:lstStyle>
          <a:p>
            <a:fld id="{5170FB8A-3466-45A6-B330-21A0037B952D}" type="datetimeFigureOut">
              <a:rPr lang="zh-TW" altLang="en-US" smtClean="0"/>
              <a:t>2023/2/13</a:t>
            </a:fld>
            <a:endParaRPr lang="zh-TW" altLang="en-US"/>
          </a:p>
        </p:txBody>
      </p:sp>
      <p:sp>
        <p:nvSpPr>
          <p:cNvPr id="6" name="頁尾版面配置區 4">
            <a:extLst>
              <a:ext uri="{FF2B5EF4-FFF2-40B4-BE49-F238E27FC236}">
                <a16:creationId xmlns:a16="http://schemas.microsoft.com/office/drawing/2014/main" id="{09CC5553-6216-4A55-AE55-04AA3A58A37F}"/>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16FE307B-5D14-4DCA-9DA9-1A9B40F6B038}"/>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2732012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F94C1177-B9A1-4717-9794-E29ABDE30567}"/>
              </a:ext>
            </a:extLst>
          </p:cNvPr>
          <p:cNvSpPr>
            <a:spLocks noGrp="1"/>
          </p:cNvSpPr>
          <p:nvPr>
            <p:ph type="dt" sz="half" idx="10"/>
          </p:nvPr>
        </p:nvSpPr>
        <p:spPr/>
        <p:txBody>
          <a:bodyPr/>
          <a:lstStyle>
            <a:lvl1pPr>
              <a:defRPr/>
            </a:lvl1pPr>
          </a:lstStyle>
          <a:p>
            <a:fld id="{5170FB8A-3466-45A6-B330-21A0037B952D}" type="datetimeFigureOut">
              <a:rPr lang="zh-TW" altLang="en-US" smtClean="0"/>
              <a:t>2023/2/13</a:t>
            </a:fld>
            <a:endParaRPr lang="zh-TW" altLang="en-US"/>
          </a:p>
        </p:txBody>
      </p:sp>
      <p:sp>
        <p:nvSpPr>
          <p:cNvPr id="5" name="頁尾版面配置區 4">
            <a:extLst>
              <a:ext uri="{FF2B5EF4-FFF2-40B4-BE49-F238E27FC236}">
                <a16:creationId xmlns:a16="http://schemas.microsoft.com/office/drawing/2014/main" id="{43B1878C-2021-4282-ADDA-8851E1912277}"/>
              </a:ext>
            </a:extLst>
          </p:cNvPr>
          <p:cNvSpPr>
            <a:spLocks noGrp="1"/>
          </p:cNvSpPr>
          <p:nvPr>
            <p:ph type="ftr" sz="quarter" idx="11"/>
          </p:nvPr>
        </p:nvSpPr>
        <p:spPr/>
        <p:txBody>
          <a:bodyPr/>
          <a:lstStyle>
            <a:lvl1pPr>
              <a:defRPr/>
            </a:lvl1pPr>
          </a:lstStyle>
          <a:p>
            <a:endParaRPr lang="zh-TW" altLang="en-US"/>
          </a:p>
        </p:txBody>
      </p:sp>
      <p:sp>
        <p:nvSpPr>
          <p:cNvPr id="6" name="投影片編號版面配置區 5">
            <a:extLst>
              <a:ext uri="{FF2B5EF4-FFF2-40B4-BE49-F238E27FC236}">
                <a16:creationId xmlns:a16="http://schemas.microsoft.com/office/drawing/2014/main" id="{4D2745C5-7286-4ECD-AD67-E81E5B76520A}"/>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2135350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a:extLst>
              <a:ext uri="{FF2B5EF4-FFF2-40B4-BE49-F238E27FC236}">
                <a16:creationId xmlns:a16="http://schemas.microsoft.com/office/drawing/2014/main" id="{DC413298-591E-459E-BE89-973256CD84C8}"/>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a:extLst>
              <a:ext uri="{FF2B5EF4-FFF2-40B4-BE49-F238E27FC236}">
                <a16:creationId xmlns:a16="http://schemas.microsoft.com/office/drawing/2014/main" id="{DAD5AB70-A2B2-4488-B467-5B1B5C9A0DFA}"/>
              </a:ext>
            </a:extLst>
          </p:cNvPr>
          <p:cNvSpPr>
            <a:spLocks noGrp="1"/>
          </p:cNvSpPr>
          <p:nvPr>
            <p:ph type="dt" sz="half" idx="10"/>
          </p:nvPr>
        </p:nvSpPr>
        <p:spPr/>
        <p:txBody>
          <a:bodyPr/>
          <a:lstStyle>
            <a:lvl1pPr>
              <a:defRPr/>
            </a:lvl1pPr>
          </a:lstStyle>
          <a:p>
            <a:fld id="{5170FB8A-3466-45A6-B330-21A0037B952D}" type="datetimeFigureOut">
              <a:rPr lang="zh-TW" altLang="en-US" smtClean="0"/>
              <a:t>2023/2/13</a:t>
            </a:fld>
            <a:endParaRPr lang="zh-TW" altLang="en-US"/>
          </a:p>
        </p:txBody>
      </p:sp>
      <p:sp>
        <p:nvSpPr>
          <p:cNvPr id="7" name="頁尾版面配置區 4">
            <a:extLst>
              <a:ext uri="{FF2B5EF4-FFF2-40B4-BE49-F238E27FC236}">
                <a16:creationId xmlns:a16="http://schemas.microsoft.com/office/drawing/2014/main" id="{1C5D2369-9E85-4F21-AB28-F9C71C399E6F}"/>
              </a:ext>
            </a:extLst>
          </p:cNvPr>
          <p:cNvSpPr>
            <a:spLocks noGrp="1"/>
          </p:cNvSpPr>
          <p:nvPr>
            <p:ph type="ftr" sz="quarter" idx="11"/>
          </p:nvPr>
        </p:nvSpPr>
        <p:spPr/>
        <p:txBody>
          <a:bodyPr/>
          <a:lstStyle>
            <a:lvl1pPr>
              <a:defRPr/>
            </a:lvl1pPr>
          </a:lstStyle>
          <a:p>
            <a:endParaRPr lang="zh-TW" altLang="en-US"/>
          </a:p>
        </p:txBody>
      </p:sp>
      <p:sp>
        <p:nvSpPr>
          <p:cNvPr id="8" name="投影片編號版面配置區 5">
            <a:extLst>
              <a:ext uri="{FF2B5EF4-FFF2-40B4-BE49-F238E27FC236}">
                <a16:creationId xmlns:a16="http://schemas.microsoft.com/office/drawing/2014/main" id="{E9B36EC7-C801-4F34-B964-5367D0118FE0}"/>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2211155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a:extLst>
              <a:ext uri="{FF2B5EF4-FFF2-40B4-BE49-F238E27FC236}">
                <a16:creationId xmlns:a16="http://schemas.microsoft.com/office/drawing/2014/main" id="{9CF2EC68-9890-4D62-9DDA-643FA2100287}"/>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a:extLst>
              <a:ext uri="{FF2B5EF4-FFF2-40B4-BE49-F238E27FC236}">
                <a16:creationId xmlns:a16="http://schemas.microsoft.com/office/drawing/2014/main" id="{32BFB871-EA16-4297-B10E-B986DBB13149}"/>
              </a:ext>
            </a:extLst>
          </p:cNvPr>
          <p:cNvSpPr>
            <a:spLocks noGrp="1"/>
          </p:cNvSpPr>
          <p:nvPr>
            <p:ph type="dt" sz="half" idx="10"/>
          </p:nvPr>
        </p:nvSpPr>
        <p:spPr/>
        <p:txBody>
          <a:bodyPr/>
          <a:lstStyle>
            <a:lvl1pPr>
              <a:defRPr/>
            </a:lvl1pPr>
          </a:lstStyle>
          <a:p>
            <a:fld id="{5170FB8A-3466-45A6-B330-21A0037B952D}" type="datetimeFigureOut">
              <a:rPr lang="zh-TW" altLang="en-US" smtClean="0"/>
              <a:t>2023/2/13</a:t>
            </a:fld>
            <a:endParaRPr lang="zh-TW" altLang="en-US"/>
          </a:p>
        </p:txBody>
      </p:sp>
      <p:sp>
        <p:nvSpPr>
          <p:cNvPr id="9" name="頁尾版面配置區 4">
            <a:extLst>
              <a:ext uri="{FF2B5EF4-FFF2-40B4-BE49-F238E27FC236}">
                <a16:creationId xmlns:a16="http://schemas.microsoft.com/office/drawing/2014/main" id="{9D6E29B9-F5BB-40F6-A1F2-4618573D2933}"/>
              </a:ext>
            </a:extLst>
          </p:cNvPr>
          <p:cNvSpPr>
            <a:spLocks noGrp="1"/>
          </p:cNvSpPr>
          <p:nvPr>
            <p:ph type="ftr" sz="quarter" idx="11"/>
          </p:nvPr>
        </p:nvSpPr>
        <p:spPr/>
        <p:txBody>
          <a:bodyPr/>
          <a:lstStyle>
            <a:lvl1pPr>
              <a:defRPr/>
            </a:lvl1pPr>
          </a:lstStyle>
          <a:p>
            <a:endParaRPr lang="zh-TW" altLang="en-US"/>
          </a:p>
        </p:txBody>
      </p:sp>
      <p:sp>
        <p:nvSpPr>
          <p:cNvPr id="10" name="投影片編號版面配置區 5">
            <a:extLst>
              <a:ext uri="{FF2B5EF4-FFF2-40B4-BE49-F238E27FC236}">
                <a16:creationId xmlns:a16="http://schemas.microsoft.com/office/drawing/2014/main" id="{D009B376-81A4-477B-82CA-85677EF3A978}"/>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180486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a:extLst>
              <a:ext uri="{FF2B5EF4-FFF2-40B4-BE49-F238E27FC236}">
                <a16:creationId xmlns:a16="http://schemas.microsoft.com/office/drawing/2014/main" id="{5FBB938B-CE6A-417A-AFD9-086BD10C569C}"/>
              </a:ext>
            </a:extLst>
          </p:cNvPr>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a:extLst>
              <a:ext uri="{FF2B5EF4-FFF2-40B4-BE49-F238E27FC236}">
                <a16:creationId xmlns:a16="http://schemas.microsoft.com/office/drawing/2014/main" id="{789EE935-F8C4-454E-8D53-1C76F6CBCE6B}"/>
              </a:ext>
            </a:extLst>
          </p:cNvPr>
          <p:cNvSpPr>
            <a:spLocks noGrp="1"/>
          </p:cNvSpPr>
          <p:nvPr>
            <p:ph type="dt" sz="half" idx="10"/>
          </p:nvPr>
        </p:nvSpPr>
        <p:spPr/>
        <p:txBody>
          <a:bodyPr/>
          <a:lstStyle>
            <a:lvl1pPr>
              <a:defRPr/>
            </a:lvl1pPr>
          </a:lstStyle>
          <a:p>
            <a:fld id="{5170FB8A-3466-45A6-B330-21A0037B952D}" type="datetimeFigureOut">
              <a:rPr lang="zh-TW" altLang="en-US" smtClean="0"/>
              <a:t>2023/2/13</a:t>
            </a:fld>
            <a:endParaRPr lang="zh-TW" altLang="en-US"/>
          </a:p>
        </p:txBody>
      </p:sp>
      <p:sp>
        <p:nvSpPr>
          <p:cNvPr id="5" name="頁尾版面配置區 4">
            <a:extLst>
              <a:ext uri="{FF2B5EF4-FFF2-40B4-BE49-F238E27FC236}">
                <a16:creationId xmlns:a16="http://schemas.microsoft.com/office/drawing/2014/main" id="{FED89193-B0BD-463F-A6B3-AB31A7FD62F9}"/>
              </a:ext>
            </a:extLst>
          </p:cNvPr>
          <p:cNvSpPr>
            <a:spLocks noGrp="1"/>
          </p:cNvSpPr>
          <p:nvPr>
            <p:ph type="ftr" sz="quarter" idx="11"/>
          </p:nvPr>
        </p:nvSpPr>
        <p:spPr/>
        <p:txBody>
          <a:bodyPr/>
          <a:lstStyle>
            <a:lvl1pPr>
              <a:defRPr/>
            </a:lvl1pPr>
          </a:lstStyle>
          <a:p>
            <a:endParaRPr lang="zh-TW" altLang="en-US"/>
          </a:p>
        </p:txBody>
      </p:sp>
      <p:sp>
        <p:nvSpPr>
          <p:cNvPr id="6" name="投影片編號版面配置區 5">
            <a:extLst>
              <a:ext uri="{FF2B5EF4-FFF2-40B4-BE49-F238E27FC236}">
                <a16:creationId xmlns:a16="http://schemas.microsoft.com/office/drawing/2014/main" id="{AA91CCD6-0606-4C73-8129-01FCAD492241}"/>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113918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D2E5DD9A-551C-4667-B066-ECAE699BE046}"/>
              </a:ext>
            </a:extLst>
          </p:cNvPr>
          <p:cNvSpPr>
            <a:spLocks noGrp="1"/>
          </p:cNvSpPr>
          <p:nvPr>
            <p:ph type="dt" sz="half" idx="10"/>
          </p:nvPr>
        </p:nvSpPr>
        <p:spPr/>
        <p:txBody>
          <a:bodyPr/>
          <a:lstStyle>
            <a:lvl1pPr>
              <a:defRPr/>
            </a:lvl1pPr>
          </a:lstStyle>
          <a:p>
            <a:fld id="{5170FB8A-3466-45A6-B330-21A0037B952D}" type="datetimeFigureOut">
              <a:rPr lang="zh-TW" altLang="en-US" smtClean="0"/>
              <a:t>2023/2/13</a:t>
            </a:fld>
            <a:endParaRPr lang="zh-TW" altLang="en-US"/>
          </a:p>
        </p:txBody>
      </p:sp>
      <p:sp>
        <p:nvSpPr>
          <p:cNvPr id="3" name="頁尾版面配置區 4">
            <a:extLst>
              <a:ext uri="{FF2B5EF4-FFF2-40B4-BE49-F238E27FC236}">
                <a16:creationId xmlns:a16="http://schemas.microsoft.com/office/drawing/2014/main" id="{58EB5F6D-15F0-43DC-B5B1-8CA0AA6CF17A}"/>
              </a:ext>
            </a:extLst>
          </p:cNvPr>
          <p:cNvSpPr>
            <a:spLocks noGrp="1"/>
          </p:cNvSpPr>
          <p:nvPr>
            <p:ph type="ftr" sz="quarter" idx="11"/>
          </p:nvPr>
        </p:nvSpPr>
        <p:spPr/>
        <p:txBody>
          <a:bodyPr/>
          <a:lstStyle>
            <a:lvl1pPr>
              <a:defRPr/>
            </a:lvl1pPr>
          </a:lstStyle>
          <a:p>
            <a:endParaRPr lang="zh-TW" altLang="en-US"/>
          </a:p>
        </p:txBody>
      </p:sp>
      <p:sp>
        <p:nvSpPr>
          <p:cNvPr id="4" name="投影片編號版面配置區 5">
            <a:extLst>
              <a:ext uri="{FF2B5EF4-FFF2-40B4-BE49-F238E27FC236}">
                <a16:creationId xmlns:a16="http://schemas.microsoft.com/office/drawing/2014/main" id="{C11A3720-4AA5-4FA5-A3DF-4693AA944716}"/>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91322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a:extLst>
              <a:ext uri="{FF2B5EF4-FFF2-40B4-BE49-F238E27FC236}">
                <a16:creationId xmlns:a16="http://schemas.microsoft.com/office/drawing/2014/main" id="{D769EFE4-035B-43B1-A90F-3B834BBA9BB6}"/>
              </a:ext>
            </a:extLst>
          </p:cNvPr>
          <p:cNvSpPr>
            <a:spLocks noGrp="1"/>
          </p:cNvSpPr>
          <p:nvPr>
            <p:ph type="dt" sz="half" idx="10"/>
          </p:nvPr>
        </p:nvSpPr>
        <p:spPr/>
        <p:txBody>
          <a:bodyPr/>
          <a:lstStyle>
            <a:lvl1pPr>
              <a:defRPr/>
            </a:lvl1pPr>
          </a:lstStyle>
          <a:p>
            <a:fld id="{5170FB8A-3466-45A6-B330-21A0037B952D}" type="datetimeFigureOut">
              <a:rPr lang="zh-TW" altLang="en-US" smtClean="0"/>
              <a:t>2023/2/13</a:t>
            </a:fld>
            <a:endParaRPr lang="zh-TW" altLang="en-US"/>
          </a:p>
        </p:txBody>
      </p:sp>
      <p:sp>
        <p:nvSpPr>
          <p:cNvPr id="6" name="頁尾版面配置區 4">
            <a:extLst>
              <a:ext uri="{FF2B5EF4-FFF2-40B4-BE49-F238E27FC236}">
                <a16:creationId xmlns:a16="http://schemas.microsoft.com/office/drawing/2014/main" id="{43BA8160-E909-4991-A009-E0559B0ABDBA}"/>
              </a:ext>
            </a:extLst>
          </p:cNvPr>
          <p:cNvSpPr>
            <a:spLocks noGrp="1"/>
          </p:cNvSpPr>
          <p:nvPr>
            <p:ph type="ftr" sz="quarter" idx="11"/>
          </p:nvPr>
        </p:nvSpPr>
        <p:spPr/>
        <p:txBody>
          <a:bodyPr/>
          <a:lstStyle>
            <a:lvl1pPr>
              <a:defRPr/>
            </a:lvl1pPr>
          </a:lstStyle>
          <a:p>
            <a:endParaRPr lang="zh-TW" altLang="en-US"/>
          </a:p>
        </p:txBody>
      </p:sp>
      <p:sp>
        <p:nvSpPr>
          <p:cNvPr id="7" name="投影片編號版面配置區 5">
            <a:extLst>
              <a:ext uri="{FF2B5EF4-FFF2-40B4-BE49-F238E27FC236}">
                <a16:creationId xmlns:a16="http://schemas.microsoft.com/office/drawing/2014/main" id="{D485A007-C4CA-4167-B824-6A095FEF4F53}"/>
              </a:ext>
            </a:extLst>
          </p:cNvPr>
          <p:cNvSpPr>
            <a:spLocks noGrp="1"/>
          </p:cNvSpPr>
          <p:nvPr>
            <p:ph type="sldNum" sz="quarter" idx="12"/>
          </p:nvPr>
        </p:nvSpPr>
        <p:spPr/>
        <p:txBody>
          <a:bodyPr/>
          <a:lstStyle>
            <a:lvl1pPr>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342399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圖片 12" descr="logo_ppt.png">
            <a:extLst>
              <a:ext uri="{FF2B5EF4-FFF2-40B4-BE49-F238E27FC236}">
                <a16:creationId xmlns:a16="http://schemas.microsoft.com/office/drawing/2014/main" id="{45332D55-C849-4B7C-8BB8-4453BEE55359}"/>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534400" y="6019800"/>
            <a:ext cx="355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a:extLst>
              <a:ext uri="{FF2B5EF4-FFF2-40B4-BE49-F238E27FC236}">
                <a16:creationId xmlns:a16="http://schemas.microsoft.com/office/drawing/2014/main" id="{6727DB9E-4535-4AA8-9636-5F37DD89679F}"/>
              </a:ext>
            </a:extLst>
          </p:cNvPr>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4288"/>
            <a:ext cx="1022351"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矩形 20">
            <a:extLst>
              <a:ext uri="{FF2B5EF4-FFF2-40B4-BE49-F238E27FC236}">
                <a16:creationId xmlns:a16="http://schemas.microsoft.com/office/drawing/2014/main" id="{1768FC16-13D1-4F9B-A53D-D21F9C59FAC9}"/>
              </a:ext>
            </a:extLst>
          </p:cNvPr>
          <p:cNvSpPr>
            <a:spLocks noChangeArrowheads="1"/>
          </p:cNvSpPr>
          <p:nvPr/>
        </p:nvSpPr>
        <p:spPr bwMode="auto">
          <a:xfrm>
            <a:off x="827618" y="60325"/>
            <a:ext cx="415078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TW" sz="1000">
                <a:solidFill>
                  <a:srgbClr val="969696"/>
                </a:solidFill>
                <a:latin typeface="Calibri" panose="020F0502020204030204" pitchFamily="34" charset="0"/>
              </a:rPr>
              <a:t>National Chung Cheng University</a:t>
            </a:r>
          </a:p>
          <a:p>
            <a:pPr eaLnBrk="1" hangingPunct="1"/>
            <a:r>
              <a:rPr lang="en-US" altLang="zh-TW" sz="1000">
                <a:solidFill>
                  <a:srgbClr val="969696"/>
                </a:solidFill>
                <a:latin typeface="Calibri" panose="020F0502020204030204" pitchFamily="34" charset="0"/>
              </a:rPr>
              <a:t>Dept. Computer Science &amp; Information Engineering</a:t>
            </a:r>
          </a:p>
        </p:txBody>
      </p:sp>
      <p:sp>
        <p:nvSpPr>
          <p:cNvPr id="1029" name="標題版面配置區 1">
            <a:extLst>
              <a:ext uri="{FF2B5EF4-FFF2-40B4-BE49-F238E27FC236}">
                <a16:creationId xmlns:a16="http://schemas.microsoft.com/office/drawing/2014/main" id="{EF01EDB7-D576-482D-B771-8955FE623AA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a:extLst>
              <a:ext uri="{FF2B5EF4-FFF2-40B4-BE49-F238E27FC236}">
                <a16:creationId xmlns:a16="http://schemas.microsoft.com/office/drawing/2014/main" id="{0E3F2C6E-4A3F-4EF9-8CBC-6FFF7A3F548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B368063-A7D4-45FB-AAA7-8BAB93FE2E37}"/>
              </a:ext>
            </a:extLst>
          </p:cNvPr>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fld id="{5170FB8A-3466-45A6-B330-21A0037B952D}" type="datetimeFigureOut">
              <a:rPr lang="zh-TW" altLang="en-US" smtClean="0"/>
              <a:t>2023/2/13</a:t>
            </a:fld>
            <a:endParaRPr lang="zh-TW" altLang="en-US"/>
          </a:p>
        </p:txBody>
      </p:sp>
      <p:sp>
        <p:nvSpPr>
          <p:cNvPr id="5" name="頁尾版面配置區 4">
            <a:extLst>
              <a:ext uri="{FF2B5EF4-FFF2-40B4-BE49-F238E27FC236}">
                <a16:creationId xmlns:a16="http://schemas.microsoft.com/office/drawing/2014/main" id="{892295CF-4B93-4BAC-860F-27313BA06B3C}"/>
              </a:ext>
            </a:extLst>
          </p:cNvPr>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endParaRPr lang="zh-TW" altLang="en-US"/>
          </a:p>
        </p:txBody>
      </p:sp>
      <p:sp>
        <p:nvSpPr>
          <p:cNvPr id="6" name="投影片編號版面配置區 5">
            <a:extLst>
              <a:ext uri="{FF2B5EF4-FFF2-40B4-BE49-F238E27FC236}">
                <a16:creationId xmlns:a16="http://schemas.microsoft.com/office/drawing/2014/main" id="{6FB82948-32DD-4D72-B52D-45A43D50A51F}"/>
              </a:ext>
            </a:extLst>
          </p:cNvPr>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600" b="1">
                <a:solidFill>
                  <a:srgbClr val="898989"/>
                </a:solidFill>
                <a:latin typeface="Calibri" panose="020F0502020204030204" pitchFamily="34" charset="0"/>
              </a:defRPr>
            </a:lvl1pPr>
          </a:lstStyle>
          <a:p>
            <a:fld id="{C3F60D33-86A0-475A-86E6-24C814D0BC33}" type="slidenum">
              <a:rPr lang="zh-TW" altLang="en-US" smtClean="0"/>
              <a:t>‹#›</a:t>
            </a:fld>
            <a:endParaRPr lang="zh-TW" altLang="en-US"/>
          </a:p>
        </p:txBody>
      </p:sp>
    </p:spTree>
    <p:extLst>
      <p:ext uri="{BB962C8B-B14F-4D97-AF65-F5344CB8AC3E}">
        <p14:creationId xmlns:p14="http://schemas.microsoft.com/office/powerpoint/2010/main" val="2998187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9056F8-DD2D-494E-B060-27E3A22D2F97}"/>
              </a:ext>
            </a:extLst>
          </p:cNvPr>
          <p:cNvSpPr>
            <a:spLocks noGrp="1"/>
          </p:cNvSpPr>
          <p:nvPr>
            <p:ph type="ctrTitle"/>
          </p:nvPr>
        </p:nvSpPr>
        <p:spPr>
          <a:xfrm>
            <a:off x="914400" y="2693987"/>
            <a:ext cx="10363200" cy="1470025"/>
          </a:xfrm>
        </p:spPr>
        <p:txBody>
          <a:bodyPr/>
          <a:lstStyle/>
          <a:p>
            <a:r>
              <a:rPr lang="en-US" altLang="zh-TW" sz="3200" dirty="0"/>
              <a:t>B-TSCA: Blockchain Assisted Trustworthiness</a:t>
            </a:r>
            <a:br>
              <a:rPr lang="en-US" altLang="zh-TW" sz="3200" dirty="0"/>
            </a:br>
            <a:r>
              <a:rPr lang="en-US" altLang="zh-TW" sz="3200" dirty="0"/>
              <a:t>Scalable Computation for V2I Authentication</a:t>
            </a:r>
            <a:br>
              <a:rPr lang="en-US" altLang="zh-TW" sz="3200" dirty="0"/>
            </a:br>
            <a:r>
              <a:rPr lang="en-US" altLang="zh-TW" sz="3200" dirty="0"/>
              <a:t>in VANETs</a:t>
            </a:r>
            <a:endParaRPr lang="zh-TW" altLang="en-US" sz="3200" dirty="0"/>
          </a:p>
        </p:txBody>
      </p:sp>
      <p:sp>
        <p:nvSpPr>
          <p:cNvPr id="3" name="副標題 2">
            <a:extLst>
              <a:ext uri="{FF2B5EF4-FFF2-40B4-BE49-F238E27FC236}">
                <a16:creationId xmlns:a16="http://schemas.microsoft.com/office/drawing/2014/main" id="{3AD84FFD-CC51-49A1-8B95-B97B01C112C6}"/>
              </a:ext>
            </a:extLst>
          </p:cNvPr>
          <p:cNvSpPr>
            <a:spLocks noGrp="1"/>
          </p:cNvSpPr>
          <p:nvPr>
            <p:ph type="subTitle" idx="1"/>
          </p:nvPr>
        </p:nvSpPr>
        <p:spPr>
          <a:xfrm>
            <a:off x="1465277" y="4413688"/>
            <a:ext cx="9261446" cy="628096"/>
          </a:xfrm>
        </p:spPr>
        <p:txBody>
          <a:bodyPr/>
          <a:lstStyle/>
          <a:p>
            <a:r>
              <a:rPr lang="en-US" altLang="zh-TW" sz="2400" dirty="0"/>
              <a:t>CHEN WANG , JIAN SHEN , JIN-FENG LAI , AND JIANWEI LIU</a:t>
            </a:r>
          </a:p>
          <a:p>
            <a:r>
              <a:rPr lang="en-US" altLang="zh-TW" sz="2400" dirty="0"/>
              <a:t>(2021) IEEE Transactions on Emerging Topics in Computing</a:t>
            </a:r>
          </a:p>
          <a:p>
            <a:r>
              <a:rPr lang="en-US" altLang="zh-TW" sz="2400" dirty="0"/>
              <a:t>IF:</a:t>
            </a:r>
            <a:r>
              <a:rPr lang="zh-TW" altLang="en-US" sz="2400" dirty="0"/>
              <a:t> </a:t>
            </a:r>
            <a:r>
              <a:rPr lang="en-US" altLang="zh-TW" sz="2400" dirty="0"/>
              <a:t>6.595</a:t>
            </a:r>
            <a:endParaRPr lang="zh-TW" altLang="en-US" sz="2400" dirty="0"/>
          </a:p>
        </p:txBody>
      </p:sp>
    </p:spTree>
    <p:extLst>
      <p:ext uri="{BB962C8B-B14F-4D97-AF65-F5344CB8AC3E}">
        <p14:creationId xmlns:p14="http://schemas.microsoft.com/office/powerpoint/2010/main" val="3480392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A9EFC47-6B56-4F37-BAF4-48AEF267FFC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8D3984B4-C106-4EE9-A184-03E9B2DB8A75}"/>
              </a:ext>
            </a:extLst>
          </p:cNvPr>
          <p:cNvSpPr>
            <a:spLocks noGrp="1"/>
          </p:cNvSpPr>
          <p:nvPr>
            <p:ph idx="1"/>
          </p:nvPr>
        </p:nvSpPr>
        <p:spPr/>
        <p:txBody>
          <a:bodyPr/>
          <a:lstStyle/>
          <a:p>
            <a:r>
              <a:rPr lang="en-US" altLang="zh-TW" sz="2400" dirty="0"/>
              <a:t>Achieved authentication with signature. </a:t>
            </a:r>
          </a:p>
          <a:p>
            <a:pPr lvl="1"/>
            <a:r>
              <a:rPr lang="en-US" altLang="zh-TW" sz="2000" dirty="0"/>
              <a:t>Biswas et al. [21] verified messages of each vehicle according to data link layer priorities and the application relevance of individual safety messages. A cross-layer privacy-preserving authentication scheme was proposed for OBUs and RSUs. However, the scheme was proven to be insecure against secret key recovery attacks [22]. </a:t>
            </a:r>
          </a:p>
          <a:p>
            <a:pPr lvl="1"/>
            <a:r>
              <a:rPr lang="en-US" altLang="zh-TW" sz="2000" dirty="0"/>
              <a:t>After that, Cui et al. [23] proposed a self-healing key distribution method with a certificateless signature in VANETs.</a:t>
            </a:r>
          </a:p>
          <a:p>
            <a:r>
              <a:rPr lang="en-US" altLang="zh-TW" sz="2400" dirty="0"/>
              <a:t>Batch authentication</a:t>
            </a:r>
          </a:p>
          <a:p>
            <a:pPr lvl="1"/>
            <a:r>
              <a:rPr lang="en-US" altLang="zh-TW" sz="2000" dirty="0"/>
              <a:t>Shao et al. [24] proposed a group authentication scheme for both V2V and V2I authentication in VANETs, which is actually a signature scheme providing no message encryption. </a:t>
            </a:r>
          </a:p>
          <a:p>
            <a:pPr lvl="1"/>
            <a:r>
              <a:rPr lang="en-US" altLang="zh-TW" sz="2000" dirty="0"/>
              <a:t>Jiang et al. [25] achieved batch authentication by calculating the hash message authentication code. Cuckoo filter and the binary search methods were utilized in [26] and was claimed to achieve high success rate in the batch verification phase.</a:t>
            </a:r>
            <a:endParaRPr lang="zh-TW" altLang="en-US" sz="2000" dirty="0"/>
          </a:p>
          <a:p>
            <a:endParaRPr lang="zh-TW" altLang="en-US" sz="2400" dirty="0"/>
          </a:p>
        </p:txBody>
      </p:sp>
    </p:spTree>
    <p:extLst>
      <p:ext uri="{BB962C8B-B14F-4D97-AF65-F5344CB8AC3E}">
        <p14:creationId xmlns:p14="http://schemas.microsoft.com/office/powerpoint/2010/main" val="667346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FD1577-1777-4330-90B1-BAE84BF8B78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AF90C3E-80CC-4EDA-A9F9-F4B5066159D0}"/>
              </a:ext>
            </a:extLst>
          </p:cNvPr>
          <p:cNvSpPr>
            <a:spLocks noGrp="1"/>
          </p:cNvSpPr>
          <p:nvPr>
            <p:ph idx="1"/>
          </p:nvPr>
        </p:nvSpPr>
        <p:spPr>
          <a:xfrm>
            <a:off x="447675" y="1543051"/>
            <a:ext cx="11296650" cy="4525963"/>
          </a:xfrm>
        </p:spPr>
        <p:txBody>
          <a:bodyPr/>
          <a:lstStyle/>
          <a:p>
            <a:r>
              <a:rPr lang="en-US" altLang="zh-TW" sz="2400" dirty="0"/>
              <a:t>Road condition monitoring is one of the main purposes of the development of VANETs. </a:t>
            </a:r>
          </a:p>
          <a:p>
            <a:pPr lvl="1"/>
            <a:r>
              <a:rPr lang="en-US" altLang="zh-TW" sz="2000" dirty="0"/>
              <a:t>Wang et al. [27] presented a source authentication scheme for road condition monitoring associated by cloud computing technology. Multi-keys were utilized in authentication scheme proposed in [28] to achieve location based services in VANETs.</a:t>
            </a:r>
          </a:p>
          <a:p>
            <a:r>
              <a:rPr lang="en-US" altLang="zh-TW" sz="2400" dirty="0"/>
              <a:t>The application of blockchain for trustworthiness computation in VANETs. </a:t>
            </a:r>
          </a:p>
          <a:p>
            <a:pPr lvl="1"/>
            <a:r>
              <a:rPr lang="en-US" altLang="zh-TW" sz="2000" dirty="0"/>
              <a:t>Yang et al. [29] developed a trust-management platform in VANETs on top of blockchains. The trustworthiness of messages can be validated via proof of work (</a:t>
            </a:r>
            <a:r>
              <a:rPr lang="en-US" altLang="zh-TW" sz="2000" dirty="0" err="1"/>
              <a:t>PoW</a:t>
            </a:r>
            <a:r>
              <a:rPr lang="en-US" altLang="zh-TW" sz="2000" dirty="0"/>
              <a:t>) and proof of stake (</a:t>
            </a:r>
            <a:r>
              <a:rPr lang="en-US" altLang="zh-TW" sz="2000" dirty="0" err="1"/>
              <a:t>PoS</a:t>
            </a:r>
            <a:r>
              <a:rPr lang="en-US" altLang="zh-TW" sz="2000" dirty="0"/>
              <a:t>) consensus executed by RSUs. Lu et al. [30] presented a blockchain-based trust management scheme for VANETs. The scheme is utilized to break the link ability between the real ID and the public key.</a:t>
            </a:r>
            <a:endParaRPr lang="zh-TW" altLang="en-US" sz="2000" dirty="0"/>
          </a:p>
          <a:p>
            <a:r>
              <a:rPr lang="en-US" altLang="zh-TW" sz="2400" dirty="0"/>
              <a:t>However, the excising research has not paid much attention to the authentication when the vehicle travels from one RSU coverage to the next. Simultaneously, the attribute parameters of vehicles are not fully utilized to compute the trustworthiness of a vehicle, so as to improve the reliability and scalability of VANETs.</a:t>
            </a:r>
            <a:endParaRPr lang="zh-TW" altLang="en-US" sz="2400" dirty="0"/>
          </a:p>
          <a:p>
            <a:endParaRPr lang="zh-TW" altLang="en-US" sz="2400" dirty="0"/>
          </a:p>
        </p:txBody>
      </p:sp>
    </p:spTree>
    <p:extLst>
      <p:ext uri="{BB962C8B-B14F-4D97-AF65-F5344CB8AC3E}">
        <p14:creationId xmlns:p14="http://schemas.microsoft.com/office/powerpoint/2010/main" val="246715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0C841B-9370-4310-B310-8B7E9FA1383B}"/>
              </a:ext>
            </a:extLst>
          </p:cNvPr>
          <p:cNvSpPr>
            <a:spLocks noGrp="1"/>
          </p:cNvSpPr>
          <p:nvPr>
            <p:ph type="title"/>
          </p:nvPr>
        </p:nvSpPr>
        <p:spPr/>
        <p:txBody>
          <a:bodyPr/>
          <a:lstStyle/>
          <a:p>
            <a:r>
              <a:rPr lang="en-US" altLang="zh-TW" dirty="0"/>
              <a:t>II. PRELIMINARIES</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B9DE14CD-871E-4095-A10E-0FE794C9C235}"/>
                  </a:ext>
                </a:extLst>
              </p:cNvPr>
              <p:cNvSpPr>
                <a:spLocks noGrp="1"/>
              </p:cNvSpPr>
              <p:nvPr>
                <p:ph idx="1"/>
              </p:nvPr>
            </p:nvSpPr>
            <p:spPr/>
            <p:txBody>
              <a:bodyPr/>
              <a:lstStyle/>
              <a:p>
                <a:r>
                  <a:rPr lang="en-US" altLang="zh-TW" sz="2400" dirty="0"/>
                  <a:t>A. BILINEAR PAIRING</a:t>
                </a:r>
              </a:p>
              <a:p>
                <a:r>
                  <a:rPr lang="en-US" altLang="zh-TW" sz="2400" dirty="0"/>
                  <a:t>Let </a:t>
                </a:r>
                <a14:m>
                  <m:oMath xmlns:m="http://schemas.openxmlformats.org/officeDocument/2006/math">
                    <m:r>
                      <a:rPr lang="en-US" altLang="zh-TW" sz="2400" b="0" i="1" dirty="0" smtClean="0">
                        <a:latin typeface="Cambria Math" panose="02040503050406030204" pitchFamily="18" charset="0"/>
                      </a:rPr>
                      <m:t>𝐺</m:t>
                    </m:r>
                  </m:oMath>
                </a14:m>
                <a:r>
                  <a:rPr lang="en-US" altLang="zh-TW" sz="2400" baseline="-25000" dirty="0"/>
                  <a:t>1</a:t>
                </a:r>
                <a:r>
                  <a:rPr lang="en-US" altLang="zh-TW" sz="2400" dirty="0"/>
                  <a:t> and</a:t>
                </a:r>
                <a14:m>
                  <m:oMath xmlns:m="http://schemas.openxmlformats.org/officeDocument/2006/math">
                    <m:r>
                      <a:rPr lang="en-US" altLang="zh-TW" sz="2400" b="0" i="0" dirty="0" smtClean="0">
                        <a:latin typeface="Cambria Math" panose="02040503050406030204" pitchFamily="18" charset="0"/>
                      </a:rPr>
                      <m:t> </m:t>
                    </m:r>
                    <m:r>
                      <a:rPr lang="zh-TW" altLang="en-US" sz="2400" b="0" i="1" dirty="0" smtClean="0">
                        <a:latin typeface="Cambria Math" panose="02040503050406030204" pitchFamily="18" charset="0"/>
                      </a:rPr>
                      <m:t>𝐺</m:t>
                    </m:r>
                    <m:r>
                      <a:rPr lang="en-US" altLang="zh-TW" sz="2400" b="0" i="1" baseline="-25000" dirty="0" smtClean="0">
                        <a:latin typeface="Cambria Math" panose="02040503050406030204" pitchFamily="18" charset="0"/>
                      </a:rPr>
                      <m:t>2</m:t>
                    </m:r>
                    <m:r>
                      <a:rPr lang="en-US" altLang="zh-TW" sz="2400" b="0" i="1" dirty="0" smtClean="0">
                        <a:latin typeface="Cambria Math" panose="02040503050406030204" pitchFamily="18" charset="0"/>
                      </a:rPr>
                      <m:t> </m:t>
                    </m:r>
                  </m:oMath>
                </a14:m>
                <a:r>
                  <a:rPr lang="en-US" altLang="zh-TW" sz="2400" dirty="0"/>
                  <a:t>be two groups of the same prime order q. Let </a:t>
                </a:r>
                <a14:m>
                  <m:oMath xmlns:m="http://schemas.openxmlformats.org/officeDocument/2006/math">
                    <m:r>
                      <a:rPr lang="en-US" altLang="zh-TW" sz="2400" i="1" dirty="0">
                        <a:latin typeface="Cambria Math" panose="02040503050406030204" pitchFamily="18" charset="0"/>
                      </a:rPr>
                      <m:t>𝐺</m:t>
                    </m:r>
                  </m:oMath>
                </a14:m>
                <a:r>
                  <a:rPr lang="en-US" altLang="zh-TW" sz="2400" baseline="-25000" dirty="0"/>
                  <a:t>1</a:t>
                </a:r>
                <a:r>
                  <a:rPr lang="en-US" altLang="zh-TW" sz="2400" dirty="0"/>
                  <a:t> and </a:t>
                </a:r>
                <a:r>
                  <a:rPr lang="zh-TW" altLang="en-US" sz="2400" dirty="0"/>
                  <a:t>𝐺</a:t>
                </a:r>
                <a:r>
                  <a:rPr lang="en-US" altLang="zh-TW" sz="2400" dirty="0"/>
                  <a:t>2 be two multiplicatively written group. Given a mapping e, a bilinear pairing on (</a:t>
                </a:r>
                <a:r>
                  <a:rPr lang="zh-TW" altLang="en-US" sz="2400" dirty="0"/>
                  <a:t>𝐺</a:t>
                </a:r>
                <a:r>
                  <a:rPr lang="en-US" altLang="zh-TW" sz="2400" dirty="0"/>
                  <a:t>1,</a:t>
                </a:r>
                <a:r>
                  <a:rPr lang="zh-TW" altLang="en-US" sz="2400" dirty="0"/>
                  <a:t>𝐺</a:t>
                </a:r>
                <a:r>
                  <a:rPr lang="en-US" altLang="zh-TW" sz="2400" dirty="0"/>
                  <a:t>2 ) : </a:t>
                </a:r>
                <a14:m>
                  <m:oMath xmlns:m="http://schemas.openxmlformats.org/officeDocument/2006/math">
                    <m:sSubSup>
                      <m:sSubSupPr>
                        <m:ctrlPr>
                          <a:rPr lang="en-US" altLang="zh-TW" sz="2400" i="1" dirty="0" smtClean="0">
                            <a:latin typeface="Cambria Math" panose="02040503050406030204" pitchFamily="18" charset="0"/>
                          </a:rPr>
                        </m:ctrlPr>
                      </m:sSubSupPr>
                      <m:e>
                        <m:r>
                          <a:rPr lang="en-US" altLang="zh-TW" sz="2400" i="1" dirty="0">
                            <a:latin typeface="Cambria Math" panose="02040503050406030204" pitchFamily="18" charset="0"/>
                          </a:rPr>
                          <m:t>𝐺</m:t>
                        </m:r>
                      </m:e>
                      <m:sub>
                        <m:r>
                          <a:rPr lang="en-US" altLang="zh-TW" sz="2400" b="0" i="1" dirty="0" smtClean="0">
                            <a:latin typeface="Cambria Math" panose="02040503050406030204" pitchFamily="18" charset="0"/>
                          </a:rPr>
                          <m:t>1</m:t>
                        </m:r>
                      </m:sub>
                      <m:sup>
                        <m:r>
                          <a:rPr lang="en-US" altLang="zh-TW" sz="2400" i="1" dirty="0">
                            <a:latin typeface="Cambria Math" panose="02040503050406030204" pitchFamily="18" charset="0"/>
                          </a:rPr>
                          <m:t>2</m:t>
                        </m:r>
                      </m:sup>
                    </m:sSubSup>
                    <m:r>
                      <a:rPr lang="en-US" altLang="zh-TW" sz="2400" i="1" dirty="0" smtClean="0">
                        <a:latin typeface="Cambria Math" panose="02040503050406030204" pitchFamily="18" charset="0"/>
                      </a:rPr>
                      <m:t> </m:t>
                    </m:r>
                    <m:r>
                      <a:rPr lang="en-US" altLang="zh-TW" sz="2400" dirty="0">
                        <a:latin typeface="Cambria Math" panose="02040503050406030204" pitchFamily="18" charset="0"/>
                        <a:sym typeface="Wingdings" panose="05000000000000000000" pitchFamily="2" charset="2"/>
                      </a:rPr>
                      <m:t></m:t>
                    </m:r>
                  </m:oMath>
                </a14:m>
                <a:r>
                  <a:rPr lang="en-US" altLang="zh-TW" sz="2400" dirty="0"/>
                  <a:t> </a:t>
                </a:r>
                <a:r>
                  <a:rPr lang="zh-TW" altLang="en-US" sz="2400" dirty="0"/>
                  <a:t>𝐺</a:t>
                </a:r>
                <a:r>
                  <a:rPr lang="en-US" altLang="zh-TW" sz="2400" dirty="0"/>
                  <a:t>2  satisfying the following properties is called a cryptographic bilinear map.</a:t>
                </a:r>
              </a:p>
              <a:p>
                <a:r>
                  <a:rPr lang="en-US" altLang="zh-TW" sz="2400" dirty="0"/>
                  <a:t>Bilinearity. e(h</a:t>
                </a:r>
                <a:r>
                  <a:rPr lang="en-US" altLang="zh-TW" sz="2400" baseline="30000" dirty="0"/>
                  <a:t>a</a:t>
                </a:r>
                <a:r>
                  <a:rPr lang="en-US" altLang="zh-TW" sz="2400" dirty="0"/>
                  <a:t>,g</a:t>
                </a:r>
                <a:r>
                  <a:rPr lang="en-US" altLang="zh-TW" sz="2400" baseline="30000" dirty="0"/>
                  <a:t>b</a:t>
                </a:r>
                <a:r>
                  <a:rPr lang="en-US" altLang="zh-TW" sz="2400" dirty="0"/>
                  <a:t> )= e (</a:t>
                </a:r>
                <a:r>
                  <a:rPr lang="en-US" altLang="zh-TW" sz="2400" dirty="0" err="1"/>
                  <a:t>h,g</a:t>
                </a:r>
                <a:r>
                  <a:rPr lang="en-US" altLang="zh-TW" sz="2400" dirty="0"/>
                  <a:t>)</a:t>
                </a:r>
                <a:r>
                  <a:rPr lang="en-US" altLang="zh-TW" sz="2400" baseline="30000" dirty="0"/>
                  <a:t>ab</a:t>
                </a:r>
                <a:r>
                  <a:rPr lang="en-US" altLang="zh-TW" sz="2400" dirty="0"/>
                  <a:t> for all </a:t>
                </a:r>
                <a:r>
                  <a:rPr lang="en-US" altLang="zh-TW" sz="2400" dirty="0" err="1"/>
                  <a:t>h,g</a:t>
                </a:r>
                <a:r>
                  <a:rPr lang="en-US" altLang="zh-TW" sz="2400" dirty="0"/>
                  <a:t> </a:t>
                </a:r>
                <a14:m>
                  <m:oMath xmlns:m="http://schemas.openxmlformats.org/officeDocument/2006/math">
                    <m:r>
                      <a:rPr lang="en-US" altLang="zh-TW" sz="2400" i="1" dirty="0">
                        <a:latin typeface="Cambria Math" panose="02040503050406030204" pitchFamily="18" charset="0"/>
                        <a:ea typeface="Cambria Math" panose="02040503050406030204" pitchFamily="18" charset="0"/>
                      </a:rPr>
                      <m:t>∈</m:t>
                    </m:r>
                  </m:oMath>
                </a14:m>
                <a:r>
                  <a:rPr lang="zh-TW" altLang="en-US" sz="2400" dirty="0"/>
                  <a:t>𝐺</a:t>
                </a:r>
                <a:r>
                  <a:rPr lang="en-US" altLang="zh-TW" sz="2400" dirty="0"/>
                  <a:t>1 and </a:t>
                </a:r>
                <a:r>
                  <a:rPr lang="en-US" altLang="zh-TW" sz="2400" dirty="0" err="1"/>
                  <a:t>a,b</a:t>
                </a:r>
                <a:r>
                  <a:rPr lang="en-US" altLang="zh-TW" sz="2400" dirty="0"/>
                  <a:t> </a:t>
                </a:r>
                <a14:m>
                  <m:oMath xmlns:m="http://schemas.openxmlformats.org/officeDocument/2006/math">
                    <m:r>
                      <a:rPr lang="en-US" altLang="zh-TW" sz="2400" i="1" dirty="0">
                        <a:latin typeface="Cambria Math" panose="02040503050406030204" pitchFamily="18" charset="0"/>
                        <a:ea typeface="Cambria Math" panose="02040503050406030204" pitchFamily="18" charset="0"/>
                      </a:rPr>
                      <m:t>∈</m:t>
                    </m:r>
                  </m:oMath>
                </a14:m>
                <a:r>
                  <a:rPr lang="en-US" altLang="zh-TW" sz="2400" dirty="0"/>
                  <a:t> </a:t>
                </a:r>
                <a14:m>
                  <m:oMath xmlns:m="http://schemas.openxmlformats.org/officeDocument/2006/math">
                    <m:sSubSup>
                      <m:sSubSupPr>
                        <m:ctrlPr>
                          <a:rPr lang="en-US" altLang="zh-TW" sz="2400" i="1" dirty="0">
                            <a:latin typeface="Cambria Math" panose="02040503050406030204" pitchFamily="18" charset="0"/>
                          </a:rPr>
                        </m:ctrlPr>
                      </m:sSubSupPr>
                      <m:e>
                        <m:r>
                          <a:rPr lang="en-US" altLang="zh-TW" sz="2400" i="1" dirty="0">
                            <a:latin typeface="Cambria Math" panose="02040503050406030204" pitchFamily="18" charset="0"/>
                          </a:rPr>
                          <m:t>𝑍</m:t>
                        </m:r>
                      </m:e>
                      <m:sub>
                        <m:r>
                          <a:rPr lang="en-US" altLang="zh-TW" sz="2400" i="1" dirty="0">
                            <a:latin typeface="Cambria Math" panose="02040503050406030204" pitchFamily="18" charset="0"/>
                          </a:rPr>
                          <m:t>𝑞</m:t>
                        </m:r>
                      </m:sub>
                      <m:sup>
                        <m:r>
                          <a:rPr lang="en-US" altLang="zh-TW" sz="2400" i="1" dirty="0">
                            <a:latin typeface="Cambria Math" panose="02040503050406030204" pitchFamily="18" charset="0"/>
                          </a:rPr>
                          <m:t>∗</m:t>
                        </m:r>
                      </m:sup>
                    </m:sSubSup>
                  </m:oMath>
                </a14:m>
                <a:r>
                  <a:rPr lang="en-US" altLang="zh-TW" sz="2400" dirty="0"/>
                  <a:t> .</a:t>
                </a:r>
              </a:p>
              <a:p>
                <a:r>
                  <a:rPr lang="en-US" altLang="zh-TW" sz="2400" dirty="0"/>
                  <a:t>Non-Degeneracy. If P is a generator of </a:t>
                </a:r>
                <a:r>
                  <a:rPr lang="zh-TW" altLang="en-US" sz="2400" dirty="0"/>
                  <a:t>𝐺</a:t>
                </a:r>
                <a:r>
                  <a:rPr lang="en-US" altLang="zh-TW" sz="2400" dirty="0"/>
                  <a:t>1, then e(</a:t>
                </a:r>
                <a:r>
                  <a:rPr lang="en-US" altLang="zh-TW" sz="2400" dirty="0" err="1"/>
                  <a:t>g,g</a:t>
                </a:r>
                <a:r>
                  <a:rPr lang="en-US" altLang="zh-TW" sz="2400" dirty="0"/>
                  <a:t>) is a generator of </a:t>
                </a:r>
                <a:r>
                  <a:rPr lang="zh-TW" altLang="en-US" sz="2400" dirty="0"/>
                  <a:t>𝐺</a:t>
                </a:r>
                <a:r>
                  <a:rPr lang="en-US" altLang="zh-TW" sz="2400" dirty="0"/>
                  <a:t>2 . In other words, e(</a:t>
                </a:r>
                <a:r>
                  <a:rPr lang="en-US" altLang="zh-TW" sz="2400" dirty="0" err="1"/>
                  <a:t>g,g</a:t>
                </a:r>
                <a:r>
                  <a:rPr lang="en-US" altLang="zh-TW" sz="2400" dirty="0"/>
                  <a:t>) </a:t>
                </a:r>
                <a14:m>
                  <m:oMath xmlns:m="http://schemas.openxmlformats.org/officeDocument/2006/math">
                    <m:r>
                      <a:rPr lang="en-US" altLang="zh-TW" sz="2400" i="1">
                        <a:latin typeface="Cambria Math" panose="02040503050406030204" pitchFamily="18" charset="0"/>
                        <a:ea typeface="Cambria Math" panose="02040503050406030204" pitchFamily="18" charset="0"/>
                      </a:rPr>
                      <m:t>≠</m:t>
                    </m:r>
                  </m:oMath>
                </a14:m>
                <a:r>
                  <a:rPr lang="en-US" altLang="zh-TW" sz="2400" dirty="0"/>
                  <a:t>1. </a:t>
                </a:r>
              </a:p>
              <a:p>
                <a:r>
                  <a:rPr lang="en-US" altLang="zh-TW" sz="2400" dirty="0"/>
                  <a:t>Computability. e can be efficiently computed. </a:t>
                </a:r>
                <a:endParaRPr lang="zh-TW" altLang="en-US" sz="2400" dirty="0"/>
              </a:p>
            </p:txBody>
          </p:sp>
        </mc:Choice>
        <mc:Fallback>
          <p:sp>
            <p:nvSpPr>
              <p:cNvPr id="3" name="內容版面配置區 2">
                <a:extLst>
                  <a:ext uri="{FF2B5EF4-FFF2-40B4-BE49-F238E27FC236}">
                    <a16:creationId xmlns:a16="http://schemas.microsoft.com/office/drawing/2014/main" id="{B9DE14CD-871E-4095-A10E-0FE794C9C235}"/>
                  </a:ext>
                </a:extLst>
              </p:cNvPr>
              <p:cNvSpPr>
                <a:spLocks noGrp="1" noRot="1" noChangeAspect="1" noMove="1" noResize="1" noEditPoints="1" noAdjustHandles="1" noChangeArrowheads="1" noChangeShapeType="1" noTextEdit="1"/>
              </p:cNvSpPr>
              <p:nvPr>
                <p:ph idx="1"/>
              </p:nvPr>
            </p:nvSpPr>
            <p:spPr>
              <a:blipFill>
                <a:blip r:embed="rId3"/>
                <a:stretch>
                  <a:fillRect l="-722" t="-107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729142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1AEA3AA-27F6-4781-9679-4A5046E1D58A}"/>
              </a:ext>
            </a:extLst>
          </p:cNvPr>
          <p:cNvSpPr>
            <a:spLocks noGrp="1"/>
          </p:cNvSpPr>
          <p:nvPr>
            <p:ph type="title"/>
          </p:nvPr>
        </p:nvSpPr>
        <p:spPr/>
        <p:txBody>
          <a:bodyPr/>
          <a:lstStyle/>
          <a:p>
            <a:r>
              <a:rPr lang="en-US" altLang="zh-TW" sz="3200" dirty="0"/>
              <a:t>B. COMPUTATIONAL DIFFIE-HELLMAN (CDH) ASSUMPTION</a:t>
            </a:r>
            <a:endParaRPr lang="zh-TW" altLang="en-US" sz="3200"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235027AF-955A-4C88-9658-9F759D1DBD73}"/>
                  </a:ext>
                </a:extLst>
              </p:cNvPr>
              <p:cNvSpPr>
                <a:spLocks noGrp="1"/>
              </p:cNvSpPr>
              <p:nvPr>
                <p:ph idx="1"/>
              </p:nvPr>
            </p:nvSpPr>
            <p:spPr>
              <a:xfrm>
                <a:off x="5057775" y="1621466"/>
                <a:ext cx="7005346" cy="4525963"/>
              </a:xfrm>
            </p:spPr>
            <p:txBody>
              <a:bodyPr/>
              <a:lstStyle/>
              <a:p>
                <a:r>
                  <a:rPr lang="en-US" altLang="zh-TW" sz="2400" dirty="0"/>
                  <a:t>CDH problem, which is detailly defined in Definition 1, is considered in this paper.</a:t>
                </a:r>
              </a:p>
              <a:p>
                <a:r>
                  <a:rPr lang="en-US" altLang="zh-TW" sz="2400" dirty="0"/>
                  <a:t>Definition 1 (CDH Problem in </a:t>
                </a:r>
                <a14:m>
                  <m:oMath xmlns:m="http://schemas.openxmlformats.org/officeDocument/2006/math">
                    <m:r>
                      <a:rPr lang="en-US" altLang="zh-TW" sz="2400" i="1" dirty="0">
                        <a:latin typeface="Cambria Math" panose="02040503050406030204" pitchFamily="18" charset="0"/>
                      </a:rPr>
                      <m:t>𝐺</m:t>
                    </m:r>
                  </m:oMath>
                </a14:m>
                <a:r>
                  <a:rPr lang="en-US" altLang="zh-TW" sz="2400" dirty="0"/>
                  <a:t>). </a:t>
                </a:r>
              </a:p>
              <a:p>
                <a:pPr marL="0" indent="0">
                  <a:buNone/>
                </a:pPr>
                <a:r>
                  <a:rPr lang="en-US" altLang="zh-TW" sz="2400" dirty="0"/>
                  <a:t>	The computational Diffie-Hellman problem (CDH Problem) in a multiplicative group </a:t>
                </a:r>
                <a14:m>
                  <m:oMath xmlns:m="http://schemas.openxmlformats.org/officeDocument/2006/math">
                    <m:r>
                      <a:rPr lang="en-US" altLang="zh-TW" sz="2400" i="1" dirty="0">
                        <a:latin typeface="Cambria Math" panose="02040503050406030204" pitchFamily="18" charset="0"/>
                      </a:rPr>
                      <m:t>𝐺</m:t>
                    </m:r>
                  </m:oMath>
                </a14:m>
                <a:r>
                  <a:rPr lang="en-US" altLang="zh-TW" sz="2400" dirty="0"/>
                  <a:t> and g is the generator of </a:t>
                </a:r>
                <a14:m>
                  <m:oMath xmlns:m="http://schemas.openxmlformats.org/officeDocument/2006/math">
                    <m:r>
                      <a:rPr lang="en-US" altLang="zh-TW" sz="2400" i="1" dirty="0">
                        <a:latin typeface="Cambria Math" panose="02040503050406030204" pitchFamily="18" charset="0"/>
                      </a:rPr>
                      <m:t>𝐺</m:t>
                    </m:r>
                  </m:oMath>
                </a14:m>
                <a:r>
                  <a:rPr lang="en-US" altLang="zh-TW" sz="2400" dirty="0"/>
                  <a:t>. The problem is that compute g</a:t>
                </a:r>
                <a:r>
                  <a:rPr lang="en-US" altLang="zh-TW" sz="2400" baseline="30000" dirty="0"/>
                  <a:t>ab</a:t>
                </a:r>
                <a:r>
                  <a:rPr lang="en-US" altLang="zh-TW" sz="2400" dirty="0"/>
                  <a:t> only with g, </a:t>
                </a:r>
                <a:r>
                  <a:rPr lang="en-US" altLang="zh-TW" sz="2400" dirty="0" err="1"/>
                  <a:t>g</a:t>
                </a:r>
                <a:r>
                  <a:rPr lang="en-US" altLang="zh-TW" sz="2400" baseline="30000" dirty="0" err="1"/>
                  <a:t>a</a:t>
                </a:r>
                <a:r>
                  <a:rPr lang="en-US" altLang="zh-TW" sz="2400" baseline="30000" dirty="0"/>
                  <a:t> </a:t>
                </a:r>
                <a:r>
                  <a:rPr lang="en-US" altLang="zh-TW" sz="2400" dirty="0"/>
                  <a:t>,</a:t>
                </a:r>
                <a:r>
                  <a:rPr lang="en-US" altLang="zh-TW" sz="2400" baseline="30000" dirty="0"/>
                  <a:t> </a:t>
                </a:r>
                <a:r>
                  <a:rPr lang="en-US" altLang="zh-TW" sz="2400" dirty="0" err="1"/>
                  <a:t>g</a:t>
                </a:r>
                <a:r>
                  <a:rPr lang="en-US" altLang="zh-TW" sz="2400" baseline="30000" dirty="0" err="1"/>
                  <a:t>b</a:t>
                </a:r>
                <a:r>
                  <a:rPr lang="en-US" altLang="zh-TW" sz="2400" dirty="0"/>
                  <a:t> </a:t>
                </a:r>
                <a14:m>
                  <m:oMath xmlns:m="http://schemas.openxmlformats.org/officeDocument/2006/math">
                    <m:r>
                      <a:rPr lang="en-US" altLang="zh-TW" sz="2400" i="1" dirty="0">
                        <a:latin typeface="Cambria Math" panose="02040503050406030204" pitchFamily="18" charset="0"/>
                        <a:ea typeface="Cambria Math" panose="02040503050406030204" pitchFamily="18" charset="0"/>
                      </a:rPr>
                      <m:t>∈</m:t>
                    </m:r>
                  </m:oMath>
                </a14:m>
                <a:r>
                  <a:rPr lang="en-US" altLang="zh-TW" sz="2400" dirty="0"/>
                  <a:t> </a:t>
                </a:r>
                <a14:m>
                  <m:oMath xmlns:m="http://schemas.openxmlformats.org/officeDocument/2006/math">
                    <m:r>
                      <a:rPr lang="en-US" altLang="zh-TW" sz="2400" i="1" dirty="0">
                        <a:latin typeface="Cambria Math" panose="02040503050406030204" pitchFamily="18" charset="0"/>
                      </a:rPr>
                      <m:t>𝐺</m:t>
                    </m:r>
                  </m:oMath>
                </a14:m>
                <a:r>
                  <a:rPr lang="en-US" altLang="zh-TW" sz="2400" dirty="0"/>
                  <a:t>, where a, b </a:t>
                </a:r>
                <a14:m>
                  <m:oMath xmlns:m="http://schemas.openxmlformats.org/officeDocument/2006/math">
                    <m:r>
                      <a:rPr lang="en-US" altLang="zh-TW" sz="2400" i="1" dirty="0">
                        <a:latin typeface="Cambria Math" panose="02040503050406030204" pitchFamily="18" charset="0"/>
                        <a:ea typeface="Cambria Math" panose="02040503050406030204" pitchFamily="18" charset="0"/>
                      </a:rPr>
                      <m:t>∈</m:t>
                    </m:r>
                  </m:oMath>
                </a14:m>
                <a:r>
                  <a:rPr lang="en-US" altLang="zh-TW" sz="2400" dirty="0"/>
                  <a:t> Z.</a:t>
                </a:r>
              </a:p>
              <a:p>
                <a:r>
                  <a:rPr lang="en-US" altLang="zh-TW" sz="2400" dirty="0"/>
                  <a:t>Definition 2 (DDH Problem in </a:t>
                </a:r>
                <a14:m>
                  <m:oMath xmlns:m="http://schemas.openxmlformats.org/officeDocument/2006/math">
                    <m:r>
                      <a:rPr lang="en-US" altLang="zh-TW" sz="2400" i="1" dirty="0">
                        <a:latin typeface="Cambria Math" panose="02040503050406030204" pitchFamily="18" charset="0"/>
                      </a:rPr>
                      <m:t>𝐺</m:t>
                    </m:r>
                  </m:oMath>
                </a14:m>
                <a:r>
                  <a:rPr lang="en-US" altLang="zh-TW" sz="2400" dirty="0"/>
                  <a:t>). </a:t>
                </a:r>
              </a:p>
              <a:p>
                <a:pPr marL="0" indent="0">
                  <a:buNone/>
                </a:pPr>
                <a:r>
                  <a:rPr lang="en-US" altLang="zh-TW" sz="2400" dirty="0"/>
                  <a:t>	The decisional Diffie-Hellman problem (DDH Problem) in a multiplicative group </a:t>
                </a:r>
                <a14:m>
                  <m:oMath xmlns:m="http://schemas.openxmlformats.org/officeDocument/2006/math">
                    <m:r>
                      <a:rPr lang="en-US" altLang="zh-TW" sz="2400" i="1" dirty="0">
                        <a:latin typeface="Cambria Math" panose="02040503050406030204" pitchFamily="18" charset="0"/>
                      </a:rPr>
                      <m:t>𝐺</m:t>
                    </m:r>
                  </m:oMath>
                </a14:m>
                <a:r>
                  <a:rPr lang="en-US" altLang="zh-TW" sz="2400" dirty="0"/>
                  <a:t> and g is the generator of </a:t>
                </a:r>
                <a14:m>
                  <m:oMath xmlns:m="http://schemas.openxmlformats.org/officeDocument/2006/math">
                    <m:r>
                      <a:rPr lang="en-US" altLang="zh-TW" sz="2400" i="1" dirty="0">
                        <a:latin typeface="Cambria Math" panose="02040503050406030204" pitchFamily="18" charset="0"/>
                      </a:rPr>
                      <m:t>𝐺</m:t>
                    </m:r>
                  </m:oMath>
                </a14:m>
                <a:r>
                  <a:rPr lang="en-US" altLang="zh-TW" sz="2400" dirty="0"/>
                  <a:t>. The problem is that decide if g</a:t>
                </a:r>
                <a:r>
                  <a:rPr lang="en-US" altLang="zh-TW" sz="2400" baseline="30000" dirty="0"/>
                  <a:t>ab</a:t>
                </a:r>
                <a:r>
                  <a:rPr lang="en-US" altLang="zh-TW" sz="2400" dirty="0"/>
                  <a:t> = </a:t>
                </a:r>
                <a:r>
                  <a:rPr lang="en-US" altLang="zh-TW" sz="2400" dirty="0" err="1"/>
                  <a:t>g</a:t>
                </a:r>
                <a:r>
                  <a:rPr lang="en-US" altLang="zh-TW" sz="2400" baseline="30000" dirty="0" err="1"/>
                  <a:t>c</a:t>
                </a:r>
                <a:r>
                  <a:rPr lang="en-US" altLang="zh-TW" sz="2400" dirty="0"/>
                  <a:t> only with g, </a:t>
                </a:r>
                <a:r>
                  <a:rPr lang="en-US" altLang="zh-TW" sz="2400" dirty="0" err="1"/>
                  <a:t>g</a:t>
                </a:r>
                <a:r>
                  <a:rPr lang="en-US" altLang="zh-TW" sz="2400" baseline="30000" dirty="0" err="1"/>
                  <a:t>a</a:t>
                </a:r>
                <a:r>
                  <a:rPr lang="en-US" altLang="zh-TW" sz="2400" baseline="30000" dirty="0"/>
                  <a:t> </a:t>
                </a:r>
                <a:r>
                  <a:rPr lang="en-US" altLang="zh-TW" sz="2400" dirty="0"/>
                  <a:t>,</a:t>
                </a:r>
                <a:r>
                  <a:rPr lang="en-US" altLang="zh-TW" sz="2400" baseline="30000" dirty="0"/>
                  <a:t> </a:t>
                </a:r>
                <a:r>
                  <a:rPr lang="en-US" altLang="zh-TW" sz="2400" dirty="0" err="1"/>
                  <a:t>g</a:t>
                </a:r>
                <a:r>
                  <a:rPr lang="en-US" altLang="zh-TW" sz="2400" baseline="30000" dirty="0" err="1"/>
                  <a:t>b</a:t>
                </a:r>
                <a:r>
                  <a:rPr lang="en-US" altLang="zh-TW" sz="2400" dirty="0"/>
                  <a:t> ,</a:t>
                </a:r>
                <a:r>
                  <a:rPr lang="en-US" altLang="zh-TW" sz="2400" dirty="0" err="1"/>
                  <a:t>g</a:t>
                </a:r>
                <a:r>
                  <a:rPr lang="en-US" altLang="zh-TW" sz="2400" baseline="30000" dirty="0" err="1"/>
                  <a:t>c</a:t>
                </a:r>
                <a:r>
                  <a:rPr lang="en-US" altLang="zh-TW" sz="2400" dirty="0">
                    <a:ea typeface="Cambria Math" panose="02040503050406030204" pitchFamily="18" charset="0"/>
                  </a:rPr>
                  <a:t> </a:t>
                </a:r>
                <a14:m>
                  <m:oMath xmlns:m="http://schemas.openxmlformats.org/officeDocument/2006/math">
                    <m:r>
                      <a:rPr lang="en-US" altLang="zh-TW" sz="2400" i="1" dirty="0">
                        <a:latin typeface="Cambria Math" panose="02040503050406030204" pitchFamily="18" charset="0"/>
                        <a:ea typeface="Cambria Math" panose="02040503050406030204" pitchFamily="18" charset="0"/>
                      </a:rPr>
                      <m:t>∈</m:t>
                    </m:r>
                  </m:oMath>
                </a14:m>
                <a:r>
                  <a:rPr lang="en-US" altLang="zh-TW" sz="2400" dirty="0"/>
                  <a:t> </a:t>
                </a:r>
                <a14:m>
                  <m:oMath xmlns:m="http://schemas.openxmlformats.org/officeDocument/2006/math">
                    <m:r>
                      <a:rPr lang="en-US" altLang="zh-TW" sz="2400" i="1" dirty="0">
                        <a:latin typeface="Cambria Math" panose="02040503050406030204" pitchFamily="18" charset="0"/>
                      </a:rPr>
                      <m:t>𝐺</m:t>
                    </m:r>
                  </m:oMath>
                </a14:m>
                <a:r>
                  <a:rPr lang="en-US" altLang="zh-TW" sz="2400" dirty="0"/>
                  <a:t>, where a, </a:t>
                </a:r>
                <a:r>
                  <a:rPr lang="en-US" altLang="zh-TW" sz="2400" dirty="0" err="1"/>
                  <a:t>b,c</a:t>
                </a:r>
                <a:r>
                  <a:rPr lang="en-US" altLang="zh-TW" sz="2400" dirty="0"/>
                  <a:t> </a:t>
                </a:r>
                <a14:m>
                  <m:oMath xmlns:m="http://schemas.openxmlformats.org/officeDocument/2006/math">
                    <m:r>
                      <a:rPr lang="en-US" altLang="zh-TW" sz="2400" i="1" dirty="0">
                        <a:latin typeface="Cambria Math" panose="02040503050406030204" pitchFamily="18" charset="0"/>
                        <a:ea typeface="Cambria Math" panose="02040503050406030204" pitchFamily="18" charset="0"/>
                      </a:rPr>
                      <m:t>∈</m:t>
                    </m:r>
                  </m:oMath>
                </a14:m>
                <a:r>
                  <a:rPr lang="en-US" altLang="zh-TW" sz="2400" dirty="0"/>
                  <a:t> Z. </a:t>
                </a:r>
              </a:p>
            </p:txBody>
          </p:sp>
        </mc:Choice>
        <mc:Fallback>
          <p:sp>
            <p:nvSpPr>
              <p:cNvPr id="3" name="內容版面配置區 2">
                <a:extLst>
                  <a:ext uri="{FF2B5EF4-FFF2-40B4-BE49-F238E27FC236}">
                    <a16:creationId xmlns:a16="http://schemas.microsoft.com/office/drawing/2014/main" id="{235027AF-955A-4C88-9658-9F759D1DBD73}"/>
                  </a:ext>
                </a:extLst>
              </p:cNvPr>
              <p:cNvSpPr>
                <a:spLocks noGrp="1" noRot="1" noChangeAspect="1" noMove="1" noResize="1" noEditPoints="1" noAdjustHandles="1" noChangeArrowheads="1" noChangeShapeType="1" noTextEdit="1"/>
              </p:cNvSpPr>
              <p:nvPr>
                <p:ph idx="1"/>
              </p:nvPr>
            </p:nvSpPr>
            <p:spPr>
              <a:xfrm>
                <a:off x="5057775" y="1621466"/>
                <a:ext cx="7005346" cy="4525963"/>
              </a:xfrm>
              <a:blipFill>
                <a:blip r:embed="rId3"/>
                <a:stretch>
                  <a:fillRect l="-1393" t="-1078" r="-1915" b="-8625"/>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A513FD11-2519-456A-A236-2B56ADF6D1C7}"/>
              </a:ext>
            </a:extLst>
          </p:cNvPr>
          <p:cNvPicPr>
            <a:picLocks noChangeAspect="1"/>
          </p:cNvPicPr>
          <p:nvPr/>
        </p:nvPicPr>
        <p:blipFill>
          <a:blip r:embed="rId4"/>
          <a:stretch>
            <a:fillRect/>
          </a:stretch>
        </p:blipFill>
        <p:spPr>
          <a:xfrm>
            <a:off x="128879" y="2255209"/>
            <a:ext cx="4824121" cy="3600000"/>
          </a:xfrm>
          <a:prstGeom prst="rect">
            <a:avLst/>
          </a:prstGeom>
        </p:spPr>
      </p:pic>
    </p:spTree>
    <p:extLst>
      <p:ext uri="{BB962C8B-B14F-4D97-AF65-F5344CB8AC3E}">
        <p14:creationId xmlns:p14="http://schemas.microsoft.com/office/powerpoint/2010/main" val="3615160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B872F3-39E0-4B9D-A8CB-9E3AFFFD32E0}"/>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8C0A85B8-2805-4296-BE19-202BFC849C5A}"/>
                  </a:ext>
                </a:extLst>
              </p:cNvPr>
              <p:cNvSpPr>
                <a:spLocks noGrp="1"/>
              </p:cNvSpPr>
              <p:nvPr>
                <p:ph idx="1"/>
              </p:nvPr>
            </p:nvSpPr>
            <p:spPr/>
            <p:txBody>
              <a:bodyPr/>
              <a:lstStyle/>
              <a:p>
                <a:r>
                  <a:rPr lang="en-US" altLang="zh-TW" sz="2400" dirty="0"/>
                  <a:t>Definition 3 (CDH-Security in </a:t>
                </a:r>
                <a14:m>
                  <m:oMath xmlns:m="http://schemas.openxmlformats.org/officeDocument/2006/math">
                    <m:r>
                      <a:rPr lang="en-US" altLang="zh-TW" sz="2400" i="1" dirty="0">
                        <a:latin typeface="Cambria Math" panose="02040503050406030204" pitchFamily="18" charset="0"/>
                      </a:rPr>
                      <m:t>𝐺</m:t>
                    </m:r>
                  </m:oMath>
                </a14:m>
                <a:r>
                  <a:rPr lang="en-US" altLang="zh-TW" sz="2400" dirty="0"/>
                  <a:t>). </a:t>
                </a:r>
              </a:p>
              <a:p>
                <a:pPr marL="0" indent="0">
                  <a:buNone/>
                </a:pPr>
                <a:r>
                  <a:rPr lang="en-US" altLang="zh-TW" sz="2400" dirty="0"/>
                  <a:t>	A scheme is considered CDH-Secure in </a:t>
                </a:r>
                <a14:m>
                  <m:oMath xmlns:m="http://schemas.openxmlformats.org/officeDocument/2006/math">
                    <m:r>
                      <a:rPr lang="en-US" altLang="zh-TW" sz="2400" i="1" dirty="0">
                        <a:latin typeface="Cambria Math" panose="02040503050406030204" pitchFamily="18" charset="0"/>
                      </a:rPr>
                      <m:t>𝐺</m:t>
                    </m:r>
                  </m:oMath>
                </a14:m>
                <a:r>
                  <a:rPr lang="en-US" altLang="zh-TW" sz="2400" dirty="0"/>
                  <a:t> when it satisfy the following definition: any probabilistic polynomial time adversary (PPTA) who cannot solve CDH problem with a non-negligible probability has negligible chance to obtain the secret value of the protocol in </a:t>
                </a:r>
                <a14:m>
                  <m:oMath xmlns:m="http://schemas.openxmlformats.org/officeDocument/2006/math">
                    <m:r>
                      <a:rPr lang="en-US" altLang="zh-TW" sz="2400" i="1" dirty="0">
                        <a:latin typeface="Cambria Math" panose="02040503050406030204" pitchFamily="18" charset="0"/>
                      </a:rPr>
                      <m:t>𝐺</m:t>
                    </m:r>
                  </m:oMath>
                </a14:m>
                <a:r>
                  <a:rPr lang="en-US" altLang="zh-TW" sz="2400" dirty="0"/>
                  <a:t>.</a:t>
                </a:r>
                <a:endParaRPr lang="zh-TW" altLang="en-US" sz="2400" dirty="0"/>
              </a:p>
              <a:p>
                <a:r>
                  <a:rPr lang="en-US" altLang="zh-TW" sz="2400" dirty="0"/>
                  <a:t>To sum up, the proposed scheme is considered to achieve CDH-security in </a:t>
                </a:r>
                <a14:m>
                  <m:oMath xmlns:m="http://schemas.openxmlformats.org/officeDocument/2006/math">
                    <m:r>
                      <a:rPr lang="en-US" altLang="zh-TW" sz="2400" i="1" dirty="0" smtClean="0">
                        <a:latin typeface="Cambria Math" panose="02040503050406030204" pitchFamily="18" charset="0"/>
                      </a:rPr>
                      <m:t>𝐺</m:t>
                    </m:r>
                  </m:oMath>
                </a14:m>
                <a:r>
                  <a:rPr lang="en-US" altLang="zh-TW" sz="2400" dirty="0"/>
                  <a:t>, as long as the calculation of the session key for a forged vehicle in our scheme is at least as hard as the CDH problem.</a:t>
                </a:r>
                <a:endParaRPr lang="zh-TW" altLang="en-US" sz="2400" dirty="0"/>
              </a:p>
            </p:txBody>
          </p:sp>
        </mc:Choice>
        <mc:Fallback>
          <p:sp>
            <p:nvSpPr>
              <p:cNvPr id="3" name="內容版面配置區 2">
                <a:extLst>
                  <a:ext uri="{FF2B5EF4-FFF2-40B4-BE49-F238E27FC236}">
                    <a16:creationId xmlns:a16="http://schemas.microsoft.com/office/drawing/2014/main" id="{8C0A85B8-2805-4296-BE19-202BFC849C5A}"/>
                  </a:ext>
                </a:extLst>
              </p:cNvPr>
              <p:cNvSpPr>
                <a:spLocks noGrp="1" noRot="1" noChangeAspect="1" noMove="1" noResize="1" noEditPoints="1" noAdjustHandles="1" noChangeArrowheads="1" noChangeShapeType="1" noTextEdit="1"/>
              </p:cNvSpPr>
              <p:nvPr>
                <p:ph idx="1"/>
              </p:nvPr>
            </p:nvSpPr>
            <p:spPr>
              <a:blipFill>
                <a:blip r:embed="rId3"/>
                <a:stretch>
                  <a:fillRect l="-833" t="-1078" r="-94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377712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4A8679-1307-4FF9-97AD-B357AE350829}"/>
              </a:ext>
            </a:extLst>
          </p:cNvPr>
          <p:cNvSpPr>
            <a:spLocks noGrp="1"/>
          </p:cNvSpPr>
          <p:nvPr>
            <p:ph type="title"/>
          </p:nvPr>
        </p:nvSpPr>
        <p:spPr/>
        <p:txBody>
          <a:bodyPr/>
          <a:lstStyle/>
          <a:p>
            <a:r>
              <a:rPr lang="en-US" altLang="zh-TW" sz="3500" dirty="0"/>
              <a:t>III. SYSTEM MODEL AND SECURITY MODEL</a:t>
            </a:r>
            <a:endParaRPr lang="zh-TW" altLang="en-US" sz="3500" dirty="0"/>
          </a:p>
        </p:txBody>
      </p:sp>
      <p:sp>
        <p:nvSpPr>
          <p:cNvPr id="3" name="內容版面配置區 2">
            <a:extLst>
              <a:ext uri="{FF2B5EF4-FFF2-40B4-BE49-F238E27FC236}">
                <a16:creationId xmlns:a16="http://schemas.microsoft.com/office/drawing/2014/main" id="{ADF70B31-4363-4019-A517-5176AF4B179D}"/>
              </a:ext>
            </a:extLst>
          </p:cNvPr>
          <p:cNvSpPr>
            <a:spLocks noGrp="1"/>
          </p:cNvSpPr>
          <p:nvPr>
            <p:ph idx="1"/>
          </p:nvPr>
        </p:nvSpPr>
        <p:spPr/>
        <p:txBody>
          <a:bodyPr/>
          <a:lstStyle/>
          <a:p>
            <a:r>
              <a:rPr lang="en-US" altLang="zh-TW" sz="2400" dirty="0"/>
              <a:t>A vehicle will pass through the coverage of different RSUs and needs to continuously authenticate with these RSUs. An RSU needs to identity authentication of all vehicles entering its signal coverage range and the information interaction with legal vehicles.</a:t>
            </a:r>
          </a:p>
          <a:p>
            <a:r>
              <a:rPr lang="en-US" altLang="zh-TW" sz="2400" dirty="0"/>
              <a:t>The system model is composed of two main parts: </a:t>
            </a:r>
          </a:p>
          <a:p>
            <a:pPr marL="457200" indent="-457200">
              <a:buFont typeface="+mj-lt"/>
              <a:buAutoNum type="arabicPeriod"/>
            </a:pPr>
            <a:r>
              <a:rPr lang="en-US" altLang="zh-TW" sz="2400" dirty="0"/>
              <a:t>The trustworthiness scalable computation part </a:t>
            </a:r>
          </a:p>
          <a:p>
            <a:pPr lvl="1"/>
            <a:r>
              <a:rPr lang="en-US" altLang="zh-TW" sz="2000" dirty="0"/>
              <a:t>vehicles : the uploader of attributes collected by the OBUs on the vehicle</a:t>
            </a:r>
            <a:endParaRPr lang="en-US" altLang="zh-TW" sz="1600" dirty="0"/>
          </a:p>
          <a:p>
            <a:pPr lvl="1"/>
            <a:r>
              <a:rPr lang="en-US" altLang="zh-TW" sz="2000" dirty="0"/>
              <a:t>RSUs : evaluating the vehicles and recording the results into the blockchain. </a:t>
            </a:r>
            <a:endParaRPr lang="en-US" altLang="zh-TW" sz="1600" dirty="0"/>
          </a:p>
          <a:p>
            <a:pPr marL="457200" indent="-457200">
              <a:buFont typeface="+mj-lt"/>
              <a:buAutoNum type="arabicPeriod"/>
            </a:pPr>
            <a:r>
              <a:rPr lang="en-US" altLang="zh-TW" sz="2400" dirty="0"/>
              <a:t>The network authentication part</a:t>
            </a:r>
          </a:p>
          <a:p>
            <a:pPr lvl="1"/>
            <a:r>
              <a:rPr lang="en-US" altLang="zh-TW" sz="2000" dirty="0"/>
              <a:t>vehicles : apply to join the jurisdiction of an RSU, </a:t>
            </a:r>
          </a:p>
          <a:p>
            <a:pPr lvl="1"/>
            <a:r>
              <a:rPr lang="en-US" altLang="zh-TW" sz="2000" dirty="0"/>
              <a:t>RSU : judging whether the vehicle is qualified to enter the network within its coverage. Certified vehicles will be utilized for aggregation and delivery of traffic condition, and will receive real-time information feedback from RSUs.</a:t>
            </a:r>
            <a:endParaRPr lang="zh-TW" altLang="en-US" sz="2000" dirty="0"/>
          </a:p>
          <a:p>
            <a:pPr marL="457200" indent="-457200">
              <a:buFont typeface="+mj-lt"/>
              <a:buAutoNum type="arabicPeriod"/>
            </a:pPr>
            <a:endParaRPr lang="en-US" altLang="zh-TW" sz="2400" dirty="0"/>
          </a:p>
        </p:txBody>
      </p:sp>
    </p:spTree>
    <p:extLst>
      <p:ext uri="{BB962C8B-B14F-4D97-AF65-F5344CB8AC3E}">
        <p14:creationId xmlns:p14="http://schemas.microsoft.com/office/powerpoint/2010/main" val="3387445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7774BB-E44B-4FA0-98C6-B2AAA87EF4E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9607469-345D-421D-B733-724A5AFA4113}"/>
              </a:ext>
            </a:extLst>
          </p:cNvPr>
          <p:cNvSpPr>
            <a:spLocks noGrp="1"/>
          </p:cNvSpPr>
          <p:nvPr>
            <p:ph idx="1"/>
          </p:nvPr>
        </p:nvSpPr>
        <p:spPr>
          <a:xfrm>
            <a:off x="304800" y="1677474"/>
            <a:ext cx="11582400" cy="4525963"/>
          </a:xfrm>
        </p:spPr>
        <p:txBody>
          <a:bodyPr/>
          <a:lstStyle/>
          <a:p>
            <a:r>
              <a:rPr lang="en-US" altLang="zh-TW" sz="2400" dirty="0"/>
              <a:t>The components of this system are listed as follows: </a:t>
            </a:r>
          </a:p>
          <a:p>
            <a:pPr>
              <a:buFont typeface="Wingdings" panose="05000000000000000000" pitchFamily="2" charset="2"/>
              <a:buChar char="p"/>
            </a:pPr>
            <a:r>
              <a:rPr lang="en-US" altLang="zh-TW" sz="2400" dirty="0"/>
              <a:t>Key Generation System: KGC is a trusted component for key generation and distribution.</a:t>
            </a:r>
          </a:p>
          <a:p>
            <a:pPr>
              <a:buFont typeface="Wingdings" panose="05000000000000000000" pitchFamily="2" charset="2"/>
              <a:buChar char="p"/>
            </a:pPr>
            <a:r>
              <a:rPr lang="en-US" altLang="zh-TW" sz="2400" dirty="0"/>
              <a:t>The Blockchain: Record the attributes and trustworthiness of vehicles. </a:t>
            </a:r>
          </a:p>
          <a:p>
            <a:pPr>
              <a:buFont typeface="Wingdings" panose="05000000000000000000" pitchFamily="2" charset="2"/>
              <a:buChar char="p"/>
            </a:pPr>
            <a:r>
              <a:rPr lang="en-US" altLang="zh-TW" sz="2400" dirty="0"/>
              <a:t>Roadside units (RSUs) :Responsible for collecting vehicle attribute information and conducting trustworthiness scalable computation on vehicles, and maintaining the trustworthiness blockchain. It’s also responsible for authenticating the identity of a vehicle. </a:t>
            </a:r>
          </a:p>
          <a:p>
            <a:pPr>
              <a:buFont typeface="Wingdings" panose="05000000000000000000" pitchFamily="2" charset="2"/>
              <a:buChar char="p"/>
            </a:pPr>
            <a:r>
              <a:rPr lang="en-US" altLang="zh-TW" sz="2400" dirty="0"/>
              <a:t>Vehicles: Equipped with lots of sensor nodes, called on-board units (OBUs). OBUs collect real attribute information of the vehicle and send to the nearby RSUs. When vehicles enters the coverage of an RSU, it needs to do initial authentication or handover authentication with the RSU, by using some original parameters distributed by KGC to itself and authentication parameters or tokens sent from the RSU.</a:t>
            </a:r>
            <a:endParaRPr lang="zh-TW" altLang="en-US" sz="2400" dirty="0"/>
          </a:p>
          <a:p>
            <a:pPr>
              <a:buFont typeface="Wingdings" panose="05000000000000000000" pitchFamily="2" charset="2"/>
              <a:buChar char="p"/>
            </a:pPr>
            <a:endParaRPr lang="zh-TW" altLang="en-US" sz="2400" dirty="0"/>
          </a:p>
        </p:txBody>
      </p:sp>
    </p:spTree>
    <p:extLst>
      <p:ext uri="{BB962C8B-B14F-4D97-AF65-F5344CB8AC3E}">
        <p14:creationId xmlns:p14="http://schemas.microsoft.com/office/powerpoint/2010/main" val="378305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FFBE93-6339-4300-941E-A09D91225D42}"/>
              </a:ext>
            </a:extLst>
          </p:cNvPr>
          <p:cNvSpPr>
            <a:spLocks noGrp="1"/>
          </p:cNvSpPr>
          <p:nvPr>
            <p:ph type="title"/>
          </p:nvPr>
        </p:nvSpPr>
        <p:spPr/>
        <p:txBody>
          <a:bodyPr/>
          <a:lstStyle/>
          <a:p>
            <a:r>
              <a:rPr lang="en-US" altLang="zh-TW" dirty="0"/>
              <a:t>B. SECURITY MODEL</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C39DA490-4540-468A-B8A1-18225D846AA8}"/>
                  </a:ext>
                </a:extLst>
              </p:cNvPr>
              <p:cNvSpPr>
                <a:spLocks noGrp="1"/>
              </p:cNvSpPr>
              <p:nvPr>
                <p:ph idx="1"/>
              </p:nvPr>
            </p:nvSpPr>
            <p:spPr/>
            <p:txBody>
              <a:bodyPr/>
              <a:lstStyle/>
              <a:p>
                <a:pPr marL="0" indent="0">
                  <a:buNone/>
                </a:pPr>
                <a:r>
                  <a:rPr lang="en-US" altLang="zh-TW" sz="2400" dirty="0"/>
                  <a:t>1) A FORGED VEHICLE </a:t>
                </a:r>
              </a:p>
              <a:p>
                <a:r>
                  <a:rPr lang="en-US" altLang="zh-TW" sz="2400" dirty="0"/>
                  <a:t>There are two types of forged vehicle in this paper: </a:t>
                </a:r>
              </a:p>
              <a:p>
                <a:pPr marL="457200" indent="-457200">
                  <a:buFont typeface="+mj-lt"/>
                  <a:buAutoNum type="arabicPeriod"/>
                </a:pPr>
                <a:r>
                  <a:rPr lang="en-US" altLang="zh-TW" sz="2400" dirty="0"/>
                  <a:t>forged newcomer vehicle</a:t>
                </a:r>
              </a:p>
              <a:p>
                <a:pPr marL="457200" indent="-457200">
                  <a:buFont typeface="+mj-lt"/>
                  <a:buAutoNum type="arabicPeriod"/>
                </a:pPr>
                <a:r>
                  <a:rPr lang="en-US" altLang="zh-TW" sz="2400" dirty="0"/>
                  <a:t>forged handover vehicle</a:t>
                </a:r>
              </a:p>
              <a:p>
                <a:r>
                  <a:rPr lang="en-US" altLang="zh-TW" sz="2400" dirty="0"/>
                  <a:t>An adversary </a:t>
                </a:r>
                <a14:m>
                  <m:oMath xmlns:m="http://schemas.openxmlformats.org/officeDocument/2006/math">
                    <m:r>
                      <a:rPr lang="zh-TW" altLang="en-US" sz="2400" i="1" dirty="0" smtClean="0">
                        <a:latin typeface="Cambria Math" panose="02040503050406030204" pitchFamily="18" charset="0"/>
                      </a:rPr>
                      <m:t>𝒜</m:t>
                    </m:r>
                  </m:oMath>
                </a14:m>
                <a:r>
                  <a:rPr lang="en-US" altLang="zh-TW" sz="2400" dirty="0"/>
                  <a:t>, who has forged a vehicle which is going to join in the network, wants to be authenticated as a legal vehicle by the RSU. In our assumption,</a:t>
                </a:r>
                <a14:m>
                  <m:oMath xmlns:m="http://schemas.openxmlformats.org/officeDocument/2006/math">
                    <m:r>
                      <a:rPr lang="zh-TW" altLang="en-US" sz="2400" i="1" dirty="0">
                        <a:latin typeface="Cambria Math" panose="02040503050406030204" pitchFamily="18" charset="0"/>
                      </a:rPr>
                      <m:t>𝒜</m:t>
                    </m:r>
                  </m:oMath>
                </a14:m>
                <a:r>
                  <a:rPr lang="zh-TW" altLang="en-US" sz="2400" dirty="0"/>
                  <a:t> </a:t>
                </a:r>
                <a:r>
                  <a:rPr lang="en-US" altLang="zh-TW" sz="2400" dirty="0"/>
                  <a:t>can read the storage of the forged vehicle and obtain the session key SK</a:t>
                </a:r>
                <a:r>
                  <a:rPr lang="en-US" altLang="zh-TW" sz="2400" baseline="-25000" dirty="0"/>
                  <a:t>1</a:t>
                </a:r>
                <a:r>
                  <a:rPr lang="en-US" altLang="zh-TW" sz="2400" dirty="0"/>
                  <a:t> which has been generated by the vehicle with the public key of the RSU and his own secret key.</a:t>
                </a:r>
                <a14:m>
                  <m:oMath xmlns:m="http://schemas.openxmlformats.org/officeDocument/2006/math">
                    <m:r>
                      <a:rPr lang="zh-TW" altLang="en-US" sz="2400" i="1" dirty="0" smtClean="0">
                        <a:latin typeface="Cambria Math" panose="02040503050406030204" pitchFamily="18" charset="0"/>
                      </a:rPr>
                      <m:t> </m:t>
                    </m:r>
                    <m:r>
                      <a:rPr lang="zh-TW" altLang="en-US" sz="2400" i="1" dirty="0">
                        <a:latin typeface="Cambria Math" panose="02040503050406030204" pitchFamily="18" charset="0"/>
                      </a:rPr>
                      <m:t> </m:t>
                    </m:r>
                    <m:r>
                      <a:rPr lang="zh-TW" altLang="en-US" sz="2400" i="1" dirty="0">
                        <a:latin typeface="Cambria Math" panose="02040503050406030204" pitchFamily="18" charset="0"/>
                      </a:rPr>
                      <m:t>𝒜</m:t>
                    </m:r>
                  </m:oMath>
                </a14:m>
                <a:r>
                  <a:rPr lang="zh-TW" altLang="en-US" sz="2400" dirty="0"/>
                  <a:t> </a:t>
                </a:r>
                <a:r>
                  <a:rPr lang="en-US" altLang="zh-TW" sz="2400" dirty="0"/>
                  <a:t>also can receive the parameters and timestamps sent by the RSU.</a:t>
                </a:r>
                <a:endParaRPr lang="zh-TW" altLang="en-US" sz="2400" dirty="0"/>
              </a:p>
            </p:txBody>
          </p:sp>
        </mc:Choice>
        <mc:Fallback>
          <p:sp>
            <p:nvSpPr>
              <p:cNvPr id="3" name="內容版面配置區 2">
                <a:extLst>
                  <a:ext uri="{FF2B5EF4-FFF2-40B4-BE49-F238E27FC236}">
                    <a16:creationId xmlns:a16="http://schemas.microsoft.com/office/drawing/2014/main" id="{C39DA490-4540-468A-B8A1-18225D846AA8}"/>
                  </a:ext>
                </a:extLst>
              </p:cNvPr>
              <p:cNvSpPr>
                <a:spLocks noGrp="1" noRot="1" noChangeAspect="1" noMove="1" noResize="1" noEditPoints="1" noAdjustHandles="1" noChangeArrowheads="1" noChangeShapeType="1" noTextEdit="1"/>
              </p:cNvSpPr>
              <p:nvPr>
                <p:ph idx="1"/>
              </p:nvPr>
            </p:nvSpPr>
            <p:spPr>
              <a:blipFill>
                <a:blip r:embed="rId3"/>
                <a:stretch>
                  <a:fillRect l="-833" t="-1078" r="-38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93835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70F4CF-46C4-4CBD-A7F0-05C0C75E385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426E5E5-4AFF-49FC-B0DD-1B51E4ECFACC}"/>
              </a:ext>
            </a:extLst>
          </p:cNvPr>
          <p:cNvSpPr>
            <a:spLocks noGrp="1"/>
          </p:cNvSpPr>
          <p:nvPr>
            <p:ph idx="1"/>
          </p:nvPr>
        </p:nvSpPr>
        <p:spPr/>
        <p:txBody>
          <a:bodyPr/>
          <a:lstStyle/>
          <a:p>
            <a:pPr marL="0" indent="0">
              <a:buNone/>
            </a:pPr>
            <a:r>
              <a:rPr lang="en-US" altLang="zh-TW" sz="2400" dirty="0"/>
              <a:t>2) MAN-IN-THE-MIDDLE ATTACK </a:t>
            </a:r>
          </a:p>
          <a:p>
            <a:r>
              <a:rPr lang="en-US" altLang="zh-TW" sz="2400" dirty="0"/>
              <a:t>Man-in-the-Middle (MITM) attack refers to the attack that the attacker intercepts and attempted to tamper with the message. We assume that an MITM attacker have the ability to block the message and implement all necessary calculations.</a:t>
            </a:r>
          </a:p>
          <a:p>
            <a:pPr marL="0" indent="0">
              <a:buNone/>
            </a:pPr>
            <a:r>
              <a:rPr lang="en-US" altLang="zh-TW" sz="2400" dirty="0"/>
              <a:t>3) REPLY ATTACK </a:t>
            </a:r>
          </a:p>
          <a:p>
            <a:r>
              <a:rPr lang="en-US" altLang="zh-TW" sz="2400" dirty="0"/>
              <a:t>Replay attack means that the attacker collects authentication messages sent before from the vehicle and to the RSU, trying to pass the authentication by RSU. An old authentication message might be abused by malicious users to achieve their goals.</a:t>
            </a:r>
            <a:endParaRPr lang="zh-TW" altLang="en-US" sz="2400" dirty="0"/>
          </a:p>
        </p:txBody>
      </p:sp>
    </p:spTree>
    <p:extLst>
      <p:ext uri="{BB962C8B-B14F-4D97-AF65-F5344CB8AC3E}">
        <p14:creationId xmlns:p14="http://schemas.microsoft.com/office/powerpoint/2010/main" val="3693139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5EE246-41D1-466A-B6D2-090DDA0857B2}"/>
              </a:ext>
            </a:extLst>
          </p:cNvPr>
          <p:cNvSpPr>
            <a:spLocks noGrp="1"/>
          </p:cNvSpPr>
          <p:nvPr>
            <p:ph type="title"/>
          </p:nvPr>
        </p:nvSpPr>
        <p:spPr/>
        <p:txBody>
          <a:bodyPr/>
          <a:lstStyle/>
          <a:p>
            <a:r>
              <a:rPr lang="en-US" altLang="zh-TW" sz="3500" dirty="0"/>
              <a:t>IV. BLOCKCHAIN ASSISTED TRUSTWORTHINESS SCALABLE COMPUTATION</a:t>
            </a:r>
            <a:endParaRPr lang="zh-TW" altLang="en-US" sz="3500" dirty="0"/>
          </a:p>
        </p:txBody>
      </p:sp>
      <p:sp>
        <p:nvSpPr>
          <p:cNvPr id="3" name="內容版面配置區 2">
            <a:extLst>
              <a:ext uri="{FF2B5EF4-FFF2-40B4-BE49-F238E27FC236}">
                <a16:creationId xmlns:a16="http://schemas.microsoft.com/office/drawing/2014/main" id="{DB6616DE-FEFA-42BF-AF78-781C82376187}"/>
              </a:ext>
            </a:extLst>
          </p:cNvPr>
          <p:cNvSpPr>
            <a:spLocks noGrp="1"/>
          </p:cNvSpPr>
          <p:nvPr>
            <p:ph idx="1"/>
          </p:nvPr>
        </p:nvSpPr>
        <p:spPr/>
        <p:txBody>
          <a:bodyPr/>
          <a:lstStyle/>
          <a:p>
            <a:r>
              <a:rPr lang="en-US" altLang="zh-TW" sz="2400" dirty="0"/>
              <a:t>In this section, Blockchain assisted trustworthiness scalable computation, which will be utilized in the proposed authentication scheme for region access control and vehicle authentication [31]. In this system, RSU is regarded as the hub of trustworthiness scalable computation, mining the attribute data of vehicles to realize the real-time scalable computation of vehicle trustworthiness. </a:t>
            </a:r>
          </a:p>
          <a:p>
            <a:r>
              <a:rPr lang="en-US" altLang="zh-TW" sz="2400" dirty="0"/>
              <a:t>With consensus mechanism, the reliability of vehicles is guaranteed to be unified in the whole network in real time. Each RSU can find trustworthiness value of any vehicle in blockchain to determine whether the vehicle meets the requirements of information access in the region. The trustworthiness is also utilized to assist the realization of identity authentication. With the aid of the blockchain, the vehicle trustworthiness computation will be more scalable.</a:t>
            </a:r>
            <a:endParaRPr lang="zh-TW" altLang="en-US" sz="2400" dirty="0"/>
          </a:p>
        </p:txBody>
      </p:sp>
    </p:spTree>
    <p:extLst>
      <p:ext uri="{BB962C8B-B14F-4D97-AF65-F5344CB8AC3E}">
        <p14:creationId xmlns:p14="http://schemas.microsoft.com/office/powerpoint/2010/main" val="824231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AEF7C4-CCAB-4F7E-A7F0-57DA60FA6439}"/>
              </a:ext>
            </a:extLst>
          </p:cNvPr>
          <p:cNvSpPr>
            <a:spLocks noGrp="1"/>
          </p:cNvSpPr>
          <p:nvPr>
            <p:ph type="title"/>
          </p:nvPr>
        </p:nvSpPr>
        <p:spPr/>
        <p:txBody>
          <a:bodyPr/>
          <a:lstStyle/>
          <a:p>
            <a:r>
              <a:rPr lang="en-US" altLang="zh-TW" dirty="0"/>
              <a:t>ABSTRACT</a:t>
            </a:r>
            <a:endParaRPr lang="zh-TW" altLang="en-US" dirty="0"/>
          </a:p>
        </p:txBody>
      </p:sp>
      <p:sp>
        <p:nvSpPr>
          <p:cNvPr id="3" name="內容版面配置區 2">
            <a:extLst>
              <a:ext uri="{FF2B5EF4-FFF2-40B4-BE49-F238E27FC236}">
                <a16:creationId xmlns:a16="http://schemas.microsoft.com/office/drawing/2014/main" id="{5BB9332E-2124-48C3-8682-DEA1463046B0}"/>
              </a:ext>
            </a:extLst>
          </p:cNvPr>
          <p:cNvSpPr>
            <a:spLocks noGrp="1"/>
          </p:cNvSpPr>
          <p:nvPr>
            <p:ph idx="1"/>
          </p:nvPr>
        </p:nvSpPr>
        <p:spPr/>
        <p:txBody>
          <a:bodyPr/>
          <a:lstStyle/>
          <a:p>
            <a:r>
              <a:rPr lang="en-US" altLang="zh-TW" sz="2400" dirty="0"/>
              <a:t>Much research focused on secure</a:t>
            </a:r>
            <a:r>
              <a:rPr lang="zh-TW" altLang="en-US" sz="2400" dirty="0"/>
              <a:t> </a:t>
            </a:r>
            <a:r>
              <a:rPr lang="en-US" altLang="zh-TW" sz="2400" dirty="0"/>
              <a:t>communication in VANETs, especially V2V or V2I communications. However, they often require complex re-authentication when vehicles enter a new infrastructure coverage, which</a:t>
            </a:r>
            <a:r>
              <a:rPr lang="zh-TW" altLang="en-US" sz="2400" dirty="0"/>
              <a:t> </a:t>
            </a:r>
            <a:r>
              <a:rPr lang="en-US" altLang="zh-TW" sz="2400" dirty="0"/>
              <a:t>greatly reduces the efficiency of the entire network. In this article, blockchain is utilized to enhance</a:t>
            </a:r>
            <a:r>
              <a:rPr lang="zh-TW" altLang="en-US" sz="2400" dirty="0"/>
              <a:t> </a:t>
            </a:r>
            <a:r>
              <a:rPr lang="en-US" altLang="zh-TW" sz="2400" dirty="0"/>
              <a:t>the scalability of the trustworthiness scalable computation. </a:t>
            </a:r>
          </a:p>
          <a:p>
            <a:r>
              <a:rPr lang="en-US" altLang="zh-TW" sz="2400" dirty="0"/>
              <a:t>The proposed blockchain assisted trustworthiness scalable computation based V2I authentication (B-TSCA) scheme achieves rapid re-authentication of vehicles through</a:t>
            </a:r>
            <a:r>
              <a:rPr lang="zh-TW" altLang="en-US" sz="2400" dirty="0"/>
              <a:t> </a:t>
            </a:r>
            <a:r>
              <a:rPr lang="en-US" altLang="zh-TW" sz="2400" dirty="0"/>
              <a:t>secure ownership transfer between infrastructures. Blockchain technology ensures the decentralization and non-tamper ability of the scalable computation result. The</a:t>
            </a:r>
            <a:r>
              <a:rPr lang="zh-TW" altLang="en-US" sz="2400" dirty="0"/>
              <a:t> </a:t>
            </a:r>
            <a:r>
              <a:rPr lang="en-US" altLang="zh-TW" sz="2400" dirty="0"/>
              <a:t>security analysis indicates that B-TSCA scheme is a CDH-secure scheme. The time cost of the novel handover</a:t>
            </a:r>
            <a:r>
              <a:rPr lang="zh-TW" altLang="en-US" sz="2400" dirty="0"/>
              <a:t> </a:t>
            </a:r>
            <a:r>
              <a:rPr lang="en-US" altLang="zh-TW" sz="2400" dirty="0"/>
              <a:t>authentication phase is half of that of the initial one as is presented in the simulation.</a:t>
            </a:r>
            <a:endParaRPr lang="zh-TW" altLang="en-US" sz="2400" dirty="0"/>
          </a:p>
          <a:p>
            <a:endParaRPr lang="zh-TW" altLang="en-US" sz="2400" dirty="0"/>
          </a:p>
        </p:txBody>
      </p:sp>
    </p:spTree>
    <p:extLst>
      <p:ext uri="{BB962C8B-B14F-4D97-AF65-F5344CB8AC3E}">
        <p14:creationId xmlns:p14="http://schemas.microsoft.com/office/powerpoint/2010/main" val="2837940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3EC25C-E10F-4402-80DF-621364E85A19}"/>
              </a:ext>
            </a:extLst>
          </p:cNvPr>
          <p:cNvSpPr>
            <a:spLocks noGrp="1"/>
          </p:cNvSpPr>
          <p:nvPr>
            <p:ph type="title"/>
          </p:nvPr>
        </p:nvSpPr>
        <p:spPr/>
        <p:txBody>
          <a:bodyPr/>
          <a:lstStyle/>
          <a:p>
            <a:r>
              <a:rPr lang="en-US" altLang="zh-TW" dirty="0"/>
              <a:t>A. THE CONCEPT OF BLOCKCHAIN</a:t>
            </a:r>
            <a:endParaRPr lang="zh-TW" altLang="en-US" dirty="0"/>
          </a:p>
        </p:txBody>
      </p:sp>
      <p:sp>
        <p:nvSpPr>
          <p:cNvPr id="3" name="內容版面配置區 2">
            <a:extLst>
              <a:ext uri="{FF2B5EF4-FFF2-40B4-BE49-F238E27FC236}">
                <a16:creationId xmlns:a16="http://schemas.microsoft.com/office/drawing/2014/main" id="{B28B6201-D5B6-4B52-978B-72DA0A7E2A14}"/>
              </a:ext>
            </a:extLst>
          </p:cNvPr>
          <p:cNvSpPr>
            <a:spLocks noGrp="1"/>
          </p:cNvSpPr>
          <p:nvPr>
            <p:ph idx="1"/>
          </p:nvPr>
        </p:nvSpPr>
        <p:spPr>
          <a:xfrm>
            <a:off x="95250" y="1635682"/>
            <a:ext cx="12001500" cy="2381249"/>
          </a:xfrm>
        </p:spPr>
        <p:txBody>
          <a:bodyPr/>
          <a:lstStyle/>
          <a:p>
            <a:r>
              <a:rPr lang="en-US" altLang="zh-TW" sz="2400" dirty="0"/>
              <a:t>A decentralized distributed accounting system. P2P interaction is utilized to avoid the centralized structure. Blockchain applies cryptography technology, timestamp and consensus algorithm to ensure the consistency in each node database, so that records can be instantly verified, transparent and traceable, undeniable and difficult to tamper.</a:t>
            </a:r>
          </a:p>
          <a:p>
            <a:r>
              <a:rPr lang="en-US" altLang="zh-TW" sz="2400" dirty="0"/>
              <a:t>Hash functions are mainly utilized for data integrity preserving, data encryption, consensus calculation for workload proof, block linkage, etc. </a:t>
            </a:r>
          </a:p>
        </p:txBody>
      </p:sp>
      <p:pic>
        <p:nvPicPr>
          <p:cNvPr id="4" name="圖片 3">
            <a:extLst>
              <a:ext uri="{FF2B5EF4-FFF2-40B4-BE49-F238E27FC236}">
                <a16:creationId xmlns:a16="http://schemas.microsoft.com/office/drawing/2014/main" id="{8F2F53BD-0F35-490F-B130-545AE658122A}"/>
              </a:ext>
            </a:extLst>
          </p:cNvPr>
          <p:cNvPicPr>
            <a:picLocks noChangeAspect="1"/>
          </p:cNvPicPr>
          <p:nvPr/>
        </p:nvPicPr>
        <p:blipFill rotWithShape="1">
          <a:blip r:embed="rId3"/>
          <a:srcRect t="2157" b="3040"/>
          <a:stretch/>
        </p:blipFill>
        <p:spPr>
          <a:xfrm>
            <a:off x="6933350" y="4234975"/>
            <a:ext cx="5258650" cy="2520000"/>
          </a:xfrm>
          <a:prstGeom prst="rect">
            <a:avLst/>
          </a:prstGeom>
        </p:spPr>
      </p:pic>
      <p:sp>
        <p:nvSpPr>
          <p:cNvPr id="5" name="文字方塊 4">
            <a:extLst>
              <a:ext uri="{FF2B5EF4-FFF2-40B4-BE49-F238E27FC236}">
                <a16:creationId xmlns:a16="http://schemas.microsoft.com/office/drawing/2014/main" id="{4A51923D-39A0-47FC-8E37-E27F1E11B1E5}"/>
              </a:ext>
            </a:extLst>
          </p:cNvPr>
          <p:cNvSpPr txBox="1"/>
          <p:nvPr/>
        </p:nvSpPr>
        <p:spPr>
          <a:xfrm>
            <a:off x="95250" y="4047171"/>
            <a:ext cx="7134225" cy="2954655"/>
          </a:xfrm>
          <a:prstGeom prst="rect">
            <a:avLst/>
          </a:prstGeom>
          <a:noFill/>
        </p:spPr>
        <p:txBody>
          <a:bodyPr wrap="square" rtlCol="0">
            <a:spAutoFit/>
          </a:bodyPr>
          <a:lstStyle/>
          <a:p>
            <a:pPr marL="342900" indent="-342900">
              <a:buFont typeface="Wingdings" panose="05000000000000000000" pitchFamily="2" charset="2"/>
              <a:buChar char="n"/>
            </a:pPr>
            <a:r>
              <a:rPr lang="en-US" altLang="zh-TW" sz="2400" dirty="0">
                <a:solidFill>
                  <a:schemeClr val="tx2">
                    <a:lumMod val="75000"/>
                  </a:schemeClr>
                </a:solidFill>
                <a:latin typeface="Times New Roman" panose="02020603050405020304" pitchFamily="18" charset="0"/>
                <a:ea typeface="標楷體" panose="03000509000000000000" pitchFamily="65" charset="-120"/>
                <a:cs typeface="+mn-cs"/>
              </a:rPr>
              <a:t>Merkle hash tree (MHT),</a:t>
            </a:r>
            <a:r>
              <a:rPr lang="en-US" altLang="zh-TW" sz="2400" dirty="0">
                <a:solidFill>
                  <a:schemeClr val="tx2">
                    <a:lumMod val="75000"/>
                  </a:schemeClr>
                </a:solidFill>
                <a:latin typeface="Times New Roman" panose="02020603050405020304" pitchFamily="18" charset="0"/>
                <a:ea typeface="標楷體" panose="03000509000000000000" pitchFamily="65" charset="-120"/>
              </a:rPr>
              <a:t> a binary tree</a:t>
            </a:r>
            <a:r>
              <a:rPr lang="en-US" altLang="zh-TW" sz="2400" dirty="0">
                <a:solidFill>
                  <a:schemeClr val="tx2">
                    <a:lumMod val="75000"/>
                  </a:schemeClr>
                </a:solidFill>
                <a:latin typeface="Times New Roman" panose="02020603050405020304" pitchFamily="18" charset="0"/>
                <a:ea typeface="標楷體" panose="03000509000000000000" pitchFamily="65" charset="-120"/>
                <a:cs typeface="+mn-cs"/>
              </a:rPr>
              <a:t>, is widely used in blockchain. The hash values of information are stored in the nodes. Each transaction record is calculated as a hash value and be stored as a leaf node in MHT. Then, two leaf nodes are hashed in pairs and stored in the block until the last hash value is taken as the Merkle root.</a:t>
            </a:r>
            <a:endParaRPr lang="zh-TW" altLang="en-US" sz="2400" dirty="0">
              <a:solidFill>
                <a:schemeClr val="tx2">
                  <a:lumMod val="75000"/>
                </a:schemeClr>
              </a:solidFill>
              <a:latin typeface="Times New Roman" panose="02020603050405020304" pitchFamily="18" charset="0"/>
              <a:ea typeface="標楷體" panose="03000509000000000000" pitchFamily="65" charset="-120"/>
              <a:cs typeface="+mn-cs"/>
            </a:endParaRPr>
          </a:p>
          <a:p>
            <a:endParaRPr lang="zh-TW" altLang="en-US" dirty="0"/>
          </a:p>
        </p:txBody>
      </p:sp>
    </p:spTree>
    <p:extLst>
      <p:ext uri="{BB962C8B-B14F-4D97-AF65-F5344CB8AC3E}">
        <p14:creationId xmlns:p14="http://schemas.microsoft.com/office/powerpoint/2010/main" val="3661643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0B31E7F-2930-4E1C-8AAA-DEC12B0762D4}"/>
              </a:ext>
            </a:extLst>
          </p:cNvPr>
          <p:cNvSpPr>
            <a:spLocks noGrp="1"/>
          </p:cNvSpPr>
          <p:nvPr>
            <p:ph type="title"/>
          </p:nvPr>
        </p:nvSpPr>
        <p:spPr/>
        <p:txBody>
          <a:bodyPr/>
          <a:lstStyle/>
          <a:p>
            <a:r>
              <a:rPr lang="en-US" altLang="zh-TW" sz="3500" dirty="0"/>
              <a:t>B. DETAILS OF BLOCKCHAIN ASSISTED TRUSTWORTHINESS SCALABLE COMPUTATION</a:t>
            </a:r>
            <a:endParaRPr lang="zh-TW" altLang="en-US" sz="3500" dirty="0"/>
          </a:p>
        </p:txBody>
      </p:sp>
      <p:sp>
        <p:nvSpPr>
          <p:cNvPr id="3" name="內容版面配置區 2">
            <a:extLst>
              <a:ext uri="{FF2B5EF4-FFF2-40B4-BE49-F238E27FC236}">
                <a16:creationId xmlns:a16="http://schemas.microsoft.com/office/drawing/2014/main" id="{54DD1219-E7C0-41BA-99D2-3E1691F4B8EE}"/>
              </a:ext>
            </a:extLst>
          </p:cNvPr>
          <p:cNvSpPr>
            <a:spLocks noGrp="1"/>
          </p:cNvSpPr>
          <p:nvPr>
            <p:ph idx="1"/>
          </p:nvPr>
        </p:nvSpPr>
        <p:spPr/>
        <p:txBody>
          <a:bodyPr/>
          <a:lstStyle/>
          <a:p>
            <a:r>
              <a:rPr lang="en-US" altLang="zh-TW" sz="2400" dirty="0"/>
              <a:t>Consider a typical VANET, vehicles and RSUs communicating with each other. Every moment, each vehicle node belongs to a unique RSU, and each RSU is responsible for the scalable computation of the trustworthiness value of multiple vehicle nodes. A single RSU is responsible for mining the attribute information of vehicles within its jurisdiction, evaluating it, and entering the evaluated vehicle trustworthiness value into the blockchain ledger.</a:t>
            </a:r>
          </a:p>
          <a:p>
            <a:r>
              <a:rPr lang="en-US" altLang="zh-TW" sz="2400" dirty="0"/>
              <a:t>The trustworthiness scalable computation method for vehicles is first mentioned in [32]. Two definitions are defined well: trustworthiness attribute information (TAI) and trustworthiness level (TL).</a:t>
            </a:r>
            <a:endParaRPr lang="zh-TW" altLang="en-US" sz="2400" dirty="0"/>
          </a:p>
        </p:txBody>
      </p:sp>
    </p:spTree>
    <p:extLst>
      <p:ext uri="{BB962C8B-B14F-4D97-AF65-F5344CB8AC3E}">
        <p14:creationId xmlns:p14="http://schemas.microsoft.com/office/powerpoint/2010/main" val="39025169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8F57CB-2A7C-42C0-817F-8EF5E3D8940F}"/>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C4419A28-9659-4940-9A03-2E3F88B84141}"/>
                  </a:ext>
                </a:extLst>
              </p:cNvPr>
              <p:cNvSpPr>
                <a:spLocks noGrp="1"/>
              </p:cNvSpPr>
              <p:nvPr>
                <p:ph idx="1"/>
              </p:nvPr>
            </p:nvSpPr>
            <p:spPr/>
            <p:txBody>
              <a:bodyPr/>
              <a:lstStyle/>
              <a:p>
                <a:r>
                  <a:rPr lang="en-US" altLang="zh-TW" sz="2400" dirty="0"/>
                  <a:t>Definition 4 provides the meaning of TAI. </a:t>
                </a:r>
              </a:p>
              <a:p>
                <a:r>
                  <a:rPr lang="en-US" altLang="zh-TW" sz="2400" dirty="0"/>
                  <a:t>Def 4: TAI is a collection of various attribute parameters reflecting the attributes of a vehicle. Set A = </a:t>
                </a:r>
                <a14:m>
                  <m:oMath xmlns:m="http://schemas.openxmlformats.org/officeDocument/2006/math">
                    <m:r>
                      <a:rPr lang="en-US" altLang="zh-TW" sz="2400" b="0" i="1" dirty="0" smtClean="0">
                        <a:latin typeface="Cambria Math" panose="02040503050406030204" pitchFamily="18" charset="0"/>
                      </a:rPr>
                      <m:t>{</m:t>
                    </m:r>
                  </m:oMath>
                </a14:m>
                <a:r>
                  <a:rPr lang="en-US" altLang="zh-TW" sz="2400" dirty="0"/>
                  <a:t>a</a:t>
                </a:r>
                <a:r>
                  <a:rPr lang="en-US" altLang="zh-TW" sz="2400" baseline="-25000" dirty="0"/>
                  <a:t>1,</a:t>
                </a:r>
                <a:r>
                  <a:rPr lang="en-US" altLang="zh-TW" sz="2400" dirty="0"/>
                  <a:t>a</a:t>
                </a:r>
                <a:r>
                  <a:rPr lang="en-US" altLang="zh-TW" sz="2400" baseline="-25000" dirty="0"/>
                  <a:t>2,</a:t>
                </a:r>
                <a:r>
                  <a:rPr lang="en-US" altLang="zh-TW" sz="2400" dirty="0"/>
                  <a:t>a</a:t>
                </a:r>
                <a:r>
                  <a:rPr lang="en-US" altLang="zh-TW" sz="2400" baseline="-25000" dirty="0"/>
                  <a:t>3</a:t>
                </a:r>
                <a:r>
                  <a:rPr lang="en-US" altLang="zh-TW" sz="2400" dirty="0"/>
                  <a:t>,... a</a:t>
                </a:r>
                <a:r>
                  <a:rPr lang="en-US" altLang="zh-TW" sz="2400" baseline="-25000" dirty="0"/>
                  <a:t>m</a:t>
                </a:r>
                <a:r>
                  <a:rPr lang="en-US" altLang="zh-TW" sz="2400" dirty="0"/>
                  <a:t>},where A represents the set of TAI, and a</a:t>
                </a:r>
                <a:r>
                  <a:rPr lang="en-US" altLang="zh-TW" sz="2400" baseline="-25000" dirty="0"/>
                  <a:t>1,</a:t>
                </a:r>
                <a:r>
                  <a:rPr lang="en-US" altLang="zh-TW" sz="2400" dirty="0"/>
                  <a:t>a</a:t>
                </a:r>
                <a:r>
                  <a:rPr lang="en-US" altLang="zh-TW" sz="2400" baseline="-25000" dirty="0"/>
                  <a:t>2,</a:t>
                </a:r>
                <a:r>
                  <a:rPr lang="en-US" altLang="zh-TW" sz="2400" dirty="0"/>
                  <a:t>a</a:t>
                </a:r>
                <a:r>
                  <a:rPr lang="en-US" altLang="zh-TW" sz="2400" baseline="-25000" dirty="0"/>
                  <a:t>3</a:t>
                </a:r>
                <a:r>
                  <a:rPr lang="en-US" altLang="zh-TW" sz="2400" dirty="0"/>
                  <a:t>,... a</a:t>
                </a:r>
                <a:r>
                  <a:rPr lang="en-US" altLang="zh-TW" sz="2400" baseline="-25000" dirty="0"/>
                  <a:t>m  </a:t>
                </a:r>
                <a:r>
                  <a:rPr lang="en-US" altLang="zh-TW" sz="2400" dirty="0"/>
                  <a:t>denote different parameters collected by m On Board Units (OBUs). </a:t>
                </a:r>
              </a:p>
              <a:p>
                <a:r>
                  <a:rPr lang="en-US" altLang="zh-TW" sz="2400" dirty="0"/>
                  <a:t>These messages are collected by OBUs and sent to the RSU. The RSU will calculate the vehicle TL according to TAI. The definition of TL is presented in Definition 5.</a:t>
                </a:r>
              </a:p>
              <a:p>
                <a:r>
                  <a:rPr lang="en-US" altLang="zh-TW" sz="2400" dirty="0"/>
                  <a:t>Definition 5 (Trustworthiness Level, TL). </a:t>
                </a:r>
              </a:p>
              <a:p>
                <a:r>
                  <a:rPr lang="en-US" altLang="zh-TW" sz="2400" dirty="0"/>
                  <a:t>The TL of a vehicle is an scalable computation standard shared among RSUs, calculated according to the TAI collected from that vehicle. </a:t>
                </a:r>
              </a:p>
              <a:p>
                <a:r>
                  <a:rPr lang="en-US" altLang="zh-TW" sz="2400" dirty="0"/>
                  <a:t>The TL value is denoted as C. Eq. (1) provides the instantaneous TL value </a:t>
                </a:r>
                <a:r>
                  <a:rPr lang="en-US" altLang="zh-TW" sz="2400" dirty="0" err="1"/>
                  <a:t>C</a:t>
                </a:r>
                <a:r>
                  <a:rPr lang="en-US" altLang="zh-TW" sz="2400" baseline="30000" dirty="0" err="1"/>
                  <a:t>inst</a:t>
                </a:r>
                <a:r>
                  <a:rPr lang="en-US" altLang="zh-TW" sz="2400" dirty="0"/>
                  <a:t>(t) of a vehicle at time t. </a:t>
                </a:r>
              </a:p>
              <a:p>
                <a:pPr marL="0" indent="0" algn="ctr">
                  <a:buNone/>
                </a:pPr>
                <a:r>
                  <a:rPr lang="en-US" altLang="zh-TW" sz="2400" dirty="0"/>
                  <a:t>C</a:t>
                </a:r>
                <a:r>
                  <a:rPr lang="en-US" altLang="zh-TW" sz="2400" baseline="30000" dirty="0" err="1"/>
                  <a:t>inst</a:t>
                </a:r>
                <a:r>
                  <a:rPr lang="en-US" altLang="zh-TW" sz="2400" baseline="30000" dirty="0"/>
                  <a:t> </a:t>
                </a:r>
                <a:r>
                  <a:rPr lang="en-US" altLang="zh-TW" sz="2400" dirty="0"/>
                  <a:t>(t) = ( </a:t>
                </a:r>
                <a14:m>
                  <m:oMath xmlns:m="http://schemas.openxmlformats.org/officeDocument/2006/math">
                    <m:f>
                      <m:fPr>
                        <m:ctrlPr>
                          <a:rPr lang="en-US" altLang="zh-TW" sz="2400" i="1">
                            <a:latin typeface="Cambria Math" panose="02040503050406030204" pitchFamily="18" charset="0"/>
                          </a:rPr>
                        </m:ctrlPr>
                      </m:fPr>
                      <m:num>
                        <m:nary>
                          <m:naryPr>
                            <m:chr m:val="∑"/>
                            <m:ctrlPr>
                              <a:rPr lang="en-US" altLang="zh-TW" sz="2400" i="1">
                                <a:latin typeface="Cambria Math" panose="02040503050406030204" pitchFamily="18" charset="0"/>
                              </a:rPr>
                            </m:ctrlPr>
                          </m:naryPr>
                          <m:sub>
                            <m:r>
                              <m:rPr>
                                <m:brk m:alnAt="23"/>
                              </m:rPr>
                              <a:rPr lang="en-US" altLang="zh-TW" sz="2400" i="1">
                                <a:latin typeface="Cambria Math" panose="02040503050406030204" pitchFamily="18" charset="0"/>
                              </a:rPr>
                              <m:t>𝑖</m:t>
                            </m:r>
                            <m:r>
                              <a:rPr lang="en-US" altLang="zh-TW" sz="2400" i="1">
                                <a:latin typeface="Cambria Math" panose="02040503050406030204" pitchFamily="18" charset="0"/>
                              </a:rPr>
                              <m:t>=1</m:t>
                            </m:r>
                          </m:sub>
                          <m:sup>
                            <m:r>
                              <a:rPr lang="en-US" altLang="zh-TW" sz="2400" i="1">
                                <a:latin typeface="Cambria Math" panose="02040503050406030204" pitchFamily="18" charset="0"/>
                              </a:rPr>
                              <m:t>𝑚</m:t>
                            </m:r>
                          </m:sup>
                          <m:e>
                            <m:r>
                              <m:rPr>
                                <m:nor/>
                              </m:rPr>
                              <a:rPr lang="en-US" altLang="zh-TW" sz="2400" dirty="0"/>
                              <m:t>w</m:t>
                            </m:r>
                            <m:r>
                              <m:rPr>
                                <m:nor/>
                              </m:rPr>
                              <a:rPr lang="en-US" altLang="zh-TW" sz="2400" baseline="-25000" dirty="0"/>
                              <m:t>i</m:t>
                            </m:r>
                            <m:r>
                              <m:rPr>
                                <m:nor/>
                              </m:rPr>
                              <a:rPr lang="en-US" altLang="zh-TW" sz="2400" dirty="0"/>
                              <m:t>a</m:t>
                            </m:r>
                            <m:r>
                              <a:rPr lang="en-US" altLang="zh-TW" sz="2400" i="1" baseline="-25000" dirty="0">
                                <a:latin typeface="Cambria Math" panose="02040503050406030204" pitchFamily="18" charset="0"/>
                              </a:rPr>
                              <m:t>𝑖</m:t>
                            </m:r>
                          </m:e>
                        </m:nary>
                      </m:num>
                      <m:den>
                        <m:r>
                          <m:rPr>
                            <m:nor/>
                          </m:rPr>
                          <a:rPr lang="en-US" altLang="zh-TW" sz="2400" dirty="0"/>
                          <m:t>m</m:t>
                        </m:r>
                      </m:den>
                    </m:f>
                  </m:oMath>
                </a14:m>
                <a:r>
                  <a:rPr lang="en-US" altLang="zh-TW" sz="2400" dirty="0"/>
                  <a:t> ) (1) </a:t>
                </a:r>
              </a:p>
              <a:p>
                <a:endParaRPr lang="zh-TW" altLang="en-US" sz="2400" dirty="0"/>
              </a:p>
            </p:txBody>
          </p:sp>
        </mc:Choice>
        <mc:Fallback>
          <p:sp>
            <p:nvSpPr>
              <p:cNvPr id="3" name="內容版面配置區 2">
                <a:extLst>
                  <a:ext uri="{FF2B5EF4-FFF2-40B4-BE49-F238E27FC236}">
                    <a16:creationId xmlns:a16="http://schemas.microsoft.com/office/drawing/2014/main" id="{C4419A28-9659-4940-9A03-2E3F88B84141}"/>
                  </a:ext>
                </a:extLst>
              </p:cNvPr>
              <p:cNvSpPr>
                <a:spLocks noGrp="1" noRot="1" noChangeAspect="1" noMove="1" noResize="1" noEditPoints="1" noAdjustHandles="1" noChangeArrowheads="1" noChangeShapeType="1" noTextEdit="1"/>
              </p:cNvSpPr>
              <p:nvPr>
                <p:ph idx="1"/>
              </p:nvPr>
            </p:nvSpPr>
            <p:spPr>
              <a:blipFill>
                <a:blip r:embed="rId3"/>
                <a:stretch>
                  <a:fillRect l="-722" t="-1078" r="-1444" b="-1549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984116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7E5648-A1B9-46FF-AFFA-CF4F32F04BDD}"/>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419C2B37-35AF-4861-816C-0EB841DA7164}"/>
                  </a:ext>
                </a:extLst>
              </p:cNvPr>
              <p:cNvSpPr>
                <a:spLocks noGrp="1"/>
              </p:cNvSpPr>
              <p:nvPr>
                <p:ph idx="1"/>
              </p:nvPr>
            </p:nvSpPr>
            <p:spPr/>
            <p:txBody>
              <a:bodyPr/>
              <a:lstStyle/>
              <a:p>
                <a:r>
                  <a:rPr lang="en-US" altLang="zh-TW" sz="2400" dirty="0"/>
                  <a:t>Trustworthiness scalable computation is adjusted dynamically over time based on the up-to-date status of the vehicle. </a:t>
                </a:r>
              </a:p>
              <a:p>
                <a:r>
                  <a:rPr lang="en-US" altLang="zh-TW" sz="2400" dirty="0"/>
                  <a:t>The integrated TL value C(t) at the end of a time period t is formulated in Eq. (2). C(t) is the weighted sum of the instantaneous TL value </a:t>
                </a:r>
                <a:r>
                  <a:rPr lang="en-US" altLang="zh-TW" sz="2400" dirty="0" err="1"/>
                  <a:t>C</a:t>
                </a:r>
                <a:r>
                  <a:rPr lang="en-US" altLang="zh-TW" sz="2400" baseline="30000" dirty="0" err="1"/>
                  <a:t>inst</a:t>
                </a:r>
                <a:r>
                  <a:rPr lang="en-US" altLang="zh-TW" sz="2400" baseline="30000" dirty="0"/>
                  <a:t> </a:t>
                </a:r>
                <a:r>
                  <a:rPr lang="en-US" altLang="zh-TW" sz="2400" dirty="0"/>
                  <a:t>(t) and the last integrated TL value C(</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𝑡</m:t>
                        </m:r>
                      </m:e>
                      <m:sup>
                        <m:r>
                          <a:rPr lang="en-US" altLang="zh-TW" sz="2400" b="0" i="1" smtClean="0">
                            <a:latin typeface="Cambria Math" panose="02040503050406030204" pitchFamily="18" charset="0"/>
                          </a:rPr>
                          <m:t>−</m:t>
                        </m:r>
                      </m:sup>
                    </m:sSup>
                  </m:oMath>
                </a14:m>
                <a:r>
                  <a:rPr lang="en-US" altLang="zh-TW" sz="2400" dirty="0"/>
                  <a:t>)  recorded in the blockchain at time </a:t>
                </a:r>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𝑡</m:t>
                        </m:r>
                      </m:e>
                      <m:sup>
                        <m:r>
                          <a:rPr lang="en-US" altLang="zh-TW" sz="2400" i="1">
                            <a:latin typeface="Cambria Math" panose="02040503050406030204" pitchFamily="18" charset="0"/>
                          </a:rPr>
                          <m:t>−</m:t>
                        </m:r>
                      </m:sup>
                    </m:sSup>
                  </m:oMath>
                </a14:m>
                <a:r>
                  <a:rPr lang="en-US" altLang="zh-TW" sz="2400" dirty="0"/>
                  <a:t>. </a:t>
                </a:r>
              </a:p>
              <a:p>
                <a:pPr marL="0" indent="0" algn="ctr">
                  <a:buNone/>
                </a:pPr>
                <a:r>
                  <a:rPr lang="en-US" altLang="zh-TW" sz="2400" dirty="0"/>
                  <a:t>C(t) = (1 -  </a:t>
                </a:r>
                <a14:m>
                  <m:oMath xmlns:m="http://schemas.openxmlformats.org/officeDocument/2006/math">
                    <m:f>
                      <m:fPr>
                        <m:ctrlPr>
                          <a:rPr lang="en-US" altLang="zh-TW" sz="2400" i="1">
                            <a:latin typeface="Cambria Math" panose="02040503050406030204" pitchFamily="18" charset="0"/>
                          </a:rPr>
                        </m:ctrlPr>
                      </m:fPr>
                      <m:num>
                        <m:r>
                          <m:rPr>
                            <m:sty m:val="p"/>
                          </m:rPr>
                          <a:rPr lang="el-GR" altLang="zh-TW" sz="2400" i="1" smtClean="0">
                            <a:latin typeface="Cambria Math" panose="02040503050406030204" pitchFamily="18" charset="0"/>
                            <a:ea typeface="Cambria Math" panose="02040503050406030204" pitchFamily="18" charset="0"/>
                          </a:rPr>
                          <m:t>δ</m:t>
                        </m:r>
                      </m:num>
                      <m:den>
                        <m:r>
                          <m:rPr>
                            <m:sty m:val="p"/>
                          </m:rPr>
                          <a:rPr lang="el-GR" altLang="zh-TW" sz="2400" i="1" dirty="0" smtClean="0">
                            <a:latin typeface="Cambria Math" panose="02040503050406030204" pitchFamily="18" charset="0"/>
                            <a:ea typeface="Cambria Math" panose="02040503050406030204" pitchFamily="18" charset="0"/>
                          </a:rPr>
                          <m:t>θ</m:t>
                        </m:r>
                        <m:r>
                          <a:rPr lang="en-US" altLang="zh-TW" sz="2400" b="0" i="1" dirty="0" smtClean="0">
                            <a:latin typeface="Cambria Math" panose="02040503050406030204" pitchFamily="18" charset="0"/>
                            <a:ea typeface="Cambria Math" panose="02040503050406030204" pitchFamily="18" charset="0"/>
                          </a:rPr>
                          <m:t>.(1+∆</m:t>
                        </m:r>
                        <m:r>
                          <a:rPr lang="en-US" altLang="zh-TW" sz="2400" b="0" i="1" dirty="0" smtClean="0">
                            <a:latin typeface="Cambria Math" panose="02040503050406030204" pitchFamily="18" charset="0"/>
                            <a:ea typeface="Cambria Math" panose="02040503050406030204" pitchFamily="18" charset="0"/>
                          </a:rPr>
                          <m:t>𝑡</m:t>
                        </m:r>
                        <m:r>
                          <a:rPr lang="en-US" altLang="zh-TW" sz="2400" b="0" i="1" dirty="0" smtClean="0">
                            <a:latin typeface="Cambria Math" panose="02040503050406030204" pitchFamily="18" charset="0"/>
                            <a:ea typeface="Cambria Math" panose="02040503050406030204" pitchFamily="18" charset="0"/>
                          </a:rPr>
                          <m:t>)</m:t>
                        </m:r>
                      </m:den>
                    </m:f>
                  </m:oMath>
                </a14:m>
                <a:r>
                  <a:rPr lang="en-US" altLang="zh-TW" sz="2400" dirty="0"/>
                  <a:t> ) . </a:t>
                </a:r>
                <a:r>
                  <a:rPr lang="en-US" altLang="zh-TW" sz="2400" dirty="0" err="1"/>
                  <a:t>C</a:t>
                </a:r>
                <a:r>
                  <a:rPr lang="en-US" altLang="zh-TW" sz="2400" baseline="30000" dirty="0" err="1"/>
                  <a:t>inst</a:t>
                </a:r>
                <a:r>
                  <a:rPr lang="en-US" altLang="zh-TW" sz="2400" baseline="30000" dirty="0"/>
                  <a:t> </a:t>
                </a:r>
                <a:r>
                  <a:rPr lang="en-US" altLang="zh-TW" sz="2400" dirty="0"/>
                  <a:t>(t) + </a:t>
                </a:r>
                <a14:m>
                  <m:oMath xmlns:m="http://schemas.openxmlformats.org/officeDocument/2006/math">
                    <m:f>
                      <m:fPr>
                        <m:ctrlPr>
                          <a:rPr lang="en-US" altLang="zh-TW" sz="2400" i="1">
                            <a:latin typeface="Cambria Math" panose="02040503050406030204" pitchFamily="18" charset="0"/>
                          </a:rPr>
                        </m:ctrlPr>
                      </m:fPr>
                      <m:num>
                        <m:r>
                          <m:rPr>
                            <m:sty m:val="p"/>
                          </m:rPr>
                          <a:rPr lang="el-GR" altLang="zh-TW" sz="2400" i="1">
                            <a:latin typeface="Cambria Math" panose="02040503050406030204" pitchFamily="18" charset="0"/>
                            <a:ea typeface="Cambria Math" panose="02040503050406030204" pitchFamily="18" charset="0"/>
                          </a:rPr>
                          <m:t>δ</m:t>
                        </m:r>
                      </m:num>
                      <m:den>
                        <m:r>
                          <m:rPr>
                            <m:sty m:val="p"/>
                          </m:rPr>
                          <a:rPr lang="el-GR" altLang="zh-TW" sz="2400" i="1" dirty="0">
                            <a:latin typeface="Cambria Math" panose="02040503050406030204" pitchFamily="18" charset="0"/>
                            <a:ea typeface="Cambria Math" panose="02040503050406030204" pitchFamily="18" charset="0"/>
                          </a:rPr>
                          <m:t>θ</m:t>
                        </m:r>
                        <m:r>
                          <a:rPr lang="en-US" altLang="zh-TW" sz="2400" i="1" dirty="0">
                            <a:latin typeface="Cambria Math" panose="02040503050406030204" pitchFamily="18" charset="0"/>
                            <a:ea typeface="Cambria Math" panose="02040503050406030204" pitchFamily="18" charset="0"/>
                          </a:rPr>
                          <m:t>.(1+∆</m:t>
                        </m:r>
                        <m:r>
                          <a:rPr lang="en-US" altLang="zh-TW" sz="2400" i="1" dirty="0">
                            <a:latin typeface="Cambria Math" panose="02040503050406030204" pitchFamily="18" charset="0"/>
                            <a:ea typeface="Cambria Math" panose="02040503050406030204" pitchFamily="18" charset="0"/>
                          </a:rPr>
                          <m:t>𝑡</m:t>
                        </m:r>
                        <m:r>
                          <a:rPr lang="en-US" altLang="zh-TW" sz="2400" i="1" dirty="0">
                            <a:latin typeface="Cambria Math" panose="02040503050406030204" pitchFamily="18" charset="0"/>
                            <a:ea typeface="Cambria Math" panose="02040503050406030204" pitchFamily="18" charset="0"/>
                          </a:rPr>
                          <m:t>)</m:t>
                        </m:r>
                      </m:den>
                    </m:f>
                  </m:oMath>
                </a14:m>
                <a:r>
                  <a:rPr lang="en-US" altLang="zh-TW" sz="2400" dirty="0"/>
                  <a:t> . C(</a:t>
                </a:r>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𝑡</m:t>
                        </m:r>
                      </m:e>
                      <m:sup>
                        <m:r>
                          <a:rPr lang="en-US" altLang="zh-TW" sz="2400" i="1">
                            <a:latin typeface="Cambria Math" panose="02040503050406030204" pitchFamily="18" charset="0"/>
                          </a:rPr>
                          <m:t>−</m:t>
                        </m:r>
                      </m:sup>
                    </m:sSup>
                  </m:oMath>
                </a14:m>
                <a:r>
                  <a:rPr lang="en-US" altLang="zh-TW" sz="2400" dirty="0"/>
                  <a:t>)  , (2) </a:t>
                </a:r>
              </a:p>
              <a:p>
                <a:r>
                  <a:rPr lang="en-US" altLang="zh-TW" sz="2400" dirty="0"/>
                  <a:t>where </a:t>
                </a:r>
                <a14:m>
                  <m:oMath xmlns:m="http://schemas.openxmlformats.org/officeDocument/2006/math">
                    <m:r>
                      <m:rPr>
                        <m:sty m:val="p"/>
                      </m:rPr>
                      <a:rPr lang="el-GR" altLang="zh-TW" sz="2400" i="1">
                        <a:latin typeface="Cambria Math" panose="02040503050406030204" pitchFamily="18" charset="0"/>
                        <a:ea typeface="Cambria Math" panose="02040503050406030204" pitchFamily="18" charset="0"/>
                      </a:rPr>
                      <m:t>δ</m:t>
                    </m:r>
                  </m:oMath>
                </a14:m>
                <a:r>
                  <a:rPr lang="en-US" altLang="zh-TW" sz="2400" dirty="0"/>
                  <a:t> indicates that the previous TL value C(</a:t>
                </a:r>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𝑡</m:t>
                        </m:r>
                      </m:e>
                      <m:sup>
                        <m:r>
                          <a:rPr lang="en-US" altLang="zh-TW" sz="2400" i="1">
                            <a:latin typeface="Cambria Math" panose="02040503050406030204" pitchFamily="18" charset="0"/>
                          </a:rPr>
                          <m:t>−</m:t>
                        </m:r>
                      </m:sup>
                    </m:sSup>
                  </m:oMath>
                </a14:m>
                <a:r>
                  <a:rPr lang="en-US" altLang="zh-TW" sz="2400" dirty="0"/>
                  <a:t>) should be accounted for. </a:t>
                </a:r>
                <a14:m>
                  <m:oMath xmlns:m="http://schemas.openxmlformats.org/officeDocument/2006/math">
                    <m:r>
                      <a:rPr lang="en-US" altLang="zh-TW" sz="2400" i="1" dirty="0">
                        <a:latin typeface="Cambria Math" panose="02040503050406030204" pitchFamily="18" charset="0"/>
                        <a:ea typeface="Cambria Math" panose="02040503050406030204" pitchFamily="18" charset="0"/>
                      </a:rPr>
                      <m:t>∆</m:t>
                    </m:r>
                    <m:r>
                      <a:rPr lang="en-US" altLang="zh-TW" sz="2400" i="1" dirty="0">
                        <a:latin typeface="Cambria Math" panose="02040503050406030204" pitchFamily="18" charset="0"/>
                        <a:ea typeface="Cambria Math" panose="02040503050406030204" pitchFamily="18" charset="0"/>
                      </a:rPr>
                      <m:t>𝑡</m:t>
                    </m:r>
                  </m:oMath>
                </a14:m>
                <a:r>
                  <a:rPr lang="en-US" altLang="zh-TW" sz="2400" dirty="0"/>
                  <a:t> is the time interval between time t and time </a:t>
                </a:r>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𝑡</m:t>
                        </m:r>
                      </m:e>
                      <m:sup>
                        <m:r>
                          <a:rPr lang="en-US" altLang="zh-TW" sz="2400" i="1">
                            <a:latin typeface="Cambria Math" panose="02040503050406030204" pitchFamily="18" charset="0"/>
                          </a:rPr>
                          <m:t>−</m:t>
                        </m:r>
                      </m:sup>
                    </m:sSup>
                  </m:oMath>
                </a14:m>
                <a:r>
                  <a:rPr lang="en-US" altLang="zh-TW" sz="2400" dirty="0"/>
                  <a:t>. </a:t>
                </a:r>
                <a14:m>
                  <m:oMath xmlns:m="http://schemas.openxmlformats.org/officeDocument/2006/math">
                    <m:r>
                      <m:rPr>
                        <m:sty m:val="p"/>
                      </m:rPr>
                      <a:rPr lang="el-GR" altLang="zh-TW" sz="2400" i="1" dirty="0">
                        <a:latin typeface="Cambria Math" panose="02040503050406030204" pitchFamily="18" charset="0"/>
                        <a:ea typeface="Cambria Math" panose="02040503050406030204" pitchFamily="18" charset="0"/>
                      </a:rPr>
                      <m:t>θ</m:t>
                    </m:r>
                  </m:oMath>
                </a14:m>
                <a:r>
                  <a:rPr lang="en-US" altLang="zh-TW" sz="2400" dirty="0"/>
                  <a:t> is utilized to control the annealing speed of the previous TL value. The final scalable computation results will be recorded in the blockchain by RSUs. Any legitimate user in the network can search for the data at any time.</a:t>
                </a:r>
                <a:endParaRPr lang="zh-TW" altLang="en-US" sz="2400" dirty="0"/>
              </a:p>
            </p:txBody>
          </p:sp>
        </mc:Choice>
        <mc:Fallback>
          <p:sp>
            <p:nvSpPr>
              <p:cNvPr id="3" name="內容版面配置區 2">
                <a:extLst>
                  <a:ext uri="{FF2B5EF4-FFF2-40B4-BE49-F238E27FC236}">
                    <a16:creationId xmlns:a16="http://schemas.microsoft.com/office/drawing/2014/main" id="{419C2B37-35AF-4861-816C-0EB841DA7164}"/>
                  </a:ext>
                </a:extLst>
              </p:cNvPr>
              <p:cNvSpPr>
                <a:spLocks noGrp="1" noRot="1" noChangeAspect="1" noMove="1" noResize="1" noEditPoints="1" noAdjustHandles="1" noChangeArrowheads="1" noChangeShapeType="1" noTextEdit="1"/>
              </p:cNvSpPr>
              <p:nvPr>
                <p:ph idx="1"/>
              </p:nvPr>
            </p:nvSpPr>
            <p:spPr>
              <a:blipFill>
                <a:blip r:embed="rId3"/>
                <a:stretch>
                  <a:fillRect l="-722" t="-1078" r="-2000" b="-458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87255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A6AADCF-5BB6-450E-96FA-5E33B5E899C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2DD5A89-72A9-4B8B-9C43-90152AA57BE5}"/>
              </a:ext>
            </a:extLst>
          </p:cNvPr>
          <p:cNvSpPr>
            <a:spLocks noGrp="1"/>
          </p:cNvSpPr>
          <p:nvPr>
            <p:ph idx="1"/>
          </p:nvPr>
        </p:nvSpPr>
        <p:spPr/>
        <p:txBody>
          <a:bodyPr/>
          <a:lstStyle/>
          <a:p>
            <a:r>
              <a:rPr lang="en-US" altLang="zh-TW" sz="2400" dirty="0"/>
              <a:t>Here gives an instance of the proposed blockchain assisted trustworthiness scalable computation as is shown in Figure 3. </a:t>
            </a:r>
            <a:endParaRPr lang="zh-TW" altLang="en-US" sz="2400" dirty="0"/>
          </a:p>
        </p:txBody>
      </p:sp>
      <p:pic>
        <p:nvPicPr>
          <p:cNvPr id="4" name="圖片 3">
            <a:extLst>
              <a:ext uri="{FF2B5EF4-FFF2-40B4-BE49-F238E27FC236}">
                <a16:creationId xmlns:a16="http://schemas.microsoft.com/office/drawing/2014/main" id="{58E8F7BD-05E6-43CF-BB76-DE19544F667E}"/>
              </a:ext>
            </a:extLst>
          </p:cNvPr>
          <p:cNvPicPr>
            <a:picLocks noChangeAspect="1"/>
          </p:cNvPicPr>
          <p:nvPr/>
        </p:nvPicPr>
        <p:blipFill>
          <a:blip r:embed="rId3"/>
          <a:stretch>
            <a:fillRect/>
          </a:stretch>
        </p:blipFill>
        <p:spPr>
          <a:xfrm>
            <a:off x="2427484" y="2538000"/>
            <a:ext cx="7337032" cy="4320000"/>
          </a:xfrm>
          <a:prstGeom prst="rect">
            <a:avLst/>
          </a:prstGeom>
        </p:spPr>
      </p:pic>
    </p:spTree>
    <p:extLst>
      <p:ext uri="{BB962C8B-B14F-4D97-AF65-F5344CB8AC3E}">
        <p14:creationId xmlns:p14="http://schemas.microsoft.com/office/powerpoint/2010/main" val="1331774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773966-5659-4981-9272-31A9651DED0E}"/>
              </a:ext>
            </a:extLst>
          </p:cNvPr>
          <p:cNvSpPr>
            <a:spLocks noGrp="1"/>
          </p:cNvSpPr>
          <p:nvPr>
            <p:ph type="title"/>
          </p:nvPr>
        </p:nvSpPr>
        <p:spPr/>
        <p:txBody>
          <a:bodyPr/>
          <a:lstStyle/>
          <a:p>
            <a:r>
              <a:rPr lang="en-US" altLang="zh-TW" dirty="0"/>
              <a:t>V. OUR PROPOSED SCHEME</a:t>
            </a:r>
            <a:endParaRPr lang="zh-TW" altLang="en-US" dirty="0"/>
          </a:p>
        </p:txBody>
      </p:sp>
      <p:sp>
        <p:nvSpPr>
          <p:cNvPr id="3" name="內容版面配置區 2">
            <a:extLst>
              <a:ext uri="{FF2B5EF4-FFF2-40B4-BE49-F238E27FC236}">
                <a16:creationId xmlns:a16="http://schemas.microsoft.com/office/drawing/2014/main" id="{4AF566F8-D42E-479E-93B9-106878E46B95}"/>
              </a:ext>
            </a:extLst>
          </p:cNvPr>
          <p:cNvSpPr>
            <a:spLocks noGrp="1"/>
          </p:cNvSpPr>
          <p:nvPr>
            <p:ph idx="1"/>
          </p:nvPr>
        </p:nvSpPr>
        <p:spPr/>
        <p:txBody>
          <a:bodyPr/>
          <a:lstStyle/>
          <a:p>
            <a:r>
              <a:rPr lang="en-US" altLang="zh-TW" sz="2400" dirty="0"/>
              <a:t>A. OVERVIEW OF OUR SCHEME In view of the problem of secure handover of vehicles between two adjacent RSUs, we propose a trustworthiness-based time efficient V2I authentication scheme. Figure 4 depicts the application scenario of the proposed scheme. </a:t>
            </a:r>
            <a:endParaRPr lang="zh-TW" altLang="en-US" sz="2400" dirty="0"/>
          </a:p>
        </p:txBody>
      </p:sp>
      <p:pic>
        <p:nvPicPr>
          <p:cNvPr id="4" name="圖片 3">
            <a:extLst>
              <a:ext uri="{FF2B5EF4-FFF2-40B4-BE49-F238E27FC236}">
                <a16:creationId xmlns:a16="http://schemas.microsoft.com/office/drawing/2014/main" id="{037534DA-283E-4503-B69C-708DD25F27AA}"/>
              </a:ext>
            </a:extLst>
          </p:cNvPr>
          <p:cNvPicPr>
            <a:picLocks noChangeAspect="1"/>
          </p:cNvPicPr>
          <p:nvPr/>
        </p:nvPicPr>
        <p:blipFill>
          <a:blip r:embed="rId3"/>
          <a:stretch>
            <a:fillRect/>
          </a:stretch>
        </p:blipFill>
        <p:spPr>
          <a:xfrm>
            <a:off x="1804388" y="3246025"/>
            <a:ext cx="8583223" cy="3258005"/>
          </a:xfrm>
          <a:prstGeom prst="rect">
            <a:avLst/>
          </a:prstGeom>
        </p:spPr>
      </p:pic>
    </p:spTree>
    <p:extLst>
      <p:ext uri="{BB962C8B-B14F-4D97-AF65-F5344CB8AC3E}">
        <p14:creationId xmlns:p14="http://schemas.microsoft.com/office/powerpoint/2010/main" val="3935505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9FCE9B-0CD3-4C91-BA4C-166332FF20D4}"/>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3410C888-C41E-486C-B438-472B02D02942}"/>
                  </a:ext>
                </a:extLst>
              </p:cNvPr>
              <p:cNvSpPr>
                <a:spLocks noGrp="1"/>
              </p:cNvSpPr>
              <p:nvPr>
                <p:ph idx="1"/>
              </p:nvPr>
            </p:nvSpPr>
            <p:spPr/>
            <p:txBody>
              <a:bodyPr/>
              <a:lstStyle/>
              <a:p>
                <a:r>
                  <a:rPr lang="en-US" altLang="zh-TW" sz="2400" dirty="0"/>
                  <a:t>B. SETUP PHASE </a:t>
                </a:r>
              </a:p>
              <a:p>
                <a:r>
                  <a:rPr lang="en-US" altLang="zh-TW" sz="2400" dirty="0"/>
                  <a:t>The setup phase aims to generate public and private key pairs for vehicles and roadside infrastructures. The key generation center (KGC) generates a bilinear paring </a:t>
                </a:r>
                <a14:m>
                  <m:oMath xmlns:m="http://schemas.openxmlformats.org/officeDocument/2006/math">
                    <m:acc>
                      <m:accPr>
                        <m:chr m:val="̂"/>
                        <m:ctrlPr>
                          <a:rPr lang="en-US" altLang="zh-TW" sz="2400" i="1" dirty="0" smtClean="0">
                            <a:latin typeface="Cambria Math" panose="02040503050406030204" pitchFamily="18" charset="0"/>
                          </a:rPr>
                        </m:ctrlPr>
                      </m:accPr>
                      <m:e>
                        <m:r>
                          <a:rPr lang="en-US" altLang="zh-TW" sz="2400" b="0" i="1" dirty="0" smtClean="0">
                            <a:latin typeface="Cambria Math" panose="02040503050406030204" pitchFamily="18" charset="0"/>
                          </a:rPr>
                          <m:t>𝑒</m:t>
                        </m:r>
                      </m:e>
                    </m:acc>
                  </m:oMath>
                </a14:m>
                <a:r>
                  <a:rPr lang="en-US" altLang="zh-TW" sz="2400" dirty="0"/>
                  <a:t> : G x G </a:t>
                </a:r>
                <a:r>
                  <a:rPr lang="en-US" altLang="zh-TW" sz="2400" dirty="0">
                    <a:sym typeface="Wingdings" panose="05000000000000000000" pitchFamily="2" charset="2"/>
                  </a:rPr>
                  <a:t></a:t>
                </a:r>
                <a:r>
                  <a:rPr lang="en-US" altLang="zh-TW" sz="2400" dirty="0"/>
                  <a:t> G</a:t>
                </a:r>
                <a:r>
                  <a:rPr lang="en-US" altLang="zh-TW" sz="2400" baseline="-25000" dirty="0"/>
                  <a:t>T</a:t>
                </a:r>
                <a:r>
                  <a:rPr lang="en-US" altLang="zh-TW" sz="2400" dirty="0"/>
                  <a:t> , where G and G</a:t>
                </a:r>
                <a:r>
                  <a:rPr lang="en-US" altLang="zh-TW" sz="2400" baseline="-25000" dirty="0"/>
                  <a:t>T</a:t>
                </a:r>
                <a:r>
                  <a:rPr lang="en-US" altLang="zh-TW" sz="2400" dirty="0"/>
                  <a:t> are two cyclic groups with order p satisfying the mapping relation. Hash functions </a:t>
                </a:r>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𝐻</m:t>
                        </m:r>
                      </m:e>
                      <m:sub>
                        <m:r>
                          <a:rPr lang="en-US" altLang="zh-TW" sz="2400" b="0" i="1" smtClean="0">
                            <a:latin typeface="Cambria Math" panose="02040503050406030204" pitchFamily="18" charset="0"/>
                          </a:rPr>
                          <m:t>1</m:t>
                        </m:r>
                      </m:sub>
                    </m:sSub>
                    <m:r>
                      <a:rPr lang="en-US" altLang="zh-TW" sz="2400" b="0" i="0" smtClean="0">
                        <a:latin typeface="Cambria Math" panose="02040503050406030204" pitchFamily="18" charset="0"/>
                      </a:rPr>
                      <m:t>,</m:t>
                    </m:r>
                  </m:oMath>
                </a14:m>
                <a:r>
                  <a:rPr lang="en-US" altLang="zh-TW" sz="2400" dirty="0"/>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𝐻</m:t>
                        </m:r>
                      </m:e>
                      <m:sub>
                        <m:r>
                          <a:rPr lang="en-US" altLang="zh-TW" sz="2400" b="0" i="1" smtClean="0">
                            <a:latin typeface="Cambria Math" panose="02040503050406030204" pitchFamily="18" charset="0"/>
                          </a:rPr>
                          <m:t>2</m:t>
                        </m:r>
                      </m:sub>
                    </m:sSub>
                    <m:r>
                      <a:rPr lang="en-US" altLang="zh-TW" sz="2400">
                        <a:latin typeface="Cambria Math" panose="02040503050406030204" pitchFamily="18" charset="0"/>
                      </a:rPr>
                      <m:t>,</m:t>
                    </m:r>
                  </m:oMath>
                </a14:m>
                <a:r>
                  <a:rPr lang="en-US" altLang="zh-TW" sz="2400" dirty="0"/>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𝐻</m:t>
                        </m:r>
                      </m:e>
                      <m:sub>
                        <m:r>
                          <a:rPr lang="en-US" altLang="zh-TW" sz="2400" b="0" i="1" smtClean="0">
                            <a:latin typeface="Cambria Math" panose="02040503050406030204" pitchFamily="18" charset="0"/>
                          </a:rPr>
                          <m:t>3</m:t>
                        </m:r>
                      </m:sub>
                    </m:sSub>
                    <m:r>
                      <a:rPr lang="en-US" altLang="zh-TW" sz="2400" b="0" i="0" smtClean="0">
                        <a:latin typeface="Cambria Math" panose="02040503050406030204" pitchFamily="18" charset="0"/>
                      </a:rPr>
                      <m:t> </m:t>
                    </m:r>
                  </m:oMath>
                </a14:m>
                <a:r>
                  <a:rPr lang="en-US" altLang="zh-TW" sz="2400" dirty="0"/>
                  <a:t> are chosen as: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𝐻</m:t>
                        </m:r>
                      </m:e>
                      <m:sub>
                        <m:r>
                          <a:rPr lang="en-US" altLang="zh-TW" sz="2400" i="1">
                            <a:latin typeface="Cambria Math" panose="02040503050406030204" pitchFamily="18" charset="0"/>
                          </a:rPr>
                          <m:t>1</m:t>
                        </m:r>
                      </m:sub>
                    </m:sSub>
                  </m:oMath>
                </a14:m>
                <a:r>
                  <a:rPr lang="en-US" altLang="zh-TW" sz="2400" dirty="0"/>
                  <a:t> : G </a:t>
                </a:r>
                <a:r>
                  <a:rPr lang="en-US" altLang="zh-TW" sz="2400" dirty="0">
                    <a:sym typeface="Wingdings" panose="05000000000000000000" pitchFamily="2" charset="2"/>
                  </a:rPr>
                  <a:t></a:t>
                </a:r>
                <a:r>
                  <a:rPr lang="en-US" altLang="zh-TW" sz="2400" dirty="0"/>
                  <a:t> {0, 1}</a:t>
                </a:r>
                <a:r>
                  <a:rPr lang="en-US" altLang="zh-TW" sz="2400" baseline="30000" dirty="0"/>
                  <a:t>*</a:t>
                </a:r>
                <a:r>
                  <a:rPr lang="en-US" altLang="zh-TW" sz="2400" dirty="0"/>
                  <a:t> ,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𝐻</m:t>
                        </m:r>
                      </m:e>
                      <m:sub>
                        <m:r>
                          <a:rPr lang="en-US" altLang="zh-TW" sz="2400" i="1">
                            <a:latin typeface="Cambria Math" panose="02040503050406030204" pitchFamily="18" charset="0"/>
                          </a:rPr>
                          <m:t>2</m:t>
                        </m:r>
                      </m:sub>
                    </m:sSub>
                    <m:r>
                      <a:rPr lang="en-US" altLang="zh-TW" sz="2400" b="0" i="0" smtClean="0">
                        <a:latin typeface="Cambria Math" panose="02040503050406030204" pitchFamily="18" charset="0"/>
                      </a:rPr>
                      <m:t>,</m:t>
                    </m:r>
                  </m:oMath>
                </a14:m>
                <a:r>
                  <a:rPr lang="en-US" altLang="zh-TW" sz="2400" dirty="0"/>
                  <a:t> </a:t>
                </a:r>
                <a14:m>
                  <m:oMath xmlns:m="http://schemas.openxmlformats.org/officeDocument/2006/math">
                    <m:sSub>
                      <m:sSubPr>
                        <m:ctrlPr>
                          <a:rPr lang="en-US" altLang="zh-TW" sz="2400" i="1">
                            <a:latin typeface="Cambria Math" panose="02040503050406030204" pitchFamily="18" charset="0"/>
                          </a:rPr>
                        </m:ctrlPr>
                      </m:sSubPr>
                      <m:e>
                        <m:r>
                          <a:rPr lang="en-US" altLang="zh-TW" sz="2400" i="1">
                            <a:latin typeface="Cambria Math" panose="02040503050406030204" pitchFamily="18" charset="0"/>
                          </a:rPr>
                          <m:t>𝐻</m:t>
                        </m:r>
                      </m:e>
                      <m:sub>
                        <m:r>
                          <a:rPr lang="en-US" altLang="zh-TW" sz="2400" i="1">
                            <a:latin typeface="Cambria Math" panose="02040503050406030204" pitchFamily="18" charset="0"/>
                          </a:rPr>
                          <m:t>3</m:t>
                        </m:r>
                      </m:sub>
                    </m:sSub>
                    <m:r>
                      <a:rPr lang="en-US" altLang="zh-TW" sz="2400">
                        <a:latin typeface="Cambria Math" panose="02040503050406030204" pitchFamily="18" charset="0"/>
                      </a:rPr>
                      <m:t> </m:t>
                    </m:r>
                  </m:oMath>
                </a14:m>
                <a:r>
                  <a:rPr lang="en-US" altLang="zh-TW" sz="2400" dirty="0"/>
                  <a:t>: {0, 1}</a:t>
                </a:r>
                <a:r>
                  <a:rPr lang="en-US" altLang="zh-TW" sz="2400" baseline="30000" dirty="0"/>
                  <a:t>*</a:t>
                </a:r>
                <a:r>
                  <a:rPr lang="en-US" altLang="zh-TW" sz="2400" dirty="0"/>
                  <a:t> </a:t>
                </a:r>
                <a:r>
                  <a:rPr lang="en-US" altLang="zh-TW" sz="2400" dirty="0">
                    <a:sym typeface="Wingdings" panose="05000000000000000000" pitchFamily="2" charset="2"/>
                  </a:rPr>
                  <a:t>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𝑍</m:t>
                        </m:r>
                      </m:e>
                      <m:sub>
                        <m:r>
                          <a:rPr lang="en-US" altLang="zh-TW" sz="2400" i="1">
                            <a:latin typeface="Cambria Math" panose="02040503050406030204" pitchFamily="18" charset="0"/>
                          </a:rPr>
                          <m:t>𝑝</m:t>
                        </m:r>
                      </m:sub>
                      <m:sup>
                        <m:r>
                          <a:rPr lang="en-US" altLang="zh-TW" sz="2400" i="1">
                            <a:latin typeface="Cambria Math" panose="02040503050406030204" pitchFamily="18" charset="0"/>
                          </a:rPr>
                          <m:t>∗</m:t>
                        </m:r>
                      </m:sup>
                    </m:sSubSup>
                    <m:r>
                      <a:rPr lang="en-US" altLang="zh-TW" sz="2400" i="1">
                        <a:latin typeface="Cambria Math" panose="02040503050406030204" pitchFamily="18" charset="0"/>
                      </a:rPr>
                      <m:t> </m:t>
                    </m:r>
                  </m:oMath>
                </a14:m>
                <a:endParaRPr lang="en-US" altLang="zh-TW" sz="2400" dirty="0"/>
              </a:p>
              <a:p>
                <a:r>
                  <a:rPr lang="en-US" altLang="zh-TW" sz="2400" dirty="0"/>
                  <a:t>Besides, g and h are two different generators in the group G. </a:t>
                </a:r>
                <a14:m>
                  <m:oMath xmlns:m="http://schemas.openxmlformats.org/officeDocument/2006/math">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𝑖</m:t>
                        </m:r>
                      </m:sub>
                    </m:sSub>
                    <m:r>
                      <a:rPr lang="en-US" altLang="zh-TW" sz="2400">
                        <a:latin typeface="Cambria Math" panose="02040503050406030204" pitchFamily="18" charset="0"/>
                      </a:rPr>
                      <m:t>,</m:t>
                    </m:r>
                  </m:oMath>
                </a14:m>
                <a:r>
                  <a:rPr lang="en-US" altLang="zh-TW" sz="2400" dirty="0"/>
                  <a:t> </a:t>
                </a:r>
                <a14:m>
                  <m:oMath xmlns:m="http://schemas.openxmlformats.org/officeDocument/2006/math">
                    <m:sSub>
                      <m:sSubPr>
                        <m:ctrlPr>
                          <a:rPr lang="en-US" altLang="zh-TW" sz="2400" i="1">
                            <a:latin typeface="Cambria Math" panose="02040503050406030204" pitchFamily="18" charset="0"/>
                          </a:rPr>
                        </m:ctrlPr>
                      </m:sSubPr>
                      <m:e>
                        <m:r>
                          <a:rPr lang="en-US" altLang="zh-TW" sz="2400" b="0" i="1" smtClean="0">
                            <a:latin typeface="Cambria Math" panose="02040503050406030204" pitchFamily="18" charset="0"/>
                          </a:rPr>
                          <m:t>𝑎</m:t>
                        </m:r>
                      </m:e>
                      <m:sub>
                        <m:r>
                          <a:rPr lang="en-US" altLang="zh-TW" sz="2400" b="0" i="1" smtClean="0">
                            <a:latin typeface="Cambria Math" panose="02040503050406030204" pitchFamily="18" charset="0"/>
                          </a:rPr>
                          <m:t>𝑖</m:t>
                        </m:r>
                        <m:r>
                          <a:rPr lang="en-US" altLang="zh-TW" sz="2400" b="0" i="1" smtClean="0">
                            <a:latin typeface="Cambria Math" panose="02040503050406030204" pitchFamily="18" charset="0"/>
                          </a:rPr>
                          <m:t>+1</m:t>
                        </m:r>
                      </m:sub>
                    </m:sSub>
                    <m:r>
                      <a:rPr lang="en-US" altLang="zh-TW" sz="2400" b="0" i="0" smtClean="0">
                        <a:latin typeface="Cambria Math" panose="02040503050406030204" pitchFamily="18" charset="0"/>
                      </a:rPr>
                      <m:t>,</m:t>
                    </m:r>
                  </m:oMath>
                </a14:m>
                <a:r>
                  <a:rPr lang="en-US" altLang="zh-TW" sz="2400" dirty="0"/>
                  <a:t>... are randomly chosen from non-zero integer group </a:t>
                </a:r>
                <a14:m>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𝑍</m:t>
                        </m:r>
                      </m:e>
                      <m:sub>
                        <m:r>
                          <a:rPr lang="en-US" altLang="zh-TW" sz="2400" b="0" i="1" smtClean="0">
                            <a:latin typeface="Cambria Math" panose="02040503050406030204" pitchFamily="18" charset="0"/>
                          </a:rPr>
                          <m:t>𝑝</m:t>
                        </m:r>
                      </m:sub>
                      <m:sup>
                        <m:r>
                          <a:rPr lang="en-US" altLang="zh-TW" sz="2400" b="0" i="1" smtClean="0">
                            <a:latin typeface="Cambria Math" panose="02040503050406030204" pitchFamily="18" charset="0"/>
                          </a:rPr>
                          <m:t>∗</m:t>
                        </m:r>
                      </m:sup>
                    </m:sSubSup>
                    <m:r>
                      <a:rPr lang="en-US" altLang="zh-TW" sz="2400" b="0" i="0" smtClean="0">
                        <a:latin typeface="Cambria Math" panose="02040503050406030204" pitchFamily="18" charset="0"/>
                      </a:rPr>
                      <m:t> </m:t>
                    </m:r>
                  </m:oMath>
                </a14:m>
                <a:r>
                  <a:rPr lang="en-US" altLang="zh-TW" sz="2400" dirty="0"/>
                  <a:t>with prime order p for roadside infrastructure RSU</a:t>
                </a:r>
                <a:r>
                  <a:rPr lang="en-US" altLang="zh-TW" sz="2400" baseline="-25000" dirty="0"/>
                  <a:t>i</a:t>
                </a:r>
                <a:r>
                  <a:rPr lang="en-US" altLang="zh-TW" sz="2400" dirty="0"/>
                  <a:t>, RSU</a:t>
                </a:r>
                <a:r>
                  <a:rPr lang="en-US" altLang="zh-TW" sz="2400" baseline="-25000" dirty="0"/>
                  <a:t>i+1</a:t>
                </a:r>
                <a:r>
                  <a:rPr lang="en-US" altLang="zh-TW" sz="2400" dirty="0"/>
                  <a:t>, ....</a:t>
                </a:r>
                <a:endParaRPr lang="zh-TW" altLang="en-US" sz="2400" dirty="0"/>
              </a:p>
            </p:txBody>
          </p:sp>
        </mc:Choice>
        <mc:Fallback>
          <p:sp>
            <p:nvSpPr>
              <p:cNvPr id="3" name="內容版面配置區 2">
                <a:extLst>
                  <a:ext uri="{FF2B5EF4-FFF2-40B4-BE49-F238E27FC236}">
                    <a16:creationId xmlns:a16="http://schemas.microsoft.com/office/drawing/2014/main" id="{3410C888-C41E-486C-B438-472B02D02942}"/>
                  </a:ext>
                </a:extLst>
              </p:cNvPr>
              <p:cNvSpPr>
                <a:spLocks noGrp="1" noRot="1" noChangeAspect="1" noMove="1" noResize="1" noEditPoints="1" noAdjustHandles="1" noChangeArrowheads="1" noChangeShapeType="1" noTextEdit="1"/>
              </p:cNvSpPr>
              <p:nvPr>
                <p:ph idx="1"/>
              </p:nvPr>
            </p:nvSpPr>
            <p:spPr>
              <a:blipFill>
                <a:blip r:embed="rId3"/>
                <a:stretch>
                  <a:fillRect l="-722" t="-1078" r="-111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676640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530F1C-376E-4ABA-858A-2DE5F168219A}"/>
              </a:ext>
            </a:extLst>
          </p:cNvPr>
          <p:cNvSpPr>
            <a:spLocks noGrp="1"/>
          </p:cNvSpPr>
          <p:nvPr>
            <p:ph type="title"/>
          </p:nvPr>
        </p:nvSpPr>
        <p:spPr/>
        <p:txBody>
          <a:bodyPr/>
          <a:lstStyle/>
          <a:p>
            <a:r>
              <a:rPr lang="en-US" altLang="zh-TW" dirty="0"/>
              <a:t>V2I-INITIAL AUTHENTICATION PHASE</a:t>
            </a:r>
            <a:endParaRPr lang="zh-TW" altLang="en-US" dirty="0"/>
          </a:p>
        </p:txBody>
      </p:sp>
      <p:pic>
        <p:nvPicPr>
          <p:cNvPr id="7" name="內容版面配置區 6">
            <a:extLst>
              <a:ext uri="{FF2B5EF4-FFF2-40B4-BE49-F238E27FC236}">
                <a16:creationId xmlns:a16="http://schemas.microsoft.com/office/drawing/2014/main" id="{B32538B3-B85F-4AD2-AC3A-7162F85B82AA}"/>
              </a:ext>
            </a:extLst>
          </p:cNvPr>
          <p:cNvPicPr>
            <a:picLocks noGrp="1" noChangeAspect="1"/>
          </p:cNvPicPr>
          <p:nvPr>
            <p:ph idx="1"/>
          </p:nvPr>
        </p:nvPicPr>
        <p:blipFill>
          <a:blip r:embed="rId3"/>
          <a:stretch>
            <a:fillRect/>
          </a:stretch>
        </p:blipFill>
        <p:spPr>
          <a:xfrm>
            <a:off x="667679" y="1600200"/>
            <a:ext cx="10856641" cy="4525963"/>
          </a:xfrm>
          <a:prstGeom prst="rect">
            <a:avLst/>
          </a:prstGeom>
        </p:spPr>
      </p:pic>
      <p:sp>
        <p:nvSpPr>
          <p:cNvPr id="8" name="矩形 7">
            <a:extLst>
              <a:ext uri="{FF2B5EF4-FFF2-40B4-BE49-F238E27FC236}">
                <a16:creationId xmlns:a16="http://schemas.microsoft.com/office/drawing/2014/main" id="{6F48E743-0BE4-48A2-AA07-EE04D27D024D}"/>
              </a:ext>
            </a:extLst>
          </p:cNvPr>
          <p:cNvSpPr/>
          <p:nvPr/>
        </p:nvSpPr>
        <p:spPr>
          <a:xfrm>
            <a:off x="1114425" y="2324101"/>
            <a:ext cx="3067050" cy="1371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6CC81197-ECDA-443C-A61C-1FF1EAA0CF76}"/>
              </a:ext>
            </a:extLst>
          </p:cNvPr>
          <p:cNvSpPr/>
          <p:nvPr/>
        </p:nvSpPr>
        <p:spPr>
          <a:xfrm>
            <a:off x="7810500" y="2405856"/>
            <a:ext cx="3067050" cy="14573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5ADE8820-DAE2-42B8-B262-42B1129B14B3}"/>
              </a:ext>
            </a:extLst>
          </p:cNvPr>
          <p:cNvSpPr txBox="1"/>
          <p:nvPr/>
        </p:nvSpPr>
        <p:spPr>
          <a:xfrm>
            <a:off x="5143499" y="2657475"/>
            <a:ext cx="1905000" cy="369332"/>
          </a:xfrm>
          <a:prstGeom prst="rect">
            <a:avLst/>
          </a:prstGeom>
          <a:noFill/>
          <a:ln>
            <a:solidFill>
              <a:srgbClr val="0070C0"/>
            </a:solidFill>
          </a:ln>
        </p:spPr>
        <p:txBody>
          <a:bodyPr wrap="square" rtlCol="0">
            <a:spAutoFit/>
          </a:bodyPr>
          <a:lstStyle/>
          <a:p>
            <a:r>
              <a:rPr lang="en-US" altLang="zh-TW" dirty="0"/>
              <a:t>PreKeyGen</a:t>
            </a:r>
            <a:endParaRPr lang="zh-TW" altLang="en-US" dirty="0"/>
          </a:p>
        </p:txBody>
      </p:sp>
      <p:sp>
        <p:nvSpPr>
          <p:cNvPr id="12" name="矩形 11">
            <a:extLst>
              <a:ext uri="{FF2B5EF4-FFF2-40B4-BE49-F238E27FC236}">
                <a16:creationId xmlns:a16="http://schemas.microsoft.com/office/drawing/2014/main" id="{303BC02E-F790-4D1C-A297-362153F24A4C}"/>
              </a:ext>
            </a:extLst>
          </p:cNvPr>
          <p:cNvSpPr/>
          <p:nvPr/>
        </p:nvSpPr>
        <p:spPr>
          <a:xfrm>
            <a:off x="6915150" y="4438650"/>
            <a:ext cx="4514850" cy="1038225"/>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A1290543-91C5-4230-A7A8-B3C8A8E81DAB}"/>
              </a:ext>
            </a:extLst>
          </p:cNvPr>
          <p:cNvSpPr/>
          <p:nvPr/>
        </p:nvSpPr>
        <p:spPr>
          <a:xfrm>
            <a:off x="838200" y="3695701"/>
            <a:ext cx="4181475" cy="1706562"/>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a16="http://schemas.microsoft.com/office/drawing/2014/main" id="{A9670F86-DEEC-4E74-8FC5-C8EBF5248A9E}"/>
              </a:ext>
            </a:extLst>
          </p:cNvPr>
          <p:cNvSpPr txBox="1"/>
          <p:nvPr/>
        </p:nvSpPr>
        <p:spPr>
          <a:xfrm>
            <a:off x="3876676" y="3863181"/>
            <a:ext cx="1590674" cy="369332"/>
          </a:xfrm>
          <a:prstGeom prst="rect">
            <a:avLst/>
          </a:prstGeom>
          <a:noFill/>
          <a:ln>
            <a:solidFill>
              <a:schemeClr val="accent2"/>
            </a:solidFill>
          </a:ln>
        </p:spPr>
        <p:txBody>
          <a:bodyPr wrap="square" rtlCol="0">
            <a:spAutoFit/>
          </a:bodyPr>
          <a:lstStyle/>
          <a:p>
            <a:r>
              <a:rPr lang="en-US" altLang="zh-TW" dirty="0"/>
              <a:t>RSUSKGen</a:t>
            </a:r>
            <a:endParaRPr lang="zh-TW" altLang="en-US" dirty="0"/>
          </a:p>
        </p:txBody>
      </p:sp>
      <p:sp>
        <p:nvSpPr>
          <p:cNvPr id="15" name="文字方塊 14">
            <a:extLst>
              <a:ext uri="{FF2B5EF4-FFF2-40B4-BE49-F238E27FC236}">
                <a16:creationId xmlns:a16="http://schemas.microsoft.com/office/drawing/2014/main" id="{B71D81B1-C046-460A-835E-9435147AA31E}"/>
              </a:ext>
            </a:extLst>
          </p:cNvPr>
          <p:cNvSpPr txBox="1"/>
          <p:nvPr/>
        </p:nvSpPr>
        <p:spPr>
          <a:xfrm>
            <a:off x="6820830" y="4096702"/>
            <a:ext cx="1590674" cy="369332"/>
          </a:xfrm>
          <a:prstGeom prst="rect">
            <a:avLst/>
          </a:prstGeom>
          <a:noFill/>
          <a:ln>
            <a:solidFill>
              <a:schemeClr val="accent2"/>
            </a:solidFill>
          </a:ln>
        </p:spPr>
        <p:txBody>
          <a:bodyPr wrap="square" rtlCol="0">
            <a:spAutoFit/>
          </a:bodyPr>
          <a:lstStyle/>
          <a:p>
            <a:r>
              <a:rPr lang="en-US" altLang="zh-TW" dirty="0"/>
              <a:t>VehiSKGen</a:t>
            </a:r>
            <a:endParaRPr lang="zh-TW" altLang="en-US" dirty="0"/>
          </a:p>
        </p:txBody>
      </p:sp>
    </p:spTree>
    <p:extLst>
      <p:ext uri="{BB962C8B-B14F-4D97-AF65-F5344CB8AC3E}">
        <p14:creationId xmlns:p14="http://schemas.microsoft.com/office/powerpoint/2010/main" val="3912650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25657B-2A29-4B74-8F72-4D42A2091812}"/>
              </a:ext>
            </a:extLst>
          </p:cNvPr>
          <p:cNvSpPr>
            <a:spLocks noGrp="1"/>
          </p:cNvSpPr>
          <p:nvPr>
            <p:ph type="title"/>
          </p:nvPr>
        </p:nvSpPr>
        <p:spPr/>
        <p:txBody>
          <a:bodyPr/>
          <a:lstStyle/>
          <a:p>
            <a:r>
              <a:rPr lang="en-US" altLang="zh-TW" dirty="0"/>
              <a:t>VI. SECURITY ANALYSIS</a:t>
            </a:r>
            <a:endParaRPr lang="zh-TW" altLang="en-US" dirty="0"/>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6B510435-EFA8-4C46-BB61-2D92778449B0}"/>
                  </a:ext>
                </a:extLst>
              </p:cNvPr>
              <p:cNvSpPr>
                <a:spLocks noGrp="1"/>
              </p:cNvSpPr>
              <p:nvPr>
                <p:ph idx="1"/>
              </p:nvPr>
            </p:nvSpPr>
            <p:spPr/>
            <p:txBody>
              <a:bodyPr/>
              <a:lstStyle/>
              <a:p>
                <a:r>
                  <a:rPr lang="en-US" altLang="zh-TW" sz="2100" dirty="0"/>
                  <a:t>A. CORRECTNESS</a:t>
                </a:r>
              </a:p>
              <a:p>
                <a:pPr marL="457200" indent="-457200">
                  <a:buFont typeface="+mj-lt"/>
                  <a:buAutoNum type="arabicPeriod"/>
                </a:pPr>
                <a:r>
                  <a:rPr lang="en-US" altLang="zh-TW" sz="2100" dirty="0"/>
                  <a:t>Correctness of V2I-Initial Authentication Phase. In this phase, the session keys separately computed by the RSU and the vehicle need to be the same. The session key generated by the vehicle is SK= </a:t>
                </a:r>
                <a14:m>
                  <m:oMath xmlns:m="http://schemas.openxmlformats.org/officeDocument/2006/math">
                    <m:acc>
                      <m:accPr>
                        <m:chr m:val="̂"/>
                        <m:ctrlPr>
                          <a:rPr lang="en-US" altLang="zh-TW" sz="2100" i="1" dirty="0">
                            <a:latin typeface="Cambria Math" panose="02040503050406030204" pitchFamily="18" charset="0"/>
                          </a:rPr>
                        </m:ctrlPr>
                      </m:accPr>
                      <m:e>
                        <m:r>
                          <a:rPr lang="en-US" altLang="zh-TW" sz="2100" i="1" dirty="0">
                            <a:latin typeface="Cambria Math" panose="02040503050406030204" pitchFamily="18" charset="0"/>
                          </a:rPr>
                          <m:t>𝑒</m:t>
                        </m:r>
                      </m:e>
                    </m:acc>
                  </m:oMath>
                </a14:m>
                <a:r>
                  <a:rPr lang="en-US" altLang="zh-TW" sz="2100" dirty="0"/>
                  <a:t> (</a:t>
                </a:r>
                <a14:m>
                  <m:oMath xmlns:m="http://schemas.openxmlformats.org/officeDocument/2006/math">
                    <m:r>
                      <a:rPr lang="en-US" altLang="zh-TW" sz="2100" b="0" i="1" smtClean="0">
                        <a:latin typeface="Cambria Math" panose="02040503050406030204" pitchFamily="18" charset="0"/>
                      </a:rPr>
                      <m:t>𝑆𝐾</m:t>
                    </m:r>
                    <m:r>
                      <a:rPr lang="en-US" altLang="zh-TW" sz="2100" b="0" i="1" baseline="-25000" smtClean="0">
                        <a:latin typeface="Cambria Math" panose="02040503050406030204" pitchFamily="18" charset="0"/>
                      </a:rPr>
                      <m:t>2</m:t>
                    </m:r>
                  </m:oMath>
                </a14:m>
                <a:r>
                  <a:rPr lang="en-US" altLang="zh-TW" sz="2100" dirty="0"/>
                  <a:t> ,g) and the one generated by the RSU is SK= </a:t>
                </a:r>
                <a14:m>
                  <m:oMath xmlns:m="http://schemas.openxmlformats.org/officeDocument/2006/math">
                    <m:acc>
                      <m:accPr>
                        <m:chr m:val="̂"/>
                        <m:ctrlPr>
                          <a:rPr lang="en-US" altLang="zh-TW" sz="2100" i="1" dirty="0">
                            <a:latin typeface="Cambria Math" panose="02040503050406030204" pitchFamily="18" charset="0"/>
                          </a:rPr>
                        </m:ctrlPr>
                      </m:accPr>
                      <m:e>
                        <m:r>
                          <a:rPr lang="en-US" altLang="zh-TW" sz="2100" i="1" dirty="0">
                            <a:latin typeface="Cambria Math" panose="02040503050406030204" pitchFamily="18" charset="0"/>
                          </a:rPr>
                          <m:t>𝑒</m:t>
                        </m:r>
                      </m:e>
                    </m:acc>
                  </m:oMath>
                </a14:m>
                <a:r>
                  <a:rPr lang="en-US" altLang="zh-TW" sz="2100" dirty="0"/>
                  <a:t> (</a:t>
                </a:r>
                <a14:m>
                  <m:oMath xmlns:m="http://schemas.openxmlformats.org/officeDocument/2006/math">
                    <m:r>
                      <a:rPr lang="en-US" altLang="zh-TW" sz="2100" b="0" i="1" smtClean="0">
                        <a:latin typeface="Cambria Math" panose="02040503050406030204" pitchFamily="18" charset="0"/>
                      </a:rPr>
                      <m:t>h</m:t>
                    </m:r>
                  </m:oMath>
                </a14:m>
                <a:r>
                  <a:rPr lang="en-US" altLang="zh-TW" sz="2100" dirty="0"/>
                  <a:t>,SK</a:t>
                </a:r>
                <a:r>
                  <a:rPr lang="en-US" altLang="zh-TW" sz="2100" baseline="-25000" dirty="0"/>
                  <a:t>3</a:t>
                </a:r>
                <a:r>
                  <a:rPr lang="en-US" altLang="zh-TW" sz="2100" dirty="0"/>
                  <a:t>) . The proof is provided as follows: </a:t>
                </a:r>
              </a:p>
              <a:p>
                <a:r>
                  <a:rPr lang="en-US" altLang="zh-TW" sz="2100" dirty="0"/>
                  <a:t>SK= </a:t>
                </a:r>
                <a14:m>
                  <m:oMath xmlns:m="http://schemas.openxmlformats.org/officeDocument/2006/math">
                    <m:acc>
                      <m:accPr>
                        <m:chr m:val="̂"/>
                        <m:ctrlPr>
                          <a:rPr lang="en-US" altLang="zh-TW" sz="2100" i="1" dirty="0">
                            <a:latin typeface="Cambria Math" panose="02040503050406030204" pitchFamily="18" charset="0"/>
                          </a:rPr>
                        </m:ctrlPr>
                      </m:accPr>
                      <m:e>
                        <m:r>
                          <a:rPr lang="en-US" altLang="zh-TW" sz="2100" i="1" dirty="0">
                            <a:latin typeface="Cambria Math" panose="02040503050406030204" pitchFamily="18" charset="0"/>
                          </a:rPr>
                          <m:t>𝑒</m:t>
                        </m:r>
                      </m:e>
                    </m:acc>
                  </m:oMath>
                </a14:m>
                <a:r>
                  <a:rPr lang="en-US" altLang="zh-TW" sz="2100" dirty="0"/>
                  <a:t> (</a:t>
                </a:r>
                <a14:m>
                  <m:oMath xmlns:m="http://schemas.openxmlformats.org/officeDocument/2006/math">
                    <m:r>
                      <a:rPr lang="en-US" altLang="zh-TW" sz="2100" i="1">
                        <a:latin typeface="Cambria Math" panose="02040503050406030204" pitchFamily="18" charset="0"/>
                      </a:rPr>
                      <m:t>𝑆𝐾</m:t>
                    </m:r>
                    <m:r>
                      <a:rPr lang="en-US" altLang="zh-TW" sz="2100" i="1" baseline="-25000">
                        <a:latin typeface="Cambria Math" panose="02040503050406030204" pitchFamily="18" charset="0"/>
                      </a:rPr>
                      <m:t>2</m:t>
                    </m:r>
                  </m:oMath>
                </a14:m>
                <a:r>
                  <a:rPr lang="en-US" altLang="zh-TW" sz="2100" dirty="0"/>
                  <a:t> ,g) </a:t>
                </a:r>
              </a:p>
              <a:p>
                <a:pPr marL="0" indent="0">
                  <a:buNone/>
                </a:pPr>
                <a:r>
                  <a:rPr lang="en-US" altLang="zh-TW" sz="2100" dirty="0"/>
                  <a:t>	= </a:t>
                </a:r>
                <a14:m>
                  <m:oMath xmlns:m="http://schemas.openxmlformats.org/officeDocument/2006/math">
                    <m:acc>
                      <m:accPr>
                        <m:chr m:val="̂"/>
                        <m:ctrlPr>
                          <a:rPr lang="en-US" altLang="zh-TW" sz="2100" i="1" dirty="0">
                            <a:latin typeface="Cambria Math" panose="02040503050406030204" pitchFamily="18" charset="0"/>
                          </a:rPr>
                        </m:ctrlPr>
                      </m:accPr>
                      <m:e>
                        <m:r>
                          <a:rPr lang="en-US" altLang="zh-TW" sz="2100" i="1" dirty="0">
                            <a:latin typeface="Cambria Math" panose="02040503050406030204" pitchFamily="18" charset="0"/>
                          </a:rPr>
                          <m:t>𝑒</m:t>
                        </m:r>
                      </m:e>
                    </m:acc>
                  </m:oMath>
                </a14:m>
                <a:r>
                  <a:rPr lang="en-US" altLang="zh-TW" sz="2100" dirty="0"/>
                  <a:t>( R</a:t>
                </a:r>
                <a:r>
                  <a:rPr lang="en-US" altLang="zh-TW" sz="2100" baseline="-25000" dirty="0"/>
                  <a:t>i,2  </a:t>
                </a:r>
                <a:r>
                  <a:rPr lang="en-US" altLang="zh-TW" sz="2100" dirty="0"/>
                  <a:t>. </a:t>
                </a:r>
                <a14:m>
                  <m:oMath xmlns:m="http://schemas.openxmlformats.org/officeDocument/2006/math">
                    <m:sSubSup>
                      <m:sSubSupPr>
                        <m:ctrlPr>
                          <a:rPr lang="en-US" altLang="zh-TW" sz="2100" i="1">
                            <a:latin typeface="Cambria Math" panose="02040503050406030204" pitchFamily="18" charset="0"/>
                          </a:rPr>
                        </m:ctrlPr>
                      </m:sSubSupPr>
                      <m:e>
                        <m:r>
                          <m:rPr>
                            <m:nor/>
                          </m:rPr>
                          <a:rPr lang="en-US" altLang="zh-TW" sz="2100" dirty="0"/>
                          <m:t>PKI</m:t>
                        </m:r>
                      </m:e>
                      <m:sub>
                        <m:r>
                          <m:rPr>
                            <m:nor/>
                          </m:rPr>
                          <a:rPr lang="en-US" altLang="zh-TW" sz="2100" baseline="-25000" dirty="0"/>
                          <m:t>i</m:t>
                        </m:r>
                        <m:r>
                          <m:rPr>
                            <m:nor/>
                          </m:rPr>
                          <a:rPr lang="en-US" altLang="zh-TW" sz="2100" baseline="-25000" dirty="0"/>
                          <m:t>,2</m:t>
                        </m:r>
                      </m:sub>
                      <m:sup>
                        <m:r>
                          <m:rPr>
                            <m:nor/>
                          </m:rPr>
                          <a:rPr lang="en-US" altLang="zh-TW" sz="2100" dirty="0"/>
                          <m:t>uH</m:t>
                        </m:r>
                        <m:r>
                          <m:rPr>
                            <m:nor/>
                          </m:rPr>
                          <a:rPr lang="en-US" altLang="zh-TW" sz="2100" baseline="-25000" dirty="0"/>
                          <m:t>2</m:t>
                        </m:r>
                        <m:r>
                          <m:rPr>
                            <m:nor/>
                          </m:rPr>
                          <a:rPr lang="en-US" altLang="zh-TW" sz="2100" dirty="0"/>
                          <m:t> </m:t>
                        </m:r>
                        <m:r>
                          <m:rPr>
                            <m:nor/>
                          </m:rPr>
                          <a:rPr lang="en-US" altLang="zh-TW" sz="2100" dirty="0"/>
                          <m:t>(</m:t>
                        </m:r>
                        <m:r>
                          <m:rPr>
                            <m:nor/>
                          </m:rPr>
                          <a:rPr lang="en-US" altLang="zh-TW" sz="2100" dirty="0"/>
                          <m:t>ID</m:t>
                        </m:r>
                        <m:r>
                          <m:rPr>
                            <m:nor/>
                          </m:rPr>
                          <a:rPr lang="en-US" altLang="zh-TW" sz="2100" dirty="0"/>
                          <m:t> || </m:t>
                        </m:r>
                        <m:r>
                          <m:rPr>
                            <m:nor/>
                          </m:rPr>
                          <a:rPr lang="en-US" altLang="zh-TW" sz="2100" dirty="0"/>
                          <m:t>T</m:t>
                        </m:r>
                        <m:r>
                          <m:rPr>
                            <m:nor/>
                          </m:rPr>
                          <a:rPr lang="en-US" altLang="zh-TW" sz="2100" baseline="-25000" dirty="0"/>
                          <m:t>1</m:t>
                        </m:r>
                        <m:r>
                          <m:rPr>
                            <m:nor/>
                          </m:rPr>
                          <a:rPr lang="en-US" altLang="zh-TW" sz="2100" baseline="-25000" dirty="0"/>
                          <m:t> </m:t>
                        </m:r>
                        <m:r>
                          <m:rPr>
                            <m:nor/>
                          </m:rPr>
                          <a:rPr lang="en-US" altLang="zh-TW" sz="2100" dirty="0"/>
                          <m:t>||</m:t>
                        </m:r>
                        <m:r>
                          <m:rPr>
                            <m:nor/>
                          </m:rPr>
                          <a:rPr lang="en-US" altLang="zh-TW" sz="2100" dirty="0"/>
                          <m:t> </m:t>
                        </m:r>
                        <m:r>
                          <m:rPr>
                            <m:nor/>
                          </m:rPr>
                          <a:rPr lang="en-US" altLang="zh-TW" sz="2100" dirty="0"/>
                          <m:t>(</m:t>
                        </m:r>
                        <m:r>
                          <m:rPr>
                            <m:nor/>
                          </m:rPr>
                          <a:rPr lang="en-US" altLang="zh-TW" sz="2100" dirty="0"/>
                          <m:t>T</m:t>
                        </m:r>
                        <m:r>
                          <m:rPr>
                            <m:nor/>
                          </m:rPr>
                          <a:rPr lang="en-US" altLang="zh-TW" sz="2100" baseline="-25000" dirty="0"/>
                          <m:t>1</m:t>
                        </m:r>
                        <m:r>
                          <m:rPr>
                            <m:nor/>
                          </m:rPr>
                          <a:rPr lang="en-US" altLang="zh-TW" sz="2100" dirty="0"/>
                          <m:t>)</m:t>
                        </m:r>
                        <m:r>
                          <m:rPr>
                            <m:nor/>
                          </m:rPr>
                          <a:rPr lang="en-US" altLang="zh-TW" sz="2100" dirty="0"/>
                          <m:t>c</m:t>
                        </m:r>
                        <m:r>
                          <m:rPr>
                            <m:nor/>
                          </m:rPr>
                          <a:rPr lang="en-US" altLang="zh-TW" sz="2100" dirty="0"/>
                          <m:t>(</m:t>
                        </m:r>
                        <m:r>
                          <m:rPr>
                            <m:nor/>
                          </m:rPr>
                          <a:rPr lang="en-US" altLang="zh-TW" sz="2100" dirty="0"/>
                          <m:t>T</m:t>
                        </m:r>
                        <m:r>
                          <m:rPr>
                            <m:nor/>
                          </m:rPr>
                          <a:rPr lang="en-US" altLang="zh-TW" sz="2100" baseline="-25000" dirty="0"/>
                          <m:t>1</m:t>
                        </m:r>
                        <m:r>
                          <m:rPr>
                            <m:nor/>
                          </m:rPr>
                          <a:rPr lang="en-US" altLang="zh-TW" sz="2100" dirty="0"/>
                          <m:t>)</m:t>
                        </m:r>
                        <m:r>
                          <m:rPr>
                            <m:nor/>
                          </m:rPr>
                          <a:rPr lang="en-US" altLang="zh-TW" sz="2100" dirty="0"/>
                          <m:t> </m:t>
                        </m:r>
                        <m:r>
                          <m:rPr>
                            <m:nor/>
                          </m:rPr>
                          <a:rPr lang="en-US" altLang="zh-TW" sz="2100" dirty="0"/>
                          <m:t>|| </m:t>
                        </m:r>
                        <m:r>
                          <m:rPr>
                            <m:nor/>
                          </m:rPr>
                          <a:rPr lang="en-US" altLang="zh-TW" sz="2100" dirty="0"/>
                          <m:t>H</m:t>
                        </m:r>
                        <m:r>
                          <m:rPr>
                            <m:nor/>
                          </m:rPr>
                          <a:rPr lang="en-US" altLang="zh-TW" sz="2100" baseline="-25000" dirty="0"/>
                          <m:t>1</m:t>
                        </m:r>
                        <m:r>
                          <m:rPr>
                            <m:nor/>
                          </m:rPr>
                          <a:rPr lang="en-US" altLang="zh-TW" sz="2100" dirty="0"/>
                          <m:t>(</m:t>
                        </m:r>
                        <m:r>
                          <m:rPr>
                            <m:nor/>
                          </m:rPr>
                          <a:rPr lang="en-US" altLang="zh-TW" sz="2100" dirty="0"/>
                          <m:t>SK</m:t>
                        </m:r>
                        <m:r>
                          <m:rPr>
                            <m:nor/>
                          </m:rPr>
                          <a:rPr lang="en-US" altLang="zh-TW" sz="2100" baseline="-25000" dirty="0"/>
                          <m:t>1</m:t>
                        </m:r>
                        <m:r>
                          <m:rPr>
                            <m:nor/>
                          </m:rPr>
                          <a:rPr lang="en-US" altLang="zh-TW" sz="2100" dirty="0"/>
                          <m:t>))</m:t>
                        </m:r>
                      </m:sup>
                    </m:sSubSup>
                    <m:r>
                      <a:rPr lang="en-US" altLang="zh-TW" sz="2100" i="1" dirty="0">
                        <a:latin typeface="Cambria Math" panose="02040503050406030204" pitchFamily="18" charset="0"/>
                      </a:rPr>
                      <m:t> </m:t>
                    </m:r>
                  </m:oMath>
                </a14:m>
                <a:r>
                  <a:rPr lang="en-US" altLang="zh-TW" sz="2100" dirty="0"/>
                  <a:t>,g )</a:t>
                </a:r>
              </a:p>
              <a:p>
                <a:pPr marL="0" indent="0">
                  <a:buNone/>
                </a:pPr>
                <a:r>
                  <a:rPr lang="en-US" altLang="zh-TW" sz="2100" dirty="0"/>
                  <a:t>	= </a:t>
                </a:r>
                <a14:m>
                  <m:oMath xmlns:m="http://schemas.openxmlformats.org/officeDocument/2006/math">
                    <m:acc>
                      <m:accPr>
                        <m:chr m:val="̂"/>
                        <m:ctrlPr>
                          <a:rPr lang="en-US" altLang="zh-TW" sz="2100" i="1" dirty="0">
                            <a:latin typeface="Cambria Math" panose="02040503050406030204" pitchFamily="18" charset="0"/>
                          </a:rPr>
                        </m:ctrlPr>
                      </m:accPr>
                      <m:e>
                        <m:r>
                          <a:rPr lang="en-US" altLang="zh-TW" sz="2100" i="1" dirty="0">
                            <a:latin typeface="Cambria Math" panose="02040503050406030204" pitchFamily="18" charset="0"/>
                          </a:rPr>
                          <m:t>𝑒</m:t>
                        </m:r>
                      </m:e>
                    </m:acc>
                    <m:r>
                      <a:rPr lang="en-US" altLang="zh-TW" sz="2100" i="1" dirty="0">
                        <a:latin typeface="Cambria Math" panose="02040503050406030204" pitchFamily="18" charset="0"/>
                      </a:rPr>
                      <m:t> </m:t>
                    </m:r>
                  </m:oMath>
                </a14:m>
                <a:r>
                  <a:rPr lang="en-US" altLang="zh-TW" sz="2100" dirty="0"/>
                  <a:t>(</a:t>
                </a:r>
                <a:r>
                  <a:rPr lang="en-US" altLang="zh-TW" sz="2100" dirty="0" err="1"/>
                  <a:t>h</a:t>
                </a:r>
                <a:r>
                  <a:rPr lang="en-US" altLang="zh-TW" sz="2100" baseline="30000" dirty="0" err="1"/>
                  <a:t>ri</a:t>
                </a:r>
                <a:r>
                  <a:rPr lang="en-US" altLang="zh-TW" sz="2100" dirty="0"/>
                  <a:t> .</a:t>
                </a:r>
                <a14:m>
                  <m:oMath xmlns:m="http://schemas.openxmlformats.org/officeDocument/2006/math">
                    <m:sSup>
                      <m:sSupPr>
                        <m:ctrlPr>
                          <a:rPr lang="en-US" altLang="zh-TW" sz="2100" i="1" smtClean="0">
                            <a:latin typeface="Cambria Math" panose="02040503050406030204" pitchFamily="18" charset="0"/>
                          </a:rPr>
                        </m:ctrlPr>
                      </m:sSupPr>
                      <m:e>
                        <m:r>
                          <m:rPr>
                            <m:nor/>
                          </m:rPr>
                          <a:rPr lang="en-US" altLang="zh-TW" sz="2100" dirty="0"/>
                          <m:t>h</m:t>
                        </m:r>
                      </m:e>
                      <m:sup>
                        <m:r>
                          <m:rPr>
                            <m:nor/>
                          </m:rPr>
                          <a:rPr lang="en-US" altLang="zh-TW" sz="2100" dirty="0"/>
                          <m:t>a</m:t>
                        </m:r>
                        <m:r>
                          <m:rPr>
                            <m:nor/>
                          </m:rPr>
                          <a:rPr lang="en-US" altLang="zh-TW" sz="2100" baseline="-25000" dirty="0"/>
                          <m:t>i</m:t>
                        </m:r>
                        <m:r>
                          <m:rPr>
                            <m:nor/>
                          </m:rPr>
                          <a:rPr lang="en-US" altLang="zh-TW" sz="2100" dirty="0"/>
                          <m:t>uH</m:t>
                        </m:r>
                        <m:r>
                          <m:rPr>
                            <m:nor/>
                          </m:rPr>
                          <a:rPr lang="en-US" altLang="zh-TW" sz="2100" baseline="-25000" dirty="0"/>
                          <m:t>2</m:t>
                        </m:r>
                        <m:r>
                          <m:rPr>
                            <m:nor/>
                          </m:rPr>
                          <a:rPr lang="en-US" altLang="zh-TW" sz="2100" dirty="0"/>
                          <m:t> (</m:t>
                        </m:r>
                        <m:r>
                          <m:rPr>
                            <m:nor/>
                          </m:rPr>
                          <a:rPr lang="en-US" altLang="zh-TW" sz="2100" dirty="0"/>
                          <m:t>ID</m:t>
                        </m:r>
                        <m:r>
                          <m:rPr>
                            <m:nor/>
                          </m:rPr>
                          <a:rPr lang="en-US" altLang="zh-TW" sz="2100" dirty="0"/>
                          <m:t> || </m:t>
                        </m:r>
                        <m:r>
                          <m:rPr>
                            <m:nor/>
                          </m:rPr>
                          <a:rPr lang="en-US" altLang="zh-TW" sz="2100" dirty="0"/>
                          <m:t>T</m:t>
                        </m:r>
                        <m:r>
                          <m:rPr>
                            <m:nor/>
                          </m:rPr>
                          <a:rPr lang="en-US" altLang="zh-TW" sz="2100" baseline="-25000" dirty="0"/>
                          <m:t>1 </m:t>
                        </m:r>
                        <m:r>
                          <m:rPr>
                            <m:nor/>
                          </m:rPr>
                          <a:rPr lang="en-US" altLang="zh-TW" sz="2100" dirty="0"/>
                          <m:t>|| (</m:t>
                        </m:r>
                        <m:r>
                          <m:rPr>
                            <m:nor/>
                          </m:rPr>
                          <a:rPr lang="en-US" altLang="zh-TW" sz="2100" dirty="0"/>
                          <m:t>T</m:t>
                        </m:r>
                        <m:r>
                          <m:rPr>
                            <m:nor/>
                          </m:rPr>
                          <a:rPr lang="en-US" altLang="zh-TW" sz="2100" baseline="-25000" dirty="0"/>
                          <m:t>1</m:t>
                        </m:r>
                        <m:r>
                          <m:rPr>
                            <m:nor/>
                          </m:rPr>
                          <a:rPr lang="en-US" altLang="zh-TW" sz="2100" dirty="0"/>
                          <m:t>)</m:t>
                        </m:r>
                        <m:r>
                          <m:rPr>
                            <m:nor/>
                          </m:rPr>
                          <a:rPr lang="en-US" altLang="zh-TW" sz="2100" dirty="0"/>
                          <m:t>c</m:t>
                        </m:r>
                        <m:r>
                          <m:rPr>
                            <m:nor/>
                          </m:rPr>
                          <a:rPr lang="en-US" altLang="zh-TW" sz="2100" dirty="0"/>
                          <m:t>(</m:t>
                        </m:r>
                        <m:r>
                          <m:rPr>
                            <m:nor/>
                          </m:rPr>
                          <a:rPr lang="en-US" altLang="zh-TW" sz="2100" dirty="0"/>
                          <m:t>T</m:t>
                        </m:r>
                        <m:r>
                          <m:rPr>
                            <m:nor/>
                          </m:rPr>
                          <a:rPr lang="en-US" altLang="zh-TW" sz="2100" baseline="-25000" dirty="0"/>
                          <m:t>1</m:t>
                        </m:r>
                        <m:r>
                          <m:rPr>
                            <m:nor/>
                          </m:rPr>
                          <a:rPr lang="en-US" altLang="zh-TW" sz="2100" dirty="0"/>
                          <m:t>) || </m:t>
                        </m:r>
                        <m:r>
                          <m:rPr>
                            <m:nor/>
                          </m:rPr>
                          <a:rPr lang="en-US" altLang="zh-TW" sz="2100" dirty="0"/>
                          <m:t>H</m:t>
                        </m:r>
                        <m:r>
                          <m:rPr>
                            <m:nor/>
                          </m:rPr>
                          <a:rPr lang="en-US" altLang="zh-TW" sz="2100" baseline="-25000" dirty="0"/>
                          <m:t>1</m:t>
                        </m:r>
                        <m:r>
                          <m:rPr>
                            <m:nor/>
                          </m:rPr>
                          <a:rPr lang="en-US" altLang="zh-TW" sz="2100" dirty="0"/>
                          <m:t>(</m:t>
                        </m:r>
                        <m:r>
                          <m:rPr>
                            <m:nor/>
                          </m:rPr>
                          <a:rPr lang="en-US" altLang="zh-TW" sz="2100" dirty="0"/>
                          <m:t>SK</m:t>
                        </m:r>
                        <m:r>
                          <m:rPr>
                            <m:nor/>
                          </m:rPr>
                          <a:rPr lang="en-US" altLang="zh-TW" sz="2100" baseline="-25000" dirty="0"/>
                          <m:t>1</m:t>
                        </m:r>
                        <m:r>
                          <m:rPr>
                            <m:nor/>
                          </m:rPr>
                          <a:rPr lang="en-US" altLang="zh-TW" sz="2100" dirty="0"/>
                          <m:t>))</m:t>
                        </m:r>
                      </m:sup>
                    </m:sSup>
                  </m:oMath>
                </a14:m>
                <a:r>
                  <a:rPr lang="en-US" altLang="zh-TW" sz="2100" dirty="0"/>
                  <a:t> </a:t>
                </a:r>
                <a14:m>
                  <m:oMath xmlns:m="http://schemas.openxmlformats.org/officeDocument/2006/math">
                    <m:r>
                      <a:rPr lang="en-US" altLang="zh-TW" sz="2100" b="0" i="1" dirty="0" smtClean="0">
                        <a:latin typeface="Cambria Math" panose="02040503050406030204" pitchFamily="18" charset="0"/>
                      </a:rPr>
                      <m:t>,</m:t>
                    </m:r>
                  </m:oMath>
                </a14:m>
                <a:r>
                  <a:rPr lang="en-US" altLang="zh-TW" sz="2100" dirty="0"/>
                  <a:t>g ) </a:t>
                </a:r>
              </a:p>
              <a:p>
                <a:pPr marL="0" indent="0">
                  <a:buNone/>
                </a:pPr>
                <a:r>
                  <a:rPr lang="en-US" altLang="zh-TW" sz="2100" dirty="0"/>
                  <a:t>	= </a:t>
                </a:r>
                <a14:m>
                  <m:oMath xmlns:m="http://schemas.openxmlformats.org/officeDocument/2006/math">
                    <m:acc>
                      <m:accPr>
                        <m:chr m:val="̂"/>
                        <m:ctrlPr>
                          <a:rPr lang="en-US" altLang="zh-TW" sz="2100" i="1" dirty="0">
                            <a:latin typeface="Cambria Math" panose="02040503050406030204" pitchFamily="18" charset="0"/>
                          </a:rPr>
                        </m:ctrlPr>
                      </m:accPr>
                      <m:e>
                        <m:r>
                          <a:rPr lang="en-US" altLang="zh-TW" sz="2100" i="1" dirty="0">
                            <a:latin typeface="Cambria Math" panose="02040503050406030204" pitchFamily="18" charset="0"/>
                          </a:rPr>
                          <m:t>𝑒</m:t>
                        </m:r>
                      </m:e>
                    </m:acc>
                    <m:r>
                      <a:rPr lang="en-US" altLang="zh-TW" sz="2100" i="1" dirty="0">
                        <a:latin typeface="Cambria Math" panose="02040503050406030204" pitchFamily="18" charset="0"/>
                      </a:rPr>
                      <m:t> </m:t>
                    </m:r>
                  </m:oMath>
                </a14:m>
                <a:r>
                  <a:rPr lang="en-US" altLang="zh-TW" sz="2100" dirty="0"/>
                  <a:t>(h , </a:t>
                </a:r>
                <a:r>
                  <a:rPr lang="en-US" altLang="zh-TW" sz="2100" dirty="0" err="1"/>
                  <a:t>g</a:t>
                </a:r>
                <a:r>
                  <a:rPr lang="en-US" altLang="zh-TW" sz="2100" baseline="-25000" dirty="0" err="1"/>
                  <a:t>ri</a:t>
                </a:r>
                <a:r>
                  <a:rPr lang="en-US" altLang="zh-TW" sz="2100" dirty="0"/>
                  <a:t> . </a:t>
                </a:r>
                <a14:m>
                  <m:oMath xmlns:m="http://schemas.openxmlformats.org/officeDocument/2006/math">
                    <m:sSup>
                      <m:sSupPr>
                        <m:ctrlPr>
                          <a:rPr lang="en-US" altLang="zh-TW" sz="2100" i="1" smtClean="0">
                            <a:latin typeface="Cambria Math" panose="02040503050406030204" pitchFamily="18" charset="0"/>
                          </a:rPr>
                        </m:ctrlPr>
                      </m:sSupPr>
                      <m:e>
                        <m:r>
                          <m:rPr>
                            <m:nor/>
                          </m:rPr>
                          <a:rPr lang="en-US" altLang="zh-TW" sz="2100" dirty="0"/>
                          <m:t>g</m:t>
                        </m:r>
                      </m:e>
                      <m:sup>
                        <m:r>
                          <m:rPr>
                            <m:nor/>
                          </m:rPr>
                          <a:rPr lang="en-US" altLang="zh-TW" sz="2100" dirty="0"/>
                          <m:t>a</m:t>
                        </m:r>
                        <m:r>
                          <m:rPr>
                            <m:nor/>
                          </m:rPr>
                          <a:rPr lang="en-US" altLang="zh-TW" sz="2100" baseline="-25000" dirty="0"/>
                          <m:t>i</m:t>
                        </m:r>
                        <m:r>
                          <m:rPr>
                            <m:nor/>
                          </m:rPr>
                          <a:rPr lang="en-US" altLang="zh-TW" sz="2100" dirty="0"/>
                          <m:t>uH</m:t>
                        </m:r>
                        <m:r>
                          <m:rPr>
                            <m:nor/>
                          </m:rPr>
                          <a:rPr lang="en-US" altLang="zh-TW" sz="2100" baseline="-25000" dirty="0"/>
                          <m:t>2</m:t>
                        </m:r>
                        <m:r>
                          <m:rPr>
                            <m:nor/>
                          </m:rPr>
                          <a:rPr lang="en-US" altLang="zh-TW" sz="2100" dirty="0"/>
                          <m:t> (</m:t>
                        </m:r>
                        <m:r>
                          <m:rPr>
                            <m:nor/>
                          </m:rPr>
                          <a:rPr lang="en-US" altLang="zh-TW" sz="2100" dirty="0"/>
                          <m:t>ID</m:t>
                        </m:r>
                        <m:r>
                          <m:rPr>
                            <m:nor/>
                          </m:rPr>
                          <a:rPr lang="en-US" altLang="zh-TW" sz="2100" dirty="0"/>
                          <m:t> || </m:t>
                        </m:r>
                        <m:r>
                          <m:rPr>
                            <m:nor/>
                          </m:rPr>
                          <a:rPr lang="en-US" altLang="zh-TW" sz="2100" dirty="0"/>
                          <m:t>T</m:t>
                        </m:r>
                        <m:r>
                          <m:rPr>
                            <m:nor/>
                          </m:rPr>
                          <a:rPr lang="en-US" altLang="zh-TW" sz="2100" baseline="-25000" dirty="0"/>
                          <m:t>1 </m:t>
                        </m:r>
                        <m:r>
                          <m:rPr>
                            <m:nor/>
                          </m:rPr>
                          <a:rPr lang="en-US" altLang="zh-TW" sz="2100" dirty="0"/>
                          <m:t>|| (</m:t>
                        </m:r>
                        <m:r>
                          <m:rPr>
                            <m:nor/>
                          </m:rPr>
                          <a:rPr lang="en-US" altLang="zh-TW" sz="2100" dirty="0"/>
                          <m:t>T</m:t>
                        </m:r>
                        <m:r>
                          <m:rPr>
                            <m:nor/>
                          </m:rPr>
                          <a:rPr lang="en-US" altLang="zh-TW" sz="2100" baseline="-25000" dirty="0"/>
                          <m:t>1</m:t>
                        </m:r>
                        <m:r>
                          <m:rPr>
                            <m:nor/>
                          </m:rPr>
                          <a:rPr lang="en-US" altLang="zh-TW" sz="2100" dirty="0"/>
                          <m:t>)</m:t>
                        </m:r>
                        <m:r>
                          <m:rPr>
                            <m:nor/>
                          </m:rPr>
                          <a:rPr lang="en-US" altLang="zh-TW" sz="2100" dirty="0"/>
                          <m:t>c</m:t>
                        </m:r>
                        <m:r>
                          <m:rPr>
                            <m:nor/>
                          </m:rPr>
                          <a:rPr lang="en-US" altLang="zh-TW" sz="2100" dirty="0"/>
                          <m:t>(</m:t>
                        </m:r>
                        <m:r>
                          <m:rPr>
                            <m:nor/>
                          </m:rPr>
                          <a:rPr lang="en-US" altLang="zh-TW" sz="2100" dirty="0"/>
                          <m:t>T</m:t>
                        </m:r>
                        <m:r>
                          <m:rPr>
                            <m:nor/>
                          </m:rPr>
                          <a:rPr lang="en-US" altLang="zh-TW" sz="2100" baseline="-25000" dirty="0"/>
                          <m:t>1</m:t>
                        </m:r>
                        <m:r>
                          <m:rPr>
                            <m:nor/>
                          </m:rPr>
                          <a:rPr lang="en-US" altLang="zh-TW" sz="2100" dirty="0"/>
                          <m:t>) || </m:t>
                        </m:r>
                        <m:r>
                          <m:rPr>
                            <m:nor/>
                          </m:rPr>
                          <a:rPr lang="en-US" altLang="zh-TW" sz="2100" dirty="0"/>
                          <m:t>H</m:t>
                        </m:r>
                        <m:r>
                          <m:rPr>
                            <m:nor/>
                          </m:rPr>
                          <a:rPr lang="en-US" altLang="zh-TW" sz="2100" baseline="-25000" dirty="0"/>
                          <m:t>1</m:t>
                        </m:r>
                        <m:r>
                          <m:rPr>
                            <m:nor/>
                          </m:rPr>
                          <a:rPr lang="en-US" altLang="zh-TW" sz="2100" dirty="0"/>
                          <m:t>(</m:t>
                        </m:r>
                        <m:r>
                          <m:rPr>
                            <m:nor/>
                          </m:rPr>
                          <a:rPr lang="en-US" altLang="zh-TW" sz="2100" dirty="0"/>
                          <m:t>SK</m:t>
                        </m:r>
                        <m:r>
                          <m:rPr>
                            <m:nor/>
                          </m:rPr>
                          <a:rPr lang="en-US" altLang="zh-TW" sz="2100" baseline="-25000" dirty="0"/>
                          <m:t>1</m:t>
                        </m:r>
                        <m:r>
                          <m:rPr>
                            <m:nor/>
                          </m:rPr>
                          <a:rPr lang="en-US" altLang="zh-TW" sz="2100" dirty="0"/>
                          <m:t>))</m:t>
                        </m:r>
                      </m:sup>
                    </m:sSup>
                  </m:oMath>
                </a14:m>
                <a:r>
                  <a:rPr lang="en-US" altLang="zh-TW" sz="2100" dirty="0"/>
                  <a:t> )</a:t>
                </a:r>
              </a:p>
              <a:p>
                <a:pPr marL="0" indent="0">
                  <a:buNone/>
                </a:pPr>
                <a:r>
                  <a:rPr lang="en-US" altLang="zh-TW" sz="2100" dirty="0"/>
                  <a:t>	= </a:t>
                </a:r>
                <a14:m>
                  <m:oMath xmlns:m="http://schemas.openxmlformats.org/officeDocument/2006/math">
                    <m:acc>
                      <m:accPr>
                        <m:chr m:val="̂"/>
                        <m:ctrlPr>
                          <a:rPr lang="en-US" altLang="zh-TW" sz="2100" i="1" dirty="0">
                            <a:latin typeface="Cambria Math" panose="02040503050406030204" pitchFamily="18" charset="0"/>
                          </a:rPr>
                        </m:ctrlPr>
                      </m:accPr>
                      <m:e>
                        <m:r>
                          <a:rPr lang="en-US" altLang="zh-TW" sz="2100" i="1" dirty="0">
                            <a:latin typeface="Cambria Math" panose="02040503050406030204" pitchFamily="18" charset="0"/>
                          </a:rPr>
                          <m:t>𝑒</m:t>
                        </m:r>
                      </m:e>
                    </m:acc>
                    <m:r>
                      <a:rPr lang="en-US" altLang="zh-TW" sz="2100" i="1" dirty="0">
                        <a:latin typeface="Cambria Math" panose="02040503050406030204" pitchFamily="18" charset="0"/>
                      </a:rPr>
                      <m:t> </m:t>
                    </m:r>
                  </m:oMath>
                </a14:m>
                <a:r>
                  <a:rPr lang="en-US" altLang="zh-TW" sz="2100" dirty="0"/>
                  <a:t>(h , R</a:t>
                </a:r>
                <a:r>
                  <a:rPr lang="en-US" altLang="zh-TW" sz="2100" baseline="-25000" dirty="0"/>
                  <a:t>i+1 </a:t>
                </a:r>
                <a:r>
                  <a:rPr lang="en-US" altLang="zh-TW" sz="2100" dirty="0"/>
                  <a:t>. </a:t>
                </a:r>
                <a14:m>
                  <m:oMath xmlns:m="http://schemas.openxmlformats.org/officeDocument/2006/math">
                    <m:sSup>
                      <m:sSupPr>
                        <m:ctrlPr>
                          <a:rPr lang="en-US" altLang="zh-TW" sz="2100" i="1" smtClean="0">
                            <a:latin typeface="Cambria Math" panose="02040503050406030204" pitchFamily="18" charset="0"/>
                          </a:rPr>
                        </m:ctrlPr>
                      </m:sSupPr>
                      <m:e>
                        <m:r>
                          <m:rPr>
                            <m:nor/>
                          </m:rPr>
                          <a:rPr lang="en-US" altLang="zh-TW" sz="2100" dirty="0"/>
                          <m:t>SKI</m:t>
                        </m:r>
                      </m:e>
                      <m:sup>
                        <m:r>
                          <m:rPr>
                            <m:nor/>
                          </m:rPr>
                          <a:rPr lang="en-US" altLang="zh-TW" sz="2100" dirty="0"/>
                          <m:t>H</m:t>
                        </m:r>
                        <m:r>
                          <m:rPr>
                            <m:nor/>
                          </m:rPr>
                          <a:rPr lang="en-US" altLang="zh-TW" sz="2100" baseline="-25000" dirty="0"/>
                          <m:t>2</m:t>
                        </m:r>
                        <m:r>
                          <m:rPr>
                            <m:nor/>
                          </m:rPr>
                          <a:rPr lang="en-US" altLang="zh-TW" sz="2100" dirty="0"/>
                          <m:t> (</m:t>
                        </m:r>
                        <m:r>
                          <m:rPr>
                            <m:nor/>
                          </m:rPr>
                          <a:rPr lang="en-US" altLang="zh-TW" sz="2100" dirty="0"/>
                          <m:t>ID</m:t>
                        </m:r>
                        <m:r>
                          <m:rPr>
                            <m:nor/>
                          </m:rPr>
                          <a:rPr lang="en-US" altLang="zh-TW" sz="2100" dirty="0"/>
                          <m:t> || </m:t>
                        </m:r>
                        <m:r>
                          <m:rPr>
                            <m:nor/>
                          </m:rPr>
                          <a:rPr lang="en-US" altLang="zh-TW" sz="2100" dirty="0"/>
                          <m:t>T</m:t>
                        </m:r>
                        <m:r>
                          <m:rPr>
                            <m:nor/>
                          </m:rPr>
                          <a:rPr lang="en-US" altLang="zh-TW" sz="2100" baseline="-25000" dirty="0"/>
                          <m:t>1 </m:t>
                        </m:r>
                        <m:r>
                          <m:rPr>
                            <m:nor/>
                          </m:rPr>
                          <a:rPr lang="en-US" altLang="zh-TW" sz="2100" dirty="0"/>
                          <m:t>|| (</m:t>
                        </m:r>
                        <m:r>
                          <m:rPr>
                            <m:nor/>
                          </m:rPr>
                          <a:rPr lang="en-US" altLang="zh-TW" sz="2100" dirty="0"/>
                          <m:t>T</m:t>
                        </m:r>
                        <m:r>
                          <m:rPr>
                            <m:nor/>
                          </m:rPr>
                          <a:rPr lang="en-US" altLang="zh-TW" sz="2100" baseline="-25000" dirty="0"/>
                          <m:t>1</m:t>
                        </m:r>
                        <m:r>
                          <m:rPr>
                            <m:nor/>
                          </m:rPr>
                          <a:rPr lang="en-US" altLang="zh-TW" sz="2100" dirty="0"/>
                          <m:t>)</m:t>
                        </m:r>
                        <m:r>
                          <m:rPr>
                            <m:nor/>
                          </m:rPr>
                          <a:rPr lang="en-US" altLang="zh-TW" sz="2100" dirty="0"/>
                          <m:t>c</m:t>
                        </m:r>
                        <m:r>
                          <m:rPr>
                            <m:nor/>
                          </m:rPr>
                          <a:rPr lang="en-US" altLang="zh-TW" sz="2100" dirty="0"/>
                          <m:t>(</m:t>
                        </m:r>
                        <m:r>
                          <m:rPr>
                            <m:nor/>
                          </m:rPr>
                          <a:rPr lang="en-US" altLang="zh-TW" sz="2100" dirty="0"/>
                          <m:t>T</m:t>
                        </m:r>
                        <m:r>
                          <m:rPr>
                            <m:nor/>
                          </m:rPr>
                          <a:rPr lang="en-US" altLang="zh-TW" sz="2100" baseline="-25000" dirty="0"/>
                          <m:t>1</m:t>
                        </m:r>
                        <m:r>
                          <m:rPr>
                            <m:nor/>
                          </m:rPr>
                          <a:rPr lang="en-US" altLang="zh-TW" sz="2100" dirty="0"/>
                          <m:t>) || </m:t>
                        </m:r>
                        <m:r>
                          <m:rPr>
                            <m:nor/>
                          </m:rPr>
                          <a:rPr lang="en-US" altLang="zh-TW" sz="2100" dirty="0"/>
                          <m:t>H</m:t>
                        </m:r>
                        <m:r>
                          <m:rPr>
                            <m:nor/>
                          </m:rPr>
                          <a:rPr lang="en-US" altLang="zh-TW" sz="2100" baseline="-25000" dirty="0"/>
                          <m:t>1</m:t>
                        </m:r>
                        <m:r>
                          <m:rPr>
                            <m:nor/>
                          </m:rPr>
                          <a:rPr lang="en-US" altLang="zh-TW" sz="2100" dirty="0"/>
                          <m:t>(</m:t>
                        </m:r>
                        <m:r>
                          <m:rPr>
                            <m:nor/>
                          </m:rPr>
                          <a:rPr lang="en-US" altLang="zh-TW" sz="2100" dirty="0"/>
                          <m:t>SK</m:t>
                        </m:r>
                        <m:r>
                          <m:rPr>
                            <m:nor/>
                          </m:rPr>
                          <a:rPr lang="en-US" altLang="zh-TW" sz="2100" baseline="-25000" dirty="0"/>
                          <m:t>1</m:t>
                        </m:r>
                        <m:r>
                          <m:rPr>
                            <m:nor/>
                          </m:rPr>
                          <a:rPr lang="en-US" altLang="zh-TW" sz="2100" dirty="0"/>
                          <m:t>))</m:t>
                        </m:r>
                      </m:sup>
                    </m:sSup>
                  </m:oMath>
                </a14:m>
                <a:r>
                  <a:rPr lang="en-US" altLang="zh-TW" sz="2100" dirty="0"/>
                  <a:t> )</a:t>
                </a:r>
              </a:p>
              <a:p>
                <a:pPr marL="0" indent="0">
                  <a:buNone/>
                </a:pPr>
                <a:r>
                  <a:rPr lang="en-US" altLang="zh-TW" sz="2100" dirty="0"/>
                  <a:t>	= </a:t>
                </a:r>
                <a14:m>
                  <m:oMath xmlns:m="http://schemas.openxmlformats.org/officeDocument/2006/math">
                    <m:acc>
                      <m:accPr>
                        <m:chr m:val="̂"/>
                        <m:ctrlPr>
                          <a:rPr lang="en-US" altLang="zh-TW" sz="2100" i="1" dirty="0">
                            <a:latin typeface="Cambria Math" panose="02040503050406030204" pitchFamily="18" charset="0"/>
                          </a:rPr>
                        </m:ctrlPr>
                      </m:accPr>
                      <m:e>
                        <m:r>
                          <a:rPr lang="en-US" altLang="zh-TW" sz="2100" i="1" dirty="0">
                            <a:latin typeface="Cambria Math" panose="02040503050406030204" pitchFamily="18" charset="0"/>
                          </a:rPr>
                          <m:t>𝑒</m:t>
                        </m:r>
                      </m:e>
                    </m:acc>
                  </m:oMath>
                </a14:m>
                <a:r>
                  <a:rPr lang="en-US" altLang="zh-TW" sz="2100" dirty="0"/>
                  <a:t> (</a:t>
                </a:r>
                <a14:m>
                  <m:oMath xmlns:m="http://schemas.openxmlformats.org/officeDocument/2006/math">
                    <m:r>
                      <a:rPr lang="en-US" altLang="zh-TW" sz="2100" b="0" i="1" smtClean="0">
                        <a:latin typeface="Cambria Math" panose="02040503050406030204" pitchFamily="18" charset="0"/>
                      </a:rPr>
                      <m:t>h</m:t>
                    </m:r>
                  </m:oMath>
                </a14:m>
                <a:r>
                  <a:rPr lang="en-US" altLang="zh-TW" sz="2100" dirty="0"/>
                  <a:t>, </a:t>
                </a:r>
                <a14:m>
                  <m:oMath xmlns:m="http://schemas.openxmlformats.org/officeDocument/2006/math">
                    <m:r>
                      <a:rPr lang="en-US" altLang="zh-TW" sz="2100" i="1">
                        <a:latin typeface="Cambria Math" panose="02040503050406030204" pitchFamily="18" charset="0"/>
                      </a:rPr>
                      <m:t>𝑆𝐾</m:t>
                    </m:r>
                    <m:r>
                      <a:rPr lang="en-US" altLang="zh-TW" sz="2100" b="0" i="1" baseline="-25000" smtClean="0">
                        <a:latin typeface="Cambria Math" panose="02040503050406030204" pitchFamily="18" charset="0"/>
                      </a:rPr>
                      <m:t>3</m:t>
                    </m:r>
                  </m:oMath>
                </a14:m>
                <a:r>
                  <a:rPr lang="en-US" altLang="zh-TW" sz="2100" dirty="0"/>
                  <a:t>) </a:t>
                </a:r>
              </a:p>
              <a:p>
                <a:r>
                  <a:rPr lang="en-US" altLang="zh-TW" sz="2100" dirty="0"/>
                  <a:t>The correctness of this phase is proved.</a:t>
                </a:r>
                <a:endParaRPr lang="zh-TW" altLang="en-US" sz="2100" dirty="0"/>
              </a:p>
            </p:txBody>
          </p:sp>
        </mc:Choice>
        <mc:Fallback>
          <p:sp>
            <p:nvSpPr>
              <p:cNvPr id="3" name="內容版面配置區 2">
                <a:extLst>
                  <a:ext uri="{FF2B5EF4-FFF2-40B4-BE49-F238E27FC236}">
                    <a16:creationId xmlns:a16="http://schemas.microsoft.com/office/drawing/2014/main" id="{6B510435-EFA8-4C46-BB61-2D92778449B0}"/>
                  </a:ext>
                </a:extLst>
              </p:cNvPr>
              <p:cNvSpPr>
                <a:spLocks noGrp="1" noRot="1" noChangeAspect="1" noMove="1" noResize="1" noEditPoints="1" noAdjustHandles="1" noChangeArrowheads="1" noChangeShapeType="1" noTextEdit="1"/>
              </p:cNvSpPr>
              <p:nvPr>
                <p:ph idx="1"/>
              </p:nvPr>
            </p:nvSpPr>
            <p:spPr>
              <a:blipFill>
                <a:blip r:embed="rId3"/>
                <a:stretch>
                  <a:fillRect l="-556" t="-943" b="-1051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147128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8D3E1F9-50B5-4D26-8B85-74B349C1E061}"/>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D5D576A3-2BD9-41CB-82E7-40BFB9EA5918}"/>
                  </a:ext>
                </a:extLst>
              </p:cNvPr>
              <p:cNvSpPr>
                <a:spLocks noGrp="1"/>
              </p:cNvSpPr>
              <p:nvPr>
                <p:ph idx="1"/>
              </p:nvPr>
            </p:nvSpPr>
            <p:spPr/>
            <p:txBody>
              <a:bodyPr/>
              <a:lstStyle/>
              <a:p>
                <a:r>
                  <a:rPr lang="en-US" altLang="zh-TW" sz="2400" dirty="0"/>
                  <a:t>Theorem 1. The proposed V2I-initial authentication is CDH-secure in G. </a:t>
                </a:r>
              </a:p>
              <a:p>
                <a:r>
                  <a:rPr lang="en-US" altLang="zh-TW" sz="2400" dirty="0"/>
                  <a:t>Proof. In our security model, the </a:t>
                </a:r>
                <a14:m>
                  <m:oMath xmlns:m="http://schemas.openxmlformats.org/officeDocument/2006/math">
                    <m:r>
                      <a:rPr lang="zh-TW" altLang="en-US" sz="2400" i="1" smtClean="0">
                        <a:latin typeface="Cambria Math" panose="02040503050406030204" pitchFamily="18" charset="0"/>
                      </a:rPr>
                      <m:t>𝒜</m:t>
                    </m:r>
                  </m:oMath>
                </a14:m>
                <a:r>
                  <a:rPr lang="en-US" altLang="zh-TW" sz="2400" dirty="0"/>
                  <a:t> has the ability to read the storage of the vehicle and get the SK1 which is generated in PreKeyGen. With the value of SK1,</a:t>
                </a:r>
                <a14:m>
                  <m:oMath xmlns:m="http://schemas.openxmlformats.org/officeDocument/2006/math">
                    <m:r>
                      <a:rPr lang="zh-TW" altLang="en-US" sz="2400" i="1">
                        <a:latin typeface="Cambria Math" panose="02040503050406030204" pitchFamily="18" charset="0"/>
                      </a:rPr>
                      <m:t>𝒜</m:t>
                    </m:r>
                  </m:oMath>
                </a14:m>
                <a:r>
                  <a:rPr lang="en-US" altLang="zh-TW" sz="2400" dirty="0"/>
                  <a:t> can calculate </a:t>
                </a:r>
                <a14:m>
                  <m:oMath xmlns:m="http://schemas.openxmlformats.org/officeDocument/2006/math">
                    <m:r>
                      <m:rPr>
                        <m:nor/>
                      </m:rPr>
                      <a:rPr lang="en-US" altLang="zh-TW" sz="2400" dirty="0"/>
                      <m:t>H</m:t>
                    </m:r>
                    <m:r>
                      <m:rPr>
                        <m:nor/>
                      </m:rPr>
                      <a:rPr lang="en-US" altLang="zh-TW" sz="2400" baseline="-25000" dirty="0"/>
                      <m:t>2</m:t>
                    </m:r>
                    <m:r>
                      <m:rPr>
                        <m:nor/>
                      </m:rPr>
                      <a:rPr lang="en-US" altLang="zh-TW" sz="2400" dirty="0"/>
                      <m:t> (</m:t>
                    </m:r>
                    <m:r>
                      <m:rPr>
                        <m:nor/>
                      </m:rPr>
                      <a:rPr lang="en-US" altLang="zh-TW" sz="2400" dirty="0"/>
                      <m:t>ID</m:t>
                    </m:r>
                    <m:r>
                      <m:rPr>
                        <m:nor/>
                      </m:rPr>
                      <a:rPr lang="en-US" altLang="zh-TW" sz="2400" dirty="0"/>
                      <m:t> || </m:t>
                    </m:r>
                    <m:r>
                      <m:rPr>
                        <m:nor/>
                      </m:rPr>
                      <a:rPr lang="en-US" altLang="zh-TW" sz="2400" dirty="0"/>
                      <m:t>T</m:t>
                    </m:r>
                    <m:r>
                      <m:rPr>
                        <m:nor/>
                      </m:rPr>
                      <a:rPr lang="en-US" altLang="zh-TW" sz="2400" baseline="-25000" dirty="0"/>
                      <m:t>1 </m:t>
                    </m:r>
                    <m:r>
                      <m:rPr>
                        <m:nor/>
                      </m:rPr>
                      <a:rPr lang="en-US" altLang="zh-TW" sz="2400" dirty="0"/>
                      <m:t>|| (</m:t>
                    </m:r>
                    <m:r>
                      <m:rPr>
                        <m:nor/>
                      </m:rPr>
                      <a:rPr lang="en-US" altLang="zh-TW" sz="2400" dirty="0"/>
                      <m:t>T</m:t>
                    </m:r>
                    <m:r>
                      <m:rPr>
                        <m:nor/>
                      </m:rPr>
                      <a:rPr lang="en-US" altLang="zh-TW" sz="2400" baseline="-25000" dirty="0"/>
                      <m:t>1</m:t>
                    </m:r>
                    <m:r>
                      <m:rPr>
                        <m:nor/>
                      </m:rPr>
                      <a:rPr lang="en-US" altLang="zh-TW" sz="2400" dirty="0"/>
                      <m:t>)</m:t>
                    </m:r>
                    <m:r>
                      <m:rPr>
                        <m:nor/>
                      </m:rPr>
                      <a:rPr lang="en-US" altLang="zh-TW" sz="2400" dirty="0"/>
                      <m:t>c</m:t>
                    </m:r>
                    <m:r>
                      <m:rPr>
                        <m:nor/>
                      </m:rPr>
                      <a:rPr lang="en-US" altLang="zh-TW" sz="2400" dirty="0"/>
                      <m:t>(</m:t>
                    </m:r>
                    <m:r>
                      <m:rPr>
                        <m:nor/>
                      </m:rPr>
                      <a:rPr lang="en-US" altLang="zh-TW" sz="2400" dirty="0"/>
                      <m:t>T</m:t>
                    </m:r>
                    <m:r>
                      <m:rPr>
                        <m:nor/>
                      </m:rPr>
                      <a:rPr lang="en-US" altLang="zh-TW" sz="2400" baseline="-25000" dirty="0"/>
                      <m:t>1</m:t>
                    </m:r>
                    <m:r>
                      <m:rPr>
                        <m:nor/>
                      </m:rPr>
                      <a:rPr lang="en-US" altLang="zh-TW" sz="2400" dirty="0"/>
                      <m:t>) || </m:t>
                    </m:r>
                    <m:r>
                      <m:rPr>
                        <m:nor/>
                      </m:rPr>
                      <a:rPr lang="en-US" altLang="zh-TW" sz="2400" dirty="0"/>
                      <m:t>H</m:t>
                    </m:r>
                    <m:r>
                      <m:rPr>
                        <m:nor/>
                      </m:rPr>
                      <a:rPr lang="en-US" altLang="zh-TW" sz="2400" baseline="-25000" dirty="0"/>
                      <m:t>1</m:t>
                    </m:r>
                    <m:r>
                      <m:rPr>
                        <m:nor/>
                      </m:rPr>
                      <a:rPr lang="en-US" altLang="zh-TW" sz="2400" dirty="0"/>
                      <m:t>(</m:t>
                    </m:r>
                    <m:r>
                      <m:rPr>
                        <m:nor/>
                      </m:rPr>
                      <a:rPr lang="en-US" altLang="zh-TW" sz="2400" dirty="0"/>
                      <m:t>SK</m:t>
                    </m:r>
                    <m:r>
                      <m:rPr>
                        <m:nor/>
                      </m:rPr>
                      <a:rPr lang="en-US" altLang="zh-TW" sz="2400" baseline="-25000" dirty="0"/>
                      <m:t>1</m:t>
                    </m:r>
                    <m:r>
                      <m:rPr>
                        <m:nor/>
                      </m:rPr>
                      <a:rPr lang="en-US" altLang="zh-TW" sz="2400" dirty="0"/>
                      <m:t>))</m:t>
                    </m:r>
                    <m:r>
                      <a:rPr lang="en-US" altLang="zh-TW" sz="2400" i="1" dirty="0"/>
                      <m:t> </m:t>
                    </m:r>
                  </m:oMath>
                </a14:m>
                <a:r>
                  <a:rPr lang="en-US" altLang="zh-TW" sz="2400" dirty="0"/>
                  <a:t>with the ID of the vehicle, the timestamp T</a:t>
                </a:r>
                <a:r>
                  <a:rPr lang="en-US" altLang="zh-TW" sz="2400" baseline="-25000" dirty="0"/>
                  <a:t>1</a:t>
                </a:r>
                <a:r>
                  <a:rPr lang="en-US" altLang="zh-TW" sz="2400" dirty="0"/>
                  <a:t> sent by the RSU</a:t>
                </a:r>
                <a:r>
                  <a:rPr lang="en-US" altLang="zh-TW" sz="2400" baseline="-25000" dirty="0"/>
                  <a:t>i</a:t>
                </a:r>
                <a:r>
                  <a:rPr lang="en-US" altLang="zh-TW" sz="2400" dirty="0"/>
                  <a:t> and the vehicular trustworthiness C(T</a:t>
                </a:r>
                <a:r>
                  <a:rPr lang="en-US" altLang="zh-TW" sz="2400" baseline="-25000" dirty="0"/>
                  <a:t>1</a:t>
                </a:r>
                <a:r>
                  <a:rPr lang="en-US" altLang="zh-TW" sz="2400" dirty="0"/>
                  <a:t>) calculated by the trustworthiness scalable computation, which can be checked in the blockchain.</a:t>
                </a:r>
                <a14:m>
                  <m:oMath xmlns:m="http://schemas.openxmlformats.org/officeDocument/2006/math">
                    <m:r>
                      <a:rPr lang="zh-TW" altLang="en-US" sz="2400" i="1">
                        <a:latin typeface="Cambria Math" panose="02040503050406030204" pitchFamily="18" charset="0"/>
                      </a:rPr>
                      <m:t>𝒜</m:t>
                    </m:r>
                  </m:oMath>
                </a14:m>
                <a:r>
                  <a:rPr lang="en-US" altLang="zh-TW" sz="2400" dirty="0"/>
                  <a:t> also can obtain the public parameter PKI</a:t>
                </a:r>
                <a:r>
                  <a:rPr lang="en-US" altLang="zh-TW" sz="2400" baseline="-25000" dirty="0"/>
                  <a:t>i,2 </a:t>
                </a:r>
                <a:r>
                  <a:rPr lang="en-US" altLang="zh-TW" sz="2400" dirty="0"/>
                  <a:t>of RSU</a:t>
                </a:r>
                <a:r>
                  <a:rPr lang="en-US" altLang="zh-TW" sz="2400" baseline="-25000" dirty="0"/>
                  <a:t>i</a:t>
                </a:r>
                <a:r>
                  <a:rPr lang="en-US" altLang="zh-TW" sz="2400" dirty="0"/>
                  <a:t> and the value R</a:t>
                </a:r>
                <a:r>
                  <a:rPr lang="en-US" altLang="zh-TW" sz="2400" baseline="-25000" dirty="0"/>
                  <a:t>i,2 </a:t>
                </a:r>
                <a:r>
                  <a:rPr lang="en-US" altLang="zh-TW" sz="2400" dirty="0"/>
                  <a:t>sent by RSU</a:t>
                </a:r>
                <a:r>
                  <a:rPr lang="en-US" altLang="zh-TW" sz="2400" baseline="-25000" dirty="0"/>
                  <a:t>i</a:t>
                </a:r>
                <a:r>
                  <a:rPr lang="en-US" altLang="zh-TW" sz="2400" dirty="0"/>
                  <a:t>.</a:t>
                </a:r>
                <a:endParaRPr lang="zh-TW" altLang="en-US" sz="2400" dirty="0"/>
              </a:p>
            </p:txBody>
          </p:sp>
        </mc:Choice>
        <mc:Fallback>
          <p:sp>
            <p:nvSpPr>
              <p:cNvPr id="3" name="內容版面配置區 2">
                <a:extLst>
                  <a:ext uri="{FF2B5EF4-FFF2-40B4-BE49-F238E27FC236}">
                    <a16:creationId xmlns:a16="http://schemas.microsoft.com/office/drawing/2014/main" id="{D5D576A3-2BD9-41CB-82E7-40BFB9EA5918}"/>
                  </a:ext>
                </a:extLst>
              </p:cNvPr>
              <p:cNvSpPr>
                <a:spLocks noGrp="1" noRot="1" noChangeAspect="1" noMove="1" noResize="1" noEditPoints="1" noAdjustHandles="1" noChangeArrowheads="1" noChangeShapeType="1" noTextEdit="1"/>
              </p:cNvSpPr>
              <p:nvPr>
                <p:ph idx="1"/>
              </p:nvPr>
            </p:nvSpPr>
            <p:spPr>
              <a:blipFill>
                <a:blip r:embed="rId3"/>
                <a:stretch>
                  <a:fillRect l="-722" t="-1078" r="-144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13212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BFDB53F-63E7-4C68-BF46-12BC3114E188}"/>
              </a:ext>
            </a:extLst>
          </p:cNvPr>
          <p:cNvSpPr>
            <a:spLocks noGrp="1"/>
          </p:cNvSpPr>
          <p:nvPr>
            <p:ph type="title"/>
          </p:nvPr>
        </p:nvSpPr>
        <p:spPr/>
        <p:txBody>
          <a:bodyPr/>
          <a:lstStyle/>
          <a:p>
            <a:r>
              <a:rPr lang="en-US" altLang="zh-TW" dirty="0"/>
              <a:t> INTRODUCTION</a:t>
            </a:r>
            <a:endParaRPr lang="zh-TW" altLang="en-US" dirty="0"/>
          </a:p>
        </p:txBody>
      </p:sp>
      <p:sp>
        <p:nvSpPr>
          <p:cNvPr id="3" name="內容版面配置區 2">
            <a:extLst>
              <a:ext uri="{FF2B5EF4-FFF2-40B4-BE49-F238E27FC236}">
                <a16:creationId xmlns:a16="http://schemas.microsoft.com/office/drawing/2014/main" id="{981802F5-D0A5-44DA-8471-C39BEAB0A7BA}"/>
              </a:ext>
            </a:extLst>
          </p:cNvPr>
          <p:cNvSpPr>
            <a:spLocks noGrp="1"/>
          </p:cNvSpPr>
          <p:nvPr>
            <p:ph idx="1"/>
          </p:nvPr>
        </p:nvSpPr>
        <p:spPr/>
        <p:txBody>
          <a:bodyPr/>
          <a:lstStyle/>
          <a:p>
            <a:r>
              <a:rPr lang="en-US" altLang="zh-TW" sz="2400" dirty="0"/>
              <a:t>VANETs are the most considered network model for an intelligent transportation system. The decentralization, heterogeneity and nontrustworthiness of VANETs pose the challenges in secure message-transmission and transaction-execution [1], [2]. Integrating blockchains with VANETs can provide solutions to some existing challenges. </a:t>
            </a:r>
          </a:p>
          <a:p>
            <a:r>
              <a:rPr lang="en-US" altLang="zh-TW" sz="2400" dirty="0"/>
              <a:t>The establishment of VANETs can greatly promote breakthroughs in applications such as driverless and intelligent road rescue. The complex VANETs require the data transmission schemes to be extremely scalable.</a:t>
            </a:r>
          </a:p>
          <a:p>
            <a:r>
              <a:rPr lang="en-US" altLang="zh-TW" sz="2400" dirty="0"/>
              <a:t>Hence, scalable computation is an important part of advancing VANETs technology. Furthermore, the increasing data scale of IoT and new trends in data applications have spurred the growing demand for scalable computation in new networks [6], [7]. </a:t>
            </a:r>
          </a:p>
          <a:p>
            <a:endParaRPr lang="zh-TW" altLang="en-US" sz="2400" dirty="0"/>
          </a:p>
        </p:txBody>
      </p:sp>
    </p:spTree>
    <p:extLst>
      <p:ext uri="{BB962C8B-B14F-4D97-AF65-F5344CB8AC3E}">
        <p14:creationId xmlns:p14="http://schemas.microsoft.com/office/powerpoint/2010/main" val="22112783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3F529E-EF4D-49C6-9D2D-5BDE1CCE6104}"/>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0002325C-9BED-486D-B9CA-59B006A03408}"/>
                  </a:ext>
                </a:extLst>
              </p:cNvPr>
              <p:cNvSpPr>
                <a:spLocks noGrp="1"/>
              </p:cNvSpPr>
              <p:nvPr>
                <p:ph idx="1"/>
              </p:nvPr>
            </p:nvSpPr>
            <p:spPr/>
            <p:txBody>
              <a:bodyPr/>
              <a:lstStyle/>
              <a:p>
                <a:r>
                  <a:rPr lang="en-US" altLang="zh-TW" sz="2400" dirty="0"/>
                  <a:t>If the adversary can calculate the session key of this phase, he is able to first calculate the value of SK</a:t>
                </a:r>
                <a:r>
                  <a:rPr lang="en-US" altLang="zh-TW" sz="2400" baseline="-25000" dirty="0"/>
                  <a:t>2</a:t>
                </a:r>
                <a:r>
                  <a:rPr lang="en-US" altLang="zh-TW" sz="2400" dirty="0"/>
                  <a:t>. As we can see in the algorithm VehiSKGen: </a:t>
                </a:r>
              </a:p>
              <a:p>
                <a:pPr marL="0" indent="0" algn="ctr">
                  <a:buNone/>
                </a:pPr>
                <a:r>
                  <a:rPr lang="en-US" altLang="zh-TW" sz="2400" dirty="0"/>
                  <a:t>SK</a:t>
                </a:r>
                <a:r>
                  <a:rPr lang="en-US" altLang="zh-TW" sz="2400" baseline="-25000" dirty="0"/>
                  <a:t>2</a:t>
                </a:r>
                <a:r>
                  <a:rPr lang="en-US" altLang="zh-TW" sz="2400" dirty="0"/>
                  <a:t> = R</a:t>
                </a:r>
                <a:r>
                  <a:rPr lang="en-US" altLang="zh-TW" sz="2400" baseline="-25000" dirty="0"/>
                  <a:t>i,2  </a:t>
                </a:r>
                <a:r>
                  <a:rPr lang="en-US" altLang="zh-TW" sz="2400" dirty="0"/>
                  <a:t>. </a:t>
                </a:r>
                <a14:m>
                  <m:oMath xmlns:m="http://schemas.openxmlformats.org/officeDocument/2006/math">
                    <m:sSubSup>
                      <m:sSubSupPr>
                        <m:ctrlPr>
                          <a:rPr lang="en-US" altLang="zh-TW" sz="2400" i="1">
                            <a:latin typeface="Cambria Math" panose="02040503050406030204" pitchFamily="18" charset="0"/>
                          </a:rPr>
                        </m:ctrlPr>
                      </m:sSubSupPr>
                      <m:e>
                        <m:r>
                          <m:rPr>
                            <m:nor/>
                          </m:rPr>
                          <a:rPr lang="en-US" altLang="zh-TW" sz="2400" dirty="0"/>
                          <m:t>PKI</m:t>
                        </m:r>
                      </m:e>
                      <m:sub>
                        <m:r>
                          <m:rPr>
                            <m:nor/>
                          </m:rPr>
                          <a:rPr lang="en-US" altLang="zh-TW" sz="2400" baseline="-25000" dirty="0"/>
                          <m:t>i</m:t>
                        </m:r>
                        <m:r>
                          <m:rPr>
                            <m:nor/>
                          </m:rPr>
                          <a:rPr lang="en-US" altLang="zh-TW" sz="2400" baseline="-25000" dirty="0"/>
                          <m:t>,2</m:t>
                        </m:r>
                      </m:sub>
                      <m:sup>
                        <m:r>
                          <m:rPr>
                            <m:nor/>
                          </m:rPr>
                          <a:rPr lang="en-US" altLang="zh-TW" sz="2400" dirty="0"/>
                          <m:t>uH</m:t>
                        </m:r>
                        <m:r>
                          <m:rPr>
                            <m:nor/>
                          </m:rPr>
                          <a:rPr lang="en-US" altLang="zh-TW" sz="2400" baseline="-25000" dirty="0"/>
                          <m:t>2</m:t>
                        </m:r>
                        <m:r>
                          <m:rPr>
                            <m:nor/>
                          </m:rPr>
                          <a:rPr lang="en-US" altLang="zh-TW" sz="2400" dirty="0"/>
                          <m:t> </m:t>
                        </m:r>
                        <m:r>
                          <m:rPr>
                            <m:nor/>
                          </m:rPr>
                          <a:rPr lang="en-US" altLang="zh-TW" sz="2400" dirty="0"/>
                          <m:t>(</m:t>
                        </m:r>
                        <m:r>
                          <m:rPr>
                            <m:nor/>
                          </m:rPr>
                          <a:rPr lang="en-US" altLang="zh-TW" sz="2400" dirty="0"/>
                          <m:t>ID</m:t>
                        </m:r>
                        <m:r>
                          <m:rPr>
                            <m:nor/>
                          </m:rPr>
                          <a:rPr lang="en-US" altLang="zh-TW" sz="2400" dirty="0"/>
                          <m:t> || </m:t>
                        </m:r>
                        <m:r>
                          <m:rPr>
                            <m:nor/>
                          </m:rPr>
                          <a:rPr lang="en-US" altLang="zh-TW" sz="2400" dirty="0"/>
                          <m:t>T</m:t>
                        </m:r>
                        <m:r>
                          <m:rPr>
                            <m:nor/>
                          </m:rPr>
                          <a:rPr lang="en-US" altLang="zh-TW" sz="2400" baseline="-25000" dirty="0"/>
                          <m:t>1</m:t>
                        </m:r>
                        <m:r>
                          <m:rPr>
                            <m:nor/>
                          </m:rPr>
                          <a:rPr lang="en-US" altLang="zh-TW" sz="2400" baseline="-25000" dirty="0"/>
                          <m:t> </m:t>
                        </m:r>
                        <m:r>
                          <m:rPr>
                            <m:nor/>
                          </m:rPr>
                          <a:rPr lang="en-US" altLang="zh-TW" sz="2400" dirty="0"/>
                          <m:t>||</m:t>
                        </m:r>
                        <m:r>
                          <m:rPr>
                            <m:nor/>
                          </m:rPr>
                          <a:rPr lang="en-US" altLang="zh-TW" sz="2400" dirty="0"/>
                          <m:t> </m:t>
                        </m:r>
                        <m:r>
                          <m:rPr>
                            <m:nor/>
                          </m:rPr>
                          <a:rPr lang="en-US" altLang="zh-TW" sz="2400" dirty="0"/>
                          <m:t>(</m:t>
                        </m:r>
                        <m:r>
                          <m:rPr>
                            <m:nor/>
                          </m:rPr>
                          <a:rPr lang="en-US" altLang="zh-TW" sz="2400" dirty="0"/>
                          <m:t>T</m:t>
                        </m:r>
                        <m:r>
                          <m:rPr>
                            <m:nor/>
                          </m:rPr>
                          <a:rPr lang="en-US" altLang="zh-TW" sz="2400" baseline="-25000" dirty="0"/>
                          <m:t>1</m:t>
                        </m:r>
                        <m:r>
                          <m:rPr>
                            <m:nor/>
                          </m:rPr>
                          <a:rPr lang="en-US" altLang="zh-TW" sz="2400" dirty="0"/>
                          <m:t>)</m:t>
                        </m:r>
                        <m:r>
                          <m:rPr>
                            <m:nor/>
                          </m:rPr>
                          <a:rPr lang="en-US" altLang="zh-TW" sz="2400" dirty="0"/>
                          <m:t>c</m:t>
                        </m:r>
                        <m:r>
                          <m:rPr>
                            <m:nor/>
                          </m:rPr>
                          <a:rPr lang="en-US" altLang="zh-TW" sz="2400" dirty="0"/>
                          <m:t>(</m:t>
                        </m:r>
                        <m:r>
                          <m:rPr>
                            <m:nor/>
                          </m:rPr>
                          <a:rPr lang="en-US" altLang="zh-TW" sz="2400" dirty="0"/>
                          <m:t>T</m:t>
                        </m:r>
                        <m:r>
                          <m:rPr>
                            <m:nor/>
                          </m:rPr>
                          <a:rPr lang="en-US" altLang="zh-TW" sz="2400" baseline="-25000" dirty="0"/>
                          <m:t>1</m:t>
                        </m:r>
                        <m:r>
                          <m:rPr>
                            <m:nor/>
                          </m:rPr>
                          <a:rPr lang="en-US" altLang="zh-TW" sz="2400" dirty="0"/>
                          <m:t>)</m:t>
                        </m:r>
                        <m:r>
                          <m:rPr>
                            <m:nor/>
                          </m:rPr>
                          <a:rPr lang="en-US" altLang="zh-TW" sz="2400" dirty="0"/>
                          <m:t> </m:t>
                        </m:r>
                        <m:r>
                          <m:rPr>
                            <m:nor/>
                          </m:rPr>
                          <a:rPr lang="en-US" altLang="zh-TW" sz="2400" dirty="0"/>
                          <m:t>|| </m:t>
                        </m:r>
                        <m:r>
                          <m:rPr>
                            <m:nor/>
                          </m:rPr>
                          <a:rPr lang="en-US" altLang="zh-TW" sz="2400" dirty="0"/>
                          <m:t>H</m:t>
                        </m:r>
                        <m:r>
                          <m:rPr>
                            <m:nor/>
                          </m:rPr>
                          <a:rPr lang="en-US" altLang="zh-TW" sz="2400" baseline="-25000" dirty="0"/>
                          <m:t>1</m:t>
                        </m:r>
                        <m:r>
                          <m:rPr>
                            <m:nor/>
                          </m:rPr>
                          <a:rPr lang="en-US" altLang="zh-TW" sz="2400" dirty="0"/>
                          <m:t>(</m:t>
                        </m:r>
                        <m:r>
                          <m:rPr>
                            <m:nor/>
                          </m:rPr>
                          <a:rPr lang="en-US" altLang="zh-TW" sz="2400" dirty="0"/>
                          <m:t>SK</m:t>
                        </m:r>
                        <m:r>
                          <m:rPr>
                            <m:nor/>
                          </m:rPr>
                          <a:rPr lang="en-US" altLang="zh-TW" sz="2400" baseline="-25000" dirty="0"/>
                          <m:t>1</m:t>
                        </m:r>
                        <m:r>
                          <m:rPr>
                            <m:nor/>
                          </m:rPr>
                          <a:rPr lang="en-US" altLang="zh-TW" sz="2400" dirty="0"/>
                          <m:t>))</m:t>
                        </m:r>
                      </m:sup>
                    </m:sSubSup>
                  </m:oMath>
                </a14:m>
                <a:endParaRPr lang="en-US" altLang="zh-TW" sz="2400" dirty="0"/>
              </a:p>
              <a:p>
                <a:r>
                  <a:rPr lang="en-US" altLang="zh-TW" sz="2400" dirty="0"/>
                  <a:t>where u is a secret value of the vehicle which is not known by</a:t>
                </a:r>
                <a14:m>
                  <m:oMath xmlns:m="http://schemas.openxmlformats.org/officeDocument/2006/math">
                    <m:r>
                      <a:rPr lang="en-US" altLang="zh-TW" sz="2400" b="0" i="0" smtClean="0">
                        <a:latin typeface="Cambria Math" panose="02040503050406030204" pitchFamily="18" charset="0"/>
                      </a:rPr>
                      <m:t> </m:t>
                    </m:r>
                    <m:r>
                      <a:rPr lang="zh-TW" altLang="en-US" sz="2400" i="1">
                        <a:latin typeface="Cambria Math" panose="02040503050406030204" pitchFamily="18" charset="0"/>
                      </a:rPr>
                      <m:t>𝒜</m:t>
                    </m:r>
                  </m:oMath>
                </a14:m>
                <a:r>
                  <a:rPr lang="en-US" altLang="zh-TW" sz="2400" dirty="0"/>
                  <a:t> . </a:t>
                </a:r>
              </a:p>
              <a:p>
                <a:r>
                  <a:rPr lang="en-US" altLang="zh-TW" sz="2400" dirty="0"/>
                  <a:t>That is to say,</a:t>
                </a:r>
                <a14:m>
                  <m:oMath xmlns:m="http://schemas.openxmlformats.org/officeDocument/2006/math">
                    <m:r>
                      <a:rPr lang="zh-TW" altLang="en-US" sz="2400" i="1">
                        <a:latin typeface="Cambria Math" panose="02040503050406030204" pitchFamily="18" charset="0"/>
                      </a:rPr>
                      <m:t>𝒜</m:t>
                    </m:r>
                  </m:oMath>
                </a14:m>
                <a:r>
                  <a:rPr lang="en-US" altLang="zh-TW" sz="2400" dirty="0"/>
                  <a:t> can solve the CDH problem and DDH problem in G. However, in our security model, the CDH problem and DDH problem in G is hard to be solved. So,</a:t>
                </a:r>
                <a14:m>
                  <m:oMath xmlns:m="http://schemas.openxmlformats.org/officeDocument/2006/math">
                    <m:r>
                      <a:rPr lang="zh-TW" altLang="en-US" sz="2400" i="1">
                        <a:latin typeface="Cambria Math" panose="02040503050406030204" pitchFamily="18" charset="0"/>
                      </a:rPr>
                      <m:t>𝒜</m:t>
                    </m:r>
                  </m:oMath>
                </a14:m>
                <a:r>
                  <a:rPr lang="en-US" altLang="zh-TW" sz="2400" dirty="0"/>
                  <a:t> has a negligible advantage to calculate</a:t>
                </a:r>
                <a:r>
                  <a:rPr lang="zh-TW" altLang="en-US" sz="2400" dirty="0"/>
                  <a:t>                 </a:t>
                </a:r>
                <a:r>
                  <a:rPr lang="en-US" altLang="zh-TW" sz="2400" dirty="0"/>
                  <a:t>in G</a:t>
                </a:r>
                <a:r>
                  <a:rPr lang="en-US" altLang="zh-TW" sz="2400" baseline="-25000" dirty="0"/>
                  <a:t>1</a:t>
                </a:r>
                <a:r>
                  <a:rPr lang="en-US" altLang="zh-TW" sz="2400" dirty="0"/>
                  <a:t>. </a:t>
                </a:r>
              </a:p>
              <a:p>
                <a:r>
                  <a:rPr lang="en-US" altLang="zh-TW" sz="2400" dirty="0"/>
                  <a:t>Second, if the</a:t>
                </a:r>
                <a14:m>
                  <m:oMath xmlns:m="http://schemas.openxmlformats.org/officeDocument/2006/math">
                    <m:r>
                      <a:rPr lang="en-US" altLang="zh-TW" sz="2400" b="0" i="0" smtClean="0">
                        <a:latin typeface="Cambria Math" panose="02040503050406030204" pitchFamily="18" charset="0"/>
                      </a:rPr>
                      <m:t> </m:t>
                    </m:r>
                    <m:r>
                      <a:rPr lang="zh-TW" altLang="en-US" sz="2400" i="1">
                        <a:latin typeface="Cambria Math" panose="02040503050406030204" pitchFamily="18" charset="0"/>
                      </a:rPr>
                      <m:t>𝒜</m:t>
                    </m:r>
                  </m:oMath>
                </a14:m>
                <a:r>
                  <a:rPr lang="en-US" altLang="zh-TW" sz="2400" dirty="0"/>
                  <a:t> wants to calculate SK with algorithm RSUSKGen, he needs to know the value of R</a:t>
                </a:r>
                <a:r>
                  <a:rPr lang="en-US" altLang="zh-TW" sz="2400" baseline="-25000" dirty="0"/>
                  <a:t>i,1</a:t>
                </a:r>
                <a:r>
                  <a:rPr lang="en-US" altLang="zh-TW" sz="2400" dirty="0"/>
                  <a:t>, which is also kept secret by RSU</a:t>
                </a:r>
                <a:r>
                  <a:rPr lang="en-US" altLang="zh-TW" sz="2400" baseline="-25000" dirty="0"/>
                  <a:t>i</a:t>
                </a:r>
                <a:r>
                  <a:rPr lang="en-US" altLang="zh-TW" sz="2400" dirty="0"/>
                  <a:t>. </a:t>
                </a:r>
              </a:p>
              <a:p>
                <a:r>
                  <a:rPr lang="en-US" altLang="zh-TW" sz="2400" dirty="0"/>
                  <a:t>To sum up, the V2I-initial authentication phase of BTSCA scheme is CDH-secure in G</a:t>
                </a:r>
                <a:r>
                  <a:rPr lang="en-US" altLang="zh-TW" sz="2400" baseline="-25000" dirty="0"/>
                  <a:t>1</a:t>
                </a:r>
                <a:r>
                  <a:rPr lang="en-US" altLang="zh-TW" sz="2400" dirty="0"/>
                  <a:t>.</a:t>
                </a:r>
                <a:endParaRPr lang="zh-TW" altLang="en-US" sz="2400" dirty="0"/>
              </a:p>
            </p:txBody>
          </p:sp>
        </mc:Choice>
        <mc:Fallback>
          <p:sp>
            <p:nvSpPr>
              <p:cNvPr id="3" name="內容版面配置區 2">
                <a:extLst>
                  <a:ext uri="{FF2B5EF4-FFF2-40B4-BE49-F238E27FC236}">
                    <a16:creationId xmlns:a16="http://schemas.microsoft.com/office/drawing/2014/main" id="{0002325C-9BED-486D-B9CA-59B006A03408}"/>
                  </a:ext>
                </a:extLst>
              </p:cNvPr>
              <p:cNvSpPr>
                <a:spLocks noGrp="1" noRot="1" noChangeAspect="1" noMove="1" noResize="1" noEditPoints="1" noAdjustHandles="1" noChangeArrowheads="1" noChangeShapeType="1" noTextEdit="1"/>
              </p:cNvSpPr>
              <p:nvPr>
                <p:ph idx="1"/>
              </p:nvPr>
            </p:nvSpPr>
            <p:spPr>
              <a:blipFill>
                <a:blip r:embed="rId3"/>
                <a:stretch>
                  <a:fillRect l="-722" t="-1078" r="-1444" b="-7547"/>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D517CB3B-03A9-405C-BCC8-8E2C61B3948C}"/>
              </a:ext>
            </a:extLst>
          </p:cNvPr>
          <p:cNvPicPr>
            <a:picLocks noChangeAspect="1"/>
          </p:cNvPicPr>
          <p:nvPr/>
        </p:nvPicPr>
        <p:blipFill>
          <a:blip r:embed="rId4"/>
          <a:stretch>
            <a:fillRect/>
          </a:stretch>
        </p:blipFill>
        <p:spPr>
          <a:xfrm>
            <a:off x="6615698" y="4321732"/>
            <a:ext cx="980571" cy="360000"/>
          </a:xfrm>
          <a:prstGeom prst="rect">
            <a:avLst/>
          </a:prstGeom>
        </p:spPr>
      </p:pic>
    </p:spTree>
    <p:extLst>
      <p:ext uri="{BB962C8B-B14F-4D97-AF65-F5344CB8AC3E}">
        <p14:creationId xmlns:p14="http://schemas.microsoft.com/office/powerpoint/2010/main" val="1825309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530F1C-376E-4ABA-858A-2DE5F168219A}"/>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4797317C-91B7-493B-86E1-2A0F8E3A4ACE}"/>
                  </a:ext>
                </a:extLst>
              </p:cNvPr>
              <p:cNvSpPr>
                <a:spLocks noGrp="1"/>
              </p:cNvSpPr>
              <p:nvPr>
                <p:ph idx="1"/>
              </p:nvPr>
            </p:nvSpPr>
            <p:spPr/>
            <p:txBody>
              <a:bodyPr/>
              <a:lstStyle/>
              <a:p>
                <a:r>
                  <a:rPr lang="en-US" altLang="zh-TW" sz="2400" dirty="0"/>
                  <a:t>PreKeyGen: The RSU and the vehicle generate a Diffie-Hellman secret key with each other’s public key. RSU</a:t>
                </a:r>
                <a:r>
                  <a:rPr lang="en-US" altLang="zh-TW" sz="2400" baseline="-25000" dirty="0"/>
                  <a:t>i</a:t>
                </a:r>
                <a:r>
                  <a:rPr lang="en-US" altLang="zh-TW" sz="2400" dirty="0"/>
                  <a:t> calculates SK</a:t>
                </a:r>
                <a:r>
                  <a:rPr lang="en-US" altLang="zh-TW" sz="2400" baseline="-25000" dirty="0"/>
                  <a:t>1</a:t>
                </a:r>
                <a:r>
                  <a:rPr lang="en-US" altLang="zh-TW" sz="2400" dirty="0"/>
                  <a:t> = (PK</a:t>
                </a:r>
                <a:r>
                  <a:rPr lang="en-US" altLang="zh-TW" sz="2800" baseline="-25000" dirty="0"/>
                  <a:t>v,1 </a:t>
                </a:r>
                <a:r>
                  <a:rPr lang="en-US" altLang="zh-TW" sz="2400" dirty="0"/>
                  <a:t>)</a:t>
                </a:r>
                <a:r>
                  <a:rPr lang="en-US" altLang="zh-TW" sz="2400" baseline="30000" dirty="0"/>
                  <a:t>ai</a:t>
                </a:r>
                <a:r>
                  <a:rPr lang="en-US" altLang="zh-TW" sz="2400" dirty="0"/>
                  <a:t> and the vehicle calculates SK</a:t>
                </a:r>
                <a:r>
                  <a:rPr lang="en-US" altLang="zh-TW" sz="2400" baseline="-25000" dirty="0"/>
                  <a:t>1</a:t>
                </a:r>
                <a:r>
                  <a:rPr lang="en-US" altLang="zh-TW" sz="2400" dirty="0"/>
                  <a:t> = (PKI</a:t>
                </a:r>
                <a:r>
                  <a:rPr lang="en-US" altLang="zh-TW" sz="2800" baseline="-25000" dirty="0"/>
                  <a:t>v,1 </a:t>
                </a:r>
                <a:r>
                  <a:rPr lang="en-US" altLang="zh-TW" sz="2400" dirty="0"/>
                  <a:t>)</a:t>
                </a:r>
                <a:r>
                  <a:rPr lang="en-US" altLang="zh-TW" sz="2400" baseline="30000" dirty="0"/>
                  <a:t>u</a:t>
                </a:r>
                <a:r>
                  <a:rPr lang="en-US" altLang="zh-TW" sz="2400" dirty="0"/>
                  <a:t> , where a</a:t>
                </a:r>
                <a:r>
                  <a:rPr lang="en-US" altLang="zh-TW" sz="2400" baseline="-25000" dirty="0"/>
                  <a:t>i</a:t>
                </a:r>
                <a:r>
                  <a:rPr lang="en-US" altLang="zh-TW" sz="2400" dirty="0"/>
                  <a:t> and u are the private key of RSU</a:t>
                </a:r>
                <a:r>
                  <a:rPr lang="en-US" altLang="zh-TW" sz="2400" baseline="-25000" dirty="0"/>
                  <a:t>i</a:t>
                </a:r>
                <a:r>
                  <a:rPr lang="en-US" altLang="zh-TW" sz="2400" dirty="0"/>
                  <a:t> and the vehicle. Then, RSU</a:t>
                </a:r>
                <a:r>
                  <a:rPr lang="en-US" altLang="zh-TW" sz="2400" baseline="-25000" dirty="0"/>
                  <a:t>i</a:t>
                </a:r>
                <a:r>
                  <a:rPr lang="en-US" altLang="zh-TW" sz="2400" dirty="0"/>
                  <a:t> chooses r</a:t>
                </a:r>
                <a:r>
                  <a:rPr lang="en-US" altLang="zh-TW" sz="2400" baseline="-25000" dirty="0"/>
                  <a:t>i</a:t>
                </a:r>
                <a:r>
                  <a:rPr lang="en-US" altLang="zh-TW" sz="2400" dirty="0"/>
                  <a:t> </a:t>
                </a:r>
                <a14:m>
                  <m:oMath xmlns:m="http://schemas.openxmlformats.org/officeDocument/2006/math">
                    <m:r>
                      <a:rPr lang="en-US" altLang="zh-TW" sz="2400" i="1" dirty="0">
                        <a:latin typeface="Cambria Math" panose="02040503050406030204" pitchFamily="18" charset="0"/>
                        <a:ea typeface="Cambria Math" panose="02040503050406030204" pitchFamily="18" charset="0"/>
                      </a:rPr>
                      <m:t>∈</m:t>
                    </m:r>
                  </m:oMath>
                </a14:m>
                <a:r>
                  <a:rPr lang="en-US" altLang="zh-TW" sz="2400" dirty="0"/>
                  <a:t>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𝑍</m:t>
                        </m:r>
                      </m:e>
                      <m:sub>
                        <m:r>
                          <a:rPr lang="en-US" altLang="zh-TW" sz="2400" i="1">
                            <a:latin typeface="Cambria Math" panose="02040503050406030204" pitchFamily="18" charset="0"/>
                          </a:rPr>
                          <m:t>𝑝</m:t>
                        </m:r>
                      </m:sub>
                      <m:sup>
                        <m:r>
                          <a:rPr lang="en-US" altLang="zh-TW" sz="2400" i="1">
                            <a:latin typeface="Cambria Math" panose="02040503050406030204" pitchFamily="18" charset="0"/>
                          </a:rPr>
                          <m:t>∗</m:t>
                        </m:r>
                      </m:sup>
                    </m:sSubSup>
                  </m:oMath>
                </a14:m>
                <a:r>
                  <a:rPr lang="en-US" altLang="zh-TW" sz="2400" dirty="0"/>
                  <a:t> . R</a:t>
                </a:r>
                <a:r>
                  <a:rPr lang="en-US" altLang="zh-TW" sz="2400" baseline="-25000" dirty="0"/>
                  <a:t>i,1 </a:t>
                </a:r>
                <a:r>
                  <a:rPr lang="en-US" altLang="zh-TW" sz="2400" dirty="0"/>
                  <a:t>= </a:t>
                </a:r>
                <a:r>
                  <a:rPr lang="en-US" altLang="zh-TW" sz="2400" dirty="0" err="1"/>
                  <a:t>g</a:t>
                </a:r>
                <a:r>
                  <a:rPr lang="en-US" altLang="zh-TW" sz="2400" baseline="30000" dirty="0" err="1"/>
                  <a:t>ri</a:t>
                </a:r>
                <a:r>
                  <a:rPr lang="en-US" altLang="zh-TW" sz="2400" dirty="0"/>
                  <a:t> is calculated and kept secret by RSU</a:t>
                </a:r>
                <a:r>
                  <a:rPr lang="en-US" altLang="zh-TW" sz="2400" baseline="-25000" dirty="0"/>
                  <a:t>i</a:t>
                </a:r>
                <a:r>
                  <a:rPr lang="en-US" altLang="zh-TW" sz="2400" dirty="0"/>
                  <a:t>. R</a:t>
                </a:r>
                <a:r>
                  <a:rPr lang="en-US" altLang="zh-TW" sz="2400" baseline="-25000" dirty="0"/>
                  <a:t>i,2 </a:t>
                </a:r>
                <a:r>
                  <a:rPr lang="en-US" altLang="zh-TW" sz="2400" dirty="0"/>
                  <a:t>= </a:t>
                </a:r>
                <a:r>
                  <a:rPr lang="en-US" altLang="zh-TW" sz="2400" dirty="0" err="1"/>
                  <a:t>h</a:t>
                </a:r>
                <a:r>
                  <a:rPr lang="en-US" altLang="zh-TW" sz="2400" baseline="30000" dirty="0" err="1"/>
                  <a:t>ri</a:t>
                </a:r>
                <a:r>
                  <a:rPr lang="en-US" altLang="zh-TW" sz="2400" dirty="0"/>
                  <a:t> is then calculated and sent to the vehicle together with a timestamp T1 recorded before sending the message.</a:t>
                </a:r>
              </a:p>
              <a:p>
                <a:r>
                  <a:rPr lang="en-US" altLang="zh-TW" sz="2400" dirty="0"/>
                  <a:t>VehiSKGen: The vehicle check the timestamp </a:t>
                </a:r>
                <a:r>
                  <a:rPr lang="en-US" altLang="zh-TW" sz="2400" dirty="0" err="1"/>
                  <a:t>T</a:t>
                </a:r>
                <a:r>
                  <a:rPr lang="en-US" altLang="zh-TW" sz="2400" baseline="-25000" dirty="0" err="1"/>
                  <a:t>i</a:t>
                </a:r>
                <a:r>
                  <a:rPr lang="en-US" altLang="zh-TW" sz="2400" dirty="0"/>
                  <a:t> from RSU</a:t>
                </a:r>
                <a:r>
                  <a:rPr lang="en-US" altLang="zh-TW" sz="2400" baseline="-25000" dirty="0"/>
                  <a:t>i</a:t>
                </a:r>
                <a:r>
                  <a:rPr lang="en-US" altLang="zh-TW" sz="2400" dirty="0"/>
                  <a:t>. Then, the vehicle calculates SK</a:t>
                </a:r>
                <a:r>
                  <a:rPr lang="en-US" altLang="zh-TW" sz="2400" baseline="-25000" dirty="0"/>
                  <a:t>2</a:t>
                </a:r>
                <a:r>
                  <a:rPr lang="en-US" altLang="zh-TW" sz="2400" dirty="0"/>
                  <a:t>: </a:t>
                </a:r>
              </a:p>
              <a:p>
                <a:pPr marL="0" indent="0" algn="ctr">
                  <a:buNone/>
                </a:pPr>
                <a:r>
                  <a:rPr lang="en-US" altLang="zh-TW" sz="2400" dirty="0"/>
                  <a:t>SK</a:t>
                </a:r>
                <a:r>
                  <a:rPr lang="en-US" altLang="zh-TW" sz="2400" baseline="-25000" dirty="0"/>
                  <a:t>2</a:t>
                </a:r>
                <a:r>
                  <a:rPr lang="en-US" altLang="zh-TW" sz="2400" dirty="0"/>
                  <a:t> = R</a:t>
                </a:r>
                <a:r>
                  <a:rPr lang="en-US" altLang="zh-TW" sz="2400" baseline="-25000" dirty="0"/>
                  <a:t>i,2  </a:t>
                </a:r>
                <a:r>
                  <a:rPr lang="en-US" altLang="zh-TW" sz="2400" dirty="0"/>
                  <a:t>. </a:t>
                </a:r>
                <a14:m>
                  <m:oMath xmlns:m="http://schemas.openxmlformats.org/officeDocument/2006/math">
                    <m:sSubSup>
                      <m:sSubSupPr>
                        <m:ctrlPr>
                          <a:rPr lang="en-US" altLang="zh-TW" sz="2400" i="1" smtClean="0">
                            <a:latin typeface="Cambria Math" panose="02040503050406030204" pitchFamily="18" charset="0"/>
                          </a:rPr>
                        </m:ctrlPr>
                      </m:sSubSupPr>
                      <m:e>
                        <m:r>
                          <m:rPr>
                            <m:nor/>
                          </m:rPr>
                          <a:rPr lang="en-US" altLang="zh-TW" sz="2400" dirty="0"/>
                          <m:t>PKI</m:t>
                        </m:r>
                      </m:e>
                      <m:sub>
                        <m:r>
                          <m:rPr>
                            <m:nor/>
                          </m:rPr>
                          <a:rPr lang="en-US" altLang="zh-TW" sz="2400" baseline="-25000" dirty="0"/>
                          <m:t>i</m:t>
                        </m:r>
                        <m:r>
                          <m:rPr>
                            <m:nor/>
                          </m:rPr>
                          <a:rPr lang="en-US" altLang="zh-TW" sz="2400" baseline="-25000" dirty="0"/>
                          <m:t>,2</m:t>
                        </m:r>
                      </m:sub>
                      <m:sup>
                        <m:r>
                          <m:rPr>
                            <m:nor/>
                          </m:rPr>
                          <a:rPr lang="en-US" altLang="zh-TW" sz="2400" dirty="0"/>
                          <m:t>uH</m:t>
                        </m:r>
                        <m:r>
                          <m:rPr>
                            <m:nor/>
                          </m:rPr>
                          <a:rPr lang="en-US" altLang="zh-TW" sz="2400" baseline="-25000" dirty="0"/>
                          <m:t>2</m:t>
                        </m:r>
                        <m:r>
                          <m:rPr>
                            <m:nor/>
                          </m:rPr>
                          <a:rPr lang="en-US" altLang="zh-TW" sz="2400" dirty="0"/>
                          <m:t> </m:t>
                        </m:r>
                        <m:r>
                          <m:rPr>
                            <m:nor/>
                          </m:rPr>
                          <a:rPr lang="en-US" altLang="zh-TW" sz="2400" b="0" i="0" dirty="0" smtClean="0"/>
                          <m:t>(</m:t>
                        </m:r>
                        <m:r>
                          <m:rPr>
                            <m:nor/>
                          </m:rPr>
                          <a:rPr lang="en-US" altLang="zh-TW" sz="2400" b="0" i="0" dirty="0" smtClean="0"/>
                          <m:t>ID</m:t>
                        </m:r>
                        <m:r>
                          <m:rPr>
                            <m:nor/>
                          </m:rPr>
                          <a:rPr lang="en-US" altLang="zh-TW" sz="2400" b="0" i="0" dirty="0" smtClean="0"/>
                          <m:t> || </m:t>
                        </m:r>
                        <m:r>
                          <m:rPr>
                            <m:nor/>
                          </m:rPr>
                          <a:rPr lang="en-US" altLang="zh-TW" sz="2400" dirty="0"/>
                          <m:t>T</m:t>
                        </m:r>
                        <m:r>
                          <m:rPr>
                            <m:nor/>
                          </m:rPr>
                          <a:rPr lang="en-US" altLang="zh-TW" sz="2400" baseline="-25000" dirty="0"/>
                          <m:t>1</m:t>
                        </m:r>
                        <m:r>
                          <m:rPr>
                            <m:nor/>
                          </m:rPr>
                          <a:rPr lang="en-US" altLang="zh-TW" sz="2400" b="0" i="0" baseline="-25000" dirty="0" smtClean="0"/>
                          <m:t> </m:t>
                        </m:r>
                        <m:r>
                          <m:rPr>
                            <m:nor/>
                          </m:rPr>
                          <a:rPr lang="en-US" altLang="zh-TW" sz="2400" b="0" i="0" dirty="0" smtClean="0"/>
                          <m:t>||</m:t>
                        </m:r>
                        <m:r>
                          <m:rPr>
                            <m:nor/>
                          </m:rPr>
                          <a:rPr lang="en-US" altLang="zh-TW" sz="2400" dirty="0"/>
                          <m:t> </m:t>
                        </m:r>
                        <m:r>
                          <m:rPr>
                            <m:nor/>
                          </m:rPr>
                          <a:rPr lang="en-US" altLang="zh-TW" sz="2400" b="0" i="0" dirty="0" smtClean="0"/>
                          <m:t>(</m:t>
                        </m:r>
                        <m:r>
                          <m:rPr>
                            <m:nor/>
                          </m:rPr>
                          <a:rPr lang="en-US" altLang="zh-TW" sz="2400" dirty="0"/>
                          <m:t>T</m:t>
                        </m:r>
                        <m:r>
                          <m:rPr>
                            <m:nor/>
                          </m:rPr>
                          <a:rPr lang="en-US" altLang="zh-TW" sz="2400" baseline="-25000" dirty="0"/>
                          <m:t>1</m:t>
                        </m:r>
                        <m:r>
                          <m:rPr>
                            <m:nor/>
                          </m:rPr>
                          <a:rPr lang="en-US" altLang="zh-TW" sz="2400" b="0" i="0" dirty="0" smtClean="0"/>
                          <m:t>)</m:t>
                        </m:r>
                        <m:r>
                          <m:rPr>
                            <m:nor/>
                          </m:rPr>
                          <a:rPr lang="en-US" altLang="zh-TW" sz="2400" b="0" i="0" dirty="0" smtClean="0"/>
                          <m:t>c</m:t>
                        </m:r>
                        <m:r>
                          <m:rPr>
                            <m:nor/>
                          </m:rPr>
                          <a:rPr lang="en-US" altLang="zh-TW" sz="2400" b="0" i="0" dirty="0" smtClean="0"/>
                          <m:t>(</m:t>
                        </m:r>
                        <m:r>
                          <m:rPr>
                            <m:nor/>
                          </m:rPr>
                          <a:rPr lang="en-US" altLang="zh-TW" sz="2400" dirty="0"/>
                          <m:t>T</m:t>
                        </m:r>
                        <m:r>
                          <m:rPr>
                            <m:nor/>
                          </m:rPr>
                          <a:rPr lang="en-US" altLang="zh-TW" sz="2400" baseline="-25000" dirty="0"/>
                          <m:t>1</m:t>
                        </m:r>
                        <m:r>
                          <m:rPr>
                            <m:nor/>
                          </m:rPr>
                          <a:rPr lang="en-US" altLang="zh-TW" sz="2400" b="0" i="0" dirty="0" smtClean="0"/>
                          <m:t>)</m:t>
                        </m:r>
                        <m:r>
                          <m:rPr>
                            <m:nor/>
                          </m:rPr>
                          <a:rPr lang="en-US" altLang="zh-TW" sz="2400" dirty="0"/>
                          <m:t> </m:t>
                        </m:r>
                        <m:r>
                          <m:rPr>
                            <m:nor/>
                          </m:rPr>
                          <a:rPr lang="en-US" altLang="zh-TW" sz="2400" b="0" i="0" dirty="0" smtClean="0"/>
                          <m:t>|| </m:t>
                        </m:r>
                        <m:r>
                          <m:rPr>
                            <m:nor/>
                          </m:rPr>
                          <a:rPr lang="en-US" altLang="zh-TW" sz="2400" dirty="0"/>
                          <m:t>H</m:t>
                        </m:r>
                        <m:r>
                          <m:rPr>
                            <m:nor/>
                          </m:rPr>
                          <a:rPr lang="en-US" altLang="zh-TW" sz="2400" baseline="-25000" dirty="0"/>
                          <m:t>1</m:t>
                        </m:r>
                        <m:r>
                          <m:rPr>
                            <m:nor/>
                          </m:rPr>
                          <a:rPr lang="en-US" altLang="zh-TW" sz="2400" b="0" i="0" dirty="0" smtClean="0"/>
                          <m:t>(</m:t>
                        </m:r>
                        <m:r>
                          <m:rPr>
                            <m:nor/>
                          </m:rPr>
                          <a:rPr lang="en-US" altLang="zh-TW" sz="2400" dirty="0"/>
                          <m:t>SK</m:t>
                        </m:r>
                        <m:r>
                          <m:rPr>
                            <m:nor/>
                          </m:rPr>
                          <a:rPr lang="en-US" altLang="zh-TW" sz="2400" baseline="-25000" dirty="0"/>
                          <m:t>1</m:t>
                        </m:r>
                        <m:r>
                          <m:rPr>
                            <m:nor/>
                          </m:rPr>
                          <a:rPr lang="en-US" altLang="zh-TW" sz="2400" b="0" i="0" dirty="0" smtClean="0"/>
                          <m:t>))</m:t>
                        </m:r>
                      </m:sup>
                    </m:sSubSup>
                  </m:oMath>
                </a14:m>
                <a:r>
                  <a:rPr lang="en-US" altLang="zh-TW" sz="2400" dirty="0"/>
                  <a:t>, (3) </a:t>
                </a:r>
              </a:p>
              <a:p>
                <a:r>
                  <a:rPr lang="en-US" altLang="zh-TW" sz="2400" dirty="0"/>
                  <a:t>where R</a:t>
                </a:r>
                <a:r>
                  <a:rPr lang="en-US" altLang="zh-TW" sz="2400" baseline="-25000" dirty="0"/>
                  <a:t>i,2</a:t>
                </a:r>
                <a:r>
                  <a:rPr lang="en-US" altLang="zh-TW" sz="2400" dirty="0"/>
                  <a:t> is the message sent by RSU</a:t>
                </a:r>
                <a:r>
                  <a:rPr lang="en-US" altLang="zh-TW" sz="2400" baseline="-25000" dirty="0"/>
                  <a:t>i</a:t>
                </a:r>
                <a:r>
                  <a:rPr lang="en-US" altLang="zh-TW" sz="2400" dirty="0"/>
                  <a:t>, ID denotes the unique identity number of the vehicle, </a:t>
                </a:r>
                <a14:m>
                  <m:oMath xmlns:m="http://schemas.openxmlformats.org/officeDocument/2006/math">
                    <m:r>
                      <m:rPr>
                        <m:nor/>
                      </m:rPr>
                      <a:rPr lang="en-US" altLang="zh-TW" sz="2400" dirty="0"/>
                      <m:t>c</m:t>
                    </m:r>
                    <m:r>
                      <m:rPr>
                        <m:nor/>
                      </m:rPr>
                      <a:rPr lang="en-US" altLang="zh-TW" sz="2400" dirty="0"/>
                      <m:t>(</m:t>
                    </m:r>
                    <m:r>
                      <m:rPr>
                        <m:nor/>
                      </m:rPr>
                      <a:rPr lang="en-US" altLang="zh-TW" sz="2400" dirty="0"/>
                      <m:t>T</m:t>
                    </m:r>
                    <m:r>
                      <m:rPr>
                        <m:nor/>
                      </m:rPr>
                      <a:rPr lang="en-US" altLang="zh-TW" sz="2400" baseline="-25000" dirty="0"/>
                      <m:t>1</m:t>
                    </m:r>
                    <m:r>
                      <m:rPr>
                        <m:nor/>
                      </m:rPr>
                      <a:rPr lang="en-US" altLang="zh-TW" sz="2400" dirty="0"/>
                      <m:t>) </m:t>
                    </m:r>
                  </m:oMath>
                </a14:m>
                <a:r>
                  <a:rPr lang="en-US" altLang="zh-TW" sz="2400" dirty="0"/>
                  <a:t>represents the trustworthiness level of the vehicle at time T</a:t>
                </a:r>
                <a:r>
                  <a:rPr lang="en-US" altLang="zh-TW" sz="2400" baseline="-25000" dirty="0"/>
                  <a:t>1</a:t>
                </a:r>
                <a:r>
                  <a:rPr lang="en-US" altLang="zh-TW" sz="2400" dirty="0"/>
                  <a:t>. </a:t>
                </a:r>
              </a:p>
              <a:p>
                <a:r>
                  <a:rPr lang="en-US" altLang="zh-TW" sz="2400" dirty="0"/>
                  <a:t>Finally, the vehicle computes the session key SK = </a:t>
                </a:r>
                <a14:m>
                  <m:oMath xmlns:m="http://schemas.openxmlformats.org/officeDocument/2006/math">
                    <m:acc>
                      <m:accPr>
                        <m:chr m:val="̂"/>
                        <m:ctrlPr>
                          <a:rPr lang="en-US" altLang="zh-TW" sz="2400" i="1" dirty="0">
                            <a:latin typeface="Cambria Math" panose="02040503050406030204" pitchFamily="18" charset="0"/>
                          </a:rPr>
                        </m:ctrlPr>
                      </m:accPr>
                      <m:e>
                        <m:r>
                          <a:rPr lang="en-US" altLang="zh-TW" sz="2400" i="1" dirty="0">
                            <a:latin typeface="Cambria Math" panose="02040503050406030204" pitchFamily="18" charset="0"/>
                          </a:rPr>
                          <m:t>𝑒</m:t>
                        </m:r>
                      </m:e>
                    </m:acc>
                  </m:oMath>
                </a14:m>
                <a:r>
                  <a:rPr lang="en-US" altLang="zh-TW" sz="2400" dirty="0"/>
                  <a:t> (SK</a:t>
                </a:r>
                <a:r>
                  <a:rPr lang="en-US" altLang="zh-TW" sz="2400" baseline="-25000" dirty="0"/>
                  <a:t>2</a:t>
                </a:r>
                <a:r>
                  <a:rPr lang="en-US" altLang="zh-TW" sz="2400" dirty="0"/>
                  <a:t>,g ): (4) </a:t>
                </a:r>
              </a:p>
              <a:p>
                <a:endParaRPr lang="zh-TW" altLang="en-US" sz="2400" dirty="0"/>
              </a:p>
            </p:txBody>
          </p:sp>
        </mc:Choice>
        <mc:Fallback>
          <p:sp>
            <p:nvSpPr>
              <p:cNvPr id="3" name="內容版面配置區 2">
                <a:extLst>
                  <a:ext uri="{FF2B5EF4-FFF2-40B4-BE49-F238E27FC236}">
                    <a16:creationId xmlns:a16="http://schemas.microsoft.com/office/drawing/2014/main" id="{4797317C-91B7-493B-86E1-2A0F8E3A4ACE}"/>
                  </a:ext>
                </a:extLst>
              </p:cNvPr>
              <p:cNvSpPr>
                <a:spLocks noGrp="1" noRot="1" noChangeAspect="1" noMove="1" noResize="1" noEditPoints="1" noAdjustHandles="1" noChangeArrowheads="1" noChangeShapeType="1" noTextEdit="1"/>
              </p:cNvSpPr>
              <p:nvPr>
                <p:ph idx="1"/>
              </p:nvPr>
            </p:nvSpPr>
            <p:spPr>
              <a:blipFill>
                <a:blip r:embed="rId3"/>
                <a:stretch>
                  <a:fillRect l="-722" t="-1078" r="-1389" b="-1455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30737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816A91-8EBF-4A79-BEA6-8FB6E4EBC91C}"/>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C6B5CF2E-079A-4F65-AF74-7354AF606A89}"/>
                  </a:ext>
                </a:extLst>
              </p:cNvPr>
              <p:cNvSpPr>
                <a:spLocks noGrp="1"/>
              </p:cNvSpPr>
              <p:nvPr>
                <p:ph idx="1"/>
              </p:nvPr>
            </p:nvSpPr>
            <p:spPr/>
            <p:txBody>
              <a:bodyPr/>
              <a:lstStyle/>
              <a:p>
                <a:r>
                  <a:rPr lang="en-US" altLang="zh-TW" sz="2400" dirty="0"/>
                  <a:t>RSUSKGen: RSUi calculates SK3: </a:t>
                </a:r>
              </a:p>
              <a:p>
                <a:pPr marL="0" indent="0" algn="ctr">
                  <a:buNone/>
                </a:pPr>
                <a:r>
                  <a:rPr lang="en-US" altLang="zh-TW" sz="2400" dirty="0"/>
                  <a:t>SK</a:t>
                </a:r>
                <a:r>
                  <a:rPr lang="en-US" altLang="zh-TW" sz="2400" baseline="-25000" dirty="0"/>
                  <a:t>3</a:t>
                </a:r>
                <a:r>
                  <a:rPr lang="en-US" altLang="zh-TW" sz="2400" dirty="0"/>
                  <a:t> = R</a:t>
                </a:r>
                <a:r>
                  <a:rPr lang="en-US" altLang="zh-TW" sz="2400" baseline="-25000" dirty="0"/>
                  <a:t>i,1 </a:t>
                </a:r>
                <a:r>
                  <a:rPr lang="en-US" altLang="zh-TW" sz="2400" dirty="0"/>
                  <a:t>. </a:t>
                </a:r>
                <a14:m>
                  <m:oMath xmlns:m="http://schemas.openxmlformats.org/officeDocument/2006/math">
                    <m:sSubSup>
                      <m:sSubSupPr>
                        <m:ctrlPr>
                          <a:rPr lang="en-US" altLang="zh-TW" sz="2400" i="1">
                            <a:latin typeface="Cambria Math" panose="02040503050406030204" pitchFamily="18" charset="0"/>
                          </a:rPr>
                        </m:ctrlPr>
                      </m:sSubSupPr>
                      <m:e>
                        <m:r>
                          <m:rPr>
                            <m:nor/>
                          </m:rPr>
                          <a:rPr lang="en-US" altLang="zh-TW" sz="2400" b="0" i="0" smtClean="0">
                            <a:latin typeface="Cambria Math" panose="02040503050406030204" pitchFamily="18" charset="0"/>
                          </a:rPr>
                          <m:t>SK</m:t>
                        </m:r>
                      </m:e>
                      <m:sub>
                        <m:r>
                          <m:rPr>
                            <m:nor/>
                          </m:rPr>
                          <a:rPr lang="en-US" altLang="zh-TW" sz="2400" b="0" i="0" dirty="0" smtClean="0">
                            <a:latin typeface="Cambria Math" panose="02040503050406030204" pitchFamily="18" charset="0"/>
                          </a:rPr>
                          <m:t>1</m:t>
                        </m:r>
                      </m:sub>
                      <m:sup>
                        <m:r>
                          <m:rPr>
                            <m:nor/>
                          </m:rPr>
                          <a:rPr lang="en-US" altLang="zh-TW" sz="2400" dirty="0"/>
                          <m:t>H</m:t>
                        </m:r>
                        <m:r>
                          <m:rPr>
                            <m:nor/>
                          </m:rPr>
                          <a:rPr lang="en-US" altLang="zh-TW" sz="2400" baseline="-25000" dirty="0"/>
                          <m:t>2</m:t>
                        </m:r>
                        <m:r>
                          <m:rPr>
                            <m:nor/>
                          </m:rPr>
                          <a:rPr lang="en-US" altLang="zh-TW" sz="2400" dirty="0"/>
                          <m:t> </m:t>
                        </m:r>
                        <m:r>
                          <m:rPr>
                            <m:nor/>
                          </m:rPr>
                          <a:rPr lang="en-US" altLang="zh-TW" sz="2400" dirty="0"/>
                          <m:t>(</m:t>
                        </m:r>
                        <m:r>
                          <m:rPr>
                            <m:nor/>
                          </m:rPr>
                          <a:rPr lang="en-US" altLang="zh-TW" sz="2400" dirty="0"/>
                          <m:t>ID</m:t>
                        </m:r>
                        <m:r>
                          <m:rPr>
                            <m:nor/>
                          </m:rPr>
                          <a:rPr lang="en-US" altLang="zh-TW" sz="2400" dirty="0"/>
                          <m:t> || </m:t>
                        </m:r>
                        <m:r>
                          <m:rPr>
                            <m:nor/>
                          </m:rPr>
                          <a:rPr lang="en-US" altLang="zh-TW" sz="2400" dirty="0"/>
                          <m:t>T</m:t>
                        </m:r>
                        <m:r>
                          <m:rPr>
                            <m:nor/>
                          </m:rPr>
                          <a:rPr lang="en-US" altLang="zh-TW" sz="2400" baseline="-25000" dirty="0"/>
                          <m:t>1</m:t>
                        </m:r>
                        <m:r>
                          <m:rPr>
                            <m:nor/>
                          </m:rPr>
                          <a:rPr lang="en-US" altLang="zh-TW" sz="2400" baseline="-25000" dirty="0"/>
                          <m:t> </m:t>
                        </m:r>
                        <m:r>
                          <m:rPr>
                            <m:nor/>
                          </m:rPr>
                          <a:rPr lang="en-US" altLang="zh-TW" sz="2400" dirty="0"/>
                          <m:t>||</m:t>
                        </m:r>
                        <m:r>
                          <m:rPr>
                            <m:nor/>
                          </m:rPr>
                          <a:rPr lang="en-US" altLang="zh-TW" sz="2400" dirty="0"/>
                          <m:t> </m:t>
                        </m:r>
                        <m:r>
                          <m:rPr>
                            <m:nor/>
                          </m:rPr>
                          <a:rPr lang="en-US" altLang="zh-TW" sz="2400" dirty="0"/>
                          <m:t>c</m:t>
                        </m:r>
                        <m:r>
                          <m:rPr>
                            <m:nor/>
                          </m:rPr>
                          <a:rPr lang="en-US" altLang="zh-TW" sz="2400" dirty="0"/>
                          <m:t>(</m:t>
                        </m:r>
                        <m:r>
                          <m:rPr>
                            <m:nor/>
                          </m:rPr>
                          <a:rPr lang="en-US" altLang="zh-TW" sz="2400" dirty="0"/>
                          <m:t>T</m:t>
                        </m:r>
                        <m:r>
                          <m:rPr>
                            <m:nor/>
                          </m:rPr>
                          <a:rPr lang="en-US" altLang="zh-TW" sz="2400" baseline="-25000" dirty="0"/>
                          <m:t>1</m:t>
                        </m:r>
                        <m:r>
                          <m:rPr>
                            <m:nor/>
                          </m:rPr>
                          <a:rPr lang="en-US" altLang="zh-TW" sz="2400" dirty="0"/>
                          <m:t>)</m:t>
                        </m:r>
                        <m:r>
                          <m:rPr>
                            <m:nor/>
                          </m:rPr>
                          <a:rPr lang="en-US" altLang="zh-TW" sz="2400" dirty="0"/>
                          <m:t> </m:t>
                        </m:r>
                        <m:r>
                          <m:rPr>
                            <m:nor/>
                          </m:rPr>
                          <a:rPr lang="en-US" altLang="zh-TW" sz="2400" dirty="0"/>
                          <m:t>|| </m:t>
                        </m:r>
                        <m:r>
                          <m:rPr>
                            <m:nor/>
                          </m:rPr>
                          <a:rPr lang="en-US" altLang="zh-TW" sz="2400" dirty="0"/>
                          <m:t>H</m:t>
                        </m:r>
                        <m:r>
                          <m:rPr>
                            <m:nor/>
                          </m:rPr>
                          <a:rPr lang="en-US" altLang="zh-TW" sz="2400" baseline="-25000" dirty="0"/>
                          <m:t>1</m:t>
                        </m:r>
                        <m:r>
                          <m:rPr>
                            <m:nor/>
                          </m:rPr>
                          <a:rPr lang="en-US" altLang="zh-TW" sz="2400" dirty="0"/>
                          <m:t>(</m:t>
                        </m:r>
                        <m:r>
                          <m:rPr>
                            <m:nor/>
                          </m:rPr>
                          <a:rPr lang="en-US" altLang="zh-TW" sz="2400" dirty="0"/>
                          <m:t>SK</m:t>
                        </m:r>
                        <m:r>
                          <m:rPr>
                            <m:nor/>
                          </m:rPr>
                          <a:rPr lang="en-US" altLang="zh-TW" sz="2400" baseline="-25000" dirty="0"/>
                          <m:t>1</m:t>
                        </m:r>
                        <m:r>
                          <m:rPr>
                            <m:nor/>
                          </m:rPr>
                          <a:rPr lang="en-US" altLang="zh-TW" sz="2400" dirty="0"/>
                          <m:t>))</m:t>
                        </m:r>
                      </m:sup>
                    </m:sSubSup>
                  </m:oMath>
                </a14:m>
                <a:r>
                  <a:rPr lang="en-US" altLang="zh-TW" sz="2400" dirty="0"/>
                  <a:t>, (5) </a:t>
                </a:r>
              </a:p>
              <a:p>
                <a:r>
                  <a:rPr lang="en-US" altLang="zh-TW" sz="2400" dirty="0"/>
                  <a:t>where R</a:t>
                </a:r>
                <a:r>
                  <a:rPr lang="en-US" altLang="zh-TW" sz="2400" baseline="-25000" dirty="0"/>
                  <a:t>i,1</a:t>
                </a:r>
                <a:r>
                  <a:rPr lang="en-US" altLang="zh-TW" sz="2400" dirty="0"/>
                  <a:t> is the secret message computed by himself, ID denotes the unique identity number of the vehicle, </a:t>
                </a:r>
                <a14:m>
                  <m:oMath xmlns:m="http://schemas.openxmlformats.org/officeDocument/2006/math">
                    <m:r>
                      <m:rPr>
                        <m:nor/>
                      </m:rPr>
                      <a:rPr lang="en-US" altLang="zh-TW" sz="2400" dirty="0"/>
                      <m:t>c</m:t>
                    </m:r>
                    <m:r>
                      <m:rPr>
                        <m:nor/>
                      </m:rPr>
                      <a:rPr lang="en-US" altLang="zh-TW" sz="2400" dirty="0"/>
                      <m:t>(</m:t>
                    </m:r>
                    <m:r>
                      <m:rPr>
                        <m:nor/>
                      </m:rPr>
                      <a:rPr lang="en-US" altLang="zh-TW" sz="2400" dirty="0"/>
                      <m:t>T</m:t>
                    </m:r>
                    <m:r>
                      <m:rPr>
                        <m:nor/>
                      </m:rPr>
                      <a:rPr lang="en-US" altLang="zh-TW" sz="2400" baseline="-25000" dirty="0"/>
                      <m:t>1</m:t>
                    </m:r>
                    <m:r>
                      <m:rPr>
                        <m:nor/>
                      </m:rPr>
                      <a:rPr lang="en-US" altLang="zh-TW" sz="2400" dirty="0"/>
                      <m:t>) </m:t>
                    </m:r>
                  </m:oMath>
                </a14:m>
                <a:r>
                  <a:rPr lang="en-US" altLang="zh-TW" sz="2400" dirty="0"/>
                  <a:t>represents the trustworthiness level of the vehicle at time T</a:t>
                </a:r>
                <a:r>
                  <a:rPr lang="en-US" altLang="zh-TW" sz="2400" baseline="-25000" dirty="0"/>
                  <a:t>1</a:t>
                </a:r>
                <a:r>
                  <a:rPr lang="en-US" altLang="zh-TW" sz="2400" dirty="0"/>
                  <a:t>.The TL value is generated by the trustworthiness scalable computation system. If the instant trustworthiness of the vehicle is recorded as 0, the RSU will consider the vehicle as a revoke one and refuse to provide services. Due to the tamper-resistance of blockchain, a revoked vehicle cannot be disguised as a normal vehicle and exchange data with the RSU. </a:t>
                </a:r>
              </a:p>
              <a:p>
                <a:r>
                  <a:rPr lang="en-US" altLang="zh-TW" sz="2400" dirty="0"/>
                  <a:t>Finally, RSU</a:t>
                </a:r>
                <a:r>
                  <a:rPr lang="en-US" altLang="zh-TW" sz="2400" baseline="-25000" dirty="0"/>
                  <a:t>i</a:t>
                </a:r>
                <a:r>
                  <a:rPr lang="en-US" altLang="zh-TW" sz="2400" dirty="0"/>
                  <a:t> computes the session key SK: </a:t>
                </a:r>
              </a:p>
              <a:p>
                <a:pPr marL="0" indent="0" algn="ctr">
                  <a:buNone/>
                </a:pPr>
                <a:r>
                  <a:rPr lang="en-US" altLang="zh-TW" sz="2400" dirty="0"/>
                  <a:t>SK = </a:t>
                </a:r>
                <a14:m>
                  <m:oMath xmlns:m="http://schemas.openxmlformats.org/officeDocument/2006/math">
                    <m:acc>
                      <m:accPr>
                        <m:chr m:val="̂"/>
                        <m:ctrlPr>
                          <a:rPr lang="en-US" altLang="zh-TW" sz="2400" i="1" dirty="0">
                            <a:latin typeface="Cambria Math" panose="02040503050406030204" pitchFamily="18" charset="0"/>
                          </a:rPr>
                        </m:ctrlPr>
                      </m:accPr>
                      <m:e>
                        <m:r>
                          <a:rPr lang="en-US" altLang="zh-TW" sz="2400" i="1" dirty="0">
                            <a:latin typeface="Cambria Math" panose="02040503050406030204" pitchFamily="18" charset="0"/>
                          </a:rPr>
                          <m:t>𝑒</m:t>
                        </m:r>
                      </m:e>
                    </m:acc>
                  </m:oMath>
                </a14:m>
                <a:r>
                  <a:rPr lang="en-US" altLang="zh-TW" sz="2400" dirty="0"/>
                  <a:t> (h, SK</a:t>
                </a:r>
                <a:r>
                  <a:rPr lang="en-US" altLang="zh-TW" sz="2400" baseline="-25000" dirty="0"/>
                  <a:t>3</a:t>
                </a:r>
                <a:r>
                  <a:rPr lang="en-US" altLang="zh-TW" sz="2400" dirty="0"/>
                  <a:t> ) : (6)</a:t>
                </a:r>
                <a:endParaRPr lang="zh-TW" altLang="en-US" sz="2400" dirty="0"/>
              </a:p>
            </p:txBody>
          </p:sp>
        </mc:Choice>
        <mc:Fallback>
          <p:sp>
            <p:nvSpPr>
              <p:cNvPr id="3" name="內容版面配置區 2">
                <a:extLst>
                  <a:ext uri="{FF2B5EF4-FFF2-40B4-BE49-F238E27FC236}">
                    <a16:creationId xmlns:a16="http://schemas.microsoft.com/office/drawing/2014/main" id="{C6B5CF2E-079A-4F65-AF74-7354AF606A89}"/>
                  </a:ext>
                </a:extLst>
              </p:cNvPr>
              <p:cNvSpPr>
                <a:spLocks noGrp="1" noRot="1" noChangeAspect="1" noMove="1" noResize="1" noEditPoints="1" noAdjustHandles="1" noChangeArrowheads="1" noChangeShapeType="1" noTextEdit="1"/>
              </p:cNvSpPr>
              <p:nvPr>
                <p:ph idx="1"/>
              </p:nvPr>
            </p:nvSpPr>
            <p:spPr>
              <a:blipFill>
                <a:blip r:embed="rId3"/>
                <a:stretch>
                  <a:fillRect l="-722" t="-1078" r="-556" b="-619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2506654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C047B3-93FF-4860-B8FB-4E51104873AB}"/>
              </a:ext>
            </a:extLst>
          </p:cNvPr>
          <p:cNvSpPr>
            <a:spLocks noGrp="1"/>
          </p:cNvSpPr>
          <p:nvPr>
            <p:ph type="title"/>
          </p:nvPr>
        </p:nvSpPr>
        <p:spPr/>
        <p:txBody>
          <a:bodyPr/>
          <a:lstStyle/>
          <a:p>
            <a:r>
              <a:rPr lang="en-US" altLang="zh-TW" dirty="0"/>
              <a:t>D. V2I-HANDOVER AUTHENTICATION PHASE</a:t>
            </a:r>
            <a:endParaRPr lang="zh-TW" altLang="en-US" dirty="0"/>
          </a:p>
        </p:txBody>
      </p:sp>
      <p:pic>
        <p:nvPicPr>
          <p:cNvPr id="5" name="內容版面配置區 4">
            <a:extLst>
              <a:ext uri="{FF2B5EF4-FFF2-40B4-BE49-F238E27FC236}">
                <a16:creationId xmlns:a16="http://schemas.microsoft.com/office/drawing/2014/main" id="{EC013005-C665-460C-A477-3DE11463FC73}"/>
              </a:ext>
            </a:extLst>
          </p:cNvPr>
          <p:cNvPicPr>
            <a:picLocks noGrp="1" noChangeAspect="1"/>
          </p:cNvPicPr>
          <p:nvPr>
            <p:ph idx="1"/>
          </p:nvPr>
        </p:nvPicPr>
        <p:blipFill>
          <a:blip r:embed="rId3"/>
          <a:stretch>
            <a:fillRect/>
          </a:stretch>
        </p:blipFill>
        <p:spPr>
          <a:xfrm>
            <a:off x="814326" y="1600200"/>
            <a:ext cx="10563347" cy="4525963"/>
          </a:xfrm>
          <a:prstGeom prst="rect">
            <a:avLst/>
          </a:prstGeom>
        </p:spPr>
      </p:pic>
      <p:sp>
        <p:nvSpPr>
          <p:cNvPr id="6" name="矩形 5">
            <a:extLst>
              <a:ext uri="{FF2B5EF4-FFF2-40B4-BE49-F238E27FC236}">
                <a16:creationId xmlns:a16="http://schemas.microsoft.com/office/drawing/2014/main" id="{BFD6C3F2-00EB-41A5-90EE-938A9BE23B59}"/>
              </a:ext>
            </a:extLst>
          </p:cNvPr>
          <p:cNvSpPr/>
          <p:nvPr/>
        </p:nvSpPr>
        <p:spPr>
          <a:xfrm>
            <a:off x="1162050" y="2381250"/>
            <a:ext cx="1924050" cy="1047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9DF0F53C-BF61-4261-B026-259F57EABFE9}"/>
              </a:ext>
            </a:extLst>
          </p:cNvPr>
          <p:cNvSpPr txBox="1"/>
          <p:nvPr/>
        </p:nvSpPr>
        <p:spPr>
          <a:xfrm>
            <a:off x="2981325" y="2066925"/>
            <a:ext cx="1000125" cy="369332"/>
          </a:xfrm>
          <a:prstGeom prst="rect">
            <a:avLst/>
          </a:prstGeom>
          <a:noFill/>
          <a:ln>
            <a:solidFill>
              <a:srgbClr val="0070C0"/>
            </a:solidFill>
          </a:ln>
        </p:spPr>
        <p:txBody>
          <a:bodyPr wrap="square" rtlCol="0">
            <a:spAutoFit/>
          </a:bodyPr>
          <a:lstStyle/>
          <a:p>
            <a:r>
              <a:rPr lang="en-US" altLang="zh-TW" dirty="0" err="1"/>
              <a:t>OCGen</a:t>
            </a:r>
            <a:endParaRPr lang="zh-TW" altLang="en-US" dirty="0"/>
          </a:p>
        </p:txBody>
      </p:sp>
      <p:sp>
        <p:nvSpPr>
          <p:cNvPr id="8" name="矩形 7">
            <a:extLst>
              <a:ext uri="{FF2B5EF4-FFF2-40B4-BE49-F238E27FC236}">
                <a16:creationId xmlns:a16="http://schemas.microsoft.com/office/drawing/2014/main" id="{F97E3824-12A9-410C-84BA-E83A8BE778F2}"/>
              </a:ext>
            </a:extLst>
          </p:cNvPr>
          <p:cNvSpPr/>
          <p:nvPr/>
        </p:nvSpPr>
        <p:spPr>
          <a:xfrm>
            <a:off x="5186424" y="2436257"/>
            <a:ext cx="1924050" cy="104775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991E2700-7D91-4F2C-96C2-CE26416F52D9}"/>
              </a:ext>
            </a:extLst>
          </p:cNvPr>
          <p:cNvSpPr txBox="1"/>
          <p:nvPr/>
        </p:nvSpPr>
        <p:spPr>
          <a:xfrm>
            <a:off x="7110474" y="2270085"/>
            <a:ext cx="1243074" cy="369332"/>
          </a:xfrm>
          <a:prstGeom prst="rect">
            <a:avLst/>
          </a:prstGeom>
          <a:noFill/>
          <a:ln>
            <a:solidFill>
              <a:schemeClr val="accent2"/>
            </a:solidFill>
          </a:ln>
        </p:spPr>
        <p:txBody>
          <a:bodyPr wrap="square" rtlCol="0">
            <a:spAutoFit/>
          </a:bodyPr>
          <a:lstStyle/>
          <a:p>
            <a:r>
              <a:rPr lang="en-US" altLang="zh-TW" dirty="0"/>
              <a:t>TokenGen</a:t>
            </a:r>
            <a:endParaRPr lang="zh-TW" altLang="en-US" dirty="0"/>
          </a:p>
        </p:txBody>
      </p:sp>
      <p:sp>
        <p:nvSpPr>
          <p:cNvPr id="11" name="矩形 10">
            <a:extLst>
              <a:ext uri="{FF2B5EF4-FFF2-40B4-BE49-F238E27FC236}">
                <a16:creationId xmlns:a16="http://schemas.microsoft.com/office/drawing/2014/main" id="{D02EF6B5-DEE8-4AB4-B664-A5625445D663}"/>
              </a:ext>
            </a:extLst>
          </p:cNvPr>
          <p:cNvSpPr/>
          <p:nvPr/>
        </p:nvSpPr>
        <p:spPr>
          <a:xfrm>
            <a:off x="9191625" y="4503182"/>
            <a:ext cx="2024124" cy="104775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0C1F8766-1453-4C58-8E9E-307FD4E3AC5B}"/>
              </a:ext>
            </a:extLst>
          </p:cNvPr>
          <p:cNvSpPr/>
          <p:nvPr/>
        </p:nvSpPr>
        <p:spPr>
          <a:xfrm>
            <a:off x="5276850" y="4503182"/>
            <a:ext cx="2024124" cy="104775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a:extLst>
              <a:ext uri="{FF2B5EF4-FFF2-40B4-BE49-F238E27FC236}">
                <a16:creationId xmlns:a16="http://schemas.microsoft.com/office/drawing/2014/main" id="{84468CE5-265B-487C-AD63-1199E31747CE}"/>
              </a:ext>
            </a:extLst>
          </p:cNvPr>
          <p:cNvSpPr txBox="1"/>
          <p:nvPr/>
        </p:nvSpPr>
        <p:spPr>
          <a:xfrm>
            <a:off x="9701273" y="4094916"/>
            <a:ext cx="1514475" cy="369332"/>
          </a:xfrm>
          <a:prstGeom prst="rect">
            <a:avLst/>
          </a:prstGeom>
          <a:noFill/>
          <a:ln>
            <a:solidFill>
              <a:schemeClr val="accent2"/>
            </a:solidFill>
          </a:ln>
        </p:spPr>
        <p:txBody>
          <a:bodyPr wrap="square" rtlCol="0">
            <a:spAutoFit/>
          </a:bodyPr>
          <a:lstStyle/>
          <a:p>
            <a:r>
              <a:rPr lang="en-US" altLang="zh-TW" dirty="0"/>
              <a:t>VehiSKGen2</a:t>
            </a:r>
            <a:endParaRPr lang="zh-TW" altLang="en-US" dirty="0"/>
          </a:p>
        </p:txBody>
      </p:sp>
      <p:sp>
        <p:nvSpPr>
          <p:cNvPr id="14" name="文字方塊 13">
            <a:extLst>
              <a:ext uri="{FF2B5EF4-FFF2-40B4-BE49-F238E27FC236}">
                <a16:creationId xmlns:a16="http://schemas.microsoft.com/office/drawing/2014/main" id="{99587F20-B59D-49C2-971B-7AB984678491}"/>
              </a:ext>
            </a:extLst>
          </p:cNvPr>
          <p:cNvSpPr txBox="1"/>
          <p:nvPr/>
        </p:nvSpPr>
        <p:spPr>
          <a:xfrm>
            <a:off x="3657600" y="4842391"/>
            <a:ext cx="1576572" cy="369332"/>
          </a:xfrm>
          <a:prstGeom prst="rect">
            <a:avLst/>
          </a:prstGeom>
          <a:noFill/>
          <a:ln>
            <a:solidFill>
              <a:schemeClr val="accent2"/>
            </a:solidFill>
          </a:ln>
        </p:spPr>
        <p:txBody>
          <a:bodyPr wrap="square" rtlCol="0">
            <a:spAutoFit/>
          </a:bodyPr>
          <a:lstStyle/>
          <a:p>
            <a:r>
              <a:rPr lang="en-US" altLang="zh-TW" dirty="0"/>
              <a:t>RSUSKGen2</a:t>
            </a:r>
            <a:endParaRPr lang="zh-TW" altLang="en-US" dirty="0"/>
          </a:p>
        </p:txBody>
      </p:sp>
    </p:spTree>
    <p:extLst>
      <p:ext uri="{BB962C8B-B14F-4D97-AF65-F5344CB8AC3E}">
        <p14:creationId xmlns:p14="http://schemas.microsoft.com/office/powerpoint/2010/main" val="2478383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040866-CD06-4237-AE56-9BDED82C6C11}"/>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FC125066-FEC9-4E68-B8DD-1472FE0F71B7}"/>
                  </a:ext>
                </a:extLst>
              </p:cNvPr>
              <p:cNvSpPr>
                <a:spLocks noGrp="1"/>
              </p:cNvSpPr>
              <p:nvPr>
                <p:ph idx="1"/>
              </p:nvPr>
            </p:nvSpPr>
            <p:spPr/>
            <p:txBody>
              <a:bodyPr/>
              <a:lstStyle/>
              <a:p>
                <a:r>
                  <a:rPr lang="en-US" altLang="zh-TW" sz="2100" dirty="0"/>
                  <a:t>2. Correctness of V2I-Handover Authentication Phase. In this phase, the session keys separately computed by the next RSU and the vehicle need to be the same. The session key generated by the vehicle is </a:t>
                </a:r>
                <a14:m>
                  <m:oMath xmlns:m="http://schemas.openxmlformats.org/officeDocument/2006/math">
                    <m:sSup>
                      <m:sSupPr>
                        <m:ctrlPr>
                          <a:rPr lang="en-US" altLang="zh-TW" sz="2100" i="1">
                            <a:latin typeface="Cambria Math" panose="02040503050406030204" pitchFamily="18" charset="0"/>
                          </a:rPr>
                        </m:ctrlPr>
                      </m:sSupPr>
                      <m:e>
                        <m:r>
                          <a:rPr lang="en-US" altLang="zh-TW" sz="2100" i="1">
                            <a:latin typeface="Cambria Math" panose="02040503050406030204" pitchFamily="18" charset="0"/>
                          </a:rPr>
                          <m:t>𝑆𝐾</m:t>
                        </m:r>
                      </m:e>
                      <m:sup>
                        <m:r>
                          <a:rPr lang="en-US" altLang="zh-TW" sz="2100" i="1">
                            <a:latin typeface="Cambria Math" panose="02040503050406030204" pitchFamily="18" charset="0"/>
                          </a:rPr>
                          <m:t>∗</m:t>
                        </m:r>
                      </m:sup>
                    </m:sSup>
                  </m:oMath>
                </a14:m>
                <a:r>
                  <a:rPr lang="en-US" altLang="zh-TW" sz="2100" dirty="0"/>
                  <a:t> = </a:t>
                </a:r>
                <a14:m>
                  <m:oMath xmlns:m="http://schemas.openxmlformats.org/officeDocument/2006/math">
                    <m:acc>
                      <m:accPr>
                        <m:chr m:val="̂"/>
                        <m:ctrlPr>
                          <a:rPr lang="en-US" altLang="zh-TW" sz="2100" i="1" dirty="0">
                            <a:latin typeface="Cambria Math" panose="02040503050406030204" pitchFamily="18" charset="0"/>
                          </a:rPr>
                        </m:ctrlPr>
                      </m:accPr>
                      <m:e>
                        <m:r>
                          <a:rPr lang="en-US" altLang="zh-TW" sz="2100" i="1" dirty="0">
                            <a:latin typeface="Cambria Math" panose="02040503050406030204" pitchFamily="18" charset="0"/>
                          </a:rPr>
                          <m:t>𝑒</m:t>
                        </m:r>
                      </m:e>
                    </m:acc>
                    <m:r>
                      <a:rPr lang="en-US" altLang="zh-TW" sz="2100" i="1" dirty="0">
                        <a:latin typeface="Cambria Math" panose="02040503050406030204" pitchFamily="18" charset="0"/>
                      </a:rPr>
                      <m:t> </m:t>
                    </m:r>
                  </m:oMath>
                </a14:m>
                <a:r>
                  <a:rPr lang="en-US" altLang="zh-TW" sz="2100" dirty="0"/>
                  <a:t>(</a:t>
                </a:r>
                <a14:m>
                  <m:oMath xmlns:m="http://schemas.openxmlformats.org/officeDocument/2006/math">
                    <m:sSubSup>
                      <m:sSubSupPr>
                        <m:ctrlPr>
                          <a:rPr lang="en-US" altLang="zh-TW" sz="2100" i="1">
                            <a:latin typeface="Cambria Math" panose="02040503050406030204" pitchFamily="18" charset="0"/>
                          </a:rPr>
                        </m:ctrlPr>
                      </m:sSubSupPr>
                      <m:e>
                        <m:r>
                          <a:rPr lang="en-US" altLang="zh-TW" sz="2100" i="1">
                            <a:latin typeface="Cambria Math" panose="02040503050406030204" pitchFamily="18" charset="0"/>
                          </a:rPr>
                          <m:t>𝑆𝐾</m:t>
                        </m:r>
                      </m:e>
                      <m:sub>
                        <m:r>
                          <a:rPr lang="en-US" altLang="zh-TW" sz="2100" i="1">
                            <a:latin typeface="Cambria Math" panose="02040503050406030204" pitchFamily="18" charset="0"/>
                          </a:rPr>
                          <m:t>2</m:t>
                        </m:r>
                      </m:sub>
                      <m:sup>
                        <m:r>
                          <a:rPr lang="en-US" altLang="zh-TW" sz="2100" i="1">
                            <a:latin typeface="Cambria Math" panose="02040503050406030204" pitchFamily="18" charset="0"/>
                          </a:rPr>
                          <m:t>∗</m:t>
                        </m:r>
                      </m:sup>
                    </m:sSubSup>
                  </m:oMath>
                </a14:m>
                <a:r>
                  <a:rPr lang="en-US" altLang="zh-TW" sz="2100" dirty="0"/>
                  <a:t> , g) and the one generated by the RSU is </a:t>
                </a:r>
                <a14:m>
                  <m:oMath xmlns:m="http://schemas.openxmlformats.org/officeDocument/2006/math">
                    <m:acc>
                      <m:accPr>
                        <m:chr m:val="̂"/>
                        <m:ctrlPr>
                          <a:rPr lang="en-US" altLang="zh-TW" sz="2100" i="1" dirty="0">
                            <a:latin typeface="Cambria Math" panose="02040503050406030204" pitchFamily="18" charset="0"/>
                          </a:rPr>
                        </m:ctrlPr>
                      </m:accPr>
                      <m:e>
                        <m:r>
                          <a:rPr lang="en-US" altLang="zh-TW" sz="2100" i="1" dirty="0">
                            <a:latin typeface="Cambria Math" panose="02040503050406030204" pitchFamily="18" charset="0"/>
                          </a:rPr>
                          <m:t>𝑒</m:t>
                        </m:r>
                      </m:e>
                    </m:acc>
                  </m:oMath>
                </a14:m>
                <a:r>
                  <a:rPr lang="en-US" altLang="zh-TW" sz="2100" dirty="0"/>
                  <a:t>(h, </a:t>
                </a:r>
                <a14:m>
                  <m:oMath xmlns:m="http://schemas.openxmlformats.org/officeDocument/2006/math">
                    <m:sSubSup>
                      <m:sSubSupPr>
                        <m:ctrlPr>
                          <a:rPr lang="en-US" altLang="zh-TW" sz="2100" i="1">
                            <a:latin typeface="Cambria Math" panose="02040503050406030204" pitchFamily="18" charset="0"/>
                          </a:rPr>
                        </m:ctrlPr>
                      </m:sSubSupPr>
                      <m:e>
                        <m:r>
                          <a:rPr lang="en-US" altLang="zh-TW" sz="2100" i="1">
                            <a:latin typeface="Cambria Math" panose="02040503050406030204" pitchFamily="18" charset="0"/>
                          </a:rPr>
                          <m:t>𝑆𝐾</m:t>
                        </m:r>
                      </m:e>
                      <m:sub>
                        <m:r>
                          <a:rPr lang="en-US" altLang="zh-TW" sz="2100" i="1">
                            <a:latin typeface="Cambria Math" panose="02040503050406030204" pitchFamily="18" charset="0"/>
                          </a:rPr>
                          <m:t>3</m:t>
                        </m:r>
                      </m:sub>
                      <m:sup>
                        <m:r>
                          <a:rPr lang="en-US" altLang="zh-TW" sz="2100" i="1">
                            <a:latin typeface="Cambria Math" panose="02040503050406030204" pitchFamily="18" charset="0"/>
                          </a:rPr>
                          <m:t>∗</m:t>
                        </m:r>
                      </m:sup>
                    </m:sSubSup>
                  </m:oMath>
                </a14:m>
                <a:r>
                  <a:rPr lang="en-US" altLang="zh-TW" sz="2100" dirty="0"/>
                  <a:t> ). The proof is presented as follows: </a:t>
                </a:r>
              </a:p>
              <a:p>
                <a14:m>
                  <m:oMath xmlns:m="http://schemas.openxmlformats.org/officeDocument/2006/math">
                    <m:sSup>
                      <m:sSupPr>
                        <m:ctrlPr>
                          <a:rPr lang="en-US" altLang="zh-TW" sz="2000" i="1">
                            <a:latin typeface="Cambria Math" panose="02040503050406030204" pitchFamily="18" charset="0"/>
                          </a:rPr>
                        </m:ctrlPr>
                      </m:sSupPr>
                      <m:e>
                        <m:r>
                          <a:rPr lang="en-US" altLang="zh-TW" sz="2000" i="1">
                            <a:latin typeface="Cambria Math" panose="02040503050406030204" pitchFamily="18" charset="0"/>
                          </a:rPr>
                          <m:t>𝑆𝐾</m:t>
                        </m:r>
                      </m:e>
                      <m:sup>
                        <m:r>
                          <a:rPr lang="en-US" altLang="zh-TW" sz="2000" i="1">
                            <a:latin typeface="Cambria Math" panose="02040503050406030204" pitchFamily="18" charset="0"/>
                          </a:rPr>
                          <m:t>∗</m:t>
                        </m:r>
                      </m:sup>
                    </m:sSup>
                  </m:oMath>
                </a14:m>
                <a:r>
                  <a:rPr lang="en-US" altLang="zh-TW" sz="2000" dirty="0"/>
                  <a:t> = </a:t>
                </a:r>
                <a14:m>
                  <m:oMath xmlns:m="http://schemas.openxmlformats.org/officeDocument/2006/math">
                    <m:acc>
                      <m:accPr>
                        <m:chr m:val="̂"/>
                        <m:ctrlPr>
                          <a:rPr lang="en-US" altLang="zh-TW" sz="2000" i="1" dirty="0">
                            <a:latin typeface="Cambria Math" panose="02040503050406030204" pitchFamily="18" charset="0"/>
                          </a:rPr>
                        </m:ctrlPr>
                      </m:accPr>
                      <m:e>
                        <m:r>
                          <a:rPr lang="en-US" altLang="zh-TW" sz="2000" i="1" dirty="0">
                            <a:latin typeface="Cambria Math" panose="02040503050406030204" pitchFamily="18" charset="0"/>
                          </a:rPr>
                          <m:t>𝑒</m:t>
                        </m:r>
                      </m:e>
                    </m:acc>
                    <m:r>
                      <a:rPr lang="en-US" altLang="zh-TW" sz="2000" i="1" dirty="0">
                        <a:latin typeface="Cambria Math" panose="02040503050406030204" pitchFamily="18" charset="0"/>
                      </a:rPr>
                      <m:t> </m:t>
                    </m:r>
                  </m:oMath>
                </a14:m>
                <a:r>
                  <a:rPr lang="en-US" altLang="zh-TW" sz="2000" dirty="0"/>
                  <a:t>(</a:t>
                </a:r>
                <a14:m>
                  <m:oMath xmlns:m="http://schemas.openxmlformats.org/officeDocument/2006/math">
                    <m:sSubSup>
                      <m:sSubSupPr>
                        <m:ctrlPr>
                          <a:rPr lang="en-US" altLang="zh-TW" sz="2000" i="1">
                            <a:latin typeface="Cambria Math" panose="02040503050406030204" pitchFamily="18" charset="0"/>
                          </a:rPr>
                        </m:ctrlPr>
                      </m:sSubSupPr>
                      <m:e>
                        <m:r>
                          <a:rPr lang="en-US" altLang="zh-TW" sz="2000" i="1">
                            <a:latin typeface="Cambria Math" panose="02040503050406030204" pitchFamily="18" charset="0"/>
                          </a:rPr>
                          <m:t>𝑆𝐾</m:t>
                        </m:r>
                      </m:e>
                      <m:sub>
                        <m:r>
                          <a:rPr lang="en-US" altLang="zh-TW" sz="2000" i="1">
                            <a:latin typeface="Cambria Math" panose="02040503050406030204" pitchFamily="18" charset="0"/>
                          </a:rPr>
                          <m:t>2</m:t>
                        </m:r>
                      </m:sub>
                      <m:sup>
                        <m:r>
                          <a:rPr lang="en-US" altLang="zh-TW" sz="2000" i="1">
                            <a:latin typeface="Cambria Math" panose="02040503050406030204" pitchFamily="18" charset="0"/>
                          </a:rPr>
                          <m:t>∗</m:t>
                        </m:r>
                      </m:sup>
                    </m:sSubSup>
                  </m:oMath>
                </a14:m>
                <a:r>
                  <a:rPr lang="en-US" altLang="zh-TW" sz="2000" dirty="0"/>
                  <a:t> , g) </a:t>
                </a:r>
              </a:p>
              <a:p>
                <a:pPr marL="0" indent="0">
                  <a:buNone/>
                </a:pPr>
                <a:r>
                  <a:rPr lang="en-US" altLang="zh-TW" sz="2000" dirty="0"/>
                  <a:t>	= </a:t>
                </a:r>
                <a14:m>
                  <m:oMath xmlns:m="http://schemas.openxmlformats.org/officeDocument/2006/math">
                    <m:acc>
                      <m:accPr>
                        <m:chr m:val="̂"/>
                        <m:ctrlPr>
                          <a:rPr lang="en-US" altLang="zh-TW" sz="2000" i="1" dirty="0" smtClean="0">
                            <a:latin typeface="Cambria Math" panose="02040503050406030204" pitchFamily="18" charset="0"/>
                          </a:rPr>
                        </m:ctrlPr>
                      </m:accPr>
                      <m:e>
                        <m:r>
                          <a:rPr lang="en-US" altLang="zh-TW" sz="2000" i="1" dirty="0">
                            <a:latin typeface="Cambria Math" panose="02040503050406030204" pitchFamily="18" charset="0"/>
                          </a:rPr>
                          <m:t>𝑒</m:t>
                        </m:r>
                      </m:e>
                    </m:acc>
                  </m:oMath>
                </a14:m>
                <a:r>
                  <a:rPr lang="en-US" altLang="zh-TW" sz="2000" dirty="0"/>
                  <a:t>(R</a:t>
                </a:r>
                <a:r>
                  <a:rPr lang="en-US" altLang="zh-TW" sz="2000" baseline="-25000" dirty="0"/>
                  <a:t>i+1,2  </a:t>
                </a:r>
                <a:r>
                  <a:rPr lang="en-US" altLang="zh-TW" sz="2000" dirty="0"/>
                  <a:t>. </a:t>
                </a:r>
                <a14:m>
                  <m:oMath xmlns:m="http://schemas.openxmlformats.org/officeDocument/2006/math">
                    <m:sSubSup>
                      <m:sSubSupPr>
                        <m:ctrlPr>
                          <a:rPr lang="en-US" altLang="zh-TW" sz="2000" i="1">
                            <a:latin typeface="Cambria Math" panose="02040503050406030204" pitchFamily="18" charset="0"/>
                          </a:rPr>
                        </m:ctrlPr>
                      </m:sSubSupPr>
                      <m:e>
                        <m:r>
                          <a:rPr lang="en-US" altLang="zh-TW" sz="2000" i="1">
                            <a:latin typeface="Cambria Math" panose="02040503050406030204" pitchFamily="18" charset="0"/>
                          </a:rPr>
                          <m:t>𝑆𝐾</m:t>
                        </m:r>
                      </m:e>
                      <m:sub>
                        <m:r>
                          <a:rPr lang="en-US" altLang="zh-TW" sz="2000" b="0" i="1" smtClean="0">
                            <a:latin typeface="Cambria Math" panose="02040503050406030204" pitchFamily="18" charset="0"/>
                          </a:rPr>
                          <m:t>1</m:t>
                        </m:r>
                      </m:sub>
                      <m:sup>
                        <m:r>
                          <a:rPr lang="en-US" altLang="zh-TW" sz="2000" i="1">
                            <a:latin typeface="Cambria Math" panose="02040503050406030204" pitchFamily="18" charset="0"/>
                          </a:rPr>
                          <m:t>∗</m:t>
                        </m:r>
                      </m:sup>
                    </m:sSubSup>
                  </m:oMath>
                </a14:m>
                <a:r>
                  <a:rPr lang="en-US" altLang="zh-TW" sz="2000" dirty="0"/>
                  <a:t> , g )</a:t>
                </a:r>
              </a:p>
              <a:p>
                <a:pPr marL="0" indent="0">
                  <a:buNone/>
                </a:pPr>
                <a:r>
                  <a:rPr lang="en-US" altLang="zh-TW" sz="2000" dirty="0"/>
                  <a:t>	= </a:t>
                </a:r>
                <a14:m>
                  <m:oMath xmlns:m="http://schemas.openxmlformats.org/officeDocument/2006/math">
                    <m:acc>
                      <m:accPr>
                        <m:chr m:val="̂"/>
                        <m:ctrlPr>
                          <a:rPr lang="en-US" altLang="zh-TW" sz="2000" i="1" dirty="0" smtClean="0">
                            <a:latin typeface="Cambria Math" panose="02040503050406030204" pitchFamily="18" charset="0"/>
                          </a:rPr>
                        </m:ctrlPr>
                      </m:accPr>
                      <m:e>
                        <m:r>
                          <a:rPr lang="en-US" altLang="zh-TW" sz="2000" i="1" dirty="0">
                            <a:latin typeface="Cambria Math" panose="02040503050406030204" pitchFamily="18" charset="0"/>
                          </a:rPr>
                          <m:t>𝑒</m:t>
                        </m:r>
                      </m:e>
                    </m:acc>
                    <m:r>
                      <a:rPr lang="en-US" altLang="zh-TW" sz="2000" i="1" dirty="0">
                        <a:latin typeface="Cambria Math" panose="02040503050406030204" pitchFamily="18" charset="0"/>
                      </a:rPr>
                      <m:t>(</m:t>
                    </m:r>
                  </m:oMath>
                </a14:m>
                <a:r>
                  <a:rPr lang="en-US" altLang="zh-TW" sz="2000" dirty="0"/>
                  <a:t>h</a:t>
                </a:r>
                <a:r>
                  <a:rPr lang="en-US" altLang="zh-TW" sz="2000" baseline="30000" dirty="0"/>
                  <a:t>ri+1</a:t>
                </a:r>
                <a:r>
                  <a:rPr lang="en-US" altLang="zh-TW" sz="2000" dirty="0"/>
                  <a:t> . </a:t>
                </a:r>
                <a14:m>
                  <m:oMath xmlns:m="http://schemas.openxmlformats.org/officeDocument/2006/math">
                    <m:sSubSup>
                      <m:sSubSupPr>
                        <m:ctrlPr>
                          <a:rPr lang="en-US" altLang="zh-TW" sz="2000" i="1">
                            <a:latin typeface="Cambria Math" panose="02040503050406030204" pitchFamily="18" charset="0"/>
                          </a:rPr>
                        </m:ctrlPr>
                      </m:sSubSupPr>
                      <m:e>
                        <m:r>
                          <m:rPr>
                            <m:nor/>
                          </m:rPr>
                          <a:rPr lang="en-US" altLang="zh-TW" sz="2000">
                            <a:latin typeface="Cambria Math" panose="02040503050406030204" pitchFamily="18" charset="0"/>
                          </a:rPr>
                          <m:t>OC</m:t>
                        </m:r>
                      </m:e>
                      <m:sub>
                        <m:r>
                          <m:rPr>
                            <m:nor/>
                          </m:rPr>
                          <a:rPr lang="en-US" altLang="zh-TW" sz="2000" dirty="0">
                            <a:latin typeface="Cambria Math" panose="02040503050406030204" pitchFamily="18" charset="0"/>
                          </a:rPr>
                          <m:t>2</m:t>
                        </m:r>
                      </m:sub>
                      <m:sup>
                        <m:r>
                          <a:rPr lang="en-US" altLang="zh-TW" sz="2000" i="1" dirty="0">
                            <a:latin typeface="Cambria Math" panose="02040503050406030204" pitchFamily="18" charset="0"/>
                          </a:rPr>
                          <m:t>𝑢</m:t>
                        </m:r>
                        <m:r>
                          <m:rPr>
                            <m:nor/>
                          </m:rPr>
                          <a:rPr lang="en-US" altLang="zh-TW" sz="2000" dirty="0"/>
                          <m:t>H</m:t>
                        </m:r>
                        <m:r>
                          <m:rPr>
                            <m:nor/>
                          </m:rPr>
                          <a:rPr lang="en-US" altLang="zh-TW" sz="2000" dirty="0"/>
                          <m:t>3 (</m:t>
                        </m:r>
                        <m:r>
                          <m:rPr>
                            <m:nor/>
                          </m:rPr>
                          <a:rPr lang="en-US" altLang="zh-TW" sz="2000" dirty="0"/>
                          <m:t>SK</m:t>
                        </m:r>
                        <m:r>
                          <m:rPr>
                            <m:nor/>
                          </m:rPr>
                          <a:rPr lang="en-US" altLang="zh-TW" sz="2000" dirty="0"/>
                          <m:t>)</m:t>
                        </m:r>
                      </m:sup>
                    </m:sSubSup>
                    <m:r>
                      <a:rPr lang="en-US" altLang="zh-TW" sz="2000" i="1" dirty="0">
                        <a:latin typeface="Cambria Math" panose="02040503050406030204" pitchFamily="18" charset="0"/>
                      </a:rPr>
                      <m:t> </m:t>
                    </m:r>
                  </m:oMath>
                </a14:m>
                <a:r>
                  <a:rPr lang="en-US" altLang="zh-TW" sz="2000" dirty="0"/>
                  <a:t>) </a:t>
                </a:r>
              </a:p>
              <a:p>
                <a:pPr marL="0" indent="0">
                  <a:buNone/>
                </a:pPr>
                <a:r>
                  <a:rPr lang="en-US" altLang="zh-TW" sz="2000" dirty="0"/>
                  <a:t>	= </a:t>
                </a:r>
                <a14:m>
                  <m:oMath xmlns:m="http://schemas.openxmlformats.org/officeDocument/2006/math">
                    <m:acc>
                      <m:accPr>
                        <m:chr m:val="̂"/>
                        <m:ctrlPr>
                          <a:rPr lang="en-US" altLang="zh-TW" sz="2000" i="1" dirty="0" smtClean="0">
                            <a:latin typeface="Cambria Math" panose="02040503050406030204" pitchFamily="18" charset="0"/>
                          </a:rPr>
                        </m:ctrlPr>
                      </m:accPr>
                      <m:e>
                        <m:r>
                          <a:rPr lang="en-US" altLang="zh-TW" sz="2000" i="1" dirty="0">
                            <a:latin typeface="Cambria Math" panose="02040503050406030204" pitchFamily="18" charset="0"/>
                          </a:rPr>
                          <m:t>𝑒</m:t>
                        </m:r>
                      </m:e>
                    </m:acc>
                  </m:oMath>
                </a14:m>
                <a:r>
                  <a:rPr lang="en-US" altLang="zh-TW" sz="2000" dirty="0"/>
                  <a:t>(h</a:t>
                </a:r>
                <a:r>
                  <a:rPr lang="en-US" altLang="zh-TW" sz="2000" baseline="30000" dirty="0"/>
                  <a:t>ri+1</a:t>
                </a:r>
                <a:r>
                  <a:rPr lang="en-US" altLang="zh-TW" sz="2000" dirty="0"/>
                  <a:t> .) </a:t>
                </a:r>
                <a14:m>
                  <m:oMath xmlns:m="http://schemas.openxmlformats.org/officeDocument/2006/math">
                    <m:sSubSup>
                      <m:sSubSupPr>
                        <m:ctrlPr>
                          <a:rPr lang="en-US" altLang="zh-TW" sz="2000" i="1">
                            <a:latin typeface="Cambria Math" panose="02040503050406030204" pitchFamily="18" charset="0"/>
                          </a:rPr>
                        </m:ctrlPr>
                      </m:sSubSupPr>
                      <m:e>
                        <m:r>
                          <m:rPr>
                            <m:nor/>
                          </m:rPr>
                          <a:rPr lang="en-US" altLang="zh-TW" sz="2000" dirty="0"/>
                          <m:t>PKI</m:t>
                        </m:r>
                      </m:e>
                      <m:sub>
                        <m:r>
                          <m:rPr>
                            <m:nor/>
                          </m:rPr>
                          <a:rPr lang="en-US" altLang="zh-TW" sz="2000">
                            <a:latin typeface="Cambria Math" panose="02040503050406030204" pitchFamily="18" charset="0"/>
                          </a:rPr>
                          <m:t>i</m:t>
                        </m:r>
                        <m:r>
                          <m:rPr>
                            <m:nor/>
                          </m:rPr>
                          <a:rPr lang="en-US" altLang="zh-TW" sz="2000">
                            <a:latin typeface="Cambria Math" panose="02040503050406030204" pitchFamily="18" charset="0"/>
                          </a:rPr>
                          <m:t>+1,2</m:t>
                        </m:r>
                      </m:sub>
                      <m:sup>
                        <m:r>
                          <a:rPr lang="en-US" altLang="zh-TW" sz="2000" i="1" dirty="0">
                            <a:latin typeface="Cambria Math" panose="02040503050406030204" pitchFamily="18" charset="0"/>
                          </a:rPr>
                          <m:t>𝑎</m:t>
                        </m:r>
                        <m:r>
                          <a:rPr lang="en-US" altLang="zh-TW" sz="2000" i="1" baseline="-25000" dirty="0">
                            <a:latin typeface="Cambria Math" panose="02040503050406030204" pitchFamily="18" charset="0"/>
                          </a:rPr>
                          <m:t>𝑖</m:t>
                        </m:r>
                        <m:r>
                          <a:rPr lang="en-US" altLang="zh-TW" sz="2000" i="1" dirty="0">
                            <a:latin typeface="Cambria Math" panose="02040503050406030204" pitchFamily="18" charset="0"/>
                          </a:rPr>
                          <m:t>𝑟</m:t>
                        </m:r>
                        <m:r>
                          <a:rPr lang="en-US" altLang="zh-TW" sz="2000" i="1" dirty="0">
                            <a:latin typeface="Cambria Math" panose="02040503050406030204" pitchFamily="18" charset="0"/>
                          </a:rPr>
                          <m:t>𝑢𝐻</m:t>
                        </m:r>
                        <m:r>
                          <a:rPr lang="en-US" altLang="zh-TW" sz="2000" i="1" baseline="-25000" dirty="0">
                            <a:latin typeface="Cambria Math" panose="02040503050406030204" pitchFamily="18" charset="0"/>
                          </a:rPr>
                          <m:t>3</m:t>
                        </m:r>
                        <m:r>
                          <a:rPr lang="en-US" altLang="zh-TW" sz="2000" i="1" dirty="0">
                            <a:latin typeface="Cambria Math" panose="02040503050406030204" pitchFamily="18" charset="0"/>
                          </a:rPr>
                          <m:t>(</m:t>
                        </m:r>
                        <m:r>
                          <a:rPr lang="en-US" altLang="zh-TW" sz="2000" i="1" dirty="0">
                            <a:latin typeface="Cambria Math" panose="02040503050406030204" pitchFamily="18" charset="0"/>
                          </a:rPr>
                          <m:t>𝑆𝐾</m:t>
                        </m:r>
                        <m:r>
                          <a:rPr lang="en-US" altLang="zh-TW" sz="2000" i="1" dirty="0">
                            <a:latin typeface="Cambria Math" panose="02040503050406030204" pitchFamily="18" charset="0"/>
                          </a:rPr>
                          <m:t>)</m:t>
                        </m:r>
                      </m:sup>
                    </m:sSubSup>
                  </m:oMath>
                </a14:m>
                <a:r>
                  <a:rPr lang="en-US" altLang="zh-TW" sz="2000" dirty="0"/>
                  <a:t>)</a:t>
                </a:r>
              </a:p>
              <a:p>
                <a:pPr marL="0" indent="0">
                  <a:buNone/>
                </a:pPr>
                <a:r>
                  <a:rPr lang="en-US" altLang="zh-TW" sz="2000" dirty="0"/>
                  <a:t>	= </a:t>
                </a:r>
                <a14:m>
                  <m:oMath xmlns:m="http://schemas.openxmlformats.org/officeDocument/2006/math">
                    <m:acc>
                      <m:accPr>
                        <m:chr m:val="̂"/>
                        <m:ctrlPr>
                          <a:rPr lang="en-US" altLang="zh-TW" sz="2000" i="1" dirty="0" smtClean="0">
                            <a:latin typeface="Cambria Math" panose="02040503050406030204" pitchFamily="18" charset="0"/>
                          </a:rPr>
                        </m:ctrlPr>
                      </m:accPr>
                      <m:e>
                        <m:r>
                          <a:rPr lang="en-US" altLang="zh-TW" sz="2000" i="1" dirty="0">
                            <a:latin typeface="Cambria Math" panose="02040503050406030204" pitchFamily="18" charset="0"/>
                          </a:rPr>
                          <m:t>𝑒</m:t>
                        </m:r>
                      </m:e>
                    </m:acc>
                  </m:oMath>
                </a14:m>
                <a:r>
                  <a:rPr lang="en-US" altLang="zh-TW" sz="2000" dirty="0"/>
                  <a:t>(h</a:t>
                </a:r>
                <a:r>
                  <a:rPr lang="en-US" altLang="zh-TW" sz="2000" baseline="30000" dirty="0"/>
                  <a:t>ri+1</a:t>
                </a:r>
                <a:r>
                  <a:rPr lang="en-US" altLang="zh-TW" sz="2000" dirty="0"/>
                  <a:t> . </a:t>
                </a:r>
                <a14:m>
                  <m:oMath xmlns:m="http://schemas.openxmlformats.org/officeDocument/2006/math">
                    <m:sSup>
                      <m:sSupPr>
                        <m:ctrlPr>
                          <a:rPr lang="en-US" altLang="zh-TW" sz="2000" i="1" smtClean="0">
                            <a:latin typeface="Cambria Math" panose="02040503050406030204" pitchFamily="18" charset="0"/>
                          </a:rPr>
                        </m:ctrlPr>
                      </m:sSupPr>
                      <m:e>
                        <m:r>
                          <m:rPr>
                            <m:nor/>
                          </m:rPr>
                          <a:rPr lang="en-US" altLang="zh-TW" sz="2000" dirty="0"/>
                          <m:t>h</m:t>
                        </m:r>
                      </m:e>
                      <m:sup>
                        <m:r>
                          <a:rPr lang="en-US" altLang="zh-TW" sz="2000" b="0" i="1" smtClean="0">
                            <a:latin typeface="Cambria Math" panose="02040503050406030204" pitchFamily="18" charset="0"/>
                          </a:rPr>
                          <m:t>𝑎</m:t>
                        </m:r>
                        <m:r>
                          <a:rPr lang="en-US" altLang="zh-TW" sz="2000" b="0" i="1" baseline="-25000" smtClean="0">
                            <a:latin typeface="Cambria Math" panose="02040503050406030204" pitchFamily="18" charset="0"/>
                          </a:rPr>
                          <m:t>𝑖</m:t>
                        </m:r>
                        <m:r>
                          <a:rPr lang="en-US" altLang="zh-TW" sz="2000" b="0" i="1" baseline="-25000" smtClean="0">
                            <a:latin typeface="Cambria Math" panose="02040503050406030204" pitchFamily="18" charset="0"/>
                          </a:rPr>
                          <m:t>+1</m:t>
                        </m:r>
                        <m:r>
                          <a:rPr lang="en-US" altLang="zh-TW" sz="2000" b="0" i="1" smtClean="0">
                            <a:latin typeface="Cambria Math" panose="02040503050406030204" pitchFamily="18" charset="0"/>
                          </a:rPr>
                          <m:t>𝑎</m:t>
                        </m:r>
                        <m:r>
                          <a:rPr lang="en-US" altLang="zh-TW" sz="2000" b="0" i="1" baseline="-25000" smtClean="0">
                            <a:latin typeface="Cambria Math" panose="02040503050406030204" pitchFamily="18" charset="0"/>
                          </a:rPr>
                          <m:t>𝑖</m:t>
                        </m:r>
                        <m:r>
                          <a:rPr lang="en-US" altLang="zh-TW" sz="2000" b="0" i="1" smtClean="0">
                            <a:latin typeface="Cambria Math" panose="02040503050406030204" pitchFamily="18" charset="0"/>
                          </a:rPr>
                          <m:t>𝑟𝑢𝐻</m:t>
                        </m:r>
                        <m:r>
                          <a:rPr lang="en-US" altLang="zh-TW" sz="2000" b="0" i="1" baseline="-25000" smtClean="0">
                            <a:latin typeface="Cambria Math" panose="02040503050406030204" pitchFamily="18" charset="0"/>
                          </a:rPr>
                          <m:t>3</m:t>
                        </m:r>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𝑆𝐾</m:t>
                        </m:r>
                        <m:r>
                          <a:rPr lang="en-US" altLang="zh-TW" sz="2000" b="0" i="1" smtClean="0">
                            <a:latin typeface="Cambria Math" panose="02040503050406030204" pitchFamily="18" charset="0"/>
                          </a:rPr>
                          <m:t>)</m:t>
                        </m:r>
                      </m:sup>
                    </m:sSup>
                  </m:oMath>
                </a14:m>
                <a:r>
                  <a:rPr lang="en-US" altLang="zh-TW" sz="2000" dirty="0"/>
                  <a:t> , g )</a:t>
                </a:r>
              </a:p>
              <a:p>
                <a:pPr marL="0" indent="0">
                  <a:buNone/>
                </a:pPr>
                <a:r>
                  <a:rPr lang="en-US" altLang="zh-TW" sz="2000" dirty="0"/>
                  <a:t>	= </a:t>
                </a:r>
                <a14:m>
                  <m:oMath xmlns:m="http://schemas.openxmlformats.org/officeDocument/2006/math">
                    <m:acc>
                      <m:accPr>
                        <m:chr m:val="̂"/>
                        <m:ctrlPr>
                          <a:rPr lang="en-US" altLang="zh-TW" sz="2000" i="1" dirty="0" smtClean="0">
                            <a:latin typeface="Cambria Math" panose="02040503050406030204" pitchFamily="18" charset="0"/>
                          </a:rPr>
                        </m:ctrlPr>
                      </m:accPr>
                      <m:e>
                        <m:r>
                          <a:rPr lang="en-US" altLang="zh-TW" sz="2000" i="1" dirty="0">
                            <a:latin typeface="Cambria Math" panose="02040503050406030204" pitchFamily="18" charset="0"/>
                          </a:rPr>
                          <m:t>𝑒</m:t>
                        </m:r>
                      </m:e>
                    </m:acc>
                  </m:oMath>
                </a14:m>
                <a:r>
                  <a:rPr lang="en-US" altLang="zh-TW" sz="2000" dirty="0"/>
                  <a:t>(h, g</a:t>
                </a:r>
                <a:r>
                  <a:rPr lang="en-US" altLang="zh-TW" sz="2000" baseline="30000" dirty="0"/>
                  <a:t>ri+1</a:t>
                </a:r>
                <a:r>
                  <a:rPr lang="en-US" altLang="zh-TW" sz="2000" dirty="0"/>
                  <a:t> . </a:t>
                </a:r>
                <a14:m>
                  <m:oMath xmlns:m="http://schemas.openxmlformats.org/officeDocument/2006/math">
                    <m:sSup>
                      <m:sSupPr>
                        <m:ctrlPr>
                          <a:rPr lang="en-US" altLang="zh-TW" sz="2000" i="1">
                            <a:latin typeface="Cambria Math" panose="02040503050406030204" pitchFamily="18" charset="0"/>
                          </a:rPr>
                        </m:ctrlPr>
                      </m:sSupPr>
                      <m:e>
                        <m:r>
                          <m:rPr>
                            <m:nor/>
                          </m:rPr>
                          <a:rPr lang="en-US" altLang="zh-TW" sz="2000" b="0" i="0" dirty="0" smtClean="0"/>
                          <m:t>g</m:t>
                        </m:r>
                      </m:e>
                      <m:sup>
                        <m:r>
                          <a:rPr lang="en-US" altLang="zh-TW" sz="2000" i="1">
                            <a:latin typeface="Cambria Math" panose="02040503050406030204" pitchFamily="18" charset="0"/>
                          </a:rPr>
                          <m:t>𝑎</m:t>
                        </m:r>
                        <m:r>
                          <a:rPr lang="en-US" altLang="zh-TW" sz="2000" i="1" baseline="-25000">
                            <a:latin typeface="Cambria Math" panose="02040503050406030204" pitchFamily="18" charset="0"/>
                          </a:rPr>
                          <m:t>𝑖</m:t>
                        </m:r>
                        <m:r>
                          <a:rPr lang="en-US" altLang="zh-TW" sz="2000" i="1" baseline="-25000">
                            <a:latin typeface="Cambria Math" panose="02040503050406030204" pitchFamily="18" charset="0"/>
                          </a:rPr>
                          <m:t>+1</m:t>
                        </m:r>
                        <m:r>
                          <a:rPr lang="en-US" altLang="zh-TW" sz="2000" i="1">
                            <a:latin typeface="Cambria Math" panose="02040503050406030204" pitchFamily="18" charset="0"/>
                          </a:rPr>
                          <m:t>𝑎</m:t>
                        </m:r>
                        <m:r>
                          <a:rPr lang="en-US" altLang="zh-TW" sz="2000" i="1" baseline="-25000">
                            <a:latin typeface="Cambria Math" panose="02040503050406030204" pitchFamily="18" charset="0"/>
                          </a:rPr>
                          <m:t>𝑖</m:t>
                        </m:r>
                        <m:r>
                          <a:rPr lang="en-US" altLang="zh-TW" sz="2000" i="1">
                            <a:latin typeface="Cambria Math" panose="02040503050406030204" pitchFamily="18" charset="0"/>
                          </a:rPr>
                          <m:t>𝑟𝑢𝐻</m:t>
                        </m:r>
                        <m:r>
                          <a:rPr lang="en-US" altLang="zh-TW" sz="2000" i="1" baseline="-25000">
                            <a:latin typeface="Cambria Math" panose="02040503050406030204" pitchFamily="18" charset="0"/>
                          </a:rPr>
                          <m:t>3</m:t>
                        </m:r>
                        <m:r>
                          <a:rPr lang="en-US" altLang="zh-TW" sz="2000" i="1">
                            <a:latin typeface="Cambria Math" panose="02040503050406030204" pitchFamily="18" charset="0"/>
                          </a:rPr>
                          <m:t>(</m:t>
                        </m:r>
                        <m:r>
                          <a:rPr lang="en-US" altLang="zh-TW" sz="2000" i="1">
                            <a:latin typeface="Cambria Math" panose="02040503050406030204" pitchFamily="18" charset="0"/>
                          </a:rPr>
                          <m:t>𝑆𝐾</m:t>
                        </m:r>
                        <m:r>
                          <a:rPr lang="en-US" altLang="zh-TW" sz="2000" i="1">
                            <a:latin typeface="Cambria Math" panose="02040503050406030204" pitchFamily="18" charset="0"/>
                          </a:rPr>
                          <m:t>)</m:t>
                        </m:r>
                      </m:sup>
                    </m:sSup>
                  </m:oMath>
                </a14:m>
                <a:r>
                  <a:rPr lang="en-US" altLang="zh-TW" sz="2000" dirty="0"/>
                  <a:t>) </a:t>
                </a:r>
              </a:p>
              <a:p>
                <a:pPr marL="0" indent="0">
                  <a:buNone/>
                </a:pPr>
                <a:r>
                  <a:rPr lang="en-US" altLang="zh-TW" sz="2000" dirty="0"/>
                  <a:t>	= </a:t>
                </a:r>
                <a14:m>
                  <m:oMath xmlns:m="http://schemas.openxmlformats.org/officeDocument/2006/math">
                    <m:acc>
                      <m:accPr>
                        <m:chr m:val="̂"/>
                        <m:ctrlPr>
                          <a:rPr lang="en-US" altLang="zh-TW" sz="2000" i="1" dirty="0">
                            <a:latin typeface="Cambria Math" panose="02040503050406030204" pitchFamily="18" charset="0"/>
                          </a:rPr>
                        </m:ctrlPr>
                      </m:accPr>
                      <m:e>
                        <m:r>
                          <a:rPr lang="en-US" altLang="zh-TW" sz="2000" i="1" dirty="0">
                            <a:latin typeface="Cambria Math" panose="02040503050406030204" pitchFamily="18" charset="0"/>
                          </a:rPr>
                          <m:t>𝑒</m:t>
                        </m:r>
                      </m:e>
                    </m:acc>
                    <m:r>
                      <a:rPr lang="en-US" altLang="zh-TW" sz="2000" i="1" dirty="0">
                        <a:latin typeface="Cambria Math" panose="02040503050406030204" pitchFamily="18" charset="0"/>
                      </a:rPr>
                      <m:t> </m:t>
                    </m:r>
                  </m:oMath>
                </a14:m>
                <a:r>
                  <a:rPr lang="en-US" altLang="zh-TW" sz="2000" dirty="0"/>
                  <a:t>(h, R</a:t>
                </a:r>
                <a:r>
                  <a:rPr lang="en-US" altLang="zh-TW" sz="2000" baseline="-25000" dirty="0"/>
                  <a:t>i+1,1</a:t>
                </a:r>
                <a:r>
                  <a:rPr lang="en-US" altLang="zh-TW" sz="2000" dirty="0"/>
                  <a:t> . </a:t>
                </a:r>
                <a14:m>
                  <m:oMath xmlns:m="http://schemas.openxmlformats.org/officeDocument/2006/math">
                    <m:sSubSup>
                      <m:sSubSupPr>
                        <m:ctrlPr>
                          <a:rPr lang="en-US" altLang="zh-TW" sz="2000" i="1">
                            <a:latin typeface="Cambria Math" panose="02040503050406030204" pitchFamily="18" charset="0"/>
                          </a:rPr>
                        </m:ctrlPr>
                      </m:sSubSupPr>
                      <m:e>
                        <m:r>
                          <a:rPr lang="en-US" altLang="zh-TW" sz="2000" i="1">
                            <a:latin typeface="Cambria Math" panose="02040503050406030204" pitchFamily="18" charset="0"/>
                          </a:rPr>
                          <m:t>𝑆𝐾</m:t>
                        </m:r>
                      </m:e>
                      <m:sub>
                        <m:r>
                          <a:rPr lang="en-US" altLang="zh-TW" sz="2000" b="0" i="1" smtClean="0">
                            <a:latin typeface="Cambria Math" panose="02040503050406030204" pitchFamily="18" charset="0"/>
                          </a:rPr>
                          <m:t>1</m:t>
                        </m:r>
                      </m:sub>
                      <m:sup>
                        <m:r>
                          <a:rPr lang="en-US" altLang="zh-TW" sz="2000" i="1">
                            <a:latin typeface="Cambria Math" panose="02040503050406030204" pitchFamily="18" charset="0"/>
                          </a:rPr>
                          <m:t>∗</m:t>
                        </m:r>
                      </m:sup>
                    </m:sSubSup>
                  </m:oMath>
                </a14:m>
                <a:r>
                  <a:rPr lang="en-US" altLang="zh-TW" sz="2000" dirty="0"/>
                  <a:t> )</a:t>
                </a:r>
              </a:p>
              <a:p>
                <a:pPr marL="0" indent="0">
                  <a:buNone/>
                </a:pPr>
                <a:r>
                  <a:rPr lang="en-US" altLang="zh-TW" sz="2000" dirty="0"/>
                  <a:t>	= </a:t>
                </a:r>
                <a14:m>
                  <m:oMath xmlns:m="http://schemas.openxmlformats.org/officeDocument/2006/math">
                    <m:acc>
                      <m:accPr>
                        <m:chr m:val="̂"/>
                        <m:ctrlPr>
                          <a:rPr lang="en-US" altLang="zh-TW" sz="2000" i="1" dirty="0" smtClean="0">
                            <a:latin typeface="Cambria Math" panose="02040503050406030204" pitchFamily="18" charset="0"/>
                          </a:rPr>
                        </m:ctrlPr>
                      </m:accPr>
                      <m:e>
                        <m:r>
                          <a:rPr lang="en-US" altLang="zh-TW" sz="2000" i="1" dirty="0">
                            <a:latin typeface="Cambria Math" panose="02040503050406030204" pitchFamily="18" charset="0"/>
                          </a:rPr>
                          <m:t>𝑒</m:t>
                        </m:r>
                      </m:e>
                    </m:acc>
                  </m:oMath>
                </a14:m>
                <a:r>
                  <a:rPr lang="en-US" altLang="zh-TW" sz="2000" dirty="0"/>
                  <a:t>(h, </a:t>
                </a:r>
                <a14:m>
                  <m:oMath xmlns:m="http://schemas.openxmlformats.org/officeDocument/2006/math">
                    <m:sSubSup>
                      <m:sSubSupPr>
                        <m:ctrlPr>
                          <a:rPr lang="en-US" altLang="zh-TW" sz="2000" i="1">
                            <a:latin typeface="Cambria Math" panose="02040503050406030204" pitchFamily="18" charset="0"/>
                          </a:rPr>
                        </m:ctrlPr>
                      </m:sSubSupPr>
                      <m:e>
                        <m:r>
                          <a:rPr lang="en-US" altLang="zh-TW" sz="2000" i="1">
                            <a:latin typeface="Cambria Math" panose="02040503050406030204" pitchFamily="18" charset="0"/>
                          </a:rPr>
                          <m:t>𝑆𝐾</m:t>
                        </m:r>
                      </m:e>
                      <m:sub>
                        <m:r>
                          <a:rPr lang="en-US" altLang="zh-TW" sz="2000" b="0" i="1" smtClean="0">
                            <a:latin typeface="Cambria Math" panose="02040503050406030204" pitchFamily="18" charset="0"/>
                          </a:rPr>
                          <m:t>3</m:t>
                        </m:r>
                      </m:sub>
                      <m:sup>
                        <m:r>
                          <a:rPr lang="en-US" altLang="zh-TW" sz="2000" i="1">
                            <a:latin typeface="Cambria Math" panose="02040503050406030204" pitchFamily="18" charset="0"/>
                          </a:rPr>
                          <m:t>∗</m:t>
                        </m:r>
                      </m:sup>
                    </m:sSubSup>
                  </m:oMath>
                </a14:m>
                <a:r>
                  <a:rPr lang="en-US" altLang="zh-TW" sz="2000" dirty="0"/>
                  <a:t> )</a:t>
                </a:r>
              </a:p>
              <a:p>
                <a:r>
                  <a:rPr lang="en-US" altLang="zh-TW" sz="2100" dirty="0"/>
                  <a:t>The correctness of this phase is also proved. To sum up, the scheme we are involved in is correct.</a:t>
                </a:r>
                <a:endParaRPr lang="zh-TW" altLang="en-US" sz="2100" dirty="0"/>
              </a:p>
            </p:txBody>
          </p:sp>
        </mc:Choice>
        <mc:Fallback>
          <p:sp>
            <p:nvSpPr>
              <p:cNvPr id="3" name="內容版面配置區 2">
                <a:extLst>
                  <a:ext uri="{FF2B5EF4-FFF2-40B4-BE49-F238E27FC236}">
                    <a16:creationId xmlns:a16="http://schemas.microsoft.com/office/drawing/2014/main" id="{FC125066-FEC9-4E68-B8DD-1472FE0F71B7}"/>
                  </a:ext>
                </a:extLst>
              </p:cNvPr>
              <p:cNvSpPr>
                <a:spLocks noGrp="1" noRot="1" noChangeAspect="1" noMove="1" noResize="1" noEditPoints="1" noAdjustHandles="1" noChangeArrowheads="1" noChangeShapeType="1" noTextEdit="1"/>
              </p:cNvSpPr>
              <p:nvPr>
                <p:ph idx="1"/>
              </p:nvPr>
            </p:nvSpPr>
            <p:spPr>
              <a:blipFill>
                <a:blip r:embed="rId3"/>
                <a:stretch>
                  <a:fillRect l="-556" t="-943" r="-1000" b="-1563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796857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715941-43CE-470F-B916-3ACB976A5E24}"/>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1AFB3D9F-7494-407D-9C5C-FE649EE225DF}"/>
                  </a:ext>
                </a:extLst>
              </p:cNvPr>
              <p:cNvSpPr>
                <a:spLocks noGrp="1"/>
              </p:cNvSpPr>
              <p:nvPr>
                <p:ph idx="1"/>
              </p:nvPr>
            </p:nvSpPr>
            <p:spPr/>
            <p:txBody>
              <a:bodyPr/>
              <a:lstStyle/>
              <a:p>
                <a:r>
                  <a:rPr lang="en-US" altLang="zh-TW" sz="2400" dirty="0"/>
                  <a:t>Theorem 2. The proposed V2I-handover authentication is CDH-secure in G. </a:t>
                </a:r>
              </a:p>
              <a:p>
                <a:r>
                  <a:rPr lang="en-US" altLang="zh-TW" sz="2400" dirty="0"/>
                  <a:t>Proof. In our security model, in the handover phase, the</a:t>
                </a:r>
                <a14:m>
                  <m:oMath xmlns:m="http://schemas.openxmlformats.org/officeDocument/2006/math">
                    <m:r>
                      <a:rPr lang="en-US" altLang="zh-TW" sz="2400" b="0" i="0" smtClean="0">
                        <a:latin typeface="Cambria Math" panose="02040503050406030204" pitchFamily="18" charset="0"/>
                      </a:rPr>
                      <m:t> </m:t>
                    </m:r>
                    <m:r>
                      <a:rPr lang="zh-TW" altLang="en-US" sz="2400" i="1">
                        <a:latin typeface="Cambria Math" panose="02040503050406030204" pitchFamily="18" charset="0"/>
                      </a:rPr>
                      <m:t>𝒜</m:t>
                    </m:r>
                  </m:oMath>
                </a14:m>
                <a:r>
                  <a:rPr lang="en-US" altLang="zh-TW" sz="2400" dirty="0"/>
                  <a:t> has the ability to read the storage of the vehicle and get the SK which is generated in initial phase. With the value of SK, </a:t>
                </a:r>
                <a14:m>
                  <m:oMath xmlns:m="http://schemas.openxmlformats.org/officeDocument/2006/math">
                    <m:r>
                      <a:rPr lang="en-US" altLang="zh-TW" sz="2400" b="0" i="0" smtClean="0">
                        <a:latin typeface="Cambria Math" panose="02040503050406030204" pitchFamily="18" charset="0"/>
                      </a:rPr>
                      <m:t> </m:t>
                    </m:r>
                    <m:r>
                      <a:rPr lang="zh-TW" altLang="en-US" sz="2400" i="1">
                        <a:latin typeface="Cambria Math" panose="02040503050406030204" pitchFamily="18" charset="0"/>
                      </a:rPr>
                      <m:t>𝒜</m:t>
                    </m:r>
                  </m:oMath>
                </a14:m>
                <a:r>
                  <a:rPr lang="en-US" altLang="zh-TW" sz="2400" dirty="0"/>
                  <a:t> can calculate H</a:t>
                </a:r>
                <a:r>
                  <a:rPr lang="en-US" altLang="zh-TW" sz="2400" baseline="-25000" dirty="0"/>
                  <a:t>2</a:t>
                </a:r>
                <a:r>
                  <a:rPr lang="en-US" altLang="zh-TW" sz="2400" dirty="0"/>
                  <a:t>(SK) .</a:t>
                </a:r>
                <a14:m>
                  <m:oMath xmlns:m="http://schemas.openxmlformats.org/officeDocument/2006/math">
                    <m:r>
                      <a:rPr lang="en-US" altLang="zh-TW" sz="2400" b="0" i="0" smtClean="0">
                        <a:latin typeface="Cambria Math" panose="02040503050406030204" pitchFamily="18" charset="0"/>
                      </a:rPr>
                      <m:t>  </m:t>
                    </m:r>
                    <m:r>
                      <a:rPr lang="zh-TW" altLang="en-US" sz="2400" i="1">
                        <a:latin typeface="Cambria Math" panose="02040503050406030204" pitchFamily="18" charset="0"/>
                      </a:rPr>
                      <m:t>𝒜</m:t>
                    </m:r>
                  </m:oMath>
                </a14:m>
                <a:r>
                  <a:rPr lang="en-US" altLang="zh-TW" sz="2400" dirty="0"/>
                  <a:t> also can obtain the value R</a:t>
                </a:r>
                <a:r>
                  <a:rPr lang="en-US" altLang="zh-TW" sz="2400" baseline="-25000" dirty="0"/>
                  <a:t>i+1,2 </a:t>
                </a:r>
                <a:r>
                  <a:rPr lang="en-US" altLang="zh-TW" sz="2400" dirty="0"/>
                  <a:t>sent by RSU</a:t>
                </a:r>
                <a:r>
                  <a:rPr lang="en-US" altLang="zh-TW" sz="2400" baseline="-25000" dirty="0"/>
                  <a:t>i+1</a:t>
                </a:r>
                <a:r>
                  <a:rPr lang="en-US" altLang="zh-TW" sz="2400" dirty="0"/>
                  <a:t>. If the adversary can calculate the session key of this phase, he needs to have the ability to calculate the value of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i="1">
                            <a:latin typeface="Cambria Math" panose="02040503050406030204" pitchFamily="18" charset="0"/>
                          </a:rPr>
                          <m:t>2</m:t>
                        </m:r>
                      </m:sub>
                      <m:sup>
                        <m:r>
                          <a:rPr lang="en-US" altLang="zh-TW" sz="2400" i="1">
                            <a:latin typeface="Cambria Math" panose="02040503050406030204" pitchFamily="18" charset="0"/>
                          </a:rPr>
                          <m:t>∗</m:t>
                        </m:r>
                      </m:sup>
                    </m:sSubSup>
                  </m:oMath>
                </a14:m>
                <a:r>
                  <a:rPr lang="en-US" altLang="zh-TW" sz="2400" dirty="0"/>
                  <a:t> . As we can see in the algorithm VehiSKGen2:</a:t>
                </a:r>
              </a:p>
              <a:p>
                <a:pPr marL="0" indent="0" algn="ctr">
                  <a:buNone/>
                </a:pPr>
                <a:r>
                  <a:rPr lang="en-US" altLang="zh-TW" sz="2400" dirty="0"/>
                  <a:t>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i="1">
                            <a:latin typeface="Cambria Math" panose="02040503050406030204" pitchFamily="18" charset="0"/>
                          </a:rPr>
                          <m:t>2</m:t>
                        </m:r>
                      </m:sub>
                      <m:sup>
                        <m:r>
                          <a:rPr lang="en-US" altLang="zh-TW" sz="2400" i="1">
                            <a:latin typeface="Cambria Math" panose="02040503050406030204" pitchFamily="18" charset="0"/>
                          </a:rPr>
                          <m:t>∗</m:t>
                        </m:r>
                      </m:sup>
                    </m:sSubSup>
                  </m:oMath>
                </a14:m>
                <a:r>
                  <a:rPr lang="en-US" altLang="zh-TW" sz="2400" dirty="0"/>
                  <a:t> = R</a:t>
                </a:r>
                <a:r>
                  <a:rPr lang="en-US" altLang="zh-TW" sz="2400" baseline="-25000" dirty="0"/>
                  <a:t>i+1,2</a:t>
                </a:r>
                <a:r>
                  <a:rPr lang="en-US" altLang="zh-TW" sz="2400" dirty="0"/>
                  <a:t> .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i="1">
                            <a:latin typeface="Cambria Math" panose="02040503050406030204" pitchFamily="18" charset="0"/>
                          </a:rPr>
                          <m:t>1</m:t>
                        </m:r>
                      </m:sub>
                      <m:sup>
                        <m:r>
                          <a:rPr lang="en-US" altLang="zh-TW" sz="2400" i="1">
                            <a:latin typeface="Cambria Math" panose="02040503050406030204" pitchFamily="18" charset="0"/>
                          </a:rPr>
                          <m:t>∗</m:t>
                        </m:r>
                      </m:sup>
                    </m:sSubSup>
                  </m:oMath>
                </a14:m>
                <a:r>
                  <a:rPr lang="en-US" altLang="zh-TW" sz="2400" dirty="0"/>
                  <a:t>; (15) </a:t>
                </a:r>
              </a:p>
              <a:p>
                <a:r>
                  <a:rPr lang="en-US" altLang="zh-TW" sz="2400" dirty="0"/>
                  <a:t>where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i="1">
                            <a:latin typeface="Cambria Math" panose="02040503050406030204" pitchFamily="18" charset="0"/>
                          </a:rPr>
                          <m:t>1</m:t>
                        </m:r>
                      </m:sub>
                      <m:sup>
                        <m:r>
                          <a:rPr lang="en-US" altLang="zh-TW" sz="2400" i="1">
                            <a:latin typeface="Cambria Math" panose="02040503050406030204" pitchFamily="18" charset="0"/>
                          </a:rPr>
                          <m:t>∗</m:t>
                        </m:r>
                      </m:sup>
                    </m:sSubSup>
                    <m:r>
                      <a:rPr lang="en-US" altLang="zh-TW" sz="2400" i="1">
                        <a:latin typeface="Cambria Math" panose="02040503050406030204" pitchFamily="18" charset="0"/>
                      </a:rPr>
                      <m:t> </m:t>
                    </m:r>
                  </m:oMath>
                </a14:m>
                <a:r>
                  <a:rPr lang="en-US" altLang="zh-TW" sz="2400" dirty="0"/>
                  <a:t> =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𝑂𝐶</m:t>
                        </m:r>
                      </m:e>
                      <m:sub>
                        <m:r>
                          <a:rPr lang="en-US" altLang="zh-TW" sz="2400" b="0" i="1" smtClean="0">
                            <a:latin typeface="Cambria Math" panose="02040503050406030204" pitchFamily="18" charset="0"/>
                          </a:rPr>
                          <m:t>2</m:t>
                        </m:r>
                      </m:sub>
                      <m:sup>
                        <m:r>
                          <a:rPr lang="en-US" altLang="zh-TW" sz="2400" b="0" i="1" smtClean="0">
                            <a:latin typeface="Cambria Math" panose="02040503050406030204" pitchFamily="18" charset="0"/>
                          </a:rPr>
                          <m:t>𝑢𝐻</m:t>
                        </m:r>
                        <m:r>
                          <a:rPr lang="en-US" altLang="zh-TW" sz="2400" b="0" i="1" baseline="-25000" smtClean="0">
                            <a:latin typeface="Cambria Math" panose="02040503050406030204" pitchFamily="18" charset="0"/>
                          </a:rPr>
                          <m:t>3</m:t>
                        </m:r>
                        <m:r>
                          <a:rPr lang="en-US" altLang="zh-TW" sz="2400" b="0" i="1" smtClean="0">
                            <a:latin typeface="Cambria Math" panose="02040503050406030204" pitchFamily="18" charset="0"/>
                          </a:rPr>
                          <m:t>(</m:t>
                        </m:r>
                        <m:r>
                          <m:rPr>
                            <m:sty m:val="p"/>
                          </m:rPr>
                          <a:rPr lang="en-US" altLang="zh-TW" sz="2400" i="1">
                            <a:latin typeface="Cambria Math" panose="02040503050406030204" pitchFamily="18" charset="0"/>
                          </a:rPr>
                          <m:t>S</m:t>
                        </m:r>
                        <m:r>
                          <m:rPr>
                            <m:sty m:val="p"/>
                          </m:rPr>
                          <a:rPr lang="en-US" altLang="zh-TW" sz="2400" i="1" smtClean="0">
                            <a:latin typeface="Cambria Math" panose="02040503050406030204" pitchFamily="18" charset="0"/>
                          </a:rPr>
                          <m:t>K</m:t>
                        </m:r>
                        <m:r>
                          <a:rPr lang="en-US" altLang="zh-TW" sz="2400" i="1">
                            <a:latin typeface="Cambria Math" panose="02040503050406030204" pitchFamily="18" charset="0"/>
                          </a:rPr>
                          <m:t>)</m:t>
                        </m:r>
                      </m:sup>
                    </m:sSubSup>
                    <m:r>
                      <a:rPr lang="en-US" altLang="zh-TW" sz="2400" i="1">
                        <a:latin typeface="Cambria Math" panose="02040503050406030204" pitchFamily="18" charset="0"/>
                      </a:rPr>
                      <m:t> </m:t>
                    </m:r>
                  </m:oMath>
                </a14:m>
                <a:r>
                  <a:rPr lang="en-US" altLang="zh-TW" sz="2400" dirty="0"/>
                  <a:t> . As described in the scheme, u is a secret value of the vehicle which is not known by</a:t>
                </a:r>
                <a14:m>
                  <m:oMath xmlns:m="http://schemas.openxmlformats.org/officeDocument/2006/math">
                    <m:r>
                      <a:rPr lang="zh-TW" altLang="en-US" sz="2400" i="1" dirty="0" smtClean="0">
                        <a:latin typeface="Cambria Math" panose="02040503050406030204" pitchFamily="18" charset="0"/>
                      </a:rPr>
                      <m:t> </m:t>
                    </m:r>
                    <m:r>
                      <a:rPr lang="zh-TW" altLang="en-US" sz="2400" i="1">
                        <a:latin typeface="Cambria Math" panose="02040503050406030204" pitchFamily="18" charset="0"/>
                      </a:rPr>
                      <m:t>𝒜</m:t>
                    </m:r>
                  </m:oMath>
                </a14:m>
                <a:r>
                  <a:rPr lang="en-US" altLang="zh-TW" sz="2400" dirty="0"/>
                  <a:t> .</a:t>
                </a:r>
                <a:endParaRPr lang="zh-TW" altLang="en-US" sz="2400" dirty="0"/>
              </a:p>
            </p:txBody>
          </p:sp>
        </mc:Choice>
        <mc:Fallback>
          <p:sp>
            <p:nvSpPr>
              <p:cNvPr id="3" name="內容版面配置區 2">
                <a:extLst>
                  <a:ext uri="{FF2B5EF4-FFF2-40B4-BE49-F238E27FC236}">
                    <a16:creationId xmlns:a16="http://schemas.microsoft.com/office/drawing/2014/main" id="{1AFB3D9F-7494-407D-9C5C-FE649EE225DF}"/>
                  </a:ext>
                </a:extLst>
              </p:cNvPr>
              <p:cNvSpPr>
                <a:spLocks noGrp="1" noRot="1" noChangeAspect="1" noMove="1" noResize="1" noEditPoints="1" noAdjustHandles="1" noChangeArrowheads="1" noChangeShapeType="1" noTextEdit="1"/>
              </p:cNvSpPr>
              <p:nvPr>
                <p:ph idx="1"/>
              </p:nvPr>
            </p:nvSpPr>
            <p:spPr>
              <a:blipFill>
                <a:blip r:embed="rId3"/>
                <a:stretch>
                  <a:fillRect l="-722" t="-1078" r="-166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1969340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ED7A78F-40A7-4DD0-9B92-C64205840EC9}"/>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E6716F97-25C5-4185-B716-CA2706512528}"/>
                  </a:ext>
                </a:extLst>
              </p:cNvPr>
              <p:cNvSpPr>
                <a:spLocks noGrp="1"/>
              </p:cNvSpPr>
              <p:nvPr>
                <p:ph idx="1"/>
              </p:nvPr>
            </p:nvSpPr>
            <p:spPr/>
            <p:txBody>
              <a:bodyPr/>
              <a:lstStyle/>
              <a:p>
                <a:r>
                  <a:rPr lang="en-US" altLang="zh-TW" sz="2400" dirty="0"/>
                  <a:t>That is to say,</a:t>
                </a:r>
                <a14:m>
                  <m:oMath xmlns:m="http://schemas.openxmlformats.org/officeDocument/2006/math">
                    <m:r>
                      <a:rPr lang="zh-TW" altLang="en-US" sz="2400" i="1" dirty="0" smtClean="0">
                        <a:latin typeface="Cambria Math" panose="02040503050406030204" pitchFamily="18" charset="0"/>
                      </a:rPr>
                      <m:t> </m:t>
                    </m:r>
                    <m:r>
                      <a:rPr lang="zh-TW" altLang="en-US" sz="2400" i="1" dirty="0">
                        <a:latin typeface="Cambria Math" panose="02040503050406030204" pitchFamily="18" charset="0"/>
                      </a:rPr>
                      <m:t> </m:t>
                    </m:r>
                    <m:r>
                      <a:rPr lang="zh-TW" altLang="en-US" sz="2400" i="1">
                        <a:latin typeface="Cambria Math" panose="02040503050406030204" pitchFamily="18" charset="0"/>
                      </a:rPr>
                      <m:t>𝒜</m:t>
                    </m:r>
                  </m:oMath>
                </a14:m>
                <a:r>
                  <a:rPr lang="en-US" altLang="zh-TW" sz="2400" dirty="0"/>
                  <a:t> can solve the CDH problem and DDH problem in G. However, in our security model, the CDH problem and DDH problem in G is hard to be solved. So,</a:t>
                </a:r>
                <a14:m>
                  <m:oMath xmlns:m="http://schemas.openxmlformats.org/officeDocument/2006/math">
                    <m:r>
                      <a:rPr lang="zh-TW" altLang="en-US" sz="2400" i="1" dirty="0" smtClean="0">
                        <a:latin typeface="Cambria Math" panose="02040503050406030204" pitchFamily="18" charset="0"/>
                      </a:rPr>
                      <m:t> </m:t>
                    </m:r>
                    <m:r>
                      <a:rPr lang="zh-TW" altLang="en-US" sz="2400" i="1" dirty="0">
                        <a:latin typeface="Cambria Math" panose="02040503050406030204" pitchFamily="18" charset="0"/>
                      </a:rPr>
                      <m:t> </m:t>
                    </m:r>
                    <m:r>
                      <a:rPr lang="zh-TW" altLang="en-US" sz="2400" i="1">
                        <a:latin typeface="Cambria Math" panose="02040503050406030204" pitchFamily="18" charset="0"/>
                      </a:rPr>
                      <m:t>𝒜</m:t>
                    </m:r>
                  </m:oMath>
                </a14:m>
                <a:r>
                  <a:rPr lang="en-US" altLang="zh-TW" sz="2400" dirty="0"/>
                  <a:t> has a negligible advantage to calculate</a:t>
                </a:r>
                <a:r>
                  <a:rPr lang="zh-TW" altLang="en-US" sz="2400" dirty="0"/>
                  <a:t>                 </a:t>
                </a:r>
                <a:r>
                  <a:rPr lang="en-US" altLang="zh-TW" sz="2400" dirty="0"/>
                  <a:t>in G</a:t>
                </a:r>
                <a:r>
                  <a:rPr lang="en-US" altLang="zh-TW" sz="2400" baseline="-25000" dirty="0"/>
                  <a:t>1</a:t>
                </a:r>
                <a:r>
                  <a:rPr lang="en-US" altLang="zh-TW" sz="2400" dirty="0"/>
                  <a:t>.</a:t>
                </a:r>
              </a:p>
              <a:p>
                <a:r>
                  <a:rPr lang="en-US" altLang="zh-TW" sz="2400" dirty="0"/>
                  <a:t>Second, if the</a:t>
                </a:r>
                <a:r>
                  <a:rPr lang="zh-TW" altLang="en-US" sz="2400" dirty="0"/>
                  <a:t> </a:t>
                </a:r>
                <a14:m>
                  <m:oMath xmlns:m="http://schemas.openxmlformats.org/officeDocument/2006/math">
                    <m:r>
                      <a:rPr lang="zh-TW" altLang="en-US" sz="2400" i="1">
                        <a:latin typeface="Cambria Math" panose="02040503050406030204" pitchFamily="18" charset="0"/>
                      </a:rPr>
                      <m:t>𝒜</m:t>
                    </m:r>
                  </m:oMath>
                </a14:m>
                <a:r>
                  <a:rPr lang="en-US" altLang="zh-TW" sz="2400" dirty="0"/>
                  <a:t> wants to calculate </a:t>
                </a:r>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𝑆𝐾</m:t>
                        </m:r>
                      </m:e>
                      <m:sup>
                        <m:r>
                          <a:rPr lang="en-US" altLang="zh-TW" sz="2400" i="1">
                            <a:latin typeface="Cambria Math" panose="02040503050406030204" pitchFamily="18" charset="0"/>
                          </a:rPr>
                          <m:t>∗</m:t>
                        </m:r>
                      </m:sup>
                    </m:sSup>
                  </m:oMath>
                </a14:m>
                <a:r>
                  <a:rPr lang="en-US" altLang="zh-TW" sz="2400" dirty="0"/>
                  <a:t> with algorithm RSUSKGen2, he needs to know the value of R</a:t>
                </a:r>
                <a:r>
                  <a:rPr lang="en-US" altLang="zh-TW" sz="2400" baseline="-25000" dirty="0"/>
                  <a:t>i+1,1</a:t>
                </a:r>
                <a:r>
                  <a:rPr lang="en-US" altLang="zh-TW" sz="2400" dirty="0"/>
                  <a:t>, which is also kept secret by RSU</a:t>
                </a:r>
                <a:r>
                  <a:rPr lang="en-US" altLang="zh-TW" sz="2400" baseline="-25000" dirty="0"/>
                  <a:t>i</a:t>
                </a:r>
                <a:r>
                  <a:rPr lang="en-US" altLang="zh-TW" sz="2400" dirty="0"/>
                  <a:t>. </a:t>
                </a:r>
              </a:p>
              <a:p>
                <a:r>
                  <a:rPr lang="en-US" altLang="zh-TW" sz="2400" dirty="0"/>
                  <a:t>To sum up, the V2I-handover authentication phase of B-TSCA scheme is CDH-secure in G.  </a:t>
                </a:r>
              </a:p>
              <a:p>
                <a:r>
                  <a:rPr lang="en-US" altLang="zh-TW" sz="2400" dirty="0"/>
                  <a:t>We can draw out theorem 3. </a:t>
                </a:r>
              </a:p>
              <a:p>
                <a:r>
                  <a:rPr lang="en-US" altLang="zh-TW" sz="2400" dirty="0"/>
                  <a:t>Theorem 3. The proposed B-TSCA scheme is CDH-secure in G. </a:t>
                </a:r>
              </a:p>
              <a:p>
                <a:r>
                  <a:rPr lang="en-US" altLang="zh-TW" sz="2400" dirty="0"/>
                  <a:t>Proof. Theorem 3 can be easily proved if theorems 1 and 2 hold.</a:t>
                </a:r>
                <a:endParaRPr lang="zh-TW" altLang="en-US" sz="2400" dirty="0"/>
              </a:p>
            </p:txBody>
          </p:sp>
        </mc:Choice>
        <mc:Fallback>
          <p:sp>
            <p:nvSpPr>
              <p:cNvPr id="3" name="內容版面配置區 2">
                <a:extLst>
                  <a:ext uri="{FF2B5EF4-FFF2-40B4-BE49-F238E27FC236}">
                    <a16:creationId xmlns:a16="http://schemas.microsoft.com/office/drawing/2014/main" id="{E6716F97-25C5-4185-B716-CA2706512528}"/>
                  </a:ext>
                </a:extLst>
              </p:cNvPr>
              <p:cNvSpPr>
                <a:spLocks noGrp="1" noRot="1" noChangeAspect="1" noMove="1" noResize="1" noEditPoints="1" noAdjustHandles="1" noChangeArrowheads="1" noChangeShapeType="1" noTextEdit="1"/>
              </p:cNvSpPr>
              <p:nvPr>
                <p:ph idx="1"/>
              </p:nvPr>
            </p:nvSpPr>
            <p:spPr>
              <a:blipFill>
                <a:blip r:embed="rId3"/>
                <a:stretch>
                  <a:fillRect l="-722" t="-1078"/>
                </a:stretch>
              </a:blipFill>
            </p:spPr>
            <p:txBody>
              <a:bodyPr/>
              <a:lstStyle/>
              <a:p>
                <a:r>
                  <a:rPr lang="zh-TW" altLang="en-US">
                    <a:noFill/>
                  </a:rPr>
                  <a:t> </a:t>
                </a:r>
              </a:p>
            </p:txBody>
          </p:sp>
        </mc:Fallback>
      </mc:AlternateContent>
      <p:pic>
        <p:nvPicPr>
          <p:cNvPr id="4" name="圖片 3">
            <a:extLst>
              <a:ext uri="{FF2B5EF4-FFF2-40B4-BE49-F238E27FC236}">
                <a16:creationId xmlns:a16="http://schemas.microsoft.com/office/drawing/2014/main" id="{52F21280-35D5-4B1B-A934-2B593A675638}"/>
              </a:ext>
            </a:extLst>
          </p:cNvPr>
          <p:cNvPicPr>
            <a:picLocks noChangeAspect="1"/>
          </p:cNvPicPr>
          <p:nvPr/>
        </p:nvPicPr>
        <p:blipFill>
          <a:blip r:embed="rId4"/>
          <a:stretch>
            <a:fillRect/>
          </a:stretch>
        </p:blipFill>
        <p:spPr>
          <a:xfrm>
            <a:off x="6753921" y="2418504"/>
            <a:ext cx="980571" cy="360000"/>
          </a:xfrm>
          <a:prstGeom prst="rect">
            <a:avLst/>
          </a:prstGeom>
        </p:spPr>
      </p:pic>
    </p:spTree>
    <p:extLst>
      <p:ext uri="{BB962C8B-B14F-4D97-AF65-F5344CB8AC3E}">
        <p14:creationId xmlns:p14="http://schemas.microsoft.com/office/powerpoint/2010/main" val="123144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C047B3-93FF-4860-B8FB-4E51104873AB}"/>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D66F05EB-335C-46BF-8BE9-CF7C787248BF}"/>
                  </a:ext>
                </a:extLst>
              </p:cNvPr>
              <p:cNvSpPr>
                <a:spLocks noGrp="1"/>
              </p:cNvSpPr>
              <p:nvPr>
                <p:ph idx="1"/>
              </p:nvPr>
            </p:nvSpPr>
            <p:spPr/>
            <p:txBody>
              <a:bodyPr/>
              <a:lstStyle/>
              <a:p>
                <a:r>
                  <a:rPr lang="en-US" altLang="zh-TW" sz="2400" dirty="0"/>
                  <a:t>OCGen: This algorithm is performed by RSU</a:t>
                </a:r>
                <a:r>
                  <a:rPr lang="en-US" altLang="zh-TW" sz="2400" baseline="-25000" dirty="0"/>
                  <a:t>i</a:t>
                </a:r>
                <a:r>
                  <a:rPr lang="en-US" altLang="zh-TW" sz="2400" dirty="0"/>
                  <a:t> to generate handover certificate (OC) to RSU</a:t>
                </a:r>
                <a:r>
                  <a:rPr lang="en-US" altLang="zh-TW" sz="2400" baseline="-25000" dirty="0"/>
                  <a:t>i+1 </a:t>
                </a:r>
                <a:r>
                  <a:rPr lang="en-US" altLang="zh-TW" sz="2400" dirty="0"/>
                  <a:t>and the vehicle. RSU</a:t>
                </a:r>
                <a:r>
                  <a:rPr lang="en-US" altLang="zh-TW" sz="2400" baseline="-25000" dirty="0"/>
                  <a:t>i</a:t>
                </a:r>
                <a:r>
                  <a:rPr lang="en-US" altLang="zh-TW" sz="2400" dirty="0"/>
                  <a:t> chooses a random number r </a:t>
                </a:r>
                <a14:m>
                  <m:oMath xmlns:m="http://schemas.openxmlformats.org/officeDocument/2006/math">
                    <m:r>
                      <a:rPr lang="en-US" altLang="zh-TW" sz="2400" i="1" dirty="0">
                        <a:latin typeface="Cambria Math" panose="02040503050406030204" pitchFamily="18" charset="0"/>
                        <a:ea typeface="Cambria Math" panose="02040503050406030204" pitchFamily="18" charset="0"/>
                      </a:rPr>
                      <m:t>∈</m:t>
                    </m:r>
                  </m:oMath>
                </a14:m>
                <a:r>
                  <a:rPr lang="en-US" altLang="zh-TW" sz="2400" dirty="0"/>
                  <a:t> </a:t>
                </a:r>
                <a14:m>
                  <m:oMath xmlns:m="http://schemas.openxmlformats.org/officeDocument/2006/math">
                    <m:sSubSup>
                      <m:sSubSupPr>
                        <m:ctrlPr>
                          <a:rPr lang="en-US" altLang="zh-TW" sz="2400" i="1" dirty="0">
                            <a:latin typeface="Cambria Math" panose="02040503050406030204" pitchFamily="18" charset="0"/>
                          </a:rPr>
                        </m:ctrlPr>
                      </m:sSubSupPr>
                      <m:e>
                        <m:r>
                          <a:rPr lang="en-US" altLang="zh-TW" sz="2400" i="1" dirty="0">
                            <a:latin typeface="Cambria Math" panose="02040503050406030204" pitchFamily="18" charset="0"/>
                          </a:rPr>
                          <m:t>𝑍</m:t>
                        </m:r>
                      </m:e>
                      <m:sub>
                        <m:r>
                          <a:rPr lang="en-US" altLang="zh-TW" sz="2400" i="1" dirty="0">
                            <a:latin typeface="Cambria Math" panose="02040503050406030204" pitchFamily="18" charset="0"/>
                          </a:rPr>
                          <m:t>𝑞</m:t>
                        </m:r>
                      </m:sub>
                      <m:sup>
                        <m:r>
                          <a:rPr lang="en-US" altLang="zh-TW" sz="2400" i="1" dirty="0">
                            <a:latin typeface="Cambria Math" panose="02040503050406030204" pitchFamily="18" charset="0"/>
                          </a:rPr>
                          <m:t>∗</m:t>
                        </m:r>
                      </m:sup>
                    </m:sSubSup>
                  </m:oMath>
                </a14:m>
                <a:r>
                  <a:rPr lang="en-US" altLang="zh-TW" sz="2400" dirty="0"/>
                  <a:t>. OC</a:t>
                </a:r>
                <a:r>
                  <a:rPr lang="en-US" altLang="zh-TW" sz="2400" baseline="-25000" dirty="0"/>
                  <a:t>1</a:t>
                </a:r>
                <a:r>
                  <a:rPr lang="en-US" altLang="zh-TW" sz="2400" dirty="0"/>
                  <a:t> is computed as: </a:t>
                </a:r>
              </a:p>
              <a:p>
                <a:pPr marL="0" indent="0" algn="ctr">
                  <a:buNone/>
                </a:pPr>
                <a:r>
                  <a:rPr lang="en-US" altLang="zh-TW" sz="2400" dirty="0"/>
                  <a:t>OC</a:t>
                </a:r>
                <a:r>
                  <a:rPr lang="en-US" altLang="zh-TW" sz="2400" baseline="-25000" dirty="0"/>
                  <a:t>1</a:t>
                </a:r>
                <a:r>
                  <a:rPr lang="en-US" altLang="zh-TW" sz="2400" dirty="0"/>
                  <a:t> = </a:t>
                </a:r>
                <a14:m>
                  <m:oMath xmlns:m="http://schemas.openxmlformats.org/officeDocument/2006/math">
                    <m:sSubSup>
                      <m:sSubSupPr>
                        <m:ctrlPr>
                          <a:rPr lang="en-US" altLang="zh-TW" sz="2400" i="1">
                            <a:latin typeface="Cambria Math" panose="02040503050406030204" pitchFamily="18" charset="0"/>
                          </a:rPr>
                        </m:ctrlPr>
                      </m:sSubSupPr>
                      <m:e>
                        <m:r>
                          <m:rPr>
                            <m:nor/>
                          </m:rPr>
                          <a:rPr lang="en-US" altLang="zh-TW" sz="2400">
                            <a:latin typeface="Cambria Math" panose="02040503050406030204" pitchFamily="18" charset="0"/>
                          </a:rPr>
                          <m:t>SK</m:t>
                        </m:r>
                      </m:e>
                      <m:sub>
                        <m:r>
                          <m:rPr>
                            <m:nor/>
                          </m:rPr>
                          <a:rPr lang="en-US" altLang="zh-TW" sz="2400" dirty="0">
                            <a:latin typeface="Cambria Math" panose="02040503050406030204" pitchFamily="18" charset="0"/>
                          </a:rPr>
                          <m:t>1</m:t>
                        </m:r>
                      </m:sub>
                      <m:sup>
                        <m:r>
                          <a:rPr lang="en-US" altLang="zh-TW" sz="2400" b="0" i="1" dirty="0" smtClean="0">
                            <a:latin typeface="Cambria Math" panose="02040503050406030204" pitchFamily="18" charset="0"/>
                          </a:rPr>
                          <m:t>𝑟</m:t>
                        </m:r>
                        <m:r>
                          <m:rPr>
                            <m:nor/>
                          </m:rPr>
                          <a:rPr lang="en-US" altLang="zh-TW" sz="2400" dirty="0"/>
                          <m:t>H</m:t>
                        </m:r>
                        <m:r>
                          <m:rPr>
                            <m:nor/>
                          </m:rPr>
                          <a:rPr lang="en-US" altLang="zh-TW" sz="2400" b="0" i="0" dirty="0" smtClean="0"/>
                          <m:t>3</m:t>
                        </m:r>
                        <m:r>
                          <m:rPr>
                            <m:nor/>
                          </m:rPr>
                          <a:rPr lang="en-US" altLang="zh-TW" sz="2400" dirty="0"/>
                          <m:t> (</m:t>
                        </m:r>
                        <m:r>
                          <m:rPr>
                            <m:nor/>
                          </m:rPr>
                          <a:rPr lang="en-US" altLang="zh-TW" sz="2400" dirty="0"/>
                          <m:t>SK</m:t>
                        </m:r>
                        <m:r>
                          <m:rPr>
                            <m:nor/>
                          </m:rPr>
                          <a:rPr lang="en-US" altLang="zh-TW" sz="2400" dirty="0"/>
                          <m:t>)</m:t>
                        </m:r>
                      </m:sup>
                    </m:sSubSup>
                    <m:r>
                      <a:rPr lang="en-US" altLang="zh-TW" sz="2400" i="1" dirty="0">
                        <a:latin typeface="Cambria Math" panose="02040503050406030204" pitchFamily="18" charset="0"/>
                      </a:rPr>
                      <m:t> </m:t>
                    </m:r>
                  </m:oMath>
                </a14:m>
                <a:r>
                  <a:rPr lang="en-US" altLang="zh-TW" sz="2400" dirty="0"/>
                  <a:t>, (7) </a:t>
                </a:r>
              </a:p>
              <a:p>
                <a:r>
                  <a:rPr lang="en-US" altLang="zh-TW" sz="2400" dirty="0"/>
                  <a:t>where SK</a:t>
                </a:r>
                <a:r>
                  <a:rPr lang="en-US" altLang="zh-TW" sz="2400" baseline="-25000" dirty="0"/>
                  <a:t>1</a:t>
                </a:r>
                <a:r>
                  <a:rPr lang="en-US" altLang="zh-TW" sz="2400" dirty="0"/>
                  <a:t> is calculated in the algorithm PreKeyGen and SK is the session key generated in the algorithm RSUSKGen. OC</a:t>
                </a:r>
                <a:r>
                  <a:rPr lang="en-US" altLang="zh-TW" sz="2400" baseline="-25000" dirty="0"/>
                  <a:t>1</a:t>
                </a:r>
                <a:r>
                  <a:rPr lang="en-US" altLang="zh-TW" sz="2400" dirty="0"/>
                  <a:t> is sent to next infrastructure RSU</a:t>
                </a:r>
                <a:r>
                  <a:rPr lang="en-US" altLang="zh-TW" sz="2400" baseline="-25000" dirty="0"/>
                  <a:t>i+1</a:t>
                </a:r>
                <a:r>
                  <a:rPr lang="en-US" altLang="zh-TW" sz="2400" dirty="0"/>
                  <a:t>.</a:t>
                </a:r>
              </a:p>
              <a:p>
                <a:r>
                  <a:rPr lang="en-US" altLang="zh-TW" sz="2400" dirty="0"/>
                  <a:t>Then, OC</a:t>
                </a:r>
                <a:r>
                  <a:rPr lang="en-US" altLang="zh-TW" sz="2400" baseline="-25000" dirty="0"/>
                  <a:t>2</a:t>
                </a:r>
                <a:r>
                  <a:rPr lang="en-US" altLang="zh-TW" sz="2400" dirty="0"/>
                  <a:t> is computed as: </a:t>
                </a:r>
              </a:p>
              <a:p>
                <a:pPr marL="0" indent="0" algn="ctr">
                  <a:buNone/>
                </a:pPr>
                <a:r>
                  <a:rPr lang="en-US" altLang="zh-TW" sz="2400" dirty="0"/>
                  <a:t>OC</a:t>
                </a:r>
                <a:r>
                  <a:rPr lang="en-US" altLang="zh-TW" sz="2400" baseline="-25000" dirty="0"/>
                  <a:t>2</a:t>
                </a:r>
                <a:r>
                  <a:rPr lang="en-US" altLang="zh-TW" sz="2400" dirty="0"/>
                  <a:t> = </a:t>
                </a:r>
                <a14:m>
                  <m:oMath xmlns:m="http://schemas.openxmlformats.org/officeDocument/2006/math">
                    <m:sSubSup>
                      <m:sSubSupPr>
                        <m:ctrlPr>
                          <a:rPr lang="en-US" altLang="zh-TW" sz="2400" i="1">
                            <a:latin typeface="Cambria Math" panose="02040503050406030204" pitchFamily="18" charset="0"/>
                          </a:rPr>
                        </m:ctrlPr>
                      </m:sSubSupPr>
                      <m:e>
                        <m:r>
                          <m:rPr>
                            <m:nor/>
                          </m:rPr>
                          <a:rPr lang="en-US" altLang="zh-TW" sz="2400" dirty="0"/>
                          <m:t>PKI</m:t>
                        </m:r>
                      </m:e>
                      <m:sub>
                        <m:r>
                          <m:rPr>
                            <m:nor/>
                          </m:rPr>
                          <a:rPr lang="en-US" altLang="zh-TW" sz="2400" b="0" i="0" smtClean="0">
                            <a:latin typeface="Cambria Math" panose="02040503050406030204" pitchFamily="18" charset="0"/>
                          </a:rPr>
                          <m:t>i</m:t>
                        </m:r>
                        <m:r>
                          <m:rPr>
                            <m:nor/>
                          </m:rPr>
                          <a:rPr lang="en-US" altLang="zh-TW" sz="2400" b="0" i="0" smtClean="0">
                            <a:latin typeface="Cambria Math" panose="02040503050406030204" pitchFamily="18" charset="0"/>
                          </a:rPr>
                          <m:t>+1,2</m:t>
                        </m:r>
                      </m:sub>
                      <m:sup>
                        <m:r>
                          <a:rPr lang="en-US" altLang="zh-TW" sz="2400" b="0" i="1" dirty="0" smtClean="0">
                            <a:latin typeface="Cambria Math" panose="02040503050406030204" pitchFamily="18" charset="0"/>
                          </a:rPr>
                          <m:t>𝑎</m:t>
                        </m:r>
                        <m:r>
                          <a:rPr lang="en-US" altLang="zh-TW" sz="2400" b="0" i="1" baseline="-25000" dirty="0" smtClean="0">
                            <a:latin typeface="Cambria Math" panose="02040503050406030204" pitchFamily="18" charset="0"/>
                          </a:rPr>
                          <m:t>𝑖</m:t>
                        </m:r>
                        <m:r>
                          <a:rPr lang="en-US" altLang="zh-TW" sz="2400" b="0" i="1" dirty="0" smtClean="0">
                            <a:latin typeface="Cambria Math" panose="02040503050406030204" pitchFamily="18" charset="0"/>
                          </a:rPr>
                          <m:t>𝑟</m:t>
                        </m:r>
                      </m:sup>
                    </m:sSubSup>
                  </m:oMath>
                </a14:m>
                <a:r>
                  <a:rPr lang="en-US" altLang="zh-TW" sz="2400" dirty="0"/>
                  <a:t>, (8) </a:t>
                </a:r>
              </a:p>
              <a:p>
                <a:r>
                  <a:rPr lang="en-US" altLang="zh-TW" sz="2400" dirty="0"/>
                  <a:t>where PKI</a:t>
                </a:r>
                <a:r>
                  <a:rPr lang="en-US" altLang="zh-TW" sz="2400" baseline="-25000" dirty="0"/>
                  <a:t>i+1,2 </a:t>
                </a:r>
                <a:r>
                  <a:rPr lang="en-US" altLang="zh-TW" sz="2400" dirty="0"/>
                  <a:t>is the part of the public key of RSU</a:t>
                </a:r>
                <a:r>
                  <a:rPr lang="en-US" altLang="zh-TW" sz="2400" baseline="-25000" dirty="0"/>
                  <a:t>i+1</a:t>
                </a:r>
                <a:r>
                  <a:rPr lang="en-US" altLang="zh-TW" sz="2400" dirty="0"/>
                  <a:t> generated in the setup phase. OC</a:t>
                </a:r>
                <a:r>
                  <a:rPr lang="en-US" altLang="zh-TW" sz="2400" baseline="-25000" dirty="0"/>
                  <a:t>2</a:t>
                </a:r>
                <a:r>
                  <a:rPr lang="en-US" altLang="zh-TW" sz="2400" dirty="0"/>
                  <a:t> is sent to the vehicle.</a:t>
                </a:r>
                <a:endParaRPr lang="zh-TW" altLang="en-US" sz="2400" dirty="0"/>
              </a:p>
            </p:txBody>
          </p:sp>
        </mc:Choice>
        <mc:Fallback>
          <p:sp>
            <p:nvSpPr>
              <p:cNvPr id="3" name="內容版面配置區 2">
                <a:extLst>
                  <a:ext uri="{FF2B5EF4-FFF2-40B4-BE49-F238E27FC236}">
                    <a16:creationId xmlns:a16="http://schemas.microsoft.com/office/drawing/2014/main" id="{D66F05EB-335C-46BF-8BE9-CF7C787248BF}"/>
                  </a:ext>
                </a:extLst>
              </p:cNvPr>
              <p:cNvSpPr>
                <a:spLocks noGrp="1" noRot="1" noChangeAspect="1" noMove="1" noResize="1" noEditPoints="1" noAdjustHandles="1" noChangeArrowheads="1" noChangeShapeType="1" noTextEdit="1"/>
              </p:cNvSpPr>
              <p:nvPr>
                <p:ph idx="1"/>
              </p:nvPr>
            </p:nvSpPr>
            <p:spPr>
              <a:blipFill>
                <a:blip r:embed="rId3"/>
                <a:stretch>
                  <a:fillRect l="-722" t="-1078" b="-256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57367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553942-F6EE-4F6B-BF56-F9C9CE3B01F7}"/>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E0AF351B-22F2-499A-8BCF-330A8CAA18C4}"/>
                  </a:ext>
                </a:extLst>
              </p:cNvPr>
              <p:cNvSpPr>
                <a:spLocks noGrp="1"/>
              </p:cNvSpPr>
              <p:nvPr>
                <p:ph idx="1"/>
              </p:nvPr>
            </p:nvSpPr>
            <p:spPr/>
            <p:txBody>
              <a:bodyPr/>
              <a:lstStyle/>
              <a:p>
                <a:r>
                  <a:rPr lang="en-US" altLang="zh-TW" sz="2400" dirty="0"/>
                  <a:t>TokenGen: When received OC</a:t>
                </a:r>
                <a:r>
                  <a:rPr lang="en-US" altLang="zh-TW" sz="2400" baseline="-25000" dirty="0"/>
                  <a:t>1</a:t>
                </a:r>
                <a:r>
                  <a:rPr lang="en-US" altLang="zh-TW" sz="2400" dirty="0"/>
                  <a:t> from RSU</a:t>
                </a:r>
                <a:r>
                  <a:rPr lang="en-US" altLang="zh-TW" sz="2400" baseline="-25000" dirty="0"/>
                  <a:t>i</a:t>
                </a:r>
                <a:r>
                  <a:rPr lang="en-US" altLang="zh-TW" sz="2400" dirty="0"/>
                  <a:t>, a random value r</a:t>
                </a:r>
                <a:r>
                  <a:rPr lang="en-US" altLang="zh-TW" sz="2400" baseline="-25000" dirty="0"/>
                  <a:t>i+1 </a:t>
                </a:r>
                <a:r>
                  <a:rPr lang="en-US" altLang="zh-TW" sz="2400" dirty="0"/>
                  <a:t>is chosen from </a:t>
                </a:r>
                <a14:m>
                  <m:oMath xmlns:m="http://schemas.openxmlformats.org/officeDocument/2006/math">
                    <m:sSubSup>
                      <m:sSubSupPr>
                        <m:ctrlPr>
                          <a:rPr lang="en-US" altLang="zh-TW" sz="2400" i="1" dirty="0" smtClean="0">
                            <a:latin typeface="Cambria Math" panose="02040503050406030204" pitchFamily="18" charset="0"/>
                          </a:rPr>
                        </m:ctrlPr>
                      </m:sSubSupPr>
                      <m:e>
                        <m:r>
                          <a:rPr lang="en-US" altLang="zh-TW" sz="2400" i="1" dirty="0">
                            <a:latin typeface="Cambria Math" panose="02040503050406030204" pitchFamily="18" charset="0"/>
                          </a:rPr>
                          <m:t>𝑍</m:t>
                        </m:r>
                      </m:e>
                      <m:sub>
                        <m:r>
                          <a:rPr lang="en-US" altLang="zh-TW" sz="2400" i="1" dirty="0">
                            <a:latin typeface="Cambria Math" panose="02040503050406030204" pitchFamily="18" charset="0"/>
                          </a:rPr>
                          <m:t>𝑞</m:t>
                        </m:r>
                      </m:sub>
                      <m:sup>
                        <m:r>
                          <a:rPr lang="en-US" altLang="zh-TW" sz="2400" i="1" dirty="0">
                            <a:latin typeface="Cambria Math" panose="02040503050406030204" pitchFamily="18" charset="0"/>
                          </a:rPr>
                          <m:t>∗</m:t>
                        </m:r>
                      </m:sup>
                    </m:sSubSup>
                  </m:oMath>
                </a14:m>
                <a:r>
                  <a:rPr lang="en-US" altLang="zh-TW" sz="2400" dirty="0"/>
                  <a:t> . R</a:t>
                </a:r>
                <a:r>
                  <a:rPr lang="en-US" altLang="zh-TW" sz="2400" baseline="-25000" dirty="0"/>
                  <a:t>i+1,1 </a:t>
                </a:r>
                <a:r>
                  <a:rPr lang="en-US" altLang="zh-TW" sz="2400" dirty="0"/>
                  <a:t> =  </a:t>
                </a:r>
                <a14:m>
                  <m:oMath xmlns:m="http://schemas.openxmlformats.org/officeDocument/2006/math">
                    <m:sSup>
                      <m:sSupPr>
                        <m:ctrlPr>
                          <a:rPr lang="en-US" altLang="zh-TW" sz="2400" i="1" smtClean="0">
                            <a:latin typeface="Cambria Math" panose="02040503050406030204" pitchFamily="18" charset="0"/>
                          </a:rPr>
                        </m:ctrlPr>
                      </m:sSupPr>
                      <m:e>
                        <m:r>
                          <m:rPr>
                            <m:nor/>
                          </m:rPr>
                          <a:rPr lang="en-US" altLang="zh-TW" sz="2400" dirty="0"/>
                          <m:t>g</m:t>
                        </m:r>
                      </m:e>
                      <m:sup>
                        <m:r>
                          <a:rPr lang="en-US" altLang="zh-TW" sz="2400" b="0" i="1" smtClean="0">
                            <a:latin typeface="Cambria Math" panose="02040503050406030204" pitchFamily="18" charset="0"/>
                          </a:rPr>
                          <m:t>𝑟</m:t>
                        </m:r>
                        <m:r>
                          <a:rPr lang="en-US" altLang="zh-TW" sz="2400" b="0" i="1" baseline="-25000" smtClean="0">
                            <a:latin typeface="Cambria Math" panose="02040503050406030204" pitchFamily="18" charset="0"/>
                          </a:rPr>
                          <m:t>𝑖</m:t>
                        </m:r>
                        <m:r>
                          <a:rPr lang="en-US" altLang="zh-TW" sz="2400" b="0" i="1" smtClean="0">
                            <a:latin typeface="Cambria Math" panose="02040503050406030204" pitchFamily="18" charset="0"/>
                          </a:rPr>
                          <m:t>+1</m:t>
                        </m:r>
                      </m:sup>
                    </m:sSup>
                  </m:oMath>
                </a14:m>
                <a:r>
                  <a:rPr lang="en-US" altLang="zh-TW" sz="2400" dirty="0"/>
                  <a:t> is calculated and kept secret by RSU</a:t>
                </a:r>
                <a:r>
                  <a:rPr lang="en-US" altLang="zh-TW" sz="2400" baseline="-25000" dirty="0"/>
                  <a:t>i+1</a:t>
                </a:r>
                <a:r>
                  <a:rPr lang="en-US" altLang="zh-TW" sz="2400" dirty="0"/>
                  <a:t>. R</a:t>
                </a:r>
                <a:r>
                  <a:rPr lang="en-US" altLang="zh-TW" sz="2400" baseline="-25000" dirty="0"/>
                  <a:t>i+1,2</a:t>
                </a:r>
                <a:r>
                  <a:rPr lang="en-US" altLang="zh-TW" sz="2400" dirty="0"/>
                  <a:t> = </a:t>
                </a:r>
                <a14:m>
                  <m:oMath xmlns:m="http://schemas.openxmlformats.org/officeDocument/2006/math">
                    <m:sSup>
                      <m:sSupPr>
                        <m:ctrlPr>
                          <a:rPr lang="en-US" altLang="zh-TW" sz="2400" i="1">
                            <a:latin typeface="Cambria Math" panose="02040503050406030204" pitchFamily="18" charset="0"/>
                          </a:rPr>
                        </m:ctrlPr>
                      </m:sSupPr>
                      <m:e>
                        <m:r>
                          <m:rPr>
                            <m:nor/>
                          </m:rPr>
                          <a:rPr lang="en-US" altLang="zh-TW" sz="2400" b="0" i="0" dirty="0" smtClean="0"/>
                          <m:t>h</m:t>
                        </m:r>
                      </m:e>
                      <m:sup>
                        <m:r>
                          <a:rPr lang="en-US" altLang="zh-TW" sz="2400" i="1">
                            <a:latin typeface="Cambria Math" panose="02040503050406030204" pitchFamily="18" charset="0"/>
                          </a:rPr>
                          <m:t>𝑟</m:t>
                        </m:r>
                        <m:r>
                          <a:rPr lang="en-US" altLang="zh-TW" sz="2400" i="1" baseline="-25000">
                            <a:latin typeface="Cambria Math" panose="02040503050406030204" pitchFamily="18" charset="0"/>
                          </a:rPr>
                          <m:t>𝑖</m:t>
                        </m:r>
                        <m:r>
                          <a:rPr lang="en-US" altLang="zh-TW" sz="2400" i="1">
                            <a:latin typeface="Cambria Math" panose="02040503050406030204" pitchFamily="18" charset="0"/>
                          </a:rPr>
                          <m:t>+1</m:t>
                        </m:r>
                      </m:sup>
                    </m:sSup>
                  </m:oMath>
                </a14:m>
                <a:r>
                  <a:rPr lang="en-US" altLang="zh-TW" sz="2400" dirty="0"/>
                  <a:t> is treated as a token and sent to the vehicle. </a:t>
                </a:r>
              </a:p>
              <a:p>
                <a:r>
                  <a:rPr lang="en-US" altLang="zh-TW" sz="2400" dirty="0"/>
                  <a:t>VehiSKGen2: When the vehicle receives the token from RSU</a:t>
                </a:r>
                <a:r>
                  <a:rPr lang="en-US" altLang="zh-TW" sz="2400" baseline="-25000" dirty="0"/>
                  <a:t>i+1</a:t>
                </a:r>
                <a:r>
                  <a:rPr lang="en-US" altLang="zh-TW" sz="2400" dirty="0"/>
                  <a:t> and OC</a:t>
                </a:r>
                <a:r>
                  <a:rPr lang="en-US" altLang="zh-TW" sz="2400" baseline="-25000" dirty="0"/>
                  <a:t>2</a:t>
                </a:r>
                <a:r>
                  <a:rPr lang="en-US" altLang="zh-TW" sz="2400" dirty="0"/>
                  <a:t> from RSU</a:t>
                </a:r>
                <a:r>
                  <a:rPr lang="en-US" altLang="zh-TW" sz="2400" baseline="-25000" dirty="0"/>
                  <a:t>i</a:t>
                </a:r>
                <a:r>
                  <a:rPr lang="en-US" altLang="zh-TW" sz="2400" dirty="0"/>
                  <a:t>, he computes </a:t>
                </a:r>
                <a14:m>
                  <m:oMath xmlns:m="http://schemas.openxmlformats.org/officeDocument/2006/math">
                    <m:sSubSup>
                      <m:sSubSupPr>
                        <m:ctrlPr>
                          <a:rPr lang="en-US" altLang="zh-TW" sz="2400" i="1" smtClean="0">
                            <a:latin typeface="Cambria Math" panose="02040503050406030204" pitchFamily="18" charset="0"/>
                          </a:rPr>
                        </m:ctrlPr>
                      </m:sSubSupPr>
                      <m:e>
                        <m:r>
                          <a:rPr lang="en-US" altLang="zh-TW" sz="2400" b="0" i="1" smtClean="0">
                            <a:latin typeface="Cambria Math" panose="02040503050406030204" pitchFamily="18" charset="0"/>
                          </a:rPr>
                          <m:t>𝑆𝐾</m:t>
                        </m:r>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m:t>
                        </m:r>
                      </m:sup>
                    </m:sSubSup>
                  </m:oMath>
                </a14:m>
                <a:r>
                  <a:rPr lang="en-US" altLang="zh-TW" sz="2400" dirty="0"/>
                  <a:t> and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b="0" i="1" smtClean="0">
                            <a:latin typeface="Cambria Math" panose="02040503050406030204" pitchFamily="18" charset="0"/>
                          </a:rPr>
                          <m:t>2</m:t>
                        </m:r>
                      </m:sub>
                      <m:sup>
                        <m:r>
                          <a:rPr lang="en-US" altLang="zh-TW" sz="2400" i="1">
                            <a:latin typeface="Cambria Math" panose="02040503050406030204" pitchFamily="18" charset="0"/>
                          </a:rPr>
                          <m:t>∗</m:t>
                        </m:r>
                      </m:sup>
                    </m:sSubSup>
                  </m:oMath>
                </a14:m>
                <a:r>
                  <a:rPr lang="en-US" altLang="zh-TW" sz="2400" dirty="0"/>
                  <a:t> as follows: </a:t>
                </a:r>
              </a:p>
              <a:p>
                <a:pPr marL="0" indent="0" algn="ctr">
                  <a:buNone/>
                </a:pP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i="1">
                            <a:latin typeface="Cambria Math" panose="02040503050406030204" pitchFamily="18" charset="0"/>
                          </a:rPr>
                          <m:t>1</m:t>
                        </m:r>
                      </m:sub>
                      <m:sup>
                        <m:r>
                          <a:rPr lang="en-US" altLang="zh-TW" sz="2400" i="1">
                            <a:latin typeface="Cambria Math" panose="02040503050406030204" pitchFamily="18" charset="0"/>
                          </a:rPr>
                          <m:t>∗</m:t>
                        </m:r>
                      </m:sup>
                    </m:sSubSup>
                  </m:oMath>
                </a14:m>
                <a:r>
                  <a:rPr lang="en-US" altLang="zh-TW" sz="2400" dirty="0"/>
                  <a:t> = </a:t>
                </a:r>
                <a14:m>
                  <m:oMath xmlns:m="http://schemas.openxmlformats.org/officeDocument/2006/math">
                    <m:sSubSup>
                      <m:sSubSupPr>
                        <m:ctrlPr>
                          <a:rPr lang="en-US" altLang="zh-TW" sz="2400" i="1">
                            <a:latin typeface="Cambria Math" panose="02040503050406030204" pitchFamily="18" charset="0"/>
                          </a:rPr>
                        </m:ctrlPr>
                      </m:sSubSupPr>
                      <m:e>
                        <m:r>
                          <m:rPr>
                            <m:nor/>
                          </m:rPr>
                          <a:rPr lang="en-US" altLang="zh-TW" sz="2400" b="0" i="0" smtClean="0">
                            <a:latin typeface="Cambria Math" panose="02040503050406030204" pitchFamily="18" charset="0"/>
                          </a:rPr>
                          <m:t>OC</m:t>
                        </m:r>
                      </m:e>
                      <m:sub>
                        <m:r>
                          <m:rPr>
                            <m:nor/>
                          </m:rPr>
                          <a:rPr lang="en-US" altLang="zh-TW" sz="2400" b="0" i="0" dirty="0" smtClean="0">
                            <a:latin typeface="Cambria Math" panose="02040503050406030204" pitchFamily="18" charset="0"/>
                          </a:rPr>
                          <m:t>2</m:t>
                        </m:r>
                      </m:sub>
                      <m:sup>
                        <m:r>
                          <a:rPr lang="en-US" altLang="zh-TW" sz="2400" b="0" i="1" dirty="0" smtClean="0">
                            <a:latin typeface="Cambria Math" panose="02040503050406030204" pitchFamily="18" charset="0"/>
                          </a:rPr>
                          <m:t>𝑢</m:t>
                        </m:r>
                        <m:r>
                          <m:rPr>
                            <m:nor/>
                          </m:rPr>
                          <a:rPr lang="en-US" altLang="zh-TW" sz="2400" dirty="0"/>
                          <m:t>H</m:t>
                        </m:r>
                        <m:r>
                          <m:rPr>
                            <m:nor/>
                          </m:rPr>
                          <a:rPr lang="en-US" altLang="zh-TW" sz="2400" dirty="0"/>
                          <m:t>3</m:t>
                        </m:r>
                        <m:r>
                          <m:rPr>
                            <m:nor/>
                          </m:rPr>
                          <a:rPr lang="en-US" altLang="zh-TW" sz="2400" dirty="0"/>
                          <m:t> (</m:t>
                        </m:r>
                        <m:r>
                          <m:rPr>
                            <m:nor/>
                          </m:rPr>
                          <a:rPr lang="en-US" altLang="zh-TW" sz="2400" dirty="0"/>
                          <m:t>SK</m:t>
                        </m:r>
                        <m:r>
                          <m:rPr>
                            <m:nor/>
                          </m:rPr>
                          <a:rPr lang="en-US" altLang="zh-TW" sz="2400" dirty="0"/>
                          <m:t>)</m:t>
                        </m:r>
                      </m:sup>
                    </m:sSubSup>
                  </m:oMath>
                </a14:m>
                <a:r>
                  <a:rPr lang="en-US" altLang="zh-TW" sz="2400" dirty="0"/>
                  <a:t> (9) </a:t>
                </a:r>
              </a:p>
              <a:p>
                <a:pPr marL="0" indent="0" algn="ctr">
                  <a:buNone/>
                </a:pP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i="1">
                            <a:latin typeface="Cambria Math" panose="02040503050406030204" pitchFamily="18" charset="0"/>
                          </a:rPr>
                          <m:t>2</m:t>
                        </m:r>
                      </m:sub>
                      <m:sup>
                        <m:r>
                          <a:rPr lang="en-US" altLang="zh-TW" sz="2400" i="1">
                            <a:latin typeface="Cambria Math" panose="02040503050406030204" pitchFamily="18" charset="0"/>
                          </a:rPr>
                          <m:t>∗</m:t>
                        </m:r>
                      </m:sup>
                    </m:sSubSup>
                  </m:oMath>
                </a14:m>
                <a:r>
                  <a:rPr lang="en-US" altLang="zh-TW" sz="2400" dirty="0"/>
                  <a:t> = R</a:t>
                </a:r>
                <a:r>
                  <a:rPr lang="en-US" altLang="zh-TW" sz="2400" baseline="-25000" dirty="0"/>
                  <a:t>i+1,2</a:t>
                </a:r>
                <a:r>
                  <a:rPr lang="en-US" altLang="zh-TW" sz="2400" dirty="0"/>
                  <a:t> .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i="1">
                            <a:latin typeface="Cambria Math" panose="02040503050406030204" pitchFamily="18" charset="0"/>
                          </a:rPr>
                          <m:t>1</m:t>
                        </m:r>
                      </m:sub>
                      <m:sup>
                        <m:r>
                          <a:rPr lang="en-US" altLang="zh-TW" sz="2400" i="1">
                            <a:latin typeface="Cambria Math" panose="02040503050406030204" pitchFamily="18" charset="0"/>
                          </a:rPr>
                          <m:t>∗</m:t>
                        </m:r>
                      </m:sup>
                    </m:sSubSup>
                  </m:oMath>
                </a14:m>
                <a:r>
                  <a:rPr lang="en-US" altLang="zh-TW" sz="2400" dirty="0"/>
                  <a:t>  (10) </a:t>
                </a:r>
              </a:p>
              <a:p>
                <a:r>
                  <a:rPr lang="en-US" altLang="zh-TW" sz="2400" dirty="0"/>
                  <a:t>where R</a:t>
                </a:r>
                <a:r>
                  <a:rPr lang="en-US" altLang="zh-TW" sz="2400" baseline="-25000" dirty="0"/>
                  <a:t>i+1,2</a:t>
                </a:r>
                <a:r>
                  <a:rPr lang="en-US" altLang="zh-TW" sz="2400" dirty="0"/>
                  <a:t> is the token.</a:t>
                </a:r>
                <a:endParaRPr lang="zh-TW" altLang="en-US" sz="2400" dirty="0"/>
              </a:p>
            </p:txBody>
          </p:sp>
        </mc:Choice>
        <mc:Fallback>
          <p:sp>
            <p:nvSpPr>
              <p:cNvPr id="3" name="內容版面配置區 2">
                <a:extLst>
                  <a:ext uri="{FF2B5EF4-FFF2-40B4-BE49-F238E27FC236}">
                    <a16:creationId xmlns:a16="http://schemas.microsoft.com/office/drawing/2014/main" id="{E0AF351B-22F2-499A-8BCF-330A8CAA18C4}"/>
                  </a:ext>
                </a:extLst>
              </p:cNvPr>
              <p:cNvSpPr>
                <a:spLocks noGrp="1" noRot="1" noChangeAspect="1" noMove="1" noResize="1" noEditPoints="1" noAdjustHandles="1" noChangeArrowheads="1" noChangeShapeType="1" noTextEdit="1"/>
              </p:cNvSpPr>
              <p:nvPr>
                <p:ph idx="1"/>
              </p:nvPr>
            </p:nvSpPr>
            <p:spPr>
              <a:blipFill>
                <a:blip r:embed="rId3"/>
                <a:stretch>
                  <a:fillRect l="-722" t="-1078" r="-77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46045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C5B6CFE-C1D3-45F8-8A84-1FBCA0073E99}"/>
              </a:ext>
            </a:extLst>
          </p:cNvPr>
          <p:cNvSpPr>
            <a:spLocks noGrp="1"/>
          </p:cNvSpPr>
          <p:nvPr>
            <p:ph type="title"/>
          </p:nvPr>
        </p:nvSpPr>
        <p:spPr/>
        <p:txBody>
          <a:bodyPr/>
          <a:lstStyle/>
          <a:p>
            <a:endParaRPr lang="zh-TW" altLang="en-US"/>
          </a:p>
        </p:txBody>
      </p:sp>
      <mc:AlternateContent xmlns:mc="http://schemas.openxmlformats.org/markup-compatibility/2006">
        <mc:Choice xmlns:a14="http://schemas.microsoft.com/office/drawing/2010/main" Requires="a14">
          <p:sp>
            <p:nvSpPr>
              <p:cNvPr id="3" name="內容版面配置區 2">
                <a:extLst>
                  <a:ext uri="{FF2B5EF4-FFF2-40B4-BE49-F238E27FC236}">
                    <a16:creationId xmlns:a16="http://schemas.microsoft.com/office/drawing/2014/main" id="{5B385678-9EC4-485B-9C42-20FB44618B77}"/>
                  </a:ext>
                </a:extLst>
              </p:cNvPr>
              <p:cNvSpPr>
                <a:spLocks noGrp="1"/>
              </p:cNvSpPr>
              <p:nvPr>
                <p:ph idx="1"/>
              </p:nvPr>
            </p:nvSpPr>
            <p:spPr/>
            <p:txBody>
              <a:bodyPr/>
              <a:lstStyle/>
              <a:p>
                <a:r>
                  <a:rPr lang="en-US" altLang="zh-TW" sz="2400" dirty="0"/>
                  <a:t>Finally, </a:t>
                </a:r>
                <a14:m>
                  <m:oMath xmlns:m="http://schemas.openxmlformats.org/officeDocument/2006/math">
                    <m:sSup>
                      <m:sSupPr>
                        <m:ctrlPr>
                          <a:rPr lang="en-US" altLang="zh-TW" sz="2400" i="1" smtClean="0">
                            <a:latin typeface="Cambria Math" panose="02040503050406030204" pitchFamily="18" charset="0"/>
                          </a:rPr>
                        </m:ctrlPr>
                      </m:sSupPr>
                      <m:e>
                        <m:r>
                          <a:rPr lang="en-US" altLang="zh-TW" sz="2400" b="0" i="1" smtClean="0">
                            <a:latin typeface="Cambria Math" panose="02040503050406030204" pitchFamily="18" charset="0"/>
                          </a:rPr>
                          <m:t>𝑆𝐾</m:t>
                        </m:r>
                      </m:e>
                      <m:sup>
                        <m:r>
                          <a:rPr lang="en-US" altLang="zh-TW" sz="2400" b="0" i="1" smtClean="0">
                            <a:latin typeface="Cambria Math" panose="02040503050406030204" pitchFamily="18" charset="0"/>
                          </a:rPr>
                          <m:t>∗</m:t>
                        </m:r>
                      </m:sup>
                    </m:sSup>
                  </m:oMath>
                </a14:m>
                <a:r>
                  <a:rPr lang="en-US" altLang="zh-TW" sz="2400" dirty="0"/>
                  <a:t> of the vehicle is calculated as: </a:t>
                </a:r>
              </a:p>
              <a:p>
                <a:pPr marL="0" indent="0" algn="ctr">
                  <a:buNone/>
                </a:pPr>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𝑆𝐾</m:t>
                        </m:r>
                      </m:e>
                      <m:sup>
                        <m:r>
                          <a:rPr lang="en-US" altLang="zh-TW" sz="2400" i="1">
                            <a:latin typeface="Cambria Math" panose="02040503050406030204" pitchFamily="18" charset="0"/>
                          </a:rPr>
                          <m:t>∗</m:t>
                        </m:r>
                      </m:sup>
                    </m:sSup>
                  </m:oMath>
                </a14:m>
                <a:r>
                  <a:rPr lang="en-US" altLang="zh-TW" sz="2400" dirty="0"/>
                  <a:t> = </a:t>
                </a:r>
                <a14:m>
                  <m:oMath xmlns:m="http://schemas.openxmlformats.org/officeDocument/2006/math">
                    <m:acc>
                      <m:accPr>
                        <m:chr m:val="̂"/>
                        <m:ctrlPr>
                          <a:rPr lang="en-US" altLang="zh-TW" sz="2400" i="1" dirty="0">
                            <a:latin typeface="Cambria Math" panose="02040503050406030204" pitchFamily="18" charset="0"/>
                          </a:rPr>
                        </m:ctrlPr>
                      </m:accPr>
                      <m:e>
                        <m:r>
                          <a:rPr lang="en-US" altLang="zh-TW" sz="2400" i="1" dirty="0">
                            <a:latin typeface="Cambria Math" panose="02040503050406030204" pitchFamily="18" charset="0"/>
                          </a:rPr>
                          <m:t>𝑒</m:t>
                        </m:r>
                      </m:e>
                    </m:acc>
                  </m:oMath>
                </a14:m>
                <a:r>
                  <a:rPr lang="en-US" altLang="zh-TW" sz="2400" dirty="0"/>
                  <a:t>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i="1">
                            <a:latin typeface="Cambria Math" panose="02040503050406030204" pitchFamily="18" charset="0"/>
                          </a:rPr>
                          <m:t>2</m:t>
                        </m:r>
                      </m:sub>
                      <m:sup>
                        <m:r>
                          <a:rPr lang="en-US" altLang="zh-TW" sz="2400" i="1">
                            <a:latin typeface="Cambria Math" panose="02040503050406030204" pitchFamily="18" charset="0"/>
                          </a:rPr>
                          <m:t>∗</m:t>
                        </m:r>
                      </m:sup>
                    </m:sSubSup>
                  </m:oMath>
                </a14:m>
                <a:r>
                  <a:rPr lang="en-US" altLang="zh-TW" sz="2400" dirty="0"/>
                  <a:t> ,g ) (11) </a:t>
                </a:r>
              </a:p>
              <a:p>
                <a:r>
                  <a:rPr lang="en-US" altLang="zh-TW" sz="2400" dirty="0"/>
                  <a:t>RSUSKGen2: RSU</a:t>
                </a:r>
                <a:r>
                  <a:rPr lang="en-US" altLang="zh-TW" sz="2400" baseline="-25000" dirty="0"/>
                  <a:t>i+1 </a:t>
                </a:r>
                <a:r>
                  <a:rPr lang="en-US" altLang="zh-TW" sz="2400" dirty="0"/>
                  <a:t>also computes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b="0" i="1" smtClean="0">
                            <a:latin typeface="Cambria Math" panose="02040503050406030204" pitchFamily="18" charset="0"/>
                          </a:rPr>
                          <m:t>1</m:t>
                        </m:r>
                      </m:sub>
                      <m:sup>
                        <m:r>
                          <a:rPr lang="en-US" altLang="zh-TW" sz="2400" i="1">
                            <a:latin typeface="Cambria Math" panose="02040503050406030204" pitchFamily="18" charset="0"/>
                          </a:rPr>
                          <m:t>∗</m:t>
                        </m:r>
                      </m:sup>
                    </m:sSubSup>
                  </m:oMath>
                </a14:m>
                <a:r>
                  <a:rPr lang="en-US" altLang="zh-TW" sz="2400" dirty="0"/>
                  <a:t> and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b="0" i="1" smtClean="0">
                            <a:latin typeface="Cambria Math" panose="02040503050406030204" pitchFamily="18" charset="0"/>
                          </a:rPr>
                          <m:t>3</m:t>
                        </m:r>
                      </m:sub>
                      <m:sup>
                        <m:r>
                          <a:rPr lang="en-US" altLang="zh-TW" sz="2400" i="1">
                            <a:latin typeface="Cambria Math" panose="02040503050406030204" pitchFamily="18" charset="0"/>
                          </a:rPr>
                          <m:t>∗</m:t>
                        </m:r>
                      </m:sup>
                    </m:sSubSup>
                  </m:oMath>
                </a14:m>
                <a:r>
                  <a:rPr lang="en-US" altLang="zh-TW" sz="2400" dirty="0"/>
                  <a:t> as follows: </a:t>
                </a:r>
              </a:p>
              <a:p>
                <a:pPr marL="0" indent="0" algn="ctr">
                  <a:buNone/>
                </a:pP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b="0" i="1" smtClean="0">
                            <a:latin typeface="Cambria Math" panose="02040503050406030204" pitchFamily="18" charset="0"/>
                          </a:rPr>
                          <m:t>1</m:t>
                        </m:r>
                      </m:sub>
                      <m:sup>
                        <m:r>
                          <a:rPr lang="en-US" altLang="zh-TW" sz="2400" i="1">
                            <a:latin typeface="Cambria Math" panose="02040503050406030204" pitchFamily="18" charset="0"/>
                          </a:rPr>
                          <m:t>∗</m:t>
                        </m:r>
                      </m:sup>
                    </m:sSubSup>
                  </m:oMath>
                </a14:m>
                <a:r>
                  <a:rPr lang="en-US" altLang="zh-TW" sz="2400" dirty="0"/>
                  <a:t> =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b="0" i="1" smtClean="0">
                            <a:latin typeface="Cambria Math" panose="02040503050406030204" pitchFamily="18" charset="0"/>
                          </a:rPr>
                          <m:t>𝑂𝐶</m:t>
                        </m:r>
                      </m:e>
                      <m:sub>
                        <m:r>
                          <a:rPr lang="en-US" altLang="zh-TW" sz="2400" b="0" i="1" smtClean="0">
                            <a:latin typeface="Cambria Math" panose="02040503050406030204" pitchFamily="18" charset="0"/>
                          </a:rPr>
                          <m:t>1</m:t>
                        </m:r>
                      </m:sub>
                      <m:sup>
                        <m:r>
                          <a:rPr lang="en-US" altLang="zh-TW" sz="2400" b="0" i="1" smtClean="0">
                            <a:latin typeface="Cambria Math" panose="02040503050406030204" pitchFamily="18" charset="0"/>
                          </a:rPr>
                          <m:t>𝑎</m:t>
                        </m:r>
                        <m:r>
                          <a:rPr lang="en-US" altLang="zh-TW" sz="2400" b="0" i="1" baseline="-25000" smtClean="0">
                            <a:latin typeface="Cambria Math" panose="02040503050406030204" pitchFamily="18" charset="0"/>
                          </a:rPr>
                          <m:t>𝑖</m:t>
                        </m:r>
                        <m:r>
                          <a:rPr lang="en-US" altLang="zh-TW" sz="2400" b="0" i="1" smtClean="0">
                            <a:latin typeface="Cambria Math" panose="02040503050406030204" pitchFamily="18" charset="0"/>
                          </a:rPr>
                          <m:t>+1</m:t>
                        </m:r>
                      </m:sup>
                    </m:sSubSup>
                  </m:oMath>
                </a14:m>
                <a:r>
                  <a:rPr lang="en-US" altLang="zh-TW" sz="2400" dirty="0"/>
                  <a:t> (12) </a:t>
                </a:r>
              </a:p>
              <a:p>
                <a:pPr marL="0" indent="0" algn="ctr">
                  <a:buNone/>
                </a:pP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b="0" i="1" smtClean="0">
                            <a:latin typeface="Cambria Math" panose="02040503050406030204" pitchFamily="18" charset="0"/>
                          </a:rPr>
                          <m:t>3</m:t>
                        </m:r>
                      </m:sub>
                      <m:sup>
                        <m:r>
                          <a:rPr lang="en-US" altLang="zh-TW" sz="2400" i="1">
                            <a:latin typeface="Cambria Math" panose="02040503050406030204" pitchFamily="18" charset="0"/>
                          </a:rPr>
                          <m:t>∗</m:t>
                        </m:r>
                      </m:sup>
                    </m:sSubSup>
                  </m:oMath>
                </a14:m>
                <a:r>
                  <a:rPr lang="en-US" altLang="zh-TW" sz="2400" dirty="0"/>
                  <a:t> = R</a:t>
                </a:r>
                <a:r>
                  <a:rPr lang="en-US" altLang="zh-TW" sz="2400" baseline="-25000" dirty="0"/>
                  <a:t>i+1,1 </a:t>
                </a:r>
                <a:r>
                  <a:rPr lang="en-US" altLang="zh-TW" sz="2400" dirty="0"/>
                  <a:t>.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b="0" i="1" smtClean="0">
                            <a:latin typeface="Cambria Math" panose="02040503050406030204" pitchFamily="18" charset="0"/>
                          </a:rPr>
                          <m:t>1</m:t>
                        </m:r>
                      </m:sub>
                      <m:sup>
                        <m:r>
                          <a:rPr lang="en-US" altLang="zh-TW" sz="2400" i="1">
                            <a:latin typeface="Cambria Math" panose="02040503050406030204" pitchFamily="18" charset="0"/>
                          </a:rPr>
                          <m:t>∗</m:t>
                        </m:r>
                      </m:sup>
                    </m:sSubSup>
                  </m:oMath>
                </a14:m>
                <a:r>
                  <a:rPr lang="en-US" altLang="zh-TW" sz="2400" dirty="0"/>
                  <a:t> (13) </a:t>
                </a:r>
              </a:p>
              <a:p>
                <a:r>
                  <a:rPr lang="en-US" altLang="zh-TW" sz="2400" dirty="0"/>
                  <a:t>Finally, SK of RSU</a:t>
                </a:r>
                <a:r>
                  <a:rPr lang="en-US" altLang="zh-TW" sz="2400" baseline="-25000" dirty="0"/>
                  <a:t>i+1 </a:t>
                </a:r>
                <a:r>
                  <a:rPr lang="en-US" altLang="zh-TW" sz="2400" dirty="0"/>
                  <a:t>is calculated as: </a:t>
                </a:r>
              </a:p>
              <a:p>
                <a:pPr marL="0" indent="0" algn="ctr">
                  <a:buNone/>
                </a:pPr>
                <a14:m>
                  <m:oMath xmlns:m="http://schemas.openxmlformats.org/officeDocument/2006/math">
                    <m:sSup>
                      <m:sSupPr>
                        <m:ctrlPr>
                          <a:rPr lang="en-US" altLang="zh-TW" sz="2400" i="1">
                            <a:latin typeface="Cambria Math" panose="02040503050406030204" pitchFamily="18" charset="0"/>
                          </a:rPr>
                        </m:ctrlPr>
                      </m:sSupPr>
                      <m:e>
                        <m:r>
                          <a:rPr lang="en-US" altLang="zh-TW" sz="2400" i="1">
                            <a:latin typeface="Cambria Math" panose="02040503050406030204" pitchFamily="18" charset="0"/>
                          </a:rPr>
                          <m:t>𝑆𝐾</m:t>
                        </m:r>
                      </m:e>
                      <m:sup>
                        <m:r>
                          <a:rPr lang="en-US" altLang="zh-TW" sz="2400" i="1">
                            <a:latin typeface="Cambria Math" panose="02040503050406030204" pitchFamily="18" charset="0"/>
                          </a:rPr>
                          <m:t>∗</m:t>
                        </m:r>
                      </m:sup>
                    </m:sSup>
                  </m:oMath>
                </a14:m>
                <a:r>
                  <a:rPr lang="en-US" altLang="zh-TW" sz="2400" dirty="0"/>
                  <a:t> = </a:t>
                </a:r>
                <a14:m>
                  <m:oMath xmlns:m="http://schemas.openxmlformats.org/officeDocument/2006/math">
                    <m:acc>
                      <m:accPr>
                        <m:chr m:val="̂"/>
                        <m:ctrlPr>
                          <a:rPr lang="en-US" altLang="zh-TW" sz="2400" i="1" dirty="0">
                            <a:latin typeface="Cambria Math" panose="02040503050406030204" pitchFamily="18" charset="0"/>
                          </a:rPr>
                        </m:ctrlPr>
                      </m:accPr>
                      <m:e>
                        <m:r>
                          <a:rPr lang="en-US" altLang="zh-TW" sz="2400" i="1" dirty="0">
                            <a:latin typeface="Cambria Math" panose="02040503050406030204" pitchFamily="18" charset="0"/>
                          </a:rPr>
                          <m:t>𝑒</m:t>
                        </m:r>
                      </m:e>
                    </m:acc>
                  </m:oMath>
                </a14:m>
                <a:r>
                  <a:rPr lang="en-US" altLang="zh-TW" sz="2400" dirty="0"/>
                  <a:t>( h, </a:t>
                </a:r>
                <a14:m>
                  <m:oMath xmlns:m="http://schemas.openxmlformats.org/officeDocument/2006/math">
                    <m:sSubSup>
                      <m:sSubSupPr>
                        <m:ctrlPr>
                          <a:rPr lang="en-US" altLang="zh-TW" sz="2400" i="1">
                            <a:latin typeface="Cambria Math" panose="02040503050406030204" pitchFamily="18" charset="0"/>
                          </a:rPr>
                        </m:ctrlPr>
                      </m:sSubSupPr>
                      <m:e>
                        <m:r>
                          <a:rPr lang="en-US" altLang="zh-TW" sz="2400" i="1">
                            <a:latin typeface="Cambria Math" panose="02040503050406030204" pitchFamily="18" charset="0"/>
                          </a:rPr>
                          <m:t>𝑆𝐾</m:t>
                        </m:r>
                      </m:e>
                      <m:sub>
                        <m:r>
                          <a:rPr lang="en-US" altLang="zh-TW" sz="2400" i="1">
                            <a:latin typeface="Cambria Math" panose="02040503050406030204" pitchFamily="18" charset="0"/>
                          </a:rPr>
                          <m:t>3</m:t>
                        </m:r>
                      </m:sub>
                      <m:sup>
                        <m:r>
                          <a:rPr lang="en-US" altLang="zh-TW" sz="2400" i="1">
                            <a:latin typeface="Cambria Math" panose="02040503050406030204" pitchFamily="18" charset="0"/>
                          </a:rPr>
                          <m:t>∗</m:t>
                        </m:r>
                      </m:sup>
                    </m:sSubSup>
                    <m:r>
                      <a:rPr lang="en-US" altLang="zh-TW" sz="2400" b="0" i="1" smtClean="0">
                        <a:latin typeface="Cambria Math" panose="02040503050406030204" pitchFamily="18" charset="0"/>
                      </a:rPr>
                      <m:t>)</m:t>
                    </m:r>
                    <m:r>
                      <a:rPr lang="en-US" altLang="zh-TW" sz="2400" i="1">
                        <a:latin typeface="Cambria Math" panose="02040503050406030204" pitchFamily="18" charset="0"/>
                      </a:rPr>
                      <m:t> </m:t>
                    </m:r>
                  </m:oMath>
                </a14:m>
                <a:r>
                  <a:rPr lang="en-US" altLang="zh-TW" sz="2400" dirty="0"/>
                  <a:t> (14)</a:t>
                </a:r>
                <a:endParaRPr lang="zh-TW" altLang="en-US" sz="2400" dirty="0"/>
              </a:p>
            </p:txBody>
          </p:sp>
        </mc:Choice>
        <mc:Fallback>
          <p:sp>
            <p:nvSpPr>
              <p:cNvPr id="3" name="內容版面配置區 2">
                <a:extLst>
                  <a:ext uri="{FF2B5EF4-FFF2-40B4-BE49-F238E27FC236}">
                    <a16:creationId xmlns:a16="http://schemas.microsoft.com/office/drawing/2014/main" id="{5B385678-9EC4-485B-9C42-20FB44618B77}"/>
                  </a:ext>
                </a:extLst>
              </p:cNvPr>
              <p:cNvSpPr>
                <a:spLocks noGrp="1" noRot="1" noChangeAspect="1" noMove="1" noResize="1" noEditPoints="1" noAdjustHandles="1" noChangeArrowheads="1" noChangeShapeType="1" noTextEdit="1"/>
              </p:cNvSpPr>
              <p:nvPr>
                <p:ph idx="1"/>
              </p:nvPr>
            </p:nvSpPr>
            <p:spPr>
              <a:blipFill>
                <a:blip r:embed="rId3"/>
                <a:stretch>
                  <a:fillRect l="-722" t="-107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718843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4A6601-2B80-44C2-AC74-3CE046A58AA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DABD264-C60F-47FC-997D-90F0EE024BE9}"/>
              </a:ext>
            </a:extLst>
          </p:cNvPr>
          <p:cNvSpPr>
            <a:spLocks noGrp="1"/>
          </p:cNvSpPr>
          <p:nvPr>
            <p:ph idx="1"/>
          </p:nvPr>
        </p:nvSpPr>
        <p:spPr/>
        <p:txBody>
          <a:bodyPr/>
          <a:lstStyle/>
          <a:p>
            <a:r>
              <a:rPr lang="en-US" altLang="zh-TW" sz="2400" dirty="0"/>
              <a:t>In traffic networks, vehicles collect and upload their own attribute data or surrounding road condition information monitored by on-board units (OBUs) [8], [9]. Meanwhile, roadside infrastructure and remote servers can collect and analyze uploaded information. </a:t>
            </a:r>
          </a:p>
          <a:p>
            <a:r>
              <a:rPr lang="en-US" altLang="zh-TW" sz="2400" dirty="0"/>
              <a:t>The appearance of blockchain provides a solution for VANETs to solve the problems of trustworthiness scalable computation [12], [13]. </a:t>
            </a:r>
            <a:endParaRPr lang="zh-TW" altLang="en-US" sz="2400" dirty="0"/>
          </a:p>
        </p:txBody>
      </p:sp>
      <p:pic>
        <p:nvPicPr>
          <p:cNvPr id="4" name="圖片 3">
            <a:extLst>
              <a:ext uri="{FF2B5EF4-FFF2-40B4-BE49-F238E27FC236}">
                <a16:creationId xmlns:a16="http://schemas.microsoft.com/office/drawing/2014/main" id="{D8678BA5-0770-4C8D-AF17-3512508E0D68}"/>
              </a:ext>
            </a:extLst>
          </p:cNvPr>
          <p:cNvPicPr>
            <a:picLocks noChangeAspect="1"/>
          </p:cNvPicPr>
          <p:nvPr/>
        </p:nvPicPr>
        <p:blipFill>
          <a:blip r:embed="rId3"/>
          <a:stretch>
            <a:fillRect/>
          </a:stretch>
        </p:blipFill>
        <p:spPr>
          <a:xfrm>
            <a:off x="3913064" y="4006788"/>
            <a:ext cx="4365871" cy="2710765"/>
          </a:xfrm>
          <a:prstGeom prst="rect">
            <a:avLst/>
          </a:prstGeom>
        </p:spPr>
      </p:pic>
    </p:spTree>
    <p:extLst>
      <p:ext uri="{BB962C8B-B14F-4D97-AF65-F5344CB8AC3E}">
        <p14:creationId xmlns:p14="http://schemas.microsoft.com/office/powerpoint/2010/main" val="460295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8EE1474-657D-4476-A727-FFAEE69FBBBC}"/>
              </a:ext>
            </a:extLst>
          </p:cNvPr>
          <p:cNvSpPr>
            <a:spLocks noGrp="1"/>
          </p:cNvSpPr>
          <p:nvPr>
            <p:ph type="title"/>
          </p:nvPr>
        </p:nvSpPr>
        <p:spPr/>
        <p:txBody>
          <a:bodyPr/>
          <a:lstStyle/>
          <a:p>
            <a:r>
              <a:rPr lang="en-US" altLang="zh-TW" sz="3500" dirty="0"/>
              <a:t>D. SECURITY AGAINST MITM ATTACK AND REPLY ATTACK</a:t>
            </a:r>
            <a:endParaRPr lang="zh-TW" altLang="en-US" sz="3500" dirty="0"/>
          </a:p>
        </p:txBody>
      </p:sp>
      <p:sp>
        <p:nvSpPr>
          <p:cNvPr id="3" name="內容版面配置區 2">
            <a:extLst>
              <a:ext uri="{FF2B5EF4-FFF2-40B4-BE49-F238E27FC236}">
                <a16:creationId xmlns:a16="http://schemas.microsoft.com/office/drawing/2014/main" id="{AF12C3EC-8491-4A84-81E8-D30C26851925}"/>
              </a:ext>
            </a:extLst>
          </p:cNvPr>
          <p:cNvSpPr>
            <a:spLocks noGrp="1"/>
          </p:cNvSpPr>
          <p:nvPr>
            <p:ph idx="1"/>
          </p:nvPr>
        </p:nvSpPr>
        <p:spPr/>
        <p:txBody>
          <a:bodyPr/>
          <a:lstStyle/>
          <a:p>
            <a:r>
              <a:rPr lang="en-US" altLang="zh-TW" sz="2400" dirty="0"/>
              <a:t>An MITM attacker may block the message sent by the RSU</a:t>
            </a:r>
            <a:r>
              <a:rPr lang="en-US" altLang="zh-TW" sz="2400" baseline="-25000" dirty="0"/>
              <a:t>i</a:t>
            </a:r>
            <a:r>
              <a:rPr lang="en-US" altLang="zh-TW" sz="2400" dirty="0"/>
              <a:t> or RSU</a:t>
            </a:r>
            <a:r>
              <a:rPr lang="en-US" altLang="zh-TW" sz="2400" baseline="-25000" dirty="0"/>
              <a:t>i+1</a:t>
            </a:r>
            <a:r>
              <a:rPr lang="en-US" altLang="zh-TW" sz="2400" dirty="0"/>
              <a:t>. He may change the message and send a new one to the vehicle. If a tampered R</a:t>
            </a:r>
            <a:r>
              <a:rPr lang="en-US" altLang="zh-TW" sz="2400" baseline="-25000" dirty="0"/>
              <a:t>i,2</a:t>
            </a:r>
            <a:r>
              <a:rPr lang="en-US" altLang="zh-TW" sz="2400" dirty="0"/>
              <a:t> and T</a:t>
            </a:r>
            <a:r>
              <a:rPr lang="en-US" altLang="zh-TW" sz="2400" baseline="-25000" dirty="0"/>
              <a:t>1</a:t>
            </a:r>
            <a:r>
              <a:rPr lang="en-US" altLang="zh-TW" sz="2400" dirty="0"/>
              <a:t> is sent to the vehicle, the vehicle will generated a session key according to the tampered message. However, the session key generated with the tampered parameter will not be authenticated by RSU.</a:t>
            </a:r>
          </a:p>
          <a:p>
            <a:r>
              <a:rPr lang="en-US" altLang="zh-TW" sz="2400" dirty="0"/>
              <a:t>A reply attacker may block a message encrypted with SK by the vehicle. If the attacker delays sending the encrypted data to the RSU, the encrypted timestamp will be invalid and the data could not be authenticated. In addition, if the attacker sends the data authenticated by the previous RSU to the next RSU, the data will also fail to pass the authentication. Because this data is not encrypted by the session key generated by the vehicle and the next RSU.</a:t>
            </a:r>
            <a:endParaRPr lang="zh-TW" altLang="en-US" sz="2400" dirty="0"/>
          </a:p>
          <a:p>
            <a:endParaRPr lang="zh-TW" altLang="en-US" sz="2400" dirty="0"/>
          </a:p>
        </p:txBody>
      </p:sp>
    </p:spTree>
    <p:extLst>
      <p:ext uri="{BB962C8B-B14F-4D97-AF65-F5344CB8AC3E}">
        <p14:creationId xmlns:p14="http://schemas.microsoft.com/office/powerpoint/2010/main" val="161954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3E1DCA7-B1A6-41A1-A09D-EFF31104310A}"/>
              </a:ext>
            </a:extLst>
          </p:cNvPr>
          <p:cNvSpPr>
            <a:spLocks noGrp="1"/>
          </p:cNvSpPr>
          <p:nvPr>
            <p:ph type="title"/>
          </p:nvPr>
        </p:nvSpPr>
        <p:spPr/>
        <p:txBody>
          <a:bodyPr/>
          <a:lstStyle/>
          <a:p>
            <a:r>
              <a:rPr lang="en-US" altLang="zh-TW" dirty="0"/>
              <a:t>VII. PERFORMANCE ANALYSIS</a:t>
            </a:r>
            <a:endParaRPr lang="zh-TW" altLang="en-US" dirty="0"/>
          </a:p>
        </p:txBody>
      </p:sp>
      <p:sp>
        <p:nvSpPr>
          <p:cNvPr id="3" name="內容版面配置區 2">
            <a:extLst>
              <a:ext uri="{FF2B5EF4-FFF2-40B4-BE49-F238E27FC236}">
                <a16:creationId xmlns:a16="http://schemas.microsoft.com/office/drawing/2014/main" id="{1B293C3C-760E-4631-82FD-E6C5BC1CAF80}"/>
              </a:ext>
            </a:extLst>
          </p:cNvPr>
          <p:cNvSpPr>
            <a:spLocks noGrp="1"/>
          </p:cNvSpPr>
          <p:nvPr>
            <p:ph idx="1"/>
          </p:nvPr>
        </p:nvSpPr>
        <p:spPr/>
        <p:txBody>
          <a:bodyPr/>
          <a:lstStyle/>
          <a:p>
            <a:r>
              <a:rPr lang="en-US" altLang="zh-TW" sz="2400" dirty="0"/>
              <a:t>The proposed scheme is simulated on GNU Multiple Precision Arithmetic (GMP) library and Pairing-Based Cryptography (PBC) library1 to show its efficiency. C language is utilized on a Linux system with Ubuntu 16.04 TLS, a 2.60 GHz Intel(R) Xeon(R) CPU E5-2650 v2, and 8 GB of RAM.</a:t>
            </a:r>
          </a:p>
          <a:p>
            <a:r>
              <a:rPr lang="en-US" altLang="zh-TW" sz="2400" dirty="0"/>
              <a:t>We first simulate the time cost of different algorithms running on different system components. As is shown in Figure 7, eight algorithms, PreKeyGen of RSU, PreKeyGen of vehicle, VehiSKGen, RSUSKGen, </a:t>
            </a:r>
            <a:r>
              <a:rPr lang="en-US" altLang="zh-TW" sz="2400" dirty="0" err="1"/>
              <a:t>OCGen</a:t>
            </a:r>
            <a:r>
              <a:rPr lang="en-US" altLang="zh-TW" sz="2400" dirty="0"/>
              <a:t>, </a:t>
            </a:r>
            <a:r>
              <a:rPr lang="en-US" altLang="zh-TW" sz="2400" dirty="0" err="1"/>
              <a:t>TokenGen</a:t>
            </a:r>
            <a:r>
              <a:rPr lang="en-US" altLang="zh-TW" sz="2400" dirty="0"/>
              <a:t>, VehiSKGen2, and RSUSKGen2, are simulated and compared.</a:t>
            </a:r>
            <a:endParaRPr lang="zh-TW" altLang="en-US" sz="2400" dirty="0"/>
          </a:p>
        </p:txBody>
      </p:sp>
    </p:spTree>
    <p:extLst>
      <p:ext uri="{BB962C8B-B14F-4D97-AF65-F5344CB8AC3E}">
        <p14:creationId xmlns:p14="http://schemas.microsoft.com/office/powerpoint/2010/main" val="599762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24E1D7-349E-41A6-A400-94B234FB1F84}"/>
              </a:ext>
            </a:extLst>
          </p:cNvPr>
          <p:cNvSpPr>
            <a:spLocks noGrp="1"/>
          </p:cNvSpPr>
          <p:nvPr>
            <p:ph type="title"/>
          </p:nvPr>
        </p:nvSpPr>
        <p:spPr/>
        <p:txBody>
          <a:bodyPr/>
          <a:lstStyle/>
          <a:p>
            <a:endParaRPr lang="zh-TW" altLang="en-US"/>
          </a:p>
        </p:txBody>
      </p:sp>
      <p:pic>
        <p:nvPicPr>
          <p:cNvPr id="6" name="內容版面配置區 5">
            <a:extLst>
              <a:ext uri="{FF2B5EF4-FFF2-40B4-BE49-F238E27FC236}">
                <a16:creationId xmlns:a16="http://schemas.microsoft.com/office/drawing/2014/main" id="{4F8B1181-59BC-493F-8B66-3E697AFDED27}"/>
              </a:ext>
            </a:extLst>
          </p:cNvPr>
          <p:cNvPicPr>
            <a:picLocks noGrp="1" noChangeAspect="1"/>
          </p:cNvPicPr>
          <p:nvPr>
            <p:ph idx="1"/>
          </p:nvPr>
        </p:nvPicPr>
        <p:blipFill>
          <a:blip r:embed="rId3"/>
          <a:stretch>
            <a:fillRect/>
          </a:stretch>
        </p:blipFill>
        <p:spPr>
          <a:xfrm>
            <a:off x="609600" y="1787487"/>
            <a:ext cx="4598263" cy="4525963"/>
          </a:xfrm>
          <a:prstGeom prst="rect">
            <a:avLst/>
          </a:prstGeom>
        </p:spPr>
      </p:pic>
      <p:pic>
        <p:nvPicPr>
          <p:cNvPr id="7" name="內容版面配置區 3">
            <a:extLst>
              <a:ext uri="{FF2B5EF4-FFF2-40B4-BE49-F238E27FC236}">
                <a16:creationId xmlns:a16="http://schemas.microsoft.com/office/drawing/2014/main" id="{FD61FA4C-C6FC-44F0-BA7C-B6ACFC9DFBBE}"/>
              </a:ext>
            </a:extLst>
          </p:cNvPr>
          <p:cNvPicPr>
            <a:picLocks noChangeAspect="1"/>
          </p:cNvPicPr>
          <p:nvPr/>
        </p:nvPicPr>
        <p:blipFill>
          <a:blip r:embed="rId4"/>
          <a:stretch>
            <a:fillRect/>
          </a:stretch>
        </p:blipFill>
        <p:spPr bwMode="auto">
          <a:xfrm>
            <a:off x="5711458" y="1787486"/>
            <a:ext cx="587094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右大括弧 7">
            <a:extLst>
              <a:ext uri="{FF2B5EF4-FFF2-40B4-BE49-F238E27FC236}">
                <a16:creationId xmlns:a16="http://schemas.microsoft.com/office/drawing/2014/main" id="{097A3947-8ACA-4F1A-BDC1-8708A991BA41}"/>
              </a:ext>
            </a:extLst>
          </p:cNvPr>
          <p:cNvSpPr/>
          <p:nvPr/>
        </p:nvSpPr>
        <p:spPr>
          <a:xfrm rot="5400000">
            <a:off x="1597024" y="5454611"/>
            <a:ext cx="136525" cy="1717675"/>
          </a:xfrm>
          <a:prstGeom prst="rightBrace">
            <a:avLst>
              <a:gd name="adj1" fmla="val 110659"/>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9" name="右大括弧 8">
            <a:extLst>
              <a:ext uri="{FF2B5EF4-FFF2-40B4-BE49-F238E27FC236}">
                <a16:creationId xmlns:a16="http://schemas.microsoft.com/office/drawing/2014/main" id="{782DC8D8-4C9E-4DA2-BBB6-EB47B425CDAE}"/>
              </a:ext>
            </a:extLst>
          </p:cNvPr>
          <p:cNvSpPr/>
          <p:nvPr/>
        </p:nvSpPr>
        <p:spPr>
          <a:xfrm rot="5400000">
            <a:off x="3643311" y="5659399"/>
            <a:ext cx="136525" cy="1308101"/>
          </a:xfrm>
          <a:prstGeom prst="rightBrace">
            <a:avLst>
              <a:gd name="adj1" fmla="val 11066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a:extLst>
              <a:ext uri="{FF2B5EF4-FFF2-40B4-BE49-F238E27FC236}">
                <a16:creationId xmlns:a16="http://schemas.microsoft.com/office/drawing/2014/main" id="{2D0D2D58-4AFB-4393-8C43-A0B5A4FABAB1}"/>
              </a:ext>
            </a:extLst>
          </p:cNvPr>
          <p:cNvSpPr txBox="1"/>
          <p:nvPr/>
        </p:nvSpPr>
        <p:spPr>
          <a:xfrm>
            <a:off x="1279888" y="6381711"/>
            <a:ext cx="863601"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V2I-initial</a:t>
            </a:r>
            <a:endParaRPr lang="zh-TW" altLang="en-US" sz="1200" dirty="0">
              <a:latin typeface="Times New Roman" panose="02020603050405020304" pitchFamily="18" charset="0"/>
              <a:cs typeface="Times New Roman" panose="02020603050405020304" pitchFamily="18" charset="0"/>
            </a:endParaRPr>
          </a:p>
        </p:txBody>
      </p:sp>
      <p:sp>
        <p:nvSpPr>
          <p:cNvPr id="11" name="文字方塊 10">
            <a:extLst>
              <a:ext uri="{FF2B5EF4-FFF2-40B4-BE49-F238E27FC236}">
                <a16:creationId xmlns:a16="http://schemas.microsoft.com/office/drawing/2014/main" id="{493AA87E-7485-44F9-AF15-111A605191A5}"/>
              </a:ext>
            </a:extLst>
          </p:cNvPr>
          <p:cNvSpPr txBox="1"/>
          <p:nvPr/>
        </p:nvSpPr>
        <p:spPr>
          <a:xfrm>
            <a:off x="3279772" y="6381710"/>
            <a:ext cx="863601"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Handover</a:t>
            </a:r>
            <a:endParaRPr lang="zh-TW" altLang="en-US" sz="1200" dirty="0">
              <a:latin typeface="Times New Roman" panose="02020603050405020304" pitchFamily="18" charset="0"/>
              <a:cs typeface="Times New Roman" panose="02020603050405020304" pitchFamily="18" charset="0"/>
            </a:endParaRPr>
          </a:p>
        </p:txBody>
      </p:sp>
      <p:sp>
        <p:nvSpPr>
          <p:cNvPr id="12" name="矩形 11">
            <a:extLst>
              <a:ext uri="{FF2B5EF4-FFF2-40B4-BE49-F238E27FC236}">
                <a16:creationId xmlns:a16="http://schemas.microsoft.com/office/drawing/2014/main" id="{48D52AA0-AD20-4C98-87B0-983674C95F7C}"/>
              </a:ext>
            </a:extLst>
          </p:cNvPr>
          <p:cNvSpPr/>
          <p:nvPr/>
        </p:nvSpPr>
        <p:spPr>
          <a:xfrm>
            <a:off x="1328738" y="3162300"/>
            <a:ext cx="138112" cy="2262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a16="http://schemas.microsoft.com/office/drawing/2014/main" id="{54C3D1DA-F152-4446-8AC1-FA03CCC449DA}"/>
              </a:ext>
            </a:extLst>
          </p:cNvPr>
          <p:cNvSpPr/>
          <p:nvPr/>
        </p:nvSpPr>
        <p:spPr>
          <a:xfrm>
            <a:off x="3279772" y="2852738"/>
            <a:ext cx="138112" cy="2571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81073C1C-D431-42EF-B289-E86193BE410D}"/>
              </a:ext>
            </a:extLst>
          </p:cNvPr>
          <p:cNvSpPr/>
          <p:nvPr/>
        </p:nvSpPr>
        <p:spPr>
          <a:xfrm>
            <a:off x="2792045" y="2214563"/>
            <a:ext cx="138112" cy="3209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F01273CC-FEB7-4279-8716-88D2CB16193E}"/>
              </a:ext>
            </a:extLst>
          </p:cNvPr>
          <p:cNvSpPr/>
          <p:nvPr/>
        </p:nvSpPr>
        <p:spPr>
          <a:xfrm>
            <a:off x="4143373" y="2101811"/>
            <a:ext cx="138112" cy="136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a:extLst>
              <a:ext uri="{FF2B5EF4-FFF2-40B4-BE49-F238E27FC236}">
                <a16:creationId xmlns:a16="http://schemas.microsoft.com/office/drawing/2014/main" id="{D348DE80-3BE1-47B2-9B1A-80B695F91771}"/>
              </a:ext>
            </a:extLst>
          </p:cNvPr>
          <p:cNvSpPr txBox="1"/>
          <p:nvPr/>
        </p:nvSpPr>
        <p:spPr>
          <a:xfrm>
            <a:off x="4275313" y="2031574"/>
            <a:ext cx="515939"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RSU</a:t>
            </a:r>
            <a:r>
              <a:rPr lang="en-US" altLang="zh-TW" sz="1200" baseline="-25000" dirty="0">
                <a:latin typeface="Times New Roman" panose="02020603050405020304" pitchFamily="18" charset="0"/>
                <a:cs typeface="Times New Roman" panose="02020603050405020304" pitchFamily="18" charset="0"/>
              </a:rPr>
              <a:t>i</a:t>
            </a:r>
            <a:endParaRPr lang="zh-TW" altLang="en-US" sz="1200" baseline="-25000" dirty="0">
              <a:latin typeface="Times New Roman" panose="02020603050405020304" pitchFamily="18" charset="0"/>
              <a:cs typeface="Times New Roman" panose="02020603050405020304" pitchFamily="18" charset="0"/>
            </a:endParaRPr>
          </a:p>
        </p:txBody>
      </p:sp>
      <p:sp>
        <p:nvSpPr>
          <p:cNvPr id="17" name="矩形 16">
            <a:extLst>
              <a:ext uri="{FF2B5EF4-FFF2-40B4-BE49-F238E27FC236}">
                <a16:creationId xmlns:a16="http://schemas.microsoft.com/office/drawing/2014/main" id="{B8A773B2-B509-4D97-BB82-F931924092A6}"/>
              </a:ext>
            </a:extLst>
          </p:cNvPr>
          <p:cNvSpPr/>
          <p:nvPr/>
        </p:nvSpPr>
        <p:spPr>
          <a:xfrm>
            <a:off x="4143373" y="2342704"/>
            <a:ext cx="138112" cy="1365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8EDDC71B-9467-4CEA-855D-E0829139ED10}"/>
              </a:ext>
            </a:extLst>
          </p:cNvPr>
          <p:cNvSpPr/>
          <p:nvPr/>
        </p:nvSpPr>
        <p:spPr>
          <a:xfrm>
            <a:off x="4753148" y="4124324"/>
            <a:ext cx="138112" cy="13001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C5D3E414-8BC2-4BD6-929D-9C2839F78E22}"/>
              </a:ext>
            </a:extLst>
          </p:cNvPr>
          <p:cNvSpPr/>
          <p:nvPr/>
        </p:nvSpPr>
        <p:spPr>
          <a:xfrm>
            <a:off x="3783367" y="3929062"/>
            <a:ext cx="138112" cy="14954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0" name="文字方塊 19">
            <a:extLst>
              <a:ext uri="{FF2B5EF4-FFF2-40B4-BE49-F238E27FC236}">
                <a16:creationId xmlns:a16="http://schemas.microsoft.com/office/drawing/2014/main" id="{905E1009-5E48-40C1-8B6B-7053874C9995}"/>
              </a:ext>
            </a:extLst>
          </p:cNvPr>
          <p:cNvSpPr txBox="1"/>
          <p:nvPr/>
        </p:nvSpPr>
        <p:spPr>
          <a:xfrm>
            <a:off x="4278546" y="2267320"/>
            <a:ext cx="644646"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RSU</a:t>
            </a:r>
            <a:r>
              <a:rPr lang="en-US" altLang="zh-TW" sz="1200" baseline="-25000" dirty="0">
                <a:latin typeface="Times New Roman" panose="02020603050405020304" pitchFamily="18" charset="0"/>
                <a:cs typeface="Times New Roman" panose="02020603050405020304" pitchFamily="18" charset="0"/>
              </a:rPr>
              <a:t>i+1</a:t>
            </a:r>
            <a:endParaRPr lang="zh-TW" altLang="en-US" sz="1200" baseline="-25000" dirty="0">
              <a:latin typeface="Times New Roman" panose="02020603050405020304" pitchFamily="18" charset="0"/>
              <a:cs typeface="Times New Roman" panose="02020603050405020304" pitchFamily="18" charset="0"/>
            </a:endParaRPr>
          </a:p>
        </p:txBody>
      </p:sp>
      <p:sp>
        <p:nvSpPr>
          <p:cNvPr id="21" name="矩形 20">
            <a:extLst>
              <a:ext uri="{FF2B5EF4-FFF2-40B4-BE49-F238E27FC236}">
                <a16:creationId xmlns:a16="http://schemas.microsoft.com/office/drawing/2014/main" id="{28C9BBB4-E1A9-48D8-8B62-C46D680E089B}"/>
              </a:ext>
            </a:extLst>
          </p:cNvPr>
          <p:cNvSpPr/>
          <p:nvPr/>
        </p:nvSpPr>
        <p:spPr>
          <a:xfrm>
            <a:off x="4143373" y="2583596"/>
            <a:ext cx="138112" cy="136525"/>
          </a:xfrm>
          <a:prstGeom prst="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a16="http://schemas.microsoft.com/office/drawing/2014/main" id="{B4CD72E9-1E33-437D-AC53-70E397AFF5FE}"/>
              </a:ext>
            </a:extLst>
          </p:cNvPr>
          <p:cNvSpPr txBox="1"/>
          <p:nvPr/>
        </p:nvSpPr>
        <p:spPr>
          <a:xfrm>
            <a:off x="4275313" y="2513360"/>
            <a:ext cx="644646"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Vehicle</a:t>
            </a:r>
            <a:endParaRPr lang="zh-TW" altLang="en-US" sz="12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555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B4B170D-9B13-439A-B3E9-E67FFE0227FA}"/>
              </a:ext>
            </a:extLst>
          </p:cNvPr>
          <p:cNvSpPr>
            <a:spLocks noGrp="1"/>
          </p:cNvSpPr>
          <p:nvPr>
            <p:ph type="title"/>
          </p:nvPr>
        </p:nvSpPr>
        <p:spPr/>
        <p:txBody>
          <a:bodyPr/>
          <a:lstStyle/>
          <a:p>
            <a:r>
              <a:rPr lang="en-US" altLang="zh-TW" sz="3400" dirty="0"/>
              <a:t>VIII. CONCLUSION</a:t>
            </a:r>
            <a:endParaRPr lang="zh-TW" altLang="en-US" sz="3400" dirty="0"/>
          </a:p>
        </p:txBody>
      </p:sp>
      <p:sp>
        <p:nvSpPr>
          <p:cNvPr id="3" name="內容版面配置區 2">
            <a:extLst>
              <a:ext uri="{FF2B5EF4-FFF2-40B4-BE49-F238E27FC236}">
                <a16:creationId xmlns:a16="http://schemas.microsoft.com/office/drawing/2014/main" id="{411292E8-AFD7-41AB-9A9F-3F370CBFA9BA}"/>
              </a:ext>
            </a:extLst>
          </p:cNvPr>
          <p:cNvSpPr>
            <a:spLocks noGrp="1"/>
          </p:cNvSpPr>
          <p:nvPr>
            <p:ph idx="1"/>
          </p:nvPr>
        </p:nvSpPr>
        <p:spPr>
          <a:xfrm>
            <a:off x="404812" y="1600201"/>
            <a:ext cx="11382375" cy="4525963"/>
          </a:xfrm>
        </p:spPr>
        <p:txBody>
          <a:bodyPr/>
          <a:lstStyle/>
          <a:p>
            <a:r>
              <a:rPr lang="en-US" altLang="zh-TW" sz="2400" dirty="0"/>
              <a:t>In this paper, a novel V2I authentication scheme for VANETs named B-TSCA scheme is presented with a blockchain assisted trustworthiness scalable computation system. The new B-TSCA scheme is composed of a V2I-initial authentication phase and a V2I-handover authentication phase. When vehicles are authenticated by RSUs, the trustworthiness of vehicle recorded in blockchain is utilized as a part of the authentication parameters. </a:t>
            </a:r>
          </a:p>
          <a:p>
            <a:r>
              <a:rPr lang="en-US" altLang="zh-TW" sz="2400" dirty="0"/>
              <a:t>This scheme aims at reducing the computational cost of continuous identity authentication when vehicle passes through multiple RSUs. The handover strategy is designed to reduce the redundant cost in the subsequent authentication process, which enhances the scalability of VANETs. The security analysis shows that B-TSCA is a CDH-secure scheme. The time cost of the handover authentication phase turns out to be reduced by half compared to the initial authentication in our simulation.</a:t>
            </a:r>
            <a:endParaRPr lang="zh-TW" altLang="en-US" sz="2400" dirty="0"/>
          </a:p>
        </p:txBody>
      </p:sp>
    </p:spTree>
    <p:extLst>
      <p:ext uri="{BB962C8B-B14F-4D97-AF65-F5344CB8AC3E}">
        <p14:creationId xmlns:p14="http://schemas.microsoft.com/office/powerpoint/2010/main" val="134499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7EB7E7-F7E4-41A3-8DD3-A46B6976704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35DD16C-4B8B-4C5F-993B-9CB50871A079}"/>
              </a:ext>
            </a:extLst>
          </p:cNvPr>
          <p:cNvSpPr>
            <a:spLocks noGrp="1"/>
          </p:cNvSpPr>
          <p:nvPr>
            <p:ph idx="1"/>
          </p:nvPr>
        </p:nvSpPr>
        <p:spPr/>
        <p:txBody>
          <a:bodyPr/>
          <a:lstStyle/>
          <a:p>
            <a:r>
              <a:rPr lang="en-US" altLang="zh-TW" sz="2400" dirty="0"/>
              <a:t>Trustworthiness is an important reference for the reliability of the network. Trustworthiness scalable computation can help system evaluate the trustworthiness of a changing vehicle. Simultaneously, the secure release of the traffic control information from the remote server can also be guaranteed. Without a trusted third party, blockchains enable the trustworthiness be computed and be validated in a mutually distrusted system with a decentralized consensus. </a:t>
            </a:r>
          </a:p>
          <a:p>
            <a:r>
              <a:rPr lang="en-US" altLang="zh-TW" sz="2400" dirty="0"/>
              <a:t>Secure V2I communication can provide a channel for uploading vehicle attribute parameters and their surrounding road condition information. On account of the authentication of vehicles to be contacted with, the trustworthiness of a vehicle needs to be evaluated from time to time. The trustworthiness comes primarily from the evaluation of all aspects of the vehicle attributes collected by OBUs. What’s more, the scalable computing ability is especially critical for trustworthiness computation.</a:t>
            </a:r>
            <a:endParaRPr lang="zh-TW" altLang="en-US" sz="2400" dirty="0"/>
          </a:p>
          <a:p>
            <a:endParaRPr lang="zh-TW" altLang="en-US" sz="2400" dirty="0"/>
          </a:p>
        </p:txBody>
      </p:sp>
    </p:spTree>
    <p:extLst>
      <p:ext uri="{BB962C8B-B14F-4D97-AF65-F5344CB8AC3E}">
        <p14:creationId xmlns:p14="http://schemas.microsoft.com/office/powerpoint/2010/main" val="569802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DF05A16-0C9F-4BB1-8297-4800E64F9B5E}"/>
              </a:ext>
            </a:extLst>
          </p:cNvPr>
          <p:cNvSpPr>
            <a:spLocks noGrp="1"/>
          </p:cNvSpPr>
          <p:nvPr>
            <p:ph type="title"/>
          </p:nvPr>
        </p:nvSpPr>
        <p:spPr/>
        <p:txBody>
          <a:bodyPr/>
          <a:lstStyle/>
          <a:p>
            <a:r>
              <a:rPr lang="en-US" altLang="zh-TW" dirty="0"/>
              <a:t>A. MOTIVATION</a:t>
            </a:r>
            <a:endParaRPr lang="zh-TW" altLang="en-US" dirty="0"/>
          </a:p>
        </p:txBody>
      </p:sp>
      <p:sp>
        <p:nvSpPr>
          <p:cNvPr id="3" name="內容版面配置區 2">
            <a:extLst>
              <a:ext uri="{FF2B5EF4-FFF2-40B4-BE49-F238E27FC236}">
                <a16:creationId xmlns:a16="http://schemas.microsoft.com/office/drawing/2014/main" id="{9CB2F01E-7A83-466E-9558-FFB3EA668064}"/>
              </a:ext>
            </a:extLst>
          </p:cNvPr>
          <p:cNvSpPr>
            <a:spLocks noGrp="1"/>
          </p:cNvSpPr>
          <p:nvPr>
            <p:ph idx="1"/>
          </p:nvPr>
        </p:nvSpPr>
        <p:spPr/>
        <p:txBody>
          <a:bodyPr/>
          <a:lstStyle/>
          <a:p>
            <a:r>
              <a:rPr lang="en-US" altLang="zh-TW" sz="2400" dirty="0"/>
              <a:t>Every terminal in VANETs may suffer from all kinds of malicious attacks. Most schemes nowadays designed for V2I communication require the vehicles to re-authenticate with every RSU when they join different RSUs. However, they also cause large communication overhead and redundant operation, which leads to a lot of unnecessary overhead and reduces the efficiency of the vehicle network. </a:t>
            </a:r>
          </a:p>
          <a:p>
            <a:r>
              <a:rPr lang="en-US" altLang="zh-TW" sz="2400" dirty="0"/>
              <a:t>Thus, it is necessary to reduce the redundancy caused by repeated authentication, so as to reduce the computing burden of vehicles and the network time delay. Additionally, it is challenging to assure the trustworthiness in decentralized nontrusted VANETs and restrict the misbehaving vehicles [17]. Moreover, there is a lack of scalability in the computation of vehicle trustworthiness, which leads to the inability to adapt to the changing needs of vehicle networks.</a:t>
            </a:r>
            <a:endParaRPr lang="zh-TW" altLang="en-US" sz="2400" dirty="0"/>
          </a:p>
          <a:p>
            <a:endParaRPr lang="zh-TW" altLang="en-US" sz="2400" dirty="0"/>
          </a:p>
        </p:txBody>
      </p:sp>
    </p:spTree>
    <p:extLst>
      <p:ext uri="{BB962C8B-B14F-4D97-AF65-F5344CB8AC3E}">
        <p14:creationId xmlns:p14="http://schemas.microsoft.com/office/powerpoint/2010/main" val="4111992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5819D70-664E-41A8-880E-A943BD0D2612}"/>
              </a:ext>
            </a:extLst>
          </p:cNvPr>
          <p:cNvSpPr>
            <a:spLocks noGrp="1"/>
          </p:cNvSpPr>
          <p:nvPr>
            <p:ph type="title"/>
          </p:nvPr>
        </p:nvSpPr>
        <p:spPr/>
        <p:txBody>
          <a:bodyPr/>
          <a:lstStyle/>
          <a:p>
            <a:r>
              <a:rPr lang="en-US" altLang="zh-TW" dirty="0"/>
              <a:t>Our Contributions</a:t>
            </a:r>
            <a:endParaRPr lang="zh-TW" altLang="en-US" dirty="0"/>
          </a:p>
        </p:txBody>
      </p:sp>
      <p:sp>
        <p:nvSpPr>
          <p:cNvPr id="3" name="內容版面配置區 2">
            <a:extLst>
              <a:ext uri="{FF2B5EF4-FFF2-40B4-BE49-F238E27FC236}">
                <a16:creationId xmlns:a16="http://schemas.microsoft.com/office/drawing/2014/main" id="{3311A6CA-2852-464B-B1F8-24EC68F7B5FC}"/>
              </a:ext>
            </a:extLst>
          </p:cNvPr>
          <p:cNvSpPr>
            <a:spLocks noGrp="1"/>
          </p:cNvSpPr>
          <p:nvPr>
            <p:ph idx="1"/>
          </p:nvPr>
        </p:nvSpPr>
        <p:spPr/>
        <p:txBody>
          <a:bodyPr/>
          <a:lstStyle/>
          <a:p>
            <a:r>
              <a:rPr lang="en-US" altLang="zh-TW" sz="2400" dirty="0"/>
              <a:t>The novel scheme is named as a blockchain assisted trustworthiness scalable computation based V2I authentication (B-TSCA) scheme. The contributions can be described as follows:</a:t>
            </a:r>
          </a:p>
          <a:p>
            <a:pPr lvl="1"/>
            <a:r>
              <a:rPr lang="en-US" altLang="zh-TW" sz="2000" dirty="0"/>
              <a:t>Blockchain Based Tamper-Resistant and Traceable Vehicle Attribute Record is Designed. </a:t>
            </a:r>
          </a:p>
          <a:p>
            <a:pPr marL="457200" lvl="1" indent="0">
              <a:buNone/>
            </a:pPr>
            <a:r>
              <a:rPr lang="en-US" altLang="zh-TW" sz="2000" dirty="0"/>
              <a:t>    Tamper-resistance and traceability of the vehicle attributes are two essential properties of vehicle   </a:t>
            </a:r>
          </a:p>
          <a:p>
            <a:pPr marL="457200" lvl="1" indent="0">
              <a:buNone/>
            </a:pPr>
            <a:r>
              <a:rPr lang="en-US" altLang="zh-TW" sz="2000" dirty="0"/>
              <a:t>    authentication in VANETs. Blockchain record the vehicle attributes and trustworthiness.</a:t>
            </a:r>
          </a:p>
          <a:p>
            <a:pPr lvl="1"/>
            <a:r>
              <a:rPr lang="en-US" altLang="zh-TW" sz="2000" dirty="0"/>
              <a:t>A Novel Scalable Computation System is Presented for Trustworthiness Evaluation. Trustworthiness computation ensures the reliability of the authenticated vehicle. In VANETs, the scalability of trustworthiness computation is very important, because the performance, number and relationship of vehicles in the network change at any time.</a:t>
            </a:r>
          </a:p>
          <a:p>
            <a:pPr lvl="1"/>
            <a:endParaRPr lang="zh-TW" altLang="en-US" sz="2000" dirty="0"/>
          </a:p>
        </p:txBody>
      </p:sp>
    </p:spTree>
    <p:extLst>
      <p:ext uri="{BB962C8B-B14F-4D97-AF65-F5344CB8AC3E}">
        <p14:creationId xmlns:p14="http://schemas.microsoft.com/office/powerpoint/2010/main" val="2010566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D7FF08-7C71-4A38-841B-BE82DB63A61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528E1E0-764C-465F-9464-851EC27E3E8C}"/>
              </a:ext>
            </a:extLst>
          </p:cNvPr>
          <p:cNvSpPr>
            <a:spLocks noGrp="1"/>
          </p:cNvSpPr>
          <p:nvPr>
            <p:ph idx="1"/>
          </p:nvPr>
        </p:nvSpPr>
        <p:spPr/>
        <p:txBody>
          <a:bodyPr/>
          <a:lstStyle/>
          <a:p>
            <a:pPr lvl="1"/>
            <a:r>
              <a:rPr lang="en-US" altLang="zh-TW" sz="2000" dirty="0"/>
              <a:t>A Time-Efficient V2I-Handover Authentication Scheme is Proposed. </a:t>
            </a:r>
          </a:p>
          <a:p>
            <a:pPr marL="457200" lvl="1" indent="0">
              <a:buNone/>
            </a:pPr>
            <a:r>
              <a:rPr lang="en-US" altLang="zh-TW" sz="2000" dirty="0"/>
              <a:t>For the new vehicles entering the network, initial authentication phase combines the blockchain-assisted trustworthiness scalable computation, and utilizes the queried trustworthiness value to check the reliability of the vehicle with low client computing overhead. </a:t>
            </a:r>
          </a:p>
          <a:p>
            <a:pPr marL="457200" lvl="1" indent="0">
              <a:buNone/>
            </a:pPr>
            <a:r>
              <a:rPr lang="en-US" altLang="zh-TW" sz="2000" dirty="0"/>
              <a:t>Handover phase is designed for the following authentication of a vehicle when it is already a legal member of the network by the initial authentication. Some handover message and a token are utilized to simplify this handover authentication phase and save time on calculations in subsequent vehicle authentication processes. </a:t>
            </a:r>
          </a:p>
          <a:p>
            <a:endParaRPr lang="en-US" altLang="zh-TW" sz="2400" dirty="0"/>
          </a:p>
          <a:p>
            <a:endParaRPr lang="en-US" altLang="zh-TW" sz="2400" dirty="0"/>
          </a:p>
          <a:p>
            <a:pPr marL="457200" lvl="1" indent="0">
              <a:buNone/>
            </a:pPr>
            <a:r>
              <a:rPr lang="en-US" altLang="zh-TW" sz="2000" dirty="0"/>
              <a:t>    </a:t>
            </a:r>
            <a:endParaRPr lang="zh-TW" altLang="en-US" sz="2000" dirty="0"/>
          </a:p>
        </p:txBody>
      </p:sp>
    </p:spTree>
    <p:extLst>
      <p:ext uri="{BB962C8B-B14F-4D97-AF65-F5344CB8AC3E}">
        <p14:creationId xmlns:p14="http://schemas.microsoft.com/office/powerpoint/2010/main" val="2376421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E1892D9-9F73-464D-AACC-0A78928A57C0}"/>
              </a:ext>
            </a:extLst>
          </p:cNvPr>
          <p:cNvSpPr>
            <a:spLocks noGrp="1"/>
          </p:cNvSpPr>
          <p:nvPr>
            <p:ph type="title"/>
          </p:nvPr>
        </p:nvSpPr>
        <p:spPr/>
        <p:txBody>
          <a:bodyPr/>
          <a:lstStyle/>
          <a:p>
            <a:r>
              <a:rPr lang="en-US" altLang="zh-TW" dirty="0"/>
              <a:t>B. RELATED WORK</a:t>
            </a:r>
            <a:endParaRPr lang="zh-TW" altLang="en-US" dirty="0"/>
          </a:p>
        </p:txBody>
      </p:sp>
      <p:sp>
        <p:nvSpPr>
          <p:cNvPr id="3" name="內容版面配置區 2">
            <a:extLst>
              <a:ext uri="{FF2B5EF4-FFF2-40B4-BE49-F238E27FC236}">
                <a16:creationId xmlns:a16="http://schemas.microsoft.com/office/drawing/2014/main" id="{C28D5418-CB3A-4363-805D-4EE774B3932B}"/>
              </a:ext>
            </a:extLst>
          </p:cNvPr>
          <p:cNvSpPr>
            <a:spLocks noGrp="1"/>
          </p:cNvSpPr>
          <p:nvPr>
            <p:ph idx="1"/>
          </p:nvPr>
        </p:nvSpPr>
        <p:spPr/>
        <p:txBody>
          <a:bodyPr/>
          <a:lstStyle/>
          <a:p>
            <a:r>
              <a:rPr lang="en-US" altLang="zh-TW" sz="2400" dirty="0"/>
              <a:t>VANET authentication has generated considerable recent research interest. In addition, blockchains are also widely utilized in the integration of new technologies in VANETs.</a:t>
            </a:r>
          </a:p>
          <a:p>
            <a:r>
              <a:rPr lang="en-US" altLang="zh-TW" sz="2400" dirty="0"/>
              <a:t>Solutions for the privacy protection of vehicles. </a:t>
            </a:r>
          </a:p>
          <a:p>
            <a:pPr lvl="1"/>
            <a:r>
              <a:rPr lang="en-US" altLang="zh-TW" sz="2000" dirty="0"/>
              <a:t>Huang et al. [18] presented a pseudonymous authentication scheme for conditional privacy in VANETs. The scheme can provide vehicle anonymity and revocation. However, achieve motor vehicles division which might lead to an additional computing overhead. </a:t>
            </a:r>
          </a:p>
          <a:p>
            <a:pPr lvl="1"/>
            <a:r>
              <a:rPr lang="en-US" altLang="zh-TW" sz="2000" dirty="0"/>
              <a:t>Horng et al. [19] also proposed a secure and privacy enhancing communication schemes for vehicle-to-vehicle communications which can resist impersonation attack. Roadside infrastructure RSUs were utilized to collect messages from vehicles in their scheme, while V2I communications were not considered. </a:t>
            </a:r>
          </a:p>
          <a:p>
            <a:pPr lvl="1"/>
            <a:r>
              <a:rPr lang="en-US" altLang="zh-TW" sz="2000" dirty="0"/>
              <a:t>Zhong et al. [20] presented a privacy-preserving authentication scheme with full aggregation in VANETs using certificateless aggregate signature to achieve secure vehicle-to-infrastructure (V2I) communications.</a:t>
            </a:r>
            <a:endParaRPr lang="zh-TW" altLang="en-US" sz="2000" dirty="0"/>
          </a:p>
          <a:p>
            <a:endParaRPr lang="zh-TW" altLang="en-US" sz="2400" dirty="0"/>
          </a:p>
        </p:txBody>
      </p:sp>
    </p:spTree>
    <p:extLst>
      <p:ext uri="{BB962C8B-B14F-4D97-AF65-F5344CB8AC3E}">
        <p14:creationId xmlns:p14="http://schemas.microsoft.com/office/powerpoint/2010/main" val="1060689331"/>
      </p:ext>
    </p:extLst>
  </p:cSld>
  <p:clrMapOvr>
    <a:masterClrMapping/>
  </p:clrMapOvr>
</p:sld>
</file>

<file path=ppt/theme/theme1.xml><?xml version="1.0" encoding="utf-8"?>
<a:theme xmlns:a="http://schemas.openxmlformats.org/drawingml/2006/main" name="main_lab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in_lab_new" id="{98E58A58-A748-45C7-A906-0E8C6EAE5F3E}" vid="{5D5525E9-938B-4EE0-85E7-078AB54B78C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main_lab_new</Template>
  <TotalTime>25661</TotalTime>
  <Words>12240</Words>
  <Application>Microsoft Office PowerPoint</Application>
  <PresentationFormat>寬螢幕</PresentationFormat>
  <Paragraphs>433</Paragraphs>
  <Slides>43</Slides>
  <Notes>43</Notes>
  <HiddenSlides>5</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43</vt:i4>
      </vt:variant>
    </vt:vector>
  </HeadingPairs>
  <TitlesOfParts>
    <vt:vector size="53" baseType="lpstr">
      <vt:lpstr>等线</vt:lpstr>
      <vt:lpstr>微軟正黑體</vt:lpstr>
      <vt:lpstr>新細明體</vt:lpstr>
      <vt:lpstr>標楷體</vt:lpstr>
      <vt:lpstr>Arial</vt:lpstr>
      <vt:lpstr>Calibri</vt:lpstr>
      <vt:lpstr>Cambria Math</vt:lpstr>
      <vt:lpstr>Times New Roman</vt:lpstr>
      <vt:lpstr>Wingdings</vt:lpstr>
      <vt:lpstr>main_lab_new</vt:lpstr>
      <vt:lpstr>B-TSCA: Blockchain Assisted Trustworthiness Scalable Computation for V2I Authentication in VANETs</vt:lpstr>
      <vt:lpstr>ABSTRACT</vt:lpstr>
      <vt:lpstr> INTRODUCTION</vt:lpstr>
      <vt:lpstr>PowerPoint 簡報</vt:lpstr>
      <vt:lpstr>PowerPoint 簡報</vt:lpstr>
      <vt:lpstr>A. MOTIVATION</vt:lpstr>
      <vt:lpstr>Our Contributions</vt:lpstr>
      <vt:lpstr>PowerPoint 簡報</vt:lpstr>
      <vt:lpstr>B. RELATED WORK</vt:lpstr>
      <vt:lpstr>PowerPoint 簡報</vt:lpstr>
      <vt:lpstr>PowerPoint 簡報</vt:lpstr>
      <vt:lpstr>II. PRELIMINARIES</vt:lpstr>
      <vt:lpstr>B. COMPUTATIONAL DIFFIE-HELLMAN (CDH) ASSUMPTION</vt:lpstr>
      <vt:lpstr>PowerPoint 簡報</vt:lpstr>
      <vt:lpstr>III. SYSTEM MODEL AND SECURITY MODEL</vt:lpstr>
      <vt:lpstr>PowerPoint 簡報</vt:lpstr>
      <vt:lpstr>B. SECURITY MODEL</vt:lpstr>
      <vt:lpstr>PowerPoint 簡報</vt:lpstr>
      <vt:lpstr>IV. BLOCKCHAIN ASSISTED TRUSTWORTHINESS SCALABLE COMPUTATION</vt:lpstr>
      <vt:lpstr>A. THE CONCEPT OF BLOCKCHAIN</vt:lpstr>
      <vt:lpstr>B. DETAILS OF BLOCKCHAIN ASSISTED TRUSTWORTHINESS SCALABLE COMPUTATION</vt:lpstr>
      <vt:lpstr>PowerPoint 簡報</vt:lpstr>
      <vt:lpstr>PowerPoint 簡報</vt:lpstr>
      <vt:lpstr>PowerPoint 簡報</vt:lpstr>
      <vt:lpstr>V. OUR PROPOSED SCHEME</vt:lpstr>
      <vt:lpstr>PowerPoint 簡報</vt:lpstr>
      <vt:lpstr>V2I-INITIAL AUTHENTICATION PHASE</vt:lpstr>
      <vt:lpstr>VI. SECURITY ANALYSIS</vt:lpstr>
      <vt:lpstr>PowerPoint 簡報</vt:lpstr>
      <vt:lpstr>PowerPoint 簡報</vt:lpstr>
      <vt:lpstr>PowerPoint 簡報</vt:lpstr>
      <vt:lpstr>PowerPoint 簡報</vt:lpstr>
      <vt:lpstr>D. V2I-HANDOVER AUTHENTICATION PHASE</vt:lpstr>
      <vt:lpstr>PowerPoint 簡報</vt:lpstr>
      <vt:lpstr>PowerPoint 簡報</vt:lpstr>
      <vt:lpstr>PowerPoint 簡報</vt:lpstr>
      <vt:lpstr>PowerPoint 簡報</vt:lpstr>
      <vt:lpstr>PowerPoint 簡報</vt:lpstr>
      <vt:lpstr>PowerPoint 簡報</vt:lpstr>
      <vt:lpstr>D. SECURITY AGAINST MITM ATTACK AND REPLY ATTACK</vt:lpstr>
      <vt:lpstr>VII. PERFORMANCE ANALYSIS</vt:lpstr>
      <vt:lpstr>PowerPoint 簡報</vt:lpstr>
      <vt:lpstr>VIII.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B-TSCA: Blockchain Assisted Trustworthiness Scalable Computation for V2I Authentication in VANETs</dc:title>
  <dc:creator>CYTSAO_Erin</dc:creator>
  <cp:lastModifiedBy>CYTSAO_Erin</cp:lastModifiedBy>
  <cp:revision>65</cp:revision>
  <dcterms:created xsi:type="dcterms:W3CDTF">2023-02-13T12:11:39Z</dcterms:created>
  <dcterms:modified xsi:type="dcterms:W3CDTF">2023-03-03T07:53:29Z</dcterms:modified>
</cp:coreProperties>
</file>