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57" r:id="rId3"/>
    <p:sldId id="276" r:id="rId4"/>
    <p:sldId id="27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5" r:id="rId20"/>
    <p:sldId id="272" r:id="rId21"/>
    <p:sldId id="273" r:id="rId22"/>
    <p:sldId id="274" r:id="rId2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56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28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00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72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3653" autoAdjust="0"/>
  </p:normalViewPr>
  <p:slideViewPr>
    <p:cSldViewPr>
      <p:cViewPr varScale="1">
        <p:scale>
          <a:sx n="84" d="100"/>
          <a:sy n="84" d="100"/>
        </p:scale>
        <p:origin x="2376" y="90"/>
      </p:cViewPr>
      <p:guideLst/>
    </p:cSldViewPr>
  </p:slideViewPr>
  <p:notesTextViewPr>
    <p:cViewPr>
      <p:scale>
        <a:sx n="1" d="1"/>
        <a:sy n="1" d="1"/>
      </p:scale>
      <p:origin x="0" y="0"/>
    </p:cViewPr>
  </p:notesTextViewPr>
  <p:notesViewPr>
    <p:cSldViewPr>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4E111911-B8B2-411E-B779-3D09098FF71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zh-TW" altLang="en-US"/>
          </a:p>
        </p:txBody>
      </p:sp>
      <p:sp>
        <p:nvSpPr>
          <p:cNvPr id="3" name="日期版面配置區 2">
            <a:extLst>
              <a:ext uri="{FF2B5EF4-FFF2-40B4-BE49-F238E27FC236}">
                <a16:creationId xmlns:a16="http://schemas.microsoft.com/office/drawing/2014/main" id="{AC5FAB04-305B-4C6B-9A14-295BA555C2F3}"/>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BA7B7647-F7CC-4466-808F-FFF761082437}" type="datetimeFigureOut">
              <a:rPr lang="zh-TW" altLang="en-US"/>
              <a:pPr>
                <a:defRPr/>
              </a:pPr>
              <a:t>2022/12/12</a:t>
            </a:fld>
            <a:endParaRPr lang="zh-TW" altLang="en-US"/>
          </a:p>
        </p:txBody>
      </p:sp>
      <p:sp>
        <p:nvSpPr>
          <p:cNvPr id="4" name="頁尾版面配置區 3">
            <a:extLst>
              <a:ext uri="{FF2B5EF4-FFF2-40B4-BE49-F238E27FC236}">
                <a16:creationId xmlns:a16="http://schemas.microsoft.com/office/drawing/2014/main" id="{920C2F65-9B24-48CA-B6D4-87F375F1174F}"/>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zh-TW" altLang="en-US"/>
          </a:p>
        </p:txBody>
      </p:sp>
      <p:sp>
        <p:nvSpPr>
          <p:cNvPr id="5" name="投影片編號版面配置區 4">
            <a:extLst>
              <a:ext uri="{FF2B5EF4-FFF2-40B4-BE49-F238E27FC236}">
                <a16:creationId xmlns:a16="http://schemas.microsoft.com/office/drawing/2014/main" id="{6F8DF3B0-D745-4045-9D80-2995F34C50CC}"/>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56B30DA-B77A-410E-A5FF-4CB6A252B861}"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150FA52D-0E2D-49D4-9A3B-079F4BB1B79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zh-TW" altLang="en-US"/>
          </a:p>
        </p:txBody>
      </p:sp>
      <p:sp>
        <p:nvSpPr>
          <p:cNvPr id="3" name="日期版面配置區 2">
            <a:extLst>
              <a:ext uri="{FF2B5EF4-FFF2-40B4-BE49-F238E27FC236}">
                <a16:creationId xmlns:a16="http://schemas.microsoft.com/office/drawing/2014/main" id="{2EB62BDB-5DEF-4854-9B15-2B315076B206}"/>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AFF14879-9D9A-4008-850E-902914F09AEE}" type="datetimeFigureOut">
              <a:rPr lang="zh-TW" altLang="en-US"/>
              <a:pPr>
                <a:defRPr/>
              </a:pPr>
              <a:t>2022/12/12</a:t>
            </a:fld>
            <a:endParaRPr lang="zh-TW" altLang="en-US"/>
          </a:p>
        </p:txBody>
      </p:sp>
      <p:sp>
        <p:nvSpPr>
          <p:cNvPr id="4" name="投影片圖像版面配置區 3">
            <a:extLst>
              <a:ext uri="{FF2B5EF4-FFF2-40B4-BE49-F238E27FC236}">
                <a16:creationId xmlns:a16="http://schemas.microsoft.com/office/drawing/2014/main" id="{9C12CFD2-9292-4C00-85E1-DB9308CD2762}"/>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a:extLst>
              <a:ext uri="{FF2B5EF4-FFF2-40B4-BE49-F238E27FC236}">
                <a16:creationId xmlns:a16="http://schemas.microsoft.com/office/drawing/2014/main" id="{BF3BAE05-6ED5-4791-9557-954E813BEED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a:extLst>
              <a:ext uri="{FF2B5EF4-FFF2-40B4-BE49-F238E27FC236}">
                <a16:creationId xmlns:a16="http://schemas.microsoft.com/office/drawing/2014/main" id="{A3A5CE20-EA6D-4148-82BB-44638084908D}"/>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zh-TW" altLang="en-US"/>
          </a:p>
        </p:txBody>
      </p:sp>
      <p:sp>
        <p:nvSpPr>
          <p:cNvPr id="7" name="投影片編號版面配置區 6">
            <a:extLst>
              <a:ext uri="{FF2B5EF4-FFF2-40B4-BE49-F238E27FC236}">
                <a16:creationId xmlns:a16="http://schemas.microsoft.com/office/drawing/2014/main" id="{C35C4796-F668-4C86-A56B-80374470573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DB2709A-403D-41EF-B2AE-0FF427B0B431}"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隨意網路（</a:t>
            </a:r>
            <a:r>
              <a:rPr lang="en-US" altLang="zh-TW" dirty="0"/>
              <a:t>Ad Hoc Network</a:t>
            </a:r>
            <a:r>
              <a:rPr lang="zh-TW" altLang="en-US" dirty="0"/>
              <a:t>）已經發展了數十年，它的理念是每一台設備不僅可以發送接收網路封包，更能夠扮演網路中繼站的角色，在這樣的網路裡，不需要特別依靠特定的網路基礎建設，而是透過各個設備互相連結構成網路，與一般傳統的網路不同，當然所使用的網路協定也不相同。而隨意網路最大的使用環境就是無線網路，因為各個節點的高度移動性，所以使用隨意網路方式建構出高效率的網路環境，但是也因為無線網路的特性，讓路由方式的設計必須有所不同。有以下三種</a:t>
            </a:r>
            <a:endParaRPr lang="en-US" altLang="zh-TW" dirty="0"/>
          </a:p>
          <a:p>
            <a:r>
              <a:rPr lang="en-US" altLang="zh-TW" sz="1200" b="0" i="0" kern="1200" dirty="0">
                <a:solidFill>
                  <a:schemeClr val="tx1"/>
                </a:solidFill>
                <a:effectLst/>
                <a:latin typeface="+mn-lt"/>
                <a:ea typeface="+mn-ea"/>
                <a:cs typeface="+mn-cs"/>
              </a:rPr>
              <a:t>Vehicular ad-hoc network</a:t>
            </a:r>
            <a:br>
              <a:rPr lang="zh-TW" altLang="en-US" dirty="0"/>
            </a:br>
            <a:r>
              <a:rPr lang="zh-TW" altLang="en-US" sz="1200" b="0" i="0" kern="1200" dirty="0">
                <a:solidFill>
                  <a:schemeClr val="tx1"/>
                </a:solidFill>
                <a:effectLst/>
                <a:latin typeface="+mn-lt"/>
                <a:ea typeface="+mn-ea"/>
                <a:cs typeface="+mn-cs"/>
              </a:rPr>
              <a:t>是通過將移動自組織網絡</a:t>
            </a:r>
            <a:r>
              <a:rPr lang="en-US" altLang="zh-TW" sz="1200" b="0" i="0" kern="1200" dirty="0">
                <a:solidFill>
                  <a:schemeClr val="tx1"/>
                </a:solidFill>
                <a:effectLst/>
                <a:latin typeface="+mn-lt"/>
                <a:ea typeface="+mn-ea"/>
                <a:cs typeface="+mn-cs"/>
              </a:rPr>
              <a:t>(MANET) </a:t>
            </a:r>
            <a:r>
              <a:rPr lang="zh-TW" altLang="en-US" sz="1200" b="0" i="0" kern="1200" dirty="0">
                <a:solidFill>
                  <a:schemeClr val="tx1"/>
                </a:solidFill>
                <a:effectLst/>
                <a:latin typeface="+mn-lt"/>
                <a:ea typeface="+mn-ea"/>
                <a:cs typeface="+mn-cs"/>
              </a:rPr>
              <a:t>的原理（移動設備無線網絡的自發創建）應用於車輛領域而創建的。其中可以形成網絡並可以在汽車之間中繼信息。結果表明，車對車和車對路邊通信架構將在 </a:t>
            </a:r>
            <a:r>
              <a:rPr lang="en-US" altLang="zh-TW" sz="1200" b="0" i="0" kern="1200" dirty="0">
                <a:solidFill>
                  <a:schemeClr val="tx1"/>
                </a:solidFill>
                <a:effectLst/>
                <a:latin typeface="+mn-lt"/>
                <a:ea typeface="+mn-ea"/>
                <a:cs typeface="+mn-cs"/>
              </a:rPr>
              <a:t>VANET </a:t>
            </a:r>
            <a:r>
              <a:rPr lang="zh-TW" altLang="en-US" sz="1200" b="0" i="0" kern="1200" dirty="0">
                <a:solidFill>
                  <a:schemeClr val="tx1"/>
                </a:solidFill>
                <a:effectLst/>
                <a:latin typeface="+mn-lt"/>
                <a:ea typeface="+mn-ea"/>
                <a:cs typeface="+mn-cs"/>
              </a:rPr>
              <a:t>中共存，以提供道路安全、導航和其他路邊服務。</a:t>
            </a:r>
            <a:r>
              <a:rPr lang="en-US" altLang="zh-TW" sz="1200" b="0" i="0" kern="1200" dirty="0">
                <a:solidFill>
                  <a:schemeClr val="tx1"/>
                </a:solidFill>
                <a:effectLst/>
                <a:latin typeface="+mn-lt"/>
                <a:ea typeface="+mn-ea"/>
                <a:cs typeface="+mn-cs"/>
              </a:rPr>
              <a:t>VANET</a:t>
            </a:r>
            <a:r>
              <a:rPr lang="zh-TW" altLang="en-US" sz="1200" b="0" i="0" kern="1200" dirty="0">
                <a:solidFill>
                  <a:schemeClr val="tx1"/>
                </a:solidFill>
                <a:effectLst/>
                <a:latin typeface="+mn-lt"/>
                <a:ea typeface="+mn-ea"/>
                <a:cs typeface="+mn-cs"/>
              </a:rPr>
              <a:t>是智能交通系統的關鍵部分</a:t>
            </a:r>
            <a:r>
              <a:rPr lang="en-US" altLang="zh-TW" sz="1200" b="0" i="0" kern="1200" dirty="0">
                <a:solidFill>
                  <a:schemeClr val="tx1"/>
                </a:solidFill>
                <a:effectLst/>
                <a:latin typeface="+mn-lt"/>
                <a:ea typeface="+mn-ea"/>
                <a:cs typeface="+mn-cs"/>
              </a:rPr>
              <a:t>(ITS) </a:t>
            </a:r>
            <a:r>
              <a:rPr lang="zh-TW" altLang="en-US" sz="1200" b="0" i="0" kern="1200" dirty="0">
                <a:solidFill>
                  <a:schemeClr val="tx1"/>
                </a:solidFill>
                <a:effectLst/>
                <a:latin typeface="+mn-lt"/>
                <a:ea typeface="+mn-ea"/>
                <a:cs typeface="+mn-cs"/>
              </a:rPr>
              <a:t>框架。有時，</a:t>
            </a:r>
            <a:r>
              <a:rPr lang="en-US" altLang="zh-TW" sz="1200" b="0" i="0" kern="1200" dirty="0">
                <a:solidFill>
                  <a:schemeClr val="tx1"/>
                </a:solidFill>
                <a:effectLst/>
                <a:latin typeface="+mn-lt"/>
                <a:ea typeface="+mn-ea"/>
                <a:cs typeface="+mn-cs"/>
              </a:rPr>
              <a:t>VANET </a:t>
            </a:r>
            <a:r>
              <a:rPr lang="zh-TW" altLang="en-US" sz="1200" b="0" i="0" kern="1200" dirty="0">
                <a:solidFill>
                  <a:schemeClr val="tx1"/>
                </a:solidFill>
                <a:effectLst/>
                <a:latin typeface="+mn-lt"/>
                <a:ea typeface="+mn-ea"/>
                <a:cs typeface="+mn-cs"/>
              </a:rPr>
              <a:t>被稱為智能交通網絡。它們被理解為已經演變成更廣泛的“車聯網”</a:t>
            </a:r>
            <a:r>
              <a:rPr lang="en-US" altLang="zh-TW" sz="1200" b="0" i="0" kern="1200" dirty="0">
                <a:solidFill>
                  <a:schemeClr val="tx1"/>
                </a:solidFill>
                <a:effectLst/>
                <a:latin typeface="+mn-lt"/>
                <a:ea typeface="+mn-ea"/>
                <a:cs typeface="+mn-cs"/>
              </a:rPr>
              <a:t>VANET </a:t>
            </a:r>
            <a:r>
              <a:rPr lang="zh-TW" altLang="en-US" sz="1200" b="0" i="0" kern="1200" dirty="0">
                <a:solidFill>
                  <a:schemeClr val="tx1"/>
                </a:solidFill>
                <a:effectLst/>
                <a:latin typeface="+mn-lt"/>
                <a:ea typeface="+mn-ea"/>
                <a:cs typeface="+mn-cs"/>
              </a:rPr>
              <a:t>支持廣泛的應用</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從簡單的一跳信息傳播，例如合作意識消息 </a:t>
            </a:r>
            <a:r>
              <a:rPr lang="en-US" altLang="zh-TW" sz="1200" b="0" i="0" kern="1200" dirty="0">
                <a:solidFill>
                  <a:schemeClr val="tx1"/>
                </a:solidFill>
                <a:effectLst/>
                <a:latin typeface="+mn-lt"/>
                <a:ea typeface="+mn-ea"/>
                <a:cs typeface="+mn-cs"/>
              </a:rPr>
              <a:t>(CAM) </a:t>
            </a:r>
            <a:r>
              <a:rPr lang="zh-TW" altLang="en-US" sz="1200" b="0" i="0" kern="1200" dirty="0">
                <a:solidFill>
                  <a:schemeClr val="tx1"/>
                </a:solidFill>
                <a:effectLst/>
                <a:latin typeface="+mn-lt"/>
                <a:ea typeface="+mn-ea"/>
                <a:cs typeface="+mn-cs"/>
              </a:rPr>
              <a:t>到遠距離的多跳消息傳播。大多數對移動自組織網絡</a:t>
            </a:r>
            <a:r>
              <a:rPr lang="en-US" altLang="zh-TW" sz="1200" b="0" i="0" kern="1200" dirty="0">
                <a:solidFill>
                  <a:schemeClr val="tx1"/>
                </a:solidFill>
                <a:effectLst/>
                <a:latin typeface="+mn-lt"/>
                <a:ea typeface="+mn-ea"/>
                <a:cs typeface="+mn-cs"/>
              </a:rPr>
              <a:t>(MANET) </a:t>
            </a:r>
            <a:r>
              <a:rPr lang="zh-TW" altLang="en-US" sz="1200" b="0" i="0" kern="1200" dirty="0">
                <a:solidFill>
                  <a:schemeClr val="tx1"/>
                </a:solidFill>
                <a:effectLst/>
                <a:latin typeface="+mn-lt"/>
                <a:ea typeface="+mn-ea"/>
                <a:cs typeface="+mn-cs"/>
              </a:rPr>
              <a:t>感興趣的問題都對 </a:t>
            </a:r>
            <a:r>
              <a:rPr lang="en-US" altLang="zh-TW" sz="1200" b="0" i="0" kern="1200" dirty="0">
                <a:solidFill>
                  <a:schemeClr val="tx1"/>
                </a:solidFill>
                <a:effectLst/>
                <a:latin typeface="+mn-lt"/>
                <a:ea typeface="+mn-ea"/>
                <a:cs typeface="+mn-cs"/>
              </a:rPr>
              <a:t>VANET </a:t>
            </a:r>
            <a:r>
              <a:rPr lang="zh-TW" altLang="en-US" sz="1200" b="0" i="0" kern="1200" dirty="0">
                <a:solidFill>
                  <a:schemeClr val="tx1"/>
                </a:solidFill>
                <a:effectLst/>
                <a:latin typeface="+mn-lt"/>
                <a:ea typeface="+mn-ea"/>
                <a:cs typeface="+mn-cs"/>
              </a:rPr>
              <a:t>感興趣，但細節有所不同。車輛不是隨機移動，而是傾向於以有組織的方式移動。同樣可以相當準確地描述與路邊設備的相互作用。</a:t>
            </a:r>
            <a:br>
              <a:rPr lang="zh-TW" altLang="en-US" dirty="0"/>
            </a:br>
            <a:endParaRPr lang="zh-TW" altLang="en-US" dirty="0"/>
          </a:p>
        </p:txBody>
      </p:sp>
      <p:sp>
        <p:nvSpPr>
          <p:cNvPr id="4" name="投影片編號版面配置區 3"/>
          <p:cNvSpPr>
            <a:spLocks noGrp="1"/>
          </p:cNvSpPr>
          <p:nvPr>
            <p:ph type="sldNum" sz="quarter" idx="5"/>
          </p:nvPr>
        </p:nvSpPr>
        <p:spPr/>
        <p:txBody>
          <a:bodyPr/>
          <a:lstStyle/>
          <a:p>
            <a:pPr>
              <a:defRPr/>
            </a:pPr>
            <a:fld id="{3DB2709A-403D-41EF-B2AE-0FF427B0B431}" type="slidenum">
              <a:rPr lang="zh-TW" altLang="en-US" smtClean="0"/>
              <a:pPr>
                <a:defRPr/>
              </a:pPr>
              <a:t>4</a:t>
            </a:fld>
            <a:endParaRPr lang="zh-TW" altLang="en-US"/>
          </a:p>
        </p:txBody>
      </p:sp>
    </p:spTree>
    <p:extLst>
      <p:ext uri="{BB962C8B-B14F-4D97-AF65-F5344CB8AC3E}">
        <p14:creationId xmlns:p14="http://schemas.microsoft.com/office/powerpoint/2010/main" val="274812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一些白名單要如何做取得更新這樣</a:t>
            </a:r>
          </a:p>
        </p:txBody>
      </p:sp>
      <p:sp>
        <p:nvSpPr>
          <p:cNvPr id="4" name="投影片編號版面配置區 3"/>
          <p:cNvSpPr>
            <a:spLocks noGrp="1"/>
          </p:cNvSpPr>
          <p:nvPr>
            <p:ph type="sldNum" sz="quarter" idx="5"/>
          </p:nvPr>
        </p:nvSpPr>
        <p:spPr/>
        <p:txBody>
          <a:bodyPr/>
          <a:lstStyle/>
          <a:p>
            <a:pPr>
              <a:defRPr/>
            </a:pPr>
            <a:fld id="{3DB2709A-403D-41EF-B2AE-0FF427B0B431}" type="slidenum">
              <a:rPr lang="zh-TW" altLang="en-US" smtClean="0"/>
              <a:pPr>
                <a:defRPr/>
              </a:pPr>
              <a:t>14</a:t>
            </a:fld>
            <a:endParaRPr lang="zh-TW" altLang="en-US"/>
          </a:p>
        </p:txBody>
      </p:sp>
    </p:spTree>
    <p:extLst>
      <p:ext uri="{BB962C8B-B14F-4D97-AF65-F5344CB8AC3E}">
        <p14:creationId xmlns:p14="http://schemas.microsoft.com/office/powerpoint/2010/main" val="2983463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黑名單</a:t>
            </a:r>
            <a:r>
              <a:rPr lang="en-US" altLang="zh-TW" dirty="0"/>
              <a:t>ETSI</a:t>
            </a:r>
            <a:r>
              <a:rPr lang="zh-TW" altLang="en-US" dirty="0"/>
              <a:t>是假設有一個網站可以讓大家去下載</a:t>
            </a:r>
            <a:endParaRPr lang="en-US" altLang="zh-TW" dirty="0"/>
          </a:p>
          <a:p>
            <a:r>
              <a:rPr lang="zh-TW" altLang="en-US" dirty="0"/>
              <a:t>可是有一個問題如果黑名單不再你所在地區的話，拿了也沒用反而多了很多</a:t>
            </a:r>
            <a:r>
              <a:rPr lang="en-US" altLang="zh-TW" dirty="0"/>
              <a:t>CR</a:t>
            </a:r>
          </a:p>
          <a:p>
            <a:endParaRPr lang="zh-TW" altLang="en-US" dirty="0"/>
          </a:p>
        </p:txBody>
      </p:sp>
      <p:sp>
        <p:nvSpPr>
          <p:cNvPr id="4" name="投影片編號版面配置區 3"/>
          <p:cNvSpPr>
            <a:spLocks noGrp="1"/>
          </p:cNvSpPr>
          <p:nvPr>
            <p:ph type="sldNum" sz="quarter" idx="5"/>
          </p:nvPr>
        </p:nvSpPr>
        <p:spPr/>
        <p:txBody>
          <a:bodyPr/>
          <a:lstStyle/>
          <a:p>
            <a:pPr>
              <a:defRPr/>
            </a:pPr>
            <a:fld id="{3DB2709A-403D-41EF-B2AE-0FF427B0B431}" type="slidenum">
              <a:rPr lang="zh-TW" altLang="en-US" smtClean="0"/>
              <a:pPr>
                <a:defRPr/>
              </a:pPr>
              <a:t>15</a:t>
            </a:fld>
            <a:endParaRPr lang="zh-TW" altLang="en-US"/>
          </a:p>
        </p:txBody>
      </p:sp>
    </p:spTree>
    <p:extLst>
      <p:ext uri="{BB962C8B-B14F-4D97-AF65-F5344CB8AC3E}">
        <p14:creationId xmlns:p14="http://schemas.microsoft.com/office/powerpoint/2010/main" val="1199454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裝置就會創建一個憑證包含</a:t>
            </a:r>
            <a:r>
              <a:rPr lang="en-US" altLang="zh-TW" dirty="0"/>
              <a:t>public key</a:t>
            </a:r>
            <a:r>
              <a:rPr lang="zh-TW" altLang="en-US" dirty="0"/>
              <a:t>然後送給</a:t>
            </a:r>
            <a:r>
              <a:rPr lang="en-US" altLang="zh-TW" dirty="0"/>
              <a:t>CA(</a:t>
            </a:r>
            <a:r>
              <a:rPr lang="zh-TW" altLang="en-US" dirty="0"/>
              <a:t>只有一個就還好</a:t>
            </a:r>
            <a:r>
              <a:rPr lang="en-US" altLang="zh-TW" dirty="0"/>
              <a:t>)</a:t>
            </a:r>
          </a:p>
          <a:p>
            <a:r>
              <a:rPr lang="zh-TW" altLang="en-US" dirty="0"/>
              <a:t>但是如果一台車有好幾個假名用的憑證這</a:t>
            </a:r>
            <a:r>
              <a:rPr lang="en-US" altLang="zh-TW" dirty="0"/>
              <a:t>CA</a:t>
            </a:r>
            <a:r>
              <a:rPr lang="zh-TW" altLang="en-US" dirty="0"/>
              <a:t>會必須要儲存好幾的個這樣就很麻煩</a:t>
            </a:r>
            <a:endParaRPr lang="en-US" altLang="zh-TW" dirty="0"/>
          </a:p>
          <a:p>
            <a:r>
              <a:rPr lang="zh-TW" altLang="en-US" dirty="0"/>
              <a:t>為了簡化憑證 讓裝置不用一直去申請</a:t>
            </a:r>
            <a:endParaRPr lang="en-US" altLang="zh-TW" dirty="0"/>
          </a:p>
          <a:p>
            <a:r>
              <a:rPr lang="zh-TW" altLang="en-US" dirty="0"/>
              <a:t>解決方法</a:t>
            </a:r>
            <a:endParaRPr lang="en-US" altLang="zh-TW" dirty="0"/>
          </a:p>
          <a:p>
            <a:r>
              <a:rPr lang="en-US" altLang="zh-TW" sz="1200" b="0" i="0" u="none" strike="noStrike" kern="1200" baseline="0" dirty="0">
                <a:solidFill>
                  <a:schemeClr val="tx1"/>
                </a:solidFill>
                <a:latin typeface="+mn-lt"/>
                <a:ea typeface="+mn-ea"/>
                <a:cs typeface="+mn-cs"/>
              </a:rPr>
              <a:t>Butterfly key </a:t>
            </a:r>
          </a:p>
          <a:p>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pPr>
              <a:defRPr/>
            </a:pPr>
            <a:fld id="{3DB2709A-403D-41EF-B2AE-0FF427B0B431}" type="slidenum">
              <a:rPr lang="zh-TW" altLang="en-US" smtClean="0"/>
              <a:pPr>
                <a:defRPr/>
              </a:pPr>
              <a:t>16</a:t>
            </a:fld>
            <a:endParaRPr lang="zh-TW" altLang="en-US"/>
          </a:p>
        </p:txBody>
      </p:sp>
    </p:spTree>
    <p:extLst>
      <p:ext uri="{BB962C8B-B14F-4D97-AF65-F5344CB8AC3E}">
        <p14:creationId xmlns:p14="http://schemas.microsoft.com/office/powerpoint/2010/main" val="2771408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目標</a:t>
            </a:r>
            <a:endParaRPr lang="en-US" altLang="zh-TW" dirty="0"/>
          </a:p>
          <a:p>
            <a:r>
              <a:rPr lang="zh-TW" altLang="en-US" dirty="0"/>
              <a:t>希望讓一個裝置能要求任意憑證要多少有多少不用一直去申請</a:t>
            </a:r>
            <a:endParaRPr lang="en-US" altLang="zh-TW" dirty="0"/>
          </a:p>
          <a:p>
            <a:r>
              <a:rPr lang="zh-TW" altLang="en-US" dirty="0"/>
              <a:t>方法</a:t>
            </a:r>
            <a:endParaRPr lang="en-US" altLang="zh-TW" dirty="0"/>
          </a:p>
          <a:p>
            <a:r>
              <a:rPr lang="zh-TW" altLang="en-US" dirty="0"/>
              <a:t>就是要求一次會有一個起始點然後一個加密用的</a:t>
            </a:r>
            <a:r>
              <a:rPr lang="en-US" altLang="zh-TW" dirty="0"/>
              <a:t>public</a:t>
            </a:r>
            <a:r>
              <a:rPr lang="zh-TW" altLang="en-US" dirty="0"/>
              <a:t> </a:t>
            </a:r>
            <a:r>
              <a:rPr lang="en-US" altLang="zh-TW" dirty="0"/>
              <a:t>key</a:t>
            </a:r>
            <a:r>
              <a:rPr lang="zh-TW" altLang="en-US" dirty="0"/>
              <a:t> 。</a:t>
            </a:r>
            <a:r>
              <a:rPr lang="en-US" altLang="zh-TW" sz="1200" dirty="0"/>
              <a:t>signing public key </a:t>
            </a:r>
            <a:r>
              <a:rPr lang="zh-TW" altLang="en-US" sz="1200" dirty="0"/>
              <a:t>簽章用的</a:t>
            </a:r>
            <a:endParaRPr lang="en-US" altLang="zh-TW" sz="1200" dirty="0"/>
          </a:p>
          <a:p>
            <a:r>
              <a:rPr lang="zh-TW" altLang="en-US" sz="1200" dirty="0"/>
              <a:t>由</a:t>
            </a:r>
            <a:r>
              <a:rPr lang="en-US" altLang="zh-TW" sz="1200" dirty="0"/>
              <a:t>RCA</a:t>
            </a:r>
            <a:r>
              <a:rPr lang="zh-TW" altLang="en-US" sz="1200" dirty="0"/>
              <a:t>去做加密中間的</a:t>
            </a:r>
            <a:r>
              <a:rPr lang="en-US" altLang="zh-TW" sz="1200" dirty="0"/>
              <a:t>RA</a:t>
            </a:r>
            <a:r>
              <a:rPr lang="zh-TW" altLang="en-US" sz="1200" dirty="0"/>
              <a:t>就無法知道內容， 設計的概念就是把加密的單位跟憑證的單位做分開不要讓任何一個單位知道過多的車輛的資訊</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pPr>
              <a:defRPr/>
            </a:pPr>
            <a:fld id="{3DB2709A-403D-41EF-B2AE-0FF427B0B431}" type="slidenum">
              <a:rPr lang="zh-TW" altLang="en-US" smtClean="0"/>
              <a:pPr>
                <a:defRPr/>
              </a:pPr>
              <a:t>17</a:t>
            </a:fld>
            <a:endParaRPr lang="zh-TW" altLang="en-US"/>
          </a:p>
        </p:txBody>
      </p:sp>
    </p:spTree>
    <p:extLst>
      <p:ext uri="{BB962C8B-B14F-4D97-AF65-F5344CB8AC3E}">
        <p14:creationId xmlns:p14="http://schemas.microsoft.com/office/powerpoint/2010/main" val="781657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介紹了</a:t>
            </a:r>
            <a:r>
              <a:rPr lang="en-US" altLang="zh-TW" dirty="0"/>
              <a:t>5G-V2X</a:t>
            </a:r>
            <a:r>
              <a:rPr lang="zh-TW" altLang="en-US" dirty="0"/>
              <a:t>中典型的車載組播服務模型，並提出了基於該模型的基於組播服務認證和數據傳輸方案。通過該方案，在獲得</a:t>
            </a:r>
            <a:r>
              <a:rPr lang="en-US" altLang="zh-TW" dirty="0"/>
              <a:t>5G HN</a:t>
            </a:r>
            <a:r>
              <a:rPr lang="zh-TW" altLang="en-US" dirty="0"/>
              <a:t>在線安全分發的密鑰後，一組車輛可以同時連接到外部內容提供商，獲得組播服務，然後獲得組播服務密鑰，進一步獲得組播服務數據。通過額外引入組播流量密鑰，組播服務密鑰可以在車輛加入和離開時得到相應的有效更新。</a:t>
            </a:r>
          </a:p>
        </p:txBody>
      </p:sp>
      <p:sp>
        <p:nvSpPr>
          <p:cNvPr id="4" name="投影片編號版面配置區 3"/>
          <p:cNvSpPr>
            <a:spLocks noGrp="1"/>
          </p:cNvSpPr>
          <p:nvPr>
            <p:ph type="sldNum" sz="quarter" idx="5"/>
          </p:nvPr>
        </p:nvSpPr>
        <p:spPr/>
        <p:txBody>
          <a:bodyPr/>
          <a:lstStyle/>
          <a:p>
            <a:pPr>
              <a:defRPr/>
            </a:pPr>
            <a:fld id="{3DB2709A-403D-41EF-B2AE-0FF427B0B431}" type="slidenum">
              <a:rPr lang="zh-TW" altLang="en-US" smtClean="0"/>
              <a:pPr>
                <a:defRPr/>
              </a:pPr>
              <a:t>18</a:t>
            </a:fld>
            <a:endParaRPr lang="zh-TW" altLang="en-US"/>
          </a:p>
        </p:txBody>
      </p:sp>
    </p:spTree>
    <p:extLst>
      <p:ext uri="{BB962C8B-B14F-4D97-AF65-F5344CB8AC3E}">
        <p14:creationId xmlns:p14="http://schemas.microsoft.com/office/powerpoint/2010/main" val="3896807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每輛車輛通過 </a:t>
            </a:r>
            <a:r>
              <a:rPr lang="en-US" altLang="zh-TW" dirty="0" err="1"/>
              <a:t>gNB</a:t>
            </a:r>
            <a:r>
              <a:rPr lang="en-US" altLang="zh-TW" dirty="0"/>
              <a:t> </a:t>
            </a:r>
            <a:r>
              <a:rPr lang="zh-TW" altLang="en-US" dirty="0"/>
              <a:t>通過無線信道連接到網絡。</a:t>
            </a:r>
            <a:r>
              <a:rPr lang="en-US" altLang="zh-TW" dirty="0" err="1"/>
              <a:t>gNB</a:t>
            </a:r>
            <a:r>
              <a:rPr lang="en-US" altLang="zh-TW" dirty="0"/>
              <a:t> </a:t>
            </a:r>
            <a:r>
              <a:rPr lang="zh-TW" altLang="en-US" dirty="0"/>
              <a:t>通過有線通道連接到 </a:t>
            </a:r>
            <a:r>
              <a:rPr lang="en-US" altLang="zh-TW" dirty="0"/>
              <a:t>5G </a:t>
            </a:r>
            <a:r>
              <a:rPr lang="zh-TW" altLang="en-US" dirty="0"/>
              <a:t>核心網絡 </a:t>
            </a:r>
            <a:r>
              <a:rPr lang="en-US" altLang="zh-TW" dirty="0"/>
              <a:t>(CN)</a:t>
            </a:r>
            <a:r>
              <a:rPr lang="zh-TW" altLang="en-US" dirty="0"/>
              <a:t>。在交接期間，</a:t>
            </a:r>
            <a:r>
              <a:rPr lang="en-US" altLang="zh-TW" dirty="0"/>
              <a:t>AMF </a:t>
            </a:r>
            <a:r>
              <a:rPr lang="zh-TW" altLang="en-US" dirty="0"/>
              <a:t>與車輛保持身份驗證和密鑰管理。當排中的第一輛車進入 </a:t>
            </a:r>
            <a:r>
              <a:rPr lang="en-US" altLang="zh-TW" dirty="0"/>
              <a:t>t-</a:t>
            </a:r>
            <a:r>
              <a:rPr lang="en-US" altLang="zh-TW" dirty="0" err="1"/>
              <a:t>gNB</a:t>
            </a:r>
            <a:r>
              <a:rPr lang="en-US" altLang="zh-TW" dirty="0"/>
              <a:t> </a:t>
            </a:r>
            <a:r>
              <a:rPr lang="zh-TW" altLang="en-US" dirty="0"/>
              <a:t>的覆蓋範圍時，它將使用與 </a:t>
            </a:r>
            <a:r>
              <a:rPr lang="en-US" altLang="zh-TW" dirty="0"/>
              <a:t>t-</a:t>
            </a:r>
            <a:r>
              <a:rPr lang="en-US" altLang="zh-TW" dirty="0" err="1"/>
              <a:t>gNB</a:t>
            </a:r>
            <a:r>
              <a:rPr lang="en-US" altLang="zh-TW" dirty="0"/>
              <a:t> </a:t>
            </a:r>
            <a:r>
              <a:rPr lang="zh-TW" altLang="en-US" dirty="0"/>
              <a:t>的新會話密鑰發送其臨時身份</a:t>
            </a:r>
            <a:r>
              <a:rPr lang="en-US" altLang="zh-TW" dirty="0"/>
              <a:t>T ID 1</a:t>
            </a:r>
            <a:r>
              <a:rPr lang="zh-TW" altLang="en-US" dirty="0"/>
              <a:t>、時間戳</a:t>
            </a:r>
            <a:r>
              <a:rPr lang="en-US" altLang="zh-TW" dirty="0"/>
              <a:t>t 2</a:t>
            </a:r>
            <a:r>
              <a:rPr lang="zh-TW" altLang="en-US" dirty="0"/>
              <a:t>以及加密的時間戳和隨機數</a:t>
            </a:r>
            <a:r>
              <a:rPr lang="en-US" altLang="zh-TW" dirty="0"/>
              <a:t>ķ*</a:t>
            </a:r>
            <a:r>
              <a:rPr lang="en-US" altLang="zh-TW" dirty="0" err="1"/>
              <a:t>Gñ</a:t>
            </a:r>
            <a:r>
              <a:rPr lang="zh-TW" altLang="en-US" dirty="0"/>
              <a:t>乙</a:t>
            </a:r>
            <a:r>
              <a:rPr lang="en-US" altLang="zh-TW" dirty="0"/>
              <a:t>1</a:t>
            </a:r>
            <a:r>
              <a:rPr lang="zh-TW" altLang="en-US" dirty="0"/>
              <a:t>在給 </a:t>
            </a:r>
            <a:r>
              <a:rPr lang="en-US" altLang="zh-TW" dirty="0"/>
              <a:t>s-</a:t>
            </a:r>
            <a:r>
              <a:rPr lang="en-US" altLang="zh-TW" dirty="0" err="1"/>
              <a:t>gNB</a:t>
            </a:r>
            <a:r>
              <a:rPr lang="en-US" altLang="zh-TW" dirty="0"/>
              <a:t> </a:t>
            </a:r>
            <a:r>
              <a:rPr lang="zh-TW" altLang="en-US" dirty="0"/>
              <a:t>的測量報告中。車輛應使用</a:t>
            </a:r>
            <a:r>
              <a:rPr lang="en-US" altLang="zh-TW" dirty="0"/>
              <a:t>K </a:t>
            </a:r>
            <a:r>
              <a:rPr lang="en-US" altLang="zh-TW" dirty="0" err="1"/>
              <a:t>gNB</a:t>
            </a:r>
            <a:r>
              <a:rPr lang="en-US" altLang="zh-TW" dirty="0"/>
              <a:t> * = KDF ( NH ║ PCI ║ ARFCN - DL ) </a:t>
            </a:r>
            <a:r>
              <a:rPr lang="zh-TW" altLang="en-US" dirty="0"/>
              <a:t>推導出新的會話密鑰</a:t>
            </a:r>
            <a:r>
              <a:rPr lang="en-US" altLang="zh-TW" dirty="0"/>
              <a:t>ķ*</a:t>
            </a:r>
            <a:r>
              <a:rPr lang="en-US" altLang="zh-TW" dirty="0" err="1"/>
              <a:t>Gñ</a:t>
            </a:r>
            <a:r>
              <a:rPr lang="zh-TW" altLang="en-US" dirty="0"/>
              <a:t>乙</a:t>
            </a:r>
            <a:r>
              <a:rPr lang="en-US" altLang="zh-TW" dirty="0"/>
              <a:t>1</a:t>
            </a:r>
            <a:r>
              <a:rPr lang="zh-TW" altLang="en-US" dirty="0"/>
              <a:t>，其中</a:t>
            </a:r>
            <a:r>
              <a:rPr lang="en-US" altLang="zh-TW" dirty="0"/>
              <a:t>KDF</a:t>
            </a:r>
            <a:r>
              <a:rPr lang="zh-TW" altLang="en-US" dirty="0"/>
              <a:t>是</a:t>
            </a:r>
            <a:r>
              <a:rPr lang="en-US" altLang="zh-TW" dirty="0"/>
              <a:t>3GPP</a:t>
            </a:r>
            <a:r>
              <a:rPr lang="zh-TW" altLang="en-US" dirty="0"/>
              <a:t>規定的密鑰導出函數，</a:t>
            </a:r>
            <a:r>
              <a:rPr lang="en-US" altLang="zh-TW" dirty="0"/>
              <a:t>ARFCN-DL</a:t>
            </a:r>
            <a:r>
              <a:rPr lang="zh-TW" altLang="en-US" dirty="0"/>
              <a:t>是</a:t>
            </a:r>
            <a:r>
              <a:rPr lang="en-US" altLang="zh-TW" dirty="0" err="1"/>
              <a:t>gNB</a:t>
            </a:r>
            <a:r>
              <a:rPr lang="zh-TW" altLang="en-US" dirty="0"/>
              <a:t>的絕對射頻信道數下行鏈路，</a:t>
            </a:r>
            <a:r>
              <a:rPr lang="en-US" altLang="zh-TW" dirty="0"/>
              <a:t>PCI</a:t>
            </a:r>
            <a:r>
              <a:rPr lang="zh-TW" altLang="en-US" dirty="0"/>
              <a:t>是</a:t>
            </a:r>
            <a:r>
              <a:rPr lang="en-US" altLang="zh-TW" dirty="0" err="1"/>
              <a:t>gNB</a:t>
            </a:r>
            <a:r>
              <a:rPr lang="zh-TW" altLang="en-US" dirty="0"/>
              <a:t>的物理小區標識。整個消息使用帶有 </a:t>
            </a:r>
            <a:r>
              <a:rPr lang="en-US" altLang="zh-TW" dirty="0"/>
              <a:t>s-</a:t>
            </a:r>
            <a:r>
              <a:rPr lang="en-US" altLang="zh-TW" dirty="0" err="1"/>
              <a:t>gNB</a:t>
            </a:r>
            <a:r>
              <a:rPr lang="zh-TW" altLang="en-US" dirty="0"/>
              <a:t>的會話密鑰</a:t>
            </a:r>
            <a:r>
              <a:rPr lang="en-US" altLang="zh-TW" dirty="0"/>
              <a:t>K </a:t>
            </a:r>
            <a:r>
              <a:rPr lang="en-US" altLang="zh-TW" dirty="0" err="1"/>
              <a:t>gNB</a:t>
            </a:r>
            <a:r>
              <a:rPr lang="en-US" altLang="zh-TW" dirty="0"/>
              <a:t> 1</a:t>
            </a:r>
            <a:r>
              <a:rPr lang="zh-TW" altLang="en-US" dirty="0"/>
              <a:t>進行加密。之後要加入這個群組的後來的車載去跟首車認證，這篇比較特別的是將</a:t>
            </a:r>
            <a:r>
              <a:rPr lang="en-US" altLang="zh-TW" dirty="0"/>
              <a:t>g-</a:t>
            </a:r>
            <a:r>
              <a:rPr lang="en-US" altLang="zh-TW" dirty="0" err="1"/>
              <a:t>nb</a:t>
            </a:r>
            <a:r>
              <a:rPr lang="zh-TW" altLang="en-US" dirty="0"/>
              <a:t>分為兩種分為</a:t>
            </a:r>
            <a:r>
              <a:rPr lang="en-US" altLang="zh-TW" dirty="0"/>
              <a:t>s-</a:t>
            </a:r>
            <a:r>
              <a:rPr lang="en-US" altLang="zh-TW" dirty="0" err="1"/>
              <a:t>gnb</a:t>
            </a:r>
            <a:r>
              <a:rPr lang="zh-TW" altLang="en-US" dirty="0"/>
              <a:t>跟</a:t>
            </a:r>
            <a:r>
              <a:rPr lang="en-US" altLang="zh-TW" dirty="0"/>
              <a:t>t-</a:t>
            </a:r>
            <a:r>
              <a:rPr lang="en-US" altLang="zh-TW" dirty="0" err="1"/>
              <a:t>gnb</a:t>
            </a:r>
            <a:r>
              <a:rPr lang="zh-TW" altLang="en-US" dirty="0"/>
              <a:t>以及</a:t>
            </a:r>
            <a:r>
              <a:rPr lang="en-US" altLang="zh-TW" dirty="0"/>
              <a:t>AMF</a:t>
            </a:r>
            <a:r>
              <a:rPr lang="zh-TW" altLang="en-US" dirty="0"/>
              <a:t>也分兩種</a:t>
            </a:r>
            <a:r>
              <a:rPr lang="en-US" altLang="zh-TW" dirty="0"/>
              <a:t>s-AMF</a:t>
            </a:r>
            <a:r>
              <a:rPr lang="zh-TW" altLang="en-US" dirty="0"/>
              <a:t>和</a:t>
            </a:r>
            <a:r>
              <a:rPr lang="en-US" altLang="zh-TW" dirty="0"/>
              <a:t>t-AMF</a:t>
            </a:r>
            <a:r>
              <a:rPr lang="zh-TW" altLang="en-US" dirty="0"/>
              <a:t>。主要當只有一台車禍首車時，都事先連到</a:t>
            </a:r>
            <a:r>
              <a:rPr lang="en-US" altLang="zh-TW" dirty="0"/>
              <a:t>s-</a:t>
            </a:r>
            <a:r>
              <a:rPr lang="en-US" altLang="zh-TW" dirty="0" err="1"/>
              <a:t>gnb</a:t>
            </a:r>
            <a:r>
              <a:rPr lang="zh-TW" altLang="en-US" dirty="0"/>
              <a:t>在透過</a:t>
            </a:r>
            <a:r>
              <a:rPr lang="en-US" altLang="zh-TW" dirty="0"/>
              <a:t>s-AMF</a:t>
            </a:r>
            <a:r>
              <a:rPr lang="zh-TW" altLang="en-US" dirty="0"/>
              <a:t>認證完後，才會透過</a:t>
            </a:r>
            <a:r>
              <a:rPr lang="en-US" altLang="zh-TW" dirty="0"/>
              <a:t>s-AMF</a:t>
            </a:r>
            <a:r>
              <a:rPr lang="zh-TW" altLang="en-US" dirty="0"/>
              <a:t>轉送到</a:t>
            </a:r>
            <a:r>
              <a:rPr lang="en-US" altLang="zh-TW" dirty="0"/>
              <a:t>t-</a:t>
            </a:r>
            <a:r>
              <a:rPr lang="en-US" altLang="zh-TW" dirty="0" err="1"/>
              <a:t>gnb</a:t>
            </a:r>
            <a:r>
              <a:rPr lang="zh-TW" altLang="en-US" dirty="0"/>
              <a:t>去連線分成組，在對</a:t>
            </a:r>
            <a:r>
              <a:rPr lang="en-US" altLang="zh-TW" dirty="0"/>
              <a:t>t-AMF</a:t>
            </a:r>
            <a:r>
              <a:rPr lang="zh-TW" altLang="en-US" dirty="0"/>
              <a:t>做轉發請求，</a:t>
            </a:r>
            <a:r>
              <a:rPr lang="en-US" altLang="zh-TW" dirty="0"/>
              <a:t>t-AMF</a:t>
            </a:r>
            <a:r>
              <a:rPr lang="zh-TW" altLang="en-US" dirty="0"/>
              <a:t>傳請求給</a:t>
            </a:r>
            <a:r>
              <a:rPr lang="en-US" altLang="zh-TW" dirty="0"/>
              <a:t>t-</a:t>
            </a:r>
            <a:r>
              <a:rPr lang="en-US" altLang="zh-TW" dirty="0" err="1"/>
              <a:t>gnb</a:t>
            </a:r>
            <a:r>
              <a:rPr lang="zh-TW" altLang="en-US" dirty="0"/>
              <a:t>轉發請求，這時</a:t>
            </a:r>
            <a:r>
              <a:rPr lang="en-US" altLang="zh-TW" dirty="0"/>
              <a:t>t-</a:t>
            </a:r>
            <a:r>
              <a:rPr lang="en-US" altLang="zh-TW" dirty="0" err="1"/>
              <a:t>gnb</a:t>
            </a:r>
            <a:r>
              <a:rPr lang="zh-TW" altLang="en-US" dirty="0"/>
              <a:t>才會開始處理</a:t>
            </a:r>
            <a:r>
              <a:rPr lang="en-US" altLang="zh-TW" dirty="0"/>
              <a:t>t</a:t>
            </a:r>
            <a:r>
              <a:rPr lang="zh-TW" altLang="en-US" dirty="0"/>
              <a:t>車輛驗證請求。當有首車驗證完後其他即可透過偶車進行認證認證時，首車會廣播一個帶有</a:t>
            </a:r>
            <a:r>
              <a:rPr lang="en-US" altLang="zh-TW" dirty="0"/>
              <a:t>t-</a:t>
            </a:r>
            <a:r>
              <a:rPr lang="en-US" altLang="zh-TW" dirty="0" err="1"/>
              <a:t>gnb</a:t>
            </a:r>
            <a:r>
              <a:rPr lang="zh-TW" altLang="en-US" dirty="0"/>
              <a:t>的簽章的封包給</a:t>
            </a:r>
            <a:r>
              <a:rPr lang="en-US" altLang="zh-TW" dirty="0"/>
              <a:t>s-</a:t>
            </a:r>
            <a:r>
              <a:rPr lang="en-US" altLang="zh-TW" dirty="0" err="1"/>
              <a:t>gnb</a:t>
            </a:r>
            <a:r>
              <a:rPr lang="zh-TW" altLang="en-US" dirty="0"/>
              <a:t>做驗證，最後驗證都成功後ˋ新車就可以加入這個</a:t>
            </a:r>
            <a:r>
              <a:rPr lang="en-US" altLang="zh-TW" dirty="0"/>
              <a:t>group</a:t>
            </a:r>
            <a:r>
              <a:rPr lang="zh-TW" altLang="en-US" dirty="0"/>
              <a:t>啟動功能了</a:t>
            </a:r>
          </a:p>
          <a:p>
            <a:endParaRPr lang="zh-TW" altLang="en-US" dirty="0"/>
          </a:p>
        </p:txBody>
      </p:sp>
      <p:sp>
        <p:nvSpPr>
          <p:cNvPr id="4" name="投影片編號版面配置區 3"/>
          <p:cNvSpPr>
            <a:spLocks noGrp="1"/>
          </p:cNvSpPr>
          <p:nvPr>
            <p:ph type="sldNum" sz="quarter" idx="5"/>
          </p:nvPr>
        </p:nvSpPr>
        <p:spPr/>
        <p:txBody>
          <a:bodyPr/>
          <a:lstStyle/>
          <a:p>
            <a:pPr>
              <a:defRPr/>
            </a:pPr>
            <a:fld id="{3DB2709A-403D-41EF-B2AE-0FF427B0B431}" type="slidenum">
              <a:rPr lang="zh-TW" altLang="en-US" smtClean="0"/>
              <a:pPr>
                <a:defRPr/>
              </a:pPr>
              <a:t>19</a:t>
            </a:fld>
            <a:endParaRPr lang="zh-TW" altLang="en-US"/>
          </a:p>
        </p:txBody>
      </p:sp>
    </p:spTree>
    <p:extLst>
      <p:ext uri="{BB962C8B-B14F-4D97-AF65-F5344CB8AC3E}">
        <p14:creationId xmlns:p14="http://schemas.microsoft.com/office/powerpoint/2010/main" val="1127326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提出了一個由兩個階段組成的安全協議，即初始和移交。 前一階段有助於</a:t>
            </a:r>
            <a:r>
              <a:rPr lang="en-US" altLang="zh-TW" dirty="0"/>
              <a:t>UE</a:t>
            </a:r>
            <a:r>
              <a:rPr lang="zh-TW" altLang="en-US" dirty="0"/>
              <a:t>和服務型</a:t>
            </a:r>
            <a:r>
              <a:rPr lang="en-US" altLang="zh-TW" dirty="0"/>
              <a:t>NB-DU</a:t>
            </a:r>
            <a:r>
              <a:rPr lang="zh-TW" altLang="en-US" dirty="0"/>
              <a:t>之間的相互認證和關鍵協議，但後者確保了</a:t>
            </a:r>
            <a:r>
              <a:rPr lang="en-US" altLang="zh-TW" dirty="0"/>
              <a:t>UE</a:t>
            </a:r>
            <a:r>
              <a:rPr lang="zh-TW" altLang="en-US" dirty="0"/>
              <a:t>在</a:t>
            </a:r>
            <a:r>
              <a:rPr lang="en-US" altLang="zh-TW" dirty="0" err="1"/>
              <a:t>gNB</a:t>
            </a:r>
            <a:r>
              <a:rPr lang="en-US" altLang="zh-TW" dirty="0"/>
              <a:t>-DU</a:t>
            </a:r>
            <a:r>
              <a:rPr lang="zh-TW" altLang="en-US" dirty="0"/>
              <a:t>之間移交中的流動性。 該協議旨在保持現有的服務品質，並支援基本的安全要求，包括保密性、完整性、相互身份驗證、安全金鑰交換和完美的前向保密性。 </a:t>
            </a:r>
          </a:p>
          <a:p>
            <a:endParaRPr lang="zh-TW" altLang="en-US" dirty="0"/>
          </a:p>
        </p:txBody>
      </p:sp>
      <p:sp>
        <p:nvSpPr>
          <p:cNvPr id="4" name="投影片編號版面配置區 3"/>
          <p:cNvSpPr>
            <a:spLocks noGrp="1"/>
          </p:cNvSpPr>
          <p:nvPr>
            <p:ph type="sldNum" sz="quarter" idx="5"/>
          </p:nvPr>
        </p:nvSpPr>
        <p:spPr/>
        <p:txBody>
          <a:bodyPr/>
          <a:lstStyle/>
          <a:p>
            <a:pPr>
              <a:defRPr/>
            </a:pPr>
            <a:fld id="{3DB2709A-403D-41EF-B2AE-0FF427B0B431}" type="slidenum">
              <a:rPr lang="zh-TW" altLang="en-US" smtClean="0"/>
              <a:pPr>
                <a:defRPr/>
              </a:pPr>
              <a:t>20</a:t>
            </a:fld>
            <a:endParaRPr lang="zh-TW" altLang="en-US"/>
          </a:p>
        </p:txBody>
      </p:sp>
    </p:spTree>
    <p:extLst>
      <p:ext uri="{BB962C8B-B14F-4D97-AF65-F5344CB8AC3E}">
        <p14:creationId xmlns:p14="http://schemas.microsoft.com/office/powerpoint/2010/main" val="257932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92500" lnSpcReduction="20000"/>
          </a:bodyPr>
          <a:lstStyle/>
          <a:p>
            <a:r>
              <a:rPr lang="zh-TW" altLang="en-US" dirty="0"/>
              <a:t>協議的這一階段決定了</a:t>
            </a:r>
            <a:r>
              <a:rPr lang="en-US" altLang="zh-TW" dirty="0"/>
              <a:t>UE</a:t>
            </a:r>
            <a:r>
              <a:rPr lang="zh-TW" altLang="en-US" dirty="0"/>
              <a:t>和</a:t>
            </a:r>
            <a:r>
              <a:rPr lang="en-US" altLang="zh-TW" dirty="0" err="1"/>
              <a:t>gNB</a:t>
            </a:r>
            <a:r>
              <a:rPr lang="en-US" altLang="zh-TW" dirty="0"/>
              <a:t>-DU</a:t>
            </a:r>
            <a:r>
              <a:rPr lang="zh-TW" altLang="en-US" dirty="0"/>
              <a:t>所需的初步步驟。 其中最重要的是相互身份驗證，並在資料通訊和移交之前在它們之間建立一個安全通道。 這對</a:t>
            </a:r>
            <a:r>
              <a:rPr lang="en-US" altLang="zh-TW" dirty="0" err="1"/>
              <a:t>gNB</a:t>
            </a:r>
            <a:r>
              <a:rPr lang="en-US" altLang="zh-TW" dirty="0"/>
              <a:t>-DU</a:t>
            </a:r>
            <a:r>
              <a:rPr lang="zh-TW" altLang="en-US" dirty="0"/>
              <a:t>來說甚至至關重要，因為它無法匯出主鍵</a:t>
            </a:r>
            <a:r>
              <a:rPr lang="en-US" altLang="zh-TW" dirty="0"/>
              <a:t>MSK</a:t>
            </a:r>
            <a:r>
              <a:rPr lang="zh-TW" altLang="en-US" dirty="0"/>
              <a:t>，因為</a:t>
            </a:r>
            <a:r>
              <a:rPr lang="en-US" altLang="zh-TW" dirty="0"/>
              <a:t>UE</a:t>
            </a:r>
            <a:r>
              <a:rPr lang="zh-TW" altLang="en-US" dirty="0"/>
              <a:t>和它之間沒有預先共享的資訊。 因此，初始階段旨在在</a:t>
            </a:r>
            <a:r>
              <a:rPr lang="en-US" altLang="zh-TW" dirty="0" err="1"/>
              <a:t>gNB</a:t>
            </a:r>
            <a:r>
              <a:rPr lang="en-US" altLang="zh-TW" dirty="0"/>
              <a:t>-CU</a:t>
            </a:r>
            <a:r>
              <a:rPr lang="zh-TW" altLang="en-US" dirty="0"/>
              <a:t>的協助下，在</a:t>
            </a:r>
            <a:r>
              <a:rPr lang="en-US" altLang="zh-TW" dirty="0"/>
              <a:t>UE</a:t>
            </a:r>
            <a:r>
              <a:rPr lang="zh-TW" altLang="en-US" dirty="0"/>
              <a:t>和</a:t>
            </a:r>
            <a:r>
              <a:rPr lang="en-US" altLang="zh-TW" dirty="0" err="1"/>
              <a:t>gNB</a:t>
            </a:r>
            <a:r>
              <a:rPr lang="en-US" altLang="zh-TW" dirty="0"/>
              <a:t>-DU</a:t>
            </a:r>
            <a:r>
              <a:rPr lang="zh-TW" altLang="en-US" dirty="0"/>
              <a:t>之間安全地交換主鍵</a:t>
            </a:r>
            <a:r>
              <a:rPr lang="en-US" altLang="zh-TW" dirty="0"/>
              <a:t>MSK</a:t>
            </a:r>
            <a:r>
              <a:rPr lang="zh-TW" altLang="en-US" dirty="0"/>
              <a:t>。 </a:t>
            </a:r>
            <a:r>
              <a:rPr lang="en-US" altLang="zh-TW" dirty="0"/>
              <a:t>UE</a:t>
            </a:r>
            <a:r>
              <a:rPr lang="zh-TW" altLang="en-US" dirty="0"/>
              <a:t>和</a:t>
            </a:r>
            <a:r>
              <a:rPr lang="en-US" altLang="zh-TW" dirty="0" err="1"/>
              <a:t>gNB</a:t>
            </a:r>
            <a:r>
              <a:rPr lang="en-US" altLang="zh-TW" dirty="0"/>
              <a:t>-CU</a:t>
            </a:r>
            <a:r>
              <a:rPr lang="zh-TW" altLang="en-US" dirty="0"/>
              <a:t>共享安全金鑰</a:t>
            </a:r>
            <a:r>
              <a:rPr lang="en-US" altLang="zh-TW" dirty="0" err="1"/>
              <a:t>KgNB</a:t>
            </a:r>
            <a:r>
              <a:rPr lang="en-US" altLang="zh-TW" dirty="0"/>
              <a:t> </a:t>
            </a:r>
            <a:r>
              <a:rPr lang="zh-TW" altLang="en-US" dirty="0"/>
              <a:t>那源自</a:t>
            </a:r>
            <a:r>
              <a:rPr lang="en-US" altLang="zh-TW" dirty="0"/>
              <a:t>KAMF </a:t>
            </a:r>
            <a:r>
              <a:rPr lang="zh-TW" altLang="en-US" dirty="0"/>
              <a:t>作為生成主鍵</a:t>
            </a:r>
            <a:r>
              <a:rPr lang="en-US" altLang="zh-TW" dirty="0"/>
              <a:t>MSK</a:t>
            </a:r>
            <a:r>
              <a:rPr lang="zh-TW" altLang="en-US" dirty="0"/>
              <a:t>的密資訊。</a:t>
            </a:r>
          </a:p>
          <a:p>
            <a:r>
              <a:rPr lang="en-US" altLang="zh-TW" dirty="0"/>
              <a:t>(1)AMF</a:t>
            </a:r>
            <a:r>
              <a:rPr lang="zh-TW" altLang="en-US" dirty="0"/>
              <a:t>衍生</a:t>
            </a:r>
            <a:r>
              <a:rPr lang="en-US" altLang="zh-TW" dirty="0" err="1"/>
              <a:t>KgNB</a:t>
            </a:r>
            <a:r>
              <a:rPr lang="en-US" altLang="zh-TW" dirty="0"/>
              <a:t> </a:t>
            </a:r>
            <a:r>
              <a:rPr lang="zh-TW" altLang="en-US" dirty="0"/>
              <a:t>從</a:t>
            </a:r>
            <a:r>
              <a:rPr lang="en-US" altLang="zh-TW" dirty="0"/>
              <a:t>K_AMF </a:t>
            </a:r>
            <a:r>
              <a:rPr lang="zh-TW" altLang="en-US" dirty="0"/>
              <a:t>根據關鍵層次結構，並傳送</a:t>
            </a:r>
            <a:r>
              <a:rPr lang="en-US" altLang="zh-TW" dirty="0" err="1"/>
              <a:t>KgNB</a:t>
            </a:r>
            <a:r>
              <a:rPr lang="en-US" altLang="zh-TW" dirty="0"/>
              <a:t> </a:t>
            </a:r>
            <a:r>
              <a:rPr lang="zh-TW" altLang="en-US" dirty="0"/>
              <a:t>作為初始</a:t>
            </a:r>
            <a:r>
              <a:rPr lang="en-US" altLang="zh-TW" dirty="0"/>
              <a:t>UE</a:t>
            </a:r>
            <a:r>
              <a:rPr lang="zh-TW" altLang="en-US" dirty="0"/>
              <a:t>上下文設定請求訊息的一部分，傳送給</a:t>
            </a:r>
            <a:r>
              <a:rPr lang="en-US" altLang="zh-TW" dirty="0" err="1"/>
              <a:t>gNB</a:t>
            </a:r>
            <a:r>
              <a:rPr lang="en-US" altLang="zh-TW" dirty="0"/>
              <a:t>-CU</a:t>
            </a:r>
            <a:r>
              <a:rPr lang="zh-TW" altLang="en-US" dirty="0"/>
              <a:t>。</a:t>
            </a:r>
          </a:p>
          <a:p>
            <a:r>
              <a:rPr lang="en-US" altLang="zh-TW" dirty="0"/>
              <a:t>(2)</a:t>
            </a:r>
            <a:r>
              <a:rPr lang="zh-TW" altLang="en-US" dirty="0"/>
              <a:t>收到</a:t>
            </a:r>
            <a:r>
              <a:rPr lang="en-US" altLang="zh-TW" dirty="0"/>
              <a:t>RRC</a:t>
            </a:r>
            <a:r>
              <a:rPr lang="zh-TW" altLang="en-US" dirty="0"/>
              <a:t>安全模式命令訊息後，</a:t>
            </a:r>
            <a:r>
              <a:rPr lang="en-US" altLang="zh-TW" dirty="0"/>
              <a:t>UE</a:t>
            </a:r>
            <a:r>
              <a:rPr lang="zh-TW" altLang="en-US" dirty="0"/>
              <a:t>派生</a:t>
            </a:r>
            <a:r>
              <a:rPr lang="en-US" altLang="zh-TW" dirty="0" err="1"/>
              <a:t>KgNB</a:t>
            </a:r>
            <a:r>
              <a:rPr lang="en-US" altLang="zh-TW" dirty="0"/>
              <a:t> </a:t>
            </a:r>
            <a:r>
              <a:rPr lang="zh-TW" altLang="en-US" dirty="0"/>
              <a:t>從</a:t>
            </a:r>
            <a:r>
              <a:rPr lang="en-US" altLang="zh-TW" dirty="0" err="1"/>
              <a:t>K_amf</a:t>
            </a:r>
            <a:r>
              <a:rPr lang="en-US" altLang="zh-TW" dirty="0"/>
              <a:t> </a:t>
            </a:r>
            <a:r>
              <a:rPr lang="zh-TW" altLang="en-US" dirty="0"/>
              <a:t>並生成</a:t>
            </a:r>
            <a:r>
              <a:rPr lang="en-US" altLang="zh-TW" dirty="0"/>
              <a:t>ECDH</a:t>
            </a:r>
            <a:r>
              <a:rPr lang="zh-TW" altLang="en-US" dirty="0"/>
              <a:t>私鑰</a:t>
            </a:r>
            <a:r>
              <a:rPr lang="en-US" altLang="zh-TW" dirty="0"/>
              <a:t>X </a:t>
            </a:r>
            <a:r>
              <a:rPr lang="zh-TW" altLang="en-US" dirty="0"/>
              <a:t>並計算</a:t>
            </a:r>
            <a:r>
              <a:rPr lang="en-US" altLang="zh-TW" dirty="0"/>
              <a:t>ECDH</a:t>
            </a:r>
            <a:r>
              <a:rPr lang="zh-TW" altLang="en-US" dirty="0"/>
              <a:t>公鑰</a:t>
            </a:r>
            <a:r>
              <a:rPr lang="en-US" altLang="zh-TW" dirty="0"/>
              <a:t>Q </a:t>
            </a:r>
            <a:r>
              <a:rPr lang="zh-TW" altLang="en-US" dirty="0"/>
              <a:t>。 然後，</a:t>
            </a:r>
            <a:r>
              <a:rPr lang="en-US" altLang="zh-TW" dirty="0"/>
              <a:t>UE</a:t>
            </a:r>
            <a:r>
              <a:rPr lang="zh-TW" altLang="en-US" dirty="0"/>
              <a:t>傳送</a:t>
            </a:r>
            <a:r>
              <a:rPr lang="en-US" altLang="zh-TW" dirty="0"/>
              <a:t>RRC</a:t>
            </a:r>
            <a:r>
              <a:rPr lang="zh-TW" altLang="en-US" dirty="0"/>
              <a:t>安全模式完整訊息（包括</a:t>
            </a:r>
            <a:r>
              <a:rPr lang="en-US" altLang="zh-TW" dirty="0"/>
              <a:t>ECDH</a:t>
            </a:r>
            <a:r>
              <a:rPr lang="zh-TW" altLang="en-US" dirty="0"/>
              <a:t>公鑰）</a:t>
            </a:r>
            <a:r>
              <a:rPr lang="en-US" altLang="zh-TW" dirty="0"/>
              <a:t>Q </a:t>
            </a:r>
            <a:r>
              <a:rPr lang="zh-TW" altLang="en-US" dirty="0"/>
              <a:t>）給</a:t>
            </a:r>
            <a:r>
              <a:rPr lang="en-US" altLang="zh-TW" dirty="0" err="1"/>
              <a:t>gNB</a:t>
            </a:r>
            <a:r>
              <a:rPr lang="en-US" altLang="zh-TW" dirty="0"/>
              <a:t>-DU</a:t>
            </a:r>
            <a:r>
              <a:rPr lang="zh-TW" altLang="en-US" dirty="0"/>
              <a:t>。</a:t>
            </a:r>
          </a:p>
          <a:p>
            <a:r>
              <a:rPr lang="en-US" altLang="zh-TW" dirty="0"/>
              <a:t>(3) </a:t>
            </a:r>
            <a:r>
              <a:rPr lang="en-US" altLang="zh-TW" dirty="0" err="1"/>
              <a:t>gNB</a:t>
            </a:r>
            <a:r>
              <a:rPr lang="en-US" altLang="zh-TW" dirty="0"/>
              <a:t>-DU</a:t>
            </a:r>
            <a:r>
              <a:rPr lang="zh-TW" altLang="en-US" dirty="0"/>
              <a:t>將</a:t>
            </a:r>
            <a:r>
              <a:rPr lang="en-US" altLang="zh-TW" dirty="0"/>
              <a:t>RRC</a:t>
            </a:r>
            <a:r>
              <a:rPr lang="zh-TW" altLang="en-US" dirty="0"/>
              <a:t>安全模式完整訊息編碼為</a:t>
            </a:r>
            <a:r>
              <a:rPr lang="en-US" altLang="zh-TW" dirty="0"/>
              <a:t>UL RRC</a:t>
            </a:r>
            <a:r>
              <a:rPr lang="zh-TW" altLang="en-US" dirty="0"/>
              <a:t>訊息傳輸，並將其傳輸到</a:t>
            </a:r>
            <a:r>
              <a:rPr lang="en-US" altLang="zh-TW" dirty="0" err="1"/>
              <a:t>gNB</a:t>
            </a:r>
            <a:r>
              <a:rPr lang="en-US" altLang="zh-TW" dirty="0"/>
              <a:t>-CU</a:t>
            </a:r>
            <a:r>
              <a:rPr lang="zh-TW" altLang="en-US" dirty="0"/>
              <a:t>。</a:t>
            </a:r>
          </a:p>
          <a:p>
            <a:r>
              <a:rPr lang="en-US" altLang="zh-TW" dirty="0"/>
              <a:t>(4)</a:t>
            </a:r>
            <a:r>
              <a:rPr lang="zh-TW" altLang="en-US" dirty="0"/>
              <a:t>當</a:t>
            </a:r>
            <a:r>
              <a:rPr lang="en-US" altLang="zh-TW" dirty="0" err="1"/>
              <a:t>gNB</a:t>
            </a:r>
            <a:r>
              <a:rPr lang="en-US" altLang="zh-TW" dirty="0"/>
              <a:t>-CU</a:t>
            </a:r>
            <a:r>
              <a:rPr lang="zh-TW" altLang="en-US" dirty="0"/>
              <a:t>收到</a:t>
            </a:r>
            <a:r>
              <a:rPr lang="en-US" altLang="zh-TW" dirty="0"/>
              <a:t>UL RRC</a:t>
            </a:r>
            <a:r>
              <a:rPr lang="zh-TW" altLang="en-US" dirty="0"/>
              <a:t>訊息傳輸時，它會生成</a:t>
            </a:r>
            <a:r>
              <a:rPr lang="en-US" altLang="zh-TW" dirty="0"/>
              <a:t>ECDH</a:t>
            </a:r>
            <a:r>
              <a:rPr lang="zh-TW" altLang="en-US" dirty="0"/>
              <a:t>私鑰</a:t>
            </a:r>
            <a:r>
              <a:rPr lang="en-US" altLang="zh-TW" dirty="0"/>
              <a:t>Y </a:t>
            </a:r>
            <a:r>
              <a:rPr lang="zh-TW" altLang="en-US" dirty="0"/>
              <a:t>和</a:t>
            </a:r>
            <a:r>
              <a:rPr lang="en-US" altLang="zh-TW" dirty="0"/>
              <a:t>ECDH</a:t>
            </a:r>
            <a:r>
              <a:rPr lang="zh-TW" altLang="en-US" dirty="0"/>
              <a:t>公鑰</a:t>
            </a:r>
            <a:r>
              <a:rPr lang="en-US" altLang="zh-TW" dirty="0"/>
              <a:t>R </a:t>
            </a:r>
            <a:r>
              <a:rPr lang="zh-TW" altLang="en-US" dirty="0"/>
              <a:t>。 </a:t>
            </a:r>
            <a:r>
              <a:rPr lang="en-US" altLang="zh-TW" dirty="0"/>
              <a:t>ECDH</a:t>
            </a:r>
            <a:r>
              <a:rPr lang="zh-TW" altLang="en-US" dirty="0"/>
              <a:t>會話金鑰</a:t>
            </a:r>
            <a:r>
              <a:rPr lang="en-US" altLang="zh-TW" dirty="0"/>
              <a:t>S </a:t>
            </a:r>
            <a:r>
              <a:rPr lang="zh-TW" altLang="en-US" dirty="0"/>
              <a:t>然後從</a:t>
            </a:r>
            <a:r>
              <a:rPr lang="en-US" altLang="zh-TW" dirty="0"/>
              <a:t>UE</a:t>
            </a:r>
            <a:r>
              <a:rPr lang="zh-TW" altLang="en-US" dirty="0"/>
              <a:t>的</a:t>
            </a:r>
            <a:r>
              <a:rPr lang="en-US" altLang="zh-TW" dirty="0"/>
              <a:t>ECDH</a:t>
            </a:r>
            <a:r>
              <a:rPr lang="zh-TW" altLang="en-US" dirty="0"/>
              <a:t>公鑰計算</a:t>
            </a:r>
            <a:r>
              <a:rPr lang="en-US" altLang="zh-TW" dirty="0"/>
              <a:t>Q </a:t>
            </a:r>
            <a:r>
              <a:rPr lang="zh-TW" altLang="en-US" dirty="0"/>
              <a:t>以及它自己的</a:t>
            </a:r>
            <a:r>
              <a:rPr lang="en-US" altLang="zh-TW" dirty="0"/>
              <a:t>ECDH</a:t>
            </a:r>
            <a:r>
              <a:rPr lang="zh-TW" altLang="en-US" dirty="0"/>
              <a:t>私鑰</a:t>
            </a:r>
            <a:r>
              <a:rPr lang="en-US" altLang="zh-TW" dirty="0"/>
              <a:t>Y </a:t>
            </a:r>
            <a:r>
              <a:rPr lang="zh-TW" altLang="en-US" dirty="0"/>
              <a:t>。 主會話金鑰</a:t>
            </a:r>
            <a:r>
              <a:rPr lang="en-US" altLang="zh-TW" dirty="0"/>
              <a:t>MSK</a:t>
            </a:r>
            <a:r>
              <a:rPr lang="zh-TW" altLang="en-US" dirty="0"/>
              <a:t>透過</a:t>
            </a:r>
            <a:r>
              <a:rPr lang="en-US" altLang="zh-TW" dirty="0" err="1"/>
              <a:t>KRRCint</a:t>
            </a:r>
            <a:r>
              <a:rPr lang="en-US" altLang="zh-TW" dirty="0"/>
              <a:t> </a:t>
            </a:r>
            <a:r>
              <a:rPr lang="zh-TW" altLang="en-US" dirty="0"/>
              <a:t>（</a:t>
            </a:r>
            <a:r>
              <a:rPr lang="en-US" altLang="zh-TW" dirty="0"/>
              <a:t>UE</a:t>
            </a:r>
            <a:r>
              <a:rPr lang="zh-TW" altLang="en-US" dirty="0"/>
              <a:t>和</a:t>
            </a:r>
            <a:r>
              <a:rPr lang="en-US" altLang="zh-TW" dirty="0" err="1"/>
              <a:t>gNB</a:t>
            </a:r>
            <a:r>
              <a:rPr lang="en-US" altLang="zh-TW" dirty="0"/>
              <a:t>-CU</a:t>
            </a:r>
            <a:r>
              <a:rPr lang="zh-TW" altLang="en-US" dirty="0"/>
              <a:t>之間</a:t>
            </a:r>
            <a:r>
              <a:rPr lang="en-US" altLang="zh-TW" dirty="0"/>
              <a:t>RRC</a:t>
            </a:r>
            <a:r>
              <a:rPr lang="zh-TW" altLang="en-US" dirty="0"/>
              <a:t>通訊中使用的完整性金鑰），</a:t>
            </a:r>
            <a:r>
              <a:rPr lang="en-US" altLang="zh-TW" dirty="0" err="1"/>
              <a:t>KgNB</a:t>
            </a:r>
            <a:r>
              <a:rPr lang="en-US" altLang="zh-TW" dirty="0"/>
              <a:t> </a:t>
            </a:r>
            <a:r>
              <a:rPr lang="zh-TW" altLang="en-US" dirty="0"/>
              <a:t>（從</a:t>
            </a:r>
            <a:r>
              <a:rPr lang="en-US" altLang="zh-TW" dirty="0"/>
              <a:t>AMF</a:t>
            </a:r>
            <a:r>
              <a:rPr lang="zh-TW" altLang="en-US" dirty="0"/>
              <a:t>交付）和會話金鑰</a:t>
            </a:r>
            <a:r>
              <a:rPr lang="en-US" altLang="zh-TW" dirty="0"/>
              <a:t>S </a:t>
            </a:r>
            <a:r>
              <a:rPr lang="zh-TW" altLang="en-US" dirty="0"/>
              <a:t>。 然後，</a:t>
            </a:r>
            <a:r>
              <a:rPr lang="en-US" altLang="zh-TW" dirty="0" err="1"/>
              <a:t>gNB</a:t>
            </a:r>
            <a:r>
              <a:rPr lang="en-US" altLang="zh-TW" dirty="0"/>
              <a:t>-CU</a:t>
            </a:r>
            <a:r>
              <a:rPr lang="zh-TW" altLang="en-US" dirty="0"/>
              <a:t>建立訊息身份驗證程式（</a:t>
            </a:r>
            <a:r>
              <a:rPr lang="en-US" altLang="zh-TW" dirty="0"/>
              <a:t>HM1</a:t>
            </a:r>
            <a:r>
              <a:rPr lang="zh-TW" altLang="en-US" dirty="0"/>
              <a:t>和</a:t>
            </a:r>
            <a:r>
              <a:rPr lang="en-US" altLang="zh-TW" dirty="0"/>
              <a:t>HM2</a:t>
            </a:r>
            <a:r>
              <a:rPr lang="zh-TW" altLang="en-US" dirty="0"/>
              <a:t>）</a:t>
            </a:r>
            <a:r>
              <a:rPr lang="en-US" altLang="zh-TW" dirty="0" err="1"/>
              <a:t>KgNB</a:t>
            </a:r>
            <a:r>
              <a:rPr lang="en-US" altLang="zh-TW" dirty="0"/>
              <a:t> </a:t>
            </a:r>
            <a:r>
              <a:rPr lang="zh-TW" altLang="en-US" dirty="0"/>
              <a:t>和</a:t>
            </a:r>
            <a:r>
              <a:rPr lang="en-US" altLang="zh-TW" dirty="0"/>
              <a:t>MSK</a:t>
            </a:r>
            <a:r>
              <a:rPr lang="zh-TW" altLang="en-US" dirty="0"/>
              <a:t>分別保護訊息並證明擁有鑰匙。 最後，</a:t>
            </a:r>
            <a:r>
              <a:rPr lang="en-US" altLang="zh-TW" dirty="0" err="1"/>
              <a:t>gNB</a:t>
            </a:r>
            <a:r>
              <a:rPr lang="en-US" altLang="zh-TW" dirty="0"/>
              <a:t>-CU</a:t>
            </a:r>
            <a:r>
              <a:rPr lang="zh-TW" altLang="en-US" dirty="0"/>
              <a:t>將包含</a:t>
            </a:r>
            <a:r>
              <a:rPr lang="en-US" altLang="zh-TW" dirty="0"/>
              <a:t>MSK</a:t>
            </a:r>
            <a:r>
              <a:rPr lang="zh-TW" altLang="en-US" dirty="0"/>
              <a:t>、</a:t>
            </a:r>
            <a:r>
              <a:rPr lang="en-US" altLang="zh-TW" dirty="0"/>
              <a:t>R</a:t>
            </a:r>
            <a:r>
              <a:rPr lang="zh-TW" altLang="en-US" dirty="0"/>
              <a:t>、</a:t>
            </a:r>
            <a:r>
              <a:rPr lang="en-US" altLang="zh-TW" dirty="0"/>
              <a:t>HM1</a:t>
            </a:r>
            <a:r>
              <a:rPr lang="zh-TW" altLang="en-US" dirty="0"/>
              <a:t>和</a:t>
            </a:r>
            <a:r>
              <a:rPr lang="en-US" altLang="zh-TW" dirty="0"/>
              <a:t>HM2</a:t>
            </a:r>
            <a:r>
              <a:rPr lang="zh-TW" altLang="en-US" dirty="0"/>
              <a:t>的</a:t>
            </a:r>
            <a:r>
              <a:rPr lang="en-US" altLang="zh-TW" dirty="0"/>
              <a:t>DL RRC</a:t>
            </a:r>
            <a:r>
              <a:rPr lang="zh-TW" altLang="en-US" dirty="0"/>
              <a:t>訊息傳輸傳送到</a:t>
            </a:r>
            <a:r>
              <a:rPr lang="en-US" altLang="zh-TW" dirty="0" err="1"/>
              <a:t>gNB</a:t>
            </a:r>
            <a:r>
              <a:rPr lang="en-US" altLang="zh-TW" dirty="0"/>
              <a:t>-DU</a:t>
            </a:r>
            <a:r>
              <a:rPr lang="zh-TW" altLang="en-US" dirty="0"/>
              <a:t>。</a:t>
            </a:r>
          </a:p>
          <a:p>
            <a:r>
              <a:rPr lang="en-US" altLang="zh-TW" dirty="0"/>
              <a:t>(5) </a:t>
            </a:r>
            <a:r>
              <a:rPr lang="en-US" altLang="zh-TW" dirty="0" err="1"/>
              <a:t>gNB</a:t>
            </a:r>
            <a:r>
              <a:rPr lang="en-US" altLang="zh-TW" dirty="0"/>
              <a:t>-DU</a:t>
            </a:r>
            <a:r>
              <a:rPr lang="zh-TW" altLang="en-US" dirty="0"/>
              <a:t>儲存</a:t>
            </a:r>
            <a:r>
              <a:rPr lang="en-US" altLang="zh-TW" dirty="0"/>
              <a:t>DL RRC</a:t>
            </a:r>
            <a:r>
              <a:rPr lang="zh-TW" altLang="en-US" dirty="0"/>
              <a:t>訊息傳輸中的</a:t>
            </a:r>
            <a:r>
              <a:rPr lang="en-US" altLang="zh-TW" dirty="0"/>
              <a:t>MSK</a:t>
            </a:r>
            <a:r>
              <a:rPr lang="zh-TW" altLang="en-US" dirty="0"/>
              <a:t>，並將</a:t>
            </a:r>
            <a:r>
              <a:rPr lang="en-US" altLang="zh-TW" dirty="0"/>
              <a:t>RRC</a:t>
            </a:r>
            <a:r>
              <a:rPr lang="zh-TW" altLang="en-US" dirty="0"/>
              <a:t>連線重新配置訊息傳輸到</a:t>
            </a:r>
            <a:r>
              <a:rPr lang="en-US" altLang="zh-TW" dirty="0"/>
              <a:t>UE</a:t>
            </a:r>
            <a:r>
              <a:rPr lang="zh-TW" altLang="en-US" dirty="0"/>
              <a:t>，包括</a:t>
            </a:r>
            <a:r>
              <a:rPr lang="en-US" altLang="zh-TW" dirty="0"/>
              <a:t>R</a:t>
            </a:r>
            <a:r>
              <a:rPr lang="zh-TW" altLang="en-US" dirty="0"/>
              <a:t>、</a:t>
            </a:r>
            <a:r>
              <a:rPr lang="en-US" altLang="zh-TW" dirty="0"/>
              <a:t>HM1</a:t>
            </a:r>
            <a:r>
              <a:rPr lang="zh-TW" altLang="en-US" dirty="0"/>
              <a:t>和</a:t>
            </a:r>
            <a:r>
              <a:rPr lang="en-US" altLang="zh-TW" dirty="0"/>
              <a:t>HM2</a:t>
            </a:r>
            <a:r>
              <a:rPr lang="zh-TW" altLang="en-US" dirty="0"/>
              <a:t>。</a:t>
            </a:r>
          </a:p>
          <a:p>
            <a:r>
              <a:rPr lang="en-US" altLang="zh-TW" dirty="0"/>
              <a:t>(6)</a:t>
            </a:r>
            <a:r>
              <a:rPr lang="zh-TW" altLang="en-US" dirty="0"/>
              <a:t>接收上一條訊息的</a:t>
            </a:r>
            <a:r>
              <a:rPr lang="en-US" altLang="zh-TW" dirty="0"/>
              <a:t>UE</a:t>
            </a:r>
            <a:r>
              <a:rPr lang="zh-TW" altLang="en-US" dirty="0"/>
              <a:t>首先驗證訊息身份驗證程式</a:t>
            </a:r>
            <a:r>
              <a:rPr lang="en-US" altLang="zh-TW" dirty="0"/>
              <a:t>HM2KgNB </a:t>
            </a:r>
            <a:r>
              <a:rPr lang="zh-TW" altLang="en-US" dirty="0"/>
              <a:t>。 為了獲得積極的結果，它匯出</a:t>
            </a:r>
            <a:r>
              <a:rPr lang="en-US" altLang="zh-TW" dirty="0"/>
              <a:t>ECDH</a:t>
            </a:r>
            <a:r>
              <a:rPr lang="zh-TW" altLang="en-US" dirty="0"/>
              <a:t>會話金鑰</a:t>
            </a:r>
            <a:r>
              <a:rPr lang="en-US" altLang="zh-TW" dirty="0"/>
              <a:t>S </a:t>
            </a:r>
            <a:r>
              <a:rPr lang="zh-TW" altLang="en-US" dirty="0"/>
              <a:t>以及主鑰</a:t>
            </a:r>
            <a:r>
              <a:rPr lang="en-US" altLang="zh-TW" dirty="0"/>
              <a:t>MSK</a:t>
            </a:r>
            <a:r>
              <a:rPr lang="zh-TW" altLang="en-US" dirty="0"/>
              <a:t>及其</a:t>
            </a:r>
            <a:r>
              <a:rPr lang="en-US" altLang="zh-TW" dirty="0"/>
              <a:t>ECDH</a:t>
            </a:r>
            <a:r>
              <a:rPr lang="zh-TW" altLang="en-US" dirty="0"/>
              <a:t>私鑰</a:t>
            </a:r>
            <a:r>
              <a:rPr lang="en-US" altLang="zh-TW" dirty="0"/>
              <a:t>X </a:t>
            </a:r>
            <a:r>
              <a:rPr lang="zh-TW" altLang="en-US" dirty="0"/>
              <a:t>和</a:t>
            </a:r>
            <a:r>
              <a:rPr lang="en-US" altLang="zh-TW" dirty="0" err="1"/>
              <a:t>gNB</a:t>
            </a:r>
            <a:r>
              <a:rPr lang="en-US" altLang="zh-TW" dirty="0"/>
              <a:t>-CU</a:t>
            </a:r>
            <a:r>
              <a:rPr lang="zh-TW" altLang="en-US" dirty="0"/>
              <a:t>的</a:t>
            </a:r>
            <a:r>
              <a:rPr lang="en-US" altLang="zh-TW" dirty="0"/>
              <a:t>ECDH</a:t>
            </a:r>
            <a:r>
              <a:rPr lang="zh-TW" altLang="en-US" dirty="0"/>
              <a:t>公鑰</a:t>
            </a:r>
            <a:r>
              <a:rPr lang="en-US" altLang="zh-TW" dirty="0"/>
              <a:t>R </a:t>
            </a:r>
            <a:r>
              <a:rPr lang="zh-TW" altLang="en-US" dirty="0"/>
              <a:t>。 接下來，</a:t>
            </a:r>
            <a:r>
              <a:rPr lang="en-US" altLang="zh-TW" dirty="0"/>
              <a:t>UE</a:t>
            </a:r>
            <a:r>
              <a:rPr lang="zh-TW" altLang="en-US" dirty="0"/>
              <a:t>使用派生主鍵</a:t>
            </a:r>
            <a:r>
              <a:rPr lang="en-US" altLang="zh-TW" dirty="0"/>
              <a:t>MSK</a:t>
            </a:r>
            <a:r>
              <a:rPr lang="zh-TW" altLang="en-US" dirty="0"/>
              <a:t>驗證</a:t>
            </a:r>
            <a:r>
              <a:rPr lang="en-US" altLang="zh-TW" dirty="0"/>
              <a:t>HM1</a:t>
            </a:r>
            <a:r>
              <a:rPr lang="zh-TW" altLang="en-US" dirty="0"/>
              <a:t>。 如果</a:t>
            </a:r>
            <a:r>
              <a:rPr lang="en-US" altLang="zh-TW" dirty="0"/>
              <a:t>HM1</a:t>
            </a:r>
            <a:r>
              <a:rPr lang="zh-TW" altLang="en-US" dirty="0"/>
              <a:t>有效，</a:t>
            </a:r>
            <a:r>
              <a:rPr lang="en-US" altLang="zh-TW" dirty="0"/>
              <a:t>UE</a:t>
            </a:r>
            <a:r>
              <a:rPr lang="zh-TW" altLang="en-US" dirty="0"/>
              <a:t>然後使用主鍵</a:t>
            </a:r>
            <a:r>
              <a:rPr lang="en-US" altLang="zh-TW" dirty="0"/>
              <a:t>MSK</a:t>
            </a:r>
            <a:r>
              <a:rPr lang="zh-TW" altLang="en-US" dirty="0"/>
              <a:t>生成訊息身份驗證程式</a:t>
            </a:r>
            <a:r>
              <a:rPr lang="en-US" altLang="zh-TW" dirty="0"/>
              <a:t>HM3</a:t>
            </a:r>
            <a:r>
              <a:rPr lang="zh-TW" altLang="en-US" dirty="0"/>
              <a:t>，該主鍵用於保護</a:t>
            </a:r>
            <a:r>
              <a:rPr lang="en-US" altLang="zh-TW" dirty="0"/>
              <a:t>RRC</a:t>
            </a:r>
            <a:r>
              <a:rPr lang="zh-TW" altLang="en-US" dirty="0"/>
              <a:t>連線重新配置完成訊息，並將其傳輸到</a:t>
            </a:r>
            <a:r>
              <a:rPr lang="en-US" altLang="zh-TW" dirty="0" err="1"/>
              <a:t>gNB</a:t>
            </a:r>
            <a:r>
              <a:rPr lang="en-US" altLang="zh-TW" dirty="0"/>
              <a:t>-DU</a:t>
            </a:r>
            <a:r>
              <a:rPr lang="zh-TW" altLang="en-US" dirty="0"/>
              <a:t>。</a:t>
            </a:r>
          </a:p>
          <a:p>
            <a:r>
              <a:rPr lang="en-US" altLang="zh-TW" dirty="0"/>
              <a:t>(7) </a:t>
            </a:r>
            <a:r>
              <a:rPr lang="en-US" altLang="zh-TW" dirty="0" err="1"/>
              <a:t>gNB</a:t>
            </a:r>
            <a:r>
              <a:rPr lang="en-US" altLang="zh-TW" dirty="0"/>
              <a:t>-DU</a:t>
            </a:r>
            <a:r>
              <a:rPr lang="zh-TW" altLang="en-US" dirty="0"/>
              <a:t>使用主鍵</a:t>
            </a:r>
            <a:r>
              <a:rPr lang="en-US" altLang="zh-TW" dirty="0"/>
              <a:t>MSK</a:t>
            </a:r>
            <a:r>
              <a:rPr lang="zh-TW" altLang="en-US" dirty="0"/>
              <a:t>驗證訊息身份驗證程式</a:t>
            </a:r>
            <a:r>
              <a:rPr lang="en-US" altLang="zh-TW" dirty="0"/>
              <a:t>HM3</a:t>
            </a:r>
            <a:r>
              <a:rPr lang="zh-TW" altLang="en-US" dirty="0"/>
              <a:t>。 如果</a:t>
            </a:r>
            <a:r>
              <a:rPr lang="en-US" altLang="zh-TW" dirty="0"/>
              <a:t>HM3</a:t>
            </a:r>
            <a:r>
              <a:rPr lang="zh-TW" altLang="en-US" dirty="0"/>
              <a:t>有效，它保證了</a:t>
            </a:r>
            <a:r>
              <a:rPr lang="en-US" altLang="zh-TW" dirty="0"/>
              <a:t>UE</a:t>
            </a:r>
            <a:r>
              <a:rPr lang="zh-TW" altLang="en-US" dirty="0"/>
              <a:t>和</a:t>
            </a:r>
            <a:r>
              <a:rPr lang="en-US" altLang="zh-TW" dirty="0" err="1"/>
              <a:t>gNB</a:t>
            </a:r>
            <a:r>
              <a:rPr lang="en-US" altLang="zh-TW" dirty="0"/>
              <a:t>-DU</a:t>
            </a:r>
            <a:r>
              <a:rPr lang="zh-TW" altLang="en-US" dirty="0"/>
              <a:t>的安全交換主鑰。 接下來，</a:t>
            </a:r>
            <a:r>
              <a:rPr lang="en-US" altLang="zh-TW" dirty="0" err="1"/>
              <a:t>gNB</a:t>
            </a:r>
            <a:r>
              <a:rPr lang="en-US" altLang="zh-TW" dirty="0"/>
              <a:t>-DU</a:t>
            </a:r>
            <a:r>
              <a:rPr lang="zh-TW" altLang="en-US" dirty="0"/>
              <a:t>將</a:t>
            </a:r>
            <a:r>
              <a:rPr lang="en-US" altLang="zh-TW" dirty="0"/>
              <a:t>RRC</a:t>
            </a:r>
            <a:r>
              <a:rPr lang="zh-TW" altLang="en-US" dirty="0"/>
              <a:t>連線重新配置完成訊息編碼到</a:t>
            </a:r>
            <a:r>
              <a:rPr lang="en-US" altLang="zh-TW" dirty="0"/>
              <a:t>UL RRC</a:t>
            </a:r>
            <a:r>
              <a:rPr lang="zh-TW" altLang="en-US" dirty="0"/>
              <a:t>訊息傳輸，並將其傳送到</a:t>
            </a:r>
            <a:r>
              <a:rPr lang="en-US" altLang="zh-TW" dirty="0" err="1"/>
              <a:t>gNB</a:t>
            </a:r>
            <a:r>
              <a:rPr lang="en-US" altLang="zh-TW" dirty="0"/>
              <a:t>-CU</a:t>
            </a:r>
            <a:r>
              <a:rPr lang="zh-TW" altLang="en-US" dirty="0"/>
              <a:t>。</a:t>
            </a:r>
          </a:p>
          <a:p>
            <a:r>
              <a:rPr lang="en-US" altLang="zh-TW" dirty="0"/>
              <a:t>(8) </a:t>
            </a:r>
            <a:r>
              <a:rPr lang="en-US" altLang="zh-TW" dirty="0" err="1"/>
              <a:t>gNB</a:t>
            </a:r>
            <a:r>
              <a:rPr lang="en-US" altLang="zh-TW" dirty="0"/>
              <a:t>-CU</a:t>
            </a:r>
            <a:r>
              <a:rPr lang="zh-TW" altLang="en-US" dirty="0"/>
              <a:t>將初始</a:t>
            </a:r>
            <a:r>
              <a:rPr lang="en-US" altLang="zh-TW" dirty="0"/>
              <a:t>UE</a:t>
            </a:r>
            <a:r>
              <a:rPr lang="zh-TW" altLang="en-US" dirty="0"/>
              <a:t>上下文設定響應訊息傳輸給</a:t>
            </a:r>
            <a:r>
              <a:rPr lang="en-US" altLang="zh-TW" dirty="0"/>
              <a:t>AMF</a:t>
            </a:r>
            <a:r>
              <a:rPr lang="zh-TW" altLang="en-US" dirty="0"/>
              <a:t>，以通知初始階段已完成。</a:t>
            </a:r>
          </a:p>
          <a:p>
            <a:endParaRPr lang="zh-TW" altLang="en-US" dirty="0"/>
          </a:p>
        </p:txBody>
      </p:sp>
      <p:sp>
        <p:nvSpPr>
          <p:cNvPr id="4" name="投影片編號版面配置區 3"/>
          <p:cNvSpPr>
            <a:spLocks noGrp="1"/>
          </p:cNvSpPr>
          <p:nvPr>
            <p:ph type="sldNum" sz="quarter" idx="5"/>
          </p:nvPr>
        </p:nvSpPr>
        <p:spPr/>
        <p:txBody>
          <a:bodyPr/>
          <a:lstStyle/>
          <a:p>
            <a:pPr>
              <a:defRPr/>
            </a:pPr>
            <a:fld id="{3DB2709A-403D-41EF-B2AE-0FF427B0B431}" type="slidenum">
              <a:rPr lang="zh-TW" altLang="en-US" smtClean="0"/>
              <a:pPr>
                <a:defRPr/>
              </a:pPr>
              <a:t>21</a:t>
            </a:fld>
            <a:endParaRPr lang="zh-TW" altLang="en-US"/>
          </a:p>
        </p:txBody>
      </p:sp>
    </p:spTree>
    <p:extLst>
      <p:ext uri="{BB962C8B-B14F-4D97-AF65-F5344CB8AC3E}">
        <p14:creationId xmlns:p14="http://schemas.microsoft.com/office/powerpoint/2010/main" val="1641319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70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zh-TW" altLang="en-US" sz="1200" b="0" i="0" u="none" strike="noStrike" kern="1200" cap="none" spc="0" normalizeH="0" baseline="0" noProof="0" dirty="0">
                <a:ln>
                  <a:noFill/>
                </a:ln>
                <a:solidFill>
                  <a:prstClr val="black"/>
                </a:solidFill>
                <a:effectLst/>
                <a:uLnTx/>
                <a:uFillTx/>
                <a:latin typeface="+mn-lt"/>
                <a:ea typeface="+mn-ea"/>
                <a:cs typeface="+mn-cs"/>
              </a:rPr>
              <a:t>一旦協議的初始階段成功完成，並且</a:t>
            </a:r>
            <a:r>
              <a:rPr kumimoji="0" lang="en-US" altLang="zh-TW" sz="1200" b="0" i="0" u="none" strike="noStrike" kern="1200" cap="none" spc="0" normalizeH="0" baseline="0" noProof="0" dirty="0" err="1">
                <a:ln>
                  <a:noFill/>
                </a:ln>
                <a:solidFill>
                  <a:prstClr val="black"/>
                </a:solidFill>
                <a:effectLst/>
                <a:uLnTx/>
                <a:uFillTx/>
                <a:latin typeface="+mn-lt"/>
                <a:ea typeface="+mn-ea"/>
                <a:cs typeface="+mn-cs"/>
              </a:rPr>
              <a:t>gNB</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-DU</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和</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UE</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都擁有</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maser</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金鑰</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MSK</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，協議的移交階段就會繼續。 特別是對於該協議，</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UE</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被視為可以在</a:t>
            </a:r>
            <a:r>
              <a:rPr kumimoji="0" lang="en-US" altLang="zh-TW" sz="1200" b="0" i="0" u="none" strike="noStrike" kern="1200" cap="none" spc="0" normalizeH="0" baseline="0" noProof="0" dirty="0" err="1">
                <a:ln>
                  <a:noFill/>
                </a:ln>
                <a:solidFill>
                  <a:prstClr val="black"/>
                </a:solidFill>
                <a:effectLst/>
                <a:uLnTx/>
                <a:uFillTx/>
                <a:latin typeface="+mn-lt"/>
                <a:ea typeface="+mn-ea"/>
                <a:cs typeface="+mn-cs"/>
              </a:rPr>
              <a:t>gNB</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-DU</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之間移動的移動裝置。 在這種情況下，</a:t>
            </a:r>
            <a:r>
              <a:rPr kumimoji="0" lang="en-US" altLang="zh-TW" sz="1200" b="0" i="0" u="none" strike="noStrike" kern="1200" cap="none" spc="0" normalizeH="0" baseline="0" noProof="0" dirty="0" err="1">
                <a:ln>
                  <a:noFill/>
                </a:ln>
                <a:solidFill>
                  <a:prstClr val="black"/>
                </a:solidFill>
                <a:effectLst/>
                <a:uLnTx/>
                <a:uFillTx/>
                <a:latin typeface="+mn-lt"/>
                <a:ea typeface="+mn-ea"/>
                <a:cs typeface="+mn-cs"/>
              </a:rPr>
              <a:t>gNB</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-CU</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決定交接，並將預先主鍵</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PMSK</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傳輸到目標</a:t>
            </a:r>
            <a:r>
              <a:rPr kumimoji="0" lang="en-US" altLang="zh-TW" sz="1200" b="0" i="0" u="none" strike="noStrike" kern="1200" cap="none" spc="0" normalizeH="0" baseline="0" noProof="0" dirty="0" err="1">
                <a:ln>
                  <a:noFill/>
                </a:ln>
                <a:solidFill>
                  <a:prstClr val="black"/>
                </a:solidFill>
                <a:effectLst/>
                <a:uLnTx/>
                <a:uFillTx/>
                <a:latin typeface="+mn-lt"/>
                <a:ea typeface="+mn-ea"/>
                <a:cs typeface="+mn-cs"/>
              </a:rPr>
              <a:t>gNB</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-DU</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 然後，目標</a:t>
            </a:r>
            <a:r>
              <a:rPr kumimoji="0" lang="en-US" altLang="zh-TW" sz="1200" b="0" i="0" u="none" strike="noStrike" kern="1200" cap="none" spc="0" normalizeH="0" baseline="0" noProof="0" dirty="0" err="1">
                <a:ln>
                  <a:noFill/>
                </a:ln>
                <a:solidFill>
                  <a:prstClr val="black"/>
                </a:solidFill>
                <a:effectLst/>
                <a:uLnTx/>
                <a:uFillTx/>
                <a:latin typeface="+mn-lt"/>
                <a:ea typeface="+mn-ea"/>
                <a:cs typeface="+mn-cs"/>
              </a:rPr>
              <a:t>gNB</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-DU</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從預先主鍵</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PMSK</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中匯出會話金鑰</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SK</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a:t>
            </a:r>
            <a:endParaRPr kumimoji="0" lang="en-US" altLang="zh-TW"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0" fontAlgn="base" latinLnBrk="0" hangingPunct="0">
              <a:lnSpc>
                <a:spcPct val="100000"/>
              </a:lnSpc>
              <a:spcBef>
                <a:spcPct val="30000"/>
              </a:spcBef>
              <a:spcAft>
                <a:spcPct val="0"/>
              </a:spcAft>
              <a:buClrTx/>
              <a:buSzTx/>
              <a:buFontTx/>
              <a:buAutoNum type="arabicParenBoth"/>
              <a:tabLst/>
              <a:defRPr/>
            </a:pPr>
            <a:r>
              <a:rPr kumimoji="0" lang="en-US" altLang="zh-TW" sz="1200" b="0" i="0" u="none" strike="noStrike" kern="1200" cap="none" spc="0" normalizeH="0" baseline="0" noProof="0" dirty="0">
                <a:ln>
                  <a:noFill/>
                </a:ln>
                <a:solidFill>
                  <a:prstClr val="black"/>
                </a:solidFill>
                <a:effectLst/>
                <a:uLnTx/>
                <a:uFillTx/>
                <a:latin typeface="+mn-lt"/>
                <a:ea typeface="+mn-ea"/>
                <a:cs typeface="+mn-cs"/>
              </a:rPr>
              <a:t>UE</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記錄當前網路和</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MR</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裝置的狀態。 然後，</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UE</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生成帶有</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MR</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、序列號</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Seq#</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和主鍵</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MSK</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的訊息身份驗證程式</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HM1</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，然後將其傳輸到源</a:t>
            </a:r>
            <a:r>
              <a:rPr kumimoji="0" lang="en-US" altLang="zh-TW" sz="1200" b="0" i="0" u="none" strike="noStrike" kern="1200" cap="none" spc="0" normalizeH="0" baseline="0" noProof="0" dirty="0" err="1">
                <a:ln>
                  <a:noFill/>
                </a:ln>
                <a:solidFill>
                  <a:prstClr val="black"/>
                </a:solidFill>
                <a:effectLst/>
                <a:uLnTx/>
                <a:uFillTx/>
                <a:latin typeface="+mn-lt"/>
                <a:ea typeface="+mn-ea"/>
                <a:cs typeface="+mn-cs"/>
              </a:rPr>
              <a:t>gNB</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-DU</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a:t>
            </a:r>
            <a:endParaRPr kumimoji="0" lang="en-US" altLang="zh-TW"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0" fontAlgn="base" latinLnBrk="0" hangingPunct="0">
              <a:lnSpc>
                <a:spcPct val="100000"/>
              </a:lnSpc>
              <a:spcBef>
                <a:spcPct val="30000"/>
              </a:spcBef>
              <a:spcAft>
                <a:spcPct val="0"/>
              </a:spcAft>
              <a:buClrTx/>
              <a:buSzTx/>
              <a:buFontTx/>
              <a:buAutoNum type="arabicParenBoth"/>
              <a:tabLst/>
              <a:defRPr/>
            </a:pPr>
            <a:r>
              <a:rPr kumimoji="0" lang="zh-TW" altLang="en-US" sz="1200" b="0" i="0" u="none" strike="noStrike" kern="1200" cap="none" spc="0" normalizeH="0" baseline="0" noProof="0" dirty="0">
                <a:ln>
                  <a:noFill/>
                </a:ln>
                <a:solidFill>
                  <a:prstClr val="black"/>
                </a:solidFill>
                <a:effectLst/>
                <a:uLnTx/>
                <a:uFillTx/>
                <a:latin typeface="+mn-lt"/>
                <a:ea typeface="+mn-ea"/>
                <a:cs typeface="+mn-cs"/>
              </a:rPr>
              <a:t>源</a:t>
            </a:r>
            <a:r>
              <a:rPr kumimoji="0" lang="en-US" altLang="zh-TW" sz="1200" b="0" i="0" u="none" strike="noStrike" kern="1200" cap="none" spc="0" normalizeH="0" baseline="0" noProof="0" dirty="0" err="1">
                <a:ln>
                  <a:noFill/>
                </a:ln>
                <a:solidFill>
                  <a:prstClr val="black"/>
                </a:solidFill>
                <a:effectLst/>
                <a:uLnTx/>
                <a:uFillTx/>
                <a:latin typeface="+mn-lt"/>
                <a:ea typeface="+mn-ea"/>
                <a:cs typeface="+mn-cs"/>
              </a:rPr>
              <a:t>gNB</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-DU</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使用主鍵</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MSK</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驗證訊息身份驗證程式</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HM1</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，並檢查序列號</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Seq#</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 如果</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HM1</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和</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Seq#</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有效，源</a:t>
            </a:r>
            <a:r>
              <a:rPr kumimoji="0" lang="en-US" altLang="zh-TW" sz="1200" b="0" i="0" u="none" strike="noStrike" kern="1200" cap="none" spc="0" normalizeH="0" baseline="0" noProof="0" dirty="0" err="1">
                <a:ln>
                  <a:noFill/>
                </a:ln>
                <a:solidFill>
                  <a:prstClr val="black"/>
                </a:solidFill>
                <a:effectLst/>
                <a:uLnTx/>
                <a:uFillTx/>
                <a:latin typeface="+mn-lt"/>
                <a:ea typeface="+mn-ea"/>
                <a:cs typeface="+mn-cs"/>
              </a:rPr>
              <a:t>gNB</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-DU</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將</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MR</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編碼為</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Uplink RRC</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傳輸訊息，並將其傳送到</a:t>
            </a:r>
            <a:r>
              <a:rPr kumimoji="0" lang="en-US" altLang="zh-TW" sz="1200" b="0" i="0" u="none" strike="noStrike" kern="1200" cap="none" spc="0" normalizeH="0" baseline="0" noProof="0" dirty="0" err="1">
                <a:ln>
                  <a:noFill/>
                </a:ln>
                <a:solidFill>
                  <a:prstClr val="black"/>
                </a:solidFill>
                <a:effectLst/>
                <a:uLnTx/>
                <a:uFillTx/>
                <a:latin typeface="+mn-lt"/>
                <a:ea typeface="+mn-ea"/>
                <a:cs typeface="+mn-cs"/>
              </a:rPr>
              <a:t>gNB</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-CU</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a:t>
            </a:r>
            <a:endParaRPr kumimoji="0" lang="en-US" altLang="zh-TW"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0" fontAlgn="base" latinLnBrk="0" hangingPunct="0">
              <a:lnSpc>
                <a:spcPct val="100000"/>
              </a:lnSpc>
              <a:spcBef>
                <a:spcPct val="30000"/>
              </a:spcBef>
              <a:spcAft>
                <a:spcPct val="0"/>
              </a:spcAft>
              <a:buClrTx/>
              <a:buSzTx/>
              <a:buFontTx/>
              <a:buAutoNum type="arabicParenBoth"/>
              <a:tabLst/>
              <a:defRPr/>
            </a:pPr>
            <a:r>
              <a:rPr kumimoji="0" lang="zh-TW" altLang="en-US" sz="1200" b="0" i="0" u="none" strike="noStrike" kern="1200" cap="none" spc="0" normalizeH="0" baseline="0" noProof="0" dirty="0">
                <a:ln>
                  <a:noFill/>
                </a:ln>
                <a:solidFill>
                  <a:prstClr val="black"/>
                </a:solidFill>
                <a:effectLst/>
                <a:uLnTx/>
                <a:uFillTx/>
                <a:latin typeface="+mn-lt"/>
                <a:ea typeface="+mn-ea"/>
                <a:cs typeface="+mn-cs"/>
              </a:rPr>
              <a:t>一旦</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Uplink RRC</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傳輸訊息到達</a:t>
            </a:r>
            <a:r>
              <a:rPr kumimoji="0" lang="en-US" altLang="zh-TW" sz="1200" b="0" i="0" u="none" strike="noStrike" kern="1200" cap="none" spc="0" normalizeH="0" baseline="0" noProof="0" dirty="0" err="1">
                <a:ln>
                  <a:noFill/>
                </a:ln>
                <a:solidFill>
                  <a:prstClr val="black"/>
                </a:solidFill>
                <a:effectLst/>
                <a:uLnTx/>
                <a:uFillTx/>
                <a:latin typeface="+mn-lt"/>
                <a:ea typeface="+mn-ea"/>
                <a:cs typeface="+mn-cs"/>
              </a:rPr>
              <a:t>gNB</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-CU</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，它就會檢查收到的</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MR</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並決定移交。 當確定交接時，</a:t>
            </a:r>
            <a:r>
              <a:rPr kumimoji="0" lang="en-US" altLang="zh-TW" sz="1200" b="0" i="0" u="none" strike="noStrike" kern="1200" cap="none" spc="0" normalizeH="0" baseline="0" noProof="0" dirty="0" err="1">
                <a:ln>
                  <a:noFill/>
                </a:ln>
                <a:solidFill>
                  <a:prstClr val="black"/>
                </a:solidFill>
                <a:effectLst/>
                <a:uLnTx/>
                <a:uFillTx/>
                <a:latin typeface="+mn-lt"/>
                <a:ea typeface="+mn-ea"/>
                <a:cs typeface="+mn-cs"/>
              </a:rPr>
              <a:t>gNB</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-CU</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將使用主鍵匯出帶有主鍵的</a:t>
            </a:r>
            <a:r>
              <a:rPr kumimoji="0" lang="en-US" altLang="zh-TW" sz="1200" b="0" i="0" u="none" strike="noStrike" kern="1200" cap="none" spc="0" normalizeH="0" baseline="0" noProof="0" dirty="0" err="1">
                <a:ln>
                  <a:noFill/>
                </a:ln>
                <a:solidFill>
                  <a:prstClr val="black"/>
                </a:solidFill>
                <a:effectLst/>
                <a:uLnTx/>
                <a:uFillTx/>
                <a:latin typeface="+mn-lt"/>
                <a:ea typeface="+mn-ea"/>
                <a:cs typeface="+mn-cs"/>
              </a:rPr>
              <a:t>PMSKK_gNB</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 </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和</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MR</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的雜湊值。 接下來，它透過安全通道將</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PMSK</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傳輸到目標</a:t>
            </a:r>
            <a:r>
              <a:rPr kumimoji="0" lang="en-US" altLang="zh-TW" sz="1200" b="0" i="0" u="none" strike="noStrike" kern="1200" cap="none" spc="0" normalizeH="0" baseline="0" noProof="0" dirty="0" err="1">
                <a:ln>
                  <a:noFill/>
                </a:ln>
                <a:solidFill>
                  <a:prstClr val="black"/>
                </a:solidFill>
                <a:effectLst/>
                <a:uLnTx/>
                <a:uFillTx/>
                <a:latin typeface="+mn-lt"/>
                <a:ea typeface="+mn-ea"/>
                <a:cs typeface="+mn-cs"/>
              </a:rPr>
              <a:t>gNB</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-DU</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a:t>
            </a:r>
            <a:endParaRPr kumimoji="0" lang="en-US" altLang="zh-TW"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0" fontAlgn="base" latinLnBrk="0" hangingPunct="0">
              <a:lnSpc>
                <a:spcPct val="100000"/>
              </a:lnSpc>
              <a:spcBef>
                <a:spcPct val="30000"/>
              </a:spcBef>
              <a:spcAft>
                <a:spcPct val="0"/>
              </a:spcAft>
              <a:buClrTx/>
              <a:buSzTx/>
              <a:buFontTx/>
              <a:buAutoNum type="arabicParenBoth"/>
              <a:tabLst/>
              <a:defRPr/>
            </a:pPr>
            <a:r>
              <a:rPr kumimoji="0" lang="zh-TW" altLang="en-US" sz="1200" b="0" i="0" u="none" strike="noStrike" kern="1200" cap="none" spc="0" normalizeH="0" baseline="0" noProof="0" dirty="0">
                <a:ln>
                  <a:noFill/>
                </a:ln>
                <a:solidFill>
                  <a:prstClr val="black"/>
                </a:solidFill>
                <a:effectLst/>
                <a:uLnTx/>
                <a:uFillTx/>
                <a:latin typeface="+mn-lt"/>
                <a:ea typeface="+mn-ea"/>
                <a:cs typeface="+mn-cs"/>
              </a:rPr>
              <a:t>目標</a:t>
            </a:r>
            <a:r>
              <a:rPr kumimoji="0" lang="en-US" altLang="zh-TW" sz="1200" b="0" i="0" u="none" strike="noStrike" kern="1200" cap="none" spc="0" normalizeH="0" baseline="0" noProof="0" dirty="0" err="1">
                <a:ln>
                  <a:noFill/>
                </a:ln>
                <a:solidFill>
                  <a:prstClr val="black"/>
                </a:solidFill>
                <a:effectLst/>
                <a:uLnTx/>
                <a:uFillTx/>
                <a:latin typeface="+mn-lt"/>
                <a:ea typeface="+mn-ea"/>
                <a:cs typeface="+mn-cs"/>
              </a:rPr>
              <a:t>gNB</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-DU</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儲存</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PMSK</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，並將</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UE</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上下文設定響應訊息傳遞給</a:t>
            </a:r>
            <a:r>
              <a:rPr kumimoji="0" lang="en-US" altLang="zh-TW" sz="1200" b="0" i="0" u="none" strike="noStrike" kern="1200" cap="none" spc="0" normalizeH="0" baseline="0" noProof="0" dirty="0" err="1">
                <a:ln>
                  <a:noFill/>
                </a:ln>
                <a:solidFill>
                  <a:prstClr val="black"/>
                </a:solidFill>
                <a:effectLst/>
                <a:uLnTx/>
                <a:uFillTx/>
                <a:latin typeface="+mn-lt"/>
                <a:ea typeface="+mn-ea"/>
                <a:cs typeface="+mn-cs"/>
              </a:rPr>
              <a:t>gNB</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-CU</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a:t>
            </a:r>
            <a:endParaRPr kumimoji="0" lang="en-US" altLang="zh-TW"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0" fontAlgn="base" latinLnBrk="0" hangingPunct="0">
              <a:lnSpc>
                <a:spcPct val="100000"/>
              </a:lnSpc>
              <a:spcBef>
                <a:spcPct val="30000"/>
              </a:spcBef>
              <a:spcAft>
                <a:spcPct val="0"/>
              </a:spcAft>
              <a:buClrTx/>
              <a:buSzTx/>
              <a:buFontTx/>
              <a:buAutoNum type="arabicParenBoth"/>
              <a:tabLst/>
              <a:defRPr/>
            </a:pPr>
            <a:r>
              <a:rPr kumimoji="0" lang="zh-TW" altLang="en-US" sz="1200" b="0" i="0" u="none" strike="noStrike" kern="1200" cap="none" spc="0" normalizeH="0" baseline="0" noProof="0" dirty="0">
                <a:ln>
                  <a:noFill/>
                </a:ln>
                <a:solidFill>
                  <a:prstClr val="black"/>
                </a:solidFill>
                <a:effectLst/>
                <a:uLnTx/>
                <a:uFillTx/>
                <a:latin typeface="+mn-lt"/>
                <a:ea typeface="+mn-ea"/>
                <a:cs typeface="+mn-cs"/>
              </a:rPr>
              <a:t>收到</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UE</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上下文設定響應訊息後，</a:t>
            </a:r>
            <a:r>
              <a:rPr kumimoji="0" lang="en-US" altLang="zh-TW" sz="1200" b="0" i="0" u="none" strike="noStrike" kern="1200" cap="none" spc="0" normalizeH="0" baseline="0" noProof="0" dirty="0" err="1">
                <a:ln>
                  <a:noFill/>
                </a:ln>
                <a:solidFill>
                  <a:prstClr val="black"/>
                </a:solidFill>
                <a:effectLst/>
                <a:uLnTx/>
                <a:uFillTx/>
                <a:latin typeface="+mn-lt"/>
                <a:ea typeface="+mn-ea"/>
                <a:cs typeface="+mn-cs"/>
              </a:rPr>
              <a:t>gNB</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-CU</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將</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UE</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上下文修改請求訊息傳輸給源</a:t>
            </a:r>
            <a:r>
              <a:rPr kumimoji="0" lang="en-US" altLang="zh-TW" sz="1200" b="0" i="0" u="none" strike="noStrike" kern="1200" cap="none" spc="0" normalizeH="0" baseline="0" noProof="0" dirty="0" err="1">
                <a:ln>
                  <a:noFill/>
                </a:ln>
                <a:solidFill>
                  <a:prstClr val="black"/>
                </a:solidFill>
                <a:effectLst/>
                <a:uLnTx/>
                <a:uFillTx/>
                <a:latin typeface="+mn-lt"/>
                <a:ea typeface="+mn-ea"/>
                <a:cs typeface="+mn-cs"/>
              </a:rPr>
              <a:t>gNB</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-DU</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a:t>
            </a:r>
            <a:endParaRPr kumimoji="0" lang="en-US" altLang="zh-TW"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0" fontAlgn="base" latinLnBrk="0" hangingPunct="0">
              <a:lnSpc>
                <a:spcPct val="100000"/>
              </a:lnSpc>
              <a:spcBef>
                <a:spcPct val="30000"/>
              </a:spcBef>
              <a:spcAft>
                <a:spcPct val="0"/>
              </a:spcAft>
              <a:buClrTx/>
              <a:buSzTx/>
              <a:buFontTx/>
              <a:buAutoNum type="arabicParenBoth"/>
              <a:tabLst/>
              <a:defRPr/>
            </a:pPr>
            <a:r>
              <a:rPr kumimoji="0" lang="zh-TW" altLang="en-US" sz="1200" b="0" i="0" u="none" strike="noStrike" kern="1200" cap="none" spc="0" normalizeH="0" baseline="0" noProof="0" dirty="0">
                <a:ln>
                  <a:noFill/>
                </a:ln>
                <a:solidFill>
                  <a:prstClr val="black"/>
                </a:solidFill>
                <a:effectLst/>
                <a:uLnTx/>
                <a:uFillTx/>
                <a:latin typeface="+mn-lt"/>
                <a:ea typeface="+mn-ea"/>
                <a:cs typeface="+mn-cs"/>
              </a:rPr>
              <a:t>源</a:t>
            </a:r>
            <a:r>
              <a:rPr kumimoji="0" lang="en-US" altLang="zh-TW" sz="1200" b="0" i="0" u="none" strike="noStrike" kern="1200" cap="none" spc="0" normalizeH="0" baseline="0" noProof="0" dirty="0" err="1">
                <a:ln>
                  <a:noFill/>
                </a:ln>
                <a:solidFill>
                  <a:prstClr val="black"/>
                </a:solidFill>
                <a:effectLst/>
                <a:uLnTx/>
                <a:uFillTx/>
                <a:latin typeface="+mn-lt"/>
                <a:ea typeface="+mn-ea"/>
                <a:cs typeface="+mn-cs"/>
              </a:rPr>
              <a:t>gNB</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-DU</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從</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UE</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上下文修改請求訊息中提取</a:t>
            </a:r>
            <a:r>
              <a:rPr kumimoji="0" lang="en-US" altLang="zh-TW" sz="1200" b="0" i="0" u="none" strike="noStrike" kern="1200" cap="none" spc="0" normalizeH="0" baseline="0" noProof="0" dirty="0" err="1">
                <a:ln>
                  <a:noFill/>
                </a:ln>
                <a:solidFill>
                  <a:prstClr val="black"/>
                </a:solidFill>
                <a:effectLst/>
                <a:uLnTx/>
                <a:uFillTx/>
                <a:latin typeface="+mn-lt"/>
                <a:ea typeface="+mn-ea"/>
                <a:cs typeface="+mn-cs"/>
              </a:rPr>
              <a:t>RRCConnectionReconfiguration</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訊息，並將其傳輸到</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UE</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 傳輸後，源</a:t>
            </a:r>
            <a:r>
              <a:rPr kumimoji="0" lang="en-US" altLang="zh-TW" sz="1200" b="0" i="0" u="none" strike="noStrike" kern="1200" cap="none" spc="0" normalizeH="0" baseline="0" noProof="0" dirty="0" err="1">
                <a:ln>
                  <a:noFill/>
                </a:ln>
                <a:solidFill>
                  <a:prstClr val="black"/>
                </a:solidFill>
                <a:effectLst/>
                <a:uLnTx/>
                <a:uFillTx/>
                <a:latin typeface="+mn-lt"/>
                <a:ea typeface="+mn-ea"/>
                <a:cs typeface="+mn-cs"/>
              </a:rPr>
              <a:t>gNB</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-DU</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向</a:t>
            </a:r>
            <a:r>
              <a:rPr kumimoji="0" lang="en-US" altLang="zh-TW" sz="1200" b="0" i="0" u="none" strike="noStrike" kern="1200" cap="none" spc="0" normalizeH="0" baseline="0" noProof="0" dirty="0" err="1">
                <a:ln>
                  <a:noFill/>
                </a:ln>
                <a:solidFill>
                  <a:prstClr val="black"/>
                </a:solidFill>
                <a:effectLst/>
                <a:uLnTx/>
                <a:uFillTx/>
                <a:latin typeface="+mn-lt"/>
                <a:ea typeface="+mn-ea"/>
                <a:cs typeface="+mn-cs"/>
              </a:rPr>
              <a:t>gNB</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-CU</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傳送</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UE</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上下文修改響應訊息。</a:t>
            </a:r>
            <a:endParaRPr kumimoji="0" lang="en-US" altLang="zh-TW"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0" fontAlgn="base" latinLnBrk="0" hangingPunct="0">
              <a:lnSpc>
                <a:spcPct val="100000"/>
              </a:lnSpc>
              <a:spcBef>
                <a:spcPct val="30000"/>
              </a:spcBef>
              <a:spcAft>
                <a:spcPct val="0"/>
              </a:spcAft>
              <a:buClrTx/>
              <a:buSzTx/>
              <a:buFontTx/>
              <a:buAutoNum type="arabicParenBoth"/>
              <a:tabLst/>
              <a:defRPr/>
            </a:pPr>
            <a:r>
              <a:rPr kumimoji="0" lang="zh-TW" altLang="en-US" sz="1200" b="0" i="0" u="none" strike="noStrike" kern="1200" cap="none" spc="0" normalizeH="0" baseline="0" noProof="0" dirty="0">
                <a:ln>
                  <a:noFill/>
                </a:ln>
                <a:solidFill>
                  <a:prstClr val="black"/>
                </a:solidFill>
                <a:effectLst/>
                <a:uLnTx/>
                <a:uFillTx/>
                <a:latin typeface="+mn-lt"/>
                <a:ea typeface="+mn-ea"/>
                <a:cs typeface="+mn-cs"/>
              </a:rPr>
              <a:t>當</a:t>
            </a:r>
            <a:r>
              <a:rPr kumimoji="0" lang="en-US" altLang="zh-TW" sz="1200" b="0" i="0" u="none" strike="noStrike" kern="1200" cap="none" spc="0" normalizeH="0" baseline="0" noProof="0" dirty="0" err="1">
                <a:ln>
                  <a:noFill/>
                </a:ln>
                <a:solidFill>
                  <a:prstClr val="black"/>
                </a:solidFill>
                <a:effectLst/>
                <a:uLnTx/>
                <a:uFillTx/>
                <a:latin typeface="+mn-lt"/>
                <a:ea typeface="+mn-ea"/>
                <a:cs typeface="+mn-cs"/>
              </a:rPr>
              <a:t>RRCConnectionReconfiguration</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訊息到達</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UE</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時，</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UE</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匯出</a:t>
            </a:r>
            <a:r>
              <a:rPr kumimoji="0" lang="en-US" altLang="zh-TW" sz="1200" b="0" i="0" u="none" strike="noStrike" kern="1200" cap="none" spc="0" normalizeH="0" baseline="0" noProof="0" dirty="0" err="1">
                <a:ln>
                  <a:noFill/>
                </a:ln>
                <a:solidFill>
                  <a:prstClr val="black"/>
                </a:solidFill>
                <a:effectLst/>
                <a:uLnTx/>
                <a:uFillTx/>
                <a:latin typeface="+mn-lt"/>
                <a:ea typeface="+mn-ea"/>
                <a:cs typeface="+mn-cs"/>
              </a:rPr>
              <a:t>PMSKK_gNB</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 </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並生成</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ECDH</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私鑰</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X </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ECDH</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公鑰</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Q </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，以及隨機生成的</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noncen1 </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 此外，</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PMSK</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Q </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，以及</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n1 </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用於形成訊息身份驗證程式</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HM2</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 然後，</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UE</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構建隨機訪問請求訊息，包括</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Q </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n1 </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和</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HM2</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 最後，目標</a:t>
            </a:r>
            <a:r>
              <a:rPr kumimoji="0" lang="en-US" altLang="zh-TW" sz="1200" b="0" i="0" u="none" strike="noStrike" kern="1200" cap="none" spc="0" normalizeH="0" baseline="0" noProof="0" dirty="0" err="1">
                <a:ln>
                  <a:noFill/>
                </a:ln>
                <a:solidFill>
                  <a:prstClr val="black"/>
                </a:solidFill>
                <a:effectLst/>
                <a:uLnTx/>
                <a:uFillTx/>
                <a:latin typeface="+mn-lt"/>
                <a:ea typeface="+mn-ea"/>
                <a:cs typeface="+mn-cs"/>
              </a:rPr>
              <a:t>gNB</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-DU</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收到此訊息。</a:t>
            </a:r>
            <a:endParaRPr kumimoji="0" lang="en-US" altLang="zh-TW"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0" fontAlgn="base" latinLnBrk="0" hangingPunct="0">
              <a:lnSpc>
                <a:spcPct val="100000"/>
              </a:lnSpc>
              <a:spcBef>
                <a:spcPct val="30000"/>
              </a:spcBef>
              <a:spcAft>
                <a:spcPct val="0"/>
              </a:spcAft>
              <a:buClrTx/>
              <a:buSzTx/>
              <a:buFontTx/>
              <a:buAutoNum type="arabicParenBoth"/>
              <a:tabLst/>
              <a:defRPr/>
            </a:pPr>
            <a:r>
              <a:rPr kumimoji="0" lang="zh-TW" altLang="en-US" sz="1200" b="0" i="0" u="none" strike="noStrike" kern="1200" cap="none" spc="0" normalizeH="0" baseline="0" noProof="0" dirty="0">
                <a:ln>
                  <a:noFill/>
                </a:ln>
                <a:solidFill>
                  <a:prstClr val="black"/>
                </a:solidFill>
                <a:effectLst/>
                <a:uLnTx/>
                <a:uFillTx/>
                <a:latin typeface="+mn-lt"/>
                <a:ea typeface="+mn-ea"/>
                <a:cs typeface="+mn-cs"/>
              </a:rPr>
              <a:t>一旦上一條訊息到達目標</a:t>
            </a:r>
            <a:r>
              <a:rPr kumimoji="0" lang="en-US" altLang="zh-TW" sz="1200" b="0" i="0" u="none" strike="noStrike" kern="1200" cap="none" spc="0" normalizeH="0" baseline="0" noProof="0" dirty="0" err="1">
                <a:ln>
                  <a:noFill/>
                </a:ln>
                <a:solidFill>
                  <a:prstClr val="black"/>
                </a:solidFill>
                <a:effectLst/>
                <a:uLnTx/>
                <a:uFillTx/>
                <a:latin typeface="+mn-lt"/>
                <a:ea typeface="+mn-ea"/>
                <a:cs typeface="+mn-cs"/>
              </a:rPr>
              <a:t>gNB</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-DU</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，它就會使用</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PMSK</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驗證</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HM2</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 如果</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HM2</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有效，那麼目標</a:t>
            </a:r>
            <a:r>
              <a:rPr kumimoji="0" lang="en-US" altLang="zh-TW" sz="1200" b="0" i="0" u="none" strike="noStrike" kern="1200" cap="none" spc="0" normalizeH="0" baseline="0" noProof="0" dirty="0" err="1">
                <a:ln>
                  <a:noFill/>
                </a:ln>
                <a:solidFill>
                  <a:prstClr val="black"/>
                </a:solidFill>
                <a:effectLst/>
                <a:uLnTx/>
                <a:uFillTx/>
                <a:latin typeface="+mn-lt"/>
                <a:ea typeface="+mn-ea"/>
                <a:cs typeface="+mn-cs"/>
              </a:rPr>
              <a:t>gNB</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-DU</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可以確認</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UE</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已請求移交給</a:t>
            </a:r>
            <a:r>
              <a:rPr kumimoji="0" lang="en-US" altLang="zh-TW" sz="1200" b="0" i="0" u="none" strike="noStrike" kern="1200" cap="none" spc="0" normalizeH="0" baseline="0" noProof="0" dirty="0" err="1">
                <a:ln>
                  <a:noFill/>
                </a:ln>
                <a:solidFill>
                  <a:prstClr val="black"/>
                </a:solidFill>
                <a:effectLst/>
                <a:uLnTx/>
                <a:uFillTx/>
                <a:latin typeface="+mn-lt"/>
                <a:ea typeface="+mn-ea"/>
                <a:cs typeface="+mn-cs"/>
              </a:rPr>
              <a:t>gNB</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-CU</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 隨後，目標</a:t>
            </a:r>
            <a:r>
              <a:rPr kumimoji="0" lang="en-US" altLang="zh-TW" sz="1200" b="0" i="0" u="none" strike="noStrike" kern="1200" cap="none" spc="0" normalizeH="0" baseline="0" noProof="0" dirty="0" err="1">
                <a:ln>
                  <a:noFill/>
                </a:ln>
                <a:solidFill>
                  <a:prstClr val="black"/>
                </a:solidFill>
                <a:effectLst/>
                <a:uLnTx/>
                <a:uFillTx/>
                <a:latin typeface="+mn-lt"/>
                <a:ea typeface="+mn-ea"/>
                <a:cs typeface="+mn-cs"/>
              </a:rPr>
              <a:t>gNB</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-DU</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生成</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ECDH</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私鑰</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Y </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ECDH</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公鑰</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R </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，和隨機</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noncen2 </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 接下來，目標</a:t>
            </a:r>
            <a:r>
              <a:rPr kumimoji="0" lang="en-US" altLang="zh-TW" sz="1200" b="0" i="0" u="none" strike="noStrike" kern="1200" cap="none" spc="0" normalizeH="0" baseline="0" noProof="0" dirty="0" err="1">
                <a:ln>
                  <a:noFill/>
                </a:ln>
                <a:solidFill>
                  <a:prstClr val="black"/>
                </a:solidFill>
                <a:effectLst/>
                <a:uLnTx/>
                <a:uFillTx/>
                <a:latin typeface="+mn-lt"/>
                <a:ea typeface="+mn-ea"/>
                <a:cs typeface="+mn-cs"/>
              </a:rPr>
              <a:t>gNB</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-DU</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計算</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ECDH</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會話金鑰</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S </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使用其私鑰</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Y </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和</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UE</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的公鑰</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Q </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 此外，目標</a:t>
            </a:r>
            <a:r>
              <a:rPr kumimoji="0" lang="en-US" altLang="zh-TW" sz="1200" b="0" i="0" u="none" strike="noStrike" kern="1200" cap="none" spc="0" normalizeH="0" baseline="0" noProof="0" dirty="0" err="1">
                <a:ln>
                  <a:noFill/>
                </a:ln>
                <a:solidFill>
                  <a:prstClr val="black"/>
                </a:solidFill>
                <a:effectLst/>
                <a:uLnTx/>
                <a:uFillTx/>
                <a:latin typeface="+mn-lt"/>
                <a:ea typeface="+mn-ea"/>
                <a:cs typeface="+mn-cs"/>
              </a:rPr>
              <a:t>gNB</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-DU</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使用</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PMSK</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生成會話金鑰</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SK</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S </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，和隨機的</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noncen1 </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和</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n2 </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 然後，目標</a:t>
            </a:r>
            <a:r>
              <a:rPr kumimoji="0" lang="en-US" altLang="zh-TW" sz="1200" b="0" i="0" u="none" strike="noStrike" kern="1200" cap="none" spc="0" normalizeH="0" baseline="0" noProof="0" dirty="0" err="1">
                <a:ln>
                  <a:noFill/>
                </a:ln>
                <a:solidFill>
                  <a:prstClr val="black"/>
                </a:solidFill>
                <a:effectLst/>
                <a:uLnTx/>
                <a:uFillTx/>
                <a:latin typeface="+mn-lt"/>
                <a:ea typeface="+mn-ea"/>
                <a:cs typeface="+mn-cs"/>
              </a:rPr>
              <a:t>gNB</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-DU</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分別使用</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SK</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和</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PMSK</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計算訊息身份驗證程式</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HM3</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和</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HM4</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 接下來，它構建隨機訪問響應訊息，包括</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R </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n1 </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n2 </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HM3</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和</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HM4</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 然後，它將此訊息傳輸給</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UE</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a:t>
            </a:r>
            <a:endParaRPr kumimoji="0" lang="en-US" altLang="zh-TW"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0" fontAlgn="base" latinLnBrk="0" hangingPunct="0">
              <a:lnSpc>
                <a:spcPct val="100000"/>
              </a:lnSpc>
              <a:spcBef>
                <a:spcPct val="30000"/>
              </a:spcBef>
              <a:spcAft>
                <a:spcPct val="0"/>
              </a:spcAft>
              <a:buClrTx/>
              <a:buSzTx/>
              <a:buFontTx/>
              <a:buAutoNum type="arabicParenBoth"/>
              <a:tabLst/>
              <a:defRPr/>
            </a:pPr>
            <a:r>
              <a:rPr kumimoji="0" lang="en-US" altLang="zh-TW" sz="1200" b="0" i="0" u="none" strike="noStrike" kern="1200" cap="none" spc="0" normalizeH="0" baseline="0" noProof="0" dirty="0">
                <a:ln>
                  <a:noFill/>
                </a:ln>
                <a:solidFill>
                  <a:prstClr val="black"/>
                </a:solidFill>
                <a:effectLst/>
                <a:uLnTx/>
                <a:uFillTx/>
                <a:latin typeface="+mn-lt"/>
                <a:ea typeface="+mn-ea"/>
                <a:cs typeface="+mn-cs"/>
              </a:rPr>
              <a:t>UE</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使用</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PMSK</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驗證訊息身份驗證程式</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HM4</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 如果</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HM4</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有效，</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UE</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將計算</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ECDH</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會話金鑰</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S </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使用目標</a:t>
            </a:r>
            <a:r>
              <a:rPr kumimoji="0" lang="en-US" altLang="zh-TW" sz="1200" b="0" i="0" u="none" strike="noStrike" kern="1200" cap="none" spc="0" normalizeH="0" baseline="0" noProof="0" dirty="0" err="1">
                <a:ln>
                  <a:noFill/>
                </a:ln>
                <a:solidFill>
                  <a:prstClr val="black"/>
                </a:solidFill>
                <a:effectLst/>
                <a:uLnTx/>
                <a:uFillTx/>
                <a:latin typeface="+mn-lt"/>
                <a:ea typeface="+mn-ea"/>
                <a:cs typeface="+mn-cs"/>
              </a:rPr>
              <a:t>gNB</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-DU</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的</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ECDH</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公鑰</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R </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及其</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ECDH</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私鑰</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X </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UE</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還使用</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ECDH</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會話金鑰匯出會話金鑰</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SKS </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，預先主鍵</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PMSK</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和隨機</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noncen1 </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和</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n2 </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 隨後，它透過使用</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SK</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驗證</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HM3</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的有效性，</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UE</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生成帶有</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SK</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的訊息身份驗證程式</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HM5</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，並透過</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RRC</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連線重新配置完整訊息將其傳輸到目標</a:t>
            </a:r>
            <a:r>
              <a:rPr kumimoji="0" lang="en-US" altLang="zh-TW" sz="1200" b="0" i="0" u="none" strike="noStrike" kern="1200" cap="none" spc="0" normalizeH="0" baseline="0" noProof="0" dirty="0" err="1">
                <a:ln>
                  <a:noFill/>
                </a:ln>
                <a:solidFill>
                  <a:prstClr val="black"/>
                </a:solidFill>
                <a:effectLst/>
                <a:uLnTx/>
                <a:uFillTx/>
                <a:latin typeface="+mn-lt"/>
                <a:ea typeface="+mn-ea"/>
                <a:cs typeface="+mn-cs"/>
              </a:rPr>
              <a:t>gNB</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-DU</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a:t>
            </a:r>
            <a:endParaRPr kumimoji="0" lang="en-US" altLang="zh-TW"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0" fontAlgn="base" latinLnBrk="0" hangingPunct="0">
              <a:lnSpc>
                <a:spcPct val="100000"/>
              </a:lnSpc>
              <a:spcBef>
                <a:spcPct val="30000"/>
              </a:spcBef>
              <a:spcAft>
                <a:spcPct val="0"/>
              </a:spcAft>
              <a:buClrTx/>
              <a:buSzTx/>
              <a:buFontTx/>
              <a:buAutoNum type="arabicParenBoth"/>
              <a:tabLst/>
              <a:defRPr/>
            </a:pPr>
            <a:r>
              <a:rPr kumimoji="0" lang="zh-TW" altLang="en-US" sz="1200" b="0" i="0" u="none" strike="noStrike" kern="1200" cap="none" spc="0" normalizeH="0" baseline="0" noProof="0" dirty="0">
                <a:ln>
                  <a:noFill/>
                </a:ln>
                <a:solidFill>
                  <a:prstClr val="black"/>
                </a:solidFill>
                <a:effectLst/>
                <a:uLnTx/>
                <a:uFillTx/>
                <a:latin typeface="+mn-lt"/>
                <a:ea typeface="+mn-ea"/>
                <a:cs typeface="+mn-cs"/>
              </a:rPr>
              <a:t>目標</a:t>
            </a:r>
            <a:r>
              <a:rPr kumimoji="0" lang="en-US" altLang="zh-TW" sz="1200" b="0" i="0" u="none" strike="noStrike" kern="1200" cap="none" spc="0" normalizeH="0" baseline="0" noProof="0" dirty="0" err="1">
                <a:ln>
                  <a:noFill/>
                </a:ln>
                <a:solidFill>
                  <a:prstClr val="black"/>
                </a:solidFill>
                <a:effectLst/>
                <a:uLnTx/>
                <a:uFillTx/>
                <a:latin typeface="+mn-lt"/>
                <a:ea typeface="+mn-ea"/>
                <a:cs typeface="+mn-cs"/>
              </a:rPr>
              <a:t>gNB</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-DU</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使用會話金鑰</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SK</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驗證訊息身份驗證程式</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HM5</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 如果有效，目標</a:t>
            </a:r>
            <a:r>
              <a:rPr kumimoji="0" lang="en-US" altLang="zh-TW" sz="1200" b="0" i="0" u="none" strike="noStrike" kern="1200" cap="none" spc="0" normalizeH="0" baseline="0" noProof="0" dirty="0" err="1">
                <a:ln>
                  <a:noFill/>
                </a:ln>
                <a:solidFill>
                  <a:prstClr val="black"/>
                </a:solidFill>
                <a:effectLst/>
                <a:uLnTx/>
                <a:uFillTx/>
                <a:latin typeface="+mn-lt"/>
                <a:ea typeface="+mn-ea"/>
                <a:cs typeface="+mn-cs"/>
              </a:rPr>
              <a:t>gNB</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-DU</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將向上連結</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RRC</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傳輸訊息傳送給</a:t>
            </a:r>
            <a:r>
              <a:rPr kumimoji="0" lang="en-US" altLang="zh-TW" sz="1200" b="0" i="0" u="none" strike="noStrike" kern="1200" cap="none" spc="0" normalizeH="0" baseline="0" noProof="0" dirty="0" err="1">
                <a:ln>
                  <a:noFill/>
                </a:ln>
                <a:solidFill>
                  <a:prstClr val="black"/>
                </a:solidFill>
                <a:effectLst/>
                <a:uLnTx/>
                <a:uFillTx/>
                <a:latin typeface="+mn-lt"/>
                <a:ea typeface="+mn-ea"/>
                <a:cs typeface="+mn-cs"/>
              </a:rPr>
              <a:t>gNB</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-CU</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，通知移交過程已完成。</a:t>
            </a:r>
            <a:endParaRPr kumimoji="0" lang="en-US" altLang="zh-TW"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0" fontAlgn="base" latinLnBrk="0" hangingPunct="0">
              <a:lnSpc>
                <a:spcPct val="100000"/>
              </a:lnSpc>
              <a:spcBef>
                <a:spcPct val="30000"/>
              </a:spcBef>
              <a:spcAft>
                <a:spcPct val="0"/>
              </a:spcAft>
              <a:buClrTx/>
              <a:buSzTx/>
              <a:buFontTx/>
              <a:buAutoNum type="arabicParenBoth"/>
              <a:tabLst/>
              <a:defRPr/>
            </a:pPr>
            <a:r>
              <a:rPr kumimoji="0" lang="zh-TW" altLang="en-US" sz="1200" b="0" i="0" u="none" strike="noStrike" kern="1200" cap="none" spc="0" normalizeH="0" baseline="0" noProof="0" dirty="0">
                <a:ln>
                  <a:noFill/>
                </a:ln>
                <a:solidFill>
                  <a:prstClr val="black"/>
                </a:solidFill>
                <a:effectLst/>
                <a:uLnTx/>
                <a:uFillTx/>
                <a:latin typeface="+mn-lt"/>
                <a:ea typeface="+mn-ea"/>
                <a:cs typeface="+mn-cs"/>
              </a:rPr>
              <a:t>當</a:t>
            </a:r>
            <a:r>
              <a:rPr kumimoji="0" lang="en-US" altLang="zh-TW" sz="1200" b="0" i="0" u="none" strike="noStrike" kern="1200" cap="none" spc="0" normalizeH="0" baseline="0" noProof="0" dirty="0" err="1">
                <a:ln>
                  <a:noFill/>
                </a:ln>
                <a:solidFill>
                  <a:prstClr val="black"/>
                </a:solidFill>
                <a:effectLst/>
                <a:uLnTx/>
                <a:uFillTx/>
                <a:latin typeface="+mn-lt"/>
                <a:ea typeface="+mn-ea"/>
                <a:cs typeface="+mn-cs"/>
              </a:rPr>
              <a:t>gNB</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-CU</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從目標</a:t>
            </a:r>
            <a:r>
              <a:rPr kumimoji="0" lang="en-US" altLang="zh-TW" sz="1200" b="0" i="0" u="none" strike="noStrike" kern="1200" cap="none" spc="0" normalizeH="0" baseline="0" noProof="0" dirty="0" err="1">
                <a:ln>
                  <a:noFill/>
                </a:ln>
                <a:solidFill>
                  <a:prstClr val="black"/>
                </a:solidFill>
                <a:effectLst/>
                <a:uLnTx/>
                <a:uFillTx/>
                <a:latin typeface="+mn-lt"/>
                <a:ea typeface="+mn-ea"/>
                <a:cs typeface="+mn-cs"/>
              </a:rPr>
              <a:t>gNB</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-DU</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收到</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Uplink RRC</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傳輸時，</a:t>
            </a:r>
            <a:r>
              <a:rPr kumimoji="0" lang="en-US" altLang="zh-TW" sz="1200" b="0" i="0" u="none" strike="noStrike" kern="1200" cap="none" spc="0" normalizeH="0" baseline="0" noProof="0" dirty="0" err="1">
                <a:ln>
                  <a:noFill/>
                </a:ln>
                <a:solidFill>
                  <a:prstClr val="black"/>
                </a:solidFill>
                <a:effectLst/>
                <a:uLnTx/>
                <a:uFillTx/>
                <a:latin typeface="+mn-lt"/>
                <a:ea typeface="+mn-ea"/>
                <a:cs typeface="+mn-cs"/>
              </a:rPr>
              <a:t>gNB</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-CU</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指示源</a:t>
            </a:r>
            <a:r>
              <a:rPr kumimoji="0" lang="en-US" altLang="zh-TW" sz="1200" b="0" i="0" u="none" strike="noStrike" kern="1200" cap="none" spc="0" normalizeH="0" baseline="0" noProof="0" dirty="0" err="1">
                <a:ln>
                  <a:noFill/>
                </a:ln>
                <a:solidFill>
                  <a:prstClr val="black"/>
                </a:solidFill>
                <a:effectLst/>
                <a:uLnTx/>
                <a:uFillTx/>
                <a:latin typeface="+mn-lt"/>
                <a:ea typeface="+mn-ea"/>
                <a:cs typeface="+mn-cs"/>
              </a:rPr>
              <a:t>gNB</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-DU</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透過</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UE</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上下文釋出命令訊息釋放分配的資源。</a:t>
            </a:r>
            <a:endParaRPr kumimoji="0" lang="en-US" altLang="zh-TW"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0" fontAlgn="base" latinLnBrk="0" hangingPunct="0">
              <a:lnSpc>
                <a:spcPct val="100000"/>
              </a:lnSpc>
              <a:spcBef>
                <a:spcPct val="30000"/>
              </a:spcBef>
              <a:spcAft>
                <a:spcPct val="0"/>
              </a:spcAft>
              <a:buClrTx/>
              <a:buSzTx/>
              <a:buFontTx/>
              <a:buAutoNum type="arabicParenBoth"/>
              <a:tabLst/>
              <a:defRPr/>
            </a:pPr>
            <a:r>
              <a:rPr kumimoji="0" lang="zh-TW" altLang="en-US" sz="1200" b="0" i="0" u="none" strike="noStrike" kern="1200" cap="none" spc="0" normalizeH="0" baseline="0" noProof="0" dirty="0">
                <a:ln>
                  <a:noFill/>
                </a:ln>
                <a:solidFill>
                  <a:prstClr val="black"/>
                </a:solidFill>
                <a:effectLst/>
                <a:uLnTx/>
                <a:uFillTx/>
                <a:latin typeface="+mn-lt"/>
                <a:ea typeface="+mn-ea"/>
                <a:cs typeface="+mn-cs"/>
              </a:rPr>
              <a:t>然後，源</a:t>
            </a:r>
            <a:r>
              <a:rPr kumimoji="0" lang="en-US" altLang="zh-TW" sz="1200" b="0" i="0" u="none" strike="noStrike" kern="1200" cap="none" spc="0" normalizeH="0" baseline="0" noProof="0" dirty="0" err="1">
                <a:ln>
                  <a:noFill/>
                </a:ln>
                <a:solidFill>
                  <a:prstClr val="black"/>
                </a:solidFill>
                <a:effectLst/>
                <a:uLnTx/>
                <a:uFillTx/>
                <a:latin typeface="+mn-lt"/>
                <a:ea typeface="+mn-ea"/>
                <a:cs typeface="+mn-cs"/>
              </a:rPr>
              <a:t>gNB</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-DU</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釋出分配的資源，並透過</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UE</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上下文釋出完成訊息向</a:t>
            </a:r>
            <a:r>
              <a:rPr kumimoji="0" lang="en-US" altLang="zh-TW" sz="1200" b="0" i="0" u="none" strike="noStrike" kern="1200" cap="none" spc="0" normalizeH="0" baseline="0" noProof="0" dirty="0" err="1">
                <a:ln>
                  <a:noFill/>
                </a:ln>
                <a:solidFill>
                  <a:prstClr val="black"/>
                </a:solidFill>
                <a:effectLst/>
                <a:uLnTx/>
                <a:uFillTx/>
                <a:latin typeface="+mn-lt"/>
                <a:ea typeface="+mn-ea"/>
                <a:cs typeface="+mn-cs"/>
              </a:rPr>
              <a:t>gNB</a:t>
            </a:r>
            <a:r>
              <a:rPr kumimoji="0" lang="en-US" altLang="zh-TW" sz="1200" b="0" i="0" u="none" strike="noStrike" kern="1200" cap="none" spc="0" normalizeH="0" baseline="0" noProof="0" dirty="0">
                <a:ln>
                  <a:noFill/>
                </a:ln>
                <a:solidFill>
                  <a:prstClr val="black"/>
                </a:solidFill>
                <a:effectLst/>
                <a:uLnTx/>
                <a:uFillTx/>
                <a:latin typeface="+mn-lt"/>
                <a:ea typeface="+mn-ea"/>
                <a:cs typeface="+mn-cs"/>
              </a:rPr>
              <a:t>-CU</a:t>
            </a:r>
            <a:r>
              <a:rPr kumimoji="0" lang="zh-TW" altLang="en-US" sz="1200" b="0" i="0" u="none" strike="noStrike" kern="1200" cap="none" spc="0" normalizeH="0" baseline="0" noProof="0" dirty="0">
                <a:ln>
                  <a:noFill/>
                </a:ln>
                <a:solidFill>
                  <a:prstClr val="black"/>
                </a:solidFill>
                <a:effectLst/>
                <a:uLnTx/>
                <a:uFillTx/>
                <a:latin typeface="+mn-lt"/>
                <a:ea typeface="+mn-ea"/>
                <a:cs typeface="+mn-cs"/>
              </a:rPr>
              <a:t>報告。 此訊息結束了協議的移交階段。</a:t>
            </a:r>
            <a:endParaRPr lang="zh-TW" altLang="en-US" dirty="0"/>
          </a:p>
        </p:txBody>
      </p:sp>
      <p:sp>
        <p:nvSpPr>
          <p:cNvPr id="4" name="投影片編號版面配置區 3"/>
          <p:cNvSpPr>
            <a:spLocks noGrp="1"/>
          </p:cNvSpPr>
          <p:nvPr>
            <p:ph type="sldNum" sz="quarter" idx="5"/>
          </p:nvPr>
        </p:nvSpPr>
        <p:spPr/>
        <p:txBody>
          <a:bodyPr/>
          <a:lstStyle/>
          <a:p>
            <a:pPr>
              <a:defRPr/>
            </a:pPr>
            <a:fld id="{3DB2709A-403D-41EF-B2AE-0FF427B0B431}" type="slidenum">
              <a:rPr lang="zh-TW" altLang="en-US" smtClean="0"/>
              <a:pPr>
                <a:defRPr/>
              </a:pPr>
              <a:t>22</a:t>
            </a:fld>
            <a:endParaRPr lang="zh-TW" altLang="en-US"/>
          </a:p>
        </p:txBody>
      </p:sp>
    </p:spTree>
    <p:extLst>
      <p:ext uri="{BB962C8B-B14F-4D97-AF65-F5344CB8AC3E}">
        <p14:creationId xmlns:p14="http://schemas.microsoft.com/office/powerpoint/2010/main" val="2888138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車子越來越多功能以及輔助駕駛很難透過車上的</a:t>
            </a:r>
            <a:r>
              <a:rPr lang="en-US" altLang="zh-TW" dirty="0"/>
              <a:t>sensor</a:t>
            </a:r>
            <a:r>
              <a:rPr lang="zh-TW" altLang="en-US" dirty="0"/>
              <a:t>去找到發現問題</a:t>
            </a:r>
            <a:endParaRPr lang="en-US" altLang="zh-TW" dirty="0"/>
          </a:p>
          <a:p>
            <a:r>
              <a:rPr lang="en-US" altLang="zh-TW" dirty="0"/>
              <a:t>V2V</a:t>
            </a:r>
            <a:r>
              <a:rPr lang="zh-TW" altLang="en-US" dirty="0"/>
              <a:t>通信</a:t>
            </a:r>
            <a:r>
              <a:rPr lang="en-US" altLang="zh-TW" dirty="0"/>
              <a:t>(vehicle-to-vehicle communication; V2V communication)</a:t>
            </a:r>
            <a:r>
              <a:rPr lang="zh-TW" altLang="en-US" dirty="0"/>
              <a:t>，</a:t>
            </a:r>
            <a:r>
              <a:rPr lang="en-US" altLang="zh-TW" dirty="0"/>
              <a:t>V2V</a:t>
            </a:r>
            <a:r>
              <a:rPr lang="zh-TW" altLang="en-US" dirty="0"/>
              <a:t>通信是為了防止事故發生，通過專設的網路發送車輛位置和速度信息給另外的車輛。讓車輛針對附近的路況，馬上做出反應，不但有助於避免車禍發生，還可以實現智慧型運輸系統</a:t>
            </a:r>
            <a:r>
              <a:rPr lang="en-US" altLang="zh-TW" dirty="0"/>
              <a:t>(ITS)</a:t>
            </a:r>
            <a:r>
              <a:rPr lang="zh-TW" altLang="en-US" dirty="0"/>
              <a:t>的願景。比方說，「車輛隊列技術」</a:t>
            </a:r>
            <a:r>
              <a:rPr lang="en-US" altLang="zh-TW" dirty="0"/>
              <a:t>(platooning)</a:t>
            </a:r>
            <a:r>
              <a:rPr lang="zh-TW" altLang="en-US" dirty="0"/>
              <a:t>利用</a:t>
            </a:r>
            <a:r>
              <a:rPr lang="en-US" altLang="zh-TW" dirty="0"/>
              <a:t>V2V</a:t>
            </a:r>
            <a:r>
              <a:rPr lang="zh-TW" altLang="en-US" dirty="0"/>
              <a:t>通訊，縮短車輛間的最小車距，讓車隊成員如同火車的車廂一般緊密排列，有助於降低油耗，提升營運效率。</a:t>
            </a:r>
            <a:endParaRPr lang="en-US" altLang="zh-TW" dirty="0"/>
          </a:p>
          <a:p>
            <a:r>
              <a:rPr lang="en-US" altLang="zh-TW" dirty="0"/>
              <a:t>V2P</a:t>
            </a:r>
            <a:r>
              <a:rPr lang="zh-TW" altLang="en-US" dirty="0"/>
              <a:t>行人有穿戴</a:t>
            </a:r>
            <a:r>
              <a:rPr lang="en-US" altLang="zh-TW" dirty="0"/>
              <a:t>sensor(</a:t>
            </a:r>
            <a:r>
              <a:rPr lang="zh-TW" altLang="en-US" dirty="0"/>
              <a:t>手錶</a:t>
            </a:r>
            <a:r>
              <a:rPr lang="en-US" altLang="zh-TW" dirty="0"/>
              <a:t>)</a:t>
            </a:r>
            <a:r>
              <a:rPr lang="zh-TW" altLang="en-US" dirty="0"/>
              <a:t>讓車子能去減速避免碰撞到行人</a:t>
            </a:r>
            <a:endParaRPr lang="en-US" altLang="zh-TW" dirty="0"/>
          </a:p>
          <a:p>
            <a:r>
              <a:rPr lang="en-US" altLang="zh-TW" dirty="0"/>
              <a:t>V2I</a:t>
            </a:r>
            <a:r>
              <a:rPr lang="zh-TW" altLang="en-US" dirty="0"/>
              <a:t>車輛根路邊設置例如像紅綠燈</a:t>
            </a:r>
            <a:endParaRPr lang="en-US" altLang="zh-TW" dirty="0"/>
          </a:p>
          <a:p>
            <a:r>
              <a:rPr lang="zh-TW" altLang="en-US" dirty="0"/>
              <a:t>目前只有</a:t>
            </a:r>
            <a:r>
              <a:rPr lang="en-US" altLang="zh-TW" dirty="0"/>
              <a:t>V2N</a:t>
            </a:r>
            <a:r>
              <a:rPr lang="zh-TW" altLang="en-US" dirty="0"/>
              <a:t>比較多支援 因為其他三個要同樣有資源的會比較少</a:t>
            </a:r>
          </a:p>
        </p:txBody>
      </p:sp>
      <p:sp>
        <p:nvSpPr>
          <p:cNvPr id="4" name="投影片編號版面配置區 3"/>
          <p:cNvSpPr>
            <a:spLocks noGrp="1"/>
          </p:cNvSpPr>
          <p:nvPr>
            <p:ph type="sldNum" sz="quarter" idx="5"/>
          </p:nvPr>
        </p:nvSpPr>
        <p:spPr/>
        <p:txBody>
          <a:bodyPr/>
          <a:lstStyle/>
          <a:p>
            <a:pPr>
              <a:defRPr/>
            </a:pPr>
            <a:fld id="{3DB2709A-403D-41EF-B2AE-0FF427B0B431}" type="slidenum">
              <a:rPr lang="zh-TW" altLang="en-US" smtClean="0"/>
              <a:pPr>
                <a:defRPr/>
              </a:pPr>
              <a:t>5</a:t>
            </a:fld>
            <a:endParaRPr lang="zh-TW" altLang="en-US"/>
          </a:p>
        </p:txBody>
      </p:sp>
    </p:spTree>
    <p:extLst>
      <p:ext uri="{BB962C8B-B14F-4D97-AF65-F5344CB8AC3E}">
        <p14:creationId xmlns:p14="http://schemas.microsoft.com/office/powerpoint/2010/main" val="361551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Non-line-of-sight sensing(</a:t>
            </a:r>
            <a:r>
              <a:rPr lang="zh-TW" altLang="en-US" dirty="0"/>
              <a:t>視線以外的</a:t>
            </a:r>
            <a:r>
              <a:rPr lang="en-US" altLang="zh-TW" dirty="0"/>
              <a:t>)</a:t>
            </a:r>
            <a:r>
              <a:rPr lang="zh-TW" altLang="en-US" dirty="0"/>
              <a:t>資訊，天氣路況等等</a:t>
            </a:r>
            <a:endParaRPr lang="en-US" altLang="zh-TW" dirty="0"/>
          </a:p>
          <a:p>
            <a:r>
              <a:rPr lang="zh-TW" altLang="en-US" dirty="0"/>
              <a:t>可以知道一些安全性的狀況</a:t>
            </a:r>
          </a:p>
        </p:txBody>
      </p:sp>
      <p:sp>
        <p:nvSpPr>
          <p:cNvPr id="4" name="投影片編號版面配置區 3"/>
          <p:cNvSpPr>
            <a:spLocks noGrp="1"/>
          </p:cNvSpPr>
          <p:nvPr>
            <p:ph type="sldNum" sz="quarter" idx="5"/>
          </p:nvPr>
        </p:nvSpPr>
        <p:spPr/>
        <p:txBody>
          <a:bodyPr/>
          <a:lstStyle/>
          <a:p>
            <a:pPr>
              <a:defRPr/>
            </a:pPr>
            <a:fld id="{3DB2709A-403D-41EF-B2AE-0FF427B0B431}" type="slidenum">
              <a:rPr lang="zh-TW" altLang="en-US" smtClean="0"/>
              <a:pPr>
                <a:defRPr/>
              </a:pPr>
              <a:t>6</a:t>
            </a:fld>
            <a:endParaRPr lang="zh-TW" altLang="en-US"/>
          </a:p>
        </p:txBody>
      </p:sp>
    </p:spTree>
    <p:extLst>
      <p:ext uri="{BB962C8B-B14F-4D97-AF65-F5344CB8AC3E}">
        <p14:creationId xmlns:p14="http://schemas.microsoft.com/office/powerpoint/2010/main" val="3459250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SAE </a:t>
            </a:r>
            <a:r>
              <a:rPr lang="zh-TW" altLang="en-US" dirty="0"/>
              <a:t>美國自訂的標準</a:t>
            </a:r>
            <a:r>
              <a:rPr lang="en-US" altLang="zh-TW" dirty="0"/>
              <a:t>(</a:t>
            </a:r>
            <a:r>
              <a:rPr lang="zh-TW" altLang="en-US" dirty="0"/>
              <a:t>左</a:t>
            </a:r>
            <a:r>
              <a:rPr lang="en-US" altLang="zh-TW" dirty="0"/>
              <a:t>)</a:t>
            </a:r>
            <a:endParaRPr lang="zh-TW" altLang="en-US" dirty="0"/>
          </a:p>
          <a:p>
            <a:endParaRPr lang="zh-TW" altLang="en-US" dirty="0"/>
          </a:p>
          <a:p>
            <a:r>
              <a:rPr lang="en-US" altLang="zh-TW" dirty="0"/>
              <a:t>ETSI</a:t>
            </a:r>
            <a:r>
              <a:rPr lang="zh-TW" altLang="en-US" dirty="0"/>
              <a:t>歐洲自訂的標準</a:t>
            </a:r>
            <a:r>
              <a:rPr lang="en-US" altLang="zh-TW" dirty="0"/>
              <a:t>(</a:t>
            </a:r>
            <a:r>
              <a:rPr lang="zh-TW" altLang="en-US" dirty="0"/>
              <a:t>右</a:t>
            </a:r>
            <a:r>
              <a:rPr lang="en-US" altLang="zh-TW" dirty="0"/>
              <a:t>)</a:t>
            </a:r>
            <a:endParaRPr lang="zh-TW" altLang="en-US" dirty="0"/>
          </a:p>
          <a:p>
            <a:r>
              <a:rPr lang="zh-TW" altLang="en-US" dirty="0"/>
              <a:t>世界對於</a:t>
            </a:r>
            <a:r>
              <a:rPr lang="en-US" altLang="zh-TW" dirty="0"/>
              <a:t>V2X</a:t>
            </a:r>
            <a:r>
              <a:rPr lang="zh-TW" altLang="en-US" dirty="0"/>
              <a:t>安全標準目前還沒有統一</a:t>
            </a:r>
          </a:p>
        </p:txBody>
      </p:sp>
      <p:sp>
        <p:nvSpPr>
          <p:cNvPr id="4" name="投影片編號版面配置區 3"/>
          <p:cNvSpPr>
            <a:spLocks noGrp="1"/>
          </p:cNvSpPr>
          <p:nvPr>
            <p:ph type="sldNum" sz="quarter" idx="5"/>
          </p:nvPr>
        </p:nvSpPr>
        <p:spPr/>
        <p:txBody>
          <a:bodyPr/>
          <a:lstStyle/>
          <a:p>
            <a:pPr>
              <a:defRPr/>
            </a:pPr>
            <a:fld id="{3DB2709A-403D-41EF-B2AE-0FF427B0B431}" type="slidenum">
              <a:rPr lang="zh-TW" altLang="en-US" smtClean="0"/>
              <a:pPr>
                <a:defRPr/>
              </a:pPr>
              <a:t>7</a:t>
            </a:fld>
            <a:endParaRPr lang="zh-TW" altLang="en-US"/>
          </a:p>
        </p:txBody>
      </p:sp>
    </p:spTree>
    <p:extLst>
      <p:ext uri="{BB962C8B-B14F-4D97-AF65-F5344CB8AC3E}">
        <p14:creationId xmlns:p14="http://schemas.microsoft.com/office/powerpoint/2010/main" val="3200787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dirty="0"/>
              <a:t>Broadcast</a:t>
            </a:r>
          </a:p>
          <a:p>
            <a:r>
              <a:rPr lang="zh-TW" altLang="en-US" dirty="0"/>
              <a:t>廣播是要讓不特定對象所以隱私不太重要，廣播算一些比較緊急的訊息</a:t>
            </a:r>
            <a:r>
              <a:rPr lang="en-US" altLang="zh-TW" dirty="0"/>
              <a:t>(</a:t>
            </a:r>
            <a:r>
              <a:rPr lang="zh-TW" altLang="en-US" dirty="0"/>
              <a:t>例如像車子快撞到了</a:t>
            </a:r>
            <a:r>
              <a:rPr lang="en-US" altLang="zh-TW" dirty="0"/>
              <a:t>)</a:t>
            </a:r>
            <a:r>
              <a:rPr lang="zh-TW" altLang="en-US" dirty="0"/>
              <a:t>，這樣加解密會多花點時間。</a:t>
            </a:r>
          </a:p>
          <a:p>
            <a:r>
              <a:rPr lang="en-US" altLang="zh-TW" dirty="0"/>
              <a:t>Authentication(</a:t>
            </a:r>
            <a:r>
              <a:rPr lang="zh-TW" altLang="en-US" dirty="0"/>
              <a:t>驗證</a:t>
            </a:r>
            <a:r>
              <a:rPr lang="en-US" altLang="zh-TW" dirty="0"/>
              <a:t>), authorization(</a:t>
            </a:r>
            <a:r>
              <a:rPr lang="zh-TW" altLang="en-US" dirty="0"/>
              <a:t>授權</a:t>
            </a:r>
            <a:r>
              <a:rPr lang="en-US" altLang="zh-TW" dirty="0"/>
              <a:t>)</a:t>
            </a:r>
            <a:r>
              <a:rPr lang="zh-TW" altLang="en-US" dirty="0"/>
              <a:t>在於前面這兩個是真的不是捏造的。即使是假消息也能去追查倒是哪輛車所發出來得</a:t>
            </a:r>
            <a:endParaRPr lang="en-US" altLang="zh-TW" dirty="0"/>
          </a:p>
          <a:p>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dirty="0"/>
              <a:t>Multicast</a:t>
            </a:r>
          </a:p>
          <a:p>
            <a:r>
              <a:rPr lang="zh-TW" altLang="en-US" dirty="0"/>
              <a:t>像一個車隊之類的這裡就會有一個比較隱私的訊息要傳送</a:t>
            </a:r>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TW"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dirty="0"/>
              <a:t>Unicast</a:t>
            </a:r>
          </a:p>
          <a:p>
            <a:r>
              <a:rPr lang="zh-TW" altLang="en-US" dirty="0"/>
              <a:t>就跟平常上網一樣</a:t>
            </a:r>
          </a:p>
        </p:txBody>
      </p:sp>
      <p:sp>
        <p:nvSpPr>
          <p:cNvPr id="4" name="投影片編號版面配置區 3"/>
          <p:cNvSpPr>
            <a:spLocks noGrp="1"/>
          </p:cNvSpPr>
          <p:nvPr>
            <p:ph type="sldNum" sz="quarter" idx="5"/>
          </p:nvPr>
        </p:nvSpPr>
        <p:spPr/>
        <p:txBody>
          <a:bodyPr/>
          <a:lstStyle/>
          <a:p>
            <a:pPr>
              <a:defRPr/>
            </a:pPr>
            <a:fld id="{3DB2709A-403D-41EF-B2AE-0FF427B0B431}" type="slidenum">
              <a:rPr lang="zh-TW" altLang="en-US" smtClean="0"/>
              <a:pPr>
                <a:defRPr/>
              </a:pPr>
              <a:t>8</a:t>
            </a:fld>
            <a:endParaRPr lang="zh-TW" altLang="en-US"/>
          </a:p>
        </p:txBody>
      </p:sp>
    </p:spTree>
    <p:extLst>
      <p:ext uri="{BB962C8B-B14F-4D97-AF65-F5344CB8AC3E}">
        <p14:creationId xmlns:p14="http://schemas.microsoft.com/office/powerpoint/2010/main" val="954948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ETSI</a:t>
            </a:r>
            <a:r>
              <a:rPr lang="zh-TW" altLang="en-US" dirty="0"/>
              <a:t>所列出來的</a:t>
            </a:r>
          </a:p>
          <a:p>
            <a:r>
              <a:rPr lang="zh-TW" altLang="en-US" dirty="0"/>
              <a:t>像是變換車道一些</a:t>
            </a:r>
            <a:endParaRPr lang="en-US" altLang="zh-TW" dirty="0"/>
          </a:p>
          <a:p>
            <a:r>
              <a:rPr lang="zh-TW" altLang="en-US" dirty="0"/>
              <a:t>公共交通資訊可能就是有訂閱的人才能得到</a:t>
            </a:r>
          </a:p>
        </p:txBody>
      </p:sp>
      <p:sp>
        <p:nvSpPr>
          <p:cNvPr id="4" name="投影片編號版面配置區 3"/>
          <p:cNvSpPr>
            <a:spLocks noGrp="1"/>
          </p:cNvSpPr>
          <p:nvPr>
            <p:ph type="sldNum" sz="quarter" idx="5"/>
          </p:nvPr>
        </p:nvSpPr>
        <p:spPr/>
        <p:txBody>
          <a:bodyPr/>
          <a:lstStyle/>
          <a:p>
            <a:pPr>
              <a:defRPr/>
            </a:pPr>
            <a:fld id="{3DB2709A-403D-41EF-B2AE-0FF427B0B431}" type="slidenum">
              <a:rPr lang="zh-TW" altLang="en-US" smtClean="0"/>
              <a:pPr>
                <a:defRPr/>
              </a:pPr>
              <a:t>9</a:t>
            </a:fld>
            <a:endParaRPr lang="zh-TW" altLang="en-US"/>
          </a:p>
        </p:txBody>
      </p:sp>
    </p:spTree>
    <p:extLst>
      <p:ext uri="{BB962C8B-B14F-4D97-AF65-F5344CB8AC3E}">
        <p14:creationId xmlns:p14="http://schemas.microsoft.com/office/powerpoint/2010/main" val="2010195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驗證 確定是由合法使用者所送出而且可以被驗證，有問題可以追得到是誰所發出</a:t>
            </a:r>
            <a:endParaRPr lang="en-US" altLang="zh-TW" dirty="0"/>
          </a:p>
          <a:p>
            <a:r>
              <a:rPr lang="zh-TW" altLang="en-US" dirty="0"/>
              <a:t>完整性 不會被串改</a:t>
            </a:r>
            <a:endParaRPr lang="en-US" altLang="zh-TW" dirty="0"/>
          </a:p>
          <a:p>
            <a:r>
              <a:rPr lang="zh-TW" altLang="en-US" dirty="0"/>
              <a:t>匿名性 怕使用者被跟蹤</a:t>
            </a:r>
            <a:endParaRPr lang="en-US" altLang="zh-TW" dirty="0"/>
          </a:p>
          <a:p>
            <a:r>
              <a:rPr lang="zh-TW" altLang="en-US" dirty="0"/>
              <a:t>有特殊狀況還是能追得到 一旦發生事情還是抓得到 </a:t>
            </a:r>
            <a:endParaRPr lang="en-US" altLang="zh-TW" dirty="0"/>
          </a:p>
          <a:p>
            <a:r>
              <a:rPr lang="zh-TW" altLang="en-US" dirty="0"/>
              <a:t>匿名性跟連結性是不違背的</a:t>
            </a:r>
            <a:endParaRPr lang="en-US" altLang="zh-TW" dirty="0"/>
          </a:p>
          <a:p>
            <a:r>
              <a:rPr lang="zh-TW" altLang="en-US" dirty="0"/>
              <a:t>註銷  有問題可以是把有問題的使用者註銷調</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pPr>
              <a:defRPr/>
            </a:pPr>
            <a:fld id="{3DB2709A-403D-41EF-B2AE-0FF427B0B431}" type="slidenum">
              <a:rPr lang="zh-TW" altLang="en-US" smtClean="0"/>
              <a:pPr>
                <a:defRPr/>
              </a:pPr>
              <a:t>10</a:t>
            </a:fld>
            <a:endParaRPr lang="zh-TW" altLang="en-US"/>
          </a:p>
        </p:txBody>
      </p:sp>
    </p:spTree>
    <p:extLst>
      <p:ext uri="{BB962C8B-B14F-4D97-AF65-F5344CB8AC3E}">
        <p14:creationId xmlns:p14="http://schemas.microsoft.com/office/powerpoint/2010/main" val="525870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一開始會先跟</a:t>
            </a:r>
            <a:r>
              <a:rPr lang="en-US" altLang="zh-TW" dirty="0"/>
              <a:t>EA</a:t>
            </a:r>
            <a:r>
              <a:rPr lang="zh-TW" altLang="en-US" dirty="0"/>
              <a:t>取得一一個註冊</a:t>
            </a:r>
            <a:r>
              <a:rPr lang="en-US" altLang="zh-TW" dirty="0"/>
              <a:t>(Enrolment )ID</a:t>
            </a:r>
            <a:r>
              <a:rPr lang="zh-TW" altLang="en-US" dirty="0"/>
              <a:t>，然後為了匿名性會再拿註冊</a:t>
            </a:r>
            <a:r>
              <a:rPr lang="en-US" altLang="zh-TW" dirty="0"/>
              <a:t>ID</a:t>
            </a:r>
            <a:r>
              <a:rPr lang="zh-TW" altLang="en-US" dirty="0"/>
              <a:t>跟</a:t>
            </a:r>
            <a:r>
              <a:rPr lang="en-US" altLang="zh-TW" dirty="0"/>
              <a:t>AA</a:t>
            </a:r>
            <a:r>
              <a:rPr lang="zh-TW" altLang="en-US" dirty="0"/>
              <a:t>去作授權。</a:t>
            </a:r>
            <a:r>
              <a:rPr lang="en-US" altLang="zh-TW" dirty="0"/>
              <a:t>AA</a:t>
            </a:r>
            <a:r>
              <a:rPr lang="zh-TW" altLang="en-US" dirty="0"/>
              <a:t>會再給你一長串的假名 的憑證。之後可以用得到憑證去跟其他車輛加密驗證其真實性。</a:t>
            </a:r>
            <a:endParaRPr lang="en-US" altLang="zh-TW" dirty="0"/>
          </a:p>
          <a:p>
            <a:r>
              <a:rPr lang="zh-TW" altLang="en-US" dirty="0"/>
              <a:t>背後管理還是有一個</a:t>
            </a:r>
            <a:r>
              <a:rPr lang="en-US" altLang="zh-TW" dirty="0"/>
              <a:t>CA</a:t>
            </a:r>
            <a:r>
              <a:rPr lang="zh-TW" altLang="en-US" dirty="0"/>
              <a:t>管理其</a:t>
            </a:r>
            <a:r>
              <a:rPr lang="en-US" altLang="zh-TW" dirty="0"/>
              <a:t>public key</a:t>
            </a:r>
            <a:endParaRPr lang="zh-TW" altLang="en-US" dirty="0"/>
          </a:p>
        </p:txBody>
      </p:sp>
      <p:sp>
        <p:nvSpPr>
          <p:cNvPr id="4" name="投影片編號版面配置區 3"/>
          <p:cNvSpPr>
            <a:spLocks noGrp="1"/>
          </p:cNvSpPr>
          <p:nvPr>
            <p:ph type="sldNum" sz="quarter" idx="5"/>
          </p:nvPr>
        </p:nvSpPr>
        <p:spPr/>
        <p:txBody>
          <a:bodyPr/>
          <a:lstStyle/>
          <a:p>
            <a:pPr>
              <a:defRPr/>
            </a:pPr>
            <a:fld id="{3DB2709A-403D-41EF-B2AE-0FF427B0B431}" type="slidenum">
              <a:rPr lang="zh-TW" altLang="en-US" smtClean="0"/>
              <a:pPr>
                <a:defRPr/>
              </a:pPr>
              <a:t>11</a:t>
            </a:fld>
            <a:endParaRPr lang="zh-TW" altLang="en-US"/>
          </a:p>
        </p:txBody>
      </p:sp>
    </p:spTree>
    <p:extLst>
      <p:ext uri="{BB962C8B-B14F-4D97-AF65-F5344CB8AC3E}">
        <p14:creationId xmlns:p14="http://schemas.microsoft.com/office/powerpoint/2010/main" val="767475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dirty="0"/>
              <a:t>a globally unique canonical identifier</a:t>
            </a:r>
            <a:r>
              <a:rPr lang="zh-TW" altLang="en-US" sz="1200" dirty="0"/>
              <a:t>會有一個識別號就像現在引擎上面有一串識別碼</a:t>
            </a:r>
            <a:endParaRPr lang="en-US" altLang="zh-TW"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sz="1200" dirty="0"/>
              <a:t>會有</a:t>
            </a:r>
            <a:r>
              <a:rPr lang="en-US" altLang="zh-TW" sz="1200" dirty="0"/>
              <a:t>EA</a:t>
            </a:r>
            <a:r>
              <a:rPr lang="zh-TW" altLang="en-US" sz="1200" dirty="0"/>
              <a:t>和</a:t>
            </a:r>
            <a:r>
              <a:rPr lang="en-US" altLang="zh-TW" sz="1200" dirty="0"/>
              <a:t>AA</a:t>
            </a:r>
            <a:r>
              <a:rPr lang="zh-TW" altLang="en-US" sz="1200" dirty="0"/>
              <a:t>的位子跟憑證</a:t>
            </a:r>
            <a:endParaRPr lang="en-US" altLang="zh-TW"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sz="1200" dirty="0"/>
              <a:t>可以接洽其他憑證</a:t>
            </a:r>
            <a:endParaRPr lang="en-US" altLang="zh-TW"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sz="1200" dirty="0"/>
              <a:t>做一些加解密的措施</a:t>
            </a:r>
            <a:endParaRPr lang="en-US" altLang="zh-TW"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sz="1200" dirty="0"/>
              <a:t>跟</a:t>
            </a:r>
            <a:r>
              <a:rPr lang="en-US" altLang="zh-TW" sz="1200" dirty="0"/>
              <a:t>CA</a:t>
            </a:r>
            <a:r>
              <a:rPr lang="zh-TW" altLang="en-US" sz="1200" dirty="0"/>
              <a:t>一些黑白名單的資料</a:t>
            </a:r>
            <a:endParaRPr lang="en-US" altLang="zh-TW"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dirty="0"/>
              <a:t>the permanent canonical identifier of the ITS-S</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sz="1200" dirty="0"/>
              <a:t>一些註冊名稱跟一些詳細資料訊息</a:t>
            </a:r>
            <a:endParaRPr lang="en-US" altLang="zh-TW" sz="1200" dirty="0"/>
          </a:p>
        </p:txBody>
      </p:sp>
      <p:sp>
        <p:nvSpPr>
          <p:cNvPr id="4" name="投影片編號版面配置區 3"/>
          <p:cNvSpPr>
            <a:spLocks noGrp="1"/>
          </p:cNvSpPr>
          <p:nvPr>
            <p:ph type="sldNum" sz="quarter" idx="5"/>
          </p:nvPr>
        </p:nvSpPr>
        <p:spPr/>
        <p:txBody>
          <a:bodyPr/>
          <a:lstStyle/>
          <a:p>
            <a:pPr>
              <a:defRPr/>
            </a:pPr>
            <a:fld id="{3DB2709A-403D-41EF-B2AE-0FF427B0B431}" type="slidenum">
              <a:rPr lang="zh-TW" altLang="en-US" smtClean="0"/>
              <a:pPr>
                <a:defRPr/>
              </a:pPr>
              <a:t>12</a:t>
            </a:fld>
            <a:endParaRPr lang="zh-TW" altLang="en-US"/>
          </a:p>
        </p:txBody>
      </p:sp>
    </p:spTree>
    <p:extLst>
      <p:ext uri="{BB962C8B-B14F-4D97-AF65-F5344CB8AC3E}">
        <p14:creationId xmlns:p14="http://schemas.microsoft.com/office/powerpoint/2010/main" val="1072653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群組 17">
            <a:extLst>
              <a:ext uri="{FF2B5EF4-FFF2-40B4-BE49-F238E27FC236}">
                <a16:creationId xmlns:a16="http://schemas.microsoft.com/office/drawing/2014/main" id="{F4275F83-AC1D-474D-97AF-360B8859370E}"/>
              </a:ext>
            </a:extLst>
          </p:cNvPr>
          <p:cNvGrpSpPr>
            <a:grpSpLocks/>
          </p:cNvGrpSpPr>
          <p:nvPr/>
        </p:nvGrpSpPr>
        <p:grpSpPr bwMode="auto">
          <a:xfrm>
            <a:off x="0" y="0"/>
            <a:ext cx="9144000" cy="6858000"/>
            <a:chOff x="0" y="0"/>
            <a:chExt cx="9144000" cy="6858000"/>
          </a:xfrm>
        </p:grpSpPr>
        <p:grpSp>
          <p:nvGrpSpPr>
            <p:cNvPr id="5" name="Group 9">
              <a:extLst>
                <a:ext uri="{FF2B5EF4-FFF2-40B4-BE49-F238E27FC236}">
                  <a16:creationId xmlns:a16="http://schemas.microsoft.com/office/drawing/2014/main" id="{4F7E22C5-26DC-4282-B090-BC6B64D737CD}"/>
                </a:ext>
              </a:extLst>
            </p:cNvPr>
            <p:cNvGrpSpPr>
              <a:grpSpLocks/>
            </p:cNvGrpSpPr>
            <p:nvPr/>
          </p:nvGrpSpPr>
          <p:grpSpPr bwMode="auto">
            <a:xfrm>
              <a:off x="5399085" y="6113463"/>
              <a:ext cx="3744910" cy="700087"/>
              <a:chOff x="3379" y="3851"/>
              <a:chExt cx="2359" cy="441"/>
            </a:xfrm>
          </p:grpSpPr>
          <p:pic>
            <p:nvPicPr>
              <p:cNvPr id="11" name="Picture 12">
                <a:extLst>
                  <a:ext uri="{FF2B5EF4-FFF2-40B4-BE49-F238E27FC236}">
                    <a16:creationId xmlns:a16="http://schemas.microsoft.com/office/drawing/2014/main" id="{589E4476-9686-4D94-AACD-D56619A64F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5" y="3851"/>
                <a:ext cx="483"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8">
                <a:extLst>
                  <a:ext uri="{FF2B5EF4-FFF2-40B4-BE49-F238E27FC236}">
                    <a16:creationId xmlns:a16="http://schemas.microsoft.com/office/drawing/2014/main" id="{34999FD3-B2D6-4148-B43E-281B4B690CC4}"/>
                  </a:ext>
                </a:extLst>
              </p:cNvPr>
              <p:cNvSpPr>
                <a:spLocks noChangeArrowheads="1"/>
              </p:cNvSpPr>
              <p:nvPr/>
            </p:nvSpPr>
            <p:spPr bwMode="auto">
              <a:xfrm>
                <a:off x="3379" y="4020"/>
                <a:ext cx="196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en-US" altLang="zh-TW" sz="1000">
                    <a:solidFill>
                      <a:srgbClr val="969696"/>
                    </a:solidFill>
                    <a:latin typeface="Calibri" panose="020F0502020204030204" pitchFamily="34" charset="0"/>
                  </a:rPr>
                  <a:t>National Chung Cheng University</a:t>
                </a:r>
              </a:p>
              <a:p>
                <a:pPr algn="r" eaLnBrk="1" hangingPunct="1"/>
                <a:r>
                  <a:rPr lang="en-US" altLang="zh-TW" sz="1000">
                    <a:solidFill>
                      <a:srgbClr val="969696"/>
                    </a:solidFill>
                    <a:latin typeface="Calibri" panose="020F0502020204030204" pitchFamily="34" charset="0"/>
                  </a:rPr>
                  <a:t>Dept. Computer Science &amp; Information Engineering</a:t>
                </a:r>
              </a:p>
            </p:txBody>
          </p:sp>
        </p:grpSp>
        <p:pic>
          <p:nvPicPr>
            <p:cNvPr id="6" name="Picture 7">
              <a:extLst>
                <a:ext uri="{FF2B5EF4-FFF2-40B4-BE49-F238E27FC236}">
                  <a16:creationId xmlns:a16="http://schemas.microsoft.com/office/drawing/2014/main" id="{7F236062-6F12-46CF-BE0E-7D4372CC9B1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2060" b="24757"/>
            <a:stretch>
              <a:fillRect/>
            </a:stretch>
          </p:blipFill>
          <p:spPr bwMode="auto">
            <a:xfrm>
              <a:off x="0" y="4643438"/>
              <a:ext cx="2271713"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a:extLst>
                <a:ext uri="{FF2B5EF4-FFF2-40B4-BE49-F238E27FC236}">
                  <a16:creationId xmlns:a16="http://schemas.microsoft.com/office/drawing/2014/main" id="{340F58D8-9B5A-4135-9AC8-ED66FD4B8642}"/>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3809"/>
            <a:stretch>
              <a:fillRect/>
            </a:stretch>
          </p:blipFill>
          <p:spPr bwMode="auto">
            <a:xfrm>
              <a:off x="2214563" y="5053013"/>
              <a:ext cx="1819275"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a:extLst>
                <a:ext uri="{FF2B5EF4-FFF2-40B4-BE49-F238E27FC236}">
                  <a16:creationId xmlns:a16="http://schemas.microsoft.com/office/drawing/2014/main" id="{5303C877-4CB6-45A9-A633-72F479C8227B}"/>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l="21568" t="33981"/>
            <a:stretch>
              <a:fillRect/>
            </a:stretch>
          </p:blipFill>
          <p:spPr bwMode="auto">
            <a:xfrm>
              <a:off x="0" y="0"/>
              <a:ext cx="22860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a:extLst>
                <a:ext uri="{FF2B5EF4-FFF2-40B4-BE49-F238E27FC236}">
                  <a16:creationId xmlns:a16="http://schemas.microsoft.com/office/drawing/2014/main" id="{559769CB-C928-4804-AFA6-F86E56548622}"/>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73567"/>
            <a:stretch>
              <a:fillRect/>
            </a:stretch>
          </p:blipFill>
          <p:spPr bwMode="auto">
            <a:xfrm>
              <a:off x="0" y="1162050"/>
              <a:ext cx="1052513"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16">
              <a:extLst>
                <a:ext uri="{FF2B5EF4-FFF2-40B4-BE49-F238E27FC236}">
                  <a16:creationId xmlns:a16="http://schemas.microsoft.com/office/drawing/2014/main" id="{C19C2170-60C7-4166-86A4-F161F7C7481B}"/>
                </a:ext>
              </a:extLst>
            </p:cNvPr>
            <p:cNvSpPr>
              <a:spLocks noChangeArrowheads="1"/>
            </p:cNvSpPr>
            <p:nvPr/>
          </p:nvSpPr>
          <p:spPr bwMode="auto">
            <a:xfrm>
              <a:off x="142875" y="6367463"/>
              <a:ext cx="42846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TW" sz="1600" b="1" dirty="0">
                  <a:latin typeface="Calibri" panose="020F0502020204030204" pitchFamily="34" charset="0"/>
                </a:rPr>
                <a:t>2022 Mobile All-IP Networking Laboratory</a:t>
              </a:r>
            </a:p>
          </p:txBody>
        </p:sp>
      </p:grpSp>
      <p:sp>
        <p:nvSpPr>
          <p:cNvPr id="2" name="標題 1"/>
          <p:cNvSpPr>
            <a:spLocks noGrp="1"/>
          </p:cNvSpPr>
          <p:nvPr>
            <p:ph type="ctrTitle"/>
          </p:nvPr>
        </p:nvSpPr>
        <p:spPr>
          <a:xfrm>
            <a:off x="685800" y="1676400"/>
            <a:ext cx="7772400" cy="1470025"/>
          </a:xfrm>
        </p:spPr>
        <p:txBody>
          <a:bodyPr/>
          <a:lstStyle>
            <a:lvl1pPr>
              <a:defRPr>
                <a:latin typeface="微軟正黑體" pitchFamily="34" charset="-120"/>
                <a:ea typeface="微軟正黑體" pitchFamily="34" charset="-120"/>
              </a:defRPr>
            </a:lvl1pPr>
          </a:lstStyle>
          <a:p>
            <a:r>
              <a:rPr lang="zh-TW" altLang="en-US"/>
              <a:t>按一下以編輯母片標題樣式</a:t>
            </a:r>
            <a:endParaRPr lang="en-US"/>
          </a:p>
        </p:txBody>
      </p:sp>
      <p:sp>
        <p:nvSpPr>
          <p:cNvPr id="3" name="副標題 2"/>
          <p:cNvSpPr>
            <a:spLocks noGrp="1"/>
          </p:cNvSpPr>
          <p:nvPr>
            <p:ph type="subTitle" idx="1"/>
          </p:nvPr>
        </p:nvSpPr>
        <p:spPr>
          <a:xfrm>
            <a:off x="1371600" y="3432175"/>
            <a:ext cx="6400800" cy="1752600"/>
          </a:xfrm>
        </p:spPr>
        <p:txBody>
          <a:bodyPr/>
          <a:lstStyle>
            <a:lvl1pPr marL="0" indent="0" algn="ctr">
              <a:buNone/>
              <a:defRPr>
                <a:solidFill>
                  <a:schemeClr val="tx1">
                    <a:tint val="75000"/>
                  </a:schemeClr>
                </a:solidFill>
                <a:latin typeface="微軟正黑體" pitchFamily="34" charset="-120"/>
                <a:ea typeface="微軟正黑體"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a:p>
        </p:txBody>
      </p:sp>
      <p:sp>
        <p:nvSpPr>
          <p:cNvPr id="13" name="日期版面配置區 3">
            <a:extLst>
              <a:ext uri="{FF2B5EF4-FFF2-40B4-BE49-F238E27FC236}">
                <a16:creationId xmlns:a16="http://schemas.microsoft.com/office/drawing/2014/main" id="{3F6BF5FC-9362-4403-9A94-0A7967072E8A}"/>
              </a:ext>
            </a:extLst>
          </p:cNvPr>
          <p:cNvSpPr>
            <a:spLocks noGrp="1"/>
          </p:cNvSpPr>
          <p:nvPr>
            <p:ph type="dt" sz="half" idx="10"/>
          </p:nvPr>
        </p:nvSpPr>
        <p:spPr/>
        <p:txBody>
          <a:bodyPr/>
          <a:lstStyle>
            <a:lvl1pPr>
              <a:defRPr>
                <a:latin typeface="微軟正黑體" pitchFamily="34" charset="-120"/>
                <a:ea typeface="微軟正黑體" pitchFamily="34" charset="-120"/>
              </a:defRPr>
            </a:lvl1pPr>
          </a:lstStyle>
          <a:p>
            <a:pPr>
              <a:defRPr/>
            </a:pPr>
            <a:fld id="{53290CE3-479E-4454-9472-251923BB22FE}" type="datetimeFigureOut">
              <a:rPr lang="en-US" altLang="zh-TW"/>
              <a:pPr>
                <a:defRPr/>
              </a:pPr>
              <a:t>12/12/2022</a:t>
            </a:fld>
            <a:endParaRPr lang="en-US" altLang="zh-TW"/>
          </a:p>
        </p:txBody>
      </p:sp>
      <p:sp>
        <p:nvSpPr>
          <p:cNvPr id="14" name="頁尾版面配置區 4">
            <a:extLst>
              <a:ext uri="{FF2B5EF4-FFF2-40B4-BE49-F238E27FC236}">
                <a16:creationId xmlns:a16="http://schemas.microsoft.com/office/drawing/2014/main" id="{4D8D1FE2-2EAE-4194-9D28-51D3869F9E57}"/>
              </a:ext>
            </a:extLst>
          </p:cNvPr>
          <p:cNvSpPr>
            <a:spLocks noGrp="1"/>
          </p:cNvSpPr>
          <p:nvPr>
            <p:ph type="ftr" sz="quarter" idx="11"/>
          </p:nvPr>
        </p:nvSpPr>
        <p:spPr/>
        <p:txBody>
          <a:bodyPr/>
          <a:lstStyle>
            <a:lvl1pPr>
              <a:defRPr>
                <a:latin typeface="微軟正黑體" pitchFamily="34" charset="-120"/>
                <a:ea typeface="微軟正黑體" pitchFamily="34" charset="-120"/>
              </a:defRPr>
            </a:lvl1pPr>
          </a:lstStyle>
          <a:p>
            <a:pPr>
              <a:defRPr/>
            </a:pPr>
            <a:endParaRPr lang="en-US" altLang="zh-TW"/>
          </a:p>
        </p:txBody>
      </p:sp>
      <p:sp>
        <p:nvSpPr>
          <p:cNvPr id="15" name="投影片編號版面配置區 5">
            <a:extLst>
              <a:ext uri="{FF2B5EF4-FFF2-40B4-BE49-F238E27FC236}">
                <a16:creationId xmlns:a16="http://schemas.microsoft.com/office/drawing/2014/main" id="{ECAAF1EC-67DC-491C-A06D-250BA6DC3397}"/>
              </a:ext>
            </a:extLst>
          </p:cNvPr>
          <p:cNvSpPr>
            <a:spLocks noGrp="1"/>
          </p:cNvSpPr>
          <p:nvPr>
            <p:ph type="sldNum" sz="quarter" idx="12"/>
          </p:nvPr>
        </p:nvSpPr>
        <p:spPr/>
        <p:txBody>
          <a:bodyPr/>
          <a:lstStyle>
            <a:lvl1pPr>
              <a:defRPr>
                <a:latin typeface="微軟正黑體" panose="020B0604030504040204" pitchFamily="34" charset="-120"/>
                <a:ea typeface="微軟正黑體" panose="020B0604030504040204" pitchFamily="34" charset="-120"/>
              </a:defRPr>
            </a:lvl1pPr>
          </a:lstStyle>
          <a:p>
            <a:pPr>
              <a:defRPr/>
            </a:pPr>
            <a:fld id="{1D42159A-3AFC-4313-9704-824EEB1B37E6}" type="slidenum">
              <a:rPr lang="en-US" altLang="zh-TW"/>
              <a:pPr>
                <a:defRPr/>
              </a:pPr>
              <a:t>‹#›</a:t>
            </a:fld>
            <a:endParaRPr lang="en-US" altLang="zh-TW"/>
          </a:p>
        </p:txBody>
      </p:sp>
    </p:spTree>
    <p:extLst>
      <p:ext uri="{BB962C8B-B14F-4D97-AF65-F5344CB8AC3E}">
        <p14:creationId xmlns:p14="http://schemas.microsoft.com/office/powerpoint/2010/main" val="420411772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a:extLst>
              <a:ext uri="{FF2B5EF4-FFF2-40B4-BE49-F238E27FC236}">
                <a16:creationId xmlns:a16="http://schemas.microsoft.com/office/drawing/2014/main" id="{0C8C5AB5-761F-44C8-B273-3840475E1069}"/>
              </a:ext>
            </a:extLst>
          </p:cNvPr>
          <p:cNvSpPr>
            <a:spLocks noGrp="1"/>
          </p:cNvSpPr>
          <p:nvPr>
            <p:ph type="dt" sz="half" idx="10"/>
          </p:nvPr>
        </p:nvSpPr>
        <p:spPr/>
        <p:txBody>
          <a:bodyPr/>
          <a:lstStyle>
            <a:lvl1pPr>
              <a:defRPr/>
            </a:lvl1pPr>
          </a:lstStyle>
          <a:p>
            <a:pPr>
              <a:defRPr/>
            </a:pPr>
            <a:fld id="{B7BB6353-0519-4F79-99EE-77F3BACC06A5}" type="datetimeFigureOut">
              <a:rPr lang="en-US" altLang="zh-TW"/>
              <a:pPr>
                <a:defRPr/>
              </a:pPr>
              <a:t>12/12/2022</a:t>
            </a:fld>
            <a:endParaRPr lang="en-US" altLang="zh-TW"/>
          </a:p>
        </p:txBody>
      </p:sp>
      <p:sp>
        <p:nvSpPr>
          <p:cNvPr id="6" name="頁尾版面配置區 4">
            <a:extLst>
              <a:ext uri="{FF2B5EF4-FFF2-40B4-BE49-F238E27FC236}">
                <a16:creationId xmlns:a16="http://schemas.microsoft.com/office/drawing/2014/main" id="{A6ADC796-2D63-4C2A-B594-1CE6626176AB}"/>
              </a:ext>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a:extLst>
              <a:ext uri="{FF2B5EF4-FFF2-40B4-BE49-F238E27FC236}">
                <a16:creationId xmlns:a16="http://schemas.microsoft.com/office/drawing/2014/main" id="{9D43FF80-219D-4BC0-8547-DD51A21B373B}"/>
              </a:ext>
            </a:extLst>
          </p:cNvPr>
          <p:cNvSpPr>
            <a:spLocks noGrp="1"/>
          </p:cNvSpPr>
          <p:nvPr>
            <p:ph type="sldNum" sz="quarter" idx="12"/>
          </p:nvPr>
        </p:nvSpPr>
        <p:spPr/>
        <p:txBody>
          <a:bodyPr/>
          <a:lstStyle>
            <a:lvl1pPr>
              <a:defRPr/>
            </a:lvl1pPr>
          </a:lstStyle>
          <a:p>
            <a:pPr>
              <a:defRPr/>
            </a:pPr>
            <a:fld id="{32651F78-25BD-447B-9DD2-E1EADBE1BBFE}" type="slidenum">
              <a:rPr lang="en-US" altLang="zh-TW"/>
              <a:pPr>
                <a:defRPr/>
              </a:pPr>
              <a:t>‹#›</a:t>
            </a:fld>
            <a:endParaRPr lang="en-US" altLang="zh-TW"/>
          </a:p>
        </p:txBody>
      </p:sp>
    </p:spTree>
    <p:extLst>
      <p:ext uri="{BB962C8B-B14F-4D97-AF65-F5344CB8AC3E}">
        <p14:creationId xmlns:p14="http://schemas.microsoft.com/office/powerpoint/2010/main" val="3602374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F1B51A3F-8946-482B-B06A-FB9F3E2020AA}"/>
              </a:ext>
            </a:extLst>
          </p:cNvPr>
          <p:cNvCxnSpPr/>
          <p:nvPr/>
        </p:nvCxnSpPr>
        <p:spPr>
          <a:xfrm>
            <a:off x="457200" y="1493838"/>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a:extLst>
              <a:ext uri="{FF2B5EF4-FFF2-40B4-BE49-F238E27FC236}">
                <a16:creationId xmlns:a16="http://schemas.microsoft.com/office/drawing/2014/main" id="{B6913F70-AC1D-4ACD-8E5A-AB0753DF0743}"/>
              </a:ext>
            </a:extLst>
          </p:cNvPr>
          <p:cNvSpPr>
            <a:spLocks noGrp="1"/>
          </p:cNvSpPr>
          <p:nvPr>
            <p:ph type="dt" sz="half" idx="10"/>
          </p:nvPr>
        </p:nvSpPr>
        <p:spPr/>
        <p:txBody>
          <a:bodyPr/>
          <a:lstStyle>
            <a:lvl1pPr>
              <a:defRPr/>
            </a:lvl1pPr>
          </a:lstStyle>
          <a:p>
            <a:pPr>
              <a:defRPr/>
            </a:pPr>
            <a:fld id="{86737CA1-2D0D-4955-AD3B-6EC650500846}" type="datetimeFigureOut">
              <a:rPr lang="en-US" altLang="zh-TW"/>
              <a:pPr>
                <a:defRPr/>
              </a:pPr>
              <a:t>12/12/2022</a:t>
            </a:fld>
            <a:endParaRPr lang="en-US" altLang="zh-TW"/>
          </a:p>
        </p:txBody>
      </p:sp>
      <p:sp>
        <p:nvSpPr>
          <p:cNvPr id="6" name="頁尾版面配置區 4">
            <a:extLst>
              <a:ext uri="{FF2B5EF4-FFF2-40B4-BE49-F238E27FC236}">
                <a16:creationId xmlns:a16="http://schemas.microsoft.com/office/drawing/2014/main" id="{34DEDE51-25BA-4EE8-B93A-988E1D44C009}"/>
              </a:ext>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a:extLst>
              <a:ext uri="{FF2B5EF4-FFF2-40B4-BE49-F238E27FC236}">
                <a16:creationId xmlns:a16="http://schemas.microsoft.com/office/drawing/2014/main" id="{896EC073-02DF-4FB4-8D5F-279DE246ECDF}"/>
              </a:ext>
            </a:extLst>
          </p:cNvPr>
          <p:cNvSpPr>
            <a:spLocks noGrp="1"/>
          </p:cNvSpPr>
          <p:nvPr>
            <p:ph type="sldNum" sz="quarter" idx="12"/>
          </p:nvPr>
        </p:nvSpPr>
        <p:spPr/>
        <p:txBody>
          <a:bodyPr/>
          <a:lstStyle>
            <a:lvl1pPr>
              <a:defRPr/>
            </a:lvl1pPr>
          </a:lstStyle>
          <a:p>
            <a:pPr>
              <a:defRPr/>
            </a:pPr>
            <a:fld id="{488C43A7-E23B-4FE4-8D79-360C30628453}" type="slidenum">
              <a:rPr lang="en-US" altLang="zh-TW"/>
              <a:pPr>
                <a:defRPr/>
              </a:pPr>
              <a:t>‹#›</a:t>
            </a:fld>
            <a:endParaRPr lang="en-US" altLang="zh-TW"/>
          </a:p>
        </p:txBody>
      </p:sp>
    </p:spTree>
    <p:extLst>
      <p:ext uri="{BB962C8B-B14F-4D97-AF65-F5344CB8AC3E}">
        <p14:creationId xmlns:p14="http://schemas.microsoft.com/office/powerpoint/2010/main" val="1144890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D8452DB5-1B47-4A71-A72D-04B4B50DD095}"/>
              </a:ext>
            </a:extLst>
          </p:cNvPr>
          <p:cNvCxnSpPr/>
          <p:nvPr/>
        </p:nvCxnSpPr>
        <p:spPr>
          <a:xfrm rot="5400000">
            <a:off x="3657601" y="3200400"/>
            <a:ext cx="5791200" cy="3175"/>
          </a:xfrm>
          <a:prstGeom prst="line">
            <a:avLst/>
          </a:prstGeom>
        </p:spPr>
        <p:style>
          <a:lnRef idx="3">
            <a:schemeClr val="accent1"/>
          </a:lnRef>
          <a:fillRef idx="0">
            <a:schemeClr val="accent1"/>
          </a:fillRef>
          <a:effectRef idx="2">
            <a:schemeClr val="accent1"/>
          </a:effectRef>
          <a:fontRef idx="minor">
            <a:schemeClr val="tx1"/>
          </a:fontRef>
        </p:style>
      </p:cxnSp>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a:extLst>
              <a:ext uri="{FF2B5EF4-FFF2-40B4-BE49-F238E27FC236}">
                <a16:creationId xmlns:a16="http://schemas.microsoft.com/office/drawing/2014/main" id="{8106EA52-5719-4CC6-9CDB-1E2489EC1CA0}"/>
              </a:ext>
            </a:extLst>
          </p:cNvPr>
          <p:cNvSpPr>
            <a:spLocks noGrp="1"/>
          </p:cNvSpPr>
          <p:nvPr>
            <p:ph type="dt" sz="half" idx="10"/>
          </p:nvPr>
        </p:nvSpPr>
        <p:spPr/>
        <p:txBody>
          <a:bodyPr/>
          <a:lstStyle>
            <a:lvl1pPr>
              <a:defRPr/>
            </a:lvl1pPr>
          </a:lstStyle>
          <a:p>
            <a:pPr>
              <a:defRPr/>
            </a:pPr>
            <a:fld id="{25A101EA-CCC0-4FE7-BCE2-070EDDA4E0BB}" type="datetimeFigureOut">
              <a:rPr lang="en-US" altLang="zh-TW"/>
              <a:pPr>
                <a:defRPr/>
              </a:pPr>
              <a:t>12/12/2022</a:t>
            </a:fld>
            <a:endParaRPr lang="en-US" altLang="zh-TW"/>
          </a:p>
        </p:txBody>
      </p:sp>
      <p:sp>
        <p:nvSpPr>
          <p:cNvPr id="6" name="頁尾版面配置區 4">
            <a:extLst>
              <a:ext uri="{FF2B5EF4-FFF2-40B4-BE49-F238E27FC236}">
                <a16:creationId xmlns:a16="http://schemas.microsoft.com/office/drawing/2014/main" id="{C9D318B5-3FE8-4FFD-8415-0D9CBC305D68}"/>
              </a:ext>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a:extLst>
              <a:ext uri="{FF2B5EF4-FFF2-40B4-BE49-F238E27FC236}">
                <a16:creationId xmlns:a16="http://schemas.microsoft.com/office/drawing/2014/main" id="{6DB9F705-16B3-4FC1-8EB0-F5192135F938}"/>
              </a:ext>
            </a:extLst>
          </p:cNvPr>
          <p:cNvSpPr>
            <a:spLocks noGrp="1"/>
          </p:cNvSpPr>
          <p:nvPr>
            <p:ph type="sldNum" sz="quarter" idx="12"/>
          </p:nvPr>
        </p:nvSpPr>
        <p:spPr/>
        <p:txBody>
          <a:bodyPr/>
          <a:lstStyle>
            <a:lvl1pPr>
              <a:defRPr/>
            </a:lvl1pPr>
          </a:lstStyle>
          <a:p>
            <a:pPr>
              <a:defRPr/>
            </a:pPr>
            <a:fld id="{E68D14D0-06F2-470E-B583-7A583F5F4447}" type="slidenum">
              <a:rPr lang="en-US" altLang="zh-TW"/>
              <a:pPr>
                <a:defRPr/>
              </a:pPr>
              <a:t>‹#›</a:t>
            </a:fld>
            <a:endParaRPr lang="en-US" altLang="zh-TW"/>
          </a:p>
        </p:txBody>
      </p:sp>
    </p:spTree>
    <p:extLst>
      <p:ext uri="{BB962C8B-B14F-4D97-AF65-F5344CB8AC3E}">
        <p14:creationId xmlns:p14="http://schemas.microsoft.com/office/powerpoint/2010/main" val="892494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a:extLst>
              <a:ext uri="{FF2B5EF4-FFF2-40B4-BE49-F238E27FC236}">
                <a16:creationId xmlns:a16="http://schemas.microsoft.com/office/drawing/2014/main" id="{215A7E92-DED8-4F25-97D2-8A89D019E17A}"/>
              </a:ext>
            </a:extLst>
          </p:cNvPr>
          <p:cNvSpPr>
            <a:spLocks noGrp="1"/>
          </p:cNvSpPr>
          <p:nvPr>
            <p:ph type="dt" sz="half" idx="10"/>
          </p:nvPr>
        </p:nvSpPr>
        <p:spPr/>
        <p:txBody>
          <a:bodyPr/>
          <a:lstStyle>
            <a:lvl1pPr>
              <a:defRPr/>
            </a:lvl1pPr>
          </a:lstStyle>
          <a:p>
            <a:pPr>
              <a:defRPr/>
            </a:pPr>
            <a:fld id="{D7D274FB-B402-404A-8B32-A5FDA8B169A1}" type="datetimeFigureOut">
              <a:rPr lang="en-US" altLang="zh-TW"/>
              <a:pPr>
                <a:defRPr/>
              </a:pPr>
              <a:t>12/12/2022</a:t>
            </a:fld>
            <a:endParaRPr lang="en-US" altLang="zh-TW"/>
          </a:p>
        </p:txBody>
      </p:sp>
      <p:sp>
        <p:nvSpPr>
          <p:cNvPr id="4" name="頁尾版面配置區 4">
            <a:extLst>
              <a:ext uri="{FF2B5EF4-FFF2-40B4-BE49-F238E27FC236}">
                <a16:creationId xmlns:a16="http://schemas.microsoft.com/office/drawing/2014/main" id="{2F08E647-649B-49D1-A024-C9210C9393AE}"/>
              </a:ext>
            </a:extLst>
          </p:cNvPr>
          <p:cNvSpPr>
            <a:spLocks noGrp="1"/>
          </p:cNvSpPr>
          <p:nvPr>
            <p:ph type="ftr" sz="quarter" idx="11"/>
          </p:nvPr>
        </p:nvSpPr>
        <p:spPr/>
        <p:txBody>
          <a:bodyPr/>
          <a:lstStyle>
            <a:lvl1pPr>
              <a:defRPr/>
            </a:lvl1pPr>
          </a:lstStyle>
          <a:p>
            <a:pPr>
              <a:defRPr/>
            </a:pPr>
            <a:endParaRPr lang="en-US" altLang="zh-TW"/>
          </a:p>
        </p:txBody>
      </p:sp>
      <p:sp>
        <p:nvSpPr>
          <p:cNvPr id="5" name="投影片編號版面配置區 5">
            <a:extLst>
              <a:ext uri="{FF2B5EF4-FFF2-40B4-BE49-F238E27FC236}">
                <a16:creationId xmlns:a16="http://schemas.microsoft.com/office/drawing/2014/main" id="{15C736C9-4968-42EF-92BC-F8C2E256DCCF}"/>
              </a:ext>
            </a:extLst>
          </p:cNvPr>
          <p:cNvSpPr>
            <a:spLocks noGrp="1"/>
          </p:cNvSpPr>
          <p:nvPr>
            <p:ph type="sldNum" sz="quarter" idx="12"/>
          </p:nvPr>
        </p:nvSpPr>
        <p:spPr/>
        <p:txBody>
          <a:bodyPr/>
          <a:lstStyle>
            <a:lvl1pPr>
              <a:defRPr/>
            </a:lvl1pPr>
          </a:lstStyle>
          <a:p>
            <a:pPr>
              <a:defRPr/>
            </a:pPr>
            <a:fld id="{0654640D-8E84-4FC8-9E41-15E5F6156F9C}" type="slidenum">
              <a:rPr lang="en-US" altLang="zh-TW"/>
              <a:pPr>
                <a:defRPr/>
              </a:pPr>
              <a:t>‹#›</a:t>
            </a:fld>
            <a:endParaRPr lang="en-US" altLang="zh-TW"/>
          </a:p>
        </p:txBody>
      </p:sp>
    </p:spTree>
    <p:extLst>
      <p:ext uri="{BB962C8B-B14F-4D97-AF65-F5344CB8AC3E}">
        <p14:creationId xmlns:p14="http://schemas.microsoft.com/office/powerpoint/2010/main" val="1499062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7E8F06D1-1926-4188-8A1A-BE7488A545D1}"/>
              </a:ext>
            </a:extLst>
          </p:cNvPr>
          <p:cNvCxnSpPr/>
          <p:nvPr/>
        </p:nvCxnSpPr>
        <p:spPr>
          <a:xfrm>
            <a:off x="457200" y="1493838"/>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idx="1"/>
          </p:nvPr>
        </p:nvSpPr>
        <p:spPr/>
        <p:txBody>
          <a:bodyPr/>
          <a:lstStyle>
            <a:lvl1pPr>
              <a:buFont typeface="Wingdings" pitchFamily="2" charset="2"/>
              <a:buChar char="n"/>
              <a:defRPr b="0" u="none">
                <a:solidFill>
                  <a:schemeClr val="tx2">
                    <a:lumMod val="75000"/>
                  </a:schemeClr>
                </a:solidFill>
              </a:defRPr>
            </a:lvl1pPr>
            <a:lvl2pPr>
              <a:defRPr>
                <a:solidFill>
                  <a:schemeClr val="tx1">
                    <a:lumMod val="75000"/>
                    <a:lumOff val="2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日期版面配置區 3">
            <a:extLst>
              <a:ext uri="{FF2B5EF4-FFF2-40B4-BE49-F238E27FC236}">
                <a16:creationId xmlns:a16="http://schemas.microsoft.com/office/drawing/2014/main" id="{311BC8B1-2169-4636-92C0-3FE56BF1C6A5}"/>
              </a:ext>
            </a:extLst>
          </p:cNvPr>
          <p:cNvSpPr>
            <a:spLocks noGrp="1"/>
          </p:cNvSpPr>
          <p:nvPr>
            <p:ph type="dt" sz="half" idx="10"/>
          </p:nvPr>
        </p:nvSpPr>
        <p:spPr/>
        <p:txBody>
          <a:bodyPr/>
          <a:lstStyle>
            <a:lvl1pPr>
              <a:defRPr/>
            </a:lvl1pPr>
          </a:lstStyle>
          <a:p>
            <a:pPr>
              <a:defRPr/>
            </a:pPr>
            <a:fld id="{1C6C225C-F064-48BC-AC93-8850F0EA35F5}" type="datetimeFigureOut">
              <a:rPr lang="en-US" altLang="zh-TW"/>
              <a:pPr>
                <a:defRPr/>
              </a:pPr>
              <a:t>12/12/2022</a:t>
            </a:fld>
            <a:endParaRPr lang="en-US" altLang="zh-TW"/>
          </a:p>
        </p:txBody>
      </p:sp>
      <p:sp>
        <p:nvSpPr>
          <p:cNvPr id="6" name="頁尾版面配置區 4">
            <a:extLst>
              <a:ext uri="{FF2B5EF4-FFF2-40B4-BE49-F238E27FC236}">
                <a16:creationId xmlns:a16="http://schemas.microsoft.com/office/drawing/2014/main" id="{1C10AE9B-B743-40FB-A7F4-7B82B73A04C5}"/>
              </a:ext>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a:extLst>
              <a:ext uri="{FF2B5EF4-FFF2-40B4-BE49-F238E27FC236}">
                <a16:creationId xmlns:a16="http://schemas.microsoft.com/office/drawing/2014/main" id="{D7C45EA5-F209-4A22-BB74-D5B824F34015}"/>
              </a:ext>
            </a:extLst>
          </p:cNvPr>
          <p:cNvSpPr>
            <a:spLocks noGrp="1"/>
          </p:cNvSpPr>
          <p:nvPr>
            <p:ph type="sldNum" sz="quarter" idx="12"/>
          </p:nvPr>
        </p:nvSpPr>
        <p:spPr/>
        <p:txBody>
          <a:bodyPr/>
          <a:lstStyle>
            <a:lvl1pPr>
              <a:defRPr/>
            </a:lvl1pPr>
          </a:lstStyle>
          <a:p>
            <a:pPr>
              <a:defRPr/>
            </a:pPr>
            <a:fld id="{40E55CBB-DF1B-434A-96A1-516C445DC4B3}" type="slidenum">
              <a:rPr lang="en-US" altLang="zh-TW"/>
              <a:pPr>
                <a:defRPr/>
              </a:pPr>
              <a:t>‹#›</a:t>
            </a:fld>
            <a:endParaRPr lang="en-US" altLang="zh-TW"/>
          </a:p>
        </p:txBody>
      </p:sp>
    </p:spTree>
    <p:extLst>
      <p:ext uri="{BB962C8B-B14F-4D97-AF65-F5344CB8AC3E}">
        <p14:creationId xmlns:p14="http://schemas.microsoft.com/office/powerpoint/2010/main" val="2938134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id="{0748B193-08E2-47FB-A8A1-0CA4296031D4}"/>
              </a:ext>
            </a:extLst>
          </p:cNvPr>
          <p:cNvSpPr>
            <a:spLocks noGrp="1"/>
          </p:cNvSpPr>
          <p:nvPr>
            <p:ph type="dt" sz="half" idx="10"/>
          </p:nvPr>
        </p:nvSpPr>
        <p:spPr/>
        <p:txBody>
          <a:bodyPr/>
          <a:lstStyle>
            <a:lvl1pPr>
              <a:defRPr/>
            </a:lvl1pPr>
          </a:lstStyle>
          <a:p>
            <a:pPr>
              <a:defRPr/>
            </a:pPr>
            <a:fld id="{10D85B00-9C67-490C-BE6D-6A482FE31F12}" type="datetimeFigureOut">
              <a:rPr lang="en-US" altLang="zh-TW"/>
              <a:pPr>
                <a:defRPr/>
              </a:pPr>
              <a:t>12/12/2022</a:t>
            </a:fld>
            <a:endParaRPr lang="en-US" altLang="zh-TW"/>
          </a:p>
        </p:txBody>
      </p:sp>
      <p:sp>
        <p:nvSpPr>
          <p:cNvPr id="5" name="頁尾版面配置區 4">
            <a:extLst>
              <a:ext uri="{FF2B5EF4-FFF2-40B4-BE49-F238E27FC236}">
                <a16:creationId xmlns:a16="http://schemas.microsoft.com/office/drawing/2014/main" id="{8D491CCF-C7E1-4C91-8CB7-1EF523CEB78B}"/>
              </a:ext>
            </a:extLst>
          </p:cNvPr>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a:extLst>
              <a:ext uri="{FF2B5EF4-FFF2-40B4-BE49-F238E27FC236}">
                <a16:creationId xmlns:a16="http://schemas.microsoft.com/office/drawing/2014/main" id="{3433A044-3A22-475B-B4FB-52A47A4743CF}"/>
              </a:ext>
            </a:extLst>
          </p:cNvPr>
          <p:cNvSpPr>
            <a:spLocks noGrp="1"/>
          </p:cNvSpPr>
          <p:nvPr>
            <p:ph type="sldNum" sz="quarter" idx="12"/>
          </p:nvPr>
        </p:nvSpPr>
        <p:spPr/>
        <p:txBody>
          <a:bodyPr/>
          <a:lstStyle>
            <a:lvl1pPr>
              <a:defRPr/>
            </a:lvl1pPr>
          </a:lstStyle>
          <a:p>
            <a:pPr>
              <a:defRPr/>
            </a:pPr>
            <a:fld id="{E07B0A3F-B2A7-4E1B-AB66-3943CC3425C6}" type="slidenum">
              <a:rPr lang="en-US" altLang="zh-TW"/>
              <a:pPr>
                <a:defRPr/>
              </a:pPr>
              <a:t>‹#›</a:t>
            </a:fld>
            <a:endParaRPr lang="en-US" altLang="zh-TW"/>
          </a:p>
        </p:txBody>
      </p:sp>
    </p:spTree>
    <p:extLst>
      <p:ext uri="{BB962C8B-B14F-4D97-AF65-F5344CB8AC3E}">
        <p14:creationId xmlns:p14="http://schemas.microsoft.com/office/powerpoint/2010/main" val="1322316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5" name="直線接點 4">
            <a:extLst>
              <a:ext uri="{FF2B5EF4-FFF2-40B4-BE49-F238E27FC236}">
                <a16:creationId xmlns:a16="http://schemas.microsoft.com/office/drawing/2014/main" id="{15A84133-B3A3-4D84-A5AD-C11023CBD114}"/>
              </a:ext>
            </a:extLst>
          </p:cNvPr>
          <p:cNvCxnSpPr/>
          <p:nvPr/>
        </p:nvCxnSpPr>
        <p:spPr>
          <a:xfrm>
            <a:off x="457200" y="1493838"/>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日期版面配置區 3">
            <a:extLst>
              <a:ext uri="{FF2B5EF4-FFF2-40B4-BE49-F238E27FC236}">
                <a16:creationId xmlns:a16="http://schemas.microsoft.com/office/drawing/2014/main" id="{FDEEE9F5-476D-4D8D-8665-B2814A997CC1}"/>
              </a:ext>
            </a:extLst>
          </p:cNvPr>
          <p:cNvSpPr>
            <a:spLocks noGrp="1"/>
          </p:cNvSpPr>
          <p:nvPr>
            <p:ph type="dt" sz="half" idx="10"/>
          </p:nvPr>
        </p:nvSpPr>
        <p:spPr/>
        <p:txBody>
          <a:bodyPr/>
          <a:lstStyle>
            <a:lvl1pPr>
              <a:defRPr/>
            </a:lvl1pPr>
          </a:lstStyle>
          <a:p>
            <a:pPr>
              <a:defRPr/>
            </a:pPr>
            <a:fld id="{EF8046E1-1FDF-4930-95AF-5FA7E65E5F79}" type="datetimeFigureOut">
              <a:rPr lang="en-US" altLang="zh-TW"/>
              <a:pPr>
                <a:defRPr/>
              </a:pPr>
              <a:t>12/12/2022</a:t>
            </a:fld>
            <a:endParaRPr lang="en-US" altLang="zh-TW"/>
          </a:p>
        </p:txBody>
      </p:sp>
      <p:sp>
        <p:nvSpPr>
          <p:cNvPr id="7" name="頁尾版面配置區 4">
            <a:extLst>
              <a:ext uri="{FF2B5EF4-FFF2-40B4-BE49-F238E27FC236}">
                <a16:creationId xmlns:a16="http://schemas.microsoft.com/office/drawing/2014/main" id="{F98A8264-DBB8-4435-87CE-FAF87A30869E}"/>
              </a:ext>
            </a:extLst>
          </p:cNvPr>
          <p:cNvSpPr>
            <a:spLocks noGrp="1"/>
          </p:cNvSpPr>
          <p:nvPr>
            <p:ph type="ftr" sz="quarter" idx="11"/>
          </p:nvPr>
        </p:nvSpPr>
        <p:spPr/>
        <p:txBody>
          <a:bodyPr/>
          <a:lstStyle>
            <a:lvl1pPr>
              <a:defRPr/>
            </a:lvl1pPr>
          </a:lstStyle>
          <a:p>
            <a:pPr>
              <a:defRPr/>
            </a:pPr>
            <a:endParaRPr lang="en-US" altLang="zh-TW"/>
          </a:p>
        </p:txBody>
      </p:sp>
      <p:sp>
        <p:nvSpPr>
          <p:cNvPr id="8" name="投影片編號版面配置區 5">
            <a:extLst>
              <a:ext uri="{FF2B5EF4-FFF2-40B4-BE49-F238E27FC236}">
                <a16:creationId xmlns:a16="http://schemas.microsoft.com/office/drawing/2014/main" id="{35297889-0B40-499D-A996-D0113459C9E3}"/>
              </a:ext>
            </a:extLst>
          </p:cNvPr>
          <p:cNvSpPr>
            <a:spLocks noGrp="1"/>
          </p:cNvSpPr>
          <p:nvPr>
            <p:ph type="sldNum" sz="quarter" idx="12"/>
          </p:nvPr>
        </p:nvSpPr>
        <p:spPr/>
        <p:txBody>
          <a:bodyPr/>
          <a:lstStyle>
            <a:lvl1pPr>
              <a:defRPr/>
            </a:lvl1pPr>
          </a:lstStyle>
          <a:p>
            <a:pPr>
              <a:defRPr/>
            </a:pPr>
            <a:fld id="{CBC5AEAF-4D5C-4749-8D11-06331BEF096F}" type="slidenum">
              <a:rPr lang="en-US" altLang="zh-TW"/>
              <a:pPr>
                <a:defRPr/>
              </a:pPr>
              <a:t>‹#›</a:t>
            </a:fld>
            <a:endParaRPr lang="en-US" altLang="zh-TW"/>
          </a:p>
        </p:txBody>
      </p:sp>
    </p:spTree>
    <p:extLst>
      <p:ext uri="{BB962C8B-B14F-4D97-AF65-F5344CB8AC3E}">
        <p14:creationId xmlns:p14="http://schemas.microsoft.com/office/powerpoint/2010/main" val="4055771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cxnSp>
        <p:nvCxnSpPr>
          <p:cNvPr id="7" name="直線接點 6">
            <a:extLst>
              <a:ext uri="{FF2B5EF4-FFF2-40B4-BE49-F238E27FC236}">
                <a16:creationId xmlns:a16="http://schemas.microsoft.com/office/drawing/2014/main" id="{CFB98EBF-633E-4FAE-9F33-8C1D5605E156}"/>
              </a:ext>
            </a:extLst>
          </p:cNvPr>
          <p:cNvCxnSpPr/>
          <p:nvPr/>
        </p:nvCxnSpPr>
        <p:spPr>
          <a:xfrm>
            <a:off x="457200" y="1493838"/>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8" name="日期版面配置區 3">
            <a:extLst>
              <a:ext uri="{FF2B5EF4-FFF2-40B4-BE49-F238E27FC236}">
                <a16:creationId xmlns:a16="http://schemas.microsoft.com/office/drawing/2014/main" id="{576A8258-032F-4911-A4F4-A8FE935E758D}"/>
              </a:ext>
            </a:extLst>
          </p:cNvPr>
          <p:cNvSpPr>
            <a:spLocks noGrp="1"/>
          </p:cNvSpPr>
          <p:nvPr>
            <p:ph type="dt" sz="half" idx="10"/>
          </p:nvPr>
        </p:nvSpPr>
        <p:spPr/>
        <p:txBody>
          <a:bodyPr/>
          <a:lstStyle>
            <a:lvl1pPr>
              <a:defRPr/>
            </a:lvl1pPr>
          </a:lstStyle>
          <a:p>
            <a:pPr>
              <a:defRPr/>
            </a:pPr>
            <a:fld id="{FC1006EF-C8FF-47FD-831E-69B157606C3D}" type="datetimeFigureOut">
              <a:rPr lang="en-US" altLang="zh-TW"/>
              <a:pPr>
                <a:defRPr/>
              </a:pPr>
              <a:t>12/12/2022</a:t>
            </a:fld>
            <a:endParaRPr lang="en-US" altLang="zh-TW"/>
          </a:p>
        </p:txBody>
      </p:sp>
      <p:sp>
        <p:nvSpPr>
          <p:cNvPr id="9" name="頁尾版面配置區 4">
            <a:extLst>
              <a:ext uri="{FF2B5EF4-FFF2-40B4-BE49-F238E27FC236}">
                <a16:creationId xmlns:a16="http://schemas.microsoft.com/office/drawing/2014/main" id="{0849D868-BF34-4E6C-AE02-28944E08EC23}"/>
              </a:ext>
            </a:extLst>
          </p:cNvPr>
          <p:cNvSpPr>
            <a:spLocks noGrp="1"/>
          </p:cNvSpPr>
          <p:nvPr>
            <p:ph type="ftr" sz="quarter" idx="11"/>
          </p:nvPr>
        </p:nvSpPr>
        <p:spPr/>
        <p:txBody>
          <a:bodyPr/>
          <a:lstStyle>
            <a:lvl1pPr>
              <a:defRPr/>
            </a:lvl1pPr>
          </a:lstStyle>
          <a:p>
            <a:pPr>
              <a:defRPr/>
            </a:pPr>
            <a:endParaRPr lang="en-US" altLang="zh-TW"/>
          </a:p>
        </p:txBody>
      </p:sp>
      <p:sp>
        <p:nvSpPr>
          <p:cNvPr id="10" name="投影片編號版面配置區 5">
            <a:extLst>
              <a:ext uri="{FF2B5EF4-FFF2-40B4-BE49-F238E27FC236}">
                <a16:creationId xmlns:a16="http://schemas.microsoft.com/office/drawing/2014/main" id="{8A54471D-D005-4B48-A773-B979D59AC9F6}"/>
              </a:ext>
            </a:extLst>
          </p:cNvPr>
          <p:cNvSpPr>
            <a:spLocks noGrp="1"/>
          </p:cNvSpPr>
          <p:nvPr>
            <p:ph type="sldNum" sz="quarter" idx="12"/>
          </p:nvPr>
        </p:nvSpPr>
        <p:spPr/>
        <p:txBody>
          <a:bodyPr/>
          <a:lstStyle>
            <a:lvl1pPr>
              <a:defRPr/>
            </a:lvl1pPr>
          </a:lstStyle>
          <a:p>
            <a:pPr>
              <a:defRPr/>
            </a:pPr>
            <a:fld id="{984D59E8-D6A0-4A6E-8996-97F032E54E3F}" type="slidenum">
              <a:rPr lang="en-US" altLang="zh-TW"/>
              <a:pPr>
                <a:defRPr/>
              </a:pPr>
              <a:t>‹#›</a:t>
            </a:fld>
            <a:endParaRPr lang="en-US" altLang="zh-TW"/>
          </a:p>
        </p:txBody>
      </p:sp>
    </p:spTree>
    <p:extLst>
      <p:ext uri="{BB962C8B-B14F-4D97-AF65-F5344CB8AC3E}">
        <p14:creationId xmlns:p14="http://schemas.microsoft.com/office/powerpoint/2010/main" val="831950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cxnSp>
        <p:nvCxnSpPr>
          <p:cNvPr id="3" name="直線接點 2">
            <a:extLst>
              <a:ext uri="{FF2B5EF4-FFF2-40B4-BE49-F238E27FC236}">
                <a16:creationId xmlns:a16="http://schemas.microsoft.com/office/drawing/2014/main" id="{F83756BF-ED20-4BC4-A44E-F6CA8FE04C31}"/>
              </a:ext>
            </a:extLst>
          </p:cNvPr>
          <p:cNvCxnSpPr/>
          <p:nvPr/>
        </p:nvCxnSpPr>
        <p:spPr>
          <a:xfrm>
            <a:off x="457200" y="1493838"/>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4" name="日期版面配置區 3">
            <a:extLst>
              <a:ext uri="{FF2B5EF4-FFF2-40B4-BE49-F238E27FC236}">
                <a16:creationId xmlns:a16="http://schemas.microsoft.com/office/drawing/2014/main" id="{8E46435F-4245-4EFA-8629-619C55AFB623}"/>
              </a:ext>
            </a:extLst>
          </p:cNvPr>
          <p:cNvSpPr>
            <a:spLocks noGrp="1"/>
          </p:cNvSpPr>
          <p:nvPr>
            <p:ph type="dt" sz="half" idx="10"/>
          </p:nvPr>
        </p:nvSpPr>
        <p:spPr/>
        <p:txBody>
          <a:bodyPr/>
          <a:lstStyle>
            <a:lvl1pPr>
              <a:defRPr/>
            </a:lvl1pPr>
          </a:lstStyle>
          <a:p>
            <a:pPr>
              <a:defRPr/>
            </a:pPr>
            <a:fld id="{DB129E66-4077-406F-AAEC-FA6F9115E651}" type="datetimeFigureOut">
              <a:rPr lang="en-US" altLang="zh-TW"/>
              <a:pPr>
                <a:defRPr/>
              </a:pPr>
              <a:t>12/12/2022</a:t>
            </a:fld>
            <a:endParaRPr lang="en-US" altLang="zh-TW"/>
          </a:p>
        </p:txBody>
      </p:sp>
      <p:sp>
        <p:nvSpPr>
          <p:cNvPr id="5" name="頁尾版面配置區 4">
            <a:extLst>
              <a:ext uri="{FF2B5EF4-FFF2-40B4-BE49-F238E27FC236}">
                <a16:creationId xmlns:a16="http://schemas.microsoft.com/office/drawing/2014/main" id="{86BBB9FF-B817-454C-98D5-D3B2708A0E23}"/>
              </a:ext>
            </a:extLst>
          </p:cNvPr>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a:extLst>
              <a:ext uri="{FF2B5EF4-FFF2-40B4-BE49-F238E27FC236}">
                <a16:creationId xmlns:a16="http://schemas.microsoft.com/office/drawing/2014/main" id="{2E98516A-BDAE-4DCF-955E-0294253C4F23}"/>
              </a:ext>
            </a:extLst>
          </p:cNvPr>
          <p:cNvSpPr>
            <a:spLocks noGrp="1"/>
          </p:cNvSpPr>
          <p:nvPr>
            <p:ph type="sldNum" sz="quarter" idx="12"/>
          </p:nvPr>
        </p:nvSpPr>
        <p:spPr/>
        <p:txBody>
          <a:bodyPr/>
          <a:lstStyle>
            <a:lvl1pPr>
              <a:defRPr/>
            </a:lvl1pPr>
          </a:lstStyle>
          <a:p>
            <a:pPr>
              <a:defRPr/>
            </a:pPr>
            <a:fld id="{295E3F89-769A-4883-B57E-A3560C3C0F66}" type="slidenum">
              <a:rPr lang="en-US" altLang="zh-TW"/>
              <a:pPr>
                <a:defRPr/>
              </a:pPr>
              <a:t>‹#›</a:t>
            </a:fld>
            <a:endParaRPr lang="en-US" altLang="zh-TW"/>
          </a:p>
        </p:txBody>
      </p:sp>
    </p:spTree>
    <p:extLst>
      <p:ext uri="{BB962C8B-B14F-4D97-AF65-F5344CB8AC3E}">
        <p14:creationId xmlns:p14="http://schemas.microsoft.com/office/powerpoint/2010/main" val="48901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a:extLst>
              <a:ext uri="{FF2B5EF4-FFF2-40B4-BE49-F238E27FC236}">
                <a16:creationId xmlns:a16="http://schemas.microsoft.com/office/drawing/2014/main" id="{4AE36310-F5DF-474F-AD1C-B17F16E8F728}"/>
              </a:ext>
            </a:extLst>
          </p:cNvPr>
          <p:cNvSpPr>
            <a:spLocks noGrp="1"/>
          </p:cNvSpPr>
          <p:nvPr>
            <p:ph type="dt" sz="half" idx="10"/>
          </p:nvPr>
        </p:nvSpPr>
        <p:spPr/>
        <p:txBody>
          <a:bodyPr/>
          <a:lstStyle>
            <a:lvl1pPr>
              <a:defRPr/>
            </a:lvl1pPr>
          </a:lstStyle>
          <a:p>
            <a:pPr>
              <a:defRPr/>
            </a:pPr>
            <a:fld id="{C772955F-1FD1-450E-86E6-48D979261D50}" type="datetimeFigureOut">
              <a:rPr lang="en-US" altLang="zh-TW"/>
              <a:pPr>
                <a:defRPr/>
              </a:pPr>
              <a:t>12/12/2022</a:t>
            </a:fld>
            <a:endParaRPr lang="en-US" altLang="zh-TW"/>
          </a:p>
        </p:txBody>
      </p:sp>
      <p:sp>
        <p:nvSpPr>
          <p:cNvPr id="3" name="頁尾版面配置區 4">
            <a:extLst>
              <a:ext uri="{FF2B5EF4-FFF2-40B4-BE49-F238E27FC236}">
                <a16:creationId xmlns:a16="http://schemas.microsoft.com/office/drawing/2014/main" id="{F401B972-77E0-4B1B-BD24-5BCEF0E6C84C}"/>
              </a:ext>
            </a:extLst>
          </p:cNvPr>
          <p:cNvSpPr>
            <a:spLocks noGrp="1"/>
          </p:cNvSpPr>
          <p:nvPr>
            <p:ph type="ftr" sz="quarter" idx="11"/>
          </p:nvPr>
        </p:nvSpPr>
        <p:spPr/>
        <p:txBody>
          <a:bodyPr/>
          <a:lstStyle>
            <a:lvl1pPr>
              <a:defRPr/>
            </a:lvl1pPr>
          </a:lstStyle>
          <a:p>
            <a:pPr>
              <a:defRPr/>
            </a:pPr>
            <a:endParaRPr lang="en-US" altLang="zh-TW"/>
          </a:p>
        </p:txBody>
      </p:sp>
      <p:sp>
        <p:nvSpPr>
          <p:cNvPr id="4" name="投影片編號版面配置區 5">
            <a:extLst>
              <a:ext uri="{FF2B5EF4-FFF2-40B4-BE49-F238E27FC236}">
                <a16:creationId xmlns:a16="http://schemas.microsoft.com/office/drawing/2014/main" id="{8D19B273-B65B-42A8-A8CA-93104974B060}"/>
              </a:ext>
            </a:extLst>
          </p:cNvPr>
          <p:cNvSpPr>
            <a:spLocks noGrp="1"/>
          </p:cNvSpPr>
          <p:nvPr>
            <p:ph type="sldNum" sz="quarter" idx="12"/>
          </p:nvPr>
        </p:nvSpPr>
        <p:spPr/>
        <p:txBody>
          <a:bodyPr/>
          <a:lstStyle>
            <a:lvl1pPr>
              <a:defRPr/>
            </a:lvl1pPr>
          </a:lstStyle>
          <a:p>
            <a:pPr>
              <a:defRPr/>
            </a:pPr>
            <a:fld id="{B66A593E-E8EF-476B-800B-31BC72FACB0E}" type="slidenum">
              <a:rPr lang="en-US" altLang="zh-TW"/>
              <a:pPr>
                <a:defRPr/>
              </a:pPr>
              <a:t>‹#›</a:t>
            </a:fld>
            <a:endParaRPr lang="en-US" altLang="zh-TW"/>
          </a:p>
        </p:txBody>
      </p:sp>
    </p:spTree>
    <p:extLst>
      <p:ext uri="{BB962C8B-B14F-4D97-AF65-F5344CB8AC3E}">
        <p14:creationId xmlns:p14="http://schemas.microsoft.com/office/powerpoint/2010/main" val="2855409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a:extLst>
              <a:ext uri="{FF2B5EF4-FFF2-40B4-BE49-F238E27FC236}">
                <a16:creationId xmlns:a16="http://schemas.microsoft.com/office/drawing/2014/main" id="{4B9DBE62-79C3-4C92-AA1A-AC489993CE16}"/>
              </a:ext>
            </a:extLst>
          </p:cNvPr>
          <p:cNvSpPr>
            <a:spLocks noGrp="1"/>
          </p:cNvSpPr>
          <p:nvPr>
            <p:ph type="dt" sz="half" idx="10"/>
          </p:nvPr>
        </p:nvSpPr>
        <p:spPr/>
        <p:txBody>
          <a:bodyPr/>
          <a:lstStyle>
            <a:lvl1pPr>
              <a:defRPr/>
            </a:lvl1pPr>
          </a:lstStyle>
          <a:p>
            <a:pPr>
              <a:defRPr/>
            </a:pPr>
            <a:fld id="{6017F83F-63E7-46C0-A2A7-124491C8018B}" type="datetimeFigureOut">
              <a:rPr lang="en-US" altLang="zh-TW"/>
              <a:pPr>
                <a:defRPr/>
              </a:pPr>
              <a:t>12/12/2022</a:t>
            </a:fld>
            <a:endParaRPr lang="en-US" altLang="zh-TW"/>
          </a:p>
        </p:txBody>
      </p:sp>
      <p:sp>
        <p:nvSpPr>
          <p:cNvPr id="6" name="頁尾版面配置區 4">
            <a:extLst>
              <a:ext uri="{FF2B5EF4-FFF2-40B4-BE49-F238E27FC236}">
                <a16:creationId xmlns:a16="http://schemas.microsoft.com/office/drawing/2014/main" id="{000BD050-291C-438E-8108-F986499AA3CB}"/>
              </a:ext>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a:extLst>
              <a:ext uri="{FF2B5EF4-FFF2-40B4-BE49-F238E27FC236}">
                <a16:creationId xmlns:a16="http://schemas.microsoft.com/office/drawing/2014/main" id="{704B6BC0-7D40-4CCB-B4DC-D6FE0C695999}"/>
              </a:ext>
            </a:extLst>
          </p:cNvPr>
          <p:cNvSpPr>
            <a:spLocks noGrp="1"/>
          </p:cNvSpPr>
          <p:nvPr>
            <p:ph type="sldNum" sz="quarter" idx="12"/>
          </p:nvPr>
        </p:nvSpPr>
        <p:spPr/>
        <p:txBody>
          <a:bodyPr/>
          <a:lstStyle>
            <a:lvl1pPr>
              <a:defRPr/>
            </a:lvl1pPr>
          </a:lstStyle>
          <a:p>
            <a:pPr>
              <a:defRPr/>
            </a:pPr>
            <a:fld id="{A04663A5-1BD9-4D52-B264-43F5CED39F3A}" type="slidenum">
              <a:rPr lang="en-US" altLang="zh-TW"/>
              <a:pPr>
                <a:defRPr/>
              </a:pPr>
              <a:t>‹#›</a:t>
            </a:fld>
            <a:endParaRPr lang="en-US" altLang="zh-TW"/>
          </a:p>
        </p:txBody>
      </p:sp>
    </p:spTree>
    <p:extLst>
      <p:ext uri="{BB962C8B-B14F-4D97-AF65-F5344CB8AC3E}">
        <p14:creationId xmlns:p14="http://schemas.microsoft.com/office/powerpoint/2010/main" val="378848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圖片 12" descr="logo_ppt.png">
            <a:extLst>
              <a:ext uri="{FF2B5EF4-FFF2-40B4-BE49-F238E27FC236}">
                <a16:creationId xmlns:a16="http://schemas.microsoft.com/office/drawing/2014/main" id="{C55E04F2-0876-40EB-8578-9A3AC7B555B9}"/>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400800" y="6019800"/>
            <a:ext cx="2667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2">
            <a:extLst>
              <a:ext uri="{FF2B5EF4-FFF2-40B4-BE49-F238E27FC236}">
                <a16:creationId xmlns:a16="http://schemas.microsoft.com/office/drawing/2014/main" id="{B046D84F-C8E8-4BC9-961C-7DD62886B8DF}"/>
              </a:ext>
            </a:extLst>
          </p:cNvP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4288"/>
            <a:ext cx="766763"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矩形 20">
            <a:extLst>
              <a:ext uri="{FF2B5EF4-FFF2-40B4-BE49-F238E27FC236}">
                <a16:creationId xmlns:a16="http://schemas.microsoft.com/office/drawing/2014/main" id="{B2E9E9E4-AFCA-4540-B1D7-C58D07E37F22}"/>
              </a:ext>
            </a:extLst>
          </p:cNvPr>
          <p:cNvSpPr>
            <a:spLocks noChangeArrowheads="1"/>
          </p:cNvSpPr>
          <p:nvPr/>
        </p:nvSpPr>
        <p:spPr bwMode="auto">
          <a:xfrm>
            <a:off x="620713" y="60325"/>
            <a:ext cx="31130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TW" sz="1000">
                <a:solidFill>
                  <a:srgbClr val="969696"/>
                </a:solidFill>
                <a:latin typeface="Calibri" panose="020F0502020204030204" pitchFamily="34" charset="0"/>
              </a:rPr>
              <a:t>National Chung Cheng University</a:t>
            </a:r>
          </a:p>
          <a:p>
            <a:pPr eaLnBrk="1" hangingPunct="1"/>
            <a:r>
              <a:rPr lang="en-US" altLang="zh-TW" sz="1000">
                <a:solidFill>
                  <a:srgbClr val="969696"/>
                </a:solidFill>
                <a:latin typeface="Calibri" panose="020F0502020204030204" pitchFamily="34" charset="0"/>
              </a:rPr>
              <a:t>Dept. Computer Science &amp; Information Engineering</a:t>
            </a:r>
          </a:p>
        </p:txBody>
      </p:sp>
      <p:sp>
        <p:nvSpPr>
          <p:cNvPr id="1029" name="標題版面配置區 1">
            <a:extLst>
              <a:ext uri="{FF2B5EF4-FFF2-40B4-BE49-F238E27FC236}">
                <a16:creationId xmlns:a16="http://schemas.microsoft.com/office/drawing/2014/main" id="{839B6AE3-0ED2-4FBD-8174-B5209F3239E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30" name="文字版面配置區 2">
            <a:extLst>
              <a:ext uri="{FF2B5EF4-FFF2-40B4-BE49-F238E27FC236}">
                <a16:creationId xmlns:a16="http://schemas.microsoft.com/office/drawing/2014/main" id="{8FC19D63-E3F9-4605-B58C-AC889BB4BAD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E248E30A-9585-4686-9F00-0C95B75833F1}"/>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charset="0"/>
              </a:defRPr>
            </a:lvl1pPr>
          </a:lstStyle>
          <a:p>
            <a:pPr>
              <a:defRPr/>
            </a:pPr>
            <a:fld id="{91F9BE9C-AF81-4C18-8245-2192713D62C7}" type="datetimeFigureOut">
              <a:rPr lang="en-US" altLang="zh-TW"/>
              <a:pPr>
                <a:defRPr/>
              </a:pPr>
              <a:t>12/12/2022</a:t>
            </a:fld>
            <a:endParaRPr lang="en-US" altLang="zh-TW"/>
          </a:p>
        </p:txBody>
      </p:sp>
      <p:sp>
        <p:nvSpPr>
          <p:cNvPr id="5" name="頁尾版面配置區 4">
            <a:extLst>
              <a:ext uri="{FF2B5EF4-FFF2-40B4-BE49-F238E27FC236}">
                <a16:creationId xmlns:a16="http://schemas.microsoft.com/office/drawing/2014/main" id="{7A65E3CC-6521-4601-B3AD-8DE1DA61CCBA}"/>
              </a:ext>
            </a:extLst>
          </p:cNvPr>
          <p:cNvSpPr>
            <a:spLocks noGrp="1"/>
          </p:cNvSpPr>
          <p:nvPr>
            <p:ph type="ftr" sz="quarter" idx="3"/>
          </p:nvPr>
        </p:nvSpPr>
        <p:spPr>
          <a:xfrm>
            <a:off x="59436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cs typeface="Arial" charset="0"/>
              </a:defRPr>
            </a:lvl1pPr>
          </a:lstStyle>
          <a:p>
            <a:pPr>
              <a:defRPr/>
            </a:pPr>
            <a:endParaRPr lang="en-US" altLang="zh-TW"/>
          </a:p>
        </p:txBody>
      </p:sp>
      <p:sp>
        <p:nvSpPr>
          <p:cNvPr id="6" name="投影片編號版面配置區 5">
            <a:extLst>
              <a:ext uri="{FF2B5EF4-FFF2-40B4-BE49-F238E27FC236}">
                <a16:creationId xmlns:a16="http://schemas.microsoft.com/office/drawing/2014/main" id="{7AFF0E58-BD6D-4DE7-ABB5-A2C59CB59E6D}"/>
              </a:ext>
            </a:extLst>
          </p:cNvPr>
          <p:cNvSpPr>
            <a:spLocks noGrp="1"/>
          </p:cNvSpPr>
          <p:nvPr>
            <p:ph type="sldNum" sz="quarter" idx="4"/>
          </p:nvPr>
        </p:nvSpPr>
        <p:spPr>
          <a:xfrm>
            <a:off x="34290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600" b="1">
                <a:solidFill>
                  <a:srgbClr val="898989"/>
                </a:solidFill>
                <a:latin typeface="Calibri" panose="020F0502020204030204" pitchFamily="34" charset="0"/>
              </a:defRPr>
            </a:lvl1pPr>
          </a:lstStyle>
          <a:p>
            <a:pPr>
              <a:defRPr/>
            </a:pPr>
            <a:fld id="{DC761C93-1467-4EEF-A19C-E181CAA2D31F}"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794" r:id="rId1"/>
    <p:sldLayoutId id="2147483789" r:id="rId2"/>
    <p:sldLayoutId id="2147483795" r:id="rId3"/>
    <p:sldLayoutId id="2147483790" r:id="rId4"/>
    <p:sldLayoutId id="2147483796" r:id="rId5"/>
    <p:sldLayoutId id="2147483797" r:id="rId6"/>
    <p:sldLayoutId id="2147483798" r:id="rId7"/>
    <p:sldLayoutId id="2147483791" r:id="rId8"/>
    <p:sldLayoutId id="2147483792" r:id="rId9"/>
    <p:sldLayoutId id="2147483793" r:id="rId10"/>
    <p:sldLayoutId id="2147483799" r:id="rId11"/>
    <p:sldLayoutId id="2147483800" r:id="rId12"/>
  </p:sldLayoutIdLst>
  <p:hf hdr="0" ftr="0" dt="0"/>
  <p:txStyles>
    <p:titleStyle>
      <a:lvl1pPr algn="ctr" rtl="0" eaLnBrk="1" fontAlgn="base" hangingPunct="1">
        <a:spcBef>
          <a:spcPct val="0"/>
        </a:spcBef>
        <a:spcAft>
          <a:spcPct val="0"/>
        </a:spcAft>
        <a:defRPr sz="4400" b="1" kern="1200">
          <a:solidFill>
            <a:schemeClr val="tx1"/>
          </a:solidFill>
          <a:latin typeface="微軟正黑體" pitchFamily="34" charset="-120"/>
          <a:ea typeface="微軟正黑體" pitchFamily="34" charset="-120"/>
          <a:cs typeface="+mj-cs"/>
        </a:defRPr>
      </a:lvl1pPr>
      <a:lvl2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2pPr>
      <a:lvl3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3pPr>
      <a:lvl4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4pPr>
      <a:lvl5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1313" indent="-341313" algn="l" rtl="0" eaLnBrk="1" fontAlgn="base" hangingPunct="1">
        <a:spcBef>
          <a:spcPct val="20000"/>
        </a:spcBef>
        <a:spcAft>
          <a:spcPct val="0"/>
        </a:spcAft>
        <a:buFont typeface="Arial" panose="020B0604020202020204" pitchFamily="34" charset="0"/>
        <a:buChar char="•"/>
        <a:defRPr sz="3200" kern="1200">
          <a:solidFill>
            <a:schemeClr val="tx1"/>
          </a:solidFill>
          <a:latin typeface="微軟正黑體" pitchFamily="34" charset="-120"/>
          <a:ea typeface="微軟正黑體" pitchFamily="34" charset="-120"/>
          <a:cs typeface="+mn-cs"/>
        </a:defRPr>
      </a:lvl1pPr>
      <a:lvl2pPr marL="741363" indent="-284163" algn="l" rtl="0" eaLnBrk="1" fontAlgn="base" hangingPunct="1">
        <a:spcBef>
          <a:spcPct val="20000"/>
        </a:spcBef>
        <a:spcAft>
          <a:spcPct val="0"/>
        </a:spcAft>
        <a:buFont typeface="Arial" panose="020B0604020202020204" pitchFamily="34" charset="0"/>
        <a:buChar char="–"/>
        <a:defRPr sz="2800" kern="1200">
          <a:solidFill>
            <a:schemeClr val="tx1"/>
          </a:solidFill>
          <a:latin typeface="微軟正黑體" pitchFamily="34" charset="-120"/>
          <a:ea typeface="微軟正黑體" pitchFamily="34" charset="-120"/>
          <a:cs typeface="+mn-cs"/>
        </a:defRPr>
      </a:lvl2pPr>
      <a:lvl3pPr marL="1141413" indent="-227013" algn="l" rtl="0" eaLnBrk="1" fontAlgn="base" hangingPunct="1">
        <a:spcBef>
          <a:spcPct val="20000"/>
        </a:spcBef>
        <a:spcAft>
          <a:spcPct val="0"/>
        </a:spcAft>
        <a:buFont typeface="Arial" panose="020B0604020202020204" pitchFamily="34" charset="0"/>
        <a:buChar char="•"/>
        <a:defRPr sz="2400" kern="1200">
          <a:solidFill>
            <a:schemeClr val="tx1"/>
          </a:solidFill>
          <a:latin typeface="微軟正黑體" pitchFamily="34" charset="-120"/>
          <a:ea typeface="微軟正黑體" pitchFamily="34" charset="-120"/>
          <a:cs typeface="+mn-cs"/>
        </a:defRPr>
      </a:lvl3pPr>
      <a:lvl4pPr marL="1598613" indent="-227013" algn="l" rtl="0" eaLnBrk="1" fontAlgn="base" hangingPunct="1">
        <a:spcBef>
          <a:spcPct val="20000"/>
        </a:spcBef>
        <a:spcAft>
          <a:spcPct val="0"/>
        </a:spcAft>
        <a:buFont typeface="Arial" panose="020B0604020202020204" pitchFamily="34" charset="0"/>
        <a:buChar char="–"/>
        <a:defRPr sz="2000" kern="1200">
          <a:solidFill>
            <a:schemeClr val="tx1"/>
          </a:solidFill>
          <a:latin typeface="微軟正黑體" pitchFamily="34" charset="-120"/>
          <a:ea typeface="微軟正黑體" pitchFamily="34" charset="-120"/>
          <a:cs typeface="+mn-cs"/>
        </a:defRPr>
      </a:lvl4pPr>
      <a:lvl5pPr marL="2055813" indent="-227013" algn="l" rtl="0" eaLnBrk="1" fontAlgn="base" hangingPunct="1">
        <a:spcBef>
          <a:spcPct val="20000"/>
        </a:spcBef>
        <a:spcAft>
          <a:spcPct val="0"/>
        </a:spcAft>
        <a:buFont typeface="Arial" panose="020B0604020202020204" pitchFamily="34"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a:extLst>
              <a:ext uri="{FF2B5EF4-FFF2-40B4-BE49-F238E27FC236}">
                <a16:creationId xmlns:a16="http://schemas.microsoft.com/office/drawing/2014/main" id="{8724012C-3A2A-4F16-BC36-3531F5A92359}"/>
              </a:ext>
            </a:extLst>
          </p:cNvPr>
          <p:cNvSpPr>
            <a:spLocks noGrp="1"/>
          </p:cNvSpPr>
          <p:nvPr>
            <p:ph type="ctrTitle"/>
          </p:nvPr>
        </p:nvSpPr>
        <p:spPr/>
        <p:txBody>
          <a:bodyPr/>
          <a:lstStyle/>
          <a:p>
            <a:pPr defTabSz="912813"/>
            <a:r>
              <a:rPr lang="en-US" altLang="zh-TW" dirty="0"/>
              <a:t> Authenticated in VANETs</a:t>
            </a:r>
            <a:endParaRPr lang="zh-TW" altLang="zh-TW" dirty="0"/>
          </a:p>
        </p:txBody>
      </p:sp>
      <p:sp>
        <p:nvSpPr>
          <p:cNvPr id="3" name="副標題 2">
            <a:extLst>
              <a:ext uri="{FF2B5EF4-FFF2-40B4-BE49-F238E27FC236}">
                <a16:creationId xmlns:a16="http://schemas.microsoft.com/office/drawing/2014/main" id="{3EF5F3AF-B2C2-4EBB-A543-EA49B2236DC7}"/>
              </a:ext>
            </a:extLst>
          </p:cNvPr>
          <p:cNvSpPr>
            <a:spLocks noGrp="1"/>
          </p:cNvSpPr>
          <p:nvPr>
            <p:ph type="subTitle" idx="1"/>
          </p:nvPr>
        </p:nvSpPr>
        <p:spPr/>
        <p:txBody>
          <a:bodyPr rtlCol="0">
            <a:normAutofit/>
          </a:bodyPr>
          <a:lstStyle/>
          <a:p>
            <a:pPr fontAlgn="auto">
              <a:spcAft>
                <a:spcPts val="0"/>
              </a:spcAft>
              <a:defRPr/>
            </a:pP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7D21F2A-8E81-4F10-9859-EF8FD58E3E0B}"/>
              </a:ext>
            </a:extLst>
          </p:cNvPr>
          <p:cNvSpPr>
            <a:spLocks noGrp="1"/>
          </p:cNvSpPr>
          <p:nvPr>
            <p:ph type="title"/>
          </p:nvPr>
        </p:nvSpPr>
        <p:spPr/>
        <p:txBody>
          <a:bodyPr/>
          <a:lstStyle/>
          <a:p>
            <a:r>
              <a:rPr lang="en-US" altLang="zh-TW" dirty="0"/>
              <a:t>Security of V2X communications</a:t>
            </a:r>
            <a:endParaRPr lang="zh-TW" altLang="en-US" dirty="0"/>
          </a:p>
        </p:txBody>
      </p:sp>
      <p:sp>
        <p:nvSpPr>
          <p:cNvPr id="3" name="內容版面配置區 2">
            <a:extLst>
              <a:ext uri="{FF2B5EF4-FFF2-40B4-BE49-F238E27FC236}">
                <a16:creationId xmlns:a16="http://schemas.microsoft.com/office/drawing/2014/main" id="{F56D0E41-E961-43C2-9D1E-3FBA49EAA6D9}"/>
              </a:ext>
            </a:extLst>
          </p:cNvPr>
          <p:cNvSpPr>
            <a:spLocks noGrp="1"/>
          </p:cNvSpPr>
          <p:nvPr>
            <p:ph idx="1"/>
          </p:nvPr>
        </p:nvSpPr>
        <p:spPr/>
        <p:txBody>
          <a:bodyPr/>
          <a:lstStyle/>
          <a:p>
            <a:r>
              <a:rPr lang="en-US" altLang="zh-TW" sz="2400" dirty="0"/>
              <a:t>Authentication </a:t>
            </a:r>
          </a:p>
          <a:p>
            <a:pPr lvl="1"/>
            <a:r>
              <a:rPr lang="en-US" altLang="zh-TW" sz="2000" dirty="0"/>
              <a:t>The V2X messages must be signed by the sender and</a:t>
            </a:r>
            <a:r>
              <a:rPr lang="zh-TW" altLang="en-US" sz="2000" dirty="0"/>
              <a:t> </a:t>
            </a:r>
            <a:r>
              <a:rPr lang="en-US" altLang="zh-TW" sz="2000" dirty="0"/>
              <a:t>verified by the receiver.</a:t>
            </a:r>
          </a:p>
          <a:p>
            <a:r>
              <a:rPr lang="en-US" altLang="zh-TW" sz="2400" dirty="0"/>
              <a:t>Integrity </a:t>
            </a:r>
          </a:p>
          <a:p>
            <a:pPr lvl="1"/>
            <a:r>
              <a:rPr lang="en-US" altLang="zh-TW" sz="2000" dirty="0"/>
              <a:t>The content of V2X messages cannot be tampered.</a:t>
            </a:r>
          </a:p>
          <a:p>
            <a:r>
              <a:rPr lang="en-US" altLang="zh-TW" sz="2400" dirty="0"/>
              <a:t>Anonymity </a:t>
            </a:r>
          </a:p>
          <a:p>
            <a:pPr lvl="1"/>
            <a:r>
              <a:rPr lang="en-US" altLang="zh-TW" sz="2000" dirty="0"/>
              <a:t>The sender’s identity cannot be recognized and traced.</a:t>
            </a:r>
          </a:p>
          <a:p>
            <a:r>
              <a:rPr lang="en-US" altLang="zh-TW" sz="2400" dirty="0" err="1"/>
              <a:t>Linkability</a:t>
            </a:r>
            <a:r>
              <a:rPr lang="en-US" altLang="zh-TW" sz="2400" dirty="0"/>
              <a:t> </a:t>
            </a:r>
          </a:p>
          <a:p>
            <a:pPr lvl="1"/>
            <a:r>
              <a:rPr lang="en-US" altLang="zh-TW" sz="2000" dirty="0"/>
              <a:t>A message can be linked to its source in case of need.</a:t>
            </a:r>
          </a:p>
          <a:p>
            <a:r>
              <a:rPr lang="en-US" altLang="zh-TW" sz="2400" dirty="0"/>
              <a:t>Revocability </a:t>
            </a:r>
          </a:p>
          <a:p>
            <a:pPr lvl="1"/>
            <a:r>
              <a:rPr lang="en-US" altLang="zh-TW" sz="2000" dirty="0"/>
              <a:t>A malicious vehicle can be revoked if found (unable to</a:t>
            </a:r>
            <a:r>
              <a:rPr lang="zh-TW" altLang="en-US" sz="2000" dirty="0"/>
              <a:t> </a:t>
            </a:r>
            <a:r>
              <a:rPr lang="en-US" altLang="zh-TW" sz="2000" dirty="0"/>
              <a:t>create valid authentication information or have the sent</a:t>
            </a:r>
            <a:r>
              <a:rPr lang="zh-TW" altLang="en-US" sz="2000" dirty="0"/>
              <a:t> </a:t>
            </a:r>
            <a:r>
              <a:rPr lang="en-US" altLang="zh-TW" sz="2000" dirty="0"/>
              <a:t>messages accepted).</a:t>
            </a:r>
            <a:endParaRPr lang="zh-TW" altLang="en-US" sz="2000" dirty="0"/>
          </a:p>
        </p:txBody>
      </p:sp>
      <p:sp>
        <p:nvSpPr>
          <p:cNvPr id="4" name="投影片編號版面配置區 3">
            <a:extLst>
              <a:ext uri="{FF2B5EF4-FFF2-40B4-BE49-F238E27FC236}">
                <a16:creationId xmlns:a16="http://schemas.microsoft.com/office/drawing/2014/main" id="{F897BCB4-726C-4A63-A211-ADEA2A5E3625}"/>
              </a:ext>
            </a:extLst>
          </p:cNvPr>
          <p:cNvSpPr>
            <a:spLocks noGrp="1"/>
          </p:cNvSpPr>
          <p:nvPr>
            <p:ph type="sldNum" sz="quarter" idx="12"/>
          </p:nvPr>
        </p:nvSpPr>
        <p:spPr/>
        <p:txBody>
          <a:bodyPr/>
          <a:lstStyle/>
          <a:p>
            <a:pPr>
              <a:defRPr/>
            </a:pPr>
            <a:fld id="{40E55CBB-DF1B-434A-96A1-516C445DC4B3}" type="slidenum">
              <a:rPr lang="en-US" altLang="zh-TW" smtClean="0"/>
              <a:pPr>
                <a:defRPr/>
              </a:pPr>
              <a:t>10</a:t>
            </a:fld>
            <a:endParaRPr lang="en-US" altLang="zh-TW"/>
          </a:p>
        </p:txBody>
      </p:sp>
    </p:spTree>
    <p:extLst>
      <p:ext uri="{BB962C8B-B14F-4D97-AF65-F5344CB8AC3E}">
        <p14:creationId xmlns:p14="http://schemas.microsoft.com/office/powerpoint/2010/main" val="4172885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12DCD29-7EB7-45A8-A6C8-A3EE48F9E7E4}"/>
              </a:ext>
            </a:extLst>
          </p:cNvPr>
          <p:cNvSpPr>
            <a:spLocks noGrp="1"/>
          </p:cNvSpPr>
          <p:nvPr>
            <p:ph type="title"/>
          </p:nvPr>
        </p:nvSpPr>
        <p:spPr/>
        <p:txBody>
          <a:bodyPr/>
          <a:lstStyle/>
          <a:p>
            <a:r>
              <a:rPr lang="en-US" altLang="zh-TW" dirty="0"/>
              <a:t>The Public Key Infrastructure (PKI)</a:t>
            </a:r>
            <a:endParaRPr lang="zh-TW" altLang="en-US" dirty="0"/>
          </a:p>
        </p:txBody>
      </p:sp>
      <p:pic>
        <p:nvPicPr>
          <p:cNvPr id="5" name="內容版面配置區 4">
            <a:extLst>
              <a:ext uri="{FF2B5EF4-FFF2-40B4-BE49-F238E27FC236}">
                <a16:creationId xmlns:a16="http://schemas.microsoft.com/office/drawing/2014/main" id="{96C1637A-6840-4695-B7CA-FA9BAC8AEA29}"/>
              </a:ext>
            </a:extLst>
          </p:cNvPr>
          <p:cNvPicPr>
            <a:picLocks noGrp="1" noChangeAspect="1"/>
          </p:cNvPicPr>
          <p:nvPr>
            <p:ph idx="1"/>
          </p:nvPr>
        </p:nvPicPr>
        <p:blipFill>
          <a:blip r:embed="rId3"/>
          <a:stretch>
            <a:fillRect/>
          </a:stretch>
        </p:blipFill>
        <p:spPr>
          <a:xfrm>
            <a:off x="624275" y="1600200"/>
            <a:ext cx="7895449" cy="4525963"/>
          </a:xfrm>
          <a:prstGeom prst="rect">
            <a:avLst/>
          </a:prstGeom>
        </p:spPr>
      </p:pic>
      <p:sp>
        <p:nvSpPr>
          <p:cNvPr id="4" name="投影片編號版面配置區 3">
            <a:extLst>
              <a:ext uri="{FF2B5EF4-FFF2-40B4-BE49-F238E27FC236}">
                <a16:creationId xmlns:a16="http://schemas.microsoft.com/office/drawing/2014/main" id="{72E8D200-56CF-4BEB-A0D6-1F1782A4C1E7}"/>
              </a:ext>
            </a:extLst>
          </p:cNvPr>
          <p:cNvSpPr>
            <a:spLocks noGrp="1"/>
          </p:cNvSpPr>
          <p:nvPr>
            <p:ph type="sldNum" sz="quarter" idx="12"/>
          </p:nvPr>
        </p:nvSpPr>
        <p:spPr/>
        <p:txBody>
          <a:bodyPr/>
          <a:lstStyle/>
          <a:p>
            <a:pPr>
              <a:defRPr/>
            </a:pPr>
            <a:fld id="{40E55CBB-DF1B-434A-96A1-516C445DC4B3}" type="slidenum">
              <a:rPr lang="en-US" altLang="zh-TW" smtClean="0"/>
              <a:pPr>
                <a:defRPr/>
              </a:pPr>
              <a:t>11</a:t>
            </a:fld>
            <a:endParaRPr lang="en-US" altLang="zh-TW"/>
          </a:p>
        </p:txBody>
      </p:sp>
    </p:spTree>
    <p:extLst>
      <p:ext uri="{BB962C8B-B14F-4D97-AF65-F5344CB8AC3E}">
        <p14:creationId xmlns:p14="http://schemas.microsoft.com/office/powerpoint/2010/main" val="798402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A2B5536-9C7A-440E-A5AD-58705CFE54DA}"/>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15DC2440-5EEB-47E6-BCD7-7624C981DD38}"/>
              </a:ext>
            </a:extLst>
          </p:cNvPr>
          <p:cNvSpPr>
            <a:spLocks noGrp="1"/>
          </p:cNvSpPr>
          <p:nvPr>
            <p:ph idx="1"/>
          </p:nvPr>
        </p:nvSpPr>
        <p:spPr/>
        <p:txBody>
          <a:bodyPr/>
          <a:lstStyle/>
          <a:p>
            <a:r>
              <a:rPr lang="en-US" altLang="zh-TW" sz="2400" dirty="0"/>
              <a:t>The following information elements shall be established in an ITS-S:</a:t>
            </a:r>
          </a:p>
          <a:p>
            <a:pPr lvl="1"/>
            <a:r>
              <a:rPr lang="en-US" altLang="zh-TW" sz="1800" dirty="0"/>
              <a:t>a globally unique canonical identifier</a:t>
            </a:r>
          </a:p>
          <a:p>
            <a:pPr lvl="1"/>
            <a:r>
              <a:rPr lang="en-US" altLang="zh-TW" sz="1800" dirty="0"/>
              <a:t>contact information for the EA and AA: network address and public</a:t>
            </a:r>
            <a:r>
              <a:rPr lang="zh-TW" altLang="en-US" sz="1800" dirty="0"/>
              <a:t> </a:t>
            </a:r>
            <a:r>
              <a:rPr lang="en-US" altLang="zh-TW" sz="1800" dirty="0"/>
              <a:t>key certificate</a:t>
            </a:r>
          </a:p>
          <a:p>
            <a:pPr lvl="1"/>
            <a:r>
              <a:rPr lang="en-US" altLang="zh-TW" sz="1800" dirty="0"/>
              <a:t>the set of current known trusted AA certificates</a:t>
            </a:r>
          </a:p>
          <a:p>
            <a:pPr lvl="1"/>
            <a:r>
              <a:rPr lang="en-US" altLang="zh-TW" sz="1800" dirty="0"/>
              <a:t>a public/private key pair for cryptographic purposes</a:t>
            </a:r>
          </a:p>
          <a:p>
            <a:pPr lvl="1"/>
            <a:r>
              <a:rPr lang="en-US" altLang="zh-TW" sz="1800" dirty="0"/>
              <a:t>the Root CA public key certificate (or certificates if multiple Root</a:t>
            </a:r>
            <a:r>
              <a:rPr lang="zh-TW" altLang="en-US" sz="1800" dirty="0"/>
              <a:t> </a:t>
            </a:r>
            <a:r>
              <a:rPr lang="en-US" altLang="zh-TW" sz="1800" dirty="0"/>
              <a:t>CAs) and the address of distribution center (for CTL or CRL)</a:t>
            </a:r>
          </a:p>
          <a:p>
            <a:r>
              <a:rPr lang="en-US" altLang="zh-TW" sz="2400" dirty="0"/>
              <a:t>The following three items in an EA:</a:t>
            </a:r>
          </a:p>
          <a:p>
            <a:pPr lvl="1"/>
            <a:r>
              <a:rPr lang="en-US" altLang="zh-TW" sz="1800" dirty="0"/>
              <a:t>the permanent canonical identifier of the ITS-S</a:t>
            </a:r>
          </a:p>
          <a:p>
            <a:pPr lvl="1"/>
            <a:r>
              <a:rPr lang="en-US" altLang="zh-TW" sz="1800" dirty="0"/>
              <a:t>the profile for the ITS-S (e.g., regional restriction)</a:t>
            </a:r>
          </a:p>
          <a:p>
            <a:pPr lvl="1"/>
            <a:r>
              <a:rPr lang="en-US" altLang="zh-TW" sz="1800" dirty="0"/>
              <a:t>the public key from the key pair belonging to the ITS-S</a:t>
            </a:r>
            <a:endParaRPr lang="zh-TW" altLang="en-US" sz="1800" dirty="0"/>
          </a:p>
        </p:txBody>
      </p:sp>
      <p:sp>
        <p:nvSpPr>
          <p:cNvPr id="4" name="投影片編號版面配置區 3">
            <a:extLst>
              <a:ext uri="{FF2B5EF4-FFF2-40B4-BE49-F238E27FC236}">
                <a16:creationId xmlns:a16="http://schemas.microsoft.com/office/drawing/2014/main" id="{1212A2E7-A5EA-482E-90FE-0031DCFC5872}"/>
              </a:ext>
            </a:extLst>
          </p:cNvPr>
          <p:cNvSpPr>
            <a:spLocks noGrp="1"/>
          </p:cNvSpPr>
          <p:nvPr>
            <p:ph type="sldNum" sz="quarter" idx="12"/>
          </p:nvPr>
        </p:nvSpPr>
        <p:spPr/>
        <p:txBody>
          <a:bodyPr/>
          <a:lstStyle/>
          <a:p>
            <a:pPr>
              <a:defRPr/>
            </a:pPr>
            <a:fld id="{40E55CBB-DF1B-434A-96A1-516C445DC4B3}" type="slidenum">
              <a:rPr lang="en-US" altLang="zh-TW" smtClean="0"/>
              <a:pPr>
                <a:defRPr/>
              </a:pPr>
              <a:t>12</a:t>
            </a:fld>
            <a:endParaRPr lang="en-US" altLang="zh-TW"/>
          </a:p>
        </p:txBody>
      </p:sp>
    </p:spTree>
    <p:extLst>
      <p:ext uri="{BB962C8B-B14F-4D97-AF65-F5344CB8AC3E}">
        <p14:creationId xmlns:p14="http://schemas.microsoft.com/office/powerpoint/2010/main" val="145057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5E2F3C4-2601-48B1-BD98-2EF45A58CF08}"/>
              </a:ext>
            </a:extLst>
          </p:cNvPr>
          <p:cNvSpPr>
            <a:spLocks noGrp="1"/>
          </p:cNvSpPr>
          <p:nvPr>
            <p:ph type="title"/>
          </p:nvPr>
        </p:nvSpPr>
        <p:spPr/>
        <p:txBody>
          <a:bodyPr/>
          <a:lstStyle/>
          <a:p>
            <a:r>
              <a:rPr lang="en-US" altLang="zh-TW" dirty="0"/>
              <a:t>Generic request/response messages</a:t>
            </a:r>
            <a:endParaRPr lang="zh-TW" altLang="en-US" dirty="0"/>
          </a:p>
        </p:txBody>
      </p:sp>
      <p:pic>
        <p:nvPicPr>
          <p:cNvPr id="5" name="內容版面配置區 4">
            <a:extLst>
              <a:ext uri="{FF2B5EF4-FFF2-40B4-BE49-F238E27FC236}">
                <a16:creationId xmlns:a16="http://schemas.microsoft.com/office/drawing/2014/main" id="{CE1138F7-9329-4D7F-A419-EF9C226FFDB1}"/>
              </a:ext>
            </a:extLst>
          </p:cNvPr>
          <p:cNvPicPr>
            <a:picLocks noGrp="1" noChangeAspect="1"/>
          </p:cNvPicPr>
          <p:nvPr>
            <p:ph idx="1"/>
          </p:nvPr>
        </p:nvPicPr>
        <p:blipFill>
          <a:blip r:embed="rId2"/>
          <a:stretch>
            <a:fillRect/>
          </a:stretch>
        </p:blipFill>
        <p:spPr>
          <a:xfrm>
            <a:off x="1259631" y="1612007"/>
            <a:ext cx="4010163" cy="2345567"/>
          </a:xfrm>
          <a:prstGeom prst="rect">
            <a:avLst/>
          </a:prstGeom>
        </p:spPr>
      </p:pic>
      <p:sp>
        <p:nvSpPr>
          <p:cNvPr id="4" name="投影片編號版面配置區 3">
            <a:extLst>
              <a:ext uri="{FF2B5EF4-FFF2-40B4-BE49-F238E27FC236}">
                <a16:creationId xmlns:a16="http://schemas.microsoft.com/office/drawing/2014/main" id="{4A56E9F4-3F39-481D-90C3-F2891037832C}"/>
              </a:ext>
            </a:extLst>
          </p:cNvPr>
          <p:cNvSpPr>
            <a:spLocks noGrp="1"/>
          </p:cNvSpPr>
          <p:nvPr>
            <p:ph type="sldNum" sz="quarter" idx="12"/>
          </p:nvPr>
        </p:nvSpPr>
        <p:spPr/>
        <p:txBody>
          <a:bodyPr/>
          <a:lstStyle/>
          <a:p>
            <a:pPr>
              <a:defRPr/>
            </a:pPr>
            <a:fld id="{40E55CBB-DF1B-434A-96A1-516C445DC4B3}" type="slidenum">
              <a:rPr lang="en-US" altLang="zh-TW" smtClean="0"/>
              <a:pPr>
                <a:defRPr/>
              </a:pPr>
              <a:t>13</a:t>
            </a:fld>
            <a:endParaRPr lang="en-US" altLang="zh-TW"/>
          </a:p>
        </p:txBody>
      </p:sp>
      <p:pic>
        <p:nvPicPr>
          <p:cNvPr id="6" name="圖片 5">
            <a:extLst>
              <a:ext uri="{FF2B5EF4-FFF2-40B4-BE49-F238E27FC236}">
                <a16:creationId xmlns:a16="http://schemas.microsoft.com/office/drawing/2014/main" id="{A2FA4DE3-B7CB-4C01-818C-4683F2938B2E}"/>
              </a:ext>
            </a:extLst>
          </p:cNvPr>
          <p:cNvPicPr>
            <a:picLocks noChangeAspect="1"/>
          </p:cNvPicPr>
          <p:nvPr/>
        </p:nvPicPr>
        <p:blipFill>
          <a:blip r:embed="rId3"/>
          <a:stretch>
            <a:fillRect/>
          </a:stretch>
        </p:blipFill>
        <p:spPr>
          <a:xfrm>
            <a:off x="1115616" y="4073209"/>
            <a:ext cx="5113759" cy="2345567"/>
          </a:xfrm>
          <a:prstGeom prst="rect">
            <a:avLst/>
          </a:prstGeom>
        </p:spPr>
      </p:pic>
    </p:spTree>
    <p:extLst>
      <p:ext uri="{BB962C8B-B14F-4D97-AF65-F5344CB8AC3E}">
        <p14:creationId xmlns:p14="http://schemas.microsoft.com/office/powerpoint/2010/main" val="1836533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BFDDD8C-CDB1-4700-AFB2-FC1AEAC09569}"/>
              </a:ext>
            </a:extLst>
          </p:cNvPr>
          <p:cNvSpPr>
            <a:spLocks noGrp="1"/>
          </p:cNvSpPr>
          <p:nvPr>
            <p:ph type="title"/>
          </p:nvPr>
        </p:nvSpPr>
        <p:spPr/>
        <p:txBody>
          <a:bodyPr/>
          <a:lstStyle/>
          <a:p>
            <a:r>
              <a:rPr lang="en-US" altLang="zh-TW" dirty="0"/>
              <a:t>Certificate Trust List (CTL)</a:t>
            </a:r>
            <a:endParaRPr lang="zh-TW" altLang="en-US" dirty="0"/>
          </a:p>
        </p:txBody>
      </p:sp>
      <p:sp>
        <p:nvSpPr>
          <p:cNvPr id="3" name="內容版面配置區 2">
            <a:extLst>
              <a:ext uri="{FF2B5EF4-FFF2-40B4-BE49-F238E27FC236}">
                <a16:creationId xmlns:a16="http://schemas.microsoft.com/office/drawing/2014/main" id="{9776B671-4D72-4D78-A022-E4E06ABF2CAF}"/>
              </a:ext>
            </a:extLst>
          </p:cNvPr>
          <p:cNvSpPr>
            <a:spLocks noGrp="1"/>
          </p:cNvSpPr>
          <p:nvPr>
            <p:ph idx="1"/>
          </p:nvPr>
        </p:nvSpPr>
        <p:spPr/>
        <p:txBody>
          <a:bodyPr/>
          <a:lstStyle/>
          <a:p>
            <a:r>
              <a:rPr lang="en-US" altLang="zh-TW" sz="1800" dirty="0"/>
              <a:t>Can be generated and distributed by trust list manager (TLM) or root</a:t>
            </a:r>
          </a:p>
          <a:p>
            <a:r>
              <a:rPr lang="en-US" altLang="zh-TW" sz="1800" dirty="0"/>
              <a:t>CA: full or delta</a:t>
            </a:r>
          </a:p>
          <a:p>
            <a:r>
              <a:rPr lang="en-US" altLang="zh-TW" sz="1800" dirty="0"/>
              <a:t>use cases of CTL from TLM:</a:t>
            </a:r>
          </a:p>
          <a:p>
            <a:pPr lvl="1"/>
            <a:r>
              <a:rPr lang="en-US" altLang="zh-TW" sz="1400" dirty="0"/>
              <a:t>add/remove/renew a root CA</a:t>
            </a:r>
          </a:p>
          <a:p>
            <a:pPr lvl="1"/>
            <a:r>
              <a:rPr lang="en-US" altLang="zh-TW" sz="1400" dirty="0"/>
              <a:t>update TLM certificate after renewal</a:t>
            </a:r>
          </a:p>
          <a:p>
            <a:r>
              <a:rPr lang="en-US" altLang="zh-TW" sz="1800" dirty="0"/>
              <a:t>Information in CTL from TLM</a:t>
            </a:r>
          </a:p>
          <a:p>
            <a:pPr lvl="1"/>
            <a:r>
              <a:rPr lang="en-US" altLang="zh-TW" sz="1400" dirty="0"/>
              <a:t>TLM certificate and link certificate (optional)</a:t>
            </a:r>
          </a:p>
          <a:p>
            <a:pPr lvl="1"/>
            <a:r>
              <a:rPr lang="en-US" altLang="zh-TW" sz="1400" dirty="0"/>
              <a:t>Root CA certificates and link certificates (optional)</a:t>
            </a:r>
          </a:p>
          <a:p>
            <a:pPr lvl="1"/>
            <a:r>
              <a:rPr lang="en-US" altLang="zh-TW" sz="1400" dirty="0"/>
              <a:t>C-ITS Point Of Contact (CPOC) access point</a:t>
            </a:r>
          </a:p>
          <a:p>
            <a:r>
              <a:rPr lang="en-US" altLang="zh-TW" sz="1800" dirty="0"/>
              <a:t>use cases of CTL from root CA</a:t>
            </a:r>
          </a:p>
          <a:p>
            <a:pPr lvl="1"/>
            <a:r>
              <a:rPr lang="en-US" altLang="zh-TW" sz="1400" dirty="0"/>
              <a:t>add/remove/renew EA or AA certificates and access points</a:t>
            </a:r>
          </a:p>
          <a:p>
            <a:pPr lvl="1"/>
            <a:r>
              <a:rPr lang="en-US" altLang="zh-TW" sz="1400" dirty="0"/>
              <a:t>update distribution center (DC) access point to enable secure</a:t>
            </a:r>
            <a:r>
              <a:rPr lang="zh-TW" altLang="en-US" sz="1400" dirty="0"/>
              <a:t> </a:t>
            </a:r>
            <a:r>
              <a:rPr lang="en-US" altLang="zh-TW" sz="1400" dirty="0"/>
              <a:t>distribution of root CA contact</a:t>
            </a:r>
          </a:p>
          <a:p>
            <a:r>
              <a:rPr lang="en-US" altLang="zh-TW" sz="1800" dirty="0"/>
              <a:t>Information in CTL from root CA</a:t>
            </a:r>
          </a:p>
          <a:p>
            <a:pPr lvl="1"/>
            <a:r>
              <a:rPr lang="en-US" altLang="zh-TW" sz="1400" dirty="0"/>
              <a:t>EA/AA certificates and access points;</a:t>
            </a:r>
          </a:p>
          <a:p>
            <a:pPr lvl="1"/>
            <a:r>
              <a:rPr lang="en-US" altLang="zh-TW" sz="1400" dirty="0"/>
              <a:t>DC access point</a:t>
            </a:r>
            <a:endParaRPr lang="zh-TW" altLang="en-US" sz="1400" dirty="0"/>
          </a:p>
        </p:txBody>
      </p:sp>
      <p:sp>
        <p:nvSpPr>
          <p:cNvPr id="4" name="投影片編號版面配置區 3">
            <a:extLst>
              <a:ext uri="{FF2B5EF4-FFF2-40B4-BE49-F238E27FC236}">
                <a16:creationId xmlns:a16="http://schemas.microsoft.com/office/drawing/2014/main" id="{4A491B17-E22A-480E-BFFB-CA75372EFA9C}"/>
              </a:ext>
            </a:extLst>
          </p:cNvPr>
          <p:cNvSpPr>
            <a:spLocks noGrp="1"/>
          </p:cNvSpPr>
          <p:nvPr>
            <p:ph type="sldNum" sz="quarter" idx="12"/>
          </p:nvPr>
        </p:nvSpPr>
        <p:spPr/>
        <p:txBody>
          <a:bodyPr/>
          <a:lstStyle/>
          <a:p>
            <a:pPr>
              <a:defRPr/>
            </a:pPr>
            <a:fld id="{40E55CBB-DF1B-434A-96A1-516C445DC4B3}" type="slidenum">
              <a:rPr lang="en-US" altLang="zh-TW" smtClean="0"/>
              <a:pPr>
                <a:defRPr/>
              </a:pPr>
              <a:t>14</a:t>
            </a:fld>
            <a:endParaRPr lang="en-US" altLang="zh-TW"/>
          </a:p>
        </p:txBody>
      </p:sp>
    </p:spTree>
    <p:extLst>
      <p:ext uri="{BB962C8B-B14F-4D97-AF65-F5344CB8AC3E}">
        <p14:creationId xmlns:p14="http://schemas.microsoft.com/office/powerpoint/2010/main" val="2303556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76B7AB0-76FD-4335-A7DB-268F6FBD80C5}"/>
              </a:ext>
            </a:extLst>
          </p:cNvPr>
          <p:cNvSpPr>
            <a:spLocks noGrp="1"/>
          </p:cNvSpPr>
          <p:nvPr>
            <p:ph type="title"/>
          </p:nvPr>
        </p:nvSpPr>
        <p:spPr/>
        <p:txBody>
          <a:bodyPr/>
          <a:lstStyle/>
          <a:p>
            <a:r>
              <a:rPr lang="en-US" altLang="zh-TW" dirty="0"/>
              <a:t>certificate revocation list (CRL)</a:t>
            </a:r>
            <a:endParaRPr lang="zh-TW" altLang="en-US" dirty="0"/>
          </a:p>
        </p:txBody>
      </p:sp>
      <p:sp>
        <p:nvSpPr>
          <p:cNvPr id="3" name="內容版面配置區 2">
            <a:extLst>
              <a:ext uri="{FF2B5EF4-FFF2-40B4-BE49-F238E27FC236}">
                <a16:creationId xmlns:a16="http://schemas.microsoft.com/office/drawing/2014/main" id="{8F277956-A606-4882-B8B8-880FCA35D9ED}"/>
              </a:ext>
            </a:extLst>
          </p:cNvPr>
          <p:cNvSpPr>
            <a:spLocks noGrp="1"/>
          </p:cNvSpPr>
          <p:nvPr>
            <p:ph idx="1"/>
          </p:nvPr>
        </p:nvSpPr>
        <p:spPr/>
        <p:txBody>
          <a:bodyPr/>
          <a:lstStyle/>
          <a:p>
            <a:r>
              <a:rPr lang="en-US" altLang="zh-TW" dirty="0"/>
              <a:t>issued and signed by root CA</a:t>
            </a:r>
          </a:p>
          <a:p>
            <a:r>
              <a:rPr lang="en-US" altLang="zh-TW" dirty="0"/>
              <a:t>contain CA certificates identifiers (HashedID8) that are no longer</a:t>
            </a:r>
            <a:r>
              <a:rPr lang="zh-TW" altLang="en-US" dirty="0"/>
              <a:t> </a:t>
            </a:r>
            <a:r>
              <a:rPr lang="en-US" altLang="zh-TW" dirty="0"/>
              <a:t>worthy of being trusted</a:t>
            </a:r>
          </a:p>
          <a:p>
            <a:r>
              <a:rPr lang="en-US" altLang="zh-TW" dirty="0"/>
              <a:t>The generated CRL shall be signed and time-stamped</a:t>
            </a:r>
          </a:p>
          <a:p>
            <a:r>
              <a:rPr lang="en-US" altLang="zh-TW" dirty="0"/>
              <a:t>The RCA shall publish and distribute the updated CRL via a</a:t>
            </a:r>
            <a:r>
              <a:rPr lang="zh-TW" altLang="en-US" dirty="0"/>
              <a:t> </a:t>
            </a:r>
            <a:r>
              <a:rPr lang="en-US" altLang="zh-TW" dirty="0"/>
              <a:t>Distribution Centre (DC)</a:t>
            </a:r>
            <a:endParaRPr lang="zh-TW" altLang="en-US" dirty="0"/>
          </a:p>
        </p:txBody>
      </p:sp>
      <p:sp>
        <p:nvSpPr>
          <p:cNvPr id="4" name="投影片編號版面配置區 3">
            <a:extLst>
              <a:ext uri="{FF2B5EF4-FFF2-40B4-BE49-F238E27FC236}">
                <a16:creationId xmlns:a16="http://schemas.microsoft.com/office/drawing/2014/main" id="{DD4FBFE7-C180-4AB6-BDD7-48822DB5FA67}"/>
              </a:ext>
            </a:extLst>
          </p:cNvPr>
          <p:cNvSpPr>
            <a:spLocks noGrp="1"/>
          </p:cNvSpPr>
          <p:nvPr>
            <p:ph type="sldNum" sz="quarter" idx="12"/>
          </p:nvPr>
        </p:nvSpPr>
        <p:spPr/>
        <p:txBody>
          <a:bodyPr/>
          <a:lstStyle/>
          <a:p>
            <a:pPr>
              <a:defRPr/>
            </a:pPr>
            <a:fld id="{40E55CBB-DF1B-434A-96A1-516C445DC4B3}" type="slidenum">
              <a:rPr lang="en-US" altLang="zh-TW" smtClean="0"/>
              <a:pPr>
                <a:defRPr/>
              </a:pPr>
              <a:t>15</a:t>
            </a:fld>
            <a:endParaRPr lang="en-US" altLang="zh-TW"/>
          </a:p>
        </p:txBody>
      </p:sp>
    </p:spTree>
    <p:extLst>
      <p:ext uri="{BB962C8B-B14F-4D97-AF65-F5344CB8AC3E}">
        <p14:creationId xmlns:p14="http://schemas.microsoft.com/office/powerpoint/2010/main" val="809172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6E5B8D7-2647-4398-A403-46175B525568}"/>
              </a:ext>
            </a:extLst>
          </p:cNvPr>
          <p:cNvSpPr>
            <a:spLocks noGrp="1"/>
          </p:cNvSpPr>
          <p:nvPr>
            <p:ph type="title"/>
          </p:nvPr>
        </p:nvSpPr>
        <p:spPr/>
        <p:txBody>
          <a:bodyPr/>
          <a:lstStyle/>
          <a:p>
            <a:r>
              <a:rPr lang="en-US" altLang="zh-TW" dirty="0"/>
              <a:t>Problem with traditional PKI</a:t>
            </a:r>
            <a:endParaRPr lang="zh-TW" altLang="en-US" dirty="0"/>
          </a:p>
        </p:txBody>
      </p:sp>
      <p:sp>
        <p:nvSpPr>
          <p:cNvPr id="3" name="內容版面配置區 2">
            <a:extLst>
              <a:ext uri="{FF2B5EF4-FFF2-40B4-BE49-F238E27FC236}">
                <a16:creationId xmlns:a16="http://schemas.microsoft.com/office/drawing/2014/main" id="{E3F6380F-1638-4620-8711-1DE909F9BFB5}"/>
              </a:ext>
            </a:extLst>
          </p:cNvPr>
          <p:cNvSpPr>
            <a:spLocks noGrp="1"/>
          </p:cNvSpPr>
          <p:nvPr>
            <p:ph idx="1"/>
          </p:nvPr>
        </p:nvSpPr>
        <p:spPr/>
        <p:txBody>
          <a:bodyPr/>
          <a:lstStyle/>
          <a:p>
            <a:r>
              <a:rPr lang="en-US" altLang="zh-TW" sz="2800" dirty="0"/>
              <a:t>Traditional approach</a:t>
            </a:r>
          </a:p>
          <a:p>
            <a:pPr lvl="1"/>
            <a:r>
              <a:rPr lang="en-US" altLang="zh-TW" sz="2400" dirty="0"/>
              <a:t>Device creates a certificate signing request (CSR), including the</a:t>
            </a:r>
            <a:r>
              <a:rPr lang="zh-TW" altLang="en-US" sz="2400" dirty="0"/>
              <a:t> </a:t>
            </a:r>
            <a:r>
              <a:rPr lang="en-US" altLang="zh-TW" sz="2400" dirty="0"/>
              <a:t>public key.</a:t>
            </a:r>
          </a:p>
          <a:p>
            <a:pPr lvl="1"/>
            <a:r>
              <a:rPr lang="en-US" altLang="zh-TW" sz="2400" dirty="0"/>
              <a:t>Device sends the CSR to the PKI over a secure channel.</a:t>
            </a:r>
          </a:p>
          <a:p>
            <a:pPr lvl="1"/>
            <a:r>
              <a:rPr lang="en-US" altLang="zh-TW" sz="2400" dirty="0"/>
              <a:t>PKI’s CA then signs the certificate and provide it to the requester.</a:t>
            </a:r>
          </a:p>
          <a:p>
            <a:r>
              <a:rPr lang="en-US" altLang="zh-TW" sz="2800" dirty="0"/>
              <a:t>Problems for pseudonym certificates</a:t>
            </a:r>
          </a:p>
          <a:p>
            <a:pPr lvl="1"/>
            <a:r>
              <a:rPr lang="en-US" altLang="zh-TW" sz="2400" dirty="0"/>
              <a:t>Thousands of public keys would be generated in the device and then</a:t>
            </a:r>
            <a:r>
              <a:rPr lang="zh-TW" altLang="en-US" sz="2400" dirty="0"/>
              <a:t> </a:t>
            </a:r>
            <a:r>
              <a:rPr lang="en-US" altLang="zh-TW" sz="2400" dirty="0"/>
              <a:t>sent to the SCMS.</a:t>
            </a:r>
          </a:p>
          <a:p>
            <a:pPr lvl="1"/>
            <a:r>
              <a:rPr lang="en-US" altLang="zh-TW" sz="2400" dirty="0"/>
              <a:t>Frequent communications between device and SCMS is not scalable.</a:t>
            </a:r>
            <a:endParaRPr lang="zh-TW" altLang="en-US" sz="2400" dirty="0"/>
          </a:p>
        </p:txBody>
      </p:sp>
      <p:sp>
        <p:nvSpPr>
          <p:cNvPr id="4" name="投影片編號版面配置區 3">
            <a:extLst>
              <a:ext uri="{FF2B5EF4-FFF2-40B4-BE49-F238E27FC236}">
                <a16:creationId xmlns:a16="http://schemas.microsoft.com/office/drawing/2014/main" id="{0F81F784-E0EC-4B6F-8C02-69C5813F0B69}"/>
              </a:ext>
            </a:extLst>
          </p:cNvPr>
          <p:cNvSpPr>
            <a:spLocks noGrp="1"/>
          </p:cNvSpPr>
          <p:nvPr>
            <p:ph type="sldNum" sz="quarter" idx="12"/>
          </p:nvPr>
        </p:nvSpPr>
        <p:spPr/>
        <p:txBody>
          <a:bodyPr/>
          <a:lstStyle/>
          <a:p>
            <a:pPr>
              <a:defRPr/>
            </a:pPr>
            <a:fld id="{40E55CBB-DF1B-434A-96A1-516C445DC4B3}" type="slidenum">
              <a:rPr lang="en-US" altLang="zh-TW" smtClean="0"/>
              <a:pPr>
                <a:defRPr/>
              </a:pPr>
              <a:t>16</a:t>
            </a:fld>
            <a:endParaRPr lang="en-US" altLang="zh-TW"/>
          </a:p>
        </p:txBody>
      </p:sp>
    </p:spTree>
    <p:extLst>
      <p:ext uri="{BB962C8B-B14F-4D97-AF65-F5344CB8AC3E}">
        <p14:creationId xmlns:p14="http://schemas.microsoft.com/office/powerpoint/2010/main" val="1887958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A7BFCC0-AB09-4924-B870-DD54C95AB5D4}"/>
              </a:ext>
            </a:extLst>
          </p:cNvPr>
          <p:cNvSpPr>
            <a:spLocks noGrp="1"/>
          </p:cNvSpPr>
          <p:nvPr>
            <p:ph type="title"/>
          </p:nvPr>
        </p:nvSpPr>
        <p:spPr/>
        <p:txBody>
          <a:bodyPr/>
          <a:lstStyle/>
          <a:p>
            <a:r>
              <a:rPr lang="en-US" altLang="zh-TW" dirty="0"/>
              <a:t>Butterfly key expansion</a:t>
            </a:r>
            <a:endParaRPr lang="zh-TW" altLang="en-US" dirty="0"/>
          </a:p>
        </p:txBody>
      </p:sp>
      <p:sp>
        <p:nvSpPr>
          <p:cNvPr id="3" name="內容版面配置區 2">
            <a:extLst>
              <a:ext uri="{FF2B5EF4-FFF2-40B4-BE49-F238E27FC236}">
                <a16:creationId xmlns:a16="http://schemas.microsoft.com/office/drawing/2014/main" id="{CD8478A1-DEF4-4037-9BA2-ED7591DD1FFE}"/>
              </a:ext>
            </a:extLst>
          </p:cNvPr>
          <p:cNvSpPr>
            <a:spLocks noGrp="1"/>
          </p:cNvSpPr>
          <p:nvPr>
            <p:ph idx="1"/>
          </p:nvPr>
        </p:nvSpPr>
        <p:spPr/>
        <p:txBody>
          <a:bodyPr/>
          <a:lstStyle/>
          <a:p>
            <a:r>
              <a:rPr lang="en-US" altLang="zh-TW" sz="2800" dirty="0"/>
              <a:t>Goal</a:t>
            </a:r>
          </a:p>
          <a:p>
            <a:pPr lvl="1"/>
            <a:r>
              <a:rPr lang="en-US" altLang="zh-TW" sz="2400" dirty="0"/>
              <a:t>To allow a device to </a:t>
            </a:r>
            <a:r>
              <a:rPr lang="en-US" altLang="zh-TW" sz="2400" dirty="0" err="1"/>
              <a:t>to</a:t>
            </a:r>
            <a:r>
              <a:rPr lang="en-US" altLang="zh-TW" sz="2400" dirty="0"/>
              <a:t> request an arbitrary number of certificates</a:t>
            </a:r>
          </a:p>
          <a:p>
            <a:r>
              <a:rPr lang="en-US" altLang="zh-TW" sz="2800" dirty="0"/>
              <a:t>Main idea:</a:t>
            </a:r>
          </a:p>
          <a:p>
            <a:pPr lvl="1"/>
            <a:r>
              <a:rPr lang="en-US" altLang="zh-TW" sz="2400" dirty="0"/>
              <a:t>A single request that contains only one signing public key seed, one encryption public key seed, and two expansion functions.</a:t>
            </a:r>
          </a:p>
          <a:p>
            <a:pPr lvl="1"/>
            <a:r>
              <a:rPr lang="en-US" altLang="zh-TW" sz="2400" dirty="0"/>
              <a:t>Certificates are encrypted by the PCA to the device to avoid the RA being able to relate certificate content with a certain device.</a:t>
            </a:r>
          </a:p>
          <a:p>
            <a:pPr lvl="1"/>
            <a:endParaRPr lang="zh-TW" altLang="en-US" dirty="0"/>
          </a:p>
        </p:txBody>
      </p:sp>
      <p:sp>
        <p:nvSpPr>
          <p:cNvPr id="4" name="投影片編號版面配置區 3">
            <a:extLst>
              <a:ext uri="{FF2B5EF4-FFF2-40B4-BE49-F238E27FC236}">
                <a16:creationId xmlns:a16="http://schemas.microsoft.com/office/drawing/2014/main" id="{B2434306-6CEF-420C-9A43-04B7F1E15322}"/>
              </a:ext>
            </a:extLst>
          </p:cNvPr>
          <p:cNvSpPr>
            <a:spLocks noGrp="1"/>
          </p:cNvSpPr>
          <p:nvPr>
            <p:ph type="sldNum" sz="quarter" idx="12"/>
          </p:nvPr>
        </p:nvSpPr>
        <p:spPr/>
        <p:txBody>
          <a:bodyPr/>
          <a:lstStyle/>
          <a:p>
            <a:pPr>
              <a:defRPr/>
            </a:pPr>
            <a:fld id="{40E55CBB-DF1B-434A-96A1-516C445DC4B3}" type="slidenum">
              <a:rPr lang="en-US" altLang="zh-TW" smtClean="0"/>
              <a:pPr>
                <a:defRPr/>
              </a:pPr>
              <a:t>17</a:t>
            </a:fld>
            <a:endParaRPr lang="en-US" altLang="zh-TW"/>
          </a:p>
        </p:txBody>
      </p:sp>
    </p:spTree>
    <p:extLst>
      <p:ext uri="{BB962C8B-B14F-4D97-AF65-F5344CB8AC3E}">
        <p14:creationId xmlns:p14="http://schemas.microsoft.com/office/powerpoint/2010/main" val="855069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4C42EC9-971E-42C5-B7A9-C60C31C00097}"/>
              </a:ext>
            </a:extLst>
          </p:cNvPr>
          <p:cNvSpPr>
            <a:spLocks noGrp="1"/>
          </p:cNvSpPr>
          <p:nvPr>
            <p:ph type="title"/>
          </p:nvPr>
        </p:nvSpPr>
        <p:spPr/>
        <p:txBody>
          <a:bodyPr/>
          <a:lstStyle/>
          <a:p>
            <a:r>
              <a:rPr lang="en-US" altLang="zh-TW" sz="2800" dirty="0"/>
              <a:t>( 2022)A Group-Based Multicast Service Authentication and Data Transmission Scheme for 5G-V2X</a:t>
            </a:r>
            <a:endParaRPr lang="zh-TW" altLang="en-US" sz="2800" dirty="0"/>
          </a:p>
        </p:txBody>
      </p:sp>
      <p:pic>
        <p:nvPicPr>
          <p:cNvPr id="5" name="內容版面配置區 4">
            <a:extLst>
              <a:ext uri="{FF2B5EF4-FFF2-40B4-BE49-F238E27FC236}">
                <a16:creationId xmlns:a16="http://schemas.microsoft.com/office/drawing/2014/main" id="{F6DF1161-696E-44BA-97A4-8CC78FD6BBA5}"/>
              </a:ext>
            </a:extLst>
          </p:cNvPr>
          <p:cNvPicPr>
            <a:picLocks noGrp="1" noChangeAspect="1"/>
          </p:cNvPicPr>
          <p:nvPr>
            <p:ph idx="1"/>
          </p:nvPr>
        </p:nvPicPr>
        <p:blipFill>
          <a:blip r:embed="rId3"/>
          <a:stretch>
            <a:fillRect/>
          </a:stretch>
        </p:blipFill>
        <p:spPr>
          <a:xfrm>
            <a:off x="899592" y="1674006"/>
            <a:ext cx="7171901" cy="4275274"/>
          </a:xfrm>
          <a:prstGeom prst="rect">
            <a:avLst/>
          </a:prstGeom>
        </p:spPr>
      </p:pic>
      <p:sp>
        <p:nvSpPr>
          <p:cNvPr id="4" name="投影片編號版面配置區 3">
            <a:extLst>
              <a:ext uri="{FF2B5EF4-FFF2-40B4-BE49-F238E27FC236}">
                <a16:creationId xmlns:a16="http://schemas.microsoft.com/office/drawing/2014/main" id="{A98A3E7D-E2C3-4B7C-AF98-0D9B7C92D2BD}"/>
              </a:ext>
            </a:extLst>
          </p:cNvPr>
          <p:cNvSpPr>
            <a:spLocks noGrp="1"/>
          </p:cNvSpPr>
          <p:nvPr>
            <p:ph type="sldNum" sz="quarter" idx="12"/>
          </p:nvPr>
        </p:nvSpPr>
        <p:spPr/>
        <p:txBody>
          <a:bodyPr/>
          <a:lstStyle/>
          <a:p>
            <a:pPr>
              <a:defRPr/>
            </a:pPr>
            <a:fld id="{40E55CBB-DF1B-434A-96A1-516C445DC4B3}" type="slidenum">
              <a:rPr lang="en-US" altLang="zh-TW" smtClean="0"/>
              <a:pPr>
                <a:defRPr/>
              </a:pPr>
              <a:t>18</a:t>
            </a:fld>
            <a:endParaRPr lang="en-US" altLang="zh-TW"/>
          </a:p>
        </p:txBody>
      </p:sp>
    </p:spTree>
    <p:extLst>
      <p:ext uri="{BB962C8B-B14F-4D97-AF65-F5344CB8AC3E}">
        <p14:creationId xmlns:p14="http://schemas.microsoft.com/office/powerpoint/2010/main" val="2093214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C055E2F-FFF2-4075-9A09-9AD934481DB2}"/>
              </a:ext>
            </a:extLst>
          </p:cNvPr>
          <p:cNvSpPr>
            <a:spLocks noGrp="1"/>
          </p:cNvSpPr>
          <p:nvPr>
            <p:ph type="title"/>
          </p:nvPr>
        </p:nvSpPr>
        <p:spPr/>
        <p:txBody>
          <a:bodyPr/>
          <a:lstStyle/>
          <a:p>
            <a:r>
              <a:rPr lang="en-US" altLang="zh-TW" sz="2800" dirty="0"/>
              <a:t>(2022)A Certificateless Efficient and Secure Group Handover Authentication Protocol in 5G Enabled Vehicular Networks</a:t>
            </a:r>
            <a:endParaRPr lang="zh-TW" altLang="en-US" sz="2800" dirty="0"/>
          </a:p>
        </p:txBody>
      </p:sp>
      <p:pic>
        <p:nvPicPr>
          <p:cNvPr id="5" name="內容版面配置區 4">
            <a:extLst>
              <a:ext uri="{FF2B5EF4-FFF2-40B4-BE49-F238E27FC236}">
                <a16:creationId xmlns:a16="http://schemas.microsoft.com/office/drawing/2014/main" id="{5C02FF17-6AB4-4AFF-8607-3238CE8B36E6}"/>
              </a:ext>
            </a:extLst>
          </p:cNvPr>
          <p:cNvPicPr>
            <a:picLocks noGrp="1" noChangeAspect="1"/>
          </p:cNvPicPr>
          <p:nvPr>
            <p:ph idx="1"/>
          </p:nvPr>
        </p:nvPicPr>
        <p:blipFill>
          <a:blip r:embed="rId3"/>
          <a:stretch>
            <a:fillRect/>
          </a:stretch>
        </p:blipFill>
        <p:spPr>
          <a:xfrm>
            <a:off x="1475657" y="1600200"/>
            <a:ext cx="5855046" cy="4983162"/>
          </a:xfrm>
          <a:prstGeom prst="rect">
            <a:avLst/>
          </a:prstGeom>
        </p:spPr>
      </p:pic>
      <p:sp>
        <p:nvSpPr>
          <p:cNvPr id="4" name="投影片編號版面配置區 3">
            <a:extLst>
              <a:ext uri="{FF2B5EF4-FFF2-40B4-BE49-F238E27FC236}">
                <a16:creationId xmlns:a16="http://schemas.microsoft.com/office/drawing/2014/main" id="{2BCD9A5D-CD6A-4C8A-A68E-845751384582}"/>
              </a:ext>
            </a:extLst>
          </p:cNvPr>
          <p:cNvSpPr>
            <a:spLocks noGrp="1"/>
          </p:cNvSpPr>
          <p:nvPr>
            <p:ph type="sldNum" sz="quarter" idx="12"/>
          </p:nvPr>
        </p:nvSpPr>
        <p:spPr/>
        <p:txBody>
          <a:bodyPr/>
          <a:lstStyle/>
          <a:p>
            <a:pPr>
              <a:defRPr/>
            </a:pPr>
            <a:fld id="{40E55CBB-DF1B-434A-96A1-516C445DC4B3}" type="slidenum">
              <a:rPr lang="en-US" altLang="zh-TW" smtClean="0"/>
              <a:pPr>
                <a:defRPr/>
              </a:pPr>
              <a:t>19</a:t>
            </a:fld>
            <a:endParaRPr lang="en-US" altLang="zh-TW"/>
          </a:p>
        </p:txBody>
      </p:sp>
    </p:spTree>
    <p:extLst>
      <p:ext uri="{BB962C8B-B14F-4D97-AF65-F5344CB8AC3E}">
        <p14:creationId xmlns:p14="http://schemas.microsoft.com/office/powerpoint/2010/main" val="3094832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638ACFFA-3800-4F52-BCEF-E5A23D4EB33F}"/>
              </a:ext>
            </a:extLst>
          </p:cNvPr>
          <p:cNvSpPr>
            <a:spLocks noGrp="1"/>
          </p:cNvSpPr>
          <p:nvPr>
            <p:ph type="title"/>
          </p:nvPr>
        </p:nvSpPr>
        <p:spPr/>
        <p:txBody>
          <a:bodyPr/>
          <a:lstStyle/>
          <a:p>
            <a:pPr defTabSz="912813"/>
            <a:r>
              <a:rPr lang="en-US" altLang="zh-TW" dirty="0"/>
              <a:t>Reference</a:t>
            </a:r>
            <a:endParaRPr lang="zh-TW" altLang="en-US" dirty="0"/>
          </a:p>
        </p:txBody>
      </p:sp>
      <p:sp>
        <p:nvSpPr>
          <p:cNvPr id="3" name="內容版面配置區 2">
            <a:extLst>
              <a:ext uri="{FF2B5EF4-FFF2-40B4-BE49-F238E27FC236}">
                <a16:creationId xmlns:a16="http://schemas.microsoft.com/office/drawing/2014/main" id="{FD0DB8B4-05B5-478F-BCF5-D29406DE16E5}"/>
              </a:ext>
            </a:extLst>
          </p:cNvPr>
          <p:cNvSpPr>
            <a:spLocks noGrp="1"/>
          </p:cNvSpPr>
          <p:nvPr>
            <p:ph idx="1"/>
          </p:nvPr>
        </p:nvSpPr>
        <p:spPr/>
        <p:txBody>
          <a:bodyPr/>
          <a:lstStyle/>
          <a:p>
            <a:pPr marL="342900" indent="-342900">
              <a:defRPr/>
            </a:pPr>
            <a:r>
              <a:rPr lang="en-US" altLang="zh-TW" sz="2400" dirty="0"/>
              <a:t>( 2022)A Group-Based Multicast Service Authentication and Data Transmission Scheme for 5G-V2X</a:t>
            </a:r>
          </a:p>
          <a:p>
            <a:pPr marL="742950" lvl="1" indent="-342900">
              <a:defRPr/>
            </a:pPr>
            <a:r>
              <a:rPr lang="en-US" altLang="zh-TW" sz="2000" dirty="0"/>
              <a:t>IEEE Transactions on Intelligent Transportation Systems(IF</a:t>
            </a:r>
            <a:r>
              <a:rPr lang="zh-TW" altLang="en-US" sz="2000" dirty="0"/>
              <a:t>：</a:t>
            </a:r>
            <a:r>
              <a:rPr lang="en-US" altLang="zh-TW" sz="2000" dirty="0"/>
              <a:t>9.551)</a:t>
            </a:r>
          </a:p>
          <a:p>
            <a:pPr marL="342900" indent="-342900">
              <a:defRPr/>
            </a:pPr>
            <a:r>
              <a:rPr lang="en-US" altLang="zh-TW" sz="2400" dirty="0"/>
              <a:t>(2022)A Certificateless Efficient and Secure Group Handover Authentication Protocol in 5G Enabled Vehicular Networks</a:t>
            </a:r>
          </a:p>
          <a:p>
            <a:pPr marL="742950" lvl="1" indent="-342900">
              <a:defRPr/>
            </a:pPr>
            <a:r>
              <a:rPr lang="en-US" altLang="zh-TW" sz="2000" dirty="0"/>
              <a:t>ICC 2022 - IEEE International Conference on Communications</a:t>
            </a:r>
          </a:p>
          <a:p>
            <a:pPr marL="342900" indent="-342900">
              <a:defRPr/>
            </a:pPr>
            <a:r>
              <a:rPr lang="en-US" altLang="zh-TW" sz="2400" dirty="0"/>
              <a:t>(2021)A Formally Verified Security Scheme for Inter-</a:t>
            </a:r>
            <a:r>
              <a:rPr lang="en-US" altLang="zh-TW" sz="2400" dirty="0" err="1"/>
              <a:t>gNB</a:t>
            </a:r>
            <a:r>
              <a:rPr lang="en-US" altLang="zh-TW" sz="2400" dirty="0"/>
              <a:t>-DU Handover in 5G Vehicle-to-Everything</a:t>
            </a:r>
          </a:p>
          <a:p>
            <a:pPr marL="742950" lvl="1" indent="-342900">
              <a:defRPr/>
            </a:pPr>
            <a:r>
              <a:rPr lang="en-US" altLang="zh-TW" sz="2000" dirty="0"/>
              <a:t>IEEE Access (IF</a:t>
            </a:r>
            <a:r>
              <a:rPr lang="zh-TW" altLang="en-US" sz="2000" dirty="0"/>
              <a:t>：</a:t>
            </a:r>
            <a:r>
              <a:rPr lang="en-US" altLang="zh-TW" sz="2000" dirty="0"/>
              <a:t>3.476)</a:t>
            </a:r>
          </a:p>
          <a:p>
            <a:pPr marL="342900" indent="-342900">
              <a:defRPr/>
            </a:pPr>
            <a:endParaRPr lang="zh-TW" altLang="en-US" sz="2000" dirty="0"/>
          </a:p>
        </p:txBody>
      </p:sp>
      <p:sp>
        <p:nvSpPr>
          <p:cNvPr id="12292" name="投影片編號版面配置區 3">
            <a:extLst>
              <a:ext uri="{FF2B5EF4-FFF2-40B4-BE49-F238E27FC236}">
                <a16:creationId xmlns:a16="http://schemas.microsoft.com/office/drawing/2014/main" id="{A64356D7-E332-4F50-AFC4-6053869F77D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E50C60E-BB72-4E73-B3FE-BBD5199B34E0}" type="slidenum">
              <a:rPr lang="en-US" altLang="zh-TW" smtClean="0">
                <a:solidFill>
                  <a:srgbClr val="898989"/>
                </a:solidFill>
                <a:latin typeface="Calibri" panose="020F0502020204030204" pitchFamily="34" charset="0"/>
              </a:rPr>
              <a:pPr/>
              <a:t>2</a:t>
            </a:fld>
            <a:endParaRPr lang="en-US" altLang="zh-TW">
              <a:solidFill>
                <a:srgbClr val="898989"/>
              </a:solidFill>
              <a:latin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1A5EEDA-53B6-4299-B435-5A5B72DD8752}"/>
              </a:ext>
            </a:extLst>
          </p:cNvPr>
          <p:cNvSpPr>
            <a:spLocks noGrp="1"/>
          </p:cNvSpPr>
          <p:nvPr>
            <p:ph type="title"/>
          </p:nvPr>
        </p:nvSpPr>
        <p:spPr/>
        <p:txBody>
          <a:bodyPr/>
          <a:lstStyle/>
          <a:p>
            <a:r>
              <a:rPr lang="en-US" altLang="zh-TW" sz="3200" dirty="0"/>
              <a:t>(2021)A Formally Verified Security Scheme for Inter-</a:t>
            </a:r>
            <a:r>
              <a:rPr lang="en-US" altLang="zh-TW" sz="3200" dirty="0" err="1"/>
              <a:t>gNB</a:t>
            </a:r>
            <a:r>
              <a:rPr lang="en-US" altLang="zh-TW" sz="3200" dirty="0"/>
              <a:t>-DU Handover in 5G Vehicle-to-Everything</a:t>
            </a:r>
            <a:endParaRPr lang="zh-TW" altLang="en-US" sz="3200" dirty="0"/>
          </a:p>
        </p:txBody>
      </p:sp>
      <p:pic>
        <p:nvPicPr>
          <p:cNvPr id="5" name="內容版面配置區 4">
            <a:extLst>
              <a:ext uri="{FF2B5EF4-FFF2-40B4-BE49-F238E27FC236}">
                <a16:creationId xmlns:a16="http://schemas.microsoft.com/office/drawing/2014/main" id="{EE4D3CAF-7541-4B30-AEEF-04642DF8A574}"/>
              </a:ext>
            </a:extLst>
          </p:cNvPr>
          <p:cNvPicPr>
            <a:picLocks noGrp="1" noChangeAspect="1"/>
          </p:cNvPicPr>
          <p:nvPr>
            <p:ph idx="1"/>
          </p:nvPr>
        </p:nvPicPr>
        <p:blipFill>
          <a:blip r:embed="rId3"/>
          <a:stretch>
            <a:fillRect/>
          </a:stretch>
        </p:blipFill>
        <p:spPr>
          <a:xfrm>
            <a:off x="664125" y="1985451"/>
            <a:ext cx="7815749" cy="3755461"/>
          </a:xfrm>
          <a:prstGeom prst="rect">
            <a:avLst/>
          </a:prstGeom>
        </p:spPr>
      </p:pic>
      <p:sp>
        <p:nvSpPr>
          <p:cNvPr id="4" name="投影片編號版面配置區 3">
            <a:extLst>
              <a:ext uri="{FF2B5EF4-FFF2-40B4-BE49-F238E27FC236}">
                <a16:creationId xmlns:a16="http://schemas.microsoft.com/office/drawing/2014/main" id="{F81F1A41-FD34-4FF8-BEF2-0C27C0E2062D}"/>
              </a:ext>
            </a:extLst>
          </p:cNvPr>
          <p:cNvSpPr>
            <a:spLocks noGrp="1"/>
          </p:cNvSpPr>
          <p:nvPr>
            <p:ph type="sldNum" sz="quarter" idx="12"/>
          </p:nvPr>
        </p:nvSpPr>
        <p:spPr/>
        <p:txBody>
          <a:bodyPr/>
          <a:lstStyle/>
          <a:p>
            <a:pPr>
              <a:defRPr/>
            </a:pPr>
            <a:fld id="{40E55CBB-DF1B-434A-96A1-516C445DC4B3}" type="slidenum">
              <a:rPr lang="en-US" altLang="zh-TW" smtClean="0"/>
              <a:pPr>
                <a:defRPr/>
              </a:pPr>
              <a:t>20</a:t>
            </a:fld>
            <a:endParaRPr lang="en-US" altLang="zh-TW"/>
          </a:p>
        </p:txBody>
      </p:sp>
    </p:spTree>
    <p:extLst>
      <p:ext uri="{BB962C8B-B14F-4D97-AF65-F5344CB8AC3E}">
        <p14:creationId xmlns:p14="http://schemas.microsoft.com/office/powerpoint/2010/main" val="3214206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0105AE0-C9FB-4BF7-9024-E822EB9708E5}"/>
              </a:ext>
            </a:extLst>
          </p:cNvPr>
          <p:cNvSpPr>
            <a:spLocks noGrp="1"/>
          </p:cNvSpPr>
          <p:nvPr>
            <p:ph type="title"/>
          </p:nvPr>
        </p:nvSpPr>
        <p:spPr/>
        <p:txBody>
          <a:bodyPr/>
          <a:lstStyle/>
          <a:p>
            <a:r>
              <a:rPr lang="zh-TW" altLang="en-US" dirty="0"/>
              <a:t>初始階段</a:t>
            </a:r>
          </a:p>
        </p:txBody>
      </p:sp>
      <p:pic>
        <p:nvPicPr>
          <p:cNvPr id="5" name="內容版面配置區 4">
            <a:extLst>
              <a:ext uri="{FF2B5EF4-FFF2-40B4-BE49-F238E27FC236}">
                <a16:creationId xmlns:a16="http://schemas.microsoft.com/office/drawing/2014/main" id="{A973DE6A-269B-474A-9701-F45D2FB77A88}"/>
              </a:ext>
            </a:extLst>
          </p:cNvPr>
          <p:cNvPicPr>
            <a:picLocks noGrp="1" noChangeAspect="1"/>
          </p:cNvPicPr>
          <p:nvPr>
            <p:ph idx="1"/>
          </p:nvPr>
        </p:nvPicPr>
        <p:blipFill>
          <a:blip r:embed="rId3"/>
          <a:stretch>
            <a:fillRect/>
          </a:stretch>
        </p:blipFill>
        <p:spPr>
          <a:xfrm>
            <a:off x="2339752" y="1600200"/>
            <a:ext cx="4087840" cy="4985313"/>
          </a:xfrm>
          <a:prstGeom prst="rect">
            <a:avLst/>
          </a:prstGeom>
        </p:spPr>
      </p:pic>
      <p:sp>
        <p:nvSpPr>
          <p:cNvPr id="4" name="投影片編號版面配置區 3">
            <a:extLst>
              <a:ext uri="{FF2B5EF4-FFF2-40B4-BE49-F238E27FC236}">
                <a16:creationId xmlns:a16="http://schemas.microsoft.com/office/drawing/2014/main" id="{91EA0362-272C-4F41-85F6-EAD7AD4D9C63}"/>
              </a:ext>
            </a:extLst>
          </p:cNvPr>
          <p:cNvSpPr>
            <a:spLocks noGrp="1"/>
          </p:cNvSpPr>
          <p:nvPr>
            <p:ph type="sldNum" sz="quarter" idx="12"/>
          </p:nvPr>
        </p:nvSpPr>
        <p:spPr/>
        <p:txBody>
          <a:bodyPr/>
          <a:lstStyle/>
          <a:p>
            <a:pPr>
              <a:defRPr/>
            </a:pPr>
            <a:fld id="{40E55CBB-DF1B-434A-96A1-516C445DC4B3}" type="slidenum">
              <a:rPr lang="en-US" altLang="zh-TW" smtClean="0"/>
              <a:pPr>
                <a:defRPr/>
              </a:pPr>
              <a:t>21</a:t>
            </a:fld>
            <a:endParaRPr lang="en-US" altLang="zh-TW"/>
          </a:p>
        </p:txBody>
      </p:sp>
    </p:spTree>
    <p:extLst>
      <p:ext uri="{BB962C8B-B14F-4D97-AF65-F5344CB8AC3E}">
        <p14:creationId xmlns:p14="http://schemas.microsoft.com/office/powerpoint/2010/main" val="4268281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3B2EAF5-F2E4-42F2-8D79-E98A74F08DAB}"/>
              </a:ext>
            </a:extLst>
          </p:cNvPr>
          <p:cNvSpPr>
            <a:spLocks noGrp="1"/>
          </p:cNvSpPr>
          <p:nvPr>
            <p:ph type="title"/>
          </p:nvPr>
        </p:nvSpPr>
        <p:spPr/>
        <p:txBody>
          <a:bodyPr/>
          <a:lstStyle/>
          <a:p>
            <a:r>
              <a:rPr lang="zh-TW" altLang="en-US" dirty="0"/>
              <a:t>交接階段</a:t>
            </a:r>
          </a:p>
        </p:txBody>
      </p:sp>
      <p:pic>
        <p:nvPicPr>
          <p:cNvPr id="5" name="內容版面配置區 4">
            <a:extLst>
              <a:ext uri="{FF2B5EF4-FFF2-40B4-BE49-F238E27FC236}">
                <a16:creationId xmlns:a16="http://schemas.microsoft.com/office/drawing/2014/main" id="{F0C67134-7475-4B4F-80D6-B4BED24A4F56}"/>
              </a:ext>
            </a:extLst>
          </p:cNvPr>
          <p:cNvPicPr>
            <a:picLocks noGrp="1" noChangeAspect="1"/>
          </p:cNvPicPr>
          <p:nvPr>
            <p:ph idx="1"/>
          </p:nvPr>
        </p:nvPicPr>
        <p:blipFill>
          <a:blip r:embed="rId3"/>
          <a:stretch>
            <a:fillRect/>
          </a:stretch>
        </p:blipFill>
        <p:spPr>
          <a:xfrm>
            <a:off x="2123729" y="1600200"/>
            <a:ext cx="4285780" cy="5278147"/>
          </a:xfrm>
          <a:prstGeom prst="rect">
            <a:avLst/>
          </a:prstGeom>
        </p:spPr>
      </p:pic>
      <p:sp>
        <p:nvSpPr>
          <p:cNvPr id="4" name="投影片編號版面配置區 3">
            <a:extLst>
              <a:ext uri="{FF2B5EF4-FFF2-40B4-BE49-F238E27FC236}">
                <a16:creationId xmlns:a16="http://schemas.microsoft.com/office/drawing/2014/main" id="{2BB227E4-069A-49ED-95A6-DA7F0178A389}"/>
              </a:ext>
            </a:extLst>
          </p:cNvPr>
          <p:cNvSpPr>
            <a:spLocks noGrp="1"/>
          </p:cNvSpPr>
          <p:nvPr>
            <p:ph type="sldNum" sz="quarter" idx="12"/>
          </p:nvPr>
        </p:nvSpPr>
        <p:spPr/>
        <p:txBody>
          <a:bodyPr/>
          <a:lstStyle/>
          <a:p>
            <a:pPr>
              <a:defRPr/>
            </a:pPr>
            <a:fld id="{40E55CBB-DF1B-434A-96A1-516C445DC4B3}" type="slidenum">
              <a:rPr lang="en-US" altLang="zh-TW" smtClean="0"/>
              <a:pPr>
                <a:defRPr/>
              </a:pPr>
              <a:t>22</a:t>
            </a:fld>
            <a:endParaRPr lang="en-US" altLang="zh-TW"/>
          </a:p>
        </p:txBody>
      </p:sp>
    </p:spTree>
    <p:extLst>
      <p:ext uri="{BB962C8B-B14F-4D97-AF65-F5344CB8AC3E}">
        <p14:creationId xmlns:p14="http://schemas.microsoft.com/office/powerpoint/2010/main" val="2787611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2424A45-6920-4F40-B361-5BC01F5696FF}"/>
              </a:ext>
            </a:extLst>
          </p:cNvPr>
          <p:cNvSpPr>
            <a:spLocks noGrp="1"/>
          </p:cNvSpPr>
          <p:nvPr>
            <p:ph type="title"/>
          </p:nvPr>
        </p:nvSpPr>
        <p:spPr/>
        <p:txBody>
          <a:bodyPr/>
          <a:lstStyle/>
          <a:p>
            <a:r>
              <a:rPr lang="en-US" altLang="zh-TW" dirty="0"/>
              <a:t>Outline</a:t>
            </a:r>
            <a:endParaRPr lang="zh-TW" altLang="en-US" dirty="0"/>
          </a:p>
        </p:txBody>
      </p:sp>
      <p:sp>
        <p:nvSpPr>
          <p:cNvPr id="3" name="內容版面配置區 2">
            <a:extLst>
              <a:ext uri="{FF2B5EF4-FFF2-40B4-BE49-F238E27FC236}">
                <a16:creationId xmlns:a16="http://schemas.microsoft.com/office/drawing/2014/main" id="{6D9F2CEA-CD9B-40CB-AF24-E09AEB67E382}"/>
              </a:ext>
            </a:extLst>
          </p:cNvPr>
          <p:cNvSpPr>
            <a:spLocks noGrp="1"/>
          </p:cNvSpPr>
          <p:nvPr>
            <p:ph idx="1"/>
          </p:nvPr>
        </p:nvSpPr>
        <p:spPr/>
        <p:txBody>
          <a:bodyPr/>
          <a:lstStyle/>
          <a:p>
            <a:r>
              <a:rPr lang="en-US" altLang="zh-TW" dirty="0"/>
              <a:t>VANETs</a:t>
            </a:r>
            <a:r>
              <a:rPr lang="zh-TW" altLang="en-US" dirty="0"/>
              <a:t> 現有的架構以及其通訊</a:t>
            </a:r>
            <a:endParaRPr lang="en-US" altLang="zh-TW" dirty="0"/>
          </a:p>
          <a:p>
            <a:r>
              <a:rPr lang="zh-TW" altLang="en-US" dirty="0"/>
              <a:t>目前有讀到的論文</a:t>
            </a:r>
            <a:endParaRPr lang="en-US" altLang="zh-TW" dirty="0"/>
          </a:p>
          <a:p>
            <a:r>
              <a:rPr lang="zh-TW" altLang="en-US" dirty="0"/>
              <a:t>研究方向</a:t>
            </a:r>
          </a:p>
        </p:txBody>
      </p:sp>
      <p:sp>
        <p:nvSpPr>
          <p:cNvPr id="4" name="投影片編號版面配置區 3">
            <a:extLst>
              <a:ext uri="{FF2B5EF4-FFF2-40B4-BE49-F238E27FC236}">
                <a16:creationId xmlns:a16="http://schemas.microsoft.com/office/drawing/2014/main" id="{9F6B6153-5713-44F4-A9E4-AC77B46E11F4}"/>
              </a:ext>
            </a:extLst>
          </p:cNvPr>
          <p:cNvSpPr>
            <a:spLocks noGrp="1"/>
          </p:cNvSpPr>
          <p:nvPr>
            <p:ph type="sldNum" sz="quarter" idx="12"/>
          </p:nvPr>
        </p:nvSpPr>
        <p:spPr/>
        <p:txBody>
          <a:bodyPr/>
          <a:lstStyle/>
          <a:p>
            <a:pPr>
              <a:defRPr/>
            </a:pPr>
            <a:fld id="{40E55CBB-DF1B-434A-96A1-516C445DC4B3}" type="slidenum">
              <a:rPr lang="en-US" altLang="zh-TW" smtClean="0"/>
              <a:pPr>
                <a:defRPr/>
              </a:pPr>
              <a:t>3</a:t>
            </a:fld>
            <a:endParaRPr lang="en-US" altLang="zh-TW"/>
          </a:p>
        </p:txBody>
      </p:sp>
    </p:spTree>
    <p:extLst>
      <p:ext uri="{BB962C8B-B14F-4D97-AF65-F5344CB8AC3E}">
        <p14:creationId xmlns:p14="http://schemas.microsoft.com/office/powerpoint/2010/main" val="1639590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31A9D06-43CA-44A2-8570-CEF26C39A34C}"/>
              </a:ext>
            </a:extLst>
          </p:cNvPr>
          <p:cNvSpPr>
            <a:spLocks noGrp="1"/>
          </p:cNvSpPr>
          <p:nvPr>
            <p:ph type="title"/>
          </p:nvPr>
        </p:nvSpPr>
        <p:spPr/>
        <p:txBody>
          <a:bodyPr/>
          <a:lstStyle/>
          <a:p>
            <a:r>
              <a:rPr lang="en-US" altLang="zh-TW" dirty="0"/>
              <a:t>Ad Hoc Network</a:t>
            </a:r>
            <a:endParaRPr lang="zh-TW" altLang="en-US" dirty="0"/>
          </a:p>
        </p:txBody>
      </p:sp>
      <p:pic>
        <p:nvPicPr>
          <p:cNvPr id="5" name="內容版面配置區 4">
            <a:extLst>
              <a:ext uri="{FF2B5EF4-FFF2-40B4-BE49-F238E27FC236}">
                <a16:creationId xmlns:a16="http://schemas.microsoft.com/office/drawing/2014/main" id="{6A1E40AC-49A4-492A-9AC7-144C4A83855A}"/>
              </a:ext>
            </a:extLst>
          </p:cNvPr>
          <p:cNvPicPr>
            <a:picLocks noGrp="1" noChangeAspect="1"/>
          </p:cNvPicPr>
          <p:nvPr>
            <p:ph idx="1"/>
          </p:nvPr>
        </p:nvPicPr>
        <p:blipFill>
          <a:blip r:embed="rId3"/>
          <a:stretch>
            <a:fillRect/>
          </a:stretch>
        </p:blipFill>
        <p:spPr>
          <a:xfrm>
            <a:off x="666750" y="2034381"/>
            <a:ext cx="7810500" cy="3657600"/>
          </a:xfrm>
          <a:prstGeom prst="rect">
            <a:avLst/>
          </a:prstGeom>
        </p:spPr>
      </p:pic>
      <p:sp>
        <p:nvSpPr>
          <p:cNvPr id="4" name="投影片編號版面配置區 3">
            <a:extLst>
              <a:ext uri="{FF2B5EF4-FFF2-40B4-BE49-F238E27FC236}">
                <a16:creationId xmlns:a16="http://schemas.microsoft.com/office/drawing/2014/main" id="{292FA8CB-C372-461E-AD65-8571443F3089}"/>
              </a:ext>
            </a:extLst>
          </p:cNvPr>
          <p:cNvSpPr>
            <a:spLocks noGrp="1"/>
          </p:cNvSpPr>
          <p:nvPr>
            <p:ph type="sldNum" sz="quarter" idx="12"/>
          </p:nvPr>
        </p:nvSpPr>
        <p:spPr/>
        <p:txBody>
          <a:bodyPr/>
          <a:lstStyle/>
          <a:p>
            <a:pPr>
              <a:defRPr/>
            </a:pPr>
            <a:fld id="{40E55CBB-DF1B-434A-96A1-516C445DC4B3}" type="slidenum">
              <a:rPr lang="en-US" altLang="zh-TW" smtClean="0"/>
              <a:pPr>
                <a:defRPr/>
              </a:pPr>
              <a:t>4</a:t>
            </a:fld>
            <a:endParaRPr lang="en-US" altLang="zh-TW"/>
          </a:p>
        </p:txBody>
      </p:sp>
    </p:spTree>
    <p:extLst>
      <p:ext uri="{BB962C8B-B14F-4D97-AF65-F5344CB8AC3E}">
        <p14:creationId xmlns:p14="http://schemas.microsoft.com/office/powerpoint/2010/main" val="686206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E838F66-A2B7-4D21-A423-9F3F7DE8E043}"/>
              </a:ext>
            </a:extLst>
          </p:cNvPr>
          <p:cNvSpPr>
            <a:spLocks noGrp="1"/>
          </p:cNvSpPr>
          <p:nvPr>
            <p:ph type="title"/>
          </p:nvPr>
        </p:nvSpPr>
        <p:spPr/>
        <p:txBody>
          <a:bodyPr/>
          <a:lstStyle/>
          <a:p>
            <a:r>
              <a:rPr lang="en-US" altLang="zh-TW" dirty="0"/>
              <a:t>Introduction to V2X communications</a:t>
            </a:r>
            <a:endParaRPr lang="zh-TW" altLang="en-US" dirty="0"/>
          </a:p>
        </p:txBody>
      </p:sp>
      <p:pic>
        <p:nvPicPr>
          <p:cNvPr id="5" name="內容版面配置區 4">
            <a:extLst>
              <a:ext uri="{FF2B5EF4-FFF2-40B4-BE49-F238E27FC236}">
                <a16:creationId xmlns:a16="http://schemas.microsoft.com/office/drawing/2014/main" id="{4E4BAFE6-4976-4D32-B211-C9150320724C}"/>
              </a:ext>
            </a:extLst>
          </p:cNvPr>
          <p:cNvPicPr>
            <a:picLocks noGrp="1" noChangeAspect="1"/>
          </p:cNvPicPr>
          <p:nvPr>
            <p:ph idx="1"/>
          </p:nvPr>
        </p:nvPicPr>
        <p:blipFill>
          <a:blip r:embed="rId3"/>
          <a:stretch>
            <a:fillRect/>
          </a:stretch>
        </p:blipFill>
        <p:spPr>
          <a:xfrm>
            <a:off x="457200" y="2227608"/>
            <a:ext cx="8229600" cy="3271146"/>
          </a:xfrm>
          <a:prstGeom prst="rect">
            <a:avLst/>
          </a:prstGeom>
        </p:spPr>
      </p:pic>
      <p:sp>
        <p:nvSpPr>
          <p:cNvPr id="4" name="投影片編號版面配置區 3">
            <a:extLst>
              <a:ext uri="{FF2B5EF4-FFF2-40B4-BE49-F238E27FC236}">
                <a16:creationId xmlns:a16="http://schemas.microsoft.com/office/drawing/2014/main" id="{69D8D758-AA36-4ACC-837F-09670137B628}"/>
              </a:ext>
            </a:extLst>
          </p:cNvPr>
          <p:cNvSpPr>
            <a:spLocks noGrp="1"/>
          </p:cNvSpPr>
          <p:nvPr>
            <p:ph type="sldNum" sz="quarter" idx="12"/>
          </p:nvPr>
        </p:nvSpPr>
        <p:spPr/>
        <p:txBody>
          <a:bodyPr/>
          <a:lstStyle/>
          <a:p>
            <a:pPr>
              <a:defRPr/>
            </a:pPr>
            <a:fld id="{40E55CBB-DF1B-434A-96A1-516C445DC4B3}" type="slidenum">
              <a:rPr lang="en-US" altLang="zh-TW" smtClean="0"/>
              <a:pPr>
                <a:defRPr/>
              </a:pPr>
              <a:t>5</a:t>
            </a:fld>
            <a:endParaRPr lang="en-US" altLang="zh-TW"/>
          </a:p>
        </p:txBody>
      </p:sp>
    </p:spTree>
    <p:extLst>
      <p:ext uri="{BB962C8B-B14F-4D97-AF65-F5344CB8AC3E}">
        <p14:creationId xmlns:p14="http://schemas.microsoft.com/office/powerpoint/2010/main" val="4284432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8C19923-E20B-4122-8A2A-67C9FF790A76}"/>
              </a:ext>
            </a:extLst>
          </p:cNvPr>
          <p:cNvSpPr>
            <a:spLocks noGrp="1"/>
          </p:cNvSpPr>
          <p:nvPr>
            <p:ph type="title"/>
          </p:nvPr>
        </p:nvSpPr>
        <p:spPr/>
        <p:txBody>
          <a:bodyPr/>
          <a:lstStyle/>
          <a:p>
            <a:r>
              <a:rPr lang="en-US" altLang="zh-TW" dirty="0"/>
              <a:t>Advantages of V2X communications</a:t>
            </a:r>
            <a:endParaRPr lang="zh-TW" altLang="en-US" dirty="0"/>
          </a:p>
        </p:txBody>
      </p:sp>
      <p:sp>
        <p:nvSpPr>
          <p:cNvPr id="3" name="內容版面配置區 2">
            <a:extLst>
              <a:ext uri="{FF2B5EF4-FFF2-40B4-BE49-F238E27FC236}">
                <a16:creationId xmlns:a16="http://schemas.microsoft.com/office/drawing/2014/main" id="{6B26795A-AFCE-411F-9F7D-7888861208DA}"/>
              </a:ext>
            </a:extLst>
          </p:cNvPr>
          <p:cNvSpPr>
            <a:spLocks noGrp="1"/>
          </p:cNvSpPr>
          <p:nvPr>
            <p:ph idx="1"/>
          </p:nvPr>
        </p:nvSpPr>
        <p:spPr/>
        <p:txBody>
          <a:bodyPr/>
          <a:lstStyle/>
          <a:p>
            <a:r>
              <a:rPr lang="en-US" altLang="zh-TW" sz="2800" dirty="0"/>
              <a:t>Non-line-of-sight sensing</a:t>
            </a:r>
          </a:p>
          <a:p>
            <a:pPr lvl="1"/>
            <a:r>
              <a:rPr lang="en-US" altLang="zh-TW" sz="2400" dirty="0"/>
              <a:t>Provides 360-degree NLOS awareness, works at night and in bad weather</a:t>
            </a:r>
            <a:r>
              <a:rPr lang="zh-TW" altLang="en-US" sz="2400" dirty="0"/>
              <a:t> </a:t>
            </a:r>
            <a:r>
              <a:rPr lang="en-US" altLang="zh-TW" sz="2400" dirty="0"/>
              <a:t>conditions</a:t>
            </a:r>
          </a:p>
          <a:p>
            <a:r>
              <a:rPr lang="en-US" altLang="zh-TW" sz="2800" dirty="0"/>
              <a:t>Conveying intent</a:t>
            </a:r>
          </a:p>
          <a:p>
            <a:pPr lvl="1"/>
            <a:r>
              <a:rPr lang="en-US" altLang="zh-TW" sz="2400" dirty="0"/>
              <a:t>Shares intent, sensor data, and path planning info for higher level of</a:t>
            </a:r>
            <a:r>
              <a:rPr lang="zh-TW" altLang="en-US" sz="2400" dirty="0"/>
              <a:t> </a:t>
            </a:r>
            <a:r>
              <a:rPr lang="en-US" altLang="zh-TW" sz="2400" dirty="0"/>
              <a:t>predictability</a:t>
            </a:r>
          </a:p>
          <a:p>
            <a:r>
              <a:rPr lang="en-US" altLang="zh-TW" sz="2800" dirty="0"/>
              <a:t>Situational awareness</a:t>
            </a:r>
          </a:p>
          <a:p>
            <a:pPr lvl="1"/>
            <a:r>
              <a:rPr lang="en-US" altLang="zh-TW" sz="2400" dirty="0"/>
              <a:t>Offers increased support for soft safety alerts and graduated warning</a:t>
            </a:r>
            <a:endParaRPr lang="zh-TW" altLang="en-US" sz="2400" dirty="0"/>
          </a:p>
        </p:txBody>
      </p:sp>
      <p:sp>
        <p:nvSpPr>
          <p:cNvPr id="4" name="投影片編號版面配置區 3">
            <a:extLst>
              <a:ext uri="{FF2B5EF4-FFF2-40B4-BE49-F238E27FC236}">
                <a16:creationId xmlns:a16="http://schemas.microsoft.com/office/drawing/2014/main" id="{72370A46-AEEA-4820-B490-2F899A70F827}"/>
              </a:ext>
            </a:extLst>
          </p:cNvPr>
          <p:cNvSpPr>
            <a:spLocks noGrp="1"/>
          </p:cNvSpPr>
          <p:nvPr>
            <p:ph type="sldNum" sz="quarter" idx="12"/>
          </p:nvPr>
        </p:nvSpPr>
        <p:spPr/>
        <p:txBody>
          <a:bodyPr/>
          <a:lstStyle/>
          <a:p>
            <a:pPr>
              <a:defRPr/>
            </a:pPr>
            <a:fld id="{40E55CBB-DF1B-434A-96A1-516C445DC4B3}" type="slidenum">
              <a:rPr lang="en-US" altLang="zh-TW" smtClean="0"/>
              <a:pPr>
                <a:defRPr/>
              </a:pPr>
              <a:t>6</a:t>
            </a:fld>
            <a:endParaRPr lang="en-US" altLang="zh-TW"/>
          </a:p>
        </p:txBody>
      </p:sp>
    </p:spTree>
    <p:extLst>
      <p:ext uri="{BB962C8B-B14F-4D97-AF65-F5344CB8AC3E}">
        <p14:creationId xmlns:p14="http://schemas.microsoft.com/office/powerpoint/2010/main" val="2347614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0BFBD79-143D-475A-9850-44C1A38119FC}"/>
              </a:ext>
            </a:extLst>
          </p:cNvPr>
          <p:cNvSpPr>
            <a:spLocks noGrp="1"/>
          </p:cNvSpPr>
          <p:nvPr>
            <p:ph type="title"/>
          </p:nvPr>
        </p:nvSpPr>
        <p:spPr/>
        <p:txBody>
          <a:bodyPr/>
          <a:lstStyle/>
          <a:p>
            <a:r>
              <a:rPr lang="en-US" altLang="zh-TW" dirty="0"/>
              <a:t>V2X Message Formats</a:t>
            </a:r>
            <a:endParaRPr lang="zh-TW" altLang="en-US" dirty="0"/>
          </a:p>
        </p:txBody>
      </p:sp>
      <p:sp>
        <p:nvSpPr>
          <p:cNvPr id="3" name="內容版面配置區 2">
            <a:extLst>
              <a:ext uri="{FF2B5EF4-FFF2-40B4-BE49-F238E27FC236}">
                <a16:creationId xmlns:a16="http://schemas.microsoft.com/office/drawing/2014/main" id="{38196B06-B721-4571-AC70-863AC3F9DD8E}"/>
              </a:ext>
            </a:extLst>
          </p:cNvPr>
          <p:cNvSpPr>
            <a:spLocks noGrp="1"/>
          </p:cNvSpPr>
          <p:nvPr>
            <p:ph idx="1"/>
          </p:nvPr>
        </p:nvSpPr>
        <p:spPr/>
        <p:txBody>
          <a:bodyPr/>
          <a:lstStyle/>
          <a:p>
            <a:r>
              <a:rPr lang="en-US" altLang="zh-TW" sz="2000" dirty="0"/>
              <a:t>Cooperative Awareness Message (CAM, by ETSI)</a:t>
            </a:r>
          </a:p>
          <a:p>
            <a:r>
              <a:rPr lang="en-US" altLang="zh-TW" sz="2000" dirty="0"/>
              <a:t>Decentralized Environmental Notification Message (DENM, by ETSI)</a:t>
            </a:r>
          </a:p>
          <a:p>
            <a:r>
              <a:rPr lang="en-US" altLang="zh-TW" sz="2000" dirty="0"/>
              <a:t>Basic Safety Message (BSM, by SAE)</a:t>
            </a:r>
            <a:endParaRPr lang="zh-TW" altLang="en-US" sz="2000" dirty="0"/>
          </a:p>
        </p:txBody>
      </p:sp>
      <p:sp>
        <p:nvSpPr>
          <p:cNvPr id="4" name="投影片編號版面配置區 3">
            <a:extLst>
              <a:ext uri="{FF2B5EF4-FFF2-40B4-BE49-F238E27FC236}">
                <a16:creationId xmlns:a16="http://schemas.microsoft.com/office/drawing/2014/main" id="{EC85E7F0-8813-487C-AF6D-F94233C4A995}"/>
              </a:ext>
            </a:extLst>
          </p:cNvPr>
          <p:cNvSpPr>
            <a:spLocks noGrp="1"/>
          </p:cNvSpPr>
          <p:nvPr>
            <p:ph type="sldNum" sz="quarter" idx="12"/>
          </p:nvPr>
        </p:nvSpPr>
        <p:spPr/>
        <p:txBody>
          <a:bodyPr/>
          <a:lstStyle/>
          <a:p>
            <a:pPr>
              <a:defRPr/>
            </a:pPr>
            <a:fld id="{40E55CBB-DF1B-434A-96A1-516C445DC4B3}" type="slidenum">
              <a:rPr lang="en-US" altLang="zh-TW" smtClean="0"/>
              <a:pPr>
                <a:defRPr/>
              </a:pPr>
              <a:t>7</a:t>
            </a:fld>
            <a:endParaRPr lang="en-US" altLang="zh-TW"/>
          </a:p>
        </p:txBody>
      </p:sp>
      <p:pic>
        <p:nvPicPr>
          <p:cNvPr id="5" name="圖片 4">
            <a:extLst>
              <a:ext uri="{FF2B5EF4-FFF2-40B4-BE49-F238E27FC236}">
                <a16:creationId xmlns:a16="http://schemas.microsoft.com/office/drawing/2014/main" id="{9A66AE36-2075-47EA-9446-808EFECE014A}"/>
              </a:ext>
            </a:extLst>
          </p:cNvPr>
          <p:cNvPicPr>
            <a:picLocks noChangeAspect="1"/>
          </p:cNvPicPr>
          <p:nvPr/>
        </p:nvPicPr>
        <p:blipFill>
          <a:blip r:embed="rId3"/>
          <a:stretch>
            <a:fillRect/>
          </a:stretch>
        </p:blipFill>
        <p:spPr>
          <a:xfrm>
            <a:off x="107504" y="3080380"/>
            <a:ext cx="3685872" cy="3587884"/>
          </a:xfrm>
          <a:prstGeom prst="rect">
            <a:avLst/>
          </a:prstGeom>
        </p:spPr>
      </p:pic>
      <p:pic>
        <p:nvPicPr>
          <p:cNvPr id="6" name="圖片 5">
            <a:extLst>
              <a:ext uri="{FF2B5EF4-FFF2-40B4-BE49-F238E27FC236}">
                <a16:creationId xmlns:a16="http://schemas.microsoft.com/office/drawing/2014/main" id="{412E16CE-4E4E-4311-921C-8450BB358365}"/>
              </a:ext>
            </a:extLst>
          </p:cNvPr>
          <p:cNvPicPr>
            <a:picLocks noChangeAspect="1"/>
          </p:cNvPicPr>
          <p:nvPr/>
        </p:nvPicPr>
        <p:blipFill>
          <a:blip r:embed="rId4"/>
          <a:stretch>
            <a:fillRect/>
          </a:stretch>
        </p:blipFill>
        <p:spPr>
          <a:xfrm>
            <a:off x="4788024" y="3033489"/>
            <a:ext cx="3685872" cy="3650769"/>
          </a:xfrm>
          <a:prstGeom prst="rect">
            <a:avLst/>
          </a:prstGeom>
        </p:spPr>
      </p:pic>
    </p:spTree>
    <p:extLst>
      <p:ext uri="{BB962C8B-B14F-4D97-AF65-F5344CB8AC3E}">
        <p14:creationId xmlns:p14="http://schemas.microsoft.com/office/powerpoint/2010/main" val="1429236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FC766CD-9BB9-425C-9F12-2D127BD83A30}"/>
              </a:ext>
            </a:extLst>
          </p:cNvPr>
          <p:cNvSpPr>
            <a:spLocks noGrp="1"/>
          </p:cNvSpPr>
          <p:nvPr>
            <p:ph type="title"/>
          </p:nvPr>
        </p:nvSpPr>
        <p:spPr/>
        <p:txBody>
          <a:bodyPr/>
          <a:lstStyle/>
          <a:p>
            <a:r>
              <a:rPr lang="en-US" altLang="zh-TW" dirty="0"/>
              <a:t>Application communication patterns</a:t>
            </a:r>
            <a:endParaRPr lang="zh-TW" altLang="en-US" dirty="0"/>
          </a:p>
        </p:txBody>
      </p:sp>
      <p:sp>
        <p:nvSpPr>
          <p:cNvPr id="3" name="內容版面配置區 2">
            <a:extLst>
              <a:ext uri="{FF2B5EF4-FFF2-40B4-BE49-F238E27FC236}">
                <a16:creationId xmlns:a16="http://schemas.microsoft.com/office/drawing/2014/main" id="{E950AFC1-C4E9-4DAB-A01B-D386E9E330CB}"/>
              </a:ext>
            </a:extLst>
          </p:cNvPr>
          <p:cNvSpPr>
            <a:spLocks noGrp="1"/>
          </p:cNvSpPr>
          <p:nvPr>
            <p:ph idx="1"/>
          </p:nvPr>
        </p:nvSpPr>
        <p:spPr/>
        <p:txBody>
          <a:bodyPr/>
          <a:lstStyle/>
          <a:p>
            <a:r>
              <a:rPr lang="en-US" altLang="zh-TW" sz="2000" dirty="0"/>
              <a:t>Broadcast</a:t>
            </a:r>
          </a:p>
          <a:p>
            <a:pPr lvl="1"/>
            <a:r>
              <a:rPr lang="en-US" altLang="zh-TW" sz="1800" dirty="0"/>
              <a:t>requires authentication, authorization and integrity, but not</a:t>
            </a:r>
            <a:r>
              <a:rPr lang="zh-TW" altLang="en-US" sz="1800" dirty="0"/>
              <a:t> </a:t>
            </a:r>
            <a:r>
              <a:rPr lang="en-US" altLang="zh-TW" sz="1800" dirty="0"/>
              <a:t>confidentiality</a:t>
            </a:r>
          </a:p>
          <a:p>
            <a:pPr lvl="1"/>
            <a:r>
              <a:rPr lang="en-US" altLang="zh-TW" sz="1800" dirty="0"/>
              <a:t>receiving ITS-S should verify the constructed certificate chain and</a:t>
            </a:r>
            <a:r>
              <a:rPr lang="zh-TW" altLang="en-US" sz="1800" dirty="0"/>
              <a:t> </a:t>
            </a:r>
            <a:r>
              <a:rPr lang="en-US" altLang="zh-TW" sz="1800" dirty="0"/>
              <a:t>signature</a:t>
            </a:r>
          </a:p>
          <a:p>
            <a:pPr lvl="1"/>
            <a:r>
              <a:rPr lang="en-US" altLang="zh-TW" sz="1800" dirty="0"/>
              <a:t>e.g., CAM and DENM</a:t>
            </a:r>
          </a:p>
          <a:p>
            <a:r>
              <a:rPr lang="en-US" altLang="zh-TW" sz="2000" dirty="0"/>
              <a:t>Multicast</a:t>
            </a:r>
          </a:p>
          <a:p>
            <a:pPr lvl="1"/>
            <a:r>
              <a:rPr lang="en-US" altLang="zh-TW" sz="1800" dirty="0"/>
              <a:t>requires authentication, authorization integrity and confidentiality</a:t>
            </a:r>
            <a:r>
              <a:rPr lang="zh-TW" altLang="en-US" sz="1800" dirty="0"/>
              <a:t> </a:t>
            </a:r>
            <a:r>
              <a:rPr lang="en-US" altLang="zh-TW" sz="1800" dirty="0"/>
              <a:t>(depending on security policy)</a:t>
            </a:r>
          </a:p>
          <a:p>
            <a:pPr lvl="1"/>
            <a:r>
              <a:rPr lang="en-US" altLang="zh-TW" sz="1800" dirty="0"/>
              <a:t>Group key management may be application specific or follow some</a:t>
            </a:r>
            <a:r>
              <a:rPr lang="zh-TW" altLang="en-US" sz="1800" dirty="0"/>
              <a:t> </a:t>
            </a:r>
            <a:r>
              <a:rPr lang="en-US" altLang="zh-TW" sz="1800" dirty="0"/>
              <a:t>standard</a:t>
            </a:r>
          </a:p>
          <a:p>
            <a:r>
              <a:rPr lang="en-US" altLang="zh-TW" sz="2000" dirty="0"/>
              <a:t>Unicast</a:t>
            </a:r>
          </a:p>
          <a:p>
            <a:pPr lvl="1"/>
            <a:r>
              <a:rPr lang="en-US" altLang="zh-TW" sz="1600" dirty="0"/>
              <a:t>requires authentication, authorization integrity and confidentiality</a:t>
            </a:r>
          </a:p>
          <a:p>
            <a:pPr lvl="1"/>
            <a:r>
              <a:rPr lang="en-US" altLang="zh-TW" sz="1600" dirty="0"/>
              <a:t>Key management may be application specific or follow some standard</a:t>
            </a:r>
          </a:p>
        </p:txBody>
      </p:sp>
      <p:sp>
        <p:nvSpPr>
          <p:cNvPr id="4" name="投影片編號版面配置區 3">
            <a:extLst>
              <a:ext uri="{FF2B5EF4-FFF2-40B4-BE49-F238E27FC236}">
                <a16:creationId xmlns:a16="http://schemas.microsoft.com/office/drawing/2014/main" id="{A5D8A2ED-12A1-463C-8217-E4521EC47DCF}"/>
              </a:ext>
            </a:extLst>
          </p:cNvPr>
          <p:cNvSpPr>
            <a:spLocks noGrp="1"/>
          </p:cNvSpPr>
          <p:nvPr>
            <p:ph type="sldNum" sz="quarter" idx="12"/>
          </p:nvPr>
        </p:nvSpPr>
        <p:spPr/>
        <p:txBody>
          <a:bodyPr/>
          <a:lstStyle/>
          <a:p>
            <a:pPr>
              <a:defRPr/>
            </a:pPr>
            <a:fld id="{40E55CBB-DF1B-434A-96A1-516C445DC4B3}" type="slidenum">
              <a:rPr lang="en-US" altLang="zh-TW" smtClean="0"/>
              <a:pPr>
                <a:defRPr/>
              </a:pPr>
              <a:t>8</a:t>
            </a:fld>
            <a:endParaRPr lang="en-US" altLang="zh-TW"/>
          </a:p>
        </p:txBody>
      </p:sp>
    </p:spTree>
    <p:extLst>
      <p:ext uri="{BB962C8B-B14F-4D97-AF65-F5344CB8AC3E}">
        <p14:creationId xmlns:p14="http://schemas.microsoft.com/office/powerpoint/2010/main" val="1045340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8854DE9-F03F-4E84-A074-3BB49C08AFE5}"/>
              </a:ext>
            </a:extLst>
          </p:cNvPr>
          <p:cNvSpPr>
            <a:spLocks noGrp="1"/>
          </p:cNvSpPr>
          <p:nvPr>
            <p:ph type="title"/>
          </p:nvPr>
        </p:nvSpPr>
        <p:spPr/>
        <p:txBody>
          <a:bodyPr/>
          <a:lstStyle/>
          <a:p>
            <a:r>
              <a:rPr lang="en-US" altLang="zh-TW" dirty="0"/>
              <a:t>Use cases of ITS in the ETSI documents</a:t>
            </a:r>
            <a:endParaRPr lang="zh-TW" altLang="en-US" dirty="0"/>
          </a:p>
        </p:txBody>
      </p:sp>
      <p:pic>
        <p:nvPicPr>
          <p:cNvPr id="5" name="內容版面配置區 4">
            <a:extLst>
              <a:ext uri="{FF2B5EF4-FFF2-40B4-BE49-F238E27FC236}">
                <a16:creationId xmlns:a16="http://schemas.microsoft.com/office/drawing/2014/main" id="{E4491D98-7DF1-4E34-8CB0-448CFF81B4C5}"/>
              </a:ext>
            </a:extLst>
          </p:cNvPr>
          <p:cNvPicPr>
            <a:picLocks noGrp="1" noChangeAspect="1"/>
          </p:cNvPicPr>
          <p:nvPr>
            <p:ph idx="1"/>
          </p:nvPr>
        </p:nvPicPr>
        <p:blipFill>
          <a:blip r:embed="rId3"/>
          <a:stretch>
            <a:fillRect/>
          </a:stretch>
        </p:blipFill>
        <p:spPr>
          <a:xfrm>
            <a:off x="1319183" y="1600200"/>
            <a:ext cx="6505634" cy="4525963"/>
          </a:xfrm>
          <a:prstGeom prst="rect">
            <a:avLst/>
          </a:prstGeom>
        </p:spPr>
      </p:pic>
      <p:sp>
        <p:nvSpPr>
          <p:cNvPr id="4" name="投影片編號版面配置區 3">
            <a:extLst>
              <a:ext uri="{FF2B5EF4-FFF2-40B4-BE49-F238E27FC236}">
                <a16:creationId xmlns:a16="http://schemas.microsoft.com/office/drawing/2014/main" id="{CAF1824A-489D-4DC3-A382-5C98A9A75DF1}"/>
              </a:ext>
            </a:extLst>
          </p:cNvPr>
          <p:cNvSpPr>
            <a:spLocks noGrp="1"/>
          </p:cNvSpPr>
          <p:nvPr>
            <p:ph type="sldNum" sz="quarter" idx="12"/>
          </p:nvPr>
        </p:nvSpPr>
        <p:spPr/>
        <p:txBody>
          <a:bodyPr/>
          <a:lstStyle/>
          <a:p>
            <a:pPr>
              <a:defRPr/>
            </a:pPr>
            <a:fld id="{40E55CBB-DF1B-434A-96A1-516C445DC4B3}" type="slidenum">
              <a:rPr lang="en-US" altLang="zh-TW" smtClean="0"/>
              <a:pPr>
                <a:defRPr/>
              </a:pPr>
              <a:t>9</a:t>
            </a:fld>
            <a:endParaRPr lang="en-US" altLang="zh-TW"/>
          </a:p>
        </p:txBody>
      </p:sp>
    </p:spTree>
    <p:extLst>
      <p:ext uri="{BB962C8B-B14F-4D97-AF65-F5344CB8AC3E}">
        <p14:creationId xmlns:p14="http://schemas.microsoft.com/office/powerpoint/2010/main" val="938523149"/>
      </p:ext>
    </p:extLst>
  </p:cSld>
  <p:clrMapOvr>
    <a:masterClrMapping/>
  </p:clrMapOvr>
</p:sld>
</file>

<file path=ppt/theme/theme1.xml><?xml version="1.0" encoding="utf-8"?>
<a:theme xmlns:a="http://schemas.openxmlformats.org/drawingml/2006/main" name="MAIN.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簡報2" id="{EFC4B3CD-1136-4AC8-A035-5AD16AFF67F0}" vid="{E4DC405D-3F26-4F8B-99BA-A523DE600905}"/>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MAIN_template</Template>
  <TotalTime>1236</TotalTime>
  <Words>3673</Words>
  <Application>Microsoft Office PowerPoint</Application>
  <PresentationFormat>如螢幕大小 (4:3)</PresentationFormat>
  <Paragraphs>217</Paragraphs>
  <Slides>22</Slides>
  <Notes>18</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22</vt:i4>
      </vt:variant>
    </vt:vector>
  </HeadingPairs>
  <TitlesOfParts>
    <vt:vector size="28" baseType="lpstr">
      <vt:lpstr>微軟正黑體</vt:lpstr>
      <vt:lpstr>新細明體</vt:lpstr>
      <vt:lpstr>Arial</vt:lpstr>
      <vt:lpstr>Calibri</vt:lpstr>
      <vt:lpstr>Wingdings</vt:lpstr>
      <vt:lpstr>MAIN.template</vt:lpstr>
      <vt:lpstr> Authenticated in VANETs</vt:lpstr>
      <vt:lpstr>Reference</vt:lpstr>
      <vt:lpstr>Outline</vt:lpstr>
      <vt:lpstr>Ad Hoc Network</vt:lpstr>
      <vt:lpstr>Introduction to V2X communications</vt:lpstr>
      <vt:lpstr>Advantages of V2X communications</vt:lpstr>
      <vt:lpstr>V2X Message Formats</vt:lpstr>
      <vt:lpstr>Application communication patterns</vt:lpstr>
      <vt:lpstr>Use cases of ITS in the ETSI documents</vt:lpstr>
      <vt:lpstr>Security of V2X communications</vt:lpstr>
      <vt:lpstr>The Public Key Infrastructure (PKI)</vt:lpstr>
      <vt:lpstr>PowerPoint 簡報</vt:lpstr>
      <vt:lpstr>Generic request/response messages</vt:lpstr>
      <vt:lpstr>Certificate Trust List (CTL)</vt:lpstr>
      <vt:lpstr>certificate revocation list (CRL)</vt:lpstr>
      <vt:lpstr>Problem with traditional PKI</vt:lpstr>
      <vt:lpstr>Butterfly key expansion</vt:lpstr>
      <vt:lpstr>( 2022)A Group-Based Multicast Service Authentication and Data Transmission Scheme for 5G-V2X</vt:lpstr>
      <vt:lpstr>(2022)A Certificateless Efficient and Secure Group Handover Authentication Protocol in 5G Enabled Vehicular Networks</vt:lpstr>
      <vt:lpstr>(2021)A Formally Verified Security Scheme for Inter-gNB-DU Handover in 5G Vehicle-to-Everything</vt:lpstr>
      <vt:lpstr>初始階段</vt:lpstr>
      <vt:lpstr>交接階段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廖柏宇</dc:creator>
  <cp:lastModifiedBy>robert</cp:lastModifiedBy>
  <cp:revision>23</cp:revision>
  <dcterms:created xsi:type="dcterms:W3CDTF">2022-07-20T16:07:01Z</dcterms:created>
  <dcterms:modified xsi:type="dcterms:W3CDTF">2022-12-12T01:47:47Z</dcterms:modified>
</cp:coreProperties>
</file>