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3" r:id="rId66"/>
    <p:sldId id="324" r:id="rId67"/>
    <p:sldId id="325" r:id="rId68"/>
    <p:sldId id="326" r:id="rId6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5" autoAdjust="0"/>
    <p:restoredTop sz="80197" autoAdjust="0"/>
  </p:normalViewPr>
  <p:slideViewPr>
    <p:cSldViewPr>
      <p:cViewPr varScale="1">
        <p:scale>
          <a:sx n="92" d="100"/>
          <a:sy n="92" d="100"/>
        </p:scale>
        <p:origin x="2130" y="78"/>
      </p:cViewPr>
      <p:guideLst/>
    </p:cSldViewPr>
  </p:slideViewPr>
  <p:notesTextViewPr>
    <p:cViewPr>
      <p:scale>
        <a:sx n="1" d="1"/>
        <a:sy n="1" d="1"/>
      </p:scale>
      <p:origin x="0" y="0"/>
    </p:cViewPr>
  </p:notesTextViewPr>
  <p:notesViewPr>
    <p:cSldViewPr>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292D562E-E012-4E42-83FE-967B9149A5C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9CB38FD7-FD1E-44CA-8C9D-5FEA7F63B129}"/>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39505FAC-26AA-4883-92D3-E298FDFD71FA}" type="datetimeFigureOut">
              <a:rPr lang="zh-TW" altLang="en-US"/>
              <a:pPr>
                <a:defRPr/>
              </a:pPr>
              <a:t>2021/11/17</a:t>
            </a:fld>
            <a:endParaRPr lang="zh-TW" altLang="en-US"/>
          </a:p>
        </p:txBody>
      </p:sp>
      <p:sp>
        <p:nvSpPr>
          <p:cNvPr id="4" name="頁尾版面配置區 3">
            <a:extLst>
              <a:ext uri="{FF2B5EF4-FFF2-40B4-BE49-F238E27FC236}">
                <a16:creationId xmlns:a16="http://schemas.microsoft.com/office/drawing/2014/main" id="{5AEA3951-4007-44ED-802E-1EC4D4207981}"/>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3FD6739E-1AB0-4E30-BDB7-1C52FB8E13FD}"/>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A2C6E82-5B95-4375-BB84-A83BFC0E6AD3}"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0E94FB8D-C306-4135-A2FE-F894A985022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3701D4CE-8EAF-4FD2-AB69-ECB9E2DCB3C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9454FF55-C6FE-4A0A-BBCF-70B035C0299C}" type="datetimeFigureOut">
              <a:rPr lang="zh-TW" altLang="en-US"/>
              <a:pPr>
                <a:defRPr/>
              </a:pPr>
              <a:t>2021/11/17</a:t>
            </a:fld>
            <a:endParaRPr lang="zh-TW" altLang="en-US"/>
          </a:p>
        </p:txBody>
      </p:sp>
      <p:sp>
        <p:nvSpPr>
          <p:cNvPr id="4" name="投影片圖像版面配置區 3">
            <a:extLst>
              <a:ext uri="{FF2B5EF4-FFF2-40B4-BE49-F238E27FC236}">
                <a16:creationId xmlns:a16="http://schemas.microsoft.com/office/drawing/2014/main" id="{4F337A65-4337-4B55-900B-5F4532538C8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BB7DD15A-71A8-4CF9-912C-A74005A12AA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A2D18D4D-2807-4CA1-ABB3-F9B775B94BE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zh-TW" altLang="en-US"/>
          </a:p>
        </p:txBody>
      </p:sp>
      <p:sp>
        <p:nvSpPr>
          <p:cNvPr id="7" name="投影片編號版面配置區 6">
            <a:extLst>
              <a:ext uri="{FF2B5EF4-FFF2-40B4-BE49-F238E27FC236}">
                <a16:creationId xmlns:a16="http://schemas.microsoft.com/office/drawing/2014/main" id="{19C98EEE-6F65-4D7F-91BB-096D9B66649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B4641A5-6310-432A-A7C4-8881F88C6E5B}"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b="1" kern="1200" dirty="0">
                <a:solidFill>
                  <a:schemeClr val="tx1"/>
                </a:solidFill>
                <a:effectLst/>
                <a:latin typeface="+mn-lt"/>
                <a:ea typeface="+mn-ea"/>
                <a:cs typeface="+mn-cs"/>
              </a:rPr>
              <a:t>在</a:t>
            </a:r>
            <a:r>
              <a:rPr lang="en-US" altLang="zh-TW" sz="1200" b="1" kern="1200" dirty="0">
                <a:solidFill>
                  <a:schemeClr val="tx1"/>
                </a:solidFill>
                <a:effectLst/>
                <a:latin typeface="+mn-lt"/>
                <a:ea typeface="+mn-ea"/>
                <a:cs typeface="+mn-cs"/>
              </a:rPr>
              <a:t>4G LTE </a:t>
            </a:r>
            <a:r>
              <a:rPr lang="zh-TW" altLang="zh-TW" sz="1200" b="1" kern="1200" dirty="0">
                <a:solidFill>
                  <a:schemeClr val="tx1"/>
                </a:solidFill>
                <a:effectLst/>
                <a:latin typeface="+mn-lt"/>
                <a:ea typeface="+mn-ea"/>
                <a:cs typeface="+mn-cs"/>
              </a:rPr>
              <a:t>行動網路容量分配問題的優化</a:t>
            </a:r>
            <a:endParaRPr lang="en-US" altLang="zh-TW" sz="1200" b="1" kern="1200" dirty="0">
              <a:solidFill>
                <a:schemeClr val="tx1"/>
              </a:solidFill>
              <a:effectLst/>
              <a:latin typeface="+mn-lt"/>
              <a:ea typeface="+mn-ea"/>
              <a:cs typeface="+mn-cs"/>
            </a:endParaRPr>
          </a:p>
          <a:p>
            <a:endParaRPr lang="en-US" altLang="zh-TW" sz="1200" b="1" kern="1200" dirty="0">
              <a:solidFill>
                <a:schemeClr val="tx1"/>
              </a:solidFill>
              <a:effectLst/>
              <a:latin typeface="+mn-lt"/>
              <a:ea typeface="+mn-ea"/>
              <a:cs typeface="+mn-cs"/>
            </a:endParaRPr>
          </a:p>
          <a:p>
            <a:r>
              <a:rPr lang="en-US" altLang="zh-TW" sz="1200" b="1" kern="1200" dirty="0" err="1">
                <a:solidFill>
                  <a:schemeClr val="tx1"/>
                </a:solidFill>
                <a:effectLst/>
                <a:latin typeface="+mn-lt"/>
                <a:ea typeface="+mn-ea"/>
                <a:cs typeface="+mn-cs"/>
              </a:rPr>
              <a:t>Subest</a:t>
            </a:r>
            <a:r>
              <a:rPr lang="en-US" altLang="zh-TW" sz="1200" b="1" kern="1200" dirty="0">
                <a:solidFill>
                  <a:schemeClr val="tx1"/>
                </a:solidFill>
                <a:effectLst/>
                <a:latin typeface="+mn-lt"/>
                <a:ea typeface="+mn-ea"/>
                <a:cs typeface="+mn-cs"/>
              </a:rPr>
              <a:t> sum problem </a:t>
            </a:r>
            <a:r>
              <a:rPr lang="zh-TW" altLang="en-US" sz="1200" b="1" kern="1200" dirty="0">
                <a:solidFill>
                  <a:schemeClr val="tx1"/>
                </a:solidFill>
                <a:effectLst/>
                <a:latin typeface="+mn-lt"/>
                <a:ea typeface="+mn-ea"/>
                <a:cs typeface="+mn-cs"/>
              </a:rPr>
              <a:t>解決作為</a:t>
            </a:r>
            <a:r>
              <a:rPr lang="en-US" altLang="zh-TW" sz="1200" b="1" kern="1200" dirty="0">
                <a:solidFill>
                  <a:schemeClr val="tx1"/>
                </a:solidFill>
                <a:effectLst/>
                <a:latin typeface="+mn-lt"/>
                <a:ea typeface="+mn-ea"/>
                <a:cs typeface="+mn-cs"/>
              </a:rPr>
              <a:t>np-complete</a:t>
            </a:r>
            <a:r>
              <a:rPr lang="zh-TW" altLang="en-US" sz="1200" b="1" kern="1200" dirty="0">
                <a:solidFill>
                  <a:schemeClr val="tx1"/>
                </a:solidFill>
                <a:effectLst/>
                <a:latin typeface="+mn-lt"/>
                <a:ea typeface="+mn-ea"/>
                <a:cs typeface="+mn-cs"/>
              </a:rPr>
              <a:t>的</a:t>
            </a:r>
            <a:r>
              <a:rPr lang="en-US" altLang="zh-TW" sz="1200" b="1" kern="1200" dirty="0">
                <a:solidFill>
                  <a:schemeClr val="tx1"/>
                </a:solidFill>
                <a:effectLst/>
                <a:latin typeface="+mn-lt"/>
                <a:ea typeface="+mn-ea"/>
                <a:cs typeface="+mn-cs"/>
              </a:rPr>
              <a:t>LTE</a:t>
            </a:r>
            <a:r>
              <a:rPr lang="zh-TW" altLang="en-US" sz="1200" b="1" kern="1200" dirty="0">
                <a:solidFill>
                  <a:schemeClr val="tx1"/>
                </a:solidFill>
                <a:effectLst/>
                <a:latin typeface="+mn-lt"/>
                <a:ea typeface="+mn-ea"/>
                <a:cs typeface="+mn-cs"/>
              </a:rPr>
              <a:t>回傳容量分配的問題</a:t>
            </a:r>
            <a:endParaRPr lang="en-US" altLang="zh-TW" sz="1200" b="1" kern="1200" dirty="0">
              <a:solidFill>
                <a:schemeClr val="tx1"/>
              </a:solidFill>
              <a:effectLst/>
              <a:latin typeface="+mn-lt"/>
              <a:ea typeface="+mn-ea"/>
              <a:cs typeface="+mn-cs"/>
            </a:endParaRPr>
          </a:p>
          <a:p>
            <a:r>
              <a:rPr lang="zh-TW" altLang="en-US" sz="1200" b="1" kern="1200" dirty="0">
                <a:solidFill>
                  <a:schemeClr val="tx1"/>
                </a:solidFill>
                <a:effectLst/>
                <a:latin typeface="+mn-lt"/>
                <a:ea typeface="+mn-ea"/>
                <a:cs typeface="+mn-cs"/>
              </a:rPr>
              <a:t>回傳容量分配</a:t>
            </a:r>
            <a:r>
              <a:rPr lang="en-US" altLang="zh-TW" sz="1200" b="1" kern="1200" dirty="0">
                <a:solidFill>
                  <a:schemeClr val="tx1"/>
                </a:solidFill>
                <a:effectLst/>
                <a:latin typeface="+mn-lt"/>
                <a:ea typeface="+mn-ea"/>
                <a:cs typeface="+mn-cs"/>
              </a:rPr>
              <a:t>:objection function</a:t>
            </a:r>
            <a:r>
              <a:rPr lang="zh-TW" altLang="en-US" sz="1200" b="1" kern="1200" dirty="0">
                <a:solidFill>
                  <a:schemeClr val="tx1"/>
                </a:solidFill>
                <a:effectLst/>
                <a:latin typeface="+mn-lt"/>
                <a:ea typeface="+mn-ea"/>
                <a:cs typeface="+mn-cs"/>
              </a:rPr>
              <a:t>目標函數是優化分配</a:t>
            </a:r>
            <a:r>
              <a:rPr lang="en-US" altLang="zh-TW" sz="1200" b="1" kern="1200" dirty="0">
                <a:solidFill>
                  <a:schemeClr val="tx1"/>
                </a:solidFill>
                <a:effectLst/>
                <a:latin typeface="+mn-lt"/>
                <a:ea typeface="+mn-ea"/>
                <a:cs typeface="+mn-cs"/>
              </a:rPr>
              <a:t>EPC</a:t>
            </a:r>
            <a:r>
              <a:rPr lang="zh-TW" altLang="en-US" sz="1200" b="1" kern="1200" dirty="0">
                <a:solidFill>
                  <a:schemeClr val="tx1"/>
                </a:solidFill>
                <a:effectLst/>
                <a:latin typeface="+mn-lt"/>
                <a:ea typeface="+mn-ea"/>
                <a:cs typeface="+mn-cs"/>
              </a:rPr>
              <a:t>的可用容量</a:t>
            </a:r>
            <a:endParaRPr lang="en-US" altLang="zh-TW" sz="1200" b="1" kern="1200" dirty="0">
              <a:solidFill>
                <a:schemeClr val="tx1"/>
              </a:solidFill>
              <a:effectLst/>
              <a:latin typeface="+mn-lt"/>
              <a:ea typeface="+mn-ea"/>
              <a:cs typeface="+mn-cs"/>
            </a:endParaRPr>
          </a:p>
          <a:p>
            <a:endParaRPr lang="en-US" altLang="zh-TW" sz="1200" b="1"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b="1" kern="1200" dirty="0">
                <a:solidFill>
                  <a:schemeClr val="tx1"/>
                </a:solidFill>
                <a:effectLst/>
                <a:latin typeface="+mn-lt"/>
                <a:ea typeface="+mn-ea"/>
                <a:cs typeface="+mn-cs"/>
              </a:rPr>
              <a:t>自適應式迭代演算法</a:t>
            </a:r>
            <a:r>
              <a:rPr lang="en-US" altLang="zh-TW" sz="1200" b="1" kern="1200" dirty="0">
                <a:solidFill>
                  <a:schemeClr val="tx1"/>
                </a:solidFill>
                <a:effectLst/>
                <a:latin typeface="+mn-lt"/>
                <a:ea typeface="+mn-ea"/>
                <a:cs typeface="+mn-cs"/>
              </a:rPr>
              <a:t>(AILS algorithm)</a:t>
            </a:r>
            <a:r>
              <a:rPr lang="zh-TW" altLang="en-US" sz="1200" b="1" kern="1200" dirty="0">
                <a:solidFill>
                  <a:schemeClr val="tx1"/>
                </a:solidFill>
                <a:effectLst/>
                <a:latin typeface="+mn-lt"/>
                <a:ea typeface="+mn-ea"/>
                <a:cs typeface="+mn-cs"/>
              </a:rPr>
              <a:t> 解決作為</a:t>
            </a:r>
            <a:r>
              <a:rPr lang="en-US" altLang="zh-TW" sz="1200" b="1" kern="1200" dirty="0">
                <a:solidFill>
                  <a:schemeClr val="tx1"/>
                </a:solidFill>
                <a:effectLst/>
                <a:latin typeface="+mn-lt"/>
                <a:ea typeface="+mn-ea"/>
                <a:cs typeface="+mn-cs"/>
              </a:rPr>
              <a:t>np-hard</a:t>
            </a:r>
            <a:r>
              <a:rPr lang="zh-TW" altLang="en-US" sz="1200" b="1" kern="1200" dirty="0">
                <a:solidFill>
                  <a:schemeClr val="tx1"/>
                </a:solidFill>
                <a:effectLst/>
                <a:latin typeface="+mn-lt"/>
                <a:ea typeface="+mn-ea"/>
                <a:cs typeface="+mn-cs"/>
              </a:rPr>
              <a:t>的</a:t>
            </a:r>
            <a:r>
              <a:rPr lang="en-US" altLang="zh-TW" sz="1200" b="1" kern="1200" dirty="0">
                <a:solidFill>
                  <a:schemeClr val="tx1"/>
                </a:solidFill>
                <a:effectLst/>
                <a:latin typeface="+mn-lt"/>
                <a:ea typeface="+mn-ea"/>
                <a:cs typeface="+mn-cs"/>
              </a:rPr>
              <a:t>LTE</a:t>
            </a:r>
            <a:r>
              <a:rPr lang="zh-TW" altLang="en-US" sz="1200" b="1" kern="1200" dirty="0">
                <a:solidFill>
                  <a:schemeClr val="tx1"/>
                </a:solidFill>
                <a:effectLst/>
                <a:latin typeface="+mn-lt"/>
                <a:ea typeface="+mn-ea"/>
                <a:cs typeface="+mn-cs"/>
              </a:rPr>
              <a:t>回傳容量分配的問題</a:t>
            </a:r>
            <a:endParaRPr lang="en-US" altLang="zh-TW" sz="1200" b="1" kern="1200" dirty="0">
              <a:solidFill>
                <a:schemeClr val="tx1"/>
              </a:solidFill>
              <a:effectLst/>
              <a:latin typeface="+mn-lt"/>
              <a:ea typeface="+mn-ea"/>
              <a:cs typeface="+mn-cs"/>
            </a:endParaRPr>
          </a:p>
          <a:p>
            <a:endParaRPr lang="en-US" altLang="zh-TW" sz="1200" b="1"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1</a:t>
            </a:fld>
            <a:endParaRPr lang="zh-TW" altLang="en-US"/>
          </a:p>
        </p:txBody>
      </p:sp>
    </p:spTree>
    <p:extLst>
      <p:ext uri="{BB962C8B-B14F-4D97-AF65-F5344CB8AC3E}">
        <p14:creationId xmlns:p14="http://schemas.microsoft.com/office/powerpoint/2010/main" val="1344489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然而，在所有</a:t>
            </a:r>
            <a:r>
              <a:rPr lang="en-US" altLang="zh-TW" sz="1200" kern="1200" dirty="0">
                <a:solidFill>
                  <a:schemeClr val="tx1"/>
                </a:solidFill>
                <a:effectLst/>
                <a:latin typeface="+mn-lt"/>
                <a:ea typeface="+mn-ea"/>
                <a:cs typeface="+mn-cs"/>
              </a:rPr>
              <a:t> 4G-LTE </a:t>
            </a:r>
            <a:r>
              <a:rPr lang="zh-TW" altLang="zh-TW" sz="1200" kern="1200" dirty="0">
                <a:solidFill>
                  <a:schemeClr val="tx1"/>
                </a:solidFill>
                <a:effectLst/>
                <a:latin typeface="+mn-lt"/>
                <a:ea typeface="+mn-ea"/>
                <a:cs typeface="+mn-cs"/>
              </a:rPr>
              <a:t>中，語音</a:t>
            </a:r>
            <a:r>
              <a:rPr lang="zh-TW" altLang="en-US" sz="1200" kern="1200" dirty="0">
                <a:solidFill>
                  <a:schemeClr val="tx1"/>
                </a:solidFill>
                <a:effectLst/>
                <a:latin typeface="+mn-lt"/>
                <a:ea typeface="+mn-ea"/>
                <a:cs typeface="+mn-cs"/>
              </a:rPr>
              <a:t>傳輸</a:t>
            </a:r>
            <a:r>
              <a:rPr lang="zh-TW" altLang="zh-TW" sz="1200" kern="1200" dirty="0">
                <a:solidFill>
                  <a:schemeClr val="tx1"/>
                </a:solidFill>
                <a:effectLst/>
                <a:latin typeface="+mn-lt"/>
                <a:ea typeface="+mn-ea"/>
                <a:cs typeface="+mn-cs"/>
              </a:rPr>
              <a:t>在基站被轉換為數據包，並透過</a:t>
            </a:r>
            <a:r>
              <a:rPr lang="en-US" altLang="zh-TW" sz="1200" kern="1200" dirty="0">
                <a:solidFill>
                  <a:schemeClr val="tx1"/>
                </a:solidFill>
                <a:effectLst/>
                <a:latin typeface="+mn-lt"/>
                <a:ea typeface="+mn-ea"/>
                <a:cs typeface="+mn-cs"/>
              </a:rPr>
              <a:t> IP </a:t>
            </a:r>
            <a:r>
              <a:rPr lang="zh-TW" altLang="zh-TW" sz="1200" kern="1200" dirty="0">
                <a:solidFill>
                  <a:schemeClr val="tx1"/>
                </a:solidFill>
                <a:effectLst/>
                <a:latin typeface="+mn-lt"/>
                <a:ea typeface="+mn-ea"/>
                <a:cs typeface="+mn-cs"/>
              </a:rPr>
              <a:t>回傳網路作為</a:t>
            </a:r>
            <a:r>
              <a:rPr lang="en-US" altLang="zh-TW" sz="1200" kern="1200" dirty="0">
                <a:solidFill>
                  <a:schemeClr val="tx1"/>
                </a:solidFill>
                <a:effectLst/>
                <a:latin typeface="+mn-lt"/>
                <a:ea typeface="+mn-ea"/>
                <a:cs typeface="+mn-cs"/>
              </a:rPr>
              <a:t>VoIP</a:t>
            </a:r>
            <a:r>
              <a:rPr lang="zh-TW" altLang="zh-TW" sz="1200" kern="1200" dirty="0">
                <a:solidFill>
                  <a:schemeClr val="tx1"/>
                </a:solidFill>
                <a:effectLst/>
                <a:latin typeface="+mn-lt"/>
                <a:ea typeface="+mn-ea"/>
                <a:cs typeface="+mn-cs"/>
              </a:rPr>
              <a:t>傳輸。 </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4G-LTE</a:t>
            </a:r>
            <a:r>
              <a:rPr lang="zh-TW" altLang="zh-TW" sz="1200" kern="1200" dirty="0">
                <a:solidFill>
                  <a:schemeClr val="tx1"/>
                </a:solidFill>
                <a:effectLst/>
                <a:latin typeface="+mn-lt"/>
                <a:ea typeface="+mn-ea"/>
                <a:cs typeface="+mn-cs"/>
              </a:rPr>
              <a:t>網路的下一個重大里程碑是，</a:t>
            </a:r>
            <a:r>
              <a:rPr lang="en-US" altLang="zh-TW" sz="1200" kern="1200" dirty="0">
                <a:solidFill>
                  <a:schemeClr val="tx1"/>
                </a:solidFill>
                <a:effectLst/>
                <a:latin typeface="+mn-lt"/>
                <a:ea typeface="+mn-ea"/>
                <a:cs typeface="+mn-cs"/>
              </a:rPr>
              <a:t>4G</a:t>
            </a:r>
            <a:r>
              <a:rPr lang="zh-TW" altLang="zh-TW" sz="1200" kern="1200" dirty="0">
                <a:solidFill>
                  <a:schemeClr val="tx1"/>
                </a:solidFill>
                <a:effectLst/>
                <a:latin typeface="+mn-lt"/>
                <a:ea typeface="+mn-ea"/>
                <a:cs typeface="+mn-cs"/>
              </a:rPr>
              <a:t>行動網路完全與無線區域網路結合，並與傳統的有線區域網路的方式相反</a:t>
            </a:r>
            <a:r>
              <a:rPr lang="zh-TW" altLang="en-US"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ref[2]</a:t>
            </a:r>
            <a:r>
              <a:rPr lang="zh-TW" altLang="en-US" sz="1200" dirty="0"/>
              <a:t>中有提到</a:t>
            </a:r>
            <a:r>
              <a:rPr lang="en-US" altLang="zh-TW" sz="1200" dirty="0"/>
              <a:t> </a:t>
            </a:r>
            <a:r>
              <a:rPr lang="zh-TW" altLang="zh-TW" sz="1200" kern="1200" dirty="0">
                <a:solidFill>
                  <a:schemeClr val="tx1"/>
                </a:solidFill>
                <a:effectLst/>
                <a:latin typeface="+mn-lt"/>
                <a:ea typeface="+mn-ea"/>
                <a:cs typeface="+mn-cs"/>
              </a:rPr>
              <a:t>。</a:t>
            </a:r>
          </a:p>
          <a:p>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b="1" dirty="0"/>
              <a:t>Voice over Internet Protocol (VoIP) : </a:t>
            </a:r>
            <a:r>
              <a:rPr lang="zh-TW" altLang="en-US" sz="1200" b="1" dirty="0"/>
              <a:t>是一種語音通話技術，經由</a:t>
            </a:r>
            <a:r>
              <a:rPr lang="en-US" altLang="zh-TW" sz="1200" b="1" dirty="0"/>
              <a:t>IP</a:t>
            </a:r>
            <a:r>
              <a:rPr lang="zh-TW" altLang="en-US" sz="1200" b="1" dirty="0"/>
              <a:t>來達成語音通話與多媒體會議，也就是經由網際網路來進行通訊。</a:t>
            </a:r>
            <a:endParaRPr lang="zh-TW" altLang="en-US" b="1"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10</a:t>
            </a:fld>
            <a:endParaRPr lang="zh-TW" altLang="en-US"/>
          </a:p>
        </p:txBody>
      </p:sp>
    </p:spTree>
    <p:extLst>
      <p:ext uri="{BB962C8B-B14F-4D97-AF65-F5344CB8AC3E}">
        <p14:creationId xmlns:p14="http://schemas.microsoft.com/office/powerpoint/2010/main" val="2436978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透過這種方式，推動了</a:t>
            </a:r>
            <a:r>
              <a:rPr lang="en-US" altLang="zh-TW" sz="1200" kern="1200" dirty="0">
                <a:solidFill>
                  <a:schemeClr val="tx1"/>
                </a:solidFill>
                <a:effectLst/>
                <a:latin typeface="+mn-lt"/>
                <a:ea typeface="+mn-ea"/>
                <a:cs typeface="+mn-cs"/>
              </a:rPr>
              <a:t>4G </a:t>
            </a:r>
            <a:r>
              <a:rPr lang="zh-TW" altLang="zh-TW" sz="1200" kern="1200" dirty="0">
                <a:solidFill>
                  <a:schemeClr val="tx1"/>
                </a:solidFill>
                <a:effectLst/>
                <a:latin typeface="+mn-lt"/>
                <a:ea typeface="+mn-ea"/>
                <a:cs typeface="+mn-cs"/>
              </a:rPr>
              <a:t>蜂巢式網路</a:t>
            </a:r>
            <a:r>
              <a:rPr lang="zh-TW" altLang="en-US" sz="1200" kern="1200" dirty="0">
                <a:solidFill>
                  <a:schemeClr val="tx1"/>
                </a:solidFill>
                <a:effectLst/>
                <a:latin typeface="+mn-lt"/>
                <a:ea typeface="+mn-ea"/>
                <a:cs typeface="+mn-cs"/>
              </a:rPr>
              <a:t>的</a:t>
            </a:r>
            <a:r>
              <a:rPr lang="zh-TW" altLang="zh-TW" sz="1200" kern="1200" dirty="0">
                <a:solidFill>
                  <a:schemeClr val="tx1"/>
                </a:solidFill>
                <a:effectLst/>
                <a:latin typeface="+mn-lt"/>
                <a:ea typeface="+mn-ea"/>
                <a:cs typeface="+mn-cs"/>
              </a:rPr>
              <a:t>空中介面與無線局部網路集成的標準。</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這種技術演進已經展現出支援高清多媒體應用、增強移動管理、不間斷服務以及透過行動網路支</a:t>
            </a:r>
            <a:r>
              <a:rPr lang="zh-TW" altLang="en-US" sz="1200" kern="1200" dirty="0">
                <a:solidFill>
                  <a:schemeClr val="tx1"/>
                </a:solidFill>
                <a:effectLst/>
                <a:latin typeface="+mn-lt"/>
                <a:ea typeface="+mn-ea"/>
                <a:cs typeface="+mn-cs"/>
              </a:rPr>
              <a:t>援</a:t>
            </a:r>
            <a:r>
              <a:rPr lang="zh-TW" altLang="zh-TW" sz="1200" kern="1200" dirty="0">
                <a:solidFill>
                  <a:schemeClr val="tx1"/>
                </a:solidFill>
                <a:effectLst/>
                <a:latin typeface="+mn-lt"/>
                <a:ea typeface="+mn-ea"/>
                <a:cs typeface="+mn-cs"/>
              </a:rPr>
              <a:t>多</a:t>
            </a:r>
            <a:r>
              <a:rPr lang="zh-TW" altLang="en-US" sz="1200" kern="1200" dirty="0">
                <a:solidFill>
                  <a:schemeClr val="tx1"/>
                </a:solidFill>
                <a:effectLst/>
                <a:latin typeface="+mn-lt"/>
                <a:ea typeface="+mn-ea"/>
                <a:cs typeface="+mn-cs"/>
              </a:rPr>
              <a:t>樣</a:t>
            </a:r>
            <a:r>
              <a:rPr lang="zh-TW" altLang="zh-TW" sz="1200" kern="1200" dirty="0">
                <a:solidFill>
                  <a:schemeClr val="tx1"/>
                </a:solidFill>
                <a:effectLst/>
                <a:latin typeface="+mn-lt"/>
                <a:ea typeface="+mn-ea"/>
                <a:cs typeface="+mn-cs"/>
              </a:rPr>
              <a:t>化接入網路等多項優勢。</a:t>
            </a:r>
          </a:p>
          <a:p>
            <a:endParaRPr lang="en-US" altLang="zh-TW" dirty="0"/>
          </a:p>
          <a:p>
            <a:r>
              <a:rPr lang="en-US" altLang="zh-TW" sz="1200" b="1" kern="1200" dirty="0">
                <a:solidFill>
                  <a:schemeClr val="tx1"/>
                </a:solidFill>
                <a:effectLst/>
                <a:latin typeface="+mn-lt"/>
                <a:ea typeface="+mn-ea"/>
                <a:cs typeface="+mn-cs"/>
              </a:rPr>
              <a:t>4G cellular network(4G </a:t>
            </a:r>
            <a:r>
              <a:rPr lang="zh-TW" altLang="zh-TW" sz="1200" b="1" kern="1200" dirty="0">
                <a:solidFill>
                  <a:schemeClr val="tx1"/>
                </a:solidFill>
                <a:effectLst/>
                <a:latin typeface="+mn-lt"/>
                <a:ea typeface="+mn-ea"/>
                <a:cs typeface="+mn-cs"/>
              </a:rPr>
              <a:t>蜂巢式網路</a:t>
            </a:r>
            <a:r>
              <a:rPr lang="en-US" altLang="zh-TW" sz="1200" b="1" kern="1200" dirty="0">
                <a:solidFill>
                  <a:schemeClr val="tx1"/>
                </a:solidFill>
                <a:effectLst/>
                <a:latin typeface="+mn-lt"/>
                <a:ea typeface="+mn-ea"/>
                <a:cs typeface="+mn-cs"/>
              </a:rPr>
              <a:t>)</a:t>
            </a:r>
          </a:p>
          <a:p>
            <a:r>
              <a:rPr lang="en-US" altLang="zh-TW" b="1" dirty="0"/>
              <a:t>air interface(</a:t>
            </a:r>
            <a:r>
              <a:rPr lang="zh-TW" altLang="en-US" b="1" dirty="0"/>
              <a:t>空中介面</a:t>
            </a:r>
            <a:r>
              <a:rPr lang="en-US" altLang="zh-TW" b="1" dirty="0"/>
              <a:t>)</a:t>
            </a:r>
            <a:r>
              <a:rPr lang="zh-TW" altLang="en-US" b="1" dirty="0"/>
              <a:t>是一種用於行動裝置傳輸的通信鏈路，透過無線通訊，連結行動電話終端使用者或基地台。</a:t>
            </a:r>
            <a:endParaRPr lang="en-US" altLang="zh-TW" b="1" dirty="0"/>
          </a:p>
          <a:p>
            <a:r>
              <a:rPr lang="en-US" altLang="zh-TW" sz="1200" b="1" dirty="0"/>
              <a:t>diversified:</a:t>
            </a:r>
            <a:r>
              <a:rPr lang="zh-TW" altLang="en-US" sz="1200" b="1" dirty="0"/>
              <a:t> </a:t>
            </a:r>
            <a:r>
              <a:rPr lang="en-US" altLang="zh-TW" sz="1200" b="1" i="0" kern="1200" dirty="0">
                <a:solidFill>
                  <a:schemeClr val="tx1"/>
                </a:solidFill>
                <a:effectLst/>
                <a:latin typeface="+mn-lt"/>
                <a:ea typeface="+mn-ea"/>
                <a:cs typeface="+mn-cs"/>
              </a:rPr>
              <a:t>/</a:t>
            </a:r>
            <a:r>
              <a:rPr lang="en-US" altLang="zh-TW" sz="1200" b="1" i="0" kern="1200" dirty="0" err="1">
                <a:solidFill>
                  <a:schemeClr val="tx1"/>
                </a:solidFill>
                <a:effectLst/>
                <a:latin typeface="+mn-lt"/>
                <a:ea typeface="+mn-ea"/>
                <a:cs typeface="+mn-cs"/>
              </a:rPr>
              <a:t>dɪˈvɜrsɪfaɪd</a:t>
            </a:r>
            <a:r>
              <a:rPr lang="en-US" altLang="zh-TW" sz="1200" b="1" i="0" kern="1200" dirty="0">
                <a:solidFill>
                  <a:schemeClr val="tx1"/>
                </a:solidFill>
                <a:effectLst/>
                <a:latin typeface="+mn-lt"/>
                <a:ea typeface="+mn-ea"/>
                <a:cs typeface="+mn-cs"/>
              </a:rPr>
              <a:t>/</a:t>
            </a:r>
            <a:r>
              <a:rPr lang="zh-TW" altLang="zh-TW" sz="1200" b="1" kern="1200" dirty="0">
                <a:solidFill>
                  <a:schemeClr val="tx1"/>
                </a:solidFill>
                <a:effectLst/>
                <a:latin typeface="+mn-lt"/>
                <a:ea typeface="+mn-ea"/>
                <a:cs typeface="+mn-cs"/>
              </a:rPr>
              <a:t>多</a:t>
            </a:r>
            <a:r>
              <a:rPr lang="zh-TW" altLang="en-US" sz="1200" b="1" kern="1200" dirty="0">
                <a:solidFill>
                  <a:schemeClr val="tx1"/>
                </a:solidFill>
                <a:effectLst/>
                <a:latin typeface="+mn-lt"/>
                <a:ea typeface="+mn-ea"/>
                <a:cs typeface="+mn-cs"/>
              </a:rPr>
              <a:t>樣</a:t>
            </a:r>
            <a:r>
              <a:rPr lang="zh-TW" altLang="zh-TW" sz="1200" b="1" kern="1200" dirty="0">
                <a:solidFill>
                  <a:schemeClr val="tx1"/>
                </a:solidFill>
                <a:effectLst/>
                <a:latin typeface="+mn-lt"/>
                <a:ea typeface="+mn-ea"/>
                <a:cs typeface="+mn-cs"/>
              </a:rPr>
              <a:t>化</a:t>
            </a:r>
            <a:endParaRPr lang="zh-TW" altLang="en-US" b="1"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11</a:t>
            </a:fld>
            <a:endParaRPr lang="zh-TW" altLang="en-US"/>
          </a:p>
        </p:txBody>
      </p:sp>
    </p:spTree>
    <p:extLst>
      <p:ext uri="{BB962C8B-B14F-4D97-AF65-F5344CB8AC3E}">
        <p14:creationId xmlns:p14="http://schemas.microsoft.com/office/powerpoint/2010/main" val="2257179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LTE </a:t>
            </a:r>
            <a:r>
              <a:rPr lang="zh-TW" altLang="zh-TW" sz="1200" kern="1200" dirty="0">
                <a:solidFill>
                  <a:schemeClr val="tx1"/>
                </a:solidFill>
                <a:effectLst/>
                <a:latin typeface="+mn-lt"/>
                <a:ea typeface="+mn-ea"/>
                <a:cs typeface="+mn-cs"/>
              </a:rPr>
              <a:t>行動網路的基本架構如下圖</a:t>
            </a:r>
            <a:r>
              <a:rPr lang="en-US" altLang="zh-TW" sz="1200" kern="1200" dirty="0">
                <a:solidFill>
                  <a:schemeClr val="tx1"/>
                </a:solidFill>
                <a:effectLst/>
                <a:latin typeface="+mn-lt"/>
                <a:ea typeface="+mn-ea"/>
                <a:cs typeface="+mn-cs"/>
              </a:rPr>
              <a:t> 1 </a:t>
            </a:r>
            <a:r>
              <a:rPr lang="zh-TW" altLang="zh-TW" sz="1200" kern="1200" dirty="0">
                <a:solidFill>
                  <a:schemeClr val="tx1"/>
                </a:solidFill>
                <a:effectLst/>
                <a:latin typeface="+mn-lt"/>
                <a:ea typeface="+mn-ea"/>
                <a:cs typeface="+mn-cs"/>
              </a:rPr>
              <a:t>所示。</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它</a:t>
            </a:r>
            <a:r>
              <a:rPr lang="zh-TW" altLang="zh-TW" sz="1200" kern="1200" dirty="0">
                <a:solidFill>
                  <a:schemeClr val="tx1"/>
                </a:solidFill>
                <a:effectLst/>
                <a:latin typeface="+mn-lt"/>
                <a:ea typeface="+mn-ea"/>
                <a:cs typeface="+mn-cs"/>
              </a:rPr>
              <a:t>主要有三個元件，演進節點基站</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eNBs</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、演進封包核心</a:t>
            </a:r>
            <a:r>
              <a:rPr lang="en-US" altLang="zh-TW" sz="1200" kern="1200" dirty="0">
                <a:solidFill>
                  <a:schemeClr val="tx1"/>
                </a:solidFill>
                <a:effectLst/>
                <a:latin typeface="+mn-lt"/>
                <a:ea typeface="+mn-ea"/>
                <a:cs typeface="+mn-cs"/>
              </a:rPr>
              <a:t> (EPC) </a:t>
            </a:r>
            <a:r>
              <a:rPr lang="zh-TW" altLang="zh-TW" sz="1200" kern="1200" dirty="0">
                <a:solidFill>
                  <a:schemeClr val="tx1"/>
                </a:solidFill>
                <a:effectLst/>
                <a:latin typeface="+mn-lt"/>
                <a:ea typeface="+mn-ea"/>
                <a:cs typeface="+mn-cs"/>
              </a:rPr>
              <a:t>和網路資源管理</a:t>
            </a:r>
            <a:r>
              <a:rPr lang="en-US" altLang="zh-TW" sz="1200" kern="1200" dirty="0">
                <a:solidFill>
                  <a:schemeClr val="tx1"/>
                </a:solidFill>
                <a:effectLst/>
                <a:latin typeface="+mn-lt"/>
                <a:ea typeface="+mn-ea"/>
                <a:cs typeface="+mn-cs"/>
              </a:rPr>
              <a:t> (NRM)</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err="1">
                <a:solidFill>
                  <a:schemeClr val="tx1"/>
                </a:solidFill>
                <a:effectLst/>
                <a:latin typeface="+mn-lt"/>
                <a:ea typeface="+mn-ea"/>
                <a:cs typeface="+mn-cs"/>
              </a:rPr>
              <a:t>eNBs</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 EPC </a:t>
            </a:r>
            <a:r>
              <a:rPr lang="zh-TW" altLang="zh-TW" sz="1200" kern="1200" dirty="0">
                <a:solidFill>
                  <a:schemeClr val="tx1"/>
                </a:solidFill>
                <a:effectLst/>
                <a:latin typeface="+mn-lt"/>
                <a:ea typeface="+mn-ea"/>
                <a:cs typeface="+mn-cs"/>
              </a:rPr>
              <a:t>之間的傳輸連結使用的技術，如微波</a:t>
            </a:r>
            <a:r>
              <a:rPr lang="en-US" altLang="zh-TW" sz="1200" kern="1200" dirty="0">
                <a:solidFill>
                  <a:schemeClr val="tx1"/>
                </a:solidFill>
                <a:effectLst/>
                <a:latin typeface="+mn-lt"/>
                <a:ea typeface="+mn-ea"/>
                <a:cs typeface="+mn-cs"/>
              </a:rPr>
              <a:t>(microwave)</a:t>
            </a:r>
            <a:r>
              <a:rPr lang="zh-TW" altLang="zh-TW" sz="1200" kern="1200" dirty="0">
                <a:solidFill>
                  <a:schemeClr val="tx1"/>
                </a:solidFill>
                <a:effectLst/>
                <a:latin typeface="+mn-lt"/>
                <a:ea typeface="+mn-ea"/>
                <a:cs typeface="+mn-cs"/>
              </a:rPr>
              <a:t>、無線</a:t>
            </a:r>
            <a:r>
              <a:rPr lang="en-US" altLang="zh-TW" sz="1200" kern="1200" dirty="0">
                <a:solidFill>
                  <a:schemeClr val="tx1"/>
                </a:solidFill>
                <a:effectLst/>
                <a:latin typeface="+mn-lt"/>
                <a:ea typeface="+mn-ea"/>
                <a:cs typeface="+mn-cs"/>
              </a:rPr>
              <a:t>(wireless)</a:t>
            </a:r>
            <a:r>
              <a:rPr lang="zh-TW" altLang="zh-TW" sz="1200" kern="1200" dirty="0">
                <a:solidFill>
                  <a:schemeClr val="tx1"/>
                </a:solidFill>
                <a:effectLst/>
                <a:latin typeface="+mn-lt"/>
                <a:ea typeface="+mn-ea"/>
                <a:cs typeface="+mn-cs"/>
              </a:rPr>
              <a:t>、銅線</a:t>
            </a:r>
            <a:r>
              <a:rPr lang="en-US" altLang="zh-TW" sz="1200" kern="1200" dirty="0">
                <a:solidFill>
                  <a:schemeClr val="tx1"/>
                </a:solidFill>
                <a:effectLst/>
                <a:latin typeface="+mn-lt"/>
                <a:ea typeface="+mn-ea"/>
                <a:cs typeface="+mn-cs"/>
              </a:rPr>
              <a:t>(copper wired)</a:t>
            </a:r>
            <a:r>
              <a:rPr lang="zh-TW" altLang="zh-TW" sz="1200" kern="1200" dirty="0">
                <a:solidFill>
                  <a:schemeClr val="tx1"/>
                </a:solidFill>
                <a:effectLst/>
                <a:latin typeface="+mn-lt"/>
                <a:ea typeface="+mn-ea"/>
                <a:cs typeface="+mn-cs"/>
              </a:rPr>
              <a:t>和光鏈路</a:t>
            </a:r>
            <a:r>
              <a:rPr lang="en-US" altLang="zh-TW" sz="1200" kern="1200" dirty="0">
                <a:solidFill>
                  <a:schemeClr val="tx1"/>
                </a:solidFill>
                <a:effectLst/>
                <a:latin typeface="+mn-lt"/>
                <a:ea typeface="+mn-ea"/>
                <a:cs typeface="+mn-cs"/>
              </a:rPr>
              <a:t>(optical links)</a:t>
            </a:r>
            <a:r>
              <a:rPr lang="zh-TW" altLang="en-US" sz="1200" kern="1200" dirty="0">
                <a:solidFill>
                  <a:schemeClr val="tx1"/>
                </a:solidFill>
                <a:effectLst/>
                <a:latin typeface="+mn-lt"/>
                <a:ea typeface="+mn-ea"/>
                <a:cs typeface="+mn-cs"/>
              </a:rPr>
              <a:t>的技術</a:t>
            </a:r>
            <a:r>
              <a:rPr lang="zh-TW" altLang="zh-TW" sz="1200" kern="1200" dirty="0">
                <a:solidFill>
                  <a:schemeClr val="tx1"/>
                </a:solidFill>
                <a:effectLst/>
                <a:latin typeface="+mn-lt"/>
                <a:ea typeface="+mn-ea"/>
                <a:cs typeface="+mn-cs"/>
              </a:rPr>
              <a:t>。</a:t>
            </a:r>
          </a:p>
          <a:p>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12</a:t>
            </a:fld>
            <a:endParaRPr lang="zh-TW" altLang="en-US"/>
          </a:p>
        </p:txBody>
      </p:sp>
    </p:spTree>
    <p:extLst>
      <p:ext uri="{BB962C8B-B14F-4D97-AF65-F5344CB8AC3E}">
        <p14:creationId xmlns:p14="http://schemas.microsoft.com/office/powerpoint/2010/main" val="4291976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LTE </a:t>
            </a:r>
            <a:r>
              <a:rPr lang="zh-TW" altLang="zh-TW" sz="1200" kern="1200" dirty="0">
                <a:solidFill>
                  <a:schemeClr val="tx1"/>
                </a:solidFill>
                <a:effectLst/>
                <a:latin typeface="+mn-lt"/>
                <a:ea typeface="+mn-ea"/>
                <a:cs typeface="+mn-cs"/>
              </a:rPr>
              <a:t>行動網路的基本架構</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演進節點基站</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eNBs</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、演進封包核心</a:t>
            </a:r>
            <a:r>
              <a:rPr lang="en-US" altLang="zh-TW" sz="1200" kern="1200" dirty="0">
                <a:solidFill>
                  <a:schemeClr val="tx1"/>
                </a:solidFill>
                <a:effectLst/>
                <a:latin typeface="+mn-lt"/>
                <a:ea typeface="+mn-ea"/>
                <a:cs typeface="+mn-cs"/>
              </a:rPr>
              <a:t> (EPC) </a:t>
            </a:r>
            <a:r>
              <a:rPr lang="zh-TW" altLang="zh-TW" sz="1200" kern="1200" dirty="0">
                <a:solidFill>
                  <a:schemeClr val="tx1"/>
                </a:solidFill>
                <a:effectLst/>
                <a:latin typeface="+mn-lt"/>
                <a:ea typeface="+mn-ea"/>
                <a:cs typeface="+mn-cs"/>
              </a:rPr>
              <a:t>和網路資源管理</a:t>
            </a:r>
            <a:r>
              <a:rPr lang="en-US" altLang="zh-TW" sz="1200" kern="1200" dirty="0">
                <a:solidFill>
                  <a:schemeClr val="tx1"/>
                </a:solidFill>
                <a:effectLst/>
                <a:latin typeface="+mn-lt"/>
                <a:ea typeface="+mn-ea"/>
                <a:cs typeface="+mn-cs"/>
              </a:rPr>
              <a:t> (NRM)</a:t>
            </a:r>
          </a:p>
          <a:p>
            <a:endParaRPr lang="en-US" altLang="zh-TW" sz="1200" kern="1200" dirty="0">
              <a:solidFill>
                <a:schemeClr val="tx1"/>
              </a:solidFill>
              <a:effectLst/>
              <a:latin typeface="+mn-lt"/>
              <a:ea typeface="+mn-ea"/>
              <a:cs typeface="+mn-cs"/>
            </a:endParaRPr>
          </a:p>
          <a:p>
            <a:r>
              <a:rPr lang="en-US" altLang="zh-TW" sz="1200" b="1" kern="1200" dirty="0" err="1">
                <a:solidFill>
                  <a:schemeClr val="tx1"/>
                </a:solidFill>
                <a:effectLst/>
                <a:latin typeface="+mn-lt"/>
                <a:ea typeface="+mn-ea"/>
                <a:cs typeface="+mn-cs"/>
              </a:rPr>
              <a:t>eNBs</a:t>
            </a:r>
            <a:r>
              <a:rPr lang="en-US" altLang="zh-TW" sz="1200" b="1" kern="1200" dirty="0">
                <a:solidFill>
                  <a:schemeClr val="tx1"/>
                </a:solidFill>
                <a:effectLst/>
                <a:latin typeface="+mn-lt"/>
                <a:ea typeface="+mn-ea"/>
                <a:cs typeface="+mn-cs"/>
              </a:rPr>
              <a:t>: </a:t>
            </a:r>
            <a:r>
              <a:rPr lang="zh-TW" altLang="en-US" b="1" dirty="0"/>
              <a:t>該設備是用於在行動網路中，連接用戶手機和行動電話網絡之間的硬體設備。其功能類似於</a:t>
            </a:r>
            <a:r>
              <a:rPr lang="en-US" altLang="zh-TW" b="1" dirty="0"/>
              <a:t>GSM</a:t>
            </a:r>
            <a:r>
              <a:rPr lang="zh-TW" altLang="en-US" b="1" dirty="0"/>
              <a:t>網絡中的</a:t>
            </a:r>
            <a:r>
              <a:rPr lang="en-US" altLang="zh-TW" b="1" dirty="0"/>
              <a:t>BTS</a:t>
            </a:r>
            <a:r>
              <a:rPr lang="zh-TW" altLang="en-US" b="1" dirty="0"/>
              <a:t>。</a:t>
            </a:r>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13</a:t>
            </a:fld>
            <a:endParaRPr lang="zh-TW" altLang="en-US"/>
          </a:p>
        </p:txBody>
      </p:sp>
    </p:spTree>
    <p:extLst>
      <p:ext uri="{BB962C8B-B14F-4D97-AF65-F5344CB8AC3E}">
        <p14:creationId xmlns:p14="http://schemas.microsoft.com/office/powerpoint/2010/main" val="2576795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err="1">
                <a:solidFill>
                  <a:schemeClr val="tx1"/>
                </a:solidFill>
                <a:effectLst/>
                <a:latin typeface="+mn-lt"/>
                <a:ea typeface="+mn-ea"/>
                <a:cs typeface="+mn-cs"/>
              </a:rPr>
              <a:t>eNBs</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提供各種</a:t>
            </a:r>
            <a:r>
              <a:rPr lang="en-US" altLang="zh-TW" sz="1200" kern="1200" dirty="0">
                <a:solidFill>
                  <a:schemeClr val="tx1"/>
                </a:solidFill>
                <a:effectLst/>
                <a:latin typeface="+mn-lt"/>
                <a:ea typeface="+mn-ea"/>
                <a:cs typeface="+mn-cs"/>
              </a:rPr>
              <a:t>UE</a:t>
            </a:r>
            <a:r>
              <a:rPr lang="zh-TW" altLang="zh-TW" sz="1200" kern="1200" dirty="0">
                <a:solidFill>
                  <a:schemeClr val="tx1"/>
                </a:solidFill>
                <a:effectLst/>
                <a:latin typeface="+mn-lt"/>
                <a:ea typeface="+mn-ea"/>
                <a:cs typeface="+mn-cs"/>
              </a:rPr>
              <a:t>請求的頻率。</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換句話說，</a:t>
            </a:r>
            <a:r>
              <a:rPr lang="en-US" altLang="zh-TW" sz="1200" kern="1200" dirty="0">
                <a:solidFill>
                  <a:schemeClr val="tx1"/>
                </a:solidFill>
                <a:effectLst/>
                <a:latin typeface="+mn-lt"/>
                <a:ea typeface="+mn-ea"/>
                <a:cs typeface="+mn-cs"/>
              </a:rPr>
              <a:t>UE</a:t>
            </a:r>
            <a:r>
              <a:rPr lang="zh-TW" altLang="zh-TW" sz="1200" kern="1200" dirty="0">
                <a:solidFill>
                  <a:schemeClr val="tx1"/>
                </a:solidFill>
                <a:effectLst/>
                <a:latin typeface="+mn-lt"/>
                <a:ea typeface="+mn-ea"/>
                <a:cs typeface="+mn-cs"/>
              </a:rPr>
              <a:t>透過</a:t>
            </a:r>
            <a:r>
              <a:rPr lang="en-US" altLang="zh-TW" sz="1200" kern="1200" dirty="0" err="1">
                <a:solidFill>
                  <a:schemeClr val="tx1"/>
                </a:solidFill>
                <a:effectLst/>
                <a:latin typeface="+mn-lt"/>
                <a:ea typeface="+mn-ea"/>
                <a:cs typeface="+mn-cs"/>
              </a:rPr>
              <a:t>eNBs</a:t>
            </a:r>
            <a:r>
              <a:rPr lang="zh-TW" altLang="zh-TW" sz="1200" kern="1200" dirty="0">
                <a:solidFill>
                  <a:schemeClr val="tx1"/>
                </a:solidFill>
                <a:effectLst/>
                <a:latin typeface="+mn-lt"/>
                <a:ea typeface="+mn-ea"/>
                <a:cs typeface="+mn-cs"/>
              </a:rPr>
              <a:t>建立行動通訊。</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NRM </a:t>
            </a:r>
            <a:r>
              <a:rPr lang="zh-TW" altLang="en-US" sz="1200" kern="1200" dirty="0">
                <a:solidFill>
                  <a:schemeClr val="tx1"/>
                </a:solidFill>
                <a:effectLst/>
                <a:latin typeface="+mn-lt"/>
                <a:ea typeface="+mn-ea"/>
                <a:cs typeface="+mn-cs"/>
              </a:rPr>
              <a:t>為所有關聯的 </a:t>
            </a:r>
            <a:r>
              <a:rPr lang="en-US" altLang="zh-TW" sz="1200" kern="1200" dirty="0" err="1">
                <a:solidFill>
                  <a:schemeClr val="tx1"/>
                </a:solidFill>
                <a:effectLst/>
                <a:latin typeface="+mn-lt"/>
                <a:ea typeface="+mn-ea"/>
                <a:cs typeface="+mn-cs"/>
              </a:rPr>
              <a:t>eNB</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分配可用的總容量。</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b="1" kern="1200" dirty="0">
                <a:solidFill>
                  <a:schemeClr val="tx1"/>
                </a:solidFill>
                <a:effectLst/>
                <a:latin typeface="+mn-lt"/>
                <a:ea typeface="+mn-ea"/>
                <a:cs typeface="+mn-cs"/>
              </a:rPr>
              <a:t>user </a:t>
            </a:r>
            <a:r>
              <a:rPr lang="en-US" altLang="zh-TW" sz="1200" b="1" kern="1200" dirty="0" err="1">
                <a:solidFill>
                  <a:schemeClr val="tx1"/>
                </a:solidFill>
                <a:effectLst/>
                <a:latin typeface="+mn-lt"/>
                <a:ea typeface="+mn-ea"/>
                <a:cs typeface="+mn-cs"/>
              </a:rPr>
              <a:t>equipments</a:t>
            </a:r>
            <a:r>
              <a:rPr lang="en-US" altLang="zh-TW" sz="1200" b="1" kern="1200" dirty="0">
                <a:solidFill>
                  <a:schemeClr val="tx1"/>
                </a:solidFill>
                <a:effectLst/>
                <a:latin typeface="+mn-lt"/>
                <a:ea typeface="+mn-ea"/>
                <a:cs typeface="+mn-cs"/>
              </a:rPr>
              <a:t> (UE)</a:t>
            </a:r>
            <a:r>
              <a:rPr lang="zh-TW" altLang="zh-TW" sz="1200" b="1" kern="1200" dirty="0">
                <a:solidFill>
                  <a:schemeClr val="tx1"/>
                </a:solidFill>
                <a:effectLst/>
                <a:latin typeface="+mn-lt"/>
                <a:ea typeface="+mn-ea"/>
                <a:cs typeface="+mn-cs"/>
              </a:rPr>
              <a:t>用戶設備</a:t>
            </a:r>
            <a:endParaRPr lang="en-US" altLang="zh-TW" sz="1200" b="1" kern="1200" dirty="0">
              <a:solidFill>
                <a:schemeClr val="tx1"/>
              </a:solidFill>
              <a:effectLst/>
              <a:latin typeface="+mn-lt"/>
              <a:ea typeface="+mn-ea"/>
              <a:cs typeface="+mn-cs"/>
            </a:endParaRPr>
          </a:p>
          <a:p>
            <a:r>
              <a:rPr lang="en-US" altLang="zh-TW" sz="1200" b="1" kern="1200" dirty="0">
                <a:solidFill>
                  <a:schemeClr val="tx1"/>
                </a:solidFill>
                <a:effectLst/>
                <a:latin typeface="+mn-lt"/>
                <a:ea typeface="+mn-ea"/>
                <a:cs typeface="+mn-cs"/>
              </a:rPr>
              <a:t>NRM</a:t>
            </a:r>
            <a:r>
              <a:rPr lang="zh-TW" altLang="zh-TW" sz="1200" b="1" kern="1200" dirty="0">
                <a:solidFill>
                  <a:schemeClr val="tx1"/>
                </a:solidFill>
                <a:effectLst/>
                <a:latin typeface="+mn-lt"/>
                <a:ea typeface="+mn-ea"/>
                <a:cs typeface="+mn-cs"/>
              </a:rPr>
              <a:t>網路資源管理</a:t>
            </a:r>
            <a:endParaRPr lang="zh-TW" altLang="en-US" b="1"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14</a:t>
            </a:fld>
            <a:endParaRPr lang="zh-TW" altLang="en-US"/>
          </a:p>
        </p:txBody>
      </p:sp>
    </p:spTree>
    <p:extLst>
      <p:ext uri="{BB962C8B-B14F-4D97-AF65-F5344CB8AC3E}">
        <p14:creationId xmlns:p14="http://schemas.microsoft.com/office/powerpoint/2010/main" val="2079950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每個</a:t>
            </a:r>
            <a:r>
              <a:rPr lang="en-US" altLang="zh-TW" sz="1200" kern="1200" dirty="0">
                <a:solidFill>
                  <a:schemeClr val="tx1"/>
                </a:solidFill>
                <a:effectLst/>
                <a:latin typeface="+mn-lt"/>
                <a:ea typeface="+mn-ea"/>
                <a:cs typeface="+mn-cs"/>
              </a:rPr>
              <a:t> EPC </a:t>
            </a:r>
            <a:r>
              <a:rPr lang="zh-TW" altLang="zh-TW" sz="1200" kern="1200" dirty="0">
                <a:solidFill>
                  <a:schemeClr val="tx1"/>
                </a:solidFill>
                <a:effectLst/>
                <a:latin typeface="+mn-lt"/>
                <a:ea typeface="+mn-ea"/>
                <a:cs typeface="+mn-cs"/>
              </a:rPr>
              <a:t>都有自己的</a:t>
            </a:r>
            <a:r>
              <a:rPr lang="en-US" altLang="zh-TW" sz="1200" kern="1200" dirty="0">
                <a:solidFill>
                  <a:schemeClr val="tx1"/>
                </a:solidFill>
                <a:effectLst/>
                <a:latin typeface="+mn-lt"/>
                <a:ea typeface="+mn-ea"/>
                <a:cs typeface="+mn-cs"/>
              </a:rPr>
              <a:t> NRMs</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EPC</a:t>
            </a:r>
            <a:r>
              <a:rPr lang="zh-TW" altLang="zh-TW" sz="1200" kern="1200" dirty="0">
                <a:solidFill>
                  <a:schemeClr val="tx1"/>
                </a:solidFill>
                <a:effectLst/>
                <a:latin typeface="+mn-lt"/>
                <a:ea typeface="+mn-ea"/>
                <a:cs typeface="+mn-cs"/>
              </a:rPr>
              <a:t>連接到</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基於</a:t>
            </a:r>
            <a:r>
              <a:rPr lang="en-US" altLang="zh-TW" sz="1200" kern="1200" dirty="0">
                <a:solidFill>
                  <a:schemeClr val="tx1"/>
                </a:solidFill>
                <a:effectLst/>
                <a:latin typeface="+mn-lt"/>
                <a:ea typeface="+mn-ea"/>
                <a:cs typeface="+mn-cs"/>
              </a:rPr>
              <a:t>IP</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4G</a:t>
            </a:r>
            <a:r>
              <a:rPr lang="zh-TW" altLang="en-US" sz="1200" kern="1200" dirty="0">
                <a:solidFill>
                  <a:schemeClr val="tx1"/>
                </a:solidFill>
                <a:effectLst/>
                <a:latin typeface="+mn-lt"/>
                <a:ea typeface="+mn-ea"/>
                <a:cs typeface="+mn-cs"/>
              </a:rPr>
              <a:t> </a:t>
            </a:r>
            <a:r>
              <a:rPr lang="en-US" altLang="zh-TW" sz="1200" dirty="0"/>
              <a:t>transmission networks(</a:t>
            </a:r>
            <a:r>
              <a:rPr lang="zh-TW" altLang="zh-TW" sz="1200" kern="1200" dirty="0">
                <a:solidFill>
                  <a:schemeClr val="tx1"/>
                </a:solidFill>
                <a:effectLst/>
                <a:latin typeface="+mn-lt"/>
                <a:ea typeface="+mn-ea"/>
                <a:cs typeface="+mn-cs"/>
              </a:rPr>
              <a:t>傳輸網路</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 </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NRM </a:t>
            </a:r>
            <a:r>
              <a:rPr lang="zh-TW" altLang="zh-TW" sz="1200" kern="1200" dirty="0">
                <a:solidFill>
                  <a:schemeClr val="tx1"/>
                </a:solidFill>
                <a:effectLst/>
                <a:latin typeface="+mn-lt"/>
                <a:ea typeface="+mn-ea"/>
                <a:cs typeface="+mn-cs"/>
              </a:rPr>
              <a:t>的主要作用是執行網路控制、共享可用容量以及與</a:t>
            </a:r>
            <a:r>
              <a:rPr lang="en-US" altLang="zh-TW" sz="1200" kern="1200" dirty="0">
                <a:solidFill>
                  <a:schemeClr val="tx1"/>
                </a:solidFill>
                <a:effectLst/>
                <a:latin typeface="+mn-lt"/>
                <a:ea typeface="+mn-ea"/>
                <a:cs typeface="+mn-cs"/>
              </a:rPr>
              <a:t>NRM</a:t>
            </a:r>
            <a:r>
              <a:rPr lang="zh-TW" altLang="zh-TW" sz="1200" kern="1200" dirty="0">
                <a:solidFill>
                  <a:schemeClr val="tx1"/>
                </a:solidFill>
                <a:effectLst/>
                <a:latin typeface="+mn-lt"/>
                <a:ea typeface="+mn-ea"/>
                <a:cs typeface="+mn-cs"/>
              </a:rPr>
              <a:t>有關的</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eNBs</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的動態請求分配容量。</a:t>
            </a:r>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15</a:t>
            </a:fld>
            <a:endParaRPr lang="zh-TW" altLang="en-US"/>
          </a:p>
        </p:txBody>
      </p:sp>
    </p:spTree>
    <p:extLst>
      <p:ext uri="{BB962C8B-B14F-4D97-AF65-F5344CB8AC3E}">
        <p14:creationId xmlns:p14="http://schemas.microsoft.com/office/powerpoint/2010/main" val="3720428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這項工作主要著重於分析各種</a:t>
            </a:r>
            <a:r>
              <a:rPr lang="en-US" altLang="zh-TW" sz="1200" kern="1200" dirty="0">
                <a:solidFill>
                  <a:schemeClr val="tx1"/>
                </a:solidFill>
                <a:effectLst/>
                <a:latin typeface="+mn-lt"/>
                <a:ea typeface="+mn-ea"/>
                <a:cs typeface="+mn-cs"/>
              </a:rPr>
              <a:t> LTE </a:t>
            </a:r>
            <a:r>
              <a:rPr lang="zh-TW" altLang="zh-TW" sz="1200" kern="1200" dirty="0">
                <a:solidFill>
                  <a:schemeClr val="tx1"/>
                </a:solidFill>
                <a:effectLst/>
                <a:latin typeface="+mn-lt"/>
                <a:ea typeface="+mn-ea"/>
                <a:cs typeface="+mn-cs"/>
              </a:rPr>
              <a:t>回傳網路的複雜性。</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此外，在實際的行動網路場景中，由於網路組件的動態特性、用戶移動性和最終用戶的動態需求，這些問題都是難以優化的。</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 因此，這個優化問題不能以確定性的方式解決</a:t>
            </a:r>
            <a:r>
              <a:rPr lang="zh-TW" altLang="en-US" sz="1200" kern="1200" dirty="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16</a:t>
            </a:fld>
            <a:endParaRPr lang="zh-TW" altLang="en-US"/>
          </a:p>
        </p:txBody>
      </p:sp>
    </p:spTree>
    <p:extLst>
      <p:ext uri="{BB962C8B-B14F-4D97-AF65-F5344CB8AC3E}">
        <p14:creationId xmlns:p14="http://schemas.microsoft.com/office/powerpoint/2010/main" val="116612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反過來說，前瞻性方法需要以智能方法來找到這些問題的解決方案。</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從</a:t>
            </a:r>
            <a:r>
              <a:rPr lang="en-US" altLang="zh-TW" sz="1200" kern="1200" dirty="0">
                <a:solidFill>
                  <a:schemeClr val="tx1"/>
                </a:solidFill>
                <a:effectLst/>
                <a:latin typeface="+mn-lt"/>
                <a:ea typeface="+mn-ea"/>
                <a:cs typeface="+mn-cs"/>
              </a:rPr>
              <a:t>ref [1] </a:t>
            </a:r>
            <a:r>
              <a:rPr lang="zh-TW" altLang="zh-TW" sz="1200" kern="1200" dirty="0">
                <a:solidFill>
                  <a:schemeClr val="tx1"/>
                </a:solidFill>
                <a:effectLst/>
                <a:latin typeface="+mn-lt"/>
                <a:ea typeface="+mn-ea"/>
                <a:cs typeface="+mn-cs"/>
              </a:rPr>
              <a:t>所述，此類優化問題的主要目標是最小化</a:t>
            </a:r>
            <a:r>
              <a:rPr lang="en-US" altLang="zh-TW" sz="1200" kern="1200" dirty="0">
                <a:solidFill>
                  <a:schemeClr val="tx1"/>
                </a:solidFill>
                <a:effectLst/>
                <a:latin typeface="+mn-lt"/>
                <a:ea typeface="+mn-ea"/>
                <a:cs typeface="+mn-cs"/>
              </a:rPr>
              <a:t> LTE </a:t>
            </a:r>
            <a:r>
              <a:rPr lang="zh-TW" altLang="zh-TW" sz="1200" kern="1200" dirty="0">
                <a:solidFill>
                  <a:schemeClr val="tx1"/>
                </a:solidFill>
                <a:effectLst/>
                <a:latin typeface="+mn-lt"/>
                <a:ea typeface="+mn-ea"/>
                <a:cs typeface="+mn-cs"/>
              </a:rPr>
              <a:t>回傳網路中涉及的</a:t>
            </a:r>
            <a:r>
              <a:rPr lang="en-US" altLang="zh-TW" sz="1200" kern="1200" dirty="0">
                <a:solidFill>
                  <a:schemeClr val="tx1"/>
                </a:solidFill>
                <a:effectLst/>
                <a:latin typeface="+mn-lt"/>
                <a:ea typeface="+mn-ea"/>
                <a:cs typeface="+mn-cs"/>
              </a:rPr>
              <a:t> CAPEX/OPEX </a:t>
            </a:r>
            <a:r>
              <a:rPr lang="zh-TW" altLang="zh-TW" sz="1200" kern="1200" dirty="0">
                <a:solidFill>
                  <a:schemeClr val="tx1"/>
                </a:solidFill>
                <a:effectLst/>
                <a:latin typeface="+mn-lt"/>
                <a:ea typeface="+mn-ea"/>
                <a:cs typeface="+mn-cs"/>
              </a:rPr>
              <a:t>成本。</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b="1" kern="1200" dirty="0">
                <a:solidFill>
                  <a:schemeClr val="tx1"/>
                </a:solidFill>
                <a:effectLst/>
                <a:latin typeface="+mn-lt"/>
                <a:ea typeface="+mn-ea"/>
                <a:cs typeface="+mn-cs"/>
              </a:rPr>
              <a:t>CAPEX(Capital Expense):</a:t>
            </a:r>
            <a:r>
              <a:rPr lang="zh-TW" altLang="en-US" sz="1200" b="1" kern="1200" dirty="0">
                <a:solidFill>
                  <a:schemeClr val="tx1"/>
                </a:solidFill>
                <a:effectLst/>
                <a:latin typeface="+mn-lt"/>
                <a:ea typeface="+mn-ea"/>
                <a:cs typeface="+mn-cs"/>
              </a:rPr>
              <a:t>資金、固定資產的投入</a:t>
            </a:r>
            <a:endParaRPr lang="en-US" altLang="zh-TW" sz="1200" b="1" kern="1200" dirty="0">
              <a:solidFill>
                <a:schemeClr val="tx1"/>
              </a:solidFill>
              <a:effectLst/>
              <a:latin typeface="+mn-lt"/>
              <a:ea typeface="+mn-ea"/>
              <a:cs typeface="+mn-cs"/>
            </a:endParaRPr>
          </a:p>
          <a:p>
            <a:r>
              <a:rPr lang="en-US" altLang="zh-TW" b="1" dirty="0"/>
              <a:t>OPEX(Operating Expense):</a:t>
            </a:r>
            <a:r>
              <a:rPr lang="zh-TW" altLang="en-US" b="1" dirty="0"/>
              <a:t>營運成本</a:t>
            </a:r>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17</a:t>
            </a:fld>
            <a:endParaRPr lang="zh-TW" altLang="en-US"/>
          </a:p>
        </p:txBody>
      </p:sp>
    </p:spTree>
    <p:extLst>
      <p:ext uri="{BB962C8B-B14F-4D97-AF65-F5344CB8AC3E}">
        <p14:creationId xmlns:p14="http://schemas.microsoft.com/office/powerpoint/2010/main" val="562045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此外，這項的重點是，表明</a:t>
            </a:r>
            <a:r>
              <a:rPr lang="en-US" altLang="zh-TW" sz="1200" kern="1200" dirty="0">
                <a:solidFill>
                  <a:schemeClr val="tx1"/>
                </a:solidFill>
                <a:effectLst/>
                <a:latin typeface="+mn-lt"/>
                <a:ea typeface="+mn-ea"/>
                <a:cs typeface="+mn-cs"/>
              </a:rPr>
              <a:t> LTE </a:t>
            </a:r>
            <a:r>
              <a:rPr lang="zh-TW" altLang="zh-TW" sz="1200" kern="1200" dirty="0">
                <a:solidFill>
                  <a:schemeClr val="tx1"/>
                </a:solidFill>
                <a:effectLst/>
                <a:latin typeface="+mn-lt"/>
                <a:ea typeface="+mn-ea"/>
                <a:cs typeface="+mn-cs"/>
              </a:rPr>
              <a:t>回傳容量分配的優化問題是一個</a:t>
            </a:r>
            <a:r>
              <a:rPr lang="en-US" altLang="zh-TW" sz="1200" kern="1200" dirty="0">
                <a:solidFill>
                  <a:schemeClr val="tx1"/>
                </a:solidFill>
                <a:effectLst/>
                <a:latin typeface="+mn-lt"/>
                <a:ea typeface="+mn-ea"/>
                <a:cs typeface="+mn-cs"/>
              </a:rPr>
              <a:t> NP complete</a:t>
            </a:r>
            <a:r>
              <a:rPr lang="zh-TW" altLang="zh-TW" sz="1200" kern="1200" dirty="0">
                <a:solidFill>
                  <a:schemeClr val="tx1"/>
                </a:solidFill>
                <a:effectLst/>
                <a:latin typeface="+mn-lt"/>
                <a:ea typeface="+mn-ea"/>
                <a:cs typeface="+mn-cs"/>
              </a:rPr>
              <a:t>的問題。</a:t>
            </a:r>
          </a:p>
          <a:p>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18</a:t>
            </a:fld>
            <a:endParaRPr lang="zh-TW" altLang="en-US"/>
          </a:p>
        </p:txBody>
      </p:sp>
    </p:spTree>
    <p:extLst>
      <p:ext uri="{BB962C8B-B14F-4D97-AF65-F5344CB8AC3E}">
        <p14:creationId xmlns:p14="http://schemas.microsoft.com/office/powerpoint/2010/main" val="2077053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基於</a:t>
            </a:r>
            <a:r>
              <a:rPr lang="en-US" altLang="zh-TW" sz="1200" kern="1200" dirty="0">
                <a:solidFill>
                  <a:schemeClr val="tx1"/>
                </a:solidFill>
                <a:effectLst/>
                <a:latin typeface="+mn-lt"/>
                <a:ea typeface="+mn-ea"/>
                <a:cs typeface="+mn-cs"/>
              </a:rPr>
              <a:t>LTE</a:t>
            </a:r>
            <a:r>
              <a:rPr lang="zh-TW" altLang="zh-TW" sz="1200" kern="1200" dirty="0">
                <a:solidFill>
                  <a:schemeClr val="tx1"/>
                </a:solidFill>
                <a:effectLst/>
                <a:latin typeface="+mn-lt"/>
                <a:ea typeface="+mn-ea"/>
                <a:cs typeface="+mn-cs"/>
              </a:rPr>
              <a:t>的行動通訊網路具有兩個級別的組網，即前傳和回傳。</a:t>
            </a:r>
          </a:p>
          <a:p>
            <a:endParaRPr lang="en-US" altLang="zh-TW" dirty="0"/>
          </a:p>
          <a:p>
            <a:r>
              <a:rPr lang="en-US" altLang="zh-TW" sz="1200" kern="1200" dirty="0">
                <a:solidFill>
                  <a:schemeClr val="tx1"/>
                </a:solidFill>
                <a:effectLst/>
                <a:latin typeface="+mn-lt"/>
                <a:ea typeface="+mn-ea"/>
                <a:cs typeface="+mn-cs"/>
              </a:rPr>
              <a:t>LTE </a:t>
            </a:r>
            <a:r>
              <a:rPr lang="zh-TW" altLang="zh-TW" sz="1200" kern="1200" dirty="0">
                <a:solidFill>
                  <a:schemeClr val="tx1"/>
                </a:solidFill>
                <a:effectLst/>
                <a:latin typeface="+mn-lt"/>
                <a:ea typeface="+mn-ea"/>
                <a:cs typeface="+mn-cs"/>
              </a:rPr>
              <a:t>前傳：在現有技術中，一些現有的研究文獻主要針對</a:t>
            </a:r>
            <a:r>
              <a:rPr lang="en-US" altLang="zh-TW" sz="1200" kern="1200" dirty="0">
                <a:solidFill>
                  <a:schemeClr val="tx1"/>
                </a:solidFill>
                <a:effectLst/>
                <a:latin typeface="+mn-lt"/>
                <a:ea typeface="+mn-ea"/>
                <a:cs typeface="+mn-cs"/>
              </a:rPr>
              <a:t> LTE </a:t>
            </a:r>
            <a:r>
              <a:rPr lang="zh-TW" altLang="zh-TW" sz="1200" kern="1200" dirty="0">
                <a:solidFill>
                  <a:schemeClr val="tx1"/>
                </a:solidFill>
                <a:effectLst/>
                <a:latin typeface="+mn-lt"/>
                <a:ea typeface="+mn-ea"/>
                <a:cs typeface="+mn-cs"/>
              </a:rPr>
              <a:t>前傳網路。</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LTE </a:t>
            </a:r>
            <a:r>
              <a:rPr lang="zh-TW" altLang="zh-TW" sz="1200" kern="1200" dirty="0">
                <a:solidFill>
                  <a:schemeClr val="tx1"/>
                </a:solidFill>
                <a:effectLst/>
                <a:latin typeface="+mn-lt"/>
                <a:ea typeface="+mn-ea"/>
                <a:cs typeface="+mn-cs"/>
              </a:rPr>
              <a:t>前傳網路設計的目標是在</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eNBs</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UE(</a:t>
            </a:r>
            <a:r>
              <a:rPr lang="zh-TW" altLang="zh-TW" sz="1200" kern="1200" dirty="0">
                <a:solidFill>
                  <a:schemeClr val="tx1"/>
                </a:solidFill>
                <a:effectLst/>
                <a:latin typeface="+mn-lt"/>
                <a:ea typeface="+mn-ea"/>
                <a:cs typeface="+mn-cs"/>
              </a:rPr>
              <a:t>用戶設備</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之間分配頻譜</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，從</a:t>
            </a:r>
            <a:r>
              <a:rPr lang="en-US" altLang="zh-TW" sz="1200" kern="1200" dirty="0">
                <a:solidFill>
                  <a:schemeClr val="tx1"/>
                </a:solidFill>
                <a:effectLst/>
                <a:latin typeface="+mn-lt"/>
                <a:ea typeface="+mn-ea"/>
                <a:cs typeface="+mn-cs"/>
              </a:rPr>
              <a:t>ref [2, 3]</a:t>
            </a:r>
            <a:r>
              <a:rPr lang="zh-TW" altLang="en-US" sz="1200" kern="1200" dirty="0">
                <a:solidFill>
                  <a:schemeClr val="tx1"/>
                </a:solidFill>
                <a:effectLst/>
                <a:latin typeface="+mn-lt"/>
                <a:ea typeface="+mn-ea"/>
                <a:cs typeface="+mn-cs"/>
              </a:rPr>
              <a:t>中提到</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b="1" dirty="0"/>
              <a:t>Spectrum(</a:t>
            </a:r>
            <a:r>
              <a:rPr lang="zh-TW" altLang="en-US" sz="1200" b="1" dirty="0"/>
              <a:t>頻譜</a:t>
            </a:r>
            <a:r>
              <a:rPr lang="en-US" altLang="zh-TW" sz="1200" b="1" dirty="0"/>
              <a:t>):</a:t>
            </a:r>
            <a:r>
              <a:rPr lang="zh-TW" altLang="en-US" sz="1200" b="1" dirty="0"/>
              <a:t> 訊號由不同頻率的波所組成的，如何分辨訊號的話，可以從頻譜得到</a:t>
            </a:r>
            <a:endParaRPr lang="zh-TW" altLang="en-US" b="1"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19</a:t>
            </a:fld>
            <a:endParaRPr lang="zh-TW" altLang="en-US"/>
          </a:p>
        </p:txBody>
      </p:sp>
    </p:spTree>
    <p:extLst>
      <p:ext uri="{BB962C8B-B14F-4D97-AF65-F5344CB8AC3E}">
        <p14:creationId xmlns:p14="http://schemas.microsoft.com/office/powerpoint/2010/main" val="754571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在現今的資訊時代，行動通訊已成為領先的訊息交換技術之一。</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行動網路極有可能</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提供隨時隨地滿足用戶需求的通訊策略。</a:t>
            </a:r>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2</a:t>
            </a:fld>
            <a:endParaRPr lang="zh-TW" altLang="en-US"/>
          </a:p>
        </p:txBody>
      </p:sp>
    </p:spTree>
    <p:extLst>
      <p:ext uri="{BB962C8B-B14F-4D97-AF65-F5344CB8AC3E}">
        <p14:creationId xmlns:p14="http://schemas.microsoft.com/office/powerpoint/2010/main" val="1512103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err="1">
                <a:solidFill>
                  <a:schemeClr val="tx1"/>
                </a:solidFill>
                <a:effectLst/>
                <a:latin typeface="+mn-lt"/>
                <a:ea typeface="+mn-ea"/>
                <a:cs typeface="+mn-cs"/>
              </a:rPr>
              <a:t>eNBs</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UE(</a:t>
            </a:r>
            <a:r>
              <a:rPr lang="zh-TW" altLang="zh-TW" sz="1200" kern="1200" dirty="0">
                <a:solidFill>
                  <a:schemeClr val="tx1"/>
                </a:solidFill>
                <a:effectLst/>
                <a:latin typeface="+mn-lt"/>
                <a:ea typeface="+mn-ea"/>
                <a:cs typeface="+mn-cs"/>
              </a:rPr>
              <a:t>用戶設備</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之間的通訊連結是透過無線傳輸媒介。</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前傳網路的目標是</a:t>
            </a:r>
            <a:r>
              <a:rPr lang="en-US" altLang="zh-TW" sz="1200" kern="1200" dirty="0">
                <a:solidFill>
                  <a:schemeClr val="tx1"/>
                </a:solidFill>
                <a:effectLst/>
                <a:latin typeface="+mn-lt"/>
                <a:ea typeface="+mn-ea"/>
                <a:cs typeface="+mn-cs"/>
              </a:rPr>
              <a:t>UE(</a:t>
            </a:r>
            <a:r>
              <a:rPr lang="zh-TW" altLang="zh-TW" sz="1200" kern="1200" dirty="0">
                <a:solidFill>
                  <a:schemeClr val="tx1"/>
                </a:solidFill>
                <a:effectLst/>
                <a:latin typeface="+mn-lt"/>
                <a:ea typeface="+mn-ea"/>
                <a:cs typeface="+mn-cs"/>
              </a:rPr>
              <a:t>用戶設備</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與合適的</a:t>
            </a:r>
            <a:r>
              <a:rPr lang="en-US" altLang="zh-TW" sz="1200" kern="1200" dirty="0" err="1">
                <a:solidFill>
                  <a:schemeClr val="tx1"/>
                </a:solidFill>
                <a:effectLst/>
                <a:latin typeface="+mn-lt"/>
                <a:ea typeface="+mn-ea"/>
                <a:cs typeface="+mn-cs"/>
              </a:rPr>
              <a:t>eNBs</a:t>
            </a:r>
            <a:r>
              <a:rPr lang="zh-TW" altLang="zh-TW" sz="1200" kern="1200" dirty="0">
                <a:solidFill>
                  <a:schemeClr val="tx1"/>
                </a:solidFill>
                <a:effectLst/>
                <a:latin typeface="+mn-lt"/>
                <a:ea typeface="+mn-ea"/>
                <a:cs typeface="+mn-cs"/>
              </a:rPr>
              <a:t>在最佳頻譜分配下建立通訊。</a:t>
            </a:r>
            <a:endParaRPr lang="en-US" altLang="zh-TW" sz="1200" kern="1200" dirty="0">
              <a:solidFill>
                <a:schemeClr val="tx1"/>
              </a:solidFill>
              <a:effectLst/>
              <a:latin typeface="+mn-lt"/>
              <a:ea typeface="+mn-ea"/>
              <a:cs typeface="+mn-cs"/>
            </a:endParaRPr>
          </a:p>
          <a:p>
            <a:endParaRPr lang="en-US" altLang="zh-TW" sz="1200" b="1" kern="1200" dirty="0">
              <a:solidFill>
                <a:schemeClr val="tx1"/>
              </a:solidFill>
              <a:effectLst/>
              <a:latin typeface="+mn-lt"/>
              <a:ea typeface="+mn-ea"/>
              <a:cs typeface="+mn-cs"/>
            </a:endParaRPr>
          </a:p>
          <a:p>
            <a:r>
              <a:rPr lang="en-US" altLang="zh-TW" sz="1200" b="1" dirty="0"/>
              <a:t>Wireless Medium (WM)</a:t>
            </a:r>
            <a:r>
              <a:rPr lang="zh-TW" altLang="en-US" sz="1200" b="1" dirty="0"/>
              <a:t>：無線傳輸媒介，無線區域網路實體層所使用到的傳輸媒介。</a:t>
            </a:r>
            <a:endParaRPr lang="zh-TW" altLang="en-US" b="1"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20</a:t>
            </a:fld>
            <a:endParaRPr lang="zh-TW" altLang="en-US"/>
          </a:p>
        </p:txBody>
      </p:sp>
    </p:spTree>
    <p:extLst>
      <p:ext uri="{BB962C8B-B14F-4D97-AF65-F5344CB8AC3E}">
        <p14:creationId xmlns:p14="http://schemas.microsoft.com/office/powerpoint/2010/main" val="675653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無線通訊的信號傳播特性</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以及用戶和用戶需求的動態特性使該目標更加複雜。 </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 ref[8] </a:t>
            </a:r>
            <a:r>
              <a:rPr lang="zh-TW" altLang="zh-TW" sz="1200" kern="1200" dirty="0">
                <a:solidFill>
                  <a:schemeClr val="tx1"/>
                </a:solidFill>
                <a:effectLst/>
                <a:latin typeface="+mn-lt"/>
                <a:ea typeface="+mn-ea"/>
                <a:cs typeface="+mn-cs"/>
              </a:rPr>
              <a:t>中，討論了使用排隊方法為基於</a:t>
            </a:r>
            <a:r>
              <a:rPr lang="en-US" altLang="zh-TW" sz="1200" kern="1200" dirty="0">
                <a:solidFill>
                  <a:schemeClr val="tx1"/>
                </a:solidFill>
                <a:effectLst/>
                <a:latin typeface="+mn-lt"/>
                <a:ea typeface="+mn-ea"/>
                <a:cs typeface="+mn-cs"/>
              </a:rPr>
              <a:t> PON </a:t>
            </a:r>
            <a:r>
              <a:rPr lang="zh-TW" altLang="zh-TW" sz="1200" kern="1200" dirty="0">
                <a:solidFill>
                  <a:schemeClr val="tx1"/>
                </a:solidFill>
                <a:effectLst/>
                <a:latin typeface="+mn-lt"/>
                <a:ea typeface="+mn-ea"/>
                <a:cs typeface="+mn-cs"/>
              </a:rPr>
              <a:t>的行動前傳網路進行容量分配。</a:t>
            </a:r>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21</a:t>
            </a:fld>
            <a:endParaRPr lang="zh-TW" altLang="en-US"/>
          </a:p>
        </p:txBody>
      </p:sp>
    </p:spTree>
    <p:extLst>
      <p:ext uri="{BB962C8B-B14F-4D97-AF65-F5344CB8AC3E}">
        <p14:creationId xmlns:p14="http://schemas.microsoft.com/office/powerpoint/2010/main" val="2146140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LTE backhauling(LTE </a:t>
            </a:r>
            <a:r>
              <a:rPr lang="zh-TW" altLang="zh-TW" sz="1200" kern="1200" dirty="0">
                <a:solidFill>
                  <a:schemeClr val="tx1"/>
                </a:solidFill>
                <a:effectLst/>
                <a:latin typeface="+mn-lt"/>
                <a:ea typeface="+mn-ea"/>
                <a:cs typeface="+mn-cs"/>
              </a:rPr>
              <a:t>回傳</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LTE </a:t>
            </a:r>
            <a:r>
              <a:rPr lang="zh-TW" altLang="zh-TW" sz="1200" kern="1200" dirty="0">
                <a:solidFill>
                  <a:schemeClr val="tx1"/>
                </a:solidFill>
                <a:effectLst/>
                <a:latin typeface="+mn-lt"/>
                <a:ea typeface="+mn-ea"/>
                <a:cs typeface="+mn-cs"/>
              </a:rPr>
              <a:t>回傳網路，透過</a:t>
            </a:r>
            <a:r>
              <a:rPr lang="en-US" altLang="zh-TW" sz="1200" kern="1200" dirty="0">
                <a:solidFill>
                  <a:schemeClr val="tx1"/>
                </a:solidFill>
                <a:effectLst/>
                <a:latin typeface="+mn-lt"/>
                <a:ea typeface="+mn-ea"/>
                <a:cs typeface="+mn-cs"/>
              </a:rPr>
              <a:t> EPC </a:t>
            </a:r>
            <a:r>
              <a:rPr lang="zh-TW" altLang="zh-TW" sz="1200" kern="1200" dirty="0">
                <a:solidFill>
                  <a:schemeClr val="tx1"/>
                </a:solidFill>
                <a:effectLst/>
                <a:latin typeface="+mn-lt"/>
                <a:ea typeface="+mn-ea"/>
                <a:cs typeface="+mn-cs"/>
              </a:rPr>
              <a:t>為</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eNBs</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處理容量分配。</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ref[9]</a:t>
            </a:r>
            <a:r>
              <a:rPr lang="zh-TW" altLang="zh-TW" sz="1200" kern="1200" dirty="0">
                <a:solidFill>
                  <a:schemeClr val="tx1"/>
                </a:solidFill>
                <a:effectLst/>
                <a:latin typeface="+mn-lt"/>
                <a:ea typeface="+mn-ea"/>
                <a:cs typeface="+mn-cs"/>
              </a:rPr>
              <a:t>中</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作者以兩種方式解決了</a:t>
            </a:r>
            <a:r>
              <a:rPr lang="en-US" altLang="zh-TW" sz="1200" kern="1200" dirty="0">
                <a:solidFill>
                  <a:schemeClr val="tx1"/>
                </a:solidFill>
                <a:effectLst/>
                <a:latin typeface="+mn-lt"/>
                <a:ea typeface="+mn-ea"/>
                <a:cs typeface="+mn-cs"/>
              </a:rPr>
              <a:t> LTE </a:t>
            </a:r>
            <a:r>
              <a:rPr lang="zh-TW" altLang="zh-TW" sz="1200" kern="1200" dirty="0">
                <a:solidFill>
                  <a:schemeClr val="tx1"/>
                </a:solidFill>
                <a:effectLst/>
                <a:latin typeface="+mn-lt"/>
                <a:ea typeface="+mn-ea"/>
                <a:cs typeface="+mn-cs"/>
              </a:rPr>
              <a:t>回傳網路問題，集中式方法和分散式方法。 </a:t>
            </a:r>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22</a:t>
            </a:fld>
            <a:endParaRPr lang="zh-TW" altLang="en-US"/>
          </a:p>
        </p:txBody>
      </p:sp>
    </p:spTree>
    <p:extLst>
      <p:ext uri="{BB962C8B-B14F-4D97-AF65-F5344CB8AC3E}">
        <p14:creationId xmlns:p14="http://schemas.microsoft.com/office/powerpoint/2010/main" val="1435110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kern="1200" dirty="0">
                <a:solidFill>
                  <a:schemeClr val="tx1"/>
                </a:solidFill>
                <a:effectLst/>
                <a:latin typeface="+mn-lt"/>
                <a:ea typeface="+mn-ea"/>
                <a:cs typeface="+mn-cs"/>
              </a:rPr>
              <a:t>在</a:t>
            </a:r>
            <a:r>
              <a:rPr lang="zh-TW" altLang="zh-TW" sz="1200" kern="1200" dirty="0">
                <a:solidFill>
                  <a:schemeClr val="tx1"/>
                </a:solidFill>
                <a:effectLst/>
                <a:latin typeface="+mn-lt"/>
                <a:ea typeface="+mn-ea"/>
                <a:cs typeface="+mn-cs"/>
              </a:rPr>
              <a:t>集中式方法</a:t>
            </a:r>
            <a:r>
              <a:rPr lang="zh-TW" altLang="en-US" sz="1200" kern="1200" dirty="0">
                <a:solidFill>
                  <a:schemeClr val="tx1"/>
                </a:solidFill>
                <a:effectLst/>
                <a:latin typeface="+mn-lt"/>
                <a:ea typeface="+mn-ea"/>
                <a:cs typeface="+mn-cs"/>
              </a:rPr>
              <a:t>中，</a:t>
            </a:r>
            <a:r>
              <a:rPr lang="zh-TW" altLang="zh-TW" sz="1200" kern="1200" dirty="0">
                <a:solidFill>
                  <a:schemeClr val="tx1"/>
                </a:solidFill>
                <a:effectLst/>
                <a:latin typeface="+mn-lt"/>
                <a:ea typeface="+mn-ea"/>
                <a:cs typeface="+mn-cs"/>
              </a:rPr>
              <a:t>由於固定可用數據傳輸速率</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和</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延遲成本高等技術限制，在回傳網路的情況下，處理基站設備非常昂貴。</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而</a:t>
            </a:r>
            <a:r>
              <a:rPr lang="zh-TW" altLang="zh-TW" sz="1200" kern="1200" dirty="0">
                <a:solidFill>
                  <a:schemeClr val="tx1"/>
                </a:solidFill>
                <a:effectLst/>
                <a:latin typeface="+mn-lt"/>
                <a:ea typeface="+mn-ea"/>
                <a:cs typeface="+mn-cs"/>
              </a:rPr>
              <a:t>在處理回傳網路的分散式方法的情況下，可能具有成本效益。 </a:t>
            </a:r>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23</a:t>
            </a:fld>
            <a:endParaRPr lang="zh-TW" altLang="en-US"/>
          </a:p>
        </p:txBody>
      </p:sp>
    </p:spTree>
    <p:extLst>
      <p:ext uri="{BB962C8B-B14F-4D97-AF65-F5344CB8AC3E}">
        <p14:creationId xmlns:p14="http://schemas.microsoft.com/office/powerpoint/2010/main" val="3057454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然而，不同技術之間的互聯、集成和管理等問題</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本身就難以處理。</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除此之外，另一個關鍵問題是通訊副載波之間的干擾問題。</a:t>
            </a:r>
          </a:p>
          <a:p>
            <a:endParaRPr lang="en-US" altLang="zh-TW" dirty="0"/>
          </a:p>
          <a:p>
            <a:endParaRPr lang="en-US" altLang="zh-TW" dirty="0"/>
          </a:p>
          <a:p>
            <a:r>
              <a:rPr lang="zh-TW" altLang="en-US" b="1" dirty="0"/>
              <a:t>副載波（</a:t>
            </a:r>
            <a:r>
              <a:rPr lang="en-US" altLang="zh-TW" b="1" dirty="0"/>
              <a:t>subcarrier</a:t>
            </a:r>
            <a:r>
              <a:rPr lang="zh-TW" altLang="en-US" b="1" dirty="0"/>
              <a:t>）是一種電子通信信號載波，它攜帶在另一載波的上端，兩個信號能夠同時有效傳播。</a:t>
            </a:r>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24</a:t>
            </a:fld>
            <a:endParaRPr lang="zh-TW" altLang="en-US"/>
          </a:p>
        </p:txBody>
      </p:sp>
    </p:spTree>
    <p:extLst>
      <p:ext uri="{BB962C8B-B14F-4D97-AF65-F5344CB8AC3E}">
        <p14:creationId xmlns:p14="http://schemas.microsoft.com/office/powerpoint/2010/main" val="980798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EPC </a:t>
            </a:r>
            <a:r>
              <a:rPr lang="zh-TW" altLang="zh-TW" sz="1200" kern="1200" dirty="0">
                <a:solidFill>
                  <a:schemeClr val="tx1"/>
                </a:solidFill>
                <a:effectLst/>
                <a:latin typeface="+mn-lt"/>
                <a:ea typeface="+mn-ea"/>
                <a:cs typeface="+mn-cs"/>
              </a:rPr>
              <a:t>的可用容量是</a:t>
            </a:r>
            <a:r>
              <a:rPr lang="en-US" altLang="zh-TW" sz="1200" kern="1200" dirty="0">
                <a:solidFill>
                  <a:schemeClr val="tx1"/>
                </a:solidFill>
                <a:effectLst/>
                <a:latin typeface="+mn-lt"/>
                <a:ea typeface="+mn-ea"/>
                <a:cs typeface="+mn-cs"/>
              </a:rPr>
              <a:t> LTE </a:t>
            </a:r>
            <a:r>
              <a:rPr lang="zh-TW" altLang="zh-TW" sz="1200" kern="1200" dirty="0">
                <a:solidFill>
                  <a:schemeClr val="tx1"/>
                </a:solidFill>
                <a:effectLst/>
                <a:latin typeface="+mn-lt"/>
                <a:ea typeface="+mn-ea"/>
                <a:cs typeface="+mn-cs"/>
              </a:rPr>
              <a:t>回傳網路中的主要障礙。</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實際上，可用的</a:t>
            </a:r>
            <a:r>
              <a:rPr lang="en-US" altLang="zh-TW" sz="1200" kern="1200" dirty="0">
                <a:solidFill>
                  <a:schemeClr val="tx1"/>
                </a:solidFill>
                <a:effectLst/>
                <a:latin typeface="+mn-lt"/>
                <a:ea typeface="+mn-ea"/>
                <a:cs typeface="+mn-cs"/>
              </a:rPr>
              <a:t>LTE</a:t>
            </a:r>
            <a:r>
              <a:rPr lang="zh-TW" altLang="zh-TW" sz="1200" kern="1200" dirty="0">
                <a:solidFill>
                  <a:schemeClr val="tx1"/>
                </a:solidFill>
                <a:effectLst/>
                <a:latin typeface="+mn-lt"/>
                <a:ea typeface="+mn-ea"/>
                <a:cs typeface="+mn-cs"/>
              </a:rPr>
              <a:t>容量是有限的，而且每個大型基地台的覆蓋範圍都是固定的。</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[9]</a:t>
            </a:r>
            <a:r>
              <a:rPr lang="zh-TW" altLang="zh-TW" sz="1200" kern="1200" dirty="0">
                <a:solidFill>
                  <a:schemeClr val="tx1"/>
                </a:solidFill>
                <a:effectLst/>
                <a:latin typeface="+mn-lt"/>
                <a:ea typeface="+mn-ea"/>
                <a:cs typeface="+mn-cs"/>
              </a:rPr>
              <a:t>中，指出容量與每個小區站點的訂閱數量或</a:t>
            </a:r>
            <a:r>
              <a:rPr lang="en-US" altLang="zh-TW" sz="1200" kern="1200" dirty="0">
                <a:solidFill>
                  <a:schemeClr val="tx1"/>
                </a:solidFill>
                <a:effectLst/>
                <a:latin typeface="+mn-lt"/>
                <a:ea typeface="+mn-ea"/>
                <a:cs typeface="+mn-cs"/>
              </a:rPr>
              <a:t>UE</a:t>
            </a:r>
            <a:r>
              <a:rPr lang="zh-TW" altLang="zh-TW" sz="1200" kern="1200" dirty="0">
                <a:solidFill>
                  <a:schemeClr val="tx1"/>
                </a:solidFill>
                <a:effectLst/>
                <a:latin typeface="+mn-lt"/>
                <a:ea typeface="+mn-ea"/>
                <a:cs typeface="+mn-cs"/>
              </a:rPr>
              <a:t>請求連接的數量無關。</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b="1" dirty="0"/>
              <a:t>Hurdle /</a:t>
            </a:r>
            <a:r>
              <a:rPr lang="en-US" altLang="zh-TW" sz="1200" b="1" i="0" kern="1200" dirty="0">
                <a:solidFill>
                  <a:schemeClr val="tx1"/>
                </a:solidFill>
                <a:effectLst/>
                <a:latin typeface="+mn-lt"/>
                <a:ea typeface="+mn-ea"/>
                <a:cs typeface="+mn-cs"/>
              </a:rPr>
              <a:t>ˈ</a:t>
            </a:r>
            <a:r>
              <a:rPr lang="en-US" altLang="zh-TW" sz="1200" b="1" i="0" kern="1200" dirty="0" err="1">
                <a:solidFill>
                  <a:schemeClr val="tx1"/>
                </a:solidFill>
                <a:effectLst/>
                <a:latin typeface="+mn-lt"/>
                <a:ea typeface="+mn-ea"/>
                <a:cs typeface="+mn-cs"/>
              </a:rPr>
              <a:t>hərdl</a:t>
            </a:r>
            <a:r>
              <a:rPr lang="en-US" altLang="zh-TW" sz="1200" b="1" dirty="0"/>
              <a:t>/ </a:t>
            </a:r>
            <a:r>
              <a:rPr lang="zh-TW" altLang="zh-TW" sz="1200" b="1" kern="1200" dirty="0">
                <a:solidFill>
                  <a:schemeClr val="tx1"/>
                </a:solidFill>
                <a:effectLst/>
                <a:latin typeface="+mn-lt"/>
                <a:ea typeface="+mn-ea"/>
                <a:cs typeface="+mn-cs"/>
              </a:rPr>
              <a:t>障礙</a:t>
            </a:r>
            <a:endParaRPr lang="en-US" altLang="zh-TW" sz="1200" b="1" kern="1200" dirty="0">
              <a:solidFill>
                <a:schemeClr val="tx1"/>
              </a:solidFill>
              <a:effectLst/>
              <a:latin typeface="+mn-lt"/>
              <a:ea typeface="+mn-ea"/>
              <a:cs typeface="+mn-cs"/>
            </a:endParaRPr>
          </a:p>
          <a:p>
            <a:r>
              <a:rPr lang="en-US" altLang="zh-TW" sz="1200" b="1" dirty="0"/>
              <a:t>Overstated </a:t>
            </a:r>
            <a:r>
              <a:rPr lang="zh-TW" altLang="en-US" sz="1200" b="1" dirty="0"/>
              <a:t>誇大的</a:t>
            </a:r>
            <a:endParaRPr lang="en-US" altLang="zh-TW" sz="1200" b="1" dirty="0"/>
          </a:p>
          <a:p>
            <a:r>
              <a:rPr lang="en-US" altLang="zh-TW" sz="1200" b="1" dirty="0" err="1"/>
              <a:t>macrocell</a:t>
            </a:r>
            <a:r>
              <a:rPr lang="en-US" altLang="zh-TW" sz="1200" b="1" dirty="0"/>
              <a:t> coverage:</a:t>
            </a:r>
            <a:r>
              <a:rPr lang="zh-TW" altLang="en-US" sz="1200" b="1" dirty="0"/>
              <a:t> 一種蜂巢式基站，它通過大型塔和天線，發送和接收無線電信號。</a:t>
            </a:r>
            <a:endParaRPr lang="en-US" altLang="zh-TW" sz="1200" b="1"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25</a:t>
            </a:fld>
            <a:endParaRPr lang="zh-TW" altLang="en-US"/>
          </a:p>
        </p:txBody>
      </p:sp>
    </p:spTree>
    <p:extLst>
      <p:ext uri="{BB962C8B-B14F-4D97-AF65-F5344CB8AC3E}">
        <p14:creationId xmlns:p14="http://schemas.microsoft.com/office/powerpoint/2010/main" val="4186911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隨著更多小區站點的增加，複雜性</a:t>
            </a:r>
            <a:r>
              <a:rPr lang="zh-TW" altLang="en-US" sz="1200" kern="1200" dirty="0">
                <a:solidFill>
                  <a:schemeClr val="tx1"/>
                </a:solidFill>
                <a:effectLst/>
                <a:latin typeface="+mn-lt"/>
                <a:ea typeface="+mn-ea"/>
                <a:cs typeface="+mn-cs"/>
              </a:rPr>
              <a:t>也</a:t>
            </a:r>
            <a:r>
              <a:rPr lang="zh-TW" altLang="zh-TW" sz="1200" kern="1200" dirty="0">
                <a:solidFill>
                  <a:schemeClr val="tx1"/>
                </a:solidFill>
                <a:effectLst/>
                <a:latin typeface="+mn-lt"/>
                <a:ea typeface="+mn-ea"/>
                <a:cs typeface="+mn-cs"/>
              </a:rPr>
              <a:t>進一步增加，這反過來</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又會增加行動網路的運營和維護成本。</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因此，行動服務提供商</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迫切需要規劃和設計具有成本效益的回傳方法。</a:t>
            </a:r>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26</a:t>
            </a:fld>
            <a:endParaRPr lang="zh-TW" altLang="en-US"/>
          </a:p>
        </p:txBody>
      </p:sp>
    </p:spTree>
    <p:extLst>
      <p:ext uri="{BB962C8B-B14F-4D97-AF65-F5344CB8AC3E}">
        <p14:creationId xmlns:p14="http://schemas.microsoft.com/office/powerpoint/2010/main" val="1756857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並且目標是在服務於高動態用戶需求的</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eNBs</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之間優化和平衡容量分配。</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確實</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LTE </a:t>
            </a:r>
            <a:r>
              <a:rPr lang="zh-TW" altLang="zh-TW" sz="1200" kern="1200" dirty="0">
                <a:solidFill>
                  <a:schemeClr val="tx1"/>
                </a:solidFill>
                <a:effectLst/>
                <a:latin typeface="+mn-lt"/>
                <a:ea typeface="+mn-ea"/>
                <a:cs typeface="+mn-cs"/>
              </a:rPr>
              <a:t>回傳網路必須滿足這個不斷發展的行動通訊網路</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對彈性容量的關鍵要求。</a:t>
            </a:r>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27</a:t>
            </a:fld>
            <a:endParaRPr lang="zh-TW" altLang="en-US"/>
          </a:p>
        </p:txBody>
      </p:sp>
    </p:spTree>
    <p:extLst>
      <p:ext uri="{BB962C8B-B14F-4D97-AF65-F5344CB8AC3E}">
        <p14:creationId xmlns:p14="http://schemas.microsoft.com/office/powerpoint/2010/main" val="869923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LTE </a:t>
            </a:r>
            <a:r>
              <a:rPr lang="zh-TW" altLang="en-US" sz="1200" kern="1200" dirty="0">
                <a:solidFill>
                  <a:schemeClr val="tx1"/>
                </a:solidFill>
                <a:effectLst/>
                <a:latin typeface="+mn-lt"/>
                <a:ea typeface="+mn-ea"/>
                <a:cs typeface="+mn-cs"/>
              </a:rPr>
              <a:t>回傳網路的優化</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目標函數是優化分配</a:t>
            </a:r>
            <a:r>
              <a:rPr lang="en-US" altLang="zh-TW" sz="1200" kern="1200" dirty="0">
                <a:solidFill>
                  <a:schemeClr val="tx1"/>
                </a:solidFill>
                <a:effectLst/>
                <a:latin typeface="+mn-lt"/>
                <a:ea typeface="+mn-ea"/>
                <a:cs typeface="+mn-cs"/>
              </a:rPr>
              <a:t> EPC </a:t>
            </a:r>
            <a:r>
              <a:rPr lang="zh-TW" altLang="zh-TW" sz="1200" kern="1200" dirty="0">
                <a:solidFill>
                  <a:schemeClr val="tx1"/>
                </a:solidFill>
                <a:effectLst/>
                <a:latin typeface="+mn-lt"/>
                <a:ea typeface="+mn-ea"/>
                <a:cs typeface="+mn-cs"/>
              </a:rPr>
              <a:t>的可用容量，並為每個</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eNBs</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的請求容量提供服務。 </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同時滿足在任何給定時間每個</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僅與一個</a:t>
            </a:r>
            <a:r>
              <a:rPr lang="en-US" altLang="zh-TW" sz="1200" kern="1200" dirty="0">
                <a:solidFill>
                  <a:schemeClr val="tx1"/>
                </a:solidFill>
                <a:effectLst/>
                <a:latin typeface="+mn-lt"/>
                <a:ea typeface="+mn-ea"/>
                <a:cs typeface="+mn-cs"/>
              </a:rPr>
              <a:t> EPC </a:t>
            </a:r>
            <a:r>
              <a:rPr lang="zh-TW" altLang="zh-TW" sz="1200" kern="1200" dirty="0">
                <a:solidFill>
                  <a:schemeClr val="tx1"/>
                </a:solidFill>
                <a:effectLst/>
                <a:latin typeface="+mn-lt"/>
                <a:ea typeface="+mn-ea"/>
                <a:cs typeface="+mn-cs"/>
              </a:rPr>
              <a:t>有關的技術限制。</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此外，每個</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eNBs</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的總分配容量不應超過</a:t>
            </a:r>
            <a:r>
              <a:rPr lang="en-US" altLang="zh-TW" sz="1200" kern="1200" dirty="0">
                <a:solidFill>
                  <a:schemeClr val="tx1"/>
                </a:solidFill>
                <a:effectLst/>
                <a:latin typeface="+mn-lt"/>
                <a:ea typeface="+mn-ea"/>
                <a:cs typeface="+mn-cs"/>
              </a:rPr>
              <a:t> EPC </a:t>
            </a:r>
            <a:r>
              <a:rPr lang="zh-TW" altLang="zh-TW" sz="1200" kern="1200" dirty="0">
                <a:solidFill>
                  <a:schemeClr val="tx1"/>
                </a:solidFill>
                <a:effectLst/>
                <a:latin typeface="+mn-lt"/>
                <a:ea typeface="+mn-ea"/>
                <a:cs typeface="+mn-cs"/>
              </a:rPr>
              <a:t>的可用容量。</a:t>
            </a:r>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28</a:t>
            </a:fld>
            <a:endParaRPr lang="zh-TW" altLang="en-US"/>
          </a:p>
        </p:txBody>
      </p:sp>
    </p:spTree>
    <p:extLst>
      <p:ext uri="{BB962C8B-B14F-4D97-AF65-F5344CB8AC3E}">
        <p14:creationId xmlns:p14="http://schemas.microsoft.com/office/powerpoint/2010/main" val="781333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此外，分配給每個</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的功率不</a:t>
            </a:r>
            <a:r>
              <a:rPr lang="zh-TW" altLang="en-US" sz="1200" kern="1200" dirty="0">
                <a:solidFill>
                  <a:schemeClr val="tx1"/>
                </a:solidFill>
                <a:effectLst/>
                <a:latin typeface="+mn-lt"/>
                <a:ea typeface="+mn-ea"/>
                <a:cs typeface="+mn-cs"/>
              </a:rPr>
              <a:t>能</a:t>
            </a:r>
            <a:r>
              <a:rPr lang="zh-TW" altLang="zh-TW" sz="1200" kern="1200" dirty="0">
                <a:solidFill>
                  <a:schemeClr val="tx1"/>
                </a:solidFill>
                <a:effectLst/>
                <a:latin typeface="+mn-lt"/>
                <a:ea typeface="+mn-ea"/>
                <a:cs typeface="+mn-cs"/>
              </a:rPr>
              <a:t>超過</a:t>
            </a:r>
            <a:r>
              <a:rPr lang="en-US" altLang="zh-TW" sz="1200" kern="1200" dirty="0">
                <a:solidFill>
                  <a:schemeClr val="tx1"/>
                </a:solidFill>
                <a:effectLst/>
                <a:latin typeface="+mn-lt"/>
                <a:ea typeface="+mn-ea"/>
                <a:cs typeface="+mn-cs"/>
              </a:rPr>
              <a:t> EPC </a:t>
            </a:r>
            <a:r>
              <a:rPr lang="zh-TW" altLang="zh-TW" sz="1200" kern="1200" dirty="0">
                <a:solidFill>
                  <a:schemeClr val="tx1"/>
                </a:solidFill>
                <a:effectLst/>
                <a:latin typeface="+mn-lt"/>
                <a:ea typeface="+mn-ea"/>
                <a:cs typeface="+mn-cs"/>
              </a:rPr>
              <a:t>上可用的總功率。</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ref[11, 12, 13]</a:t>
            </a:r>
            <a:r>
              <a:rPr lang="zh-TW" altLang="zh-TW" sz="1200" kern="1200" dirty="0">
                <a:solidFill>
                  <a:schemeClr val="tx1"/>
                </a:solidFill>
                <a:effectLst/>
                <a:latin typeface="+mn-lt"/>
                <a:ea typeface="+mn-ea"/>
                <a:cs typeface="+mn-cs"/>
              </a:rPr>
              <a:t>中，這個優化問題是使用數學程序建模的，</a:t>
            </a:r>
            <a:r>
              <a:rPr lang="zh-TW" altLang="en-US" sz="1200" kern="1200" dirty="0">
                <a:solidFill>
                  <a:schemeClr val="tx1"/>
                </a:solidFill>
                <a:effectLst/>
                <a:latin typeface="+mn-lt"/>
                <a:ea typeface="+mn-ea"/>
                <a:cs typeface="+mn-cs"/>
              </a:rPr>
              <a:t>像是</a:t>
            </a:r>
            <a:r>
              <a:rPr lang="en-US" altLang="zh-TW" sz="1200" kern="1200" dirty="0">
                <a:solidFill>
                  <a:schemeClr val="tx1"/>
                </a:solidFill>
                <a:effectLst/>
                <a:latin typeface="+mn-lt"/>
                <a:ea typeface="+mn-ea"/>
                <a:cs typeface="+mn-cs"/>
              </a:rPr>
              <a:t> 2G</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3G </a:t>
            </a:r>
            <a:r>
              <a:rPr lang="zh-TW" altLang="zh-TW" sz="1200" kern="1200" dirty="0">
                <a:solidFill>
                  <a:schemeClr val="tx1"/>
                </a:solidFill>
                <a:effectLst/>
                <a:latin typeface="+mn-lt"/>
                <a:ea typeface="+mn-ea"/>
                <a:cs typeface="+mn-cs"/>
              </a:rPr>
              <a:t>行動網路的混合整數問題</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29</a:t>
            </a:fld>
            <a:endParaRPr lang="zh-TW" altLang="en-US"/>
          </a:p>
        </p:txBody>
      </p:sp>
    </p:spTree>
    <p:extLst>
      <p:ext uri="{BB962C8B-B14F-4D97-AF65-F5344CB8AC3E}">
        <p14:creationId xmlns:p14="http://schemas.microsoft.com/office/powerpoint/2010/main" val="3430782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然而，行動網路平台上互動式服務的需求不斷增長，使得現有的行動技術需要重新考慮及設計。</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4G </a:t>
            </a:r>
            <a:r>
              <a:rPr lang="zh-TW" altLang="zh-TW" sz="1200" kern="1200" dirty="0">
                <a:solidFill>
                  <a:schemeClr val="tx1"/>
                </a:solidFill>
                <a:effectLst/>
                <a:latin typeface="+mn-lt"/>
                <a:ea typeface="+mn-ea"/>
                <a:cs typeface="+mn-cs"/>
              </a:rPr>
              <a:t>技術就是一種平台，可以解決傳統行動通訊的挑戰。</a:t>
            </a:r>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3</a:t>
            </a:fld>
            <a:endParaRPr lang="zh-TW" altLang="en-US"/>
          </a:p>
        </p:txBody>
      </p:sp>
    </p:spTree>
    <p:extLst>
      <p:ext uri="{BB962C8B-B14F-4D97-AF65-F5344CB8AC3E}">
        <p14:creationId xmlns:p14="http://schemas.microsoft.com/office/powerpoint/2010/main" val="2951204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normAutofit fontScale="77500" lnSpcReduction="20000"/>
              </a:bodyPr>
              <a:lstStyle/>
              <a:p>
                <a:r>
                  <a:rPr lang="en-US" altLang="zh-TW" sz="1200" kern="1200" dirty="0">
                    <a:solidFill>
                      <a:schemeClr val="tx1"/>
                    </a:solidFill>
                    <a:effectLst/>
                    <a:latin typeface="+mn-lt"/>
                    <a:ea typeface="+mn-ea"/>
                    <a:cs typeface="+mn-cs"/>
                  </a:rPr>
                  <a:t>Notations(</a:t>
                </a:r>
                <a:r>
                  <a:rPr lang="zh-TW" altLang="zh-TW" sz="1200" kern="1200" dirty="0">
                    <a:solidFill>
                      <a:schemeClr val="tx1"/>
                    </a:solidFill>
                    <a:effectLst/>
                    <a:latin typeface="+mn-lt"/>
                    <a:ea typeface="+mn-ea"/>
                    <a:cs typeface="+mn-cs"/>
                  </a:rPr>
                  <a:t>符號</a:t>
                </a:r>
                <a:r>
                  <a:rPr lang="en-US" altLang="zh-TW" sz="1200" kern="1200" dirty="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a:p>
                <a14:m>
                  <m:oMath xmlns:m="http://schemas.openxmlformats.org/officeDocument/2006/math">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𝑁</m:t>
                        </m:r>
                      </m:e>
                      <m:sub>
                        <m:r>
                          <a:rPr lang="en-US" altLang="zh-TW" sz="1200" i="1" kern="1200">
                            <a:solidFill>
                              <a:schemeClr val="tx1"/>
                            </a:solidFill>
                            <a:effectLst/>
                            <a:latin typeface="Cambria Math" panose="02040503050406030204" pitchFamily="18" charset="0"/>
                            <a:ea typeface="+mn-ea"/>
                            <a:cs typeface="+mn-cs"/>
                          </a:rPr>
                          <m:t>𝑢</m:t>
                        </m:r>
                      </m:sub>
                    </m:sSub>
                  </m:oMath>
                </a14:m>
                <a:r>
                  <a:rPr lang="en-US" altLang="zh-TW" sz="1200" kern="1200" dirty="0">
                    <a:solidFill>
                      <a:schemeClr val="tx1"/>
                    </a:solidFill>
                    <a:effectLst/>
                    <a:latin typeface="+mn-lt"/>
                    <a:ea typeface="+mn-ea"/>
                    <a:cs typeface="+mn-cs"/>
                  </a:rPr>
                  <a:t>-&gt;LTE</a:t>
                </a:r>
                <a:r>
                  <a:rPr lang="zh-TW" altLang="zh-TW" sz="1200" kern="1200" dirty="0">
                    <a:solidFill>
                      <a:schemeClr val="tx1"/>
                    </a:solidFill>
                    <a:effectLst/>
                    <a:latin typeface="+mn-lt"/>
                    <a:ea typeface="+mn-ea"/>
                    <a:cs typeface="+mn-cs"/>
                  </a:rPr>
                  <a:t>網路的用戶總數</a:t>
                </a:r>
                <a:r>
                  <a:rPr lang="en-US" altLang="zh-TW" sz="1200" kern="1200" dirty="0">
                    <a:solidFill>
                      <a:schemeClr val="tx1"/>
                    </a:solidFill>
                    <a:effectLst/>
                    <a:latin typeface="+mn-lt"/>
                    <a:ea typeface="+mn-ea"/>
                    <a:cs typeface="+mn-cs"/>
                  </a:rPr>
                  <a:t>(N</a:t>
                </a:r>
                <a:r>
                  <a:rPr lang="zh-TW" altLang="zh-TW" sz="1200" kern="1200" dirty="0">
                    <a:solidFill>
                      <a:schemeClr val="tx1"/>
                    </a:solidFill>
                    <a:effectLst/>
                    <a:latin typeface="+mn-lt"/>
                    <a:ea typeface="+mn-ea"/>
                    <a:cs typeface="+mn-cs"/>
                  </a:rPr>
                  <a:t>是指</a:t>
                </a:r>
                <a:r>
                  <a:rPr lang="en-US" altLang="zh-TW" sz="1200" kern="1200" dirty="0">
                    <a:solidFill>
                      <a:schemeClr val="tx1"/>
                    </a:solidFill>
                    <a:effectLst/>
                    <a:latin typeface="+mn-lt"/>
                    <a:ea typeface="+mn-ea"/>
                    <a:cs typeface="+mn-cs"/>
                  </a:rPr>
                  <a:t>total number, u</a:t>
                </a:r>
                <a:r>
                  <a:rPr lang="zh-TW" altLang="zh-TW" sz="1200" kern="1200" dirty="0">
                    <a:solidFill>
                      <a:schemeClr val="tx1"/>
                    </a:solidFill>
                    <a:effectLst/>
                    <a:latin typeface="+mn-lt"/>
                    <a:ea typeface="+mn-ea"/>
                    <a:cs typeface="+mn-cs"/>
                  </a:rPr>
                  <a:t>是指</a:t>
                </a:r>
                <a:r>
                  <a:rPr lang="en-US" altLang="zh-TW" sz="1200" kern="1200" dirty="0">
                    <a:solidFill>
                      <a:schemeClr val="tx1"/>
                    </a:solidFill>
                    <a:effectLst/>
                    <a:latin typeface="+mn-lt"/>
                    <a:ea typeface="+mn-ea"/>
                    <a:cs typeface="+mn-cs"/>
                  </a:rPr>
                  <a:t>users)</a:t>
                </a:r>
              </a:p>
              <a:p>
                <a:endParaRPr lang="zh-TW" altLang="zh-TW" sz="1200" kern="1200" dirty="0">
                  <a:solidFill>
                    <a:schemeClr val="tx1"/>
                  </a:solidFill>
                  <a:effectLst/>
                  <a:latin typeface="+mn-lt"/>
                  <a:ea typeface="+mn-ea"/>
                  <a:cs typeface="+mn-cs"/>
                </a:endParaRPr>
              </a:p>
              <a:p>
                <a14:m>
                  <m:oMath xmlns:m="http://schemas.openxmlformats.org/officeDocument/2006/math">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𝑁</m:t>
                        </m:r>
                      </m:e>
                      <m:sub>
                        <m:r>
                          <a:rPr lang="en-US" altLang="zh-TW" sz="1200" i="1" kern="1200">
                            <a:solidFill>
                              <a:schemeClr val="tx1"/>
                            </a:solidFill>
                            <a:effectLst/>
                            <a:latin typeface="Cambria Math" panose="02040503050406030204" pitchFamily="18" charset="0"/>
                            <a:ea typeface="+mn-ea"/>
                            <a:cs typeface="+mn-cs"/>
                          </a:rPr>
                          <m:t>𝑐</m:t>
                        </m:r>
                      </m:sub>
                    </m:sSub>
                  </m:oMath>
                </a14:m>
                <a:r>
                  <a:rPr lang="en-US" altLang="zh-TW" sz="1200" kern="1200" dirty="0">
                    <a:solidFill>
                      <a:schemeClr val="tx1"/>
                    </a:solidFill>
                    <a:effectLst/>
                    <a:latin typeface="+mn-lt"/>
                    <a:ea typeface="+mn-ea"/>
                    <a:cs typeface="+mn-cs"/>
                  </a:rPr>
                  <a:t>-&gt;LTE</a:t>
                </a:r>
                <a:r>
                  <a:rPr lang="zh-TW" altLang="zh-TW" sz="1200" kern="1200" dirty="0">
                    <a:solidFill>
                      <a:schemeClr val="tx1"/>
                    </a:solidFill>
                    <a:effectLst/>
                    <a:latin typeface="+mn-lt"/>
                    <a:ea typeface="+mn-ea"/>
                    <a:cs typeface="+mn-cs"/>
                  </a:rPr>
                  <a:t>網路中</a:t>
                </a:r>
                <a:r>
                  <a:rPr lang="en-US" altLang="zh-TW" sz="1200" kern="1200" dirty="0">
                    <a:solidFill>
                      <a:schemeClr val="tx1"/>
                    </a:solidFill>
                    <a:effectLst/>
                    <a:latin typeface="+mn-lt"/>
                    <a:ea typeface="+mn-ea"/>
                    <a:cs typeface="+mn-cs"/>
                  </a:rPr>
                  <a:t>EPC</a:t>
                </a:r>
                <a:r>
                  <a:rPr lang="zh-TW" altLang="zh-TW" sz="1200" kern="1200" dirty="0">
                    <a:solidFill>
                      <a:schemeClr val="tx1"/>
                    </a:solidFill>
                    <a:effectLst/>
                    <a:latin typeface="+mn-lt"/>
                    <a:ea typeface="+mn-ea"/>
                    <a:cs typeface="+mn-cs"/>
                  </a:rPr>
                  <a:t>可用的</a:t>
                </a:r>
                <a:r>
                  <a:rPr lang="en-US" altLang="zh-TW" sz="1200" kern="1200" dirty="0">
                    <a:solidFill>
                      <a:schemeClr val="tx1"/>
                    </a:solidFill>
                    <a:effectLst/>
                    <a:latin typeface="+mn-lt"/>
                    <a:ea typeface="+mn-ea"/>
                    <a:cs typeface="+mn-cs"/>
                  </a:rPr>
                  <a:t>NRM</a:t>
                </a:r>
                <a:r>
                  <a:rPr lang="zh-TW" altLang="zh-TW" sz="1200" kern="1200" dirty="0">
                    <a:solidFill>
                      <a:schemeClr val="tx1"/>
                    </a:solidFill>
                    <a:effectLst/>
                    <a:latin typeface="+mn-lt"/>
                    <a:ea typeface="+mn-ea"/>
                    <a:cs typeface="+mn-cs"/>
                  </a:rPr>
                  <a:t>子載波總數</a:t>
                </a:r>
                <a:r>
                  <a:rPr lang="en-US" altLang="zh-TW" sz="1200" kern="1200" dirty="0">
                    <a:solidFill>
                      <a:schemeClr val="tx1"/>
                    </a:solidFill>
                    <a:effectLst/>
                    <a:latin typeface="+mn-lt"/>
                    <a:ea typeface="+mn-ea"/>
                    <a:cs typeface="+mn-cs"/>
                  </a:rPr>
                  <a:t>(c</a:t>
                </a:r>
                <a:r>
                  <a:rPr lang="zh-TW" altLang="zh-TW" sz="1200" kern="1200" dirty="0">
                    <a:solidFill>
                      <a:schemeClr val="tx1"/>
                    </a:solidFill>
                    <a:effectLst/>
                    <a:latin typeface="+mn-lt"/>
                    <a:ea typeface="+mn-ea"/>
                    <a:cs typeface="+mn-cs"/>
                  </a:rPr>
                  <a:t>是指</a:t>
                </a:r>
                <a:r>
                  <a:rPr lang="en-US" altLang="zh-TW" sz="1200" kern="1200" dirty="0">
                    <a:solidFill>
                      <a:schemeClr val="tx1"/>
                    </a:solidFill>
                    <a:effectLst/>
                    <a:latin typeface="+mn-lt"/>
                    <a:ea typeface="+mn-ea"/>
                    <a:cs typeface="+mn-cs"/>
                  </a:rPr>
                  <a:t>NRM subcarriers)</a:t>
                </a:r>
              </a:p>
              <a:p>
                <a:endParaRPr lang="zh-TW" altLang="zh-TW" sz="1200" kern="1200" dirty="0">
                  <a:solidFill>
                    <a:schemeClr val="tx1"/>
                  </a:solidFill>
                  <a:effectLst/>
                  <a:latin typeface="+mn-lt"/>
                  <a:ea typeface="+mn-ea"/>
                  <a:cs typeface="+mn-cs"/>
                </a:endParaRPr>
              </a:p>
              <a:p>
                <a:r>
                  <a:rPr lang="en-US" altLang="zh-TW" sz="1200" kern="1200" dirty="0" err="1">
                    <a:solidFill>
                      <a:schemeClr val="tx1"/>
                    </a:solidFill>
                    <a:effectLst/>
                    <a:latin typeface="+mn-lt"/>
                    <a:ea typeface="+mn-ea"/>
                    <a:cs typeface="+mn-cs"/>
                  </a:rPr>
                  <a:t>i</a:t>
                </a:r>
                <a:r>
                  <a:rPr lang="en-US" altLang="zh-TW" sz="1200" kern="1200" dirty="0">
                    <a:solidFill>
                      <a:schemeClr val="tx1"/>
                    </a:solidFill>
                    <a:effectLst/>
                    <a:latin typeface="+mn-lt"/>
                    <a:ea typeface="+mn-ea"/>
                    <a:cs typeface="+mn-cs"/>
                  </a:rPr>
                  <a:t>-&gt;</a:t>
                </a:r>
                <a:r>
                  <a:rPr lang="zh-TW" altLang="zh-TW" sz="1200" kern="1200" dirty="0">
                    <a:solidFill>
                      <a:schemeClr val="tx1"/>
                    </a:solidFill>
                    <a:effectLst/>
                    <a:latin typeface="+mn-lt"/>
                    <a:ea typeface="+mn-ea"/>
                    <a:cs typeface="+mn-cs"/>
                  </a:rPr>
                  <a:t>終端設備</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i</a:t>
                </a:r>
                <a:r>
                  <a:rPr lang="zh-TW" altLang="zh-TW" sz="1200" kern="1200" dirty="0">
                    <a:solidFill>
                      <a:schemeClr val="tx1"/>
                    </a:solidFill>
                    <a:effectLst/>
                    <a:latin typeface="+mn-lt"/>
                    <a:ea typeface="+mn-ea"/>
                    <a:cs typeface="+mn-cs"/>
                  </a:rPr>
                  <a:t>屬於集合</a:t>
                </a:r>
                <a14:m>
                  <m:oMath xmlns:m="http://schemas.openxmlformats.org/officeDocument/2006/math">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𝑁</m:t>
                        </m:r>
                      </m:e>
                      <m:sub>
                        <m:r>
                          <a:rPr lang="en-US" altLang="zh-TW" sz="1200" i="1" kern="1200">
                            <a:solidFill>
                              <a:schemeClr val="tx1"/>
                            </a:solidFill>
                            <a:effectLst/>
                            <a:latin typeface="Cambria Math" panose="02040503050406030204" pitchFamily="18" charset="0"/>
                            <a:ea typeface="+mn-ea"/>
                            <a:cs typeface="+mn-cs"/>
                          </a:rPr>
                          <m:t>𝑢</m:t>
                        </m:r>
                      </m:sub>
                    </m:sSub>
                  </m:oMath>
                </a14:m>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j-&gt;NRM</a:t>
                </a:r>
                <a:r>
                  <a:rPr lang="zh-TW" altLang="zh-TW" sz="1200" kern="1200" dirty="0">
                    <a:solidFill>
                      <a:schemeClr val="tx1"/>
                    </a:solidFill>
                    <a:effectLst/>
                    <a:latin typeface="+mn-lt"/>
                    <a:ea typeface="+mn-ea"/>
                    <a:cs typeface="+mn-cs"/>
                  </a:rPr>
                  <a:t>子載波</a:t>
                </a:r>
                <a:r>
                  <a:rPr lang="en-US" altLang="zh-TW" sz="1200" kern="1200" dirty="0">
                    <a:solidFill>
                      <a:schemeClr val="tx1"/>
                    </a:solidFill>
                    <a:effectLst/>
                    <a:latin typeface="+mn-lt"/>
                    <a:ea typeface="+mn-ea"/>
                    <a:cs typeface="+mn-cs"/>
                  </a:rPr>
                  <a:t>j</a:t>
                </a:r>
                <a:r>
                  <a:rPr lang="zh-TW" altLang="zh-TW" sz="1200" kern="1200" dirty="0">
                    <a:solidFill>
                      <a:schemeClr val="tx1"/>
                    </a:solidFill>
                    <a:effectLst/>
                    <a:latin typeface="+mn-lt"/>
                    <a:ea typeface="+mn-ea"/>
                    <a:cs typeface="+mn-cs"/>
                  </a:rPr>
                  <a:t>屬於</a:t>
                </a:r>
                <a:r>
                  <a:rPr lang="en-US" altLang="zh-TW" sz="1200" kern="1200" dirty="0">
                    <a:solidFill>
                      <a:schemeClr val="tx1"/>
                    </a:solidFill>
                    <a:effectLst/>
                    <a:latin typeface="+mn-lt"/>
                    <a:ea typeface="+mn-ea"/>
                    <a:cs typeface="+mn-cs"/>
                  </a:rPr>
                  <a:t>EPC</a:t>
                </a:r>
                <a:r>
                  <a:rPr lang="zh-TW" altLang="zh-TW" sz="1200" kern="1200" dirty="0">
                    <a:solidFill>
                      <a:schemeClr val="tx1"/>
                    </a:solidFill>
                    <a:effectLst/>
                    <a:latin typeface="+mn-lt"/>
                    <a:ea typeface="+mn-ea"/>
                    <a:cs typeface="+mn-cs"/>
                  </a:rPr>
                  <a:t>集合</a:t>
                </a:r>
                <a14:m>
                  <m:oMath xmlns:m="http://schemas.openxmlformats.org/officeDocument/2006/math">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𝑁</m:t>
                        </m:r>
                      </m:e>
                      <m:sub>
                        <m:r>
                          <a:rPr lang="en-US" altLang="zh-TW" sz="1200" i="1" kern="1200">
                            <a:solidFill>
                              <a:schemeClr val="tx1"/>
                            </a:solidFill>
                            <a:effectLst/>
                            <a:latin typeface="Cambria Math" panose="02040503050406030204" pitchFamily="18" charset="0"/>
                            <a:ea typeface="+mn-ea"/>
                            <a:cs typeface="+mn-cs"/>
                          </a:rPr>
                          <m:t>𝑐</m:t>
                        </m:r>
                      </m:sub>
                    </m:sSub>
                  </m:oMath>
                </a14:m>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R-&gt;LTE NRM </a:t>
                </a:r>
                <a:r>
                  <a:rPr lang="zh-TW" altLang="zh-TW" sz="1200" kern="1200" dirty="0">
                    <a:solidFill>
                      <a:schemeClr val="tx1"/>
                    </a:solidFill>
                    <a:effectLst/>
                    <a:latin typeface="+mn-lt"/>
                    <a:ea typeface="+mn-ea"/>
                    <a:cs typeface="+mn-cs"/>
                  </a:rPr>
                  <a:t>到終端設備的最大容量</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14:m>
                  <m:oMath xmlns:m="http://schemas.openxmlformats.org/officeDocument/2006/math">
                    <m:sSubSup>
                      <m:sSubSupPr>
                        <m:ctrlPr>
                          <a:rPr lang="zh-TW" altLang="zh-TW" sz="1200" i="1" kern="1200">
                            <a:solidFill>
                              <a:schemeClr val="tx1"/>
                            </a:solidFill>
                            <a:effectLst/>
                            <a:latin typeface="Cambria Math" panose="02040503050406030204" pitchFamily="18" charset="0"/>
                            <a:ea typeface="+mn-ea"/>
                            <a:cs typeface="+mn-cs"/>
                          </a:rPr>
                        </m:ctrlPr>
                      </m:sSubSupPr>
                      <m:e>
                        <m:r>
                          <a:rPr lang="en-US" altLang="zh-TW" sz="1200" i="1" kern="1200">
                            <a:solidFill>
                              <a:schemeClr val="tx1"/>
                            </a:solidFill>
                            <a:effectLst/>
                            <a:latin typeface="Cambria Math" panose="02040503050406030204" pitchFamily="18" charset="0"/>
                            <a:ea typeface="+mn-ea"/>
                            <a:cs typeface="+mn-cs"/>
                          </a:rPr>
                          <m:t>𝑟</m:t>
                        </m:r>
                      </m:e>
                      <m:sub>
                        <m:r>
                          <a:rPr lang="en-US" altLang="zh-TW" sz="1200" i="1" kern="1200">
                            <a:solidFill>
                              <a:schemeClr val="tx1"/>
                            </a:solidFill>
                            <a:effectLst/>
                            <a:latin typeface="Cambria Math" panose="02040503050406030204" pitchFamily="18" charset="0"/>
                            <a:ea typeface="+mn-ea"/>
                            <a:cs typeface="+mn-cs"/>
                          </a:rPr>
                          <m:t>𝑖</m:t>
                        </m:r>
                      </m:sub>
                      <m:sup>
                        <m:r>
                          <a:rPr lang="en-US" altLang="zh-TW" sz="1200" i="1" kern="1200">
                            <a:solidFill>
                              <a:schemeClr val="tx1"/>
                            </a:solidFill>
                            <a:effectLst/>
                            <a:latin typeface="Cambria Math" panose="02040503050406030204" pitchFamily="18" charset="0"/>
                            <a:ea typeface="+mn-ea"/>
                            <a:cs typeface="+mn-cs"/>
                          </a:rPr>
                          <m:t>𝑗</m:t>
                        </m:r>
                      </m:sup>
                    </m:sSubSup>
                  </m:oMath>
                </a14:m>
                <a:r>
                  <a:rPr lang="en-US" altLang="zh-TW" sz="1200" kern="1200" dirty="0">
                    <a:solidFill>
                      <a:schemeClr val="tx1"/>
                    </a:solidFill>
                    <a:effectLst/>
                    <a:latin typeface="+mn-lt"/>
                    <a:ea typeface="+mn-ea"/>
                    <a:cs typeface="+mn-cs"/>
                  </a:rPr>
                  <a:t>-&gt;</a:t>
                </a:r>
                <a:r>
                  <a:rPr lang="zh-TW" altLang="zh-TW" sz="1200" kern="1200" dirty="0">
                    <a:solidFill>
                      <a:schemeClr val="tx1"/>
                    </a:solidFill>
                    <a:effectLst/>
                    <a:latin typeface="+mn-lt"/>
                    <a:ea typeface="+mn-ea"/>
                    <a:cs typeface="+mn-cs"/>
                  </a:rPr>
                  <a:t>用戶</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i</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 LTE NRM </a:t>
                </a:r>
                <a:r>
                  <a:rPr lang="zh-TW" altLang="zh-TW" sz="1200" kern="1200" dirty="0">
                    <a:solidFill>
                      <a:schemeClr val="tx1"/>
                    </a:solidFill>
                    <a:effectLst/>
                    <a:latin typeface="+mn-lt"/>
                    <a:ea typeface="+mn-ea"/>
                    <a:cs typeface="+mn-cs"/>
                  </a:rPr>
                  <a:t>子載波</a:t>
                </a:r>
                <a:r>
                  <a:rPr lang="en-US" altLang="zh-TW" sz="1200" kern="1200" dirty="0">
                    <a:solidFill>
                      <a:schemeClr val="tx1"/>
                    </a:solidFill>
                    <a:effectLst/>
                    <a:latin typeface="+mn-lt"/>
                    <a:ea typeface="+mn-ea"/>
                    <a:cs typeface="+mn-cs"/>
                  </a:rPr>
                  <a:t> j </a:t>
                </a:r>
                <a:r>
                  <a:rPr lang="zh-TW" altLang="zh-TW" sz="1200" kern="1200" dirty="0">
                    <a:solidFill>
                      <a:schemeClr val="tx1"/>
                    </a:solidFill>
                    <a:effectLst/>
                    <a:latin typeface="+mn-lt"/>
                    <a:ea typeface="+mn-ea"/>
                    <a:cs typeface="+mn-cs"/>
                  </a:rPr>
                  <a:t>上的需求容量率</a:t>
                </a:r>
                <a:r>
                  <a:rPr lang="en-US" altLang="zh-TW" sz="1200" kern="1200" dirty="0">
                    <a:solidFill>
                      <a:schemeClr val="tx1"/>
                    </a:solidFill>
                    <a:effectLst/>
                    <a:latin typeface="+mn-lt"/>
                    <a:ea typeface="+mn-ea"/>
                    <a:cs typeface="+mn-cs"/>
                  </a:rPr>
                  <a:t>(r</a:t>
                </a:r>
                <a:r>
                  <a:rPr lang="zh-TW" altLang="zh-TW" sz="1200" kern="1200" dirty="0">
                    <a:solidFill>
                      <a:schemeClr val="tx1"/>
                    </a:solidFill>
                    <a:effectLst/>
                    <a:latin typeface="+mn-lt"/>
                    <a:ea typeface="+mn-ea"/>
                    <a:cs typeface="+mn-cs"/>
                  </a:rPr>
                  <a:t>是指</a:t>
                </a:r>
                <a:r>
                  <a:rPr lang="en-US" altLang="zh-TW" sz="1200" kern="1200" dirty="0">
                    <a:solidFill>
                      <a:schemeClr val="tx1"/>
                    </a:solidFill>
                    <a:effectLst/>
                    <a:latin typeface="+mn-lt"/>
                    <a:ea typeface="+mn-ea"/>
                    <a:cs typeface="+mn-cs"/>
                  </a:rPr>
                  <a:t>On demand capacity rate</a:t>
                </a:r>
                <a:r>
                  <a:rPr lang="zh-TW" altLang="zh-TW" sz="1200" kern="1200" dirty="0">
                    <a:solidFill>
                      <a:schemeClr val="tx1"/>
                    </a:solidFill>
                    <a:effectLst/>
                    <a:latin typeface="+mn-lt"/>
                    <a:ea typeface="+mn-ea"/>
                    <a:cs typeface="+mn-cs"/>
                  </a:rPr>
                  <a:t>需求容量率、</a:t>
                </a:r>
                <a:r>
                  <a:rPr lang="en-US" altLang="zh-TW" sz="1200" kern="1200" dirty="0" err="1">
                    <a:solidFill>
                      <a:schemeClr val="tx1"/>
                    </a:solidFill>
                    <a:effectLst/>
                    <a:latin typeface="+mn-lt"/>
                    <a:ea typeface="+mn-ea"/>
                    <a:cs typeface="+mn-cs"/>
                  </a:rPr>
                  <a:t>i</a:t>
                </a:r>
                <a:r>
                  <a:rPr lang="zh-TW" altLang="zh-TW" sz="1200" kern="1200" dirty="0">
                    <a:solidFill>
                      <a:schemeClr val="tx1"/>
                    </a:solidFill>
                    <a:effectLst/>
                    <a:latin typeface="+mn-lt"/>
                    <a:ea typeface="+mn-ea"/>
                    <a:cs typeface="+mn-cs"/>
                  </a:rPr>
                  <a:t>是指</a:t>
                </a:r>
                <a:r>
                  <a:rPr lang="en-US" altLang="zh-TW" sz="1200" kern="1200" dirty="0">
                    <a:solidFill>
                      <a:schemeClr val="tx1"/>
                    </a:solidFill>
                    <a:effectLst/>
                    <a:latin typeface="+mn-lt"/>
                    <a:ea typeface="+mn-ea"/>
                    <a:cs typeface="+mn-cs"/>
                  </a:rPr>
                  <a:t>user</a:t>
                </a:r>
                <a:r>
                  <a:rPr lang="zh-TW" altLang="zh-TW" sz="1200" kern="1200" dirty="0">
                    <a:solidFill>
                      <a:schemeClr val="tx1"/>
                    </a:solidFill>
                    <a:effectLst/>
                    <a:latin typeface="+mn-lt"/>
                    <a:ea typeface="+mn-ea"/>
                    <a:cs typeface="+mn-cs"/>
                  </a:rPr>
                  <a:t>用戶、</a:t>
                </a:r>
                <a:r>
                  <a:rPr lang="en-US" altLang="zh-TW" sz="1200" kern="1200" dirty="0">
                    <a:solidFill>
                      <a:schemeClr val="tx1"/>
                    </a:solidFill>
                    <a:effectLst/>
                    <a:latin typeface="+mn-lt"/>
                    <a:ea typeface="+mn-ea"/>
                    <a:cs typeface="+mn-cs"/>
                  </a:rPr>
                  <a:t>j</a:t>
                </a:r>
                <a:r>
                  <a:rPr lang="zh-TW" altLang="zh-TW" sz="1200" kern="1200" dirty="0">
                    <a:solidFill>
                      <a:schemeClr val="tx1"/>
                    </a:solidFill>
                    <a:effectLst/>
                    <a:latin typeface="+mn-lt"/>
                    <a:ea typeface="+mn-ea"/>
                    <a:cs typeface="+mn-cs"/>
                  </a:rPr>
                  <a:t>是指</a:t>
                </a:r>
                <a:r>
                  <a:rPr lang="en-US" altLang="zh-TW" sz="1200" kern="1200" dirty="0">
                    <a:solidFill>
                      <a:schemeClr val="tx1"/>
                    </a:solidFill>
                    <a:effectLst/>
                    <a:latin typeface="+mn-lt"/>
                    <a:ea typeface="+mn-ea"/>
                    <a:cs typeface="+mn-cs"/>
                  </a:rPr>
                  <a:t>on LTE NRM subcarrier</a:t>
                </a:r>
                <a:r>
                  <a:rPr lang="zh-TW" altLang="zh-TW" sz="1200" kern="1200" dirty="0">
                    <a:solidFill>
                      <a:schemeClr val="tx1"/>
                    </a:solidFill>
                    <a:effectLst/>
                    <a:latin typeface="+mn-lt"/>
                    <a:ea typeface="+mn-ea"/>
                    <a:cs typeface="+mn-cs"/>
                  </a:rPr>
                  <a:t>子載波</a:t>
                </a:r>
                <a:r>
                  <a:rPr lang="en-US" altLang="zh-TW" sz="1200" kern="1200" dirty="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不是次方，只是一種符號的表示方法</a:t>
                </a:r>
                <a:r>
                  <a:rPr lang="en-US" altLang="zh-TW" sz="1200" kern="1200" dirty="0">
                    <a:solidFill>
                      <a:schemeClr val="tx1"/>
                    </a:solidFill>
                    <a:effectLst/>
                    <a:latin typeface="+mn-lt"/>
                    <a:ea typeface="+mn-ea"/>
                    <a:cs typeface="+mn-cs"/>
                  </a:rPr>
                  <a:t>)</a:t>
                </a:r>
              </a:p>
              <a:p>
                <a:endParaRPr lang="zh-TW" altLang="zh-TW" sz="1200" kern="1200" dirty="0">
                  <a:solidFill>
                    <a:schemeClr val="tx1"/>
                  </a:solidFill>
                  <a:effectLst/>
                  <a:latin typeface="+mn-lt"/>
                  <a:ea typeface="+mn-ea"/>
                  <a:cs typeface="+mn-cs"/>
                </a:endParaRPr>
              </a:p>
              <a:p>
                <a14:m>
                  <m:oMath xmlns:m="http://schemas.openxmlformats.org/officeDocument/2006/math">
                    <m:r>
                      <m:rPr>
                        <m:sty m:val="p"/>
                      </m:rPr>
                      <a:rPr lang="en-US" altLang="zh-TW" sz="1200" kern="1200">
                        <a:solidFill>
                          <a:schemeClr val="tx1"/>
                        </a:solidFill>
                        <a:effectLst/>
                        <a:latin typeface="Cambria Math" panose="02040503050406030204" pitchFamily="18" charset="0"/>
                        <a:ea typeface="+mn-ea"/>
                        <a:cs typeface="+mn-cs"/>
                      </a:rPr>
                      <m:t>α</m:t>
                    </m:r>
                  </m:oMath>
                </a14:m>
                <a:r>
                  <a:rPr lang="en-US" altLang="zh-TW" sz="1200" kern="1200" dirty="0">
                    <a:solidFill>
                      <a:schemeClr val="tx1"/>
                    </a:solidFill>
                    <a:effectLst/>
                    <a:latin typeface="+mn-lt"/>
                    <a:ea typeface="+mn-ea"/>
                    <a:cs typeface="+mn-cs"/>
                  </a:rPr>
                  <a:t>-&gt; EPC </a:t>
                </a:r>
                <a:r>
                  <a:rPr lang="zh-TW" altLang="zh-TW" sz="1200" kern="1200" dirty="0">
                    <a:solidFill>
                      <a:schemeClr val="tx1"/>
                    </a:solidFill>
                    <a:effectLst/>
                    <a:latin typeface="+mn-lt"/>
                    <a:ea typeface="+mn-ea"/>
                    <a:cs typeface="+mn-cs"/>
                  </a:rPr>
                  <a:t>可用的剩餘容量</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P-&gt;</a:t>
                </a:r>
                <a:r>
                  <a:rPr lang="zh-TW" altLang="zh-TW" sz="1200" kern="1200" dirty="0">
                    <a:solidFill>
                      <a:schemeClr val="tx1"/>
                    </a:solidFill>
                    <a:effectLst/>
                    <a:latin typeface="+mn-lt"/>
                    <a:ea typeface="+mn-ea"/>
                    <a:cs typeface="+mn-cs"/>
                  </a:rPr>
                  <a:t>分配給</a:t>
                </a:r>
                <a:r>
                  <a:rPr lang="en-US" altLang="zh-TW" sz="1200" kern="1200" dirty="0">
                    <a:solidFill>
                      <a:schemeClr val="tx1"/>
                    </a:solidFill>
                    <a:effectLst/>
                    <a:latin typeface="+mn-lt"/>
                    <a:ea typeface="+mn-ea"/>
                    <a:cs typeface="+mn-cs"/>
                  </a:rPr>
                  <a:t> LTE </a:t>
                </a:r>
                <a:r>
                  <a:rPr lang="zh-TW" altLang="zh-TW" sz="1200" kern="1200" dirty="0">
                    <a:solidFill>
                      <a:schemeClr val="tx1"/>
                    </a:solidFill>
                    <a:effectLst/>
                    <a:latin typeface="+mn-lt"/>
                    <a:ea typeface="+mn-ea"/>
                    <a:cs typeface="+mn-cs"/>
                  </a:rPr>
                  <a:t>的每個</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的總功率</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14:m>
                  <m:oMath xmlns:m="http://schemas.openxmlformats.org/officeDocument/2006/math">
                    <m:sSubSup>
                      <m:sSubSupPr>
                        <m:ctrlPr>
                          <a:rPr lang="zh-TW" altLang="zh-TW" sz="1200" i="1" kern="1200">
                            <a:solidFill>
                              <a:schemeClr val="tx1"/>
                            </a:solidFill>
                            <a:effectLst/>
                            <a:latin typeface="Cambria Math" panose="02040503050406030204" pitchFamily="18" charset="0"/>
                            <a:ea typeface="+mn-ea"/>
                            <a:cs typeface="+mn-cs"/>
                          </a:rPr>
                        </m:ctrlPr>
                      </m:sSubSupPr>
                      <m:e>
                        <m:r>
                          <a:rPr lang="en-US" altLang="zh-TW" sz="1200" i="1" kern="1200">
                            <a:solidFill>
                              <a:schemeClr val="tx1"/>
                            </a:solidFill>
                            <a:effectLst/>
                            <a:latin typeface="Cambria Math" panose="02040503050406030204" pitchFamily="18" charset="0"/>
                            <a:ea typeface="+mn-ea"/>
                            <a:cs typeface="+mn-cs"/>
                          </a:rPr>
                          <m:t>𝑝</m:t>
                        </m:r>
                      </m:e>
                      <m:sub>
                        <m:r>
                          <a:rPr lang="en-US" altLang="zh-TW" sz="1200" i="1" kern="1200">
                            <a:solidFill>
                              <a:schemeClr val="tx1"/>
                            </a:solidFill>
                            <a:effectLst/>
                            <a:latin typeface="Cambria Math" panose="02040503050406030204" pitchFamily="18" charset="0"/>
                            <a:ea typeface="+mn-ea"/>
                            <a:cs typeface="+mn-cs"/>
                          </a:rPr>
                          <m:t>𝑖</m:t>
                        </m:r>
                      </m:sub>
                      <m:sup>
                        <m:r>
                          <a:rPr lang="en-US" altLang="zh-TW" sz="1200" i="1" kern="1200">
                            <a:solidFill>
                              <a:schemeClr val="tx1"/>
                            </a:solidFill>
                            <a:effectLst/>
                            <a:latin typeface="Cambria Math" panose="02040503050406030204" pitchFamily="18" charset="0"/>
                            <a:ea typeface="+mn-ea"/>
                            <a:cs typeface="+mn-cs"/>
                          </a:rPr>
                          <m:t>𝑗</m:t>
                        </m:r>
                      </m:sup>
                    </m:sSubSup>
                  </m:oMath>
                </a14:m>
                <a:r>
                  <a:rPr lang="en-US" altLang="zh-TW" sz="1200" kern="1200" dirty="0">
                    <a:solidFill>
                      <a:schemeClr val="tx1"/>
                    </a:solidFill>
                    <a:effectLst/>
                    <a:latin typeface="+mn-lt"/>
                    <a:ea typeface="+mn-ea"/>
                    <a:cs typeface="+mn-cs"/>
                  </a:rPr>
                  <a:t>-&gt;</a:t>
                </a:r>
                <a:r>
                  <a:rPr lang="zh-TW" altLang="zh-TW" sz="1200" kern="1200" dirty="0">
                    <a:solidFill>
                      <a:schemeClr val="tx1"/>
                    </a:solidFill>
                    <a:effectLst/>
                    <a:latin typeface="+mn-lt"/>
                    <a:ea typeface="+mn-ea"/>
                    <a:cs typeface="+mn-cs"/>
                  </a:rPr>
                  <a:t>終端設備</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i</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 EPC </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 LTE NRM </a:t>
                </a:r>
                <a:r>
                  <a:rPr lang="zh-TW" altLang="zh-TW" sz="1200" kern="1200" dirty="0">
                    <a:solidFill>
                      <a:schemeClr val="tx1"/>
                    </a:solidFill>
                    <a:effectLst/>
                    <a:latin typeface="+mn-lt"/>
                    <a:ea typeface="+mn-ea"/>
                    <a:cs typeface="+mn-cs"/>
                  </a:rPr>
                  <a:t>子載波</a:t>
                </a:r>
                <a:r>
                  <a:rPr lang="en-US" altLang="zh-TW" sz="1200" kern="1200" dirty="0">
                    <a:solidFill>
                      <a:schemeClr val="tx1"/>
                    </a:solidFill>
                    <a:effectLst/>
                    <a:latin typeface="+mn-lt"/>
                    <a:ea typeface="+mn-ea"/>
                    <a:cs typeface="+mn-cs"/>
                  </a:rPr>
                  <a:t> j </a:t>
                </a:r>
                <a:r>
                  <a:rPr lang="zh-TW" altLang="zh-TW" sz="1200" kern="1200" dirty="0">
                    <a:solidFill>
                      <a:schemeClr val="tx1"/>
                    </a:solidFill>
                    <a:effectLst/>
                    <a:latin typeface="+mn-lt"/>
                    <a:ea typeface="+mn-ea"/>
                    <a:cs typeface="+mn-cs"/>
                  </a:rPr>
                  <a:t>上所需的功率</a:t>
                </a:r>
                <a:r>
                  <a:rPr lang="en-US" altLang="zh-TW" sz="1200" kern="1200" dirty="0">
                    <a:solidFill>
                      <a:schemeClr val="tx1"/>
                    </a:solidFill>
                    <a:effectLst/>
                    <a:latin typeface="+mn-lt"/>
                    <a:ea typeface="+mn-ea"/>
                    <a:cs typeface="+mn-cs"/>
                  </a:rPr>
                  <a:t>(p</a:t>
                </a:r>
                <a:r>
                  <a:rPr lang="zh-TW" altLang="en-US" sz="1200" kern="1200" dirty="0">
                    <a:solidFill>
                      <a:schemeClr val="tx1"/>
                    </a:solidFill>
                    <a:effectLst/>
                    <a:latin typeface="+mn-lt"/>
                    <a:ea typeface="+mn-ea"/>
                    <a:cs typeface="+mn-cs"/>
                  </a:rPr>
                  <a:t>試指功率、</a:t>
                </a:r>
                <a:r>
                  <a:rPr lang="en-US" altLang="zh-TW" sz="1200" kern="1200" dirty="0" err="1">
                    <a:solidFill>
                      <a:schemeClr val="tx1"/>
                    </a:solidFill>
                    <a:effectLst/>
                    <a:latin typeface="+mn-lt"/>
                    <a:ea typeface="+mn-ea"/>
                    <a:cs typeface="+mn-cs"/>
                  </a:rPr>
                  <a:t>i</a:t>
                </a:r>
                <a:r>
                  <a:rPr lang="zh-TW" altLang="en-US" sz="1200" kern="1200" dirty="0">
                    <a:solidFill>
                      <a:schemeClr val="tx1"/>
                    </a:solidFill>
                    <a:effectLst/>
                    <a:latin typeface="+mn-lt"/>
                    <a:ea typeface="+mn-ea"/>
                    <a:cs typeface="+mn-cs"/>
                  </a:rPr>
                  <a:t>是指終端設備、</a:t>
                </a:r>
                <a:r>
                  <a:rPr lang="en-US" altLang="zh-TW" sz="1200" kern="1200" dirty="0">
                    <a:solidFill>
                      <a:schemeClr val="tx1"/>
                    </a:solidFill>
                    <a:effectLst/>
                    <a:latin typeface="+mn-lt"/>
                    <a:ea typeface="+mn-ea"/>
                    <a:cs typeface="+mn-cs"/>
                  </a:rPr>
                  <a:t>j</a:t>
                </a:r>
                <a:r>
                  <a:rPr lang="zh-TW" altLang="en-US" sz="1200" kern="1200" dirty="0">
                    <a:solidFill>
                      <a:schemeClr val="tx1"/>
                    </a:solidFill>
                    <a:effectLst/>
                    <a:latin typeface="+mn-lt"/>
                    <a:ea typeface="+mn-ea"/>
                    <a:cs typeface="+mn-cs"/>
                  </a:rPr>
                  <a:t>是指</a:t>
                </a:r>
                <a:r>
                  <a:rPr lang="en-US" altLang="zh-TW" sz="1200" kern="1200" dirty="0">
                    <a:solidFill>
                      <a:schemeClr val="tx1"/>
                    </a:solidFill>
                    <a:effectLst/>
                    <a:latin typeface="+mn-lt"/>
                    <a:ea typeface="+mn-ea"/>
                    <a:cs typeface="+mn-cs"/>
                  </a:rPr>
                  <a:t>on LTE NRM subcarrier</a:t>
                </a:r>
                <a:r>
                  <a:rPr lang="zh-TW" altLang="zh-TW" sz="1200" kern="1200" dirty="0">
                    <a:solidFill>
                      <a:schemeClr val="tx1"/>
                    </a:solidFill>
                    <a:effectLst/>
                    <a:latin typeface="+mn-lt"/>
                    <a:ea typeface="+mn-ea"/>
                    <a:cs typeface="+mn-cs"/>
                  </a:rPr>
                  <a:t>子載波</a:t>
                </a:r>
                <a:r>
                  <a:rPr lang="en-US" altLang="zh-TW" sz="1200" kern="1200" dirty="0">
                    <a:solidFill>
                      <a:schemeClr val="tx1"/>
                    </a:solidFill>
                    <a:effectLst/>
                    <a:latin typeface="+mn-lt"/>
                    <a:ea typeface="+mn-ea"/>
                    <a:cs typeface="+mn-cs"/>
                  </a:rPr>
                  <a:t>)</a:t>
                </a:r>
              </a:p>
              <a:p>
                <a:endParaRPr lang="zh-TW" altLang="zh-TW" sz="1200" kern="1200" dirty="0">
                  <a:solidFill>
                    <a:schemeClr val="tx1"/>
                  </a:solidFill>
                  <a:effectLst/>
                  <a:latin typeface="+mn-lt"/>
                  <a:ea typeface="+mn-ea"/>
                  <a:cs typeface="+mn-cs"/>
                </a:endParaRPr>
              </a:p>
              <a:p>
                <a14:m>
                  <m:oMath xmlns:m="http://schemas.openxmlformats.org/officeDocument/2006/math">
                    <m:r>
                      <m:rPr>
                        <m:sty m:val="p"/>
                      </m:rPr>
                      <a:rPr lang="en-US" altLang="zh-TW" sz="1200" kern="1200">
                        <a:solidFill>
                          <a:schemeClr val="tx1"/>
                        </a:solidFill>
                        <a:effectLst/>
                        <a:latin typeface="Cambria Math" panose="02040503050406030204" pitchFamily="18" charset="0"/>
                        <a:ea typeface="+mn-ea"/>
                        <a:cs typeface="+mn-cs"/>
                      </a:rPr>
                      <m:t>β</m:t>
                    </m:r>
                  </m:oMath>
                </a14:m>
                <a:r>
                  <a:rPr lang="en-US" altLang="zh-TW" sz="1200" kern="1200" dirty="0">
                    <a:solidFill>
                      <a:schemeClr val="tx1"/>
                    </a:solidFill>
                    <a:effectLst/>
                    <a:latin typeface="+mn-lt"/>
                    <a:ea typeface="+mn-ea"/>
                    <a:cs typeface="+mn-cs"/>
                  </a:rPr>
                  <a:t>-&gt; EPC </a:t>
                </a:r>
                <a:r>
                  <a:rPr lang="zh-TW" altLang="zh-TW" sz="1200" kern="1200" dirty="0">
                    <a:solidFill>
                      <a:schemeClr val="tx1"/>
                    </a:solidFill>
                    <a:effectLst/>
                    <a:latin typeface="+mn-lt"/>
                    <a:ea typeface="+mn-ea"/>
                    <a:cs typeface="+mn-cs"/>
                  </a:rPr>
                  <a:t>可用的剩餘功率</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14:m>
                  <m:oMath xmlns:m="http://schemas.openxmlformats.org/officeDocument/2006/math">
                    <m:sSubSup>
                      <m:sSubSupPr>
                        <m:ctrlPr>
                          <a:rPr lang="zh-TW" altLang="zh-TW" sz="1200" i="1" kern="1200">
                            <a:solidFill>
                              <a:schemeClr val="tx1"/>
                            </a:solidFill>
                            <a:effectLst/>
                            <a:latin typeface="Cambria Math" panose="02040503050406030204" pitchFamily="18" charset="0"/>
                            <a:ea typeface="+mn-ea"/>
                            <a:cs typeface="+mn-cs"/>
                          </a:rPr>
                        </m:ctrlPr>
                      </m:sSubSupPr>
                      <m:e>
                        <m:r>
                          <a:rPr lang="en-US" altLang="zh-TW" sz="1200" i="1" kern="1200">
                            <a:solidFill>
                              <a:schemeClr val="tx1"/>
                            </a:solidFill>
                            <a:effectLst/>
                            <a:latin typeface="Cambria Math" panose="02040503050406030204" pitchFamily="18" charset="0"/>
                            <a:ea typeface="+mn-ea"/>
                            <a:cs typeface="+mn-cs"/>
                          </a:rPr>
                          <m:t>𝑓</m:t>
                        </m:r>
                      </m:e>
                      <m:sub>
                        <m:r>
                          <a:rPr lang="en-US" altLang="zh-TW" sz="1200" i="1" kern="1200">
                            <a:solidFill>
                              <a:schemeClr val="tx1"/>
                            </a:solidFill>
                            <a:effectLst/>
                            <a:latin typeface="Cambria Math" panose="02040503050406030204" pitchFamily="18" charset="0"/>
                            <a:ea typeface="+mn-ea"/>
                            <a:cs typeface="+mn-cs"/>
                          </a:rPr>
                          <m:t>𝑖</m:t>
                        </m:r>
                      </m:sub>
                      <m:sup>
                        <m:r>
                          <a:rPr lang="en-US" altLang="zh-TW" sz="1200" i="1" kern="1200">
                            <a:solidFill>
                              <a:schemeClr val="tx1"/>
                            </a:solidFill>
                            <a:effectLst/>
                            <a:latin typeface="Cambria Math" panose="02040503050406030204" pitchFamily="18" charset="0"/>
                            <a:ea typeface="+mn-ea"/>
                            <a:cs typeface="+mn-cs"/>
                          </a:rPr>
                          <m:t>𝑗</m:t>
                        </m:r>
                      </m:sup>
                    </m:sSubSup>
                  </m:oMath>
                </a14:m>
                <a:r>
                  <a:rPr lang="en-US" altLang="zh-TW" sz="1200" kern="1200" dirty="0">
                    <a:solidFill>
                      <a:schemeClr val="tx1"/>
                    </a:solidFill>
                    <a:effectLst/>
                    <a:latin typeface="+mn-lt"/>
                    <a:ea typeface="+mn-ea"/>
                    <a:cs typeface="+mn-cs"/>
                  </a:rPr>
                  <a:t>-&gt; LTE</a:t>
                </a:r>
                <a:r>
                  <a:rPr lang="zh-TW" altLang="zh-TW" sz="1200" kern="1200" dirty="0">
                    <a:solidFill>
                      <a:schemeClr val="tx1"/>
                    </a:solidFill>
                    <a:effectLst/>
                    <a:latin typeface="+mn-lt"/>
                    <a:ea typeface="+mn-ea"/>
                    <a:cs typeface="+mn-cs"/>
                  </a:rPr>
                  <a:t>中</a:t>
                </a:r>
                <a:r>
                  <a:rPr lang="en-US" altLang="zh-TW" sz="1200" kern="1200" dirty="0" err="1">
                    <a:solidFill>
                      <a:schemeClr val="tx1"/>
                    </a:solidFill>
                    <a:effectLst/>
                    <a:latin typeface="+mn-lt"/>
                    <a:ea typeface="+mn-ea"/>
                    <a:cs typeface="+mn-cs"/>
                  </a:rPr>
                  <a:t>eNB</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EPC</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NRM</a:t>
                </a:r>
                <a:r>
                  <a:rPr lang="zh-TW" altLang="zh-TW" sz="1200" kern="1200" dirty="0">
                    <a:solidFill>
                      <a:schemeClr val="tx1"/>
                    </a:solidFill>
                    <a:effectLst/>
                    <a:latin typeface="+mn-lt"/>
                    <a:ea typeface="+mn-ea"/>
                    <a:cs typeface="+mn-cs"/>
                  </a:rPr>
                  <a:t>之間的流矩陣</a:t>
                </a:r>
                <a:r>
                  <a:rPr lang="en-US" altLang="zh-TW" sz="1200" kern="1200" dirty="0">
                    <a:solidFill>
                      <a:schemeClr val="tx1"/>
                    </a:solidFill>
                    <a:effectLst/>
                    <a:latin typeface="+mn-lt"/>
                    <a:ea typeface="+mn-ea"/>
                    <a:cs typeface="+mn-cs"/>
                  </a:rPr>
                  <a:t>(f</a:t>
                </a:r>
                <a:r>
                  <a:rPr lang="zh-TW" altLang="en-US" sz="1200" kern="1200" dirty="0">
                    <a:solidFill>
                      <a:schemeClr val="tx1"/>
                    </a:solidFill>
                    <a:effectLst/>
                    <a:latin typeface="+mn-lt"/>
                    <a:ea typeface="+mn-ea"/>
                    <a:cs typeface="+mn-cs"/>
                  </a:rPr>
                  <a:t>是指流矩陣、</a:t>
                </a:r>
                <a:r>
                  <a:rPr lang="en-US" altLang="zh-TW" sz="1200" kern="1200" dirty="0" err="1">
                    <a:solidFill>
                      <a:schemeClr val="tx1"/>
                    </a:solidFill>
                    <a:effectLst/>
                    <a:latin typeface="+mn-lt"/>
                    <a:ea typeface="+mn-ea"/>
                    <a:cs typeface="+mn-cs"/>
                  </a:rPr>
                  <a:t>i</a:t>
                </a:r>
                <a:r>
                  <a:rPr lang="zh-TW" altLang="zh-TW" sz="1200" kern="1200" dirty="0">
                    <a:solidFill>
                      <a:schemeClr val="tx1"/>
                    </a:solidFill>
                    <a:effectLst/>
                    <a:latin typeface="+mn-lt"/>
                    <a:ea typeface="+mn-ea"/>
                    <a:cs typeface="+mn-cs"/>
                  </a:rPr>
                  <a:t>是指</a:t>
                </a:r>
                <a:r>
                  <a:rPr lang="en-US" altLang="zh-TW" sz="1200" kern="1200" dirty="0">
                    <a:solidFill>
                      <a:schemeClr val="tx1"/>
                    </a:solidFill>
                    <a:effectLst/>
                    <a:latin typeface="+mn-lt"/>
                    <a:ea typeface="+mn-ea"/>
                    <a:cs typeface="+mn-cs"/>
                  </a:rPr>
                  <a:t>user</a:t>
                </a:r>
                <a:r>
                  <a:rPr lang="zh-TW" altLang="zh-TW" sz="1200" kern="1200" dirty="0">
                    <a:solidFill>
                      <a:schemeClr val="tx1"/>
                    </a:solidFill>
                    <a:effectLst/>
                    <a:latin typeface="+mn-lt"/>
                    <a:ea typeface="+mn-ea"/>
                    <a:cs typeface="+mn-cs"/>
                  </a:rPr>
                  <a:t>用戶</a:t>
                </a:r>
                <a:r>
                  <a:rPr lang="zh-TW" altLang="en-US"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j</a:t>
                </a:r>
                <a:r>
                  <a:rPr lang="zh-TW" altLang="en-US" sz="1200" kern="1200" dirty="0">
                    <a:solidFill>
                      <a:schemeClr val="tx1"/>
                    </a:solidFill>
                    <a:effectLst/>
                    <a:latin typeface="+mn-lt"/>
                    <a:ea typeface="+mn-ea"/>
                    <a:cs typeface="+mn-cs"/>
                  </a:rPr>
                  <a:t>是指</a:t>
                </a:r>
                <a:r>
                  <a:rPr lang="en-US" altLang="zh-TW" sz="1200" kern="1200" dirty="0">
                    <a:solidFill>
                      <a:schemeClr val="tx1"/>
                    </a:solidFill>
                    <a:effectLst/>
                    <a:latin typeface="+mn-lt"/>
                    <a:ea typeface="+mn-ea"/>
                    <a:cs typeface="+mn-cs"/>
                  </a:rPr>
                  <a:t>on LTE NRM subcarrier</a:t>
                </a:r>
                <a:r>
                  <a:rPr lang="zh-TW" altLang="zh-TW" sz="1200" kern="1200" dirty="0">
                    <a:solidFill>
                      <a:schemeClr val="tx1"/>
                    </a:solidFill>
                    <a:effectLst/>
                    <a:latin typeface="+mn-lt"/>
                    <a:ea typeface="+mn-ea"/>
                    <a:cs typeface="+mn-cs"/>
                  </a:rPr>
                  <a:t>子載波</a:t>
                </a:r>
                <a:r>
                  <a:rPr lang="en-US" altLang="zh-TW" sz="1200" kern="1200" dirty="0">
                    <a:solidFill>
                      <a:schemeClr val="tx1"/>
                    </a:solidFill>
                    <a:effectLst/>
                    <a:latin typeface="+mn-lt"/>
                    <a:ea typeface="+mn-ea"/>
                    <a:cs typeface="+mn-cs"/>
                  </a:rPr>
                  <a:t>)</a:t>
                </a:r>
              </a:p>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與</a:t>
                </a:r>
                <a:r>
                  <a:rPr lang="en-US" altLang="zh-TW" sz="1200" kern="1200" dirty="0">
                    <a:solidFill>
                      <a:schemeClr val="tx1"/>
                    </a:solidFill>
                    <a:effectLst/>
                    <a:latin typeface="+mn-lt"/>
                    <a:ea typeface="+mn-ea"/>
                    <a:cs typeface="+mn-cs"/>
                  </a:rPr>
                  <a:t>destination flow matrix </a:t>
                </a:r>
                <a:r>
                  <a:rPr lang="zh-TW" altLang="zh-TW" sz="1200" kern="1200" dirty="0">
                    <a:solidFill>
                      <a:schemeClr val="tx1"/>
                    </a:solidFill>
                    <a:effectLst/>
                    <a:latin typeface="+mn-lt"/>
                    <a:ea typeface="+mn-ea"/>
                    <a:cs typeface="+mn-cs"/>
                  </a:rPr>
                  <a:t>類似</a:t>
                </a:r>
                <a:r>
                  <a:rPr lang="en-US" altLang="zh-TW" sz="1200" kern="1200" dirty="0">
                    <a:solidFill>
                      <a:schemeClr val="tx1"/>
                    </a:solidFill>
                    <a:effectLst/>
                    <a:latin typeface="+mn-lt"/>
                    <a:ea typeface="+mn-ea"/>
                    <a:cs typeface="+mn-cs"/>
                  </a:rPr>
                  <a:t>)</a:t>
                </a:r>
              </a:p>
              <a:p>
                <a:endParaRPr lang="zh-TW" altLang="zh-TW" sz="1200" kern="1200" dirty="0">
                  <a:solidFill>
                    <a:schemeClr val="tx1"/>
                  </a:solidFill>
                  <a:effectLst/>
                  <a:latin typeface="+mn-lt"/>
                  <a:ea typeface="+mn-ea"/>
                  <a:cs typeface="+mn-cs"/>
                </a:endParaRPr>
              </a:p>
              <a:p>
                <a:endParaRPr lang="zh-TW" altLang="en-US" dirty="0"/>
              </a:p>
            </p:txBody>
          </p:sp>
        </mc:Choice>
        <mc:Fallback xmlns="">
          <p:sp>
            <p:nvSpPr>
              <p:cNvPr id="3" name="備忘稿版面配置區 2"/>
              <p:cNvSpPr>
                <a:spLocks noGrp="1"/>
              </p:cNvSpPr>
              <p:nvPr>
                <p:ph type="body" idx="1"/>
              </p:nvPr>
            </p:nvSpPr>
            <p:spPr/>
            <p:txBody>
              <a:bodyPr>
                <a:normAutofit fontScale="77500" lnSpcReduction="20000"/>
              </a:bodyPr>
              <a:lstStyle/>
              <a:p>
                <a:r>
                  <a:rPr lang="en-US" altLang="zh-TW" sz="1200" kern="1200" dirty="0">
                    <a:solidFill>
                      <a:schemeClr val="tx1"/>
                    </a:solidFill>
                    <a:effectLst/>
                    <a:latin typeface="+mn-lt"/>
                    <a:ea typeface="+mn-ea"/>
                    <a:cs typeface="+mn-cs"/>
                  </a:rPr>
                  <a:t>Notations(</a:t>
                </a:r>
                <a:r>
                  <a:rPr lang="zh-TW" altLang="zh-TW" sz="1200" kern="1200" dirty="0">
                    <a:solidFill>
                      <a:schemeClr val="tx1"/>
                    </a:solidFill>
                    <a:effectLst/>
                    <a:latin typeface="+mn-lt"/>
                    <a:ea typeface="+mn-ea"/>
                    <a:cs typeface="+mn-cs"/>
                  </a:rPr>
                  <a:t>符號</a:t>
                </a:r>
                <a:r>
                  <a:rPr lang="en-US" altLang="zh-TW" sz="1200" kern="1200" dirty="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a:p>
                <a:r>
                  <a:rPr lang="en-US" altLang="zh-TW" sz="1200" i="0" kern="1200">
                    <a:solidFill>
                      <a:schemeClr val="tx1"/>
                    </a:solidFill>
                    <a:effectLst/>
                    <a:latin typeface="Cambria Math" panose="02040503050406030204" pitchFamily="18" charset="0"/>
                    <a:ea typeface="+mn-ea"/>
                    <a:cs typeface="+mn-cs"/>
                  </a:rPr>
                  <a:t>𝑁</a:t>
                </a:r>
                <a:r>
                  <a:rPr lang="zh-TW" altLang="zh-TW" sz="1200" i="0" kern="1200">
                    <a:solidFill>
                      <a:schemeClr val="tx1"/>
                    </a:solidFill>
                    <a:effectLst/>
                    <a:latin typeface="Cambria Math" panose="02040503050406030204" pitchFamily="18" charset="0"/>
                    <a:ea typeface="+mn-ea"/>
                    <a:cs typeface="+mn-cs"/>
                  </a:rPr>
                  <a:t>_</a:t>
                </a:r>
                <a:r>
                  <a:rPr lang="en-US" altLang="zh-TW" sz="1200" i="0" kern="1200">
                    <a:solidFill>
                      <a:schemeClr val="tx1"/>
                    </a:solidFill>
                    <a:effectLst/>
                    <a:latin typeface="Cambria Math" panose="02040503050406030204" pitchFamily="18" charset="0"/>
                    <a:ea typeface="+mn-ea"/>
                    <a:cs typeface="+mn-cs"/>
                  </a:rPr>
                  <a:t>𝑢</a:t>
                </a:r>
                <a:r>
                  <a:rPr lang="en-US" altLang="zh-TW" sz="1200" kern="1200" dirty="0">
                    <a:solidFill>
                      <a:schemeClr val="tx1"/>
                    </a:solidFill>
                    <a:effectLst/>
                    <a:latin typeface="+mn-lt"/>
                    <a:ea typeface="+mn-ea"/>
                    <a:cs typeface="+mn-cs"/>
                  </a:rPr>
                  <a:t>-&gt;LTE</a:t>
                </a:r>
                <a:r>
                  <a:rPr lang="zh-TW" altLang="zh-TW" sz="1200" kern="1200" dirty="0">
                    <a:solidFill>
                      <a:schemeClr val="tx1"/>
                    </a:solidFill>
                    <a:effectLst/>
                    <a:latin typeface="+mn-lt"/>
                    <a:ea typeface="+mn-ea"/>
                    <a:cs typeface="+mn-cs"/>
                  </a:rPr>
                  <a:t>網路的用戶總數</a:t>
                </a:r>
                <a:r>
                  <a:rPr lang="en-US" altLang="zh-TW" sz="1200" kern="1200" dirty="0">
                    <a:solidFill>
                      <a:schemeClr val="tx1"/>
                    </a:solidFill>
                    <a:effectLst/>
                    <a:latin typeface="+mn-lt"/>
                    <a:ea typeface="+mn-ea"/>
                    <a:cs typeface="+mn-cs"/>
                  </a:rPr>
                  <a:t>(N</a:t>
                </a:r>
                <a:r>
                  <a:rPr lang="zh-TW" altLang="zh-TW" sz="1200" kern="1200" dirty="0">
                    <a:solidFill>
                      <a:schemeClr val="tx1"/>
                    </a:solidFill>
                    <a:effectLst/>
                    <a:latin typeface="+mn-lt"/>
                    <a:ea typeface="+mn-ea"/>
                    <a:cs typeface="+mn-cs"/>
                  </a:rPr>
                  <a:t>是指</a:t>
                </a:r>
                <a:r>
                  <a:rPr lang="en-US" altLang="zh-TW" sz="1200" kern="1200" dirty="0">
                    <a:solidFill>
                      <a:schemeClr val="tx1"/>
                    </a:solidFill>
                    <a:effectLst/>
                    <a:latin typeface="+mn-lt"/>
                    <a:ea typeface="+mn-ea"/>
                    <a:cs typeface="+mn-cs"/>
                  </a:rPr>
                  <a:t>total number, u</a:t>
                </a:r>
                <a:r>
                  <a:rPr lang="zh-TW" altLang="zh-TW" sz="1200" kern="1200" dirty="0">
                    <a:solidFill>
                      <a:schemeClr val="tx1"/>
                    </a:solidFill>
                    <a:effectLst/>
                    <a:latin typeface="+mn-lt"/>
                    <a:ea typeface="+mn-ea"/>
                    <a:cs typeface="+mn-cs"/>
                  </a:rPr>
                  <a:t>是指</a:t>
                </a:r>
                <a:r>
                  <a:rPr lang="en-US" altLang="zh-TW" sz="1200" kern="1200" dirty="0">
                    <a:solidFill>
                      <a:schemeClr val="tx1"/>
                    </a:solidFill>
                    <a:effectLst/>
                    <a:latin typeface="+mn-lt"/>
                    <a:ea typeface="+mn-ea"/>
                    <a:cs typeface="+mn-cs"/>
                  </a:rPr>
                  <a:t>users)</a:t>
                </a:r>
              </a:p>
              <a:p>
                <a:endParaRPr lang="zh-TW" altLang="zh-TW" sz="1200" kern="1200" dirty="0">
                  <a:solidFill>
                    <a:schemeClr val="tx1"/>
                  </a:solidFill>
                  <a:effectLst/>
                  <a:latin typeface="+mn-lt"/>
                  <a:ea typeface="+mn-ea"/>
                  <a:cs typeface="+mn-cs"/>
                </a:endParaRPr>
              </a:p>
              <a:p>
                <a:r>
                  <a:rPr lang="en-US" altLang="zh-TW" sz="1200" i="0" kern="1200">
                    <a:solidFill>
                      <a:schemeClr val="tx1"/>
                    </a:solidFill>
                    <a:effectLst/>
                    <a:latin typeface="Cambria Math" panose="02040503050406030204" pitchFamily="18" charset="0"/>
                    <a:ea typeface="+mn-ea"/>
                    <a:cs typeface="+mn-cs"/>
                  </a:rPr>
                  <a:t>𝑁</a:t>
                </a:r>
                <a:r>
                  <a:rPr lang="zh-TW" altLang="zh-TW" sz="1200" i="0" kern="1200">
                    <a:solidFill>
                      <a:schemeClr val="tx1"/>
                    </a:solidFill>
                    <a:effectLst/>
                    <a:latin typeface="Cambria Math" panose="02040503050406030204" pitchFamily="18" charset="0"/>
                    <a:ea typeface="+mn-ea"/>
                    <a:cs typeface="+mn-cs"/>
                  </a:rPr>
                  <a:t>_</a:t>
                </a:r>
                <a:r>
                  <a:rPr lang="en-US" altLang="zh-TW" sz="1200" i="0" kern="1200">
                    <a:solidFill>
                      <a:schemeClr val="tx1"/>
                    </a:solidFill>
                    <a:effectLst/>
                    <a:latin typeface="Cambria Math" panose="02040503050406030204" pitchFamily="18" charset="0"/>
                    <a:ea typeface="+mn-ea"/>
                    <a:cs typeface="+mn-cs"/>
                  </a:rPr>
                  <a:t>𝑐</a:t>
                </a:r>
                <a:r>
                  <a:rPr lang="en-US" altLang="zh-TW" sz="1200" kern="1200" dirty="0">
                    <a:solidFill>
                      <a:schemeClr val="tx1"/>
                    </a:solidFill>
                    <a:effectLst/>
                    <a:latin typeface="+mn-lt"/>
                    <a:ea typeface="+mn-ea"/>
                    <a:cs typeface="+mn-cs"/>
                  </a:rPr>
                  <a:t>-&gt;LTE</a:t>
                </a:r>
                <a:r>
                  <a:rPr lang="zh-TW" altLang="zh-TW" sz="1200" kern="1200" dirty="0">
                    <a:solidFill>
                      <a:schemeClr val="tx1"/>
                    </a:solidFill>
                    <a:effectLst/>
                    <a:latin typeface="+mn-lt"/>
                    <a:ea typeface="+mn-ea"/>
                    <a:cs typeface="+mn-cs"/>
                  </a:rPr>
                  <a:t>網路中</a:t>
                </a:r>
                <a:r>
                  <a:rPr lang="en-US" altLang="zh-TW" sz="1200" kern="1200" dirty="0">
                    <a:solidFill>
                      <a:schemeClr val="tx1"/>
                    </a:solidFill>
                    <a:effectLst/>
                    <a:latin typeface="+mn-lt"/>
                    <a:ea typeface="+mn-ea"/>
                    <a:cs typeface="+mn-cs"/>
                  </a:rPr>
                  <a:t>EPC</a:t>
                </a:r>
                <a:r>
                  <a:rPr lang="zh-TW" altLang="zh-TW" sz="1200" kern="1200" dirty="0">
                    <a:solidFill>
                      <a:schemeClr val="tx1"/>
                    </a:solidFill>
                    <a:effectLst/>
                    <a:latin typeface="+mn-lt"/>
                    <a:ea typeface="+mn-ea"/>
                    <a:cs typeface="+mn-cs"/>
                  </a:rPr>
                  <a:t>可用的</a:t>
                </a:r>
                <a:r>
                  <a:rPr lang="en-US" altLang="zh-TW" sz="1200" kern="1200" dirty="0">
                    <a:solidFill>
                      <a:schemeClr val="tx1"/>
                    </a:solidFill>
                    <a:effectLst/>
                    <a:latin typeface="+mn-lt"/>
                    <a:ea typeface="+mn-ea"/>
                    <a:cs typeface="+mn-cs"/>
                  </a:rPr>
                  <a:t>NRM</a:t>
                </a:r>
                <a:r>
                  <a:rPr lang="zh-TW" altLang="zh-TW" sz="1200" kern="1200" dirty="0">
                    <a:solidFill>
                      <a:schemeClr val="tx1"/>
                    </a:solidFill>
                    <a:effectLst/>
                    <a:latin typeface="+mn-lt"/>
                    <a:ea typeface="+mn-ea"/>
                    <a:cs typeface="+mn-cs"/>
                  </a:rPr>
                  <a:t>子載波總數</a:t>
                </a:r>
                <a:r>
                  <a:rPr lang="en-US" altLang="zh-TW" sz="1200" kern="1200" dirty="0">
                    <a:solidFill>
                      <a:schemeClr val="tx1"/>
                    </a:solidFill>
                    <a:effectLst/>
                    <a:latin typeface="+mn-lt"/>
                    <a:ea typeface="+mn-ea"/>
                    <a:cs typeface="+mn-cs"/>
                  </a:rPr>
                  <a:t>(c</a:t>
                </a:r>
                <a:r>
                  <a:rPr lang="zh-TW" altLang="zh-TW" sz="1200" kern="1200" dirty="0">
                    <a:solidFill>
                      <a:schemeClr val="tx1"/>
                    </a:solidFill>
                    <a:effectLst/>
                    <a:latin typeface="+mn-lt"/>
                    <a:ea typeface="+mn-ea"/>
                    <a:cs typeface="+mn-cs"/>
                  </a:rPr>
                  <a:t>是指</a:t>
                </a:r>
                <a:r>
                  <a:rPr lang="en-US" altLang="zh-TW" sz="1200" kern="1200" dirty="0">
                    <a:solidFill>
                      <a:schemeClr val="tx1"/>
                    </a:solidFill>
                    <a:effectLst/>
                    <a:latin typeface="+mn-lt"/>
                    <a:ea typeface="+mn-ea"/>
                    <a:cs typeface="+mn-cs"/>
                  </a:rPr>
                  <a:t>NRM subcarriers)</a:t>
                </a:r>
              </a:p>
              <a:p>
                <a:endParaRPr lang="zh-TW" altLang="zh-TW" sz="1200" kern="1200" dirty="0">
                  <a:solidFill>
                    <a:schemeClr val="tx1"/>
                  </a:solidFill>
                  <a:effectLst/>
                  <a:latin typeface="+mn-lt"/>
                  <a:ea typeface="+mn-ea"/>
                  <a:cs typeface="+mn-cs"/>
                </a:endParaRPr>
              </a:p>
              <a:p>
                <a:r>
                  <a:rPr lang="en-US" altLang="zh-TW" sz="1200" kern="1200" dirty="0" err="1">
                    <a:solidFill>
                      <a:schemeClr val="tx1"/>
                    </a:solidFill>
                    <a:effectLst/>
                    <a:latin typeface="+mn-lt"/>
                    <a:ea typeface="+mn-ea"/>
                    <a:cs typeface="+mn-cs"/>
                  </a:rPr>
                  <a:t>i</a:t>
                </a:r>
                <a:r>
                  <a:rPr lang="en-US" altLang="zh-TW" sz="1200" kern="1200" dirty="0">
                    <a:solidFill>
                      <a:schemeClr val="tx1"/>
                    </a:solidFill>
                    <a:effectLst/>
                    <a:latin typeface="+mn-lt"/>
                    <a:ea typeface="+mn-ea"/>
                    <a:cs typeface="+mn-cs"/>
                  </a:rPr>
                  <a:t>-&gt;</a:t>
                </a:r>
                <a:r>
                  <a:rPr lang="zh-TW" altLang="zh-TW" sz="1200" kern="1200" dirty="0">
                    <a:solidFill>
                      <a:schemeClr val="tx1"/>
                    </a:solidFill>
                    <a:effectLst/>
                    <a:latin typeface="+mn-lt"/>
                    <a:ea typeface="+mn-ea"/>
                    <a:cs typeface="+mn-cs"/>
                  </a:rPr>
                  <a:t>終端設備</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i</a:t>
                </a:r>
                <a:r>
                  <a:rPr lang="zh-TW" altLang="zh-TW" sz="1200" kern="1200" dirty="0">
                    <a:solidFill>
                      <a:schemeClr val="tx1"/>
                    </a:solidFill>
                    <a:effectLst/>
                    <a:latin typeface="+mn-lt"/>
                    <a:ea typeface="+mn-ea"/>
                    <a:cs typeface="+mn-cs"/>
                  </a:rPr>
                  <a:t>屬於集合</a:t>
                </a:r>
                <a:r>
                  <a:rPr lang="en-US" altLang="zh-TW" sz="1200" i="0" kern="1200">
                    <a:solidFill>
                      <a:schemeClr val="tx1"/>
                    </a:solidFill>
                    <a:effectLst/>
                    <a:latin typeface="Cambria Math" panose="02040503050406030204" pitchFamily="18" charset="0"/>
                    <a:ea typeface="+mn-ea"/>
                    <a:cs typeface="+mn-cs"/>
                  </a:rPr>
                  <a:t>𝑁</a:t>
                </a:r>
                <a:r>
                  <a:rPr lang="zh-TW" altLang="zh-TW" sz="1200" i="0" kern="1200">
                    <a:solidFill>
                      <a:schemeClr val="tx1"/>
                    </a:solidFill>
                    <a:effectLst/>
                    <a:latin typeface="Cambria Math" panose="02040503050406030204" pitchFamily="18" charset="0"/>
                    <a:ea typeface="+mn-ea"/>
                    <a:cs typeface="+mn-cs"/>
                  </a:rPr>
                  <a:t>_</a:t>
                </a:r>
                <a:r>
                  <a:rPr lang="en-US" altLang="zh-TW" sz="1200" i="0" kern="1200">
                    <a:solidFill>
                      <a:schemeClr val="tx1"/>
                    </a:solidFill>
                    <a:effectLst/>
                    <a:latin typeface="Cambria Math" panose="02040503050406030204" pitchFamily="18" charset="0"/>
                    <a:ea typeface="+mn-ea"/>
                    <a:cs typeface="+mn-cs"/>
                  </a:rPr>
                  <a:t>𝑢</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j-&gt;NRM</a:t>
                </a:r>
                <a:r>
                  <a:rPr lang="zh-TW" altLang="zh-TW" sz="1200" kern="1200" dirty="0">
                    <a:solidFill>
                      <a:schemeClr val="tx1"/>
                    </a:solidFill>
                    <a:effectLst/>
                    <a:latin typeface="+mn-lt"/>
                    <a:ea typeface="+mn-ea"/>
                    <a:cs typeface="+mn-cs"/>
                  </a:rPr>
                  <a:t>子載波</a:t>
                </a:r>
                <a:r>
                  <a:rPr lang="en-US" altLang="zh-TW" sz="1200" kern="1200" dirty="0">
                    <a:solidFill>
                      <a:schemeClr val="tx1"/>
                    </a:solidFill>
                    <a:effectLst/>
                    <a:latin typeface="+mn-lt"/>
                    <a:ea typeface="+mn-ea"/>
                    <a:cs typeface="+mn-cs"/>
                  </a:rPr>
                  <a:t>j</a:t>
                </a:r>
                <a:r>
                  <a:rPr lang="zh-TW" altLang="zh-TW" sz="1200" kern="1200" dirty="0">
                    <a:solidFill>
                      <a:schemeClr val="tx1"/>
                    </a:solidFill>
                    <a:effectLst/>
                    <a:latin typeface="+mn-lt"/>
                    <a:ea typeface="+mn-ea"/>
                    <a:cs typeface="+mn-cs"/>
                  </a:rPr>
                  <a:t>屬於</a:t>
                </a:r>
                <a:r>
                  <a:rPr lang="en-US" altLang="zh-TW" sz="1200" kern="1200" dirty="0">
                    <a:solidFill>
                      <a:schemeClr val="tx1"/>
                    </a:solidFill>
                    <a:effectLst/>
                    <a:latin typeface="+mn-lt"/>
                    <a:ea typeface="+mn-ea"/>
                    <a:cs typeface="+mn-cs"/>
                  </a:rPr>
                  <a:t>EPC</a:t>
                </a:r>
                <a:r>
                  <a:rPr lang="zh-TW" altLang="zh-TW" sz="1200" kern="1200" dirty="0">
                    <a:solidFill>
                      <a:schemeClr val="tx1"/>
                    </a:solidFill>
                    <a:effectLst/>
                    <a:latin typeface="+mn-lt"/>
                    <a:ea typeface="+mn-ea"/>
                    <a:cs typeface="+mn-cs"/>
                  </a:rPr>
                  <a:t>集合</a:t>
                </a:r>
                <a:r>
                  <a:rPr lang="en-US" altLang="zh-TW" sz="1200" i="0" kern="1200">
                    <a:solidFill>
                      <a:schemeClr val="tx1"/>
                    </a:solidFill>
                    <a:effectLst/>
                    <a:latin typeface="Cambria Math" panose="02040503050406030204" pitchFamily="18" charset="0"/>
                    <a:ea typeface="+mn-ea"/>
                    <a:cs typeface="+mn-cs"/>
                  </a:rPr>
                  <a:t>𝑁</a:t>
                </a:r>
                <a:r>
                  <a:rPr lang="zh-TW" altLang="zh-TW" sz="1200" i="0" kern="1200">
                    <a:solidFill>
                      <a:schemeClr val="tx1"/>
                    </a:solidFill>
                    <a:effectLst/>
                    <a:latin typeface="Cambria Math" panose="02040503050406030204" pitchFamily="18" charset="0"/>
                    <a:ea typeface="+mn-ea"/>
                    <a:cs typeface="+mn-cs"/>
                  </a:rPr>
                  <a:t>_</a:t>
                </a:r>
                <a:r>
                  <a:rPr lang="en-US" altLang="zh-TW" sz="1200" i="0" kern="1200">
                    <a:solidFill>
                      <a:schemeClr val="tx1"/>
                    </a:solidFill>
                    <a:effectLst/>
                    <a:latin typeface="Cambria Math" panose="02040503050406030204" pitchFamily="18" charset="0"/>
                    <a:ea typeface="+mn-ea"/>
                    <a:cs typeface="+mn-cs"/>
                  </a:rPr>
                  <a:t>𝑐</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R-&gt;LTE NRM </a:t>
                </a:r>
                <a:r>
                  <a:rPr lang="zh-TW" altLang="zh-TW" sz="1200" kern="1200" dirty="0">
                    <a:solidFill>
                      <a:schemeClr val="tx1"/>
                    </a:solidFill>
                    <a:effectLst/>
                    <a:latin typeface="+mn-lt"/>
                    <a:ea typeface="+mn-ea"/>
                    <a:cs typeface="+mn-cs"/>
                  </a:rPr>
                  <a:t>到終端設備的最大容量</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en-US" altLang="zh-TW" sz="1200" i="0" kern="1200">
                    <a:solidFill>
                      <a:schemeClr val="tx1"/>
                    </a:solidFill>
                    <a:effectLst/>
                    <a:latin typeface="Cambria Math" panose="02040503050406030204" pitchFamily="18" charset="0"/>
                    <a:ea typeface="+mn-ea"/>
                    <a:cs typeface="+mn-cs"/>
                  </a:rPr>
                  <a:t>𝑟</a:t>
                </a:r>
                <a:r>
                  <a:rPr lang="zh-TW" altLang="zh-TW" sz="1200" i="0" kern="1200">
                    <a:solidFill>
                      <a:schemeClr val="tx1"/>
                    </a:solidFill>
                    <a:effectLst/>
                    <a:latin typeface="Cambria Math" panose="02040503050406030204" pitchFamily="18" charset="0"/>
                    <a:ea typeface="+mn-ea"/>
                    <a:cs typeface="+mn-cs"/>
                  </a:rPr>
                  <a:t>_</a:t>
                </a:r>
                <a:r>
                  <a:rPr lang="en-US" altLang="zh-TW" sz="1200" i="0" kern="1200">
                    <a:solidFill>
                      <a:schemeClr val="tx1"/>
                    </a:solidFill>
                    <a:effectLst/>
                    <a:latin typeface="Cambria Math" panose="02040503050406030204" pitchFamily="18" charset="0"/>
                    <a:ea typeface="+mn-ea"/>
                    <a:cs typeface="+mn-cs"/>
                  </a:rPr>
                  <a:t>𝑖^𝑗</a:t>
                </a:r>
                <a:r>
                  <a:rPr lang="en-US" altLang="zh-TW" sz="1200" kern="1200" dirty="0">
                    <a:solidFill>
                      <a:schemeClr val="tx1"/>
                    </a:solidFill>
                    <a:effectLst/>
                    <a:latin typeface="+mn-lt"/>
                    <a:ea typeface="+mn-ea"/>
                    <a:cs typeface="+mn-cs"/>
                  </a:rPr>
                  <a:t>-&gt;</a:t>
                </a:r>
                <a:r>
                  <a:rPr lang="zh-TW" altLang="zh-TW" sz="1200" kern="1200" dirty="0">
                    <a:solidFill>
                      <a:schemeClr val="tx1"/>
                    </a:solidFill>
                    <a:effectLst/>
                    <a:latin typeface="+mn-lt"/>
                    <a:ea typeface="+mn-ea"/>
                    <a:cs typeface="+mn-cs"/>
                  </a:rPr>
                  <a:t>用戶</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i</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 LTE NRM </a:t>
                </a:r>
                <a:r>
                  <a:rPr lang="zh-TW" altLang="zh-TW" sz="1200" kern="1200" dirty="0">
                    <a:solidFill>
                      <a:schemeClr val="tx1"/>
                    </a:solidFill>
                    <a:effectLst/>
                    <a:latin typeface="+mn-lt"/>
                    <a:ea typeface="+mn-ea"/>
                    <a:cs typeface="+mn-cs"/>
                  </a:rPr>
                  <a:t>子載波</a:t>
                </a:r>
                <a:r>
                  <a:rPr lang="en-US" altLang="zh-TW" sz="1200" kern="1200" dirty="0">
                    <a:solidFill>
                      <a:schemeClr val="tx1"/>
                    </a:solidFill>
                    <a:effectLst/>
                    <a:latin typeface="+mn-lt"/>
                    <a:ea typeface="+mn-ea"/>
                    <a:cs typeface="+mn-cs"/>
                  </a:rPr>
                  <a:t> j </a:t>
                </a:r>
                <a:r>
                  <a:rPr lang="zh-TW" altLang="zh-TW" sz="1200" kern="1200" dirty="0">
                    <a:solidFill>
                      <a:schemeClr val="tx1"/>
                    </a:solidFill>
                    <a:effectLst/>
                    <a:latin typeface="+mn-lt"/>
                    <a:ea typeface="+mn-ea"/>
                    <a:cs typeface="+mn-cs"/>
                  </a:rPr>
                  <a:t>上的需求容量率</a:t>
                </a:r>
                <a:r>
                  <a:rPr lang="en-US" altLang="zh-TW" sz="1200" kern="1200" dirty="0">
                    <a:solidFill>
                      <a:schemeClr val="tx1"/>
                    </a:solidFill>
                    <a:effectLst/>
                    <a:latin typeface="+mn-lt"/>
                    <a:ea typeface="+mn-ea"/>
                    <a:cs typeface="+mn-cs"/>
                  </a:rPr>
                  <a:t>(r</a:t>
                </a:r>
                <a:r>
                  <a:rPr lang="zh-TW" altLang="zh-TW" sz="1200" kern="1200" dirty="0">
                    <a:solidFill>
                      <a:schemeClr val="tx1"/>
                    </a:solidFill>
                    <a:effectLst/>
                    <a:latin typeface="+mn-lt"/>
                    <a:ea typeface="+mn-ea"/>
                    <a:cs typeface="+mn-cs"/>
                  </a:rPr>
                  <a:t>是指</a:t>
                </a:r>
                <a:r>
                  <a:rPr lang="en-US" altLang="zh-TW" sz="1200" kern="1200" dirty="0">
                    <a:solidFill>
                      <a:schemeClr val="tx1"/>
                    </a:solidFill>
                    <a:effectLst/>
                    <a:latin typeface="+mn-lt"/>
                    <a:ea typeface="+mn-ea"/>
                    <a:cs typeface="+mn-cs"/>
                  </a:rPr>
                  <a:t>On demand capacity rate</a:t>
                </a:r>
                <a:r>
                  <a:rPr lang="zh-TW" altLang="zh-TW" sz="1200" kern="1200" dirty="0">
                    <a:solidFill>
                      <a:schemeClr val="tx1"/>
                    </a:solidFill>
                    <a:effectLst/>
                    <a:latin typeface="+mn-lt"/>
                    <a:ea typeface="+mn-ea"/>
                    <a:cs typeface="+mn-cs"/>
                  </a:rPr>
                  <a:t>需求容量率、</a:t>
                </a:r>
                <a:r>
                  <a:rPr lang="en-US" altLang="zh-TW" sz="1200" kern="1200" dirty="0" err="1">
                    <a:solidFill>
                      <a:schemeClr val="tx1"/>
                    </a:solidFill>
                    <a:effectLst/>
                    <a:latin typeface="+mn-lt"/>
                    <a:ea typeface="+mn-ea"/>
                    <a:cs typeface="+mn-cs"/>
                  </a:rPr>
                  <a:t>i</a:t>
                </a:r>
                <a:r>
                  <a:rPr lang="zh-TW" altLang="zh-TW" sz="1200" kern="1200" dirty="0">
                    <a:solidFill>
                      <a:schemeClr val="tx1"/>
                    </a:solidFill>
                    <a:effectLst/>
                    <a:latin typeface="+mn-lt"/>
                    <a:ea typeface="+mn-ea"/>
                    <a:cs typeface="+mn-cs"/>
                  </a:rPr>
                  <a:t>是指</a:t>
                </a:r>
                <a:r>
                  <a:rPr lang="en-US" altLang="zh-TW" sz="1200" kern="1200" dirty="0">
                    <a:solidFill>
                      <a:schemeClr val="tx1"/>
                    </a:solidFill>
                    <a:effectLst/>
                    <a:latin typeface="+mn-lt"/>
                    <a:ea typeface="+mn-ea"/>
                    <a:cs typeface="+mn-cs"/>
                  </a:rPr>
                  <a:t>user</a:t>
                </a:r>
                <a:r>
                  <a:rPr lang="zh-TW" altLang="zh-TW" sz="1200" kern="1200" dirty="0">
                    <a:solidFill>
                      <a:schemeClr val="tx1"/>
                    </a:solidFill>
                    <a:effectLst/>
                    <a:latin typeface="+mn-lt"/>
                    <a:ea typeface="+mn-ea"/>
                    <a:cs typeface="+mn-cs"/>
                  </a:rPr>
                  <a:t>用戶、</a:t>
                </a:r>
                <a:r>
                  <a:rPr lang="en-US" altLang="zh-TW" sz="1200" kern="1200" dirty="0">
                    <a:solidFill>
                      <a:schemeClr val="tx1"/>
                    </a:solidFill>
                    <a:effectLst/>
                    <a:latin typeface="+mn-lt"/>
                    <a:ea typeface="+mn-ea"/>
                    <a:cs typeface="+mn-cs"/>
                  </a:rPr>
                  <a:t>j</a:t>
                </a:r>
                <a:r>
                  <a:rPr lang="zh-TW" altLang="zh-TW" sz="1200" kern="1200" dirty="0">
                    <a:solidFill>
                      <a:schemeClr val="tx1"/>
                    </a:solidFill>
                    <a:effectLst/>
                    <a:latin typeface="+mn-lt"/>
                    <a:ea typeface="+mn-ea"/>
                    <a:cs typeface="+mn-cs"/>
                  </a:rPr>
                  <a:t>是指</a:t>
                </a:r>
                <a:r>
                  <a:rPr lang="en-US" altLang="zh-TW" sz="1200" kern="1200" dirty="0">
                    <a:solidFill>
                      <a:schemeClr val="tx1"/>
                    </a:solidFill>
                    <a:effectLst/>
                    <a:latin typeface="+mn-lt"/>
                    <a:ea typeface="+mn-ea"/>
                    <a:cs typeface="+mn-cs"/>
                  </a:rPr>
                  <a:t>on LTE NRM subcarrier</a:t>
                </a:r>
                <a:r>
                  <a:rPr lang="zh-TW" altLang="zh-TW" sz="1200" kern="1200" dirty="0">
                    <a:solidFill>
                      <a:schemeClr val="tx1"/>
                    </a:solidFill>
                    <a:effectLst/>
                    <a:latin typeface="+mn-lt"/>
                    <a:ea typeface="+mn-ea"/>
                    <a:cs typeface="+mn-cs"/>
                  </a:rPr>
                  <a:t>子載波</a:t>
                </a:r>
                <a:r>
                  <a:rPr lang="en-US" altLang="zh-TW" sz="1200" kern="1200" dirty="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不是次方，只是一種符號的表示方法</a:t>
                </a:r>
                <a:r>
                  <a:rPr lang="en-US" altLang="zh-TW" sz="1200" kern="1200" dirty="0">
                    <a:solidFill>
                      <a:schemeClr val="tx1"/>
                    </a:solidFill>
                    <a:effectLst/>
                    <a:latin typeface="+mn-lt"/>
                    <a:ea typeface="+mn-ea"/>
                    <a:cs typeface="+mn-cs"/>
                  </a:rPr>
                  <a:t>)</a:t>
                </a:r>
              </a:p>
              <a:p>
                <a:endParaRPr lang="zh-TW" altLang="zh-TW" sz="1200" kern="1200" dirty="0">
                  <a:solidFill>
                    <a:schemeClr val="tx1"/>
                  </a:solidFill>
                  <a:effectLst/>
                  <a:latin typeface="+mn-lt"/>
                  <a:ea typeface="+mn-ea"/>
                  <a:cs typeface="+mn-cs"/>
                </a:endParaRPr>
              </a:p>
              <a:p>
                <a:r>
                  <a:rPr lang="en-US" altLang="zh-TW" sz="1200" i="0" kern="1200">
                    <a:solidFill>
                      <a:schemeClr val="tx1"/>
                    </a:solidFill>
                    <a:effectLst/>
                    <a:latin typeface="Cambria Math" panose="02040503050406030204" pitchFamily="18" charset="0"/>
                    <a:ea typeface="+mn-ea"/>
                    <a:cs typeface="+mn-cs"/>
                  </a:rPr>
                  <a:t>α</a:t>
                </a:r>
                <a:r>
                  <a:rPr lang="en-US" altLang="zh-TW" sz="1200" kern="1200" dirty="0">
                    <a:solidFill>
                      <a:schemeClr val="tx1"/>
                    </a:solidFill>
                    <a:effectLst/>
                    <a:latin typeface="+mn-lt"/>
                    <a:ea typeface="+mn-ea"/>
                    <a:cs typeface="+mn-cs"/>
                  </a:rPr>
                  <a:t>-&gt; EPC </a:t>
                </a:r>
                <a:r>
                  <a:rPr lang="zh-TW" altLang="zh-TW" sz="1200" kern="1200" dirty="0">
                    <a:solidFill>
                      <a:schemeClr val="tx1"/>
                    </a:solidFill>
                    <a:effectLst/>
                    <a:latin typeface="+mn-lt"/>
                    <a:ea typeface="+mn-ea"/>
                    <a:cs typeface="+mn-cs"/>
                  </a:rPr>
                  <a:t>可用的剩餘容量</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P-&gt;</a:t>
                </a:r>
                <a:r>
                  <a:rPr lang="zh-TW" altLang="zh-TW" sz="1200" kern="1200" dirty="0">
                    <a:solidFill>
                      <a:schemeClr val="tx1"/>
                    </a:solidFill>
                    <a:effectLst/>
                    <a:latin typeface="+mn-lt"/>
                    <a:ea typeface="+mn-ea"/>
                    <a:cs typeface="+mn-cs"/>
                  </a:rPr>
                  <a:t>分配給</a:t>
                </a:r>
                <a:r>
                  <a:rPr lang="en-US" altLang="zh-TW" sz="1200" kern="1200" dirty="0">
                    <a:solidFill>
                      <a:schemeClr val="tx1"/>
                    </a:solidFill>
                    <a:effectLst/>
                    <a:latin typeface="+mn-lt"/>
                    <a:ea typeface="+mn-ea"/>
                    <a:cs typeface="+mn-cs"/>
                  </a:rPr>
                  <a:t> LTE </a:t>
                </a:r>
                <a:r>
                  <a:rPr lang="zh-TW" altLang="zh-TW" sz="1200" kern="1200" dirty="0">
                    <a:solidFill>
                      <a:schemeClr val="tx1"/>
                    </a:solidFill>
                    <a:effectLst/>
                    <a:latin typeface="+mn-lt"/>
                    <a:ea typeface="+mn-ea"/>
                    <a:cs typeface="+mn-cs"/>
                  </a:rPr>
                  <a:t>的每個</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的總功率</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en-US" altLang="zh-TW" sz="1200" i="0" kern="1200">
                    <a:solidFill>
                      <a:schemeClr val="tx1"/>
                    </a:solidFill>
                    <a:effectLst/>
                    <a:latin typeface="Cambria Math" panose="02040503050406030204" pitchFamily="18" charset="0"/>
                    <a:ea typeface="+mn-ea"/>
                    <a:cs typeface="+mn-cs"/>
                  </a:rPr>
                  <a:t>𝑝</a:t>
                </a:r>
                <a:r>
                  <a:rPr lang="zh-TW" altLang="zh-TW" sz="1200" i="0" kern="1200">
                    <a:solidFill>
                      <a:schemeClr val="tx1"/>
                    </a:solidFill>
                    <a:effectLst/>
                    <a:latin typeface="Cambria Math" panose="02040503050406030204" pitchFamily="18" charset="0"/>
                    <a:ea typeface="+mn-ea"/>
                    <a:cs typeface="+mn-cs"/>
                  </a:rPr>
                  <a:t>_</a:t>
                </a:r>
                <a:r>
                  <a:rPr lang="en-US" altLang="zh-TW" sz="1200" i="0" kern="1200">
                    <a:solidFill>
                      <a:schemeClr val="tx1"/>
                    </a:solidFill>
                    <a:effectLst/>
                    <a:latin typeface="Cambria Math" panose="02040503050406030204" pitchFamily="18" charset="0"/>
                    <a:ea typeface="+mn-ea"/>
                    <a:cs typeface="+mn-cs"/>
                  </a:rPr>
                  <a:t>𝑖^𝑗</a:t>
                </a:r>
                <a:r>
                  <a:rPr lang="en-US" altLang="zh-TW" sz="1200" kern="1200" dirty="0">
                    <a:solidFill>
                      <a:schemeClr val="tx1"/>
                    </a:solidFill>
                    <a:effectLst/>
                    <a:latin typeface="+mn-lt"/>
                    <a:ea typeface="+mn-ea"/>
                    <a:cs typeface="+mn-cs"/>
                  </a:rPr>
                  <a:t>-&gt;</a:t>
                </a:r>
                <a:r>
                  <a:rPr lang="zh-TW" altLang="zh-TW" sz="1200" kern="1200" dirty="0">
                    <a:solidFill>
                      <a:schemeClr val="tx1"/>
                    </a:solidFill>
                    <a:effectLst/>
                    <a:latin typeface="+mn-lt"/>
                    <a:ea typeface="+mn-ea"/>
                    <a:cs typeface="+mn-cs"/>
                  </a:rPr>
                  <a:t>終端設備</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i</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 EPC </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 LTE NRM </a:t>
                </a:r>
                <a:r>
                  <a:rPr lang="zh-TW" altLang="zh-TW" sz="1200" kern="1200" dirty="0">
                    <a:solidFill>
                      <a:schemeClr val="tx1"/>
                    </a:solidFill>
                    <a:effectLst/>
                    <a:latin typeface="+mn-lt"/>
                    <a:ea typeface="+mn-ea"/>
                    <a:cs typeface="+mn-cs"/>
                  </a:rPr>
                  <a:t>子載波</a:t>
                </a:r>
                <a:r>
                  <a:rPr lang="en-US" altLang="zh-TW" sz="1200" kern="1200" dirty="0">
                    <a:solidFill>
                      <a:schemeClr val="tx1"/>
                    </a:solidFill>
                    <a:effectLst/>
                    <a:latin typeface="+mn-lt"/>
                    <a:ea typeface="+mn-ea"/>
                    <a:cs typeface="+mn-cs"/>
                  </a:rPr>
                  <a:t> j </a:t>
                </a:r>
                <a:r>
                  <a:rPr lang="zh-TW" altLang="zh-TW" sz="1200" kern="1200" dirty="0">
                    <a:solidFill>
                      <a:schemeClr val="tx1"/>
                    </a:solidFill>
                    <a:effectLst/>
                    <a:latin typeface="+mn-lt"/>
                    <a:ea typeface="+mn-ea"/>
                    <a:cs typeface="+mn-cs"/>
                  </a:rPr>
                  <a:t>上所需的功率</a:t>
                </a:r>
                <a:r>
                  <a:rPr lang="en-US" altLang="zh-TW" sz="1200" kern="1200" dirty="0">
                    <a:solidFill>
                      <a:schemeClr val="tx1"/>
                    </a:solidFill>
                    <a:effectLst/>
                    <a:latin typeface="+mn-lt"/>
                    <a:ea typeface="+mn-ea"/>
                    <a:cs typeface="+mn-cs"/>
                  </a:rPr>
                  <a:t>(p</a:t>
                </a:r>
                <a:r>
                  <a:rPr lang="zh-TW" altLang="en-US" sz="1200" kern="1200" dirty="0">
                    <a:solidFill>
                      <a:schemeClr val="tx1"/>
                    </a:solidFill>
                    <a:effectLst/>
                    <a:latin typeface="+mn-lt"/>
                    <a:ea typeface="+mn-ea"/>
                    <a:cs typeface="+mn-cs"/>
                  </a:rPr>
                  <a:t>試指功率、</a:t>
                </a:r>
                <a:r>
                  <a:rPr lang="en-US" altLang="zh-TW" sz="1200" kern="1200" dirty="0" err="1">
                    <a:solidFill>
                      <a:schemeClr val="tx1"/>
                    </a:solidFill>
                    <a:effectLst/>
                    <a:latin typeface="+mn-lt"/>
                    <a:ea typeface="+mn-ea"/>
                    <a:cs typeface="+mn-cs"/>
                  </a:rPr>
                  <a:t>i</a:t>
                </a:r>
                <a:r>
                  <a:rPr lang="zh-TW" altLang="en-US" sz="1200" kern="1200" dirty="0">
                    <a:solidFill>
                      <a:schemeClr val="tx1"/>
                    </a:solidFill>
                    <a:effectLst/>
                    <a:latin typeface="+mn-lt"/>
                    <a:ea typeface="+mn-ea"/>
                    <a:cs typeface="+mn-cs"/>
                  </a:rPr>
                  <a:t>是指終端設備、</a:t>
                </a:r>
                <a:r>
                  <a:rPr lang="en-US" altLang="zh-TW" sz="1200" kern="1200" dirty="0">
                    <a:solidFill>
                      <a:schemeClr val="tx1"/>
                    </a:solidFill>
                    <a:effectLst/>
                    <a:latin typeface="+mn-lt"/>
                    <a:ea typeface="+mn-ea"/>
                    <a:cs typeface="+mn-cs"/>
                  </a:rPr>
                  <a:t>j</a:t>
                </a:r>
                <a:r>
                  <a:rPr lang="zh-TW" altLang="en-US" sz="1200" kern="1200" dirty="0">
                    <a:solidFill>
                      <a:schemeClr val="tx1"/>
                    </a:solidFill>
                    <a:effectLst/>
                    <a:latin typeface="+mn-lt"/>
                    <a:ea typeface="+mn-ea"/>
                    <a:cs typeface="+mn-cs"/>
                  </a:rPr>
                  <a:t>是指</a:t>
                </a:r>
                <a:r>
                  <a:rPr lang="en-US" altLang="zh-TW" sz="1200" kern="1200" dirty="0">
                    <a:solidFill>
                      <a:schemeClr val="tx1"/>
                    </a:solidFill>
                    <a:effectLst/>
                    <a:latin typeface="+mn-lt"/>
                    <a:ea typeface="+mn-ea"/>
                    <a:cs typeface="+mn-cs"/>
                  </a:rPr>
                  <a:t>on LTE NRM subcarrier</a:t>
                </a:r>
                <a:r>
                  <a:rPr lang="zh-TW" altLang="zh-TW" sz="1200" kern="1200" dirty="0">
                    <a:solidFill>
                      <a:schemeClr val="tx1"/>
                    </a:solidFill>
                    <a:effectLst/>
                    <a:latin typeface="+mn-lt"/>
                    <a:ea typeface="+mn-ea"/>
                    <a:cs typeface="+mn-cs"/>
                  </a:rPr>
                  <a:t>子載波</a:t>
                </a:r>
                <a:r>
                  <a:rPr lang="en-US" altLang="zh-TW" sz="1200" kern="1200" dirty="0">
                    <a:solidFill>
                      <a:schemeClr val="tx1"/>
                    </a:solidFill>
                    <a:effectLst/>
                    <a:latin typeface="+mn-lt"/>
                    <a:ea typeface="+mn-ea"/>
                    <a:cs typeface="+mn-cs"/>
                  </a:rPr>
                  <a:t>)</a:t>
                </a:r>
              </a:p>
              <a:p>
                <a:endParaRPr lang="zh-TW" altLang="zh-TW" sz="1200" kern="1200" dirty="0">
                  <a:solidFill>
                    <a:schemeClr val="tx1"/>
                  </a:solidFill>
                  <a:effectLst/>
                  <a:latin typeface="+mn-lt"/>
                  <a:ea typeface="+mn-ea"/>
                  <a:cs typeface="+mn-cs"/>
                </a:endParaRPr>
              </a:p>
              <a:p>
                <a:r>
                  <a:rPr lang="en-US" altLang="zh-TW" sz="1200" i="0" kern="1200">
                    <a:solidFill>
                      <a:schemeClr val="tx1"/>
                    </a:solidFill>
                    <a:effectLst/>
                    <a:latin typeface="Cambria Math" panose="02040503050406030204" pitchFamily="18" charset="0"/>
                    <a:ea typeface="+mn-ea"/>
                    <a:cs typeface="+mn-cs"/>
                  </a:rPr>
                  <a:t>β</a:t>
                </a:r>
                <a:r>
                  <a:rPr lang="en-US" altLang="zh-TW" sz="1200" kern="1200" dirty="0">
                    <a:solidFill>
                      <a:schemeClr val="tx1"/>
                    </a:solidFill>
                    <a:effectLst/>
                    <a:latin typeface="+mn-lt"/>
                    <a:ea typeface="+mn-ea"/>
                    <a:cs typeface="+mn-cs"/>
                  </a:rPr>
                  <a:t>-&gt; EPC </a:t>
                </a:r>
                <a:r>
                  <a:rPr lang="zh-TW" altLang="zh-TW" sz="1200" kern="1200" dirty="0">
                    <a:solidFill>
                      <a:schemeClr val="tx1"/>
                    </a:solidFill>
                    <a:effectLst/>
                    <a:latin typeface="+mn-lt"/>
                    <a:ea typeface="+mn-ea"/>
                    <a:cs typeface="+mn-cs"/>
                  </a:rPr>
                  <a:t>可用的剩餘功率</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en-US" altLang="zh-TW" sz="1200" i="0" kern="1200">
                    <a:solidFill>
                      <a:schemeClr val="tx1"/>
                    </a:solidFill>
                    <a:effectLst/>
                    <a:latin typeface="Cambria Math" panose="02040503050406030204" pitchFamily="18" charset="0"/>
                    <a:ea typeface="+mn-ea"/>
                    <a:cs typeface="+mn-cs"/>
                  </a:rPr>
                  <a:t>𝑓</a:t>
                </a:r>
                <a:r>
                  <a:rPr lang="zh-TW" altLang="zh-TW" sz="1200" i="0" kern="1200">
                    <a:solidFill>
                      <a:schemeClr val="tx1"/>
                    </a:solidFill>
                    <a:effectLst/>
                    <a:latin typeface="Cambria Math" panose="02040503050406030204" pitchFamily="18" charset="0"/>
                    <a:ea typeface="+mn-ea"/>
                    <a:cs typeface="+mn-cs"/>
                  </a:rPr>
                  <a:t>_</a:t>
                </a:r>
                <a:r>
                  <a:rPr lang="en-US" altLang="zh-TW" sz="1200" i="0" kern="1200">
                    <a:solidFill>
                      <a:schemeClr val="tx1"/>
                    </a:solidFill>
                    <a:effectLst/>
                    <a:latin typeface="Cambria Math" panose="02040503050406030204" pitchFamily="18" charset="0"/>
                    <a:ea typeface="+mn-ea"/>
                    <a:cs typeface="+mn-cs"/>
                  </a:rPr>
                  <a:t>𝑖^𝑗</a:t>
                </a:r>
                <a:r>
                  <a:rPr lang="en-US" altLang="zh-TW" sz="1200" kern="1200" dirty="0">
                    <a:solidFill>
                      <a:schemeClr val="tx1"/>
                    </a:solidFill>
                    <a:effectLst/>
                    <a:latin typeface="+mn-lt"/>
                    <a:ea typeface="+mn-ea"/>
                    <a:cs typeface="+mn-cs"/>
                  </a:rPr>
                  <a:t>-&gt; LTE</a:t>
                </a:r>
                <a:r>
                  <a:rPr lang="zh-TW" altLang="zh-TW" sz="1200" kern="1200" dirty="0">
                    <a:solidFill>
                      <a:schemeClr val="tx1"/>
                    </a:solidFill>
                    <a:effectLst/>
                    <a:latin typeface="+mn-lt"/>
                    <a:ea typeface="+mn-ea"/>
                    <a:cs typeface="+mn-cs"/>
                  </a:rPr>
                  <a:t>中</a:t>
                </a:r>
                <a:r>
                  <a:rPr lang="en-US" altLang="zh-TW" sz="1200" kern="1200" dirty="0" err="1">
                    <a:solidFill>
                      <a:schemeClr val="tx1"/>
                    </a:solidFill>
                    <a:effectLst/>
                    <a:latin typeface="+mn-lt"/>
                    <a:ea typeface="+mn-ea"/>
                    <a:cs typeface="+mn-cs"/>
                  </a:rPr>
                  <a:t>eNB</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EPC</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NRM</a:t>
                </a:r>
                <a:r>
                  <a:rPr lang="zh-TW" altLang="zh-TW" sz="1200" kern="1200" dirty="0">
                    <a:solidFill>
                      <a:schemeClr val="tx1"/>
                    </a:solidFill>
                    <a:effectLst/>
                    <a:latin typeface="+mn-lt"/>
                    <a:ea typeface="+mn-ea"/>
                    <a:cs typeface="+mn-cs"/>
                  </a:rPr>
                  <a:t>之間的流矩陣</a:t>
                </a:r>
                <a:r>
                  <a:rPr lang="en-US" altLang="zh-TW" sz="1200" kern="1200" dirty="0">
                    <a:solidFill>
                      <a:schemeClr val="tx1"/>
                    </a:solidFill>
                    <a:effectLst/>
                    <a:latin typeface="+mn-lt"/>
                    <a:ea typeface="+mn-ea"/>
                    <a:cs typeface="+mn-cs"/>
                  </a:rPr>
                  <a:t>(f</a:t>
                </a:r>
                <a:r>
                  <a:rPr lang="zh-TW" altLang="en-US" sz="1200" kern="1200" dirty="0">
                    <a:solidFill>
                      <a:schemeClr val="tx1"/>
                    </a:solidFill>
                    <a:effectLst/>
                    <a:latin typeface="+mn-lt"/>
                    <a:ea typeface="+mn-ea"/>
                    <a:cs typeface="+mn-cs"/>
                  </a:rPr>
                  <a:t>是指流矩陣、</a:t>
                </a:r>
                <a:r>
                  <a:rPr lang="en-US" altLang="zh-TW" sz="1200" kern="1200" dirty="0" err="1">
                    <a:solidFill>
                      <a:schemeClr val="tx1"/>
                    </a:solidFill>
                    <a:effectLst/>
                    <a:latin typeface="+mn-lt"/>
                    <a:ea typeface="+mn-ea"/>
                    <a:cs typeface="+mn-cs"/>
                  </a:rPr>
                  <a:t>i</a:t>
                </a:r>
                <a:r>
                  <a:rPr lang="zh-TW" altLang="zh-TW" sz="1200" kern="1200" dirty="0">
                    <a:solidFill>
                      <a:schemeClr val="tx1"/>
                    </a:solidFill>
                    <a:effectLst/>
                    <a:latin typeface="+mn-lt"/>
                    <a:ea typeface="+mn-ea"/>
                    <a:cs typeface="+mn-cs"/>
                  </a:rPr>
                  <a:t>是指</a:t>
                </a:r>
                <a:r>
                  <a:rPr lang="en-US" altLang="zh-TW" sz="1200" kern="1200" dirty="0">
                    <a:solidFill>
                      <a:schemeClr val="tx1"/>
                    </a:solidFill>
                    <a:effectLst/>
                    <a:latin typeface="+mn-lt"/>
                    <a:ea typeface="+mn-ea"/>
                    <a:cs typeface="+mn-cs"/>
                  </a:rPr>
                  <a:t>user</a:t>
                </a:r>
                <a:r>
                  <a:rPr lang="zh-TW" altLang="zh-TW" sz="1200" kern="1200" dirty="0">
                    <a:solidFill>
                      <a:schemeClr val="tx1"/>
                    </a:solidFill>
                    <a:effectLst/>
                    <a:latin typeface="+mn-lt"/>
                    <a:ea typeface="+mn-ea"/>
                    <a:cs typeface="+mn-cs"/>
                  </a:rPr>
                  <a:t>用戶</a:t>
                </a:r>
                <a:r>
                  <a:rPr lang="zh-TW" altLang="en-US"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j</a:t>
                </a:r>
                <a:r>
                  <a:rPr lang="zh-TW" altLang="en-US" sz="1200" kern="1200" dirty="0">
                    <a:solidFill>
                      <a:schemeClr val="tx1"/>
                    </a:solidFill>
                    <a:effectLst/>
                    <a:latin typeface="+mn-lt"/>
                    <a:ea typeface="+mn-ea"/>
                    <a:cs typeface="+mn-cs"/>
                  </a:rPr>
                  <a:t>是指</a:t>
                </a:r>
                <a:r>
                  <a:rPr lang="en-US" altLang="zh-TW" sz="1200" kern="1200" dirty="0">
                    <a:solidFill>
                      <a:schemeClr val="tx1"/>
                    </a:solidFill>
                    <a:effectLst/>
                    <a:latin typeface="+mn-lt"/>
                    <a:ea typeface="+mn-ea"/>
                    <a:cs typeface="+mn-cs"/>
                  </a:rPr>
                  <a:t>on LTE NRM subcarrier</a:t>
                </a:r>
                <a:r>
                  <a:rPr lang="zh-TW" altLang="zh-TW" sz="1200" kern="1200" dirty="0">
                    <a:solidFill>
                      <a:schemeClr val="tx1"/>
                    </a:solidFill>
                    <a:effectLst/>
                    <a:latin typeface="+mn-lt"/>
                    <a:ea typeface="+mn-ea"/>
                    <a:cs typeface="+mn-cs"/>
                  </a:rPr>
                  <a:t>子載波</a:t>
                </a:r>
                <a:r>
                  <a:rPr lang="en-US" altLang="zh-TW" sz="1200" kern="1200" dirty="0">
                    <a:solidFill>
                      <a:schemeClr val="tx1"/>
                    </a:solidFill>
                    <a:effectLst/>
                    <a:latin typeface="+mn-lt"/>
                    <a:ea typeface="+mn-ea"/>
                    <a:cs typeface="+mn-cs"/>
                  </a:rPr>
                  <a:t>)</a:t>
                </a:r>
              </a:p>
              <a:p>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與</a:t>
                </a:r>
                <a:r>
                  <a:rPr lang="en-US" altLang="zh-TW" sz="1200" kern="1200" dirty="0">
                    <a:solidFill>
                      <a:schemeClr val="tx1"/>
                    </a:solidFill>
                    <a:effectLst/>
                    <a:latin typeface="+mn-lt"/>
                    <a:ea typeface="+mn-ea"/>
                    <a:cs typeface="+mn-cs"/>
                  </a:rPr>
                  <a:t>destination flow matrix </a:t>
                </a:r>
                <a:r>
                  <a:rPr lang="zh-TW" altLang="zh-TW" sz="1200" kern="1200" dirty="0">
                    <a:solidFill>
                      <a:schemeClr val="tx1"/>
                    </a:solidFill>
                    <a:effectLst/>
                    <a:latin typeface="+mn-lt"/>
                    <a:ea typeface="+mn-ea"/>
                    <a:cs typeface="+mn-cs"/>
                  </a:rPr>
                  <a:t>類似</a:t>
                </a:r>
                <a:r>
                  <a:rPr lang="en-US" altLang="zh-TW" sz="1200" kern="1200" dirty="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a:p>
                <a:endParaRPr lang="zh-TW" altLang="en-US" dirty="0"/>
              </a:p>
            </p:txBody>
          </p:sp>
        </mc:Fallback>
      </mc:AlternateContent>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30</a:t>
            </a:fld>
            <a:endParaRPr lang="zh-TW" altLang="en-US"/>
          </a:p>
        </p:txBody>
      </p:sp>
    </p:spTree>
    <p:extLst>
      <p:ext uri="{BB962C8B-B14F-4D97-AF65-F5344CB8AC3E}">
        <p14:creationId xmlns:p14="http://schemas.microsoft.com/office/powerpoint/2010/main" val="1673342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容量分配優化的目標函數由最小化函數</a:t>
                </a:r>
                <a:r>
                  <a:rPr lang="en-US" altLang="zh-TW" sz="1200" kern="1200" dirty="0">
                    <a:solidFill>
                      <a:schemeClr val="tx1"/>
                    </a:solidFill>
                    <a:effectLst/>
                    <a:latin typeface="+mn-lt"/>
                    <a:ea typeface="+mn-ea"/>
                    <a:cs typeface="+mn-cs"/>
                  </a:rPr>
                  <a:t> (min F) </a:t>
                </a:r>
                <a:r>
                  <a:rPr lang="zh-TW" altLang="zh-TW" sz="1200" kern="1200" dirty="0">
                    <a:solidFill>
                      <a:schemeClr val="tx1"/>
                    </a:solidFill>
                    <a:effectLst/>
                    <a:latin typeface="+mn-lt"/>
                    <a:ea typeface="+mn-ea"/>
                    <a:cs typeface="+mn-cs"/>
                  </a:rPr>
                  <a:t>定義，</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該函數為</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i</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 EPC j </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 NRM </a:t>
                </a:r>
                <a:r>
                  <a:rPr lang="zh-TW" altLang="zh-TW" sz="1200" kern="1200" dirty="0">
                    <a:solidFill>
                      <a:schemeClr val="tx1"/>
                    </a:solidFill>
                    <a:effectLst/>
                    <a:latin typeface="+mn-lt"/>
                    <a:ea typeface="+mn-ea"/>
                    <a:cs typeface="+mn-cs"/>
                  </a:rPr>
                  <a:t>之間的現有流</a:t>
                </a:r>
                <a:r>
                  <a:rPr lang="en-US" altLang="zh-TW" sz="1200" kern="1200" dirty="0">
                    <a:solidFill>
                      <a:schemeClr val="tx1"/>
                    </a:solidFill>
                    <a:effectLst/>
                    <a:latin typeface="+mn-lt"/>
                    <a:ea typeface="+mn-ea"/>
                    <a:cs typeface="+mn-cs"/>
                  </a:rPr>
                  <a:t> (</a:t>
                </a:r>
                <a14:m>
                  <m:oMath xmlns:m="http://schemas.openxmlformats.org/officeDocument/2006/math">
                    <m:sSubSup>
                      <m:sSubSupPr>
                        <m:ctrlPr>
                          <a:rPr lang="zh-TW" altLang="zh-TW" sz="1200" i="1" kern="1200">
                            <a:solidFill>
                              <a:schemeClr val="tx1"/>
                            </a:solidFill>
                            <a:effectLst/>
                            <a:latin typeface="Cambria Math" panose="02040503050406030204" pitchFamily="18" charset="0"/>
                            <a:ea typeface="+mn-ea"/>
                            <a:cs typeface="+mn-cs"/>
                          </a:rPr>
                        </m:ctrlPr>
                      </m:sSubSupPr>
                      <m:e>
                        <m:r>
                          <a:rPr lang="en-US" altLang="zh-TW" sz="1200" i="1" kern="1200">
                            <a:solidFill>
                              <a:schemeClr val="tx1"/>
                            </a:solidFill>
                            <a:effectLst/>
                            <a:latin typeface="Cambria Math" panose="02040503050406030204" pitchFamily="18" charset="0"/>
                            <a:ea typeface="+mn-ea"/>
                            <a:cs typeface="+mn-cs"/>
                          </a:rPr>
                          <m:t>𝑓</m:t>
                        </m:r>
                      </m:e>
                      <m:sub>
                        <m:r>
                          <a:rPr lang="en-US" altLang="zh-TW" sz="1200" i="1" kern="1200">
                            <a:solidFill>
                              <a:schemeClr val="tx1"/>
                            </a:solidFill>
                            <a:effectLst/>
                            <a:latin typeface="Cambria Math" panose="02040503050406030204" pitchFamily="18" charset="0"/>
                            <a:ea typeface="+mn-ea"/>
                            <a:cs typeface="+mn-cs"/>
                          </a:rPr>
                          <m:t>𝑖</m:t>
                        </m:r>
                      </m:sub>
                      <m:sup>
                        <m:r>
                          <a:rPr lang="en-US" altLang="zh-TW" sz="1200" i="1" kern="1200">
                            <a:solidFill>
                              <a:schemeClr val="tx1"/>
                            </a:solidFill>
                            <a:effectLst/>
                            <a:latin typeface="Cambria Math" panose="02040503050406030204" pitchFamily="18" charset="0"/>
                            <a:ea typeface="+mn-ea"/>
                            <a:cs typeface="+mn-cs"/>
                          </a:rPr>
                          <m:t>𝑗</m:t>
                        </m:r>
                      </m:sup>
                    </m:sSubSup>
                  </m:oMath>
                </a14:m>
                <a:r>
                  <a:rPr lang="en-US" altLang="zh-TW" sz="1200" kern="1200" dirty="0">
                    <a:solidFill>
                      <a:schemeClr val="tx1"/>
                    </a:solidFill>
                    <a:effectLst/>
                    <a:latin typeface="+mn-lt"/>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分配最佳數據速率</a:t>
                </a:r>
                <a:r>
                  <a:rPr lang="en-US" altLang="zh-TW" sz="1200" kern="1200" dirty="0">
                    <a:solidFill>
                      <a:schemeClr val="tx1"/>
                    </a:solidFill>
                    <a:effectLst/>
                    <a:latin typeface="+mn-lt"/>
                    <a:ea typeface="+mn-ea"/>
                    <a:cs typeface="+mn-cs"/>
                  </a:rPr>
                  <a:t> (</a:t>
                </a:r>
                <a14:m>
                  <m:oMath xmlns:m="http://schemas.openxmlformats.org/officeDocument/2006/math">
                    <m:sSubSup>
                      <m:sSubSupPr>
                        <m:ctrlPr>
                          <a:rPr lang="zh-TW" altLang="zh-TW" sz="1200" i="1" kern="1200">
                            <a:solidFill>
                              <a:schemeClr val="tx1"/>
                            </a:solidFill>
                            <a:effectLst/>
                            <a:latin typeface="Cambria Math" panose="02040503050406030204" pitchFamily="18" charset="0"/>
                            <a:ea typeface="+mn-ea"/>
                            <a:cs typeface="+mn-cs"/>
                          </a:rPr>
                        </m:ctrlPr>
                      </m:sSubSupPr>
                      <m:e>
                        <m:r>
                          <a:rPr lang="en-US" altLang="zh-TW" sz="1200" i="1" kern="1200">
                            <a:solidFill>
                              <a:schemeClr val="tx1"/>
                            </a:solidFill>
                            <a:effectLst/>
                            <a:latin typeface="Cambria Math" panose="02040503050406030204" pitchFamily="18" charset="0"/>
                            <a:ea typeface="+mn-ea"/>
                            <a:cs typeface="+mn-cs"/>
                          </a:rPr>
                          <m:t>𝑟</m:t>
                        </m:r>
                      </m:e>
                      <m:sub>
                        <m:r>
                          <a:rPr lang="en-US" altLang="zh-TW" sz="1200" i="1" kern="1200">
                            <a:solidFill>
                              <a:schemeClr val="tx1"/>
                            </a:solidFill>
                            <a:effectLst/>
                            <a:latin typeface="Cambria Math" panose="02040503050406030204" pitchFamily="18" charset="0"/>
                            <a:ea typeface="+mn-ea"/>
                            <a:cs typeface="+mn-cs"/>
                          </a:rPr>
                          <m:t>𝑖</m:t>
                        </m:r>
                      </m:sub>
                      <m:sup>
                        <m:r>
                          <a:rPr lang="en-US" altLang="zh-TW" sz="1200" i="1" kern="1200">
                            <a:solidFill>
                              <a:schemeClr val="tx1"/>
                            </a:solidFill>
                            <a:effectLst/>
                            <a:latin typeface="Cambria Math" panose="02040503050406030204" pitchFamily="18" charset="0"/>
                            <a:ea typeface="+mn-ea"/>
                            <a:cs typeface="+mn-cs"/>
                          </a:rPr>
                          <m:t>𝑗</m:t>
                        </m:r>
                      </m:sup>
                    </m:sSubSup>
                  </m:oMath>
                </a14:m>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同時滿足鏈路分配、容量分配和功率分配的技術</a:t>
                </a:r>
                <a:r>
                  <a:rPr lang="zh-TW" altLang="en-US" sz="1200" kern="1200" dirty="0">
                    <a:solidFill>
                      <a:schemeClr val="tx1"/>
                    </a:solidFill>
                    <a:effectLst/>
                    <a:latin typeface="+mn-lt"/>
                    <a:ea typeface="+mn-ea"/>
                    <a:cs typeface="+mn-cs"/>
                  </a:rPr>
                  <a:t>約束</a:t>
                </a:r>
                <a:r>
                  <a:rPr lang="zh-TW" altLang="zh-TW" sz="1200" kern="1200" dirty="0">
                    <a:solidFill>
                      <a:schemeClr val="tx1"/>
                    </a:solidFill>
                    <a:effectLst/>
                    <a:latin typeface="+mn-lt"/>
                    <a:ea typeface="+mn-ea"/>
                    <a:cs typeface="+mn-cs"/>
                  </a:rPr>
                  <a:t>。</a:t>
                </a:r>
              </a:p>
              <a:p>
                <a:endParaRPr lang="zh-TW" altLang="en-US" dirty="0"/>
              </a:p>
            </p:txBody>
          </p:sp>
        </mc:Choice>
        <mc:Fallback xmlns="">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容量分配優化的目標函數由最小化函數</a:t>
                </a:r>
                <a:r>
                  <a:rPr lang="en-US" altLang="zh-TW" sz="1200" kern="1200" dirty="0">
                    <a:solidFill>
                      <a:schemeClr val="tx1"/>
                    </a:solidFill>
                    <a:effectLst/>
                    <a:latin typeface="+mn-lt"/>
                    <a:ea typeface="+mn-ea"/>
                    <a:cs typeface="+mn-cs"/>
                  </a:rPr>
                  <a:t> (min F) </a:t>
                </a:r>
                <a:r>
                  <a:rPr lang="zh-TW" altLang="zh-TW" sz="1200" kern="1200" dirty="0">
                    <a:solidFill>
                      <a:schemeClr val="tx1"/>
                    </a:solidFill>
                    <a:effectLst/>
                    <a:latin typeface="+mn-lt"/>
                    <a:ea typeface="+mn-ea"/>
                    <a:cs typeface="+mn-cs"/>
                  </a:rPr>
                  <a:t>定義，該函數為</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i</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 EPC j </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 NRM </a:t>
                </a:r>
                <a:r>
                  <a:rPr lang="zh-TW" altLang="zh-TW" sz="1200" kern="1200" dirty="0">
                    <a:solidFill>
                      <a:schemeClr val="tx1"/>
                    </a:solidFill>
                    <a:effectLst/>
                    <a:latin typeface="+mn-lt"/>
                    <a:ea typeface="+mn-ea"/>
                    <a:cs typeface="+mn-cs"/>
                  </a:rPr>
                  <a:t>之間的現有流</a:t>
                </a:r>
                <a:r>
                  <a:rPr lang="en-US" altLang="zh-TW" sz="1200" kern="1200" dirty="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𝑓</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𝑖^𝑗</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分配最佳數據速率</a:t>
                </a:r>
                <a:r>
                  <a:rPr lang="en-US" altLang="zh-TW" sz="1200" kern="1200" dirty="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𝑟</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𝑖^𝑗</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，同時滿足鏈路分配、容量分配和功率分配的技術限制。</a:t>
                </a:r>
              </a:p>
              <a:p>
                <a:endParaRPr lang="zh-TW" altLang="en-US" dirty="0"/>
              </a:p>
            </p:txBody>
          </p:sp>
        </mc:Fallback>
      </mc:AlternateContent>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31</a:t>
            </a:fld>
            <a:endParaRPr lang="zh-TW" altLang="en-US"/>
          </a:p>
        </p:txBody>
      </p:sp>
    </p:spTree>
    <p:extLst>
      <p:ext uri="{BB962C8B-B14F-4D97-AF65-F5344CB8AC3E}">
        <p14:creationId xmlns:p14="http://schemas.microsoft.com/office/powerpoint/2010/main" val="2217215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zh-TW" altLang="zh-TW" sz="1200" kern="1200" dirty="0">
                <a:solidFill>
                  <a:schemeClr val="tx1"/>
                </a:solidFill>
                <a:effectLst/>
                <a:latin typeface="+mn-lt"/>
                <a:ea typeface="+mn-ea"/>
                <a:cs typeface="+mn-cs"/>
              </a:rPr>
              <a:t>最小化函數</a:t>
            </a:r>
            <a:r>
              <a:rPr lang="en-US" altLang="zh-TW" sz="1200" kern="1200" dirty="0">
                <a:solidFill>
                  <a:schemeClr val="tx1"/>
                </a:solidFill>
                <a:effectLst/>
                <a:latin typeface="+mn-lt"/>
                <a:ea typeface="+mn-ea"/>
                <a:cs typeface="+mn-cs"/>
              </a:rPr>
              <a:t> (min F) </a:t>
            </a:r>
          </a:p>
          <a:p>
            <a:pPr marL="0" indent="0">
              <a:buNone/>
            </a:pPr>
            <a:r>
              <a:rPr lang="zh-TW" altLang="en-US" sz="1200" kern="1200" dirty="0">
                <a:solidFill>
                  <a:schemeClr val="tx1"/>
                </a:solidFill>
                <a:effectLst/>
                <a:latin typeface="+mn-lt"/>
                <a:ea typeface="+mn-ea"/>
                <a:cs typeface="+mn-cs"/>
              </a:rPr>
              <a:t>受限於以下</a:t>
            </a:r>
            <a:r>
              <a:rPr lang="en-US" altLang="zh-TW" sz="1200" kern="1200" dirty="0">
                <a:solidFill>
                  <a:schemeClr val="tx1"/>
                </a:solidFill>
                <a:effectLst/>
                <a:latin typeface="+mn-lt"/>
                <a:ea typeface="+mn-ea"/>
                <a:cs typeface="+mn-cs"/>
              </a:rPr>
              <a:t>3</a:t>
            </a:r>
            <a:r>
              <a:rPr lang="zh-TW" altLang="en-US" sz="1200" kern="1200" dirty="0">
                <a:solidFill>
                  <a:schemeClr val="tx1"/>
                </a:solidFill>
                <a:effectLst/>
                <a:latin typeface="+mn-lt"/>
                <a:ea typeface="+mn-ea"/>
                <a:cs typeface="+mn-cs"/>
              </a:rPr>
              <a:t>個式子</a:t>
            </a:r>
            <a:endParaRPr lang="en-US" altLang="zh-TW" sz="1200" kern="1200" dirty="0">
              <a:solidFill>
                <a:schemeClr val="tx1"/>
              </a:solidFill>
              <a:effectLst/>
              <a:latin typeface="+mn-lt"/>
              <a:ea typeface="+mn-ea"/>
              <a:cs typeface="+mn-cs"/>
            </a:endParaRPr>
          </a:p>
          <a:p>
            <a:pPr marL="0" indent="0">
              <a:buNone/>
            </a:pPr>
            <a:endParaRPr lang="en-US" altLang="zh-TW" sz="1200" kern="1200" dirty="0">
              <a:solidFill>
                <a:schemeClr val="tx1"/>
              </a:solidFill>
              <a:effectLst/>
              <a:latin typeface="+mn-lt"/>
              <a:ea typeface="+mn-ea"/>
              <a:cs typeface="+mn-cs"/>
            </a:endParaRPr>
          </a:p>
          <a:p>
            <a:pPr marL="0" indent="0">
              <a:buNone/>
            </a:pPr>
            <a:r>
              <a:rPr lang="en-US" altLang="zh-TW" dirty="0"/>
              <a:t>(2) </a:t>
            </a:r>
            <a:r>
              <a:rPr lang="zh-TW" altLang="en-US" dirty="0"/>
              <a:t>任一個</a:t>
            </a:r>
            <a:r>
              <a:rPr lang="en-US" altLang="zh-TW" dirty="0" err="1"/>
              <a:t>i</a:t>
            </a:r>
            <a:r>
              <a:rPr lang="zh-TW" altLang="en-US" dirty="0"/>
              <a:t>屬於在</a:t>
            </a:r>
            <a:r>
              <a:rPr lang="en-US" altLang="zh-TW" dirty="0"/>
              <a:t>nu</a:t>
            </a:r>
            <a:r>
              <a:rPr lang="zh-TW" altLang="en-US" dirty="0"/>
              <a:t>中</a:t>
            </a:r>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32</a:t>
            </a:fld>
            <a:endParaRPr lang="zh-TW" altLang="en-US"/>
          </a:p>
        </p:txBody>
      </p:sp>
    </p:spTree>
    <p:extLst>
      <p:ext uri="{BB962C8B-B14F-4D97-AF65-F5344CB8AC3E}">
        <p14:creationId xmlns:p14="http://schemas.microsoft.com/office/powerpoint/2010/main" val="20012757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容量分配</a:t>
                </a:r>
                <a:r>
                  <a:rPr lang="zh-TW" altLang="en-US" sz="1200" kern="1200" dirty="0">
                    <a:solidFill>
                      <a:schemeClr val="tx1"/>
                    </a:solidFill>
                    <a:effectLst/>
                    <a:latin typeface="+mn-lt"/>
                    <a:ea typeface="+mn-ea"/>
                    <a:cs typeface="+mn-cs"/>
                  </a:rPr>
                  <a:t>約束</a:t>
                </a:r>
                <a:r>
                  <a:rPr lang="zh-TW" altLang="zh-TW" sz="1200" kern="1200" dirty="0">
                    <a:solidFill>
                      <a:schemeClr val="tx1"/>
                    </a:solidFill>
                    <a:effectLst/>
                    <a:latin typeface="+mn-lt"/>
                    <a:ea typeface="+mn-ea"/>
                    <a:cs typeface="+mn-cs"/>
                  </a:rPr>
                  <a:t>，如等式（</a:t>
                </a:r>
                <a:r>
                  <a:rPr lang="en-US" altLang="zh-TW" sz="1200" kern="12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）中所述，</a:t>
                </a:r>
              </a:p>
              <a:p>
                <a:r>
                  <a:rPr lang="zh-TW" altLang="zh-TW" sz="1200" kern="1200" dirty="0">
                    <a:solidFill>
                      <a:schemeClr val="tx1"/>
                    </a:solidFill>
                    <a:effectLst/>
                    <a:latin typeface="+mn-lt"/>
                    <a:ea typeface="+mn-ea"/>
                    <a:cs typeface="+mn-cs"/>
                  </a:rPr>
                  <a:t>分配給連接到</a:t>
                </a:r>
                <a:r>
                  <a:rPr lang="en-US" altLang="zh-TW" sz="1200" kern="1200" dirty="0">
                    <a:solidFill>
                      <a:schemeClr val="tx1"/>
                    </a:solidFill>
                    <a:effectLst/>
                    <a:latin typeface="+mn-lt"/>
                    <a:ea typeface="+mn-ea"/>
                    <a:cs typeface="+mn-cs"/>
                  </a:rPr>
                  <a:t> EPC j </a:t>
                </a:r>
                <a:r>
                  <a:rPr lang="zh-TW" altLang="zh-TW" sz="1200" kern="1200" dirty="0">
                    <a:solidFill>
                      <a:schemeClr val="tx1"/>
                    </a:solidFill>
                    <a:effectLst/>
                    <a:latin typeface="+mn-lt"/>
                    <a:ea typeface="+mn-ea"/>
                    <a:cs typeface="+mn-cs"/>
                  </a:rPr>
                  <a:t>的每個</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的所有容量 </a:t>
                </a:r>
                <a14:m>
                  <m:oMath xmlns:m="http://schemas.openxmlformats.org/officeDocument/2006/math">
                    <m:sSubSup>
                      <m:sSubSupPr>
                        <m:ctrlPr>
                          <a:rPr lang="zh-TW" altLang="zh-TW" sz="1200" i="1" kern="1200">
                            <a:solidFill>
                              <a:schemeClr val="tx1"/>
                            </a:solidFill>
                            <a:effectLst/>
                            <a:latin typeface="Cambria Math" panose="02040503050406030204" pitchFamily="18" charset="0"/>
                            <a:ea typeface="+mn-ea"/>
                            <a:cs typeface="+mn-cs"/>
                          </a:rPr>
                        </m:ctrlPr>
                      </m:sSubSupPr>
                      <m:e>
                        <m:r>
                          <a:rPr lang="en-US" altLang="zh-TW" sz="1200" i="1" kern="1200">
                            <a:solidFill>
                              <a:schemeClr val="tx1"/>
                            </a:solidFill>
                            <a:effectLst/>
                            <a:latin typeface="Cambria Math" panose="02040503050406030204" pitchFamily="18" charset="0"/>
                            <a:ea typeface="+mn-ea"/>
                            <a:cs typeface="+mn-cs"/>
                          </a:rPr>
                          <m:t>𝑟</m:t>
                        </m:r>
                      </m:e>
                      <m:sub>
                        <m:r>
                          <a:rPr lang="en-US" altLang="zh-TW" sz="1200" i="1" kern="1200">
                            <a:solidFill>
                              <a:schemeClr val="tx1"/>
                            </a:solidFill>
                            <a:effectLst/>
                            <a:latin typeface="Cambria Math" panose="02040503050406030204" pitchFamily="18" charset="0"/>
                            <a:ea typeface="+mn-ea"/>
                            <a:cs typeface="+mn-cs"/>
                          </a:rPr>
                          <m:t>𝑖</m:t>
                        </m:r>
                      </m:sub>
                      <m:sup>
                        <m:r>
                          <a:rPr lang="en-US" altLang="zh-TW" sz="1200" i="1" kern="1200">
                            <a:solidFill>
                              <a:schemeClr val="tx1"/>
                            </a:solidFill>
                            <a:effectLst/>
                            <a:latin typeface="Cambria Math" panose="02040503050406030204" pitchFamily="18" charset="0"/>
                            <a:ea typeface="+mn-ea"/>
                            <a:cs typeface="+mn-cs"/>
                          </a:rPr>
                          <m:t>𝑗</m:t>
                        </m:r>
                      </m:sup>
                    </m:sSubSup>
                  </m:oMath>
                </a14:m>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的總和，必須在</a:t>
                </a:r>
                <a:r>
                  <a:rPr lang="en-US" altLang="zh-TW" sz="1200" kern="1200" dirty="0">
                    <a:solidFill>
                      <a:schemeClr val="tx1"/>
                    </a:solidFill>
                    <a:effectLst/>
                    <a:latin typeface="+mn-lt"/>
                    <a:ea typeface="+mn-ea"/>
                    <a:cs typeface="+mn-cs"/>
                  </a:rPr>
                  <a:t> EPC </a:t>
                </a:r>
                <a:r>
                  <a:rPr lang="zh-TW" altLang="zh-TW" sz="1200" kern="1200" dirty="0">
                    <a:solidFill>
                      <a:schemeClr val="tx1"/>
                    </a:solidFill>
                    <a:effectLst/>
                    <a:latin typeface="+mn-lt"/>
                    <a:ea typeface="+mn-ea"/>
                    <a:cs typeface="+mn-cs"/>
                  </a:rPr>
                  <a:t>總容量</a:t>
                </a:r>
                <a:r>
                  <a:rPr lang="en-US" altLang="zh-TW" sz="1200" kern="1200" dirty="0">
                    <a:solidFill>
                      <a:schemeClr val="tx1"/>
                    </a:solidFill>
                    <a:effectLst/>
                    <a:latin typeface="+mn-lt"/>
                    <a:ea typeface="+mn-ea"/>
                    <a:cs typeface="+mn-cs"/>
                  </a:rPr>
                  <a:t> R </a:t>
                </a:r>
                <a:r>
                  <a:rPr lang="zh-TW" altLang="zh-TW" sz="1200" kern="1200" dirty="0">
                    <a:solidFill>
                      <a:schemeClr val="tx1"/>
                    </a:solidFill>
                    <a:effectLst/>
                    <a:latin typeface="+mn-lt"/>
                    <a:ea typeface="+mn-ea"/>
                    <a:cs typeface="+mn-cs"/>
                  </a:rPr>
                  <a:t>的下限，剩餘容量</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α</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內。</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14:m>
                  <m:oMath xmlns:m="http://schemas.openxmlformats.org/officeDocument/2006/math">
                    <m:nary>
                      <m:naryPr>
                        <m:chr m:val="∑"/>
                        <m:limLoc m:val="subSup"/>
                        <m:ctrlPr>
                          <a:rPr lang="en-US" altLang="zh-TW" i="1" smtClean="0">
                            <a:latin typeface="Cambria Math" panose="02040503050406030204" pitchFamily="18" charset="0"/>
                          </a:rPr>
                        </m:ctrlPr>
                      </m:naryPr>
                      <m:sub>
                        <m:r>
                          <m:rPr>
                            <m:brk m:alnAt="25"/>
                          </m:rPr>
                          <a:rPr lang="en-US" altLang="zh-TW" b="0" i="1" smtClean="0">
                            <a:latin typeface="Cambria Math" panose="02040503050406030204" pitchFamily="18" charset="0"/>
                          </a:rPr>
                          <m:t>𝑖</m:t>
                        </m:r>
                      </m:sub>
                      <m:sup>
                        <m:r>
                          <a:rPr lang="en-US" altLang="zh-TW" b="0" i="1" smtClean="0">
                            <a:latin typeface="Cambria Math" panose="02040503050406030204" pitchFamily="18" charset="0"/>
                          </a:rPr>
                          <m:t>𝑗</m:t>
                        </m:r>
                      </m:sup>
                      <m:e>
                        <m:r>
                          <a:rPr lang="en-US" altLang="zh-TW" b="0" i="1" smtClean="0">
                            <a:latin typeface="Cambria Math" panose="02040503050406030204" pitchFamily="18" charset="0"/>
                          </a:rPr>
                          <m:t>𝑅</m:t>
                        </m:r>
                      </m:e>
                    </m:nary>
                    <m:r>
                      <a:rPr lang="en-US" altLang="zh-TW" b="0" i="1" smtClean="0">
                        <a:latin typeface="Cambria Math" panose="02040503050406030204" pitchFamily="18" charset="0"/>
                      </a:rPr>
                      <m:t>−</m:t>
                    </m:r>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𝑟</m:t>
                        </m:r>
                      </m:e>
                      <m:sub>
                        <m:r>
                          <a:rPr lang="en-US" altLang="zh-TW" b="0" i="1" smtClean="0">
                            <a:latin typeface="Cambria Math" panose="02040503050406030204" pitchFamily="18" charset="0"/>
                          </a:rPr>
                          <m:t>𝑖</m:t>
                        </m:r>
                      </m:sub>
                      <m:sup>
                        <m:r>
                          <a:rPr lang="en-US" altLang="zh-TW" b="0" i="1" smtClean="0">
                            <a:latin typeface="Cambria Math" panose="02040503050406030204" pitchFamily="18" charset="0"/>
                          </a:rPr>
                          <m:t>𝑗</m:t>
                        </m:r>
                      </m:sup>
                    </m:sSubSup>
                    <m:r>
                      <a:rPr lang="en-US" altLang="zh-TW" b="0" i="1" smtClean="0">
                        <a:latin typeface="Cambria Math" panose="02040503050406030204" pitchFamily="18" charset="0"/>
                        <a:ea typeface="Cambria Math" panose="02040503050406030204" pitchFamily="18" charset="0"/>
                      </a:rPr>
                      <m:t>≤</m:t>
                    </m:r>
                    <m:r>
                      <a:rPr lang="zh-TW" altLang="en-US" b="0" i="1" smtClean="0">
                        <a:latin typeface="Cambria Math" panose="02040503050406030204" pitchFamily="18" charset="0"/>
                        <a:ea typeface="Cambria Math" panose="02040503050406030204" pitchFamily="18" charset="0"/>
                      </a:rPr>
                      <m:t>𝛼</m:t>
                    </m:r>
                    <m:r>
                      <a:rPr lang="en-US" altLang="zh-TW" b="0" i="1" smtClean="0">
                        <a:latin typeface="Cambria Math" panose="02040503050406030204" pitchFamily="18" charset="0"/>
                        <a:ea typeface="Cambria Math" panose="02040503050406030204" pitchFamily="18" charset="0"/>
                      </a:rPr>
                      <m:t>  </m:t>
                    </m:r>
                    <m:r>
                      <a:rPr lang="en-US" altLang="zh-TW" b="0" i="0" smtClean="0">
                        <a:latin typeface="Cambria Math" panose="02040503050406030204" pitchFamily="18" charset="0"/>
                        <a:ea typeface="Cambria Math" panose="02040503050406030204" pitchFamily="18" charset="0"/>
                      </a:rPr>
                      <m:t> </m:t>
                    </m:r>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m:t>
                        </m:r>
                      </m:e>
                      <m:sub>
                        <m:r>
                          <a:rPr lang="en-US" altLang="zh-TW" b="0" i="1" smtClean="0">
                            <a:latin typeface="Cambria Math" panose="02040503050406030204" pitchFamily="18" charset="0"/>
                            <a:ea typeface="Cambria Math" panose="02040503050406030204" pitchFamily="18" charset="0"/>
                          </a:rPr>
                          <m:t>𝑖</m:t>
                        </m:r>
                      </m:sub>
                    </m:sSub>
                    <m:r>
                      <a:rPr lang="en-US" altLang="zh-TW" b="0" i="1" smtClean="0">
                        <a:latin typeface="Cambria Math" panose="02040503050406030204" pitchFamily="18" charset="0"/>
                        <a:ea typeface="Cambria Math" panose="02040503050406030204" pitchFamily="18" charset="0"/>
                      </a:rPr>
                      <m:t>∈</m:t>
                    </m:r>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𝑁</m:t>
                        </m:r>
                      </m:e>
                      <m:sub>
                        <m:r>
                          <a:rPr lang="en-US" altLang="zh-TW" b="0" i="1" smtClean="0">
                            <a:latin typeface="Cambria Math" panose="02040503050406030204" pitchFamily="18" charset="0"/>
                            <a:ea typeface="Cambria Math" panose="02040503050406030204" pitchFamily="18" charset="0"/>
                          </a:rPr>
                          <m:t>𝑢</m:t>
                        </m:r>
                      </m:sub>
                    </m:sSub>
                  </m:oMath>
                </a14:m>
                <a:r>
                  <a:rPr lang="en-US" altLang="zh-TW" dirty="0"/>
                  <a:t> ; </a:t>
                </a:r>
                <a14:m>
                  <m:oMath xmlns:m="http://schemas.openxmlformats.org/officeDocument/2006/math">
                    <m:sSub>
                      <m:sSubPr>
                        <m:ctrlPr>
                          <a:rPr lang="en-US" altLang="zh-TW" i="1" smtClean="0">
                            <a:latin typeface="Cambria Math" panose="02040503050406030204" pitchFamily="18" charset="0"/>
                          </a:rPr>
                        </m:ctrlPr>
                      </m:sSubPr>
                      <m:e>
                        <m:r>
                          <a:rPr lang="en-US" altLang="zh-TW" i="1" smtClean="0">
                            <a:latin typeface="Cambria Math" panose="02040503050406030204" pitchFamily="18" charset="0"/>
                            <a:ea typeface="Cambria Math" panose="02040503050406030204" pitchFamily="18" charset="0"/>
                          </a:rPr>
                          <m:t>∀</m:t>
                        </m:r>
                      </m:e>
                      <m:sub>
                        <m:r>
                          <a:rPr lang="en-US" altLang="zh-TW" b="0" i="1" smtClean="0">
                            <a:latin typeface="Cambria Math" panose="02040503050406030204" pitchFamily="18" charset="0"/>
                          </a:rPr>
                          <m:t>𝑗</m:t>
                        </m:r>
                      </m:sub>
                    </m:sSub>
                    <m:r>
                      <a:rPr lang="en-US" altLang="zh-TW" i="1" smtClean="0">
                        <a:latin typeface="Cambria Math" panose="02040503050406030204" pitchFamily="18" charset="0"/>
                        <a:ea typeface="Cambria Math" panose="02040503050406030204" pitchFamily="18" charset="0"/>
                      </a:rPr>
                      <m:t>∈</m:t>
                    </m:r>
                    <m:sSub>
                      <m:sSubPr>
                        <m:ctrlPr>
                          <a:rPr lang="en-US" altLang="zh-TW"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𝑁</m:t>
                        </m:r>
                      </m:e>
                      <m:sub>
                        <m:r>
                          <a:rPr lang="en-US" altLang="zh-TW" b="0" i="1" smtClean="0">
                            <a:latin typeface="Cambria Math" panose="02040503050406030204" pitchFamily="18" charset="0"/>
                            <a:ea typeface="Cambria Math" panose="02040503050406030204" pitchFamily="18" charset="0"/>
                          </a:rPr>
                          <m:t>𝑐</m:t>
                        </m:r>
                      </m:sub>
                    </m:sSub>
                  </m:oMath>
                </a14:m>
                <a:r>
                  <a:rPr lang="en-US" altLang="zh-TW" dirty="0"/>
                  <a:t>------(2)</a:t>
                </a:r>
              </a:p>
              <a:p>
                <a:endParaRPr lang="en-US" altLang="zh-TW" sz="120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這個</a:t>
                </a:r>
                <a:r>
                  <a:rPr lang="zh-TW" altLang="zh-TW" sz="1200" kern="1200" dirty="0">
                    <a:solidFill>
                      <a:schemeClr val="tx1"/>
                    </a:solidFill>
                    <a:effectLst/>
                    <a:latin typeface="+mn-lt"/>
                    <a:ea typeface="+mn-ea"/>
                    <a:cs typeface="+mn-cs"/>
                  </a:rPr>
                  <a:t>目的是透過在不同</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eNBs</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以及</a:t>
                </a:r>
                <a:r>
                  <a:rPr lang="en-US" altLang="zh-TW" sz="1200" kern="1200" dirty="0">
                    <a:solidFill>
                      <a:schemeClr val="tx1"/>
                    </a:solidFill>
                    <a:effectLst/>
                    <a:latin typeface="+mn-lt"/>
                    <a:ea typeface="+mn-ea"/>
                    <a:cs typeface="+mn-cs"/>
                  </a:rPr>
                  <a:t> LTE </a:t>
                </a:r>
                <a:r>
                  <a:rPr lang="zh-TW" altLang="zh-TW" sz="1200" kern="1200" dirty="0">
                    <a:solidFill>
                      <a:schemeClr val="tx1"/>
                    </a:solidFill>
                    <a:effectLst/>
                    <a:latin typeface="+mn-lt"/>
                    <a:ea typeface="+mn-ea"/>
                    <a:cs typeface="+mn-cs"/>
                  </a:rPr>
                  <a:t>網路的所有</a:t>
                </a:r>
                <a:r>
                  <a:rPr lang="en-US" altLang="zh-TW" sz="1200" kern="1200" dirty="0">
                    <a:solidFill>
                      <a:schemeClr val="tx1"/>
                    </a:solidFill>
                    <a:effectLst/>
                    <a:latin typeface="+mn-lt"/>
                    <a:ea typeface="+mn-ea"/>
                    <a:cs typeface="+mn-cs"/>
                  </a:rPr>
                  <a:t> EPC </a:t>
                </a:r>
                <a:r>
                  <a:rPr lang="zh-TW" altLang="zh-TW" sz="1200" kern="1200" dirty="0">
                    <a:solidFill>
                      <a:schemeClr val="tx1"/>
                    </a:solidFill>
                    <a:effectLst/>
                    <a:latin typeface="+mn-lt"/>
                    <a:ea typeface="+mn-ea"/>
                    <a:cs typeface="+mn-cs"/>
                  </a:rPr>
                  <a:t>之間，分配總容量來平衡</a:t>
                </a:r>
                <a:r>
                  <a:rPr lang="en-US" altLang="zh-TW" sz="1200" kern="1200" dirty="0">
                    <a:solidFill>
                      <a:schemeClr val="tx1"/>
                    </a:solidFill>
                    <a:effectLst/>
                    <a:latin typeface="+mn-lt"/>
                    <a:ea typeface="+mn-ea"/>
                    <a:cs typeface="+mn-cs"/>
                  </a:rPr>
                  <a:t> EPC </a:t>
                </a:r>
                <a:r>
                  <a:rPr lang="zh-TW" altLang="zh-TW" sz="1200" kern="1200" dirty="0">
                    <a:solidFill>
                      <a:schemeClr val="tx1"/>
                    </a:solidFill>
                    <a:effectLst/>
                    <a:latin typeface="+mn-lt"/>
                    <a:ea typeface="+mn-ea"/>
                    <a:cs typeface="+mn-cs"/>
                  </a:rPr>
                  <a:t>的可用容量並避免特定</a:t>
                </a:r>
                <a:r>
                  <a:rPr lang="en-US" altLang="zh-TW" sz="1200" kern="1200" dirty="0">
                    <a:solidFill>
                      <a:schemeClr val="tx1"/>
                    </a:solidFill>
                    <a:effectLst/>
                    <a:latin typeface="+mn-lt"/>
                    <a:ea typeface="+mn-ea"/>
                    <a:cs typeface="+mn-cs"/>
                  </a:rPr>
                  <a:t> EPC </a:t>
                </a:r>
                <a:r>
                  <a:rPr lang="zh-TW" altLang="zh-TW" sz="1200" kern="1200" dirty="0">
                    <a:solidFill>
                      <a:schemeClr val="tx1"/>
                    </a:solidFill>
                    <a:effectLst/>
                    <a:latin typeface="+mn-lt"/>
                    <a:ea typeface="+mn-ea"/>
                    <a:cs typeface="+mn-cs"/>
                  </a:rPr>
                  <a:t>過載。</a:t>
                </a:r>
              </a:p>
              <a:p>
                <a:endParaRPr lang="zh-TW" altLang="en-US" dirty="0"/>
              </a:p>
            </p:txBody>
          </p:sp>
        </mc:Choice>
        <mc:Fallback xmlns="">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容量分配限制，如等式（</a:t>
                </a:r>
                <a:r>
                  <a:rPr lang="en-US" altLang="zh-TW" sz="1200" kern="12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）中所述，</a:t>
                </a:r>
              </a:p>
              <a:p>
                <a:r>
                  <a:rPr lang="zh-TW" altLang="zh-TW" sz="1200" kern="1200" dirty="0">
                    <a:solidFill>
                      <a:schemeClr val="tx1"/>
                    </a:solidFill>
                    <a:effectLst/>
                    <a:latin typeface="+mn-lt"/>
                    <a:ea typeface="+mn-ea"/>
                    <a:cs typeface="+mn-cs"/>
                  </a:rPr>
                  <a:t>分配給連接到</a:t>
                </a:r>
                <a:r>
                  <a:rPr lang="en-US" altLang="zh-TW" sz="1200" kern="1200" dirty="0">
                    <a:solidFill>
                      <a:schemeClr val="tx1"/>
                    </a:solidFill>
                    <a:effectLst/>
                    <a:latin typeface="+mn-lt"/>
                    <a:ea typeface="+mn-ea"/>
                    <a:cs typeface="+mn-cs"/>
                  </a:rPr>
                  <a:t> EPC j </a:t>
                </a:r>
                <a:r>
                  <a:rPr lang="zh-TW" altLang="zh-TW" sz="1200" kern="1200" dirty="0">
                    <a:solidFill>
                      <a:schemeClr val="tx1"/>
                    </a:solidFill>
                    <a:effectLst/>
                    <a:latin typeface="+mn-lt"/>
                    <a:ea typeface="+mn-ea"/>
                    <a:cs typeface="+mn-cs"/>
                  </a:rPr>
                  <a:t>的每個</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的所有容量 </a:t>
                </a:r>
                <a:r>
                  <a:rPr lang="en-US" altLang="zh-TW" sz="1200" i="0" kern="1200">
                    <a:solidFill>
                      <a:schemeClr val="tx1"/>
                    </a:solidFill>
                    <a:effectLst/>
                    <a:latin typeface="+mn-lt"/>
                    <a:ea typeface="+mn-ea"/>
                    <a:cs typeface="+mn-cs"/>
                  </a:rPr>
                  <a:t>𝑟</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𝑖^𝑗</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的總和，必須在</a:t>
                </a:r>
                <a:r>
                  <a:rPr lang="en-US" altLang="zh-TW" sz="1200" kern="1200" dirty="0">
                    <a:solidFill>
                      <a:schemeClr val="tx1"/>
                    </a:solidFill>
                    <a:effectLst/>
                    <a:latin typeface="+mn-lt"/>
                    <a:ea typeface="+mn-ea"/>
                    <a:cs typeface="+mn-cs"/>
                  </a:rPr>
                  <a:t> EPC </a:t>
                </a:r>
                <a:r>
                  <a:rPr lang="zh-TW" altLang="zh-TW" sz="1200" kern="1200" dirty="0">
                    <a:solidFill>
                      <a:schemeClr val="tx1"/>
                    </a:solidFill>
                    <a:effectLst/>
                    <a:latin typeface="+mn-lt"/>
                    <a:ea typeface="+mn-ea"/>
                    <a:cs typeface="+mn-cs"/>
                  </a:rPr>
                  <a:t>總容量</a:t>
                </a:r>
                <a:r>
                  <a:rPr lang="en-US" altLang="zh-TW" sz="1200" kern="1200" dirty="0">
                    <a:solidFill>
                      <a:schemeClr val="tx1"/>
                    </a:solidFill>
                    <a:effectLst/>
                    <a:latin typeface="+mn-lt"/>
                    <a:ea typeface="+mn-ea"/>
                    <a:cs typeface="+mn-cs"/>
                  </a:rPr>
                  <a:t> R </a:t>
                </a:r>
                <a:r>
                  <a:rPr lang="zh-TW" altLang="zh-TW" sz="1200" kern="1200" dirty="0">
                    <a:solidFill>
                      <a:schemeClr val="tx1"/>
                    </a:solidFill>
                    <a:effectLst/>
                    <a:latin typeface="+mn-lt"/>
                    <a:ea typeface="+mn-ea"/>
                    <a:cs typeface="+mn-cs"/>
                  </a:rPr>
                  <a:t>的下限，剩餘容量</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α</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內。</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此容量限制的目的是透過在不同</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eNBs</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以及</a:t>
                </a:r>
                <a:r>
                  <a:rPr lang="en-US" altLang="zh-TW" sz="1200" kern="1200" dirty="0">
                    <a:solidFill>
                      <a:schemeClr val="tx1"/>
                    </a:solidFill>
                    <a:effectLst/>
                    <a:latin typeface="+mn-lt"/>
                    <a:ea typeface="+mn-ea"/>
                    <a:cs typeface="+mn-cs"/>
                  </a:rPr>
                  <a:t> LTE </a:t>
                </a:r>
                <a:r>
                  <a:rPr lang="zh-TW" altLang="zh-TW" sz="1200" kern="1200" dirty="0">
                    <a:solidFill>
                      <a:schemeClr val="tx1"/>
                    </a:solidFill>
                    <a:effectLst/>
                    <a:latin typeface="+mn-lt"/>
                    <a:ea typeface="+mn-ea"/>
                    <a:cs typeface="+mn-cs"/>
                  </a:rPr>
                  <a:t>網路的所有</a:t>
                </a:r>
                <a:r>
                  <a:rPr lang="en-US" altLang="zh-TW" sz="1200" kern="1200" dirty="0">
                    <a:solidFill>
                      <a:schemeClr val="tx1"/>
                    </a:solidFill>
                    <a:effectLst/>
                    <a:latin typeface="+mn-lt"/>
                    <a:ea typeface="+mn-ea"/>
                    <a:cs typeface="+mn-cs"/>
                  </a:rPr>
                  <a:t> EPC </a:t>
                </a:r>
                <a:r>
                  <a:rPr lang="zh-TW" altLang="zh-TW" sz="1200" kern="1200" dirty="0">
                    <a:solidFill>
                      <a:schemeClr val="tx1"/>
                    </a:solidFill>
                    <a:effectLst/>
                    <a:latin typeface="+mn-lt"/>
                    <a:ea typeface="+mn-ea"/>
                    <a:cs typeface="+mn-cs"/>
                  </a:rPr>
                  <a:t>之間，分配總容量來平衡</a:t>
                </a:r>
                <a:r>
                  <a:rPr lang="en-US" altLang="zh-TW" sz="1200" kern="1200" dirty="0">
                    <a:solidFill>
                      <a:schemeClr val="tx1"/>
                    </a:solidFill>
                    <a:effectLst/>
                    <a:latin typeface="+mn-lt"/>
                    <a:ea typeface="+mn-ea"/>
                    <a:cs typeface="+mn-cs"/>
                  </a:rPr>
                  <a:t> EPC </a:t>
                </a:r>
                <a:r>
                  <a:rPr lang="zh-TW" altLang="zh-TW" sz="1200" kern="1200" dirty="0">
                    <a:solidFill>
                      <a:schemeClr val="tx1"/>
                    </a:solidFill>
                    <a:effectLst/>
                    <a:latin typeface="+mn-lt"/>
                    <a:ea typeface="+mn-ea"/>
                    <a:cs typeface="+mn-cs"/>
                  </a:rPr>
                  <a:t>的可用容量並避免特定</a:t>
                </a:r>
                <a:r>
                  <a:rPr lang="en-US" altLang="zh-TW" sz="1200" kern="1200" dirty="0">
                    <a:solidFill>
                      <a:schemeClr val="tx1"/>
                    </a:solidFill>
                    <a:effectLst/>
                    <a:latin typeface="+mn-lt"/>
                    <a:ea typeface="+mn-ea"/>
                    <a:cs typeface="+mn-cs"/>
                  </a:rPr>
                  <a:t> EPC </a:t>
                </a:r>
                <a:r>
                  <a:rPr lang="zh-TW" altLang="zh-TW" sz="1200" kern="1200" dirty="0">
                    <a:solidFill>
                      <a:schemeClr val="tx1"/>
                    </a:solidFill>
                    <a:effectLst/>
                    <a:latin typeface="+mn-lt"/>
                    <a:ea typeface="+mn-ea"/>
                    <a:cs typeface="+mn-cs"/>
                  </a:rPr>
                  <a:t>過載。</a:t>
                </a:r>
              </a:p>
              <a:p>
                <a:endParaRPr lang="zh-TW" altLang="en-US" dirty="0"/>
              </a:p>
            </p:txBody>
          </p:sp>
        </mc:Fallback>
      </mc:AlternateContent>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33</a:t>
            </a:fld>
            <a:endParaRPr lang="zh-TW" altLang="en-US"/>
          </a:p>
        </p:txBody>
      </p:sp>
    </p:spTree>
    <p:extLst>
      <p:ext uri="{BB962C8B-B14F-4D97-AF65-F5344CB8AC3E}">
        <p14:creationId xmlns:p14="http://schemas.microsoft.com/office/powerpoint/2010/main" val="27150990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功率</a:t>
                </a:r>
                <a:r>
                  <a:rPr lang="zh-TW" altLang="en-US" sz="1200" kern="1200" dirty="0">
                    <a:solidFill>
                      <a:schemeClr val="tx1"/>
                    </a:solidFill>
                    <a:effectLst/>
                    <a:latin typeface="+mn-lt"/>
                    <a:ea typeface="+mn-ea"/>
                    <a:cs typeface="+mn-cs"/>
                  </a:rPr>
                  <a:t>約束</a:t>
                </a:r>
                <a:r>
                  <a:rPr lang="zh-TW" altLang="zh-TW" sz="1200" kern="1200" dirty="0">
                    <a:solidFill>
                      <a:schemeClr val="tx1"/>
                    </a:solidFill>
                    <a:effectLst/>
                    <a:latin typeface="+mn-lt"/>
                    <a:ea typeface="+mn-ea"/>
                    <a:cs typeface="+mn-cs"/>
                  </a:rPr>
                  <a:t>，在等式</a:t>
                </a:r>
                <a:r>
                  <a:rPr lang="en-US" altLang="zh-TW" sz="1200" kern="1200" dirty="0">
                    <a:solidFill>
                      <a:schemeClr val="tx1"/>
                    </a:solidFill>
                    <a:effectLst/>
                    <a:latin typeface="+mn-lt"/>
                    <a:ea typeface="+mn-ea"/>
                    <a:cs typeface="+mn-cs"/>
                  </a:rPr>
                  <a:t> (3) </a:t>
                </a:r>
                <a:r>
                  <a:rPr lang="zh-TW" altLang="zh-TW" sz="1200" kern="1200" dirty="0">
                    <a:solidFill>
                      <a:schemeClr val="tx1"/>
                    </a:solidFill>
                    <a:effectLst/>
                    <a:latin typeface="+mn-lt"/>
                    <a:ea typeface="+mn-ea"/>
                    <a:cs typeface="+mn-cs"/>
                  </a:rPr>
                  <a:t>中，定義了分配給每個</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i</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的功率在</a:t>
                </a:r>
                <a:r>
                  <a:rPr lang="en-US" altLang="zh-TW" sz="1200" kern="1200" dirty="0">
                    <a:solidFill>
                      <a:schemeClr val="tx1"/>
                    </a:solidFill>
                    <a:effectLst/>
                    <a:latin typeface="+mn-lt"/>
                    <a:ea typeface="+mn-ea"/>
                    <a:cs typeface="+mn-cs"/>
                  </a:rPr>
                  <a:t> ENB j </a:t>
                </a:r>
                <a:r>
                  <a:rPr lang="zh-TW" altLang="zh-TW" sz="1200" kern="1200" dirty="0">
                    <a:solidFill>
                      <a:schemeClr val="tx1"/>
                    </a:solidFill>
                    <a:effectLst/>
                    <a:latin typeface="+mn-lt"/>
                    <a:ea typeface="+mn-ea"/>
                    <a:cs typeface="+mn-cs"/>
                  </a:rPr>
                  <a:t>可用總功率的下限內。</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14:m>
                  <m:oMath xmlns:m="http://schemas.openxmlformats.org/officeDocument/2006/math">
                    <m:nary>
                      <m:naryPr>
                        <m:chr m:val="∑"/>
                        <m:limLoc m:val="subSup"/>
                        <m:ctrlPr>
                          <a:rPr lang="en-US" altLang="zh-TW" i="1" smtClean="0">
                            <a:latin typeface="Cambria Math" panose="02040503050406030204" pitchFamily="18" charset="0"/>
                          </a:rPr>
                        </m:ctrlPr>
                      </m:naryPr>
                      <m:sub>
                        <m:r>
                          <m:rPr>
                            <m:brk m:alnAt="25"/>
                          </m:rPr>
                          <a:rPr lang="en-US" altLang="zh-TW" i="1">
                            <a:latin typeface="Cambria Math" panose="02040503050406030204" pitchFamily="18" charset="0"/>
                          </a:rPr>
                          <m:t>𝑖</m:t>
                        </m:r>
                      </m:sub>
                      <m:sup>
                        <m:r>
                          <a:rPr lang="en-US" altLang="zh-TW" i="1">
                            <a:latin typeface="Cambria Math" panose="02040503050406030204" pitchFamily="18" charset="0"/>
                          </a:rPr>
                          <m:t>𝑗</m:t>
                        </m:r>
                      </m:sup>
                      <m:e>
                        <m:r>
                          <a:rPr lang="en-US" altLang="zh-TW" b="0" i="1" smtClean="0">
                            <a:latin typeface="Cambria Math" panose="02040503050406030204" pitchFamily="18" charset="0"/>
                          </a:rPr>
                          <m:t>𝑃</m:t>
                        </m:r>
                      </m:e>
                    </m:nary>
                    <m:r>
                      <a:rPr lang="en-US" altLang="zh-TW" i="1">
                        <a:latin typeface="Cambria Math" panose="02040503050406030204" pitchFamily="18" charset="0"/>
                      </a:rPr>
                      <m:t>−</m:t>
                    </m:r>
                    <m:sSubSup>
                      <m:sSubSupPr>
                        <m:ctrlPr>
                          <a:rPr lang="en-US" altLang="zh-TW" i="1">
                            <a:latin typeface="Cambria Math" panose="02040503050406030204" pitchFamily="18" charset="0"/>
                          </a:rPr>
                        </m:ctrlPr>
                      </m:sSubSupPr>
                      <m:e>
                        <m:r>
                          <a:rPr lang="en-US" altLang="zh-TW" b="0" i="1" smtClean="0">
                            <a:latin typeface="Cambria Math" panose="02040503050406030204" pitchFamily="18" charset="0"/>
                          </a:rPr>
                          <m:t>𝑝</m:t>
                        </m:r>
                      </m:e>
                      <m:sub>
                        <m:r>
                          <a:rPr lang="en-US" altLang="zh-TW" i="1">
                            <a:latin typeface="Cambria Math" panose="02040503050406030204" pitchFamily="18" charset="0"/>
                          </a:rPr>
                          <m:t>𝑖</m:t>
                        </m:r>
                      </m:sub>
                      <m:sup>
                        <m:r>
                          <a:rPr lang="en-US" altLang="zh-TW" i="1">
                            <a:latin typeface="Cambria Math" panose="02040503050406030204" pitchFamily="18" charset="0"/>
                          </a:rPr>
                          <m:t>𝑗</m:t>
                        </m:r>
                      </m:sup>
                    </m:sSubSup>
                    <m:r>
                      <a:rPr lang="en-US" altLang="zh-TW" i="1">
                        <a:latin typeface="Cambria Math" panose="02040503050406030204" pitchFamily="18" charset="0"/>
                        <a:ea typeface="Cambria Math" panose="02040503050406030204" pitchFamily="18" charset="0"/>
                      </a:rPr>
                      <m:t>≤</m:t>
                    </m:r>
                    <m:r>
                      <a:rPr lang="zh-TW" altLang="en-US" i="1" smtClean="0">
                        <a:latin typeface="Cambria Math" panose="02040503050406030204" pitchFamily="18" charset="0"/>
                        <a:ea typeface="Cambria Math" panose="02040503050406030204" pitchFamily="18" charset="0"/>
                      </a:rPr>
                      <m:t>𝛽</m:t>
                    </m:r>
                    <m:r>
                      <a:rPr lang="en-US" altLang="zh-TW" i="1">
                        <a:latin typeface="Cambria Math" panose="02040503050406030204" pitchFamily="18" charset="0"/>
                        <a:ea typeface="Cambria Math" panose="02040503050406030204" pitchFamily="18" charset="0"/>
                      </a:rPr>
                      <m:t>  </m:t>
                    </m:r>
                    <m:r>
                      <a:rPr lang="en-US" altLang="zh-TW">
                        <a:latin typeface="Cambria Math" panose="02040503050406030204" pitchFamily="18" charset="0"/>
                        <a:ea typeface="Cambria Math" panose="02040503050406030204" pitchFamily="18" charset="0"/>
                      </a:rPr>
                      <m:t> </m:t>
                    </m:r>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m:t>
                        </m:r>
                      </m:e>
                      <m:sub>
                        <m:r>
                          <a:rPr lang="en-US" altLang="zh-TW" i="1">
                            <a:latin typeface="Cambria Math" panose="02040503050406030204" pitchFamily="18" charset="0"/>
                            <a:ea typeface="Cambria Math" panose="02040503050406030204" pitchFamily="18" charset="0"/>
                          </a:rPr>
                          <m:t>𝑖</m:t>
                        </m:r>
                      </m:sub>
                    </m:sSub>
                    <m:r>
                      <a:rPr lang="en-US" altLang="zh-TW" i="1">
                        <a:latin typeface="Cambria Math" panose="02040503050406030204" pitchFamily="18" charset="0"/>
                        <a:ea typeface="Cambria Math" panose="02040503050406030204" pitchFamily="18" charset="0"/>
                      </a:rPr>
                      <m:t>∈</m:t>
                    </m:r>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𝑁</m:t>
                        </m:r>
                      </m:e>
                      <m:sub>
                        <m:r>
                          <a:rPr lang="en-US" altLang="zh-TW" i="1">
                            <a:latin typeface="Cambria Math" panose="02040503050406030204" pitchFamily="18" charset="0"/>
                            <a:ea typeface="Cambria Math" panose="02040503050406030204" pitchFamily="18" charset="0"/>
                          </a:rPr>
                          <m:t>𝑢</m:t>
                        </m:r>
                      </m:sub>
                    </m:sSub>
                  </m:oMath>
                </a14:m>
                <a:r>
                  <a:rPr lang="en-US" altLang="zh-TW" dirty="0"/>
                  <a:t> ;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m:t>
                        </m:r>
                      </m:e>
                      <m:sub>
                        <m:r>
                          <a:rPr lang="en-US" altLang="zh-TW" i="1">
                            <a:latin typeface="Cambria Math" panose="02040503050406030204" pitchFamily="18" charset="0"/>
                          </a:rPr>
                          <m:t>𝑗</m:t>
                        </m:r>
                      </m:sub>
                    </m:sSub>
                    <m:r>
                      <a:rPr lang="en-US" altLang="zh-TW" i="1">
                        <a:latin typeface="Cambria Math" panose="02040503050406030204" pitchFamily="18" charset="0"/>
                        <a:ea typeface="Cambria Math" panose="02040503050406030204" pitchFamily="18" charset="0"/>
                      </a:rPr>
                      <m:t>∈</m:t>
                    </m:r>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𝑁</m:t>
                        </m:r>
                      </m:e>
                      <m:sub>
                        <m:r>
                          <a:rPr lang="en-US" altLang="zh-TW" i="1">
                            <a:latin typeface="Cambria Math" panose="02040503050406030204" pitchFamily="18" charset="0"/>
                            <a:ea typeface="Cambria Math" panose="02040503050406030204" pitchFamily="18" charset="0"/>
                          </a:rPr>
                          <m:t>𝑐</m:t>
                        </m:r>
                      </m:sub>
                    </m:sSub>
                  </m:oMath>
                </a14:m>
                <a:r>
                  <a:rPr lang="en-US" altLang="zh-TW" dirty="0"/>
                  <a:t>------(3)</a:t>
                </a:r>
              </a:p>
              <a:p>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鏈路</a:t>
                </a:r>
                <a:r>
                  <a:rPr lang="zh-TW" altLang="en-US" sz="1200" kern="1200" dirty="0">
                    <a:solidFill>
                      <a:schemeClr val="tx1"/>
                    </a:solidFill>
                    <a:effectLst/>
                    <a:latin typeface="+mn-lt"/>
                    <a:ea typeface="+mn-ea"/>
                    <a:cs typeface="+mn-cs"/>
                  </a:rPr>
                  <a:t>約束</a:t>
                </a:r>
                <a:r>
                  <a:rPr lang="zh-TW" altLang="zh-TW" sz="1200" kern="1200" dirty="0">
                    <a:solidFill>
                      <a:schemeClr val="tx1"/>
                    </a:solidFill>
                    <a:effectLst/>
                    <a:latin typeface="+mn-lt"/>
                    <a:ea typeface="+mn-ea"/>
                    <a:cs typeface="+mn-cs"/>
                  </a:rPr>
                  <a:t>，在等式</a:t>
                </a:r>
                <a:r>
                  <a:rPr lang="en-US" altLang="zh-TW" sz="1200" kern="1200" dirty="0">
                    <a:solidFill>
                      <a:schemeClr val="tx1"/>
                    </a:solidFill>
                    <a:effectLst/>
                    <a:latin typeface="+mn-lt"/>
                    <a:ea typeface="+mn-ea"/>
                    <a:cs typeface="+mn-cs"/>
                  </a:rPr>
                  <a:t> (4) </a:t>
                </a:r>
                <a:r>
                  <a:rPr lang="zh-TW" altLang="zh-TW" sz="1200" kern="1200" dirty="0">
                    <a:solidFill>
                      <a:schemeClr val="tx1"/>
                    </a:solidFill>
                    <a:effectLst/>
                    <a:latin typeface="+mn-lt"/>
                    <a:ea typeface="+mn-ea"/>
                    <a:cs typeface="+mn-cs"/>
                  </a:rPr>
                  <a:t>中，定義了每個</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i</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只分配給</a:t>
                </a:r>
                <a:r>
                  <a:rPr lang="en-US" altLang="zh-TW" sz="1200" kern="1200" dirty="0">
                    <a:solidFill>
                      <a:schemeClr val="tx1"/>
                    </a:solidFill>
                    <a:effectLst/>
                    <a:latin typeface="+mn-lt"/>
                    <a:ea typeface="+mn-ea"/>
                    <a:cs typeface="+mn-cs"/>
                  </a:rPr>
                  <a:t> LTE </a:t>
                </a:r>
                <a:r>
                  <a:rPr lang="zh-TW" altLang="zh-TW" sz="1200" kern="1200" dirty="0">
                    <a:solidFill>
                      <a:schemeClr val="tx1"/>
                    </a:solidFill>
                    <a:effectLst/>
                    <a:latin typeface="+mn-lt"/>
                    <a:ea typeface="+mn-ea"/>
                    <a:cs typeface="+mn-cs"/>
                  </a:rPr>
                  <a:t>網路的一個</a:t>
                </a:r>
                <a:r>
                  <a:rPr lang="en-US" altLang="zh-TW" sz="1200" kern="1200" dirty="0">
                    <a:solidFill>
                      <a:schemeClr val="tx1"/>
                    </a:solidFill>
                    <a:effectLst/>
                    <a:latin typeface="+mn-lt"/>
                    <a:ea typeface="+mn-ea"/>
                    <a:cs typeface="+mn-cs"/>
                  </a:rPr>
                  <a:t> EPC </a:t>
                </a:r>
                <a:r>
                  <a:rPr lang="zh-TW" altLang="zh-TW" sz="1200" kern="1200" dirty="0">
                    <a:solidFill>
                      <a:schemeClr val="tx1"/>
                    </a:solidFill>
                    <a:effectLst/>
                    <a:latin typeface="+mn-lt"/>
                    <a:ea typeface="+mn-ea"/>
                    <a:cs typeface="+mn-cs"/>
                  </a:rPr>
                  <a:t>資源。</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14:m>
                  <m:oMath xmlns:m="http://schemas.openxmlformats.org/officeDocument/2006/math">
                    <m:nary>
                      <m:naryPr>
                        <m:chr m:val="∑"/>
                        <m:limLoc m:val="subSup"/>
                        <m:ctrlPr>
                          <a:rPr lang="en-US" altLang="zh-TW" i="1" smtClean="0">
                            <a:latin typeface="Cambria Math" panose="02040503050406030204" pitchFamily="18" charset="0"/>
                          </a:rPr>
                        </m:ctrlPr>
                      </m:naryPr>
                      <m:sub>
                        <m:r>
                          <m:rPr>
                            <m:brk m:alnAt="25"/>
                          </m:rPr>
                          <a:rPr lang="en-US" altLang="zh-TW" i="1">
                            <a:latin typeface="Cambria Math" panose="02040503050406030204" pitchFamily="18" charset="0"/>
                          </a:rPr>
                          <m:t>𝑖</m:t>
                        </m:r>
                      </m:sub>
                      <m:sup>
                        <m:r>
                          <a:rPr lang="en-US" altLang="zh-TW" i="1">
                            <a:latin typeface="Cambria Math" panose="02040503050406030204" pitchFamily="18" charset="0"/>
                          </a:rPr>
                          <m:t>𝑗</m:t>
                        </m:r>
                      </m:sup>
                      <m:e>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𝑓</m:t>
                            </m:r>
                          </m:e>
                          <m:sub>
                            <m:r>
                              <a:rPr lang="en-US" altLang="zh-TW" b="0" i="1" smtClean="0">
                                <a:latin typeface="Cambria Math" panose="02040503050406030204" pitchFamily="18" charset="0"/>
                              </a:rPr>
                              <m:t>𝑖</m:t>
                            </m:r>
                          </m:sub>
                          <m:sup>
                            <m:r>
                              <a:rPr lang="en-US" altLang="zh-TW" b="0" i="1" smtClean="0">
                                <a:latin typeface="Cambria Math" panose="02040503050406030204" pitchFamily="18" charset="0"/>
                              </a:rPr>
                              <m:t>𝑗</m:t>
                            </m:r>
                          </m:sup>
                        </m:sSubSup>
                      </m:e>
                    </m:nary>
                    <m:r>
                      <a:rPr lang="en-US" altLang="zh-TW" b="0" i="1" smtClean="0">
                        <a:latin typeface="Cambria Math" panose="02040503050406030204" pitchFamily="18" charset="0"/>
                      </a:rPr>
                      <m:t>=1</m:t>
                    </m:r>
                    <m:r>
                      <a:rPr lang="en-US" altLang="zh-TW" i="1">
                        <a:latin typeface="Cambria Math" panose="02040503050406030204" pitchFamily="18" charset="0"/>
                        <a:ea typeface="Cambria Math" panose="02040503050406030204" pitchFamily="18" charset="0"/>
                      </a:rPr>
                      <m:t>  </m:t>
                    </m:r>
                    <m:r>
                      <a:rPr lang="en-US" altLang="zh-TW">
                        <a:latin typeface="Cambria Math" panose="02040503050406030204" pitchFamily="18" charset="0"/>
                        <a:ea typeface="Cambria Math" panose="02040503050406030204" pitchFamily="18" charset="0"/>
                      </a:rPr>
                      <m:t> </m:t>
                    </m:r>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m:t>
                        </m:r>
                      </m:e>
                      <m:sub>
                        <m:r>
                          <a:rPr lang="en-US" altLang="zh-TW" i="1">
                            <a:latin typeface="Cambria Math" panose="02040503050406030204" pitchFamily="18" charset="0"/>
                            <a:ea typeface="Cambria Math" panose="02040503050406030204" pitchFamily="18" charset="0"/>
                          </a:rPr>
                          <m:t>𝑖</m:t>
                        </m:r>
                      </m:sub>
                    </m:sSub>
                    <m:r>
                      <a:rPr lang="en-US" altLang="zh-TW" i="1">
                        <a:latin typeface="Cambria Math" panose="02040503050406030204" pitchFamily="18" charset="0"/>
                        <a:ea typeface="Cambria Math" panose="02040503050406030204" pitchFamily="18" charset="0"/>
                      </a:rPr>
                      <m:t>∈</m:t>
                    </m:r>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𝑁</m:t>
                        </m:r>
                      </m:e>
                      <m:sub>
                        <m:r>
                          <a:rPr lang="en-US" altLang="zh-TW" i="1">
                            <a:latin typeface="Cambria Math" panose="02040503050406030204" pitchFamily="18" charset="0"/>
                            <a:ea typeface="Cambria Math" panose="02040503050406030204" pitchFamily="18" charset="0"/>
                          </a:rPr>
                          <m:t>𝑢</m:t>
                        </m:r>
                      </m:sub>
                    </m:sSub>
                  </m:oMath>
                </a14:m>
                <a:r>
                  <a:rPr lang="en-US" altLang="zh-TW" dirty="0"/>
                  <a:t> ;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m:t>
                        </m:r>
                      </m:e>
                      <m:sub>
                        <m:r>
                          <a:rPr lang="en-US" altLang="zh-TW" i="1">
                            <a:latin typeface="Cambria Math" panose="02040503050406030204" pitchFamily="18" charset="0"/>
                          </a:rPr>
                          <m:t>𝑗</m:t>
                        </m:r>
                      </m:sub>
                    </m:sSub>
                    <m:r>
                      <a:rPr lang="en-US" altLang="zh-TW" i="1">
                        <a:latin typeface="Cambria Math" panose="02040503050406030204" pitchFamily="18" charset="0"/>
                        <a:ea typeface="Cambria Math" panose="02040503050406030204" pitchFamily="18" charset="0"/>
                      </a:rPr>
                      <m:t>∈</m:t>
                    </m:r>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𝑁</m:t>
                        </m:r>
                      </m:e>
                      <m:sub>
                        <m:r>
                          <a:rPr lang="en-US" altLang="zh-TW" i="1">
                            <a:latin typeface="Cambria Math" panose="02040503050406030204" pitchFamily="18" charset="0"/>
                            <a:ea typeface="Cambria Math" panose="02040503050406030204" pitchFamily="18" charset="0"/>
                          </a:rPr>
                          <m:t>𝑐</m:t>
                        </m:r>
                      </m:sub>
                    </m:sSub>
                  </m:oMath>
                </a14:m>
                <a:r>
                  <a:rPr lang="en-US" altLang="zh-TW" dirty="0"/>
                  <a:t>------(4)</a:t>
                </a:r>
              </a:p>
              <a:p>
                <a:endParaRPr lang="en-US" altLang="zh-TW" sz="1200" kern="1200" dirty="0">
                  <a:solidFill>
                    <a:schemeClr val="tx1"/>
                  </a:solidFill>
                  <a:effectLst/>
                  <a:latin typeface="+mn-lt"/>
                  <a:ea typeface="+mn-ea"/>
                  <a:cs typeface="+mn-cs"/>
                </a:endParaRPr>
              </a:p>
              <a:p>
                <a:endParaRPr lang="zh-TW" altLang="en-US" dirty="0"/>
              </a:p>
            </p:txBody>
          </p:sp>
        </mc:Choice>
        <mc:Fallback xmlns="">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功率</a:t>
                </a:r>
                <a:r>
                  <a:rPr lang="zh-TW" altLang="en-US" sz="1200" kern="1200" dirty="0">
                    <a:solidFill>
                      <a:schemeClr val="tx1"/>
                    </a:solidFill>
                    <a:effectLst/>
                    <a:latin typeface="+mn-lt"/>
                    <a:ea typeface="+mn-ea"/>
                    <a:cs typeface="+mn-cs"/>
                  </a:rPr>
                  <a:t>約束</a:t>
                </a:r>
                <a:r>
                  <a:rPr lang="zh-TW" altLang="zh-TW" sz="1200" kern="1200" dirty="0">
                    <a:solidFill>
                      <a:schemeClr val="tx1"/>
                    </a:solidFill>
                    <a:effectLst/>
                    <a:latin typeface="+mn-lt"/>
                    <a:ea typeface="+mn-ea"/>
                    <a:cs typeface="+mn-cs"/>
                  </a:rPr>
                  <a:t>，在等式</a:t>
                </a:r>
                <a:r>
                  <a:rPr lang="en-US" altLang="zh-TW" sz="1200" kern="1200" dirty="0">
                    <a:solidFill>
                      <a:schemeClr val="tx1"/>
                    </a:solidFill>
                    <a:effectLst/>
                    <a:latin typeface="+mn-lt"/>
                    <a:ea typeface="+mn-ea"/>
                    <a:cs typeface="+mn-cs"/>
                  </a:rPr>
                  <a:t> (3) </a:t>
                </a:r>
                <a:r>
                  <a:rPr lang="zh-TW" altLang="zh-TW" sz="1200" kern="1200" dirty="0">
                    <a:solidFill>
                      <a:schemeClr val="tx1"/>
                    </a:solidFill>
                    <a:effectLst/>
                    <a:latin typeface="+mn-lt"/>
                    <a:ea typeface="+mn-ea"/>
                    <a:cs typeface="+mn-cs"/>
                  </a:rPr>
                  <a:t>中，定義了分配給每個</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i</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的功率在</a:t>
                </a:r>
                <a:r>
                  <a:rPr lang="en-US" altLang="zh-TW" sz="1200" kern="1200" dirty="0">
                    <a:solidFill>
                      <a:schemeClr val="tx1"/>
                    </a:solidFill>
                    <a:effectLst/>
                    <a:latin typeface="+mn-lt"/>
                    <a:ea typeface="+mn-ea"/>
                    <a:cs typeface="+mn-cs"/>
                  </a:rPr>
                  <a:t> ENB j </a:t>
                </a:r>
                <a:r>
                  <a:rPr lang="zh-TW" altLang="zh-TW" sz="1200" kern="1200" dirty="0">
                    <a:solidFill>
                      <a:schemeClr val="tx1"/>
                    </a:solidFill>
                    <a:effectLst/>
                    <a:latin typeface="+mn-lt"/>
                    <a:ea typeface="+mn-ea"/>
                    <a:cs typeface="+mn-cs"/>
                  </a:rPr>
                  <a:t>可用總功率的下限內。</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i="0">
                    <a:latin typeface="Cambria Math" panose="02040503050406030204" pitchFamily="18" charset="0"/>
                  </a:rPr>
                  <a:t>∑2_𝑖^𝑗</a:t>
                </a:r>
                <a:r>
                  <a:rPr lang="en-US" altLang="zh-TW" b="0" i="0">
                    <a:latin typeface="Cambria Math" panose="02040503050406030204" pitchFamily="18" charset="0"/>
                  </a:rPr>
                  <a:t>▒𝑃</a:t>
                </a:r>
                <a:r>
                  <a:rPr lang="en-US" altLang="zh-TW" i="0">
                    <a:latin typeface="Cambria Math" panose="02040503050406030204" pitchFamily="18" charset="0"/>
                  </a:rPr>
                  <a:t>−</a:t>
                </a:r>
                <a:r>
                  <a:rPr lang="en-US" altLang="zh-TW" b="0" i="0">
                    <a:latin typeface="Cambria Math" panose="02040503050406030204" pitchFamily="18" charset="0"/>
                  </a:rPr>
                  <a:t>𝑝_</a:t>
                </a:r>
                <a:r>
                  <a:rPr lang="en-US" altLang="zh-TW" i="0">
                    <a:latin typeface="Cambria Math" panose="02040503050406030204" pitchFamily="18" charset="0"/>
                  </a:rPr>
                  <a:t>𝑖^𝑗</a:t>
                </a:r>
                <a:r>
                  <a:rPr lang="en-US" altLang="zh-TW" i="0">
                    <a:latin typeface="Cambria Math" panose="02040503050406030204" pitchFamily="18" charset="0"/>
                    <a:ea typeface="Cambria Math" panose="02040503050406030204" pitchFamily="18" charset="0"/>
                  </a:rPr>
                  <a:t>≤</a:t>
                </a:r>
                <a:r>
                  <a:rPr lang="zh-TW" altLang="en-US" i="0">
                    <a:latin typeface="Cambria Math" panose="02040503050406030204" pitchFamily="18" charset="0"/>
                    <a:ea typeface="Cambria Math" panose="02040503050406030204" pitchFamily="18" charset="0"/>
                  </a:rPr>
                  <a:t>𝛽</a:t>
                </a:r>
                <a:r>
                  <a:rPr lang="en-US" altLang="zh-TW" i="0">
                    <a:latin typeface="Cambria Math" panose="02040503050406030204" pitchFamily="18" charset="0"/>
                    <a:ea typeface="Cambria Math" panose="02040503050406030204" pitchFamily="18" charset="0"/>
                  </a:rPr>
                  <a:t>   ∀_𝑖∈𝑁_𝑢</a:t>
                </a:r>
                <a:r>
                  <a:rPr lang="en-US" altLang="zh-TW" dirty="0"/>
                  <a:t> ; </a:t>
                </a:r>
                <a:r>
                  <a:rPr lang="en-US" altLang="zh-TW" i="0">
                    <a:latin typeface="Cambria Math" panose="02040503050406030204" pitchFamily="18" charset="0"/>
                    <a:ea typeface="Cambria Math" panose="02040503050406030204" pitchFamily="18" charset="0"/>
                  </a:rPr>
                  <a:t>∀_</a:t>
                </a:r>
                <a:r>
                  <a:rPr lang="en-US" altLang="zh-TW" i="0">
                    <a:latin typeface="Cambria Math" panose="02040503050406030204" pitchFamily="18" charset="0"/>
                  </a:rPr>
                  <a:t>𝑗</a:t>
                </a:r>
                <a:r>
                  <a:rPr lang="en-US" altLang="zh-TW" i="0">
                    <a:latin typeface="Cambria Math" panose="02040503050406030204" pitchFamily="18" charset="0"/>
                    <a:ea typeface="Cambria Math" panose="02040503050406030204" pitchFamily="18" charset="0"/>
                  </a:rPr>
                  <a:t>∈𝑁_𝑐</a:t>
                </a:r>
                <a:r>
                  <a:rPr lang="en-US" altLang="zh-TW" dirty="0"/>
                  <a:t>------(3)</a:t>
                </a:r>
              </a:p>
              <a:p>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鏈路</a:t>
                </a:r>
                <a:r>
                  <a:rPr lang="zh-TW" altLang="en-US" sz="1200" kern="1200" dirty="0">
                    <a:solidFill>
                      <a:schemeClr val="tx1"/>
                    </a:solidFill>
                    <a:effectLst/>
                    <a:latin typeface="+mn-lt"/>
                    <a:ea typeface="+mn-ea"/>
                    <a:cs typeface="+mn-cs"/>
                  </a:rPr>
                  <a:t>約束</a:t>
                </a:r>
                <a:r>
                  <a:rPr lang="zh-TW" altLang="zh-TW" sz="1200" kern="1200" dirty="0">
                    <a:solidFill>
                      <a:schemeClr val="tx1"/>
                    </a:solidFill>
                    <a:effectLst/>
                    <a:latin typeface="+mn-lt"/>
                    <a:ea typeface="+mn-ea"/>
                    <a:cs typeface="+mn-cs"/>
                  </a:rPr>
                  <a:t>，在等式</a:t>
                </a:r>
                <a:r>
                  <a:rPr lang="en-US" altLang="zh-TW" sz="1200" kern="1200" dirty="0">
                    <a:solidFill>
                      <a:schemeClr val="tx1"/>
                    </a:solidFill>
                    <a:effectLst/>
                    <a:latin typeface="+mn-lt"/>
                    <a:ea typeface="+mn-ea"/>
                    <a:cs typeface="+mn-cs"/>
                  </a:rPr>
                  <a:t> (4) </a:t>
                </a:r>
                <a:r>
                  <a:rPr lang="zh-TW" altLang="zh-TW" sz="1200" kern="1200" dirty="0">
                    <a:solidFill>
                      <a:schemeClr val="tx1"/>
                    </a:solidFill>
                    <a:effectLst/>
                    <a:latin typeface="+mn-lt"/>
                    <a:ea typeface="+mn-ea"/>
                    <a:cs typeface="+mn-cs"/>
                  </a:rPr>
                  <a:t>中，定義了每個</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i</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只分配給</a:t>
                </a:r>
                <a:r>
                  <a:rPr lang="en-US" altLang="zh-TW" sz="1200" kern="1200" dirty="0">
                    <a:solidFill>
                      <a:schemeClr val="tx1"/>
                    </a:solidFill>
                    <a:effectLst/>
                    <a:latin typeface="+mn-lt"/>
                    <a:ea typeface="+mn-ea"/>
                    <a:cs typeface="+mn-cs"/>
                  </a:rPr>
                  <a:t> LTE </a:t>
                </a:r>
                <a:r>
                  <a:rPr lang="zh-TW" altLang="zh-TW" sz="1200" kern="1200" dirty="0">
                    <a:solidFill>
                      <a:schemeClr val="tx1"/>
                    </a:solidFill>
                    <a:effectLst/>
                    <a:latin typeface="+mn-lt"/>
                    <a:ea typeface="+mn-ea"/>
                    <a:cs typeface="+mn-cs"/>
                  </a:rPr>
                  <a:t>網路的一個</a:t>
                </a:r>
                <a:r>
                  <a:rPr lang="en-US" altLang="zh-TW" sz="1200" kern="1200" dirty="0">
                    <a:solidFill>
                      <a:schemeClr val="tx1"/>
                    </a:solidFill>
                    <a:effectLst/>
                    <a:latin typeface="+mn-lt"/>
                    <a:ea typeface="+mn-ea"/>
                    <a:cs typeface="+mn-cs"/>
                  </a:rPr>
                  <a:t> EPC </a:t>
                </a:r>
                <a:r>
                  <a:rPr lang="zh-TW" altLang="zh-TW" sz="1200" kern="1200" dirty="0">
                    <a:solidFill>
                      <a:schemeClr val="tx1"/>
                    </a:solidFill>
                    <a:effectLst/>
                    <a:latin typeface="+mn-lt"/>
                    <a:ea typeface="+mn-ea"/>
                    <a:cs typeface="+mn-cs"/>
                  </a:rPr>
                  <a:t>資源。</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i="0">
                    <a:latin typeface="Cambria Math" panose="02040503050406030204" pitchFamily="18" charset="0"/>
                  </a:rPr>
                  <a:t>∑2_𝑖^𝑗</a:t>
                </a:r>
                <a:r>
                  <a:rPr lang="en-US" altLang="zh-TW" b="0" i="0">
                    <a:latin typeface="Cambria Math" panose="02040503050406030204" pitchFamily="18" charset="0"/>
                  </a:rPr>
                  <a:t>▒𝑓_𝑖^𝑗 =1</a:t>
                </a:r>
                <a:r>
                  <a:rPr lang="en-US" altLang="zh-TW" i="0">
                    <a:latin typeface="Cambria Math" panose="02040503050406030204" pitchFamily="18" charset="0"/>
                    <a:ea typeface="Cambria Math" panose="02040503050406030204" pitchFamily="18" charset="0"/>
                  </a:rPr>
                  <a:t>   ∀_𝑖∈𝑁_𝑢</a:t>
                </a:r>
                <a:r>
                  <a:rPr lang="en-US" altLang="zh-TW" dirty="0"/>
                  <a:t> ; </a:t>
                </a:r>
                <a:r>
                  <a:rPr lang="en-US" altLang="zh-TW" i="0">
                    <a:latin typeface="Cambria Math" panose="02040503050406030204" pitchFamily="18" charset="0"/>
                    <a:ea typeface="Cambria Math" panose="02040503050406030204" pitchFamily="18" charset="0"/>
                  </a:rPr>
                  <a:t>∀_</a:t>
                </a:r>
                <a:r>
                  <a:rPr lang="en-US" altLang="zh-TW" i="0">
                    <a:latin typeface="Cambria Math" panose="02040503050406030204" pitchFamily="18" charset="0"/>
                  </a:rPr>
                  <a:t>𝑗</a:t>
                </a:r>
                <a:r>
                  <a:rPr lang="en-US" altLang="zh-TW" i="0">
                    <a:latin typeface="Cambria Math" panose="02040503050406030204" pitchFamily="18" charset="0"/>
                    <a:ea typeface="Cambria Math" panose="02040503050406030204" pitchFamily="18" charset="0"/>
                  </a:rPr>
                  <a:t>∈𝑁_𝑐</a:t>
                </a:r>
                <a:r>
                  <a:rPr lang="en-US" altLang="zh-TW" dirty="0"/>
                  <a:t>------(4)</a:t>
                </a:r>
              </a:p>
              <a:p>
                <a:endParaRPr lang="en-US" altLang="zh-TW" sz="1200" kern="1200" dirty="0">
                  <a:solidFill>
                    <a:schemeClr val="tx1"/>
                  </a:solidFill>
                  <a:effectLst/>
                  <a:latin typeface="+mn-lt"/>
                  <a:ea typeface="+mn-ea"/>
                  <a:cs typeface="+mn-cs"/>
                </a:endParaRPr>
              </a:p>
              <a:p>
                <a:endParaRPr lang="zh-TW" altLang="en-US" dirty="0"/>
              </a:p>
            </p:txBody>
          </p:sp>
        </mc:Fallback>
      </mc:AlternateContent>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34</a:t>
            </a:fld>
            <a:endParaRPr lang="zh-TW" altLang="en-US"/>
          </a:p>
        </p:txBody>
      </p:sp>
    </p:spTree>
    <p:extLst>
      <p:ext uri="{BB962C8B-B14F-4D97-AF65-F5344CB8AC3E}">
        <p14:creationId xmlns:p14="http://schemas.microsoft.com/office/powerpoint/2010/main" val="121382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我們將問題定義為一組演進封包核心</a:t>
            </a:r>
            <a:r>
              <a:rPr lang="en-US" altLang="zh-TW" sz="1200" kern="1200" dirty="0">
                <a:solidFill>
                  <a:schemeClr val="tx1"/>
                </a:solidFill>
                <a:effectLst/>
                <a:latin typeface="+mn-lt"/>
                <a:ea typeface="+mn-ea"/>
                <a:cs typeface="+mn-cs"/>
              </a:rPr>
              <a:t> (EPC)</a:t>
            </a:r>
            <a:r>
              <a:rPr lang="zh-TW" altLang="zh-TW" sz="1200" kern="1200" dirty="0">
                <a:solidFill>
                  <a:schemeClr val="tx1"/>
                </a:solidFill>
                <a:effectLst/>
                <a:latin typeface="+mn-lt"/>
                <a:ea typeface="+mn-ea"/>
                <a:cs typeface="+mn-cs"/>
              </a:rPr>
              <a:t>，它收集了來自各種演進節點基站</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eNBs</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的呼叫容量請求。</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 每個</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應該在任何給定時間處於單個</a:t>
            </a:r>
            <a:r>
              <a:rPr lang="en-US" altLang="zh-TW" sz="1200" kern="1200" dirty="0">
                <a:solidFill>
                  <a:schemeClr val="tx1"/>
                </a:solidFill>
                <a:effectLst/>
                <a:latin typeface="+mn-lt"/>
                <a:ea typeface="+mn-ea"/>
                <a:cs typeface="+mn-cs"/>
              </a:rPr>
              <a:t> EPC </a:t>
            </a:r>
            <a:r>
              <a:rPr lang="zh-TW" altLang="zh-TW" sz="1200" kern="1200" dirty="0">
                <a:solidFill>
                  <a:schemeClr val="tx1"/>
                </a:solidFill>
                <a:effectLst/>
                <a:latin typeface="+mn-lt"/>
                <a:ea typeface="+mn-ea"/>
                <a:cs typeface="+mn-cs"/>
              </a:rPr>
              <a:t>下，如下面的圖</a:t>
            </a:r>
            <a:r>
              <a:rPr lang="en-US" altLang="zh-TW" sz="1200" kern="1200" dirty="0">
                <a:solidFill>
                  <a:schemeClr val="tx1"/>
                </a:solidFill>
                <a:effectLst/>
                <a:latin typeface="+mn-lt"/>
                <a:ea typeface="+mn-ea"/>
                <a:cs typeface="+mn-cs"/>
              </a:rPr>
              <a:t> 2 </a:t>
            </a:r>
            <a:r>
              <a:rPr lang="zh-TW" altLang="zh-TW" sz="1200" kern="1200" dirty="0">
                <a:solidFill>
                  <a:schemeClr val="tx1"/>
                </a:solidFill>
                <a:effectLst/>
                <a:latin typeface="+mn-lt"/>
                <a:ea typeface="+mn-ea"/>
                <a:cs typeface="+mn-cs"/>
              </a:rPr>
              <a:t>所示。</a:t>
            </a:r>
          </a:p>
          <a:p>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35</a:t>
            </a:fld>
            <a:endParaRPr lang="zh-TW" altLang="en-US"/>
          </a:p>
        </p:txBody>
      </p:sp>
    </p:spTree>
    <p:extLst>
      <p:ext uri="{BB962C8B-B14F-4D97-AF65-F5344CB8AC3E}">
        <p14:creationId xmlns:p14="http://schemas.microsoft.com/office/powerpoint/2010/main" val="18393376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LTE</a:t>
            </a:r>
            <a:r>
              <a:rPr lang="zh-TW" altLang="en-US" sz="1200" kern="1200" dirty="0">
                <a:solidFill>
                  <a:schemeClr val="tx1"/>
                </a:solidFill>
                <a:effectLst/>
                <a:latin typeface="+mn-lt"/>
                <a:ea typeface="+mn-ea"/>
                <a:cs typeface="+mn-cs"/>
              </a:rPr>
              <a:t>容量分配問題和</a:t>
            </a:r>
            <a:r>
              <a:rPr lang="en-US" altLang="zh-TW" sz="1200" kern="1200" dirty="0">
                <a:solidFill>
                  <a:schemeClr val="tx1"/>
                </a:solidFill>
                <a:effectLst/>
                <a:latin typeface="+mn-lt"/>
                <a:ea typeface="+mn-ea"/>
                <a:cs typeface="+mn-cs"/>
              </a:rPr>
              <a:t>NP-complete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Problem formulation</a:t>
            </a:r>
            <a:endParaRPr lang="zh-TW"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對於</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a:t>
            </a:r>
            <a:r>
              <a:rPr lang="zh-TW" altLang="zh-TW" sz="1200" kern="1200" dirty="0">
                <a:solidFill>
                  <a:schemeClr val="tx1"/>
                </a:solidFill>
                <a:effectLst/>
                <a:latin typeface="+mn-lt"/>
                <a:ea typeface="+mn-ea"/>
                <a:cs typeface="+mn-cs"/>
              </a:rPr>
              <a:t>的每個呼叫容量請求，我們可以很容易地確定每個</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的容量請求。 </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它是透過將每個呼叫容量請求，簡單地抽象為一個請求的</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的容量</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一個整數</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來實現 。</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負載正是請求的 </a:t>
            </a:r>
            <a:r>
              <a:rPr lang="en-US" altLang="zh-TW" sz="1200" kern="1200" dirty="0" err="1">
                <a:solidFill>
                  <a:schemeClr val="tx1"/>
                </a:solidFill>
                <a:effectLst/>
                <a:latin typeface="+mn-lt"/>
                <a:ea typeface="+mn-ea"/>
                <a:cs typeface="+mn-cs"/>
              </a:rPr>
              <a:t>eNBs</a:t>
            </a:r>
            <a:r>
              <a:rPr lang="zh-TW" altLang="zh-TW" sz="1200" kern="1200" dirty="0">
                <a:solidFill>
                  <a:schemeClr val="tx1"/>
                </a:solidFill>
                <a:effectLst/>
                <a:latin typeface="+mn-lt"/>
                <a:ea typeface="+mn-ea"/>
                <a:cs typeface="+mn-cs"/>
              </a:rPr>
              <a:t>的容量，而每個可以容納的</a:t>
            </a:r>
            <a:r>
              <a:rPr lang="en-US" altLang="zh-TW" sz="1200" kern="1200" dirty="0">
                <a:solidFill>
                  <a:schemeClr val="tx1"/>
                </a:solidFill>
                <a:effectLst/>
                <a:latin typeface="+mn-lt"/>
                <a:ea typeface="+mn-ea"/>
                <a:cs typeface="+mn-cs"/>
              </a:rPr>
              <a:t>EPC</a:t>
            </a:r>
            <a:r>
              <a:rPr lang="zh-TW" altLang="zh-TW" sz="1200" kern="1200" dirty="0">
                <a:solidFill>
                  <a:schemeClr val="tx1"/>
                </a:solidFill>
                <a:effectLst/>
                <a:latin typeface="+mn-lt"/>
                <a:ea typeface="+mn-ea"/>
                <a:cs typeface="+mn-cs"/>
              </a:rPr>
              <a:t>是</a:t>
            </a:r>
            <a:r>
              <a:rPr lang="en-US" altLang="zh-TW" sz="1200" kern="1200" dirty="0">
                <a:solidFill>
                  <a:schemeClr val="tx1"/>
                </a:solidFill>
                <a:effectLst/>
                <a:latin typeface="+mn-lt"/>
                <a:ea typeface="+mn-ea"/>
                <a:cs typeface="+mn-cs"/>
              </a:rPr>
              <a:t> NP hard</a:t>
            </a:r>
            <a:r>
              <a:rPr lang="zh-TW" altLang="zh-TW" sz="1200" kern="1200" dirty="0">
                <a:solidFill>
                  <a:schemeClr val="tx1"/>
                </a:solidFill>
                <a:effectLst/>
                <a:latin typeface="+mn-lt"/>
                <a:ea typeface="+mn-ea"/>
                <a:cs typeface="+mn-cs"/>
              </a:rPr>
              <a:t>。 </a:t>
            </a:r>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37</a:t>
            </a:fld>
            <a:endParaRPr lang="zh-TW" altLang="en-US"/>
          </a:p>
        </p:txBody>
      </p:sp>
    </p:spTree>
    <p:extLst>
      <p:ext uri="{BB962C8B-B14F-4D97-AF65-F5344CB8AC3E}">
        <p14:creationId xmlns:p14="http://schemas.microsoft.com/office/powerpoint/2010/main" val="5680220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我們定義一個</a:t>
            </a:r>
            <a:r>
              <a:rPr lang="en-US" altLang="zh-TW" sz="1200" kern="1200" dirty="0">
                <a:solidFill>
                  <a:schemeClr val="tx1"/>
                </a:solidFill>
                <a:effectLst/>
                <a:latin typeface="+mn-lt"/>
                <a:ea typeface="+mn-ea"/>
                <a:cs typeface="+mn-cs"/>
              </a:rPr>
              <a:t> s’ </a:t>
            </a:r>
            <a:r>
              <a:rPr lang="zh-TW" altLang="en-US" sz="1200" kern="1200" dirty="0">
                <a:solidFill>
                  <a:schemeClr val="tx1"/>
                </a:solidFill>
                <a:effectLst/>
                <a:latin typeface="+mn-lt"/>
                <a:ea typeface="+mn-ea"/>
                <a:cs typeface="+mn-cs"/>
              </a:rPr>
              <a:t>來</a:t>
            </a:r>
            <a:r>
              <a:rPr lang="zh-TW" altLang="zh-TW" sz="1200" kern="1200" dirty="0">
                <a:solidFill>
                  <a:schemeClr val="tx1"/>
                </a:solidFill>
                <a:effectLst/>
                <a:latin typeface="+mn-lt"/>
                <a:ea typeface="+mn-ea"/>
                <a:cs typeface="+mn-cs"/>
              </a:rPr>
              <a:t>代表</a:t>
            </a:r>
            <a:r>
              <a:rPr lang="en-US" altLang="zh-TW" sz="1200" kern="1200" dirty="0">
                <a:solidFill>
                  <a:schemeClr val="tx1"/>
                </a:solidFill>
                <a:effectLst/>
                <a:latin typeface="+mn-lt"/>
                <a:ea typeface="+mn-ea"/>
                <a:cs typeface="+mn-cs"/>
              </a:rPr>
              <a:t> EPC </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的整個模塊集。</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我們將</a:t>
            </a:r>
            <a:r>
              <a:rPr lang="en-US" altLang="zh-TW" sz="1200" kern="1200" dirty="0">
                <a:solidFill>
                  <a:schemeClr val="tx1"/>
                </a:solidFill>
                <a:effectLst/>
                <a:latin typeface="+mn-lt"/>
                <a:ea typeface="+mn-ea"/>
                <a:cs typeface="+mn-cs"/>
              </a:rPr>
              <a:t> EPC </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eBN</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之間</a:t>
            </a:r>
            <a:r>
              <a:rPr lang="zh-TW" altLang="en-US" sz="1200" kern="1200" dirty="0">
                <a:solidFill>
                  <a:schemeClr val="tx1"/>
                </a:solidFill>
                <a:effectLst/>
                <a:latin typeface="+mn-lt"/>
                <a:ea typeface="+mn-ea"/>
                <a:cs typeface="+mn-cs"/>
              </a:rPr>
              <a:t>的劃分，</a:t>
            </a:r>
            <a:r>
              <a:rPr lang="zh-TW" altLang="zh-TW" sz="1200" kern="1200" dirty="0">
                <a:solidFill>
                  <a:schemeClr val="tx1"/>
                </a:solidFill>
                <a:effectLst/>
                <a:latin typeface="+mn-lt"/>
                <a:ea typeface="+mn-ea"/>
                <a:cs typeface="+mn-cs"/>
              </a:rPr>
              <a:t>定義為覆蓋所有</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節點的兩組模塊。</a:t>
            </a:r>
          </a:p>
          <a:p>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定理</a:t>
            </a:r>
            <a:r>
              <a:rPr lang="en-US" altLang="zh-TW" sz="1200" kern="1200" dirty="0">
                <a:solidFill>
                  <a:schemeClr val="tx1"/>
                </a:solidFill>
                <a:effectLst/>
                <a:latin typeface="+mn-lt"/>
                <a:ea typeface="+mn-ea"/>
                <a:cs typeface="+mn-cs"/>
              </a:rPr>
              <a:t> 1</a:t>
            </a:r>
            <a:r>
              <a:rPr lang="zh-TW" altLang="zh-TW" sz="1200" kern="1200" dirty="0">
                <a:solidFill>
                  <a:schemeClr val="tx1"/>
                </a:solidFill>
                <a:effectLst/>
                <a:latin typeface="+mn-lt"/>
                <a:ea typeface="+mn-ea"/>
                <a:cs typeface="+mn-cs"/>
              </a:rPr>
              <a:t>：負載是請求的</a:t>
            </a:r>
            <a:r>
              <a:rPr lang="en-US" altLang="zh-TW" sz="1200" kern="1200" dirty="0">
                <a:solidFill>
                  <a:schemeClr val="tx1"/>
                </a:solidFill>
                <a:effectLst/>
                <a:latin typeface="+mn-lt"/>
                <a:ea typeface="+mn-ea"/>
                <a:cs typeface="+mn-cs"/>
              </a:rPr>
              <a:t>base stations</a:t>
            </a:r>
            <a:r>
              <a:rPr lang="zh-TW" altLang="zh-TW" sz="1200" kern="1200" dirty="0">
                <a:solidFill>
                  <a:schemeClr val="tx1"/>
                </a:solidFill>
                <a:effectLst/>
                <a:latin typeface="+mn-lt"/>
                <a:ea typeface="+mn-ea"/>
                <a:cs typeface="+mn-cs"/>
              </a:rPr>
              <a:t>的容量，而每個可以容納的</a:t>
            </a:r>
            <a:r>
              <a:rPr lang="en-US" altLang="zh-TW" sz="1200" kern="1200" dirty="0">
                <a:solidFill>
                  <a:schemeClr val="tx1"/>
                </a:solidFill>
                <a:effectLst/>
                <a:latin typeface="+mn-lt"/>
                <a:ea typeface="+mn-ea"/>
                <a:cs typeface="+mn-cs"/>
              </a:rPr>
              <a:t>EPC</a:t>
            </a:r>
            <a:r>
              <a:rPr lang="zh-TW" altLang="zh-TW" sz="1200" kern="1200" dirty="0">
                <a:solidFill>
                  <a:schemeClr val="tx1"/>
                </a:solidFill>
                <a:effectLst/>
                <a:latin typeface="+mn-lt"/>
                <a:ea typeface="+mn-ea"/>
                <a:cs typeface="+mn-cs"/>
              </a:rPr>
              <a:t>是</a:t>
            </a:r>
            <a:r>
              <a:rPr lang="en-US" altLang="zh-TW" sz="1200" kern="1200" dirty="0">
                <a:solidFill>
                  <a:schemeClr val="tx1"/>
                </a:solidFill>
                <a:effectLst/>
                <a:latin typeface="+mn-lt"/>
                <a:ea typeface="+mn-ea"/>
                <a:cs typeface="+mn-cs"/>
              </a:rPr>
              <a:t> NP hard</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38</a:t>
            </a:fld>
            <a:endParaRPr lang="zh-TW" altLang="en-US"/>
          </a:p>
        </p:txBody>
      </p:sp>
    </p:spTree>
    <p:extLst>
      <p:ext uri="{BB962C8B-B14F-4D97-AF65-F5344CB8AC3E}">
        <p14:creationId xmlns:p14="http://schemas.microsoft.com/office/powerpoint/2010/main" val="21711791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證明：設</a:t>
                </a:r>
                <a:r>
                  <a:rPr lang="en-US" altLang="zh-TW" sz="1200" kern="1200" dirty="0">
                    <a:solidFill>
                      <a:schemeClr val="tx1"/>
                    </a:solidFill>
                    <a:effectLst/>
                    <a:latin typeface="+mn-lt"/>
                    <a:ea typeface="+mn-ea"/>
                    <a:cs typeface="+mn-cs"/>
                  </a:rPr>
                  <a:t>EPC</a:t>
                </a:r>
                <a:r>
                  <a:rPr lang="zh-TW" altLang="zh-TW" sz="1200" kern="1200" dirty="0">
                    <a:solidFill>
                      <a:schemeClr val="tx1"/>
                    </a:solidFill>
                    <a:effectLst/>
                    <a:latin typeface="+mn-lt"/>
                    <a:ea typeface="+mn-ea"/>
                    <a:cs typeface="+mn-cs"/>
                  </a:rPr>
                  <a:t>處理的容量為</a:t>
                </a:r>
                <a:r>
                  <a:rPr lang="en-US" altLang="zh-TW" sz="1200" kern="1200" dirty="0">
                    <a:solidFill>
                      <a:schemeClr val="tx1"/>
                    </a:solidFill>
                    <a:effectLst/>
                    <a:latin typeface="+mn-lt"/>
                    <a:ea typeface="+mn-ea"/>
                    <a:cs typeface="+mn-cs"/>
                  </a:rPr>
                  <a:t>B</a:t>
                </a:r>
                <a:r>
                  <a:rPr lang="zh-TW" altLang="zh-TW" sz="1200" kern="1200" dirty="0">
                    <a:solidFill>
                      <a:schemeClr val="tx1"/>
                    </a:solidFill>
                    <a:effectLst/>
                    <a:latin typeface="+mn-lt"/>
                    <a:ea typeface="+mn-ea"/>
                    <a:cs typeface="+mn-cs"/>
                  </a:rPr>
                  <a:t>，基站</a:t>
                </a:r>
                <a:r>
                  <a:rPr lang="en-US" altLang="zh-TW" sz="1200" kern="1200" dirty="0">
                    <a:solidFill>
                      <a:schemeClr val="tx1"/>
                    </a:solidFill>
                    <a:effectLst/>
                    <a:latin typeface="+mn-lt"/>
                    <a:ea typeface="+mn-ea"/>
                    <a:cs typeface="+mn-cs"/>
                  </a:rPr>
                  <a:t>(base station)</a:t>
                </a:r>
                <a:r>
                  <a:rPr lang="zh-TW" altLang="zh-TW" sz="1200" kern="1200" dirty="0">
                    <a:solidFill>
                      <a:schemeClr val="tx1"/>
                    </a:solidFill>
                    <a:effectLst/>
                    <a:latin typeface="+mn-lt"/>
                    <a:ea typeface="+mn-ea"/>
                    <a:cs typeface="+mn-cs"/>
                  </a:rPr>
                  <a:t>的集合為</a:t>
                </a:r>
                <a:r>
                  <a:rPr lang="en-US" altLang="zh-TW" sz="1200" kern="1200" dirty="0">
                    <a:solidFill>
                      <a:schemeClr val="tx1"/>
                    </a:solidFill>
                    <a:effectLst/>
                    <a:latin typeface="+mn-lt"/>
                    <a:ea typeface="+mn-ea"/>
                    <a:cs typeface="+mn-cs"/>
                  </a:rPr>
                  <a:t>S</a:t>
                </a:r>
                <a:r>
                  <a:rPr lang="zh-TW" altLang="zh-TW" sz="1200" kern="1200" dirty="0">
                    <a:solidFill>
                      <a:schemeClr val="tx1"/>
                    </a:solidFill>
                    <a:effectLst/>
                    <a:latin typeface="+mn-lt"/>
                    <a:ea typeface="+mn-ea"/>
                    <a:cs typeface="+mn-cs"/>
                  </a:rPr>
                  <a:t>。</a:t>
                </a:r>
              </a:p>
              <a:p>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S={K</a:t>
                </a:r>
                <a:r>
                  <a:rPr lang="en-US" altLang="zh-TW" sz="1200" kern="1200" baseline="-25000" dirty="0">
                    <a:solidFill>
                      <a:schemeClr val="tx1"/>
                    </a:solidFill>
                    <a:effectLst/>
                    <a:latin typeface="+mn-lt"/>
                    <a:ea typeface="+mn-ea"/>
                    <a:cs typeface="+mn-cs"/>
                  </a:rPr>
                  <a:t>1</a:t>
                </a:r>
                <a:r>
                  <a:rPr lang="en-US" altLang="zh-TW" sz="1200" kern="1200" dirty="0">
                    <a:solidFill>
                      <a:schemeClr val="tx1"/>
                    </a:solidFill>
                    <a:effectLst/>
                    <a:latin typeface="+mn-lt"/>
                    <a:ea typeface="+mn-ea"/>
                    <a:cs typeface="+mn-cs"/>
                  </a:rPr>
                  <a:t>,K</a:t>
                </a:r>
                <a:r>
                  <a:rPr lang="en-US" altLang="zh-TW" sz="1200" kern="1200" baseline="-25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,K</a:t>
                </a:r>
                <a:r>
                  <a:rPr lang="en-US" altLang="zh-TW" sz="1200" kern="1200" baseline="-25000" dirty="0">
                    <a:solidFill>
                      <a:schemeClr val="tx1"/>
                    </a:solidFill>
                    <a:effectLst/>
                    <a:latin typeface="+mn-lt"/>
                    <a:ea typeface="+mn-ea"/>
                    <a:cs typeface="+mn-cs"/>
                  </a:rPr>
                  <a:t>3</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a:t>
                </a:r>
                <a:r>
                  <a:rPr lang="en-US" altLang="zh-TW" sz="1200" kern="1200" dirty="0" err="1">
                    <a:solidFill>
                      <a:schemeClr val="tx1"/>
                    </a:solidFill>
                    <a:effectLst/>
                    <a:latin typeface="+mn-lt"/>
                    <a:ea typeface="+mn-ea"/>
                    <a:cs typeface="+mn-cs"/>
                  </a:rPr>
                  <a:t>K</a:t>
                </a:r>
                <a:r>
                  <a:rPr lang="en-US" altLang="zh-TW" sz="1200" kern="1200" baseline="-25000" dirty="0" err="1">
                    <a:solidFill>
                      <a:schemeClr val="tx1"/>
                    </a:solidFill>
                    <a:effectLst/>
                    <a:latin typeface="+mn-lt"/>
                    <a:ea typeface="+mn-ea"/>
                    <a:cs typeface="+mn-cs"/>
                  </a:rPr>
                  <a:t>n</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其中</a:t>
                </a:r>
                <a:r>
                  <a:rPr lang="en-US" altLang="zh-TW" sz="1200" kern="1200" dirty="0">
                    <a:solidFill>
                      <a:schemeClr val="tx1"/>
                    </a:solidFill>
                    <a:effectLst/>
                    <a:latin typeface="+mn-lt"/>
                    <a:ea typeface="+mn-ea"/>
                    <a:cs typeface="+mn-cs"/>
                  </a:rPr>
                  <a:t>K</a:t>
                </a:r>
                <a:r>
                  <a:rPr lang="en-US" altLang="zh-TW" sz="1200" kern="1200" baseline="-25000" dirty="0">
                    <a:solidFill>
                      <a:schemeClr val="tx1"/>
                    </a:solidFill>
                    <a:effectLst/>
                    <a:latin typeface="+mn-lt"/>
                    <a:ea typeface="+mn-ea"/>
                    <a:cs typeface="+mn-cs"/>
                  </a:rPr>
                  <a:t>1</a:t>
                </a:r>
                <a:r>
                  <a:rPr lang="en-US" altLang="zh-TW" sz="1200" kern="1200" dirty="0">
                    <a:solidFill>
                      <a:schemeClr val="tx1"/>
                    </a:solidFill>
                    <a:effectLst/>
                    <a:latin typeface="+mn-lt"/>
                    <a:ea typeface="+mn-ea"/>
                    <a:cs typeface="+mn-cs"/>
                  </a:rPr>
                  <a:t>,K</a:t>
                </a:r>
                <a:r>
                  <a:rPr lang="en-US" altLang="zh-TW" sz="1200" kern="1200" baseline="-25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a:t>
                </a:r>
                <a:r>
                  <a:rPr lang="en-US" altLang="zh-TW" sz="1200" kern="1200" dirty="0" err="1">
                    <a:solidFill>
                      <a:schemeClr val="tx1"/>
                    </a:solidFill>
                    <a:effectLst/>
                    <a:latin typeface="+mn-lt"/>
                    <a:ea typeface="+mn-ea"/>
                    <a:cs typeface="+mn-cs"/>
                  </a:rPr>
                  <a:t>K</a:t>
                </a:r>
                <a:r>
                  <a:rPr lang="en-US" altLang="zh-TW" sz="1200" kern="1200" baseline="-25000" dirty="0" err="1">
                    <a:solidFill>
                      <a:schemeClr val="tx1"/>
                    </a:solidFill>
                    <a:effectLst/>
                    <a:latin typeface="+mn-lt"/>
                    <a:ea typeface="+mn-ea"/>
                    <a:cs typeface="+mn-cs"/>
                  </a:rPr>
                  <a:t>n</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是</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基站的容量。</a:t>
                </a:r>
              </a:p>
              <a:p>
                <a:endParaRPr lang="en-US" altLang="zh-TW" dirty="0"/>
              </a:p>
              <a:p>
                <a:r>
                  <a:rPr lang="zh-TW" altLang="zh-TW" sz="1200" kern="1200" dirty="0">
                    <a:solidFill>
                      <a:schemeClr val="tx1"/>
                    </a:solidFill>
                    <a:effectLst/>
                    <a:latin typeface="+mn-lt"/>
                    <a:ea typeface="+mn-ea"/>
                    <a:cs typeface="+mn-cs"/>
                  </a:rPr>
                  <a:t>既然我們得到容量正好等於負載。</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因此，我們將在</a:t>
                </a:r>
                <a:r>
                  <a:rPr lang="en-US" altLang="zh-TW" sz="1200" kern="1200" dirty="0">
                    <a:solidFill>
                      <a:schemeClr val="tx1"/>
                    </a:solidFill>
                    <a:effectLst/>
                    <a:latin typeface="+mn-lt"/>
                    <a:ea typeface="+mn-ea"/>
                    <a:cs typeface="+mn-cs"/>
                  </a:rPr>
                  <a:t> S </a:t>
                </a:r>
                <a:r>
                  <a:rPr lang="zh-TW" altLang="zh-TW" sz="1200" kern="1200" dirty="0">
                    <a:solidFill>
                      <a:schemeClr val="tx1"/>
                    </a:solidFill>
                    <a:effectLst/>
                    <a:latin typeface="+mn-lt"/>
                    <a:ea typeface="+mn-ea"/>
                    <a:cs typeface="+mn-cs"/>
                  </a:rPr>
                  <a:t>中有一個子集</a:t>
                </a:r>
                <a:r>
                  <a:rPr lang="en-US" altLang="zh-TW" sz="1200" kern="1200" dirty="0">
                    <a:solidFill>
                      <a:schemeClr val="tx1"/>
                    </a:solidFill>
                    <a:effectLst/>
                    <a:latin typeface="+mn-lt"/>
                    <a:ea typeface="+mn-ea"/>
                    <a:cs typeface="+mn-cs"/>
                  </a:rPr>
                  <a:t> S’</a:t>
                </a:r>
                <a:r>
                  <a:rPr lang="zh-TW" altLang="zh-TW" sz="1200" kern="1200" dirty="0">
                    <a:solidFill>
                      <a:schemeClr val="tx1"/>
                    </a:solidFill>
                    <a:effectLst/>
                    <a:latin typeface="+mn-lt"/>
                    <a:ea typeface="+mn-ea"/>
                    <a:cs typeface="+mn-cs"/>
                  </a:rPr>
                  <a:t>。 </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使得 </a:t>
                </a:r>
                <a14:m>
                  <m:oMath xmlns:m="http://schemas.openxmlformats.org/officeDocument/2006/math">
                    <m:nary>
                      <m:naryPr>
                        <m:chr m:val="∑"/>
                        <m:limLoc m:val="subSup"/>
                        <m:ctrlPr>
                          <a:rPr lang="zh-TW" altLang="zh-TW" sz="1200" i="1" kern="1200">
                            <a:solidFill>
                              <a:schemeClr val="tx1"/>
                            </a:solidFill>
                            <a:effectLst/>
                            <a:latin typeface="Cambria Math" panose="02040503050406030204" pitchFamily="18" charset="0"/>
                            <a:ea typeface="+mn-ea"/>
                            <a:cs typeface="+mn-cs"/>
                          </a:rPr>
                        </m:ctrlPr>
                      </m:naryPr>
                      <m:sub>
                        <m:r>
                          <a:rPr lang="en-US" altLang="zh-TW" sz="1200" i="1" kern="1200">
                            <a:solidFill>
                              <a:schemeClr val="tx1"/>
                            </a:solidFill>
                            <a:effectLst/>
                            <a:latin typeface="Cambria Math" panose="02040503050406030204" pitchFamily="18" charset="0"/>
                            <a:ea typeface="+mn-ea"/>
                            <a:cs typeface="+mn-cs"/>
                          </a:rPr>
                          <m:t>𝑖</m:t>
                        </m:r>
                        <m:r>
                          <a:rPr lang="en-US" altLang="zh-TW" sz="1200" i="1" kern="1200">
                            <a:solidFill>
                              <a:schemeClr val="tx1"/>
                            </a:solidFill>
                            <a:effectLst/>
                            <a:latin typeface="Cambria Math" panose="02040503050406030204" pitchFamily="18" charset="0"/>
                            <a:ea typeface="+mn-ea"/>
                            <a:cs typeface="+mn-cs"/>
                          </a:rPr>
                          <m:t>=1</m:t>
                        </m:r>
                      </m:sub>
                      <m:sup>
                        <m:r>
                          <a:rPr lang="en-US" altLang="zh-TW" sz="1200" i="1" kern="1200">
                            <a:solidFill>
                              <a:schemeClr val="tx1"/>
                            </a:solidFill>
                            <a:effectLst/>
                            <a:latin typeface="Cambria Math" panose="02040503050406030204" pitchFamily="18" charset="0"/>
                            <a:ea typeface="+mn-ea"/>
                            <a:cs typeface="+mn-cs"/>
                          </a:rPr>
                          <m:t>𝑚</m:t>
                        </m:r>
                      </m:sup>
                      <m:e>
                        <m:r>
                          <a:rPr lang="en-US" altLang="zh-TW" sz="1200" i="1" kern="1200">
                            <a:solidFill>
                              <a:schemeClr val="tx1"/>
                            </a:solidFill>
                            <a:effectLst/>
                            <a:latin typeface="Cambria Math" panose="02040503050406030204" pitchFamily="18" charset="0"/>
                            <a:ea typeface="+mn-ea"/>
                            <a:cs typeface="+mn-cs"/>
                          </a:rPr>
                          <m:t>𝑆</m:t>
                        </m:r>
                        <m:r>
                          <a:rPr lang="en-US" altLang="zh-TW" sz="1200" i="1" kern="1200">
                            <a:solidFill>
                              <a:schemeClr val="tx1"/>
                            </a:solidFill>
                            <a:effectLst/>
                            <a:latin typeface="Cambria Math" panose="02040503050406030204" pitchFamily="18" charset="0"/>
                            <a:ea typeface="+mn-ea"/>
                            <a:cs typeface="+mn-cs"/>
                          </a:rPr>
                          <m:t>′</m:t>
                        </m:r>
                      </m:e>
                    </m:nary>
                  </m:oMath>
                </a14:m>
                <a:r>
                  <a:rPr lang="en-US" altLang="zh-TW" sz="1200" kern="1200" dirty="0">
                    <a:solidFill>
                      <a:schemeClr val="tx1"/>
                    </a:solidFill>
                    <a:effectLst/>
                    <a:latin typeface="+mn-lt"/>
                    <a:ea typeface="+mn-ea"/>
                    <a:cs typeface="+mn-cs"/>
                  </a:rPr>
                  <a:t>= B</a:t>
                </a:r>
                <a:r>
                  <a:rPr lang="zh-TW" altLang="zh-TW" sz="1200" kern="1200" dirty="0">
                    <a:solidFill>
                      <a:schemeClr val="tx1"/>
                    </a:solidFill>
                    <a:effectLst/>
                    <a:latin typeface="+mn-lt"/>
                    <a:ea typeface="+mn-ea"/>
                    <a:cs typeface="+mn-cs"/>
                  </a:rPr>
                  <a:t>。這裡</a:t>
                </a:r>
                <a:r>
                  <a:rPr lang="en-US" altLang="zh-TW" sz="1200" kern="1200" dirty="0">
                    <a:solidFill>
                      <a:schemeClr val="tx1"/>
                    </a:solidFill>
                    <a:effectLst/>
                    <a:latin typeface="+mn-lt"/>
                    <a:ea typeface="+mn-ea"/>
                    <a:cs typeface="+mn-cs"/>
                  </a:rPr>
                  <a:t> B </a:t>
                </a:r>
                <a:r>
                  <a:rPr lang="zh-TW" altLang="zh-TW" sz="1200" kern="1200" dirty="0">
                    <a:solidFill>
                      <a:schemeClr val="tx1"/>
                    </a:solidFill>
                    <a:effectLst/>
                    <a:latin typeface="+mn-lt"/>
                    <a:ea typeface="+mn-ea"/>
                    <a:cs typeface="+mn-cs"/>
                  </a:rPr>
                  <a:t>是</a:t>
                </a:r>
                <a:r>
                  <a:rPr lang="en-US" altLang="zh-TW" sz="1200" kern="1200" dirty="0">
                    <a:solidFill>
                      <a:schemeClr val="tx1"/>
                    </a:solidFill>
                    <a:effectLst/>
                    <a:latin typeface="+mn-lt"/>
                    <a:ea typeface="+mn-ea"/>
                    <a:cs typeface="+mn-cs"/>
                  </a:rPr>
                  <a:t> EPC </a:t>
                </a:r>
                <a:r>
                  <a:rPr lang="zh-TW" altLang="zh-TW" sz="1200" kern="1200" dirty="0">
                    <a:solidFill>
                      <a:schemeClr val="tx1"/>
                    </a:solidFill>
                    <a:effectLst/>
                    <a:latin typeface="+mn-lt"/>
                    <a:ea typeface="+mn-ea"/>
                    <a:cs typeface="+mn-cs"/>
                  </a:rPr>
                  <a:t>的容量。</a:t>
                </a:r>
              </a:p>
              <a:p>
                <a:endParaRPr lang="zh-TW" altLang="en-US" dirty="0"/>
              </a:p>
            </p:txBody>
          </p:sp>
        </mc:Choice>
        <mc:Fallback xmlns="">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證明：設</a:t>
                </a:r>
                <a:r>
                  <a:rPr lang="en-US" altLang="zh-TW" sz="1200" kern="1200" dirty="0">
                    <a:solidFill>
                      <a:schemeClr val="tx1"/>
                    </a:solidFill>
                    <a:effectLst/>
                    <a:latin typeface="+mn-lt"/>
                    <a:ea typeface="+mn-ea"/>
                    <a:cs typeface="+mn-cs"/>
                  </a:rPr>
                  <a:t>EPC</a:t>
                </a:r>
                <a:r>
                  <a:rPr lang="zh-TW" altLang="zh-TW" sz="1200" kern="1200" dirty="0">
                    <a:solidFill>
                      <a:schemeClr val="tx1"/>
                    </a:solidFill>
                    <a:effectLst/>
                    <a:latin typeface="+mn-lt"/>
                    <a:ea typeface="+mn-ea"/>
                    <a:cs typeface="+mn-cs"/>
                  </a:rPr>
                  <a:t>處理的容量為</a:t>
                </a:r>
                <a:r>
                  <a:rPr lang="en-US" altLang="zh-TW" sz="1200" kern="1200" dirty="0">
                    <a:solidFill>
                      <a:schemeClr val="tx1"/>
                    </a:solidFill>
                    <a:effectLst/>
                    <a:latin typeface="+mn-lt"/>
                    <a:ea typeface="+mn-ea"/>
                    <a:cs typeface="+mn-cs"/>
                  </a:rPr>
                  <a:t>B</a:t>
                </a:r>
                <a:r>
                  <a:rPr lang="zh-TW" altLang="zh-TW" sz="1200" kern="1200" dirty="0">
                    <a:solidFill>
                      <a:schemeClr val="tx1"/>
                    </a:solidFill>
                    <a:effectLst/>
                    <a:latin typeface="+mn-lt"/>
                    <a:ea typeface="+mn-ea"/>
                    <a:cs typeface="+mn-cs"/>
                  </a:rPr>
                  <a:t>，基站</a:t>
                </a:r>
                <a:r>
                  <a:rPr lang="en-US" altLang="zh-TW" sz="1200" kern="1200" dirty="0">
                    <a:solidFill>
                      <a:schemeClr val="tx1"/>
                    </a:solidFill>
                    <a:effectLst/>
                    <a:latin typeface="+mn-lt"/>
                    <a:ea typeface="+mn-ea"/>
                    <a:cs typeface="+mn-cs"/>
                  </a:rPr>
                  <a:t>(base station)</a:t>
                </a:r>
                <a:r>
                  <a:rPr lang="zh-TW" altLang="zh-TW" sz="1200" kern="1200" dirty="0">
                    <a:solidFill>
                      <a:schemeClr val="tx1"/>
                    </a:solidFill>
                    <a:effectLst/>
                    <a:latin typeface="+mn-lt"/>
                    <a:ea typeface="+mn-ea"/>
                    <a:cs typeface="+mn-cs"/>
                  </a:rPr>
                  <a:t>的集合為</a:t>
                </a:r>
                <a:r>
                  <a:rPr lang="en-US" altLang="zh-TW" sz="1200" kern="1200" dirty="0">
                    <a:solidFill>
                      <a:schemeClr val="tx1"/>
                    </a:solidFill>
                    <a:effectLst/>
                    <a:latin typeface="+mn-lt"/>
                    <a:ea typeface="+mn-ea"/>
                    <a:cs typeface="+mn-cs"/>
                  </a:rPr>
                  <a:t>S</a:t>
                </a:r>
                <a:r>
                  <a:rPr lang="zh-TW" altLang="zh-TW" sz="1200" kern="1200" dirty="0">
                    <a:solidFill>
                      <a:schemeClr val="tx1"/>
                    </a:solidFill>
                    <a:effectLst/>
                    <a:latin typeface="+mn-lt"/>
                    <a:ea typeface="+mn-ea"/>
                    <a:cs typeface="+mn-cs"/>
                  </a:rPr>
                  <a:t>。</a:t>
                </a:r>
              </a:p>
              <a:p>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S={K</a:t>
                </a:r>
                <a:r>
                  <a:rPr lang="en-US" altLang="zh-TW" sz="1200" kern="1200" baseline="-25000" dirty="0">
                    <a:solidFill>
                      <a:schemeClr val="tx1"/>
                    </a:solidFill>
                    <a:effectLst/>
                    <a:latin typeface="+mn-lt"/>
                    <a:ea typeface="+mn-ea"/>
                    <a:cs typeface="+mn-cs"/>
                  </a:rPr>
                  <a:t>1</a:t>
                </a:r>
                <a:r>
                  <a:rPr lang="en-US" altLang="zh-TW" sz="1200" kern="1200" dirty="0">
                    <a:solidFill>
                      <a:schemeClr val="tx1"/>
                    </a:solidFill>
                    <a:effectLst/>
                    <a:latin typeface="+mn-lt"/>
                    <a:ea typeface="+mn-ea"/>
                    <a:cs typeface="+mn-cs"/>
                  </a:rPr>
                  <a:t>,K</a:t>
                </a:r>
                <a:r>
                  <a:rPr lang="en-US" altLang="zh-TW" sz="1200" kern="1200" baseline="-25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,K</a:t>
                </a:r>
                <a:r>
                  <a:rPr lang="en-US" altLang="zh-TW" sz="1200" kern="1200" baseline="-25000" dirty="0">
                    <a:solidFill>
                      <a:schemeClr val="tx1"/>
                    </a:solidFill>
                    <a:effectLst/>
                    <a:latin typeface="+mn-lt"/>
                    <a:ea typeface="+mn-ea"/>
                    <a:cs typeface="+mn-cs"/>
                  </a:rPr>
                  <a:t>3</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a:t>
                </a:r>
                <a:r>
                  <a:rPr lang="en-US" altLang="zh-TW" sz="1200" kern="1200" dirty="0" err="1">
                    <a:solidFill>
                      <a:schemeClr val="tx1"/>
                    </a:solidFill>
                    <a:effectLst/>
                    <a:latin typeface="+mn-lt"/>
                    <a:ea typeface="+mn-ea"/>
                    <a:cs typeface="+mn-cs"/>
                  </a:rPr>
                  <a:t>K</a:t>
                </a:r>
                <a:r>
                  <a:rPr lang="en-US" altLang="zh-TW" sz="1200" kern="1200" baseline="-25000" dirty="0" err="1">
                    <a:solidFill>
                      <a:schemeClr val="tx1"/>
                    </a:solidFill>
                    <a:effectLst/>
                    <a:latin typeface="+mn-lt"/>
                    <a:ea typeface="+mn-ea"/>
                    <a:cs typeface="+mn-cs"/>
                  </a:rPr>
                  <a:t>n</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其中</a:t>
                </a:r>
                <a:r>
                  <a:rPr lang="en-US" altLang="zh-TW" sz="1200" kern="1200" dirty="0">
                    <a:solidFill>
                      <a:schemeClr val="tx1"/>
                    </a:solidFill>
                    <a:effectLst/>
                    <a:latin typeface="+mn-lt"/>
                    <a:ea typeface="+mn-ea"/>
                    <a:cs typeface="+mn-cs"/>
                  </a:rPr>
                  <a:t>K</a:t>
                </a:r>
                <a:r>
                  <a:rPr lang="en-US" altLang="zh-TW" sz="1200" kern="1200" baseline="-25000" dirty="0">
                    <a:solidFill>
                      <a:schemeClr val="tx1"/>
                    </a:solidFill>
                    <a:effectLst/>
                    <a:latin typeface="+mn-lt"/>
                    <a:ea typeface="+mn-ea"/>
                    <a:cs typeface="+mn-cs"/>
                  </a:rPr>
                  <a:t>1</a:t>
                </a:r>
                <a:r>
                  <a:rPr lang="en-US" altLang="zh-TW" sz="1200" kern="1200" dirty="0">
                    <a:solidFill>
                      <a:schemeClr val="tx1"/>
                    </a:solidFill>
                    <a:effectLst/>
                    <a:latin typeface="+mn-lt"/>
                    <a:ea typeface="+mn-ea"/>
                    <a:cs typeface="+mn-cs"/>
                  </a:rPr>
                  <a:t>,K</a:t>
                </a:r>
                <a:r>
                  <a:rPr lang="en-US" altLang="zh-TW" sz="1200" kern="1200" baseline="-25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a:t>
                </a:r>
                <a:r>
                  <a:rPr lang="en-US" altLang="zh-TW" sz="1200" kern="1200" dirty="0" err="1">
                    <a:solidFill>
                      <a:schemeClr val="tx1"/>
                    </a:solidFill>
                    <a:effectLst/>
                    <a:latin typeface="+mn-lt"/>
                    <a:ea typeface="+mn-ea"/>
                    <a:cs typeface="+mn-cs"/>
                  </a:rPr>
                  <a:t>K</a:t>
                </a:r>
                <a:r>
                  <a:rPr lang="en-US" altLang="zh-TW" sz="1200" kern="1200" baseline="-25000" dirty="0" err="1">
                    <a:solidFill>
                      <a:schemeClr val="tx1"/>
                    </a:solidFill>
                    <a:effectLst/>
                    <a:latin typeface="+mn-lt"/>
                    <a:ea typeface="+mn-ea"/>
                    <a:cs typeface="+mn-cs"/>
                  </a:rPr>
                  <a:t>n</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是</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基站的容量。</a:t>
                </a:r>
              </a:p>
              <a:p>
                <a:endParaRPr lang="en-US" altLang="zh-TW" dirty="0"/>
              </a:p>
              <a:p>
                <a:r>
                  <a:rPr lang="zh-TW" altLang="zh-TW" sz="1200" kern="1200" dirty="0">
                    <a:solidFill>
                      <a:schemeClr val="tx1"/>
                    </a:solidFill>
                    <a:effectLst/>
                    <a:latin typeface="+mn-lt"/>
                    <a:ea typeface="+mn-ea"/>
                    <a:cs typeface="+mn-cs"/>
                  </a:rPr>
                  <a:t>既然我們得到容量正好等於負載。 因此，我們將在</a:t>
                </a:r>
                <a:r>
                  <a:rPr lang="en-US" altLang="zh-TW" sz="1200" kern="1200" dirty="0">
                    <a:solidFill>
                      <a:schemeClr val="tx1"/>
                    </a:solidFill>
                    <a:effectLst/>
                    <a:latin typeface="+mn-lt"/>
                    <a:ea typeface="+mn-ea"/>
                    <a:cs typeface="+mn-cs"/>
                  </a:rPr>
                  <a:t> S </a:t>
                </a:r>
                <a:r>
                  <a:rPr lang="zh-TW" altLang="zh-TW" sz="1200" kern="1200" dirty="0">
                    <a:solidFill>
                      <a:schemeClr val="tx1"/>
                    </a:solidFill>
                    <a:effectLst/>
                    <a:latin typeface="+mn-lt"/>
                    <a:ea typeface="+mn-ea"/>
                    <a:cs typeface="+mn-cs"/>
                  </a:rPr>
                  <a:t>中有一個子集</a:t>
                </a:r>
                <a:r>
                  <a:rPr lang="en-US" altLang="zh-TW" sz="1200" kern="1200" dirty="0">
                    <a:solidFill>
                      <a:schemeClr val="tx1"/>
                    </a:solidFill>
                    <a:effectLst/>
                    <a:latin typeface="+mn-lt"/>
                    <a:ea typeface="+mn-ea"/>
                    <a:cs typeface="+mn-cs"/>
                  </a:rPr>
                  <a:t> S’</a:t>
                </a:r>
                <a:r>
                  <a:rPr lang="zh-TW" altLang="zh-TW" sz="1200" kern="1200" dirty="0">
                    <a:solidFill>
                      <a:schemeClr val="tx1"/>
                    </a:solidFill>
                    <a:effectLst/>
                    <a:latin typeface="+mn-lt"/>
                    <a:ea typeface="+mn-ea"/>
                    <a:cs typeface="+mn-cs"/>
                  </a:rPr>
                  <a:t>。 </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使得 </a:t>
                </a:r>
                <a:r>
                  <a:rPr lang="zh-TW" altLang="zh-TW" sz="1200" i="0" kern="1200">
                    <a:solidFill>
                      <a:schemeClr val="tx1"/>
                    </a:solidFill>
                    <a:effectLst/>
                    <a:latin typeface="+mn-lt"/>
                    <a:ea typeface="+mn-ea"/>
                    <a:cs typeface="+mn-cs"/>
                  </a:rPr>
                  <a:t>∑2</a:t>
                </a:r>
                <a:r>
                  <a:rPr lang="en-US" altLang="zh-TW" sz="1200" i="0" kern="1200">
                    <a:solidFill>
                      <a:schemeClr val="tx1"/>
                    </a:solidFill>
                    <a:effectLst/>
                    <a:latin typeface="+mn-lt"/>
                    <a:ea typeface="+mn-ea"/>
                    <a:cs typeface="+mn-cs"/>
                  </a:rPr>
                  <a:t>_</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𝑖=1</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^𝑚▒𝑆′</a:t>
                </a:r>
                <a:r>
                  <a:rPr lang="en-US" altLang="zh-TW" sz="1200" kern="1200" dirty="0">
                    <a:solidFill>
                      <a:schemeClr val="tx1"/>
                    </a:solidFill>
                    <a:effectLst/>
                    <a:latin typeface="+mn-lt"/>
                    <a:ea typeface="+mn-ea"/>
                    <a:cs typeface="+mn-cs"/>
                  </a:rPr>
                  <a:t>= B</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這裡</a:t>
                </a:r>
                <a:r>
                  <a:rPr lang="en-US" altLang="zh-TW" sz="1200" kern="1200" dirty="0">
                    <a:solidFill>
                      <a:schemeClr val="tx1"/>
                    </a:solidFill>
                    <a:effectLst/>
                    <a:latin typeface="+mn-lt"/>
                    <a:ea typeface="+mn-ea"/>
                    <a:cs typeface="+mn-cs"/>
                  </a:rPr>
                  <a:t> B </a:t>
                </a:r>
                <a:r>
                  <a:rPr lang="zh-TW" altLang="zh-TW" sz="1200" kern="1200" dirty="0">
                    <a:solidFill>
                      <a:schemeClr val="tx1"/>
                    </a:solidFill>
                    <a:effectLst/>
                    <a:latin typeface="+mn-lt"/>
                    <a:ea typeface="+mn-ea"/>
                    <a:cs typeface="+mn-cs"/>
                  </a:rPr>
                  <a:t>是</a:t>
                </a:r>
                <a:r>
                  <a:rPr lang="en-US" altLang="zh-TW" sz="1200" kern="1200" dirty="0">
                    <a:solidFill>
                      <a:schemeClr val="tx1"/>
                    </a:solidFill>
                    <a:effectLst/>
                    <a:latin typeface="+mn-lt"/>
                    <a:ea typeface="+mn-ea"/>
                    <a:cs typeface="+mn-cs"/>
                  </a:rPr>
                  <a:t> EPC </a:t>
                </a:r>
                <a:r>
                  <a:rPr lang="zh-TW" altLang="zh-TW" sz="1200" kern="1200" dirty="0">
                    <a:solidFill>
                      <a:schemeClr val="tx1"/>
                    </a:solidFill>
                    <a:effectLst/>
                    <a:latin typeface="+mn-lt"/>
                    <a:ea typeface="+mn-ea"/>
                    <a:cs typeface="+mn-cs"/>
                  </a:rPr>
                  <a:t>的容量。</a:t>
                </a:r>
              </a:p>
              <a:p>
                <a:endParaRPr lang="zh-TW" altLang="en-US" dirty="0"/>
              </a:p>
            </p:txBody>
          </p:sp>
        </mc:Fallback>
      </mc:AlternateContent>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39</a:t>
            </a:fld>
            <a:endParaRPr lang="zh-TW" altLang="en-US"/>
          </a:p>
        </p:txBody>
      </p:sp>
    </p:spTree>
    <p:extLst>
      <p:ext uri="{BB962C8B-B14F-4D97-AF65-F5344CB8AC3E}">
        <p14:creationId xmlns:p14="http://schemas.microsoft.com/office/powerpoint/2010/main" val="20915382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我們可以假設新集合為</a:t>
                </a:r>
                <a:r>
                  <a:rPr lang="en-US" altLang="zh-TW" sz="1200" kern="1200" dirty="0">
                    <a:solidFill>
                      <a:schemeClr val="tx1"/>
                    </a:solidFill>
                    <a:effectLst/>
                    <a:latin typeface="+mn-lt"/>
                    <a:ea typeface="+mn-ea"/>
                    <a:cs typeface="+mn-cs"/>
                  </a:rPr>
                  <a:t> S </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S’ </a:t>
                </a:r>
                <a:r>
                  <a:rPr lang="zh-TW" altLang="zh-TW" sz="1200" kern="1200" dirty="0">
                    <a:solidFill>
                      <a:schemeClr val="tx1"/>
                    </a:solidFill>
                    <a:effectLst/>
                    <a:latin typeface="+mn-lt"/>
                    <a:ea typeface="+mn-ea"/>
                    <a:cs typeface="+mn-cs"/>
                  </a:rPr>
                  <a:t>。 </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分配</a:t>
                </a:r>
                <a:r>
                  <a:rPr lang="en-US" altLang="zh-TW" sz="1200" kern="1200" dirty="0">
                    <a:solidFill>
                      <a:schemeClr val="tx1"/>
                    </a:solidFill>
                    <a:effectLst/>
                    <a:latin typeface="+mn-lt"/>
                    <a:ea typeface="+mn-ea"/>
                    <a:cs typeface="+mn-cs"/>
                  </a:rPr>
                  <a:t> EPC </a:t>
                </a:r>
                <a:r>
                  <a:rPr lang="zh-TW" altLang="zh-TW" sz="1200" kern="1200" dirty="0">
                    <a:solidFill>
                      <a:schemeClr val="tx1"/>
                    </a:solidFill>
                    <a:effectLst/>
                    <a:latin typeface="+mn-lt"/>
                    <a:ea typeface="+mn-ea"/>
                    <a:cs typeface="+mn-cs"/>
                  </a:rPr>
                  <a:t>直到我們得到 </a:t>
                </a:r>
                <a14:m>
                  <m:oMath xmlns:m="http://schemas.openxmlformats.org/officeDocument/2006/math">
                    <m:nary>
                      <m:naryPr>
                        <m:chr m:val="∑"/>
                        <m:limLoc m:val="undOvr"/>
                        <m:subHide m:val="on"/>
                        <m:supHide m:val="on"/>
                        <m:ctrlPr>
                          <a:rPr lang="zh-TW" altLang="zh-TW" sz="1200" i="1" kern="1200">
                            <a:solidFill>
                              <a:schemeClr val="tx1"/>
                            </a:solidFill>
                            <a:effectLst/>
                            <a:latin typeface="Cambria Math" panose="02040503050406030204" pitchFamily="18" charset="0"/>
                            <a:ea typeface="+mn-ea"/>
                            <a:cs typeface="+mn-cs"/>
                          </a:rPr>
                        </m:ctrlPr>
                      </m:naryPr>
                      <m:sub/>
                      <m:sup/>
                      <m:e>
                        <m:r>
                          <a:rPr lang="en-US" altLang="zh-TW" sz="1200" i="1" kern="1200">
                            <a:solidFill>
                              <a:schemeClr val="tx1"/>
                            </a:solidFill>
                            <a:effectLst/>
                            <a:latin typeface="Cambria Math" panose="02040503050406030204" pitchFamily="18" charset="0"/>
                            <a:ea typeface="+mn-ea"/>
                            <a:cs typeface="+mn-cs"/>
                          </a:rPr>
                          <m:t>𝑆</m:t>
                        </m:r>
                      </m:e>
                    </m:nary>
                    <m:r>
                      <a:rPr lang="en-US" altLang="zh-TW" sz="1200" i="1" kern="1200">
                        <a:solidFill>
                          <a:schemeClr val="tx1"/>
                        </a:solidFill>
                        <a:effectLst/>
                        <a:latin typeface="Cambria Math" panose="02040503050406030204" pitchFamily="18" charset="0"/>
                        <a:ea typeface="+mn-ea"/>
                        <a:cs typeface="+mn-cs"/>
                      </a:rPr>
                      <m:t>=</m:t>
                    </m:r>
                    <m:r>
                      <a:rPr lang="en-US" altLang="zh-TW" sz="1200" i="1" kern="1200">
                        <a:solidFill>
                          <a:schemeClr val="tx1"/>
                        </a:solidFill>
                        <a:effectLst/>
                        <a:latin typeface="Cambria Math" panose="02040503050406030204" pitchFamily="18" charset="0"/>
                        <a:ea typeface="+mn-ea"/>
                        <a:cs typeface="+mn-cs"/>
                      </a:rPr>
                      <m:t>𝐵</m:t>
                    </m:r>
                    <m:r>
                      <a:rPr lang="en-US" altLang="zh-TW" sz="1200" i="1" kern="1200">
                        <a:solidFill>
                          <a:schemeClr val="tx1"/>
                        </a:solidFill>
                        <a:effectLst/>
                        <a:latin typeface="Cambria Math" panose="02040503050406030204" pitchFamily="18" charset="0"/>
                        <a:ea typeface="+mn-ea"/>
                        <a:cs typeface="+mn-cs"/>
                      </a:rPr>
                      <m:t> </m:t>
                    </m:r>
                  </m:oMath>
                </a14:m>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i.e.(</a:t>
                </a:r>
                <a:r>
                  <a:rPr lang="zh-TW" altLang="zh-TW" sz="1200" kern="1200" dirty="0">
                    <a:solidFill>
                      <a:schemeClr val="tx1"/>
                    </a:solidFill>
                    <a:effectLst/>
                    <a:latin typeface="+mn-lt"/>
                    <a:ea typeface="+mn-ea"/>
                    <a:cs typeface="+mn-cs"/>
                  </a:rPr>
                  <a:t>那就是說</a:t>
                </a:r>
                <a:r>
                  <a:rPr lang="en-US" altLang="zh-TW" sz="1200" kern="1200" dirty="0">
                    <a:solidFill>
                      <a:schemeClr val="tx1"/>
                    </a:solidFill>
                    <a:effectLst/>
                    <a:latin typeface="+mn-lt"/>
                    <a:ea typeface="+mn-ea"/>
                    <a:cs typeface="+mn-cs"/>
                  </a:rPr>
                  <a:t>, that is (to say)) Subset Sum problem(</a:t>
                </a:r>
                <a:r>
                  <a:rPr lang="zh-TW" altLang="zh-TW" sz="1200" kern="1200" dirty="0">
                    <a:solidFill>
                      <a:schemeClr val="tx1"/>
                    </a:solidFill>
                    <a:effectLst/>
                    <a:latin typeface="+mn-lt"/>
                    <a:ea typeface="+mn-ea"/>
                    <a:cs typeface="+mn-cs"/>
                  </a:rPr>
                  <a:t>子集和問題</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a:t>
                </a:r>
              </a:p>
              <a:p>
                <a:r>
                  <a:rPr lang="en-US" altLang="zh-TW" sz="1200" kern="1200" dirty="0">
                    <a:solidFill>
                      <a:schemeClr val="tx1"/>
                    </a:solidFill>
                    <a:effectLst/>
                    <a:latin typeface="+mn-lt"/>
                    <a:ea typeface="+mn-ea"/>
                    <a:cs typeface="+mn-cs"/>
                  </a:rPr>
                  <a:t> </a:t>
                </a:r>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現在我們將給定的問題簡化為子集和問題。</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 如果子集和問題是</a:t>
                </a:r>
                <a:r>
                  <a:rPr lang="en-US" altLang="zh-TW" sz="1200" kern="1200" dirty="0">
                    <a:solidFill>
                      <a:schemeClr val="tx1"/>
                    </a:solidFill>
                    <a:effectLst/>
                    <a:latin typeface="+mn-lt"/>
                    <a:ea typeface="+mn-ea"/>
                    <a:cs typeface="+mn-cs"/>
                  </a:rPr>
                  <a:t>NP complete</a:t>
                </a:r>
                <a:r>
                  <a:rPr lang="zh-TW" altLang="zh-TW" sz="1200" kern="1200" dirty="0">
                    <a:solidFill>
                      <a:schemeClr val="tx1"/>
                    </a:solidFill>
                    <a:effectLst/>
                    <a:latin typeface="+mn-lt"/>
                    <a:ea typeface="+mn-ea"/>
                    <a:cs typeface="+mn-cs"/>
                  </a:rPr>
                  <a:t>，那麼這個定理</a:t>
                </a: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也是</a:t>
                </a:r>
                <a:r>
                  <a:rPr lang="en-US" altLang="zh-TW" sz="1200" kern="1200" dirty="0">
                    <a:solidFill>
                      <a:schemeClr val="tx1"/>
                    </a:solidFill>
                    <a:effectLst/>
                    <a:latin typeface="+mn-lt"/>
                    <a:ea typeface="+mn-ea"/>
                    <a:cs typeface="+mn-cs"/>
                  </a:rPr>
                  <a:t> NP complete</a:t>
                </a:r>
                <a:r>
                  <a:rPr lang="zh-TW" altLang="zh-TW" sz="1200" kern="1200" dirty="0">
                    <a:solidFill>
                      <a:schemeClr val="tx1"/>
                    </a:solidFill>
                    <a:effectLst/>
                    <a:latin typeface="+mn-lt"/>
                    <a:ea typeface="+mn-ea"/>
                    <a:cs typeface="+mn-cs"/>
                  </a:rPr>
                  <a:t>。</a:t>
                </a:r>
              </a:p>
              <a:p>
                <a:endParaRPr lang="zh-TW" altLang="en-US" dirty="0"/>
              </a:p>
            </p:txBody>
          </p:sp>
        </mc:Choice>
        <mc:Fallback xmlns="">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我們可以假設新集合為</a:t>
                </a:r>
                <a:r>
                  <a:rPr lang="en-US" altLang="zh-TW" sz="1200" kern="1200" dirty="0">
                    <a:solidFill>
                      <a:schemeClr val="tx1"/>
                    </a:solidFill>
                    <a:effectLst/>
                    <a:latin typeface="+mn-lt"/>
                    <a:ea typeface="+mn-ea"/>
                    <a:cs typeface="+mn-cs"/>
                  </a:rPr>
                  <a:t> S </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S’ </a:t>
                </a:r>
                <a:r>
                  <a:rPr lang="zh-TW" altLang="zh-TW" sz="1200" kern="1200" dirty="0">
                    <a:solidFill>
                      <a:schemeClr val="tx1"/>
                    </a:solidFill>
                    <a:effectLst/>
                    <a:latin typeface="+mn-lt"/>
                    <a:ea typeface="+mn-ea"/>
                    <a:cs typeface="+mn-cs"/>
                  </a:rPr>
                  <a:t>。 </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分配</a:t>
                </a:r>
                <a:r>
                  <a:rPr lang="en-US" altLang="zh-TW" sz="1200" kern="1200" dirty="0">
                    <a:solidFill>
                      <a:schemeClr val="tx1"/>
                    </a:solidFill>
                    <a:effectLst/>
                    <a:latin typeface="+mn-lt"/>
                    <a:ea typeface="+mn-ea"/>
                    <a:cs typeface="+mn-cs"/>
                  </a:rPr>
                  <a:t> EPC </a:t>
                </a:r>
                <a:r>
                  <a:rPr lang="zh-TW" altLang="zh-TW" sz="1200" kern="1200" dirty="0">
                    <a:solidFill>
                      <a:schemeClr val="tx1"/>
                    </a:solidFill>
                    <a:effectLst/>
                    <a:latin typeface="+mn-lt"/>
                    <a:ea typeface="+mn-ea"/>
                    <a:cs typeface="+mn-cs"/>
                  </a:rPr>
                  <a:t>直到我們得到 </a:t>
                </a:r>
                <a:r>
                  <a:rPr lang="zh-TW" altLang="zh-TW" sz="1200" i="0" kern="1200">
                    <a:solidFill>
                      <a:schemeClr val="tx1"/>
                    </a:solidFill>
                    <a:effectLst/>
                    <a:latin typeface="+mn-lt"/>
                    <a:ea typeface="+mn-ea"/>
                    <a:cs typeface="+mn-cs"/>
                  </a:rPr>
                  <a:t>∑1</a:t>
                </a:r>
                <a:r>
                  <a:rPr lang="en-US" altLang="zh-TW" sz="1200" i="0" kern="1200">
                    <a:solidFill>
                      <a:schemeClr val="tx1"/>
                    </a:solidFill>
                    <a:effectLst/>
                    <a:latin typeface="+mn-lt"/>
                    <a:ea typeface="+mn-ea"/>
                    <a:cs typeface="+mn-cs"/>
                  </a:rPr>
                  <a:t>▒𝑆=𝐵 </a:t>
                </a: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i.e.(</a:t>
                </a:r>
                <a:r>
                  <a:rPr lang="zh-TW" altLang="zh-TW" sz="1200" kern="1200" dirty="0">
                    <a:solidFill>
                      <a:schemeClr val="tx1"/>
                    </a:solidFill>
                    <a:effectLst/>
                    <a:latin typeface="+mn-lt"/>
                    <a:ea typeface="+mn-ea"/>
                    <a:cs typeface="+mn-cs"/>
                  </a:rPr>
                  <a:t>那就是說</a:t>
                </a:r>
                <a:r>
                  <a:rPr lang="en-US" altLang="zh-TW" sz="1200" kern="1200" dirty="0">
                    <a:solidFill>
                      <a:schemeClr val="tx1"/>
                    </a:solidFill>
                    <a:effectLst/>
                    <a:latin typeface="+mn-lt"/>
                    <a:ea typeface="+mn-ea"/>
                    <a:cs typeface="+mn-cs"/>
                  </a:rPr>
                  <a:t>, that is (to say)) Subset Sum problem(</a:t>
                </a:r>
                <a:r>
                  <a:rPr lang="zh-TW" altLang="zh-TW" sz="1200" kern="1200" dirty="0">
                    <a:solidFill>
                      <a:schemeClr val="tx1"/>
                    </a:solidFill>
                    <a:effectLst/>
                    <a:latin typeface="+mn-lt"/>
                    <a:ea typeface="+mn-ea"/>
                    <a:cs typeface="+mn-cs"/>
                  </a:rPr>
                  <a:t>子集和問題</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a:t>
                </a:r>
              </a:p>
              <a:p>
                <a:r>
                  <a:rPr lang="en-US" altLang="zh-TW" sz="1200" kern="1200" dirty="0">
                    <a:solidFill>
                      <a:schemeClr val="tx1"/>
                    </a:solidFill>
                    <a:effectLst/>
                    <a:latin typeface="+mn-lt"/>
                    <a:ea typeface="+mn-ea"/>
                    <a:cs typeface="+mn-cs"/>
                  </a:rPr>
                  <a:t> </a:t>
                </a:r>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現在我們將給定的問題簡化為子集和問題。</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 如果子集和問題是</a:t>
                </a:r>
                <a:r>
                  <a:rPr lang="en-US" altLang="zh-TW" sz="1200" kern="1200" dirty="0">
                    <a:solidFill>
                      <a:schemeClr val="tx1"/>
                    </a:solidFill>
                    <a:effectLst/>
                    <a:latin typeface="+mn-lt"/>
                    <a:ea typeface="+mn-ea"/>
                    <a:cs typeface="+mn-cs"/>
                  </a:rPr>
                  <a:t>NP complete</a:t>
                </a:r>
                <a:r>
                  <a:rPr lang="zh-TW" altLang="zh-TW" sz="1200" kern="1200" dirty="0">
                    <a:solidFill>
                      <a:schemeClr val="tx1"/>
                    </a:solidFill>
                    <a:effectLst/>
                    <a:latin typeface="+mn-lt"/>
                    <a:ea typeface="+mn-ea"/>
                    <a:cs typeface="+mn-cs"/>
                  </a:rPr>
                  <a:t>，那麼這個定理</a:t>
                </a: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也是</a:t>
                </a:r>
                <a:r>
                  <a:rPr lang="en-US" altLang="zh-TW" sz="1200" kern="1200" dirty="0">
                    <a:solidFill>
                      <a:schemeClr val="tx1"/>
                    </a:solidFill>
                    <a:effectLst/>
                    <a:latin typeface="+mn-lt"/>
                    <a:ea typeface="+mn-ea"/>
                    <a:cs typeface="+mn-cs"/>
                  </a:rPr>
                  <a:t> NP complete</a:t>
                </a:r>
                <a:r>
                  <a:rPr lang="zh-TW" altLang="zh-TW" sz="1200" kern="1200" dirty="0">
                    <a:solidFill>
                      <a:schemeClr val="tx1"/>
                    </a:solidFill>
                    <a:effectLst/>
                    <a:latin typeface="+mn-lt"/>
                    <a:ea typeface="+mn-ea"/>
                    <a:cs typeface="+mn-cs"/>
                  </a:rPr>
                  <a:t>。</a:t>
                </a:r>
              </a:p>
              <a:p>
                <a:endParaRPr lang="zh-TW" altLang="en-US" dirty="0"/>
              </a:p>
            </p:txBody>
          </p:sp>
        </mc:Fallback>
      </mc:AlternateContent>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40</a:t>
            </a:fld>
            <a:endParaRPr lang="zh-TW" altLang="en-US"/>
          </a:p>
        </p:txBody>
      </p:sp>
    </p:spTree>
    <p:extLst>
      <p:ext uri="{BB962C8B-B14F-4D97-AF65-F5344CB8AC3E}">
        <p14:creationId xmlns:p14="http://schemas.microsoft.com/office/powerpoint/2010/main" val="1845896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在這方面，</a:t>
            </a:r>
            <a:r>
              <a:rPr lang="en-US" altLang="zh-TW" sz="1200" kern="1200" dirty="0">
                <a:solidFill>
                  <a:schemeClr val="tx1"/>
                </a:solidFill>
                <a:effectLst/>
                <a:latin typeface="+mn-lt"/>
                <a:ea typeface="+mn-ea"/>
                <a:cs typeface="+mn-cs"/>
              </a:rPr>
              <a:t>4G </a:t>
            </a:r>
            <a:r>
              <a:rPr lang="zh-TW" altLang="zh-TW" sz="1200" kern="1200" dirty="0">
                <a:solidFill>
                  <a:schemeClr val="tx1"/>
                </a:solidFill>
                <a:effectLst/>
                <a:latin typeface="+mn-lt"/>
                <a:ea typeface="+mn-ea"/>
                <a:cs typeface="+mn-cs"/>
              </a:rPr>
              <a:t>長期演進</a:t>
            </a:r>
            <a:r>
              <a:rPr lang="en-US" altLang="zh-TW" sz="1200" kern="1200" dirty="0">
                <a:solidFill>
                  <a:schemeClr val="tx1"/>
                </a:solidFill>
                <a:effectLst/>
                <a:latin typeface="+mn-lt"/>
                <a:ea typeface="+mn-ea"/>
                <a:cs typeface="+mn-cs"/>
              </a:rPr>
              <a:t> (4G -LTE) </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已確認能夠有效應對未來行動通訊在各層面所面臨的挑戰。</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kern="1200" dirty="0">
                <a:solidFill>
                  <a:schemeClr val="tx1"/>
                </a:solidFill>
                <a:effectLst/>
                <a:latin typeface="+mn-lt"/>
                <a:ea typeface="+mn-ea"/>
                <a:cs typeface="+mn-cs"/>
              </a:rPr>
              <a:t>它</a:t>
            </a:r>
            <a:r>
              <a:rPr lang="zh-TW" altLang="zh-TW" sz="1200" kern="1200" dirty="0">
                <a:solidFill>
                  <a:schemeClr val="tx1"/>
                </a:solidFill>
                <a:effectLst/>
                <a:latin typeface="+mn-lt"/>
                <a:ea typeface="+mn-ea"/>
                <a:cs typeface="+mn-cs"/>
              </a:rPr>
              <a:t>主要著重於回顧</a:t>
            </a:r>
            <a:r>
              <a:rPr lang="en-US" altLang="zh-TW" sz="1200" kern="1200" dirty="0">
                <a:solidFill>
                  <a:schemeClr val="tx1"/>
                </a:solidFill>
                <a:effectLst/>
                <a:latin typeface="+mn-lt"/>
                <a:ea typeface="+mn-ea"/>
                <a:cs typeface="+mn-cs"/>
              </a:rPr>
              <a:t> LTE </a:t>
            </a:r>
            <a:r>
              <a:rPr lang="zh-TW" altLang="zh-TW" sz="1200" kern="1200" dirty="0">
                <a:solidFill>
                  <a:schemeClr val="tx1"/>
                </a:solidFill>
                <a:effectLst/>
                <a:latin typeface="+mn-lt"/>
                <a:ea typeface="+mn-ea"/>
                <a:cs typeface="+mn-cs"/>
              </a:rPr>
              <a:t>行動技術，設計</a:t>
            </a:r>
            <a:r>
              <a:rPr lang="en-US" altLang="zh-TW" sz="1200" kern="1200" dirty="0">
                <a:solidFill>
                  <a:schemeClr val="tx1"/>
                </a:solidFill>
                <a:effectLst/>
                <a:latin typeface="+mn-lt"/>
                <a:ea typeface="+mn-ea"/>
                <a:cs typeface="+mn-cs"/>
              </a:rPr>
              <a:t> LTE </a:t>
            </a:r>
            <a:r>
              <a:rPr lang="zh-TW" altLang="zh-TW" sz="1200" kern="1200" dirty="0">
                <a:solidFill>
                  <a:schemeClr val="tx1"/>
                </a:solidFill>
                <a:effectLst/>
                <a:latin typeface="+mn-lt"/>
                <a:ea typeface="+mn-ea"/>
                <a:cs typeface="+mn-cs"/>
              </a:rPr>
              <a:t>網路所面臨的挑戰</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以及執行預期操作時</a:t>
            </a:r>
            <a:r>
              <a:rPr lang="zh-TW" altLang="en-US"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LTE </a:t>
            </a:r>
            <a:r>
              <a:rPr lang="zh-TW" altLang="zh-TW" sz="1200" kern="1200" dirty="0">
                <a:solidFill>
                  <a:schemeClr val="tx1"/>
                </a:solidFill>
                <a:effectLst/>
                <a:latin typeface="+mn-lt"/>
                <a:ea typeface="+mn-ea"/>
                <a:cs typeface="+mn-cs"/>
              </a:rPr>
              <a:t>中的問題。</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b="1"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b="1" dirty="0"/>
              <a:t>Dynamism </a:t>
            </a:r>
            <a:r>
              <a:rPr lang="en-US" altLang="zh-TW" sz="1200" b="1" i="0" kern="1200" dirty="0">
                <a:solidFill>
                  <a:schemeClr val="tx1"/>
                </a:solidFill>
                <a:effectLst/>
                <a:latin typeface="+mn-lt"/>
                <a:ea typeface="+mn-ea"/>
                <a:cs typeface="+mn-cs"/>
              </a:rPr>
              <a:t>‘</a:t>
            </a:r>
            <a:r>
              <a:rPr lang="en-US" altLang="zh-TW" sz="1200" b="1" i="0" kern="1200" dirty="0" err="1">
                <a:solidFill>
                  <a:schemeClr val="tx1"/>
                </a:solidFill>
                <a:effectLst/>
                <a:latin typeface="+mn-lt"/>
                <a:ea typeface="+mn-ea"/>
                <a:cs typeface="+mn-cs"/>
              </a:rPr>
              <a:t>dīnəmizəm</a:t>
            </a:r>
            <a:r>
              <a:rPr lang="en-US" altLang="zh-TW" sz="1200" b="1" i="0" kern="1200" dirty="0">
                <a:solidFill>
                  <a:schemeClr val="tx1"/>
                </a:solidFill>
                <a:effectLst/>
                <a:latin typeface="+mn-lt"/>
                <a:ea typeface="+mn-ea"/>
                <a:cs typeface="+mn-cs"/>
              </a:rPr>
              <a:t>’</a:t>
            </a:r>
            <a:r>
              <a:rPr lang="zh-TW" altLang="en-US" sz="1200" b="1" i="0" kern="1200" dirty="0">
                <a:solidFill>
                  <a:schemeClr val="tx1"/>
                </a:solidFill>
                <a:effectLst/>
                <a:latin typeface="+mn-lt"/>
                <a:ea typeface="+mn-ea"/>
                <a:cs typeface="+mn-cs"/>
              </a:rPr>
              <a:t> 有活力的</a:t>
            </a:r>
            <a:endParaRPr lang="en-US" altLang="zh-TW" sz="1200" b="1"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4</a:t>
            </a:fld>
            <a:endParaRPr lang="zh-TW" altLang="en-US"/>
          </a:p>
        </p:txBody>
      </p:sp>
    </p:spTree>
    <p:extLst>
      <p:ext uri="{BB962C8B-B14F-4D97-AF65-F5344CB8AC3E}">
        <p14:creationId xmlns:p14="http://schemas.microsoft.com/office/powerpoint/2010/main" val="4178006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為了證明子集和問題是</a:t>
                </a:r>
                <a:r>
                  <a:rPr lang="en-US" altLang="zh-TW" sz="1200" kern="1200" dirty="0">
                    <a:solidFill>
                      <a:schemeClr val="tx1"/>
                    </a:solidFill>
                    <a:effectLst/>
                    <a:latin typeface="+mn-lt"/>
                    <a:ea typeface="+mn-ea"/>
                    <a:cs typeface="+mn-cs"/>
                  </a:rPr>
                  <a:t>NP complete</a:t>
                </a: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假設</a:t>
                </a:r>
              </a:p>
              <a:p>
                <a:pPr lvl="0"/>
                <a14:m>
                  <m:oMath xmlns:m="http://schemas.openxmlformats.org/officeDocument/2006/math">
                    <m:r>
                      <a:rPr lang="en-US" altLang="zh-TW" sz="1200" i="1" kern="1200">
                        <a:solidFill>
                          <a:schemeClr val="tx1"/>
                        </a:solidFill>
                        <a:effectLst/>
                        <a:latin typeface="Cambria Math" panose="02040503050406030204" pitchFamily="18" charset="0"/>
                        <a:ea typeface="+mn-ea"/>
                        <a:cs typeface="+mn-cs"/>
                      </a:rPr>
                      <m:t>𝜑</m:t>
                    </m:r>
                    <m:r>
                      <a:rPr lang="en-US" altLang="zh-TW" sz="1200" i="1" kern="1200">
                        <a:solidFill>
                          <a:schemeClr val="tx1"/>
                        </a:solidFill>
                        <a:effectLst/>
                        <a:latin typeface="Cambria Math" panose="02040503050406030204" pitchFamily="18" charset="0"/>
                        <a:ea typeface="+mn-ea"/>
                        <a:cs typeface="+mn-cs"/>
                      </a:rPr>
                      <m:t>=</m:t>
                    </m:r>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𝐶</m:t>
                        </m:r>
                      </m:e>
                      <m:sub>
                        <m:r>
                          <a:rPr lang="en-US" altLang="zh-TW" sz="1200" i="1" kern="1200">
                            <a:solidFill>
                              <a:schemeClr val="tx1"/>
                            </a:solidFill>
                            <a:effectLst/>
                            <a:latin typeface="Cambria Math" panose="02040503050406030204" pitchFamily="18" charset="0"/>
                            <a:ea typeface="+mn-ea"/>
                            <a:cs typeface="+mn-cs"/>
                          </a:rPr>
                          <m:t>1</m:t>
                        </m:r>
                      </m:sub>
                    </m:sSub>
                    <m:r>
                      <a:rPr lang="en-US" altLang="zh-TW" sz="1200" i="1" kern="1200">
                        <a:solidFill>
                          <a:schemeClr val="tx1"/>
                        </a:solidFill>
                        <a:effectLst/>
                        <a:latin typeface="Cambria Math" panose="02040503050406030204" pitchFamily="18" charset="0"/>
                        <a:ea typeface="+mn-ea"/>
                        <a:cs typeface="+mn-cs"/>
                      </a:rPr>
                      <m:t>∧</m:t>
                    </m:r>
                  </m:oMath>
                </a14:m>
                <a:r>
                  <a:rPr lang="en-US" altLang="zh-TW" sz="1200" kern="1200" dirty="0">
                    <a:solidFill>
                      <a:schemeClr val="tx1"/>
                    </a:solidFill>
                    <a:effectLst/>
                    <a:latin typeface="+mn-lt"/>
                    <a:ea typeface="+mn-ea"/>
                    <a:cs typeface="+mn-cs"/>
                  </a:rPr>
                  <a:t> </a:t>
                </a:r>
                <a14:m>
                  <m:oMath xmlns:m="http://schemas.openxmlformats.org/officeDocument/2006/math">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𝐶</m:t>
                        </m:r>
                      </m:e>
                      <m:sub>
                        <m:r>
                          <a:rPr lang="en-US" altLang="zh-TW" sz="1200" i="1" kern="1200">
                            <a:solidFill>
                              <a:schemeClr val="tx1"/>
                            </a:solidFill>
                            <a:effectLst/>
                            <a:latin typeface="Cambria Math" panose="02040503050406030204" pitchFamily="18" charset="0"/>
                            <a:ea typeface="+mn-ea"/>
                            <a:cs typeface="+mn-cs"/>
                          </a:rPr>
                          <m:t>2</m:t>
                        </m:r>
                      </m:sub>
                    </m:sSub>
                  </m:oMath>
                </a14:m>
                <a:r>
                  <a:rPr lang="en-US" altLang="zh-TW" sz="1200" kern="1200" dirty="0">
                    <a:solidFill>
                      <a:schemeClr val="tx1"/>
                    </a:solidFill>
                    <a:effectLst/>
                    <a:latin typeface="+mn-lt"/>
                    <a:ea typeface="+mn-ea"/>
                    <a:cs typeface="+mn-cs"/>
                  </a:rPr>
                  <a:t> </a:t>
                </a:r>
                <a14:m>
                  <m:oMath xmlns:m="http://schemas.openxmlformats.org/officeDocument/2006/math">
                    <m:r>
                      <a:rPr lang="en-US" altLang="zh-TW" sz="1200" i="1" kern="1200">
                        <a:solidFill>
                          <a:schemeClr val="tx1"/>
                        </a:solidFill>
                        <a:effectLst/>
                        <a:latin typeface="Cambria Math" panose="02040503050406030204" pitchFamily="18" charset="0"/>
                        <a:ea typeface="+mn-ea"/>
                        <a:cs typeface="+mn-cs"/>
                      </a:rPr>
                      <m:t>∧</m:t>
                    </m:r>
                  </m:oMath>
                </a14:m>
                <a:r>
                  <a:rPr lang="en-US" altLang="zh-TW" sz="1200" kern="1200" dirty="0">
                    <a:solidFill>
                      <a:schemeClr val="tx1"/>
                    </a:solidFill>
                    <a:effectLst/>
                    <a:latin typeface="+mn-lt"/>
                    <a:ea typeface="+mn-ea"/>
                    <a:cs typeface="+mn-cs"/>
                  </a:rPr>
                  <a:t> </a:t>
                </a:r>
                <a14:m>
                  <m:oMath xmlns:m="http://schemas.openxmlformats.org/officeDocument/2006/math">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𝐶</m:t>
                        </m:r>
                      </m:e>
                      <m:sub>
                        <m:r>
                          <a:rPr lang="en-US" altLang="zh-TW" sz="1200" i="1" kern="1200">
                            <a:solidFill>
                              <a:schemeClr val="tx1"/>
                            </a:solidFill>
                            <a:effectLst/>
                            <a:latin typeface="Cambria Math" panose="02040503050406030204" pitchFamily="18" charset="0"/>
                            <a:ea typeface="+mn-ea"/>
                            <a:cs typeface="+mn-cs"/>
                          </a:rPr>
                          <m:t>3</m:t>
                        </m:r>
                      </m:sub>
                    </m:sSub>
                  </m:oMath>
                </a14:m>
                <a:r>
                  <a:rPr lang="en-US" altLang="zh-TW" sz="1200" kern="1200" dirty="0">
                    <a:solidFill>
                      <a:schemeClr val="tx1"/>
                    </a:solidFill>
                    <a:effectLst/>
                    <a:latin typeface="+mn-lt"/>
                    <a:ea typeface="+mn-ea"/>
                    <a:cs typeface="+mn-cs"/>
                  </a:rPr>
                  <a:t> </a:t>
                </a:r>
                <a14:m>
                  <m:oMath xmlns:m="http://schemas.openxmlformats.org/officeDocument/2006/math">
                    <m:r>
                      <a:rPr lang="en-US" altLang="zh-TW" sz="1200" i="1" kern="1200">
                        <a:solidFill>
                          <a:schemeClr val="tx1"/>
                        </a:solidFill>
                        <a:effectLst/>
                        <a:latin typeface="Cambria Math" panose="02040503050406030204" pitchFamily="18" charset="0"/>
                        <a:ea typeface="+mn-ea"/>
                        <a:cs typeface="+mn-cs"/>
                      </a:rPr>
                      <m:t>∧</m:t>
                    </m:r>
                  </m:oMath>
                </a14:m>
                <a:r>
                  <a:rPr lang="en-US" altLang="zh-TW" sz="1200" kern="1200" dirty="0">
                    <a:solidFill>
                      <a:schemeClr val="tx1"/>
                    </a:solidFill>
                    <a:effectLst/>
                    <a:latin typeface="+mn-lt"/>
                    <a:ea typeface="+mn-ea"/>
                    <a:cs typeface="+mn-cs"/>
                  </a:rPr>
                  <a:t> </a:t>
                </a:r>
                <a14:m>
                  <m:oMath xmlns:m="http://schemas.openxmlformats.org/officeDocument/2006/math">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𝐶</m:t>
                        </m:r>
                      </m:e>
                      <m:sub>
                        <m:r>
                          <a:rPr lang="en-US" altLang="zh-TW" sz="1200" i="1" kern="1200">
                            <a:solidFill>
                              <a:schemeClr val="tx1"/>
                            </a:solidFill>
                            <a:effectLst/>
                            <a:latin typeface="Cambria Math" panose="02040503050406030204" pitchFamily="18" charset="0"/>
                            <a:ea typeface="+mn-ea"/>
                            <a:cs typeface="+mn-cs"/>
                          </a:rPr>
                          <m:t>4</m:t>
                        </m:r>
                      </m:sub>
                    </m:sSub>
                  </m:oMath>
                </a14:m>
                <a:r>
                  <a:rPr lang="en-US" altLang="zh-TW" sz="1200" kern="1200" dirty="0">
                    <a:solidFill>
                      <a:schemeClr val="tx1"/>
                    </a:solidFill>
                    <a:effectLst/>
                    <a:latin typeface="+mn-lt"/>
                    <a:ea typeface="+mn-ea"/>
                    <a:cs typeface="+mn-cs"/>
                  </a:rPr>
                  <a:t>(</a:t>
                </a:r>
                <a14:m>
                  <m:oMath xmlns:m="http://schemas.openxmlformats.org/officeDocument/2006/math">
                    <m:r>
                      <a:rPr lang="en-US" altLang="zh-TW" sz="1200" i="1" kern="1200">
                        <a:solidFill>
                          <a:schemeClr val="tx1"/>
                        </a:solidFill>
                        <a:effectLst/>
                        <a:latin typeface="Cambria Math" panose="02040503050406030204" pitchFamily="18" charset="0"/>
                        <a:ea typeface="+mn-ea"/>
                        <a:cs typeface="+mn-cs"/>
                      </a:rPr>
                      <m:t>𝜑</m:t>
                    </m:r>
                  </m:oMath>
                </a14:m>
                <a:r>
                  <a:rPr lang="zh-TW" altLang="zh-TW" sz="1200" kern="1200" dirty="0">
                    <a:solidFill>
                      <a:schemeClr val="tx1"/>
                    </a:solidFill>
                    <a:effectLst/>
                    <a:latin typeface="+mn-lt"/>
                    <a:ea typeface="+mn-ea"/>
                    <a:cs typeface="+mn-cs"/>
                  </a:rPr>
                  <a:t>音</a:t>
                </a:r>
                <a:r>
                  <a:rPr lang="en-US" altLang="zh-TW" sz="1200" kern="1200" dirty="0">
                    <a:solidFill>
                      <a:schemeClr val="tx1"/>
                    </a:solidFill>
                    <a:effectLst/>
                    <a:latin typeface="+mn-lt"/>
                    <a:ea typeface="+mn-ea"/>
                    <a:cs typeface="+mn-cs"/>
                  </a:rPr>
                  <a:t>=&gt;fi </a:t>
                </a:r>
                <a:r>
                  <a:rPr lang="zh-TW" altLang="zh-TW" sz="1200" kern="1200" dirty="0">
                    <a:solidFill>
                      <a:schemeClr val="tx1"/>
                    </a:solidFill>
                    <a:effectLst/>
                    <a:latin typeface="+mn-lt"/>
                    <a:ea typeface="+mn-ea"/>
                    <a:cs typeface="+mn-cs"/>
                  </a:rPr>
                  <a:t>一整</a:t>
                </a:r>
                <a:r>
                  <a:rPr lang="en-US" altLang="zh-TW" sz="1200" kern="1200" dirty="0">
                    <a:solidFill>
                      <a:schemeClr val="tx1"/>
                    </a:solidFill>
                    <a:effectLst/>
                    <a:latin typeface="+mn-lt"/>
                    <a:ea typeface="+mn-ea"/>
                    <a:cs typeface="+mn-cs"/>
                  </a:rPr>
                  <a:t>statement)</a:t>
                </a:r>
              </a:p>
              <a:p>
                <a:pPr lvl="0"/>
                <a:r>
                  <a:rPr lang="en-US" altLang="zh-TW" sz="1200" kern="1200" dirty="0">
                    <a:solidFill>
                      <a:schemeClr val="tx1"/>
                    </a:solidFill>
                    <a:effectLst/>
                    <a:latin typeface="+mn-lt"/>
                    <a:ea typeface="+mn-ea"/>
                    <a:cs typeface="+mn-cs"/>
                  </a:rPr>
                  <a:t>(</a:t>
                </a:r>
                <a14:m>
                  <m:oMath xmlns:m="http://schemas.openxmlformats.org/officeDocument/2006/math">
                    <m:r>
                      <a:rPr lang="en-US" altLang="zh-TW" sz="1200" i="1" kern="1200">
                        <a:solidFill>
                          <a:schemeClr val="tx1"/>
                        </a:solidFill>
                        <a:effectLst/>
                        <a:latin typeface="Cambria Math" panose="02040503050406030204" pitchFamily="18" charset="0"/>
                        <a:ea typeface="+mn-ea"/>
                        <a:cs typeface="+mn-cs"/>
                      </a:rPr>
                      <m:t>∧</m:t>
                    </m:r>
                  </m:oMath>
                </a14:m>
                <a:r>
                  <a:rPr lang="en-US" altLang="zh-TW" sz="1200" kern="1200" dirty="0">
                    <a:solidFill>
                      <a:schemeClr val="tx1"/>
                    </a:solidFill>
                    <a:effectLst/>
                    <a:latin typeface="+mn-lt"/>
                    <a:ea typeface="+mn-ea"/>
                    <a:cs typeface="+mn-cs"/>
                  </a:rPr>
                  <a:t>=&gt;</a:t>
                </a:r>
                <a:r>
                  <a:rPr lang="zh-TW" altLang="zh-TW" sz="1200" kern="1200" dirty="0">
                    <a:solidFill>
                      <a:schemeClr val="tx1"/>
                    </a:solidFill>
                    <a:effectLst/>
                    <a:latin typeface="+mn-lt"/>
                    <a:ea typeface="+mn-ea"/>
                    <a:cs typeface="+mn-cs"/>
                  </a:rPr>
                  <a:t>且</a:t>
                </a:r>
                <a:r>
                  <a:rPr lang="en-US" altLang="zh-TW" sz="1200" kern="1200" dirty="0">
                    <a:solidFill>
                      <a:schemeClr val="tx1"/>
                    </a:solidFill>
                    <a:effectLst/>
                    <a:latin typeface="+mn-lt"/>
                    <a:ea typeface="+mn-ea"/>
                    <a:cs typeface="+mn-cs"/>
                  </a:rPr>
                  <a:t>and)=true</a:t>
                </a:r>
                <a:endParaRPr lang="zh-TW" altLang="zh-TW" sz="1200" kern="1200" dirty="0">
                  <a:solidFill>
                    <a:schemeClr val="tx1"/>
                  </a:solidFill>
                  <a:effectLst/>
                  <a:latin typeface="+mn-lt"/>
                  <a:ea typeface="+mn-ea"/>
                  <a:cs typeface="+mn-cs"/>
                </a:endParaRPr>
              </a:p>
              <a:p>
                <a:pPr lvl="0"/>
                <a14:m>
                  <m:oMath xmlns:m="http://schemas.openxmlformats.org/officeDocument/2006/math">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𝐶</m:t>
                        </m:r>
                      </m:e>
                      <m:sub>
                        <m:r>
                          <a:rPr lang="en-US" altLang="zh-TW" sz="1200" i="1" kern="1200">
                            <a:solidFill>
                              <a:schemeClr val="tx1"/>
                            </a:solidFill>
                            <a:effectLst/>
                            <a:latin typeface="Cambria Math" panose="02040503050406030204" pitchFamily="18" charset="0"/>
                            <a:ea typeface="+mn-ea"/>
                            <a:cs typeface="+mn-cs"/>
                          </a:rPr>
                          <m:t>1</m:t>
                        </m:r>
                      </m:sub>
                    </m:sSub>
                    <m:r>
                      <a:rPr lang="en-US" altLang="zh-TW" sz="1200" i="1" kern="1200">
                        <a:solidFill>
                          <a:schemeClr val="tx1"/>
                        </a:solidFill>
                        <a:effectLst/>
                        <a:latin typeface="Cambria Math" panose="02040503050406030204" pitchFamily="18" charset="0"/>
                        <a:ea typeface="+mn-ea"/>
                        <a:cs typeface="+mn-cs"/>
                      </a:rPr>
                      <m:t>=(</m:t>
                    </m:r>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𝑋</m:t>
                        </m:r>
                      </m:e>
                      <m:sub>
                        <m:r>
                          <a:rPr lang="en-US" altLang="zh-TW" sz="1200" i="1" kern="1200">
                            <a:solidFill>
                              <a:schemeClr val="tx1"/>
                            </a:solidFill>
                            <a:effectLst/>
                            <a:latin typeface="Cambria Math" panose="02040503050406030204" pitchFamily="18" charset="0"/>
                            <a:ea typeface="+mn-ea"/>
                            <a:cs typeface="+mn-cs"/>
                          </a:rPr>
                          <m:t>1</m:t>
                        </m:r>
                      </m:sub>
                    </m:sSub>
                    <m:r>
                      <a:rPr lang="en-US" altLang="zh-TW" sz="1200" i="1" kern="1200">
                        <a:solidFill>
                          <a:schemeClr val="tx1"/>
                        </a:solidFill>
                        <a:effectLst/>
                        <a:latin typeface="Cambria Math" panose="02040503050406030204" pitchFamily="18" charset="0"/>
                        <a:ea typeface="+mn-ea"/>
                        <a:cs typeface="+mn-cs"/>
                      </a:rPr>
                      <m:t>∨</m:t>
                    </m:r>
                    <m:acc>
                      <m:accPr>
                        <m:chr m:val="̅"/>
                        <m:ctrlPr>
                          <a:rPr lang="zh-TW" altLang="zh-TW" sz="1200" i="1" kern="1200">
                            <a:solidFill>
                              <a:schemeClr val="tx1"/>
                            </a:solidFill>
                            <a:effectLst/>
                            <a:latin typeface="Cambria Math" panose="02040503050406030204" pitchFamily="18" charset="0"/>
                            <a:ea typeface="+mn-ea"/>
                            <a:cs typeface="+mn-cs"/>
                          </a:rPr>
                        </m:ctrlPr>
                      </m:accPr>
                      <m:e>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𝑋</m:t>
                            </m:r>
                          </m:e>
                          <m:sub>
                            <m:r>
                              <a:rPr lang="en-US" altLang="zh-TW" sz="1200" i="1" kern="1200">
                                <a:solidFill>
                                  <a:schemeClr val="tx1"/>
                                </a:solidFill>
                                <a:effectLst/>
                                <a:latin typeface="Cambria Math" panose="02040503050406030204" pitchFamily="18" charset="0"/>
                                <a:ea typeface="+mn-ea"/>
                                <a:cs typeface="+mn-cs"/>
                              </a:rPr>
                              <m:t>2</m:t>
                            </m:r>
                          </m:sub>
                        </m:sSub>
                      </m:e>
                    </m:acc>
                    <m:r>
                      <a:rPr lang="en-US" altLang="zh-TW" sz="1200" i="1" kern="1200">
                        <a:solidFill>
                          <a:schemeClr val="tx1"/>
                        </a:solidFill>
                        <a:effectLst/>
                        <a:latin typeface="Cambria Math" panose="02040503050406030204" pitchFamily="18" charset="0"/>
                        <a:ea typeface="+mn-ea"/>
                        <a:cs typeface="+mn-cs"/>
                      </a:rPr>
                      <m:t>∨</m:t>
                    </m:r>
                    <m:acc>
                      <m:accPr>
                        <m:chr m:val="̅"/>
                        <m:ctrlPr>
                          <a:rPr lang="zh-TW" altLang="zh-TW" sz="1200" i="1" kern="1200">
                            <a:solidFill>
                              <a:schemeClr val="tx1"/>
                            </a:solidFill>
                            <a:effectLst/>
                            <a:latin typeface="Cambria Math" panose="02040503050406030204" pitchFamily="18" charset="0"/>
                            <a:ea typeface="+mn-ea"/>
                            <a:cs typeface="+mn-cs"/>
                          </a:rPr>
                        </m:ctrlPr>
                      </m:accPr>
                      <m:e>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𝑋</m:t>
                            </m:r>
                          </m:e>
                          <m:sub>
                            <m:r>
                              <a:rPr lang="en-US" altLang="zh-TW" sz="1200" i="1" kern="1200">
                                <a:solidFill>
                                  <a:schemeClr val="tx1"/>
                                </a:solidFill>
                                <a:effectLst/>
                                <a:latin typeface="Cambria Math" panose="02040503050406030204" pitchFamily="18" charset="0"/>
                                <a:ea typeface="+mn-ea"/>
                                <a:cs typeface="+mn-cs"/>
                              </a:rPr>
                              <m:t>3</m:t>
                            </m:r>
                          </m:sub>
                        </m:sSub>
                      </m:e>
                    </m:acc>
                    <m:r>
                      <a:rPr lang="en-US" altLang="zh-TW" sz="1200" i="1" kern="1200">
                        <a:solidFill>
                          <a:schemeClr val="tx1"/>
                        </a:solidFill>
                        <a:effectLst/>
                        <a:latin typeface="Cambria Math" panose="02040503050406030204" pitchFamily="18" charset="0"/>
                        <a:ea typeface="+mn-ea"/>
                        <a:cs typeface="+mn-cs"/>
                      </a:rPr>
                      <m:t>)</m:t>
                    </m:r>
                  </m:oMath>
                </a14:m>
                <a:r>
                  <a:rPr lang="en-US" altLang="zh-TW" sz="1200" kern="1200" dirty="0">
                    <a:solidFill>
                      <a:schemeClr val="tx1"/>
                    </a:solidFill>
                    <a:effectLst/>
                    <a:latin typeface="+mn-lt"/>
                    <a:ea typeface="+mn-ea"/>
                    <a:cs typeface="+mn-cs"/>
                  </a:rPr>
                  <a:t> (</a:t>
                </a:r>
                <a14:m>
                  <m:oMath xmlns:m="http://schemas.openxmlformats.org/officeDocument/2006/math">
                    <m:r>
                      <a:rPr lang="en-US" altLang="zh-TW" sz="1200" i="1" kern="1200">
                        <a:solidFill>
                          <a:schemeClr val="tx1"/>
                        </a:solidFill>
                        <a:effectLst/>
                        <a:latin typeface="Cambria Math" panose="02040503050406030204" pitchFamily="18" charset="0"/>
                        <a:ea typeface="+mn-ea"/>
                        <a:cs typeface="+mn-cs"/>
                      </a:rPr>
                      <m:t>∨</m:t>
                    </m:r>
                  </m:oMath>
                </a14:m>
                <a:r>
                  <a:rPr lang="en-US" altLang="zh-TW" sz="1200" kern="1200" dirty="0">
                    <a:solidFill>
                      <a:schemeClr val="tx1"/>
                    </a:solidFill>
                    <a:effectLst/>
                    <a:latin typeface="+mn-lt"/>
                    <a:ea typeface="+mn-ea"/>
                    <a:cs typeface="+mn-cs"/>
                  </a:rPr>
                  <a:t>=&gt;</a:t>
                </a:r>
                <a:r>
                  <a:rPr lang="zh-TW" altLang="zh-TW" sz="1200" kern="1200" dirty="0">
                    <a:solidFill>
                      <a:schemeClr val="tx1"/>
                    </a:solidFill>
                    <a:effectLst/>
                    <a:latin typeface="+mn-lt"/>
                    <a:ea typeface="+mn-ea"/>
                    <a:cs typeface="+mn-cs"/>
                  </a:rPr>
                  <a:t>或</a:t>
                </a:r>
                <a:r>
                  <a:rPr lang="en-US" altLang="zh-TW" sz="1200" kern="1200" dirty="0">
                    <a:solidFill>
                      <a:schemeClr val="tx1"/>
                    </a:solidFill>
                    <a:effectLst/>
                    <a:latin typeface="+mn-lt"/>
                    <a:ea typeface="+mn-ea"/>
                    <a:cs typeface="+mn-cs"/>
                  </a:rPr>
                  <a:t>or)</a:t>
                </a:r>
                <a14:m>
                  <m:oMath xmlns:m="http://schemas.openxmlformats.org/officeDocument/2006/math">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𝐶</m:t>
                        </m:r>
                      </m:e>
                      <m:sub>
                        <m:r>
                          <a:rPr lang="en-US" altLang="zh-TW" sz="1200" i="1" kern="1200">
                            <a:solidFill>
                              <a:schemeClr val="tx1"/>
                            </a:solidFill>
                            <a:effectLst/>
                            <a:latin typeface="Cambria Math" panose="02040503050406030204" pitchFamily="18" charset="0"/>
                            <a:ea typeface="+mn-ea"/>
                            <a:cs typeface="+mn-cs"/>
                          </a:rPr>
                          <m:t>2</m:t>
                        </m:r>
                      </m:sub>
                    </m:sSub>
                    <m:r>
                      <a:rPr lang="en-US" altLang="zh-TW" sz="1200" i="1" kern="1200">
                        <a:solidFill>
                          <a:schemeClr val="tx1"/>
                        </a:solidFill>
                        <a:effectLst/>
                        <a:latin typeface="Cambria Math" panose="02040503050406030204" pitchFamily="18" charset="0"/>
                        <a:ea typeface="+mn-ea"/>
                        <a:cs typeface="+mn-cs"/>
                      </a:rPr>
                      <m:t>=(</m:t>
                    </m:r>
                    <m:acc>
                      <m:accPr>
                        <m:chr m:val="̅"/>
                        <m:ctrlPr>
                          <a:rPr lang="zh-TW" altLang="zh-TW" sz="1200" i="1" kern="1200">
                            <a:solidFill>
                              <a:schemeClr val="tx1"/>
                            </a:solidFill>
                            <a:effectLst/>
                            <a:latin typeface="Cambria Math" panose="02040503050406030204" pitchFamily="18" charset="0"/>
                            <a:ea typeface="+mn-ea"/>
                            <a:cs typeface="+mn-cs"/>
                          </a:rPr>
                        </m:ctrlPr>
                      </m:accPr>
                      <m:e>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𝑋</m:t>
                            </m:r>
                          </m:e>
                          <m:sub>
                            <m:r>
                              <a:rPr lang="en-US" altLang="zh-TW" sz="1200" i="1" kern="1200">
                                <a:solidFill>
                                  <a:schemeClr val="tx1"/>
                                </a:solidFill>
                                <a:effectLst/>
                                <a:latin typeface="Cambria Math" panose="02040503050406030204" pitchFamily="18" charset="0"/>
                                <a:ea typeface="+mn-ea"/>
                                <a:cs typeface="+mn-cs"/>
                              </a:rPr>
                              <m:t>1</m:t>
                            </m:r>
                          </m:sub>
                        </m:sSub>
                      </m:e>
                    </m:acc>
                    <m:r>
                      <a:rPr lang="en-US" altLang="zh-TW" sz="1200" i="1" kern="1200">
                        <a:solidFill>
                          <a:schemeClr val="tx1"/>
                        </a:solidFill>
                        <a:effectLst/>
                        <a:latin typeface="Cambria Math" panose="02040503050406030204" pitchFamily="18" charset="0"/>
                        <a:ea typeface="+mn-ea"/>
                        <a:cs typeface="+mn-cs"/>
                      </a:rPr>
                      <m:t>∨</m:t>
                    </m:r>
                    <m:acc>
                      <m:accPr>
                        <m:chr m:val="̅"/>
                        <m:ctrlPr>
                          <a:rPr lang="zh-TW" altLang="zh-TW" sz="1200" i="1" kern="1200">
                            <a:solidFill>
                              <a:schemeClr val="tx1"/>
                            </a:solidFill>
                            <a:effectLst/>
                            <a:latin typeface="Cambria Math" panose="02040503050406030204" pitchFamily="18" charset="0"/>
                            <a:ea typeface="+mn-ea"/>
                            <a:cs typeface="+mn-cs"/>
                          </a:rPr>
                        </m:ctrlPr>
                      </m:accPr>
                      <m:e>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𝑋</m:t>
                            </m:r>
                          </m:e>
                          <m:sub>
                            <m:r>
                              <a:rPr lang="en-US" altLang="zh-TW" sz="1200" i="1" kern="1200">
                                <a:solidFill>
                                  <a:schemeClr val="tx1"/>
                                </a:solidFill>
                                <a:effectLst/>
                                <a:latin typeface="Cambria Math" panose="02040503050406030204" pitchFamily="18" charset="0"/>
                                <a:ea typeface="+mn-ea"/>
                                <a:cs typeface="+mn-cs"/>
                              </a:rPr>
                              <m:t>2</m:t>
                            </m:r>
                          </m:sub>
                        </m:sSub>
                      </m:e>
                    </m:acc>
                    <m:r>
                      <a:rPr lang="en-US" altLang="zh-TW" sz="1200" i="1" kern="1200">
                        <a:solidFill>
                          <a:schemeClr val="tx1"/>
                        </a:solidFill>
                        <a:effectLst/>
                        <a:latin typeface="Cambria Math" panose="02040503050406030204" pitchFamily="18" charset="0"/>
                        <a:ea typeface="+mn-ea"/>
                        <a:cs typeface="+mn-cs"/>
                      </a:rPr>
                      <m:t>∨</m:t>
                    </m:r>
                    <m:acc>
                      <m:accPr>
                        <m:chr m:val="̅"/>
                        <m:ctrlPr>
                          <a:rPr lang="zh-TW" altLang="zh-TW" sz="1200" i="1" kern="1200">
                            <a:solidFill>
                              <a:schemeClr val="tx1"/>
                            </a:solidFill>
                            <a:effectLst/>
                            <a:latin typeface="Cambria Math" panose="02040503050406030204" pitchFamily="18" charset="0"/>
                            <a:ea typeface="+mn-ea"/>
                            <a:cs typeface="+mn-cs"/>
                          </a:rPr>
                        </m:ctrlPr>
                      </m:accPr>
                      <m:e>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𝑋</m:t>
                            </m:r>
                          </m:e>
                          <m:sub>
                            <m:r>
                              <a:rPr lang="en-US" altLang="zh-TW" sz="1200" i="1" kern="1200">
                                <a:solidFill>
                                  <a:schemeClr val="tx1"/>
                                </a:solidFill>
                                <a:effectLst/>
                                <a:latin typeface="Cambria Math" panose="02040503050406030204" pitchFamily="18" charset="0"/>
                                <a:ea typeface="+mn-ea"/>
                                <a:cs typeface="+mn-cs"/>
                              </a:rPr>
                              <m:t>3</m:t>
                            </m:r>
                          </m:sub>
                        </m:sSub>
                      </m:e>
                    </m:acc>
                    <m:r>
                      <a:rPr lang="en-US" altLang="zh-TW" sz="1200" i="1" kern="1200">
                        <a:solidFill>
                          <a:schemeClr val="tx1"/>
                        </a:solidFill>
                        <a:effectLst/>
                        <a:latin typeface="Cambria Math" panose="02040503050406030204" pitchFamily="18" charset="0"/>
                        <a:ea typeface="+mn-ea"/>
                        <a:cs typeface="+mn-cs"/>
                      </a:rPr>
                      <m:t>)</m:t>
                    </m:r>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𝐶</m:t>
                        </m:r>
                      </m:e>
                      <m:sub>
                        <m:r>
                          <a:rPr lang="en-US" altLang="zh-TW" sz="1200" i="1" kern="1200">
                            <a:solidFill>
                              <a:schemeClr val="tx1"/>
                            </a:solidFill>
                            <a:effectLst/>
                            <a:latin typeface="Cambria Math" panose="02040503050406030204" pitchFamily="18" charset="0"/>
                            <a:ea typeface="+mn-ea"/>
                            <a:cs typeface="+mn-cs"/>
                          </a:rPr>
                          <m:t>3</m:t>
                        </m:r>
                      </m:sub>
                    </m:sSub>
                    <m:r>
                      <a:rPr lang="en-US" altLang="zh-TW" sz="1200" i="1" kern="1200">
                        <a:solidFill>
                          <a:schemeClr val="tx1"/>
                        </a:solidFill>
                        <a:effectLst/>
                        <a:latin typeface="Cambria Math" panose="02040503050406030204" pitchFamily="18" charset="0"/>
                        <a:ea typeface="+mn-ea"/>
                        <a:cs typeface="+mn-cs"/>
                      </a:rPr>
                      <m:t>=(</m:t>
                    </m:r>
                    <m:acc>
                      <m:accPr>
                        <m:chr m:val="̅"/>
                        <m:ctrlPr>
                          <a:rPr lang="zh-TW" altLang="zh-TW" sz="1200" i="1" kern="1200">
                            <a:solidFill>
                              <a:schemeClr val="tx1"/>
                            </a:solidFill>
                            <a:effectLst/>
                            <a:latin typeface="Cambria Math" panose="02040503050406030204" pitchFamily="18" charset="0"/>
                            <a:ea typeface="+mn-ea"/>
                            <a:cs typeface="+mn-cs"/>
                          </a:rPr>
                        </m:ctrlPr>
                      </m:accPr>
                      <m:e>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𝑋</m:t>
                            </m:r>
                          </m:e>
                          <m:sub>
                            <m:r>
                              <a:rPr lang="en-US" altLang="zh-TW" sz="1200" i="1" kern="1200">
                                <a:solidFill>
                                  <a:schemeClr val="tx1"/>
                                </a:solidFill>
                                <a:effectLst/>
                                <a:latin typeface="Cambria Math" panose="02040503050406030204" pitchFamily="18" charset="0"/>
                                <a:ea typeface="+mn-ea"/>
                                <a:cs typeface="+mn-cs"/>
                              </a:rPr>
                              <m:t>1</m:t>
                            </m:r>
                          </m:sub>
                        </m:sSub>
                      </m:e>
                    </m:acc>
                    <m:r>
                      <a:rPr lang="en-US" altLang="zh-TW" sz="1200" i="1" kern="1200">
                        <a:solidFill>
                          <a:schemeClr val="tx1"/>
                        </a:solidFill>
                        <a:effectLst/>
                        <a:latin typeface="Cambria Math" panose="02040503050406030204" pitchFamily="18" charset="0"/>
                        <a:ea typeface="+mn-ea"/>
                        <a:cs typeface="+mn-cs"/>
                      </a:rPr>
                      <m:t>∨</m:t>
                    </m:r>
                    <m:acc>
                      <m:accPr>
                        <m:chr m:val="̅"/>
                        <m:ctrlPr>
                          <a:rPr lang="zh-TW" altLang="zh-TW" sz="1200" i="1" kern="1200">
                            <a:solidFill>
                              <a:schemeClr val="tx1"/>
                            </a:solidFill>
                            <a:effectLst/>
                            <a:latin typeface="Cambria Math" panose="02040503050406030204" pitchFamily="18" charset="0"/>
                            <a:ea typeface="+mn-ea"/>
                            <a:cs typeface="+mn-cs"/>
                          </a:rPr>
                        </m:ctrlPr>
                      </m:accPr>
                      <m:e>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𝑋</m:t>
                            </m:r>
                          </m:e>
                          <m:sub>
                            <m:r>
                              <a:rPr lang="en-US" altLang="zh-TW" sz="1200" i="1" kern="1200">
                                <a:solidFill>
                                  <a:schemeClr val="tx1"/>
                                </a:solidFill>
                                <a:effectLst/>
                                <a:latin typeface="Cambria Math" panose="02040503050406030204" pitchFamily="18" charset="0"/>
                                <a:ea typeface="+mn-ea"/>
                                <a:cs typeface="+mn-cs"/>
                              </a:rPr>
                              <m:t>2</m:t>
                            </m:r>
                          </m:sub>
                        </m:sSub>
                      </m:e>
                    </m:acc>
                    <m:r>
                      <a:rPr lang="en-US" altLang="zh-TW" sz="1200" i="1" kern="1200">
                        <a:solidFill>
                          <a:schemeClr val="tx1"/>
                        </a:solidFill>
                        <a:effectLst/>
                        <a:latin typeface="Cambria Math" panose="02040503050406030204" pitchFamily="18" charset="0"/>
                        <a:ea typeface="+mn-ea"/>
                        <a:cs typeface="+mn-cs"/>
                      </a:rPr>
                      <m:t>∨</m:t>
                    </m:r>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𝑋</m:t>
                        </m:r>
                      </m:e>
                      <m:sub>
                        <m:r>
                          <a:rPr lang="en-US" altLang="zh-TW" sz="1200" i="1" kern="1200">
                            <a:solidFill>
                              <a:schemeClr val="tx1"/>
                            </a:solidFill>
                            <a:effectLst/>
                            <a:latin typeface="Cambria Math" panose="02040503050406030204" pitchFamily="18" charset="0"/>
                            <a:ea typeface="+mn-ea"/>
                            <a:cs typeface="+mn-cs"/>
                          </a:rPr>
                          <m:t>3</m:t>
                        </m:r>
                      </m:sub>
                    </m:sSub>
                    <m:r>
                      <a:rPr lang="en-US" altLang="zh-TW" sz="1200" i="1" kern="1200">
                        <a:solidFill>
                          <a:schemeClr val="tx1"/>
                        </a:solidFill>
                        <a:effectLst/>
                        <a:latin typeface="Cambria Math" panose="02040503050406030204" pitchFamily="18" charset="0"/>
                        <a:ea typeface="+mn-ea"/>
                        <a:cs typeface="+mn-cs"/>
                      </a:rPr>
                      <m:t>)</m:t>
                    </m:r>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𝐶</m:t>
                        </m:r>
                      </m:e>
                      <m:sub>
                        <m:r>
                          <a:rPr lang="en-US" altLang="zh-TW" sz="1200" i="1" kern="1200">
                            <a:solidFill>
                              <a:schemeClr val="tx1"/>
                            </a:solidFill>
                            <a:effectLst/>
                            <a:latin typeface="Cambria Math" panose="02040503050406030204" pitchFamily="18" charset="0"/>
                            <a:ea typeface="+mn-ea"/>
                            <a:cs typeface="+mn-cs"/>
                          </a:rPr>
                          <m:t>4</m:t>
                        </m:r>
                      </m:sub>
                    </m:sSub>
                    <m:r>
                      <a:rPr lang="en-US" altLang="zh-TW" sz="1200" i="1" kern="1200">
                        <a:solidFill>
                          <a:schemeClr val="tx1"/>
                        </a:solidFill>
                        <a:effectLst/>
                        <a:latin typeface="Cambria Math" panose="02040503050406030204" pitchFamily="18" charset="0"/>
                        <a:ea typeface="+mn-ea"/>
                        <a:cs typeface="+mn-cs"/>
                      </a:rPr>
                      <m:t>=(</m:t>
                    </m:r>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𝑋</m:t>
                        </m:r>
                      </m:e>
                      <m:sub>
                        <m:r>
                          <a:rPr lang="en-US" altLang="zh-TW" sz="1200" i="1" kern="1200">
                            <a:solidFill>
                              <a:schemeClr val="tx1"/>
                            </a:solidFill>
                            <a:effectLst/>
                            <a:latin typeface="Cambria Math" panose="02040503050406030204" pitchFamily="18" charset="0"/>
                            <a:ea typeface="+mn-ea"/>
                            <a:cs typeface="+mn-cs"/>
                          </a:rPr>
                          <m:t>1</m:t>
                        </m:r>
                      </m:sub>
                    </m:sSub>
                    <m:r>
                      <a:rPr lang="en-US" altLang="zh-TW" sz="1200" i="1" kern="1200">
                        <a:solidFill>
                          <a:schemeClr val="tx1"/>
                        </a:solidFill>
                        <a:effectLst/>
                        <a:latin typeface="Cambria Math" panose="02040503050406030204" pitchFamily="18" charset="0"/>
                        <a:ea typeface="+mn-ea"/>
                        <a:cs typeface="+mn-cs"/>
                      </a:rPr>
                      <m:t>∨</m:t>
                    </m:r>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𝑋</m:t>
                        </m:r>
                      </m:e>
                      <m:sub>
                        <m:r>
                          <a:rPr lang="en-US" altLang="zh-TW" sz="1200" i="1" kern="1200">
                            <a:solidFill>
                              <a:schemeClr val="tx1"/>
                            </a:solidFill>
                            <a:effectLst/>
                            <a:latin typeface="Cambria Math" panose="02040503050406030204" pitchFamily="18" charset="0"/>
                            <a:ea typeface="+mn-ea"/>
                            <a:cs typeface="+mn-cs"/>
                          </a:rPr>
                          <m:t>2</m:t>
                        </m:r>
                      </m:sub>
                    </m:sSub>
                    <m:r>
                      <a:rPr lang="en-US" altLang="zh-TW" sz="1200" i="1" kern="1200">
                        <a:solidFill>
                          <a:schemeClr val="tx1"/>
                        </a:solidFill>
                        <a:effectLst/>
                        <a:latin typeface="Cambria Math" panose="02040503050406030204" pitchFamily="18" charset="0"/>
                        <a:ea typeface="+mn-ea"/>
                        <a:cs typeface="+mn-cs"/>
                      </a:rPr>
                      <m:t>∨</m:t>
                    </m:r>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𝑋</m:t>
                        </m:r>
                      </m:e>
                      <m:sub>
                        <m:r>
                          <a:rPr lang="en-US" altLang="zh-TW" sz="1200" i="1" kern="1200">
                            <a:solidFill>
                              <a:schemeClr val="tx1"/>
                            </a:solidFill>
                            <a:effectLst/>
                            <a:latin typeface="Cambria Math" panose="02040503050406030204" pitchFamily="18" charset="0"/>
                            <a:ea typeface="+mn-ea"/>
                            <a:cs typeface="+mn-cs"/>
                          </a:rPr>
                          <m:t>3</m:t>
                        </m:r>
                      </m:sub>
                    </m:sSub>
                    <m:r>
                      <a:rPr lang="en-US" altLang="zh-TW" sz="1200" i="1" kern="1200">
                        <a:solidFill>
                          <a:schemeClr val="tx1"/>
                        </a:solidFill>
                        <a:effectLst/>
                        <a:latin typeface="Cambria Math" panose="02040503050406030204" pitchFamily="18" charset="0"/>
                        <a:ea typeface="+mn-ea"/>
                        <a:cs typeface="+mn-cs"/>
                      </a:rPr>
                      <m:t>)</m:t>
                    </m:r>
                  </m:oMath>
                </a14:m>
                <a:endParaRPr lang="en-US" altLang="zh-TW" dirty="0"/>
              </a:p>
              <a:p>
                <a:pPr lvl="0"/>
                <a:endParaRPr lang="en-US" altLang="zh-TW" dirty="0"/>
              </a:p>
              <a:p>
                <a:pPr lvl="0"/>
                <a:r>
                  <a:rPr lang="zh-TW" altLang="en-US" dirty="0"/>
                  <a:t>而這個式子就是</a:t>
                </a:r>
                <a:r>
                  <a:rPr lang="en-US" altLang="zh-TW" dirty="0"/>
                  <a:t>3SAT</a:t>
                </a:r>
                <a:endParaRPr lang="zh-TW" altLang="en-US" dirty="0"/>
              </a:p>
            </p:txBody>
          </p:sp>
        </mc:Choice>
        <mc:Fallback xmlns="">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為了證明子集和問題是</a:t>
                </a:r>
                <a:r>
                  <a:rPr lang="en-US" altLang="zh-TW" sz="1200" kern="1200" dirty="0">
                    <a:solidFill>
                      <a:schemeClr val="tx1"/>
                    </a:solidFill>
                    <a:effectLst/>
                    <a:latin typeface="+mn-lt"/>
                    <a:ea typeface="+mn-ea"/>
                    <a:cs typeface="+mn-cs"/>
                  </a:rPr>
                  <a:t>NP complete</a:t>
                </a: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假設</a:t>
                </a:r>
              </a:p>
              <a:p>
                <a:pPr lvl="0"/>
                <a:r>
                  <a:rPr lang="en-US" altLang="zh-TW" sz="1200" i="0" kern="1200">
                    <a:solidFill>
                      <a:schemeClr val="tx1"/>
                    </a:solidFill>
                    <a:effectLst/>
                    <a:latin typeface="+mn-lt"/>
                    <a:ea typeface="+mn-ea"/>
                    <a:cs typeface="+mn-cs"/>
                  </a:rPr>
                  <a:t>𝜑=𝐶</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1∧</a:t>
                </a:r>
                <a:r>
                  <a:rPr lang="en-US" altLang="zh-TW" sz="1200" kern="1200" dirty="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𝐶</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𝐶</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3</a:t>
                </a:r>
                <a:r>
                  <a:rPr lang="en-US" altLang="zh-TW" sz="1200" kern="1200" dirty="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𝐶</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4</a:t>
                </a:r>
                <a:r>
                  <a:rPr lang="en-US" altLang="zh-TW" sz="1200" kern="1200" dirty="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𝜑</a:t>
                </a:r>
                <a:r>
                  <a:rPr lang="zh-TW" altLang="zh-TW" sz="1200" kern="1200" dirty="0">
                    <a:solidFill>
                      <a:schemeClr val="tx1"/>
                    </a:solidFill>
                    <a:effectLst/>
                    <a:latin typeface="+mn-lt"/>
                    <a:ea typeface="+mn-ea"/>
                    <a:cs typeface="+mn-cs"/>
                  </a:rPr>
                  <a:t>音</a:t>
                </a:r>
                <a:r>
                  <a:rPr lang="en-US" altLang="zh-TW" sz="1200" kern="1200" dirty="0">
                    <a:solidFill>
                      <a:schemeClr val="tx1"/>
                    </a:solidFill>
                    <a:effectLst/>
                    <a:latin typeface="+mn-lt"/>
                    <a:ea typeface="+mn-ea"/>
                    <a:cs typeface="+mn-cs"/>
                  </a:rPr>
                  <a:t>=&gt;fi </a:t>
                </a:r>
                <a:r>
                  <a:rPr lang="zh-TW" altLang="zh-TW" sz="1200" kern="1200" dirty="0">
                    <a:solidFill>
                      <a:schemeClr val="tx1"/>
                    </a:solidFill>
                    <a:effectLst/>
                    <a:latin typeface="+mn-lt"/>
                    <a:ea typeface="+mn-ea"/>
                    <a:cs typeface="+mn-cs"/>
                  </a:rPr>
                  <a:t>一整</a:t>
                </a:r>
                <a:r>
                  <a:rPr lang="en-US" altLang="zh-TW" sz="1200" kern="1200" dirty="0">
                    <a:solidFill>
                      <a:schemeClr val="tx1"/>
                    </a:solidFill>
                    <a:effectLst/>
                    <a:latin typeface="+mn-lt"/>
                    <a:ea typeface="+mn-ea"/>
                    <a:cs typeface="+mn-cs"/>
                  </a:rPr>
                  <a:t>statement)</a:t>
                </a:r>
              </a:p>
              <a:p>
                <a:pPr lvl="0"/>
                <a:r>
                  <a:rPr lang="en-US" altLang="zh-TW" sz="1200" kern="1200" dirty="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=&gt;</a:t>
                </a:r>
                <a:r>
                  <a:rPr lang="zh-TW" altLang="zh-TW" sz="1200" kern="1200" dirty="0">
                    <a:solidFill>
                      <a:schemeClr val="tx1"/>
                    </a:solidFill>
                    <a:effectLst/>
                    <a:latin typeface="+mn-lt"/>
                    <a:ea typeface="+mn-ea"/>
                    <a:cs typeface="+mn-cs"/>
                  </a:rPr>
                  <a:t>且</a:t>
                </a:r>
                <a:r>
                  <a:rPr lang="en-US" altLang="zh-TW" sz="1200" kern="1200" dirty="0">
                    <a:solidFill>
                      <a:schemeClr val="tx1"/>
                    </a:solidFill>
                    <a:effectLst/>
                    <a:latin typeface="+mn-lt"/>
                    <a:ea typeface="+mn-ea"/>
                    <a:cs typeface="+mn-cs"/>
                  </a:rPr>
                  <a:t>and)=true</a:t>
                </a:r>
                <a:endParaRPr lang="zh-TW" altLang="zh-TW" sz="1200" kern="1200" dirty="0">
                  <a:solidFill>
                    <a:schemeClr val="tx1"/>
                  </a:solidFill>
                  <a:effectLst/>
                  <a:latin typeface="+mn-lt"/>
                  <a:ea typeface="+mn-ea"/>
                  <a:cs typeface="+mn-cs"/>
                </a:endParaRPr>
              </a:p>
              <a:p>
                <a:pPr lvl="0"/>
                <a:r>
                  <a:rPr lang="en-US" altLang="zh-TW" sz="1200" i="0" kern="1200">
                    <a:solidFill>
                      <a:schemeClr val="tx1"/>
                    </a:solidFill>
                    <a:effectLst/>
                    <a:latin typeface="+mn-lt"/>
                    <a:ea typeface="+mn-ea"/>
                    <a:cs typeface="+mn-cs"/>
                  </a:rPr>
                  <a:t>𝐶</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1=(𝑋</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1∨</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𝑋</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2 </a:t>
                </a:r>
                <a:r>
                  <a:rPr lang="zh-TW" altLang="zh-TW" sz="1200" i="0" kern="120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𝑋</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3 </a:t>
                </a:r>
                <a:r>
                  <a:rPr lang="zh-TW" altLang="zh-TW" sz="1200" i="0" kern="120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=&gt;</a:t>
                </a:r>
                <a:r>
                  <a:rPr lang="zh-TW" altLang="zh-TW" sz="1200" kern="1200" dirty="0">
                    <a:solidFill>
                      <a:schemeClr val="tx1"/>
                    </a:solidFill>
                    <a:effectLst/>
                    <a:latin typeface="+mn-lt"/>
                    <a:ea typeface="+mn-ea"/>
                    <a:cs typeface="+mn-cs"/>
                  </a:rPr>
                  <a:t>或</a:t>
                </a:r>
                <a:r>
                  <a:rPr lang="en-US" altLang="zh-TW" sz="1200" kern="1200" dirty="0">
                    <a:solidFill>
                      <a:schemeClr val="tx1"/>
                    </a:solidFill>
                    <a:effectLst/>
                    <a:latin typeface="+mn-lt"/>
                    <a:ea typeface="+mn-ea"/>
                    <a:cs typeface="+mn-cs"/>
                  </a:rPr>
                  <a:t>or)</a:t>
                </a:r>
                <a:r>
                  <a:rPr lang="en-US" altLang="zh-TW" sz="1200" i="0" kern="1200">
                    <a:solidFill>
                      <a:schemeClr val="tx1"/>
                    </a:solidFill>
                    <a:effectLst/>
                    <a:latin typeface="+mn-lt"/>
                    <a:ea typeface="+mn-ea"/>
                    <a:cs typeface="+mn-cs"/>
                  </a:rPr>
                  <a:t>𝐶</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2=(</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𝑋</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1 </a:t>
                </a:r>
                <a:r>
                  <a:rPr lang="zh-TW" altLang="zh-TW" sz="1200" i="0" kern="120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𝑋</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2 </a:t>
                </a:r>
                <a:r>
                  <a:rPr lang="zh-TW" altLang="zh-TW" sz="1200" i="0" kern="120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𝑋</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3 </a:t>
                </a:r>
                <a:r>
                  <a:rPr lang="zh-TW" altLang="zh-TW" sz="1200" i="0" kern="120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)𝐶</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3=(</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𝑋</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1 </a:t>
                </a:r>
                <a:r>
                  <a:rPr lang="zh-TW" altLang="zh-TW" sz="1200" i="0" kern="120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𝑋</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2 </a:t>
                </a:r>
                <a:r>
                  <a:rPr lang="zh-TW" altLang="zh-TW" sz="1200" i="0" kern="120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∨𝑋</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3)𝐶</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4=(𝑋</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1∨𝑋</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2∨𝑋</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3)</a:t>
                </a:r>
                <a:endParaRPr lang="zh-TW" altLang="en-US" dirty="0"/>
              </a:p>
            </p:txBody>
          </p:sp>
        </mc:Fallback>
      </mc:AlternateContent>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41</a:t>
            </a:fld>
            <a:endParaRPr lang="zh-TW" altLang="en-US"/>
          </a:p>
        </p:txBody>
      </p:sp>
    </p:spTree>
    <p:extLst>
      <p:ext uri="{BB962C8B-B14F-4D97-AF65-F5344CB8AC3E}">
        <p14:creationId xmlns:p14="http://schemas.microsoft.com/office/powerpoint/2010/main" val="29121682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令</a:t>
                </a:r>
                <a:r>
                  <a:rPr lang="en-US" altLang="zh-TW" sz="1200" kern="1200" dirty="0">
                    <a:solidFill>
                      <a:schemeClr val="tx1"/>
                    </a:solidFill>
                    <a:effectLst/>
                    <a:latin typeface="+mn-lt"/>
                    <a:ea typeface="+mn-ea"/>
                    <a:cs typeface="+mn-cs"/>
                  </a:rPr>
                  <a:t> t </a:t>
                </a:r>
                <a:r>
                  <a:rPr lang="zh-TW" altLang="zh-TW" sz="1200" kern="1200" dirty="0">
                    <a:solidFill>
                      <a:schemeClr val="tx1"/>
                    </a:solidFill>
                    <a:effectLst/>
                    <a:latin typeface="+mn-lt"/>
                    <a:ea typeface="+mn-ea"/>
                    <a:cs typeface="+mn-cs"/>
                  </a:rPr>
                  <a:t>為所需</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n+k</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位元的總和。</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如果我們有一個獨立的集合</a:t>
                </a:r>
                <a:r>
                  <a:rPr lang="en-US" altLang="zh-TW" sz="1200" kern="1200" dirty="0">
                    <a:solidFill>
                      <a:schemeClr val="tx1"/>
                    </a:solidFill>
                    <a:effectLst/>
                    <a:latin typeface="+mn-lt"/>
                    <a:ea typeface="+mn-ea"/>
                    <a:cs typeface="+mn-cs"/>
                  </a:rPr>
                  <a:t> S' </a:t>
                </a:r>
                <a:r>
                  <a:rPr lang="zh-TW" altLang="zh-TW" sz="1200" kern="1200" dirty="0">
                    <a:solidFill>
                      <a:schemeClr val="tx1"/>
                    </a:solidFill>
                    <a:effectLst/>
                    <a:latin typeface="+mn-lt"/>
                    <a:ea typeface="+mn-ea"/>
                    <a:cs typeface="+mn-cs"/>
                  </a:rPr>
                  <a:t>使得 </a:t>
                </a:r>
                <a14:m>
                  <m:oMath xmlns:m="http://schemas.openxmlformats.org/officeDocument/2006/math">
                    <m:nary>
                      <m:naryPr>
                        <m:chr m:val="∑"/>
                        <m:limLoc m:val="undOvr"/>
                        <m:subHide m:val="on"/>
                        <m:supHide m:val="on"/>
                        <m:ctrlPr>
                          <a:rPr lang="zh-TW" altLang="zh-TW" sz="1200" i="1" kern="1200">
                            <a:solidFill>
                              <a:schemeClr val="tx1"/>
                            </a:solidFill>
                            <a:effectLst/>
                            <a:latin typeface="Cambria Math" panose="02040503050406030204" pitchFamily="18" charset="0"/>
                            <a:ea typeface="+mn-ea"/>
                            <a:cs typeface="+mn-cs"/>
                          </a:rPr>
                        </m:ctrlPr>
                      </m:naryPr>
                      <m:sub/>
                      <m:sup/>
                      <m:e>
                        <m:r>
                          <a:rPr lang="en-US" altLang="zh-TW" sz="1200" i="1" kern="1200">
                            <a:solidFill>
                              <a:schemeClr val="tx1"/>
                            </a:solidFill>
                            <a:effectLst/>
                            <a:latin typeface="Cambria Math" panose="02040503050406030204" pitchFamily="18" charset="0"/>
                            <a:ea typeface="+mn-ea"/>
                            <a:cs typeface="+mn-cs"/>
                          </a:rPr>
                          <m:t>𝑆</m:t>
                        </m:r>
                        <m:r>
                          <a:rPr lang="en-US" altLang="zh-TW" sz="1200" i="1" kern="1200">
                            <a:solidFill>
                              <a:schemeClr val="tx1"/>
                            </a:solidFill>
                            <a:effectLst/>
                            <a:latin typeface="Cambria Math" panose="02040503050406030204" pitchFamily="18" charset="0"/>
                            <a:ea typeface="+mn-ea"/>
                            <a:cs typeface="+mn-cs"/>
                          </a:rPr>
                          <m:t>′</m:t>
                        </m:r>
                      </m:e>
                    </m:nary>
                    <m:r>
                      <a:rPr lang="en-US" altLang="zh-TW" sz="1200" i="1" kern="1200">
                        <a:solidFill>
                          <a:schemeClr val="tx1"/>
                        </a:solidFill>
                        <a:effectLst/>
                        <a:latin typeface="Cambria Math" panose="02040503050406030204" pitchFamily="18" charset="0"/>
                        <a:ea typeface="+mn-ea"/>
                        <a:cs typeface="+mn-cs"/>
                      </a:rPr>
                      <m:t>=</m:t>
                    </m:r>
                    <m:r>
                      <a:rPr lang="en-US" altLang="zh-TW" sz="1200" i="1" kern="1200">
                        <a:solidFill>
                          <a:schemeClr val="tx1"/>
                        </a:solidFill>
                        <a:effectLst/>
                        <a:latin typeface="Cambria Math" panose="02040503050406030204" pitchFamily="18" charset="0"/>
                        <a:ea typeface="+mn-ea"/>
                        <a:cs typeface="+mn-cs"/>
                      </a:rPr>
                      <m:t>𝑡</m:t>
                    </m:r>
                  </m:oMath>
                </a14:m>
                <a:r>
                  <a:rPr lang="zh-TW" altLang="zh-TW" sz="1200" kern="1200" dirty="0">
                    <a:solidFill>
                      <a:schemeClr val="tx1"/>
                    </a:solidFill>
                    <a:effectLst/>
                    <a:latin typeface="+mn-lt"/>
                    <a:ea typeface="+mn-ea"/>
                    <a:cs typeface="+mn-cs"/>
                  </a:rPr>
                  <a:t>那麼子集和是</a:t>
                </a:r>
                <a:r>
                  <a:rPr lang="en-US" altLang="zh-TW" sz="1200" kern="1200" dirty="0">
                    <a:solidFill>
                      <a:schemeClr val="tx1"/>
                    </a:solidFill>
                    <a:effectLst/>
                    <a:latin typeface="+mn-lt"/>
                    <a:ea typeface="+mn-ea"/>
                    <a:cs typeface="+mn-cs"/>
                  </a:rPr>
                  <a:t>NP-complete</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將</a:t>
                </a:r>
                <a:r>
                  <a:rPr lang="en-US" altLang="zh-TW" sz="1200" kern="1200" dirty="0">
                    <a:solidFill>
                      <a:schemeClr val="tx1"/>
                    </a:solidFill>
                    <a:effectLst/>
                    <a:latin typeface="+mn-lt"/>
                    <a:ea typeface="+mn-ea"/>
                    <a:cs typeface="+mn-cs"/>
                  </a:rPr>
                  <a:t> 3SAT (</a:t>
                </a:r>
                <a:r>
                  <a:rPr lang="zh-TW" altLang="zh-TW" sz="1200" kern="1200" dirty="0">
                    <a:solidFill>
                      <a:schemeClr val="tx1"/>
                    </a:solidFill>
                    <a:effectLst/>
                    <a:latin typeface="+mn-lt"/>
                    <a:ea typeface="+mn-ea"/>
                    <a:cs typeface="+mn-cs"/>
                  </a:rPr>
                  <a:t>也是一種</a:t>
                </a:r>
                <a:r>
                  <a:rPr lang="en-US" altLang="zh-TW" sz="1200" kern="1200" dirty="0">
                    <a:solidFill>
                      <a:schemeClr val="tx1"/>
                    </a:solidFill>
                    <a:effectLst/>
                    <a:latin typeface="+mn-lt"/>
                    <a:ea typeface="+mn-ea"/>
                    <a:cs typeface="+mn-cs"/>
                  </a:rPr>
                  <a:t>NP-complete</a:t>
                </a:r>
                <a:r>
                  <a:rPr lang="zh-TW" altLang="zh-TW" sz="1200" kern="1200" dirty="0">
                    <a:solidFill>
                      <a:schemeClr val="tx1"/>
                    </a:solidFill>
                    <a:effectLst/>
                    <a:latin typeface="+mn-lt"/>
                    <a:ea typeface="+mn-ea"/>
                    <a:cs typeface="+mn-cs"/>
                  </a:rPr>
                  <a:t>的問題</a:t>
                </a:r>
                <a:r>
                  <a:rPr lang="en-US" altLang="zh-TW" sz="1200" kern="1200" dirty="0">
                    <a:solidFill>
                      <a:schemeClr val="tx1"/>
                    </a:solidFill>
                    <a:effectLst/>
                    <a:latin typeface="+mn-lt"/>
                    <a:ea typeface="+mn-ea"/>
                    <a:cs typeface="+mn-cs"/>
                  </a:rPr>
                  <a:t>)reduce</a:t>
                </a:r>
                <a:r>
                  <a:rPr lang="zh-TW" altLang="zh-TW" sz="1200" kern="1200" dirty="0">
                    <a:solidFill>
                      <a:schemeClr val="tx1"/>
                    </a:solidFill>
                    <a:effectLst/>
                    <a:latin typeface="+mn-lt"/>
                    <a:ea typeface="+mn-ea"/>
                    <a:cs typeface="+mn-cs"/>
                  </a:rPr>
                  <a:t>到子集和，如表</a:t>
                </a:r>
                <a:r>
                  <a:rPr lang="en-US" altLang="zh-TW" sz="1200" kern="1200" dirty="0">
                    <a:solidFill>
                      <a:schemeClr val="tx1"/>
                    </a:solidFill>
                    <a:effectLst/>
                    <a:latin typeface="+mn-lt"/>
                    <a:ea typeface="+mn-ea"/>
                    <a:cs typeface="+mn-cs"/>
                  </a:rPr>
                  <a:t> 1 </a:t>
                </a:r>
                <a:r>
                  <a:rPr lang="zh-TW" altLang="zh-TW" sz="1200" kern="1200" dirty="0">
                    <a:solidFill>
                      <a:schemeClr val="tx1"/>
                    </a:solidFill>
                    <a:effectLst/>
                    <a:latin typeface="+mn-lt"/>
                    <a:ea typeface="+mn-ea"/>
                    <a:cs typeface="+mn-cs"/>
                  </a:rPr>
                  <a:t>所示。</a:t>
                </a:r>
              </a:p>
              <a:p>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其中 </a:t>
                </a:r>
                <a14:m>
                  <m:oMath xmlns:m="http://schemas.openxmlformats.org/officeDocument/2006/math">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𝑦</m:t>
                        </m:r>
                      </m:e>
                      <m:sub>
                        <m:r>
                          <a:rPr lang="en-US" altLang="zh-TW" sz="1200" i="1" kern="1200">
                            <a:solidFill>
                              <a:schemeClr val="tx1"/>
                            </a:solidFill>
                            <a:effectLst/>
                            <a:latin typeface="Cambria Math" panose="02040503050406030204" pitchFamily="18" charset="0"/>
                            <a:ea typeface="+mn-ea"/>
                            <a:cs typeface="+mn-cs"/>
                          </a:rPr>
                          <m:t>1</m:t>
                        </m:r>
                      </m:sub>
                    </m:sSub>
                  </m:oMath>
                </a14:m>
                <a:r>
                  <a:rPr lang="en-US" altLang="zh-TW" sz="1200" kern="1200" dirty="0">
                    <a:solidFill>
                      <a:schemeClr val="tx1"/>
                    </a:solidFill>
                    <a:effectLst/>
                    <a:latin typeface="+mn-lt"/>
                    <a:ea typeface="+mn-ea"/>
                    <a:cs typeface="+mn-cs"/>
                  </a:rPr>
                  <a:t>=</a:t>
                </a:r>
                <a14:m>
                  <m:oMath xmlns:m="http://schemas.openxmlformats.org/officeDocument/2006/math">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𝑥</m:t>
                        </m:r>
                      </m:e>
                      <m:sub>
                        <m:r>
                          <a:rPr lang="en-US" altLang="zh-TW" sz="1200" i="1" kern="1200">
                            <a:solidFill>
                              <a:schemeClr val="tx1"/>
                            </a:solidFill>
                            <a:effectLst/>
                            <a:latin typeface="Cambria Math" panose="02040503050406030204" pitchFamily="18" charset="0"/>
                            <a:ea typeface="+mn-ea"/>
                            <a:cs typeface="+mn-cs"/>
                          </a:rPr>
                          <m:t>1</m:t>
                        </m:r>
                      </m:sub>
                    </m:sSub>
                  </m:oMath>
                </a14:m>
                <a:r>
                  <a:rPr lang="en-US" altLang="zh-TW" sz="1200" kern="1200" dirty="0">
                    <a:solidFill>
                      <a:schemeClr val="tx1"/>
                    </a:solidFill>
                    <a:effectLst/>
                    <a:latin typeface="+mn-lt"/>
                    <a:ea typeface="+mn-ea"/>
                    <a:cs typeface="+mn-cs"/>
                  </a:rPr>
                  <a:t>, </a:t>
                </a:r>
                <a14:m>
                  <m:oMath xmlns:m="http://schemas.openxmlformats.org/officeDocument/2006/math">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𝑧</m:t>
                        </m:r>
                      </m:e>
                      <m:sub>
                        <m:r>
                          <a:rPr lang="en-US" altLang="zh-TW" sz="1200" i="1" kern="1200">
                            <a:solidFill>
                              <a:schemeClr val="tx1"/>
                            </a:solidFill>
                            <a:effectLst/>
                            <a:latin typeface="Cambria Math" panose="02040503050406030204" pitchFamily="18" charset="0"/>
                            <a:ea typeface="+mn-ea"/>
                            <a:cs typeface="+mn-cs"/>
                          </a:rPr>
                          <m:t>1</m:t>
                        </m:r>
                      </m:sub>
                    </m:sSub>
                  </m:oMath>
                </a14:m>
                <a:r>
                  <a:rPr lang="en-US" altLang="zh-TW" sz="1200" kern="1200" dirty="0">
                    <a:solidFill>
                      <a:schemeClr val="tx1"/>
                    </a:solidFill>
                    <a:effectLst/>
                    <a:latin typeface="+mn-lt"/>
                    <a:ea typeface="+mn-ea"/>
                    <a:cs typeface="+mn-cs"/>
                  </a:rPr>
                  <a:t>=</a:t>
                </a:r>
                <a14:m>
                  <m:oMath xmlns:m="http://schemas.openxmlformats.org/officeDocument/2006/math">
                    <m:acc>
                      <m:accPr>
                        <m:chr m:val="̅"/>
                        <m:ctrlPr>
                          <a:rPr lang="zh-TW" altLang="zh-TW" sz="1200" i="1" kern="1200">
                            <a:solidFill>
                              <a:schemeClr val="tx1"/>
                            </a:solidFill>
                            <a:effectLst/>
                            <a:latin typeface="Cambria Math" panose="02040503050406030204" pitchFamily="18" charset="0"/>
                            <a:ea typeface="+mn-ea"/>
                            <a:cs typeface="+mn-cs"/>
                          </a:rPr>
                        </m:ctrlPr>
                      </m:accPr>
                      <m:e>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𝑥</m:t>
                            </m:r>
                          </m:e>
                          <m:sub>
                            <m:r>
                              <a:rPr lang="en-US" altLang="zh-TW" sz="1200" i="1" kern="1200">
                                <a:solidFill>
                                  <a:schemeClr val="tx1"/>
                                </a:solidFill>
                                <a:effectLst/>
                                <a:latin typeface="Cambria Math" panose="02040503050406030204" pitchFamily="18" charset="0"/>
                                <a:ea typeface="+mn-ea"/>
                                <a:cs typeface="+mn-cs"/>
                              </a:rPr>
                              <m:t>1</m:t>
                            </m:r>
                          </m:sub>
                        </m:sSub>
                      </m:e>
                    </m:acc>
                  </m:oMath>
                </a14:m>
                <a:r>
                  <a:rPr lang="en-US" altLang="zh-TW" sz="1200" kern="1200" dirty="0">
                    <a:solidFill>
                      <a:schemeClr val="tx1"/>
                    </a:solidFill>
                    <a:effectLst/>
                    <a:latin typeface="+mn-lt"/>
                    <a:ea typeface="+mn-ea"/>
                    <a:cs typeface="+mn-cs"/>
                  </a:rPr>
                  <a:t>, </a:t>
                </a:r>
                <a14:m>
                  <m:oMath xmlns:m="http://schemas.openxmlformats.org/officeDocument/2006/math">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𝑠</m:t>
                        </m:r>
                      </m:e>
                      <m:sub>
                        <m:r>
                          <a:rPr lang="en-US" altLang="zh-TW" sz="1200" i="1" kern="1200">
                            <a:solidFill>
                              <a:schemeClr val="tx1"/>
                            </a:solidFill>
                            <a:effectLst/>
                            <a:latin typeface="Cambria Math" panose="02040503050406030204" pitchFamily="18" charset="0"/>
                            <a:ea typeface="+mn-ea"/>
                            <a:cs typeface="+mn-cs"/>
                          </a:rPr>
                          <m:t>1</m:t>
                        </m:r>
                      </m:sub>
                    </m:sSub>
                  </m:oMath>
                </a14:m>
                <a:r>
                  <a:rPr lang="en-US" altLang="zh-TW" sz="1200" kern="1200" dirty="0">
                    <a:solidFill>
                      <a:schemeClr val="tx1"/>
                    </a:solidFill>
                    <a:effectLst/>
                    <a:latin typeface="+mn-lt"/>
                    <a:ea typeface="+mn-ea"/>
                    <a:cs typeface="+mn-cs"/>
                  </a:rPr>
                  <a:t>=</a:t>
                </a:r>
                <a14:m>
                  <m:oMath xmlns:m="http://schemas.openxmlformats.org/officeDocument/2006/math">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𝑐</m:t>
                        </m:r>
                      </m:e>
                      <m:sub>
                        <m:r>
                          <a:rPr lang="en-US" altLang="zh-TW" sz="1200" i="1" kern="1200">
                            <a:solidFill>
                              <a:schemeClr val="tx1"/>
                            </a:solidFill>
                            <a:effectLst/>
                            <a:latin typeface="Cambria Math" panose="02040503050406030204" pitchFamily="18" charset="0"/>
                            <a:ea typeface="+mn-ea"/>
                            <a:cs typeface="+mn-cs"/>
                          </a:rPr>
                          <m:t>1</m:t>
                        </m:r>
                      </m:sub>
                    </m:sSub>
                  </m:oMath>
                </a14:m>
                <a:r>
                  <a:rPr lang="en-US" altLang="zh-TW" sz="1200" kern="1200" dirty="0">
                    <a:solidFill>
                      <a:schemeClr val="tx1"/>
                    </a:solidFill>
                    <a:effectLst/>
                    <a:latin typeface="+mn-lt"/>
                    <a:ea typeface="+mn-ea"/>
                    <a:cs typeface="+mn-cs"/>
                  </a:rPr>
                  <a:t>, S</a:t>
                </a:r>
                <a:r>
                  <a:rPr lang="en-US" altLang="zh-TW" sz="1200" kern="1200" baseline="-25000" dirty="0">
                    <a:solidFill>
                      <a:schemeClr val="tx1"/>
                    </a:solidFill>
                    <a:effectLst/>
                    <a:latin typeface="+mn-lt"/>
                    <a:ea typeface="+mn-ea"/>
                    <a:cs typeface="+mn-cs"/>
                  </a:rPr>
                  <a:t>1’</a:t>
                </a:r>
                <a:r>
                  <a:rPr lang="en-US" altLang="zh-TW" sz="1200" kern="1200" dirty="0">
                    <a:solidFill>
                      <a:schemeClr val="tx1"/>
                    </a:solidFill>
                    <a:effectLst/>
                    <a:latin typeface="+mn-lt"/>
                    <a:ea typeface="+mn-ea"/>
                    <a:cs typeface="+mn-cs"/>
                  </a:rPr>
                  <a:t>=</a:t>
                </a:r>
                <a14:m>
                  <m:oMath xmlns:m="http://schemas.openxmlformats.org/officeDocument/2006/math">
                    <m:acc>
                      <m:accPr>
                        <m:chr m:val="̅"/>
                        <m:ctrlPr>
                          <a:rPr lang="zh-TW" altLang="zh-TW" sz="1200" i="1" kern="1200">
                            <a:solidFill>
                              <a:schemeClr val="tx1"/>
                            </a:solidFill>
                            <a:effectLst/>
                            <a:latin typeface="Cambria Math" panose="02040503050406030204" pitchFamily="18" charset="0"/>
                            <a:ea typeface="+mn-ea"/>
                            <a:cs typeface="+mn-cs"/>
                          </a:rPr>
                        </m:ctrlPr>
                      </m:accPr>
                      <m:e>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𝑐</m:t>
                            </m:r>
                          </m:e>
                          <m:sub>
                            <m:r>
                              <a:rPr lang="en-US" altLang="zh-TW" sz="1200" i="1" kern="1200">
                                <a:solidFill>
                                  <a:schemeClr val="tx1"/>
                                </a:solidFill>
                                <a:effectLst/>
                                <a:latin typeface="Cambria Math" panose="02040503050406030204" pitchFamily="18" charset="0"/>
                                <a:ea typeface="+mn-ea"/>
                                <a:cs typeface="+mn-cs"/>
                              </a:rPr>
                              <m:t>1</m:t>
                            </m:r>
                          </m:sub>
                        </m:sSub>
                      </m:e>
                    </m:acc>
                  </m:oMath>
                </a14:m>
                <a:endParaRPr lang="zh-TW"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我們有 </a:t>
                </a:r>
                <a14:m>
                  <m:oMath xmlns:m="http://schemas.openxmlformats.org/officeDocument/2006/math">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𝑦</m:t>
                        </m:r>
                      </m:e>
                      <m:sub>
                        <m:r>
                          <a:rPr lang="en-US" altLang="zh-TW" sz="1200" i="1" kern="1200">
                            <a:solidFill>
                              <a:schemeClr val="tx1"/>
                            </a:solidFill>
                            <a:effectLst/>
                            <a:latin typeface="Cambria Math" panose="02040503050406030204" pitchFamily="18" charset="0"/>
                            <a:ea typeface="+mn-ea"/>
                            <a:cs typeface="+mn-cs"/>
                          </a:rPr>
                          <m:t>1</m:t>
                        </m:r>
                      </m:sub>
                    </m:sSub>
                  </m:oMath>
                </a14:m>
                <a:r>
                  <a:rPr lang="en-US" altLang="zh-TW" sz="1200" kern="1200" dirty="0">
                    <a:solidFill>
                      <a:schemeClr val="tx1"/>
                    </a:solidFill>
                    <a:effectLst/>
                    <a:latin typeface="+mn-lt"/>
                    <a:ea typeface="+mn-ea"/>
                    <a:cs typeface="+mn-cs"/>
                  </a:rPr>
                  <a:t>, </a:t>
                </a:r>
                <a14:m>
                  <m:oMath xmlns:m="http://schemas.openxmlformats.org/officeDocument/2006/math">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𝑦</m:t>
                        </m:r>
                      </m:e>
                      <m:sub>
                        <m:r>
                          <a:rPr lang="en-US" altLang="zh-TW" sz="1200" i="1" kern="1200">
                            <a:solidFill>
                              <a:schemeClr val="tx1"/>
                            </a:solidFill>
                            <a:effectLst/>
                            <a:latin typeface="Cambria Math" panose="02040503050406030204" pitchFamily="18" charset="0"/>
                            <a:ea typeface="+mn-ea"/>
                            <a:cs typeface="+mn-cs"/>
                          </a:rPr>
                          <m:t>2</m:t>
                        </m:r>
                      </m:sub>
                    </m:sSub>
                  </m:oMath>
                </a14:m>
                <a:r>
                  <a:rPr lang="en-US" altLang="zh-TW" sz="1200" kern="1200" dirty="0">
                    <a:solidFill>
                      <a:schemeClr val="tx1"/>
                    </a:solidFill>
                    <a:effectLst/>
                    <a:latin typeface="+mn-lt"/>
                    <a:ea typeface="+mn-ea"/>
                    <a:cs typeface="+mn-cs"/>
                  </a:rPr>
                  <a:t>, </a:t>
                </a:r>
                <a14:m>
                  <m:oMath xmlns:m="http://schemas.openxmlformats.org/officeDocument/2006/math">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𝑧</m:t>
                        </m:r>
                      </m:e>
                      <m:sub>
                        <m:r>
                          <a:rPr lang="en-US" altLang="zh-TW" sz="1200" i="1" kern="1200">
                            <a:solidFill>
                              <a:schemeClr val="tx1"/>
                            </a:solidFill>
                            <a:effectLst/>
                            <a:latin typeface="Cambria Math" panose="02040503050406030204" pitchFamily="18" charset="0"/>
                            <a:ea typeface="+mn-ea"/>
                            <a:cs typeface="+mn-cs"/>
                          </a:rPr>
                          <m:t>3</m:t>
                        </m:r>
                      </m:sub>
                    </m:sSub>
                    <m:r>
                      <a:rPr lang="en-US" altLang="zh-TW" sz="1200" i="1" kern="1200">
                        <a:solidFill>
                          <a:schemeClr val="tx1"/>
                        </a:solidFill>
                        <a:effectLst/>
                        <a:latin typeface="Cambria Math" panose="02040503050406030204" pitchFamily="18" charset="0"/>
                        <a:ea typeface="+mn-ea"/>
                        <a:cs typeface="+mn-cs"/>
                      </a:rPr>
                      <m:t>,</m:t>
                    </m:r>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𝑠</m:t>
                        </m:r>
                      </m:e>
                      <m:sub>
                        <m:r>
                          <a:rPr lang="en-US" altLang="zh-TW" sz="1200" i="1" kern="1200">
                            <a:solidFill>
                              <a:schemeClr val="tx1"/>
                            </a:solidFill>
                            <a:effectLst/>
                            <a:latin typeface="Cambria Math" panose="02040503050406030204" pitchFamily="18" charset="0"/>
                            <a:ea typeface="+mn-ea"/>
                            <a:cs typeface="+mn-cs"/>
                          </a:rPr>
                          <m:t>2</m:t>
                        </m:r>
                      </m:sub>
                    </m:sSub>
                    <m:r>
                      <a:rPr lang="en-US" altLang="zh-TW" sz="1200" i="1" kern="1200">
                        <a:solidFill>
                          <a:schemeClr val="tx1"/>
                        </a:solidFill>
                        <a:effectLst/>
                        <a:latin typeface="Cambria Math" panose="02040503050406030204" pitchFamily="18" charset="0"/>
                        <a:ea typeface="+mn-ea"/>
                        <a:cs typeface="+mn-cs"/>
                      </a:rPr>
                      <m:t>,</m:t>
                    </m:r>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𝑠</m:t>
                        </m:r>
                      </m:e>
                      <m:sub>
                        <m:r>
                          <a:rPr lang="en-US" altLang="zh-TW" sz="1200" i="1" kern="1200">
                            <a:solidFill>
                              <a:schemeClr val="tx1"/>
                            </a:solidFill>
                            <a:effectLst/>
                            <a:latin typeface="Cambria Math" panose="02040503050406030204" pitchFamily="18" charset="0"/>
                            <a:ea typeface="+mn-ea"/>
                            <a:cs typeface="+mn-cs"/>
                          </a:rPr>
                          <m:t>3</m:t>
                        </m:r>
                      </m:sub>
                    </m:sSub>
                  </m:oMath>
                </a14:m>
                <a:r>
                  <a:rPr lang="zh-TW" altLang="zh-TW" sz="1200" kern="1200" dirty="0">
                    <a:solidFill>
                      <a:schemeClr val="tx1"/>
                    </a:solidFill>
                    <a:effectLst/>
                    <a:latin typeface="+mn-lt"/>
                    <a:ea typeface="+mn-ea"/>
                    <a:cs typeface="+mn-cs"/>
                  </a:rPr>
                  <a:t>’作為獨立的集合。</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子集和是 </a:t>
                </a:r>
                <a:r>
                  <a:rPr lang="en-US" altLang="zh-TW" sz="1200" kern="1200" dirty="0">
                    <a:solidFill>
                      <a:schemeClr val="tx1"/>
                    </a:solidFill>
                    <a:effectLst/>
                    <a:latin typeface="+mn-lt"/>
                    <a:ea typeface="+mn-ea"/>
                    <a:cs typeface="+mn-cs"/>
                  </a:rPr>
                  <a:t>NP-complete</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因此這個問題</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定理</a:t>
                </a: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也是</a:t>
                </a:r>
                <a:r>
                  <a:rPr lang="en-US" altLang="zh-TW" sz="1200" kern="1200" dirty="0">
                    <a:solidFill>
                      <a:schemeClr val="tx1"/>
                    </a:solidFill>
                    <a:effectLst/>
                    <a:latin typeface="+mn-lt"/>
                    <a:ea typeface="+mn-ea"/>
                    <a:cs typeface="+mn-cs"/>
                  </a:rPr>
                  <a:t>NP-complete</a:t>
                </a:r>
                <a:r>
                  <a:rPr lang="zh-TW" altLang="zh-TW" sz="1200" kern="1200" dirty="0">
                    <a:solidFill>
                      <a:schemeClr val="tx1"/>
                    </a:solidFill>
                    <a:effectLst/>
                    <a:latin typeface="+mn-lt"/>
                    <a:ea typeface="+mn-ea"/>
                    <a:cs typeface="+mn-cs"/>
                  </a:rPr>
                  <a:t>。</a:t>
                </a:r>
              </a:p>
              <a:p>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endParaRPr lang="zh-TW" altLang="en-US" dirty="0"/>
              </a:p>
            </p:txBody>
          </p:sp>
        </mc:Choice>
        <mc:Fallback xmlns="">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令</a:t>
                </a:r>
                <a:r>
                  <a:rPr lang="en-US" altLang="zh-TW" sz="1200" kern="1200" dirty="0">
                    <a:solidFill>
                      <a:schemeClr val="tx1"/>
                    </a:solidFill>
                    <a:effectLst/>
                    <a:latin typeface="+mn-lt"/>
                    <a:ea typeface="+mn-ea"/>
                    <a:cs typeface="+mn-cs"/>
                  </a:rPr>
                  <a:t> t </a:t>
                </a:r>
                <a:r>
                  <a:rPr lang="zh-TW" altLang="zh-TW" sz="1200" kern="1200" dirty="0">
                    <a:solidFill>
                      <a:schemeClr val="tx1"/>
                    </a:solidFill>
                    <a:effectLst/>
                    <a:latin typeface="+mn-lt"/>
                    <a:ea typeface="+mn-ea"/>
                    <a:cs typeface="+mn-cs"/>
                  </a:rPr>
                  <a:t>為所需</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n+k</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位元的總和。</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如果我們有一個獨立的集合</a:t>
                </a:r>
                <a:r>
                  <a:rPr lang="en-US" altLang="zh-TW" sz="1200" kern="1200" dirty="0">
                    <a:solidFill>
                      <a:schemeClr val="tx1"/>
                    </a:solidFill>
                    <a:effectLst/>
                    <a:latin typeface="+mn-lt"/>
                    <a:ea typeface="+mn-ea"/>
                    <a:cs typeface="+mn-cs"/>
                  </a:rPr>
                  <a:t> S' </a:t>
                </a:r>
                <a:r>
                  <a:rPr lang="zh-TW" altLang="zh-TW" sz="1200" kern="1200" dirty="0">
                    <a:solidFill>
                      <a:schemeClr val="tx1"/>
                    </a:solidFill>
                    <a:effectLst/>
                    <a:latin typeface="+mn-lt"/>
                    <a:ea typeface="+mn-ea"/>
                    <a:cs typeface="+mn-cs"/>
                  </a:rPr>
                  <a:t>使得 </a:t>
                </a:r>
                <a:r>
                  <a:rPr lang="zh-TW" altLang="zh-TW" sz="1200" i="0" kern="1200">
                    <a:solidFill>
                      <a:schemeClr val="tx1"/>
                    </a:solidFill>
                    <a:effectLst/>
                    <a:latin typeface="+mn-lt"/>
                    <a:ea typeface="+mn-ea"/>
                    <a:cs typeface="+mn-cs"/>
                  </a:rPr>
                  <a:t>∑1</a:t>
                </a:r>
                <a:r>
                  <a:rPr lang="en-US" altLang="zh-TW" sz="1200" i="0" kern="1200">
                    <a:solidFill>
                      <a:schemeClr val="tx1"/>
                    </a:solidFill>
                    <a:effectLst/>
                    <a:latin typeface="+mn-lt"/>
                    <a:ea typeface="+mn-ea"/>
                    <a:cs typeface="+mn-cs"/>
                  </a:rPr>
                  <a:t>▒𝑆′=𝑡</a:t>
                </a:r>
                <a:r>
                  <a:rPr lang="zh-TW" altLang="zh-TW" sz="1200" kern="1200" dirty="0">
                    <a:solidFill>
                      <a:schemeClr val="tx1"/>
                    </a:solidFill>
                    <a:effectLst/>
                    <a:latin typeface="+mn-lt"/>
                    <a:ea typeface="+mn-ea"/>
                    <a:cs typeface="+mn-cs"/>
                  </a:rPr>
                  <a:t>那麼子集和是</a:t>
                </a:r>
                <a:r>
                  <a:rPr lang="en-US" altLang="zh-TW" sz="1200" kern="1200" dirty="0">
                    <a:solidFill>
                      <a:schemeClr val="tx1"/>
                    </a:solidFill>
                    <a:effectLst/>
                    <a:latin typeface="+mn-lt"/>
                    <a:ea typeface="+mn-ea"/>
                    <a:cs typeface="+mn-cs"/>
                  </a:rPr>
                  <a:t>NP-complete</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將</a:t>
                </a:r>
                <a:r>
                  <a:rPr lang="en-US" altLang="zh-TW" sz="1200" kern="1200" dirty="0">
                    <a:solidFill>
                      <a:schemeClr val="tx1"/>
                    </a:solidFill>
                    <a:effectLst/>
                    <a:latin typeface="+mn-lt"/>
                    <a:ea typeface="+mn-ea"/>
                    <a:cs typeface="+mn-cs"/>
                  </a:rPr>
                  <a:t> 3SAT (</a:t>
                </a:r>
                <a:r>
                  <a:rPr lang="zh-TW" altLang="zh-TW" sz="1200" kern="1200" dirty="0">
                    <a:solidFill>
                      <a:schemeClr val="tx1"/>
                    </a:solidFill>
                    <a:effectLst/>
                    <a:latin typeface="+mn-lt"/>
                    <a:ea typeface="+mn-ea"/>
                    <a:cs typeface="+mn-cs"/>
                  </a:rPr>
                  <a:t>也是一種</a:t>
                </a:r>
                <a:r>
                  <a:rPr lang="en-US" altLang="zh-TW" sz="1200" kern="1200" dirty="0">
                    <a:solidFill>
                      <a:schemeClr val="tx1"/>
                    </a:solidFill>
                    <a:effectLst/>
                    <a:latin typeface="+mn-lt"/>
                    <a:ea typeface="+mn-ea"/>
                    <a:cs typeface="+mn-cs"/>
                  </a:rPr>
                  <a:t>NP-complete</a:t>
                </a:r>
                <a:r>
                  <a:rPr lang="zh-TW" altLang="zh-TW" sz="1200" kern="1200" dirty="0">
                    <a:solidFill>
                      <a:schemeClr val="tx1"/>
                    </a:solidFill>
                    <a:effectLst/>
                    <a:latin typeface="+mn-lt"/>
                    <a:ea typeface="+mn-ea"/>
                    <a:cs typeface="+mn-cs"/>
                  </a:rPr>
                  <a:t>的問題</a:t>
                </a:r>
                <a:r>
                  <a:rPr lang="en-US" altLang="zh-TW" sz="1200" kern="1200" dirty="0">
                    <a:solidFill>
                      <a:schemeClr val="tx1"/>
                    </a:solidFill>
                    <a:effectLst/>
                    <a:latin typeface="+mn-lt"/>
                    <a:ea typeface="+mn-ea"/>
                    <a:cs typeface="+mn-cs"/>
                  </a:rPr>
                  <a:t>)reduce</a:t>
                </a:r>
                <a:r>
                  <a:rPr lang="zh-TW" altLang="zh-TW" sz="1200" kern="1200" dirty="0">
                    <a:solidFill>
                      <a:schemeClr val="tx1"/>
                    </a:solidFill>
                    <a:effectLst/>
                    <a:latin typeface="+mn-lt"/>
                    <a:ea typeface="+mn-ea"/>
                    <a:cs typeface="+mn-cs"/>
                  </a:rPr>
                  <a:t>到子集和，如表</a:t>
                </a:r>
                <a:r>
                  <a:rPr lang="en-US" altLang="zh-TW" sz="1200" kern="1200" dirty="0">
                    <a:solidFill>
                      <a:schemeClr val="tx1"/>
                    </a:solidFill>
                    <a:effectLst/>
                    <a:latin typeface="+mn-lt"/>
                    <a:ea typeface="+mn-ea"/>
                    <a:cs typeface="+mn-cs"/>
                  </a:rPr>
                  <a:t> 1 </a:t>
                </a:r>
                <a:r>
                  <a:rPr lang="zh-TW" altLang="zh-TW" sz="1200" kern="1200" dirty="0">
                    <a:solidFill>
                      <a:schemeClr val="tx1"/>
                    </a:solidFill>
                    <a:effectLst/>
                    <a:latin typeface="+mn-lt"/>
                    <a:ea typeface="+mn-ea"/>
                    <a:cs typeface="+mn-cs"/>
                  </a:rPr>
                  <a:t>所示。</a:t>
                </a:r>
              </a:p>
              <a:p>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其中 </a:t>
                </a:r>
                <a:r>
                  <a:rPr lang="en-US" altLang="zh-TW" sz="1200" i="0" kern="1200">
                    <a:solidFill>
                      <a:schemeClr val="tx1"/>
                    </a:solidFill>
                    <a:effectLst/>
                    <a:latin typeface="+mn-lt"/>
                    <a:ea typeface="+mn-ea"/>
                    <a:cs typeface="+mn-cs"/>
                  </a:rPr>
                  <a:t>𝑦</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1</a:t>
                </a:r>
                <a:r>
                  <a:rPr lang="en-US" altLang="zh-TW" sz="1200" kern="1200" dirty="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𝑥</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1</a:t>
                </a:r>
                <a:r>
                  <a:rPr lang="en-US" altLang="zh-TW" sz="1200" kern="1200" dirty="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𝑧</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1</a:t>
                </a:r>
                <a:r>
                  <a:rPr lang="en-US" altLang="zh-TW" sz="1200" kern="1200" dirty="0">
                    <a:solidFill>
                      <a:schemeClr val="tx1"/>
                    </a:solidFill>
                    <a:effectLst/>
                    <a:latin typeface="+mn-lt"/>
                    <a:ea typeface="+mn-ea"/>
                    <a:cs typeface="+mn-cs"/>
                  </a:rPr>
                  <a:t>=</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𝑥</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1 </a:t>
                </a:r>
                <a:r>
                  <a:rPr lang="zh-TW" altLang="zh-TW" sz="1200" i="0" kern="1200">
                    <a:solidFill>
                      <a:schemeClr val="tx1"/>
                    </a:solidFill>
                    <a:effectLst/>
                    <a:latin typeface="+mn-lt"/>
                    <a:ea typeface="+mn-ea"/>
                    <a:cs typeface="+mn-cs"/>
                  </a:rPr>
                  <a:t>) ̅</a:t>
                </a:r>
                <a:r>
                  <a:rPr lang="en-US" altLang="zh-TW" sz="1200" kern="1200" dirty="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𝑠</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1</a:t>
                </a:r>
                <a:r>
                  <a:rPr lang="en-US" altLang="zh-TW" sz="1200" kern="1200" dirty="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𝑐</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1</a:t>
                </a:r>
                <a:r>
                  <a:rPr lang="en-US" altLang="zh-TW" sz="1200" kern="1200" dirty="0">
                    <a:solidFill>
                      <a:schemeClr val="tx1"/>
                    </a:solidFill>
                    <a:effectLst/>
                    <a:latin typeface="+mn-lt"/>
                    <a:ea typeface="+mn-ea"/>
                    <a:cs typeface="+mn-cs"/>
                  </a:rPr>
                  <a:t>, S</a:t>
                </a:r>
                <a:r>
                  <a:rPr lang="en-US" altLang="zh-TW" sz="1200" kern="1200" baseline="-25000" dirty="0">
                    <a:solidFill>
                      <a:schemeClr val="tx1"/>
                    </a:solidFill>
                    <a:effectLst/>
                    <a:latin typeface="+mn-lt"/>
                    <a:ea typeface="+mn-ea"/>
                    <a:cs typeface="+mn-cs"/>
                  </a:rPr>
                  <a:t>1’</a:t>
                </a:r>
                <a:r>
                  <a:rPr lang="en-US" altLang="zh-TW" sz="1200" kern="1200" dirty="0">
                    <a:solidFill>
                      <a:schemeClr val="tx1"/>
                    </a:solidFill>
                    <a:effectLst/>
                    <a:latin typeface="+mn-lt"/>
                    <a:ea typeface="+mn-ea"/>
                    <a:cs typeface="+mn-cs"/>
                  </a:rPr>
                  <a:t>=</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𝑐</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1 </a:t>
                </a:r>
                <a:r>
                  <a:rPr lang="zh-TW" altLang="zh-TW" sz="1200" i="0" kern="1200">
                    <a:solidFill>
                      <a:schemeClr val="tx1"/>
                    </a:solidFill>
                    <a:effectLst/>
                    <a:latin typeface="+mn-lt"/>
                    <a:ea typeface="+mn-ea"/>
                    <a:cs typeface="+mn-cs"/>
                  </a:rPr>
                  <a:t>) ̅</a:t>
                </a:r>
                <a:endParaRPr lang="zh-TW"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我們有 </a:t>
                </a:r>
                <a:r>
                  <a:rPr lang="en-US" altLang="zh-TW" sz="1200" i="0" kern="1200">
                    <a:solidFill>
                      <a:schemeClr val="tx1"/>
                    </a:solidFill>
                    <a:effectLst/>
                    <a:latin typeface="+mn-lt"/>
                    <a:ea typeface="+mn-ea"/>
                    <a:cs typeface="+mn-cs"/>
                  </a:rPr>
                  <a:t>𝑦</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1</a:t>
                </a:r>
                <a:r>
                  <a:rPr lang="en-US" altLang="zh-TW" sz="1200" kern="1200" dirty="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𝑦</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𝑧</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3,𝑠</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2,𝑠</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3</a:t>
                </a:r>
                <a:r>
                  <a:rPr lang="zh-TW" altLang="zh-TW" sz="1200" kern="1200" dirty="0">
                    <a:solidFill>
                      <a:schemeClr val="tx1"/>
                    </a:solidFill>
                    <a:effectLst/>
                    <a:latin typeface="+mn-lt"/>
                    <a:ea typeface="+mn-ea"/>
                    <a:cs typeface="+mn-cs"/>
                  </a:rPr>
                  <a:t>’作為獨立的集合。</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子集和是 </a:t>
                </a:r>
                <a:r>
                  <a:rPr lang="en-US" altLang="zh-TW" sz="1200" kern="1200" dirty="0">
                    <a:solidFill>
                      <a:schemeClr val="tx1"/>
                    </a:solidFill>
                    <a:effectLst/>
                    <a:latin typeface="+mn-lt"/>
                    <a:ea typeface="+mn-ea"/>
                    <a:cs typeface="+mn-cs"/>
                  </a:rPr>
                  <a:t>NP-complete</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因此這個問題</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定理</a:t>
                </a: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也是</a:t>
                </a:r>
                <a:r>
                  <a:rPr lang="en-US" altLang="zh-TW" sz="1200" kern="1200" dirty="0">
                    <a:solidFill>
                      <a:schemeClr val="tx1"/>
                    </a:solidFill>
                    <a:effectLst/>
                    <a:latin typeface="+mn-lt"/>
                    <a:ea typeface="+mn-ea"/>
                    <a:cs typeface="+mn-cs"/>
                  </a:rPr>
                  <a:t>NP-complete</a:t>
                </a:r>
                <a:r>
                  <a:rPr lang="zh-TW" altLang="zh-TW" sz="1200" kern="1200" dirty="0">
                    <a:solidFill>
                      <a:schemeClr val="tx1"/>
                    </a:solidFill>
                    <a:effectLst/>
                    <a:latin typeface="+mn-lt"/>
                    <a:ea typeface="+mn-ea"/>
                    <a:cs typeface="+mn-cs"/>
                  </a:rPr>
                  <a:t>。</a:t>
                </a:r>
              </a:p>
              <a:p>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endParaRPr lang="zh-TW" altLang="en-US" dirty="0"/>
              </a:p>
            </p:txBody>
          </p:sp>
        </mc:Fallback>
      </mc:AlternateContent>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42</a:t>
            </a:fld>
            <a:endParaRPr lang="zh-TW" altLang="en-US"/>
          </a:p>
        </p:txBody>
      </p:sp>
    </p:spTree>
    <p:extLst>
      <p:ext uri="{BB962C8B-B14F-4D97-AF65-F5344CB8AC3E}">
        <p14:creationId xmlns:p14="http://schemas.microsoft.com/office/powerpoint/2010/main" val="17416253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設</a:t>
                </a:r>
                <a:r>
                  <a:rPr lang="en-US" altLang="zh-TW" sz="1200" kern="1200" dirty="0">
                    <a:solidFill>
                      <a:schemeClr val="tx1"/>
                    </a:solidFill>
                    <a:effectLst/>
                    <a:latin typeface="+mn-lt"/>
                    <a:ea typeface="+mn-ea"/>
                    <a:cs typeface="+mn-cs"/>
                  </a:rPr>
                  <a:t> x </a:t>
                </a:r>
                <a:r>
                  <a:rPr lang="zh-TW" altLang="zh-TW" sz="1200" kern="1200" dirty="0">
                    <a:solidFill>
                      <a:schemeClr val="tx1"/>
                    </a:solidFill>
                    <a:effectLst/>
                    <a:latin typeface="+mn-lt"/>
                    <a:ea typeface="+mn-ea"/>
                    <a:cs typeface="+mn-cs"/>
                  </a:rPr>
                  <a:t>表示要計算的負載，則 </a:t>
                </a:r>
                <a:r>
                  <a:rPr lang="en-US" altLang="zh-TW" sz="1200" kern="1200" dirty="0">
                    <a:solidFill>
                      <a:schemeClr val="tx1"/>
                    </a:solidFill>
                    <a:effectLst/>
                    <a:latin typeface="+mn-lt"/>
                    <a:ea typeface="+mn-ea"/>
                    <a:cs typeface="+mn-cs"/>
                  </a:rPr>
                  <a:t>x=</a:t>
                </a:r>
                <a14:m>
                  <m:oMath xmlns:m="http://schemas.openxmlformats.org/officeDocument/2006/math">
                    <m:f>
                      <m:fPr>
                        <m:ctrlPr>
                          <a:rPr lang="zh-TW" altLang="zh-TW" sz="1200" i="1" kern="1200">
                            <a:solidFill>
                              <a:schemeClr val="tx1"/>
                            </a:solidFill>
                            <a:effectLst/>
                            <a:latin typeface="Cambria Math" panose="02040503050406030204" pitchFamily="18" charset="0"/>
                            <a:ea typeface="+mn-ea"/>
                            <a:cs typeface="+mn-cs"/>
                          </a:rPr>
                        </m:ctrlPr>
                      </m:fPr>
                      <m:num>
                        <m:nary>
                          <m:naryPr>
                            <m:chr m:val="∑"/>
                            <m:subHide m:val="on"/>
                            <m:supHide m:val="on"/>
                            <m:ctrlPr>
                              <a:rPr lang="zh-TW" altLang="zh-TW" sz="1200" i="1" kern="1200">
                                <a:solidFill>
                                  <a:schemeClr val="tx1"/>
                                </a:solidFill>
                                <a:effectLst/>
                                <a:latin typeface="Cambria Math" panose="02040503050406030204" pitchFamily="18" charset="0"/>
                                <a:ea typeface="+mn-ea"/>
                                <a:cs typeface="+mn-cs"/>
                              </a:rPr>
                            </m:ctrlPr>
                          </m:naryPr>
                          <m:sub/>
                          <m:sup/>
                          <m:e>
                            <m:r>
                              <a:rPr lang="en-US" altLang="zh-TW" sz="1200" i="1" kern="1200">
                                <a:solidFill>
                                  <a:schemeClr val="tx1"/>
                                </a:solidFill>
                                <a:effectLst/>
                                <a:latin typeface="Cambria Math" panose="02040503050406030204" pitchFamily="18" charset="0"/>
                                <a:ea typeface="+mn-ea"/>
                                <a:cs typeface="+mn-cs"/>
                              </a:rPr>
                              <m:t>(</m:t>
                            </m:r>
                            <m:r>
                              <a:rPr lang="en-US" altLang="zh-TW" sz="1200" i="1" kern="1200">
                                <a:solidFill>
                                  <a:schemeClr val="tx1"/>
                                </a:solidFill>
                                <a:effectLst/>
                                <a:latin typeface="Cambria Math" panose="02040503050406030204" pitchFamily="18" charset="0"/>
                                <a:ea typeface="+mn-ea"/>
                                <a:cs typeface="+mn-cs"/>
                              </a:rPr>
                              <m:t>𝑏𝑎𝑛𝑑𝑤𝑖𝑑𝑡h</m:t>
                            </m:r>
                            <m:r>
                              <a:rPr lang="en-US" altLang="zh-TW" sz="1200" i="1" kern="1200">
                                <a:solidFill>
                                  <a:schemeClr val="tx1"/>
                                </a:solidFill>
                                <a:effectLst/>
                                <a:latin typeface="Cambria Math" panose="02040503050406030204" pitchFamily="18" charset="0"/>
                                <a:ea typeface="+mn-ea"/>
                                <a:cs typeface="+mn-cs"/>
                              </a:rPr>
                              <m:t>)</m:t>
                            </m:r>
                          </m:e>
                        </m:nary>
                      </m:num>
                      <m:den>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𝐵</m:t>
                            </m:r>
                          </m:e>
                          <m:sub>
                            <m:r>
                              <a:rPr lang="en-US" altLang="zh-TW" sz="1200" i="1" kern="1200">
                                <a:solidFill>
                                  <a:schemeClr val="tx1"/>
                                </a:solidFill>
                                <a:effectLst/>
                                <a:latin typeface="Cambria Math" panose="02040503050406030204" pitchFamily="18" charset="0"/>
                                <a:ea typeface="+mn-ea"/>
                                <a:cs typeface="+mn-cs"/>
                              </a:rPr>
                              <m:t>𝑚𝑎𝑥</m:t>
                            </m:r>
                          </m:sub>
                        </m:sSub>
                        <m:r>
                          <a:rPr lang="en-US" altLang="zh-TW" sz="1200" i="1" kern="1200">
                            <a:solidFill>
                              <a:schemeClr val="tx1"/>
                            </a:solidFill>
                            <a:effectLst/>
                            <a:latin typeface="Cambria Math" panose="02040503050406030204" pitchFamily="18" charset="0"/>
                            <a:ea typeface="+mn-ea"/>
                            <a:cs typeface="+mn-cs"/>
                          </a:rPr>
                          <m:t> </m:t>
                        </m:r>
                        <m:r>
                          <a:rPr lang="en-US" altLang="zh-TW" sz="1200" i="1" kern="1200">
                            <a:solidFill>
                              <a:schemeClr val="tx1"/>
                            </a:solidFill>
                            <a:effectLst/>
                            <a:latin typeface="Cambria Math" panose="02040503050406030204" pitchFamily="18" charset="0"/>
                            <a:ea typeface="+mn-ea"/>
                            <a:cs typeface="+mn-cs"/>
                          </a:rPr>
                          <m:t>𝑜𝑓</m:t>
                        </m:r>
                        <m:r>
                          <a:rPr lang="en-US" altLang="zh-TW" sz="1200" i="1" kern="1200">
                            <a:solidFill>
                              <a:schemeClr val="tx1"/>
                            </a:solidFill>
                            <a:effectLst/>
                            <a:latin typeface="Cambria Math" panose="02040503050406030204" pitchFamily="18" charset="0"/>
                            <a:ea typeface="+mn-ea"/>
                            <a:cs typeface="+mn-cs"/>
                          </a:rPr>
                          <m:t> </m:t>
                        </m:r>
                        <m:r>
                          <a:rPr lang="en-US" altLang="zh-TW" sz="1200" i="1" kern="1200">
                            <a:solidFill>
                              <a:schemeClr val="tx1"/>
                            </a:solidFill>
                            <a:effectLst/>
                            <a:latin typeface="Cambria Math" panose="02040503050406030204" pitchFamily="18" charset="0"/>
                            <a:ea typeface="+mn-ea"/>
                            <a:cs typeface="+mn-cs"/>
                          </a:rPr>
                          <m:t>𝐸𝑃𝐶</m:t>
                        </m:r>
                      </m:den>
                    </m:f>
                  </m:oMath>
                </a14:m>
                <a:endParaRPr lang="zh-TW" altLang="zh-TW" sz="1200" kern="1200" dirty="0">
                  <a:solidFill>
                    <a:schemeClr val="tx1"/>
                  </a:solidFill>
                  <a:effectLst/>
                  <a:latin typeface="+mn-lt"/>
                  <a:ea typeface="+mn-ea"/>
                  <a:cs typeface="+mn-cs"/>
                </a:endParaRPr>
              </a:p>
              <a:p>
                <a:r>
                  <a:rPr lang="en-US" altLang="zh-TW" dirty="0"/>
                  <a:t>(</a:t>
                </a:r>
                <a:r>
                  <a:rPr lang="en-US" altLang="zh-TW" sz="1200" kern="1200" dirty="0">
                    <a:solidFill>
                      <a:schemeClr val="tx1"/>
                    </a:solidFill>
                    <a:effectLst/>
                    <a:latin typeface="+mn-lt"/>
                    <a:ea typeface="+mn-ea"/>
                    <a:cs typeface="+mn-cs"/>
                  </a:rPr>
                  <a:t>B</a:t>
                </a:r>
                <a:r>
                  <a:rPr lang="zh-TW" altLang="zh-TW" sz="1200" kern="1200" dirty="0">
                    <a:solidFill>
                      <a:schemeClr val="tx1"/>
                    </a:solidFill>
                    <a:effectLst/>
                    <a:latin typeface="+mn-lt"/>
                    <a:ea typeface="+mn-ea"/>
                    <a:cs typeface="+mn-cs"/>
                  </a:rPr>
                  <a:t>為</a:t>
                </a:r>
                <a:r>
                  <a:rPr lang="en-US" altLang="zh-TW" sz="1200" kern="1200" dirty="0">
                    <a:solidFill>
                      <a:schemeClr val="tx1"/>
                    </a:solidFill>
                    <a:effectLst/>
                    <a:latin typeface="+mn-lt"/>
                    <a:ea typeface="+mn-ea"/>
                    <a:cs typeface="+mn-cs"/>
                  </a:rPr>
                  <a:t>EPC</a:t>
                </a:r>
                <a:r>
                  <a:rPr lang="zh-TW" altLang="zh-TW" sz="1200" kern="1200" dirty="0">
                    <a:solidFill>
                      <a:schemeClr val="tx1"/>
                    </a:solidFill>
                    <a:effectLst/>
                    <a:latin typeface="+mn-lt"/>
                    <a:ea typeface="+mn-ea"/>
                    <a:cs typeface="+mn-cs"/>
                  </a:rPr>
                  <a:t>處理的容量</a:t>
                </a:r>
                <a:r>
                  <a:rPr lang="en-US" altLang="zh-TW" dirty="0"/>
                  <a:t>)</a:t>
                </a:r>
              </a:p>
              <a:p>
                <a:endParaRPr lang="en-US" altLang="zh-TW" dirty="0"/>
              </a:p>
              <a:p>
                <a:r>
                  <a:rPr lang="zh-TW" altLang="zh-TW" sz="1200" kern="1200" dirty="0">
                    <a:solidFill>
                      <a:schemeClr val="tx1"/>
                    </a:solidFill>
                    <a:effectLst/>
                    <a:latin typeface="+mn-lt"/>
                    <a:ea typeface="+mn-ea"/>
                    <a:cs typeface="+mn-cs"/>
                  </a:rPr>
                  <a:t>如果我們增加基站，</a:t>
                </a:r>
                <a:r>
                  <a:rPr lang="en-US" altLang="zh-TW" sz="1200" kern="1200" dirty="0">
                    <a:solidFill>
                      <a:schemeClr val="tx1"/>
                    </a:solidFill>
                    <a:effectLst/>
                    <a:latin typeface="+mn-lt"/>
                    <a:ea typeface="+mn-ea"/>
                    <a:cs typeface="+mn-cs"/>
                  </a:rPr>
                  <a:t>EPC </a:t>
                </a:r>
                <a:r>
                  <a:rPr lang="zh-TW" altLang="zh-TW" sz="1200" kern="1200" dirty="0">
                    <a:solidFill>
                      <a:schemeClr val="tx1"/>
                    </a:solidFill>
                    <a:effectLst/>
                    <a:latin typeface="+mn-lt"/>
                    <a:ea typeface="+mn-ea"/>
                    <a:cs typeface="+mn-cs"/>
                  </a:rPr>
                  <a:t>的負載會增加，那麼等到</a:t>
                </a:r>
                <a14:m>
                  <m:oMath xmlns:m="http://schemas.openxmlformats.org/officeDocument/2006/math">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𝐵</m:t>
                        </m:r>
                      </m:e>
                      <m:sub>
                        <m:r>
                          <a:rPr lang="en-US" altLang="zh-TW" sz="1200" i="1" kern="1200">
                            <a:solidFill>
                              <a:schemeClr val="tx1"/>
                            </a:solidFill>
                            <a:effectLst/>
                            <a:latin typeface="Cambria Math" panose="02040503050406030204" pitchFamily="18" charset="0"/>
                            <a:ea typeface="+mn-ea"/>
                            <a:cs typeface="+mn-cs"/>
                          </a:rPr>
                          <m:t>𝑚𝑎𝑥</m:t>
                        </m:r>
                      </m:sub>
                    </m:sSub>
                  </m:oMath>
                </a14:m>
                <a:r>
                  <a:rPr lang="en-US" altLang="zh-TW" sz="1200" kern="1200" dirty="0">
                    <a:solidFill>
                      <a:schemeClr val="tx1"/>
                    </a:solidFill>
                    <a:effectLst/>
                    <a:latin typeface="+mn-lt"/>
                    <a:ea typeface="+mn-ea"/>
                    <a:cs typeface="+mn-cs"/>
                  </a:rPr>
                  <a:t>= </a:t>
                </a:r>
                <a14:m>
                  <m:oMath xmlns:m="http://schemas.openxmlformats.org/officeDocument/2006/math">
                    <m:nary>
                      <m:naryPr>
                        <m:chr m:val="∑"/>
                        <m:subHide m:val="on"/>
                        <m:supHide m:val="on"/>
                        <m:ctrlPr>
                          <a:rPr lang="zh-TW" altLang="zh-TW" sz="1200" i="1" kern="1200">
                            <a:solidFill>
                              <a:schemeClr val="tx1"/>
                            </a:solidFill>
                            <a:effectLst/>
                            <a:latin typeface="Cambria Math" panose="02040503050406030204" pitchFamily="18" charset="0"/>
                            <a:ea typeface="+mn-ea"/>
                            <a:cs typeface="+mn-cs"/>
                          </a:rPr>
                        </m:ctrlPr>
                      </m:naryPr>
                      <m:sub/>
                      <m:sup/>
                      <m:e>
                        <m:r>
                          <a:rPr lang="en-US" altLang="zh-TW" sz="1200" i="1" kern="1200">
                            <a:solidFill>
                              <a:schemeClr val="tx1"/>
                            </a:solidFill>
                            <a:effectLst/>
                            <a:latin typeface="Cambria Math" panose="02040503050406030204" pitchFamily="18" charset="0"/>
                            <a:ea typeface="+mn-ea"/>
                            <a:cs typeface="+mn-cs"/>
                          </a:rPr>
                          <m:t>(</m:t>
                        </m:r>
                        <m:r>
                          <a:rPr lang="en-US" altLang="zh-TW" sz="1200" i="1" kern="1200">
                            <a:solidFill>
                              <a:schemeClr val="tx1"/>
                            </a:solidFill>
                            <a:effectLst/>
                            <a:latin typeface="Cambria Math" panose="02040503050406030204" pitchFamily="18" charset="0"/>
                            <a:ea typeface="+mn-ea"/>
                            <a:cs typeface="+mn-cs"/>
                          </a:rPr>
                          <m:t>𝑏𝑎𝑛𝑑𝑤𝑖𝑑𝑡h</m:t>
                        </m:r>
                        <m:r>
                          <a:rPr lang="en-US" altLang="zh-TW" sz="1200" i="1" kern="1200">
                            <a:solidFill>
                              <a:schemeClr val="tx1"/>
                            </a:solidFill>
                            <a:effectLst/>
                            <a:latin typeface="Cambria Math" panose="02040503050406030204" pitchFamily="18" charset="0"/>
                            <a:ea typeface="+mn-ea"/>
                            <a:cs typeface="+mn-cs"/>
                          </a:rPr>
                          <m:t>)</m:t>
                        </m:r>
                      </m:e>
                    </m:nary>
                  </m:oMath>
                </a14:m>
                <a:r>
                  <a:rPr lang="zh-TW" altLang="zh-TW" sz="1200" kern="1200" dirty="0">
                    <a:solidFill>
                      <a:schemeClr val="tx1"/>
                    </a:solidFill>
                    <a:effectLst/>
                    <a:latin typeface="+mn-lt"/>
                    <a:ea typeface="+mn-ea"/>
                    <a:cs typeface="+mn-cs"/>
                  </a:rPr>
                  <a:t>，</a:t>
                </a:r>
                <a14:m>
                  <m:oMath xmlns:m="http://schemas.openxmlformats.org/officeDocument/2006/math">
                    <m:r>
                      <m:rPr>
                        <m:sty m:val="p"/>
                      </m:rPr>
                      <a:rPr lang="en-US" altLang="zh-TW" sz="1200" kern="1200">
                        <a:solidFill>
                          <a:schemeClr val="tx1"/>
                        </a:solidFill>
                        <a:effectLst/>
                        <a:latin typeface="Cambria Math" panose="02040503050406030204" pitchFamily="18" charset="0"/>
                        <a:ea typeface="+mn-ea"/>
                        <a:cs typeface="+mn-cs"/>
                      </a:rPr>
                      <m:t>EPC</m:t>
                    </m:r>
                  </m:oMath>
                </a14:m>
                <a:r>
                  <a:rPr lang="zh-TW" altLang="zh-TW" sz="1200" kern="1200" dirty="0">
                    <a:solidFill>
                      <a:schemeClr val="tx1"/>
                    </a:solidFill>
                    <a:effectLst/>
                    <a:latin typeface="+mn-lt"/>
                    <a:ea typeface="+mn-ea"/>
                    <a:cs typeface="+mn-cs"/>
                  </a:rPr>
                  <a:t>會被增加。</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隨著我們增加</a:t>
                </a:r>
                <a:r>
                  <a:rPr lang="en-US" altLang="zh-TW" sz="1200" kern="1200" dirty="0">
                    <a:solidFill>
                      <a:schemeClr val="tx1"/>
                    </a:solidFill>
                    <a:effectLst/>
                    <a:latin typeface="+mn-lt"/>
                    <a:ea typeface="+mn-ea"/>
                    <a:cs typeface="+mn-cs"/>
                  </a:rPr>
                  <a:t> EPC</a:t>
                </a:r>
                <a:r>
                  <a:rPr lang="zh-TW" altLang="zh-TW" sz="1200" kern="1200" dirty="0">
                    <a:solidFill>
                      <a:schemeClr val="tx1"/>
                    </a:solidFill>
                    <a:effectLst/>
                    <a:latin typeface="+mn-lt"/>
                    <a:ea typeface="+mn-ea"/>
                    <a:cs typeface="+mn-cs"/>
                  </a:rPr>
                  <a:t>，每個</a:t>
                </a:r>
                <a:r>
                  <a:rPr lang="en-US" altLang="zh-TW" sz="1200" kern="1200" dirty="0">
                    <a:solidFill>
                      <a:schemeClr val="tx1"/>
                    </a:solidFill>
                    <a:effectLst/>
                    <a:latin typeface="+mn-lt"/>
                    <a:ea typeface="+mn-ea"/>
                    <a:cs typeface="+mn-cs"/>
                  </a:rPr>
                  <a:t> EPC </a:t>
                </a:r>
                <a:r>
                  <a:rPr lang="zh-TW" altLang="zh-TW" sz="1200" kern="1200" dirty="0">
                    <a:solidFill>
                      <a:schemeClr val="tx1"/>
                    </a:solidFill>
                    <a:effectLst/>
                    <a:latin typeface="+mn-lt"/>
                    <a:ea typeface="+mn-ea"/>
                    <a:cs typeface="+mn-cs"/>
                  </a:rPr>
                  <a:t>的負載將減少。因此證明子集和問題是</a:t>
                </a:r>
                <a:r>
                  <a:rPr lang="en-US" altLang="zh-TW" sz="1200" kern="1200" dirty="0">
                    <a:solidFill>
                      <a:schemeClr val="tx1"/>
                    </a:solidFill>
                    <a:effectLst/>
                    <a:latin typeface="+mn-lt"/>
                    <a:ea typeface="+mn-ea"/>
                    <a:cs typeface="+mn-cs"/>
                  </a:rPr>
                  <a:t>NP complete</a:t>
                </a:r>
                <a:r>
                  <a:rPr lang="zh-TW" altLang="zh-TW" sz="1200" kern="1200" dirty="0">
                    <a:solidFill>
                      <a:schemeClr val="tx1"/>
                    </a:solidFill>
                    <a:effectLst/>
                    <a:latin typeface="+mn-lt"/>
                    <a:ea typeface="+mn-ea"/>
                    <a:cs typeface="+mn-cs"/>
                  </a:rPr>
                  <a:t>。</a:t>
                </a:r>
                <a:endParaRPr lang="zh-TW" altLang="en-US" dirty="0"/>
              </a:p>
            </p:txBody>
          </p:sp>
        </mc:Choice>
        <mc:Fallback xmlns="">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設</a:t>
                </a:r>
                <a:r>
                  <a:rPr lang="en-US" altLang="zh-TW" sz="1200" kern="1200" dirty="0">
                    <a:solidFill>
                      <a:schemeClr val="tx1"/>
                    </a:solidFill>
                    <a:effectLst/>
                    <a:latin typeface="+mn-lt"/>
                    <a:ea typeface="+mn-ea"/>
                    <a:cs typeface="+mn-cs"/>
                  </a:rPr>
                  <a:t> x </a:t>
                </a:r>
                <a:r>
                  <a:rPr lang="zh-TW" altLang="zh-TW" sz="1200" kern="1200" dirty="0">
                    <a:solidFill>
                      <a:schemeClr val="tx1"/>
                    </a:solidFill>
                    <a:effectLst/>
                    <a:latin typeface="+mn-lt"/>
                    <a:ea typeface="+mn-ea"/>
                    <a:cs typeface="+mn-cs"/>
                  </a:rPr>
                  <a:t>表示要計算的負載，則 </a:t>
                </a:r>
                <a:r>
                  <a:rPr lang="en-US" altLang="zh-TW" sz="1200" kern="1200" dirty="0">
                    <a:solidFill>
                      <a:schemeClr val="tx1"/>
                    </a:solidFill>
                    <a:effectLst/>
                    <a:latin typeface="+mn-lt"/>
                    <a:ea typeface="+mn-ea"/>
                    <a:cs typeface="+mn-cs"/>
                  </a:rPr>
                  <a:t>x=</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(𝑏𝑎𝑛𝑑𝑤𝑖𝑑𝑡ℎ)</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𝐵</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𝑚𝑎𝑥  𝑜𝑓 𝐸𝑃𝐶</a:t>
                </a:r>
                <a:r>
                  <a:rPr lang="zh-TW" altLang="zh-TW" sz="1200" i="0" kern="120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a:p>
                <a:endParaRPr lang="en-US" altLang="zh-TW" dirty="0"/>
              </a:p>
              <a:p>
                <a:r>
                  <a:rPr lang="zh-TW" altLang="zh-TW" sz="1200" kern="1200" dirty="0">
                    <a:solidFill>
                      <a:schemeClr val="tx1"/>
                    </a:solidFill>
                    <a:effectLst/>
                    <a:latin typeface="+mn-lt"/>
                    <a:ea typeface="+mn-ea"/>
                    <a:cs typeface="+mn-cs"/>
                  </a:rPr>
                  <a:t>如果我們增加基站，</a:t>
                </a:r>
                <a:r>
                  <a:rPr lang="en-US" altLang="zh-TW" sz="1200" kern="1200" dirty="0">
                    <a:solidFill>
                      <a:schemeClr val="tx1"/>
                    </a:solidFill>
                    <a:effectLst/>
                    <a:latin typeface="+mn-lt"/>
                    <a:ea typeface="+mn-ea"/>
                    <a:cs typeface="+mn-cs"/>
                  </a:rPr>
                  <a:t>EPC </a:t>
                </a:r>
                <a:r>
                  <a:rPr lang="zh-TW" altLang="zh-TW" sz="1200" kern="1200" dirty="0">
                    <a:solidFill>
                      <a:schemeClr val="tx1"/>
                    </a:solidFill>
                    <a:effectLst/>
                    <a:latin typeface="+mn-lt"/>
                    <a:ea typeface="+mn-ea"/>
                    <a:cs typeface="+mn-cs"/>
                  </a:rPr>
                  <a:t>的負載會增加，那麼等到</a:t>
                </a:r>
                <a:r>
                  <a:rPr lang="en-US" altLang="zh-TW" sz="1200" i="0" kern="1200">
                    <a:solidFill>
                      <a:schemeClr val="tx1"/>
                    </a:solidFill>
                    <a:effectLst/>
                    <a:latin typeface="+mn-lt"/>
                    <a:ea typeface="+mn-ea"/>
                    <a:cs typeface="+mn-cs"/>
                  </a:rPr>
                  <a:t>𝐵</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𝑚𝑎𝑥</a:t>
                </a:r>
                <a:r>
                  <a:rPr lang="en-US" altLang="zh-TW" sz="1200" kern="1200" dirty="0">
                    <a:solidFill>
                      <a:schemeClr val="tx1"/>
                    </a:solidFill>
                    <a:effectLst/>
                    <a:latin typeface="+mn-lt"/>
                    <a:ea typeface="+mn-ea"/>
                    <a:cs typeface="+mn-cs"/>
                  </a:rPr>
                  <a:t>= </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(𝑏𝑎𝑛𝑑𝑤𝑖𝑑𝑡ℎ)</a:t>
                </a:r>
                <a:r>
                  <a:rPr lang="zh-TW" altLang="zh-TW" sz="1200" i="0" kern="120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EPC</a:t>
                </a:r>
                <a:r>
                  <a:rPr lang="zh-TW" altLang="zh-TW" sz="1200" kern="1200" dirty="0">
                    <a:solidFill>
                      <a:schemeClr val="tx1"/>
                    </a:solidFill>
                    <a:effectLst/>
                    <a:latin typeface="+mn-lt"/>
                    <a:ea typeface="+mn-ea"/>
                    <a:cs typeface="+mn-cs"/>
                  </a:rPr>
                  <a:t>會被增加。</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隨著我們增加</a:t>
                </a:r>
                <a:r>
                  <a:rPr lang="en-US" altLang="zh-TW" sz="1200" kern="1200" dirty="0">
                    <a:solidFill>
                      <a:schemeClr val="tx1"/>
                    </a:solidFill>
                    <a:effectLst/>
                    <a:latin typeface="+mn-lt"/>
                    <a:ea typeface="+mn-ea"/>
                    <a:cs typeface="+mn-cs"/>
                  </a:rPr>
                  <a:t> EPC</a:t>
                </a:r>
                <a:r>
                  <a:rPr lang="zh-TW" altLang="zh-TW" sz="1200" kern="1200" dirty="0">
                    <a:solidFill>
                      <a:schemeClr val="tx1"/>
                    </a:solidFill>
                    <a:effectLst/>
                    <a:latin typeface="+mn-lt"/>
                    <a:ea typeface="+mn-ea"/>
                    <a:cs typeface="+mn-cs"/>
                  </a:rPr>
                  <a:t>，每個</a:t>
                </a:r>
                <a:r>
                  <a:rPr lang="en-US" altLang="zh-TW" sz="1200" kern="1200" dirty="0">
                    <a:solidFill>
                      <a:schemeClr val="tx1"/>
                    </a:solidFill>
                    <a:effectLst/>
                    <a:latin typeface="+mn-lt"/>
                    <a:ea typeface="+mn-ea"/>
                    <a:cs typeface="+mn-cs"/>
                  </a:rPr>
                  <a:t> EPC </a:t>
                </a:r>
                <a:r>
                  <a:rPr lang="zh-TW" altLang="zh-TW" sz="1200" kern="1200" dirty="0">
                    <a:solidFill>
                      <a:schemeClr val="tx1"/>
                    </a:solidFill>
                    <a:effectLst/>
                    <a:latin typeface="+mn-lt"/>
                    <a:ea typeface="+mn-ea"/>
                    <a:cs typeface="+mn-cs"/>
                  </a:rPr>
                  <a:t>的負載將減少。因此證明。</a:t>
                </a:r>
                <a:endParaRPr lang="zh-TW" altLang="en-US" dirty="0"/>
              </a:p>
            </p:txBody>
          </p:sp>
        </mc:Fallback>
      </mc:AlternateContent>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43</a:t>
            </a:fld>
            <a:endParaRPr lang="zh-TW" altLang="en-US"/>
          </a:p>
        </p:txBody>
      </p:sp>
    </p:spTree>
    <p:extLst>
      <p:ext uri="{BB962C8B-B14F-4D97-AF65-F5344CB8AC3E}">
        <p14:creationId xmlns:p14="http://schemas.microsoft.com/office/powerpoint/2010/main" val="13389502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reduced subset-sum problem</a:t>
            </a:r>
          </a:p>
          <a:p>
            <a:r>
              <a:rPr lang="en-US" altLang="zh-TW" dirty="0"/>
              <a:t>S={1001001,1000110,100001,….,100,100,10,10,1,1}</a:t>
            </a:r>
          </a:p>
          <a:p>
            <a:r>
              <a:rPr lang="en-US" altLang="zh-TW" dirty="0"/>
              <a:t>t=1112222</a:t>
            </a:r>
          </a:p>
          <a:p>
            <a:endParaRPr lang="zh-TW" altLang="en-US" dirty="0"/>
          </a:p>
          <a:p>
            <a:r>
              <a:rPr lang="zh-TW" altLang="en-US" dirty="0"/>
              <a:t>是否有組合可以滿足</a:t>
            </a:r>
            <a:r>
              <a:rPr lang="en-US" altLang="zh-TW" dirty="0"/>
              <a:t>t</a:t>
            </a:r>
          </a:p>
          <a:p>
            <a:r>
              <a:rPr lang="en-US" altLang="zh-TW" dirty="0"/>
              <a:t>If yes-&gt;</a:t>
            </a:r>
            <a:r>
              <a:rPr lang="zh-TW" altLang="en-US" dirty="0"/>
              <a:t>則滿足</a:t>
            </a:r>
            <a:r>
              <a:rPr lang="en-US" altLang="zh-TW" dirty="0"/>
              <a:t>3 SAT</a:t>
            </a:r>
          </a:p>
          <a:p>
            <a:r>
              <a:rPr lang="zh-TW" altLang="en-US" dirty="0"/>
              <a:t>反之亦然</a:t>
            </a:r>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44</a:t>
            </a:fld>
            <a:endParaRPr lang="zh-TW" altLang="en-US"/>
          </a:p>
        </p:txBody>
      </p:sp>
    </p:spTree>
    <p:extLst>
      <p:ext uri="{BB962C8B-B14F-4D97-AF65-F5344CB8AC3E}">
        <p14:creationId xmlns:p14="http://schemas.microsoft.com/office/powerpoint/2010/main" val="34732501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Thomas </a:t>
            </a:r>
            <a:r>
              <a:rPr lang="en-US" altLang="zh-TW" sz="1200" kern="1200" dirty="0" err="1">
                <a:solidFill>
                  <a:schemeClr val="tx1"/>
                </a:solidFill>
                <a:effectLst/>
                <a:latin typeface="+mn-lt"/>
                <a:ea typeface="+mn-ea"/>
                <a:cs typeface="+mn-cs"/>
              </a:rPr>
              <a:t>Stuzle</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於</a:t>
            </a:r>
            <a:r>
              <a:rPr lang="en-US" altLang="zh-TW" sz="1200" kern="1200" dirty="0">
                <a:solidFill>
                  <a:schemeClr val="tx1"/>
                </a:solidFill>
                <a:effectLst/>
                <a:latin typeface="+mn-lt"/>
                <a:ea typeface="+mn-ea"/>
                <a:cs typeface="+mn-cs"/>
              </a:rPr>
              <a:t> 1999 </a:t>
            </a:r>
            <a:r>
              <a:rPr lang="zh-TW" altLang="zh-TW" sz="1200" kern="1200" dirty="0">
                <a:solidFill>
                  <a:schemeClr val="tx1"/>
                </a:solidFill>
                <a:effectLst/>
                <a:latin typeface="+mn-lt"/>
                <a:ea typeface="+mn-ea"/>
                <a:cs typeface="+mn-cs"/>
              </a:rPr>
              <a:t>年開發的迭代局部搜索算法是一種元啟發式</a:t>
            </a:r>
            <a:r>
              <a:rPr lang="zh-TW" altLang="en-US" sz="1200" kern="1200" dirty="0">
                <a:solidFill>
                  <a:schemeClr val="tx1"/>
                </a:solidFill>
                <a:effectLst/>
                <a:latin typeface="+mn-lt"/>
                <a:ea typeface="+mn-ea"/>
                <a:cs typeface="+mn-cs"/>
              </a:rPr>
              <a:t>演</a:t>
            </a:r>
            <a:r>
              <a:rPr lang="zh-TW" altLang="zh-TW" sz="1200" kern="1200" dirty="0">
                <a:solidFill>
                  <a:schemeClr val="tx1"/>
                </a:solidFill>
                <a:effectLst/>
                <a:latin typeface="+mn-lt"/>
                <a:ea typeface="+mn-ea"/>
                <a:cs typeface="+mn-cs"/>
              </a:rPr>
              <a:t>算法</a:t>
            </a:r>
            <a:r>
              <a:rPr lang="en-US" altLang="zh-TW" sz="1200" kern="1200" dirty="0">
                <a:solidFill>
                  <a:schemeClr val="tx1"/>
                </a:solidFill>
                <a:effectLst/>
                <a:latin typeface="+mn-lt"/>
                <a:ea typeface="+mn-ea"/>
                <a:cs typeface="+mn-cs"/>
              </a:rPr>
              <a:t> [10]</a:t>
            </a:r>
            <a:r>
              <a:rPr lang="zh-TW" altLang="zh-TW" sz="1200" kern="1200" dirty="0">
                <a:solidFill>
                  <a:schemeClr val="tx1"/>
                </a:solidFill>
                <a:effectLst/>
                <a:latin typeface="+mn-lt"/>
                <a:ea typeface="+mn-ea"/>
                <a:cs typeface="+mn-cs"/>
              </a:rPr>
              <a:t>。 </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ILS algorithm (</a:t>
            </a:r>
            <a:r>
              <a:rPr lang="zh-TW" altLang="zh-TW" sz="1200" kern="1200" dirty="0">
                <a:solidFill>
                  <a:schemeClr val="tx1"/>
                </a:solidFill>
                <a:effectLst/>
                <a:latin typeface="+mn-lt"/>
                <a:ea typeface="+mn-ea"/>
                <a:cs typeface="+mn-cs"/>
              </a:rPr>
              <a:t>迭代局部搜索演算法</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中涉及的技術簡單而有效。</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在本文中，我們使用自適應局部搜索方法對該基本</a:t>
            </a:r>
            <a:r>
              <a:rPr lang="en-US" altLang="zh-TW" sz="1200" kern="1200" dirty="0">
                <a:solidFill>
                  <a:schemeClr val="tx1"/>
                </a:solidFill>
                <a:effectLst/>
                <a:latin typeface="+mn-lt"/>
                <a:ea typeface="+mn-ea"/>
                <a:cs typeface="+mn-cs"/>
              </a:rPr>
              <a:t> ILS </a:t>
            </a:r>
            <a:r>
              <a:rPr lang="zh-TW" altLang="zh-TW" sz="1200" kern="1200" dirty="0">
                <a:solidFill>
                  <a:schemeClr val="tx1"/>
                </a:solidFill>
                <a:effectLst/>
                <a:latin typeface="+mn-lt"/>
                <a:ea typeface="+mn-ea"/>
                <a:cs typeface="+mn-cs"/>
              </a:rPr>
              <a:t>進行了增量改進。</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b="1" dirty="0"/>
              <a:t>meta heuristic algorithm:</a:t>
            </a:r>
            <a:r>
              <a:rPr lang="zh-TW" altLang="en-US" sz="1200" b="1" dirty="0"/>
              <a:t> 又稱 萬能啟發式演算法。在計算機科學和數學優化中，元啟發是一種高級的程序或啟發式算法，專門用於搜索、生成或選取一個啟發式結果（局部搜索算法），</a:t>
            </a:r>
            <a:endParaRPr lang="en-US" altLang="zh-TW" sz="1200" b="1" dirty="0"/>
          </a:p>
          <a:p>
            <a:r>
              <a:rPr lang="zh-TW" altLang="en-US" sz="1200" b="1" dirty="0"/>
              <a:t>該結果可以為一個最優化問題提供足夠好的求解，尤其適用於信息不完備或者計算能力受限時的最優化問題。</a:t>
            </a:r>
            <a:endParaRPr lang="en-US" altLang="zh-TW" sz="1200" b="1" dirty="0"/>
          </a:p>
          <a:p>
            <a:endParaRPr lang="en-US" altLang="zh-TW" sz="1200" b="1" dirty="0"/>
          </a:p>
          <a:p>
            <a:r>
              <a:rPr lang="en-US" altLang="zh-TW" sz="1200" b="1" dirty="0"/>
              <a:t>ILS algorithm(Iterated local search):</a:t>
            </a:r>
            <a:r>
              <a:rPr lang="zh-TW" altLang="en-US" sz="1200" b="1" dirty="0"/>
              <a:t>迭代局部搜索從一個初始解出發，然後搜索解的鄰域，如有更優的解則移動至該解並繼續執行搜索，否則返回當前解。</a:t>
            </a:r>
            <a:endParaRPr lang="en-US" altLang="zh-TW" sz="1200" b="1" dirty="0"/>
          </a:p>
          <a:p>
            <a:r>
              <a:rPr lang="zh-TW" altLang="en-US" b="1" dirty="0"/>
              <a:t>對於某些計算起來非常複雜的最優化問題，比如各種</a:t>
            </a:r>
            <a:r>
              <a:rPr lang="en-US" altLang="zh-TW" b="1" dirty="0"/>
              <a:t>NP</a:t>
            </a:r>
            <a:r>
              <a:rPr lang="zh-TW" altLang="en-US" b="1" dirty="0"/>
              <a:t>完全問題</a:t>
            </a:r>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45</a:t>
            </a:fld>
            <a:endParaRPr lang="zh-TW" altLang="en-US"/>
          </a:p>
        </p:txBody>
      </p:sp>
    </p:spTree>
    <p:extLst>
      <p:ext uri="{BB962C8B-B14F-4D97-AF65-F5344CB8AC3E}">
        <p14:creationId xmlns:p14="http://schemas.microsoft.com/office/powerpoint/2010/main" val="714754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其他有效的算子是</a:t>
            </a:r>
            <a:r>
              <a:rPr lang="en-US" altLang="zh-TW" sz="1200" kern="1200" dirty="0">
                <a:solidFill>
                  <a:schemeClr val="tx1"/>
                </a:solidFill>
                <a:effectLst/>
                <a:latin typeface="+mn-lt"/>
                <a:ea typeface="+mn-ea"/>
                <a:cs typeface="+mn-cs"/>
              </a:rPr>
              <a:t>perturbation(</a:t>
            </a:r>
            <a:r>
              <a:rPr lang="zh-TW" altLang="zh-TW" sz="1200" kern="1200" dirty="0">
                <a:solidFill>
                  <a:schemeClr val="tx1"/>
                </a:solidFill>
                <a:effectLst/>
                <a:latin typeface="+mn-lt"/>
                <a:ea typeface="+mn-ea"/>
                <a:cs typeface="+mn-cs"/>
              </a:rPr>
              <a:t>打亂、擾動</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shuffling limit(</a:t>
            </a:r>
            <a:r>
              <a:rPr lang="zh-TW" altLang="en-US" sz="1200" kern="1200" dirty="0">
                <a:solidFill>
                  <a:schemeClr val="tx1"/>
                </a:solidFill>
                <a:effectLst/>
                <a:latin typeface="+mn-lt"/>
                <a:ea typeface="+mn-ea"/>
                <a:cs typeface="+mn-cs"/>
              </a:rPr>
              <a:t>隨機分配</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acceptance criteria(</a:t>
            </a:r>
            <a:r>
              <a:rPr lang="zh-TW" altLang="zh-TW" sz="1200" kern="1200" dirty="0">
                <a:solidFill>
                  <a:schemeClr val="tx1"/>
                </a:solidFill>
                <a:effectLst/>
                <a:latin typeface="+mn-lt"/>
                <a:ea typeface="+mn-ea"/>
                <a:cs typeface="+mn-cs"/>
              </a:rPr>
              <a:t>接受標準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這些方法透過將較少的計算項收斂到可行解空間中而實現簡單且功能強大的效果。</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因此，自適應</a:t>
            </a:r>
            <a:r>
              <a:rPr lang="en-US" altLang="zh-TW" sz="1200" kern="1200" dirty="0">
                <a:solidFill>
                  <a:schemeClr val="tx1"/>
                </a:solidFill>
                <a:effectLst/>
                <a:latin typeface="+mn-lt"/>
                <a:ea typeface="+mn-ea"/>
                <a:cs typeface="+mn-cs"/>
              </a:rPr>
              <a:t>ILS</a:t>
            </a:r>
            <a:r>
              <a:rPr lang="zh-TW" altLang="zh-TW" sz="1200" kern="1200" dirty="0">
                <a:solidFill>
                  <a:schemeClr val="tx1"/>
                </a:solidFill>
                <a:effectLst/>
                <a:latin typeface="+mn-lt"/>
                <a:ea typeface="+mn-ea"/>
                <a:cs typeface="+mn-cs"/>
              </a:rPr>
              <a:t>非常適合解決</a:t>
            </a:r>
            <a:r>
              <a:rPr lang="en-US" altLang="zh-TW" sz="1200" kern="1200" dirty="0">
                <a:solidFill>
                  <a:schemeClr val="tx1"/>
                </a:solidFill>
                <a:effectLst/>
                <a:latin typeface="+mn-lt"/>
                <a:ea typeface="+mn-ea"/>
                <a:cs typeface="+mn-cs"/>
              </a:rPr>
              <a:t>LTE</a:t>
            </a:r>
            <a:r>
              <a:rPr lang="zh-TW" altLang="zh-TW" sz="1200" kern="1200" dirty="0">
                <a:solidFill>
                  <a:schemeClr val="tx1"/>
                </a:solidFill>
                <a:effectLst/>
                <a:latin typeface="+mn-lt"/>
                <a:ea typeface="+mn-ea"/>
                <a:cs typeface="+mn-cs"/>
              </a:rPr>
              <a:t>網路中的</a:t>
            </a:r>
            <a:r>
              <a:rPr lang="en-US" altLang="zh-TW" sz="1200" kern="1200" dirty="0">
                <a:solidFill>
                  <a:schemeClr val="tx1"/>
                </a:solidFill>
                <a:effectLst/>
                <a:latin typeface="+mn-lt"/>
                <a:ea typeface="+mn-ea"/>
                <a:cs typeface="+mn-cs"/>
              </a:rPr>
              <a:t>NP hard</a:t>
            </a:r>
            <a:r>
              <a:rPr lang="zh-TW" altLang="zh-TW" sz="1200" kern="1200" dirty="0">
                <a:solidFill>
                  <a:schemeClr val="tx1"/>
                </a:solidFill>
                <a:effectLst/>
                <a:latin typeface="+mn-lt"/>
                <a:ea typeface="+mn-ea"/>
                <a:cs typeface="+mn-cs"/>
              </a:rPr>
              <a:t>容量分配問題。</a:t>
            </a:r>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46</a:t>
            </a:fld>
            <a:endParaRPr lang="zh-TW" altLang="en-US"/>
          </a:p>
        </p:txBody>
      </p:sp>
    </p:spTree>
    <p:extLst>
      <p:ext uri="{BB962C8B-B14F-4D97-AF65-F5344CB8AC3E}">
        <p14:creationId xmlns:p14="http://schemas.microsoft.com/office/powerpoint/2010/main" val="22569118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AILS</a:t>
                </a:r>
                <a:r>
                  <a:rPr lang="zh-TW" altLang="zh-TW" sz="1200" kern="1200" dirty="0">
                    <a:solidFill>
                      <a:schemeClr val="tx1"/>
                    </a:solidFill>
                    <a:effectLst/>
                    <a:latin typeface="+mn-lt"/>
                    <a:ea typeface="+mn-ea"/>
                    <a:cs typeface="+mn-cs"/>
                  </a:rPr>
                  <a:t>中，需要輸入像是</a:t>
                </a:r>
                <a:r>
                  <a:rPr lang="en-US" altLang="zh-TW" sz="1200" kern="1200" dirty="0" err="1">
                    <a:solidFill>
                      <a:schemeClr val="tx1"/>
                    </a:solidFill>
                    <a:effectLst/>
                    <a:latin typeface="+mn-lt"/>
                    <a:ea typeface="+mn-ea"/>
                    <a:cs typeface="+mn-cs"/>
                  </a:rPr>
                  <a:t>eNB</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數量</a:t>
                </a:r>
                <a:r>
                  <a:rPr lang="en-US" altLang="zh-TW" sz="1200" kern="1200" dirty="0">
                    <a:solidFill>
                      <a:schemeClr val="tx1"/>
                    </a:solidFill>
                    <a:effectLst/>
                    <a:latin typeface="+mn-lt"/>
                    <a:ea typeface="+mn-ea"/>
                    <a:cs typeface="+mn-cs"/>
                  </a:rPr>
                  <a:t> (</a:t>
                </a:r>
                <a14:m>
                  <m:oMath xmlns:m="http://schemas.openxmlformats.org/officeDocument/2006/math">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𝑁</m:t>
                        </m:r>
                      </m:e>
                      <m:sub>
                        <m:r>
                          <a:rPr lang="en-US" altLang="zh-TW" sz="1200" i="1" kern="1200">
                            <a:solidFill>
                              <a:schemeClr val="tx1"/>
                            </a:solidFill>
                            <a:effectLst/>
                            <a:latin typeface="Cambria Math" panose="02040503050406030204" pitchFamily="18" charset="0"/>
                            <a:ea typeface="+mn-ea"/>
                            <a:cs typeface="+mn-cs"/>
                          </a:rPr>
                          <m:t>𝑢</m:t>
                        </m:r>
                      </m:sub>
                    </m:sSub>
                  </m:oMath>
                </a14:m>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EPC </a:t>
                </a:r>
                <a:r>
                  <a:rPr lang="zh-TW" altLang="zh-TW" sz="1200" kern="1200" dirty="0">
                    <a:solidFill>
                      <a:schemeClr val="tx1"/>
                    </a:solidFill>
                    <a:effectLst/>
                    <a:latin typeface="+mn-lt"/>
                    <a:ea typeface="+mn-ea"/>
                    <a:cs typeface="+mn-cs"/>
                  </a:rPr>
                  <a:t>數量</a:t>
                </a:r>
                <a:r>
                  <a:rPr lang="en-US" altLang="zh-TW" sz="1200" kern="1200" dirty="0">
                    <a:solidFill>
                      <a:schemeClr val="tx1"/>
                    </a:solidFill>
                    <a:effectLst/>
                    <a:latin typeface="+mn-lt"/>
                    <a:ea typeface="+mn-ea"/>
                    <a:cs typeface="+mn-cs"/>
                  </a:rPr>
                  <a:t> (</a:t>
                </a:r>
                <a14:m>
                  <m:oMath xmlns:m="http://schemas.openxmlformats.org/officeDocument/2006/math">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𝑁</m:t>
                        </m:r>
                      </m:e>
                      <m:sub>
                        <m:r>
                          <a:rPr lang="en-US" altLang="zh-TW" sz="1200" i="1" kern="1200">
                            <a:solidFill>
                              <a:schemeClr val="tx1"/>
                            </a:solidFill>
                            <a:effectLst/>
                            <a:latin typeface="Cambria Math" panose="02040503050406030204" pitchFamily="18" charset="0"/>
                            <a:ea typeface="+mn-ea"/>
                            <a:cs typeface="+mn-cs"/>
                          </a:rPr>
                          <m:t>𝑐</m:t>
                        </m:r>
                      </m:sub>
                    </m:sSub>
                  </m:oMath>
                </a14:m>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、流矩陣</a:t>
                </a:r>
                <a:r>
                  <a:rPr lang="en-US" altLang="zh-TW" sz="1200" kern="1200" dirty="0">
                    <a:solidFill>
                      <a:schemeClr val="tx1"/>
                    </a:solidFill>
                    <a:effectLst/>
                    <a:latin typeface="+mn-lt"/>
                    <a:ea typeface="+mn-ea"/>
                    <a:cs typeface="+mn-cs"/>
                  </a:rPr>
                  <a:t> (</a:t>
                </a:r>
                <a14:m>
                  <m:oMath xmlns:m="http://schemas.openxmlformats.org/officeDocument/2006/math">
                    <m:sSubSup>
                      <m:sSubSupPr>
                        <m:ctrlPr>
                          <a:rPr lang="zh-TW" altLang="zh-TW" sz="1200" i="1" kern="1200">
                            <a:solidFill>
                              <a:schemeClr val="tx1"/>
                            </a:solidFill>
                            <a:effectLst/>
                            <a:latin typeface="Cambria Math" panose="02040503050406030204" pitchFamily="18" charset="0"/>
                            <a:ea typeface="+mn-ea"/>
                            <a:cs typeface="+mn-cs"/>
                          </a:rPr>
                        </m:ctrlPr>
                      </m:sSubSupPr>
                      <m:e>
                        <m:r>
                          <a:rPr lang="en-US" altLang="zh-TW" sz="1200" i="1" kern="1200">
                            <a:solidFill>
                              <a:schemeClr val="tx1"/>
                            </a:solidFill>
                            <a:effectLst/>
                            <a:latin typeface="Cambria Math" panose="02040503050406030204" pitchFamily="18" charset="0"/>
                            <a:ea typeface="+mn-ea"/>
                            <a:cs typeface="+mn-cs"/>
                          </a:rPr>
                          <m:t>𝑓</m:t>
                        </m:r>
                      </m:e>
                      <m:sub>
                        <m:r>
                          <a:rPr lang="en-US" altLang="zh-TW" sz="1200" i="1" kern="1200">
                            <a:solidFill>
                              <a:schemeClr val="tx1"/>
                            </a:solidFill>
                            <a:effectLst/>
                            <a:latin typeface="Cambria Math" panose="02040503050406030204" pitchFamily="18" charset="0"/>
                            <a:ea typeface="+mn-ea"/>
                            <a:cs typeface="+mn-cs"/>
                          </a:rPr>
                          <m:t>𝑖</m:t>
                        </m:r>
                      </m:sub>
                      <m:sup>
                        <m:r>
                          <a:rPr lang="en-US" altLang="zh-TW" sz="1200" i="1" kern="1200">
                            <a:solidFill>
                              <a:schemeClr val="tx1"/>
                            </a:solidFill>
                            <a:effectLst/>
                            <a:latin typeface="Cambria Math" panose="02040503050406030204" pitchFamily="18" charset="0"/>
                            <a:ea typeface="+mn-ea"/>
                            <a:cs typeface="+mn-cs"/>
                          </a:rPr>
                          <m:t>𝑗</m:t>
                        </m:r>
                      </m:sup>
                    </m:sSubSup>
                  </m:oMath>
                </a14:m>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、容量矩陣</a:t>
                </a:r>
                <a:r>
                  <a:rPr lang="en-US" altLang="zh-TW" sz="1200" kern="1200" dirty="0">
                    <a:solidFill>
                      <a:schemeClr val="tx1"/>
                    </a:solidFill>
                    <a:effectLst/>
                    <a:latin typeface="+mn-lt"/>
                    <a:ea typeface="+mn-ea"/>
                    <a:cs typeface="+mn-cs"/>
                  </a:rPr>
                  <a:t> (</a:t>
                </a:r>
                <a14:m>
                  <m:oMath xmlns:m="http://schemas.openxmlformats.org/officeDocument/2006/math">
                    <m:sSubSup>
                      <m:sSubSupPr>
                        <m:ctrlPr>
                          <a:rPr lang="zh-TW" altLang="zh-TW" sz="1200" i="1" kern="1200">
                            <a:solidFill>
                              <a:schemeClr val="tx1"/>
                            </a:solidFill>
                            <a:effectLst/>
                            <a:latin typeface="Cambria Math" panose="02040503050406030204" pitchFamily="18" charset="0"/>
                            <a:ea typeface="+mn-ea"/>
                            <a:cs typeface="+mn-cs"/>
                          </a:rPr>
                        </m:ctrlPr>
                      </m:sSubSupPr>
                      <m:e>
                        <m:r>
                          <a:rPr lang="en-US" altLang="zh-TW" sz="1200" i="1" kern="1200">
                            <a:solidFill>
                              <a:schemeClr val="tx1"/>
                            </a:solidFill>
                            <a:effectLst/>
                            <a:latin typeface="Cambria Math" panose="02040503050406030204" pitchFamily="18" charset="0"/>
                            <a:ea typeface="+mn-ea"/>
                            <a:cs typeface="+mn-cs"/>
                          </a:rPr>
                          <m:t>𝑟</m:t>
                        </m:r>
                      </m:e>
                      <m:sub>
                        <m:r>
                          <a:rPr lang="en-US" altLang="zh-TW" sz="1200" i="1" kern="1200">
                            <a:solidFill>
                              <a:schemeClr val="tx1"/>
                            </a:solidFill>
                            <a:effectLst/>
                            <a:latin typeface="Cambria Math" panose="02040503050406030204" pitchFamily="18" charset="0"/>
                            <a:ea typeface="+mn-ea"/>
                            <a:cs typeface="+mn-cs"/>
                          </a:rPr>
                          <m:t>𝑖</m:t>
                        </m:r>
                      </m:sub>
                      <m:sup>
                        <m:r>
                          <a:rPr lang="en-US" altLang="zh-TW" sz="1200" i="1" kern="1200">
                            <a:solidFill>
                              <a:schemeClr val="tx1"/>
                            </a:solidFill>
                            <a:effectLst/>
                            <a:latin typeface="Cambria Math" panose="02040503050406030204" pitchFamily="18" charset="0"/>
                            <a:ea typeface="+mn-ea"/>
                            <a:cs typeface="+mn-cs"/>
                          </a:rPr>
                          <m:t>𝑗</m:t>
                        </m:r>
                      </m:sup>
                    </m:sSubSup>
                  </m:oMath>
                </a14:m>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和功率矩陣</a:t>
                </a:r>
                <a:r>
                  <a:rPr lang="en-US" altLang="zh-TW" sz="1200" kern="1200" dirty="0">
                    <a:solidFill>
                      <a:schemeClr val="tx1"/>
                    </a:solidFill>
                    <a:effectLst/>
                    <a:latin typeface="+mn-lt"/>
                    <a:ea typeface="+mn-ea"/>
                    <a:cs typeface="+mn-cs"/>
                  </a:rPr>
                  <a:t> (</a:t>
                </a:r>
                <a14:m>
                  <m:oMath xmlns:m="http://schemas.openxmlformats.org/officeDocument/2006/math">
                    <m:sSubSup>
                      <m:sSubSupPr>
                        <m:ctrlPr>
                          <a:rPr lang="zh-TW" altLang="zh-TW" sz="1200" i="1" kern="1200">
                            <a:solidFill>
                              <a:schemeClr val="tx1"/>
                            </a:solidFill>
                            <a:effectLst/>
                            <a:latin typeface="Cambria Math" panose="02040503050406030204" pitchFamily="18" charset="0"/>
                            <a:ea typeface="+mn-ea"/>
                            <a:cs typeface="+mn-cs"/>
                          </a:rPr>
                        </m:ctrlPr>
                      </m:sSubSupPr>
                      <m:e>
                        <m:r>
                          <a:rPr lang="en-US" altLang="zh-TW" sz="1200" i="1" kern="1200">
                            <a:solidFill>
                              <a:schemeClr val="tx1"/>
                            </a:solidFill>
                            <a:effectLst/>
                            <a:latin typeface="Cambria Math" panose="02040503050406030204" pitchFamily="18" charset="0"/>
                            <a:ea typeface="+mn-ea"/>
                            <a:cs typeface="+mn-cs"/>
                          </a:rPr>
                          <m:t>𝑝</m:t>
                        </m:r>
                      </m:e>
                      <m:sub>
                        <m:r>
                          <a:rPr lang="en-US" altLang="zh-TW" sz="1200" i="1" kern="1200">
                            <a:solidFill>
                              <a:schemeClr val="tx1"/>
                            </a:solidFill>
                            <a:effectLst/>
                            <a:latin typeface="Cambria Math" panose="02040503050406030204" pitchFamily="18" charset="0"/>
                            <a:ea typeface="+mn-ea"/>
                            <a:cs typeface="+mn-cs"/>
                          </a:rPr>
                          <m:t>𝑖</m:t>
                        </m:r>
                      </m:sub>
                      <m:sup>
                        <m:r>
                          <a:rPr lang="en-US" altLang="zh-TW" sz="1200" i="1" kern="1200">
                            <a:solidFill>
                              <a:schemeClr val="tx1"/>
                            </a:solidFill>
                            <a:effectLst/>
                            <a:latin typeface="Cambria Math" panose="02040503050406030204" pitchFamily="18" charset="0"/>
                            <a:ea typeface="+mn-ea"/>
                            <a:cs typeface="+mn-cs"/>
                          </a:rPr>
                          <m:t>𝑗</m:t>
                        </m:r>
                      </m:sup>
                    </m:sSubSup>
                  </m:oMath>
                </a14:m>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等</a:t>
                </a:r>
                <a:r>
                  <a:rPr lang="zh-TW" altLang="en-US" sz="1200" kern="1200" dirty="0">
                    <a:solidFill>
                      <a:schemeClr val="tx1"/>
                    </a:solidFill>
                    <a:effectLst/>
                    <a:latin typeface="+mn-lt"/>
                    <a:ea typeface="+mn-ea"/>
                    <a:cs typeface="+mn-cs"/>
                  </a:rPr>
                  <a:t>參數</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此外，將鏈路、容量和功率等</a:t>
                </a:r>
                <a:r>
                  <a:rPr lang="zh-TW" altLang="en-US" sz="1200" kern="1200" dirty="0">
                    <a:solidFill>
                      <a:schemeClr val="tx1"/>
                    </a:solidFill>
                    <a:effectLst/>
                    <a:latin typeface="+mn-lt"/>
                    <a:ea typeface="+mn-ea"/>
                    <a:cs typeface="+mn-cs"/>
                  </a:rPr>
                  <a:t>約束</a:t>
                </a:r>
                <a:r>
                  <a:rPr lang="zh-TW" altLang="zh-TW" sz="1200" kern="1200" dirty="0">
                    <a:solidFill>
                      <a:schemeClr val="tx1"/>
                    </a:solidFill>
                    <a:effectLst/>
                    <a:latin typeface="+mn-lt"/>
                    <a:ea typeface="+mn-ea"/>
                    <a:cs typeface="+mn-cs"/>
                  </a:rPr>
                  <a:t>條件作為輸入提供給系統。</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接下來，將尋找最佳容量的目標函數</a:t>
                </a:r>
                <a:r>
                  <a:rPr lang="en-US" altLang="zh-TW" sz="1200" kern="1200" dirty="0">
                    <a:solidFill>
                      <a:schemeClr val="tx1"/>
                    </a:solidFill>
                    <a:effectLst/>
                    <a:latin typeface="+mn-lt"/>
                    <a:ea typeface="+mn-ea"/>
                    <a:cs typeface="+mn-cs"/>
                  </a:rPr>
                  <a:t> (F) </a:t>
                </a:r>
                <a:r>
                  <a:rPr lang="zh-TW" altLang="zh-TW" sz="1200" kern="1200" dirty="0">
                    <a:solidFill>
                      <a:schemeClr val="tx1"/>
                    </a:solidFill>
                    <a:effectLst/>
                    <a:latin typeface="+mn-lt"/>
                    <a:ea typeface="+mn-ea"/>
                    <a:cs typeface="+mn-cs"/>
                  </a:rPr>
                  <a:t>編碼到系統中。</a:t>
                </a:r>
                <a:endParaRPr lang="zh-TW" altLang="en-US" dirty="0"/>
              </a:p>
            </p:txBody>
          </p:sp>
        </mc:Choice>
        <mc:Fallback xmlns="">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AILS</a:t>
                </a:r>
                <a:r>
                  <a:rPr lang="zh-TW" altLang="zh-TW" sz="1200" kern="1200" dirty="0">
                    <a:solidFill>
                      <a:schemeClr val="tx1"/>
                    </a:solidFill>
                    <a:effectLst/>
                    <a:latin typeface="+mn-lt"/>
                    <a:ea typeface="+mn-ea"/>
                    <a:cs typeface="+mn-cs"/>
                  </a:rPr>
                  <a:t>的提議中，需要輸入像是</a:t>
                </a:r>
                <a:r>
                  <a:rPr lang="en-US" altLang="zh-TW" sz="1200" kern="1200" dirty="0" err="1">
                    <a:solidFill>
                      <a:schemeClr val="tx1"/>
                    </a:solidFill>
                    <a:effectLst/>
                    <a:latin typeface="+mn-lt"/>
                    <a:ea typeface="+mn-ea"/>
                    <a:cs typeface="+mn-cs"/>
                  </a:rPr>
                  <a:t>eNB</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數量</a:t>
                </a:r>
                <a:r>
                  <a:rPr lang="en-US" altLang="zh-TW" sz="1200" kern="1200" dirty="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𝑁</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𝑢</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EPC </a:t>
                </a:r>
                <a:r>
                  <a:rPr lang="zh-TW" altLang="zh-TW" sz="1200" kern="1200" dirty="0">
                    <a:solidFill>
                      <a:schemeClr val="tx1"/>
                    </a:solidFill>
                    <a:effectLst/>
                    <a:latin typeface="+mn-lt"/>
                    <a:ea typeface="+mn-ea"/>
                    <a:cs typeface="+mn-cs"/>
                  </a:rPr>
                  <a:t>數量</a:t>
                </a:r>
                <a:r>
                  <a:rPr lang="en-US" altLang="zh-TW" sz="1200" kern="1200" dirty="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𝑁</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𝑐</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、流矩陣</a:t>
                </a:r>
                <a:r>
                  <a:rPr lang="en-US" altLang="zh-TW" sz="1200" kern="1200" dirty="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𝑓</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𝑖^𝑗</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、容量矩陣</a:t>
                </a:r>
                <a:r>
                  <a:rPr lang="en-US" altLang="zh-TW" sz="1200" kern="1200" dirty="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𝑟</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𝑖^𝑗</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和功率矩陣</a:t>
                </a:r>
                <a:r>
                  <a:rPr lang="en-US" altLang="zh-TW" sz="1200" kern="1200" dirty="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𝑝</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𝑖^𝑗</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等。</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此外，將鏈路、容量和功率等限制條件作為輸入提供給系統。</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接下來，將尋找最佳容量的目標函數</a:t>
                </a:r>
                <a:r>
                  <a:rPr lang="en-US" altLang="zh-TW" sz="1200" kern="1200" dirty="0">
                    <a:solidFill>
                      <a:schemeClr val="tx1"/>
                    </a:solidFill>
                    <a:effectLst/>
                    <a:latin typeface="+mn-lt"/>
                    <a:ea typeface="+mn-ea"/>
                    <a:cs typeface="+mn-cs"/>
                  </a:rPr>
                  <a:t> (F) </a:t>
                </a:r>
                <a:r>
                  <a:rPr lang="zh-TW" altLang="zh-TW" sz="1200" kern="1200" dirty="0">
                    <a:solidFill>
                      <a:schemeClr val="tx1"/>
                    </a:solidFill>
                    <a:effectLst/>
                    <a:latin typeface="+mn-lt"/>
                    <a:ea typeface="+mn-ea"/>
                    <a:cs typeface="+mn-cs"/>
                  </a:rPr>
                  <a:t>編碼到系統中。</a:t>
                </a:r>
                <a:endParaRPr lang="zh-TW" altLang="en-US" dirty="0"/>
              </a:p>
            </p:txBody>
          </p:sp>
        </mc:Fallback>
      </mc:AlternateContent>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47</a:t>
            </a:fld>
            <a:endParaRPr lang="zh-TW" altLang="en-US"/>
          </a:p>
        </p:txBody>
      </p:sp>
    </p:spTree>
    <p:extLst>
      <p:ext uri="{BB962C8B-B14F-4D97-AF65-F5344CB8AC3E}">
        <p14:creationId xmlns:p14="http://schemas.microsoft.com/office/powerpoint/2010/main" val="23005135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目標函數</a:t>
            </a:r>
            <a:r>
              <a:rPr lang="en-US" altLang="zh-TW" sz="1200" kern="1200" dirty="0">
                <a:solidFill>
                  <a:schemeClr val="tx1"/>
                </a:solidFill>
                <a:effectLst/>
                <a:latin typeface="+mn-lt"/>
                <a:ea typeface="+mn-ea"/>
                <a:cs typeface="+mn-cs"/>
              </a:rPr>
              <a:t> (F) </a:t>
            </a:r>
            <a:r>
              <a:rPr lang="zh-TW" altLang="zh-TW" sz="1200" kern="1200" dirty="0">
                <a:solidFill>
                  <a:schemeClr val="tx1"/>
                </a:solidFill>
                <a:effectLst/>
                <a:latin typeface="+mn-lt"/>
                <a:ea typeface="+mn-ea"/>
                <a:cs typeface="+mn-cs"/>
              </a:rPr>
              <a:t>的目的是產生最佳解的向量，將每個</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分配給可行的</a:t>
            </a:r>
            <a:r>
              <a:rPr lang="en-US" altLang="zh-TW" sz="1200" kern="1200" dirty="0">
                <a:solidFill>
                  <a:schemeClr val="tx1"/>
                </a:solidFill>
                <a:effectLst/>
                <a:latin typeface="+mn-lt"/>
                <a:ea typeface="+mn-ea"/>
                <a:cs typeface="+mn-cs"/>
              </a:rPr>
              <a:t> EPC</a:t>
            </a:r>
            <a:r>
              <a:rPr lang="zh-TW" altLang="zh-TW" sz="1200" kern="1200" dirty="0">
                <a:solidFill>
                  <a:schemeClr val="tx1"/>
                </a:solidFill>
                <a:effectLst/>
                <a:latin typeface="+mn-lt"/>
                <a:ea typeface="+mn-ea"/>
                <a:cs typeface="+mn-cs"/>
              </a:rPr>
              <a:t>，同時滿足所有技術限制。</a:t>
            </a:r>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48</a:t>
            </a:fld>
            <a:endParaRPr lang="zh-TW" altLang="en-US"/>
          </a:p>
        </p:txBody>
      </p:sp>
    </p:spTree>
    <p:extLst>
      <p:ext uri="{BB962C8B-B14F-4D97-AF65-F5344CB8AC3E}">
        <p14:creationId xmlns:p14="http://schemas.microsoft.com/office/powerpoint/2010/main" val="22025736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dirty="0"/>
                  <a:t>Input parameters: </a:t>
                </a:r>
                <a:r>
                  <a:rPr lang="en-US" altLang="zh-TW" dirty="0" err="1"/>
                  <a:t>Nu,Nc</a:t>
                </a:r>
                <a:r>
                  <a:rPr lang="en-US" altLang="zh-TW" dirty="0"/>
                  <a:t>,</a:t>
                </a:r>
                <a:r>
                  <a:rPr lang="en-US" altLang="zh-TW" sz="1200" dirty="0"/>
                  <a:t> </a:t>
                </a:r>
                <a14:m>
                  <m:oMath xmlns:m="http://schemas.openxmlformats.org/officeDocument/2006/math">
                    <m:sSubSup>
                      <m:sSubSupPr>
                        <m:ctrlPr>
                          <a:rPr lang="en-US" altLang="zh-TW" sz="1200" i="1" smtClean="0">
                            <a:latin typeface="Cambria Math" panose="02040503050406030204" pitchFamily="18" charset="0"/>
                          </a:rPr>
                        </m:ctrlPr>
                      </m:sSubSupPr>
                      <m:e>
                        <m:r>
                          <a:rPr lang="en-US" altLang="zh-TW" sz="1200" b="0" i="1" smtClean="0">
                            <a:latin typeface="Cambria Math" panose="02040503050406030204" pitchFamily="18" charset="0"/>
                          </a:rPr>
                          <m:t>𝑓</m:t>
                        </m:r>
                      </m:e>
                      <m:sub>
                        <m:r>
                          <a:rPr lang="en-US" altLang="zh-TW" sz="1200" b="0" i="1" smtClean="0">
                            <a:latin typeface="Cambria Math" panose="02040503050406030204" pitchFamily="18" charset="0"/>
                          </a:rPr>
                          <m:t>𝑖</m:t>
                        </m:r>
                      </m:sub>
                      <m:sup>
                        <m:r>
                          <a:rPr lang="en-US" altLang="zh-TW" sz="1200" b="0" i="1" smtClean="0">
                            <a:latin typeface="Cambria Math" panose="02040503050406030204" pitchFamily="18" charset="0"/>
                          </a:rPr>
                          <m:t>𝑗</m:t>
                        </m:r>
                      </m:sup>
                    </m:sSubSup>
                  </m:oMath>
                </a14:m>
                <a:r>
                  <a:rPr lang="en-US" altLang="zh-TW" sz="1200" dirty="0"/>
                  <a:t> ,…</a:t>
                </a:r>
              </a:p>
              <a:p>
                <a:r>
                  <a:rPr lang="en-US" altLang="zh-TW" sz="1200" dirty="0"/>
                  <a:t>Constraints: link, capacity, power</a:t>
                </a:r>
              </a:p>
              <a:p>
                <a:endParaRPr lang="en-US" altLang="zh-TW" sz="1200" dirty="0"/>
              </a:p>
              <a:p>
                <a:r>
                  <a:rPr lang="en-US" altLang="zh-TW" sz="1200" dirty="0"/>
                  <a:t>Objective function: min(F)</a:t>
                </a:r>
                <a:r>
                  <a:rPr lang="zh-TW" altLang="en-US" sz="1200" dirty="0"/>
                  <a:t>目標函數</a:t>
                </a:r>
                <a:r>
                  <a:rPr lang="en-US" altLang="zh-TW" sz="1200" dirty="0"/>
                  <a:t>=&gt;</a:t>
                </a:r>
                <a:r>
                  <a:rPr lang="zh-TW" altLang="en-US" sz="1200" dirty="0"/>
                  <a:t>產生最佳解</a:t>
                </a:r>
                <a:endParaRPr lang="en-US" altLang="zh-TW" sz="1200" dirty="0"/>
              </a:p>
              <a:p>
                <a:endParaRPr lang="en-US" altLang="zh-TW" sz="1200" dirty="0"/>
              </a:p>
              <a:p>
                <a:r>
                  <a:rPr lang="en-US" altLang="zh-TW" sz="1200" dirty="0"/>
                  <a:t>Initialization:</a:t>
                </a:r>
                <a:r>
                  <a:rPr lang="zh-TW" altLang="en-US" sz="1200" dirty="0"/>
                  <a:t>做</a:t>
                </a:r>
                <a:r>
                  <a:rPr lang="en-US" altLang="zh-TW" sz="1200" dirty="0"/>
                  <a:t>ENB</a:t>
                </a:r>
                <a:r>
                  <a:rPr lang="zh-TW" altLang="en-US" sz="1200" dirty="0"/>
                  <a:t>到</a:t>
                </a:r>
                <a:r>
                  <a:rPr lang="en-US" altLang="zh-TW" sz="1200" dirty="0"/>
                  <a:t>EPC</a:t>
                </a:r>
                <a:r>
                  <a:rPr lang="zh-TW" altLang="en-US" sz="1200" dirty="0"/>
                  <a:t>的隨機分配</a:t>
                </a:r>
                <a:endParaRPr lang="en-US" altLang="zh-TW" sz="1200" dirty="0"/>
              </a:p>
              <a:p>
                <a:endParaRPr lang="en-US" altLang="zh-TW" sz="1200" dirty="0"/>
              </a:p>
              <a:p>
                <a:r>
                  <a:rPr lang="en-US" altLang="zh-TW" sz="1200" dirty="0"/>
                  <a:t>Adaptive local search for n-opt(</a:t>
                </a:r>
                <a:r>
                  <a:rPr lang="zh-TW" altLang="en-US" sz="1200" dirty="0"/>
                  <a:t>自適應式局部搜索法</a:t>
                </a:r>
                <a:r>
                  <a:rPr lang="en-US" altLang="zh-TW" sz="1200" dirty="0"/>
                  <a:t>)</a:t>
                </a:r>
              </a:p>
              <a:p>
                <a:endParaRPr lang="en-US" altLang="zh-TW" sz="1200" dirty="0"/>
              </a:p>
              <a:p>
                <a:endParaRPr lang="en-US" altLang="zh-TW" sz="1200" dirty="0"/>
              </a:p>
              <a:p>
                <a:endParaRPr lang="en-US" altLang="zh-TW" sz="1200" dirty="0"/>
              </a:p>
              <a:p>
                <a:endParaRPr lang="zh-TW" altLang="en-US" dirty="0"/>
              </a:p>
            </p:txBody>
          </p:sp>
        </mc:Choice>
        <mc:Fallback xmlns="">
          <p:sp>
            <p:nvSpPr>
              <p:cNvPr id="3" name="備忘稿版面配置區 2"/>
              <p:cNvSpPr>
                <a:spLocks noGrp="1"/>
              </p:cNvSpPr>
              <p:nvPr>
                <p:ph type="body" idx="1"/>
              </p:nvPr>
            </p:nvSpPr>
            <p:spPr/>
            <p:txBody>
              <a:bodyPr/>
              <a:lstStyle/>
              <a:p>
                <a:r>
                  <a:rPr lang="en-US" altLang="zh-TW" dirty="0"/>
                  <a:t>Input parameters: </a:t>
                </a:r>
                <a:r>
                  <a:rPr lang="en-US" altLang="zh-TW" dirty="0" err="1"/>
                  <a:t>Nu,Nc</a:t>
                </a:r>
                <a:r>
                  <a:rPr lang="en-US" altLang="zh-TW" dirty="0"/>
                  <a:t>,</a:t>
                </a:r>
                <a:r>
                  <a:rPr lang="en-US" altLang="zh-TW" sz="1200" dirty="0"/>
                  <a:t> </a:t>
                </a:r>
                <a:r>
                  <a:rPr lang="en-US" altLang="zh-TW" sz="1200" b="0" i="0">
                    <a:latin typeface="Cambria Math" panose="02040503050406030204" pitchFamily="18" charset="0"/>
                  </a:rPr>
                  <a:t>𝑓_𝑖^𝑗</a:t>
                </a:r>
                <a:r>
                  <a:rPr lang="en-US" altLang="zh-TW" sz="1200" dirty="0"/>
                  <a:t> ,…</a:t>
                </a:r>
              </a:p>
              <a:p>
                <a:r>
                  <a:rPr lang="en-US" altLang="zh-TW" sz="1200" dirty="0"/>
                  <a:t>Constraints: link, capacity, power</a:t>
                </a:r>
              </a:p>
              <a:p>
                <a:endParaRPr lang="en-US" altLang="zh-TW" sz="1200" dirty="0"/>
              </a:p>
              <a:p>
                <a:r>
                  <a:rPr lang="en-US" altLang="zh-TW" sz="1200" dirty="0"/>
                  <a:t>Objective function: min(F)</a:t>
                </a:r>
                <a:r>
                  <a:rPr lang="zh-TW" altLang="en-US" sz="1200" dirty="0"/>
                  <a:t>目標函數</a:t>
                </a:r>
                <a:r>
                  <a:rPr lang="en-US" altLang="zh-TW" sz="1200" dirty="0"/>
                  <a:t>=&gt;</a:t>
                </a:r>
                <a:r>
                  <a:rPr lang="zh-TW" altLang="en-US" sz="1200" dirty="0"/>
                  <a:t>產生最佳解</a:t>
                </a:r>
                <a:endParaRPr lang="en-US" altLang="zh-TW" sz="1200" dirty="0"/>
              </a:p>
              <a:p>
                <a:endParaRPr lang="en-US" altLang="zh-TW" sz="1200" dirty="0"/>
              </a:p>
              <a:p>
                <a:r>
                  <a:rPr lang="en-US" altLang="zh-TW" sz="1200" dirty="0"/>
                  <a:t>Initialization:</a:t>
                </a:r>
                <a:r>
                  <a:rPr lang="zh-TW" altLang="en-US" sz="1200" dirty="0"/>
                  <a:t>做</a:t>
                </a:r>
                <a:r>
                  <a:rPr lang="en-US" altLang="zh-TW" sz="1200" dirty="0"/>
                  <a:t>ENB</a:t>
                </a:r>
                <a:r>
                  <a:rPr lang="zh-TW" altLang="en-US" sz="1200" dirty="0"/>
                  <a:t>到</a:t>
                </a:r>
                <a:r>
                  <a:rPr lang="en-US" altLang="zh-TW" sz="1200" dirty="0"/>
                  <a:t>EPC</a:t>
                </a:r>
                <a:r>
                  <a:rPr lang="zh-TW" altLang="en-US" sz="1200" dirty="0"/>
                  <a:t>的隨機分配</a:t>
                </a:r>
                <a:endParaRPr lang="en-US" altLang="zh-TW" sz="1200" dirty="0"/>
              </a:p>
              <a:p>
                <a:endParaRPr lang="en-US" altLang="zh-TW" sz="1200" dirty="0"/>
              </a:p>
              <a:p>
                <a:r>
                  <a:rPr lang="en-US" altLang="zh-TW" sz="1200" dirty="0"/>
                  <a:t>Adaptive local search for n-opt(</a:t>
                </a:r>
                <a:r>
                  <a:rPr lang="zh-TW" altLang="en-US" sz="1200" dirty="0"/>
                  <a:t>自適應式局部搜索法</a:t>
                </a:r>
                <a:r>
                  <a:rPr lang="en-US" altLang="zh-TW" sz="1200" dirty="0"/>
                  <a:t>)</a:t>
                </a:r>
              </a:p>
              <a:p>
                <a:endParaRPr lang="en-US" altLang="zh-TW" sz="1200" dirty="0"/>
              </a:p>
              <a:p>
                <a:endParaRPr lang="en-US" altLang="zh-TW" sz="1200" dirty="0"/>
              </a:p>
              <a:p>
                <a:endParaRPr lang="en-US" altLang="zh-TW" sz="1200" dirty="0"/>
              </a:p>
              <a:p>
                <a:endParaRPr lang="zh-TW" altLang="en-US" dirty="0"/>
              </a:p>
            </p:txBody>
          </p:sp>
        </mc:Fallback>
      </mc:AlternateContent>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49</a:t>
            </a:fld>
            <a:endParaRPr lang="zh-TW" altLang="en-US"/>
          </a:p>
        </p:txBody>
      </p:sp>
    </p:spTree>
    <p:extLst>
      <p:ext uri="{BB962C8B-B14F-4D97-AF65-F5344CB8AC3E}">
        <p14:creationId xmlns:p14="http://schemas.microsoft.com/office/powerpoint/2010/main" val="27469930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在初始化階段，執行</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到</a:t>
            </a:r>
            <a:r>
              <a:rPr lang="en-US" altLang="zh-TW" sz="1200" kern="1200" dirty="0">
                <a:solidFill>
                  <a:schemeClr val="tx1"/>
                </a:solidFill>
                <a:effectLst/>
                <a:latin typeface="+mn-lt"/>
                <a:ea typeface="+mn-ea"/>
                <a:cs typeface="+mn-cs"/>
              </a:rPr>
              <a:t> EPC </a:t>
            </a:r>
            <a:r>
              <a:rPr lang="zh-TW" altLang="zh-TW" sz="1200" kern="1200" dirty="0">
                <a:solidFill>
                  <a:schemeClr val="tx1"/>
                </a:solidFill>
                <a:effectLst/>
                <a:latin typeface="+mn-lt"/>
                <a:ea typeface="+mn-ea"/>
                <a:cs typeface="+mn-cs"/>
              </a:rPr>
              <a:t>的隨機分配。</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這種使用隨機性的初始化被提供作為下一步局部搜索方法的輸入。</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在初始化期間，目標函數被估計，並作為有效解的搜索空間內進一步可行解的上限。</a:t>
            </a:r>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50</a:t>
            </a:fld>
            <a:endParaRPr lang="zh-TW" altLang="en-US"/>
          </a:p>
        </p:txBody>
      </p:sp>
    </p:spTree>
    <p:extLst>
      <p:ext uri="{BB962C8B-B14F-4D97-AF65-F5344CB8AC3E}">
        <p14:creationId xmlns:p14="http://schemas.microsoft.com/office/powerpoint/2010/main" val="2719415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具體而言，在設計</a:t>
            </a:r>
            <a:r>
              <a:rPr lang="en-US" altLang="zh-TW" sz="1200" kern="1200" dirty="0">
                <a:solidFill>
                  <a:schemeClr val="tx1"/>
                </a:solidFill>
                <a:effectLst/>
                <a:latin typeface="+mn-lt"/>
                <a:ea typeface="+mn-ea"/>
                <a:cs typeface="+mn-cs"/>
              </a:rPr>
              <a:t>LTE </a:t>
            </a:r>
            <a:r>
              <a:rPr lang="zh-TW" altLang="zh-TW" sz="1200" kern="1200" dirty="0">
                <a:solidFill>
                  <a:schemeClr val="tx1"/>
                </a:solidFill>
                <a:effectLst/>
                <a:latin typeface="+mn-lt"/>
                <a:ea typeface="+mn-ea"/>
                <a:cs typeface="+mn-cs"/>
              </a:rPr>
              <a:t>網路</a:t>
            </a:r>
            <a:r>
              <a:rPr lang="zh-TW" altLang="en-US" sz="1200" kern="1200" dirty="0">
                <a:solidFill>
                  <a:schemeClr val="tx1"/>
                </a:solidFill>
                <a:effectLst/>
                <a:latin typeface="+mn-lt"/>
                <a:ea typeface="+mn-ea"/>
                <a:cs typeface="+mn-cs"/>
              </a:rPr>
              <a:t>時</a:t>
            </a:r>
            <a:r>
              <a:rPr lang="zh-TW" altLang="zh-TW" sz="1200" kern="1200" dirty="0">
                <a:solidFill>
                  <a:schemeClr val="tx1"/>
                </a:solidFill>
                <a:effectLst/>
                <a:latin typeface="+mn-lt"/>
                <a:ea typeface="+mn-ea"/>
                <a:cs typeface="+mn-cs"/>
              </a:rPr>
              <a:t>，由於行動網路通訊和組件的高機動性，</a:t>
            </a:r>
            <a:r>
              <a:rPr lang="en-US" altLang="zh-TW" sz="1200" kern="1200" dirty="0">
                <a:solidFill>
                  <a:schemeClr val="tx1"/>
                </a:solidFill>
                <a:effectLst/>
                <a:latin typeface="+mn-lt"/>
                <a:ea typeface="+mn-ea"/>
                <a:cs typeface="+mn-cs"/>
              </a:rPr>
              <a:t>LTE </a:t>
            </a:r>
            <a:r>
              <a:rPr lang="zh-TW" altLang="zh-TW" sz="1200" kern="1200" dirty="0">
                <a:solidFill>
                  <a:schemeClr val="tx1"/>
                </a:solidFill>
                <a:effectLst/>
                <a:latin typeface="+mn-lt"/>
                <a:ea typeface="+mn-ea"/>
                <a:cs typeface="+mn-cs"/>
              </a:rPr>
              <a:t>回傳網路中容量分配的優化是最具挑戰性的問題之一。</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這樣的優化問題很難在</a:t>
            </a:r>
            <a:r>
              <a:rPr lang="en-US" altLang="zh-TW" sz="1200" kern="1200" dirty="0">
                <a:solidFill>
                  <a:schemeClr val="tx1"/>
                </a:solidFill>
                <a:effectLst/>
                <a:latin typeface="+mn-lt"/>
                <a:ea typeface="+mn-ea"/>
                <a:cs typeface="+mn-cs"/>
              </a:rPr>
              <a:t>polynomial time</a:t>
            </a:r>
            <a:r>
              <a:rPr lang="zh-TW" altLang="zh-TW" sz="1200" kern="1200" dirty="0">
                <a:solidFill>
                  <a:schemeClr val="tx1"/>
                </a:solidFill>
                <a:effectLst/>
                <a:latin typeface="+mn-lt"/>
                <a:ea typeface="+mn-ea"/>
                <a:cs typeface="+mn-cs"/>
              </a:rPr>
              <a:t>中解決。</a:t>
            </a:r>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5</a:t>
            </a:fld>
            <a:endParaRPr lang="zh-TW" altLang="en-US"/>
          </a:p>
        </p:txBody>
      </p:sp>
    </p:spTree>
    <p:extLst>
      <p:ext uri="{BB962C8B-B14F-4D97-AF65-F5344CB8AC3E}">
        <p14:creationId xmlns:p14="http://schemas.microsoft.com/office/powerpoint/2010/main" val="1250627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接下來，局部搜索法添加了選項，透過在分配解向量內的一些隨機位置交換值來在不同的鄰域解之間進行選擇。</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 ref[10] </a:t>
            </a:r>
            <a:r>
              <a:rPr lang="zh-TW" altLang="zh-TW" sz="1200" kern="1200" dirty="0">
                <a:solidFill>
                  <a:schemeClr val="tx1"/>
                </a:solidFill>
                <a:effectLst/>
                <a:latin typeface="+mn-lt"/>
                <a:ea typeface="+mn-ea"/>
                <a:cs typeface="+mn-cs"/>
              </a:rPr>
              <a:t>中，詳細介紹了用於局部搜索的不同</a:t>
            </a:r>
            <a:r>
              <a:rPr lang="en-US" altLang="zh-TW" sz="1200" kern="1200" dirty="0">
                <a:solidFill>
                  <a:schemeClr val="tx1"/>
                </a:solidFill>
                <a:effectLst/>
                <a:latin typeface="+mn-lt"/>
                <a:ea typeface="+mn-ea"/>
                <a:cs typeface="+mn-cs"/>
              </a:rPr>
              <a:t> opt </a:t>
            </a:r>
            <a:r>
              <a:rPr lang="zh-TW" altLang="zh-TW" sz="1200" kern="1200" dirty="0">
                <a:solidFill>
                  <a:schemeClr val="tx1"/>
                </a:solidFill>
                <a:effectLst/>
                <a:latin typeface="+mn-lt"/>
                <a:ea typeface="+mn-ea"/>
                <a:cs typeface="+mn-cs"/>
              </a:rPr>
              <a:t>方法，即</a:t>
            </a:r>
            <a:r>
              <a:rPr lang="en-US" altLang="zh-TW" sz="1200" kern="1200" dirty="0">
                <a:solidFill>
                  <a:schemeClr val="tx1"/>
                </a:solidFill>
                <a:effectLst/>
                <a:latin typeface="+mn-lt"/>
                <a:ea typeface="+mn-ea"/>
                <a:cs typeface="+mn-cs"/>
              </a:rPr>
              <a:t> 2-opt</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3-opt </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 4-opt</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在這項工作中，用戶可以設置演算法來選擇不同的局部搜索方法，因此是自適應的。</a:t>
            </a:r>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51</a:t>
            </a:fld>
            <a:endParaRPr lang="zh-TW" altLang="en-US"/>
          </a:p>
        </p:txBody>
      </p:sp>
    </p:spTree>
    <p:extLst>
      <p:ext uri="{BB962C8B-B14F-4D97-AF65-F5344CB8AC3E}">
        <p14:creationId xmlns:p14="http://schemas.microsoft.com/office/powerpoint/2010/main" val="7965250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這些搜索操作由兩個強大的運算子控制，即擾動和接受標準。</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為了處理可行解陷入局部搜索，使用擾動運算子。</a:t>
            </a:r>
          </a:p>
          <a:p>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52</a:t>
            </a:fld>
            <a:endParaRPr lang="zh-TW" altLang="en-US"/>
          </a:p>
        </p:txBody>
      </p:sp>
    </p:spTree>
    <p:extLst>
      <p:ext uri="{BB962C8B-B14F-4D97-AF65-F5344CB8AC3E}">
        <p14:creationId xmlns:p14="http://schemas.microsoft.com/office/powerpoint/2010/main" val="30603601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擾動運算子對當前解向量中的值進行隨機</a:t>
            </a:r>
            <a:r>
              <a:rPr lang="zh-TW" altLang="en-US" sz="1200" kern="1200" dirty="0">
                <a:solidFill>
                  <a:schemeClr val="tx1"/>
                </a:solidFill>
                <a:effectLst/>
                <a:latin typeface="+mn-lt"/>
                <a:ea typeface="+mn-ea"/>
                <a:cs typeface="+mn-cs"/>
              </a:rPr>
              <a:t>分配</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在這裡，透過將局部解推離當前最佳局部最小值，允許局部搜索，探索其他解空間。 </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隨機分配</a:t>
            </a:r>
            <a:r>
              <a:rPr lang="zh-TW" altLang="zh-TW" sz="1200" kern="1200" dirty="0">
                <a:solidFill>
                  <a:schemeClr val="tx1"/>
                </a:solidFill>
                <a:effectLst/>
                <a:latin typeface="+mn-lt"/>
                <a:ea typeface="+mn-ea"/>
                <a:cs typeface="+mn-cs"/>
              </a:rPr>
              <a:t>控制擾動過程。 </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第二，運算子是接受標準。</a:t>
            </a:r>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53</a:t>
            </a:fld>
            <a:endParaRPr lang="zh-TW" altLang="en-US"/>
          </a:p>
        </p:txBody>
      </p:sp>
    </p:spTree>
    <p:extLst>
      <p:ext uri="{BB962C8B-B14F-4D97-AF65-F5344CB8AC3E}">
        <p14:creationId xmlns:p14="http://schemas.microsoft.com/office/powerpoint/2010/main" val="41467943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接收標準會一直衡量當前的局部解決方案是否優於迄今為止最知名的解決方案。</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最後，一旦達到迭代限制，演算法就會終止。</a:t>
            </a:r>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54</a:t>
            </a:fld>
            <a:endParaRPr lang="zh-TW" altLang="en-US"/>
          </a:p>
        </p:txBody>
      </p:sp>
    </p:spTree>
    <p:extLst>
      <p:ext uri="{BB962C8B-B14F-4D97-AF65-F5344CB8AC3E}">
        <p14:creationId xmlns:p14="http://schemas.microsoft.com/office/powerpoint/2010/main" val="35543851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實驗在</a:t>
            </a:r>
            <a:r>
              <a:rPr lang="en-US" altLang="zh-TW" sz="1200" kern="1200" dirty="0">
                <a:solidFill>
                  <a:schemeClr val="tx1"/>
                </a:solidFill>
                <a:effectLst/>
                <a:latin typeface="+mn-lt"/>
                <a:ea typeface="+mn-ea"/>
                <a:cs typeface="+mn-cs"/>
              </a:rPr>
              <a:t>Intel(R) core(TM) i5-600 CPU</a:t>
            </a:r>
            <a:r>
              <a:rPr lang="zh-TW" altLang="zh-TW" sz="1200" kern="1200" dirty="0">
                <a:solidFill>
                  <a:schemeClr val="tx1"/>
                </a:solidFill>
                <a:effectLst/>
                <a:latin typeface="+mn-lt"/>
                <a:ea typeface="+mn-ea"/>
                <a:cs typeface="+mn-cs"/>
              </a:rPr>
              <a:t>上進行，主頻為</a:t>
            </a:r>
            <a:r>
              <a:rPr lang="en-US" altLang="zh-TW" sz="1200" kern="1200" dirty="0">
                <a:solidFill>
                  <a:schemeClr val="tx1"/>
                </a:solidFill>
                <a:effectLst/>
                <a:latin typeface="+mn-lt"/>
                <a:ea typeface="+mn-ea"/>
                <a:cs typeface="+mn-cs"/>
              </a:rPr>
              <a:t>3.2GHz</a:t>
            </a:r>
            <a:r>
              <a:rPr lang="zh-TW" altLang="zh-TW" sz="1200" kern="1200" dirty="0">
                <a:solidFill>
                  <a:schemeClr val="tx1"/>
                </a:solidFill>
                <a:effectLst/>
                <a:latin typeface="+mn-lt"/>
                <a:ea typeface="+mn-ea"/>
                <a:cs typeface="+mn-cs"/>
              </a:rPr>
              <a:t>，安裝</a:t>
            </a:r>
            <a:r>
              <a:rPr lang="en-US" altLang="zh-TW" sz="1200" kern="1200" dirty="0">
                <a:solidFill>
                  <a:schemeClr val="tx1"/>
                </a:solidFill>
                <a:effectLst/>
                <a:latin typeface="+mn-lt"/>
                <a:ea typeface="+mn-ea"/>
                <a:cs typeface="+mn-cs"/>
              </a:rPr>
              <a:t>8GB</a:t>
            </a:r>
            <a:r>
              <a:rPr lang="zh-TW" altLang="zh-TW" sz="1200" kern="1200" dirty="0">
                <a:solidFill>
                  <a:schemeClr val="tx1"/>
                </a:solidFill>
                <a:effectLst/>
                <a:latin typeface="+mn-lt"/>
                <a:ea typeface="+mn-ea"/>
                <a:cs typeface="+mn-cs"/>
              </a:rPr>
              <a:t>隨機存取存儲器，</a:t>
            </a:r>
            <a:r>
              <a:rPr lang="en-US" altLang="zh-TW" sz="1200" kern="1200" dirty="0">
                <a:solidFill>
                  <a:schemeClr val="tx1"/>
                </a:solidFill>
                <a:effectLst/>
                <a:latin typeface="+mn-lt"/>
                <a:ea typeface="+mn-ea"/>
                <a:cs typeface="+mn-cs"/>
              </a:rPr>
              <a:t>x64</a:t>
            </a:r>
            <a:r>
              <a:rPr lang="zh-TW" altLang="zh-TW" sz="1200" kern="1200" dirty="0">
                <a:solidFill>
                  <a:schemeClr val="tx1"/>
                </a:solidFill>
                <a:effectLst/>
                <a:latin typeface="+mn-lt"/>
                <a:ea typeface="+mn-ea"/>
                <a:cs typeface="+mn-cs"/>
              </a:rPr>
              <a:t>處理器的</a:t>
            </a:r>
            <a:r>
              <a:rPr lang="en-US" altLang="zh-TW" sz="1200" kern="1200" dirty="0">
                <a:solidFill>
                  <a:schemeClr val="tx1"/>
                </a:solidFill>
                <a:effectLst/>
                <a:latin typeface="+mn-lt"/>
                <a:ea typeface="+mn-ea"/>
                <a:cs typeface="+mn-cs"/>
              </a:rPr>
              <a:t>64</a:t>
            </a:r>
            <a:r>
              <a:rPr lang="zh-TW" altLang="zh-TW" sz="1200" kern="1200" dirty="0">
                <a:solidFill>
                  <a:schemeClr val="tx1"/>
                </a:solidFill>
                <a:effectLst/>
                <a:latin typeface="+mn-lt"/>
                <a:ea typeface="+mn-ea"/>
                <a:cs typeface="+mn-cs"/>
              </a:rPr>
              <a:t>位元的作業系統。</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Microsoft Visual C++ </a:t>
            </a:r>
            <a:r>
              <a:rPr lang="zh-TW" altLang="zh-TW" sz="1200" kern="1200" dirty="0">
                <a:solidFill>
                  <a:schemeClr val="tx1"/>
                </a:solidFill>
                <a:effectLst/>
                <a:latin typeface="+mn-lt"/>
                <a:ea typeface="+mn-ea"/>
                <a:cs typeface="+mn-cs"/>
              </a:rPr>
              <a:t>對所提出的迭代局部搜索演算法進行編程，以解決</a:t>
            </a:r>
            <a:r>
              <a:rPr lang="en-US" altLang="zh-TW" sz="1200" kern="1200" dirty="0">
                <a:solidFill>
                  <a:schemeClr val="tx1"/>
                </a:solidFill>
                <a:effectLst/>
                <a:latin typeface="+mn-lt"/>
                <a:ea typeface="+mn-ea"/>
                <a:cs typeface="+mn-cs"/>
              </a:rPr>
              <a:t> LTE </a:t>
            </a:r>
            <a:r>
              <a:rPr lang="zh-TW" altLang="zh-TW" sz="1200" kern="1200" dirty="0">
                <a:solidFill>
                  <a:schemeClr val="tx1"/>
                </a:solidFill>
                <a:effectLst/>
                <a:latin typeface="+mn-lt"/>
                <a:ea typeface="+mn-ea"/>
                <a:cs typeface="+mn-cs"/>
              </a:rPr>
              <a:t>網路中的容量分配問題。</a:t>
            </a:r>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55</a:t>
            </a:fld>
            <a:endParaRPr lang="zh-TW" altLang="en-US"/>
          </a:p>
        </p:txBody>
      </p:sp>
    </p:spTree>
    <p:extLst>
      <p:ext uri="{BB962C8B-B14F-4D97-AF65-F5344CB8AC3E}">
        <p14:creationId xmlns:p14="http://schemas.microsoft.com/office/powerpoint/2010/main" val="12058968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自適應局部搜索演算法所輸入是 </a:t>
                </a:r>
                <a14:m>
                  <m:oMath xmlns:m="http://schemas.openxmlformats.org/officeDocument/2006/math">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𝑁</m:t>
                        </m:r>
                      </m:e>
                      <m:sub>
                        <m:r>
                          <a:rPr lang="en-US" altLang="zh-TW" sz="1200" i="1" kern="1200">
                            <a:solidFill>
                              <a:schemeClr val="tx1"/>
                            </a:solidFill>
                            <a:effectLst/>
                            <a:latin typeface="Cambria Math" panose="02040503050406030204" pitchFamily="18" charset="0"/>
                            <a:ea typeface="+mn-ea"/>
                            <a:cs typeface="+mn-cs"/>
                          </a:rPr>
                          <m:t>𝑐</m:t>
                        </m:r>
                      </m:sub>
                    </m:sSub>
                  </m:oMath>
                </a14:m>
                <a:r>
                  <a:rPr lang="en-US" altLang="zh-TW" sz="1200" kern="1200" dirty="0">
                    <a:solidFill>
                      <a:schemeClr val="tx1"/>
                    </a:solidFill>
                    <a:effectLst/>
                    <a:latin typeface="+mn-lt"/>
                    <a:ea typeface="+mn-ea"/>
                    <a:cs typeface="+mn-cs"/>
                  </a:rPr>
                  <a:t> X </a:t>
                </a:r>
                <a14:m>
                  <m:oMath xmlns:m="http://schemas.openxmlformats.org/officeDocument/2006/math">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𝑁</m:t>
                        </m:r>
                      </m:e>
                      <m:sub>
                        <m:r>
                          <a:rPr lang="en-US" altLang="zh-TW" sz="1200" i="1" kern="1200">
                            <a:solidFill>
                              <a:schemeClr val="tx1"/>
                            </a:solidFill>
                            <a:effectLst/>
                            <a:latin typeface="Cambria Math" panose="02040503050406030204" pitchFamily="18" charset="0"/>
                            <a:ea typeface="+mn-ea"/>
                            <a:cs typeface="+mn-cs"/>
                          </a:rPr>
                          <m:t>𝑢</m:t>
                        </m:r>
                      </m:sub>
                    </m:sSub>
                  </m:oMath>
                </a14:m>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，維矩陣則是容量需求矩陣</a:t>
                </a:r>
                <a:r>
                  <a:rPr lang="en-US" altLang="zh-TW" sz="1200" kern="1200" dirty="0">
                    <a:solidFill>
                      <a:schemeClr val="tx1"/>
                    </a:solidFill>
                    <a:effectLst/>
                    <a:latin typeface="+mn-lt"/>
                    <a:ea typeface="+mn-ea"/>
                    <a:cs typeface="+mn-cs"/>
                  </a:rPr>
                  <a:t> (</a:t>
                </a:r>
                <a14:m>
                  <m:oMath xmlns:m="http://schemas.openxmlformats.org/officeDocument/2006/math">
                    <m:sSubSup>
                      <m:sSubSupPr>
                        <m:ctrlPr>
                          <a:rPr lang="zh-TW" altLang="zh-TW" sz="1200" i="1" kern="1200">
                            <a:solidFill>
                              <a:schemeClr val="tx1"/>
                            </a:solidFill>
                            <a:effectLst/>
                            <a:latin typeface="Cambria Math" panose="02040503050406030204" pitchFamily="18" charset="0"/>
                            <a:ea typeface="+mn-ea"/>
                            <a:cs typeface="+mn-cs"/>
                          </a:rPr>
                        </m:ctrlPr>
                      </m:sSubSupPr>
                      <m:e>
                        <m:r>
                          <a:rPr lang="en-US" altLang="zh-TW" sz="1200" i="1" kern="1200">
                            <a:solidFill>
                              <a:schemeClr val="tx1"/>
                            </a:solidFill>
                            <a:effectLst/>
                            <a:latin typeface="Cambria Math" panose="02040503050406030204" pitchFamily="18" charset="0"/>
                            <a:ea typeface="+mn-ea"/>
                            <a:cs typeface="+mn-cs"/>
                          </a:rPr>
                          <m:t>𝑟</m:t>
                        </m:r>
                      </m:e>
                      <m:sub>
                        <m:r>
                          <a:rPr lang="en-US" altLang="zh-TW" sz="1200" i="1" kern="1200">
                            <a:solidFill>
                              <a:schemeClr val="tx1"/>
                            </a:solidFill>
                            <a:effectLst/>
                            <a:latin typeface="Cambria Math" panose="02040503050406030204" pitchFamily="18" charset="0"/>
                            <a:ea typeface="+mn-ea"/>
                            <a:cs typeface="+mn-cs"/>
                          </a:rPr>
                          <m:t>𝑖</m:t>
                        </m:r>
                      </m:sub>
                      <m:sup>
                        <m:r>
                          <a:rPr lang="en-US" altLang="zh-TW" sz="1200" i="1" kern="1200">
                            <a:solidFill>
                              <a:schemeClr val="tx1"/>
                            </a:solidFill>
                            <a:effectLst/>
                            <a:latin typeface="Cambria Math" panose="02040503050406030204" pitchFamily="18" charset="0"/>
                            <a:ea typeface="+mn-ea"/>
                            <a:cs typeface="+mn-cs"/>
                          </a:rPr>
                          <m:t>𝑗</m:t>
                        </m:r>
                      </m:sup>
                    </m:sSubSup>
                  </m:oMath>
                </a14:m>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、流矩陣</a:t>
                </a:r>
                <a:r>
                  <a:rPr lang="en-US" altLang="zh-TW" sz="1200" kern="1200" dirty="0">
                    <a:solidFill>
                      <a:schemeClr val="tx1"/>
                    </a:solidFill>
                    <a:effectLst/>
                    <a:latin typeface="+mn-lt"/>
                    <a:ea typeface="+mn-ea"/>
                    <a:cs typeface="+mn-cs"/>
                  </a:rPr>
                  <a:t> (</a:t>
                </a:r>
                <a14:m>
                  <m:oMath xmlns:m="http://schemas.openxmlformats.org/officeDocument/2006/math">
                    <m:sSubSup>
                      <m:sSubSupPr>
                        <m:ctrlPr>
                          <a:rPr lang="zh-TW" altLang="zh-TW" sz="1200" i="1" kern="1200">
                            <a:solidFill>
                              <a:schemeClr val="tx1"/>
                            </a:solidFill>
                            <a:effectLst/>
                            <a:latin typeface="Cambria Math" panose="02040503050406030204" pitchFamily="18" charset="0"/>
                            <a:ea typeface="+mn-ea"/>
                            <a:cs typeface="+mn-cs"/>
                          </a:rPr>
                        </m:ctrlPr>
                      </m:sSubSupPr>
                      <m:e>
                        <m:r>
                          <a:rPr lang="en-US" altLang="zh-TW" sz="1200" i="1" kern="1200">
                            <a:solidFill>
                              <a:schemeClr val="tx1"/>
                            </a:solidFill>
                            <a:effectLst/>
                            <a:latin typeface="Cambria Math" panose="02040503050406030204" pitchFamily="18" charset="0"/>
                            <a:ea typeface="+mn-ea"/>
                            <a:cs typeface="+mn-cs"/>
                          </a:rPr>
                          <m:t>𝑓</m:t>
                        </m:r>
                      </m:e>
                      <m:sub>
                        <m:r>
                          <a:rPr lang="en-US" altLang="zh-TW" sz="1200" i="1" kern="1200">
                            <a:solidFill>
                              <a:schemeClr val="tx1"/>
                            </a:solidFill>
                            <a:effectLst/>
                            <a:latin typeface="Cambria Math" panose="02040503050406030204" pitchFamily="18" charset="0"/>
                            <a:ea typeface="+mn-ea"/>
                            <a:cs typeface="+mn-cs"/>
                          </a:rPr>
                          <m:t>𝑖</m:t>
                        </m:r>
                      </m:sub>
                      <m:sup>
                        <m:r>
                          <a:rPr lang="en-US" altLang="zh-TW" sz="1200" i="1" kern="1200">
                            <a:solidFill>
                              <a:schemeClr val="tx1"/>
                            </a:solidFill>
                            <a:effectLst/>
                            <a:latin typeface="Cambria Math" panose="02040503050406030204" pitchFamily="18" charset="0"/>
                            <a:ea typeface="+mn-ea"/>
                            <a:cs typeface="+mn-cs"/>
                          </a:rPr>
                          <m:t>𝑗</m:t>
                        </m:r>
                      </m:sup>
                    </m:sSubSup>
                  </m:oMath>
                </a14:m>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和功率矩陣</a:t>
                </a:r>
                <a:r>
                  <a:rPr lang="en-US" altLang="zh-TW" sz="1200" kern="1200" dirty="0">
                    <a:solidFill>
                      <a:schemeClr val="tx1"/>
                    </a:solidFill>
                    <a:effectLst/>
                    <a:latin typeface="+mn-lt"/>
                    <a:ea typeface="+mn-ea"/>
                    <a:cs typeface="+mn-cs"/>
                  </a:rPr>
                  <a:t> (</a:t>
                </a:r>
                <a14:m>
                  <m:oMath xmlns:m="http://schemas.openxmlformats.org/officeDocument/2006/math">
                    <m:sSubSup>
                      <m:sSubSupPr>
                        <m:ctrlPr>
                          <a:rPr lang="zh-TW" altLang="zh-TW" sz="1200" i="1" kern="1200">
                            <a:solidFill>
                              <a:schemeClr val="tx1"/>
                            </a:solidFill>
                            <a:effectLst/>
                            <a:latin typeface="Cambria Math" panose="02040503050406030204" pitchFamily="18" charset="0"/>
                            <a:ea typeface="+mn-ea"/>
                            <a:cs typeface="+mn-cs"/>
                          </a:rPr>
                        </m:ctrlPr>
                      </m:sSubSupPr>
                      <m:e>
                        <m:r>
                          <a:rPr lang="en-US" altLang="zh-TW" sz="1200" i="1" kern="1200">
                            <a:solidFill>
                              <a:schemeClr val="tx1"/>
                            </a:solidFill>
                            <a:effectLst/>
                            <a:latin typeface="Cambria Math" panose="02040503050406030204" pitchFamily="18" charset="0"/>
                            <a:ea typeface="+mn-ea"/>
                            <a:cs typeface="+mn-cs"/>
                          </a:rPr>
                          <m:t>𝑝</m:t>
                        </m:r>
                      </m:e>
                      <m:sub>
                        <m:r>
                          <a:rPr lang="en-US" altLang="zh-TW" sz="1200" i="1" kern="1200">
                            <a:solidFill>
                              <a:schemeClr val="tx1"/>
                            </a:solidFill>
                            <a:effectLst/>
                            <a:latin typeface="Cambria Math" panose="02040503050406030204" pitchFamily="18" charset="0"/>
                            <a:ea typeface="+mn-ea"/>
                            <a:cs typeface="+mn-cs"/>
                          </a:rPr>
                          <m:t>𝑖</m:t>
                        </m:r>
                      </m:sub>
                      <m:sup>
                        <m:r>
                          <a:rPr lang="en-US" altLang="zh-TW" sz="1200" i="1" kern="1200">
                            <a:solidFill>
                              <a:schemeClr val="tx1"/>
                            </a:solidFill>
                            <a:effectLst/>
                            <a:latin typeface="Cambria Math" panose="02040503050406030204" pitchFamily="18" charset="0"/>
                            <a:ea typeface="+mn-ea"/>
                            <a:cs typeface="+mn-cs"/>
                          </a:rPr>
                          <m:t>𝑗</m:t>
                        </m:r>
                      </m:sup>
                    </m:sSubSup>
                  </m:oMath>
                </a14:m>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容量和功率的需求是使用</a:t>
                </a:r>
                <a:r>
                  <a:rPr lang="en-US" altLang="zh-TW" sz="1200" kern="1200" dirty="0">
                    <a:solidFill>
                      <a:schemeClr val="tx1"/>
                    </a:solidFill>
                    <a:effectLst/>
                    <a:latin typeface="+mn-lt"/>
                    <a:ea typeface="+mn-ea"/>
                    <a:cs typeface="+mn-cs"/>
                  </a:rPr>
                  <a:t> (1,100) </a:t>
                </a:r>
                <a:r>
                  <a:rPr lang="zh-TW" altLang="zh-TW" sz="1200" kern="1200" dirty="0">
                    <a:solidFill>
                      <a:schemeClr val="tx1"/>
                    </a:solidFill>
                    <a:effectLst/>
                    <a:latin typeface="+mn-lt"/>
                    <a:ea typeface="+mn-ea"/>
                    <a:cs typeface="+mn-cs"/>
                  </a:rPr>
                  <a:t>之間隨機數的均勻分佈所獲得的。 </a:t>
                </a:r>
                <a:endParaRPr lang="zh-TW" altLang="en-US" dirty="0"/>
              </a:p>
            </p:txBody>
          </p:sp>
        </mc:Choice>
        <mc:Fallback xmlns="">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自適應局部搜索演算法所輸入是 </a:t>
                </a:r>
                <a:r>
                  <a:rPr lang="en-US" altLang="zh-TW" sz="1200" i="0" kern="1200">
                    <a:solidFill>
                      <a:schemeClr val="tx1"/>
                    </a:solidFill>
                    <a:effectLst/>
                    <a:latin typeface="+mn-lt"/>
                    <a:ea typeface="+mn-ea"/>
                    <a:cs typeface="+mn-cs"/>
                  </a:rPr>
                  <a:t>𝑁</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𝑐</a:t>
                </a:r>
                <a:r>
                  <a:rPr lang="en-US" altLang="zh-TW" sz="1200" kern="1200" dirty="0">
                    <a:solidFill>
                      <a:schemeClr val="tx1"/>
                    </a:solidFill>
                    <a:effectLst/>
                    <a:latin typeface="+mn-lt"/>
                    <a:ea typeface="+mn-ea"/>
                    <a:cs typeface="+mn-cs"/>
                  </a:rPr>
                  <a:t> X </a:t>
                </a:r>
                <a:r>
                  <a:rPr lang="en-US" altLang="zh-TW" sz="1200" i="0" kern="1200">
                    <a:solidFill>
                      <a:schemeClr val="tx1"/>
                    </a:solidFill>
                    <a:effectLst/>
                    <a:latin typeface="+mn-lt"/>
                    <a:ea typeface="+mn-ea"/>
                    <a:cs typeface="+mn-cs"/>
                  </a:rPr>
                  <a:t>𝑁</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𝑢</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，維矩陣則是容量需求矩陣</a:t>
                </a:r>
                <a:r>
                  <a:rPr lang="en-US" altLang="zh-TW" sz="1200" kern="1200" dirty="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𝑟</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𝑖^𝑗</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、流矩陣</a:t>
                </a:r>
                <a:r>
                  <a:rPr lang="en-US" altLang="zh-TW" sz="1200" kern="1200" dirty="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𝑓</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𝑖^𝑗</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和功率矩陣</a:t>
                </a:r>
                <a:r>
                  <a:rPr lang="en-US" altLang="zh-TW" sz="1200" kern="1200" dirty="0">
                    <a:solidFill>
                      <a:schemeClr val="tx1"/>
                    </a:solidFill>
                    <a:effectLst/>
                    <a:latin typeface="+mn-lt"/>
                    <a:ea typeface="+mn-ea"/>
                    <a:cs typeface="+mn-cs"/>
                  </a:rPr>
                  <a:t> (</a:t>
                </a:r>
                <a:r>
                  <a:rPr lang="en-US" altLang="zh-TW" sz="1200" i="0" kern="1200">
                    <a:solidFill>
                      <a:schemeClr val="tx1"/>
                    </a:solidFill>
                    <a:effectLst/>
                    <a:latin typeface="+mn-lt"/>
                    <a:ea typeface="+mn-ea"/>
                    <a:cs typeface="+mn-cs"/>
                  </a:rPr>
                  <a:t>𝑝</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𝑖^𝑗</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容量和功率的需求是使用</a:t>
                </a:r>
                <a:r>
                  <a:rPr lang="en-US" altLang="zh-TW" sz="1200" kern="1200" dirty="0">
                    <a:solidFill>
                      <a:schemeClr val="tx1"/>
                    </a:solidFill>
                    <a:effectLst/>
                    <a:latin typeface="+mn-lt"/>
                    <a:ea typeface="+mn-ea"/>
                    <a:cs typeface="+mn-cs"/>
                  </a:rPr>
                  <a:t> (1,100) </a:t>
                </a:r>
                <a:r>
                  <a:rPr lang="zh-TW" altLang="zh-TW" sz="1200" kern="1200" dirty="0">
                    <a:solidFill>
                      <a:schemeClr val="tx1"/>
                    </a:solidFill>
                    <a:effectLst/>
                    <a:latin typeface="+mn-lt"/>
                    <a:ea typeface="+mn-ea"/>
                    <a:cs typeface="+mn-cs"/>
                  </a:rPr>
                  <a:t>之間隨機數的均勻分佈所獲得的。 </a:t>
                </a:r>
                <a:endParaRPr lang="zh-TW" altLang="en-US" dirty="0"/>
              </a:p>
            </p:txBody>
          </p:sp>
        </mc:Fallback>
      </mc:AlternateContent>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56</a:t>
            </a:fld>
            <a:endParaRPr lang="zh-TW" altLang="en-US"/>
          </a:p>
        </p:txBody>
      </p:sp>
    </p:spTree>
    <p:extLst>
      <p:ext uri="{BB962C8B-B14F-4D97-AF65-F5344CB8AC3E}">
        <p14:creationId xmlns:p14="http://schemas.microsoft.com/office/powerpoint/2010/main" val="13200319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流矩陣是一個二元矩陣，其中</a:t>
                </a: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表示</a:t>
                </a:r>
                <a14:m>
                  <m:oMath xmlns:m="http://schemas.openxmlformats.org/officeDocument/2006/math">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𝑒𝑀𝐵</m:t>
                        </m:r>
                      </m:e>
                      <m:sub>
                        <m:r>
                          <a:rPr lang="en-US" altLang="zh-TW" sz="1200" i="1" kern="1200">
                            <a:solidFill>
                              <a:schemeClr val="tx1"/>
                            </a:solidFill>
                            <a:effectLst/>
                            <a:latin typeface="Cambria Math" panose="02040503050406030204" pitchFamily="18" charset="0"/>
                            <a:ea typeface="+mn-ea"/>
                            <a:cs typeface="+mn-cs"/>
                          </a:rPr>
                          <m:t>𝑖</m:t>
                        </m:r>
                      </m:sub>
                    </m:sSub>
                  </m:oMath>
                </a14:m>
                <a:r>
                  <a:rPr lang="zh-TW" altLang="zh-TW" sz="1200" kern="1200" dirty="0">
                    <a:solidFill>
                      <a:schemeClr val="tx1"/>
                    </a:solidFill>
                    <a:effectLst/>
                    <a:latin typeface="+mn-lt"/>
                    <a:ea typeface="+mn-ea"/>
                    <a:cs typeface="+mn-cs"/>
                  </a:rPr>
                  <a:t>和</a:t>
                </a:r>
                <a14:m>
                  <m:oMath xmlns:m="http://schemas.openxmlformats.org/officeDocument/2006/math">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𝐸𝑃𝐶</m:t>
                        </m:r>
                      </m:e>
                      <m:sub>
                        <m:r>
                          <a:rPr lang="en-US" altLang="zh-TW" sz="1200" i="1" kern="1200">
                            <a:solidFill>
                              <a:schemeClr val="tx1"/>
                            </a:solidFill>
                            <a:effectLst/>
                            <a:latin typeface="Cambria Math" panose="02040503050406030204" pitchFamily="18" charset="0"/>
                            <a:ea typeface="+mn-ea"/>
                            <a:cs typeface="+mn-cs"/>
                          </a:rPr>
                          <m:t>𝑗</m:t>
                        </m:r>
                      </m:sub>
                    </m:sSub>
                  </m:oMath>
                </a14:m>
                <a:r>
                  <a:rPr lang="zh-TW" altLang="zh-TW" sz="1200" kern="1200" dirty="0">
                    <a:solidFill>
                      <a:schemeClr val="tx1"/>
                    </a:solidFill>
                    <a:effectLst/>
                    <a:latin typeface="+mn-lt"/>
                    <a:ea typeface="+mn-ea"/>
                    <a:cs typeface="+mn-cs"/>
                  </a:rPr>
                  <a:t>之間有存在流，</a:t>
                </a:r>
                <a:r>
                  <a:rPr lang="en-US" altLang="zh-TW" sz="1200" kern="1200" dirty="0">
                    <a:solidFill>
                      <a:schemeClr val="tx1"/>
                    </a:solidFill>
                    <a:effectLst/>
                    <a:latin typeface="+mn-lt"/>
                    <a:ea typeface="+mn-ea"/>
                    <a:cs typeface="+mn-cs"/>
                  </a:rPr>
                  <a:t>0</a:t>
                </a:r>
                <a:r>
                  <a:rPr lang="zh-TW" altLang="zh-TW" sz="1200" kern="1200" dirty="0">
                    <a:solidFill>
                      <a:schemeClr val="tx1"/>
                    </a:solidFill>
                    <a:effectLst/>
                    <a:latin typeface="+mn-lt"/>
                    <a:ea typeface="+mn-ea"/>
                    <a:cs typeface="+mn-cs"/>
                  </a:rPr>
                  <a:t>表示</a:t>
                </a:r>
                <a14:m>
                  <m:oMath xmlns:m="http://schemas.openxmlformats.org/officeDocument/2006/math">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𝐸𝑃𝐶</m:t>
                        </m:r>
                      </m:e>
                      <m:sub>
                        <m:r>
                          <a:rPr lang="en-US" altLang="zh-TW" sz="1200" i="1" kern="1200">
                            <a:solidFill>
                              <a:schemeClr val="tx1"/>
                            </a:solidFill>
                            <a:effectLst/>
                            <a:latin typeface="Cambria Math" panose="02040503050406030204" pitchFamily="18" charset="0"/>
                            <a:ea typeface="+mn-ea"/>
                            <a:cs typeface="+mn-cs"/>
                          </a:rPr>
                          <m:t>𝑖</m:t>
                        </m:r>
                      </m:sub>
                    </m:sSub>
                  </m:oMath>
                </a14:m>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和 </a:t>
                </a:r>
                <a14:m>
                  <m:oMath xmlns:m="http://schemas.openxmlformats.org/officeDocument/2006/math">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𝐸𝑃𝐶</m:t>
                        </m:r>
                      </m:e>
                      <m:sub>
                        <m:r>
                          <a:rPr lang="en-US" altLang="zh-TW" sz="1200" i="1" kern="1200">
                            <a:solidFill>
                              <a:schemeClr val="tx1"/>
                            </a:solidFill>
                            <a:effectLst/>
                            <a:latin typeface="Cambria Math" panose="02040503050406030204" pitchFamily="18" charset="0"/>
                            <a:ea typeface="+mn-ea"/>
                            <a:cs typeface="+mn-cs"/>
                          </a:rPr>
                          <m:t>𝑗</m:t>
                        </m:r>
                      </m:sub>
                    </m:sSub>
                  </m:oMath>
                </a14:m>
                <a:r>
                  <a:rPr lang="zh-TW" altLang="zh-TW" sz="1200" kern="1200" dirty="0">
                    <a:solidFill>
                      <a:schemeClr val="tx1"/>
                    </a:solidFill>
                    <a:effectLst/>
                    <a:latin typeface="+mn-lt"/>
                    <a:ea typeface="+mn-ea"/>
                    <a:cs typeface="+mn-cs"/>
                  </a:rPr>
                  <a:t>之間沒有存在流。</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圖</a:t>
                </a:r>
                <a:r>
                  <a:rPr lang="en-US" altLang="zh-TW" sz="1200" kern="1200" dirty="0">
                    <a:solidFill>
                      <a:schemeClr val="tx1"/>
                    </a:solidFill>
                    <a:effectLst/>
                    <a:latin typeface="+mn-lt"/>
                    <a:ea typeface="+mn-ea"/>
                    <a:cs typeface="+mn-cs"/>
                  </a:rPr>
                  <a:t> 4 </a:t>
                </a:r>
                <a:r>
                  <a:rPr lang="zh-TW" altLang="zh-TW" sz="1200" kern="1200" dirty="0">
                    <a:solidFill>
                      <a:schemeClr val="tx1"/>
                    </a:solidFill>
                    <a:effectLst/>
                    <a:latin typeface="+mn-lt"/>
                    <a:ea typeface="+mn-ea"/>
                    <a:cs typeface="+mn-cs"/>
                  </a:rPr>
                  <a:t>描述了在</a:t>
                </a:r>
                <a:r>
                  <a:rPr lang="en-US" altLang="zh-TW" sz="1200" kern="1200" dirty="0">
                    <a:solidFill>
                      <a:schemeClr val="tx1"/>
                    </a:solidFill>
                    <a:effectLst/>
                    <a:latin typeface="+mn-lt"/>
                    <a:ea typeface="+mn-ea"/>
                    <a:cs typeface="+mn-cs"/>
                  </a:rPr>
                  <a:t> 15 </a:t>
                </a:r>
                <a:r>
                  <a:rPr lang="zh-TW" altLang="zh-TW" sz="1200" kern="1200" dirty="0">
                    <a:solidFill>
                      <a:schemeClr val="tx1"/>
                    </a:solidFill>
                    <a:effectLst/>
                    <a:latin typeface="+mn-lt"/>
                    <a:ea typeface="+mn-ea"/>
                    <a:cs typeface="+mn-cs"/>
                  </a:rPr>
                  <a:t>個</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 2 </a:t>
                </a:r>
                <a:r>
                  <a:rPr lang="zh-TW" altLang="zh-TW" sz="1200" kern="1200" dirty="0">
                    <a:solidFill>
                      <a:schemeClr val="tx1"/>
                    </a:solidFill>
                    <a:effectLst/>
                    <a:latin typeface="+mn-lt"/>
                    <a:ea typeface="+mn-ea"/>
                    <a:cs typeface="+mn-cs"/>
                  </a:rPr>
                  <a:t>個</a:t>
                </a:r>
                <a:r>
                  <a:rPr lang="en-US" altLang="zh-TW" sz="1200" kern="1200" dirty="0">
                    <a:solidFill>
                      <a:schemeClr val="tx1"/>
                    </a:solidFill>
                    <a:effectLst/>
                    <a:latin typeface="+mn-lt"/>
                    <a:ea typeface="+mn-ea"/>
                    <a:cs typeface="+mn-cs"/>
                  </a:rPr>
                  <a:t> EPC </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 LTE </a:t>
                </a:r>
                <a:r>
                  <a:rPr lang="zh-TW" altLang="zh-TW" sz="1200" kern="1200" dirty="0">
                    <a:solidFill>
                      <a:schemeClr val="tx1"/>
                    </a:solidFill>
                    <a:effectLst/>
                    <a:latin typeface="+mn-lt"/>
                    <a:ea typeface="+mn-ea"/>
                    <a:cs typeface="+mn-cs"/>
                  </a:rPr>
                  <a:t>網路中獲得的值。 </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可以看出，演算法收斂到最佳解是在有限的迭代中實現的。</a:t>
                </a:r>
              </a:p>
              <a:p>
                <a:endParaRPr lang="en-US" altLang="zh-TW" dirty="0"/>
              </a:p>
            </p:txBody>
          </p:sp>
        </mc:Choice>
        <mc:Fallback xmlns="">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流矩陣是一個二元矩陣，其中</a:t>
                </a: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表示</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𝑒𝑀𝐵</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𝑖</a:t>
                </a:r>
                <a:r>
                  <a:rPr lang="zh-TW" altLang="zh-TW" sz="1200" kern="1200" dirty="0">
                    <a:solidFill>
                      <a:schemeClr val="tx1"/>
                    </a:solidFill>
                    <a:effectLst/>
                    <a:latin typeface="+mn-lt"/>
                    <a:ea typeface="+mn-ea"/>
                    <a:cs typeface="+mn-cs"/>
                  </a:rPr>
                  <a:t>和</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𝐸𝑃𝐶</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𝑗</a:t>
                </a:r>
                <a:r>
                  <a:rPr lang="zh-TW" altLang="zh-TW" sz="1200" kern="1200" dirty="0">
                    <a:solidFill>
                      <a:schemeClr val="tx1"/>
                    </a:solidFill>
                    <a:effectLst/>
                    <a:latin typeface="+mn-lt"/>
                    <a:ea typeface="+mn-ea"/>
                    <a:cs typeface="+mn-cs"/>
                  </a:rPr>
                  <a:t>之間有存在流，</a:t>
                </a:r>
                <a:r>
                  <a:rPr lang="en-US" altLang="zh-TW" sz="1200" kern="1200" dirty="0">
                    <a:solidFill>
                      <a:schemeClr val="tx1"/>
                    </a:solidFill>
                    <a:effectLst/>
                    <a:latin typeface="+mn-lt"/>
                    <a:ea typeface="+mn-ea"/>
                    <a:cs typeface="+mn-cs"/>
                  </a:rPr>
                  <a:t>0</a:t>
                </a:r>
                <a:r>
                  <a:rPr lang="zh-TW" altLang="zh-TW" sz="1200" kern="1200" dirty="0">
                    <a:solidFill>
                      <a:schemeClr val="tx1"/>
                    </a:solidFill>
                    <a:effectLst/>
                    <a:latin typeface="+mn-lt"/>
                    <a:ea typeface="+mn-ea"/>
                    <a:cs typeface="+mn-cs"/>
                  </a:rPr>
                  <a:t>表示</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𝐸𝑃𝐶</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𝑖</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和 </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𝐸𝑃𝐶</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𝑗</a:t>
                </a:r>
                <a:r>
                  <a:rPr lang="zh-TW" altLang="zh-TW" sz="1200" kern="1200" dirty="0">
                    <a:solidFill>
                      <a:schemeClr val="tx1"/>
                    </a:solidFill>
                    <a:effectLst/>
                    <a:latin typeface="+mn-lt"/>
                    <a:ea typeface="+mn-ea"/>
                    <a:cs typeface="+mn-cs"/>
                  </a:rPr>
                  <a:t>之間沒有存在流。</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圖</a:t>
                </a:r>
                <a:r>
                  <a:rPr lang="en-US" altLang="zh-TW" sz="1200" kern="1200" dirty="0">
                    <a:solidFill>
                      <a:schemeClr val="tx1"/>
                    </a:solidFill>
                    <a:effectLst/>
                    <a:latin typeface="+mn-lt"/>
                    <a:ea typeface="+mn-ea"/>
                    <a:cs typeface="+mn-cs"/>
                  </a:rPr>
                  <a:t> 4 </a:t>
                </a:r>
                <a:r>
                  <a:rPr lang="zh-TW" altLang="zh-TW" sz="1200" kern="1200" dirty="0">
                    <a:solidFill>
                      <a:schemeClr val="tx1"/>
                    </a:solidFill>
                    <a:effectLst/>
                    <a:latin typeface="+mn-lt"/>
                    <a:ea typeface="+mn-ea"/>
                    <a:cs typeface="+mn-cs"/>
                  </a:rPr>
                  <a:t>描述了在</a:t>
                </a:r>
                <a:r>
                  <a:rPr lang="en-US" altLang="zh-TW" sz="1200" kern="1200" dirty="0">
                    <a:solidFill>
                      <a:schemeClr val="tx1"/>
                    </a:solidFill>
                    <a:effectLst/>
                    <a:latin typeface="+mn-lt"/>
                    <a:ea typeface="+mn-ea"/>
                    <a:cs typeface="+mn-cs"/>
                  </a:rPr>
                  <a:t> 15 </a:t>
                </a:r>
                <a:r>
                  <a:rPr lang="zh-TW" altLang="zh-TW" sz="1200" kern="1200" dirty="0">
                    <a:solidFill>
                      <a:schemeClr val="tx1"/>
                    </a:solidFill>
                    <a:effectLst/>
                    <a:latin typeface="+mn-lt"/>
                    <a:ea typeface="+mn-ea"/>
                    <a:cs typeface="+mn-cs"/>
                  </a:rPr>
                  <a:t>個</a:t>
                </a:r>
                <a:r>
                  <a:rPr lang="en-US" altLang="zh-TW" sz="1200" kern="1200" dirty="0">
                    <a:solidFill>
                      <a:schemeClr val="tx1"/>
                    </a:solidFill>
                    <a:effectLst/>
                    <a:latin typeface="+mn-lt"/>
                    <a:ea typeface="+mn-ea"/>
                    <a:cs typeface="+mn-cs"/>
                  </a:rPr>
                  <a:t> </a:t>
                </a:r>
                <a:r>
                  <a:rPr lang="en-US" altLang="zh-TW" sz="1200" kern="1200" dirty="0" err="1">
                    <a:solidFill>
                      <a:schemeClr val="tx1"/>
                    </a:solidFill>
                    <a:effectLst/>
                    <a:latin typeface="+mn-lt"/>
                    <a:ea typeface="+mn-ea"/>
                    <a:cs typeface="+mn-cs"/>
                  </a:rPr>
                  <a:t>eNB</a:t>
                </a:r>
                <a:r>
                  <a:rPr lang="en-US" altLang="zh-TW"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和</a:t>
                </a:r>
                <a:r>
                  <a:rPr lang="en-US" altLang="zh-TW" sz="1200" kern="1200" dirty="0">
                    <a:solidFill>
                      <a:schemeClr val="tx1"/>
                    </a:solidFill>
                    <a:effectLst/>
                    <a:latin typeface="+mn-lt"/>
                    <a:ea typeface="+mn-ea"/>
                    <a:cs typeface="+mn-cs"/>
                  </a:rPr>
                  <a:t> 2 </a:t>
                </a:r>
                <a:r>
                  <a:rPr lang="zh-TW" altLang="zh-TW" sz="1200" kern="1200" dirty="0">
                    <a:solidFill>
                      <a:schemeClr val="tx1"/>
                    </a:solidFill>
                    <a:effectLst/>
                    <a:latin typeface="+mn-lt"/>
                    <a:ea typeface="+mn-ea"/>
                    <a:cs typeface="+mn-cs"/>
                  </a:rPr>
                  <a:t>個</a:t>
                </a:r>
                <a:r>
                  <a:rPr lang="en-US" altLang="zh-TW" sz="1200" kern="1200" dirty="0">
                    <a:solidFill>
                      <a:schemeClr val="tx1"/>
                    </a:solidFill>
                    <a:effectLst/>
                    <a:latin typeface="+mn-lt"/>
                    <a:ea typeface="+mn-ea"/>
                    <a:cs typeface="+mn-cs"/>
                  </a:rPr>
                  <a:t> EPC </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 LTE </a:t>
                </a:r>
                <a:r>
                  <a:rPr lang="zh-TW" altLang="zh-TW" sz="1200" kern="1200" dirty="0">
                    <a:solidFill>
                      <a:schemeClr val="tx1"/>
                    </a:solidFill>
                    <a:effectLst/>
                    <a:latin typeface="+mn-lt"/>
                    <a:ea typeface="+mn-ea"/>
                    <a:cs typeface="+mn-cs"/>
                  </a:rPr>
                  <a:t>網路中獲得的值。 </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可以看出，演算法收斂到最佳解是在有限的迭代中實現的。</a:t>
                </a:r>
              </a:p>
              <a:p>
                <a:endParaRPr lang="en-US" altLang="zh-TW" dirty="0"/>
              </a:p>
              <a:p>
                <a:endParaRPr lang="en-US" altLang="zh-TW" dirty="0"/>
              </a:p>
              <a:p>
                <a:r>
                  <a:rPr lang="zh-TW" altLang="zh-TW" sz="1200" kern="1200" dirty="0">
                    <a:solidFill>
                      <a:schemeClr val="tx1"/>
                    </a:solidFill>
                    <a:effectLst/>
                    <a:latin typeface="+mn-lt"/>
                    <a:ea typeface="+mn-ea"/>
                    <a:cs typeface="+mn-cs"/>
                  </a:rPr>
                  <a:t>可以看出，與解決容量分配問題的貪婪方法相比，該演算法表現出的時間非常少。</a:t>
                </a:r>
                <a:endParaRPr lang="zh-TW" altLang="en-US" dirty="0"/>
              </a:p>
            </p:txBody>
          </p:sp>
        </mc:Fallback>
      </mc:AlternateContent>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57</a:t>
            </a:fld>
            <a:endParaRPr lang="zh-TW" altLang="en-US"/>
          </a:p>
        </p:txBody>
      </p:sp>
    </p:spTree>
    <p:extLst>
      <p:ext uri="{BB962C8B-B14F-4D97-AF65-F5344CB8AC3E}">
        <p14:creationId xmlns:p14="http://schemas.microsoft.com/office/powerpoint/2010/main" val="10168992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Iterations: </a:t>
            </a:r>
            <a:r>
              <a:rPr lang="zh-TW" altLang="zh-TW" sz="1200" kern="1200" dirty="0">
                <a:solidFill>
                  <a:schemeClr val="tx1"/>
                </a:solidFill>
                <a:effectLst/>
                <a:latin typeface="+mn-lt"/>
                <a:ea typeface="+mn-ea"/>
                <a:cs typeface="+mn-cs"/>
              </a:rPr>
              <a:t>迭代次數</a:t>
            </a:r>
          </a:p>
          <a:p>
            <a:r>
              <a:rPr lang="en-US" altLang="zh-TW" sz="1200" kern="1200" dirty="0" err="1">
                <a:solidFill>
                  <a:schemeClr val="tx1"/>
                </a:solidFill>
                <a:effectLst/>
                <a:latin typeface="+mn-lt"/>
                <a:ea typeface="+mn-ea"/>
                <a:cs typeface="+mn-cs"/>
              </a:rPr>
              <a:t>Obtianed</a:t>
            </a:r>
            <a:r>
              <a:rPr lang="en-US" altLang="zh-TW" sz="1200" kern="1200" dirty="0">
                <a:solidFill>
                  <a:schemeClr val="tx1"/>
                </a:solidFill>
                <a:effectLst/>
                <a:latin typeface="+mn-lt"/>
                <a:ea typeface="+mn-ea"/>
                <a:cs typeface="+mn-cs"/>
              </a:rPr>
              <a:t> Value: </a:t>
            </a:r>
            <a:r>
              <a:rPr lang="zh-TW" altLang="zh-TW" sz="1200" kern="1200" dirty="0">
                <a:solidFill>
                  <a:schemeClr val="tx1"/>
                </a:solidFill>
                <a:effectLst/>
                <a:latin typeface="+mn-lt"/>
                <a:ea typeface="+mn-ea"/>
                <a:cs typeface="+mn-cs"/>
              </a:rPr>
              <a:t>獲得的價值</a:t>
            </a:r>
          </a:p>
          <a:p>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58</a:t>
            </a:fld>
            <a:endParaRPr lang="zh-TW" altLang="en-US"/>
          </a:p>
        </p:txBody>
      </p:sp>
    </p:spTree>
    <p:extLst>
      <p:ext uri="{BB962C8B-B14F-4D97-AF65-F5344CB8AC3E}">
        <p14:creationId xmlns:p14="http://schemas.microsoft.com/office/powerpoint/2010/main" val="4841657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表</a:t>
            </a:r>
            <a:r>
              <a:rPr lang="en-US" altLang="zh-TW" sz="1200" kern="1200" dirty="0">
                <a:solidFill>
                  <a:schemeClr val="tx1"/>
                </a:solidFill>
                <a:effectLst/>
                <a:latin typeface="+mn-lt"/>
                <a:ea typeface="+mn-ea"/>
                <a:cs typeface="+mn-cs"/>
              </a:rPr>
              <a:t> 2 </a:t>
            </a:r>
            <a:r>
              <a:rPr lang="zh-TW" altLang="zh-TW" sz="1200" kern="1200" dirty="0">
                <a:solidFill>
                  <a:schemeClr val="tx1"/>
                </a:solidFill>
                <a:effectLst/>
                <a:latin typeface="+mn-lt"/>
                <a:ea typeface="+mn-ea"/>
                <a:cs typeface="+mn-cs"/>
              </a:rPr>
              <a:t>表示所提出的自適應迭代局部搜索演算法的每種不同局部搜索方法的計算時間。</a:t>
            </a:r>
          </a:p>
          <a:p>
            <a:endParaRPr lang="en-US" altLang="zh-TW" dirty="0"/>
          </a:p>
          <a:p>
            <a:r>
              <a:rPr lang="zh-TW" altLang="zh-TW" sz="1200" kern="1200" dirty="0">
                <a:solidFill>
                  <a:schemeClr val="tx1"/>
                </a:solidFill>
                <a:effectLst/>
                <a:latin typeface="+mn-lt"/>
                <a:ea typeface="+mn-ea"/>
                <a:cs typeface="+mn-cs"/>
              </a:rPr>
              <a:t>可以看出，與解決容量分配問題的貪婪方法相比，該演算法表現出的時間非常少。 </a:t>
            </a:r>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59</a:t>
            </a:fld>
            <a:endParaRPr lang="zh-TW" altLang="en-US"/>
          </a:p>
        </p:txBody>
      </p:sp>
    </p:spTree>
    <p:extLst>
      <p:ext uri="{BB962C8B-B14F-4D97-AF65-F5344CB8AC3E}">
        <p14:creationId xmlns:p14="http://schemas.microsoft.com/office/powerpoint/2010/main" val="24855198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如表</a:t>
            </a:r>
            <a:r>
              <a:rPr lang="en-US" altLang="zh-TW" sz="1200" kern="1200" dirty="0">
                <a:solidFill>
                  <a:schemeClr val="tx1"/>
                </a:solidFill>
                <a:effectLst/>
                <a:latin typeface="+mn-lt"/>
                <a:ea typeface="+mn-ea"/>
                <a:cs typeface="+mn-cs"/>
              </a:rPr>
              <a:t> 2 </a:t>
            </a:r>
            <a:r>
              <a:rPr lang="zh-TW" altLang="zh-TW" sz="1200" kern="1200" dirty="0">
                <a:solidFill>
                  <a:schemeClr val="tx1"/>
                </a:solidFill>
                <a:effectLst/>
                <a:latin typeface="+mn-lt"/>
                <a:ea typeface="+mn-ea"/>
                <a:cs typeface="+mn-cs"/>
              </a:rPr>
              <a:t>所示，計算時間減少了</a:t>
            </a:r>
            <a:r>
              <a:rPr lang="en-US" altLang="zh-TW" sz="1200" kern="1200" dirty="0">
                <a:solidFill>
                  <a:schemeClr val="tx1"/>
                </a:solidFill>
                <a:effectLst/>
                <a:latin typeface="+mn-lt"/>
                <a:ea typeface="+mn-ea"/>
                <a:cs typeface="+mn-cs"/>
              </a:rPr>
              <a:t> 6.7%</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此外，該演算法表現出不同的局部搜索執行之間存在顯著的時間差異。</a:t>
            </a:r>
          </a:p>
          <a:p>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60</a:t>
            </a:fld>
            <a:endParaRPr lang="zh-TW" altLang="en-US"/>
          </a:p>
        </p:txBody>
      </p:sp>
    </p:spTree>
    <p:extLst>
      <p:ext uri="{BB962C8B-B14F-4D97-AF65-F5344CB8AC3E}">
        <p14:creationId xmlns:p14="http://schemas.microsoft.com/office/powerpoint/2010/main" val="3879579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接下來，</a:t>
            </a:r>
            <a:r>
              <a:rPr lang="zh-TW" altLang="en-US" sz="1200" kern="1200" dirty="0">
                <a:solidFill>
                  <a:schemeClr val="tx1"/>
                </a:solidFill>
                <a:effectLst/>
                <a:latin typeface="+mn-lt"/>
                <a:ea typeface="+mn-ea"/>
                <a:cs typeface="+mn-cs"/>
              </a:rPr>
              <a:t>它</a:t>
            </a:r>
            <a:r>
              <a:rPr lang="zh-TW" altLang="zh-TW" sz="1200" kern="1200" dirty="0">
                <a:solidFill>
                  <a:schemeClr val="tx1"/>
                </a:solidFill>
                <a:effectLst/>
                <a:latin typeface="+mn-lt"/>
                <a:ea typeface="+mn-ea"/>
                <a:cs typeface="+mn-cs"/>
              </a:rPr>
              <a:t>使用</a:t>
            </a:r>
            <a:r>
              <a:rPr lang="en-US" altLang="zh-TW" sz="1200" kern="1200" dirty="0">
                <a:solidFill>
                  <a:schemeClr val="tx1"/>
                </a:solidFill>
                <a:effectLst/>
                <a:latin typeface="+mn-lt"/>
                <a:ea typeface="+mn-ea"/>
                <a:cs typeface="+mn-cs"/>
              </a:rPr>
              <a:t>subset sum problem</a:t>
            </a:r>
            <a:r>
              <a:rPr lang="zh-TW" altLang="zh-TW" sz="1200" kern="1200" dirty="0">
                <a:solidFill>
                  <a:schemeClr val="tx1"/>
                </a:solidFill>
                <a:effectLst/>
                <a:latin typeface="+mn-lt"/>
                <a:ea typeface="+mn-ea"/>
                <a:cs typeface="+mn-cs"/>
              </a:rPr>
              <a:t>解決了作為 </a:t>
            </a:r>
            <a:r>
              <a:rPr lang="en-US" altLang="zh-TW" sz="1200" kern="1200" dirty="0">
                <a:solidFill>
                  <a:schemeClr val="tx1"/>
                </a:solidFill>
                <a:effectLst/>
                <a:latin typeface="+mn-lt"/>
                <a:ea typeface="+mn-ea"/>
                <a:cs typeface="+mn-cs"/>
              </a:rPr>
              <a:t>NP complete </a:t>
            </a:r>
            <a:r>
              <a:rPr lang="zh-TW" altLang="zh-TW" sz="1200" kern="1200" dirty="0">
                <a:solidFill>
                  <a:schemeClr val="tx1"/>
                </a:solidFill>
                <a:effectLst/>
                <a:latin typeface="+mn-lt"/>
                <a:ea typeface="+mn-ea"/>
                <a:cs typeface="+mn-cs"/>
              </a:rPr>
              <a:t>的</a:t>
            </a:r>
            <a:r>
              <a:rPr lang="en-US" altLang="zh-TW" sz="1200" kern="1200" dirty="0">
                <a:solidFill>
                  <a:schemeClr val="tx1"/>
                </a:solidFill>
                <a:effectLst/>
                <a:latin typeface="+mn-lt"/>
                <a:ea typeface="+mn-ea"/>
                <a:cs typeface="+mn-cs"/>
              </a:rPr>
              <a:t> LTE </a:t>
            </a:r>
            <a:r>
              <a:rPr lang="zh-TW" altLang="zh-TW" sz="1200" kern="1200" dirty="0">
                <a:solidFill>
                  <a:schemeClr val="tx1"/>
                </a:solidFill>
                <a:effectLst/>
                <a:latin typeface="+mn-lt"/>
                <a:ea typeface="+mn-ea"/>
                <a:cs typeface="+mn-cs"/>
              </a:rPr>
              <a:t>容量分配問題。</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進一步地，</a:t>
            </a:r>
            <a:r>
              <a:rPr lang="zh-TW" altLang="en-US" sz="1200" kern="1200" dirty="0">
                <a:solidFill>
                  <a:schemeClr val="tx1"/>
                </a:solidFill>
                <a:effectLst/>
                <a:latin typeface="+mn-lt"/>
                <a:ea typeface="+mn-ea"/>
                <a:cs typeface="+mn-cs"/>
              </a:rPr>
              <a:t>它</a:t>
            </a:r>
            <a:r>
              <a:rPr lang="zh-TW" altLang="zh-TW" sz="1200" kern="1200" dirty="0">
                <a:solidFill>
                  <a:schemeClr val="tx1"/>
                </a:solidFill>
                <a:effectLst/>
                <a:latin typeface="+mn-lt"/>
                <a:ea typeface="+mn-ea"/>
                <a:cs typeface="+mn-cs"/>
              </a:rPr>
              <a:t>提出了自適應迭代局部搜索演算法</a:t>
            </a:r>
            <a:r>
              <a:rPr lang="en-US" altLang="zh-TW" sz="1200" kern="1200" dirty="0">
                <a:solidFill>
                  <a:schemeClr val="tx1"/>
                </a:solidFill>
                <a:effectLst/>
                <a:latin typeface="+mn-lt"/>
                <a:ea typeface="+mn-ea"/>
                <a:cs typeface="+mn-cs"/>
              </a:rPr>
              <a:t>(adaptive iterative local search algorithm)</a:t>
            </a:r>
            <a:r>
              <a:rPr lang="zh-TW" altLang="zh-TW" sz="1200" kern="1200" dirty="0">
                <a:solidFill>
                  <a:schemeClr val="tx1"/>
                </a:solidFill>
                <a:effectLst/>
                <a:latin typeface="+mn-lt"/>
                <a:ea typeface="+mn-ea"/>
                <a:cs typeface="+mn-cs"/>
              </a:rPr>
              <a:t>來解決這個問題。</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實驗結果表明，與貪婪演算法相比，該算法的計算時間減少了</a:t>
            </a:r>
            <a:r>
              <a:rPr lang="en-US" altLang="zh-TW" sz="1200" kern="1200" dirty="0">
                <a:solidFill>
                  <a:schemeClr val="tx1"/>
                </a:solidFill>
                <a:effectLst/>
                <a:latin typeface="+mn-lt"/>
                <a:ea typeface="+mn-ea"/>
                <a:cs typeface="+mn-cs"/>
              </a:rPr>
              <a:t> 6.7%</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6</a:t>
            </a:fld>
            <a:endParaRPr lang="zh-TW" altLang="en-US"/>
          </a:p>
        </p:txBody>
      </p:sp>
    </p:spTree>
    <p:extLst>
      <p:ext uri="{BB962C8B-B14F-4D97-AF65-F5344CB8AC3E}">
        <p14:creationId xmlns:p14="http://schemas.microsoft.com/office/powerpoint/2010/main" val="19431812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4G-LTE</a:t>
            </a:r>
            <a:r>
              <a:rPr lang="zh-TW" altLang="zh-TW" sz="1200" kern="1200" dirty="0">
                <a:solidFill>
                  <a:schemeClr val="tx1"/>
                </a:solidFill>
                <a:effectLst/>
                <a:latin typeface="+mn-lt"/>
                <a:ea typeface="+mn-ea"/>
                <a:cs typeface="+mn-cs"/>
              </a:rPr>
              <a:t>行動網路技術是滿足</a:t>
            </a:r>
            <a:r>
              <a:rPr lang="en-US" altLang="zh-TW" sz="1200" kern="1200" dirty="0">
                <a:solidFill>
                  <a:schemeClr val="tx1"/>
                </a:solidFill>
                <a:effectLst/>
                <a:latin typeface="+mn-lt"/>
                <a:ea typeface="+mn-ea"/>
                <a:cs typeface="+mn-cs"/>
              </a:rPr>
              <a:t>ITU-IMT</a:t>
            </a:r>
            <a:r>
              <a:rPr lang="zh-TW" altLang="zh-TW" sz="1200" kern="1200" dirty="0">
                <a:solidFill>
                  <a:schemeClr val="tx1"/>
                </a:solidFill>
                <a:effectLst/>
                <a:latin typeface="+mn-lt"/>
                <a:ea typeface="+mn-ea"/>
                <a:cs typeface="+mn-cs"/>
              </a:rPr>
              <a:t>提案要求的極具潛力的進步之一。</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 4G-LTE </a:t>
            </a:r>
            <a:r>
              <a:rPr lang="zh-TW" altLang="zh-TW" sz="1200" kern="1200" dirty="0">
                <a:solidFill>
                  <a:schemeClr val="tx1"/>
                </a:solidFill>
                <a:effectLst/>
                <a:latin typeface="+mn-lt"/>
                <a:ea typeface="+mn-ea"/>
                <a:cs typeface="+mn-cs"/>
              </a:rPr>
              <a:t>透過技術增強以及滿足動態用戶需求的有效方式來實現其各種要求。</a:t>
            </a:r>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62</a:t>
            </a:fld>
            <a:endParaRPr lang="zh-TW" altLang="en-US"/>
          </a:p>
        </p:txBody>
      </p:sp>
    </p:spTree>
    <p:extLst>
      <p:ext uri="{BB962C8B-B14F-4D97-AF65-F5344CB8AC3E}">
        <p14:creationId xmlns:p14="http://schemas.microsoft.com/office/powerpoint/2010/main" val="27838715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然而，實現該目標具有嚴重的障礙和嚴竣的現實因素，例如可用頻譜、共享可用頻譜以及分配在網路組件之間優化可用頻譜。 </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這項工作討論了</a:t>
            </a:r>
            <a:r>
              <a:rPr lang="en-US" altLang="zh-TW" sz="1200" kern="1200" dirty="0">
                <a:solidFill>
                  <a:schemeClr val="tx1"/>
                </a:solidFill>
                <a:effectLst/>
                <a:latin typeface="+mn-lt"/>
                <a:ea typeface="+mn-ea"/>
                <a:cs typeface="+mn-cs"/>
              </a:rPr>
              <a:t> LTE </a:t>
            </a:r>
            <a:r>
              <a:rPr lang="zh-TW" altLang="zh-TW" sz="1200" kern="1200" dirty="0">
                <a:solidFill>
                  <a:schemeClr val="tx1"/>
                </a:solidFill>
                <a:effectLst/>
                <a:latin typeface="+mn-lt"/>
                <a:ea typeface="+mn-ea"/>
                <a:cs typeface="+mn-cs"/>
              </a:rPr>
              <a:t>技術、網路組件、組件功能和各種挑戰。 </a:t>
            </a:r>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63</a:t>
            </a:fld>
            <a:endParaRPr lang="zh-TW" altLang="en-US"/>
          </a:p>
        </p:txBody>
      </p:sp>
    </p:spTree>
    <p:extLst>
      <p:ext uri="{BB962C8B-B14F-4D97-AF65-F5344CB8AC3E}">
        <p14:creationId xmlns:p14="http://schemas.microsoft.com/office/powerpoint/2010/main" val="41137713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具體來說，</a:t>
            </a:r>
            <a:r>
              <a:rPr lang="en-US" altLang="zh-TW" sz="1200" kern="1200" dirty="0">
                <a:solidFill>
                  <a:schemeClr val="tx1"/>
                </a:solidFill>
                <a:effectLst/>
                <a:latin typeface="+mn-lt"/>
                <a:ea typeface="+mn-ea"/>
                <a:cs typeface="+mn-cs"/>
              </a:rPr>
              <a:t>LTE</a:t>
            </a:r>
            <a:r>
              <a:rPr lang="zh-TW" altLang="zh-TW" sz="1200" kern="1200" dirty="0">
                <a:solidFill>
                  <a:schemeClr val="tx1"/>
                </a:solidFill>
                <a:effectLst/>
                <a:latin typeface="+mn-lt"/>
                <a:ea typeface="+mn-ea"/>
                <a:cs typeface="+mn-cs"/>
              </a:rPr>
              <a:t>回傳網路的容量分配是</a:t>
            </a:r>
            <a:r>
              <a:rPr lang="en-US" altLang="zh-TW" sz="1200" kern="1200" dirty="0">
                <a:solidFill>
                  <a:schemeClr val="tx1"/>
                </a:solidFill>
                <a:effectLst/>
                <a:latin typeface="+mn-lt"/>
                <a:ea typeface="+mn-ea"/>
                <a:cs typeface="+mn-cs"/>
              </a:rPr>
              <a:t>NP complete</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在本文中，闡述並證明了</a:t>
            </a:r>
            <a:r>
              <a:rPr lang="en-US" altLang="zh-TW" sz="1200" kern="1200" dirty="0">
                <a:solidFill>
                  <a:schemeClr val="tx1"/>
                </a:solidFill>
                <a:effectLst/>
                <a:latin typeface="+mn-lt"/>
                <a:ea typeface="+mn-ea"/>
                <a:cs typeface="+mn-cs"/>
              </a:rPr>
              <a:t> LTE </a:t>
            </a:r>
            <a:r>
              <a:rPr lang="zh-TW" altLang="zh-TW" sz="1200" kern="1200" dirty="0">
                <a:solidFill>
                  <a:schemeClr val="tx1"/>
                </a:solidFill>
                <a:effectLst/>
                <a:latin typeface="+mn-lt"/>
                <a:ea typeface="+mn-ea"/>
                <a:cs typeface="+mn-cs"/>
              </a:rPr>
              <a:t>回傳網路容量分配的減少。 </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此外，與貪婪算法相比，在本文提出的自適應迭代局部搜索演算法的平均計算時間減少了大約</a:t>
            </a:r>
            <a:r>
              <a:rPr lang="en-US" altLang="zh-TW" sz="1200" kern="1200" dirty="0">
                <a:solidFill>
                  <a:schemeClr val="tx1"/>
                </a:solidFill>
                <a:effectLst/>
                <a:latin typeface="+mn-lt"/>
                <a:ea typeface="+mn-ea"/>
                <a:cs typeface="+mn-cs"/>
              </a:rPr>
              <a:t> 6.7%</a:t>
            </a:r>
            <a:r>
              <a:rPr lang="zh-TW" altLang="zh-TW" sz="1200" kern="1200" dirty="0">
                <a:solidFill>
                  <a:schemeClr val="tx1"/>
                </a:solidFill>
                <a:effectLst/>
                <a:latin typeface="+mn-lt"/>
                <a:ea typeface="+mn-ea"/>
                <a:cs typeface="+mn-cs"/>
              </a:rPr>
              <a:t>。</a:t>
            </a:r>
          </a:p>
          <a:p>
            <a:endParaRPr lang="zh-TW" altLang="en-US"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64</a:t>
            </a:fld>
            <a:endParaRPr lang="zh-TW" altLang="en-US"/>
          </a:p>
        </p:txBody>
      </p:sp>
    </p:spTree>
    <p:extLst>
      <p:ext uri="{BB962C8B-B14F-4D97-AF65-F5344CB8AC3E}">
        <p14:creationId xmlns:p14="http://schemas.microsoft.com/office/powerpoint/2010/main" val="22535827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如果裡面的數字挑選幾個出來，相加等於</a:t>
            </a:r>
            <a:r>
              <a:rPr lang="en-US" altLang="zh-TW" dirty="0"/>
              <a:t>9</a:t>
            </a:r>
            <a:r>
              <a:rPr lang="zh-TW" altLang="en-US" dirty="0"/>
              <a:t> 就代表符合這個問題。</a:t>
            </a:r>
            <a:endParaRPr lang="en-US" altLang="zh-TW"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67</a:t>
            </a:fld>
            <a:endParaRPr lang="zh-TW" altLang="en-US"/>
          </a:p>
        </p:txBody>
      </p:sp>
    </p:spTree>
    <p:extLst>
      <p:ext uri="{BB962C8B-B14F-4D97-AF65-F5344CB8AC3E}">
        <p14:creationId xmlns:p14="http://schemas.microsoft.com/office/powerpoint/2010/main" val="4281212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4G </a:t>
            </a:r>
            <a:r>
              <a:rPr lang="zh-TW" altLang="zh-TW" sz="1200" kern="1200" dirty="0">
                <a:solidFill>
                  <a:schemeClr val="tx1"/>
                </a:solidFill>
                <a:effectLst/>
                <a:latin typeface="+mn-lt"/>
                <a:ea typeface="+mn-ea"/>
                <a:cs typeface="+mn-cs"/>
              </a:rPr>
              <a:t>也稱為第四代技術，是所有現有網路技術的</a:t>
            </a:r>
            <a:r>
              <a:rPr lang="zh-TW" altLang="en-US" sz="1200" kern="1200" dirty="0">
                <a:solidFill>
                  <a:schemeClr val="tx1"/>
                </a:solidFill>
                <a:effectLst/>
                <a:latin typeface="+mn-lt"/>
                <a:ea typeface="+mn-ea"/>
                <a:cs typeface="+mn-cs"/>
              </a:rPr>
              <a:t>整</a:t>
            </a:r>
            <a:r>
              <a:rPr lang="zh-TW" altLang="zh-TW" sz="1200" kern="1200" dirty="0">
                <a:solidFill>
                  <a:schemeClr val="tx1"/>
                </a:solidFill>
                <a:effectLst/>
                <a:latin typeface="+mn-lt"/>
                <a:ea typeface="+mn-ea"/>
                <a:cs typeface="+mn-cs"/>
              </a:rPr>
              <a:t>合平台，</a:t>
            </a:r>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如</a:t>
            </a:r>
            <a:r>
              <a:rPr lang="en-US" altLang="zh-TW" sz="1200" kern="1200" dirty="0">
                <a:solidFill>
                  <a:schemeClr val="tx1"/>
                </a:solidFill>
                <a:effectLst/>
                <a:latin typeface="+mn-lt"/>
                <a:ea typeface="+mn-ea"/>
                <a:cs typeface="+mn-cs"/>
              </a:rPr>
              <a:t> 2G</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3G</a:t>
            </a:r>
            <a:r>
              <a:rPr lang="zh-TW" altLang="zh-TW" sz="1200" kern="1200" dirty="0">
                <a:solidFill>
                  <a:schemeClr val="tx1"/>
                </a:solidFill>
                <a:effectLst/>
                <a:latin typeface="+mn-lt"/>
                <a:ea typeface="+mn-ea"/>
                <a:cs typeface="+mn-cs"/>
              </a:rPr>
              <a:t>、無線區域網路</a:t>
            </a:r>
            <a:r>
              <a:rPr lang="en-US" altLang="zh-TW" sz="1200" kern="1200" dirty="0">
                <a:solidFill>
                  <a:schemeClr val="tx1"/>
                </a:solidFill>
                <a:effectLst/>
                <a:latin typeface="+mn-lt"/>
                <a:ea typeface="+mn-ea"/>
                <a:cs typeface="+mn-cs"/>
              </a:rPr>
              <a:t>(WLAN)</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WiMAX(</a:t>
            </a:r>
            <a:r>
              <a:rPr lang="zh-TW" altLang="zh-TW" sz="1200" kern="1200" dirty="0">
                <a:solidFill>
                  <a:schemeClr val="tx1"/>
                </a:solidFill>
                <a:effectLst/>
                <a:latin typeface="+mn-lt"/>
                <a:ea typeface="+mn-ea"/>
                <a:cs typeface="+mn-cs"/>
              </a:rPr>
              <a:t>全球互通微波存取</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、無線個人網路</a:t>
            </a:r>
            <a:r>
              <a:rPr lang="en-US" altLang="zh-TW" sz="1200" kern="1200" dirty="0">
                <a:solidFill>
                  <a:schemeClr val="tx1"/>
                </a:solidFill>
                <a:effectLst/>
                <a:latin typeface="+mn-lt"/>
                <a:ea typeface="+mn-ea"/>
                <a:cs typeface="+mn-cs"/>
              </a:rPr>
              <a:t> (WPAN)</a:t>
            </a:r>
            <a:r>
              <a:rPr lang="zh-TW" altLang="zh-TW" sz="1200" kern="1200" dirty="0">
                <a:solidFill>
                  <a:schemeClr val="tx1"/>
                </a:solidFill>
                <a:effectLst/>
                <a:latin typeface="+mn-lt"/>
                <a:ea typeface="+mn-ea"/>
                <a:cs typeface="+mn-cs"/>
              </a:rPr>
              <a:t>以及有線網路系統</a:t>
            </a:r>
            <a:r>
              <a:rPr lang="zh-TW" altLang="en-US"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reference [1,2]</a:t>
            </a:r>
            <a:r>
              <a:rPr lang="zh-TW" altLang="en-US" sz="1200" kern="1200" dirty="0">
                <a:solidFill>
                  <a:schemeClr val="tx1"/>
                </a:solidFill>
                <a:effectLst/>
                <a:latin typeface="+mn-lt"/>
                <a:ea typeface="+mn-ea"/>
                <a:cs typeface="+mn-cs"/>
              </a:rPr>
              <a:t>中提到</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此外，</a:t>
            </a:r>
            <a:r>
              <a:rPr lang="en-US" altLang="zh-TW" sz="1200" kern="1200" dirty="0">
                <a:solidFill>
                  <a:schemeClr val="tx1"/>
                </a:solidFill>
                <a:effectLst/>
                <a:latin typeface="+mn-lt"/>
                <a:ea typeface="+mn-ea"/>
                <a:cs typeface="+mn-cs"/>
              </a:rPr>
              <a:t>4G</a:t>
            </a:r>
            <a:r>
              <a:rPr lang="zh-TW" altLang="zh-TW" sz="1200" kern="1200" dirty="0">
                <a:solidFill>
                  <a:schemeClr val="tx1"/>
                </a:solidFill>
                <a:effectLst/>
                <a:latin typeface="+mn-lt"/>
                <a:ea typeface="+mn-ea"/>
                <a:cs typeface="+mn-cs"/>
              </a:rPr>
              <a:t>是</a:t>
            </a:r>
            <a:r>
              <a:rPr lang="en-US" altLang="zh-TW" sz="1200" kern="1200" dirty="0">
                <a:solidFill>
                  <a:schemeClr val="tx1"/>
                </a:solidFill>
                <a:effectLst/>
                <a:latin typeface="+mn-lt"/>
                <a:ea typeface="+mn-ea"/>
                <a:cs typeface="+mn-cs"/>
              </a:rPr>
              <a:t>GSM</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GPRS</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EDGE</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UMTS</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W-CDMA</a:t>
            </a:r>
            <a:r>
              <a:rPr lang="zh-TW" altLang="zh-TW" sz="1200" kern="1200" dirty="0">
                <a:solidFill>
                  <a:schemeClr val="tx1"/>
                </a:solidFill>
                <a:effectLst/>
                <a:latin typeface="+mn-lt"/>
                <a:ea typeface="+mn-ea"/>
                <a:cs typeface="+mn-cs"/>
              </a:rPr>
              <a:t>、</a:t>
            </a:r>
            <a:r>
              <a:rPr lang="en-US" altLang="zh-TW" sz="1200" kern="1200" dirty="0" err="1">
                <a:solidFill>
                  <a:schemeClr val="tx1"/>
                </a:solidFill>
                <a:effectLst/>
                <a:latin typeface="+mn-lt"/>
                <a:ea typeface="+mn-ea"/>
                <a:cs typeface="+mn-cs"/>
              </a:rPr>
              <a:t>CDMAone</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IMT-2000</a:t>
            </a:r>
            <a:r>
              <a:rPr lang="zh-TW" altLang="zh-TW" sz="1200" kern="1200" dirty="0">
                <a:solidFill>
                  <a:schemeClr val="tx1"/>
                </a:solidFill>
                <a:effectLst/>
                <a:latin typeface="+mn-lt"/>
                <a:ea typeface="+mn-ea"/>
                <a:cs typeface="+mn-cs"/>
              </a:rPr>
              <a:t>、</a:t>
            </a:r>
            <a:r>
              <a:rPr lang="en-US" altLang="zh-TW" sz="1200" kern="1200" dirty="0" err="1">
                <a:solidFill>
                  <a:schemeClr val="tx1"/>
                </a:solidFill>
                <a:effectLst/>
                <a:latin typeface="+mn-lt"/>
                <a:ea typeface="+mn-ea"/>
                <a:cs typeface="+mn-cs"/>
              </a:rPr>
              <a:t>WiFi</a:t>
            </a:r>
            <a:r>
              <a:rPr lang="zh-TW" altLang="zh-TW" sz="1200" kern="1200" dirty="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Zigbee</a:t>
            </a:r>
            <a:r>
              <a:rPr lang="zh-TW" altLang="zh-TW" sz="1200" kern="1200" dirty="0">
                <a:solidFill>
                  <a:schemeClr val="tx1"/>
                </a:solidFill>
                <a:effectLst/>
                <a:latin typeface="+mn-lt"/>
                <a:ea typeface="+mn-ea"/>
                <a:cs typeface="+mn-cs"/>
              </a:rPr>
              <a:t>、藍牙等現有協定的集大成</a:t>
            </a:r>
            <a:r>
              <a:rPr lang="zh-TW" altLang="en-US"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reference [3]</a:t>
            </a:r>
            <a:r>
              <a:rPr lang="zh-TW" altLang="en-US" sz="1200" kern="1200" dirty="0">
                <a:solidFill>
                  <a:schemeClr val="tx1"/>
                </a:solidFill>
                <a:effectLst/>
                <a:latin typeface="+mn-lt"/>
                <a:ea typeface="+mn-ea"/>
                <a:cs typeface="+mn-cs"/>
              </a:rPr>
              <a:t>中提到</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7</a:t>
            </a:fld>
            <a:endParaRPr lang="zh-TW" altLang="en-US"/>
          </a:p>
        </p:txBody>
      </p:sp>
    </p:spTree>
    <p:extLst>
      <p:ext uri="{BB962C8B-B14F-4D97-AF65-F5344CB8AC3E}">
        <p14:creationId xmlns:p14="http://schemas.microsoft.com/office/powerpoint/2010/main" val="3308147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4G </a:t>
            </a:r>
            <a:r>
              <a:rPr lang="zh-TW" altLang="zh-TW" sz="1200" kern="1200" dirty="0">
                <a:solidFill>
                  <a:schemeClr val="tx1"/>
                </a:solidFill>
                <a:effectLst/>
                <a:latin typeface="+mn-lt"/>
                <a:ea typeface="+mn-ea"/>
                <a:cs typeface="+mn-cs"/>
              </a:rPr>
              <a:t>技術的主要目標是透過互聯網協定</a:t>
            </a:r>
            <a:r>
              <a:rPr lang="zh-TW" altLang="en-US" sz="1200" kern="1200" dirty="0">
                <a:solidFill>
                  <a:schemeClr val="tx1"/>
                </a:solidFill>
                <a:effectLst/>
                <a:latin typeface="+mn-lt"/>
                <a:ea typeface="+mn-ea"/>
                <a:cs typeface="+mn-cs"/>
              </a:rPr>
              <a:t>的</a:t>
            </a:r>
            <a:r>
              <a:rPr lang="zh-TW" altLang="zh-TW" sz="1200" kern="1200" dirty="0">
                <a:solidFill>
                  <a:schemeClr val="tx1"/>
                </a:solidFill>
                <a:effectLst/>
                <a:latin typeface="+mn-lt"/>
                <a:ea typeface="+mn-ea"/>
                <a:cs typeface="+mn-cs"/>
              </a:rPr>
              <a:t>交互式服務</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提供端到端最佳質量的多媒體。</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a:solidFill>
                  <a:schemeClr val="tx1"/>
                </a:solidFill>
                <a:effectLst/>
                <a:latin typeface="+mn-lt"/>
                <a:ea typeface="+mn-ea"/>
                <a:cs typeface="+mn-cs"/>
              </a:rPr>
              <a:t>然而，具有挑戰性的問題是，</a:t>
            </a:r>
            <a:r>
              <a:rPr lang="zh-TW" altLang="en-US" sz="1200" kern="1200" dirty="0">
                <a:solidFill>
                  <a:schemeClr val="tx1"/>
                </a:solidFill>
                <a:effectLst/>
                <a:latin typeface="+mn-lt"/>
                <a:ea typeface="+mn-ea"/>
                <a:cs typeface="+mn-cs"/>
              </a:rPr>
              <a:t>任何 </a:t>
            </a:r>
            <a:r>
              <a:rPr lang="en-US" altLang="zh-TW" sz="1200" kern="1200" dirty="0">
                <a:solidFill>
                  <a:schemeClr val="tx1"/>
                </a:solidFill>
                <a:effectLst/>
                <a:latin typeface="+mn-lt"/>
                <a:ea typeface="+mn-ea"/>
                <a:cs typeface="+mn-cs"/>
              </a:rPr>
              <a:t>4G </a:t>
            </a:r>
            <a:r>
              <a:rPr lang="zh-TW" altLang="en-US" sz="1200" kern="1200" dirty="0">
                <a:solidFill>
                  <a:schemeClr val="tx1"/>
                </a:solidFill>
                <a:effectLst/>
                <a:latin typeface="+mn-lt"/>
                <a:ea typeface="+mn-ea"/>
                <a:cs typeface="+mn-cs"/>
              </a:rPr>
              <a:t>系統都必須提供 </a:t>
            </a:r>
            <a:r>
              <a:rPr lang="en-US" altLang="zh-TW" sz="1200" kern="1200" dirty="0">
                <a:solidFill>
                  <a:schemeClr val="tx1"/>
                </a:solidFill>
                <a:effectLst/>
                <a:latin typeface="+mn-lt"/>
                <a:ea typeface="+mn-ea"/>
                <a:cs typeface="+mn-cs"/>
              </a:rPr>
              <a:t>ITU </a:t>
            </a:r>
            <a:r>
              <a:rPr lang="zh-TW" altLang="en-US" sz="1200" kern="1200" dirty="0">
                <a:solidFill>
                  <a:schemeClr val="tx1"/>
                </a:solidFill>
                <a:effectLst/>
                <a:latin typeface="+mn-lt"/>
                <a:ea typeface="+mn-ea"/>
                <a:cs typeface="+mn-cs"/>
              </a:rPr>
              <a:t>在 </a:t>
            </a:r>
            <a:r>
              <a:rPr lang="en-US" altLang="zh-TW" sz="1200" kern="1200" dirty="0">
                <a:solidFill>
                  <a:schemeClr val="tx1"/>
                </a:solidFill>
                <a:effectLst/>
                <a:latin typeface="+mn-lt"/>
                <a:ea typeface="+mn-ea"/>
                <a:cs typeface="+mn-cs"/>
              </a:rPr>
              <a:t>IMT Advanced </a:t>
            </a:r>
            <a:r>
              <a:rPr lang="zh-TW" altLang="en-US" sz="1200" kern="1200" dirty="0">
                <a:solidFill>
                  <a:schemeClr val="tx1"/>
                </a:solidFill>
                <a:effectLst/>
                <a:latin typeface="+mn-lt"/>
                <a:ea typeface="+mn-ea"/>
                <a:cs typeface="+mn-cs"/>
              </a:rPr>
              <a:t>中定義的功能。在</a:t>
            </a:r>
            <a:r>
              <a:rPr lang="en-US" altLang="zh-TW" sz="1200" kern="1200" dirty="0">
                <a:solidFill>
                  <a:schemeClr val="tx1"/>
                </a:solidFill>
                <a:effectLst/>
                <a:latin typeface="+mn-lt"/>
                <a:ea typeface="+mn-ea"/>
                <a:cs typeface="+mn-cs"/>
              </a:rPr>
              <a:t>ref</a:t>
            </a:r>
            <a:r>
              <a:rPr lang="en-US" altLang="zh-TW" sz="1200" dirty="0"/>
              <a:t>[4, 5]</a:t>
            </a:r>
            <a:r>
              <a:rPr lang="zh-TW" altLang="en-US" sz="1200" dirty="0"/>
              <a:t>中有提到</a:t>
            </a:r>
            <a:r>
              <a:rPr lang="en-US" altLang="zh-TW" sz="1200" dirty="0"/>
              <a:t> </a:t>
            </a:r>
            <a:r>
              <a:rPr lang="zh-TW" altLang="zh-TW" sz="1200" kern="1200" dirty="0">
                <a:solidFill>
                  <a:schemeClr val="tx1"/>
                </a:solidFill>
                <a:effectLst/>
                <a:latin typeface="+mn-lt"/>
                <a:ea typeface="+mn-ea"/>
                <a:cs typeface="+mn-cs"/>
              </a:rPr>
              <a:t>。</a:t>
            </a:r>
          </a:p>
          <a:p>
            <a:endParaRPr lang="en-US" altLang="zh-TW" dirty="0"/>
          </a:p>
          <a:p>
            <a:r>
              <a:rPr lang="en-US" altLang="zh-TW" sz="1200" b="1" dirty="0"/>
              <a:t>ITU (International Telecommunications Union)</a:t>
            </a:r>
            <a:r>
              <a:rPr lang="zh-TW" altLang="zh-TW" sz="1200" b="1" kern="1200" dirty="0">
                <a:solidFill>
                  <a:schemeClr val="tx1"/>
                </a:solidFill>
                <a:effectLst/>
                <a:latin typeface="+mn-lt"/>
                <a:ea typeface="+mn-ea"/>
                <a:cs typeface="+mn-cs"/>
              </a:rPr>
              <a:t>國際電信聯盟</a:t>
            </a:r>
            <a:endParaRPr lang="en-US" altLang="zh-TW" sz="1200" b="1" kern="1200" dirty="0">
              <a:solidFill>
                <a:schemeClr val="tx1"/>
              </a:solidFill>
              <a:effectLst/>
              <a:latin typeface="+mn-lt"/>
              <a:ea typeface="+mn-ea"/>
              <a:cs typeface="+mn-cs"/>
            </a:endParaRPr>
          </a:p>
          <a:p>
            <a:r>
              <a:rPr lang="en-US" altLang="zh-TW" sz="1200" b="1" dirty="0"/>
              <a:t>IMT (International Mobile Telecommunications)</a:t>
            </a:r>
            <a:r>
              <a:rPr lang="zh-TW" altLang="zh-TW" sz="1200" b="1" kern="1200" dirty="0">
                <a:solidFill>
                  <a:schemeClr val="tx1"/>
                </a:solidFill>
                <a:effectLst/>
                <a:latin typeface="+mn-lt"/>
                <a:ea typeface="+mn-ea"/>
                <a:cs typeface="+mn-cs"/>
              </a:rPr>
              <a:t>國際移動電信</a:t>
            </a:r>
            <a:endParaRPr lang="zh-TW" altLang="en-US" b="1" dirty="0"/>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8</a:t>
            </a:fld>
            <a:endParaRPr lang="zh-TW" altLang="en-US"/>
          </a:p>
        </p:txBody>
      </p:sp>
    </p:spTree>
    <p:extLst>
      <p:ext uri="{BB962C8B-B14F-4D97-AF65-F5344CB8AC3E}">
        <p14:creationId xmlns:p14="http://schemas.microsoft.com/office/powerpoint/2010/main" val="2669705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4G-LTE </a:t>
            </a:r>
            <a:r>
              <a:rPr lang="zh-TW" altLang="zh-TW" sz="1200" kern="1200" dirty="0">
                <a:solidFill>
                  <a:schemeClr val="tx1"/>
                </a:solidFill>
                <a:effectLst/>
                <a:latin typeface="+mn-lt"/>
                <a:ea typeface="+mn-ea"/>
                <a:cs typeface="+mn-cs"/>
              </a:rPr>
              <a:t>網路是一種行動通訊網路，它實現</a:t>
            </a:r>
            <a:r>
              <a:rPr lang="zh-TW" altLang="en-US" sz="1200" kern="1200" dirty="0">
                <a:solidFill>
                  <a:schemeClr val="tx1"/>
                </a:solidFill>
                <a:effectLst/>
                <a:latin typeface="+mn-lt"/>
                <a:ea typeface="+mn-ea"/>
                <a:cs typeface="+mn-cs"/>
              </a:rPr>
              <a:t>了</a:t>
            </a:r>
            <a:r>
              <a:rPr lang="en-US" altLang="zh-TW" sz="1200" kern="1200" dirty="0">
                <a:solidFill>
                  <a:schemeClr val="tx1"/>
                </a:solidFill>
                <a:effectLst/>
                <a:latin typeface="+mn-lt"/>
                <a:ea typeface="+mn-ea"/>
                <a:cs typeface="+mn-cs"/>
              </a:rPr>
              <a:t> ITU-IMT </a:t>
            </a:r>
            <a:r>
              <a:rPr lang="zh-TW" altLang="en-US" sz="1200" kern="1200" dirty="0">
                <a:solidFill>
                  <a:schemeClr val="tx1"/>
                </a:solidFill>
                <a:effectLst/>
                <a:latin typeface="+mn-lt"/>
                <a:ea typeface="+mn-ea"/>
                <a:cs typeface="+mn-cs"/>
              </a:rPr>
              <a:t>所</a:t>
            </a:r>
            <a:r>
              <a:rPr lang="zh-TW" altLang="zh-TW" sz="1200" kern="1200" dirty="0">
                <a:solidFill>
                  <a:schemeClr val="tx1"/>
                </a:solidFill>
                <a:effectLst/>
                <a:latin typeface="+mn-lt"/>
                <a:ea typeface="+mn-ea"/>
                <a:cs typeface="+mn-cs"/>
              </a:rPr>
              <a:t>設定的目標的潛在解決方案。</a:t>
            </a: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a:solidFill>
                  <a:schemeClr val="tx1"/>
                </a:solidFill>
                <a:effectLst/>
                <a:latin typeface="+mn-lt"/>
                <a:ea typeface="+mn-ea"/>
                <a:cs typeface="+mn-cs"/>
              </a:rPr>
              <a:t>4G-LTE </a:t>
            </a:r>
            <a:r>
              <a:rPr lang="zh-TW" altLang="zh-TW" sz="1200" kern="1200" dirty="0">
                <a:solidFill>
                  <a:schemeClr val="tx1"/>
                </a:solidFill>
                <a:effectLst/>
                <a:latin typeface="+mn-lt"/>
                <a:ea typeface="+mn-ea"/>
                <a:cs typeface="+mn-cs"/>
              </a:rPr>
              <a:t>顯著的技術進步在於，去除了數據傳輸的冗餘電路交換</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。在</a:t>
            </a:r>
            <a:r>
              <a:rPr lang="en-US" altLang="zh-TW" sz="1200" kern="1200" dirty="0">
                <a:solidFill>
                  <a:schemeClr val="tx1"/>
                </a:solidFill>
                <a:effectLst/>
                <a:latin typeface="+mn-lt"/>
                <a:ea typeface="+mn-ea"/>
                <a:cs typeface="+mn-cs"/>
              </a:rPr>
              <a:t>ref[6, 7]</a:t>
            </a:r>
            <a:r>
              <a:rPr lang="zh-TW" altLang="en-US" sz="1200" dirty="0"/>
              <a:t>中有提到</a:t>
            </a:r>
            <a:r>
              <a:rPr lang="en-US" altLang="zh-TW" sz="1200" dirty="0"/>
              <a:t> </a:t>
            </a:r>
            <a:r>
              <a:rPr lang="zh-TW" altLang="zh-TW" sz="1200" kern="1200" dirty="0">
                <a:solidFill>
                  <a:schemeClr val="tx1"/>
                </a:solidFill>
                <a:effectLst/>
                <a:latin typeface="+mn-lt"/>
                <a:ea typeface="+mn-ea"/>
                <a:cs typeface="+mn-cs"/>
              </a:rPr>
              <a:t>。</a:t>
            </a: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在傳統的</a:t>
            </a:r>
            <a:r>
              <a:rPr lang="en-US" altLang="zh-TW" sz="1200" kern="1200" dirty="0">
                <a:solidFill>
                  <a:schemeClr val="tx1"/>
                </a:solidFill>
                <a:effectLst/>
                <a:latin typeface="+mn-lt"/>
                <a:ea typeface="+mn-ea"/>
                <a:cs typeface="+mn-cs"/>
              </a:rPr>
              <a:t> 2G </a:t>
            </a:r>
            <a:r>
              <a:rPr lang="zh-TW" altLang="zh-TW" sz="1200" kern="1200" dirty="0">
                <a:solidFill>
                  <a:schemeClr val="tx1"/>
                </a:solidFill>
                <a:effectLst/>
                <a:latin typeface="+mn-lt"/>
                <a:ea typeface="+mn-ea"/>
                <a:cs typeface="+mn-cs"/>
              </a:rPr>
              <a:t>網路中，語音</a:t>
            </a:r>
            <a:r>
              <a:rPr lang="zh-TW" altLang="en-US" sz="1200" kern="1200" dirty="0">
                <a:solidFill>
                  <a:schemeClr val="tx1"/>
                </a:solidFill>
                <a:effectLst/>
                <a:latin typeface="+mn-lt"/>
                <a:ea typeface="+mn-ea"/>
                <a:cs typeface="+mn-cs"/>
              </a:rPr>
              <a:t>傳輸</a:t>
            </a:r>
            <a:r>
              <a:rPr lang="zh-TW" altLang="zh-TW" sz="1200" kern="1200" dirty="0">
                <a:solidFill>
                  <a:schemeClr val="tx1"/>
                </a:solidFill>
                <a:effectLst/>
                <a:latin typeface="+mn-lt"/>
                <a:ea typeface="+mn-ea"/>
                <a:cs typeface="+mn-cs"/>
              </a:rPr>
              <a:t>是透過</a:t>
            </a:r>
            <a:r>
              <a:rPr lang="en-US" altLang="zh-TW" sz="1200" kern="1200" dirty="0">
                <a:solidFill>
                  <a:schemeClr val="tx1"/>
                </a:solidFill>
                <a:effectLst/>
                <a:latin typeface="+mn-lt"/>
                <a:ea typeface="+mn-ea"/>
                <a:cs typeface="+mn-cs"/>
              </a:rPr>
              <a:t>MSC</a:t>
            </a:r>
            <a:r>
              <a:rPr lang="zh-TW" altLang="zh-TW" sz="1200" kern="1200" dirty="0">
                <a:solidFill>
                  <a:schemeClr val="tx1"/>
                </a:solidFill>
                <a:effectLst/>
                <a:latin typeface="+mn-lt"/>
                <a:ea typeface="+mn-ea"/>
                <a:cs typeface="+mn-cs"/>
              </a:rPr>
              <a:t>作為 </a:t>
            </a:r>
            <a:r>
              <a:rPr lang="en-US" altLang="zh-TW" sz="1200" kern="1200" dirty="0">
                <a:solidFill>
                  <a:schemeClr val="tx1"/>
                </a:solidFill>
                <a:effectLst/>
                <a:latin typeface="+mn-lt"/>
                <a:ea typeface="+mn-ea"/>
                <a:cs typeface="+mn-cs"/>
              </a:rPr>
              <a:t>TDMA frame</a:t>
            </a:r>
            <a:r>
              <a:rPr lang="zh-TW" altLang="en-US" sz="1200" kern="1200" dirty="0">
                <a:solidFill>
                  <a:schemeClr val="tx1"/>
                </a:solidFill>
                <a:effectLst/>
                <a:latin typeface="+mn-lt"/>
                <a:ea typeface="+mn-ea"/>
                <a:cs typeface="+mn-cs"/>
              </a:rPr>
              <a:t> </a:t>
            </a:r>
            <a:r>
              <a:rPr lang="zh-TW" altLang="zh-TW" sz="1200" kern="1200" dirty="0">
                <a:solidFill>
                  <a:schemeClr val="tx1"/>
                </a:solidFill>
                <a:effectLst/>
                <a:latin typeface="+mn-lt"/>
                <a:ea typeface="+mn-ea"/>
                <a:cs typeface="+mn-cs"/>
              </a:rPr>
              <a:t>由基站</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所</a:t>
            </a:r>
            <a:r>
              <a:rPr lang="zh-TW" altLang="zh-TW" sz="1200" kern="1200" dirty="0">
                <a:solidFill>
                  <a:schemeClr val="tx1"/>
                </a:solidFill>
                <a:effectLst/>
                <a:latin typeface="+mn-lt"/>
                <a:ea typeface="+mn-ea"/>
                <a:cs typeface="+mn-cs"/>
              </a:rPr>
              <a:t>傳輸的。</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en-US" altLang="zh-TW" sz="1200" b="1" dirty="0"/>
              <a:t>Mobile Switching </a:t>
            </a:r>
            <a:r>
              <a:rPr lang="en-US" altLang="zh-TW" sz="1200" b="1" dirty="0" err="1"/>
              <a:t>Centres</a:t>
            </a:r>
            <a:r>
              <a:rPr lang="en-US" altLang="zh-TW" sz="1200" b="1" dirty="0"/>
              <a:t> (MSC)</a:t>
            </a:r>
            <a:r>
              <a:rPr lang="zh-TW" altLang="en-US" sz="1200" b="1" dirty="0"/>
              <a:t> </a:t>
            </a:r>
            <a:r>
              <a:rPr lang="zh-TW" altLang="zh-TW" sz="1200" b="1" kern="1200" dirty="0">
                <a:solidFill>
                  <a:schemeClr val="tx1"/>
                </a:solidFill>
                <a:effectLst/>
                <a:latin typeface="+mn-lt"/>
                <a:ea typeface="+mn-ea"/>
                <a:cs typeface="+mn-cs"/>
              </a:rPr>
              <a:t>移動交換中心</a:t>
            </a:r>
            <a:r>
              <a:rPr lang="en-US" altLang="zh-TW" sz="1200" b="1" kern="1200" dirty="0">
                <a:solidFill>
                  <a:schemeClr val="tx1"/>
                </a:solidFill>
                <a:effectLst/>
                <a:latin typeface="+mn-lt"/>
                <a:ea typeface="+mn-ea"/>
                <a:cs typeface="+mn-cs"/>
              </a:rPr>
              <a:t> </a:t>
            </a:r>
          </a:p>
          <a:p>
            <a:r>
              <a:rPr lang="en-US" altLang="zh-TW" sz="1200" b="1" dirty="0"/>
              <a:t>TDMA frames(</a:t>
            </a:r>
            <a:r>
              <a:rPr lang="zh-TW" altLang="zh-TW" sz="1200" b="1" kern="1200" dirty="0">
                <a:solidFill>
                  <a:schemeClr val="tx1"/>
                </a:solidFill>
                <a:effectLst/>
                <a:latin typeface="+mn-lt"/>
                <a:ea typeface="+mn-ea"/>
                <a:cs typeface="+mn-cs"/>
              </a:rPr>
              <a:t>分時多工訊框</a:t>
            </a:r>
            <a:r>
              <a:rPr lang="en-US" altLang="zh-TW" sz="1200" b="1" kern="1200" dirty="0">
                <a:solidFill>
                  <a:schemeClr val="tx1"/>
                </a:solidFill>
                <a:effectLst/>
                <a:latin typeface="+mn-lt"/>
                <a:ea typeface="+mn-ea"/>
                <a:cs typeface="+mn-cs"/>
              </a:rPr>
              <a:t>): </a:t>
            </a:r>
            <a:r>
              <a:rPr lang="zh-TW" altLang="en-US" sz="1200" b="1" kern="1200" dirty="0">
                <a:solidFill>
                  <a:schemeClr val="tx1"/>
                </a:solidFill>
                <a:effectLst/>
                <a:latin typeface="+mn-lt"/>
                <a:ea typeface="+mn-ea"/>
                <a:cs typeface="+mn-cs"/>
              </a:rPr>
              <a:t>是一種為實現共享傳輸介質或者網路的通訊技術</a:t>
            </a:r>
            <a:endParaRPr lang="en-US" altLang="zh-TW" sz="1200" b="1"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pPr>
              <a:defRPr/>
            </a:pPr>
            <a:fld id="{3B4641A5-6310-432A-A7C4-8881F88C6E5B}" type="slidenum">
              <a:rPr lang="zh-TW" altLang="en-US" smtClean="0"/>
              <a:pPr>
                <a:defRPr/>
              </a:pPr>
              <a:t>9</a:t>
            </a:fld>
            <a:endParaRPr lang="zh-TW" altLang="en-US"/>
          </a:p>
        </p:txBody>
      </p:sp>
    </p:spTree>
    <p:extLst>
      <p:ext uri="{BB962C8B-B14F-4D97-AF65-F5344CB8AC3E}">
        <p14:creationId xmlns:p14="http://schemas.microsoft.com/office/powerpoint/2010/main" val="1228782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a:extLst>
              <a:ext uri="{FF2B5EF4-FFF2-40B4-BE49-F238E27FC236}">
                <a16:creationId xmlns:a16="http://schemas.microsoft.com/office/drawing/2014/main" id="{565FEF30-4D03-4D5E-B9CC-DF9375497BAD}"/>
              </a:ext>
            </a:extLst>
          </p:cNvPr>
          <p:cNvGrpSpPr>
            <a:grpSpLocks/>
          </p:cNvGrpSpPr>
          <p:nvPr/>
        </p:nvGrpSpPr>
        <p:grpSpPr bwMode="auto">
          <a:xfrm>
            <a:off x="0" y="0"/>
            <a:ext cx="9143995" cy="6858000"/>
            <a:chOff x="0" y="0"/>
            <a:chExt cx="9143995" cy="6858000"/>
          </a:xfrm>
        </p:grpSpPr>
        <p:grpSp>
          <p:nvGrpSpPr>
            <p:cNvPr id="5" name="Group 9">
              <a:extLst>
                <a:ext uri="{FF2B5EF4-FFF2-40B4-BE49-F238E27FC236}">
                  <a16:creationId xmlns:a16="http://schemas.microsoft.com/office/drawing/2014/main" id="{D5C03C70-F4B4-4314-BA05-E724608673D3}"/>
                </a:ext>
              </a:extLst>
            </p:cNvPr>
            <p:cNvGrpSpPr>
              <a:grpSpLocks/>
            </p:cNvGrpSpPr>
            <p:nvPr/>
          </p:nvGrpSpPr>
          <p:grpSpPr bwMode="auto">
            <a:xfrm>
              <a:off x="5399085" y="6113463"/>
              <a:ext cx="3744910" cy="700087"/>
              <a:chOff x="3379" y="3851"/>
              <a:chExt cx="2359" cy="441"/>
            </a:xfrm>
          </p:grpSpPr>
          <p:pic>
            <p:nvPicPr>
              <p:cNvPr id="11" name="Picture 12">
                <a:extLst>
                  <a:ext uri="{FF2B5EF4-FFF2-40B4-BE49-F238E27FC236}">
                    <a16:creationId xmlns:a16="http://schemas.microsoft.com/office/drawing/2014/main" id="{72663B53-58C2-400B-B82A-C6F7994D5A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 y="3851"/>
                <a:ext cx="483"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8">
                <a:extLst>
                  <a:ext uri="{FF2B5EF4-FFF2-40B4-BE49-F238E27FC236}">
                    <a16:creationId xmlns:a16="http://schemas.microsoft.com/office/drawing/2014/main" id="{A9FFAE82-1144-41D7-9C01-3D45BD1854D3}"/>
                  </a:ext>
                </a:extLst>
              </p:cNvPr>
              <p:cNvSpPr>
                <a:spLocks noChangeArrowheads="1"/>
              </p:cNvSpPr>
              <p:nvPr/>
            </p:nvSpPr>
            <p:spPr bwMode="auto">
              <a:xfrm>
                <a:off x="3379" y="4020"/>
                <a:ext cx="19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en-US" altLang="zh-TW" sz="1000">
                    <a:solidFill>
                      <a:srgbClr val="969696"/>
                    </a:solidFill>
                    <a:latin typeface="Calibri" panose="020F0502020204030204" pitchFamily="34" charset="0"/>
                  </a:rPr>
                  <a:t>National Chung Cheng University</a:t>
                </a:r>
              </a:p>
              <a:p>
                <a:pPr algn="r" eaLnBrk="1" hangingPunct="1"/>
                <a:r>
                  <a:rPr lang="en-US" altLang="zh-TW" sz="1000">
                    <a:solidFill>
                      <a:srgbClr val="969696"/>
                    </a:solidFill>
                    <a:latin typeface="Calibri" panose="020F0502020204030204" pitchFamily="34" charset="0"/>
                  </a:rPr>
                  <a:t>Dept. Computer Science &amp; Information Engineering</a:t>
                </a:r>
              </a:p>
            </p:txBody>
          </p:sp>
        </p:grpSp>
        <p:pic>
          <p:nvPicPr>
            <p:cNvPr id="6" name="Picture 7">
              <a:extLst>
                <a:ext uri="{FF2B5EF4-FFF2-40B4-BE49-F238E27FC236}">
                  <a16:creationId xmlns:a16="http://schemas.microsoft.com/office/drawing/2014/main" id="{FC54BD1B-2341-4D2C-82A2-2F116787FC0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060" b="24757"/>
            <a:stretch>
              <a:fillRect/>
            </a:stretch>
          </p:blipFill>
          <p:spPr bwMode="auto">
            <a:xfrm>
              <a:off x="0" y="4643438"/>
              <a:ext cx="2271713"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B75665B1-744B-4BEE-B914-94EC118C691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809"/>
            <a:stretch>
              <a:fillRect/>
            </a:stretch>
          </p:blipFill>
          <p:spPr bwMode="auto">
            <a:xfrm>
              <a:off x="2214563" y="5053013"/>
              <a:ext cx="181927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63F9DDAB-7083-476E-AC18-73CAC461FDDA}"/>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l="21568" t="33981"/>
            <a:stretch>
              <a:fillRect/>
            </a:stretch>
          </p:blipFill>
          <p:spPr bwMode="auto">
            <a:xfrm>
              <a:off x="0" y="0"/>
              <a:ext cx="2286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a16="http://schemas.microsoft.com/office/drawing/2014/main" id="{67857DEA-38AC-4870-BFA3-2AB2134456CC}"/>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3567"/>
            <a:stretch>
              <a:fillRect/>
            </a:stretch>
          </p:blipFill>
          <p:spPr bwMode="auto">
            <a:xfrm>
              <a:off x="0" y="1162050"/>
              <a:ext cx="1052513"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16">
              <a:extLst>
                <a:ext uri="{FF2B5EF4-FFF2-40B4-BE49-F238E27FC236}">
                  <a16:creationId xmlns:a16="http://schemas.microsoft.com/office/drawing/2014/main" id="{22DDC13C-426F-4C61-B72C-6CE51FEF6C92}"/>
                </a:ext>
              </a:extLst>
            </p:cNvPr>
            <p:cNvSpPr>
              <a:spLocks noChangeArrowheads="1"/>
            </p:cNvSpPr>
            <p:nvPr/>
          </p:nvSpPr>
          <p:spPr bwMode="auto">
            <a:xfrm>
              <a:off x="404808" y="6394619"/>
              <a:ext cx="42846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TW" sz="1600" b="1" dirty="0">
                  <a:latin typeface="Calibri" panose="020F0502020204030204" pitchFamily="34" charset="0"/>
                </a:rPr>
                <a:t>2021 Mobile All-IP Networking Laboratory</a:t>
              </a:r>
            </a:p>
          </p:txBody>
        </p:sp>
      </p:grpSp>
      <p:sp>
        <p:nvSpPr>
          <p:cNvPr id="2" name="標題 1"/>
          <p:cNvSpPr>
            <a:spLocks noGrp="1"/>
          </p:cNvSpPr>
          <p:nvPr>
            <p:ph type="ctrTitle"/>
          </p:nvPr>
        </p:nvSpPr>
        <p:spPr>
          <a:xfrm>
            <a:off x="685800" y="1676400"/>
            <a:ext cx="77724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371600" y="3432175"/>
            <a:ext cx="64008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a:p>
        </p:txBody>
      </p:sp>
      <p:sp>
        <p:nvSpPr>
          <p:cNvPr id="13" name="日期版面配置區 3">
            <a:extLst>
              <a:ext uri="{FF2B5EF4-FFF2-40B4-BE49-F238E27FC236}">
                <a16:creationId xmlns:a16="http://schemas.microsoft.com/office/drawing/2014/main" id="{309F1435-A7D9-4DCA-BA60-94F450F93DE2}"/>
              </a:ext>
            </a:extLst>
          </p:cNvPr>
          <p:cNvSpPr>
            <a:spLocks noGrp="1"/>
          </p:cNvSpPr>
          <p:nvPr>
            <p:ph type="dt" sz="half" idx="10"/>
          </p:nvPr>
        </p:nvSpPr>
        <p:spPr/>
        <p:txBody>
          <a:bodyPr/>
          <a:lstStyle>
            <a:lvl1pPr>
              <a:defRPr>
                <a:latin typeface="微軟正黑體" pitchFamily="34" charset="-120"/>
                <a:ea typeface="微軟正黑體" pitchFamily="34" charset="-120"/>
              </a:defRPr>
            </a:lvl1pPr>
          </a:lstStyle>
          <a:p>
            <a:pPr>
              <a:defRPr/>
            </a:pPr>
            <a:fld id="{F37EC9DF-77C7-4240-9FA3-38CCE25FB33B}" type="datetimeFigureOut">
              <a:rPr lang="en-US" altLang="zh-TW" smtClean="0"/>
              <a:pPr>
                <a:defRPr/>
              </a:pPr>
              <a:t>11/17/2021</a:t>
            </a:fld>
            <a:endParaRPr lang="en-US" altLang="zh-TW" dirty="0"/>
          </a:p>
        </p:txBody>
      </p:sp>
      <p:sp>
        <p:nvSpPr>
          <p:cNvPr id="14" name="頁尾版面配置區 4">
            <a:extLst>
              <a:ext uri="{FF2B5EF4-FFF2-40B4-BE49-F238E27FC236}">
                <a16:creationId xmlns:a16="http://schemas.microsoft.com/office/drawing/2014/main" id="{63A5A12E-34F3-41F0-8A90-A6749E9441E9}"/>
              </a:ext>
            </a:extLst>
          </p:cNvPr>
          <p:cNvSpPr>
            <a:spLocks noGrp="1"/>
          </p:cNvSpPr>
          <p:nvPr>
            <p:ph type="ftr" sz="quarter" idx="11"/>
          </p:nvPr>
        </p:nvSpPr>
        <p:spPr/>
        <p:txBody>
          <a:bodyPr/>
          <a:lstStyle>
            <a:lvl1pPr>
              <a:defRPr>
                <a:latin typeface="微軟正黑體" pitchFamily="34" charset="-120"/>
                <a:ea typeface="微軟正黑體" pitchFamily="34" charset="-120"/>
              </a:defRPr>
            </a:lvl1pPr>
          </a:lstStyle>
          <a:p>
            <a:pPr>
              <a:defRPr/>
            </a:pPr>
            <a:endParaRPr lang="en-US" altLang="zh-TW"/>
          </a:p>
        </p:txBody>
      </p:sp>
      <p:sp>
        <p:nvSpPr>
          <p:cNvPr id="15" name="投影片編號版面配置區 5">
            <a:extLst>
              <a:ext uri="{FF2B5EF4-FFF2-40B4-BE49-F238E27FC236}">
                <a16:creationId xmlns:a16="http://schemas.microsoft.com/office/drawing/2014/main" id="{FC9E0E9C-43C0-4D7B-88CC-20FD33EC03EC}"/>
              </a:ext>
            </a:extLst>
          </p:cNvPr>
          <p:cNvSpPr>
            <a:spLocks noGrp="1"/>
          </p:cNvSpPr>
          <p:nvPr>
            <p:ph type="sldNum" sz="quarter" idx="12"/>
          </p:nvPr>
        </p:nvSpPr>
        <p:spPr/>
        <p:txBody>
          <a:bodyPr/>
          <a:lstStyle>
            <a:lvl1pPr>
              <a:defRPr>
                <a:latin typeface="微軟正黑體" panose="020B0604030504040204" pitchFamily="34" charset="-120"/>
                <a:ea typeface="微軟正黑體" panose="020B0604030504040204" pitchFamily="34" charset="-120"/>
              </a:defRPr>
            </a:lvl1pPr>
          </a:lstStyle>
          <a:p>
            <a:pPr>
              <a:defRPr/>
            </a:pPr>
            <a:fld id="{31682B83-2E7B-4331-9E81-C16B0BC44AEE}" type="slidenum">
              <a:rPr lang="en-US" altLang="zh-TW"/>
              <a:pPr>
                <a:defRPr/>
              </a:pPr>
              <a:t>‹#›</a:t>
            </a:fld>
            <a:endParaRPr lang="en-US" altLang="zh-TW"/>
          </a:p>
        </p:txBody>
      </p:sp>
    </p:spTree>
    <p:extLst>
      <p:ext uri="{BB962C8B-B14F-4D97-AF65-F5344CB8AC3E}">
        <p14:creationId xmlns:p14="http://schemas.microsoft.com/office/powerpoint/2010/main" val="395658849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a:extLst>
              <a:ext uri="{FF2B5EF4-FFF2-40B4-BE49-F238E27FC236}">
                <a16:creationId xmlns:a16="http://schemas.microsoft.com/office/drawing/2014/main" id="{1E8B1FC3-A216-40CA-8566-3B0069C81B18}"/>
              </a:ext>
            </a:extLst>
          </p:cNvPr>
          <p:cNvSpPr>
            <a:spLocks noGrp="1"/>
          </p:cNvSpPr>
          <p:nvPr>
            <p:ph type="dt" sz="half" idx="10"/>
          </p:nvPr>
        </p:nvSpPr>
        <p:spPr/>
        <p:txBody>
          <a:bodyPr/>
          <a:lstStyle>
            <a:lvl1pPr>
              <a:defRPr/>
            </a:lvl1pPr>
          </a:lstStyle>
          <a:p>
            <a:pPr>
              <a:defRPr/>
            </a:pPr>
            <a:fld id="{51263B0A-69CC-4480-92B9-7826CBD79393}" type="datetimeFigureOut">
              <a:rPr lang="en-US" altLang="zh-TW"/>
              <a:pPr>
                <a:defRPr/>
              </a:pPr>
              <a:t>11/17/2021</a:t>
            </a:fld>
            <a:endParaRPr lang="en-US" altLang="zh-TW"/>
          </a:p>
        </p:txBody>
      </p:sp>
      <p:sp>
        <p:nvSpPr>
          <p:cNvPr id="6" name="頁尾版面配置區 4">
            <a:extLst>
              <a:ext uri="{FF2B5EF4-FFF2-40B4-BE49-F238E27FC236}">
                <a16:creationId xmlns:a16="http://schemas.microsoft.com/office/drawing/2014/main" id="{88097C47-AAFC-42DE-A5A2-4C65FD0E5689}"/>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2DDB6053-DDD7-4054-8A28-ADBC98530BC4}"/>
              </a:ext>
            </a:extLst>
          </p:cNvPr>
          <p:cNvSpPr>
            <a:spLocks noGrp="1"/>
          </p:cNvSpPr>
          <p:nvPr>
            <p:ph type="sldNum" sz="quarter" idx="12"/>
          </p:nvPr>
        </p:nvSpPr>
        <p:spPr/>
        <p:txBody>
          <a:bodyPr/>
          <a:lstStyle>
            <a:lvl1pPr>
              <a:defRPr/>
            </a:lvl1pPr>
          </a:lstStyle>
          <a:p>
            <a:pPr>
              <a:defRPr/>
            </a:pPr>
            <a:fld id="{9EC26921-9D43-411A-B5CE-4AF1AC06AA53}" type="slidenum">
              <a:rPr lang="en-US" altLang="zh-TW"/>
              <a:pPr>
                <a:defRPr/>
              </a:pPr>
              <a:t>‹#›</a:t>
            </a:fld>
            <a:endParaRPr lang="en-US" altLang="zh-TW"/>
          </a:p>
        </p:txBody>
      </p:sp>
    </p:spTree>
    <p:extLst>
      <p:ext uri="{BB962C8B-B14F-4D97-AF65-F5344CB8AC3E}">
        <p14:creationId xmlns:p14="http://schemas.microsoft.com/office/powerpoint/2010/main" val="1353189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52361C66-1475-4201-BCC7-BCAAF2E49B10}"/>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0B8E8569-23E2-4E43-8E91-B7FB1AAF7B0C}"/>
              </a:ext>
            </a:extLst>
          </p:cNvPr>
          <p:cNvSpPr>
            <a:spLocks noGrp="1"/>
          </p:cNvSpPr>
          <p:nvPr>
            <p:ph type="dt" sz="half" idx="10"/>
          </p:nvPr>
        </p:nvSpPr>
        <p:spPr/>
        <p:txBody>
          <a:bodyPr/>
          <a:lstStyle>
            <a:lvl1pPr>
              <a:defRPr/>
            </a:lvl1pPr>
          </a:lstStyle>
          <a:p>
            <a:pPr>
              <a:defRPr/>
            </a:pPr>
            <a:fld id="{6C7EDF8D-27E3-4CC1-8D06-0D943F9B1FD8}" type="datetimeFigureOut">
              <a:rPr lang="en-US" altLang="zh-TW"/>
              <a:pPr>
                <a:defRPr/>
              </a:pPr>
              <a:t>11/17/2021</a:t>
            </a:fld>
            <a:endParaRPr lang="en-US" altLang="zh-TW"/>
          </a:p>
        </p:txBody>
      </p:sp>
      <p:sp>
        <p:nvSpPr>
          <p:cNvPr id="6" name="頁尾版面配置區 4">
            <a:extLst>
              <a:ext uri="{FF2B5EF4-FFF2-40B4-BE49-F238E27FC236}">
                <a16:creationId xmlns:a16="http://schemas.microsoft.com/office/drawing/2014/main" id="{49DF3262-23CA-4D07-9F32-F3E448E80B46}"/>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B8CA748F-B9C0-4612-B914-93F6F3F376B3}"/>
              </a:ext>
            </a:extLst>
          </p:cNvPr>
          <p:cNvSpPr>
            <a:spLocks noGrp="1"/>
          </p:cNvSpPr>
          <p:nvPr>
            <p:ph type="sldNum" sz="quarter" idx="12"/>
          </p:nvPr>
        </p:nvSpPr>
        <p:spPr/>
        <p:txBody>
          <a:bodyPr/>
          <a:lstStyle>
            <a:lvl1pPr>
              <a:defRPr/>
            </a:lvl1pPr>
          </a:lstStyle>
          <a:p>
            <a:pPr>
              <a:defRPr/>
            </a:pPr>
            <a:fld id="{F3E16FB2-9C22-4A91-8DC6-86A164516095}" type="slidenum">
              <a:rPr lang="en-US" altLang="zh-TW"/>
              <a:pPr>
                <a:defRPr/>
              </a:pPr>
              <a:t>‹#›</a:t>
            </a:fld>
            <a:endParaRPr lang="en-US" altLang="zh-TW"/>
          </a:p>
        </p:txBody>
      </p:sp>
    </p:spTree>
    <p:extLst>
      <p:ext uri="{BB962C8B-B14F-4D97-AF65-F5344CB8AC3E}">
        <p14:creationId xmlns:p14="http://schemas.microsoft.com/office/powerpoint/2010/main" val="2126937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4A7D265A-3BE6-4439-8B45-AB58A0FFE005}"/>
              </a:ext>
            </a:extLst>
          </p:cNvPr>
          <p:cNvCxnSpPr/>
          <p:nvPr/>
        </p:nvCxnSpPr>
        <p:spPr>
          <a:xfrm rot="5400000">
            <a:off x="3657601" y="3200400"/>
            <a:ext cx="5791200" cy="3175"/>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5D7920E7-3EB3-40B4-A044-0001745A1EB0}"/>
              </a:ext>
            </a:extLst>
          </p:cNvPr>
          <p:cNvSpPr>
            <a:spLocks noGrp="1"/>
          </p:cNvSpPr>
          <p:nvPr>
            <p:ph type="dt" sz="half" idx="10"/>
          </p:nvPr>
        </p:nvSpPr>
        <p:spPr/>
        <p:txBody>
          <a:bodyPr/>
          <a:lstStyle>
            <a:lvl1pPr>
              <a:defRPr/>
            </a:lvl1pPr>
          </a:lstStyle>
          <a:p>
            <a:pPr>
              <a:defRPr/>
            </a:pPr>
            <a:fld id="{97164D9A-2383-4C09-A764-2D0B11DB03A4}" type="datetimeFigureOut">
              <a:rPr lang="en-US" altLang="zh-TW"/>
              <a:pPr>
                <a:defRPr/>
              </a:pPr>
              <a:t>11/17/2021</a:t>
            </a:fld>
            <a:endParaRPr lang="en-US" altLang="zh-TW"/>
          </a:p>
        </p:txBody>
      </p:sp>
      <p:sp>
        <p:nvSpPr>
          <p:cNvPr id="6" name="頁尾版面配置區 4">
            <a:extLst>
              <a:ext uri="{FF2B5EF4-FFF2-40B4-BE49-F238E27FC236}">
                <a16:creationId xmlns:a16="http://schemas.microsoft.com/office/drawing/2014/main" id="{A3000B1C-D58F-4630-BFFA-EB4AA7717845}"/>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D6621D4B-299F-4342-B334-CB446F8394D0}"/>
              </a:ext>
            </a:extLst>
          </p:cNvPr>
          <p:cNvSpPr>
            <a:spLocks noGrp="1"/>
          </p:cNvSpPr>
          <p:nvPr>
            <p:ph type="sldNum" sz="quarter" idx="12"/>
          </p:nvPr>
        </p:nvSpPr>
        <p:spPr/>
        <p:txBody>
          <a:bodyPr/>
          <a:lstStyle>
            <a:lvl1pPr>
              <a:defRPr/>
            </a:lvl1pPr>
          </a:lstStyle>
          <a:p>
            <a:pPr>
              <a:defRPr/>
            </a:pPr>
            <a:fld id="{9C2E27D1-EA51-4FC4-A660-0F0CD6D56125}" type="slidenum">
              <a:rPr lang="en-US" altLang="zh-TW"/>
              <a:pPr>
                <a:defRPr/>
              </a:pPr>
              <a:t>‹#›</a:t>
            </a:fld>
            <a:endParaRPr lang="en-US" altLang="zh-TW"/>
          </a:p>
        </p:txBody>
      </p:sp>
    </p:spTree>
    <p:extLst>
      <p:ext uri="{BB962C8B-B14F-4D97-AF65-F5344CB8AC3E}">
        <p14:creationId xmlns:p14="http://schemas.microsoft.com/office/powerpoint/2010/main" val="2416780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a:extLst>
              <a:ext uri="{FF2B5EF4-FFF2-40B4-BE49-F238E27FC236}">
                <a16:creationId xmlns:a16="http://schemas.microsoft.com/office/drawing/2014/main" id="{206DB544-B075-4090-859D-95CC62D5A4EF}"/>
              </a:ext>
            </a:extLst>
          </p:cNvPr>
          <p:cNvSpPr>
            <a:spLocks noGrp="1"/>
          </p:cNvSpPr>
          <p:nvPr>
            <p:ph type="dt" sz="half" idx="10"/>
          </p:nvPr>
        </p:nvSpPr>
        <p:spPr/>
        <p:txBody>
          <a:bodyPr/>
          <a:lstStyle>
            <a:lvl1pPr>
              <a:defRPr/>
            </a:lvl1pPr>
          </a:lstStyle>
          <a:p>
            <a:pPr>
              <a:defRPr/>
            </a:pPr>
            <a:fld id="{74B0D5BD-D15B-49BB-AD01-A62383C97047}" type="datetimeFigureOut">
              <a:rPr lang="en-US" altLang="zh-TW"/>
              <a:pPr>
                <a:defRPr/>
              </a:pPr>
              <a:t>11/17/2021</a:t>
            </a:fld>
            <a:endParaRPr lang="en-US" altLang="zh-TW"/>
          </a:p>
        </p:txBody>
      </p:sp>
      <p:sp>
        <p:nvSpPr>
          <p:cNvPr id="4" name="頁尾版面配置區 4">
            <a:extLst>
              <a:ext uri="{FF2B5EF4-FFF2-40B4-BE49-F238E27FC236}">
                <a16:creationId xmlns:a16="http://schemas.microsoft.com/office/drawing/2014/main" id="{8E6FB1D5-CE0D-422F-AB06-F060E6F6DC05}"/>
              </a:ext>
            </a:extLst>
          </p:cNvPr>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a:extLst>
              <a:ext uri="{FF2B5EF4-FFF2-40B4-BE49-F238E27FC236}">
                <a16:creationId xmlns:a16="http://schemas.microsoft.com/office/drawing/2014/main" id="{6319EE4A-ACCF-494B-8276-3FECA0B6A18E}"/>
              </a:ext>
            </a:extLst>
          </p:cNvPr>
          <p:cNvSpPr>
            <a:spLocks noGrp="1"/>
          </p:cNvSpPr>
          <p:nvPr>
            <p:ph type="sldNum" sz="quarter" idx="12"/>
          </p:nvPr>
        </p:nvSpPr>
        <p:spPr/>
        <p:txBody>
          <a:bodyPr/>
          <a:lstStyle>
            <a:lvl1pPr>
              <a:defRPr/>
            </a:lvl1pPr>
          </a:lstStyle>
          <a:p>
            <a:pPr>
              <a:defRPr/>
            </a:pPr>
            <a:fld id="{8004B04C-9B1C-4A7F-9ABB-59209998CDD2}" type="slidenum">
              <a:rPr lang="en-US" altLang="zh-TW"/>
              <a:pPr>
                <a:defRPr/>
              </a:pPr>
              <a:t>‹#›</a:t>
            </a:fld>
            <a:endParaRPr lang="en-US" altLang="zh-TW"/>
          </a:p>
        </p:txBody>
      </p:sp>
    </p:spTree>
    <p:extLst>
      <p:ext uri="{BB962C8B-B14F-4D97-AF65-F5344CB8AC3E}">
        <p14:creationId xmlns:p14="http://schemas.microsoft.com/office/powerpoint/2010/main" val="1761810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F21687A7-C39E-4EDD-861E-682150887F90}"/>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a:extLst>
              <a:ext uri="{FF2B5EF4-FFF2-40B4-BE49-F238E27FC236}">
                <a16:creationId xmlns:a16="http://schemas.microsoft.com/office/drawing/2014/main" id="{8ED6FC4C-6E59-4F1C-B133-BF2DBC1D4C61}"/>
              </a:ext>
            </a:extLst>
          </p:cNvPr>
          <p:cNvSpPr>
            <a:spLocks noGrp="1"/>
          </p:cNvSpPr>
          <p:nvPr>
            <p:ph type="dt" sz="half" idx="10"/>
          </p:nvPr>
        </p:nvSpPr>
        <p:spPr/>
        <p:txBody>
          <a:bodyPr/>
          <a:lstStyle>
            <a:lvl1pPr>
              <a:defRPr/>
            </a:lvl1pPr>
          </a:lstStyle>
          <a:p>
            <a:pPr>
              <a:defRPr/>
            </a:pPr>
            <a:fld id="{93BB98CC-67FF-4E86-A37C-5FFE42BEC387}" type="datetimeFigureOut">
              <a:rPr lang="en-US" altLang="zh-TW"/>
              <a:pPr>
                <a:defRPr/>
              </a:pPr>
              <a:t>11/17/2021</a:t>
            </a:fld>
            <a:endParaRPr lang="en-US" altLang="zh-TW"/>
          </a:p>
        </p:txBody>
      </p:sp>
      <p:sp>
        <p:nvSpPr>
          <p:cNvPr id="6" name="頁尾版面配置區 4">
            <a:extLst>
              <a:ext uri="{FF2B5EF4-FFF2-40B4-BE49-F238E27FC236}">
                <a16:creationId xmlns:a16="http://schemas.microsoft.com/office/drawing/2014/main" id="{FC876D25-3AB3-49E3-A59D-AE1BF4360933}"/>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F11427C3-C10F-49F2-AC46-99A420C6ABE7}"/>
              </a:ext>
            </a:extLst>
          </p:cNvPr>
          <p:cNvSpPr>
            <a:spLocks noGrp="1"/>
          </p:cNvSpPr>
          <p:nvPr>
            <p:ph type="sldNum" sz="quarter" idx="12"/>
          </p:nvPr>
        </p:nvSpPr>
        <p:spPr/>
        <p:txBody>
          <a:bodyPr/>
          <a:lstStyle>
            <a:lvl1pPr>
              <a:defRPr/>
            </a:lvl1pPr>
          </a:lstStyle>
          <a:p>
            <a:pPr>
              <a:defRPr/>
            </a:pPr>
            <a:fld id="{63DDA615-41D7-46C4-B38D-A852E577950E}" type="slidenum">
              <a:rPr lang="en-US" altLang="zh-TW"/>
              <a:pPr>
                <a:defRPr/>
              </a:pPr>
              <a:t>‹#›</a:t>
            </a:fld>
            <a:endParaRPr lang="en-US" altLang="zh-TW"/>
          </a:p>
        </p:txBody>
      </p:sp>
    </p:spTree>
    <p:extLst>
      <p:ext uri="{BB962C8B-B14F-4D97-AF65-F5344CB8AC3E}">
        <p14:creationId xmlns:p14="http://schemas.microsoft.com/office/powerpoint/2010/main" val="2831950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36CEC28F-378B-4FDF-A712-C18ADFB5F89E}"/>
              </a:ext>
            </a:extLst>
          </p:cNvPr>
          <p:cNvSpPr>
            <a:spLocks noGrp="1"/>
          </p:cNvSpPr>
          <p:nvPr>
            <p:ph type="dt" sz="half" idx="10"/>
          </p:nvPr>
        </p:nvSpPr>
        <p:spPr/>
        <p:txBody>
          <a:bodyPr/>
          <a:lstStyle>
            <a:lvl1pPr>
              <a:defRPr/>
            </a:lvl1pPr>
          </a:lstStyle>
          <a:p>
            <a:pPr>
              <a:defRPr/>
            </a:pPr>
            <a:fld id="{271FEAA4-F34C-4847-83B0-6175372564CF}" type="datetimeFigureOut">
              <a:rPr lang="en-US" altLang="zh-TW"/>
              <a:pPr>
                <a:defRPr/>
              </a:pPr>
              <a:t>11/17/2021</a:t>
            </a:fld>
            <a:endParaRPr lang="en-US" altLang="zh-TW"/>
          </a:p>
        </p:txBody>
      </p:sp>
      <p:sp>
        <p:nvSpPr>
          <p:cNvPr id="5" name="頁尾版面配置區 4">
            <a:extLst>
              <a:ext uri="{FF2B5EF4-FFF2-40B4-BE49-F238E27FC236}">
                <a16:creationId xmlns:a16="http://schemas.microsoft.com/office/drawing/2014/main" id="{1C28E428-CA2D-4557-9185-D9A62CA6A7E2}"/>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C9B2DFF1-B711-4D86-AF23-9710A6BAC27E}"/>
              </a:ext>
            </a:extLst>
          </p:cNvPr>
          <p:cNvSpPr>
            <a:spLocks noGrp="1"/>
          </p:cNvSpPr>
          <p:nvPr>
            <p:ph type="sldNum" sz="quarter" idx="12"/>
          </p:nvPr>
        </p:nvSpPr>
        <p:spPr/>
        <p:txBody>
          <a:bodyPr/>
          <a:lstStyle>
            <a:lvl1pPr>
              <a:defRPr/>
            </a:lvl1pPr>
          </a:lstStyle>
          <a:p>
            <a:pPr>
              <a:defRPr/>
            </a:pPr>
            <a:fld id="{D3CC8FAD-B4D1-4449-AA17-8E8532D326D8}" type="slidenum">
              <a:rPr lang="en-US" altLang="zh-TW"/>
              <a:pPr>
                <a:defRPr/>
              </a:pPr>
              <a:t>‹#›</a:t>
            </a:fld>
            <a:endParaRPr lang="en-US" altLang="zh-TW"/>
          </a:p>
        </p:txBody>
      </p:sp>
    </p:spTree>
    <p:extLst>
      <p:ext uri="{BB962C8B-B14F-4D97-AF65-F5344CB8AC3E}">
        <p14:creationId xmlns:p14="http://schemas.microsoft.com/office/powerpoint/2010/main" val="2692387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a:extLst>
              <a:ext uri="{FF2B5EF4-FFF2-40B4-BE49-F238E27FC236}">
                <a16:creationId xmlns:a16="http://schemas.microsoft.com/office/drawing/2014/main" id="{2BA0A211-CAB3-4C88-BB2E-CB268BE98D7B}"/>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a:extLst>
              <a:ext uri="{FF2B5EF4-FFF2-40B4-BE49-F238E27FC236}">
                <a16:creationId xmlns:a16="http://schemas.microsoft.com/office/drawing/2014/main" id="{F1FCC602-4503-4AED-BFA1-3238800358E8}"/>
              </a:ext>
            </a:extLst>
          </p:cNvPr>
          <p:cNvSpPr>
            <a:spLocks noGrp="1"/>
          </p:cNvSpPr>
          <p:nvPr>
            <p:ph type="dt" sz="half" idx="10"/>
          </p:nvPr>
        </p:nvSpPr>
        <p:spPr/>
        <p:txBody>
          <a:bodyPr/>
          <a:lstStyle>
            <a:lvl1pPr>
              <a:defRPr/>
            </a:lvl1pPr>
          </a:lstStyle>
          <a:p>
            <a:pPr>
              <a:defRPr/>
            </a:pPr>
            <a:fld id="{1008A887-58EB-4737-B6DA-D7C5B207D54F}" type="datetimeFigureOut">
              <a:rPr lang="en-US" altLang="zh-TW"/>
              <a:pPr>
                <a:defRPr/>
              </a:pPr>
              <a:t>11/17/2021</a:t>
            </a:fld>
            <a:endParaRPr lang="en-US" altLang="zh-TW"/>
          </a:p>
        </p:txBody>
      </p:sp>
      <p:sp>
        <p:nvSpPr>
          <p:cNvPr id="7" name="頁尾版面配置區 4">
            <a:extLst>
              <a:ext uri="{FF2B5EF4-FFF2-40B4-BE49-F238E27FC236}">
                <a16:creationId xmlns:a16="http://schemas.microsoft.com/office/drawing/2014/main" id="{7426D815-CF87-4292-A69B-7F8293889B2C}"/>
              </a:ext>
            </a:extLst>
          </p:cNvPr>
          <p:cNvSpPr>
            <a:spLocks noGrp="1"/>
          </p:cNvSpPr>
          <p:nvPr>
            <p:ph type="ftr" sz="quarter" idx="11"/>
          </p:nvPr>
        </p:nvSpPr>
        <p:spPr/>
        <p:txBody>
          <a:bodyPr/>
          <a:lstStyle>
            <a:lvl1pPr>
              <a:defRPr/>
            </a:lvl1pPr>
          </a:lstStyle>
          <a:p>
            <a:pPr>
              <a:defRPr/>
            </a:pPr>
            <a:endParaRPr lang="en-US" altLang="zh-TW"/>
          </a:p>
        </p:txBody>
      </p:sp>
      <p:sp>
        <p:nvSpPr>
          <p:cNvPr id="8" name="投影片編號版面配置區 5">
            <a:extLst>
              <a:ext uri="{FF2B5EF4-FFF2-40B4-BE49-F238E27FC236}">
                <a16:creationId xmlns:a16="http://schemas.microsoft.com/office/drawing/2014/main" id="{720CE2E1-7A8E-460E-B415-7D0C25C0069A}"/>
              </a:ext>
            </a:extLst>
          </p:cNvPr>
          <p:cNvSpPr>
            <a:spLocks noGrp="1"/>
          </p:cNvSpPr>
          <p:nvPr>
            <p:ph type="sldNum" sz="quarter" idx="12"/>
          </p:nvPr>
        </p:nvSpPr>
        <p:spPr/>
        <p:txBody>
          <a:bodyPr/>
          <a:lstStyle>
            <a:lvl1pPr>
              <a:defRPr/>
            </a:lvl1pPr>
          </a:lstStyle>
          <a:p>
            <a:pPr>
              <a:defRPr/>
            </a:pPr>
            <a:fld id="{54D740EB-353D-404C-A810-F9B31C70F17C}" type="slidenum">
              <a:rPr lang="en-US" altLang="zh-TW"/>
              <a:pPr>
                <a:defRPr/>
              </a:pPr>
              <a:t>‹#›</a:t>
            </a:fld>
            <a:endParaRPr lang="en-US" altLang="zh-TW"/>
          </a:p>
        </p:txBody>
      </p:sp>
    </p:spTree>
    <p:extLst>
      <p:ext uri="{BB962C8B-B14F-4D97-AF65-F5344CB8AC3E}">
        <p14:creationId xmlns:p14="http://schemas.microsoft.com/office/powerpoint/2010/main" val="1178847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a:extLst>
              <a:ext uri="{FF2B5EF4-FFF2-40B4-BE49-F238E27FC236}">
                <a16:creationId xmlns:a16="http://schemas.microsoft.com/office/drawing/2014/main" id="{8E7058C6-964D-4095-9072-1202BEC511EC}"/>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a:extLst>
              <a:ext uri="{FF2B5EF4-FFF2-40B4-BE49-F238E27FC236}">
                <a16:creationId xmlns:a16="http://schemas.microsoft.com/office/drawing/2014/main" id="{9B106031-E4C1-40F3-A8FC-AE33E251D4D3}"/>
              </a:ext>
            </a:extLst>
          </p:cNvPr>
          <p:cNvSpPr>
            <a:spLocks noGrp="1"/>
          </p:cNvSpPr>
          <p:nvPr>
            <p:ph type="dt" sz="half" idx="10"/>
          </p:nvPr>
        </p:nvSpPr>
        <p:spPr/>
        <p:txBody>
          <a:bodyPr/>
          <a:lstStyle>
            <a:lvl1pPr>
              <a:defRPr/>
            </a:lvl1pPr>
          </a:lstStyle>
          <a:p>
            <a:pPr>
              <a:defRPr/>
            </a:pPr>
            <a:fld id="{E936C5D3-85F2-473F-A0E8-D4271BCEB438}" type="datetimeFigureOut">
              <a:rPr lang="en-US" altLang="zh-TW"/>
              <a:pPr>
                <a:defRPr/>
              </a:pPr>
              <a:t>11/17/2021</a:t>
            </a:fld>
            <a:endParaRPr lang="en-US" altLang="zh-TW"/>
          </a:p>
        </p:txBody>
      </p:sp>
      <p:sp>
        <p:nvSpPr>
          <p:cNvPr id="9" name="頁尾版面配置區 4">
            <a:extLst>
              <a:ext uri="{FF2B5EF4-FFF2-40B4-BE49-F238E27FC236}">
                <a16:creationId xmlns:a16="http://schemas.microsoft.com/office/drawing/2014/main" id="{61ADB05B-4149-48C1-A6D0-1F704AA0AE99}"/>
              </a:ext>
            </a:extLst>
          </p:cNvPr>
          <p:cNvSpPr>
            <a:spLocks noGrp="1"/>
          </p:cNvSpPr>
          <p:nvPr>
            <p:ph type="ftr" sz="quarter" idx="11"/>
          </p:nvPr>
        </p:nvSpPr>
        <p:spPr/>
        <p:txBody>
          <a:bodyPr/>
          <a:lstStyle>
            <a:lvl1pPr>
              <a:defRPr/>
            </a:lvl1pPr>
          </a:lstStyle>
          <a:p>
            <a:pPr>
              <a:defRPr/>
            </a:pPr>
            <a:endParaRPr lang="en-US" altLang="zh-TW"/>
          </a:p>
        </p:txBody>
      </p:sp>
      <p:sp>
        <p:nvSpPr>
          <p:cNvPr id="10" name="投影片編號版面配置區 5">
            <a:extLst>
              <a:ext uri="{FF2B5EF4-FFF2-40B4-BE49-F238E27FC236}">
                <a16:creationId xmlns:a16="http://schemas.microsoft.com/office/drawing/2014/main" id="{5539DAA0-9BF4-478E-831A-5F8BB1A2306D}"/>
              </a:ext>
            </a:extLst>
          </p:cNvPr>
          <p:cNvSpPr>
            <a:spLocks noGrp="1"/>
          </p:cNvSpPr>
          <p:nvPr>
            <p:ph type="sldNum" sz="quarter" idx="12"/>
          </p:nvPr>
        </p:nvSpPr>
        <p:spPr/>
        <p:txBody>
          <a:bodyPr/>
          <a:lstStyle>
            <a:lvl1pPr>
              <a:defRPr/>
            </a:lvl1pPr>
          </a:lstStyle>
          <a:p>
            <a:pPr>
              <a:defRPr/>
            </a:pPr>
            <a:fld id="{089641BD-F9D3-477C-B7F2-D783F308761A}" type="slidenum">
              <a:rPr lang="en-US" altLang="zh-TW"/>
              <a:pPr>
                <a:defRPr/>
              </a:pPr>
              <a:t>‹#›</a:t>
            </a:fld>
            <a:endParaRPr lang="en-US" altLang="zh-TW"/>
          </a:p>
        </p:txBody>
      </p:sp>
    </p:spTree>
    <p:extLst>
      <p:ext uri="{BB962C8B-B14F-4D97-AF65-F5344CB8AC3E}">
        <p14:creationId xmlns:p14="http://schemas.microsoft.com/office/powerpoint/2010/main" val="286671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a:extLst>
              <a:ext uri="{FF2B5EF4-FFF2-40B4-BE49-F238E27FC236}">
                <a16:creationId xmlns:a16="http://schemas.microsoft.com/office/drawing/2014/main" id="{2ACB68D1-7FA0-4BAF-BC72-380F2A645FB2}"/>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a:extLst>
              <a:ext uri="{FF2B5EF4-FFF2-40B4-BE49-F238E27FC236}">
                <a16:creationId xmlns:a16="http://schemas.microsoft.com/office/drawing/2014/main" id="{AE9678E2-49EA-46B7-93ED-FAA2378CB296}"/>
              </a:ext>
            </a:extLst>
          </p:cNvPr>
          <p:cNvSpPr>
            <a:spLocks noGrp="1"/>
          </p:cNvSpPr>
          <p:nvPr>
            <p:ph type="dt" sz="half" idx="10"/>
          </p:nvPr>
        </p:nvSpPr>
        <p:spPr/>
        <p:txBody>
          <a:bodyPr/>
          <a:lstStyle>
            <a:lvl1pPr>
              <a:defRPr/>
            </a:lvl1pPr>
          </a:lstStyle>
          <a:p>
            <a:pPr>
              <a:defRPr/>
            </a:pPr>
            <a:fld id="{9E5A7B38-C69A-40BE-88D4-AC08AD28A983}" type="datetimeFigureOut">
              <a:rPr lang="en-US" altLang="zh-TW"/>
              <a:pPr>
                <a:defRPr/>
              </a:pPr>
              <a:t>11/17/2021</a:t>
            </a:fld>
            <a:endParaRPr lang="en-US" altLang="zh-TW"/>
          </a:p>
        </p:txBody>
      </p:sp>
      <p:sp>
        <p:nvSpPr>
          <p:cNvPr id="5" name="頁尾版面配置區 4">
            <a:extLst>
              <a:ext uri="{FF2B5EF4-FFF2-40B4-BE49-F238E27FC236}">
                <a16:creationId xmlns:a16="http://schemas.microsoft.com/office/drawing/2014/main" id="{B5CBBECD-DD81-43D6-A708-0DC27A552AE6}"/>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4786D30A-93FB-4EA3-8D80-CDFEB287FA5A}"/>
              </a:ext>
            </a:extLst>
          </p:cNvPr>
          <p:cNvSpPr>
            <a:spLocks noGrp="1"/>
          </p:cNvSpPr>
          <p:nvPr>
            <p:ph type="sldNum" sz="quarter" idx="12"/>
          </p:nvPr>
        </p:nvSpPr>
        <p:spPr/>
        <p:txBody>
          <a:bodyPr/>
          <a:lstStyle>
            <a:lvl1pPr>
              <a:defRPr/>
            </a:lvl1pPr>
          </a:lstStyle>
          <a:p>
            <a:pPr>
              <a:defRPr/>
            </a:pPr>
            <a:fld id="{189FFF1B-A63A-4595-B021-3CFF788506A3}" type="slidenum">
              <a:rPr lang="en-US" altLang="zh-TW"/>
              <a:pPr>
                <a:defRPr/>
              </a:pPr>
              <a:t>‹#›</a:t>
            </a:fld>
            <a:endParaRPr lang="en-US" altLang="zh-TW"/>
          </a:p>
        </p:txBody>
      </p:sp>
    </p:spTree>
    <p:extLst>
      <p:ext uri="{BB962C8B-B14F-4D97-AF65-F5344CB8AC3E}">
        <p14:creationId xmlns:p14="http://schemas.microsoft.com/office/powerpoint/2010/main" val="113634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a:extLst>
              <a:ext uri="{FF2B5EF4-FFF2-40B4-BE49-F238E27FC236}">
                <a16:creationId xmlns:a16="http://schemas.microsoft.com/office/drawing/2014/main" id="{E051F8EB-5E24-47EF-8330-4A9568C9E04E}"/>
              </a:ext>
            </a:extLst>
          </p:cNvPr>
          <p:cNvSpPr>
            <a:spLocks noGrp="1"/>
          </p:cNvSpPr>
          <p:nvPr>
            <p:ph type="dt" sz="half" idx="10"/>
          </p:nvPr>
        </p:nvSpPr>
        <p:spPr/>
        <p:txBody>
          <a:bodyPr/>
          <a:lstStyle>
            <a:lvl1pPr>
              <a:defRPr/>
            </a:lvl1pPr>
          </a:lstStyle>
          <a:p>
            <a:pPr>
              <a:defRPr/>
            </a:pPr>
            <a:fld id="{7F5AD82C-B201-4361-89D9-06B52ED0E234}" type="datetimeFigureOut">
              <a:rPr lang="en-US" altLang="zh-TW"/>
              <a:pPr>
                <a:defRPr/>
              </a:pPr>
              <a:t>11/17/2021</a:t>
            </a:fld>
            <a:endParaRPr lang="en-US" altLang="zh-TW"/>
          </a:p>
        </p:txBody>
      </p:sp>
      <p:sp>
        <p:nvSpPr>
          <p:cNvPr id="3" name="頁尾版面配置區 4">
            <a:extLst>
              <a:ext uri="{FF2B5EF4-FFF2-40B4-BE49-F238E27FC236}">
                <a16:creationId xmlns:a16="http://schemas.microsoft.com/office/drawing/2014/main" id="{3421706B-8380-42DF-8CF9-29055FF46A0F}"/>
              </a:ext>
            </a:extLst>
          </p:cNvPr>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a:extLst>
              <a:ext uri="{FF2B5EF4-FFF2-40B4-BE49-F238E27FC236}">
                <a16:creationId xmlns:a16="http://schemas.microsoft.com/office/drawing/2014/main" id="{63B79611-8ACE-4D71-B22E-816FED368274}"/>
              </a:ext>
            </a:extLst>
          </p:cNvPr>
          <p:cNvSpPr>
            <a:spLocks noGrp="1"/>
          </p:cNvSpPr>
          <p:nvPr>
            <p:ph type="sldNum" sz="quarter" idx="12"/>
          </p:nvPr>
        </p:nvSpPr>
        <p:spPr/>
        <p:txBody>
          <a:bodyPr/>
          <a:lstStyle>
            <a:lvl1pPr>
              <a:defRPr/>
            </a:lvl1pPr>
          </a:lstStyle>
          <a:p>
            <a:pPr>
              <a:defRPr/>
            </a:pPr>
            <a:fld id="{866705C6-C481-4E51-90CB-B0797C9C1244}" type="slidenum">
              <a:rPr lang="en-US" altLang="zh-TW"/>
              <a:pPr>
                <a:defRPr/>
              </a:pPr>
              <a:t>‹#›</a:t>
            </a:fld>
            <a:endParaRPr lang="en-US" altLang="zh-TW"/>
          </a:p>
        </p:txBody>
      </p:sp>
    </p:spTree>
    <p:extLst>
      <p:ext uri="{BB962C8B-B14F-4D97-AF65-F5344CB8AC3E}">
        <p14:creationId xmlns:p14="http://schemas.microsoft.com/office/powerpoint/2010/main" val="136057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a:extLst>
              <a:ext uri="{FF2B5EF4-FFF2-40B4-BE49-F238E27FC236}">
                <a16:creationId xmlns:a16="http://schemas.microsoft.com/office/drawing/2014/main" id="{9CAB5E50-C2CD-41E6-B817-601DCFBAA3CB}"/>
              </a:ext>
            </a:extLst>
          </p:cNvPr>
          <p:cNvSpPr>
            <a:spLocks noGrp="1"/>
          </p:cNvSpPr>
          <p:nvPr>
            <p:ph type="dt" sz="half" idx="10"/>
          </p:nvPr>
        </p:nvSpPr>
        <p:spPr/>
        <p:txBody>
          <a:bodyPr/>
          <a:lstStyle>
            <a:lvl1pPr>
              <a:defRPr/>
            </a:lvl1pPr>
          </a:lstStyle>
          <a:p>
            <a:pPr>
              <a:defRPr/>
            </a:pPr>
            <a:fld id="{171AF66F-D528-4FD9-B2EB-04963158F507}" type="datetimeFigureOut">
              <a:rPr lang="en-US" altLang="zh-TW"/>
              <a:pPr>
                <a:defRPr/>
              </a:pPr>
              <a:t>11/17/2021</a:t>
            </a:fld>
            <a:endParaRPr lang="en-US" altLang="zh-TW"/>
          </a:p>
        </p:txBody>
      </p:sp>
      <p:sp>
        <p:nvSpPr>
          <p:cNvPr id="6" name="頁尾版面配置區 4">
            <a:extLst>
              <a:ext uri="{FF2B5EF4-FFF2-40B4-BE49-F238E27FC236}">
                <a16:creationId xmlns:a16="http://schemas.microsoft.com/office/drawing/2014/main" id="{E86EFACE-052B-4DE5-A5A4-C8E7E843597A}"/>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01B2707C-9163-4188-99A7-212AA309EB80}"/>
              </a:ext>
            </a:extLst>
          </p:cNvPr>
          <p:cNvSpPr>
            <a:spLocks noGrp="1"/>
          </p:cNvSpPr>
          <p:nvPr>
            <p:ph type="sldNum" sz="quarter" idx="12"/>
          </p:nvPr>
        </p:nvSpPr>
        <p:spPr/>
        <p:txBody>
          <a:bodyPr/>
          <a:lstStyle>
            <a:lvl1pPr>
              <a:defRPr/>
            </a:lvl1pPr>
          </a:lstStyle>
          <a:p>
            <a:pPr>
              <a:defRPr/>
            </a:pPr>
            <a:fld id="{61C1FDF7-81B1-44EE-8E19-C44EBB0BC37A}" type="slidenum">
              <a:rPr lang="en-US" altLang="zh-TW"/>
              <a:pPr>
                <a:defRPr/>
              </a:pPr>
              <a:t>‹#›</a:t>
            </a:fld>
            <a:endParaRPr lang="en-US" altLang="zh-TW"/>
          </a:p>
        </p:txBody>
      </p:sp>
    </p:spTree>
    <p:extLst>
      <p:ext uri="{BB962C8B-B14F-4D97-AF65-F5344CB8AC3E}">
        <p14:creationId xmlns:p14="http://schemas.microsoft.com/office/powerpoint/2010/main" val="2584089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圖片 12" descr="logo_ppt.png">
            <a:extLst>
              <a:ext uri="{FF2B5EF4-FFF2-40B4-BE49-F238E27FC236}">
                <a16:creationId xmlns:a16="http://schemas.microsoft.com/office/drawing/2014/main" id="{A19729CC-0ABA-4B48-9037-2593C02D04B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400800" y="6019800"/>
            <a:ext cx="266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2">
            <a:extLst>
              <a:ext uri="{FF2B5EF4-FFF2-40B4-BE49-F238E27FC236}">
                <a16:creationId xmlns:a16="http://schemas.microsoft.com/office/drawing/2014/main" id="{74D80C0E-A729-40F0-823D-45FBC421F5CE}"/>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4288"/>
            <a:ext cx="7667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矩形 20">
            <a:extLst>
              <a:ext uri="{FF2B5EF4-FFF2-40B4-BE49-F238E27FC236}">
                <a16:creationId xmlns:a16="http://schemas.microsoft.com/office/drawing/2014/main" id="{31986F27-9039-4AFB-88E4-496FB53B67F0}"/>
              </a:ext>
            </a:extLst>
          </p:cNvPr>
          <p:cNvSpPr>
            <a:spLocks noChangeArrowheads="1"/>
          </p:cNvSpPr>
          <p:nvPr/>
        </p:nvSpPr>
        <p:spPr bwMode="auto">
          <a:xfrm>
            <a:off x="620713" y="60325"/>
            <a:ext cx="3113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TW" sz="1000">
                <a:solidFill>
                  <a:srgbClr val="969696"/>
                </a:solidFill>
                <a:latin typeface="Calibri" panose="020F0502020204030204" pitchFamily="34" charset="0"/>
              </a:rPr>
              <a:t>National Chung Cheng University</a:t>
            </a:r>
          </a:p>
          <a:p>
            <a:pPr eaLnBrk="1" hangingPunct="1"/>
            <a:r>
              <a:rPr lang="en-US" altLang="zh-TW" sz="1000">
                <a:solidFill>
                  <a:srgbClr val="969696"/>
                </a:solidFill>
                <a:latin typeface="Calibri" panose="020F0502020204030204" pitchFamily="34" charset="0"/>
              </a:rPr>
              <a:t>Dept. Computer Science &amp; Information Engineering</a:t>
            </a:r>
          </a:p>
        </p:txBody>
      </p:sp>
      <p:sp>
        <p:nvSpPr>
          <p:cNvPr id="1029" name="標題版面配置區 1">
            <a:extLst>
              <a:ext uri="{FF2B5EF4-FFF2-40B4-BE49-F238E27FC236}">
                <a16:creationId xmlns:a16="http://schemas.microsoft.com/office/drawing/2014/main" id="{EF979F12-9CA4-41C1-A1A9-5772123ACAE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a:extLst>
              <a:ext uri="{FF2B5EF4-FFF2-40B4-BE49-F238E27FC236}">
                <a16:creationId xmlns:a16="http://schemas.microsoft.com/office/drawing/2014/main" id="{4185ABC5-716F-4BC8-8E7E-1A7FF44051D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1ACE7D3-2919-4CF8-BF11-BBED427498E2}"/>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a:defRPr/>
            </a:pPr>
            <a:fld id="{69936E72-9992-4A25-9C89-FC135FC63736}" type="datetimeFigureOut">
              <a:rPr lang="en-US" altLang="zh-TW"/>
              <a:pPr>
                <a:defRPr/>
              </a:pPr>
              <a:t>11/17/2021</a:t>
            </a:fld>
            <a:endParaRPr lang="en-US" altLang="zh-TW"/>
          </a:p>
        </p:txBody>
      </p:sp>
      <p:sp>
        <p:nvSpPr>
          <p:cNvPr id="5" name="頁尾版面配置區 4">
            <a:extLst>
              <a:ext uri="{FF2B5EF4-FFF2-40B4-BE49-F238E27FC236}">
                <a16:creationId xmlns:a16="http://schemas.microsoft.com/office/drawing/2014/main" id="{51D058C4-F390-4450-BC5C-D026D506CFDA}"/>
              </a:ext>
            </a:extLst>
          </p:cNvPr>
          <p:cNvSpPr>
            <a:spLocks noGrp="1"/>
          </p:cNvSpPr>
          <p:nvPr>
            <p:ph type="ftr" sz="quarter" idx="3"/>
          </p:nvPr>
        </p:nvSpPr>
        <p:spPr>
          <a:xfrm>
            <a:off x="59436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a:defRPr/>
            </a:pPr>
            <a:endParaRPr lang="en-US" altLang="zh-TW"/>
          </a:p>
        </p:txBody>
      </p:sp>
      <p:sp>
        <p:nvSpPr>
          <p:cNvPr id="6" name="投影片編號版面配置區 5">
            <a:extLst>
              <a:ext uri="{FF2B5EF4-FFF2-40B4-BE49-F238E27FC236}">
                <a16:creationId xmlns:a16="http://schemas.microsoft.com/office/drawing/2014/main" id="{1435902C-5A79-4384-9F57-DC5552D4E423}"/>
              </a:ext>
            </a:extLst>
          </p:cNvPr>
          <p:cNvSpPr>
            <a:spLocks noGrp="1"/>
          </p:cNvSpPr>
          <p:nvPr>
            <p:ph type="sldNum" sz="quarter" idx="4"/>
          </p:nvPr>
        </p:nvSpPr>
        <p:spPr>
          <a:xfrm>
            <a:off x="34290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1">
                <a:solidFill>
                  <a:srgbClr val="898989"/>
                </a:solidFill>
                <a:latin typeface="Calibri" panose="020F0502020204030204" pitchFamily="34" charset="0"/>
              </a:defRPr>
            </a:lvl1pPr>
          </a:lstStyle>
          <a:p>
            <a:pPr>
              <a:defRPr/>
            </a:pPr>
            <a:fld id="{325A1B28-1B7B-47A1-967A-FA30B8EDBE29}"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94" r:id="rId1"/>
    <p:sldLayoutId id="2147483789" r:id="rId2"/>
    <p:sldLayoutId id="2147483795" r:id="rId3"/>
    <p:sldLayoutId id="2147483790" r:id="rId4"/>
    <p:sldLayoutId id="2147483796" r:id="rId5"/>
    <p:sldLayoutId id="2147483797" r:id="rId6"/>
    <p:sldLayoutId id="2147483798" r:id="rId7"/>
    <p:sldLayoutId id="2147483791" r:id="rId8"/>
    <p:sldLayoutId id="2147483792" r:id="rId9"/>
    <p:sldLayoutId id="2147483793" r:id="rId10"/>
    <p:sldLayoutId id="2147483799" r:id="rId11"/>
    <p:sldLayoutId id="2147483800" r:id="rId12"/>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panose="020B0604020202020204" pitchFamily="34"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panose="020B0604020202020204" pitchFamily="34"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panose="020B0604020202020204" pitchFamily="34"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slide" Target="slide4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a:extLst>
              <a:ext uri="{FF2B5EF4-FFF2-40B4-BE49-F238E27FC236}">
                <a16:creationId xmlns:a16="http://schemas.microsoft.com/office/drawing/2014/main" id="{9AEAAE9B-4AB0-4130-8D80-0A9AFF81807D}"/>
              </a:ext>
            </a:extLst>
          </p:cNvPr>
          <p:cNvSpPr>
            <a:spLocks noGrp="1"/>
          </p:cNvSpPr>
          <p:nvPr>
            <p:ph type="ctrTitle"/>
          </p:nvPr>
        </p:nvSpPr>
        <p:spPr>
          <a:xfrm>
            <a:off x="685800" y="1484784"/>
            <a:ext cx="8134672" cy="1661641"/>
          </a:xfrm>
        </p:spPr>
        <p:txBody>
          <a:bodyPr/>
          <a:lstStyle/>
          <a:p>
            <a:pPr defTabSz="912813"/>
            <a:r>
              <a:rPr lang="en-US" altLang="zh-TW" dirty="0"/>
              <a:t>Optimization of Capacity Allocation Problem </a:t>
            </a:r>
            <a:br>
              <a:rPr lang="en-US" altLang="zh-TW" dirty="0"/>
            </a:br>
            <a:r>
              <a:rPr lang="en-US" altLang="zh-TW" dirty="0"/>
              <a:t>in 4G LTE Mobile Networks</a:t>
            </a:r>
            <a:endParaRPr lang="zh-TW" altLang="zh-TW" dirty="0"/>
          </a:p>
        </p:txBody>
      </p:sp>
      <p:sp>
        <p:nvSpPr>
          <p:cNvPr id="3" name="副標題 2">
            <a:extLst>
              <a:ext uri="{FF2B5EF4-FFF2-40B4-BE49-F238E27FC236}">
                <a16:creationId xmlns:a16="http://schemas.microsoft.com/office/drawing/2014/main" id="{79EA00AC-3DD6-4071-9C66-E4F724A0DD3B}"/>
              </a:ext>
            </a:extLst>
          </p:cNvPr>
          <p:cNvSpPr>
            <a:spLocks noGrp="1"/>
          </p:cNvSpPr>
          <p:nvPr>
            <p:ph type="subTitle" idx="1"/>
          </p:nvPr>
        </p:nvSpPr>
        <p:spPr>
          <a:xfrm>
            <a:off x="1371600" y="3620616"/>
            <a:ext cx="6400800" cy="1752600"/>
          </a:xfrm>
        </p:spPr>
        <p:txBody>
          <a:bodyPr rtlCol="0">
            <a:normAutofit lnSpcReduction="10000"/>
          </a:bodyPr>
          <a:lstStyle/>
          <a:p>
            <a:pPr fontAlgn="auto">
              <a:spcAft>
                <a:spcPts val="0"/>
              </a:spcAft>
              <a:defRPr/>
            </a:pPr>
            <a:r>
              <a:rPr lang="en-US" altLang="zh-TW" sz="1800" dirty="0"/>
              <a:t>Rajalakshmi </a:t>
            </a:r>
            <a:r>
              <a:rPr lang="en-US" altLang="zh-TW" sz="1800" dirty="0" err="1"/>
              <a:t>Krishnamurthi</a:t>
            </a:r>
            <a:r>
              <a:rPr lang="en-US" altLang="zh-TW" sz="1800" dirty="0"/>
              <a:t> Department of Computer Science, Jaypee Institute of Information Technology, Noida k.rajalakshmi@jiit.ac.in </a:t>
            </a:r>
          </a:p>
          <a:p>
            <a:pPr fontAlgn="auto">
              <a:spcAft>
                <a:spcPts val="0"/>
              </a:spcAft>
              <a:defRPr/>
            </a:pPr>
            <a:r>
              <a:rPr lang="en-US" altLang="zh-TW" sz="1800" dirty="0"/>
              <a:t>Mukta Goyal Department of Computer Science, Jaypee Institute of Information Technology, Noida </a:t>
            </a:r>
            <a:r>
              <a:rPr lang="en-US" altLang="zh-TW" sz="1800" dirty="0" err="1"/>
              <a:t>mukta</a:t>
            </a:r>
            <a:r>
              <a:rPr lang="en-US" altLang="zh-TW" sz="1800" dirty="0"/>
              <a:t> goyal@jiit.ac.in</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90BD96-94A5-4EC7-844E-46111041FBF8}"/>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A29D9A57-74E5-453D-8892-FE8E27139B38}"/>
              </a:ext>
            </a:extLst>
          </p:cNvPr>
          <p:cNvSpPr>
            <a:spLocks noGrp="1"/>
          </p:cNvSpPr>
          <p:nvPr>
            <p:ph idx="1"/>
          </p:nvPr>
        </p:nvSpPr>
        <p:spPr/>
        <p:txBody>
          <a:bodyPr/>
          <a:lstStyle/>
          <a:p>
            <a:pPr algn="just"/>
            <a:r>
              <a:rPr lang="en-US" altLang="zh-TW" sz="2800" dirty="0"/>
              <a:t>However, in 4G-LTE all these, voice traffic are converted into data packets at base station and is transmitted as Voice over Internet Protocol (VoIP) through IP backhaul network. </a:t>
            </a:r>
          </a:p>
          <a:p>
            <a:pPr algn="just"/>
            <a:r>
              <a:rPr lang="en-US" altLang="zh-TW" sz="2800" dirty="0"/>
              <a:t>Next major milestone in 4G-LTE network is that, the 4G mobile network is completely in conjunction with Wireless LAN, in oppose to the traditional way of wired LANs [2].</a:t>
            </a:r>
            <a:endParaRPr lang="zh-TW" altLang="en-US" sz="2800" dirty="0"/>
          </a:p>
        </p:txBody>
      </p:sp>
      <p:sp>
        <p:nvSpPr>
          <p:cNvPr id="4" name="投影片編號版面配置區 3">
            <a:extLst>
              <a:ext uri="{FF2B5EF4-FFF2-40B4-BE49-F238E27FC236}">
                <a16:creationId xmlns:a16="http://schemas.microsoft.com/office/drawing/2014/main" id="{7E62B9C1-B45C-4E5D-9354-F3EA83315A8F}"/>
              </a:ext>
            </a:extLst>
          </p:cNvPr>
          <p:cNvSpPr>
            <a:spLocks noGrp="1"/>
          </p:cNvSpPr>
          <p:nvPr>
            <p:ph type="sldNum" sz="quarter" idx="12"/>
          </p:nvPr>
        </p:nvSpPr>
        <p:spPr/>
        <p:txBody>
          <a:bodyPr/>
          <a:lstStyle/>
          <a:p>
            <a:pPr>
              <a:defRPr/>
            </a:pPr>
            <a:fld id="{63DDA615-41D7-46C4-B38D-A852E577950E}" type="slidenum">
              <a:rPr lang="en-US" altLang="zh-TW" smtClean="0"/>
              <a:pPr>
                <a:defRPr/>
              </a:pPr>
              <a:t>10</a:t>
            </a:fld>
            <a:endParaRPr lang="en-US" altLang="zh-TW"/>
          </a:p>
        </p:txBody>
      </p:sp>
    </p:spTree>
    <p:extLst>
      <p:ext uri="{BB962C8B-B14F-4D97-AF65-F5344CB8AC3E}">
        <p14:creationId xmlns:p14="http://schemas.microsoft.com/office/powerpoint/2010/main" val="2273453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D47F1BC-FFAA-4CA2-A151-E960CAECABB5}"/>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674AED15-5D4C-47E3-A59C-E882DAEBF674}"/>
              </a:ext>
            </a:extLst>
          </p:cNvPr>
          <p:cNvSpPr>
            <a:spLocks noGrp="1"/>
          </p:cNvSpPr>
          <p:nvPr>
            <p:ph idx="1"/>
          </p:nvPr>
        </p:nvSpPr>
        <p:spPr/>
        <p:txBody>
          <a:bodyPr/>
          <a:lstStyle/>
          <a:p>
            <a:pPr algn="just"/>
            <a:r>
              <a:rPr lang="en-US" altLang="zh-TW" sz="2800" dirty="0"/>
              <a:t>This way, the standards are been promoted for the air interfaces of 4G cellular network to integrate with wireless LANs. </a:t>
            </a:r>
          </a:p>
          <a:p>
            <a:pPr algn="just"/>
            <a:r>
              <a:rPr lang="en-US" altLang="zh-TW" sz="2800" dirty="0"/>
              <a:t>This technological evolution has out shown several advantages like support for high definition multimedia applications, enhanced mobility management, uninterrupted services, and diversified access network support through mobile networks. </a:t>
            </a:r>
            <a:endParaRPr lang="zh-TW" altLang="en-US" sz="2800" dirty="0"/>
          </a:p>
        </p:txBody>
      </p:sp>
      <p:sp>
        <p:nvSpPr>
          <p:cNvPr id="4" name="投影片編號版面配置區 3">
            <a:extLst>
              <a:ext uri="{FF2B5EF4-FFF2-40B4-BE49-F238E27FC236}">
                <a16:creationId xmlns:a16="http://schemas.microsoft.com/office/drawing/2014/main" id="{19D681D1-F7AE-4170-9041-FEE2547076C6}"/>
              </a:ext>
            </a:extLst>
          </p:cNvPr>
          <p:cNvSpPr>
            <a:spLocks noGrp="1"/>
          </p:cNvSpPr>
          <p:nvPr>
            <p:ph type="sldNum" sz="quarter" idx="12"/>
          </p:nvPr>
        </p:nvSpPr>
        <p:spPr/>
        <p:txBody>
          <a:bodyPr/>
          <a:lstStyle/>
          <a:p>
            <a:pPr>
              <a:defRPr/>
            </a:pPr>
            <a:fld id="{63DDA615-41D7-46C4-B38D-A852E577950E}" type="slidenum">
              <a:rPr lang="en-US" altLang="zh-TW" smtClean="0"/>
              <a:pPr>
                <a:defRPr/>
              </a:pPr>
              <a:t>11</a:t>
            </a:fld>
            <a:endParaRPr lang="en-US" altLang="zh-TW"/>
          </a:p>
        </p:txBody>
      </p:sp>
    </p:spTree>
    <p:extLst>
      <p:ext uri="{BB962C8B-B14F-4D97-AF65-F5344CB8AC3E}">
        <p14:creationId xmlns:p14="http://schemas.microsoft.com/office/powerpoint/2010/main" val="1567463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E322FB8-BB06-4CBA-A842-105AE3346F30}"/>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AF07AD68-BCFD-476C-BE9E-472D8F27446E}"/>
              </a:ext>
            </a:extLst>
          </p:cNvPr>
          <p:cNvSpPr>
            <a:spLocks noGrp="1"/>
          </p:cNvSpPr>
          <p:nvPr>
            <p:ph idx="1"/>
          </p:nvPr>
        </p:nvSpPr>
        <p:spPr/>
        <p:txBody>
          <a:bodyPr/>
          <a:lstStyle/>
          <a:p>
            <a:pPr algn="just"/>
            <a:r>
              <a:rPr lang="en-US" altLang="zh-TW" sz="2800" dirty="0"/>
              <a:t>The basic architecture of LTE mobile network is given below Figure 1.</a:t>
            </a:r>
          </a:p>
          <a:p>
            <a:pPr algn="just"/>
            <a:r>
              <a:rPr lang="en-US" altLang="zh-TW" sz="2800" dirty="0"/>
              <a:t>There are three major components involved namely Evolved Node Base Stations (</a:t>
            </a:r>
            <a:r>
              <a:rPr lang="en-US" altLang="zh-TW" sz="2800" dirty="0" err="1"/>
              <a:t>eNBs</a:t>
            </a:r>
            <a:r>
              <a:rPr lang="en-US" altLang="zh-TW" sz="2800" dirty="0"/>
              <a:t>), Evolved Pocket Core (EPC) and Network Resource Manager (NRM).</a:t>
            </a:r>
          </a:p>
          <a:p>
            <a:pPr algn="just"/>
            <a:r>
              <a:rPr lang="en-US" altLang="zh-TW" sz="2800" dirty="0"/>
              <a:t>The transmission link between </a:t>
            </a:r>
            <a:r>
              <a:rPr lang="en-US" altLang="zh-TW" sz="2800" dirty="0" err="1"/>
              <a:t>eNBs</a:t>
            </a:r>
            <a:r>
              <a:rPr lang="en-US" altLang="zh-TW" sz="2800" dirty="0"/>
              <a:t> and EPC are using any of the technologies like microwave, wireless, copper wired and optical links. </a:t>
            </a:r>
            <a:endParaRPr lang="zh-TW" altLang="en-US" sz="2800" dirty="0"/>
          </a:p>
        </p:txBody>
      </p:sp>
      <p:sp>
        <p:nvSpPr>
          <p:cNvPr id="4" name="投影片編號版面配置區 3">
            <a:extLst>
              <a:ext uri="{FF2B5EF4-FFF2-40B4-BE49-F238E27FC236}">
                <a16:creationId xmlns:a16="http://schemas.microsoft.com/office/drawing/2014/main" id="{21B178F3-91ED-4B7E-8B1E-4CAB335502E1}"/>
              </a:ext>
            </a:extLst>
          </p:cNvPr>
          <p:cNvSpPr>
            <a:spLocks noGrp="1"/>
          </p:cNvSpPr>
          <p:nvPr>
            <p:ph type="sldNum" sz="quarter" idx="12"/>
          </p:nvPr>
        </p:nvSpPr>
        <p:spPr/>
        <p:txBody>
          <a:bodyPr/>
          <a:lstStyle/>
          <a:p>
            <a:pPr>
              <a:defRPr/>
            </a:pPr>
            <a:fld id="{63DDA615-41D7-46C4-B38D-A852E577950E}" type="slidenum">
              <a:rPr lang="en-US" altLang="zh-TW" smtClean="0"/>
              <a:pPr>
                <a:defRPr/>
              </a:pPr>
              <a:t>12</a:t>
            </a:fld>
            <a:endParaRPr lang="en-US" altLang="zh-TW"/>
          </a:p>
        </p:txBody>
      </p:sp>
    </p:spTree>
    <p:extLst>
      <p:ext uri="{BB962C8B-B14F-4D97-AF65-F5344CB8AC3E}">
        <p14:creationId xmlns:p14="http://schemas.microsoft.com/office/powerpoint/2010/main" val="963334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0D5D5D7-9DB0-4E53-9D39-164D8C73E8C0}"/>
              </a:ext>
            </a:extLst>
          </p:cNvPr>
          <p:cNvSpPr>
            <a:spLocks noGrp="1"/>
          </p:cNvSpPr>
          <p:nvPr>
            <p:ph type="title"/>
          </p:nvPr>
        </p:nvSpPr>
        <p:spPr/>
        <p:txBody>
          <a:bodyPr/>
          <a:lstStyle/>
          <a:p>
            <a:r>
              <a:rPr lang="en-US" altLang="zh-TW" dirty="0"/>
              <a:t>INTRODUCTION</a:t>
            </a:r>
            <a:endParaRPr lang="zh-TW" altLang="en-US" dirty="0"/>
          </a:p>
        </p:txBody>
      </p:sp>
      <p:pic>
        <p:nvPicPr>
          <p:cNvPr id="5" name="內容版面配置區 4">
            <a:extLst>
              <a:ext uri="{FF2B5EF4-FFF2-40B4-BE49-F238E27FC236}">
                <a16:creationId xmlns:a16="http://schemas.microsoft.com/office/drawing/2014/main" id="{3664B174-A813-4794-88AD-93EBE1F00D1A}"/>
              </a:ext>
            </a:extLst>
          </p:cNvPr>
          <p:cNvPicPr>
            <a:picLocks noGrp="1" noChangeAspect="1"/>
          </p:cNvPicPr>
          <p:nvPr>
            <p:ph idx="1"/>
          </p:nvPr>
        </p:nvPicPr>
        <p:blipFill>
          <a:blip r:embed="rId3"/>
          <a:stretch>
            <a:fillRect/>
          </a:stretch>
        </p:blipFill>
        <p:spPr>
          <a:xfrm>
            <a:off x="1273914" y="1556159"/>
            <a:ext cx="6538446" cy="4661670"/>
          </a:xfrm>
          <a:prstGeom prst="rect">
            <a:avLst/>
          </a:prstGeom>
        </p:spPr>
      </p:pic>
      <p:sp>
        <p:nvSpPr>
          <p:cNvPr id="4" name="投影片編號版面配置區 3">
            <a:extLst>
              <a:ext uri="{FF2B5EF4-FFF2-40B4-BE49-F238E27FC236}">
                <a16:creationId xmlns:a16="http://schemas.microsoft.com/office/drawing/2014/main" id="{E6977077-74D9-4F84-8018-F66952ED13A4}"/>
              </a:ext>
            </a:extLst>
          </p:cNvPr>
          <p:cNvSpPr>
            <a:spLocks noGrp="1"/>
          </p:cNvSpPr>
          <p:nvPr>
            <p:ph type="sldNum" sz="quarter" idx="12"/>
          </p:nvPr>
        </p:nvSpPr>
        <p:spPr/>
        <p:txBody>
          <a:bodyPr/>
          <a:lstStyle/>
          <a:p>
            <a:pPr>
              <a:defRPr/>
            </a:pPr>
            <a:fld id="{63DDA615-41D7-46C4-B38D-A852E577950E}" type="slidenum">
              <a:rPr lang="en-US" altLang="zh-TW" smtClean="0"/>
              <a:pPr>
                <a:defRPr/>
              </a:pPr>
              <a:t>13</a:t>
            </a:fld>
            <a:endParaRPr lang="en-US" altLang="zh-TW"/>
          </a:p>
        </p:txBody>
      </p:sp>
    </p:spTree>
    <p:extLst>
      <p:ext uri="{BB962C8B-B14F-4D97-AF65-F5344CB8AC3E}">
        <p14:creationId xmlns:p14="http://schemas.microsoft.com/office/powerpoint/2010/main" val="3964672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63F043-98C7-407F-A7AC-08EA9A3EB1CD}"/>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8A7B75AF-3B69-4A8C-801C-4C6B38888953}"/>
              </a:ext>
            </a:extLst>
          </p:cNvPr>
          <p:cNvSpPr>
            <a:spLocks noGrp="1"/>
          </p:cNvSpPr>
          <p:nvPr>
            <p:ph idx="1"/>
          </p:nvPr>
        </p:nvSpPr>
        <p:spPr/>
        <p:txBody>
          <a:bodyPr/>
          <a:lstStyle/>
          <a:p>
            <a:pPr algn="just"/>
            <a:r>
              <a:rPr lang="en-US" altLang="zh-TW" sz="2800" dirty="0"/>
              <a:t>The </a:t>
            </a:r>
            <a:r>
              <a:rPr lang="en-US" altLang="zh-TW" sz="2800" dirty="0" err="1"/>
              <a:t>eNBs</a:t>
            </a:r>
            <a:r>
              <a:rPr lang="en-US" altLang="zh-TW" sz="2800" dirty="0"/>
              <a:t> provide requested frequency by its various user </a:t>
            </a:r>
            <a:r>
              <a:rPr lang="en-US" altLang="zh-TW" sz="2800" dirty="0" err="1"/>
              <a:t>equipments</a:t>
            </a:r>
            <a:r>
              <a:rPr lang="en-US" altLang="zh-TW" sz="2800" dirty="0"/>
              <a:t> (UE).</a:t>
            </a:r>
          </a:p>
          <a:p>
            <a:pPr algn="just"/>
            <a:r>
              <a:rPr lang="en-US" altLang="zh-TW" sz="2800" dirty="0"/>
              <a:t>Other words, </a:t>
            </a:r>
            <a:r>
              <a:rPr lang="en-US" altLang="zh-TW" sz="2800" dirty="0">
                <a:solidFill>
                  <a:srgbClr val="FF0000"/>
                </a:solidFill>
              </a:rPr>
              <a:t>user</a:t>
            </a:r>
            <a:r>
              <a:rPr lang="en-US" altLang="zh-TW" sz="2800" dirty="0"/>
              <a:t> equipment establish mobile communication through </a:t>
            </a:r>
            <a:r>
              <a:rPr lang="en-US" altLang="zh-TW" sz="2800" dirty="0" err="1"/>
              <a:t>eNBs</a:t>
            </a:r>
            <a:r>
              <a:rPr lang="en-US" altLang="zh-TW" sz="2800" dirty="0"/>
              <a:t>. </a:t>
            </a:r>
          </a:p>
          <a:p>
            <a:pPr algn="just"/>
            <a:r>
              <a:rPr lang="en-US" altLang="zh-TW" sz="2800" dirty="0"/>
              <a:t>The </a:t>
            </a:r>
            <a:r>
              <a:rPr lang="en-US" altLang="zh-TW" sz="2800" dirty="0" err="1"/>
              <a:t>eNBs</a:t>
            </a:r>
            <a:r>
              <a:rPr lang="en-US" altLang="zh-TW" sz="2800" dirty="0"/>
              <a:t> are controlled by network resource managers. </a:t>
            </a:r>
          </a:p>
          <a:p>
            <a:pPr algn="just"/>
            <a:r>
              <a:rPr lang="en-US" altLang="zh-TW" sz="2800" dirty="0"/>
              <a:t>The NRM allocate available total capacity to all its associated </a:t>
            </a:r>
            <a:r>
              <a:rPr lang="en-US" altLang="zh-TW" sz="2800" dirty="0" err="1"/>
              <a:t>eNBs</a:t>
            </a:r>
            <a:r>
              <a:rPr lang="en-US" altLang="zh-TW" sz="2800" dirty="0"/>
              <a:t>.</a:t>
            </a:r>
          </a:p>
        </p:txBody>
      </p:sp>
      <p:sp>
        <p:nvSpPr>
          <p:cNvPr id="4" name="投影片編號版面配置區 3">
            <a:extLst>
              <a:ext uri="{FF2B5EF4-FFF2-40B4-BE49-F238E27FC236}">
                <a16:creationId xmlns:a16="http://schemas.microsoft.com/office/drawing/2014/main" id="{B939FFEF-C073-42E9-A42E-C2820774094B}"/>
              </a:ext>
            </a:extLst>
          </p:cNvPr>
          <p:cNvSpPr>
            <a:spLocks noGrp="1"/>
          </p:cNvSpPr>
          <p:nvPr>
            <p:ph type="sldNum" sz="quarter" idx="12"/>
          </p:nvPr>
        </p:nvSpPr>
        <p:spPr/>
        <p:txBody>
          <a:bodyPr/>
          <a:lstStyle/>
          <a:p>
            <a:pPr>
              <a:defRPr/>
            </a:pPr>
            <a:fld id="{63DDA615-41D7-46C4-B38D-A852E577950E}" type="slidenum">
              <a:rPr lang="en-US" altLang="zh-TW" smtClean="0"/>
              <a:pPr>
                <a:defRPr/>
              </a:pPr>
              <a:t>14</a:t>
            </a:fld>
            <a:endParaRPr lang="en-US" altLang="zh-TW"/>
          </a:p>
        </p:txBody>
      </p:sp>
    </p:spTree>
    <p:extLst>
      <p:ext uri="{BB962C8B-B14F-4D97-AF65-F5344CB8AC3E}">
        <p14:creationId xmlns:p14="http://schemas.microsoft.com/office/powerpoint/2010/main" val="2106851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DC1556F-9818-402A-BD47-48426509A094}"/>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2B404D81-D028-40CF-B5F3-B63E50B4FB10}"/>
              </a:ext>
            </a:extLst>
          </p:cNvPr>
          <p:cNvSpPr>
            <a:spLocks noGrp="1"/>
          </p:cNvSpPr>
          <p:nvPr>
            <p:ph idx="1"/>
          </p:nvPr>
        </p:nvSpPr>
        <p:spPr/>
        <p:txBody>
          <a:bodyPr/>
          <a:lstStyle/>
          <a:p>
            <a:pPr algn="just"/>
            <a:r>
              <a:rPr lang="en-US" altLang="zh-TW" sz="2800" dirty="0"/>
              <a:t>Each EPC has its own NRMs.</a:t>
            </a:r>
          </a:p>
          <a:p>
            <a:pPr algn="just"/>
            <a:r>
              <a:rPr lang="en-US" altLang="zh-TW" sz="2800" dirty="0"/>
              <a:t>EPC is further connects to IP based 4G transmission networks. </a:t>
            </a:r>
            <a:endParaRPr lang="zh-TW" altLang="en-US" sz="2800" dirty="0"/>
          </a:p>
          <a:p>
            <a:pPr algn="just"/>
            <a:r>
              <a:rPr lang="en-US" altLang="zh-TW" sz="2800" dirty="0"/>
              <a:t>The main role of NRM is</a:t>
            </a:r>
            <a:r>
              <a:rPr lang="zh-TW" altLang="en-US" sz="2800" dirty="0"/>
              <a:t> </a:t>
            </a:r>
            <a:r>
              <a:rPr lang="en-US" altLang="zh-TW" sz="2800" dirty="0"/>
              <a:t>to perform network control, sharing available capacity and allocated capacity for dynamic requests from its associated </a:t>
            </a:r>
            <a:r>
              <a:rPr lang="en-US" altLang="zh-TW" sz="2800" dirty="0" err="1"/>
              <a:t>eNBs</a:t>
            </a:r>
            <a:r>
              <a:rPr lang="en-US" altLang="zh-TW" sz="2800" dirty="0"/>
              <a:t>. </a:t>
            </a:r>
            <a:endParaRPr lang="zh-TW" altLang="en-US" sz="2800" dirty="0"/>
          </a:p>
        </p:txBody>
      </p:sp>
      <p:sp>
        <p:nvSpPr>
          <p:cNvPr id="4" name="投影片編號版面配置區 3">
            <a:extLst>
              <a:ext uri="{FF2B5EF4-FFF2-40B4-BE49-F238E27FC236}">
                <a16:creationId xmlns:a16="http://schemas.microsoft.com/office/drawing/2014/main" id="{E0BE1F81-D94A-4CC0-9442-07C9D19D3008}"/>
              </a:ext>
            </a:extLst>
          </p:cNvPr>
          <p:cNvSpPr>
            <a:spLocks noGrp="1"/>
          </p:cNvSpPr>
          <p:nvPr>
            <p:ph type="sldNum" sz="quarter" idx="12"/>
          </p:nvPr>
        </p:nvSpPr>
        <p:spPr/>
        <p:txBody>
          <a:bodyPr/>
          <a:lstStyle/>
          <a:p>
            <a:pPr>
              <a:defRPr/>
            </a:pPr>
            <a:fld id="{63DDA615-41D7-46C4-B38D-A852E577950E}" type="slidenum">
              <a:rPr lang="en-US" altLang="zh-TW" smtClean="0"/>
              <a:pPr>
                <a:defRPr/>
              </a:pPr>
              <a:t>15</a:t>
            </a:fld>
            <a:endParaRPr lang="en-US" altLang="zh-TW"/>
          </a:p>
        </p:txBody>
      </p:sp>
    </p:spTree>
    <p:extLst>
      <p:ext uri="{BB962C8B-B14F-4D97-AF65-F5344CB8AC3E}">
        <p14:creationId xmlns:p14="http://schemas.microsoft.com/office/powerpoint/2010/main" val="1099712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2CFF667-A119-442F-BE36-4B06D48EB0FA}"/>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61CDAB2E-FFF0-4CB5-AC69-7AC2AFFC5552}"/>
              </a:ext>
            </a:extLst>
          </p:cNvPr>
          <p:cNvSpPr>
            <a:spLocks noGrp="1"/>
          </p:cNvSpPr>
          <p:nvPr>
            <p:ph idx="1"/>
          </p:nvPr>
        </p:nvSpPr>
        <p:spPr/>
        <p:txBody>
          <a:bodyPr/>
          <a:lstStyle/>
          <a:p>
            <a:pPr algn="just"/>
            <a:r>
              <a:rPr lang="en-US" altLang="zh-TW" sz="2800" dirty="0"/>
              <a:t>Primarily, this work focuses to </a:t>
            </a:r>
            <a:r>
              <a:rPr lang="en-US" altLang="zh-TW" sz="2800" dirty="0" err="1"/>
              <a:t>analyse</a:t>
            </a:r>
            <a:r>
              <a:rPr lang="en-US" altLang="zh-TW" sz="2800" dirty="0"/>
              <a:t> various LTE backhaul network complexities.</a:t>
            </a:r>
          </a:p>
          <a:p>
            <a:pPr algn="just"/>
            <a:r>
              <a:rPr lang="en-US" altLang="zh-TW" sz="2800" dirty="0"/>
              <a:t>Further, in real mobile network scenario, these problems are hard optimization problems due to dynamic nature of network components, user mobility, and dynamic requirements of the end users. </a:t>
            </a:r>
          </a:p>
          <a:p>
            <a:pPr algn="just"/>
            <a:r>
              <a:rPr lang="en-US" altLang="zh-TW" sz="2800" dirty="0"/>
              <a:t>Hence, this optimization problem cannot be solved in deterministic way.</a:t>
            </a:r>
            <a:endParaRPr lang="zh-TW" altLang="en-US" sz="2800" dirty="0"/>
          </a:p>
        </p:txBody>
      </p:sp>
      <p:sp>
        <p:nvSpPr>
          <p:cNvPr id="4" name="投影片編號版面配置區 3">
            <a:extLst>
              <a:ext uri="{FF2B5EF4-FFF2-40B4-BE49-F238E27FC236}">
                <a16:creationId xmlns:a16="http://schemas.microsoft.com/office/drawing/2014/main" id="{0389B15C-A913-4ED5-8372-071A9D8678A6}"/>
              </a:ext>
            </a:extLst>
          </p:cNvPr>
          <p:cNvSpPr>
            <a:spLocks noGrp="1"/>
          </p:cNvSpPr>
          <p:nvPr>
            <p:ph type="sldNum" sz="quarter" idx="12"/>
          </p:nvPr>
        </p:nvSpPr>
        <p:spPr/>
        <p:txBody>
          <a:bodyPr/>
          <a:lstStyle/>
          <a:p>
            <a:pPr>
              <a:defRPr/>
            </a:pPr>
            <a:fld id="{63DDA615-41D7-46C4-B38D-A852E577950E}" type="slidenum">
              <a:rPr lang="en-US" altLang="zh-TW" smtClean="0"/>
              <a:pPr>
                <a:defRPr/>
              </a:pPr>
              <a:t>16</a:t>
            </a:fld>
            <a:endParaRPr lang="en-US" altLang="zh-TW"/>
          </a:p>
        </p:txBody>
      </p:sp>
    </p:spTree>
    <p:extLst>
      <p:ext uri="{BB962C8B-B14F-4D97-AF65-F5344CB8AC3E}">
        <p14:creationId xmlns:p14="http://schemas.microsoft.com/office/powerpoint/2010/main" val="2423661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A1EE996-748C-4639-A379-0EC448D5ECA3}"/>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F17D6654-B91B-4058-9C7D-B76733D6ED60}"/>
              </a:ext>
            </a:extLst>
          </p:cNvPr>
          <p:cNvSpPr>
            <a:spLocks noGrp="1"/>
          </p:cNvSpPr>
          <p:nvPr>
            <p:ph idx="1"/>
          </p:nvPr>
        </p:nvSpPr>
        <p:spPr/>
        <p:txBody>
          <a:bodyPr/>
          <a:lstStyle/>
          <a:p>
            <a:pPr algn="just"/>
            <a:r>
              <a:rPr lang="en-US" altLang="zh-TW" dirty="0"/>
              <a:t>In turn, prospective methods require intelligent ways to find solution for these problems.</a:t>
            </a:r>
          </a:p>
          <a:p>
            <a:pPr algn="just"/>
            <a:r>
              <a:rPr lang="en-US" altLang="zh-TW" dirty="0"/>
              <a:t>As stated in [1], the main objective of such optimization problem is to minimize the CAPEX/OPEX cost involved in LTE backhaul network.</a:t>
            </a:r>
          </a:p>
          <a:p>
            <a:pPr marL="0" indent="0" algn="just">
              <a:buNone/>
            </a:pPr>
            <a:endParaRPr lang="zh-TW" altLang="en-US" dirty="0"/>
          </a:p>
        </p:txBody>
      </p:sp>
      <p:sp>
        <p:nvSpPr>
          <p:cNvPr id="4" name="投影片編號版面配置區 3">
            <a:extLst>
              <a:ext uri="{FF2B5EF4-FFF2-40B4-BE49-F238E27FC236}">
                <a16:creationId xmlns:a16="http://schemas.microsoft.com/office/drawing/2014/main" id="{249372A5-AE7D-430D-A4F5-ABD07A6169A1}"/>
              </a:ext>
            </a:extLst>
          </p:cNvPr>
          <p:cNvSpPr>
            <a:spLocks noGrp="1"/>
          </p:cNvSpPr>
          <p:nvPr>
            <p:ph type="sldNum" sz="quarter" idx="12"/>
          </p:nvPr>
        </p:nvSpPr>
        <p:spPr/>
        <p:txBody>
          <a:bodyPr/>
          <a:lstStyle/>
          <a:p>
            <a:pPr>
              <a:defRPr/>
            </a:pPr>
            <a:fld id="{63DDA615-41D7-46C4-B38D-A852E577950E}" type="slidenum">
              <a:rPr lang="en-US" altLang="zh-TW" smtClean="0"/>
              <a:pPr>
                <a:defRPr/>
              </a:pPr>
              <a:t>17</a:t>
            </a:fld>
            <a:endParaRPr lang="en-US" altLang="zh-TW"/>
          </a:p>
        </p:txBody>
      </p:sp>
    </p:spTree>
    <p:extLst>
      <p:ext uri="{BB962C8B-B14F-4D97-AF65-F5344CB8AC3E}">
        <p14:creationId xmlns:p14="http://schemas.microsoft.com/office/powerpoint/2010/main" val="2838855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B39ECA-74D5-4DAC-A259-D4F33E6E273B}"/>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329E6AAE-D208-4E27-B27B-30E687D25AFC}"/>
              </a:ext>
            </a:extLst>
          </p:cNvPr>
          <p:cNvSpPr>
            <a:spLocks noGrp="1"/>
          </p:cNvSpPr>
          <p:nvPr>
            <p:ph idx="1"/>
          </p:nvPr>
        </p:nvSpPr>
        <p:spPr/>
        <p:txBody>
          <a:bodyPr/>
          <a:lstStyle/>
          <a:p>
            <a:pPr algn="just"/>
            <a:r>
              <a:rPr lang="en-US" altLang="zh-TW" dirty="0"/>
              <a:t>Further, this work focuses on, to show that the optimization problem at LTE backhaul capacity allocation is a NP complete. </a:t>
            </a:r>
            <a:endParaRPr lang="zh-TW" altLang="en-US" dirty="0"/>
          </a:p>
        </p:txBody>
      </p:sp>
      <p:sp>
        <p:nvSpPr>
          <p:cNvPr id="4" name="投影片編號版面配置區 3">
            <a:extLst>
              <a:ext uri="{FF2B5EF4-FFF2-40B4-BE49-F238E27FC236}">
                <a16:creationId xmlns:a16="http://schemas.microsoft.com/office/drawing/2014/main" id="{4D9EA079-F411-4909-83C2-919F586A3CB5}"/>
              </a:ext>
            </a:extLst>
          </p:cNvPr>
          <p:cNvSpPr>
            <a:spLocks noGrp="1"/>
          </p:cNvSpPr>
          <p:nvPr>
            <p:ph type="sldNum" sz="quarter" idx="12"/>
          </p:nvPr>
        </p:nvSpPr>
        <p:spPr/>
        <p:txBody>
          <a:bodyPr/>
          <a:lstStyle/>
          <a:p>
            <a:pPr>
              <a:defRPr/>
            </a:pPr>
            <a:fld id="{63DDA615-41D7-46C4-B38D-A852E577950E}" type="slidenum">
              <a:rPr lang="en-US" altLang="zh-TW" smtClean="0"/>
              <a:pPr>
                <a:defRPr/>
              </a:pPr>
              <a:t>18</a:t>
            </a:fld>
            <a:endParaRPr lang="en-US" altLang="zh-TW"/>
          </a:p>
        </p:txBody>
      </p:sp>
    </p:spTree>
    <p:extLst>
      <p:ext uri="{BB962C8B-B14F-4D97-AF65-F5344CB8AC3E}">
        <p14:creationId xmlns:p14="http://schemas.microsoft.com/office/powerpoint/2010/main" val="758359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F740F0-AEEB-447A-8CC3-5FD8AC41745D}"/>
              </a:ext>
            </a:extLst>
          </p:cNvPr>
          <p:cNvSpPr>
            <a:spLocks noGrp="1"/>
          </p:cNvSpPr>
          <p:nvPr>
            <p:ph type="title"/>
          </p:nvPr>
        </p:nvSpPr>
        <p:spPr/>
        <p:txBody>
          <a:bodyPr/>
          <a:lstStyle/>
          <a:p>
            <a:r>
              <a:rPr lang="en-US" altLang="zh-TW" dirty="0"/>
              <a:t>RELATED WORK</a:t>
            </a:r>
            <a:endParaRPr lang="zh-TW" altLang="en-US" dirty="0"/>
          </a:p>
        </p:txBody>
      </p:sp>
      <p:sp>
        <p:nvSpPr>
          <p:cNvPr id="3" name="內容版面配置區 2">
            <a:extLst>
              <a:ext uri="{FF2B5EF4-FFF2-40B4-BE49-F238E27FC236}">
                <a16:creationId xmlns:a16="http://schemas.microsoft.com/office/drawing/2014/main" id="{AAEB528F-AADF-4B3E-990C-5D7B2A12C814}"/>
              </a:ext>
            </a:extLst>
          </p:cNvPr>
          <p:cNvSpPr>
            <a:spLocks noGrp="1"/>
          </p:cNvSpPr>
          <p:nvPr>
            <p:ph idx="1"/>
          </p:nvPr>
        </p:nvSpPr>
        <p:spPr/>
        <p:txBody>
          <a:bodyPr/>
          <a:lstStyle/>
          <a:p>
            <a:pPr algn="just"/>
            <a:r>
              <a:rPr lang="en-US" altLang="zh-TW" sz="2800" dirty="0"/>
              <a:t>The LTE based mobile communication network has two levels of networking namely front hauling and backhauling. </a:t>
            </a:r>
          </a:p>
          <a:p>
            <a:pPr algn="just"/>
            <a:r>
              <a:rPr lang="en-US" altLang="zh-TW" sz="2800" b="1" dirty="0"/>
              <a:t>LTE Front hauling</a:t>
            </a:r>
            <a:r>
              <a:rPr lang="en-US" altLang="zh-TW" sz="2800" dirty="0"/>
              <a:t>: At the state of art, several existing research literatures mostly address LTE front hauling networks. </a:t>
            </a:r>
          </a:p>
          <a:p>
            <a:pPr algn="just"/>
            <a:r>
              <a:rPr lang="en-US" altLang="zh-TW" sz="2800" dirty="0"/>
              <a:t>LTE front hauling network design targets spectrum allocation between </a:t>
            </a:r>
            <a:r>
              <a:rPr lang="en-US" altLang="zh-TW" sz="2800" dirty="0" err="1"/>
              <a:t>eNBs</a:t>
            </a:r>
            <a:r>
              <a:rPr lang="en-US" altLang="zh-TW" sz="2800" dirty="0"/>
              <a:t> and user devices [2, 3]. </a:t>
            </a:r>
            <a:endParaRPr lang="zh-TW" altLang="en-US" sz="2800" dirty="0"/>
          </a:p>
        </p:txBody>
      </p:sp>
      <p:sp>
        <p:nvSpPr>
          <p:cNvPr id="4" name="投影片編號版面配置區 3">
            <a:extLst>
              <a:ext uri="{FF2B5EF4-FFF2-40B4-BE49-F238E27FC236}">
                <a16:creationId xmlns:a16="http://schemas.microsoft.com/office/drawing/2014/main" id="{CD0DEDAF-6D8E-4188-9008-136AE1305079}"/>
              </a:ext>
            </a:extLst>
          </p:cNvPr>
          <p:cNvSpPr>
            <a:spLocks noGrp="1"/>
          </p:cNvSpPr>
          <p:nvPr>
            <p:ph type="sldNum" sz="quarter" idx="12"/>
          </p:nvPr>
        </p:nvSpPr>
        <p:spPr/>
        <p:txBody>
          <a:bodyPr/>
          <a:lstStyle/>
          <a:p>
            <a:pPr>
              <a:defRPr/>
            </a:pPr>
            <a:fld id="{63DDA615-41D7-46C4-B38D-A852E577950E}" type="slidenum">
              <a:rPr lang="en-US" altLang="zh-TW" smtClean="0"/>
              <a:pPr>
                <a:defRPr/>
              </a:pPr>
              <a:t>19</a:t>
            </a:fld>
            <a:endParaRPr lang="en-US" altLang="zh-TW"/>
          </a:p>
        </p:txBody>
      </p:sp>
    </p:spTree>
    <p:extLst>
      <p:ext uri="{BB962C8B-B14F-4D97-AF65-F5344CB8AC3E}">
        <p14:creationId xmlns:p14="http://schemas.microsoft.com/office/powerpoint/2010/main" val="838927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C57ECADD-9CE9-4EE0-B92C-739C5E52FEA2}"/>
              </a:ext>
            </a:extLst>
          </p:cNvPr>
          <p:cNvSpPr>
            <a:spLocks noGrp="1"/>
          </p:cNvSpPr>
          <p:nvPr>
            <p:ph type="title"/>
          </p:nvPr>
        </p:nvSpPr>
        <p:spPr/>
        <p:txBody>
          <a:bodyPr/>
          <a:lstStyle/>
          <a:p>
            <a:pPr defTabSz="912813"/>
            <a:r>
              <a:rPr lang="en-US" altLang="zh-TW" dirty="0"/>
              <a:t>Abstract</a:t>
            </a:r>
            <a:endParaRPr lang="zh-TW" altLang="en-US" dirty="0"/>
          </a:p>
        </p:txBody>
      </p:sp>
      <p:sp>
        <p:nvSpPr>
          <p:cNvPr id="3" name="內容版面配置區 2">
            <a:extLst>
              <a:ext uri="{FF2B5EF4-FFF2-40B4-BE49-F238E27FC236}">
                <a16:creationId xmlns:a16="http://schemas.microsoft.com/office/drawing/2014/main" id="{9F0B5E9B-039D-4DF6-BCE9-BCBA025867A9}"/>
              </a:ext>
            </a:extLst>
          </p:cNvPr>
          <p:cNvSpPr>
            <a:spLocks noGrp="1"/>
          </p:cNvSpPr>
          <p:nvPr>
            <p:ph idx="1"/>
          </p:nvPr>
        </p:nvSpPr>
        <p:spPr/>
        <p:txBody>
          <a:bodyPr/>
          <a:lstStyle/>
          <a:p>
            <a:pPr marL="342900" indent="-342900" algn="just">
              <a:defRPr/>
            </a:pPr>
            <a:r>
              <a:rPr lang="en-US" altLang="zh-TW" sz="2800" dirty="0"/>
              <a:t>In today's information era, the mobile communication has outperformed as one of the leading technology for information exchange. </a:t>
            </a:r>
          </a:p>
          <a:p>
            <a:pPr marL="342900" indent="-342900" algn="just">
              <a:defRPr/>
            </a:pPr>
            <a:r>
              <a:rPr lang="en-US" altLang="zh-TW" sz="2800" dirty="0"/>
              <a:t>It is highly possible, by mobile networks to provide any time and any where communication strategy, which meets the user requirements. </a:t>
            </a:r>
            <a:endParaRPr lang="zh-TW" altLang="en-US" sz="2800" dirty="0"/>
          </a:p>
        </p:txBody>
      </p:sp>
      <p:sp>
        <p:nvSpPr>
          <p:cNvPr id="12292" name="投影片編號版面配置區 3">
            <a:extLst>
              <a:ext uri="{FF2B5EF4-FFF2-40B4-BE49-F238E27FC236}">
                <a16:creationId xmlns:a16="http://schemas.microsoft.com/office/drawing/2014/main" id="{2C194C14-3123-4477-9798-7AE2575CB62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8A852A-C902-4051-8330-F85656374A0A}" type="slidenum">
              <a:rPr lang="en-US" altLang="zh-TW" smtClean="0">
                <a:solidFill>
                  <a:srgbClr val="898989"/>
                </a:solidFill>
                <a:latin typeface="Calibri" panose="020F0502020204030204" pitchFamily="34" charset="0"/>
              </a:rPr>
              <a:pPr/>
              <a:t>2</a:t>
            </a:fld>
            <a:endParaRPr lang="en-US" altLang="zh-TW">
              <a:solidFill>
                <a:srgbClr val="898989"/>
              </a:solidFill>
              <a:latin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E33D75F-F9F5-47DF-BF4C-B07B7D1249F7}"/>
              </a:ext>
            </a:extLst>
          </p:cNvPr>
          <p:cNvSpPr>
            <a:spLocks noGrp="1"/>
          </p:cNvSpPr>
          <p:nvPr>
            <p:ph type="title"/>
          </p:nvPr>
        </p:nvSpPr>
        <p:spPr/>
        <p:txBody>
          <a:bodyPr/>
          <a:lstStyle/>
          <a:p>
            <a:r>
              <a:rPr lang="en-US" altLang="zh-TW" dirty="0"/>
              <a:t>RELATED WORK</a:t>
            </a:r>
            <a:endParaRPr lang="zh-TW" altLang="en-US" dirty="0"/>
          </a:p>
        </p:txBody>
      </p:sp>
      <p:sp>
        <p:nvSpPr>
          <p:cNvPr id="3" name="內容版面配置區 2">
            <a:extLst>
              <a:ext uri="{FF2B5EF4-FFF2-40B4-BE49-F238E27FC236}">
                <a16:creationId xmlns:a16="http://schemas.microsoft.com/office/drawing/2014/main" id="{93AD995D-21E5-4055-AB52-5E8561FAD94E}"/>
              </a:ext>
            </a:extLst>
          </p:cNvPr>
          <p:cNvSpPr>
            <a:spLocks noGrp="1"/>
          </p:cNvSpPr>
          <p:nvPr>
            <p:ph idx="1"/>
          </p:nvPr>
        </p:nvSpPr>
        <p:spPr/>
        <p:txBody>
          <a:bodyPr/>
          <a:lstStyle/>
          <a:p>
            <a:pPr algn="just"/>
            <a:r>
              <a:rPr lang="en-US" altLang="zh-TW" sz="2800" dirty="0"/>
              <a:t>The communication link between </a:t>
            </a:r>
            <a:r>
              <a:rPr lang="en-US" altLang="zh-TW" sz="2800" dirty="0" err="1"/>
              <a:t>eNBs</a:t>
            </a:r>
            <a:r>
              <a:rPr lang="en-US" altLang="zh-TW" sz="2800" dirty="0"/>
              <a:t> and user devices is based on wireless medium.</a:t>
            </a:r>
          </a:p>
          <a:p>
            <a:pPr algn="just"/>
            <a:r>
              <a:rPr lang="en-US" altLang="zh-TW" sz="2800" dirty="0"/>
              <a:t>The objective at front haul network is the optimal frequency spectrum allocation for the user equipment to establish communication with suitable </a:t>
            </a:r>
            <a:r>
              <a:rPr lang="en-US" altLang="zh-TW" sz="2800" dirty="0" err="1"/>
              <a:t>eNBs</a:t>
            </a:r>
            <a:r>
              <a:rPr lang="en-US" altLang="zh-TW" sz="2800" dirty="0"/>
              <a:t>.</a:t>
            </a:r>
            <a:endParaRPr lang="zh-TW" altLang="en-US" sz="2800" dirty="0"/>
          </a:p>
        </p:txBody>
      </p:sp>
      <p:sp>
        <p:nvSpPr>
          <p:cNvPr id="4" name="投影片編號版面配置區 3">
            <a:extLst>
              <a:ext uri="{FF2B5EF4-FFF2-40B4-BE49-F238E27FC236}">
                <a16:creationId xmlns:a16="http://schemas.microsoft.com/office/drawing/2014/main" id="{850ED728-111C-4695-879E-A6C40B6C6D9E}"/>
              </a:ext>
            </a:extLst>
          </p:cNvPr>
          <p:cNvSpPr>
            <a:spLocks noGrp="1"/>
          </p:cNvSpPr>
          <p:nvPr>
            <p:ph type="sldNum" sz="quarter" idx="12"/>
          </p:nvPr>
        </p:nvSpPr>
        <p:spPr/>
        <p:txBody>
          <a:bodyPr/>
          <a:lstStyle/>
          <a:p>
            <a:pPr>
              <a:defRPr/>
            </a:pPr>
            <a:fld id="{63DDA615-41D7-46C4-B38D-A852E577950E}" type="slidenum">
              <a:rPr lang="en-US" altLang="zh-TW" smtClean="0"/>
              <a:pPr>
                <a:defRPr/>
              </a:pPr>
              <a:t>20</a:t>
            </a:fld>
            <a:endParaRPr lang="en-US" altLang="zh-TW"/>
          </a:p>
        </p:txBody>
      </p:sp>
    </p:spTree>
    <p:extLst>
      <p:ext uri="{BB962C8B-B14F-4D97-AF65-F5344CB8AC3E}">
        <p14:creationId xmlns:p14="http://schemas.microsoft.com/office/powerpoint/2010/main" val="1473220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67861BA-D971-4A4D-8A8A-DE224C018D51}"/>
              </a:ext>
            </a:extLst>
          </p:cNvPr>
          <p:cNvSpPr>
            <a:spLocks noGrp="1"/>
          </p:cNvSpPr>
          <p:nvPr>
            <p:ph type="title"/>
          </p:nvPr>
        </p:nvSpPr>
        <p:spPr/>
        <p:txBody>
          <a:bodyPr/>
          <a:lstStyle/>
          <a:p>
            <a:r>
              <a:rPr lang="en-US" altLang="zh-TW" dirty="0"/>
              <a:t>RELATED WORK</a:t>
            </a:r>
            <a:endParaRPr lang="zh-TW" altLang="en-US" dirty="0"/>
          </a:p>
        </p:txBody>
      </p:sp>
      <p:sp>
        <p:nvSpPr>
          <p:cNvPr id="3" name="內容版面配置區 2">
            <a:extLst>
              <a:ext uri="{FF2B5EF4-FFF2-40B4-BE49-F238E27FC236}">
                <a16:creationId xmlns:a16="http://schemas.microsoft.com/office/drawing/2014/main" id="{B831748F-0628-483A-92C7-ABADCABE94CC}"/>
              </a:ext>
            </a:extLst>
          </p:cNvPr>
          <p:cNvSpPr>
            <a:spLocks noGrp="1"/>
          </p:cNvSpPr>
          <p:nvPr>
            <p:ph idx="1"/>
          </p:nvPr>
        </p:nvSpPr>
        <p:spPr/>
        <p:txBody>
          <a:bodyPr/>
          <a:lstStyle/>
          <a:p>
            <a:pPr algn="just"/>
            <a:r>
              <a:rPr lang="en-US" altLang="zh-TW" sz="2800" dirty="0"/>
              <a:t>The objective is further complicated by the signal propagation features of wireless communication along with dynamic nature of user and user requirements. </a:t>
            </a:r>
          </a:p>
          <a:p>
            <a:pPr algn="just"/>
            <a:r>
              <a:rPr lang="en-US" altLang="zh-TW" sz="2800" dirty="0"/>
              <a:t>In [8], discussed the capacity assignment using queuing methods for PON based mobile front haul network. </a:t>
            </a:r>
            <a:endParaRPr lang="zh-TW" altLang="en-US" sz="2800" dirty="0"/>
          </a:p>
        </p:txBody>
      </p:sp>
      <p:sp>
        <p:nvSpPr>
          <p:cNvPr id="4" name="投影片編號版面配置區 3">
            <a:extLst>
              <a:ext uri="{FF2B5EF4-FFF2-40B4-BE49-F238E27FC236}">
                <a16:creationId xmlns:a16="http://schemas.microsoft.com/office/drawing/2014/main" id="{72CB402C-A845-4592-930D-C48ADEA899DD}"/>
              </a:ext>
            </a:extLst>
          </p:cNvPr>
          <p:cNvSpPr>
            <a:spLocks noGrp="1"/>
          </p:cNvSpPr>
          <p:nvPr>
            <p:ph type="sldNum" sz="quarter" idx="12"/>
          </p:nvPr>
        </p:nvSpPr>
        <p:spPr/>
        <p:txBody>
          <a:bodyPr/>
          <a:lstStyle/>
          <a:p>
            <a:pPr>
              <a:defRPr/>
            </a:pPr>
            <a:fld id="{63DDA615-41D7-46C4-B38D-A852E577950E}" type="slidenum">
              <a:rPr lang="en-US" altLang="zh-TW" smtClean="0"/>
              <a:pPr>
                <a:defRPr/>
              </a:pPr>
              <a:t>21</a:t>
            </a:fld>
            <a:endParaRPr lang="en-US" altLang="zh-TW"/>
          </a:p>
        </p:txBody>
      </p:sp>
    </p:spTree>
    <p:extLst>
      <p:ext uri="{BB962C8B-B14F-4D97-AF65-F5344CB8AC3E}">
        <p14:creationId xmlns:p14="http://schemas.microsoft.com/office/powerpoint/2010/main" val="1351990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DA103C7-FF03-4BAD-9205-3D48BD029FAD}"/>
              </a:ext>
            </a:extLst>
          </p:cNvPr>
          <p:cNvSpPr>
            <a:spLocks noGrp="1"/>
          </p:cNvSpPr>
          <p:nvPr>
            <p:ph type="title"/>
          </p:nvPr>
        </p:nvSpPr>
        <p:spPr/>
        <p:txBody>
          <a:bodyPr/>
          <a:lstStyle/>
          <a:p>
            <a:r>
              <a:rPr lang="en-US" altLang="zh-TW" dirty="0"/>
              <a:t>RELATED WORK</a:t>
            </a:r>
            <a:endParaRPr lang="zh-TW" altLang="en-US" dirty="0"/>
          </a:p>
        </p:txBody>
      </p:sp>
      <p:sp>
        <p:nvSpPr>
          <p:cNvPr id="3" name="內容版面配置區 2">
            <a:extLst>
              <a:ext uri="{FF2B5EF4-FFF2-40B4-BE49-F238E27FC236}">
                <a16:creationId xmlns:a16="http://schemas.microsoft.com/office/drawing/2014/main" id="{9E70359F-9FA6-4201-9E9B-29C55519C26E}"/>
              </a:ext>
            </a:extLst>
          </p:cNvPr>
          <p:cNvSpPr>
            <a:spLocks noGrp="1"/>
          </p:cNvSpPr>
          <p:nvPr>
            <p:ph idx="1"/>
          </p:nvPr>
        </p:nvSpPr>
        <p:spPr/>
        <p:txBody>
          <a:bodyPr/>
          <a:lstStyle/>
          <a:p>
            <a:pPr algn="just"/>
            <a:r>
              <a:rPr lang="en-US" altLang="zh-TW" sz="2800" b="1" dirty="0"/>
              <a:t>LTE backhauling</a:t>
            </a:r>
            <a:r>
              <a:rPr lang="en-US" altLang="zh-TW" sz="2800" dirty="0"/>
              <a:t>: Next level is, the LTE backhaul network dealing with capacity allocation by EPC for </a:t>
            </a:r>
            <a:r>
              <a:rPr lang="en-US" altLang="zh-TW" sz="2800" dirty="0" err="1"/>
              <a:t>eNBs</a:t>
            </a:r>
            <a:r>
              <a:rPr lang="en-US" altLang="zh-TW" sz="2800" dirty="0"/>
              <a:t>.</a:t>
            </a:r>
          </a:p>
          <a:p>
            <a:pPr algn="just"/>
            <a:r>
              <a:rPr lang="en-US" altLang="zh-TW" sz="2800" dirty="0"/>
              <a:t>Authors in [9], addressed that the LTE backhaul network problem in two ways namely centralized approach and decentralized approach.  </a:t>
            </a:r>
            <a:endParaRPr lang="zh-TW" altLang="en-US" sz="2800" dirty="0"/>
          </a:p>
        </p:txBody>
      </p:sp>
      <p:sp>
        <p:nvSpPr>
          <p:cNvPr id="4" name="投影片編號版面配置區 3">
            <a:extLst>
              <a:ext uri="{FF2B5EF4-FFF2-40B4-BE49-F238E27FC236}">
                <a16:creationId xmlns:a16="http://schemas.microsoft.com/office/drawing/2014/main" id="{9777FE4C-272B-4174-9201-56A811BB731F}"/>
              </a:ext>
            </a:extLst>
          </p:cNvPr>
          <p:cNvSpPr>
            <a:spLocks noGrp="1"/>
          </p:cNvSpPr>
          <p:nvPr>
            <p:ph type="sldNum" sz="quarter" idx="12"/>
          </p:nvPr>
        </p:nvSpPr>
        <p:spPr/>
        <p:txBody>
          <a:bodyPr/>
          <a:lstStyle/>
          <a:p>
            <a:pPr>
              <a:defRPr/>
            </a:pPr>
            <a:fld id="{63DDA615-41D7-46C4-B38D-A852E577950E}" type="slidenum">
              <a:rPr lang="en-US" altLang="zh-TW" smtClean="0"/>
              <a:pPr>
                <a:defRPr/>
              </a:pPr>
              <a:t>22</a:t>
            </a:fld>
            <a:endParaRPr lang="en-US" altLang="zh-TW"/>
          </a:p>
        </p:txBody>
      </p:sp>
    </p:spTree>
    <p:extLst>
      <p:ext uri="{BB962C8B-B14F-4D97-AF65-F5344CB8AC3E}">
        <p14:creationId xmlns:p14="http://schemas.microsoft.com/office/powerpoint/2010/main" val="1174198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1E805A0-F955-4391-8E36-5C8FF342B14A}"/>
              </a:ext>
            </a:extLst>
          </p:cNvPr>
          <p:cNvSpPr>
            <a:spLocks noGrp="1"/>
          </p:cNvSpPr>
          <p:nvPr>
            <p:ph type="title"/>
          </p:nvPr>
        </p:nvSpPr>
        <p:spPr/>
        <p:txBody>
          <a:bodyPr/>
          <a:lstStyle/>
          <a:p>
            <a:r>
              <a:rPr lang="en-US" altLang="zh-TW" dirty="0"/>
              <a:t>RELATED WORK</a:t>
            </a:r>
            <a:endParaRPr lang="zh-TW" altLang="en-US" dirty="0"/>
          </a:p>
        </p:txBody>
      </p:sp>
      <p:sp>
        <p:nvSpPr>
          <p:cNvPr id="3" name="內容版面配置區 2">
            <a:extLst>
              <a:ext uri="{FF2B5EF4-FFF2-40B4-BE49-F238E27FC236}">
                <a16:creationId xmlns:a16="http://schemas.microsoft.com/office/drawing/2014/main" id="{8E3ABD7C-94B1-4CD2-B798-92E3C9558EE3}"/>
              </a:ext>
            </a:extLst>
          </p:cNvPr>
          <p:cNvSpPr>
            <a:spLocks noGrp="1"/>
          </p:cNvSpPr>
          <p:nvPr>
            <p:ph idx="1"/>
          </p:nvPr>
        </p:nvSpPr>
        <p:spPr/>
        <p:txBody>
          <a:bodyPr/>
          <a:lstStyle/>
          <a:p>
            <a:pPr algn="just"/>
            <a:r>
              <a:rPr lang="en-US" altLang="zh-TW" sz="2800" dirty="0"/>
              <a:t>The centralized approach for handling base station </a:t>
            </a:r>
            <a:r>
              <a:rPr lang="en-US" altLang="zh-TW" sz="2800" dirty="0" err="1"/>
              <a:t>equipments</a:t>
            </a:r>
            <a:r>
              <a:rPr lang="en-US" altLang="zh-TW" sz="2800" dirty="0"/>
              <a:t> is very expensive in case of backhauling network because of technical constraints like fixed available data transmission rate and heavy cost on latency. </a:t>
            </a:r>
          </a:p>
          <a:p>
            <a:pPr algn="just"/>
            <a:r>
              <a:rPr lang="en-US" altLang="zh-TW" sz="2800" dirty="0"/>
              <a:t>In case of distributed approach for handling backhaul network, might be cost efficient.</a:t>
            </a:r>
            <a:endParaRPr lang="zh-TW" altLang="en-US" sz="2800" dirty="0"/>
          </a:p>
        </p:txBody>
      </p:sp>
      <p:sp>
        <p:nvSpPr>
          <p:cNvPr id="4" name="投影片編號版面配置區 3">
            <a:extLst>
              <a:ext uri="{FF2B5EF4-FFF2-40B4-BE49-F238E27FC236}">
                <a16:creationId xmlns:a16="http://schemas.microsoft.com/office/drawing/2014/main" id="{893D0D64-1557-425D-82A6-C1B0D8D5AF20}"/>
              </a:ext>
            </a:extLst>
          </p:cNvPr>
          <p:cNvSpPr>
            <a:spLocks noGrp="1"/>
          </p:cNvSpPr>
          <p:nvPr>
            <p:ph type="sldNum" sz="quarter" idx="12"/>
          </p:nvPr>
        </p:nvSpPr>
        <p:spPr/>
        <p:txBody>
          <a:bodyPr/>
          <a:lstStyle/>
          <a:p>
            <a:pPr>
              <a:defRPr/>
            </a:pPr>
            <a:fld id="{63DDA615-41D7-46C4-B38D-A852E577950E}" type="slidenum">
              <a:rPr lang="en-US" altLang="zh-TW" smtClean="0"/>
              <a:pPr>
                <a:defRPr/>
              </a:pPr>
              <a:t>23</a:t>
            </a:fld>
            <a:endParaRPr lang="en-US" altLang="zh-TW"/>
          </a:p>
        </p:txBody>
      </p:sp>
    </p:spTree>
    <p:extLst>
      <p:ext uri="{BB962C8B-B14F-4D97-AF65-F5344CB8AC3E}">
        <p14:creationId xmlns:p14="http://schemas.microsoft.com/office/powerpoint/2010/main" val="2112402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4812324-5142-4688-8AF1-E90A589A8F30}"/>
              </a:ext>
            </a:extLst>
          </p:cNvPr>
          <p:cNvSpPr>
            <a:spLocks noGrp="1"/>
          </p:cNvSpPr>
          <p:nvPr>
            <p:ph type="title"/>
          </p:nvPr>
        </p:nvSpPr>
        <p:spPr/>
        <p:txBody>
          <a:bodyPr/>
          <a:lstStyle/>
          <a:p>
            <a:r>
              <a:rPr lang="en-US" altLang="zh-TW" dirty="0"/>
              <a:t>RELATED WORK</a:t>
            </a:r>
            <a:endParaRPr lang="zh-TW" altLang="en-US" dirty="0"/>
          </a:p>
        </p:txBody>
      </p:sp>
      <p:sp>
        <p:nvSpPr>
          <p:cNvPr id="3" name="內容版面配置區 2">
            <a:extLst>
              <a:ext uri="{FF2B5EF4-FFF2-40B4-BE49-F238E27FC236}">
                <a16:creationId xmlns:a16="http://schemas.microsoft.com/office/drawing/2014/main" id="{266BCC04-8638-4AFB-AE8D-9902609A33C7}"/>
              </a:ext>
            </a:extLst>
          </p:cNvPr>
          <p:cNvSpPr>
            <a:spLocks noGrp="1"/>
          </p:cNvSpPr>
          <p:nvPr>
            <p:ph idx="1"/>
          </p:nvPr>
        </p:nvSpPr>
        <p:spPr/>
        <p:txBody>
          <a:bodyPr/>
          <a:lstStyle/>
          <a:p>
            <a:pPr algn="just"/>
            <a:r>
              <a:rPr lang="en-US" altLang="zh-TW" sz="2800" dirty="0"/>
              <a:t>However, the issues like interconnection, integration and management of difference technologies itself difficult to handle.</a:t>
            </a:r>
          </a:p>
          <a:p>
            <a:pPr algn="just"/>
            <a:r>
              <a:rPr lang="en-US" altLang="zh-TW" sz="2800" dirty="0"/>
              <a:t>In addition to this, another critical issue is interference problem between communication subcarriers.</a:t>
            </a:r>
            <a:endParaRPr lang="zh-TW" altLang="en-US" sz="2800" dirty="0"/>
          </a:p>
        </p:txBody>
      </p:sp>
      <p:sp>
        <p:nvSpPr>
          <p:cNvPr id="4" name="投影片編號版面配置區 3">
            <a:extLst>
              <a:ext uri="{FF2B5EF4-FFF2-40B4-BE49-F238E27FC236}">
                <a16:creationId xmlns:a16="http://schemas.microsoft.com/office/drawing/2014/main" id="{C5329D44-C6D6-4FA4-939F-584DDACAC6EE}"/>
              </a:ext>
            </a:extLst>
          </p:cNvPr>
          <p:cNvSpPr>
            <a:spLocks noGrp="1"/>
          </p:cNvSpPr>
          <p:nvPr>
            <p:ph type="sldNum" sz="quarter" idx="12"/>
          </p:nvPr>
        </p:nvSpPr>
        <p:spPr/>
        <p:txBody>
          <a:bodyPr/>
          <a:lstStyle/>
          <a:p>
            <a:pPr>
              <a:defRPr/>
            </a:pPr>
            <a:fld id="{63DDA615-41D7-46C4-B38D-A852E577950E}" type="slidenum">
              <a:rPr lang="en-US" altLang="zh-TW" smtClean="0"/>
              <a:pPr>
                <a:defRPr/>
              </a:pPr>
              <a:t>24</a:t>
            </a:fld>
            <a:endParaRPr lang="en-US" altLang="zh-TW"/>
          </a:p>
        </p:txBody>
      </p:sp>
    </p:spTree>
    <p:extLst>
      <p:ext uri="{BB962C8B-B14F-4D97-AF65-F5344CB8AC3E}">
        <p14:creationId xmlns:p14="http://schemas.microsoft.com/office/powerpoint/2010/main" val="1213526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F4E6FF6-26A2-409E-A61C-754C8E63E1B7}"/>
              </a:ext>
            </a:extLst>
          </p:cNvPr>
          <p:cNvSpPr>
            <a:spLocks noGrp="1"/>
          </p:cNvSpPr>
          <p:nvPr>
            <p:ph type="title"/>
          </p:nvPr>
        </p:nvSpPr>
        <p:spPr/>
        <p:txBody>
          <a:bodyPr/>
          <a:lstStyle/>
          <a:p>
            <a:r>
              <a:rPr lang="en-US" altLang="zh-TW" dirty="0"/>
              <a:t>RELATED WORK</a:t>
            </a:r>
            <a:endParaRPr lang="zh-TW" altLang="en-US" dirty="0"/>
          </a:p>
        </p:txBody>
      </p:sp>
      <p:sp>
        <p:nvSpPr>
          <p:cNvPr id="3" name="內容版面配置區 2">
            <a:extLst>
              <a:ext uri="{FF2B5EF4-FFF2-40B4-BE49-F238E27FC236}">
                <a16:creationId xmlns:a16="http://schemas.microsoft.com/office/drawing/2014/main" id="{7863E94C-4F40-4F68-A40A-111764AFDDF5}"/>
              </a:ext>
            </a:extLst>
          </p:cNvPr>
          <p:cNvSpPr>
            <a:spLocks noGrp="1"/>
          </p:cNvSpPr>
          <p:nvPr>
            <p:ph idx="1"/>
          </p:nvPr>
        </p:nvSpPr>
        <p:spPr/>
        <p:txBody>
          <a:bodyPr/>
          <a:lstStyle/>
          <a:p>
            <a:pPr algn="just"/>
            <a:r>
              <a:rPr lang="en-US" altLang="zh-TW" sz="2800" dirty="0"/>
              <a:t>The major hurdle and overstated in LTE backhauling network is available capacity at EPC.</a:t>
            </a:r>
          </a:p>
          <a:p>
            <a:pPr algn="just"/>
            <a:r>
              <a:rPr lang="en-US" altLang="zh-TW" sz="2800" dirty="0"/>
              <a:t>In reality, the available LTE capacity is limited and fixed per </a:t>
            </a:r>
            <a:r>
              <a:rPr lang="en-US" altLang="zh-TW" sz="2800" dirty="0" err="1"/>
              <a:t>macrocell</a:t>
            </a:r>
            <a:r>
              <a:rPr lang="en-US" altLang="zh-TW" sz="2800" dirty="0"/>
              <a:t> coverage. </a:t>
            </a:r>
          </a:p>
          <a:p>
            <a:pPr algn="just"/>
            <a:r>
              <a:rPr lang="en-US" altLang="zh-TW" sz="2800" dirty="0"/>
              <a:t>In [9], stated that the capacity is independent of number of subscribes per cell site or number of user </a:t>
            </a:r>
            <a:r>
              <a:rPr lang="en-US" altLang="zh-TW" sz="2800" dirty="0" err="1"/>
              <a:t>equipments</a:t>
            </a:r>
            <a:r>
              <a:rPr lang="en-US" altLang="zh-TW" sz="2800" dirty="0"/>
              <a:t> request connectivity.</a:t>
            </a:r>
            <a:endParaRPr lang="zh-TW" altLang="en-US" sz="2800" dirty="0"/>
          </a:p>
        </p:txBody>
      </p:sp>
      <p:sp>
        <p:nvSpPr>
          <p:cNvPr id="4" name="投影片編號版面配置區 3">
            <a:extLst>
              <a:ext uri="{FF2B5EF4-FFF2-40B4-BE49-F238E27FC236}">
                <a16:creationId xmlns:a16="http://schemas.microsoft.com/office/drawing/2014/main" id="{658B4FF3-124D-4BE6-B982-B1C1A0D5C015}"/>
              </a:ext>
            </a:extLst>
          </p:cNvPr>
          <p:cNvSpPr>
            <a:spLocks noGrp="1"/>
          </p:cNvSpPr>
          <p:nvPr>
            <p:ph type="sldNum" sz="quarter" idx="12"/>
          </p:nvPr>
        </p:nvSpPr>
        <p:spPr/>
        <p:txBody>
          <a:bodyPr/>
          <a:lstStyle/>
          <a:p>
            <a:pPr>
              <a:defRPr/>
            </a:pPr>
            <a:fld id="{63DDA615-41D7-46C4-B38D-A852E577950E}" type="slidenum">
              <a:rPr lang="en-US" altLang="zh-TW" smtClean="0"/>
              <a:pPr>
                <a:defRPr/>
              </a:pPr>
              <a:t>25</a:t>
            </a:fld>
            <a:endParaRPr lang="en-US" altLang="zh-TW"/>
          </a:p>
        </p:txBody>
      </p:sp>
    </p:spTree>
    <p:extLst>
      <p:ext uri="{BB962C8B-B14F-4D97-AF65-F5344CB8AC3E}">
        <p14:creationId xmlns:p14="http://schemas.microsoft.com/office/powerpoint/2010/main" val="1075409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337A0DF-A89E-4C9F-A82A-DC13FE664DC6}"/>
              </a:ext>
            </a:extLst>
          </p:cNvPr>
          <p:cNvSpPr>
            <a:spLocks noGrp="1"/>
          </p:cNvSpPr>
          <p:nvPr>
            <p:ph type="title"/>
          </p:nvPr>
        </p:nvSpPr>
        <p:spPr/>
        <p:txBody>
          <a:bodyPr/>
          <a:lstStyle/>
          <a:p>
            <a:r>
              <a:rPr lang="en-US" altLang="zh-TW" dirty="0"/>
              <a:t>RELATED WORK</a:t>
            </a:r>
            <a:endParaRPr lang="zh-TW" altLang="en-US" dirty="0"/>
          </a:p>
        </p:txBody>
      </p:sp>
      <p:sp>
        <p:nvSpPr>
          <p:cNvPr id="3" name="內容版面配置區 2">
            <a:extLst>
              <a:ext uri="{FF2B5EF4-FFF2-40B4-BE49-F238E27FC236}">
                <a16:creationId xmlns:a16="http://schemas.microsoft.com/office/drawing/2014/main" id="{39CACA69-4920-43A4-9148-CC53FC127AF7}"/>
              </a:ext>
            </a:extLst>
          </p:cNvPr>
          <p:cNvSpPr>
            <a:spLocks noGrp="1"/>
          </p:cNvSpPr>
          <p:nvPr>
            <p:ph idx="1"/>
          </p:nvPr>
        </p:nvSpPr>
        <p:spPr/>
        <p:txBody>
          <a:bodyPr/>
          <a:lstStyle/>
          <a:p>
            <a:pPr algn="just"/>
            <a:r>
              <a:rPr lang="en-US" altLang="zh-TW" sz="2800" dirty="0"/>
              <a:t>The complexity is further increased while more cell sites are added, which would in turn increase the mobile network operational and maintenance costs.</a:t>
            </a:r>
          </a:p>
          <a:p>
            <a:pPr algn="just"/>
            <a:r>
              <a:rPr lang="en-US" altLang="zh-TW" sz="2800" dirty="0"/>
              <a:t>Hence, the mobile service provides are in urge to plan and design cost effective backhaul methodologies.</a:t>
            </a:r>
            <a:endParaRPr lang="zh-TW" altLang="en-US" sz="2800" dirty="0"/>
          </a:p>
        </p:txBody>
      </p:sp>
      <p:sp>
        <p:nvSpPr>
          <p:cNvPr id="4" name="投影片編號版面配置區 3">
            <a:extLst>
              <a:ext uri="{FF2B5EF4-FFF2-40B4-BE49-F238E27FC236}">
                <a16:creationId xmlns:a16="http://schemas.microsoft.com/office/drawing/2014/main" id="{8F741533-31EF-4860-AA41-0E80CC98F810}"/>
              </a:ext>
            </a:extLst>
          </p:cNvPr>
          <p:cNvSpPr>
            <a:spLocks noGrp="1"/>
          </p:cNvSpPr>
          <p:nvPr>
            <p:ph type="sldNum" sz="quarter" idx="12"/>
          </p:nvPr>
        </p:nvSpPr>
        <p:spPr/>
        <p:txBody>
          <a:bodyPr/>
          <a:lstStyle/>
          <a:p>
            <a:pPr>
              <a:defRPr/>
            </a:pPr>
            <a:fld id="{63DDA615-41D7-46C4-B38D-A852E577950E}" type="slidenum">
              <a:rPr lang="en-US" altLang="zh-TW" smtClean="0"/>
              <a:pPr>
                <a:defRPr/>
              </a:pPr>
              <a:t>26</a:t>
            </a:fld>
            <a:endParaRPr lang="en-US" altLang="zh-TW"/>
          </a:p>
        </p:txBody>
      </p:sp>
    </p:spTree>
    <p:extLst>
      <p:ext uri="{BB962C8B-B14F-4D97-AF65-F5344CB8AC3E}">
        <p14:creationId xmlns:p14="http://schemas.microsoft.com/office/powerpoint/2010/main" val="1308480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BC4A8FF-1BE2-4268-BE8B-D3768E5BC3A9}"/>
              </a:ext>
            </a:extLst>
          </p:cNvPr>
          <p:cNvSpPr>
            <a:spLocks noGrp="1"/>
          </p:cNvSpPr>
          <p:nvPr>
            <p:ph type="title"/>
          </p:nvPr>
        </p:nvSpPr>
        <p:spPr/>
        <p:txBody>
          <a:bodyPr/>
          <a:lstStyle/>
          <a:p>
            <a:r>
              <a:rPr lang="en-US" altLang="zh-TW" dirty="0"/>
              <a:t>RELATED WORK</a:t>
            </a:r>
            <a:endParaRPr lang="zh-TW" altLang="en-US" dirty="0"/>
          </a:p>
        </p:txBody>
      </p:sp>
      <p:sp>
        <p:nvSpPr>
          <p:cNvPr id="3" name="內容版面配置區 2">
            <a:extLst>
              <a:ext uri="{FF2B5EF4-FFF2-40B4-BE49-F238E27FC236}">
                <a16:creationId xmlns:a16="http://schemas.microsoft.com/office/drawing/2014/main" id="{9E1D568F-595A-4A64-A3E6-3E79F0EB3E5B}"/>
              </a:ext>
            </a:extLst>
          </p:cNvPr>
          <p:cNvSpPr>
            <a:spLocks noGrp="1"/>
          </p:cNvSpPr>
          <p:nvPr>
            <p:ph idx="1"/>
          </p:nvPr>
        </p:nvSpPr>
        <p:spPr/>
        <p:txBody>
          <a:bodyPr/>
          <a:lstStyle/>
          <a:p>
            <a:pPr algn="just"/>
            <a:r>
              <a:rPr lang="en-US" altLang="zh-TW" sz="2800" dirty="0"/>
              <a:t>And the objective is to have optimized and balanced allocation of capacity among </a:t>
            </a:r>
            <a:r>
              <a:rPr lang="en-US" altLang="zh-TW" sz="2800" dirty="0" err="1"/>
              <a:t>eNBs</a:t>
            </a:r>
            <a:r>
              <a:rPr lang="en-US" altLang="zh-TW" sz="2800" dirty="0"/>
              <a:t> that servers high and dynamic user demand. </a:t>
            </a:r>
          </a:p>
          <a:p>
            <a:pPr algn="just"/>
            <a:r>
              <a:rPr lang="en-US" altLang="zh-TW" sz="2800" dirty="0"/>
              <a:t>Definitely, the LTE backhaul network has to fulfil critical requirement of flexible capacity in this evolving mobile communication network.</a:t>
            </a:r>
            <a:endParaRPr lang="zh-TW" altLang="en-US" sz="2800" dirty="0"/>
          </a:p>
        </p:txBody>
      </p:sp>
      <p:sp>
        <p:nvSpPr>
          <p:cNvPr id="4" name="投影片編號版面配置區 3">
            <a:extLst>
              <a:ext uri="{FF2B5EF4-FFF2-40B4-BE49-F238E27FC236}">
                <a16:creationId xmlns:a16="http://schemas.microsoft.com/office/drawing/2014/main" id="{B08571A4-1886-4B3D-828E-9EAB8C8F2C3A}"/>
              </a:ext>
            </a:extLst>
          </p:cNvPr>
          <p:cNvSpPr>
            <a:spLocks noGrp="1"/>
          </p:cNvSpPr>
          <p:nvPr>
            <p:ph type="sldNum" sz="quarter" idx="12"/>
          </p:nvPr>
        </p:nvSpPr>
        <p:spPr/>
        <p:txBody>
          <a:bodyPr/>
          <a:lstStyle/>
          <a:p>
            <a:pPr>
              <a:defRPr/>
            </a:pPr>
            <a:fld id="{63DDA615-41D7-46C4-B38D-A852E577950E}" type="slidenum">
              <a:rPr lang="en-US" altLang="zh-TW" smtClean="0"/>
              <a:pPr>
                <a:defRPr/>
              </a:pPr>
              <a:t>27</a:t>
            </a:fld>
            <a:endParaRPr lang="en-US" altLang="zh-TW"/>
          </a:p>
        </p:txBody>
      </p:sp>
    </p:spTree>
    <p:extLst>
      <p:ext uri="{BB962C8B-B14F-4D97-AF65-F5344CB8AC3E}">
        <p14:creationId xmlns:p14="http://schemas.microsoft.com/office/powerpoint/2010/main" val="716968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F5B234-A39A-4A00-A47D-9AB54B6C7490}"/>
              </a:ext>
            </a:extLst>
          </p:cNvPr>
          <p:cNvSpPr>
            <a:spLocks noGrp="1"/>
          </p:cNvSpPr>
          <p:nvPr>
            <p:ph type="title"/>
          </p:nvPr>
        </p:nvSpPr>
        <p:spPr/>
        <p:txBody>
          <a:bodyPr/>
          <a:lstStyle/>
          <a:p>
            <a:r>
              <a:rPr lang="en-US" altLang="zh-TW" sz="3600" dirty="0"/>
              <a:t>OPTIMIZATION AT LTE BACKHAUL NETWORKING</a:t>
            </a:r>
            <a:endParaRPr lang="zh-TW" altLang="en-US" sz="3600" dirty="0"/>
          </a:p>
        </p:txBody>
      </p:sp>
      <p:sp>
        <p:nvSpPr>
          <p:cNvPr id="3" name="內容版面配置區 2">
            <a:extLst>
              <a:ext uri="{FF2B5EF4-FFF2-40B4-BE49-F238E27FC236}">
                <a16:creationId xmlns:a16="http://schemas.microsoft.com/office/drawing/2014/main" id="{4A7575EA-3B6F-40B2-BE09-FF9C6CEC2DB3}"/>
              </a:ext>
            </a:extLst>
          </p:cNvPr>
          <p:cNvSpPr>
            <a:spLocks noGrp="1"/>
          </p:cNvSpPr>
          <p:nvPr>
            <p:ph idx="1"/>
          </p:nvPr>
        </p:nvSpPr>
        <p:spPr/>
        <p:txBody>
          <a:bodyPr/>
          <a:lstStyle/>
          <a:p>
            <a:pPr algn="just"/>
            <a:r>
              <a:rPr lang="en-US" altLang="zh-TW" sz="2800" dirty="0"/>
              <a:t>The objective function targeted is, to optimally assign the available capacity at EPC, and serve the requested capacity of each associated </a:t>
            </a:r>
            <a:r>
              <a:rPr lang="en-US" altLang="zh-TW" sz="2800" dirty="0" err="1"/>
              <a:t>eNBs</a:t>
            </a:r>
            <a:r>
              <a:rPr lang="en-US" altLang="zh-TW" sz="2800" dirty="0"/>
              <a:t>. </a:t>
            </a:r>
          </a:p>
          <a:p>
            <a:pPr algn="just"/>
            <a:r>
              <a:rPr lang="en-US" altLang="zh-TW" sz="2800" dirty="0"/>
              <a:t>While satisfying the technical constraints that each </a:t>
            </a:r>
            <a:r>
              <a:rPr lang="en-US" altLang="zh-TW" sz="2800" dirty="0" err="1"/>
              <a:t>eNB</a:t>
            </a:r>
            <a:r>
              <a:rPr lang="en-US" altLang="zh-TW" sz="2800" dirty="0"/>
              <a:t> is associated with only one EPC at any given time. </a:t>
            </a:r>
          </a:p>
          <a:p>
            <a:pPr algn="just"/>
            <a:r>
              <a:rPr lang="en-US" altLang="zh-TW" sz="2800" dirty="0"/>
              <a:t>Further, the total allocated capacity of each </a:t>
            </a:r>
            <a:r>
              <a:rPr lang="en-US" altLang="zh-TW" sz="2800" dirty="0" err="1"/>
              <a:t>eNBs</a:t>
            </a:r>
            <a:r>
              <a:rPr lang="en-US" altLang="zh-TW" sz="2800" dirty="0"/>
              <a:t> should not exceed the available capacity of EPC. </a:t>
            </a:r>
          </a:p>
          <a:p>
            <a:pPr algn="just"/>
            <a:endParaRPr lang="zh-TW" altLang="en-US" sz="2800" dirty="0"/>
          </a:p>
        </p:txBody>
      </p:sp>
      <p:sp>
        <p:nvSpPr>
          <p:cNvPr id="4" name="投影片編號版面配置區 3">
            <a:extLst>
              <a:ext uri="{FF2B5EF4-FFF2-40B4-BE49-F238E27FC236}">
                <a16:creationId xmlns:a16="http://schemas.microsoft.com/office/drawing/2014/main" id="{9D988268-5F56-4535-BC2E-DF7993276A06}"/>
              </a:ext>
            </a:extLst>
          </p:cNvPr>
          <p:cNvSpPr>
            <a:spLocks noGrp="1"/>
          </p:cNvSpPr>
          <p:nvPr>
            <p:ph type="sldNum" sz="quarter" idx="12"/>
          </p:nvPr>
        </p:nvSpPr>
        <p:spPr/>
        <p:txBody>
          <a:bodyPr/>
          <a:lstStyle/>
          <a:p>
            <a:pPr>
              <a:defRPr/>
            </a:pPr>
            <a:fld id="{63DDA615-41D7-46C4-B38D-A852E577950E}" type="slidenum">
              <a:rPr lang="en-US" altLang="zh-TW" smtClean="0"/>
              <a:pPr>
                <a:defRPr/>
              </a:pPr>
              <a:t>28</a:t>
            </a:fld>
            <a:endParaRPr lang="en-US" altLang="zh-TW"/>
          </a:p>
        </p:txBody>
      </p:sp>
    </p:spTree>
    <p:extLst>
      <p:ext uri="{BB962C8B-B14F-4D97-AF65-F5344CB8AC3E}">
        <p14:creationId xmlns:p14="http://schemas.microsoft.com/office/powerpoint/2010/main" val="1441288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06115B-D038-4D5B-A1C3-B0A23E2DC9BE}"/>
              </a:ext>
            </a:extLst>
          </p:cNvPr>
          <p:cNvSpPr>
            <a:spLocks noGrp="1"/>
          </p:cNvSpPr>
          <p:nvPr>
            <p:ph type="title"/>
          </p:nvPr>
        </p:nvSpPr>
        <p:spPr/>
        <p:txBody>
          <a:bodyPr/>
          <a:lstStyle/>
          <a:p>
            <a:r>
              <a:rPr lang="en-US" altLang="zh-TW" sz="3600" dirty="0"/>
              <a:t>OPTIMIZATION AT LTE BACKHAUL NETWORKING</a:t>
            </a:r>
            <a:endParaRPr lang="zh-TW" altLang="en-US" sz="3600" dirty="0"/>
          </a:p>
        </p:txBody>
      </p:sp>
      <p:sp>
        <p:nvSpPr>
          <p:cNvPr id="3" name="內容版面配置區 2">
            <a:extLst>
              <a:ext uri="{FF2B5EF4-FFF2-40B4-BE49-F238E27FC236}">
                <a16:creationId xmlns:a16="http://schemas.microsoft.com/office/drawing/2014/main" id="{13754265-1CFB-4593-AC9A-2B7DFB2B087C}"/>
              </a:ext>
            </a:extLst>
          </p:cNvPr>
          <p:cNvSpPr>
            <a:spLocks noGrp="1"/>
          </p:cNvSpPr>
          <p:nvPr>
            <p:ph idx="1"/>
          </p:nvPr>
        </p:nvSpPr>
        <p:spPr/>
        <p:txBody>
          <a:bodyPr/>
          <a:lstStyle/>
          <a:p>
            <a:pPr algn="just"/>
            <a:r>
              <a:rPr lang="en-US" altLang="zh-TW" sz="2800" dirty="0"/>
              <a:t>Also, the power allocated for each </a:t>
            </a:r>
            <a:r>
              <a:rPr lang="en-US" altLang="zh-TW" sz="2800" dirty="0" err="1"/>
              <a:t>eNB</a:t>
            </a:r>
            <a:r>
              <a:rPr lang="en-US" altLang="zh-TW" sz="2800" dirty="0"/>
              <a:t> should not exceed the total power available at EPC.</a:t>
            </a:r>
          </a:p>
          <a:p>
            <a:pPr algn="just"/>
            <a:r>
              <a:rPr lang="en-US" altLang="zh-TW" sz="2800" dirty="0"/>
              <a:t>In literature, this optimization problem is modelled using mathematical program like mixed integer problem for 2G, 3G mobile network [11, 12, 13]. </a:t>
            </a:r>
            <a:endParaRPr lang="zh-TW" altLang="en-US" sz="2800" dirty="0"/>
          </a:p>
        </p:txBody>
      </p:sp>
      <p:sp>
        <p:nvSpPr>
          <p:cNvPr id="4" name="投影片編號版面配置區 3">
            <a:extLst>
              <a:ext uri="{FF2B5EF4-FFF2-40B4-BE49-F238E27FC236}">
                <a16:creationId xmlns:a16="http://schemas.microsoft.com/office/drawing/2014/main" id="{47F39B2A-72C6-4BCD-BF1D-666DCA3A91DD}"/>
              </a:ext>
            </a:extLst>
          </p:cNvPr>
          <p:cNvSpPr>
            <a:spLocks noGrp="1"/>
          </p:cNvSpPr>
          <p:nvPr>
            <p:ph type="sldNum" sz="quarter" idx="12"/>
          </p:nvPr>
        </p:nvSpPr>
        <p:spPr/>
        <p:txBody>
          <a:bodyPr/>
          <a:lstStyle/>
          <a:p>
            <a:pPr>
              <a:defRPr/>
            </a:pPr>
            <a:fld id="{63DDA615-41D7-46C4-B38D-A852E577950E}" type="slidenum">
              <a:rPr lang="en-US" altLang="zh-TW" smtClean="0"/>
              <a:pPr>
                <a:defRPr/>
              </a:pPr>
              <a:t>29</a:t>
            </a:fld>
            <a:endParaRPr lang="en-US" altLang="zh-TW"/>
          </a:p>
        </p:txBody>
      </p:sp>
    </p:spTree>
    <p:extLst>
      <p:ext uri="{BB962C8B-B14F-4D97-AF65-F5344CB8AC3E}">
        <p14:creationId xmlns:p14="http://schemas.microsoft.com/office/powerpoint/2010/main" val="2618865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9357CE-C39D-4C2A-A634-77DCAEBA80DC}"/>
              </a:ext>
            </a:extLst>
          </p:cNvPr>
          <p:cNvSpPr>
            <a:spLocks noGrp="1"/>
          </p:cNvSpPr>
          <p:nvPr>
            <p:ph type="title"/>
          </p:nvPr>
        </p:nvSpPr>
        <p:spPr/>
        <p:txBody>
          <a:bodyPr/>
          <a:lstStyle/>
          <a:p>
            <a:r>
              <a:rPr lang="en-US" altLang="zh-TW" dirty="0"/>
              <a:t>Abstract</a:t>
            </a:r>
            <a:endParaRPr lang="zh-TW" altLang="en-US" dirty="0"/>
          </a:p>
        </p:txBody>
      </p:sp>
      <p:sp>
        <p:nvSpPr>
          <p:cNvPr id="3" name="內容版面配置區 2">
            <a:extLst>
              <a:ext uri="{FF2B5EF4-FFF2-40B4-BE49-F238E27FC236}">
                <a16:creationId xmlns:a16="http://schemas.microsoft.com/office/drawing/2014/main" id="{62A480DE-201D-424F-A6D5-55E832B96533}"/>
              </a:ext>
            </a:extLst>
          </p:cNvPr>
          <p:cNvSpPr>
            <a:spLocks noGrp="1"/>
          </p:cNvSpPr>
          <p:nvPr>
            <p:ph idx="1"/>
          </p:nvPr>
        </p:nvSpPr>
        <p:spPr/>
        <p:txBody>
          <a:bodyPr/>
          <a:lstStyle/>
          <a:p>
            <a:pPr algn="just"/>
            <a:r>
              <a:rPr lang="en-US" altLang="zh-TW" sz="2800" dirty="0"/>
              <a:t>However, the rising demand for multimedia, interactive and high quality of services on mobile network platform has made the existing mobile technologies to be reconsidered and reengineered.</a:t>
            </a:r>
          </a:p>
          <a:p>
            <a:pPr algn="just"/>
            <a:r>
              <a:rPr lang="en-US" altLang="zh-TW" sz="2800" dirty="0"/>
              <a:t>The 4G technology is one such platform that addresses the challenges in conventional mobile communication network.</a:t>
            </a:r>
            <a:endParaRPr lang="zh-TW" altLang="en-US" sz="2800" dirty="0"/>
          </a:p>
        </p:txBody>
      </p:sp>
      <p:sp>
        <p:nvSpPr>
          <p:cNvPr id="4" name="投影片編號版面配置區 3">
            <a:extLst>
              <a:ext uri="{FF2B5EF4-FFF2-40B4-BE49-F238E27FC236}">
                <a16:creationId xmlns:a16="http://schemas.microsoft.com/office/drawing/2014/main" id="{7A756E47-79A0-4CAB-9B66-2210F2B564CB}"/>
              </a:ext>
            </a:extLst>
          </p:cNvPr>
          <p:cNvSpPr>
            <a:spLocks noGrp="1"/>
          </p:cNvSpPr>
          <p:nvPr>
            <p:ph type="sldNum" sz="quarter" idx="12"/>
          </p:nvPr>
        </p:nvSpPr>
        <p:spPr/>
        <p:txBody>
          <a:bodyPr/>
          <a:lstStyle/>
          <a:p>
            <a:pPr>
              <a:defRPr/>
            </a:pPr>
            <a:fld id="{63DDA615-41D7-46C4-B38D-A852E577950E}" type="slidenum">
              <a:rPr lang="en-US" altLang="zh-TW" smtClean="0"/>
              <a:pPr>
                <a:defRPr/>
              </a:pPr>
              <a:t>3</a:t>
            </a:fld>
            <a:endParaRPr lang="en-US" altLang="zh-TW"/>
          </a:p>
        </p:txBody>
      </p:sp>
    </p:spTree>
    <p:extLst>
      <p:ext uri="{BB962C8B-B14F-4D97-AF65-F5344CB8AC3E}">
        <p14:creationId xmlns:p14="http://schemas.microsoft.com/office/powerpoint/2010/main" val="885970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F4154D5-20F8-478D-BB41-8784C1DDE4D1}"/>
              </a:ext>
            </a:extLst>
          </p:cNvPr>
          <p:cNvSpPr>
            <a:spLocks noGrp="1"/>
          </p:cNvSpPr>
          <p:nvPr>
            <p:ph type="title"/>
          </p:nvPr>
        </p:nvSpPr>
        <p:spPr/>
        <p:txBody>
          <a:bodyPr/>
          <a:lstStyle/>
          <a:p>
            <a:r>
              <a:rPr lang="en-US" altLang="zh-TW" sz="3600" dirty="0"/>
              <a:t>OPTIMIZATION AT LTE BACKHAUL NETWORKING</a:t>
            </a:r>
            <a:endParaRPr lang="zh-TW" altLang="en-US" sz="3600" dirty="0"/>
          </a:p>
        </p:txBody>
      </p:sp>
      <p:pic>
        <p:nvPicPr>
          <p:cNvPr id="5" name="內容版面配置區 4">
            <a:extLst>
              <a:ext uri="{FF2B5EF4-FFF2-40B4-BE49-F238E27FC236}">
                <a16:creationId xmlns:a16="http://schemas.microsoft.com/office/drawing/2014/main" id="{22ABB7EB-190A-406F-AD59-AEA62732F372}"/>
              </a:ext>
            </a:extLst>
          </p:cNvPr>
          <p:cNvPicPr>
            <a:picLocks noGrp="1" noChangeAspect="1"/>
          </p:cNvPicPr>
          <p:nvPr>
            <p:ph idx="1"/>
          </p:nvPr>
        </p:nvPicPr>
        <p:blipFill>
          <a:blip r:embed="rId3"/>
          <a:stretch>
            <a:fillRect/>
          </a:stretch>
        </p:blipFill>
        <p:spPr>
          <a:xfrm>
            <a:off x="1896667" y="1551814"/>
            <a:ext cx="5350666" cy="4901522"/>
          </a:xfrm>
          <a:prstGeom prst="rect">
            <a:avLst/>
          </a:prstGeom>
        </p:spPr>
      </p:pic>
      <p:sp>
        <p:nvSpPr>
          <p:cNvPr id="4" name="投影片編號版面配置區 3">
            <a:extLst>
              <a:ext uri="{FF2B5EF4-FFF2-40B4-BE49-F238E27FC236}">
                <a16:creationId xmlns:a16="http://schemas.microsoft.com/office/drawing/2014/main" id="{0A91A03B-DF51-401C-89F8-6C1158F5F5EF}"/>
              </a:ext>
            </a:extLst>
          </p:cNvPr>
          <p:cNvSpPr>
            <a:spLocks noGrp="1"/>
          </p:cNvSpPr>
          <p:nvPr>
            <p:ph type="sldNum" sz="quarter" idx="12"/>
          </p:nvPr>
        </p:nvSpPr>
        <p:spPr/>
        <p:txBody>
          <a:bodyPr/>
          <a:lstStyle/>
          <a:p>
            <a:pPr>
              <a:defRPr/>
            </a:pPr>
            <a:fld id="{63DDA615-41D7-46C4-B38D-A852E577950E}" type="slidenum">
              <a:rPr lang="en-US" altLang="zh-TW" smtClean="0"/>
              <a:pPr>
                <a:defRPr/>
              </a:pPr>
              <a:t>30</a:t>
            </a:fld>
            <a:endParaRPr lang="en-US" altLang="zh-TW"/>
          </a:p>
        </p:txBody>
      </p:sp>
    </p:spTree>
    <p:extLst>
      <p:ext uri="{BB962C8B-B14F-4D97-AF65-F5344CB8AC3E}">
        <p14:creationId xmlns:p14="http://schemas.microsoft.com/office/powerpoint/2010/main" val="2799312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E98BB2-BC20-4705-8032-7B6A5DE73503}"/>
              </a:ext>
            </a:extLst>
          </p:cNvPr>
          <p:cNvSpPr>
            <a:spLocks noGrp="1"/>
          </p:cNvSpPr>
          <p:nvPr>
            <p:ph type="title"/>
          </p:nvPr>
        </p:nvSpPr>
        <p:spPr/>
        <p:txBody>
          <a:bodyPr/>
          <a:lstStyle/>
          <a:p>
            <a:r>
              <a:rPr lang="en-US" altLang="zh-TW" sz="3600" dirty="0"/>
              <a:t>OPTIMIZATION AT LTE BACKHAUL NETWORKING</a:t>
            </a:r>
            <a:endParaRPr lang="zh-TW" altLang="en-US" sz="3600"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CF8556C5-FD34-419E-89F1-E4B08187C060}"/>
                  </a:ext>
                </a:extLst>
              </p:cNvPr>
              <p:cNvSpPr>
                <a:spLocks noGrp="1"/>
              </p:cNvSpPr>
              <p:nvPr>
                <p:ph idx="1"/>
              </p:nvPr>
            </p:nvSpPr>
            <p:spPr/>
            <p:txBody>
              <a:bodyPr/>
              <a:lstStyle/>
              <a:p>
                <a:pPr algn="just"/>
                <a:r>
                  <a:rPr lang="en-US" altLang="zh-TW" sz="2800" dirty="0"/>
                  <a:t>The objective function for the optimization of capacity allocation is defined by minimization function (min F), that performs assigning optimal data rate (</a:t>
                </a:r>
                <a14:m>
                  <m:oMath xmlns:m="http://schemas.openxmlformats.org/officeDocument/2006/math">
                    <m:sSubSup>
                      <m:sSubSupPr>
                        <m:ctrlPr>
                          <a:rPr lang="en-US" altLang="zh-TW" sz="2800" i="1" smtClean="0">
                            <a:latin typeface="Cambria Math" panose="02040503050406030204" pitchFamily="18" charset="0"/>
                          </a:rPr>
                        </m:ctrlPr>
                      </m:sSubSupPr>
                      <m:e>
                        <m:r>
                          <a:rPr lang="en-US" altLang="zh-TW" sz="2800" b="0" i="1" smtClean="0">
                            <a:latin typeface="Cambria Math" panose="02040503050406030204" pitchFamily="18" charset="0"/>
                          </a:rPr>
                          <m:t>𝑟</m:t>
                        </m:r>
                      </m:e>
                      <m:sub>
                        <m:r>
                          <a:rPr lang="en-US" altLang="zh-TW" sz="2800" b="0" i="1" smtClean="0">
                            <a:latin typeface="Cambria Math" panose="02040503050406030204" pitchFamily="18" charset="0"/>
                          </a:rPr>
                          <m:t>𝑖</m:t>
                        </m:r>
                      </m:sub>
                      <m:sup>
                        <m:r>
                          <a:rPr lang="en-US" altLang="zh-TW" sz="2800" b="0" i="1" smtClean="0">
                            <a:latin typeface="Cambria Math" panose="02040503050406030204" pitchFamily="18" charset="0"/>
                          </a:rPr>
                          <m:t>𝑗</m:t>
                        </m:r>
                      </m:sup>
                    </m:sSubSup>
                  </m:oMath>
                </a14:m>
                <a:r>
                  <a:rPr lang="en-US" altLang="zh-TW" sz="2800" dirty="0"/>
                  <a:t>) for an existing </a:t>
                </a:r>
                <a:r>
                  <a:rPr lang="en-US" altLang="zh-TW" sz="2800" dirty="0">
                    <a:hlinkClick r:id="rId3" action="ppaction://hlinksldjump"/>
                  </a:rPr>
                  <a:t>flow</a:t>
                </a:r>
                <a:r>
                  <a:rPr lang="en-US" altLang="zh-TW" sz="2800" dirty="0"/>
                  <a:t> (</a:t>
                </a:r>
                <a14:m>
                  <m:oMath xmlns:m="http://schemas.openxmlformats.org/officeDocument/2006/math">
                    <m:sSubSup>
                      <m:sSubSupPr>
                        <m:ctrlPr>
                          <a:rPr lang="en-US" altLang="zh-TW" sz="2800" i="1" smtClean="0">
                            <a:latin typeface="Cambria Math" panose="02040503050406030204" pitchFamily="18" charset="0"/>
                          </a:rPr>
                        </m:ctrlPr>
                      </m:sSubSupPr>
                      <m:e>
                        <m:r>
                          <a:rPr lang="en-US" altLang="zh-TW" sz="2800" b="0" i="1" smtClean="0">
                            <a:latin typeface="Cambria Math" panose="02040503050406030204" pitchFamily="18" charset="0"/>
                          </a:rPr>
                          <m:t>𝑓</m:t>
                        </m:r>
                      </m:e>
                      <m:sub>
                        <m:r>
                          <a:rPr lang="en-US" altLang="zh-TW" sz="2800" b="0" i="1" smtClean="0">
                            <a:latin typeface="Cambria Math" panose="02040503050406030204" pitchFamily="18" charset="0"/>
                          </a:rPr>
                          <m:t>𝑖</m:t>
                        </m:r>
                      </m:sub>
                      <m:sup>
                        <m:r>
                          <a:rPr lang="en-US" altLang="zh-TW" sz="2800" b="0" i="1" smtClean="0">
                            <a:latin typeface="Cambria Math" panose="02040503050406030204" pitchFamily="18" charset="0"/>
                          </a:rPr>
                          <m:t>𝑗</m:t>
                        </m:r>
                      </m:sup>
                    </m:sSubSup>
                  </m:oMath>
                </a14:m>
                <a:r>
                  <a:rPr lang="en-US" altLang="zh-TW" sz="2800" dirty="0"/>
                  <a:t>) between </a:t>
                </a:r>
                <a:r>
                  <a:rPr lang="en-US" altLang="zh-TW" sz="2800" dirty="0" err="1"/>
                  <a:t>eNB</a:t>
                </a:r>
                <a:r>
                  <a:rPr lang="en-US" altLang="zh-TW" sz="2800" dirty="0"/>
                  <a:t> </a:t>
                </a:r>
                <a:r>
                  <a:rPr lang="en-US" altLang="zh-TW" sz="2800" dirty="0" err="1"/>
                  <a:t>i</a:t>
                </a:r>
                <a:r>
                  <a:rPr lang="en-US" altLang="zh-TW" sz="2800" dirty="0"/>
                  <a:t> and NRM of EPC j, while satisfying technical constraint of link allocation, capacity allocation and power allocation.</a:t>
                </a:r>
                <a:endParaRPr lang="zh-TW" altLang="en-US" sz="2800" dirty="0"/>
              </a:p>
            </p:txBody>
          </p:sp>
        </mc:Choice>
        <mc:Fallback xmlns="">
          <p:sp>
            <p:nvSpPr>
              <p:cNvPr id="3" name="內容版面配置區 2">
                <a:extLst>
                  <a:ext uri="{FF2B5EF4-FFF2-40B4-BE49-F238E27FC236}">
                    <a16:creationId xmlns:a16="http://schemas.microsoft.com/office/drawing/2014/main" id="{CF8556C5-FD34-419E-89F1-E4B08187C060}"/>
                  </a:ext>
                </a:extLst>
              </p:cNvPr>
              <p:cNvSpPr>
                <a:spLocks noGrp="1" noRot="1" noChangeAspect="1" noMove="1" noResize="1" noEditPoints="1" noAdjustHandles="1" noChangeArrowheads="1" noChangeShapeType="1" noTextEdit="1"/>
              </p:cNvSpPr>
              <p:nvPr>
                <p:ph idx="1"/>
              </p:nvPr>
            </p:nvSpPr>
            <p:spPr>
              <a:blipFill>
                <a:blip r:embed="rId4"/>
                <a:stretch>
                  <a:fillRect l="-1259" t="-1348" r="-1481"/>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99A50DAA-44A8-40F2-8C63-C006A3B921EB}"/>
              </a:ext>
            </a:extLst>
          </p:cNvPr>
          <p:cNvSpPr>
            <a:spLocks noGrp="1"/>
          </p:cNvSpPr>
          <p:nvPr>
            <p:ph type="sldNum" sz="quarter" idx="12"/>
          </p:nvPr>
        </p:nvSpPr>
        <p:spPr/>
        <p:txBody>
          <a:bodyPr/>
          <a:lstStyle/>
          <a:p>
            <a:pPr>
              <a:defRPr/>
            </a:pPr>
            <a:fld id="{63DDA615-41D7-46C4-B38D-A852E577950E}" type="slidenum">
              <a:rPr lang="en-US" altLang="zh-TW" smtClean="0"/>
              <a:pPr>
                <a:defRPr/>
              </a:pPr>
              <a:t>31</a:t>
            </a:fld>
            <a:endParaRPr lang="en-US" altLang="zh-TW"/>
          </a:p>
        </p:txBody>
      </p:sp>
    </p:spTree>
    <p:extLst>
      <p:ext uri="{BB962C8B-B14F-4D97-AF65-F5344CB8AC3E}">
        <p14:creationId xmlns:p14="http://schemas.microsoft.com/office/powerpoint/2010/main" val="1618409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3D71B1B-8F71-4105-8439-590132D432DB}"/>
              </a:ext>
            </a:extLst>
          </p:cNvPr>
          <p:cNvSpPr>
            <a:spLocks noGrp="1"/>
          </p:cNvSpPr>
          <p:nvPr>
            <p:ph type="title"/>
          </p:nvPr>
        </p:nvSpPr>
        <p:spPr/>
        <p:txBody>
          <a:bodyPr/>
          <a:lstStyle/>
          <a:p>
            <a:r>
              <a:rPr lang="en-US" altLang="zh-TW" sz="3600" dirty="0"/>
              <a:t>OPTIMIZATION AT LTE BACKHAUL NETWORKING</a:t>
            </a:r>
            <a:endParaRPr lang="zh-TW" altLang="en-US" sz="3600" dirty="0"/>
          </a:p>
        </p:txBody>
      </p:sp>
      <p:sp>
        <p:nvSpPr>
          <p:cNvPr id="4" name="投影片編號版面配置區 3">
            <a:extLst>
              <a:ext uri="{FF2B5EF4-FFF2-40B4-BE49-F238E27FC236}">
                <a16:creationId xmlns:a16="http://schemas.microsoft.com/office/drawing/2014/main" id="{FA8561D9-0A50-4F2E-9881-AAA072DD2D5B}"/>
              </a:ext>
            </a:extLst>
          </p:cNvPr>
          <p:cNvSpPr>
            <a:spLocks noGrp="1"/>
          </p:cNvSpPr>
          <p:nvPr>
            <p:ph type="sldNum" sz="quarter" idx="12"/>
          </p:nvPr>
        </p:nvSpPr>
        <p:spPr/>
        <p:txBody>
          <a:bodyPr/>
          <a:lstStyle/>
          <a:p>
            <a:pPr>
              <a:defRPr/>
            </a:pPr>
            <a:fld id="{63DDA615-41D7-46C4-B38D-A852E577950E}" type="slidenum">
              <a:rPr lang="en-US" altLang="zh-TW" smtClean="0"/>
              <a:pPr>
                <a:defRPr/>
              </a:pPr>
              <a:t>32</a:t>
            </a:fld>
            <a:endParaRPr lang="en-US" altLang="zh-TW"/>
          </a:p>
        </p:txBody>
      </p:sp>
      <mc:AlternateContent xmlns:mc="http://schemas.openxmlformats.org/markup-compatibility/2006" xmlns:a14="http://schemas.microsoft.com/office/drawing/2010/main">
        <mc:Choice Requires="a14">
          <p:sp>
            <p:nvSpPr>
              <p:cNvPr id="7" name="內容版面配置區 6">
                <a:extLst>
                  <a:ext uri="{FF2B5EF4-FFF2-40B4-BE49-F238E27FC236}">
                    <a16:creationId xmlns:a16="http://schemas.microsoft.com/office/drawing/2014/main" id="{AD89A4D8-B232-4A7C-8CFB-6E2E4B841321}"/>
                  </a:ext>
                </a:extLst>
              </p:cNvPr>
              <p:cNvSpPr>
                <a:spLocks noGrp="1"/>
              </p:cNvSpPr>
              <p:nvPr>
                <p:ph idx="1"/>
              </p:nvPr>
            </p:nvSpPr>
            <p:spPr/>
            <p:txBody>
              <a:bodyPr/>
              <a:lstStyle/>
              <a:p>
                <a:r>
                  <a:rPr lang="en-US" altLang="zh-TW" dirty="0"/>
                  <a:t>min F =</a:t>
                </a:r>
                <a14:m>
                  <m:oMath xmlns:m="http://schemas.openxmlformats.org/officeDocument/2006/math">
                    <m:nary>
                      <m:naryPr>
                        <m:chr m:val="∑"/>
                        <m:limLoc m:val="subSup"/>
                        <m:ctrlPr>
                          <a:rPr lang="zh-TW" altLang="zh-TW" i="1">
                            <a:latin typeface="Cambria Math" panose="02040503050406030204" pitchFamily="18" charset="0"/>
                          </a:rPr>
                        </m:ctrlPr>
                      </m:naryPr>
                      <m:sub>
                        <m:r>
                          <a:rPr lang="en-US" altLang="zh-TW" i="1">
                            <a:latin typeface="Cambria Math" panose="02040503050406030204" pitchFamily="18" charset="0"/>
                          </a:rPr>
                          <m:t>𝑖</m:t>
                        </m:r>
                      </m:sub>
                      <m:sup>
                        <m:r>
                          <a:rPr lang="en-US" altLang="zh-TW" i="1">
                            <a:latin typeface="Cambria Math" panose="02040503050406030204" pitchFamily="18" charset="0"/>
                          </a:rPr>
                          <m:t>𝑁</m:t>
                        </m:r>
                        <m:r>
                          <a:rPr lang="en-US" altLang="zh-TW" b="0" i="1" smtClean="0">
                            <a:latin typeface="Cambria Math" panose="02040503050406030204" pitchFamily="18" charset="0"/>
                          </a:rPr>
                          <m:t>𝑢</m:t>
                        </m:r>
                      </m:sup>
                      <m:e>
                        <m:nary>
                          <m:naryPr>
                            <m:chr m:val="∑"/>
                            <m:limLoc m:val="subSup"/>
                            <m:ctrlPr>
                              <a:rPr lang="zh-TW" altLang="zh-TW" i="1">
                                <a:latin typeface="Cambria Math" panose="02040503050406030204" pitchFamily="18" charset="0"/>
                              </a:rPr>
                            </m:ctrlPr>
                          </m:naryPr>
                          <m:sub>
                            <m:r>
                              <a:rPr lang="en-US" altLang="zh-TW" i="1">
                                <a:latin typeface="Cambria Math" panose="02040503050406030204" pitchFamily="18" charset="0"/>
                              </a:rPr>
                              <m:t>𝑗</m:t>
                            </m:r>
                          </m:sub>
                          <m:sup>
                            <m:r>
                              <a:rPr lang="en-US" altLang="zh-TW" i="1">
                                <a:latin typeface="Cambria Math" panose="02040503050406030204" pitchFamily="18" charset="0"/>
                              </a:rPr>
                              <m:t>𝑁𝑐</m:t>
                            </m:r>
                          </m:sup>
                          <m:e>
                            <m:sSubSup>
                              <m:sSubSupPr>
                                <m:ctrlPr>
                                  <a:rPr lang="zh-TW" altLang="zh-TW" i="1">
                                    <a:latin typeface="Cambria Math" panose="02040503050406030204" pitchFamily="18" charset="0"/>
                                  </a:rPr>
                                </m:ctrlPr>
                              </m:sSubSupPr>
                              <m:e>
                                <m:r>
                                  <a:rPr lang="en-US" altLang="zh-TW" i="1">
                                    <a:latin typeface="Cambria Math" panose="02040503050406030204" pitchFamily="18" charset="0"/>
                                  </a:rPr>
                                  <m:t>𝑟</m:t>
                                </m:r>
                              </m:e>
                              <m:sub>
                                <m:r>
                                  <a:rPr lang="en-US" altLang="zh-TW" i="1">
                                    <a:latin typeface="Cambria Math" panose="02040503050406030204" pitchFamily="18" charset="0"/>
                                  </a:rPr>
                                  <m:t>𝑖</m:t>
                                </m:r>
                              </m:sub>
                              <m:sup>
                                <m:r>
                                  <a:rPr lang="en-US" altLang="zh-TW" i="1">
                                    <a:latin typeface="Cambria Math" panose="02040503050406030204" pitchFamily="18" charset="0"/>
                                  </a:rPr>
                                  <m:t>𝑗</m:t>
                                </m:r>
                              </m:sup>
                            </m:sSubSup>
                          </m:e>
                        </m:nary>
                      </m:e>
                    </m:nary>
                    <m:sSubSup>
                      <m:sSubSupPr>
                        <m:ctrlPr>
                          <a:rPr lang="zh-TW" altLang="zh-TW" i="1">
                            <a:latin typeface="Cambria Math" panose="02040503050406030204" pitchFamily="18" charset="0"/>
                          </a:rPr>
                        </m:ctrlPr>
                      </m:sSubSupPr>
                      <m:e>
                        <m:r>
                          <a:rPr lang="en-US" altLang="zh-TW" i="1">
                            <a:latin typeface="Cambria Math" panose="02040503050406030204" pitchFamily="18" charset="0"/>
                          </a:rPr>
                          <m:t>𝑓</m:t>
                        </m:r>
                      </m:e>
                      <m:sub>
                        <m:r>
                          <a:rPr lang="en-US" altLang="zh-TW" i="1">
                            <a:latin typeface="Cambria Math" panose="02040503050406030204" pitchFamily="18" charset="0"/>
                          </a:rPr>
                          <m:t>𝑖</m:t>
                        </m:r>
                      </m:sub>
                      <m:sup>
                        <m:r>
                          <a:rPr lang="en-US" altLang="zh-TW" i="1">
                            <a:latin typeface="Cambria Math" panose="02040503050406030204" pitchFamily="18" charset="0"/>
                          </a:rPr>
                          <m:t>𝑗</m:t>
                        </m:r>
                      </m:sup>
                    </m:sSubSup>
                  </m:oMath>
                </a14:m>
                <a:r>
                  <a:rPr lang="en-US" altLang="zh-TW" dirty="0"/>
                  <a:t>------(1)</a:t>
                </a:r>
              </a:p>
              <a:p>
                <a:pPr marL="0" indent="0">
                  <a:buNone/>
                </a:pPr>
                <a:r>
                  <a:rPr lang="en-US" altLang="zh-TW" dirty="0"/>
                  <a:t>Subject to</a:t>
                </a:r>
              </a:p>
              <a:p>
                <a14:m>
                  <m:oMath xmlns:m="http://schemas.openxmlformats.org/officeDocument/2006/math">
                    <m:nary>
                      <m:naryPr>
                        <m:chr m:val="∑"/>
                        <m:limLoc m:val="subSup"/>
                        <m:ctrlPr>
                          <a:rPr lang="en-US" altLang="zh-TW" i="1" smtClean="0">
                            <a:latin typeface="Cambria Math" panose="02040503050406030204" pitchFamily="18" charset="0"/>
                          </a:rPr>
                        </m:ctrlPr>
                      </m:naryPr>
                      <m:sub>
                        <m:r>
                          <m:rPr>
                            <m:brk m:alnAt="25"/>
                          </m:rPr>
                          <a:rPr lang="en-US" altLang="zh-TW" b="0" i="1" smtClean="0">
                            <a:latin typeface="Cambria Math" panose="02040503050406030204" pitchFamily="18" charset="0"/>
                          </a:rPr>
                          <m:t>𝑖</m:t>
                        </m:r>
                      </m:sub>
                      <m:sup>
                        <m:r>
                          <a:rPr lang="en-US" altLang="zh-TW" b="0" i="1" smtClean="0">
                            <a:latin typeface="Cambria Math" panose="02040503050406030204" pitchFamily="18" charset="0"/>
                          </a:rPr>
                          <m:t>𝑗</m:t>
                        </m:r>
                      </m:sup>
                      <m:e>
                        <m:r>
                          <a:rPr lang="en-US" altLang="zh-TW" b="0" i="1" smtClean="0">
                            <a:latin typeface="Cambria Math" panose="02040503050406030204" pitchFamily="18" charset="0"/>
                          </a:rPr>
                          <m:t>𝑅</m:t>
                        </m:r>
                      </m:e>
                    </m:nary>
                    <m:r>
                      <a:rPr lang="en-US" altLang="zh-TW" b="0" i="1" smtClean="0">
                        <a:latin typeface="Cambria Math" panose="02040503050406030204" pitchFamily="18" charset="0"/>
                      </a:rPr>
                      <m:t>−</m:t>
                    </m:r>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𝑟</m:t>
                        </m:r>
                      </m:e>
                      <m:sub>
                        <m:r>
                          <a:rPr lang="en-US" altLang="zh-TW" b="0" i="1" smtClean="0">
                            <a:latin typeface="Cambria Math" panose="02040503050406030204" pitchFamily="18" charset="0"/>
                          </a:rPr>
                          <m:t>𝑖</m:t>
                        </m:r>
                      </m:sub>
                      <m:sup>
                        <m:r>
                          <a:rPr lang="en-US" altLang="zh-TW" b="0" i="1" smtClean="0">
                            <a:latin typeface="Cambria Math" panose="02040503050406030204" pitchFamily="18" charset="0"/>
                          </a:rPr>
                          <m:t>𝑗</m:t>
                        </m:r>
                      </m:sup>
                    </m:sSubSup>
                    <m:r>
                      <a:rPr lang="en-US" altLang="zh-TW" b="0" i="1" smtClean="0">
                        <a:latin typeface="Cambria Math" panose="02040503050406030204" pitchFamily="18" charset="0"/>
                        <a:ea typeface="Cambria Math" panose="02040503050406030204" pitchFamily="18" charset="0"/>
                      </a:rPr>
                      <m:t>≤</m:t>
                    </m:r>
                    <m:r>
                      <a:rPr lang="zh-TW" altLang="en-US" b="0" i="1" smtClean="0">
                        <a:latin typeface="Cambria Math" panose="02040503050406030204" pitchFamily="18" charset="0"/>
                        <a:ea typeface="Cambria Math" panose="02040503050406030204" pitchFamily="18" charset="0"/>
                      </a:rPr>
                      <m:t>𝛼</m:t>
                    </m:r>
                    <m:r>
                      <a:rPr lang="en-US" altLang="zh-TW" b="0" i="1" smtClean="0">
                        <a:latin typeface="Cambria Math" panose="02040503050406030204" pitchFamily="18" charset="0"/>
                        <a:ea typeface="Cambria Math" panose="02040503050406030204" pitchFamily="18" charset="0"/>
                      </a:rPr>
                      <m:t>  </m:t>
                    </m:r>
                    <m:r>
                      <a:rPr lang="en-US" altLang="zh-TW" b="0" i="0" smtClean="0">
                        <a:latin typeface="Cambria Math" panose="02040503050406030204" pitchFamily="18" charset="0"/>
                        <a:ea typeface="Cambria Math" panose="02040503050406030204" pitchFamily="18" charset="0"/>
                      </a:rPr>
                      <m:t> </m:t>
                    </m:r>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m:t>
                        </m:r>
                      </m:e>
                      <m:sub>
                        <m:r>
                          <a:rPr lang="en-US" altLang="zh-TW" b="0" i="1" smtClean="0">
                            <a:latin typeface="Cambria Math" panose="02040503050406030204" pitchFamily="18" charset="0"/>
                            <a:ea typeface="Cambria Math" panose="02040503050406030204" pitchFamily="18" charset="0"/>
                          </a:rPr>
                          <m:t>𝑖</m:t>
                        </m:r>
                      </m:sub>
                    </m:sSub>
                    <m:r>
                      <a:rPr lang="en-US" altLang="zh-TW" b="0" i="1" smtClean="0">
                        <a:latin typeface="Cambria Math" panose="02040503050406030204" pitchFamily="18" charset="0"/>
                        <a:ea typeface="Cambria Math" panose="02040503050406030204" pitchFamily="18" charset="0"/>
                      </a:rPr>
                      <m:t>∈</m:t>
                    </m:r>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𝑁</m:t>
                        </m:r>
                      </m:e>
                      <m:sub>
                        <m:r>
                          <a:rPr lang="en-US" altLang="zh-TW" b="0" i="1" smtClean="0">
                            <a:latin typeface="Cambria Math" panose="02040503050406030204" pitchFamily="18" charset="0"/>
                            <a:ea typeface="Cambria Math" panose="02040503050406030204" pitchFamily="18" charset="0"/>
                          </a:rPr>
                          <m:t>𝑢</m:t>
                        </m:r>
                      </m:sub>
                    </m:sSub>
                  </m:oMath>
                </a14:m>
                <a:r>
                  <a:rPr lang="en-US" altLang="zh-TW" dirty="0"/>
                  <a:t> ; </a:t>
                </a:r>
                <a14:m>
                  <m:oMath xmlns:m="http://schemas.openxmlformats.org/officeDocument/2006/math">
                    <m:sSub>
                      <m:sSubPr>
                        <m:ctrlPr>
                          <a:rPr lang="en-US" altLang="zh-TW" i="1" smtClean="0">
                            <a:latin typeface="Cambria Math" panose="02040503050406030204" pitchFamily="18" charset="0"/>
                          </a:rPr>
                        </m:ctrlPr>
                      </m:sSubPr>
                      <m:e>
                        <m:r>
                          <a:rPr lang="en-US" altLang="zh-TW" i="1" smtClean="0">
                            <a:latin typeface="Cambria Math" panose="02040503050406030204" pitchFamily="18" charset="0"/>
                            <a:ea typeface="Cambria Math" panose="02040503050406030204" pitchFamily="18" charset="0"/>
                          </a:rPr>
                          <m:t>∀</m:t>
                        </m:r>
                      </m:e>
                      <m:sub>
                        <m:r>
                          <a:rPr lang="en-US" altLang="zh-TW" b="0" i="1" smtClean="0">
                            <a:latin typeface="Cambria Math" panose="02040503050406030204" pitchFamily="18" charset="0"/>
                          </a:rPr>
                          <m:t>𝑗</m:t>
                        </m:r>
                      </m:sub>
                    </m:sSub>
                    <m:r>
                      <a:rPr lang="en-US" altLang="zh-TW" i="1" smtClean="0">
                        <a:latin typeface="Cambria Math" panose="02040503050406030204" pitchFamily="18" charset="0"/>
                        <a:ea typeface="Cambria Math" panose="02040503050406030204" pitchFamily="18" charset="0"/>
                      </a:rPr>
                      <m:t>∈</m:t>
                    </m:r>
                    <m:sSub>
                      <m:sSubPr>
                        <m:ctrlPr>
                          <a:rPr lang="en-US" altLang="zh-TW"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𝑁</m:t>
                        </m:r>
                      </m:e>
                      <m:sub>
                        <m:r>
                          <a:rPr lang="en-US" altLang="zh-TW" b="0" i="1" smtClean="0">
                            <a:latin typeface="Cambria Math" panose="02040503050406030204" pitchFamily="18" charset="0"/>
                            <a:ea typeface="Cambria Math" panose="02040503050406030204" pitchFamily="18" charset="0"/>
                          </a:rPr>
                          <m:t>𝑐</m:t>
                        </m:r>
                      </m:sub>
                    </m:sSub>
                  </m:oMath>
                </a14:m>
                <a:r>
                  <a:rPr lang="en-US" altLang="zh-TW" dirty="0"/>
                  <a:t>------(2)</a:t>
                </a:r>
              </a:p>
              <a:p>
                <a14:m>
                  <m:oMath xmlns:m="http://schemas.openxmlformats.org/officeDocument/2006/math">
                    <m:nary>
                      <m:naryPr>
                        <m:chr m:val="∑"/>
                        <m:limLoc m:val="subSup"/>
                        <m:ctrlPr>
                          <a:rPr lang="en-US" altLang="zh-TW" i="1">
                            <a:latin typeface="Cambria Math" panose="02040503050406030204" pitchFamily="18" charset="0"/>
                          </a:rPr>
                        </m:ctrlPr>
                      </m:naryPr>
                      <m:sub>
                        <m:r>
                          <m:rPr>
                            <m:brk m:alnAt="25"/>
                          </m:rPr>
                          <a:rPr lang="en-US" altLang="zh-TW" i="1">
                            <a:latin typeface="Cambria Math" panose="02040503050406030204" pitchFamily="18" charset="0"/>
                          </a:rPr>
                          <m:t>𝑖</m:t>
                        </m:r>
                      </m:sub>
                      <m:sup>
                        <m:r>
                          <a:rPr lang="en-US" altLang="zh-TW" i="1">
                            <a:latin typeface="Cambria Math" panose="02040503050406030204" pitchFamily="18" charset="0"/>
                          </a:rPr>
                          <m:t>𝑗</m:t>
                        </m:r>
                      </m:sup>
                      <m:e>
                        <m:r>
                          <a:rPr lang="en-US" altLang="zh-TW" b="0" i="1" smtClean="0">
                            <a:latin typeface="Cambria Math" panose="02040503050406030204" pitchFamily="18" charset="0"/>
                          </a:rPr>
                          <m:t>𝑃</m:t>
                        </m:r>
                      </m:e>
                    </m:nary>
                    <m:r>
                      <a:rPr lang="en-US" altLang="zh-TW" i="1">
                        <a:latin typeface="Cambria Math" panose="02040503050406030204" pitchFamily="18" charset="0"/>
                      </a:rPr>
                      <m:t>−</m:t>
                    </m:r>
                    <m:sSubSup>
                      <m:sSubSupPr>
                        <m:ctrlPr>
                          <a:rPr lang="en-US" altLang="zh-TW" i="1">
                            <a:latin typeface="Cambria Math" panose="02040503050406030204" pitchFamily="18" charset="0"/>
                          </a:rPr>
                        </m:ctrlPr>
                      </m:sSubSupPr>
                      <m:e>
                        <m:r>
                          <a:rPr lang="en-US" altLang="zh-TW" b="0" i="1" smtClean="0">
                            <a:latin typeface="Cambria Math" panose="02040503050406030204" pitchFamily="18" charset="0"/>
                          </a:rPr>
                          <m:t>𝑝</m:t>
                        </m:r>
                      </m:e>
                      <m:sub>
                        <m:r>
                          <a:rPr lang="en-US" altLang="zh-TW" i="1">
                            <a:latin typeface="Cambria Math" panose="02040503050406030204" pitchFamily="18" charset="0"/>
                          </a:rPr>
                          <m:t>𝑖</m:t>
                        </m:r>
                      </m:sub>
                      <m:sup>
                        <m:r>
                          <a:rPr lang="en-US" altLang="zh-TW" i="1">
                            <a:latin typeface="Cambria Math" panose="02040503050406030204" pitchFamily="18" charset="0"/>
                          </a:rPr>
                          <m:t>𝑗</m:t>
                        </m:r>
                      </m:sup>
                    </m:sSubSup>
                    <m:r>
                      <a:rPr lang="en-US" altLang="zh-TW" i="1">
                        <a:latin typeface="Cambria Math" panose="02040503050406030204" pitchFamily="18" charset="0"/>
                        <a:ea typeface="Cambria Math" panose="02040503050406030204" pitchFamily="18" charset="0"/>
                      </a:rPr>
                      <m:t>≤</m:t>
                    </m:r>
                    <m:r>
                      <a:rPr lang="zh-TW" altLang="en-US" i="1" smtClean="0">
                        <a:latin typeface="Cambria Math" panose="02040503050406030204" pitchFamily="18" charset="0"/>
                        <a:ea typeface="Cambria Math" panose="02040503050406030204" pitchFamily="18" charset="0"/>
                      </a:rPr>
                      <m:t>𝛽</m:t>
                    </m:r>
                    <m:r>
                      <a:rPr lang="en-US" altLang="zh-TW" i="1">
                        <a:latin typeface="Cambria Math" panose="02040503050406030204" pitchFamily="18" charset="0"/>
                        <a:ea typeface="Cambria Math" panose="02040503050406030204" pitchFamily="18" charset="0"/>
                      </a:rPr>
                      <m:t>  </m:t>
                    </m:r>
                    <m:r>
                      <a:rPr lang="en-US" altLang="zh-TW">
                        <a:latin typeface="Cambria Math" panose="02040503050406030204" pitchFamily="18" charset="0"/>
                        <a:ea typeface="Cambria Math" panose="02040503050406030204" pitchFamily="18" charset="0"/>
                      </a:rPr>
                      <m:t> </m:t>
                    </m:r>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m:t>
                        </m:r>
                      </m:e>
                      <m:sub>
                        <m:r>
                          <a:rPr lang="en-US" altLang="zh-TW" i="1">
                            <a:latin typeface="Cambria Math" panose="02040503050406030204" pitchFamily="18" charset="0"/>
                            <a:ea typeface="Cambria Math" panose="02040503050406030204" pitchFamily="18" charset="0"/>
                          </a:rPr>
                          <m:t>𝑖</m:t>
                        </m:r>
                      </m:sub>
                    </m:sSub>
                    <m:r>
                      <a:rPr lang="en-US" altLang="zh-TW" i="1">
                        <a:latin typeface="Cambria Math" panose="02040503050406030204" pitchFamily="18" charset="0"/>
                        <a:ea typeface="Cambria Math" panose="02040503050406030204" pitchFamily="18" charset="0"/>
                      </a:rPr>
                      <m:t>∈</m:t>
                    </m:r>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𝑁</m:t>
                        </m:r>
                      </m:e>
                      <m:sub>
                        <m:r>
                          <a:rPr lang="en-US" altLang="zh-TW" i="1">
                            <a:latin typeface="Cambria Math" panose="02040503050406030204" pitchFamily="18" charset="0"/>
                            <a:ea typeface="Cambria Math" panose="02040503050406030204" pitchFamily="18" charset="0"/>
                          </a:rPr>
                          <m:t>𝑢</m:t>
                        </m:r>
                      </m:sub>
                    </m:sSub>
                  </m:oMath>
                </a14:m>
                <a:r>
                  <a:rPr lang="en-US" altLang="zh-TW" dirty="0"/>
                  <a:t> ;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m:t>
                        </m:r>
                      </m:e>
                      <m:sub>
                        <m:r>
                          <a:rPr lang="en-US" altLang="zh-TW" i="1">
                            <a:latin typeface="Cambria Math" panose="02040503050406030204" pitchFamily="18" charset="0"/>
                          </a:rPr>
                          <m:t>𝑗</m:t>
                        </m:r>
                      </m:sub>
                    </m:sSub>
                    <m:r>
                      <a:rPr lang="en-US" altLang="zh-TW" i="1">
                        <a:latin typeface="Cambria Math" panose="02040503050406030204" pitchFamily="18" charset="0"/>
                        <a:ea typeface="Cambria Math" panose="02040503050406030204" pitchFamily="18" charset="0"/>
                      </a:rPr>
                      <m:t>∈</m:t>
                    </m:r>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𝑁</m:t>
                        </m:r>
                      </m:e>
                      <m:sub>
                        <m:r>
                          <a:rPr lang="en-US" altLang="zh-TW" i="1">
                            <a:latin typeface="Cambria Math" panose="02040503050406030204" pitchFamily="18" charset="0"/>
                            <a:ea typeface="Cambria Math" panose="02040503050406030204" pitchFamily="18" charset="0"/>
                          </a:rPr>
                          <m:t>𝑐</m:t>
                        </m:r>
                      </m:sub>
                    </m:sSub>
                  </m:oMath>
                </a14:m>
                <a:r>
                  <a:rPr lang="en-US" altLang="zh-TW" dirty="0"/>
                  <a:t>------(3)</a:t>
                </a:r>
              </a:p>
              <a:p>
                <a14:m>
                  <m:oMath xmlns:m="http://schemas.openxmlformats.org/officeDocument/2006/math">
                    <m:nary>
                      <m:naryPr>
                        <m:chr m:val="∑"/>
                        <m:limLoc m:val="subSup"/>
                        <m:ctrlPr>
                          <a:rPr lang="en-US" altLang="zh-TW" i="1">
                            <a:latin typeface="Cambria Math" panose="02040503050406030204" pitchFamily="18" charset="0"/>
                          </a:rPr>
                        </m:ctrlPr>
                      </m:naryPr>
                      <m:sub>
                        <m:r>
                          <m:rPr>
                            <m:brk m:alnAt="25"/>
                          </m:rPr>
                          <a:rPr lang="en-US" altLang="zh-TW" i="1">
                            <a:latin typeface="Cambria Math" panose="02040503050406030204" pitchFamily="18" charset="0"/>
                          </a:rPr>
                          <m:t>𝑖</m:t>
                        </m:r>
                      </m:sub>
                      <m:sup>
                        <m:r>
                          <a:rPr lang="en-US" altLang="zh-TW" i="1">
                            <a:latin typeface="Cambria Math" panose="02040503050406030204" pitchFamily="18" charset="0"/>
                          </a:rPr>
                          <m:t>𝑗</m:t>
                        </m:r>
                      </m:sup>
                      <m:e>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𝑓</m:t>
                            </m:r>
                          </m:e>
                          <m:sub>
                            <m:r>
                              <a:rPr lang="en-US" altLang="zh-TW" b="0" i="1" smtClean="0">
                                <a:latin typeface="Cambria Math" panose="02040503050406030204" pitchFamily="18" charset="0"/>
                              </a:rPr>
                              <m:t>𝑖</m:t>
                            </m:r>
                          </m:sub>
                          <m:sup>
                            <m:r>
                              <a:rPr lang="en-US" altLang="zh-TW" b="0" i="1" smtClean="0">
                                <a:latin typeface="Cambria Math" panose="02040503050406030204" pitchFamily="18" charset="0"/>
                              </a:rPr>
                              <m:t>𝑗</m:t>
                            </m:r>
                          </m:sup>
                        </m:sSubSup>
                      </m:e>
                    </m:nary>
                    <m:r>
                      <a:rPr lang="en-US" altLang="zh-TW" b="0" i="1" smtClean="0">
                        <a:latin typeface="Cambria Math" panose="02040503050406030204" pitchFamily="18" charset="0"/>
                      </a:rPr>
                      <m:t>=1</m:t>
                    </m:r>
                    <m:r>
                      <a:rPr lang="en-US" altLang="zh-TW" i="1">
                        <a:latin typeface="Cambria Math" panose="02040503050406030204" pitchFamily="18" charset="0"/>
                        <a:ea typeface="Cambria Math" panose="02040503050406030204" pitchFamily="18" charset="0"/>
                      </a:rPr>
                      <m:t>  </m:t>
                    </m:r>
                    <m:r>
                      <a:rPr lang="en-US" altLang="zh-TW">
                        <a:latin typeface="Cambria Math" panose="02040503050406030204" pitchFamily="18" charset="0"/>
                        <a:ea typeface="Cambria Math" panose="02040503050406030204" pitchFamily="18" charset="0"/>
                      </a:rPr>
                      <m:t> </m:t>
                    </m:r>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m:t>
                        </m:r>
                      </m:e>
                      <m:sub>
                        <m:r>
                          <a:rPr lang="en-US" altLang="zh-TW" i="1">
                            <a:latin typeface="Cambria Math" panose="02040503050406030204" pitchFamily="18" charset="0"/>
                            <a:ea typeface="Cambria Math" panose="02040503050406030204" pitchFamily="18" charset="0"/>
                          </a:rPr>
                          <m:t>𝑖</m:t>
                        </m:r>
                      </m:sub>
                    </m:sSub>
                    <m:r>
                      <a:rPr lang="en-US" altLang="zh-TW" i="1">
                        <a:latin typeface="Cambria Math" panose="02040503050406030204" pitchFamily="18" charset="0"/>
                        <a:ea typeface="Cambria Math" panose="02040503050406030204" pitchFamily="18" charset="0"/>
                      </a:rPr>
                      <m:t>∈</m:t>
                    </m:r>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𝑁</m:t>
                        </m:r>
                      </m:e>
                      <m:sub>
                        <m:r>
                          <a:rPr lang="en-US" altLang="zh-TW" i="1">
                            <a:latin typeface="Cambria Math" panose="02040503050406030204" pitchFamily="18" charset="0"/>
                            <a:ea typeface="Cambria Math" panose="02040503050406030204" pitchFamily="18" charset="0"/>
                          </a:rPr>
                          <m:t>𝑢</m:t>
                        </m:r>
                      </m:sub>
                    </m:sSub>
                  </m:oMath>
                </a14:m>
                <a:r>
                  <a:rPr lang="en-US" altLang="zh-TW" dirty="0"/>
                  <a:t> ;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m:t>
                        </m:r>
                      </m:e>
                      <m:sub>
                        <m:r>
                          <a:rPr lang="en-US" altLang="zh-TW" i="1">
                            <a:latin typeface="Cambria Math" panose="02040503050406030204" pitchFamily="18" charset="0"/>
                          </a:rPr>
                          <m:t>𝑗</m:t>
                        </m:r>
                      </m:sub>
                    </m:sSub>
                    <m:r>
                      <a:rPr lang="en-US" altLang="zh-TW" i="1">
                        <a:latin typeface="Cambria Math" panose="02040503050406030204" pitchFamily="18" charset="0"/>
                        <a:ea typeface="Cambria Math" panose="02040503050406030204" pitchFamily="18" charset="0"/>
                      </a:rPr>
                      <m:t>∈</m:t>
                    </m:r>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𝑁</m:t>
                        </m:r>
                      </m:e>
                      <m:sub>
                        <m:r>
                          <a:rPr lang="en-US" altLang="zh-TW" i="1">
                            <a:latin typeface="Cambria Math" panose="02040503050406030204" pitchFamily="18" charset="0"/>
                            <a:ea typeface="Cambria Math" panose="02040503050406030204" pitchFamily="18" charset="0"/>
                          </a:rPr>
                          <m:t>𝑐</m:t>
                        </m:r>
                      </m:sub>
                    </m:sSub>
                  </m:oMath>
                </a14:m>
                <a:r>
                  <a:rPr lang="en-US" altLang="zh-TW" dirty="0"/>
                  <a:t>------(4)</a:t>
                </a:r>
              </a:p>
              <a:p>
                <a:endParaRPr lang="en-US" altLang="zh-TW" dirty="0"/>
              </a:p>
              <a:p>
                <a:endParaRPr lang="en-US" altLang="zh-TW" dirty="0"/>
              </a:p>
              <a:p>
                <a:endParaRPr lang="zh-TW" altLang="en-US" dirty="0"/>
              </a:p>
            </p:txBody>
          </p:sp>
        </mc:Choice>
        <mc:Fallback xmlns="">
          <p:sp>
            <p:nvSpPr>
              <p:cNvPr id="7" name="內容版面配置區 6">
                <a:extLst>
                  <a:ext uri="{FF2B5EF4-FFF2-40B4-BE49-F238E27FC236}">
                    <a16:creationId xmlns:a16="http://schemas.microsoft.com/office/drawing/2014/main" id="{AD89A4D8-B232-4A7C-8CFB-6E2E4B841321}"/>
                  </a:ext>
                </a:extLst>
              </p:cNvPr>
              <p:cNvSpPr>
                <a:spLocks noGrp="1" noRot="1" noChangeAspect="1" noMove="1" noResize="1" noEditPoints="1" noAdjustHandles="1" noChangeArrowheads="1" noChangeShapeType="1" noTextEdit="1"/>
              </p:cNvSpPr>
              <p:nvPr>
                <p:ph idx="1"/>
              </p:nvPr>
            </p:nvSpPr>
            <p:spPr>
              <a:blipFill>
                <a:blip r:embed="rId3"/>
                <a:stretch>
                  <a:fillRect l="-1852" t="-13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779877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AC24463-1A41-404A-AE9E-17759C682E7E}"/>
              </a:ext>
            </a:extLst>
          </p:cNvPr>
          <p:cNvSpPr>
            <a:spLocks noGrp="1"/>
          </p:cNvSpPr>
          <p:nvPr>
            <p:ph type="title"/>
          </p:nvPr>
        </p:nvSpPr>
        <p:spPr/>
        <p:txBody>
          <a:bodyPr/>
          <a:lstStyle/>
          <a:p>
            <a:r>
              <a:rPr lang="en-US" altLang="zh-TW" sz="3600" dirty="0"/>
              <a:t>OPTIMIZATION AT LTE BACKHAUL NETWORKING</a:t>
            </a:r>
            <a:endParaRPr lang="zh-TW" altLang="en-US" sz="3600"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4ACD9064-8077-46B5-B13D-5778A282EDC2}"/>
                  </a:ext>
                </a:extLst>
              </p:cNvPr>
              <p:cNvSpPr>
                <a:spLocks noGrp="1"/>
              </p:cNvSpPr>
              <p:nvPr>
                <p:ph idx="1"/>
              </p:nvPr>
            </p:nvSpPr>
            <p:spPr/>
            <p:txBody>
              <a:bodyPr/>
              <a:lstStyle/>
              <a:p>
                <a:pPr algn="just"/>
                <a:r>
                  <a:rPr lang="en-US" altLang="zh-TW" sz="2800" dirty="0"/>
                  <a:t>The capacity constraint, as stated in equation (2), defines that the sum of all the capacity </a:t>
                </a:r>
                <a14:m>
                  <m:oMath xmlns:m="http://schemas.openxmlformats.org/officeDocument/2006/math">
                    <m:sSubSup>
                      <m:sSubSupPr>
                        <m:ctrlPr>
                          <a:rPr lang="en-US" altLang="zh-TW" sz="2800" i="1">
                            <a:latin typeface="Cambria Math" panose="02040503050406030204" pitchFamily="18" charset="0"/>
                          </a:rPr>
                        </m:ctrlPr>
                      </m:sSubSupPr>
                      <m:e>
                        <m:r>
                          <a:rPr lang="en-US" altLang="zh-TW" sz="2800" i="1">
                            <a:latin typeface="Cambria Math" panose="02040503050406030204" pitchFamily="18" charset="0"/>
                          </a:rPr>
                          <m:t>𝑟</m:t>
                        </m:r>
                      </m:e>
                      <m:sub>
                        <m:r>
                          <a:rPr lang="en-US" altLang="zh-TW" sz="2800" i="1">
                            <a:latin typeface="Cambria Math" panose="02040503050406030204" pitchFamily="18" charset="0"/>
                          </a:rPr>
                          <m:t>𝑖</m:t>
                        </m:r>
                      </m:sub>
                      <m:sup>
                        <m:r>
                          <a:rPr lang="en-US" altLang="zh-TW" sz="2800" i="1">
                            <a:latin typeface="Cambria Math" panose="02040503050406030204" pitchFamily="18" charset="0"/>
                          </a:rPr>
                          <m:t>𝑗</m:t>
                        </m:r>
                      </m:sup>
                    </m:sSubSup>
                  </m:oMath>
                </a14:m>
                <a:r>
                  <a:rPr lang="en-US" altLang="zh-TW" sz="2800" dirty="0"/>
                  <a:t> allocated to each </a:t>
                </a:r>
                <a:r>
                  <a:rPr lang="en-US" altLang="zh-TW" sz="2800" dirty="0" err="1"/>
                  <a:t>eNB</a:t>
                </a:r>
                <a:r>
                  <a:rPr lang="en-US" altLang="zh-TW" sz="2800" dirty="0"/>
                  <a:t> that are connected to EPC j must be within lower bound residual capacity (α) of total capacity R of the EPC. </a:t>
                </a:r>
              </a:p>
              <a:p>
                <a:pPr algn="just"/>
                <a:r>
                  <a:rPr lang="en-US" altLang="zh-TW" sz="2800" dirty="0"/>
                  <a:t>Purpose of this capacity constraint is to balance the available capacity at the EPC and avoid overloading of a particular EPC, by distributing the total capacity among different </a:t>
                </a:r>
                <a:r>
                  <a:rPr lang="en-US" altLang="zh-TW" sz="2800" dirty="0" err="1"/>
                  <a:t>eNBs</a:t>
                </a:r>
                <a:r>
                  <a:rPr lang="en-US" altLang="zh-TW" sz="2800" dirty="0"/>
                  <a:t> and also across all EPC of LTE network.</a:t>
                </a:r>
                <a:endParaRPr lang="zh-TW" altLang="en-US" sz="2800" dirty="0"/>
              </a:p>
            </p:txBody>
          </p:sp>
        </mc:Choice>
        <mc:Fallback xmlns="">
          <p:sp>
            <p:nvSpPr>
              <p:cNvPr id="3" name="內容版面配置區 2">
                <a:extLst>
                  <a:ext uri="{FF2B5EF4-FFF2-40B4-BE49-F238E27FC236}">
                    <a16:creationId xmlns:a16="http://schemas.microsoft.com/office/drawing/2014/main" id="{4ACD9064-8077-46B5-B13D-5778A282EDC2}"/>
                  </a:ext>
                </a:extLst>
              </p:cNvPr>
              <p:cNvSpPr>
                <a:spLocks noGrp="1" noRot="1" noChangeAspect="1" noMove="1" noResize="1" noEditPoints="1" noAdjustHandles="1" noChangeArrowheads="1" noChangeShapeType="1" noTextEdit="1"/>
              </p:cNvSpPr>
              <p:nvPr>
                <p:ph idx="1"/>
              </p:nvPr>
            </p:nvSpPr>
            <p:spPr>
              <a:blipFill>
                <a:blip r:embed="rId3"/>
                <a:stretch>
                  <a:fillRect l="-1259" t="-1348" r="-1481" b="-4178"/>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E2422B13-2C9C-4230-8397-5EC11459D657}"/>
              </a:ext>
            </a:extLst>
          </p:cNvPr>
          <p:cNvSpPr>
            <a:spLocks noGrp="1"/>
          </p:cNvSpPr>
          <p:nvPr>
            <p:ph type="sldNum" sz="quarter" idx="12"/>
          </p:nvPr>
        </p:nvSpPr>
        <p:spPr/>
        <p:txBody>
          <a:bodyPr/>
          <a:lstStyle/>
          <a:p>
            <a:pPr>
              <a:defRPr/>
            </a:pPr>
            <a:fld id="{63DDA615-41D7-46C4-B38D-A852E577950E}" type="slidenum">
              <a:rPr lang="en-US" altLang="zh-TW" smtClean="0"/>
              <a:pPr>
                <a:defRPr/>
              </a:pPr>
              <a:t>33</a:t>
            </a:fld>
            <a:endParaRPr lang="en-US" altLang="zh-TW"/>
          </a:p>
        </p:txBody>
      </p:sp>
    </p:spTree>
    <p:extLst>
      <p:ext uri="{BB962C8B-B14F-4D97-AF65-F5344CB8AC3E}">
        <p14:creationId xmlns:p14="http://schemas.microsoft.com/office/powerpoint/2010/main" val="1127295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8587DA6-0AF0-4902-A96E-339DDAF35A95}"/>
              </a:ext>
            </a:extLst>
          </p:cNvPr>
          <p:cNvSpPr>
            <a:spLocks noGrp="1"/>
          </p:cNvSpPr>
          <p:nvPr>
            <p:ph type="title"/>
          </p:nvPr>
        </p:nvSpPr>
        <p:spPr/>
        <p:txBody>
          <a:bodyPr/>
          <a:lstStyle/>
          <a:p>
            <a:r>
              <a:rPr lang="en-US" altLang="zh-TW" sz="3600" dirty="0"/>
              <a:t>OPTIMIZATION AT LTE BACKHAUL NETWORKING</a:t>
            </a:r>
            <a:endParaRPr lang="zh-TW" altLang="en-US" sz="3600" dirty="0"/>
          </a:p>
        </p:txBody>
      </p:sp>
      <p:sp>
        <p:nvSpPr>
          <p:cNvPr id="3" name="內容版面配置區 2">
            <a:extLst>
              <a:ext uri="{FF2B5EF4-FFF2-40B4-BE49-F238E27FC236}">
                <a16:creationId xmlns:a16="http://schemas.microsoft.com/office/drawing/2014/main" id="{FBB6BF95-5B27-44A8-882A-074073170300}"/>
              </a:ext>
            </a:extLst>
          </p:cNvPr>
          <p:cNvSpPr>
            <a:spLocks noGrp="1"/>
          </p:cNvSpPr>
          <p:nvPr>
            <p:ph idx="1"/>
          </p:nvPr>
        </p:nvSpPr>
        <p:spPr/>
        <p:txBody>
          <a:bodyPr/>
          <a:lstStyle/>
          <a:p>
            <a:pPr algn="just"/>
            <a:r>
              <a:rPr lang="en-US" altLang="zh-TW" sz="2800" dirty="0"/>
              <a:t>The power constraint, as given in equation (3), defines that the power allocated to each </a:t>
            </a:r>
            <a:r>
              <a:rPr lang="en-US" altLang="zh-TW" sz="2800" dirty="0" err="1"/>
              <a:t>eNB</a:t>
            </a:r>
            <a:r>
              <a:rPr lang="en-US" altLang="zh-TW" sz="2800" dirty="0"/>
              <a:t> </a:t>
            </a:r>
            <a:r>
              <a:rPr lang="en-US" altLang="zh-TW" sz="2800" dirty="0" err="1"/>
              <a:t>i</a:t>
            </a:r>
            <a:r>
              <a:rPr lang="en-US" altLang="zh-TW" sz="2800" dirty="0"/>
              <a:t> is within the lower bound of total power available at ENB j.</a:t>
            </a:r>
          </a:p>
          <a:p>
            <a:pPr algn="just"/>
            <a:r>
              <a:rPr lang="en-US" altLang="zh-TW" sz="2800" dirty="0"/>
              <a:t>The link constraint , as given in equation (4), defines that each </a:t>
            </a:r>
            <a:r>
              <a:rPr lang="en-US" altLang="zh-TW" sz="2800" dirty="0" err="1"/>
              <a:t>eNB</a:t>
            </a:r>
            <a:r>
              <a:rPr lang="en-US" altLang="zh-TW" sz="2800" dirty="0"/>
              <a:t> </a:t>
            </a:r>
            <a:r>
              <a:rPr lang="en-US" altLang="zh-TW" sz="2800" dirty="0" err="1"/>
              <a:t>i</a:t>
            </a:r>
            <a:r>
              <a:rPr lang="en-US" altLang="zh-TW" sz="2800" dirty="0"/>
              <a:t> is allocated to only one EPC resource of LTE network.</a:t>
            </a:r>
            <a:endParaRPr lang="zh-TW" altLang="en-US" sz="2800" dirty="0"/>
          </a:p>
        </p:txBody>
      </p:sp>
      <p:sp>
        <p:nvSpPr>
          <p:cNvPr id="4" name="投影片編號版面配置區 3">
            <a:extLst>
              <a:ext uri="{FF2B5EF4-FFF2-40B4-BE49-F238E27FC236}">
                <a16:creationId xmlns:a16="http://schemas.microsoft.com/office/drawing/2014/main" id="{79D7093A-DAF3-4083-907F-23CE48952B85}"/>
              </a:ext>
            </a:extLst>
          </p:cNvPr>
          <p:cNvSpPr>
            <a:spLocks noGrp="1"/>
          </p:cNvSpPr>
          <p:nvPr>
            <p:ph type="sldNum" sz="quarter" idx="12"/>
          </p:nvPr>
        </p:nvSpPr>
        <p:spPr/>
        <p:txBody>
          <a:bodyPr/>
          <a:lstStyle/>
          <a:p>
            <a:pPr>
              <a:defRPr/>
            </a:pPr>
            <a:fld id="{63DDA615-41D7-46C4-B38D-A852E577950E}" type="slidenum">
              <a:rPr lang="en-US" altLang="zh-TW" smtClean="0"/>
              <a:pPr>
                <a:defRPr/>
              </a:pPr>
              <a:t>34</a:t>
            </a:fld>
            <a:endParaRPr lang="en-US" altLang="zh-TW"/>
          </a:p>
        </p:txBody>
      </p:sp>
    </p:spTree>
    <p:extLst>
      <p:ext uri="{BB962C8B-B14F-4D97-AF65-F5344CB8AC3E}">
        <p14:creationId xmlns:p14="http://schemas.microsoft.com/office/powerpoint/2010/main" val="2057589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DE92E7-CBDD-4D7B-9DE5-36DD1D1BB8C2}"/>
              </a:ext>
            </a:extLst>
          </p:cNvPr>
          <p:cNvSpPr>
            <a:spLocks noGrp="1"/>
          </p:cNvSpPr>
          <p:nvPr>
            <p:ph type="title"/>
          </p:nvPr>
        </p:nvSpPr>
        <p:spPr/>
        <p:txBody>
          <a:bodyPr/>
          <a:lstStyle/>
          <a:p>
            <a:r>
              <a:rPr lang="en-US" altLang="zh-TW" sz="3600" dirty="0"/>
              <a:t>LTE CAPACITY ALLOCATION PROBLEM AND NP COMPLETENESS</a:t>
            </a:r>
            <a:endParaRPr lang="zh-TW" altLang="en-US" sz="3600" dirty="0"/>
          </a:p>
        </p:txBody>
      </p:sp>
      <p:sp>
        <p:nvSpPr>
          <p:cNvPr id="3" name="內容版面配置區 2">
            <a:extLst>
              <a:ext uri="{FF2B5EF4-FFF2-40B4-BE49-F238E27FC236}">
                <a16:creationId xmlns:a16="http://schemas.microsoft.com/office/drawing/2014/main" id="{E3C19CE6-841C-4B3A-A413-224320380758}"/>
              </a:ext>
            </a:extLst>
          </p:cNvPr>
          <p:cNvSpPr>
            <a:spLocks noGrp="1"/>
          </p:cNvSpPr>
          <p:nvPr>
            <p:ph idx="1"/>
          </p:nvPr>
        </p:nvSpPr>
        <p:spPr/>
        <p:txBody>
          <a:bodyPr/>
          <a:lstStyle/>
          <a:p>
            <a:pPr algn="just"/>
            <a:r>
              <a:rPr lang="en-US" altLang="zh-TW" sz="2800" dirty="0"/>
              <a:t>We define the problem as set of Evolved Packet Core (EPC) which is having a collection of call capacity requests from various evolved node base stations (</a:t>
            </a:r>
            <a:r>
              <a:rPr lang="en-US" altLang="zh-TW" sz="2800" dirty="0" err="1"/>
              <a:t>eNBs</a:t>
            </a:r>
            <a:r>
              <a:rPr lang="en-US" altLang="zh-TW" sz="2800" dirty="0"/>
              <a:t>).</a:t>
            </a:r>
          </a:p>
          <a:p>
            <a:pPr algn="just"/>
            <a:r>
              <a:rPr lang="en-US" altLang="zh-TW" sz="2800" dirty="0"/>
              <a:t>Each </a:t>
            </a:r>
            <a:r>
              <a:rPr lang="en-US" altLang="zh-TW" sz="2800" dirty="0" err="1"/>
              <a:t>eNB</a:t>
            </a:r>
            <a:r>
              <a:rPr lang="en-US" altLang="zh-TW" sz="2800" dirty="0"/>
              <a:t> should be under single EPC at any given time as shown Figure 2 below.</a:t>
            </a:r>
            <a:endParaRPr lang="zh-TW" altLang="en-US" sz="2800" dirty="0"/>
          </a:p>
        </p:txBody>
      </p:sp>
      <p:sp>
        <p:nvSpPr>
          <p:cNvPr id="4" name="投影片編號版面配置區 3">
            <a:extLst>
              <a:ext uri="{FF2B5EF4-FFF2-40B4-BE49-F238E27FC236}">
                <a16:creationId xmlns:a16="http://schemas.microsoft.com/office/drawing/2014/main" id="{7753D12C-E530-44AE-98CA-D9C801426BE0}"/>
              </a:ext>
            </a:extLst>
          </p:cNvPr>
          <p:cNvSpPr>
            <a:spLocks noGrp="1"/>
          </p:cNvSpPr>
          <p:nvPr>
            <p:ph type="sldNum" sz="quarter" idx="12"/>
          </p:nvPr>
        </p:nvSpPr>
        <p:spPr/>
        <p:txBody>
          <a:bodyPr/>
          <a:lstStyle/>
          <a:p>
            <a:pPr>
              <a:defRPr/>
            </a:pPr>
            <a:fld id="{63DDA615-41D7-46C4-B38D-A852E577950E}" type="slidenum">
              <a:rPr lang="en-US" altLang="zh-TW" smtClean="0"/>
              <a:pPr>
                <a:defRPr/>
              </a:pPr>
              <a:t>35</a:t>
            </a:fld>
            <a:endParaRPr lang="en-US" altLang="zh-TW"/>
          </a:p>
        </p:txBody>
      </p:sp>
    </p:spTree>
    <p:extLst>
      <p:ext uri="{BB962C8B-B14F-4D97-AF65-F5344CB8AC3E}">
        <p14:creationId xmlns:p14="http://schemas.microsoft.com/office/powerpoint/2010/main" val="2925879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66E839-DAA3-48E7-924C-227301D1AEF2}"/>
              </a:ext>
            </a:extLst>
          </p:cNvPr>
          <p:cNvSpPr>
            <a:spLocks noGrp="1"/>
          </p:cNvSpPr>
          <p:nvPr>
            <p:ph type="title"/>
          </p:nvPr>
        </p:nvSpPr>
        <p:spPr/>
        <p:txBody>
          <a:bodyPr/>
          <a:lstStyle/>
          <a:p>
            <a:r>
              <a:rPr lang="en-US" altLang="zh-TW" sz="3600" dirty="0"/>
              <a:t>LTE CAPACITY ALLOCATION PROBLEM AND NP COMPLETENESS</a:t>
            </a:r>
            <a:endParaRPr lang="zh-TW" altLang="en-US" sz="3600" dirty="0"/>
          </a:p>
        </p:txBody>
      </p:sp>
      <p:pic>
        <p:nvPicPr>
          <p:cNvPr id="5" name="內容版面配置區 4">
            <a:extLst>
              <a:ext uri="{FF2B5EF4-FFF2-40B4-BE49-F238E27FC236}">
                <a16:creationId xmlns:a16="http://schemas.microsoft.com/office/drawing/2014/main" id="{035438AD-5241-4553-A355-9A723B56E843}"/>
              </a:ext>
            </a:extLst>
          </p:cNvPr>
          <p:cNvPicPr>
            <a:picLocks noGrp="1" noChangeAspect="1"/>
          </p:cNvPicPr>
          <p:nvPr>
            <p:ph idx="1"/>
          </p:nvPr>
        </p:nvPicPr>
        <p:blipFill>
          <a:blip r:embed="rId2"/>
          <a:stretch>
            <a:fillRect/>
          </a:stretch>
        </p:blipFill>
        <p:spPr>
          <a:xfrm>
            <a:off x="1326878" y="2204864"/>
            <a:ext cx="6490243" cy="3796416"/>
          </a:xfrm>
          <a:prstGeom prst="rect">
            <a:avLst/>
          </a:prstGeom>
        </p:spPr>
      </p:pic>
      <p:sp>
        <p:nvSpPr>
          <p:cNvPr id="4" name="投影片編號版面配置區 3">
            <a:extLst>
              <a:ext uri="{FF2B5EF4-FFF2-40B4-BE49-F238E27FC236}">
                <a16:creationId xmlns:a16="http://schemas.microsoft.com/office/drawing/2014/main" id="{D9C7F271-75F3-490D-8E25-300675775C88}"/>
              </a:ext>
            </a:extLst>
          </p:cNvPr>
          <p:cNvSpPr>
            <a:spLocks noGrp="1"/>
          </p:cNvSpPr>
          <p:nvPr>
            <p:ph type="sldNum" sz="quarter" idx="12"/>
          </p:nvPr>
        </p:nvSpPr>
        <p:spPr/>
        <p:txBody>
          <a:bodyPr/>
          <a:lstStyle/>
          <a:p>
            <a:pPr>
              <a:defRPr/>
            </a:pPr>
            <a:fld id="{63DDA615-41D7-46C4-B38D-A852E577950E}" type="slidenum">
              <a:rPr lang="en-US" altLang="zh-TW" smtClean="0"/>
              <a:pPr>
                <a:defRPr/>
              </a:pPr>
              <a:t>36</a:t>
            </a:fld>
            <a:endParaRPr lang="en-US" altLang="zh-TW"/>
          </a:p>
        </p:txBody>
      </p:sp>
    </p:spTree>
    <p:extLst>
      <p:ext uri="{BB962C8B-B14F-4D97-AF65-F5344CB8AC3E}">
        <p14:creationId xmlns:p14="http://schemas.microsoft.com/office/powerpoint/2010/main" val="2696465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9E5FB7-80FF-440E-956A-28B4E853ADA4}"/>
              </a:ext>
            </a:extLst>
          </p:cNvPr>
          <p:cNvSpPr>
            <a:spLocks noGrp="1"/>
          </p:cNvSpPr>
          <p:nvPr>
            <p:ph type="title"/>
          </p:nvPr>
        </p:nvSpPr>
        <p:spPr/>
        <p:txBody>
          <a:bodyPr/>
          <a:lstStyle/>
          <a:p>
            <a:r>
              <a:rPr lang="en-US" altLang="zh-TW" sz="3600" dirty="0"/>
              <a:t>LTE CAPACITY ALLOCATION PROBLEM AND NP COMPLETENESS</a:t>
            </a:r>
            <a:endParaRPr lang="zh-TW" altLang="en-US" sz="3600" dirty="0"/>
          </a:p>
        </p:txBody>
      </p:sp>
      <p:sp>
        <p:nvSpPr>
          <p:cNvPr id="3" name="內容版面配置區 2">
            <a:extLst>
              <a:ext uri="{FF2B5EF4-FFF2-40B4-BE49-F238E27FC236}">
                <a16:creationId xmlns:a16="http://schemas.microsoft.com/office/drawing/2014/main" id="{FDF9AA0F-7147-4706-AD95-F47514FF94C6}"/>
              </a:ext>
            </a:extLst>
          </p:cNvPr>
          <p:cNvSpPr>
            <a:spLocks noGrp="1"/>
          </p:cNvSpPr>
          <p:nvPr>
            <p:ph idx="1"/>
          </p:nvPr>
        </p:nvSpPr>
        <p:spPr/>
        <p:txBody>
          <a:bodyPr/>
          <a:lstStyle/>
          <a:p>
            <a:pPr algn="just"/>
            <a:r>
              <a:rPr lang="en-US" altLang="zh-TW" sz="2800" b="1" dirty="0"/>
              <a:t>Problem formulation</a:t>
            </a:r>
          </a:p>
          <a:p>
            <a:pPr algn="just"/>
            <a:r>
              <a:rPr lang="en-US" altLang="zh-TW" sz="2800" dirty="0"/>
              <a:t>For each call capacity request of </a:t>
            </a:r>
            <a:r>
              <a:rPr lang="en-US" altLang="zh-TW" sz="2800" dirty="0" err="1"/>
              <a:t>eNB</a:t>
            </a:r>
            <a:r>
              <a:rPr lang="en-US" altLang="zh-TW" sz="2800" dirty="0"/>
              <a:t>, we can easily determine the capacity request of each </a:t>
            </a:r>
            <a:r>
              <a:rPr lang="en-US" altLang="zh-TW" sz="2800" dirty="0" err="1"/>
              <a:t>eNB</a:t>
            </a:r>
            <a:r>
              <a:rPr lang="en-US" altLang="zh-TW" sz="2800" dirty="0"/>
              <a:t>. </a:t>
            </a:r>
          </a:p>
          <a:p>
            <a:pPr algn="just"/>
            <a:r>
              <a:rPr lang="en-US" altLang="zh-TW" sz="2800" dirty="0"/>
              <a:t>This is achieved, by abstracting each call capacity requests simply as an integer – the capacity of the requested </a:t>
            </a:r>
            <a:r>
              <a:rPr lang="en-US" altLang="zh-TW" sz="2800" dirty="0" err="1"/>
              <a:t>eNB</a:t>
            </a:r>
            <a:r>
              <a:rPr lang="en-US" altLang="zh-TW" sz="2800" dirty="0"/>
              <a:t>.</a:t>
            </a:r>
          </a:p>
          <a:p>
            <a:pPr algn="just"/>
            <a:r>
              <a:rPr lang="en-US" altLang="zh-TW" sz="2800" dirty="0"/>
              <a:t>The load which is exactly the capacity of the requested </a:t>
            </a:r>
            <a:r>
              <a:rPr lang="en-US" altLang="zh-TW" sz="2800" dirty="0" err="1"/>
              <a:t>eNB</a:t>
            </a:r>
            <a:r>
              <a:rPr lang="en-US" altLang="zh-TW" sz="2800" dirty="0"/>
              <a:t> stations that each EPC can accommodate is NP hard.</a:t>
            </a:r>
            <a:endParaRPr lang="zh-TW" altLang="en-US" sz="2800" dirty="0"/>
          </a:p>
        </p:txBody>
      </p:sp>
      <p:sp>
        <p:nvSpPr>
          <p:cNvPr id="4" name="投影片編號版面配置區 3">
            <a:extLst>
              <a:ext uri="{FF2B5EF4-FFF2-40B4-BE49-F238E27FC236}">
                <a16:creationId xmlns:a16="http://schemas.microsoft.com/office/drawing/2014/main" id="{02FF76F4-CC9A-4A79-A48C-A05433AA8C06}"/>
              </a:ext>
            </a:extLst>
          </p:cNvPr>
          <p:cNvSpPr>
            <a:spLocks noGrp="1"/>
          </p:cNvSpPr>
          <p:nvPr>
            <p:ph type="sldNum" sz="quarter" idx="12"/>
          </p:nvPr>
        </p:nvSpPr>
        <p:spPr/>
        <p:txBody>
          <a:bodyPr/>
          <a:lstStyle/>
          <a:p>
            <a:pPr>
              <a:defRPr/>
            </a:pPr>
            <a:fld id="{63DDA615-41D7-46C4-B38D-A852E577950E}" type="slidenum">
              <a:rPr lang="en-US" altLang="zh-TW" smtClean="0"/>
              <a:pPr>
                <a:defRPr/>
              </a:pPr>
              <a:t>37</a:t>
            </a:fld>
            <a:endParaRPr lang="en-US" altLang="zh-TW"/>
          </a:p>
        </p:txBody>
      </p:sp>
    </p:spTree>
    <p:extLst>
      <p:ext uri="{BB962C8B-B14F-4D97-AF65-F5344CB8AC3E}">
        <p14:creationId xmlns:p14="http://schemas.microsoft.com/office/powerpoint/2010/main" val="4266732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A842E5-5A14-4513-929B-300A9EC8DB08}"/>
              </a:ext>
            </a:extLst>
          </p:cNvPr>
          <p:cNvSpPr>
            <a:spLocks noGrp="1"/>
          </p:cNvSpPr>
          <p:nvPr>
            <p:ph type="title"/>
          </p:nvPr>
        </p:nvSpPr>
        <p:spPr/>
        <p:txBody>
          <a:bodyPr/>
          <a:lstStyle/>
          <a:p>
            <a:r>
              <a:rPr lang="en-US" altLang="zh-TW" sz="3600" dirty="0"/>
              <a:t>LTE CAPACITY ALLOCATION PROBLEM AND NP COMPLETENESS</a:t>
            </a:r>
            <a:endParaRPr lang="zh-TW" altLang="en-US" sz="3600"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0A676454-862B-4FA7-B134-914623FAEC8D}"/>
                  </a:ext>
                </a:extLst>
              </p:cNvPr>
              <p:cNvSpPr>
                <a:spLocks noGrp="1"/>
              </p:cNvSpPr>
              <p:nvPr>
                <p:ph idx="1"/>
              </p:nvPr>
            </p:nvSpPr>
            <p:spPr/>
            <p:txBody>
              <a:bodyPr/>
              <a:lstStyle/>
              <a:p>
                <a:pPr algn="just"/>
                <a:r>
                  <a:rPr lang="en-US" altLang="zh-TW" sz="2800" dirty="0"/>
                  <a:t>Formally we define a </a:t>
                </a:r>
                <a14:m>
                  <m:oMath xmlns:m="http://schemas.openxmlformats.org/officeDocument/2006/math">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𝑆</m:t>
                        </m:r>
                      </m:e>
                      <m:sup>
                        <m:r>
                          <a:rPr lang="en-US" altLang="zh-TW" sz="2800" b="0" i="1" smtClean="0">
                            <a:latin typeface="Cambria Math" panose="02040503050406030204" pitchFamily="18" charset="0"/>
                          </a:rPr>
                          <m:t>′</m:t>
                        </m:r>
                      </m:sup>
                    </m:sSup>
                  </m:oMath>
                </a14:m>
                <a:r>
                  <a:rPr lang="en-US" altLang="zh-TW" sz="2800" dirty="0"/>
                  <a:t> is the entire set of module which represent the EPC and the </a:t>
                </a:r>
                <a:r>
                  <a:rPr lang="en-US" altLang="zh-TW" sz="2800" dirty="0" err="1"/>
                  <a:t>eNBs</a:t>
                </a:r>
                <a:r>
                  <a:rPr lang="en-US" altLang="zh-TW" sz="2800" dirty="0"/>
                  <a:t>.</a:t>
                </a:r>
              </a:p>
              <a:p>
                <a:pPr algn="just"/>
                <a:r>
                  <a:rPr lang="en-US" altLang="zh-TW" sz="2800" dirty="0"/>
                  <a:t>We define a partition between EPC’s and </a:t>
                </a:r>
                <a:r>
                  <a:rPr lang="en-US" altLang="zh-TW" sz="2800" dirty="0" err="1"/>
                  <a:t>eBNs</a:t>
                </a:r>
                <a:r>
                  <a:rPr lang="en-US" altLang="zh-TW" sz="2800" dirty="0"/>
                  <a:t> as two set of modules that cover all </a:t>
                </a:r>
                <a:r>
                  <a:rPr lang="en-US" altLang="zh-TW" sz="2800" dirty="0" err="1"/>
                  <a:t>eNB</a:t>
                </a:r>
                <a:r>
                  <a:rPr lang="en-US" altLang="zh-TW" sz="2800" dirty="0"/>
                  <a:t> nodes.</a:t>
                </a:r>
              </a:p>
              <a:p>
                <a:pPr algn="just"/>
                <a:r>
                  <a:rPr lang="en-US" altLang="zh-TW" sz="2800" dirty="0"/>
                  <a:t>Theorem 1: The load which is exactly the capacity of the requested base stations that each EPC can accommodate is NP hard.</a:t>
                </a:r>
                <a:endParaRPr lang="zh-TW" altLang="en-US" sz="2800" dirty="0"/>
              </a:p>
            </p:txBody>
          </p:sp>
        </mc:Choice>
        <mc:Fallback xmlns="">
          <p:sp>
            <p:nvSpPr>
              <p:cNvPr id="3" name="內容版面配置區 2">
                <a:extLst>
                  <a:ext uri="{FF2B5EF4-FFF2-40B4-BE49-F238E27FC236}">
                    <a16:creationId xmlns:a16="http://schemas.microsoft.com/office/drawing/2014/main" id="{0A676454-862B-4FA7-B134-914623FAEC8D}"/>
                  </a:ext>
                </a:extLst>
              </p:cNvPr>
              <p:cNvSpPr>
                <a:spLocks noGrp="1" noRot="1" noChangeAspect="1" noMove="1" noResize="1" noEditPoints="1" noAdjustHandles="1" noChangeArrowheads="1" noChangeShapeType="1" noTextEdit="1"/>
              </p:cNvSpPr>
              <p:nvPr>
                <p:ph idx="1"/>
              </p:nvPr>
            </p:nvSpPr>
            <p:spPr>
              <a:blipFill>
                <a:blip r:embed="rId3"/>
                <a:stretch>
                  <a:fillRect l="-1259" t="-1348" r="-1481"/>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674EB0A5-6B90-4BC4-AE7B-237BF9E859DA}"/>
              </a:ext>
            </a:extLst>
          </p:cNvPr>
          <p:cNvSpPr>
            <a:spLocks noGrp="1"/>
          </p:cNvSpPr>
          <p:nvPr>
            <p:ph type="sldNum" sz="quarter" idx="12"/>
          </p:nvPr>
        </p:nvSpPr>
        <p:spPr/>
        <p:txBody>
          <a:bodyPr/>
          <a:lstStyle/>
          <a:p>
            <a:pPr>
              <a:defRPr/>
            </a:pPr>
            <a:fld id="{63DDA615-41D7-46C4-B38D-A852E577950E}" type="slidenum">
              <a:rPr lang="en-US" altLang="zh-TW" smtClean="0"/>
              <a:pPr>
                <a:defRPr/>
              </a:pPr>
              <a:t>38</a:t>
            </a:fld>
            <a:endParaRPr lang="en-US" altLang="zh-TW"/>
          </a:p>
        </p:txBody>
      </p:sp>
    </p:spTree>
    <p:extLst>
      <p:ext uri="{BB962C8B-B14F-4D97-AF65-F5344CB8AC3E}">
        <p14:creationId xmlns:p14="http://schemas.microsoft.com/office/powerpoint/2010/main" val="3116283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069E80E-BC27-4192-9606-D8D0B119A7CF}"/>
              </a:ext>
            </a:extLst>
          </p:cNvPr>
          <p:cNvSpPr>
            <a:spLocks noGrp="1"/>
          </p:cNvSpPr>
          <p:nvPr>
            <p:ph type="title"/>
          </p:nvPr>
        </p:nvSpPr>
        <p:spPr/>
        <p:txBody>
          <a:bodyPr/>
          <a:lstStyle/>
          <a:p>
            <a:r>
              <a:rPr lang="en-US" altLang="zh-TW" sz="3600" dirty="0"/>
              <a:t>LTE CAPACITY ALLOCATION PROBLEM AND NP COMPLETENESS</a:t>
            </a:r>
            <a:endParaRPr lang="zh-TW" altLang="en-US" sz="3600"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0A239BD0-5302-41AD-8C40-FB185313EBC0}"/>
                  </a:ext>
                </a:extLst>
              </p:cNvPr>
              <p:cNvSpPr>
                <a:spLocks noGrp="1"/>
              </p:cNvSpPr>
              <p:nvPr>
                <p:ph idx="1"/>
              </p:nvPr>
            </p:nvSpPr>
            <p:spPr/>
            <p:txBody>
              <a:bodyPr/>
              <a:lstStyle/>
              <a:p>
                <a:pPr algn="just"/>
                <a:r>
                  <a:rPr lang="en-US" altLang="zh-TW" sz="2800" dirty="0"/>
                  <a:t>Proof: Let the capacity handled by EPCs be B. The set of base stations be S.</a:t>
                </a:r>
              </a:p>
              <a:p>
                <a:pPr algn="just"/>
                <a:r>
                  <a:rPr lang="en-US" altLang="zh-TW" sz="2800" dirty="0"/>
                  <a:t>S={</a:t>
                </a:r>
                <a14:m>
                  <m:oMath xmlns:m="http://schemas.openxmlformats.org/officeDocument/2006/math">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𝑘</m:t>
                        </m:r>
                      </m:e>
                      <m:sub>
                        <m:r>
                          <a:rPr lang="en-US" altLang="zh-TW" sz="2800" b="0" i="1" smtClean="0">
                            <a:latin typeface="Cambria Math" panose="02040503050406030204" pitchFamily="18" charset="0"/>
                          </a:rPr>
                          <m:t>1</m:t>
                        </m:r>
                      </m:sub>
                    </m:sSub>
                  </m:oMath>
                </a14:m>
                <a:r>
                  <a:rPr lang="en-US" altLang="zh-TW" sz="2800" dirty="0"/>
                  <a:t>, </a:t>
                </a:r>
                <a14:m>
                  <m:oMath xmlns:m="http://schemas.openxmlformats.org/officeDocument/2006/math">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𝑘</m:t>
                        </m:r>
                      </m:e>
                      <m:sub>
                        <m:r>
                          <a:rPr lang="en-US" altLang="zh-TW" sz="2800" b="0" i="1" smtClean="0">
                            <a:latin typeface="Cambria Math" panose="02040503050406030204" pitchFamily="18" charset="0"/>
                          </a:rPr>
                          <m:t>2</m:t>
                        </m:r>
                      </m:sub>
                    </m:sSub>
                  </m:oMath>
                </a14:m>
                <a:r>
                  <a:rPr lang="en-US" altLang="zh-TW" sz="2800" dirty="0"/>
                  <a:t>, </a:t>
                </a:r>
                <a14:m>
                  <m:oMath xmlns:m="http://schemas.openxmlformats.org/officeDocument/2006/math">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𝑘</m:t>
                        </m:r>
                      </m:e>
                      <m:sub>
                        <m:r>
                          <a:rPr lang="en-US" altLang="zh-TW" sz="2800" b="0" i="1" smtClean="0">
                            <a:latin typeface="Cambria Math" panose="02040503050406030204" pitchFamily="18" charset="0"/>
                          </a:rPr>
                          <m:t>3</m:t>
                        </m:r>
                      </m:sub>
                    </m:sSub>
                  </m:oMath>
                </a14:m>
                <a:r>
                  <a:rPr lang="en-US" altLang="zh-TW" sz="2800" dirty="0"/>
                  <a:t>,…, </a:t>
                </a:r>
                <a14:m>
                  <m:oMath xmlns:m="http://schemas.openxmlformats.org/officeDocument/2006/math">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𝑘</m:t>
                        </m:r>
                      </m:e>
                      <m:sub>
                        <m:r>
                          <a:rPr lang="en-US" altLang="zh-TW" sz="2800" b="0" i="1" smtClean="0">
                            <a:latin typeface="Cambria Math" panose="02040503050406030204" pitchFamily="18" charset="0"/>
                          </a:rPr>
                          <m:t>𝑛</m:t>
                        </m:r>
                      </m:sub>
                    </m:sSub>
                  </m:oMath>
                </a14:m>
                <a:r>
                  <a:rPr lang="en-US" altLang="zh-TW" sz="2800" dirty="0"/>
                  <a:t>} where </a:t>
                </a:r>
                <a14:m>
                  <m:oMath xmlns:m="http://schemas.openxmlformats.org/officeDocument/2006/math">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𝑘</m:t>
                        </m:r>
                      </m:e>
                      <m:sub>
                        <m:r>
                          <a:rPr lang="en-US" altLang="zh-TW" sz="2800" i="1">
                            <a:latin typeface="Cambria Math" panose="02040503050406030204" pitchFamily="18" charset="0"/>
                          </a:rPr>
                          <m:t>1</m:t>
                        </m:r>
                      </m:sub>
                    </m:sSub>
                  </m:oMath>
                </a14:m>
                <a:r>
                  <a:rPr lang="en-US" altLang="zh-TW" sz="2800" dirty="0"/>
                  <a:t>, </a:t>
                </a:r>
                <a14:m>
                  <m:oMath xmlns:m="http://schemas.openxmlformats.org/officeDocument/2006/math">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𝑘</m:t>
                        </m:r>
                      </m:e>
                      <m:sub>
                        <m:r>
                          <a:rPr lang="en-US" altLang="zh-TW" sz="2800" i="1">
                            <a:latin typeface="Cambria Math" panose="02040503050406030204" pitchFamily="18" charset="0"/>
                          </a:rPr>
                          <m:t>2</m:t>
                        </m:r>
                      </m:sub>
                    </m:sSub>
                  </m:oMath>
                </a14:m>
                <a:r>
                  <a:rPr lang="en-US" altLang="zh-TW" sz="2800" dirty="0"/>
                  <a:t>,…, </a:t>
                </a:r>
                <a14:m>
                  <m:oMath xmlns:m="http://schemas.openxmlformats.org/officeDocument/2006/math">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𝑘</m:t>
                        </m:r>
                      </m:e>
                      <m:sub>
                        <m:r>
                          <a:rPr lang="en-US" altLang="zh-TW" sz="2800" i="1">
                            <a:latin typeface="Cambria Math" panose="02040503050406030204" pitchFamily="18" charset="0"/>
                          </a:rPr>
                          <m:t>𝑛</m:t>
                        </m:r>
                      </m:sub>
                    </m:sSub>
                  </m:oMath>
                </a14:m>
                <a:r>
                  <a:rPr lang="en-US" altLang="zh-TW" sz="2800" dirty="0"/>
                  <a:t> are capacity of the </a:t>
                </a:r>
                <a:r>
                  <a:rPr lang="en-US" altLang="zh-TW" sz="2800" dirty="0" err="1"/>
                  <a:t>eNB</a:t>
                </a:r>
                <a:r>
                  <a:rPr lang="en-US" altLang="zh-TW" sz="2800" dirty="0"/>
                  <a:t> base stations. </a:t>
                </a:r>
              </a:p>
              <a:p>
                <a:pPr algn="just"/>
                <a:r>
                  <a:rPr lang="en-US" altLang="zh-TW" sz="2800" dirty="0"/>
                  <a:t>Now since we are given that the capacity is exactly equal to the load.</a:t>
                </a:r>
              </a:p>
              <a:p>
                <a:pPr algn="just"/>
                <a:r>
                  <a:rPr lang="en-US" altLang="zh-TW" sz="2800" dirty="0"/>
                  <a:t>Thus we will have a subset </a:t>
                </a:r>
                <a14:m>
                  <m:oMath xmlns:m="http://schemas.openxmlformats.org/officeDocument/2006/math">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𝑆</m:t>
                        </m:r>
                      </m:e>
                      <m:sup>
                        <m:r>
                          <a:rPr lang="en-US" altLang="zh-TW" sz="2800" i="1">
                            <a:latin typeface="Cambria Math" panose="02040503050406030204" pitchFamily="18" charset="0"/>
                          </a:rPr>
                          <m:t>′</m:t>
                        </m:r>
                      </m:sup>
                    </m:sSup>
                  </m:oMath>
                </a14:m>
                <a:r>
                  <a:rPr lang="en-US" altLang="zh-TW" sz="2800" dirty="0"/>
                  <a:t> in S.</a:t>
                </a:r>
              </a:p>
              <a:p>
                <a:pPr algn="just"/>
                <a:r>
                  <a:rPr lang="en-US" altLang="zh-TW" sz="2800" dirty="0"/>
                  <a:t>Such that </a:t>
                </a:r>
                <a14:m>
                  <m:oMath xmlns:m="http://schemas.openxmlformats.org/officeDocument/2006/math">
                    <m:nary>
                      <m:naryPr>
                        <m:chr m:val="∑"/>
                        <m:limLoc m:val="subSup"/>
                        <m:ctrlPr>
                          <a:rPr lang="en-US" altLang="zh-TW" sz="2800" i="1" smtClean="0">
                            <a:latin typeface="Cambria Math" panose="02040503050406030204" pitchFamily="18" charset="0"/>
                          </a:rPr>
                        </m:ctrlPr>
                      </m:naryPr>
                      <m:sub>
                        <m:r>
                          <m:rPr>
                            <m:brk m:alnAt="25"/>
                          </m:rPr>
                          <a:rPr lang="en-US" altLang="zh-TW" sz="2800" b="0" i="1" smtClean="0">
                            <a:latin typeface="Cambria Math" panose="02040503050406030204" pitchFamily="18" charset="0"/>
                          </a:rPr>
                          <m:t>𝑖</m:t>
                        </m:r>
                        <m:r>
                          <a:rPr lang="en-US" altLang="zh-TW" sz="2800" b="0" i="1" smtClean="0">
                            <a:latin typeface="Cambria Math" panose="02040503050406030204" pitchFamily="18" charset="0"/>
                          </a:rPr>
                          <m:t>=1</m:t>
                        </m:r>
                      </m:sub>
                      <m:sup>
                        <m:r>
                          <a:rPr lang="en-US" altLang="zh-TW" sz="2800" b="0" i="1" smtClean="0">
                            <a:latin typeface="Cambria Math" panose="02040503050406030204" pitchFamily="18" charset="0"/>
                          </a:rPr>
                          <m:t>𝑚</m:t>
                        </m:r>
                      </m:sup>
                      <m:e>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𝑆</m:t>
                            </m:r>
                          </m:e>
                          <m:sup>
                            <m:r>
                              <a:rPr lang="en-US" altLang="zh-TW" sz="2800" b="0" i="1" smtClean="0">
                                <a:latin typeface="Cambria Math" panose="02040503050406030204" pitchFamily="18" charset="0"/>
                              </a:rPr>
                              <m:t>′</m:t>
                            </m:r>
                          </m:sup>
                        </m:sSup>
                      </m:e>
                    </m:nary>
                  </m:oMath>
                </a14:m>
                <a:r>
                  <a:rPr lang="en-US" altLang="zh-TW" sz="2800" dirty="0"/>
                  <a:t>= B. Here B is the capacity of EPC.</a:t>
                </a:r>
                <a:endParaRPr lang="zh-TW" altLang="en-US" sz="2800" dirty="0"/>
              </a:p>
            </p:txBody>
          </p:sp>
        </mc:Choice>
        <mc:Fallback xmlns="">
          <p:sp>
            <p:nvSpPr>
              <p:cNvPr id="3" name="內容版面配置區 2">
                <a:extLst>
                  <a:ext uri="{FF2B5EF4-FFF2-40B4-BE49-F238E27FC236}">
                    <a16:creationId xmlns:a16="http://schemas.microsoft.com/office/drawing/2014/main" id="{0A239BD0-5302-41AD-8C40-FB185313EBC0}"/>
                  </a:ext>
                </a:extLst>
              </p:cNvPr>
              <p:cNvSpPr>
                <a:spLocks noGrp="1" noRot="1" noChangeAspect="1" noMove="1" noResize="1" noEditPoints="1" noAdjustHandles="1" noChangeArrowheads="1" noChangeShapeType="1" noTextEdit="1"/>
              </p:cNvSpPr>
              <p:nvPr>
                <p:ph idx="1"/>
              </p:nvPr>
            </p:nvSpPr>
            <p:spPr>
              <a:blipFill>
                <a:blip r:embed="rId3"/>
                <a:stretch>
                  <a:fillRect l="-1259" t="-1348" r="-1481"/>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945982B1-931B-413F-A3A4-8AFC23E0607C}"/>
              </a:ext>
            </a:extLst>
          </p:cNvPr>
          <p:cNvSpPr>
            <a:spLocks noGrp="1"/>
          </p:cNvSpPr>
          <p:nvPr>
            <p:ph type="sldNum" sz="quarter" idx="12"/>
          </p:nvPr>
        </p:nvSpPr>
        <p:spPr/>
        <p:txBody>
          <a:bodyPr/>
          <a:lstStyle/>
          <a:p>
            <a:pPr>
              <a:defRPr/>
            </a:pPr>
            <a:fld id="{63DDA615-41D7-46C4-B38D-A852E577950E}" type="slidenum">
              <a:rPr lang="en-US" altLang="zh-TW" smtClean="0"/>
              <a:pPr>
                <a:defRPr/>
              </a:pPr>
              <a:t>39</a:t>
            </a:fld>
            <a:endParaRPr lang="en-US" altLang="zh-TW"/>
          </a:p>
        </p:txBody>
      </p:sp>
    </p:spTree>
    <p:extLst>
      <p:ext uri="{BB962C8B-B14F-4D97-AF65-F5344CB8AC3E}">
        <p14:creationId xmlns:p14="http://schemas.microsoft.com/office/powerpoint/2010/main" val="2042403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73E5D2-F5CD-437C-BDAC-05601B7365A6}"/>
              </a:ext>
            </a:extLst>
          </p:cNvPr>
          <p:cNvSpPr>
            <a:spLocks noGrp="1"/>
          </p:cNvSpPr>
          <p:nvPr>
            <p:ph type="title"/>
          </p:nvPr>
        </p:nvSpPr>
        <p:spPr/>
        <p:txBody>
          <a:bodyPr/>
          <a:lstStyle/>
          <a:p>
            <a:r>
              <a:rPr lang="en-US" altLang="zh-TW" dirty="0"/>
              <a:t>Abstract</a:t>
            </a:r>
            <a:endParaRPr lang="zh-TW" altLang="en-US" dirty="0"/>
          </a:p>
        </p:txBody>
      </p:sp>
      <p:sp>
        <p:nvSpPr>
          <p:cNvPr id="3" name="內容版面配置區 2">
            <a:extLst>
              <a:ext uri="{FF2B5EF4-FFF2-40B4-BE49-F238E27FC236}">
                <a16:creationId xmlns:a16="http://schemas.microsoft.com/office/drawing/2014/main" id="{446BCD6F-27E1-4426-BA94-7582156A5D7F}"/>
              </a:ext>
            </a:extLst>
          </p:cNvPr>
          <p:cNvSpPr>
            <a:spLocks noGrp="1"/>
          </p:cNvSpPr>
          <p:nvPr>
            <p:ph idx="1"/>
          </p:nvPr>
        </p:nvSpPr>
        <p:spPr/>
        <p:txBody>
          <a:bodyPr/>
          <a:lstStyle/>
          <a:p>
            <a:pPr algn="just"/>
            <a:r>
              <a:rPr lang="en-US" altLang="zh-TW" sz="2800" dirty="0"/>
              <a:t>In this regard, 4G Long Term Evolution (4G -LTE) has promised to be effective solution to meet the future challenge of dynamism in all dimension of mobile communication. </a:t>
            </a:r>
          </a:p>
          <a:p>
            <a:pPr algn="just"/>
            <a:r>
              <a:rPr lang="en-US" altLang="zh-TW" sz="2800" dirty="0"/>
              <a:t>This work primarily focuses on reviewing the LTE mobile technology, the various challenges in designing LTE network and the issues in LTE while performing intended operations.</a:t>
            </a:r>
          </a:p>
        </p:txBody>
      </p:sp>
      <p:sp>
        <p:nvSpPr>
          <p:cNvPr id="4" name="投影片編號版面配置區 3">
            <a:extLst>
              <a:ext uri="{FF2B5EF4-FFF2-40B4-BE49-F238E27FC236}">
                <a16:creationId xmlns:a16="http://schemas.microsoft.com/office/drawing/2014/main" id="{58AA3E7B-ED41-4BEF-94C5-D3D231436BA6}"/>
              </a:ext>
            </a:extLst>
          </p:cNvPr>
          <p:cNvSpPr>
            <a:spLocks noGrp="1"/>
          </p:cNvSpPr>
          <p:nvPr>
            <p:ph type="sldNum" sz="quarter" idx="12"/>
          </p:nvPr>
        </p:nvSpPr>
        <p:spPr/>
        <p:txBody>
          <a:bodyPr/>
          <a:lstStyle/>
          <a:p>
            <a:pPr>
              <a:defRPr/>
            </a:pPr>
            <a:fld id="{63DDA615-41D7-46C4-B38D-A852E577950E}" type="slidenum">
              <a:rPr lang="en-US" altLang="zh-TW" smtClean="0"/>
              <a:pPr>
                <a:defRPr/>
              </a:pPr>
              <a:t>4</a:t>
            </a:fld>
            <a:endParaRPr lang="en-US" altLang="zh-TW"/>
          </a:p>
        </p:txBody>
      </p:sp>
    </p:spTree>
    <p:extLst>
      <p:ext uri="{BB962C8B-B14F-4D97-AF65-F5344CB8AC3E}">
        <p14:creationId xmlns:p14="http://schemas.microsoft.com/office/powerpoint/2010/main" val="4090774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B87D14-F58F-405C-944D-AEB9D8DEABC0}"/>
              </a:ext>
            </a:extLst>
          </p:cNvPr>
          <p:cNvSpPr>
            <a:spLocks noGrp="1"/>
          </p:cNvSpPr>
          <p:nvPr>
            <p:ph type="title"/>
          </p:nvPr>
        </p:nvSpPr>
        <p:spPr/>
        <p:txBody>
          <a:bodyPr/>
          <a:lstStyle/>
          <a:p>
            <a:r>
              <a:rPr lang="en-US" altLang="zh-TW" sz="3600" dirty="0"/>
              <a:t>LTE CAPACITY ALLOCATION PROBLEM AND NP COMPLETENESS</a:t>
            </a:r>
            <a:endParaRPr lang="zh-TW" altLang="en-US" sz="3600"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C15E9D6A-A442-47FB-BB86-1DC1C58BD642}"/>
                  </a:ext>
                </a:extLst>
              </p:cNvPr>
              <p:cNvSpPr>
                <a:spLocks noGrp="1"/>
              </p:cNvSpPr>
              <p:nvPr>
                <p:ph idx="1"/>
              </p:nvPr>
            </p:nvSpPr>
            <p:spPr/>
            <p:txBody>
              <a:bodyPr/>
              <a:lstStyle/>
              <a:p>
                <a:pPr algn="just"/>
                <a:r>
                  <a:rPr lang="en-US" altLang="zh-TW" sz="2800" dirty="0"/>
                  <a:t>We can assume that the new set as S- </a:t>
                </a:r>
                <a14:m>
                  <m:oMath xmlns:m="http://schemas.openxmlformats.org/officeDocument/2006/math">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𝑆</m:t>
                        </m:r>
                      </m:e>
                      <m:sup>
                        <m:r>
                          <a:rPr lang="en-US" altLang="zh-TW" sz="2800" i="1">
                            <a:latin typeface="Cambria Math" panose="02040503050406030204" pitchFamily="18" charset="0"/>
                          </a:rPr>
                          <m:t>′</m:t>
                        </m:r>
                      </m:sup>
                    </m:sSup>
                  </m:oMath>
                </a14:m>
                <a:r>
                  <a:rPr lang="en-US" altLang="zh-TW" sz="2800" dirty="0"/>
                  <a:t>.</a:t>
                </a:r>
              </a:p>
              <a:p>
                <a:pPr algn="just"/>
                <a:r>
                  <a:rPr lang="en-US" altLang="zh-TW" sz="2800" dirty="0"/>
                  <a:t>Allocating the EPC until we get </a:t>
                </a:r>
                <a14:m>
                  <m:oMath xmlns:m="http://schemas.openxmlformats.org/officeDocument/2006/math">
                    <m:nary>
                      <m:naryPr>
                        <m:chr m:val="∑"/>
                        <m:subHide m:val="on"/>
                        <m:supHide m:val="on"/>
                        <m:ctrlPr>
                          <a:rPr lang="en-US" altLang="zh-TW" sz="2800" i="1" smtClean="0">
                            <a:latin typeface="Cambria Math" panose="02040503050406030204" pitchFamily="18" charset="0"/>
                          </a:rPr>
                        </m:ctrlPr>
                      </m:naryPr>
                      <m:sub/>
                      <m:sup/>
                      <m:e>
                        <m:r>
                          <a:rPr lang="en-US" altLang="zh-TW" sz="2800" b="0" i="1" smtClean="0">
                            <a:latin typeface="Cambria Math" panose="02040503050406030204" pitchFamily="18" charset="0"/>
                          </a:rPr>
                          <m:t>𝑆</m:t>
                        </m:r>
                      </m:e>
                    </m:nary>
                  </m:oMath>
                </a14:m>
                <a:r>
                  <a:rPr lang="en-US" altLang="zh-TW" sz="2800" dirty="0"/>
                  <a:t>=B </a:t>
                </a:r>
              </a:p>
              <a:p>
                <a:pPr marL="0" indent="0" algn="just">
                  <a:buNone/>
                </a:pPr>
                <a:r>
                  <a:rPr lang="en-US" altLang="zh-TW" sz="2800" dirty="0"/>
                  <a:t>i.e. Subset Sum problem.</a:t>
                </a:r>
              </a:p>
              <a:p>
                <a:pPr algn="just"/>
                <a:r>
                  <a:rPr lang="en-US" altLang="zh-TW" sz="2800" dirty="0"/>
                  <a:t>Now we reduced the given problem into subset sum problem.</a:t>
                </a:r>
              </a:p>
              <a:p>
                <a:pPr algn="just"/>
                <a:r>
                  <a:rPr lang="en-US" altLang="zh-TW" sz="2800" dirty="0"/>
                  <a:t>If subset sum problem is NP complete then this is also NP complete.</a:t>
                </a:r>
              </a:p>
            </p:txBody>
          </p:sp>
        </mc:Choice>
        <mc:Fallback xmlns="">
          <p:sp>
            <p:nvSpPr>
              <p:cNvPr id="3" name="內容版面配置區 2">
                <a:extLst>
                  <a:ext uri="{FF2B5EF4-FFF2-40B4-BE49-F238E27FC236}">
                    <a16:creationId xmlns:a16="http://schemas.microsoft.com/office/drawing/2014/main" id="{C15E9D6A-A442-47FB-BB86-1DC1C58BD642}"/>
                  </a:ext>
                </a:extLst>
              </p:cNvPr>
              <p:cNvSpPr>
                <a:spLocks noGrp="1" noRot="1" noChangeAspect="1" noMove="1" noResize="1" noEditPoints="1" noAdjustHandles="1" noChangeArrowheads="1" noChangeShapeType="1" noTextEdit="1"/>
              </p:cNvSpPr>
              <p:nvPr>
                <p:ph idx="1"/>
              </p:nvPr>
            </p:nvSpPr>
            <p:spPr>
              <a:blipFill>
                <a:blip r:embed="rId3"/>
                <a:stretch>
                  <a:fillRect l="-1481" t="-1348" r="-1481"/>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79709ABB-8F7C-4641-87C9-7F1DB19EBB03}"/>
              </a:ext>
            </a:extLst>
          </p:cNvPr>
          <p:cNvSpPr>
            <a:spLocks noGrp="1"/>
          </p:cNvSpPr>
          <p:nvPr>
            <p:ph type="sldNum" sz="quarter" idx="12"/>
          </p:nvPr>
        </p:nvSpPr>
        <p:spPr/>
        <p:txBody>
          <a:bodyPr/>
          <a:lstStyle/>
          <a:p>
            <a:pPr>
              <a:defRPr/>
            </a:pPr>
            <a:fld id="{63DDA615-41D7-46C4-B38D-A852E577950E}" type="slidenum">
              <a:rPr lang="en-US" altLang="zh-TW" smtClean="0"/>
              <a:pPr>
                <a:defRPr/>
              </a:pPr>
              <a:t>40</a:t>
            </a:fld>
            <a:endParaRPr lang="en-US" altLang="zh-TW"/>
          </a:p>
        </p:txBody>
      </p:sp>
    </p:spTree>
    <p:extLst>
      <p:ext uri="{BB962C8B-B14F-4D97-AF65-F5344CB8AC3E}">
        <p14:creationId xmlns:p14="http://schemas.microsoft.com/office/powerpoint/2010/main" val="2334690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6DFC10-F29B-4CA6-A62D-074A46B43D1D}"/>
              </a:ext>
            </a:extLst>
          </p:cNvPr>
          <p:cNvSpPr>
            <a:spLocks noGrp="1"/>
          </p:cNvSpPr>
          <p:nvPr>
            <p:ph type="title"/>
          </p:nvPr>
        </p:nvSpPr>
        <p:spPr/>
        <p:txBody>
          <a:bodyPr/>
          <a:lstStyle/>
          <a:p>
            <a:r>
              <a:rPr lang="en-US" altLang="zh-TW" sz="3600" dirty="0"/>
              <a:t>LTE CAPACITY ALLOCATION PROBLEM AND NP COMPLETENESS</a:t>
            </a:r>
            <a:endParaRPr lang="zh-TW" altLang="en-US" sz="3600"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4DEBE71D-A40D-4407-BC94-BF8A6F9C1902}"/>
                  </a:ext>
                </a:extLst>
              </p:cNvPr>
              <p:cNvSpPr>
                <a:spLocks noGrp="1"/>
              </p:cNvSpPr>
              <p:nvPr>
                <p:ph idx="1"/>
              </p:nvPr>
            </p:nvSpPr>
            <p:spPr/>
            <p:txBody>
              <a:bodyPr/>
              <a:lstStyle/>
              <a:p>
                <a:r>
                  <a:rPr lang="en-US" altLang="zh-TW" sz="2800" dirty="0"/>
                  <a:t>To prove subset sum problem is NP complete. Assume</a:t>
                </a:r>
              </a:p>
              <a:p>
                <a14:m>
                  <m:oMath xmlns:m="http://schemas.openxmlformats.org/officeDocument/2006/math">
                    <m:r>
                      <a:rPr lang="zh-TW" altLang="en-US" sz="2800" i="1" smtClean="0">
                        <a:latin typeface="Cambria Math" panose="02040503050406030204" pitchFamily="18" charset="0"/>
                      </a:rPr>
                      <m:t>𝜑</m:t>
                    </m:r>
                    <m:r>
                      <a:rPr lang="en-US" altLang="zh-TW" sz="2800" b="0" i="1" smtClean="0">
                        <a:latin typeface="Cambria Math" panose="02040503050406030204" pitchFamily="18" charset="0"/>
                      </a:rPr>
                      <m:t>=</m:t>
                    </m:r>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𝐶</m:t>
                        </m:r>
                      </m:e>
                      <m:sub>
                        <m:r>
                          <a:rPr lang="en-US" altLang="zh-TW" sz="2800" b="0" i="1" smtClean="0">
                            <a:latin typeface="Cambria Math" panose="02040503050406030204" pitchFamily="18" charset="0"/>
                          </a:rPr>
                          <m:t>1</m:t>
                        </m:r>
                      </m:sub>
                    </m:sSub>
                    <m:r>
                      <a:rPr lang="en-US" altLang="zh-TW" sz="2800" b="0" i="1" smtClean="0">
                        <a:latin typeface="Cambria Math" panose="02040503050406030204" pitchFamily="18" charset="0"/>
                        <a:ea typeface="Cambria Math" panose="02040503050406030204" pitchFamily="18" charset="0"/>
                      </a:rPr>
                      <m:t>∧</m:t>
                    </m:r>
                  </m:oMath>
                </a14:m>
                <a:r>
                  <a:rPr lang="en-US" altLang="zh-TW" sz="2800" dirty="0"/>
                  <a:t> </a:t>
                </a:r>
                <a14:m>
                  <m:oMath xmlns:m="http://schemas.openxmlformats.org/officeDocument/2006/math">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𝐶</m:t>
                        </m:r>
                      </m:e>
                      <m:sub>
                        <m:r>
                          <a:rPr lang="en-US" altLang="zh-TW" sz="2800" b="0" i="1" smtClean="0">
                            <a:latin typeface="Cambria Math" panose="02040503050406030204" pitchFamily="18" charset="0"/>
                          </a:rPr>
                          <m:t>2</m:t>
                        </m:r>
                      </m:sub>
                    </m:sSub>
                  </m:oMath>
                </a14:m>
                <a:r>
                  <a:rPr lang="en-US" altLang="zh-TW" sz="2800" dirty="0">
                    <a:ea typeface="Cambria Math" panose="02040503050406030204" pitchFamily="18" charset="0"/>
                  </a:rPr>
                  <a:t> </a:t>
                </a:r>
                <a14:m>
                  <m:oMath xmlns:m="http://schemas.openxmlformats.org/officeDocument/2006/math">
                    <m:r>
                      <a:rPr lang="en-US" altLang="zh-TW" sz="2800" i="1">
                        <a:latin typeface="Cambria Math" panose="02040503050406030204" pitchFamily="18" charset="0"/>
                        <a:ea typeface="Cambria Math" panose="02040503050406030204" pitchFamily="18" charset="0"/>
                      </a:rPr>
                      <m:t>∧</m:t>
                    </m:r>
                  </m:oMath>
                </a14:m>
                <a:r>
                  <a:rPr lang="en-US" altLang="zh-TW" sz="2800" dirty="0"/>
                  <a:t> </a:t>
                </a:r>
                <a14:m>
                  <m:oMath xmlns:m="http://schemas.openxmlformats.org/officeDocument/2006/math">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𝐶</m:t>
                        </m:r>
                      </m:e>
                      <m:sub>
                        <m:r>
                          <a:rPr lang="en-US" altLang="zh-TW" sz="2800" b="0" i="1" smtClean="0">
                            <a:latin typeface="Cambria Math" panose="02040503050406030204" pitchFamily="18" charset="0"/>
                          </a:rPr>
                          <m:t>3</m:t>
                        </m:r>
                      </m:sub>
                    </m:sSub>
                  </m:oMath>
                </a14:m>
                <a:r>
                  <a:rPr lang="en-US" altLang="zh-TW" sz="2800" dirty="0">
                    <a:ea typeface="Cambria Math" panose="02040503050406030204" pitchFamily="18" charset="0"/>
                  </a:rPr>
                  <a:t> </a:t>
                </a:r>
                <a14:m>
                  <m:oMath xmlns:m="http://schemas.openxmlformats.org/officeDocument/2006/math">
                    <m:r>
                      <a:rPr lang="en-US" altLang="zh-TW" sz="2800" i="1">
                        <a:latin typeface="Cambria Math" panose="02040503050406030204" pitchFamily="18" charset="0"/>
                        <a:ea typeface="Cambria Math" panose="02040503050406030204" pitchFamily="18" charset="0"/>
                      </a:rPr>
                      <m:t>∧</m:t>
                    </m:r>
                  </m:oMath>
                </a14:m>
                <a:r>
                  <a:rPr lang="en-US" altLang="zh-TW" sz="2800" dirty="0"/>
                  <a:t> </a:t>
                </a:r>
                <a14:m>
                  <m:oMath xmlns:m="http://schemas.openxmlformats.org/officeDocument/2006/math">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𝐶</m:t>
                        </m:r>
                      </m:e>
                      <m:sub>
                        <m:r>
                          <a:rPr lang="en-US" altLang="zh-TW" sz="2800" b="0" i="1" smtClean="0">
                            <a:latin typeface="Cambria Math" panose="02040503050406030204" pitchFamily="18" charset="0"/>
                          </a:rPr>
                          <m:t>4</m:t>
                        </m:r>
                      </m:sub>
                    </m:sSub>
                  </m:oMath>
                </a14:m>
                <a:endParaRPr lang="en-US" altLang="zh-TW" sz="2800" dirty="0"/>
              </a:p>
              <a:p>
                <a14:m>
                  <m:oMath xmlns:m="http://schemas.openxmlformats.org/officeDocument/2006/math">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𝐶</m:t>
                        </m:r>
                      </m:e>
                      <m:sub>
                        <m:r>
                          <a:rPr lang="en-US" altLang="zh-TW" sz="2800" i="1">
                            <a:latin typeface="Cambria Math" panose="02040503050406030204" pitchFamily="18" charset="0"/>
                          </a:rPr>
                          <m:t>1</m:t>
                        </m:r>
                      </m:sub>
                    </m:sSub>
                    <m:r>
                      <a:rPr lang="en-US" altLang="zh-TW" sz="2800" b="0" i="1" smtClean="0">
                        <a:latin typeface="Cambria Math" panose="02040503050406030204" pitchFamily="18" charset="0"/>
                      </a:rPr>
                      <m:t>=(</m:t>
                    </m:r>
                    <m:sSub>
                      <m:sSubPr>
                        <m:ctrlPr>
                          <a:rPr lang="en-US" altLang="zh-TW" sz="2800" i="1">
                            <a:latin typeface="Cambria Math" panose="02040503050406030204" pitchFamily="18" charset="0"/>
                          </a:rPr>
                        </m:ctrlPr>
                      </m:sSubPr>
                      <m:e>
                        <m:r>
                          <a:rPr lang="en-US" altLang="zh-TW" sz="2800" b="0" i="1" smtClean="0">
                            <a:latin typeface="Cambria Math" panose="02040503050406030204" pitchFamily="18" charset="0"/>
                          </a:rPr>
                          <m:t>𝑋</m:t>
                        </m:r>
                      </m:e>
                      <m:sub>
                        <m:r>
                          <a:rPr lang="en-US" altLang="zh-TW" sz="2800" i="1">
                            <a:latin typeface="Cambria Math" panose="02040503050406030204" pitchFamily="18" charset="0"/>
                          </a:rPr>
                          <m:t>1</m:t>
                        </m:r>
                      </m:sub>
                    </m:sSub>
                    <m:r>
                      <a:rPr lang="en-US" altLang="zh-TW" sz="2800" i="1" smtClean="0">
                        <a:latin typeface="Cambria Math" panose="02040503050406030204" pitchFamily="18" charset="0"/>
                        <a:ea typeface="Cambria Math" panose="02040503050406030204" pitchFamily="18" charset="0"/>
                      </a:rPr>
                      <m:t>∨</m:t>
                    </m:r>
                    <m:acc>
                      <m:accPr>
                        <m:chr m:val="̅"/>
                        <m:ctrlPr>
                          <a:rPr lang="en-US" altLang="zh-TW" sz="2800" i="1" smtClean="0">
                            <a:latin typeface="Cambria Math" panose="02040503050406030204" pitchFamily="18" charset="0"/>
                            <a:ea typeface="Cambria Math" panose="02040503050406030204" pitchFamily="18" charset="0"/>
                          </a:rPr>
                        </m:ctrlPr>
                      </m:accPr>
                      <m:e>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𝑋</m:t>
                            </m:r>
                          </m:e>
                          <m:sub>
                            <m:r>
                              <a:rPr lang="en-US" altLang="zh-TW" sz="2800" b="0" i="1" smtClean="0">
                                <a:latin typeface="Cambria Math" panose="02040503050406030204" pitchFamily="18" charset="0"/>
                              </a:rPr>
                              <m:t>2</m:t>
                            </m:r>
                          </m:sub>
                        </m:sSub>
                      </m:e>
                    </m:acc>
                    <m:r>
                      <a:rPr lang="en-US" altLang="zh-TW" sz="2800" i="1">
                        <a:latin typeface="Cambria Math" panose="02040503050406030204" pitchFamily="18" charset="0"/>
                        <a:ea typeface="Cambria Math" panose="02040503050406030204" pitchFamily="18" charset="0"/>
                      </a:rPr>
                      <m:t>∨</m:t>
                    </m:r>
                    <m:acc>
                      <m:accPr>
                        <m:chr m:val="̅"/>
                        <m:ctrlPr>
                          <a:rPr lang="en-US" altLang="zh-TW" sz="2800" i="1">
                            <a:latin typeface="Cambria Math" panose="02040503050406030204" pitchFamily="18" charset="0"/>
                            <a:ea typeface="Cambria Math" panose="02040503050406030204" pitchFamily="18" charset="0"/>
                          </a:rPr>
                        </m:ctrlPr>
                      </m:accPr>
                      <m:e>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𝑋</m:t>
                            </m:r>
                          </m:e>
                          <m:sub>
                            <m:r>
                              <a:rPr lang="en-US" altLang="zh-TW" sz="2800" b="0" i="1" smtClean="0">
                                <a:latin typeface="Cambria Math" panose="02040503050406030204" pitchFamily="18" charset="0"/>
                              </a:rPr>
                              <m:t>3</m:t>
                            </m:r>
                          </m:sub>
                        </m:sSub>
                      </m:e>
                    </m:acc>
                    <m:r>
                      <a:rPr lang="en-US" altLang="zh-TW" sz="2800" b="0" i="1" smtClean="0">
                        <a:latin typeface="Cambria Math" panose="02040503050406030204" pitchFamily="18" charset="0"/>
                      </a:rPr>
                      <m:t>)</m:t>
                    </m:r>
                  </m:oMath>
                </a14:m>
                <a:endParaRPr lang="en-US" altLang="zh-TW" sz="2800" dirty="0"/>
              </a:p>
              <a:p>
                <a:pPr marL="0" indent="0">
                  <a:buNone/>
                </a:pPr>
                <a:endParaRPr lang="en-US" altLang="zh-TW" sz="2800" dirty="0"/>
              </a:p>
              <a:p>
                <a14:m>
                  <m:oMath xmlns:m="http://schemas.openxmlformats.org/officeDocument/2006/math">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𝐶</m:t>
                        </m:r>
                      </m:e>
                      <m:sub>
                        <m:r>
                          <a:rPr lang="en-US" altLang="zh-TW" sz="2800" b="0" i="1" smtClean="0">
                            <a:latin typeface="Cambria Math" panose="02040503050406030204" pitchFamily="18" charset="0"/>
                          </a:rPr>
                          <m:t>2</m:t>
                        </m:r>
                      </m:sub>
                    </m:sSub>
                    <m:r>
                      <a:rPr lang="en-US" altLang="zh-TW" sz="2800" i="1">
                        <a:latin typeface="Cambria Math" panose="02040503050406030204" pitchFamily="18" charset="0"/>
                      </a:rPr>
                      <m:t>=(</m:t>
                    </m:r>
                    <m:acc>
                      <m:accPr>
                        <m:chr m:val="̅"/>
                        <m:ctrlPr>
                          <a:rPr lang="en-US" altLang="zh-TW" sz="2800" i="1">
                            <a:latin typeface="Cambria Math" panose="02040503050406030204" pitchFamily="18" charset="0"/>
                            <a:ea typeface="Cambria Math" panose="02040503050406030204" pitchFamily="18" charset="0"/>
                          </a:rPr>
                        </m:ctrlPr>
                      </m:accPr>
                      <m:e>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𝑋</m:t>
                            </m:r>
                          </m:e>
                          <m:sub>
                            <m:r>
                              <a:rPr lang="en-US" altLang="zh-TW" sz="2800" b="0" i="1" smtClean="0">
                                <a:latin typeface="Cambria Math" panose="02040503050406030204" pitchFamily="18" charset="0"/>
                              </a:rPr>
                              <m:t>1</m:t>
                            </m:r>
                          </m:sub>
                        </m:sSub>
                      </m:e>
                    </m:acc>
                    <m:r>
                      <a:rPr lang="en-US" altLang="zh-TW" sz="2800" i="1">
                        <a:latin typeface="Cambria Math" panose="02040503050406030204" pitchFamily="18" charset="0"/>
                        <a:ea typeface="Cambria Math" panose="02040503050406030204" pitchFamily="18" charset="0"/>
                      </a:rPr>
                      <m:t>∨</m:t>
                    </m:r>
                    <m:acc>
                      <m:accPr>
                        <m:chr m:val="̅"/>
                        <m:ctrlPr>
                          <a:rPr lang="en-US" altLang="zh-TW" sz="2800" i="1">
                            <a:latin typeface="Cambria Math" panose="02040503050406030204" pitchFamily="18" charset="0"/>
                            <a:ea typeface="Cambria Math" panose="02040503050406030204" pitchFamily="18" charset="0"/>
                          </a:rPr>
                        </m:ctrlPr>
                      </m:accPr>
                      <m:e>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𝑋</m:t>
                            </m:r>
                          </m:e>
                          <m:sub>
                            <m:r>
                              <a:rPr lang="en-US" altLang="zh-TW" sz="2800" i="1">
                                <a:latin typeface="Cambria Math" panose="02040503050406030204" pitchFamily="18" charset="0"/>
                              </a:rPr>
                              <m:t>2</m:t>
                            </m:r>
                          </m:sub>
                        </m:sSub>
                      </m:e>
                    </m:acc>
                    <m:r>
                      <a:rPr lang="en-US" altLang="zh-TW" sz="2800" i="1">
                        <a:latin typeface="Cambria Math" panose="02040503050406030204" pitchFamily="18" charset="0"/>
                        <a:ea typeface="Cambria Math" panose="02040503050406030204" pitchFamily="18" charset="0"/>
                      </a:rPr>
                      <m:t>∨</m:t>
                    </m:r>
                    <m:acc>
                      <m:accPr>
                        <m:chr m:val="̅"/>
                        <m:ctrlPr>
                          <a:rPr lang="en-US" altLang="zh-TW" sz="2800" i="1">
                            <a:latin typeface="Cambria Math" panose="02040503050406030204" pitchFamily="18" charset="0"/>
                            <a:ea typeface="Cambria Math" panose="02040503050406030204" pitchFamily="18" charset="0"/>
                          </a:rPr>
                        </m:ctrlPr>
                      </m:accPr>
                      <m:e>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𝑋</m:t>
                            </m:r>
                          </m:e>
                          <m:sub>
                            <m:r>
                              <a:rPr lang="en-US" altLang="zh-TW" sz="2800" i="1">
                                <a:latin typeface="Cambria Math" panose="02040503050406030204" pitchFamily="18" charset="0"/>
                              </a:rPr>
                              <m:t>3</m:t>
                            </m:r>
                          </m:sub>
                        </m:sSub>
                      </m:e>
                    </m:acc>
                    <m:r>
                      <a:rPr lang="en-US" altLang="zh-TW" sz="2800" i="1">
                        <a:latin typeface="Cambria Math" panose="02040503050406030204" pitchFamily="18" charset="0"/>
                      </a:rPr>
                      <m:t>)</m:t>
                    </m:r>
                  </m:oMath>
                </a14:m>
                <a:endParaRPr lang="en-US" altLang="zh-TW" sz="2800" dirty="0"/>
              </a:p>
              <a:p>
                <a14:m>
                  <m:oMath xmlns:m="http://schemas.openxmlformats.org/officeDocument/2006/math">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𝐶</m:t>
                        </m:r>
                      </m:e>
                      <m:sub>
                        <m:r>
                          <a:rPr lang="en-US" altLang="zh-TW" sz="2800" b="0" i="1" smtClean="0">
                            <a:latin typeface="Cambria Math" panose="02040503050406030204" pitchFamily="18" charset="0"/>
                          </a:rPr>
                          <m:t>3</m:t>
                        </m:r>
                      </m:sub>
                    </m:sSub>
                    <m:r>
                      <a:rPr lang="en-US" altLang="zh-TW" sz="2800" i="1">
                        <a:latin typeface="Cambria Math" panose="02040503050406030204" pitchFamily="18" charset="0"/>
                      </a:rPr>
                      <m:t>=(</m:t>
                    </m:r>
                    <m:acc>
                      <m:accPr>
                        <m:chr m:val="̅"/>
                        <m:ctrlPr>
                          <a:rPr lang="en-US" altLang="zh-TW" sz="2800" i="1">
                            <a:latin typeface="Cambria Math" panose="02040503050406030204" pitchFamily="18" charset="0"/>
                            <a:ea typeface="Cambria Math" panose="02040503050406030204" pitchFamily="18" charset="0"/>
                          </a:rPr>
                        </m:ctrlPr>
                      </m:accPr>
                      <m:e>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𝑋</m:t>
                            </m:r>
                          </m:e>
                          <m:sub>
                            <m:r>
                              <a:rPr lang="en-US" altLang="zh-TW" sz="2800" b="0" i="1" smtClean="0">
                                <a:latin typeface="Cambria Math" panose="02040503050406030204" pitchFamily="18" charset="0"/>
                              </a:rPr>
                              <m:t>1</m:t>
                            </m:r>
                          </m:sub>
                        </m:sSub>
                      </m:e>
                    </m:acc>
                    <m:r>
                      <a:rPr lang="en-US" altLang="zh-TW" sz="2800" i="1">
                        <a:latin typeface="Cambria Math" panose="02040503050406030204" pitchFamily="18" charset="0"/>
                        <a:ea typeface="Cambria Math" panose="02040503050406030204" pitchFamily="18" charset="0"/>
                      </a:rPr>
                      <m:t>∨</m:t>
                    </m:r>
                    <m:acc>
                      <m:accPr>
                        <m:chr m:val="̅"/>
                        <m:ctrlPr>
                          <a:rPr lang="en-US" altLang="zh-TW" sz="2800" i="1">
                            <a:latin typeface="Cambria Math" panose="02040503050406030204" pitchFamily="18" charset="0"/>
                            <a:ea typeface="Cambria Math" panose="02040503050406030204" pitchFamily="18" charset="0"/>
                          </a:rPr>
                        </m:ctrlPr>
                      </m:accPr>
                      <m:e>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𝑋</m:t>
                            </m:r>
                          </m:e>
                          <m:sub>
                            <m:r>
                              <a:rPr lang="en-US" altLang="zh-TW" sz="2800" i="1">
                                <a:latin typeface="Cambria Math" panose="02040503050406030204" pitchFamily="18" charset="0"/>
                              </a:rPr>
                              <m:t>2</m:t>
                            </m:r>
                          </m:sub>
                        </m:sSub>
                      </m:e>
                    </m:acc>
                    <m:r>
                      <a:rPr lang="en-US" altLang="zh-TW" sz="2800" i="1">
                        <a:latin typeface="Cambria Math" panose="02040503050406030204" pitchFamily="18" charset="0"/>
                        <a:ea typeface="Cambria Math" panose="02040503050406030204" pitchFamily="18" charset="0"/>
                      </a:rPr>
                      <m:t>∨</m:t>
                    </m:r>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𝑋</m:t>
                        </m:r>
                      </m:e>
                      <m:sub>
                        <m:r>
                          <a:rPr lang="en-US" altLang="zh-TW" sz="2800" b="0" i="1" smtClean="0">
                            <a:latin typeface="Cambria Math" panose="02040503050406030204" pitchFamily="18" charset="0"/>
                          </a:rPr>
                          <m:t>3</m:t>
                        </m:r>
                      </m:sub>
                    </m:sSub>
                    <m:r>
                      <a:rPr lang="en-US" altLang="zh-TW" sz="2800" i="1">
                        <a:latin typeface="Cambria Math" panose="02040503050406030204" pitchFamily="18" charset="0"/>
                      </a:rPr>
                      <m:t>)</m:t>
                    </m:r>
                  </m:oMath>
                </a14:m>
                <a:endParaRPr lang="en-US" altLang="zh-TW" sz="2800" dirty="0"/>
              </a:p>
              <a:p>
                <a14:m>
                  <m:oMath xmlns:m="http://schemas.openxmlformats.org/officeDocument/2006/math">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𝐶</m:t>
                        </m:r>
                      </m:e>
                      <m:sub>
                        <m:r>
                          <a:rPr lang="en-US" altLang="zh-TW" sz="2800" b="0" i="1" smtClean="0">
                            <a:latin typeface="Cambria Math" panose="02040503050406030204" pitchFamily="18" charset="0"/>
                          </a:rPr>
                          <m:t>4</m:t>
                        </m:r>
                      </m:sub>
                    </m:sSub>
                    <m:r>
                      <a:rPr lang="en-US" altLang="zh-TW" sz="2800" i="1">
                        <a:latin typeface="Cambria Math" panose="02040503050406030204" pitchFamily="18" charset="0"/>
                      </a:rPr>
                      <m:t>=(</m:t>
                    </m:r>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𝑋</m:t>
                        </m:r>
                      </m:e>
                      <m:sub>
                        <m:r>
                          <a:rPr lang="en-US" altLang="zh-TW" sz="2800" i="1">
                            <a:latin typeface="Cambria Math" panose="02040503050406030204" pitchFamily="18" charset="0"/>
                          </a:rPr>
                          <m:t>1</m:t>
                        </m:r>
                      </m:sub>
                    </m:sSub>
                    <m:r>
                      <a:rPr lang="en-US" altLang="zh-TW" sz="2800" i="1">
                        <a:latin typeface="Cambria Math" panose="02040503050406030204" pitchFamily="18" charset="0"/>
                        <a:ea typeface="Cambria Math" panose="02040503050406030204" pitchFamily="18" charset="0"/>
                      </a:rPr>
                      <m:t>∨</m:t>
                    </m:r>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𝑋</m:t>
                        </m:r>
                      </m:e>
                      <m:sub>
                        <m:r>
                          <a:rPr lang="en-US" altLang="zh-TW" sz="2800" b="0" i="1" smtClean="0">
                            <a:latin typeface="Cambria Math" panose="02040503050406030204" pitchFamily="18" charset="0"/>
                          </a:rPr>
                          <m:t>2</m:t>
                        </m:r>
                      </m:sub>
                    </m:sSub>
                    <m:r>
                      <a:rPr lang="en-US" altLang="zh-TW" sz="2800" i="1">
                        <a:latin typeface="Cambria Math" panose="02040503050406030204" pitchFamily="18" charset="0"/>
                        <a:ea typeface="Cambria Math" panose="02040503050406030204" pitchFamily="18" charset="0"/>
                      </a:rPr>
                      <m:t>∨</m:t>
                    </m:r>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𝑋</m:t>
                        </m:r>
                      </m:e>
                      <m:sub>
                        <m:r>
                          <a:rPr lang="en-US" altLang="zh-TW" sz="2800" b="0" i="1" smtClean="0">
                            <a:latin typeface="Cambria Math" panose="02040503050406030204" pitchFamily="18" charset="0"/>
                          </a:rPr>
                          <m:t>3</m:t>
                        </m:r>
                      </m:sub>
                    </m:sSub>
                    <m:r>
                      <a:rPr lang="en-US" altLang="zh-TW" sz="2800" i="1">
                        <a:latin typeface="Cambria Math" panose="02040503050406030204" pitchFamily="18" charset="0"/>
                      </a:rPr>
                      <m:t>)</m:t>
                    </m:r>
                  </m:oMath>
                </a14:m>
                <a:endParaRPr lang="en-US" altLang="zh-TW" sz="2800" dirty="0"/>
              </a:p>
              <a:p>
                <a:endParaRPr lang="zh-TW" altLang="en-US" sz="2800" dirty="0"/>
              </a:p>
            </p:txBody>
          </p:sp>
        </mc:Choice>
        <mc:Fallback xmlns="">
          <p:sp>
            <p:nvSpPr>
              <p:cNvPr id="3" name="內容版面配置區 2">
                <a:extLst>
                  <a:ext uri="{FF2B5EF4-FFF2-40B4-BE49-F238E27FC236}">
                    <a16:creationId xmlns:a16="http://schemas.microsoft.com/office/drawing/2014/main" id="{4DEBE71D-A40D-4407-BC94-BF8A6F9C1902}"/>
                  </a:ext>
                </a:extLst>
              </p:cNvPr>
              <p:cNvSpPr>
                <a:spLocks noGrp="1" noRot="1" noChangeAspect="1" noMove="1" noResize="1" noEditPoints="1" noAdjustHandles="1" noChangeArrowheads="1" noChangeShapeType="1" noTextEdit="1"/>
              </p:cNvSpPr>
              <p:nvPr>
                <p:ph idx="1"/>
              </p:nvPr>
            </p:nvSpPr>
            <p:spPr>
              <a:blipFill>
                <a:blip r:embed="rId3"/>
                <a:stretch>
                  <a:fillRect l="-1259" t="-1348" r="-1185"/>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FF43621B-A589-46B6-8A5B-7A7C7F16D2B6}"/>
              </a:ext>
            </a:extLst>
          </p:cNvPr>
          <p:cNvSpPr>
            <a:spLocks noGrp="1"/>
          </p:cNvSpPr>
          <p:nvPr>
            <p:ph type="sldNum" sz="quarter" idx="12"/>
          </p:nvPr>
        </p:nvSpPr>
        <p:spPr/>
        <p:txBody>
          <a:bodyPr/>
          <a:lstStyle/>
          <a:p>
            <a:pPr>
              <a:defRPr/>
            </a:pPr>
            <a:fld id="{63DDA615-41D7-46C4-B38D-A852E577950E}" type="slidenum">
              <a:rPr lang="en-US" altLang="zh-TW" smtClean="0"/>
              <a:pPr>
                <a:defRPr/>
              </a:pPr>
              <a:t>41</a:t>
            </a:fld>
            <a:endParaRPr lang="en-US" altLang="zh-TW"/>
          </a:p>
        </p:txBody>
      </p:sp>
    </p:spTree>
    <p:extLst>
      <p:ext uri="{BB962C8B-B14F-4D97-AF65-F5344CB8AC3E}">
        <p14:creationId xmlns:p14="http://schemas.microsoft.com/office/powerpoint/2010/main" val="15352468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7421A6-DC35-4A23-8522-8A623DD0E08B}"/>
              </a:ext>
            </a:extLst>
          </p:cNvPr>
          <p:cNvSpPr>
            <a:spLocks noGrp="1"/>
          </p:cNvSpPr>
          <p:nvPr>
            <p:ph type="title"/>
          </p:nvPr>
        </p:nvSpPr>
        <p:spPr/>
        <p:txBody>
          <a:bodyPr/>
          <a:lstStyle/>
          <a:p>
            <a:r>
              <a:rPr lang="en-US" altLang="zh-TW" sz="3600" dirty="0"/>
              <a:t>LTE CAPACITY ALLOCATION PROBLEM AND NP COMPLETENESS</a:t>
            </a:r>
            <a:endParaRPr lang="zh-TW" altLang="en-US" sz="3600"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254E867C-F80F-4CD9-AC24-854977AB2C87}"/>
                  </a:ext>
                </a:extLst>
              </p:cNvPr>
              <p:cNvSpPr>
                <a:spLocks noGrp="1"/>
              </p:cNvSpPr>
              <p:nvPr>
                <p:ph idx="1"/>
              </p:nvPr>
            </p:nvSpPr>
            <p:spPr/>
            <p:txBody>
              <a:bodyPr/>
              <a:lstStyle/>
              <a:p>
                <a:pPr algn="just"/>
                <a:r>
                  <a:rPr lang="en-US" altLang="zh-TW" sz="2800" dirty="0"/>
                  <a:t>Let t be the desired sum of (</a:t>
                </a:r>
                <a:r>
                  <a:rPr lang="en-US" altLang="zh-TW" sz="2800" dirty="0" err="1"/>
                  <a:t>n+k</a:t>
                </a:r>
                <a:r>
                  <a:rPr lang="en-US" altLang="zh-TW" sz="2800" dirty="0"/>
                  <a:t>) bits.</a:t>
                </a:r>
              </a:p>
              <a:p>
                <a:pPr algn="just"/>
                <a:r>
                  <a:rPr lang="en-US" altLang="zh-TW" sz="2800" dirty="0"/>
                  <a:t>If we have an independent set </a:t>
                </a:r>
                <a14:m>
                  <m:oMath xmlns:m="http://schemas.openxmlformats.org/officeDocument/2006/math">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𝑆</m:t>
                        </m:r>
                      </m:e>
                      <m:sup>
                        <m:r>
                          <a:rPr lang="en-US" altLang="zh-TW" sz="2800" i="1">
                            <a:latin typeface="Cambria Math" panose="02040503050406030204" pitchFamily="18" charset="0"/>
                          </a:rPr>
                          <m:t>′</m:t>
                        </m:r>
                      </m:sup>
                    </m:sSup>
                  </m:oMath>
                </a14:m>
                <a:r>
                  <a:rPr lang="en-US" altLang="zh-TW" sz="2800" dirty="0"/>
                  <a:t> such that </a:t>
                </a:r>
                <a14:m>
                  <m:oMath xmlns:m="http://schemas.openxmlformats.org/officeDocument/2006/math">
                    <m:nary>
                      <m:naryPr>
                        <m:chr m:val="∑"/>
                        <m:subHide m:val="on"/>
                        <m:supHide m:val="on"/>
                        <m:ctrlPr>
                          <a:rPr lang="en-US" altLang="zh-TW" sz="2800" i="1" smtClean="0">
                            <a:latin typeface="Cambria Math" panose="02040503050406030204" pitchFamily="18" charset="0"/>
                          </a:rPr>
                        </m:ctrlPr>
                      </m:naryPr>
                      <m:sub/>
                      <m:sup/>
                      <m:e>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𝑆</m:t>
                            </m:r>
                          </m:e>
                          <m:sup>
                            <m:r>
                              <a:rPr lang="en-US" altLang="zh-TW" sz="2800" i="1">
                                <a:latin typeface="Cambria Math" panose="02040503050406030204" pitchFamily="18" charset="0"/>
                              </a:rPr>
                              <m:t>′</m:t>
                            </m:r>
                          </m:sup>
                        </m:sSup>
                      </m:e>
                    </m:nary>
                  </m:oMath>
                </a14:m>
                <a:r>
                  <a:rPr lang="en-US" altLang="zh-TW" sz="2800" dirty="0"/>
                  <a:t>= t then subset sum is NP-complete.</a:t>
                </a:r>
              </a:p>
              <a:p>
                <a:pPr algn="just"/>
                <a:r>
                  <a:rPr lang="en-US" altLang="zh-TW" sz="2800" dirty="0"/>
                  <a:t>Reducing 3SAT to subset sum is shown in Table-1.</a:t>
                </a:r>
              </a:p>
              <a:p>
                <a:pPr algn="just"/>
                <a:r>
                  <a:rPr lang="en-US" altLang="zh-TW" sz="2800" dirty="0"/>
                  <a:t>Where </a:t>
                </a:r>
                <a14:m>
                  <m:oMath xmlns:m="http://schemas.openxmlformats.org/officeDocument/2006/math">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𝑦</m:t>
                        </m:r>
                      </m:e>
                      <m:sub>
                        <m:r>
                          <a:rPr lang="en-US" altLang="zh-TW" sz="2800" b="0" i="1" smtClean="0">
                            <a:latin typeface="Cambria Math" panose="02040503050406030204" pitchFamily="18" charset="0"/>
                          </a:rPr>
                          <m:t>1</m:t>
                        </m:r>
                      </m:sub>
                    </m:sSub>
                  </m:oMath>
                </a14:m>
                <a:r>
                  <a:rPr lang="en-US" altLang="zh-TW" sz="2800" dirty="0"/>
                  <a:t>=</a:t>
                </a:r>
                <a14:m>
                  <m:oMath xmlns:m="http://schemas.openxmlformats.org/officeDocument/2006/math">
                    <m:sSub>
                      <m:sSubPr>
                        <m:ctrlPr>
                          <a:rPr lang="en-US" altLang="zh-TW" sz="2800" i="1" dirty="0" smtClean="0">
                            <a:latin typeface="Cambria Math" panose="02040503050406030204" pitchFamily="18" charset="0"/>
                          </a:rPr>
                        </m:ctrlPr>
                      </m:sSubPr>
                      <m:e>
                        <m:r>
                          <a:rPr lang="en-US" altLang="zh-TW" sz="2800" b="0" i="1" dirty="0" smtClean="0">
                            <a:latin typeface="Cambria Math" panose="02040503050406030204" pitchFamily="18" charset="0"/>
                          </a:rPr>
                          <m:t>𝑥</m:t>
                        </m:r>
                      </m:e>
                      <m:sub>
                        <m:r>
                          <a:rPr lang="en-US" altLang="zh-TW" sz="2800" b="0" i="1" dirty="0" smtClean="0">
                            <a:latin typeface="Cambria Math" panose="02040503050406030204" pitchFamily="18" charset="0"/>
                          </a:rPr>
                          <m:t>1</m:t>
                        </m:r>
                      </m:sub>
                    </m:sSub>
                  </m:oMath>
                </a14:m>
                <a:r>
                  <a:rPr lang="en-US" altLang="zh-TW" sz="2800" dirty="0"/>
                  <a:t>, </a:t>
                </a:r>
                <a14:m>
                  <m:oMath xmlns:m="http://schemas.openxmlformats.org/officeDocument/2006/math">
                    <m:sSub>
                      <m:sSubPr>
                        <m:ctrlPr>
                          <a:rPr lang="en-US" altLang="zh-TW" sz="2800" i="1">
                            <a:latin typeface="Cambria Math" panose="02040503050406030204" pitchFamily="18" charset="0"/>
                          </a:rPr>
                        </m:ctrlPr>
                      </m:sSubPr>
                      <m:e>
                        <m:r>
                          <a:rPr lang="en-US" altLang="zh-TW" sz="2800" b="0" i="1" smtClean="0">
                            <a:latin typeface="Cambria Math" panose="02040503050406030204" pitchFamily="18" charset="0"/>
                          </a:rPr>
                          <m:t>𝑧</m:t>
                        </m:r>
                      </m:e>
                      <m:sub>
                        <m:r>
                          <a:rPr lang="en-US" altLang="zh-TW" sz="2800" i="1">
                            <a:latin typeface="Cambria Math" panose="02040503050406030204" pitchFamily="18" charset="0"/>
                          </a:rPr>
                          <m:t>1</m:t>
                        </m:r>
                      </m:sub>
                    </m:sSub>
                  </m:oMath>
                </a14:m>
                <a:r>
                  <a:rPr lang="en-US" altLang="zh-TW" sz="2800" dirty="0"/>
                  <a:t>=</a:t>
                </a:r>
                <a14:m>
                  <m:oMath xmlns:m="http://schemas.openxmlformats.org/officeDocument/2006/math">
                    <m:acc>
                      <m:accPr>
                        <m:chr m:val="̅"/>
                        <m:ctrlPr>
                          <a:rPr lang="en-US" altLang="zh-TW" sz="2800" i="1" dirty="0" smtClean="0">
                            <a:latin typeface="Cambria Math" panose="02040503050406030204" pitchFamily="18" charset="0"/>
                          </a:rPr>
                        </m:ctrlPr>
                      </m:accPr>
                      <m:e>
                        <m:sSub>
                          <m:sSubPr>
                            <m:ctrlPr>
                              <a:rPr lang="en-US" altLang="zh-TW" sz="2800" i="1" dirty="0" smtClean="0">
                                <a:latin typeface="Cambria Math" panose="02040503050406030204" pitchFamily="18" charset="0"/>
                              </a:rPr>
                            </m:ctrlPr>
                          </m:sSubPr>
                          <m:e>
                            <m:r>
                              <a:rPr lang="en-US" altLang="zh-TW" sz="2800" b="0" i="1" dirty="0" smtClean="0">
                                <a:latin typeface="Cambria Math" panose="02040503050406030204" pitchFamily="18" charset="0"/>
                              </a:rPr>
                              <m:t>𝑥</m:t>
                            </m:r>
                          </m:e>
                          <m:sub>
                            <m:r>
                              <a:rPr lang="en-US" altLang="zh-TW" sz="2800" b="0" i="1" dirty="0" smtClean="0">
                                <a:latin typeface="Cambria Math" panose="02040503050406030204" pitchFamily="18" charset="0"/>
                              </a:rPr>
                              <m:t>1</m:t>
                            </m:r>
                          </m:sub>
                        </m:sSub>
                      </m:e>
                    </m:acc>
                  </m:oMath>
                </a14:m>
                <a:r>
                  <a:rPr lang="en-US" altLang="zh-TW" sz="2800" dirty="0"/>
                  <a:t>, </a:t>
                </a:r>
                <a14:m>
                  <m:oMath xmlns:m="http://schemas.openxmlformats.org/officeDocument/2006/math">
                    <m:sSub>
                      <m:sSubPr>
                        <m:ctrlPr>
                          <a:rPr lang="en-US" altLang="zh-TW" sz="2800" i="1">
                            <a:latin typeface="Cambria Math" panose="02040503050406030204" pitchFamily="18" charset="0"/>
                          </a:rPr>
                        </m:ctrlPr>
                      </m:sSubPr>
                      <m:e>
                        <m:r>
                          <a:rPr lang="en-US" altLang="zh-TW" sz="2800" b="0" i="1" smtClean="0">
                            <a:latin typeface="Cambria Math" panose="02040503050406030204" pitchFamily="18" charset="0"/>
                          </a:rPr>
                          <m:t>𝑠</m:t>
                        </m:r>
                      </m:e>
                      <m:sub>
                        <m:r>
                          <a:rPr lang="en-US" altLang="zh-TW" sz="2800" i="1">
                            <a:latin typeface="Cambria Math" panose="02040503050406030204" pitchFamily="18" charset="0"/>
                          </a:rPr>
                          <m:t>1</m:t>
                        </m:r>
                      </m:sub>
                    </m:sSub>
                  </m:oMath>
                </a14:m>
                <a:r>
                  <a:rPr lang="en-US" altLang="zh-TW" sz="2800" dirty="0"/>
                  <a:t>=</a:t>
                </a:r>
                <a14:m>
                  <m:oMath xmlns:m="http://schemas.openxmlformats.org/officeDocument/2006/math">
                    <m:sSub>
                      <m:sSubPr>
                        <m:ctrlPr>
                          <a:rPr lang="en-US" altLang="zh-TW" sz="2800" i="1" dirty="0">
                            <a:latin typeface="Cambria Math" panose="02040503050406030204" pitchFamily="18" charset="0"/>
                          </a:rPr>
                        </m:ctrlPr>
                      </m:sSubPr>
                      <m:e>
                        <m:r>
                          <a:rPr lang="en-US" altLang="zh-TW" sz="2800" b="0" i="1" dirty="0" smtClean="0">
                            <a:latin typeface="Cambria Math" panose="02040503050406030204" pitchFamily="18" charset="0"/>
                          </a:rPr>
                          <m:t>𝑐</m:t>
                        </m:r>
                      </m:e>
                      <m:sub>
                        <m:r>
                          <a:rPr lang="en-US" altLang="zh-TW" sz="2800" i="1" dirty="0">
                            <a:latin typeface="Cambria Math" panose="02040503050406030204" pitchFamily="18" charset="0"/>
                          </a:rPr>
                          <m:t>1</m:t>
                        </m:r>
                      </m:sub>
                    </m:sSub>
                  </m:oMath>
                </a14:m>
                <a:r>
                  <a:rPr lang="en-US" altLang="zh-TW" sz="2800" dirty="0"/>
                  <a:t>, </a:t>
                </a:r>
                <a14:m>
                  <m:oMath xmlns:m="http://schemas.openxmlformats.org/officeDocument/2006/math">
                    <m:sSub>
                      <m:sSubPr>
                        <m:ctrlPr>
                          <a:rPr lang="en-US" altLang="zh-TW" sz="2800" i="1">
                            <a:latin typeface="Cambria Math" panose="02040503050406030204" pitchFamily="18" charset="0"/>
                          </a:rPr>
                        </m:ctrlPr>
                      </m:sSubPr>
                      <m:e>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𝑆</m:t>
                            </m:r>
                          </m:e>
                          <m:sup>
                            <m:r>
                              <a:rPr lang="en-US" altLang="zh-TW" sz="2800" i="1">
                                <a:latin typeface="Cambria Math" panose="02040503050406030204" pitchFamily="18" charset="0"/>
                              </a:rPr>
                              <m:t>′</m:t>
                            </m:r>
                          </m:sup>
                        </m:sSup>
                      </m:e>
                      <m:sub>
                        <m:r>
                          <a:rPr lang="en-US" altLang="zh-TW" sz="2800" i="1">
                            <a:latin typeface="Cambria Math" panose="02040503050406030204" pitchFamily="18" charset="0"/>
                          </a:rPr>
                          <m:t>1</m:t>
                        </m:r>
                      </m:sub>
                    </m:sSub>
                  </m:oMath>
                </a14:m>
                <a:r>
                  <a:rPr lang="en-US" altLang="zh-TW" sz="2800" dirty="0"/>
                  <a:t>=</a:t>
                </a:r>
                <a14:m>
                  <m:oMath xmlns:m="http://schemas.openxmlformats.org/officeDocument/2006/math">
                    <m:acc>
                      <m:accPr>
                        <m:chr m:val="̅"/>
                        <m:ctrlPr>
                          <a:rPr lang="en-US" altLang="zh-TW" sz="2800" i="1" dirty="0">
                            <a:latin typeface="Cambria Math" panose="02040503050406030204" pitchFamily="18" charset="0"/>
                          </a:rPr>
                        </m:ctrlPr>
                      </m:accPr>
                      <m:e>
                        <m:sSub>
                          <m:sSubPr>
                            <m:ctrlPr>
                              <a:rPr lang="en-US" altLang="zh-TW" sz="2800" i="1" dirty="0">
                                <a:latin typeface="Cambria Math" panose="02040503050406030204" pitchFamily="18" charset="0"/>
                              </a:rPr>
                            </m:ctrlPr>
                          </m:sSubPr>
                          <m:e>
                            <m:r>
                              <a:rPr lang="en-US" altLang="zh-TW" sz="2800" b="0" i="1" dirty="0" smtClean="0">
                                <a:latin typeface="Cambria Math" panose="02040503050406030204" pitchFamily="18" charset="0"/>
                              </a:rPr>
                              <m:t>𝑐</m:t>
                            </m:r>
                          </m:e>
                          <m:sub>
                            <m:r>
                              <a:rPr lang="en-US" altLang="zh-TW" sz="2800" i="1" dirty="0">
                                <a:latin typeface="Cambria Math" panose="02040503050406030204" pitchFamily="18" charset="0"/>
                              </a:rPr>
                              <m:t>1</m:t>
                            </m:r>
                          </m:sub>
                        </m:sSub>
                      </m:e>
                    </m:acc>
                  </m:oMath>
                </a14:m>
                <a:endParaRPr lang="en-US" altLang="zh-TW" sz="2800" dirty="0"/>
              </a:p>
              <a:p>
                <a:pPr algn="just"/>
                <a:r>
                  <a:rPr lang="en-US" altLang="zh-TW" sz="2800" dirty="0"/>
                  <a:t>We have </a:t>
                </a:r>
                <a14:m>
                  <m:oMath xmlns:m="http://schemas.openxmlformats.org/officeDocument/2006/math">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𝑦</m:t>
                        </m:r>
                      </m:e>
                      <m:sub>
                        <m:r>
                          <a:rPr lang="en-US" altLang="zh-TW" sz="2800" i="1">
                            <a:latin typeface="Cambria Math" panose="02040503050406030204" pitchFamily="18" charset="0"/>
                          </a:rPr>
                          <m:t>1</m:t>
                        </m:r>
                      </m:sub>
                    </m:sSub>
                  </m:oMath>
                </a14:m>
                <a:r>
                  <a:rPr lang="en-US" altLang="zh-TW" sz="2800" dirty="0"/>
                  <a:t>, </a:t>
                </a:r>
                <a14:m>
                  <m:oMath xmlns:m="http://schemas.openxmlformats.org/officeDocument/2006/math">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𝑦</m:t>
                        </m:r>
                      </m:e>
                      <m:sub>
                        <m:r>
                          <a:rPr lang="en-US" altLang="zh-TW" sz="2800" b="0" i="1" smtClean="0">
                            <a:latin typeface="Cambria Math" panose="02040503050406030204" pitchFamily="18" charset="0"/>
                          </a:rPr>
                          <m:t>2</m:t>
                        </m:r>
                      </m:sub>
                    </m:sSub>
                  </m:oMath>
                </a14:m>
                <a:r>
                  <a:rPr lang="en-US" altLang="zh-TW" sz="2800" dirty="0"/>
                  <a:t>, </a:t>
                </a:r>
                <a14:m>
                  <m:oMath xmlns:m="http://schemas.openxmlformats.org/officeDocument/2006/math">
                    <m:sSub>
                      <m:sSubPr>
                        <m:ctrlPr>
                          <a:rPr lang="en-US" altLang="zh-TW" sz="2800" i="1">
                            <a:latin typeface="Cambria Math" panose="02040503050406030204" pitchFamily="18" charset="0"/>
                          </a:rPr>
                        </m:ctrlPr>
                      </m:sSubPr>
                      <m:e>
                        <m:r>
                          <a:rPr lang="en-US" altLang="zh-TW" sz="2800" b="0" i="1" smtClean="0">
                            <a:latin typeface="Cambria Math" panose="02040503050406030204" pitchFamily="18" charset="0"/>
                          </a:rPr>
                          <m:t>𝑧</m:t>
                        </m:r>
                      </m:e>
                      <m:sub>
                        <m:r>
                          <a:rPr lang="en-US" altLang="zh-TW" sz="2800" b="0" i="1" smtClean="0">
                            <a:latin typeface="Cambria Math" panose="02040503050406030204" pitchFamily="18" charset="0"/>
                          </a:rPr>
                          <m:t>3</m:t>
                        </m:r>
                      </m:sub>
                    </m:sSub>
                    <m:r>
                      <a:rPr lang="en-US" altLang="zh-TW" sz="2800" b="0" i="1" smtClean="0">
                        <a:latin typeface="Cambria Math" panose="02040503050406030204" pitchFamily="18" charset="0"/>
                      </a:rPr>
                      <m:t>,</m:t>
                    </m:r>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𝑠</m:t>
                        </m:r>
                      </m:e>
                      <m:sub>
                        <m:r>
                          <a:rPr lang="en-US" altLang="zh-TW" sz="2800" b="0" i="1" smtClean="0">
                            <a:latin typeface="Cambria Math" panose="02040503050406030204" pitchFamily="18" charset="0"/>
                          </a:rPr>
                          <m:t>2</m:t>
                        </m:r>
                      </m:sub>
                    </m:sSub>
                    <m:r>
                      <a:rPr lang="en-US" altLang="zh-TW" sz="2800" b="0" i="1" smtClean="0">
                        <a:latin typeface="Cambria Math" panose="02040503050406030204" pitchFamily="18" charset="0"/>
                      </a:rPr>
                      <m:t>,</m:t>
                    </m:r>
                    <m:sSub>
                      <m:sSubPr>
                        <m:ctrlPr>
                          <a:rPr lang="en-US" altLang="zh-TW" sz="2800" i="1">
                            <a:latin typeface="Cambria Math" panose="02040503050406030204" pitchFamily="18" charset="0"/>
                          </a:rPr>
                        </m:ctrlPr>
                      </m:sSubPr>
                      <m:e>
                        <m:r>
                          <a:rPr lang="en-US" altLang="zh-TW" sz="2800" b="0" i="1" smtClean="0">
                            <a:latin typeface="Cambria Math" panose="02040503050406030204" pitchFamily="18" charset="0"/>
                          </a:rPr>
                          <m:t>𝑠</m:t>
                        </m:r>
                      </m:e>
                      <m:sub>
                        <m:r>
                          <a:rPr lang="en-US" altLang="zh-TW" sz="2800" b="0" i="1" smtClean="0">
                            <a:latin typeface="Cambria Math" panose="02040503050406030204" pitchFamily="18" charset="0"/>
                          </a:rPr>
                          <m:t>3</m:t>
                        </m:r>
                      </m:sub>
                    </m:sSub>
                  </m:oMath>
                </a14:m>
                <a:r>
                  <a:rPr lang="en-US" altLang="zh-TW" sz="2800" dirty="0"/>
                  <a:t>’ as independent sets.</a:t>
                </a:r>
              </a:p>
              <a:p>
                <a:pPr algn="just"/>
                <a:r>
                  <a:rPr lang="en-US" altLang="zh-TW" sz="2800" dirty="0"/>
                  <a:t>Now subset sum is NP complete.</a:t>
                </a:r>
              </a:p>
              <a:p>
                <a:pPr algn="just"/>
                <a:r>
                  <a:rPr lang="en-US" altLang="zh-TW" sz="2800" dirty="0"/>
                  <a:t> Therefore the problem is also NP complete.</a:t>
                </a:r>
                <a:endParaRPr lang="zh-TW" altLang="en-US" sz="2800" dirty="0"/>
              </a:p>
            </p:txBody>
          </p:sp>
        </mc:Choice>
        <mc:Fallback xmlns="">
          <p:sp>
            <p:nvSpPr>
              <p:cNvPr id="3" name="內容版面配置區 2">
                <a:extLst>
                  <a:ext uri="{FF2B5EF4-FFF2-40B4-BE49-F238E27FC236}">
                    <a16:creationId xmlns:a16="http://schemas.microsoft.com/office/drawing/2014/main" id="{254E867C-F80F-4CD9-AC24-854977AB2C87}"/>
                  </a:ext>
                </a:extLst>
              </p:cNvPr>
              <p:cNvSpPr>
                <a:spLocks noGrp="1" noRot="1" noChangeAspect="1" noMove="1" noResize="1" noEditPoints="1" noAdjustHandles="1" noChangeArrowheads="1" noChangeShapeType="1" noTextEdit="1"/>
              </p:cNvSpPr>
              <p:nvPr>
                <p:ph idx="1"/>
              </p:nvPr>
            </p:nvSpPr>
            <p:spPr>
              <a:blipFill>
                <a:blip r:embed="rId3"/>
                <a:stretch>
                  <a:fillRect l="-1259" t="-1348" r="-1481" b="-202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0D526FE9-622B-4B67-A64D-B1E4F2D09EEA}"/>
              </a:ext>
            </a:extLst>
          </p:cNvPr>
          <p:cNvSpPr>
            <a:spLocks noGrp="1"/>
          </p:cNvSpPr>
          <p:nvPr>
            <p:ph type="sldNum" sz="quarter" idx="12"/>
          </p:nvPr>
        </p:nvSpPr>
        <p:spPr/>
        <p:txBody>
          <a:bodyPr/>
          <a:lstStyle/>
          <a:p>
            <a:pPr>
              <a:defRPr/>
            </a:pPr>
            <a:fld id="{63DDA615-41D7-46C4-B38D-A852E577950E}" type="slidenum">
              <a:rPr lang="en-US" altLang="zh-TW" smtClean="0"/>
              <a:pPr>
                <a:defRPr/>
              </a:pPr>
              <a:t>42</a:t>
            </a:fld>
            <a:endParaRPr lang="en-US" altLang="zh-TW"/>
          </a:p>
        </p:txBody>
      </p:sp>
    </p:spTree>
    <p:extLst>
      <p:ext uri="{BB962C8B-B14F-4D97-AF65-F5344CB8AC3E}">
        <p14:creationId xmlns:p14="http://schemas.microsoft.com/office/powerpoint/2010/main" val="24790139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AA21AE-C3A1-4E83-90C1-FAC8CB8BC3D5}"/>
              </a:ext>
            </a:extLst>
          </p:cNvPr>
          <p:cNvSpPr>
            <a:spLocks noGrp="1"/>
          </p:cNvSpPr>
          <p:nvPr>
            <p:ph type="title"/>
          </p:nvPr>
        </p:nvSpPr>
        <p:spPr/>
        <p:txBody>
          <a:bodyPr/>
          <a:lstStyle/>
          <a:p>
            <a:r>
              <a:rPr lang="en-US" altLang="zh-TW" sz="3600" dirty="0"/>
              <a:t>LTE CAPACITY ALLOCATION PROBLEM AND NP COMPLETENESS</a:t>
            </a:r>
            <a:endParaRPr lang="zh-TW" altLang="en-US" sz="3600"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BFEBE59F-F6BB-4635-9259-649C84D186C1}"/>
                  </a:ext>
                </a:extLst>
              </p:cNvPr>
              <p:cNvSpPr>
                <a:spLocks noGrp="1"/>
              </p:cNvSpPr>
              <p:nvPr>
                <p:ph idx="1"/>
              </p:nvPr>
            </p:nvSpPr>
            <p:spPr/>
            <p:txBody>
              <a:bodyPr/>
              <a:lstStyle/>
              <a:p>
                <a:pPr algn="just"/>
                <a:r>
                  <a:rPr lang="en-US" altLang="zh-TW" sz="2800" dirty="0"/>
                  <a:t>Let x represent the load to compute on each then</a:t>
                </a:r>
                <a:r>
                  <a:rPr lang="zh-TW" altLang="en-US" sz="2800" dirty="0"/>
                  <a:t> </a:t>
                </a:r>
                <a:r>
                  <a:rPr lang="en-US" altLang="zh-TW" sz="2800" dirty="0"/>
                  <a:t>x=</a:t>
                </a:r>
                <a14:m>
                  <m:oMath xmlns:m="http://schemas.openxmlformats.org/officeDocument/2006/math">
                    <m:f>
                      <m:fPr>
                        <m:ctrlPr>
                          <a:rPr lang="en-US" altLang="zh-TW" sz="2800" i="1" smtClean="0">
                            <a:latin typeface="Cambria Math" panose="02040503050406030204" pitchFamily="18" charset="0"/>
                          </a:rPr>
                        </m:ctrlPr>
                      </m:fPr>
                      <m:num>
                        <m:nary>
                          <m:naryPr>
                            <m:chr m:val="∑"/>
                            <m:subHide m:val="on"/>
                            <m:supHide m:val="on"/>
                            <m:ctrlPr>
                              <a:rPr lang="en-US" altLang="zh-TW" sz="2800" i="1" smtClean="0">
                                <a:latin typeface="Cambria Math" panose="02040503050406030204" pitchFamily="18" charset="0"/>
                              </a:rPr>
                            </m:ctrlPr>
                          </m:naryPr>
                          <m:sub/>
                          <m:sup/>
                          <m:e>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𝑏𝑎𝑛𝑑𝑤𝑖𝑑𝑡h</m:t>
                            </m:r>
                            <m:r>
                              <a:rPr lang="en-US" altLang="zh-TW" sz="2800" b="0" i="1" smtClean="0">
                                <a:latin typeface="Cambria Math" panose="02040503050406030204" pitchFamily="18" charset="0"/>
                              </a:rPr>
                              <m:t>)</m:t>
                            </m:r>
                          </m:e>
                        </m:nary>
                      </m:num>
                      <m:den>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𝐵</m:t>
                            </m:r>
                          </m:e>
                          <m:sub>
                            <m:r>
                              <a:rPr lang="en-US" altLang="zh-TW" sz="2800" b="0" i="1" smtClean="0">
                                <a:latin typeface="Cambria Math" panose="02040503050406030204" pitchFamily="18" charset="0"/>
                              </a:rPr>
                              <m:t>𝑚𝑎𝑥</m:t>
                            </m:r>
                          </m:sub>
                        </m:sSub>
                        <m:r>
                          <a:rPr lang="en-US" altLang="zh-TW" sz="2800" b="0" i="1" smtClean="0">
                            <a:latin typeface="Cambria Math" panose="02040503050406030204" pitchFamily="18" charset="0"/>
                          </a:rPr>
                          <m:t> </m:t>
                        </m:r>
                        <m:r>
                          <a:rPr lang="en-US" altLang="zh-TW" sz="2800" b="0" i="1" smtClean="0">
                            <a:latin typeface="Cambria Math" panose="02040503050406030204" pitchFamily="18" charset="0"/>
                          </a:rPr>
                          <m:t>𝑜𝑓</m:t>
                        </m:r>
                        <m:r>
                          <a:rPr lang="en-US" altLang="zh-TW" sz="2800" b="0" i="1" smtClean="0">
                            <a:latin typeface="Cambria Math" panose="02040503050406030204" pitchFamily="18" charset="0"/>
                          </a:rPr>
                          <m:t> </m:t>
                        </m:r>
                        <m:r>
                          <a:rPr lang="en-US" altLang="zh-TW" sz="2800" b="0" i="1" smtClean="0">
                            <a:latin typeface="Cambria Math" panose="02040503050406030204" pitchFamily="18" charset="0"/>
                          </a:rPr>
                          <m:t>𝐸𝑃𝐶</m:t>
                        </m:r>
                      </m:den>
                    </m:f>
                  </m:oMath>
                </a14:m>
                <a:r>
                  <a:rPr lang="en-US" altLang="zh-TW" sz="2800" dirty="0"/>
                  <a:t>. </a:t>
                </a:r>
              </a:p>
              <a:p>
                <a:pPr algn="just"/>
                <a:r>
                  <a:rPr lang="en-US" altLang="zh-TW" sz="2800" dirty="0"/>
                  <a:t>If we increase base stations, the load on EPC’s increase until </a:t>
                </a:r>
                <a14:m>
                  <m:oMath xmlns:m="http://schemas.openxmlformats.org/officeDocument/2006/math">
                    <m:sSub>
                      <m:sSubPr>
                        <m:ctrlPr>
                          <a:rPr lang="en-US" altLang="zh-TW" sz="2800" i="1" smtClean="0">
                            <a:latin typeface="Cambria Math" panose="02040503050406030204" pitchFamily="18" charset="0"/>
                          </a:rPr>
                        </m:ctrlPr>
                      </m:sSubPr>
                      <m:e>
                        <m:r>
                          <a:rPr lang="en-US" altLang="zh-TW" sz="2800" i="1">
                            <a:latin typeface="Cambria Math" panose="02040503050406030204" pitchFamily="18" charset="0"/>
                          </a:rPr>
                          <m:t>𝐵</m:t>
                        </m:r>
                      </m:e>
                      <m:sub>
                        <m:r>
                          <a:rPr lang="en-US" altLang="zh-TW" sz="2800" i="1">
                            <a:latin typeface="Cambria Math" panose="02040503050406030204" pitchFamily="18" charset="0"/>
                          </a:rPr>
                          <m:t>𝑚𝑎𝑥</m:t>
                        </m:r>
                      </m:sub>
                    </m:sSub>
                  </m:oMath>
                </a14:m>
                <a:r>
                  <a:rPr lang="en-US" altLang="zh-TW" sz="2800" dirty="0"/>
                  <a:t>= </a:t>
                </a:r>
                <a14:m>
                  <m:oMath xmlns:m="http://schemas.openxmlformats.org/officeDocument/2006/math">
                    <m:nary>
                      <m:naryPr>
                        <m:chr m:val="∑"/>
                        <m:subHide m:val="on"/>
                        <m:supHide m:val="on"/>
                        <m:ctrlPr>
                          <a:rPr lang="en-US" altLang="zh-TW" sz="2800" i="1">
                            <a:latin typeface="Cambria Math" panose="02040503050406030204" pitchFamily="18" charset="0"/>
                          </a:rPr>
                        </m:ctrlPr>
                      </m:naryPr>
                      <m:sub/>
                      <m:sup/>
                      <m:e>
                        <m:r>
                          <a:rPr lang="en-US" altLang="zh-TW" sz="2800" i="1">
                            <a:latin typeface="Cambria Math" panose="02040503050406030204" pitchFamily="18" charset="0"/>
                          </a:rPr>
                          <m:t>(</m:t>
                        </m:r>
                        <m:r>
                          <a:rPr lang="en-US" altLang="zh-TW" sz="2800" i="1">
                            <a:latin typeface="Cambria Math" panose="02040503050406030204" pitchFamily="18" charset="0"/>
                          </a:rPr>
                          <m:t>𝑏𝑎𝑛𝑑𝑤𝑖𝑑𝑡h</m:t>
                        </m:r>
                        <m:r>
                          <a:rPr lang="en-US" altLang="zh-TW" sz="2800" i="1">
                            <a:latin typeface="Cambria Math" panose="02040503050406030204" pitchFamily="18" charset="0"/>
                          </a:rPr>
                          <m:t>)</m:t>
                        </m:r>
                      </m:e>
                    </m:nary>
                  </m:oMath>
                </a14:m>
                <a:r>
                  <a:rPr lang="en-US" altLang="zh-TW" sz="2800" dirty="0"/>
                  <a:t>, after which an EPC is increased.</a:t>
                </a:r>
              </a:p>
              <a:p>
                <a:pPr algn="just"/>
                <a:r>
                  <a:rPr lang="en-US" altLang="zh-TW" sz="2800" dirty="0"/>
                  <a:t>As we increase EPCs, the load across each EPC will decrease. Hence the proof.</a:t>
                </a:r>
                <a:endParaRPr lang="zh-TW" altLang="en-US" sz="2800" dirty="0"/>
              </a:p>
            </p:txBody>
          </p:sp>
        </mc:Choice>
        <mc:Fallback xmlns="">
          <p:sp>
            <p:nvSpPr>
              <p:cNvPr id="3" name="內容版面配置區 2">
                <a:extLst>
                  <a:ext uri="{FF2B5EF4-FFF2-40B4-BE49-F238E27FC236}">
                    <a16:creationId xmlns:a16="http://schemas.microsoft.com/office/drawing/2014/main" id="{BFEBE59F-F6BB-4635-9259-649C84D186C1}"/>
                  </a:ext>
                </a:extLst>
              </p:cNvPr>
              <p:cNvSpPr>
                <a:spLocks noGrp="1" noRot="1" noChangeAspect="1" noMove="1" noResize="1" noEditPoints="1" noAdjustHandles="1" noChangeArrowheads="1" noChangeShapeType="1" noTextEdit="1"/>
              </p:cNvSpPr>
              <p:nvPr>
                <p:ph idx="1"/>
              </p:nvPr>
            </p:nvSpPr>
            <p:spPr>
              <a:blipFill>
                <a:blip r:embed="rId3"/>
                <a:stretch>
                  <a:fillRect l="-1259" t="-1348" r="-1481"/>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02663862-92D2-4CBB-8F96-D37F45DCEA82}"/>
              </a:ext>
            </a:extLst>
          </p:cNvPr>
          <p:cNvSpPr>
            <a:spLocks noGrp="1"/>
          </p:cNvSpPr>
          <p:nvPr>
            <p:ph type="sldNum" sz="quarter" idx="12"/>
          </p:nvPr>
        </p:nvSpPr>
        <p:spPr/>
        <p:txBody>
          <a:bodyPr/>
          <a:lstStyle/>
          <a:p>
            <a:pPr>
              <a:defRPr/>
            </a:pPr>
            <a:fld id="{63DDA615-41D7-46C4-B38D-A852E577950E}" type="slidenum">
              <a:rPr lang="en-US" altLang="zh-TW" smtClean="0"/>
              <a:pPr>
                <a:defRPr/>
              </a:pPr>
              <a:t>43</a:t>
            </a:fld>
            <a:endParaRPr lang="en-US" altLang="zh-TW"/>
          </a:p>
        </p:txBody>
      </p:sp>
    </p:spTree>
    <p:extLst>
      <p:ext uri="{BB962C8B-B14F-4D97-AF65-F5344CB8AC3E}">
        <p14:creationId xmlns:p14="http://schemas.microsoft.com/office/powerpoint/2010/main" val="2540634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F475AD5-2D2A-431E-B4EE-0493FA6B415F}"/>
              </a:ext>
            </a:extLst>
          </p:cNvPr>
          <p:cNvSpPr>
            <a:spLocks noGrp="1"/>
          </p:cNvSpPr>
          <p:nvPr>
            <p:ph type="title"/>
          </p:nvPr>
        </p:nvSpPr>
        <p:spPr/>
        <p:txBody>
          <a:bodyPr/>
          <a:lstStyle/>
          <a:p>
            <a:r>
              <a:rPr lang="en-US" altLang="zh-TW" sz="3600" dirty="0"/>
              <a:t>LTE CAPACITY ALLOCATION PROBLEM AND NP COMPLETENESS</a:t>
            </a:r>
            <a:endParaRPr lang="zh-TW" altLang="en-US" sz="3600" dirty="0"/>
          </a:p>
        </p:txBody>
      </p:sp>
      <p:pic>
        <p:nvPicPr>
          <p:cNvPr id="5" name="內容版面配置區 4">
            <a:extLst>
              <a:ext uri="{FF2B5EF4-FFF2-40B4-BE49-F238E27FC236}">
                <a16:creationId xmlns:a16="http://schemas.microsoft.com/office/drawing/2014/main" id="{0FB1BA57-9353-4778-9D10-FE05DDCAFD10}"/>
              </a:ext>
            </a:extLst>
          </p:cNvPr>
          <p:cNvPicPr>
            <a:picLocks noGrp="1" noChangeAspect="1"/>
          </p:cNvPicPr>
          <p:nvPr>
            <p:ph idx="1"/>
          </p:nvPr>
        </p:nvPicPr>
        <p:blipFill>
          <a:blip r:embed="rId3"/>
          <a:stretch>
            <a:fillRect/>
          </a:stretch>
        </p:blipFill>
        <p:spPr>
          <a:xfrm>
            <a:off x="1979712" y="1544301"/>
            <a:ext cx="4645758" cy="5305812"/>
          </a:xfrm>
          <a:prstGeom prst="rect">
            <a:avLst/>
          </a:prstGeom>
        </p:spPr>
      </p:pic>
      <p:sp>
        <p:nvSpPr>
          <p:cNvPr id="4" name="投影片編號版面配置區 3">
            <a:extLst>
              <a:ext uri="{FF2B5EF4-FFF2-40B4-BE49-F238E27FC236}">
                <a16:creationId xmlns:a16="http://schemas.microsoft.com/office/drawing/2014/main" id="{1BB85D73-1570-432B-95A5-3BCADEA68ED3}"/>
              </a:ext>
            </a:extLst>
          </p:cNvPr>
          <p:cNvSpPr>
            <a:spLocks noGrp="1"/>
          </p:cNvSpPr>
          <p:nvPr>
            <p:ph type="sldNum" sz="quarter" idx="12"/>
          </p:nvPr>
        </p:nvSpPr>
        <p:spPr/>
        <p:txBody>
          <a:bodyPr/>
          <a:lstStyle/>
          <a:p>
            <a:pPr>
              <a:defRPr/>
            </a:pPr>
            <a:fld id="{63DDA615-41D7-46C4-B38D-A852E577950E}" type="slidenum">
              <a:rPr lang="en-US" altLang="zh-TW" smtClean="0"/>
              <a:pPr>
                <a:defRPr/>
              </a:pPr>
              <a:t>44</a:t>
            </a:fld>
            <a:endParaRPr lang="en-US" altLang="zh-TW"/>
          </a:p>
        </p:txBody>
      </p:sp>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D0F85800-64A9-40DD-9FA4-13C6C272CCD0}"/>
                  </a:ext>
                </a:extLst>
              </p:cNvPr>
              <p:cNvSpPr txBox="1"/>
              <p:nvPr/>
            </p:nvSpPr>
            <p:spPr>
              <a:xfrm>
                <a:off x="5508104" y="1397264"/>
                <a:ext cx="635046" cy="375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TW" b="1" i="1" smtClean="0">
                              <a:solidFill>
                                <a:srgbClr val="FF0000"/>
                              </a:solidFill>
                              <a:latin typeface="Cambria Math" panose="02040503050406030204" pitchFamily="18" charset="0"/>
                            </a:rPr>
                          </m:ctrlPr>
                        </m:sSupPr>
                        <m:e>
                          <m:r>
                            <a:rPr lang="en-US" altLang="zh-TW" b="1" i="1" smtClean="0">
                              <a:solidFill>
                                <a:srgbClr val="FF0000"/>
                              </a:solidFill>
                              <a:latin typeface="Cambria Math" panose="02040503050406030204" pitchFamily="18" charset="0"/>
                            </a:rPr>
                            <m:t>𝟏𝟎</m:t>
                          </m:r>
                        </m:e>
                        <m:sup>
                          <m:r>
                            <a:rPr lang="en-US" altLang="zh-TW" b="1" i="1" smtClean="0">
                              <a:solidFill>
                                <a:srgbClr val="FF0000"/>
                              </a:solidFill>
                              <a:latin typeface="Cambria Math" panose="02040503050406030204" pitchFamily="18" charset="0"/>
                            </a:rPr>
                            <m:t>𝟎</m:t>
                          </m:r>
                        </m:sup>
                      </m:sSup>
                    </m:oMath>
                  </m:oMathPara>
                </a14:m>
                <a:endParaRPr lang="zh-TW" altLang="en-US" b="1" dirty="0"/>
              </a:p>
            </p:txBody>
          </p:sp>
        </mc:Choice>
        <mc:Fallback xmlns="">
          <p:sp>
            <p:nvSpPr>
              <p:cNvPr id="3" name="文字方塊 2">
                <a:extLst>
                  <a:ext uri="{FF2B5EF4-FFF2-40B4-BE49-F238E27FC236}">
                    <a16:creationId xmlns:a16="http://schemas.microsoft.com/office/drawing/2014/main" id="{D0F85800-64A9-40DD-9FA4-13C6C272CCD0}"/>
                  </a:ext>
                </a:extLst>
              </p:cNvPr>
              <p:cNvSpPr txBox="1">
                <a:spLocks noRot="1" noChangeAspect="1" noMove="1" noResize="1" noEditPoints="1" noAdjustHandles="1" noChangeArrowheads="1" noChangeShapeType="1" noTextEdit="1"/>
              </p:cNvSpPr>
              <p:nvPr/>
            </p:nvSpPr>
            <p:spPr>
              <a:xfrm>
                <a:off x="5508104" y="1397264"/>
                <a:ext cx="635046" cy="375552"/>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26195A7B-FA52-4414-BFCB-F00A0BFBFF45}"/>
                  </a:ext>
                </a:extLst>
              </p:cNvPr>
              <p:cNvSpPr/>
              <p:nvPr/>
            </p:nvSpPr>
            <p:spPr>
              <a:xfrm>
                <a:off x="3292033" y="1340768"/>
                <a:ext cx="635046" cy="375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TW" b="1" i="1" smtClean="0">
                              <a:solidFill>
                                <a:srgbClr val="FF0000"/>
                              </a:solidFill>
                              <a:latin typeface="Cambria Math" panose="02040503050406030204" pitchFamily="18" charset="0"/>
                            </a:rPr>
                          </m:ctrlPr>
                        </m:sSupPr>
                        <m:e>
                          <m:r>
                            <a:rPr lang="en-US" altLang="zh-TW" b="1" i="1">
                              <a:solidFill>
                                <a:srgbClr val="FF0000"/>
                              </a:solidFill>
                              <a:latin typeface="Cambria Math" panose="02040503050406030204" pitchFamily="18" charset="0"/>
                            </a:rPr>
                            <m:t>𝟏𝟎</m:t>
                          </m:r>
                        </m:e>
                        <m:sup>
                          <m:r>
                            <a:rPr lang="en-US" altLang="zh-TW" b="1" i="1" smtClean="0">
                              <a:solidFill>
                                <a:srgbClr val="FF0000"/>
                              </a:solidFill>
                              <a:latin typeface="Cambria Math" panose="02040503050406030204" pitchFamily="18" charset="0"/>
                            </a:rPr>
                            <m:t>𝟔</m:t>
                          </m:r>
                        </m:sup>
                      </m:sSup>
                    </m:oMath>
                  </m:oMathPara>
                </a14:m>
                <a:endParaRPr lang="zh-TW" altLang="en-US" dirty="0"/>
              </a:p>
            </p:txBody>
          </p:sp>
        </mc:Choice>
        <mc:Fallback xmlns="">
          <p:sp>
            <p:nvSpPr>
              <p:cNvPr id="6" name="矩形 5">
                <a:extLst>
                  <a:ext uri="{FF2B5EF4-FFF2-40B4-BE49-F238E27FC236}">
                    <a16:creationId xmlns:a16="http://schemas.microsoft.com/office/drawing/2014/main" id="{26195A7B-FA52-4414-BFCB-F00A0BFBFF45}"/>
                  </a:ext>
                </a:extLst>
              </p:cNvPr>
              <p:cNvSpPr>
                <a:spLocks noRot="1" noChangeAspect="1" noMove="1" noResize="1" noEditPoints="1" noAdjustHandles="1" noChangeArrowheads="1" noChangeShapeType="1" noTextEdit="1"/>
              </p:cNvSpPr>
              <p:nvPr/>
            </p:nvSpPr>
            <p:spPr>
              <a:xfrm>
                <a:off x="3292033" y="1340768"/>
                <a:ext cx="635046" cy="375552"/>
              </a:xfrm>
              <a:prstGeom prst="rect">
                <a:avLst/>
              </a:prstGeom>
              <a:blipFill>
                <a:blip r:embed="rId5"/>
                <a:stretch>
                  <a:fillRect/>
                </a:stretch>
              </a:blipFill>
            </p:spPr>
            <p:txBody>
              <a:bodyPr/>
              <a:lstStyle/>
              <a:p>
                <a:r>
                  <a:rPr lang="zh-TW" altLang="en-US">
                    <a:noFill/>
                  </a:rPr>
                  <a:t> </a:t>
                </a:r>
              </a:p>
            </p:txBody>
          </p:sp>
        </mc:Fallback>
      </mc:AlternateContent>
      <p:sp>
        <p:nvSpPr>
          <p:cNvPr id="7" name="文字方塊 6">
            <a:extLst>
              <a:ext uri="{FF2B5EF4-FFF2-40B4-BE49-F238E27FC236}">
                <a16:creationId xmlns:a16="http://schemas.microsoft.com/office/drawing/2014/main" id="{2869E2DB-0982-43A0-A03D-15F83A223284}"/>
              </a:ext>
            </a:extLst>
          </p:cNvPr>
          <p:cNvSpPr txBox="1"/>
          <p:nvPr/>
        </p:nvSpPr>
        <p:spPr>
          <a:xfrm>
            <a:off x="3419872" y="2420888"/>
            <a:ext cx="312906" cy="369332"/>
          </a:xfrm>
          <a:prstGeom prst="rect">
            <a:avLst/>
          </a:prstGeom>
          <a:noFill/>
        </p:spPr>
        <p:txBody>
          <a:bodyPr wrap="none" rtlCol="0">
            <a:spAutoFit/>
          </a:bodyPr>
          <a:lstStyle/>
          <a:p>
            <a:r>
              <a:rPr lang="en-US" altLang="zh-TW" b="1" dirty="0">
                <a:solidFill>
                  <a:srgbClr val="FF0000"/>
                </a:solidFill>
              </a:rPr>
              <a:t>1</a:t>
            </a:r>
            <a:endParaRPr lang="zh-TW" altLang="en-US" b="1" dirty="0">
              <a:solidFill>
                <a:srgbClr val="FF0000"/>
              </a:solidFill>
            </a:endParaRPr>
          </a:p>
        </p:txBody>
      </p:sp>
      <p:sp>
        <p:nvSpPr>
          <p:cNvPr id="8" name="矩形 7">
            <a:extLst>
              <a:ext uri="{FF2B5EF4-FFF2-40B4-BE49-F238E27FC236}">
                <a16:creationId xmlns:a16="http://schemas.microsoft.com/office/drawing/2014/main" id="{DB1A6AC7-1117-488C-811B-0526E32BB142}"/>
              </a:ext>
            </a:extLst>
          </p:cNvPr>
          <p:cNvSpPr/>
          <p:nvPr/>
        </p:nvSpPr>
        <p:spPr>
          <a:xfrm>
            <a:off x="5627246" y="3340073"/>
            <a:ext cx="312906" cy="369332"/>
          </a:xfrm>
          <a:prstGeom prst="rect">
            <a:avLst/>
          </a:prstGeom>
        </p:spPr>
        <p:txBody>
          <a:bodyPr wrap="square">
            <a:spAutoFit/>
          </a:bodyPr>
          <a:lstStyle/>
          <a:p>
            <a:r>
              <a:rPr lang="en-US" altLang="zh-TW" b="1" dirty="0">
                <a:solidFill>
                  <a:srgbClr val="FF0000"/>
                </a:solidFill>
              </a:rPr>
              <a:t>1</a:t>
            </a:r>
            <a:endParaRPr lang="zh-TW" altLang="en-US" b="1" dirty="0">
              <a:solidFill>
                <a:srgbClr val="FF0000"/>
              </a:solidFill>
            </a:endParaRPr>
          </a:p>
        </p:txBody>
      </p:sp>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372EF339-795A-469D-9287-258CDAC7667E}"/>
                  </a:ext>
                </a:extLst>
              </p:cNvPr>
              <p:cNvSpPr txBox="1"/>
              <p:nvPr/>
            </p:nvSpPr>
            <p:spPr>
              <a:xfrm>
                <a:off x="682211" y="2160602"/>
                <a:ext cx="1115113" cy="646331"/>
              </a:xfrm>
              <a:prstGeom prst="rect">
                <a:avLst/>
              </a:prstGeom>
              <a:noFill/>
            </p:spPr>
            <p:txBody>
              <a:bodyPr wrap="none" rtlCol="0">
                <a:spAutoFit/>
              </a:bodyPr>
              <a:lstStyle/>
              <a:p>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𝑋</m:t>
                        </m:r>
                      </m:e>
                      <m:sub>
                        <m:r>
                          <a:rPr lang="en-US" altLang="zh-TW" b="0" i="1" smtClean="0">
                            <a:latin typeface="Cambria Math" panose="02040503050406030204" pitchFamily="18" charset="0"/>
                          </a:rPr>
                          <m:t>1</m:t>
                        </m:r>
                      </m:sub>
                    </m:sSub>
                  </m:oMath>
                </a14:m>
                <a:r>
                  <a:rPr lang="en-US" altLang="zh-TW" dirty="0"/>
                  <a:t>=True</a:t>
                </a:r>
              </a:p>
              <a:p>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𝑍</m:t>
                        </m:r>
                      </m:e>
                      <m:sub>
                        <m:r>
                          <a:rPr lang="en-US" altLang="zh-TW" i="1">
                            <a:latin typeface="Cambria Math" panose="02040503050406030204" pitchFamily="18" charset="0"/>
                          </a:rPr>
                          <m:t>1</m:t>
                        </m:r>
                      </m:sub>
                    </m:sSub>
                  </m:oMath>
                </a14:m>
                <a:r>
                  <a:rPr lang="en-US" altLang="zh-TW" dirty="0"/>
                  <a:t>=False</a:t>
                </a:r>
              </a:p>
            </p:txBody>
          </p:sp>
        </mc:Choice>
        <mc:Fallback xmlns="">
          <p:sp>
            <p:nvSpPr>
              <p:cNvPr id="9" name="文字方塊 8">
                <a:extLst>
                  <a:ext uri="{FF2B5EF4-FFF2-40B4-BE49-F238E27FC236}">
                    <a16:creationId xmlns:a16="http://schemas.microsoft.com/office/drawing/2014/main" id="{372EF339-795A-469D-9287-258CDAC7667E}"/>
                  </a:ext>
                </a:extLst>
              </p:cNvPr>
              <p:cNvSpPr txBox="1">
                <a:spLocks noRot="1" noChangeAspect="1" noMove="1" noResize="1" noEditPoints="1" noAdjustHandles="1" noChangeArrowheads="1" noChangeShapeType="1" noTextEdit="1"/>
              </p:cNvSpPr>
              <p:nvPr/>
            </p:nvSpPr>
            <p:spPr>
              <a:xfrm>
                <a:off x="682211" y="2160602"/>
                <a:ext cx="1115113" cy="646331"/>
              </a:xfrm>
              <a:prstGeom prst="rect">
                <a:avLst/>
              </a:prstGeom>
              <a:blipFill>
                <a:blip r:embed="rId6"/>
                <a:stretch>
                  <a:fillRect t="-4717" r="-3825" b="-14151"/>
                </a:stretch>
              </a:blipFill>
            </p:spPr>
            <p:txBody>
              <a:bodyPr/>
              <a:lstStyle/>
              <a:p>
                <a:r>
                  <a:rPr lang="zh-TW" altLang="en-US">
                    <a:noFill/>
                  </a:rPr>
                  <a:t> </a:t>
                </a:r>
              </a:p>
            </p:txBody>
          </p:sp>
        </mc:Fallback>
      </mc:AlternateContent>
      <p:sp>
        <p:nvSpPr>
          <p:cNvPr id="15" name="弧形 14">
            <a:extLst>
              <a:ext uri="{FF2B5EF4-FFF2-40B4-BE49-F238E27FC236}">
                <a16:creationId xmlns:a16="http://schemas.microsoft.com/office/drawing/2014/main" id="{F332E18F-FFA8-4D8C-B46F-0792057CA1B1}"/>
              </a:ext>
            </a:extLst>
          </p:cNvPr>
          <p:cNvSpPr/>
          <p:nvPr/>
        </p:nvSpPr>
        <p:spPr>
          <a:xfrm rot="13471125">
            <a:off x="2542829" y="2310071"/>
            <a:ext cx="493893" cy="473473"/>
          </a:xfrm>
          <a:prstGeom prst="arc">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zh-TW" altLang="en-US">
              <a:solidFill>
                <a:srgbClr val="FF0000"/>
              </a:solidFill>
            </a:endParaRPr>
          </a:p>
        </p:txBody>
      </p:sp>
      <p:cxnSp>
        <p:nvCxnSpPr>
          <p:cNvPr id="17" name="直線接點 16">
            <a:extLst>
              <a:ext uri="{FF2B5EF4-FFF2-40B4-BE49-F238E27FC236}">
                <a16:creationId xmlns:a16="http://schemas.microsoft.com/office/drawing/2014/main" id="{D96229CF-A95E-409C-9BEA-7BD489CD2660}"/>
              </a:ext>
            </a:extLst>
          </p:cNvPr>
          <p:cNvCxnSpPr>
            <a:cxnSpLocks/>
          </p:cNvCxnSpPr>
          <p:nvPr/>
        </p:nvCxnSpPr>
        <p:spPr>
          <a:xfrm>
            <a:off x="1907704" y="3969250"/>
            <a:ext cx="5256584" cy="35814"/>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20" name="直線接點 19">
            <a:extLst>
              <a:ext uri="{FF2B5EF4-FFF2-40B4-BE49-F238E27FC236}">
                <a16:creationId xmlns:a16="http://schemas.microsoft.com/office/drawing/2014/main" id="{77530BC1-651B-44B0-B537-E6943B2B258F}"/>
              </a:ext>
            </a:extLst>
          </p:cNvPr>
          <p:cNvCxnSpPr>
            <a:cxnSpLocks/>
          </p:cNvCxnSpPr>
          <p:nvPr/>
        </p:nvCxnSpPr>
        <p:spPr>
          <a:xfrm>
            <a:off x="4499992" y="1417638"/>
            <a:ext cx="0" cy="5440362"/>
          </a:xfrm>
          <a:prstGeom prst="line">
            <a:avLst/>
          </a:prstGeom>
          <a:ln/>
        </p:spPr>
        <p:style>
          <a:lnRef idx="3">
            <a:schemeClr val="accent6"/>
          </a:lnRef>
          <a:fillRef idx="0">
            <a:schemeClr val="accent6"/>
          </a:fillRef>
          <a:effectRef idx="2">
            <a:schemeClr val="accent6"/>
          </a:effectRef>
          <a:fontRef idx="minor">
            <a:schemeClr val="tx1"/>
          </a:fontRef>
        </p:style>
      </p:cxnSp>
      <p:sp>
        <p:nvSpPr>
          <p:cNvPr id="23" name="文字方塊 22">
            <a:extLst>
              <a:ext uri="{FF2B5EF4-FFF2-40B4-BE49-F238E27FC236}">
                <a16:creationId xmlns:a16="http://schemas.microsoft.com/office/drawing/2014/main" id="{3EED2A61-3B06-41C3-B5A8-32C6D23A0AB7}"/>
              </a:ext>
            </a:extLst>
          </p:cNvPr>
          <p:cNvSpPr txBox="1"/>
          <p:nvPr/>
        </p:nvSpPr>
        <p:spPr>
          <a:xfrm>
            <a:off x="2006912" y="2118904"/>
            <a:ext cx="440799" cy="923330"/>
          </a:xfrm>
          <a:prstGeom prst="rect">
            <a:avLst/>
          </a:prstGeom>
          <a:noFill/>
        </p:spPr>
        <p:txBody>
          <a:bodyPr wrap="square" rtlCol="0">
            <a:spAutoFit/>
          </a:bodyPr>
          <a:lstStyle/>
          <a:p>
            <a:r>
              <a:rPr lang="zh-TW" altLang="en-US" dirty="0"/>
              <a:t>二擇一</a:t>
            </a:r>
          </a:p>
        </p:txBody>
      </p:sp>
      <p:cxnSp>
        <p:nvCxnSpPr>
          <p:cNvPr id="27" name="接點: 肘形 26">
            <a:extLst>
              <a:ext uri="{FF2B5EF4-FFF2-40B4-BE49-F238E27FC236}">
                <a16:creationId xmlns:a16="http://schemas.microsoft.com/office/drawing/2014/main" id="{6CCF1551-A70D-40FC-9257-1890B712DB1C}"/>
              </a:ext>
            </a:extLst>
          </p:cNvPr>
          <p:cNvCxnSpPr>
            <a:cxnSpLocks/>
            <a:stCxn id="23" idx="2"/>
          </p:cNvCxnSpPr>
          <p:nvPr/>
        </p:nvCxnSpPr>
        <p:spPr>
          <a:xfrm rot="16200000" flipH="1">
            <a:off x="1061518" y="4208028"/>
            <a:ext cx="3679243" cy="1347654"/>
          </a:xfrm>
          <a:prstGeom prst="bentConnector3">
            <a:avLst>
              <a:gd name="adj1" fmla="val 102096"/>
            </a:avLst>
          </a:prstGeom>
          <a:ln>
            <a:tailEnd type="triangle"/>
          </a:ln>
        </p:spPr>
        <p:style>
          <a:lnRef idx="1">
            <a:schemeClr val="accent2"/>
          </a:lnRef>
          <a:fillRef idx="0">
            <a:schemeClr val="accent2"/>
          </a:fillRef>
          <a:effectRef idx="0">
            <a:schemeClr val="accent2"/>
          </a:effectRef>
          <a:fontRef idx="minor">
            <a:schemeClr val="tx1"/>
          </a:fontRef>
        </p:style>
      </p:cxnSp>
      <p:sp>
        <p:nvSpPr>
          <p:cNvPr id="28" name="橢圓 27">
            <a:extLst>
              <a:ext uri="{FF2B5EF4-FFF2-40B4-BE49-F238E27FC236}">
                <a16:creationId xmlns:a16="http://schemas.microsoft.com/office/drawing/2014/main" id="{9A619897-A201-45D3-A989-B41B368D31D7}"/>
              </a:ext>
            </a:extLst>
          </p:cNvPr>
          <p:cNvSpPr/>
          <p:nvPr/>
        </p:nvSpPr>
        <p:spPr>
          <a:xfrm>
            <a:off x="3372739" y="6348463"/>
            <a:ext cx="360029" cy="3730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32" name="文字方塊 31">
                <a:extLst>
                  <a:ext uri="{FF2B5EF4-FFF2-40B4-BE49-F238E27FC236}">
                    <a16:creationId xmlns:a16="http://schemas.microsoft.com/office/drawing/2014/main" id="{7A1FD8C3-FDB4-4BC2-B3E9-BBB63957EFBC}"/>
                  </a:ext>
                </a:extLst>
              </p:cNvPr>
              <p:cNvSpPr txBox="1"/>
              <p:nvPr/>
            </p:nvSpPr>
            <p:spPr>
              <a:xfrm>
                <a:off x="6390234" y="1921085"/>
                <a:ext cx="2336152" cy="2862322"/>
              </a:xfrm>
              <a:prstGeom prst="rect">
                <a:avLst/>
              </a:prstGeom>
              <a:noFill/>
            </p:spPr>
            <p:txBody>
              <a:bodyPr wrap="none" rtlCol="0">
                <a:spAutoFit/>
              </a:bodyPr>
              <a:lstStyle/>
              <a:p>
                <a:pPr lvl="0"/>
                <a14:m>
                  <m:oMath xmlns:m="http://schemas.openxmlformats.org/officeDocument/2006/math">
                    <m:r>
                      <a:rPr lang="en-US" altLang="zh-TW" i="1" smtClean="0">
                        <a:latin typeface="Cambria Math" panose="02040503050406030204" pitchFamily="18" charset="0"/>
                      </a:rPr>
                      <m:t>𝜑</m:t>
                    </m:r>
                    <m:r>
                      <a:rPr lang="en-US" altLang="zh-TW" i="1" smtClean="0">
                        <a:latin typeface="Cambria Math" panose="02040503050406030204" pitchFamily="18" charset="0"/>
                      </a:rPr>
                      <m:t>=</m:t>
                    </m:r>
                    <m:sSub>
                      <m:sSubPr>
                        <m:ctrlPr>
                          <a:rPr lang="zh-TW" altLang="zh-TW" i="1">
                            <a:latin typeface="Cambria Math" panose="02040503050406030204" pitchFamily="18" charset="0"/>
                          </a:rPr>
                        </m:ctrlPr>
                      </m:sSubPr>
                      <m:e>
                        <m:r>
                          <a:rPr lang="en-US" altLang="zh-TW" i="1">
                            <a:latin typeface="Cambria Math" panose="02040503050406030204" pitchFamily="18" charset="0"/>
                          </a:rPr>
                          <m:t>𝐶</m:t>
                        </m:r>
                      </m:e>
                      <m:sub>
                        <m:r>
                          <a:rPr lang="en-US" altLang="zh-TW" i="1">
                            <a:latin typeface="Cambria Math" panose="02040503050406030204" pitchFamily="18" charset="0"/>
                          </a:rPr>
                          <m:t>1</m:t>
                        </m:r>
                      </m:sub>
                    </m:sSub>
                    <m:r>
                      <a:rPr lang="en-US" altLang="zh-TW" i="1">
                        <a:latin typeface="Cambria Math" panose="02040503050406030204" pitchFamily="18" charset="0"/>
                      </a:rPr>
                      <m:t>∧</m:t>
                    </m:r>
                  </m:oMath>
                </a14:m>
                <a:r>
                  <a:rPr lang="en-US" altLang="zh-TW" dirty="0"/>
                  <a:t> </a:t>
                </a:r>
                <a14:m>
                  <m:oMath xmlns:m="http://schemas.openxmlformats.org/officeDocument/2006/math">
                    <m:sSub>
                      <m:sSubPr>
                        <m:ctrlPr>
                          <a:rPr lang="zh-TW" altLang="zh-TW" i="1">
                            <a:latin typeface="Cambria Math" panose="02040503050406030204" pitchFamily="18" charset="0"/>
                          </a:rPr>
                        </m:ctrlPr>
                      </m:sSubPr>
                      <m:e>
                        <m:r>
                          <a:rPr lang="en-US" altLang="zh-TW" i="1">
                            <a:latin typeface="Cambria Math" panose="02040503050406030204" pitchFamily="18" charset="0"/>
                          </a:rPr>
                          <m:t>𝐶</m:t>
                        </m:r>
                      </m:e>
                      <m:sub>
                        <m:r>
                          <a:rPr lang="en-US" altLang="zh-TW" i="1">
                            <a:latin typeface="Cambria Math" panose="02040503050406030204" pitchFamily="18" charset="0"/>
                          </a:rPr>
                          <m:t>2</m:t>
                        </m:r>
                      </m:sub>
                    </m:sSub>
                  </m:oMath>
                </a14:m>
                <a:r>
                  <a:rPr lang="en-US" altLang="zh-TW" dirty="0"/>
                  <a:t> </a:t>
                </a:r>
                <a14:m>
                  <m:oMath xmlns:m="http://schemas.openxmlformats.org/officeDocument/2006/math">
                    <m:r>
                      <a:rPr lang="en-US" altLang="zh-TW" i="1">
                        <a:latin typeface="Cambria Math" panose="02040503050406030204" pitchFamily="18" charset="0"/>
                      </a:rPr>
                      <m:t>∧</m:t>
                    </m:r>
                  </m:oMath>
                </a14:m>
                <a:r>
                  <a:rPr lang="en-US" altLang="zh-TW" dirty="0"/>
                  <a:t> </a:t>
                </a:r>
                <a14:m>
                  <m:oMath xmlns:m="http://schemas.openxmlformats.org/officeDocument/2006/math">
                    <m:sSub>
                      <m:sSubPr>
                        <m:ctrlPr>
                          <a:rPr lang="zh-TW" altLang="zh-TW" i="1">
                            <a:latin typeface="Cambria Math" panose="02040503050406030204" pitchFamily="18" charset="0"/>
                          </a:rPr>
                        </m:ctrlPr>
                      </m:sSubPr>
                      <m:e>
                        <m:r>
                          <a:rPr lang="en-US" altLang="zh-TW" i="1">
                            <a:latin typeface="Cambria Math" panose="02040503050406030204" pitchFamily="18" charset="0"/>
                          </a:rPr>
                          <m:t>𝐶</m:t>
                        </m:r>
                      </m:e>
                      <m:sub>
                        <m:r>
                          <a:rPr lang="en-US" altLang="zh-TW" i="1">
                            <a:latin typeface="Cambria Math" panose="02040503050406030204" pitchFamily="18" charset="0"/>
                          </a:rPr>
                          <m:t>3</m:t>
                        </m:r>
                      </m:sub>
                    </m:sSub>
                  </m:oMath>
                </a14:m>
                <a:r>
                  <a:rPr lang="en-US" altLang="zh-TW" dirty="0"/>
                  <a:t> </a:t>
                </a:r>
                <a14:m>
                  <m:oMath xmlns:m="http://schemas.openxmlformats.org/officeDocument/2006/math">
                    <m:r>
                      <a:rPr lang="en-US" altLang="zh-TW" i="1">
                        <a:latin typeface="Cambria Math" panose="02040503050406030204" pitchFamily="18" charset="0"/>
                      </a:rPr>
                      <m:t>∧</m:t>
                    </m:r>
                  </m:oMath>
                </a14:m>
                <a:r>
                  <a:rPr lang="en-US" altLang="zh-TW" dirty="0"/>
                  <a:t> </a:t>
                </a:r>
                <a14:m>
                  <m:oMath xmlns:m="http://schemas.openxmlformats.org/officeDocument/2006/math">
                    <m:sSub>
                      <m:sSubPr>
                        <m:ctrlPr>
                          <a:rPr lang="zh-TW" altLang="zh-TW" i="1">
                            <a:latin typeface="Cambria Math" panose="02040503050406030204" pitchFamily="18" charset="0"/>
                          </a:rPr>
                        </m:ctrlPr>
                      </m:sSubPr>
                      <m:e>
                        <m:r>
                          <a:rPr lang="en-US" altLang="zh-TW" i="1">
                            <a:latin typeface="Cambria Math" panose="02040503050406030204" pitchFamily="18" charset="0"/>
                          </a:rPr>
                          <m:t>𝐶</m:t>
                        </m:r>
                      </m:e>
                      <m:sub>
                        <m:r>
                          <a:rPr lang="en-US" altLang="zh-TW" i="1">
                            <a:latin typeface="Cambria Math" panose="02040503050406030204" pitchFamily="18" charset="0"/>
                          </a:rPr>
                          <m:t>4</m:t>
                        </m:r>
                      </m:sub>
                    </m:sSub>
                  </m:oMath>
                </a14:m>
                <a:endParaRPr lang="en-US" altLang="zh-TW" i="1" dirty="0"/>
              </a:p>
              <a:p>
                <a:pPr lvl="0"/>
                <a:endParaRPr lang="en-US" altLang="zh-TW" i="1" dirty="0"/>
              </a:p>
              <a:p>
                <a:pPr lvl="0"/>
                <a14:m>
                  <m:oMathPara xmlns:m="http://schemas.openxmlformats.org/officeDocument/2006/math">
                    <m:oMathParaPr>
                      <m:jc m:val="centerGroup"/>
                    </m:oMathParaPr>
                    <m:oMath xmlns:m="http://schemas.openxmlformats.org/officeDocument/2006/math">
                      <m:sSub>
                        <m:sSubPr>
                          <m:ctrlPr>
                            <a:rPr lang="zh-TW" altLang="zh-TW" i="1" u="sng" smtClean="0">
                              <a:solidFill>
                                <a:srgbClr val="FF0000"/>
                              </a:solidFill>
                              <a:latin typeface="Cambria Math" panose="02040503050406030204" pitchFamily="18" charset="0"/>
                            </a:rPr>
                          </m:ctrlPr>
                        </m:sSubPr>
                        <m:e>
                          <m:r>
                            <a:rPr lang="en-US" altLang="zh-TW" i="1" u="sng">
                              <a:solidFill>
                                <a:srgbClr val="FF0000"/>
                              </a:solidFill>
                              <a:latin typeface="Cambria Math" panose="02040503050406030204" pitchFamily="18" charset="0"/>
                            </a:rPr>
                            <m:t>𝐶</m:t>
                          </m:r>
                        </m:e>
                        <m:sub>
                          <m:r>
                            <a:rPr lang="en-US" altLang="zh-TW" i="1" u="sng">
                              <a:solidFill>
                                <a:srgbClr val="FF0000"/>
                              </a:solidFill>
                              <a:latin typeface="Cambria Math" panose="02040503050406030204" pitchFamily="18" charset="0"/>
                            </a:rPr>
                            <m:t>1</m:t>
                          </m:r>
                        </m:sub>
                      </m:sSub>
                      <m:r>
                        <a:rPr lang="en-US" altLang="zh-TW" i="1" u="sng">
                          <a:solidFill>
                            <a:srgbClr val="FF0000"/>
                          </a:solidFill>
                          <a:latin typeface="Cambria Math" panose="02040503050406030204" pitchFamily="18" charset="0"/>
                        </a:rPr>
                        <m:t>=</m:t>
                      </m:r>
                      <m:d>
                        <m:dPr>
                          <m:ctrlPr>
                            <a:rPr lang="en-US" altLang="zh-TW" i="1" u="sng">
                              <a:solidFill>
                                <a:srgbClr val="FF0000"/>
                              </a:solidFill>
                              <a:latin typeface="Cambria Math" panose="02040503050406030204" pitchFamily="18" charset="0"/>
                            </a:rPr>
                          </m:ctrlPr>
                        </m:dPr>
                        <m:e>
                          <m:sSub>
                            <m:sSubPr>
                              <m:ctrlPr>
                                <a:rPr lang="zh-TW" altLang="zh-TW" i="1" u="sng">
                                  <a:solidFill>
                                    <a:srgbClr val="FF0000"/>
                                  </a:solidFill>
                                  <a:latin typeface="Cambria Math" panose="02040503050406030204" pitchFamily="18" charset="0"/>
                                </a:rPr>
                              </m:ctrlPr>
                            </m:sSubPr>
                            <m:e>
                              <m:r>
                                <a:rPr lang="en-US" altLang="zh-TW" i="1" u="sng">
                                  <a:solidFill>
                                    <a:srgbClr val="FF0000"/>
                                  </a:solidFill>
                                  <a:latin typeface="Cambria Math" panose="02040503050406030204" pitchFamily="18" charset="0"/>
                                </a:rPr>
                                <m:t>𝑋</m:t>
                              </m:r>
                            </m:e>
                            <m:sub>
                              <m:r>
                                <a:rPr lang="en-US" altLang="zh-TW" i="1" u="sng">
                                  <a:solidFill>
                                    <a:srgbClr val="FF0000"/>
                                  </a:solidFill>
                                  <a:latin typeface="Cambria Math" panose="02040503050406030204" pitchFamily="18" charset="0"/>
                                </a:rPr>
                                <m:t>1</m:t>
                              </m:r>
                            </m:sub>
                          </m:sSub>
                          <m:r>
                            <a:rPr lang="en-US" altLang="zh-TW" i="1" u="sng">
                              <a:solidFill>
                                <a:srgbClr val="FF0000"/>
                              </a:solidFill>
                              <a:latin typeface="Cambria Math" panose="02040503050406030204" pitchFamily="18" charset="0"/>
                            </a:rPr>
                            <m:t>∨</m:t>
                          </m:r>
                          <m:acc>
                            <m:accPr>
                              <m:chr m:val="̅"/>
                              <m:ctrlPr>
                                <a:rPr lang="zh-TW" altLang="zh-TW" i="1" u="sng">
                                  <a:solidFill>
                                    <a:srgbClr val="FF0000"/>
                                  </a:solidFill>
                                  <a:latin typeface="Cambria Math" panose="02040503050406030204" pitchFamily="18" charset="0"/>
                                </a:rPr>
                              </m:ctrlPr>
                            </m:accPr>
                            <m:e>
                              <m:sSub>
                                <m:sSubPr>
                                  <m:ctrlPr>
                                    <a:rPr lang="zh-TW" altLang="zh-TW" i="1" u="sng">
                                      <a:solidFill>
                                        <a:srgbClr val="FF0000"/>
                                      </a:solidFill>
                                      <a:latin typeface="Cambria Math" panose="02040503050406030204" pitchFamily="18" charset="0"/>
                                    </a:rPr>
                                  </m:ctrlPr>
                                </m:sSubPr>
                                <m:e>
                                  <m:r>
                                    <a:rPr lang="en-US" altLang="zh-TW" i="1" u="sng">
                                      <a:solidFill>
                                        <a:srgbClr val="FF0000"/>
                                      </a:solidFill>
                                      <a:latin typeface="Cambria Math" panose="02040503050406030204" pitchFamily="18" charset="0"/>
                                    </a:rPr>
                                    <m:t>𝑋</m:t>
                                  </m:r>
                                </m:e>
                                <m:sub>
                                  <m:r>
                                    <a:rPr lang="en-US" altLang="zh-TW" i="1" u="sng">
                                      <a:solidFill>
                                        <a:srgbClr val="FF0000"/>
                                      </a:solidFill>
                                      <a:latin typeface="Cambria Math" panose="02040503050406030204" pitchFamily="18" charset="0"/>
                                    </a:rPr>
                                    <m:t>2</m:t>
                                  </m:r>
                                </m:sub>
                              </m:sSub>
                            </m:e>
                          </m:acc>
                          <m:r>
                            <a:rPr lang="en-US" altLang="zh-TW" i="1" u="sng">
                              <a:solidFill>
                                <a:srgbClr val="FF0000"/>
                              </a:solidFill>
                              <a:latin typeface="Cambria Math" panose="02040503050406030204" pitchFamily="18" charset="0"/>
                            </a:rPr>
                            <m:t>∨</m:t>
                          </m:r>
                          <m:acc>
                            <m:accPr>
                              <m:chr m:val="̅"/>
                              <m:ctrlPr>
                                <a:rPr lang="zh-TW" altLang="zh-TW" i="1" u="sng">
                                  <a:solidFill>
                                    <a:srgbClr val="FF0000"/>
                                  </a:solidFill>
                                  <a:latin typeface="Cambria Math" panose="02040503050406030204" pitchFamily="18" charset="0"/>
                                </a:rPr>
                              </m:ctrlPr>
                            </m:accPr>
                            <m:e>
                              <m:sSub>
                                <m:sSubPr>
                                  <m:ctrlPr>
                                    <a:rPr lang="zh-TW" altLang="zh-TW" i="1" u="sng">
                                      <a:solidFill>
                                        <a:srgbClr val="FF0000"/>
                                      </a:solidFill>
                                      <a:latin typeface="Cambria Math" panose="02040503050406030204" pitchFamily="18" charset="0"/>
                                    </a:rPr>
                                  </m:ctrlPr>
                                </m:sSubPr>
                                <m:e>
                                  <m:r>
                                    <a:rPr lang="en-US" altLang="zh-TW" i="1" u="sng">
                                      <a:solidFill>
                                        <a:srgbClr val="FF0000"/>
                                      </a:solidFill>
                                      <a:latin typeface="Cambria Math" panose="02040503050406030204" pitchFamily="18" charset="0"/>
                                    </a:rPr>
                                    <m:t>𝑋</m:t>
                                  </m:r>
                                </m:e>
                                <m:sub>
                                  <m:r>
                                    <a:rPr lang="en-US" altLang="zh-TW" i="1" u="sng">
                                      <a:solidFill>
                                        <a:srgbClr val="FF0000"/>
                                      </a:solidFill>
                                      <a:latin typeface="Cambria Math" panose="02040503050406030204" pitchFamily="18" charset="0"/>
                                    </a:rPr>
                                    <m:t>3</m:t>
                                  </m:r>
                                </m:sub>
                              </m:sSub>
                            </m:e>
                          </m:acc>
                        </m:e>
                      </m:d>
                    </m:oMath>
                  </m:oMathPara>
                </a14:m>
                <a:endParaRPr lang="en-US" altLang="zh-TW" i="1" u="sng" dirty="0">
                  <a:latin typeface="Cambria Math" panose="02040503050406030204" pitchFamily="18" charset="0"/>
                </a:endParaRPr>
              </a:p>
              <a:p>
                <a:pPr lvl="0"/>
                <a:endParaRPr lang="en-US" altLang="zh-TW" i="1" dirty="0">
                  <a:latin typeface="Cambria Math" panose="02040503050406030204" pitchFamily="18" charset="0"/>
                </a:endParaRPr>
              </a:p>
              <a:p>
                <a:pPr lvl="0"/>
                <a14:m>
                  <m:oMathPara xmlns:m="http://schemas.openxmlformats.org/officeDocument/2006/math">
                    <m:oMathParaPr>
                      <m:jc m:val="centerGroup"/>
                    </m:oMathParaPr>
                    <m:oMath xmlns:m="http://schemas.openxmlformats.org/officeDocument/2006/math">
                      <m:sSub>
                        <m:sSubPr>
                          <m:ctrlPr>
                            <a:rPr lang="zh-TW" altLang="zh-TW" i="1">
                              <a:latin typeface="Cambria Math" panose="02040503050406030204" pitchFamily="18" charset="0"/>
                            </a:rPr>
                          </m:ctrlPr>
                        </m:sSubPr>
                        <m:e>
                          <m:r>
                            <a:rPr lang="en-US" altLang="zh-TW" i="1">
                              <a:latin typeface="Cambria Math" panose="02040503050406030204" pitchFamily="18" charset="0"/>
                            </a:rPr>
                            <m:t>𝐶</m:t>
                          </m:r>
                        </m:e>
                        <m:sub>
                          <m:r>
                            <a:rPr lang="en-US" altLang="zh-TW" i="1">
                              <a:latin typeface="Cambria Math" panose="02040503050406030204" pitchFamily="18" charset="0"/>
                            </a:rPr>
                            <m:t>2</m:t>
                          </m:r>
                        </m:sub>
                      </m:sSub>
                      <m:r>
                        <a:rPr lang="en-US" altLang="zh-TW" i="1">
                          <a:latin typeface="Cambria Math" panose="02040503050406030204" pitchFamily="18" charset="0"/>
                        </a:rPr>
                        <m:t>=</m:t>
                      </m:r>
                      <m:d>
                        <m:dPr>
                          <m:ctrlPr>
                            <a:rPr lang="en-US" altLang="zh-TW" i="1">
                              <a:latin typeface="Cambria Math" panose="02040503050406030204" pitchFamily="18" charset="0"/>
                            </a:rPr>
                          </m:ctrlPr>
                        </m:dPr>
                        <m:e>
                          <m:acc>
                            <m:accPr>
                              <m:chr m:val="̅"/>
                              <m:ctrlPr>
                                <a:rPr lang="zh-TW" altLang="zh-TW" i="1">
                                  <a:latin typeface="Cambria Math" panose="02040503050406030204" pitchFamily="18" charset="0"/>
                                </a:rPr>
                              </m:ctrlPr>
                            </m:accPr>
                            <m:e>
                              <m:sSub>
                                <m:sSubPr>
                                  <m:ctrlPr>
                                    <a:rPr lang="zh-TW" altLang="zh-TW" i="1">
                                      <a:latin typeface="Cambria Math" panose="02040503050406030204" pitchFamily="18" charset="0"/>
                                    </a:rPr>
                                  </m:ctrlPr>
                                </m:sSubPr>
                                <m:e>
                                  <m:r>
                                    <a:rPr lang="en-US" altLang="zh-TW" i="1">
                                      <a:latin typeface="Cambria Math" panose="02040503050406030204" pitchFamily="18" charset="0"/>
                                    </a:rPr>
                                    <m:t>𝑋</m:t>
                                  </m:r>
                                </m:e>
                                <m:sub>
                                  <m:r>
                                    <a:rPr lang="en-US" altLang="zh-TW" i="1">
                                      <a:latin typeface="Cambria Math" panose="02040503050406030204" pitchFamily="18" charset="0"/>
                                    </a:rPr>
                                    <m:t>1</m:t>
                                  </m:r>
                                </m:sub>
                              </m:sSub>
                            </m:e>
                          </m:acc>
                          <m:r>
                            <a:rPr lang="en-US" altLang="zh-TW" i="1">
                              <a:latin typeface="Cambria Math" panose="02040503050406030204" pitchFamily="18" charset="0"/>
                            </a:rPr>
                            <m:t>∨</m:t>
                          </m:r>
                          <m:acc>
                            <m:accPr>
                              <m:chr m:val="̅"/>
                              <m:ctrlPr>
                                <a:rPr lang="zh-TW" altLang="zh-TW" i="1">
                                  <a:latin typeface="Cambria Math" panose="02040503050406030204" pitchFamily="18" charset="0"/>
                                </a:rPr>
                              </m:ctrlPr>
                            </m:accPr>
                            <m:e>
                              <m:sSub>
                                <m:sSubPr>
                                  <m:ctrlPr>
                                    <a:rPr lang="zh-TW" altLang="zh-TW" i="1">
                                      <a:latin typeface="Cambria Math" panose="02040503050406030204" pitchFamily="18" charset="0"/>
                                    </a:rPr>
                                  </m:ctrlPr>
                                </m:sSubPr>
                                <m:e>
                                  <m:r>
                                    <a:rPr lang="en-US" altLang="zh-TW" i="1">
                                      <a:latin typeface="Cambria Math" panose="02040503050406030204" pitchFamily="18" charset="0"/>
                                    </a:rPr>
                                    <m:t>𝑋</m:t>
                                  </m:r>
                                </m:e>
                                <m:sub>
                                  <m:r>
                                    <a:rPr lang="en-US" altLang="zh-TW" i="1">
                                      <a:latin typeface="Cambria Math" panose="02040503050406030204" pitchFamily="18" charset="0"/>
                                    </a:rPr>
                                    <m:t>2</m:t>
                                  </m:r>
                                </m:sub>
                              </m:sSub>
                            </m:e>
                          </m:acc>
                          <m:r>
                            <a:rPr lang="en-US" altLang="zh-TW" i="1">
                              <a:latin typeface="Cambria Math" panose="02040503050406030204" pitchFamily="18" charset="0"/>
                            </a:rPr>
                            <m:t>∨</m:t>
                          </m:r>
                          <m:acc>
                            <m:accPr>
                              <m:chr m:val="̅"/>
                              <m:ctrlPr>
                                <a:rPr lang="zh-TW" altLang="zh-TW" i="1">
                                  <a:latin typeface="Cambria Math" panose="02040503050406030204" pitchFamily="18" charset="0"/>
                                </a:rPr>
                              </m:ctrlPr>
                            </m:accPr>
                            <m:e>
                              <m:sSub>
                                <m:sSubPr>
                                  <m:ctrlPr>
                                    <a:rPr lang="zh-TW" altLang="zh-TW" i="1">
                                      <a:latin typeface="Cambria Math" panose="02040503050406030204" pitchFamily="18" charset="0"/>
                                    </a:rPr>
                                  </m:ctrlPr>
                                </m:sSubPr>
                                <m:e>
                                  <m:r>
                                    <a:rPr lang="en-US" altLang="zh-TW" i="1">
                                      <a:latin typeface="Cambria Math" panose="02040503050406030204" pitchFamily="18" charset="0"/>
                                    </a:rPr>
                                    <m:t>𝑋</m:t>
                                  </m:r>
                                </m:e>
                                <m:sub>
                                  <m:r>
                                    <a:rPr lang="en-US" altLang="zh-TW" i="1">
                                      <a:latin typeface="Cambria Math" panose="02040503050406030204" pitchFamily="18" charset="0"/>
                                    </a:rPr>
                                    <m:t>3</m:t>
                                  </m:r>
                                </m:sub>
                              </m:sSub>
                            </m:e>
                          </m:acc>
                        </m:e>
                      </m:d>
                    </m:oMath>
                  </m:oMathPara>
                </a14:m>
                <a:endParaRPr lang="en-US" altLang="zh-TW" dirty="0"/>
              </a:p>
              <a:p>
                <a:pPr lvl="0"/>
                <a:endParaRPr lang="zh-TW" altLang="zh-TW" dirty="0"/>
              </a:p>
              <a:p>
                <a:pPr lvl="0"/>
                <a14:m>
                  <m:oMathPara xmlns:m="http://schemas.openxmlformats.org/officeDocument/2006/math">
                    <m:oMathParaPr>
                      <m:jc m:val="centerGroup"/>
                    </m:oMathParaPr>
                    <m:oMath xmlns:m="http://schemas.openxmlformats.org/officeDocument/2006/math">
                      <m:sSub>
                        <m:sSubPr>
                          <m:ctrlPr>
                            <a:rPr lang="zh-TW" altLang="zh-TW" i="1">
                              <a:latin typeface="Cambria Math" panose="02040503050406030204" pitchFamily="18" charset="0"/>
                            </a:rPr>
                          </m:ctrlPr>
                        </m:sSubPr>
                        <m:e>
                          <m:r>
                            <a:rPr lang="en-US" altLang="zh-TW" i="1">
                              <a:latin typeface="Cambria Math" panose="02040503050406030204" pitchFamily="18" charset="0"/>
                            </a:rPr>
                            <m:t>𝐶</m:t>
                          </m:r>
                        </m:e>
                        <m:sub>
                          <m:r>
                            <a:rPr lang="en-US" altLang="zh-TW" i="1">
                              <a:latin typeface="Cambria Math" panose="02040503050406030204" pitchFamily="18" charset="0"/>
                            </a:rPr>
                            <m:t>3</m:t>
                          </m:r>
                        </m:sub>
                      </m:sSub>
                      <m:r>
                        <a:rPr lang="en-US" altLang="zh-TW" i="1">
                          <a:latin typeface="Cambria Math" panose="02040503050406030204" pitchFamily="18" charset="0"/>
                        </a:rPr>
                        <m:t>=(</m:t>
                      </m:r>
                      <m:acc>
                        <m:accPr>
                          <m:chr m:val="̅"/>
                          <m:ctrlPr>
                            <a:rPr lang="zh-TW" altLang="zh-TW" i="1">
                              <a:latin typeface="Cambria Math" panose="02040503050406030204" pitchFamily="18" charset="0"/>
                            </a:rPr>
                          </m:ctrlPr>
                        </m:accPr>
                        <m:e>
                          <m:sSub>
                            <m:sSubPr>
                              <m:ctrlPr>
                                <a:rPr lang="zh-TW" altLang="zh-TW" i="1">
                                  <a:latin typeface="Cambria Math" panose="02040503050406030204" pitchFamily="18" charset="0"/>
                                </a:rPr>
                              </m:ctrlPr>
                            </m:sSubPr>
                            <m:e>
                              <m:r>
                                <a:rPr lang="en-US" altLang="zh-TW" i="1">
                                  <a:latin typeface="Cambria Math" panose="02040503050406030204" pitchFamily="18" charset="0"/>
                                </a:rPr>
                                <m:t>𝑋</m:t>
                              </m:r>
                            </m:e>
                            <m:sub>
                              <m:r>
                                <a:rPr lang="en-US" altLang="zh-TW" i="1">
                                  <a:latin typeface="Cambria Math" panose="02040503050406030204" pitchFamily="18" charset="0"/>
                                </a:rPr>
                                <m:t>1</m:t>
                              </m:r>
                            </m:sub>
                          </m:sSub>
                        </m:e>
                      </m:acc>
                      <m:r>
                        <a:rPr lang="en-US" altLang="zh-TW" i="1">
                          <a:latin typeface="Cambria Math" panose="02040503050406030204" pitchFamily="18" charset="0"/>
                        </a:rPr>
                        <m:t>∨</m:t>
                      </m:r>
                      <m:acc>
                        <m:accPr>
                          <m:chr m:val="̅"/>
                          <m:ctrlPr>
                            <a:rPr lang="zh-TW" altLang="zh-TW" i="1">
                              <a:latin typeface="Cambria Math" panose="02040503050406030204" pitchFamily="18" charset="0"/>
                            </a:rPr>
                          </m:ctrlPr>
                        </m:accPr>
                        <m:e>
                          <m:sSub>
                            <m:sSubPr>
                              <m:ctrlPr>
                                <a:rPr lang="zh-TW" altLang="zh-TW" i="1">
                                  <a:latin typeface="Cambria Math" panose="02040503050406030204" pitchFamily="18" charset="0"/>
                                </a:rPr>
                              </m:ctrlPr>
                            </m:sSubPr>
                            <m:e>
                              <m:r>
                                <a:rPr lang="en-US" altLang="zh-TW" i="1">
                                  <a:latin typeface="Cambria Math" panose="02040503050406030204" pitchFamily="18" charset="0"/>
                                </a:rPr>
                                <m:t>𝑋</m:t>
                              </m:r>
                            </m:e>
                            <m:sub>
                              <m:r>
                                <a:rPr lang="en-US" altLang="zh-TW" i="1">
                                  <a:latin typeface="Cambria Math" panose="02040503050406030204" pitchFamily="18" charset="0"/>
                                </a:rPr>
                                <m:t>2</m:t>
                              </m:r>
                            </m:sub>
                          </m:sSub>
                        </m:e>
                      </m:acc>
                      <m:r>
                        <a:rPr lang="en-US" altLang="zh-TW" i="1">
                          <a:latin typeface="Cambria Math" panose="02040503050406030204" pitchFamily="18" charset="0"/>
                        </a:rPr>
                        <m:t>∨</m:t>
                      </m:r>
                      <m:sSub>
                        <m:sSubPr>
                          <m:ctrlPr>
                            <a:rPr lang="zh-TW" altLang="zh-TW" i="1">
                              <a:latin typeface="Cambria Math" panose="02040503050406030204" pitchFamily="18" charset="0"/>
                            </a:rPr>
                          </m:ctrlPr>
                        </m:sSubPr>
                        <m:e>
                          <m:r>
                            <a:rPr lang="en-US" altLang="zh-TW" i="1">
                              <a:latin typeface="Cambria Math" panose="02040503050406030204" pitchFamily="18" charset="0"/>
                            </a:rPr>
                            <m:t>𝑋</m:t>
                          </m:r>
                        </m:e>
                        <m:sub>
                          <m:r>
                            <a:rPr lang="en-US" altLang="zh-TW" i="1">
                              <a:latin typeface="Cambria Math" panose="02040503050406030204" pitchFamily="18" charset="0"/>
                            </a:rPr>
                            <m:t>3</m:t>
                          </m:r>
                        </m:sub>
                      </m:sSub>
                      <m:r>
                        <a:rPr lang="en-US" altLang="zh-TW" i="1">
                          <a:latin typeface="Cambria Math" panose="02040503050406030204" pitchFamily="18" charset="0"/>
                        </a:rPr>
                        <m:t>)</m:t>
                      </m:r>
                    </m:oMath>
                  </m:oMathPara>
                </a14:m>
                <a:endParaRPr lang="en-US" altLang="zh-TW" dirty="0"/>
              </a:p>
              <a:p>
                <a:pPr lvl="0"/>
                <a:endParaRPr lang="zh-TW" altLang="zh-TW" dirty="0"/>
              </a:p>
              <a:p>
                <a:pPr lvl="0"/>
                <a14:m>
                  <m:oMathPara xmlns:m="http://schemas.openxmlformats.org/officeDocument/2006/math">
                    <m:oMathParaPr>
                      <m:jc m:val="centerGroup"/>
                    </m:oMathParaPr>
                    <m:oMath xmlns:m="http://schemas.openxmlformats.org/officeDocument/2006/math">
                      <m:sSub>
                        <m:sSubPr>
                          <m:ctrlPr>
                            <a:rPr lang="zh-TW" altLang="zh-TW" i="1">
                              <a:latin typeface="Cambria Math" panose="02040503050406030204" pitchFamily="18" charset="0"/>
                            </a:rPr>
                          </m:ctrlPr>
                        </m:sSubPr>
                        <m:e>
                          <m:r>
                            <a:rPr lang="en-US" altLang="zh-TW" i="1">
                              <a:latin typeface="Cambria Math" panose="02040503050406030204" pitchFamily="18" charset="0"/>
                            </a:rPr>
                            <m:t>𝐶</m:t>
                          </m:r>
                        </m:e>
                        <m:sub>
                          <m:r>
                            <a:rPr lang="en-US" altLang="zh-TW" i="1">
                              <a:latin typeface="Cambria Math" panose="02040503050406030204" pitchFamily="18" charset="0"/>
                            </a:rPr>
                            <m:t>4</m:t>
                          </m:r>
                        </m:sub>
                      </m:sSub>
                      <m:r>
                        <a:rPr lang="en-US" altLang="zh-TW" i="1">
                          <a:latin typeface="Cambria Math" panose="02040503050406030204" pitchFamily="18" charset="0"/>
                        </a:rPr>
                        <m:t>=(</m:t>
                      </m:r>
                      <m:sSub>
                        <m:sSubPr>
                          <m:ctrlPr>
                            <a:rPr lang="zh-TW" altLang="zh-TW" i="1">
                              <a:latin typeface="Cambria Math" panose="02040503050406030204" pitchFamily="18" charset="0"/>
                            </a:rPr>
                          </m:ctrlPr>
                        </m:sSubPr>
                        <m:e>
                          <m:r>
                            <a:rPr lang="en-US" altLang="zh-TW" i="1">
                              <a:latin typeface="Cambria Math" panose="02040503050406030204" pitchFamily="18" charset="0"/>
                            </a:rPr>
                            <m:t>𝑋</m:t>
                          </m:r>
                        </m:e>
                        <m:sub>
                          <m:r>
                            <a:rPr lang="en-US" altLang="zh-TW" i="1">
                              <a:latin typeface="Cambria Math" panose="02040503050406030204" pitchFamily="18" charset="0"/>
                            </a:rPr>
                            <m:t>1</m:t>
                          </m:r>
                        </m:sub>
                      </m:sSub>
                      <m:r>
                        <a:rPr lang="en-US" altLang="zh-TW" i="1">
                          <a:latin typeface="Cambria Math" panose="02040503050406030204" pitchFamily="18" charset="0"/>
                        </a:rPr>
                        <m:t>∨</m:t>
                      </m:r>
                      <m:sSub>
                        <m:sSubPr>
                          <m:ctrlPr>
                            <a:rPr lang="zh-TW" altLang="zh-TW" i="1">
                              <a:latin typeface="Cambria Math" panose="02040503050406030204" pitchFamily="18" charset="0"/>
                            </a:rPr>
                          </m:ctrlPr>
                        </m:sSubPr>
                        <m:e>
                          <m:r>
                            <a:rPr lang="en-US" altLang="zh-TW" i="1">
                              <a:latin typeface="Cambria Math" panose="02040503050406030204" pitchFamily="18" charset="0"/>
                            </a:rPr>
                            <m:t>𝑋</m:t>
                          </m:r>
                        </m:e>
                        <m:sub>
                          <m:r>
                            <a:rPr lang="en-US" altLang="zh-TW" i="1">
                              <a:latin typeface="Cambria Math" panose="02040503050406030204" pitchFamily="18" charset="0"/>
                            </a:rPr>
                            <m:t>2</m:t>
                          </m:r>
                        </m:sub>
                      </m:sSub>
                      <m:r>
                        <a:rPr lang="en-US" altLang="zh-TW" i="1">
                          <a:latin typeface="Cambria Math" panose="02040503050406030204" pitchFamily="18" charset="0"/>
                        </a:rPr>
                        <m:t>∨</m:t>
                      </m:r>
                      <m:sSub>
                        <m:sSubPr>
                          <m:ctrlPr>
                            <a:rPr lang="zh-TW" altLang="zh-TW" i="1">
                              <a:latin typeface="Cambria Math" panose="02040503050406030204" pitchFamily="18" charset="0"/>
                            </a:rPr>
                          </m:ctrlPr>
                        </m:sSubPr>
                        <m:e>
                          <m:r>
                            <a:rPr lang="en-US" altLang="zh-TW" i="1">
                              <a:latin typeface="Cambria Math" panose="02040503050406030204" pitchFamily="18" charset="0"/>
                            </a:rPr>
                            <m:t>𝑋</m:t>
                          </m:r>
                        </m:e>
                        <m:sub>
                          <m:r>
                            <a:rPr lang="en-US" altLang="zh-TW" i="1">
                              <a:latin typeface="Cambria Math" panose="02040503050406030204" pitchFamily="18" charset="0"/>
                            </a:rPr>
                            <m:t>3</m:t>
                          </m:r>
                        </m:sub>
                      </m:sSub>
                      <m:r>
                        <a:rPr lang="en-US" altLang="zh-TW" i="1">
                          <a:latin typeface="Cambria Math" panose="02040503050406030204" pitchFamily="18" charset="0"/>
                        </a:rPr>
                        <m:t>)</m:t>
                      </m:r>
                    </m:oMath>
                  </m:oMathPara>
                </a14:m>
                <a:endParaRPr lang="zh-TW" altLang="zh-TW" dirty="0"/>
              </a:p>
              <a:p>
                <a:endParaRPr lang="zh-TW" altLang="en-US" dirty="0"/>
              </a:p>
            </p:txBody>
          </p:sp>
        </mc:Choice>
        <mc:Fallback xmlns="">
          <p:sp>
            <p:nvSpPr>
              <p:cNvPr id="32" name="文字方塊 31">
                <a:extLst>
                  <a:ext uri="{FF2B5EF4-FFF2-40B4-BE49-F238E27FC236}">
                    <a16:creationId xmlns:a16="http://schemas.microsoft.com/office/drawing/2014/main" id="{7A1FD8C3-FDB4-4BC2-B3E9-BBB63957EFBC}"/>
                  </a:ext>
                </a:extLst>
              </p:cNvPr>
              <p:cNvSpPr txBox="1">
                <a:spLocks noRot="1" noChangeAspect="1" noMove="1" noResize="1" noEditPoints="1" noAdjustHandles="1" noChangeArrowheads="1" noChangeShapeType="1" noTextEdit="1"/>
              </p:cNvSpPr>
              <p:nvPr/>
            </p:nvSpPr>
            <p:spPr>
              <a:xfrm>
                <a:off x="6390234" y="1921085"/>
                <a:ext cx="2336152" cy="2862322"/>
              </a:xfrm>
              <a:prstGeom prst="rect">
                <a:avLst/>
              </a:prstGeom>
              <a:blipFill>
                <a:blip r:embed="rId7"/>
                <a:stretch>
                  <a:fillRect/>
                </a:stretch>
              </a:blipFill>
            </p:spPr>
            <p:txBody>
              <a:bodyPr/>
              <a:lstStyle/>
              <a:p>
                <a:r>
                  <a:rPr lang="zh-TW" altLang="en-US">
                    <a:noFill/>
                  </a:rPr>
                  <a:t> </a:t>
                </a:r>
              </a:p>
            </p:txBody>
          </p:sp>
        </mc:Fallback>
      </mc:AlternateContent>
      <p:sp>
        <p:nvSpPr>
          <p:cNvPr id="33" name="橢圓 32">
            <a:extLst>
              <a:ext uri="{FF2B5EF4-FFF2-40B4-BE49-F238E27FC236}">
                <a16:creationId xmlns:a16="http://schemas.microsoft.com/office/drawing/2014/main" id="{31DCBE19-AD15-471B-90C7-7F6D0ABB89D8}"/>
              </a:ext>
            </a:extLst>
          </p:cNvPr>
          <p:cNvSpPr/>
          <p:nvPr/>
        </p:nvSpPr>
        <p:spPr>
          <a:xfrm>
            <a:off x="4535996" y="2153974"/>
            <a:ext cx="303762" cy="40003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橢圓 33">
            <a:extLst>
              <a:ext uri="{FF2B5EF4-FFF2-40B4-BE49-F238E27FC236}">
                <a16:creationId xmlns:a16="http://schemas.microsoft.com/office/drawing/2014/main" id="{C66C5AEB-857C-469B-8131-01F97D2B466D}"/>
              </a:ext>
            </a:extLst>
          </p:cNvPr>
          <p:cNvSpPr/>
          <p:nvPr/>
        </p:nvSpPr>
        <p:spPr>
          <a:xfrm>
            <a:off x="4532167" y="3605028"/>
            <a:ext cx="303762" cy="40003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橢圓 34">
            <a:extLst>
              <a:ext uri="{FF2B5EF4-FFF2-40B4-BE49-F238E27FC236}">
                <a16:creationId xmlns:a16="http://schemas.microsoft.com/office/drawing/2014/main" id="{363429E4-33DD-4F3F-82FF-75C5082A3D0E}"/>
              </a:ext>
            </a:extLst>
          </p:cNvPr>
          <p:cNvSpPr/>
          <p:nvPr/>
        </p:nvSpPr>
        <p:spPr>
          <a:xfrm>
            <a:off x="4530245" y="3018981"/>
            <a:ext cx="303762" cy="40003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7" name="直線單箭頭接點 36">
            <a:extLst>
              <a:ext uri="{FF2B5EF4-FFF2-40B4-BE49-F238E27FC236}">
                <a16:creationId xmlns:a16="http://schemas.microsoft.com/office/drawing/2014/main" id="{5692E476-315C-43E7-B5B4-7C99D5542B55}"/>
              </a:ext>
            </a:extLst>
          </p:cNvPr>
          <p:cNvCxnSpPr/>
          <p:nvPr/>
        </p:nvCxnSpPr>
        <p:spPr>
          <a:xfrm>
            <a:off x="4932040" y="2353992"/>
            <a:ext cx="1458194" cy="251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a:extLst>
              <a:ext uri="{FF2B5EF4-FFF2-40B4-BE49-F238E27FC236}">
                <a16:creationId xmlns:a16="http://schemas.microsoft.com/office/drawing/2014/main" id="{3B21899A-3E78-4060-B073-9EC49813A7FA}"/>
              </a:ext>
            </a:extLst>
          </p:cNvPr>
          <p:cNvCxnSpPr/>
          <p:nvPr/>
        </p:nvCxnSpPr>
        <p:spPr>
          <a:xfrm flipV="1">
            <a:off x="4875761" y="2745252"/>
            <a:ext cx="1514473" cy="508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a:extLst>
              <a:ext uri="{FF2B5EF4-FFF2-40B4-BE49-F238E27FC236}">
                <a16:creationId xmlns:a16="http://schemas.microsoft.com/office/drawing/2014/main" id="{C5E64D58-E1BE-4FBE-9D6F-DADC7FD09DBD}"/>
              </a:ext>
            </a:extLst>
          </p:cNvPr>
          <p:cNvCxnSpPr/>
          <p:nvPr/>
        </p:nvCxnSpPr>
        <p:spPr>
          <a:xfrm flipV="1">
            <a:off x="4906015" y="2832878"/>
            <a:ext cx="1466274" cy="917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文字方塊 41">
            <a:extLst>
              <a:ext uri="{FF2B5EF4-FFF2-40B4-BE49-F238E27FC236}">
                <a16:creationId xmlns:a16="http://schemas.microsoft.com/office/drawing/2014/main" id="{843ED295-CC1A-456A-BA8E-F8787C8A6CC2}"/>
              </a:ext>
            </a:extLst>
          </p:cNvPr>
          <p:cNvSpPr txBox="1"/>
          <p:nvPr/>
        </p:nvSpPr>
        <p:spPr>
          <a:xfrm>
            <a:off x="6056000" y="4631818"/>
            <a:ext cx="2980496" cy="1477328"/>
          </a:xfrm>
          <a:prstGeom prst="rect">
            <a:avLst/>
          </a:prstGeom>
          <a:noFill/>
        </p:spPr>
        <p:txBody>
          <a:bodyPr wrap="square" rtlCol="0">
            <a:spAutoFit/>
          </a:bodyPr>
          <a:lstStyle/>
          <a:p>
            <a:r>
              <a:rPr lang="en-US" altLang="zh-TW" dirty="0"/>
              <a:t>The reduced </a:t>
            </a:r>
          </a:p>
          <a:p>
            <a:r>
              <a:rPr lang="en-US" altLang="zh-TW" dirty="0"/>
              <a:t>subset-sum problem</a:t>
            </a:r>
          </a:p>
          <a:p>
            <a:r>
              <a:rPr lang="en-US" altLang="zh-TW" dirty="0"/>
              <a:t>S={1001001,1000110,100001,….,100,100,10,10,1,1}</a:t>
            </a:r>
          </a:p>
          <a:p>
            <a:r>
              <a:rPr lang="en-US" altLang="zh-TW" dirty="0"/>
              <a:t>t=1112222</a:t>
            </a:r>
            <a:endParaRPr lang="zh-TW" altLang="en-US" dirty="0"/>
          </a:p>
        </p:txBody>
      </p:sp>
    </p:spTree>
    <p:extLst>
      <p:ext uri="{BB962C8B-B14F-4D97-AF65-F5344CB8AC3E}">
        <p14:creationId xmlns:p14="http://schemas.microsoft.com/office/powerpoint/2010/main" val="3822067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5BB1D9-05DC-4C42-AAC8-64DFCB902D45}"/>
              </a:ext>
            </a:extLst>
          </p:cNvPr>
          <p:cNvSpPr>
            <a:spLocks noGrp="1"/>
          </p:cNvSpPr>
          <p:nvPr>
            <p:ph type="title"/>
          </p:nvPr>
        </p:nvSpPr>
        <p:spPr/>
        <p:txBody>
          <a:bodyPr/>
          <a:lstStyle/>
          <a:p>
            <a:r>
              <a:rPr lang="en-US" altLang="zh-TW" sz="3600" dirty="0"/>
              <a:t>ADAPTIVE ITERATIVE LOCAL SEARCH ALGORITHM [AILS]</a:t>
            </a:r>
            <a:endParaRPr lang="zh-TW" altLang="en-US" sz="3600" dirty="0"/>
          </a:p>
        </p:txBody>
      </p:sp>
      <p:sp>
        <p:nvSpPr>
          <p:cNvPr id="3" name="內容版面配置區 2">
            <a:extLst>
              <a:ext uri="{FF2B5EF4-FFF2-40B4-BE49-F238E27FC236}">
                <a16:creationId xmlns:a16="http://schemas.microsoft.com/office/drawing/2014/main" id="{9E97581C-4DD0-458C-838A-ECF51C71B90C}"/>
              </a:ext>
            </a:extLst>
          </p:cNvPr>
          <p:cNvSpPr>
            <a:spLocks noGrp="1"/>
          </p:cNvSpPr>
          <p:nvPr>
            <p:ph idx="1"/>
          </p:nvPr>
        </p:nvSpPr>
        <p:spPr/>
        <p:txBody>
          <a:bodyPr/>
          <a:lstStyle/>
          <a:p>
            <a:pPr algn="just"/>
            <a:r>
              <a:rPr lang="en-US" altLang="zh-TW" sz="2800" dirty="0"/>
              <a:t>The iterative local search algorithm developed by Thomas </a:t>
            </a:r>
            <a:r>
              <a:rPr lang="en-US" altLang="zh-TW" sz="2800" dirty="0" err="1"/>
              <a:t>Stuzle</a:t>
            </a:r>
            <a:r>
              <a:rPr lang="en-US" altLang="zh-TW" sz="2800" dirty="0"/>
              <a:t> in 1999, is a meta heuristic algorithm [10].</a:t>
            </a:r>
          </a:p>
          <a:p>
            <a:pPr algn="just"/>
            <a:r>
              <a:rPr lang="en-US" altLang="zh-TW" sz="2800" dirty="0"/>
              <a:t>The techniques involved within ILS algorithm are simple and effective.</a:t>
            </a:r>
          </a:p>
          <a:p>
            <a:pPr algn="just"/>
            <a:r>
              <a:rPr lang="en-US" altLang="zh-TW" sz="2800" dirty="0"/>
              <a:t>In this paper, we used an incremental improvement to this basic ILS using adaptive local search method. </a:t>
            </a:r>
            <a:endParaRPr lang="zh-TW" altLang="en-US" sz="2800" dirty="0"/>
          </a:p>
        </p:txBody>
      </p:sp>
      <p:sp>
        <p:nvSpPr>
          <p:cNvPr id="4" name="投影片編號版面配置區 3">
            <a:extLst>
              <a:ext uri="{FF2B5EF4-FFF2-40B4-BE49-F238E27FC236}">
                <a16:creationId xmlns:a16="http://schemas.microsoft.com/office/drawing/2014/main" id="{C8BE43D4-DBF4-4A31-9B85-3222305C2065}"/>
              </a:ext>
            </a:extLst>
          </p:cNvPr>
          <p:cNvSpPr>
            <a:spLocks noGrp="1"/>
          </p:cNvSpPr>
          <p:nvPr>
            <p:ph type="sldNum" sz="quarter" idx="12"/>
          </p:nvPr>
        </p:nvSpPr>
        <p:spPr/>
        <p:txBody>
          <a:bodyPr/>
          <a:lstStyle/>
          <a:p>
            <a:pPr>
              <a:defRPr/>
            </a:pPr>
            <a:fld id="{63DDA615-41D7-46C4-B38D-A852E577950E}" type="slidenum">
              <a:rPr lang="en-US" altLang="zh-TW" smtClean="0"/>
              <a:pPr>
                <a:defRPr/>
              </a:pPr>
              <a:t>45</a:t>
            </a:fld>
            <a:endParaRPr lang="en-US" altLang="zh-TW"/>
          </a:p>
        </p:txBody>
      </p:sp>
    </p:spTree>
    <p:extLst>
      <p:ext uri="{BB962C8B-B14F-4D97-AF65-F5344CB8AC3E}">
        <p14:creationId xmlns:p14="http://schemas.microsoft.com/office/powerpoint/2010/main" val="81110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418804-9843-411F-AF64-D61F60E99E80}"/>
              </a:ext>
            </a:extLst>
          </p:cNvPr>
          <p:cNvSpPr>
            <a:spLocks noGrp="1"/>
          </p:cNvSpPr>
          <p:nvPr>
            <p:ph type="title"/>
          </p:nvPr>
        </p:nvSpPr>
        <p:spPr/>
        <p:txBody>
          <a:bodyPr/>
          <a:lstStyle/>
          <a:p>
            <a:r>
              <a:rPr lang="en-US" altLang="zh-TW" sz="3600" dirty="0"/>
              <a:t>ADAPTIVE ITERATIVE LOCAL SEARCH ALGORITHM [AILS]</a:t>
            </a:r>
            <a:endParaRPr lang="zh-TW" altLang="en-US" sz="3600" dirty="0"/>
          </a:p>
        </p:txBody>
      </p:sp>
      <p:sp>
        <p:nvSpPr>
          <p:cNvPr id="3" name="內容版面配置區 2">
            <a:extLst>
              <a:ext uri="{FF2B5EF4-FFF2-40B4-BE49-F238E27FC236}">
                <a16:creationId xmlns:a16="http://schemas.microsoft.com/office/drawing/2014/main" id="{FAFEEF7E-8052-4CEB-BCA0-BC793C44F2A0}"/>
              </a:ext>
            </a:extLst>
          </p:cNvPr>
          <p:cNvSpPr>
            <a:spLocks noGrp="1"/>
          </p:cNvSpPr>
          <p:nvPr>
            <p:ph idx="1"/>
          </p:nvPr>
        </p:nvSpPr>
        <p:spPr/>
        <p:txBody>
          <a:bodyPr/>
          <a:lstStyle/>
          <a:p>
            <a:pPr algn="just"/>
            <a:r>
              <a:rPr lang="en-US" altLang="zh-TW" sz="2800" dirty="0"/>
              <a:t>The other effective operators are namely perturbation, shuffling limit and acceptance criteria.</a:t>
            </a:r>
          </a:p>
          <a:p>
            <a:pPr algn="just"/>
            <a:r>
              <a:rPr lang="en-US" altLang="zh-TW" sz="2800" dirty="0"/>
              <a:t>These method are simple to implement and powerful by converging within less computation item into feasible solution space.</a:t>
            </a:r>
          </a:p>
          <a:p>
            <a:pPr algn="just"/>
            <a:r>
              <a:rPr lang="en-US" altLang="zh-TW" sz="2800" dirty="0"/>
              <a:t>Hence, the adaptive ILS is well suitable to solve the NP hard capacity allocation problem in LTE Network. </a:t>
            </a:r>
            <a:endParaRPr lang="zh-TW" altLang="en-US" sz="2800" dirty="0"/>
          </a:p>
        </p:txBody>
      </p:sp>
      <p:sp>
        <p:nvSpPr>
          <p:cNvPr id="4" name="投影片編號版面配置區 3">
            <a:extLst>
              <a:ext uri="{FF2B5EF4-FFF2-40B4-BE49-F238E27FC236}">
                <a16:creationId xmlns:a16="http://schemas.microsoft.com/office/drawing/2014/main" id="{61E69A5F-D48B-47D2-BDCE-04415664C559}"/>
              </a:ext>
            </a:extLst>
          </p:cNvPr>
          <p:cNvSpPr>
            <a:spLocks noGrp="1"/>
          </p:cNvSpPr>
          <p:nvPr>
            <p:ph type="sldNum" sz="quarter" idx="12"/>
          </p:nvPr>
        </p:nvSpPr>
        <p:spPr/>
        <p:txBody>
          <a:bodyPr/>
          <a:lstStyle/>
          <a:p>
            <a:pPr>
              <a:defRPr/>
            </a:pPr>
            <a:fld id="{63DDA615-41D7-46C4-B38D-A852E577950E}" type="slidenum">
              <a:rPr lang="en-US" altLang="zh-TW" smtClean="0"/>
              <a:pPr>
                <a:defRPr/>
              </a:pPr>
              <a:t>46</a:t>
            </a:fld>
            <a:endParaRPr lang="en-US" altLang="zh-TW"/>
          </a:p>
        </p:txBody>
      </p:sp>
    </p:spTree>
    <p:extLst>
      <p:ext uri="{BB962C8B-B14F-4D97-AF65-F5344CB8AC3E}">
        <p14:creationId xmlns:p14="http://schemas.microsoft.com/office/powerpoint/2010/main" val="3616358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0B7C909-9A3B-4BB1-BB8E-EF0FEA0E44A7}"/>
              </a:ext>
            </a:extLst>
          </p:cNvPr>
          <p:cNvSpPr>
            <a:spLocks noGrp="1"/>
          </p:cNvSpPr>
          <p:nvPr>
            <p:ph type="title"/>
          </p:nvPr>
        </p:nvSpPr>
        <p:spPr/>
        <p:txBody>
          <a:bodyPr/>
          <a:lstStyle/>
          <a:p>
            <a:r>
              <a:rPr lang="en-US" altLang="zh-TW" sz="3600" dirty="0"/>
              <a:t>ADAPTIVE ITERATIVE LOCAL SEARCH ALGORITHM [AILS]</a:t>
            </a:r>
            <a:endParaRPr lang="zh-TW" altLang="en-US" sz="3600"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87BA73B4-E9A7-45E7-9C72-64A9616099C0}"/>
                  </a:ext>
                </a:extLst>
              </p:cNvPr>
              <p:cNvSpPr>
                <a:spLocks noGrp="1"/>
              </p:cNvSpPr>
              <p:nvPr>
                <p:ph idx="1"/>
              </p:nvPr>
            </p:nvSpPr>
            <p:spPr/>
            <p:txBody>
              <a:bodyPr/>
              <a:lstStyle/>
              <a:p>
                <a:pPr algn="just"/>
                <a:r>
                  <a:rPr lang="en-US" altLang="zh-TW" sz="2800" dirty="0"/>
                  <a:t>The proposed AILS, takes input such as number of </a:t>
                </a:r>
                <a:r>
                  <a:rPr lang="en-US" altLang="zh-TW" sz="2800" dirty="0" err="1"/>
                  <a:t>eNB</a:t>
                </a:r>
                <a:r>
                  <a:rPr lang="en-US" altLang="zh-TW" sz="2800" dirty="0"/>
                  <a:t> (</a:t>
                </a:r>
                <a14:m>
                  <m:oMath xmlns:m="http://schemas.openxmlformats.org/officeDocument/2006/math">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𝑁</m:t>
                        </m:r>
                      </m:e>
                      <m:sub>
                        <m:r>
                          <a:rPr lang="en-US" altLang="zh-TW" sz="2800" b="0" i="1" smtClean="0">
                            <a:latin typeface="Cambria Math" panose="02040503050406030204" pitchFamily="18" charset="0"/>
                          </a:rPr>
                          <m:t>𝑢</m:t>
                        </m:r>
                      </m:sub>
                    </m:sSub>
                  </m:oMath>
                </a14:m>
                <a:r>
                  <a:rPr lang="en-US" altLang="zh-TW" sz="2800" dirty="0"/>
                  <a:t>), number of EPC (</a:t>
                </a:r>
                <a14:m>
                  <m:oMath xmlns:m="http://schemas.openxmlformats.org/officeDocument/2006/math">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𝑁</m:t>
                        </m:r>
                      </m:e>
                      <m:sub>
                        <m:r>
                          <a:rPr lang="en-US" altLang="zh-TW" sz="2800" b="0" i="1" smtClean="0">
                            <a:latin typeface="Cambria Math" panose="02040503050406030204" pitchFamily="18" charset="0"/>
                          </a:rPr>
                          <m:t>𝑐</m:t>
                        </m:r>
                      </m:sub>
                    </m:sSub>
                  </m:oMath>
                </a14:m>
                <a:r>
                  <a:rPr lang="en-US" altLang="zh-TW" sz="2800" dirty="0"/>
                  <a:t>), flow matrix (</a:t>
                </a:r>
                <a14:m>
                  <m:oMath xmlns:m="http://schemas.openxmlformats.org/officeDocument/2006/math">
                    <m:sSubSup>
                      <m:sSubSupPr>
                        <m:ctrlPr>
                          <a:rPr lang="en-US" altLang="zh-TW" sz="2800" i="1" smtClean="0">
                            <a:latin typeface="Cambria Math" panose="02040503050406030204" pitchFamily="18" charset="0"/>
                          </a:rPr>
                        </m:ctrlPr>
                      </m:sSubSupPr>
                      <m:e>
                        <m:r>
                          <a:rPr lang="en-US" altLang="zh-TW" sz="2800" b="0" i="1" smtClean="0">
                            <a:latin typeface="Cambria Math" panose="02040503050406030204" pitchFamily="18" charset="0"/>
                          </a:rPr>
                          <m:t>𝑓</m:t>
                        </m:r>
                      </m:e>
                      <m:sub>
                        <m:r>
                          <a:rPr lang="en-US" altLang="zh-TW" sz="2800" b="0" i="1" smtClean="0">
                            <a:latin typeface="Cambria Math" panose="02040503050406030204" pitchFamily="18" charset="0"/>
                          </a:rPr>
                          <m:t>𝑖</m:t>
                        </m:r>
                      </m:sub>
                      <m:sup>
                        <m:r>
                          <a:rPr lang="en-US" altLang="zh-TW" sz="2800" b="0" i="1" smtClean="0">
                            <a:latin typeface="Cambria Math" panose="02040503050406030204" pitchFamily="18" charset="0"/>
                          </a:rPr>
                          <m:t>𝑗</m:t>
                        </m:r>
                      </m:sup>
                    </m:sSubSup>
                  </m:oMath>
                </a14:m>
                <a:r>
                  <a:rPr lang="en-US" altLang="zh-TW" sz="2800" dirty="0"/>
                  <a:t> ), capacity matrix (</a:t>
                </a:r>
                <a14:m>
                  <m:oMath xmlns:m="http://schemas.openxmlformats.org/officeDocument/2006/math">
                    <m:sSubSup>
                      <m:sSubSupPr>
                        <m:ctrlPr>
                          <a:rPr lang="en-US" altLang="zh-TW" sz="2800" i="1">
                            <a:latin typeface="Cambria Math" panose="02040503050406030204" pitchFamily="18" charset="0"/>
                          </a:rPr>
                        </m:ctrlPr>
                      </m:sSubSupPr>
                      <m:e>
                        <m:r>
                          <a:rPr lang="en-US" altLang="zh-TW" sz="2800" b="0" i="1" smtClean="0">
                            <a:latin typeface="Cambria Math" panose="02040503050406030204" pitchFamily="18" charset="0"/>
                          </a:rPr>
                          <m:t>𝑟</m:t>
                        </m:r>
                      </m:e>
                      <m:sub>
                        <m:r>
                          <a:rPr lang="en-US" altLang="zh-TW" sz="2800" i="1">
                            <a:latin typeface="Cambria Math" panose="02040503050406030204" pitchFamily="18" charset="0"/>
                          </a:rPr>
                          <m:t>𝑖</m:t>
                        </m:r>
                      </m:sub>
                      <m:sup>
                        <m:r>
                          <a:rPr lang="en-US" altLang="zh-TW" sz="2800" i="1">
                            <a:latin typeface="Cambria Math" panose="02040503050406030204" pitchFamily="18" charset="0"/>
                          </a:rPr>
                          <m:t>𝑗</m:t>
                        </m:r>
                      </m:sup>
                    </m:sSubSup>
                  </m:oMath>
                </a14:m>
                <a:r>
                  <a:rPr lang="en-US" altLang="zh-TW" sz="2800" dirty="0"/>
                  <a:t> ) and power matrix(</a:t>
                </a:r>
                <a14:m>
                  <m:oMath xmlns:m="http://schemas.openxmlformats.org/officeDocument/2006/math">
                    <m:sSubSup>
                      <m:sSubSupPr>
                        <m:ctrlPr>
                          <a:rPr lang="en-US" altLang="zh-TW" sz="2800" i="1">
                            <a:latin typeface="Cambria Math" panose="02040503050406030204" pitchFamily="18" charset="0"/>
                          </a:rPr>
                        </m:ctrlPr>
                      </m:sSubSupPr>
                      <m:e>
                        <m:r>
                          <a:rPr lang="en-US" altLang="zh-TW" sz="2800" b="0" i="1" smtClean="0">
                            <a:latin typeface="Cambria Math" panose="02040503050406030204" pitchFamily="18" charset="0"/>
                          </a:rPr>
                          <m:t>𝑝</m:t>
                        </m:r>
                      </m:e>
                      <m:sub>
                        <m:r>
                          <a:rPr lang="en-US" altLang="zh-TW" sz="2800" i="1">
                            <a:latin typeface="Cambria Math" panose="02040503050406030204" pitchFamily="18" charset="0"/>
                          </a:rPr>
                          <m:t>𝑖</m:t>
                        </m:r>
                      </m:sub>
                      <m:sup>
                        <m:r>
                          <a:rPr lang="en-US" altLang="zh-TW" sz="2800" i="1">
                            <a:latin typeface="Cambria Math" panose="02040503050406030204" pitchFamily="18" charset="0"/>
                          </a:rPr>
                          <m:t>𝑗</m:t>
                        </m:r>
                      </m:sup>
                    </m:sSubSup>
                  </m:oMath>
                </a14:m>
                <a:r>
                  <a:rPr lang="en-US" altLang="zh-TW" sz="2800" dirty="0"/>
                  <a:t> ).</a:t>
                </a:r>
              </a:p>
              <a:p>
                <a:pPr algn="just"/>
                <a:r>
                  <a:rPr lang="en-US" altLang="zh-TW" sz="2800" dirty="0"/>
                  <a:t>Further, the constraints like link, capacity and power are provided as input into the system.</a:t>
                </a:r>
              </a:p>
              <a:p>
                <a:pPr algn="just"/>
                <a:r>
                  <a:rPr lang="en-US" altLang="zh-TW" sz="2800" dirty="0"/>
                  <a:t>Next, the objective function (F) to find the optimal capacity is coded into the system.</a:t>
                </a:r>
                <a:endParaRPr lang="zh-TW" altLang="en-US" sz="2800" dirty="0"/>
              </a:p>
            </p:txBody>
          </p:sp>
        </mc:Choice>
        <mc:Fallback xmlns="">
          <p:sp>
            <p:nvSpPr>
              <p:cNvPr id="3" name="內容版面配置區 2">
                <a:extLst>
                  <a:ext uri="{FF2B5EF4-FFF2-40B4-BE49-F238E27FC236}">
                    <a16:creationId xmlns:a16="http://schemas.microsoft.com/office/drawing/2014/main" id="{87BA73B4-E9A7-45E7-9C72-64A9616099C0}"/>
                  </a:ext>
                </a:extLst>
              </p:cNvPr>
              <p:cNvSpPr>
                <a:spLocks noGrp="1" noRot="1" noChangeAspect="1" noMove="1" noResize="1" noEditPoints="1" noAdjustHandles="1" noChangeArrowheads="1" noChangeShapeType="1" noTextEdit="1"/>
              </p:cNvSpPr>
              <p:nvPr>
                <p:ph idx="1"/>
              </p:nvPr>
            </p:nvSpPr>
            <p:spPr>
              <a:blipFill>
                <a:blip r:embed="rId3"/>
                <a:stretch>
                  <a:fillRect l="-1259" t="-1348" r="-1481"/>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0B6BA8EA-C0FD-4522-8B77-64ECD04A3672}"/>
              </a:ext>
            </a:extLst>
          </p:cNvPr>
          <p:cNvSpPr>
            <a:spLocks noGrp="1"/>
          </p:cNvSpPr>
          <p:nvPr>
            <p:ph type="sldNum" sz="quarter" idx="12"/>
          </p:nvPr>
        </p:nvSpPr>
        <p:spPr/>
        <p:txBody>
          <a:bodyPr/>
          <a:lstStyle/>
          <a:p>
            <a:pPr>
              <a:defRPr/>
            </a:pPr>
            <a:fld id="{63DDA615-41D7-46C4-B38D-A852E577950E}" type="slidenum">
              <a:rPr lang="en-US" altLang="zh-TW" smtClean="0"/>
              <a:pPr>
                <a:defRPr/>
              </a:pPr>
              <a:t>47</a:t>
            </a:fld>
            <a:endParaRPr lang="en-US" altLang="zh-TW"/>
          </a:p>
        </p:txBody>
      </p:sp>
    </p:spTree>
    <p:extLst>
      <p:ext uri="{BB962C8B-B14F-4D97-AF65-F5344CB8AC3E}">
        <p14:creationId xmlns:p14="http://schemas.microsoft.com/office/powerpoint/2010/main" val="9119279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86BCA60-7134-4BEE-96B8-D875939366F6}"/>
              </a:ext>
            </a:extLst>
          </p:cNvPr>
          <p:cNvSpPr>
            <a:spLocks noGrp="1"/>
          </p:cNvSpPr>
          <p:nvPr>
            <p:ph type="title"/>
          </p:nvPr>
        </p:nvSpPr>
        <p:spPr/>
        <p:txBody>
          <a:bodyPr/>
          <a:lstStyle/>
          <a:p>
            <a:r>
              <a:rPr lang="en-US" altLang="zh-TW" sz="3600" dirty="0"/>
              <a:t>ADAPTIVE ITERATIVE LOCAL SEARCH ALGORITHM [AILS]</a:t>
            </a:r>
            <a:endParaRPr lang="zh-TW" altLang="en-US" sz="3600" dirty="0"/>
          </a:p>
        </p:txBody>
      </p:sp>
      <p:sp>
        <p:nvSpPr>
          <p:cNvPr id="3" name="內容版面配置區 2">
            <a:extLst>
              <a:ext uri="{FF2B5EF4-FFF2-40B4-BE49-F238E27FC236}">
                <a16:creationId xmlns:a16="http://schemas.microsoft.com/office/drawing/2014/main" id="{B6C0776E-3A2B-4B57-9E63-F66F1E49AEA2}"/>
              </a:ext>
            </a:extLst>
          </p:cNvPr>
          <p:cNvSpPr>
            <a:spLocks noGrp="1"/>
          </p:cNvSpPr>
          <p:nvPr>
            <p:ph idx="1"/>
          </p:nvPr>
        </p:nvSpPr>
        <p:spPr/>
        <p:txBody>
          <a:bodyPr/>
          <a:lstStyle/>
          <a:p>
            <a:pPr algn="just"/>
            <a:r>
              <a:rPr lang="en-US" altLang="zh-TW" sz="2800" dirty="0"/>
              <a:t>The purpose of objective function (F) is produces optimal solution vector, with each </a:t>
            </a:r>
            <a:r>
              <a:rPr lang="en-US" altLang="zh-TW" sz="2800" dirty="0" err="1"/>
              <a:t>eNBs</a:t>
            </a:r>
            <a:r>
              <a:rPr lang="en-US" altLang="zh-TW" sz="2800" dirty="0"/>
              <a:t> assigned to the feasible EPC, while satisfying all technical constraints.</a:t>
            </a:r>
            <a:endParaRPr lang="zh-TW" altLang="en-US" sz="2800" dirty="0"/>
          </a:p>
        </p:txBody>
      </p:sp>
      <p:sp>
        <p:nvSpPr>
          <p:cNvPr id="4" name="投影片編號版面配置區 3">
            <a:extLst>
              <a:ext uri="{FF2B5EF4-FFF2-40B4-BE49-F238E27FC236}">
                <a16:creationId xmlns:a16="http://schemas.microsoft.com/office/drawing/2014/main" id="{FD56C5B0-96C5-428B-807E-8D3165C89ADF}"/>
              </a:ext>
            </a:extLst>
          </p:cNvPr>
          <p:cNvSpPr>
            <a:spLocks noGrp="1"/>
          </p:cNvSpPr>
          <p:nvPr>
            <p:ph type="sldNum" sz="quarter" idx="12"/>
          </p:nvPr>
        </p:nvSpPr>
        <p:spPr/>
        <p:txBody>
          <a:bodyPr/>
          <a:lstStyle/>
          <a:p>
            <a:pPr>
              <a:defRPr/>
            </a:pPr>
            <a:fld id="{63DDA615-41D7-46C4-B38D-A852E577950E}" type="slidenum">
              <a:rPr lang="en-US" altLang="zh-TW" smtClean="0"/>
              <a:pPr>
                <a:defRPr/>
              </a:pPr>
              <a:t>48</a:t>
            </a:fld>
            <a:endParaRPr lang="en-US" altLang="zh-TW"/>
          </a:p>
        </p:txBody>
      </p:sp>
    </p:spTree>
    <p:extLst>
      <p:ext uri="{BB962C8B-B14F-4D97-AF65-F5344CB8AC3E}">
        <p14:creationId xmlns:p14="http://schemas.microsoft.com/office/powerpoint/2010/main" val="3236816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ED57F71-1728-44E0-A0B9-DDD23FAC6981}"/>
              </a:ext>
            </a:extLst>
          </p:cNvPr>
          <p:cNvSpPr>
            <a:spLocks noGrp="1"/>
          </p:cNvSpPr>
          <p:nvPr>
            <p:ph type="title"/>
          </p:nvPr>
        </p:nvSpPr>
        <p:spPr/>
        <p:txBody>
          <a:bodyPr/>
          <a:lstStyle/>
          <a:p>
            <a:r>
              <a:rPr lang="en-US" altLang="zh-TW" sz="3600" dirty="0"/>
              <a:t>ADAPTIVE ITERATIVE LOCAL SEARCH ALGORITHM [AILS]</a:t>
            </a:r>
            <a:endParaRPr lang="zh-TW" altLang="en-US" sz="3600" dirty="0"/>
          </a:p>
        </p:txBody>
      </p:sp>
      <p:pic>
        <p:nvPicPr>
          <p:cNvPr id="5" name="內容版面配置區 4">
            <a:extLst>
              <a:ext uri="{FF2B5EF4-FFF2-40B4-BE49-F238E27FC236}">
                <a16:creationId xmlns:a16="http://schemas.microsoft.com/office/drawing/2014/main" id="{8F819827-44DD-4FB3-AEEC-6148254C6BB9}"/>
              </a:ext>
            </a:extLst>
          </p:cNvPr>
          <p:cNvPicPr>
            <a:picLocks noGrp="1" noChangeAspect="1"/>
          </p:cNvPicPr>
          <p:nvPr>
            <p:ph idx="1"/>
          </p:nvPr>
        </p:nvPicPr>
        <p:blipFill>
          <a:blip r:embed="rId3"/>
          <a:stretch>
            <a:fillRect/>
          </a:stretch>
        </p:blipFill>
        <p:spPr>
          <a:xfrm>
            <a:off x="1880812" y="1653073"/>
            <a:ext cx="5382376" cy="4420217"/>
          </a:xfrm>
          <a:prstGeom prst="rect">
            <a:avLst/>
          </a:prstGeom>
        </p:spPr>
      </p:pic>
      <p:sp>
        <p:nvSpPr>
          <p:cNvPr id="4" name="投影片編號版面配置區 3">
            <a:extLst>
              <a:ext uri="{FF2B5EF4-FFF2-40B4-BE49-F238E27FC236}">
                <a16:creationId xmlns:a16="http://schemas.microsoft.com/office/drawing/2014/main" id="{60734B9B-719A-4BA7-944D-3861533B8AB8}"/>
              </a:ext>
            </a:extLst>
          </p:cNvPr>
          <p:cNvSpPr>
            <a:spLocks noGrp="1"/>
          </p:cNvSpPr>
          <p:nvPr>
            <p:ph type="sldNum" sz="quarter" idx="12"/>
          </p:nvPr>
        </p:nvSpPr>
        <p:spPr/>
        <p:txBody>
          <a:bodyPr/>
          <a:lstStyle/>
          <a:p>
            <a:pPr>
              <a:defRPr/>
            </a:pPr>
            <a:fld id="{63DDA615-41D7-46C4-B38D-A852E577950E}" type="slidenum">
              <a:rPr lang="en-US" altLang="zh-TW" smtClean="0"/>
              <a:pPr>
                <a:defRPr/>
              </a:pPr>
              <a:t>49</a:t>
            </a:fld>
            <a:endParaRPr lang="en-US" altLang="zh-TW"/>
          </a:p>
        </p:txBody>
      </p:sp>
      <p:sp>
        <p:nvSpPr>
          <p:cNvPr id="3" name="橢圓 2">
            <a:extLst>
              <a:ext uri="{FF2B5EF4-FFF2-40B4-BE49-F238E27FC236}">
                <a16:creationId xmlns:a16="http://schemas.microsoft.com/office/drawing/2014/main" id="{DC8AABB4-CFD4-40C0-9307-BBFAA29A3379}"/>
              </a:ext>
            </a:extLst>
          </p:cNvPr>
          <p:cNvSpPr/>
          <p:nvPr/>
        </p:nvSpPr>
        <p:spPr>
          <a:xfrm>
            <a:off x="4860032" y="1988840"/>
            <a:ext cx="180020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257C880F-C19A-4209-9DB7-3E055EA81513}"/>
              </a:ext>
            </a:extLst>
          </p:cNvPr>
          <p:cNvSpPr txBox="1"/>
          <p:nvPr/>
        </p:nvSpPr>
        <p:spPr>
          <a:xfrm>
            <a:off x="6660232" y="2072795"/>
            <a:ext cx="1514197" cy="369332"/>
          </a:xfrm>
          <a:prstGeom prst="rect">
            <a:avLst/>
          </a:prstGeom>
          <a:noFill/>
        </p:spPr>
        <p:txBody>
          <a:bodyPr wrap="none" rtlCol="0">
            <a:spAutoFit/>
          </a:bodyPr>
          <a:lstStyle/>
          <a:p>
            <a:r>
              <a:rPr lang="en-US" altLang="zh-TW" dirty="0">
                <a:solidFill>
                  <a:srgbClr val="FF0000"/>
                </a:solidFill>
              </a:rPr>
              <a:t>shuffling limit</a:t>
            </a:r>
          </a:p>
        </p:txBody>
      </p:sp>
      <p:sp>
        <p:nvSpPr>
          <p:cNvPr id="7" name="橢圓 6">
            <a:extLst>
              <a:ext uri="{FF2B5EF4-FFF2-40B4-BE49-F238E27FC236}">
                <a16:creationId xmlns:a16="http://schemas.microsoft.com/office/drawing/2014/main" id="{7A084DC4-7C33-4A9A-9D47-CF150D760CEB}"/>
              </a:ext>
            </a:extLst>
          </p:cNvPr>
          <p:cNvSpPr/>
          <p:nvPr/>
        </p:nvSpPr>
        <p:spPr>
          <a:xfrm>
            <a:off x="4860032" y="3645024"/>
            <a:ext cx="1800200"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a:extLst>
              <a:ext uri="{FF2B5EF4-FFF2-40B4-BE49-F238E27FC236}">
                <a16:creationId xmlns:a16="http://schemas.microsoft.com/office/drawing/2014/main" id="{25DAFEA2-9434-4B87-A675-136ED4CC0D94}"/>
              </a:ext>
            </a:extLst>
          </p:cNvPr>
          <p:cNvSpPr/>
          <p:nvPr/>
        </p:nvSpPr>
        <p:spPr>
          <a:xfrm>
            <a:off x="5156448" y="4653136"/>
            <a:ext cx="1215752"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0CAA68AE-665B-40FA-B71A-AB7C79BC0538}"/>
              </a:ext>
            </a:extLst>
          </p:cNvPr>
          <p:cNvSpPr/>
          <p:nvPr/>
        </p:nvSpPr>
        <p:spPr>
          <a:xfrm>
            <a:off x="6771387" y="3995772"/>
            <a:ext cx="2121093" cy="369332"/>
          </a:xfrm>
          <a:prstGeom prst="rect">
            <a:avLst/>
          </a:prstGeom>
        </p:spPr>
        <p:txBody>
          <a:bodyPr wrap="none">
            <a:spAutoFit/>
          </a:bodyPr>
          <a:lstStyle/>
          <a:p>
            <a:r>
              <a:rPr lang="en-US" altLang="zh-TW" dirty="0">
                <a:solidFill>
                  <a:srgbClr val="FF0000"/>
                </a:solidFill>
              </a:rPr>
              <a:t>acceptance criteria</a:t>
            </a:r>
          </a:p>
        </p:txBody>
      </p:sp>
      <p:sp>
        <p:nvSpPr>
          <p:cNvPr id="10" name="矩形 9">
            <a:extLst>
              <a:ext uri="{FF2B5EF4-FFF2-40B4-BE49-F238E27FC236}">
                <a16:creationId xmlns:a16="http://schemas.microsoft.com/office/drawing/2014/main" id="{F812ED11-D1CC-464F-9132-DD3380444E21}"/>
              </a:ext>
            </a:extLst>
          </p:cNvPr>
          <p:cNvSpPr/>
          <p:nvPr/>
        </p:nvSpPr>
        <p:spPr>
          <a:xfrm>
            <a:off x="6756628" y="4869160"/>
            <a:ext cx="1415772" cy="369332"/>
          </a:xfrm>
          <a:prstGeom prst="rect">
            <a:avLst/>
          </a:prstGeom>
        </p:spPr>
        <p:txBody>
          <a:bodyPr wrap="none">
            <a:spAutoFit/>
          </a:bodyPr>
          <a:lstStyle/>
          <a:p>
            <a:r>
              <a:rPr lang="en-US" altLang="zh-TW" dirty="0">
                <a:solidFill>
                  <a:srgbClr val="FF0000"/>
                </a:solidFill>
              </a:rPr>
              <a:t>perturbation</a:t>
            </a:r>
          </a:p>
        </p:txBody>
      </p:sp>
    </p:spTree>
    <p:extLst>
      <p:ext uri="{BB962C8B-B14F-4D97-AF65-F5344CB8AC3E}">
        <p14:creationId xmlns:p14="http://schemas.microsoft.com/office/powerpoint/2010/main" val="2426497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785932-98BB-46AF-AA71-091487689D29}"/>
              </a:ext>
            </a:extLst>
          </p:cNvPr>
          <p:cNvSpPr>
            <a:spLocks noGrp="1"/>
          </p:cNvSpPr>
          <p:nvPr>
            <p:ph type="title"/>
          </p:nvPr>
        </p:nvSpPr>
        <p:spPr/>
        <p:txBody>
          <a:bodyPr/>
          <a:lstStyle/>
          <a:p>
            <a:r>
              <a:rPr lang="en-US" altLang="zh-TW" dirty="0"/>
              <a:t>Abstract</a:t>
            </a:r>
            <a:endParaRPr lang="zh-TW" altLang="en-US" dirty="0"/>
          </a:p>
        </p:txBody>
      </p:sp>
      <p:sp>
        <p:nvSpPr>
          <p:cNvPr id="3" name="內容版面配置區 2">
            <a:extLst>
              <a:ext uri="{FF2B5EF4-FFF2-40B4-BE49-F238E27FC236}">
                <a16:creationId xmlns:a16="http://schemas.microsoft.com/office/drawing/2014/main" id="{C59DBF1C-EA26-49C8-A918-33592ED15C76}"/>
              </a:ext>
            </a:extLst>
          </p:cNvPr>
          <p:cNvSpPr>
            <a:spLocks noGrp="1"/>
          </p:cNvSpPr>
          <p:nvPr>
            <p:ph idx="1"/>
          </p:nvPr>
        </p:nvSpPr>
        <p:spPr/>
        <p:txBody>
          <a:bodyPr/>
          <a:lstStyle/>
          <a:p>
            <a:pPr algn="just"/>
            <a:r>
              <a:rPr lang="en-US" altLang="zh-TW" sz="2800" dirty="0"/>
              <a:t>Specifically, in LTE network design, the optimization of capacity allocation in LTE backhaul network is one of the most challenging issues due to high dynamic nature of mobile network communications and components.</a:t>
            </a:r>
          </a:p>
          <a:p>
            <a:pPr algn="just"/>
            <a:r>
              <a:rPr lang="en-US" altLang="zh-TW" sz="2800" dirty="0"/>
              <a:t>Such optimization problems are hard to solve in polynomial time. </a:t>
            </a:r>
            <a:endParaRPr lang="zh-TW" altLang="en-US" sz="2800" dirty="0"/>
          </a:p>
        </p:txBody>
      </p:sp>
      <p:sp>
        <p:nvSpPr>
          <p:cNvPr id="4" name="投影片編號版面配置區 3">
            <a:extLst>
              <a:ext uri="{FF2B5EF4-FFF2-40B4-BE49-F238E27FC236}">
                <a16:creationId xmlns:a16="http://schemas.microsoft.com/office/drawing/2014/main" id="{AD9D356C-8D44-4E61-92C7-5BFDCD012DA5}"/>
              </a:ext>
            </a:extLst>
          </p:cNvPr>
          <p:cNvSpPr>
            <a:spLocks noGrp="1"/>
          </p:cNvSpPr>
          <p:nvPr>
            <p:ph type="sldNum" sz="quarter" idx="12"/>
          </p:nvPr>
        </p:nvSpPr>
        <p:spPr/>
        <p:txBody>
          <a:bodyPr/>
          <a:lstStyle/>
          <a:p>
            <a:pPr>
              <a:defRPr/>
            </a:pPr>
            <a:fld id="{63DDA615-41D7-46C4-B38D-A852E577950E}" type="slidenum">
              <a:rPr lang="en-US" altLang="zh-TW" smtClean="0"/>
              <a:pPr>
                <a:defRPr/>
              </a:pPr>
              <a:t>5</a:t>
            </a:fld>
            <a:endParaRPr lang="en-US" altLang="zh-TW"/>
          </a:p>
        </p:txBody>
      </p:sp>
    </p:spTree>
    <p:extLst>
      <p:ext uri="{BB962C8B-B14F-4D97-AF65-F5344CB8AC3E}">
        <p14:creationId xmlns:p14="http://schemas.microsoft.com/office/powerpoint/2010/main" val="26146502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4B7CF41-B4F2-4B73-916C-EE1D378CA61F}"/>
              </a:ext>
            </a:extLst>
          </p:cNvPr>
          <p:cNvSpPr>
            <a:spLocks noGrp="1"/>
          </p:cNvSpPr>
          <p:nvPr>
            <p:ph type="title"/>
          </p:nvPr>
        </p:nvSpPr>
        <p:spPr/>
        <p:txBody>
          <a:bodyPr/>
          <a:lstStyle/>
          <a:p>
            <a:r>
              <a:rPr lang="en-US" altLang="zh-TW" sz="3600" dirty="0"/>
              <a:t>ADAPTIVE ITERATIVE LOCAL SEARCH ALGORITHM [AILS]</a:t>
            </a:r>
            <a:endParaRPr lang="zh-TW" altLang="en-US" sz="3600" dirty="0"/>
          </a:p>
        </p:txBody>
      </p:sp>
      <p:sp>
        <p:nvSpPr>
          <p:cNvPr id="3" name="內容版面配置區 2">
            <a:extLst>
              <a:ext uri="{FF2B5EF4-FFF2-40B4-BE49-F238E27FC236}">
                <a16:creationId xmlns:a16="http://schemas.microsoft.com/office/drawing/2014/main" id="{AD65FBA2-4FFC-4F33-9878-30E8993FF1E8}"/>
              </a:ext>
            </a:extLst>
          </p:cNvPr>
          <p:cNvSpPr>
            <a:spLocks noGrp="1"/>
          </p:cNvSpPr>
          <p:nvPr>
            <p:ph idx="1"/>
          </p:nvPr>
        </p:nvSpPr>
        <p:spPr/>
        <p:txBody>
          <a:bodyPr/>
          <a:lstStyle/>
          <a:p>
            <a:pPr algn="just"/>
            <a:r>
              <a:rPr lang="en-US" altLang="zh-TW" sz="2800" dirty="0"/>
              <a:t>During initialization phase, the random assignment of </a:t>
            </a:r>
            <a:r>
              <a:rPr lang="en-US" altLang="zh-TW" sz="2800" dirty="0" err="1"/>
              <a:t>eNB</a:t>
            </a:r>
            <a:r>
              <a:rPr lang="en-US" altLang="zh-TW" sz="2800" dirty="0"/>
              <a:t> to EPC is performed.</a:t>
            </a:r>
          </a:p>
          <a:p>
            <a:pPr algn="just"/>
            <a:r>
              <a:rPr lang="en-US" altLang="zh-TW" sz="2800" dirty="0"/>
              <a:t>During initialization phase, the random assignment of </a:t>
            </a:r>
            <a:r>
              <a:rPr lang="en-US" altLang="zh-TW" sz="2800" dirty="0" err="1"/>
              <a:t>eNB</a:t>
            </a:r>
            <a:r>
              <a:rPr lang="en-US" altLang="zh-TW" sz="2800" dirty="0"/>
              <a:t> to EPC is performed.</a:t>
            </a:r>
          </a:p>
          <a:p>
            <a:pPr algn="just"/>
            <a:r>
              <a:rPr lang="en-US" altLang="zh-TW" sz="2800" dirty="0"/>
              <a:t>During initialization the objective function is estimated and acts as the upper bound for further feasible solutions within the search space of valid solution.</a:t>
            </a:r>
            <a:endParaRPr lang="zh-TW" altLang="en-US" sz="2800" dirty="0"/>
          </a:p>
        </p:txBody>
      </p:sp>
      <p:sp>
        <p:nvSpPr>
          <p:cNvPr id="4" name="投影片編號版面配置區 3">
            <a:extLst>
              <a:ext uri="{FF2B5EF4-FFF2-40B4-BE49-F238E27FC236}">
                <a16:creationId xmlns:a16="http://schemas.microsoft.com/office/drawing/2014/main" id="{263DF990-D39C-458C-B26D-43F65AD6FD6B}"/>
              </a:ext>
            </a:extLst>
          </p:cNvPr>
          <p:cNvSpPr>
            <a:spLocks noGrp="1"/>
          </p:cNvSpPr>
          <p:nvPr>
            <p:ph type="sldNum" sz="quarter" idx="12"/>
          </p:nvPr>
        </p:nvSpPr>
        <p:spPr/>
        <p:txBody>
          <a:bodyPr/>
          <a:lstStyle/>
          <a:p>
            <a:pPr>
              <a:defRPr/>
            </a:pPr>
            <a:fld id="{63DDA615-41D7-46C4-B38D-A852E577950E}" type="slidenum">
              <a:rPr lang="en-US" altLang="zh-TW" smtClean="0"/>
              <a:pPr>
                <a:defRPr/>
              </a:pPr>
              <a:t>50</a:t>
            </a:fld>
            <a:endParaRPr lang="en-US" altLang="zh-TW"/>
          </a:p>
        </p:txBody>
      </p:sp>
    </p:spTree>
    <p:extLst>
      <p:ext uri="{BB962C8B-B14F-4D97-AF65-F5344CB8AC3E}">
        <p14:creationId xmlns:p14="http://schemas.microsoft.com/office/powerpoint/2010/main" val="11199039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82CFC31-EB32-435F-B81F-324B3DF056D4}"/>
              </a:ext>
            </a:extLst>
          </p:cNvPr>
          <p:cNvSpPr>
            <a:spLocks noGrp="1"/>
          </p:cNvSpPr>
          <p:nvPr>
            <p:ph type="title"/>
          </p:nvPr>
        </p:nvSpPr>
        <p:spPr/>
        <p:txBody>
          <a:bodyPr/>
          <a:lstStyle/>
          <a:p>
            <a:r>
              <a:rPr lang="en-US" altLang="zh-TW" sz="3600" dirty="0"/>
              <a:t>ADAPTIVE ITERATIVE LOCAL SEARCH ALGORITHM [AILS]</a:t>
            </a:r>
            <a:endParaRPr lang="zh-TW" altLang="en-US" sz="3600" dirty="0"/>
          </a:p>
        </p:txBody>
      </p:sp>
      <p:sp>
        <p:nvSpPr>
          <p:cNvPr id="3" name="內容版面配置區 2">
            <a:extLst>
              <a:ext uri="{FF2B5EF4-FFF2-40B4-BE49-F238E27FC236}">
                <a16:creationId xmlns:a16="http://schemas.microsoft.com/office/drawing/2014/main" id="{683A9EA1-DEFE-4960-B2ED-307AAC50BCBB}"/>
              </a:ext>
            </a:extLst>
          </p:cNvPr>
          <p:cNvSpPr>
            <a:spLocks noGrp="1"/>
          </p:cNvSpPr>
          <p:nvPr>
            <p:ph idx="1"/>
          </p:nvPr>
        </p:nvSpPr>
        <p:spPr/>
        <p:txBody>
          <a:bodyPr/>
          <a:lstStyle/>
          <a:p>
            <a:pPr algn="just"/>
            <a:r>
              <a:rPr lang="en-US" altLang="zh-TW" sz="2800" dirty="0"/>
              <a:t>Next, the local search method is added with option for algorithm to choose between different </a:t>
            </a:r>
            <a:r>
              <a:rPr lang="en-US" altLang="zh-TW" sz="2800" dirty="0" err="1"/>
              <a:t>neighbourhood</a:t>
            </a:r>
            <a:r>
              <a:rPr lang="en-US" altLang="zh-TW" sz="2800" dirty="0"/>
              <a:t> solutions by exchanging values at some random locations within the allocation solution vector.</a:t>
            </a:r>
          </a:p>
          <a:p>
            <a:pPr algn="just"/>
            <a:r>
              <a:rPr lang="en-US" altLang="zh-TW" sz="2800" dirty="0"/>
              <a:t>In [10], details about different opt method for local search namely 2-opt, 3-opt, and 4-opt.</a:t>
            </a:r>
          </a:p>
          <a:p>
            <a:pPr algn="just"/>
            <a:r>
              <a:rPr lang="en-US" altLang="zh-TW" sz="2800" dirty="0"/>
              <a:t>In this work, the user can set the algorithm to choose different local search methods, hence is adaptive.</a:t>
            </a:r>
            <a:endParaRPr lang="zh-TW" altLang="en-US" sz="2800" dirty="0"/>
          </a:p>
        </p:txBody>
      </p:sp>
      <p:sp>
        <p:nvSpPr>
          <p:cNvPr id="4" name="投影片編號版面配置區 3">
            <a:extLst>
              <a:ext uri="{FF2B5EF4-FFF2-40B4-BE49-F238E27FC236}">
                <a16:creationId xmlns:a16="http://schemas.microsoft.com/office/drawing/2014/main" id="{2038CDAC-890A-4AE1-852F-4CF852E6D85A}"/>
              </a:ext>
            </a:extLst>
          </p:cNvPr>
          <p:cNvSpPr>
            <a:spLocks noGrp="1"/>
          </p:cNvSpPr>
          <p:nvPr>
            <p:ph type="sldNum" sz="quarter" idx="12"/>
          </p:nvPr>
        </p:nvSpPr>
        <p:spPr/>
        <p:txBody>
          <a:bodyPr/>
          <a:lstStyle/>
          <a:p>
            <a:pPr>
              <a:defRPr/>
            </a:pPr>
            <a:fld id="{63DDA615-41D7-46C4-B38D-A852E577950E}" type="slidenum">
              <a:rPr lang="en-US" altLang="zh-TW" smtClean="0"/>
              <a:pPr>
                <a:defRPr/>
              </a:pPr>
              <a:t>51</a:t>
            </a:fld>
            <a:endParaRPr lang="en-US" altLang="zh-TW"/>
          </a:p>
        </p:txBody>
      </p:sp>
    </p:spTree>
    <p:extLst>
      <p:ext uri="{BB962C8B-B14F-4D97-AF65-F5344CB8AC3E}">
        <p14:creationId xmlns:p14="http://schemas.microsoft.com/office/powerpoint/2010/main" val="14292261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57E1B1-FD67-4EAE-94A2-73498D7361C9}"/>
              </a:ext>
            </a:extLst>
          </p:cNvPr>
          <p:cNvSpPr>
            <a:spLocks noGrp="1"/>
          </p:cNvSpPr>
          <p:nvPr>
            <p:ph type="title"/>
          </p:nvPr>
        </p:nvSpPr>
        <p:spPr/>
        <p:txBody>
          <a:bodyPr/>
          <a:lstStyle/>
          <a:p>
            <a:r>
              <a:rPr lang="en-US" altLang="zh-TW" sz="3600" dirty="0"/>
              <a:t>ADAPTIVE ITERATIVE LOCAL SEARCH ALGORITHM [AILS]</a:t>
            </a:r>
            <a:endParaRPr lang="zh-TW" altLang="en-US" sz="3600" dirty="0"/>
          </a:p>
        </p:txBody>
      </p:sp>
      <p:sp>
        <p:nvSpPr>
          <p:cNvPr id="3" name="內容版面配置區 2">
            <a:extLst>
              <a:ext uri="{FF2B5EF4-FFF2-40B4-BE49-F238E27FC236}">
                <a16:creationId xmlns:a16="http://schemas.microsoft.com/office/drawing/2014/main" id="{F26CCE11-7AF3-4A48-9C5E-E2DC44EC7AD2}"/>
              </a:ext>
            </a:extLst>
          </p:cNvPr>
          <p:cNvSpPr>
            <a:spLocks noGrp="1"/>
          </p:cNvSpPr>
          <p:nvPr>
            <p:ph idx="1"/>
          </p:nvPr>
        </p:nvSpPr>
        <p:spPr/>
        <p:txBody>
          <a:bodyPr/>
          <a:lstStyle/>
          <a:p>
            <a:pPr algn="just"/>
            <a:r>
              <a:rPr lang="en-US" altLang="zh-TW" sz="2800" dirty="0"/>
              <a:t>These search operation are controlled by two powerful operators namely perturbation and acceptance criteria.</a:t>
            </a:r>
          </a:p>
          <a:p>
            <a:pPr algn="just"/>
            <a:r>
              <a:rPr lang="en-US" altLang="zh-TW" sz="2800" dirty="0"/>
              <a:t>In order to handle the feasible solution get stuck into the local search, perturbation operator is used.</a:t>
            </a:r>
            <a:endParaRPr lang="zh-TW" altLang="en-US" sz="2800" dirty="0"/>
          </a:p>
        </p:txBody>
      </p:sp>
      <p:sp>
        <p:nvSpPr>
          <p:cNvPr id="4" name="投影片編號版面配置區 3">
            <a:extLst>
              <a:ext uri="{FF2B5EF4-FFF2-40B4-BE49-F238E27FC236}">
                <a16:creationId xmlns:a16="http://schemas.microsoft.com/office/drawing/2014/main" id="{ED2B0FAD-91A8-46D4-AB07-275EA8A300DD}"/>
              </a:ext>
            </a:extLst>
          </p:cNvPr>
          <p:cNvSpPr>
            <a:spLocks noGrp="1"/>
          </p:cNvSpPr>
          <p:nvPr>
            <p:ph type="sldNum" sz="quarter" idx="12"/>
          </p:nvPr>
        </p:nvSpPr>
        <p:spPr/>
        <p:txBody>
          <a:bodyPr/>
          <a:lstStyle/>
          <a:p>
            <a:pPr>
              <a:defRPr/>
            </a:pPr>
            <a:fld id="{63DDA615-41D7-46C4-B38D-A852E577950E}" type="slidenum">
              <a:rPr lang="en-US" altLang="zh-TW" smtClean="0"/>
              <a:pPr>
                <a:defRPr/>
              </a:pPr>
              <a:t>52</a:t>
            </a:fld>
            <a:endParaRPr lang="en-US" altLang="zh-TW"/>
          </a:p>
        </p:txBody>
      </p:sp>
    </p:spTree>
    <p:extLst>
      <p:ext uri="{BB962C8B-B14F-4D97-AF65-F5344CB8AC3E}">
        <p14:creationId xmlns:p14="http://schemas.microsoft.com/office/powerpoint/2010/main" val="6185918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AC1CE64-117D-4D9F-859F-3BD81F38651C}"/>
              </a:ext>
            </a:extLst>
          </p:cNvPr>
          <p:cNvSpPr>
            <a:spLocks noGrp="1"/>
          </p:cNvSpPr>
          <p:nvPr>
            <p:ph type="title"/>
          </p:nvPr>
        </p:nvSpPr>
        <p:spPr/>
        <p:txBody>
          <a:bodyPr/>
          <a:lstStyle/>
          <a:p>
            <a:r>
              <a:rPr lang="en-US" altLang="zh-TW" sz="3600" dirty="0"/>
              <a:t>ADAPTIVE ITERATIVE LOCAL SEARCH ALGORITHM [AILS]</a:t>
            </a:r>
            <a:endParaRPr lang="zh-TW" altLang="en-US" sz="3600" dirty="0"/>
          </a:p>
        </p:txBody>
      </p:sp>
      <p:sp>
        <p:nvSpPr>
          <p:cNvPr id="3" name="內容版面配置區 2">
            <a:extLst>
              <a:ext uri="{FF2B5EF4-FFF2-40B4-BE49-F238E27FC236}">
                <a16:creationId xmlns:a16="http://schemas.microsoft.com/office/drawing/2014/main" id="{195A2C62-9379-4831-B156-379A291C3CD9}"/>
              </a:ext>
            </a:extLst>
          </p:cNvPr>
          <p:cNvSpPr>
            <a:spLocks noGrp="1"/>
          </p:cNvSpPr>
          <p:nvPr>
            <p:ph idx="1"/>
          </p:nvPr>
        </p:nvSpPr>
        <p:spPr/>
        <p:txBody>
          <a:bodyPr/>
          <a:lstStyle/>
          <a:p>
            <a:pPr algn="just"/>
            <a:r>
              <a:rPr lang="en-US" altLang="zh-TW" sz="2800" dirty="0"/>
              <a:t>The perturbation operator performs random shuffling of values in the current solution vector.</a:t>
            </a:r>
          </a:p>
          <a:p>
            <a:pPr algn="just"/>
            <a:r>
              <a:rPr lang="en-US" altLang="zh-TW" sz="2800" dirty="0"/>
              <a:t>Here, the local search is allowed to explore other solution spaces by pushing the local solution to away from current best local minima.</a:t>
            </a:r>
          </a:p>
          <a:p>
            <a:pPr algn="just"/>
            <a:r>
              <a:rPr lang="en-US" altLang="zh-TW" sz="2800" dirty="0"/>
              <a:t>The shuffling limit controls the perturbation process. </a:t>
            </a:r>
          </a:p>
          <a:p>
            <a:pPr algn="just"/>
            <a:r>
              <a:rPr lang="en-US" altLang="zh-TW" sz="2800" dirty="0"/>
              <a:t>The second, operator is acceptance criteria.</a:t>
            </a:r>
            <a:endParaRPr lang="zh-TW" altLang="en-US" sz="2800" dirty="0"/>
          </a:p>
        </p:txBody>
      </p:sp>
      <p:sp>
        <p:nvSpPr>
          <p:cNvPr id="4" name="投影片編號版面配置區 3">
            <a:extLst>
              <a:ext uri="{FF2B5EF4-FFF2-40B4-BE49-F238E27FC236}">
                <a16:creationId xmlns:a16="http://schemas.microsoft.com/office/drawing/2014/main" id="{5F5CC50C-B2FD-456F-9EEE-F41E7FF7E0D6}"/>
              </a:ext>
            </a:extLst>
          </p:cNvPr>
          <p:cNvSpPr>
            <a:spLocks noGrp="1"/>
          </p:cNvSpPr>
          <p:nvPr>
            <p:ph type="sldNum" sz="quarter" idx="12"/>
          </p:nvPr>
        </p:nvSpPr>
        <p:spPr/>
        <p:txBody>
          <a:bodyPr/>
          <a:lstStyle/>
          <a:p>
            <a:pPr>
              <a:defRPr/>
            </a:pPr>
            <a:fld id="{63DDA615-41D7-46C4-B38D-A852E577950E}" type="slidenum">
              <a:rPr lang="en-US" altLang="zh-TW" smtClean="0"/>
              <a:pPr>
                <a:defRPr/>
              </a:pPr>
              <a:t>53</a:t>
            </a:fld>
            <a:endParaRPr lang="en-US" altLang="zh-TW"/>
          </a:p>
        </p:txBody>
      </p:sp>
    </p:spTree>
    <p:extLst>
      <p:ext uri="{BB962C8B-B14F-4D97-AF65-F5344CB8AC3E}">
        <p14:creationId xmlns:p14="http://schemas.microsoft.com/office/powerpoint/2010/main" val="18753950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B6468E-AE40-4174-BE25-252DF6801588}"/>
              </a:ext>
            </a:extLst>
          </p:cNvPr>
          <p:cNvSpPr>
            <a:spLocks noGrp="1"/>
          </p:cNvSpPr>
          <p:nvPr>
            <p:ph type="title"/>
          </p:nvPr>
        </p:nvSpPr>
        <p:spPr/>
        <p:txBody>
          <a:bodyPr/>
          <a:lstStyle/>
          <a:p>
            <a:r>
              <a:rPr lang="en-US" altLang="zh-TW" sz="3600" dirty="0"/>
              <a:t>ADAPTIVE ITERATIVE LOCAL SEARCH ALGORITHM [AILS]</a:t>
            </a:r>
            <a:endParaRPr lang="zh-TW" altLang="en-US" sz="3600" dirty="0"/>
          </a:p>
        </p:txBody>
      </p:sp>
      <p:sp>
        <p:nvSpPr>
          <p:cNvPr id="3" name="內容版面配置區 2">
            <a:extLst>
              <a:ext uri="{FF2B5EF4-FFF2-40B4-BE49-F238E27FC236}">
                <a16:creationId xmlns:a16="http://schemas.microsoft.com/office/drawing/2014/main" id="{D9992716-BBCF-4853-8974-C2B4D9B81C0F}"/>
              </a:ext>
            </a:extLst>
          </p:cNvPr>
          <p:cNvSpPr>
            <a:spLocks noGrp="1"/>
          </p:cNvSpPr>
          <p:nvPr>
            <p:ph idx="1"/>
          </p:nvPr>
        </p:nvSpPr>
        <p:spPr/>
        <p:txBody>
          <a:bodyPr/>
          <a:lstStyle/>
          <a:p>
            <a:pPr algn="just"/>
            <a:r>
              <a:rPr lang="en-US" altLang="zh-TW" sz="2800" dirty="0"/>
              <a:t>The acceptance criteria, always measures whether the current local solution is better than the best known solution so far.</a:t>
            </a:r>
          </a:p>
          <a:p>
            <a:pPr algn="just"/>
            <a:r>
              <a:rPr lang="en-US" altLang="zh-TW" sz="2800" dirty="0"/>
              <a:t>Finally, the algorithm terminates once the iteration limit is reached.</a:t>
            </a:r>
            <a:endParaRPr lang="zh-TW" altLang="en-US" sz="2800" dirty="0"/>
          </a:p>
        </p:txBody>
      </p:sp>
      <p:sp>
        <p:nvSpPr>
          <p:cNvPr id="4" name="投影片編號版面配置區 3">
            <a:extLst>
              <a:ext uri="{FF2B5EF4-FFF2-40B4-BE49-F238E27FC236}">
                <a16:creationId xmlns:a16="http://schemas.microsoft.com/office/drawing/2014/main" id="{9CA09B13-51A0-4E7A-9BCD-EC4E643C8D11}"/>
              </a:ext>
            </a:extLst>
          </p:cNvPr>
          <p:cNvSpPr>
            <a:spLocks noGrp="1"/>
          </p:cNvSpPr>
          <p:nvPr>
            <p:ph type="sldNum" sz="quarter" idx="12"/>
          </p:nvPr>
        </p:nvSpPr>
        <p:spPr/>
        <p:txBody>
          <a:bodyPr/>
          <a:lstStyle/>
          <a:p>
            <a:pPr>
              <a:defRPr/>
            </a:pPr>
            <a:fld id="{63DDA615-41D7-46C4-B38D-A852E577950E}" type="slidenum">
              <a:rPr lang="en-US" altLang="zh-TW" smtClean="0"/>
              <a:pPr>
                <a:defRPr/>
              </a:pPr>
              <a:t>54</a:t>
            </a:fld>
            <a:endParaRPr lang="en-US" altLang="zh-TW"/>
          </a:p>
        </p:txBody>
      </p:sp>
    </p:spTree>
    <p:extLst>
      <p:ext uri="{BB962C8B-B14F-4D97-AF65-F5344CB8AC3E}">
        <p14:creationId xmlns:p14="http://schemas.microsoft.com/office/powerpoint/2010/main" val="36164426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E391749-086D-4693-B432-4DA3D40E9AB0}"/>
              </a:ext>
            </a:extLst>
          </p:cNvPr>
          <p:cNvSpPr>
            <a:spLocks noGrp="1"/>
          </p:cNvSpPr>
          <p:nvPr>
            <p:ph type="title"/>
          </p:nvPr>
        </p:nvSpPr>
        <p:spPr/>
        <p:txBody>
          <a:bodyPr/>
          <a:lstStyle/>
          <a:p>
            <a:r>
              <a:rPr lang="en-US" altLang="zh-TW" dirty="0"/>
              <a:t>RESULTS AND DISCUSSION</a:t>
            </a:r>
            <a:endParaRPr lang="zh-TW" altLang="en-US" dirty="0"/>
          </a:p>
        </p:txBody>
      </p:sp>
      <p:sp>
        <p:nvSpPr>
          <p:cNvPr id="3" name="內容版面配置區 2">
            <a:extLst>
              <a:ext uri="{FF2B5EF4-FFF2-40B4-BE49-F238E27FC236}">
                <a16:creationId xmlns:a16="http://schemas.microsoft.com/office/drawing/2014/main" id="{EA187581-C0E6-4A14-8C99-8EEA790781B6}"/>
              </a:ext>
            </a:extLst>
          </p:cNvPr>
          <p:cNvSpPr>
            <a:spLocks noGrp="1"/>
          </p:cNvSpPr>
          <p:nvPr>
            <p:ph idx="1"/>
          </p:nvPr>
        </p:nvSpPr>
        <p:spPr/>
        <p:txBody>
          <a:bodyPr/>
          <a:lstStyle/>
          <a:p>
            <a:pPr algn="just"/>
            <a:r>
              <a:rPr lang="en-US" altLang="zh-TW" sz="2800" dirty="0"/>
              <a:t>The experiment was conducted on Intel (R) core(TM) i5- 600 CPU at the speed of 3.2GHz, installed random access memory of 8GB, along with 64-bit operating system of x64 processor.</a:t>
            </a:r>
          </a:p>
          <a:p>
            <a:pPr algn="just"/>
            <a:r>
              <a:rPr lang="en-US" altLang="zh-TW" sz="2800" dirty="0"/>
              <a:t>Microsoft Visual C++ was used for programming the proposed iterative local search algorithm to solve capacity allocation in LTE network. </a:t>
            </a:r>
            <a:endParaRPr lang="zh-TW" altLang="en-US" sz="2800" dirty="0"/>
          </a:p>
        </p:txBody>
      </p:sp>
      <p:sp>
        <p:nvSpPr>
          <p:cNvPr id="4" name="投影片編號版面配置區 3">
            <a:extLst>
              <a:ext uri="{FF2B5EF4-FFF2-40B4-BE49-F238E27FC236}">
                <a16:creationId xmlns:a16="http://schemas.microsoft.com/office/drawing/2014/main" id="{EDC5FAF6-4D23-4B37-8841-7BFAA59EDE9A}"/>
              </a:ext>
            </a:extLst>
          </p:cNvPr>
          <p:cNvSpPr>
            <a:spLocks noGrp="1"/>
          </p:cNvSpPr>
          <p:nvPr>
            <p:ph type="sldNum" sz="quarter" idx="12"/>
          </p:nvPr>
        </p:nvSpPr>
        <p:spPr/>
        <p:txBody>
          <a:bodyPr/>
          <a:lstStyle/>
          <a:p>
            <a:pPr>
              <a:defRPr/>
            </a:pPr>
            <a:fld id="{63DDA615-41D7-46C4-B38D-A852E577950E}" type="slidenum">
              <a:rPr lang="en-US" altLang="zh-TW" smtClean="0"/>
              <a:pPr>
                <a:defRPr/>
              </a:pPr>
              <a:t>55</a:t>
            </a:fld>
            <a:endParaRPr lang="en-US" altLang="zh-TW"/>
          </a:p>
        </p:txBody>
      </p:sp>
    </p:spTree>
    <p:extLst>
      <p:ext uri="{BB962C8B-B14F-4D97-AF65-F5344CB8AC3E}">
        <p14:creationId xmlns:p14="http://schemas.microsoft.com/office/powerpoint/2010/main" val="20840833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F51C23-F728-4ACD-AEBE-D856CE6678A4}"/>
              </a:ext>
            </a:extLst>
          </p:cNvPr>
          <p:cNvSpPr>
            <a:spLocks noGrp="1"/>
          </p:cNvSpPr>
          <p:nvPr>
            <p:ph type="title"/>
          </p:nvPr>
        </p:nvSpPr>
        <p:spPr/>
        <p:txBody>
          <a:bodyPr/>
          <a:lstStyle/>
          <a:p>
            <a:r>
              <a:rPr lang="en-US" altLang="zh-TW" dirty="0"/>
              <a:t>RESULTS AND DISCUSSION</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2DD64B7E-3E2C-44B1-9E7A-9213A7B1EFCC}"/>
                  </a:ext>
                </a:extLst>
              </p:cNvPr>
              <p:cNvSpPr>
                <a:spLocks noGrp="1"/>
              </p:cNvSpPr>
              <p:nvPr>
                <p:ph idx="1"/>
              </p:nvPr>
            </p:nvSpPr>
            <p:spPr/>
            <p:txBody>
              <a:bodyPr/>
              <a:lstStyle/>
              <a:p>
                <a:pPr algn="just"/>
                <a:r>
                  <a:rPr lang="en-US" altLang="zh-TW" sz="2800" dirty="0"/>
                  <a:t>The inputs to the proposed adaptive local search algorithm are, </a:t>
                </a:r>
                <a14:m>
                  <m:oMath xmlns:m="http://schemas.openxmlformats.org/officeDocument/2006/math">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𝑁</m:t>
                        </m:r>
                      </m:e>
                      <m:sub>
                        <m:r>
                          <a:rPr lang="en-US" altLang="zh-TW" sz="2800" b="0" i="1" smtClean="0">
                            <a:latin typeface="Cambria Math" panose="02040503050406030204" pitchFamily="18" charset="0"/>
                          </a:rPr>
                          <m:t>𝑐</m:t>
                        </m:r>
                      </m:sub>
                    </m:sSub>
                  </m:oMath>
                </a14:m>
                <a:r>
                  <a:rPr lang="en-US" altLang="zh-TW" sz="2800" dirty="0"/>
                  <a:t> X </a:t>
                </a:r>
                <a14:m>
                  <m:oMath xmlns:m="http://schemas.openxmlformats.org/officeDocument/2006/math">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𝑁</m:t>
                        </m:r>
                      </m:e>
                      <m:sub>
                        <m:r>
                          <a:rPr lang="en-US" altLang="zh-TW" sz="2800" i="1">
                            <a:latin typeface="Cambria Math" panose="02040503050406030204" pitchFamily="18" charset="0"/>
                          </a:rPr>
                          <m:t>𝑢</m:t>
                        </m:r>
                      </m:sub>
                    </m:sSub>
                  </m:oMath>
                </a14:m>
                <a:r>
                  <a:rPr lang="en-US" altLang="zh-TW" sz="2800" dirty="0"/>
                  <a:t> dimensional matrix for, capacity requirement matrix (</a:t>
                </a:r>
                <a14:m>
                  <m:oMath xmlns:m="http://schemas.openxmlformats.org/officeDocument/2006/math">
                    <m:sSubSup>
                      <m:sSubSupPr>
                        <m:ctrlPr>
                          <a:rPr lang="en-US" altLang="zh-TW" sz="2800" i="1">
                            <a:latin typeface="Cambria Math" panose="02040503050406030204" pitchFamily="18" charset="0"/>
                          </a:rPr>
                        </m:ctrlPr>
                      </m:sSubSupPr>
                      <m:e>
                        <m:r>
                          <a:rPr lang="en-US" altLang="zh-TW" sz="2800" i="1">
                            <a:latin typeface="Cambria Math" panose="02040503050406030204" pitchFamily="18" charset="0"/>
                          </a:rPr>
                          <m:t>𝑟</m:t>
                        </m:r>
                      </m:e>
                      <m:sub>
                        <m:r>
                          <a:rPr lang="en-US" altLang="zh-TW" sz="2800" i="1">
                            <a:latin typeface="Cambria Math" panose="02040503050406030204" pitchFamily="18" charset="0"/>
                          </a:rPr>
                          <m:t>𝑖</m:t>
                        </m:r>
                      </m:sub>
                      <m:sup>
                        <m:r>
                          <a:rPr lang="en-US" altLang="zh-TW" sz="2800" i="1">
                            <a:latin typeface="Cambria Math" panose="02040503050406030204" pitchFamily="18" charset="0"/>
                          </a:rPr>
                          <m:t>𝑗</m:t>
                        </m:r>
                      </m:sup>
                    </m:sSubSup>
                  </m:oMath>
                </a14:m>
                <a:r>
                  <a:rPr lang="en-US" altLang="zh-TW" sz="2800" dirty="0"/>
                  <a:t> </a:t>
                </a:r>
                <a:r>
                  <a:rPr lang="ta-IN" altLang="zh-TW" sz="2800" dirty="0"/>
                  <a:t>), </a:t>
                </a:r>
                <a:r>
                  <a:rPr lang="en-US" altLang="zh-TW" sz="2800" dirty="0"/>
                  <a:t>flow matrix (</a:t>
                </a:r>
                <a14:m>
                  <m:oMath xmlns:m="http://schemas.openxmlformats.org/officeDocument/2006/math">
                    <m:sSubSup>
                      <m:sSubSupPr>
                        <m:ctrlPr>
                          <a:rPr lang="en-US" altLang="zh-TW" sz="2800" i="1">
                            <a:latin typeface="Cambria Math" panose="02040503050406030204" pitchFamily="18" charset="0"/>
                          </a:rPr>
                        </m:ctrlPr>
                      </m:sSubSupPr>
                      <m:e>
                        <m:r>
                          <a:rPr lang="en-US" altLang="zh-TW" sz="2800" b="0" i="1" smtClean="0">
                            <a:latin typeface="Cambria Math" panose="02040503050406030204" pitchFamily="18" charset="0"/>
                          </a:rPr>
                          <m:t>𝑓</m:t>
                        </m:r>
                      </m:e>
                      <m:sub>
                        <m:r>
                          <a:rPr lang="en-US" altLang="zh-TW" sz="2800" i="1">
                            <a:latin typeface="Cambria Math" panose="02040503050406030204" pitchFamily="18" charset="0"/>
                          </a:rPr>
                          <m:t>𝑖</m:t>
                        </m:r>
                      </m:sub>
                      <m:sup>
                        <m:r>
                          <a:rPr lang="en-US" altLang="zh-TW" sz="2800" i="1">
                            <a:latin typeface="Cambria Math" panose="02040503050406030204" pitchFamily="18" charset="0"/>
                          </a:rPr>
                          <m:t>𝑗</m:t>
                        </m:r>
                      </m:sup>
                    </m:sSubSup>
                  </m:oMath>
                </a14:m>
                <a:r>
                  <a:rPr lang="en-US" altLang="zh-TW" sz="2800" dirty="0"/>
                  <a:t> )and power matrix (</a:t>
                </a:r>
                <a14:m>
                  <m:oMath xmlns:m="http://schemas.openxmlformats.org/officeDocument/2006/math">
                    <m:sSubSup>
                      <m:sSubSupPr>
                        <m:ctrlPr>
                          <a:rPr lang="en-US" altLang="zh-TW" sz="2800" i="1">
                            <a:latin typeface="Cambria Math" panose="02040503050406030204" pitchFamily="18" charset="0"/>
                          </a:rPr>
                        </m:ctrlPr>
                      </m:sSubSupPr>
                      <m:e>
                        <m:r>
                          <a:rPr lang="en-US" altLang="zh-TW" sz="2800" b="0" i="1" smtClean="0">
                            <a:latin typeface="Cambria Math" panose="02040503050406030204" pitchFamily="18" charset="0"/>
                          </a:rPr>
                          <m:t>𝑝</m:t>
                        </m:r>
                      </m:e>
                      <m:sub>
                        <m:r>
                          <a:rPr lang="en-US" altLang="zh-TW" sz="2800" i="1">
                            <a:latin typeface="Cambria Math" panose="02040503050406030204" pitchFamily="18" charset="0"/>
                          </a:rPr>
                          <m:t>𝑖</m:t>
                        </m:r>
                      </m:sub>
                      <m:sup>
                        <m:r>
                          <a:rPr lang="en-US" altLang="zh-TW" sz="2800" i="1">
                            <a:latin typeface="Cambria Math" panose="02040503050406030204" pitchFamily="18" charset="0"/>
                          </a:rPr>
                          <m:t>𝑗</m:t>
                        </m:r>
                      </m:sup>
                    </m:sSubSup>
                  </m:oMath>
                </a14:m>
                <a:r>
                  <a:rPr lang="en-US" altLang="zh-TW" sz="2800" dirty="0"/>
                  <a:t> )</a:t>
                </a:r>
                <a:r>
                  <a:rPr lang="am-ET" altLang="zh-TW" sz="2800" dirty="0"/>
                  <a:t>. </a:t>
                </a:r>
                <a:endParaRPr lang="en-US" altLang="zh-TW" sz="2800" dirty="0"/>
              </a:p>
              <a:p>
                <a:pPr algn="just"/>
                <a:r>
                  <a:rPr lang="en-US" altLang="zh-TW" sz="2800" dirty="0"/>
                  <a:t>The capacity and power requirements are obtained using uniform distribution of random numbers between (1,100).</a:t>
                </a:r>
              </a:p>
              <a:p>
                <a:pPr marL="0" indent="0" algn="just">
                  <a:buNone/>
                </a:pPr>
                <a:endParaRPr lang="zh-TW" altLang="en-US" sz="2800" dirty="0"/>
              </a:p>
            </p:txBody>
          </p:sp>
        </mc:Choice>
        <mc:Fallback xmlns="">
          <p:sp>
            <p:nvSpPr>
              <p:cNvPr id="3" name="內容版面配置區 2">
                <a:extLst>
                  <a:ext uri="{FF2B5EF4-FFF2-40B4-BE49-F238E27FC236}">
                    <a16:creationId xmlns:a16="http://schemas.microsoft.com/office/drawing/2014/main" id="{2DD64B7E-3E2C-44B1-9E7A-9213A7B1EFCC}"/>
                  </a:ext>
                </a:extLst>
              </p:cNvPr>
              <p:cNvSpPr>
                <a:spLocks noGrp="1" noRot="1" noChangeAspect="1" noMove="1" noResize="1" noEditPoints="1" noAdjustHandles="1" noChangeArrowheads="1" noChangeShapeType="1" noTextEdit="1"/>
              </p:cNvSpPr>
              <p:nvPr>
                <p:ph idx="1"/>
              </p:nvPr>
            </p:nvSpPr>
            <p:spPr>
              <a:blipFill>
                <a:blip r:embed="rId3"/>
                <a:stretch>
                  <a:fillRect l="-1259" t="-1348" r="-3926"/>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C3430DFF-0E33-430E-896B-17EC61B0DBD8}"/>
              </a:ext>
            </a:extLst>
          </p:cNvPr>
          <p:cNvSpPr>
            <a:spLocks noGrp="1"/>
          </p:cNvSpPr>
          <p:nvPr>
            <p:ph type="sldNum" sz="quarter" idx="12"/>
          </p:nvPr>
        </p:nvSpPr>
        <p:spPr/>
        <p:txBody>
          <a:bodyPr/>
          <a:lstStyle/>
          <a:p>
            <a:pPr>
              <a:defRPr/>
            </a:pPr>
            <a:fld id="{63DDA615-41D7-46C4-B38D-A852E577950E}" type="slidenum">
              <a:rPr lang="en-US" altLang="zh-TW" smtClean="0"/>
              <a:pPr>
                <a:defRPr/>
              </a:pPr>
              <a:t>56</a:t>
            </a:fld>
            <a:endParaRPr lang="en-US" altLang="zh-TW"/>
          </a:p>
        </p:txBody>
      </p:sp>
    </p:spTree>
    <p:extLst>
      <p:ext uri="{BB962C8B-B14F-4D97-AF65-F5344CB8AC3E}">
        <p14:creationId xmlns:p14="http://schemas.microsoft.com/office/powerpoint/2010/main" val="16813511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302C345-7065-43BF-AD13-64636B6A097F}"/>
              </a:ext>
            </a:extLst>
          </p:cNvPr>
          <p:cNvSpPr>
            <a:spLocks noGrp="1"/>
          </p:cNvSpPr>
          <p:nvPr>
            <p:ph type="title"/>
          </p:nvPr>
        </p:nvSpPr>
        <p:spPr/>
        <p:txBody>
          <a:bodyPr/>
          <a:lstStyle/>
          <a:p>
            <a:r>
              <a:rPr lang="en-US" altLang="zh-TW" dirty="0"/>
              <a:t>RESULTS AND DISCUSSION</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8FFB3E78-AD66-4F7B-88C1-F2FC2B9CBEDF}"/>
                  </a:ext>
                </a:extLst>
              </p:cNvPr>
              <p:cNvSpPr>
                <a:spLocks noGrp="1"/>
              </p:cNvSpPr>
              <p:nvPr>
                <p:ph idx="1"/>
              </p:nvPr>
            </p:nvSpPr>
            <p:spPr/>
            <p:txBody>
              <a:bodyPr/>
              <a:lstStyle/>
              <a:p>
                <a:pPr algn="just"/>
                <a:r>
                  <a:rPr lang="en-US" altLang="zh-TW" sz="2800" dirty="0"/>
                  <a:t>The flow matrix is a binary matrix , in which 1 represents the existing flow between </a:t>
                </a:r>
                <a14:m>
                  <m:oMath xmlns:m="http://schemas.openxmlformats.org/officeDocument/2006/math">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𝑒𝑀𝐵</m:t>
                        </m:r>
                      </m:e>
                      <m:sub>
                        <m:r>
                          <a:rPr lang="en-US" altLang="zh-TW" sz="2800" b="0" i="1" smtClean="0">
                            <a:latin typeface="Cambria Math" panose="02040503050406030204" pitchFamily="18" charset="0"/>
                          </a:rPr>
                          <m:t>𝑖</m:t>
                        </m:r>
                      </m:sub>
                    </m:sSub>
                  </m:oMath>
                </a14:m>
                <a:r>
                  <a:rPr lang="en-US" altLang="zh-TW" sz="2800" dirty="0"/>
                  <a:t> and </a:t>
                </a:r>
                <a14:m>
                  <m:oMath xmlns:m="http://schemas.openxmlformats.org/officeDocument/2006/math">
                    <m:sSub>
                      <m:sSubPr>
                        <m:ctrlPr>
                          <a:rPr lang="en-US" altLang="zh-TW" sz="2800" i="1">
                            <a:latin typeface="Cambria Math" panose="02040503050406030204" pitchFamily="18" charset="0"/>
                          </a:rPr>
                        </m:ctrlPr>
                      </m:sSubPr>
                      <m:e>
                        <m:r>
                          <a:rPr lang="en-US" altLang="zh-TW" sz="2800" b="0" i="1" smtClean="0">
                            <a:latin typeface="Cambria Math" panose="02040503050406030204" pitchFamily="18" charset="0"/>
                          </a:rPr>
                          <m:t>𝐸𝑃𝐶</m:t>
                        </m:r>
                      </m:e>
                      <m:sub>
                        <m:r>
                          <a:rPr lang="en-US" altLang="zh-TW" sz="2800" b="0" i="1" smtClean="0">
                            <a:latin typeface="Cambria Math" panose="02040503050406030204" pitchFamily="18" charset="0"/>
                          </a:rPr>
                          <m:t>𝑗</m:t>
                        </m:r>
                      </m:sub>
                    </m:sSub>
                  </m:oMath>
                </a14:m>
                <a:r>
                  <a:rPr lang="en-US" altLang="zh-TW" sz="2800" dirty="0"/>
                  <a:t> and zero represents there exists no flow between </a:t>
                </a:r>
                <a14:m>
                  <m:oMath xmlns:m="http://schemas.openxmlformats.org/officeDocument/2006/math">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𝐸𝑃𝐶</m:t>
                        </m:r>
                      </m:e>
                      <m:sub>
                        <m:r>
                          <a:rPr lang="en-US" altLang="zh-TW" sz="2800" b="0" i="1" smtClean="0">
                            <a:latin typeface="Cambria Math" panose="02040503050406030204" pitchFamily="18" charset="0"/>
                          </a:rPr>
                          <m:t>𝑖</m:t>
                        </m:r>
                      </m:sub>
                    </m:sSub>
                  </m:oMath>
                </a14:m>
                <a:r>
                  <a:rPr lang="en-US" altLang="zh-TW" sz="2800" dirty="0"/>
                  <a:t> and </a:t>
                </a:r>
                <a14:m>
                  <m:oMath xmlns:m="http://schemas.openxmlformats.org/officeDocument/2006/math">
                    <m:sSub>
                      <m:sSubPr>
                        <m:ctrlPr>
                          <a:rPr lang="en-US" altLang="zh-TW" sz="2800" i="1">
                            <a:latin typeface="Cambria Math" panose="02040503050406030204" pitchFamily="18" charset="0"/>
                          </a:rPr>
                        </m:ctrlPr>
                      </m:sSubPr>
                      <m:e>
                        <m:r>
                          <a:rPr lang="en-US" altLang="zh-TW" sz="2800" b="0" i="1" smtClean="0">
                            <a:latin typeface="Cambria Math" panose="02040503050406030204" pitchFamily="18" charset="0"/>
                          </a:rPr>
                          <m:t>𝐸𝑃𝐶</m:t>
                        </m:r>
                      </m:e>
                      <m:sub>
                        <m:r>
                          <a:rPr lang="en-US" altLang="zh-TW" sz="2800" b="0" i="1" smtClean="0">
                            <a:latin typeface="Cambria Math" panose="02040503050406030204" pitchFamily="18" charset="0"/>
                          </a:rPr>
                          <m:t>𝑗</m:t>
                        </m:r>
                      </m:sub>
                    </m:sSub>
                  </m:oMath>
                </a14:m>
                <a:r>
                  <a:rPr lang="en-US" altLang="zh-TW" sz="2800" dirty="0"/>
                  <a:t>.</a:t>
                </a:r>
              </a:p>
              <a:p>
                <a:pPr algn="just"/>
                <a:r>
                  <a:rPr lang="en-US" altLang="zh-TW" sz="2800" dirty="0"/>
                  <a:t>The Figure 4 depicts the obtained value in LTE network of 15 </a:t>
                </a:r>
                <a:r>
                  <a:rPr lang="en-US" altLang="zh-TW" sz="2800" dirty="0" err="1"/>
                  <a:t>eNB</a:t>
                </a:r>
                <a:r>
                  <a:rPr lang="en-US" altLang="zh-TW" sz="2800" dirty="0"/>
                  <a:t> with 2 EPC.</a:t>
                </a:r>
              </a:p>
              <a:p>
                <a:pPr algn="just"/>
                <a:r>
                  <a:rPr lang="en-US" altLang="zh-TW" sz="2800" dirty="0"/>
                  <a:t>It is observed that, the algorithm convergence to the optimal solution is achieved with in limited iteration.</a:t>
                </a:r>
                <a:endParaRPr lang="zh-TW" altLang="en-US" sz="2800" dirty="0"/>
              </a:p>
            </p:txBody>
          </p:sp>
        </mc:Choice>
        <mc:Fallback xmlns="">
          <p:sp>
            <p:nvSpPr>
              <p:cNvPr id="3" name="內容版面配置區 2">
                <a:extLst>
                  <a:ext uri="{FF2B5EF4-FFF2-40B4-BE49-F238E27FC236}">
                    <a16:creationId xmlns:a16="http://schemas.microsoft.com/office/drawing/2014/main" id="{8FFB3E78-AD66-4F7B-88C1-F2FC2B9CBEDF}"/>
                  </a:ext>
                </a:extLst>
              </p:cNvPr>
              <p:cNvSpPr>
                <a:spLocks noGrp="1" noRot="1" noChangeAspect="1" noMove="1" noResize="1" noEditPoints="1" noAdjustHandles="1" noChangeArrowheads="1" noChangeShapeType="1" noTextEdit="1"/>
              </p:cNvSpPr>
              <p:nvPr>
                <p:ph idx="1"/>
              </p:nvPr>
            </p:nvSpPr>
            <p:spPr>
              <a:blipFill>
                <a:blip r:embed="rId3"/>
                <a:stretch>
                  <a:fillRect l="-1259" t="-1348" r="-1481"/>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06BDCEA9-2AC1-48E2-85B9-1AF2BAE7AC76}"/>
              </a:ext>
            </a:extLst>
          </p:cNvPr>
          <p:cNvSpPr>
            <a:spLocks noGrp="1"/>
          </p:cNvSpPr>
          <p:nvPr>
            <p:ph type="sldNum" sz="quarter" idx="12"/>
          </p:nvPr>
        </p:nvSpPr>
        <p:spPr/>
        <p:txBody>
          <a:bodyPr/>
          <a:lstStyle/>
          <a:p>
            <a:pPr>
              <a:defRPr/>
            </a:pPr>
            <a:fld id="{63DDA615-41D7-46C4-B38D-A852E577950E}" type="slidenum">
              <a:rPr lang="en-US" altLang="zh-TW" smtClean="0"/>
              <a:pPr>
                <a:defRPr/>
              </a:pPr>
              <a:t>57</a:t>
            </a:fld>
            <a:endParaRPr lang="en-US" altLang="zh-TW"/>
          </a:p>
        </p:txBody>
      </p:sp>
    </p:spTree>
    <p:extLst>
      <p:ext uri="{BB962C8B-B14F-4D97-AF65-F5344CB8AC3E}">
        <p14:creationId xmlns:p14="http://schemas.microsoft.com/office/powerpoint/2010/main" val="34148605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7DE4285-C4BD-4E93-99AE-DDC11E5930E1}"/>
              </a:ext>
            </a:extLst>
          </p:cNvPr>
          <p:cNvSpPr>
            <a:spLocks noGrp="1"/>
          </p:cNvSpPr>
          <p:nvPr>
            <p:ph type="title"/>
          </p:nvPr>
        </p:nvSpPr>
        <p:spPr/>
        <p:txBody>
          <a:bodyPr/>
          <a:lstStyle/>
          <a:p>
            <a:r>
              <a:rPr lang="en-US" altLang="zh-TW" dirty="0"/>
              <a:t>RESULTS AND DISCUSSION</a:t>
            </a:r>
            <a:endParaRPr lang="zh-TW" altLang="en-US" dirty="0"/>
          </a:p>
        </p:txBody>
      </p:sp>
      <p:pic>
        <p:nvPicPr>
          <p:cNvPr id="5" name="內容版面配置區 4">
            <a:extLst>
              <a:ext uri="{FF2B5EF4-FFF2-40B4-BE49-F238E27FC236}">
                <a16:creationId xmlns:a16="http://schemas.microsoft.com/office/drawing/2014/main" id="{39883793-DB1B-4514-BA8A-F1FE5140A93F}"/>
              </a:ext>
            </a:extLst>
          </p:cNvPr>
          <p:cNvPicPr>
            <a:picLocks noGrp="1" noChangeAspect="1"/>
          </p:cNvPicPr>
          <p:nvPr>
            <p:ph idx="1"/>
          </p:nvPr>
        </p:nvPicPr>
        <p:blipFill>
          <a:blip r:embed="rId3"/>
          <a:stretch>
            <a:fillRect/>
          </a:stretch>
        </p:blipFill>
        <p:spPr>
          <a:xfrm>
            <a:off x="1043608" y="1568475"/>
            <a:ext cx="6286278" cy="4767535"/>
          </a:xfrm>
          <a:prstGeom prst="rect">
            <a:avLst/>
          </a:prstGeom>
        </p:spPr>
      </p:pic>
      <p:sp>
        <p:nvSpPr>
          <p:cNvPr id="4" name="投影片編號版面配置區 3">
            <a:extLst>
              <a:ext uri="{FF2B5EF4-FFF2-40B4-BE49-F238E27FC236}">
                <a16:creationId xmlns:a16="http://schemas.microsoft.com/office/drawing/2014/main" id="{93C7446D-F87A-4EF7-BB1F-63A7A38EAA44}"/>
              </a:ext>
            </a:extLst>
          </p:cNvPr>
          <p:cNvSpPr>
            <a:spLocks noGrp="1"/>
          </p:cNvSpPr>
          <p:nvPr>
            <p:ph type="sldNum" sz="quarter" idx="12"/>
          </p:nvPr>
        </p:nvSpPr>
        <p:spPr/>
        <p:txBody>
          <a:bodyPr/>
          <a:lstStyle/>
          <a:p>
            <a:pPr>
              <a:defRPr/>
            </a:pPr>
            <a:fld id="{63DDA615-41D7-46C4-B38D-A852E577950E}" type="slidenum">
              <a:rPr lang="en-US" altLang="zh-TW" smtClean="0"/>
              <a:pPr>
                <a:defRPr/>
              </a:pPr>
              <a:t>58</a:t>
            </a:fld>
            <a:endParaRPr lang="en-US" altLang="zh-TW"/>
          </a:p>
        </p:txBody>
      </p:sp>
    </p:spTree>
    <p:extLst>
      <p:ext uri="{BB962C8B-B14F-4D97-AF65-F5344CB8AC3E}">
        <p14:creationId xmlns:p14="http://schemas.microsoft.com/office/powerpoint/2010/main" val="39858805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6A46CFD-31AF-4420-85C5-304239CF95F8}"/>
              </a:ext>
            </a:extLst>
          </p:cNvPr>
          <p:cNvSpPr>
            <a:spLocks noGrp="1"/>
          </p:cNvSpPr>
          <p:nvPr>
            <p:ph type="title"/>
          </p:nvPr>
        </p:nvSpPr>
        <p:spPr/>
        <p:txBody>
          <a:bodyPr/>
          <a:lstStyle/>
          <a:p>
            <a:r>
              <a:rPr lang="en-US" altLang="zh-TW" dirty="0"/>
              <a:t>RESULTS AND DISCUSSION</a:t>
            </a:r>
            <a:endParaRPr lang="zh-TW" altLang="en-US" dirty="0"/>
          </a:p>
        </p:txBody>
      </p:sp>
      <p:sp>
        <p:nvSpPr>
          <p:cNvPr id="3" name="內容版面配置區 2">
            <a:extLst>
              <a:ext uri="{FF2B5EF4-FFF2-40B4-BE49-F238E27FC236}">
                <a16:creationId xmlns:a16="http://schemas.microsoft.com/office/drawing/2014/main" id="{59631520-2EE0-41BF-A4A4-70D0988015B0}"/>
              </a:ext>
            </a:extLst>
          </p:cNvPr>
          <p:cNvSpPr>
            <a:spLocks noGrp="1"/>
          </p:cNvSpPr>
          <p:nvPr>
            <p:ph idx="1"/>
          </p:nvPr>
        </p:nvSpPr>
        <p:spPr/>
        <p:txBody>
          <a:bodyPr/>
          <a:lstStyle/>
          <a:p>
            <a:pPr algn="just"/>
            <a:r>
              <a:rPr lang="en-US" altLang="zh-TW" sz="2800" dirty="0"/>
              <a:t>The Table 2 represents the computation time for each of the different local search methods of proposed adaptive iterative local search algorithm.</a:t>
            </a:r>
          </a:p>
          <a:p>
            <a:pPr algn="just"/>
            <a:r>
              <a:rPr lang="en-US" altLang="zh-TW" sz="2800" dirty="0"/>
              <a:t>It is observed that, the algorithm has exhibited very less time in comparison with greedy method of solving the capacity allocation problem.</a:t>
            </a:r>
            <a:endParaRPr lang="zh-TW" altLang="en-US" sz="2800" dirty="0"/>
          </a:p>
        </p:txBody>
      </p:sp>
      <p:sp>
        <p:nvSpPr>
          <p:cNvPr id="4" name="投影片編號版面配置區 3">
            <a:extLst>
              <a:ext uri="{FF2B5EF4-FFF2-40B4-BE49-F238E27FC236}">
                <a16:creationId xmlns:a16="http://schemas.microsoft.com/office/drawing/2014/main" id="{B8395DD3-F06B-41C6-8D9B-D68AB86E7BA3}"/>
              </a:ext>
            </a:extLst>
          </p:cNvPr>
          <p:cNvSpPr>
            <a:spLocks noGrp="1"/>
          </p:cNvSpPr>
          <p:nvPr>
            <p:ph type="sldNum" sz="quarter" idx="12"/>
          </p:nvPr>
        </p:nvSpPr>
        <p:spPr/>
        <p:txBody>
          <a:bodyPr/>
          <a:lstStyle/>
          <a:p>
            <a:pPr>
              <a:defRPr/>
            </a:pPr>
            <a:fld id="{63DDA615-41D7-46C4-B38D-A852E577950E}" type="slidenum">
              <a:rPr lang="en-US" altLang="zh-TW" smtClean="0"/>
              <a:pPr>
                <a:defRPr/>
              </a:pPr>
              <a:t>59</a:t>
            </a:fld>
            <a:endParaRPr lang="en-US" altLang="zh-TW"/>
          </a:p>
        </p:txBody>
      </p:sp>
    </p:spTree>
    <p:extLst>
      <p:ext uri="{BB962C8B-B14F-4D97-AF65-F5344CB8AC3E}">
        <p14:creationId xmlns:p14="http://schemas.microsoft.com/office/powerpoint/2010/main" val="2244287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DE03E6C-C879-4768-8EA1-5948AE60027D}"/>
              </a:ext>
            </a:extLst>
          </p:cNvPr>
          <p:cNvSpPr>
            <a:spLocks noGrp="1"/>
          </p:cNvSpPr>
          <p:nvPr>
            <p:ph type="title"/>
          </p:nvPr>
        </p:nvSpPr>
        <p:spPr/>
        <p:txBody>
          <a:bodyPr/>
          <a:lstStyle/>
          <a:p>
            <a:r>
              <a:rPr lang="en-US" altLang="zh-TW" dirty="0"/>
              <a:t>Abstract</a:t>
            </a:r>
            <a:endParaRPr lang="zh-TW" altLang="en-US" dirty="0"/>
          </a:p>
        </p:txBody>
      </p:sp>
      <p:sp>
        <p:nvSpPr>
          <p:cNvPr id="3" name="內容版面配置區 2">
            <a:extLst>
              <a:ext uri="{FF2B5EF4-FFF2-40B4-BE49-F238E27FC236}">
                <a16:creationId xmlns:a16="http://schemas.microsoft.com/office/drawing/2014/main" id="{784979BB-6F5E-4682-B9A0-A6960434F8E9}"/>
              </a:ext>
            </a:extLst>
          </p:cNvPr>
          <p:cNvSpPr>
            <a:spLocks noGrp="1"/>
          </p:cNvSpPr>
          <p:nvPr>
            <p:ph idx="1"/>
          </p:nvPr>
        </p:nvSpPr>
        <p:spPr/>
        <p:txBody>
          <a:bodyPr/>
          <a:lstStyle/>
          <a:p>
            <a:pPr algn="just"/>
            <a:r>
              <a:rPr lang="en-US" altLang="zh-TW" sz="2800" dirty="0"/>
              <a:t>Next, this work addresses the reduction of LTE capacity allocation problem as NP complete </a:t>
            </a:r>
            <a:r>
              <a:rPr lang="en-US" altLang="zh-TW" sz="2800" dirty="0">
                <a:solidFill>
                  <a:srgbClr val="002060"/>
                </a:solidFill>
              </a:rPr>
              <a:t>using </a:t>
            </a:r>
            <a:r>
              <a:rPr lang="en-US" altLang="zh-TW" sz="2800" dirty="0">
                <a:solidFill>
                  <a:srgbClr val="002060"/>
                </a:solidFill>
                <a:hlinkClick r:id="rId3" action="ppaction://hlinksldjump"/>
              </a:rPr>
              <a:t>subset sum problem</a:t>
            </a:r>
            <a:r>
              <a:rPr lang="en-US" altLang="zh-TW" sz="2800" dirty="0">
                <a:solidFill>
                  <a:srgbClr val="002060"/>
                </a:solidFill>
              </a:rPr>
              <a:t>. </a:t>
            </a:r>
          </a:p>
          <a:p>
            <a:pPr algn="just"/>
            <a:r>
              <a:rPr lang="en-US" altLang="zh-TW" sz="2800" dirty="0">
                <a:solidFill>
                  <a:srgbClr val="002060"/>
                </a:solidFill>
              </a:rPr>
              <a:t>Further, </a:t>
            </a:r>
            <a:r>
              <a:rPr lang="en-US" altLang="zh-TW" sz="2800" dirty="0">
                <a:solidFill>
                  <a:srgbClr val="002060"/>
                </a:solidFill>
                <a:hlinkClick r:id="rId4" action="ppaction://hlinksldjump"/>
              </a:rPr>
              <a:t>adaptive iterative local search algorithm</a:t>
            </a:r>
            <a:r>
              <a:rPr lang="en-US" altLang="zh-TW" sz="2800" dirty="0"/>
              <a:t> is proposed to solve this problem.</a:t>
            </a:r>
          </a:p>
          <a:p>
            <a:pPr algn="just"/>
            <a:r>
              <a:rPr lang="en-US" altLang="zh-TW" sz="2800" dirty="0"/>
              <a:t>The experimental results exhibited the efficiency of proposed algorithm as </a:t>
            </a:r>
            <a:r>
              <a:rPr lang="en-US" altLang="zh-TW" sz="2800" dirty="0">
                <a:solidFill>
                  <a:srgbClr val="FF0000"/>
                </a:solidFill>
              </a:rPr>
              <a:t>6.7%</a:t>
            </a:r>
            <a:r>
              <a:rPr lang="en-US" altLang="zh-TW" sz="2800" dirty="0"/>
              <a:t> improvement in computation time in comparison of greedy method.</a:t>
            </a:r>
            <a:endParaRPr lang="zh-TW" altLang="en-US" sz="2800" dirty="0"/>
          </a:p>
        </p:txBody>
      </p:sp>
      <p:sp>
        <p:nvSpPr>
          <p:cNvPr id="4" name="投影片編號版面配置區 3">
            <a:extLst>
              <a:ext uri="{FF2B5EF4-FFF2-40B4-BE49-F238E27FC236}">
                <a16:creationId xmlns:a16="http://schemas.microsoft.com/office/drawing/2014/main" id="{9FC28544-626A-43C5-8AD4-1104B15C2263}"/>
              </a:ext>
            </a:extLst>
          </p:cNvPr>
          <p:cNvSpPr>
            <a:spLocks noGrp="1"/>
          </p:cNvSpPr>
          <p:nvPr>
            <p:ph type="sldNum" sz="quarter" idx="12"/>
          </p:nvPr>
        </p:nvSpPr>
        <p:spPr/>
        <p:txBody>
          <a:bodyPr/>
          <a:lstStyle/>
          <a:p>
            <a:pPr>
              <a:defRPr/>
            </a:pPr>
            <a:fld id="{63DDA615-41D7-46C4-B38D-A852E577950E}" type="slidenum">
              <a:rPr lang="en-US" altLang="zh-TW" smtClean="0"/>
              <a:pPr>
                <a:defRPr/>
              </a:pPr>
              <a:t>6</a:t>
            </a:fld>
            <a:endParaRPr lang="en-US" altLang="zh-TW"/>
          </a:p>
        </p:txBody>
      </p:sp>
    </p:spTree>
    <p:extLst>
      <p:ext uri="{BB962C8B-B14F-4D97-AF65-F5344CB8AC3E}">
        <p14:creationId xmlns:p14="http://schemas.microsoft.com/office/powerpoint/2010/main" val="15822464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489180-B5D1-4AD9-B5B5-F74D692110E4}"/>
              </a:ext>
            </a:extLst>
          </p:cNvPr>
          <p:cNvSpPr>
            <a:spLocks noGrp="1"/>
          </p:cNvSpPr>
          <p:nvPr>
            <p:ph type="title"/>
          </p:nvPr>
        </p:nvSpPr>
        <p:spPr/>
        <p:txBody>
          <a:bodyPr/>
          <a:lstStyle/>
          <a:p>
            <a:r>
              <a:rPr lang="en-US" altLang="zh-TW" dirty="0"/>
              <a:t>RESULTS AND DISCUSSION</a:t>
            </a:r>
            <a:endParaRPr lang="zh-TW" altLang="en-US" dirty="0"/>
          </a:p>
        </p:txBody>
      </p:sp>
      <p:sp>
        <p:nvSpPr>
          <p:cNvPr id="3" name="內容版面配置區 2">
            <a:extLst>
              <a:ext uri="{FF2B5EF4-FFF2-40B4-BE49-F238E27FC236}">
                <a16:creationId xmlns:a16="http://schemas.microsoft.com/office/drawing/2014/main" id="{07F89FA3-3EE2-4833-9454-A2E8251E59AD}"/>
              </a:ext>
            </a:extLst>
          </p:cNvPr>
          <p:cNvSpPr>
            <a:spLocks noGrp="1"/>
          </p:cNvSpPr>
          <p:nvPr>
            <p:ph idx="1"/>
          </p:nvPr>
        </p:nvSpPr>
        <p:spPr/>
        <p:txBody>
          <a:bodyPr/>
          <a:lstStyle/>
          <a:p>
            <a:pPr algn="just"/>
            <a:r>
              <a:rPr lang="en-US" altLang="zh-TW" sz="2800" dirty="0"/>
              <a:t>Improvement of 6.7% is achieved in computation time as shown in Table 2.</a:t>
            </a:r>
          </a:p>
          <a:p>
            <a:pPr algn="just"/>
            <a:r>
              <a:rPr lang="en-US" altLang="zh-TW" sz="2800" dirty="0"/>
              <a:t>Further, the algorithm exhibits there is significant time difference between the different local search executions.</a:t>
            </a:r>
            <a:endParaRPr lang="zh-TW" altLang="en-US" sz="2800" dirty="0"/>
          </a:p>
        </p:txBody>
      </p:sp>
      <p:sp>
        <p:nvSpPr>
          <p:cNvPr id="4" name="投影片編號版面配置區 3">
            <a:extLst>
              <a:ext uri="{FF2B5EF4-FFF2-40B4-BE49-F238E27FC236}">
                <a16:creationId xmlns:a16="http://schemas.microsoft.com/office/drawing/2014/main" id="{2B474A5E-4F56-462F-AD3E-4BCB82C6B637}"/>
              </a:ext>
            </a:extLst>
          </p:cNvPr>
          <p:cNvSpPr>
            <a:spLocks noGrp="1"/>
          </p:cNvSpPr>
          <p:nvPr>
            <p:ph type="sldNum" sz="quarter" idx="12"/>
          </p:nvPr>
        </p:nvSpPr>
        <p:spPr/>
        <p:txBody>
          <a:bodyPr/>
          <a:lstStyle/>
          <a:p>
            <a:pPr>
              <a:defRPr/>
            </a:pPr>
            <a:fld id="{63DDA615-41D7-46C4-B38D-A852E577950E}" type="slidenum">
              <a:rPr lang="en-US" altLang="zh-TW" smtClean="0"/>
              <a:pPr>
                <a:defRPr/>
              </a:pPr>
              <a:t>60</a:t>
            </a:fld>
            <a:endParaRPr lang="en-US" altLang="zh-TW"/>
          </a:p>
        </p:txBody>
      </p:sp>
    </p:spTree>
    <p:extLst>
      <p:ext uri="{BB962C8B-B14F-4D97-AF65-F5344CB8AC3E}">
        <p14:creationId xmlns:p14="http://schemas.microsoft.com/office/powerpoint/2010/main" val="13427371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D1E550-6A25-4BA7-8244-BE9647590A42}"/>
              </a:ext>
            </a:extLst>
          </p:cNvPr>
          <p:cNvSpPr>
            <a:spLocks noGrp="1"/>
          </p:cNvSpPr>
          <p:nvPr>
            <p:ph type="title"/>
          </p:nvPr>
        </p:nvSpPr>
        <p:spPr/>
        <p:txBody>
          <a:bodyPr/>
          <a:lstStyle/>
          <a:p>
            <a:r>
              <a:rPr lang="en-US" altLang="zh-TW" dirty="0"/>
              <a:t>RESULTS AND DISCUSSION</a:t>
            </a:r>
            <a:endParaRPr lang="zh-TW" altLang="en-US" dirty="0"/>
          </a:p>
        </p:txBody>
      </p:sp>
      <p:pic>
        <p:nvPicPr>
          <p:cNvPr id="5" name="內容版面配置區 4">
            <a:extLst>
              <a:ext uri="{FF2B5EF4-FFF2-40B4-BE49-F238E27FC236}">
                <a16:creationId xmlns:a16="http://schemas.microsoft.com/office/drawing/2014/main" id="{14C2DCC9-ECC0-41E7-98A7-7DF3A0E45658}"/>
              </a:ext>
            </a:extLst>
          </p:cNvPr>
          <p:cNvPicPr>
            <a:picLocks noGrp="1" noChangeAspect="1"/>
          </p:cNvPicPr>
          <p:nvPr>
            <p:ph idx="1"/>
          </p:nvPr>
        </p:nvPicPr>
        <p:blipFill>
          <a:blip r:embed="rId2"/>
          <a:stretch>
            <a:fillRect/>
          </a:stretch>
        </p:blipFill>
        <p:spPr>
          <a:xfrm>
            <a:off x="971600" y="1600200"/>
            <a:ext cx="4926651" cy="4525963"/>
          </a:xfrm>
          <a:prstGeom prst="rect">
            <a:avLst/>
          </a:prstGeom>
        </p:spPr>
      </p:pic>
      <p:sp>
        <p:nvSpPr>
          <p:cNvPr id="4" name="投影片編號版面配置區 3">
            <a:extLst>
              <a:ext uri="{FF2B5EF4-FFF2-40B4-BE49-F238E27FC236}">
                <a16:creationId xmlns:a16="http://schemas.microsoft.com/office/drawing/2014/main" id="{356863B5-D12D-4408-8E4D-E256753EF3FC}"/>
              </a:ext>
            </a:extLst>
          </p:cNvPr>
          <p:cNvSpPr>
            <a:spLocks noGrp="1"/>
          </p:cNvSpPr>
          <p:nvPr>
            <p:ph type="sldNum" sz="quarter" idx="12"/>
          </p:nvPr>
        </p:nvSpPr>
        <p:spPr/>
        <p:txBody>
          <a:bodyPr/>
          <a:lstStyle/>
          <a:p>
            <a:pPr>
              <a:defRPr/>
            </a:pPr>
            <a:fld id="{63DDA615-41D7-46C4-B38D-A852E577950E}" type="slidenum">
              <a:rPr lang="en-US" altLang="zh-TW" smtClean="0"/>
              <a:pPr>
                <a:defRPr/>
              </a:pPr>
              <a:t>61</a:t>
            </a:fld>
            <a:endParaRPr lang="en-US" altLang="zh-TW"/>
          </a:p>
        </p:txBody>
      </p:sp>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DED7FAB2-DCAD-4FE5-84C7-F885D0CB92BD}"/>
                  </a:ext>
                </a:extLst>
              </p:cNvPr>
              <p:cNvSpPr txBox="1"/>
              <p:nvPr/>
            </p:nvSpPr>
            <p:spPr>
              <a:xfrm>
                <a:off x="6516216" y="4869160"/>
                <a:ext cx="2304256" cy="1180131"/>
              </a:xfrm>
              <a:prstGeom prst="rect">
                <a:avLst/>
              </a:prstGeom>
              <a:noFill/>
            </p:spPr>
            <p:txBody>
              <a:bodyPr wrap="square" rtlCol="0">
                <a:spAutoFit/>
              </a:bodyPr>
              <a:lstStyle/>
              <a:p>
                <a:r>
                  <a:rPr lang="en-US" altLang="zh-TW" dirty="0">
                    <a:solidFill>
                      <a:srgbClr val="FF0000"/>
                    </a:solidFill>
                  </a:rPr>
                  <a:t>76.963% / 77.357%</a:t>
                </a:r>
              </a:p>
              <a:p>
                <a:endParaRPr lang="en-US" altLang="zh-TW" dirty="0">
                  <a:solidFill>
                    <a:srgbClr val="FF0000"/>
                  </a:solidFill>
                </a:endParaRPr>
              </a:p>
              <a:p>
                <a:pPr/>
                <a14:m>
                  <m:oMathPara xmlns:m="http://schemas.openxmlformats.org/officeDocument/2006/math">
                    <m:oMathParaPr>
                      <m:jc m:val="centerGroup"/>
                    </m:oMathParaPr>
                    <m:oMath xmlns:m="http://schemas.openxmlformats.org/officeDocument/2006/math">
                      <m:f>
                        <m:fPr>
                          <m:ctrlPr>
                            <a:rPr lang="en-US" altLang="zh-TW" i="1" smtClean="0">
                              <a:solidFill>
                                <a:srgbClr val="FF0000"/>
                              </a:solidFill>
                              <a:latin typeface="Cambria Math" panose="02040503050406030204" pitchFamily="18" charset="0"/>
                            </a:rPr>
                          </m:ctrlPr>
                        </m:fPr>
                        <m:num>
                          <m:r>
                            <m:rPr>
                              <m:nor/>
                            </m:rPr>
                            <a:rPr lang="en-US" altLang="zh-TW" dirty="0">
                              <a:solidFill>
                                <a:srgbClr val="FF0000"/>
                              </a:solidFill>
                            </a:rPr>
                            <m:t>(</m:t>
                          </m:r>
                          <m:r>
                            <m:rPr>
                              <m:nor/>
                            </m:rPr>
                            <a:rPr lang="en-US" altLang="zh-TW" dirty="0">
                              <a:solidFill>
                                <a:srgbClr val="FF0000"/>
                              </a:solidFill>
                            </a:rPr>
                            <m:t>AILS</m:t>
                          </m:r>
                          <m:r>
                            <m:rPr>
                              <m:nor/>
                            </m:rPr>
                            <a:rPr lang="en-US" altLang="zh-TW" dirty="0">
                              <a:solidFill>
                                <a:srgbClr val="FF0000"/>
                              </a:solidFill>
                            </a:rPr>
                            <m:t>−</m:t>
                          </m:r>
                          <m:r>
                            <m:rPr>
                              <m:nor/>
                            </m:rPr>
                            <a:rPr lang="en-US" altLang="zh-TW" dirty="0">
                              <a:solidFill>
                                <a:srgbClr val="FF0000"/>
                              </a:solidFill>
                            </a:rPr>
                            <m:t>Greed</m:t>
                          </m:r>
                          <m:r>
                            <m:rPr>
                              <m:nor/>
                            </m:rPr>
                            <a:rPr lang="en-US" altLang="zh-TW" dirty="0">
                              <a:solidFill>
                                <a:srgbClr val="FF0000"/>
                              </a:solidFill>
                            </a:rPr>
                            <m:t> </m:t>
                          </m:r>
                          <m:r>
                            <m:rPr>
                              <m:nor/>
                            </m:rPr>
                            <a:rPr lang="en-US" altLang="zh-TW" dirty="0">
                              <a:solidFill>
                                <a:srgbClr val="FF0000"/>
                              </a:solidFill>
                            </a:rPr>
                            <m:t>Method</m:t>
                          </m:r>
                          <m:r>
                            <m:rPr>
                              <m:nor/>
                            </m:rPr>
                            <a:rPr lang="en-US" altLang="zh-TW" dirty="0">
                              <a:solidFill>
                                <a:srgbClr val="FF0000"/>
                              </a:solidFill>
                            </a:rPr>
                            <m:t>)</m:t>
                          </m:r>
                        </m:num>
                        <m:den>
                          <m:r>
                            <m:rPr>
                              <m:nor/>
                            </m:rPr>
                            <a:rPr lang="en-US" altLang="zh-TW" dirty="0">
                              <a:solidFill>
                                <a:srgbClr val="FF0000"/>
                              </a:solidFill>
                            </a:rPr>
                            <m:t>Greed</m:t>
                          </m:r>
                          <m:r>
                            <m:rPr>
                              <m:nor/>
                            </m:rPr>
                            <a:rPr lang="en-US" altLang="zh-TW" dirty="0">
                              <a:solidFill>
                                <a:srgbClr val="FF0000"/>
                              </a:solidFill>
                            </a:rPr>
                            <m:t> </m:t>
                          </m:r>
                          <m:r>
                            <m:rPr>
                              <m:nor/>
                            </m:rPr>
                            <a:rPr lang="en-US" altLang="zh-TW" dirty="0">
                              <a:solidFill>
                                <a:srgbClr val="FF0000"/>
                              </a:solidFill>
                            </a:rPr>
                            <m:t>Method</m:t>
                          </m:r>
                        </m:den>
                      </m:f>
                    </m:oMath>
                  </m:oMathPara>
                </a14:m>
                <a:endParaRPr lang="zh-TW" altLang="en-US" dirty="0">
                  <a:solidFill>
                    <a:srgbClr val="FF0000"/>
                  </a:solidFill>
                </a:endParaRPr>
              </a:p>
            </p:txBody>
          </p:sp>
        </mc:Choice>
        <mc:Fallback xmlns="">
          <p:sp>
            <p:nvSpPr>
              <p:cNvPr id="3" name="文字方塊 2">
                <a:extLst>
                  <a:ext uri="{FF2B5EF4-FFF2-40B4-BE49-F238E27FC236}">
                    <a16:creationId xmlns:a16="http://schemas.microsoft.com/office/drawing/2014/main" id="{DED7FAB2-DCAD-4FE5-84C7-F885D0CB92BD}"/>
                  </a:ext>
                </a:extLst>
              </p:cNvPr>
              <p:cNvSpPr txBox="1">
                <a:spLocks noRot="1" noChangeAspect="1" noMove="1" noResize="1" noEditPoints="1" noAdjustHandles="1" noChangeArrowheads="1" noChangeShapeType="1" noTextEdit="1"/>
              </p:cNvSpPr>
              <p:nvPr/>
            </p:nvSpPr>
            <p:spPr>
              <a:xfrm>
                <a:off x="6516216" y="4869160"/>
                <a:ext cx="2304256" cy="1180131"/>
              </a:xfrm>
              <a:prstGeom prst="rect">
                <a:avLst/>
              </a:prstGeom>
              <a:blipFill>
                <a:blip r:embed="rId3"/>
                <a:stretch>
                  <a:fillRect l="-2381" t="-3109"/>
                </a:stretch>
              </a:blipFill>
            </p:spPr>
            <p:txBody>
              <a:bodyPr/>
              <a:lstStyle/>
              <a:p>
                <a:r>
                  <a:rPr lang="zh-TW" altLang="en-US">
                    <a:noFill/>
                  </a:rPr>
                  <a:t> </a:t>
                </a:r>
              </a:p>
            </p:txBody>
          </p:sp>
        </mc:Fallback>
      </mc:AlternateContent>
      <p:pic>
        <p:nvPicPr>
          <p:cNvPr id="6" name="圖片 5">
            <a:extLst>
              <a:ext uri="{FF2B5EF4-FFF2-40B4-BE49-F238E27FC236}">
                <a16:creationId xmlns:a16="http://schemas.microsoft.com/office/drawing/2014/main" id="{DE53F14D-FED0-4F1C-B412-9C807DC593E2}"/>
              </a:ext>
            </a:extLst>
          </p:cNvPr>
          <p:cNvPicPr>
            <a:picLocks noChangeAspect="1"/>
          </p:cNvPicPr>
          <p:nvPr/>
        </p:nvPicPr>
        <p:blipFill>
          <a:blip r:embed="rId4"/>
          <a:stretch>
            <a:fillRect/>
          </a:stretch>
        </p:blipFill>
        <p:spPr>
          <a:xfrm>
            <a:off x="5796136" y="1889683"/>
            <a:ext cx="2698650" cy="2901049"/>
          </a:xfrm>
          <a:prstGeom prst="rect">
            <a:avLst/>
          </a:prstGeom>
        </p:spPr>
      </p:pic>
    </p:spTree>
    <p:extLst>
      <p:ext uri="{BB962C8B-B14F-4D97-AF65-F5344CB8AC3E}">
        <p14:creationId xmlns:p14="http://schemas.microsoft.com/office/powerpoint/2010/main" val="11906337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CCC408D-7677-422B-8654-5ACA8266C2A0}"/>
              </a:ext>
            </a:extLst>
          </p:cNvPr>
          <p:cNvSpPr>
            <a:spLocks noGrp="1"/>
          </p:cNvSpPr>
          <p:nvPr>
            <p:ph type="title"/>
          </p:nvPr>
        </p:nvSpPr>
        <p:spPr/>
        <p:txBody>
          <a:bodyPr/>
          <a:lstStyle/>
          <a:p>
            <a:r>
              <a:rPr lang="en-US" altLang="zh-TW" dirty="0"/>
              <a:t>CONCLUSION</a:t>
            </a:r>
            <a:endParaRPr lang="zh-TW" altLang="en-US" dirty="0"/>
          </a:p>
        </p:txBody>
      </p:sp>
      <p:sp>
        <p:nvSpPr>
          <p:cNvPr id="3" name="內容版面配置區 2">
            <a:extLst>
              <a:ext uri="{FF2B5EF4-FFF2-40B4-BE49-F238E27FC236}">
                <a16:creationId xmlns:a16="http://schemas.microsoft.com/office/drawing/2014/main" id="{4A93B91F-4268-44E7-8CF0-D0FADC3619DE}"/>
              </a:ext>
            </a:extLst>
          </p:cNvPr>
          <p:cNvSpPr>
            <a:spLocks noGrp="1"/>
          </p:cNvSpPr>
          <p:nvPr>
            <p:ph idx="1"/>
          </p:nvPr>
        </p:nvSpPr>
        <p:spPr/>
        <p:txBody>
          <a:bodyPr/>
          <a:lstStyle/>
          <a:p>
            <a:pPr algn="just"/>
            <a:r>
              <a:rPr lang="en-US" altLang="zh-TW" sz="2800" dirty="0"/>
              <a:t>The 4G-LTE mobile network technology is one of the highly potential advancement to meet the requirements of ITU-IMT proposal.</a:t>
            </a:r>
          </a:p>
          <a:p>
            <a:pPr algn="just"/>
            <a:r>
              <a:rPr lang="en-US" altLang="zh-TW" sz="2800" dirty="0"/>
              <a:t>The 4G- LTE achieves its various requirements by technology enhancement, as well efficient ways to serving dynamic user demands.</a:t>
            </a:r>
          </a:p>
        </p:txBody>
      </p:sp>
      <p:sp>
        <p:nvSpPr>
          <p:cNvPr id="4" name="投影片編號版面配置區 3">
            <a:extLst>
              <a:ext uri="{FF2B5EF4-FFF2-40B4-BE49-F238E27FC236}">
                <a16:creationId xmlns:a16="http://schemas.microsoft.com/office/drawing/2014/main" id="{6D9F6827-DB19-43A5-8F80-18126F88C0A2}"/>
              </a:ext>
            </a:extLst>
          </p:cNvPr>
          <p:cNvSpPr>
            <a:spLocks noGrp="1"/>
          </p:cNvSpPr>
          <p:nvPr>
            <p:ph type="sldNum" sz="quarter" idx="12"/>
          </p:nvPr>
        </p:nvSpPr>
        <p:spPr/>
        <p:txBody>
          <a:bodyPr/>
          <a:lstStyle/>
          <a:p>
            <a:pPr>
              <a:defRPr/>
            </a:pPr>
            <a:fld id="{63DDA615-41D7-46C4-B38D-A852E577950E}" type="slidenum">
              <a:rPr lang="en-US" altLang="zh-TW" smtClean="0"/>
              <a:pPr>
                <a:defRPr/>
              </a:pPr>
              <a:t>62</a:t>
            </a:fld>
            <a:endParaRPr lang="en-US" altLang="zh-TW"/>
          </a:p>
        </p:txBody>
      </p:sp>
    </p:spTree>
    <p:extLst>
      <p:ext uri="{BB962C8B-B14F-4D97-AF65-F5344CB8AC3E}">
        <p14:creationId xmlns:p14="http://schemas.microsoft.com/office/powerpoint/2010/main" val="15089492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63CBFAA-6B13-471E-B072-3188D5B766B2}"/>
              </a:ext>
            </a:extLst>
          </p:cNvPr>
          <p:cNvSpPr>
            <a:spLocks noGrp="1"/>
          </p:cNvSpPr>
          <p:nvPr>
            <p:ph type="title"/>
          </p:nvPr>
        </p:nvSpPr>
        <p:spPr/>
        <p:txBody>
          <a:bodyPr/>
          <a:lstStyle/>
          <a:p>
            <a:r>
              <a:rPr lang="en-US" altLang="zh-TW" dirty="0"/>
              <a:t>CONCLUSION</a:t>
            </a:r>
            <a:endParaRPr lang="zh-TW" altLang="en-US" dirty="0"/>
          </a:p>
        </p:txBody>
      </p:sp>
      <p:sp>
        <p:nvSpPr>
          <p:cNvPr id="3" name="內容版面配置區 2">
            <a:extLst>
              <a:ext uri="{FF2B5EF4-FFF2-40B4-BE49-F238E27FC236}">
                <a16:creationId xmlns:a16="http://schemas.microsoft.com/office/drawing/2014/main" id="{3E8661E2-2A72-4B09-BA1D-1DDEAB1E55EF}"/>
              </a:ext>
            </a:extLst>
          </p:cNvPr>
          <p:cNvSpPr>
            <a:spLocks noGrp="1"/>
          </p:cNvSpPr>
          <p:nvPr>
            <p:ph idx="1"/>
          </p:nvPr>
        </p:nvSpPr>
        <p:spPr/>
        <p:txBody>
          <a:bodyPr/>
          <a:lstStyle/>
          <a:p>
            <a:pPr algn="just"/>
            <a:r>
              <a:rPr lang="en-US" altLang="zh-TW" sz="2800" dirty="0"/>
              <a:t>However, the achieving the goal has severe hurdles and stringent reality factors like available frequency spectrum, sharing of the available spectrum and allocation of available spectrum optimally among network components.</a:t>
            </a:r>
          </a:p>
          <a:p>
            <a:pPr algn="just"/>
            <a:r>
              <a:rPr lang="en-US" altLang="zh-TW" sz="2800" dirty="0"/>
              <a:t>This work, discusses the LTE technology, network components, the component functionalities, and various challenges.</a:t>
            </a:r>
            <a:endParaRPr lang="zh-TW" altLang="en-US" sz="2800" dirty="0"/>
          </a:p>
        </p:txBody>
      </p:sp>
      <p:sp>
        <p:nvSpPr>
          <p:cNvPr id="4" name="投影片編號版面配置區 3">
            <a:extLst>
              <a:ext uri="{FF2B5EF4-FFF2-40B4-BE49-F238E27FC236}">
                <a16:creationId xmlns:a16="http://schemas.microsoft.com/office/drawing/2014/main" id="{617B3FEC-D55D-4E54-92DA-378039E800A8}"/>
              </a:ext>
            </a:extLst>
          </p:cNvPr>
          <p:cNvSpPr>
            <a:spLocks noGrp="1"/>
          </p:cNvSpPr>
          <p:nvPr>
            <p:ph type="sldNum" sz="quarter" idx="12"/>
          </p:nvPr>
        </p:nvSpPr>
        <p:spPr/>
        <p:txBody>
          <a:bodyPr/>
          <a:lstStyle/>
          <a:p>
            <a:pPr>
              <a:defRPr/>
            </a:pPr>
            <a:fld id="{63DDA615-41D7-46C4-B38D-A852E577950E}" type="slidenum">
              <a:rPr lang="en-US" altLang="zh-TW" smtClean="0"/>
              <a:pPr>
                <a:defRPr/>
              </a:pPr>
              <a:t>63</a:t>
            </a:fld>
            <a:endParaRPr lang="en-US" altLang="zh-TW"/>
          </a:p>
        </p:txBody>
      </p:sp>
    </p:spTree>
    <p:extLst>
      <p:ext uri="{BB962C8B-B14F-4D97-AF65-F5344CB8AC3E}">
        <p14:creationId xmlns:p14="http://schemas.microsoft.com/office/powerpoint/2010/main" val="19290201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E9E5C5-38ED-4022-A5F8-E99A3F365160}"/>
              </a:ext>
            </a:extLst>
          </p:cNvPr>
          <p:cNvSpPr>
            <a:spLocks noGrp="1"/>
          </p:cNvSpPr>
          <p:nvPr>
            <p:ph type="title"/>
          </p:nvPr>
        </p:nvSpPr>
        <p:spPr/>
        <p:txBody>
          <a:bodyPr/>
          <a:lstStyle/>
          <a:p>
            <a:r>
              <a:rPr lang="en-US" altLang="zh-TW" dirty="0"/>
              <a:t>CONCLUSION</a:t>
            </a:r>
            <a:endParaRPr lang="zh-TW" altLang="en-US" dirty="0"/>
          </a:p>
        </p:txBody>
      </p:sp>
      <p:sp>
        <p:nvSpPr>
          <p:cNvPr id="3" name="內容版面配置區 2">
            <a:extLst>
              <a:ext uri="{FF2B5EF4-FFF2-40B4-BE49-F238E27FC236}">
                <a16:creationId xmlns:a16="http://schemas.microsoft.com/office/drawing/2014/main" id="{09A8B97F-C44B-4E86-9121-18F34B5CD9F4}"/>
              </a:ext>
            </a:extLst>
          </p:cNvPr>
          <p:cNvSpPr>
            <a:spLocks noGrp="1"/>
          </p:cNvSpPr>
          <p:nvPr>
            <p:ph idx="1"/>
          </p:nvPr>
        </p:nvSpPr>
        <p:spPr/>
        <p:txBody>
          <a:bodyPr/>
          <a:lstStyle/>
          <a:p>
            <a:pPr algn="just"/>
            <a:r>
              <a:rPr lang="en-US" altLang="zh-TW" sz="2800" dirty="0"/>
              <a:t>Specifically, the capacity allocation of LTE backhaul network is NP complete.</a:t>
            </a:r>
          </a:p>
          <a:p>
            <a:pPr algn="just"/>
            <a:r>
              <a:rPr lang="en-US" altLang="zh-TW" sz="2800" dirty="0"/>
              <a:t>In this work, the reduction of capacity allocation at LTE backhaul networking is stated and proved.</a:t>
            </a:r>
          </a:p>
          <a:p>
            <a:pPr algn="just"/>
            <a:r>
              <a:rPr lang="en-US" altLang="zh-TW" sz="2800" dirty="0"/>
              <a:t>Further, the proposed Adaptive Iterative Local Search Algorithm has exhibited improvement of average computation time by approximately 6.7% in comparison to greedy algorithm.</a:t>
            </a:r>
            <a:endParaRPr lang="zh-TW" altLang="en-US" sz="2800" dirty="0"/>
          </a:p>
        </p:txBody>
      </p:sp>
      <p:sp>
        <p:nvSpPr>
          <p:cNvPr id="4" name="投影片編號版面配置區 3">
            <a:extLst>
              <a:ext uri="{FF2B5EF4-FFF2-40B4-BE49-F238E27FC236}">
                <a16:creationId xmlns:a16="http://schemas.microsoft.com/office/drawing/2014/main" id="{641F414A-0C6F-4D9A-883D-E696ABCC7E83}"/>
              </a:ext>
            </a:extLst>
          </p:cNvPr>
          <p:cNvSpPr>
            <a:spLocks noGrp="1"/>
          </p:cNvSpPr>
          <p:nvPr>
            <p:ph type="sldNum" sz="quarter" idx="12"/>
          </p:nvPr>
        </p:nvSpPr>
        <p:spPr/>
        <p:txBody>
          <a:bodyPr/>
          <a:lstStyle/>
          <a:p>
            <a:pPr>
              <a:defRPr/>
            </a:pPr>
            <a:fld id="{63DDA615-41D7-46C4-B38D-A852E577950E}" type="slidenum">
              <a:rPr lang="en-US" altLang="zh-TW" smtClean="0"/>
              <a:pPr>
                <a:defRPr/>
              </a:pPr>
              <a:t>64</a:t>
            </a:fld>
            <a:endParaRPr lang="en-US" altLang="zh-TW"/>
          </a:p>
        </p:txBody>
      </p:sp>
    </p:spTree>
    <p:extLst>
      <p:ext uri="{BB962C8B-B14F-4D97-AF65-F5344CB8AC3E}">
        <p14:creationId xmlns:p14="http://schemas.microsoft.com/office/powerpoint/2010/main" val="17446537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633725-A912-4A4C-A8A2-8F39EA49BA06}"/>
              </a:ext>
            </a:extLst>
          </p:cNvPr>
          <p:cNvSpPr>
            <a:spLocks noGrp="1"/>
          </p:cNvSpPr>
          <p:nvPr>
            <p:ph type="title"/>
          </p:nvPr>
        </p:nvSpPr>
        <p:spPr/>
        <p:txBody>
          <a:bodyPr/>
          <a:lstStyle/>
          <a:p>
            <a:r>
              <a:rPr lang="en-US" altLang="zh-TW" dirty="0"/>
              <a:t>REFERENCES</a:t>
            </a:r>
            <a:endParaRPr lang="zh-TW" altLang="en-US" dirty="0"/>
          </a:p>
        </p:txBody>
      </p:sp>
      <p:sp>
        <p:nvSpPr>
          <p:cNvPr id="3" name="內容版面配置區 2">
            <a:extLst>
              <a:ext uri="{FF2B5EF4-FFF2-40B4-BE49-F238E27FC236}">
                <a16:creationId xmlns:a16="http://schemas.microsoft.com/office/drawing/2014/main" id="{6F6D6853-BD1B-4D72-94C5-E7D45E09823A}"/>
              </a:ext>
            </a:extLst>
          </p:cNvPr>
          <p:cNvSpPr>
            <a:spLocks noGrp="1"/>
          </p:cNvSpPr>
          <p:nvPr>
            <p:ph idx="1"/>
          </p:nvPr>
        </p:nvSpPr>
        <p:spPr/>
        <p:txBody>
          <a:bodyPr/>
          <a:lstStyle/>
          <a:p>
            <a:r>
              <a:rPr lang="en-US" altLang="zh-TW" sz="1400" dirty="0"/>
              <a:t>[1] F. </a:t>
            </a:r>
            <a:r>
              <a:rPr lang="en-US" altLang="zh-TW" sz="1400" dirty="0" err="1"/>
              <a:t>Baccelli</a:t>
            </a:r>
            <a:r>
              <a:rPr lang="en-US" altLang="zh-TW" sz="1400" dirty="0"/>
              <a:t>, N. </a:t>
            </a:r>
            <a:r>
              <a:rPr lang="en-US" altLang="zh-TW" sz="1400" dirty="0" err="1"/>
              <a:t>Bambos</a:t>
            </a:r>
            <a:r>
              <a:rPr lang="en-US" altLang="zh-TW" sz="1400" dirty="0"/>
              <a:t> and N. Gast, "Distributed Delay-Power Control Algorithms for Capacity Sharing in Wireless Networks," in IEEE/ACM Transactions on Networking, vol. 19, no. 5, pp. 1458-1471, Oct. 2011.</a:t>
            </a:r>
          </a:p>
          <a:p>
            <a:r>
              <a:rPr lang="en-US" altLang="zh-TW" sz="1400" dirty="0"/>
              <a:t>[2] Derrick Wing Kwan Ng, Ernest S. Lo, and Robert Schober, "Energy-Efficient Resource Allocation in </a:t>
            </a:r>
            <a:r>
              <a:rPr lang="en-US" altLang="zh-TW" sz="1400" dirty="0" err="1"/>
              <a:t>MultiCell</a:t>
            </a:r>
            <a:r>
              <a:rPr lang="en-US" altLang="zh-TW" sz="1400" dirty="0"/>
              <a:t> OFDMA Systems with Limited Backhaul Capacity", IEEE Transactions On Wireless Communications, Vol. 11, No. 10, October 2012.</a:t>
            </a:r>
          </a:p>
          <a:p>
            <a:r>
              <a:rPr lang="en-US" altLang="zh-TW" sz="1400" dirty="0"/>
              <a:t>[3] J. Liu, N. Kato, J. Ma and N. </a:t>
            </a:r>
            <a:r>
              <a:rPr lang="en-US" altLang="zh-TW" sz="1400" dirty="0" err="1"/>
              <a:t>Kadowaki</a:t>
            </a:r>
            <a:r>
              <a:rPr lang="en-US" altLang="zh-TW" sz="1400" dirty="0"/>
              <a:t>, "</a:t>
            </a:r>
            <a:r>
              <a:rPr lang="en-US" altLang="zh-TW" sz="1400" dirty="0" err="1"/>
              <a:t>Device-toDevice</a:t>
            </a:r>
            <a:r>
              <a:rPr lang="en-US" altLang="zh-TW" sz="1400" dirty="0"/>
              <a:t> Communication in LTE-Advanced Networks: A Survey," in IEEE Communications Surveys &amp; Tutorials, vol. 17, no. 4, pp. 1923-1940, 2015. </a:t>
            </a:r>
          </a:p>
          <a:p>
            <a:r>
              <a:rPr lang="it-IT" altLang="zh-TW" sz="1400" dirty="0"/>
              <a:t>[4] E-UTRA; MAC Protocol Specification. 3GPP TS 36.321.</a:t>
            </a:r>
          </a:p>
          <a:p>
            <a:r>
              <a:rPr lang="en-US" altLang="zh-TW" sz="1400" dirty="0"/>
              <a:t>[5] V. </a:t>
            </a:r>
            <a:r>
              <a:rPr lang="en-US" altLang="zh-TW" sz="1400" dirty="0" err="1"/>
              <a:t>Osa</a:t>
            </a:r>
            <a:r>
              <a:rPr lang="en-US" altLang="zh-TW" sz="1400" dirty="0"/>
              <a:t>, C. </a:t>
            </a:r>
            <a:r>
              <a:rPr lang="en-US" altLang="zh-TW" sz="1400" dirty="0" err="1"/>
              <a:t>Herranz</a:t>
            </a:r>
            <a:r>
              <a:rPr lang="en-US" altLang="zh-TW" sz="1400" dirty="0"/>
              <a:t>, J.F. Monserrat, X. </a:t>
            </a:r>
            <a:r>
              <a:rPr lang="en-US" altLang="zh-TW" sz="1400" dirty="0" err="1"/>
              <a:t>Gelabert</a:t>
            </a:r>
            <a:r>
              <a:rPr lang="en-US" altLang="zh-TW" sz="1400" dirty="0"/>
              <a:t>, “Implementing opportunistic spectrum access in </a:t>
            </a:r>
            <a:r>
              <a:rPr lang="en-US" altLang="zh-TW" sz="1400" dirty="0" err="1"/>
              <a:t>LTEadvanced</a:t>
            </a:r>
            <a:r>
              <a:rPr lang="en-US" altLang="zh-TW" sz="1400" dirty="0"/>
              <a:t>”, EURASIP Journal of Wireless Communications and Networking, vol. 2012, no.1, pp. 99 - 112, March 2012.</a:t>
            </a:r>
          </a:p>
          <a:p>
            <a:r>
              <a:rPr lang="en-US" altLang="zh-TW" sz="1400" dirty="0"/>
              <a:t>[6] “Mobile Backhaul Equipment, Installed Base and Services Market Outlook,” </a:t>
            </a:r>
            <a:r>
              <a:rPr lang="en-US" altLang="zh-TW" sz="1400" dirty="0" err="1"/>
              <a:t>Infonetics</a:t>
            </a:r>
            <a:r>
              <a:rPr lang="en-US" altLang="zh-TW" sz="1400" dirty="0"/>
              <a:t> Research, Oct. 2006.</a:t>
            </a:r>
          </a:p>
          <a:p>
            <a:r>
              <a:rPr lang="en-US" altLang="zh-TW" sz="1400" dirty="0"/>
              <a:t>[7] A. </a:t>
            </a:r>
            <a:r>
              <a:rPr lang="en-US" altLang="zh-TW" sz="1400" dirty="0" err="1"/>
              <a:t>Asheralieva</a:t>
            </a:r>
            <a:r>
              <a:rPr lang="en-US" altLang="zh-TW" sz="1400" dirty="0"/>
              <a:t>, "Prediction based capacity allocation for cognitive LTE network," 2013 IEEE Wireless Communications and Networking Conference (WCNC), Shanghai, 2013, pp. 801-806.</a:t>
            </a:r>
          </a:p>
          <a:p>
            <a:r>
              <a:rPr lang="en-US" altLang="zh-TW" sz="1400" dirty="0"/>
              <a:t>[8] W. Lim, P. </a:t>
            </a:r>
            <a:r>
              <a:rPr lang="en-US" altLang="zh-TW" sz="1400" dirty="0" err="1"/>
              <a:t>Kourtessis</a:t>
            </a:r>
            <a:r>
              <a:rPr lang="en-US" altLang="zh-TW" sz="1400" dirty="0"/>
              <a:t>, K. </a:t>
            </a:r>
            <a:r>
              <a:rPr lang="en-US" altLang="zh-TW" sz="1400" dirty="0" err="1"/>
              <a:t>Kanonakis</a:t>
            </a:r>
            <a:r>
              <a:rPr lang="en-US" altLang="zh-TW" sz="1400" dirty="0"/>
              <a:t>, M. </a:t>
            </a:r>
            <a:r>
              <a:rPr lang="en-US" altLang="zh-TW" sz="1400" dirty="0" err="1"/>
              <a:t>Milosavljevic</a:t>
            </a:r>
            <a:r>
              <a:rPr lang="en-US" altLang="zh-TW" sz="1400" dirty="0"/>
              <a:t>, I. </a:t>
            </a:r>
            <a:r>
              <a:rPr lang="en-US" altLang="zh-TW" sz="1400" dirty="0" err="1"/>
              <a:t>Tomkos</a:t>
            </a:r>
            <a:r>
              <a:rPr lang="en-US" altLang="zh-TW" sz="1400" dirty="0"/>
              <a:t> and J. M. Senior, "Dynamic Capacity Allocation in Heterogeneous OFDMA-PONs Featuring Intelligent LTE-A Traffic Queuing," in IEEE Journal of Lightwave Technology, vol. 32, no. 10, pp. 1877-1885, May15, 2014.</a:t>
            </a:r>
          </a:p>
          <a:p>
            <a:endParaRPr lang="zh-TW" altLang="en-US" sz="1400" dirty="0"/>
          </a:p>
        </p:txBody>
      </p:sp>
      <p:sp>
        <p:nvSpPr>
          <p:cNvPr id="4" name="投影片編號版面配置區 3">
            <a:extLst>
              <a:ext uri="{FF2B5EF4-FFF2-40B4-BE49-F238E27FC236}">
                <a16:creationId xmlns:a16="http://schemas.microsoft.com/office/drawing/2014/main" id="{59934C5A-0381-4700-BD19-04338671B12F}"/>
              </a:ext>
            </a:extLst>
          </p:cNvPr>
          <p:cNvSpPr>
            <a:spLocks noGrp="1"/>
          </p:cNvSpPr>
          <p:nvPr>
            <p:ph type="sldNum" sz="quarter" idx="12"/>
          </p:nvPr>
        </p:nvSpPr>
        <p:spPr/>
        <p:txBody>
          <a:bodyPr/>
          <a:lstStyle/>
          <a:p>
            <a:pPr>
              <a:defRPr/>
            </a:pPr>
            <a:fld id="{63DDA615-41D7-46C4-B38D-A852E577950E}" type="slidenum">
              <a:rPr lang="en-US" altLang="zh-TW" smtClean="0"/>
              <a:pPr>
                <a:defRPr/>
              </a:pPr>
              <a:t>65</a:t>
            </a:fld>
            <a:endParaRPr lang="en-US" altLang="zh-TW"/>
          </a:p>
        </p:txBody>
      </p:sp>
    </p:spTree>
    <p:extLst>
      <p:ext uri="{BB962C8B-B14F-4D97-AF65-F5344CB8AC3E}">
        <p14:creationId xmlns:p14="http://schemas.microsoft.com/office/powerpoint/2010/main" val="36363322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7122EBF-3B9C-4BE3-8E86-4A36BBE0E647}"/>
              </a:ext>
            </a:extLst>
          </p:cNvPr>
          <p:cNvSpPr>
            <a:spLocks noGrp="1"/>
          </p:cNvSpPr>
          <p:nvPr>
            <p:ph type="title"/>
          </p:nvPr>
        </p:nvSpPr>
        <p:spPr/>
        <p:txBody>
          <a:bodyPr/>
          <a:lstStyle/>
          <a:p>
            <a:r>
              <a:rPr lang="en-US" altLang="zh-TW" dirty="0"/>
              <a:t>REFERENCES</a:t>
            </a:r>
            <a:endParaRPr lang="zh-TW" altLang="en-US" dirty="0"/>
          </a:p>
        </p:txBody>
      </p:sp>
      <p:sp>
        <p:nvSpPr>
          <p:cNvPr id="3" name="內容版面配置區 2">
            <a:extLst>
              <a:ext uri="{FF2B5EF4-FFF2-40B4-BE49-F238E27FC236}">
                <a16:creationId xmlns:a16="http://schemas.microsoft.com/office/drawing/2014/main" id="{5D1FBBEC-0B4A-4589-8BC0-32233ED79836}"/>
              </a:ext>
            </a:extLst>
          </p:cNvPr>
          <p:cNvSpPr>
            <a:spLocks noGrp="1"/>
          </p:cNvSpPr>
          <p:nvPr>
            <p:ph idx="1"/>
          </p:nvPr>
        </p:nvSpPr>
        <p:spPr/>
        <p:txBody>
          <a:bodyPr/>
          <a:lstStyle/>
          <a:p>
            <a:r>
              <a:rPr lang="en-US" altLang="zh-TW" sz="1400" dirty="0"/>
              <a:t>[9] H. Raza, "A brief survey of radio access network backhaul evolution: part II," in IEEE Communications Magazine, vol. 51, no. 5, pp. 170-177, May 2013. </a:t>
            </a:r>
          </a:p>
          <a:p>
            <a:r>
              <a:rPr lang="en-US" altLang="zh-TW" sz="1400" dirty="0"/>
              <a:t>[10] </a:t>
            </a:r>
            <a:r>
              <a:rPr lang="en-US" altLang="zh-TW" sz="1400" dirty="0" err="1"/>
              <a:t>Stutzle</a:t>
            </a:r>
            <a:r>
              <a:rPr lang="en-US" altLang="zh-TW" sz="1400" dirty="0"/>
              <a:t>, Thomas, “Local Search Algorithms for Combinatorial Problems – Analysis, Algorithms and New Applications”, </a:t>
            </a:r>
            <a:r>
              <a:rPr lang="en-US" altLang="zh-TW" sz="1400" dirty="0" err="1"/>
              <a:t>Disseration</a:t>
            </a:r>
            <a:r>
              <a:rPr lang="en-US" altLang="zh-TW" sz="1400" dirty="0"/>
              <a:t> an der </a:t>
            </a:r>
            <a:r>
              <a:rPr lang="en-US" altLang="zh-TW" sz="1400" dirty="0" err="1"/>
              <a:t>Technischen</a:t>
            </a:r>
            <a:r>
              <a:rPr lang="en-US" altLang="zh-TW" sz="1400" dirty="0"/>
              <a:t> </a:t>
            </a:r>
            <a:r>
              <a:rPr lang="en-US" altLang="zh-TW" sz="1400" dirty="0" err="1"/>
              <a:t>Universitat</a:t>
            </a:r>
            <a:r>
              <a:rPr lang="en-US" altLang="zh-TW" sz="1400" dirty="0"/>
              <a:t> Darmstadt, Berlin, 1999. </a:t>
            </a:r>
          </a:p>
          <a:p>
            <a:r>
              <a:rPr lang="en-US" altLang="zh-TW" sz="1400" dirty="0"/>
              <a:t>[11] Rajalakshmi, K., and </a:t>
            </a:r>
            <a:r>
              <a:rPr lang="en-US" altLang="zh-TW" sz="1400" dirty="0" err="1"/>
              <a:t>Hima</a:t>
            </a:r>
            <a:r>
              <a:rPr lang="en-US" altLang="zh-TW" sz="1400" dirty="0"/>
              <a:t> Bindu, M., “On </a:t>
            </a:r>
            <a:r>
              <a:rPr lang="en-US" altLang="zh-TW" sz="1400" dirty="0" err="1"/>
              <a:t>Costefficient</a:t>
            </a:r>
            <a:r>
              <a:rPr lang="en-US" altLang="zh-TW" sz="1400" dirty="0"/>
              <a:t> Optimization of UMTS Access Subsystem using Extended Evolutionary Heuristic Algorithm”, International Journal of Mobile Network Design and Innovation, </a:t>
            </a:r>
            <a:r>
              <a:rPr lang="en-US" altLang="zh-TW" sz="1400" dirty="0" err="1"/>
              <a:t>Inderscience</a:t>
            </a:r>
            <a:r>
              <a:rPr lang="en-US" altLang="zh-TW" sz="1400" dirty="0"/>
              <a:t> Publications, Vol. 4, No. 3 pp. 130 - 137 , 2012. </a:t>
            </a:r>
          </a:p>
          <a:p>
            <a:r>
              <a:rPr lang="en-US" altLang="zh-TW" sz="1400" dirty="0"/>
              <a:t>[12] Rajalakshmi, K. and Krishna Gopal, “Dual Homing based Link Level Failure Recovery in Mobile Access Network”, International Journal of Advanced Science and Technology, SERSC </a:t>
            </a:r>
            <a:r>
              <a:rPr lang="en-US" altLang="zh-TW" sz="1400" dirty="0" err="1"/>
              <a:t>publications,Australia</a:t>
            </a:r>
            <a:r>
              <a:rPr lang="en-US" altLang="zh-TW" sz="1400" dirty="0"/>
              <a:t> Vol.79, pp.1- 14, June 2015. </a:t>
            </a:r>
          </a:p>
          <a:p>
            <a:r>
              <a:rPr lang="en-US" altLang="zh-TW" sz="1400" dirty="0"/>
              <a:t>[13] K. Rajalakshmi, Prakash Kumar, </a:t>
            </a:r>
            <a:r>
              <a:rPr lang="en-US" altLang="zh-TW" sz="1400" dirty="0" err="1"/>
              <a:t>Hima</a:t>
            </a:r>
            <a:r>
              <a:rPr lang="en-US" altLang="zh-TW" sz="1400" dirty="0"/>
              <a:t> M. Bindu, “Targeting Cells to switch assignment of Cellular mobile network using heuristic algorithm”, 14th WSEAS international conference on Computers, vol. 1, pp: 75-80, USA, July 23-25, 2010. </a:t>
            </a:r>
            <a:endParaRPr lang="zh-TW" altLang="en-US" sz="1400" dirty="0"/>
          </a:p>
        </p:txBody>
      </p:sp>
      <p:sp>
        <p:nvSpPr>
          <p:cNvPr id="4" name="投影片編號版面配置區 3">
            <a:extLst>
              <a:ext uri="{FF2B5EF4-FFF2-40B4-BE49-F238E27FC236}">
                <a16:creationId xmlns:a16="http://schemas.microsoft.com/office/drawing/2014/main" id="{DB91AF07-FD2E-4ED9-81E4-74D73FC09D06}"/>
              </a:ext>
            </a:extLst>
          </p:cNvPr>
          <p:cNvSpPr>
            <a:spLocks noGrp="1"/>
          </p:cNvSpPr>
          <p:nvPr>
            <p:ph type="sldNum" sz="quarter" idx="12"/>
          </p:nvPr>
        </p:nvSpPr>
        <p:spPr/>
        <p:txBody>
          <a:bodyPr/>
          <a:lstStyle/>
          <a:p>
            <a:pPr>
              <a:defRPr/>
            </a:pPr>
            <a:fld id="{63DDA615-41D7-46C4-B38D-A852E577950E}" type="slidenum">
              <a:rPr lang="en-US" altLang="zh-TW" smtClean="0"/>
              <a:pPr>
                <a:defRPr/>
              </a:pPr>
              <a:t>66</a:t>
            </a:fld>
            <a:endParaRPr lang="en-US" altLang="zh-TW"/>
          </a:p>
        </p:txBody>
      </p:sp>
    </p:spTree>
    <p:extLst>
      <p:ext uri="{BB962C8B-B14F-4D97-AF65-F5344CB8AC3E}">
        <p14:creationId xmlns:p14="http://schemas.microsoft.com/office/powerpoint/2010/main" val="3002545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62A827-7DA7-454F-B01A-027663334DBA}"/>
              </a:ext>
            </a:extLst>
          </p:cNvPr>
          <p:cNvSpPr>
            <a:spLocks noGrp="1"/>
          </p:cNvSpPr>
          <p:nvPr>
            <p:ph type="title"/>
          </p:nvPr>
        </p:nvSpPr>
        <p:spPr/>
        <p:txBody>
          <a:bodyPr/>
          <a:lstStyle/>
          <a:p>
            <a:r>
              <a:rPr lang="en-US" altLang="zh-TW" dirty="0"/>
              <a:t>Subset Sum Problem</a:t>
            </a:r>
            <a:endParaRPr lang="zh-TW" altLang="en-US" dirty="0"/>
          </a:p>
        </p:txBody>
      </p:sp>
      <p:sp>
        <p:nvSpPr>
          <p:cNvPr id="3" name="內容版面配置區 2">
            <a:extLst>
              <a:ext uri="{FF2B5EF4-FFF2-40B4-BE49-F238E27FC236}">
                <a16:creationId xmlns:a16="http://schemas.microsoft.com/office/drawing/2014/main" id="{7D71396D-3F27-485F-B906-5D4A80B31D07}"/>
              </a:ext>
            </a:extLst>
          </p:cNvPr>
          <p:cNvSpPr>
            <a:spLocks noGrp="1"/>
          </p:cNvSpPr>
          <p:nvPr>
            <p:ph idx="1"/>
          </p:nvPr>
        </p:nvSpPr>
        <p:spPr>
          <a:xfrm>
            <a:off x="457200" y="1600200"/>
            <a:ext cx="8579296" cy="4525963"/>
          </a:xfrm>
        </p:spPr>
        <p:txBody>
          <a:bodyPr/>
          <a:lstStyle/>
          <a:p>
            <a:r>
              <a:rPr lang="en-US" altLang="zh-TW" dirty="0"/>
              <a:t>Input</a:t>
            </a:r>
            <a:r>
              <a:rPr lang="zh-TW" altLang="en-US" dirty="0"/>
              <a:t>有</a:t>
            </a:r>
            <a:r>
              <a:rPr lang="en-US" altLang="zh-TW" dirty="0"/>
              <a:t>2</a:t>
            </a:r>
            <a:r>
              <a:rPr lang="zh-TW" altLang="en-US" dirty="0"/>
              <a:t>個</a:t>
            </a:r>
            <a:endParaRPr lang="en-US" altLang="zh-TW" dirty="0"/>
          </a:p>
          <a:p>
            <a:pPr marL="0" indent="0">
              <a:buNone/>
            </a:pPr>
            <a:r>
              <a:rPr lang="en-US" altLang="zh-TW" dirty="0"/>
              <a:t>(1)a set of (positive) integers =&gt;S</a:t>
            </a:r>
          </a:p>
          <a:p>
            <a:pPr marL="0" indent="0">
              <a:buNone/>
            </a:pPr>
            <a:r>
              <a:rPr lang="en-US" altLang="zh-TW" dirty="0"/>
              <a:t>(2)T(target)</a:t>
            </a:r>
          </a:p>
          <a:p>
            <a:r>
              <a:rPr lang="zh-TW" altLang="en-US" dirty="0"/>
              <a:t>是否有組合可以等於</a:t>
            </a:r>
            <a:r>
              <a:rPr lang="en-US" altLang="zh-TW" dirty="0"/>
              <a:t>t</a:t>
            </a:r>
          </a:p>
          <a:p>
            <a:pPr marL="0" indent="0">
              <a:buNone/>
            </a:pPr>
            <a:r>
              <a:rPr lang="en-US" altLang="zh-TW" dirty="0"/>
              <a:t>&lt;</a:t>
            </a:r>
            <a:r>
              <a:rPr lang="en-US" altLang="zh-TW" dirty="0" err="1"/>
              <a:t>e.g</a:t>
            </a:r>
            <a:r>
              <a:rPr lang="en-US" altLang="zh-TW" dirty="0"/>
              <a:t>&gt;</a:t>
            </a:r>
          </a:p>
          <a:p>
            <a:pPr marL="0" indent="0">
              <a:buNone/>
            </a:pPr>
            <a:r>
              <a:rPr lang="en-US" altLang="zh-TW" dirty="0"/>
              <a:t>S={3, 34, 4, 12, 5, 2}</a:t>
            </a:r>
          </a:p>
          <a:p>
            <a:pPr marL="0" indent="0">
              <a:buNone/>
            </a:pPr>
            <a:r>
              <a:rPr lang="en-US" altLang="zh-TW" dirty="0"/>
              <a:t>T=9</a:t>
            </a:r>
          </a:p>
          <a:p>
            <a:pPr marL="0" indent="0">
              <a:buNone/>
            </a:pPr>
            <a:endParaRPr lang="zh-TW" altLang="en-US" dirty="0"/>
          </a:p>
        </p:txBody>
      </p:sp>
      <p:sp>
        <p:nvSpPr>
          <p:cNvPr id="4" name="投影片編號版面配置區 3">
            <a:extLst>
              <a:ext uri="{FF2B5EF4-FFF2-40B4-BE49-F238E27FC236}">
                <a16:creationId xmlns:a16="http://schemas.microsoft.com/office/drawing/2014/main" id="{263B78DB-2674-451C-A271-8BBC8B1816F8}"/>
              </a:ext>
            </a:extLst>
          </p:cNvPr>
          <p:cNvSpPr>
            <a:spLocks noGrp="1"/>
          </p:cNvSpPr>
          <p:nvPr>
            <p:ph type="sldNum" sz="quarter" idx="12"/>
          </p:nvPr>
        </p:nvSpPr>
        <p:spPr/>
        <p:txBody>
          <a:bodyPr/>
          <a:lstStyle/>
          <a:p>
            <a:pPr>
              <a:defRPr/>
            </a:pPr>
            <a:fld id="{63DDA615-41D7-46C4-B38D-A852E577950E}" type="slidenum">
              <a:rPr lang="en-US" altLang="zh-TW" smtClean="0"/>
              <a:pPr>
                <a:defRPr/>
              </a:pPr>
              <a:t>67</a:t>
            </a:fld>
            <a:endParaRPr lang="en-US" altLang="zh-TW" dirty="0"/>
          </a:p>
        </p:txBody>
      </p:sp>
    </p:spTree>
    <p:extLst>
      <p:ext uri="{BB962C8B-B14F-4D97-AF65-F5344CB8AC3E}">
        <p14:creationId xmlns:p14="http://schemas.microsoft.com/office/powerpoint/2010/main" val="36863461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2319E1-3CC9-4C56-9627-52FDE506BD83}"/>
              </a:ext>
            </a:extLst>
          </p:cNvPr>
          <p:cNvSpPr>
            <a:spLocks noGrp="1"/>
          </p:cNvSpPr>
          <p:nvPr>
            <p:ph type="title"/>
          </p:nvPr>
        </p:nvSpPr>
        <p:spPr/>
        <p:txBody>
          <a:bodyPr/>
          <a:lstStyle/>
          <a:p>
            <a:r>
              <a:rPr lang="en-US" altLang="zh-TW" dirty="0"/>
              <a:t>Flow Matrix</a:t>
            </a:r>
            <a:endParaRPr lang="zh-TW" altLang="en-US" dirty="0"/>
          </a:p>
        </p:txBody>
      </p:sp>
      <p:sp>
        <p:nvSpPr>
          <p:cNvPr id="4" name="投影片編號版面配置區 3">
            <a:extLst>
              <a:ext uri="{FF2B5EF4-FFF2-40B4-BE49-F238E27FC236}">
                <a16:creationId xmlns:a16="http://schemas.microsoft.com/office/drawing/2014/main" id="{C507F69C-A7AF-4805-B212-0793009230E1}"/>
              </a:ext>
            </a:extLst>
          </p:cNvPr>
          <p:cNvSpPr>
            <a:spLocks noGrp="1"/>
          </p:cNvSpPr>
          <p:nvPr>
            <p:ph type="sldNum" sz="quarter" idx="12"/>
          </p:nvPr>
        </p:nvSpPr>
        <p:spPr/>
        <p:txBody>
          <a:bodyPr/>
          <a:lstStyle/>
          <a:p>
            <a:pPr>
              <a:defRPr/>
            </a:pPr>
            <a:fld id="{63DDA615-41D7-46C4-B38D-A852E577950E}" type="slidenum">
              <a:rPr lang="en-US" altLang="zh-TW" smtClean="0"/>
              <a:pPr>
                <a:defRPr/>
              </a:pPr>
              <a:t>68</a:t>
            </a:fld>
            <a:endParaRPr lang="en-US" altLang="zh-TW"/>
          </a:p>
        </p:txBody>
      </p:sp>
      <p:pic>
        <p:nvPicPr>
          <p:cNvPr id="5" name="內容版面配置區 4">
            <a:extLst>
              <a:ext uri="{FF2B5EF4-FFF2-40B4-BE49-F238E27FC236}">
                <a16:creationId xmlns:a16="http://schemas.microsoft.com/office/drawing/2014/main" id="{B1B8DC43-50B2-40E8-B513-3F8F50A1D0E7}"/>
              </a:ext>
            </a:extLst>
          </p:cNvPr>
          <p:cNvPicPr>
            <a:picLocks noGrp="1"/>
          </p:cNvPicPr>
          <p:nvPr>
            <p:ph idx="1"/>
          </p:nvPr>
        </p:nvPicPr>
        <p:blipFill>
          <a:blip r:embed="rId2"/>
          <a:stretch>
            <a:fillRect/>
          </a:stretch>
        </p:blipFill>
        <p:spPr>
          <a:xfrm>
            <a:off x="1376116" y="1600200"/>
            <a:ext cx="6391768" cy="4525963"/>
          </a:xfrm>
          <a:prstGeom prst="rect">
            <a:avLst/>
          </a:prstGeom>
        </p:spPr>
      </p:pic>
    </p:spTree>
    <p:extLst>
      <p:ext uri="{BB962C8B-B14F-4D97-AF65-F5344CB8AC3E}">
        <p14:creationId xmlns:p14="http://schemas.microsoft.com/office/powerpoint/2010/main" val="808814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BBB5C4-5CFA-4397-A87F-4FD9D89A3E91}"/>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9C641127-037C-4252-BAB1-1549432C89BB}"/>
              </a:ext>
            </a:extLst>
          </p:cNvPr>
          <p:cNvSpPr>
            <a:spLocks noGrp="1"/>
          </p:cNvSpPr>
          <p:nvPr>
            <p:ph idx="1"/>
          </p:nvPr>
        </p:nvSpPr>
        <p:spPr/>
        <p:txBody>
          <a:bodyPr/>
          <a:lstStyle/>
          <a:p>
            <a:pPr algn="just"/>
            <a:r>
              <a:rPr lang="en-US" altLang="zh-TW" sz="2800" dirty="0"/>
              <a:t>The 4G also known as 4th generation technology is the convergence platform for all existing network technologies like 2G, 3G, Wireless Local Area network (WLAN), WiMAX, Wireless Personal Area Network (WPAN), and including wired network systems [1,2].</a:t>
            </a:r>
          </a:p>
          <a:p>
            <a:pPr algn="just"/>
            <a:r>
              <a:rPr lang="en-US" altLang="zh-TW" sz="2800" dirty="0"/>
              <a:t>In addition, 4G is the advancement and integration of existing protocols like GSM, GPRS, EDGE, UMTS, W-CDMA, </a:t>
            </a:r>
            <a:r>
              <a:rPr lang="en-US" altLang="zh-TW" sz="2800" dirty="0" err="1"/>
              <a:t>CDMAone</a:t>
            </a:r>
            <a:r>
              <a:rPr lang="en-US" altLang="zh-TW" sz="2800" dirty="0"/>
              <a:t>, IMT-2000, </a:t>
            </a:r>
            <a:r>
              <a:rPr lang="en-US" altLang="zh-TW" sz="2800" dirty="0" err="1"/>
              <a:t>WiFi</a:t>
            </a:r>
            <a:r>
              <a:rPr lang="en-US" altLang="zh-TW" sz="2800" dirty="0"/>
              <a:t>, Zigbee , Bluetooth, </a:t>
            </a:r>
            <a:r>
              <a:rPr lang="en-US" altLang="zh-TW" sz="2800" dirty="0" err="1"/>
              <a:t>etc</a:t>
            </a:r>
            <a:r>
              <a:rPr lang="en-US" altLang="zh-TW" sz="2800" dirty="0"/>
              <a:t> [3]. </a:t>
            </a:r>
            <a:endParaRPr lang="zh-TW" altLang="en-US" sz="2800" dirty="0"/>
          </a:p>
        </p:txBody>
      </p:sp>
      <p:sp>
        <p:nvSpPr>
          <p:cNvPr id="4" name="投影片編號版面配置區 3">
            <a:extLst>
              <a:ext uri="{FF2B5EF4-FFF2-40B4-BE49-F238E27FC236}">
                <a16:creationId xmlns:a16="http://schemas.microsoft.com/office/drawing/2014/main" id="{451D0E21-B654-4D1E-8364-6149029DEC37}"/>
              </a:ext>
            </a:extLst>
          </p:cNvPr>
          <p:cNvSpPr>
            <a:spLocks noGrp="1"/>
          </p:cNvSpPr>
          <p:nvPr>
            <p:ph type="sldNum" sz="quarter" idx="12"/>
          </p:nvPr>
        </p:nvSpPr>
        <p:spPr/>
        <p:txBody>
          <a:bodyPr/>
          <a:lstStyle/>
          <a:p>
            <a:pPr>
              <a:defRPr/>
            </a:pPr>
            <a:fld id="{63DDA615-41D7-46C4-B38D-A852E577950E}" type="slidenum">
              <a:rPr lang="en-US" altLang="zh-TW" smtClean="0"/>
              <a:pPr>
                <a:defRPr/>
              </a:pPr>
              <a:t>7</a:t>
            </a:fld>
            <a:endParaRPr lang="en-US" altLang="zh-TW"/>
          </a:p>
        </p:txBody>
      </p:sp>
    </p:spTree>
    <p:extLst>
      <p:ext uri="{BB962C8B-B14F-4D97-AF65-F5344CB8AC3E}">
        <p14:creationId xmlns:p14="http://schemas.microsoft.com/office/powerpoint/2010/main" val="1022138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15E31A1-1DBD-4BCE-AFB7-63163D0D7509}"/>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30777F42-D4CE-4A33-89FD-43D9A9E1E582}"/>
              </a:ext>
            </a:extLst>
          </p:cNvPr>
          <p:cNvSpPr>
            <a:spLocks noGrp="1"/>
          </p:cNvSpPr>
          <p:nvPr>
            <p:ph idx="1"/>
          </p:nvPr>
        </p:nvSpPr>
        <p:spPr/>
        <p:txBody>
          <a:bodyPr/>
          <a:lstStyle/>
          <a:p>
            <a:pPr algn="just"/>
            <a:r>
              <a:rPr lang="en-US" altLang="zh-TW" sz="2800" dirty="0"/>
              <a:t>The major goal of the 4G technology is to provide end to end best quality of multimedia, interactive services over Internet Protocol.</a:t>
            </a:r>
          </a:p>
          <a:p>
            <a:pPr algn="just"/>
            <a:r>
              <a:rPr lang="en-US" altLang="zh-TW" sz="2800" dirty="0"/>
              <a:t>However, the challenging issue is, any 4G system must provide capabilities defined by ITU (International Telecommunications Union) in IMT (International Mobile Telecommunications) Advanced [4, 5]. </a:t>
            </a:r>
            <a:endParaRPr lang="zh-TW" altLang="en-US" sz="2800" dirty="0"/>
          </a:p>
        </p:txBody>
      </p:sp>
      <p:sp>
        <p:nvSpPr>
          <p:cNvPr id="4" name="投影片編號版面配置區 3">
            <a:extLst>
              <a:ext uri="{FF2B5EF4-FFF2-40B4-BE49-F238E27FC236}">
                <a16:creationId xmlns:a16="http://schemas.microsoft.com/office/drawing/2014/main" id="{FC9CBD97-A64F-44C7-9492-CD9673DCDFB5}"/>
              </a:ext>
            </a:extLst>
          </p:cNvPr>
          <p:cNvSpPr>
            <a:spLocks noGrp="1"/>
          </p:cNvSpPr>
          <p:nvPr>
            <p:ph type="sldNum" sz="quarter" idx="12"/>
          </p:nvPr>
        </p:nvSpPr>
        <p:spPr/>
        <p:txBody>
          <a:bodyPr/>
          <a:lstStyle/>
          <a:p>
            <a:pPr>
              <a:defRPr/>
            </a:pPr>
            <a:fld id="{63DDA615-41D7-46C4-B38D-A852E577950E}" type="slidenum">
              <a:rPr lang="en-US" altLang="zh-TW" smtClean="0"/>
              <a:pPr>
                <a:defRPr/>
              </a:pPr>
              <a:t>8</a:t>
            </a:fld>
            <a:endParaRPr lang="en-US" altLang="zh-TW"/>
          </a:p>
        </p:txBody>
      </p:sp>
    </p:spTree>
    <p:extLst>
      <p:ext uri="{BB962C8B-B14F-4D97-AF65-F5344CB8AC3E}">
        <p14:creationId xmlns:p14="http://schemas.microsoft.com/office/powerpoint/2010/main" val="693017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F7094E-DC39-410D-9612-4DEB3F8789D4}"/>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0346D9BE-35FC-462C-9EAC-52C3DCFE8C34}"/>
              </a:ext>
            </a:extLst>
          </p:cNvPr>
          <p:cNvSpPr>
            <a:spLocks noGrp="1"/>
          </p:cNvSpPr>
          <p:nvPr>
            <p:ph idx="1"/>
          </p:nvPr>
        </p:nvSpPr>
        <p:spPr>
          <a:xfrm>
            <a:off x="457200" y="1600200"/>
            <a:ext cx="8229600" cy="4853136"/>
          </a:xfrm>
        </p:spPr>
        <p:txBody>
          <a:bodyPr/>
          <a:lstStyle/>
          <a:p>
            <a:pPr algn="just"/>
            <a:r>
              <a:rPr lang="en-US" altLang="zh-TW" sz="2800" dirty="0"/>
              <a:t>The 4G-LTE network is one such kind of mobile communication network that exhibits potential solution to achieve the goals set by ITU-IMT.</a:t>
            </a:r>
          </a:p>
          <a:p>
            <a:pPr algn="just"/>
            <a:r>
              <a:rPr lang="en-US" altLang="zh-TW" sz="2800" dirty="0"/>
              <a:t>The notable</a:t>
            </a:r>
            <a:r>
              <a:rPr lang="zh-TW" altLang="en-US" sz="2800" dirty="0"/>
              <a:t> </a:t>
            </a:r>
            <a:r>
              <a:rPr lang="en-US" altLang="zh-TW" sz="2800" dirty="0"/>
              <a:t>technological advancement in 4G-LTE is that, the removal of redundant circuit switching based data transmission [6, 7].</a:t>
            </a:r>
          </a:p>
          <a:p>
            <a:pPr algn="just"/>
            <a:r>
              <a:rPr lang="en-US" altLang="zh-TW" sz="2800" dirty="0"/>
              <a:t>To recollect, in conventional 2G network, the voice traffic is transmitted through Mobile Switching </a:t>
            </a:r>
            <a:r>
              <a:rPr lang="en-US" altLang="zh-TW" sz="2800" dirty="0" err="1"/>
              <a:t>Centres</a:t>
            </a:r>
            <a:r>
              <a:rPr lang="en-US" altLang="zh-TW" sz="2800" dirty="0"/>
              <a:t> (MSC) as TDMA frames by base stations.</a:t>
            </a:r>
            <a:endParaRPr lang="zh-TW" altLang="en-US" sz="2800" dirty="0"/>
          </a:p>
        </p:txBody>
      </p:sp>
      <p:sp>
        <p:nvSpPr>
          <p:cNvPr id="4" name="投影片編號版面配置區 3">
            <a:extLst>
              <a:ext uri="{FF2B5EF4-FFF2-40B4-BE49-F238E27FC236}">
                <a16:creationId xmlns:a16="http://schemas.microsoft.com/office/drawing/2014/main" id="{86D85BF3-CB3E-4DDA-8938-45E835DFEF54}"/>
              </a:ext>
            </a:extLst>
          </p:cNvPr>
          <p:cNvSpPr>
            <a:spLocks noGrp="1"/>
          </p:cNvSpPr>
          <p:nvPr>
            <p:ph type="sldNum" sz="quarter" idx="12"/>
          </p:nvPr>
        </p:nvSpPr>
        <p:spPr/>
        <p:txBody>
          <a:bodyPr/>
          <a:lstStyle/>
          <a:p>
            <a:pPr>
              <a:defRPr/>
            </a:pPr>
            <a:fld id="{63DDA615-41D7-46C4-B38D-A852E577950E}" type="slidenum">
              <a:rPr lang="en-US" altLang="zh-TW" smtClean="0"/>
              <a:pPr>
                <a:defRPr/>
              </a:pPr>
              <a:t>9</a:t>
            </a:fld>
            <a:endParaRPr lang="en-US" altLang="zh-TW"/>
          </a:p>
        </p:txBody>
      </p:sp>
    </p:spTree>
    <p:extLst>
      <p:ext uri="{BB962C8B-B14F-4D97-AF65-F5344CB8AC3E}">
        <p14:creationId xmlns:p14="http://schemas.microsoft.com/office/powerpoint/2010/main" val="672656173"/>
      </p:ext>
    </p:extLst>
  </p:cSld>
  <p:clrMapOvr>
    <a:masterClrMapping/>
  </p:clrMapOvr>
</p:sld>
</file>

<file path=ppt/theme/theme1.xml><?xml version="1.0" encoding="utf-8"?>
<a:theme xmlns:a="http://schemas.openxmlformats.org/drawingml/2006/main" name="MAI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IN_template" id="{B95C3F1E-F9BB-4CA4-AEA6-D6DFD92E6777}" vid="{6FCCBB00-056A-4DC7-B5C9-63BBF2B6D3F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MAIN_template (1)</Template>
  <TotalTime>2119</TotalTime>
  <Words>8160</Words>
  <Application>Microsoft Office PowerPoint</Application>
  <PresentationFormat>如螢幕大小 (4:3)</PresentationFormat>
  <Paragraphs>741</Paragraphs>
  <Slides>68</Slides>
  <Notes>63</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68</vt:i4>
      </vt:variant>
    </vt:vector>
  </HeadingPairs>
  <TitlesOfParts>
    <vt:vector size="76" baseType="lpstr">
      <vt:lpstr>微軟正黑體</vt:lpstr>
      <vt:lpstr>新細明體</vt:lpstr>
      <vt:lpstr>Arial</vt:lpstr>
      <vt:lpstr>Calibri</vt:lpstr>
      <vt:lpstr>Cambria Math</vt:lpstr>
      <vt:lpstr>Latha</vt:lpstr>
      <vt:lpstr>Wingdings</vt:lpstr>
      <vt:lpstr>MAIN.template</vt:lpstr>
      <vt:lpstr>Optimization of Capacity Allocation Problem  in 4G LTE Mobile Networks</vt:lpstr>
      <vt:lpstr>Abstract</vt:lpstr>
      <vt:lpstr>Abstract</vt:lpstr>
      <vt:lpstr>Abstract</vt:lpstr>
      <vt:lpstr>Abstract</vt:lpstr>
      <vt:lpstr>Abstract</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RELATED WORK</vt:lpstr>
      <vt:lpstr>RELATED WORK</vt:lpstr>
      <vt:lpstr>RELATED WORK</vt:lpstr>
      <vt:lpstr>RELATED WORK</vt:lpstr>
      <vt:lpstr>RELATED WORK</vt:lpstr>
      <vt:lpstr>RELATED WORK</vt:lpstr>
      <vt:lpstr>RELATED WORK</vt:lpstr>
      <vt:lpstr>RELATED WORK</vt:lpstr>
      <vt:lpstr>RELATED WORK</vt:lpstr>
      <vt:lpstr>OPTIMIZATION AT LTE BACKHAUL NETWORKING</vt:lpstr>
      <vt:lpstr>OPTIMIZATION AT LTE BACKHAUL NETWORKING</vt:lpstr>
      <vt:lpstr>OPTIMIZATION AT LTE BACKHAUL NETWORKING</vt:lpstr>
      <vt:lpstr>OPTIMIZATION AT LTE BACKHAUL NETWORKING</vt:lpstr>
      <vt:lpstr>OPTIMIZATION AT LTE BACKHAUL NETWORKING</vt:lpstr>
      <vt:lpstr>OPTIMIZATION AT LTE BACKHAUL NETWORKING</vt:lpstr>
      <vt:lpstr>OPTIMIZATION AT LTE BACKHAUL NETWORKING</vt:lpstr>
      <vt:lpstr>LTE CAPACITY ALLOCATION PROBLEM AND NP COMPLETENESS</vt:lpstr>
      <vt:lpstr>LTE CAPACITY ALLOCATION PROBLEM AND NP COMPLETENESS</vt:lpstr>
      <vt:lpstr>LTE CAPACITY ALLOCATION PROBLEM AND NP COMPLETENESS</vt:lpstr>
      <vt:lpstr>LTE CAPACITY ALLOCATION PROBLEM AND NP COMPLETENESS</vt:lpstr>
      <vt:lpstr>LTE CAPACITY ALLOCATION PROBLEM AND NP COMPLETENESS</vt:lpstr>
      <vt:lpstr>LTE CAPACITY ALLOCATION PROBLEM AND NP COMPLETENESS</vt:lpstr>
      <vt:lpstr>LTE CAPACITY ALLOCATION PROBLEM AND NP COMPLETENESS</vt:lpstr>
      <vt:lpstr>LTE CAPACITY ALLOCATION PROBLEM AND NP COMPLETENESS</vt:lpstr>
      <vt:lpstr>LTE CAPACITY ALLOCATION PROBLEM AND NP COMPLETENESS</vt:lpstr>
      <vt:lpstr>LTE CAPACITY ALLOCATION PROBLEM AND NP COMPLETENESS</vt:lpstr>
      <vt:lpstr>ADAPTIVE ITERATIVE LOCAL SEARCH ALGORITHM [AILS]</vt:lpstr>
      <vt:lpstr>ADAPTIVE ITERATIVE LOCAL SEARCH ALGORITHM [AILS]</vt:lpstr>
      <vt:lpstr>ADAPTIVE ITERATIVE LOCAL SEARCH ALGORITHM [AILS]</vt:lpstr>
      <vt:lpstr>ADAPTIVE ITERATIVE LOCAL SEARCH ALGORITHM [AILS]</vt:lpstr>
      <vt:lpstr>ADAPTIVE ITERATIVE LOCAL SEARCH ALGORITHM [AILS]</vt:lpstr>
      <vt:lpstr>ADAPTIVE ITERATIVE LOCAL SEARCH ALGORITHM [AILS]</vt:lpstr>
      <vt:lpstr>ADAPTIVE ITERATIVE LOCAL SEARCH ALGORITHM [AILS]</vt:lpstr>
      <vt:lpstr>ADAPTIVE ITERATIVE LOCAL SEARCH ALGORITHM [AILS]</vt:lpstr>
      <vt:lpstr>ADAPTIVE ITERATIVE LOCAL SEARCH ALGORITHM [AILS]</vt:lpstr>
      <vt:lpstr>ADAPTIVE ITERATIVE LOCAL SEARCH ALGORITHM [AILS]</vt:lpstr>
      <vt:lpstr>RESULTS AND DISCUSSION</vt:lpstr>
      <vt:lpstr>RESULTS AND DISCUSSION</vt:lpstr>
      <vt:lpstr>RESULTS AND DISCUSSION</vt:lpstr>
      <vt:lpstr>RESULTS AND DISCUSSION</vt:lpstr>
      <vt:lpstr>RESULTS AND DISCUSSION</vt:lpstr>
      <vt:lpstr>RESULTS AND DISCUSSION</vt:lpstr>
      <vt:lpstr>RESULTS AND DISCUSSION</vt:lpstr>
      <vt:lpstr>CONCLUSION</vt:lpstr>
      <vt:lpstr>CONCLUSION</vt:lpstr>
      <vt:lpstr>CONCLUSION</vt:lpstr>
      <vt:lpstr>REFERENCES</vt:lpstr>
      <vt:lpstr>REFERENCES</vt:lpstr>
      <vt:lpstr>Subset Sum Problem</vt:lpstr>
      <vt:lpstr>Flow Matrix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Optimization of Capacity Allocation Problem  in 4G LTE Mobile Networks</dc:title>
  <dc:creator>王亞瑄</dc:creator>
  <cp:lastModifiedBy>王亞瑄</cp:lastModifiedBy>
  <cp:revision>71</cp:revision>
  <dcterms:created xsi:type="dcterms:W3CDTF">2021-11-13T07:21:17Z</dcterms:created>
  <dcterms:modified xsi:type="dcterms:W3CDTF">2021-11-17T05:24:37Z</dcterms:modified>
</cp:coreProperties>
</file>