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0"/>
  </p:notesMasterIdLst>
  <p:sldIdLst>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2" r:id="rId56"/>
    <p:sldId id="311"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Lst>
  <p:sldSz cx="12192000" cy="6858000"/>
  <p:notesSz cx="6565900" cy="96377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786DE-B7B6-42DE-8B2E-2DBAE0B80785}" v="105" dt="2020-07-05T15:35:29.393"/>
    <p1510:client id="{DD560E22-680B-4918-BF0B-2279505BB272}" v="15" dt="2020-07-05T15:38:56.16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9" autoAdjust="0"/>
    <p:restoredTop sz="68641" autoAdjust="0"/>
  </p:normalViewPr>
  <p:slideViewPr>
    <p:cSldViewPr snapToGrid="0">
      <p:cViewPr>
        <p:scale>
          <a:sx n="75" d="100"/>
          <a:sy n="75" d="100"/>
        </p:scale>
        <p:origin x="1776" y="390"/>
      </p:cViewPr>
      <p:guideLst/>
    </p:cSldViewPr>
  </p:slideViewPr>
  <p:notesTextViewPr>
    <p:cViewPr>
      <p:scale>
        <a:sx n="150" d="100"/>
        <a:sy n="150" d="100"/>
      </p:scale>
      <p:origin x="0" y="0"/>
    </p:cViewPr>
  </p:notesTextViewPr>
  <p:sorterViewPr>
    <p:cViewPr>
      <p:scale>
        <a:sx n="100" d="100"/>
        <a:sy n="100" d="100"/>
      </p:scale>
      <p:origin x="0" y="-47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王 文奕" userId="4df307c2c0fbff4b" providerId="Windows Live" clId="Web-{CC1786DE-B7B6-42DE-8B2E-2DBAE0B80785}"/>
    <pc:docChg chg="modSld">
      <pc:chgData name="王 文奕" userId="4df307c2c0fbff4b" providerId="Windows Live" clId="Web-{CC1786DE-B7B6-42DE-8B2E-2DBAE0B80785}" dt="2020-07-05T15:35:29.378" v="100" actId="20577"/>
      <pc:docMkLst>
        <pc:docMk/>
      </pc:docMkLst>
      <pc:sldChg chg="modSp">
        <pc:chgData name="王 文奕" userId="4df307c2c0fbff4b" providerId="Windows Live" clId="Web-{CC1786DE-B7B6-42DE-8B2E-2DBAE0B80785}" dt="2020-07-05T15:28:50.821" v="82" actId="20577"/>
        <pc:sldMkLst>
          <pc:docMk/>
          <pc:sldMk cId="1842734760" sldId="257"/>
        </pc:sldMkLst>
        <pc:spChg chg="mod">
          <ac:chgData name="王 文奕" userId="4df307c2c0fbff4b" providerId="Windows Live" clId="Web-{CC1786DE-B7B6-42DE-8B2E-2DBAE0B80785}" dt="2020-07-05T15:21:25.324" v="58" actId="20577"/>
          <ac:spMkLst>
            <pc:docMk/>
            <pc:sldMk cId="1842734760" sldId="257"/>
            <ac:spMk id="2" creationId="{00000000-0000-0000-0000-000000000000}"/>
          </ac:spMkLst>
        </pc:spChg>
        <pc:spChg chg="mod">
          <ac:chgData name="王 文奕" userId="4df307c2c0fbff4b" providerId="Windows Live" clId="Web-{CC1786DE-B7B6-42DE-8B2E-2DBAE0B80785}" dt="2020-07-05T15:28:50.821" v="82" actId="20577"/>
          <ac:spMkLst>
            <pc:docMk/>
            <pc:sldMk cId="1842734760" sldId="257"/>
            <ac:spMk id="3" creationId="{00000000-0000-0000-0000-000000000000}"/>
          </ac:spMkLst>
        </pc:spChg>
      </pc:sldChg>
      <pc:sldChg chg="modSp">
        <pc:chgData name="王 文奕" userId="4df307c2c0fbff4b" providerId="Windows Live" clId="Web-{CC1786DE-B7B6-42DE-8B2E-2DBAE0B80785}" dt="2020-07-05T15:35:29.378" v="100" actId="20577"/>
        <pc:sldMkLst>
          <pc:docMk/>
          <pc:sldMk cId="3181024668" sldId="258"/>
        </pc:sldMkLst>
        <pc:spChg chg="mod">
          <ac:chgData name="王 文奕" userId="4df307c2c0fbff4b" providerId="Windows Live" clId="Web-{CC1786DE-B7B6-42DE-8B2E-2DBAE0B80785}" dt="2020-07-05T15:35:29.378" v="100" actId="20577"/>
          <ac:spMkLst>
            <pc:docMk/>
            <pc:sldMk cId="3181024668" sldId="258"/>
            <ac:spMk id="3" creationId="{00000000-0000-0000-0000-000000000000}"/>
          </ac:spMkLst>
        </pc:spChg>
      </pc:sldChg>
    </pc:docChg>
  </pc:docChgLst>
  <pc:docChgLst>
    <pc:chgData name="王 文奕" userId="4df307c2c0fbff4b" providerId="Windows Live" clId="Web-{DD560E22-680B-4918-BF0B-2279505BB272}"/>
    <pc:docChg chg="modSld">
      <pc:chgData name="王 文奕" userId="4df307c2c0fbff4b" providerId="Windows Live" clId="Web-{DD560E22-680B-4918-BF0B-2279505BB272}" dt="2020-07-05T15:38:56.166" v="14"/>
      <pc:docMkLst>
        <pc:docMk/>
      </pc:docMkLst>
      <pc:sldChg chg="modSp">
        <pc:chgData name="王 文奕" userId="4df307c2c0fbff4b" providerId="Windows Live" clId="Web-{DD560E22-680B-4918-BF0B-2279505BB272}" dt="2020-07-05T15:38:56.166" v="14"/>
        <pc:sldMkLst>
          <pc:docMk/>
          <pc:sldMk cId="3181024668" sldId="258"/>
        </pc:sldMkLst>
        <pc:spChg chg="mod">
          <ac:chgData name="王 文奕" userId="4df307c2c0fbff4b" providerId="Windows Live" clId="Web-{DD560E22-680B-4918-BF0B-2279505BB272}" dt="2020-07-05T15:38:56.166" v="14"/>
          <ac:spMkLst>
            <pc:docMk/>
            <pc:sldMk cId="3181024668" sldId="25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45223" cy="483559"/>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719157" y="0"/>
            <a:ext cx="2845223" cy="483559"/>
          </a:xfrm>
          <a:prstGeom prst="rect">
            <a:avLst/>
          </a:prstGeom>
        </p:spPr>
        <p:txBody>
          <a:bodyPr vert="horz" lIns="91440" tIns="45720" rIns="91440" bIns="45720" rtlCol="0"/>
          <a:lstStyle>
            <a:lvl1pPr algn="r">
              <a:defRPr sz="1200"/>
            </a:lvl1pPr>
          </a:lstStyle>
          <a:p>
            <a:fld id="{010233DC-AC4F-4B70-94F2-7E6323EC7CE5}" type="datetimeFigureOut">
              <a:rPr lang="zh-TW" altLang="en-US" smtClean="0"/>
              <a:t>2021/11/3</a:t>
            </a:fld>
            <a:endParaRPr lang="zh-TW" altLang="en-US"/>
          </a:p>
        </p:txBody>
      </p:sp>
      <p:sp>
        <p:nvSpPr>
          <p:cNvPr id="4" name="投影片圖像版面配置區 3"/>
          <p:cNvSpPr>
            <a:spLocks noGrp="1" noRot="1" noChangeAspect="1"/>
          </p:cNvSpPr>
          <p:nvPr>
            <p:ph type="sldImg" idx="2"/>
          </p:nvPr>
        </p:nvSpPr>
        <p:spPr>
          <a:xfrm>
            <a:off x="392113" y="1204913"/>
            <a:ext cx="5781675" cy="32527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56590" y="4638150"/>
            <a:ext cx="5252720" cy="379484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154155"/>
            <a:ext cx="2845223" cy="48355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719157" y="9154155"/>
            <a:ext cx="2845223" cy="483558"/>
          </a:xfrm>
          <a:prstGeom prst="rect">
            <a:avLst/>
          </a:prstGeom>
        </p:spPr>
        <p:txBody>
          <a:bodyPr vert="horz" lIns="91440" tIns="45720" rIns="91440" bIns="45720" rtlCol="0" anchor="b"/>
          <a:lstStyle>
            <a:lvl1pPr algn="r">
              <a:defRPr sz="1200"/>
            </a:lvl1pPr>
          </a:lstStyle>
          <a:p>
            <a:fld id="{03C411E0-4ECD-47AF-BA54-99036B3FAC3D}" type="slidenum">
              <a:rPr lang="zh-TW" altLang="en-US" smtClean="0"/>
              <a:t>‹#›</a:t>
            </a:fld>
            <a:endParaRPr lang="zh-TW" altLang="en-US"/>
          </a:p>
        </p:txBody>
      </p:sp>
    </p:spTree>
    <p:extLst>
      <p:ext uri="{BB962C8B-B14F-4D97-AF65-F5344CB8AC3E}">
        <p14:creationId xmlns:p14="http://schemas.microsoft.com/office/powerpoint/2010/main" val="100526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重新優化虛擬基礎設施的嵌入 </a:t>
            </a:r>
            <a:endParaRPr lang="en-US" altLang="zh-TW"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瑞典人</a:t>
            </a: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189526-CA5A-4B5A-AFE6-F348BDBE0B21}"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39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評估 </a:t>
            </a:r>
            <a:r>
              <a:rPr lang="en-US" altLang="zh-TW" sz="1200" b="1" i="0" u="sng" kern="1200" dirty="0">
                <a:solidFill>
                  <a:schemeClr val="tx1"/>
                </a:solidFill>
                <a:effectLst/>
                <a:latin typeface="+mn-lt"/>
                <a:ea typeface="+mn-ea"/>
                <a:cs typeface="+mn-cs"/>
              </a:rPr>
              <a:t>VN </a:t>
            </a:r>
            <a:r>
              <a:rPr lang="zh-TW" altLang="en-US" sz="1200" b="1" i="0" u="sng" kern="1200" dirty="0">
                <a:solidFill>
                  <a:schemeClr val="tx1"/>
                </a:solidFill>
                <a:effectLst/>
                <a:latin typeface="+mn-lt"/>
                <a:ea typeface="+mn-ea"/>
                <a:cs typeface="+mn-cs"/>
              </a:rPr>
              <a:t>的接受率</a:t>
            </a:r>
            <a:r>
              <a:rPr lang="zh-TW" altLang="en-US" sz="1200" b="0" i="0" kern="1200" dirty="0">
                <a:solidFill>
                  <a:schemeClr val="tx1"/>
                </a:solidFill>
                <a:effectLst/>
                <a:latin typeface="+mn-lt"/>
                <a:ea typeface="+mn-ea"/>
                <a:cs typeface="+mn-cs"/>
              </a:rPr>
              <a:t>，以及</a:t>
            </a:r>
            <a:r>
              <a:rPr lang="zh-TW" altLang="en-US" sz="1200" b="1" i="0" u="sng" kern="1200" dirty="0">
                <a:solidFill>
                  <a:schemeClr val="tx1"/>
                </a:solidFill>
                <a:effectLst/>
                <a:latin typeface="+mn-lt"/>
                <a:ea typeface="+mn-ea"/>
                <a:cs typeface="+mn-cs"/>
              </a:rPr>
              <a:t>重新配置對正在運行的服務的影響</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他們主要想要做的也是跟這個相關 只是從</a:t>
            </a:r>
            <a:r>
              <a:rPr lang="en-US" altLang="zh-TW" sz="1200" b="0" i="0" kern="1200" dirty="0">
                <a:solidFill>
                  <a:schemeClr val="tx1"/>
                </a:solidFill>
                <a:effectLst/>
                <a:latin typeface="+mn-lt"/>
                <a:ea typeface="+mn-ea"/>
                <a:cs typeface="+mn-cs"/>
              </a:rPr>
              <a:t>VN</a:t>
            </a:r>
            <a:r>
              <a:rPr lang="zh-TW" altLang="en-US" sz="1200" b="0" i="0" kern="1200" dirty="0">
                <a:solidFill>
                  <a:schemeClr val="tx1"/>
                </a:solidFill>
                <a:effectLst/>
                <a:latin typeface="+mn-lt"/>
                <a:ea typeface="+mn-ea"/>
                <a:cs typeface="+mn-cs"/>
              </a:rPr>
              <a:t>改為</a:t>
            </a:r>
            <a:r>
              <a:rPr lang="en-US" altLang="zh-TW" sz="1200" b="0" i="0" kern="1200" dirty="0">
                <a:solidFill>
                  <a:schemeClr val="tx1"/>
                </a:solidFill>
                <a:effectLst/>
                <a:latin typeface="+mn-lt"/>
                <a:ea typeface="+mn-ea"/>
                <a:cs typeface="+mn-cs"/>
              </a:rPr>
              <a:t>VI)</a:t>
            </a:r>
          </a:p>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[8] </a:t>
            </a:r>
            <a:r>
              <a:rPr lang="zh-TW" altLang="en-US" sz="1200" b="0" i="0" kern="1200" dirty="0">
                <a:solidFill>
                  <a:schemeClr val="tx1"/>
                </a:solidFill>
                <a:effectLst/>
                <a:latin typeface="+mn-lt"/>
                <a:ea typeface="+mn-ea"/>
                <a:cs typeface="+mn-cs"/>
              </a:rPr>
              <a:t>通過混合 </a:t>
            </a:r>
            <a:r>
              <a:rPr lang="en-US" altLang="zh-TW" sz="1200" b="0" i="0" kern="1200" dirty="0">
                <a:solidFill>
                  <a:schemeClr val="tx1"/>
                </a:solidFill>
                <a:effectLst/>
                <a:latin typeface="+mn-lt"/>
                <a:ea typeface="+mn-ea"/>
                <a:cs typeface="+mn-cs"/>
              </a:rPr>
              <a:t>ILP (MILP) </a:t>
            </a:r>
            <a:r>
              <a:rPr lang="zh-TW" altLang="en-US" sz="1200" b="0" i="0" kern="1200" dirty="0">
                <a:solidFill>
                  <a:schemeClr val="tx1"/>
                </a:solidFill>
                <a:effectLst/>
                <a:latin typeface="+mn-lt"/>
                <a:ea typeface="+mn-ea"/>
                <a:cs typeface="+mn-cs"/>
              </a:rPr>
              <a:t>公式研究</a:t>
            </a:r>
            <a:r>
              <a:rPr lang="zh-TW" altLang="en-US" sz="1200" b="1" i="0" u="sng" kern="1200" dirty="0">
                <a:solidFill>
                  <a:schemeClr val="tx1"/>
                </a:solidFill>
                <a:effectLst/>
                <a:latin typeface="+mn-lt"/>
                <a:ea typeface="+mn-ea"/>
                <a:cs typeface="+mn-cs"/>
              </a:rPr>
              <a:t>云網絡中的延遲最小化</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[9] </a:t>
            </a:r>
            <a:r>
              <a:rPr lang="zh-TW" altLang="en-US" sz="1200" b="0" i="0" kern="1200" dirty="0">
                <a:solidFill>
                  <a:schemeClr val="tx1"/>
                </a:solidFill>
                <a:effectLst/>
                <a:latin typeface="+mn-lt"/>
                <a:ea typeface="+mn-ea"/>
                <a:cs typeface="+mn-cs"/>
              </a:rPr>
              <a:t>解決了</a:t>
            </a:r>
            <a:r>
              <a:rPr lang="zh-TW" altLang="en-US" sz="1200" b="1" i="0" u="sng" kern="1200" dirty="0">
                <a:solidFill>
                  <a:schemeClr val="tx1"/>
                </a:solidFill>
                <a:effectLst/>
                <a:latin typeface="+mn-lt"/>
                <a:ea typeface="+mn-ea"/>
                <a:cs typeface="+mn-cs"/>
              </a:rPr>
              <a:t>重新配置以最大限度地節省能源的問題</a:t>
            </a:r>
            <a:r>
              <a:rPr lang="zh-TW" altLang="en-US" sz="1200" b="0" i="0" kern="1200" dirty="0">
                <a:solidFill>
                  <a:schemeClr val="tx1"/>
                </a:solidFill>
                <a:effectLst/>
                <a:latin typeface="+mn-lt"/>
                <a:ea typeface="+mn-ea"/>
                <a:cs typeface="+mn-cs"/>
              </a:rPr>
              <a:t>，並提出了兩種以 </a:t>
            </a:r>
            <a:r>
              <a:rPr lang="en-US" altLang="zh-TW" sz="1200" b="0" i="0" kern="1200" dirty="0">
                <a:solidFill>
                  <a:schemeClr val="tx1"/>
                </a:solidFill>
                <a:effectLst/>
                <a:latin typeface="+mn-lt"/>
                <a:ea typeface="+mn-ea"/>
                <a:cs typeface="+mn-cs"/>
              </a:rPr>
              <a:t>MILP </a:t>
            </a:r>
            <a:r>
              <a:rPr lang="zh-TW" altLang="en-US" sz="1200" b="0" i="0" kern="1200" dirty="0">
                <a:solidFill>
                  <a:schemeClr val="tx1"/>
                </a:solidFill>
                <a:effectLst/>
                <a:latin typeface="+mn-lt"/>
                <a:ea typeface="+mn-ea"/>
                <a:cs typeface="+mn-cs"/>
              </a:rPr>
              <a:t>方法為基準的啟發式方法。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後來在 </a:t>
            </a:r>
            <a:r>
              <a:rPr lang="en-US" altLang="zh-TW" sz="1200" b="0" i="0" kern="1200" dirty="0">
                <a:solidFill>
                  <a:schemeClr val="tx1"/>
                </a:solidFill>
                <a:effectLst/>
                <a:latin typeface="+mn-lt"/>
                <a:ea typeface="+mn-ea"/>
                <a:cs typeface="+mn-cs"/>
              </a:rPr>
              <a:t>[10] </a:t>
            </a:r>
            <a:r>
              <a:rPr lang="zh-TW" altLang="en-US" sz="1200" b="0" i="0" kern="1200" dirty="0">
                <a:solidFill>
                  <a:schemeClr val="tx1"/>
                </a:solidFill>
                <a:effectLst/>
                <a:latin typeface="+mn-lt"/>
                <a:ea typeface="+mn-ea"/>
                <a:cs typeface="+mn-cs"/>
              </a:rPr>
              <a:t>中研究了</a:t>
            </a:r>
            <a:r>
              <a:rPr lang="zh-TW" altLang="en-US" sz="1200" b="1" i="0" u="sng" kern="1200" dirty="0">
                <a:solidFill>
                  <a:schemeClr val="tx1"/>
                </a:solidFill>
                <a:effectLst/>
                <a:latin typeface="+mn-lt"/>
                <a:ea typeface="+mn-ea"/>
                <a:cs typeface="+mn-cs"/>
              </a:rPr>
              <a:t>節能和延遲最小化</a:t>
            </a:r>
            <a:r>
              <a:rPr lang="zh-TW" altLang="en-US" sz="1200" b="0" i="0" kern="1200" dirty="0">
                <a:solidFill>
                  <a:schemeClr val="tx1"/>
                </a:solidFill>
                <a:effectLst/>
                <a:latin typeface="+mn-lt"/>
                <a:ea typeface="+mn-ea"/>
                <a:cs typeface="+mn-cs"/>
              </a:rPr>
              <a:t>之間的權衡。</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10</a:t>
            </a:fld>
            <a:endParaRPr lang="zh-TW" altLang="en-US"/>
          </a:p>
        </p:txBody>
      </p:sp>
    </p:spTree>
    <p:extLst>
      <p:ext uri="{BB962C8B-B14F-4D97-AF65-F5344CB8AC3E}">
        <p14:creationId xmlns:p14="http://schemas.microsoft.com/office/powerpoint/2010/main" val="976438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但是，就像之前的作品一樣，沒有</a:t>
            </a:r>
            <a:r>
              <a:rPr lang="zh-TW" altLang="en-US" sz="1200" b="1" i="0" u="sng" kern="1200" dirty="0">
                <a:solidFill>
                  <a:schemeClr val="tx1"/>
                </a:solidFill>
                <a:effectLst/>
                <a:latin typeface="+mn-lt"/>
                <a:ea typeface="+mn-ea"/>
                <a:cs typeface="+mn-cs"/>
              </a:rPr>
              <a:t>考慮 </a:t>
            </a:r>
            <a:r>
              <a:rPr lang="en-US" altLang="zh-TW" sz="1200" b="1" i="0" u="sng" kern="1200" dirty="0">
                <a:solidFill>
                  <a:schemeClr val="tx1"/>
                </a:solidFill>
                <a:effectLst/>
                <a:latin typeface="+mn-lt"/>
                <a:ea typeface="+mn-ea"/>
                <a:cs typeface="+mn-cs"/>
              </a:rPr>
              <a:t>CPU</a:t>
            </a:r>
            <a:r>
              <a:rPr lang="zh-TW" altLang="en-US" sz="1200" b="1" i="0" u="sng" kern="1200" dirty="0">
                <a:solidFill>
                  <a:schemeClr val="tx1"/>
                </a:solidFill>
                <a:effectLst/>
                <a:latin typeface="+mn-lt"/>
                <a:ea typeface="+mn-ea"/>
                <a:cs typeface="+mn-cs"/>
              </a:rPr>
              <a:t>、內存、存儲和網絡資源之間的相互作用</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 </a:t>
            </a:r>
            <a:r>
              <a:rPr lang="en-US" altLang="zh-TW" sz="1200" b="0" i="0" kern="1200" dirty="0">
                <a:solidFill>
                  <a:schemeClr val="tx1"/>
                </a:solidFill>
                <a:effectLst/>
                <a:latin typeface="+mn-lt"/>
                <a:ea typeface="+mn-ea"/>
                <a:cs typeface="+mn-cs"/>
              </a:rPr>
              <a:t>[11] </a:t>
            </a:r>
            <a:r>
              <a:rPr lang="zh-TW" altLang="en-US" sz="1200" b="0" i="0" kern="1200" dirty="0">
                <a:solidFill>
                  <a:schemeClr val="tx1"/>
                </a:solidFill>
                <a:effectLst/>
                <a:latin typeface="+mn-lt"/>
                <a:ea typeface="+mn-ea"/>
                <a:cs typeface="+mn-cs"/>
              </a:rPr>
              <a:t>中，作者設計了一個貪婪演算法，目的是將</a:t>
            </a:r>
            <a:r>
              <a:rPr lang="zh-TW" altLang="en-US" sz="1200" b="1" i="0" u="sng" kern="1200" dirty="0">
                <a:solidFill>
                  <a:schemeClr val="tx1"/>
                </a:solidFill>
                <a:effectLst/>
                <a:latin typeface="+mn-lt"/>
                <a:ea typeface="+mn-ea"/>
                <a:cs typeface="+mn-cs"/>
              </a:rPr>
              <a:t>應用程序放置在最小網絡擁塞的地方</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[12] </a:t>
            </a:r>
            <a:r>
              <a:rPr lang="zh-TW" altLang="en-US" sz="1200" b="0" i="0" kern="1200" dirty="0">
                <a:solidFill>
                  <a:schemeClr val="tx1"/>
                </a:solidFill>
                <a:effectLst/>
                <a:latin typeface="+mn-lt"/>
                <a:ea typeface="+mn-ea"/>
                <a:cs typeface="+mn-cs"/>
              </a:rPr>
              <a:t>有一個類似的方法，但他多考慮到</a:t>
            </a:r>
            <a:r>
              <a:rPr lang="zh-TW" altLang="en-US" sz="1200" b="1" i="0" u="sng" kern="1200">
                <a:solidFill>
                  <a:schemeClr val="tx1"/>
                </a:solidFill>
                <a:effectLst/>
                <a:latin typeface="+mn-lt"/>
                <a:ea typeface="+mn-ea"/>
                <a:cs typeface="+mn-cs"/>
              </a:rPr>
              <a:t>虛擬機的容</a:t>
            </a:r>
            <a:r>
              <a:rPr lang="zh-TW" altLang="en-US" sz="1200" b="1" i="0" u="sng" kern="1200" dirty="0">
                <a:solidFill>
                  <a:schemeClr val="tx1"/>
                </a:solidFill>
                <a:effectLst/>
                <a:latin typeface="+mn-lt"/>
                <a:ea typeface="+mn-ea"/>
                <a:cs typeface="+mn-cs"/>
              </a:rPr>
              <a:t>錯</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然而，在 </a:t>
            </a:r>
            <a:r>
              <a:rPr lang="en-US" altLang="zh-TW" sz="1200" b="0" i="0" kern="1200" dirty="0">
                <a:solidFill>
                  <a:schemeClr val="tx1"/>
                </a:solidFill>
                <a:effectLst/>
                <a:latin typeface="+mn-lt"/>
                <a:ea typeface="+mn-ea"/>
                <a:cs typeface="+mn-cs"/>
              </a:rPr>
              <a:t>VN </a:t>
            </a:r>
            <a:r>
              <a:rPr lang="zh-TW" altLang="en-US" sz="1200" b="0" i="0" kern="1200" dirty="0">
                <a:solidFill>
                  <a:schemeClr val="tx1"/>
                </a:solidFill>
                <a:effectLst/>
                <a:latin typeface="+mn-lt"/>
                <a:ea typeface="+mn-ea"/>
                <a:cs typeface="+mn-cs"/>
              </a:rPr>
              <a:t>嵌入領域有相當多的工作，這個問題與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密切相關，這是解決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嵌入問題的一個很好的參考點。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dirty="0"/>
              <a:t>Congestion :</a:t>
            </a:r>
            <a:r>
              <a:rPr lang="zh-TW" altLang="en-US" dirty="0"/>
              <a:t> 壅塞</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11</a:t>
            </a:fld>
            <a:endParaRPr lang="zh-TW" altLang="en-US"/>
          </a:p>
        </p:txBody>
      </p:sp>
    </p:spTree>
    <p:extLst>
      <p:ext uri="{BB962C8B-B14F-4D97-AF65-F5344CB8AC3E}">
        <p14:creationId xmlns:p14="http://schemas.microsoft.com/office/powerpoint/2010/main" val="1256256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三、 云網絡虛擬化基礎設施 </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我們考慮支持</a:t>
            </a:r>
            <a:r>
              <a:rPr lang="zh-TW" altLang="en-US" sz="1200" b="1" i="0" u="sng" kern="1200" dirty="0">
                <a:solidFill>
                  <a:schemeClr val="tx1"/>
                </a:solidFill>
                <a:effectLst/>
                <a:latin typeface="+mn-lt"/>
                <a:ea typeface="+mn-ea"/>
                <a:cs typeface="+mn-cs"/>
              </a:rPr>
              <a:t>云網絡虛擬化基礎設施</a:t>
            </a:r>
            <a:r>
              <a:rPr lang="zh-TW" altLang="en-US" sz="1200" b="0" i="0" kern="1200" dirty="0">
                <a:solidFill>
                  <a:schemeClr val="tx1"/>
                </a:solidFill>
                <a:effectLst/>
                <a:latin typeface="+mn-lt"/>
                <a:ea typeface="+mn-ea"/>
                <a:cs typeface="+mn-cs"/>
              </a:rPr>
              <a:t>的概念，其中</a:t>
            </a:r>
            <a:r>
              <a:rPr lang="zh-TW" altLang="en-US" sz="1200" b="1" i="0" u="sng" kern="1200" dirty="0">
                <a:solidFill>
                  <a:schemeClr val="tx1"/>
                </a:solidFill>
                <a:effectLst/>
                <a:latin typeface="+mn-lt"/>
                <a:ea typeface="+mn-ea"/>
                <a:cs typeface="+mn-cs"/>
              </a:rPr>
              <a:t>云和網絡資源是資源池的一部分</a:t>
            </a:r>
            <a:r>
              <a:rPr lang="zh-TW" altLang="en-US" sz="1200" b="0" i="0" kern="1200" dirty="0">
                <a:solidFill>
                  <a:schemeClr val="tx1"/>
                </a:solidFill>
                <a:effectLst/>
                <a:latin typeface="+mn-lt"/>
                <a:ea typeface="+mn-ea"/>
                <a:cs typeface="+mn-cs"/>
              </a:rPr>
              <a:t>，可以</a:t>
            </a:r>
            <a:r>
              <a:rPr lang="zh-TW" altLang="en-US" sz="1200" b="1" i="0" u="sng" kern="1200" dirty="0">
                <a:solidFill>
                  <a:schemeClr val="tx1"/>
                </a:solidFill>
                <a:effectLst/>
                <a:latin typeface="+mn-lt"/>
                <a:ea typeface="+mn-ea"/>
                <a:cs typeface="+mn-cs"/>
              </a:rPr>
              <a:t>虛擬化並以集成方式進行管理</a:t>
            </a:r>
            <a:r>
              <a:rPr lang="zh-TW" altLang="en-US" sz="1200" b="0" i="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12</a:t>
            </a:fld>
            <a:endParaRPr lang="zh-TW" altLang="en-US"/>
          </a:p>
        </p:txBody>
      </p:sp>
    </p:spTree>
    <p:extLst>
      <p:ext uri="{BB962C8B-B14F-4D97-AF65-F5344CB8AC3E}">
        <p14:creationId xmlns:p14="http://schemas.microsoft.com/office/powerpoint/2010/main" val="1350007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情景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考慮了兩種類型的節點，</a:t>
            </a:r>
            <a:r>
              <a:rPr lang="zh-TW" altLang="en-US" sz="1200" b="1" i="0" u="sng" kern="1200" dirty="0">
                <a:solidFill>
                  <a:schemeClr val="tx1"/>
                </a:solidFill>
                <a:effectLst/>
                <a:latin typeface="+mn-lt"/>
                <a:ea typeface="+mn-ea"/>
                <a:cs typeface="+mn-cs"/>
              </a:rPr>
              <a:t>網絡節點和服務器節點</a:t>
            </a:r>
            <a:r>
              <a:rPr lang="zh-TW" altLang="en-US" sz="1200" b="0" i="0" kern="1200" dirty="0">
                <a:solidFill>
                  <a:schemeClr val="tx1"/>
                </a:solidFill>
                <a:effectLst/>
                <a:latin typeface="+mn-lt"/>
                <a:ea typeface="+mn-ea"/>
                <a:cs typeface="+mn-cs"/>
              </a:rPr>
              <a:t>，每一種都有其特定的相關特徵集。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1" i="0" u="sng" kern="1200" dirty="0">
                <a:solidFill>
                  <a:schemeClr val="tx1"/>
                </a:solidFill>
                <a:effectLst/>
                <a:latin typeface="+mn-lt"/>
                <a:ea typeface="+mn-ea"/>
                <a:cs typeface="+mn-cs"/>
              </a:rPr>
              <a:t>網絡節點</a:t>
            </a:r>
            <a:r>
              <a:rPr lang="zh-TW" altLang="en-US" sz="1200" b="0" i="0" kern="1200" dirty="0">
                <a:solidFill>
                  <a:schemeClr val="tx1"/>
                </a:solidFill>
                <a:effectLst/>
                <a:latin typeface="+mn-lt"/>
                <a:ea typeface="+mn-ea"/>
                <a:cs typeface="+mn-cs"/>
              </a:rPr>
              <a:t>的特徵</a:t>
            </a:r>
            <a:r>
              <a:rPr lang="zh-TW" altLang="en-US" sz="1200" b="1" i="0" u="sng" kern="1200" dirty="0">
                <a:solidFill>
                  <a:schemeClr val="tx1"/>
                </a:solidFill>
                <a:effectLst/>
                <a:latin typeface="+mn-lt"/>
                <a:ea typeface="+mn-ea"/>
                <a:cs typeface="+mn-cs"/>
              </a:rPr>
              <a:t>在於 </a:t>
            </a:r>
            <a:r>
              <a:rPr lang="en-US" altLang="zh-TW" sz="1200" b="1" i="0" u="sng" kern="1200" dirty="0">
                <a:solidFill>
                  <a:schemeClr val="tx1"/>
                </a:solidFill>
                <a:effectLst/>
                <a:latin typeface="+mn-lt"/>
                <a:ea typeface="+mn-ea"/>
                <a:cs typeface="+mn-cs"/>
              </a:rPr>
              <a:t>CPU </a:t>
            </a:r>
            <a:r>
              <a:rPr lang="zh-TW" altLang="en-US" sz="1200" b="1" i="0" u="sng" kern="1200" dirty="0">
                <a:solidFill>
                  <a:schemeClr val="tx1"/>
                </a:solidFill>
                <a:effectLst/>
                <a:latin typeface="+mn-lt"/>
                <a:ea typeface="+mn-ea"/>
                <a:cs typeface="+mn-cs"/>
              </a:rPr>
              <a:t>數量、</a:t>
            </a:r>
            <a:r>
              <a:rPr lang="en-US" altLang="zh-TW" sz="1200" b="1" i="0" u="sng" kern="1200" dirty="0">
                <a:solidFill>
                  <a:schemeClr val="tx1"/>
                </a:solidFill>
                <a:effectLst/>
                <a:latin typeface="+mn-lt"/>
                <a:ea typeface="+mn-ea"/>
                <a:cs typeface="+mn-cs"/>
              </a:rPr>
              <a:t>CPU </a:t>
            </a:r>
            <a:r>
              <a:rPr lang="zh-TW" altLang="en-US" sz="1200" b="1" i="0" u="sng" kern="1200" dirty="0">
                <a:solidFill>
                  <a:schemeClr val="tx1"/>
                </a:solidFill>
                <a:effectLst/>
                <a:latin typeface="+mn-lt"/>
                <a:ea typeface="+mn-ea"/>
                <a:cs typeface="+mn-cs"/>
              </a:rPr>
              <a:t>時鐘頻率和內存量（</a:t>
            </a:r>
            <a:r>
              <a:rPr lang="en-US" altLang="zh-TW" sz="1200" b="1" i="0" u="sng" kern="1200" dirty="0">
                <a:solidFill>
                  <a:schemeClr val="tx1"/>
                </a:solidFill>
                <a:effectLst/>
                <a:latin typeface="+mn-lt"/>
                <a:ea typeface="+mn-ea"/>
                <a:cs typeface="+mn-cs"/>
              </a:rPr>
              <a:t>Cs</a:t>
            </a:r>
            <a:r>
              <a:rPr lang="zh-TW" altLang="en-US" sz="1200" b="1" i="0" u="sng" kern="1200" dirty="0">
                <a:solidFill>
                  <a:schemeClr val="tx1"/>
                </a:solidFill>
                <a:effectLst/>
                <a:latin typeface="+mn-lt"/>
                <a:ea typeface="+mn-ea"/>
                <a:cs typeface="+mn-cs"/>
              </a:rPr>
              <a:t>、</a:t>
            </a:r>
            <a:r>
              <a:rPr lang="en-US" altLang="zh-TW" sz="1200" b="1" i="0" u="sng" kern="1200" dirty="0">
                <a:solidFill>
                  <a:schemeClr val="tx1"/>
                </a:solidFill>
                <a:effectLst/>
                <a:latin typeface="+mn-lt"/>
                <a:ea typeface="+mn-ea"/>
                <a:cs typeface="+mn-cs"/>
              </a:rPr>
              <a:t>F </a:t>
            </a:r>
            <a:r>
              <a:rPr lang="zh-TW" altLang="en-US" sz="1200" b="1" i="0" u="sng" kern="1200" dirty="0">
                <a:solidFill>
                  <a:schemeClr val="tx1"/>
                </a:solidFill>
                <a:effectLst/>
                <a:latin typeface="+mn-lt"/>
                <a:ea typeface="+mn-ea"/>
                <a:cs typeface="+mn-cs"/>
              </a:rPr>
              <a:t>和 </a:t>
            </a:r>
            <a:r>
              <a:rPr lang="en-US" altLang="zh-TW" sz="1200" b="1" i="0" u="sng" kern="1200" dirty="0">
                <a:solidFill>
                  <a:schemeClr val="tx1"/>
                </a:solidFill>
                <a:effectLst/>
                <a:latin typeface="+mn-lt"/>
                <a:ea typeface="+mn-ea"/>
                <a:cs typeface="+mn-cs"/>
              </a:rPr>
              <a:t>M</a:t>
            </a:r>
            <a:r>
              <a:rPr lang="zh-TW" altLang="en-US" sz="1200" b="1" i="0" u="sng"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 </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考慮了兩種類型的網絡節點：</a:t>
            </a:r>
            <a:r>
              <a:rPr lang="zh-TW" altLang="en-US" sz="1200" b="1" i="0" u="sng" kern="1200" dirty="0">
                <a:solidFill>
                  <a:schemeClr val="tx1"/>
                </a:solidFill>
                <a:effectLst/>
                <a:latin typeface="+mn-lt"/>
                <a:ea typeface="+mn-ea"/>
                <a:cs typeface="+mn-cs"/>
              </a:rPr>
              <a:t>具有虛擬化能力</a:t>
            </a:r>
            <a:r>
              <a:rPr lang="zh-TW" altLang="en-US" sz="1200" b="0" i="0" kern="1200" dirty="0">
                <a:solidFill>
                  <a:schemeClr val="tx1"/>
                </a:solidFill>
                <a:effectLst/>
                <a:latin typeface="+mn-lt"/>
                <a:ea typeface="+mn-ea"/>
                <a:cs typeface="+mn-cs"/>
              </a:rPr>
              <a:t>並因此可以託管虛擬網絡實體的網絡節點； </a:t>
            </a:r>
            <a:r>
              <a:rPr lang="zh-TW" altLang="en-US" sz="1200" b="1" i="0" u="sng" kern="1200" dirty="0">
                <a:solidFill>
                  <a:schemeClr val="tx1"/>
                </a:solidFill>
                <a:effectLst/>
                <a:latin typeface="+mn-lt"/>
                <a:ea typeface="+mn-ea"/>
                <a:cs typeface="+mn-cs"/>
              </a:rPr>
              <a:t>那些沒有虛擬化功能的</a:t>
            </a:r>
            <a:r>
              <a:rPr lang="zh-TW" altLang="en-US" sz="1200" b="0" i="0" kern="1200" dirty="0">
                <a:solidFill>
                  <a:schemeClr val="tx1"/>
                </a:solidFill>
                <a:effectLst/>
                <a:latin typeface="+mn-lt"/>
                <a:ea typeface="+mn-ea"/>
                <a:cs typeface="+mn-cs"/>
              </a:rPr>
              <a:t>，只考慮網絡傳輸元素。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1" i="0" u="sng" kern="1200" dirty="0">
                <a:solidFill>
                  <a:schemeClr val="tx1"/>
                </a:solidFill>
                <a:effectLst/>
                <a:latin typeface="+mn-lt"/>
                <a:ea typeface="+mn-ea"/>
                <a:cs typeface="+mn-cs"/>
              </a:rPr>
              <a:t>服務器節點</a:t>
            </a:r>
            <a:r>
              <a:rPr lang="zh-TW" altLang="en-US" sz="1200" b="0" i="0" kern="1200" dirty="0">
                <a:solidFill>
                  <a:schemeClr val="tx1"/>
                </a:solidFill>
                <a:effectLst/>
                <a:latin typeface="+mn-lt"/>
                <a:ea typeface="+mn-ea"/>
                <a:cs typeface="+mn-cs"/>
              </a:rPr>
              <a:t>的特徵在於與網絡節點相同的參數</a:t>
            </a:r>
            <a:r>
              <a:rPr lang="zh-TW" altLang="en-US" sz="1200" b="1" i="0" u="sng" kern="1200" dirty="0">
                <a:solidFill>
                  <a:schemeClr val="tx1"/>
                </a:solidFill>
                <a:effectLst/>
                <a:latin typeface="+mn-lt"/>
                <a:ea typeface="+mn-ea"/>
                <a:cs typeface="+mn-cs"/>
              </a:rPr>
              <a:t>加上存儲能力 </a:t>
            </a:r>
            <a:r>
              <a:rPr lang="en-US" altLang="zh-TW" sz="1200" b="1" i="0" u="sng" kern="1200" dirty="0">
                <a:solidFill>
                  <a:schemeClr val="tx1"/>
                </a:solidFill>
                <a:effectLst/>
                <a:latin typeface="+mn-lt"/>
                <a:ea typeface="+mn-ea"/>
                <a:cs typeface="+mn-cs"/>
              </a:rPr>
              <a:t>(STG)</a:t>
            </a:r>
            <a:r>
              <a:rPr lang="zh-TW" altLang="en-US" sz="1200" b="0" i="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13</a:t>
            </a:fld>
            <a:endParaRPr lang="zh-TW" altLang="en-US"/>
          </a:p>
        </p:txBody>
      </p:sp>
    </p:spTree>
    <p:extLst>
      <p:ext uri="{BB962C8B-B14F-4D97-AF65-F5344CB8AC3E}">
        <p14:creationId xmlns:p14="http://schemas.microsoft.com/office/powerpoint/2010/main" val="25370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對於</a:t>
            </a:r>
            <a:r>
              <a:rPr lang="zh-TW" altLang="en-US" sz="1200" b="1" i="0" u="sng" kern="1200" dirty="0">
                <a:solidFill>
                  <a:schemeClr val="tx1"/>
                </a:solidFill>
                <a:effectLst/>
                <a:latin typeface="+mn-lt"/>
                <a:ea typeface="+mn-ea"/>
                <a:cs typeface="+mn-cs"/>
              </a:rPr>
              <a:t>鏈結</a:t>
            </a:r>
            <a:r>
              <a:rPr lang="zh-TW" altLang="en-US" sz="1200" b="0" i="0" kern="1200" dirty="0">
                <a:solidFill>
                  <a:schemeClr val="tx1"/>
                </a:solidFill>
                <a:effectLst/>
                <a:latin typeface="+mn-lt"/>
                <a:ea typeface="+mn-ea"/>
                <a:cs typeface="+mn-cs"/>
              </a:rPr>
              <a:t>，它們以</a:t>
            </a:r>
            <a:r>
              <a:rPr lang="zh-TW" altLang="en-US" sz="1200" b="1" i="0" u="sng" kern="1200" dirty="0">
                <a:solidFill>
                  <a:schemeClr val="tx1"/>
                </a:solidFill>
                <a:effectLst/>
                <a:latin typeface="+mn-lt"/>
                <a:ea typeface="+mn-ea"/>
                <a:cs typeface="+mn-cs"/>
              </a:rPr>
              <a:t>帶寬容量 </a:t>
            </a:r>
            <a:r>
              <a:rPr lang="en-US" altLang="zh-TW" sz="1200" b="1" i="0" u="sng" kern="1200" dirty="0">
                <a:solidFill>
                  <a:schemeClr val="tx1"/>
                </a:solidFill>
                <a:effectLst/>
                <a:latin typeface="+mn-lt"/>
                <a:ea typeface="+mn-ea"/>
                <a:cs typeface="+mn-cs"/>
              </a:rPr>
              <a:t>(B) </a:t>
            </a:r>
            <a:r>
              <a:rPr lang="zh-TW" altLang="en-US" sz="1200" b="0" i="0" kern="1200" dirty="0">
                <a:solidFill>
                  <a:schemeClr val="tx1"/>
                </a:solidFill>
                <a:effectLst/>
                <a:latin typeface="+mn-lt"/>
                <a:ea typeface="+mn-ea"/>
                <a:cs typeface="+mn-cs"/>
              </a:rPr>
              <a:t>為特徵，並</a:t>
            </a:r>
            <a:r>
              <a:rPr lang="zh-TW" altLang="en-US" sz="1200" b="1" i="0" u="sng" kern="1200" dirty="0">
                <a:solidFill>
                  <a:schemeClr val="tx1"/>
                </a:solidFill>
                <a:effectLst/>
                <a:latin typeface="+mn-lt"/>
                <a:ea typeface="+mn-ea"/>
                <a:cs typeface="+mn-cs"/>
              </a:rPr>
              <a:t>假定為雙向且具有最大延遲 </a:t>
            </a:r>
            <a:r>
              <a:rPr lang="en-US" altLang="zh-TW" sz="1200" b="1" i="0" u="sng" kern="1200" dirty="0">
                <a:solidFill>
                  <a:schemeClr val="tx1"/>
                </a:solidFill>
                <a:effectLst/>
                <a:latin typeface="+mn-lt"/>
                <a:ea typeface="+mn-ea"/>
                <a:cs typeface="+mn-cs"/>
              </a:rPr>
              <a:t>(D)</a:t>
            </a:r>
            <a:r>
              <a:rPr lang="zh-TW" altLang="en-US" sz="1200" b="1" i="0" u="sng" kern="1200" dirty="0">
                <a:solidFill>
                  <a:schemeClr val="tx1"/>
                </a:solidFill>
                <a:effectLst/>
                <a:latin typeface="+mn-lt"/>
                <a:ea typeface="+mn-ea"/>
                <a:cs typeface="+mn-cs"/>
              </a:rPr>
              <a:t>。 </a:t>
            </a:r>
            <a:endParaRPr lang="en-US" altLang="zh-TW" sz="1200" b="1" i="0" u="sng"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基礎設施可以託管多個 </a:t>
            </a:r>
            <a:r>
              <a:rPr lang="en-US" altLang="zh-TW" sz="1200" b="0" i="0"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，如圖 </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所示。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14</a:t>
            </a:fld>
            <a:endParaRPr lang="zh-TW" altLang="en-US"/>
          </a:p>
        </p:txBody>
      </p:sp>
    </p:spTree>
    <p:extLst>
      <p:ext uri="{BB962C8B-B14F-4D97-AF65-F5344CB8AC3E}">
        <p14:creationId xmlns:p14="http://schemas.microsoft.com/office/powerpoint/2010/main" val="3929434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特定類型（服務器、網絡）的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節點</a:t>
                </a:r>
                <a:r>
                  <a:rPr lang="zh-TW" altLang="en-US" sz="1200" b="1" i="0" u="sng" kern="1200" dirty="0">
                    <a:solidFill>
                      <a:schemeClr val="tx1"/>
                    </a:solidFill>
                    <a:effectLst/>
                    <a:latin typeface="+mn-lt"/>
                    <a:ea typeface="+mn-ea"/>
                    <a:cs typeface="+mn-cs"/>
                  </a:rPr>
                  <a:t>只能由相同類型的節點容納在基礎設施中</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對物理資源的引用使用字母 </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，例如 </a:t>
                </a:r>
                <a14:m>
                  <m:oMath xmlns:m="http://schemas.openxmlformats.org/officeDocument/2006/math">
                    <m:sSup>
                      <m:sSupPr>
                        <m:ctrlPr>
                          <a:rPr lang="en-US" altLang="zh-TW" i="1" smtClean="0">
                            <a:latin typeface="Cambria Math" panose="02040503050406030204" pitchFamily="18" charset="0"/>
                          </a:rPr>
                        </m:ctrlPr>
                      </m:sSupPr>
                      <m:e>
                        <m:r>
                          <m:rPr>
                            <m:sty m:val="p"/>
                          </m:rPr>
                          <a:rPr lang="en-US" altLang="zh-TW" i="1">
                            <a:latin typeface="Cambria Math" panose="02040503050406030204" pitchFamily="18" charset="0"/>
                          </a:rPr>
                          <m:t>N</m:t>
                        </m:r>
                      </m:e>
                      <m:sup>
                        <m:r>
                          <m:rPr>
                            <m:sty m:val="p"/>
                          </m:rPr>
                          <a:rPr lang="en-US" altLang="zh-TW" i="1">
                            <a:latin typeface="Cambria Math" panose="02040503050406030204" pitchFamily="18" charset="0"/>
                          </a:rPr>
                          <m:t>P</m:t>
                        </m:r>
                      </m:sup>
                    </m:sSup>
                  </m:oMath>
                </a14:m>
                <a:r>
                  <a:rPr lang="zh-TW" altLang="en-US" sz="1200" b="0" i="0" kern="1200" dirty="0">
                    <a:solidFill>
                      <a:schemeClr val="tx1"/>
                    </a:solidFill>
                    <a:effectLst/>
                    <a:latin typeface="+mn-lt"/>
                    <a:ea typeface="+mn-ea"/>
                    <a:cs typeface="+mn-cs"/>
                  </a:rPr>
                  <a:t>，虛擬資源使用字母 </a:t>
                </a:r>
                <a:r>
                  <a:rPr lang="en-US" altLang="zh-TW" sz="1200" b="0" i="0" kern="1200" dirty="0">
                    <a:solidFill>
                      <a:schemeClr val="tx1"/>
                    </a:solidFill>
                    <a:effectLst/>
                    <a:latin typeface="+mn-lt"/>
                    <a:ea typeface="+mn-ea"/>
                    <a:cs typeface="+mn-cs"/>
                  </a:rPr>
                  <a:t>V</a:t>
                </a:r>
                <a:r>
                  <a:rPr lang="zh-TW" altLang="en-US" sz="1200" b="0" i="0" kern="1200" dirty="0">
                    <a:solidFill>
                      <a:schemeClr val="tx1"/>
                    </a:solidFill>
                    <a:effectLst/>
                    <a:latin typeface="+mn-lt"/>
                    <a:ea typeface="+mn-ea"/>
                    <a:cs typeface="+mn-cs"/>
                  </a:rPr>
                  <a:t>，例如，</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𝑁</m:t>
                        </m:r>
                      </m:e>
                      <m:sub>
                        <m:r>
                          <a:rPr lang="en-US" altLang="zh-TW" b="0" i="1" smtClean="0">
                            <a:latin typeface="Cambria Math" panose="02040503050406030204" pitchFamily="18" charset="0"/>
                          </a:rPr>
                          <m:t>𝑣</m:t>
                        </m:r>
                      </m:sub>
                      <m:sup>
                        <m:r>
                          <a:rPr lang="en-US" altLang="zh-TW" b="0" i="1" smtClean="0">
                            <a:latin typeface="Cambria Math" panose="02040503050406030204" pitchFamily="18" charset="0"/>
                          </a:rPr>
                          <m:t>𝑉</m:t>
                        </m:r>
                      </m:sup>
                    </m:sSubSup>
                  </m:oMath>
                </a14:m>
                <a:r>
                  <a:rPr lang="zh-TW" altLang="en-US" sz="1200" b="0" i="0" kern="1200" dirty="0">
                    <a:solidFill>
                      <a:schemeClr val="tx1"/>
                    </a:solidFill>
                    <a:effectLst/>
                    <a:latin typeface="+mn-lt"/>
                    <a:ea typeface="+mn-ea"/>
                    <a:cs typeface="+mn-cs"/>
                  </a:rPr>
                  <a:t>，其中 </a:t>
                </a:r>
                <a:r>
                  <a:rPr lang="en-US" altLang="zh-TW" sz="1200" b="0" i="0" kern="1200" dirty="0">
                    <a:solidFill>
                      <a:schemeClr val="tx1"/>
                    </a:solidFill>
                    <a:effectLst/>
                    <a:latin typeface="+mn-lt"/>
                    <a:ea typeface="+mn-ea"/>
                    <a:cs typeface="+mn-cs"/>
                  </a:rPr>
                  <a:t>v </a:t>
                </a:r>
                <a:r>
                  <a:rPr lang="zh-TW" altLang="en-US" sz="1200" b="0" i="0" kern="1200" dirty="0">
                    <a:solidFill>
                      <a:schemeClr val="tx1"/>
                    </a:solidFill>
                    <a:effectLst/>
                    <a:latin typeface="+mn-lt"/>
                    <a:ea typeface="+mn-ea"/>
                    <a:cs typeface="+mn-cs"/>
                  </a:rPr>
                  <a:t>指的是特定的 </a:t>
                </a:r>
                <a:r>
                  <a:rPr lang="en-US" altLang="zh-TW" sz="1200" b="0" i="0"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用於索引符號的約定如下：</a:t>
                </a:r>
                <a:r>
                  <a:rPr lang="en-US" altLang="zh-TW" sz="1200" b="0" i="0" kern="1200" dirty="0" err="1">
                    <a:solidFill>
                      <a:schemeClr val="tx1"/>
                    </a:solidFill>
                    <a:effectLst/>
                    <a:latin typeface="+mn-lt"/>
                    <a:ea typeface="+mn-ea"/>
                    <a:cs typeface="+mn-cs"/>
                  </a:rPr>
                  <a:t>i</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j </a:t>
                </a:r>
                <a:r>
                  <a:rPr lang="zh-TW" altLang="en-US" sz="1200" b="0" i="0" kern="1200" dirty="0">
                    <a:solidFill>
                      <a:schemeClr val="tx1"/>
                    </a:solidFill>
                    <a:effectLst/>
                    <a:latin typeface="+mn-lt"/>
                    <a:ea typeface="+mn-ea"/>
                    <a:cs typeface="+mn-cs"/>
                  </a:rPr>
                  <a:t>表示</a:t>
                </a:r>
                <a:r>
                  <a:rPr lang="zh-TW" altLang="en-US" sz="1200" b="1" i="0" u="sng" kern="1200" dirty="0">
                    <a:solidFill>
                      <a:schemeClr val="tx1"/>
                    </a:solidFill>
                    <a:effectLst/>
                    <a:latin typeface="+mn-lt"/>
                    <a:ea typeface="+mn-ea"/>
                    <a:cs typeface="+mn-cs"/>
                  </a:rPr>
                  <a:t>物理網絡中的節點和鏈接</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m</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n </a:t>
                </a:r>
                <a:r>
                  <a:rPr lang="zh-TW" altLang="en-US" sz="1200" b="0" i="0" kern="1200" dirty="0">
                    <a:solidFill>
                      <a:schemeClr val="tx1"/>
                    </a:solidFill>
                    <a:effectLst/>
                    <a:latin typeface="+mn-lt"/>
                    <a:ea typeface="+mn-ea"/>
                    <a:cs typeface="+mn-cs"/>
                  </a:rPr>
                  <a:t>表示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中的節點和鏈接</a:t>
                </a:r>
                <a:r>
                  <a:rPr lang="zh-TW" altLang="en-US" sz="1200" b="0" i="0" kern="1200" dirty="0">
                    <a:solidFill>
                      <a:schemeClr val="tx1"/>
                    </a:solidFill>
                    <a:effectLst/>
                    <a:latin typeface="+mn-lt"/>
                    <a:ea typeface="+mn-ea"/>
                    <a:cs typeface="+mn-cs"/>
                  </a:rPr>
                  <a:t>。 </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特定類型（服務器、網絡）的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節點</a:t>
                </a:r>
                <a:r>
                  <a:rPr lang="zh-TW" altLang="en-US" sz="1200" b="1" i="0" u="sng" kern="1200" dirty="0">
                    <a:solidFill>
                      <a:schemeClr val="tx1"/>
                    </a:solidFill>
                    <a:effectLst/>
                    <a:latin typeface="+mn-lt"/>
                    <a:ea typeface="+mn-ea"/>
                    <a:cs typeface="+mn-cs"/>
                  </a:rPr>
                  <a:t>只能由相同類型的節點容納在基礎設施中</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對物理資源的引用使用字母 </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，例如 </a:t>
                </a:r>
                <a:r>
                  <a:rPr lang="en-US" altLang="zh-TW" i="0">
                    <a:latin typeface="Cambria Math" panose="02040503050406030204" pitchFamily="18" charset="0"/>
                  </a:rPr>
                  <a:t>N^P</a:t>
                </a:r>
                <a:r>
                  <a:rPr lang="zh-TW" altLang="en-US" sz="1200" b="0" i="0" kern="1200" dirty="0">
                    <a:solidFill>
                      <a:schemeClr val="tx1"/>
                    </a:solidFill>
                    <a:effectLst/>
                    <a:latin typeface="+mn-lt"/>
                    <a:ea typeface="+mn-ea"/>
                    <a:cs typeface="+mn-cs"/>
                  </a:rPr>
                  <a:t>，虛擬資源使用字母 </a:t>
                </a:r>
                <a:r>
                  <a:rPr lang="en-US" altLang="zh-TW" sz="1200" b="0" i="0" kern="1200" dirty="0">
                    <a:solidFill>
                      <a:schemeClr val="tx1"/>
                    </a:solidFill>
                    <a:effectLst/>
                    <a:latin typeface="+mn-lt"/>
                    <a:ea typeface="+mn-ea"/>
                    <a:cs typeface="+mn-cs"/>
                  </a:rPr>
                  <a:t>V</a:t>
                </a:r>
                <a:r>
                  <a:rPr lang="zh-TW" altLang="en-US" sz="1200" b="0" i="0" kern="1200" dirty="0">
                    <a:solidFill>
                      <a:schemeClr val="tx1"/>
                    </a:solidFill>
                    <a:effectLst/>
                    <a:latin typeface="+mn-lt"/>
                    <a:ea typeface="+mn-ea"/>
                    <a:cs typeface="+mn-cs"/>
                  </a:rPr>
                  <a:t>，例如，</a:t>
                </a:r>
                <a:r>
                  <a:rPr lang="en-US" altLang="zh-TW" b="0" i="0">
                    <a:latin typeface="Cambria Math" panose="02040503050406030204" pitchFamily="18" charset="0"/>
                  </a:rPr>
                  <a:t>𝑁_𝑣^𝑉</a:t>
                </a:r>
                <a:r>
                  <a:rPr lang="zh-TW" altLang="en-US" sz="1200" b="0" i="0" kern="1200" dirty="0">
                    <a:solidFill>
                      <a:schemeClr val="tx1"/>
                    </a:solidFill>
                    <a:effectLst/>
                    <a:latin typeface="+mn-lt"/>
                    <a:ea typeface="+mn-ea"/>
                    <a:cs typeface="+mn-cs"/>
                  </a:rPr>
                  <a:t>，其中 </a:t>
                </a:r>
                <a:r>
                  <a:rPr lang="en-US" altLang="zh-TW" sz="1200" b="0" i="0" kern="1200" dirty="0">
                    <a:solidFill>
                      <a:schemeClr val="tx1"/>
                    </a:solidFill>
                    <a:effectLst/>
                    <a:latin typeface="+mn-lt"/>
                    <a:ea typeface="+mn-ea"/>
                    <a:cs typeface="+mn-cs"/>
                  </a:rPr>
                  <a:t>v </a:t>
                </a:r>
                <a:r>
                  <a:rPr lang="zh-TW" altLang="en-US" sz="1200" b="0" i="0" kern="1200" dirty="0">
                    <a:solidFill>
                      <a:schemeClr val="tx1"/>
                    </a:solidFill>
                    <a:effectLst/>
                    <a:latin typeface="+mn-lt"/>
                    <a:ea typeface="+mn-ea"/>
                    <a:cs typeface="+mn-cs"/>
                  </a:rPr>
                  <a:t>指的是特定的 </a:t>
                </a:r>
                <a:r>
                  <a:rPr lang="en-US" altLang="zh-TW" sz="1200" b="0" i="0"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用於索引符號的約定如下：</a:t>
                </a:r>
                <a:r>
                  <a:rPr lang="en-US" altLang="zh-TW" sz="1200" b="0" i="0" kern="1200" dirty="0" err="1">
                    <a:solidFill>
                      <a:schemeClr val="tx1"/>
                    </a:solidFill>
                    <a:effectLst/>
                    <a:latin typeface="+mn-lt"/>
                    <a:ea typeface="+mn-ea"/>
                    <a:cs typeface="+mn-cs"/>
                  </a:rPr>
                  <a:t>i</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j </a:t>
                </a:r>
                <a:r>
                  <a:rPr lang="zh-TW" altLang="en-US" sz="1200" b="0" i="0" kern="1200" dirty="0">
                    <a:solidFill>
                      <a:schemeClr val="tx1"/>
                    </a:solidFill>
                    <a:effectLst/>
                    <a:latin typeface="+mn-lt"/>
                    <a:ea typeface="+mn-ea"/>
                    <a:cs typeface="+mn-cs"/>
                  </a:rPr>
                  <a:t>表示物理網絡中的節點和鏈接，</a:t>
                </a:r>
                <a:r>
                  <a:rPr lang="en-US" altLang="zh-TW" sz="1200" b="0" i="0" kern="1200" dirty="0">
                    <a:solidFill>
                      <a:schemeClr val="tx1"/>
                    </a:solidFill>
                    <a:effectLst/>
                    <a:latin typeface="+mn-lt"/>
                    <a:ea typeface="+mn-ea"/>
                    <a:cs typeface="+mn-cs"/>
                  </a:rPr>
                  <a:t>m</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n </a:t>
                </a:r>
                <a:r>
                  <a:rPr lang="zh-TW" altLang="en-US" sz="1200" b="0" i="0" kern="1200" dirty="0">
                    <a:solidFill>
                      <a:schemeClr val="tx1"/>
                    </a:solidFill>
                    <a:effectLst/>
                    <a:latin typeface="+mn-lt"/>
                    <a:ea typeface="+mn-ea"/>
                    <a:cs typeface="+mn-cs"/>
                  </a:rPr>
                  <a:t>表示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中的節點和鏈接。 </a:t>
                </a: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16</a:t>
            </a:fld>
            <a:endParaRPr lang="zh-TW" altLang="en-US"/>
          </a:p>
        </p:txBody>
      </p:sp>
    </p:spTree>
    <p:extLst>
      <p:ext uri="{BB962C8B-B14F-4D97-AF65-F5344CB8AC3E}">
        <p14:creationId xmlns:p14="http://schemas.microsoft.com/office/powerpoint/2010/main" val="4284338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sz="1200" b="0" i="0" kern="1200" dirty="0">
                <a:solidFill>
                  <a:schemeClr val="tx1"/>
                </a:solidFill>
                <a:effectLst/>
                <a:latin typeface="+mn-lt"/>
                <a:ea typeface="+mn-ea"/>
                <a:cs typeface="+mn-cs"/>
              </a:rPr>
              <a:t>B. </a:t>
            </a:r>
            <a:r>
              <a:rPr lang="zh-TW" altLang="en-US" sz="1200" b="0" i="0" kern="1200" dirty="0">
                <a:solidFill>
                  <a:schemeClr val="tx1"/>
                </a:solidFill>
                <a:effectLst/>
                <a:latin typeface="+mn-lt"/>
                <a:ea typeface="+mn-ea"/>
                <a:cs typeface="+mn-cs"/>
              </a:rPr>
              <a:t>虛擬嵌入問題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已知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嵌入問題是 </a:t>
            </a:r>
            <a:r>
              <a:rPr lang="en-US" altLang="zh-TW" sz="1200" b="0" i="0" kern="1200" dirty="0">
                <a:solidFill>
                  <a:schemeClr val="tx1"/>
                </a:solidFill>
                <a:effectLst/>
                <a:latin typeface="+mn-lt"/>
                <a:ea typeface="+mn-ea"/>
                <a:cs typeface="+mn-cs"/>
              </a:rPr>
              <a:t>NP-hard </a:t>
            </a:r>
            <a:r>
              <a:rPr lang="zh-TW" altLang="en-US" sz="1200" b="0" i="0" kern="1200" dirty="0">
                <a:solidFill>
                  <a:schemeClr val="tx1"/>
                </a:solidFill>
                <a:effectLst/>
                <a:latin typeface="+mn-lt"/>
                <a:ea typeface="+mn-ea"/>
                <a:cs typeface="+mn-cs"/>
              </a:rPr>
              <a:t>問題。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的這些問題可以根據多個目標進行映射，例如：</a:t>
            </a:r>
            <a:r>
              <a:rPr lang="zh-TW" altLang="en-US" sz="1200" b="1" i="0" u="sng" kern="1200" dirty="0">
                <a:solidFill>
                  <a:schemeClr val="tx1"/>
                </a:solidFill>
                <a:effectLst/>
                <a:latin typeface="+mn-lt"/>
                <a:ea typeface="+mn-ea"/>
                <a:cs typeface="+mn-cs"/>
              </a:rPr>
              <a:t>盡可能低的頻寬； 平衡物理節點</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結合這兩個目標並不簡單，因為它們不是獨立的，即</a:t>
            </a:r>
            <a:r>
              <a:rPr lang="zh-TW" altLang="zh-TW" sz="1200" b="1" i="0" u="sng" kern="1200" dirty="0">
                <a:solidFill>
                  <a:schemeClr val="tx1"/>
                </a:solidFill>
                <a:effectLst/>
                <a:latin typeface="+mn-lt"/>
                <a:ea typeface="+mn-ea"/>
                <a:cs typeface="+mn-cs"/>
              </a:rPr>
              <a:t>選擇一個理想的物理節點可能無法選擇理想的物理鏈接</a:t>
            </a:r>
            <a:r>
              <a:rPr lang="zh-TW" altLang="zh-TW"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這被認為是一個</a:t>
            </a:r>
            <a:r>
              <a:rPr lang="zh-TW" altLang="en-US" sz="1200" b="1" i="0" u="sng" kern="1200" dirty="0">
                <a:solidFill>
                  <a:schemeClr val="tx1"/>
                </a:solidFill>
                <a:effectLst/>
                <a:latin typeface="+mn-lt"/>
                <a:ea typeface="+mn-ea"/>
                <a:cs typeface="+mn-cs"/>
              </a:rPr>
              <a:t>多目標優化問題 </a:t>
            </a:r>
            <a:r>
              <a:rPr lang="en-US" altLang="zh-TW" sz="1200" b="1" i="0" u="sng" kern="1200" dirty="0">
                <a:solidFill>
                  <a:schemeClr val="tx1"/>
                </a:solidFill>
                <a:effectLst/>
                <a:latin typeface="+mn-lt"/>
                <a:ea typeface="+mn-ea"/>
                <a:cs typeface="+mn-cs"/>
              </a:rPr>
              <a:t>(MOP)</a:t>
            </a:r>
            <a:r>
              <a:rPr lang="zh-TW" altLang="en-US" sz="1200" b="0" i="0" kern="1200" dirty="0">
                <a:solidFill>
                  <a:schemeClr val="tx1"/>
                </a:solidFill>
                <a:effectLst/>
                <a:latin typeface="+mn-lt"/>
                <a:ea typeface="+mn-ea"/>
                <a:cs typeface="+mn-cs"/>
              </a:rPr>
              <a:t>，其中</a:t>
            </a:r>
            <a:r>
              <a:rPr lang="zh-TW" altLang="en-US" sz="1200" b="1" i="0" u="sng" kern="1200" dirty="0">
                <a:solidFill>
                  <a:schemeClr val="tx1"/>
                </a:solidFill>
                <a:effectLst/>
                <a:latin typeface="+mn-lt"/>
                <a:ea typeface="+mn-ea"/>
                <a:cs typeface="+mn-cs"/>
              </a:rPr>
              <a:t>兩個或多個受約束的衝突目標需要同時優化</a:t>
            </a:r>
            <a:r>
              <a:rPr lang="zh-TW" altLang="en-US" sz="1200" b="0" i="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18</a:t>
            </a:fld>
            <a:endParaRPr lang="zh-TW" altLang="en-US"/>
          </a:p>
        </p:txBody>
      </p:sp>
    </p:spTree>
    <p:extLst>
      <p:ext uri="{BB962C8B-B14F-4D97-AF65-F5344CB8AC3E}">
        <p14:creationId xmlns:p14="http://schemas.microsoft.com/office/powerpoint/2010/main" val="879165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sz="1200" b="0" i="0" kern="1200" dirty="0">
                <a:solidFill>
                  <a:schemeClr val="tx1"/>
                </a:solidFill>
                <a:effectLst/>
                <a:latin typeface="+mn-lt"/>
                <a:ea typeface="+mn-ea"/>
                <a:cs typeface="+mn-cs"/>
              </a:rPr>
              <a:t>四、 數學公式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本節介紹解決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嵌入問題的數學公式。</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 特別注意引入的允許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重新優化的公式。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19</a:t>
            </a:fld>
            <a:endParaRPr lang="zh-TW" altLang="en-US"/>
          </a:p>
        </p:txBody>
      </p:sp>
    </p:spTree>
    <p:extLst>
      <p:ext uri="{BB962C8B-B14F-4D97-AF65-F5344CB8AC3E}">
        <p14:creationId xmlns:p14="http://schemas.microsoft.com/office/powerpoint/2010/main" val="291319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賦值變量和通用約束 </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該公式考慮了兩個變量 </a:t>
            </a:r>
            <a:r>
              <a:rPr lang="en-US" altLang="zh-TW" sz="1200" b="0" i="0" kern="1200" dirty="0">
                <a:solidFill>
                  <a:schemeClr val="tx1"/>
                </a:solidFill>
                <a:effectLst/>
                <a:latin typeface="+mn-lt"/>
                <a:ea typeface="+mn-ea"/>
                <a:cs typeface="+mn-cs"/>
              </a:rPr>
              <a:t>x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y</a:t>
            </a:r>
            <a:r>
              <a:rPr lang="zh-TW" altLang="en-US" sz="1200" b="0" i="0" kern="1200" dirty="0">
                <a:solidFill>
                  <a:schemeClr val="tx1"/>
                </a:solidFill>
                <a:effectLst/>
                <a:latin typeface="+mn-lt"/>
                <a:ea typeface="+mn-ea"/>
                <a:cs typeface="+mn-cs"/>
              </a:rPr>
              <a:t>，一個用於</a:t>
            </a:r>
            <a:r>
              <a:rPr lang="zh-TW" altLang="en-US" sz="1200" b="1" i="0" u="sng" kern="1200" dirty="0">
                <a:solidFill>
                  <a:schemeClr val="tx1"/>
                </a:solidFill>
                <a:effectLst/>
                <a:latin typeface="+mn-lt"/>
                <a:ea typeface="+mn-ea"/>
                <a:cs typeface="+mn-cs"/>
              </a:rPr>
              <a:t>虛擬節點</a:t>
            </a:r>
            <a:r>
              <a:rPr lang="zh-TW" altLang="en-US" sz="1200" b="0" i="0" kern="1200" dirty="0">
                <a:solidFill>
                  <a:schemeClr val="tx1"/>
                </a:solidFill>
                <a:effectLst/>
                <a:latin typeface="+mn-lt"/>
                <a:ea typeface="+mn-ea"/>
                <a:cs typeface="+mn-cs"/>
              </a:rPr>
              <a:t>，另一個用於</a:t>
            </a:r>
            <a:r>
              <a:rPr lang="zh-TW" altLang="en-US" sz="1200" b="1" i="0" u="sng" kern="1200" dirty="0">
                <a:solidFill>
                  <a:schemeClr val="tx1"/>
                </a:solidFill>
                <a:effectLst/>
                <a:latin typeface="+mn-lt"/>
                <a:ea typeface="+mn-ea"/>
                <a:cs typeface="+mn-cs"/>
              </a:rPr>
              <a:t>虛擬鏈接</a:t>
            </a:r>
            <a:r>
              <a:rPr lang="zh-TW" altLang="en-US" sz="1200" b="0" i="0" kern="1200" dirty="0">
                <a:solidFill>
                  <a:schemeClr val="tx1"/>
                </a:solidFill>
                <a:effectLst/>
                <a:latin typeface="+mn-lt"/>
                <a:ea typeface="+mn-ea"/>
                <a:cs typeface="+mn-cs"/>
              </a:rPr>
              <a:t>，如等式 </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所示。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20</a:t>
            </a:fld>
            <a:endParaRPr lang="zh-TW" altLang="en-US"/>
          </a:p>
        </p:txBody>
      </p:sp>
    </p:spTree>
    <p:extLst>
      <p:ext uri="{BB962C8B-B14F-4D97-AF65-F5344CB8AC3E}">
        <p14:creationId xmlns:p14="http://schemas.microsoft.com/office/powerpoint/2010/main" val="1307529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如第三部分所述，</a:t>
            </a:r>
            <a:r>
              <a:rPr lang="zh-TW" altLang="en-US" sz="1200" b="1" i="0" u="sng" kern="1200" dirty="0">
                <a:solidFill>
                  <a:schemeClr val="tx1"/>
                </a:solidFill>
                <a:effectLst/>
                <a:latin typeface="+mn-lt"/>
                <a:ea typeface="+mn-ea"/>
                <a:cs typeface="+mn-cs"/>
              </a:rPr>
              <a:t>虛擬服務器被分配給物理服務器節點</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 </a:t>
            </a:r>
            <a:r>
              <a:rPr lang="en-US" altLang="zh-TW" sz="1200" b="0" i="0" kern="1200" dirty="0">
                <a:solidFill>
                  <a:schemeClr val="tx1"/>
                </a:solidFill>
                <a:effectLst/>
                <a:latin typeface="+mn-lt"/>
                <a:ea typeface="+mn-ea"/>
                <a:cs typeface="+mn-cs"/>
              </a:rPr>
              <a:t>(3) </a:t>
            </a:r>
            <a:r>
              <a:rPr lang="zh-TW" altLang="en-US" sz="1200" b="0" i="0" kern="1200" dirty="0">
                <a:solidFill>
                  <a:schemeClr val="tx1"/>
                </a:solidFill>
                <a:effectLst/>
                <a:latin typeface="+mn-lt"/>
                <a:ea typeface="+mn-ea"/>
                <a:cs typeface="+mn-cs"/>
              </a:rPr>
              <a:t>反映了這一約束以及</a:t>
            </a:r>
            <a:r>
              <a:rPr lang="zh-TW" altLang="en-US" sz="1200" b="1" i="0" u="sng" kern="1200" dirty="0">
                <a:solidFill>
                  <a:schemeClr val="tx1"/>
                </a:solidFill>
                <a:effectLst/>
                <a:latin typeface="+mn-lt"/>
                <a:ea typeface="+mn-ea"/>
                <a:cs typeface="+mn-cs"/>
              </a:rPr>
              <a:t>一個虛擬節點僅分配給一個物理節點</a:t>
            </a:r>
            <a:r>
              <a:rPr lang="zh-TW" altLang="en-US" sz="1200" b="0" i="0" kern="1200" dirty="0">
                <a:solidFill>
                  <a:schemeClr val="tx1"/>
                </a:solidFill>
                <a:effectLst/>
                <a:latin typeface="+mn-lt"/>
                <a:ea typeface="+mn-ea"/>
                <a:cs typeface="+mn-cs"/>
              </a:rPr>
              <a:t>的事實。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此外，等式（</a:t>
            </a:r>
            <a:r>
              <a:rPr lang="en-US" altLang="zh-TW" sz="1200" b="0" i="0" kern="1200" dirty="0">
                <a:solidFill>
                  <a:schemeClr val="tx1"/>
                </a:solidFill>
                <a:effectLst/>
                <a:latin typeface="+mn-lt"/>
                <a:ea typeface="+mn-ea"/>
                <a:cs typeface="+mn-cs"/>
              </a:rPr>
              <a:t>4</a:t>
            </a:r>
            <a:r>
              <a:rPr lang="zh-TW" altLang="en-US" sz="1200" b="0" i="0" kern="1200" dirty="0">
                <a:solidFill>
                  <a:schemeClr val="tx1"/>
                </a:solidFill>
                <a:effectLst/>
                <a:latin typeface="+mn-lt"/>
                <a:ea typeface="+mn-ea"/>
                <a:cs typeface="+mn-cs"/>
              </a:rPr>
              <a:t>）確保將</a:t>
            </a:r>
            <a:r>
              <a:rPr lang="zh-TW" altLang="en-US" sz="1200" b="1" i="0" u="sng" kern="1200" dirty="0">
                <a:solidFill>
                  <a:schemeClr val="tx1"/>
                </a:solidFill>
                <a:effectLst/>
                <a:latin typeface="+mn-lt"/>
                <a:ea typeface="+mn-ea"/>
                <a:cs typeface="+mn-cs"/>
              </a:rPr>
              <a:t>虛擬網絡節點分配給具有虛擬能力的網絡節點</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r>
              <a:rPr lang="en-US" altLang="zh-TW" sz="1200" b="0" i="0" kern="1200" dirty="0">
                <a:solidFill>
                  <a:schemeClr val="tx1"/>
                </a:solidFill>
                <a:effectLst/>
                <a:latin typeface="+mn-lt"/>
                <a:ea typeface="+mn-ea"/>
                <a:cs typeface="+mn-cs"/>
              </a:rPr>
              <a:t>node m of</a:t>
            </a:r>
            <a:r>
              <a:rPr lang="en-US" altLang="zh-TW" sz="1200" b="0" i="0" kern="1200" baseline="0" dirty="0">
                <a:solidFill>
                  <a:schemeClr val="tx1"/>
                </a:solidFill>
                <a:effectLst/>
                <a:latin typeface="+mn-lt"/>
                <a:ea typeface="+mn-ea"/>
                <a:cs typeface="+mn-cs"/>
              </a:rPr>
              <a:t> VI v </a:t>
            </a:r>
            <a:r>
              <a:rPr lang="zh-TW" altLang="en-US" sz="1200" b="0" i="0" kern="1200" dirty="0">
                <a:solidFill>
                  <a:schemeClr val="tx1"/>
                </a:solidFill>
                <a:effectLst/>
                <a:latin typeface="+mn-lt"/>
                <a:ea typeface="+mn-ea"/>
                <a:cs typeface="+mn-cs"/>
              </a:rPr>
              <a:t>只可能配對到一個 </a:t>
            </a:r>
            <a:r>
              <a:rPr lang="en-US" altLang="zh-TW" sz="1200" b="0" i="0" kern="1200" dirty="0">
                <a:solidFill>
                  <a:schemeClr val="tx1"/>
                </a:solidFill>
                <a:effectLst/>
                <a:latin typeface="+mn-lt"/>
                <a:ea typeface="+mn-ea"/>
                <a:cs typeface="+mn-cs"/>
              </a:rPr>
              <a:t>Physical node </a:t>
            </a:r>
            <a:r>
              <a:rPr lang="en-US" altLang="zh-TW" sz="1200" b="0" i="0" kern="1200" dirty="0" err="1">
                <a:solidFill>
                  <a:schemeClr val="tx1"/>
                </a:solidFill>
                <a:effectLst/>
                <a:latin typeface="+mn-lt"/>
                <a:ea typeface="+mn-ea"/>
                <a:cs typeface="+mn-cs"/>
              </a:rPr>
              <a:t>i</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r>
              <a:rPr lang="en-US" altLang="zh-TW" sz="1200" b="0" i="0" kern="1200" dirty="0">
                <a:solidFill>
                  <a:schemeClr val="tx1"/>
                </a:solidFill>
                <a:effectLst/>
                <a:latin typeface="+mn-lt"/>
                <a:ea typeface="+mn-ea"/>
                <a:cs typeface="+mn-cs"/>
              </a:rPr>
              <a:t>SP -&gt; set of Server Nodes</a:t>
            </a:r>
          </a:p>
          <a:p>
            <a:pPr marL="0" indent="0">
              <a:buFont typeface="Arial" panose="020B0604020202020204" pitchFamily="34" charset="0"/>
              <a:buNone/>
            </a:pPr>
            <a:r>
              <a:rPr lang="en-US" altLang="zh-TW" sz="1200" b="0" i="0" kern="1200" dirty="0">
                <a:solidFill>
                  <a:schemeClr val="tx1"/>
                </a:solidFill>
                <a:effectLst/>
                <a:latin typeface="+mn-lt"/>
                <a:ea typeface="+mn-ea"/>
                <a:cs typeface="+mn-cs"/>
              </a:rPr>
              <a:t>RP -&gt; set of virtual-enabled Network Nodes</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21</a:t>
            </a:fld>
            <a:endParaRPr lang="zh-TW" altLang="en-US"/>
          </a:p>
        </p:txBody>
      </p:sp>
    </p:spTree>
    <p:extLst>
      <p:ext uri="{BB962C8B-B14F-4D97-AF65-F5344CB8AC3E}">
        <p14:creationId xmlns:p14="http://schemas.microsoft.com/office/powerpoint/2010/main" val="428141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263176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5</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6</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7</a:t>
                </a:r>
                <a:r>
                  <a:rPr lang="zh-TW" altLang="en-US" sz="1200" b="0" i="0" kern="1200" dirty="0">
                    <a:solidFill>
                      <a:schemeClr val="tx1"/>
                    </a:solidFill>
                    <a:effectLst/>
                    <a:latin typeface="+mn-lt"/>
                    <a:ea typeface="+mn-ea"/>
                    <a:cs typeface="+mn-cs"/>
                  </a:rPr>
                  <a:t>）保證</a:t>
                </a:r>
                <a:r>
                  <a:rPr lang="zh-TW" altLang="en-US" sz="1200" b="1" i="0" u="sng" kern="1200" dirty="0">
                    <a:solidFill>
                      <a:schemeClr val="tx1"/>
                    </a:solidFill>
                    <a:effectLst/>
                    <a:latin typeface="+mn-lt"/>
                    <a:ea typeface="+mn-ea"/>
                    <a:cs typeface="+mn-cs"/>
                  </a:rPr>
                  <a:t>物理節點的容量值保持在範圍</a:t>
                </a:r>
                <a:r>
                  <a:rPr lang="zh-TW" altLang="en-US" sz="1200" b="0" i="0" kern="1200" dirty="0">
                    <a:solidFill>
                      <a:schemeClr val="tx1"/>
                    </a:solidFill>
                    <a:effectLst/>
                    <a:latin typeface="+mn-lt"/>
                    <a:ea typeface="+mn-ea"/>
                    <a:cs typeface="+mn-cs"/>
                  </a:rPr>
                  <a:t>內。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8</a:t>
                </a:r>
                <a:r>
                  <a:rPr lang="zh-TW" altLang="en-US" sz="1200" b="0" i="0" kern="1200" dirty="0">
                    <a:solidFill>
                      <a:schemeClr val="tx1"/>
                    </a:solidFill>
                    <a:effectLst/>
                    <a:latin typeface="+mn-lt"/>
                    <a:ea typeface="+mn-ea"/>
                    <a:cs typeface="+mn-cs"/>
                  </a:rPr>
                  <a:t>）確保選擇的物理節點至少與虛擬節點具有相同的頻率。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14:m>
                  <m:oMath xmlns:m="http://schemas.openxmlformats.org/officeDocument/2006/math">
                    <m:sSubSup>
                      <m:sSubSupPr>
                        <m:ctrlPr>
                          <a:rPr lang="en-US" altLang="zh-TW" i="1" smtClean="0">
                            <a:latin typeface="Cambria Math" panose="02040503050406030204" pitchFamily="18" charset="0"/>
                          </a:rPr>
                        </m:ctrlPr>
                      </m:sSubSupPr>
                      <m:e>
                        <m:r>
                          <m:rPr>
                            <m:sty m:val="p"/>
                          </m:rPr>
                          <a:rPr lang="en-US" altLang="zh-TW" i="1" smtClean="0">
                            <a:latin typeface="Cambria Math" panose="02040503050406030204" pitchFamily="18" charset="0"/>
                          </a:rPr>
                          <m:t>C</m:t>
                        </m:r>
                      </m:e>
                      <m:sub>
                        <m:r>
                          <a:rPr lang="en-US" altLang="zh-TW" b="0" i="1" smtClean="0">
                            <a:latin typeface="Cambria Math" panose="02040503050406030204" pitchFamily="18" charset="0"/>
                          </a:rPr>
                          <m:t>𝑖</m:t>
                        </m:r>
                      </m:sub>
                      <m:sup>
                        <m:r>
                          <m:rPr>
                            <m:sty m:val="p"/>
                          </m:rPr>
                          <a:rPr lang="en-US" altLang="zh-TW" i="1" smtClean="0">
                            <a:latin typeface="Cambria Math" panose="02040503050406030204" pitchFamily="18" charset="0"/>
                          </a:rPr>
                          <m:t>P</m:t>
                        </m:r>
                        <m:r>
                          <a:rPr lang="en-US" altLang="zh-TW" b="0" i="1" smtClean="0">
                            <a:latin typeface="Cambria Math" panose="02040503050406030204" pitchFamily="18" charset="0"/>
                          </a:rPr>
                          <m:t>𝑡𝑜𝑡𝑎𝑙</m:t>
                        </m:r>
                      </m:sup>
                    </m:sSubSup>
                  </m:oMath>
                </a14:m>
                <a:r>
                  <a:rPr lang="en-US" altLang="zh-TW" dirty="0"/>
                  <a:t> =</a:t>
                </a:r>
                <a:r>
                  <a:rPr lang="en-US" altLang="zh-TW" baseline="0" dirty="0"/>
                  <a:t> Total CPU of physical Node </a:t>
                </a:r>
                <a:r>
                  <a:rPr lang="en-US" altLang="zh-TW" baseline="0" dirty="0" err="1"/>
                  <a:t>i</a:t>
                </a:r>
                <a:endParaRPr lang="en-US" altLang="zh-TW"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𝑀</m:t>
                        </m:r>
                      </m:e>
                      <m:sub>
                        <m:r>
                          <a:rPr lang="en-US" altLang="zh-TW" b="0" i="1" smtClean="0">
                            <a:latin typeface="Cambria Math" panose="02040503050406030204" pitchFamily="18" charset="0"/>
                          </a:rPr>
                          <m:t>𝑖</m:t>
                        </m:r>
                      </m:sub>
                      <m:sup>
                        <m:r>
                          <m:rPr>
                            <m:sty m:val="p"/>
                          </m:rPr>
                          <a:rPr lang="en-US" altLang="zh-TW" i="1" smtClean="0">
                            <a:latin typeface="Cambria Math" panose="02040503050406030204" pitchFamily="18" charset="0"/>
                          </a:rPr>
                          <m:t>P</m:t>
                        </m:r>
                        <m:r>
                          <a:rPr lang="en-US" altLang="zh-TW" b="0" i="1" smtClean="0">
                            <a:latin typeface="Cambria Math" panose="02040503050406030204" pitchFamily="18" charset="0"/>
                          </a:rPr>
                          <m:t>𝑡𝑜𝑡𝑎𝑙</m:t>
                        </m:r>
                      </m:sup>
                    </m:sSubSup>
                  </m:oMath>
                </a14:m>
                <a:r>
                  <a:rPr lang="en-US" altLang="zh-TW" dirty="0"/>
                  <a:t> =</a:t>
                </a:r>
                <a:r>
                  <a:rPr lang="en-US" altLang="zh-TW" baseline="0" dirty="0"/>
                  <a:t> Total Memory of physical Node 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𝑆𝑇𝐺</m:t>
                        </m:r>
                      </m:e>
                      <m:sub>
                        <m:r>
                          <a:rPr lang="en-US" altLang="zh-TW" b="0" i="1" smtClean="0">
                            <a:latin typeface="Cambria Math" panose="02040503050406030204" pitchFamily="18" charset="0"/>
                          </a:rPr>
                          <m:t>𝑖</m:t>
                        </m:r>
                      </m:sub>
                      <m:sup>
                        <m:r>
                          <m:rPr>
                            <m:sty m:val="p"/>
                          </m:rPr>
                          <a:rPr lang="en-US" altLang="zh-TW" i="1" smtClean="0">
                            <a:latin typeface="Cambria Math" panose="02040503050406030204" pitchFamily="18" charset="0"/>
                          </a:rPr>
                          <m:t>P</m:t>
                        </m:r>
                        <m:r>
                          <a:rPr lang="en-US" altLang="zh-TW" b="0" i="1" smtClean="0">
                            <a:latin typeface="Cambria Math" panose="02040503050406030204" pitchFamily="18" charset="0"/>
                          </a:rPr>
                          <m:t>𝑡𝑜𝑡𝑎𝑙</m:t>
                        </m:r>
                      </m:sup>
                    </m:sSubSup>
                  </m:oMath>
                </a14:m>
                <a:r>
                  <a:rPr lang="en-US" altLang="zh-TW" dirty="0"/>
                  <a:t> =</a:t>
                </a:r>
                <a:r>
                  <a:rPr lang="en-US" altLang="zh-TW" baseline="0" dirty="0"/>
                  <a:t> Total storage of physical Node 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𝐹</m:t>
                        </m:r>
                      </m:e>
                      <m:sub>
                        <m:r>
                          <a:rPr lang="en-US" altLang="zh-TW" b="0" i="1" smtClean="0">
                            <a:latin typeface="Cambria Math" panose="02040503050406030204" pitchFamily="18" charset="0"/>
                          </a:rPr>
                          <m:t>𝑖</m:t>
                        </m:r>
                      </m:sub>
                      <m:sup>
                        <m:r>
                          <m:rPr>
                            <m:sty m:val="p"/>
                          </m:rPr>
                          <a:rPr lang="en-US" altLang="zh-TW" i="1" smtClean="0">
                            <a:latin typeface="Cambria Math" panose="02040503050406030204" pitchFamily="18" charset="0"/>
                          </a:rPr>
                          <m:t>P</m:t>
                        </m:r>
                        <m:r>
                          <a:rPr lang="en-US" altLang="zh-TW" b="0" i="1" smtClean="0">
                            <a:latin typeface="Cambria Math" panose="02040503050406030204" pitchFamily="18" charset="0"/>
                          </a:rPr>
                          <m:t>𝑡𝑜𝑡𝑎𝑙</m:t>
                        </m:r>
                      </m:sup>
                    </m:sSubSup>
                  </m:oMath>
                </a14:m>
                <a:r>
                  <a:rPr lang="en-US" altLang="zh-TW" dirty="0"/>
                  <a:t> =</a:t>
                </a:r>
                <a:r>
                  <a:rPr lang="en-US" altLang="zh-TW" baseline="0" dirty="0"/>
                  <a:t> CPU Frequency of physical Node </a:t>
                </a:r>
                <a:r>
                  <a:rPr lang="en-US" altLang="zh-TW" baseline="0" dirty="0" err="1"/>
                  <a:t>i</a:t>
                </a:r>
                <a:endParaRPr lang="en-US" altLang="zh-TW"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TW"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TW" baseline="0" dirty="0"/>
              </a:p>
              <a:p>
                <a:pPr marL="0" indent="0">
                  <a:buFont typeface="Arial" panose="020B0604020202020204" pitchFamily="34" charset="0"/>
                  <a:buNone/>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5</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6</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7</a:t>
                </a:r>
                <a:r>
                  <a:rPr lang="zh-TW" altLang="en-US" sz="1200" b="0" i="0" kern="1200" dirty="0">
                    <a:solidFill>
                      <a:schemeClr val="tx1"/>
                    </a:solidFill>
                    <a:effectLst/>
                    <a:latin typeface="+mn-lt"/>
                    <a:ea typeface="+mn-ea"/>
                    <a:cs typeface="+mn-cs"/>
                  </a:rPr>
                  <a:t>）保證物理節點的容量值保持在範圍內。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8</a:t>
                </a:r>
                <a:r>
                  <a:rPr lang="zh-TW" altLang="en-US" sz="1200" b="0" i="0" kern="1200" dirty="0">
                    <a:solidFill>
                      <a:schemeClr val="tx1"/>
                    </a:solidFill>
                    <a:effectLst/>
                    <a:latin typeface="+mn-lt"/>
                    <a:ea typeface="+mn-ea"/>
                    <a:cs typeface="+mn-cs"/>
                  </a:rPr>
                  <a:t>）確保選擇的物理節點至少與虛擬節點具有相同的頻率。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r>
                  <a:rPr lang="en-US" altLang="zh-TW" i="0">
                    <a:latin typeface="Cambria Math" panose="02040503050406030204" pitchFamily="18" charset="0"/>
                  </a:rPr>
                  <a:t>C_</a:t>
                </a:r>
                <a:r>
                  <a:rPr lang="en-US" altLang="zh-TW" b="0" i="0">
                    <a:latin typeface="Cambria Math" panose="02040503050406030204" pitchFamily="18" charset="0"/>
                  </a:rPr>
                  <a:t>𝑖^</a:t>
                </a:r>
                <a:r>
                  <a:rPr lang="en-US" altLang="zh-TW" i="0">
                    <a:latin typeface="Cambria Math" panose="02040503050406030204" pitchFamily="18" charset="0"/>
                  </a:rPr>
                  <a:t>P</a:t>
                </a:r>
                <a:r>
                  <a:rPr lang="en-US" altLang="zh-TW" b="0" i="0">
                    <a:latin typeface="Cambria Math" panose="02040503050406030204" pitchFamily="18" charset="0"/>
                  </a:rPr>
                  <a:t>𝑡𝑜𝑡𝑎𝑙</a:t>
                </a:r>
                <a:r>
                  <a:rPr lang="en-US" altLang="zh-TW" dirty="0"/>
                  <a:t> =</a:t>
                </a:r>
                <a:r>
                  <a:rPr lang="en-US" altLang="zh-TW" baseline="0" dirty="0"/>
                  <a:t> Total CPU of physical Node </a:t>
                </a:r>
                <a:r>
                  <a:rPr lang="en-US" altLang="zh-TW" baseline="0" dirty="0" err="1"/>
                  <a:t>i</a:t>
                </a:r>
                <a:endParaRPr lang="en-US" altLang="zh-TW"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b="0" i="0">
                    <a:latin typeface="Cambria Math" panose="02040503050406030204" pitchFamily="18" charset="0"/>
                  </a:rPr>
                  <a:t>𝑀_𝑖^</a:t>
                </a:r>
                <a:r>
                  <a:rPr lang="en-US" altLang="zh-TW" i="0">
                    <a:latin typeface="Cambria Math" panose="02040503050406030204" pitchFamily="18" charset="0"/>
                  </a:rPr>
                  <a:t>P</a:t>
                </a:r>
                <a:r>
                  <a:rPr lang="en-US" altLang="zh-TW" b="0" i="0">
                    <a:latin typeface="Cambria Math" panose="02040503050406030204" pitchFamily="18" charset="0"/>
                  </a:rPr>
                  <a:t>𝑡𝑜𝑡𝑎𝑙</a:t>
                </a:r>
                <a:r>
                  <a:rPr lang="en-US" altLang="zh-TW" dirty="0"/>
                  <a:t> =</a:t>
                </a:r>
                <a:r>
                  <a:rPr lang="en-US" altLang="zh-TW" baseline="0" dirty="0"/>
                  <a:t> Total Memory of physical Node 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i="0">
                    <a:latin typeface="Cambria Math" panose="02040503050406030204" pitchFamily="18" charset="0"/>
                  </a:rPr>
                  <a:t>〖</a:t>
                </a:r>
                <a:r>
                  <a:rPr lang="en-US" altLang="zh-TW" b="0" i="0">
                    <a:latin typeface="Cambria Math" panose="02040503050406030204" pitchFamily="18" charset="0"/>
                  </a:rPr>
                  <a:t>𝑆𝑇𝐺〗_𝑖^</a:t>
                </a:r>
                <a:r>
                  <a:rPr lang="en-US" altLang="zh-TW" i="0">
                    <a:latin typeface="Cambria Math" panose="02040503050406030204" pitchFamily="18" charset="0"/>
                  </a:rPr>
                  <a:t>P</a:t>
                </a:r>
                <a:r>
                  <a:rPr lang="en-US" altLang="zh-TW" b="0" i="0">
                    <a:latin typeface="Cambria Math" panose="02040503050406030204" pitchFamily="18" charset="0"/>
                  </a:rPr>
                  <a:t>𝑡𝑜𝑡𝑎𝑙</a:t>
                </a:r>
                <a:r>
                  <a:rPr lang="en-US" altLang="zh-TW" dirty="0"/>
                  <a:t> =</a:t>
                </a:r>
                <a:r>
                  <a:rPr lang="en-US" altLang="zh-TW" baseline="0" dirty="0"/>
                  <a:t> Total storage of physical Node 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b="0" i="0">
                    <a:latin typeface="Cambria Math" panose="02040503050406030204" pitchFamily="18" charset="0"/>
                  </a:rPr>
                  <a:t>𝐹_𝑖^</a:t>
                </a:r>
                <a:r>
                  <a:rPr lang="en-US" altLang="zh-TW" i="0">
                    <a:latin typeface="Cambria Math" panose="02040503050406030204" pitchFamily="18" charset="0"/>
                  </a:rPr>
                  <a:t>P</a:t>
                </a:r>
                <a:r>
                  <a:rPr lang="en-US" altLang="zh-TW" b="0" i="0">
                    <a:latin typeface="Cambria Math" panose="02040503050406030204" pitchFamily="18" charset="0"/>
                  </a:rPr>
                  <a:t>𝑡𝑜𝑡𝑎𝑙</a:t>
                </a:r>
                <a:r>
                  <a:rPr lang="en-US" altLang="zh-TW" dirty="0"/>
                  <a:t> =</a:t>
                </a:r>
                <a:r>
                  <a:rPr lang="en-US" altLang="zh-TW" baseline="0" dirty="0"/>
                  <a:t> CPU Frequency of physical Node </a:t>
                </a:r>
                <a:r>
                  <a:rPr lang="en-US" altLang="zh-TW" baseline="0" dirty="0" err="1"/>
                  <a:t>i</a:t>
                </a:r>
                <a:endParaRPr lang="en-US" altLang="zh-TW"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TW"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zh-TW" baseline="0" dirty="0"/>
              </a:p>
              <a:p>
                <a:pPr marL="0" indent="0">
                  <a:buFont typeface="Arial" panose="020B0604020202020204" pitchFamily="34" charset="0"/>
                  <a:buNone/>
                </a:pP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22</a:t>
            </a:fld>
            <a:endParaRPr lang="zh-TW" altLang="en-US"/>
          </a:p>
        </p:txBody>
      </p:sp>
    </p:spTree>
    <p:extLst>
      <p:ext uri="{BB962C8B-B14F-4D97-AF65-F5344CB8AC3E}">
        <p14:creationId xmlns:p14="http://schemas.microsoft.com/office/powerpoint/2010/main" val="868326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9</a:t>
            </a:r>
            <a:r>
              <a:rPr lang="zh-TW" altLang="en-US" sz="1200" b="0" i="0" kern="1200" dirty="0">
                <a:solidFill>
                  <a:schemeClr val="tx1"/>
                </a:solidFill>
                <a:effectLst/>
                <a:latin typeface="+mn-lt"/>
                <a:ea typeface="+mn-ea"/>
                <a:cs typeface="+mn-cs"/>
              </a:rPr>
              <a:t>）應用多商品流限制</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和節點鏈接公式</a:t>
            </a:r>
            <a:r>
              <a:rPr lang="en-US" altLang="zh-TW" sz="1200" b="0" i="0" kern="1200" dirty="0">
                <a:solidFill>
                  <a:schemeClr val="tx1"/>
                </a:solidFill>
                <a:effectLst/>
                <a:latin typeface="+mn-lt"/>
                <a:ea typeface="+mn-ea"/>
                <a:cs typeface="+mn-cs"/>
              </a:rPr>
              <a:t>[14]</a:t>
            </a:r>
            <a:r>
              <a:rPr lang="zh-TW" altLang="en-US" sz="1200" b="0" i="0" kern="1200" dirty="0">
                <a:solidFill>
                  <a:schemeClr val="tx1"/>
                </a:solidFill>
                <a:effectLst/>
                <a:latin typeface="+mn-lt"/>
                <a:ea typeface="+mn-ea"/>
                <a:cs typeface="+mn-cs"/>
              </a:rPr>
              <a:t>，同時優化虛擬鏈接和節點的映射。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刪掉</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此外，還使用了虛擬鏈路上的直接流的概念。 </a:t>
            </a: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r>
              <a:rPr lang="zh-TW" altLang="en-US" sz="1200" b="0" i="0" kern="1200" dirty="0">
                <a:solidFill>
                  <a:schemeClr val="tx1"/>
                </a:solidFill>
                <a:effectLst/>
                <a:latin typeface="+mn-lt"/>
                <a:ea typeface="+mn-ea"/>
                <a:cs typeface="+mn-cs"/>
              </a:rPr>
              <a:t>應該是如果</a:t>
            </a:r>
            <a:r>
              <a:rPr lang="en-US" altLang="zh-TW" sz="1200" b="0" i="0" kern="1200" dirty="0" err="1">
                <a:solidFill>
                  <a:schemeClr val="tx1"/>
                </a:solidFill>
                <a:effectLst/>
                <a:latin typeface="+mn-lt"/>
                <a:ea typeface="+mn-ea"/>
                <a:cs typeface="+mn-cs"/>
              </a:rPr>
              <a:t>m,n</a:t>
            </a:r>
            <a:r>
              <a:rPr lang="zh-TW" altLang="en-US" sz="1200" b="0" i="0" kern="1200" dirty="0">
                <a:solidFill>
                  <a:schemeClr val="tx1"/>
                </a:solidFill>
                <a:effectLst/>
                <a:latin typeface="+mn-lt"/>
                <a:ea typeface="+mn-ea"/>
                <a:cs typeface="+mn-cs"/>
              </a:rPr>
              <a:t>在不同的</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node</a:t>
            </a:r>
            <a:r>
              <a:rPr lang="zh-TW" altLang="en-US" sz="1200" b="0" i="0" kern="1200" dirty="0">
                <a:solidFill>
                  <a:schemeClr val="tx1"/>
                </a:solidFill>
                <a:effectLst/>
                <a:latin typeface="+mn-lt"/>
                <a:ea typeface="+mn-ea"/>
                <a:cs typeface="+mn-cs"/>
              </a:rPr>
              <a:t> 上的話就會有一條</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link</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mapping</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23</a:t>
            </a:fld>
            <a:endParaRPr lang="zh-TW" altLang="en-US"/>
          </a:p>
        </p:txBody>
      </p:sp>
    </p:spTree>
    <p:extLst>
      <p:ext uri="{BB962C8B-B14F-4D97-AF65-F5344CB8AC3E}">
        <p14:creationId xmlns:p14="http://schemas.microsoft.com/office/powerpoint/2010/main" val="1619467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 </a:t>
            </a:r>
            <a:r>
              <a:rPr lang="en-US" altLang="zh-TW" sz="1200" b="0" i="0" kern="1200" dirty="0">
                <a:solidFill>
                  <a:schemeClr val="tx1"/>
                </a:solidFill>
                <a:effectLst/>
                <a:latin typeface="+mn-lt"/>
                <a:ea typeface="+mn-ea"/>
                <a:cs typeface="+mn-cs"/>
              </a:rPr>
              <a:t>(10) </a:t>
            </a:r>
            <a:r>
              <a:rPr lang="zh-TW" altLang="en-US" sz="1200" b="0" i="0" kern="1200" dirty="0">
                <a:solidFill>
                  <a:schemeClr val="tx1"/>
                </a:solidFill>
                <a:effectLst/>
                <a:latin typeface="+mn-lt"/>
                <a:ea typeface="+mn-ea"/>
                <a:cs typeface="+mn-cs"/>
              </a:rPr>
              <a:t>保證所選的每個物理鏈結都有足夠的頻寬來承載虛擬鏈結。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最後，等式（</a:t>
            </a:r>
            <a:r>
              <a:rPr lang="en-US" altLang="zh-TW" sz="1200" b="0" i="0" kern="1200" dirty="0">
                <a:solidFill>
                  <a:schemeClr val="tx1"/>
                </a:solidFill>
                <a:effectLst/>
                <a:latin typeface="+mn-lt"/>
                <a:ea typeface="+mn-ea"/>
                <a:cs typeface="+mn-cs"/>
              </a:rPr>
              <a:t>11</a:t>
            </a:r>
            <a:r>
              <a:rPr lang="zh-TW" altLang="en-US" sz="1200" b="0" i="0" kern="1200" dirty="0">
                <a:solidFill>
                  <a:schemeClr val="tx1"/>
                </a:solidFill>
                <a:effectLst/>
                <a:latin typeface="+mn-lt"/>
                <a:ea typeface="+mn-ea"/>
                <a:cs typeface="+mn-cs"/>
              </a:rPr>
              <a:t>）保證滿足虛擬鏈路延遲約束。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B -&gt; P link </a:t>
            </a:r>
            <a:r>
              <a:rPr lang="en-US" altLang="zh-TW" sz="1200" b="0" i="0" kern="1200" dirty="0" err="1">
                <a:solidFill>
                  <a:schemeClr val="tx1"/>
                </a:solidFill>
                <a:effectLst/>
                <a:latin typeface="+mn-lt"/>
                <a:ea typeface="+mn-ea"/>
                <a:cs typeface="+mn-cs"/>
              </a:rPr>
              <a:t>ij</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的可用頻寬</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D</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-&gt; </a:t>
            </a:r>
            <a:r>
              <a:rPr lang="zh-TW" altLang="en-US" sz="1200" b="0" i="0" kern="1200" dirty="0">
                <a:solidFill>
                  <a:schemeClr val="tx1"/>
                </a:solidFill>
                <a:effectLst/>
                <a:latin typeface="+mn-lt"/>
                <a:ea typeface="+mn-ea"/>
                <a:cs typeface="+mn-cs"/>
              </a:rPr>
              <a:t>虛擬連結的</a:t>
            </a:r>
            <a:r>
              <a:rPr lang="en-US" altLang="zh-TW" sz="1200" b="0" i="0" kern="1200" dirty="0">
                <a:solidFill>
                  <a:schemeClr val="tx1"/>
                </a:solidFill>
                <a:effectLst/>
                <a:latin typeface="+mn-lt"/>
                <a:ea typeface="+mn-ea"/>
                <a:cs typeface="+mn-cs"/>
              </a:rPr>
              <a:t>delay</a:t>
            </a:r>
            <a:r>
              <a:rPr lang="zh-TW" altLang="en-US" sz="1200" b="0" i="0" kern="1200" dirty="0">
                <a:solidFill>
                  <a:schemeClr val="tx1"/>
                </a:solidFill>
                <a:effectLst/>
                <a:latin typeface="+mn-lt"/>
                <a:ea typeface="+mn-ea"/>
                <a:cs typeface="+mn-cs"/>
              </a:rPr>
              <a:t>會比實體的還要大</a:t>
            </a: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24</a:t>
            </a:fld>
            <a:endParaRPr lang="zh-TW" altLang="en-US"/>
          </a:p>
        </p:txBody>
      </p:sp>
    </p:spTree>
    <p:extLst>
      <p:ext uri="{BB962C8B-B14F-4D97-AF65-F5344CB8AC3E}">
        <p14:creationId xmlns:p14="http://schemas.microsoft.com/office/powerpoint/2010/main" val="1935049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sz="1200" b="0" i="0" kern="1200" dirty="0">
                <a:solidFill>
                  <a:schemeClr val="tx1"/>
                </a:solidFill>
                <a:effectLst/>
                <a:latin typeface="+mn-lt"/>
                <a:ea typeface="+mn-ea"/>
                <a:cs typeface="+mn-cs"/>
              </a:rPr>
              <a:t>B. </a:t>
            </a:r>
            <a:r>
              <a:rPr lang="zh-TW" altLang="en-US" sz="1200" b="0" i="0" kern="1200" dirty="0">
                <a:solidFill>
                  <a:schemeClr val="tx1"/>
                </a:solidFill>
                <a:effectLst/>
                <a:latin typeface="+mn-lt"/>
                <a:ea typeface="+mn-ea"/>
                <a:cs typeface="+mn-cs"/>
              </a:rPr>
              <a:t>公式</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在這裡，我們特別關注重新優化公式。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支持本文的其餘公式 </a:t>
            </a:r>
            <a:r>
              <a:rPr lang="en-US" altLang="zh-TW" sz="1200" b="0" i="0" kern="1200" dirty="0">
                <a:solidFill>
                  <a:schemeClr val="tx1"/>
                </a:solidFill>
                <a:effectLst/>
                <a:latin typeface="+mn-lt"/>
                <a:ea typeface="+mn-ea"/>
                <a:cs typeface="+mn-cs"/>
              </a:rPr>
              <a:t>- </a:t>
            </a:r>
            <a:r>
              <a:rPr lang="zh-TW" altLang="en-US" sz="1200" b="1" i="0" u="sng" kern="1200" dirty="0">
                <a:solidFill>
                  <a:schemeClr val="tx1"/>
                </a:solidFill>
                <a:effectLst/>
                <a:latin typeface="+mn-lt"/>
                <a:ea typeface="+mn-ea"/>
                <a:cs typeface="+mn-cs"/>
              </a:rPr>
              <a:t>最大節點和鏈結負載公式</a:t>
            </a:r>
            <a:r>
              <a:rPr lang="zh-TW" altLang="en-US" sz="1200" b="0" i="0" kern="1200" dirty="0">
                <a:solidFill>
                  <a:schemeClr val="tx1"/>
                </a:solidFill>
                <a:effectLst/>
                <a:latin typeface="+mn-lt"/>
                <a:ea typeface="+mn-ea"/>
                <a:cs typeface="+mn-cs"/>
              </a:rPr>
              <a:t>、</a:t>
            </a:r>
            <a:r>
              <a:rPr lang="zh-TW" altLang="en-US" sz="1200" b="1" i="0" u="sng" kern="1200" dirty="0">
                <a:solidFill>
                  <a:schemeClr val="tx1"/>
                </a:solidFill>
                <a:effectLst/>
                <a:latin typeface="+mn-lt"/>
                <a:ea typeface="+mn-ea"/>
                <a:cs typeface="+mn-cs"/>
              </a:rPr>
              <a:t>頻寬消耗以及節點和鏈結狀態公式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在 </a:t>
            </a:r>
            <a:r>
              <a:rPr lang="en-US" altLang="zh-TW" sz="1200" b="0" i="0" kern="1200" dirty="0">
                <a:solidFill>
                  <a:schemeClr val="tx1"/>
                </a:solidFill>
                <a:effectLst/>
                <a:latin typeface="+mn-lt"/>
                <a:ea typeface="+mn-ea"/>
                <a:cs typeface="+mn-cs"/>
              </a:rPr>
              <a:t>[5] </a:t>
            </a:r>
            <a:r>
              <a:rPr lang="zh-TW" altLang="en-US" sz="1200" b="0" i="0" kern="1200" dirty="0">
                <a:solidFill>
                  <a:schemeClr val="tx1"/>
                </a:solidFill>
                <a:effectLst/>
                <a:latin typeface="+mn-lt"/>
                <a:ea typeface="+mn-ea"/>
                <a:cs typeface="+mn-cs"/>
              </a:rPr>
              <a:t>中進行了介紹並在此處進行了總結。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1" i="0" u="sng" kern="1200" dirty="0">
                <a:solidFill>
                  <a:schemeClr val="tx1"/>
                </a:solidFill>
                <a:effectLst/>
                <a:latin typeface="+mn-lt"/>
                <a:ea typeface="+mn-ea"/>
                <a:cs typeface="+mn-cs"/>
              </a:rPr>
              <a:t>最大負載公式</a:t>
            </a:r>
            <a:r>
              <a:rPr lang="zh-TW" altLang="en-US" sz="1200" b="0" i="0" kern="1200" dirty="0">
                <a:solidFill>
                  <a:schemeClr val="tx1"/>
                </a:solidFill>
                <a:effectLst/>
                <a:latin typeface="+mn-lt"/>
                <a:ea typeface="+mn-ea"/>
                <a:cs typeface="+mn-cs"/>
              </a:rPr>
              <a:t>提供了在所有資源中負荷較大的每一類資源（服務器節點、網絡節點和鏈接）的負荷消耗。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1" i="0" u="sng" kern="1200" dirty="0">
                <a:solidFill>
                  <a:schemeClr val="tx1"/>
                </a:solidFill>
                <a:effectLst/>
                <a:latin typeface="+mn-lt"/>
                <a:ea typeface="+mn-ea"/>
                <a:cs typeface="+mn-cs"/>
              </a:rPr>
              <a:t>帶寬消耗公式</a:t>
            </a:r>
            <a:r>
              <a:rPr lang="zh-TW" altLang="en-US" sz="1200" b="0" i="0" kern="1200" dirty="0">
                <a:solidFill>
                  <a:schemeClr val="tx1"/>
                </a:solidFill>
                <a:effectLst/>
                <a:latin typeface="+mn-lt"/>
                <a:ea typeface="+mn-ea"/>
                <a:cs typeface="+mn-cs"/>
              </a:rPr>
              <a:t>計算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消耗的總帶寬。 </a:t>
            </a: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25</a:t>
            </a:fld>
            <a:endParaRPr lang="zh-TW" altLang="en-US"/>
          </a:p>
        </p:txBody>
      </p:sp>
    </p:spTree>
    <p:extLst>
      <p:ext uri="{BB962C8B-B14F-4D97-AF65-F5344CB8AC3E}">
        <p14:creationId xmlns:p14="http://schemas.microsoft.com/office/powerpoint/2010/main" val="2505446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節點和鏈路狀態公式跟踪所有資源的狀態（活動或非活動）。 </a:t>
                </a:r>
                <a:endParaRPr lang="en-US" altLang="zh-T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從這個意義上說，我們在變量 </a:t>
                </a:r>
                <a:r>
                  <a:rPr lang="en-US" altLang="zh-TW" sz="1200" b="0" i="0" kern="1200" dirty="0">
                    <a:solidFill>
                      <a:schemeClr val="tx1"/>
                    </a:solidFill>
                    <a:effectLst/>
                    <a:latin typeface="+mn-lt"/>
                    <a:ea typeface="+mn-ea"/>
                    <a:cs typeface="+mn-cs"/>
                  </a:rPr>
                  <a:t>X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Y </a:t>
                </a:r>
                <a:r>
                  <a:rPr lang="zh-TW" altLang="en-US" sz="1200" b="0" i="0" kern="1200" dirty="0">
                    <a:solidFill>
                      <a:schemeClr val="tx1"/>
                    </a:solidFill>
                    <a:effectLst/>
                    <a:latin typeface="+mn-lt"/>
                    <a:ea typeface="+mn-ea"/>
                    <a:cs typeface="+mn-cs"/>
                  </a:rPr>
                  <a:t>中</a:t>
                </a:r>
                <a:r>
                  <a:rPr lang="zh-TW" altLang="en-US" sz="1200" b="1" i="0" u="sng" kern="1200" dirty="0">
                    <a:solidFill>
                      <a:schemeClr val="tx1"/>
                    </a:solidFill>
                    <a:effectLst/>
                    <a:latin typeface="+mn-lt"/>
                    <a:ea typeface="+mn-ea"/>
                    <a:cs typeface="+mn-cs"/>
                  </a:rPr>
                  <a:t>記錄物理基礎設施中當前映射的 </a:t>
                </a:r>
                <a:r>
                  <a:rPr lang="en-US" altLang="zh-TW" sz="1200" b="1" i="0" u="sng"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𝑣</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p>
                    </m:sSubSup>
                  </m:oMath>
                </a14:m>
                <a:r>
                  <a:rPr lang="zh-TW" altLang="en-US" sz="1200" b="0" i="0" kern="1200" dirty="0">
                    <a:solidFill>
                      <a:schemeClr val="tx1"/>
                    </a:solidFill>
                    <a:effectLst/>
                    <a:latin typeface="+mn-lt"/>
                    <a:ea typeface="+mn-ea"/>
                    <a:cs typeface="+mn-cs"/>
                  </a:rPr>
                  <a:t>表示</a:t>
                </a:r>
                <a:r>
                  <a:rPr lang="en-US" altLang="zh-TW" sz="1200" b="0" i="0" kern="1200" dirty="0">
                    <a:solidFill>
                      <a:schemeClr val="tx1"/>
                    </a:solidFill>
                    <a:effectLst/>
                    <a:latin typeface="+mn-lt"/>
                    <a:ea typeface="+mn-ea"/>
                    <a:cs typeface="+mn-cs"/>
                  </a:rPr>
                  <a:t>VI v </a:t>
                </a:r>
                <a:r>
                  <a:rPr lang="zh-TW" altLang="en-US" sz="1200" b="0" i="0" kern="1200" dirty="0">
                    <a:solidFill>
                      <a:schemeClr val="tx1"/>
                    </a:solidFill>
                    <a:effectLst/>
                    <a:latin typeface="+mn-lt"/>
                    <a:ea typeface="+mn-ea"/>
                    <a:cs typeface="+mn-cs"/>
                  </a:rPr>
                  <a:t>的虛擬節點</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是否映射到物理節點</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 (</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𝑣</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p>
                    </m:sSubSup>
                  </m:oMath>
                </a14:m>
                <a:r>
                  <a:rPr lang="en-US" altLang="zh-TW" dirty="0"/>
                  <a:t> </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或不映射</a:t>
                </a:r>
                <a:r>
                  <a:rPr lang="en-US" altLang="zh-TW" sz="1200" b="0" i="0" kern="1200" dirty="0">
                    <a:solidFill>
                      <a:schemeClr val="tx1"/>
                    </a:solidFill>
                    <a:effectLst/>
                    <a:latin typeface="+mn-lt"/>
                    <a:ea typeface="+mn-ea"/>
                    <a:cs typeface="+mn-cs"/>
                  </a:rPr>
                  <a:t>(</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𝑣</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p>
                    </m:sSubSup>
                  </m:oMath>
                </a14:m>
                <a:r>
                  <a:rPr lang="en-US" altLang="zh-TW" dirty="0"/>
                  <a:t> </a:t>
                </a:r>
                <a:r>
                  <a:rPr lang="en-US" altLang="zh-TW" sz="1200" b="0" i="0" kern="1200" dirty="0">
                    <a:solidFill>
                      <a:schemeClr val="tx1"/>
                    </a:solidFill>
                    <a:effectLst/>
                    <a:latin typeface="+mn-lt"/>
                    <a:ea typeface="+mn-ea"/>
                    <a:cs typeface="+mn-cs"/>
                  </a:rPr>
                  <a:t>=0)</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𝑌</m:t>
                        </m:r>
                      </m:e>
                      <m:sub>
                        <m:r>
                          <a:rPr lang="en-US" altLang="zh-TW" i="1">
                            <a:latin typeface="Cambria Math" panose="02040503050406030204" pitchFamily="18" charset="0"/>
                          </a:rPr>
                          <m:t>𝑖</m:t>
                        </m:r>
                        <m:r>
                          <a:rPr lang="en-US" altLang="zh-TW" b="0" i="1" smtClean="0">
                            <a:latin typeface="Cambria Math" panose="02040503050406030204" pitchFamily="18" charset="0"/>
                          </a:rPr>
                          <m:t>𝑗</m:t>
                        </m:r>
                      </m:sub>
                      <m:sup>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m:t>
                        </m:r>
                      </m:sup>
                    </m:sSubSup>
                  </m:oMath>
                </a14:m>
                <a:r>
                  <a:rPr lang="zh-TW" altLang="en-US" sz="1200" b="0" i="0" kern="1200" dirty="0">
                    <a:solidFill>
                      <a:schemeClr val="tx1"/>
                    </a:solidFill>
                    <a:effectLst/>
                    <a:latin typeface="+mn-lt"/>
                    <a:ea typeface="+mn-ea"/>
                    <a:cs typeface="+mn-cs"/>
                  </a:rPr>
                  <a:t>表示</a:t>
                </a:r>
                <a:r>
                  <a:rPr lang="en-US" altLang="zh-TW" sz="1200" b="0" i="0" kern="1200" dirty="0">
                    <a:solidFill>
                      <a:schemeClr val="tx1"/>
                    </a:solidFill>
                    <a:effectLst/>
                    <a:latin typeface="+mn-lt"/>
                    <a:ea typeface="+mn-ea"/>
                    <a:cs typeface="+mn-cs"/>
                  </a:rPr>
                  <a:t>VI v </a:t>
                </a:r>
                <a:r>
                  <a:rPr lang="zh-TW" altLang="en-US" sz="1200" b="0" i="0" kern="1200" dirty="0">
                    <a:solidFill>
                      <a:schemeClr val="tx1"/>
                    </a:solidFill>
                    <a:effectLst/>
                    <a:latin typeface="+mn-lt"/>
                    <a:ea typeface="+mn-ea"/>
                    <a:cs typeface="+mn-cs"/>
                  </a:rPr>
                  <a:t>的虛擬鏈接</a:t>
                </a:r>
                <a:r>
                  <a:rPr lang="en-US" altLang="zh-TW" sz="1200" b="0" i="0" kern="1200" dirty="0" err="1">
                    <a:solidFill>
                      <a:schemeClr val="tx1"/>
                    </a:solidFill>
                    <a:effectLst/>
                    <a:latin typeface="+mn-lt"/>
                    <a:ea typeface="+mn-ea"/>
                    <a:cs typeface="+mn-cs"/>
                  </a:rPr>
                  <a:t>mn</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是否使用物理鏈接</a:t>
                </a:r>
                <a:r>
                  <a:rPr lang="en-US" altLang="zh-TW" sz="1200" b="0" i="0" kern="1200" dirty="0" err="1">
                    <a:solidFill>
                      <a:schemeClr val="tx1"/>
                    </a:solidFill>
                    <a:effectLst/>
                    <a:latin typeface="+mn-lt"/>
                    <a:ea typeface="+mn-ea"/>
                    <a:cs typeface="+mn-cs"/>
                  </a:rPr>
                  <a:t>ij</a:t>
                </a:r>
                <a:r>
                  <a:rPr lang="en-US" altLang="zh-TW" sz="1200" b="0" i="0" kern="1200" dirty="0">
                    <a:solidFill>
                      <a:schemeClr val="tx1"/>
                    </a:solidFill>
                    <a:effectLst/>
                    <a:latin typeface="+mn-lt"/>
                    <a:ea typeface="+mn-ea"/>
                    <a:cs typeface="+mn-cs"/>
                  </a:rPr>
                  <a:t> (</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𝑌</m:t>
                        </m:r>
                      </m:e>
                      <m:sub>
                        <m:r>
                          <a:rPr lang="en-US" altLang="zh-TW" i="1">
                            <a:latin typeface="Cambria Math" panose="02040503050406030204" pitchFamily="18" charset="0"/>
                          </a:rPr>
                          <m:t>𝑖</m:t>
                        </m:r>
                        <m:r>
                          <a:rPr lang="en-US" altLang="zh-TW" b="0" i="1" smtClean="0">
                            <a:latin typeface="Cambria Math" panose="02040503050406030204" pitchFamily="18" charset="0"/>
                          </a:rPr>
                          <m:t>𝑗</m:t>
                        </m:r>
                      </m:sub>
                      <m:sup>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m:t>
                        </m:r>
                      </m:sup>
                    </m:sSubSup>
                    <m:r>
                      <a:rPr lang="en-US" altLang="zh-TW" i="1">
                        <a:latin typeface="Cambria Math" panose="02040503050406030204" pitchFamily="18" charset="0"/>
                      </a:rPr>
                      <m:t> </m:t>
                    </m:r>
                  </m:oMath>
                </a14:m>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或不使用</a:t>
                </a:r>
                <a:r>
                  <a:rPr lang="en-US" altLang="zh-TW" sz="1200" b="0" i="0" kern="1200" dirty="0">
                    <a:solidFill>
                      <a:schemeClr val="tx1"/>
                    </a:solidFill>
                    <a:effectLst/>
                    <a:latin typeface="+mn-lt"/>
                    <a:ea typeface="+mn-ea"/>
                    <a:cs typeface="+mn-cs"/>
                  </a:rPr>
                  <a:t>(</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𝑌</m:t>
                        </m:r>
                      </m:e>
                      <m:sub>
                        <m:r>
                          <a:rPr lang="en-US" altLang="zh-TW" i="1">
                            <a:latin typeface="Cambria Math" panose="02040503050406030204" pitchFamily="18" charset="0"/>
                          </a:rPr>
                          <m:t>𝑖</m:t>
                        </m:r>
                        <m:r>
                          <a:rPr lang="en-US" altLang="zh-TW" b="0" i="1" smtClean="0">
                            <a:latin typeface="Cambria Math" panose="02040503050406030204" pitchFamily="18" charset="0"/>
                          </a:rPr>
                          <m:t>𝑗</m:t>
                        </m:r>
                      </m:sub>
                      <m:sup>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m:t>
                        </m:r>
                      </m:sup>
                    </m:sSubSup>
                    <m:r>
                      <a:rPr lang="en-US" altLang="zh-TW" i="1">
                        <a:latin typeface="Cambria Math" panose="02040503050406030204" pitchFamily="18" charset="0"/>
                      </a:rPr>
                      <m:t> </m:t>
                    </m:r>
                  </m:oMath>
                </a14:m>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完全重新配置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給出</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接受率的上限； 然而，這樣做的成本很高。</a:t>
                </a:r>
                <a:endParaRPr lang="en-US" altLang="zh-TW" sz="1200" b="0" i="0" kern="1200" dirty="0">
                  <a:solidFill>
                    <a:schemeClr val="tx1"/>
                  </a:solidFill>
                  <a:effectLst/>
                  <a:latin typeface="+mn-lt"/>
                  <a:ea typeface="+mn-ea"/>
                  <a:cs typeface="+mn-cs"/>
                </a:endParaRPr>
              </a:p>
            </p:txBody>
          </p:sp>
        </mc:Choice>
        <mc:Fallback xmlns="">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節點和鏈路狀態公式跟踪所有資源的狀態（活動或非活動）。 </a:t>
                </a:r>
                <a:endParaRPr lang="en-US" altLang="zh-T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從這個意義上說，我們在變量 </a:t>
                </a:r>
                <a:r>
                  <a:rPr lang="en-US" altLang="zh-TW" sz="1200" b="0" i="0" kern="1200" dirty="0">
                    <a:solidFill>
                      <a:schemeClr val="tx1"/>
                    </a:solidFill>
                    <a:effectLst/>
                    <a:latin typeface="+mn-lt"/>
                    <a:ea typeface="+mn-ea"/>
                    <a:cs typeface="+mn-cs"/>
                  </a:rPr>
                  <a:t>X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Y </a:t>
                </a:r>
                <a:r>
                  <a:rPr lang="zh-TW" altLang="en-US" sz="1200" b="0" i="0" kern="1200" dirty="0">
                    <a:solidFill>
                      <a:schemeClr val="tx1"/>
                    </a:solidFill>
                    <a:effectLst/>
                    <a:latin typeface="+mn-lt"/>
                    <a:ea typeface="+mn-ea"/>
                    <a:cs typeface="+mn-cs"/>
                  </a:rPr>
                  <a:t>中記錄物理基礎設施中當前映射的 </a:t>
                </a:r>
                <a:r>
                  <a:rPr lang="en-US" altLang="zh-TW" sz="1200" b="0" i="0"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0" i="0">
                    <a:latin typeface="Cambria Math" panose="02040503050406030204" pitchFamily="18" charset="0"/>
                  </a:rPr>
                  <a:t>𝑋_𝑖^(𝑣,𝑚)</a:t>
                </a:r>
                <a:r>
                  <a:rPr lang="zh-TW" altLang="en-US" sz="1200" b="0" i="0" kern="1200" dirty="0">
                    <a:solidFill>
                      <a:schemeClr val="tx1"/>
                    </a:solidFill>
                    <a:effectLst/>
                    <a:latin typeface="+mn-lt"/>
                    <a:ea typeface="+mn-ea"/>
                    <a:cs typeface="+mn-cs"/>
                  </a:rPr>
                  <a:t>表示</a:t>
                </a:r>
                <a:r>
                  <a:rPr lang="en-US" altLang="zh-TW" sz="1200" b="0" i="0" kern="1200" dirty="0">
                    <a:solidFill>
                      <a:schemeClr val="tx1"/>
                    </a:solidFill>
                    <a:effectLst/>
                    <a:latin typeface="+mn-lt"/>
                    <a:ea typeface="+mn-ea"/>
                    <a:cs typeface="+mn-cs"/>
                  </a:rPr>
                  <a:t>VI v </a:t>
                </a:r>
                <a:r>
                  <a:rPr lang="zh-TW" altLang="en-US" sz="1200" b="0" i="0" kern="1200" dirty="0">
                    <a:solidFill>
                      <a:schemeClr val="tx1"/>
                    </a:solidFill>
                    <a:effectLst/>
                    <a:latin typeface="+mn-lt"/>
                    <a:ea typeface="+mn-ea"/>
                    <a:cs typeface="+mn-cs"/>
                  </a:rPr>
                  <a:t>的虛擬節點</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是否映射到物理節點</a:t>
                </a:r>
                <a:r>
                  <a:rPr lang="en-US" altLang="zh-TW" sz="1200" b="0" i="0" kern="1200" dirty="0" err="1">
                    <a:solidFill>
                      <a:schemeClr val="tx1"/>
                    </a:solidFill>
                    <a:effectLst/>
                    <a:latin typeface="+mn-lt"/>
                    <a:ea typeface="+mn-ea"/>
                    <a:cs typeface="+mn-cs"/>
                  </a:rPr>
                  <a:t>i</a:t>
                </a:r>
                <a:r>
                  <a:rPr lang="en-US" altLang="zh-TW" sz="1200" b="0" i="0" kern="1200" dirty="0">
                    <a:solidFill>
                      <a:schemeClr val="tx1"/>
                    </a:solidFill>
                    <a:effectLst/>
                    <a:latin typeface="+mn-lt"/>
                    <a:ea typeface="+mn-ea"/>
                    <a:cs typeface="+mn-cs"/>
                  </a:rPr>
                  <a:t> (</a:t>
                </a:r>
                <a:r>
                  <a:rPr lang="en-US" altLang="zh-TW" b="0" i="0">
                    <a:latin typeface="Cambria Math" panose="02040503050406030204" pitchFamily="18" charset="0"/>
                  </a:rPr>
                  <a:t>𝑋_𝑖^(𝑣,𝑚)</a:t>
                </a:r>
                <a:r>
                  <a:rPr lang="en-US" altLang="zh-TW" dirty="0"/>
                  <a:t> </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或不映射</a:t>
                </a:r>
                <a:r>
                  <a:rPr lang="en-US" altLang="zh-TW" sz="1200" b="0" i="0" kern="1200" dirty="0">
                    <a:solidFill>
                      <a:schemeClr val="tx1"/>
                    </a:solidFill>
                    <a:effectLst/>
                    <a:latin typeface="+mn-lt"/>
                    <a:ea typeface="+mn-ea"/>
                    <a:cs typeface="+mn-cs"/>
                  </a:rPr>
                  <a:t>(</a:t>
                </a:r>
                <a:r>
                  <a:rPr lang="en-US" altLang="zh-TW" b="0" i="0">
                    <a:latin typeface="Cambria Math" panose="02040503050406030204" pitchFamily="18" charset="0"/>
                  </a:rPr>
                  <a:t>𝑋_𝑖^(𝑣,𝑚)</a:t>
                </a:r>
                <a:r>
                  <a:rPr lang="en-US" altLang="zh-TW" dirty="0"/>
                  <a:t> </a:t>
                </a:r>
                <a:r>
                  <a:rPr lang="en-US" altLang="zh-TW" sz="1200" b="0" i="0" kern="1200" dirty="0">
                    <a:solidFill>
                      <a:schemeClr val="tx1"/>
                    </a:solidFill>
                    <a:effectLst/>
                    <a:latin typeface="+mn-lt"/>
                    <a:ea typeface="+mn-ea"/>
                    <a:cs typeface="+mn-cs"/>
                  </a:rPr>
                  <a:t>=0)</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0" i="0">
                    <a:latin typeface="Cambria Math" panose="02040503050406030204" pitchFamily="18" charset="0"/>
                  </a:rPr>
                  <a:t>𝑌_</a:t>
                </a:r>
                <a:r>
                  <a:rPr lang="en-US" altLang="zh-TW" i="0">
                    <a:latin typeface="Cambria Math" panose="02040503050406030204" pitchFamily="18" charset="0"/>
                  </a:rPr>
                  <a:t>𝑖</a:t>
                </a:r>
                <a:r>
                  <a:rPr lang="en-US" altLang="zh-TW" b="0" i="0">
                    <a:latin typeface="Cambria Math" panose="02040503050406030204" pitchFamily="18" charset="0"/>
                  </a:rPr>
                  <a:t>𝑗^(</a:t>
                </a:r>
                <a:r>
                  <a:rPr lang="en-US" altLang="zh-TW" i="0">
                    <a:latin typeface="Cambria Math" panose="02040503050406030204" pitchFamily="18" charset="0"/>
                  </a:rPr>
                  <a:t>𝑣,𝑚)</a:t>
                </a:r>
                <a:r>
                  <a:rPr lang="zh-TW" altLang="en-US" sz="1200" b="0" i="0" kern="1200" dirty="0">
                    <a:solidFill>
                      <a:schemeClr val="tx1"/>
                    </a:solidFill>
                    <a:effectLst/>
                    <a:latin typeface="+mn-lt"/>
                    <a:ea typeface="+mn-ea"/>
                    <a:cs typeface="+mn-cs"/>
                  </a:rPr>
                  <a:t>表示</a:t>
                </a:r>
                <a:r>
                  <a:rPr lang="en-US" altLang="zh-TW" sz="1200" b="0" i="0" kern="1200" dirty="0">
                    <a:solidFill>
                      <a:schemeClr val="tx1"/>
                    </a:solidFill>
                    <a:effectLst/>
                    <a:latin typeface="+mn-lt"/>
                    <a:ea typeface="+mn-ea"/>
                    <a:cs typeface="+mn-cs"/>
                  </a:rPr>
                  <a:t>VI v </a:t>
                </a:r>
                <a:r>
                  <a:rPr lang="zh-TW" altLang="en-US" sz="1200" b="0" i="0" kern="1200" dirty="0">
                    <a:solidFill>
                      <a:schemeClr val="tx1"/>
                    </a:solidFill>
                    <a:effectLst/>
                    <a:latin typeface="+mn-lt"/>
                    <a:ea typeface="+mn-ea"/>
                    <a:cs typeface="+mn-cs"/>
                  </a:rPr>
                  <a:t>的虛擬鏈接</a:t>
                </a:r>
                <a:r>
                  <a:rPr lang="en-US" altLang="zh-TW" sz="1200" b="0" i="0" kern="1200" dirty="0" err="1">
                    <a:solidFill>
                      <a:schemeClr val="tx1"/>
                    </a:solidFill>
                    <a:effectLst/>
                    <a:latin typeface="+mn-lt"/>
                    <a:ea typeface="+mn-ea"/>
                    <a:cs typeface="+mn-cs"/>
                  </a:rPr>
                  <a:t>mn</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是否使用物理鏈接</a:t>
                </a:r>
                <a:r>
                  <a:rPr lang="en-US" altLang="zh-TW" sz="1200" b="0" i="0" kern="1200" dirty="0" err="1">
                    <a:solidFill>
                      <a:schemeClr val="tx1"/>
                    </a:solidFill>
                    <a:effectLst/>
                    <a:latin typeface="+mn-lt"/>
                    <a:ea typeface="+mn-ea"/>
                    <a:cs typeface="+mn-cs"/>
                  </a:rPr>
                  <a:t>ij</a:t>
                </a:r>
                <a:r>
                  <a:rPr lang="en-US" altLang="zh-TW" sz="1200" b="0" i="0" kern="1200" dirty="0">
                    <a:solidFill>
                      <a:schemeClr val="tx1"/>
                    </a:solidFill>
                    <a:effectLst/>
                    <a:latin typeface="+mn-lt"/>
                    <a:ea typeface="+mn-ea"/>
                    <a:cs typeface="+mn-cs"/>
                  </a:rPr>
                  <a:t> (</a:t>
                </a:r>
                <a:r>
                  <a:rPr lang="en-US" altLang="zh-TW" b="0" i="0">
                    <a:latin typeface="Cambria Math" panose="02040503050406030204" pitchFamily="18" charset="0"/>
                  </a:rPr>
                  <a:t>𝑌_</a:t>
                </a:r>
                <a:r>
                  <a:rPr lang="en-US" altLang="zh-TW" i="0">
                    <a:latin typeface="Cambria Math" panose="02040503050406030204" pitchFamily="18" charset="0"/>
                  </a:rPr>
                  <a:t>𝑖</a:t>
                </a:r>
                <a:r>
                  <a:rPr lang="en-US" altLang="zh-TW" b="0" i="0">
                    <a:latin typeface="Cambria Math" panose="02040503050406030204" pitchFamily="18" charset="0"/>
                  </a:rPr>
                  <a:t>𝑗^(</a:t>
                </a:r>
                <a:r>
                  <a:rPr lang="en-US" altLang="zh-TW" i="0">
                    <a:latin typeface="Cambria Math" panose="02040503050406030204" pitchFamily="18" charset="0"/>
                  </a:rPr>
                  <a:t>𝑣,𝑚)  </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或不使用</a:t>
                </a:r>
                <a:r>
                  <a:rPr lang="en-US" altLang="zh-TW" sz="1200" b="0" i="0" kern="1200" dirty="0">
                    <a:solidFill>
                      <a:schemeClr val="tx1"/>
                    </a:solidFill>
                    <a:effectLst/>
                    <a:latin typeface="+mn-lt"/>
                    <a:ea typeface="+mn-ea"/>
                    <a:cs typeface="+mn-cs"/>
                  </a:rPr>
                  <a:t>(</a:t>
                </a:r>
                <a:r>
                  <a:rPr lang="en-US" altLang="zh-TW" b="0" i="0">
                    <a:latin typeface="Cambria Math" panose="02040503050406030204" pitchFamily="18" charset="0"/>
                  </a:rPr>
                  <a:t>𝑌_</a:t>
                </a:r>
                <a:r>
                  <a:rPr lang="en-US" altLang="zh-TW" i="0">
                    <a:latin typeface="Cambria Math" panose="02040503050406030204" pitchFamily="18" charset="0"/>
                  </a:rPr>
                  <a:t>𝑖</a:t>
                </a:r>
                <a:r>
                  <a:rPr lang="en-US" altLang="zh-TW" b="0" i="0">
                    <a:latin typeface="Cambria Math" panose="02040503050406030204" pitchFamily="18" charset="0"/>
                  </a:rPr>
                  <a:t>𝑗^(</a:t>
                </a:r>
                <a:r>
                  <a:rPr lang="en-US" altLang="zh-TW" i="0">
                    <a:latin typeface="Cambria Math" panose="02040503050406030204" pitchFamily="18" charset="0"/>
                  </a:rPr>
                  <a:t>𝑣,𝑚)  </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完全重新配置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給出</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接受率的上限； 然而，這樣做的成本很高。</a:t>
                </a:r>
                <a:endParaRPr lang="en-US" altLang="zh-TW" sz="1200" b="0" i="0" kern="1200" dirty="0">
                  <a:solidFill>
                    <a:schemeClr val="tx1"/>
                  </a:solidFill>
                  <a:effectLst/>
                  <a:latin typeface="+mn-lt"/>
                  <a:ea typeface="+mn-ea"/>
                  <a:cs typeface="+mn-cs"/>
                </a:endParaRPr>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26</a:t>
            </a:fld>
            <a:endParaRPr lang="zh-TW" altLang="en-US"/>
          </a:p>
        </p:txBody>
      </p:sp>
    </p:spTree>
    <p:extLst>
      <p:ext uri="{BB962C8B-B14F-4D97-AF65-F5344CB8AC3E}">
        <p14:creationId xmlns:p14="http://schemas.microsoft.com/office/powerpoint/2010/main" val="155370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在遷移虛擬節點時很容易造成中斷</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12</a:t>
            </a:r>
            <a:r>
              <a:rPr lang="zh-TW" altLang="en-US" sz="1200" b="0" i="0" kern="1200" dirty="0">
                <a:solidFill>
                  <a:schemeClr val="tx1"/>
                </a:solidFill>
                <a:effectLst/>
                <a:latin typeface="+mn-lt"/>
                <a:ea typeface="+mn-ea"/>
                <a:cs typeface="+mn-cs"/>
              </a:rPr>
              <a:t>）保證已經嵌入的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節點必須保留在相同的物理主機中。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）保證已經嵌入的虛擬鏈接保持完整。</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當不考慮等式（</a:t>
            </a:r>
            <a:r>
              <a:rPr lang="en-US" altLang="zh-TW" sz="1200" b="0" i="0" kern="1200" dirty="0">
                <a:solidFill>
                  <a:schemeClr val="tx1"/>
                </a:solidFill>
                <a:effectLst/>
                <a:latin typeface="+mn-lt"/>
                <a:ea typeface="+mn-ea"/>
                <a:cs typeface="+mn-cs"/>
              </a:rPr>
              <a:t>12</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）時，節點和</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或鏈路的重新配置是可能的。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27</a:t>
            </a:fld>
            <a:endParaRPr lang="zh-TW" altLang="en-US"/>
          </a:p>
        </p:txBody>
      </p:sp>
    </p:spTree>
    <p:extLst>
      <p:ext uri="{BB962C8B-B14F-4D97-AF65-F5344CB8AC3E}">
        <p14:creationId xmlns:p14="http://schemas.microsoft.com/office/powerpoint/2010/main" val="2599609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我們跟踪每個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中節點和鏈接的變化。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𝑋</m:t>
                        </m:r>
                      </m:e>
                      <m:sub>
                        <m:r>
                          <a:rPr lang="en-US" altLang="zh-TW" b="0" i="1" smtClean="0">
                            <a:latin typeface="Cambria Math" panose="02040503050406030204" pitchFamily="18" charset="0"/>
                          </a:rPr>
                          <m:t>𝑣</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up>
                        <m:r>
                          <a:rPr lang="en-US" altLang="zh-TW" b="0" i="1" smtClean="0">
                            <a:latin typeface="Cambria Math" panose="02040503050406030204" pitchFamily="18" charset="0"/>
                          </a:rPr>
                          <m:t>𝐶h𝑎𝑛𝑔𝑒</m:t>
                        </m:r>
                      </m:sup>
                    </m:sSubSup>
                    <m:r>
                      <a:rPr lang="en-US" altLang="zh-TW" i="1">
                        <a:latin typeface="Cambria Math" panose="02040503050406030204" pitchFamily="18" charset="0"/>
                      </a:rPr>
                      <m:t> </m:t>
                    </m:r>
                  </m:oMath>
                </a14:m>
                <a:r>
                  <a:rPr lang="zh-TW" altLang="en-US" sz="1200" b="0" i="0" kern="1200" dirty="0">
                    <a:solidFill>
                      <a:schemeClr val="tx1"/>
                    </a:solidFill>
                    <a:effectLst/>
                    <a:latin typeface="+mn-lt"/>
                    <a:ea typeface="+mn-ea"/>
                    <a:cs typeface="+mn-cs"/>
                  </a:rPr>
                  <a:t> 如果 </a:t>
                </a:r>
                <a:r>
                  <a:rPr lang="en-US" altLang="zh-TW" sz="1200" b="0" i="0" kern="1200" dirty="0">
                    <a:solidFill>
                      <a:schemeClr val="tx1"/>
                    </a:solidFill>
                    <a:effectLst/>
                    <a:latin typeface="+mn-lt"/>
                    <a:ea typeface="+mn-ea"/>
                    <a:cs typeface="+mn-cs"/>
                  </a:rPr>
                  <a:t>VI v </a:t>
                </a:r>
                <a:r>
                  <a:rPr lang="zh-TW" altLang="en-US" sz="1200" b="0" i="0" kern="1200" dirty="0">
                    <a:solidFill>
                      <a:schemeClr val="tx1"/>
                    </a:solidFill>
                    <a:effectLst/>
                    <a:latin typeface="+mn-lt"/>
                    <a:ea typeface="+mn-ea"/>
                    <a:cs typeface="+mn-cs"/>
                  </a:rPr>
                  <a:t>中的虛擬節點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是否被移動 </a:t>
                </a:r>
                <a:r>
                  <a:rPr lang="en-US" altLang="zh-TW" sz="1200" b="0" i="0" kern="1200" dirty="0">
                    <a:solidFill>
                      <a:schemeClr val="tx1"/>
                    </a:solidFill>
                    <a:effectLst/>
                    <a:latin typeface="+mn-lt"/>
                    <a:ea typeface="+mn-ea"/>
                    <a:cs typeface="+mn-cs"/>
                  </a:rPr>
                  <a:t>(</a:t>
                </a: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𝑋</m:t>
                        </m:r>
                      </m:e>
                      <m:sub>
                        <m:r>
                          <a:rPr lang="en-US" altLang="zh-TW" b="0" i="1" smtClean="0">
                            <a:latin typeface="Cambria Math" panose="02040503050406030204" pitchFamily="18" charset="0"/>
                          </a:rPr>
                          <m:t>𝑣</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up>
                        <m:r>
                          <a:rPr lang="en-US" altLang="zh-TW" b="0" i="1" smtClean="0">
                            <a:latin typeface="Cambria Math" panose="02040503050406030204" pitchFamily="18" charset="0"/>
                          </a:rPr>
                          <m:t>𝐶h𝑎𝑛𝑔𝑒</m:t>
                        </m:r>
                      </m:sup>
                    </m:sSubSup>
                    <m:r>
                      <a:rPr lang="en-US" altLang="zh-TW" i="1">
                        <a:latin typeface="Cambria Math" panose="02040503050406030204" pitchFamily="18" charset="0"/>
                      </a:rPr>
                      <m:t> </m:t>
                    </m:r>
                  </m:oMath>
                </a14:m>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，如果沒有</a:t>
                </a:r>
                <a:r>
                  <a:rPr lang="en-US" altLang="zh-TW" sz="1200" b="0" i="0" kern="1200" dirty="0">
                    <a:solidFill>
                      <a:schemeClr val="tx1"/>
                    </a:solidFill>
                    <a:effectLst/>
                    <a:latin typeface="+mn-lt"/>
                    <a:ea typeface="+mn-ea"/>
                    <a:cs typeface="+mn-cs"/>
                  </a:rPr>
                  <a:t>(</a:t>
                </a: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𝑋</m:t>
                        </m:r>
                      </m:e>
                      <m:sub>
                        <m:r>
                          <a:rPr lang="en-US" altLang="zh-TW" b="0" i="1" smtClean="0">
                            <a:latin typeface="Cambria Math" panose="02040503050406030204" pitchFamily="18" charset="0"/>
                          </a:rPr>
                          <m:t>𝑣</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up>
                        <m:r>
                          <a:rPr lang="en-US" altLang="zh-TW" b="0" i="1" smtClean="0">
                            <a:latin typeface="Cambria Math" panose="02040503050406030204" pitchFamily="18" charset="0"/>
                          </a:rPr>
                          <m:t>𝐶h𝑎𝑛𝑔𝑒</m:t>
                        </m:r>
                      </m:sup>
                    </m:sSubSup>
                    <m:r>
                      <a:rPr lang="en-US" altLang="zh-TW" i="1">
                        <a:latin typeface="Cambria Math" panose="02040503050406030204" pitchFamily="18" charset="0"/>
                      </a:rPr>
                      <m:t> </m:t>
                    </m:r>
                  </m:oMath>
                </a14:m>
                <a:r>
                  <a:rPr lang="en-US" altLang="zh-TW" sz="1200" b="0" i="0" kern="1200" dirty="0">
                    <a:solidFill>
                      <a:schemeClr val="tx1"/>
                    </a:solidFill>
                    <a:effectLst/>
                    <a:latin typeface="+mn-lt"/>
                    <a:ea typeface="+mn-ea"/>
                    <a:cs typeface="+mn-cs"/>
                  </a:rPr>
                  <a:t>=0)</a:t>
                </a:r>
                <a:r>
                  <a:rPr lang="zh-TW" altLang="en-US" sz="1200" b="0" i="0" kern="1200" dirty="0">
                    <a:solidFill>
                      <a:schemeClr val="tx1"/>
                    </a:solidFill>
                    <a:effectLst/>
                    <a:latin typeface="+mn-lt"/>
                    <a:ea typeface="+mn-ea"/>
                    <a:cs typeface="+mn-cs"/>
                  </a:rPr>
                  <a:t> 。該約束反映在等式（</a:t>
                </a:r>
                <a:r>
                  <a:rPr lang="en-US" altLang="zh-TW" sz="1200" b="0" i="0" kern="1200" dirty="0">
                    <a:solidFill>
                      <a:schemeClr val="tx1"/>
                    </a:solidFill>
                    <a:effectLst/>
                    <a:latin typeface="+mn-lt"/>
                    <a:ea typeface="+mn-ea"/>
                    <a:cs typeface="+mn-cs"/>
                  </a:rPr>
                  <a:t>14</a:t>
                </a:r>
                <a:r>
                  <a:rPr lang="zh-TW" altLang="en-US" sz="1200" b="0" i="0" kern="1200" dirty="0">
                    <a:solidFill>
                      <a:schemeClr val="tx1"/>
                    </a:solidFill>
                    <a:effectLst/>
                    <a:latin typeface="+mn-lt"/>
                    <a:ea typeface="+mn-ea"/>
                    <a:cs typeface="+mn-cs"/>
                  </a:rPr>
                  <a:t>）中。</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sup>
                    </m:sSubSup>
                  </m:oMath>
                </a14:m>
                <a:r>
                  <a:rPr lang="zh-TW" altLang="en-US" sz="1200" b="0" i="0" kern="1200" dirty="0">
                    <a:solidFill>
                      <a:schemeClr val="tx1"/>
                    </a:solidFill>
                    <a:effectLst/>
                    <a:latin typeface="+mn-lt"/>
                    <a:ea typeface="+mn-ea"/>
                    <a:cs typeface="+mn-cs"/>
                  </a:rPr>
                  <a:t>  如果在</a:t>
                </a:r>
                <a:r>
                  <a:rPr lang="en-US" altLang="zh-TW" sz="1200" b="0" i="0" kern="1200" dirty="0">
                    <a:solidFill>
                      <a:schemeClr val="tx1"/>
                    </a:solidFill>
                    <a:effectLst/>
                    <a:latin typeface="+mn-lt"/>
                    <a:ea typeface="+mn-ea"/>
                    <a:cs typeface="+mn-cs"/>
                  </a:rPr>
                  <a:t>VI V</a:t>
                </a:r>
                <a:r>
                  <a:rPr lang="zh-TW" altLang="en-US" sz="1200" b="0" i="0" kern="1200" dirty="0">
                    <a:solidFill>
                      <a:schemeClr val="tx1"/>
                    </a:solidFill>
                    <a:effectLst/>
                    <a:latin typeface="+mn-lt"/>
                    <a:ea typeface="+mn-ea"/>
                    <a:cs typeface="+mn-cs"/>
                  </a:rPr>
                  <a:t>虛擬鏈結</a:t>
                </a:r>
                <a:r>
                  <a:rPr lang="en-US" altLang="zh-TW" sz="1200" b="0" i="0" kern="1200" dirty="0" err="1">
                    <a:solidFill>
                      <a:schemeClr val="tx1"/>
                    </a:solidFill>
                    <a:effectLst/>
                    <a:latin typeface="+mn-lt"/>
                    <a:ea typeface="+mn-ea"/>
                    <a:cs typeface="+mn-cs"/>
                  </a:rPr>
                  <a:t>mn</a:t>
                </a:r>
                <a:r>
                  <a:rPr lang="zh-TW" altLang="en-US" sz="1200" b="0" i="0" kern="1200" dirty="0">
                    <a:solidFill>
                      <a:schemeClr val="tx1"/>
                    </a:solidFill>
                    <a:effectLst/>
                    <a:latin typeface="+mn-lt"/>
                    <a:ea typeface="+mn-ea"/>
                    <a:cs typeface="+mn-cs"/>
                  </a:rPr>
                  <a:t>為重新配置（</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sup>
                    </m:sSubSup>
                  </m:oMath>
                </a14:m>
                <a:r>
                  <a:rPr lang="en-US" altLang="zh-TW" sz="1200" b="0" i="0" kern="1200" dirty="0">
                    <a:solidFill>
                      <a:schemeClr val="tx1"/>
                    </a:solidFill>
                    <a:effectLst/>
                    <a:latin typeface="+mn-lt"/>
                    <a:ea typeface="+mn-ea"/>
                    <a:cs typeface="+mn-cs"/>
                  </a:rPr>
                  <a:t>= 1</a:t>
                </a:r>
                <a:r>
                  <a:rPr lang="zh-TW" altLang="en-US" sz="1200" b="0" i="0" kern="1200" dirty="0">
                    <a:solidFill>
                      <a:schemeClr val="tx1"/>
                    </a:solidFill>
                    <a:effectLst/>
                    <a:latin typeface="+mn-lt"/>
                    <a:ea typeface="+mn-ea"/>
                    <a:cs typeface="+mn-cs"/>
                  </a:rPr>
                  <a:t>）或否（</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sup>
                    </m:sSubSup>
                  </m:oMath>
                </a14:m>
                <a:r>
                  <a:rPr lang="en-US" altLang="zh-TW" sz="1200" b="0" i="0" kern="1200" dirty="0">
                    <a:solidFill>
                      <a:schemeClr val="tx1"/>
                    </a:solidFill>
                    <a:effectLst/>
                    <a:latin typeface="+mn-lt"/>
                    <a:ea typeface="+mn-ea"/>
                    <a:cs typeface="+mn-cs"/>
                  </a:rPr>
                  <a:t>= 0</a:t>
                </a:r>
                <a:r>
                  <a:rPr lang="zh-TW" altLang="en-US" sz="1200" b="0" i="0" kern="1200" dirty="0">
                    <a:solidFill>
                      <a:schemeClr val="tx1"/>
                    </a:solidFill>
                    <a:effectLst/>
                    <a:latin typeface="+mn-lt"/>
                    <a:ea typeface="+mn-ea"/>
                    <a:cs typeface="+mn-cs"/>
                  </a:rPr>
                  <a:t>），這是由方程保證 </a:t>
                </a:r>
                <a:r>
                  <a:rPr lang="en-US" altLang="zh-TW" sz="1200" b="0" i="0" kern="1200" dirty="0">
                    <a:solidFill>
                      <a:schemeClr val="tx1"/>
                    </a:solidFill>
                    <a:effectLst/>
                    <a:latin typeface="+mn-lt"/>
                    <a:ea typeface="+mn-ea"/>
                    <a:cs typeface="+mn-cs"/>
                  </a:rPr>
                  <a:t>(15)</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(16)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(17)</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變數 </a:t>
                </a: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r>
                          <a:rPr lang="en-US" altLang="zh-TW" b="0" i="1" smtClean="0">
                            <a:latin typeface="Cambria Math" panose="02040503050406030204" pitchFamily="18" charset="0"/>
                          </a:rPr>
                          <m:t>𝐴𝑈𝑋</m:t>
                        </m:r>
                      </m:sup>
                    </m:sSubSup>
                  </m:oMath>
                </a14:m>
                <a:r>
                  <a:rPr lang="zh-TW" altLang="en-US" sz="1200" b="0" i="0" kern="1200" dirty="0">
                    <a:solidFill>
                      <a:schemeClr val="tx1"/>
                    </a:solidFill>
                    <a:effectLst/>
                    <a:latin typeface="+mn-lt"/>
                    <a:ea typeface="+mn-ea"/>
                    <a:cs typeface="+mn-cs"/>
                  </a:rPr>
                  <a:t> 和 </a:t>
                </a:r>
                <a:r>
                  <a:rPr lang="en-US" altLang="zh-TW" sz="1200" b="0" i="0" kern="1200" dirty="0">
                    <a:solidFill>
                      <a:schemeClr val="tx1"/>
                    </a:solidFill>
                    <a:effectLst/>
                    <a:latin typeface="+mn-lt"/>
                    <a:ea typeface="+mn-ea"/>
                    <a:cs typeface="+mn-cs"/>
                  </a:rPr>
                  <a:t>K </a:t>
                </a:r>
                <a:r>
                  <a:rPr lang="zh-TW" altLang="en-US" sz="1200" b="0" i="0" kern="1200" dirty="0">
                    <a:solidFill>
                      <a:schemeClr val="tx1"/>
                    </a:solidFill>
                    <a:effectLst/>
                    <a:latin typeface="+mn-lt"/>
                    <a:ea typeface="+mn-ea"/>
                    <a:cs typeface="+mn-cs"/>
                  </a:rPr>
                  <a:t>是幫助跟踪虛擬鏈接變化的輔助變數。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r>
                          <a:rPr lang="en-US" altLang="zh-TW" b="0" i="1" smtClean="0">
                            <a:latin typeface="Cambria Math" panose="02040503050406030204" pitchFamily="18" charset="0"/>
                          </a:rPr>
                          <m:t>𝐴𝑈𝑋</m:t>
                        </m:r>
                      </m:sup>
                    </m:sSubSup>
                  </m:oMath>
                </a14:m>
                <a:r>
                  <a:rPr lang="zh-TW" altLang="en-US" sz="1200" b="0" i="0" kern="1200" dirty="0">
                    <a:solidFill>
                      <a:schemeClr val="tx1"/>
                    </a:solidFill>
                    <a:effectLst/>
                    <a:latin typeface="+mn-lt"/>
                    <a:ea typeface="+mn-ea"/>
                    <a:cs typeface="+mn-cs"/>
                  </a:rPr>
                  <a:t>，在等式（</a:t>
                </a:r>
                <a:r>
                  <a:rPr lang="en-US" altLang="zh-TW" sz="1200" b="0" i="0" kern="1200" dirty="0">
                    <a:solidFill>
                      <a:schemeClr val="tx1"/>
                    </a:solidFill>
                    <a:effectLst/>
                    <a:latin typeface="+mn-lt"/>
                    <a:ea typeface="+mn-ea"/>
                    <a:cs typeface="+mn-cs"/>
                  </a:rPr>
                  <a:t>15</a:t>
                </a:r>
                <a:r>
                  <a:rPr lang="zh-TW" altLang="en-US" sz="1200" b="0" i="0" kern="1200" dirty="0">
                    <a:solidFill>
                      <a:schemeClr val="tx1"/>
                    </a:solidFill>
                    <a:effectLst/>
                    <a:latin typeface="+mn-lt"/>
                    <a:ea typeface="+mn-ea"/>
                    <a:cs typeface="+mn-cs"/>
                  </a:rPr>
                  <a:t>）中，提供了</a:t>
                </a:r>
                <a:r>
                  <a:rPr lang="zh-TW" altLang="en-US" sz="1200" b="1" i="0" u="sng" kern="1200" dirty="0">
                    <a:solidFill>
                      <a:schemeClr val="tx1"/>
                    </a:solidFill>
                    <a:effectLst/>
                    <a:latin typeface="+mn-lt"/>
                    <a:ea typeface="+mn-ea"/>
                    <a:cs typeface="+mn-cs"/>
                  </a:rPr>
                  <a:t>改變虛擬鏈接 </a:t>
                </a:r>
                <a:r>
                  <a:rPr lang="en-US" altLang="zh-TW" sz="1200" b="1" i="0" u="sng" kern="1200" dirty="0" err="1">
                    <a:solidFill>
                      <a:schemeClr val="tx1"/>
                    </a:solidFill>
                    <a:effectLst/>
                    <a:latin typeface="+mn-lt"/>
                    <a:ea typeface="+mn-ea"/>
                    <a:cs typeface="+mn-cs"/>
                  </a:rPr>
                  <a:t>mn</a:t>
                </a:r>
                <a:r>
                  <a:rPr lang="en-US" altLang="zh-TW" sz="1200" b="1" i="0" u="sng" kern="1200" dirty="0">
                    <a:solidFill>
                      <a:schemeClr val="tx1"/>
                    </a:solidFill>
                    <a:effectLst/>
                    <a:latin typeface="+mn-lt"/>
                    <a:ea typeface="+mn-ea"/>
                    <a:cs typeface="+mn-cs"/>
                  </a:rPr>
                  <a:t> </a:t>
                </a:r>
                <a:r>
                  <a:rPr lang="zh-TW" altLang="en-US" sz="1200" b="1" i="0" u="sng" kern="1200" dirty="0">
                    <a:solidFill>
                      <a:schemeClr val="tx1"/>
                    </a:solidFill>
                    <a:effectLst/>
                    <a:latin typeface="+mn-lt"/>
                    <a:ea typeface="+mn-ea"/>
                    <a:cs typeface="+mn-cs"/>
                  </a:rPr>
                  <a:t>的嵌入所影響的物理鏈接的數量</a:t>
                </a:r>
                <a:r>
                  <a:rPr lang="zh-TW" altLang="en-US" sz="1200" b="0" i="0" kern="1200" dirty="0">
                    <a:solidFill>
                      <a:schemeClr val="tx1"/>
                    </a:solidFill>
                    <a:effectLst/>
                    <a:latin typeface="+mn-lt"/>
                    <a:ea typeface="+mn-ea"/>
                    <a:cs typeface="+mn-cs"/>
                  </a:rPr>
                  <a:t>。 </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我們跟踪每個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中節點和鏈接的變化。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i="0">
                    <a:latin typeface="Cambria Math" panose="02040503050406030204" pitchFamily="18" charset="0"/>
                  </a:rPr>
                  <a:t>𝑋_(</a:t>
                </a:r>
                <a:r>
                  <a:rPr lang="en-US" altLang="zh-TW" b="0" i="0">
                    <a:latin typeface="Cambria Math" panose="02040503050406030204" pitchFamily="18" charset="0"/>
                  </a:rPr>
                  <a:t>𝑣,𝑚)^𝐶ℎ𝑎𝑛𝑔𝑒 </a:t>
                </a:r>
                <a:r>
                  <a:rPr lang="en-US" altLang="zh-TW" i="0">
                    <a:latin typeface="Cambria Math" panose="02040503050406030204" pitchFamily="18" charset="0"/>
                  </a:rPr>
                  <a:t> </a:t>
                </a:r>
                <a:r>
                  <a:rPr lang="zh-TW" altLang="en-US" sz="1200" b="0" i="0" kern="1200" dirty="0">
                    <a:solidFill>
                      <a:schemeClr val="tx1"/>
                    </a:solidFill>
                    <a:effectLst/>
                    <a:latin typeface="+mn-lt"/>
                    <a:ea typeface="+mn-ea"/>
                    <a:cs typeface="+mn-cs"/>
                  </a:rPr>
                  <a:t> 如果 </a:t>
                </a:r>
                <a:r>
                  <a:rPr lang="en-US" altLang="zh-TW" sz="1200" b="0" i="0" kern="1200" dirty="0">
                    <a:solidFill>
                      <a:schemeClr val="tx1"/>
                    </a:solidFill>
                    <a:effectLst/>
                    <a:latin typeface="+mn-lt"/>
                    <a:ea typeface="+mn-ea"/>
                    <a:cs typeface="+mn-cs"/>
                  </a:rPr>
                  <a:t>VI v </a:t>
                </a:r>
                <a:r>
                  <a:rPr lang="zh-TW" altLang="en-US" sz="1200" b="0" i="0" kern="1200" dirty="0">
                    <a:solidFill>
                      <a:schemeClr val="tx1"/>
                    </a:solidFill>
                    <a:effectLst/>
                    <a:latin typeface="+mn-lt"/>
                    <a:ea typeface="+mn-ea"/>
                    <a:cs typeface="+mn-cs"/>
                  </a:rPr>
                  <a:t>中的虛擬節點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是否被移動 </a:t>
                </a:r>
                <a:r>
                  <a:rPr lang="en-US" altLang="zh-TW" sz="1200" b="0" i="0" kern="1200" dirty="0">
                    <a:solidFill>
                      <a:schemeClr val="tx1"/>
                    </a:solidFill>
                    <a:effectLst/>
                    <a:latin typeface="+mn-lt"/>
                    <a:ea typeface="+mn-ea"/>
                    <a:cs typeface="+mn-cs"/>
                  </a:rPr>
                  <a:t>(</a:t>
                </a:r>
                <a:r>
                  <a:rPr lang="en-US" altLang="zh-TW" i="0">
                    <a:latin typeface="Cambria Math" panose="02040503050406030204" pitchFamily="18" charset="0"/>
                  </a:rPr>
                  <a:t>𝑋_(</a:t>
                </a:r>
                <a:r>
                  <a:rPr lang="en-US" altLang="zh-TW" b="0" i="0">
                    <a:latin typeface="Cambria Math" panose="02040503050406030204" pitchFamily="18" charset="0"/>
                  </a:rPr>
                  <a:t>𝑣,𝑚)^𝐶ℎ𝑎𝑛𝑔𝑒 </a:t>
                </a:r>
                <a:r>
                  <a:rPr lang="en-US" altLang="zh-TW" i="0">
                    <a:latin typeface="Cambria Math" panose="02040503050406030204" pitchFamily="18" charset="0"/>
                  </a:rPr>
                  <a:t> </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，如果沒有</a:t>
                </a:r>
                <a:r>
                  <a:rPr lang="en-US" altLang="zh-TW" sz="1200" b="0" i="0" kern="1200" dirty="0">
                    <a:solidFill>
                      <a:schemeClr val="tx1"/>
                    </a:solidFill>
                    <a:effectLst/>
                    <a:latin typeface="+mn-lt"/>
                    <a:ea typeface="+mn-ea"/>
                    <a:cs typeface="+mn-cs"/>
                  </a:rPr>
                  <a:t>(</a:t>
                </a:r>
                <a:r>
                  <a:rPr lang="en-US" altLang="zh-TW" i="0">
                    <a:latin typeface="Cambria Math" panose="02040503050406030204" pitchFamily="18" charset="0"/>
                  </a:rPr>
                  <a:t>𝑋_(</a:t>
                </a:r>
                <a:r>
                  <a:rPr lang="en-US" altLang="zh-TW" b="0" i="0">
                    <a:latin typeface="Cambria Math" panose="02040503050406030204" pitchFamily="18" charset="0"/>
                  </a:rPr>
                  <a:t>𝑣,𝑚)^𝐶ℎ𝑎𝑛𝑔𝑒 </a:t>
                </a:r>
                <a:r>
                  <a:rPr lang="en-US" altLang="zh-TW" i="0">
                    <a:latin typeface="Cambria Math" panose="02040503050406030204" pitchFamily="18" charset="0"/>
                  </a:rPr>
                  <a:t> </a:t>
                </a:r>
                <a:r>
                  <a:rPr lang="en-US" altLang="zh-TW" sz="1200" b="0" i="0" kern="1200" dirty="0">
                    <a:solidFill>
                      <a:schemeClr val="tx1"/>
                    </a:solidFill>
                    <a:effectLst/>
                    <a:latin typeface="+mn-lt"/>
                    <a:ea typeface="+mn-ea"/>
                    <a:cs typeface="+mn-cs"/>
                  </a:rPr>
                  <a:t>=0)</a:t>
                </a:r>
                <a:r>
                  <a:rPr lang="zh-TW" altLang="en-US" sz="1200" b="0" i="0" kern="1200" dirty="0">
                    <a:solidFill>
                      <a:schemeClr val="tx1"/>
                    </a:solidFill>
                    <a:effectLst/>
                    <a:latin typeface="+mn-lt"/>
                    <a:ea typeface="+mn-ea"/>
                    <a:cs typeface="+mn-cs"/>
                  </a:rPr>
                  <a:t> 。該約束反映在等式（</a:t>
                </a:r>
                <a:r>
                  <a:rPr lang="en-US" altLang="zh-TW" sz="1200" b="0" i="0" kern="1200" dirty="0">
                    <a:solidFill>
                      <a:schemeClr val="tx1"/>
                    </a:solidFill>
                    <a:effectLst/>
                    <a:latin typeface="+mn-lt"/>
                    <a:ea typeface="+mn-ea"/>
                    <a:cs typeface="+mn-cs"/>
                  </a:rPr>
                  <a:t>14</a:t>
                </a:r>
                <a:r>
                  <a:rPr lang="zh-TW" altLang="en-US" sz="1200" b="0" i="0" kern="1200" dirty="0">
                    <a:solidFill>
                      <a:schemeClr val="tx1"/>
                    </a:solidFill>
                    <a:effectLst/>
                    <a:latin typeface="+mn-lt"/>
                    <a:ea typeface="+mn-ea"/>
                    <a:cs typeface="+mn-cs"/>
                  </a:rPr>
                  <a:t>）中。</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b="0" i="0">
                    <a:latin typeface="Cambria Math" panose="02040503050406030204" pitchFamily="18" charset="0"/>
                  </a:rPr>
                  <a:t>𝑌_(</a:t>
                </a:r>
                <a:r>
                  <a:rPr lang="en-US" altLang="zh-TW" i="0">
                    <a:latin typeface="Cambria Math" panose="02040503050406030204" pitchFamily="18" charset="0"/>
                  </a:rPr>
                  <a:t>𝑣,𝑚𝑛)^𝐶ℎ𝑎𝑛𝑔𝑒</a:t>
                </a:r>
                <a:r>
                  <a:rPr lang="zh-TW" altLang="en-US" sz="1200" b="0" i="0" kern="1200" dirty="0">
                    <a:solidFill>
                      <a:schemeClr val="tx1"/>
                    </a:solidFill>
                    <a:effectLst/>
                    <a:latin typeface="+mn-lt"/>
                    <a:ea typeface="+mn-ea"/>
                    <a:cs typeface="+mn-cs"/>
                  </a:rPr>
                  <a:t>  如果在</a:t>
                </a:r>
                <a:r>
                  <a:rPr lang="en-US" altLang="zh-TW" sz="1200" b="0" i="0" kern="1200" dirty="0">
                    <a:solidFill>
                      <a:schemeClr val="tx1"/>
                    </a:solidFill>
                    <a:effectLst/>
                    <a:latin typeface="+mn-lt"/>
                    <a:ea typeface="+mn-ea"/>
                    <a:cs typeface="+mn-cs"/>
                  </a:rPr>
                  <a:t>VI V</a:t>
                </a:r>
                <a:r>
                  <a:rPr lang="zh-TW" altLang="en-US" sz="1200" b="0" i="0" kern="1200" dirty="0">
                    <a:solidFill>
                      <a:schemeClr val="tx1"/>
                    </a:solidFill>
                    <a:effectLst/>
                    <a:latin typeface="+mn-lt"/>
                    <a:ea typeface="+mn-ea"/>
                    <a:cs typeface="+mn-cs"/>
                  </a:rPr>
                  <a:t>虛擬鏈結</a:t>
                </a:r>
                <a:r>
                  <a:rPr lang="en-US" altLang="zh-TW" sz="1200" b="0" i="0" kern="1200" dirty="0" err="1">
                    <a:solidFill>
                      <a:schemeClr val="tx1"/>
                    </a:solidFill>
                    <a:effectLst/>
                    <a:latin typeface="+mn-lt"/>
                    <a:ea typeface="+mn-ea"/>
                    <a:cs typeface="+mn-cs"/>
                  </a:rPr>
                  <a:t>mn</a:t>
                </a:r>
                <a:r>
                  <a:rPr lang="zh-TW" altLang="en-US" sz="1200" b="0" i="0" kern="1200" dirty="0">
                    <a:solidFill>
                      <a:schemeClr val="tx1"/>
                    </a:solidFill>
                    <a:effectLst/>
                    <a:latin typeface="+mn-lt"/>
                    <a:ea typeface="+mn-ea"/>
                    <a:cs typeface="+mn-cs"/>
                  </a:rPr>
                  <a:t>為重新配置（</a:t>
                </a:r>
                <a:r>
                  <a:rPr lang="en-US" altLang="zh-TW" b="0" i="0">
                    <a:latin typeface="Cambria Math" panose="02040503050406030204" pitchFamily="18" charset="0"/>
                  </a:rPr>
                  <a:t>𝑌_(</a:t>
                </a:r>
                <a:r>
                  <a:rPr lang="en-US" altLang="zh-TW" i="0">
                    <a:latin typeface="Cambria Math" panose="02040503050406030204" pitchFamily="18" charset="0"/>
                  </a:rPr>
                  <a:t>𝑣,𝑚𝑛)^𝐶ℎ𝑎𝑛𝑔𝑒</a:t>
                </a:r>
                <a:r>
                  <a:rPr lang="en-US" altLang="zh-TW" sz="1200" b="0" i="0" kern="1200" dirty="0">
                    <a:solidFill>
                      <a:schemeClr val="tx1"/>
                    </a:solidFill>
                    <a:effectLst/>
                    <a:latin typeface="+mn-lt"/>
                    <a:ea typeface="+mn-ea"/>
                    <a:cs typeface="+mn-cs"/>
                  </a:rPr>
                  <a:t>= 1</a:t>
                </a:r>
                <a:r>
                  <a:rPr lang="zh-TW" altLang="en-US" sz="1200" b="0" i="0" kern="1200" dirty="0">
                    <a:solidFill>
                      <a:schemeClr val="tx1"/>
                    </a:solidFill>
                    <a:effectLst/>
                    <a:latin typeface="+mn-lt"/>
                    <a:ea typeface="+mn-ea"/>
                    <a:cs typeface="+mn-cs"/>
                  </a:rPr>
                  <a:t>）或否（</a:t>
                </a:r>
                <a:r>
                  <a:rPr lang="en-US" altLang="zh-TW" b="0" i="0">
                    <a:latin typeface="Cambria Math" panose="02040503050406030204" pitchFamily="18" charset="0"/>
                  </a:rPr>
                  <a:t>𝑌_(</a:t>
                </a:r>
                <a:r>
                  <a:rPr lang="en-US" altLang="zh-TW" i="0">
                    <a:latin typeface="Cambria Math" panose="02040503050406030204" pitchFamily="18" charset="0"/>
                  </a:rPr>
                  <a:t>𝑣,𝑚𝑛)^𝐶ℎ𝑎𝑛𝑔𝑒</a:t>
                </a:r>
                <a:r>
                  <a:rPr lang="en-US" altLang="zh-TW" sz="1200" b="0" i="0" kern="1200" dirty="0">
                    <a:solidFill>
                      <a:schemeClr val="tx1"/>
                    </a:solidFill>
                    <a:effectLst/>
                    <a:latin typeface="+mn-lt"/>
                    <a:ea typeface="+mn-ea"/>
                    <a:cs typeface="+mn-cs"/>
                  </a:rPr>
                  <a:t>= 0</a:t>
                </a:r>
                <a:r>
                  <a:rPr lang="zh-TW" altLang="en-US" sz="1200" b="0" i="0" kern="1200" dirty="0">
                    <a:solidFill>
                      <a:schemeClr val="tx1"/>
                    </a:solidFill>
                    <a:effectLst/>
                    <a:latin typeface="+mn-lt"/>
                    <a:ea typeface="+mn-ea"/>
                    <a:cs typeface="+mn-cs"/>
                  </a:rPr>
                  <a:t>），這是由方程保證 </a:t>
                </a:r>
                <a:r>
                  <a:rPr lang="en-US" altLang="zh-TW" sz="1200" b="0" i="0" kern="1200" dirty="0">
                    <a:solidFill>
                      <a:schemeClr val="tx1"/>
                    </a:solidFill>
                    <a:effectLst/>
                    <a:latin typeface="+mn-lt"/>
                    <a:ea typeface="+mn-ea"/>
                    <a:cs typeface="+mn-cs"/>
                  </a:rPr>
                  <a:t>(15)</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(16)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(17)</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變數 </a:t>
                </a:r>
                <a:r>
                  <a:rPr lang="en-US" altLang="zh-TW" i="0">
                    <a:latin typeface="Cambria Math" panose="02040503050406030204" pitchFamily="18" charset="0"/>
                  </a:rPr>
                  <a:t>𝑌_(𝑣,𝑚𝑛)^𝐶ℎ𝑎𝑛𝑔𝑒</a:t>
                </a:r>
                <a:r>
                  <a:rPr lang="en-US" altLang="zh-TW" b="0" i="0">
                    <a:latin typeface="Cambria Math" panose="02040503050406030204" pitchFamily="18" charset="0"/>
                  </a:rPr>
                  <a:t>𝐴𝑈𝑋</a:t>
                </a:r>
                <a:r>
                  <a:rPr lang="zh-TW" altLang="en-US" sz="1200" b="0" i="0" kern="1200" dirty="0">
                    <a:solidFill>
                      <a:schemeClr val="tx1"/>
                    </a:solidFill>
                    <a:effectLst/>
                    <a:latin typeface="+mn-lt"/>
                    <a:ea typeface="+mn-ea"/>
                    <a:cs typeface="+mn-cs"/>
                  </a:rPr>
                  <a:t> 和 </a:t>
                </a:r>
                <a:r>
                  <a:rPr lang="en-US" altLang="zh-TW" sz="1200" b="0" i="0" kern="1200" dirty="0">
                    <a:solidFill>
                      <a:schemeClr val="tx1"/>
                    </a:solidFill>
                    <a:effectLst/>
                    <a:latin typeface="+mn-lt"/>
                    <a:ea typeface="+mn-ea"/>
                    <a:cs typeface="+mn-cs"/>
                  </a:rPr>
                  <a:t>K </a:t>
                </a:r>
                <a:r>
                  <a:rPr lang="zh-TW" altLang="en-US" sz="1200" b="0" i="0" kern="1200" dirty="0">
                    <a:solidFill>
                      <a:schemeClr val="tx1"/>
                    </a:solidFill>
                    <a:effectLst/>
                    <a:latin typeface="+mn-lt"/>
                    <a:ea typeface="+mn-ea"/>
                    <a:cs typeface="+mn-cs"/>
                  </a:rPr>
                  <a:t>是幫助跟踪虛擬鏈接變化的輔助變數。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i="0">
                    <a:latin typeface="Cambria Math" panose="02040503050406030204" pitchFamily="18" charset="0"/>
                  </a:rPr>
                  <a:t>𝑌_(𝑣,𝑚𝑛)^𝐶ℎ𝑎𝑛𝑔𝑒</a:t>
                </a:r>
                <a:r>
                  <a:rPr lang="en-US" altLang="zh-TW" b="0" i="0">
                    <a:latin typeface="Cambria Math" panose="02040503050406030204" pitchFamily="18" charset="0"/>
                  </a:rPr>
                  <a:t>𝐴𝑈𝑋</a:t>
                </a:r>
                <a:r>
                  <a:rPr lang="zh-TW" altLang="en-US" sz="1200" b="0" i="0" kern="1200" dirty="0">
                    <a:solidFill>
                      <a:schemeClr val="tx1"/>
                    </a:solidFill>
                    <a:effectLst/>
                    <a:latin typeface="+mn-lt"/>
                    <a:ea typeface="+mn-ea"/>
                    <a:cs typeface="+mn-cs"/>
                  </a:rPr>
                  <a:t>，在等式（</a:t>
                </a:r>
                <a:r>
                  <a:rPr lang="en-US" altLang="zh-TW" sz="1200" b="0" i="0" kern="1200" dirty="0">
                    <a:solidFill>
                      <a:schemeClr val="tx1"/>
                    </a:solidFill>
                    <a:effectLst/>
                    <a:latin typeface="+mn-lt"/>
                    <a:ea typeface="+mn-ea"/>
                    <a:cs typeface="+mn-cs"/>
                  </a:rPr>
                  <a:t>15</a:t>
                </a:r>
                <a:r>
                  <a:rPr lang="zh-TW" altLang="en-US" sz="1200" b="0" i="0" kern="1200" dirty="0">
                    <a:solidFill>
                      <a:schemeClr val="tx1"/>
                    </a:solidFill>
                    <a:effectLst/>
                    <a:latin typeface="+mn-lt"/>
                    <a:ea typeface="+mn-ea"/>
                    <a:cs typeface="+mn-cs"/>
                  </a:rPr>
                  <a:t>）中，提供了改變虛擬鏈接 </a:t>
                </a:r>
                <a:r>
                  <a:rPr lang="en-US" altLang="zh-TW" sz="1200" b="0" i="0" kern="1200" dirty="0" err="1">
                    <a:solidFill>
                      <a:schemeClr val="tx1"/>
                    </a:solidFill>
                    <a:effectLst/>
                    <a:latin typeface="+mn-lt"/>
                    <a:ea typeface="+mn-ea"/>
                    <a:cs typeface="+mn-cs"/>
                  </a:rPr>
                  <a:t>mn</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的嵌入所影響的物理鏈接的數量。 </a:t>
                </a: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28</a:t>
            </a:fld>
            <a:endParaRPr lang="zh-TW" altLang="en-US"/>
          </a:p>
        </p:txBody>
      </p:sp>
    </p:spTree>
    <p:extLst>
      <p:ext uri="{BB962C8B-B14F-4D97-AF65-F5344CB8AC3E}">
        <p14:creationId xmlns:p14="http://schemas.microsoft.com/office/powerpoint/2010/main" val="3400937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16</a:t>
                </a:r>
                <a:r>
                  <a:rPr lang="zh-TW" altLang="en-US" sz="1200" b="0" i="0" kern="1200" dirty="0">
                    <a:solidFill>
                      <a:schemeClr val="tx1"/>
                    </a:solidFill>
                    <a:effectLst/>
                    <a:latin typeface="+mn-lt"/>
                    <a:ea typeface="+mn-ea"/>
                    <a:cs typeface="+mn-cs"/>
                  </a:rPr>
                  <a:t>）保證，如果</a:t>
                </a: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𝐶h𝑎𝑛𝑔𝑒𝐴𝑈𝑋</m:t>
                        </m:r>
                      </m:sup>
                    </m:sSubSup>
                  </m:oMath>
                </a14:m>
                <a:r>
                  <a:rPr lang="en-US" altLang="zh-TW" sz="1200" b="0" i="0" kern="1200" dirty="0">
                    <a:solidFill>
                      <a:schemeClr val="tx1"/>
                    </a:solidFill>
                    <a:effectLst/>
                    <a:latin typeface="+mn-lt"/>
                    <a:ea typeface="+mn-ea"/>
                    <a:cs typeface="+mn-cs"/>
                  </a:rPr>
                  <a:t>=0</a:t>
                </a:r>
                <a:r>
                  <a:rPr lang="zh-TW" altLang="en-US" sz="1200" b="0" i="0" kern="1200" dirty="0">
                    <a:solidFill>
                      <a:schemeClr val="tx1"/>
                    </a:solidFill>
                    <a:effectLst/>
                    <a:latin typeface="+mn-lt"/>
                    <a:ea typeface="+mn-ea"/>
                    <a:cs typeface="+mn-cs"/>
                  </a:rPr>
                  <a:t>，那麼</a:t>
                </a: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sup>
                    </m:sSubSup>
                  </m:oMath>
                </a14:m>
                <a:r>
                  <a:rPr lang="en-US" altLang="zh-TW" sz="1200" b="0" i="0" kern="1200" dirty="0">
                    <a:solidFill>
                      <a:schemeClr val="tx1"/>
                    </a:solidFill>
                    <a:effectLst/>
                    <a:latin typeface="+mn-lt"/>
                    <a:ea typeface="+mn-ea"/>
                    <a:cs typeface="+mn-cs"/>
                  </a:rPr>
                  <a:t>=0</a:t>
                </a:r>
              </a:p>
              <a:p>
                <a:r>
                  <a:rPr lang="zh-TW" altLang="en-US" sz="1200" b="0" i="0" kern="1200" dirty="0">
                    <a:solidFill>
                      <a:schemeClr val="tx1"/>
                    </a:solidFill>
                    <a:effectLst/>
                    <a:latin typeface="+mn-lt"/>
                    <a:ea typeface="+mn-ea"/>
                    <a:cs typeface="+mn-cs"/>
                  </a:rPr>
                  <a:t>在方程（</a:t>
                </a:r>
                <a:r>
                  <a:rPr lang="en-US" altLang="zh-TW" sz="1200" b="0" i="0" kern="1200" dirty="0">
                    <a:solidFill>
                      <a:schemeClr val="tx1"/>
                    </a:solidFill>
                    <a:effectLst/>
                    <a:latin typeface="+mn-lt"/>
                    <a:ea typeface="+mn-ea"/>
                    <a:cs typeface="+mn-cs"/>
                  </a:rPr>
                  <a:t>17</a:t>
                </a:r>
                <a:r>
                  <a:rPr lang="zh-TW" altLang="en-US" sz="1200" b="0" i="0" kern="1200" dirty="0">
                    <a:solidFill>
                      <a:schemeClr val="tx1"/>
                    </a:solidFill>
                    <a:effectLst/>
                    <a:latin typeface="+mn-lt"/>
                    <a:ea typeface="+mn-ea"/>
                    <a:cs typeface="+mn-cs"/>
                  </a:rPr>
                  <a:t>）中，變量 </a:t>
                </a:r>
                <a:r>
                  <a:rPr lang="en-US" altLang="zh-TW" sz="1200" b="0" i="0" kern="1200" dirty="0">
                    <a:solidFill>
                      <a:schemeClr val="tx1"/>
                    </a:solidFill>
                    <a:effectLst/>
                    <a:latin typeface="+mn-lt"/>
                    <a:ea typeface="+mn-ea"/>
                    <a:cs typeface="+mn-cs"/>
                  </a:rPr>
                  <a:t>K </a:t>
                </a:r>
                <a:r>
                  <a:rPr lang="zh-TW" altLang="en-US" sz="1200" b="0" i="0" kern="1200" dirty="0">
                    <a:solidFill>
                      <a:schemeClr val="tx1"/>
                    </a:solidFill>
                    <a:effectLst/>
                    <a:latin typeface="+mn-lt"/>
                    <a:ea typeface="+mn-ea"/>
                    <a:cs typeface="+mn-cs"/>
                  </a:rPr>
                  <a:t>是一個足夠大的數，以確保 </a:t>
                </a: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sup>
                    </m:sSubSup>
                  </m:oMath>
                </a14:m>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如果</a:t>
                </a: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𝐶h𝑎𝑛𝑔𝑒𝐴𝑈𝑋</m:t>
                        </m:r>
                      </m:sup>
                    </m:sSubSup>
                    <m:r>
                      <a:rPr lang="en-US" altLang="zh-TW" i="1" smtClean="0">
                        <a:latin typeface="Cambria Math" panose="02040503050406030204" pitchFamily="18" charset="0"/>
                      </a:rPr>
                      <m:t>≥1</m:t>
                    </m:r>
                  </m:oMath>
                </a14:m>
                <a:endParaRPr lang="zh-TW" altLang="en-US" dirty="0"/>
              </a:p>
            </p:txBody>
          </p:sp>
        </mc:Choice>
        <mc:Fallback xmlns="">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16</a:t>
                </a:r>
                <a:r>
                  <a:rPr lang="zh-TW" altLang="en-US" sz="1200" b="0" i="0" kern="1200" dirty="0">
                    <a:solidFill>
                      <a:schemeClr val="tx1"/>
                    </a:solidFill>
                    <a:effectLst/>
                    <a:latin typeface="+mn-lt"/>
                    <a:ea typeface="+mn-ea"/>
                    <a:cs typeface="+mn-cs"/>
                  </a:rPr>
                  <a:t>）保證，如果</a:t>
                </a:r>
                <a:r>
                  <a:rPr lang="en-US" altLang="zh-TW" i="0">
                    <a:latin typeface="Cambria Math" panose="02040503050406030204" pitchFamily="18" charset="0"/>
                  </a:rPr>
                  <a:t>𝑌_(𝑣,𝑚𝑛)^𝐶ℎ𝑎𝑛𝑔𝑒𝐴𝑈𝑋</a:t>
                </a:r>
                <a:r>
                  <a:rPr lang="en-US" altLang="zh-TW" sz="1200" b="0" i="0" kern="1200" dirty="0">
                    <a:solidFill>
                      <a:schemeClr val="tx1"/>
                    </a:solidFill>
                    <a:effectLst/>
                    <a:latin typeface="+mn-lt"/>
                    <a:ea typeface="+mn-ea"/>
                    <a:cs typeface="+mn-cs"/>
                  </a:rPr>
                  <a:t>=0</a:t>
                </a:r>
                <a:r>
                  <a:rPr lang="zh-TW" altLang="en-US" sz="1200" b="0" i="0" kern="1200" dirty="0">
                    <a:solidFill>
                      <a:schemeClr val="tx1"/>
                    </a:solidFill>
                    <a:effectLst/>
                    <a:latin typeface="+mn-lt"/>
                    <a:ea typeface="+mn-ea"/>
                    <a:cs typeface="+mn-cs"/>
                  </a:rPr>
                  <a:t>，那麼</a:t>
                </a:r>
                <a:r>
                  <a:rPr lang="en-US" altLang="zh-TW" i="0">
                    <a:latin typeface="Cambria Math" panose="02040503050406030204" pitchFamily="18" charset="0"/>
                  </a:rPr>
                  <a:t>𝑌_(𝑣,𝑚𝑛)^𝐶ℎ𝑎𝑛𝑔𝑒</a:t>
                </a:r>
                <a:r>
                  <a:rPr lang="en-US" altLang="zh-TW" sz="1200" b="0" i="0" kern="1200" dirty="0">
                    <a:solidFill>
                      <a:schemeClr val="tx1"/>
                    </a:solidFill>
                    <a:effectLst/>
                    <a:latin typeface="+mn-lt"/>
                    <a:ea typeface="+mn-ea"/>
                    <a:cs typeface="+mn-cs"/>
                  </a:rPr>
                  <a:t>=0</a:t>
                </a:r>
              </a:p>
              <a:p>
                <a:r>
                  <a:rPr lang="zh-TW" altLang="en-US" sz="1200" b="0" i="0" kern="1200" dirty="0">
                    <a:solidFill>
                      <a:schemeClr val="tx1"/>
                    </a:solidFill>
                    <a:effectLst/>
                    <a:latin typeface="+mn-lt"/>
                    <a:ea typeface="+mn-ea"/>
                    <a:cs typeface="+mn-cs"/>
                  </a:rPr>
                  <a:t>在方程（</a:t>
                </a:r>
                <a:r>
                  <a:rPr lang="en-US" altLang="zh-TW" sz="1200" b="0" i="0" kern="1200" dirty="0">
                    <a:solidFill>
                      <a:schemeClr val="tx1"/>
                    </a:solidFill>
                    <a:effectLst/>
                    <a:latin typeface="+mn-lt"/>
                    <a:ea typeface="+mn-ea"/>
                    <a:cs typeface="+mn-cs"/>
                  </a:rPr>
                  <a:t>17</a:t>
                </a:r>
                <a:r>
                  <a:rPr lang="zh-TW" altLang="en-US" sz="1200" b="0" i="0" kern="1200" dirty="0">
                    <a:solidFill>
                      <a:schemeClr val="tx1"/>
                    </a:solidFill>
                    <a:effectLst/>
                    <a:latin typeface="+mn-lt"/>
                    <a:ea typeface="+mn-ea"/>
                    <a:cs typeface="+mn-cs"/>
                  </a:rPr>
                  <a:t>）中，變量 </a:t>
                </a:r>
                <a:r>
                  <a:rPr lang="en-US" altLang="zh-TW" sz="1200" b="0" i="0" kern="1200" dirty="0">
                    <a:solidFill>
                      <a:schemeClr val="tx1"/>
                    </a:solidFill>
                    <a:effectLst/>
                    <a:latin typeface="+mn-lt"/>
                    <a:ea typeface="+mn-ea"/>
                    <a:cs typeface="+mn-cs"/>
                  </a:rPr>
                  <a:t>K </a:t>
                </a:r>
                <a:r>
                  <a:rPr lang="zh-TW" altLang="en-US" sz="1200" b="0" i="0" kern="1200" dirty="0">
                    <a:solidFill>
                      <a:schemeClr val="tx1"/>
                    </a:solidFill>
                    <a:effectLst/>
                    <a:latin typeface="+mn-lt"/>
                    <a:ea typeface="+mn-ea"/>
                    <a:cs typeface="+mn-cs"/>
                  </a:rPr>
                  <a:t>是一個足夠大的數，以確保 </a:t>
                </a:r>
                <a:r>
                  <a:rPr lang="en-US" altLang="zh-TW" i="0">
                    <a:latin typeface="Cambria Math" panose="02040503050406030204" pitchFamily="18" charset="0"/>
                  </a:rPr>
                  <a:t>𝑌_(𝑣,𝑚𝑛)^𝐶ℎ𝑎𝑛𝑔𝑒</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如果</a:t>
                </a:r>
                <a:r>
                  <a:rPr lang="en-US" altLang="zh-TW" i="0">
                    <a:latin typeface="Cambria Math" panose="02040503050406030204" pitchFamily="18" charset="0"/>
                  </a:rPr>
                  <a:t>𝑌_(𝑣,𝑚𝑛)^𝐶ℎ𝑎𝑛𝑔𝑒𝐴𝑈𝑋≥1</a:t>
                </a: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29</a:t>
            </a:fld>
            <a:endParaRPr lang="zh-TW" altLang="en-US"/>
          </a:p>
        </p:txBody>
      </p:sp>
    </p:spTree>
    <p:extLst>
      <p:ext uri="{BB962C8B-B14F-4D97-AF65-F5344CB8AC3E}">
        <p14:creationId xmlns:p14="http://schemas.microsoft.com/office/powerpoint/2010/main" val="2742591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此外，我們在方程（</a:t>
                </a:r>
                <a:r>
                  <a:rPr lang="en-US" altLang="zh-TW" sz="1200" b="0" i="0" kern="1200" dirty="0">
                    <a:solidFill>
                      <a:schemeClr val="tx1"/>
                    </a:solidFill>
                    <a:effectLst/>
                    <a:latin typeface="+mn-lt"/>
                    <a:ea typeface="+mn-ea"/>
                    <a:cs typeface="+mn-cs"/>
                  </a:rPr>
                  <a:t>20</a:t>
                </a:r>
                <a:r>
                  <a:rPr lang="zh-TW" altLang="en-US" sz="1200" b="0" i="0" kern="1200" dirty="0">
                    <a:solidFill>
                      <a:schemeClr val="tx1"/>
                    </a:solidFill>
                    <a:effectLst/>
                    <a:latin typeface="+mn-lt"/>
                    <a:ea typeface="+mn-ea"/>
                    <a:cs typeface="+mn-cs"/>
                  </a:rPr>
                  <a:t>）中定義了</a:t>
                </a:r>
                <a14:m>
                  <m:oMath xmlns:m="http://schemas.openxmlformats.org/officeDocument/2006/math">
                    <m:sSubSup>
                      <m:sSubSupPr>
                        <m:ctrlPr>
                          <a:rPr lang="en-US" altLang="zh-TW" i="1" smtClean="0">
                            <a:latin typeface="Cambria Math" panose="02040503050406030204" pitchFamily="18" charset="0"/>
                          </a:rPr>
                        </m:ctrlPr>
                      </m:sSubSupPr>
                      <m:e>
                        <m:r>
                          <m:rPr>
                            <m:sty m:val="p"/>
                          </m:rPr>
                          <a:rPr lang="en-US" altLang="zh-TW" i="1" smtClean="0">
                            <a:latin typeface="Cambria Math" panose="02040503050406030204" pitchFamily="18" charset="0"/>
                          </a:rPr>
                          <m:t>V</m:t>
                        </m:r>
                      </m:e>
                      <m:sub>
                        <m:r>
                          <a:rPr lang="en-US" altLang="zh-TW" i="1">
                            <a:latin typeface="Cambria Math" panose="02040503050406030204" pitchFamily="18" charset="0"/>
                          </a:rPr>
                          <m:t>𝑣</m:t>
                        </m:r>
                      </m:sub>
                      <m:sup>
                        <m:r>
                          <a:rPr lang="en-US" altLang="zh-TW" i="1">
                            <a:latin typeface="Cambria Math" panose="02040503050406030204" pitchFamily="18" charset="0"/>
                          </a:rPr>
                          <m:t>𝐶h𝑎𝑛𝑔𝑒</m:t>
                        </m:r>
                      </m:sup>
                    </m:sSubSup>
                  </m:oMath>
                </a14:m>
                <a:r>
                  <a:rPr lang="zh-TW" altLang="en-US" sz="1200" b="0" i="0" kern="1200" dirty="0">
                    <a:solidFill>
                      <a:schemeClr val="tx1"/>
                    </a:solidFill>
                    <a:effectLst/>
                    <a:latin typeface="+mn-lt"/>
                    <a:ea typeface="+mn-ea"/>
                    <a:cs typeface="+mn-cs"/>
                  </a:rPr>
                  <a:t>來計算</a:t>
                </a:r>
                <a:r>
                  <a:rPr lang="zh-TW" altLang="en-US" sz="1200" b="1" i="0" u="sng" kern="1200" dirty="0">
                    <a:solidFill>
                      <a:schemeClr val="tx1"/>
                    </a:solidFill>
                    <a:effectLst/>
                    <a:latin typeface="+mn-lt"/>
                    <a:ea typeface="+mn-ea"/>
                    <a:cs typeface="+mn-cs"/>
                  </a:rPr>
                  <a:t>受影響的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的數量。</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與前面解釋的類似，方程 </a:t>
                </a:r>
                <a:r>
                  <a:rPr lang="en-US" altLang="zh-TW" sz="1200" b="0" i="0" kern="1200" dirty="0">
                    <a:solidFill>
                      <a:schemeClr val="tx1"/>
                    </a:solidFill>
                    <a:effectLst/>
                    <a:latin typeface="+mn-lt"/>
                    <a:ea typeface="+mn-ea"/>
                    <a:cs typeface="+mn-cs"/>
                  </a:rPr>
                  <a:t>(18)</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(19)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(20) </a:t>
                </a:r>
                <a:r>
                  <a:rPr lang="zh-TW" altLang="en-US" sz="1200" b="0" i="0" kern="1200" dirty="0">
                    <a:solidFill>
                      <a:schemeClr val="tx1"/>
                    </a:solidFill>
                    <a:effectLst/>
                    <a:latin typeface="+mn-lt"/>
                    <a:ea typeface="+mn-ea"/>
                    <a:cs typeface="+mn-cs"/>
                  </a:rPr>
                  <a:t>反映了相關的約束。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14:m>
                  <m:oMath xmlns:m="http://schemas.openxmlformats.org/officeDocument/2006/math">
                    <m:sSubSup>
                      <m:sSubSupPr>
                        <m:ctrlPr>
                          <a:rPr lang="en-US" altLang="zh-TW" i="1" smtClean="0">
                            <a:latin typeface="Cambria Math" panose="02040503050406030204" pitchFamily="18" charset="0"/>
                          </a:rPr>
                        </m:ctrlPr>
                      </m:sSubSupPr>
                      <m:e>
                        <m:r>
                          <m:rPr>
                            <m:sty m:val="p"/>
                          </m:rPr>
                          <a:rPr lang="en-US" altLang="zh-TW" i="1">
                            <a:latin typeface="Cambria Math" panose="02040503050406030204" pitchFamily="18" charset="0"/>
                          </a:rPr>
                          <m:t>V</m:t>
                        </m:r>
                      </m:e>
                      <m:sub>
                        <m:r>
                          <a:rPr lang="en-US" altLang="zh-TW" i="1">
                            <a:latin typeface="Cambria Math" panose="02040503050406030204" pitchFamily="18" charset="0"/>
                          </a:rPr>
                          <m:t>𝑣</m:t>
                        </m:r>
                      </m:sub>
                      <m:sup>
                        <m:r>
                          <a:rPr lang="en-US" altLang="zh-TW" i="1">
                            <a:latin typeface="Cambria Math" panose="02040503050406030204" pitchFamily="18" charset="0"/>
                          </a:rPr>
                          <m:t>𝐶h𝑎𝑛𝑔𝑒</m:t>
                        </m:r>
                      </m:sup>
                    </m:sSubSup>
                  </m:oMath>
                </a14:m>
                <a:r>
                  <a:rPr lang="zh-TW" altLang="en-US" sz="1200" b="0" i="0" kern="1200" dirty="0">
                    <a:solidFill>
                      <a:schemeClr val="tx1"/>
                    </a:solidFill>
                    <a:effectLst/>
                    <a:latin typeface="+mn-lt"/>
                    <a:ea typeface="+mn-ea"/>
                    <a:cs typeface="+mn-cs"/>
                  </a:rPr>
                  <a:t> 如果 </a:t>
                </a:r>
                <a:r>
                  <a:rPr lang="en-US" altLang="zh-TW" sz="1200" b="0" i="0" kern="1200" dirty="0">
                    <a:solidFill>
                      <a:schemeClr val="tx1"/>
                    </a:solidFill>
                    <a:effectLst/>
                    <a:latin typeface="+mn-lt"/>
                    <a:ea typeface="+mn-ea"/>
                    <a:cs typeface="+mn-cs"/>
                  </a:rPr>
                  <a:t>VI v </a:t>
                </a:r>
                <a:r>
                  <a:rPr lang="zh-TW" altLang="en-US" sz="1200" b="0" i="0" kern="1200" dirty="0">
                    <a:solidFill>
                      <a:schemeClr val="tx1"/>
                    </a:solidFill>
                    <a:effectLst/>
                    <a:latin typeface="+mn-lt"/>
                    <a:ea typeface="+mn-ea"/>
                    <a:cs typeface="+mn-cs"/>
                  </a:rPr>
                  <a:t>是</a:t>
                </a:r>
                <a:r>
                  <a:rPr lang="zh-TW" altLang="en-US" sz="1200" b="1" i="0" u="sng" kern="1200" dirty="0">
                    <a:solidFill>
                      <a:schemeClr val="tx1"/>
                    </a:solidFill>
                    <a:effectLst/>
                    <a:latin typeface="+mn-lt"/>
                    <a:ea typeface="+mn-ea"/>
                    <a:cs typeface="+mn-cs"/>
                  </a:rPr>
                  <a:t>重新優化過的對象</a:t>
                </a:r>
                <a:r>
                  <a:rPr lang="zh-TW" altLang="en-US" sz="1200" b="0" i="0" kern="1200" dirty="0">
                    <a:solidFill>
                      <a:schemeClr val="tx1"/>
                    </a:solidFill>
                    <a:effectLst/>
                    <a:latin typeface="+mn-lt"/>
                    <a:ea typeface="+mn-ea"/>
                    <a:cs typeface="+mn-cs"/>
                  </a:rPr>
                  <a:t>，則值為 </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，否則為 </a:t>
                </a:r>
                <a:r>
                  <a:rPr lang="en-US" altLang="zh-TW" sz="1200" b="0" i="0" kern="1200" dirty="0">
                    <a:solidFill>
                      <a:schemeClr val="tx1"/>
                    </a:solidFill>
                    <a:effectLst/>
                    <a:latin typeface="+mn-lt"/>
                    <a:ea typeface="+mn-ea"/>
                    <a:cs typeface="+mn-cs"/>
                  </a:rPr>
                  <a:t>0</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14:m>
                  <m:oMath xmlns:m="http://schemas.openxmlformats.org/officeDocument/2006/math">
                    <m:sSubSup>
                      <m:sSubSupPr>
                        <m:ctrlPr>
                          <a:rPr lang="en-US" altLang="zh-TW" i="1" smtClean="0">
                            <a:latin typeface="Cambria Math" panose="02040503050406030204" pitchFamily="18" charset="0"/>
                          </a:rPr>
                        </m:ctrlPr>
                      </m:sSubSupPr>
                      <m:e>
                        <m:r>
                          <m:rPr>
                            <m:sty m:val="p"/>
                          </m:rPr>
                          <a:rPr lang="en-US" altLang="zh-TW" i="1">
                            <a:latin typeface="Cambria Math" panose="02040503050406030204" pitchFamily="18" charset="0"/>
                          </a:rPr>
                          <m:t>V</m:t>
                        </m:r>
                      </m:e>
                      <m:sub>
                        <m:r>
                          <a:rPr lang="en-US" altLang="zh-TW" i="1">
                            <a:latin typeface="Cambria Math" panose="02040503050406030204" pitchFamily="18" charset="0"/>
                          </a:rPr>
                          <m:t>𝑣</m:t>
                        </m:r>
                      </m:sub>
                      <m:sup>
                        <m:r>
                          <a:rPr lang="en-US" altLang="zh-TW" i="1">
                            <a:latin typeface="Cambria Math" panose="02040503050406030204" pitchFamily="18" charset="0"/>
                          </a:rPr>
                          <m:t>𝐶h𝑎𝑛𝑔𝑒</m:t>
                        </m:r>
                        <m:r>
                          <m:rPr>
                            <m:sty m:val="p"/>
                          </m:rPr>
                          <a:rPr lang="en-US" altLang="zh-TW" i="1">
                            <a:latin typeface="Cambria Math" panose="02040503050406030204" pitchFamily="18" charset="0"/>
                          </a:rPr>
                          <m:t>AUX</m:t>
                        </m:r>
                      </m:sup>
                    </m:sSubSup>
                  </m:oMath>
                </a14:m>
                <a:r>
                  <a:rPr lang="zh-TW" altLang="en-US" sz="1200" b="0" i="0" kern="1200" dirty="0">
                    <a:solidFill>
                      <a:schemeClr val="tx1"/>
                    </a:solidFill>
                    <a:effectLst/>
                    <a:latin typeface="+mn-lt"/>
                    <a:ea typeface="+mn-ea"/>
                    <a:cs typeface="+mn-cs"/>
                  </a:rPr>
                  <a:t>，在公式（</a:t>
                </a:r>
                <a:r>
                  <a:rPr lang="en-US" altLang="zh-TW" sz="1200" b="0" i="0" kern="1200" dirty="0">
                    <a:solidFill>
                      <a:schemeClr val="tx1"/>
                    </a:solidFill>
                    <a:effectLst/>
                    <a:latin typeface="+mn-lt"/>
                    <a:ea typeface="+mn-ea"/>
                    <a:cs typeface="+mn-cs"/>
                  </a:rPr>
                  <a:t>18</a:t>
                </a:r>
                <a:r>
                  <a:rPr lang="zh-TW" altLang="en-US" sz="1200" b="0" i="0" kern="1200" dirty="0">
                    <a:solidFill>
                      <a:schemeClr val="tx1"/>
                    </a:solidFill>
                    <a:effectLst/>
                    <a:latin typeface="+mn-lt"/>
                    <a:ea typeface="+mn-ea"/>
                    <a:cs typeface="+mn-cs"/>
                  </a:rPr>
                  <a:t>）中，提供了</a:t>
                </a:r>
                <a:r>
                  <a:rPr lang="en-US" altLang="zh-TW" sz="1200" b="0" i="0" kern="1200" dirty="0">
                    <a:solidFill>
                      <a:schemeClr val="tx1"/>
                    </a:solidFill>
                    <a:effectLst/>
                    <a:latin typeface="+mn-lt"/>
                    <a:ea typeface="+mn-ea"/>
                    <a:cs typeface="+mn-cs"/>
                  </a:rPr>
                  <a:t>VI v</a:t>
                </a:r>
                <a:r>
                  <a:rPr lang="zh-TW" altLang="en-US" sz="1200" b="0" i="0" kern="1200" dirty="0">
                    <a:solidFill>
                      <a:schemeClr val="tx1"/>
                    </a:solidFill>
                    <a:effectLst/>
                    <a:latin typeface="+mn-lt"/>
                    <a:ea typeface="+mn-ea"/>
                    <a:cs typeface="+mn-cs"/>
                  </a:rPr>
                  <a:t>中受這些資源（要么不再嵌入某個物理資源，要么嵌入一個新的物理資源）的嵌入影響的</a:t>
                </a:r>
                <a:r>
                  <a:rPr lang="zh-TW" altLang="en-US" sz="1200" b="1" i="0" u="sng" kern="1200" dirty="0">
                    <a:solidFill>
                      <a:schemeClr val="tx1"/>
                    </a:solidFill>
                    <a:effectLst/>
                    <a:latin typeface="+mn-lt"/>
                    <a:ea typeface="+mn-ea"/>
                    <a:cs typeface="+mn-cs"/>
                  </a:rPr>
                  <a:t>虛擬節點和鏈接的數量。 </a:t>
                </a:r>
                <a:endParaRPr lang="zh-TW" altLang="en-US" b="1" u="sng"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此外，我們在方程（</a:t>
                </a:r>
                <a:r>
                  <a:rPr lang="en-US" altLang="zh-TW" sz="1200" b="0" i="0" kern="1200" dirty="0">
                    <a:solidFill>
                      <a:schemeClr val="tx1"/>
                    </a:solidFill>
                    <a:effectLst/>
                    <a:latin typeface="+mn-lt"/>
                    <a:ea typeface="+mn-ea"/>
                    <a:cs typeface="+mn-cs"/>
                  </a:rPr>
                  <a:t>20</a:t>
                </a:r>
                <a:r>
                  <a:rPr lang="zh-TW" altLang="en-US" sz="1200" b="0" i="0" kern="1200" dirty="0">
                    <a:solidFill>
                      <a:schemeClr val="tx1"/>
                    </a:solidFill>
                    <a:effectLst/>
                    <a:latin typeface="+mn-lt"/>
                    <a:ea typeface="+mn-ea"/>
                    <a:cs typeface="+mn-cs"/>
                  </a:rPr>
                  <a:t>）中定義了</a:t>
                </a:r>
                <a:r>
                  <a:rPr lang="en-US" altLang="zh-TW" i="0">
                    <a:latin typeface="Cambria Math" panose="02040503050406030204" pitchFamily="18" charset="0"/>
                  </a:rPr>
                  <a:t>V_𝑣^𝐶ℎ𝑎𝑛𝑔𝑒</a:t>
                </a:r>
                <a:r>
                  <a:rPr lang="zh-TW" altLang="en-US" sz="1200" b="0" i="0" kern="1200" dirty="0">
                    <a:solidFill>
                      <a:schemeClr val="tx1"/>
                    </a:solidFill>
                    <a:effectLst/>
                    <a:latin typeface="+mn-lt"/>
                    <a:ea typeface="+mn-ea"/>
                    <a:cs typeface="+mn-cs"/>
                  </a:rPr>
                  <a:t>來計算</a:t>
                </a:r>
                <a:r>
                  <a:rPr lang="zh-TW" altLang="en-US" sz="1200" b="1" i="0" u="sng" kern="1200" dirty="0">
                    <a:solidFill>
                      <a:schemeClr val="tx1"/>
                    </a:solidFill>
                    <a:effectLst/>
                    <a:latin typeface="+mn-lt"/>
                    <a:ea typeface="+mn-ea"/>
                    <a:cs typeface="+mn-cs"/>
                  </a:rPr>
                  <a:t>受影響的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的數量。</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與前面解釋的類似，方程 </a:t>
                </a:r>
                <a:r>
                  <a:rPr lang="en-US" altLang="zh-TW" sz="1200" b="0" i="0" kern="1200" dirty="0">
                    <a:solidFill>
                      <a:schemeClr val="tx1"/>
                    </a:solidFill>
                    <a:effectLst/>
                    <a:latin typeface="+mn-lt"/>
                    <a:ea typeface="+mn-ea"/>
                    <a:cs typeface="+mn-cs"/>
                  </a:rPr>
                  <a:t>(18)</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(19)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(20) </a:t>
                </a:r>
                <a:r>
                  <a:rPr lang="zh-TW" altLang="en-US" sz="1200" b="0" i="0" kern="1200" dirty="0">
                    <a:solidFill>
                      <a:schemeClr val="tx1"/>
                    </a:solidFill>
                    <a:effectLst/>
                    <a:latin typeface="+mn-lt"/>
                    <a:ea typeface="+mn-ea"/>
                    <a:cs typeface="+mn-cs"/>
                  </a:rPr>
                  <a:t>反映了相關的約束。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i="0">
                    <a:latin typeface="Cambria Math" panose="02040503050406030204" pitchFamily="18" charset="0"/>
                  </a:rPr>
                  <a:t>V_𝑣^𝐶ℎ𝑎𝑛𝑔𝑒</a:t>
                </a:r>
                <a:r>
                  <a:rPr lang="zh-TW" altLang="en-US" sz="1200" b="0" i="0" kern="1200" dirty="0">
                    <a:solidFill>
                      <a:schemeClr val="tx1"/>
                    </a:solidFill>
                    <a:effectLst/>
                    <a:latin typeface="+mn-lt"/>
                    <a:ea typeface="+mn-ea"/>
                    <a:cs typeface="+mn-cs"/>
                  </a:rPr>
                  <a:t> 如果 </a:t>
                </a:r>
                <a:r>
                  <a:rPr lang="en-US" altLang="zh-TW" sz="1200" b="0" i="0" kern="1200" dirty="0">
                    <a:solidFill>
                      <a:schemeClr val="tx1"/>
                    </a:solidFill>
                    <a:effectLst/>
                    <a:latin typeface="+mn-lt"/>
                    <a:ea typeface="+mn-ea"/>
                    <a:cs typeface="+mn-cs"/>
                  </a:rPr>
                  <a:t>VI v </a:t>
                </a:r>
                <a:r>
                  <a:rPr lang="zh-TW" altLang="en-US" sz="1200" b="0" i="0" kern="1200" dirty="0">
                    <a:solidFill>
                      <a:schemeClr val="tx1"/>
                    </a:solidFill>
                    <a:effectLst/>
                    <a:latin typeface="+mn-lt"/>
                    <a:ea typeface="+mn-ea"/>
                    <a:cs typeface="+mn-cs"/>
                  </a:rPr>
                  <a:t>是</a:t>
                </a:r>
                <a:r>
                  <a:rPr lang="zh-TW" altLang="en-US" sz="1200" b="1" i="0" u="sng" kern="1200" dirty="0">
                    <a:solidFill>
                      <a:schemeClr val="tx1"/>
                    </a:solidFill>
                    <a:effectLst/>
                    <a:latin typeface="+mn-lt"/>
                    <a:ea typeface="+mn-ea"/>
                    <a:cs typeface="+mn-cs"/>
                  </a:rPr>
                  <a:t>重新優化過的對象</a:t>
                </a:r>
                <a:r>
                  <a:rPr lang="zh-TW" altLang="en-US" sz="1200" b="0" i="0" kern="1200" dirty="0">
                    <a:solidFill>
                      <a:schemeClr val="tx1"/>
                    </a:solidFill>
                    <a:effectLst/>
                    <a:latin typeface="+mn-lt"/>
                    <a:ea typeface="+mn-ea"/>
                    <a:cs typeface="+mn-cs"/>
                  </a:rPr>
                  <a:t>，則值為 </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，否則為 </a:t>
                </a:r>
                <a:r>
                  <a:rPr lang="en-US" altLang="zh-TW" sz="1200" b="0" i="0" kern="1200" dirty="0">
                    <a:solidFill>
                      <a:schemeClr val="tx1"/>
                    </a:solidFill>
                    <a:effectLst/>
                    <a:latin typeface="+mn-lt"/>
                    <a:ea typeface="+mn-ea"/>
                    <a:cs typeface="+mn-cs"/>
                  </a:rPr>
                  <a:t>0</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i="0">
                    <a:latin typeface="Cambria Math" panose="02040503050406030204" pitchFamily="18" charset="0"/>
                  </a:rPr>
                  <a:t>V_𝑣^𝐶ℎ𝑎𝑛𝑔𝑒AUX</a:t>
                </a:r>
                <a:r>
                  <a:rPr lang="zh-TW" altLang="en-US" sz="1200" b="0" i="0" kern="1200" dirty="0">
                    <a:solidFill>
                      <a:schemeClr val="tx1"/>
                    </a:solidFill>
                    <a:effectLst/>
                    <a:latin typeface="+mn-lt"/>
                    <a:ea typeface="+mn-ea"/>
                    <a:cs typeface="+mn-cs"/>
                  </a:rPr>
                  <a:t>，在公式（</a:t>
                </a:r>
                <a:r>
                  <a:rPr lang="en-US" altLang="zh-TW" sz="1200" b="0" i="0" kern="1200" dirty="0">
                    <a:solidFill>
                      <a:schemeClr val="tx1"/>
                    </a:solidFill>
                    <a:effectLst/>
                    <a:latin typeface="+mn-lt"/>
                    <a:ea typeface="+mn-ea"/>
                    <a:cs typeface="+mn-cs"/>
                  </a:rPr>
                  <a:t>18</a:t>
                </a:r>
                <a:r>
                  <a:rPr lang="zh-TW" altLang="en-US" sz="1200" b="0" i="0" kern="1200" dirty="0">
                    <a:solidFill>
                      <a:schemeClr val="tx1"/>
                    </a:solidFill>
                    <a:effectLst/>
                    <a:latin typeface="+mn-lt"/>
                    <a:ea typeface="+mn-ea"/>
                    <a:cs typeface="+mn-cs"/>
                  </a:rPr>
                  <a:t>）中，提供了</a:t>
                </a:r>
                <a:r>
                  <a:rPr lang="en-US" altLang="zh-TW" sz="1200" b="0" i="0" kern="1200" dirty="0">
                    <a:solidFill>
                      <a:schemeClr val="tx1"/>
                    </a:solidFill>
                    <a:effectLst/>
                    <a:latin typeface="+mn-lt"/>
                    <a:ea typeface="+mn-ea"/>
                    <a:cs typeface="+mn-cs"/>
                  </a:rPr>
                  <a:t>VI v</a:t>
                </a:r>
                <a:r>
                  <a:rPr lang="zh-TW" altLang="en-US" sz="1200" b="0" i="0" kern="1200" dirty="0">
                    <a:solidFill>
                      <a:schemeClr val="tx1"/>
                    </a:solidFill>
                    <a:effectLst/>
                    <a:latin typeface="+mn-lt"/>
                    <a:ea typeface="+mn-ea"/>
                    <a:cs typeface="+mn-cs"/>
                  </a:rPr>
                  <a:t>中受改變（要么不再嵌入某個物理資源，要么嵌入一個新的物理資源）這些資源的嵌入影響的</a:t>
                </a:r>
                <a:r>
                  <a:rPr lang="zh-TW" altLang="en-US" sz="1200" b="1" i="0" u="sng" kern="1200" dirty="0">
                    <a:solidFill>
                      <a:schemeClr val="tx1"/>
                    </a:solidFill>
                    <a:effectLst/>
                    <a:latin typeface="+mn-lt"/>
                    <a:ea typeface="+mn-ea"/>
                    <a:cs typeface="+mn-cs"/>
                  </a:rPr>
                  <a:t>虛擬節點和鏈接的數量。 </a:t>
                </a:r>
                <a:endParaRPr lang="zh-TW" altLang="en-US" b="1" u="sng"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30</a:t>
            </a:fld>
            <a:endParaRPr lang="zh-TW" altLang="en-US"/>
          </a:p>
        </p:txBody>
      </p:sp>
    </p:spTree>
    <p:extLst>
      <p:ext uri="{BB962C8B-B14F-4D97-AF65-F5344CB8AC3E}">
        <p14:creationId xmlns:p14="http://schemas.microsoft.com/office/powerpoint/2010/main" val="2564010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19</a:t>
                </a:r>
                <a:r>
                  <a:rPr lang="zh-TW" altLang="en-US" sz="1200" b="0" i="0" kern="1200" dirty="0">
                    <a:solidFill>
                      <a:schemeClr val="tx1"/>
                    </a:solidFill>
                    <a:effectLst/>
                    <a:latin typeface="+mn-lt"/>
                    <a:ea typeface="+mn-ea"/>
                    <a:cs typeface="+mn-cs"/>
                  </a:rPr>
                  <a:t>）保證如果</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𝑉</m:t>
                        </m:r>
                      </m:e>
                      <m:sub>
                        <m:r>
                          <a:rPr lang="en-US" altLang="zh-TW" i="1">
                            <a:latin typeface="Cambria Math" panose="02040503050406030204" pitchFamily="18" charset="0"/>
                          </a:rPr>
                          <m:t>𝑣</m:t>
                        </m:r>
                      </m:sub>
                      <m:sup>
                        <m:r>
                          <a:rPr lang="en-US" altLang="zh-TW" i="1">
                            <a:latin typeface="Cambria Math" panose="02040503050406030204" pitchFamily="18" charset="0"/>
                          </a:rPr>
                          <m:t>𝐶h𝑎𝑛𝑔𝑒</m:t>
                        </m:r>
                        <m:r>
                          <m:rPr>
                            <m:sty m:val="p"/>
                          </m:rPr>
                          <a:rPr lang="en-US" altLang="zh-TW" i="1">
                            <a:latin typeface="Cambria Math" panose="02040503050406030204" pitchFamily="18" charset="0"/>
                          </a:rPr>
                          <m:t>AUX</m:t>
                        </m:r>
                      </m:sup>
                    </m:sSubSup>
                  </m:oMath>
                </a14:m>
                <a:r>
                  <a:rPr lang="en-US" altLang="zh-TW" dirty="0"/>
                  <a:t>=0, then </a:t>
                </a:r>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𝑉</m:t>
                        </m:r>
                      </m:e>
                      <m:sub>
                        <m:r>
                          <a:rPr lang="en-US" altLang="zh-TW" i="1">
                            <a:latin typeface="Cambria Math" panose="02040503050406030204" pitchFamily="18" charset="0"/>
                          </a:rPr>
                          <m:t>𝑣</m:t>
                        </m:r>
                      </m:sub>
                      <m:sup>
                        <m:r>
                          <a:rPr lang="en-US" altLang="zh-TW" i="1">
                            <a:latin typeface="Cambria Math" panose="02040503050406030204" pitchFamily="18" charset="0"/>
                          </a:rPr>
                          <m:t>𝐶h𝑎𝑛𝑔𝑒</m:t>
                        </m:r>
                      </m:sup>
                    </m:sSubSup>
                  </m:oMath>
                </a14:m>
                <a:r>
                  <a:rPr lang="en-US" altLang="zh-TW" dirty="0"/>
                  <a:t>=0.</a:t>
                </a:r>
              </a:p>
              <a:p>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en-US" altLang="zh-TW" i="1" smtClean="0">
                            <a:latin typeface="Cambria Math" panose="02040503050406030204" pitchFamily="18" charset="0"/>
                          </a:rPr>
                        </m:ctrlPr>
                      </m:sSubSupPr>
                      <m:e>
                        <m:r>
                          <m:rPr>
                            <m:sty m:val="p"/>
                          </m:rPr>
                          <a:rPr lang="en-US" altLang="zh-TW" i="1">
                            <a:latin typeface="Cambria Math" panose="02040503050406030204" pitchFamily="18" charset="0"/>
                          </a:rPr>
                          <m:t>V</m:t>
                        </m:r>
                      </m:e>
                      <m:sub>
                        <m:r>
                          <a:rPr lang="en-US" altLang="zh-TW" i="1">
                            <a:latin typeface="Cambria Math" panose="02040503050406030204" pitchFamily="18" charset="0"/>
                          </a:rPr>
                          <m:t>𝑣</m:t>
                        </m:r>
                      </m:sub>
                      <m:sup>
                        <m:r>
                          <a:rPr lang="en-US" altLang="zh-TW" i="1">
                            <a:latin typeface="Cambria Math" panose="02040503050406030204" pitchFamily="18" charset="0"/>
                          </a:rPr>
                          <m:t>𝐶h𝑎𝑛𝑔𝑒</m:t>
                        </m:r>
                        <m:r>
                          <m:rPr>
                            <m:sty m:val="p"/>
                          </m:rPr>
                          <a:rPr lang="en-US" altLang="zh-TW" i="1">
                            <a:latin typeface="Cambria Math" panose="02040503050406030204" pitchFamily="18" charset="0"/>
                          </a:rPr>
                          <m:t>AUX</m:t>
                        </m:r>
                      </m:sup>
                    </m:sSubSup>
                  </m:oMath>
                </a14:m>
                <a:r>
                  <a:rPr lang="zh-TW" altLang="en-US" sz="1200" b="0" i="0" kern="1200" dirty="0">
                    <a:solidFill>
                      <a:schemeClr val="tx1"/>
                    </a:solidFill>
                    <a:effectLst/>
                    <a:latin typeface="+mn-lt"/>
                    <a:ea typeface="+mn-ea"/>
                    <a:cs typeface="+mn-cs"/>
                  </a:rPr>
                  <a:t>，在公式（</a:t>
                </a:r>
                <a:r>
                  <a:rPr lang="en-US" altLang="zh-TW" sz="1200" b="0" i="0" kern="1200" dirty="0">
                    <a:solidFill>
                      <a:schemeClr val="tx1"/>
                    </a:solidFill>
                    <a:effectLst/>
                    <a:latin typeface="+mn-lt"/>
                    <a:ea typeface="+mn-ea"/>
                    <a:cs typeface="+mn-cs"/>
                  </a:rPr>
                  <a:t>18</a:t>
                </a:r>
                <a:r>
                  <a:rPr lang="zh-TW" altLang="en-US" sz="1200" b="0" i="0" kern="1200" dirty="0">
                    <a:solidFill>
                      <a:schemeClr val="tx1"/>
                    </a:solidFill>
                    <a:effectLst/>
                    <a:latin typeface="+mn-lt"/>
                    <a:ea typeface="+mn-ea"/>
                    <a:cs typeface="+mn-cs"/>
                  </a:rPr>
                  <a:t>）中，提供了</a:t>
                </a:r>
                <a:r>
                  <a:rPr lang="en-US" altLang="zh-TW" sz="1200" b="0" i="0" kern="1200" dirty="0">
                    <a:solidFill>
                      <a:schemeClr val="tx1"/>
                    </a:solidFill>
                    <a:effectLst/>
                    <a:latin typeface="+mn-lt"/>
                    <a:ea typeface="+mn-ea"/>
                    <a:cs typeface="+mn-cs"/>
                  </a:rPr>
                  <a:t>VI v</a:t>
                </a:r>
                <a:r>
                  <a:rPr lang="zh-TW" altLang="en-US" sz="1200" b="0" i="0" kern="1200" dirty="0">
                    <a:solidFill>
                      <a:schemeClr val="tx1"/>
                    </a:solidFill>
                    <a:effectLst/>
                    <a:latin typeface="+mn-lt"/>
                    <a:ea typeface="+mn-ea"/>
                    <a:cs typeface="+mn-cs"/>
                  </a:rPr>
                  <a:t>中受改變（要么不再嵌入某個物理資源，要么嵌入一個新的物理資源）這些資源的嵌入影響的</a:t>
                </a:r>
                <a:r>
                  <a:rPr lang="zh-TW" altLang="en-US" sz="1200" b="1" i="0" u="sng" kern="1200" dirty="0">
                    <a:solidFill>
                      <a:schemeClr val="tx1"/>
                    </a:solidFill>
                    <a:effectLst/>
                    <a:latin typeface="+mn-lt"/>
                    <a:ea typeface="+mn-ea"/>
                    <a:cs typeface="+mn-cs"/>
                  </a:rPr>
                  <a:t>虛擬節點和鏈接的數量。 </a:t>
                </a:r>
                <a:endParaRPr lang="en-US" altLang="zh-TW" dirty="0"/>
              </a:p>
              <a:p>
                <a:endParaRPr lang="en-US" altLang="zh-TW" dirty="0"/>
              </a:p>
              <a:p>
                <a:endParaRPr lang="en-US" altLang="zh-TW" dirty="0"/>
              </a:p>
              <a:p>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𝑋</m:t>
                        </m:r>
                      </m:e>
                      <m:sub>
                        <m:r>
                          <a:rPr lang="en-US" altLang="zh-TW" b="0" i="1" smtClean="0">
                            <a:latin typeface="Cambria Math" panose="02040503050406030204" pitchFamily="18" charset="0"/>
                          </a:rPr>
                          <m:t>𝑣</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up>
                        <m:r>
                          <a:rPr lang="en-US" altLang="zh-TW" b="0" i="1" smtClean="0">
                            <a:latin typeface="Cambria Math" panose="02040503050406030204" pitchFamily="18" charset="0"/>
                          </a:rPr>
                          <m:t>𝐶h𝑎𝑛𝑔𝑒</m:t>
                        </m:r>
                      </m:sup>
                    </m:sSubSup>
                    <m:r>
                      <a:rPr lang="en-US" altLang="zh-TW" i="1">
                        <a:latin typeface="Cambria Math" panose="02040503050406030204" pitchFamily="18" charset="0"/>
                      </a:rPr>
                      <m:t> </m:t>
                    </m:r>
                  </m:oMath>
                </a14:m>
                <a:r>
                  <a:rPr lang="zh-TW" altLang="en-US" sz="1200" b="0" i="0" kern="1200" dirty="0">
                    <a:solidFill>
                      <a:schemeClr val="tx1"/>
                    </a:solidFill>
                    <a:effectLst/>
                    <a:latin typeface="+mn-lt"/>
                    <a:ea typeface="+mn-ea"/>
                    <a:cs typeface="+mn-cs"/>
                  </a:rPr>
                  <a:t> 如果 </a:t>
                </a:r>
                <a:r>
                  <a:rPr lang="en-US" altLang="zh-TW" sz="1200" b="0" i="0" kern="1200" dirty="0">
                    <a:solidFill>
                      <a:schemeClr val="tx1"/>
                    </a:solidFill>
                    <a:effectLst/>
                    <a:latin typeface="+mn-lt"/>
                    <a:ea typeface="+mn-ea"/>
                    <a:cs typeface="+mn-cs"/>
                  </a:rPr>
                  <a:t>VI v </a:t>
                </a:r>
                <a:r>
                  <a:rPr lang="zh-TW" altLang="en-US" sz="1200" b="0" i="0" kern="1200" dirty="0">
                    <a:solidFill>
                      <a:schemeClr val="tx1"/>
                    </a:solidFill>
                    <a:effectLst/>
                    <a:latin typeface="+mn-lt"/>
                    <a:ea typeface="+mn-ea"/>
                    <a:cs typeface="+mn-cs"/>
                  </a:rPr>
                  <a:t>中的虛擬節點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是否被移動 </a:t>
                </a:r>
              </a:p>
              <a:p>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sup>
                    </m:sSubSup>
                  </m:oMath>
                </a14:m>
                <a:r>
                  <a:rPr lang="zh-TW" altLang="en-US" sz="1200" b="0" i="0" kern="1200" dirty="0">
                    <a:solidFill>
                      <a:schemeClr val="tx1"/>
                    </a:solidFill>
                    <a:effectLst/>
                    <a:latin typeface="+mn-lt"/>
                    <a:ea typeface="+mn-ea"/>
                    <a:cs typeface="+mn-cs"/>
                  </a:rPr>
                  <a:t>  如果在</a:t>
                </a:r>
                <a:r>
                  <a:rPr lang="en-US" altLang="zh-TW" sz="1200" b="0" i="0" kern="1200" dirty="0">
                    <a:solidFill>
                      <a:schemeClr val="tx1"/>
                    </a:solidFill>
                    <a:effectLst/>
                    <a:latin typeface="+mn-lt"/>
                    <a:ea typeface="+mn-ea"/>
                    <a:cs typeface="+mn-cs"/>
                  </a:rPr>
                  <a:t>VI V</a:t>
                </a:r>
                <a:r>
                  <a:rPr lang="zh-TW" altLang="en-US" sz="1200" b="0" i="0" kern="1200" dirty="0">
                    <a:solidFill>
                      <a:schemeClr val="tx1"/>
                    </a:solidFill>
                    <a:effectLst/>
                    <a:latin typeface="+mn-lt"/>
                    <a:ea typeface="+mn-ea"/>
                    <a:cs typeface="+mn-cs"/>
                  </a:rPr>
                  <a:t>虛擬鏈結</a:t>
                </a:r>
                <a:r>
                  <a:rPr lang="en-US" altLang="zh-TW" sz="1200" b="0" i="0" kern="1200" dirty="0" err="1">
                    <a:solidFill>
                      <a:schemeClr val="tx1"/>
                    </a:solidFill>
                    <a:effectLst/>
                    <a:latin typeface="+mn-lt"/>
                    <a:ea typeface="+mn-ea"/>
                    <a:cs typeface="+mn-cs"/>
                  </a:rPr>
                  <a:t>mn</a:t>
                </a:r>
                <a:r>
                  <a:rPr lang="zh-TW" altLang="en-US" sz="1200" b="0" i="0" kern="1200" dirty="0">
                    <a:solidFill>
                      <a:schemeClr val="tx1"/>
                    </a:solidFill>
                    <a:effectLst/>
                    <a:latin typeface="+mn-lt"/>
                    <a:ea typeface="+mn-ea"/>
                    <a:cs typeface="+mn-cs"/>
                  </a:rPr>
                  <a:t>為重新配置</a:t>
                </a:r>
                <a:endParaRPr lang="zh-TW" altLang="en-US" dirty="0"/>
              </a:p>
            </p:txBody>
          </p:sp>
        </mc:Choice>
        <mc:Fallback xmlns="">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等式（</a:t>
                </a:r>
                <a:r>
                  <a:rPr lang="en-US" altLang="zh-TW" sz="1200" b="0" i="0" kern="1200" dirty="0">
                    <a:solidFill>
                      <a:schemeClr val="tx1"/>
                    </a:solidFill>
                    <a:effectLst/>
                    <a:latin typeface="+mn-lt"/>
                    <a:ea typeface="+mn-ea"/>
                    <a:cs typeface="+mn-cs"/>
                  </a:rPr>
                  <a:t>19</a:t>
                </a:r>
                <a:r>
                  <a:rPr lang="zh-TW" altLang="en-US" sz="1200" b="0" i="0" kern="1200" dirty="0">
                    <a:solidFill>
                      <a:schemeClr val="tx1"/>
                    </a:solidFill>
                    <a:effectLst/>
                    <a:latin typeface="+mn-lt"/>
                    <a:ea typeface="+mn-ea"/>
                    <a:cs typeface="+mn-cs"/>
                  </a:rPr>
                  <a:t>）保證如果</a:t>
                </a:r>
                <a:r>
                  <a:rPr lang="en-US" altLang="zh-TW" b="0" i="0">
                    <a:latin typeface="Cambria Math" panose="02040503050406030204" pitchFamily="18" charset="0"/>
                  </a:rPr>
                  <a:t>𝑉_</a:t>
                </a:r>
                <a:r>
                  <a:rPr lang="en-US" altLang="zh-TW" i="0">
                    <a:latin typeface="Cambria Math" panose="02040503050406030204" pitchFamily="18" charset="0"/>
                  </a:rPr>
                  <a:t>𝑣^𝐶ℎ𝑎𝑛𝑔𝑒AUX</a:t>
                </a:r>
                <a:r>
                  <a:rPr lang="en-US" altLang="zh-TW" dirty="0"/>
                  <a:t>=0, then </a:t>
                </a:r>
                <a:r>
                  <a:rPr lang="en-US" altLang="zh-TW" b="0" i="0">
                    <a:latin typeface="Cambria Math" panose="02040503050406030204" pitchFamily="18" charset="0"/>
                  </a:rPr>
                  <a:t>𝑉_</a:t>
                </a:r>
                <a:r>
                  <a:rPr lang="en-US" altLang="zh-TW" i="0">
                    <a:latin typeface="Cambria Math" panose="02040503050406030204" pitchFamily="18" charset="0"/>
                  </a:rPr>
                  <a:t>𝑣^𝐶ℎ𝑎𝑛𝑔𝑒</a:t>
                </a:r>
                <a:r>
                  <a:rPr lang="en-US" altLang="zh-TW" dirty="0"/>
                  <a:t>=0.</a:t>
                </a: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31</a:t>
            </a:fld>
            <a:endParaRPr lang="zh-TW" altLang="en-US"/>
          </a:p>
        </p:txBody>
      </p:sp>
    </p:spTree>
    <p:extLst>
      <p:ext uri="{BB962C8B-B14F-4D97-AF65-F5344CB8AC3E}">
        <p14:creationId xmlns:p14="http://schemas.microsoft.com/office/powerpoint/2010/main" val="419868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今天，在雲計算環境中，網絡開始成為一種真正的資源本身，而不僅僅是作為必需的連接附件。 </a:t>
            </a:r>
            <a:endParaRPr lang="en-US" altLang="zh-TW"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在這種情況下定義網絡資源（例如路由</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交換元件、帶寬）的能力仍然很少，但有明確的證據表明這是未來的現實。</a:t>
            </a:r>
            <a:endParaRPr lang="en-US" altLang="zh-TW"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在本文中，我們認為雲基礎設施服務將</a:t>
            </a:r>
            <a:r>
              <a:rPr lang="zh-TW" altLang="en-US" sz="1200" b="1" i="0" u="sng" kern="1200" dirty="0">
                <a:solidFill>
                  <a:schemeClr val="tx1"/>
                </a:solidFill>
                <a:effectLst/>
                <a:latin typeface="+mn-lt"/>
                <a:ea typeface="+mn-ea"/>
                <a:cs typeface="+mn-cs"/>
              </a:rPr>
              <a:t>允許定義完整的基礎設施</a:t>
            </a:r>
            <a:r>
              <a:rPr lang="zh-TW" altLang="en-US" sz="1200" b="0" i="0" kern="1200" dirty="0">
                <a:solidFill>
                  <a:schemeClr val="tx1"/>
                </a:solidFill>
                <a:effectLst/>
                <a:latin typeface="+mn-lt"/>
                <a:ea typeface="+mn-ea"/>
                <a:cs typeface="+mn-cs"/>
              </a:rPr>
              <a:t>，我們將其稱為</a:t>
            </a:r>
            <a:r>
              <a:rPr lang="zh-TW" altLang="en-US" sz="1200" b="1" i="0" u="sng" kern="1200" dirty="0">
                <a:solidFill>
                  <a:schemeClr val="tx1"/>
                </a:solidFill>
                <a:effectLst/>
                <a:latin typeface="+mn-lt"/>
                <a:ea typeface="+mn-ea"/>
                <a:cs typeface="+mn-cs"/>
              </a:rPr>
              <a:t>虛擬基礎設施 </a:t>
            </a:r>
            <a:r>
              <a:rPr lang="en-US" altLang="zh-TW" sz="1200" b="1" i="0" u="sng"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這些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包括</a:t>
            </a:r>
            <a:r>
              <a:rPr lang="zh-TW" altLang="en-US" sz="1200" b="1" i="0" u="sng" kern="1200" dirty="0">
                <a:solidFill>
                  <a:schemeClr val="tx1"/>
                </a:solidFill>
                <a:effectLst/>
                <a:latin typeface="+mn-lt"/>
                <a:ea typeface="+mn-ea"/>
                <a:cs typeface="+mn-cs"/>
              </a:rPr>
              <a:t>計算、存儲和網絡資源。 </a:t>
            </a:r>
            <a:endParaRPr lang="en-US" altLang="zh-TW" sz="1200" b="1" i="0" u="sng"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本文專門解決了眾所周知的 </a:t>
            </a:r>
            <a:r>
              <a:rPr lang="en-US" altLang="zh-TW" sz="1200" b="0" i="0" kern="1200" dirty="0">
                <a:solidFill>
                  <a:schemeClr val="tx1"/>
                </a:solidFill>
                <a:effectLst/>
                <a:latin typeface="+mn-lt"/>
                <a:ea typeface="+mn-ea"/>
                <a:cs typeface="+mn-cs"/>
              </a:rPr>
              <a:t>NP-hard </a:t>
            </a:r>
            <a:r>
              <a:rPr lang="zh-TW" altLang="en-US" sz="1200" b="0" i="0" kern="1200" dirty="0">
                <a:solidFill>
                  <a:schemeClr val="tx1"/>
                </a:solidFill>
                <a:effectLst/>
                <a:latin typeface="+mn-lt"/>
                <a:ea typeface="+mn-ea"/>
                <a:cs typeface="+mn-cs"/>
              </a:rPr>
              <a:t>問題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嵌入問題。 </a:t>
            </a:r>
            <a:endParaRPr lang="en-US" altLang="zh-TW"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200" b="0" i="0" kern="1200" baseline="0" dirty="0">
                <a:solidFill>
                  <a:schemeClr val="tx1"/>
                </a:solidFill>
                <a:effectLst/>
                <a:latin typeface="+mn-lt"/>
                <a:ea typeface="+mn-ea"/>
                <a:cs typeface="+mn-cs"/>
              </a:rPr>
              <a:t>Scarce : </a:t>
            </a:r>
            <a:r>
              <a:rPr lang="zh-TW" altLang="en-US" sz="1200" b="0" i="0" kern="1200" baseline="0" dirty="0">
                <a:solidFill>
                  <a:schemeClr val="tx1"/>
                </a:solidFill>
                <a:effectLst/>
                <a:latin typeface="+mn-lt"/>
                <a:ea typeface="+mn-ea"/>
                <a:cs typeface="+mn-cs"/>
              </a:rPr>
              <a:t>稀缺</a:t>
            </a:r>
            <a:endParaRPr lang="en-US" altLang="zh-TW" sz="1200" b="0" i="0" kern="1200" baseline="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731205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由於移動節點和鏈接具有顯著不同的影響，我們為受影響的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定義了另外兩個計數器。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一個僅基於虛擬節點變化方程（</a:t>
                </a:r>
                <a:r>
                  <a:rPr lang="en-US" altLang="zh-TW" sz="1200" b="0" i="0" kern="1200" dirty="0">
                    <a:solidFill>
                      <a:schemeClr val="tx1"/>
                    </a:solidFill>
                    <a:effectLst/>
                    <a:latin typeface="+mn-lt"/>
                    <a:ea typeface="+mn-ea"/>
                    <a:cs typeface="+mn-cs"/>
                  </a:rPr>
                  <a:t>21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22</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23</a:t>
                </a:r>
                <a:r>
                  <a:rPr lang="zh-TW" altLang="en-US" sz="1200" b="0" i="0" kern="1200" dirty="0">
                    <a:solidFill>
                      <a:schemeClr val="tx1"/>
                    </a:solidFill>
                    <a:effectLst/>
                    <a:latin typeface="+mn-lt"/>
                    <a:ea typeface="+mn-ea"/>
                    <a:cs typeface="+mn-cs"/>
                  </a:rPr>
                  <a:t>），另一個僅基於虛擬鏈路變化方程（</a:t>
                </a:r>
                <a:r>
                  <a:rPr lang="en-US" altLang="zh-TW" sz="1200" b="0" i="0" kern="1200" dirty="0">
                    <a:solidFill>
                      <a:schemeClr val="tx1"/>
                    </a:solidFill>
                    <a:effectLst/>
                    <a:latin typeface="+mn-lt"/>
                    <a:ea typeface="+mn-ea"/>
                    <a:cs typeface="+mn-cs"/>
                  </a:rPr>
                  <a:t>24</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25</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26</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𝑉</m:t>
                        </m:r>
                      </m:e>
                      <m:sub>
                        <m:r>
                          <a:rPr lang="en-US" altLang="zh-TW" i="1">
                            <a:latin typeface="Cambria Math" panose="02040503050406030204" pitchFamily="18" charset="0"/>
                          </a:rPr>
                          <m:t>𝑣</m:t>
                        </m:r>
                      </m:sub>
                      <m:sup>
                        <m:r>
                          <a:rPr lang="en-US" altLang="zh-TW" b="0" i="1" smtClean="0">
                            <a:latin typeface="Cambria Math" panose="02040503050406030204" pitchFamily="18" charset="0"/>
                          </a:rPr>
                          <m:t>𝑁𝑜𝑑𝑒𝐶h𝑎𝑛𝑔𝑒</m:t>
                        </m:r>
                      </m:sup>
                    </m:sSubSup>
                  </m:oMath>
                </a14:m>
                <a:r>
                  <a:rPr lang="zh-TW" altLang="en-US" sz="1200" b="0" i="0" kern="1200" dirty="0">
                    <a:solidFill>
                      <a:schemeClr val="tx1"/>
                    </a:solidFill>
                    <a:effectLst/>
                    <a:latin typeface="+mn-lt"/>
                    <a:ea typeface="+mn-ea"/>
                    <a:cs typeface="+mn-cs"/>
                  </a:rPr>
                  <a:t>如果 </a:t>
                </a:r>
                <a:r>
                  <a:rPr lang="en-US" altLang="zh-TW" sz="1200" b="0" i="0" kern="1200" dirty="0">
                    <a:solidFill>
                      <a:schemeClr val="tx1"/>
                    </a:solidFill>
                    <a:effectLst/>
                    <a:latin typeface="+mn-lt"/>
                    <a:ea typeface="+mn-ea"/>
                    <a:cs typeface="+mn-cs"/>
                  </a:rPr>
                  <a:t>VI v </a:t>
                </a:r>
                <a:r>
                  <a:rPr lang="zh-TW" altLang="en-US" sz="1200" b="0" i="0" kern="1200" dirty="0">
                    <a:solidFill>
                      <a:schemeClr val="tx1"/>
                    </a:solidFill>
                    <a:effectLst/>
                    <a:latin typeface="+mn-lt"/>
                    <a:ea typeface="+mn-ea"/>
                    <a:cs typeface="+mn-cs"/>
                  </a:rPr>
                  <a:t>受到虛擬節點更改的影響，則假定值為 </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（否則為 </a:t>
                </a:r>
                <a:r>
                  <a:rPr lang="en-US" altLang="zh-TW" sz="1200" b="0" i="0" kern="1200" dirty="0">
                    <a:solidFill>
                      <a:schemeClr val="tx1"/>
                    </a:solidFill>
                    <a:effectLst/>
                    <a:latin typeface="+mn-lt"/>
                    <a:ea typeface="+mn-ea"/>
                    <a:cs typeface="+mn-cs"/>
                  </a:rPr>
                  <a:t>0</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對於 </a:t>
                </a: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𝑉</m:t>
                        </m:r>
                      </m:e>
                      <m:sub>
                        <m:r>
                          <a:rPr lang="en-US" altLang="zh-TW" i="1">
                            <a:latin typeface="Cambria Math" panose="02040503050406030204" pitchFamily="18" charset="0"/>
                          </a:rPr>
                          <m:t>𝑣</m:t>
                        </m:r>
                      </m:sub>
                      <m:sup>
                        <m:r>
                          <a:rPr lang="en-US" altLang="zh-TW" b="0" i="1" smtClean="0">
                            <a:latin typeface="Cambria Math" panose="02040503050406030204" pitchFamily="18" charset="0"/>
                          </a:rPr>
                          <m:t>𝐿𝑖𝑛𝑘</m:t>
                        </m:r>
                        <m:r>
                          <a:rPr lang="en-US" altLang="zh-TW" i="1">
                            <a:latin typeface="Cambria Math" panose="02040503050406030204" pitchFamily="18" charset="0"/>
                          </a:rPr>
                          <m:t>𝐶h𝑎𝑛𝑔𝑒</m:t>
                        </m:r>
                      </m:sup>
                    </m:sSubSup>
                  </m:oMath>
                </a14:m>
                <a:r>
                  <a:rPr lang="zh-TW" altLang="en-US" sz="1200" b="0" i="0" kern="1200" dirty="0">
                    <a:solidFill>
                      <a:schemeClr val="tx1"/>
                    </a:solidFill>
                    <a:effectLst/>
                    <a:latin typeface="+mn-lt"/>
                    <a:ea typeface="+mn-ea"/>
                    <a:cs typeface="+mn-cs"/>
                  </a:rPr>
                  <a:t>的虛擬鏈結更改也是如此。 </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由於移動節點和鏈接具有顯著不同的影響，我們為受影響的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定義了另外兩個計數器。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一個僅基於虛擬節點變化方程（</a:t>
                </a:r>
                <a:r>
                  <a:rPr lang="en-US" altLang="zh-TW" sz="1200" b="0" i="0" kern="1200" dirty="0">
                    <a:solidFill>
                      <a:schemeClr val="tx1"/>
                    </a:solidFill>
                    <a:effectLst/>
                    <a:latin typeface="+mn-lt"/>
                    <a:ea typeface="+mn-ea"/>
                    <a:cs typeface="+mn-cs"/>
                  </a:rPr>
                  <a:t>21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22</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23</a:t>
                </a:r>
                <a:r>
                  <a:rPr lang="zh-TW" altLang="en-US" sz="1200" b="0" i="0" kern="1200" dirty="0">
                    <a:solidFill>
                      <a:schemeClr val="tx1"/>
                    </a:solidFill>
                    <a:effectLst/>
                    <a:latin typeface="+mn-lt"/>
                    <a:ea typeface="+mn-ea"/>
                    <a:cs typeface="+mn-cs"/>
                  </a:rPr>
                  <a:t>），另一個僅基於虛擬鏈路變化方程（</a:t>
                </a:r>
                <a:r>
                  <a:rPr lang="en-US" altLang="zh-TW" sz="1200" b="0" i="0" kern="1200" dirty="0">
                    <a:solidFill>
                      <a:schemeClr val="tx1"/>
                    </a:solidFill>
                    <a:effectLst/>
                    <a:latin typeface="+mn-lt"/>
                    <a:ea typeface="+mn-ea"/>
                    <a:cs typeface="+mn-cs"/>
                  </a:rPr>
                  <a:t>24</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25</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26</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i="0">
                    <a:latin typeface="Cambria Math" panose="02040503050406030204" pitchFamily="18" charset="0"/>
                  </a:rPr>
                  <a:t>𝑉_𝑣^</a:t>
                </a:r>
                <a:r>
                  <a:rPr lang="en-US" altLang="zh-TW" b="0" i="0">
                    <a:latin typeface="Cambria Math" panose="02040503050406030204" pitchFamily="18" charset="0"/>
                  </a:rPr>
                  <a:t>𝑁𝑜𝑑𝑒𝐶ℎ𝑎𝑛𝑔𝑒</a:t>
                </a:r>
                <a:r>
                  <a:rPr lang="zh-TW" altLang="en-US" sz="1200" b="0" i="0" kern="1200" dirty="0">
                    <a:solidFill>
                      <a:schemeClr val="tx1"/>
                    </a:solidFill>
                    <a:effectLst/>
                    <a:latin typeface="+mn-lt"/>
                    <a:ea typeface="+mn-ea"/>
                    <a:cs typeface="+mn-cs"/>
                  </a:rPr>
                  <a:t>如果 </a:t>
                </a:r>
                <a:r>
                  <a:rPr lang="en-US" altLang="zh-TW" sz="1200" b="0" i="0" kern="1200" dirty="0">
                    <a:solidFill>
                      <a:schemeClr val="tx1"/>
                    </a:solidFill>
                    <a:effectLst/>
                    <a:latin typeface="+mn-lt"/>
                    <a:ea typeface="+mn-ea"/>
                    <a:cs typeface="+mn-cs"/>
                  </a:rPr>
                  <a:t>VI v </a:t>
                </a:r>
                <a:r>
                  <a:rPr lang="zh-TW" altLang="en-US" sz="1200" b="0" i="0" kern="1200" dirty="0">
                    <a:solidFill>
                      <a:schemeClr val="tx1"/>
                    </a:solidFill>
                    <a:effectLst/>
                    <a:latin typeface="+mn-lt"/>
                    <a:ea typeface="+mn-ea"/>
                    <a:cs typeface="+mn-cs"/>
                  </a:rPr>
                  <a:t>受到虛擬節點更改的影響，則假定值為 </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（否則為 </a:t>
                </a:r>
                <a:r>
                  <a:rPr lang="en-US" altLang="zh-TW" sz="1200" b="0" i="0" kern="1200" dirty="0">
                    <a:solidFill>
                      <a:schemeClr val="tx1"/>
                    </a:solidFill>
                    <a:effectLst/>
                    <a:latin typeface="+mn-lt"/>
                    <a:ea typeface="+mn-ea"/>
                    <a:cs typeface="+mn-cs"/>
                  </a:rPr>
                  <a:t>0</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對於 </a:t>
                </a:r>
                <a:r>
                  <a:rPr lang="en-US" altLang="zh-TW" i="0">
                    <a:latin typeface="Cambria Math" panose="02040503050406030204" pitchFamily="18" charset="0"/>
                  </a:rPr>
                  <a:t>𝑉_𝑣^</a:t>
                </a:r>
                <a:r>
                  <a:rPr lang="en-US" altLang="zh-TW" b="0" i="0">
                    <a:latin typeface="Cambria Math" panose="02040503050406030204" pitchFamily="18" charset="0"/>
                  </a:rPr>
                  <a:t>𝐿𝑖𝑛𝑘</a:t>
                </a:r>
                <a:r>
                  <a:rPr lang="en-US" altLang="zh-TW" i="0">
                    <a:latin typeface="Cambria Math" panose="02040503050406030204" pitchFamily="18" charset="0"/>
                  </a:rPr>
                  <a:t>𝐶ℎ𝑎𝑛𝑔𝑒</a:t>
                </a:r>
                <a:r>
                  <a:rPr lang="zh-TW" altLang="en-US" sz="1200" b="0" i="0" kern="1200" dirty="0">
                    <a:solidFill>
                      <a:schemeClr val="tx1"/>
                    </a:solidFill>
                    <a:effectLst/>
                    <a:latin typeface="+mn-lt"/>
                    <a:ea typeface="+mn-ea"/>
                    <a:cs typeface="+mn-cs"/>
                  </a:rPr>
                  <a:t>的虛擬鏈結更改也是如此。 </a:t>
                </a: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32</a:t>
            </a:fld>
            <a:endParaRPr lang="zh-TW" altLang="en-US"/>
          </a:p>
        </p:txBody>
      </p:sp>
    </p:spTree>
    <p:extLst>
      <p:ext uri="{BB962C8B-B14F-4D97-AF65-F5344CB8AC3E}">
        <p14:creationId xmlns:p14="http://schemas.microsoft.com/office/powerpoint/2010/main" val="4062079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變數</a:t>
                </a: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𝑉</m:t>
                        </m:r>
                      </m:e>
                      <m:sub>
                        <m:r>
                          <a:rPr lang="en-US" altLang="zh-TW" i="1">
                            <a:latin typeface="Cambria Math" panose="02040503050406030204" pitchFamily="18" charset="0"/>
                          </a:rPr>
                          <m:t>𝑣</m:t>
                        </m:r>
                      </m:sub>
                      <m:sup>
                        <m:r>
                          <a:rPr lang="en-US" altLang="zh-TW" i="1">
                            <a:latin typeface="Cambria Math" panose="02040503050406030204" pitchFamily="18" charset="0"/>
                          </a:rPr>
                          <m:t>𝑁𝑜𝑑𝑒𝐶h𝑎𝑛𝑔𝑒</m:t>
                        </m:r>
                        <m:r>
                          <a:rPr lang="en-US" altLang="zh-TW" b="0" i="1" smtClean="0">
                            <a:latin typeface="Cambria Math" panose="02040503050406030204" pitchFamily="18" charset="0"/>
                          </a:rPr>
                          <m:t>𝐴𝑈𝑋</m:t>
                        </m:r>
                      </m:sup>
                    </m:sSubSup>
                  </m:oMath>
                </a14:m>
                <a:r>
                  <a:rPr lang="en-US" altLang="zh-TW" dirty="0"/>
                  <a:t> ,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𝑉</m:t>
                        </m:r>
                      </m:e>
                      <m:sub>
                        <m:r>
                          <a:rPr lang="en-US" altLang="zh-TW" i="1">
                            <a:latin typeface="Cambria Math" panose="02040503050406030204" pitchFamily="18" charset="0"/>
                          </a:rPr>
                          <m:t>𝑣</m:t>
                        </m:r>
                      </m:sub>
                      <m:sup>
                        <m:r>
                          <a:rPr lang="en-US" altLang="zh-TW" b="0" i="1" smtClean="0">
                            <a:latin typeface="Cambria Math" panose="02040503050406030204" pitchFamily="18" charset="0"/>
                          </a:rPr>
                          <m:t>𝐿𝑖𝑛𝑘</m:t>
                        </m:r>
                        <m:r>
                          <a:rPr lang="en-US" altLang="zh-TW" i="1">
                            <a:latin typeface="Cambria Math" panose="02040503050406030204" pitchFamily="18" charset="0"/>
                          </a:rPr>
                          <m:t>𝐶h𝑎𝑛𝑔𝑒</m:t>
                        </m:r>
                        <m:r>
                          <a:rPr lang="en-US" altLang="zh-TW" b="0" i="1" smtClean="0">
                            <a:latin typeface="Cambria Math" panose="02040503050406030204" pitchFamily="18" charset="0"/>
                          </a:rPr>
                          <m:t>𝐴𝑈𝑋</m:t>
                        </m:r>
                      </m:sup>
                    </m:sSubSup>
                  </m:oMath>
                </a14:m>
                <a:r>
                  <a:rPr lang="zh-TW" altLang="en-US" dirty="0"/>
                  <a:t>和</a:t>
                </a:r>
                <a:r>
                  <a:rPr lang="en-US" altLang="zh-TW" dirty="0"/>
                  <a:t>K</a:t>
                </a:r>
                <a:r>
                  <a:rPr lang="zh-TW" altLang="en-US" sz="1200" b="0" i="0" kern="1200" dirty="0">
                    <a:solidFill>
                      <a:schemeClr val="tx1"/>
                    </a:solidFill>
                    <a:effectLst/>
                    <a:latin typeface="+mn-lt"/>
                    <a:ea typeface="+mn-ea"/>
                    <a:cs typeface="+mn-cs"/>
                  </a:rPr>
                  <a:t>用於與之前案例相同的目的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保持</a:t>
                </a: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𝑉</m:t>
                        </m:r>
                      </m:e>
                      <m:sub>
                        <m:r>
                          <a:rPr lang="en-US" altLang="zh-TW" i="1">
                            <a:latin typeface="Cambria Math" panose="02040503050406030204" pitchFamily="18" charset="0"/>
                          </a:rPr>
                          <m:t>𝑣</m:t>
                        </m:r>
                      </m:sub>
                      <m:sup>
                        <m:r>
                          <a:rPr lang="en-US" altLang="zh-TW" i="1">
                            <a:latin typeface="Cambria Math" panose="02040503050406030204" pitchFamily="18" charset="0"/>
                          </a:rPr>
                          <m:t>𝑁𝑜𝑑𝑒𝐶h𝑎𝑛𝑔𝑒</m:t>
                        </m:r>
                      </m:sup>
                    </m:sSubSup>
                  </m:oMath>
                </a14:m>
                <a:r>
                  <a:rPr lang="zh-TW" altLang="en-US" dirty="0"/>
                  <a:t> </a:t>
                </a:r>
                <a:r>
                  <a:rPr lang="en-US" altLang="zh-TW" dirty="0"/>
                  <a:t>and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𝑉</m:t>
                        </m:r>
                      </m:e>
                      <m:sub>
                        <m:r>
                          <a:rPr lang="en-US" altLang="zh-TW" i="1">
                            <a:latin typeface="Cambria Math" panose="02040503050406030204" pitchFamily="18" charset="0"/>
                          </a:rPr>
                          <m:t>𝑣</m:t>
                        </m:r>
                      </m:sub>
                      <m:sup>
                        <m:r>
                          <a:rPr lang="en-US" altLang="zh-TW" b="0" i="1" smtClean="0">
                            <a:latin typeface="Cambria Math" panose="02040503050406030204" pitchFamily="18" charset="0"/>
                          </a:rPr>
                          <m:t>𝐿𝑖𝑛𝑘</m:t>
                        </m:r>
                        <m:r>
                          <a:rPr lang="en-US" altLang="zh-TW" i="1">
                            <a:latin typeface="Cambria Math" panose="02040503050406030204" pitchFamily="18" charset="0"/>
                          </a:rPr>
                          <m:t>𝐶h𝑎𝑛𝑔𝑒</m:t>
                        </m:r>
                      </m:sup>
                    </m:sSubSup>
                  </m:oMath>
                </a14:m>
                <a:r>
                  <a:rPr lang="zh-TW" altLang="en-US" dirty="0"/>
                  <a:t> </a:t>
                </a:r>
                <a:r>
                  <a:rPr lang="en-US" altLang="zh-TW" dirty="0"/>
                  <a:t>within boundaries (0 or 1).</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變數</a:t>
                </a:r>
                <a:r>
                  <a:rPr lang="en-US" altLang="zh-TW" i="0">
                    <a:latin typeface="Cambria Math" panose="02040503050406030204" pitchFamily="18" charset="0"/>
                  </a:rPr>
                  <a:t>𝑉_𝑣^𝑁𝑜𝑑𝑒𝐶ℎ𝑎𝑛𝑔𝑒</a:t>
                </a:r>
                <a:r>
                  <a:rPr lang="en-US" altLang="zh-TW" b="0" i="0">
                    <a:latin typeface="Cambria Math" panose="02040503050406030204" pitchFamily="18" charset="0"/>
                  </a:rPr>
                  <a:t>𝐴𝑈𝑋</a:t>
                </a:r>
                <a:r>
                  <a:rPr lang="en-US" altLang="zh-TW" dirty="0"/>
                  <a:t> , </a:t>
                </a:r>
                <a:r>
                  <a:rPr lang="en-US" altLang="zh-TW" i="0">
                    <a:latin typeface="Cambria Math" panose="02040503050406030204" pitchFamily="18" charset="0"/>
                  </a:rPr>
                  <a:t>𝑉_𝑣^</a:t>
                </a:r>
                <a:r>
                  <a:rPr lang="en-US" altLang="zh-TW" b="0" i="0">
                    <a:latin typeface="Cambria Math" panose="02040503050406030204" pitchFamily="18" charset="0"/>
                  </a:rPr>
                  <a:t>𝐿𝑖𝑛𝑘</a:t>
                </a:r>
                <a:r>
                  <a:rPr lang="en-US" altLang="zh-TW" i="0">
                    <a:latin typeface="Cambria Math" panose="02040503050406030204" pitchFamily="18" charset="0"/>
                  </a:rPr>
                  <a:t>𝐶ℎ𝑎𝑛𝑔𝑒</a:t>
                </a:r>
                <a:r>
                  <a:rPr lang="en-US" altLang="zh-TW" b="0" i="0">
                    <a:latin typeface="Cambria Math" panose="02040503050406030204" pitchFamily="18" charset="0"/>
                  </a:rPr>
                  <a:t>𝐴𝑈𝑋</a:t>
                </a:r>
                <a:r>
                  <a:rPr lang="zh-TW" altLang="en-US" dirty="0"/>
                  <a:t>和</a:t>
                </a:r>
                <a:r>
                  <a:rPr lang="en-US" altLang="zh-TW" dirty="0"/>
                  <a:t>K</a:t>
                </a:r>
                <a:r>
                  <a:rPr lang="zh-TW" altLang="en-US" sz="1200" b="0" i="0" kern="1200" dirty="0">
                    <a:solidFill>
                      <a:schemeClr val="tx1"/>
                    </a:solidFill>
                    <a:effectLst/>
                    <a:latin typeface="+mn-lt"/>
                    <a:ea typeface="+mn-ea"/>
                    <a:cs typeface="+mn-cs"/>
                  </a:rPr>
                  <a:t>用於與之前案例相同的目的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保持</a:t>
                </a:r>
                <a:r>
                  <a:rPr lang="en-US" altLang="zh-TW" i="0">
                    <a:latin typeface="Cambria Math" panose="02040503050406030204" pitchFamily="18" charset="0"/>
                  </a:rPr>
                  <a:t>𝑉_𝑣^𝑁𝑜𝑑𝑒𝐶ℎ𝑎𝑛𝑔𝑒</a:t>
                </a:r>
                <a:r>
                  <a:rPr lang="zh-TW" altLang="en-US" dirty="0"/>
                  <a:t> </a:t>
                </a:r>
                <a:r>
                  <a:rPr lang="en-US" altLang="zh-TW" dirty="0"/>
                  <a:t>and </a:t>
                </a:r>
                <a:r>
                  <a:rPr lang="en-US" altLang="zh-TW" i="0">
                    <a:latin typeface="Cambria Math" panose="02040503050406030204" pitchFamily="18" charset="0"/>
                  </a:rPr>
                  <a:t>𝑉_𝑣^</a:t>
                </a:r>
                <a:r>
                  <a:rPr lang="en-US" altLang="zh-TW" b="0" i="0">
                    <a:latin typeface="Cambria Math" panose="02040503050406030204" pitchFamily="18" charset="0"/>
                  </a:rPr>
                  <a:t>𝐿𝑖𝑛𝑘</a:t>
                </a:r>
                <a:r>
                  <a:rPr lang="en-US" altLang="zh-TW" i="0">
                    <a:latin typeface="Cambria Math" panose="02040503050406030204" pitchFamily="18" charset="0"/>
                  </a:rPr>
                  <a:t>𝐶ℎ𝑎𝑛𝑔𝑒</a:t>
                </a:r>
                <a:r>
                  <a:rPr lang="zh-TW" altLang="en-US" dirty="0"/>
                  <a:t> </a:t>
                </a:r>
                <a:r>
                  <a:rPr lang="en-US" altLang="zh-TW" dirty="0"/>
                  <a:t>within boundaries (0 or 1).</a:t>
                </a: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33</a:t>
            </a:fld>
            <a:endParaRPr lang="zh-TW" altLang="en-US"/>
          </a:p>
        </p:txBody>
      </p:sp>
    </p:spTree>
    <p:extLst>
      <p:ext uri="{BB962C8B-B14F-4D97-AF65-F5344CB8AC3E}">
        <p14:creationId xmlns:p14="http://schemas.microsoft.com/office/powerpoint/2010/main" val="967223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V. </a:t>
            </a:r>
            <a:r>
              <a:rPr lang="zh-TW" altLang="en-US" sz="1200" b="0" i="0" kern="1200" dirty="0">
                <a:solidFill>
                  <a:schemeClr val="tx1"/>
                </a:solidFill>
                <a:effectLst/>
                <a:latin typeface="+mn-lt"/>
                <a:ea typeface="+mn-ea"/>
                <a:cs typeface="+mn-cs"/>
              </a:rPr>
              <a:t>嵌入策略 </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在本節中，我們提出了一組嵌入策略，分為三個主要類別：基本策略、動態策略和重新配置策略。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34</a:t>
            </a:fld>
            <a:endParaRPr lang="zh-TW" altLang="en-US"/>
          </a:p>
        </p:txBody>
      </p:sp>
    </p:spTree>
    <p:extLst>
      <p:ext uri="{BB962C8B-B14F-4D97-AF65-F5344CB8AC3E}">
        <p14:creationId xmlns:p14="http://schemas.microsoft.com/office/powerpoint/2010/main" val="2298533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基本策略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這些策略被視為基礎策略，因為它們將成為以下類別中介紹的策略的一部分。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該策略旨在通過還考慮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的</a:t>
                </a:r>
                <a:r>
                  <a:rPr lang="zh-TW" altLang="en-US" sz="1200" b="1" i="0" u="sng" kern="1200" dirty="0">
                    <a:solidFill>
                      <a:schemeClr val="tx1"/>
                    </a:solidFill>
                    <a:effectLst/>
                    <a:latin typeface="+mn-lt"/>
                    <a:ea typeface="+mn-ea"/>
                    <a:cs typeface="+mn-cs"/>
                  </a:rPr>
                  <a:t>總頻寬消耗來最小化節點和鏈路資源的最大負載</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𝑆</m:t>
                        </m:r>
                      </m:e>
                      <m:sub>
                        <m:r>
                          <a:rPr lang="en-US" altLang="zh-TW" b="0" i="1" smtClean="0">
                            <a:latin typeface="Cambria Math" panose="02040503050406030204" pitchFamily="18" charset="0"/>
                          </a:rPr>
                          <m:t>𝑙𝑜𝑎𝑑</m:t>
                        </m:r>
                      </m:sub>
                      <m:sup>
                        <m:r>
                          <a:rPr lang="en-US" altLang="zh-TW" b="0" i="1" smtClean="0">
                            <a:latin typeface="Cambria Math" panose="02040503050406030204" pitchFamily="18" charset="0"/>
                          </a:rPr>
                          <m:t>𝑚𝑎𝑥</m:t>
                        </m:r>
                      </m:sup>
                    </m:sSubSup>
                  </m:oMath>
                </a14:m>
                <a:r>
                  <a:rPr lang="en-US" altLang="zh-TW" dirty="0"/>
                  <a:t> and </a:t>
                </a:r>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𝑅</m:t>
                        </m:r>
                      </m:e>
                      <m:sub>
                        <m:r>
                          <a:rPr lang="en-US" altLang="zh-TW" i="1">
                            <a:latin typeface="Cambria Math" panose="02040503050406030204" pitchFamily="18" charset="0"/>
                          </a:rPr>
                          <m:t>𝑙𝑜𝑎𝑑</m:t>
                        </m:r>
                      </m:sub>
                      <m:sup>
                        <m:r>
                          <a:rPr lang="en-US" altLang="zh-TW" i="1">
                            <a:latin typeface="Cambria Math" panose="02040503050406030204" pitchFamily="18" charset="0"/>
                          </a:rPr>
                          <m:t>𝑚𝑎𝑥</m:t>
                        </m:r>
                      </m:sup>
                    </m:sSubSup>
                  </m:oMath>
                </a14:m>
                <a:r>
                  <a:rPr lang="zh-TW" altLang="en-US" sz="1200" b="0" i="0" kern="1200" dirty="0">
                    <a:solidFill>
                      <a:schemeClr val="tx1"/>
                    </a:solidFill>
                    <a:effectLst/>
                    <a:latin typeface="+mn-lt"/>
                    <a:ea typeface="+mn-ea"/>
                    <a:cs typeface="+mn-cs"/>
                  </a:rPr>
                  <a:t> 分別是指</a:t>
                </a:r>
                <a:r>
                  <a:rPr lang="zh-TW" altLang="en-US" sz="1200" b="1" i="0" u="sng" kern="1200" dirty="0">
                    <a:solidFill>
                      <a:schemeClr val="tx1"/>
                    </a:solidFill>
                    <a:effectLst/>
                    <a:latin typeface="+mn-lt"/>
                    <a:ea typeface="+mn-ea"/>
                    <a:cs typeface="+mn-cs"/>
                  </a:rPr>
                  <a:t>服務器和虛擬網絡節點的最大負載消耗。 </a:t>
                </a:r>
                <a:endParaRPr lang="en-US" altLang="zh-TW" sz="1200" b="1" i="0" u="sng" kern="1200" dirty="0">
                  <a:solidFill>
                    <a:schemeClr val="tx1"/>
                  </a:solidFill>
                  <a:effectLst/>
                  <a:latin typeface="+mn-lt"/>
                  <a:ea typeface="+mn-ea"/>
                  <a:cs typeface="+mn-cs"/>
                </a:endParaRPr>
              </a:p>
              <a:p>
                <a:pPr marL="171450" indent="-171450">
                  <a:buFont typeface="Arial" panose="020B0604020202020204" pitchFamily="34" charset="0"/>
                  <a:buChar char="•"/>
                </a:pP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𝐿</m:t>
                        </m:r>
                      </m:e>
                      <m:sub>
                        <m:r>
                          <a:rPr lang="en-US" altLang="zh-TW" i="1">
                            <a:latin typeface="Cambria Math" panose="02040503050406030204" pitchFamily="18" charset="0"/>
                          </a:rPr>
                          <m:t>𝑙𝑜𝑎𝑑</m:t>
                        </m:r>
                      </m:sub>
                      <m:sup>
                        <m:r>
                          <a:rPr lang="en-US" altLang="zh-TW" i="1">
                            <a:latin typeface="Cambria Math" panose="02040503050406030204" pitchFamily="18" charset="0"/>
                          </a:rPr>
                          <m:t>𝑚𝑎𝑥</m:t>
                        </m:r>
                      </m:sup>
                    </m:sSubSup>
                  </m:oMath>
                </a14:m>
                <a:r>
                  <a:rPr lang="zh-TW" altLang="en-US" sz="1200" b="0" i="0" kern="1200" dirty="0">
                    <a:solidFill>
                      <a:schemeClr val="tx1"/>
                    </a:solidFill>
                    <a:effectLst/>
                    <a:latin typeface="+mn-lt"/>
                    <a:ea typeface="+mn-ea"/>
                    <a:cs typeface="+mn-cs"/>
                  </a:rPr>
                  <a:t>是指</a:t>
                </a:r>
                <a:r>
                  <a:rPr lang="zh-TW" altLang="en-US" sz="1200" b="1" i="0" u="sng" kern="1200" dirty="0">
                    <a:solidFill>
                      <a:schemeClr val="tx1"/>
                    </a:solidFill>
                    <a:effectLst/>
                    <a:latin typeface="+mn-lt"/>
                    <a:ea typeface="+mn-ea"/>
                    <a:cs typeface="+mn-cs"/>
                  </a:rPr>
                  <a:t>鏈路的最大負載消耗</a:t>
                </a:r>
                <a:r>
                  <a:rPr lang="zh-TW" altLang="en-US" sz="1200" b="0" i="0" kern="1200" dirty="0">
                    <a:solidFill>
                      <a:schemeClr val="tx1"/>
                    </a:solidFill>
                    <a:effectLst/>
                    <a:latin typeface="+mn-lt"/>
                    <a:ea typeface="+mn-ea"/>
                    <a:cs typeface="+mn-cs"/>
                  </a:rPr>
                  <a:t>，而</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𝐵</m:t>
                        </m:r>
                      </m:e>
                      <m:sub>
                        <m:r>
                          <a:rPr lang="en-US" altLang="zh-TW" b="0" i="1" smtClean="0">
                            <a:latin typeface="Cambria Math" panose="02040503050406030204" pitchFamily="18" charset="0"/>
                          </a:rPr>
                          <m:t>𝑐𝑜𝑛𝑠</m:t>
                        </m:r>
                      </m:sub>
                    </m:sSub>
                  </m:oMath>
                </a14:m>
                <a:r>
                  <a:rPr lang="zh-TW" altLang="en-US" sz="1200" b="0" i="0" kern="1200" dirty="0">
                    <a:solidFill>
                      <a:schemeClr val="tx1"/>
                    </a:solidFill>
                    <a:effectLst/>
                    <a:latin typeface="+mn-lt"/>
                    <a:ea typeface="+mn-ea"/>
                    <a:cs typeface="+mn-cs"/>
                  </a:rPr>
                  <a:t> 是</a:t>
                </a:r>
                <a:r>
                  <a:rPr lang="zh-TW" altLang="en-US" sz="1200" b="1" i="0" u="sng" kern="1200" dirty="0">
                    <a:solidFill>
                      <a:schemeClr val="tx1"/>
                    </a:solidFill>
                    <a:effectLst/>
                    <a:latin typeface="+mn-lt"/>
                    <a:ea typeface="+mn-ea"/>
                    <a:cs typeface="+mn-cs"/>
                  </a:rPr>
                  <a:t>指</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消耗的頻寬總量</a:t>
                </a:r>
                <a:r>
                  <a:rPr lang="zh-TW" altLang="en-US" sz="1200" b="0" i="0" kern="1200" dirty="0">
                    <a:solidFill>
                      <a:schemeClr val="tx1"/>
                    </a:solidFill>
                    <a:effectLst/>
                    <a:latin typeface="+mn-lt"/>
                    <a:ea typeface="+mn-ea"/>
                    <a:cs typeface="+mn-cs"/>
                  </a:rPr>
                  <a:t>。 </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這些策略被視為基礎策略，因為它們將成為以下類別中介紹的策略的一部分。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該策略旨在通過還考慮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的</a:t>
                </a:r>
                <a:r>
                  <a:rPr lang="zh-TW" altLang="en-US" sz="1200" b="1" i="0" u="sng" kern="1200" dirty="0">
                    <a:solidFill>
                      <a:schemeClr val="tx1"/>
                    </a:solidFill>
                    <a:effectLst/>
                    <a:latin typeface="+mn-lt"/>
                    <a:ea typeface="+mn-ea"/>
                    <a:cs typeface="+mn-cs"/>
                  </a:rPr>
                  <a:t>總頻寬消耗來最小化節點和鏈路資源的最大負載</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b="0" i="0">
                    <a:latin typeface="Cambria Math" panose="02040503050406030204" pitchFamily="18" charset="0"/>
                  </a:rPr>
                  <a:t>𝑆_𝑙𝑜𝑎𝑑^𝑚𝑎𝑥</a:t>
                </a:r>
                <a:r>
                  <a:rPr lang="en-US" altLang="zh-TW" dirty="0"/>
                  <a:t> and </a:t>
                </a:r>
                <a:r>
                  <a:rPr lang="en-US" altLang="zh-TW" b="0" i="0">
                    <a:latin typeface="Cambria Math" panose="02040503050406030204" pitchFamily="18" charset="0"/>
                  </a:rPr>
                  <a:t>𝑅_</a:t>
                </a:r>
                <a:r>
                  <a:rPr lang="en-US" altLang="zh-TW" i="0">
                    <a:latin typeface="Cambria Math" panose="02040503050406030204" pitchFamily="18" charset="0"/>
                  </a:rPr>
                  <a:t>𝑙𝑜𝑎𝑑^𝑚𝑎𝑥</a:t>
                </a:r>
                <a:r>
                  <a:rPr lang="zh-TW" altLang="en-US" sz="1200" b="0" i="0" kern="1200" dirty="0">
                    <a:solidFill>
                      <a:schemeClr val="tx1"/>
                    </a:solidFill>
                    <a:effectLst/>
                    <a:latin typeface="+mn-lt"/>
                    <a:ea typeface="+mn-ea"/>
                    <a:cs typeface="+mn-cs"/>
                  </a:rPr>
                  <a:t> 分別是指</a:t>
                </a:r>
                <a:r>
                  <a:rPr lang="zh-TW" altLang="en-US" sz="1200" b="1" i="0" u="sng" kern="1200" dirty="0">
                    <a:solidFill>
                      <a:schemeClr val="tx1"/>
                    </a:solidFill>
                    <a:effectLst/>
                    <a:latin typeface="+mn-lt"/>
                    <a:ea typeface="+mn-ea"/>
                    <a:cs typeface="+mn-cs"/>
                  </a:rPr>
                  <a:t>服務器和虛擬網絡節點的最大負載消耗。 </a:t>
                </a:r>
                <a:endParaRPr lang="en-US" altLang="zh-TW" sz="1200" b="1" i="0"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b="0" i="0">
                    <a:latin typeface="Cambria Math" panose="02040503050406030204" pitchFamily="18" charset="0"/>
                  </a:rPr>
                  <a:t>𝐿_</a:t>
                </a:r>
                <a:r>
                  <a:rPr lang="en-US" altLang="zh-TW" i="0">
                    <a:latin typeface="Cambria Math" panose="02040503050406030204" pitchFamily="18" charset="0"/>
                  </a:rPr>
                  <a:t>𝑙𝑜𝑎𝑑^𝑚𝑎𝑥</a:t>
                </a:r>
                <a:r>
                  <a:rPr lang="zh-TW" altLang="en-US" sz="1200" b="0" i="0" kern="1200" dirty="0">
                    <a:solidFill>
                      <a:schemeClr val="tx1"/>
                    </a:solidFill>
                    <a:effectLst/>
                    <a:latin typeface="+mn-lt"/>
                    <a:ea typeface="+mn-ea"/>
                    <a:cs typeface="+mn-cs"/>
                  </a:rPr>
                  <a:t>是指鏈路的最大負載消耗，而</a:t>
                </a:r>
                <a:r>
                  <a:rPr lang="en-US" altLang="zh-TW" b="0" i="0">
                    <a:latin typeface="Cambria Math" panose="02040503050406030204" pitchFamily="18" charset="0"/>
                  </a:rPr>
                  <a:t>𝐵_𝑐𝑜𝑛𝑠</a:t>
                </a:r>
                <a:r>
                  <a:rPr lang="zh-TW" altLang="en-US" sz="1200" b="0" i="0" kern="1200" dirty="0">
                    <a:solidFill>
                      <a:schemeClr val="tx1"/>
                    </a:solidFill>
                    <a:effectLst/>
                    <a:latin typeface="+mn-lt"/>
                    <a:ea typeface="+mn-ea"/>
                    <a:cs typeface="+mn-cs"/>
                  </a:rPr>
                  <a:t> 是指</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消耗的頻寬總量。 </a:t>
                </a: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35</a:t>
            </a:fld>
            <a:endParaRPr lang="zh-TW" altLang="en-US"/>
          </a:p>
        </p:txBody>
      </p:sp>
    </p:spTree>
    <p:extLst>
      <p:ext uri="{BB962C8B-B14F-4D97-AF65-F5344CB8AC3E}">
        <p14:creationId xmlns:p14="http://schemas.microsoft.com/office/powerpoint/2010/main" val="874091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在這種情況下，權重 </a:t>
                </a:r>
                <a:r>
                  <a:rPr lang="en-US" altLang="zh-TW" sz="1200" b="0" i="0" kern="1200" dirty="0">
                    <a:solidFill>
                      <a:schemeClr val="tx1"/>
                    </a:solidFill>
                    <a:effectLst/>
                    <a:latin typeface="+mn-lt"/>
                    <a:ea typeface="+mn-ea"/>
                    <a:cs typeface="+mn-cs"/>
                  </a:rPr>
                  <a:t>w1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w2 </a:t>
                </a:r>
                <a:r>
                  <a:rPr lang="zh-TW" altLang="en-US" sz="1200" b="0" i="0" kern="1200" dirty="0">
                    <a:solidFill>
                      <a:schemeClr val="tx1"/>
                    </a:solidFill>
                    <a:effectLst/>
                    <a:latin typeface="+mn-lt"/>
                    <a:ea typeface="+mn-ea"/>
                    <a:cs typeface="+mn-cs"/>
                  </a:rPr>
                  <a:t>具有相等的值，因此最大節點負載和總鏈結負載之間存在相等的平衡（通過考慮最大鍊結負載和消耗的總帶寬）。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𝑆</m:t>
                        </m:r>
                      </m:e>
                      <m:sub>
                        <m:r>
                          <a:rPr lang="en-US" altLang="zh-TW" b="0" i="1" smtClean="0">
                            <a:latin typeface="Cambria Math" panose="02040503050406030204" pitchFamily="18" charset="0"/>
                          </a:rPr>
                          <m:t>𝑙𝑜𝑎𝑑</m:t>
                        </m:r>
                      </m:sub>
                      <m:sup>
                        <m:r>
                          <a:rPr lang="en-US" altLang="zh-TW" b="0" i="1" smtClean="0">
                            <a:latin typeface="Cambria Math" panose="02040503050406030204" pitchFamily="18" charset="0"/>
                          </a:rPr>
                          <m:t>𝑚𝑎𝑥</m:t>
                        </m:r>
                      </m:sup>
                    </m:sSubSup>
                  </m:oMath>
                </a14:m>
                <a:r>
                  <a:rPr lang="zh-TW" altLang="en-US" sz="1200" b="0" i="0" u="none" kern="1200" dirty="0">
                    <a:solidFill>
                      <a:schemeClr val="tx1"/>
                    </a:solidFill>
                    <a:effectLst/>
                    <a:latin typeface="+mn-lt"/>
                    <a:ea typeface="+mn-ea"/>
                    <a:cs typeface="+mn-cs"/>
                  </a:rPr>
                  <a:t>  </a:t>
                </a:r>
                <a:r>
                  <a:rPr lang="en-US" altLang="zh-TW" sz="1200" b="0" i="0" u="none" kern="1200" dirty="0">
                    <a:solidFill>
                      <a:schemeClr val="tx1"/>
                    </a:solidFill>
                    <a:effectLst/>
                    <a:latin typeface="+mn-lt"/>
                    <a:ea typeface="+mn-ea"/>
                    <a:cs typeface="+mn-cs"/>
                  </a:rPr>
                  <a:t>:</a:t>
                </a:r>
                <a:r>
                  <a:rPr lang="zh-TW" altLang="en-US" sz="1200" b="0" i="0" u="none" kern="1200" dirty="0">
                    <a:solidFill>
                      <a:schemeClr val="tx1"/>
                    </a:solidFill>
                    <a:effectLst/>
                    <a:latin typeface="+mn-lt"/>
                    <a:ea typeface="+mn-ea"/>
                    <a:cs typeface="+mn-cs"/>
                  </a:rPr>
                  <a:t>  服務器的最大負載消耗。 </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𝑅</m:t>
                        </m:r>
                      </m:e>
                      <m:sub>
                        <m:r>
                          <a:rPr lang="en-US" altLang="zh-TW" i="1">
                            <a:latin typeface="Cambria Math" panose="02040503050406030204" pitchFamily="18" charset="0"/>
                          </a:rPr>
                          <m:t>𝑙𝑜𝑎𝑑</m:t>
                        </m:r>
                      </m:sub>
                      <m:sup>
                        <m:r>
                          <a:rPr lang="en-US" altLang="zh-TW" i="1">
                            <a:latin typeface="Cambria Math" panose="02040503050406030204" pitchFamily="18" charset="0"/>
                          </a:rPr>
                          <m:t>𝑚𝑎𝑥</m:t>
                        </m:r>
                      </m:sup>
                    </m:sSubSup>
                  </m:oMath>
                </a14:m>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 </a:t>
                </a:r>
                <a:r>
                  <a:rPr lang="en-US" altLang="zh-TW" sz="1200" b="0" i="0" kern="1200" baseline="0" dirty="0">
                    <a:solidFill>
                      <a:schemeClr val="tx1"/>
                    </a:solidFill>
                    <a:effectLst/>
                    <a:latin typeface="+mn-lt"/>
                    <a:ea typeface="+mn-ea"/>
                    <a:cs typeface="+mn-cs"/>
                  </a:rPr>
                  <a:t> </a:t>
                </a:r>
                <a:r>
                  <a:rPr lang="zh-TW" altLang="en-US" sz="1200" b="0" i="0" u="none" kern="1200" dirty="0">
                    <a:solidFill>
                      <a:schemeClr val="tx1"/>
                    </a:solidFill>
                    <a:effectLst/>
                    <a:latin typeface="+mn-lt"/>
                    <a:ea typeface="+mn-ea"/>
                    <a:cs typeface="+mn-cs"/>
                  </a:rPr>
                  <a:t>虛擬網絡節點的最大負載消耗。 </a:t>
                </a:r>
                <a:endParaRPr lang="en-US" altLang="zh-TW" sz="1200" b="0" i="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𝐿</m:t>
                        </m:r>
                      </m:e>
                      <m:sub>
                        <m:r>
                          <a:rPr lang="en-US" altLang="zh-TW" i="1">
                            <a:latin typeface="Cambria Math" panose="02040503050406030204" pitchFamily="18" charset="0"/>
                          </a:rPr>
                          <m:t>𝑙𝑜𝑎𝑑</m:t>
                        </m:r>
                      </m:sub>
                      <m:sup>
                        <m:r>
                          <a:rPr lang="en-US" altLang="zh-TW" i="1">
                            <a:latin typeface="Cambria Math" panose="02040503050406030204" pitchFamily="18" charset="0"/>
                          </a:rPr>
                          <m:t>𝑚𝑎𝑥</m:t>
                        </m:r>
                      </m:sup>
                    </m:sSubSup>
                  </m:oMath>
                </a14:m>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是指鏈路的最大負載消耗</a:t>
                </a:r>
                <a:endParaRPr lang="en-US" altLang="zh-T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𝐵</m:t>
                        </m:r>
                      </m:e>
                      <m:sub>
                        <m:r>
                          <a:rPr lang="en-US" altLang="zh-TW" b="0" i="1" smtClean="0">
                            <a:latin typeface="Cambria Math" panose="02040503050406030204" pitchFamily="18" charset="0"/>
                          </a:rPr>
                          <m:t>𝑐𝑜𝑛𝑠</m:t>
                        </m:r>
                      </m:sub>
                    </m:sSub>
                  </m:oMath>
                </a14:m>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是指</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消耗的頻寬總量。 </a:t>
                </a:r>
                <a:endParaRPr lang="zh-TW" altLang="en-US" dirty="0"/>
              </a:p>
              <a:p>
                <a:pPr marL="171450" indent="-171450">
                  <a:buFont typeface="Arial" panose="020B0604020202020204" pitchFamily="34" charset="0"/>
                  <a:buChar char="•"/>
                </a:pP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在這種情況下，權重 </a:t>
                </a:r>
                <a:r>
                  <a:rPr lang="en-US" altLang="zh-TW" sz="1200" b="0" i="0" kern="1200" dirty="0">
                    <a:solidFill>
                      <a:schemeClr val="tx1"/>
                    </a:solidFill>
                    <a:effectLst/>
                    <a:latin typeface="+mn-lt"/>
                    <a:ea typeface="+mn-ea"/>
                    <a:cs typeface="+mn-cs"/>
                  </a:rPr>
                  <a:t>w1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w2 </a:t>
                </a:r>
                <a:r>
                  <a:rPr lang="zh-TW" altLang="en-US" sz="1200" b="0" i="0" kern="1200" dirty="0">
                    <a:solidFill>
                      <a:schemeClr val="tx1"/>
                    </a:solidFill>
                    <a:effectLst/>
                    <a:latin typeface="+mn-lt"/>
                    <a:ea typeface="+mn-ea"/>
                    <a:cs typeface="+mn-cs"/>
                  </a:rPr>
                  <a:t>具有相等的值，因此最大節點負載和總鏈結負載之間存在相等的平衡（通過考慮最大鍊結負載和消耗的總帶寬）。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0" i="0">
                    <a:latin typeface="Cambria Math" panose="02040503050406030204" pitchFamily="18" charset="0"/>
                  </a:rPr>
                  <a:t>𝑆_𝑙𝑜𝑎𝑑^𝑚𝑎𝑥</a:t>
                </a:r>
                <a:r>
                  <a:rPr lang="zh-TW" altLang="en-US" sz="1200" b="0" i="0" u="none" kern="1200" dirty="0">
                    <a:solidFill>
                      <a:schemeClr val="tx1"/>
                    </a:solidFill>
                    <a:effectLst/>
                    <a:latin typeface="+mn-lt"/>
                    <a:ea typeface="+mn-ea"/>
                    <a:cs typeface="+mn-cs"/>
                  </a:rPr>
                  <a:t>  </a:t>
                </a:r>
                <a:r>
                  <a:rPr lang="en-US" altLang="zh-TW" sz="1200" b="0" i="0" u="none" kern="1200" dirty="0">
                    <a:solidFill>
                      <a:schemeClr val="tx1"/>
                    </a:solidFill>
                    <a:effectLst/>
                    <a:latin typeface="+mn-lt"/>
                    <a:ea typeface="+mn-ea"/>
                    <a:cs typeface="+mn-cs"/>
                  </a:rPr>
                  <a:t>:</a:t>
                </a:r>
                <a:r>
                  <a:rPr lang="zh-TW" altLang="en-US" sz="1200" b="0" i="0" u="none" kern="1200" dirty="0">
                    <a:solidFill>
                      <a:schemeClr val="tx1"/>
                    </a:solidFill>
                    <a:effectLst/>
                    <a:latin typeface="+mn-lt"/>
                    <a:ea typeface="+mn-ea"/>
                    <a:cs typeface="+mn-cs"/>
                  </a:rPr>
                  <a:t>  服務器的最大負載消耗。 </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0" i="0">
                    <a:latin typeface="Cambria Math" panose="02040503050406030204" pitchFamily="18" charset="0"/>
                  </a:rPr>
                  <a:t>𝑅_</a:t>
                </a:r>
                <a:r>
                  <a:rPr lang="en-US" altLang="zh-TW" i="0">
                    <a:latin typeface="Cambria Math" panose="02040503050406030204" pitchFamily="18" charset="0"/>
                  </a:rPr>
                  <a:t>𝑙𝑜𝑎𝑑^𝑚𝑎𝑥</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 </a:t>
                </a:r>
                <a:r>
                  <a:rPr lang="en-US" altLang="zh-TW" sz="1200" b="0" i="0" kern="1200" baseline="0" dirty="0">
                    <a:solidFill>
                      <a:schemeClr val="tx1"/>
                    </a:solidFill>
                    <a:effectLst/>
                    <a:latin typeface="+mn-lt"/>
                    <a:ea typeface="+mn-ea"/>
                    <a:cs typeface="+mn-cs"/>
                  </a:rPr>
                  <a:t> </a:t>
                </a:r>
                <a:r>
                  <a:rPr lang="zh-TW" altLang="en-US" sz="1200" b="0" i="0" u="none" kern="1200" dirty="0">
                    <a:solidFill>
                      <a:schemeClr val="tx1"/>
                    </a:solidFill>
                    <a:effectLst/>
                    <a:latin typeface="+mn-lt"/>
                    <a:ea typeface="+mn-ea"/>
                    <a:cs typeface="+mn-cs"/>
                  </a:rPr>
                  <a:t>虛擬網絡節點的最大負載消耗。 </a:t>
                </a:r>
                <a:endParaRPr lang="en-US" altLang="zh-TW" sz="1200" b="0" i="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0" i="0">
                    <a:latin typeface="Cambria Math" panose="02040503050406030204" pitchFamily="18" charset="0"/>
                  </a:rPr>
                  <a:t>𝐿_</a:t>
                </a:r>
                <a:r>
                  <a:rPr lang="en-US" altLang="zh-TW" i="0">
                    <a:latin typeface="Cambria Math" panose="02040503050406030204" pitchFamily="18" charset="0"/>
                  </a:rPr>
                  <a:t>𝑙𝑜𝑎𝑑^𝑚𝑎𝑥</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是指鏈路的最大負載消耗</a:t>
                </a:r>
                <a:endParaRPr lang="en-US" altLang="zh-TW"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0" i="0">
                    <a:latin typeface="Cambria Math" panose="02040503050406030204" pitchFamily="18" charset="0"/>
                  </a:rPr>
                  <a:t>𝐵_𝑐𝑜𝑛𝑠</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是指</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消耗的頻寬總量。 </a:t>
                </a:r>
                <a:endParaRPr lang="zh-TW" altLang="en-US" dirty="0"/>
              </a:p>
              <a:p>
                <a:pPr marL="171450" indent="-171450">
                  <a:buFont typeface="Arial" panose="020B0604020202020204" pitchFamily="34" charset="0"/>
                  <a:buChar char="•"/>
                </a:pP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36</a:t>
            </a:fld>
            <a:endParaRPr lang="zh-TW" altLang="en-US"/>
          </a:p>
        </p:txBody>
      </p:sp>
    </p:spTree>
    <p:extLst>
      <p:ext uri="{BB962C8B-B14F-4D97-AF65-F5344CB8AC3E}">
        <p14:creationId xmlns:p14="http://schemas.microsoft.com/office/powerpoint/2010/main" val="2890995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該策略旨在</a:t>
                </a:r>
                <a:r>
                  <a:rPr lang="zh-TW" altLang="en-US" sz="1200" b="1" i="0" u="sng" kern="1200" dirty="0">
                    <a:solidFill>
                      <a:schemeClr val="tx1"/>
                    </a:solidFill>
                    <a:effectLst/>
                    <a:latin typeface="+mn-lt"/>
                    <a:ea typeface="+mn-ea"/>
                    <a:cs typeface="+mn-cs"/>
                  </a:rPr>
                  <a:t>最大限度地減少物理基礎設施的能源消耗</a:t>
                </a:r>
                <a:r>
                  <a:rPr lang="zh-TW" altLang="en-US" sz="1200" b="0" i="0" kern="1200" dirty="0">
                    <a:solidFill>
                      <a:schemeClr val="tx1"/>
                    </a:solidFill>
                    <a:effectLst/>
                    <a:latin typeface="+mn-lt"/>
                    <a:ea typeface="+mn-ea"/>
                    <a:cs typeface="+mn-cs"/>
                  </a:rPr>
                  <a:t>。 主要目標是</a:t>
                </a:r>
                <a:r>
                  <a:rPr lang="zh-TW" altLang="en-US" sz="1200" b="1" i="0" u="sng" kern="1200" dirty="0">
                    <a:solidFill>
                      <a:schemeClr val="tx1"/>
                    </a:solidFill>
                    <a:effectLst/>
                    <a:latin typeface="+mn-lt"/>
                    <a:ea typeface="+mn-ea"/>
                    <a:cs typeface="+mn-cs"/>
                  </a:rPr>
                  <a:t>最小化活動節點的數量</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主要目標是盡量減少活動節點（</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𝐴𝑐𝑡𝑖𝑣𝑒</m:t>
                        </m:r>
                      </m:sup>
                    </m:sSubSup>
                  </m:oMath>
                </a14:m>
                <a:r>
                  <a:rPr lang="zh-TW" altLang="en-US" sz="1200" b="0" i="0" kern="1200" dirty="0">
                    <a:solidFill>
                      <a:schemeClr val="tx1"/>
                    </a:solidFill>
                    <a:effectLst/>
                    <a:latin typeface="+mn-lt"/>
                    <a:ea typeface="+mn-ea"/>
                    <a:cs typeface="+mn-cs"/>
                  </a:rPr>
                  <a:t>）的數量，因為它們是</a:t>
                </a:r>
                <a:r>
                  <a:rPr lang="zh-TW" altLang="en-US" sz="1200" b="1" i="0" u="sng" kern="1200" dirty="0">
                    <a:solidFill>
                      <a:schemeClr val="tx1"/>
                    </a:solidFill>
                    <a:effectLst/>
                    <a:latin typeface="+mn-lt"/>
                    <a:ea typeface="+mn-ea"/>
                    <a:cs typeface="+mn-cs"/>
                  </a:rPr>
                  <a:t>主要的能源消耗來源</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第二個目標是最小化活動鏈接的數量（</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𝑦</m:t>
                        </m:r>
                      </m:e>
                      <m:sub>
                        <m:r>
                          <a:rPr lang="en-US" altLang="zh-TW" i="1">
                            <a:latin typeface="Cambria Math" panose="02040503050406030204" pitchFamily="18" charset="0"/>
                          </a:rPr>
                          <m:t>𝑖</m:t>
                        </m:r>
                        <m:r>
                          <a:rPr lang="en-US" altLang="zh-TW" b="0" i="1" smtClean="0">
                            <a:latin typeface="Cambria Math" panose="02040503050406030204" pitchFamily="18" charset="0"/>
                          </a:rPr>
                          <m:t>𝑗</m:t>
                        </m:r>
                      </m:sub>
                      <m:sup>
                        <m:r>
                          <a:rPr lang="en-US" altLang="zh-TW" i="1">
                            <a:latin typeface="Cambria Math" panose="02040503050406030204" pitchFamily="18" charset="0"/>
                          </a:rPr>
                          <m:t>𝐴𝑐𝑡𝑖𝑣𝑒</m:t>
                        </m:r>
                      </m:sup>
                    </m:sSubSup>
                  </m:oMath>
                </a14:m>
                <a:r>
                  <a:rPr lang="zh-TW" altLang="en-US" sz="1200" b="0" i="0" kern="1200" dirty="0">
                    <a:solidFill>
                      <a:schemeClr val="tx1"/>
                    </a:solidFill>
                    <a:effectLst/>
                    <a:latin typeface="+mn-lt"/>
                    <a:ea typeface="+mn-ea"/>
                    <a:cs typeface="+mn-cs"/>
                  </a:rPr>
                  <a:t>）以減少活動節點的整體能耗</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方程（</a:t>
                </a:r>
                <a:r>
                  <a:rPr lang="en-US" altLang="zh-TW" sz="1200" b="0" i="0" kern="1200" dirty="0">
                    <a:solidFill>
                      <a:schemeClr val="tx1"/>
                    </a:solidFill>
                    <a:effectLst/>
                    <a:latin typeface="+mn-lt"/>
                    <a:ea typeface="+mn-ea"/>
                    <a:cs typeface="+mn-cs"/>
                  </a:rPr>
                  <a:t>28</a:t>
                </a:r>
                <a:r>
                  <a:rPr lang="zh-TW" altLang="en-US" sz="1200" b="0" i="0" kern="1200" dirty="0">
                    <a:solidFill>
                      <a:schemeClr val="tx1"/>
                    </a:solidFill>
                    <a:effectLst/>
                    <a:latin typeface="+mn-lt"/>
                    <a:ea typeface="+mn-ea"/>
                    <a:cs typeface="+mn-cs"/>
                  </a:rPr>
                  <a:t>）。 </a:t>
                </a:r>
                <a:endParaRPr lang="zh-TW" altLang="en-US" dirty="0"/>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該策略旨在</a:t>
                </a:r>
                <a:r>
                  <a:rPr lang="zh-TW" altLang="en-US" sz="1200" b="1" i="0" u="sng" kern="1200" dirty="0">
                    <a:solidFill>
                      <a:schemeClr val="tx1"/>
                    </a:solidFill>
                    <a:effectLst/>
                    <a:latin typeface="+mn-lt"/>
                    <a:ea typeface="+mn-ea"/>
                    <a:cs typeface="+mn-cs"/>
                  </a:rPr>
                  <a:t>最大限度地減少物理基礎設施的能源消耗</a:t>
                </a:r>
                <a:r>
                  <a:rPr lang="zh-TW" altLang="en-US" sz="1200" b="0" i="0" kern="1200" dirty="0">
                    <a:solidFill>
                      <a:schemeClr val="tx1"/>
                    </a:solidFill>
                    <a:effectLst/>
                    <a:latin typeface="+mn-lt"/>
                    <a:ea typeface="+mn-ea"/>
                    <a:cs typeface="+mn-cs"/>
                  </a:rPr>
                  <a:t>。 主要目標是</a:t>
                </a:r>
                <a:r>
                  <a:rPr lang="zh-TW" altLang="en-US" sz="1200" b="1" i="0" u="sng" kern="1200" dirty="0">
                    <a:solidFill>
                      <a:schemeClr val="tx1"/>
                    </a:solidFill>
                    <a:effectLst/>
                    <a:latin typeface="+mn-lt"/>
                    <a:ea typeface="+mn-ea"/>
                    <a:cs typeface="+mn-cs"/>
                  </a:rPr>
                  <a:t>最小化活動節點的數量</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主要目標是盡量減少活動節點（</a:t>
                </a:r>
                <a:r>
                  <a:rPr lang="en-US" altLang="zh-TW" b="0" i="0">
                    <a:latin typeface="Cambria Math" panose="02040503050406030204" pitchFamily="18" charset="0"/>
                  </a:rPr>
                  <a:t>𝑥_𝑖^𝐴𝑐𝑡𝑖𝑣𝑒</a:t>
                </a:r>
                <a:r>
                  <a:rPr lang="zh-TW" altLang="en-US" sz="1200" b="0" i="0" kern="1200" dirty="0">
                    <a:solidFill>
                      <a:schemeClr val="tx1"/>
                    </a:solidFill>
                    <a:effectLst/>
                    <a:latin typeface="+mn-lt"/>
                    <a:ea typeface="+mn-ea"/>
                    <a:cs typeface="+mn-cs"/>
                  </a:rPr>
                  <a:t>）的數量，因為它們是</a:t>
                </a:r>
                <a:r>
                  <a:rPr lang="zh-TW" altLang="en-US" sz="1200" b="1" i="0" u="sng" kern="1200" dirty="0">
                    <a:solidFill>
                      <a:schemeClr val="tx1"/>
                    </a:solidFill>
                    <a:effectLst/>
                    <a:latin typeface="+mn-lt"/>
                    <a:ea typeface="+mn-ea"/>
                    <a:cs typeface="+mn-cs"/>
                  </a:rPr>
                  <a:t>主要的能源消耗來源</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第二個目標是最小化活動鏈接的數量（</a:t>
                </a:r>
                <a:r>
                  <a:rPr lang="en-US" altLang="zh-TW" b="0" i="0">
                    <a:latin typeface="Cambria Math" panose="02040503050406030204" pitchFamily="18" charset="0"/>
                  </a:rPr>
                  <a:t>𝑦_</a:t>
                </a:r>
                <a:r>
                  <a:rPr lang="en-US" altLang="zh-TW" i="0">
                    <a:latin typeface="Cambria Math" panose="02040503050406030204" pitchFamily="18" charset="0"/>
                  </a:rPr>
                  <a:t>𝑖</a:t>
                </a:r>
                <a:r>
                  <a:rPr lang="en-US" altLang="zh-TW" b="0" i="0">
                    <a:latin typeface="Cambria Math" panose="02040503050406030204" pitchFamily="18" charset="0"/>
                  </a:rPr>
                  <a:t>𝑗^</a:t>
                </a:r>
                <a:r>
                  <a:rPr lang="en-US" altLang="zh-TW" i="0">
                    <a:latin typeface="Cambria Math" panose="02040503050406030204" pitchFamily="18" charset="0"/>
                  </a:rPr>
                  <a:t>𝐴𝑐𝑡𝑖𝑣𝑒</a:t>
                </a:r>
                <a:r>
                  <a:rPr lang="zh-TW" altLang="en-US" sz="1200" b="0" i="0" kern="1200" dirty="0">
                    <a:solidFill>
                      <a:schemeClr val="tx1"/>
                    </a:solidFill>
                    <a:effectLst/>
                    <a:latin typeface="+mn-lt"/>
                    <a:ea typeface="+mn-ea"/>
                    <a:cs typeface="+mn-cs"/>
                  </a:rPr>
                  <a:t>）以減少活動節點的整體能耗</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方程（</a:t>
                </a:r>
                <a:r>
                  <a:rPr lang="en-US" altLang="zh-TW" sz="1200" b="0" i="0" kern="1200" dirty="0">
                    <a:solidFill>
                      <a:schemeClr val="tx1"/>
                    </a:solidFill>
                    <a:effectLst/>
                    <a:latin typeface="+mn-lt"/>
                    <a:ea typeface="+mn-ea"/>
                    <a:cs typeface="+mn-cs"/>
                  </a:rPr>
                  <a:t>28</a:t>
                </a:r>
                <a:r>
                  <a:rPr lang="zh-TW" altLang="en-US" sz="1200" b="0" i="0" kern="1200" dirty="0">
                    <a:solidFill>
                      <a:schemeClr val="tx1"/>
                    </a:solidFill>
                    <a:effectLst/>
                    <a:latin typeface="+mn-lt"/>
                    <a:ea typeface="+mn-ea"/>
                    <a:cs typeface="+mn-cs"/>
                  </a:rPr>
                  <a:t>）。 </a:t>
                </a: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37</a:t>
            </a:fld>
            <a:endParaRPr lang="zh-TW" altLang="en-US"/>
          </a:p>
        </p:txBody>
      </p:sp>
    </p:spTree>
    <p:extLst>
      <p:ext uri="{BB962C8B-B14F-4D97-AF65-F5344CB8AC3E}">
        <p14:creationId xmlns:p14="http://schemas.microsoft.com/office/powerpoint/2010/main" val="1242913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在這種情況下，</a:t>
            </a:r>
            <a:r>
              <a:rPr lang="en-US" altLang="zh-TW" sz="1200" b="0" i="0" kern="1200" dirty="0">
                <a:solidFill>
                  <a:schemeClr val="tx1"/>
                </a:solidFill>
                <a:effectLst/>
                <a:latin typeface="+mn-lt"/>
                <a:ea typeface="+mn-ea"/>
                <a:cs typeface="+mn-cs"/>
              </a:rPr>
              <a:t>w1 </a:t>
            </a:r>
            <a:r>
              <a:rPr lang="zh-TW" altLang="en-US" sz="1200" b="0" i="0" kern="1200" dirty="0">
                <a:solidFill>
                  <a:schemeClr val="tx1"/>
                </a:solidFill>
                <a:effectLst/>
                <a:latin typeface="+mn-lt"/>
                <a:ea typeface="+mn-ea"/>
                <a:cs typeface="+mn-cs"/>
              </a:rPr>
              <a:t>遠高於 </a:t>
            </a:r>
            <a:r>
              <a:rPr lang="en-US" altLang="zh-TW" sz="1200" b="0" i="0" kern="1200" dirty="0">
                <a:solidFill>
                  <a:schemeClr val="tx1"/>
                </a:solidFill>
                <a:effectLst/>
                <a:latin typeface="+mn-lt"/>
                <a:ea typeface="+mn-ea"/>
                <a:cs typeface="+mn-cs"/>
              </a:rPr>
              <a:t>w2</a:t>
            </a:r>
            <a:r>
              <a:rPr lang="zh-TW" altLang="en-US" sz="1200" b="0" i="0" kern="1200" dirty="0">
                <a:solidFill>
                  <a:schemeClr val="tx1"/>
                </a:solidFill>
                <a:effectLst/>
                <a:latin typeface="+mn-lt"/>
                <a:ea typeface="+mn-ea"/>
                <a:cs typeface="+mn-cs"/>
              </a:rPr>
              <a:t>，因此</a:t>
            </a:r>
            <a:r>
              <a:rPr lang="zh-TW" altLang="en-US" sz="1200" b="1" i="0" u="sng" kern="1200" dirty="0">
                <a:solidFill>
                  <a:schemeClr val="tx1"/>
                </a:solidFill>
                <a:effectLst/>
                <a:latin typeface="+mn-lt"/>
                <a:ea typeface="+mn-ea"/>
                <a:cs typeface="+mn-cs"/>
              </a:rPr>
              <a:t>主要目標是最小化活動節點的數量</a:t>
            </a:r>
            <a:r>
              <a:rPr lang="zh-TW" altLang="en-US" sz="1200" b="0" i="0" kern="1200" dirty="0">
                <a:solidFill>
                  <a:schemeClr val="tx1"/>
                </a:solidFill>
                <a:effectLst/>
                <a:latin typeface="+mn-lt"/>
                <a:ea typeface="+mn-ea"/>
                <a:cs typeface="+mn-cs"/>
              </a:rPr>
              <a:t>，而 </a:t>
            </a:r>
            <a:r>
              <a:rPr lang="en-US" altLang="zh-TW" sz="1200" b="0" i="0" kern="1200" dirty="0">
                <a:solidFill>
                  <a:schemeClr val="tx1"/>
                </a:solidFill>
                <a:effectLst/>
                <a:latin typeface="+mn-lt"/>
                <a:ea typeface="+mn-ea"/>
                <a:cs typeface="+mn-cs"/>
              </a:rPr>
              <a:t>ɛ </a:t>
            </a:r>
            <a:r>
              <a:rPr lang="zh-TW" altLang="en-US" sz="1200" b="0" i="0" kern="1200" dirty="0">
                <a:solidFill>
                  <a:schemeClr val="tx1"/>
                </a:solidFill>
                <a:effectLst/>
                <a:latin typeface="+mn-lt"/>
                <a:ea typeface="+mn-ea"/>
                <a:cs typeface="+mn-cs"/>
              </a:rPr>
              <a:t>是一個非常小的值，因此可以將另一個目標視為決勝局目標，在等式中表示為 </a:t>
            </a:r>
            <a:r>
              <a:rPr lang="en-US" altLang="zh-TW" sz="1200" b="0" i="0" kern="1200" dirty="0">
                <a:solidFill>
                  <a:schemeClr val="tx1"/>
                </a:solidFill>
                <a:effectLst/>
                <a:latin typeface="+mn-lt"/>
                <a:ea typeface="+mn-ea"/>
                <a:cs typeface="+mn-cs"/>
              </a:rPr>
              <a:t>Strat</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Strat </a:t>
            </a:r>
            <a:r>
              <a:rPr lang="zh-TW" altLang="en-US" sz="1200" b="0" i="0" kern="1200" dirty="0">
                <a:solidFill>
                  <a:schemeClr val="tx1"/>
                </a:solidFill>
                <a:effectLst/>
                <a:latin typeface="+mn-lt"/>
                <a:ea typeface="+mn-ea"/>
                <a:cs typeface="+mn-cs"/>
              </a:rPr>
              <a:t>在評估部分考慮的目標是最短路徑的負載平衡（</a:t>
            </a:r>
            <a:r>
              <a:rPr lang="en-US" altLang="zh-TW" sz="1200" b="0" i="0" kern="1200" dirty="0">
                <a:solidFill>
                  <a:schemeClr val="tx1"/>
                </a:solidFill>
                <a:effectLst/>
                <a:latin typeface="+mn-lt"/>
                <a:ea typeface="+mn-ea"/>
                <a:cs typeface="+mn-cs"/>
              </a:rPr>
              <a:t>VIE-</a:t>
            </a:r>
            <a:r>
              <a:rPr lang="en-US" altLang="zh-TW" sz="1200" b="0" i="0" kern="1200" dirty="0" err="1">
                <a:solidFill>
                  <a:schemeClr val="tx1"/>
                </a:solidFill>
                <a:effectLst/>
                <a:latin typeface="+mn-lt"/>
                <a:ea typeface="+mn-ea"/>
                <a:cs typeface="+mn-cs"/>
              </a:rPr>
              <a:t>Opt</a:t>
            </a:r>
            <a:r>
              <a:rPr lang="en-US" altLang="zh-TW" sz="1200" b="0" i="0" kern="1200" dirty="0">
                <a:solidFill>
                  <a:schemeClr val="tx1"/>
                </a:solidFill>
                <a:effectLst/>
                <a:latin typeface="+mn-lt"/>
                <a:ea typeface="+mn-ea"/>
                <a:cs typeface="+mn-cs"/>
              </a:rPr>
              <a:t>-LB+SP </a:t>
            </a:r>
            <a:r>
              <a:rPr lang="zh-TW" altLang="en-US" sz="1200" b="0" i="0" kern="1200" dirty="0">
                <a:solidFill>
                  <a:schemeClr val="tx1"/>
                </a:solidFill>
                <a:effectLst/>
                <a:latin typeface="+mn-lt"/>
                <a:ea typeface="+mn-ea"/>
                <a:cs typeface="+mn-cs"/>
              </a:rPr>
              <a:t>方程（</a:t>
            </a:r>
            <a:r>
              <a:rPr lang="en-US" altLang="zh-TW" sz="1200" b="0" i="0" kern="1200" dirty="0">
                <a:solidFill>
                  <a:schemeClr val="tx1"/>
                </a:solidFill>
                <a:effectLst/>
                <a:latin typeface="+mn-lt"/>
                <a:ea typeface="+mn-ea"/>
                <a:cs typeface="+mn-cs"/>
              </a:rPr>
              <a:t>27</a:t>
            </a:r>
            <a:r>
              <a:rPr lang="zh-TW" altLang="en-US" sz="1200" b="0" i="0" kern="1200" dirty="0">
                <a:solidFill>
                  <a:schemeClr val="tx1"/>
                </a:solidFill>
                <a:effectLst/>
                <a:latin typeface="+mn-lt"/>
                <a:ea typeface="+mn-ea"/>
                <a:cs typeface="+mn-cs"/>
              </a:rPr>
              <a:t>））。 </a:t>
            </a:r>
            <a:endParaRPr lang="en-US" altLang="zh-TW" dirty="0"/>
          </a:p>
          <a:p>
            <a:endParaRPr lang="en-US" altLang="zh-TW" dirty="0"/>
          </a:p>
          <a:p>
            <a:r>
              <a:rPr lang="en-US" altLang="zh-TW" dirty="0"/>
              <a:t>Tie</a:t>
            </a:r>
            <a:r>
              <a:rPr lang="zh-TW" altLang="en-US" dirty="0"/>
              <a:t> </a:t>
            </a:r>
            <a:r>
              <a:rPr lang="en-US" altLang="zh-TW" dirty="0"/>
              <a:t>breaker :</a:t>
            </a:r>
            <a:r>
              <a:rPr lang="zh-TW" altLang="en-US" dirty="0"/>
              <a:t> 決勝局</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38</a:t>
            </a:fld>
            <a:endParaRPr lang="zh-TW" altLang="en-US"/>
          </a:p>
        </p:txBody>
      </p:sp>
    </p:spTree>
    <p:extLst>
      <p:ext uri="{BB962C8B-B14F-4D97-AF65-F5344CB8AC3E}">
        <p14:creationId xmlns:p14="http://schemas.microsoft.com/office/powerpoint/2010/main" val="3883973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基礎設施的活動元素的負載平衡將簡化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的未來嵌入，而不必增加活動元素的數量。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39</a:t>
            </a:fld>
            <a:endParaRPr lang="zh-TW" altLang="en-US"/>
          </a:p>
        </p:txBody>
      </p:sp>
    </p:spTree>
    <p:extLst>
      <p:ext uri="{BB962C8B-B14F-4D97-AF65-F5344CB8AC3E}">
        <p14:creationId xmlns:p14="http://schemas.microsoft.com/office/powerpoint/2010/main" val="2274116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B. </a:t>
            </a:r>
            <a:r>
              <a:rPr lang="zh-TW" altLang="en-US" sz="1200" b="0" i="0" kern="1200" dirty="0">
                <a:solidFill>
                  <a:schemeClr val="tx1"/>
                </a:solidFill>
                <a:effectLst/>
                <a:latin typeface="+mn-lt"/>
                <a:ea typeface="+mn-ea"/>
                <a:cs typeface="+mn-cs"/>
              </a:rPr>
              <a:t>動態策略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調整權重 </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這種策略動態地結合了不同的目標。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它使用綠色策略（</a:t>
            </a:r>
            <a:r>
              <a:rPr lang="en-US" altLang="zh-TW" sz="1200" b="0" i="0" kern="1200" dirty="0">
                <a:solidFill>
                  <a:schemeClr val="tx1"/>
                </a:solidFill>
                <a:effectLst/>
                <a:latin typeface="+mn-lt"/>
                <a:ea typeface="+mn-ea"/>
                <a:cs typeface="+mn-cs"/>
              </a:rPr>
              <a:t>VIE-</a:t>
            </a:r>
            <a:r>
              <a:rPr lang="en-US" altLang="zh-TW" sz="1200" b="0" i="0" kern="1200" dirty="0" err="1">
                <a:solidFill>
                  <a:schemeClr val="tx1"/>
                </a:solidFill>
                <a:effectLst/>
                <a:latin typeface="+mn-lt"/>
                <a:ea typeface="+mn-ea"/>
                <a:cs typeface="+mn-cs"/>
              </a:rPr>
              <a:t>Opt</a:t>
            </a:r>
            <a:r>
              <a:rPr lang="en-US" altLang="zh-TW" sz="1200" b="0" i="0" kern="1200" dirty="0">
                <a:solidFill>
                  <a:schemeClr val="tx1"/>
                </a:solidFill>
                <a:effectLst/>
                <a:latin typeface="+mn-lt"/>
                <a:ea typeface="+mn-ea"/>
                <a:cs typeface="+mn-cs"/>
              </a:rPr>
              <a:t> Green</a:t>
            </a:r>
            <a:r>
              <a:rPr lang="zh-TW" altLang="en-US" sz="1200" b="0" i="0" kern="1200" dirty="0">
                <a:solidFill>
                  <a:schemeClr val="tx1"/>
                </a:solidFill>
                <a:effectLst/>
                <a:latin typeface="+mn-lt"/>
                <a:ea typeface="+mn-ea"/>
                <a:cs typeface="+mn-cs"/>
              </a:rPr>
              <a:t>）和最短路徑負載均衡（</a:t>
            </a:r>
            <a:r>
              <a:rPr lang="en-US" altLang="zh-TW" sz="1200" b="0" i="0" kern="1200" dirty="0">
                <a:solidFill>
                  <a:schemeClr val="tx1"/>
                </a:solidFill>
                <a:effectLst/>
                <a:latin typeface="+mn-lt"/>
                <a:ea typeface="+mn-ea"/>
                <a:cs typeface="+mn-cs"/>
              </a:rPr>
              <a:t>VIE-</a:t>
            </a:r>
            <a:r>
              <a:rPr lang="en-US" altLang="zh-TW" sz="1200" b="0" i="0" kern="1200" dirty="0" err="1">
                <a:solidFill>
                  <a:schemeClr val="tx1"/>
                </a:solidFill>
                <a:effectLst/>
                <a:latin typeface="+mn-lt"/>
                <a:ea typeface="+mn-ea"/>
                <a:cs typeface="+mn-cs"/>
              </a:rPr>
              <a:t>Opt</a:t>
            </a:r>
            <a:r>
              <a:rPr lang="en-US" altLang="zh-TW" sz="1200" b="0" i="0" kern="1200" dirty="0">
                <a:solidFill>
                  <a:schemeClr val="tx1"/>
                </a:solidFill>
                <a:effectLst/>
                <a:latin typeface="+mn-lt"/>
                <a:ea typeface="+mn-ea"/>
                <a:cs typeface="+mn-cs"/>
              </a:rPr>
              <a:t>-LB+SP</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在等式中，權重（</a:t>
            </a:r>
            <a:r>
              <a:rPr lang="en-US" altLang="zh-TW" sz="1200" b="0" i="0" kern="1200" dirty="0">
                <a:solidFill>
                  <a:schemeClr val="tx1"/>
                </a:solidFill>
                <a:effectLst/>
                <a:latin typeface="+mn-lt"/>
                <a:ea typeface="+mn-ea"/>
                <a:cs typeface="+mn-cs"/>
              </a:rPr>
              <a:t>z1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z2</a:t>
            </a:r>
            <a:r>
              <a:rPr lang="zh-TW" altLang="en-US" sz="1200" b="0" i="0" kern="1200" dirty="0">
                <a:solidFill>
                  <a:schemeClr val="tx1"/>
                </a:solidFill>
                <a:effectLst/>
                <a:latin typeface="+mn-lt"/>
                <a:ea typeface="+mn-ea"/>
                <a:cs typeface="+mn-cs"/>
              </a:rPr>
              <a:t>）不隨時間固定，而是根據每個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基礎設施狀態而變化。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我們認為如果</a:t>
            </a:r>
            <a:r>
              <a:rPr lang="zh-TW" altLang="en-US" sz="1200" b="1" i="0" u="sng" kern="1200" dirty="0">
                <a:solidFill>
                  <a:schemeClr val="tx1"/>
                </a:solidFill>
                <a:effectLst/>
                <a:latin typeface="+mn-lt"/>
                <a:ea typeface="+mn-ea"/>
                <a:cs typeface="+mn-cs"/>
              </a:rPr>
              <a:t>基礎設施負載超過一定限制</a:t>
            </a:r>
            <a:r>
              <a:rPr lang="zh-TW" altLang="en-US" sz="1200" b="0" i="0" kern="1200" dirty="0">
                <a:solidFill>
                  <a:schemeClr val="tx1"/>
                </a:solidFill>
                <a:effectLst/>
                <a:latin typeface="+mn-lt"/>
                <a:ea typeface="+mn-ea"/>
                <a:cs typeface="+mn-cs"/>
              </a:rPr>
              <a:t>，</a:t>
            </a:r>
            <a:r>
              <a:rPr lang="zh-TW" altLang="en-US" sz="1200" b="1" i="0" u="sng" kern="1200" dirty="0">
                <a:solidFill>
                  <a:schemeClr val="tx1"/>
                </a:solidFill>
                <a:effectLst/>
                <a:latin typeface="+mn-lt"/>
                <a:ea typeface="+mn-ea"/>
                <a:cs typeface="+mn-cs"/>
              </a:rPr>
              <a:t>則應用負載均衡策略</a:t>
            </a:r>
            <a:r>
              <a:rPr lang="zh-TW" altLang="en-US" sz="1200" b="0" i="0" kern="1200" dirty="0">
                <a:solidFill>
                  <a:schemeClr val="tx1"/>
                </a:solidFill>
                <a:effectLst/>
                <a:latin typeface="+mn-lt"/>
                <a:ea typeface="+mn-ea"/>
                <a:cs typeface="+mn-cs"/>
              </a:rPr>
              <a:t>。 如果</a:t>
            </a:r>
            <a:r>
              <a:rPr lang="zh-TW" altLang="en-US" sz="1200" b="1" i="0" u="sng" kern="1200" dirty="0">
                <a:solidFill>
                  <a:schemeClr val="tx1"/>
                </a:solidFill>
                <a:effectLst/>
                <a:latin typeface="+mn-lt"/>
                <a:ea typeface="+mn-ea"/>
                <a:cs typeface="+mn-cs"/>
              </a:rPr>
              <a:t>負載低於或等於限制，則應用綠色策略。 </a:t>
            </a:r>
            <a:endParaRPr lang="zh-TW" altLang="en-US" b="1" u="sng"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40</a:t>
            </a:fld>
            <a:endParaRPr lang="zh-TW" altLang="en-US"/>
          </a:p>
        </p:txBody>
      </p:sp>
    </p:spTree>
    <p:extLst>
      <p:ext uri="{BB962C8B-B14F-4D97-AF65-F5344CB8AC3E}">
        <p14:creationId xmlns:p14="http://schemas.microsoft.com/office/powerpoint/2010/main" val="3980734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C. </a:t>
            </a:r>
            <a:r>
              <a:rPr lang="zh-TW" altLang="en-US" sz="1200" b="0" i="0" kern="1200" dirty="0">
                <a:solidFill>
                  <a:schemeClr val="tx1"/>
                </a:solidFill>
                <a:effectLst/>
                <a:latin typeface="+mn-lt"/>
                <a:ea typeface="+mn-ea"/>
                <a:cs typeface="+mn-cs"/>
              </a:rPr>
              <a:t>再優化策略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此類別中定義的策略</a:t>
            </a:r>
            <a:r>
              <a:rPr lang="zh-TW" altLang="en-US" sz="1200" b="1" i="0" u="sng" kern="1200" dirty="0">
                <a:solidFill>
                  <a:schemeClr val="tx1"/>
                </a:solidFill>
                <a:effectLst/>
                <a:latin typeface="+mn-lt"/>
                <a:ea typeface="+mn-ea"/>
                <a:cs typeface="+mn-cs"/>
              </a:rPr>
              <a:t>允許重新配置已部署的 </a:t>
            </a:r>
            <a:r>
              <a:rPr lang="en-US" altLang="zh-TW" sz="1200" b="1" i="0" u="sng" kern="1200" dirty="0">
                <a:solidFill>
                  <a:schemeClr val="tx1"/>
                </a:solidFill>
                <a:effectLst/>
                <a:latin typeface="+mn-lt"/>
                <a:ea typeface="+mn-ea"/>
                <a:cs typeface="+mn-cs"/>
              </a:rPr>
              <a:t>VI</a:t>
            </a:r>
            <a:r>
              <a:rPr lang="zh-TW" altLang="en-US" sz="1200" b="1" i="0" u="sng" kern="1200" dirty="0">
                <a:solidFill>
                  <a:schemeClr val="tx1"/>
                </a:solidFill>
                <a:effectLst/>
                <a:latin typeface="+mn-lt"/>
                <a:ea typeface="+mn-ea"/>
                <a:cs typeface="+mn-cs"/>
              </a:rPr>
              <a:t>。 </a:t>
            </a:r>
            <a:endParaRPr lang="en-US" altLang="zh-TW" sz="1200" b="1" i="0" u="sng"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我們提出兩種類型的策略：只允許鏈接重新優化的策略； 以及允許鏈接和節點重新優化的那些。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利用上一小節中介紹的策略，定義了以下策略：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41</a:t>
            </a:fld>
            <a:endParaRPr lang="zh-TW" altLang="en-US"/>
          </a:p>
        </p:txBody>
      </p:sp>
    </p:spTree>
    <p:extLst>
      <p:ext uri="{BB962C8B-B14F-4D97-AF65-F5344CB8AC3E}">
        <p14:creationId xmlns:p14="http://schemas.microsoft.com/office/powerpoint/2010/main" val="114977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考慮到這一事實，提出了基於</a:t>
            </a:r>
            <a:r>
              <a:rPr lang="zh-TW" altLang="en-US" sz="1200" b="1" i="0" u="sng" kern="1200" dirty="0">
                <a:solidFill>
                  <a:schemeClr val="tx1"/>
                </a:solidFill>
                <a:effectLst/>
                <a:latin typeface="+mn-lt"/>
                <a:ea typeface="+mn-ea"/>
                <a:cs typeface="+mn-cs"/>
              </a:rPr>
              <a:t>整數線性規劃 </a:t>
            </a:r>
            <a:r>
              <a:rPr lang="en-US" altLang="zh-TW" sz="1200" b="1" i="0" u="sng" kern="1200" dirty="0">
                <a:solidFill>
                  <a:schemeClr val="tx1"/>
                </a:solidFill>
                <a:effectLst/>
                <a:latin typeface="+mn-lt"/>
                <a:ea typeface="+mn-ea"/>
                <a:cs typeface="+mn-cs"/>
              </a:rPr>
              <a:t>(ILP) </a:t>
            </a:r>
            <a:r>
              <a:rPr lang="zh-TW" altLang="en-US" sz="1200" b="1" i="0" u="sng" kern="1200" dirty="0">
                <a:solidFill>
                  <a:schemeClr val="tx1"/>
                </a:solidFill>
                <a:effectLst/>
                <a:latin typeface="+mn-lt"/>
                <a:ea typeface="+mn-ea"/>
                <a:cs typeface="+mn-cs"/>
              </a:rPr>
              <a:t>公式</a:t>
            </a:r>
            <a:r>
              <a:rPr lang="zh-TW" altLang="en-US" sz="1200" b="0" i="0" kern="1200" dirty="0">
                <a:solidFill>
                  <a:schemeClr val="tx1"/>
                </a:solidFill>
                <a:effectLst/>
                <a:latin typeface="+mn-lt"/>
                <a:ea typeface="+mn-ea"/>
                <a:cs typeface="+mn-cs"/>
              </a:rPr>
              <a:t>的不同嵌入策略。 </a:t>
            </a:r>
            <a:endParaRPr lang="en-US" altLang="zh-TW"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通過提出</a:t>
            </a:r>
            <a:r>
              <a:rPr lang="zh-TW" altLang="en-US" sz="1200" b="0" i="0" kern="1200" dirty="0">
                <a:solidFill>
                  <a:srgbClr val="FF0000"/>
                </a:solidFill>
                <a:effectLst/>
                <a:latin typeface="+mn-lt"/>
                <a:ea typeface="+mn-ea"/>
                <a:cs typeface="+mn-cs"/>
              </a:rPr>
              <a:t>針對物理資源</a:t>
            </a:r>
            <a:r>
              <a:rPr lang="zh-TW" altLang="en-US" sz="1200" b="1" i="0" u="none" kern="1200" dirty="0">
                <a:solidFill>
                  <a:srgbClr val="FF0000"/>
                </a:solidFill>
                <a:effectLst/>
                <a:latin typeface="+mn-lt"/>
                <a:ea typeface="+mn-ea"/>
                <a:cs typeface="+mn-cs"/>
              </a:rPr>
              <a:t>負載平衡</a:t>
            </a:r>
            <a:r>
              <a:rPr lang="zh-TW" altLang="en-US" sz="1200" b="0" i="0" kern="1200" dirty="0">
                <a:solidFill>
                  <a:srgbClr val="FF0000"/>
                </a:solidFill>
                <a:effectLst/>
                <a:latin typeface="+mn-lt"/>
                <a:ea typeface="+mn-ea"/>
                <a:cs typeface="+mn-cs"/>
              </a:rPr>
              <a:t>和</a:t>
            </a:r>
            <a:r>
              <a:rPr lang="zh-TW" altLang="en-US" sz="1200" b="1" i="0" u="sng" kern="1200" dirty="0">
                <a:solidFill>
                  <a:srgbClr val="FF0000"/>
                </a:solidFill>
                <a:effectLst/>
                <a:latin typeface="+mn-lt"/>
                <a:ea typeface="+mn-ea"/>
                <a:cs typeface="+mn-cs"/>
              </a:rPr>
              <a:t>能源消耗</a:t>
            </a:r>
            <a:r>
              <a:rPr lang="zh-TW" altLang="en-US" sz="1200" b="0" i="0" kern="1200" dirty="0">
                <a:solidFill>
                  <a:srgbClr val="FF0000"/>
                </a:solidFill>
                <a:effectLst/>
                <a:latin typeface="+mn-lt"/>
                <a:ea typeface="+mn-ea"/>
                <a:cs typeface="+mn-cs"/>
              </a:rPr>
              <a:t>的策略</a:t>
            </a:r>
            <a:r>
              <a:rPr lang="zh-TW" altLang="en-US" sz="1200" b="0" i="0" kern="1200" dirty="0">
                <a:solidFill>
                  <a:schemeClr val="tx1"/>
                </a:solidFill>
                <a:effectLst/>
                <a:latin typeface="+mn-lt"/>
                <a:ea typeface="+mn-ea"/>
                <a:cs typeface="+mn-cs"/>
              </a:rPr>
              <a:t>以及</a:t>
            </a:r>
            <a:r>
              <a:rPr lang="zh-TW" altLang="en-US" sz="1200" b="1" i="0" u="sng" kern="1200" dirty="0">
                <a:solidFill>
                  <a:schemeClr val="tx1"/>
                </a:solidFill>
                <a:effectLst/>
                <a:latin typeface="+mn-lt"/>
                <a:ea typeface="+mn-ea"/>
                <a:cs typeface="+mn-cs"/>
              </a:rPr>
              <a:t>重新優化的策略</a:t>
            </a:r>
            <a:r>
              <a:rPr lang="zh-TW" altLang="en-US" sz="1200" b="0" i="0" kern="1200" dirty="0">
                <a:solidFill>
                  <a:schemeClr val="tx1"/>
                </a:solidFill>
                <a:effectLst/>
                <a:latin typeface="+mn-lt"/>
                <a:ea typeface="+mn-ea"/>
                <a:cs typeface="+mn-cs"/>
              </a:rPr>
              <a:t>來解決該問題。 </a:t>
            </a:r>
            <a:endParaRPr lang="en-US" altLang="zh-TW"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對不同策略進行了全面評估，研究了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接受率</a:t>
            </a:r>
            <a:r>
              <a:rPr lang="zh-TW" altLang="en-US" sz="1200" b="0" i="0" kern="1200" dirty="0">
                <a:solidFill>
                  <a:schemeClr val="tx1"/>
                </a:solidFill>
                <a:effectLst/>
                <a:latin typeface="+mn-lt"/>
                <a:ea typeface="+mn-ea"/>
                <a:cs typeface="+mn-cs"/>
              </a:rPr>
              <a:t>、</a:t>
            </a:r>
            <a:r>
              <a:rPr lang="zh-TW" altLang="en-US" sz="1200" b="1" i="0" u="sng" kern="1200" dirty="0">
                <a:solidFill>
                  <a:schemeClr val="tx1"/>
                </a:solidFill>
                <a:effectLst/>
                <a:latin typeface="+mn-lt"/>
                <a:ea typeface="+mn-ea"/>
                <a:cs typeface="+mn-cs"/>
              </a:rPr>
              <a:t>物理基礎設施能源消耗</a:t>
            </a:r>
            <a:r>
              <a:rPr lang="zh-TW" altLang="en-US" sz="1200" b="0" i="0" kern="1200" dirty="0">
                <a:solidFill>
                  <a:schemeClr val="tx1"/>
                </a:solidFill>
                <a:effectLst/>
                <a:latin typeface="+mn-lt"/>
                <a:ea typeface="+mn-ea"/>
                <a:cs typeface="+mn-cs"/>
              </a:rPr>
              <a:t>和</a:t>
            </a:r>
            <a:r>
              <a:rPr lang="zh-TW" altLang="en-US" sz="1200" b="1" i="0" u="sng" kern="1200" dirty="0">
                <a:solidFill>
                  <a:schemeClr val="tx1"/>
                </a:solidFill>
                <a:effectLst/>
                <a:latin typeface="+mn-lt"/>
                <a:ea typeface="+mn-ea"/>
                <a:cs typeface="+mn-cs"/>
              </a:rPr>
              <a:t>重新配置的影響</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mn-lt"/>
                <a:ea typeface="+mn-ea"/>
                <a:cs typeface="+mn-cs"/>
              </a:rPr>
              <a:t>結果表明，在</a:t>
            </a:r>
            <a:r>
              <a:rPr lang="zh-TW" altLang="en-US" sz="1200" b="1" i="0" u="sng" kern="1200" dirty="0">
                <a:solidFill>
                  <a:schemeClr val="tx1"/>
                </a:solidFill>
                <a:effectLst/>
                <a:latin typeface="+mn-lt"/>
                <a:ea typeface="+mn-ea"/>
                <a:cs typeface="+mn-cs"/>
              </a:rPr>
              <a:t>不允許重新優化中提高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接受率和減少物理基礎設施使用</a:t>
            </a:r>
            <a:r>
              <a:rPr lang="zh-TW" altLang="en-US" sz="1200" b="0" i="0" kern="1200" dirty="0">
                <a:solidFill>
                  <a:schemeClr val="tx1"/>
                </a:solidFill>
                <a:effectLst/>
                <a:latin typeface="+mn-lt"/>
                <a:ea typeface="+mn-ea"/>
                <a:cs typeface="+mn-cs"/>
              </a:rPr>
              <a:t>之間存在明顯的權衡。 </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066048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紅色地方寫反了</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負載均衡（節點和鏈路）</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具有</a:t>
            </a:r>
            <a:r>
              <a:rPr lang="zh-TW" altLang="en-US" sz="1200" b="1" i="0" u="sng" kern="1200" dirty="0">
                <a:solidFill>
                  <a:schemeClr val="tx1"/>
                </a:solidFill>
                <a:effectLst/>
                <a:latin typeface="+mn-lt"/>
                <a:ea typeface="+mn-ea"/>
                <a:cs typeface="+mn-cs"/>
              </a:rPr>
              <a:t>鏈結重新優化</a:t>
            </a:r>
            <a:r>
              <a:rPr lang="zh-TW" altLang="en-US" sz="1200" b="0" i="0" kern="1200" dirty="0">
                <a:solidFill>
                  <a:schemeClr val="tx1"/>
                </a:solidFill>
                <a:effectLst/>
                <a:latin typeface="+mn-lt"/>
                <a:ea typeface="+mn-ea"/>
                <a:cs typeface="+mn-cs"/>
              </a:rPr>
              <a:t>的最短路徑策略 </a:t>
            </a:r>
            <a:r>
              <a:rPr lang="en-US" altLang="zh-TW" sz="1200" b="0" i="0" kern="1200" dirty="0">
                <a:solidFill>
                  <a:schemeClr val="tx1"/>
                </a:solidFill>
                <a:effectLst/>
                <a:latin typeface="+mn-lt"/>
                <a:ea typeface="+mn-ea"/>
                <a:cs typeface="+mn-cs"/>
              </a:rPr>
              <a:t>- VIE-</a:t>
            </a:r>
            <a:r>
              <a:rPr lang="en-US" altLang="zh-TW" sz="1200" b="0" i="0" kern="1200" dirty="0" err="1">
                <a:solidFill>
                  <a:schemeClr val="tx1"/>
                </a:solidFill>
                <a:effectLst/>
                <a:latin typeface="+mn-lt"/>
                <a:ea typeface="+mn-ea"/>
                <a:cs typeface="+mn-cs"/>
              </a:rPr>
              <a:t>LinkReOpt</a:t>
            </a:r>
            <a:r>
              <a:rPr lang="en-US" altLang="zh-TW" sz="1200" b="0" i="0" kern="1200" dirty="0">
                <a:solidFill>
                  <a:schemeClr val="tx1"/>
                </a:solidFill>
                <a:effectLst/>
                <a:latin typeface="+mn-lt"/>
                <a:ea typeface="+mn-ea"/>
                <a:cs typeface="+mn-cs"/>
              </a:rPr>
              <a:t>-LB+SP </a:t>
            </a: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負載平衡（節點和鏈路）</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具有</a:t>
            </a:r>
            <a:r>
              <a:rPr lang="zh-TW" altLang="en-US" sz="1200" b="1" i="0" u="sng" kern="1200" dirty="0">
                <a:solidFill>
                  <a:schemeClr val="tx1"/>
                </a:solidFill>
                <a:effectLst/>
                <a:latin typeface="+mn-lt"/>
                <a:ea typeface="+mn-ea"/>
                <a:cs typeface="+mn-cs"/>
              </a:rPr>
              <a:t>節點和鏈路重新優化</a:t>
            </a:r>
            <a:r>
              <a:rPr lang="zh-TW" altLang="en-US" sz="1200" b="0" i="0" kern="1200" dirty="0">
                <a:solidFill>
                  <a:schemeClr val="tx1"/>
                </a:solidFill>
                <a:effectLst/>
                <a:latin typeface="+mn-lt"/>
                <a:ea typeface="+mn-ea"/>
                <a:cs typeface="+mn-cs"/>
              </a:rPr>
              <a:t>的最短路徑策略 </a:t>
            </a:r>
            <a:r>
              <a:rPr lang="en-US" altLang="zh-TW" sz="1200" b="0" i="0" kern="1200" dirty="0">
                <a:solidFill>
                  <a:schemeClr val="tx1"/>
                </a:solidFill>
                <a:effectLst/>
                <a:latin typeface="+mn-lt"/>
                <a:ea typeface="+mn-ea"/>
                <a:cs typeface="+mn-cs"/>
              </a:rPr>
              <a:t>- VIE-</a:t>
            </a:r>
            <a:r>
              <a:rPr lang="en-US" altLang="zh-TW" sz="1200" b="0" i="0" kern="1200" dirty="0" err="1">
                <a:solidFill>
                  <a:schemeClr val="tx1"/>
                </a:solidFill>
                <a:effectLst/>
                <a:latin typeface="+mn-lt"/>
                <a:ea typeface="+mn-ea"/>
                <a:cs typeface="+mn-cs"/>
              </a:rPr>
              <a:t>ReOpt</a:t>
            </a:r>
            <a:r>
              <a:rPr lang="en-US" altLang="zh-TW" sz="1200" b="0" i="0" kern="1200" dirty="0">
                <a:solidFill>
                  <a:schemeClr val="tx1"/>
                </a:solidFill>
                <a:effectLst/>
                <a:latin typeface="+mn-lt"/>
                <a:ea typeface="+mn-ea"/>
                <a:cs typeface="+mn-cs"/>
              </a:rPr>
              <a:t>-LB+SP </a:t>
            </a: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具有</a:t>
            </a:r>
            <a:r>
              <a:rPr lang="zh-TW" altLang="en-US" sz="1200" b="1" i="0" u="sng" kern="1200" dirty="0">
                <a:solidFill>
                  <a:schemeClr val="tx1"/>
                </a:solidFill>
                <a:effectLst/>
                <a:latin typeface="+mn-lt"/>
                <a:ea typeface="+mn-ea"/>
                <a:cs typeface="+mn-cs"/>
              </a:rPr>
              <a:t>鏈接重新優化</a:t>
            </a:r>
            <a:r>
              <a:rPr lang="zh-TW" altLang="en-US" sz="1200" b="0" i="0" kern="1200" dirty="0">
                <a:solidFill>
                  <a:schemeClr val="tx1"/>
                </a:solidFill>
                <a:effectLst/>
                <a:latin typeface="+mn-lt"/>
                <a:ea typeface="+mn-ea"/>
                <a:cs typeface="+mn-cs"/>
              </a:rPr>
              <a:t>的綠色策略 </a:t>
            </a:r>
            <a:r>
              <a:rPr lang="en-US" altLang="zh-TW" sz="1200" b="0" i="0" kern="1200" dirty="0">
                <a:solidFill>
                  <a:schemeClr val="tx1"/>
                </a:solidFill>
                <a:effectLst/>
                <a:latin typeface="+mn-lt"/>
                <a:ea typeface="+mn-ea"/>
                <a:cs typeface="+mn-cs"/>
              </a:rPr>
              <a:t>– VIE-</a:t>
            </a:r>
            <a:r>
              <a:rPr lang="en-US" altLang="zh-TW" sz="1200" b="0" i="0" kern="1200" dirty="0" err="1">
                <a:solidFill>
                  <a:schemeClr val="tx1"/>
                </a:solidFill>
                <a:effectLst/>
                <a:latin typeface="+mn-lt"/>
                <a:ea typeface="+mn-ea"/>
                <a:cs typeface="+mn-cs"/>
              </a:rPr>
              <a:t>LinkReOpt</a:t>
            </a:r>
            <a:r>
              <a:rPr lang="en-US" altLang="zh-TW" sz="1200" b="0" i="0" kern="1200" dirty="0">
                <a:solidFill>
                  <a:schemeClr val="tx1"/>
                </a:solidFill>
                <a:effectLst/>
                <a:latin typeface="+mn-lt"/>
                <a:ea typeface="+mn-ea"/>
                <a:cs typeface="+mn-cs"/>
              </a:rPr>
              <a:t>-LB-R </a:t>
            </a: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具有</a:t>
            </a:r>
            <a:r>
              <a:rPr lang="zh-TW" altLang="en-US" sz="1200" b="1" i="0" u="sng" kern="1200" dirty="0">
                <a:solidFill>
                  <a:schemeClr val="tx1"/>
                </a:solidFill>
                <a:effectLst/>
                <a:latin typeface="+mn-lt"/>
                <a:ea typeface="+mn-ea"/>
                <a:cs typeface="+mn-cs"/>
              </a:rPr>
              <a:t>節點和鏈路</a:t>
            </a:r>
            <a:r>
              <a:rPr lang="zh-TW" altLang="en-US" sz="1200" b="0" i="0" kern="1200" dirty="0">
                <a:solidFill>
                  <a:schemeClr val="tx1"/>
                </a:solidFill>
                <a:effectLst/>
                <a:latin typeface="+mn-lt"/>
                <a:ea typeface="+mn-ea"/>
                <a:cs typeface="+mn-cs"/>
              </a:rPr>
              <a:t>重新優化的綠色策略 </a:t>
            </a:r>
            <a:r>
              <a:rPr lang="en-US" altLang="zh-TW" sz="1200" b="0" i="0" kern="1200" dirty="0">
                <a:solidFill>
                  <a:schemeClr val="tx1"/>
                </a:solidFill>
                <a:effectLst/>
                <a:latin typeface="+mn-lt"/>
                <a:ea typeface="+mn-ea"/>
                <a:cs typeface="+mn-cs"/>
              </a:rPr>
              <a:t>- VIE-</a:t>
            </a:r>
            <a:r>
              <a:rPr lang="en-US" altLang="zh-TW" sz="1200" b="0" i="0" kern="1200" dirty="0" err="1">
                <a:solidFill>
                  <a:schemeClr val="tx1"/>
                </a:solidFill>
                <a:effectLst/>
                <a:latin typeface="+mn-lt"/>
                <a:ea typeface="+mn-ea"/>
                <a:cs typeface="+mn-cs"/>
              </a:rPr>
              <a:t>ReOpt</a:t>
            </a:r>
            <a:r>
              <a:rPr lang="en-US" altLang="zh-TW" sz="1200" b="0" i="0" kern="1200" dirty="0">
                <a:solidFill>
                  <a:schemeClr val="tx1"/>
                </a:solidFill>
                <a:effectLst/>
                <a:latin typeface="+mn-lt"/>
                <a:ea typeface="+mn-ea"/>
                <a:cs typeface="+mn-cs"/>
              </a:rPr>
              <a:t>–Green </a:t>
            </a: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具有</a:t>
            </a:r>
            <a:r>
              <a:rPr lang="zh-TW" altLang="en-US" sz="1200" b="1" i="0" u="sng" kern="1200" dirty="0">
                <a:solidFill>
                  <a:schemeClr val="tx1"/>
                </a:solidFill>
                <a:effectLst/>
                <a:latin typeface="+mn-lt"/>
                <a:ea typeface="+mn-ea"/>
                <a:cs typeface="+mn-cs"/>
              </a:rPr>
              <a:t>鏈路重新優化</a:t>
            </a:r>
            <a:r>
              <a:rPr lang="zh-TW" altLang="en-US" sz="1200" b="0" i="0" kern="1200" dirty="0">
                <a:solidFill>
                  <a:schemeClr val="tx1"/>
                </a:solidFill>
                <a:effectLst/>
                <a:latin typeface="+mn-lt"/>
                <a:ea typeface="+mn-ea"/>
                <a:cs typeface="+mn-cs"/>
              </a:rPr>
              <a:t>的綠色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負載平衡 </a:t>
            </a:r>
            <a:r>
              <a:rPr lang="en-US" altLang="zh-TW" sz="1200" b="0" i="0" kern="1200" dirty="0">
                <a:solidFill>
                  <a:schemeClr val="tx1"/>
                </a:solidFill>
                <a:effectLst/>
                <a:latin typeface="+mn-lt"/>
                <a:ea typeface="+mn-ea"/>
                <a:cs typeface="+mn-cs"/>
              </a:rPr>
              <a:t>– VIE-Link-</a:t>
            </a:r>
            <a:r>
              <a:rPr lang="en-US" altLang="zh-TW" sz="1200" b="0" i="0" kern="1200" dirty="0" err="1">
                <a:solidFill>
                  <a:schemeClr val="tx1"/>
                </a:solidFill>
                <a:effectLst/>
                <a:latin typeface="+mn-lt"/>
                <a:ea typeface="+mn-ea"/>
                <a:cs typeface="+mn-cs"/>
              </a:rPr>
              <a:t>ReOpt</a:t>
            </a:r>
            <a:r>
              <a:rPr lang="en-US" altLang="zh-TW" sz="1200" b="0" i="0" kern="1200" dirty="0">
                <a:solidFill>
                  <a:schemeClr val="tx1"/>
                </a:solidFill>
                <a:effectLst/>
                <a:latin typeface="+mn-lt"/>
                <a:ea typeface="+mn-ea"/>
                <a:cs typeface="+mn-cs"/>
              </a:rPr>
              <a:t>-D-Green-LB </a:t>
            </a: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具有</a:t>
            </a:r>
            <a:r>
              <a:rPr lang="zh-TW" altLang="en-US" sz="1200" b="1" i="0" u="sng" kern="1200" dirty="0">
                <a:solidFill>
                  <a:schemeClr val="tx1"/>
                </a:solidFill>
                <a:effectLst/>
                <a:latin typeface="+mn-lt"/>
                <a:ea typeface="+mn-ea"/>
                <a:cs typeface="+mn-cs"/>
              </a:rPr>
              <a:t>節點和鏈路重新優化</a:t>
            </a:r>
            <a:r>
              <a:rPr lang="zh-TW" altLang="en-US" sz="1200" b="0" i="0" kern="1200" dirty="0">
                <a:solidFill>
                  <a:schemeClr val="tx1"/>
                </a:solidFill>
                <a:effectLst/>
                <a:latin typeface="+mn-lt"/>
                <a:ea typeface="+mn-ea"/>
                <a:cs typeface="+mn-cs"/>
              </a:rPr>
              <a:t>的綠色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負載平衡 </a:t>
            </a:r>
            <a:r>
              <a:rPr lang="en-US" altLang="zh-TW" sz="1200" b="0" i="0" kern="1200" dirty="0">
                <a:solidFill>
                  <a:schemeClr val="tx1"/>
                </a:solidFill>
                <a:effectLst/>
                <a:latin typeface="+mn-lt"/>
                <a:ea typeface="+mn-ea"/>
                <a:cs typeface="+mn-cs"/>
              </a:rPr>
              <a:t>- VIE-</a:t>
            </a:r>
            <a:r>
              <a:rPr lang="en-US" altLang="zh-TW" sz="1200" b="0" i="0" kern="1200" dirty="0" err="1">
                <a:solidFill>
                  <a:schemeClr val="tx1"/>
                </a:solidFill>
                <a:effectLst/>
                <a:latin typeface="+mn-lt"/>
                <a:ea typeface="+mn-ea"/>
                <a:cs typeface="+mn-cs"/>
              </a:rPr>
              <a:t>ReOpt</a:t>
            </a:r>
            <a:r>
              <a:rPr lang="en-US" altLang="zh-TW" sz="1200" b="0" i="0" kern="1200" dirty="0">
                <a:solidFill>
                  <a:schemeClr val="tx1"/>
                </a:solidFill>
                <a:effectLst/>
                <a:latin typeface="+mn-lt"/>
                <a:ea typeface="+mn-ea"/>
                <a:cs typeface="+mn-cs"/>
              </a:rPr>
              <a:t>-D-Green-LB</a:t>
            </a:r>
            <a:r>
              <a:rPr lang="zh-TW" altLang="en-US" sz="1200" b="0" i="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42</a:t>
            </a:fld>
            <a:endParaRPr lang="zh-TW" altLang="en-US"/>
          </a:p>
        </p:txBody>
      </p:sp>
    </p:spTree>
    <p:extLst>
      <p:ext uri="{BB962C8B-B14F-4D97-AF65-F5344CB8AC3E}">
        <p14:creationId xmlns:p14="http://schemas.microsoft.com/office/powerpoint/2010/main" val="370644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節點重配置是最昂貴的，而</a:t>
            </a:r>
            <a:r>
              <a:rPr lang="zh-TW" altLang="en-US" sz="1200" b="1" i="0" u="sng" kern="1200" dirty="0">
                <a:solidFill>
                  <a:schemeClr val="tx1"/>
                </a:solidFill>
                <a:effectLst/>
                <a:latin typeface="+mn-lt"/>
                <a:ea typeface="+mn-ea"/>
                <a:cs typeface="+mn-cs"/>
              </a:rPr>
              <a:t>鏈路重配置很容易實現</a:t>
            </a:r>
            <a:r>
              <a:rPr lang="zh-TW" altLang="en-US" sz="1200" b="0" i="0" kern="1200" dirty="0">
                <a:solidFill>
                  <a:schemeClr val="tx1"/>
                </a:solidFill>
                <a:effectLst/>
                <a:latin typeface="+mn-lt"/>
                <a:ea typeface="+mn-ea"/>
                <a:cs typeface="+mn-cs"/>
              </a:rPr>
              <a:t>，並且在考慮使用</a:t>
            </a:r>
            <a:r>
              <a:rPr lang="en-US" altLang="zh-TW" sz="1200" b="0" i="0" kern="1200" dirty="0">
                <a:solidFill>
                  <a:schemeClr val="tx1"/>
                </a:solidFill>
                <a:effectLst/>
                <a:latin typeface="+mn-lt"/>
                <a:ea typeface="+mn-ea"/>
                <a:cs typeface="+mn-cs"/>
              </a:rPr>
              <a:t>SDN</a:t>
            </a:r>
            <a:r>
              <a:rPr lang="zh-TW" altLang="en-US" sz="1200" b="0" i="0" kern="1200" dirty="0">
                <a:solidFill>
                  <a:schemeClr val="tx1"/>
                </a:solidFill>
                <a:effectLst/>
                <a:latin typeface="+mn-lt"/>
                <a:ea typeface="+mn-ea"/>
                <a:cs typeface="+mn-cs"/>
              </a:rPr>
              <a:t>等技術時在一定程度上被忽略。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考慮到這一點，我們不會考慮那些鏈結重新配置所造成的負面影響。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然而，那些也允許節點重新優化的會發生變化，如等式 </a:t>
            </a:r>
            <a:r>
              <a:rPr lang="en-US" altLang="zh-TW" sz="1200" b="0" i="0" kern="1200" dirty="0">
                <a:solidFill>
                  <a:schemeClr val="tx1"/>
                </a:solidFill>
                <a:effectLst/>
                <a:latin typeface="+mn-lt"/>
                <a:ea typeface="+mn-ea"/>
                <a:cs typeface="+mn-cs"/>
              </a:rPr>
              <a:t>(30) </a:t>
            </a:r>
            <a:r>
              <a:rPr lang="zh-TW" altLang="en-US" sz="1200" b="0" i="0" kern="1200" dirty="0">
                <a:solidFill>
                  <a:schemeClr val="tx1"/>
                </a:solidFill>
                <a:effectLst/>
                <a:latin typeface="+mn-lt"/>
                <a:ea typeface="+mn-ea"/>
                <a:cs typeface="+mn-cs"/>
              </a:rPr>
              <a:t>所示。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43</a:t>
            </a:fld>
            <a:endParaRPr lang="zh-TW" altLang="en-US"/>
          </a:p>
        </p:txBody>
      </p:sp>
    </p:spTree>
    <p:extLst>
      <p:ext uri="{BB962C8B-B14F-4D97-AF65-F5344CB8AC3E}">
        <p14:creationId xmlns:p14="http://schemas.microsoft.com/office/powerpoint/2010/main" val="520671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由於節點重新配置的成本，目標函數</a:t>
            </a:r>
            <a:r>
              <a:rPr lang="zh-TW" altLang="en-US" sz="1200" b="1" i="0" u="sng" kern="1200" dirty="0">
                <a:solidFill>
                  <a:schemeClr val="tx1"/>
                </a:solidFill>
                <a:effectLst/>
                <a:latin typeface="+mn-lt"/>
                <a:ea typeface="+mn-ea"/>
                <a:cs typeface="+mn-cs"/>
              </a:rPr>
              <a:t>首先嘗試最小化虛擬節點重新配置的數量</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ɛ </a:t>
            </a:r>
            <a:r>
              <a:rPr lang="zh-TW" altLang="en-US" sz="1200" b="0" i="0" kern="1200" dirty="0">
                <a:solidFill>
                  <a:schemeClr val="tx1"/>
                </a:solidFill>
                <a:effectLst/>
                <a:latin typeface="+mn-lt"/>
                <a:ea typeface="+mn-ea"/>
                <a:cs typeface="+mn-cs"/>
              </a:rPr>
              <a:t>是一個非常小的值，因此 </a:t>
            </a:r>
            <a:r>
              <a:rPr lang="en-US" altLang="zh-TW" sz="1200" b="0" i="0" kern="1200" dirty="0">
                <a:solidFill>
                  <a:schemeClr val="tx1"/>
                </a:solidFill>
                <a:effectLst/>
                <a:latin typeface="+mn-lt"/>
                <a:ea typeface="+mn-ea"/>
                <a:cs typeface="+mn-cs"/>
              </a:rPr>
              <a:t>Strat </a:t>
            </a:r>
            <a:r>
              <a:rPr lang="zh-TW" altLang="en-US" sz="1200" b="0" i="0" kern="1200" dirty="0">
                <a:solidFill>
                  <a:schemeClr val="tx1"/>
                </a:solidFill>
                <a:effectLst/>
                <a:latin typeface="+mn-lt"/>
                <a:ea typeface="+mn-ea"/>
                <a:cs typeface="+mn-cs"/>
              </a:rPr>
              <a:t>被視為最後一個目標。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根據所使用的策略，</a:t>
            </a:r>
            <a:r>
              <a:rPr lang="en-US" altLang="zh-TW" sz="1200" b="0" i="0" kern="1200" dirty="0">
                <a:solidFill>
                  <a:schemeClr val="tx1"/>
                </a:solidFill>
                <a:effectLst/>
                <a:latin typeface="+mn-lt"/>
                <a:ea typeface="+mn-ea"/>
                <a:cs typeface="+mn-cs"/>
              </a:rPr>
              <a:t>Strat </a:t>
            </a:r>
            <a:r>
              <a:rPr lang="zh-TW" altLang="en-US" sz="1200" b="0" i="0" kern="1200" dirty="0">
                <a:solidFill>
                  <a:schemeClr val="tx1"/>
                </a:solidFill>
                <a:effectLst/>
                <a:latin typeface="+mn-lt"/>
                <a:ea typeface="+mn-ea"/>
                <a:cs typeface="+mn-cs"/>
              </a:rPr>
              <a:t>將採用不同的形式。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44</a:t>
            </a:fld>
            <a:endParaRPr lang="zh-TW" altLang="en-US"/>
          </a:p>
        </p:txBody>
      </p:sp>
    </p:spTree>
    <p:extLst>
      <p:ext uri="{BB962C8B-B14F-4D97-AF65-F5344CB8AC3E}">
        <p14:creationId xmlns:p14="http://schemas.microsoft.com/office/powerpoint/2010/main" val="24134885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例如，在策略 </a:t>
            </a:r>
            <a:r>
              <a:rPr lang="en-US" altLang="zh-TW" sz="1200" b="0" i="0" kern="1200" dirty="0">
                <a:solidFill>
                  <a:schemeClr val="tx1"/>
                </a:solidFill>
                <a:effectLst/>
                <a:latin typeface="+mn-lt"/>
                <a:ea typeface="+mn-ea"/>
                <a:cs typeface="+mn-cs"/>
              </a:rPr>
              <a:t>VIE-</a:t>
            </a:r>
            <a:r>
              <a:rPr lang="en-US" altLang="zh-TW" sz="1200" b="0" i="0" kern="1200" dirty="0" err="1">
                <a:solidFill>
                  <a:schemeClr val="tx1"/>
                </a:solidFill>
                <a:effectLst/>
                <a:latin typeface="+mn-lt"/>
                <a:ea typeface="+mn-ea"/>
                <a:cs typeface="+mn-cs"/>
              </a:rPr>
              <a:t>ReOpt</a:t>
            </a:r>
            <a:r>
              <a:rPr lang="en-US" altLang="zh-TW" sz="1200" b="0" i="0" kern="1200" dirty="0">
                <a:solidFill>
                  <a:schemeClr val="tx1"/>
                </a:solidFill>
                <a:effectLst/>
                <a:latin typeface="+mn-lt"/>
                <a:ea typeface="+mn-ea"/>
                <a:cs typeface="+mn-cs"/>
              </a:rPr>
              <a:t>-LB+SP </a:t>
            </a:r>
            <a:r>
              <a:rPr lang="zh-TW" altLang="en-US" sz="1200" b="0" i="0" kern="1200" dirty="0">
                <a:solidFill>
                  <a:schemeClr val="tx1"/>
                </a:solidFill>
                <a:effectLst/>
                <a:latin typeface="+mn-lt"/>
                <a:ea typeface="+mn-ea"/>
                <a:cs typeface="+mn-cs"/>
              </a:rPr>
              <a:t>中，</a:t>
            </a:r>
            <a:r>
              <a:rPr lang="en-US" altLang="zh-TW" sz="1200" b="0" i="0" kern="1200" dirty="0">
                <a:solidFill>
                  <a:schemeClr val="tx1"/>
                </a:solidFill>
                <a:effectLst/>
                <a:latin typeface="+mn-lt"/>
                <a:ea typeface="+mn-ea"/>
                <a:cs typeface="+mn-cs"/>
              </a:rPr>
              <a:t>Strat </a:t>
            </a:r>
            <a:r>
              <a:rPr lang="zh-TW" altLang="en-US" sz="1200" b="0" i="0" kern="1200" dirty="0">
                <a:solidFill>
                  <a:schemeClr val="tx1"/>
                </a:solidFill>
                <a:effectLst/>
                <a:latin typeface="+mn-lt"/>
                <a:ea typeface="+mn-ea"/>
                <a:cs typeface="+mn-cs"/>
              </a:rPr>
              <a:t>將採用等式 </a:t>
            </a:r>
            <a:r>
              <a:rPr lang="en-US" altLang="zh-TW" sz="1200" b="0" i="0" kern="1200" dirty="0">
                <a:solidFill>
                  <a:schemeClr val="tx1"/>
                </a:solidFill>
                <a:effectLst/>
                <a:latin typeface="+mn-lt"/>
                <a:ea typeface="+mn-ea"/>
                <a:cs typeface="+mn-cs"/>
              </a:rPr>
              <a:t>(29) </a:t>
            </a:r>
            <a:r>
              <a:rPr lang="zh-TW" altLang="en-US" sz="1200" b="0" i="0" kern="1200" dirty="0">
                <a:solidFill>
                  <a:schemeClr val="tx1"/>
                </a:solidFill>
                <a:effectLst/>
                <a:latin typeface="+mn-lt"/>
                <a:ea typeface="+mn-ea"/>
                <a:cs typeface="+mn-cs"/>
              </a:rPr>
              <a:t>的形式，從而得出等式 </a:t>
            </a:r>
            <a:r>
              <a:rPr lang="en-US" altLang="zh-TW" sz="1200" b="0" i="0" kern="1200" dirty="0">
                <a:solidFill>
                  <a:schemeClr val="tx1"/>
                </a:solidFill>
                <a:effectLst/>
                <a:latin typeface="+mn-lt"/>
                <a:ea typeface="+mn-ea"/>
                <a:cs typeface="+mn-cs"/>
              </a:rPr>
              <a:t>(31) </a:t>
            </a:r>
            <a:r>
              <a:rPr lang="zh-TW" altLang="en-US" sz="1200" b="0" i="0" kern="1200" dirty="0">
                <a:solidFill>
                  <a:schemeClr val="tx1"/>
                </a:solidFill>
                <a:effectLst/>
                <a:latin typeface="+mn-lt"/>
                <a:ea typeface="+mn-ea"/>
                <a:cs typeface="+mn-cs"/>
              </a:rPr>
              <a:t>中所示的目標函數。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在這種情況下，由於允許虛擬節點和鏈路重新配置，因此不考慮等式（</a:t>
            </a:r>
            <a:r>
              <a:rPr lang="en-US" altLang="zh-TW" sz="1200" b="0" i="0" kern="1200" dirty="0">
                <a:solidFill>
                  <a:schemeClr val="tx1"/>
                </a:solidFill>
                <a:effectLst/>
                <a:latin typeface="+mn-lt"/>
                <a:ea typeface="+mn-ea"/>
                <a:cs typeface="+mn-cs"/>
              </a:rPr>
              <a:t>12</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在策略 </a:t>
            </a:r>
            <a:r>
              <a:rPr lang="en-US" altLang="zh-TW" sz="1200" b="0" i="0" kern="1200" dirty="0">
                <a:solidFill>
                  <a:schemeClr val="tx1"/>
                </a:solidFill>
                <a:effectLst/>
                <a:latin typeface="+mn-lt"/>
                <a:ea typeface="+mn-ea"/>
                <a:cs typeface="+mn-cs"/>
              </a:rPr>
              <a:t>VIE-</a:t>
            </a:r>
            <a:r>
              <a:rPr lang="en-US" altLang="zh-TW" sz="1200" b="0" i="0" kern="1200" dirty="0" err="1">
                <a:solidFill>
                  <a:schemeClr val="tx1"/>
                </a:solidFill>
                <a:effectLst/>
                <a:latin typeface="+mn-lt"/>
                <a:ea typeface="+mn-ea"/>
                <a:cs typeface="+mn-cs"/>
              </a:rPr>
              <a:t>LinkReOpt</a:t>
            </a:r>
            <a:r>
              <a:rPr lang="en-US" altLang="zh-TW" sz="1200" b="0" i="0" kern="1200" dirty="0">
                <a:solidFill>
                  <a:schemeClr val="tx1"/>
                </a:solidFill>
                <a:effectLst/>
                <a:latin typeface="+mn-lt"/>
                <a:ea typeface="+mn-ea"/>
                <a:cs typeface="+mn-cs"/>
              </a:rPr>
              <a:t>-LB+SP </a:t>
            </a:r>
            <a:r>
              <a:rPr lang="zh-TW" altLang="en-US" sz="1200" b="0" i="0" kern="1200" dirty="0">
                <a:solidFill>
                  <a:schemeClr val="tx1"/>
                </a:solidFill>
                <a:effectLst/>
                <a:latin typeface="+mn-lt"/>
                <a:ea typeface="+mn-ea"/>
                <a:cs typeface="+mn-cs"/>
              </a:rPr>
              <a:t>的情況下，考慮等式（</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）以防止虛擬節點重新配置。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45</a:t>
            </a:fld>
            <a:endParaRPr lang="zh-TW" altLang="en-US"/>
          </a:p>
        </p:txBody>
      </p:sp>
    </p:spTree>
    <p:extLst>
      <p:ext uri="{BB962C8B-B14F-4D97-AF65-F5344CB8AC3E}">
        <p14:creationId xmlns:p14="http://schemas.microsoft.com/office/powerpoint/2010/main" val="3111968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200" b="0" i="0" kern="1200" dirty="0">
                <a:solidFill>
                  <a:schemeClr val="tx1"/>
                </a:solidFill>
                <a:effectLst/>
                <a:latin typeface="+mn-lt"/>
                <a:ea typeface="+mn-ea"/>
                <a:cs typeface="+mn-cs"/>
              </a:rPr>
              <a:t>六、 評估 </a:t>
            </a: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在此，我們對第五部分中介紹的不同最佳嵌入策略進行了全面評估。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為了評估所提出方法的性能，使用了 </a:t>
            </a:r>
            <a:r>
              <a:rPr lang="en-US" altLang="zh-TW" sz="1200" b="0" i="0" kern="1200" dirty="0" err="1">
                <a:solidFill>
                  <a:schemeClr val="tx1"/>
                </a:solidFill>
                <a:effectLst/>
                <a:latin typeface="+mn-lt"/>
                <a:ea typeface="+mn-ea"/>
                <a:cs typeface="+mn-cs"/>
              </a:rPr>
              <a:t>Matlab</a:t>
            </a:r>
            <a:r>
              <a:rPr lang="en-US" altLang="zh-TW" sz="1200" b="0" i="0" kern="1200" dirty="0">
                <a:solidFill>
                  <a:schemeClr val="tx1"/>
                </a:solidFill>
                <a:effectLst/>
                <a:latin typeface="+mn-lt"/>
                <a:ea typeface="+mn-ea"/>
                <a:cs typeface="+mn-cs"/>
              </a:rPr>
              <a:t> + CPLEX </a:t>
            </a:r>
            <a:r>
              <a:rPr lang="zh-TW" altLang="en-US" sz="1200" b="0" i="0" kern="1200" dirty="0">
                <a:solidFill>
                  <a:schemeClr val="tx1"/>
                </a:solidFill>
                <a:effectLst/>
                <a:latin typeface="+mn-lt"/>
                <a:ea typeface="+mn-ea"/>
                <a:cs typeface="+mn-cs"/>
              </a:rPr>
              <a:t>模擬器。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對於每次運行，程序生成一個</a:t>
            </a:r>
            <a:r>
              <a:rPr lang="zh-TW" altLang="en-US" sz="1200" b="1" i="0" u="sng" kern="1200" dirty="0">
                <a:solidFill>
                  <a:schemeClr val="tx1"/>
                </a:solidFill>
                <a:effectLst/>
                <a:latin typeface="+mn-lt"/>
                <a:ea typeface="+mn-ea"/>
                <a:cs typeface="+mn-cs"/>
              </a:rPr>
              <a:t>隨機的 </a:t>
            </a:r>
            <a:r>
              <a:rPr lang="en-US" altLang="zh-TW" sz="1200" b="1" i="0" u="sng" kern="1200" dirty="0">
                <a:solidFill>
                  <a:schemeClr val="tx1"/>
                </a:solidFill>
                <a:effectLst/>
                <a:latin typeface="+mn-lt"/>
                <a:ea typeface="+mn-ea"/>
                <a:cs typeface="+mn-cs"/>
              </a:rPr>
              <a:t>20 </a:t>
            </a:r>
            <a:r>
              <a:rPr lang="zh-TW" altLang="en-US" sz="1200" b="1" i="0" u="sng" kern="1200" dirty="0">
                <a:solidFill>
                  <a:schemeClr val="tx1"/>
                </a:solidFill>
                <a:effectLst/>
                <a:latin typeface="+mn-lt"/>
                <a:ea typeface="+mn-ea"/>
                <a:cs typeface="+mn-cs"/>
              </a:rPr>
              <a:t>個節點的物理基礎設施</a:t>
            </a:r>
            <a:r>
              <a:rPr lang="zh-TW" altLang="en-US" sz="1200" b="0" i="0" kern="1200" dirty="0">
                <a:solidFill>
                  <a:schemeClr val="tx1"/>
                </a:solidFill>
                <a:effectLst/>
                <a:latin typeface="+mn-lt"/>
                <a:ea typeface="+mn-ea"/>
                <a:cs typeface="+mn-cs"/>
              </a:rPr>
              <a:t>和</a:t>
            </a:r>
            <a:r>
              <a:rPr lang="zh-TW" altLang="en-US" sz="1200" b="1" i="0" u="sng" kern="1200" dirty="0">
                <a:solidFill>
                  <a:schemeClr val="tx1"/>
                </a:solidFill>
                <a:effectLst/>
                <a:latin typeface="+mn-lt"/>
                <a:ea typeface="+mn-ea"/>
                <a:cs typeface="+mn-cs"/>
              </a:rPr>
              <a:t>一組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請求（節點數在 </a:t>
            </a:r>
            <a:r>
              <a:rPr lang="en-US" altLang="zh-TW" sz="1200" b="1" i="0" u="sng" kern="1200" dirty="0">
                <a:solidFill>
                  <a:schemeClr val="tx1"/>
                </a:solidFill>
                <a:effectLst/>
                <a:latin typeface="+mn-lt"/>
                <a:ea typeface="+mn-ea"/>
                <a:cs typeface="+mn-cs"/>
              </a:rPr>
              <a:t>4 </a:t>
            </a:r>
            <a:r>
              <a:rPr lang="zh-TW" altLang="en-US" sz="1200" b="1" i="0" u="sng" kern="1200" dirty="0">
                <a:solidFill>
                  <a:schemeClr val="tx1"/>
                </a:solidFill>
                <a:effectLst/>
                <a:latin typeface="+mn-lt"/>
                <a:ea typeface="+mn-ea"/>
                <a:cs typeface="+mn-cs"/>
              </a:rPr>
              <a:t>到 </a:t>
            </a:r>
            <a:r>
              <a:rPr lang="en-US" altLang="zh-TW" sz="1200" b="1" i="0" u="sng" kern="1200" dirty="0">
                <a:solidFill>
                  <a:schemeClr val="tx1"/>
                </a:solidFill>
                <a:effectLst/>
                <a:latin typeface="+mn-lt"/>
                <a:ea typeface="+mn-ea"/>
                <a:cs typeface="+mn-cs"/>
              </a:rPr>
              <a:t>14 </a:t>
            </a:r>
            <a:r>
              <a:rPr lang="zh-TW" altLang="en-US" sz="1200" b="1" i="0" u="sng" kern="1200" dirty="0">
                <a:solidFill>
                  <a:schemeClr val="tx1"/>
                </a:solidFill>
                <a:effectLst/>
                <a:latin typeface="+mn-lt"/>
                <a:ea typeface="+mn-ea"/>
                <a:cs typeface="+mn-cs"/>
              </a:rPr>
              <a:t>之間）</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物理基礎設施和生成的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都有 </a:t>
            </a:r>
            <a:r>
              <a:rPr lang="en-US" altLang="zh-TW" sz="1200" b="1" i="0" u="sng" kern="1200" dirty="0">
                <a:solidFill>
                  <a:schemeClr val="tx1"/>
                </a:solidFill>
                <a:effectLst/>
                <a:latin typeface="+mn-lt"/>
                <a:ea typeface="+mn-ea"/>
                <a:cs typeface="+mn-cs"/>
              </a:rPr>
              <a:t>70% </a:t>
            </a:r>
            <a:r>
              <a:rPr lang="zh-TW" altLang="en-US" sz="1200" b="1" i="0" u="sng" kern="1200" dirty="0">
                <a:solidFill>
                  <a:schemeClr val="tx1"/>
                </a:solidFill>
                <a:effectLst/>
                <a:latin typeface="+mn-lt"/>
                <a:ea typeface="+mn-ea"/>
                <a:cs typeface="+mn-cs"/>
              </a:rPr>
              <a:t>的節點作為服務器。 </a:t>
            </a:r>
            <a:endParaRPr lang="en-US" altLang="zh-TW" sz="1200" b="1" i="0" u="sng"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選擇這些值是因為，在雲計算環境中，</a:t>
            </a:r>
            <a:r>
              <a:rPr lang="zh-TW" altLang="en-US" sz="1200" b="1" i="0" u="sng" kern="1200" dirty="0">
                <a:solidFill>
                  <a:schemeClr val="tx1"/>
                </a:solidFill>
                <a:effectLst/>
                <a:latin typeface="+mn-lt"/>
                <a:ea typeface="+mn-ea"/>
                <a:cs typeface="+mn-cs"/>
              </a:rPr>
              <a:t>所需的計算節點容量遠高於網絡節點容量。 </a:t>
            </a:r>
            <a:endParaRPr lang="zh-TW" altLang="en-US" b="1" u="sng"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46</a:t>
            </a:fld>
            <a:endParaRPr lang="zh-TW" altLang="en-US"/>
          </a:p>
        </p:txBody>
      </p:sp>
    </p:spTree>
    <p:extLst>
      <p:ext uri="{BB962C8B-B14F-4D97-AF65-F5344CB8AC3E}">
        <p14:creationId xmlns:p14="http://schemas.microsoft.com/office/powerpoint/2010/main" val="2535147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47</a:t>
            </a:fld>
            <a:endParaRPr lang="zh-TW" altLang="en-US"/>
          </a:p>
        </p:txBody>
      </p:sp>
    </p:spTree>
    <p:extLst>
      <p:ext uri="{BB962C8B-B14F-4D97-AF65-F5344CB8AC3E}">
        <p14:creationId xmlns:p14="http://schemas.microsoft.com/office/powerpoint/2010/main" val="14503673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此外，</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請求率 </a:t>
            </a:r>
            <a:r>
              <a:rPr lang="en-US" altLang="zh-TW" sz="1200" b="0" i="0" kern="1200" dirty="0">
                <a:solidFill>
                  <a:schemeClr val="tx1"/>
                </a:solidFill>
                <a:effectLst/>
                <a:latin typeface="+mn-lt"/>
                <a:ea typeface="+mn-ea"/>
                <a:cs typeface="+mn-cs"/>
              </a:rPr>
              <a:t>(λ) </a:t>
            </a:r>
            <a:r>
              <a:rPr lang="zh-TW" altLang="en-US" sz="1200" b="0" i="0" kern="1200" dirty="0">
                <a:solidFill>
                  <a:schemeClr val="tx1"/>
                </a:solidFill>
                <a:effectLst/>
                <a:latin typeface="+mn-lt"/>
                <a:ea typeface="+mn-ea"/>
                <a:cs typeface="+mn-cs"/>
              </a:rPr>
              <a:t>在每個時間單位（泊松到達）</a:t>
            </a:r>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到 </a:t>
            </a:r>
            <a:r>
              <a:rPr lang="en-US" altLang="zh-TW" sz="1200" b="0" i="0" kern="1200" dirty="0">
                <a:solidFill>
                  <a:schemeClr val="tx1"/>
                </a:solidFill>
                <a:effectLst/>
                <a:latin typeface="+mn-lt"/>
                <a:ea typeface="+mn-ea"/>
                <a:cs typeface="+mn-cs"/>
              </a:rPr>
              <a:t>5 </a:t>
            </a:r>
            <a:r>
              <a:rPr lang="zh-TW" altLang="en-US" sz="1200" b="0" i="0" kern="1200" dirty="0">
                <a:solidFill>
                  <a:schemeClr val="tx1"/>
                </a:solidFill>
                <a:effectLst/>
                <a:latin typeface="+mn-lt"/>
                <a:ea typeface="+mn-ea"/>
                <a:cs typeface="+mn-cs"/>
              </a:rPr>
              <a:t>個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之間變化，並且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的平均持續時間為 </a:t>
            </a:r>
            <a:r>
              <a:rPr lang="en-US" altLang="zh-TW" sz="1200" b="0" i="0" kern="1200" dirty="0">
                <a:solidFill>
                  <a:schemeClr val="tx1"/>
                </a:solidFill>
                <a:effectLst/>
                <a:latin typeface="+mn-lt"/>
                <a:ea typeface="+mn-ea"/>
                <a:cs typeface="+mn-cs"/>
              </a:rPr>
              <a:t>20 </a:t>
            </a:r>
            <a:r>
              <a:rPr lang="zh-TW" altLang="en-US" sz="1200" b="0" i="0" kern="1200" dirty="0">
                <a:solidFill>
                  <a:schemeClr val="tx1"/>
                </a:solidFill>
                <a:effectLst/>
                <a:latin typeface="+mn-lt"/>
                <a:ea typeface="+mn-ea"/>
                <a:cs typeface="+mn-cs"/>
              </a:rPr>
              <a:t>個時間單位（指數分佈持續時間）。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用於最優策略的權重值如下：</a:t>
            </a:r>
            <a:r>
              <a:rPr lang="en-US" altLang="zh-TW" sz="1200" b="0" i="0" kern="1200" dirty="0">
                <a:solidFill>
                  <a:schemeClr val="tx1"/>
                </a:solidFill>
                <a:effectLst/>
                <a:latin typeface="+mn-lt"/>
                <a:ea typeface="+mn-ea"/>
                <a:cs typeface="+mn-cs"/>
              </a:rPr>
              <a:t>w1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w2 </a:t>
            </a:r>
            <a:r>
              <a:rPr lang="zh-TW" altLang="en-US" sz="1200" b="0" i="0" kern="1200" dirty="0">
                <a:solidFill>
                  <a:schemeClr val="tx1"/>
                </a:solidFill>
                <a:effectLst/>
                <a:latin typeface="+mn-lt"/>
                <a:ea typeface="+mn-ea"/>
                <a:cs typeface="+mn-cs"/>
              </a:rPr>
              <a:t>為 </a:t>
            </a:r>
            <a:r>
              <a:rPr lang="en-US" altLang="zh-TW" sz="1200" b="0" i="0" kern="1200" dirty="0">
                <a:solidFill>
                  <a:schemeClr val="tx1"/>
                </a:solidFill>
                <a:effectLst/>
                <a:latin typeface="+mn-lt"/>
                <a:ea typeface="+mn-ea"/>
                <a:cs typeface="+mn-cs"/>
              </a:rPr>
              <a:t>0.5</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ɛ </a:t>
            </a:r>
            <a:r>
              <a:rPr lang="zh-TW" altLang="en-US" sz="1200" b="0" i="0" kern="1200" dirty="0">
                <a:solidFill>
                  <a:schemeClr val="tx1"/>
                </a:solidFill>
                <a:effectLst/>
                <a:latin typeface="+mn-lt"/>
                <a:ea typeface="+mn-ea"/>
                <a:cs typeface="+mn-cs"/>
              </a:rPr>
              <a:t>為 </a:t>
            </a:r>
            <a:r>
              <a:rPr lang="en-US" altLang="zh-TW" sz="1200" b="0" i="0" kern="1200" dirty="0">
                <a:solidFill>
                  <a:schemeClr val="tx1"/>
                </a:solidFill>
                <a:effectLst/>
                <a:latin typeface="+mn-lt"/>
                <a:ea typeface="+mn-ea"/>
                <a:cs typeface="+mn-cs"/>
              </a:rPr>
              <a:t>0.001</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z1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z2 </a:t>
            </a:r>
            <a:r>
              <a:rPr lang="zh-TW" altLang="en-US" sz="1200" b="0" i="0" kern="1200" dirty="0">
                <a:solidFill>
                  <a:schemeClr val="tx1"/>
                </a:solidFill>
                <a:effectLst/>
                <a:latin typeface="+mn-lt"/>
                <a:ea typeface="+mn-ea"/>
                <a:cs typeface="+mn-cs"/>
              </a:rPr>
              <a:t>具有根據基礎設施狀態而變化的動態值。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如果任何資源（服務器</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網絡節點或鏈接）的最大負載低於 </a:t>
            </a:r>
            <a:r>
              <a:rPr lang="en-US" altLang="zh-TW" sz="1200" b="0" i="0" kern="1200" dirty="0">
                <a:solidFill>
                  <a:schemeClr val="tx1"/>
                </a:solidFill>
                <a:effectLst/>
                <a:latin typeface="+mn-lt"/>
                <a:ea typeface="+mn-ea"/>
                <a:cs typeface="+mn-cs"/>
              </a:rPr>
              <a:t>75%</a:t>
            </a:r>
            <a:r>
              <a:rPr lang="zh-TW" altLang="en-US" sz="1200" b="0" i="0" kern="1200" dirty="0">
                <a:solidFill>
                  <a:schemeClr val="tx1"/>
                </a:solidFill>
                <a:effectLst/>
                <a:latin typeface="+mn-lt"/>
                <a:ea typeface="+mn-ea"/>
                <a:cs typeface="+mn-cs"/>
              </a:rPr>
              <a:t>，則應用 </a:t>
            </a:r>
            <a:r>
              <a:rPr lang="en-US" altLang="zh-TW" sz="1200" b="0" i="0" kern="1200" dirty="0" err="1">
                <a:solidFill>
                  <a:schemeClr val="tx1"/>
                </a:solidFill>
                <a:effectLst/>
                <a:latin typeface="+mn-lt"/>
                <a:ea typeface="+mn-ea"/>
                <a:cs typeface="+mn-cs"/>
              </a:rPr>
              <a:t>Opt</a:t>
            </a:r>
            <a:r>
              <a:rPr lang="en-US" altLang="zh-TW" sz="1200" b="0" i="0" kern="1200" dirty="0">
                <a:solidFill>
                  <a:schemeClr val="tx1"/>
                </a:solidFill>
                <a:effectLst/>
                <a:latin typeface="+mn-lt"/>
                <a:ea typeface="+mn-ea"/>
                <a:cs typeface="+mn-cs"/>
              </a:rPr>
              <a:t>-Green</a:t>
            </a:r>
            <a:r>
              <a:rPr lang="zh-TW" altLang="en-US" sz="1200" b="0" i="0" kern="1200" dirty="0">
                <a:solidFill>
                  <a:schemeClr val="tx1"/>
                </a:solidFill>
                <a:effectLst/>
                <a:latin typeface="+mn-lt"/>
                <a:ea typeface="+mn-ea"/>
                <a:cs typeface="+mn-cs"/>
              </a:rPr>
              <a:t>； 否則，應用 </a:t>
            </a:r>
            <a:r>
              <a:rPr lang="en-US" altLang="zh-TW" sz="1200" b="0" i="0" kern="1200" dirty="0" err="1">
                <a:solidFill>
                  <a:schemeClr val="tx1"/>
                </a:solidFill>
                <a:effectLst/>
                <a:latin typeface="+mn-lt"/>
                <a:ea typeface="+mn-ea"/>
                <a:cs typeface="+mn-cs"/>
              </a:rPr>
              <a:t>Opt</a:t>
            </a:r>
            <a:r>
              <a:rPr lang="en-US" altLang="zh-TW" sz="1200" b="0" i="0" kern="1200" dirty="0">
                <a:solidFill>
                  <a:schemeClr val="tx1"/>
                </a:solidFill>
                <a:effectLst/>
                <a:latin typeface="+mn-lt"/>
                <a:ea typeface="+mn-ea"/>
                <a:cs typeface="+mn-cs"/>
              </a:rPr>
              <a:t>-LB+SP</a:t>
            </a:r>
            <a:r>
              <a:rPr lang="zh-TW" altLang="en-US" sz="1200" b="0" i="0" kern="1200" dirty="0">
                <a:solidFill>
                  <a:schemeClr val="tx1"/>
                </a:solidFill>
                <a:effectLst/>
                <a:latin typeface="+mn-lt"/>
                <a:ea typeface="+mn-ea"/>
                <a:cs typeface="+mn-cs"/>
              </a:rPr>
              <a:t> </a:t>
            </a:r>
            <a:endParaRPr lang="en-US" altLang="zh-TW" dirty="0"/>
          </a:p>
          <a:p>
            <a:endParaRPr lang="en-US" altLang="zh-TW" dirty="0"/>
          </a:p>
          <a:p>
            <a:endParaRPr lang="en-US" altLang="zh-TW" dirty="0"/>
          </a:p>
          <a:p>
            <a:r>
              <a:rPr lang="en-US" altLang="zh-TW" sz="1200" b="1" i="0" kern="1200" dirty="0">
                <a:solidFill>
                  <a:schemeClr val="tx1"/>
                </a:solidFill>
                <a:effectLst/>
                <a:latin typeface="+mn-lt"/>
                <a:ea typeface="+mn-ea"/>
                <a:cs typeface="+mn-cs"/>
              </a:rPr>
              <a:t>Poisson process</a:t>
            </a:r>
            <a:r>
              <a:rPr lang="zh-TW" altLang="en-US" dirty="0"/>
              <a:t>是隨機過程的一種</a:t>
            </a:r>
            <a:endParaRPr lang="en-US" altLang="zh-TW" dirty="0"/>
          </a:p>
          <a:p>
            <a:endParaRPr lang="en-US" altLang="zh-TW" dirty="0"/>
          </a:p>
          <a:p>
            <a:r>
              <a:rPr lang="zh-TW" altLang="en-US" dirty="0"/>
              <a:t>實驗經驗所以選擇</a:t>
            </a:r>
            <a:r>
              <a:rPr lang="en-US" altLang="zh-TW" dirty="0"/>
              <a:t>75%</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48</a:t>
            </a:fld>
            <a:endParaRPr lang="zh-TW" altLang="en-US"/>
          </a:p>
        </p:txBody>
      </p:sp>
    </p:spTree>
    <p:extLst>
      <p:ext uri="{BB962C8B-B14F-4D97-AF65-F5344CB8AC3E}">
        <p14:creationId xmlns:p14="http://schemas.microsoft.com/office/powerpoint/2010/main" val="2003244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a:t>
            </a:r>
            <a:r>
              <a:rPr lang="zh-TW" altLang="en-US" sz="1200" b="1" i="0" u="sng" kern="1200" dirty="0">
                <a:solidFill>
                  <a:schemeClr val="tx1"/>
                </a:solidFill>
                <a:effectLst/>
                <a:latin typeface="+mn-lt"/>
                <a:ea typeface="+mn-ea"/>
                <a:cs typeface="+mn-cs"/>
              </a:rPr>
              <a:t>將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接受率作為算法性能的主要指標之一進行分析</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此外，還分析了</a:t>
            </a:r>
            <a:r>
              <a:rPr lang="zh-TW" altLang="en-US" sz="1200" b="1" i="0" u="sng" kern="1200" dirty="0">
                <a:solidFill>
                  <a:schemeClr val="tx1"/>
                </a:solidFill>
                <a:effectLst/>
                <a:latin typeface="+mn-lt"/>
                <a:ea typeface="+mn-ea"/>
                <a:cs typeface="+mn-cs"/>
              </a:rPr>
              <a:t>物理基礎設施的能源消耗。 </a:t>
            </a:r>
            <a:endParaRPr lang="en-US" altLang="zh-TW" sz="1200" b="1" i="0" u="sng"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最後，仔細</a:t>
            </a:r>
            <a:r>
              <a:rPr lang="zh-TW" altLang="en-US" sz="1200" b="1" i="0" u="sng" kern="1200" dirty="0">
                <a:solidFill>
                  <a:schemeClr val="tx1"/>
                </a:solidFill>
                <a:effectLst/>
                <a:latin typeface="+mn-lt"/>
                <a:ea typeface="+mn-ea"/>
                <a:cs typeface="+mn-cs"/>
              </a:rPr>
              <a:t>評估了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中重新優化過程的影響。 </a:t>
            </a:r>
            <a:endParaRPr lang="en-US" altLang="zh-TW" sz="1200" b="1" i="0" u="sng"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下圖中的所有值均表示 </a:t>
            </a:r>
            <a:r>
              <a:rPr lang="en-US" altLang="zh-TW" sz="1200" b="0" i="0" kern="1200" dirty="0">
                <a:solidFill>
                  <a:schemeClr val="tx1"/>
                </a:solidFill>
                <a:effectLst/>
                <a:latin typeface="+mn-lt"/>
                <a:ea typeface="+mn-ea"/>
                <a:cs typeface="+mn-cs"/>
              </a:rPr>
              <a:t>10 </a:t>
            </a:r>
            <a:r>
              <a:rPr lang="zh-TW" altLang="en-US" sz="1200" b="0" i="0" kern="1200" dirty="0">
                <a:solidFill>
                  <a:schemeClr val="tx1"/>
                </a:solidFill>
                <a:effectLst/>
                <a:latin typeface="+mn-lt"/>
                <a:ea typeface="+mn-ea"/>
                <a:cs typeface="+mn-cs"/>
              </a:rPr>
              <a:t>次運行（使用不同底物）的平均值，置信區間為 </a:t>
            </a:r>
            <a:r>
              <a:rPr lang="en-US" altLang="zh-TW" sz="1200" b="0" i="0" kern="1200" dirty="0">
                <a:solidFill>
                  <a:schemeClr val="tx1"/>
                </a:solidFill>
                <a:effectLst/>
                <a:latin typeface="+mn-lt"/>
                <a:ea typeface="+mn-ea"/>
                <a:cs typeface="+mn-cs"/>
              </a:rPr>
              <a:t>95%</a:t>
            </a:r>
            <a:r>
              <a:rPr lang="zh-TW" altLang="en-US" sz="1200" b="0" i="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49</a:t>
            </a:fld>
            <a:endParaRPr lang="zh-TW" altLang="en-US"/>
          </a:p>
        </p:txBody>
      </p:sp>
    </p:spTree>
    <p:extLst>
      <p:ext uri="{BB962C8B-B14F-4D97-AF65-F5344CB8AC3E}">
        <p14:creationId xmlns:p14="http://schemas.microsoft.com/office/powerpoint/2010/main" val="31831345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虛擬基礎設施接受率分析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圖 </a:t>
            </a:r>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比較了</a:t>
            </a:r>
            <a:r>
              <a:rPr lang="zh-TW" altLang="en-US" sz="1200" b="1" i="0" u="sng" kern="1200" dirty="0">
                <a:solidFill>
                  <a:schemeClr val="tx1"/>
                </a:solidFill>
                <a:effectLst/>
                <a:latin typeface="+mn-lt"/>
                <a:ea typeface="+mn-ea"/>
                <a:cs typeface="+mn-cs"/>
              </a:rPr>
              <a:t>有和沒有鏈接重新優化</a:t>
            </a:r>
            <a:r>
              <a:rPr lang="zh-TW" altLang="en-US" sz="1200" b="0" i="0" kern="1200" dirty="0">
                <a:solidFill>
                  <a:schemeClr val="tx1"/>
                </a:solidFill>
                <a:effectLst/>
                <a:latin typeface="+mn-lt"/>
                <a:ea typeface="+mn-ea"/>
                <a:cs typeface="+mn-cs"/>
              </a:rPr>
              <a:t>的策略的結果。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很明顯，允許鏈路重新配置的策略沒有顯著差異。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r>
              <a:rPr lang="zh-TW" altLang="en-US" sz="1200" b="0" i="0" kern="1200" dirty="0">
                <a:solidFill>
                  <a:schemeClr val="tx1"/>
                </a:solidFill>
                <a:effectLst/>
                <a:latin typeface="+mn-lt"/>
                <a:ea typeface="+mn-ea"/>
                <a:cs typeface="+mn-cs"/>
              </a:rPr>
              <a:t>下面為</a:t>
            </a:r>
            <a:r>
              <a:rPr lang="en-US" altLang="zh-TW" sz="1200" b="0" i="0"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requests</a:t>
            </a:r>
            <a:r>
              <a:rPr lang="zh-TW" altLang="en-US" sz="1200" b="0" i="0" kern="1200" dirty="0">
                <a:solidFill>
                  <a:schemeClr val="tx1"/>
                </a:solidFill>
                <a:effectLst/>
                <a:latin typeface="+mn-lt"/>
                <a:ea typeface="+mn-ea"/>
                <a:cs typeface="+mn-cs"/>
              </a:rPr>
              <a:t>的數量，左側為接受度，比較低應該是因為是一個</a:t>
            </a:r>
            <a:r>
              <a:rPr lang="en-US" altLang="zh-TW" sz="1200" b="0" i="0" kern="1200" dirty="0">
                <a:solidFill>
                  <a:schemeClr val="tx1"/>
                </a:solidFill>
                <a:effectLst/>
                <a:latin typeface="+mn-lt"/>
                <a:ea typeface="+mn-ea"/>
                <a:cs typeface="+mn-cs"/>
              </a:rPr>
              <a:t>ILP</a:t>
            </a:r>
            <a:r>
              <a:rPr lang="zh-TW" altLang="en-US" sz="1200" b="0" i="0" kern="1200" dirty="0">
                <a:solidFill>
                  <a:schemeClr val="tx1"/>
                </a:solidFill>
                <a:effectLst/>
                <a:latin typeface="+mn-lt"/>
                <a:ea typeface="+mn-ea"/>
                <a:cs typeface="+mn-cs"/>
              </a:rPr>
              <a:t>的問題，無法快速的解決這個問題，那些</a:t>
            </a:r>
            <a:r>
              <a:rPr lang="en-US" altLang="zh-TW" sz="1200" b="0" i="0" kern="1200" dirty="0">
                <a:solidFill>
                  <a:schemeClr val="tx1"/>
                </a:solidFill>
                <a:effectLst/>
                <a:latin typeface="+mn-lt"/>
                <a:ea typeface="+mn-ea"/>
                <a:cs typeface="+mn-cs"/>
              </a:rPr>
              <a:t>Re</a:t>
            </a:r>
            <a:r>
              <a:rPr lang="zh-TW" altLang="en-US" sz="1200" b="0" i="0" kern="1200" dirty="0">
                <a:solidFill>
                  <a:schemeClr val="tx1"/>
                </a:solidFill>
                <a:effectLst/>
                <a:latin typeface="+mn-lt"/>
                <a:ea typeface="+mn-ea"/>
                <a:cs typeface="+mn-cs"/>
              </a:rPr>
              <a:t>比較快的原因是因為限制比較少，</a:t>
            </a:r>
            <a:r>
              <a:rPr lang="en-US" altLang="zh-TW" sz="1200" b="0" i="0" kern="1200" dirty="0">
                <a:solidFill>
                  <a:schemeClr val="tx1"/>
                </a:solidFill>
                <a:effectLst/>
                <a:latin typeface="+mn-lt"/>
                <a:ea typeface="+mn-ea"/>
                <a:cs typeface="+mn-cs"/>
              </a:rPr>
              <a:t>nodes and links</a:t>
            </a:r>
            <a:r>
              <a:rPr lang="zh-TW" altLang="en-US" sz="1200" b="0" i="0" kern="1200" dirty="0">
                <a:solidFill>
                  <a:schemeClr val="tx1"/>
                </a:solidFill>
                <a:effectLst/>
                <a:latin typeface="+mn-lt"/>
                <a:ea typeface="+mn-ea"/>
                <a:cs typeface="+mn-cs"/>
              </a:rPr>
              <a:t>都可以做移動</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50</a:t>
            </a:fld>
            <a:endParaRPr lang="zh-TW" altLang="en-US"/>
          </a:p>
        </p:txBody>
      </p:sp>
    </p:spTree>
    <p:extLst>
      <p:ext uri="{BB962C8B-B14F-4D97-AF65-F5344CB8AC3E}">
        <p14:creationId xmlns:p14="http://schemas.microsoft.com/office/powerpoint/2010/main" val="23668830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1" i="0" u="sng" kern="1200" dirty="0">
                <a:solidFill>
                  <a:schemeClr val="tx1"/>
                </a:solidFill>
                <a:effectLst/>
                <a:latin typeface="+mn-lt"/>
                <a:ea typeface="+mn-ea"/>
                <a:cs typeface="+mn-cs"/>
              </a:rPr>
              <a:t>發生這種情況是因為這些策略在使重新配置可行的虛擬鏈路映射替代解決方案方面受到限制。</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另一方面，</a:t>
            </a:r>
            <a:r>
              <a:rPr lang="zh-TW" altLang="en-US" sz="1200" b="1" i="0" u="sng" kern="1200" dirty="0">
                <a:solidFill>
                  <a:schemeClr val="tx1"/>
                </a:solidFill>
                <a:effectLst/>
                <a:latin typeface="+mn-lt"/>
                <a:ea typeface="+mn-ea"/>
                <a:cs typeface="+mn-cs"/>
              </a:rPr>
              <a:t>允許節點和鏈路重新優化的策略優於所有其他策略</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見圖 </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平均而言，這些值最多高出 </a:t>
            </a:r>
            <a:r>
              <a:rPr lang="en-US" altLang="zh-TW" sz="1200" b="0" i="0" kern="1200" dirty="0">
                <a:solidFill>
                  <a:schemeClr val="tx1"/>
                </a:solidFill>
                <a:effectLst/>
                <a:latin typeface="+mn-lt"/>
                <a:ea typeface="+mn-ea"/>
                <a:cs typeface="+mn-cs"/>
              </a:rPr>
              <a:t>5%</a:t>
            </a:r>
            <a:r>
              <a:rPr lang="zh-TW" altLang="en-US" sz="1200" b="0" i="0" kern="1200" dirty="0">
                <a:solidFill>
                  <a:schemeClr val="tx1"/>
                </a:solidFill>
                <a:effectLst/>
                <a:latin typeface="+mn-lt"/>
                <a:ea typeface="+mn-ea"/>
                <a:cs typeface="+mn-cs"/>
              </a:rPr>
              <a:t>。 </a:t>
            </a:r>
            <a:endParaRPr lang="en-US" altLang="zh-TW" dirty="0"/>
          </a:p>
          <a:p>
            <a:endParaRPr lang="en-US" altLang="zh-TW" dirty="0"/>
          </a:p>
          <a:p>
            <a:r>
              <a:rPr lang="zh-TW" altLang="en-US" dirty="0"/>
              <a:t>越高越好</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51</a:t>
            </a:fld>
            <a:endParaRPr lang="zh-TW" altLang="en-US"/>
          </a:p>
        </p:txBody>
      </p:sp>
    </p:spTree>
    <p:extLst>
      <p:ext uri="{BB962C8B-B14F-4D97-AF65-F5344CB8AC3E}">
        <p14:creationId xmlns:p14="http://schemas.microsoft.com/office/powerpoint/2010/main" val="52806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網絡功能虛擬化 </a:t>
            </a:r>
            <a:r>
              <a:rPr lang="en-US" altLang="zh-TW" sz="1200" b="0" i="0" kern="1200" dirty="0">
                <a:solidFill>
                  <a:schemeClr val="tx1"/>
                </a:solidFill>
                <a:effectLst/>
                <a:latin typeface="+mn-lt"/>
                <a:ea typeface="+mn-ea"/>
                <a:cs typeface="+mn-cs"/>
              </a:rPr>
              <a:t>(NFV) [1] </a:t>
            </a:r>
            <a:r>
              <a:rPr lang="zh-TW" altLang="en-US" sz="1200" b="0" i="0" kern="1200" dirty="0">
                <a:solidFill>
                  <a:schemeClr val="tx1"/>
                </a:solidFill>
                <a:effectLst/>
                <a:latin typeface="+mn-lt"/>
                <a:ea typeface="+mn-ea"/>
                <a:cs typeface="+mn-cs"/>
              </a:rPr>
              <a:t>概念可以被視為對</a:t>
            </a:r>
            <a:r>
              <a:rPr lang="zh-TW" altLang="en-US" sz="1200" b="1" i="0" u="sng" kern="1200" dirty="0">
                <a:solidFill>
                  <a:schemeClr val="tx1"/>
                </a:solidFill>
                <a:effectLst/>
                <a:latin typeface="+mn-lt"/>
                <a:ea typeface="+mn-ea"/>
                <a:cs typeface="+mn-cs"/>
              </a:rPr>
              <a:t>網絡在雲中發揮積極作用這一需求不斷上升</a:t>
            </a:r>
            <a:r>
              <a:rPr lang="zh-TW" altLang="en-US" sz="1200" b="0" i="0" kern="1200" dirty="0">
                <a:solidFill>
                  <a:schemeClr val="tx1"/>
                </a:solidFill>
                <a:effectLst/>
                <a:latin typeface="+mn-lt"/>
                <a:ea typeface="+mn-ea"/>
                <a:cs typeface="+mn-cs"/>
              </a:rPr>
              <a:t>的最新催化劑。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電信部門似乎渴望將其一些解決方案“雲化”，這些解決方案不僅僅是計算要求：它們在</a:t>
            </a:r>
            <a:r>
              <a:rPr lang="zh-TW" altLang="en-US" sz="1200" b="1" i="0" u="sng" kern="1200" dirty="0">
                <a:solidFill>
                  <a:schemeClr val="tx1"/>
                </a:solidFill>
                <a:effectLst/>
                <a:latin typeface="+mn-lt"/>
                <a:ea typeface="+mn-ea"/>
                <a:cs typeface="+mn-cs"/>
              </a:rPr>
              <a:t>網絡保證方面有非常嚴格的要求</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然而，今天的雲解決方案不能滿足這些系統提出的要求，主要是在</a:t>
            </a:r>
            <a:r>
              <a:rPr lang="zh-TW" altLang="en-US" sz="1200" b="1" i="0" u="sng" kern="1200" dirty="0">
                <a:solidFill>
                  <a:schemeClr val="tx1"/>
                </a:solidFill>
                <a:effectLst/>
                <a:latin typeface="+mn-lt"/>
                <a:ea typeface="+mn-ea"/>
                <a:cs typeface="+mn-cs"/>
              </a:rPr>
              <a:t>網絡方面</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lgn="l">
              <a:buFont typeface="Arial" panose="020B0604020202020204" pitchFamily="34" charset="0"/>
              <a:buChar char="•"/>
            </a:pPr>
            <a:r>
              <a:rPr lang="zh-TW" altLang="en-US" sz="1200" b="0" i="0" kern="1200" dirty="0">
                <a:solidFill>
                  <a:schemeClr val="tx1"/>
                </a:solidFill>
                <a:effectLst/>
                <a:latin typeface="+mn-lt"/>
                <a:ea typeface="+mn-ea"/>
                <a:cs typeface="+mn-cs"/>
              </a:rPr>
              <a:t>本文通過 </a:t>
            </a:r>
            <a:r>
              <a:rPr lang="en-US" altLang="zh-TW" sz="1200" b="0" i="0" kern="1200" dirty="0">
                <a:solidFill>
                  <a:schemeClr val="tx1"/>
                </a:solidFill>
                <a:effectLst/>
                <a:latin typeface="+mn-lt"/>
                <a:ea typeface="+mn-ea"/>
                <a:cs typeface="+mn-cs"/>
              </a:rPr>
              <a:t>ILP </a:t>
            </a:r>
            <a:r>
              <a:rPr lang="zh-TW" altLang="en-US" sz="1200" b="0" i="0" kern="1200" dirty="0">
                <a:solidFill>
                  <a:schemeClr val="tx1"/>
                </a:solidFill>
                <a:effectLst/>
                <a:latin typeface="+mn-lt"/>
                <a:ea typeface="+mn-ea"/>
                <a:cs typeface="+mn-cs"/>
              </a:rPr>
              <a:t>解決了</a:t>
            </a:r>
            <a:r>
              <a:rPr lang="zh-TW" altLang="en-US" sz="1200" b="1" i="0" u="sng" kern="1200" dirty="0">
                <a:solidFill>
                  <a:schemeClr val="tx1"/>
                </a:solidFill>
                <a:effectLst/>
                <a:latin typeface="+mn-lt"/>
                <a:ea typeface="+mn-ea"/>
                <a:cs typeface="+mn-cs"/>
              </a:rPr>
              <a:t>雲和網絡資源的聯合嵌入</a:t>
            </a:r>
            <a:r>
              <a:rPr lang="zh-TW" altLang="en-US" sz="1200" b="0" i="0" kern="1200" dirty="0">
                <a:solidFill>
                  <a:schemeClr val="tx1"/>
                </a:solidFill>
                <a:effectLst/>
                <a:latin typeface="+mn-lt"/>
                <a:ea typeface="+mn-ea"/>
                <a:cs typeface="+mn-cs"/>
              </a:rPr>
              <a:t>，這是一個 </a:t>
            </a:r>
            <a:r>
              <a:rPr lang="en-US" altLang="zh-TW" sz="1200" b="0" i="0" kern="1200" dirty="0">
                <a:solidFill>
                  <a:schemeClr val="tx1"/>
                </a:solidFill>
                <a:effectLst/>
                <a:latin typeface="+mn-lt"/>
                <a:ea typeface="+mn-ea"/>
                <a:cs typeface="+mn-cs"/>
              </a:rPr>
              <a:t>NP hard problem</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lgn="l">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lgn="l">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0" indent="0" algn="l">
              <a:buFont typeface="Arial" panose="020B0604020202020204" pitchFamily="34" charset="0"/>
              <a:buNone/>
            </a:pPr>
            <a:r>
              <a:rPr lang="en-US" altLang="zh-TW" dirty="0"/>
              <a:t>Catalyst</a:t>
            </a:r>
            <a:r>
              <a:rPr lang="zh-TW" altLang="en-US" dirty="0"/>
              <a:t> </a:t>
            </a:r>
            <a:r>
              <a:rPr lang="en-US" altLang="zh-TW" dirty="0"/>
              <a:t>:</a:t>
            </a:r>
            <a:r>
              <a:rPr lang="zh-TW" altLang="en-US" dirty="0"/>
              <a:t> 催化劑</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a:t>
            </a:fld>
            <a:endParaRPr lang="zh-TW" altLang="en-US"/>
          </a:p>
        </p:txBody>
      </p:sp>
    </p:spTree>
    <p:extLst>
      <p:ext uri="{BB962C8B-B14F-4D97-AF65-F5344CB8AC3E}">
        <p14:creationId xmlns:p14="http://schemas.microsoft.com/office/powerpoint/2010/main" val="881082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(Fig. 3)(Re….</a:t>
            </a:r>
            <a:r>
              <a:rPr lang="zh-TW" altLang="en-US" sz="1200" b="0" i="0" kern="1200" dirty="0">
                <a:solidFill>
                  <a:schemeClr val="tx1"/>
                </a:solidFill>
                <a:effectLst/>
                <a:latin typeface="+mn-lt"/>
                <a:ea typeface="+mn-ea"/>
                <a:cs typeface="+mn-cs"/>
              </a:rPr>
              <a:t>的三種策略</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三種策略之間的差異很小（</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由於為解決 </a:t>
            </a:r>
            <a:r>
              <a:rPr lang="en-US" altLang="zh-TW" sz="1200" b="0" i="0" kern="1200" dirty="0">
                <a:solidFill>
                  <a:schemeClr val="tx1"/>
                </a:solidFill>
                <a:effectLst/>
                <a:latin typeface="+mn-lt"/>
                <a:ea typeface="+mn-ea"/>
                <a:cs typeface="+mn-cs"/>
              </a:rPr>
              <a:t>ILP </a:t>
            </a:r>
            <a:r>
              <a:rPr lang="zh-TW" altLang="en-US" sz="1200" b="0" i="0" kern="1200" dirty="0">
                <a:solidFill>
                  <a:schemeClr val="tx1"/>
                </a:solidFill>
                <a:effectLst/>
                <a:latin typeface="+mn-lt"/>
                <a:ea typeface="+mn-ea"/>
                <a:cs typeface="+mn-cs"/>
              </a:rPr>
              <a:t>問題而設置的時間限制（</a:t>
            </a:r>
            <a:r>
              <a:rPr lang="en-US" altLang="zh-TW" sz="1200" b="0" i="0" kern="1200" dirty="0">
                <a:solidFill>
                  <a:schemeClr val="tx1"/>
                </a:solidFill>
                <a:effectLst/>
                <a:latin typeface="+mn-lt"/>
                <a:ea typeface="+mn-ea"/>
                <a:cs typeface="+mn-cs"/>
              </a:rPr>
              <a:t>600 </a:t>
            </a:r>
            <a:r>
              <a:rPr lang="zh-TW" altLang="en-US" sz="1200" b="0" i="0" kern="1200" dirty="0">
                <a:solidFill>
                  <a:schemeClr val="tx1"/>
                </a:solidFill>
                <a:effectLst/>
                <a:latin typeface="+mn-lt"/>
                <a:ea typeface="+mn-ea"/>
                <a:cs typeface="+mn-cs"/>
              </a:rPr>
              <a:t>秒），這不會發生。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換句話說，在某些情況下，在定義的時間範圍內找不到解決方案。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52</a:t>
            </a:fld>
            <a:endParaRPr lang="zh-TW" altLang="en-US"/>
          </a:p>
        </p:txBody>
      </p:sp>
    </p:spTree>
    <p:extLst>
      <p:ext uri="{BB962C8B-B14F-4D97-AF65-F5344CB8AC3E}">
        <p14:creationId xmlns:p14="http://schemas.microsoft.com/office/powerpoint/2010/main" val="1340753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sz="1200" b="0" i="0" kern="1200" dirty="0">
                <a:solidFill>
                  <a:schemeClr val="tx1"/>
                </a:solidFill>
                <a:effectLst/>
                <a:latin typeface="+mn-lt"/>
                <a:ea typeface="+mn-ea"/>
                <a:cs typeface="+mn-cs"/>
              </a:rPr>
              <a:t>B. </a:t>
            </a:r>
            <a:r>
              <a:rPr lang="zh-TW" altLang="en-US" sz="1200" b="0" i="0" kern="1200" dirty="0">
                <a:solidFill>
                  <a:schemeClr val="tx1"/>
                </a:solidFill>
                <a:effectLst/>
                <a:latin typeface="+mn-lt"/>
                <a:ea typeface="+mn-ea"/>
                <a:cs typeface="+mn-cs"/>
              </a:rPr>
              <a:t>物理基礎設施能源消耗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這里分析了不同策略在物理基礎設施</a:t>
            </a:r>
            <a:r>
              <a:rPr lang="zh-TW" altLang="en-US" sz="1200" b="1" i="0" u="sng" kern="1200" dirty="0">
                <a:solidFill>
                  <a:schemeClr val="tx1"/>
                </a:solidFill>
                <a:effectLst/>
                <a:latin typeface="+mn-lt"/>
                <a:ea typeface="+mn-ea"/>
                <a:cs typeface="+mn-cs"/>
              </a:rPr>
              <a:t>能耗方面的性能</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雖然就接受率而言，一些策略呈現的值相對接近，但</a:t>
            </a:r>
            <a:r>
              <a:rPr lang="zh-TW" altLang="en-US" sz="1200" b="1" i="0" u="sng" kern="1200" dirty="0">
                <a:solidFill>
                  <a:schemeClr val="tx1"/>
                </a:solidFill>
                <a:effectLst/>
                <a:latin typeface="+mn-lt"/>
                <a:ea typeface="+mn-ea"/>
                <a:cs typeface="+mn-cs"/>
              </a:rPr>
              <a:t>在能源消耗方面的差異更為明顯</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分析考慮了活動資源的累積時間，結果如圖 </a:t>
            </a:r>
            <a:r>
              <a:rPr lang="en-US" altLang="zh-TW" sz="1200" b="0" i="0" kern="1200" dirty="0">
                <a:solidFill>
                  <a:schemeClr val="tx1"/>
                </a:solidFill>
                <a:effectLst/>
                <a:latin typeface="+mn-lt"/>
                <a:ea typeface="+mn-ea"/>
                <a:cs typeface="+mn-cs"/>
              </a:rPr>
              <a:t>4 </a:t>
            </a:r>
            <a:r>
              <a:rPr lang="zh-TW" altLang="en-US" sz="1200" b="0" i="0" kern="1200" dirty="0">
                <a:solidFill>
                  <a:schemeClr val="tx1"/>
                </a:solidFill>
                <a:effectLst/>
                <a:latin typeface="+mn-lt"/>
                <a:ea typeface="+mn-ea"/>
                <a:cs typeface="+mn-cs"/>
              </a:rPr>
              <a:t>和圖 </a:t>
            </a:r>
            <a:r>
              <a:rPr lang="en-US" altLang="zh-TW" sz="1200" b="0" i="0" kern="1200" dirty="0">
                <a:solidFill>
                  <a:schemeClr val="tx1"/>
                </a:solidFill>
                <a:effectLst/>
                <a:latin typeface="+mn-lt"/>
                <a:ea typeface="+mn-ea"/>
                <a:cs typeface="+mn-cs"/>
              </a:rPr>
              <a:t>5 </a:t>
            </a:r>
            <a:r>
              <a:rPr lang="zh-TW" altLang="en-US" sz="1200" b="0" i="0" kern="1200" dirty="0">
                <a:solidFill>
                  <a:schemeClr val="tx1"/>
                </a:solidFill>
                <a:effectLst/>
                <a:latin typeface="+mn-lt"/>
                <a:ea typeface="+mn-ea"/>
                <a:cs typeface="+mn-cs"/>
              </a:rPr>
              <a:t>所示。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這些值以百分比表示，其中 </a:t>
            </a:r>
            <a:r>
              <a:rPr lang="en-US" altLang="zh-TW" sz="1200" b="0" i="0" kern="1200" dirty="0">
                <a:solidFill>
                  <a:schemeClr val="tx1"/>
                </a:solidFill>
                <a:effectLst/>
                <a:latin typeface="+mn-lt"/>
                <a:ea typeface="+mn-ea"/>
                <a:cs typeface="+mn-cs"/>
              </a:rPr>
              <a:t>100% </a:t>
            </a:r>
            <a:r>
              <a:rPr lang="zh-TW" altLang="en-US" sz="1200" b="0" i="0" kern="1200" dirty="0">
                <a:solidFill>
                  <a:schemeClr val="tx1"/>
                </a:solidFill>
                <a:effectLst/>
                <a:latin typeface="+mn-lt"/>
                <a:ea typeface="+mn-ea"/>
                <a:cs typeface="+mn-cs"/>
              </a:rPr>
              <a:t>表示所有資源在整個模擬時間內都處於活動狀態。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53</a:t>
            </a:fld>
            <a:endParaRPr lang="zh-TW" altLang="en-US"/>
          </a:p>
        </p:txBody>
      </p:sp>
    </p:spTree>
    <p:extLst>
      <p:ext uri="{BB962C8B-B14F-4D97-AF65-F5344CB8AC3E}">
        <p14:creationId xmlns:p14="http://schemas.microsoft.com/office/powerpoint/2010/main" val="6010388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所有考慮綠色策略的策略在能源消耗方面都優於其餘策略，即它們有比較低的值。</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因為綠色策略就是為了減少耗能</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54</a:t>
            </a:fld>
            <a:endParaRPr lang="zh-TW" altLang="en-US"/>
          </a:p>
        </p:txBody>
      </p:sp>
    </p:spTree>
    <p:extLst>
      <p:ext uri="{BB962C8B-B14F-4D97-AF65-F5344CB8AC3E}">
        <p14:creationId xmlns:p14="http://schemas.microsoft.com/office/powerpoint/2010/main" val="31939509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毫不奇怪，所有考慮綠色政策的策略在能源消耗方面都優於其餘策略，即它們有比較低的值。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55</a:t>
            </a:fld>
            <a:endParaRPr lang="zh-TW" altLang="en-US"/>
          </a:p>
        </p:txBody>
      </p:sp>
    </p:spTree>
    <p:extLst>
      <p:ext uri="{BB962C8B-B14F-4D97-AF65-F5344CB8AC3E}">
        <p14:creationId xmlns:p14="http://schemas.microsoft.com/office/powerpoint/2010/main" val="2016835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(Fig. 4) VIE-</a:t>
            </a:r>
            <a:r>
              <a:rPr lang="en-US" altLang="zh-TW" sz="1200" b="0" i="0" kern="1200" dirty="0" err="1">
                <a:solidFill>
                  <a:schemeClr val="tx1"/>
                </a:solidFill>
                <a:effectLst/>
                <a:latin typeface="+mn-lt"/>
                <a:ea typeface="+mn-ea"/>
                <a:cs typeface="+mn-cs"/>
              </a:rPr>
              <a:t>ReOpt</a:t>
            </a:r>
            <a:r>
              <a:rPr lang="en-US" altLang="zh-TW" sz="1200" b="0" i="0" kern="1200" dirty="0">
                <a:solidFill>
                  <a:schemeClr val="tx1"/>
                </a:solidFill>
                <a:effectLst/>
                <a:latin typeface="+mn-lt"/>
                <a:ea typeface="+mn-ea"/>
                <a:cs typeface="+mn-cs"/>
              </a:rPr>
              <a:t>-Link-Green </a:t>
            </a:r>
            <a:r>
              <a:rPr lang="zh-TW" altLang="en-US" sz="1200" b="0" i="0" kern="1200" dirty="0">
                <a:solidFill>
                  <a:schemeClr val="tx1"/>
                </a:solidFill>
                <a:effectLst/>
                <a:latin typeface="+mn-lt"/>
                <a:ea typeface="+mn-ea"/>
                <a:cs typeface="+mn-cs"/>
              </a:rPr>
              <a:t>策略明顯優於其餘策略 </a:t>
            </a:r>
            <a:r>
              <a:rPr lang="en-US" altLang="zh-TW" sz="1200" b="0" i="0" kern="1200" dirty="0">
                <a:solidFill>
                  <a:schemeClr val="tx1"/>
                </a:solidFill>
                <a:effectLst/>
                <a:latin typeface="+mn-lt"/>
                <a:ea typeface="+mn-ea"/>
                <a:cs typeface="+mn-cs"/>
              </a:rPr>
              <a:t>(47%-57%)</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儘管具有接近的值，但重要的是不要忘記 </a:t>
            </a:r>
            <a:r>
              <a:rPr lang="en-US" altLang="zh-TW" sz="1200" b="0" i="0" kern="1200" dirty="0">
                <a:solidFill>
                  <a:schemeClr val="tx1"/>
                </a:solidFill>
                <a:effectLst/>
                <a:latin typeface="+mn-lt"/>
                <a:ea typeface="+mn-ea"/>
                <a:cs typeface="+mn-cs"/>
              </a:rPr>
              <a:t>VIE-</a:t>
            </a:r>
            <a:r>
              <a:rPr lang="en-US" altLang="zh-TW" sz="1200" b="0" i="0" kern="1200" dirty="0" err="1">
                <a:solidFill>
                  <a:schemeClr val="tx1"/>
                </a:solidFill>
                <a:effectLst/>
                <a:latin typeface="+mn-lt"/>
                <a:ea typeface="+mn-ea"/>
                <a:cs typeface="+mn-cs"/>
              </a:rPr>
              <a:t>ReOpt</a:t>
            </a:r>
            <a:r>
              <a:rPr lang="en-US" altLang="zh-TW" sz="1200" b="0" i="0" kern="1200" dirty="0">
                <a:solidFill>
                  <a:schemeClr val="tx1"/>
                </a:solidFill>
                <a:effectLst/>
                <a:latin typeface="+mn-lt"/>
                <a:ea typeface="+mn-ea"/>
                <a:cs typeface="+mn-cs"/>
              </a:rPr>
              <a:t>-Green </a:t>
            </a:r>
            <a:r>
              <a:rPr lang="zh-TW" altLang="en-US" sz="1200" b="0" i="0" kern="1200" dirty="0">
                <a:solidFill>
                  <a:schemeClr val="tx1"/>
                </a:solidFill>
                <a:effectLst/>
                <a:latin typeface="+mn-lt"/>
                <a:ea typeface="+mn-ea"/>
                <a:cs typeface="+mn-cs"/>
              </a:rPr>
              <a:t>策略在接受度方面提供高達 </a:t>
            </a:r>
            <a:r>
              <a:rPr lang="en-US" altLang="zh-TW" sz="1200" b="0" i="0" kern="1200" dirty="0">
                <a:solidFill>
                  <a:schemeClr val="tx1"/>
                </a:solidFill>
                <a:effectLst/>
                <a:latin typeface="+mn-lt"/>
                <a:ea typeface="+mn-ea"/>
                <a:cs typeface="+mn-cs"/>
              </a:rPr>
              <a:t>5% </a:t>
            </a:r>
            <a:r>
              <a:rPr lang="zh-TW" altLang="en-US" sz="1200" b="0" i="0" kern="1200" dirty="0">
                <a:solidFill>
                  <a:schemeClr val="tx1"/>
                </a:solidFill>
                <a:effectLst/>
                <a:latin typeface="+mn-lt"/>
                <a:ea typeface="+mn-ea"/>
                <a:cs typeface="+mn-cs"/>
              </a:rPr>
              <a:t>的收益，並且仍然設法在活動節點方面提供較低的值。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我們在此強調的事實是，在考慮能耗的策略中，</a:t>
            </a:r>
            <a:r>
              <a:rPr lang="zh-TW" altLang="en-US" sz="1200" b="1" i="0" u="sng" kern="1200" dirty="0">
                <a:solidFill>
                  <a:schemeClr val="tx1"/>
                </a:solidFill>
                <a:effectLst/>
                <a:latin typeface="+mn-lt"/>
                <a:ea typeface="+mn-ea"/>
                <a:cs typeface="+mn-cs"/>
              </a:rPr>
              <a:t>僅允許鏈路重新優化的策略與不允許重新優化的策略具有相似的接受率</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但是，前者</a:t>
            </a:r>
            <a:r>
              <a:rPr lang="en-US" altLang="zh-TW" sz="1200" b="0" i="0" kern="1200" dirty="0">
                <a:solidFill>
                  <a:schemeClr val="tx1"/>
                </a:solidFill>
                <a:effectLst/>
                <a:latin typeface="+mn-lt"/>
                <a:ea typeface="+mn-ea"/>
                <a:cs typeface="+mn-cs"/>
              </a:rPr>
              <a:t>(</a:t>
            </a:r>
            <a:r>
              <a:rPr lang="zh-TW" altLang="en-US" sz="1200" b="1" i="0" u="sng" kern="1200" dirty="0">
                <a:solidFill>
                  <a:schemeClr val="tx1"/>
                </a:solidFill>
                <a:effectLst/>
                <a:latin typeface="+mn-lt"/>
                <a:ea typeface="+mn-ea"/>
                <a:cs typeface="+mn-cs"/>
              </a:rPr>
              <a:t>允許鏈路重新優化的策略</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確實提高了能耗指標。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56</a:t>
            </a:fld>
            <a:endParaRPr lang="zh-TW" altLang="en-US"/>
          </a:p>
        </p:txBody>
      </p:sp>
    </p:spTree>
    <p:extLst>
      <p:ext uri="{BB962C8B-B14F-4D97-AF65-F5344CB8AC3E}">
        <p14:creationId xmlns:p14="http://schemas.microsoft.com/office/powerpoint/2010/main" val="17951467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如果鏈路重新配置的影響低到可以忽略的程度，那麼這些策略確實應該被視為比不執行重新配置的策略更好的方法。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就活動鏈接而言（圖 </a:t>
            </a:r>
            <a:r>
              <a:rPr lang="en-US" altLang="zh-TW" sz="1200" b="0" i="0" kern="1200" dirty="0">
                <a:solidFill>
                  <a:schemeClr val="tx1"/>
                </a:solidFill>
                <a:effectLst/>
                <a:latin typeface="+mn-lt"/>
                <a:ea typeface="+mn-ea"/>
                <a:cs typeface="+mn-cs"/>
              </a:rPr>
              <a:t>5</a:t>
            </a:r>
            <a:r>
              <a:rPr lang="zh-TW" altLang="en-US" sz="1200" b="0" i="0" kern="1200" dirty="0">
                <a:solidFill>
                  <a:schemeClr val="tx1"/>
                </a:solidFill>
                <a:effectLst/>
                <a:latin typeface="+mn-lt"/>
                <a:ea typeface="+mn-ea"/>
                <a:cs typeface="+mn-cs"/>
              </a:rPr>
              <a:t>），這些策略具有相似的性能。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57</a:t>
            </a:fld>
            <a:endParaRPr lang="zh-TW" altLang="en-US"/>
          </a:p>
        </p:txBody>
      </p:sp>
    </p:spTree>
    <p:extLst>
      <p:ext uri="{BB962C8B-B14F-4D97-AF65-F5344CB8AC3E}">
        <p14:creationId xmlns:p14="http://schemas.microsoft.com/office/powerpoint/2010/main" val="2299590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58</a:t>
            </a:fld>
            <a:endParaRPr lang="zh-TW" altLang="en-US"/>
          </a:p>
        </p:txBody>
      </p:sp>
    </p:spTree>
    <p:extLst>
      <p:ext uri="{BB962C8B-B14F-4D97-AF65-F5344CB8AC3E}">
        <p14:creationId xmlns:p14="http://schemas.microsoft.com/office/powerpoint/2010/main" val="39316329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剛剛</a:t>
            </a:r>
            <a:r>
              <a:rPr lang="en-US" altLang="zh-TW" sz="1200" b="1" i="0" kern="1200" dirty="0">
                <a:solidFill>
                  <a:schemeClr val="tx1"/>
                </a:solidFill>
                <a:effectLst/>
                <a:latin typeface="+mn-lt"/>
                <a:ea typeface="+mn-ea"/>
                <a:cs typeface="+mn-cs"/>
              </a:rPr>
              <a:t>Fig.5 </a:t>
            </a:r>
            <a:r>
              <a:rPr lang="zh-TW" altLang="en-US" sz="1200" b="1" i="0" kern="1200" dirty="0">
                <a:solidFill>
                  <a:schemeClr val="tx1"/>
                </a:solidFill>
                <a:effectLst/>
                <a:latin typeface="+mn-lt"/>
                <a:ea typeface="+mn-ea"/>
                <a:cs typeface="+mn-cs"/>
              </a:rPr>
              <a:t>的數值</a:t>
            </a:r>
            <a:r>
              <a:rPr lang="en-US" altLang="zh-TW" sz="1200" b="1" i="0" kern="1200" dirty="0">
                <a:solidFill>
                  <a:schemeClr val="tx1"/>
                </a:solidFill>
                <a:effectLst/>
                <a:latin typeface="+mn-lt"/>
                <a:ea typeface="+mn-ea"/>
                <a:cs typeface="+mn-cs"/>
              </a:rPr>
              <a:t>)</a:t>
            </a: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補充的部分 </a:t>
            </a:r>
            <a:r>
              <a:rPr lang="en-US" altLang="zh-TW" sz="1200" b="0" i="0"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請注意，就像接受率指標一樣，接受率指標的值隨著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到達率的增加呈現線性減少。 然而，與接受率相反，這裡它們</a:t>
            </a:r>
            <a:r>
              <a:rPr lang="en-US" altLang="zh-TW" sz="1200" b="0" i="0" kern="1200" dirty="0">
                <a:solidFill>
                  <a:schemeClr val="tx1"/>
                </a:solidFill>
                <a:effectLst/>
                <a:latin typeface="+mn-lt"/>
                <a:ea typeface="+mn-ea"/>
                <a:cs typeface="+mn-cs"/>
              </a:rPr>
              <a:t>(active links)</a:t>
            </a:r>
            <a:r>
              <a:rPr lang="zh-TW" altLang="en-US" sz="1200" b="0" i="0" kern="1200" dirty="0">
                <a:solidFill>
                  <a:schemeClr val="tx1"/>
                </a:solidFill>
                <a:effectLst/>
                <a:latin typeface="+mn-lt"/>
                <a:ea typeface="+mn-ea"/>
                <a:cs typeface="+mn-cs"/>
              </a:rPr>
              <a:t>隨著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到達率的增加而增加。</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這是因為，儘管接受率隨著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到達率的增加而降低，但嵌入物理基礎設施中的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總數增加，這導致基板中的活動資源百分比更高。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59</a:t>
            </a:fld>
            <a:endParaRPr lang="zh-TW" altLang="en-US"/>
          </a:p>
        </p:txBody>
      </p:sp>
    </p:spTree>
    <p:extLst>
      <p:ext uri="{BB962C8B-B14F-4D97-AF65-F5344CB8AC3E}">
        <p14:creationId xmlns:p14="http://schemas.microsoft.com/office/powerpoint/2010/main" val="16426153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、重新優化影響分析 </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在本小節中，對考慮重新優化資源的不同策略進行了分析。 </a:t>
            </a:r>
            <a:endParaRPr lang="en-US" altLang="zh-TW" sz="1200" b="0" i="0" kern="1200" dirty="0">
              <a:solidFill>
                <a:schemeClr val="tx1"/>
              </a:solidFill>
              <a:effectLst/>
              <a:latin typeface="+mn-lt"/>
              <a:ea typeface="+mn-ea"/>
              <a:cs typeface="+mn-cs"/>
            </a:endParaRPr>
          </a:p>
          <a:p>
            <a:pPr marL="228600" indent="-228600">
              <a:buFont typeface="+mj-lt"/>
              <a:buAutoNum type="arabicPeriod"/>
            </a:pPr>
            <a:r>
              <a:rPr lang="zh-TW" altLang="en-US" sz="1200" b="0" i="0" kern="1200" dirty="0">
                <a:solidFill>
                  <a:schemeClr val="tx1"/>
                </a:solidFill>
                <a:effectLst/>
                <a:latin typeface="+mn-lt"/>
                <a:ea typeface="+mn-ea"/>
                <a:cs typeface="+mn-cs"/>
              </a:rPr>
              <a:t>受</a:t>
            </a:r>
            <a:r>
              <a:rPr lang="zh-TW" altLang="en-US" sz="1200" b="1" i="0" u="sng" kern="1200" dirty="0">
                <a:solidFill>
                  <a:schemeClr val="tx1"/>
                </a:solidFill>
                <a:effectLst/>
                <a:latin typeface="+mn-lt"/>
                <a:ea typeface="+mn-ea"/>
                <a:cs typeface="+mn-cs"/>
              </a:rPr>
              <a:t>鏈接還是節點</a:t>
            </a:r>
            <a:r>
              <a:rPr lang="zh-TW" altLang="en-US" sz="1200" b="0" i="0" kern="1200" dirty="0">
                <a:solidFill>
                  <a:schemeClr val="tx1"/>
                </a:solidFill>
                <a:effectLst/>
                <a:latin typeface="+mn-lt"/>
                <a:ea typeface="+mn-ea"/>
                <a:cs typeface="+mn-cs"/>
              </a:rPr>
              <a:t>重新配置而影響到的 </a:t>
            </a:r>
            <a:r>
              <a:rPr lang="en-US" altLang="zh-TW" sz="1200" b="0" i="0"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228600" indent="-228600">
              <a:buFont typeface="+mj-lt"/>
              <a:buAutoNum type="arabicPeriod"/>
            </a:pPr>
            <a:r>
              <a:rPr lang="zh-TW" altLang="en-US" sz="1200" b="0" i="0" kern="1200" dirty="0">
                <a:solidFill>
                  <a:schemeClr val="tx1"/>
                </a:solidFill>
                <a:effectLst/>
                <a:latin typeface="+mn-lt"/>
                <a:ea typeface="+mn-ea"/>
                <a:cs typeface="+mn-cs"/>
              </a:rPr>
              <a:t>受</a:t>
            </a:r>
            <a:r>
              <a:rPr lang="zh-TW" altLang="en-US" sz="1200" b="1" i="0" u="sng" kern="1200" dirty="0">
                <a:solidFill>
                  <a:schemeClr val="tx1"/>
                </a:solidFill>
                <a:effectLst/>
                <a:latin typeface="+mn-lt"/>
                <a:ea typeface="+mn-ea"/>
                <a:cs typeface="+mn-cs"/>
              </a:rPr>
              <a:t>鏈接</a:t>
            </a:r>
            <a:r>
              <a:rPr lang="zh-TW" altLang="en-US" sz="1200" b="0" i="0" kern="1200" dirty="0">
                <a:solidFill>
                  <a:schemeClr val="tx1"/>
                </a:solidFill>
                <a:effectLst/>
                <a:latin typeface="+mn-lt"/>
                <a:ea typeface="+mn-ea"/>
                <a:cs typeface="+mn-cs"/>
              </a:rPr>
              <a:t>重新配置影響的 </a:t>
            </a:r>
            <a:r>
              <a:rPr lang="en-US" altLang="zh-TW" sz="1200" b="0" i="0"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228600" indent="-228600">
              <a:buFont typeface="+mj-lt"/>
              <a:buAutoNum type="arabicPeriod"/>
            </a:pPr>
            <a:r>
              <a:rPr lang="zh-TW" altLang="en-US" sz="1200" b="0" i="0" kern="1200" dirty="0">
                <a:solidFill>
                  <a:schemeClr val="tx1"/>
                </a:solidFill>
                <a:effectLst/>
                <a:latin typeface="+mn-lt"/>
                <a:ea typeface="+mn-ea"/>
                <a:cs typeface="+mn-cs"/>
              </a:rPr>
              <a:t>受</a:t>
            </a:r>
            <a:r>
              <a:rPr lang="zh-TW" altLang="en-US" sz="1200" b="1" i="0" u="sng" kern="1200" dirty="0">
                <a:solidFill>
                  <a:schemeClr val="tx1"/>
                </a:solidFill>
                <a:effectLst/>
                <a:latin typeface="+mn-lt"/>
                <a:ea typeface="+mn-ea"/>
                <a:cs typeface="+mn-cs"/>
              </a:rPr>
              <a:t>節點</a:t>
            </a:r>
            <a:r>
              <a:rPr lang="zh-TW" altLang="en-US" sz="1200" b="0" i="0" kern="1200" dirty="0">
                <a:solidFill>
                  <a:schemeClr val="tx1"/>
                </a:solidFill>
                <a:effectLst/>
                <a:latin typeface="+mn-lt"/>
                <a:ea typeface="+mn-ea"/>
                <a:cs typeface="+mn-cs"/>
              </a:rPr>
              <a:t>重新配置影響的 </a:t>
            </a:r>
            <a:r>
              <a:rPr lang="en-US" altLang="zh-TW" sz="1200" b="0" i="0"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228600" indent="-228600">
              <a:buFont typeface="+mj-lt"/>
              <a:buAutoNum type="arabicPeriod"/>
            </a:pPr>
            <a:r>
              <a:rPr lang="zh-TW" altLang="en-US" sz="1200" b="1" i="0" u="sng" kern="1200" dirty="0">
                <a:solidFill>
                  <a:schemeClr val="tx1"/>
                </a:solidFill>
                <a:effectLst/>
                <a:latin typeface="+mn-lt"/>
                <a:ea typeface="+mn-ea"/>
                <a:cs typeface="+mn-cs"/>
              </a:rPr>
              <a:t>鏈路重新配置</a:t>
            </a:r>
            <a:r>
              <a:rPr lang="zh-TW" altLang="en-US" sz="1200" b="0" i="0" kern="1200" dirty="0">
                <a:solidFill>
                  <a:schemeClr val="tx1"/>
                </a:solidFill>
                <a:effectLst/>
                <a:latin typeface="+mn-lt"/>
                <a:ea typeface="+mn-ea"/>
                <a:cs typeface="+mn-cs"/>
              </a:rPr>
              <a:t>的總數； </a:t>
            </a:r>
            <a:endParaRPr lang="en-US" altLang="zh-TW" sz="1200" b="0" i="0" kern="1200" dirty="0">
              <a:solidFill>
                <a:schemeClr val="tx1"/>
              </a:solidFill>
              <a:effectLst/>
              <a:latin typeface="+mn-lt"/>
              <a:ea typeface="+mn-ea"/>
              <a:cs typeface="+mn-cs"/>
            </a:endParaRPr>
          </a:p>
          <a:p>
            <a:pPr marL="228600" indent="-228600">
              <a:buFont typeface="+mj-lt"/>
              <a:buAutoNum type="arabicPeriod"/>
            </a:pPr>
            <a:r>
              <a:rPr lang="zh-TW" altLang="en-US" sz="1200" b="1" i="0" u="sng" kern="1200" dirty="0">
                <a:solidFill>
                  <a:schemeClr val="tx1"/>
                </a:solidFill>
                <a:effectLst/>
                <a:latin typeface="+mn-lt"/>
                <a:ea typeface="+mn-ea"/>
                <a:cs typeface="+mn-cs"/>
              </a:rPr>
              <a:t>遷移節點</a:t>
            </a:r>
            <a:r>
              <a:rPr lang="zh-TW" altLang="en-US" sz="1200" b="0" i="0" kern="1200" dirty="0">
                <a:solidFill>
                  <a:schemeClr val="tx1"/>
                </a:solidFill>
                <a:effectLst/>
                <a:latin typeface="+mn-lt"/>
                <a:ea typeface="+mn-ea"/>
                <a:cs typeface="+mn-cs"/>
              </a:rPr>
              <a:t>的總數。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60</a:t>
            </a:fld>
            <a:endParaRPr lang="zh-TW" altLang="en-US"/>
          </a:p>
        </p:txBody>
      </p:sp>
    </p:spTree>
    <p:extLst>
      <p:ext uri="{BB962C8B-B14F-4D97-AF65-F5344CB8AC3E}">
        <p14:creationId xmlns:p14="http://schemas.microsoft.com/office/powerpoint/2010/main" val="42124960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圖 </a:t>
            </a:r>
            <a:r>
              <a:rPr lang="en-US" altLang="zh-TW" sz="1200" b="0" i="0" kern="1200" dirty="0">
                <a:solidFill>
                  <a:schemeClr val="tx1"/>
                </a:solidFill>
                <a:effectLst/>
                <a:latin typeface="+mn-lt"/>
                <a:ea typeface="+mn-ea"/>
                <a:cs typeface="+mn-cs"/>
              </a:rPr>
              <a:t>6 </a:t>
            </a:r>
            <a:r>
              <a:rPr lang="zh-TW" altLang="en-US" sz="1200" b="0" i="0" kern="1200" dirty="0">
                <a:solidFill>
                  <a:schemeClr val="tx1"/>
                </a:solidFill>
                <a:effectLst/>
                <a:latin typeface="+mn-lt"/>
                <a:ea typeface="+mn-ea"/>
                <a:cs typeface="+mn-cs"/>
              </a:rPr>
              <a:t>顯示了受</a:t>
            </a:r>
            <a:r>
              <a:rPr lang="zh-TW" altLang="en-US" sz="1200" b="1" i="0" u="sng" kern="1200" dirty="0">
                <a:solidFill>
                  <a:schemeClr val="tx1"/>
                </a:solidFill>
                <a:effectLst/>
                <a:latin typeface="+mn-lt"/>
                <a:ea typeface="+mn-ea"/>
                <a:cs typeface="+mn-cs"/>
              </a:rPr>
              <a:t>重新配置（節點和</a:t>
            </a:r>
            <a:r>
              <a:rPr lang="en-US" altLang="zh-TW" sz="1200" b="1" i="0" u="sng" kern="1200" dirty="0">
                <a:solidFill>
                  <a:schemeClr val="tx1"/>
                </a:solidFill>
                <a:effectLst/>
                <a:latin typeface="+mn-lt"/>
                <a:ea typeface="+mn-ea"/>
                <a:cs typeface="+mn-cs"/>
              </a:rPr>
              <a:t>/</a:t>
            </a:r>
            <a:r>
              <a:rPr lang="zh-TW" altLang="en-US" sz="1200" b="1" i="0" u="sng" kern="1200" dirty="0">
                <a:solidFill>
                  <a:schemeClr val="tx1"/>
                </a:solidFill>
                <a:effectLst/>
                <a:latin typeface="+mn-lt"/>
                <a:ea typeface="+mn-ea"/>
                <a:cs typeface="+mn-cs"/>
              </a:rPr>
              <a:t>或鏈接）影響的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數量</a:t>
            </a:r>
            <a:r>
              <a:rPr lang="zh-TW" altLang="en-US" sz="1200" b="0" i="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61</a:t>
            </a:fld>
            <a:endParaRPr lang="zh-TW" altLang="en-US"/>
          </a:p>
        </p:txBody>
      </p:sp>
    </p:spTree>
    <p:extLst>
      <p:ext uri="{BB962C8B-B14F-4D97-AF65-F5344CB8AC3E}">
        <p14:creationId xmlns:p14="http://schemas.microsoft.com/office/powerpoint/2010/main" val="275919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我們考慮通過虛擬化來提供計算和網絡資源，從而支持 </a:t>
            </a:r>
            <a:r>
              <a:rPr lang="en-US" altLang="zh-TW" sz="1200" b="0" i="0"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嵌入問題是在</a:t>
            </a:r>
            <a:r>
              <a:rPr lang="en-US" altLang="zh-TW" dirty="0"/>
              <a:t>single domain</a:t>
            </a:r>
            <a:r>
              <a:rPr lang="zh-TW" altLang="en-US" sz="1200" b="0" i="0" kern="1200" dirty="0">
                <a:solidFill>
                  <a:schemeClr val="tx1"/>
                </a:solidFill>
                <a:effectLst/>
                <a:latin typeface="+mn-lt"/>
                <a:ea typeface="+mn-ea"/>
                <a:cs typeface="+mn-cs"/>
              </a:rPr>
              <a:t>視角下解決的，其中</a:t>
            </a:r>
            <a:r>
              <a:rPr lang="zh-TW" altLang="en-US" sz="1200" b="1" i="0" u="sng" kern="1200" dirty="0">
                <a:solidFill>
                  <a:schemeClr val="tx1"/>
                </a:solidFill>
                <a:effectLst/>
                <a:latin typeface="+mn-lt"/>
                <a:ea typeface="+mn-ea"/>
                <a:cs typeface="+mn-cs"/>
              </a:rPr>
              <a:t>計算和網絡資源池（即服務器和網絡節點）由單個實體以集成方式管理</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一顆一顆的元件這樣</a:t>
            </a:r>
            <a:r>
              <a:rPr lang="en-US" altLang="zh-TW"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此類實體的一個例子可以是</a:t>
            </a:r>
            <a:r>
              <a:rPr lang="zh-TW" altLang="en-US" sz="1200" b="1" i="0" u="sng" kern="1200" dirty="0">
                <a:solidFill>
                  <a:schemeClr val="tx1"/>
                </a:solidFill>
                <a:effectLst/>
                <a:latin typeface="+mn-lt"/>
                <a:ea typeface="+mn-ea"/>
                <a:cs typeface="+mn-cs"/>
              </a:rPr>
              <a:t>雲提供商 </a:t>
            </a:r>
            <a:r>
              <a:rPr lang="en-US" altLang="zh-TW" sz="1200" b="1" i="0" u="sng" kern="1200" dirty="0">
                <a:solidFill>
                  <a:schemeClr val="tx1"/>
                </a:solidFill>
                <a:effectLst/>
                <a:latin typeface="+mn-lt"/>
                <a:ea typeface="+mn-ea"/>
                <a:cs typeface="+mn-cs"/>
              </a:rPr>
              <a:t>DC </a:t>
            </a:r>
            <a:r>
              <a:rPr lang="zh-TW" altLang="en-US" sz="1200" b="0" i="0" kern="1200" dirty="0">
                <a:solidFill>
                  <a:schemeClr val="tx1"/>
                </a:solidFill>
                <a:effectLst/>
                <a:latin typeface="+mn-lt"/>
                <a:ea typeface="+mn-ea"/>
                <a:cs typeface="+mn-cs"/>
              </a:rPr>
              <a:t>或</a:t>
            </a:r>
            <a:r>
              <a:rPr lang="zh-TW" altLang="en-US" sz="1200" b="1" i="0" u="sng" kern="1200" dirty="0">
                <a:solidFill>
                  <a:schemeClr val="tx1"/>
                </a:solidFill>
                <a:effectLst/>
                <a:latin typeface="+mn-lt"/>
                <a:ea typeface="+mn-ea"/>
                <a:cs typeface="+mn-cs"/>
              </a:rPr>
              <a:t>網絡運營商遍布其網絡的計算資源</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我們提出了不同的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嵌入策略，這些策略考慮了</a:t>
            </a:r>
            <a:r>
              <a:rPr lang="zh-TW" altLang="en-US" sz="1200" b="1" i="0" u="sng" kern="1200" dirty="0">
                <a:solidFill>
                  <a:schemeClr val="tx1"/>
                </a:solidFill>
                <a:effectLst/>
                <a:latin typeface="+mn-lt"/>
                <a:ea typeface="+mn-ea"/>
                <a:cs typeface="+mn-cs"/>
              </a:rPr>
              <a:t>資源的負載平衡</a:t>
            </a:r>
            <a:r>
              <a:rPr lang="zh-TW" altLang="en-US" sz="1200" b="0" i="0" kern="1200" dirty="0">
                <a:solidFill>
                  <a:schemeClr val="tx1"/>
                </a:solidFill>
                <a:effectLst/>
                <a:latin typeface="+mn-lt"/>
                <a:ea typeface="+mn-ea"/>
                <a:cs typeface="+mn-cs"/>
              </a:rPr>
              <a:t>、</a:t>
            </a:r>
            <a:r>
              <a:rPr lang="zh-TW" altLang="en-US" sz="1200" b="1" i="0" u="sng" kern="1200" dirty="0">
                <a:solidFill>
                  <a:schemeClr val="tx1"/>
                </a:solidFill>
                <a:effectLst/>
                <a:latin typeface="+mn-lt"/>
                <a:ea typeface="+mn-ea"/>
                <a:cs typeface="+mn-cs"/>
              </a:rPr>
              <a:t>能源消耗</a:t>
            </a:r>
            <a:r>
              <a:rPr lang="zh-TW" altLang="en-US" sz="1200" b="0" i="0" kern="1200" dirty="0">
                <a:solidFill>
                  <a:schemeClr val="tx1"/>
                </a:solidFill>
                <a:effectLst/>
                <a:latin typeface="+mn-lt"/>
                <a:ea typeface="+mn-ea"/>
                <a:cs typeface="+mn-cs"/>
              </a:rPr>
              <a:t>和</a:t>
            </a:r>
            <a:r>
              <a:rPr lang="zh-TW" altLang="en-US" sz="1200" b="1" i="0" u="sng" kern="1200" dirty="0">
                <a:solidFill>
                  <a:schemeClr val="tx1"/>
                </a:solidFill>
                <a:effectLst/>
                <a:latin typeface="+mn-lt"/>
                <a:ea typeface="+mn-ea"/>
                <a:cs typeface="+mn-cs"/>
              </a:rPr>
              <a:t>重新優化過程的影響</a:t>
            </a:r>
            <a:r>
              <a:rPr lang="zh-TW" altLang="en-US" sz="1200" b="0" i="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6</a:t>
            </a:fld>
            <a:endParaRPr lang="zh-TW" altLang="en-US"/>
          </a:p>
        </p:txBody>
      </p:sp>
    </p:spTree>
    <p:extLst>
      <p:ext uri="{BB962C8B-B14F-4D97-AF65-F5344CB8AC3E}">
        <p14:creationId xmlns:p14="http://schemas.microsoft.com/office/powerpoint/2010/main" val="10595575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越少越好</a:t>
            </a:r>
            <a:endParaRPr lang="en-US" altLang="zh-TW"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62</a:t>
            </a:fld>
            <a:endParaRPr lang="zh-TW" altLang="en-US"/>
          </a:p>
        </p:txBody>
      </p:sp>
    </p:spTree>
    <p:extLst>
      <p:ext uri="{BB962C8B-B14F-4D97-AF65-F5344CB8AC3E}">
        <p14:creationId xmlns:p14="http://schemas.microsoft.com/office/powerpoint/2010/main" val="34367789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b="1" i="0" u="sng" kern="1200" dirty="0">
                <a:solidFill>
                  <a:schemeClr val="tx1"/>
                </a:solidFill>
                <a:effectLst/>
                <a:latin typeface="+mn-lt"/>
                <a:ea typeface="+mn-ea"/>
                <a:cs typeface="+mn-cs"/>
              </a:rPr>
              <a:t>(</a:t>
            </a:r>
            <a:r>
              <a:rPr lang="zh-TW" altLang="en-US" sz="1200" b="1" i="0" u="sng" kern="1200" dirty="0">
                <a:solidFill>
                  <a:schemeClr val="tx1"/>
                </a:solidFill>
                <a:effectLst/>
                <a:latin typeface="+mn-lt"/>
                <a:ea typeface="+mn-ea"/>
                <a:cs typeface="+mn-cs"/>
              </a:rPr>
              <a:t>剛剛講過</a:t>
            </a:r>
            <a:r>
              <a:rPr lang="en-US" altLang="zh-TW" sz="1200" b="1" i="0" u="sng" kern="1200" dirty="0">
                <a:solidFill>
                  <a:schemeClr val="tx1"/>
                </a:solidFill>
                <a:effectLst/>
                <a:latin typeface="+mn-lt"/>
                <a:ea typeface="+mn-ea"/>
                <a:cs typeface="+mn-cs"/>
              </a:rPr>
              <a:t>)</a:t>
            </a:r>
            <a:r>
              <a:rPr lang="zh-TW" altLang="en-US" sz="1200" b="1" i="0" u="sng" kern="1200" dirty="0">
                <a:solidFill>
                  <a:schemeClr val="tx1"/>
                </a:solidFill>
                <a:effectLst/>
                <a:latin typeface="+mn-lt"/>
                <a:ea typeface="+mn-ea"/>
                <a:cs typeface="+mn-cs"/>
              </a:rPr>
              <a:t> </a:t>
            </a:r>
            <a:r>
              <a:rPr lang="en-US" altLang="zh-TW" sz="1200" b="1" i="0" u="sng" kern="1200" dirty="0">
                <a:solidFill>
                  <a:schemeClr val="tx1"/>
                </a:solidFill>
                <a:effectLst/>
                <a:latin typeface="+mn-lt"/>
                <a:ea typeface="+mn-ea"/>
                <a:cs typeface="+mn-cs"/>
              </a:rPr>
              <a:t>VIE-</a:t>
            </a:r>
            <a:r>
              <a:rPr lang="en-US" altLang="zh-TW" sz="1200" b="1" i="0" u="sng" kern="1200" dirty="0" err="1">
                <a:solidFill>
                  <a:schemeClr val="tx1"/>
                </a:solidFill>
                <a:effectLst/>
                <a:latin typeface="+mn-lt"/>
                <a:ea typeface="+mn-ea"/>
                <a:cs typeface="+mn-cs"/>
              </a:rPr>
              <a:t>ReOpt</a:t>
            </a:r>
            <a:r>
              <a:rPr lang="en-US" altLang="zh-TW" sz="1200" b="1" i="0" u="sng" kern="1200" dirty="0">
                <a:solidFill>
                  <a:schemeClr val="tx1"/>
                </a:solidFill>
                <a:effectLst/>
                <a:latin typeface="+mn-lt"/>
                <a:ea typeface="+mn-ea"/>
                <a:cs typeface="+mn-cs"/>
              </a:rPr>
              <a:t>-D-Green-LB </a:t>
            </a:r>
            <a:r>
              <a:rPr lang="zh-TW" altLang="en-US" sz="1200" b="1" i="0" u="sng" kern="1200" dirty="0">
                <a:solidFill>
                  <a:schemeClr val="tx1"/>
                </a:solidFill>
                <a:effectLst/>
                <a:latin typeface="+mn-lt"/>
                <a:ea typeface="+mn-ea"/>
                <a:cs typeface="+mn-cs"/>
              </a:rPr>
              <a:t>呈現最高值</a:t>
            </a:r>
            <a:r>
              <a:rPr lang="zh-TW" altLang="en-US" sz="1200" b="0" i="0" kern="1200" dirty="0">
                <a:solidFill>
                  <a:schemeClr val="tx1"/>
                </a:solidFill>
                <a:effectLst/>
                <a:latin typeface="+mn-lt"/>
                <a:ea typeface="+mn-ea"/>
                <a:cs typeface="+mn-cs"/>
              </a:rPr>
              <a:t>，每個重新優化過程平均影響 </a:t>
            </a:r>
            <a:r>
              <a:rPr lang="en-US" altLang="zh-TW" sz="1200" b="0" i="0" kern="1200" dirty="0">
                <a:solidFill>
                  <a:schemeClr val="tx1"/>
                </a:solidFill>
                <a:effectLst/>
                <a:latin typeface="+mn-lt"/>
                <a:ea typeface="+mn-ea"/>
                <a:cs typeface="+mn-cs"/>
              </a:rPr>
              <a:t>1.8 </a:t>
            </a:r>
            <a:r>
              <a:rPr lang="zh-TW" altLang="en-US" sz="1200" b="0" i="0" kern="1200" dirty="0">
                <a:solidFill>
                  <a:schemeClr val="tx1"/>
                </a:solidFill>
                <a:effectLst/>
                <a:latin typeface="+mn-lt"/>
                <a:ea typeface="+mn-ea"/>
                <a:cs typeface="+mn-cs"/>
              </a:rPr>
              <a:t>個 </a:t>
            </a:r>
            <a:r>
              <a:rPr lang="en-US" altLang="zh-TW" sz="1200" b="0" i="0" kern="1200" dirty="0">
                <a:solidFill>
                  <a:schemeClr val="tx1"/>
                </a:solidFill>
                <a:effectLst/>
                <a:latin typeface="+mn-lt"/>
                <a:ea typeface="+mn-ea"/>
                <a:cs typeface="+mn-cs"/>
              </a:rPr>
              <a:t>VI</a:t>
            </a:r>
            <a:r>
              <a:rPr lang="zh-TW" altLang="en-US" sz="1200" b="0" i="0" kern="1200" dirty="0">
                <a:solidFill>
                  <a:schemeClr val="tx1"/>
                </a:solidFill>
                <a:effectLst/>
                <a:latin typeface="+mn-lt"/>
                <a:ea typeface="+mn-ea"/>
                <a:cs typeface="+mn-cs"/>
              </a:rPr>
              <a:t>，其次是 </a:t>
            </a:r>
            <a:r>
              <a:rPr lang="en-US" altLang="zh-TW" sz="1200" b="0" i="0" kern="1200" dirty="0">
                <a:solidFill>
                  <a:schemeClr val="tx1"/>
                </a:solidFill>
                <a:effectLst/>
                <a:latin typeface="+mn-lt"/>
                <a:ea typeface="+mn-ea"/>
                <a:cs typeface="+mn-cs"/>
              </a:rPr>
              <a:t>VIE-</a:t>
            </a:r>
            <a:r>
              <a:rPr lang="en-US" altLang="zh-TW" sz="1200" b="0" i="0" kern="1200" dirty="0" err="1">
                <a:solidFill>
                  <a:schemeClr val="tx1"/>
                </a:solidFill>
                <a:effectLst/>
                <a:latin typeface="+mn-lt"/>
                <a:ea typeface="+mn-ea"/>
                <a:cs typeface="+mn-cs"/>
              </a:rPr>
              <a:t>ReOpt</a:t>
            </a:r>
            <a:r>
              <a:rPr lang="en-US" altLang="zh-TW" sz="1200" b="0" i="0" kern="1200" dirty="0">
                <a:solidFill>
                  <a:schemeClr val="tx1"/>
                </a:solidFill>
                <a:effectLst/>
                <a:latin typeface="+mn-lt"/>
                <a:ea typeface="+mn-ea"/>
                <a:cs typeface="+mn-cs"/>
              </a:rPr>
              <a:t>-LB+SP</a:t>
            </a:r>
            <a:r>
              <a:rPr lang="zh-TW" altLang="en-US" sz="1200" b="0" i="0" kern="1200" dirty="0">
                <a:solidFill>
                  <a:schemeClr val="tx1"/>
                </a:solidFill>
                <a:effectLst/>
                <a:latin typeface="+mn-lt"/>
                <a:ea typeface="+mn-ea"/>
                <a:cs typeface="+mn-cs"/>
              </a:rPr>
              <a:t>，平均值為 </a:t>
            </a:r>
            <a:r>
              <a:rPr lang="en-US" altLang="zh-TW" sz="1200" b="0" i="0" kern="1200" dirty="0">
                <a:solidFill>
                  <a:schemeClr val="tx1"/>
                </a:solidFill>
                <a:effectLst/>
                <a:latin typeface="+mn-lt"/>
                <a:ea typeface="+mn-ea"/>
                <a:cs typeface="+mn-cs"/>
              </a:rPr>
              <a:t>1.6</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VIE-</a:t>
            </a:r>
            <a:r>
              <a:rPr lang="en-US" altLang="zh-TW" sz="1200" b="0" i="0" kern="1200" dirty="0" err="1">
                <a:solidFill>
                  <a:schemeClr val="tx1"/>
                </a:solidFill>
                <a:effectLst/>
                <a:latin typeface="+mn-lt"/>
                <a:ea typeface="+mn-ea"/>
                <a:cs typeface="+mn-cs"/>
              </a:rPr>
              <a:t>ReOpt</a:t>
            </a:r>
            <a:r>
              <a:rPr lang="en-US" altLang="zh-TW" sz="1200" b="0" i="0" kern="1200" dirty="0">
                <a:solidFill>
                  <a:schemeClr val="tx1"/>
                </a:solidFill>
                <a:effectLst/>
                <a:latin typeface="+mn-lt"/>
                <a:ea typeface="+mn-ea"/>
                <a:cs typeface="+mn-cs"/>
              </a:rPr>
              <a:t>-Link-Green </a:t>
            </a:r>
            <a:r>
              <a:rPr lang="zh-TW" altLang="en-US" sz="1200" b="1" i="0" u="sng" kern="1200" dirty="0">
                <a:solidFill>
                  <a:schemeClr val="tx1"/>
                </a:solidFill>
                <a:effectLst/>
                <a:latin typeface="+mn-lt"/>
                <a:ea typeface="+mn-ea"/>
                <a:cs typeface="+mn-cs"/>
              </a:rPr>
              <a:t>與僅允許鏈路重配置的其他兩種策略之間</a:t>
            </a:r>
            <a:r>
              <a:rPr lang="zh-TW" altLang="en-US" sz="1200" b="0" i="0" kern="1200" dirty="0">
                <a:solidFill>
                  <a:schemeClr val="tx1"/>
                </a:solidFill>
                <a:effectLst/>
                <a:latin typeface="+mn-lt"/>
                <a:ea typeface="+mn-ea"/>
                <a:cs typeface="+mn-cs"/>
              </a:rPr>
              <a:t>的差距是由於前者是一種純綠色策略，傾向於加載活動資源（節點和鏈接），但這導致資源 飽和點比負載平衡策略快得多。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因此，在節點飽和的可能性較高的情況下，嘗試重新配置虛擬鏈接以映射新的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在某些情況下將是不光彩的。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dirty="0"/>
              <a:t>(</a:t>
            </a:r>
            <a:r>
              <a:rPr lang="zh-TW" altLang="en-US" dirty="0"/>
              <a:t>第二點補充</a:t>
            </a:r>
            <a:r>
              <a:rPr lang="en-US" altLang="zh-TW" dirty="0"/>
              <a:t>)</a:t>
            </a:r>
            <a:r>
              <a:rPr lang="zh-TW" altLang="en-US" dirty="0"/>
              <a:t> 這邊最下面應該是說 因為</a:t>
            </a:r>
            <a:r>
              <a:rPr lang="en-US" altLang="zh-TW" dirty="0"/>
              <a:t>green</a:t>
            </a:r>
            <a:r>
              <a:rPr lang="zh-TW" altLang="en-US" dirty="0"/>
              <a:t>的策略偏向</a:t>
            </a:r>
            <a:r>
              <a:rPr lang="zh-TW" altLang="en-US" sz="1200" b="0" i="0" kern="1200" dirty="0">
                <a:solidFill>
                  <a:schemeClr val="tx1"/>
                </a:solidFill>
                <a:effectLst/>
                <a:latin typeface="+mn-lt"/>
                <a:ea typeface="+mn-ea"/>
                <a:cs typeface="+mn-cs"/>
              </a:rPr>
              <a:t>加載活動資源（節點和鏈接），這導致資源飽和比負載平衡策略快得多，但</a:t>
            </a:r>
            <a:r>
              <a:rPr lang="en-US" altLang="zh-TW" sz="1200" b="0" i="0" kern="1200" dirty="0">
                <a:solidFill>
                  <a:schemeClr val="tx1"/>
                </a:solidFill>
                <a:effectLst/>
                <a:latin typeface="+mn-lt"/>
                <a:ea typeface="+mn-ea"/>
                <a:cs typeface="+mn-cs"/>
              </a:rPr>
              <a:t>LB</a:t>
            </a:r>
            <a:r>
              <a:rPr lang="zh-TW" altLang="en-US" sz="1200" b="0" i="0" kern="1200" dirty="0">
                <a:solidFill>
                  <a:schemeClr val="tx1"/>
                </a:solidFill>
                <a:effectLst/>
                <a:latin typeface="+mn-lt"/>
                <a:ea typeface="+mn-ea"/>
                <a:cs typeface="+mn-cs"/>
              </a:rPr>
              <a:t>資源點飽和的機率是低很多的，所以</a:t>
            </a:r>
            <a:r>
              <a:rPr lang="en-US" altLang="zh-TW" sz="1200" b="0" i="0" kern="1200" dirty="0">
                <a:solidFill>
                  <a:schemeClr val="tx1"/>
                </a:solidFill>
                <a:effectLst/>
                <a:latin typeface="+mn-lt"/>
                <a:ea typeface="+mn-ea"/>
                <a:cs typeface="+mn-cs"/>
              </a:rPr>
              <a:t>LB</a:t>
            </a:r>
            <a:r>
              <a:rPr lang="zh-TW" altLang="en-US" sz="1200" b="0" i="0" kern="1200" dirty="0">
                <a:solidFill>
                  <a:schemeClr val="tx1"/>
                </a:solidFill>
                <a:effectLst/>
                <a:latin typeface="+mn-lt"/>
                <a:ea typeface="+mn-ea"/>
                <a:cs typeface="+mn-cs"/>
              </a:rPr>
              <a:t>是一個不錯的策略</a:t>
            </a: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r>
              <a:rPr lang="en-US" altLang="zh-TW" dirty="0"/>
              <a:t>Saturating</a:t>
            </a:r>
            <a:r>
              <a:rPr lang="zh-TW" altLang="en-US" dirty="0"/>
              <a:t> </a:t>
            </a:r>
            <a:r>
              <a:rPr lang="en-US" altLang="zh-TW" dirty="0"/>
              <a:t>:</a:t>
            </a:r>
            <a:r>
              <a:rPr lang="zh-TW" altLang="en-US" dirty="0"/>
              <a:t> 飽和 </a:t>
            </a:r>
            <a:endParaRPr lang="en-US" altLang="zh-TW" sz="1200" b="0" i="0" kern="1200" dirty="0">
              <a:solidFill>
                <a:schemeClr val="tx1"/>
              </a:solidFill>
              <a:effectLst/>
              <a:latin typeface="+mn-lt"/>
              <a:ea typeface="+mn-ea"/>
              <a:cs typeface="+mn-cs"/>
            </a:endParaRPr>
          </a:p>
          <a:p>
            <a:pPr marL="0" indent="0">
              <a:buFont typeface="Arial" panose="020B0604020202020204" pitchFamily="34" charset="0"/>
              <a:buNone/>
            </a:pPr>
            <a:r>
              <a:rPr lang="en-US" altLang="zh-TW" dirty="0"/>
              <a:t>Inglorious</a:t>
            </a:r>
            <a:r>
              <a:rPr lang="zh-TW" altLang="en-US" dirty="0"/>
              <a:t> </a:t>
            </a:r>
            <a:r>
              <a:rPr lang="en-US" altLang="zh-TW" dirty="0"/>
              <a:t>:</a:t>
            </a:r>
            <a:r>
              <a:rPr lang="zh-TW" altLang="en-US" dirty="0"/>
              <a:t> 不光彩的</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63</a:t>
            </a:fld>
            <a:endParaRPr lang="zh-TW" altLang="en-US"/>
          </a:p>
        </p:txBody>
      </p:sp>
    </p:spTree>
    <p:extLst>
      <p:ext uri="{BB962C8B-B14F-4D97-AF65-F5344CB8AC3E}">
        <p14:creationId xmlns:p14="http://schemas.microsoft.com/office/powerpoint/2010/main" val="7760839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另一方面，在負載均衡策略中，節點達到飽和點的概率遠低於前一種情況，這將允許更富有成效的虛擬鏈路重新配置。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圖 </a:t>
            </a:r>
            <a:r>
              <a:rPr lang="en-US" altLang="zh-TW" sz="1200" b="0" i="0" kern="1200" dirty="0">
                <a:solidFill>
                  <a:schemeClr val="tx1"/>
                </a:solidFill>
                <a:effectLst/>
                <a:latin typeface="+mn-lt"/>
                <a:ea typeface="+mn-ea"/>
                <a:cs typeface="+mn-cs"/>
              </a:rPr>
              <a:t>7 </a:t>
            </a:r>
            <a:r>
              <a:rPr lang="zh-TW" altLang="en-US" sz="1200" b="0" i="0" kern="1200" dirty="0">
                <a:solidFill>
                  <a:schemeClr val="tx1"/>
                </a:solidFill>
                <a:effectLst/>
                <a:latin typeface="+mn-lt"/>
                <a:ea typeface="+mn-ea"/>
                <a:cs typeface="+mn-cs"/>
              </a:rPr>
              <a:t>顯示了與</a:t>
            </a:r>
            <a:r>
              <a:rPr lang="zh-TW" altLang="en-US" sz="1200" b="1" i="0" u="sng" kern="1200" dirty="0">
                <a:solidFill>
                  <a:schemeClr val="tx1"/>
                </a:solidFill>
                <a:effectLst/>
                <a:latin typeface="+mn-lt"/>
                <a:ea typeface="+mn-ea"/>
                <a:cs typeface="+mn-cs"/>
              </a:rPr>
              <a:t>重新配置的鏈路總數</a:t>
            </a:r>
            <a:r>
              <a:rPr lang="zh-TW" altLang="en-US" sz="1200" b="0" i="0" kern="1200" dirty="0">
                <a:solidFill>
                  <a:schemeClr val="tx1"/>
                </a:solidFill>
                <a:effectLst/>
                <a:latin typeface="+mn-lt"/>
                <a:ea typeface="+mn-ea"/>
                <a:cs typeface="+mn-cs"/>
              </a:rPr>
              <a:t>相關的值。</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64</a:t>
            </a:fld>
            <a:endParaRPr lang="zh-TW" altLang="en-US"/>
          </a:p>
        </p:txBody>
      </p:sp>
    </p:spTree>
    <p:extLst>
      <p:ext uri="{BB962C8B-B14F-4D97-AF65-F5344CB8AC3E}">
        <p14:creationId xmlns:p14="http://schemas.microsoft.com/office/powerpoint/2010/main" val="41584097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65</a:t>
            </a:fld>
            <a:endParaRPr lang="zh-TW" altLang="en-US"/>
          </a:p>
        </p:txBody>
      </p:sp>
    </p:spTree>
    <p:extLst>
      <p:ext uri="{BB962C8B-B14F-4D97-AF65-F5344CB8AC3E}">
        <p14:creationId xmlns:p14="http://schemas.microsoft.com/office/powerpoint/2010/main" val="36398641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受</a:t>
            </a:r>
            <a:r>
              <a:rPr lang="zh-TW" altLang="en-US" sz="1200" b="1" i="0" u="sng" kern="1200" dirty="0">
                <a:solidFill>
                  <a:schemeClr val="tx1"/>
                </a:solidFill>
                <a:effectLst/>
                <a:latin typeface="+mn-lt"/>
                <a:ea typeface="+mn-ea"/>
                <a:cs typeface="+mn-cs"/>
              </a:rPr>
              <a:t>鏈接重新配置影響的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數量</a:t>
            </a:r>
            <a:r>
              <a:rPr lang="zh-TW" altLang="en-US" sz="1200" b="0" i="0" kern="1200" dirty="0">
                <a:solidFill>
                  <a:schemeClr val="tx1"/>
                </a:solidFill>
                <a:effectLst/>
                <a:latin typeface="+mn-lt"/>
                <a:ea typeface="+mn-ea"/>
                <a:cs typeface="+mn-cs"/>
              </a:rPr>
              <a:t>如圖 </a:t>
            </a:r>
            <a:r>
              <a:rPr lang="en-US" altLang="zh-TW" sz="1200" b="0" i="0" kern="1200" dirty="0">
                <a:solidFill>
                  <a:schemeClr val="tx1"/>
                </a:solidFill>
                <a:effectLst/>
                <a:latin typeface="+mn-lt"/>
                <a:ea typeface="+mn-ea"/>
                <a:cs typeface="+mn-cs"/>
              </a:rPr>
              <a:t>8 </a:t>
            </a:r>
            <a:r>
              <a:rPr lang="zh-TW" altLang="en-US" sz="1200" b="0" i="0" kern="1200" dirty="0">
                <a:solidFill>
                  <a:schemeClr val="tx1"/>
                </a:solidFill>
                <a:effectLst/>
                <a:latin typeface="+mn-lt"/>
                <a:ea typeface="+mn-ea"/>
                <a:cs typeface="+mn-cs"/>
              </a:rPr>
              <a:t>所示。這裡的排名與以前相同</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66</a:t>
            </a:fld>
            <a:endParaRPr lang="zh-TW" altLang="en-US"/>
          </a:p>
        </p:txBody>
      </p:sp>
    </p:spTree>
    <p:extLst>
      <p:ext uri="{BB962C8B-B14F-4D97-AF65-F5344CB8AC3E}">
        <p14:creationId xmlns:p14="http://schemas.microsoft.com/office/powerpoint/2010/main" val="17072091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67</a:t>
            </a:fld>
            <a:endParaRPr lang="zh-TW" altLang="en-US"/>
          </a:p>
        </p:txBody>
      </p:sp>
    </p:spTree>
    <p:extLst>
      <p:ext uri="{BB962C8B-B14F-4D97-AF65-F5344CB8AC3E}">
        <p14:creationId xmlns:p14="http://schemas.microsoft.com/office/powerpoint/2010/main" val="29132376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關於</a:t>
            </a:r>
            <a:r>
              <a:rPr lang="zh-TW" altLang="en-US" sz="1200" b="1" i="0" u="sng" kern="1200" dirty="0">
                <a:solidFill>
                  <a:schemeClr val="tx1"/>
                </a:solidFill>
                <a:effectLst/>
                <a:latin typeface="+mn-lt"/>
                <a:ea typeface="+mn-ea"/>
                <a:cs typeface="+mn-cs"/>
              </a:rPr>
              <a:t>重新配置的節點數量</a:t>
            </a:r>
            <a:r>
              <a:rPr lang="zh-TW" altLang="en-US" sz="1200" b="0" i="0" kern="1200" dirty="0">
                <a:solidFill>
                  <a:schemeClr val="tx1"/>
                </a:solidFill>
                <a:effectLst/>
                <a:latin typeface="+mn-lt"/>
                <a:ea typeface="+mn-ea"/>
                <a:cs typeface="+mn-cs"/>
              </a:rPr>
              <a:t>，允許節點重新配置的三種策略之間的值接近</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見圖 </a:t>
            </a:r>
            <a:r>
              <a:rPr lang="en-US" altLang="zh-TW" sz="1200" b="0" i="0" kern="1200" dirty="0">
                <a:solidFill>
                  <a:schemeClr val="tx1"/>
                </a:solidFill>
                <a:effectLst/>
                <a:latin typeface="+mn-lt"/>
                <a:ea typeface="+mn-ea"/>
                <a:cs typeface="+mn-cs"/>
              </a:rPr>
              <a:t>9</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平均值介於 </a:t>
            </a:r>
            <a:r>
              <a:rPr lang="en-US" altLang="zh-TW" sz="1200" b="0" i="0" kern="1200" dirty="0">
                <a:solidFill>
                  <a:schemeClr val="tx1"/>
                </a:solidFill>
                <a:effectLst/>
                <a:latin typeface="+mn-lt"/>
                <a:ea typeface="+mn-ea"/>
                <a:cs typeface="+mn-cs"/>
              </a:rPr>
              <a:t>0.5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0.6 </a:t>
            </a:r>
            <a:r>
              <a:rPr lang="zh-TW" altLang="en-US" sz="1200" b="0" i="0" kern="1200" dirty="0">
                <a:solidFill>
                  <a:schemeClr val="tx1"/>
                </a:solidFill>
                <a:effectLst/>
                <a:latin typeface="+mn-lt"/>
                <a:ea typeface="+mn-ea"/>
                <a:cs typeface="+mn-cs"/>
              </a:rPr>
              <a:t>之間的虛擬節點發生變化。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68</a:t>
            </a:fld>
            <a:endParaRPr lang="zh-TW" altLang="en-US"/>
          </a:p>
        </p:txBody>
      </p:sp>
    </p:spTree>
    <p:extLst>
      <p:ext uri="{BB962C8B-B14F-4D97-AF65-F5344CB8AC3E}">
        <p14:creationId xmlns:p14="http://schemas.microsoft.com/office/powerpoint/2010/main" val="16292561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平均值在 </a:t>
            </a:r>
            <a:r>
              <a:rPr lang="en-US" altLang="zh-TW" sz="1200" b="0" i="0" kern="1200" dirty="0">
                <a:solidFill>
                  <a:schemeClr val="tx1"/>
                </a:solidFill>
                <a:effectLst/>
                <a:latin typeface="+mn-lt"/>
                <a:ea typeface="+mn-ea"/>
                <a:cs typeface="+mn-cs"/>
              </a:rPr>
              <a:t>0.5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0.6 </a:t>
            </a:r>
            <a:r>
              <a:rPr lang="zh-TW" altLang="en-US" sz="1200" b="0" i="0" kern="1200" dirty="0">
                <a:solidFill>
                  <a:schemeClr val="tx1"/>
                </a:solidFill>
                <a:effectLst/>
                <a:latin typeface="+mn-lt"/>
                <a:ea typeface="+mn-ea"/>
                <a:cs typeface="+mn-cs"/>
              </a:rPr>
              <a:t>之間變化的虛擬節點。</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69</a:t>
            </a:fld>
            <a:endParaRPr lang="zh-TW" altLang="en-US"/>
          </a:p>
        </p:txBody>
      </p:sp>
    </p:spTree>
    <p:extLst>
      <p:ext uri="{BB962C8B-B14F-4D97-AF65-F5344CB8AC3E}">
        <p14:creationId xmlns:p14="http://schemas.microsoft.com/office/powerpoint/2010/main" val="6779867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然而，</a:t>
            </a:r>
            <a:r>
              <a:rPr lang="zh-TW" altLang="en-US" sz="1200" b="1" i="0" u="sng" kern="1200" dirty="0">
                <a:solidFill>
                  <a:schemeClr val="tx1"/>
                </a:solidFill>
                <a:effectLst/>
                <a:latin typeface="+mn-lt"/>
                <a:ea typeface="+mn-ea"/>
                <a:cs typeface="+mn-cs"/>
              </a:rPr>
              <a:t>受節點遷移影響的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數量</a:t>
            </a:r>
            <a:r>
              <a:rPr lang="zh-TW" altLang="en-US" sz="1200" b="0" i="0" kern="1200" dirty="0">
                <a:solidFill>
                  <a:schemeClr val="tx1"/>
                </a:solidFill>
                <a:effectLst/>
                <a:latin typeface="+mn-lt"/>
                <a:ea typeface="+mn-ea"/>
                <a:cs typeface="+mn-cs"/>
              </a:rPr>
              <a:t>只有近 </a:t>
            </a:r>
            <a:r>
              <a:rPr lang="en-US" altLang="zh-TW" sz="1200" b="0" i="0" kern="1200" dirty="0">
                <a:solidFill>
                  <a:schemeClr val="tx1"/>
                </a:solidFill>
                <a:effectLst/>
                <a:latin typeface="+mn-lt"/>
                <a:ea typeface="+mn-ea"/>
                <a:cs typeface="+mn-cs"/>
              </a:rPr>
              <a:t>0.15</a:t>
            </a:r>
            <a:r>
              <a:rPr lang="zh-TW" altLang="en-US" sz="1200" b="0" i="0" kern="1200" dirty="0">
                <a:solidFill>
                  <a:schemeClr val="tx1"/>
                </a:solidFill>
                <a:effectLst/>
                <a:latin typeface="+mn-lt"/>
                <a:ea typeface="+mn-ea"/>
                <a:cs typeface="+mn-cs"/>
              </a:rPr>
              <a:t>，如圖 </a:t>
            </a:r>
            <a:r>
              <a:rPr lang="en-US" altLang="zh-TW" sz="1200" b="0" i="0" kern="1200" dirty="0">
                <a:solidFill>
                  <a:schemeClr val="tx1"/>
                </a:solidFill>
                <a:effectLst/>
                <a:latin typeface="+mn-lt"/>
                <a:ea typeface="+mn-ea"/>
                <a:cs typeface="+mn-cs"/>
              </a:rPr>
              <a:t>10 </a:t>
            </a:r>
            <a:r>
              <a:rPr lang="zh-TW" altLang="en-US" sz="1200" b="0" i="0" kern="1200" dirty="0">
                <a:solidFill>
                  <a:schemeClr val="tx1"/>
                </a:solidFill>
                <a:effectLst/>
                <a:latin typeface="+mn-lt"/>
                <a:ea typeface="+mn-ea"/>
                <a:cs typeface="+mn-cs"/>
              </a:rPr>
              <a:t>所示。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70</a:t>
            </a:fld>
            <a:endParaRPr lang="zh-TW" altLang="en-US"/>
          </a:p>
        </p:txBody>
      </p:sp>
    </p:spTree>
    <p:extLst>
      <p:ext uri="{BB962C8B-B14F-4D97-AF65-F5344CB8AC3E}">
        <p14:creationId xmlns:p14="http://schemas.microsoft.com/office/powerpoint/2010/main" val="26019021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約莫平均</a:t>
            </a:r>
            <a:r>
              <a:rPr lang="en-US" altLang="zh-TW" dirty="0"/>
              <a:t>0.15</a:t>
            </a:r>
            <a:r>
              <a:rPr lang="zh-TW" altLang="en-US" dirty="0"/>
              <a:t>個</a:t>
            </a: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71</a:t>
            </a:fld>
            <a:endParaRPr lang="zh-TW" altLang="en-US"/>
          </a:p>
        </p:txBody>
      </p:sp>
    </p:spTree>
    <p:extLst>
      <p:ext uri="{BB962C8B-B14F-4D97-AF65-F5344CB8AC3E}">
        <p14:creationId xmlns:p14="http://schemas.microsoft.com/office/powerpoint/2010/main" val="2193082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結果表明，</a:t>
            </a:r>
            <a:r>
              <a:rPr lang="zh-TW" altLang="en-US" sz="1200" b="1" i="0" u="sng" kern="1200" dirty="0">
                <a:solidFill>
                  <a:schemeClr val="tx1"/>
                </a:solidFill>
                <a:effectLst/>
                <a:latin typeface="+mn-lt"/>
                <a:ea typeface="+mn-ea"/>
                <a:cs typeface="+mn-cs"/>
              </a:rPr>
              <a:t>允許重新配置可以提高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接受率和能耗</a:t>
            </a:r>
            <a:r>
              <a:rPr lang="zh-TW" altLang="en-US" sz="1200" b="0" i="0" kern="1200" dirty="0">
                <a:solidFill>
                  <a:schemeClr val="tx1"/>
                </a:solidFill>
                <a:effectLst/>
                <a:latin typeface="+mn-lt"/>
                <a:ea typeface="+mn-ea"/>
                <a:cs typeface="+mn-cs"/>
              </a:rPr>
              <a:t>，但這會</a:t>
            </a:r>
            <a:r>
              <a:rPr lang="zh-TW" altLang="en-US" sz="1200" b="1" i="0" u="sng" kern="1200" dirty="0">
                <a:solidFill>
                  <a:schemeClr val="tx1"/>
                </a:solidFill>
                <a:effectLst/>
                <a:latin typeface="+mn-lt"/>
                <a:ea typeface="+mn-ea"/>
                <a:cs typeface="+mn-cs"/>
              </a:rPr>
              <a:t>影響正在運行的服務</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因此，我們提出的策略旨在</a:t>
            </a:r>
            <a:r>
              <a:rPr lang="zh-TW" altLang="en-US" sz="1200" b="1" i="0" u="sng" kern="1200" dirty="0">
                <a:solidFill>
                  <a:schemeClr val="tx1"/>
                </a:solidFill>
                <a:effectLst/>
                <a:latin typeface="+mn-lt"/>
                <a:ea typeface="+mn-ea"/>
                <a:cs typeface="+mn-cs"/>
              </a:rPr>
              <a:t>最小化與重新配置過程相關的成本</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我們徹底探索了啟用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重新配置如何有益於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嵌入問題，同時不忽略重新配置過程的影響。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做出了以下貢獻：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7</a:t>
            </a:fld>
            <a:endParaRPr lang="zh-TW" altLang="en-US"/>
          </a:p>
        </p:txBody>
      </p:sp>
    </p:spTree>
    <p:extLst>
      <p:ext uri="{BB962C8B-B14F-4D97-AF65-F5344CB8AC3E}">
        <p14:creationId xmlns:p14="http://schemas.microsoft.com/office/powerpoint/2010/main" val="21964870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這些結果表明節點重新優化的影響可能很小。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然而，</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節點在他們遷移時的能力</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成本方面的特徵被認為是在未來的工作。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從這個意義上說，嵌入策略可以更好地評估它應該首先嘗試遷移哪些節點。 </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72</a:t>
            </a:fld>
            <a:endParaRPr lang="zh-TW" altLang="en-US"/>
          </a:p>
        </p:txBody>
      </p:sp>
    </p:spTree>
    <p:extLst>
      <p:ext uri="{BB962C8B-B14F-4D97-AF65-F5344CB8AC3E}">
        <p14:creationId xmlns:p14="http://schemas.microsoft.com/office/powerpoint/2010/main" val="15187275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七、 結論和未來的工作</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提出了基於 </a:t>
            </a:r>
            <a:r>
              <a:rPr lang="en-US" altLang="zh-TW" sz="1200" b="0" i="0" kern="1200" dirty="0">
                <a:solidFill>
                  <a:schemeClr val="tx1"/>
                </a:solidFill>
                <a:effectLst/>
                <a:latin typeface="+mn-lt"/>
                <a:ea typeface="+mn-ea"/>
                <a:cs typeface="+mn-cs"/>
              </a:rPr>
              <a:t>ILP </a:t>
            </a:r>
            <a:r>
              <a:rPr lang="zh-TW" altLang="en-US" sz="1200" b="0" i="0" kern="1200" dirty="0">
                <a:solidFill>
                  <a:schemeClr val="tx1"/>
                </a:solidFill>
                <a:effectLst/>
                <a:latin typeface="+mn-lt"/>
                <a:ea typeface="+mn-ea"/>
                <a:cs typeface="+mn-cs"/>
              </a:rPr>
              <a:t>的優化公式和策略來解決該問題。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對不同策略之間進行了深入的比較性能分析。</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1" i="0" u="sng" kern="1200" dirty="0">
                <a:solidFill>
                  <a:schemeClr val="tx1"/>
                </a:solidFill>
                <a:effectLst/>
                <a:latin typeface="+mn-lt"/>
                <a:ea typeface="+mn-ea"/>
                <a:cs typeface="+mn-cs"/>
              </a:rPr>
              <a:t>允許完全重新優化資源的策略在接受率方面明顯優於其餘策略。 </a:t>
            </a:r>
            <a:endParaRPr lang="en-US" altLang="zh-TW" sz="1200" b="1" i="0" u="sng"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但是，採用這些策略需要考慮重新配置資源的成本。 </a:t>
            </a:r>
            <a:endParaRPr lang="en-US" altLang="zh-TW" sz="1200" b="0" i="0" kern="1200" dirty="0">
              <a:solidFill>
                <a:schemeClr val="tx1"/>
              </a:solidFill>
              <a:effectLst/>
              <a:latin typeface="+mn-lt"/>
              <a:ea typeface="+mn-ea"/>
              <a:cs typeface="+mn-cs"/>
            </a:endParaRPr>
          </a:p>
          <a:p>
            <a:pPr marL="171450" indent="-171450" algn="l">
              <a:buFont typeface="Arial" panose="020B0604020202020204" pitchFamily="34" charset="0"/>
              <a:buChar char="•"/>
            </a:pPr>
            <a:r>
              <a:rPr lang="zh-TW" altLang="en-US" sz="1200" b="1" i="0" u="sng" kern="1200" dirty="0">
                <a:solidFill>
                  <a:schemeClr val="tx1"/>
                </a:solidFill>
                <a:effectLst/>
                <a:latin typeface="+mn-lt"/>
                <a:ea typeface="+mn-ea"/>
                <a:cs typeface="+mn-cs"/>
              </a:rPr>
              <a:t>重新配置影響值是樂觀的</a:t>
            </a:r>
            <a:r>
              <a:rPr lang="zh-TW" altLang="en-US" sz="1200" b="0" i="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73</a:t>
            </a:fld>
            <a:endParaRPr lang="zh-TW" altLang="en-US"/>
          </a:p>
        </p:txBody>
      </p:sp>
    </p:spTree>
    <p:extLst>
      <p:ext uri="{BB962C8B-B14F-4D97-AF65-F5344CB8AC3E}">
        <p14:creationId xmlns:p14="http://schemas.microsoft.com/office/powerpoint/2010/main" val="2666200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此外，由於</a:t>
            </a:r>
            <a:r>
              <a:rPr lang="zh-TW" altLang="en-US" sz="1200" b="1" i="0" u="sng" kern="1200" dirty="0">
                <a:solidFill>
                  <a:schemeClr val="tx1"/>
                </a:solidFill>
                <a:effectLst/>
                <a:latin typeface="+mn-lt"/>
                <a:ea typeface="+mn-ea"/>
                <a:cs typeface="+mn-cs"/>
              </a:rPr>
              <a:t>每個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和資源都可能有特定要求</a:t>
            </a:r>
            <a:r>
              <a:rPr lang="zh-TW" altLang="en-US" sz="1200" b="0" i="0" kern="1200" dirty="0">
                <a:solidFill>
                  <a:schemeClr val="tx1"/>
                </a:solidFill>
                <a:effectLst/>
                <a:latin typeface="+mn-lt"/>
                <a:ea typeface="+mn-ea"/>
                <a:cs typeface="+mn-cs"/>
              </a:rPr>
              <a:t>，因此這些策略的演變可能是</a:t>
            </a:r>
            <a:r>
              <a:rPr lang="zh-TW" altLang="en-US" sz="1200" b="1" i="0" u="sng" kern="1200" dirty="0">
                <a:solidFill>
                  <a:schemeClr val="tx1"/>
                </a:solidFill>
                <a:effectLst/>
                <a:latin typeface="+mn-lt"/>
                <a:ea typeface="+mn-ea"/>
                <a:cs typeface="+mn-cs"/>
              </a:rPr>
              <a:t>根據要遷移的能力</a:t>
            </a:r>
            <a:r>
              <a:rPr lang="en-US" altLang="zh-TW" sz="1200" b="1" i="0" u="sng" kern="1200" dirty="0">
                <a:solidFill>
                  <a:schemeClr val="tx1"/>
                </a:solidFill>
                <a:effectLst/>
                <a:latin typeface="+mn-lt"/>
                <a:ea typeface="+mn-ea"/>
                <a:cs typeface="+mn-cs"/>
              </a:rPr>
              <a:t>/</a:t>
            </a:r>
            <a:r>
              <a:rPr lang="zh-TW" altLang="en-US" sz="1200" b="1" i="0" u="sng" kern="1200" dirty="0">
                <a:solidFill>
                  <a:schemeClr val="tx1"/>
                </a:solidFill>
                <a:effectLst/>
                <a:latin typeface="+mn-lt"/>
                <a:ea typeface="+mn-ea"/>
                <a:cs typeface="+mn-cs"/>
              </a:rPr>
              <a:t>成本對資源進行分類</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這方面在</a:t>
            </a:r>
            <a:r>
              <a:rPr lang="zh-TW" altLang="en-US" sz="1200" b="1" i="0" u="sng" kern="1200" dirty="0">
                <a:solidFill>
                  <a:schemeClr val="tx1"/>
                </a:solidFill>
                <a:effectLst/>
                <a:latin typeface="+mn-lt"/>
                <a:ea typeface="+mn-ea"/>
                <a:cs typeface="+mn-cs"/>
              </a:rPr>
              <a:t>虛擬節點</a:t>
            </a:r>
            <a:r>
              <a:rPr lang="zh-TW" altLang="en-US" sz="1200" b="0" i="0" kern="1200" dirty="0">
                <a:solidFill>
                  <a:schemeClr val="tx1"/>
                </a:solidFill>
                <a:effectLst/>
                <a:latin typeface="+mn-lt"/>
                <a:ea typeface="+mn-ea"/>
                <a:cs typeface="+mn-cs"/>
              </a:rPr>
              <a:t>中尤其重要，因為它們更難移動。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1" i="0" u="sng" kern="1200" dirty="0">
                <a:solidFill>
                  <a:schemeClr val="tx1"/>
                </a:solidFill>
                <a:effectLst/>
                <a:latin typeface="+mn-lt"/>
                <a:ea typeface="+mn-ea"/>
                <a:cs typeface="+mn-cs"/>
              </a:rPr>
              <a:t>在只允許鏈路重新優化的策略的情況下，接受率的值幾乎保持不變； 但是，可以通過綠色目標來改善能源消耗。 </a:t>
            </a:r>
            <a:endParaRPr lang="en-US" altLang="zh-TW" sz="1200" b="1" i="0" u="sng"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這些都是值得考慮的策略，因為</a:t>
            </a:r>
            <a:r>
              <a:rPr lang="zh-TW" altLang="en-US" sz="1200" b="1" i="0" u="sng" kern="1200" dirty="0">
                <a:solidFill>
                  <a:schemeClr val="tx1"/>
                </a:solidFill>
                <a:effectLst/>
                <a:latin typeface="+mn-lt"/>
                <a:ea typeface="+mn-ea"/>
                <a:cs typeface="+mn-cs"/>
              </a:rPr>
              <a:t>重新配置鏈路的成本遠低於重新配置節點的成本</a:t>
            </a:r>
            <a:r>
              <a:rPr lang="zh-TW" altLang="en-US" sz="1200" b="0" i="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74</a:t>
            </a:fld>
            <a:endParaRPr lang="zh-TW" altLang="en-US"/>
          </a:p>
        </p:txBody>
      </p:sp>
    </p:spTree>
    <p:extLst>
      <p:ext uri="{BB962C8B-B14F-4D97-AF65-F5344CB8AC3E}">
        <p14:creationId xmlns:p14="http://schemas.microsoft.com/office/powerpoint/2010/main" val="302350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用於重新優化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和重新配置資源的 </a:t>
            </a:r>
            <a:r>
              <a:rPr lang="en-US" altLang="zh-TW" sz="1200" b="0" i="0" kern="1200" dirty="0">
                <a:solidFill>
                  <a:schemeClr val="tx1"/>
                </a:solidFill>
                <a:effectLst/>
                <a:latin typeface="+mn-lt"/>
                <a:ea typeface="+mn-ea"/>
                <a:cs typeface="+mn-cs"/>
              </a:rPr>
              <a:t>ILP </a:t>
            </a:r>
            <a:r>
              <a:rPr lang="zh-TW" altLang="en-US" sz="1200" b="0" i="0" kern="1200" dirty="0">
                <a:solidFill>
                  <a:schemeClr val="tx1"/>
                </a:solidFill>
                <a:effectLst/>
                <a:latin typeface="+mn-lt"/>
                <a:ea typeface="+mn-ea"/>
                <a:cs typeface="+mn-cs"/>
              </a:rPr>
              <a:t>公式；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制定與重新優化相關的成本；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1" i="0" kern="1200" dirty="0">
                <a:solidFill>
                  <a:schemeClr val="tx1"/>
                </a:solidFill>
                <a:effectLst/>
                <a:latin typeface="+mn-lt"/>
                <a:ea typeface="+mn-ea"/>
                <a:cs typeface="+mn-cs"/>
              </a:rPr>
              <a:t>負載均衡</a:t>
            </a:r>
            <a:r>
              <a:rPr lang="zh-TW" altLang="en-US" sz="1200" b="0"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綠色和動態負載</a:t>
            </a:r>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這是一個</a:t>
            </a:r>
            <a:r>
              <a:rPr lang="en-US" altLang="zh-TW" sz="1200" b="1"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以及</a:t>
            </a:r>
            <a:r>
              <a:rPr lang="zh-TW" altLang="en-US" sz="1200" b="1" i="0" kern="1200" dirty="0">
                <a:solidFill>
                  <a:schemeClr val="tx1"/>
                </a:solidFill>
                <a:effectLst/>
                <a:latin typeface="+mn-lt"/>
                <a:ea typeface="+mn-ea"/>
                <a:cs typeface="+mn-cs"/>
              </a:rPr>
              <a:t>綠色方法</a:t>
            </a:r>
            <a:r>
              <a:rPr lang="zh-TW" altLang="en-US" sz="1200" b="0" i="0" kern="1200" dirty="0">
                <a:solidFill>
                  <a:schemeClr val="tx1"/>
                </a:solidFill>
                <a:effectLst/>
                <a:latin typeface="+mn-lt"/>
                <a:ea typeface="+mn-ea"/>
                <a:cs typeface="+mn-cs"/>
              </a:rPr>
              <a:t>的重新優化嵌入策略；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評估重新優化方法的性能和相關成本。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8</a:t>
            </a:fld>
            <a:endParaRPr lang="zh-TW" altLang="en-US"/>
          </a:p>
        </p:txBody>
      </p:sp>
    </p:spTree>
    <p:extLst>
      <p:ext uri="{BB962C8B-B14F-4D97-AF65-F5344CB8AC3E}">
        <p14:creationId xmlns:p14="http://schemas.microsoft.com/office/powerpoint/2010/main" val="3124003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dirty="0">
                <a:latin typeface="Times New Roman" panose="02020603050405020304" pitchFamily="18" charset="0"/>
                <a:cs typeface="Times New Roman" panose="02020603050405020304" pitchFamily="18" charset="0"/>
              </a:rPr>
              <a:t>RELATED WORK</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本節介紹與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分配問題密切相關的工作。</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 </a:t>
            </a:r>
            <a:r>
              <a:rPr lang="en-US" altLang="zh-TW" sz="1200" b="0" i="0" kern="1200" dirty="0">
                <a:solidFill>
                  <a:schemeClr val="tx1"/>
                </a:solidFill>
                <a:effectLst/>
                <a:latin typeface="+mn-lt"/>
                <a:ea typeface="+mn-ea"/>
                <a:cs typeface="+mn-cs"/>
              </a:rPr>
              <a:t>[5] </a:t>
            </a:r>
            <a:r>
              <a:rPr lang="zh-TW" altLang="en-US" sz="1200" b="0" i="0" kern="1200" dirty="0">
                <a:solidFill>
                  <a:schemeClr val="tx1"/>
                </a:solidFill>
                <a:effectLst/>
                <a:latin typeface="+mn-lt"/>
                <a:ea typeface="+mn-ea"/>
                <a:cs typeface="+mn-cs"/>
              </a:rPr>
              <a:t>中，我們首先解決了 </a:t>
            </a:r>
            <a:r>
              <a:rPr lang="en-US" altLang="zh-TW" sz="1200" b="0" i="0" kern="1200" dirty="0">
                <a:solidFill>
                  <a:schemeClr val="tx1"/>
                </a:solidFill>
                <a:effectLst/>
                <a:latin typeface="+mn-lt"/>
                <a:ea typeface="+mn-ea"/>
                <a:cs typeface="+mn-cs"/>
              </a:rPr>
              <a:t>VI </a:t>
            </a:r>
            <a:r>
              <a:rPr lang="zh-TW" altLang="en-US" sz="1200" b="0" i="0" kern="1200" dirty="0">
                <a:solidFill>
                  <a:schemeClr val="tx1"/>
                </a:solidFill>
                <a:effectLst/>
                <a:latin typeface="+mn-lt"/>
                <a:ea typeface="+mn-ea"/>
                <a:cs typeface="+mn-cs"/>
              </a:rPr>
              <a:t>嵌入問題。 提出了不同的優化策略。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在這篇</a:t>
            </a:r>
            <a:r>
              <a:rPr lang="en-US" altLang="zh-TW" sz="1200" b="0" i="0" kern="1200" dirty="0">
                <a:solidFill>
                  <a:schemeClr val="tx1"/>
                </a:solidFill>
                <a:effectLst/>
                <a:latin typeface="+mn-lt"/>
                <a:ea typeface="+mn-ea"/>
                <a:cs typeface="+mn-cs"/>
              </a:rPr>
              <a:t>paper</a:t>
            </a:r>
            <a:r>
              <a:rPr lang="zh-TW" altLang="en-US" sz="1200" b="0" i="0" kern="1200" dirty="0">
                <a:solidFill>
                  <a:schemeClr val="tx1"/>
                </a:solidFill>
                <a:effectLst/>
                <a:latin typeface="+mn-lt"/>
                <a:ea typeface="+mn-ea"/>
                <a:cs typeface="+mn-cs"/>
              </a:rPr>
              <a:t>中，我們擴展了 </a:t>
            </a:r>
            <a:r>
              <a:rPr lang="en-US" altLang="zh-TW" sz="1200" b="0" i="0" kern="1200" dirty="0">
                <a:solidFill>
                  <a:schemeClr val="tx1"/>
                </a:solidFill>
                <a:effectLst/>
                <a:latin typeface="+mn-lt"/>
                <a:ea typeface="+mn-ea"/>
                <a:cs typeface="+mn-cs"/>
              </a:rPr>
              <a:t>[5] </a:t>
            </a:r>
            <a:r>
              <a:rPr lang="zh-TW" altLang="en-US" sz="1200" b="0" i="0" kern="1200" dirty="0">
                <a:solidFill>
                  <a:schemeClr val="tx1"/>
                </a:solidFill>
                <a:effectLst/>
                <a:latin typeface="+mn-lt"/>
                <a:ea typeface="+mn-ea"/>
                <a:cs typeface="+mn-cs"/>
              </a:rPr>
              <a:t>的公式以</a:t>
            </a:r>
            <a:r>
              <a:rPr lang="zh-TW" altLang="en-US" sz="1200" b="1" i="0" u="sng" kern="1200" dirty="0">
                <a:solidFill>
                  <a:schemeClr val="tx1"/>
                </a:solidFill>
                <a:effectLst/>
                <a:latin typeface="+mn-lt"/>
                <a:ea typeface="+mn-ea"/>
                <a:cs typeface="+mn-cs"/>
              </a:rPr>
              <a:t>啟用 </a:t>
            </a:r>
            <a:r>
              <a:rPr lang="en-US" altLang="zh-TW" sz="1200" b="1" i="0" u="sng" kern="1200" dirty="0">
                <a:solidFill>
                  <a:schemeClr val="tx1"/>
                </a:solidFill>
                <a:effectLst/>
                <a:latin typeface="+mn-lt"/>
                <a:ea typeface="+mn-ea"/>
                <a:cs typeface="+mn-cs"/>
              </a:rPr>
              <a:t>VI </a:t>
            </a:r>
            <a:r>
              <a:rPr lang="zh-TW" altLang="en-US" sz="1200" b="1" i="0" u="sng" kern="1200" dirty="0">
                <a:solidFill>
                  <a:schemeClr val="tx1"/>
                </a:solidFill>
                <a:effectLst/>
                <a:latin typeface="+mn-lt"/>
                <a:ea typeface="+mn-ea"/>
                <a:cs typeface="+mn-cs"/>
              </a:rPr>
              <a:t>重新配置</a:t>
            </a:r>
            <a:r>
              <a:rPr lang="zh-TW" altLang="en-US" sz="1200" b="0" i="0" kern="1200" dirty="0">
                <a:solidFill>
                  <a:schemeClr val="tx1"/>
                </a:solidFill>
                <a:effectLst/>
                <a:latin typeface="+mn-lt"/>
                <a:ea typeface="+mn-ea"/>
                <a:cs typeface="+mn-cs"/>
              </a:rPr>
              <a:t>，以</a:t>
            </a:r>
            <a:r>
              <a:rPr lang="zh-TW" altLang="en-US" sz="1200" b="1" i="0" u="sng" kern="1200" dirty="0">
                <a:solidFill>
                  <a:schemeClr val="tx1"/>
                </a:solidFill>
                <a:effectLst/>
                <a:latin typeface="+mn-lt"/>
                <a:ea typeface="+mn-ea"/>
                <a:cs typeface="+mn-cs"/>
              </a:rPr>
              <a:t>了解其在接受率和能耗方面的影響</a:t>
            </a:r>
            <a:r>
              <a:rPr lang="zh-TW" altLang="en-US" sz="1200" b="0" i="0" kern="1200" dirty="0">
                <a:solidFill>
                  <a:schemeClr val="tx1"/>
                </a:solidFill>
                <a:effectLst/>
                <a:latin typeface="+mn-lt"/>
                <a:ea typeface="+mn-ea"/>
                <a:cs typeface="+mn-cs"/>
              </a:rPr>
              <a:t>。 </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TW" sz="1200" b="0" i="0" kern="1200" dirty="0">
                <a:solidFill>
                  <a:schemeClr val="tx1"/>
                </a:solidFill>
                <a:effectLst/>
                <a:latin typeface="+mn-lt"/>
                <a:ea typeface="+mn-ea"/>
                <a:cs typeface="+mn-cs"/>
              </a:rPr>
              <a:t>[6] </a:t>
            </a:r>
            <a:r>
              <a:rPr lang="zh-TW" altLang="en-US" sz="1200" b="0" i="0" kern="1200" dirty="0">
                <a:solidFill>
                  <a:schemeClr val="tx1"/>
                </a:solidFill>
                <a:effectLst/>
                <a:latin typeface="+mn-lt"/>
                <a:ea typeface="+mn-ea"/>
                <a:cs typeface="+mn-cs"/>
              </a:rPr>
              <a:t>提出了一種策略，該策略考慮了在</a:t>
            </a:r>
            <a:r>
              <a:rPr lang="zh-TW" altLang="en-US" sz="1200" b="1" i="0" u="sng" kern="1200" dirty="0">
                <a:solidFill>
                  <a:schemeClr val="tx1"/>
                </a:solidFill>
                <a:effectLst/>
                <a:latin typeface="+mn-lt"/>
                <a:ea typeface="+mn-ea"/>
                <a:cs typeface="+mn-cs"/>
              </a:rPr>
              <a:t>嘗試映射新虛擬網絡 </a:t>
            </a:r>
            <a:r>
              <a:rPr lang="en-US" altLang="zh-TW" sz="1200" b="1" i="0" u="sng" kern="1200" dirty="0">
                <a:solidFill>
                  <a:schemeClr val="tx1"/>
                </a:solidFill>
                <a:effectLst/>
                <a:latin typeface="+mn-lt"/>
                <a:ea typeface="+mn-ea"/>
                <a:cs typeface="+mn-cs"/>
              </a:rPr>
              <a:t>(VN) </a:t>
            </a:r>
            <a:r>
              <a:rPr lang="zh-TW" altLang="en-US" sz="1200" b="1" i="0" u="sng" kern="1200" dirty="0">
                <a:solidFill>
                  <a:schemeClr val="tx1"/>
                </a:solidFill>
                <a:effectLst/>
                <a:latin typeface="+mn-lt"/>
                <a:ea typeface="+mn-ea"/>
                <a:cs typeface="+mn-cs"/>
              </a:rPr>
              <a:t>時重新配置當前已經映射好的虛擬網絡 </a:t>
            </a:r>
            <a:r>
              <a:rPr lang="en-US" altLang="zh-TW" sz="1200" b="1" i="0" u="sng" kern="1200" dirty="0">
                <a:solidFill>
                  <a:schemeClr val="tx1"/>
                </a:solidFill>
                <a:effectLst/>
                <a:latin typeface="+mn-lt"/>
                <a:ea typeface="+mn-ea"/>
                <a:cs typeface="+mn-cs"/>
              </a:rPr>
              <a:t>(VN) </a:t>
            </a:r>
            <a:r>
              <a:rPr lang="zh-TW" altLang="en-US" sz="1200" b="1" i="0" u="sng" kern="1200" dirty="0">
                <a:solidFill>
                  <a:schemeClr val="tx1"/>
                </a:solidFill>
                <a:effectLst/>
                <a:latin typeface="+mn-lt"/>
                <a:ea typeface="+mn-ea"/>
                <a:cs typeface="+mn-cs"/>
              </a:rPr>
              <a:t>的能力</a:t>
            </a:r>
            <a:r>
              <a:rPr lang="zh-TW" altLang="en-US" sz="1200" b="0" i="0" kern="1200" dirty="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9</a:t>
            </a:fld>
            <a:endParaRPr lang="zh-TW" altLang="en-US"/>
          </a:p>
        </p:txBody>
      </p:sp>
    </p:spTree>
    <p:extLst>
      <p:ext uri="{BB962C8B-B14F-4D97-AF65-F5344CB8AC3E}">
        <p14:creationId xmlns:p14="http://schemas.microsoft.com/office/powerpoint/2010/main" val="2497033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2020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364577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11/3/2021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0068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11/3/2021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5326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190307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sz="2800" b="0" u="none">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a:defRPr sz="24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a:defRPr sz="20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a:defRPr sz="18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a:defRPr sz="18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11/3/2021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35762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11/3/2021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0459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11/3/2021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229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11/3/2021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8263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11/3/2021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404674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11/3/2021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346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11/3/2021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9571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11/3/2021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03995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11/3/2021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4344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11/3/2021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224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11/3/2021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82216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11/3/2021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68088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11/3/2021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066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11/3/2021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7000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11/3/2021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322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11/3/2021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49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11/3/2021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333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11/3/2021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981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11/3/2021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4015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11/3/2021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683417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66694" y="1213800"/>
            <a:ext cx="8307793" cy="2217906"/>
          </a:xfrm>
        </p:spPr>
        <p:txBody>
          <a:bodyPr/>
          <a:lstStyle/>
          <a:p>
            <a:r>
              <a:rPr lang="en-US" altLang="zh-TW" sz="3600" dirty="0">
                <a:latin typeface="Times New Roman" panose="02020603050405020304" pitchFamily="18" charset="0"/>
                <a:cs typeface="Times New Roman" panose="02020603050405020304" pitchFamily="18" charset="0"/>
              </a:rPr>
              <a:t>Re-optimizing the embedding of virtual infrastructures</a:t>
            </a:r>
          </a:p>
        </p:txBody>
      </p:sp>
      <p:sp>
        <p:nvSpPr>
          <p:cNvPr id="3" name="副標題 2"/>
          <p:cNvSpPr>
            <a:spLocks noGrp="1"/>
          </p:cNvSpPr>
          <p:nvPr>
            <p:ph type="subTitle" idx="1"/>
          </p:nvPr>
        </p:nvSpPr>
        <p:spPr>
          <a:xfrm>
            <a:off x="1732696" y="3397849"/>
            <a:ext cx="8726607" cy="2246351"/>
          </a:xfrm>
        </p:spPr>
        <p:txBody>
          <a:bodyPr/>
          <a:lstStyle/>
          <a:p>
            <a:r>
              <a:rPr lang="pt-BR" altLang="zh-TW" sz="2000" dirty="0">
                <a:solidFill>
                  <a:schemeClr val="tx1"/>
                </a:solidFill>
                <a:latin typeface="Times New Roman" panose="02020603050405020304" pitchFamily="18" charset="0"/>
                <a:cs typeface="Times New Roman" panose="02020603050405020304" pitchFamily="18" charset="0"/>
              </a:rPr>
              <a:t>João Soares and Susana Sargento</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73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II. RELATED WORK</a:t>
            </a:r>
            <a:endParaRPr lang="zh-TW" altLang="en-US" dirty="0"/>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1178988" cy="4525963"/>
          </a:xfrm>
        </p:spPr>
        <p:txBody>
          <a:bodyPr/>
          <a:lstStyle/>
          <a:p>
            <a:r>
              <a:rPr lang="en-US" altLang="zh-TW" dirty="0"/>
              <a:t>The acceptance ratio of the VNs is evaluated, as well as the impact of the reconfigurations on the running services.</a:t>
            </a:r>
          </a:p>
          <a:p>
            <a:r>
              <a:rPr lang="en-US" altLang="zh-TW" dirty="0"/>
              <a:t> [8] studies the delay minimization in the cloud network through a Mixed ILP (MILP) formulation.</a:t>
            </a:r>
          </a:p>
          <a:p>
            <a:r>
              <a:rPr lang="en-US" altLang="zh-TW" dirty="0"/>
              <a:t>[9] addresses reconfiguration in order to maximize the energy savings, and propose two heuristic approaches benchmarked by MILP approaches.  </a:t>
            </a:r>
          </a:p>
          <a:p>
            <a:r>
              <a:rPr lang="en-US" altLang="zh-TW" dirty="0"/>
              <a:t>The trade-off between energy savings and delay minimization was later studied in [10]. </a:t>
            </a:r>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a:t>
            </a:fld>
            <a:endParaRPr lang="en-US" altLang="zh-TW" dirty="0"/>
          </a:p>
        </p:txBody>
      </p:sp>
      <p:sp>
        <p:nvSpPr>
          <p:cNvPr id="5" name="矩形 4">
            <a:extLst>
              <a:ext uri="{FF2B5EF4-FFF2-40B4-BE49-F238E27FC236}">
                <a16:creationId xmlns:a16="http://schemas.microsoft.com/office/drawing/2014/main" id="{20FC9759-65F8-4B48-A5EE-ADD36753DD92}"/>
              </a:ext>
            </a:extLst>
          </p:cNvPr>
          <p:cNvSpPr/>
          <p:nvPr/>
        </p:nvSpPr>
        <p:spPr>
          <a:xfrm>
            <a:off x="170328" y="5476599"/>
            <a:ext cx="10757647" cy="954107"/>
          </a:xfrm>
          <a:prstGeom prst="rect">
            <a:avLst/>
          </a:prstGeom>
        </p:spPr>
        <p:txBody>
          <a:bodyPr wrap="square">
            <a:spAutoFit/>
          </a:bodyPr>
          <a:lstStyle/>
          <a:p>
            <a:r>
              <a:rPr lang="zh-TW" altLang="en-US" sz="1400" dirty="0">
                <a:latin typeface="Times New Roman" panose="02020603050405020304" pitchFamily="18" charset="0"/>
                <a:cs typeface="Times New Roman" panose="02020603050405020304" pitchFamily="18" charset="0"/>
              </a:rPr>
              <a:t>[8] B. Kantarci, H. Mouftah, Minimizing the provisioning delay in the cloud network: Benefits, overheads and challenges. IEEE ISCC, 1-4 July 2012.</a:t>
            </a:r>
          </a:p>
          <a:p>
            <a:r>
              <a:rPr lang="zh-TW" altLang="en-US" sz="1400" dirty="0">
                <a:latin typeface="Times New Roman" panose="02020603050405020304" pitchFamily="18" charset="0"/>
                <a:cs typeface="Times New Roman" panose="02020603050405020304" pitchFamily="18" charset="0"/>
              </a:rPr>
              <a:t>[9] B. Kantarci, H. Mouftah, Optimal Reconfiguration of the Cloud Network for Maximum Energy Savings. IEEE/ACM CCGrid, 2012.</a:t>
            </a:r>
          </a:p>
          <a:p>
            <a:r>
              <a:rPr lang="zh-TW" altLang="en-US" sz="1400" dirty="0">
                <a:latin typeface="Times New Roman" panose="02020603050405020304" pitchFamily="18" charset="0"/>
                <a:cs typeface="Times New Roman" panose="02020603050405020304" pitchFamily="18" charset="0"/>
              </a:rPr>
              <a:t>[10] B. Kantarci, H. Mouftah, Overcoming the energy versus delay trade-off in cloud network reconfiguration, IEEE ISCC, 1-4 July 2012.</a:t>
            </a:r>
          </a:p>
        </p:txBody>
      </p:sp>
    </p:spTree>
    <p:extLst>
      <p:ext uri="{BB962C8B-B14F-4D97-AF65-F5344CB8AC3E}">
        <p14:creationId xmlns:p14="http://schemas.microsoft.com/office/powerpoint/2010/main" val="277409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II. RELATED WORK</a:t>
            </a:r>
            <a:endParaRPr lang="zh-TW" altLang="en-US" dirty="0"/>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417638"/>
            <a:ext cx="10972800" cy="4525963"/>
          </a:xfrm>
        </p:spPr>
        <p:txBody>
          <a:bodyPr/>
          <a:lstStyle/>
          <a:p>
            <a:r>
              <a:rPr lang="en-US" altLang="zh-TW" dirty="0"/>
              <a:t>However, just like in the previous works, the interplay between CPU, memory, storage and network resources is not considered.</a:t>
            </a:r>
          </a:p>
          <a:p>
            <a:r>
              <a:rPr lang="en-US" altLang="zh-TW" dirty="0"/>
              <a:t>In [11] the authors designed a greedy algorithm with the objective to place applications where they will experience minimum network congestion.</a:t>
            </a:r>
          </a:p>
          <a:p>
            <a:r>
              <a:rPr lang="en-US" altLang="zh-TW" dirty="0"/>
              <a:t>[12] has a similar approach but also takes into account the objective of maximizing the VMs fault/failure tolerance.</a:t>
            </a:r>
          </a:p>
          <a:p>
            <a:r>
              <a:rPr lang="en-US" altLang="zh-TW" dirty="0"/>
              <a:t>However there is a considerable amount of work in the VN embedding field, a problem that closely relates to the VI one, that is a good reference point for addressing the VI embedding problem.</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a:t>
            </a:fld>
            <a:endParaRPr lang="en-US" altLang="zh-TW"/>
          </a:p>
        </p:txBody>
      </p:sp>
      <p:sp>
        <p:nvSpPr>
          <p:cNvPr id="5" name="矩形 4">
            <a:extLst>
              <a:ext uri="{FF2B5EF4-FFF2-40B4-BE49-F238E27FC236}">
                <a16:creationId xmlns:a16="http://schemas.microsoft.com/office/drawing/2014/main" id="{2128B697-23A6-417D-8B9B-96376640AF33}"/>
              </a:ext>
            </a:extLst>
          </p:cNvPr>
          <p:cNvSpPr/>
          <p:nvPr/>
        </p:nvSpPr>
        <p:spPr>
          <a:xfrm>
            <a:off x="116541" y="5982812"/>
            <a:ext cx="9637059" cy="738664"/>
          </a:xfrm>
          <a:prstGeom prst="rect">
            <a:avLst/>
          </a:prstGeom>
        </p:spPr>
        <p:txBody>
          <a:bodyPr wrap="square">
            <a:spAutoFit/>
          </a:bodyPr>
          <a:lstStyle/>
          <a:p>
            <a:r>
              <a:rPr lang="zh-TW" altLang="en-US" sz="1400" dirty="0"/>
              <a:t>[11] M. Mihailescu, et.al, Optimized application placement for network congestion and failure resiliency in cloudsm, IEEE CloudNet, 2015</a:t>
            </a:r>
          </a:p>
          <a:p>
            <a:r>
              <a:rPr lang="zh-TW" altLang="en-US" sz="1400" dirty="0"/>
              <a:t>[12] B. Spinnewyn, et.al, Fault-tolerant application placement in heterogeneous cloud environments, International CNSM, 2015.</a:t>
            </a:r>
          </a:p>
        </p:txBody>
      </p:sp>
    </p:spTree>
    <p:extLst>
      <p:ext uri="{BB962C8B-B14F-4D97-AF65-F5344CB8AC3E}">
        <p14:creationId xmlns:p14="http://schemas.microsoft.com/office/powerpoint/2010/main" val="170562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III. CLOUD NETWORK VIRTUAL-ENABLED INFRASTRUCTURE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p:txBody>
          <a:bodyPr/>
          <a:lstStyle/>
          <a:p>
            <a:r>
              <a:rPr lang="en-US" altLang="zh-TW" dirty="0"/>
              <a:t>We consider the concept of cloud network virtual-enabled infrastructure, where cloud and network resources are part of a pool of resources, can be virtualized, and are managed in an integrated way. </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a:t>
            </a:fld>
            <a:endParaRPr lang="en-US" altLang="zh-TW"/>
          </a:p>
        </p:txBody>
      </p:sp>
    </p:spTree>
    <p:extLst>
      <p:ext uri="{BB962C8B-B14F-4D97-AF65-F5344CB8AC3E}">
        <p14:creationId xmlns:p14="http://schemas.microsoft.com/office/powerpoint/2010/main" val="4143009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Scenario</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p:txBody>
          <a:bodyPr/>
          <a:lstStyle/>
          <a:p>
            <a:r>
              <a:rPr lang="en-US" altLang="zh-TW" dirty="0"/>
              <a:t>Two types of nodes are considered, network nodes and server nodes, each with its specific set of associated characteristics.</a:t>
            </a:r>
          </a:p>
          <a:p>
            <a:r>
              <a:rPr lang="en-US" altLang="zh-TW" dirty="0"/>
              <a:t>Network nodes are characterized by the number of CPUs, CPU clock frequency, and amount of memory (</a:t>
            </a:r>
            <a:r>
              <a:rPr lang="en-US" altLang="zh-TW" i="1" dirty="0"/>
              <a:t>Cs</a:t>
            </a:r>
            <a:r>
              <a:rPr lang="en-US" altLang="zh-TW" dirty="0"/>
              <a:t>, </a:t>
            </a:r>
            <a:r>
              <a:rPr lang="en-US" altLang="zh-TW" i="1" dirty="0"/>
              <a:t>F</a:t>
            </a:r>
            <a:r>
              <a:rPr lang="en-US" altLang="zh-TW" dirty="0"/>
              <a:t>, and </a:t>
            </a:r>
            <a:r>
              <a:rPr lang="en-US" altLang="zh-TW" i="1" dirty="0"/>
              <a:t>M</a:t>
            </a:r>
            <a:r>
              <a:rPr lang="en-US" altLang="zh-TW" dirty="0"/>
              <a:t>).</a:t>
            </a:r>
          </a:p>
          <a:p>
            <a:r>
              <a:rPr lang="en-US" altLang="zh-TW" dirty="0"/>
              <a:t>Two types of network nodes are considered: those which have virtualization capabilities and can therefore host virtual network entities; and those that do not have virtualization capabilities, considered network transport elements only.</a:t>
            </a:r>
          </a:p>
          <a:p>
            <a:r>
              <a:rPr lang="en-US" altLang="zh-TW" dirty="0"/>
              <a:t>Server nodes are characterized by the same parameters as network nodes plus storage capabilities (</a:t>
            </a:r>
            <a:r>
              <a:rPr lang="en-US" altLang="zh-TW" i="1" dirty="0"/>
              <a:t>STG</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13</a:t>
            </a:fld>
            <a:endParaRPr lang="en-US" altLang="zh-TW"/>
          </a:p>
        </p:txBody>
      </p:sp>
    </p:spTree>
    <p:extLst>
      <p:ext uri="{BB962C8B-B14F-4D97-AF65-F5344CB8AC3E}">
        <p14:creationId xmlns:p14="http://schemas.microsoft.com/office/powerpoint/2010/main" val="35370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Scenario</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With respect to links, these are characterized by bandwidth capacity (B) and assumed to be bidirectional and with a maximum delay (D).</a:t>
            </a:r>
          </a:p>
          <a:p>
            <a:r>
              <a:rPr lang="en-US" altLang="zh-TW" dirty="0"/>
              <a:t>The infrastructure can host multiple VIs, as it is illustrated in Fig.1.</a:t>
            </a:r>
          </a:p>
          <a:p>
            <a:pPr marL="0" indent="0">
              <a:buNone/>
            </a:pP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14</a:t>
            </a:fld>
            <a:endParaRPr lang="en-US" altLang="zh-TW"/>
          </a:p>
        </p:txBody>
      </p:sp>
    </p:spTree>
    <p:extLst>
      <p:ext uri="{BB962C8B-B14F-4D97-AF65-F5344CB8AC3E}">
        <p14:creationId xmlns:p14="http://schemas.microsoft.com/office/powerpoint/2010/main" val="3115859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15</a:t>
            </a:fld>
            <a:endParaRPr lang="en-US" altLang="zh-TW"/>
          </a:p>
        </p:txBody>
      </p:sp>
      <p:pic>
        <p:nvPicPr>
          <p:cNvPr id="6" name="圖片 5">
            <a:extLst>
              <a:ext uri="{FF2B5EF4-FFF2-40B4-BE49-F238E27FC236}">
                <a16:creationId xmlns:a16="http://schemas.microsoft.com/office/drawing/2014/main" id="{DFB7A6C0-D575-4268-B507-80E426C26C90}"/>
              </a:ext>
            </a:extLst>
          </p:cNvPr>
          <p:cNvPicPr>
            <a:picLocks noChangeAspect="1"/>
          </p:cNvPicPr>
          <p:nvPr/>
        </p:nvPicPr>
        <p:blipFill>
          <a:blip r:embed="rId2"/>
          <a:stretch>
            <a:fillRect/>
          </a:stretch>
        </p:blipFill>
        <p:spPr>
          <a:xfrm>
            <a:off x="1638210" y="579665"/>
            <a:ext cx="8712380" cy="5776686"/>
          </a:xfrm>
          <a:prstGeom prst="rect">
            <a:avLst/>
          </a:prstGeom>
        </p:spPr>
      </p:pic>
      <p:sp>
        <p:nvSpPr>
          <p:cNvPr id="9" name="標題 8">
            <a:extLst>
              <a:ext uri="{FF2B5EF4-FFF2-40B4-BE49-F238E27FC236}">
                <a16:creationId xmlns:a16="http://schemas.microsoft.com/office/drawing/2014/main" id="{6E604535-D742-4A88-8E53-8C64F62F44AC}"/>
              </a:ext>
            </a:extLst>
          </p:cNvPr>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831493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Scenario</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VI nodes of a certain type (server, network) can only be accommodated in the infrastructure by nodes of the same type.</a:t>
                </a:r>
              </a:p>
              <a:p>
                <a:r>
                  <a:rPr lang="en-US" altLang="zh-TW" dirty="0"/>
                  <a:t>The reference to physical resources uses letter </a:t>
                </a:r>
                <a:r>
                  <a:rPr lang="en-US" altLang="zh-TW" i="1" dirty="0"/>
                  <a:t>P</a:t>
                </a:r>
                <a:r>
                  <a:rPr lang="en-US" altLang="zh-TW" dirty="0"/>
                  <a:t>, e.g., </a:t>
                </a:r>
                <a14:m>
                  <m:oMath xmlns:m="http://schemas.openxmlformats.org/officeDocument/2006/math">
                    <m:sSup>
                      <m:sSupPr>
                        <m:ctrlPr>
                          <a:rPr lang="en-US" altLang="zh-TW" i="1" smtClean="0">
                            <a:latin typeface="Cambria Math" panose="02040503050406030204" pitchFamily="18" charset="0"/>
                          </a:rPr>
                        </m:ctrlPr>
                      </m:sSupPr>
                      <m:e>
                        <m:r>
                          <m:rPr>
                            <m:sty m:val="p"/>
                          </m:rPr>
                          <a:rPr lang="en-US" altLang="zh-TW" i="1">
                            <a:latin typeface="Cambria Math" panose="02040503050406030204" pitchFamily="18" charset="0"/>
                          </a:rPr>
                          <m:t>N</m:t>
                        </m:r>
                      </m:e>
                      <m:sup>
                        <m:r>
                          <m:rPr>
                            <m:sty m:val="p"/>
                          </m:rPr>
                          <a:rPr lang="en-US" altLang="zh-TW" i="1">
                            <a:latin typeface="Cambria Math" panose="02040503050406030204" pitchFamily="18" charset="0"/>
                          </a:rPr>
                          <m:t>P</m:t>
                        </m:r>
                      </m:sup>
                    </m:sSup>
                  </m:oMath>
                </a14:m>
                <a:r>
                  <a:rPr lang="en-US" altLang="zh-TW" dirty="0"/>
                  <a:t>, and virtual resources use letter </a:t>
                </a:r>
                <a:r>
                  <a:rPr lang="en-US" altLang="zh-TW" i="1" dirty="0"/>
                  <a:t>V</a:t>
                </a:r>
                <a:r>
                  <a:rPr lang="en-US" altLang="zh-TW" dirty="0"/>
                  <a:t>, e.g., </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𝑁</m:t>
                        </m:r>
                      </m:e>
                      <m:sub>
                        <m:r>
                          <a:rPr lang="en-US" altLang="zh-TW" b="0" i="1" smtClean="0">
                            <a:latin typeface="Cambria Math" panose="02040503050406030204" pitchFamily="18" charset="0"/>
                          </a:rPr>
                          <m:t>𝑣</m:t>
                        </m:r>
                      </m:sub>
                      <m:sup>
                        <m:r>
                          <a:rPr lang="en-US" altLang="zh-TW" b="0" i="1" smtClean="0">
                            <a:latin typeface="Cambria Math" panose="02040503050406030204" pitchFamily="18" charset="0"/>
                          </a:rPr>
                          <m:t>𝑉</m:t>
                        </m:r>
                      </m:sup>
                    </m:sSubSup>
                  </m:oMath>
                </a14:m>
                <a:r>
                  <a:rPr lang="en-US" altLang="zh-TW" dirty="0"/>
                  <a:t>, where </a:t>
                </a:r>
                <a:r>
                  <a:rPr lang="en-US" altLang="zh-TW" i="1" dirty="0"/>
                  <a:t>v </a:t>
                </a:r>
                <a:r>
                  <a:rPr lang="en-US" altLang="zh-TW" dirty="0"/>
                  <a:t>refers to a specific VI.</a:t>
                </a:r>
              </a:p>
              <a:p>
                <a:r>
                  <a:rPr lang="en-US" altLang="zh-TW" dirty="0"/>
                  <a:t>The convention used for the index notation is the following: </a:t>
                </a:r>
                <a:r>
                  <a:rPr lang="en-US" altLang="zh-TW" i="1" dirty="0" err="1"/>
                  <a:t>i</a:t>
                </a:r>
                <a:r>
                  <a:rPr lang="en-US" altLang="zh-TW" dirty="0"/>
                  <a:t>, </a:t>
                </a:r>
                <a:r>
                  <a:rPr lang="en-US" altLang="zh-TW" i="1" dirty="0"/>
                  <a:t>j </a:t>
                </a:r>
                <a:r>
                  <a:rPr lang="en-US" altLang="zh-TW" dirty="0"/>
                  <a:t>for nodes and links in the physical network, and </a:t>
                </a:r>
                <a:r>
                  <a:rPr lang="en-US" altLang="zh-TW" i="1" dirty="0"/>
                  <a:t>m</a:t>
                </a:r>
                <a:r>
                  <a:rPr lang="en-US" altLang="zh-TW" dirty="0"/>
                  <a:t>, </a:t>
                </a:r>
                <a:r>
                  <a:rPr lang="en-US" altLang="zh-TW" i="1" dirty="0"/>
                  <a:t>n </a:t>
                </a:r>
                <a:r>
                  <a:rPr lang="en-US" altLang="zh-TW" dirty="0"/>
                  <a:t>for nodes and links in the VI.</a:t>
                </a:r>
                <a:endParaRPr lang="zh-TW" altLang="en-US" dirty="0"/>
              </a:p>
            </p:txBody>
          </p:sp>
        </mc:Choice>
        <mc:Fallback xmlns="">
          <p:sp>
            <p:nvSpPr>
              <p:cNvPr id="3" name="內容版面配置區 2">
                <a:extLst>
                  <a:ext uri="{FF2B5EF4-FFF2-40B4-BE49-F238E27FC236}">
                    <a16:creationId xmlns:a16="http://schemas.microsoft.com/office/drawing/2014/main" id="{D65A417D-8A5B-4EBB-8B69-405902DF6E92}"/>
                  </a:ext>
                </a:extLst>
              </p:cNvPr>
              <p:cNvSpPr>
                <a:spLocks noGrp="1" noRot="1" noChangeAspect="1" noMove="1" noResize="1" noEditPoints="1" noAdjustHandles="1" noChangeArrowheads="1" noChangeShapeType="1" noTextEdit="1"/>
              </p:cNvSpPr>
              <p:nvPr>
                <p:ph idx="1"/>
              </p:nvPr>
            </p:nvSpPr>
            <p:spPr>
              <a:xfrm>
                <a:off x="609600" y="1600201"/>
                <a:ext cx="10972800" cy="4525963"/>
              </a:xfrm>
              <a:blipFill>
                <a:blip r:embed="rId3"/>
                <a:stretch>
                  <a:fillRect l="-944" t="-1482" r="-1667"/>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16</a:t>
            </a:fld>
            <a:endParaRPr lang="en-US" altLang="zh-TW"/>
          </a:p>
        </p:txBody>
      </p:sp>
    </p:spTree>
    <p:extLst>
      <p:ext uri="{BB962C8B-B14F-4D97-AF65-F5344CB8AC3E}">
        <p14:creationId xmlns:p14="http://schemas.microsoft.com/office/powerpoint/2010/main" val="1935413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Scenario</a:t>
            </a:r>
            <a:endParaRPr lang="zh-TW" altLang="en-US" dirty="0">
              <a:latin typeface="Times New Roman" panose="02020603050405020304" pitchFamily="18" charset="0"/>
              <a:cs typeface="Times New Roman" panose="02020603050405020304" pitchFamily="18" charset="0"/>
            </a:endParaRPr>
          </a:p>
        </p:txBody>
      </p:sp>
      <p:pic>
        <p:nvPicPr>
          <p:cNvPr id="5" name="內容版面配置區 4">
            <a:extLst>
              <a:ext uri="{FF2B5EF4-FFF2-40B4-BE49-F238E27FC236}">
                <a16:creationId xmlns:a16="http://schemas.microsoft.com/office/drawing/2014/main" id="{3239F891-D29A-4832-B90C-A5EF960E5CF7}"/>
              </a:ext>
            </a:extLst>
          </p:cNvPr>
          <p:cNvPicPr>
            <a:picLocks noGrp="1" noChangeAspect="1"/>
          </p:cNvPicPr>
          <p:nvPr>
            <p:ph idx="1"/>
          </p:nvPr>
        </p:nvPicPr>
        <p:blipFill>
          <a:blip r:embed="rId2"/>
          <a:stretch>
            <a:fillRect/>
          </a:stretch>
        </p:blipFill>
        <p:spPr>
          <a:xfrm>
            <a:off x="2847773" y="503237"/>
            <a:ext cx="6496453" cy="6080125"/>
          </a:xfrm>
          <a:prstGeom prst="rect">
            <a:avLst/>
          </a:prstGeom>
        </p:spPr>
      </p:pic>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17</a:t>
            </a:fld>
            <a:endParaRPr lang="en-US" altLang="zh-TW"/>
          </a:p>
        </p:txBody>
      </p:sp>
    </p:spTree>
    <p:extLst>
      <p:ext uri="{BB962C8B-B14F-4D97-AF65-F5344CB8AC3E}">
        <p14:creationId xmlns:p14="http://schemas.microsoft.com/office/powerpoint/2010/main" val="339341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B. Virtual Embedding Problem</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The VI embedding problem is known to be NP-hard.	</a:t>
            </a:r>
          </a:p>
          <a:p>
            <a:r>
              <a:rPr lang="en-US" altLang="zh-TW" dirty="0"/>
              <a:t>VIs can be mapped according to multiple objectives, e.g.: occupy the lowest bandwidth possible; balancing the occupation of the physical nodes. </a:t>
            </a:r>
          </a:p>
          <a:p>
            <a:r>
              <a:rPr lang="en-US" altLang="zh-TW" dirty="0"/>
              <a:t>Combining both objectives is not simple as they are not standalone, i.e. the choice of an ideal physical node may not allow the choice of the ideal physical link. </a:t>
            </a:r>
          </a:p>
          <a:p>
            <a:r>
              <a:rPr lang="en-US" altLang="zh-TW" dirty="0"/>
              <a:t>This is considered to be a multiple-objective optimization problem (MOP), where two or more conflicting objectives subject to constraints need to be simultaneously optimized.</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18</a:t>
            </a:fld>
            <a:endParaRPr lang="en-US" altLang="zh-TW"/>
          </a:p>
        </p:txBody>
      </p:sp>
    </p:spTree>
    <p:extLst>
      <p:ext uri="{BB962C8B-B14F-4D97-AF65-F5344CB8AC3E}">
        <p14:creationId xmlns:p14="http://schemas.microsoft.com/office/powerpoint/2010/main" val="1785689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IV. MATHEMATICAL FORMULATION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This section presents the mathematical formulation to solve the VI embedding problem. </a:t>
            </a:r>
          </a:p>
          <a:p>
            <a:r>
              <a:rPr lang="en-US" altLang="zh-TW" dirty="0"/>
              <a:t>Special attention is given to the formulation introduced that allows the VI re-optimization.</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19</a:t>
            </a:fld>
            <a:endParaRPr lang="en-US" altLang="zh-TW"/>
          </a:p>
        </p:txBody>
      </p:sp>
    </p:spTree>
    <p:extLst>
      <p:ext uri="{BB962C8B-B14F-4D97-AF65-F5344CB8AC3E}">
        <p14:creationId xmlns:p14="http://schemas.microsoft.com/office/powerpoint/2010/main" val="258301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518139"/>
            <a:ext cx="11080376" cy="4929809"/>
          </a:xfrm>
        </p:spPr>
        <p:txBody>
          <a:bodyPr/>
          <a:lstStyle/>
          <a:p>
            <a:pPr marL="340995" indent="-340995"/>
            <a:r>
              <a:rPr lang="en-US" altLang="zh-TW" sz="2800" dirty="0">
                <a:latin typeface="Times New Roman" panose="02020603050405020304" pitchFamily="18" charset="0"/>
                <a:cs typeface="Times New Roman" panose="02020603050405020304" pitchFamily="18" charset="0"/>
              </a:rPr>
              <a:t>Abstract</a:t>
            </a:r>
          </a:p>
          <a:p>
            <a:pPr marL="340995" indent="-340995"/>
            <a:r>
              <a:rPr lang="en-US" altLang="zh-TW" sz="2800" dirty="0">
                <a:latin typeface="Times New Roman" panose="02020603050405020304" pitchFamily="18" charset="0"/>
                <a:cs typeface="Times New Roman" panose="02020603050405020304" pitchFamily="18" charset="0"/>
              </a:rPr>
              <a:t>INTRODUCTION</a:t>
            </a:r>
          </a:p>
          <a:p>
            <a:pPr marL="340995" indent="-340995"/>
            <a:r>
              <a:rPr lang="en-US" altLang="zh-TW" sz="2800" dirty="0">
                <a:latin typeface="Times New Roman" panose="02020603050405020304" pitchFamily="18" charset="0"/>
                <a:cs typeface="Times New Roman" panose="02020603050405020304" pitchFamily="18" charset="0"/>
              </a:rPr>
              <a:t>RELATED WORK</a:t>
            </a:r>
          </a:p>
          <a:p>
            <a:pPr marL="340995" indent="-340995"/>
            <a:r>
              <a:rPr lang="en-US" altLang="zh-TW" sz="2800" dirty="0">
                <a:latin typeface="Times New Roman" panose="02020603050405020304" pitchFamily="18" charset="0"/>
                <a:cs typeface="Times New Roman" panose="02020603050405020304" pitchFamily="18" charset="0"/>
              </a:rPr>
              <a:t>CLOUD NETWORK VIRTUAL-ENABLED INFRASTRUCTURE</a:t>
            </a:r>
          </a:p>
          <a:p>
            <a:pPr marL="340995" indent="-340995"/>
            <a:r>
              <a:rPr lang="en-US" altLang="zh-TW" sz="2800" dirty="0">
                <a:latin typeface="Times New Roman" panose="02020603050405020304" pitchFamily="18" charset="0"/>
                <a:cs typeface="Times New Roman" panose="02020603050405020304" pitchFamily="18" charset="0"/>
              </a:rPr>
              <a:t>MATHEMATICAL FORMULATION</a:t>
            </a:r>
          </a:p>
          <a:p>
            <a:pPr marL="340995" indent="-340995"/>
            <a:r>
              <a:rPr lang="en-US" altLang="zh-TW" sz="2800" dirty="0">
                <a:latin typeface="Times New Roman" panose="02020603050405020304" pitchFamily="18" charset="0"/>
                <a:cs typeface="Times New Roman" panose="02020603050405020304" pitchFamily="18" charset="0"/>
              </a:rPr>
              <a:t>EMBEDDING STRATEGIES</a:t>
            </a:r>
          </a:p>
          <a:p>
            <a:pPr marL="340995" indent="-340995"/>
            <a:r>
              <a:rPr lang="en-US" altLang="zh-TW" sz="2800" dirty="0">
                <a:latin typeface="Times New Roman" panose="02020603050405020304" pitchFamily="18" charset="0"/>
                <a:cs typeface="Times New Roman" panose="02020603050405020304" pitchFamily="18" charset="0"/>
              </a:rPr>
              <a:t>EVALUATION</a:t>
            </a:r>
          </a:p>
          <a:p>
            <a:pPr marL="340995" indent="-340995"/>
            <a:r>
              <a:rPr lang="en-US" altLang="zh-TW" sz="2800" dirty="0">
                <a:latin typeface="Times New Roman" panose="02020603050405020304" pitchFamily="18" charset="0"/>
                <a:cs typeface="Times New Roman" panose="02020603050405020304" pitchFamily="18" charset="0"/>
              </a:rPr>
              <a:t>CONCLUSION AND FUTURE WORK</a:t>
            </a:r>
          </a:p>
          <a:p>
            <a:pPr marL="340995" indent="-340995"/>
            <a:r>
              <a:rPr lang="en-US" altLang="zh-TW" sz="2800" dirty="0">
                <a:latin typeface="Times New Roman" panose="02020603050405020304" pitchFamily="18" charset="0"/>
                <a:cs typeface="Times New Roman" panose="02020603050405020304" pitchFamily="18" charset="0"/>
              </a:rPr>
              <a:t>REFERENCES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a:t>
            </a:fld>
            <a:endParaRPr lang="en-US" altLang="zh-TW" dirty="0">
              <a:ea typeface="新細明體" charset="-120"/>
            </a:endParaRPr>
          </a:p>
        </p:txBody>
      </p:sp>
    </p:spTree>
    <p:extLst>
      <p:ext uri="{BB962C8B-B14F-4D97-AF65-F5344CB8AC3E}">
        <p14:creationId xmlns:p14="http://schemas.microsoft.com/office/powerpoint/2010/main" val="2746970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Assignment Variables &amp; Generic Constraint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The formulation considers two binary assignment variables, </a:t>
            </a:r>
            <a:r>
              <a:rPr lang="en-US" altLang="zh-TW" i="1" dirty="0"/>
              <a:t>x </a:t>
            </a:r>
            <a:r>
              <a:rPr lang="en-US" altLang="zh-TW" dirty="0"/>
              <a:t>and </a:t>
            </a:r>
            <a:r>
              <a:rPr lang="en-US" altLang="zh-TW" i="1" dirty="0"/>
              <a:t>y</a:t>
            </a:r>
            <a:r>
              <a:rPr lang="en-US" altLang="zh-TW" dirty="0"/>
              <a:t>, one for the virtual nodes and another for virtual links as equations (1) and (2) show.</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20</a:t>
            </a:fld>
            <a:endParaRPr lang="en-US" altLang="zh-TW"/>
          </a:p>
        </p:txBody>
      </p:sp>
      <p:pic>
        <p:nvPicPr>
          <p:cNvPr id="5" name="圖片 4">
            <a:extLst>
              <a:ext uri="{FF2B5EF4-FFF2-40B4-BE49-F238E27FC236}">
                <a16:creationId xmlns:a16="http://schemas.microsoft.com/office/drawing/2014/main" id="{843EB240-148A-43CD-9000-DE8C8B259CEB}"/>
              </a:ext>
            </a:extLst>
          </p:cNvPr>
          <p:cNvPicPr>
            <a:picLocks noChangeAspect="1"/>
          </p:cNvPicPr>
          <p:nvPr/>
        </p:nvPicPr>
        <p:blipFill>
          <a:blip r:embed="rId3"/>
          <a:stretch>
            <a:fillRect/>
          </a:stretch>
        </p:blipFill>
        <p:spPr>
          <a:xfrm>
            <a:off x="817684" y="3429000"/>
            <a:ext cx="8738231" cy="1828799"/>
          </a:xfrm>
          <a:prstGeom prst="rect">
            <a:avLst/>
          </a:prstGeom>
        </p:spPr>
      </p:pic>
    </p:spTree>
    <p:extLst>
      <p:ext uri="{BB962C8B-B14F-4D97-AF65-F5344CB8AC3E}">
        <p14:creationId xmlns:p14="http://schemas.microsoft.com/office/powerpoint/2010/main" val="1074940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Assignment Variables &amp; Generic Constraint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As mentioned in section III, virtual servers are assigned to physical server nodes. </a:t>
            </a:r>
          </a:p>
          <a:p>
            <a:r>
              <a:rPr lang="en-US" altLang="zh-TW" dirty="0"/>
              <a:t>Equation (3) reflects this constraint plus the fact that a virtual node is assigned just to one physical node. </a:t>
            </a:r>
          </a:p>
          <a:p>
            <a:r>
              <a:rPr lang="en-US" altLang="zh-TW" dirty="0"/>
              <a:t>Moreover, equation (4) assures that virtual network nodes are assigned to network nodes with virtual capabilities.</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21</a:t>
            </a:fld>
            <a:endParaRPr lang="en-US" altLang="zh-TW"/>
          </a:p>
        </p:txBody>
      </p:sp>
      <p:pic>
        <p:nvPicPr>
          <p:cNvPr id="6" name="圖片 5">
            <a:extLst>
              <a:ext uri="{FF2B5EF4-FFF2-40B4-BE49-F238E27FC236}">
                <a16:creationId xmlns:a16="http://schemas.microsoft.com/office/drawing/2014/main" id="{B4BBB7CD-BDCE-4A96-ABAB-F76E5D151E9D}"/>
              </a:ext>
            </a:extLst>
          </p:cNvPr>
          <p:cNvPicPr>
            <a:picLocks noChangeAspect="1"/>
          </p:cNvPicPr>
          <p:nvPr/>
        </p:nvPicPr>
        <p:blipFill>
          <a:blip r:embed="rId3"/>
          <a:stretch>
            <a:fillRect/>
          </a:stretch>
        </p:blipFill>
        <p:spPr>
          <a:xfrm>
            <a:off x="896814" y="4688113"/>
            <a:ext cx="9826869" cy="1668238"/>
          </a:xfrm>
          <a:prstGeom prst="rect">
            <a:avLst/>
          </a:prstGeom>
        </p:spPr>
      </p:pic>
    </p:spTree>
    <p:extLst>
      <p:ext uri="{BB962C8B-B14F-4D97-AF65-F5344CB8AC3E}">
        <p14:creationId xmlns:p14="http://schemas.microsoft.com/office/powerpoint/2010/main" val="2786093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Assignment Variables &amp; Generic Constraint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Equations (5), (6) and (7) guarantee that the capacity values of physical nodes are kept within range. </a:t>
            </a:r>
          </a:p>
          <a:p>
            <a:r>
              <a:rPr lang="en-US" altLang="zh-TW" dirty="0"/>
              <a:t>Equation (8) makes sure the physical node selected has at least the same frequency as the virtual node.</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22</a:t>
            </a:fld>
            <a:endParaRPr lang="en-US" altLang="zh-TW"/>
          </a:p>
        </p:txBody>
      </p:sp>
      <p:pic>
        <p:nvPicPr>
          <p:cNvPr id="5" name="圖片 4">
            <a:extLst>
              <a:ext uri="{FF2B5EF4-FFF2-40B4-BE49-F238E27FC236}">
                <a16:creationId xmlns:a16="http://schemas.microsoft.com/office/drawing/2014/main" id="{C214FA60-7970-4C6A-99DA-3FB1859222BD}"/>
              </a:ext>
            </a:extLst>
          </p:cNvPr>
          <p:cNvPicPr>
            <a:picLocks noChangeAspect="1"/>
          </p:cNvPicPr>
          <p:nvPr/>
        </p:nvPicPr>
        <p:blipFill>
          <a:blip r:embed="rId3"/>
          <a:stretch>
            <a:fillRect/>
          </a:stretch>
        </p:blipFill>
        <p:spPr>
          <a:xfrm>
            <a:off x="800098" y="3578209"/>
            <a:ext cx="7724409" cy="2887568"/>
          </a:xfrm>
          <a:prstGeom prst="rect">
            <a:avLst/>
          </a:prstGeom>
        </p:spPr>
      </p:pic>
    </p:spTree>
    <p:extLst>
      <p:ext uri="{BB962C8B-B14F-4D97-AF65-F5344CB8AC3E}">
        <p14:creationId xmlns:p14="http://schemas.microsoft.com/office/powerpoint/2010/main" val="3993616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Assignment Variables &amp; Generic Constraint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Equation (9) applies the multi-commodity flow constraint [13] with a node-link formulation [14] to simultaneously optimize the mapping of virtual links and nodes. </a:t>
            </a:r>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23</a:t>
            </a:fld>
            <a:endParaRPr lang="en-US" altLang="zh-TW"/>
          </a:p>
        </p:txBody>
      </p:sp>
      <p:pic>
        <p:nvPicPr>
          <p:cNvPr id="5" name="圖片 4">
            <a:extLst>
              <a:ext uri="{FF2B5EF4-FFF2-40B4-BE49-F238E27FC236}">
                <a16:creationId xmlns:a16="http://schemas.microsoft.com/office/drawing/2014/main" id="{E1D169FC-DD66-4BE1-9EAB-0FA0FCBFF1DE}"/>
              </a:ext>
            </a:extLst>
          </p:cNvPr>
          <p:cNvPicPr>
            <a:picLocks noChangeAspect="1"/>
          </p:cNvPicPr>
          <p:nvPr/>
        </p:nvPicPr>
        <p:blipFill>
          <a:blip r:embed="rId3"/>
          <a:stretch>
            <a:fillRect/>
          </a:stretch>
        </p:blipFill>
        <p:spPr>
          <a:xfrm>
            <a:off x="609600" y="4283154"/>
            <a:ext cx="8139022" cy="888903"/>
          </a:xfrm>
          <a:prstGeom prst="rect">
            <a:avLst/>
          </a:prstGeom>
        </p:spPr>
      </p:pic>
      <p:sp>
        <p:nvSpPr>
          <p:cNvPr id="6" name="矩形 5">
            <a:extLst>
              <a:ext uri="{FF2B5EF4-FFF2-40B4-BE49-F238E27FC236}">
                <a16:creationId xmlns:a16="http://schemas.microsoft.com/office/drawing/2014/main" id="{F447A768-352A-406C-AF08-926D6E9CE664}"/>
              </a:ext>
            </a:extLst>
          </p:cNvPr>
          <p:cNvSpPr/>
          <p:nvPr/>
        </p:nvSpPr>
        <p:spPr>
          <a:xfrm>
            <a:off x="463061" y="5472864"/>
            <a:ext cx="11075377" cy="954107"/>
          </a:xfrm>
          <a:prstGeom prst="rect">
            <a:avLst/>
          </a:prstGeom>
        </p:spPr>
        <p:txBody>
          <a:bodyPr wrap="square">
            <a:spAutoFit/>
          </a:bodyPr>
          <a:lstStyle/>
          <a:p>
            <a:r>
              <a:rPr lang="zh-TW" altLang="en-US" sz="1400" dirty="0"/>
              <a:t>[13] S. Even, et.al, On the complexity of time table and multi-commodity flow problems, Foundations of Computer Science, 16th Annual Symposium on, (pp. 184-193), 1975.</a:t>
            </a:r>
          </a:p>
          <a:p>
            <a:r>
              <a:rPr lang="zh-TW" altLang="en-US" sz="1400" dirty="0"/>
              <a:t>[14] M. Pioro, D. Medhi. Routing, Flow, and Capacity Design in ommunication and Computer Networks. San Francisco, CA, USA: Morgan Kaufmann Publishers Inc, 2004. 2017 IEEE Symposium on Computers and Communications (ISCC) Authorized</a:t>
            </a:r>
          </a:p>
        </p:txBody>
      </p:sp>
    </p:spTree>
    <p:extLst>
      <p:ext uri="{BB962C8B-B14F-4D97-AF65-F5344CB8AC3E}">
        <p14:creationId xmlns:p14="http://schemas.microsoft.com/office/powerpoint/2010/main" val="2210614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Assignment Variables &amp; Generic Constraint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Equation (10) guarantees that each physical link selected has enough bandwidth available to host a virtual link. Finally, equation (11) guarantees that the virtual link delay constraint is met.</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24</a:t>
            </a:fld>
            <a:endParaRPr lang="en-US" altLang="zh-TW" dirty="0"/>
          </a:p>
        </p:txBody>
      </p:sp>
      <p:pic>
        <p:nvPicPr>
          <p:cNvPr id="5" name="圖片 4">
            <a:extLst>
              <a:ext uri="{FF2B5EF4-FFF2-40B4-BE49-F238E27FC236}">
                <a16:creationId xmlns:a16="http://schemas.microsoft.com/office/drawing/2014/main" id="{A077553F-B83D-4346-9527-13A74829A777}"/>
              </a:ext>
            </a:extLst>
          </p:cNvPr>
          <p:cNvPicPr>
            <a:picLocks noChangeAspect="1"/>
          </p:cNvPicPr>
          <p:nvPr/>
        </p:nvPicPr>
        <p:blipFill>
          <a:blip r:embed="rId3"/>
          <a:stretch>
            <a:fillRect/>
          </a:stretch>
        </p:blipFill>
        <p:spPr>
          <a:xfrm>
            <a:off x="1134208" y="3595904"/>
            <a:ext cx="9259398" cy="2066341"/>
          </a:xfrm>
          <a:prstGeom prst="rect">
            <a:avLst/>
          </a:prstGeom>
        </p:spPr>
      </p:pic>
    </p:spTree>
    <p:extLst>
      <p:ext uri="{BB962C8B-B14F-4D97-AF65-F5344CB8AC3E}">
        <p14:creationId xmlns:p14="http://schemas.microsoft.com/office/powerpoint/2010/main" val="2059437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B. Formulations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417638"/>
            <a:ext cx="10972800" cy="4525963"/>
          </a:xfrm>
        </p:spPr>
        <p:txBody>
          <a:bodyPr/>
          <a:lstStyle/>
          <a:p>
            <a:r>
              <a:rPr lang="en-US" altLang="zh-TW" dirty="0"/>
              <a:t>Herein, we specifically focus on the re-optimization formulation.</a:t>
            </a:r>
          </a:p>
          <a:p>
            <a:r>
              <a:rPr lang="en-US" altLang="zh-TW" dirty="0"/>
              <a:t>The remaining formulations that support this article - maximum node and link load formulation, bandwidth consumption, and node and link state formulation - are presented in [5] and summarized here.</a:t>
            </a:r>
          </a:p>
          <a:p>
            <a:r>
              <a:rPr lang="en-US" altLang="zh-TW" dirty="0"/>
              <a:t>The maximum load formulation provides the load consumption of each type of resource (server node, network node and link) that is more loaded among all other resources. </a:t>
            </a:r>
          </a:p>
          <a:p>
            <a:r>
              <a:rPr lang="en-US" altLang="zh-TW" dirty="0"/>
              <a:t>The bandwidth consumption formulation calculates the total bandwidth that a VI consumes. </a:t>
            </a:r>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25</a:t>
            </a:fld>
            <a:endParaRPr lang="en-US" altLang="zh-TW"/>
          </a:p>
        </p:txBody>
      </p:sp>
      <p:sp>
        <p:nvSpPr>
          <p:cNvPr id="5" name="矩形 4">
            <a:extLst>
              <a:ext uri="{FF2B5EF4-FFF2-40B4-BE49-F238E27FC236}">
                <a16:creationId xmlns:a16="http://schemas.microsoft.com/office/drawing/2014/main" id="{FD5C51E4-41BD-4FC4-87AA-E8658FF6C354}"/>
              </a:ext>
            </a:extLst>
          </p:cNvPr>
          <p:cNvSpPr/>
          <p:nvPr/>
        </p:nvSpPr>
        <p:spPr>
          <a:xfrm>
            <a:off x="609600" y="5943601"/>
            <a:ext cx="9144000" cy="523220"/>
          </a:xfrm>
          <a:prstGeom prst="rect">
            <a:avLst/>
          </a:prstGeom>
        </p:spPr>
        <p:txBody>
          <a:bodyPr wrap="square">
            <a:spAutoFit/>
          </a:bodyPr>
          <a:lstStyle/>
          <a:p>
            <a:r>
              <a:rPr lang="en-US" altLang="zh-TW" sz="1400" dirty="0">
                <a:latin typeface="TimesNewRoman"/>
              </a:rPr>
              <a:t>[5] J. Soares, J. Aparicio, S. </a:t>
            </a:r>
            <a:r>
              <a:rPr lang="en-US" altLang="zh-TW" sz="1400" dirty="0" err="1">
                <a:latin typeface="TimesNewRoman"/>
              </a:rPr>
              <a:t>Sargento</a:t>
            </a:r>
            <a:r>
              <a:rPr lang="en-US" altLang="zh-TW" sz="1400" dirty="0">
                <a:latin typeface="TimesNewRoman"/>
              </a:rPr>
              <a:t>, Dynamic strategies for the optimal</a:t>
            </a:r>
            <a:r>
              <a:rPr lang="zh-TW" altLang="en-US" sz="1400" dirty="0">
                <a:latin typeface="TimesNewRoman"/>
              </a:rPr>
              <a:t> </a:t>
            </a:r>
            <a:r>
              <a:rPr lang="en-US" altLang="zh-TW" sz="1400" dirty="0">
                <a:latin typeface="TimesNewRoman"/>
              </a:rPr>
              <a:t>embedding of virtual infrastructures, submitted to IEEE ICC, June 2017.</a:t>
            </a:r>
            <a:endParaRPr lang="zh-TW" altLang="en-US" sz="1400" dirty="0"/>
          </a:p>
        </p:txBody>
      </p:sp>
    </p:spTree>
    <p:extLst>
      <p:ext uri="{BB962C8B-B14F-4D97-AF65-F5344CB8AC3E}">
        <p14:creationId xmlns:p14="http://schemas.microsoft.com/office/powerpoint/2010/main" val="1943837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B. Formulations</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The node and link state formulation keeps track of the state (active or not) of all resources.</a:t>
                </a:r>
              </a:p>
              <a:p>
                <a:r>
                  <a:rPr lang="en-US" altLang="zh-TW" dirty="0"/>
                  <a:t>In this sense, we keep record of the currently mapped VIs in the physical infrastructure in variables X and Y. </a:t>
                </a:r>
              </a:p>
              <a:p>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𝑋</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𝑣</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p>
                    </m:sSubSup>
                  </m:oMath>
                </a14:m>
                <a:r>
                  <a:rPr lang="en-US" altLang="zh-TW" dirty="0"/>
                  <a:t> denotes if virtual node </a:t>
                </a:r>
                <a:r>
                  <a:rPr lang="en-US" altLang="zh-TW" i="1" dirty="0"/>
                  <a:t>m </a:t>
                </a:r>
                <a:r>
                  <a:rPr lang="en-US" altLang="zh-TW" dirty="0"/>
                  <a:t>of VI </a:t>
                </a:r>
                <a:r>
                  <a:rPr lang="en-US" altLang="zh-TW" i="1" dirty="0"/>
                  <a:t>v </a:t>
                </a:r>
                <a:r>
                  <a:rPr lang="en-US" altLang="zh-TW" dirty="0"/>
                  <a:t>is mapped at the physical node </a:t>
                </a:r>
                <a:r>
                  <a:rPr lang="en-US" altLang="zh-TW" i="1" dirty="0" err="1"/>
                  <a:t>i</a:t>
                </a:r>
                <a:r>
                  <a:rPr lang="en-US" altLang="zh-TW" i="1" dirty="0"/>
                  <a:t> </a:t>
                </a:r>
                <a:r>
                  <a:rPr lang="en-US" altLang="zh-TW" dirty="0"/>
                  <a:t>(</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𝑋</m:t>
                        </m:r>
                      </m:e>
                      <m:sub>
                        <m:r>
                          <a:rPr lang="en-US" altLang="zh-TW" i="1">
                            <a:latin typeface="Cambria Math" panose="02040503050406030204" pitchFamily="18" charset="0"/>
                          </a:rPr>
                          <m:t>𝑖</m:t>
                        </m:r>
                      </m:sub>
                      <m:sup>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m:t>
                        </m:r>
                      </m:sup>
                    </m:sSubSup>
                  </m:oMath>
                </a14:m>
                <a:r>
                  <a:rPr lang="en-US" altLang="zh-TW" dirty="0"/>
                  <a:t>=1) or not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𝑋</m:t>
                        </m:r>
                      </m:e>
                      <m:sub>
                        <m:r>
                          <a:rPr lang="en-US" altLang="zh-TW" i="1">
                            <a:latin typeface="Cambria Math" panose="02040503050406030204" pitchFamily="18" charset="0"/>
                          </a:rPr>
                          <m:t>𝑖</m:t>
                        </m:r>
                      </m:sub>
                      <m:sup>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m:t>
                        </m:r>
                      </m:sup>
                    </m:sSubSup>
                  </m:oMath>
                </a14:m>
                <a:r>
                  <a:rPr lang="en-US" altLang="zh-TW" dirty="0"/>
                  <a:t>=0).</a:t>
                </a:r>
              </a:p>
              <a:p>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𝑌</m:t>
                        </m:r>
                      </m:e>
                      <m:sub>
                        <m:r>
                          <a:rPr lang="en-US" altLang="zh-TW" i="1">
                            <a:latin typeface="Cambria Math" panose="02040503050406030204" pitchFamily="18" charset="0"/>
                          </a:rPr>
                          <m:t>𝑖</m:t>
                        </m:r>
                        <m:r>
                          <a:rPr lang="en-US" altLang="zh-TW" b="0" i="1" smtClean="0">
                            <a:latin typeface="Cambria Math" panose="02040503050406030204" pitchFamily="18" charset="0"/>
                          </a:rPr>
                          <m:t>𝑗</m:t>
                        </m:r>
                      </m:sub>
                      <m:sup>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m:t>
                        </m:r>
                      </m:sup>
                    </m:sSubSup>
                    <m:r>
                      <a:rPr lang="en-US" altLang="zh-TW" i="1">
                        <a:latin typeface="Cambria Math" panose="02040503050406030204" pitchFamily="18" charset="0"/>
                      </a:rPr>
                      <m:t> </m:t>
                    </m:r>
                  </m:oMath>
                </a14:m>
                <a:r>
                  <a:rPr lang="en-US" altLang="zh-TW" dirty="0"/>
                  <a:t>denotes if virtual link </a:t>
                </a:r>
                <a:r>
                  <a:rPr lang="en-US" altLang="zh-TW" i="1" dirty="0" err="1"/>
                  <a:t>mn</a:t>
                </a:r>
                <a:r>
                  <a:rPr lang="en-US" altLang="zh-TW" i="1" dirty="0"/>
                  <a:t> </a:t>
                </a:r>
                <a:r>
                  <a:rPr lang="en-US" altLang="zh-TW" dirty="0"/>
                  <a:t>of the VI </a:t>
                </a:r>
                <a:r>
                  <a:rPr lang="en-US" altLang="zh-TW" i="1" dirty="0"/>
                  <a:t>v </a:t>
                </a:r>
                <a:r>
                  <a:rPr lang="en-US" altLang="zh-TW" dirty="0"/>
                  <a:t>uses the physical link </a:t>
                </a:r>
                <a:r>
                  <a:rPr lang="en-US" altLang="zh-TW" i="1" dirty="0" err="1"/>
                  <a:t>ij</a:t>
                </a:r>
                <a:r>
                  <a:rPr lang="en-US" altLang="zh-TW" i="1" dirty="0"/>
                  <a:t> </a:t>
                </a:r>
                <a:r>
                  <a:rPr lang="en-US" altLang="zh-TW" dirty="0"/>
                  <a:t>(</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𝑖𝑗</m:t>
                        </m:r>
                      </m:sub>
                      <m:sup>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m:t>
                        </m:r>
                      </m:sup>
                    </m:sSubSup>
                  </m:oMath>
                </a14:m>
                <a:r>
                  <a:rPr lang="en-US" altLang="zh-TW" dirty="0"/>
                  <a:t>=1) or not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𝑖𝑗</m:t>
                        </m:r>
                      </m:sub>
                      <m:sup>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m:t>
                        </m:r>
                      </m:sup>
                    </m:sSubSup>
                  </m:oMath>
                </a14:m>
                <a:r>
                  <a:rPr lang="en-US" altLang="zh-TW" dirty="0"/>
                  <a:t>=0).</a:t>
                </a:r>
              </a:p>
              <a:p>
                <a:r>
                  <a:rPr lang="en-US" altLang="zh-TW" dirty="0"/>
                  <a:t>Completely reconfiguring VIs gives an upper bound for the VI acceptance ratio; however, this is done at a high cost.</a:t>
                </a:r>
              </a:p>
            </p:txBody>
          </p:sp>
        </mc:Choice>
        <mc:Fallback xmlns="">
          <p:sp>
            <p:nvSpPr>
              <p:cNvPr id="3" name="內容版面配置區 2">
                <a:extLst>
                  <a:ext uri="{FF2B5EF4-FFF2-40B4-BE49-F238E27FC236}">
                    <a16:creationId xmlns:a16="http://schemas.microsoft.com/office/drawing/2014/main" id="{D65A417D-8A5B-4EBB-8B69-405902DF6E92}"/>
                  </a:ext>
                </a:extLst>
              </p:cNvPr>
              <p:cNvSpPr>
                <a:spLocks noGrp="1" noRot="1" noChangeAspect="1" noMove="1" noResize="1" noEditPoints="1" noAdjustHandles="1" noChangeArrowheads="1" noChangeShapeType="1" noTextEdit="1"/>
              </p:cNvSpPr>
              <p:nvPr>
                <p:ph idx="1"/>
              </p:nvPr>
            </p:nvSpPr>
            <p:spPr>
              <a:xfrm>
                <a:off x="609600" y="1600201"/>
                <a:ext cx="10972800" cy="4525963"/>
              </a:xfrm>
              <a:blipFill>
                <a:blip r:embed="rId3"/>
                <a:stretch>
                  <a:fillRect l="-944" t="-1482" r="-2611" b="-1280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26</a:t>
            </a:fld>
            <a:endParaRPr lang="en-US" altLang="zh-TW"/>
          </a:p>
        </p:txBody>
      </p:sp>
    </p:spTree>
    <p:extLst>
      <p:ext uri="{BB962C8B-B14F-4D97-AF65-F5344CB8AC3E}">
        <p14:creationId xmlns:p14="http://schemas.microsoft.com/office/powerpoint/2010/main" val="2109711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B. Formulations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The disruption caused is extremely high, especially when virtual nodes are migrated.</a:t>
            </a:r>
          </a:p>
          <a:p>
            <a:r>
              <a:rPr lang="en-US" altLang="zh-TW" dirty="0"/>
              <a:t>Equation (12) guarantees that VI nodes already embedded must remain in the same physical hosts.</a:t>
            </a:r>
          </a:p>
          <a:p>
            <a:r>
              <a:rPr lang="en-US" altLang="zh-TW" dirty="0"/>
              <a:t>Equation (13) guarantees that virtual links already embedded remain intact.</a:t>
            </a:r>
          </a:p>
          <a:p>
            <a:r>
              <a:rPr lang="en-US" altLang="zh-TW" dirty="0"/>
              <a:t>When equations (12) and (13) are not considered, reconfiguration of nodes and/or links is possible.</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27</a:t>
            </a:fld>
            <a:endParaRPr lang="en-US" altLang="zh-TW"/>
          </a:p>
        </p:txBody>
      </p:sp>
      <p:pic>
        <p:nvPicPr>
          <p:cNvPr id="5" name="圖片 4">
            <a:extLst>
              <a:ext uri="{FF2B5EF4-FFF2-40B4-BE49-F238E27FC236}">
                <a16:creationId xmlns:a16="http://schemas.microsoft.com/office/drawing/2014/main" id="{76311009-D7C3-42CF-9B1C-A56ED85C8BC4}"/>
              </a:ext>
            </a:extLst>
          </p:cNvPr>
          <p:cNvPicPr>
            <a:picLocks noChangeAspect="1"/>
          </p:cNvPicPr>
          <p:nvPr/>
        </p:nvPicPr>
        <p:blipFill>
          <a:blip r:embed="rId3"/>
          <a:stretch>
            <a:fillRect/>
          </a:stretch>
        </p:blipFill>
        <p:spPr>
          <a:xfrm>
            <a:off x="889122" y="5457214"/>
            <a:ext cx="7733649" cy="1126148"/>
          </a:xfrm>
          <a:prstGeom prst="rect">
            <a:avLst/>
          </a:prstGeom>
        </p:spPr>
      </p:pic>
    </p:spTree>
    <p:extLst>
      <p:ext uri="{BB962C8B-B14F-4D97-AF65-F5344CB8AC3E}">
        <p14:creationId xmlns:p14="http://schemas.microsoft.com/office/powerpoint/2010/main" val="411637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B. Formulations</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We keep track of node and link changes within each VI.</a:t>
                </a:r>
              </a:p>
              <a:p>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𝑋</m:t>
                        </m:r>
                      </m:e>
                      <m:sub>
                        <m:r>
                          <a:rPr lang="en-US" altLang="zh-TW" b="0" i="1" smtClean="0">
                            <a:latin typeface="Cambria Math" panose="02040503050406030204" pitchFamily="18" charset="0"/>
                          </a:rPr>
                          <m:t>𝑣</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up>
                        <m:r>
                          <a:rPr lang="en-US" altLang="zh-TW" b="0" i="1" smtClean="0">
                            <a:latin typeface="Cambria Math" panose="02040503050406030204" pitchFamily="18" charset="0"/>
                          </a:rPr>
                          <m:t>𝐶h𝑎𝑛𝑔𝑒</m:t>
                        </m:r>
                      </m:sup>
                    </m:sSubSup>
                    <m:r>
                      <a:rPr lang="en-US" altLang="zh-TW" i="1">
                        <a:latin typeface="Cambria Math" panose="02040503050406030204" pitchFamily="18" charset="0"/>
                      </a:rPr>
                      <m:t> </m:t>
                    </m:r>
                  </m:oMath>
                </a14:m>
                <a:r>
                  <a:rPr lang="en-US" altLang="zh-TW" dirty="0"/>
                  <a:t>registers if virtual node </a:t>
                </a:r>
                <a:r>
                  <a:rPr lang="en-US" altLang="zh-TW" i="1" dirty="0"/>
                  <a:t>m </a:t>
                </a:r>
                <a:r>
                  <a:rPr lang="en-US" altLang="zh-TW" dirty="0"/>
                  <a:t>in VI </a:t>
                </a:r>
                <a:r>
                  <a:rPr lang="en-US" altLang="zh-TW" i="1" dirty="0"/>
                  <a:t>v </a:t>
                </a:r>
                <a:r>
                  <a:rPr lang="en-US" altLang="zh-TW" dirty="0"/>
                  <a:t>is moved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𝑋</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m:t>
                        </m:r>
                      </m:sub>
                      <m:sup>
                        <m:r>
                          <a:rPr lang="en-US" altLang="zh-TW" i="1">
                            <a:latin typeface="Cambria Math" panose="02040503050406030204" pitchFamily="18" charset="0"/>
                          </a:rPr>
                          <m:t>𝐶h𝑎𝑛𝑔𝑒</m:t>
                        </m:r>
                      </m:sup>
                    </m:sSubSup>
                  </m:oMath>
                </a14:m>
                <a:r>
                  <a:rPr lang="en-US" altLang="zh-TW" dirty="0"/>
                  <a:t>=1) or not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𝑋</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m:t>
                        </m:r>
                      </m:sub>
                      <m:sup>
                        <m:r>
                          <a:rPr lang="en-US" altLang="zh-TW" i="1">
                            <a:latin typeface="Cambria Math" panose="02040503050406030204" pitchFamily="18" charset="0"/>
                          </a:rPr>
                          <m:t>𝐶h𝑎𝑛𝑔𝑒</m:t>
                        </m:r>
                      </m:sup>
                    </m:sSubSup>
                  </m:oMath>
                </a14:m>
                <a:r>
                  <a:rPr lang="en-US" altLang="zh-TW" dirty="0"/>
                  <a:t>=0). This constraint is reflected in equation (14).</a:t>
                </a:r>
              </a:p>
              <a:p>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sup>
                    </m:sSubSup>
                    <m:r>
                      <a:rPr lang="en-US" altLang="zh-TW" i="1">
                        <a:latin typeface="Cambria Math" panose="02040503050406030204" pitchFamily="18" charset="0"/>
                      </a:rPr>
                      <m:t> </m:t>
                    </m:r>
                  </m:oMath>
                </a14:m>
                <a:r>
                  <a:rPr lang="en-US" altLang="zh-TW" dirty="0"/>
                  <a:t>registers if virtual link </a:t>
                </a:r>
                <a:r>
                  <a:rPr lang="en-US" altLang="zh-TW" i="1" dirty="0" err="1"/>
                  <a:t>mn</a:t>
                </a:r>
                <a:r>
                  <a:rPr lang="en-US" altLang="zh-TW" i="1" dirty="0"/>
                  <a:t> </a:t>
                </a:r>
                <a:r>
                  <a:rPr lang="en-US" altLang="zh-TW" dirty="0"/>
                  <a:t>in VI </a:t>
                </a:r>
                <a:r>
                  <a:rPr lang="en-US" altLang="zh-TW" i="1" dirty="0"/>
                  <a:t>v </a:t>
                </a:r>
                <a:r>
                  <a:rPr lang="en-US" altLang="zh-TW" dirty="0"/>
                  <a:t>was reconfigured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sup>
                    </m:sSubSup>
                  </m:oMath>
                </a14:m>
                <a:r>
                  <a:rPr lang="en-US" altLang="zh-TW" dirty="0"/>
                  <a:t>=1) or not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sup>
                    </m:sSubSup>
                  </m:oMath>
                </a14:m>
                <a:r>
                  <a:rPr lang="en-US" altLang="zh-TW" dirty="0"/>
                  <a:t>=0), which is guaranteed by equations (15), (16) and (17).</a:t>
                </a:r>
              </a:p>
              <a:p>
                <a:r>
                  <a:rPr lang="en-US" altLang="zh-TW" dirty="0"/>
                  <a:t>Variables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r>
                          <a:rPr lang="en-US" altLang="zh-TW" b="0" i="1" smtClean="0">
                            <a:latin typeface="Cambria Math" panose="02040503050406030204" pitchFamily="18" charset="0"/>
                          </a:rPr>
                          <m:t>𝐴𝑈𝑋</m:t>
                        </m:r>
                      </m:sup>
                    </m:sSubSup>
                  </m:oMath>
                </a14:m>
                <a:r>
                  <a:rPr lang="zh-TW" altLang="en-US" dirty="0"/>
                  <a:t> </a:t>
                </a:r>
                <a:r>
                  <a:rPr lang="en-US" altLang="zh-TW" dirty="0"/>
                  <a:t>and </a:t>
                </a:r>
                <a:r>
                  <a:rPr lang="en-US" altLang="zh-TW" i="1" dirty="0"/>
                  <a:t>K </a:t>
                </a:r>
                <a:r>
                  <a:rPr lang="en-US" altLang="zh-TW" dirty="0"/>
                  <a:t>are auxiliary variables to help keep track of virtual link changes.</a:t>
                </a:r>
              </a:p>
              <a:p>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𝐶h𝑎𝑛𝑔𝑒𝐴𝑈𝑋</m:t>
                        </m:r>
                      </m:sup>
                    </m:sSubSup>
                  </m:oMath>
                </a14:m>
                <a:r>
                  <a:rPr lang="zh-TW" altLang="en-US" dirty="0"/>
                  <a:t> </a:t>
                </a:r>
                <a:r>
                  <a:rPr lang="en-US" altLang="zh-TW" dirty="0"/>
                  <a:t>, in equation (15), provides the number of physical links affected by changing the embedding of virtual link </a:t>
                </a:r>
                <a:r>
                  <a:rPr lang="en-US" altLang="zh-TW" i="1" dirty="0" err="1"/>
                  <a:t>mn</a:t>
                </a:r>
                <a:r>
                  <a:rPr lang="en-US" altLang="zh-TW" dirty="0"/>
                  <a:t>.</a:t>
                </a:r>
                <a:endParaRPr lang="zh-TW" altLang="en-US" dirty="0"/>
              </a:p>
            </p:txBody>
          </p:sp>
        </mc:Choice>
        <mc:Fallback xmlns="">
          <p:sp>
            <p:nvSpPr>
              <p:cNvPr id="3" name="內容版面配置區 2">
                <a:extLst>
                  <a:ext uri="{FF2B5EF4-FFF2-40B4-BE49-F238E27FC236}">
                    <a16:creationId xmlns:a16="http://schemas.microsoft.com/office/drawing/2014/main" id="{D65A417D-8A5B-4EBB-8B69-405902DF6E92}"/>
                  </a:ext>
                </a:extLst>
              </p:cNvPr>
              <p:cNvSpPr>
                <a:spLocks noGrp="1" noRot="1" noChangeAspect="1" noMove="1" noResize="1" noEditPoints="1" noAdjustHandles="1" noChangeArrowheads="1" noChangeShapeType="1" noTextEdit="1"/>
              </p:cNvSpPr>
              <p:nvPr>
                <p:ph idx="1"/>
              </p:nvPr>
            </p:nvSpPr>
            <p:spPr>
              <a:xfrm>
                <a:off x="609600" y="1600201"/>
                <a:ext cx="10972800" cy="4525963"/>
              </a:xfrm>
              <a:blipFill>
                <a:blip r:embed="rId3"/>
                <a:stretch>
                  <a:fillRect l="-944" t="-1482" r="-3056" b="-1388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28</a:t>
            </a:fld>
            <a:endParaRPr lang="en-US" altLang="zh-TW"/>
          </a:p>
        </p:txBody>
      </p:sp>
    </p:spTree>
    <p:extLst>
      <p:ext uri="{BB962C8B-B14F-4D97-AF65-F5344CB8AC3E}">
        <p14:creationId xmlns:p14="http://schemas.microsoft.com/office/powerpoint/2010/main" val="1678816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B. Formulations</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Equation (16) guarantees that, if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𝐶h𝑎𝑛𝑔𝑒𝐴𝑈𝑋</m:t>
                        </m:r>
                      </m:sup>
                    </m:sSubSup>
                  </m:oMath>
                </a14:m>
                <a:r>
                  <a:rPr lang="en-US" altLang="zh-TW" dirty="0"/>
                  <a:t>=0, then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sup>
                    </m:sSubSup>
                  </m:oMath>
                </a14:m>
                <a:r>
                  <a:rPr lang="en-US" altLang="zh-TW" dirty="0"/>
                  <a:t>=0.</a:t>
                </a:r>
              </a:p>
              <a:p>
                <a:r>
                  <a:rPr lang="en-US" altLang="zh-TW" dirty="0"/>
                  <a:t>In equation (17) variable </a:t>
                </a:r>
                <a:r>
                  <a:rPr lang="en-US" altLang="zh-TW" i="1" dirty="0"/>
                  <a:t>K </a:t>
                </a:r>
                <a:r>
                  <a:rPr lang="en-US" altLang="zh-TW" dirty="0"/>
                  <a:t>is a sufficient large number to ensure that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sup>
                    </m:sSubSup>
                  </m:oMath>
                </a14:m>
                <a:r>
                  <a:rPr lang="en-US" altLang="zh-TW" dirty="0"/>
                  <a:t>=1 if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𝑌</m:t>
                        </m:r>
                      </m:e>
                      <m:sub>
                        <m:r>
                          <a:rPr lang="en-US" altLang="zh-TW" i="1">
                            <a:latin typeface="Cambria Math" panose="02040503050406030204" pitchFamily="18" charset="0"/>
                          </a:rPr>
                          <m:t>𝑣</m:t>
                        </m:r>
                        <m:r>
                          <a:rPr lang="en-US" altLang="zh-TW" i="1">
                            <a:latin typeface="Cambria Math" panose="02040503050406030204" pitchFamily="18" charset="0"/>
                          </a:rPr>
                          <m:t>,</m:t>
                        </m:r>
                        <m:r>
                          <a:rPr lang="en-US" altLang="zh-TW" i="1">
                            <a:latin typeface="Cambria Math" panose="02040503050406030204" pitchFamily="18" charset="0"/>
                          </a:rPr>
                          <m:t>𝑚𝑛</m:t>
                        </m:r>
                      </m:sub>
                      <m:sup>
                        <m:r>
                          <a:rPr lang="en-US" altLang="zh-TW" i="1">
                            <a:latin typeface="Cambria Math" panose="02040503050406030204" pitchFamily="18" charset="0"/>
                          </a:rPr>
                          <m:t>𝐶h𝑎𝑛𝑔𝑒</m:t>
                        </m:r>
                        <m:r>
                          <a:rPr lang="en-US" altLang="zh-TW" b="0" i="1" smtClean="0">
                            <a:latin typeface="Cambria Math" panose="02040503050406030204" pitchFamily="18" charset="0"/>
                          </a:rPr>
                          <m:t>𝐴𝑈𝑋</m:t>
                        </m:r>
                      </m:sup>
                    </m:sSubSup>
                  </m:oMath>
                </a14:m>
                <a:r>
                  <a:rPr lang="zh-TW" altLang="en-US" dirty="0"/>
                  <a:t> ≥</a:t>
                </a:r>
                <a:r>
                  <a:rPr lang="en-US" altLang="zh-TW" dirty="0"/>
                  <a:t>1</a:t>
                </a:r>
                <a:endParaRPr lang="zh-TW" altLang="en-US" dirty="0"/>
              </a:p>
            </p:txBody>
          </p:sp>
        </mc:Choice>
        <mc:Fallback xmlns="">
          <p:sp>
            <p:nvSpPr>
              <p:cNvPr id="3" name="內容版面配置區 2">
                <a:extLst>
                  <a:ext uri="{FF2B5EF4-FFF2-40B4-BE49-F238E27FC236}">
                    <a16:creationId xmlns:a16="http://schemas.microsoft.com/office/drawing/2014/main" id="{D65A417D-8A5B-4EBB-8B69-405902DF6E92}"/>
                  </a:ext>
                </a:extLst>
              </p:cNvPr>
              <p:cNvSpPr>
                <a:spLocks noGrp="1" noRot="1" noChangeAspect="1" noMove="1" noResize="1" noEditPoints="1" noAdjustHandles="1" noChangeArrowheads="1" noChangeShapeType="1" noTextEdit="1"/>
              </p:cNvSpPr>
              <p:nvPr>
                <p:ph idx="1"/>
              </p:nvPr>
            </p:nvSpPr>
            <p:spPr>
              <a:xfrm>
                <a:off x="609600" y="1600201"/>
                <a:ext cx="10972800" cy="4525963"/>
              </a:xfrm>
              <a:blipFill>
                <a:blip r:embed="rId3"/>
                <a:stretch>
                  <a:fillRect l="-9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29</a:t>
            </a:fld>
            <a:endParaRPr lang="en-US" altLang="zh-TW"/>
          </a:p>
        </p:txBody>
      </p:sp>
      <p:pic>
        <p:nvPicPr>
          <p:cNvPr id="5" name="圖片 4">
            <a:extLst>
              <a:ext uri="{FF2B5EF4-FFF2-40B4-BE49-F238E27FC236}">
                <a16:creationId xmlns:a16="http://schemas.microsoft.com/office/drawing/2014/main" id="{877E5DC9-2B6E-4922-9771-4D39C78AD3B6}"/>
              </a:ext>
            </a:extLst>
          </p:cNvPr>
          <p:cNvPicPr>
            <a:picLocks noChangeAspect="1"/>
          </p:cNvPicPr>
          <p:nvPr/>
        </p:nvPicPr>
        <p:blipFill>
          <a:blip r:embed="rId4"/>
          <a:stretch>
            <a:fillRect/>
          </a:stretch>
        </p:blipFill>
        <p:spPr>
          <a:xfrm>
            <a:off x="672978" y="3611563"/>
            <a:ext cx="7210135" cy="2697164"/>
          </a:xfrm>
          <a:prstGeom prst="rect">
            <a:avLst/>
          </a:prstGeom>
        </p:spPr>
      </p:pic>
    </p:spTree>
    <p:extLst>
      <p:ext uri="{BB962C8B-B14F-4D97-AF65-F5344CB8AC3E}">
        <p14:creationId xmlns:p14="http://schemas.microsoft.com/office/powerpoint/2010/main" val="150197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Abstract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518139"/>
            <a:ext cx="11483788" cy="4929809"/>
          </a:xfrm>
        </p:spPr>
        <p:txBody>
          <a:bodyPr/>
          <a:lstStyle/>
          <a:p>
            <a:r>
              <a:rPr lang="en-US" altLang="zh-TW" dirty="0"/>
              <a:t>Today, in the cloud computing context, the network is starting to arise as a true resource itself and not just as a required connectivity add-on.</a:t>
            </a:r>
          </a:p>
          <a:p>
            <a:r>
              <a:rPr lang="en-US" altLang="zh-TW" sz="2800" dirty="0"/>
              <a:t>The ability to define network resources (e.g. routing/switching elements, bandwidth) in this context is still scarce, but there are clear evidences that this is a future reality.</a:t>
            </a:r>
          </a:p>
          <a:p>
            <a:r>
              <a:rPr lang="en-US" altLang="zh-TW" sz="2800" dirty="0"/>
              <a:t>In this article, we consider that cloud infrastructure services will allow the definition of complete infrastructures, to which we refer as Virtual Infrastructures (VIs).</a:t>
            </a:r>
          </a:p>
          <a:p>
            <a:r>
              <a:rPr lang="en-US" altLang="zh-TW" sz="2800" dirty="0"/>
              <a:t>These VIs comprise computing, storage and network resources.</a:t>
            </a:r>
          </a:p>
          <a:p>
            <a:r>
              <a:rPr lang="en-US" altLang="zh-TW" sz="2800" dirty="0"/>
              <a:t>This article specifically tackles the VI embedding problem, which is known to be NP-hard.</a:t>
            </a:r>
            <a:endParaRPr lang="en-US" altLang="zh-TW"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a:t>
            </a:fld>
            <a:endParaRPr lang="en-US" altLang="zh-TW" dirty="0">
              <a:ea typeface="新細明體" charset="-120"/>
            </a:endParaRPr>
          </a:p>
        </p:txBody>
      </p:sp>
    </p:spTree>
    <p:extLst>
      <p:ext uri="{BB962C8B-B14F-4D97-AF65-F5344CB8AC3E}">
        <p14:creationId xmlns:p14="http://schemas.microsoft.com/office/powerpoint/2010/main" val="3181024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B. Formulations</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Furthermore, we define </a:t>
                </a:r>
                <a14:m>
                  <m:oMath xmlns:m="http://schemas.openxmlformats.org/officeDocument/2006/math">
                    <m:sSubSup>
                      <m:sSubSupPr>
                        <m:ctrlPr>
                          <a:rPr lang="en-US" altLang="zh-TW" i="1">
                            <a:latin typeface="Cambria Math" panose="02040503050406030204" pitchFamily="18" charset="0"/>
                          </a:rPr>
                        </m:ctrlPr>
                      </m:sSubSupPr>
                      <m:e>
                        <m:r>
                          <m:rPr>
                            <m:sty m:val="p"/>
                          </m:rPr>
                          <a:rPr lang="en-US" altLang="zh-TW" i="1">
                            <a:latin typeface="Cambria Math" panose="02040503050406030204" pitchFamily="18" charset="0"/>
                          </a:rPr>
                          <m:t>V</m:t>
                        </m:r>
                      </m:e>
                      <m:sub>
                        <m:r>
                          <a:rPr lang="en-US" altLang="zh-TW" i="1">
                            <a:latin typeface="Cambria Math" panose="02040503050406030204" pitchFamily="18" charset="0"/>
                          </a:rPr>
                          <m:t>𝑣</m:t>
                        </m:r>
                      </m:sub>
                      <m:sup>
                        <m:r>
                          <a:rPr lang="en-US" altLang="zh-TW" i="1">
                            <a:latin typeface="Cambria Math" panose="02040503050406030204" pitchFamily="18" charset="0"/>
                          </a:rPr>
                          <m:t>𝐶h𝑎𝑛𝑔𝑒</m:t>
                        </m:r>
                      </m:sup>
                    </m:sSubSup>
                  </m:oMath>
                </a14:m>
                <a:r>
                  <a:rPr lang="en-US" altLang="zh-TW" dirty="0"/>
                  <a:t> in equation (20) to count the number of affected </a:t>
                </a:r>
                <a:r>
                  <a:rPr lang="en-US" altLang="zh-TW" dirty="0" err="1"/>
                  <a:t>VIs.</a:t>
                </a:r>
                <a:endParaRPr lang="en-US" altLang="zh-TW" dirty="0"/>
              </a:p>
              <a:p>
                <a:r>
                  <a:rPr lang="en-US" altLang="zh-TW" dirty="0"/>
                  <a:t>Similarly to what was previously explained, equations (18), (19) and (20) reflect the associated constrains.</a:t>
                </a:r>
              </a:p>
              <a:p>
                <a14:m>
                  <m:oMath xmlns:m="http://schemas.openxmlformats.org/officeDocument/2006/math">
                    <m:sSubSup>
                      <m:sSubSupPr>
                        <m:ctrlPr>
                          <a:rPr lang="en-US" altLang="zh-TW" i="1">
                            <a:latin typeface="Cambria Math" panose="02040503050406030204" pitchFamily="18" charset="0"/>
                          </a:rPr>
                        </m:ctrlPr>
                      </m:sSubSupPr>
                      <m:e>
                        <m:r>
                          <m:rPr>
                            <m:sty m:val="p"/>
                          </m:rPr>
                          <a:rPr lang="en-US" altLang="zh-TW" i="1">
                            <a:latin typeface="Cambria Math" panose="02040503050406030204" pitchFamily="18" charset="0"/>
                          </a:rPr>
                          <m:t>V</m:t>
                        </m:r>
                      </m:e>
                      <m:sub>
                        <m:r>
                          <a:rPr lang="en-US" altLang="zh-TW" i="1">
                            <a:latin typeface="Cambria Math" panose="02040503050406030204" pitchFamily="18" charset="0"/>
                          </a:rPr>
                          <m:t>𝑣</m:t>
                        </m:r>
                      </m:sub>
                      <m:sup>
                        <m:r>
                          <a:rPr lang="en-US" altLang="zh-TW" i="1">
                            <a:latin typeface="Cambria Math" panose="02040503050406030204" pitchFamily="18" charset="0"/>
                          </a:rPr>
                          <m:t>𝐶h𝑎𝑛𝑔𝑒</m:t>
                        </m:r>
                      </m:sup>
                    </m:sSubSup>
                  </m:oMath>
                </a14:m>
                <a:r>
                  <a:rPr lang="en-US" altLang="zh-TW" dirty="0"/>
                  <a:t> assumes value 1 if VI </a:t>
                </a:r>
                <a:r>
                  <a:rPr lang="en-US" altLang="zh-TW" i="1" dirty="0"/>
                  <a:t>v </a:t>
                </a:r>
                <a:r>
                  <a:rPr lang="en-US" altLang="zh-TW" dirty="0"/>
                  <a:t>was subject of a </a:t>
                </a:r>
                <a:r>
                  <a:rPr lang="en-US" altLang="zh-TW" dirty="0" err="1"/>
                  <a:t>reoptimization</a:t>
                </a:r>
                <a:r>
                  <a:rPr lang="en-US" altLang="zh-TW" dirty="0"/>
                  <a:t> process, and 0 otherwise.</a:t>
                </a:r>
              </a:p>
              <a:p>
                <a14:m>
                  <m:oMath xmlns:m="http://schemas.openxmlformats.org/officeDocument/2006/math">
                    <m:sSubSup>
                      <m:sSubSupPr>
                        <m:ctrlPr>
                          <a:rPr lang="en-US" altLang="zh-TW" i="1">
                            <a:latin typeface="Cambria Math" panose="02040503050406030204" pitchFamily="18" charset="0"/>
                          </a:rPr>
                        </m:ctrlPr>
                      </m:sSubSupPr>
                      <m:e>
                        <m:r>
                          <m:rPr>
                            <m:sty m:val="p"/>
                          </m:rPr>
                          <a:rPr lang="en-US" altLang="zh-TW" i="1">
                            <a:latin typeface="Cambria Math" panose="02040503050406030204" pitchFamily="18" charset="0"/>
                          </a:rPr>
                          <m:t>V</m:t>
                        </m:r>
                      </m:e>
                      <m:sub>
                        <m:r>
                          <a:rPr lang="en-US" altLang="zh-TW" i="1">
                            <a:latin typeface="Cambria Math" panose="02040503050406030204" pitchFamily="18" charset="0"/>
                          </a:rPr>
                          <m:t>𝑣</m:t>
                        </m:r>
                      </m:sub>
                      <m:sup>
                        <m:r>
                          <a:rPr lang="en-US" altLang="zh-TW" i="1">
                            <a:latin typeface="Cambria Math" panose="02040503050406030204" pitchFamily="18" charset="0"/>
                          </a:rPr>
                          <m:t>𝐶h𝑎𝑛𝑔𝑒</m:t>
                        </m:r>
                        <m:r>
                          <m:rPr>
                            <m:sty m:val="p"/>
                          </m:rPr>
                          <a:rPr lang="en-US" altLang="zh-TW" i="1">
                            <a:latin typeface="Cambria Math" panose="02040503050406030204" pitchFamily="18" charset="0"/>
                          </a:rPr>
                          <m:t>AUX</m:t>
                        </m:r>
                      </m:sup>
                    </m:sSubSup>
                  </m:oMath>
                </a14:m>
                <a:r>
                  <a:rPr lang="en-US" altLang="zh-TW" dirty="0"/>
                  <a:t>, in equation</a:t>
                </a:r>
                <a:r>
                  <a:rPr lang="zh-TW" altLang="en-US" dirty="0"/>
                  <a:t> </a:t>
                </a:r>
                <a:r>
                  <a:rPr lang="en-US" altLang="zh-TW" dirty="0"/>
                  <a:t>(18), provides the number of virtual nodes and links in VI </a:t>
                </a:r>
                <a:r>
                  <a:rPr lang="en-US" altLang="zh-TW" i="1" dirty="0"/>
                  <a:t>v</a:t>
                </a:r>
                <a:r>
                  <a:rPr lang="zh-TW" altLang="en-US" i="1" dirty="0"/>
                  <a:t> </a:t>
                </a:r>
                <a:r>
                  <a:rPr lang="en-US" altLang="zh-TW" dirty="0"/>
                  <a:t>affected by changing (either by no longer being embedded in a</a:t>
                </a:r>
                <a:r>
                  <a:rPr lang="zh-TW" altLang="en-US" dirty="0"/>
                  <a:t> </a:t>
                </a:r>
                <a:r>
                  <a:rPr lang="en-US" altLang="zh-TW" dirty="0"/>
                  <a:t>certain physical resource, or by embedding in a new one) the</a:t>
                </a:r>
                <a:r>
                  <a:rPr lang="zh-TW" altLang="en-US" dirty="0"/>
                  <a:t> </a:t>
                </a:r>
                <a:r>
                  <a:rPr lang="en-US" altLang="zh-TW" dirty="0"/>
                  <a:t>embedding of these resources.</a:t>
                </a:r>
                <a:endParaRPr lang="zh-TW" altLang="en-US" dirty="0"/>
              </a:p>
            </p:txBody>
          </p:sp>
        </mc:Choice>
        <mc:Fallback xmlns="">
          <p:sp>
            <p:nvSpPr>
              <p:cNvPr id="3" name="內容版面配置區 2">
                <a:extLst>
                  <a:ext uri="{FF2B5EF4-FFF2-40B4-BE49-F238E27FC236}">
                    <a16:creationId xmlns:a16="http://schemas.microsoft.com/office/drawing/2014/main" id="{D65A417D-8A5B-4EBB-8B69-405902DF6E92}"/>
                  </a:ext>
                </a:extLst>
              </p:cNvPr>
              <p:cNvSpPr>
                <a:spLocks noGrp="1" noRot="1" noChangeAspect="1" noMove="1" noResize="1" noEditPoints="1" noAdjustHandles="1" noChangeArrowheads="1" noChangeShapeType="1" noTextEdit="1"/>
              </p:cNvSpPr>
              <p:nvPr>
                <p:ph idx="1"/>
              </p:nvPr>
            </p:nvSpPr>
            <p:spPr>
              <a:xfrm>
                <a:off x="609600" y="1600201"/>
                <a:ext cx="10972800" cy="4525963"/>
              </a:xfrm>
              <a:blipFill>
                <a:blip r:embed="rId3"/>
                <a:stretch>
                  <a:fillRect l="-944" r="-1889" b="-11186"/>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30</a:t>
            </a:fld>
            <a:endParaRPr lang="en-US" altLang="zh-TW"/>
          </a:p>
        </p:txBody>
      </p:sp>
    </p:spTree>
    <p:extLst>
      <p:ext uri="{BB962C8B-B14F-4D97-AF65-F5344CB8AC3E}">
        <p14:creationId xmlns:p14="http://schemas.microsoft.com/office/powerpoint/2010/main" val="2508629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B. Formulations</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Equation (19) guarantees that</a:t>
                </a:r>
                <a:r>
                  <a:rPr lang="zh-TW" altLang="en-US" dirty="0"/>
                  <a:t> </a:t>
                </a:r>
                <a:r>
                  <a:rPr lang="en-US" altLang="zh-TW" dirty="0"/>
                  <a:t>if </a:t>
                </a:r>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𝑉</m:t>
                        </m:r>
                      </m:e>
                      <m:sub>
                        <m:r>
                          <a:rPr lang="en-US" altLang="zh-TW" i="1">
                            <a:latin typeface="Cambria Math" panose="02040503050406030204" pitchFamily="18" charset="0"/>
                          </a:rPr>
                          <m:t>𝑣</m:t>
                        </m:r>
                      </m:sub>
                      <m:sup>
                        <m:r>
                          <a:rPr lang="en-US" altLang="zh-TW" i="1">
                            <a:latin typeface="Cambria Math" panose="02040503050406030204" pitchFamily="18" charset="0"/>
                          </a:rPr>
                          <m:t>𝐶h𝑎𝑛𝑔𝑒</m:t>
                        </m:r>
                        <m:r>
                          <m:rPr>
                            <m:sty m:val="p"/>
                          </m:rPr>
                          <a:rPr lang="en-US" altLang="zh-TW" i="1">
                            <a:latin typeface="Cambria Math" panose="02040503050406030204" pitchFamily="18" charset="0"/>
                          </a:rPr>
                          <m:t>AUX</m:t>
                        </m:r>
                      </m:sup>
                    </m:sSubSup>
                  </m:oMath>
                </a14:m>
                <a:r>
                  <a:rPr lang="en-US" altLang="zh-TW" dirty="0"/>
                  <a:t>=0, then </a:t>
                </a:r>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𝑉</m:t>
                        </m:r>
                      </m:e>
                      <m:sub>
                        <m:r>
                          <a:rPr lang="en-US" altLang="zh-TW" i="1">
                            <a:latin typeface="Cambria Math" panose="02040503050406030204" pitchFamily="18" charset="0"/>
                          </a:rPr>
                          <m:t>𝑣</m:t>
                        </m:r>
                      </m:sub>
                      <m:sup>
                        <m:r>
                          <a:rPr lang="en-US" altLang="zh-TW" i="1">
                            <a:latin typeface="Cambria Math" panose="02040503050406030204" pitchFamily="18" charset="0"/>
                          </a:rPr>
                          <m:t>𝐶h𝑎𝑛𝑔𝑒</m:t>
                        </m:r>
                      </m:sup>
                    </m:sSubSup>
                  </m:oMath>
                </a14:m>
                <a:r>
                  <a:rPr lang="en-US" altLang="zh-TW" dirty="0"/>
                  <a:t>=0.</a:t>
                </a:r>
                <a:endParaRPr lang="zh-TW" altLang="en-US" dirty="0"/>
              </a:p>
            </p:txBody>
          </p:sp>
        </mc:Choice>
        <mc:Fallback xmlns="">
          <p:sp>
            <p:nvSpPr>
              <p:cNvPr id="3" name="內容版面配置區 2">
                <a:extLst>
                  <a:ext uri="{FF2B5EF4-FFF2-40B4-BE49-F238E27FC236}">
                    <a16:creationId xmlns:a16="http://schemas.microsoft.com/office/drawing/2014/main" id="{D65A417D-8A5B-4EBB-8B69-405902DF6E92}"/>
                  </a:ext>
                </a:extLst>
              </p:cNvPr>
              <p:cNvSpPr>
                <a:spLocks noGrp="1" noRot="1" noChangeAspect="1" noMove="1" noResize="1" noEditPoints="1" noAdjustHandles="1" noChangeArrowheads="1" noChangeShapeType="1" noTextEdit="1"/>
              </p:cNvSpPr>
              <p:nvPr>
                <p:ph idx="1"/>
              </p:nvPr>
            </p:nvSpPr>
            <p:spPr>
              <a:xfrm>
                <a:off x="609600" y="1600201"/>
                <a:ext cx="10972800" cy="4525963"/>
              </a:xfrm>
              <a:blipFill>
                <a:blip r:embed="rId3"/>
                <a:stretch>
                  <a:fillRect l="-9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31</a:t>
            </a:fld>
            <a:endParaRPr lang="en-US" altLang="zh-TW"/>
          </a:p>
        </p:txBody>
      </p:sp>
      <p:pic>
        <p:nvPicPr>
          <p:cNvPr id="5" name="圖片 4"/>
          <p:cNvPicPr>
            <a:picLocks noChangeAspect="1"/>
          </p:cNvPicPr>
          <p:nvPr/>
        </p:nvPicPr>
        <p:blipFill>
          <a:blip r:embed="rId4"/>
          <a:stretch>
            <a:fillRect/>
          </a:stretch>
        </p:blipFill>
        <p:spPr>
          <a:xfrm>
            <a:off x="952500" y="3339478"/>
            <a:ext cx="7678204" cy="1682430"/>
          </a:xfrm>
          <a:prstGeom prst="rect">
            <a:avLst/>
          </a:prstGeom>
        </p:spPr>
      </p:pic>
      <p:pic>
        <p:nvPicPr>
          <p:cNvPr id="6" name="圖片 5"/>
          <p:cNvPicPr>
            <a:picLocks noChangeAspect="1"/>
          </p:cNvPicPr>
          <p:nvPr/>
        </p:nvPicPr>
        <p:blipFill>
          <a:blip r:embed="rId5"/>
          <a:stretch>
            <a:fillRect/>
          </a:stretch>
        </p:blipFill>
        <p:spPr>
          <a:xfrm>
            <a:off x="760545" y="4784657"/>
            <a:ext cx="7870159" cy="971067"/>
          </a:xfrm>
          <a:prstGeom prst="rect">
            <a:avLst/>
          </a:prstGeom>
        </p:spPr>
      </p:pic>
    </p:spTree>
    <p:extLst>
      <p:ext uri="{BB962C8B-B14F-4D97-AF65-F5344CB8AC3E}">
        <p14:creationId xmlns:p14="http://schemas.microsoft.com/office/powerpoint/2010/main" val="3554488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B. Formulations</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Since moving nodes and links has a significantly different impact, we define two other counters for affected </a:t>
                </a:r>
                <a:r>
                  <a:rPr lang="en-US" altLang="zh-TW" dirty="0" err="1"/>
                  <a:t>VIs.</a:t>
                </a:r>
                <a:endParaRPr lang="en-US" altLang="zh-TW" dirty="0"/>
              </a:p>
              <a:p>
                <a:r>
                  <a:rPr lang="en-US" altLang="zh-TW" dirty="0"/>
                  <a:t>One based only on virtual node changes  equations (21), (22) and (23) and another based only on virtual link changes equations (24), (25) - and (26).</a:t>
                </a:r>
              </a:p>
              <a:p>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𝑉</m:t>
                        </m:r>
                      </m:e>
                      <m:sub>
                        <m:r>
                          <a:rPr lang="en-US" altLang="zh-TW" i="1">
                            <a:latin typeface="Cambria Math" panose="02040503050406030204" pitchFamily="18" charset="0"/>
                          </a:rPr>
                          <m:t>𝑣</m:t>
                        </m:r>
                      </m:sub>
                      <m:sup>
                        <m:r>
                          <a:rPr lang="en-US" altLang="zh-TW" b="0" i="1" smtClean="0">
                            <a:latin typeface="Cambria Math" panose="02040503050406030204" pitchFamily="18" charset="0"/>
                          </a:rPr>
                          <m:t>𝑁𝑜𝑑𝑒𝐶h𝑎𝑛𝑔𝑒</m:t>
                        </m:r>
                      </m:sup>
                    </m:sSubSup>
                  </m:oMath>
                </a14:m>
                <a:r>
                  <a:rPr lang="en-US" altLang="zh-TW" dirty="0"/>
                  <a:t> assumes value 1 if VI </a:t>
                </a:r>
                <a:r>
                  <a:rPr lang="en-US" altLang="zh-TW" i="1" dirty="0"/>
                  <a:t>v </a:t>
                </a:r>
                <a:r>
                  <a:rPr lang="en-US" altLang="zh-TW" dirty="0"/>
                  <a:t>was affected by a virtual node change (0 otherwise).</a:t>
                </a:r>
              </a:p>
              <a:p>
                <a:r>
                  <a:rPr lang="en-US" altLang="zh-TW" dirty="0"/>
                  <a:t>The same is true for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𝑉</m:t>
                        </m:r>
                      </m:e>
                      <m:sub>
                        <m:r>
                          <a:rPr lang="en-US" altLang="zh-TW" i="1">
                            <a:latin typeface="Cambria Math" panose="02040503050406030204" pitchFamily="18" charset="0"/>
                          </a:rPr>
                          <m:t>𝑣</m:t>
                        </m:r>
                      </m:sub>
                      <m:sup>
                        <m:r>
                          <a:rPr lang="en-US" altLang="zh-TW" b="0" i="1" smtClean="0">
                            <a:latin typeface="Cambria Math" panose="02040503050406030204" pitchFamily="18" charset="0"/>
                          </a:rPr>
                          <m:t>𝐿𝑖𝑛𝑘</m:t>
                        </m:r>
                        <m:r>
                          <a:rPr lang="en-US" altLang="zh-TW" i="1">
                            <a:latin typeface="Cambria Math" panose="02040503050406030204" pitchFamily="18" charset="0"/>
                          </a:rPr>
                          <m:t>𝐶h𝑎𝑛𝑔𝑒</m:t>
                        </m:r>
                      </m:sup>
                    </m:sSubSup>
                  </m:oMath>
                </a14:m>
                <a:r>
                  <a:rPr lang="en-US" altLang="zh-TW" dirty="0"/>
                  <a:t> with respect to virtual link changes.</a:t>
                </a:r>
                <a:endParaRPr lang="zh-TW" altLang="en-US" dirty="0"/>
              </a:p>
            </p:txBody>
          </p:sp>
        </mc:Choice>
        <mc:Fallback xmlns="">
          <p:sp>
            <p:nvSpPr>
              <p:cNvPr id="3" name="內容版面配置區 2">
                <a:extLst>
                  <a:ext uri="{FF2B5EF4-FFF2-40B4-BE49-F238E27FC236}">
                    <a16:creationId xmlns:a16="http://schemas.microsoft.com/office/drawing/2014/main" id="{D65A417D-8A5B-4EBB-8B69-405902DF6E92}"/>
                  </a:ext>
                </a:extLst>
              </p:cNvPr>
              <p:cNvSpPr>
                <a:spLocks noGrp="1" noRot="1" noChangeAspect="1" noMove="1" noResize="1" noEditPoints="1" noAdjustHandles="1" noChangeArrowheads="1" noChangeShapeType="1" noTextEdit="1"/>
              </p:cNvSpPr>
              <p:nvPr>
                <p:ph idx="1"/>
              </p:nvPr>
            </p:nvSpPr>
            <p:spPr>
              <a:xfrm>
                <a:off x="609600" y="1600201"/>
                <a:ext cx="10972800" cy="4525963"/>
              </a:xfrm>
              <a:blipFill>
                <a:blip r:embed="rId3"/>
                <a:stretch>
                  <a:fillRect l="-944" t="-1482" r="-83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32</a:t>
            </a:fld>
            <a:endParaRPr lang="en-US" altLang="zh-TW"/>
          </a:p>
        </p:txBody>
      </p:sp>
    </p:spTree>
    <p:extLst>
      <p:ext uri="{BB962C8B-B14F-4D97-AF65-F5344CB8AC3E}">
        <p14:creationId xmlns:p14="http://schemas.microsoft.com/office/powerpoint/2010/main" val="246728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B. Formulations</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Variables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𝑉</m:t>
                        </m:r>
                      </m:e>
                      <m:sub>
                        <m:r>
                          <a:rPr lang="en-US" altLang="zh-TW" i="1">
                            <a:latin typeface="Cambria Math" panose="02040503050406030204" pitchFamily="18" charset="0"/>
                          </a:rPr>
                          <m:t>𝑣</m:t>
                        </m:r>
                      </m:sub>
                      <m:sup>
                        <m:r>
                          <a:rPr lang="en-US" altLang="zh-TW" i="1">
                            <a:latin typeface="Cambria Math" panose="02040503050406030204" pitchFamily="18" charset="0"/>
                          </a:rPr>
                          <m:t>𝑁𝑜𝑑𝑒𝐶h𝑎𝑛𝑔𝑒</m:t>
                        </m:r>
                        <m:r>
                          <a:rPr lang="en-US" altLang="zh-TW" b="0" i="1" smtClean="0">
                            <a:latin typeface="Cambria Math" panose="02040503050406030204" pitchFamily="18" charset="0"/>
                          </a:rPr>
                          <m:t>𝐴𝑈𝑋</m:t>
                        </m:r>
                      </m:sup>
                    </m:sSubSup>
                  </m:oMath>
                </a14:m>
                <a:r>
                  <a:rPr lang="en-US" altLang="zh-TW" dirty="0"/>
                  <a:t> ,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𝑉</m:t>
                        </m:r>
                      </m:e>
                      <m:sub>
                        <m:r>
                          <a:rPr lang="en-US" altLang="zh-TW" i="1">
                            <a:latin typeface="Cambria Math" panose="02040503050406030204" pitchFamily="18" charset="0"/>
                          </a:rPr>
                          <m:t>𝑣</m:t>
                        </m:r>
                      </m:sub>
                      <m:sup>
                        <m:r>
                          <a:rPr lang="en-US" altLang="zh-TW" b="0" i="1" smtClean="0">
                            <a:latin typeface="Cambria Math" panose="02040503050406030204" pitchFamily="18" charset="0"/>
                          </a:rPr>
                          <m:t>𝐿𝑖𝑛𝑘</m:t>
                        </m:r>
                        <m:r>
                          <a:rPr lang="en-US" altLang="zh-TW" i="1">
                            <a:latin typeface="Cambria Math" panose="02040503050406030204" pitchFamily="18" charset="0"/>
                          </a:rPr>
                          <m:t>𝐶h𝑎𝑛𝑔𝑒</m:t>
                        </m:r>
                        <m:r>
                          <a:rPr lang="en-US" altLang="zh-TW" b="0" i="1" smtClean="0">
                            <a:latin typeface="Cambria Math" panose="02040503050406030204" pitchFamily="18" charset="0"/>
                          </a:rPr>
                          <m:t>𝐴𝑈𝑋</m:t>
                        </m:r>
                      </m:sup>
                    </m:sSubSup>
                  </m:oMath>
                </a14:m>
                <a:r>
                  <a:rPr lang="en-US" altLang="zh-TW" dirty="0"/>
                  <a:t> , and </a:t>
                </a:r>
                <a:r>
                  <a:rPr lang="en-US" altLang="zh-TW" i="1" dirty="0"/>
                  <a:t>K </a:t>
                </a:r>
                <a:r>
                  <a:rPr lang="en-US" altLang="zh-TW" dirty="0"/>
                  <a:t>are used for the same purpose as in the cases before - to keep the values of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𝑉</m:t>
                        </m:r>
                      </m:e>
                      <m:sub>
                        <m:r>
                          <a:rPr lang="en-US" altLang="zh-TW" i="1">
                            <a:latin typeface="Cambria Math" panose="02040503050406030204" pitchFamily="18" charset="0"/>
                          </a:rPr>
                          <m:t>𝑣</m:t>
                        </m:r>
                      </m:sub>
                      <m:sup>
                        <m:r>
                          <a:rPr lang="en-US" altLang="zh-TW" i="1">
                            <a:latin typeface="Cambria Math" panose="02040503050406030204" pitchFamily="18" charset="0"/>
                          </a:rPr>
                          <m:t>𝑁𝑜𝑑𝑒𝐶h𝑎𝑛𝑔𝑒</m:t>
                        </m:r>
                      </m:sup>
                    </m:sSubSup>
                  </m:oMath>
                </a14:m>
                <a:r>
                  <a:rPr lang="zh-TW" altLang="en-US" dirty="0"/>
                  <a:t> </a:t>
                </a:r>
                <a:r>
                  <a:rPr lang="en-US" altLang="zh-TW" dirty="0"/>
                  <a:t>and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𝑉</m:t>
                        </m:r>
                      </m:e>
                      <m:sub>
                        <m:r>
                          <a:rPr lang="en-US" altLang="zh-TW" i="1">
                            <a:latin typeface="Cambria Math" panose="02040503050406030204" pitchFamily="18" charset="0"/>
                          </a:rPr>
                          <m:t>𝑣</m:t>
                        </m:r>
                      </m:sub>
                      <m:sup>
                        <m:r>
                          <a:rPr lang="en-US" altLang="zh-TW" b="0" i="1" smtClean="0">
                            <a:latin typeface="Cambria Math" panose="02040503050406030204" pitchFamily="18" charset="0"/>
                          </a:rPr>
                          <m:t>𝐿𝑖𝑛𝑘</m:t>
                        </m:r>
                        <m:r>
                          <a:rPr lang="en-US" altLang="zh-TW" i="1">
                            <a:latin typeface="Cambria Math" panose="02040503050406030204" pitchFamily="18" charset="0"/>
                          </a:rPr>
                          <m:t>𝐶h𝑎𝑛𝑔𝑒</m:t>
                        </m:r>
                      </m:sup>
                    </m:sSubSup>
                  </m:oMath>
                </a14:m>
                <a:r>
                  <a:rPr lang="zh-TW" altLang="en-US" dirty="0"/>
                  <a:t> </a:t>
                </a:r>
                <a:r>
                  <a:rPr lang="en-US" altLang="zh-TW" dirty="0"/>
                  <a:t>within boundaries (0 or 1).</a:t>
                </a:r>
                <a:endParaRPr lang="zh-TW" altLang="en-US" dirty="0"/>
              </a:p>
            </p:txBody>
          </p:sp>
        </mc:Choice>
        <mc:Fallback xmlns="">
          <p:sp>
            <p:nvSpPr>
              <p:cNvPr id="3" name="內容版面配置區 2">
                <a:extLst>
                  <a:ext uri="{FF2B5EF4-FFF2-40B4-BE49-F238E27FC236}">
                    <a16:creationId xmlns:a16="http://schemas.microsoft.com/office/drawing/2014/main" id="{D65A417D-8A5B-4EBB-8B69-405902DF6E92}"/>
                  </a:ext>
                </a:extLst>
              </p:cNvPr>
              <p:cNvSpPr>
                <a:spLocks noGrp="1" noRot="1" noChangeAspect="1" noMove="1" noResize="1" noEditPoints="1" noAdjustHandles="1" noChangeArrowheads="1" noChangeShapeType="1" noTextEdit="1"/>
              </p:cNvSpPr>
              <p:nvPr>
                <p:ph idx="1"/>
              </p:nvPr>
            </p:nvSpPr>
            <p:spPr>
              <a:xfrm>
                <a:off x="609600" y="1600201"/>
                <a:ext cx="10972800" cy="4525963"/>
              </a:xfrm>
              <a:blipFill>
                <a:blip r:embed="rId3"/>
                <a:stretch>
                  <a:fillRect l="-9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33</a:t>
            </a:fld>
            <a:endParaRPr lang="en-US" altLang="zh-TW"/>
          </a:p>
        </p:txBody>
      </p:sp>
      <p:pic>
        <p:nvPicPr>
          <p:cNvPr id="5" name="圖片 4"/>
          <p:cNvPicPr>
            <a:picLocks noChangeAspect="1"/>
          </p:cNvPicPr>
          <p:nvPr/>
        </p:nvPicPr>
        <p:blipFill rotWithShape="1">
          <a:blip r:embed="rId4"/>
          <a:srcRect r="36911"/>
          <a:stretch/>
        </p:blipFill>
        <p:spPr>
          <a:xfrm>
            <a:off x="136456" y="4175470"/>
            <a:ext cx="4008162" cy="1866900"/>
          </a:xfrm>
          <a:prstGeom prst="rect">
            <a:avLst/>
          </a:prstGeom>
        </p:spPr>
      </p:pic>
      <p:pic>
        <p:nvPicPr>
          <p:cNvPr id="6" name="圖片 5"/>
          <p:cNvPicPr>
            <a:picLocks noChangeAspect="1"/>
          </p:cNvPicPr>
          <p:nvPr/>
        </p:nvPicPr>
        <p:blipFill>
          <a:blip r:embed="rId5"/>
          <a:stretch>
            <a:fillRect/>
          </a:stretch>
        </p:blipFill>
        <p:spPr>
          <a:xfrm>
            <a:off x="5290310" y="4006402"/>
            <a:ext cx="6457950" cy="2028825"/>
          </a:xfrm>
          <a:prstGeom prst="rect">
            <a:avLst/>
          </a:prstGeom>
        </p:spPr>
      </p:pic>
      <p:pic>
        <p:nvPicPr>
          <p:cNvPr id="7" name="圖片 6"/>
          <p:cNvPicPr>
            <a:picLocks noChangeAspect="1"/>
          </p:cNvPicPr>
          <p:nvPr/>
        </p:nvPicPr>
        <p:blipFill rotWithShape="1">
          <a:blip r:embed="rId4"/>
          <a:srcRect l="90102"/>
          <a:stretch/>
        </p:blipFill>
        <p:spPr>
          <a:xfrm>
            <a:off x="4310478" y="4087365"/>
            <a:ext cx="628856" cy="1866900"/>
          </a:xfrm>
          <a:prstGeom prst="rect">
            <a:avLst/>
          </a:prstGeom>
        </p:spPr>
      </p:pic>
    </p:spTree>
    <p:extLst>
      <p:ext uri="{BB962C8B-B14F-4D97-AF65-F5344CB8AC3E}">
        <p14:creationId xmlns:p14="http://schemas.microsoft.com/office/powerpoint/2010/main" val="3287447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V. EMBEDDING STRATEGIES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In this section, we present a set of embedding strategies divide in three main categories: base strategies, dynamic strategies, and reconfiguration strategies.</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34</a:t>
            </a:fld>
            <a:endParaRPr lang="en-US" altLang="zh-TW"/>
          </a:p>
        </p:txBody>
      </p:sp>
    </p:spTree>
    <p:extLst>
      <p:ext uri="{BB962C8B-B14F-4D97-AF65-F5344CB8AC3E}">
        <p14:creationId xmlns:p14="http://schemas.microsoft.com/office/powerpoint/2010/main" val="190410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Base Strategies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609600" y="1600201"/>
            <a:ext cx="10972800" cy="4525963"/>
          </a:xfrm>
        </p:spPr>
        <p:txBody>
          <a:bodyPr/>
          <a:lstStyle/>
          <a:p>
            <a:r>
              <a:rPr lang="en-US" altLang="zh-TW" dirty="0"/>
              <a:t>These strategies are considered base ones because they will be part of the strategies presented in the following categories.</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35</a:t>
            </a:fld>
            <a:endParaRPr lang="en-US" altLang="zh-TW"/>
          </a:p>
        </p:txBody>
      </p:sp>
      <p:sp>
        <p:nvSpPr>
          <p:cNvPr id="5" name="內容版面配置區 2">
            <a:extLst>
              <a:ext uri="{FF2B5EF4-FFF2-40B4-BE49-F238E27FC236}">
                <a16:creationId xmlns:a16="http://schemas.microsoft.com/office/drawing/2014/main" id="{D65A417D-8A5B-4EBB-8B69-405902DF6E92}"/>
              </a:ext>
            </a:extLst>
          </p:cNvPr>
          <p:cNvSpPr txBox="1">
            <a:spLocks/>
          </p:cNvSpPr>
          <p:nvPr/>
        </p:nvSpPr>
        <p:spPr bwMode="auto">
          <a:xfrm>
            <a:off x="269461" y="2647124"/>
            <a:ext cx="8308009" cy="583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1" fontAlgn="base" hangingPunct="1">
              <a:spcBef>
                <a:spcPct val="20000"/>
              </a:spcBef>
              <a:spcAft>
                <a:spcPct val="0"/>
              </a:spcAft>
              <a:buFont typeface="Wingdings" pitchFamily="2" charset="2"/>
              <a:buChar char="n"/>
              <a:defRPr sz="2800" b="0" u="none" kern="1200">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741363" indent="-284163" algn="l" rtl="0" eaLnBrk="1" fontAlgn="base" hangingPunct="1">
              <a:spcBef>
                <a:spcPct val="20000"/>
              </a:spcBef>
              <a:spcAft>
                <a:spcPct val="0"/>
              </a:spcAft>
              <a:buFont typeface="Arial" charset="0"/>
              <a:buChar char="–"/>
              <a:defRPr sz="24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marL="1141413" indent="-227013" algn="l" rtl="0" eaLnBrk="1" fontAlgn="base" hangingPunct="1">
              <a:spcBef>
                <a:spcPct val="20000"/>
              </a:spcBef>
              <a:spcAft>
                <a:spcPct val="0"/>
              </a:spcAft>
              <a:buFont typeface="Arial" charset="0"/>
              <a:buChar char="•"/>
              <a:defRPr sz="20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marL="1598613" indent="-227013" algn="l" rtl="0" eaLnBrk="1" fontAlgn="base" hangingPunct="1">
              <a:spcBef>
                <a:spcPct val="20000"/>
              </a:spcBef>
              <a:spcAft>
                <a:spcPct val="0"/>
              </a:spcAft>
              <a:buFont typeface="Arial" charset="0"/>
              <a:buChar char="–"/>
              <a:defRPr sz="18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marL="2055813" indent="-227013" algn="l" rtl="0" eaLnBrk="1" fontAlgn="base" hangingPunct="1">
              <a:spcBef>
                <a:spcPct val="20000"/>
              </a:spcBef>
              <a:spcAft>
                <a:spcPct val="0"/>
              </a:spcAft>
              <a:buFont typeface="Arial" charset="0"/>
              <a:buChar char="»"/>
              <a:defRPr sz="18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arenR"/>
            </a:pPr>
            <a:r>
              <a:rPr lang="en-US" altLang="zh-TW" b="1" i="1" dirty="0"/>
              <a:t>Load Balancing + Shortest Path - VIE-Opt-LB+SP</a:t>
            </a:r>
            <a:endParaRPr lang="zh-TW" altLang="en-US" b="1" dirty="0"/>
          </a:p>
        </p:txBody>
      </p:sp>
      <mc:AlternateContent xmlns:mc="http://schemas.openxmlformats.org/markup-compatibility/2006" xmlns:a14="http://schemas.microsoft.com/office/drawing/2010/main">
        <mc:Choice Requires="a14">
          <p:sp>
            <p:nvSpPr>
              <p:cNvPr id="6" name="內容版面配置區 2">
                <a:extLst>
                  <a:ext uri="{FF2B5EF4-FFF2-40B4-BE49-F238E27FC236}">
                    <a16:creationId xmlns:a16="http://schemas.microsoft.com/office/drawing/2014/main" id="{D65A417D-8A5B-4EBB-8B69-405902DF6E92}"/>
                  </a:ext>
                </a:extLst>
              </p:cNvPr>
              <p:cNvSpPr txBox="1">
                <a:spLocks/>
              </p:cNvSpPr>
              <p:nvPr/>
            </p:nvSpPr>
            <p:spPr bwMode="auto">
              <a:xfrm>
                <a:off x="599661" y="3230218"/>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1" fontAlgn="base" hangingPunct="1">
                  <a:spcBef>
                    <a:spcPct val="20000"/>
                  </a:spcBef>
                  <a:spcAft>
                    <a:spcPct val="0"/>
                  </a:spcAft>
                  <a:buFont typeface="Wingdings" pitchFamily="2" charset="2"/>
                  <a:buChar char="n"/>
                  <a:defRPr sz="2800" b="0" u="none" kern="1200">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741363" indent="-284163" algn="l" rtl="0" eaLnBrk="1" fontAlgn="base" hangingPunct="1">
                  <a:spcBef>
                    <a:spcPct val="20000"/>
                  </a:spcBef>
                  <a:spcAft>
                    <a:spcPct val="0"/>
                  </a:spcAft>
                  <a:buFont typeface="Arial" charset="0"/>
                  <a:buChar char="–"/>
                  <a:defRPr sz="24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marL="1141413" indent="-227013" algn="l" rtl="0" eaLnBrk="1" fontAlgn="base" hangingPunct="1">
                  <a:spcBef>
                    <a:spcPct val="20000"/>
                  </a:spcBef>
                  <a:spcAft>
                    <a:spcPct val="0"/>
                  </a:spcAft>
                  <a:buFont typeface="Arial" charset="0"/>
                  <a:buChar char="•"/>
                  <a:defRPr sz="20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marL="1598613" indent="-227013" algn="l" rtl="0" eaLnBrk="1" fontAlgn="base" hangingPunct="1">
                  <a:spcBef>
                    <a:spcPct val="20000"/>
                  </a:spcBef>
                  <a:spcAft>
                    <a:spcPct val="0"/>
                  </a:spcAft>
                  <a:buFont typeface="Arial" charset="0"/>
                  <a:buChar char="–"/>
                  <a:defRPr sz="18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marL="2055813" indent="-227013" algn="l" rtl="0" eaLnBrk="1" fontAlgn="base" hangingPunct="1">
                  <a:spcBef>
                    <a:spcPct val="20000"/>
                  </a:spcBef>
                  <a:spcAft>
                    <a:spcPct val="0"/>
                  </a:spcAft>
                  <a:buFont typeface="Arial" charset="0"/>
                  <a:buChar char="»"/>
                  <a:defRPr sz="18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a:t>This strategy aims to minimize the maximum load of node and link resources by also considering the total bandwidth consumption of a VI.</a:t>
                </a:r>
              </a:p>
              <a:p>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𝑆</m:t>
                        </m:r>
                      </m:e>
                      <m:sub>
                        <m:r>
                          <a:rPr lang="en-US" altLang="zh-TW" b="0" i="1" smtClean="0">
                            <a:latin typeface="Cambria Math" panose="02040503050406030204" pitchFamily="18" charset="0"/>
                          </a:rPr>
                          <m:t>𝑙𝑜𝑎𝑑</m:t>
                        </m:r>
                      </m:sub>
                      <m:sup>
                        <m:r>
                          <a:rPr lang="en-US" altLang="zh-TW" b="0" i="1" smtClean="0">
                            <a:latin typeface="Cambria Math" panose="02040503050406030204" pitchFamily="18" charset="0"/>
                          </a:rPr>
                          <m:t>𝑚𝑎𝑥</m:t>
                        </m:r>
                      </m:sup>
                    </m:sSubSup>
                  </m:oMath>
                </a14:m>
                <a:r>
                  <a:rPr lang="en-US" altLang="zh-TW" dirty="0"/>
                  <a:t> and </a:t>
                </a:r>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𝑅</m:t>
                        </m:r>
                      </m:e>
                      <m:sub>
                        <m:r>
                          <a:rPr lang="en-US" altLang="zh-TW" i="1">
                            <a:latin typeface="Cambria Math" panose="02040503050406030204" pitchFamily="18" charset="0"/>
                          </a:rPr>
                          <m:t>𝑙𝑜𝑎𝑑</m:t>
                        </m:r>
                      </m:sub>
                      <m:sup>
                        <m:r>
                          <a:rPr lang="en-US" altLang="zh-TW" i="1">
                            <a:latin typeface="Cambria Math" panose="02040503050406030204" pitchFamily="18" charset="0"/>
                          </a:rPr>
                          <m:t>𝑚𝑎𝑥</m:t>
                        </m:r>
                      </m:sup>
                    </m:sSubSup>
                  </m:oMath>
                </a14:m>
                <a:r>
                  <a:rPr lang="en-US" altLang="zh-TW" dirty="0"/>
                  <a:t> refer to the maximum load consumption of server and virtual-enabled network nodes, respectively.</a:t>
                </a:r>
              </a:p>
              <a:p>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𝐿</m:t>
                        </m:r>
                      </m:e>
                      <m:sub>
                        <m:r>
                          <a:rPr lang="en-US" altLang="zh-TW" i="1">
                            <a:latin typeface="Cambria Math" panose="02040503050406030204" pitchFamily="18" charset="0"/>
                          </a:rPr>
                          <m:t>𝑙𝑜𝑎𝑑</m:t>
                        </m:r>
                      </m:sub>
                      <m:sup>
                        <m:r>
                          <a:rPr lang="en-US" altLang="zh-TW" i="1">
                            <a:latin typeface="Cambria Math" panose="02040503050406030204" pitchFamily="18" charset="0"/>
                          </a:rPr>
                          <m:t>𝑚𝑎𝑥</m:t>
                        </m:r>
                      </m:sup>
                    </m:sSubSup>
                  </m:oMath>
                </a14:m>
                <a:r>
                  <a:rPr lang="en-US" altLang="zh-TW" dirty="0"/>
                  <a:t> refers to the maximum load consumption of links, and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𝐵</m:t>
                        </m:r>
                      </m:e>
                      <m:sub>
                        <m:r>
                          <a:rPr lang="en-US" altLang="zh-TW" b="0" i="1" smtClean="0">
                            <a:latin typeface="Cambria Math" panose="02040503050406030204" pitchFamily="18" charset="0"/>
                          </a:rPr>
                          <m:t>𝑐𝑜𝑛𝑠</m:t>
                        </m:r>
                      </m:sub>
                    </m:sSub>
                  </m:oMath>
                </a14:m>
                <a:r>
                  <a:rPr lang="en-US" altLang="zh-TW" dirty="0"/>
                  <a:t> refers to the total amount of bandwidth consumed by a VI.</a:t>
                </a:r>
                <a:endParaRPr lang="zh-TW" altLang="en-US" dirty="0"/>
              </a:p>
            </p:txBody>
          </p:sp>
        </mc:Choice>
        <mc:Fallback xmlns="">
          <p:sp>
            <p:nvSpPr>
              <p:cNvPr id="6" name="內容版面配置區 2">
                <a:extLst>
                  <a:ext uri="{FF2B5EF4-FFF2-40B4-BE49-F238E27FC236}">
                    <a16:creationId xmlns:a16="http://schemas.microsoft.com/office/drawing/2014/main" id="{D65A417D-8A5B-4EBB-8B69-405902DF6E92}"/>
                  </a:ext>
                </a:extLst>
              </p:cNvPr>
              <p:cNvSpPr txBox="1">
                <a:spLocks noRot="1" noChangeAspect="1" noMove="1" noResize="1" noEditPoints="1" noAdjustHandles="1" noChangeArrowheads="1" noChangeShapeType="1" noTextEdit="1"/>
              </p:cNvSpPr>
              <p:nvPr/>
            </p:nvSpPr>
            <p:spPr bwMode="auto">
              <a:xfrm>
                <a:off x="599661" y="3230218"/>
                <a:ext cx="10972800" cy="4525963"/>
              </a:xfrm>
              <a:prstGeom prst="rect">
                <a:avLst/>
              </a:prstGeom>
              <a:blipFill>
                <a:blip r:embed="rId3"/>
                <a:stretch>
                  <a:fillRect l="-944" t="-1482" r="-1222"/>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358438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Base Strategies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2223260"/>
            <a:ext cx="10972800" cy="4525963"/>
          </a:xfrm>
        </p:spPr>
        <p:txBody>
          <a:bodyPr/>
          <a:lstStyle/>
          <a:p>
            <a:r>
              <a:rPr lang="en-US" altLang="zh-TW" dirty="0"/>
              <a:t>In this case, the weights </a:t>
            </a:r>
            <a:r>
              <a:rPr lang="en-US" altLang="zh-TW" i="1" dirty="0"/>
              <a:t>w1 </a:t>
            </a:r>
            <a:r>
              <a:rPr lang="en-US" altLang="zh-TW" dirty="0"/>
              <a:t>and </a:t>
            </a:r>
            <a:r>
              <a:rPr lang="en-US" altLang="zh-TW" i="1" dirty="0"/>
              <a:t>w2 </a:t>
            </a:r>
            <a:r>
              <a:rPr lang="en-US" altLang="zh-TW" dirty="0"/>
              <a:t>have equal values so that there is an equal balance between maximum node load and overall link load (by considering maximum link load and total bandwidth consumed).</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36</a:t>
            </a:fld>
            <a:endParaRPr lang="en-US" altLang="zh-TW"/>
          </a:p>
        </p:txBody>
      </p:sp>
      <p:sp>
        <p:nvSpPr>
          <p:cNvPr id="5" name="內容版面配置區 2">
            <a:extLst>
              <a:ext uri="{FF2B5EF4-FFF2-40B4-BE49-F238E27FC236}">
                <a16:creationId xmlns:a16="http://schemas.microsoft.com/office/drawing/2014/main" id="{D65A417D-8A5B-4EBB-8B69-405902DF6E92}"/>
              </a:ext>
            </a:extLst>
          </p:cNvPr>
          <p:cNvSpPr txBox="1">
            <a:spLocks/>
          </p:cNvSpPr>
          <p:nvPr/>
        </p:nvSpPr>
        <p:spPr bwMode="auto">
          <a:xfrm>
            <a:off x="289340" y="1647825"/>
            <a:ext cx="8308009" cy="583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1" fontAlgn="base" hangingPunct="1">
              <a:spcBef>
                <a:spcPct val="20000"/>
              </a:spcBef>
              <a:spcAft>
                <a:spcPct val="0"/>
              </a:spcAft>
              <a:buFont typeface="Wingdings" pitchFamily="2" charset="2"/>
              <a:buChar char="n"/>
              <a:defRPr sz="2800" b="0" u="none" kern="1200">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741363" indent="-284163" algn="l" rtl="0" eaLnBrk="1" fontAlgn="base" hangingPunct="1">
              <a:spcBef>
                <a:spcPct val="20000"/>
              </a:spcBef>
              <a:spcAft>
                <a:spcPct val="0"/>
              </a:spcAft>
              <a:buFont typeface="Arial" charset="0"/>
              <a:buChar char="–"/>
              <a:defRPr sz="24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marL="1141413" indent="-227013" algn="l" rtl="0" eaLnBrk="1" fontAlgn="base" hangingPunct="1">
              <a:spcBef>
                <a:spcPct val="20000"/>
              </a:spcBef>
              <a:spcAft>
                <a:spcPct val="0"/>
              </a:spcAft>
              <a:buFont typeface="Arial" charset="0"/>
              <a:buChar char="•"/>
              <a:defRPr sz="20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marL="1598613" indent="-227013" algn="l" rtl="0" eaLnBrk="1" fontAlgn="base" hangingPunct="1">
              <a:spcBef>
                <a:spcPct val="20000"/>
              </a:spcBef>
              <a:spcAft>
                <a:spcPct val="0"/>
              </a:spcAft>
              <a:buFont typeface="Arial" charset="0"/>
              <a:buChar char="–"/>
              <a:defRPr sz="18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marL="2055813" indent="-227013" algn="l" rtl="0" eaLnBrk="1" fontAlgn="base" hangingPunct="1">
              <a:spcBef>
                <a:spcPct val="20000"/>
              </a:spcBef>
              <a:spcAft>
                <a:spcPct val="0"/>
              </a:spcAft>
              <a:buFont typeface="Arial" charset="0"/>
              <a:buChar char="»"/>
              <a:defRPr sz="18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arenR"/>
            </a:pPr>
            <a:r>
              <a:rPr lang="en-US" altLang="zh-TW" b="1" i="1" dirty="0"/>
              <a:t>Load Balancing + Shortest Path - VIE-Opt-LB+SP</a:t>
            </a:r>
            <a:endParaRPr lang="zh-TW" altLang="en-US" b="1" dirty="0"/>
          </a:p>
        </p:txBody>
      </p:sp>
      <p:pic>
        <p:nvPicPr>
          <p:cNvPr id="7" name="圖片 6"/>
          <p:cNvPicPr>
            <a:picLocks noChangeAspect="1"/>
          </p:cNvPicPr>
          <p:nvPr/>
        </p:nvPicPr>
        <p:blipFill>
          <a:blip r:embed="rId3"/>
          <a:stretch>
            <a:fillRect/>
          </a:stretch>
        </p:blipFill>
        <p:spPr>
          <a:xfrm>
            <a:off x="884996" y="4445984"/>
            <a:ext cx="7225334" cy="596054"/>
          </a:xfrm>
          <a:prstGeom prst="rect">
            <a:avLst/>
          </a:prstGeom>
        </p:spPr>
      </p:pic>
    </p:spTree>
    <p:extLst>
      <p:ext uri="{BB962C8B-B14F-4D97-AF65-F5344CB8AC3E}">
        <p14:creationId xmlns:p14="http://schemas.microsoft.com/office/powerpoint/2010/main" val="2458761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Base Strategies</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2223260"/>
                <a:ext cx="10972800" cy="4525963"/>
              </a:xfrm>
            </p:spPr>
            <p:txBody>
              <a:bodyPr/>
              <a:lstStyle/>
              <a:p>
                <a:r>
                  <a:rPr lang="en-US" altLang="zh-TW" dirty="0"/>
                  <a:t>This strategy aims to minimize the energy consumption of the physical infrastructure. The main objective is to minimize the number of active nodes.</a:t>
                </a:r>
              </a:p>
              <a:p>
                <a:r>
                  <a:rPr lang="en-US" altLang="zh-TW" dirty="0"/>
                  <a:t>The main objective is to minimize the number of active nodes (</a:t>
                </a:r>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𝐴𝑐𝑡𝑖𝑣𝑒</m:t>
                        </m:r>
                      </m:sup>
                    </m:sSubSup>
                  </m:oMath>
                </a14:m>
                <a:r>
                  <a:rPr lang="en-US" altLang="zh-TW" dirty="0"/>
                  <a:t>) as they are the main energy consumption source.</a:t>
                </a:r>
              </a:p>
              <a:p>
                <a:r>
                  <a:rPr lang="en-US" altLang="zh-TW" dirty="0"/>
                  <a:t>The second objective is to minimize the number of active links (</a:t>
                </a:r>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𝑦</m:t>
                        </m:r>
                      </m:e>
                      <m:sub>
                        <m:r>
                          <a:rPr lang="en-US" altLang="zh-TW" i="1">
                            <a:latin typeface="Cambria Math" panose="02040503050406030204" pitchFamily="18" charset="0"/>
                          </a:rPr>
                          <m:t>𝑖</m:t>
                        </m:r>
                        <m:r>
                          <a:rPr lang="en-US" altLang="zh-TW" b="0" i="1" smtClean="0">
                            <a:latin typeface="Cambria Math" panose="02040503050406030204" pitchFamily="18" charset="0"/>
                          </a:rPr>
                          <m:t>𝑗</m:t>
                        </m:r>
                      </m:sub>
                      <m:sup>
                        <m:r>
                          <a:rPr lang="en-US" altLang="zh-TW" i="1">
                            <a:latin typeface="Cambria Math" panose="02040503050406030204" pitchFamily="18" charset="0"/>
                          </a:rPr>
                          <m:t>𝐴𝑐𝑡𝑖𝑣𝑒</m:t>
                        </m:r>
                      </m:sup>
                    </m:sSubSup>
                  </m:oMath>
                </a14:m>
                <a:r>
                  <a:rPr lang="en-US" altLang="zh-TW" dirty="0"/>
                  <a:t>) to reduce the overall energy consumption of the active nodes – equation (28).</a:t>
                </a:r>
                <a:endParaRPr lang="zh-TW" altLang="en-US" dirty="0"/>
              </a:p>
            </p:txBody>
          </p:sp>
        </mc:Choice>
        <mc:Fallback xmlns="">
          <p:sp>
            <p:nvSpPr>
              <p:cNvPr id="3" name="內容版面配置區 2">
                <a:extLst>
                  <a:ext uri="{FF2B5EF4-FFF2-40B4-BE49-F238E27FC236}">
                    <a16:creationId xmlns:a16="http://schemas.microsoft.com/office/drawing/2014/main" id="{D65A417D-8A5B-4EBB-8B69-405902DF6E92}"/>
                  </a:ext>
                </a:extLst>
              </p:cNvPr>
              <p:cNvSpPr>
                <a:spLocks noGrp="1" noRot="1" noChangeAspect="1" noMove="1" noResize="1" noEditPoints="1" noAdjustHandles="1" noChangeArrowheads="1" noChangeShapeType="1" noTextEdit="1"/>
              </p:cNvSpPr>
              <p:nvPr>
                <p:ph idx="1"/>
              </p:nvPr>
            </p:nvSpPr>
            <p:spPr>
              <a:xfrm>
                <a:off x="508000" y="2223260"/>
                <a:ext cx="10972800" cy="4525963"/>
              </a:xfrm>
              <a:blipFill>
                <a:blip r:embed="rId3"/>
                <a:stretch>
                  <a:fillRect l="-944" t="-1482" r="-667"/>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37</a:t>
            </a:fld>
            <a:endParaRPr lang="en-US" altLang="zh-TW"/>
          </a:p>
        </p:txBody>
      </p:sp>
      <p:sp>
        <p:nvSpPr>
          <p:cNvPr id="5" name="內容版面配置區 2">
            <a:extLst>
              <a:ext uri="{FF2B5EF4-FFF2-40B4-BE49-F238E27FC236}">
                <a16:creationId xmlns:a16="http://schemas.microsoft.com/office/drawing/2014/main" id="{D65A417D-8A5B-4EBB-8B69-405902DF6E92}"/>
              </a:ext>
            </a:extLst>
          </p:cNvPr>
          <p:cNvSpPr txBox="1">
            <a:spLocks/>
          </p:cNvSpPr>
          <p:nvPr/>
        </p:nvSpPr>
        <p:spPr bwMode="auto">
          <a:xfrm>
            <a:off x="289340" y="1647825"/>
            <a:ext cx="8308009" cy="583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1" fontAlgn="base" hangingPunct="1">
              <a:spcBef>
                <a:spcPct val="20000"/>
              </a:spcBef>
              <a:spcAft>
                <a:spcPct val="0"/>
              </a:spcAft>
              <a:buFont typeface="Wingdings" pitchFamily="2" charset="2"/>
              <a:buChar char="n"/>
              <a:defRPr sz="2800" b="0" u="none" kern="1200">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741363" indent="-284163" algn="l" rtl="0" eaLnBrk="1" fontAlgn="base" hangingPunct="1">
              <a:spcBef>
                <a:spcPct val="20000"/>
              </a:spcBef>
              <a:spcAft>
                <a:spcPct val="0"/>
              </a:spcAft>
              <a:buFont typeface="Arial" charset="0"/>
              <a:buChar char="–"/>
              <a:defRPr sz="24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marL="1141413" indent="-227013" algn="l" rtl="0" eaLnBrk="1" fontAlgn="base" hangingPunct="1">
              <a:spcBef>
                <a:spcPct val="20000"/>
              </a:spcBef>
              <a:spcAft>
                <a:spcPct val="0"/>
              </a:spcAft>
              <a:buFont typeface="Arial" charset="0"/>
              <a:buChar char="•"/>
              <a:defRPr sz="20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marL="1598613" indent="-227013" algn="l" rtl="0" eaLnBrk="1" fontAlgn="base" hangingPunct="1">
              <a:spcBef>
                <a:spcPct val="20000"/>
              </a:spcBef>
              <a:spcAft>
                <a:spcPct val="0"/>
              </a:spcAft>
              <a:buFont typeface="Arial" charset="0"/>
              <a:buChar char="–"/>
              <a:defRPr sz="18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marL="2055813" indent="-227013" algn="l" rtl="0" eaLnBrk="1" fontAlgn="base" hangingPunct="1">
              <a:spcBef>
                <a:spcPct val="20000"/>
              </a:spcBef>
              <a:spcAft>
                <a:spcPct val="0"/>
              </a:spcAft>
              <a:buFont typeface="Arial" charset="0"/>
              <a:buChar char="»"/>
              <a:defRPr sz="18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TW" b="1" i="1" dirty="0"/>
              <a:t>2)   Green strategy - VIE-Opt –Green</a:t>
            </a:r>
            <a:endParaRPr lang="zh-TW" altLang="en-US" b="1" dirty="0"/>
          </a:p>
        </p:txBody>
      </p:sp>
    </p:spTree>
    <p:extLst>
      <p:ext uri="{BB962C8B-B14F-4D97-AF65-F5344CB8AC3E}">
        <p14:creationId xmlns:p14="http://schemas.microsoft.com/office/powerpoint/2010/main" val="33632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Base Strategies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2223260"/>
            <a:ext cx="10972800" cy="4525963"/>
          </a:xfrm>
        </p:spPr>
        <p:txBody>
          <a:bodyPr/>
          <a:lstStyle/>
          <a:p>
            <a:r>
              <a:rPr lang="en-US" altLang="zh-TW" dirty="0"/>
              <a:t>In this case, </a:t>
            </a:r>
            <a:r>
              <a:rPr lang="en-US" altLang="zh-TW" i="1" dirty="0"/>
              <a:t>w1 </a:t>
            </a:r>
            <a:r>
              <a:rPr lang="en-US" altLang="zh-TW" dirty="0"/>
              <a:t>is sufficiently higher than </a:t>
            </a:r>
            <a:r>
              <a:rPr lang="en-US" altLang="zh-TW" i="1" dirty="0"/>
              <a:t>w2 </a:t>
            </a:r>
            <a:r>
              <a:rPr lang="en-US" altLang="zh-TW" dirty="0"/>
              <a:t>so that the primary objective is to minimize the number of active nodes, and </a:t>
            </a:r>
            <a:r>
              <a:rPr lang="en-US" altLang="zh-TW" i="1" dirty="0"/>
              <a:t>ɛ </a:t>
            </a:r>
            <a:r>
              <a:rPr lang="en-US" altLang="zh-TW" dirty="0"/>
              <a:t>is a very small value so that another objective can be considered as a tiebreak objective, presented in the equation as </a:t>
            </a:r>
            <a:r>
              <a:rPr lang="en-US" altLang="zh-TW" i="1" dirty="0"/>
              <a:t>Strat</a:t>
            </a:r>
            <a:r>
              <a:rPr lang="en-US" altLang="zh-TW" dirty="0"/>
              <a:t>.</a:t>
            </a:r>
          </a:p>
          <a:p>
            <a:r>
              <a:rPr lang="en-US" altLang="zh-TW" dirty="0"/>
              <a:t>The objective considered in Strat in the evaluation</a:t>
            </a:r>
            <a:r>
              <a:rPr lang="zh-TW" altLang="en-US" dirty="0"/>
              <a:t> </a:t>
            </a:r>
            <a:r>
              <a:rPr lang="en-US" altLang="zh-TW" dirty="0"/>
              <a:t>section is the load balancing with shortest path (VIE-Opt-LB+SP  equation (27)).</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38</a:t>
            </a:fld>
            <a:endParaRPr lang="en-US" altLang="zh-TW"/>
          </a:p>
        </p:txBody>
      </p:sp>
      <p:sp>
        <p:nvSpPr>
          <p:cNvPr id="5" name="內容版面配置區 2">
            <a:extLst>
              <a:ext uri="{FF2B5EF4-FFF2-40B4-BE49-F238E27FC236}">
                <a16:creationId xmlns:a16="http://schemas.microsoft.com/office/drawing/2014/main" id="{D65A417D-8A5B-4EBB-8B69-405902DF6E92}"/>
              </a:ext>
            </a:extLst>
          </p:cNvPr>
          <p:cNvSpPr txBox="1">
            <a:spLocks/>
          </p:cNvSpPr>
          <p:nvPr/>
        </p:nvSpPr>
        <p:spPr bwMode="auto">
          <a:xfrm>
            <a:off x="289340" y="1647825"/>
            <a:ext cx="8308009" cy="583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1" fontAlgn="base" hangingPunct="1">
              <a:spcBef>
                <a:spcPct val="20000"/>
              </a:spcBef>
              <a:spcAft>
                <a:spcPct val="0"/>
              </a:spcAft>
              <a:buFont typeface="Wingdings" pitchFamily="2" charset="2"/>
              <a:buChar char="n"/>
              <a:defRPr sz="2800" b="0" u="none" kern="1200">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741363" indent="-284163" algn="l" rtl="0" eaLnBrk="1" fontAlgn="base" hangingPunct="1">
              <a:spcBef>
                <a:spcPct val="20000"/>
              </a:spcBef>
              <a:spcAft>
                <a:spcPct val="0"/>
              </a:spcAft>
              <a:buFont typeface="Arial" charset="0"/>
              <a:buChar char="–"/>
              <a:defRPr sz="24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marL="1141413" indent="-227013" algn="l" rtl="0" eaLnBrk="1" fontAlgn="base" hangingPunct="1">
              <a:spcBef>
                <a:spcPct val="20000"/>
              </a:spcBef>
              <a:spcAft>
                <a:spcPct val="0"/>
              </a:spcAft>
              <a:buFont typeface="Arial" charset="0"/>
              <a:buChar char="•"/>
              <a:defRPr sz="20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marL="1598613" indent="-227013" algn="l" rtl="0" eaLnBrk="1" fontAlgn="base" hangingPunct="1">
              <a:spcBef>
                <a:spcPct val="20000"/>
              </a:spcBef>
              <a:spcAft>
                <a:spcPct val="0"/>
              </a:spcAft>
              <a:buFont typeface="Arial" charset="0"/>
              <a:buChar char="–"/>
              <a:defRPr sz="18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marL="2055813" indent="-227013" algn="l" rtl="0" eaLnBrk="1" fontAlgn="base" hangingPunct="1">
              <a:spcBef>
                <a:spcPct val="20000"/>
              </a:spcBef>
              <a:spcAft>
                <a:spcPct val="0"/>
              </a:spcAft>
              <a:buFont typeface="Arial" charset="0"/>
              <a:buChar char="»"/>
              <a:defRPr sz="18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TW" b="1" i="1" dirty="0"/>
              <a:t>2)   Green strategy - VIE-Opt –Green</a:t>
            </a:r>
            <a:endParaRPr lang="zh-TW" altLang="en-US" b="1" dirty="0"/>
          </a:p>
        </p:txBody>
      </p:sp>
      <p:pic>
        <p:nvPicPr>
          <p:cNvPr id="6" name="圖片 5"/>
          <p:cNvPicPr>
            <a:picLocks noChangeAspect="1"/>
          </p:cNvPicPr>
          <p:nvPr/>
        </p:nvPicPr>
        <p:blipFill>
          <a:blip r:embed="rId3"/>
          <a:stretch>
            <a:fillRect/>
          </a:stretch>
        </p:blipFill>
        <p:spPr>
          <a:xfrm>
            <a:off x="1181100" y="5069384"/>
            <a:ext cx="6781800" cy="923925"/>
          </a:xfrm>
          <a:prstGeom prst="rect">
            <a:avLst/>
          </a:prstGeom>
        </p:spPr>
      </p:pic>
      <p:pic>
        <p:nvPicPr>
          <p:cNvPr id="7" name="圖片 6">
            <a:extLst>
              <a:ext uri="{FF2B5EF4-FFF2-40B4-BE49-F238E27FC236}">
                <a16:creationId xmlns:a16="http://schemas.microsoft.com/office/drawing/2014/main" id="{A9B7EA9E-08E9-492A-9234-88EB36BF3541}"/>
              </a:ext>
            </a:extLst>
          </p:cNvPr>
          <p:cNvPicPr>
            <a:picLocks noChangeAspect="1"/>
          </p:cNvPicPr>
          <p:nvPr/>
        </p:nvPicPr>
        <p:blipFill>
          <a:blip r:embed="rId4"/>
          <a:stretch>
            <a:fillRect/>
          </a:stretch>
        </p:blipFill>
        <p:spPr>
          <a:xfrm>
            <a:off x="1181100" y="6051082"/>
            <a:ext cx="7225334" cy="596054"/>
          </a:xfrm>
          <a:prstGeom prst="rect">
            <a:avLst/>
          </a:prstGeom>
        </p:spPr>
      </p:pic>
    </p:spTree>
    <p:extLst>
      <p:ext uri="{BB962C8B-B14F-4D97-AF65-F5344CB8AC3E}">
        <p14:creationId xmlns:p14="http://schemas.microsoft.com/office/powerpoint/2010/main" val="4226930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 Base Strategies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2223260"/>
            <a:ext cx="10972800" cy="4525963"/>
          </a:xfrm>
        </p:spPr>
        <p:txBody>
          <a:bodyPr/>
          <a:lstStyle/>
          <a:p>
            <a:r>
              <a:rPr lang="en-US" altLang="zh-TW" dirty="0"/>
              <a:t>Load balancing the active elements</a:t>
            </a:r>
            <a:r>
              <a:rPr lang="zh-TW" altLang="en-US" dirty="0"/>
              <a:t> </a:t>
            </a:r>
            <a:r>
              <a:rPr lang="en-US" altLang="zh-TW" dirty="0"/>
              <a:t>of the infrastructure will ease the future embedding of VIs</a:t>
            </a:r>
            <a:r>
              <a:rPr lang="zh-TW" altLang="en-US" dirty="0"/>
              <a:t> </a:t>
            </a:r>
            <a:r>
              <a:rPr lang="en-US" altLang="zh-TW" dirty="0"/>
              <a:t>without having to increase the number of active elements.</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39</a:t>
            </a:fld>
            <a:endParaRPr lang="en-US" altLang="zh-TW"/>
          </a:p>
        </p:txBody>
      </p:sp>
      <p:sp>
        <p:nvSpPr>
          <p:cNvPr id="5" name="內容版面配置區 2">
            <a:extLst>
              <a:ext uri="{FF2B5EF4-FFF2-40B4-BE49-F238E27FC236}">
                <a16:creationId xmlns:a16="http://schemas.microsoft.com/office/drawing/2014/main" id="{D65A417D-8A5B-4EBB-8B69-405902DF6E92}"/>
              </a:ext>
            </a:extLst>
          </p:cNvPr>
          <p:cNvSpPr txBox="1">
            <a:spLocks/>
          </p:cNvSpPr>
          <p:nvPr/>
        </p:nvSpPr>
        <p:spPr bwMode="auto">
          <a:xfrm>
            <a:off x="289340" y="1647825"/>
            <a:ext cx="8308009" cy="583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1" fontAlgn="base" hangingPunct="1">
              <a:spcBef>
                <a:spcPct val="20000"/>
              </a:spcBef>
              <a:spcAft>
                <a:spcPct val="0"/>
              </a:spcAft>
              <a:buFont typeface="Wingdings" pitchFamily="2" charset="2"/>
              <a:buChar char="n"/>
              <a:defRPr sz="2800" b="0" u="none" kern="1200">
                <a:solidFill>
                  <a:schemeClr val="tx2">
                    <a:lumMod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741363" indent="-284163" algn="l" rtl="0" eaLnBrk="1" fontAlgn="base" hangingPunct="1">
              <a:spcBef>
                <a:spcPct val="20000"/>
              </a:spcBef>
              <a:spcAft>
                <a:spcPct val="0"/>
              </a:spcAft>
              <a:buFont typeface="Arial" charset="0"/>
              <a:buChar char="–"/>
              <a:defRPr sz="2400" kern="1200">
                <a:solidFill>
                  <a:schemeClr val="tx1">
                    <a:lumMod val="75000"/>
                    <a:lumOff val="2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marL="1141413" indent="-227013" algn="l" rtl="0" eaLnBrk="1" fontAlgn="base" hangingPunct="1">
              <a:spcBef>
                <a:spcPct val="20000"/>
              </a:spcBef>
              <a:spcAft>
                <a:spcPct val="0"/>
              </a:spcAft>
              <a:buFont typeface="Arial" charset="0"/>
              <a:buChar char="•"/>
              <a:defRPr sz="20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marL="1598613" indent="-227013" algn="l" rtl="0" eaLnBrk="1" fontAlgn="base" hangingPunct="1">
              <a:spcBef>
                <a:spcPct val="20000"/>
              </a:spcBef>
              <a:spcAft>
                <a:spcPct val="0"/>
              </a:spcAft>
              <a:buFont typeface="Arial" charset="0"/>
              <a:buChar char="–"/>
              <a:defRPr sz="18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marL="2055813" indent="-227013" algn="l" rtl="0" eaLnBrk="1" fontAlgn="base" hangingPunct="1">
              <a:spcBef>
                <a:spcPct val="20000"/>
              </a:spcBef>
              <a:spcAft>
                <a:spcPct val="0"/>
              </a:spcAft>
              <a:buFont typeface="Arial" charset="0"/>
              <a:buChar char="»"/>
              <a:defRPr sz="1800" kern="120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TW" b="1" i="1" dirty="0"/>
              <a:t>2)   Green strategy - VIE-Opt –Green</a:t>
            </a:r>
            <a:endParaRPr lang="zh-TW" altLang="en-US" b="1" dirty="0"/>
          </a:p>
        </p:txBody>
      </p:sp>
    </p:spTree>
    <p:extLst>
      <p:ext uri="{BB962C8B-B14F-4D97-AF65-F5344CB8AC3E}">
        <p14:creationId xmlns:p14="http://schemas.microsoft.com/office/powerpoint/2010/main" val="373355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Abstract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518139"/>
            <a:ext cx="11483788" cy="4929809"/>
          </a:xfrm>
        </p:spPr>
        <p:txBody>
          <a:bodyPr/>
          <a:lstStyle/>
          <a:p>
            <a:r>
              <a:rPr lang="en-US" altLang="zh-TW" sz="2800" dirty="0"/>
              <a:t>Having in mind this fact, different embedding strategies based on Integer Linear Programming (ILP) formulation are presented.</a:t>
            </a:r>
          </a:p>
          <a:p>
            <a:r>
              <a:rPr lang="en-US" altLang="zh-TW" sz="2800" dirty="0"/>
              <a:t>The problem is addressed by proposing strategies that target load balancing and energy consumption of physical resources along with re Optimization strategies.</a:t>
            </a:r>
          </a:p>
          <a:p>
            <a:r>
              <a:rPr lang="en-US" altLang="zh-TW" sz="2800" dirty="0"/>
              <a:t>A thorough evaluation of the different strategies is performed, studying the VI acceptance ratio, physical infrastructure energy consumption, and the impact of reconfigurations.</a:t>
            </a:r>
          </a:p>
          <a:p>
            <a:r>
              <a:rPr lang="en-US" altLang="zh-TW" sz="2800" dirty="0"/>
              <a:t>Results show that there is a clear tradeoff between improving the VI acceptance ratio and reducing the physical infrastructure usage without allowing re-optimizations.</a:t>
            </a:r>
          </a:p>
          <a:p>
            <a:endParaRPr lang="en-US" altLang="zh-TW"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a:t>
            </a:fld>
            <a:endParaRPr lang="en-US" altLang="zh-TW" dirty="0">
              <a:ea typeface="新細明體" charset="-120"/>
            </a:endParaRPr>
          </a:p>
        </p:txBody>
      </p:sp>
    </p:spTree>
    <p:extLst>
      <p:ext uri="{BB962C8B-B14F-4D97-AF65-F5344CB8AC3E}">
        <p14:creationId xmlns:p14="http://schemas.microsoft.com/office/powerpoint/2010/main" val="11161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B. Dynamic Strategies - Adjusting Weights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This strategy combines different</a:t>
            </a:r>
            <a:r>
              <a:rPr lang="zh-TW" altLang="en-US" dirty="0"/>
              <a:t> </a:t>
            </a:r>
            <a:r>
              <a:rPr lang="en-US" altLang="zh-TW" dirty="0"/>
              <a:t>objectives dynamically. </a:t>
            </a:r>
          </a:p>
          <a:p>
            <a:r>
              <a:rPr lang="en-US" altLang="zh-TW" dirty="0"/>
              <a:t>It</a:t>
            </a:r>
            <a:r>
              <a:rPr lang="zh-TW" altLang="en-US" dirty="0"/>
              <a:t> </a:t>
            </a:r>
            <a:r>
              <a:rPr lang="en-US" altLang="zh-TW" dirty="0"/>
              <a:t>uses the green strategy (VIE-Opt Green) and the load</a:t>
            </a:r>
            <a:r>
              <a:rPr lang="zh-TW" altLang="en-US" dirty="0"/>
              <a:t> </a:t>
            </a:r>
            <a:r>
              <a:rPr lang="en-US" altLang="zh-TW" dirty="0"/>
              <a:t>balancing with shortest path (VIE-Opt-LB+SP).</a:t>
            </a:r>
          </a:p>
          <a:p>
            <a:r>
              <a:rPr lang="en-US" altLang="zh-TW" dirty="0"/>
              <a:t>In equation</a:t>
            </a:r>
            <a:r>
              <a:rPr lang="zh-TW" altLang="en-US" dirty="0"/>
              <a:t> </a:t>
            </a:r>
            <a:r>
              <a:rPr lang="en-US" altLang="zh-TW" dirty="0"/>
              <a:t>weights (</a:t>
            </a:r>
            <a:r>
              <a:rPr lang="en-US" altLang="zh-TW" i="1" dirty="0"/>
              <a:t>z1 </a:t>
            </a:r>
            <a:r>
              <a:rPr lang="en-US" altLang="zh-TW" dirty="0"/>
              <a:t>and </a:t>
            </a:r>
            <a:r>
              <a:rPr lang="en-US" altLang="zh-TW" i="1" dirty="0"/>
              <a:t>z2</a:t>
            </a:r>
            <a:r>
              <a:rPr lang="en-US" altLang="zh-TW" dirty="0"/>
              <a:t>) are not fixed along time, but change</a:t>
            </a:r>
            <a:r>
              <a:rPr lang="zh-TW" altLang="en-US" dirty="0"/>
              <a:t> </a:t>
            </a:r>
            <a:r>
              <a:rPr lang="en-US" altLang="zh-TW" dirty="0"/>
              <a:t>depending on the infrastructure state at the time of each VI</a:t>
            </a:r>
            <a:r>
              <a:rPr lang="zh-TW" altLang="en-US" dirty="0"/>
              <a:t> </a:t>
            </a:r>
            <a:r>
              <a:rPr lang="en-US" altLang="zh-TW" dirty="0"/>
              <a:t>arrival.</a:t>
            </a:r>
          </a:p>
          <a:p>
            <a:r>
              <a:rPr lang="en-US" altLang="zh-TW" dirty="0"/>
              <a:t>We consider that if the infrastructure is loaded over a</a:t>
            </a:r>
            <a:r>
              <a:rPr lang="zh-TW" altLang="en-US" dirty="0"/>
              <a:t> </a:t>
            </a:r>
            <a:r>
              <a:rPr lang="en-US" altLang="zh-TW" dirty="0"/>
              <a:t>certain limit, the load balancing strategy is applied. If the load</a:t>
            </a:r>
            <a:r>
              <a:rPr lang="zh-TW" altLang="en-US" dirty="0"/>
              <a:t> </a:t>
            </a:r>
            <a:r>
              <a:rPr lang="en-US" altLang="zh-TW" dirty="0"/>
              <a:t>is below or equal to the limit, the green strategy is applied.</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40</a:t>
            </a:fld>
            <a:endParaRPr lang="en-US" altLang="zh-TW"/>
          </a:p>
        </p:txBody>
      </p:sp>
      <p:pic>
        <p:nvPicPr>
          <p:cNvPr id="6" name="圖片 5"/>
          <p:cNvPicPr>
            <a:picLocks noChangeAspect="1"/>
          </p:cNvPicPr>
          <p:nvPr/>
        </p:nvPicPr>
        <p:blipFill>
          <a:blip r:embed="rId3"/>
          <a:stretch>
            <a:fillRect/>
          </a:stretch>
        </p:blipFill>
        <p:spPr>
          <a:xfrm>
            <a:off x="849588" y="5698576"/>
            <a:ext cx="6106120" cy="573569"/>
          </a:xfrm>
          <a:prstGeom prst="rect">
            <a:avLst/>
          </a:prstGeom>
        </p:spPr>
      </p:pic>
    </p:spTree>
    <p:extLst>
      <p:ext uri="{BB962C8B-B14F-4D97-AF65-F5344CB8AC3E}">
        <p14:creationId xmlns:p14="http://schemas.microsoft.com/office/powerpoint/2010/main" val="1004715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Strategies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The strategies defined</a:t>
            </a:r>
            <a:r>
              <a:rPr lang="zh-TW" altLang="en-US" dirty="0"/>
              <a:t> </a:t>
            </a:r>
            <a:r>
              <a:rPr lang="en-US" altLang="zh-TW" dirty="0"/>
              <a:t>in this category allow the</a:t>
            </a:r>
            <a:r>
              <a:rPr lang="zh-TW" altLang="en-US" dirty="0"/>
              <a:t> </a:t>
            </a:r>
            <a:r>
              <a:rPr lang="en-US" altLang="zh-TW" dirty="0"/>
              <a:t>reconfiguration of already deployed </a:t>
            </a:r>
            <a:r>
              <a:rPr lang="en-US" altLang="zh-TW" dirty="0" err="1"/>
              <a:t>VIs.</a:t>
            </a:r>
            <a:endParaRPr lang="en-US" altLang="zh-TW" dirty="0"/>
          </a:p>
          <a:p>
            <a:r>
              <a:rPr lang="en-US" altLang="zh-TW" dirty="0"/>
              <a:t>We present two types</a:t>
            </a:r>
            <a:r>
              <a:rPr lang="zh-TW" altLang="en-US" dirty="0"/>
              <a:t> </a:t>
            </a:r>
            <a:r>
              <a:rPr lang="en-US" altLang="zh-TW" dirty="0"/>
              <a:t>of strategies: those that allow only link re-optimization; and</a:t>
            </a:r>
            <a:r>
              <a:rPr lang="zh-TW" altLang="en-US" dirty="0"/>
              <a:t> </a:t>
            </a:r>
            <a:r>
              <a:rPr lang="en-US" altLang="zh-TW" dirty="0"/>
              <a:t>those that allow both link and node re-optimization. </a:t>
            </a:r>
          </a:p>
          <a:p>
            <a:r>
              <a:rPr lang="en-US" altLang="zh-TW" dirty="0"/>
              <a:t>Taking</a:t>
            </a:r>
            <a:r>
              <a:rPr lang="zh-TW" altLang="en-US" dirty="0"/>
              <a:t> </a:t>
            </a:r>
            <a:r>
              <a:rPr lang="en-US" altLang="zh-TW" dirty="0"/>
              <a:t>advantage of the strategies presented in the previous</a:t>
            </a:r>
            <a:r>
              <a:rPr lang="zh-TW" altLang="en-US" dirty="0"/>
              <a:t> </a:t>
            </a:r>
            <a:r>
              <a:rPr lang="en-US" altLang="zh-TW" dirty="0"/>
              <a:t>subsection, the following strategies are defined:</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41</a:t>
            </a:fld>
            <a:endParaRPr lang="en-US" altLang="zh-TW"/>
          </a:p>
        </p:txBody>
      </p:sp>
    </p:spTree>
    <p:extLst>
      <p:ext uri="{BB962C8B-B14F-4D97-AF65-F5344CB8AC3E}">
        <p14:creationId xmlns:p14="http://schemas.microsoft.com/office/powerpoint/2010/main" val="3810404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Strategies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1518348" cy="4525963"/>
          </a:xfrm>
        </p:spPr>
        <p:txBody>
          <a:bodyPr/>
          <a:lstStyle/>
          <a:p>
            <a:pPr>
              <a:buFont typeface="Wingdings" panose="05000000000000000000" pitchFamily="2" charset="2"/>
              <a:buChar char="l"/>
            </a:pPr>
            <a:r>
              <a:rPr lang="en-US" altLang="zh-TW" dirty="0"/>
              <a:t>Load Balancing (Node and Link) + Shortest Path strategy</a:t>
            </a:r>
            <a:r>
              <a:rPr lang="zh-TW" altLang="en-US" dirty="0"/>
              <a:t> </a:t>
            </a:r>
            <a:r>
              <a:rPr lang="en-US" altLang="zh-TW" dirty="0"/>
              <a:t>with Link Re-optimization - </a:t>
            </a:r>
            <a:r>
              <a:rPr lang="en-US" altLang="zh-TW" dirty="0">
                <a:solidFill>
                  <a:srgbClr val="FF0000"/>
                </a:solidFill>
              </a:rPr>
              <a:t>VIE-</a:t>
            </a:r>
            <a:r>
              <a:rPr lang="en-US" altLang="zh-TW" dirty="0" err="1">
                <a:solidFill>
                  <a:srgbClr val="FF0000"/>
                </a:solidFill>
              </a:rPr>
              <a:t>LinkReOpt</a:t>
            </a:r>
            <a:r>
              <a:rPr lang="en-US" altLang="zh-TW" dirty="0">
                <a:solidFill>
                  <a:srgbClr val="FF0000"/>
                </a:solidFill>
              </a:rPr>
              <a:t>-LB+SP</a:t>
            </a:r>
          </a:p>
          <a:p>
            <a:pPr>
              <a:buFont typeface="Wingdings" panose="05000000000000000000" pitchFamily="2" charset="2"/>
              <a:buChar char="l"/>
            </a:pPr>
            <a:r>
              <a:rPr lang="en-US" altLang="zh-TW" dirty="0"/>
              <a:t>Load Balancing (Node and Link) + Shortest Path strategy</a:t>
            </a:r>
            <a:r>
              <a:rPr lang="zh-TW" altLang="en-US" dirty="0"/>
              <a:t> </a:t>
            </a:r>
            <a:r>
              <a:rPr lang="en-US" altLang="zh-TW" dirty="0"/>
              <a:t>with Node and Link Re-optimization - </a:t>
            </a:r>
            <a:r>
              <a:rPr lang="en-US" altLang="zh-TW" dirty="0">
                <a:solidFill>
                  <a:srgbClr val="FF0000"/>
                </a:solidFill>
              </a:rPr>
              <a:t>VIE-</a:t>
            </a:r>
            <a:r>
              <a:rPr lang="en-US" altLang="zh-TW" dirty="0" err="1">
                <a:solidFill>
                  <a:srgbClr val="FF0000"/>
                </a:solidFill>
              </a:rPr>
              <a:t>ReOpt</a:t>
            </a:r>
            <a:r>
              <a:rPr lang="en-US" altLang="zh-TW" dirty="0">
                <a:solidFill>
                  <a:srgbClr val="FF0000"/>
                </a:solidFill>
              </a:rPr>
              <a:t>-LB+SP</a:t>
            </a:r>
          </a:p>
          <a:p>
            <a:pPr>
              <a:buFont typeface="Wingdings" panose="05000000000000000000" pitchFamily="2" charset="2"/>
              <a:buChar char="l"/>
            </a:pPr>
            <a:r>
              <a:rPr lang="en-US" altLang="zh-TW" dirty="0"/>
              <a:t>Green strategy with Link Re-optimization – VIE-</a:t>
            </a:r>
            <a:r>
              <a:rPr lang="en-US" altLang="zh-TW" dirty="0" err="1"/>
              <a:t>LinkReOpt</a:t>
            </a:r>
            <a:r>
              <a:rPr lang="en-US" altLang="zh-TW" dirty="0"/>
              <a:t>-LB-R</a:t>
            </a:r>
          </a:p>
          <a:p>
            <a:pPr>
              <a:buFont typeface="Wingdings" panose="05000000000000000000" pitchFamily="2" charset="2"/>
              <a:buChar char="l"/>
            </a:pPr>
            <a:r>
              <a:rPr lang="en-US" altLang="zh-TW" dirty="0"/>
              <a:t>Green strategy with Node and Link Re-optimization- VIE-</a:t>
            </a:r>
            <a:r>
              <a:rPr lang="en-US" altLang="zh-TW" dirty="0" err="1"/>
              <a:t>ReOpt</a:t>
            </a:r>
            <a:r>
              <a:rPr lang="en-US" altLang="zh-TW" dirty="0"/>
              <a:t>–Green</a:t>
            </a:r>
          </a:p>
          <a:p>
            <a:pPr>
              <a:buFont typeface="Wingdings" panose="05000000000000000000" pitchFamily="2" charset="2"/>
              <a:buChar char="l"/>
            </a:pPr>
            <a:r>
              <a:rPr lang="en-US" altLang="zh-TW" dirty="0"/>
              <a:t>Green + Load Balancing with Link Re-optimization – VIE-Link-</a:t>
            </a:r>
            <a:r>
              <a:rPr lang="en-US" altLang="zh-TW" dirty="0" err="1"/>
              <a:t>ReOpt</a:t>
            </a:r>
            <a:r>
              <a:rPr lang="en-US" altLang="zh-TW" dirty="0"/>
              <a:t>-D-Green-LB</a:t>
            </a:r>
          </a:p>
          <a:p>
            <a:pPr>
              <a:buFont typeface="Wingdings" panose="05000000000000000000" pitchFamily="2" charset="2"/>
              <a:buChar char="l"/>
            </a:pPr>
            <a:r>
              <a:rPr lang="en-US" altLang="zh-TW" dirty="0"/>
              <a:t>Green + Load Balancing with Node and Link Re optimization</a:t>
            </a:r>
            <a:r>
              <a:rPr lang="zh-TW" altLang="en-US" dirty="0"/>
              <a:t> </a:t>
            </a:r>
            <a:r>
              <a:rPr lang="en-US" altLang="zh-TW" dirty="0"/>
              <a:t>- VIE-</a:t>
            </a:r>
            <a:r>
              <a:rPr lang="en-US" altLang="zh-TW" dirty="0" err="1"/>
              <a:t>ReOpt</a:t>
            </a:r>
            <a:r>
              <a:rPr lang="en-US" altLang="zh-TW" dirty="0"/>
              <a:t>-D-Green-LB</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42</a:t>
            </a:fld>
            <a:endParaRPr lang="en-US" altLang="zh-TW"/>
          </a:p>
        </p:txBody>
      </p:sp>
    </p:spTree>
    <p:extLst>
      <p:ext uri="{BB962C8B-B14F-4D97-AF65-F5344CB8AC3E}">
        <p14:creationId xmlns:p14="http://schemas.microsoft.com/office/powerpoint/2010/main" val="1341854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Strategies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Node reconfigurations are the most expensive ones, while</a:t>
            </a:r>
            <a:r>
              <a:rPr lang="zh-TW" altLang="en-US" dirty="0"/>
              <a:t> </a:t>
            </a:r>
            <a:r>
              <a:rPr lang="en-US" altLang="zh-TW" dirty="0"/>
              <a:t>link reconfigurations can be easily achieved and, to a certain</a:t>
            </a:r>
            <a:r>
              <a:rPr lang="zh-TW" altLang="en-US" dirty="0"/>
              <a:t> </a:t>
            </a:r>
            <a:r>
              <a:rPr lang="en-US" altLang="zh-TW" dirty="0"/>
              <a:t>extent, be neglected when considering the use of technologies</a:t>
            </a:r>
            <a:r>
              <a:rPr lang="zh-TW" altLang="en-US" dirty="0"/>
              <a:t> </a:t>
            </a:r>
            <a:r>
              <a:rPr lang="en-US" altLang="zh-TW" dirty="0"/>
              <a:t>like SDN.</a:t>
            </a:r>
          </a:p>
          <a:p>
            <a:r>
              <a:rPr lang="en-US" altLang="zh-TW" dirty="0"/>
              <a:t>With this in mind, we do not penalize link</a:t>
            </a:r>
            <a:r>
              <a:rPr lang="zh-TW" altLang="en-US" dirty="0"/>
              <a:t> </a:t>
            </a:r>
            <a:r>
              <a:rPr lang="en-US" altLang="zh-TW" dirty="0"/>
              <a:t>reconfigurations.</a:t>
            </a:r>
          </a:p>
          <a:p>
            <a:r>
              <a:rPr lang="en-US" altLang="zh-TW" dirty="0"/>
              <a:t>However, those that allow also node re-optimization suffer a</a:t>
            </a:r>
            <a:r>
              <a:rPr lang="zh-TW" altLang="en-US" dirty="0"/>
              <a:t> </a:t>
            </a:r>
            <a:r>
              <a:rPr lang="en-US" altLang="zh-TW" dirty="0"/>
              <a:t>change, presented in equation (30).</a:t>
            </a:r>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43</a:t>
            </a:fld>
            <a:endParaRPr lang="en-US" altLang="zh-TW"/>
          </a:p>
        </p:txBody>
      </p:sp>
    </p:spTree>
    <p:extLst>
      <p:ext uri="{BB962C8B-B14F-4D97-AF65-F5344CB8AC3E}">
        <p14:creationId xmlns:p14="http://schemas.microsoft.com/office/powerpoint/2010/main" val="1933748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Strategies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Due to the cost of node reconfigurations, the objective functions first try to minimize the number of virtual node reconfigurations.</a:t>
            </a:r>
          </a:p>
          <a:p>
            <a:r>
              <a:rPr lang="en-US" altLang="zh-TW" dirty="0"/>
              <a:t>ɛ is a very small value so that Strat is considered as the last objective.</a:t>
            </a:r>
          </a:p>
          <a:p>
            <a:r>
              <a:rPr lang="en-US" altLang="zh-TW" dirty="0"/>
              <a:t>Depending on the strategy used, </a:t>
            </a:r>
            <a:r>
              <a:rPr lang="en-US" altLang="zh-TW" i="1" dirty="0"/>
              <a:t>Strat </a:t>
            </a:r>
            <a:r>
              <a:rPr lang="en-US" altLang="zh-TW" dirty="0"/>
              <a:t>will assume different</a:t>
            </a:r>
            <a:r>
              <a:rPr lang="zh-TW" altLang="en-US" dirty="0"/>
              <a:t> </a:t>
            </a:r>
            <a:r>
              <a:rPr lang="en-US" altLang="zh-TW" dirty="0"/>
              <a:t>forms.</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44</a:t>
            </a:fld>
            <a:endParaRPr lang="en-US" altLang="zh-TW"/>
          </a:p>
        </p:txBody>
      </p:sp>
      <p:pic>
        <p:nvPicPr>
          <p:cNvPr id="5" name="圖片 4"/>
          <p:cNvPicPr>
            <a:picLocks noChangeAspect="1"/>
          </p:cNvPicPr>
          <p:nvPr/>
        </p:nvPicPr>
        <p:blipFill>
          <a:blip r:embed="rId3"/>
          <a:stretch>
            <a:fillRect/>
          </a:stretch>
        </p:blipFill>
        <p:spPr>
          <a:xfrm>
            <a:off x="812800" y="4298353"/>
            <a:ext cx="7940675" cy="1123797"/>
          </a:xfrm>
          <a:prstGeom prst="rect">
            <a:avLst/>
          </a:prstGeom>
        </p:spPr>
      </p:pic>
    </p:spTree>
    <p:extLst>
      <p:ext uri="{BB962C8B-B14F-4D97-AF65-F5344CB8AC3E}">
        <p14:creationId xmlns:p14="http://schemas.microsoft.com/office/powerpoint/2010/main" val="770396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Strategies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For example, in the strategy VIE-</a:t>
            </a:r>
            <a:r>
              <a:rPr lang="en-US" altLang="zh-TW" dirty="0" err="1"/>
              <a:t>ReOpt</a:t>
            </a:r>
            <a:r>
              <a:rPr lang="en-US" altLang="zh-TW" dirty="0"/>
              <a:t>-LB+SP, Strat will assume the form of equation (29), which leads to the objective function presented in equation (31).</a:t>
            </a:r>
          </a:p>
          <a:p>
            <a:r>
              <a:rPr lang="en-US" altLang="zh-TW" dirty="0"/>
              <a:t>In this case, since both virtual node and link reconfigurations are allowed, equations (12) and (13) are not considered.</a:t>
            </a:r>
          </a:p>
          <a:p>
            <a:r>
              <a:rPr lang="en-US" altLang="zh-TW" dirty="0"/>
              <a:t>In the case of</a:t>
            </a:r>
            <a:r>
              <a:rPr lang="zh-TW" altLang="en-US" dirty="0"/>
              <a:t> </a:t>
            </a:r>
            <a:r>
              <a:rPr lang="en-US" altLang="zh-TW" dirty="0"/>
              <a:t>strategy VIE-</a:t>
            </a:r>
            <a:r>
              <a:rPr lang="en-US" altLang="zh-TW" dirty="0" err="1"/>
              <a:t>LinkReOpt</a:t>
            </a:r>
            <a:r>
              <a:rPr lang="en-US" altLang="zh-TW" dirty="0"/>
              <a:t>-LB+SP, equation (13) is considered</a:t>
            </a:r>
            <a:r>
              <a:rPr lang="zh-TW" altLang="en-US" dirty="0"/>
              <a:t> </a:t>
            </a:r>
            <a:r>
              <a:rPr lang="en-US" altLang="zh-TW" dirty="0"/>
              <a:t>to prevent virtual node reconfigurations.</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45</a:t>
            </a:fld>
            <a:endParaRPr lang="en-US" altLang="zh-TW"/>
          </a:p>
        </p:txBody>
      </p:sp>
      <p:pic>
        <p:nvPicPr>
          <p:cNvPr id="5" name="圖片 4"/>
          <p:cNvPicPr>
            <a:picLocks noChangeAspect="1"/>
          </p:cNvPicPr>
          <p:nvPr/>
        </p:nvPicPr>
        <p:blipFill>
          <a:blip r:embed="rId3"/>
          <a:stretch>
            <a:fillRect/>
          </a:stretch>
        </p:blipFill>
        <p:spPr>
          <a:xfrm>
            <a:off x="930275" y="5064124"/>
            <a:ext cx="9452586" cy="1082675"/>
          </a:xfrm>
          <a:prstGeom prst="rect">
            <a:avLst/>
          </a:prstGeom>
        </p:spPr>
      </p:pic>
    </p:spTree>
    <p:extLst>
      <p:ext uri="{BB962C8B-B14F-4D97-AF65-F5344CB8AC3E}">
        <p14:creationId xmlns:p14="http://schemas.microsoft.com/office/powerpoint/2010/main" val="2198975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VI. EVALUATION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304800" y="1624013"/>
            <a:ext cx="10972800" cy="4525963"/>
          </a:xfrm>
        </p:spPr>
        <p:txBody>
          <a:bodyPr/>
          <a:lstStyle/>
          <a:p>
            <a:r>
              <a:rPr lang="en-US" altLang="zh-TW" dirty="0"/>
              <a:t>Herein we provide a thorough evaluation of the different optimal embedding strategies presented in section V. </a:t>
            </a:r>
          </a:p>
          <a:p>
            <a:r>
              <a:rPr lang="en-US" altLang="zh-TW" dirty="0"/>
              <a:t>To evaluate the performance of the proposed approaches, a </a:t>
            </a:r>
            <a:r>
              <a:rPr lang="en-US" altLang="zh-TW" dirty="0" err="1"/>
              <a:t>Matlab</a:t>
            </a:r>
            <a:r>
              <a:rPr lang="en-US" altLang="zh-TW" dirty="0"/>
              <a:t> + CPLEX simulator is used. </a:t>
            </a:r>
          </a:p>
          <a:p>
            <a:r>
              <a:rPr lang="en-US" altLang="zh-TW" dirty="0"/>
              <a:t>For each run, the program generates a random physical infrastructure of 20 nodes and a set of requests of VIs (with a number of nodes between 4 and 14). </a:t>
            </a:r>
          </a:p>
          <a:p>
            <a:r>
              <a:rPr lang="en-US" altLang="zh-TW" dirty="0"/>
              <a:t>Both physical infrastructure and the generated VIs have 70% of the nodes as servers. </a:t>
            </a:r>
          </a:p>
          <a:p>
            <a:r>
              <a:rPr lang="en-US" altLang="zh-TW" dirty="0"/>
              <a:t>These values were chosen because, in a cloud computing context, the required computing node capacity is much higher than the network one. </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46</a:t>
            </a:fld>
            <a:endParaRPr lang="en-US" altLang="zh-TW"/>
          </a:p>
        </p:txBody>
      </p:sp>
    </p:spTree>
    <p:extLst>
      <p:ext uri="{BB962C8B-B14F-4D97-AF65-F5344CB8AC3E}">
        <p14:creationId xmlns:p14="http://schemas.microsoft.com/office/powerpoint/2010/main" val="1766285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VI. EVALUATION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Details on the nodes and link parameters can be seen in Table II. </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47</a:t>
            </a:fld>
            <a:endParaRPr lang="en-US" altLang="zh-TW"/>
          </a:p>
        </p:txBody>
      </p:sp>
      <p:pic>
        <p:nvPicPr>
          <p:cNvPr id="5" name="圖片 4">
            <a:extLst>
              <a:ext uri="{FF2B5EF4-FFF2-40B4-BE49-F238E27FC236}">
                <a16:creationId xmlns:a16="http://schemas.microsoft.com/office/drawing/2014/main" id="{B79D990A-109B-4AB8-9352-6D2117095719}"/>
              </a:ext>
            </a:extLst>
          </p:cNvPr>
          <p:cNvPicPr>
            <a:picLocks noChangeAspect="1"/>
          </p:cNvPicPr>
          <p:nvPr/>
        </p:nvPicPr>
        <p:blipFill>
          <a:blip r:embed="rId3"/>
          <a:stretch>
            <a:fillRect/>
          </a:stretch>
        </p:blipFill>
        <p:spPr>
          <a:xfrm>
            <a:off x="2293884" y="2589214"/>
            <a:ext cx="7401031" cy="3767137"/>
          </a:xfrm>
          <a:prstGeom prst="rect">
            <a:avLst/>
          </a:prstGeom>
        </p:spPr>
      </p:pic>
    </p:spTree>
    <p:extLst>
      <p:ext uri="{BB962C8B-B14F-4D97-AF65-F5344CB8AC3E}">
        <p14:creationId xmlns:p14="http://schemas.microsoft.com/office/powerpoint/2010/main" val="1070516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VI. EVALUATION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Moreover, the VI request rates (λ) vary between 2 and 5 VIs per time unit (Poisson arrivals), and the average duration of the VIs is 20 time units (exponentially distributed duration).</a:t>
            </a:r>
          </a:p>
          <a:p>
            <a:r>
              <a:rPr lang="en-US" altLang="zh-TW" dirty="0"/>
              <a:t>The weight values used for the optimal strategies are the following: w1 and w2 are 0.5; ɛ is 0.001; z1 and z2 have dynamic values that change depending on the state of the infrastructure.</a:t>
            </a:r>
          </a:p>
          <a:p>
            <a:r>
              <a:rPr lang="en-US" altLang="zh-TW" dirty="0"/>
              <a:t>If the maximum load of any resource (server/network node or link) is below 75%, </a:t>
            </a:r>
            <a:r>
              <a:rPr lang="en-US" altLang="zh-TW" dirty="0" err="1"/>
              <a:t>Opt</a:t>
            </a:r>
            <a:r>
              <a:rPr lang="en-US" altLang="zh-TW" dirty="0"/>
              <a:t>-Green is applied; otherwise, </a:t>
            </a:r>
            <a:r>
              <a:rPr lang="en-US" altLang="zh-TW" dirty="0" err="1"/>
              <a:t>Opt</a:t>
            </a:r>
            <a:r>
              <a:rPr lang="en-US" altLang="zh-TW" dirty="0"/>
              <a:t>-LB+SP is applied.</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48</a:t>
            </a:fld>
            <a:endParaRPr lang="en-US" altLang="zh-TW"/>
          </a:p>
        </p:txBody>
      </p:sp>
    </p:spTree>
    <p:extLst>
      <p:ext uri="{BB962C8B-B14F-4D97-AF65-F5344CB8AC3E}">
        <p14:creationId xmlns:p14="http://schemas.microsoft.com/office/powerpoint/2010/main" val="1096156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VI. EVALUATION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We analyze the VI acceptance ratio as one of the main indicators for the performance of the algorithms. </a:t>
            </a:r>
          </a:p>
          <a:p>
            <a:r>
              <a:rPr lang="en-US" altLang="zh-TW" dirty="0"/>
              <a:t>Moreover,</a:t>
            </a:r>
            <a:r>
              <a:rPr lang="zh-TW" altLang="en-US" dirty="0"/>
              <a:t> </a:t>
            </a:r>
            <a:r>
              <a:rPr lang="en-US" altLang="zh-TW" dirty="0"/>
              <a:t>the energy consumption of the physical infrastructure is also analyzed.</a:t>
            </a:r>
          </a:p>
          <a:p>
            <a:r>
              <a:rPr lang="en-US" altLang="zh-TW" dirty="0"/>
              <a:t>Finally, the impact of the re-optimization processes in the VI is carefully evaluated. </a:t>
            </a:r>
          </a:p>
          <a:p>
            <a:r>
              <a:rPr lang="en-US" altLang="zh-TW" dirty="0"/>
              <a:t>All values in the following graphics present a mean of 10 runs (with different substrate) with a confidence interval of 95%.</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49</a:t>
            </a:fld>
            <a:endParaRPr lang="en-US" altLang="zh-TW"/>
          </a:p>
        </p:txBody>
      </p:sp>
    </p:spTree>
    <p:extLst>
      <p:ext uri="{BB962C8B-B14F-4D97-AF65-F5344CB8AC3E}">
        <p14:creationId xmlns:p14="http://schemas.microsoft.com/office/powerpoint/2010/main" val="93565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70A6BA-5B66-4EBC-A84C-312BFAEFF3F3}"/>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p>
        </p:txBody>
      </p:sp>
      <p:sp>
        <p:nvSpPr>
          <p:cNvPr id="3" name="內容版面配置區 2">
            <a:extLst>
              <a:ext uri="{FF2B5EF4-FFF2-40B4-BE49-F238E27FC236}">
                <a16:creationId xmlns:a16="http://schemas.microsoft.com/office/drawing/2014/main" id="{96D59C7D-81B1-4ACA-BC39-9D056D6FA41A}"/>
              </a:ext>
            </a:extLst>
          </p:cNvPr>
          <p:cNvSpPr>
            <a:spLocks noGrp="1"/>
          </p:cNvSpPr>
          <p:nvPr>
            <p:ph idx="1"/>
          </p:nvPr>
        </p:nvSpPr>
        <p:spPr>
          <a:xfrm>
            <a:off x="609600" y="1600201"/>
            <a:ext cx="10972800" cy="4525963"/>
          </a:xfrm>
        </p:spPr>
        <p:txBody>
          <a:bodyPr/>
          <a:lstStyle/>
          <a:p>
            <a:r>
              <a:rPr lang="en-US" altLang="zh-TW" dirty="0"/>
              <a:t>The momentum around the Network Functions Virtualization (NFV) [1] concept can be seen as the most recent catalyst to this uprising need for an active role of the network in the cloud.</a:t>
            </a:r>
          </a:p>
          <a:p>
            <a:r>
              <a:rPr lang="en-US" altLang="zh-TW" dirty="0"/>
              <a:t>The Telco sector seems eager to “cloudify” some of its solutions, which have more than just computing requirements: they have very strict requirements in terms of network guarantees.</a:t>
            </a:r>
          </a:p>
          <a:p>
            <a:r>
              <a:rPr lang="en-US" altLang="zh-TW" dirty="0"/>
              <a:t>However, today’s cloud solutions cannot meet the requirements imposed by these systems, mainly in terms of network aspects.</a:t>
            </a:r>
          </a:p>
          <a:p>
            <a:r>
              <a:rPr lang="en-US" altLang="zh-TW" dirty="0"/>
              <a:t>This article addresses the joint embedding of cloud and network resources, a NP-hard problem, through ILP.</a:t>
            </a:r>
            <a:endParaRPr lang="zh-TW" altLang="en-US" dirty="0"/>
          </a:p>
        </p:txBody>
      </p:sp>
      <p:sp>
        <p:nvSpPr>
          <p:cNvPr id="4" name="投影片編號版面配置區 3">
            <a:extLst>
              <a:ext uri="{FF2B5EF4-FFF2-40B4-BE49-F238E27FC236}">
                <a16:creationId xmlns:a16="http://schemas.microsoft.com/office/drawing/2014/main" id="{377A9B57-304F-4AD3-9B51-F4E5A11D84FA}"/>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a:t>
            </a:fld>
            <a:endParaRPr lang="en-US" altLang="zh-TW"/>
          </a:p>
        </p:txBody>
      </p:sp>
      <p:sp>
        <p:nvSpPr>
          <p:cNvPr id="5" name="矩形 4">
            <a:extLst>
              <a:ext uri="{FF2B5EF4-FFF2-40B4-BE49-F238E27FC236}">
                <a16:creationId xmlns:a16="http://schemas.microsoft.com/office/drawing/2014/main" id="{D478C778-86DB-41A0-BEB8-2B96507878A7}"/>
              </a:ext>
            </a:extLst>
          </p:cNvPr>
          <p:cNvSpPr/>
          <p:nvPr/>
        </p:nvSpPr>
        <p:spPr>
          <a:xfrm>
            <a:off x="510988" y="6246525"/>
            <a:ext cx="9206753" cy="523220"/>
          </a:xfrm>
          <a:prstGeom prst="rect">
            <a:avLst/>
          </a:prstGeom>
        </p:spPr>
        <p:txBody>
          <a:bodyPr wrap="square">
            <a:spAutoFit/>
          </a:bodyPr>
          <a:lstStyle/>
          <a:p>
            <a:r>
              <a:rPr lang="en-US" altLang="zh-TW" sz="1400" dirty="0">
                <a:latin typeface="TimesNewRoman"/>
              </a:rPr>
              <a:t>[1] ETSI, Network Functions </a:t>
            </a:r>
            <a:r>
              <a:rPr lang="en-US" altLang="zh-TW" sz="1400" dirty="0" err="1">
                <a:latin typeface="TimesNewRoman"/>
              </a:rPr>
              <a:t>Virtualisation</a:t>
            </a:r>
            <a:r>
              <a:rPr lang="en-US" altLang="zh-TW" sz="1400" dirty="0">
                <a:latin typeface="TimesNewRoman"/>
              </a:rPr>
              <a:t> (NFV): Architectural Framework, Technical Report ETSI GS NFV 002 v1.1.1, Oct. 2013.</a:t>
            </a:r>
            <a:endParaRPr lang="zh-TW" altLang="en-US" sz="1400" dirty="0"/>
          </a:p>
        </p:txBody>
      </p:sp>
    </p:spTree>
    <p:extLst>
      <p:ext uri="{BB962C8B-B14F-4D97-AF65-F5344CB8AC3E}">
        <p14:creationId xmlns:p14="http://schemas.microsoft.com/office/powerpoint/2010/main" val="3741428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A. Virtual Infrastructure Acceptance Ratio analysis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Fig.2 compares the results of the strategies with and without</a:t>
            </a:r>
            <a:r>
              <a:rPr lang="zh-TW" altLang="en-US" dirty="0"/>
              <a:t> </a:t>
            </a:r>
            <a:r>
              <a:rPr lang="en-US" altLang="zh-TW" dirty="0"/>
              <a:t>link re-optimization.</a:t>
            </a:r>
          </a:p>
          <a:p>
            <a:r>
              <a:rPr lang="en-US" altLang="zh-TW" dirty="0"/>
              <a:t>It is clear that the strategies allowing link reconfiguration do not present significant differences. </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50</a:t>
            </a:fld>
            <a:endParaRPr lang="en-US" altLang="zh-TW"/>
          </a:p>
        </p:txBody>
      </p:sp>
      <p:pic>
        <p:nvPicPr>
          <p:cNvPr id="5" name="圖片 4">
            <a:extLst>
              <a:ext uri="{FF2B5EF4-FFF2-40B4-BE49-F238E27FC236}">
                <a16:creationId xmlns:a16="http://schemas.microsoft.com/office/drawing/2014/main" id="{684021EA-FD39-43A6-965F-753179E1EA50}"/>
              </a:ext>
            </a:extLst>
          </p:cNvPr>
          <p:cNvPicPr>
            <a:picLocks noChangeAspect="1"/>
          </p:cNvPicPr>
          <p:nvPr/>
        </p:nvPicPr>
        <p:blipFill>
          <a:blip r:embed="rId3"/>
          <a:stretch>
            <a:fillRect/>
          </a:stretch>
        </p:blipFill>
        <p:spPr>
          <a:xfrm>
            <a:off x="6356838" y="3172967"/>
            <a:ext cx="5669573" cy="3548509"/>
          </a:xfrm>
          <a:prstGeom prst="rect">
            <a:avLst/>
          </a:prstGeom>
        </p:spPr>
      </p:pic>
    </p:spTree>
    <p:extLst>
      <p:ext uri="{BB962C8B-B14F-4D97-AF65-F5344CB8AC3E}">
        <p14:creationId xmlns:p14="http://schemas.microsoft.com/office/powerpoint/2010/main" val="3080575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A. Virtual Infrastructure Acceptance Ratio analysis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624013"/>
            <a:ext cx="10972800" cy="4525963"/>
          </a:xfrm>
        </p:spPr>
        <p:txBody>
          <a:bodyPr/>
          <a:lstStyle/>
          <a:p>
            <a:r>
              <a:rPr lang="en-US" altLang="zh-TW" dirty="0"/>
              <a:t>This happens because these strategies are limited in terms of virtual</a:t>
            </a:r>
            <a:r>
              <a:rPr lang="zh-TW" altLang="en-US" dirty="0"/>
              <a:t> </a:t>
            </a:r>
            <a:r>
              <a:rPr lang="en-US" altLang="zh-TW" dirty="0"/>
              <a:t>link mapping alternative solution that make a reconfiguration viable.</a:t>
            </a:r>
          </a:p>
          <a:p>
            <a:r>
              <a:rPr lang="en-US" altLang="zh-TW" dirty="0"/>
              <a:t>On the other hand, the strategies allowing both node and link re-optimization outperform all others – see Fig.3.</a:t>
            </a:r>
          </a:p>
          <a:p>
            <a:r>
              <a:rPr lang="en-US" altLang="zh-TW" dirty="0"/>
              <a:t>The values are, in average, up to 5% higher. </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51</a:t>
            </a:fld>
            <a:endParaRPr lang="en-US" altLang="zh-TW"/>
          </a:p>
        </p:txBody>
      </p:sp>
      <p:pic>
        <p:nvPicPr>
          <p:cNvPr id="6" name="圖片 5">
            <a:extLst>
              <a:ext uri="{FF2B5EF4-FFF2-40B4-BE49-F238E27FC236}">
                <a16:creationId xmlns:a16="http://schemas.microsoft.com/office/drawing/2014/main" id="{D74B2E04-285C-4962-BC7D-3D941EC0370B}"/>
              </a:ext>
            </a:extLst>
          </p:cNvPr>
          <p:cNvPicPr>
            <a:picLocks noChangeAspect="1"/>
          </p:cNvPicPr>
          <p:nvPr/>
        </p:nvPicPr>
        <p:blipFill>
          <a:blip r:embed="rId3"/>
          <a:stretch>
            <a:fillRect/>
          </a:stretch>
        </p:blipFill>
        <p:spPr>
          <a:xfrm>
            <a:off x="6847376" y="3492501"/>
            <a:ext cx="5267325" cy="3228975"/>
          </a:xfrm>
          <a:prstGeom prst="rect">
            <a:avLst/>
          </a:prstGeom>
        </p:spPr>
      </p:pic>
      <p:sp>
        <p:nvSpPr>
          <p:cNvPr id="7" name="文字方塊 6">
            <a:extLst>
              <a:ext uri="{FF2B5EF4-FFF2-40B4-BE49-F238E27FC236}">
                <a16:creationId xmlns:a16="http://schemas.microsoft.com/office/drawing/2014/main" id="{E802BAE0-B266-4616-8993-FF9C7B4F8328}"/>
              </a:ext>
            </a:extLst>
          </p:cNvPr>
          <p:cNvSpPr txBox="1"/>
          <p:nvPr/>
        </p:nvSpPr>
        <p:spPr>
          <a:xfrm>
            <a:off x="11550650" y="4305300"/>
            <a:ext cx="766557" cy="276999"/>
          </a:xfrm>
          <a:prstGeom prst="rect">
            <a:avLst/>
          </a:prstGeom>
          <a:noFill/>
        </p:spPr>
        <p:txBody>
          <a:bodyPr wrap="none" rtlCol="0">
            <a:spAutoFit/>
          </a:bodyPr>
          <a:lstStyle/>
          <a:p>
            <a:r>
              <a:rPr lang="en-US" altLang="zh-TW" sz="1200" dirty="0">
                <a:solidFill>
                  <a:srgbClr val="FF0000"/>
                </a:solidFill>
              </a:rPr>
              <a:t>32%-19%</a:t>
            </a:r>
            <a:endParaRPr lang="zh-TW" altLang="en-US" sz="1200" dirty="0">
              <a:solidFill>
                <a:srgbClr val="FF0000"/>
              </a:solidFill>
            </a:endParaRPr>
          </a:p>
        </p:txBody>
      </p:sp>
      <p:sp>
        <p:nvSpPr>
          <p:cNvPr id="8" name="文字方塊 7">
            <a:extLst>
              <a:ext uri="{FF2B5EF4-FFF2-40B4-BE49-F238E27FC236}">
                <a16:creationId xmlns:a16="http://schemas.microsoft.com/office/drawing/2014/main" id="{F2DDBF7F-A8CD-44AC-8B73-D75B27F6174E}"/>
              </a:ext>
            </a:extLst>
          </p:cNvPr>
          <p:cNvSpPr txBox="1"/>
          <p:nvPr/>
        </p:nvSpPr>
        <p:spPr>
          <a:xfrm>
            <a:off x="10382944" y="4305300"/>
            <a:ext cx="263214" cy="276999"/>
          </a:xfrm>
          <a:prstGeom prst="rect">
            <a:avLst/>
          </a:prstGeom>
          <a:noFill/>
        </p:spPr>
        <p:txBody>
          <a:bodyPr wrap="none" rtlCol="0">
            <a:spAutoFit/>
          </a:bodyPr>
          <a:lstStyle/>
          <a:p>
            <a:r>
              <a:rPr lang="en-US" altLang="zh-TW" sz="1200" dirty="0">
                <a:solidFill>
                  <a:srgbClr val="FF0000"/>
                </a:solidFill>
              </a:rPr>
              <a:t>1</a:t>
            </a:r>
            <a:endParaRPr lang="zh-TW" altLang="en-US" sz="1200" dirty="0">
              <a:solidFill>
                <a:srgbClr val="FF0000"/>
              </a:solidFill>
            </a:endParaRPr>
          </a:p>
        </p:txBody>
      </p:sp>
      <p:sp>
        <p:nvSpPr>
          <p:cNvPr id="9" name="文字方塊 8">
            <a:extLst>
              <a:ext uri="{FF2B5EF4-FFF2-40B4-BE49-F238E27FC236}">
                <a16:creationId xmlns:a16="http://schemas.microsoft.com/office/drawing/2014/main" id="{ABCC10FA-9DCC-4088-9F2A-A4071CCAC251}"/>
              </a:ext>
            </a:extLst>
          </p:cNvPr>
          <p:cNvSpPr txBox="1"/>
          <p:nvPr/>
        </p:nvSpPr>
        <p:spPr>
          <a:xfrm>
            <a:off x="10382944" y="4452550"/>
            <a:ext cx="263214" cy="276999"/>
          </a:xfrm>
          <a:prstGeom prst="rect">
            <a:avLst/>
          </a:prstGeom>
          <a:noFill/>
        </p:spPr>
        <p:txBody>
          <a:bodyPr wrap="none" rtlCol="0">
            <a:spAutoFit/>
          </a:bodyPr>
          <a:lstStyle/>
          <a:p>
            <a:r>
              <a:rPr lang="en-US" altLang="zh-TW" sz="1200" dirty="0">
                <a:solidFill>
                  <a:srgbClr val="FF0000"/>
                </a:solidFill>
              </a:rPr>
              <a:t>2</a:t>
            </a:r>
            <a:endParaRPr lang="zh-TW" altLang="en-US" sz="1200" dirty="0">
              <a:solidFill>
                <a:srgbClr val="FF0000"/>
              </a:solidFill>
            </a:endParaRPr>
          </a:p>
        </p:txBody>
      </p:sp>
      <p:sp>
        <p:nvSpPr>
          <p:cNvPr id="11" name="文字方塊 10">
            <a:extLst>
              <a:ext uri="{FF2B5EF4-FFF2-40B4-BE49-F238E27FC236}">
                <a16:creationId xmlns:a16="http://schemas.microsoft.com/office/drawing/2014/main" id="{5708E28B-4A4C-4D4E-B4F1-E9D10AE734D1}"/>
              </a:ext>
            </a:extLst>
          </p:cNvPr>
          <p:cNvSpPr txBox="1"/>
          <p:nvPr/>
        </p:nvSpPr>
        <p:spPr>
          <a:xfrm>
            <a:off x="10389988" y="4144575"/>
            <a:ext cx="263214" cy="276999"/>
          </a:xfrm>
          <a:prstGeom prst="rect">
            <a:avLst/>
          </a:prstGeom>
          <a:noFill/>
        </p:spPr>
        <p:txBody>
          <a:bodyPr wrap="none" rtlCol="0">
            <a:spAutoFit/>
          </a:bodyPr>
          <a:lstStyle/>
          <a:p>
            <a:r>
              <a:rPr lang="en-US" altLang="zh-TW" sz="1200" dirty="0">
                <a:solidFill>
                  <a:srgbClr val="FF0000"/>
                </a:solidFill>
              </a:rPr>
              <a:t>3</a:t>
            </a:r>
            <a:endParaRPr lang="zh-TW" altLang="en-US" sz="1200" dirty="0">
              <a:solidFill>
                <a:srgbClr val="FF0000"/>
              </a:solidFill>
            </a:endParaRPr>
          </a:p>
        </p:txBody>
      </p:sp>
    </p:spTree>
    <p:extLst>
      <p:ext uri="{BB962C8B-B14F-4D97-AF65-F5344CB8AC3E}">
        <p14:creationId xmlns:p14="http://schemas.microsoft.com/office/powerpoint/2010/main" val="2663982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A. Virtual Infrastructure Acceptance Ratio analysis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The difference between the three strategies is low (~1%). </a:t>
            </a:r>
          </a:p>
          <a:p>
            <a:r>
              <a:rPr lang="en-US" altLang="zh-TW" dirty="0"/>
              <a:t>This does not happen due to the time constraint set to solve the ILP problem (600 seconds). </a:t>
            </a:r>
          </a:p>
          <a:p>
            <a:r>
              <a:rPr lang="en-US" altLang="zh-TW" dirty="0"/>
              <a:t>In other words, in some cases no solution is found within the defined timeframe.</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52</a:t>
            </a:fld>
            <a:endParaRPr lang="en-US" altLang="zh-TW"/>
          </a:p>
        </p:txBody>
      </p:sp>
    </p:spTree>
    <p:extLst>
      <p:ext uri="{BB962C8B-B14F-4D97-AF65-F5344CB8AC3E}">
        <p14:creationId xmlns:p14="http://schemas.microsoft.com/office/powerpoint/2010/main" val="3403338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B. Physical Infrastructure Energy Consumption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Herein it is analyzed the performance of the different strategies in terms of the physical infrastructure energy consumption. </a:t>
            </a:r>
          </a:p>
          <a:p>
            <a:r>
              <a:rPr lang="en-US" altLang="zh-TW" dirty="0"/>
              <a:t>While in terms of acceptance ratio some strategies present values relatively close, the differences with respect to energy consumption are more pronounced. </a:t>
            </a:r>
          </a:p>
          <a:p>
            <a:r>
              <a:rPr lang="en-US" altLang="zh-TW" dirty="0"/>
              <a:t>The analysis is done considering the cumulative time of active resources, and the results are depicted in Fig. 4 and Fig. 5.</a:t>
            </a:r>
          </a:p>
          <a:p>
            <a:r>
              <a:rPr lang="en-US" altLang="zh-TW" dirty="0"/>
              <a:t> The values are presented in percentage, where 100% means that all resources were active during the entire simulation time.</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53</a:t>
            </a:fld>
            <a:endParaRPr lang="en-US" altLang="zh-TW"/>
          </a:p>
        </p:txBody>
      </p:sp>
    </p:spTree>
    <p:extLst>
      <p:ext uri="{BB962C8B-B14F-4D97-AF65-F5344CB8AC3E}">
        <p14:creationId xmlns:p14="http://schemas.microsoft.com/office/powerpoint/2010/main" val="408366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B. Physical Infrastructure Energy Consumption</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54</a:t>
            </a:fld>
            <a:endParaRPr lang="en-US" altLang="zh-TW"/>
          </a:p>
        </p:txBody>
      </p:sp>
      <p:pic>
        <p:nvPicPr>
          <p:cNvPr id="5" name="內容版面配置區 4">
            <a:extLst>
              <a:ext uri="{FF2B5EF4-FFF2-40B4-BE49-F238E27FC236}">
                <a16:creationId xmlns:a16="http://schemas.microsoft.com/office/drawing/2014/main" id="{AD050FBD-56E9-413E-ACE9-5356B17C00E8}"/>
              </a:ext>
            </a:extLst>
          </p:cNvPr>
          <p:cNvPicPr>
            <a:picLocks noGrp="1" noChangeAspect="1"/>
          </p:cNvPicPr>
          <p:nvPr>
            <p:ph idx="1"/>
          </p:nvPr>
        </p:nvPicPr>
        <p:blipFill>
          <a:blip r:embed="rId3"/>
          <a:stretch>
            <a:fillRect/>
          </a:stretch>
        </p:blipFill>
        <p:spPr>
          <a:xfrm>
            <a:off x="2032610" y="1472309"/>
            <a:ext cx="7923579" cy="4884042"/>
          </a:xfrm>
          <a:prstGeom prst="rect">
            <a:avLst/>
          </a:prstGeom>
        </p:spPr>
      </p:pic>
      <p:sp>
        <p:nvSpPr>
          <p:cNvPr id="6" name="文字方塊 5">
            <a:extLst>
              <a:ext uri="{FF2B5EF4-FFF2-40B4-BE49-F238E27FC236}">
                <a16:creationId xmlns:a16="http://schemas.microsoft.com/office/drawing/2014/main" id="{7B297A05-E355-442F-A7C1-F1C899863741}"/>
              </a:ext>
            </a:extLst>
          </p:cNvPr>
          <p:cNvSpPr txBox="1"/>
          <p:nvPr/>
        </p:nvSpPr>
        <p:spPr>
          <a:xfrm>
            <a:off x="9189632" y="2618154"/>
            <a:ext cx="766557" cy="276999"/>
          </a:xfrm>
          <a:prstGeom prst="rect">
            <a:avLst/>
          </a:prstGeom>
          <a:noFill/>
        </p:spPr>
        <p:txBody>
          <a:bodyPr wrap="none" rtlCol="0">
            <a:spAutoFit/>
          </a:bodyPr>
          <a:lstStyle/>
          <a:p>
            <a:r>
              <a:rPr lang="en-US" altLang="zh-TW" sz="1200" dirty="0">
                <a:solidFill>
                  <a:srgbClr val="FF0000"/>
                </a:solidFill>
              </a:rPr>
              <a:t>47%-57%</a:t>
            </a:r>
            <a:endParaRPr lang="zh-TW" altLang="en-US" sz="1200" dirty="0">
              <a:solidFill>
                <a:srgbClr val="FF0000"/>
              </a:solidFill>
            </a:endParaRPr>
          </a:p>
        </p:txBody>
      </p:sp>
      <p:sp>
        <p:nvSpPr>
          <p:cNvPr id="7" name="文字方塊 6">
            <a:extLst>
              <a:ext uri="{FF2B5EF4-FFF2-40B4-BE49-F238E27FC236}">
                <a16:creationId xmlns:a16="http://schemas.microsoft.com/office/drawing/2014/main" id="{05EBDFC9-0819-4B70-A0B6-D842FE808C3B}"/>
              </a:ext>
            </a:extLst>
          </p:cNvPr>
          <p:cNvSpPr txBox="1"/>
          <p:nvPr/>
        </p:nvSpPr>
        <p:spPr>
          <a:xfrm>
            <a:off x="8745132" y="2114529"/>
            <a:ext cx="766557" cy="276999"/>
          </a:xfrm>
          <a:prstGeom prst="rect">
            <a:avLst/>
          </a:prstGeom>
          <a:noFill/>
        </p:spPr>
        <p:txBody>
          <a:bodyPr wrap="none" rtlCol="0">
            <a:spAutoFit/>
          </a:bodyPr>
          <a:lstStyle/>
          <a:p>
            <a:r>
              <a:rPr lang="en-US" altLang="zh-TW" sz="1200" dirty="0">
                <a:solidFill>
                  <a:srgbClr val="FF0000"/>
                </a:solidFill>
              </a:rPr>
              <a:t>50%-60%</a:t>
            </a:r>
            <a:endParaRPr lang="zh-TW" altLang="en-US" sz="1200" dirty="0">
              <a:solidFill>
                <a:srgbClr val="FF0000"/>
              </a:solidFill>
            </a:endParaRPr>
          </a:p>
        </p:txBody>
      </p:sp>
      <p:sp>
        <p:nvSpPr>
          <p:cNvPr id="8" name="文字方塊 7">
            <a:extLst>
              <a:ext uri="{FF2B5EF4-FFF2-40B4-BE49-F238E27FC236}">
                <a16:creationId xmlns:a16="http://schemas.microsoft.com/office/drawing/2014/main" id="{AA846151-0AA7-4C84-8274-5EB62C75AF30}"/>
              </a:ext>
            </a:extLst>
          </p:cNvPr>
          <p:cNvSpPr txBox="1"/>
          <p:nvPr/>
        </p:nvSpPr>
        <p:spPr>
          <a:xfrm>
            <a:off x="7621182" y="2581254"/>
            <a:ext cx="263214" cy="276999"/>
          </a:xfrm>
          <a:prstGeom prst="rect">
            <a:avLst/>
          </a:prstGeom>
          <a:noFill/>
        </p:spPr>
        <p:txBody>
          <a:bodyPr wrap="none" rtlCol="0">
            <a:spAutoFit/>
          </a:bodyPr>
          <a:lstStyle/>
          <a:p>
            <a:r>
              <a:rPr lang="en-US" altLang="zh-TW" sz="1200" dirty="0">
                <a:solidFill>
                  <a:srgbClr val="FF0000"/>
                </a:solidFill>
              </a:rPr>
              <a:t>1</a:t>
            </a:r>
            <a:endParaRPr lang="zh-TW" altLang="en-US" sz="1200" dirty="0">
              <a:solidFill>
                <a:srgbClr val="FF0000"/>
              </a:solidFill>
            </a:endParaRPr>
          </a:p>
        </p:txBody>
      </p:sp>
      <p:sp>
        <p:nvSpPr>
          <p:cNvPr id="9" name="文字方塊 8">
            <a:extLst>
              <a:ext uri="{FF2B5EF4-FFF2-40B4-BE49-F238E27FC236}">
                <a16:creationId xmlns:a16="http://schemas.microsoft.com/office/drawing/2014/main" id="{A2C9D3F1-6091-4E33-8F54-99CA635D9FE6}"/>
              </a:ext>
            </a:extLst>
          </p:cNvPr>
          <p:cNvSpPr txBox="1"/>
          <p:nvPr/>
        </p:nvSpPr>
        <p:spPr>
          <a:xfrm>
            <a:off x="8915116" y="3123050"/>
            <a:ext cx="1244273" cy="276999"/>
          </a:xfrm>
          <a:prstGeom prst="rect">
            <a:avLst/>
          </a:prstGeom>
          <a:noFill/>
        </p:spPr>
        <p:txBody>
          <a:bodyPr wrap="square" rtlCol="0">
            <a:spAutoFit/>
          </a:bodyPr>
          <a:lstStyle/>
          <a:p>
            <a:r>
              <a:rPr lang="en-US" altLang="zh-TW" sz="1200" dirty="0">
                <a:solidFill>
                  <a:srgbClr val="FF0000"/>
                </a:solidFill>
              </a:rPr>
              <a:t>53%-63%</a:t>
            </a:r>
            <a:endParaRPr lang="zh-TW" altLang="en-US" sz="1200" dirty="0">
              <a:solidFill>
                <a:srgbClr val="FF0000"/>
              </a:solidFill>
            </a:endParaRPr>
          </a:p>
        </p:txBody>
      </p:sp>
      <p:sp>
        <p:nvSpPr>
          <p:cNvPr id="10" name="文字方塊 9">
            <a:extLst>
              <a:ext uri="{FF2B5EF4-FFF2-40B4-BE49-F238E27FC236}">
                <a16:creationId xmlns:a16="http://schemas.microsoft.com/office/drawing/2014/main" id="{E63150B3-5D45-48F3-BFB1-81F524F3E4D5}"/>
              </a:ext>
            </a:extLst>
          </p:cNvPr>
          <p:cNvSpPr txBox="1"/>
          <p:nvPr/>
        </p:nvSpPr>
        <p:spPr>
          <a:xfrm>
            <a:off x="9537252" y="2791380"/>
            <a:ext cx="766557" cy="276999"/>
          </a:xfrm>
          <a:prstGeom prst="rect">
            <a:avLst/>
          </a:prstGeom>
          <a:noFill/>
        </p:spPr>
        <p:txBody>
          <a:bodyPr wrap="none" rtlCol="0">
            <a:spAutoFit/>
          </a:bodyPr>
          <a:lstStyle/>
          <a:p>
            <a:r>
              <a:rPr lang="en-US" altLang="zh-TW" sz="1200" dirty="0">
                <a:solidFill>
                  <a:srgbClr val="FF0000"/>
                </a:solidFill>
              </a:rPr>
              <a:t>53%-63%</a:t>
            </a:r>
            <a:endParaRPr lang="zh-TW" altLang="en-US" sz="1200" dirty="0">
              <a:solidFill>
                <a:srgbClr val="FF0000"/>
              </a:solidFill>
            </a:endParaRPr>
          </a:p>
        </p:txBody>
      </p:sp>
      <p:sp>
        <p:nvSpPr>
          <p:cNvPr id="11" name="文字方塊 10">
            <a:extLst>
              <a:ext uri="{FF2B5EF4-FFF2-40B4-BE49-F238E27FC236}">
                <a16:creationId xmlns:a16="http://schemas.microsoft.com/office/drawing/2014/main" id="{24539B2C-086B-4F6F-9AC8-D8B8D5B30445}"/>
              </a:ext>
            </a:extLst>
          </p:cNvPr>
          <p:cNvSpPr txBox="1"/>
          <p:nvPr/>
        </p:nvSpPr>
        <p:spPr>
          <a:xfrm>
            <a:off x="9128410" y="2261933"/>
            <a:ext cx="766557" cy="276999"/>
          </a:xfrm>
          <a:prstGeom prst="rect">
            <a:avLst/>
          </a:prstGeom>
          <a:noFill/>
        </p:spPr>
        <p:txBody>
          <a:bodyPr wrap="none" rtlCol="0">
            <a:spAutoFit/>
          </a:bodyPr>
          <a:lstStyle/>
          <a:p>
            <a:r>
              <a:rPr lang="en-US" altLang="zh-TW" sz="1200" dirty="0">
                <a:solidFill>
                  <a:srgbClr val="FF0000"/>
                </a:solidFill>
              </a:rPr>
              <a:t>55%-64%</a:t>
            </a:r>
            <a:endParaRPr lang="zh-TW" altLang="en-US" sz="1200" dirty="0">
              <a:solidFill>
                <a:srgbClr val="FF0000"/>
              </a:solidFill>
            </a:endParaRPr>
          </a:p>
        </p:txBody>
      </p:sp>
      <p:sp>
        <p:nvSpPr>
          <p:cNvPr id="12" name="文字方塊 11">
            <a:extLst>
              <a:ext uri="{FF2B5EF4-FFF2-40B4-BE49-F238E27FC236}">
                <a16:creationId xmlns:a16="http://schemas.microsoft.com/office/drawing/2014/main" id="{DE2DE8C3-DB52-4A6B-98E7-436822A87A04}"/>
              </a:ext>
            </a:extLst>
          </p:cNvPr>
          <p:cNvSpPr txBox="1"/>
          <p:nvPr/>
        </p:nvSpPr>
        <p:spPr>
          <a:xfrm>
            <a:off x="9291232" y="3270454"/>
            <a:ext cx="766557" cy="276999"/>
          </a:xfrm>
          <a:prstGeom prst="rect">
            <a:avLst/>
          </a:prstGeom>
          <a:noFill/>
        </p:spPr>
        <p:txBody>
          <a:bodyPr wrap="none" rtlCol="0">
            <a:spAutoFit/>
          </a:bodyPr>
          <a:lstStyle/>
          <a:p>
            <a:r>
              <a:rPr lang="en-US" altLang="zh-TW" sz="1200" dirty="0">
                <a:solidFill>
                  <a:srgbClr val="FF0000"/>
                </a:solidFill>
              </a:rPr>
              <a:t>61%-71%</a:t>
            </a:r>
            <a:endParaRPr lang="zh-TW" altLang="en-US" sz="1200" dirty="0">
              <a:solidFill>
                <a:srgbClr val="FF0000"/>
              </a:solidFill>
            </a:endParaRPr>
          </a:p>
        </p:txBody>
      </p:sp>
      <p:sp>
        <p:nvSpPr>
          <p:cNvPr id="13" name="文字方塊 12">
            <a:extLst>
              <a:ext uri="{FF2B5EF4-FFF2-40B4-BE49-F238E27FC236}">
                <a16:creationId xmlns:a16="http://schemas.microsoft.com/office/drawing/2014/main" id="{6D5CAD3F-F394-4F75-9875-0C9E7E47E063}"/>
              </a:ext>
            </a:extLst>
          </p:cNvPr>
          <p:cNvSpPr txBox="1"/>
          <p:nvPr/>
        </p:nvSpPr>
        <p:spPr>
          <a:xfrm>
            <a:off x="9036883" y="2957215"/>
            <a:ext cx="766557" cy="276999"/>
          </a:xfrm>
          <a:prstGeom prst="rect">
            <a:avLst/>
          </a:prstGeom>
          <a:noFill/>
        </p:spPr>
        <p:txBody>
          <a:bodyPr wrap="none" rtlCol="0">
            <a:spAutoFit/>
          </a:bodyPr>
          <a:lstStyle/>
          <a:p>
            <a:r>
              <a:rPr lang="en-US" altLang="zh-TW" sz="1200" dirty="0">
                <a:solidFill>
                  <a:srgbClr val="FF0000"/>
                </a:solidFill>
              </a:rPr>
              <a:t>71%-81%</a:t>
            </a:r>
            <a:endParaRPr lang="zh-TW" altLang="en-US" sz="1200" dirty="0">
              <a:solidFill>
                <a:srgbClr val="FF0000"/>
              </a:solidFill>
            </a:endParaRPr>
          </a:p>
        </p:txBody>
      </p:sp>
      <p:sp>
        <p:nvSpPr>
          <p:cNvPr id="14" name="文字方塊 13">
            <a:extLst>
              <a:ext uri="{FF2B5EF4-FFF2-40B4-BE49-F238E27FC236}">
                <a16:creationId xmlns:a16="http://schemas.microsoft.com/office/drawing/2014/main" id="{AEA413CE-51BA-4B45-8196-BB4E653367D1}"/>
              </a:ext>
            </a:extLst>
          </p:cNvPr>
          <p:cNvSpPr txBox="1"/>
          <p:nvPr/>
        </p:nvSpPr>
        <p:spPr>
          <a:xfrm>
            <a:off x="8980164" y="2439751"/>
            <a:ext cx="766557" cy="276999"/>
          </a:xfrm>
          <a:prstGeom prst="rect">
            <a:avLst/>
          </a:prstGeom>
          <a:noFill/>
        </p:spPr>
        <p:txBody>
          <a:bodyPr wrap="none" rtlCol="0">
            <a:spAutoFit/>
          </a:bodyPr>
          <a:lstStyle/>
          <a:p>
            <a:r>
              <a:rPr lang="en-US" altLang="zh-TW" sz="1200" dirty="0">
                <a:solidFill>
                  <a:srgbClr val="FF0000"/>
                </a:solidFill>
              </a:rPr>
              <a:t>71%-81%</a:t>
            </a:r>
            <a:endParaRPr lang="zh-TW" altLang="en-US" sz="1200" dirty="0">
              <a:solidFill>
                <a:srgbClr val="FF0000"/>
              </a:solidFill>
            </a:endParaRPr>
          </a:p>
        </p:txBody>
      </p:sp>
      <p:sp>
        <p:nvSpPr>
          <p:cNvPr id="15" name="文字方塊 14">
            <a:extLst>
              <a:ext uri="{FF2B5EF4-FFF2-40B4-BE49-F238E27FC236}">
                <a16:creationId xmlns:a16="http://schemas.microsoft.com/office/drawing/2014/main" id="{E72D3634-9988-4EC3-9165-F2493BB56341}"/>
              </a:ext>
            </a:extLst>
          </p:cNvPr>
          <p:cNvSpPr txBox="1"/>
          <p:nvPr/>
        </p:nvSpPr>
        <p:spPr>
          <a:xfrm>
            <a:off x="8795932" y="1944640"/>
            <a:ext cx="766557" cy="276999"/>
          </a:xfrm>
          <a:prstGeom prst="rect">
            <a:avLst/>
          </a:prstGeom>
          <a:noFill/>
        </p:spPr>
        <p:txBody>
          <a:bodyPr wrap="none" rtlCol="0">
            <a:spAutoFit/>
          </a:bodyPr>
          <a:lstStyle/>
          <a:p>
            <a:r>
              <a:rPr lang="en-US" altLang="zh-TW" sz="1200" dirty="0">
                <a:solidFill>
                  <a:srgbClr val="FF0000"/>
                </a:solidFill>
              </a:rPr>
              <a:t>71%-81%</a:t>
            </a:r>
            <a:endParaRPr lang="zh-TW" altLang="en-US" sz="1200" dirty="0">
              <a:solidFill>
                <a:srgbClr val="FF0000"/>
              </a:solidFill>
            </a:endParaRPr>
          </a:p>
        </p:txBody>
      </p:sp>
    </p:spTree>
    <p:extLst>
      <p:ext uri="{BB962C8B-B14F-4D97-AF65-F5344CB8AC3E}">
        <p14:creationId xmlns:p14="http://schemas.microsoft.com/office/powerpoint/2010/main" val="1574427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B. Physical Infrastructure Energy Consumption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Not surprisingly, all</a:t>
            </a:r>
            <a:r>
              <a:rPr lang="zh-TW" altLang="en-US" dirty="0"/>
              <a:t> </a:t>
            </a:r>
            <a:r>
              <a:rPr lang="en-US" altLang="zh-TW" dirty="0"/>
              <a:t>strategies that consider the green policy outperform the</a:t>
            </a:r>
            <a:r>
              <a:rPr lang="zh-TW" altLang="en-US" dirty="0"/>
              <a:t> </a:t>
            </a:r>
            <a:r>
              <a:rPr lang="en-US" altLang="zh-TW" dirty="0"/>
              <a:t>remaining ones in terms of energy consumption, i.e. they</a:t>
            </a:r>
            <a:r>
              <a:rPr lang="zh-TW" altLang="en-US" dirty="0"/>
              <a:t> </a:t>
            </a:r>
            <a:r>
              <a:rPr lang="en-US" altLang="zh-TW" dirty="0"/>
              <a:t>present lower values.</a:t>
            </a:r>
          </a:p>
          <a:p>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55</a:t>
            </a:fld>
            <a:endParaRPr lang="en-US" altLang="zh-TW"/>
          </a:p>
        </p:txBody>
      </p:sp>
    </p:spTree>
    <p:extLst>
      <p:ext uri="{BB962C8B-B14F-4D97-AF65-F5344CB8AC3E}">
        <p14:creationId xmlns:p14="http://schemas.microsoft.com/office/powerpoint/2010/main" val="2235185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B. Physical Infrastructure Energy Consumption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The VIE-</a:t>
            </a:r>
            <a:r>
              <a:rPr lang="en-US" altLang="zh-TW" dirty="0" err="1"/>
              <a:t>ReOpt</a:t>
            </a:r>
            <a:r>
              <a:rPr lang="en-US" altLang="zh-TW" dirty="0"/>
              <a:t>-Link-Green strategy</a:t>
            </a:r>
            <a:r>
              <a:rPr lang="zh-TW" altLang="en-US" dirty="0"/>
              <a:t> </a:t>
            </a:r>
            <a:r>
              <a:rPr lang="en-US" altLang="zh-TW" dirty="0"/>
              <a:t>clearly outperforms the remaining ones (47%-57%).</a:t>
            </a:r>
          </a:p>
          <a:p>
            <a:r>
              <a:rPr lang="en-US" altLang="zh-TW" dirty="0"/>
              <a:t>Although having close values, it is important not to forget that the VIE-</a:t>
            </a:r>
            <a:r>
              <a:rPr lang="en-US" altLang="zh-TW" dirty="0" err="1"/>
              <a:t>ReOpt</a:t>
            </a:r>
            <a:r>
              <a:rPr lang="en-US" altLang="zh-TW" dirty="0"/>
              <a:t>-Green strategy presents gains up to 5% in terms of acceptance and still manages to present lower values in terms of active nodes. </a:t>
            </a:r>
          </a:p>
          <a:p>
            <a:r>
              <a:rPr lang="en-US" altLang="zh-TW" dirty="0"/>
              <a:t>We highlight here the fact that, among the strategies that consider energy consumption, those that allow only link </a:t>
            </a:r>
            <a:r>
              <a:rPr lang="en-US" altLang="zh-TW" dirty="0" err="1"/>
              <a:t>reoptimization</a:t>
            </a:r>
            <a:r>
              <a:rPr lang="en-US" altLang="zh-TW" dirty="0"/>
              <a:t> present similar acceptance ratio to those not allowing re-optimization.</a:t>
            </a:r>
          </a:p>
          <a:p>
            <a:r>
              <a:rPr lang="en-US" altLang="zh-TW" dirty="0"/>
              <a:t>However, the former ones do improve the energy consumption indicators. </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56</a:t>
            </a:fld>
            <a:endParaRPr lang="en-US" altLang="zh-TW"/>
          </a:p>
        </p:txBody>
      </p:sp>
    </p:spTree>
    <p:extLst>
      <p:ext uri="{BB962C8B-B14F-4D97-AF65-F5344CB8AC3E}">
        <p14:creationId xmlns:p14="http://schemas.microsoft.com/office/powerpoint/2010/main" val="495141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B. Physical Infrastructure Energy Consumption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If the impact of link reconfiguration is low to the point that it can be neglected, these strategies should indeed be considered as better approaches than those performing no reconfiguration.</a:t>
            </a:r>
          </a:p>
          <a:p>
            <a:r>
              <a:rPr lang="en-US" altLang="zh-TW" dirty="0"/>
              <a:t>In terms of active links (Fig.5) the strategies have similar performance.</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57</a:t>
            </a:fld>
            <a:endParaRPr lang="en-US" altLang="zh-TW"/>
          </a:p>
        </p:txBody>
      </p:sp>
    </p:spTree>
    <p:extLst>
      <p:ext uri="{BB962C8B-B14F-4D97-AF65-F5344CB8AC3E}">
        <p14:creationId xmlns:p14="http://schemas.microsoft.com/office/powerpoint/2010/main" val="1389397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B. Physical Infrastructure Energy Consumption</a:t>
            </a:r>
            <a:endParaRPr lang="zh-TW" altLang="en-US" dirty="0">
              <a:latin typeface="Times New Roman" panose="02020603050405020304" pitchFamily="18" charset="0"/>
              <a:cs typeface="Times New Roman" panose="02020603050405020304" pitchFamily="18" charset="0"/>
            </a:endParaRPr>
          </a:p>
        </p:txBody>
      </p:sp>
      <p:pic>
        <p:nvPicPr>
          <p:cNvPr id="5" name="內容版面配置區 4">
            <a:extLst>
              <a:ext uri="{FF2B5EF4-FFF2-40B4-BE49-F238E27FC236}">
                <a16:creationId xmlns:a16="http://schemas.microsoft.com/office/drawing/2014/main" id="{A8A239ED-98B2-483E-BCD1-CF7239D3B23D}"/>
              </a:ext>
            </a:extLst>
          </p:cNvPr>
          <p:cNvPicPr>
            <a:picLocks noGrp="1" noChangeAspect="1"/>
          </p:cNvPicPr>
          <p:nvPr>
            <p:ph idx="1"/>
          </p:nvPr>
        </p:nvPicPr>
        <p:blipFill>
          <a:blip r:embed="rId3"/>
          <a:stretch>
            <a:fillRect/>
          </a:stretch>
        </p:blipFill>
        <p:spPr>
          <a:xfrm>
            <a:off x="1065689" y="1797558"/>
            <a:ext cx="7171372" cy="4558793"/>
          </a:xfrm>
          <a:prstGeom prst="rect">
            <a:avLst/>
          </a:prstGeom>
        </p:spPr>
      </p:pic>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58</a:t>
            </a:fld>
            <a:endParaRPr lang="en-US" altLang="zh-TW"/>
          </a:p>
        </p:txBody>
      </p:sp>
      <p:sp>
        <p:nvSpPr>
          <p:cNvPr id="7" name="矩形 6">
            <a:extLst>
              <a:ext uri="{FF2B5EF4-FFF2-40B4-BE49-F238E27FC236}">
                <a16:creationId xmlns:a16="http://schemas.microsoft.com/office/drawing/2014/main" id="{9132E70C-8698-49B0-A433-E8592DC09FC3}"/>
              </a:ext>
            </a:extLst>
          </p:cNvPr>
          <p:cNvSpPr/>
          <p:nvPr/>
        </p:nvSpPr>
        <p:spPr>
          <a:xfrm>
            <a:off x="9319685" y="2368034"/>
            <a:ext cx="2297617" cy="646331"/>
          </a:xfrm>
          <a:prstGeom prst="rect">
            <a:avLst/>
          </a:prstGeom>
        </p:spPr>
        <p:txBody>
          <a:bodyPr wrap="none">
            <a:spAutoFit/>
          </a:bodyPr>
          <a:lstStyle/>
          <a:p>
            <a:r>
              <a:rPr lang="en-US" altLang="zh-TW" dirty="0"/>
              <a:t>Green : 12% and 27%. </a:t>
            </a:r>
          </a:p>
          <a:p>
            <a:r>
              <a:rPr lang="en-US" altLang="zh-TW" dirty="0"/>
              <a:t>LB : 29% and 37%.</a:t>
            </a:r>
            <a:endParaRPr lang="zh-TW" altLang="en-US" dirty="0"/>
          </a:p>
        </p:txBody>
      </p:sp>
    </p:spTree>
    <p:extLst>
      <p:ext uri="{BB962C8B-B14F-4D97-AF65-F5344CB8AC3E}">
        <p14:creationId xmlns:p14="http://schemas.microsoft.com/office/powerpoint/2010/main" val="3386173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B. Physical Infrastructure Energy Consumption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The optimal strategies with green approaches perform better, with values of active time between 12% and 27%. </a:t>
            </a:r>
          </a:p>
          <a:p>
            <a:r>
              <a:rPr lang="en-US" altLang="zh-TW" dirty="0"/>
              <a:t>The optimal strategies with load-balancing policies present values between 29% and 37%.</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59</a:t>
            </a:fld>
            <a:endParaRPr lang="en-US" altLang="zh-TW"/>
          </a:p>
        </p:txBody>
      </p:sp>
    </p:spTree>
    <p:extLst>
      <p:ext uri="{BB962C8B-B14F-4D97-AF65-F5344CB8AC3E}">
        <p14:creationId xmlns:p14="http://schemas.microsoft.com/office/powerpoint/2010/main" val="42336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70A6BA-5B66-4EBC-A84C-312BFAEFF3F3}"/>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p>
        </p:txBody>
      </p:sp>
      <p:sp>
        <p:nvSpPr>
          <p:cNvPr id="3" name="內容版面配置區 2">
            <a:extLst>
              <a:ext uri="{FF2B5EF4-FFF2-40B4-BE49-F238E27FC236}">
                <a16:creationId xmlns:a16="http://schemas.microsoft.com/office/drawing/2014/main" id="{96D59C7D-81B1-4ACA-BC39-9D056D6FA41A}"/>
              </a:ext>
            </a:extLst>
          </p:cNvPr>
          <p:cNvSpPr>
            <a:spLocks noGrp="1"/>
          </p:cNvSpPr>
          <p:nvPr>
            <p:ph idx="1"/>
          </p:nvPr>
        </p:nvSpPr>
        <p:spPr/>
        <p:txBody>
          <a:bodyPr/>
          <a:lstStyle/>
          <a:p>
            <a:r>
              <a:rPr lang="en-US" altLang="zh-TW" dirty="0"/>
              <a:t>We consider the provisioning of computing and network resources through virtualization, enabling the support of </a:t>
            </a:r>
            <a:r>
              <a:rPr lang="en-US" altLang="zh-TW" dirty="0" err="1"/>
              <a:t>VIs.</a:t>
            </a:r>
            <a:endParaRPr lang="en-US" altLang="zh-TW" dirty="0"/>
          </a:p>
          <a:p>
            <a:r>
              <a:rPr lang="en-US" altLang="zh-TW" dirty="0"/>
              <a:t>The VI embedding problem is addressed in a single domain perspective, where a pool of computing and network resources (i.e. server and network nodes) is managed in an integrated way by a single entity.</a:t>
            </a:r>
          </a:p>
          <a:p>
            <a:r>
              <a:rPr lang="en-US" altLang="zh-TW" dirty="0"/>
              <a:t>An example of such entity can be a Cloud Provider DC or a network operator with computing resources spread throughout its network.</a:t>
            </a:r>
          </a:p>
          <a:p>
            <a:r>
              <a:rPr lang="en-US" altLang="zh-TW" dirty="0"/>
              <a:t>We propose different VI embedding strategies that consider load balancing of resources, energy consumption, and the impact of re-optimization processes.</a:t>
            </a:r>
            <a:endParaRPr lang="zh-TW" altLang="en-US" dirty="0"/>
          </a:p>
        </p:txBody>
      </p:sp>
      <p:sp>
        <p:nvSpPr>
          <p:cNvPr id="4" name="投影片編號版面配置區 3">
            <a:extLst>
              <a:ext uri="{FF2B5EF4-FFF2-40B4-BE49-F238E27FC236}">
                <a16:creationId xmlns:a16="http://schemas.microsoft.com/office/drawing/2014/main" id="{377A9B57-304F-4AD3-9B51-F4E5A11D84FA}"/>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a:t>
            </a:fld>
            <a:endParaRPr lang="en-US" altLang="zh-TW"/>
          </a:p>
        </p:txBody>
      </p:sp>
    </p:spTree>
    <p:extLst>
      <p:ext uri="{BB962C8B-B14F-4D97-AF65-F5344CB8AC3E}">
        <p14:creationId xmlns:p14="http://schemas.microsoft.com/office/powerpoint/2010/main" val="612493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impact analysis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In this subsection, it is performed an analysis to the</a:t>
            </a:r>
            <a:r>
              <a:rPr lang="zh-TW" altLang="en-US" dirty="0"/>
              <a:t> </a:t>
            </a:r>
            <a:r>
              <a:rPr lang="en-US" altLang="zh-TW" dirty="0"/>
              <a:t>different strategies that consider re-optimization of resources.</a:t>
            </a:r>
          </a:p>
          <a:p>
            <a:r>
              <a:rPr lang="en-US" altLang="zh-TW" dirty="0"/>
              <a:t>The analysis is done in different perspectives: </a:t>
            </a:r>
          </a:p>
          <a:p>
            <a:pPr marL="571500" indent="-571500">
              <a:buAutoNum type="romanLcParenR"/>
            </a:pPr>
            <a:r>
              <a:rPr lang="en-US" altLang="zh-TW" dirty="0"/>
              <a:t>VIs affected</a:t>
            </a:r>
            <a:r>
              <a:rPr lang="zh-TW" altLang="en-US" dirty="0"/>
              <a:t> </a:t>
            </a:r>
            <a:r>
              <a:rPr lang="en-US" altLang="zh-TW" dirty="0"/>
              <a:t>by reconfiguration, whether by link or node; </a:t>
            </a:r>
          </a:p>
          <a:p>
            <a:pPr marL="571500" indent="-571500">
              <a:buAutoNum type="romanLcParenR"/>
            </a:pPr>
            <a:r>
              <a:rPr lang="en-US" altLang="zh-TW" dirty="0"/>
              <a:t>VIs affected</a:t>
            </a:r>
            <a:r>
              <a:rPr lang="zh-TW" altLang="en-US" dirty="0"/>
              <a:t> </a:t>
            </a:r>
            <a:r>
              <a:rPr lang="en-US" altLang="zh-TW" dirty="0"/>
              <a:t>by link reconfiguration; </a:t>
            </a:r>
          </a:p>
          <a:p>
            <a:pPr marL="571500" indent="-571500">
              <a:buAutoNum type="romanLcParenR"/>
            </a:pPr>
            <a:r>
              <a:rPr lang="en-US" altLang="zh-TW" dirty="0"/>
              <a:t>VIs affected by node</a:t>
            </a:r>
            <a:r>
              <a:rPr lang="zh-TW" altLang="en-US" dirty="0"/>
              <a:t> </a:t>
            </a:r>
            <a:r>
              <a:rPr lang="en-US" altLang="zh-TW" dirty="0"/>
              <a:t>reconfiguration; </a:t>
            </a:r>
          </a:p>
          <a:p>
            <a:pPr marL="571500" indent="-571500">
              <a:buAutoNum type="romanLcParenR"/>
            </a:pPr>
            <a:r>
              <a:rPr lang="en-US" altLang="zh-TW" dirty="0"/>
              <a:t>overall number of link reconfigurations; </a:t>
            </a:r>
          </a:p>
          <a:p>
            <a:pPr marL="571500" indent="-571500">
              <a:buAutoNum type="romanLcParenR"/>
            </a:pPr>
            <a:r>
              <a:rPr lang="en-US" altLang="zh-TW" dirty="0"/>
              <a:t>overall number of migrated nodes.</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60</a:t>
            </a:fld>
            <a:endParaRPr lang="en-US" altLang="zh-TW"/>
          </a:p>
        </p:txBody>
      </p:sp>
    </p:spTree>
    <p:extLst>
      <p:ext uri="{BB962C8B-B14F-4D97-AF65-F5344CB8AC3E}">
        <p14:creationId xmlns:p14="http://schemas.microsoft.com/office/powerpoint/2010/main" val="21829309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impact analysis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Fig. 6 shows the number of VIs affected by reconfigurations</a:t>
            </a:r>
            <a:r>
              <a:rPr lang="zh-TW" altLang="en-US" dirty="0"/>
              <a:t> </a:t>
            </a:r>
            <a:r>
              <a:rPr lang="en-US" altLang="zh-TW" dirty="0"/>
              <a:t>(node and/or link).</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61</a:t>
            </a:fld>
            <a:endParaRPr lang="en-US" altLang="zh-TW"/>
          </a:p>
        </p:txBody>
      </p:sp>
    </p:spTree>
    <p:extLst>
      <p:ext uri="{BB962C8B-B14F-4D97-AF65-F5344CB8AC3E}">
        <p14:creationId xmlns:p14="http://schemas.microsoft.com/office/powerpoint/2010/main" val="17381655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impact analysis</a:t>
            </a:r>
            <a:endParaRPr lang="zh-TW" altLang="en-US" dirty="0">
              <a:latin typeface="Times New Roman" panose="02020603050405020304" pitchFamily="18" charset="0"/>
              <a:cs typeface="Times New Roman" panose="02020603050405020304" pitchFamily="18" charset="0"/>
            </a:endParaRPr>
          </a:p>
        </p:txBody>
      </p:sp>
      <p:pic>
        <p:nvPicPr>
          <p:cNvPr id="5" name="內容版面配置區 4">
            <a:extLst>
              <a:ext uri="{FF2B5EF4-FFF2-40B4-BE49-F238E27FC236}">
                <a16:creationId xmlns:a16="http://schemas.microsoft.com/office/drawing/2014/main" id="{73141525-F63E-4FFA-87B9-B19ECC886BE0}"/>
              </a:ext>
            </a:extLst>
          </p:cNvPr>
          <p:cNvPicPr>
            <a:picLocks noGrp="1" noChangeAspect="1"/>
          </p:cNvPicPr>
          <p:nvPr>
            <p:ph idx="1"/>
          </p:nvPr>
        </p:nvPicPr>
        <p:blipFill>
          <a:blip r:embed="rId3"/>
          <a:stretch>
            <a:fillRect/>
          </a:stretch>
        </p:blipFill>
        <p:spPr>
          <a:xfrm>
            <a:off x="2054041" y="1404711"/>
            <a:ext cx="7880718" cy="4964567"/>
          </a:xfrm>
          <a:prstGeom prst="rect">
            <a:avLst/>
          </a:prstGeom>
        </p:spPr>
      </p:pic>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62</a:t>
            </a:fld>
            <a:endParaRPr lang="en-US" altLang="zh-TW"/>
          </a:p>
        </p:txBody>
      </p:sp>
      <p:sp>
        <p:nvSpPr>
          <p:cNvPr id="6" name="文字方塊 5">
            <a:extLst>
              <a:ext uri="{FF2B5EF4-FFF2-40B4-BE49-F238E27FC236}">
                <a16:creationId xmlns:a16="http://schemas.microsoft.com/office/drawing/2014/main" id="{FF24B875-D8F3-4931-B62B-4D234F57E9FC}"/>
              </a:ext>
            </a:extLst>
          </p:cNvPr>
          <p:cNvSpPr txBox="1"/>
          <p:nvPr/>
        </p:nvSpPr>
        <p:spPr>
          <a:xfrm>
            <a:off x="8643532" y="1870279"/>
            <a:ext cx="380232" cy="276999"/>
          </a:xfrm>
          <a:prstGeom prst="rect">
            <a:avLst/>
          </a:prstGeom>
          <a:noFill/>
        </p:spPr>
        <p:txBody>
          <a:bodyPr wrap="none" rtlCol="0">
            <a:spAutoFit/>
          </a:bodyPr>
          <a:lstStyle/>
          <a:p>
            <a:r>
              <a:rPr lang="en-US" altLang="zh-TW" sz="1200" dirty="0">
                <a:solidFill>
                  <a:srgbClr val="FF0000"/>
                </a:solidFill>
              </a:rPr>
              <a:t>1.2</a:t>
            </a:r>
            <a:endParaRPr lang="zh-TW" altLang="en-US" sz="1200" dirty="0">
              <a:solidFill>
                <a:srgbClr val="FF0000"/>
              </a:solidFill>
            </a:endParaRPr>
          </a:p>
        </p:txBody>
      </p:sp>
      <p:sp>
        <p:nvSpPr>
          <p:cNvPr id="7" name="文字方塊 6">
            <a:extLst>
              <a:ext uri="{FF2B5EF4-FFF2-40B4-BE49-F238E27FC236}">
                <a16:creationId xmlns:a16="http://schemas.microsoft.com/office/drawing/2014/main" id="{5F0DD75A-96F3-44EE-9983-243846A042BB}"/>
              </a:ext>
            </a:extLst>
          </p:cNvPr>
          <p:cNvSpPr txBox="1"/>
          <p:nvPr/>
        </p:nvSpPr>
        <p:spPr>
          <a:xfrm>
            <a:off x="8908913" y="2094117"/>
            <a:ext cx="380232" cy="276999"/>
          </a:xfrm>
          <a:prstGeom prst="rect">
            <a:avLst/>
          </a:prstGeom>
          <a:noFill/>
        </p:spPr>
        <p:txBody>
          <a:bodyPr wrap="none" rtlCol="0">
            <a:spAutoFit/>
          </a:bodyPr>
          <a:lstStyle/>
          <a:p>
            <a:r>
              <a:rPr lang="en-US" altLang="zh-TW" sz="1200" dirty="0">
                <a:solidFill>
                  <a:srgbClr val="FF0000"/>
                </a:solidFill>
              </a:rPr>
              <a:t>0.6</a:t>
            </a:r>
            <a:endParaRPr lang="zh-TW" altLang="en-US" sz="1200" dirty="0">
              <a:solidFill>
                <a:srgbClr val="FF0000"/>
              </a:solidFill>
            </a:endParaRPr>
          </a:p>
        </p:txBody>
      </p:sp>
      <p:sp>
        <p:nvSpPr>
          <p:cNvPr id="8" name="文字方塊 7">
            <a:extLst>
              <a:ext uri="{FF2B5EF4-FFF2-40B4-BE49-F238E27FC236}">
                <a16:creationId xmlns:a16="http://schemas.microsoft.com/office/drawing/2014/main" id="{847711C5-E5D2-4883-9682-2B1FBC72EDEA}"/>
              </a:ext>
            </a:extLst>
          </p:cNvPr>
          <p:cNvSpPr txBox="1"/>
          <p:nvPr/>
        </p:nvSpPr>
        <p:spPr>
          <a:xfrm>
            <a:off x="9421836" y="2322717"/>
            <a:ext cx="263214" cy="276999"/>
          </a:xfrm>
          <a:prstGeom prst="rect">
            <a:avLst/>
          </a:prstGeom>
          <a:noFill/>
        </p:spPr>
        <p:txBody>
          <a:bodyPr wrap="none" rtlCol="0">
            <a:spAutoFit/>
          </a:bodyPr>
          <a:lstStyle/>
          <a:p>
            <a:r>
              <a:rPr lang="en-US" altLang="zh-TW" sz="1200" dirty="0">
                <a:solidFill>
                  <a:srgbClr val="FF0000"/>
                </a:solidFill>
              </a:rPr>
              <a:t>1</a:t>
            </a:r>
            <a:endParaRPr lang="zh-TW" altLang="en-US" sz="1200" dirty="0">
              <a:solidFill>
                <a:srgbClr val="FF0000"/>
              </a:solidFill>
            </a:endParaRPr>
          </a:p>
        </p:txBody>
      </p:sp>
      <p:sp>
        <p:nvSpPr>
          <p:cNvPr id="9" name="文字方塊 8">
            <a:extLst>
              <a:ext uri="{FF2B5EF4-FFF2-40B4-BE49-F238E27FC236}">
                <a16:creationId xmlns:a16="http://schemas.microsoft.com/office/drawing/2014/main" id="{0B4D96FB-8EBD-47AE-BD02-005E7C49CE15}"/>
              </a:ext>
            </a:extLst>
          </p:cNvPr>
          <p:cNvSpPr txBox="1"/>
          <p:nvPr/>
        </p:nvSpPr>
        <p:spPr>
          <a:xfrm>
            <a:off x="8570434" y="2547711"/>
            <a:ext cx="380232" cy="276999"/>
          </a:xfrm>
          <a:prstGeom prst="rect">
            <a:avLst/>
          </a:prstGeom>
          <a:noFill/>
        </p:spPr>
        <p:txBody>
          <a:bodyPr wrap="none" rtlCol="0">
            <a:spAutoFit/>
          </a:bodyPr>
          <a:lstStyle/>
          <a:p>
            <a:r>
              <a:rPr lang="en-US" altLang="zh-TW" sz="1200" dirty="0">
                <a:solidFill>
                  <a:srgbClr val="FF0000"/>
                </a:solidFill>
              </a:rPr>
              <a:t>1.6</a:t>
            </a:r>
            <a:endParaRPr lang="zh-TW" altLang="en-US" sz="1200" dirty="0">
              <a:solidFill>
                <a:srgbClr val="FF0000"/>
              </a:solidFill>
            </a:endParaRPr>
          </a:p>
        </p:txBody>
      </p:sp>
      <p:sp>
        <p:nvSpPr>
          <p:cNvPr id="10" name="文字方塊 9">
            <a:extLst>
              <a:ext uri="{FF2B5EF4-FFF2-40B4-BE49-F238E27FC236}">
                <a16:creationId xmlns:a16="http://schemas.microsoft.com/office/drawing/2014/main" id="{ADC4F0A7-6EE3-4E97-9E15-2B7B80CAF672}"/>
              </a:ext>
            </a:extLst>
          </p:cNvPr>
          <p:cNvSpPr txBox="1"/>
          <p:nvPr/>
        </p:nvSpPr>
        <p:spPr>
          <a:xfrm>
            <a:off x="8460107" y="2784878"/>
            <a:ext cx="380232" cy="276999"/>
          </a:xfrm>
          <a:prstGeom prst="rect">
            <a:avLst/>
          </a:prstGeom>
          <a:noFill/>
        </p:spPr>
        <p:txBody>
          <a:bodyPr wrap="none" rtlCol="0">
            <a:spAutoFit/>
          </a:bodyPr>
          <a:lstStyle/>
          <a:p>
            <a:r>
              <a:rPr lang="en-US" altLang="zh-TW" sz="1200" dirty="0">
                <a:solidFill>
                  <a:srgbClr val="FF0000"/>
                </a:solidFill>
              </a:rPr>
              <a:t>1.3</a:t>
            </a:r>
            <a:endParaRPr lang="zh-TW" altLang="en-US" sz="1200" dirty="0">
              <a:solidFill>
                <a:srgbClr val="FF0000"/>
              </a:solidFill>
            </a:endParaRPr>
          </a:p>
        </p:txBody>
      </p:sp>
      <p:sp>
        <p:nvSpPr>
          <p:cNvPr id="11" name="文字方塊 10">
            <a:extLst>
              <a:ext uri="{FF2B5EF4-FFF2-40B4-BE49-F238E27FC236}">
                <a16:creationId xmlns:a16="http://schemas.microsoft.com/office/drawing/2014/main" id="{0176274B-5D06-4212-8AE6-CE4296C9F2B7}"/>
              </a:ext>
            </a:extLst>
          </p:cNvPr>
          <p:cNvSpPr txBox="1"/>
          <p:nvPr/>
        </p:nvSpPr>
        <p:spPr>
          <a:xfrm>
            <a:off x="8950666" y="3001305"/>
            <a:ext cx="380232" cy="276999"/>
          </a:xfrm>
          <a:prstGeom prst="rect">
            <a:avLst/>
          </a:prstGeom>
          <a:noFill/>
        </p:spPr>
        <p:txBody>
          <a:bodyPr wrap="none" rtlCol="0">
            <a:spAutoFit/>
          </a:bodyPr>
          <a:lstStyle/>
          <a:p>
            <a:r>
              <a:rPr lang="en-US" altLang="zh-TW" sz="1200" dirty="0">
                <a:solidFill>
                  <a:srgbClr val="FF0000"/>
                </a:solidFill>
              </a:rPr>
              <a:t>1.8</a:t>
            </a:r>
            <a:endParaRPr lang="zh-TW" altLang="en-US" sz="1200" dirty="0">
              <a:solidFill>
                <a:srgbClr val="FF0000"/>
              </a:solidFill>
            </a:endParaRPr>
          </a:p>
        </p:txBody>
      </p:sp>
    </p:spTree>
    <p:extLst>
      <p:ext uri="{BB962C8B-B14F-4D97-AF65-F5344CB8AC3E}">
        <p14:creationId xmlns:p14="http://schemas.microsoft.com/office/powerpoint/2010/main" val="190965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impact analysis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The VIE-</a:t>
            </a:r>
            <a:r>
              <a:rPr lang="en-US" altLang="zh-TW" dirty="0" err="1"/>
              <a:t>ReOpt</a:t>
            </a:r>
            <a:r>
              <a:rPr lang="en-US" altLang="zh-TW" dirty="0"/>
              <a:t>-D-Green-LB presents the highest value with a mean of 1.8 VIs affected per </a:t>
            </a:r>
            <a:r>
              <a:rPr lang="en-US" altLang="zh-TW" dirty="0" err="1"/>
              <a:t>reoptimization</a:t>
            </a:r>
            <a:r>
              <a:rPr lang="en-US" altLang="zh-TW" dirty="0"/>
              <a:t> process, followed by the VIE-</a:t>
            </a:r>
            <a:r>
              <a:rPr lang="en-US" altLang="zh-TW" dirty="0" err="1"/>
              <a:t>ReOpt</a:t>
            </a:r>
            <a:r>
              <a:rPr lang="en-US" altLang="zh-TW" dirty="0"/>
              <a:t>-LB+SP with a mean of 1.6.</a:t>
            </a:r>
          </a:p>
          <a:p>
            <a:r>
              <a:rPr lang="en-US" altLang="zh-TW" dirty="0"/>
              <a:t>The gap between the VIE-</a:t>
            </a:r>
            <a:r>
              <a:rPr lang="en-US" altLang="zh-TW" dirty="0" err="1"/>
              <a:t>ReOpt</a:t>
            </a:r>
            <a:r>
              <a:rPr lang="en-US" altLang="zh-TW" dirty="0"/>
              <a:t>-Link-Green and the other two strategies that allow only link reconfiguration is due to the fact that the former is a pure green strategy that tends to load active resources (nodes and links), which leads resources to a point of saturation much faster than the load balancing strategy. </a:t>
            </a:r>
          </a:p>
          <a:p>
            <a:r>
              <a:rPr lang="en-US" altLang="zh-TW" dirty="0"/>
              <a:t>Therefore, with a higher probability of saturating nodes, trying to reconfigure virtual links to map a new VI will be in some cases inglorious.</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63</a:t>
            </a:fld>
            <a:endParaRPr lang="en-US" altLang="zh-TW"/>
          </a:p>
        </p:txBody>
      </p:sp>
    </p:spTree>
    <p:extLst>
      <p:ext uri="{BB962C8B-B14F-4D97-AF65-F5344CB8AC3E}">
        <p14:creationId xmlns:p14="http://schemas.microsoft.com/office/powerpoint/2010/main" val="2130785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impact analysis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On the other hand, in the load balancing strategy, the probability of nodes reaching a saturation point is much lower than in the former case, which will allow more fruitful reconfigurations of virtual links.</a:t>
            </a:r>
          </a:p>
          <a:p>
            <a:r>
              <a:rPr lang="en-US" altLang="zh-TW" dirty="0"/>
              <a:t>Fig. 7 shows the values related to the overall number of links reconfigured.</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64</a:t>
            </a:fld>
            <a:endParaRPr lang="en-US" altLang="zh-TW"/>
          </a:p>
        </p:txBody>
      </p:sp>
    </p:spTree>
    <p:extLst>
      <p:ext uri="{BB962C8B-B14F-4D97-AF65-F5344CB8AC3E}">
        <p14:creationId xmlns:p14="http://schemas.microsoft.com/office/powerpoint/2010/main" val="3118382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impact analysis</a:t>
            </a:r>
            <a:endParaRPr lang="zh-TW" altLang="en-US" dirty="0">
              <a:latin typeface="Times New Roman" panose="02020603050405020304" pitchFamily="18" charset="0"/>
              <a:cs typeface="Times New Roman" panose="02020603050405020304" pitchFamily="18" charset="0"/>
            </a:endParaRPr>
          </a:p>
        </p:txBody>
      </p:sp>
      <p:pic>
        <p:nvPicPr>
          <p:cNvPr id="5" name="內容版面配置區 4">
            <a:extLst>
              <a:ext uri="{FF2B5EF4-FFF2-40B4-BE49-F238E27FC236}">
                <a16:creationId xmlns:a16="http://schemas.microsoft.com/office/drawing/2014/main" id="{289A9B46-E3B3-4D03-AB1A-4BB742F57129}"/>
              </a:ext>
            </a:extLst>
          </p:cNvPr>
          <p:cNvPicPr>
            <a:picLocks noGrp="1" noChangeAspect="1"/>
          </p:cNvPicPr>
          <p:nvPr>
            <p:ph idx="1"/>
          </p:nvPr>
        </p:nvPicPr>
        <p:blipFill>
          <a:blip r:embed="rId3"/>
          <a:stretch>
            <a:fillRect/>
          </a:stretch>
        </p:blipFill>
        <p:spPr>
          <a:xfrm>
            <a:off x="2227373" y="1679331"/>
            <a:ext cx="7534054" cy="4677020"/>
          </a:xfrm>
          <a:prstGeom prst="rect">
            <a:avLst/>
          </a:prstGeom>
        </p:spPr>
      </p:pic>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65</a:t>
            </a:fld>
            <a:endParaRPr lang="en-US" altLang="zh-TW"/>
          </a:p>
        </p:txBody>
      </p:sp>
      <p:sp>
        <p:nvSpPr>
          <p:cNvPr id="6" name="文字方塊 5">
            <a:extLst>
              <a:ext uri="{FF2B5EF4-FFF2-40B4-BE49-F238E27FC236}">
                <a16:creationId xmlns:a16="http://schemas.microsoft.com/office/drawing/2014/main" id="{2890DB19-D6EC-4F85-9B09-70EF8994D089}"/>
              </a:ext>
            </a:extLst>
          </p:cNvPr>
          <p:cNvSpPr txBox="1"/>
          <p:nvPr/>
        </p:nvSpPr>
        <p:spPr>
          <a:xfrm>
            <a:off x="8759444" y="1997401"/>
            <a:ext cx="380232" cy="276999"/>
          </a:xfrm>
          <a:prstGeom prst="rect">
            <a:avLst/>
          </a:prstGeom>
          <a:noFill/>
        </p:spPr>
        <p:txBody>
          <a:bodyPr wrap="none" rtlCol="0">
            <a:spAutoFit/>
          </a:bodyPr>
          <a:lstStyle/>
          <a:p>
            <a:r>
              <a:rPr lang="en-US" altLang="zh-TW" sz="1200" dirty="0">
                <a:solidFill>
                  <a:srgbClr val="FF0000"/>
                </a:solidFill>
              </a:rPr>
              <a:t>1.9</a:t>
            </a:r>
            <a:endParaRPr lang="zh-TW" altLang="en-US" sz="1200" dirty="0">
              <a:solidFill>
                <a:srgbClr val="FF0000"/>
              </a:solidFill>
            </a:endParaRPr>
          </a:p>
        </p:txBody>
      </p:sp>
      <p:sp>
        <p:nvSpPr>
          <p:cNvPr id="7" name="文字方塊 6">
            <a:extLst>
              <a:ext uri="{FF2B5EF4-FFF2-40B4-BE49-F238E27FC236}">
                <a16:creationId xmlns:a16="http://schemas.microsoft.com/office/drawing/2014/main" id="{2791DDFD-AB85-46CC-A825-704187362D34}"/>
              </a:ext>
            </a:extLst>
          </p:cNvPr>
          <p:cNvSpPr txBox="1"/>
          <p:nvPr/>
        </p:nvSpPr>
        <p:spPr>
          <a:xfrm>
            <a:off x="9040435" y="2230765"/>
            <a:ext cx="263214" cy="276999"/>
          </a:xfrm>
          <a:prstGeom prst="rect">
            <a:avLst/>
          </a:prstGeom>
          <a:noFill/>
        </p:spPr>
        <p:txBody>
          <a:bodyPr wrap="none" rtlCol="0">
            <a:spAutoFit/>
          </a:bodyPr>
          <a:lstStyle/>
          <a:p>
            <a:r>
              <a:rPr lang="en-US" altLang="zh-TW" sz="1200" dirty="0">
                <a:solidFill>
                  <a:srgbClr val="FF0000"/>
                </a:solidFill>
              </a:rPr>
              <a:t>1</a:t>
            </a:r>
          </a:p>
        </p:txBody>
      </p:sp>
      <p:sp>
        <p:nvSpPr>
          <p:cNvPr id="8" name="文字方塊 7">
            <a:extLst>
              <a:ext uri="{FF2B5EF4-FFF2-40B4-BE49-F238E27FC236}">
                <a16:creationId xmlns:a16="http://schemas.microsoft.com/office/drawing/2014/main" id="{C90D799B-39F0-480C-AE82-F186B3B98441}"/>
              </a:ext>
            </a:extLst>
          </p:cNvPr>
          <p:cNvSpPr txBox="1"/>
          <p:nvPr/>
        </p:nvSpPr>
        <p:spPr>
          <a:xfrm>
            <a:off x="9492869" y="2454601"/>
            <a:ext cx="380232" cy="276999"/>
          </a:xfrm>
          <a:prstGeom prst="rect">
            <a:avLst/>
          </a:prstGeom>
          <a:noFill/>
        </p:spPr>
        <p:txBody>
          <a:bodyPr wrap="none" rtlCol="0">
            <a:spAutoFit/>
          </a:bodyPr>
          <a:lstStyle/>
          <a:p>
            <a:r>
              <a:rPr lang="en-US" altLang="zh-TW" sz="1200" dirty="0">
                <a:solidFill>
                  <a:srgbClr val="FF0000"/>
                </a:solidFill>
              </a:rPr>
              <a:t>1.9</a:t>
            </a:r>
            <a:endParaRPr lang="zh-TW" altLang="en-US" sz="1200" dirty="0">
              <a:solidFill>
                <a:srgbClr val="FF0000"/>
              </a:solidFill>
            </a:endParaRPr>
          </a:p>
        </p:txBody>
      </p:sp>
      <p:sp>
        <p:nvSpPr>
          <p:cNvPr id="9" name="文字方塊 8">
            <a:extLst>
              <a:ext uri="{FF2B5EF4-FFF2-40B4-BE49-F238E27FC236}">
                <a16:creationId xmlns:a16="http://schemas.microsoft.com/office/drawing/2014/main" id="{F56316D3-08A0-4083-9861-3BE99DF126A3}"/>
              </a:ext>
            </a:extLst>
          </p:cNvPr>
          <p:cNvSpPr txBox="1"/>
          <p:nvPr/>
        </p:nvSpPr>
        <p:spPr>
          <a:xfrm>
            <a:off x="8750741" y="2673045"/>
            <a:ext cx="380232" cy="276999"/>
          </a:xfrm>
          <a:prstGeom prst="rect">
            <a:avLst/>
          </a:prstGeom>
          <a:noFill/>
        </p:spPr>
        <p:txBody>
          <a:bodyPr wrap="none" rtlCol="0">
            <a:spAutoFit/>
          </a:bodyPr>
          <a:lstStyle/>
          <a:p>
            <a:r>
              <a:rPr lang="en-US" altLang="zh-TW" sz="1200" dirty="0">
                <a:solidFill>
                  <a:srgbClr val="FF0000"/>
                </a:solidFill>
              </a:rPr>
              <a:t>3.1</a:t>
            </a:r>
            <a:endParaRPr lang="zh-TW" altLang="en-US" sz="1200" dirty="0">
              <a:solidFill>
                <a:srgbClr val="FF0000"/>
              </a:solidFill>
            </a:endParaRPr>
          </a:p>
        </p:txBody>
      </p:sp>
      <p:sp>
        <p:nvSpPr>
          <p:cNvPr id="10" name="文字方塊 9">
            <a:extLst>
              <a:ext uri="{FF2B5EF4-FFF2-40B4-BE49-F238E27FC236}">
                <a16:creationId xmlns:a16="http://schemas.microsoft.com/office/drawing/2014/main" id="{A7CA9685-9CFD-4391-B8A5-55088AF36BD9}"/>
              </a:ext>
            </a:extLst>
          </p:cNvPr>
          <p:cNvSpPr txBox="1"/>
          <p:nvPr/>
        </p:nvSpPr>
        <p:spPr>
          <a:xfrm>
            <a:off x="8660203" y="2909056"/>
            <a:ext cx="380232" cy="276999"/>
          </a:xfrm>
          <a:prstGeom prst="rect">
            <a:avLst/>
          </a:prstGeom>
          <a:noFill/>
        </p:spPr>
        <p:txBody>
          <a:bodyPr wrap="none" rtlCol="0">
            <a:spAutoFit/>
          </a:bodyPr>
          <a:lstStyle/>
          <a:p>
            <a:r>
              <a:rPr lang="en-US" altLang="zh-TW" sz="1200" dirty="0">
                <a:solidFill>
                  <a:srgbClr val="FF0000"/>
                </a:solidFill>
              </a:rPr>
              <a:t>2.5</a:t>
            </a:r>
            <a:endParaRPr lang="zh-TW" altLang="en-US" sz="1200" dirty="0">
              <a:solidFill>
                <a:srgbClr val="FF0000"/>
              </a:solidFill>
            </a:endParaRPr>
          </a:p>
        </p:txBody>
      </p:sp>
      <p:sp>
        <p:nvSpPr>
          <p:cNvPr id="11" name="文字方塊 10">
            <a:extLst>
              <a:ext uri="{FF2B5EF4-FFF2-40B4-BE49-F238E27FC236}">
                <a16:creationId xmlns:a16="http://schemas.microsoft.com/office/drawing/2014/main" id="{9EA6FF4E-E2C4-4FEB-AD37-EBFC7A719A3F}"/>
              </a:ext>
            </a:extLst>
          </p:cNvPr>
          <p:cNvSpPr txBox="1"/>
          <p:nvPr/>
        </p:nvSpPr>
        <p:spPr>
          <a:xfrm>
            <a:off x="9136996" y="3120740"/>
            <a:ext cx="380232" cy="276999"/>
          </a:xfrm>
          <a:prstGeom prst="rect">
            <a:avLst/>
          </a:prstGeom>
          <a:noFill/>
        </p:spPr>
        <p:txBody>
          <a:bodyPr wrap="none" rtlCol="0">
            <a:spAutoFit/>
          </a:bodyPr>
          <a:lstStyle/>
          <a:p>
            <a:r>
              <a:rPr lang="en-US" altLang="zh-TW" sz="1200" dirty="0">
                <a:solidFill>
                  <a:srgbClr val="FF0000"/>
                </a:solidFill>
              </a:rPr>
              <a:t>3.9</a:t>
            </a:r>
          </a:p>
        </p:txBody>
      </p:sp>
    </p:spTree>
    <p:extLst>
      <p:ext uri="{BB962C8B-B14F-4D97-AF65-F5344CB8AC3E}">
        <p14:creationId xmlns:p14="http://schemas.microsoft.com/office/powerpoint/2010/main" val="3296904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impact analysis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The number of VIs affected by the reconfiguration of links is depicted in Fig. 8. Here the ranking remains the same as before. </a:t>
            </a:r>
          </a:p>
          <a:p>
            <a:pPr marL="0" indent="0">
              <a:buNone/>
            </a:pP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66</a:t>
            </a:fld>
            <a:endParaRPr lang="en-US" altLang="zh-TW"/>
          </a:p>
        </p:txBody>
      </p:sp>
    </p:spTree>
    <p:extLst>
      <p:ext uri="{BB962C8B-B14F-4D97-AF65-F5344CB8AC3E}">
        <p14:creationId xmlns:p14="http://schemas.microsoft.com/office/powerpoint/2010/main" val="4557211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impact analysis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67</a:t>
            </a:fld>
            <a:endParaRPr lang="en-US" altLang="zh-TW" dirty="0"/>
          </a:p>
        </p:txBody>
      </p:sp>
      <p:pic>
        <p:nvPicPr>
          <p:cNvPr id="5" name="圖片 4">
            <a:extLst>
              <a:ext uri="{FF2B5EF4-FFF2-40B4-BE49-F238E27FC236}">
                <a16:creationId xmlns:a16="http://schemas.microsoft.com/office/drawing/2014/main" id="{9DE20C14-3DD6-4470-9BD9-2AA2A45095F6}"/>
              </a:ext>
            </a:extLst>
          </p:cNvPr>
          <p:cNvPicPr>
            <a:picLocks noChangeAspect="1"/>
          </p:cNvPicPr>
          <p:nvPr/>
        </p:nvPicPr>
        <p:blipFill>
          <a:blip r:embed="rId3"/>
          <a:stretch>
            <a:fillRect/>
          </a:stretch>
        </p:blipFill>
        <p:spPr>
          <a:xfrm>
            <a:off x="2812472" y="1898228"/>
            <a:ext cx="6363856" cy="4066435"/>
          </a:xfrm>
          <a:prstGeom prst="rect">
            <a:avLst/>
          </a:prstGeom>
        </p:spPr>
      </p:pic>
    </p:spTree>
    <p:extLst>
      <p:ext uri="{BB962C8B-B14F-4D97-AF65-F5344CB8AC3E}">
        <p14:creationId xmlns:p14="http://schemas.microsoft.com/office/powerpoint/2010/main" val="24616938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impact analysis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With respect to the number of</a:t>
            </a:r>
            <a:r>
              <a:rPr lang="zh-TW" altLang="en-US" dirty="0"/>
              <a:t> </a:t>
            </a:r>
            <a:r>
              <a:rPr lang="en-US" altLang="zh-TW" dirty="0"/>
              <a:t>nodes reconfigured, the values between the three strategies</a:t>
            </a:r>
            <a:r>
              <a:rPr lang="zh-TW" altLang="en-US" dirty="0"/>
              <a:t> </a:t>
            </a:r>
            <a:r>
              <a:rPr lang="en-US" altLang="zh-TW" dirty="0"/>
              <a:t>that allow node reconfiguration are close – see Fig. 9.</a:t>
            </a:r>
          </a:p>
          <a:p>
            <a:r>
              <a:rPr lang="en-US" altLang="zh-TW" dirty="0"/>
              <a:t>The</a:t>
            </a:r>
            <a:r>
              <a:rPr lang="zh-TW" altLang="en-US" dirty="0"/>
              <a:t> </a:t>
            </a:r>
            <a:r>
              <a:rPr lang="en-US" altLang="zh-TW" dirty="0"/>
              <a:t>mean values are between 0.5 and 0.6 of virtual nodes that</a:t>
            </a:r>
            <a:r>
              <a:rPr lang="zh-TW" altLang="en-US" dirty="0"/>
              <a:t> </a:t>
            </a:r>
            <a:r>
              <a:rPr lang="en-US" altLang="zh-TW" dirty="0"/>
              <a:t>change.</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68</a:t>
            </a:fld>
            <a:endParaRPr lang="en-US" altLang="zh-TW"/>
          </a:p>
        </p:txBody>
      </p:sp>
    </p:spTree>
    <p:extLst>
      <p:ext uri="{BB962C8B-B14F-4D97-AF65-F5344CB8AC3E}">
        <p14:creationId xmlns:p14="http://schemas.microsoft.com/office/powerpoint/2010/main" val="13577477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impact analysis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69</a:t>
            </a:fld>
            <a:endParaRPr lang="en-US" altLang="zh-TW"/>
          </a:p>
        </p:txBody>
      </p:sp>
      <p:pic>
        <p:nvPicPr>
          <p:cNvPr id="5" name="內容版面配置區 4">
            <a:extLst>
              <a:ext uri="{FF2B5EF4-FFF2-40B4-BE49-F238E27FC236}">
                <a16:creationId xmlns:a16="http://schemas.microsoft.com/office/drawing/2014/main" id="{876CC91E-2493-414E-A37D-0D182285087E}"/>
              </a:ext>
            </a:extLst>
          </p:cNvPr>
          <p:cNvPicPr>
            <a:picLocks noGrp="1" noChangeAspect="1"/>
          </p:cNvPicPr>
          <p:nvPr>
            <p:ph idx="1"/>
          </p:nvPr>
        </p:nvPicPr>
        <p:blipFill>
          <a:blip r:embed="rId3"/>
          <a:stretch>
            <a:fillRect/>
          </a:stretch>
        </p:blipFill>
        <p:spPr>
          <a:xfrm>
            <a:off x="2341929" y="1789093"/>
            <a:ext cx="7304941" cy="4567258"/>
          </a:xfrm>
          <a:prstGeom prst="rect">
            <a:avLst/>
          </a:prstGeom>
        </p:spPr>
      </p:pic>
    </p:spTree>
    <p:extLst>
      <p:ext uri="{BB962C8B-B14F-4D97-AF65-F5344CB8AC3E}">
        <p14:creationId xmlns:p14="http://schemas.microsoft.com/office/powerpoint/2010/main" val="94742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70A6BA-5B66-4EBC-A84C-312BFAEFF3F3}"/>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p>
        </p:txBody>
      </p:sp>
      <p:sp>
        <p:nvSpPr>
          <p:cNvPr id="3" name="內容版面配置區 2">
            <a:extLst>
              <a:ext uri="{FF2B5EF4-FFF2-40B4-BE49-F238E27FC236}">
                <a16:creationId xmlns:a16="http://schemas.microsoft.com/office/drawing/2014/main" id="{96D59C7D-81B1-4ACA-BC39-9D056D6FA41A}"/>
              </a:ext>
            </a:extLst>
          </p:cNvPr>
          <p:cNvSpPr>
            <a:spLocks noGrp="1"/>
          </p:cNvSpPr>
          <p:nvPr>
            <p:ph idx="1"/>
          </p:nvPr>
        </p:nvSpPr>
        <p:spPr/>
        <p:txBody>
          <a:bodyPr/>
          <a:lstStyle/>
          <a:p>
            <a:r>
              <a:rPr lang="en-US" altLang="zh-TW" dirty="0"/>
              <a:t>It is shown that allowing reconfiguration improves the VI acceptance ratio as well as energy consumption, but that can impact running services.</a:t>
            </a:r>
          </a:p>
          <a:p>
            <a:r>
              <a:rPr lang="en-US" altLang="zh-TW" dirty="0"/>
              <a:t>Therefore, our proposed strategy aims to also minimize the costs associated with the reconfiguration process. </a:t>
            </a:r>
          </a:p>
          <a:p>
            <a:r>
              <a:rPr lang="en-US" altLang="zh-TW" dirty="0"/>
              <a:t>We thoroughly explore how enabling VI reconfigurations can benefit the VI embedding problem, without neglecting the impact of the reconfiguration processes. </a:t>
            </a:r>
          </a:p>
          <a:p>
            <a:r>
              <a:rPr lang="en-US" altLang="zh-TW" dirty="0"/>
              <a:t>The following contributions are made:</a:t>
            </a:r>
            <a:endParaRPr lang="zh-TW" altLang="en-US" dirty="0"/>
          </a:p>
        </p:txBody>
      </p:sp>
      <p:sp>
        <p:nvSpPr>
          <p:cNvPr id="4" name="投影片編號版面配置區 3">
            <a:extLst>
              <a:ext uri="{FF2B5EF4-FFF2-40B4-BE49-F238E27FC236}">
                <a16:creationId xmlns:a16="http://schemas.microsoft.com/office/drawing/2014/main" id="{377A9B57-304F-4AD3-9B51-F4E5A11D84FA}"/>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a:t>
            </a:fld>
            <a:endParaRPr lang="en-US" altLang="zh-TW"/>
          </a:p>
        </p:txBody>
      </p:sp>
    </p:spTree>
    <p:extLst>
      <p:ext uri="{BB962C8B-B14F-4D97-AF65-F5344CB8AC3E}">
        <p14:creationId xmlns:p14="http://schemas.microsoft.com/office/powerpoint/2010/main" val="1235724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impact analysis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However, the number of VIs affected by the migration of nodes is only nearly 0.15 as shown in Fig. 10.</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70</a:t>
            </a:fld>
            <a:endParaRPr lang="en-US" altLang="zh-TW"/>
          </a:p>
        </p:txBody>
      </p:sp>
    </p:spTree>
    <p:extLst>
      <p:ext uri="{BB962C8B-B14F-4D97-AF65-F5344CB8AC3E}">
        <p14:creationId xmlns:p14="http://schemas.microsoft.com/office/powerpoint/2010/main" val="1130978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impact analysis</a:t>
            </a:r>
            <a:endParaRPr lang="zh-TW" altLang="en-US" dirty="0">
              <a:latin typeface="Times New Roman" panose="02020603050405020304" pitchFamily="18" charset="0"/>
              <a:cs typeface="Times New Roman" panose="02020603050405020304" pitchFamily="18" charset="0"/>
            </a:endParaRPr>
          </a:p>
        </p:txBody>
      </p:sp>
      <p:pic>
        <p:nvPicPr>
          <p:cNvPr id="5" name="內容版面配置區 4">
            <a:extLst>
              <a:ext uri="{FF2B5EF4-FFF2-40B4-BE49-F238E27FC236}">
                <a16:creationId xmlns:a16="http://schemas.microsoft.com/office/drawing/2014/main" id="{265B20B8-391C-4DD7-A32F-7A2BFDF3530E}"/>
              </a:ext>
            </a:extLst>
          </p:cNvPr>
          <p:cNvPicPr>
            <a:picLocks noGrp="1" noChangeAspect="1"/>
          </p:cNvPicPr>
          <p:nvPr>
            <p:ph idx="1"/>
          </p:nvPr>
        </p:nvPicPr>
        <p:blipFill>
          <a:blip r:embed="rId3"/>
          <a:stretch>
            <a:fillRect/>
          </a:stretch>
        </p:blipFill>
        <p:spPr>
          <a:xfrm>
            <a:off x="1963322" y="1708720"/>
            <a:ext cx="8062155" cy="4733356"/>
          </a:xfrm>
          <a:prstGeom prst="rect">
            <a:avLst/>
          </a:prstGeom>
        </p:spPr>
      </p:pic>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71</a:t>
            </a:fld>
            <a:endParaRPr lang="en-US" altLang="zh-TW"/>
          </a:p>
        </p:txBody>
      </p:sp>
    </p:spTree>
    <p:extLst>
      <p:ext uri="{BB962C8B-B14F-4D97-AF65-F5344CB8AC3E}">
        <p14:creationId xmlns:p14="http://schemas.microsoft.com/office/powerpoint/2010/main" val="8799579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C. Re-optimization impact analysis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a:xfrm>
            <a:off x="508000" y="1746182"/>
            <a:ext cx="10972800" cy="4525963"/>
          </a:xfrm>
        </p:spPr>
        <p:txBody>
          <a:bodyPr/>
          <a:lstStyle/>
          <a:p>
            <a:r>
              <a:rPr lang="en-US" altLang="zh-TW" dirty="0"/>
              <a:t>These results show that the node re-optimization impact can be low. </a:t>
            </a:r>
          </a:p>
          <a:p>
            <a:r>
              <a:rPr lang="en-US" altLang="zh-TW" dirty="0"/>
              <a:t>However, it is considered as future work the characterization of VI nodes in terms of their ability/cost to me migrated.</a:t>
            </a:r>
          </a:p>
          <a:p>
            <a:r>
              <a:rPr lang="en-US" altLang="zh-TW" dirty="0"/>
              <a:t>In this sense, the embedding strategy can better assess which nodes it should first try to migrate.</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72</a:t>
            </a:fld>
            <a:endParaRPr lang="en-US" altLang="zh-TW"/>
          </a:p>
        </p:txBody>
      </p:sp>
    </p:spTree>
    <p:extLst>
      <p:ext uri="{BB962C8B-B14F-4D97-AF65-F5344CB8AC3E}">
        <p14:creationId xmlns:p14="http://schemas.microsoft.com/office/powerpoint/2010/main" val="42516867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242A79-E2D2-410C-8394-BEDA7D9E6708}"/>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VII. CONCLUSION AND FUTURE WORK</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89001DCD-8237-4DD8-9C79-4D931F76291A}"/>
              </a:ext>
            </a:extLst>
          </p:cNvPr>
          <p:cNvSpPr>
            <a:spLocks noGrp="1"/>
          </p:cNvSpPr>
          <p:nvPr>
            <p:ph idx="1"/>
          </p:nvPr>
        </p:nvSpPr>
        <p:spPr/>
        <p:txBody>
          <a:bodyPr/>
          <a:lstStyle/>
          <a:p>
            <a:r>
              <a:rPr lang="en-US" altLang="zh-TW" dirty="0"/>
              <a:t>Optimal formulations and strategies based on ILP to solve the problem were proposed. </a:t>
            </a:r>
          </a:p>
          <a:p>
            <a:r>
              <a:rPr lang="en-US" altLang="zh-TW" dirty="0"/>
              <a:t>An in-depth comparative performance analysis between different strategies was done.</a:t>
            </a:r>
          </a:p>
          <a:p>
            <a:r>
              <a:rPr lang="en-US" altLang="zh-TW" dirty="0"/>
              <a:t>Strategies allowing full re-optimization of resources clearly outperform the remaining ones in terms of acceptance ratio. </a:t>
            </a:r>
          </a:p>
          <a:p>
            <a:r>
              <a:rPr lang="en-US" altLang="zh-TW" dirty="0"/>
              <a:t>However, the adoption of these strategies needs to take into consideration the costs of reconfiguring resources. </a:t>
            </a:r>
          </a:p>
          <a:p>
            <a:r>
              <a:rPr lang="en-US" altLang="zh-TW" dirty="0"/>
              <a:t>The reconfiguration impact values are optimistic. </a:t>
            </a:r>
            <a:endParaRPr lang="zh-TW" altLang="en-US" dirty="0"/>
          </a:p>
        </p:txBody>
      </p:sp>
      <p:sp>
        <p:nvSpPr>
          <p:cNvPr id="4" name="投影片編號版面配置區 3">
            <a:extLst>
              <a:ext uri="{FF2B5EF4-FFF2-40B4-BE49-F238E27FC236}">
                <a16:creationId xmlns:a16="http://schemas.microsoft.com/office/drawing/2014/main" id="{E337BAB5-6125-4DF5-9556-0D8FD901CACE}"/>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73</a:t>
            </a:fld>
            <a:endParaRPr lang="en-US" altLang="zh-TW"/>
          </a:p>
        </p:txBody>
      </p:sp>
    </p:spTree>
    <p:extLst>
      <p:ext uri="{BB962C8B-B14F-4D97-AF65-F5344CB8AC3E}">
        <p14:creationId xmlns:p14="http://schemas.microsoft.com/office/powerpoint/2010/main" val="19919838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242A79-E2D2-410C-8394-BEDA7D9E6708}"/>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VII. CONCLUSION AND FUTURE WORK</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89001DCD-8237-4DD8-9C79-4D931F76291A}"/>
              </a:ext>
            </a:extLst>
          </p:cNvPr>
          <p:cNvSpPr>
            <a:spLocks noGrp="1"/>
          </p:cNvSpPr>
          <p:nvPr>
            <p:ph idx="1"/>
          </p:nvPr>
        </p:nvSpPr>
        <p:spPr/>
        <p:txBody>
          <a:bodyPr/>
          <a:lstStyle/>
          <a:p>
            <a:r>
              <a:rPr lang="en-US" altLang="zh-TW" dirty="0"/>
              <a:t>Furthermore, since each VI and resource can have specific requirements, an evolvement of these strategies could be to classify resources with respect to their ability/cost to be migrated. </a:t>
            </a:r>
          </a:p>
          <a:p>
            <a:r>
              <a:rPr lang="en-US" altLang="zh-TW" dirty="0"/>
              <a:t>This aspect can be especially important in virtual nodes, since they are the ones more difficult to move.</a:t>
            </a:r>
          </a:p>
          <a:p>
            <a:r>
              <a:rPr lang="en-US" altLang="zh-TW" dirty="0"/>
              <a:t>In the cases of strategies allowing only link </a:t>
            </a:r>
            <a:r>
              <a:rPr lang="en-US" altLang="zh-TW" dirty="0" err="1"/>
              <a:t>reoptimization</a:t>
            </a:r>
            <a:r>
              <a:rPr lang="en-US" altLang="zh-TW" dirty="0"/>
              <a:t>, the values of acceptance ratio remain nearly the same; however, the energy consumption can be improved with green objectives.</a:t>
            </a:r>
          </a:p>
          <a:p>
            <a:r>
              <a:rPr lang="en-US" altLang="zh-TW" dirty="0"/>
              <a:t>These are strategies worth considering, since the cost of reconfiguring links is much lower than of reconfiguring nodes.</a:t>
            </a:r>
            <a:endParaRPr lang="zh-TW" altLang="en-US" dirty="0"/>
          </a:p>
        </p:txBody>
      </p:sp>
      <p:sp>
        <p:nvSpPr>
          <p:cNvPr id="4" name="投影片編號版面配置區 3">
            <a:extLst>
              <a:ext uri="{FF2B5EF4-FFF2-40B4-BE49-F238E27FC236}">
                <a16:creationId xmlns:a16="http://schemas.microsoft.com/office/drawing/2014/main" id="{E337BAB5-6125-4DF5-9556-0D8FD901CACE}"/>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74</a:t>
            </a:fld>
            <a:endParaRPr lang="en-US" altLang="zh-TW"/>
          </a:p>
        </p:txBody>
      </p:sp>
    </p:spTree>
    <p:extLst>
      <p:ext uri="{BB962C8B-B14F-4D97-AF65-F5344CB8AC3E}">
        <p14:creationId xmlns:p14="http://schemas.microsoft.com/office/powerpoint/2010/main" val="13321396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242A79-E2D2-410C-8394-BEDA7D9E6708}"/>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REFERENCES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89001DCD-8237-4DD8-9C79-4D931F76291A}"/>
              </a:ext>
            </a:extLst>
          </p:cNvPr>
          <p:cNvSpPr>
            <a:spLocks noGrp="1"/>
          </p:cNvSpPr>
          <p:nvPr>
            <p:ph idx="1"/>
          </p:nvPr>
        </p:nvSpPr>
        <p:spPr/>
        <p:txBody>
          <a:bodyPr/>
          <a:lstStyle/>
          <a:p>
            <a:r>
              <a:rPr lang="en-US" altLang="zh-TW" sz="2400" dirty="0"/>
              <a:t>[1] ETSI, Network Functions </a:t>
            </a:r>
            <a:r>
              <a:rPr lang="en-US" altLang="zh-TW" sz="2400" dirty="0" err="1"/>
              <a:t>Virtualisation</a:t>
            </a:r>
            <a:r>
              <a:rPr lang="en-US" altLang="zh-TW" sz="2400" dirty="0"/>
              <a:t> (NFV): Architectural</a:t>
            </a:r>
            <a:r>
              <a:rPr lang="zh-TW" altLang="en-US" sz="2400" dirty="0"/>
              <a:t> </a:t>
            </a:r>
            <a:r>
              <a:rPr lang="en-US" altLang="zh-TW" sz="2400" dirty="0"/>
              <a:t>Framework, Technical Report ETSI GS NFV 002 v1.1.1, Oct. 2013.</a:t>
            </a:r>
          </a:p>
          <a:p>
            <a:r>
              <a:rPr lang="en-US" altLang="zh-TW" sz="2400" dirty="0"/>
              <a:t>[2] N. Yong; et.al, Connectivity as a Service: Outsourcing Enterprise</a:t>
            </a:r>
            <a:r>
              <a:rPr lang="zh-TW" altLang="en-US" sz="2400" dirty="0"/>
              <a:t> </a:t>
            </a:r>
            <a:r>
              <a:rPr lang="en-US" altLang="zh-TW" sz="2400" dirty="0"/>
              <a:t>Connectivity over Cloud Computing Environment, Computer and</a:t>
            </a:r>
            <a:r>
              <a:rPr lang="zh-TW" altLang="en-US" sz="2400" dirty="0"/>
              <a:t> </a:t>
            </a:r>
            <a:r>
              <a:rPr lang="en-US" altLang="zh-TW" sz="2400" dirty="0"/>
              <a:t>Management, International Conference on, 2011.</a:t>
            </a:r>
          </a:p>
          <a:p>
            <a:r>
              <a:rPr lang="en-US" altLang="zh-TW" sz="2400" dirty="0"/>
              <a:t>[3] W.H. Liao; S.C. </a:t>
            </a:r>
            <a:r>
              <a:rPr lang="en-US" altLang="zh-TW" sz="2400" dirty="0" err="1"/>
              <a:t>Su</a:t>
            </a:r>
            <a:r>
              <a:rPr lang="en-US" altLang="zh-TW" sz="2400" dirty="0"/>
              <a:t>, A Dynamic VPN Architecture for Private Cloud</a:t>
            </a:r>
            <a:r>
              <a:rPr lang="zh-TW" altLang="en-US" sz="2400" dirty="0"/>
              <a:t> </a:t>
            </a:r>
            <a:r>
              <a:rPr lang="en-US" altLang="zh-TW" sz="2400" dirty="0"/>
              <a:t>Computing, IEEE UCC, 2011.</a:t>
            </a:r>
          </a:p>
          <a:p>
            <a:r>
              <a:rPr lang="en-US" altLang="zh-TW" sz="2400" dirty="0"/>
              <a:t>[4] A. </a:t>
            </a:r>
            <a:r>
              <a:rPr lang="en-US" altLang="zh-TW" sz="2400" dirty="0" err="1"/>
              <a:t>Mahimkar</a:t>
            </a:r>
            <a:r>
              <a:rPr lang="en-US" altLang="zh-TW" sz="2400" dirty="0"/>
              <a:t>, et.al. Bandwidth on demand for inter-data center</a:t>
            </a:r>
            <a:r>
              <a:rPr lang="zh-TW" altLang="en-US" sz="2400" dirty="0"/>
              <a:t> </a:t>
            </a:r>
            <a:r>
              <a:rPr lang="en-US" altLang="zh-TW" sz="2400" dirty="0"/>
              <a:t>communication. ACM Workshop on Hot Topics in Networks, 2011.</a:t>
            </a:r>
          </a:p>
          <a:p>
            <a:r>
              <a:rPr lang="en-US" altLang="zh-TW" sz="2400" dirty="0"/>
              <a:t>[5] J. Soares, J. Aparicio, S. </a:t>
            </a:r>
            <a:r>
              <a:rPr lang="en-US" altLang="zh-TW" sz="2400" dirty="0" err="1"/>
              <a:t>Sargento</a:t>
            </a:r>
            <a:r>
              <a:rPr lang="en-US" altLang="zh-TW" sz="2400" dirty="0"/>
              <a:t>, Dynamic strategies for the optimal</a:t>
            </a:r>
            <a:r>
              <a:rPr lang="zh-TW" altLang="en-US" sz="2400" dirty="0"/>
              <a:t> </a:t>
            </a:r>
            <a:r>
              <a:rPr lang="en-US" altLang="zh-TW" sz="2400" dirty="0"/>
              <a:t>embedding of virtual infrastructures, submitted to IEEE ICC, June 2017.</a:t>
            </a:r>
          </a:p>
        </p:txBody>
      </p:sp>
      <p:sp>
        <p:nvSpPr>
          <p:cNvPr id="4" name="投影片編號版面配置區 3">
            <a:extLst>
              <a:ext uri="{FF2B5EF4-FFF2-40B4-BE49-F238E27FC236}">
                <a16:creationId xmlns:a16="http://schemas.microsoft.com/office/drawing/2014/main" id="{E337BAB5-6125-4DF5-9556-0D8FD901CACE}"/>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75</a:t>
            </a:fld>
            <a:endParaRPr lang="en-US" altLang="zh-TW"/>
          </a:p>
        </p:txBody>
      </p:sp>
    </p:spTree>
    <p:extLst>
      <p:ext uri="{BB962C8B-B14F-4D97-AF65-F5344CB8AC3E}">
        <p14:creationId xmlns:p14="http://schemas.microsoft.com/office/powerpoint/2010/main" val="16319073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1EF29C-3C74-460E-8F30-A66C953E0C39}"/>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REFERENCES</a:t>
            </a:r>
            <a:endParaRPr lang="zh-TW" altLang="en-US" dirty="0"/>
          </a:p>
        </p:txBody>
      </p:sp>
      <p:sp>
        <p:nvSpPr>
          <p:cNvPr id="3" name="內容版面配置區 2">
            <a:extLst>
              <a:ext uri="{FF2B5EF4-FFF2-40B4-BE49-F238E27FC236}">
                <a16:creationId xmlns:a16="http://schemas.microsoft.com/office/drawing/2014/main" id="{E71DE7BB-7834-47FF-A1C2-FB6117D6FB01}"/>
              </a:ext>
            </a:extLst>
          </p:cNvPr>
          <p:cNvSpPr>
            <a:spLocks noGrp="1"/>
          </p:cNvSpPr>
          <p:nvPr>
            <p:ph idx="1"/>
          </p:nvPr>
        </p:nvSpPr>
        <p:spPr/>
        <p:txBody>
          <a:bodyPr/>
          <a:lstStyle/>
          <a:p>
            <a:r>
              <a:rPr lang="en-US" altLang="zh-TW" sz="2400" dirty="0"/>
              <a:t>[6] P.N. Tran, et.al, Optimal mapping of virtual networks considering</a:t>
            </a:r>
            <a:r>
              <a:rPr lang="zh-TW" altLang="en-US" sz="2400" dirty="0"/>
              <a:t> </a:t>
            </a:r>
            <a:r>
              <a:rPr lang="en-US" altLang="zh-TW" sz="2400" dirty="0"/>
              <a:t>reactive reconfiguration, 1st IEEE </a:t>
            </a:r>
            <a:r>
              <a:rPr lang="en-US" altLang="zh-TW" sz="2400" dirty="0" err="1"/>
              <a:t>CloudNet</a:t>
            </a:r>
            <a:r>
              <a:rPr lang="en-US" altLang="zh-TW" sz="2400" dirty="0"/>
              <a:t>, November 2012</a:t>
            </a:r>
          </a:p>
          <a:p>
            <a:r>
              <a:rPr lang="en-US" altLang="zh-TW" sz="2400" dirty="0"/>
              <a:t>[7] I. </a:t>
            </a:r>
            <a:r>
              <a:rPr lang="en-US" altLang="zh-TW" sz="2400" dirty="0" err="1"/>
              <a:t>Houidi</a:t>
            </a:r>
            <a:r>
              <a:rPr lang="en-US" altLang="zh-TW" sz="2400" dirty="0"/>
              <a:t>, et.al, Virtual network provisioning across multiple</a:t>
            </a:r>
            <a:r>
              <a:rPr lang="zh-TW" altLang="en-US" sz="2400" dirty="0"/>
              <a:t> </a:t>
            </a:r>
            <a:r>
              <a:rPr lang="en-US" altLang="zh-TW" sz="2400" dirty="0"/>
              <a:t>networks, Computer Networks, Volume 55, Issue 4, 10 March 2011.</a:t>
            </a:r>
          </a:p>
          <a:p>
            <a:r>
              <a:rPr lang="en-US" altLang="zh-TW" sz="2400" dirty="0"/>
              <a:t>[8] B. </a:t>
            </a:r>
            <a:r>
              <a:rPr lang="en-US" altLang="zh-TW" sz="2400" dirty="0" err="1"/>
              <a:t>Kantarci</a:t>
            </a:r>
            <a:r>
              <a:rPr lang="en-US" altLang="zh-TW" sz="2400" dirty="0"/>
              <a:t>, H. </a:t>
            </a:r>
            <a:r>
              <a:rPr lang="en-US" altLang="zh-TW" sz="2400" dirty="0" err="1"/>
              <a:t>Mouftah</a:t>
            </a:r>
            <a:r>
              <a:rPr lang="en-US" altLang="zh-TW" sz="2400" dirty="0"/>
              <a:t>, Minimizing the provisioning delay in the cloud</a:t>
            </a:r>
            <a:r>
              <a:rPr lang="zh-TW" altLang="en-US" sz="2400" dirty="0"/>
              <a:t> </a:t>
            </a:r>
            <a:r>
              <a:rPr lang="en-US" altLang="zh-TW" sz="2400" dirty="0"/>
              <a:t>network: Benefits, overheads and challenges. IEEE ISCC, 1-4 July 2012.</a:t>
            </a:r>
          </a:p>
          <a:p>
            <a:r>
              <a:rPr lang="en-US" altLang="zh-TW" sz="2400" dirty="0"/>
              <a:t>[9] B. </a:t>
            </a:r>
            <a:r>
              <a:rPr lang="en-US" altLang="zh-TW" sz="2400" dirty="0" err="1"/>
              <a:t>Kantarci</a:t>
            </a:r>
            <a:r>
              <a:rPr lang="en-US" altLang="zh-TW" sz="2400" dirty="0"/>
              <a:t>, H. </a:t>
            </a:r>
            <a:r>
              <a:rPr lang="en-US" altLang="zh-TW" sz="2400" dirty="0" err="1"/>
              <a:t>Mouftah</a:t>
            </a:r>
            <a:r>
              <a:rPr lang="en-US" altLang="zh-TW" sz="2400" dirty="0"/>
              <a:t>, Optimal Reconfiguration of the Cloud</a:t>
            </a:r>
          </a:p>
          <a:p>
            <a:r>
              <a:rPr lang="en-US" altLang="zh-TW" sz="2400" dirty="0"/>
              <a:t>Network for Maximum Energy Savings. IEEE/ACM </a:t>
            </a:r>
            <a:r>
              <a:rPr lang="en-US" altLang="zh-TW" sz="2400" dirty="0" err="1"/>
              <a:t>CCGrid</a:t>
            </a:r>
            <a:r>
              <a:rPr lang="en-US" altLang="zh-TW" sz="2400" dirty="0"/>
              <a:t>, 2012.</a:t>
            </a:r>
            <a:r>
              <a:rPr lang="zh-TW" altLang="en-US" sz="2400" dirty="0"/>
              <a:t> </a:t>
            </a:r>
            <a:r>
              <a:rPr lang="en-US" altLang="zh-TW" sz="2400" dirty="0"/>
              <a:t>[10] B. </a:t>
            </a:r>
            <a:r>
              <a:rPr lang="en-US" altLang="zh-TW" sz="2400" dirty="0" err="1"/>
              <a:t>Kantarci</a:t>
            </a:r>
            <a:r>
              <a:rPr lang="en-US" altLang="zh-TW" sz="2400" dirty="0"/>
              <a:t>, H. </a:t>
            </a:r>
            <a:r>
              <a:rPr lang="en-US" altLang="zh-TW" sz="2400" dirty="0" err="1"/>
              <a:t>Mouftah</a:t>
            </a:r>
            <a:r>
              <a:rPr lang="en-US" altLang="zh-TW" sz="2400" dirty="0"/>
              <a:t>, Overcoming the energy versus delay trade-off</a:t>
            </a:r>
            <a:r>
              <a:rPr lang="zh-TW" altLang="en-US" sz="2400" dirty="0"/>
              <a:t> </a:t>
            </a:r>
            <a:r>
              <a:rPr lang="en-US" altLang="zh-TW" sz="2400" dirty="0"/>
              <a:t>in cloud network reconfiguration, IEEE ISCC, 1-4 July 2012.</a:t>
            </a:r>
          </a:p>
          <a:p>
            <a:r>
              <a:rPr lang="en-US" altLang="zh-TW" sz="2400" dirty="0"/>
              <a:t>[11] M. </a:t>
            </a:r>
            <a:r>
              <a:rPr lang="en-US" altLang="zh-TW" sz="2400" dirty="0" err="1"/>
              <a:t>Mihailescu</a:t>
            </a:r>
            <a:r>
              <a:rPr lang="en-US" altLang="zh-TW" sz="2400" dirty="0"/>
              <a:t>, et.al, Optimized application placement for network</a:t>
            </a:r>
            <a:r>
              <a:rPr lang="zh-TW" altLang="en-US" sz="2400" dirty="0"/>
              <a:t> </a:t>
            </a:r>
            <a:r>
              <a:rPr lang="en-US" altLang="zh-TW" sz="2400" dirty="0"/>
              <a:t>congestion and failure resiliency in </a:t>
            </a:r>
            <a:r>
              <a:rPr lang="en-US" altLang="zh-TW" sz="2400" dirty="0" err="1"/>
              <a:t>cloudsm</a:t>
            </a:r>
            <a:r>
              <a:rPr lang="en-US" altLang="zh-TW" sz="2400" dirty="0"/>
              <a:t>, IEEE </a:t>
            </a:r>
            <a:r>
              <a:rPr lang="en-US" altLang="zh-TW" sz="2400" dirty="0" err="1"/>
              <a:t>CloudNet</a:t>
            </a:r>
            <a:r>
              <a:rPr lang="en-US" altLang="zh-TW" sz="2400" dirty="0"/>
              <a:t>, 2015</a:t>
            </a:r>
            <a:endParaRPr lang="zh-TW" altLang="en-US" sz="2400" dirty="0"/>
          </a:p>
          <a:p>
            <a:endParaRPr lang="zh-TW" altLang="en-US" sz="2400" dirty="0"/>
          </a:p>
        </p:txBody>
      </p:sp>
      <p:sp>
        <p:nvSpPr>
          <p:cNvPr id="4" name="投影片編號版面配置區 3">
            <a:extLst>
              <a:ext uri="{FF2B5EF4-FFF2-40B4-BE49-F238E27FC236}">
                <a16:creationId xmlns:a16="http://schemas.microsoft.com/office/drawing/2014/main" id="{391E467A-5664-400B-B83E-91FCE79FCE03}"/>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76</a:t>
            </a:fld>
            <a:endParaRPr lang="en-US" altLang="zh-TW"/>
          </a:p>
        </p:txBody>
      </p:sp>
    </p:spTree>
    <p:extLst>
      <p:ext uri="{BB962C8B-B14F-4D97-AF65-F5344CB8AC3E}">
        <p14:creationId xmlns:p14="http://schemas.microsoft.com/office/powerpoint/2010/main" val="14957786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1EF29C-3C74-460E-8F30-A66C953E0C39}"/>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REFERENCES</a:t>
            </a:r>
            <a:endParaRPr lang="zh-TW" altLang="en-US" dirty="0"/>
          </a:p>
        </p:txBody>
      </p:sp>
      <p:sp>
        <p:nvSpPr>
          <p:cNvPr id="3" name="內容版面配置區 2">
            <a:extLst>
              <a:ext uri="{FF2B5EF4-FFF2-40B4-BE49-F238E27FC236}">
                <a16:creationId xmlns:a16="http://schemas.microsoft.com/office/drawing/2014/main" id="{E71DE7BB-7834-47FF-A1C2-FB6117D6FB01}"/>
              </a:ext>
            </a:extLst>
          </p:cNvPr>
          <p:cNvSpPr>
            <a:spLocks noGrp="1"/>
          </p:cNvSpPr>
          <p:nvPr>
            <p:ph idx="1"/>
          </p:nvPr>
        </p:nvSpPr>
        <p:spPr/>
        <p:txBody>
          <a:bodyPr/>
          <a:lstStyle/>
          <a:p>
            <a:r>
              <a:rPr lang="en-US" altLang="zh-TW" sz="2400" dirty="0"/>
              <a:t>[12] B. </a:t>
            </a:r>
            <a:r>
              <a:rPr lang="en-US" altLang="zh-TW" sz="2400" dirty="0" err="1"/>
              <a:t>Spinnewyn</a:t>
            </a:r>
            <a:r>
              <a:rPr lang="en-US" altLang="zh-TW" sz="2400" dirty="0"/>
              <a:t>, et.al, Fault-tolerant application placement in</a:t>
            </a:r>
            <a:r>
              <a:rPr lang="zh-TW" altLang="en-US" sz="2400" dirty="0"/>
              <a:t> </a:t>
            </a:r>
            <a:r>
              <a:rPr lang="fr-FR" altLang="zh-TW" sz="2400" dirty="0"/>
              <a:t>heterogeneous cloud environments, International CNSM, 2015.</a:t>
            </a:r>
          </a:p>
          <a:p>
            <a:r>
              <a:rPr lang="en-US" altLang="zh-TW" sz="2400" dirty="0"/>
              <a:t>[13] S. Even, et.al, On the complexity of time table and multi-commodity flow problems, Foundations of Computer Science, 16th Annual Symposium on, (pp. 184-193), 1975.</a:t>
            </a:r>
          </a:p>
          <a:p>
            <a:r>
              <a:rPr lang="en-US" altLang="zh-TW" sz="2400" dirty="0"/>
              <a:t>[14] M. </a:t>
            </a:r>
            <a:r>
              <a:rPr lang="en-US" altLang="zh-TW" sz="2400" dirty="0" err="1"/>
              <a:t>Pioro</a:t>
            </a:r>
            <a:r>
              <a:rPr lang="en-US" altLang="zh-TW" sz="2400" dirty="0"/>
              <a:t>, D. </a:t>
            </a:r>
            <a:r>
              <a:rPr lang="en-US" altLang="zh-TW" sz="2400" dirty="0" err="1"/>
              <a:t>Medhi</a:t>
            </a:r>
            <a:r>
              <a:rPr lang="en-US" altLang="zh-TW" sz="2400" dirty="0"/>
              <a:t>. Routing, Flow, and Capacity Design in Communication and Computer Networks. San Francisco, CA, USA: Morgan Kaufmann Publishers Inc, 2004.</a:t>
            </a:r>
            <a:endParaRPr lang="zh-TW" altLang="en-US" sz="2400" dirty="0"/>
          </a:p>
        </p:txBody>
      </p:sp>
      <p:sp>
        <p:nvSpPr>
          <p:cNvPr id="4" name="投影片編號版面配置區 3">
            <a:extLst>
              <a:ext uri="{FF2B5EF4-FFF2-40B4-BE49-F238E27FC236}">
                <a16:creationId xmlns:a16="http://schemas.microsoft.com/office/drawing/2014/main" id="{391E467A-5664-400B-B83E-91FCE79FCE03}"/>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77</a:t>
            </a:fld>
            <a:endParaRPr lang="en-US" altLang="zh-TW"/>
          </a:p>
        </p:txBody>
      </p:sp>
    </p:spTree>
    <p:extLst>
      <p:ext uri="{BB962C8B-B14F-4D97-AF65-F5344CB8AC3E}">
        <p14:creationId xmlns:p14="http://schemas.microsoft.com/office/powerpoint/2010/main" val="3612128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70A6BA-5B66-4EBC-A84C-312BFAEFF3F3}"/>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  INTRODUCTION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96D59C7D-81B1-4ACA-BC39-9D056D6FA41A}"/>
              </a:ext>
            </a:extLst>
          </p:cNvPr>
          <p:cNvSpPr>
            <a:spLocks noGrp="1"/>
          </p:cNvSpPr>
          <p:nvPr>
            <p:ph idx="1"/>
          </p:nvPr>
        </p:nvSpPr>
        <p:spPr/>
        <p:txBody>
          <a:bodyPr/>
          <a:lstStyle/>
          <a:p>
            <a:pPr>
              <a:buFont typeface="Wingdings" panose="05000000000000000000" pitchFamily="2" charset="2"/>
              <a:buChar char="l"/>
            </a:pPr>
            <a:r>
              <a:rPr lang="en-US" altLang="zh-TW" dirty="0"/>
              <a:t>ILP formulation for the re-optimization of VIs and reconfiguration of resources;</a:t>
            </a:r>
          </a:p>
          <a:p>
            <a:pPr>
              <a:buFont typeface="Wingdings" panose="05000000000000000000" pitchFamily="2" charset="2"/>
              <a:buChar char="l"/>
            </a:pPr>
            <a:r>
              <a:rPr lang="en-US" altLang="zh-TW" dirty="0"/>
              <a:t>Formulation of the costs associated with re-optimization;</a:t>
            </a:r>
          </a:p>
          <a:p>
            <a:pPr>
              <a:buFont typeface="Wingdings" panose="05000000000000000000" pitchFamily="2" charset="2"/>
              <a:buChar char="l"/>
            </a:pPr>
            <a:r>
              <a:rPr lang="en-US" altLang="zh-TW" dirty="0"/>
              <a:t>Re-optimization embedding strategy for both </a:t>
            </a:r>
            <a:r>
              <a:rPr lang="en-US" altLang="zh-TW" dirty="0" err="1"/>
              <a:t>loadbalancing</a:t>
            </a:r>
            <a:r>
              <a:rPr lang="en-US" altLang="zh-TW" dirty="0"/>
              <a:t>, green and dynamic load and green approaches;</a:t>
            </a:r>
          </a:p>
          <a:p>
            <a:pPr>
              <a:buFont typeface="Wingdings" panose="05000000000000000000" pitchFamily="2" charset="2"/>
              <a:buChar char="l"/>
            </a:pPr>
            <a:r>
              <a:rPr lang="en-US" altLang="zh-TW" dirty="0"/>
              <a:t>Evaluation of the re-optimization approaches with respect to their performance and associated costs.</a:t>
            </a:r>
            <a:endParaRPr lang="zh-TW" altLang="en-US" dirty="0"/>
          </a:p>
        </p:txBody>
      </p:sp>
      <p:sp>
        <p:nvSpPr>
          <p:cNvPr id="4" name="投影片編號版面配置區 3">
            <a:extLst>
              <a:ext uri="{FF2B5EF4-FFF2-40B4-BE49-F238E27FC236}">
                <a16:creationId xmlns:a16="http://schemas.microsoft.com/office/drawing/2014/main" id="{377A9B57-304F-4AD3-9B51-F4E5A11D84FA}"/>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a:t>
            </a:fld>
            <a:endParaRPr lang="en-US" altLang="zh-TW"/>
          </a:p>
        </p:txBody>
      </p:sp>
    </p:spTree>
    <p:extLst>
      <p:ext uri="{BB962C8B-B14F-4D97-AF65-F5344CB8AC3E}">
        <p14:creationId xmlns:p14="http://schemas.microsoft.com/office/powerpoint/2010/main" val="198416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DC102A-EA0B-4AB0-9890-6AAAA34B5565}"/>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II. RELATED WORK</a:t>
            </a:r>
            <a:endParaRPr lang="zh-TW" altLang="en-US" dirty="0"/>
          </a:p>
        </p:txBody>
      </p:sp>
      <p:sp>
        <p:nvSpPr>
          <p:cNvPr id="3" name="內容版面配置區 2">
            <a:extLst>
              <a:ext uri="{FF2B5EF4-FFF2-40B4-BE49-F238E27FC236}">
                <a16:creationId xmlns:a16="http://schemas.microsoft.com/office/drawing/2014/main" id="{D65A417D-8A5B-4EBB-8B69-405902DF6E92}"/>
              </a:ext>
            </a:extLst>
          </p:cNvPr>
          <p:cNvSpPr>
            <a:spLocks noGrp="1"/>
          </p:cNvSpPr>
          <p:nvPr>
            <p:ph idx="1"/>
          </p:nvPr>
        </p:nvSpPr>
        <p:spPr/>
        <p:txBody>
          <a:bodyPr/>
          <a:lstStyle/>
          <a:p>
            <a:r>
              <a:rPr lang="en-US" altLang="zh-TW" dirty="0"/>
              <a:t>This section presents works that closely relate to the VI allocation problem.</a:t>
            </a:r>
          </a:p>
          <a:p>
            <a:r>
              <a:rPr lang="en-US" altLang="zh-TW" dirty="0"/>
              <a:t>In [5], we have first addressed the VI embedding problem. Different optimal strategies were proposed. </a:t>
            </a:r>
          </a:p>
          <a:p>
            <a:r>
              <a:rPr lang="en-US" altLang="zh-TW" dirty="0"/>
              <a:t>In this work, we extend the formulation of [5] to enable VI reconfigurations in order to understand its impact in terms of acceptance ratio and energy consumption.</a:t>
            </a:r>
          </a:p>
          <a:p>
            <a:r>
              <a:rPr lang="en-US" altLang="zh-TW" dirty="0"/>
              <a:t>[6] presents a strategy that considers the ability to reconfigure currently mapped Virtual Networks (VNs) when trying to map a new one.</a:t>
            </a:r>
            <a:endParaRPr lang="zh-TW" altLang="en-US" dirty="0"/>
          </a:p>
        </p:txBody>
      </p:sp>
      <p:sp>
        <p:nvSpPr>
          <p:cNvPr id="4" name="投影片編號版面配置區 3">
            <a:extLst>
              <a:ext uri="{FF2B5EF4-FFF2-40B4-BE49-F238E27FC236}">
                <a16:creationId xmlns:a16="http://schemas.microsoft.com/office/drawing/2014/main" id="{E20D8BFA-0ADF-4F3D-9210-4B2856A40509}"/>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a:t>
            </a:fld>
            <a:endParaRPr lang="en-US" altLang="zh-TW"/>
          </a:p>
        </p:txBody>
      </p:sp>
      <p:sp>
        <p:nvSpPr>
          <p:cNvPr id="6" name="矩形 5">
            <a:extLst>
              <a:ext uri="{FF2B5EF4-FFF2-40B4-BE49-F238E27FC236}">
                <a16:creationId xmlns:a16="http://schemas.microsoft.com/office/drawing/2014/main" id="{EC178165-B165-497E-AF2F-787B08592611}"/>
              </a:ext>
            </a:extLst>
          </p:cNvPr>
          <p:cNvSpPr/>
          <p:nvPr/>
        </p:nvSpPr>
        <p:spPr>
          <a:xfrm>
            <a:off x="143433" y="5756832"/>
            <a:ext cx="9852213" cy="738664"/>
          </a:xfrm>
          <a:prstGeom prst="rect">
            <a:avLst/>
          </a:prstGeom>
        </p:spPr>
        <p:txBody>
          <a:bodyPr wrap="square">
            <a:spAutoFit/>
          </a:bodyPr>
          <a:lstStyle/>
          <a:p>
            <a:r>
              <a:rPr lang="zh-TW" altLang="en-US" sz="1400" dirty="0">
                <a:latin typeface="Times New Roman" panose="02020603050405020304" pitchFamily="18" charset="0"/>
                <a:cs typeface="Times New Roman" panose="02020603050405020304" pitchFamily="18" charset="0"/>
              </a:rPr>
              <a:t>[5] J. Soares, J. Aparicio, S. Sargento, Dynamic strategies for the optimal embedding of virtual infrastructures, submitted to IEEE ICC, June 2017.</a:t>
            </a:r>
            <a:endParaRPr lang="en-US" altLang="zh-TW" sz="1400" dirty="0">
              <a:latin typeface="Times New Roman" panose="02020603050405020304" pitchFamily="18" charset="0"/>
              <a:cs typeface="Times New Roman" panose="02020603050405020304" pitchFamily="18" charset="0"/>
            </a:endParaRPr>
          </a:p>
          <a:p>
            <a:r>
              <a:rPr lang="en-US" altLang="zh-TW" sz="1400" dirty="0">
                <a:latin typeface="Times New Roman" panose="02020603050405020304" pitchFamily="18" charset="0"/>
                <a:cs typeface="Times New Roman" panose="02020603050405020304" pitchFamily="18" charset="0"/>
              </a:rPr>
              <a:t>[6] P.N. Tran, et.al, Optimal mapping of virtual networks considering reactive reconfiguration, 1st IEEE </a:t>
            </a:r>
            <a:r>
              <a:rPr lang="en-US" altLang="zh-TW" sz="1400" dirty="0" err="1">
                <a:latin typeface="Times New Roman" panose="02020603050405020304" pitchFamily="18" charset="0"/>
                <a:cs typeface="Times New Roman" panose="02020603050405020304" pitchFamily="18" charset="0"/>
              </a:rPr>
              <a:t>CloudNet</a:t>
            </a:r>
            <a:r>
              <a:rPr lang="en-US" altLang="zh-TW" sz="1400" dirty="0">
                <a:latin typeface="Times New Roman" panose="02020603050405020304" pitchFamily="18" charset="0"/>
                <a:cs typeface="Times New Roman" panose="02020603050405020304" pitchFamily="18" charset="0"/>
              </a:rPr>
              <a:t>, November 2012</a:t>
            </a:r>
            <a:endParaRPr lang="zh-TW"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327499"/>
      </p:ext>
    </p:extLst>
  </p:cSld>
  <p:clrMapOvr>
    <a:masterClrMapping/>
  </p:clrMapOvr>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2.xml><?xml version="1.0" encoding="utf-8"?>
<a:theme xmlns:a="http://schemas.openxmlformats.org/drawingml/2006/main" name="1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39302</TotalTime>
  <Words>10374</Words>
  <Application>Microsoft Office PowerPoint</Application>
  <PresentationFormat>寬螢幕</PresentationFormat>
  <Paragraphs>769</Paragraphs>
  <Slides>77</Slides>
  <Notes>72</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77</vt:i4>
      </vt:variant>
    </vt:vector>
  </HeadingPairs>
  <TitlesOfParts>
    <vt:vector size="88" baseType="lpstr">
      <vt:lpstr>TimesNewRoman</vt:lpstr>
      <vt:lpstr>微軟正黑體</vt:lpstr>
      <vt:lpstr>新細明體</vt:lpstr>
      <vt:lpstr>標楷體</vt:lpstr>
      <vt:lpstr>Arial</vt:lpstr>
      <vt:lpstr>Calibri</vt:lpstr>
      <vt:lpstr>Cambria Math</vt:lpstr>
      <vt:lpstr>Times New Roman</vt:lpstr>
      <vt:lpstr>Wingdings</vt:lpstr>
      <vt:lpstr>佈景主題1</vt:lpstr>
      <vt:lpstr>1_佈景主題1</vt:lpstr>
      <vt:lpstr>Re-optimizing the embedding of virtual infrastructures</vt:lpstr>
      <vt:lpstr>OUTLINE</vt:lpstr>
      <vt:lpstr>Abstract</vt:lpstr>
      <vt:lpstr>Abstract</vt:lpstr>
      <vt:lpstr>INTRODUCTION</vt:lpstr>
      <vt:lpstr>INTRODUCTION</vt:lpstr>
      <vt:lpstr>INTRODUCTION</vt:lpstr>
      <vt:lpstr>I.  INTRODUCTION</vt:lpstr>
      <vt:lpstr>II. RELATED WORK</vt:lpstr>
      <vt:lpstr>II. RELATED WORK</vt:lpstr>
      <vt:lpstr>II. RELATED WORK</vt:lpstr>
      <vt:lpstr>III. CLOUD NETWORK VIRTUAL-ENABLED INFRASTRUCTURE</vt:lpstr>
      <vt:lpstr>A. Scenario</vt:lpstr>
      <vt:lpstr>A. Scenario</vt:lpstr>
      <vt:lpstr>PowerPoint 簡報</vt:lpstr>
      <vt:lpstr>A. Scenario</vt:lpstr>
      <vt:lpstr>A. Scenario</vt:lpstr>
      <vt:lpstr>B. Virtual Embedding Problem</vt:lpstr>
      <vt:lpstr>IV. MATHEMATICAL FORMULATION</vt:lpstr>
      <vt:lpstr>A. Assignment Variables &amp; Generic Constraint</vt:lpstr>
      <vt:lpstr>A. Assignment Variables &amp; Generic Constraint</vt:lpstr>
      <vt:lpstr>A. Assignment Variables &amp; Generic Constraint</vt:lpstr>
      <vt:lpstr>A. Assignment Variables &amp; Generic Constraint</vt:lpstr>
      <vt:lpstr>A. Assignment Variables &amp; Generic Constraint</vt:lpstr>
      <vt:lpstr>B. Formulations</vt:lpstr>
      <vt:lpstr>B. Formulations</vt:lpstr>
      <vt:lpstr>B. Formulations</vt:lpstr>
      <vt:lpstr>B. Formulations</vt:lpstr>
      <vt:lpstr>B. Formulations</vt:lpstr>
      <vt:lpstr>B. Formulations</vt:lpstr>
      <vt:lpstr>B. Formulations</vt:lpstr>
      <vt:lpstr>B. Formulations</vt:lpstr>
      <vt:lpstr>B. Formulations</vt:lpstr>
      <vt:lpstr>V. EMBEDDING STRATEGIES</vt:lpstr>
      <vt:lpstr>A. Base Strategies</vt:lpstr>
      <vt:lpstr>A. Base Strategies</vt:lpstr>
      <vt:lpstr>A. Base Strategies</vt:lpstr>
      <vt:lpstr>A. Base Strategies</vt:lpstr>
      <vt:lpstr>A. Base Strategies</vt:lpstr>
      <vt:lpstr>B. Dynamic Strategies - Adjusting Weights</vt:lpstr>
      <vt:lpstr> C. Re-optimization Strategies</vt:lpstr>
      <vt:lpstr> C. Re-optimization Strategies</vt:lpstr>
      <vt:lpstr> C. Re-optimization Strategies</vt:lpstr>
      <vt:lpstr> C. Re-optimization Strategies</vt:lpstr>
      <vt:lpstr> C. Re-optimization Strategies</vt:lpstr>
      <vt:lpstr> VI. EVALUATION</vt:lpstr>
      <vt:lpstr> VI. EVALUATION</vt:lpstr>
      <vt:lpstr> VI. EVALUATION</vt:lpstr>
      <vt:lpstr> VI. EVALUATION</vt:lpstr>
      <vt:lpstr> A. Virtual Infrastructure Acceptance Ratio analysis</vt:lpstr>
      <vt:lpstr> A. Virtual Infrastructure Acceptance Ratio analysis</vt:lpstr>
      <vt:lpstr> A. Virtual Infrastructure Acceptance Ratio analysis</vt:lpstr>
      <vt:lpstr> B. Physical Infrastructure Energy Consumption</vt:lpstr>
      <vt:lpstr> B. Physical Infrastructure Energy Consumption</vt:lpstr>
      <vt:lpstr> B. Physical Infrastructure Energy Consumption</vt:lpstr>
      <vt:lpstr> B. Physical Infrastructure Energy Consumption</vt:lpstr>
      <vt:lpstr> B. Physical Infrastructure Energy Consumption</vt:lpstr>
      <vt:lpstr> B. Physical Infrastructure Energy Consumption</vt:lpstr>
      <vt:lpstr> B. Physical Infrastructure Energy Consumption</vt:lpstr>
      <vt:lpstr> C. Re-optimization impact analysis</vt:lpstr>
      <vt:lpstr> C. Re-optimization impact analysis</vt:lpstr>
      <vt:lpstr> C. Re-optimization impact analysis</vt:lpstr>
      <vt:lpstr> C. Re-optimization impact analysis</vt:lpstr>
      <vt:lpstr> C. Re-optimization impact analysis</vt:lpstr>
      <vt:lpstr> C. Re-optimization impact analysis</vt:lpstr>
      <vt:lpstr> C. Re-optimization impact analysis</vt:lpstr>
      <vt:lpstr> C. Re-optimization impact analysis</vt:lpstr>
      <vt:lpstr> C. Re-optimization impact analysis</vt:lpstr>
      <vt:lpstr> C. Re-optimization impact analysis</vt:lpstr>
      <vt:lpstr> C. Re-optimization impact analysis</vt:lpstr>
      <vt:lpstr> C. Re-optimization impact analysis</vt:lpstr>
      <vt:lpstr> C. Re-optimization impact analysis</vt:lpstr>
      <vt:lpstr>VII. CONCLUSION AND FUTURE WORK</vt:lpstr>
      <vt:lpstr>VII. CONCLUSION AND FUTURE WORK</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efficient VNF placement in network function virtualization</dc:title>
  <dc:creator>lab409</dc:creator>
  <cp:lastModifiedBy>chih</cp:lastModifiedBy>
  <cp:revision>998</cp:revision>
  <cp:lastPrinted>2020-05-04T09:21:17Z</cp:lastPrinted>
  <dcterms:created xsi:type="dcterms:W3CDTF">2019-11-04T09:26:48Z</dcterms:created>
  <dcterms:modified xsi:type="dcterms:W3CDTF">2021-11-03T04:49:12Z</dcterms:modified>
</cp:coreProperties>
</file>