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0"/>
  </p:notesMasterIdLst>
  <p:handoutMasterIdLst>
    <p:handoutMasterId r:id="rId71"/>
  </p:handoutMasterIdLst>
  <p:sldIdLst>
    <p:sldId id="257" r:id="rId3"/>
    <p:sldId id="285" r:id="rId4"/>
    <p:sldId id="286" r:id="rId5"/>
    <p:sldId id="287" r:id="rId6"/>
    <p:sldId id="288" r:id="rId7"/>
    <p:sldId id="289" r:id="rId8"/>
    <p:sldId id="290" r:id="rId9"/>
    <p:sldId id="291" r:id="rId10"/>
    <p:sldId id="292" r:id="rId11"/>
    <p:sldId id="294" r:id="rId12"/>
    <p:sldId id="295" r:id="rId13"/>
    <p:sldId id="296" r:id="rId14"/>
    <p:sldId id="297" r:id="rId15"/>
    <p:sldId id="298" r:id="rId16"/>
    <p:sldId id="299" r:id="rId17"/>
    <p:sldId id="300" r:id="rId18"/>
    <p:sldId id="303" r:id="rId19"/>
    <p:sldId id="301" r:id="rId20"/>
    <p:sldId id="302" r:id="rId21"/>
    <p:sldId id="304" r:id="rId22"/>
    <p:sldId id="266" r:id="rId23"/>
    <p:sldId id="267" r:id="rId24"/>
    <p:sldId id="275" r:id="rId25"/>
    <p:sldId id="276" r:id="rId26"/>
    <p:sldId id="277" r:id="rId27"/>
    <p:sldId id="278" r:id="rId28"/>
    <p:sldId id="279" r:id="rId29"/>
    <p:sldId id="283" r:id="rId30"/>
    <p:sldId id="270" r:id="rId31"/>
    <p:sldId id="271" r:id="rId32"/>
    <p:sldId id="272" r:id="rId33"/>
    <p:sldId id="273" r:id="rId34"/>
    <p:sldId id="284" r:id="rId35"/>
    <p:sldId id="274" r:id="rId36"/>
    <p:sldId id="308" r:id="rId37"/>
    <p:sldId id="309" r:id="rId38"/>
    <p:sldId id="310" r:id="rId39"/>
    <p:sldId id="305" r:id="rId40"/>
    <p:sldId id="311" r:id="rId41"/>
    <p:sldId id="313" r:id="rId42"/>
    <p:sldId id="314" r:id="rId43"/>
    <p:sldId id="312" r:id="rId44"/>
    <p:sldId id="306" r:id="rId45"/>
    <p:sldId id="317" r:id="rId46"/>
    <p:sldId id="315" r:id="rId47"/>
    <p:sldId id="316" r:id="rId48"/>
    <p:sldId id="318" r:id="rId49"/>
    <p:sldId id="319" r:id="rId50"/>
    <p:sldId id="320" r:id="rId51"/>
    <p:sldId id="323" r:id="rId52"/>
    <p:sldId id="321" r:id="rId53"/>
    <p:sldId id="325" r:id="rId54"/>
    <p:sldId id="322" r:id="rId55"/>
    <p:sldId id="324" r:id="rId56"/>
    <p:sldId id="326" r:id="rId57"/>
    <p:sldId id="330" r:id="rId58"/>
    <p:sldId id="327" r:id="rId59"/>
    <p:sldId id="328" r:id="rId60"/>
    <p:sldId id="329" r:id="rId61"/>
    <p:sldId id="331" r:id="rId62"/>
    <p:sldId id="332" r:id="rId63"/>
    <p:sldId id="333" r:id="rId64"/>
    <p:sldId id="334" r:id="rId65"/>
    <p:sldId id="335" r:id="rId66"/>
    <p:sldId id="336" r:id="rId67"/>
    <p:sldId id="337" r:id="rId68"/>
    <p:sldId id="338" r:id="rId69"/>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0567" autoAdjust="0"/>
  </p:normalViewPr>
  <p:slideViewPr>
    <p:cSldViewPr snapToGrid="0">
      <p:cViewPr varScale="1">
        <p:scale>
          <a:sx n="92" d="100"/>
          <a:sy n="92" d="100"/>
        </p:scale>
        <p:origin x="1140" y="84"/>
      </p:cViewPr>
      <p:guideLst/>
    </p:cSldViewPr>
  </p:slideViewPr>
  <p:notesTextViewPr>
    <p:cViewPr>
      <p:scale>
        <a:sx n="3" d="2"/>
        <a:sy n="3" d="2"/>
      </p:scale>
      <p:origin x="0" y="0"/>
    </p:cViewPr>
  </p:notesTextViewPr>
  <p:sorterViewPr>
    <p:cViewPr>
      <p:scale>
        <a:sx n="100" d="100"/>
        <a:sy n="100" d="100"/>
      </p:scale>
      <p:origin x="0" y="-4710"/>
    </p:cViewPr>
  </p:sorterViewPr>
  <p:notesViewPr>
    <p:cSldViewPr snapToGrid="0">
      <p:cViewPr varScale="1">
        <p:scale>
          <a:sx n="94" d="100"/>
          <a:sy n="94" d="100"/>
        </p:scale>
        <p:origin x="377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E0E5A58-F514-4AD4-BD7F-7B09962970A8}"/>
              </a:ext>
            </a:extLst>
          </p:cNvPr>
          <p:cNvSpPr>
            <a:spLocks noGrp="1"/>
          </p:cNvSpPr>
          <p:nvPr>
            <p:ph type="hdr" sz="quarter"/>
          </p:nvPr>
        </p:nvSpPr>
        <p:spPr>
          <a:xfrm>
            <a:off x="0" y="0"/>
            <a:ext cx="2844800" cy="4826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9FF4CA05-C9BA-4EDF-99EE-8411EF1CE36C}"/>
              </a:ext>
            </a:extLst>
          </p:cNvPr>
          <p:cNvSpPr>
            <a:spLocks noGrp="1"/>
          </p:cNvSpPr>
          <p:nvPr>
            <p:ph type="dt" sz="quarter" idx="1"/>
          </p:nvPr>
        </p:nvSpPr>
        <p:spPr>
          <a:xfrm>
            <a:off x="3719513" y="0"/>
            <a:ext cx="2844800" cy="482600"/>
          </a:xfrm>
          <a:prstGeom prst="rect">
            <a:avLst/>
          </a:prstGeom>
        </p:spPr>
        <p:txBody>
          <a:bodyPr vert="horz" lIns="91440" tIns="45720" rIns="91440" bIns="45720" rtlCol="0"/>
          <a:lstStyle>
            <a:lvl1pPr algn="r">
              <a:defRPr sz="1200"/>
            </a:lvl1pPr>
          </a:lstStyle>
          <a:p>
            <a:fld id="{BC2F81C3-A2A8-4B08-9CAD-119F47AA32AC}" type="datetimeFigureOut">
              <a:rPr lang="zh-TW" altLang="en-US" smtClean="0"/>
              <a:t>2021/4/28</a:t>
            </a:fld>
            <a:endParaRPr lang="zh-TW" altLang="en-US"/>
          </a:p>
        </p:txBody>
      </p:sp>
      <p:sp>
        <p:nvSpPr>
          <p:cNvPr id="4" name="頁尾版面配置區 3">
            <a:extLst>
              <a:ext uri="{FF2B5EF4-FFF2-40B4-BE49-F238E27FC236}">
                <a16:creationId xmlns:a16="http://schemas.microsoft.com/office/drawing/2014/main" id="{F5BF476A-5F08-4225-9EDE-463991B73E00}"/>
              </a:ext>
            </a:extLst>
          </p:cNvPr>
          <p:cNvSpPr>
            <a:spLocks noGrp="1"/>
          </p:cNvSpPr>
          <p:nvPr>
            <p:ph type="ftr" sz="quarter" idx="2"/>
          </p:nvPr>
        </p:nvSpPr>
        <p:spPr>
          <a:xfrm>
            <a:off x="0" y="9155113"/>
            <a:ext cx="2844800" cy="4826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CDEFF4F-DC27-4F28-A8D7-238E293C98D5}"/>
              </a:ext>
            </a:extLst>
          </p:cNvPr>
          <p:cNvSpPr>
            <a:spLocks noGrp="1"/>
          </p:cNvSpPr>
          <p:nvPr>
            <p:ph type="sldNum" sz="quarter" idx="3"/>
          </p:nvPr>
        </p:nvSpPr>
        <p:spPr>
          <a:xfrm>
            <a:off x="3719513" y="9155113"/>
            <a:ext cx="2844800" cy="482600"/>
          </a:xfrm>
          <a:prstGeom prst="rect">
            <a:avLst/>
          </a:prstGeom>
        </p:spPr>
        <p:txBody>
          <a:bodyPr vert="horz" lIns="91440" tIns="45720" rIns="91440" bIns="45720" rtlCol="0" anchor="b"/>
          <a:lstStyle>
            <a:lvl1pPr algn="r">
              <a:defRPr sz="1200"/>
            </a:lvl1pPr>
          </a:lstStyle>
          <a:p>
            <a:fld id="{9AD7D015-9E6B-4B6E-87A7-CB4E622D2752}" type="slidenum">
              <a:rPr lang="zh-TW" altLang="en-US" smtClean="0"/>
              <a:t>‹#›</a:t>
            </a:fld>
            <a:endParaRPr lang="zh-TW" altLang="en-US"/>
          </a:p>
        </p:txBody>
      </p:sp>
    </p:spTree>
    <p:extLst>
      <p:ext uri="{BB962C8B-B14F-4D97-AF65-F5344CB8AC3E}">
        <p14:creationId xmlns:p14="http://schemas.microsoft.com/office/powerpoint/2010/main" val="270756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2021/4/28</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基於</a:t>
            </a:r>
            <a:r>
              <a:rPr lang="en-US" altLang="zh-TW" sz="1200" b="0" i="0" kern="1200" dirty="0">
                <a:solidFill>
                  <a:schemeClr val="tx1"/>
                </a:solidFill>
                <a:effectLst/>
                <a:latin typeface="+mn-lt"/>
                <a:ea typeface="+mn-ea"/>
                <a:cs typeface="+mn-cs"/>
              </a:rPr>
              <a:t>SDN / NFV</a:t>
            </a:r>
            <a:r>
              <a:rPr lang="zh-TW" altLang="en-US" sz="1200" b="0" i="0" kern="1200" dirty="0">
                <a:solidFill>
                  <a:schemeClr val="tx1"/>
                </a:solidFill>
                <a:effectLst/>
                <a:latin typeface="+mn-lt"/>
                <a:ea typeface="+mn-ea"/>
                <a:cs typeface="+mn-cs"/>
              </a:rPr>
              <a:t>的基於服務的</a:t>
            </a:r>
            <a:r>
              <a:rPr lang="en-US" altLang="zh-TW" sz="1200" b="0" i="0" kern="1200" dirty="0">
                <a:solidFill>
                  <a:schemeClr val="tx1"/>
                </a:solidFill>
                <a:effectLst/>
                <a:latin typeface="+mn-lt"/>
                <a:ea typeface="+mn-ea"/>
                <a:cs typeface="+mn-cs"/>
              </a:rPr>
              <a:t>5G</a:t>
            </a:r>
            <a:r>
              <a:rPr lang="zh-TW" altLang="en-US" sz="1200" b="0" i="0" kern="1200" dirty="0">
                <a:solidFill>
                  <a:schemeClr val="tx1"/>
                </a:solidFill>
                <a:effectLst/>
                <a:latin typeface="+mn-lt"/>
                <a:ea typeface="+mn-ea"/>
                <a:cs typeface="+mn-cs"/>
              </a:rPr>
              <a:t>核心網管理和部署的框架</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a:t>
            </a:r>
            <a:r>
              <a:rPr lang="zh-TW" altLang="en-US" dirty="0"/>
              <a:t>考慮到回程網絡的頻寬成本，</a:t>
            </a:r>
            <a:r>
              <a:rPr lang="en-US" altLang="zh-TW" dirty="0">
                <a:solidFill>
                  <a:srgbClr val="FF0000"/>
                </a:solidFill>
              </a:rPr>
              <a:t>cloud core and edge core</a:t>
            </a:r>
            <a:r>
              <a:rPr lang="zh-TW" altLang="en-US" dirty="0"/>
              <a:t>的能耗以及與回程延遲相關的損失，我們將工作負載分配公式化為總成本最小化問題。 提出了一種最優的工作量分配算法。</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1262653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二。 基於</a:t>
            </a:r>
            <a:r>
              <a:rPr lang="en-US" altLang="zh-TW" dirty="0"/>
              <a:t>5G</a:t>
            </a:r>
            <a:r>
              <a:rPr lang="zh-TW" altLang="en-US" dirty="0"/>
              <a:t>服務的核心網絡的管理架構</a:t>
            </a:r>
            <a:endParaRPr lang="en-US" altLang="zh-TW" dirty="0"/>
          </a:p>
          <a:p>
            <a:r>
              <a:rPr lang="en-US" altLang="zh-TW" dirty="0"/>
              <a:t>2.1 5G</a:t>
            </a:r>
            <a:r>
              <a:rPr lang="zh-TW" altLang="en-US" dirty="0"/>
              <a:t>核心網的基於服務的架構</a:t>
            </a:r>
            <a:endParaRPr lang="en-US" altLang="zh-TW" dirty="0"/>
          </a:p>
          <a:p>
            <a:endParaRPr lang="en-US" altLang="zh-TW" dirty="0"/>
          </a:p>
          <a:p>
            <a:pPr marL="171450" indent="-171450">
              <a:buFont typeface="Arial" panose="020B0604020202020204" pitchFamily="34" charset="0"/>
              <a:buChar char="•"/>
            </a:pPr>
            <a:r>
              <a:rPr lang="en-US" altLang="zh-TW" dirty="0"/>
              <a:t>5G</a:t>
            </a:r>
            <a:r>
              <a:rPr lang="zh-TW" altLang="en-US" dirty="0"/>
              <a:t>移動網絡將是面向服務的網絡，以為創建新服務和新應用程序提供更大的靈活性。</a:t>
            </a:r>
            <a:endParaRPr lang="en-US" altLang="zh-TW" dirty="0"/>
          </a:p>
          <a:p>
            <a:pPr marL="171450" indent="-171450">
              <a:buFont typeface="Arial" panose="020B0604020202020204" pitchFamily="34" charset="0"/>
              <a:buChar char="•"/>
            </a:pPr>
            <a:r>
              <a:rPr lang="zh-TW" altLang="en-US" dirty="0"/>
              <a:t>實際上，常規的移動核心網絡是一個集成系統，它由網絡單元（例如，</a:t>
            </a:r>
            <a:r>
              <a:rPr lang="en-US" altLang="zh-TW" dirty="0"/>
              <a:t>MME</a:t>
            </a:r>
            <a:r>
              <a:rPr lang="zh-TW" altLang="en-US" dirty="0"/>
              <a:t>，</a:t>
            </a:r>
            <a:r>
              <a:rPr lang="en-US" altLang="zh-TW" dirty="0"/>
              <a:t>SGW</a:t>
            </a:r>
            <a:r>
              <a:rPr lang="zh-TW" altLang="en-US" dirty="0"/>
              <a:t>，</a:t>
            </a:r>
            <a:r>
              <a:rPr lang="en-US" altLang="zh-TW" dirty="0"/>
              <a:t>PGW</a:t>
            </a:r>
            <a:r>
              <a:rPr lang="zh-TW" altLang="en-US" dirty="0"/>
              <a:t>等）組成，該網絡單元包括與專用硬體緊密耦合的不同功能模塊。</a:t>
            </a:r>
            <a:endParaRPr lang="en-US" altLang="zh-TW" dirty="0"/>
          </a:p>
          <a:p>
            <a:pPr marL="171450" indent="-171450">
              <a:buFont typeface="Arial" panose="020B0604020202020204" pitchFamily="34" charset="0"/>
              <a:buChar char="•"/>
            </a:pPr>
            <a:r>
              <a:rPr lang="zh-TW" altLang="en-US" dirty="0"/>
              <a:t>控制平面和數據平面也與硬件耦合。</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87026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由於缺乏靈活性，可擴展性和可部署性，該架構無法適應</a:t>
            </a:r>
            <a:r>
              <a:rPr lang="en-US" altLang="zh-TW" dirty="0"/>
              <a:t>(accommodates)5G</a:t>
            </a:r>
            <a:r>
              <a:rPr lang="zh-TW" altLang="en-US" dirty="0"/>
              <a:t>時代用戶的多樣化</a:t>
            </a:r>
            <a:r>
              <a:rPr lang="en-US" altLang="zh-TW" dirty="0"/>
              <a:t>(diverse)</a:t>
            </a:r>
            <a:r>
              <a:rPr lang="zh-TW" altLang="en-US" dirty="0"/>
              <a:t>需求。</a:t>
            </a:r>
            <a:endParaRPr lang="en-US" altLang="zh-TW" dirty="0"/>
          </a:p>
          <a:p>
            <a:pPr marL="171450" indent="-171450">
              <a:buFont typeface="Arial" panose="020B0604020202020204" pitchFamily="34" charset="0"/>
              <a:buChar char="•"/>
            </a:pPr>
            <a:r>
              <a:rPr lang="zh-TW" altLang="en-US" dirty="0"/>
              <a:t>根據微服務架構模式進一步設計了</a:t>
            </a:r>
            <a:r>
              <a:rPr lang="en-US" altLang="zh-TW" dirty="0"/>
              <a:t>5G SBA</a:t>
            </a:r>
            <a:r>
              <a:rPr lang="zh-TW" altLang="en-US" dirty="0"/>
              <a:t>，將單片網絡元素拆分為較小的網絡功能（</a:t>
            </a:r>
            <a:r>
              <a:rPr lang="en-US" altLang="zh-TW" dirty="0"/>
              <a:t>NF</a:t>
            </a:r>
            <a:r>
              <a:rPr lang="zh-TW" altLang="en-US" dirty="0"/>
              <a:t>）。</a:t>
            </a:r>
            <a:endParaRPr lang="en-US" altLang="zh-TW" dirty="0"/>
          </a:p>
          <a:p>
            <a:pPr marL="171450" indent="-171450">
              <a:buFont typeface="Arial" panose="020B0604020202020204" pitchFamily="34" charset="0"/>
              <a:buChar char="•"/>
            </a:pPr>
            <a:r>
              <a:rPr lang="zh-TW" altLang="en-US" dirty="0"/>
              <a:t>每個</a:t>
            </a:r>
            <a:r>
              <a:rPr lang="en-US" altLang="zh-TW" dirty="0"/>
              <a:t>NF</a:t>
            </a:r>
            <a:r>
              <a:rPr lang="zh-TW" altLang="en-US" dirty="0"/>
              <a:t>可能負責一項任務，並且可以獨立部署。</a:t>
            </a:r>
            <a:endParaRPr lang="en-US" altLang="zh-TW" dirty="0"/>
          </a:p>
          <a:p>
            <a:pPr marL="171450" indent="-171450">
              <a:buFont typeface="Arial" panose="020B0604020202020204" pitchFamily="34" charset="0"/>
              <a:buChar char="•"/>
            </a:pPr>
            <a:r>
              <a:rPr lang="zh-TW" altLang="en-US" dirty="0"/>
              <a:t>每個</a:t>
            </a:r>
            <a:r>
              <a:rPr lang="en-US" altLang="zh-TW" dirty="0"/>
              <a:t>NF</a:t>
            </a:r>
            <a:r>
              <a:rPr lang="zh-TW" altLang="en-US" dirty="0"/>
              <a:t>公開其他</a:t>
            </a:r>
            <a:r>
              <a:rPr lang="en-US" altLang="zh-TW" dirty="0"/>
              <a:t>NF</a:t>
            </a:r>
            <a:r>
              <a:rPr lang="zh-TW" altLang="en-US" dirty="0"/>
              <a:t>或客戶端使用的</a:t>
            </a:r>
            <a:r>
              <a:rPr lang="en-US" altLang="zh-TW" dirty="0"/>
              <a:t>API</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1877485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基於服務的</a:t>
            </a:r>
            <a:r>
              <a:rPr lang="en-US" altLang="zh-TW" dirty="0"/>
              <a:t>5G</a:t>
            </a:r>
            <a:r>
              <a:rPr lang="zh-TW" altLang="en-US" dirty="0"/>
              <a:t>參考架構</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3359637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dirty="0"/>
              <a:t>2.2</a:t>
            </a:r>
            <a:r>
              <a:rPr lang="zh-TW" altLang="en-US" dirty="0"/>
              <a:t>提出的基於服務的</a:t>
            </a:r>
            <a:r>
              <a:rPr lang="en-US" altLang="zh-TW" dirty="0"/>
              <a:t>5G</a:t>
            </a:r>
            <a:r>
              <a:rPr lang="zh-TW" altLang="en-US" dirty="0"/>
              <a:t>核心網的管理架構</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r>
              <a:rPr lang="en-US" altLang="zh-TW" dirty="0"/>
              <a:t>(</a:t>
            </a:r>
            <a:r>
              <a:rPr lang="zh-TW" altLang="en-US" dirty="0"/>
              <a:t>低延遲</a:t>
            </a:r>
            <a:r>
              <a:rPr lang="en-US" altLang="zh-TW" dirty="0"/>
              <a:t>)</a:t>
            </a:r>
            <a:r>
              <a:rPr lang="zh-TW" altLang="en-US" dirty="0"/>
              <a:t> 例如，自動駕駛和智能電網控制需要不到</a:t>
            </a:r>
            <a:r>
              <a:rPr lang="en-US" altLang="zh-TW" dirty="0"/>
              <a:t>1</a:t>
            </a:r>
            <a:r>
              <a:rPr lang="zh-TW" altLang="en-US" dirty="0"/>
              <a:t>毫秒的無線電等待時間，以及不到幾毫秒的端到端等待時間，這在當前的移動網絡中是無法保證的。</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為了解決上述挑戰，我們提出了一種基於</a:t>
            </a:r>
            <a:r>
              <a:rPr lang="en-US" altLang="zh-TW" dirty="0"/>
              <a:t>NFV</a:t>
            </a:r>
            <a:r>
              <a:rPr lang="zh-TW" altLang="en-US" dirty="0"/>
              <a:t>和</a:t>
            </a:r>
            <a:r>
              <a:rPr lang="en-US" altLang="zh-TW" dirty="0"/>
              <a:t>SDN</a:t>
            </a:r>
            <a:r>
              <a:rPr lang="zh-TW" altLang="en-US" dirty="0"/>
              <a:t>的架構來管理和部署</a:t>
            </a:r>
            <a:r>
              <a:rPr lang="en-US" altLang="zh-TW" dirty="0"/>
              <a:t>5G</a:t>
            </a:r>
            <a:r>
              <a:rPr lang="zh-TW" altLang="en-US" dirty="0"/>
              <a:t>核心網絡，如圖</a:t>
            </a:r>
            <a:r>
              <a:rPr lang="en-US" altLang="zh-TW" dirty="0"/>
              <a:t>2</a:t>
            </a:r>
            <a:r>
              <a:rPr lang="zh-TW" altLang="en-US" dirty="0"/>
              <a:t>所示。</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47570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基於</a:t>
            </a:r>
            <a:r>
              <a:rPr lang="en-US" altLang="zh-TW" dirty="0"/>
              <a:t>SDN / NFV</a:t>
            </a:r>
            <a:r>
              <a:rPr lang="zh-TW" altLang="en-US" dirty="0"/>
              <a:t>的服務</a:t>
            </a:r>
            <a:r>
              <a:rPr lang="en-US" altLang="zh-TW" dirty="0"/>
              <a:t>5G</a:t>
            </a:r>
            <a:r>
              <a:rPr lang="zh-TW" altLang="en-US" dirty="0"/>
              <a:t>核心網絡管理架構</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110509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5G</a:t>
            </a:r>
            <a:r>
              <a:rPr lang="zh-TW" altLang="en-US" dirty="0"/>
              <a:t>服務門戶是</a:t>
            </a:r>
            <a:r>
              <a:rPr lang="en-US" altLang="zh-TW" dirty="0"/>
              <a:t>NF</a:t>
            </a:r>
            <a:r>
              <a:rPr lang="zh-TW" altLang="en-US" dirty="0"/>
              <a:t>的入口，可以為用戶提供不同的服務。</a:t>
            </a:r>
            <a:endParaRPr lang="en-US" altLang="zh-TW" dirty="0"/>
          </a:p>
          <a:p>
            <a:pPr marL="171450" indent="-171450">
              <a:buFont typeface="Arial" panose="020B0604020202020204" pitchFamily="34" charset="0"/>
              <a:buChar char="•"/>
            </a:pPr>
            <a:r>
              <a:rPr lang="zh-TW" altLang="en-US" dirty="0"/>
              <a:t>服務管理層負責根據運營支持系統（</a:t>
            </a:r>
            <a:r>
              <a:rPr lang="en-US" altLang="zh-TW" dirty="0"/>
              <a:t>OSS</a:t>
            </a:r>
            <a:r>
              <a:rPr lang="zh-TW" altLang="en-US" dirty="0"/>
              <a:t>）和業務支持系統（</a:t>
            </a:r>
            <a:r>
              <a:rPr lang="en-US" altLang="zh-TW" dirty="0"/>
              <a:t>BSS</a:t>
            </a:r>
            <a:r>
              <a:rPr lang="zh-TW" altLang="en-US" dirty="0"/>
              <a:t>）制定的策略來編排和配置</a:t>
            </a:r>
            <a:r>
              <a:rPr lang="en-US" altLang="zh-TW" dirty="0"/>
              <a:t>NF</a:t>
            </a:r>
            <a:r>
              <a:rPr lang="zh-TW" altLang="en-US" dirty="0"/>
              <a:t>模塊。</a:t>
            </a:r>
            <a:endParaRPr lang="en-US" altLang="zh-TW" dirty="0"/>
          </a:p>
          <a:p>
            <a:pPr marL="171450" indent="-171450">
              <a:buFont typeface="Arial" panose="020B0604020202020204" pitchFamily="34" charset="0"/>
              <a:buChar char="•"/>
            </a:pPr>
            <a:r>
              <a:rPr lang="en-US" altLang="zh-TW" dirty="0"/>
              <a:t>5G</a:t>
            </a:r>
            <a:r>
              <a:rPr lang="zh-TW" altLang="en-US" dirty="0"/>
              <a:t>基礎架構管理層管理</a:t>
            </a:r>
            <a:r>
              <a:rPr lang="en-US" altLang="zh-TW" dirty="0"/>
              <a:t>5G</a:t>
            </a:r>
            <a:r>
              <a:rPr lang="zh-TW" altLang="en-US" dirty="0"/>
              <a:t>核心的基礎架構，包括流量調度，</a:t>
            </a:r>
            <a:r>
              <a:rPr lang="en-US" altLang="zh-TW" dirty="0"/>
              <a:t>NF</a:t>
            </a:r>
            <a:r>
              <a:rPr lang="zh-TW" altLang="en-US" dirty="0"/>
              <a:t>部署，網絡切片等。</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3953678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該層中有兩種</a:t>
            </a:r>
            <a:r>
              <a:rPr lang="en-US" altLang="zh-TW" dirty="0"/>
              <a:t>SDN</a:t>
            </a:r>
            <a:r>
              <a:rPr lang="zh-TW" altLang="en-US" dirty="0"/>
              <a:t>控制器：</a:t>
            </a:r>
            <a:r>
              <a:rPr lang="en-US" altLang="zh-TW" dirty="0"/>
              <a:t>Core SDN Controller</a:t>
            </a:r>
            <a:r>
              <a:rPr lang="zh-TW" altLang="en-US" dirty="0"/>
              <a:t> 負責</a:t>
            </a:r>
            <a:r>
              <a:rPr lang="en-US" altLang="zh-TW" dirty="0"/>
              <a:t>NF</a:t>
            </a:r>
            <a:r>
              <a:rPr lang="zh-TW" altLang="en-US" dirty="0"/>
              <a:t>管理和協調（例如服務遷移和部署），</a:t>
            </a:r>
            <a:r>
              <a:rPr lang="en-US" altLang="zh-TW" dirty="0"/>
              <a:t>Flow SDN Controller</a:t>
            </a:r>
            <a:r>
              <a:rPr lang="zh-TW" altLang="en-US" dirty="0"/>
              <a:t>負責回程網絡中高效流量分配。</a:t>
            </a:r>
            <a:endParaRPr lang="en-US" altLang="zh-TW" dirty="0"/>
          </a:p>
          <a:p>
            <a:pPr marL="171450" indent="-171450">
              <a:buFont typeface="Arial" panose="020B0604020202020204" pitchFamily="34" charset="0"/>
              <a:buChar char="•"/>
            </a:pPr>
            <a:r>
              <a:rPr lang="zh-TW" altLang="en-US" dirty="0"/>
              <a:t>在</a:t>
            </a:r>
            <a:r>
              <a:rPr lang="en-US" altLang="zh-TW" dirty="0"/>
              <a:t>SDN</a:t>
            </a:r>
            <a:r>
              <a:rPr lang="zh-TW" altLang="en-US" dirty="0"/>
              <a:t>控制器的控制下，</a:t>
            </a:r>
            <a:r>
              <a:rPr lang="en-US" altLang="zh-TW" dirty="0"/>
              <a:t>5G</a:t>
            </a:r>
            <a:r>
              <a:rPr lang="zh-TW" altLang="en-US" dirty="0"/>
              <a:t>核心用戶平面（</a:t>
            </a:r>
            <a:r>
              <a:rPr lang="en-US" altLang="zh-TW" dirty="0"/>
              <a:t>UP</a:t>
            </a:r>
            <a:r>
              <a:rPr lang="zh-TW" altLang="en-US" dirty="0"/>
              <a:t>）和某些應用程序可以作為移動邊緣核心（</a:t>
            </a:r>
            <a:r>
              <a:rPr lang="en-US" altLang="zh-TW" dirty="0"/>
              <a:t>MEC</a:t>
            </a:r>
            <a:r>
              <a:rPr lang="zh-TW" altLang="en-US" dirty="0"/>
              <a:t>）部署在邊緣服務器上，而控制平面（</a:t>
            </a:r>
            <a:r>
              <a:rPr lang="en-US" altLang="zh-TW" dirty="0"/>
              <a:t>CP</a:t>
            </a:r>
            <a:r>
              <a:rPr lang="zh-TW" altLang="en-US" dirty="0"/>
              <a:t>）作為移動雲核心（</a:t>
            </a:r>
            <a:r>
              <a:rPr lang="en-US" altLang="zh-TW" dirty="0"/>
              <a:t>CP</a:t>
            </a:r>
            <a:r>
              <a:rPr lang="zh-TW" altLang="en-US" dirty="0"/>
              <a:t>）部署在雲數據中心（</a:t>
            </a:r>
            <a:r>
              <a:rPr lang="en-US" altLang="zh-TW" dirty="0"/>
              <a:t>MCC</a:t>
            </a:r>
            <a:r>
              <a:rPr lang="zh-TW" altLang="en-US" dirty="0"/>
              <a:t>）。</a:t>
            </a:r>
            <a:endParaRPr lang="en-US" altLang="zh-TW" dirty="0"/>
          </a:p>
          <a:p>
            <a:pPr marL="171450" indent="-171450">
              <a:buFont typeface="Arial" panose="020B0604020202020204" pitchFamily="34" charset="0"/>
              <a:buChar char="•"/>
            </a:pPr>
            <a:r>
              <a:rPr lang="zh-TW" altLang="en-US" dirty="0"/>
              <a:t>結果，</a:t>
            </a:r>
            <a:r>
              <a:rPr lang="en-US" altLang="zh-TW" dirty="0"/>
              <a:t>(</a:t>
            </a:r>
            <a:r>
              <a:rPr lang="zh-TW" altLang="en-US" dirty="0"/>
              <a:t>需要低延遲的任務</a:t>
            </a:r>
            <a:r>
              <a:rPr lang="en-US" altLang="zh-TW" dirty="0"/>
              <a:t>)</a:t>
            </a:r>
            <a:r>
              <a:rPr lang="zh-TW" altLang="en-US" dirty="0"/>
              <a:t> 與移動頻寬和關鍵任務</a:t>
            </a:r>
            <a:r>
              <a:rPr lang="en-US" altLang="zh-TW" dirty="0"/>
              <a:t>(</a:t>
            </a:r>
            <a:r>
              <a:rPr lang="en-US" altLang="zh-TW" sz="1200" dirty="0"/>
              <a:t>mission-critical</a:t>
            </a:r>
            <a:r>
              <a:rPr lang="en-US" altLang="zh-TW" dirty="0"/>
              <a:t>)</a:t>
            </a:r>
            <a:r>
              <a:rPr lang="zh-TW" altLang="en-US" dirty="0"/>
              <a:t>應用有關的請求可以在網絡邊緣得到滿足，以減少將流量錨定到核心網絡並消除回程延遲。</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3236512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在此框架的基礎上，我們完成了針對</a:t>
            </a:r>
            <a:r>
              <a:rPr lang="en-US" altLang="zh-TW" dirty="0"/>
              <a:t>5G SBA</a:t>
            </a:r>
            <a:r>
              <a:rPr lang="zh-TW" altLang="en-US" dirty="0"/>
              <a:t>的基於服務的網絡切片編排和管理（</a:t>
            </a:r>
            <a:r>
              <a:rPr lang="en-US" altLang="zh-TW" dirty="0"/>
              <a:t>O</a:t>
            </a:r>
            <a:r>
              <a:rPr lang="zh-TW" altLang="en-US" dirty="0"/>
              <a:t>＆</a:t>
            </a:r>
            <a:r>
              <a:rPr lang="en-US" altLang="zh-TW" dirty="0"/>
              <a:t>M</a:t>
            </a:r>
            <a:r>
              <a:rPr lang="zh-TW" altLang="en-US" dirty="0"/>
              <a:t>）架構的設計和實現，如圖</a:t>
            </a:r>
            <a:r>
              <a:rPr lang="en-US" altLang="zh-TW" dirty="0"/>
              <a:t>3</a:t>
            </a:r>
            <a:r>
              <a:rPr lang="zh-TW" altLang="en-US" dirty="0"/>
              <a:t>所示。</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387925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OpenStack</a:t>
            </a:r>
            <a:r>
              <a:rPr lang="zh-TW" altLang="en-US" dirty="0"/>
              <a:t>用於實現虛擬化平台，其中</a:t>
            </a:r>
            <a:r>
              <a:rPr lang="en-US" altLang="zh-TW" dirty="0"/>
              <a:t>NFVI</a:t>
            </a:r>
            <a:r>
              <a:rPr lang="zh-TW" altLang="en-US" dirty="0"/>
              <a:t>的 </a:t>
            </a:r>
            <a:r>
              <a:rPr lang="en-US" altLang="zh-TW" dirty="0"/>
              <a:t>[</a:t>
            </a:r>
            <a:r>
              <a:rPr lang="zh-TW" altLang="en-US" dirty="0"/>
              <a:t>計算、存儲資源</a:t>
            </a:r>
            <a:r>
              <a:rPr lang="en-US" altLang="zh-TW" dirty="0"/>
              <a:t>] </a:t>
            </a:r>
            <a:r>
              <a:rPr lang="zh-TW" altLang="en-US" dirty="0"/>
              <a:t>通過虛擬化基礎架構管理器（</a:t>
            </a:r>
            <a:r>
              <a:rPr lang="en-US" altLang="zh-TW" dirty="0"/>
              <a:t>VIM</a:t>
            </a:r>
            <a:r>
              <a:rPr lang="zh-TW" altLang="en-US" dirty="0"/>
              <a:t>）進行虛擬化。</a:t>
            </a:r>
            <a:endParaRPr lang="en-US" altLang="zh-TW" dirty="0"/>
          </a:p>
          <a:p>
            <a:pPr marL="171450" indent="-171450">
              <a:buFont typeface="Arial" panose="020B0604020202020204" pitchFamily="34" charset="0"/>
              <a:buChar char="•"/>
            </a:pPr>
            <a:r>
              <a:rPr lang="en-US" altLang="zh-TW" dirty="0"/>
              <a:t>NFV</a:t>
            </a:r>
            <a:r>
              <a:rPr lang="zh-TW" altLang="en-US" dirty="0"/>
              <a:t>編排 </a:t>
            </a:r>
            <a:r>
              <a:rPr lang="en-US" altLang="zh-TW" dirty="0"/>
              <a:t>(NFVO) </a:t>
            </a:r>
            <a:r>
              <a:rPr lang="zh-TW" altLang="en-US" dirty="0"/>
              <a:t>由</a:t>
            </a:r>
            <a:r>
              <a:rPr lang="en-US" altLang="zh-TW" dirty="0"/>
              <a:t>OpenStack</a:t>
            </a:r>
            <a:r>
              <a:rPr lang="zh-TW" altLang="en-US" dirty="0"/>
              <a:t>中的</a:t>
            </a:r>
            <a:r>
              <a:rPr lang="en-US" altLang="zh-TW" dirty="0"/>
              <a:t>HEAT</a:t>
            </a:r>
            <a:r>
              <a:rPr lang="zh-TW" altLang="en-US" dirty="0"/>
              <a:t> </a:t>
            </a:r>
            <a:r>
              <a:rPr lang="en-US" altLang="zh-TW" dirty="0"/>
              <a:t>module</a:t>
            </a:r>
            <a:r>
              <a:rPr lang="zh-TW" altLang="en-US" dirty="0"/>
              <a:t>實現，該模塊可以基於</a:t>
            </a:r>
            <a:r>
              <a:rPr lang="en-US" altLang="zh-TW" dirty="0"/>
              <a:t>HEAT</a:t>
            </a:r>
            <a:r>
              <a:rPr lang="zh-TW" altLang="en-US" dirty="0"/>
              <a:t>模板進行服務的部署和生命週期管理。</a:t>
            </a:r>
            <a:endParaRPr lang="en-US" altLang="zh-TW" dirty="0"/>
          </a:p>
          <a:p>
            <a:pPr marL="171450" indent="-171450">
              <a:buFont typeface="Arial" panose="020B0604020202020204" pitchFamily="34" charset="0"/>
              <a:buChar char="•"/>
            </a:pPr>
            <a:r>
              <a:rPr lang="en-US" altLang="zh-TW" dirty="0"/>
              <a:t>Ansible</a:t>
            </a:r>
            <a:r>
              <a:rPr lang="zh-TW" altLang="en-US" dirty="0"/>
              <a:t>充當虛擬網絡功能管理（</a:t>
            </a:r>
            <a:r>
              <a:rPr lang="en-US" altLang="zh-TW" dirty="0"/>
              <a:t>VNFM</a:t>
            </a:r>
            <a:r>
              <a:rPr lang="zh-TW" altLang="en-US" dirty="0"/>
              <a:t>），這是一種用於配置，部署和編排高級任務（例如連續部署或零停機滾動更新）的自動化工具。</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134976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流量激增和各種需求的上升給傳統移動網絡體系結構帶來了許多靈活性，可擴展性和可部署性方面的挑戰。</a:t>
            </a:r>
            <a:endParaRPr lang="en-US" altLang="zh-TW" dirty="0"/>
          </a:p>
          <a:p>
            <a:pPr marL="171450" indent="-171450">
              <a:buFont typeface="Arial" panose="020B0604020202020204" pitchFamily="34" charset="0"/>
              <a:buChar char="•"/>
            </a:pPr>
            <a:r>
              <a:rPr lang="zh-TW" altLang="en-US" dirty="0"/>
              <a:t>單片網絡元件（例如，</a:t>
            </a:r>
            <a:r>
              <a:rPr lang="en-US" altLang="zh-TW" dirty="0"/>
              <a:t>MME</a:t>
            </a:r>
            <a:r>
              <a:rPr lang="zh-TW" altLang="en-US" dirty="0"/>
              <a:t>，</a:t>
            </a:r>
            <a:r>
              <a:rPr lang="en-US" altLang="zh-TW" dirty="0"/>
              <a:t>PGW</a:t>
            </a:r>
            <a:r>
              <a:rPr lang="zh-TW" altLang="en-US" dirty="0"/>
              <a:t>等）被分成較小的網絡功能以提供客製服務。</a:t>
            </a:r>
            <a:endParaRPr lang="en-US" altLang="zh-TW" dirty="0"/>
          </a:p>
          <a:p>
            <a:pPr marL="171450" indent="-171450">
              <a:buFont typeface="Arial" panose="020B0604020202020204" pitchFamily="34" charset="0"/>
              <a:buChar char="•"/>
            </a:pPr>
            <a:r>
              <a:rPr lang="zh-TW" altLang="en-US" dirty="0"/>
              <a:t>我們提出了一種基於</a:t>
            </a:r>
            <a:r>
              <a:rPr lang="en-US" altLang="zh-TW" dirty="0"/>
              <a:t>NFV</a:t>
            </a:r>
            <a:r>
              <a:rPr lang="zh-TW" altLang="en-US" dirty="0"/>
              <a:t>和</a:t>
            </a:r>
            <a:r>
              <a:rPr lang="en-US" altLang="zh-TW" dirty="0"/>
              <a:t>SDN</a:t>
            </a:r>
            <a:r>
              <a:rPr lang="zh-TW" altLang="en-US" dirty="0"/>
              <a:t>的基於</a:t>
            </a:r>
            <a:r>
              <a:rPr lang="en-US" altLang="zh-TW" dirty="0"/>
              <a:t>5G</a:t>
            </a:r>
            <a:r>
              <a:rPr lang="zh-TW" altLang="en-US" dirty="0"/>
              <a:t>服務的核心網管理架構。</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a:t>
            </a:fld>
            <a:endParaRPr lang="zh-TW" altLang="en-US"/>
          </a:p>
        </p:txBody>
      </p:sp>
    </p:spTree>
    <p:extLst>
      <p:ext uri="{BB962C8B-B14F-4D97-AF65-F5344CB8AC3E}">
        <p14:creationId xmlns:p14="http://schemas.microsoft.com/office/powerpoint/2010/main" val="1562738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至於</a:t>
            </a:r>
            <a:r>
              <a:rPr lang="en-US" altLang="zh-TW" dirty="0"/>
              <a:t>IP</a:t>
            </a:r>
            <a:r>
              <a:rPr lang="zh-TW" altLang="en-US" dirty="0"/>
              <a:t>傳輸網絡資源的管理和編排，我們利用</a:t>
            </a:r>
            <a:r>
              <a:rPr lang="en-US" altLang="zh-TW" dirty="0" err="1"/>
              <a:t>OpenDaylight</a:t>
            </a:r>
            <a:r>
              <a:rPr lang="zh-TW" altLang="en-US" dirty="0"/>
              <a:t>（</a:t>
            </a:r>
            <a:r>
              <a:rPr lang="en-US" altLang="zh-TW" dirty="0"/>
              <a:t>ODL</a:t>
            </a:r>
            <a:r>
              <a:rPr lang="zh-TW" altLang="en-US" dirty="0"/>
              <a:t>）開源項目。</a:t>
            </a:r>
            <a:endParaRPr lang="en-US" altLang="zh-TW" dirty="0"/>
          </a:p>
          <a:p>
            <a:pPr marL="171450" indent="-171450">
              <a:buFont typeface="Arial" panose="020B0604020202020204" pitchFamily="34" charset="0"/>
              <a:buChar char="•"/>
            </a:pPr>
            <a:r>
              <a:rPr lang="zh-TW" altLang="en-US" dirty="0"/>
              <a:t>使用</a:t>
            </a:r>
            <a:r>
              <a:rPr lang="en-US" altLang="zh-TW" dirty="0"/>
              <a:t>ODL</a:t>
            </a:r>
            <a:r>
              <a:rPr lang="zh-TW" altLang="en-US" dirty="0"/>
              <a:t>作為</a:t>
            </a:r>
            <a:r>
              <a:rPr lang="en-US" altLang="zh-TW" dirty="0"/>
              <a:t>SDN</a:t>
            </a:r>
            <a:r>
              <a:rPr lang="zh-TW" altLang="en-US" dirty="0"/>
              <a:t>控制器，我們可以進行網絡資源管理並構建多個虛擬租戶網絡（</a:t>
            </a:r>
            <a:r>
              <a:rPr lang="en-US" altLang="zh-TW" dirty="0"/>
              <a:t>VTN</a:t>
            </a:r>
            <a:r>
              <a:rPr lang="zh-TW" altLang="en-US" dirty="0"/>
              <a:t>）。</a:t>
            </a:r>
            <a:endParaRPr lang="en-US" altLang="zh-TW" dirty="0"/>
          </a:p>
          <a:p>
            <a:pPr marL="171450" indent="-171450">
              <a:buFont typeface="Arial" panose="020B0604020202020204" pitchFamily="34" charset="0"/>
              <a:buChar char="•"/>
            </a:pPr>
            <a:r>
              <a:rPr lang="zh-TW" altLang="en-US" dirty="0"/>
              <a:t>網絡操作系統（</a:t>
            </a:r>
            <a:r>
              <a:rPr lang="en-US" altLang="zh-TW" dirty="0"/>
              <a:t>NOS</a:t>
            </a:r>
            <a:r>
              <a:rPr lang="zh-TW" altLang="en-US" dirty="0"/>
              <a:t>）主要由公共服務，核心編排和管理功能，驅動程序以及分片設計器和特定的</a:t>
            </a:r>
            <a:r>
              <a:rPr lang="en-US" altLang="zh-TW" dirty="0"/>
              <a:t>UI</a:t>
            </a:r>
            <a:r>
              <a:rPr lang="zh-TW" altLang="en-US" dirty="0"/>
              <a:t>組成。</a:t>
            </a:r>
            <a:endParaRPr lang="en-US" altLang="zh-TW" dirty="0"/>
          </a:p>
          <a:p>
            <a:pPr marL="171450" indent="-171450">
              <a:buFont typeface="Arial" panose="020B0604020202020204" pitchFamily="34" charset="0"/>
              <a:buChar char="•"/>
            </a:pPr>
            <a:r>
              <a:rPr lang="zh-TW" altLang="en-US" dirty="0"/>
              <a:t>這些組件的功能和實現如下：</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3636831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公用服務：提供用於網絡切片管理的基本功能（例如，租戶信息管理，服務註冊和發現，驅動程序管理等）。</a:t>
            </a:r>
            <a:endParaRPr lang="en-US" altLang="zh-TW" dirty="0"/>
          </a:p>
          <a:p>
            <a:pPr marL="228600" indent="-228600">
              <a:buFont typeface="+mj-lt"/>
              <a:buAutoNum type="arabicPeriod"/>
            </a:pPr>
            <a:r>
              <a:rPr lang="zh-TW" altLang="en-US" dirty="0"/>
              <a:t>核心業務流程和管理：負責切片監控，配置以及切片級別的業務流程和管理。</a:t>
            </a:r>
            <a:endParaRPr lang="en-US" altLang="zh-TW" dirty="0"/>
          </a:p>
          <a:p>
            <a:pPr marL="228600" indent="-228600">
              <a:buFont typeface="+mj-lt"/>
              <a:buAutoNum type="arabicPeriod"/>
            </a:pPr>
            <a:r>
              <a:rPr lang="zh-TW" altLang="en-US" dirty="0"/>
              <a:t>驅動程式層：提供不同類型的驅動程序作為</a:t>
            </a:r>
            <a:r>
              <a:rPr lang="en-US" altLang="zh-TW" dirty="0"/>
              <a:t>NOS</a:t>
            </a:r>
            <a:r>
              <a:rPr lang="zh-TW" altLang="en-US" dirty="0"/>
              <a:t>和</a:t>
            </a:r>
            <a:r>
              <a:rPr lang="en-US" altLang="zh-TW" dirty="0"/>
              <a:t>SDN / NFV</a:t>
            </a:r>
            <a:r>
              <a:rPr lang="zh-TW" altLang="en-US" dirty="0"/>
              <a:t>組件之間的適配器。</a:t>
            </a:r>
            <a:endParaRPr lang="en-US" altLang="zh-TW" dirty="0"/>
          </a:p>
          <a:p>
            <a:pPr marL="228600" indent="-228600">
              <a:buFont typeface="+mj-lt"/>
              <a:buAutoNum type="arabicPeriod"/>
            </a:pPr>
            <a:r>
              <a:rPr lang="zh-TW" altLang="en-US" dirty="0"/>
              <a:t>切片設計器：通過為</a:t>
            </a:r>
            <a:r>
              <a:rPr lang="en-US" altLang="zh-TW" dirty="0"/>
              <a:t>TOSCA</a:t>
            </a:r>
            <a:r>
              <a:rPr lang="zh-TW" altLang="en-US" dirty="0"/>
              <a:t>模型生成元數據設計文件或腳本，為用戶提供按需定制的網絡切片。</a:t>
            </a:r>
            <a:endParaRPr lang="en-US" altLang="zh-TW"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393971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公用服務</a:t>
            </a:r>
            <a:endParaRPr lang="en-US" altLang="zh-TW" dirty="0"/>
          </a:p>
          <a:p>
            <a:pPr marL="171450" indent="-171450">
              <a:buFont typeface="Arial" panose="020B0604020202020204" pitchFamily="34" charset="0"/>
              <a:buChar char="•"/>
            </a:pPr>
            <a:r>
              <a:rPr lang="zh-TW" altLang="en-US" dirty="0"/>
              <a:t>承租人管理器：提供承租人信息的管理和授權，身份驗證控制。</a:t>
            </a:r>
            <a:endParaRPr lang="en-US" altLang="zh-TW" dirty="0"/>
          </a:p>
          <a:p>
            <a:pPr marL="171450" indent="-171450">
              <a:buFont typeface="Arial" panose="020B0604020202020204" pitchFamily="34" charset="0"/>
              <a:buChar char="•"/>
            </a:pPr>
            <a:r>
              <a:rPr lang="zh-TW" altLang="en-US" dirty="0"/>
              <a:t>系統管理器：提供切片管理系統的系統組件管理，包括註冊，更新和監視。</a:t>
            </a:r>
            <a:endParaRPr lang="en-US" altLang="zh-TW" dirty="0"/>
          </a:p>
          <a:p>
            <a:pPr marL="171450" indent="-171450">
              <a:buFont typeface="Arial" panose="020B0604020202020204" pitchFamily="34" charset="0"/>
              <a:buChar char="•"/>
            </a:pPr>
            <a:r>
              <a:rPr lang="zh-TW" altLang="en-US" dirty="0"/>
              <a:t>目錄：提供與切片編排和管理相關的數據的目錄管理。 </a:t>
            </a:r>
            <a:r>
              <a:rPr lang="en-US" altLang="zh-TW" dirty="0"/>
              <a:t>NGINX</a:t>
            </a:r>
            <a:r>
              <a:rPr lang="zh-TW" altLang="en-US" dirty="0"/>
              <a:t>用於實施此服務</a:t>
            </a:r>
            <a:endParaRPr lang="en-US" altLang="zh-TW"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195583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TOSCA</a:t>
            </a:r>
            <a:r>
              <a:rPr lang="zh-TW" altLang="en-US" dirty="0"/>
              <a:t>：工具提供了用於解釋和構造</a:t>
            </a:r>
            <a:r>
              <a:rPr lang="en-US" altLang="zh-TW" dirty="0"/>
              <a:t>TOSCA</a:t>
            </a:r>
            <a:r>
              <a:rPr lang="zh-TW" altLang="en-US" dirty="0"/>
              <a:t>模型。 我們利用</a:t>
            </a:r>
            <a:r>
              <a:rPr lang="en-US" altLang="zh-TW" dirty="0"/>
              <a:t>Apache ARIA TOSCA</a:t>
            </a:r>
            <a:r>
              <a:rPr lang="zh-TW" altLang="en-US" dirty="0"/>
              <a:t>來實現</a:t>
            </a:r>
            <a:r>
              <a:rPr lang="en-US" altLang="zh-TW" dirty="0"/>
              <a:t>TOSCA</a:t>
            </a:r>
            <a:r>
              <a:rPr lang="zh-TW" altLang="en-US" dirty="0"/>
              <a:t>模型的協調器。</a:t>
            </a:r>
            <a:endParaRPr lang="en-US" altLang="zh-TW" dirty="0"/>
          </a:p>
          <a:p>
            <a:pPr marL="171450" indent="-171450">
              <a:buFont typeface="Arial" panose="020B0604020202020204" pitchFamily="34" charset="0"/>
              <a:buChar char="•"/>
            </a:pPr>
            <a:r>
              <a:rPr lang="en-US" altLang="zh-TW" dirty="0"/>
              <a:t>API GW</a:t>
            </a:r>
            <a:r>
              <a:rPr lang="zh-TW" altLang="en-US" dirty="0"/>
              <a:t>（</a:t>
            </a:r>
            <a:r>
              <a:rPr lang="en-US" altLang="zh-TW" dirty="0"/>
              <a:t>API</a:t>
            </a:r>
            <a:r>
              <a:rPr lang="zh-TW" altLang="en-US" dirty="0"/>
              <a:t>網關）：是支持面向服務的框架的重要組件。 它提供</a:t>
            </a:r>
            <a:r>
              <a:rPr lang="en-US" altLang="zh-TW" dirty="0"/>
              <a:t>API</a:t>
            </a:r>
            <a:r>
              <a:rPr lang="zh-TW" altLang="en-US" dirty="0"/>
              <a:t>管理，網絡服務的註冊，發布和協調。 開源</a:t>
            </a:r>
            <a:r>
              <a:rPr lang="en-US" altLang="zh-TW" dirty="0"/>
              <a:t>WSO2 API</a:t>
            </a:r>
            <a:r>
              <a:rPr lang="zh-TW" altLang="en-US" dirty="0"/>
              <a:t>管理器用於在每個服務中實現</a:t>
            </a:r>
            <a:r>
              <a:rPr lang="en-US" altLang="zh-TW" dirty="0"/>
              <a:t>API</a:t>
            </a:r>
            <a:r>
              <a:rPr lang="zh-TW" altLang="en-US" dirty="0"/>
              <a:t>的設計，創建，發布和管理。</a:t>
            </a:r>
            <a:endParaRPr lang="en-US" altLang="zh-TW" dirty="0"/>
          </a:p>
          <a:p>
            <a:pPr marL="0" indent="0">
              <a:buFont typeface="Arial" panose="020B0604020202020204" pitchFamily="34" charset="0"/>
              <a:buNone/>
            </a:pP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356318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驅動程序管理器：提供驅動程序管理。</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3212727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 核心編排和管理：</a:t>
            </a:r>
            <a:endParaRPr lang="en-US" altLang="zh-TW" dirty="0"/>
          </a:p>
          <a:p>
            <a:pPr marL="171450" indent="-171450">
              <a:buFont typeface="Arial" panose="020B0604020202020204" pitchFamily="34" charset="0"/>
              <a:buChar char="•"/>
            </a:pPr>
            <a:r>
              <a:rPr lang="en-US" altLang="zh-TW" dirty="0"/>
              <a:t>Slice O</a:t>
            </a:r>
            <a:r>
              <a:rPr lang="zh-TW" altLang="en-US" dirty="0"/>
              <a:t>＆</a:t>
            </a:r>
            <a:r>
              <a:rPr lang="en-US" altLang="zh-TW" dirty="0"/>
              <a:t>M</a:t>
            </a:r>
            <a:r>
              <a:rPr lang="zh-TW" altLang="en-US" dirty="0"/>
              <a:t>：提供端到端網絡切片的編排和管理，包括生命週期和上下文管理，監視，配置。 </a:t>
            </a:r>
            <a:r>
              <a:rPr lang="en-US" altLang="zh-TW" dirty="0">
                <a:solidFill>
                  <a:srgbClr val="FF0000"/>
                </a:solidFill>
              </a:rPr>
              <a:t>Flask</a:t>
            </a:r>
            <a:r>
              <a:rPr lang="zh-TW" altLang="en-US" dirty="0">
                <a:solidFill>
                  <a:srgbClr val="FF0000"/>
                </a:solidFill>
              </a:rPr>
              <a:t> </a:t>
            </a:r>
            <a:r>
              <a:rPr lang="en-US" altLang="zh-TW" dirty="0">
                <a:solidFill>
                  <a:srgbClr val="FF0000"/>
                </a:solidFill>
              </a:rPr>
              <a:t>microframework</a:t>
            </a:r>
            <a:r>
              <a:rPr lang="zh-TW" altLang="en-US" dirty="0"/>
              <a:t>用於實現切片運維框架。</a:t>
            </a:r>
            <a:endParaRPr lang="en-US" altLang="zh-TW" dirty="0"/>
          </a:p>
          <a:p>
            <a:pPr marL="171450" indent="-171450">
              <a:buFont typeface="Arial" panose="020B0604020202020204" pitchFamily="34" charset="0"/>
              <a:buChar char="•"/>
            </a:pPr>
            <a:r>
              <a:rPr lang="zh-TW" altLang="en-US" b="0" dirty="0"/>
              <a:t>計劃引擎 </a:t>
            </a:r>
            <a:r>
              <a:rPr lang="en-US" altLang="zh-TW" b="0" dirty="0"/>
              <a:t>(Plans Engine )</a:t>
            </a:r>
            <a:r>
              <a:rPr lang="zh-TW" altLang="en-US" dirty="0"/>
              <a:t>：負責網絡切片的工作流模型設計。 開源項目</a:t>
            </a:r>
            <a:r>
              <a:rPr lang="en-US" altLang="zh-TW" dirty="0"/>
              <a:t>Activiti</a:t>
            </a:r>
            <a:r>
              <a:rPr lang="zh-TW" altLang="en-US" dirty="0"/>
              <a:t>用於實現工作流管理和設計引擎。</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70355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End to end</a:t>
            </a:r>
            <a:r>
              <a:rPr lang="zh-TW" altLang="en-US" dirty="0"/>
              <a:t>資源運維：提供網絡切片的端到端基礎設施資源管理，包括數據中心（</a:t>
            </a:r>
            <a:r>
              <a:rPr lang="en-US" altLang="zh-TW" dirty="0"/>
              <a:t>DC</a:t>
            </a:r>
            <a:r>
              <a:rPr lang="zh-TW" altLang="en-US" dirty="0"/>
              <a:t>）和</a:t>
            </a:r>
            <a:r>
              <a:rPr lang="en-US" altLang="zh-TW" dirty="0"/>
              <a:t>IP</a:t>
            </a:r>
            <a:r>
              <a:rPr lang="zh-TW" altLang="en-US" dirty="0"/>
              <a:t>傳輸網絡資源的註冊，啟動，計算和存儲資源管理。</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1731343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NFM</a:t>
            </a:r>
            <a:r>
              <a:rPr lang="zh-TW" altLang="en-US" dirty="0"/>
              <a:t>模塊：維護和管理網絡功能的接口信息和參數。 它可以執行配置，生命週期管理，監視每個網絡功能。 實現了一個內置的監視程序組件，用於收集和管理網絡功能狀態信息。 內置監視器由開源</a:t>
            </a:r>
            <a:r>
              <a:rPr lang="en-US" altLang="zh-TW" dirty="0"/>
              <a:t>Nagios</a:t>
            </a:r>
            <a:r>
              <a:rPr lang="zh-TW" altLang="en-US" dirty="0"/>
              <a:t>實現，</a:t>
            </a:r>
            <a:r>
              <a:rPr lang="en-US" altLang="zh-TW" dirty="0"/>
              <a:t>Nagios</a:t>
            </a:r>
            <a:r>
              <a:rPr lang="zh-TW" altLang="en-US" dirty="0"/>
              <a:t>是</a:t>
            </a:r>
            <a:r>
              <a:rPr lang="en-US" altLang="zh-TW" dirty="0"/>
              <a:t>NOS</a:t>
            </a:r>
            <a:r>
              <a:rPr lang="zh-TW" altLang="en-US" dirty="0"/>
              <a:t> </a:t>
            </a:r>
            <a:r>
              <a:rPr lang="en-US" altLang="zh-TW" dirty="0"/>
              <a:t>(</a:t>
            </a:r>
            <a:r>
              <a:rPr lang="zh-TW" altLang="en-US" dirty="0"/>
              <a:t> </a:t>
            </a:r>
            <a:r>
              <a:rPr lang="en-US" altLang="zh-TW" dirty="0"/>
              <a:t>Network Operation System )</a:t>
            </a:r>
            <a:r>
              <a:rPr lang="zh-TW" altLang="en-US" dirty="0"/>
              <a:t>中運行狀態信息的監視系統。</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1925645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提議的管理框架的主要新穎之處可以總結如下：</a:t>
            </a:r>
            <a:endParaRPr lang="en-US" altLang="zh-TW" dirty="0"/>
          </a:p>
          <a:p>
            <a:pPr marL="228600" indent="-228600">
              <a:buFont typeface="+mj-lt"/>
              <a:buAutoNum type="arabicPeriod"/>
            </a:pPr>
            <a:r>
              <a:rPr lang="zh-TW" altLang="en-US" dirty="0"/>
              <a:t>在提出的框架中，所有服務都在基於</a:t>
            </a:r>
            <a:r>
              <a:rPr lang="en-US" altLang="zh-TW" dirty="0"/>
              <a:t>NFV</a:t>
            </a:r>
            <a:r>
              <a:rPr lang="zh-TW" altLang="en-US" dirty="0"/>
              <a:t>的平台上進行管理和部署。 它提供了更靈活的</a:t>
            </a:r>
            <a:r>
              <a:rPr lang="en-US" altLang="zh-TW" dirty="0"/>
              <a:t>NF</a:t>
            </a:r>
            <a:r>
              <a:rPr lang="zh-TW" altLang="en-US" dirty="0"/>
              <a:t>編排以獲得更好的系統性能，滿足了用戶的各種需求。</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3238213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在基礎結構管理層中使用了兩個不同的</a:t>
            </a:r>
            <a:r>
              <a:rPr lang="en-US" altLang="zh-TW" dirty="0"/>
              <a:t>SDN</a:t>
            </a:r>
            <a:r>
              <a:rPr lang="zh-TW" altLang="en-US" dirty="0"/>
              <a:t>控制器。 </a:t>
            </a:r>
            <a:r>
              <a:rPr lang="en-US" altLang="zh-TW" dirty="0"/>
              <a:t>Core SDN</a:t>
            </a:r>
            <a:r>
              <a:rPr lang="zh-TW" altLang="en-US" dirty="0"/>
              <a:t>控制器負責</a:t>
            </a:r>
            <a:r>
              <a:rPr lang="en-US" altLang="zh-TW" dirty="0"/>
              <a:t>NF</a:t>
            </a:r>
            <a:r>
              <a:rPr lang="zh-TW" altLang="en-US" dirty="0"/>
              <a:t>的部署和管理，而</a:t>
            </a:r>
            <a:r>
              <a:rPr lang="en-US" altLang="zh-TW" dirty="0"/>
              <a:t>Flow SDN</a:t>
            </a:r>
            <a:r>
              <a:rPr lang="zh-TW" altLang="en-US" dirty="0"/>
              <a:t>控制器則負責回程網絡的高效流量分配。</a:t>
            </a:r>
            <a:endParaRPr lang="en-US" altLang="zh-TW" dirty="0"/>
          </a:p>
          <a:p>
            <a:r>
              <a:rPr lang="zh-TW" altLang="en-US" dirty="0"/>
              <a:t>在建議的框架中，並非所有服務都將在</a:t>
            </a:r>
            <a:r>
              <a:rPr lang="en-US" altLang="zh-TW" dirty="0"/>
              <a:t>MEC</a:t>
            </a:r>
            <a:r>
              <a:rPr lang="zh-TW" altLang="en-US" dirty="0"/>
              <a:t>中實現。</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212239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結合</a:t>
            </a:r>
            <a:r>
              <a:rPr lang="en-US" altLang="zh-TW" dirty="0"/>
              <a:t>SDN</a:t>
            </a:r>
            <a:r>
              <a:rPr lang="zh-TW" altLang="en-US" dirty="0"/>
              <a:t>，</a:t>
            </a:r>
            <a:r>
              <a:rPr lang="en-US" altLang="zh-TW" dirty="0"/>
              <a:t>NFV</a:t>
            </a:r>
            <a:r>
              <a:rPr lang="zh-TW" altLang="en-US" dirty="0"/>
              <a:t>和邊緣計算，提出的框架可以提供分佈式和按需求的網絡功能部署，服務保證的網絡切片，網絡功能的靈活編排和最佳的工作負載分配。</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a:t>
            </a:fld>
            <a:endParaRPr lang="zh-TW" altLang="en-US"/>
          </a:p>
        </p:txBody>
      </p:sp>
    </p:spTree>
    <p:extLst>
      <p:ext uri="{BB962C8B-B14F-4D97-AF65-F5344CB8AC3E}">
        <p14:creationId xmlns:p14="http://schemas.microsoft.com/office/powerpoint/2010/main" val="2157956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 </a:t>
            </a:r>
            <a:r>
              <a:rPr lang="en-US" altLang="zh-TW" dirty="0"/>
              <a:t>////</a:t>
            </a:r>
            <a:r>
              <a:rPr lang="zh-TW" altLang="en-US" dirty="0"/>
              <a:t> 例如，</a:t>
            </a:r>
            <a:r>
              <a:rPr lang="en-US" altLang="zh-TW" dirty="0"/>
              <a:t>IMS</a:t>
            </a:r>
            <a:r>
              <a:rPr lang="zh-TW" altLang="en-US" dirty="0"/>
              <a:t>服務將繼續在</a:t>
            </a:r>
            <a:r>
              <a:rPr lang="en-US" altLang="zh-TW" dirty="0"/>
              <a:t>MCC</a:t>
            </a:r>
            <a:r>
              <a:rPr lang="zh-TW" altLang="en-US" dirty="0"/>
              <a:t>中實現，而超實時</a:t>
            </a:r>
            <a:r>
              <a:rPr lang="en-US" altLang="zh-TW" dirty="0"/>
              <a:t>(ultra-real time )</a:t>
            </a:r>
            <a:r>
              <a:rPr lang="zh-TW" altLang="en-US" dirty="0"/>
              <a:t>服務和影片緩存服務將由</a:t>
            </a:r>
            <a:r>
              <a:rPr lang="en-US" altLang="zh-TW" dirty="0"/>
              <a:t>MEC</a:t>
            </a:r>
            <a:r>
              <a:rPr lang="zh-TW" altLang="en-US" dirty="0"/>
              <a:t>處理。</a:t>
            </a:r>
            <a:endParaRPr lang="en-US" altLang="zh-TW" dirty="0"/>
          </a:p>
          <a:p>
            <a:endParaRPr lang="en-US" altLang="zh-TW" dirty="0"/>
          </a:p>
          <a:p>
            <a:r>
              <a:rPr lang="zh-TW" altLang="en-US" dirty="0"/>
              <a:t>一方面，</a:t>
            </a:r>
            <a:r>
              <a:rPr lang="en-US" altLang="zh-TW" dirty="0"/>
              <a:t>flow SDN</a:t>
            </a:r>
            <a:r>
              <a:rPr lang="zh-TW" altLang="en-US" dirty="0"/>
              <a:t>控制器使流的傳輸效率更高，另一方面，一些核心網絡功能被分佈到接入網絡的邊緣，並且許多超頻寬流量被錨定在</a:t>
            </a:r>
            <a:r>
              <a:rPr lang="en-US" altLang="zh-TW" dirty="0"/>
              <a:t>MEC</a:t>
            </a:r>
            <a:r>
              <a:rPr lang="zh-TW" altLang="en-US" dirty="0"/>
              <a:t>上，回程流量將 顯著降低，從而也降低了回程投資成本。</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2363038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a:t>
            </a:r>
            <a:r>
              <a:rPr lang="zh-TW" altLang="en-US" dirty="0"/>
              <a:t>在建議的框架中，以分佈式方式部署</a:t>
            </a:r>
            <a:r>
              <a:rPr lang="en-US" altLang="zh-TW" dirty="0"/>
              <a:t>5G</a:t>
            </a:r>
            <a:r>
              <a:rPr lang="zh-TW" altLang="en-US" dirty="0"/>
              <a:t>核心網絡功能。</a:t>
            </a:r>
            <a:endParaRPr lang="en-US" altLang="zh-TW" dirty="0"/>
          </a:p>
          <a:p>
            <a:r>
              <a:rPr lang="zh-TW" altLang="en-US" dirty="0"/>
              <a:t>作為</a:t>
            </a:r>
            <a:r>
              <a:rPr lang="en-US" altLang="zh-TW" dirty="0"/>
              <a:t>MCC</a:t>
            </a:r>
            <a:r>
              <a:rPr lang="zh-TW" altLang="en-US" dirty="0"/>
              <a:t>的補充，</a:t>
            </a:r>
            <a:r>
              <a:rPr lang="en-US" altLang="zh-TW" dirty="0"/>
              <a:t>5G MEC</a:t>
            </a:r>
            <a:r>
              <a:rPr lang="zh-TW" altLang="en-US" dirty="0"/>
              <a:t>可以在邊緣服務器上本地處理部分工作負載，而無需將其傳輸到遠程雲數據中心。</a:t>
            </a:r>
            <a:endParaRPr lang="en-US" altLang="zh-TW" dirty="0"/>
          </a:p>
          <a:p>
            <a:r>
              <a:rPr lang="zh-TW" altLang="en-US" dirty="0"/>
              <a:t>結果，</a:t>
            </a:r>
            <a:r>
              <a:rPr lang="en-US" altLang="zh-TW" dirty="0"/>
              <a:t>5G</a:t>
            </a:r>
            <a:r>
              <a:rPr lang="zh-TW" altLang="en-US" dirty="0"/>
              <a:t>核心網絡可以為</a:t>
            </a:r>
            <a:r>
              <a:rPr lang="en-US" altLang="zh-TW" dirty="0"/>
              <a:t>URLLC</a:t>
            </a:r>
            <a:r>
              <a:rPr lang="zh-TW" altLang="en-US" dirty="0"/>
              <a:t>流量實現更低的端到端延遲，而這需要幾毫秒的超低延遲。</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763956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4.</a:t>
            </a:r>
            <a:r>
              <a:rPr lang="zh-TW" altLang="en-US" dirty="0"/>
              <a:t> 在建議的框架中，可以通過最佳確定雲數據中心中活動服務器的數量，</a:t>
            </a:r>
            <a:r>
              <a:rPr lang="en-US" altLang="zh-TW" dirty="0"/>
              <a:t>MEC</a:t>
            </a:r>
            <a:r>
              <a:rPr lang="zh-TW" altLang="en-US" dirty="0"/>
              <a:t>和</a:t>
            </a:r>
            <a:r>
              <a:rPr lang="en-US" altLang="zh-TW" dirty="0"/>
              <a:t>MCC</a:t>
            </a:r>
            <a:r>
              <a:rPr lang="zh-TW" altLang="en-US" dirty="0"/>
              <a:t>之間的工作負載分配，在</a:t>
            </a:r>
            <a:r>
              <a:rPr lang="en-US" altLang="zh-TW" dirty="0"/>
              <a:t>Core SDN</a:t>
            </a:r>
            <a:r>
              <a:rPr lang="zh-TW" altLang="en-US" dirty="0"/>
              <a:t>控制器中製定使分佈式</a:t>
            </a:r>
            <a:r>
              <a:rPr lang="en-US" altLang="zh-TW" dirty="0"/>
              <a:t>5G</a:t>
            </a:r>
            <a:r>
              <a:rPr lang="zh-TW" altLang="en-US" dirty="0"/>
              <a:t>核心網絡的總成本最小化的最佳策略。</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3481394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三， 應用和使用案例</a:t>
            </a:r>
            <a:endParaRPr lang="en-US" altLang="zh-TW" dirty="0"/>
          </a:p>
          <a:p>
            <a:pPr marL="171450" indent="-171450">
              <a:buFont typeface="Arial" panose="020B0604020202020204" pitchFamily="34" charset="0"/>
              <a:buChar char="•"/>
            </a:pPr>
            <a:r>
              <a:rPr lang="zh-TW" altLang="en-US" dirty="0"/>
              <a:t>在本節中，我們將介紹三個網絡管理應用程序，以演示基於</a:t>
            </a:r>
            <a:r>
              <a:rPr lang="en-US" altLang="zh-TW" dirty="0"/>
              <a:t>SDN / NFV</a:t>
            </a:r>
            <a:r>
              <a:rPr lang="zh-TW" altLang="en-US" dirty="0"/>
              <a:t>的建議框架的優勢。</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111590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3.1</a:t>
            </a:r>
            <a:r>
              <a:rPr lang="zh-TW" altLang="en-US" dirty="0"/>
              <a:t>服務保證網絡切片</a:t>
            </a:r>
            <a:endParaRPr lang="en-US" altLang="zh-TW" dirty="0"/>
          </a:p>
          <a:p>
            <a:pPr marL="171450" indent="-171450">
              <a:buFont typeface="Arial" panose="020B0604020202020204" pitchFamily="34" charset="0"/>
              <a:buChar char="•"/>
            </a:pPr>
            <a:r>
              <a:rPr lang="zh-TW" altLang="en-US" dirty="0"/>
              <a:t>因此，運營商必須為具有不同特性和需求的各種設備提供服務。</a:t>
            </a:r>
            <a:endParaRPr lang="en-US" altLang="zh-TW" dirty="0"/>
          </a:p>
          <a:p>
            <a:pPr marL="171450" indent="-171450">
              <a:buFont typeface="Arial" panose="020B0604020202020204" pitchFamily="34" charset="0"/>
              <a:buChar char="•"/>
            </a:pPr>
            <a:r>
              <a:rPr lang="zh-TW" altLang="en-US" dirty="0"/>
              <a:t>例如，</a:t>
            </a:r>
            <a:r>
              <a:rPr lang="en-US" altLang="zh-TW" dirty="0"/>
              <a:t>AR</a:t>
            </a:r>
            <a:r>
              <a:rPr lang="zh-TW" altLang="en-US" dirty="0"/>
              <a:t>和</a:t>
            </a:r>
            <a:r>
              <a:rPr lang="en-US" altLang="zh-TW" dirty="0"/>
              <a:t>VR</a:t>
            </a:r>
            <a:r>
              <a:rPr lang="zh-TW" altLang="en-US" dirty="0"/>
              <a:t>對數據速率和延遲有嚴格的要求，而移動寬帶服務需要高容量和影片緩存。</a:t>
            </a:r>
            <a:endParaRPr lang="en-US" altLang="zh-TW" dirty="0"/>
          </a:p>
          <a:p>
            <a:pPr marL="171450" indent="-171450">
              <a:buFont typeface="Arial" panose="020B0604020202020204" pitchFamily="34" charset="0"/>
              <a:buChar char="•"/>
            </a:pPr>
            <a:r>
              <a:rPr lang="zh-TW" altLang="en-US" dirty="0"/>
              <a:t>網絡切片是虛擬的和端到端的網絡，每個邏輯上都是隔離的，包括設備，訪問，傳輸和核心網絡，並且專門用於垂直行業的各種需求和特徵。</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314802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VPN</a:t>
            </a:r>
            <a:r>
              <a:rPr lang="zh-TW" altLang="en-US" dirty="0"/>
              <a:t> </a:t>
            </a:r>
            <a:r>
              <a:rPr lang="en-US" altLang="zh-TW" dirty="0"/>
              <a:t>(virtual private network)</a:t>
            </a:r>
            <a:r>
              <a:rPr lang="zh-TW" altLang="en-US" dirty="0"/>
              <a:t> 介紹在後面</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5404486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首先，將</a:t>
            </a:r>
            <a:r>
              <a:rPr lang="en-US" altLang="zh-TW" dirty="0"/>
              <a:t>NF</a:t>
            </a:r>
            <a:r>
              <a:rPr lang="zh-TW" altLang="en-US" dirty="0"/>
              <a:t>安裝到部署在虛擬化商用</a:t>
            </a:r>
            <a:r>
              <a:rPr lang="en-US" altLang="zh-TW" dirty="0"/>
              <a:t>(commercial)</a:t>
            </a:r>
            <a:r>
              <a:rPr lang="zh-TW" altLang="en-US" dirty="0"/>
              <a:t>服務器上的</a:t>
            </a:r>
            <a:r>
              <a:rPr lang="en-US" altLang="zh-TW" dirty="0"/>
              <a:t>VM</a:t>
            </a:r>
            <a:r>
              <a:rPr lang="zh-TW" altLang="en-US" dirty="0"/>
              <a:t>。</a:t>
            </a:r>
            <a:endParaRPr lang="en-US" altLang="zh-TW" dirty="0"/>
          </a:p>
          <a:p>
            <a:pPr marL="171450" indent="-171450">
              <a:buFont typeface="Arial" panose="020B0604020202020204" pitchFamily="34" charset="0"/>
              <a:buChar char="•"/>
            </a:pPr>
            <a:r>
              <a:rPr lang="zh-TW" altLang="en-US" dirty="0"/>
              <a:t>然後，可以根據服務類型在</a:t>
            </a:r>
            <a:r>
              <a:rPr lang="en-US" altLang="zh-TW" dirty="0"/>
              <a:t>MEC</a:t>
            </a:r>
            <a:r>
              <a:rPr lang="zh-TW" altLang="en-US" dirty="0"/>
              <a:t>或</a:t>
            </a:r>
            <a:r>
              <a:rPr lang="en-US" altLang="zh-TW" dirty="0"/>
              <a:t>MCC</a:t>
            </a:r>
            <a:r>
              <a:rPr lang="zh-TW" altLang="en-US" dirty="0"/>
              <a:t>中部署虛擬網絡功能（</a:t>
            </a:r>
            <a:r>
              <a:rPr lang="en-US" altLang="zh-TW" dirty="0"/>
              <a:t>VNF</a:t>
            </a:r>
            <a:r>
              <a:rPr lang="zh-TW" altLang="en-US" dirty="0"/>
              <a:t>）。</a:t>
            </a:r>
            <a:endParaRPr lang="en-US" altLang="zh-TW" dirty="0"/>
          </a:p>
          <a:p>
            <a:pPr marL="171450" indent="-171450">
              <a:buFont typeface="Arial" panose="020B0604020202020204" pitchFamily="34" charset="0"/>
              <a:buChar char="•"/>
            </a:pPr>
            <a:r>
              <a:rPr lang="en-US" altLang="zh-TW" dirty="0"/>
              <a:t>SDN</a:t>
            </a:r>
            <a:r>
              <a:rPr lang="zh-TW" altLang="en-US" dirty="0"/>
              <a:t>控制器在回程網絡中執行路由器的配置，以為不同的切片創建</a:t>
            </a:r>
            <a:r>
              <a:rPr lang="en-US" altLang="zh-TW" dirty="0"/>
              <a:t>SDN</a:t>
            </a:r>
            <a:r>
              <a:rPr lang="zh-TW" altLang="en-US" dirty="0"/>
              <a:t>隧道（即虛擬專用網，</a:t>
            </a:r>
            <a:r>
              <a:rPr lang="en-US" altLang="zh-TW" dirty="0"/>
              <a:t>VPN</a:t>
            </a:r>
            <a:r>
              <a:rPr lang="zh-TW" altLang="en-US" dirty="0"/>
              <a:t>）並管理雲中的</a:t>
            </a:r>
            <a:r>
              <a:rPr lang="en-US" altLang="zh-TW" dirty="0"/>
              <a:t>VNF</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2515208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例如，用戶平面功能，緩存，</a:t>
            </a:r>
            <a:r>
              <a:rPr lang="en-US" altLang="zh-TW" dirty="0"/>
              <a:t>V2X</a:t>
            </a:r>
            <a:r>
              <a:rPr lang="zh-TW" altLang="en-US" dirty="0"/>
              <a:t> </a:t>
            </a:r>
            <a:r>
              <a:rPr lang="en-US" altLang="zh-TW" dirty="0"/>
              <a:t>(Vehicle to Everything </a:t>
            </a:r>
            <a:r>
              <a:rPr lang="zh-TW" altLang="en-US" dirty="0"/>
              <a:t>車聯網相關的</a:t>
            </a:r>
            <a:r>
              <a:rPr lang="en-US" altLang="zh-TW" dirty="0"/>
              <a:t>)</a:t>
            </a:r>
            <a:r>
              <a:rPr lang="zh-TW" altLang="en-US" dirty="0"/>
              <a:t> 服務器可以放置在移動邊緣以適應</a:t>
            </a:r>
            <a:r>
              <a:rPr lang="en-US" altLang="zh-TW" dirty="0" err="1"/>
              <a:t>eMBB</a:t>
            </a:r>
            <a:r>
              <a:rPr lang="zh-TW" altLang="en-US" dirty="0"/>
              <a:t>和</a:t>
            </a:r>
            <a:r>
              <a:rPr lang="en-US" altLang="zh-TW" dirty="0"/>
              <a:t>URLLC</a:t>
            </a:r>
            <a:r>
              <a:rPr lang="zh-TW" altLang="en-US" dirty="0"/>
              <a:t>片的需求，而</a:t>
            </a:r>
            <a:r>
              <a:rPr lang="en-US" altLang="zh-TW" dirty="0" err="1"/>
              <a:t>mIoT</a:t>
            </a:r>
            <a:r>
              <a:rPr lang="zh-TW" altLang="en-US" dirty="0"/>
              <a:t>和傳統語音的功能將在移動核心雲中實現。</a:t>
            </a:r>
            <a:endParaRPr lang="en-US" altLang="zh-TW" dirty="0"/>
          </a:p>
          <a:p>
            <a:pPr marL="171450" indent="-171450">
              <a:buFont typeface="Arial" panose="020B0604020202020204" pitchFamily="34" charset="0"/>
              <a:buChar char="•"/>
            </a:pPr>
            <a:r>
              <a:rPr lang="zh-TW" altLang="en-US" dirty="0"/>
              <a:t>對於每個網絡切片，都可以保證隔離和專用資源，例如虛擬服務器中的資源，網路頻寬和</a:t>
            </a:r>
            <a:r>
              <a:rPr lang="en-US" altLang="zh-TW" dirty="0"/>
              <a:t>QoS</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884584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3.2</a:t>
            </a:r>
            <a:r>
              <a:rPr lang="zh-TW" altLang="en-US" dirty="0"/>
              <a:t>網絡功能的靈活編排</a:t>
            </a:r>
            <a:endParaRPr lang="en-US" altLang="zh-TW" dirty="0"/>
          </a:p>
          <a:p>
            <a:pPr marL="171450" indent="-171450">
              <a:buFont typeface="Arial" panose="020B0604020202020204" pitchFamily="34" charset="0"/>
              <a:buChar char="•"/>
            </a:pPr>
            <a:r>
              <a:rPr lang="zh-TW" altLang="en-US" dirty="0"/>
              <a:t>在</a:t>
            </a:r>
            <a:r>
              <a:rPr lang="en-US" altLang="zh-TW" dirty="0"/>
              <a:t>5G</a:t>
            </a:r>
            <a:r>
              <a:rPr lang="zh-TW" altLang="en-US" dirty="0"/>
              <a:t>時代，不僅流量類型多種多樣，而且每種方案的資源需求都隨著時間動態變化，並且在不同用戶之間也多種多樣。</a:t>
            </a:r>
            <a:endParaRPr lang="en-US" altLang="zh-TW" dirty="0"/>
          </a:p>
          <a:p>
            <a:pPr marL="171450" indent="-171450">
              <a:buFont typeface="Arial" panose="020B0604020202020204" pitchFamily="34" charset="0"/>
              <a:buChar char="•"/>
            </a:pPr>
            <a:r>
              <a:rPr lang="zh-TW" altLang="en-US" dirty="0"/>
              <a:t>因此，移動運營商應具有可以在特定數據流上運行的服務的集合。</a:t>
            </a:r>
            <a:endParaRPr lang="en-US" altLang="zh-TW" dirty="0"/>
          </a:p>
          <a:p>
            <a:pPr marL="171450" indent="-171450">
              <a:buFont typeface="Arial" panose="020B0604020202020204" pitchFamily="34" charset="0"/>
              <a:buChar char="•"/>
            </a:pPr>
            <a:r>
              <a:rPr lang="zh-TW" altLang="en-US" dirty="0"/>
              <a:t>服務的數量和應用順序取決於流量和用戶。</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1757433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t>
            </a:r>
            <a:r>
              <a:rPr lang="zh-TW" altLang="en-US" dirty="0"/>
              <a:t>服務鏈</a:t>
            </a:r>
            <a:r>
              <a:rPr lang="en-US" altLang="zh-TW" dirty="0"/>
              <a:t>(red line and green line)</a:t>
            </a:r>
            <a:r>
              <a:rPr lang="zh-TW" altLang="en-US" dirty="0"/>
              <a:t>的編排是動態的，並根據流量類型來決定路線</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92638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首先，移動業務的爆炸式增長和新無線電接入技術的發展使移動網絡的 * 瓶頸從無線電接口轉向回程和核心網絡</a:t>
            </a:r>
            <a:r>
              <a:rPr lang="en-US" altLang="zh-TW" dirty="0"/>
              <a:t>[4]</a:t>
            </a:r>
            <a:r>
              <a:rPr lang="zh-TW" altLang="en-US" dirty="0"/>
              <a:t>。</a:t>
            </a:r>
            <a:endParaRPr lang="en-US" altLang="zh-TW" dirty="0"/>
          </a:p>
          <a:p>
            <a:pPr marL="171450" indent="-171450">
              <a:buFont typeface="Arial" panose="020B0604020202020204" pitchFamily="34" charset="0"/>
              <a:buChar char="•"/>
            </a:pPr>
            <a:r>
              <a:rPr lang="zh-TW" altLang="en-US" dirty="0"/>
              <a:t>其次，儘管人與機器之間，機器與機器之間的連接需要非常低的數據速率並且對延遲不敏感，但是連接的數量卻非常龐大。</a:t>
            </a:r>
            <a:endParaRPr lang="en-US" altLang="zh-TW" dirty="0"/>
          </a:p>
          <a:p>
            <a:pPr marL="171450" indent="-171450">
              <a:buFont typeface="Arial" panose="020B0604020202020204" pitchFamily="34" charset="0"/>
              <a:buChar char="•"/>
            </a:pPr>
            <a:r>
              <a:rPr lang="zh-TW" altLang="en-US" dirty="0"/>
              <a:t>第三，對於某些垂直行業（例如工業自動化，自動駕駛等）必不可少的低等待時間和極高可靠性的要求帶來了減少移動網絡等待時間的挑戰。</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a:t>
            </a:fld>
            <a:endParaRPr lang="zh-TW" altLang="en-US"/>
          </a:p>
        </p:txBody>
      </p:sp>
    </p:spTree>
    <p:extLst>
      <p:ext uri="{BB962C8B-B14F-4D97-AF65-F5344CB8AC3E}">
        <p14:creationId xmlns:p14="http://schemas.microsoft.com/office/powerpoint/2010/main" val="2518066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SDN</a:t>
            </a:r>
            <a:r>
              <a:rPr lang="zh-TW" altLang="en-US" dirty="0"/>
              <a:t>控制器將根據當前網絡狀態（例如，延遲，頻寬，</a:t>
            </a:r>
            <a:r>
              <a:rPr lang="en-US" altLang="zh-TW" dirty="0"/>
              <a:t>QoS</a:t>
            </a:r>
            <a:r>
              <a:rPr lang="zh-TW" altLang="en-US" dirty="0"/>
              <a:t>，成本等）在遷移的收入和費用之間進行權衡，然後確定是否遷移服務。</a:t>
            </a:r>
            <a:endParaRPr lang="en-US" altLang="zh-TW" dirty="0"/>
          </a:p>
          <a:p>
            <a:pPr marL="171450" indent="-171450">
              <a:buFont typeface="Arial" panose="020B0604020202020204" pitchFamily="34" charset="0"/>
              <a:buChar char="•"/>
            </a:pPr>
            <a:r>
              <a:rPr lang="zh-TW" altLang="en-US" dirty="0"/>
              <a:t>服務節點</a:t>
            </a:r>
            <a:r>
              <a:rPr lang="en-US" altLang="zh-TW" dirty="0"/>
              <a:t>x</a:t>
            </a:r>
            <a:r>
              <a:rPr lang="zh-TW" altLang="en-US" dirty="0"/>
              <a:t>的</a:t>
            </a:r>
            <a:r>
              <a:rPr lang="en-US" altLang="zh-TW" dirty="0"/>
              <a:t>MDF</a:t>
            </a:r>
            <a:r>
              <a:rPr lang="zh-TW" altLang="en-US" dirty="0"/>
              <a:t>是</a:t>
            </a:r>
            <a:r>
              <a:rPr lang="en-US" altLang="zh-TW" dirty="0"/>
              <a:t>[ </a:t>
            </a:r>
            <a:r>
              <a:rPr lang="zh-TW" altLang="en-US" dirty="0"/>
              <a:t>延遲，可用負載，帶寬，服務價格和信用等 </a:t>
            </a:r>
            <a:r>
              <a:rPr lang="en-US" altLang="zh-TW" dirty="0"/>
              <a:t>] </a:t>
            </a:r>
            <a:r>
              <a:rPr lang="zh-TW" altLang="en-US" dirty="0"/>
              <a:t>的函數。</a:t>
            </a:r>
            <a:endParaRPr lang="en-US" altLang="zh-TW" dirty="0"/>
          </a:p>
          <a:p>
            <a:pPr marL="171450" indent="-171450">
              <a:buFont typeface="Arial" panose="020B0604020202020204" pitchFamily="34" charset="0"/>
              <a:buChar char="•"/>
            </a:pPr>
            <a:r>
              <a:rPr lang="zh-TW" altLang="en-US" dirty="0"/>
              <a:t>如果將</a:t>
            </a:r>
            <a:r>
              <a:rPr lang="en-US" altLang="zh-TW" dirty="0"/>
              <a:t>y</a:t>
            </a:r>
            <a:r>
              <a:rPr lang="zh-TW" altLang="en-US" dirty="0"/>
              <a:t>定義為先前的服務提供者（即遷移的起點），則</a:t>
            </a:r>
            <a:r>
              <a:rPr lang="en-US" altLang="zh-TW" dirty="0"/>
              <a:t>MDF</a:t>
            </a:r>
            <a:r>
              <a:rPr lang="zh-TW" altLang="en-US" dirty="0"/>
              <a:t>可以表示為：</a:t>
            </a:r>
            <a:endParaRPr lang="en-US" altLang="zh-TW" dirty="0"/>
          </a:p>
          <a:p>
            <a:pPr marL="171450" indent="-171450">
              <a:buFont typeface="Arial" panose="020B0604020202020204" pitchFamily="34" charset="0"/>
              <a:buChar char="•"/>
            </a:pPr>
            <a:endParaRPr lang="en-US" altLang="zh-TW" dirty="0"/>
          </a:p>
          <a:p>
            <a:pPr marL="0" indent="0">
              <a:buFont typeface="Arial" panose="020B0604020202020204" pitchFamily="34" charset="0"/>
              <a:buNone/>
            </a:pPr>
            <a:r>
              <a:rPr lang="en-US" altLang="zh-TW" dirty="0"/>
              <a:t>Migration</a:t>
            </a:r>
            <a:r>
              <a:rPr lang="zh-TW" altLang="en-US" dirty="0"/>
              <a:t> </a:t>
            </a:r>
            <a:r>
              <a:rPr lang="en-US" altLang="zh-TW" dirty="0"/>
              <a:t>:</a:t>
            </a:r>
            <a:r>
              <a:rPr lang="zh-TW" altLang="en-US" dirty="0"/>
              <a:t> 移民</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2499402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zh-TW" altLang="en-US" dirty="0"/>
              <a:t>從提供商到節點</a:t>
            </a:r>
            <a:r>
              <a:rPr lang="en-US" altLang="zh-TW" dirty="0"/>
              <a:t>x</a:t>
            </a:r>
            <a:r>
              <a:rPr lang="zh-TW" altLang="en-US" dirty="0"/>
              <a:t>的服務傳輸延遲。</a:t>
            </a:r>
            <a:endParaRPr lang="en-US" altLang="zh-TW" dirty="0"/>
          </a:p>
          <a:p>
            <a:pPr marL="228600" indent="-228600">
              <a:buFont typeface="+mj-lt"/>
              <a:buAutoNum type="arabicPeriod"/>
            </a:pPr>
            <a:r>
              <a:rPr lang="zh-TW" altLang="en-US" dirty="0"/>
              <a:t>節點</a:t>
            </a:r>
            <a:r>
              <a:rPr lang="en-US" altLang="zh-TW" dirty="0"/>
              <a:t>x</a:t>
            </a:r>
            <a:r>
              <a:rPr lang="zh-TW" altLang="en-US" dirty="0"/>
              <a:t>上服務器的可用容量。</a:t>
            </a:r>
            <a:endParaRPr lang="en-US" altLang="zh-TW" dirty="0"/>
          </a:p>
          <a:p>
            <a:pPr marL="228600" indent="-228600">
              <a:buFont typeface="+mj-lt"/>
              <a:buAutoNum type="arabicPeriod"/>
            </a:pPr>
            <a:r>
              <a:rPr lang="zh-TW" altLang="en-US" dirty="0"/>
              <a:t>從起點</a:t>
            </a:r>
            <a:r>
              <a:rPr lang="en-US" altLang="zh-TW" dirty="0"/>
              <a:t>x</a:t>
            </a:r>
            <a:r>
              <a:rPr lang="zh-TW" altLang="en-US" dirty="0"/>
              <a:t>到終點</a:t>
            </a:r>
            <a:r>
              <a:rPr lang="en-US" altLang="zh-TW" dirty="0"/>
              <a:t>y</a:t>
            </a:r>
            <a:r>
              <a:rPr lang="zh-TW" altLang="en-US" dirty="0"/>
              <a:t>的遷移鏈接的最大可用頻寬。</a:t>
            </a:r>
            <a:endParaRPr lang="en-US" altLang="zh-TW" dirty="0"/>
          </a:p>
          <a:p>
            <a:pPr marL="228600" indent="-228600">
              <a:buFont typeface="+mj-lt"/>
              <a:buAutoNum type="arabicPeriod"/>
            </a:pPr>
            <a:r>
              <a:rPr lang="zh-TW" altLang="en-US" dirty="0"/>
              <a:t>與用戶的反饋相關聯的服務提供商的信譽。</a:t>
            </a:r>
            <a:endParaRPr lang="en-US" altLang="zh-TW" dirty="0"/>
          </a:p>
          <a:p>
            <a:pPr marL="228600" indent="-228600">
              <a:buFont typeface="+mj-lt"/>
              <a:buAutoNum type="arabicPeriod"/>
            </a:pPr>
            <a:r>
              <a:rPr lang="zh-TW" altLang="en-US" dirty="0"/>
              <a:t>租用服務器資源的成本。</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1554769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因此，我們可以獲得由所有服務節點的確定因素組成的矩陣</a:t>
            </a:r>
            <a:r>
              <a:rPr lang="en-US" altLang="zh-TW" dirty="0"/>
              <a:t>Q</a:t>
            </a:r>
            <a:r>
              <a:rPr lang="zh-TW" altLang="en-US" dirty="0"/>
              <a:t>。 </a:t>
            </a:r>
            <a:r>
              <a:rPr lang="en-US" altLang="zh-TW" dirty="0"/>
              <a:t>(</a:t>
            </a:r>
            <a:r>
              <a:rPr lang="zh-TW" altLang="en-US" dirty="0"/>
              <a:t>遷移到不同節點所形成的矩陣</a:t>
            </a:r>
            <a:r>
              <a:rPr lang="en-US" altLang="zh-TW" dirty="0"/>
              <a:t>)</a:t>
            </a:r>
          </a:p>
          <a:p>
            <a:pPr marL="171450" indent="-171450">
              <a:buFont typeface="Arial" panose="020B0604020202020204" pitchFamily="34" charset="0"/>
              <a:buChar char="•"/>
            </a:pPr>
            <a:r>
              <a:rPr lang="zh-TW" altLang="en-US" dirty="0"/>
              <a:t>通過設置參數的權重係數並對矩陣進行歸一化，我們可以獲得遷移到每個節點的相對成本。 然後，將選擇具有最低成本的節點作為服務提供者。</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623319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3.3 5G</a:t>
            </a:r>
            <a:r>
              <a:rPr lang="zh-TW" altLang="en-US" dirty="0"/>
              <a:t>核心網中的最佳工作負載分配</a:t>
            </a:r>
            <a:endParaRPr lang="en-US" altLang="zh-TW" dirty="0"/>
          </a:p>
          <a:p>
            <a:pPr marL="171450" indent="-171450">
              <a:buFont typeface="Arial" panose="020B0604020202020204" pitchFamily="34" charset="0"/>
              <a:buChar char="•"/>
            </a:pPr>
            <a:r>
              <a:rPr lang="zh-TW" altLang="en-US" dirty="0"/>
              <a:t>由於雲的高昂運營成本以及</a:t>
            </a:r>
            <a:r>
              <a:rPr lang="en-US" altLang="zh-TW" dirty="0"/>
              <a:t>MCC</a:t>
            </a:r>
            <a:r>
              <a:rPr lang="zh-TW" altLang="en-US" dirty="0"/>
              <a:t>與某些服務的</a:t>
            </a:r>
            <a:r>
              <a:rPr lang="en-US" altLang="zh-TW" dirty="0"/>
              <a:t>MEC</a:t>
            </a:r>
            <a:r>
              <a:rPr lang="zh-TW" altLang="en-US" dirty="0"/>
              <a:t>之間的協作要求，因此管理分佈式</a:t>
            </a:r>
            <a:r>
              <a:rPr lang="en-US" altLang="zh-TW" dirty="0"/>
              <a:t>5G</a:t>
            </a:r>
            <a:r>
              <a:rPr lang="zh-TW" altLang="en-US" dirty="0"/>
              <a:t>核心網絡中的運營成本非常重要。</a:t>
            </a:r>
            <a:endParaRPr lang="en-US" altLang="zh-TW" dirty="0"/>
          </a:p>
          <a:p>
            <a:pPr marL="171450" indent="-171450">
              <a:buFont typeface="Arial" panose="020B0604020202020204" pitchFamily="34" charset="0"/>
              <a:buChar char="•"/>
            </a:pPr>
            <a:r>
              <a:rPr lang="zh-TW" altLang="en-US" dirty="0"/>
              <a:t>在提出的框架中，可以通過最佳確定雲數據中心中活動服務器的數量，</a:t>
            </a:r>
            <a:r>
              <a:rPr lang="en-US" altLang="zh-TW" dirty="0"/>
              <a:t>MEC</a:t>
            </a:r>
            <a:r>
              <a:rPr lang="zh-TW" altLang="en-US" dirty="0"/>
              <a:t>和</a:t>
            </a:r>
            <a:r>
              <a:rPr lang="en-US" altLang="zh-TW" dirty="0"/>
              <a:t>MCC</a:t>
            </a:r>
            <a:r>
              <a:rPr lang="zh-TW" altLang="en-US" dirty="0"/>
              <a:t>之間的工作負載分配，在</a:t>
            </a:r>
            <a:r>
              <a:rPr lang="en-US" altLang="zh-TW" dirty="0"/>
              <a:t>Core SDN</a:t>
            </a:r>
            <a:r>
              <a:rPr lang="zh-TW" altLang="en-US" dirty="0"/>
              <a:t>控制器中製定將分佈式</a:t>
            </a:r>
            <a:r>
              <a:rPr lang="en-US" altLang="zh-TW" dirty="0"/>
              <a:t>5G</a:t>
            </a:r>
            <a:r>
              <a:rPr lang="zh-TW" altLang="en-US" dirty="0"/>
              <a:t>核心網絡的總成本降至最低的策略。</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3412069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為了調查該問題，我們假設</a:t>
            </a:r>
            <a:r>
              <a:rPr lang="en-US" altLang="zh-TW" dirty="0"/>
              <a:t>5G</a:t>
            </a:r>
            <a:r>
              <a:rPr lang="zh-TW" altLang="en-US" dirty="0"/>
              <a:t>核心網絡由</a:t>
            </a:r>
            <a:r>
              <a:rPr lang="en-US" altLang="zh-TW" dirty="0"/>
              <a:t>MCC</a:t>
            </a:r>
            <a:r>
              <a:rPr lang="zh-TW" altLang="en-US" dirty="0"/>
              <a:t>中的</a:t>
            </a:r>
            <a:r>
              <a:rPr lang="en-US" altLang="zh-TW" dirty="0"/>
              <a:t>N</a:t>
            </a:r>
            <a:r>
              <a:rPr lang="zh-TW" altLang="en-US" dirty="0"/>
              <a:t>個</a:t>
            </a:r>
            <a:r>
              <a:rPr lang="en-US" altLang="zh-TW" dirty="0"/>
              <a:t>MEC</a:t>
            </a:r>
            <a:r>
              <a:rPr lang="zh-TW" altLang="en-US" dirty="0"/>
              <a:t>和</a:t>
            </a:r>
            <a:r>
              <a:rPr lang="en-US" altLang="zh-TW" dirty="0"/>
              <a:t>M</a:t>
            </a:r>
            <a:r>
              <a:rPr lang="zh-TW" altLang="en-US" dirty="0"/>
              <a:t>個</a:t>
            </a:r>
            <a:r>
              <a:rPr lang="en-US" altLang="zh-TW" dirty="0"/>
              <a:t>cloud data centers</a:t>
            </a:r>
            <a:r>
              <a:rPr lang="zh-TW" altLang="en-US" dirty="0"/>
              <a:t>組成，以服務於</a:t>
            </a:r>
            <a:r>
              <a:rPr lang="en-US" altLang="zh-TW" dirty="0"/>
              <a:t>J</a:t>
            </a:r>
            <a:r>
              <a:rPr lang="zh-TW" altLang="en-US" dirty="0"/>
              <a:t>類請求。</a:t>
            </a:r>
            <a:endParaRPr lang="en-US" altLang="zh-TW" dirty="0"/>
          </a:p>
          <a:p>
            <a:pPr marL="171450" indent="-171450">
              <a:buFont typeface="Arial" panose="020B0604020202020204" pitchFamily="34" charset="0"/>
              <a:buChar char="•"/>
            </a:pPr>
            <a:r>
              <a:rPr lang="zh-TW" altLang="en-US" dirty="0"/>
              <a:t>邊緣服務器與它們相應的基站位於同一位置，並與</a:t>
            </a:r>
            <a:r>
              <a:rPr lang="en-US" altLang="zh-TW" dirty="0"/>
              <a:t>MCC</a:t>
            </a:r>
            <a:r>
              <a:rPr lang="zh-TW" altLang="en-US" dirty="0"/>
              <a:t>協作以處理用戶的任務。</a:t>
            </a:r>
            <a:endParaRPr lang="en-US" altLang="zh-TW" dirty="0"/>
          </a:p>
          <a:p>
            <a:pPr marL="171450" indent="-171450">
              <a:buFont typeface="Arial" panose="020B0604020202020204" pitchFamily="34" charset="0"/>
              <a:buChar char="•"/>
            </a:pPr>
            <a:r>
              <a:rPr lang="zh-TW" altLang="en-US" dirty="0"/>
              <a:t>問題建模和表述以流程形式給出。 </a:t>
            </a:r>
            <a:r>
              <a:rPr lang="en-US" altLang="zh-TW" dirty="0"/>
              <a:t>(</a:t>
            </a:r>
            <a:r>
              <a:rPr lang="zh-TW" altLang="en-US" dirty="0"/>
              <a:t> 介紹公式的意思 </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1356873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1.</a:t>
                </a:r>
                <a:r>
                  <a:rPr lang="zh-TW" altLang="en-US" dirty="0"/>
                  <a:t> </a:t>
                </a:r>
                <a:r>
                  <a:rPr lang="en-US" altLang="zh-TW" dirty="0"/>
                  <a:t>MEC</a:t>
                </a:r>
                <a:r>
                  <a:rPr lang="zh-TW" altLang="en-US" dirty="0"/>
                  <a:t>的能源成本：</a:t>
                </a:r>
                <a:endParaRPr lang="en-US" altLang="zh-TW" dirty="0"/>
              </a:p>
              <a:p>
                <a:r>
                  <a:rPr lang="zh-TW" altLang="en-US" dirty="0"/>
                  <a:t>我們假設能耗與工作量之間存在線性關係。</a:t>
                </a:r>
                <a:endParaRPr lang="en-US" altLang="zh-TW" dirty="0"/>
              </a:p>
              <a:p>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x</m:t>
                        </m:r>
                      </m:e>
                      <m:sub>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𝑗</m:t>
                        </m:r>
                      </m:sub>
                    </m:sSub>
                  </m:oMath>
                </a14:m>
                <a:r>
                  <a:rPr lang="zh-TW" altLang="en-US" dirty="0"/>
                  <a:t> </a:t>
                </a:r>
                <a:r>
                  <a:rPr lang="en-US" altLang="zh-TW" dirty="0"/>
                  <a:t>: </a:t>
                </a:r>
                <a:r>
                  <a:rPr lang="zh-TW" altLang="en-US" dirty="0"/>
                  <a:t>分配給</a:t>
                </a:r>
                <a:r>
                  <a:rPr lang="en-US" altLang="zh-TW" dirty="0"/>
                  <a:t>MEC </a:t>
                </a:r>
                <a:r>
                  <a:rPr lang="en-US" altLang="zh-TW" dirty="0" err="1"/>
                  <a:t>i</a:t>
                </a:r>
                <a:r>
                  <a:rPr lang="zh-TW" altLang="en-US" dirty="0"/>
                  <a:t>的應用</a:t>
                </a:r>
                <a:r>
                  <a:rPr lang="en-US" altLang="zh-TW" dirty="0"/>
                  <a:t>j</a:t>
                </a:r>
                <a:r>
                  <a:rPr lang="zh-TW" altLang="en-US" dirty="0"/>
                  <a:t>的請求速率 </a:t>
                </a:r>
                <a:r>
                  <a:rPr lang="en-US" altLang="zh-TW" dirty="0"/>
                  <a:t>(</a:t>
                </a:r>
                <a:r>
                  <a:rPr lang="zh-TW" altLang="en-US" dirty="0"/>
                  <a:t> 加入排隊的意思 </a:t>
                </a:r>
                <a:r>
                  <a:rPr lang="en-US" altLang="zh-TW" dirty="0"/>
                  <a:t>)</a:t>
                </a:r>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a</m:t>
                        </m:r>
                      </m:e>
                      <m:sub>
                        <m:r>
                          <a:rPr lang="en-US" altLang="zh-TW" b="0" i="1" smtClean="0">
                            <a:latin typeface="Cambria Math" panose="02040503050406030204" pitchFamily="18" charset="0"/>
                          </a:rPr>
                          <m:t>𝑖</m:t>
                        </m:r>
                      </m:sub>
                    </m:sSub>
                  </m:oMath>
                </a14:m>
                <a:r>
                  <a:rPr lang="en-US" altLang="zh-TW" dirty="0"/>
                  <a:t> : </a:t>
                </a: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a</m:t>
                        </m:r>
                      </m:e>
                      <m:sub>
                        <m:r>
                          <a:rPr lang="en-US" altLang="zh-TW" b="0" i="1" smtClean="0">
                            <a:latin typeface="Cambria Math" panose="02040503050406030204" pitchFamily="18" charset="0"/>
                          </a:rPr>
                          <m:t>𝑖</m:t>
                        </m:r>
                      </m:sub>
                    </m:sSub>
                  </m:oMath>
                </a14:m>
                <a:r>
                  <a:rPr lang="en-US" altLang="zh-TW" dirty="0"/>
                  <a:t>&gt; 0</a:t>
                </a:r>
                <a:r>
                  <a:rPr lang="zh-TW" altLang="en-US" dirty="0"/>
                  <a:t>是與</a:t>
                </a:r>
                <a:r>
                  <a:rPr lang="en-US" altLang="zh-TW" dirty="0"/>
                  <a:t>MEC</a:t>
                </a:r>
                <a:r>
                  <a:rPr lang="zh-TW" altLang="en-US" dirty="0"/>
                  <a:t>的部署相關聯的預定參數。</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h</m:t>
                        </m:r>
                      </m:e>
                      <m:sub>
                        <m:r>
                          <a:rPr lang="en-US" altLang="zh-TW" b="0" i="1" smtClean="0">
                            <a:latin typeface="Cambria Math" panose="02040503050406030204" pitchFamily="18" charset="0"/>
                          </a:rPr>
                          <m:t>𝑖</m:t>
                        </m:r>
                      </m:sub>
                    </m:sSub>
                  </m:oMath>
                </a14:m>
                <a:r>
                  <a:rPr lang="zh-TW" altLang="en-US" dirty="0"/>
                  <a:t> </a:t>
                </a:r>
                <a:r>
                  <a:rPr lang="en-US" altLang="zh-TW" dirty="0"/>
                  <a:t>: </a:t>
                </a:r>
                <a:r>
                  <a:rPr lang="zh-TW" altLang="en-US" dirty="0"/>
                  <a:t>與邊緣服務器所在的電力區域相關的電價（美元</a:t>
                </a:r>
                <a:r>
                  <a:rPr lang="en-US" altLang="zh-TW" dirty="0"/>
                  <a:t>/ MWh</a:t>
                </a:r>
                <a:r>
                  <a:rPr lang="zh-TW" altLang="en-US" dirty="0"/>
                  <a:t>）。</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a:latin typeface="Times New Roman" panose="02020603050405020304" pitchFamily="18" charset="0"/>
                    <a:cs typeface="Times New Roman" panose="02020603050405020304" pitchFamily="18" charset="0"/>
                  </a:rPr>
                  <a:t>T : </a:t>
                </a:r>
                <a:r>
                  <a:rPr lang="en-US" altLang="zh-TW" dirty="0"/>
                  <a:t>MEC</a:t>
                </a:r>
                <a:r>
                  <a:rPr lang="zh-TW" altLang="en-US" dirty="0"/>
                  <a:t>的能源成本和持續時間。</a:t>
                </a:r>
              </a:p>
            </p:txBody>
          </p:sp>
        </mc:Choice>
        <mc:Fallback xmlns="">
          <p:sp>
            <p:nvSpPr>
              <p:cNvPr id="3" name="備忘稿版面配置區 2"/>
              <p:cNvSpPr>
                <a:spLocks noGrp="1"/>
              </p:cNvSpPr>
              <p:nvPr>
                <p:ph type="body" idx="1"/>
              </p:nvPr>
            </p:nvSpPr>
            <p:spPr/>
            <p:txBody>
              <a:bodyPr/>
              <a:lstStyle/>
              <a:p>
                <a:r>
                  <a:rPr lang="en-US" altLang="zh-TW" dirty="0"/>
                  <a:t>1.</a:t>
                </a:r>
                <a:r>
                  <a:rPr lang="zh-TW" altLang="en-US" dirty="0"/>
                  <a:t> </a:t>
                </a:r>
                <a:r>
                  <a:rPr lang="en-US" altLang="zh-TW" dirty="0"/>
                  <a:t>MEC</a:t>
                </a:r>
                <a:r>
                  <a:rPr lang="zh-TW" altLang="en-US" dirty="0"/>
                  <a:t>的能源成本：</a:t>
                </a:r>
                <a:endParaRPr lang="en-US" altLang="zh-TW" dirty="0"/>
              </a:p>
              <a:p>
                <a:r>
                  <a:rPr lang="zh-TW" altLang="en-US" dirty="0"/>
                  <a:t>我們假設能耗與工作量之間存在線性關係。</a:t>
                </a:r>
                <a:endParaRPr lang="en-US" altLang="zh-TW" dirty="0"/>
              </a:p>
              <a:p>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"x" _(𝑖 ,  𝑗)</a:t>
                </a:r>
                <a:r>
                  <a:rPr lang="zh-TW" altLang="en-US" dirty="0"/>
                  <a:t> </a:t>
                </a:r>
                <a:r>
                  <a:rPr lang="en-US" altLang="zh-TW" dirty="0"/>
                  <a:t>: </a:t>
                </a:r>
                <a:r>
                  <a:rPr lang="zh-TW" altLang="en-US" dirty="0"/>
                  <a:t>分配給</a:t>
                </a:r>
                <a:r>
                  <a:rPr lang="en-US" altLang="zh-TW" dirty="0"/>
                  <a:t>MEC </a:t>
                </a:r>
                <a:r>
                  <a:rPr lang="en-US" altLang="zh-TW" dirty="0" err="1"/>
                  <a:t>i</a:t>
                </a:r>
                <a:r>
                  <a:rPr lang="zh-TW" altLang="en-US" dirty="0"/>
                  <a:t>的應用</a:t>
                </a:r>
                <a:r>
                  <a:rPr lang="en-US" altLang="zh-TW" dirty="0"/>
                  <a:t>j</a:t>
                </a:r>
                <a:r>
                  <a:rPr lang="zh-TW" altLang="en-US" dirty="0"/>
                  <a:t>的請求速率 </a:t>
                </a:r>
                <a:r>
                  <a:rPr lang="en-US" altLang="zh-TW" dirty="0"/>
                  <a:t>(</a:t>
                </a:r>
                <a:r>
                  <a:rPr lang="zh-TW" altLang="en-US" dirty="0"/>
                  <a:t> 加入排隊的意思 </a:t>
                </a:r>
                <a:r>
                  <a:rPr lang="en-US" altLang="zh-TW" dirty="0"/>
                  <a:t>)</a:t>
                </a:r>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"a" _</a:t>
                </a:r>
                <a:r>
                  <a:rPr lang="en-US" altLang="zh-TW" b="0" i="0">
                    <a:latin typeface="Cambria Math" panose="02040503050406030204" pitchFamily="18" charset="0"/>
                  </a:rPr>
                  <a:t>𝑖</a:t>
                </a:r>
                <a:r>
                  <a:rPr lang="en-US" altLang="zh-TW" dirty="0"/>
                  <a:t> : </a:t>
                </a:r>
                <a:r>
                  <a:rPr lang="en-US" altLang="zh-TW" b="0" i="0" baseline="0">
                    <a:latin typeface="Cambria Math" panose="02040503050406030204" pitchFamily="18" charset="0"/>
                    <a:cs typeface="Times New Roman" panose="02020603050405020304" pitchFamily="18" charset="0"/>
                  </a:rPr>
                  <a:t>"a" _</a:t>
                </a:r>
                <a:r>
                  <a:rPr lang="en-US" altLang="zh-TW" b="0" i="0">
                    <a:latin typeface="Cambria Math" panose="02040503050406030204" pitchFamily="18" charset="0"/>
                  </a:rPr>
                  <a:t>𝑖</a:t>
                </a:r>
                <a:r>
                  <a:rPr lang="en-US" altLang="zh-TW" dirty="0"/>
                  <a:t>&gt; 0</a:t>
                </a:r>
                <a:r>
                  <a:rPr lang="zh-TW" altLang="en-US" dirty="0"/>
                  <a:t>是與</a:t>
                </a:r>
                <a:r>
                  <a:rPr lang="en-US" altLang="zh-TW" dirty="0"/>
                  <a:t>MEC</a:t>
                </a:r>
                <a:r>
                  <a:rPr lang="zh-TW" altLang="en-US" dirty="0"/>
                  <a:t>的部署相關聯的預定參數。</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ℎ_</a:t>
                </a:r>
                <a:r>
                  <a:rPr lang="en-US" altLang="zh-TW" b="0" i="0">
                    <a:latin typeface="Cambria Math" panose="02040503050406030204" pitchFamily="18" charset="0"/>
                  </a:rPr>
                  <a:t>𝑖</a:t>
                </a:r>
                <a:r>
                  <a:rPr lang="zh-TW" altLang="en-US" dirty="0"/>
                  <a:t> </a:t>
                </a:r>
                <a:r>
                  <a:rPr lang="en-US" altLang="zh-TW" dirty="0"/>
                  <a:t>: </a:t>
                </a:r>
                <a:r>
                  <a:rPr lang="zh-TW" altLang="en-US" dirty="0"/>
                  <a:t>與邊緣服務器所在的電力區域相關的電價（美元</a:t>
                </a:r>
                <a:r>
                  <a:rPr lang="en-US" altLang="zh-TW" dirty="0"/>
                  <a:t>/ MWh</a:t>
                </a:r>
                <a:r>
                  <a:rPr lang="zh-TW" altLang="en-US" dirty="0"/>
                  <a:t>）。</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aseline="0" dirty="0">
                    <a:latin typeface="Times New Roman" panose="02020603050405020304" pitchFamily="18" charset="0"/>
                    <a:cs typeface="Times New Roman" panose="02020603050405020304" pitchFamily="18" charset="0"/>
                  </a:rPr>
                  <a:t>T : </a:t>
                </a:r>
                <a:r>
                  <a:rPr lang="en-US" altLang="zh-TW" dirty="0"/>
                  <a:t>MEC</a:t>
                </a:r>
                <a:r>
                  <a:rPr lang="zh-TW" altLang="en-US" dirty="0"/>
                  <a:t>的能源成本和持續時間。</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1748066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2.</a:t>
            </a:r>
            <a:r>
              <a:rPr lang="zh-TW" altLang="en-US" dirty="0"/>
              <a:t> </a:t>
            </a:r>
            <a:r>
              <a:rPr lang="en-US" altLang="zh-TW" dirty="0"/>
              <a:t>MEC</a:t>
            </a:r>
            <a:r>
              <a:rPr lang="zh-TW" altLang="en-US" dirty="0"/>
              <a:t>的處理延遲：採用</a:t>
            </a:r>
            <a:r>
              <a:rPr lang="en-US" altLang="zh-TW" dirty="0"/>
              <a:t>M / M / 1</a:t>
            </a:r>
            <a:r>
              <a:rPr lang="zh-TW" altLang="en-US" dirty="0"/>
              <a:t>模型評估</a:t>
            </a:r>
            <a:r>
              <a:rPr lang="en-US" altLang="zh-TW" dirty="0"/>
              <a:t>MEC </a:t>
            </a:r>
            <a:r>
              <a:rPr lang="en-US" altLang="zh-TW" dirty="0" err="1"/>
              <a:t>i</a:t>
            </a:r>
            <a:r>
              <a:rPr lang="zh-TW" altLang="en-US" dirty="0"/>
              <a:t>上應用</a:t>
            </a:r>
            <a:r>
              <a:rPr lang="en-US" altLang="zh-TW" dirty="0"/>
              <a:t>j</a:t>
            </a:r>
            <a:r>
              <a:rPr lang="zh-TW" altLang="en-US" dirty="0"/>
              <a:t>的處理延遲</a:t>
            </a:r>
            <a:r>
              <a:rPr lang="en-US" altLang="zh-TW" dirty="0"/>
              <a:t>[24]</a:t>
            </a:r>
            <a:r>
              <a:rPr lang="zh-TW" altLang="en-US" dirty="0"/>
              <a:t>。</a:t>
            </a:r>
            <a:endParaRPr lang="en-US" altLang="zh-TW" dirty="0"/>
          </a:p>
          <a:p>
            <a:endParaRPr lang="en-US" altLang="zh-TW" dirty="0"/>
          </a:p>
          <a:p>
            <a:pPr marL="171450" indent="-171450">
              <a:buFont typeface="Arial" panose="020B0604020202020204" pitchFamily="34" charset="0"/>
              <a:buChar char="•"/>
            </a:pPr>
            <a:r>
              <a:rPr lang="en-US" altLang="zh-TW" dirty="0"/>
              <a:t>MEC </a:t>
            </a:r>
            <a:r>
              <a:rPr lang="en-US" altLang="zh-TW" dirty="0" err="1"/>
              <a:t>i</a:t>
            </a:r>
            <a:r>
              <a:rPr lang="zh-TW" altLang="en-US" dirty="0"/>
              <a:t>上應用程序</a:t>
            </a:r>
            <a:r>
              <a:rPr lang="en-US" altLang="zh-TW" dirty="0"/>
              <a:t>j</a:t>
            </a:r>
            <a:r>
              <a:rPr lang="zh-TW" altLang="en-US" dirty="0"/>
              <a:t>的服務速率（以請求</a:t>
            </a:r>
            <a:r>
              <a:rPr lang="en-US" altLang="zh-TW" dirty="0"/>
              <a:t>/</a:t>
            </a:r>
            <a:r>
              <a:rPr lang="zh-TW" altLang="en-US" dirty="0"/>
              <a:t>秒為單位）。</a:t>
            </a:r>
            <a:r>
              <a:rPr lang="en-US" altLang="zh-TW" dirty="0"/>
              <a:t>(</a:t>
            </a:r>
            <a:r>
              <a:rPr lang="zh-TW" altLang="en-US" dirty="0"/>
              <a:t> 離開排隊的意思 </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3615542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3.</a:t>
                </a:r>
                <a:r>
                  <a:rPr lang="zh-TW" altLang="en-US" dirty="0"/>
                  <a:t> </a:t>
                </a:r>
                <a:r>
                  <a:rPr lang="en-US" altLang="zh-TW" dirty="0"/>
                  <a:t>MCC</a:t>
                </a:r>
                <a:r>
                  <a:rPr lang="zh-TW" altLang="en-US" dirty="0"/>
                  <a:t>的能源成本：</a:t>
                </a:r>
                <a:endParaRPr lang="en-US" altLang="zh-TW" dirty="0"/>
              </a:p>
              <a:p>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 </a:t>
                </a:r>
                <a:r>
                  <a:rPr lang="zh-TW" altLang="en-US" dirty="0"/>
                  <a:t>從</a:t>
                </a:r>
                <a:r>
                  <a:rPr lang="en-US" altLang="zh-TW" dirty="0"/>
                  <a:t>MEC </a:t>
                </a:r>
                <a:r>
                  <a:rPr lang="en-US" altLang="zh-TW" dirty="0" err="1"/>
                  <a:t>i</a:t>
                </a:r>
                <a:r>
                  <a:rPr lang="zh-TW" altLang="en-US" dirty="0"/>
                  <a:t>分配給數據中心</a:t>
                </a:r>
                <a:r>
                  <a:rPr lang="en-US" altLang="zh-TW" dirty="0"/>
                  <a:t>m</a:t>
                </a:r>
                <a:r>
                  <a:rPr lang="zh-TW" altLang="en-US" dirty="0"/>
                  <a:t>的應用</a:t>
                </a:r>
                <a:r>
                  <a:rPr lang="en-US" altLang="zh-TW" dirty="0"/>
                  <a:t>j</a:t>
                </a:r>
                <a:r>
                  <a:rPr lang="zh-TW" altLang="en-US" dirty="0"/>
                  <a:t>的請求速率（以請求</a:t>
                </a:r>
                <a:r>
                  <a:rPr lang="en-US" altLang="zh-TW" dirty="0"/>
                  <a:t>/</a:t>
                </a:r>
                <a:r>
                  <a:rPr lang="zh-TW" altLang="en-US" dirty="0"/>
                  <a:t>秒為單位）。</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smtClean="0"/>
                          <m:t>µ</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 </a:t>
                </a:r>
                <a:r>
                  <a:rPr lang="zh-TW" altLang="en-US" dirty="0"/>
                  <a:t>數據中心</a:t>
                </a:r>
                <a:r>
                  <a:rPr lang="en-US" altLang="zh-TW" dirty="0"/>
                  <a:t>m</a:t>
                </a:r>
                <a:r>
                  <a:rPr lang="zh-TW" altLang="en-US" dirty="0"/>
                  <a:t>中應用</a:t>
                </a:r>
                <a:r>
                  <a:rPr lang="en-US" altLang="zh-TW" dirty="0"/>
                  <a:t>j</a:t>
                </a:r>
                <a:r>
                  <a:rPr lang="zh-TW" altLang="en-US" dirty="0"/>
                  <a:t>的服務速率。</a:t>
                </a:r>
                <a:endParaRPr lang="en-US" altLang="zh-TW" dirty="0"/>
              </a:p>
              <a:p>
                <a:pPr marL="171450" indent="-171450">
                  <a:buFont typeface="Arial" panose="020B0604020202020204" pitchFamily="34" charset="0"/>
                  <a:buChar char="•"/>
                </a:pPr>
                <a14:m>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𝑝</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𝑖𝑑𝑙𝑒</m:t>
                        </m:r>
                      </m:sup>
                    </m:sSubSup>
                    <m:r>
                      <m:rPr>
                        <m:nor/>
                      </m:rPr>
                      <a:rPr lang="en-US" altLang="zh-TW" dirty="0" smtClean="0"/>
                      <m:t>:</m:t>
                    </m:r>
                  </m:oMath>
                </a14:m>
                <a:r>
                  <a:rPr lang="zh-TW" altLang="en-US" dirty="0"/>
                  <a:t> 數據中心</a:t>
                </a:r>
                <a:r>
                  <a:rPr lang="en-US" altLang="zh-TW" dirty="0"/>
                  <a:t>m</a:t>
                </a:r>
                <a:r>
                  <a:rPr lang="zh-TW" altLang="en-US" dirty="0"/>
                  <a:t>中應用程序</a:t>
                </a:r>
                <a:r>
                  <a:rPr lang="en-US" altLang="zh-TW" dirty="0"/>
                  <a:t>j</a:t>
                </a:r>
                <a:r>
                  <a:rPr lang="zh-TW" altLang="en-US" dirty="0"/>
                  <a:t>的服務器的空閒功率。</a:t>
                </a:r>
                <a:endParaRPr lang="en-US" altLang="zh-TW" dirty="0"/>
              </a:p>
              <a:p>
                <a:pPr marL="171450" indent="-171450">
                  <a:buFont typeface="Arial" panose="020B0604020202020204" pitchFamily="34" charset="0"/>
                  <a:buChar char="•"/>
                </a:pPr>
                <a14:m>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𝑝</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𝑝𝑒𝑒𝑘</m:t>
                        </m:r>
                      </m:sup>
                    </m:sSubSup>
                    <m:r>
                      <m:rPr>
                        <m:nor/>
                      </m:rPr>
                      <a:rPr lang="en-US" altLang="zh-TW" dirty="0" smtClean="0"/>
                      <m:t>:</m:t>
                    </m:r>
                    <m:r>
                      <m:rPr>
                        <m:nor/>
                      </m:rPr>
                      <a:rPr lang="en-US" altLang="zh-TW" b="0" i="0" dirty="0" smtClean="0"/>
                      <m:t> </m:t>
                    </m:r>
                  </m:oMath>
                </a14:m>
                <a:r>
                  <a:rPr lang="zh-TW" altLang="en-US" dirty="0"/>
                  <a:t>數據中心</a:t>
                </a:r>
                <a:r>
                  <a:rPr lang="en-US" altLang="zh-TW" dirty="0"/>
                  <a:t>m</a:t>
                </a:r>
                <a:r>
                  <a:rPr lang="zh-TW" altLang="en-US" dirty="0"/>
                  <a:t>中應用</a:t>
                </a:r>
                <a:r>
                  <a:rPr lang="en-US" altLang="zh-TW" dirty="0"/>
                  <a:t>j</a:t>
                </a:r>
                <a:r>
                  <a:rPr lang="zh-TW" altLang="en-US" dirty="0"/>
                  <a:t>的服務器的峰值功率。</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𝑐</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r>
                      <m:rPr>
                        <m:nor/>
                      </m:rPr>
                      <a:rPr lang="en-US" altLang="zh-TW" dirty="0" smtClean="0"/>
                      <m:t>:</m:t>
                    </m:r>
                  </m:oMath>
                </a14:m>
                <a:r>
                  <a:rPr lang="zh-TW" altLang="en-US" dirty="0"/>
                  <a:t> 數據中心</a:t>
                </a:r>
                <a:r>
                  <a:rPr lang="en-US" altLang="zh-TW" dirty="0"/>
                  <a:t>m</a:t>
                </a:r>
                <a:r>
                  <a:rPr lang="zh-TW" altLang="en-US" dirty="0"/>
                  <a:t>中應用程序</a:t>
                </a:r>
                <a:r>
                  <a:rPr lang="en-US" altLang="zh-TW" dirty="0"/>
                  <a:t>j</a:t>
                </a:r>
                <a:r>
                  <a:rPr lang="zh-TW" altLang="en-US" dirty="0"/>
                  <a:t>的活動服務器數。</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f</m:t>
                        </m:r>
                      </m:e>
                      <m:sub>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 </a:t>
                </a:r>
                <a:r>
                  <a:rPr lang="zh-TW" altLang="en-US" dirty="0"/>
                  <a:t>與數據中心</a:t>
                </a:r>
                <a:r>
                  <a:rPr lang="en-US" altLang="zh-TW" dirty="0"/>
                  <a:t>m</a:t>
                </a:r>
                <a:r>
                  <a:rPr lang="zh-TW" altLang="en-US" dirty="0"/>
                  <a:t>所在的電力區域相關的電力價格因數（美元</a:t>
                </a:r>
                <a:r>
                  <a:rPr lang="en-US" altLang="zh-TW" dirty="0"/>
                  <a:t>/ MWh</a:t>
                </a:r>
                <a:r>
                  <a:rPr lang="zh-TW" altLang="en-US" dirty="0"/>
                  <a:t>）。</a:t>
                </a:r>
              </a:p>
            </p:txBody>
          </p:sp>
        </mc:Choice>
        <mc:Fallback xmlns="">
          <p:sp>
            <p:nvSpPr>
              <p:cNvPr id="3" name="備忘稿版面配置區 2"/>
              <p:cNvSpPr>
                <a:spLocks noGrp="1"/>
              </p:cNvSpPr>
              <p:nvPr>
                <p:ph type="body" idx="1"/>
              </p:nvPr>
            </p:nvSpPr>
            <p:spPr/>
            <p:txBody>
              <a:bodyPr/>
              <a:lstStyle/>
              <a:p>
                <a:r>
                  <a:rPr lang="en-US" altLang="zh-TW" dirty="0"/>
                  <a:t>3.</a:t>
                </a:r>
                <a:r>
                  <a:rPr lang="zh-TW" altLang="en-US" dirty="0"/>
                  <a:t> </a:t>
                </a:r>
                <a:r>
                  <a:rPr lang="en-US" altLang="zh-TW" dirty="0"/>
                  <a:t>MCC</a:t>
                </a:r>
                <a:r>
                  <a:rPr lang="zh-TW" altLang="en-US" dirty="0"/>
                  <a:t>的能源成本：</a:t>
                </a:r>
                <a:endParaRPr lang="en-US" altLang="zh-TW" dirty="0"/>
              </a:p>
              <a:p>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"y" _(</a:t>
                </a:r>
                <a:r>
                  <a:rPr lang="en-US" altLang="zh-TW" b="0" i="0">
                    <a:latin typeface="Cambria Math" panose="02040503050406030204" pitchFamily="18" charset="0"/>
                  </a:rPr>
                  <a:t>𝑖,</a:t>
                </a:r>
                <a:r>
                  <a:rPr lang="en-US" altLang="zh-TW" b="0" i="0" baseline="0">
                    <a:latin typeface="Cambria Math" panose="02040503050406030204" pitchFamily="18" charset="0"/>
                    <a:cs typeface="Times New Roman" panose="02020603050405020304" pitchFamily="18" charset="0"/>
                  </a:rPr>
                  <a:t>𝑗,𝑚)</a:t>
                </a:r>
                <a:r>
                  <a:rPr lang="zh-TW" altLang="en-US" dirty="0"/>
                  <a:t> </a:t>
                </a:r>
                <a:r>
                  <a:rPr lang="en-US" altLang="zh-TW" dirty="0"/>
                  <a:t>: </a:t>
                </a:r>
                <a:r>
                  <a:rPr lang="zh-TW" altLang="en-US" dirty="0"/>
                  <a:t>從</a:t>
                </a:r>
                <a:r>
                  <a:rPr lang="en-US" altLang="zh-TW" dirty="0"/>
                  <a:t>MEC </a:t>
                </a:r>
                <a:r>
                  <a:rPr lang="en-US" altLang="zh-TW" dirty="0" err="1"/>
                  <a:t>i</a:t>
                </a:r>
                <a:r>
                  <a:rPr lang="zh-TW" altLang="en-US" dirty="0"/>
                  <a:t>分配給數據中心</a:t>
                </a:r>
                <a:r>
                  <a:rPr lang="en-US" altLang="zh-TW" dirty="0"/>
                  <a:t>m</a:t>
                </a:r>
                <a:r>
                  <a:rPr lang="zh-TW" altLang="en-US" dirty="0"/>
                  <a:t>的應用</a:t>
                </a:r>
                <a:r>
                  <a:rPr lang="en-US" altLang="zh-TW" dirty="0"/>
                  <a:t>j</a:t>
                </a:r>
                <a:r>
                  <a:rPr lang="zh-TW" altLang="en-US" dirty="0"/>
                  <a:t>的請求速率（以請求</a:t>
                </a:r>
                <a:r>
                  <a:rPr lang="en-US" altLang="zh-TW" dirty="0"/>
                  <a:t>/</a:t>
                </a:r>
                <a:r>
                  <a:rPr lang="zh-TW" altLang="en-US" dirty="0"/>
                  <a:t>秒為單位）。</a:t>
                </a:r>
                <a:endParaRPr lang="en-US" altLang="zh-TW" dirty="0"/>
              </a:p>
              <a:p>
                <a:pPr marL="171450" indent="-171450">
                  <a:buFont typeface="Arial" panose="020B0604020202020204" pitchFamily="34" charset="0"/>
                  <a:buChar char="•"/>
                </a:pPr>
                <a:r>
                  <a:rPr lang="en-US" altLang="zh-TW" i="0"/>
                  <a:t>"µ</a:t>
                </a:r>
                <a:r>
                  <a:rPr lang="en-US" altLang="zh-TW" i="0">
                    <a:latin typeface="Cambria Math" panose="02040503050406030204" pitchFamily="18" charset="0"/>
                  </a:rPr>
                  <a:t>" </a:t>
                </a:r>
                <a:r>
                  <a:rPr lang="en-US" altLang="zh-TW" i="0" baseline="0">
                    <a:latin typeface="Cambria Math" panose="02040503050406030204" pitchFamily="18" charset="0"/>
                  </a:rPr>
                  <a:t>_(</a:t>
                </a:r>
                <a:r>
                  <a:rPr lang="en-US" altLang="zh-TW" b="0" i="0" baseline="0">
                    <a:latin typeface="Cambria Math" panose="02040503050406030204" pitchFamily="18" charset="0"/>
                    <a:cs typeface="Times New Roman" panose="02020603050405020304" pitchFamily="18" charset="0"/>
                  </a:rPr>
                  <a:t>𝑗 ,  𝑚)</a:t>
                </a:r>
                <a:r>
                  <a:rPr lang="zh-TW" altLang="en-US" dirty="0"/>
                  <a:t> </a:t>
                </a:r>
                <a:r>
                  <a:rPr lang="en-US" altLang="zh-TW" dirty="0"/>
                  <a:t>: </a:t>
                </a:r>
                <a:r>
                  <a:rPr lang="zh-TW" altLang="en-US" dirty="0"/>
                  <a:t>數據中心</a:t>
                </a:r>
                <a:r>
                  <a:rPr lang="en-US" altLang="zh-TW" dirty="0"/>
                  <a:t>m</a:t>
                </a:r>
                <a:r>
                  <a:rPr lang="zh-TW" altLang="en-US" dirty="0"/>
                  <a:t>中應用</a:t>
                </a:r>
                <a:r>
                  <a:rPr lang="en-US" altLang="zh-TW" dirty="0"/>
                  <a:t>j</a:t>
                </a:r>
                <a:r>
                  <a:rPr lang="zh-TW" altLang="en-US" dirty="0"/>
                  <a:t>的服務速率。</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𝑝_( 𝑗,𝑚)^( 𝑖𝑑𝑙𝑒)</a:t>
                </a:r>
                <a:r>
                  <a:rPr lang="en-US" altLang="zh-TW" b="0" i="0" baseline="0" dirty="0">
                    <a:latin typeface="Cambria Math" panose="02040503050406030204" pitchFamily="18" charset="0"/>
                    <a:cs typeface="Times New Roman" panose="02020603050405020304" pitchFamily="18" charset="0"/>
                  </a:rPr>
                  <a:t> "</a:t>
                </a:r>
                <a:r>
                  <a:rPr lang="en-US" altLang="zh-TW" i="0" dirty="0">
                    <a:latin typeface="Cambria Math" panose="02040503050406030204" pitchFamily="18" charset="0"/>
                  </a:rPr>
                  <a:t>:</a:t>
                </a:r>
                <a:r>
                  <a:rPr lang="zh-TW" altLang="en-US" i="0" dirty="0"/>
                  <a:t>"</a:t>
                </a:r>
                <a:r>
                  <a:rPr lang="zh-TW" altLang="en-US" dirty="0"/>
                  <a:t> 數據中心</a:t>
                </a:r>
                <a:r>
                  <a:rPr lang="en-US" altLang="zh-TW" dirty="0"/>
                  <a:t>m</a:t>
                </a:r>
                <a:r>
                  <a:rPr lang="zh-TW" altLang="en-US" dirty="0"/>
                  <a:t>中應用程序</a:t>
                </a:r>
                <a:r>
                  <a:rPr lang="en-US" altLang="zh-TW" dirty="0"/>
                  <a:t>j</a:t>
                </a:r>
                <a:r>
                  <a:rPr lang="zh-TW" altLang="en-US" dirty="0"/>
                  <a:t>的服務器的空閒功率。</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𝑝_( 𝑗,𝑚)^( 𝑝𝑒𝑒𝑘)</a:t>
                </a:r>
                <a:r>
                  <a:rPr lang="en-US" altLang="zh-TW" b="0" i="0" baseline="0" dirty="0">
                    <a:latin typeface="Cambria Math" panose="02040503050406030204" pitchFamily="18" charset="0"/>
                    <a:cs typeface="Times New Roman" panose="02020603050405020304" pitchFamily="18" charset="0"/>
                  </a:rPr>
                  <a:t> "</a:t>
                </a:r>
                <a:r>
                  <a:rPr lang="en-US" altLang="zh-TW" i="0" dirty="0">
                    <a:latin typeface="Cambria Math" panose="02040503050406030204" pitchFamily="18" charset="0"/>
                  </a:rPr>
                  <a:t>:</a:t>
                </a:r>
                <a:r>
                  <a:rPr lang="en-US" altLang="zh-TW" b="0" i="0" dirty="0">
                    <a:latin typeface="Cambria Math" panose="02040503050406030204" pitchFamily="18" charset="0"/>
                  </a:rPr>
                  <a:t> </a:t>
                </a:r>
                <a:r>
                  <a:rPr lang="zh-TW" altLang="en-US" b="0" i="0" dirty="0"/>
                  <a:t>"</a:t>
                </a:r>
                <a:r>
                  <a:rPr lang="zh-TW" altLang="en-US" dirty="0"/>
                  <a:t>數據中心</a:t>
                </a:r>
                <a:r>
                  <a:rPr lang="en-US" altLang="zh-TW" dirty="0"/>
                  <a:t>m</a:t>
                </a:r>
                <a:r>
                  <a:rPr lang="zh-TW" altLang="en-US" dirty="0"/>
                  <a:t>中應用</a:t>
                </a:r>
                <a:r>
                  <a:rPr lang="en-US" altLang="zh-TW" dirty="0"/>
                  <a:t>j</a:t>
                </a:r>
                <a:r>
                  <a:rPr lang="zh-TW" altLang="en-US" dirty="0"/>
                  <a:t>的服務器的峰值功率。</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𝑐_(𝑗 ,  𝑚)</a:t>
                </a:r>
                <a:r>
                  <a:rPr lang="en-US" altLang="zh-TW" b="0" i="0" baseline="0" dirty="0">
                    <a:latin typeface="Cambria Math" panose="02040503050406030204" pitchFamily="18" charset="0"/>
                    <a:cs typeface="Times New Roman" panose="02020603050405020304" pitchFamily="18" charset="0"/>
                  </a:rPr>
                  <a:t> "</a:t>
                </a:r>
                <a:r>
                  <a:rPr lang="en-US" altLang="zh-TW" i="0" dirty="0">
                    <a:latin typeface="Cambria Math" panose="02040503050406030204" pitchFamily="18" charset="0"/>
                  </a:rPr>
                  <a:t>:</a:t>
                </a:r>
                <a:r>
                  <a:rPr lang="zh-TW" altLang="en-US" i="0" dirty="0"/>
                  <a:t>"</a:t>
                </a:r>
                <a:r>
                  <a:rPr lang="zh-TW" altLang="en-US" dirty="0"/>
                  <a:t> 數據中心</a:t>
                </a:r>
                <a:r>
                  <a:rPr lang="en-US" altLang="zh-TW" dirty="0"/>
                  <a:t>m</a:t>
                </a:r>
                <a:r>
                  <a:rPr lang="zh-TW" altLang="en-US" dirty="0"/>
                  <a:t>中應用程序</a:t>
                </a:r>
                <a:r>
                  <a:rPr lang="en-US" altLang="zh-TW" dirty="0"/>
                  <a:t>j</a:t>
                </a:r>
                <a:r>
                  <a:rPr lang="zh-TW" altLang="en-US" dirty="0"/>
                  <a:t>的活動服務器數。</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"f" _𝑚</a:t>
                </a:r>
                <a:r>
                  <a:rPr lang="zh-TW" altLang="en-US" dirty="0"/>
                  <a:t> </a:t>
                </a:r>
                <a:r>
                  <a:rPr lang="en-US" altLang="zh-TW" dirty="0"/>
                  <a:t>: </a:t>
                </a:r>
                <a:r>
                  <a:rPr lang="zh-TW" altLang="en-US" dirty="0"/>
                  <a:t>與數據中心</a:t>
                </a:r>
                <a:r>
                  <a:rPr lang="en-US" altLang="zh-TW" dirty="0"/>
                  <a:t>m</a:t>
                </a:r>
                <a:r>
                  <a:rPr lang="zh-TW" altLang="en-US" dirty="0"/>
                  <a:t>所在的電力區域相關的電力價格因數（美元</a:t>
                </a:r>
                <a:r>
                  <a:rPr lang="en-US" altLang="zh-TW" dirty="0"/>
                  <a:t>/ MWh</a:t>
                </a:r>
                <a:r>
                  <a:rPr lang="zh-TW" altLang="en-US" dirty="0"/>
                  <a:t>）。</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2607599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i="0" baseline="0" dirty="0">
                    <a:latin typeface="Cambria Math" panose="02040503050406030204" pitchFamily="18" charset="0"/>
                    <a:cs typeface="Times New Roman" panose="02020603050405020304" pitchFamily="18" charset="0"/>
                  </a:rPr>
                  <a:t>4. MCC</a:t>
                </a:r>
                <a:r>
                  <a:rPr lang="zh-TW" altLang="en-US" i="0" baseline="0" dirty="0">
                    <a:latin typeface="Cambria Math" panose="02040503050406030204" pitchFamily="18" charset="0"/>
                    <a:cs typeface="Times New Roman" panose="02020603050405020304" pitchFamily="18" charset="0"/>
                  </a:rPr>
                  <a:t>的處理延遲：</a:t>
                </a:r>
                <a:endParaRPr lang="en-US" altLang="zh-TW" i="0" baseline="0" dirty="0">
                  <a:latin typeface="Cambria Math" panose="02040503050406030204" pitchFamily="18" charset="0"/>
                  <a:cs typeface="Times New Roman" panose="02020603050405020304" pitchFamily="18" charset="0"/>
                </a:endParaRPr>
              </a:p>
              <a:p>
                <a:pPr marL="0" indent="0">
                  <a:buFont typeface="Arial" panose="020B0604020202020204" pitchFamily="34" charset="0"/>
                  <a:buNone/>
                </a:pPr>
                <a:endParaRPr lang="en-US" altLang="zh-TW" i="0" baseline="0" dirty="0">
                  <a:latin typeface="Cambria Math" panose="02040503050406030204" pitchFamily="18" charset="0"/>
                  <a:cs typeface="Times New Roman" panose="02020603050405020304" pitchFamily="18" charset="0"/>
                </a:endParaRPr>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m:rPr>
                            <m:sty m:val="p"/>
                          </m:rPr>
                          <a:rPr lang="en-US" altLang="zh-TW" b="0" i="0" smtClean="0">
                            <a:latin typeface="Cambria Math" panose="02040503050406030204" pitchFamily="18" charset="0"/>
                          </a:rPr>
                          <m:t>i</m:t>
                        </m:r>
                        <m:r>
                          <a:rPr lang="en-US" altLang="zh-TW" b="0" i="0" smtClean="0">
                            <a:latin typeface="Cambria Math" panose="02040503050406030204" pitchFamily="18" charset="0"/>
                          </a:rPr>
                          <m:t>,</m:t>
                        </m:r>
                        <m:r>
                          <m:rPr>
                            <m:sty m:val="p"/>
                          </m:rPr>
                          <a:rPr lang="en-US" altLang="zh-TW" b="0" i="0" baseline="0" smtClean="0">
                            <a:latin typeface="Cambria Math" panose="02040503050406030204" pitchFamily="18" charset="0"/>
                            <a:cs typeface="Times New Roman" panose="02020603050405020304" pitchFamily="18" charset="0"/>
                          </a:rPr>
                          <m:t>j</m:t>
                        </m:r>
                        <m:r>
                          <a:rPr lang="en-US" altLang="zh-TW" b="0" i="0" baseline="0" smtClean="0">
                            <a:latin typeface="Cambria Math" panose="02040503050406030204" pitchFamily="18" charset="0"/>
                            <a:cs typeface="Times New Roman" panose="02020603050405020304" pitchFamily="18" charset="0"/>
                          </a:rPr>
                          <m:t>,</m:t>
                        </m:r>
                        <m:r>
                          <m:rPr>
                            <m:sty m:val="p"/>
                          </m:rPr>
                          <a:rPr lang="en-US" altLang="zh-TW" b="0" i="0" baseline="0" smtClean="0">
                            <a:latin typeface="Cambria Math" panose="02040503050406030204" pitchFamily="18" charset="0"/>
                            <a:cs typeface="Times New Roman" panose="02020603050405020304" pitchFamily="18" charset="0"/>
                          </a:rPr>
                          <m:t>m</m:t>
                        </m:r>
                      </m:sub>
                    </m:sSub>
                  </m:oMath>
                </a14:m>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i="0"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i="0" smtClean="0"/>
                          <m:t>µ</m:t>
                        </m:r>
                      </m:e>
                      <m:sub>
                        <m:r>
                          <m:rPr>
                            <m:sty m:val="p"/>
                          </m:rPr>
                          <a:rPr lang="en-US" altLang="zh-TW" b="0" i="0" baseline="0" smtClean="0">
                            <a:latin typeface="Cambria Math" panose="02040503050406030204" pitchFamily="18" charset="0"/>
                            <a:cs typeface="Times New Roman" panose="02020603050405020304" pitchFamily="18" charset="0"/>
                          </a:rPr>
                          <m:t>j</m:t>
                        </m:r>
                        <m:r>
                          <a:rPr lang="en-US" altLang="zh-TW" b="0" i="0" baseline="0" smtClean="0">
                            <a:latin typeface="Cambria Math" panose="02040503050406030204" pitchFamily="18" charset="0"/>
                            <a:cs typeface="Times New Roman" panose="02020603050405020304" pitchFamily="18" charset="0"/>
                          </a:rPr>
                          <m:t> ,  </m:t>
                        </m:r>
                        <m:r>
                          <m:rPr>
                            <m:sty m:val="p"/>
                          </m:rPr>
                          <a:rPr lang="en-US" altLang="zh-TW" b="0" i="0" baseline="0" smtClean="0">
                            <a:latin typeface="Cambria Math" panose="02040503050406030204" pitchFamily="18" charset="0"/>
                            <a:cs typeface="Times New Roman" panose="02020603050405020304" pitchFamily="18" charset="0"/>
                          </a:rPr>
                          <m:t>m</m:t>
                        </m:r>
                      </m:sub>
                    </m:sSub>
                  </m:oMath>
                </a14:m>
                <a:r>
                  <a:rPr lang="zh-TW" altLang="en-US" i="0" dirty="0"/>
                  <a:t> </a:t>
                </a:r>
                <a:r>
                  <a:rPr lang="en-US" altLang="zh-TW" i="0" dirty="0"/>
                  <a:t>: </a:t>
                </a:r>
                <a:r>
                  <a:rPr lang="zh-TW" altLang="en-US" i="0" dirty="0"/>
                  <a:t>數據中心</a:t>
                </a:r>
                <a:r>
                  <a:rPr lang="en-US" altLang="zh-TW" i="0" dirty="0"/>
                  <a:t>m</a:t>
                </a:r>
                <a:r>
                  <a:rPr lang="zh-TW" altLang="en-US" i="0" dirty="0"/>
                  <a:t>中應用</a:t>
                </a:r>
                <a:r>
                  <a:rPr lang="en-US" altLang="zh-TW" i="0" dirty="0"/>
                  <a:t>j</a:t>
                </a:r>
                <a:r>
                  <a:rPr lang="zh-TW" altLang="en-US" i="0" dirty="0"/>
                  <a:t>的服務速率。</a:t>
                </a:r>
                <a:endParaRPr lang="en-US" altLang="zh-TW"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sty m:val="p"/>
                          </m:rPr>
                          <a:rPr lang="en-US" altLang="zh-TW" b="0" i="0" baseline="0" smtClean="0">
                            <a:latin typeface="Cambria Math" panose="02040503050406030204" pitchFamily="18" charset="0"/>
                            <a:cs typeface="Times New Roman" panose="02020603050405020304" pitchFamily="18" charset="0"/>
                          </a:rPr>
                          <m:t>c</m:t>
                        </m:r>
                      </m:e>
                      <m:sub>
                        <m:r>
                          <m:rPr>
                            <m:sty m:val="p"/>
                          </m:rPr>
                          <a:rPr lang="en-US" altLang="zh-TW" b="0" i="0" baseline="0" smtClean="0">
                            <a:latin typeface="Cambria Math" panose="02040503050406030204" pitchFamily="18" charset="0"/>
                            <a:cs typeface="Times New Roman" panose="02020603050405020304" pitchFamily="18" charset="0"/>
                          </a:rPr>
                          <m:t>j</m:t>
                        </m:r>
                        <m:r>
                          <a:rPr lang="en-US" altLang="zh-TW" b="0" i="0" baseline="0" smtClean="0">
                            <a:latin typeface="Cambria Math" panose="02040503050406030204" pitchFamily="18" charset="0"/>
                            <a:cs typeface="Times New Roman" panose="02020603050405020304" pitchFamily="18" charset="0"/>
                          </a:rPr>
                          <m:t> ,  </m:t>
                        </m:r>
                        <m:r>
                          <m:rPr>
                            <m:sty m:val="p"/>
                          </m:rPr>
                          <a:rPr lang="en-US" altLang="zh-TW" b="0" i="0" baseline="0" smtClean="0">
                            <a:latin typeface="Cambria Math" panose="02040503050406030204" pitchFamily="18" charset="0"/>
                            <a:cs typeface="Times New Roman" panose="02020603050405020304" pitchFamily="18" charset="0"/>
                          </a:rPr>
                          <m:t>m</m:t>
                        </m:r>
                      </m:sub>
                    </m:sSub>
                    <m:r>
                      <m:rPr>
                        <m:nor/>
                      </m:rPr>
                      <a:rPr lang="en-US" altLang="zh-TW" i="0" dirty="0" smtClean="0"/>
                      <m:t>:</m:t>
                    </m:r>
                  </m:oMath>
                </a14:m>
                <a:r>
                  <a:rPr lang="zh-TW" altLang="en-US" i="0" dirty="0"/>
                  <a:t> 數據中心</a:t>
                </a:r>
                <a:r>
                  <a:rPr lang="en-US" altLang="zh-TW" i="0" dirty="0"/>
                  <a:t>m</a:t>
                </a:r>
                <a:r>
                  <a:rPr lang="zh-TW" altLang="en-US" i="0" dirty="0"/>
                  <a:t>中應用程序</a:t>
                </a:r>
                <a:r>
                  <a:rPr lang="en-US" altLang="zh-TW" i="0" dirty="0"/>
                  <a:t>j</a:t>
                </a:r>
                <a:r>
                  <a:rPr lang="zh-TW" altLang="en-US" i="0" dirty="0"/>
                  <a:t>的活動服務器數。</a:t>
                </a:r>
                <a:endParaRPr lang="en-US" altLang="zh-TW" i="0" dirty="0"/>
              </a:p>
              <a:p>
                <a:pPr marL="0" indent="0">
                  <a:buFont typeface="Arial" panose="020B0604020202020204" pitchFamily="34" charset="0"/>
                  <a:buNone/>
                </a:pPr>
                <a:endParaRPr lang="en-US" altLang="zh-TW" i="0" dirty="0"/>
              </a:p>
              <a:p>
                <a:endParaRPr lang="zh-TW" altLang="en-US" i="0" dirty="0"/>
              </a:p>
            </p:txBody>
          </p:sp>
        </mc:Choice>
        <mc:Fallback xmlns="">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i="0" baseline="0" dirty="0">
                    <a:latin typeface="Cambria Math" panose="02040503050406030204" pitchFamily="18" charset="0"/>
                    <a:cs typeface="Times New Roman" panose="02020603050405020304" pitchFamily="18" charset="0"/>
                  </a:rPr>
                  <a:t>4. MCC</a:t>
                </a:r>
                <a:r>
                  <a:rPr lang="zh-TW" altLang="en-US" i="0" baseline="0" dirty="0">
                    <a:latin typeface="Cambria Math" panose="02040503050406030204" pitchFamily="18" charset="0"/>
                    <a:cs typeface="Times New Roman" panose="02020603050405020304" pitchFamily="18" charset="0"/>
                  </a:rPr>
                  <a:t>的處理延遲：</a:t>
                </a:r>
                <a:endParaRPr lang="en-US" altLang="zh-TW" i="0" baseline="0" dirty="0">
                  <a:latin typeface="Cambria Math" panose="02040503050406030204" pitchFamily="18" charset="0"/>
                  <a:cs typeface="Times New Roman" panose="02020603050405020304" pitchFamily="18" charset="0"/>
                </a:endParaRPr>
              </a:p>
              <a:p>
                <a:pPr marL="0" indent="0">
                  <a:buFont typeface="Arial" panose="020B0604020202020204" pitchFamily="34" charset="0"/>
                  <a:buNone/>
                </a:pPr>
                <a:endParaRPr lang="en-US" altLang="zh-TW" i="0" baseline="0" dirty="0">
                  <a:latin typeface="Cambria Math" panose="02040503050406030204" pitchFamily="18" charset="0"/>
                  <a:cs typeface="Times New Roman" panose="02020603050405020304" pitchFamily="18" charset="0"/>
                </a:endParaRPr>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"y" _(</a:t>
                </a:r>
                <a:r>
                  <a:rPr lang="en-US" altLang="zh-TW" b="0" i="0">
                    <a:latin typeface="Cambria Math" panose="02040503050406030204" pitchFamily="18" charset="0"/>
                  </a:rPr>
                  <a:t>i,</a:t>
                </a:r>
                <a:r>
                  <a:rPr lang="en-US" altLang="zh-TW" b="0" i="0" baseline="0">
                    <a:latin typeface="Cambria Math" panose="02040503050406030204" pitchFamily="18" charset="0"/>
                    <a:cs typeface="Times New Roman" panose="02020603050405020304" pitchFamily="18" charset="0"/>
                  </a:rPr>
                  <a:t>j,m)</a:t>
                </a:r>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i="0" dirty="0"/>
              </a:p>
              <a:p>
                <a:pPr marL="171450" indent="-171450">
                  <a:buFont typeface="Arial" panose="020B0604020202020204" pitchFamily="34" charset="0"/>
                  <a:buChar char="•"/>
                </a:pPr>
                <a:r>
                  <a:rPr lang="en-US" altLang="zh-TW" i="0"/>
                  <a:t>"µ</a:t>
                </a:r>
                <a:r>
                  <a:rPr lang="en-US" altLang="zh-TW" i="0">
                    <a:latin typeface="Cambria Math" panose="02040503050406030204" pitchFamily="18" charset="0"/>
                  </a:rPr>
                  <a:t>" </a:t>
                </a:r>
                <a:r>
                  <a:rPr lang="en-US" altLang="zh-TW" i="0" baseline="0">
                    <a:latin typeface="Cambria Math" panose="02040503050406030204" pitchFamily="18" charset="0"/>
                  </a:rPr>
                  <a:t>_(</a:t>
                </a:r>
                <a:r>
                  <a:rPr lang="en-US" altLang="zh-TW" b="0" i="0" baseline="0">
                    <a:latin typeface="Cambria Math" panose="02040503050406030204" pitchFamily="18" charset="0"/>
                    <a:cs typeface="Times New Roman" panose="02020603050405020304" pitchFamily="18" charset="0"/>
                  </a:rPr>
                  <a:t>j ,  m)</a:t>
                </a:r>
                <a:r>
                  <a:rPr lang="zh-TW" altLang="en-US" i="0" dirty="0"/>
                  <a:t> </a:t>
                </a:r>
                <a:r>
                  <a:rPr lang="en-US" altLang="zh-TW" i="0" dirty="0"/>
                  <a:t>: </a:t>
                </a:r>
                <a:r>
                  <a:rPr lang="zh-TW" altLang="en-US" i="0" dirty="0"/>
                  <a:t>數據中心</a:t>
                </a:r>
                <a:r>
                  <a:rPr lang="en-US" altLang="zh-TW" i="0" dirty="0"/>
                  <a:t>m</a:t>
                </a:r>
                <a:r>
                  <a:rPr lang="zh-TW" altLang="en-US" i="0" dirty="0"/>
                  <a:t>中應用</a:t>
                </a:r>
                <a:r>
                  <a:rPr lang="en-US" altLang="zh-TW" i="0" dirty="0"/>
                  <a:t>j</a:t>
                </a:r>
                <a:r>
                  <a:rPr lang="zh-TW" altLang="en-US" i="0" dirty="0"/>
                  <a:t>的服務速率。</a:t>
                </a:r>
                <a:endParaRPr lang="en-US" altLang="zh-TW"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baseline="0">
                    <a:latin typeface="Cambria Math" panose="02040503050406030204" pitchFamily="18" charset="0"/>
                    <a:cs typeface="Times New Roman" panose="02020603050405020304" pitchFamily="18" charset="0"/>
                  </a:rPr>
                  <a:t>c_(j ,  m)</a:t>
                </a:r>
                <a:r>
                  <a:rPr lang="en-US" altLang="zh-TW" b="0" i="0" baseline="0" dirty="0">
                    <a:latin typeface="Cambria Math" panose="02040503050406030204" pitchFamily="18" charset="0"/>
                    <a:cs typeface="Times New Roman" panose="02020603050405020304" pitchFamily="18" charset="0"/>
                  </a:rPr>
                  <a:t> "</a:t>
                </a:r>
                <a:r>
                  <a:rPr lang="en-US" altLang="zh-TW" i="0" dirty="0">
                    <a:latin typeface="Cambria Math" panose="02040503050406030204" pitchFamily="18" charset="0"/>
                  </a:rPr>
                  <a:t>:</a:t>
                </a:r>
                <a:r>
                  <a:rPr lang="zh-TW" altLang="en-US" i="0" dirty="0"/>
                  <a:t>" 數據中心</a:t>
                </a:r>
                <a:r>
                  <a:rPr lang="en-US" altLang="zh-TW" i="0" dirty="0"/>
                  <a:t>m</a:t>
                </a:r>
                <a:r>
                  <a:rPr lang="zh-TW" altLang="en-US" i="0" dirty="0"/>
                  <a:t>中應用程序</a:t>
                </a:r>
                <a:r>
                  <a:rPr lang="en-US" altLang="zh-TW" i="0" dirty="0"/>
                  <a:t>j</a:t>
                </a:r>
                <a:r>
                  <a:rPr lang="zh-TW" altLang="en-US" i="0" dirty="0"/>
                  <a:t>的活動服務器數。</a:t>
                </a:r>
                <a:endParaRPr lang="en-US" altLang="zh-TW" i="0" dirty="0"/>
              </a:p>
              <a:p>
                <a:pPr marL="0" indent="0">
                  <a:buFont typeface="Arial" panose="020B0604020202020204" pitchFamily="34" charset="0"/>
                  <a:buNone/>
                </a:pPr>
                <a:endParaRPr lang="en-US" altLang="zh-TW" i="0" dirty="0"/>
              </a:p>
              <a:p>
                <a:endParaRPr lang="zh-TW" altLang="en-US" i="0"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376389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5. </a:t>
                </a:r>
                <a:r>
                  <a:rPr lang="zh-TW" altLang="en-US" dirty="0"/>
                  <a:t>回傳網絡的帶寬成本 </a:t>
                </a:r>
                <a:r>
                  <a:rPr lang="en-US" altLang="zh-TW" dirty="0"/>
                  <a:t>: </a:t>
                </a:r>
              </a:p>
              <a:p>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m:rPr>
                            <m:sty m:val="p"/>
                          </m:rPr>
                          <a:rPr lang="en-US" altLang="zh-TW" b="0" i="0" smtClean="0">
                            <a:latin typeface="Cambria Math" panose="02040503050406030204" pitchFamily="18" charset="0"/>
                          </a:rPr>
                          <m:t>i</m:t>
                        </m:r>
                        <m:r>
                          <a:rPr lang="en-US" altLang="zh-TW" b="0" i="0" smtClean="0">
                            <a:latin typeface="Cambria Math" panose="02040503050406030204" pitchFamily="18" charset="0"/>
                          </a:rPr>
                          <m:t>,</m:t>
                        </m:r>
                        <m:r>
                          <m:rPr>
                            <m:sty m:val="p"/>
                          </m:rPr>
                          <a:rPr lang="en-US" altLang="zh-TW" b="0" i="0" baseline="0" smtClean="0">
                            <a:latin typeface="Cambria Math" panose="02040503050406030204" pitchFamily="18" charset="0"/>
                            <a:cs typeface="Times New Roman" panose="02020603050405020304" pitchFamily="18" charset="0"/>
                          </a:rPr>
                          <m:t>j</m:t>
                        </m:r>
                        <m:r>
                          <a:rPr lang="en-US" altLang="zh-TW" b="0" i="0" baseline="0" smtClean="0">
                            <a:latin typeface="Cambria Math" panose="02040503050406030204" pitchFamily="18" charset="0"/>
                            <a:cs typeface="Times New Roman" panose="02020603050405020304" pitchFamily="18" charset="0"/>
                          </a:rPr>
                          <m:t>,</m:t>
                        </m:r>
                        <m:r>
                          <m:rPr>
                            <m:sty m:val="p"/>
                          </m:rPr>
                          <a:rPr lang="en-US" altLang="zh-TW" b="0" i="0" baseline="0" smtClean="0">
                            <a:latin typeface="Cambria Math" panose="02040503050406030204" pitchFamily="18" charset="0"/>
                            <a:cs typeface="Times New Roman" panose="02020603050405020304" pitchFamily="18" charset="0"/>
                          </a:rPr>
                          <m:t>m</m:t>
                        </m:r>
                      </m:sub>
                    </m:sSub>
                  </m:oMath>
                </a14:m>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s</m:t>
                        </m:r>
                      </m:e>
                      <m:sub>
                        <m:r>
                          <a:rPr lang="en-US" altLang="zh-TW" b="0" i="1" baseline="0" smtClean="0">
                            <a:latin typeface="Cambria Math" panose="02040503050406030204" pitchFamily="18" charset="0"/>
                            <a:cs typeface="Times New Roman" panose="02020603050405020304" pitchFamily="18" charset="0"/>
                          </a:rPr>
                          <m:t>𝑗</m:t>
                        </m:r>
                      </m:sub>
                    </m:sSub>
                  </m:oMath>
                </a14:m>
                <a:r>
                  <a:rPr lang="zh-TW" altLang="en-US" baseline="0" dirty="0">
                    <a:latin typeface="Times New Roman" panose="02020603050405020304" pitchFamily="18" charset="0"/>
                    <a:cs typeface="Times New Roman" panose="02020603050405020304" pitchFamily="18" charset="0"/>
                  </a:rPr>
                  <a:t> </a:t>
                </a:r>
                <a:r>
                  <a:rPr lang="en-US" altLang="zh-TW" baseline="0" dirty="0">
                    <a:latin typeface="Times New Roman" panose="02020603050405020304" pitchFamily="18" charset="0"/>
                    <a:cs typeface="Times New Roman" panose="02020603050405020304" pitchFamily="18" charset="0"/>
                  </a:rPr>
                  <a:t>: </a:t>
                </a:r>
                <a:r>
                  <a:rPr lang="zh-TW" altLang="en-US" dirty="0"/>
                  <a:t>應用程序</a:t>
                </a:r>
                <a:r>
                  <a:rPr lang="en-US" altLang="zh-TW" dirty="0"/>
                  <a:t>j</a:t>
                </a:r>
                <a:r>
                  <a:rPr lang="zh-TW" altLang="en-US" dirty="0"/>
                  <a:t>的請求大小（以</a:t>
                </a:r>
                <a:r>
                  <a:rPr lang="en-US" altLang="zh-TW" dirty="0"/>
                  <a:t>Mb /</a:t>
                </a:r>
                <a:r>
                  <a:rPr lang="zh-TW" altLang="en-US" dirty="0"/>
                  <a:t>請求為單位）</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P</m:t>
                        </m:r>
                      </m:e>
                      <m:sub>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 </a:t>
                </a:r>
                <a:r>
                  <a:rPr lang="zh-TW" altLang="en-US" dirty="0"/>
                  <a:t>回程到數據中心</a:t>
                </a:r>
                <a:r>
                  <a:rPr lang="en-US" altLang="zh-TW" dirty="0"/>
                  <a:t>m</a:t>
                </a:r>
                <a:r>
                  <a:rPr lang="zh-TW" altLang="en-US" dirty="0"/>
                  <a:t>的帶寬價格（美元</a:t>
                </a:r>
                <a:r>
                  <a:rPr lang="en-US" altLang="zh-TW" dirty="0"/>
                  <a:t>/ Mbps</a:t>
                </a:r>
                <a:r>
                  <a:rPr lang="zh-TW" altLang="en-US" dirty="0"/>
                  <a:t>）。</a:t>
                </a:r>
              </a:p>
            </p:txBody>
          </p:sp>
        </mc:Choice>
        <mc:Fallback xmlns="">
          <p:sp>
            <p:nvSpPr>
              <p:cNvPr id="3" name="備忘稿版面配置區 2"/>
              <p:cNvSpPr>
                <a:spLocks noGrp="1"/>
              </p:cNvSpPr>
              <p:nvPr>
                <p:ph type="body" idx="1"/>
              </p:nvPr>
            </p:nvSpPr>
            <p:spPr/>
            <p:txBody>
              <a:bodyPr/>
              <a:lstStyle/>
              <a:p>
                <a:r>
                  <a:rPr lang="en-US" altLang="zh-TW" dirty="0"/>
                  <a:t>5. </a:t>
                </a:r>
                <a:r>
                  <a:rPr lang="zh-TW" altLang="en-US" dirty="0"/>
                  <a:t>回傳網絡的帶寬成本 </a:t>
                </a:r>
                <a:r>
                  <a:rPr lang="en-US" altLang="zh-TW" dirty="0"/>
                  <a:t>: </a:t>
                </a:r>
              </a:p>
              <a:p>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baseline="0">
                    <a:latin typeface="Cambria Math" panose="02040503050406030204" pitchFamily="18" charset="0"/>
                    <a:cs typeface="Times New Roman" panose="02020603050405020304" pitchFamily="18" charset="0"/>
                  </a:rPr>
                  <a:t>"y" _(</a:t>
                </a:r>
                <a:r>
                  <a:rPr lang="en-US" altLang="zh-TW" b="0" i="0">
                    <a:latin typeface="Cambria Math" panose="02040503050406030204" pitchFamily="18" charset="0"/>
                  </a:rPr>
                  <a:t>i,</a:t>
                </a:r>
                <a:r>
                  <a:rPr lang="en-US" altLang="zh-TW" b="0" i="0" baseline="0">
                    <a:latin typeface="Cambria Math" panose="02040503050406030204" pitchFamily="18" charset="0"/>
                    <a:cs typeface="Times New Roman" panose="02020603050405020304" pitchFamily="18" charset="0"/>
                  </a:rPr>
                  <a:t>j,m)</a:t>
                </a:r>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baseline="0">
                    <a:latin typeface="Cambria Math" panose="02040503050406030204" pitchFamily="18" charset="0"/>
                    <a:cs typeface="Times New Roman" panose="02020603050405020304" pitchFamily="18" charset="0"/>
                  </a:rPr>
                  <a:t>"s" _𝑗</a:t>
                </a:r>
                <a:r>
                  <a:rPr lang="zh-TW" altLang="en-US" baseline="0" dirty="0">
                    <a:latin typeface="Times New Roman" panose="02020603050405020304" pitchFamily="18" charset="0"/>
                    <a:cs typeface="Times New Roman" panose="02020603050405020304" pitchFamily="18" charset="0"/>
                  </a:rPr>
                  <a:t> </a:t>
                </a:r>
                <a:r>
                  <a:rPr lang="en-US" altLang="zh-TW" baseline="0" dirty="0">
                    <a:latin typeface="Times New Roman" panose="02020603050405020304" pitchFamily="18" charset="0"/>
                    <a:cs typeface="Times New Roman" panose="02020603050405020304" pitchFamily="18" charset="0"/>
                  </a:rPr>
                  <a:t>: </a:t>
                </a:r>
                <a:r>
                  <a:rPr lang="zh-TW" altLang="en-US" dirty="0"/>
                  <a:t>應用程序</a:t>
                </a:r>
                <a:r>
                  <a:rPr lang="en-US" altLang="zh-TW" dirty="0"/>
                  <a:t>j</a:t>
                </a:r>
                <a:r>
                  <a:rPr lang="zh-TW" altLang="en-US" dirty="0"/>
                  <a:t>的請求大小（以</a:t>
                </a:r>
                <a:r>
                  <a:rPr lang="en-US" altLang="zh-TW" dirty="0"/>
                  <a:t>Mb /</a:t>
                </a:r>
                <a:r>
                  <a:rPr lang="zh-TW" altLang="en-US" dirty="0"/>
                  <a:t>請求為單位）</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"P" _𝑚</a:t>
                </a:r>
                <a:r>
                  <a:rPr lang="zh-TW" altLang="en-US" dirty="0"/>
                  <a:t> </a:t>
                </a:r>
                <a:r>
                  <a:rPr lang="en-US" altLang="zh-TW" dirty="0"/>
                  <a:t>: </a:t>
                </a:r>
                <a:r>
                  <a:rPr lang="zh-TW" altLang="en-US" dirty="0"/>
                  <a:t>回程到數據中心</a:t>
                </a:r>
                <a:r>
                  <a:rPr lang="en-US" altLang="zh-TW" dirty="0"/>
                  <a:t>m</a:t>
                </a:r>
                <a:r>
                  <a:rPr lang="zh-TW" altLang="en-US" dirty="0"/>
                  <a:t>的帶寬價格（美元</a:t>
                </a:r>
                <a:r>
                  <a:rPr lang="en-US" altLang="zh-TW" dirty="0"/>
                  <a:t>/ Mbps</a:t>
                </a:r>
                <a:r>
                  <a:rPr lang="zh-TW" altLang="en-US" dirty="0"/>
                  <a:t>）。</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400520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b="0" dirty="0"/>
              <a:t>軟件定義網絡（</a:t>
            </a:r>
            <a:r>
              <a:rPr lang="en-US" altLang="zh-TW" b="0" dirty="0"/>
              <a:t>SDN</a:t>
            </a:r>
            <a:r>
              <a:rPr lang="zh-TW" altLang="en-US" b="0" dirty="0"/>
              <a:t>）</a:t>
            </a:r>
            <a:r>
              <a:rPr lang="en-US" altLang="zh-TW" b="0" dirty="0"/>
              <a:t>[9]</a:t>
            </a:r>
            <a:r>
              <a:rPr lang="zh-TW" altLang="en-US" b="0" dirty="0"/>
              <a:t>和網絡功能虛擬化（</a:t>
            </a:r>
            <a:r>
              <a:rPr lang="en-US" altLang="zh-TW" b="0" dirty="0"/>
              <a:t>NFV</a:t>
            </a:r>
            <a:r>
              <a:rPr lang="zh-TW" altLang="en-US" b="0" dirty="0"/>
              <a:t>）</a:t>
            </a:r>
            <a:r>
              <a:rPr lang="en-US" altLang="zh-TW" b="0" dirty="0"/>
              <a:t>[10]</a:t>
            </a:r>
            <a:r>
              <a:rPr lang="zh-TW" altLang="en-US" b="0" dirty="0"/>
              <a:t>被認為是吸引人的解決方案，可將控制平面和數據平面分離，並將網絡功能與移動網絡中的專用硬件分離</a:t>
            </a:r>
            <a:r>
              <a:rPr lang="en-US" altLang="zh-TW" b="0" dirty="0"/>
              <a:t>[11]-[14]</a:t>
            </a:r>
            <a:r>
              <a:rPr lang="zh-TW" altLang="en-US" b="0" dirty="0"/>
              <a:t>。</a:t>
            </a:r>
            <a:endParaRPr lang="en-US" altLang="zh-TW" b="0" dirty="0"/>
          </a:p>
          <a:p>
            <a:pPr marL="171450" indent="-171450">
              <a:buFont typeface="Arial" panose="020B0604020202020204" pitchFamily="34" charset="0"/>
              <a:buChar char="•"/>
            </a:pPr>
            <a:r>
              <a:rPr lang="en-US" altLang="zh-TW" b="0" dirty="0"/>
              <a:t>[15]-[18]</a:t>
            </a:r>
            <a:r>
              <a:rPr lang="zh-TW" altLang="en-US" b="0" dirty="0"/>
              <a:t>中的研究人員提出了一些基於</a:t>
            </a:r>
            <a:r>
              <a:rPr lang="en-US" altLang="zh-TW" b="0" dirty="0"/>
              <a:t>SDN</a:t>
            </a:r>
            <a:r>
              <a:rPr lang="zh-TW" altLang="en-US" b="0" dirty="0"/>
              <a:t>的移動網絡方法，將傳統</a:t>
            </a:r>
            <a:r>
              <a:rPr lang="en-US" altLang="zh-TW" b="0" dirty="0"/>
              <a:t>EPC</a:t>
            </a:r>
            <a:r>
              <a:rPr lang="zh-TW" altLang="en-US" b="0" dirty="0"/>
              <a:t>實體分為控制平面和數據平面以提高傳輸效率。</a:t>
            </a:r>
            <a:endParaRPr lang="en-US" altLang="zh-TW" b="0" dirty="0"/>
          </a:p>
          <a:p>
            <a:pPr marL="171450" indent="-171450">
              <a:buFont typeface="Arial" panose="020B0604020202020204" pitchFamily="34" charset="0"/>
              <a:buChar char="•"/>
            </a:pPr>
            <a:r>
              <a:rPr lang="zh-TW" altLang="en-US" b="0" dirty="0"/>
              <a:t>在</a:t>
            </a:r>
            <a:r>
              <a:rPr lang="en-US" altLang="zh-TW" b="0" dirty="0"/>
              <a:t>[17]</a:t>
            </a:r>
            <a:r>
              <a:rPr lang="zh-TW" altLang="en-US" b="0" dirty="0"/>
              <a:t>中提出了一種基於</a:t>
            </a:r>
            <a:r>
              <a:rPr lang="en-US" altLang="zh-TW" b="0" dirty="0"/>
              <a:t>NFV</a:t>
            </a:r>
            <a:r>
              <a:rPr lang="zh-TW" altLang="en-US" b="0" dirty="0"/>
              <a:t>的</a:t>
            </a:r>
            <a:r>
              <a:rPr lang="en-US" altLang="zh-TW" b="0" dirty="0"/>
              <a:t>EPC</a:t>
            </a:r>
            <a:r>
              <a:rPr lang="zh-TW" altLang="en-US" b="0" dirty="0"/>
              <a:t>功能虛擬網絡，該虛擬網絡在通用服務器上運行，該網絡將網絡功能與專用硬件分離。</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a:t>
            </a:fld>
            <a:endParaRPr lang="zh-TW" altLang="en-US"/>
          </a:p>
        </p:txBody>
      </p:sp>
    </p:spTree>
    <p:extLst>
      <p:ext uri="{BB962C8B-B14F-4D97-AF65-F5344CB8AC3E}">
        <p14:creationId xmlns:p14="http://schemas.microsoft.com/office/powerpoint/2010/main" val="1023593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6.</a:t>
                </a:r>
                <a:r>
                  <a:rPr lang="zh-TW" altLang="en-US" dirty="0"/>
                  <a:t>與回程延遲有關的收入損失：</a:t>
                </a:r>
                <a:endParaRPr lang="en-US" altLang="zh-TW" dirty="0"/>
              </a:p>
              <a:p>
                <a:r>
                  <a:rPr lang="zh-TW" altLang="en-US" dirty="0"/>
                  <a:t>由於回程延遲通常會導致收入損失，因此我們將其視為一種成本。</a:t>
                </a:r>
                <a:endParaRPr lang="en-US" altLang="zh-TW" dirty="0"/>
              </a:p>
              <a:p>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m:rPr>
                            <m:sty m:val="p"/>
                          </m:rPr>
                          <a:rPr lang="en-US" altLang="zh-TW" b="0" i="0" smtClean="0">
                            <a:latin typeface="Cambria Math" panose="02040503050406030204" pitchFamily="18" charset="0"/>
                          </a:rPr>
                          <m:t>i</m:t>
                        </m:r>
                        <m:r>
                          <a:rPr lang="en-US" altLang="zh-TW" b="0" i="0" smtClean="0">
                            <a:latin typeface="Cambria Math" panose="02040503050406030204" pitchFamily="18" charset="0"/>
                          </a:rPr>
                          <m:t>,</m:t>
                        </m:r>
                        <m:r>
                          <m:rPr>
                            <m:sty m:val="p"/>
                          </m:rPr>
                          <a:rPr lang="en-US" altLang="zh-TW" b="0" i="0" baseline="0" smtClean="0">
                            <a:latin typeface="Cambria Math" panose="02040503050406030204" pitchFamily="18" charset="0"/>
                            <a:cs typeface="Times New Roman" panose="02020603050405020304" pitchFamily="18" charset="0"/>
                          </a:rPr>
                          <m:t>j</m:t>
                        </m:r>
                        <m:r>
                          <a:rPr lang="en-US" altLang="zh-TW" b="0" i="0" baseline="0" smtClean="0">
                            <a:latin typeface="Cambria Math" panose="02040503050406030204" pitchFamily="18" charset="0"/>
                            <a:cs typeface="Times New Roman" panose="02020603050405020304" pitchFamily="18" charset="0"/>
                          </a:rPr>
                          <m:t>,</m:t>
                        </m:r>
                        <m:r>
                          <m:rPr>
                            <m:sty m:val="p"/>
                          </m:rPr>
                          <a:rPr lang="en-US" altLang="zh-TW" b="0" i="0" baseline="0" smtClean="0">
                            <a:latin typeface="Cambria Math" panose="02040503050406030204" pitchFamily="18" charset="0"/>
                            <a:cs typeface="Times New Roman" panose="02020603050405020304" pitchFamily="18" charset="0"/>
                          </a:rPr>
                          <m:t>m</m:t>
                        </m:r>
                      </m:sub>
                    </m:sSub>
                  </m:oMath>
                </a14:m>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d</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a14:m>
                <a:r>
                  <a:rPr lang="zh-TW" altLang="en-US" dirty="0"/>
                  <a:t> </a:t>
                </a:r>
                <a:r>
                  <a:rPr lang="en-US" altLang="zh-TW" dirty="0"/>
                  <a:t>: </a:t>
                </a:r>
                <a:r>
                  <a:rPr lang="zh-TW" altLang="en-US" dirty="0"/>
                  <a:t>與</a:t>
                </a:r>
                <a:r>
                  <a:rPr lang="en-US" altLang="zh-TW" dirty="0"/>
                  <a:t>MEC </a:t>
                </a:r>
                <a:r>
                  <a:rPr lang="en-US" altLang="zh-TW" dirty="0" err="1"/>
                  <a:t>i</a:t>
                </a:r>
                <a:r>
                  <a:rPr lang="zh-TW" altLang="en-US" dirty="0"/>
                  <a:t>和數據中心</a:t>
                </a:r>
                <a:r>
                  <a:rPr lang="en-US" altLang="zh-TW" dirty="0"/>
                  <a:t>m</a:t>
                </a:r>
                <a:r>
                  <a:rPr lang="zh-TW" altLang="en-US" dirty="0"/>
                  <a:t>相關的回程網絡的延遲（以</a:t>
                </a:r>
                <a:r>
                  <a:rPr lang="en-US" altLang="zh-TW" dirty="0" err="1"/>
                  <a:t>ms</a:t>
                </a:r>
                <a:r>
                  <a:rPr lang="zh-TW" altLang="en-US" dirty="0"/>
                  <a:t>為單位）。</a:t>
                </a:r>
                <a:endParaRPr lang="en-US" altLang="zh-TW" dirty="0"/>
              </a:p>
              <a:p>
                <a:pPr marL="171450" indent="-171450">
                  <a:buFont typeface="Arial" panose="020B0604020202020204" pitchFamily="34" charset="0"/>
                  <a:buChar cha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l-GR" altLang="zh-TW" smtClean="0"/>
                          <m:t>ε</m:t>
                        </m:r>
                      </m:e>
                      <m:sub>
                        <m:r>
                          <a:rPr lang="en-US" altLang="zh-TW" b="0" i="1" baseline="0" smtClean="0">
                            <a:latin typeface="Cambria Math" panose="02040503050406030204" pitchFamily="18" charset="0"/>
                            <a:cs typeface="Times New Roman" panose="02020603050405020304" pitchFamily="18" charset="0"/>
                          </a:rPr>
                          <m:t>𝑗</m:t>
                        </m:r>
                      </m:sub>
                    </m:sSub>
                  </m:oMath>
                </a14:m>
                <a:r>
                  <a:rPr lang="zh-TW" altLang="en-US" dirty="0"/>
                  <a:t> </a:t>
                </a:r>
                <a:r>
                  <a:rPr lang="en-US" altLang="zh-TW" dirty="0"/>
                  <a:t>: </a:t>
                </a:r>
                <a:r>
                  <a:rPr lang="zh-TW" altLang="en-US" dirty="0"/>
                  <a:t>應用</a:t>
                </a:r>
                <a:r>
                  <a:rPr lang="en-US" altLang="zh-TW" dirty="0"/>
                  <a:t>j</a:t>
                </a:r>
                <a:r>
                  <a:rPr lang="zh-TW" altLang="en-US" dirty="0"/>
                  <a:t>的懲罰因子（以美元</a:t>
                </a:r>
                <a:r>
                  <a:rPr lang="en-US" altLang="zh-TW" dirty="0"/>
                  <a:t>/</a:t>
                </a:r>
                <a:r>
                  <a:rPr lang="zh-TW" altLang="en-US" dirty="0"/>
                  <a:t>毫秒為單位）。</a:t>
                </a:r>
              </a:p>
            </p:txBody>
          </p:sp>
        </mc:Choice>
        <mc:Fallback xmlns="">
          <p:sp>
            <p:nvSpPr>
              <p:cNvPr id="3" name="備忘稿版面配置區 2"/>
              <p:cNvSpPr>
                <a:spLocks noGrp="1"/>
              </p:cNvSpPr>
              <p:nvPr>
                <p:ph type="body" idx="1"/>
              </p:nvPr>
            </p:nvSpPr>
            <p:spPr/>
            <p:txBody>
              <a:bodyPr/>
              <a:lstStyle/>
              <a:p>
                <a:r>
                  <a:rPr lang="en-US" altLang="zh-TW" dirty="0"/>
                  <a:t>6.</a:t>
                </a:r>
                <a:r>
                  <a:rPr lang="zh-TW" altLang="en-US" dirty="0"/>
                  <a:t>與回程延遲有關的收入損失：</a:t>
                </a:r>
                <a:endParaRPr lang="en-US" altLang="zh-TW" dirty="0"/>
              </a:p>
              <a:p>
                <a:r>
                  <a:rPr lang="zh-TW" altLang="en-US" dirty="0"/>
                  <a:t>由於回程延遲通常會導致收入損失，因此我們將其視為一種成本。</a:t>
                </a:r>
                <a:endParaRPr lang="en-US" altLang="zh-TW" dirty="0"/>
              </a:p>
              <a:p>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b="0" i="0" baseline="0">
                    <a:latin typeface="Cambria Math" panose="02040503050406030204" pitchFamily="18" charset="0"/>
                    <a:cs typeface="Times New Roman" panose="02020603050405020304" pitchFamily="18" charset="0"/>
                  </a:rPr>
                  <a:t>"y" _(</a:t>
                </a:r>
                <a:r>
                  <a:rPr lang="en-US" altLang="zh-TW" b="0" i="0">
                    <a:latin typeface="Cambria Math" panose="02040503050406030204" pitchFamily="18" charset="0"/>
                  </a:rPr>
                  <a:t>i,</a:t>
                </a:r>
                <a:r>
                  <a:rPr lang="en-US" altLang="zh-TW" b="0" i="0" baseline="0">
                    <a:latin typeface="Cambria Math" panose="02040503050406030204" pitchFamily="18" charset="0"/>
                    <a:cs typeface="Times New Roman" panose="02020603050405020304" pitchFamily="18" charset="0"/>
                  </a:rPr>
                  <a:t>j,m)</a:t>
                </a:r>
                <a:r>
                  <a:rPr lang="zh-TW" altLang="en-US" i="0" dirty="0"/>
                  <a:t> </a:t>
                </a:r>
                <a:r>
                  <a:rPr lang="en-US" altLang="zh-TW" i="0" dirty="0"/>
                  <a:t>: </a:t>
                </a:r>
                <a:r>
                  <a:rPr lang="zh-TW" altLang="en-US" i="0" dirty="0"/>
                  <a:t>從</a:t>
                </a:r>
                <a:r>
                  <a:rPr lang="en-US" altLang="zh-TW" i="0" dirty="0"/>
                  <a:t>MEC </a:t>
                </a:r>
                <a:r>
                  <a:rPr lang="en-US" altLang="zh-TW" i="0" dirty="0" err="1"/>
                  <a:t>i</a:t>
                </a:r>
                <a:r>
                  <a:rPr lang="zh-TW" altLang="en-US" i="0" dirty="0"/>
                  <a:t>分配給數據中心</a:t>
                </a:r>
                <a:r>
                  <a:rPr lang="en-US" altLang="zh-TW" i="0" dirty="0"/>
                  <a:t>m</a:t>
                </a:r>
                <a:r>
                  <a:rPr lang="zh-TW" altLang="en-US" i="0" dirty="0"/>
                  <a:t>的應用</a:t>
                </a:r>
                <a:r>
                  <a:rPr lang="en-US" altLang="zh-TW" i="0" dirty="0"/>
                  <a:t>j</a:t>
                </a:r>
                <a:r>
                  <a:rPr lang="zh-TW" altLang="en-US" i="0" dirty="0"/>
                  <a:t>的請求速率（以請求</a:t>
                </a:r>
                <a:r>
                  <a:rPr lang="en-US" altLang="zh-TW" i="0" dirty="0"/>
                  <a:t>/</a:t>
                </a:r>
                <a:r>
                  <a:rPr lang="zh-TW" altLang="en-US" i="0" dirty="0"/>
                  <a:t>秒為單位）。</a:t>
                </a:r>
                <a:endParaRPr lang="en-US" altLang="zh-TW" dirty="0"/>
              </a:p>
              <a:p>
                <a:pPr marL="171450" indent="-171450">
                  <a:buFont typeface="Arial" panose="020B0604020202020204" pitchFamily="34" charset="0"/>
                  <a:buChar char="•"/>
                </a:pPr>
                <a:r>
                  <a:rPr lang="en-US" altLang="zh-TW" b="0" i="0" baseline="0">
                    <a:latin typeface="Cambria Math" panose="02040503050406030204" pitchFamily="18" charset="0"/>
                    <a:cs typeface="Times New Roman" panose="02020603050405020304" pitchFamily="18" charset="0"/>
                  </a:rPr>
                  <a:t>"d" _(</a:t>
                </a:r>
                <a:r>
                  <a:rPr lang="en-US" altLang="zh-TW" b="0" i="0">
                    <a:latin typeface="Cambria Math" panose="02040503050406030204" pitchFamily="18" charset="0"/>
                  </a:rPr>
                  <a:t>𝑖,𝑚</a:t>
                </a:r>
                <a:r>
                  <a:rPr lang="en-US" altLang="zh-TW" b="0" i="0" baseline="0">
                    <a:latin typeface="Cambria Math" panose="02040503050406030204" pitchFamily="18" charset="0"/>
                  </a:rPr>
                  <a:t>)</a:t>
                </a:r>
                <a:r>
                  <a:rPr lang="zh-TW" altLang="en-US" dirty="0"/>
                  <a:t> </a:t>
                </a:r>
                <a:r>
                  <a:rPr lang="en-US" altLang="zh-TW" dirty="0"/>
                  <a:t>: </a:t>
                </a:r>
                <a:r>
                  <a:rPr lang="zh-TW" altLang="en-US" dirty="0"/>
                  <a:t>與</a:t>
                </a:r>
                <a:r>
                  <a:rPr lang="en-US" altLang="zh-TW" dirty="0"/>
                  <a:t>MEC </a:t>
                </a:r>
                <a:r>
                  <a:rPr lang="en-US" altLang="zh-TW" dirty="0" err="1"/>
                  <a:t>i</a:t>
                </a:r>
                <a:r>
                  <a:rPr lang="zh-TW" altLang="en-US" dirty="0"/>
                  <a:t>和數據中心</a:t>
                </a:r>
                <a:r>
                  <a:rPr lang="en-US" altLang="zh-TW" dirty="0"/>
                  <a:t>m</a:t>
                </a:r>
                <a:r>
                  <a:rPr lang="zh-TW" altLang="en-US" dirty="0"/>
                  <a:t>相關的回程網絡的延遲（以</a:t>
                </a:r>
                <a:r>
                  <a:rPr lang="en-US" altLang="zh-TW" dirty="0" err="1"/>
                  <a:t>ms</a:t>
                </a:r>
                <a:r>
                  <a:rPr lang="zh-TW" altLang="en-US" dirty="0"/>
                  <a:t>為單位）。</a:t>
                </a:r>
                <a:endParaRPr lang="en-US" altLang="zh-TW" dirty="0"/>
              </a:p>
              <a:p>
                <a:pPr marL="171450" indent="-171450">
                  <a:buFont typeface="Arial" panose="020B0604020202020204" pitchFamily="34" charset="0"/>
                  <a:buChar char="•"/>
                </a:pPr>
                <a:r>
                  <a:rPr lang="el-GR" altLang="zh-TW" i="0"/>
                  <a:t>"ε</a:t>
                </a:r>
                <a:r>
                  <a:rPr lang="el-GR" altLang="zh-TW" i="0">
                    <a:latin typeface="Cambria Math" panose="02040503050406030204" pitchFamily="18" charset="0"/>
                  </a:rPr>
                  <a:t>" </a:t>
                </a:r>
                <a:r>
                  <a:rPr lang="en-US" altLang="zh-TW" i="0" baseline="0">
                    <a:latin typeface="Cambria Math" panose="02040503050406030204" pitchFamily="18" charset="0"/>
                  </a:rPr>
                  <a:t>_</a:t>
                </a:r>
                <a:r>
                  <a:rPr lang="en-US" altLang="zh-TW" b="0" i="0" baseline="0">
                    <a:latin typeface="Cambria Math" panose="02040503050406030204" pitchFamily="18" charset="0"/>
                    <a:cs typeface="Times New Roman" panose="02020603050405020304" pitchFamily="18" charset="0"/>
                  </a:rPr>
                  <a:t>𝑗</a:t>
                </a:r>
                <a:r>
                  <a:rPr lang="zh-TW" altLang="en-US" dirty="0"/>
                  <a:t> </a:t>
                </a:r>
                <a:r>
                  <a:rPr lang="en-US" altLang="zh-TW" dirty="0"/>
                  <a:t>: </a:t>
                </a:r>
                <a:r>
                  <a:rPr lang="zh-TW" altLang="en-US" dirty="0"/>
                  <a:t>應用</a:t>
                </a:r>
                <a:r>
                  <a:rPr lang="en-US" altLang="zh-TW" dirty="0"/>
                  <a:t>j</a:t>
                </a:r>
                <a:r>
                  <a:rPr lang="zh-TW" altLang="en-US" dirty="0"/>
                  <a:t>的懲罰因子（以美元</a:t>
                </a:r>
                <a:r>
                  <a:rPr lang="en-US" altLang="zh-TW" dirty="0"/>
                  <a:t>/</a:t>
                </a:r>
                <a:r>
                  <a:rPr lang="zh-TW" altLang="en-US" dirty="0"/>
                  <a:t>毫秒為單位）。</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18827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因此，最佳工作量分配可公式化為總系統成本最小化問題：</a:t>
                </a:r>
                <a:endParaRPr lang="en-US" altLang="zh-TW" dirty="0"/>
              </a:p>
              <a:p>
                <a:endParaRPr lang="en-US" altLang="zh-TW" dirty="0"/>
              </a:p>
              <a:p>
                <a:r>
                  <a:rPr lang="en-US" altLang="zh-TW" dirty="0"/>
                  <a:t>C1 : </a:t>
                </a:r>
                <a14:m>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𝐷</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𝑗</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𝑒𝑑𝑔𝑒</m:t>
                        </m:r>
                      </m:sup>
                    </m:sSubSup>
                  </m:oMath>
                </a14:m>
                <a:r>
                  <a:rPr lang="en-US" altLang="zh-TW" dirty="0"/>
                  <a:t> =&gt; Processing delay of MEC  :  </a:t>
                </a:r>
                <a:r>
                  <a:rPr lang="zh-TW" altLang="en-US" dirty="0"/>
                  <a:t>小於容忍值</a:t>
                </a:r>
                <a:endParaRPr lang="en-US" altLang="zh-TW" dirty="0"/>
              </a:p>
              <a:p>
                <a:r>
                  <a:rPr lang="en-US" altLang="zh-TW" dirty="0"/>
                  <a:t>C2 : </a:t>
                </a: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𝑥</m:t>
                        </m:r>
                      </m:e>
                      <m:sub>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𝑗</m:t>
                        </m:r>
                      </m:sub>
                    </m:sSub>
                  </m:oMath>
                </a14:m>
                <a:r>
                  <a:rPr lang="en-US" altLang="zh-TW" dirty="0"/>
                  <a:t> =&gt; the request rate of application j allocated</a:t>
                </a:r>
                <a:r>
                  <a:rPr lang="zh-TW" altLang="en-US" dirty="0"/>
                  <a:t> </a:t>
                </a:r>
                <a:r>
                  <a:rPr lang="en-US" altLang="zh-TW" dirty="0"/>
                  <a:t>to</a:t>
                </a:r>
                <a:r>
                  <a:rPr lang="zh-TW" altLang="en-US" dirty="0"/>
                  <a:t> </a:t>
                </a:r>
                <a:r>
                  <a:rPr lang="en-US" altLang="zh-TW" dirty="0"/>
                  <a:t>MEC</a:t>
                </a:r>
                <a:r>
                  <a:rPr lang="zh-TW" altLang="en-US" dirty="0"/>
                  <a:t> </a:t>
                </a:r>
                <a:r>
                  <a:rPr lang="en-US" altLang="zh-TW" dirty="0" err="1"/>
                  <a:t>i</a:t>
                </a:r>
                <a:r>
                  <a:rPr lang="zh-TW" altLang="en-US" dirty="0"/>
                  <a:t>  </a:t>
                </a:r>
                <a:r>
                  <a:rPr lang="en-US" altLang="zh-TW" dirty="0"/>
                  <a:t>:</a:t>
                </a:r>
                <a:r>
                  <a:rPr lang="zh-TW" altLang="en-US" dirty="0"/>
                  <a:t>  過去排隊的</a:t>
                </a:r>
                <a:r>
                  <a:rPr lang="en-US" altLang="zh-TW" dirty="0"/>
                  <a:t>request</a:t>
                </a:r>
                <a:r>
                  <a:rPr lang="zh-TW" altLang="en-US" dirty="0"/>
                  <a:t>速率</a:t>
                </a:r>
                <a:endParaRPr lang="en-US" altLang="zh-TW" dirty="0"/>
              </a:p>
              <a:p>
                <a:r>
                  <a:rPr lang="en-US" altLang="zh-TW" dirty="0"/>
                  <a:t>C3 : </a:t>
                </a: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𝑙</m:t>
                        </m:r>
                      </m:e>
                      <m:sub>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𝑗</m:t>
                        </m:r>
                      </m:sub>
                    </m:sSub>
                  </m:oMath>
                </a14:m>
                <a:r>
                  <a:rPr lang="en-US" altLang="zh-TW" dirty="0"/>
                  <a:t> =&gt; </a:t>
                </a:r>
                <a:r>
                  <a:rPr lang="zh-TW" altLang="en-US" dirty="0"/>
                  <a:t>總共到 </a:t>
                </a:r>
                <a:r>
                  <a:rPr lang="en-US" altLang="zh-TW" dirty="0"/>
                  <a:t>MEC</a:t>
                </a:r>
                <a:r>
                  <a:rPr lang="zh-TW" altLang="en-US" dirty="0"/>
                  <a:t> 的</a:t>
                </a:r>
                <a:r>
                  <a:rPr lang="en-US" altLang="zh-TW" dirty="0"/>
                  <a:t>requests  , </a:t>
                </a: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𝑥</m:t>
                        </m:r>
                      </m:e>
                      <m:sub>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𝑗</m:t>
                        </m:r>
                      </m:sub>
                    </m:sSub>
                  </m:oMath>
                </a14:m>
                <a:r>
                  <a:rPr lang="en-US" altLang="zh-TW" dirty="0"/>
                  <a:t>  =&gt; MEC</a:t>
                </a:r>
                <a:r>
                  <a:rPr lang="zh-TW" altLang="en-US" dirty="0"/>
                  <a:t> 自己處理的</a:t>
                </a:r>
                <a:r>
                  <a:rPr lang="en-US" altLang="zh-TW" dirty="0"/>
                  <a:t>requests  , </a:t>
                </a:r>
                <a14:m>
                  <m:oMath xmlns:m="http://schemas.openxmlformats.org/officeDocument/2006/math">
                    <m:r>
                      <a:rPr lang="en-US" altLang="zh-TW" b="0" i="0" baseline="0" smtClean="0">
                        <a:latin typeface="Cambria Math" panose="02040503050406030204" pitchFamily="18" charset="0"/>
                        <a:cs typeface="Times New Roman" panose="02020603050405020304" pitchFamily="18" charset="0"/>
                      </a:rPr>
                      <m:t> </m:t>
                    </m:r>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a14:m>
                <a:r>
                  <a:rPr lang="en-US" altLang="zh-TW" dirty="0"/>
                  <a:t> =&gt;</a:t>
                </a:r>
                <a:r>
                  <a:rPr lang="en-US" altLang="zh-TW" baseline="0" dirty="0"/>
                  <a:t> </a:t>
                </a:r>
                <a:r>
                  <a:rPr lang="zh-TW" altLang="en-US" baseline="0" dirty="0"/>
                  <a:t>送給</a:t>
                </a:r>
                <a:r>
                  <a:rPr lang="en-US" altLang="zh-TW" baseline="0" dirty="0"/>
                  <a:t>MCC</a:t>
                </a:r>
                <a:r>
                  <a:rPr lang="zh-TW" altLang="en-US" baseline="0" dirty="0"/>
                  <a:t>處理的</a:t>
                </a:r>
                <a:r>
                  <a:rPr lang="en-US" altLang="zh-TW" baseline="0" dirty="0"/>
                  <a:t>requests</a:t>
                </a:r>
                <a:endParaRPr lang="en-US" altLang="zh-TW" dirty="0"/>
              </a:p>
              <a:p>
                <a:r>
                  <a:rPr lang="en-US" altLang="zh-TW" dirty="0"/>
                  <a:t>C4 : B =&gt; </a:t>
                </a:r>
                <a:r>
                  <a:rPr lang="zh-TW" altLang="en-US" dirty="0"/>
                  <a:t>要小於最大頻寬</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C5</a:t>
                </a:r>
                <a:r>
                  <a:rPr lang="zh-TW" altLang="en-US" dirty="0"/>
                  <a:t> </a:t>
                </a:r>
                <a:r>
                  <a:rPr lang="en-US" altLang="zh-TW" dirty="0"/>
                  <a:t>:</a:t>
                </a:r>
                <a:r>
                  <a:rPr lang="zh-TW" altLang="en-US" dirty="0"/>
                  <a:t> </a:t>
                </a: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=&gt;</a:t>
                </a:r>
                <a:r>
                  <a:rPr lang="zh-TW" altLang="en-US" dirty="0"/>
                  <a:t> </a:t>
                </a:r>
                <a:r>
                  <a:rPr lang="en-US" altLang="zh-TW" dirty="0"/>
                  <a:t>the request rate of application j allocated from MEC </a:t>
                </a:r>
                <a:r>
                  <a:rPr lang="en-US" altLang="zh-TW" dirty="0" err="1"/>
                  <a:t>i</a:t>
                </a:r>
                <a:r>
                  <a:rPr lang="en-US" altLang="zh-TW" dirty="0"/>
                  <a:t> to data center m (in requests/second)</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送給</a:t>
                </a:r>
                <a:r>
                  <a:rPr lang="en-US" altLang="zh-TW" dirty="0">
                    <a:latin typeface="Times New Roman" panose="02020603050405020304" pitchFamily="18" charset="0"/>
                    <a:cs typeface="Times New Roman" panose="02020603050405020304" pitchFamily="18" charset="0"/>
                  </a:rPr>
                  <a:t>MCC</a:t>
                </a:r>
                <a:r>
                  <a:rPr lang="zh-TW" altLang="en-US" dirty="0">
                    <a:latin typeface="Times New Roman" panose="02020603050405020304" pitchFamily="18" charset="0"/>
                    <a:cs typeface="Times New Roman" panose="02020603050405020304" pitchFamily="18" charset="0"/>
                  </a:rPr>
                  <a:t>的</a:t>
                </a:r>
                <a:r>
                  <a:rPr lang="en-US" altLang="zh-TW" dirty="0">
                    <a:latin typeface="Times New Roman" panose="02020603050405020304" pitchFamily="18" charset="0"/>
                    <a:cs typeface="Times New Roman" panose="02020603050405020304" pitchFamily="18" charset="0"/>
                  </a:rPr>
                  <a:t>request</a:t>
                </a:r>
                <a:r>
                  <a:rPr lang="en-US" altLang="zh-TW" baseline="0" dirty="0">
                    <a:latin typeface="Times New Roman" panose="02020603050405020304" pitchFamily="18" charset="0"/>
                    <a:cs typeface="Times New Roman" panose="02020603050405020304" pitchFamily="18" charset="0"/>
                  </a:rPr>
                  <a:t> rate</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C6 : </a:t>
                </a:r>
                <a14:m>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𝐷</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𝑗</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𝑐𝑙𝑜𝑢𝑑</m:t>
                        </m:r>
                      </m:sup>
                    </m:sSubSup>
                  </m:oMath>
                </a14:m>
                <a:r>
                  <a:rPr lang="en-US" altLang="zh-TW" dirty="0"/>
                  <a:t> =&gt; Processing delay of MCC</a:t>
                </a:r>
                <a:r>
                  <a:rPr lang="zh-TW" altLang="en-US" dirty="0"/>
                  <a:t>  </a:t>
                </a:r>
                <a:r>
                  <a:rPr lang="en-US" altLang="zh-TW" dirty="0"/>
                  <a:t>:</a:t>
                </a:r>
                <a:r>
                  <a:rPr lang="zh-TW" altLang="en-US" dirty="0"/>
                  <a:t>  小於容忍值</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C7 : c =&gt; the number of active servers for application j in data center m</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有在動的</a:t>
                </a:r>
                <a:r>
                  <a:rPr lang="en-US" altLang="zh-TW" dirty="0">
                    <a:latin typeface="Times New Roman" panose="02020603050405020304" pitchFamily="18" charset="0"/>
                    <a:cs typeface="Times New Roman" panose="02020603050405020304" pitchFamily="18" charset="0"/>
                  </a:rPr>
                  <a:t>server</a:t>
                </a:r>
                <a:r>
                  <a:rPr lang="zh-TW" altLang="en-US" dirty="0">
                    <a:latin typeface="Times New Roman" panose="02020603050405020304" pitchFamily="18" charset="0"/>
                    <a:cs typeface="Times New Roman" panose="02020603050405020304" pitchFamily="18" charset="0"/>
                  </a:rPr>
                  <a:t>比</a:t>
                </a:r>
                <a:r>
                  <a:rPr lang="en-US" altLang="zh-TW" dirty="0">
                    <a:latin typeface="Times New Roman" panose="02020603050405020304" pitchFamily="18" charset="0"/>
                    <a:cs typeface="Times New Roman" panose="02020603050405020304" pitchFamily="18" charset="0"/>
                  </a:rPr>
                  <a:t>total</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number of servers</a:t>
                </a:r>
                <a:r>
                  <a:rPr lang="zh-TW" altLang="en-US" dirty="0">
                    <a:latin typeface="Times New Roman" panose="02020603050405020304" pitchFamily="18" charset="0"/>
                    <a:cs typeface="Times New Roman" panose="02020603050405020304" pitchFamily="18" charset="0"/>
                  </a:rPr>
                  <a:t>少</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因此，最佳工作量分配可公式化為總系統成本最小化問題：</a:t>
                </a:r>
                <a:endParaRPr lang="en-US" altLang="zh-TW" dirty="0"/>
              </a:p>
              <a:p>
                <a:endParaRPr lang="en-US" altLang="zh-TW" dirty="0"/>
              </a:p>
              <a:p>
                <a:r>
                  <a:rPr lang="en-US" altLang="zh-TW" dirty="0"/>
                  <a:t>C1 : </a:t>
                </a:r>
                <a:r>
                  <a:rPr lang="en-US" altLang="zh-TW" b="0" i="0" baseline="0">
                    <a:latin typeface="Cambria Math" panose="02040503050406030204" pitchFamily="18" charset="0"/>
                    <a:cs typeface="Times New Roman" panose="02020603050405020304" pitchFamily="18" charset="0"/>
                  </a:rPr>
                  <a:t>𝐷_( 𝑖,𝑗)^( 𝑒𝑑𝑔𝑒)</a:t>
                </a:r>
                <a:r>
                  <a:rPr lang="en-US" altLang="zh-TW" dirty="0"/>
                  <a:t> =&gt; Processing delay of MEC  :  </a:t>
                </a:r>
                <a:r>
                  <a:rPr lang="zh-TW" altLang="en-US" dirty="0"/>
                  <a:t>小於容忍值</a:t>
                </a:r>
                <a:endParaRPr lang="en-US" altLang="zh-TW" dirty="0"/>
              </a:p>
              <a:p>
                <a:r>
                  <a:rPr lang="en-US" altLang="zh-TW" dirty="0"/>
                  <a:t>C2 : </a:t>
                </a:r>
                <a:r>
                  <a:rPr lang="en-US" altLang="zh-TW" b="0" i="0" baseline="0">
                    <a:latin typeface="Cambria Math" panose="02040503050406030204" pitchFamily="18" charset="0"/>
                    <a:cs typeface="Times New Roman" panose="02020603050405020304" pitchFamily="18" charset="0"/>
                  </a:rPr>
                  <a:t>𝑥_(𝑖,𝑗)</a:t>
                </a:r>
                <a:r>
                  <a:rPr lang="en-US" altLang="zh-TW" dirty="0"/>
                  <a:t> =&gt; the request rate of application j allocated</a:t>
                </a:r>
                <a:r>
                  <a:rPr lang="zh-TW" altLang="en-US" dirty="0"/>
                  <a:t> </a:t>
                </a:r>
                <a:r>
                  <a:rPr lang="en-US" altLang="zh-TW" dirty="0"/>
                  <a:t>to</a:t>
                </a:r>
                <a:r>
                  <a:rPr lang="zh-TW" altLang="en-US" dirty="0"/>
                  <a:t> </a:t>
                </a:r>
                <a:r>
                  <a:rPr lang="en-US" altLang="zh-TW" dirty="0"/>
                  <a:t>MEC</a:t>
                </a:r>
                <a:r>
                  <a:rPr lang="zh-TW" altLang="en-US" dirty="0"/>
                  <a:t> </a:t>
                </a:r>
                <a:r>
                  <a:rPr lang="en-US" altLang="zh-TW" dirty="0" err="1"/>
                  <a:t>i</a:t>
                </a:r>
                <a:r>
                  <a:rPr lang="zh-TW" altLang="en-US" dirty="0"/>
                  <a:t>  </a:t>
                </a:r>
                <a:r>
                  <a:rPr lang="en-US" altLang="zh-TW" dirty="0"/>
                  <a:t>:</a:t>
                </a:r>
                <a:r>
                  <a:rPr lang="zh-TW" altLang="en-US" dirty="0"/>
                  <a:t>  過去排隊的</a:t>
                </a:r>
                <a:r>
                  <a:rPr lang="en-US" altLang="zh-TW" dirty="0"/>
                  <a:t>request</a:t>
                </a:r>
                <a:r>
                  <a:rPr lang="zh-TW" altLang="en-US" dirty="0"/>
                  <a:t>速率</a:t>
                </a:r>
                <a:endParaRPr lang="en-US" altLang="zh-TW" dirty="0"/>
              </a:p>
              <a:p>
                <a:r>
                  <a:rPr lang="en-US" altLang="zh-TW" dirty="0"/>
                  <a:t>C3 : </a:t>
                </a:r>
                <a:r>
                  <a:rPr lang="en-US" altLang="zh-TW" b="0" i="0" baseline="0">
                    <a:latin typeface="Cambria Math" panose="02040503050406030204" pitchFamily="18" charset="0"/>
                    <a:cs typeface="Times New Roman" panose="02020603050405020304" pitchFamily="18" charset="0"/>
                  </a:rPr>
                  <a:t>𝑙_(𝑖,𝑗)</a:t>
                </a:r>
                <a:r>
                  <a:rPr lang="en-US" altLang="zh-TW" dirty="0"/>
                  <a:t> =&gt; </a:t>
                </a:r>
                <a:r>
                  <a:rPr lang="zh-TW" altLang="en-US" dirty="0"/>
                  <a:t>總共到 </a:t>
                </a:r>
                <a:r>
                  <a:rPr lang="en-US" altLang="zh-TW" dirty="0"/>
                  <a:t>MEC</a:t>
                </a:r>
                <a:r>
                  <a:rPr lang="zh-TW" altLang="en-US" dirty="0"/>
                  <a:t> 的</a:t>
                </a:r>
                <a:r>
                  <a:rPr lang="en-US" altLang="zh-TW" dirty="0"/>
                  <a:t>requests  , </a:t>
                </a:r>
                <a:r>
                  <a:rPr lang="en-US" altLang="zh-TW" b="0" i="0" baseline="0">
                    <a:latin typeface="Cambria Math" panose="02040503050406030204" pitchFamily="18" charset="0"/>
                    <a:cs typeface="Times New Roman" panose="02020603050405020304" pitchFamily="18" charset="0"/>
                  </a:rPr>
                  <a:t>𝑥_(𝑖,𝑗)</a:t>
                </a:r>
                <a:r>
                  <a:rPr lang="en-US" altLang="zh-TW" dirty="0"/>
                  <a:t>  =&gt; MEC</a:t>
                </a:r>
                <a:r>
                  <a:rPr lang="zh-TW" altLang="en-US" dirty="0"/>
                  <a:t> 自己處理的</a:t>
                </a:r>
                <a:r>
                  <a:rPr lang="en-US" altLang="zh-TW" dirty="0"/>
                  <a:t>requests  , </a:t>
                </a:r>
                <a:r>
                  <a:rPr lang="en-US" altLang="zh-TW" b="0" i="0" baseline="0">
                    <a:latin typeface="Cambria Math" panose="02040503050406030204" pitchFamily="18" charset="0"/>
                    <a:cs typeface="Times New Roman" panose="02020603050405020304" pitchFamily="18" charset="0"/>
                  </a:rPr>
                  <a:t> "y" _(</a:t>
                </a:r>
                <a:r>
                  <a:rPr lang="en-US" altLang="zh-TW" b="0" i="0">
                    <a:latin typeface="Cambria Math" panose="02040503050406030204" pitchFamily="18" charset="0"/>
                  </a:rPr>
                  <a:t>𝑖,</a:t>
                </a:r>
                <a:r>
                  <a:rPr lang="en-US" altLang="zh-TW" b="0" i="0" baseline="0">
                    <a:latin typeface="Cambria Math" panose="02040503050406030204" pitchFamily="18" charset="0"/>
                    <a:cs typeface="Times New Roman" panose="02020603050405020304" pitchFamily="18" charset="0"/>
                  </a:rPr>
                  <a:t>𝑗,𝑚)</a:t>
                </a:r>
                <a:r>
                  <a:rPr lang="en-US" altLang="zh-TW" dirty="0"/>
                  <a:t> =&gt;</a:t>
                </a:r>
                <a:r>
                  <a:rPr lang="en-US" altLang="zh-TW" baseline="0" dirty="0"/>
                  <a:t> </a:t>
                </a:r>
                <a:r>
                  <a:rPr lang="zh-TW" altLang="en-US" baseline="0" dirty="0"/>
                  <a:t>送給</a:t>
                </a:r>
                <a:r>
                  <a:rPr lang="en-US" altLang="zh-TW" baseline="0" dirty="0"/>
                  <a:t>MCC</a:t>
                </a:r>
                <a:r>
                  <a:rPr lang="zh-TW" altLang="en-US" baseline="0" dirty="0"/>
                  <a:t>處理的</a:t>
                </a:r>
                <a:r>
                  <a:rPr lang="en-US" altLang="zh-TW" baseline="0" dirty="0"/>
                  <a:t>requests</a:t>
                </a:r>
                <a:endParaRPr lang="en-US" altLang="zh-TW" dirty="0"/>
              </a:p>
              <a:p>
                <a:r>
                  <a:rPr lang="en-US" altLang="zh-TW" dirty="0"/>
                  <a:t>C4 : B =&gt;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C5</a:t>
                </a:r>
                <a:r>
                  <a:rPr lang="zh-TW" altLang="en-US" dirty="0"/>
                  <a:t> </a:t>
                </a:r>
                <a:r>
                  <a:rPr lang="en-US" altLang="zh-TW" dirty="0"/>
                  <a:t>:</a:t>
                </a:r>
                <a:r>
                  <a:rPr lang="zh-TW" altLang="en-US" dirty="0"/>
                  <a:t> </a:t>
                </a:r>
                <a:r>
                  <a:rPr lang="en-US" altLang="zh-TW" b="0" i="0" baseline="0">
                    <a:latin typeface="Cambria Math" panose="02040503050406030204" pitchFamily="18" charset="0"/>
                    <a:cs typeface="Times New Roman" panose="02020603050405020304" pitchFamily="18" charset="0"/>
                  </a:rPr>
                  <a:t>"y" _(</a:t>
                </a:r>
                <a:r>
                  <a:rPr lang="en-US" altLang="zh-TW" b="0" i="0">
                    <a:latin typeface="Cambria Math" panose="02040503050406030204" pitchFamily="18" charset="0"/>
                  </a:rPr>
                  <a:t>𝑖,</a:t>
                </a:r>
                <a:r>
                  <a:rPr lang="en-US" altLang="zh-TW" b="0" i="0" baseline="0">
                    <a:latin typeface="Cambria Math" panose="02040503050406030204" pitchFamily="18" charset="0"/>
                    <a:cs typeface="Times New Roman" panose="02020603050405020304" pitchFamily="18" charset="0"/>
                  </a:rPr>
                  <a:t>𝑗,𝑚)</a:t>
                </a:r>
                <a:r>
                  <a:rPr lang="zh-TW" altLang="en-US" dirty="0"/>
                  <a:t> </a:t>
                </a:r>
                <a:r>
                  <a:rPr lang="en-US" altLang="zh-TW" dirty="0"/>
                  <a:t>=&gt;</a:t>
                </a:r>
                <a:r>
                  <a:rPr lang="zh-TW" altLang="en-US" dirty="0"/>
                  <a:t> </a:t>
                </a:r>
                <a:r>
                  <a:rPr lang="en-US" altLang="zh-TW" dirty="0"/>
                  <a:t>the request rate of application j allocated from MEC </a:t>
                </a:r>
                <a:r>
                  <a:rPr lang="en-US" altLang="zh-TW" dirty="0" err="1"/>
                  <a:t>i</a:t>
                </a:r>
                <a:r>
                  <a:rPr lang="en-US" altLang="zh-TW" dirty="0"/>
                  <a:t> to data center m (in requests/second)</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送給</a:t>
                </a:r>
                <a:r>
                  <a:rPr lang="en-US" altLang="zh-TW" dirty="0">
                    <a:latin typeface="Times New Roman" panose="02020603050405020304" pitchFamily="18" charset="0"/>
                    <a:cs typeface="Times New Roman" panose="02020603050405020304" pitchFamily="18" charset="0"/>
                  </a:rPr>
                  <a:t>MCC</a:t>
                </a:r>
                <a:r>
                  <a:rPr lang="zh-TW" altLang="en-US" dirty="0">
                    <a:latin typeface="Times New Roman" panose="02020603050405020304" pitchFamily="18" charset="0"/>
                    <a:cs typeface="Times New Roman" panose="02020603050405020304" pitchFamily="18" charset="0"/>
                  </a:rPr>
                  <a:t>的</a:t>
                </a:r>
                <a:r>
                  <a:rPr lang="en-US" altLang="zh-TW" dirty="0">
                    <a:latin typeface="Times New Roman" panose="02020603050405020304" pitchFamily="18" charset="0"/>
                    <a:cs typeface="Times New Roman" panose="02020603050405020304" pitchFamily="18" charset="0"/>
                  </a:rPr>
                  <a:t>request</a:t>
                </a:r>
                <a:r>
                  <a:rPr lang="en-US" altLang="zh-TW" baseline="0" dirty="0">
                    <a:latin typeface="Times New Roman" panose="02020603050405020304" pitchFamily="18" charset="0"/>
                    <a:cs typeface="Times New Roman" panose="02020603050405020304" pitchFamily="18" charset="0"/>
                  </a:rPr>
                  <a:t> rate</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C6 : </a:t>
                </a:r>
                <a:r>
                  <a:rPr lang="en-US" altLang="zh-TW" b="0" i="0" baseline="0">
                    <a:latin typeface="Cambria Math" panose="02040503050406030204" pitchFamily="18" charset="0"/>
                    <a:cs typeface="Times New Roman" panose="02020603050405020304" pitchFamily="18" charset="0"/>
                  </a:rPr>
                  <a:t>𝐷_( 𝑖,𝑗)^( 𝑐𝑙𝑜𝑢𝑑)</a:t>
                </a:r>
                <a:r>
                  <a:rPr lang="en-US" altLang="zh-TW" dirty="0"/>
                  <a:t> =&gt; Processing delay of MCC</a:t>
                </a:r>
                <a:r>
                  <a:rPr lang="zh-TW" altLang="en-US" dirty="0"/>
                  <a:t>  </a:t>
                </a:r>
                <a:r>
                  <a:rPr lang="en-US" altLang="zh-TW" dirty="0"/>
                  <a:t>:</a:t>
                </a:r>
                <a:r>
                  <a:rPr lang="zh-TW" altLang="en-US" dirty="0"/>
                  <a:t>  小於容忍值</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C7 : c =&gt; the number of active servers for application j in data center m</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=&gt;  </a:t>
                </a:r>
                <a:r>
                  <a:rPr lang="zh-TW" altLang="en-US" dirty="0">
                    <a:latin typeface="Times New Roman" panose="02020603050405020304" pitchFamily="18" charset="0"/>
                    <a:cs typeface="Times New Roman" panose="02020603050405020304" pitchFamily="18" charset="0"/>
                  </a:rPr>
                  <a:t>有在動的</a:t>
                </a:r>
                <a:r>
                  <a:rPr lang="en-US" altLang="zh-TW" dirty="0">
                    <a:latin typeface="Times New Roman" panose="02020603050405020304" pitchFamily="18" charset="0"/>
                    <a:cs typeface="Times New Roman" panose="02020603050405020304" pitchFamily="18" charset="0"/>
                  </a:rPr>
                  <a:t>server</a:t>
                </a:r>
                <a:r>
                  <a:rPr lang="zh-TW" altLang="en-US" dirty="0">
                    <a:latin typeface="Times New Roman" panose="02020603050405020304" pitchFamily="18" charset="0"/>
                    <a:cs typeface="Times New Roman" panose="02020603050405020304" pitchFamily="18" charset="0"/>
                  </a:rPr>
                  <a:t>比</a:t>
                </a:r>
                <a:r>
                  <a:rPr lang="en-US" altLang="zh-TW" dirty="0">
                    <a:latin typeface="Times New Roman" panose="02020603050405020304" pitchFamily="18" charset="0"/>
                    <a:cs typeface="Times New Roman" panose="02020603050405020304" pitchFamily="18" charset="0"/>
                  </a:rPr>
                  <a:t>total</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number of servers</a:t>
                </a:r>
                <a:r>
                  <a:rPr lang="zh-TW" altLang="en-US" dirty="0">
                    <a:latin typeface="Times New Roman" panose="02020603050405020304" pitchFamily="18" charset="0"/>
                    <a:cs typeface="Times New Roman" panose="02020603050405020304" pitchFamily="18" charset="0"/>
                  </a:rPr>
                  <a:t>少</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5059910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決策變量為</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𝑦</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𝑐</m:t>
                        </m:r>
                      </m:e>
                      <m:sub>
                        <m:r>
                          <a:rPr lang="en-US" altLang="zh-TW" i="1">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a14:m>
                <a:endParaRPr lang="en-US" altLang="zh-TW" dirty="0"/>
              </a:p>
              <a:p>
                <a:pPr marL="171450" indent="-171450">
                  <a:buFont typeface="Arial" panose="020B0604020202020204" pitchFamily="34" charset="0"/>
                  <a:buChar char="•"/>
                </a:pPr>
                <a:r>
                  <a:rPr lang="zh-TW" altLang="en-US" dirty="0"/>
                  <a:t>因為</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zh-TW" altLang="en-US" dirty="0"/>
                  <a:t>是一個整數變量，所以問題是難以解決的混合非線性整數規劃（</a:t>
                </a:r>
                <a:r>
                  <a:rPr lang="en-US" altLang="zh-TW" dirty="0"/>
                  <a:t>MNIP</a:t>
                </a:r>
                <a:r>
                  <a:rPr lang="zh-TW" altLang="en-US" dirty="0"/>
                  <a:t>）。</a:t>
                </a:r>
                <a:endParaRPr lang="en-US" altLang="zh-TW" dirty="0"/>
              </a:p>
              <a:p>
                <a:pPr marL="171450" indent="-171450">
                  <a:buFont typeface="Arial" panose="020B0604020202020204" pitchFamily="34" charset="0"/>
                  <a:buChar char="•"/>
                </a:pPr>
                <a:r>
                  <a:rPr lang="zh-TW" altLang="en-US" dirty="0"/>
                  <a:t>因此，我們首先研究將</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zh-TW" altLang="en-US" dirty="0"/>
                  <a:t>視為非整數變量時的目標函數。</a:t>
                </a:r>
                <a:endParaRPr lang="en-US" altLang="zh-TW" dirty="0"/>
              </a:p>
              <a:p>
                <a:pPr marL="171450" indent="-171450">
                  <a:buFont typeface="Arial" panose="020B0604020202020204" pitchFamily="34" charset="0"/>
                  <a:buChar char="•"/>
                </a:pPr>
                <a:r>
                  <a:rPr lang="zh-TW" altLang="en-US" dirty="0"/>
                  <a:t>在這種情況下，我們提出以下命題：</a:t>
                </a:r>
                <a:endParaRPr lang="en-US" altLang="zh-TW" dirty="0"/>
              </a:p>
              <a:p>
                <a:endParaRPr lang="en-US" altLang="zh-TW" dirty="0"/>
              </a:p>
              <a:p>
                <a:r>
                  <a:rPr lang="en-US" altLang="zh-TW" dirty="0"/>
                  <a:t>MNIP : https://wiki.mbalib.com/zh-tw/%E6%95%B4%E6%95%B0%E8%A7%84%E5%88%92  =&gt; </a:t>
                </a:r>
                <a:r>
                  <a:rPr lang="zh-TW" altLang="en-US" dirty="0"/>
                  <a:t>因為</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r>
                      <a:rPr lang="zh-TW" altLang="en-US" i="1">
                        <a:latin typeface="Cambria Math" panose="02040503050406030204" pitchFamily="18" charset="0"/>
                      </a:rPr>
                      <m:t>為整數</m:t>
                    </m:r>
                  </m:oMath>
                </a14:m>
                <a:r>
                  <a:rPr lang="zh-TW" altLang="en-US" dirty="0"/>
                  <a:t>，代表一部分的參數被限制為整數，所以是一個</a:t>
                </a:r>
                <a:r>
                  <a:rPr lang="en-US" altLang="zh-TW" dirty="0"/>
                  <a:t>”</a:t>
                </a:r>
                <a:r>
                  <a:rPr lang="zh-TW" altLang="en-US" dirty="0"/>
                  <a:t>混合</a:t>
                </a:r>
                <a:r>
                  <a:rPr lang="en-US" altLang="zh-TW" dirty="0"/>
                  <a:t>”</a:t>
                </a:r>
                <a:r>
                  <a:rPr lang="zh-TW" altLang="en-US" dirty="0"/>
                  <a:t>的非線性整數規劃</a:t>
                </a:r>
                <a:endParaRPr lang="en-US" altLang="zh-TW" dirty="0"/>
              </a:p>
            </p:txBody>
          </p:sp>
        </mc:Choice>
        <mc:Fallback xmlns="">
          <p:sp>
            <p:nvSpPr>
              <p:cNvPr id="3" name="備忘稿版面配置區 2"/>
              <p:cNvSpPr>
                <a:spLocks noGrp="1"/>
              </p:cNvSpPr>
              <p:nvPr>
                <p:ph type="body" idx="1"/>
              </p:nvPr>
            </p:nvSpPr>
            <p:spPr/>
            <p:txBody>
              <a:bodyPr/>
              <a:lstStyle/>
              <a:p>
                <a:r>
                  <a:rPr lang="en-US" altLang="zh-TW" dirty="0"/>
                  <a:t>MNIP : https://wiki.mbalib.com/zh-tw/%E6%95%B4%E6%95%B0%E8%A7%84%E5%88%92  =&gt; </a:t>
                </a:r>
                <a:r>
                  <a:rPr lang="zh-TW" altLang="en-US" dirty="0"/>
                  <a:t>因為</a:t>
                </a:r>
                <a:r>
                  <a:rPr lang="en-US" altLang="zh-TW" i="0">
                    <a:latin typeface="Cambria Math" panose="02040503050406030204" pitchFamily="18" charset="0"/>
                  </a:rPr>
                  <a:t>〖 𝑐〗_(𝑗,𝑚)</a:t>
                </a:r>
                <a:r>
                  <a:rPr lang="zh-TW" altLang="en-US" i="0">
                    <a:latin typeface="Cambria Math" panose="02040503050406030204" pitchFamily="18" charset="0"/>
                  </a:rPr>
                  <a:t> 為整數</a:t>
                </a:r>
                <a:r>
                  <a:rPr lang="zh-TW" altLang="en-US" dirty="0"/>
                  <a:t>，代表一部分的參數被限制為整數，所以是一個</a:t>
                </a:r>
                <a:r>
                  <a:rPr lang="en-US" altLang="zh-TW" dirty="0"/>
                  <a:t>”</a:t>
                </a:r>
                <a:r>
                  <a:rPr lang="zh-TW" altLang="en-US" dirty="0"/>
                  <a:t>混合</a:t>
                </a:r>
                <a:r>
                  <a:rPr lang="en-US" altLang="zh-TW" dirty="0"/>
                  <a:t>”</a:t>
                </a:r>
                <a:r>
                  <a:rPr lang="zh-TW" altLang="en-US" dirty="0"/>
                  <a:t>的非線性整數規劃</a:t>
                </a:r>
                <a:endParaRPr lang="en-US" altLang="zh-TW"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1025381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命題</a:t>
                </a:r>
                <a:r>
                  <a:rPr lang="en-US" altLang="zh-TW" dirty="0"/>
                  <a:t>1</a:t>
                </a:r>
                <a:r>
                  <a:rPr lang="zh-TW" altLang="en-US" dirty="0"/>
                  <a:t>：如果將每個</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zh-TW" altLang="en-US" dirty="0"/>
                  <a:t>視為非整數變量，則總系統成本最小化問題就是凸優化問題</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命題</a:t>
                </a:r>
                <a:r>
                  <a:rPr lang="en-US" altLang="zh-TW" dirty="0"/>
                  <a:t>1</a:t>
                </a:r>
                <a:r>
                  <a:rPr lang="zh-TW" altLang="en-US" dirty="0"/>
                  <a:t>：如果將每個</a:t>
                </a:r>
                <a:r>
                  <a:rPr lang="en-US" altLang="zh-TW" i="0">
                    <a:latin typeface="Cambria Math" panose="02040503050406030204" pitchFamily="18" charset="0"/>
                  </a:rPr>
                  <a:t>〖 𝑐〗_(𝑗,𝑚)</a:t>
                </a:r>
                <a:r>
                  <a:rPr lang="zh-TW" altLang="en-US" dirty="0"/>
                  <a:t>視為非整數變量，則總系統成本最小化問題就是凸優化問題</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42364161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因為海森矩陣</a:t>
            </a:r>
            <a:r>
              <a:rPr lang="en-US" altLang="zh-TW" dirty="0"/>
              <a:t>H</a:t>
            </a:r>
            <a:r>
              <a:rPr lang="zh-TW" altLang="en-US" dirty="0"/>
              <a:t>是一個對稱的半正定矩陣，並且（</a:t>
            </a:r>
            <a:r>
              <a:rPr lang="en-US" altLang="zh-TW" dirty="0"/>
              <a:t>9</a:t>
            </a:r>
            <a:r>
              <a:rPr lang="zh-TW" altLang="en-US" dirty="0"/>
              <a:t>）中的約束是線性的，所以（</a:t>
            </a:r>
            <a:r>
              <a:rPr lang="en-US" altLang="zh-TW" dirty="0"/>
              <a:t>8</a:t>
            </a:r>
            <a:r>
              <a:rPr lang="zh-TW" altLang="en-US" dirty="0"/>
              <a:t>）中的系統成本最小化問題是凸優化問題</a:t>
            </a:r>
            <a:r>
              <a:rPr lang="en-US" altLang="zh-TW" dirty="0"/>
              <a:t>[26]</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679304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b="0" i="0" dirty="0">
                <a:solidFill>
                  <a:srgbClr val="121212"/>
                </a:solidFill>
                <a:effectLst/>
                <a:latin typeface="-apple-system"/>
              </a:rPr>
              <a:t>因此，內點法可以解決凸優化問題，在收斂性和計算速度上具有明顯的優勢。</a:t>
            </a:r>
            <a:endParaRPr lang="en-US" altLang="zh-TW" b="0" i="0" dirty="0">
              <a:solidFill>
                <a:srgbClr val="121212"/>
              </a:solidFill>
              <a:effectLst/>
              <a:latin typeface="-apple-system"/>
            </a:endParaRPr>
          </a:p>
          <a:p>
            <a:pPr marL="171450" indent="-171450">
              <a:buFont typeface="Arial" panose="020B0604020202020204" pitchFamily="34" charset="0"/>
              <a:buChar char="•"/>
            </a:pPr>
            <a:r>
              <a:rPr lang="zh-TW" altLang="en-US" b="0" i="0" dirty="0">
                <a:solidFill>
                  <a:srgbClr val="121212"/>
                </a:solidFill>
                <a:effectLst/>
                <a:latin typeface="-apple-system"/>
              </a:rPr>
              <a:t>基於上述建模和公式化，我們開發了一種工作負載分配算法，以最大程度地降低系統成本，該算法可以在建議的框架中實現。</a:t>
            </a:r>
            <a:endParaRPr lang="en-US" altLang="zh-TW" b="0" i="0" dirty="0">
              <a:solidFill>
                <a:srgbClr val="121212"/>
              </a:solidFill>
              <a:effectLst/>
              <a:latin typeface="-apple-system"/>
            </a:endParaRPr>
          </a:p>
          <a:p>
            <a:pPr marL="171450" indent="-171450">
              <a:buFont typeface="Arial" panose="020B0604020202020204" pitchFamily="34" charset="0"/>
              <a:buChar char="•"/>
            </a:pPr>
            <a:r>
              <a:rPr lang="zh-TW" altLang="en-US" b="0" i="0" dirty="0">
                <a:solidFill>
                  <a:srgbClr val="121212"/>
                </a:solidFill>
                <a:effectLst/>
                <a:latin typeface="-apple-system"/>
              </a:rPr>
              <a:t>工作負載分配算法的詳細信息在算法</a:t>
            </a:r>
            <a:r>
              <a:rPr lang="en-US" altLang="zh-TW" b="0" i="0" dirty="0">
                <a:solidFill>
                  <a:srgbClr val="121212"/>
                </a:solidFill>
                <a:effectLst/>
                <a:latin typeface="-apple-system"/>
              </a:rPr>
              <a:t>1</a:t>
            </a:r>
            <a:r>
              <a:rPr lang="zh-TW" altLang="en-US" b="0" i="0" dirty="0">
                <a:solidFill>
                  <a:srgbClr val="121212"/>
                </a:solidFill>
                <a:effectLst/>
                <a:latin typeface="-apple-system"/>
              </a:rPr>
              <a:t>中進行了描述。</a:t>
            </a:r>
            <a:endParaRPr lang="en-US" altLang="zh-TW" b="0" i="0" dirty="0">
              <a:solidFill>
                <a:srgbClr val="121212"/>
              </a:solidFill>
              <a:effectLst/>
              <a:latin typeface="-apple-system"/>
            </a:endParaRPr>
          </a:p>
          <a:p>
            <a:endParaRPr lang="en-US" altLang="zh-TW" b="0" i="0" dirty="0">
              <a:solidFill>
                <a:srgbClr val="121212"/>
              </a:solidFill>
              <a:effectLst/>
              <a:latin typeface="-apple-system"/>
            </a:endParaRPr>
          </a:p>
          <a:p>
            <a:r>
              <a:rPr lang="en-US" altLang="zh-TW" b="0" i="0" dirty="0">
                <a:solidFill>
                  <a:srgbClr val="121212"/>
                </a:solidFill>
                <a:effectLst/>
                <a:latin typeface="-apple-system"/>
              </a:rPr>
              <a:t>Interior Point Method </a:t>
            </a:r>
            <a:r>
              <a:rPr lang="zh-TW" altLang="en-US" b="0" i="0" dirty="0">
                <a:solidFill>
                  <a:srgbClr val="121212"/>
                </a:solidFill>
                <a:effectLst/>
                <a:latin typeface="-apple-system"/>
              </a:rPr>
              <a:t>是一種用迭代的方式解最佳化問題的方法。</a:t>
            </a:r>
            <a:endParaRPr lang="en-US" altLang="zh-TW" b="0" i="0" dirty="0">
              <a:solidFill>
                <a:srgbClr val="121212"/>
              </a:solidFill>
              <a:effectLst/>
              <a:latin typeface="-apple-system"/>
            </a:endParaRPr>
          </a:p>
          <a:p>
            <a:r>
              <a:rPr lang="en-US" altLang="zh-TW" dirty="0"/>
              <a:t>https://www.zhihu.com/column/p/30955829</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6909288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因為</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zh-TW" altLang="en-US" b="0" i="1" smtClean="0">
                        <a:latin typeface="Cambria Math" panose="02040503050406030204" pitchFamily="18" charset="0"/>
                      </a:rPr>
                      <m:t>是整數</m:t>
                    </m:r>
                  </m:oMath>
                </a14:m>
                <a:r>
                  <a:rPr lang="zh-TW" altLang="en-US" dirty="0"/>
                  <a:t> </a:t>
                </a:r>
                <a:r>
                  <a:rPr lang="en-US" altLang="zh-TW" dirty="0"/>
                  <a:t>=&gt;</a:t>
                </a:r>
                <a:r>
                  <a:rPr lang="zh-TW" altLang="en-US" baseline="0" dirty="0"/>
                  <a:t> 是一個</a:t>
                </a:r>
                <a:r>
                  <a:rPr lang="en-US" altLang="zh-TW" baseline="0" dirty="0"/>
                  <a:t>MNIP</a:t>
                </a:r>
                <a:r>
                  <a:rPr lang="zh-TW" altLang="en-US" baseline="0" dirty="0"/>
                  <a:t>問題，但很難解為</a:t>
                </a:r>
                <a:r>
                  <a:rPr lang="en-US" altLang="zh-TW" baseline="0" dirty="0"/>
                  <a:t>NPC</a:t>
                </a:r>
                <a:r>
                  <a:rPr lang="zh-TW" altLang="en-US" baseline="0" dirty="0"/>
                  <a:t>問題 </a:t>
                </a:r>
                <a:r>
                  <a:rPr lang="en-US" altLang="zh-TW" baseline="0" dirty="0"/>
                  <a:t>=&gt;</a:t>
                </a:r>
                <a:r>
                  <a:rPr lang="zh-TW" altLang="en-US" baseline="0" dirty="0"/>
                  <a:t> 把</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zh-TW" altLang="en-US" b="0" i="1" smtClean="0">
                        <a:latin typeface="Cambria Math" panose="02040503050406030204" pitchFamily="18" charset="0"/>
                      </a:rPr>
                      <m:t> </m:t>
                    </m:r>
                  </m:oMath>
                </a14:m>
                <a:r>
                  <a:rPr lang="zh-TW" altLang="en-US" dirty="0"/>
                  <a:t>視為非整數 </a:t>
                </a:r>
                <a:r>
                  <a:rPr lang="en-US" altLang="zh-TW" dirty="0"/>
                  <a:t>=&gt;</a:t>
                </a:r>
                <a:r>
                  <a:rPr lang="zh-TW" altLang="en-US" dirty="0"/>
                  <a:t> 問題將變成一個</a:t>
                </a:r>
                <a:r>
                  <a:rPr lang="en-US" altLang="zh-TW" dirty="0"/>
                  <a:t>convex optimization problem</a:t>
                </a:r>
                <a:r>
                  <a:rPr lang="zh-TW" altLang="en-US" dirty="0"/>
                  <a:t> </a:t>
                </a:r>
                <a:r>
                  <a:rPr lang="en-US" altLang="zh-TW" baseline="0" dirty="0"/>
                  <a:t>(</a:t>
                </a:r>
                <a:r>
                  <a:rPr lang="zh-TW" altLang="en-US" baseline="0" dirty="0"/>
                  <a:t> 凸優化問題 </a:t>
                </a:r>
                <a:r>
                  <a:rPr lang="en-US" altLang="zh-TW" baseline="0" dirty="0"/>
                  <a:t>)</a:t>
                </a:r>
                <a:r>
                  <a:rPr lang="zh-TW" altLang="en-US" baseline="0" dirty="0"/>
                  <a:t> </a:t>
                </a:r>
                <a:r>
                  <a:rPr lang="en-US" altLang="zh-TW" baseline="0" dirty="0"/>
                  <a:t>=&gt;</a:t>
                </a:r>
                <a:r>
                  <a:rPr lang="zh-TW" altLang="en-US" baseline="0" dirty="0"/>
                  <a:t> 比較好解</a:t>
                </a:r>
                <a:endParaRPr lang="en-US" altLang="zh-TW" baseline="0" dirty="0"/>
              </a:p>
            </p:txBody>
          </p:sp>
        </mc:Choice>
        <mc:Fallback xmlns="">
          <p:sp>
            <p:nvSpPr>
              <p:cNvPr id="3" name="備忘稿版面配置區 2"/>
              <p:cNvSpPr>
                <a:spLocks noGrp="1"/>
              </p:cNvSpPr>
              <p:nvPr>
                <p:ph type="body" idx="1"/>
              </p:nvPr>
            </p:nvSpPr>
            <p:spPr/>
            <p:txBody>
              <a:bodyPr/>
              <a:lstStyle/>
              <a:p>
                <a:r>
                  <a:rPr lang="zh-TW" altLang="en-US" dirty="0"/>
                  <a:t>因為</a:t>
                </a:r>
                <a:r>
                  <a:rPr lang="en-US" altLang="zh-TW" b="0" i="0">
                    <a:latin typeface="Cambria Math" panose="02040503050406030204" pitchFamily="18" charset="0"/>
                  </a:rPr>
                  <a:t>𝑐_(𝑗,𝑚)</a:t>
                </a:r>
                <a:r>
                  <a:rPr lang="zh-TW" altLang="en-US" b="0" i="0">
                    <a:latin typeface="Cambria Math" panose="02040503050406030204" pitchFamily="18" charset="0"/>
                  </a:rPr>
                  <a:t> 是整數</a:t>
                </a:r>
                <a:r>
                  <a:rPr lang="zh-TW" altLang="en-US" dirty="0"/>
                  <a:t> </a:t>
                </a:r>
                <a:r>
                  <a:rPr lang="en-US" altLang="zh-TW" dirty="0"/>
                  <a:t>=&gt;</a:t>
                </a:r>
                <a:r>
                  <a:rPr lang="zh-TW" altLang="en-US" baseline="0" dirty="0"/>
                  <a:t> 是一個</a:t>
                </a:r>
                <a:r>
                  <a:rPr lang="en-US" altLang="zh-TW" baseline="0" dirty="0"/>
                  <a:t>MNIP</a:t>
                </a:r>
                <a:r>
                  <a:rPr lang="zh-TW" altLang="en-US" baseline="0" dirty="0"/>
                  <a:t>問題，但很難解為</a:t>
                </a:r>
                <a:r>
                  <a:rPr lang="en-US" altLang="zh-TW" baseline="0" dirty="0"/>
                  <a:t>NPC</a:t>
                </a:r>
                <a:r>
                  <a:rPr lang="zh-TW" altLang="en-US" baseline="0" dirty="0"/>
                  <a:t>問題 </a:t>
                </a:r>
                <a:r>
                  <a:rPr lang="en-US" altLang="zh-TW" baseline="0" dirty="0"/>
                  <a:t>=&gt;</a:t>
                </a:r>
                <a:r>
                  <a:rPr lang="zh-TW" altLang="en-US" baseline="0" dirty="0"/>
                  <a:t> 把</a:t>
                </a:r>
                <a:r>
                  <a:rPr lang="en-US" altLang="zh-TW" b="0" i="0">
                    <a:latin typeface="Cambria Math" panose="02040503050406030204" pitchFamily="18" charset="0"/>
                  </a:rPr>
                  <a:t>𝑐_(𝑗,𝑚)</a:t>
                </a:r>
                <a:r>
                  <a:rPr lang="zh-TW" altLang="en-US" b="0" i="0">
                    <a:latin typeface="Cambria Math" panose="02040503050406030204" pitchFamily="18" charset="0"/>
                  </a:rPr>
                  <a:t>  </a:t>
                </a:r>
                <a:r>
                  <a:rPr lang="zh-TW" altLang="en-US" dirty="0"/>
                  <a:t>視為非整數 </a:t>
                </a:r>
                <a:r>
                  <a:rPr lang="en-US" altLang="zh-TW" dirty="0"/>
                  <a:t>=&gt;</a:t>
                </a:r>
                <a:r>
                  <a:rPr lang="zh-TW" altLang="en-US" dirty="0"/>
                  <a:t> 問題將變成一個</a:t>
                </a:r>
                <a:r>
                  <a:rPr lang="en-US" altLang="zh-TW" dirty="0"/>
                  <a:t>convex optimization problem</a:t>
                </a:r>
                <a:r>
                  <a:rPr lang="zh-TW" altLang="en-US" dirty="0"/>
                  <a:t> </a:t>
                </a:r>
                <a:r>
                  <a:rPr lang="en-US" altLang="zh-TW" baseline="0" dirty="0"/>
                  <a:t>(</a:t>
                </a:r>
                <a:r>
                  <a:rPr lang="zh-TW" altLang="en-US" baseline="0" dirty="0"/>
                  <a:t> 凸優化問題 </a:t>
                </a:r>
                <a:r>
                  <a:rPr lang="en-US" altLang="zh-TW" baseline="0" dirty="0"/>
                  <a:t>)</a:t>
                </a:r>
                <a:r>
                  <a:rPr lang="zh-TW" altLang="en-US" baseline="0" dirty="0"/>
                  <a:t> </a:t>
                </a:r>
                <a:r>
                  <a:rPr lang="en-US" altLang="zh-TW" baseline="0" dirty="0"/>
                  <a:t>=&gt;</a:t>
                </a:r>
                <a:r>
                  <a:rPr lang="zh-TW" altLang="en-US" baseline="0" dirty="0"/>
                  <a:t> 比較好解</a:t>
                </a:r>
                <a:endParaRPr lang="en-US" altLang="zh-TW" baseline="0"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56</a:t>
            </a:fld>
            <a:endParaRPr lang="zh-TW" altLang="en-US"/>
          </a:p>
        </p:txBody>
      </p:sp>
    </p:spTree>
    <p:extLst>
      <p:ext uri="{BB962C8B-B14F-4D97-AF65-F5344CB8AC3E}">
        <p14:creationId xmlns:p14="http://schemas.microsoft.com/office/powerpoint/2010/main" val="3905996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在提出的算法中，</a:t>
                </a:r>
                <a:r>
                  <a:rPr lang="en-US" altLang="zh-TW" dirty="0"/>
                  <a:t>SDN</a:t>
                </a:r>
                <a:r>
                  <a:rPr lang="zh-TW" altLang="en-US" dirty="0"/>
                  <a:t> </a:t>
                </a:r>
                <a:r>
                  <a:rPr lang="en-US" altLang="zh-TW" dirty="0"/>
                  <a:t>controllers</a:t>
                </a:r>
                <a:r>
                  <a:rPr lang="zh-TW" altLang="en-US" dirty="0"/>
                  <a:t>從</a:t>
                </a:r>
                <a:r>
                  <a:rPr lang="en-US" altLang="zh-TW" dirty="0"/>
                  <a:t>MEC</a:t>
                </a:r>
                <a:r>
                  <a:rPr lang="zh-TW" altLang="en-US" dirty="0"/>
                  <a:t>中的</a:t>
                </a:r>
                <a:r>
                  <a:rPr lang="en-US" altLang="zh-TW" dirty="0"/>
                  <a:t>server</a:t>
                </a:r>
                <a:r>
                  <a:rPr lang="zh-TW" altLang="en-US" dirty="0"/>
                  <a:t>和</a:t>
                </a:r>
                <a:r>
                  <a:rPr lang="en-US" altLang="zh-TW" dirty="0"/>
                  <a:t>MCC</a:t>
                </a:r>
                <a:r>
                  <a:rPr lang="zh-TW" altLang="en-US" dirty="0"/>
                  <a:t>中的雲數據中心收集系統參數。</a:t>
                </a:r>
                <a:endParaRPr lang="en-US" altLang="zh-TW" dirty="0"/>
              </a:p>
              <a:p>
                <a:pPr marL="171450" indent="-171450">
                  <a:buFont typeface="Arial" panose="020B0604020202020204" pitchFamily="34" charset="0"/>
                  <a:buChar char="•"/>
                </a:pPr>
                <a:r>
                  <a:rPr lang="zh-TW" altLang="en-US" dirty="0"/>
                  <a:t>然後，它解決了將</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a14:m>
                <a:r>
                  <a:rPr lang="zh-TW" altLang="en-US" dirty="0"/>
                  <a:t>作為非整數變量的成本最小化問題，因為該問題是難以解決的混合非線性整數規劃（</a:t>
                </a:r>
                <a:r>
                  <a:rPr lang="en-US" altLang="zh-TW" dirty="0"/>
                  <a:t>MNIP</a:t>
                </a:r>
                <a:r>
                  <a:rPr lang="zh-TW" altLang="en-US" dirty="0"/>
                  <a:t>）。</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在提出的算法中，</a:t>
                </a:r>
                <a:r>
                  <a:rPr lang="en-US" altLang="zh-TW" dirty="0"/>
                  <a:t>SDN</a:t>
                </a:r>
                <a:r>
                  <a:rPr lang="zh-TW" altLang="en-US" dirty="0"/>
                  <a:t> </a:t>
                </a:r>
                <a:r>
                  <a:rPr lang="en-US" altLang="zh-TW" dirty="0"/>
                  <a:t>controllers</a:t>
                </a:r>
                <a:r>
                  <a:rPr lang="zh-TW" altLang="en-US" dirty="0"/>
                  <a:t>從</a:t>
                </a:r>
                <a:r>
                  <a:rPr lang="en-US" altLang="zh-TW" dirty="0"/>
                  <a:t>MEC</a:t>
                </a:r>
                <a:r>
                  <a:rPr lang="zh-TW" altLang="en-US" dirty="0"/>
                  <a:t>中的</a:t>
                </a:r>
                <a:r>
                  <a:rPr lang="en-US" altLang="zh-TW" dirty="0"/>
                  <a:t>server</a:t>
                </a:r>
                <a:r>
                  <a:rPr lang="zh-TW" altLang="en-US" dirty="0"/>
                  <a:t>和</a:t>
                </a:r>
                <a:r>
                  <a:rPr lang="en-US" altLang="zh-TW" dirty="0"/>
                  <a:t>MCC</a:t>
                </a:r>
                <a:r>
                  <a:rPr lang="zh-TW" altLang="en-US" dirty="0"/>
                  <a:t>中的雲數據中心收集系統參數。</a:t>
                </a:r>
                <a:endParaRPr lang="en-US" altLang="zh-TW" dirty="0"/>
              </a:p>
              <a:p>
                <a:pPr marL="171450" indent="-171450">
                  <a:buFont typeface="Arial" panose="020B0604020202020204" pitchFamily="34" charset="0"/>
                  <a:buChar char="•"/>
                </a:pPr>
                <a:r>
                  <a:rPr lang="zh-TW" altLang="en-US" dirty="0"/>
                  <a:t>然後，它解決了將</a:t>
                </a:r>
                <a:r>
                  <a:rPr lang="en-US" altLang="zh-TW" b="0" i="0">
                    <a:latin typeface="Cambria Math" panose="02040503050406030204" pitchFamily="18" charset="0"/>
                  </a:rPr>
                  <a:t>𝑐_(𝑗,𝑚)</a:t>
                </a:r>
                <a:r>
                  <a:rPr lang="zh-TW" altLang="en-US" dirty="0"/>
                  <a:t>作為非整數變量的成本最小化問題，因為該問題是難以解決的混合非線性整數規劃（</a:t>
                </a:r>
                <a:r>
                  <a:rPr lang="en-US" altLang="zh-TW" dirty="0"/>
                  <a:t>MNIP</a:t>
                </a:r>
                <a:r>
                  <a:rPr lang="zh-TW" altLang="en-US" dirty="0"/>
                  <a:t>）。</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12036748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計算完決策變量後，對</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(1)</m:t>
                        </m:r>
                      </m:sup>
                    </m:sSubSup>
                  </m:oMath>
                </a14:m>
                <a:r>
                  <a:rPr lang="zh-TW" altLang="en-US" dirty="0"/>
                  <a:t>進行四捨五入以獲得最佳整數變量</a:t>
                </a:r>
                <a14:m>
                  <m:oMath xmlns:m="http://schemas.openxmlformats.org/officeDocument/2006/math">
                    <m:sSubSup>
                      <m:sSubSupPr>
                        <m:ctrlPr>
                          <a:rPr lang="en-US" altLang="zh-TW" i="1" smtClean="0">
                            <a:latin typeface="Cambria Math" panose="02040503050406030204" pitchFamily="18" charset="0"/>
                          </a:rPr>
                        </m:ctrlPr>
                      </m:sSubSupPr>
                      <m:e>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up>
                        <m:r>
                          <a:rPr lang="en-US" altLang="zh-TW" b="0" i="1" smtClean="0">
                            <a:latin typeface="Cambria Math" panose="02040503050406030204" pitchFamily="18" charset="0"/>
                          </a:rPr>
                          <m:t>∗</m:t>
                        </m:r>
                      </m:sup>
                    </m:sSubSup>
                  </m:oMath>
                </a14:m>
                <a:r>
                  <a:rPr lang="zh-TW" altLang="en-US" dirty="0"/>
                  <a:t>。</a:t>
                </a:r>
                <a:endParaRPr lang="en-US" altLang="zh-TW" dirty="0"/>
              </a:p>
              <a:p>
                <a:pPr marL="171450" indent="-171450">
                  <a:buFont typeface="Arial" panose="020B0604020202020204" pitchFamily="34" charset="0"/>
                  <a:buChar char="•"/>
                </a:pPr>
                <a:r>
                  <a:rPr lang="zh-TW" altLang="en-US" dirty="0"/>
                  <a:t>最後，</a:t>
                </a:r>
                <a:r>
                  <a:rPr lang="en-US" altLang="zh-TW" dirty="0"/>
                  <a:t>SDN</a:t>
                </a:r>
                <a:r>
                  <a:rPr lang="zh-TW" altLang="en-US" dirty="0"/>
                  <a:t>控制器根據結果制定最佳的工作負載分配策略，並將其發送給</a:t>
                </a:r>
                <a:r>
                  <a:rPr lang="en-US" altLang="zh-TW" dirty="0"/>
                  <a:t>MEC</a:t>
                </a:r>
                <a:r>
                  <a:rPr lang="zh-TW" altLang="en-US" dirty="0"/>
                  <a:t>和</a:t>
                </a:r>
                <a:r>
                  <a:rPr lang="en-US" altLang="zh-TW" dirty="0"/>
                  <a:t>MCC</a:t>
                </a:r>
                <a:r>
                  <a:rPr lang="zh-TW" altLang="en-US" dirty="0"/>
                  <a:t>。</a:t>
                </a:r>
              </a:p>
            </p:txBody>
          </p:sp>
        </mc:Choice>
        <mc:Fallback xmlns="">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計算完決策變量後，對</a:t>
                </a:r>
                <a:r>
                  <a:rPr lang="en-US" altLang="zh-TW" b="0" i="0">
                    <a:latin typeface="Cambria Math" panose="02040503050406030204" pitchFamily="18" charset="0"/>
                  </a:rPr>
                  <a:t>𝑐_(𝑗,𝑚)^((1))</a:t>
                </a:r>
                <a:r>
                  <a:rPr lang="zh-TW" altLang="en-US" dirty="0"/>
                  <a:t>進行四捨五入以獲得最佳整數變量</a:t>
                </a:r>
                <a:r>
                  <a:rPr lang="en-US" altLang="zh-TW" i="0">
                    <a:latin typeface="Cambria Math" panose="02040503050406030204" pitchFamily="18" charset="0"/>
                  </a:rPr>
                  <a:t>𝑐_(𝑗,𝑚)^</a:t>
                </a:r>
                <a:r>
                  <a:rPr lang="en-US" altLang="zh-TW" b="0" i="0">
                    <a:latin typeface="Cambria Math" panose="02040503050406030204" pitchFamily="18" charset="0"/>
                  </a:rPr>
                  <a:t>∗</a:t>
                </a:r>
                <a:r>
                  <a:rPr lang="zh-TW" altLang="en-US" dirty="0"/>
                  <a:t>。</a:t>
                </a:r>
                <a:endParaRPr lang="en-US" altLang="zh-TW" dirty="0"/>
              </a:p>
              <a:p>
                <a:pPr marL="171450" indent="-171450">
                  <a:buFont typeface="Arial" panose="020B0604020202020204" pitchFamily="34" charset="0"/>
                  <a:buChar char="•"/>
                </a:pPr>
                <a:r>
                  <a:rPr lang="zh-TW" altLang="en-US" dirty="0"/>
                  <a:t>最後，</a:t>
                </a:r>
                <a:r>
                  <a:rPr lang="en-US" altLang="zh-TW" dirty="0"/>
                  <a:t>SDN</a:t>
                </a:r>
                <a:r>
                  <a:rPr lang="zh-TW" altLang="en-US" dirty="0"/>
                  <a:t>控制器根據結果制定最佳的工作負載分配策略，並將其發送給</a:t>
                </a:r>
                <a:r>
                  <a:rPr lang="en-US" altLang="zh-TW" dirty="0"/>
                  <a:t>MEC</a:t>
                </a:r>
                <a:r>
                  <a:rPr lang="zh-TW" altLang="en-US" dirty="0"/>
                  <a:t>和</a:t>
                </a:r>
                <a:r>
                  <a:rPr lang="en-US" altLang="zh-TW" dirty="0"/>
                  <a:t>MCC</a:t>
                </a:r>
                <a:r>
                  <a:rPr lang="zh-TW" altLang="en-US" dirty="0"/>
                  <a:t>。</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10901644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在本節中，我們評估最佳工作負載分配，並提供仿真結果，以顯示與基線算法相比，所提出框架的優勢。</a:t>
            </a:r>
            <a:endParaRPr lang="en-US" altLang="zh-TW" dirty="0"/>
          </a:p>
          <a:p>
            <a:pPr marL="171450" indent="-171450">
              <a:buFont typeface="Arial" panose="020B0604020202020204" pitchFamily="34" charset="0"/>
              <a:buChar char="•"/>
            </a:pPr>
            <a:r>
              <a:rPr lang="zh-TW" altLang="en-US" dirty="0"/>
              <a:t>基準線意味著在處理用戶的工作負載時，最大程度地減少核心網絡的消耗，而無需與邊緣網絡協作。</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59</a:t>
            </a:fld>
            <a:endParaRPr lang="zh-TW" altLang="en-US"/>
          </a:p>
        </p:txBody>
      </p:sp>
    </p:spTree>
    <p:extLst>
      <p:ext uri="{BB962C8B-B14F-4D97-AF65-F5344CB8AC3E}">
        <p14:creationId xmlns:p14="http://schemas.microsoft.com/office/powerpoint/2010/main" val="159918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同樣，許多作品將</a:t>
            </a:r>
            <a:r>
              <a:rPr lang="en-US" altLang="zh-TW" dirty="0"/>
              <a:t>SDN</a:t>
            </a:r>
            <a:r>
              <a:rPr lang="zh-TW" altLang="en-US" dirty="0"/>
              <a:t>和</a:t>
            </a:r>
            <a:r>
              <a:rPr lang="en-US" altLang="zh-TW" dirty="0"/>
              <a:t>NFV</a:t>
            </a:r>
            <a:r>
              <a:rPr lang="zh-TW" altLang="en-US" dirty="0"/>
              <a:t>都帶入了移動網絡架構的設計</a:t>
            </a:r>
            <a:r>
              <a:rPr lang="en-US" altLang="zh-TW" dirty="0"/>
              <a:t>[18]-[20]</a:t>
            </a:r>
            <a:r>
              <a:rPr lang="zh-TW" altLang="en-US" dirty="0"/>
              <a:t>。</a:t>
            </a:r>
            <a:endParaRPr lang="en-US" altLang="zh-TW" dirty="0"/>
          </a:p>
          <a:p>
            <a:pPr marL="171450" indent="-171450">
              <a:buFont typeface="Arial" panose="020B0604020202020204" pitchFamily="34" charset="0"/>
              <a:buChar char="•"/>
            </a:pPr>
            <a:r>
              <a:rPr lang="zh-TW" altLang="en-US" dirty="0"/>
              <a:t>基於</a:t>
            </a:r>
            <a:r>
              <a:rPr lang="en-US" altLang="zh-TW" dirty="0"/>
              <a:t>SDN</a:t>
            </a:r>
            <a:r>
              <a:rPr lang="zh-TW" altLang="en-US" dirty="0"/>
              <a:t>的工作提高了移動核心網絡中的數據轉發效率，而這些基於</a:t>
            </a:r>
            <a:r>
              <a:rPr lang="en-US" altLang="zh-TW" dirty="0"/>
              <a:t>NFV</a:t>
            </a:r>
            <a:r>
              <a:rPr lang="zh-TW" altLang="en-US" dirty="0"/>
              <a:t>的工作旨在提高</a:t>
            </a:r>
            <a:r>
              <a:rPr lang="en-US" altLang="zh-TW" dirty="0"/>
              <a:t>EPC</a:t>
            </a:r>
            <a:r>
              <a:rPr lang="zh-TW" altLang="en-US" dirty="0"/>
              <a:t>網絡的部署和管理效率。</a:t>
            </a:r>
            <a:endParaRPr lang="en-US" altLang="zh-TW" dirty="0"/>
          </a:p>
          <a:p>
            <a:pPr marL="171450" indent="-171450">
              <a:buFont typeface="Arial" panose="020B0604020202020204" pitchFamily="34" charset="0"/>
              <a:buChar char="•"/>
            </a:pPr>
            <a:r>
              <a:rPr lang="zh-TW" altLang="en-US" dirty="0"/>
              <a:t>提出了基於服務的架構（</a:t>
            </a:r>
            <a:r>
              <a:rPr lang="en-US" altLang="zh-TW" dirty="0"/>
              <a:t>SBA</a:t>
            </a:r>
            <a:r>
              <a:rPr lang="zh-TW" altLang="en-US" dirty="0"/>
              <a:t>）用於</a:t>
            </a:r>
            <a:r>
              <a:rPr lang="en-US" altLang="zh-TW" dirty="0"/>
              <a:t>5G</a:t>
            </a:r>
            <a:r>
              <a:rPr lang="zh-TW" altLang="en-US" dirty="0"/>
              <a:t>核心網</a:t>
            </a:r>
            <a:r>
              <a:rPr lang="en-US" altLang="zh-TW" dirty="0"/>
              <a:t>[21]</a:t>
            </a:r>
            <a:r>
              <a:rPr lang="zh-TW" altLang="en-US"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a:t>
            </a:fld>
            <a:endParaRPr lang="zh-TW" altLang="en-US"/>
          </a:p>
        </p:txBody>
      </p:sp>
    </p:spTree>
    <p:extLst>
      <p:ext uri="{BB962C8B-B14F-4D97-AF65-F5344CB8AC3E}">
        <p14:creationId xmlns:p14="http://schemas.microsoft.com/office/powerpoint/2010/main" val="36260584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60</a:t>
            </a:fld>
            <a:endParaRPr lang="zh-TW" altLang="en-US"/>
          </a:p>
        </p:txBody>
      </p:sp>
    </p:spTree>
    <p:extLst>
      <p:ext uri="{BB962C8B-B14F-4D97-AF65-F5344CB8AC3E}">
        <p14:creationId xmlns:p14="http://schemas.microsoft.com/office/powerpoint/2010/main" val="34093541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61</a:t>
            </a:fld>
            <a:endParaRPr lang="zh-TW" altLang="en-US"/>
          </a:p>
        </p:txBody>
      </p:sp>
    </p:spTree>
    <p:extLst>
      <p:ext uri="{BB962C8B-B14F-4D97-AF65-F5344CB8AC3E}">
        <p14:creationId xmlns:p14="http://schemas.microsoft.com/office/powerpoint/2010/main" val="2097771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h</m:t>
                        </m:r>
                      </m:e>
                      <m:sub>
                        <m:r>
                          <a:rPr lang="en-US" altLang="zh-TW" b="0" i="1" smtClean="0">
                            <a:latin typeface="Cambria Math" panose="02040503050406030204" pitchFamily="18" charset="0"/>
                          </a:rPr>
                          <m:t>𝑖</m:t>
                        </m:r>
                      </m:sub>
                    </m:sSub>
                  </m:oMath>
                </a14:m>
                <a:r>
                  <a:rPr lang="zh-TW" altLang="en-US" dirty="0"/>
                  <a:t> </a:t>
                </a:r>
                <a:r>
                  <a:rPr lang="en-US" altLang="zh-TW" dirty="0"/>
                  <a:t>: </a:t>
                </a:r>
                <a:r>
                  <a:rPr lang="zh-TW" altLang="en-US" dirty="0"/>
                  <a:t>與邊緣服務器所在的電力區域相關的電價（美元</a:t>
                </a:r>
                <a:r>
                  <a:rPr lang="en-US" altLang="zh-TW" dirty="0"/>
                  <a:t>/ MWh</a:t>
                </a:r>
                <a:r>
                  <a:rPr lang="zh-TW" altLang="en-US" dirty="0"/>
                  <a:t>）。</a:t>
                </a:r>
                <a:endParaRPr lang="en-US" altLang="zh-TW" dirty="0"/>
              </a:p>
              <a:p>
                <a:endParaRPr lang="en-US" altLang="zh-TW" dirty="0"/>
              </a:p>
              <a:p>
                <a:r>
                  <a:rPr lang="zh-TW" altLang="en-US" dirty="0"/>
                  <a:t>圖</a:t>
                </a:r>
                <a:r>
                  <a:rPr lang="en-US" altLang="zh-TW" dirty="0"/>
                  <a:t>6</a:t>
                </a:r>
                <a:r>
                  <a:rPr lang="zh-TW" altLang="en-US" dirty="0"/>
                  <a:t>顯示了當邊緣服務器的能源價格</a:t>
                </a:r>
                <a14:m>
                  <m:oMath xmlns:m="http://schemas.openxmlformats.org/officeDocument/2006/math">
                    <m:sSub>
                      <m:sSubPr>
                        <m:ctrlPr>
                          <a:rPr lang="pl-PL" altLang="zh-TW"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i="1">
                            <a:latin typeface="Cambria Math" panose="02040503050406030204" pitchFamily="18" charset="0"/>
                          </a:rPr>
                          <m:t>𝑖</m:t>
                        </m:r>
                      </m:sub>
                    </m:sSub>
                  </m:oMath>
                </a14:m>
                <a:r>
                  <a:rPr lang="zh-TW" altLang="en-US" dirty="0"/>
                  <a:t>從</a:t>
                </a:r>
                <a:r>
                  <a:rPr lang="en-US" altLang="zh-TW" dirty="0"/>
                  <a:t>10</a:t>
                </a:r>
                <a:r>
                  <a:rPr lang="zh-TW" altLang="en-US" dirty="0"/>
                  <a:t>增加到</a:t>
                </a:r>
                <a:r>
                  <a:rPr lang="en-US" altLang="zh-TW" dirty="0"/>
                  <a:t>70</a:t>
                </a:r>
                <a:r>
                  <a:rPr lang="zh-TW" altLang="en-US" dirty="0"/>
                  <a:t>時的總系統成本。</a:t>
                </a:r>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b="0" i="0" baseline="0">
                    <a:latin typeface="Cambria Math" panose="02040503050406030204" pitchFamily="18" charset="0"/>
                    <a:cs typeface="Times New Roman" panose="02020603050405020304" pitchFamily="18" charset="0"/>
                  </a:rPr>
                  <a:t>ℎ_</a:t>
                </a:r>
                <a:r>
                  <a:rPr lang="en-US" altLang="zh-TW" b="0" i="0">
                    <a:latin typeface="Cambria Math" panose="02040503050406030204" pitchFamily="18" charset="0"/>
                  </a:rPr>
                  <a:t>𝑖</a:t>
                </a:r>
                <a:r>
                  <a:rPr lang="zh-TW" altLang="en-US" dirty="0"/>
                  <a:t> </a:t>
                </a:r>
                <a:r>
                  <a:rPr lang="en-US" altLang="zh-TW" dirty="0"/>
                  <a:t>: </a:t>
                </a:r>
                <a:r>
                  <a:rPr lang="zh-TW" altLang="en-US" dirty="0"/>
                  <a:t>與邊緣服務器所在的電力區域相關的電價（美元</a:t>
                </a:r>
                <a:r>
                  <a:rPr lang="en-US" altLang="zh-TW" dirty="0"/>
                  <a:t>/ MWh</a:t>
                </a:r>
                <a:r>
                  <a:rPr lang="zh-TW" altLang="en-US" dirty="0"/>
                  <a:t>）。</a:t>
                </a:r>
                <a:endParaRPr lang="en-US" altLang="zh-TW" dirty="0"/>
              </a:p>
              <a:p>
                <a:endParaRPr lang="en-US" altLang="zh-TW" dirty="0"/>
              </a:p>
              <a:p>
                <a:r>
                  <a:rPr lang="zh-TW" altLang="en-US" dirty="0"/>
                  <a:t>圖</a:t>
                </a:r>
                <a:r>
                  <a:rPr lang="en-US" altLang="zh-TW" dirty="0"/>
                  <a:t>6</a:t>
                </a:r>
                <a:r>
                  <a:rPr lang="zh-TW" altLang="en-US" dirty="0"/>
                  <a:t>顯示了當邊緣服務器的能源價格</a:t>
                </a:r>
                <a:r>
                  <a:rPr lang="en-US" altLang="zh-TW" b="0" i="0">
                    <a:latin typeface="Cambria Math" panose="02040503050406030204" pitchFamily="18" charset="0"/>
                  </a:rPr>
                  <a:t>ℎ</a:t>
                </a:r>
                <a:r>
                  <a:rPr lang="pl-PL" altLang="zh-TW" b="0" i="0">
                    <a:latin typeface="Cambria Math" panose="02040503050406030204" pitchFamily="18" charset="0"/>
                  </a:rPr>
                  <a:t>_</a:t>
                </a:r>
                <a:r>
                  <a:rPr lang="en-US" altLang="zh-TW" i="0">
                    <a:latin typeface="Cambria Math" panose="02040503050406030204" pitchFamily="18" charset="0"/>
                  </a:rPr>
                  <a:t>𝑖</a:t>
                </a:r>
                <a:r>
                  <a:rPr lang="zh-TW" altLang="en-US" dirty="0"/>
                  <a:t>從</a:t>
                </a:r>
                <a:r>
                  <a:rPr lang="en-US" altLang="zh-TW" dirty="0"/>
                  <a:t>10</a:t>
                </a:r>
                <a:r>
                  <a:rPr lang="zh-TW" altLang="en-US" dirty="0"/>
                  <a:t>增加到</a:t>
                </a:r>
                <a:r>
                  <a:rPr lang="en-US" altLang="zh-TW" dirty="0"/>
                  <a:t>70</a:t>
                </a:r>
                <a:r>
                  <a:rPr lang="zh-TW" altLang="en-US" dirty="0"/>
                  <a:t>時的總系統成本。</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62</a:t>
            </a:fld>
            <a:endParaRPr lang="zh-TW" altLang="en-US"/>
          </a:p>
        </p:txBody>
      </p:sp>
    </p:spTree>
    <p:extLst>
      <p:ext uri="{BB962C8B-B14F-4D97-AF65-F5344CB8AC3E}">
        <p14:creationId xmlns:p14="http://schemas.microsoft.com/office/powerpoint/2010/main" val="249287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Font typeface="Arial" panose="020B0604020202020204" pitchFamily="34" charset="0"/>
                  <a:buNone/>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l-GR" altLang="zh-TW" smtClean="0"/>
                          <m:t>ε</m:t>
                        </m:r>
                      </m:e>
                      <m:sub>
                        <m:r>
                          <a:rPr lang="en-US" altLang="zh-TW" b="0" i="1" baseline="0" smtClean="0">
                            <a:latin typeface="Cambria Math" panose="02040503050406030204" pitchFamily="18" charset="0"/>
                            <a:cs typeface="Times New Roman" panose="02020603050405020304" pitchFamily="18" charset="0"/>
                          </a:rPr>
                          <m:t>𝑗</m:t>
                        </m:r>
                      </m:sub>
                    </m:sSub>
                  </m:oMath>
                </a14:m>
                <a:r>
                  <a:rPr lang="zh-TW" altLang="en-US" dirty="0"/>
                  <a:t> </a:t>
                </a:r>
                <a:r>
                  <a:rPr lang="en-US" altLang="zh-TW" dirty="0"/>
                  <a:t>: </a:t>
                </a:r>
                <a:r>
                  <a:rPr lang="zh-TW" altLang="en-US" dirty="0"/>
                  <a:t>應用</a:t>
                </a:r>
                <a:r>
                  <a:rPr lang="en-US" altLang="zh-TW" dirty="0"/>
                  <a:t>j</a:t>
                </a:r>
                <a:r>
                  <a:rPr lang="zh-TW" altLang="en-US" dirty="0"/>
                  <a:t>的懲罰因子（以美元</a:t>
                </a:r>
                <a:r>
                  <a:rPr lang="en-US" altLang="zh-TW" dirty="0"/>
                  <a:t>/</a:t>
                </a:r>
                <a:r>
                  <a:rPr lang="zh-TW" altLang="en-US" dirty="0"/>
                  <a:t>毫秒為單位）</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圖</a:t>
                </a:r>
                <a:r>
                  <a:rPr lang="en-US" altLang="zh-TW" dirty="0"/>
                  <a:t>7</a:t>
                </a:r>
                <a:r>
                  <a:rPr lang="zh-TW" altLang="en-US" dirty="0"/>
                  <a:t>說明了隨著</a:t>
                </a:r>
                <a14:m>
                  <m:oMath xmlns:m="http://schemas.openxmlformats.org/officeDocument/2006/math">
                    <m:sSub>
                      <m:sSubPr>
                        <m:ctrlPr>
                          <a:rPr lang="pl-PL" altLang="zh-TW" i="1" smtClean="0">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zh-TW" altLang="en-US" dirty="0"/>
                  <a:t>的增加而分配給</a:t>
                </a:r>
                <a:r>
                  <a:rPr lang="en-US" altLang="zh-TW" dirty="0"/>
                  <a:t>MEC</a:t>
                </a:r>
                <a:r>
                  <a:rPr lang="zh-TW" altLang="en-US" dirty="0"/>
                  <a:t>的工作負載，以及回程延遲的影響。</a:t>
                </a:r>
                <a:endParaRPr lang="en-US" altLang="zh-TW" dirty="0"/>
              </a:p>
              <a:p>
                <a:pPr marL="171450" indent="-171450">
                  <a:buFont typeface="Arial" panose="020B0604020202020204" pitchFamily="34" charset="0"/>
                  <a:buChar char="•"/>
                </a:pPr>
                <a:r>
                  <a:rPr lang="zh-TW" altLang="en-US" dirty="0"/>
                  <a:t>從圖中可以看出，當</a:t>
                </a:r>
                <a14:m>
                  <m:oMath xmlns:m="http://schemas.openxmlformats.org/officeDocument/2006/math">
                    <m:sSub>
                      <m:sSubPr>
                        <m:ctrlPr>
                          <a:rPr lang="pl-PL" altLang="zh-TW" i="1" smtClean="0">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zh-TW" altLang="en-US" dirty="0"/>
                  <a:t>的值相同時，當回程網絡具有較高的與延遲相關的修訂損失時，將更多的工作負載分配給</a:t>
                </a:r>
                <a:r>
                  <a:rPr lang="en-US" altLang="zh-TW" dirty="0"/>
                  <a:t>MEC</a:t>
                </a:r>
                <a:endParaRPr lang="zh-TW" altLang="en-US" dirty="0"/>
              </a:p>
            </p:txBody>
          </p:sp>
        </mc:Choice>
        <mc:Fallback xmlns="">
          <p:sp>
            <p:nvSpPr>
              <p:cNvPr id="3" name="備忘稿版面配置區 2"/>
              <p:cNvSpPr>
                <a:spLocks noGrp="1"/>
              </p:cNvSpPr>
              <p:nvPr>
                <p:ph type="body" idx="1"/>
              </p:nvPr>
            </p:nvSpPr>
            <p:spPr/>
            <p:txBody>
              <a:bodyPr/>
              <a:lstStyle/>
              <a:p>
                <a:pPr marL="0" indent="0">
                  <a:buFont typeface="Arial" panose="020B0604020202020204" pitchFamily="34" charset="0"/>
                  <a:buNone/>
                </a:pPr>
                <a:r>
                  <a:rPr lang="el-GR" altLang="zh-TW" i="0"/>
                  <a:t>"ε</a:t>
                </a:r>
                <a:r>
                  <a:rPr lang="el-GR" altLang="zh-TW" i="0">
                    <a:latin typeface="Cambria Math" panose="02040503050406030204" pitchFamily="18" charset="0"/>
                  </a:rPr>
                  <a:t>" </a:t>
                </a:r>
                <a:r>
                  <a:rPr lang="en-US" altLang="zh-TW" i="0" baseline="0">
                    <a:latin typeface="Cambria Math" panose="02040503050406030204" pitchFamily="18" charset="0"/>
                  </a:rPr>
                  <a:t>_</a:t>
                </a:r>
                <a:r>
                  <a:rPr lang="en-US" altLang="zh-TW" b="0" i="0" baseline="0">
                    <a:latin typeface="Cambria Math" panose="02040503050406030204" pitchFamily="18" charset="0"/>
                    <a:cs typeface="Times New Roman" panose="02020603050405020304" pitchFamily="18" charset="0"/>
                  </a:rPr>
                  <a:t>𝑗</a:t>
                </a:r>
                <a:r>
                  <a:rPr lang="zh-TW" altLang="en-US" dirty="0"/>
                  <a:t> </a:t>
                </a:r>
                <a:r>
                  <a:rPr lang="en-US" altLang="zh-TW" dirty="0"/>
                  <a:t>: </a:t>
                </a:r>
                <a:r>
                  <a:rPr lang="zh-TW" altLang="en-US" dirty="0"/>
                  <a:t>應用</a:t>
                </a:r>
                <a:r>
                  <a:rPr lang="en-US" altLang="zh-TW" dirty="0"/>
                  <a:t>j</a:t>
                </a:r>
                <a:r>
                  <a:rPr lang="zh-TW" altLang="en-US" dirty="0"/>
                  <a:t>的懲罰因子（以美元</a:t>
                </a:r>
                <a:r>
                  <a:rPr lang="en-US" altLang="zh-TW" dirty="0"/>
                  <a:t>/</a:t>
                </a:r>
                <a:r>
                  <a:rPr lang="zh-TW" altLang="en-US" dirty="0"/>
                  <a:t>毫秒為單位）</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zh-TW" altLang="en-US" dirty="0"/>
                  <a:t>圖</a:t>
                </a:r>
                <a:r>
                  <a:rPr lang="en-US" altLang="zh-TW" dirty="0"/>
                  <a:t>7</a:t>
                </a:r>
                <a:r>
                  <a:rPr lang="zh-TW" altLang="en-US" dirty="0"/>
                  <a:t>說明了隨著</a:t>
                </a:r>
                <a:r>
                  <a:rPr lang="en-US" altLang="zh-TW" i="0">
                    <a:latin typeface="Cambria Math" panose="02040503050406030204" pitchFamily="18" charset="0"/>
                  </a:rPr>
                  <a:t>ℎ</a:t>
                </a:r>
                <a:r>
                  <a:rPr lang="pl-PL" altLang="zh-TW" i="0">
                    <a:latin typeface="Cambria Math" panose="02040503050406030204" pitchFamily="18" charset="0"/>
                  </a:rPr>
                  <a:t>_</a:t>
                </a:r>
                <a:r>
                  <a:rPr lang="en-US" altLang="zh-TW" i="0">
                    <a:latin typeface="Cambria Math" panose="02040503050406030204" pitchFamily="18" charset="0"/>
                  </a:rPr>
                  <a:t>𝑖</a:t>
                </a:r>
                <a:r>
                  <a:rPr lang="zh-TW" altLang="en-US" dirty="0"/>
                  <a:t>的增加而分配給</a:t>
                </a:r>
                <a:r>
                  <a:rPr lang="en-US" altLang="zh-TW" dirty="0"/>
                  <a:t>MEC</a:t>
                </a:r>
                <a:r>
                  <a:rPr lang="zh-TW" altLang="en-US" dirty="0"/>
                  <a:t>的工作負載，以及回程延遲的影響。</a:t>
                </a:r>
                <a:endParaRPr lang="en-US" altLang="zh-TW" dirty="0"/>
              </a:p>
              <a:p>
                <a:pPr marL="171450" indent="-171450">
                  <a:buFont typeface="Arial" panose="020B0604020202020204" pitchFamily="34" charset="0"/>
                  <a:buChar char="•"/>
                </a:pPr>
                <a:r>
                  <a:rPr lang="zh-TW" altLang="en-US" dirty="0"/>
                  <a:t>從圖中可以看出，當</a:t>
                </a:r>
                <a:r>
                  <a:rPr lang="en-US" altLang="zh-TW" i="0">
                    <a:latin typeface="Cambria Math" panose="02040503050406030204" pitchFamily="18" charset="0"/>
                  </a:rPr>
                  <a:t>ℎ</a:t>
                </a:r>
                <a:r>
                  <a:rPr lang="pl-PL" altLang="zh-TW" i="0">
                    <a:latin typeface="Cambria Math" panose="02040503050406030204" pitchFamily="18" charset="0"/>
                  </a:rPr>
                  <a:t>_</a:t>
                </a:r>
                <a:r>
                  <a:rPr lang="en-US" altLang="zh-TW" i="0">
                    <a:latin typeface="Cambria Math" panose="02040503050406030204" pitchFamily="18" charset="0"/>
                  </a:rPr>
                  <a:t>𝑖</a:t>
                </a:r>
                <a:r>
                  <a:rPr lang="zh-TW" altLang="en-US" dirty="0"/>
                  <a:t>的值相同時，當回程網絡具有較高的與延遲相關的修訂損失時，將更多的工作負載分配給</a:t>
                </a:r>
                <a:r>
                  <a:rPr lang="en-US" altLang="zh-TW" dirty="0"/>
                  <a:t>MEC</a:t>
                </a:r>
                <a:endParaRPr lang="zh-TW" altLang="en-US" dirty="0"/>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63</a:t>
            </a:fld>
            <a:endParaRPr lang="zh-TW" altLang="en-US"/>
          </a:p>
        </p:txBody>
      </p:sp>
    </p:spTree>
    <p:extLst>
      <p:ext uri="{BB962C8B-B14F-4D97-AF65-F5344CB8AC3E}">
        <p14:creationId xmlns:p14="http://schemas.microsoft.com/office/powerpoint/2010/main" val="3806713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indent="0">
                  <a:buFont typeface="Arial" panose="020B0604020202020204" pitchFamily="34" charset="0"/>
                  <a:buNone/>
                </a:pP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P</m:t>
                        </m:r>
                      </m:e>
                      <m:sub>
                        <m:r>
                          <a:rPr lang="en-US" altLang="zh-TW" b="0" i="1" baseline="0" smtClean="0">
                            <a:latin typeface="Cambria Math" panose="02040503050406030204" pitchFamily="18" charset="0"/>
                            <a:cs typeface="Times New Roman" panose="02020603050405020304" pitchFamily="18" charset="0"/>
                          </a:rPr>
                          <m:t>𝑚</m:t>
                        </m:r>
                      </m:sub>
                    </m:sSub>
                  </m:oMath>
                </a14:m>
                <a:r>
                  <a:rPr lang="zh-TW" altLang="en-US" dirty="0"/>
                  <a:t> </a:t>
                </a:r>
                <a:r>
                  <a:rPr lang="en-US" altLang="zh-TW" dirty="0"/>
                  <a:t>: </a:t>
                </a:r>
                <a:r>
                  <a:rPr lang="zh-TW" altLang="en-US" dirty="0"/>
                  <a:t>回程到數據中心</a:t>
                </a:r>
                <a:r>
                  <a:rPr lang="en-US" altLang="zh-TW" dirty="0"/>
                  <a:t>m</a:t>
                </a:r>
                <a:r>
                  <a:rPr lang="zh-TW" altLang="en-US" dirty="0"/>
                  <a:t>的帶寬價格（美元</a:t>
                </a:r>
                <a:r>
                  <a:rPr lang="en-US" altLang="zh-TW" dirty="0"/>
                  <a:t>/ Mbps</a:t>
                </a:r>
                <a:r>
                  <a:rPr lang="zh-TW" altLang="en-US" dirty="0"/>
                  <a:t>）。</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r>
                  <a:rPr lang="zh-TW" altLang="en-US" dirty="0"/>
                  <a:t>圖</a:t>
                </a:r>
                <a:r>
                  <a:rPr lang="en-US" altLang="zh-TW" dirty="0"/>
                  <a:t>8</a:t>
                </a:r>
                <a:r>
                  <a:rPr lang="zh-TW" altLang="en-US" dirty="0"/>
                  <a:t>顯示了當</a:t>
                </a:r>
                <a14:m>
                  <m:oMath xmlns:m="http://schemas.openxmlformats.org/officeDocument/2006/math">
                    <m:sSub>
                      <m:sSubPr>
                        <m:ctrlPr>
                          <a:rPr lang="pl-PL" altLang="zh-TW" i="1" smtClean="0">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zh-TW" altLang="en-US" dirty="0"/>
                  <a:t>從</a:t>
                </a:r>
                <a:r>
                  <a:rPr lang="en-US" altLang="zh-TW" dirty="0"/>
                  <a:t>10</a:t>
                </a:r>
                <a:r>
                  <a:rPr lang="zh-TW" altLang="en-US" dirty="0"/>
                  <a:t>增加到</a:t>
                </a:r>
                <a:r>
                  <a:rPr lang="en-US" altLang="zh-TW" dirty="0"/>
                  <a:t>70</a:t>
                </a:r>
                <a:r>
                  <a:rPr lang="zh-TW" altLang="en-US" dirty="0"/>
                  <a:t>時分配給</a:t>
                </a:r>
                <a:r>
                  <a:rPr lang="en-US" altLang="zh-TW" dirty="0"/>
                  <a:t>MCC</a:t>
                </a:r>
                <a:r>
                  <a:rPr lang="zh-TW" altLang="en-US" dirty="0"/>
                  <a:t>的工作量，以及回程網絡的帶寬成本的影響。</a:t>
                </a:r>
              </a:p>
            </p:txBody>
          </p:sp>
        </mc:Choice>
        <mc:Fallback xmlns="">
          <p:sp>
            <p:nvSpPr>
              <p:cNvPr id="3" name="備忘稿版面配置區 2"/>
              <p:cNvSpPr>
                <a:spLocks noGrp="1"/>
              </p:cNvSpPr>
              <p:nvPr>
                <p:ph type="body" idx="1"/>
              </p:nvPr>
            </p:nvSpPr>
            <p:spPr/>
            <p:txBody>
              <a:bodyPr/>
              <a:lstStyle/>
              <a:p>
                <a:pPr marL="0" indent="0">
                  <a:buFont typeface="Arial" panose="020B0604020202020204" pitchFamily="34" charset="0"/>
                  <a:buNone/>
                </a:pPr>
                <a:r>
                  <a:rPr lang="en-US" altLang="zh-TW" b="0" i="0" baseline="0">
                    <a:latin typeface="Cambria Math" panose="02040503050406030204" pitchFamily="18" charset="0"/>
                    <a:cs typeface="Times New Roman" panose="02020603050405020304" pitchFamily="18" charset="0"/>
                  </a:rPr>
                  <a:t>"P" _𝑚</a:t>
                </a:r>
                <a:r>
                  <a:rPr lang="zh-TW" altLang="en-US" dirty="0"/>
                  <a:t> </a:t>
                </a:r>
                <a:r>
                  <a:rPr lang="en-US" altLang="zh-TW" dirty="0"/>
                  <a:t>: </a:t>
                </a:r>
                <a:r>
                  <a:rPr lang="zh-TW" altLang="en-US" dirty="0"/>
                  <a:t>回程到數據中心</a:t>
                </a:r>
                <a:r>
                  <a:rPr lang="en-US" altLang="zh-TW" dirty="0"/>
                  <a:t>m</a:t>
                </a:r>
                <a:r>
                  <a:rPr lang="zh-TW" altLang="en-US" dirty="0"/>
                  <a:t>的帶寬價格（美元</a:t>
                </a:r>
                <a:r>
                  <a:rPr lang="en-US" altLang="zh-TW" dirty="0"/>
                  <a:t>/ Mbps</a:t>
                </a:r>
                <a:r>
                  <a:rPr lang="zh-TW" altLang="en-US" dirty="0"/>
                  <a:t>）。</a:t>
                </a:r>
                <a:endParaRPr lang="en-US" altLang="zh-TW" dirty="0"/>
              </a:p>
              <a:p>
                <a:pPr marL="0" indent="0">
                  <a:buFont typeface="Arial" panose="020B0604020202020204" pitchFamily="34" charset="0"/>
                  <a:buNone/>
                </a:pPr>
                <a:endParaRPr lang="en-US" altLang="zh-TW" dirty="0"/>
              </a:p>
              <a:p>
                <a:pPr marL="171450" indent="-171450">
                  <a:buFont typeface="Arial" panose="020B0604020202020204" pitchFamily="34" charset="0"/>
                  <a:buChar char="•"/>
                </a:pPr>
                <a:r>
                  <a:rPr lang="zh-TW" altLang="en-US" dirty="0"/>
                  <a:t>圖</a:t>
                </a:r>
                <a:r>
                  <a:rPr lang="en-US" altLang="zh-TW" dirty="0"/>
                  <a:t>8</a:t>
                </a:r>
                <a:r>
                  <a:rPr lang="zh-TW" altLang="en-US" dirty="0"/>
                  <a:t>顯示了當</a:t>
                </a:r>
                <a:r>
                  <a:rPr lang="en-US" altLang="zh-TW" i="0">
                    <a:latin typeface="Cambria Math" panose="02040503050406030204" pitchFamily="18" charset="0"/>
                  </a:rPr>
                  <a:t>ℎ</a:t>
                </a:r>
                <a:r>
                  <a:rPr lang="pl-PL" altLang="zh-TW" i="0">
                    <a:latin typeface="Cambria Math" panose="02040503050406030204" pitchFamily="18" charset="0"/>
                  </a:rPr>
                  <a:t>_</a:t>
                </a:r>
                <a:r>
                  <a:rPr lang="en-US" altLang="zh-TW" i="0">
                    <a:latin typeface="Cambria Math" panose="02040503050406030204" pitchFamily="18" charset="0"/>
                  </a:rPr>
                  <a:t>𝑖</a:t>
                </a:r>
                <a:r>
                  <a:rPr lang="zh-TW" altLang="en-US" dirty="0"/>
                  <a:t>從</a:t>
                </a:r>
                <a:r>
                  <a:rPr lang="en-US" altLang="zh-TW" dirty="0"/>
                  <a:t>10</a:t>
                </a:r>
                <a:r>
                  <a:rPr lang="zh-TW" altLang="en-US" dirty="0"/>
                  <a:t>增加到</a:t>
                </a:r>
                <a:r>
                  <a:rPr lang="en-US" altLang="zh-TW" dirty="0"/>
                  <a:t>70</a:t>
                </a:r>
                <a:r>
                  <a:rPr lang="zh-TW" altLang="en-US" dirty="0"/>
                  <a:t>時分配給</a:t>
                </a:r>
                <a:r>
                  <a:rPr lang="en-US" altLang="zh-TW" dirty="0"/>
                  <a:t>MCC</a:t>
                </a:r>
                <a:r>
                  <a:rPr lang="zh-TW" altLang="en-US" dirty="0"/>
                  <a:t>的工作量，以及回程網絡的帶寬成本的影響。</a:t>
                </a:r>
              </a:p>
            </p:txBody>
          </p:sp>
        </mc:Fallback>
      </mc:AlternateContent>
      <p:sp>
        <p:nvSpPr>
          <p:cNvPr id="4" name="投影片編號版面配置區 3"/>
          <p:cNvSpPr>
            <a:spLocks noGrp="1"/>
          </p:cNvSpPr>
          <p:nvPr>
            <p:ph type="sldNum" sz="quarter" idx="5"/>
          </p:nvPr>
        </p:nvSpPr>
        <p:spPr/>
        <p:txBody>
          <a:bodyPr/>
          <a:lstStyle/>
          <a:p>
            <a:fld id="{03C411E0-4ECD-47AF-BA54-99036B3FAC3D}" type="slidenum">
              <a:rPr lang="zh-TW" altLang="en-US" smtClean="0"/>
              <a:t>64</a:t>
            </a:fld>
            <a:endParaRPr lang="zh-TW" altLang="en-US"/>
          </a:p>
        </p:txBody>
      </p:sp>
    </p:spTree>
    <p:extLst>
      <p:ext uri="{BB962C8B-B14F-4D97-AF65-F5344CB8AC3E}">
        <p14:creationId xmlns:p14="http://schemas.microsoft.com/office/powerpoint/2010/main" val="42418794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圖</a:t>
            </a:r>
            <a:r>
              <a:rPr lang="en-US" altLang="zh-TW" dirty="0"/>
              <a:t>9</a:t>
            </a:r>
            <a:r>
              <a:rPr lang="zh-TW" altLang="en-US" dirty="0"/>
              <a:t>顯示了當請求大小從</a:t>
            </a:r>
            <a:r>
              <a:rPr lang="en-US" altLang="zh-TW" dirty="0"/>
              <a:t>1 Mb /</a:t>
            </a:r>
            <a:r>
              <a:rPr lang="zh-TW" altLang="en-US" dirty="0"/>
              <a:t>請求增加到</a:t>
            </a:r>
            <a:r>
              <a:rPr lang="en-US" altLang="zh-TW" dirty="0"/>
              <a:t>10 Mb</a:t>
            </a:r>
            <a:r>
              <a:rPr lang="zh-TW" altLang="en-US" dirty="0"/>
              <a:t>時的系統成本。</a:t>
            </a:r>
            <a:endParaRPr lang="en-US" altLang="zh-TW" dirty="0"/>
          </a:p>
          <a:p>
            <a:pPr marL="171450" indent="-171450">
              <a:buFont typeface="Arial" panose="020B0604020202020204" pitchFamily="34" charset="0"/>
              <a:buChar cha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a:t>Optical</a:t>
            </a:r>
            <a:r>
              <a:rPr lang="zh-TW" altLang="en-US" dirty="0"/>
              <a:t> 光學的</a:t>
            </a:r>
            <a:endParaRPr lang="en-US" altLang="zh-TW" dirty="0"/>
          </a:p>
          <a:p>
            <a:pPr marL="171450" indent="-171450">
              <a:buFont typeface="Arial" panose="020B0604020202020204" pitchFamily="34" charset="0"/>
              <a:buChar char="•"/>
            </a:pPr>
            <a:r>
              <a:rPr lang="en-US" altLang="zh-TW" dirty="0"/>
              <a:t>Hybrid</a:t>
            </a:r>
            <a:r>
              <a:rPr lang="zh-TW" altLang="en-US" dirty="0"/>
              <a:t> 混和的</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65</a:t>
            </a:fld>
            <a:endParaRPr lang="zh-TW" altLang="en-US"/>
          </a:p>
        </p:txBody>
      </p:sp>
    </p:spTree>
    <p:extLst>
      <p:ext uri="{BB962C8B-B14F-4D97-AF65-F5344CB8AC3E}">
        <p14:creationId xmlns:p14="http://schemas.microsoft.com/office/powerpoint/2010/main" val="34788858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從圖</a:t>
            </a:r>
            <a:r>
              <a:rPr lang="en-US" altLang="zh-TW" dirty="0"/>
              <a:t>8</a:t>
            </a:r>
            <a:r>
              <a:rPr lang="zh-TW" altLang="en-US" dirty="0"/>
              <a:t> </a:t>
            </a:r>
            <a:r>
              <a:rPr lang="en-US" altLang="zh-TW" dirty="0"/>
              <a:t>(</a:t>
            </a:r>
            <a:r>
              <a:rPr lang="zh-TW" altLang="en-US" dirty="0"/>
              <a:t>圖</a:t>
            </a:r>
            <a:r>
              <a:rPr lang="en-US" altLang="zh-TW" dirty="0"/>
              <a:t>9</a:t>
            </a:r>
            <a:r>
              <a:rPr lang="zh-TW" altLang="en-US" dirty="0"/>
              <a:t>才對</a:t>
            </a:r>
            <a:r>
              <a:rPr lang="en-US" altLang="zh-TW" dirty="0"/>
              <a:t>)</a:t>
            </a:r>
            <a:r>
              <a:rPr lang="zh-TW" altLang="en-US" dirty="0"/>
              <a:t>可以看出，所提出框架的系統成本低於基線，即使它具有比光學回程便宜的混合回程。</a:t>
            </a:r>
            <a:endParaRPr lang="en-US" altLang="zh-TW" dirty="0"/>
          </a:p>
          <a:p>
            <a:pPr marL="171450" indent="-171450">
              <a:buFont typeface="Arial" panose="020B0604020202020204" pitchFamily="34" charset="0"/>
              <a:buChar char="•"/>
            </a:pPr>
            <a:r>
              <a:rPr lang="zh-TW" altLang="en-US" dirty="0"/>
              <a:t>這是因為較大的請求大小會帶來更多的回程成本，並且由於分佈式體系結構，</a:t>
            </a:r>
            <a:r>
              <a:rPr lang="en-US" altLang="zh-TW" dirty="0"/>
              <a:t>MEC</a:t>
            </a:r>
            <a:r>
              <a:rPr lang="zh-TW" altLang="en-US" dirty="0"/>
              <a:t>可以降低迴程成本。</a:t>
            </a:r>
            <a:endParaRPr lang="en-US" altLang="zh-TW" dirty="0"/>
          </a:p>
          <a:p>
            <a:pPr marL="171450" indent="-171450">
              <a:buFont typeface="Arial" panose="020B0604020202020204" pitchFamily="34" charset="0"/>
              <a:buChar char="•"/>
            </a:pPr>
            <a:endParaRPr lang="en-US" altLang="zh-TW"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dirty="0"/>
              <a:t>( </a:t>
            </a:r>
            <a:r>
              <a:rPr lang="zh-TW" altLang="en-US" dirty="0"/>
              <a:t>隨著</a:t>
            </a:r>
            <a:r>
              <a:rPr lang="en-US" altLang="zh-TW" dirty="0"/>
              <a:t>request size</a:t>
            </a:r>
            <a:r>
              <a:rPr lang="zh-TW" altLang="en-US" dirty="0"/>
              <a:t>擴大，差距也更明顯是因為</a:t>
            </a:r>
            <a:r>
              <a:rPr lang="en-US" altLang="zh-TW" dirty="0"/>
              <a:t>MEC</a:t>
            </a:r>
            <a:r>
              <a:rPr lang="zh-TW" altLang="en-US" dirty="0"/>
              <a:t>可以降低</a:t>
            </a:r>
            <a:r>
              <a:rPr lang="en-US" altLang="zh-TW" dirty="0"/>
              <a:t>delay</a:t>
            </a:r>
            <a:r>
              <a:rPr lang="zh-TW" altLang="en-US" dirty="0"/>
              <a:t> </a:t>
            </a:r>
            <a:r>
              <a:rPr lang="en-US" altLang="zh-TW" dirty="0"/>
              <a:t>)</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66</a:t>
            </a:fld>
            <a:endParaRPr lang="zh-TW" altLang="en-US"/>
          </a:p>
        </p:txBody>
      </p:sp>
    </p:spTree>
    <p:extLst>
      <p:ext uri="{BB962C8B-B14F-4D97-AF65-F5344CB8AC3E}">
        <p14:creationId xmlns:p14="http://schemas.microsoft.com/office/powerpoint/2010/main" val="32627585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zh-TW" altLang="en-US" dirty="0"/>
              <a:t>然後，我們為</a:t>
            </a:r>
            <a:r>
              <a:rPr lang="en-US" altLang="zh-TW" dirty="0"/>
              <a:t>5G</a:t>
            </a:r>
            <a:r>
              <a:rPr lang="zh-TW" altLang="en-US" dirty="0"/>
              <a:t>核心網絡</a:t>
            </a:r>
            <a:r>
              <a:rPr lang="en-US" altLang="zh-TW" dirty="0"/>
              <a:t>SBA</a:t>
            </a:r>
            <a:r>
              <a:rPr lang="zh-TW" altLang="en-US" dirty="0"/>
              <a:t>提出了一種新穎的管理架構，並給出了三個用例。</a:t>
            </a:r>
            <a:endParaRPr lang="en-US" altLang="zh-TW" dirty="0"/>
          </a:p>
          <a:p>
            <a:pPr marL="171450" indent="-171450">
              <a:buFont typeface="Arial" panose="020B0604020202020204" pitchFamily="34" charset="0"/>
              <a:buChar char="•"/>
            </a:pPr>
            <a:r>
              <a:rPr lang="zh-TW" altLang="en-US" dirty="0"/>
              <a:t>此外，開發了一種最佳的工作量分配算法。</a:t>
            </a:r>
            <a:endParaRPr lang="en-US" altLang="zh-TW" dirty="0"/>
          </a:p>
          <a:p>
            <a:pPr marL="171450" indent="-171450">
              <a:buFont typeface="Arial" panose="020B0604020202020204" pitchFamily="34" charset="0"/>
              <a:buChar char="•"/>
            </a:pPr>
            <a:r>
              <a:rPr lang="zh-TW" altLang="en-US" dirty="0"/>
              <a:t>結合</a:t>
            </a:r>
            <a:r>
              <a:rPr lang="en-US" altLang="zh-TW" dirty="0"/>
              <a:t>SDN</a:t>
            </a:r>
            <a:r>
              <a:rPr lang="zh-TW" altLang="en-US" dirty="0"/>
              <a:t>，</a:t>
            </a:r>
            <a:r>
              <a:rPr lang="en-US" altLang="zh-TW" dirty="0"/>
              <a:t>NFV</a:t>
            </a:r>
            <a:r>
              <a:rPr lang="zh-TW" altLang="en-US" dirty="0"/>
              <a:t>和邊緣計算，該框架可提供網絡功能的分佈式和按需部署，服務保證的網絡切片，網絡功能的靈活編排以及最佳的工作負載分配。</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67</a:t>
            </a:fld>
            <a:endParaRPr lang="zh-TW" altLang="en-US"/>
          </a:p>
        </p:txBody>
      </p:sp>
    </p:spTree>
    <p:extLst>
      <p:ext uri="{BB962C8B-B14F-4D97-AF65-F5344CB8AC3E}">
        <p14:creationId xmlns:p14="http://schemas.microsoft.com/office/powerpoint/2010/main" val="125851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a:t>5G SBA</a:t>
            </a:r>
            <a:r>
              <a:rPr lang="zh-TW" altLang="en-US" dirty="0"/>
              <a:t>與現有的基於</a:t>
            </a:r>
            <a:r>
              <a:rPr lang="en-US" altLang="zh-TW" dirty="0"/>
              <a:t>EPC</a:t>
            </a:r>
            <a:r>
              <a:rPr lang="zh-TW" altLang="en-US" dirty="0"/>
              <a:t>的架構不同，移動核心網絡中的常規網絡元素被拆分和模塊化為更小，更輕便的網絡功能，這些功能公開了用於通信的</a:t>
            </a:r>
            <a:r>
              <a:rPr lang="en-US" altLang="zh-TW" dirty="0"/>
              <a:t>API</a:t>
            </a:r>
            <a:r>
              <a:rPr lang="zh-TW" altLang="en-US" dirty="0"/>
              <a:t>。</a:t>
            </a:r>
            <a:endParaRPr lang="en-US" altLang="zh-TW" dirty="0"/>
          </a:p>
          <a:p>
            <a:pPr marL="171450" indent="-171450">
              <a:buFont typeface="Arial" panose="020B0604020202020204" pitchFamily="34" charset="0"/>
              <a:buChar char="•"/>
            </a:pPr>
            <a:r>
              <a:rPr lang="zh-TW" altLang="en-US" dirty="0"/>
              <a:t>在本文中，我們研究了基於</a:t>
            </a:r>
            <a:r>
              <a:rPr lang="en-US" altLang="zh-TW" dirty="0"/>
              <a:t>5G</a:t>
            </a:r>
            <a:r>
              <a:rPr lang="zh-TW" altLang="en-US" dirty="0"/>
              <a:t>服務的核心網絡的管理和部署框架，其中考慮了服務保證的網絡切片，服務鏈編排和工作負載分配。</a:t>
            </a:r>
            <a:endParaRPr lang="en-US" altLang="zh-TW" dirty="0"/>
          </a:p>
          <a:p>
            <a:pPr marL="171450" indent="-171450">
              <a:buFont typeface="Arial" panose="020B0604020202020204" pitchFamily="34" charset="0"/>
              <a:buChar char="•"/>
            </a:pPr>
            <a:endParaRPr lang="en-US" altLang="zh-TW" dirty="0"/>
          </a:p>
          <a:p>
            <a:pPr marL="171450" indent="-171450">
              <a:buFont typeface="Arial" panose="020B0604020202020204" pitchFamily="34" charset="0"/>
              <a:buChar char="•"/>
            </a:pPr>
            <a:r>
              <a:rPr lang="en-US" altLang="zh-TW" dirty="0"/>
              <a:t>Investigate : </a:t>
            </a:r>
            <a:r>
              <a:rPr lang="zh-TW" altLang="en-US" dirty="0"/>
              <a:t>調查</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7</a:t>
            </a:fld>
            <a:endParaRPr lang="zh-TW" altLang="en-US"/>
          </a:p>
        </p:txBody>
      </p:sp>
    </p:spTree>
    <p:extLst>
      <p:ext uri="{BB962C8B-B14F-4D97-AF65-F5344CB8AC3E}">
        <p14:creationId xmlns:p14="http://schemas.microsoft.com/office/powerpoint/2010/main" val="102734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表</a:t>
            </a:r>
            <a:r>
              <a:rPr lang="en-US" altLang="zh-TW" dirty="0"/>
              <a:t>1</a:t>
            </a:r>
            <a:r>
              <a:rPr lang="zh-TW" altLang="en-US" dirty="0"/>
              <a:t>列出了現有工作與擬議框架之間的主要區別。</a:t>
            </a:r>
            <a:endParaRPr lang="en-US" altLang="zh-TW" dirty="0"/>
          </a:p>
          <a:p>
            <a:endParaRPr lang="en-US" altLang="zh-TW" dirty="0"/>
          </a:p>
          <a:p>
            <a:r>
              <a:rPr lang="zh-TW" altLang="en-US" dirty="0"/>
              <a:t>客製化的</a:t>
            </a:r>
            <a:r>
              <a:rPr lang="en-US" altLang="zh-TW" dirty="0"/>
              <a:t>network slicing</a:t>
            </a:r>
            <a:r>
              <a:rPr lang="zh-TW" altLang="en-US" dirty="0"/>
              <a:t>、靈活性、可擴展性、回傳成本</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24698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本文的主要貢獻概述</a:t>
            </a:r>
            <a:r>
              <a:rPr lang="en-US" altLang="zh-TW" dirty="0"/>
              <a:t>(summarized)</a:t>
            </a:r>
            <a:r>
              <a:rPr lang="zh-TW" altLang="en-US" dirty="0"/>
              <a:t>如下。</a:t>
            </a:r>
            <a:endParaRPr lang="en-US" altLang="zh-TW" dirty="0"/>
          </a:p>
          <a:p>
            <a:r>
              <a:rPr lang="en-US" altLang="zh-TW" dirty="0"/>
              <a:t>1. </a:t>
            </a:r>
            <a:r>
              <a:rPr lang="zh-TW" altLang="en-US" dirty="0"/>
              <a:t>在提出的框架中，服務管理層負責服務管理和業務流程，而基礎架構管理層中的</a:t>
            </a:r>
            <a:r>
              <a:rPr lang="en-US" altLang="zh-TW" dirty="0"/>
              <a:t>core</a:t>
            </a:r>
            <a:r>
              <a:rPr lang="zh-TW" altLang="en-US" dirty="0"/>
              <a:t>和</a:t>
            </a:r>
            <a:r>
              <a:rPr lang="en-US" altLang="zh-TW" dirty="0"/>
              <a:t>flow SDN</a:t>
            </a:r>
            <a:r>
              <a:rPr lang="zh-TW" altLang="en-US" dirty="0"/>
              <a:t> </a:t>
            </a:r>
            <a:r>
              <a:rPr lang="en-US" altLang="zh-TW" dirty="0"/>
              <a:t>controllers</a:t>
            </a:r>
            <a:r>
              <a:rPr lang="zh-TW" altLang="en-US" dirty="0"/>
              <a:t>則負責網絡功能的部署，工作負載分配，流量調度等。</a:t>
            </a:r>
            <a:endParaRPr lang="en-US" altLang="zh-TW" dirty="0"/>
          </a:p>
          <a:p>
            <a:endParaRPr lang="en-US" altLang="zh-TW" dirty="0"/>
          </a:p>
          <a:p>
            <a:r>
              <a:rPr lang="en-US" altLang="zh-TW" dirty="0"/>
              <a:t>2. </a:t>
            </a:r>
            <a:r>
              <a:rPr lang="zh-TW" altLang="en-US" dirty="0"/>
              <a:t>提出了端到端的網絡切片架構，可以在邊緣服務器上部署一些與</a:t>
            </a:r>
            <a:r>
              <a:rPr lang="en-US" altLang="zh-TW" dirty="0" err="1"/>
              <a:t>eMBB</a:t>
            </a:r>
            <a:r>
              <a:rPr lang="zh-TW" altLang="en-US" dirty="0"/>
              <a:t>和</a:t>
            </a:r>
            <a:r>
              <a:rPr lang="en-US" altLang="zh-TW" dirty="0"/>
              <a:t>URLLC</a:t>
            </a:r>
            <a:r>
              <a:rPr lang="zh-TW" altLang="en-US" dirty="0"/>
              <a:t>場景相關的網絡功能。</a:t>
            </a:r>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641259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latin typeface="Times New Roman" panose="02020603050405020304" pitchFamily="18" charset="0"/>
                <a:cs typeface="Times New Roman" panose="02020603050405020304" pitchFamily="18" charset="0"/>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4/28/2021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4/28/2021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4/28/2021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sz="2800" b="0" u="none">
                <a:solidFill>
                  <a:schemeClr val="tx2">
                    <a:lumMod val="75000"/>
                  </a:schemeClr>
                </a:solidFill>
                <a:latin typeface="Times New Roman" panose="02020603050405020304" pitchFamily="18" charset="0"/>
                <a:cs typeface="Times New Roman" panose="02020603050405020304" pitchFamily="18" charset="0"/>
              </a:defRPr>
            </a:lvl1pPr>
            <a:lvl2pPr>
              <a:defRPr sz="2400">
                <a:solidFill>
                  <a:schemeClr val="tx1">
                    <a:lumMod val="75000"/>
                    <a:lumOff val="2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4/28/2021</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4/28/2021</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4/28/2021</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4/28/2021</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4/28/2021</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385345" y="1236378"/>
            <a:ext cx="10226906" cy="2217906"/>
          </a:xfrm>
        </p:spPr>
        <p:txBody>
          <a:bodyPr/>
          <a:lstStyle/>
          <a:p>
            <a:r>
              <a:rPr lang="en-US" altLang="zh-TW" dirty="0">
                <a:latin typeface="Times New Roman" panose="02020603050405020304" pitchFamily="18" charset="0"/>
                <a:cs typeface="Times New Roman" panose="02020603050405020304" pitchFamily="18" charset="0"/>
              </a:rPr>
              <a:t>An SDN/NFV Based Framework for Management and Deployment of Service Based 5G Core Network</a:t>
            </a:r>
            <a:endParaRPr lang="en-US" altLang="zh-TW" dirty="0">
              <a:latin typeface="Times New Roman" panose="02020603050405020304" pitchFamily="18" charset="0"/>
              <a:ea typeface="微軟正黑體"/>
              <a:cs typeface="Times New Roman" panose="02020603050405020304" pitchFamily="18" charset="0"/>
            </a:endParaRPr>
          </a:p>
        </p:txBody>
      </p:sp>
      <p:sp>
        <p:nvSpPr>
          <p:cNvPr id="3" name="副標題 2"/>
          <p:cNvSpPr>
            <a:spLocks noGrp="1"/>
          </p:cNvSpPr>
          <p:nvPr>
            <p:ph type="subTitle" idx="1"/>
          </p:nvPr>
        </p:nvSpPr>
        <p:spPr>
          <a:xfrm>
            <a:off x="3044356" y="3659376"/>
            <a:ext cx="6908885" cy="2493068"/>
          </a:xfrm>
        </p:spPr>
        <p:txBody>
          <a:bodyPr/>
          <a:lstStyle/>
          <a:p>
            <a:r>
              <a:rPr lang="en-US" altLang="zh-TW" sz="2400" dirty="0">
                <a:solidFill>
                  <a:schemeClr val="tx1"/>
                </a:solidFill>
                <a:latin typeface="Times New Roman" panose="02020603050405020304" pitchFamily="18" charset="0"/>
                <a:cs typeface="Times New Roman" panose="02020603050405020304" pitchFamily="18" charset="0"/>
              </a:rPr>
              <a:t>Lu Ma , </a:t>
            </a:r>
            <a:r>
              <a:rPr lang="en-US" altLang="zh-TW" sz="2400" dirty="0" err="1">
                <a:solidFill>
                  <a:schemeClr val="tx1"/>
                </a:solidFill>
                <a:latin typeface="Times New Roman" panose="02020603050405020304" pitchFamily="18" charset="0"/>
                <a:cs typeface="Times New Roman" panose="02020603050405020304" pitchFamily="18" charset="0"/>
              </a:rPr>
              <a:t>Xiangming</a:t>
            </a:r>
            <a:r>
              <a:rPr lang="en-US" altLang="zh-TW" sz="2400" dirty="0">
                <a:solidFill>
                  <a:schemeClr val="tx1"/>
                </a:solidFill>
                <a:latin typeface="Times New Roman" panose="02020603050405020304" pitchFamily="18" charset="0"/>
                <a:cs typeface="Times New Roman" panose="02020603050405020304" pitchFamily="18" charset="0"/>
              </a:rPr>
              <a:t> Wen , </a:t>
            </a:r>
            <a:r>
              <a:rPr lang="en-US" altLang="zh-TW" sz="2400" dirty="0" err="1">
                <a:solidFill>
                  <a:schemeClr val="tx1"/>
                </a:solidFill>
                <a:latin typeface="Times New Roman" panose="02020603050405020304" pitchFamily="18" charset="0"/>
                <a:cs typeface="Times New Roman" panose="02020603050405020304" pitchFamily="18" charset="0"/>
              </a:rPr>
              <a:t>Luhan</a:t>
            </a:r>
            <a:r>
              <a:rPr lang="en-US" altLang="zh-TW" sz="2400" dirty="0">
                <a:solidFill>
                  <a:schemeClr val="tx1"/>
                </a:solidFill>
                <a:latin typeface="Times New Roman" panose="02020603050405020304" pitchFamily="18" charset="0"/>
                <a:cs typeface="Times New Roman" panose="02020603050405020304" pitchFamily="18" charset="0"/>
              </a:rPr>
              <a:t> Wang , </a:t>
            </a:r>
            <a:r>
              <a:rPr lang="en-US" altLang="zh-TW" sz="2400" dirty="0" err="1">
                <a:solidFill>
                  <a:schemeClr val="tx1"/>
                </a:solidFill>
                <a:latin typeface="Times New Roman" panose="02020603050405020304" pitchFamily="18" charset="0"/>
                <a:cs typeface="Times New Roman" panose="02020603050405020304" pitchFamily="18" charset="0"/>
              </a:rPr>
              <a:t>Zhaoming</a:t>
            </a:r>
            <a:r>
              <a:rPr lang="en-US" altLang="zh-TW" sz="2400" dirty="0">
                <a:solidFill>
                  <a:schemeClr val="tx1"/>
                </a:solidFill>
                <a:latin typeface="Times New Roman" panose="02020603050405020304" pitchFamily="18" charset="0"/>
                <a:cs typeface="Times New Roman" panose="02020603050405020304" pitchFamily="18" charset="0"/>
              </a:rPr>
              <a:t> Lu , Raymond </a:t>
            </a:r>
            <a:r>
              <a:rPr lang="en-US" altLang="zh-TW" sz="2400" dirty="0" err="1">
                <a:solidFill>
                  <a:schemeClr val="tx1"/>
                </a:solidFill>
                <a:latin typeface="Times New Roman" panose="02020603050405020304" pitchFamily="18" charset="0"/>
                <a:cs typeface="Times New Roman" panose="02020603050405020304" pitchFamily="18" charset="0"/>
              </a:rPr>
              <a:t>Knopp</a:t>
            </a:r>
            <a:br>
              <a:rPr lang="en-US" sz="2000" dirty="0">
                <a:solidFill>
                  <a:schemeClr val="tx1"/>
                </a:solidFill>
                <a:latin typeface="Times New Roman"/>
                <a:ea typeface="微軟正黑體"/>
                <a:cs typeface="Times New Roman"/>
              </a:rPr>
            </a:br>
            <a:endParaRPr lang="en-US" sz="2000" dirty="0">
              <a:solidFill>
                <a:schemeClr val="tx1"/>
              </a:solidFill>
              <a:latin typeface="Times New Roman"/>
              <a:ea typeface="微軟正黑體"/>
              <a:cs typeface="Times New Roman"/>
            </a:endParaRPr>
          </a:p>
          <a:p>
            <a:r>
              <a:rPr lang="en-US" altLang="zh-TW" sz="2400" dirty="0">
                <a:solidFill>
                  <a:schemeClr val="tx1"/>
                </a:solidFill>
                <a:latin typeface="Times New Roman" panose="02020603050405020304" pitchFamily="18" charset="0"/>
                <a:cs typeface="Times New Roman" panose="02020603050405020304" pitchFamily="18" charset="0"/>
              </a:rPr>
              <a:t>China Communications</a:t>
            </a:r>
          </a:p>
        </p:txBody>
      </p:sp>
    </p:spTree>
    <p:extLst>
      <p:ext uri="{BB962C8B-B14F-4D97-AF65-F5344CB8AC3E}">
        <p14:creationId xmlns:p14="http://schemas.microsoft.com/office/powerpoint/2010/main" val="1842734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pPr marL="514350" indent="-514350">
              <a:buFont typeface="+mj-lt"/>
              <a:buAutoNum type="arabicPeriod" startAt="3"/>
            </a:pPr>
            <a:r>
              <a:rPr lang="en-US" altLang="zh-TW" dirty="0"/>
              <a:t>We formulate the workload allocation as a total cost minimization problem with consideration of the </a:t>
            </a:r>
            <a:r>
              <a:rPr lang="en-US" altLang="zh-TW" dirty="0">
                <a:solidFill>
                  <a:srgbClr val="FF0000"/>
                </a:solidFill>
              </a:rPr>
              <a:t>bandwidth cost of backhaul network, the energy consumption of mobile cloud core and mobile edge core, revenue loss associated with backhaul delay</a:t>
            </a:r>
            <a:r>
              <a:rPr lang="en-US" altLang="zh-TW" dirty="0"/>
              <a:t>. And an optimal workload allocation algorithm is proposed.</a:t>
            </a:r>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a:p>
        </p:txBody>
      </p:sp>
    </p:spTree>
    <p:extLst>
      <p:ext uri="{BB962C8B-B14F-4D97-AF65-F5344CB8AC3E}">
        <p14:creationId xmlns:p14="http://schemas.microsoft.com/office/powerpoint/2010/main" val="197031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sz="3200" dirty="0"/>
              <a:t>II. THE MANAGEMENT ARCHITECTURE FOR 5G SERVICE BASED CORE NETWORK</a:t>
            </a:r>
            <a:endParaRPr lang="zh-TW" altLang="en-US" sz="3200"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a:xfrm>
            <a:off x="577163" y="2057399"/>
            <a:ext cx="10972800" cy="4525963"/>
          </a:xfrm>
        </p:spPr>
        <p:txBody>
          <a:bodyPr/>
          <a:lstStyle/>
          <a:p>
            <a:r>
              <a:rPr lang="en-US" altLang="zh-TW" dirty="0">
                <a:latin typeface="Times New Roman" panose="02020603050405020304" pitchFamily="18" charset="0"/>
                <a:cs typeface="Times New Roman" panose="02020603050405020304" pitchFamily="18" charset="0"/>
              </a:rPr>
              <a:t>The 5G mobile network will be a service oriented network to enable more flexibility for the creation of new services and new applications. </a:t>
            </a:r>
          </a:p>
          <a:p>
            <a:r>
              <a:rPr lang="en-US" altLang="zh-TW" dirty="0">
                <a:latin typeface="Times New Roman" panose="02020603050405020304" pitchFamily="18" charset="0"/>
                <a:cs typeface="Times New Roman" panose="02020603050405020304" pitchFamily="18" charset="0"/>
              </a:rPr>
              <a:t>Actually, the conventional mobile core network is an integrate system, it consists of network elements (e.g. MME, SGW, PGW, etc.) which includes different function modules tightly coupled with dedicated hardware.</a:t>
            </a:r>
          </a:p>
          <a:p>
            <a:r>
              <a:rPr lang="en-US" altLang="zh-TW" dirty="0">
                <a:latin typeface="Times New Roman" panose="02020603050405020304" pitchFamily="18" charset="0"/>
                <a:cs typeface="Times New Roman" panose="02020603050405020304" pitchFamily="18" charset="0"/>
              </a:rPr>
              <a:t>The control plane and data plane are also coupled with hardware.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a:p>
        </p:txBody>
      </p:sp>
      <p:sp>
        <p:nvSpPr>
          <p:cNvPr id="5" name="矩形 4">
            <a:extLst>
              <a:ext uri="{FF2B5EF4-FFF2-40B4-BE49-F238E27FC236}">
                <a16:creationId xmlns:a16="http://schemas.microsoft.com/office/drawing/2014/main" id="{7B7F822B-9881-460A-B682-D0A6FDEDF034}"/>
              </a:ext>
            </a:extLst>
          </p:cNvPr>
          <p:cNvSpPr/>
          <p:nvPr/>
        </p:nvSpPr>
        <p:spPr>
          <a:xfrm>
            <a:off x="577163" y="1552855"/>
            <a:ext cx="6842066" cy="461665"/>
          </a:xfrm>
          <a:prstGeom prst="rect">
            <a:avLst/>
          </a:prstGeom>
        </p:spPr>
        <p:txBody>
          <a:bodyPr wrap="none">
            <a:spAutoFit/>
          </a:bodyPr>
          <a:lstStyle/>
          <a:p>
            <a:r>
              <a:rPr lang="en-US" altLang="zh-TW" sz="2400" b="1" dirty="0">
                <a:latin typeface="Times New Roman" panose="02020603050405020304" pitchFamily="18" charset="0"/>
                <a:cs typeface="Times New Roman" panose="02020603050405020304" pitchFamily="18" charset="0"/>
              </a:rPr>
              <a:t>2.1 Service based architecture for 5G core network</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58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sz="3200" dirty="0"/>
              <a:t>2.1 Service based architecture for 5G core network</a:t>
            </a:r>
            <a:endParaRPr lang="zh-TW" altLang="en-US" sz="3200"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a:xfrm>
            <a:off x="508000" y="1749286"/>
            <a:ext cx="10972800" cy="4525963"/>
          </a:xfrm>
        </p:spPr>
        <p:txBody>
          <a:bodyPr/>
          <a:lstStyle/>
          <a:p>
            <a:r>
              <a:rPr lang="en-US" altLang="zh-TW" dirty="0">
                <a:latin typeface="Times New Roman" panose="02020603050405020304" pitchFamily="18" charset="0"/>
                <a:cs typeface="Times New Roman" panose="02020603050405020304" pitchFamily="18" charset="0"/>
              </a:rPr>
              <a:t>This architecture cannot accommodates the diverse demands of users in 5G era because of the lacks in flexibility, scalability, and </a:t>
            </a:r>
            <a:r>
              <a:rPr lang="en-US" altLang="zh-TW" dirty="0" err="1">
                <a:latin typeface="Times New Roman" panose="02020603050405020304" pitchFamily="18" charset="0"/>
                <a:cs typeface="Times New Roman" panose="02020603050405020304" pitchFamily="18" charset="0"/>
              </a:rPr>
              <a:t>deployability</a:t>
            </a:r>
            <a:r>
              <a:rPr lang="en-US" altLang="zh-TW" dirty="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The 5G SBA is further designed according to microservice architecture pattern, the monolithic network elements are split into smaller network functions (NFs). </a:t>
            </a:r>
          </a:p>
          <a:p>
            <a:r>
              <a:rPr lang="en-US" altLang="zh-TW" dirty="0">
                <a:latin typeface="Times New Roman" panose="02020603050405020304" pitchFamily="18" charset="0"/>
                <a:cs typeface="Times New Roman" panose="02020603050405020304" pitchFamily="18" charset="0"/>
              </a:rPr>
              <a:t>Each NF may be responsible for a single task and can be deployed independently. </a:t>
            </a:r>
          </a:p>
          <a:p>
            <a:r>
              <a:rPr lang="en-US" altLang="zh-TW" dirty="0">
                <a:latin typeface="Times New Roman" panose="02020603050405020304" pitchFamily="18" charset="0"/>
                <a:cs typeface="Times New Roman" panose="02020603050405020304" pitchFamily="18" charset="0"/>
              </a:rPr>
              <a:t>Each NF exposes API that’s consumed by other NFs or clients.</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a:p>
        </p:txBody>
      </p:sp>
    </p:spTree>
    <p:extLst>
      <p:ext uri="{BB962C8B-B14F-4D97-AF65-F5344CB8AC3E}">
        <p14:creationId xmlns:p14="http://schemas.microsoft.com/office/powerpoint/2010/main" val="146919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sz="3200" dirty="0"/>
              <a:t>2.1 Service based architecture for 5G core network</a:t>
            </a:r>
            <a:endParaRPr lang="zh-TW" altLang="en-US" sz="3200"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a:p>
        </p:txBody>
      </p:sp>
      <p:pic>
        <p:nvPicPr>
          <p:cNvPr id="5" name="圖片 4">
            <a:extLst>
              <a:ext uri="{FF2B5EF4-FFF2-40B4-BE49-F238E27FC236}">
                <a16:creationId xmlns:a16="http://schemas.microsoft.com/office/drawing/2014/main" id="{1DA99CD2-FC16-44DF-AB68-0E4DB6B2C628}"/>
              </a:ext>
            </a:extLst>
          </p:cNvPr>
          <p:cNvPicPr>
            <a:picLocks noChangeAspect="1"/>
          </p:cNvPicPr>
          <p:nvPr/>
        </p:nvPicPr>
        <p:blipFill>
          <a:blip r:embed="rId3"/>
          <a:stretch>
            <a:fillRect/>
          </a:stretch>
        </p:blipFill>
        <p:spPr>
          <a:xfrm>
            <a:off x="2393950" y="2063198"/>
            <a:ext cx="7200900" cy="3924300"/>
          </a:xfrm>
          <a:prstGeom prst="rect">
            <a:avLst/>
          </a:prstGeom>
        </p:spPr>
      </p:pic>
    </p:spTree>
    <p:extLst>
      <p:ext uri="{BB962C8B-B14F-4D97-AF65-F5344CB8AC3E}">
        <p14:creationId xmlns:p14="http://schemas.microsoft.com/office/powerpoint/2010/main" val="207551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t>For example, the autonomous driving and the smart grid controlling require radio latency of less than 1ms, and end-to-end latency of less than a few </a:t>
            </a:r>
            <a:r>
              <a:rPr lang="en-US" altLang="zh-TW" sz="2800" dirty="0" err="1"/>
              <a:t>ms</a:t>
            </a:r>
            <a:r>
              <a:rPr lang="en-US" altLang="zh-TW" sz="2800" dirty="0"/>
              <a:t> which cannot be guaranteed in current mobile network.</a:t>
            </a:r>
          </a:p>
          <a:p>
            <a:r>
              <a:rPr lang="en-US" altLang="zh-TW" sz="2800" dirty="0"/>
              <a:t>To solve the above challenges, we propose an NFV and SDN based architecture for management and deployment of 5G core network, as shown in figure 2.</a:t>
            </a:r>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a:p>
        </p:txBody>
      </p:sp>
    </p:spTree>
    <p:extLst>
      <p:ext uri="{BB962C8B-B14F-4D97-AF65-F5344CB8AC3E}">
        <p14:creationId xmlns:p14="http://schemas.microsoft.com/office/powerpoint/2010/main" val="49971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a:p>
        </p:txBody>
      </p:sp>
      <p:pic>
        <p:nvPicPr>
          <p:cNvPr id="5" name="圖片 4">
            <a:extLst>
              <a:ext uri="{FF2B5EF4-FFF2-40B4-BE49-F238E27FC236}">
                <a16:creationId xmlns:a16="http://schemas.microsoft.com/office/drawing/2014/main" id="{91204E5A-D7F9-447F-8467-C5BD8A8C9CC1}"/>
              </a:ext>
            </a:extLst>
          </p:cNvPr>
          <p:cNvPicPr>
            <a:picLocks noChangeAspect="1"/>
          </p:cNvPicPr>
          <p:nvPr/>
        </p:nvPicPr>
        <p:blipFill>
          <a:blip r:embed="rId3"/>
          <a:stretch>
            <a:fillRect/>
          </a:stretch>
        </p:blipFill>
        <p:spPr>
          <a:xfrm>
            <a:off x="2413552" y="1589237"/>
            <a:ext cx="7364896" cy="4595514"/>
          </a:xfrm>
          <a:prstGeom prst="rect">
            <a:avLst/>
          </a:prstGeom>
        </p:spPr>
      </p:pic>
    </p:spTree>
    <p:extLst>
      <p:ext uri="{BB962C8B-B14F-4D97-AF65-F5344CB8AC3E}">
        <p14:creationId xmlns:p14="http://schemas.microsoft.com/office/powerpoint/2010/main" val="2363333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solidFill>
                  <a:schemeClr val="tx2"/>
                </a:solidFill>
              </a:rPr>
              <a:t>The</a:t>
            </a:r>
            <a:r>
              <a:rPr lang="en-US" altLang="zh-TW" sz="2800" dirty="0">
                <a:solidFill>
                  <a:srgbClr val="FF0000"/>
                </a:solidFill>
              </a:rPr>
              <a:t> 5G Service Portal </a:t>
            </a:r>
            <a:r>
              <a:rPr lang="en-US" altLang="zh-TW" sz="2800" dirty="0"/>
              <a:t>is the entrance of NFs to provide different services for users.</a:t>
            </a:r>
          </a:p>
          <a:p>
            <a:r>
              <a:rPr lang="en-US" altLang="zh-TW" sz="2800" dirty="0"/>
              <a:t>The </a:t>
            </a:r>
            <a:r>
              <a:rPr lang="en-US" altLang="zh-TW" sz="2800" dirty="0">
                <a:solidFill>
                  <a:srgbClr val="FF0000"/>
                </a:solidFill>
              </a:rPr>
              <a:t>Service Management Layer</a:t>
            </a:r>
            <a:r>
              <a:rPr lang="en-US" altLang="zh-TW" sz="2800" dirty="0"/>
              <a:t> is responsible for orchestrating and configuring of NF modules based on the policy made by the Operation Support System (OSS) and Business Support System (BSS).</a:t>
            </a:r>
          </a:p>
          <a:p>
            <a:r>
              <a:rPr lang="en-US" altLang="zh-TW" sz="2800" dirty="0"/>
              <a:t>The </a:t>
            </a:r>
            <a:r>
              <a:rPr lang="en-US" altLang="zh-TW" sz="2800" dirty="0">
                <a:solidFill>
                  <a:srgbClr val="FF0000"/>
                </a:solidFill>
              </a:rPr>
              <a:t>5G Infrastructure Management Layer </a:t>
            </a:r>
            <a:r>
              <a:rPr lang="en-US" altLang="zh-TW" sz="2800" dirty="0"/>
              <a:t>manages the infrastructure of 5G core, including flow scheduling, NF deployment, network slicing, etc.</a:t>
            </a:r>
          </a:p>
          <a:p>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a:p>
        </p:txBody>
      </p:sp>
    </p:spTree>
    <p:extLst>
      <p:ext uri="{BB962C8B-B14F-4D97-AF65-F5344CB8AC3E}">
        <p14:creationId xmlns:p14="http://schemas.microsoft.com/office/powerpoint/2010/main" val="405816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t>There are two kinds of SDN controllers in this layer: the </a:t>
            </a:r>
            <a:r>
              <a:rPr lang="en-US" altLang="zh-TW" sz="2800" dirty="0">
                <a:solidFill>
                  <a:srgbClr val="FF0000"/>
                </a:solidFill>
              </a:rPr>
              <a:t>Core SDN Controller </a:t>
            </a:r>
            <a:r>
              <a:rPr lang="en-US" altLang="zh-TW" sz="2800" dirty="0"/>
              <a:t>in charge of NF management and coordination (e.g. service migration and deployment), the </a:t>
            </a:r>
            <a:r>
              <a:rPr lang="en-US" altLang="zh-TW" sz="2800" dirty="0">
                <a:solidFill>
                  <a:srgbClr val="FF0000"/>
                </a:solidFill>
              </a:rPr>
              <a:t>Flow SDN Controller </a:t>
            </a:r>
            <a:r>
              <a:rPr lang="en-US" altLang="zh-TW" sz="2800" dirty="0"/>
              <a:t>in charge of efficient traffic dispatch in the backhaul network.</a:t>
            </a:r>
          </a:p>
          <a:p>
            <a:r>
              <a:rPr lang="en-US" altLang="zh-TW" sz="2800" dirty="0"/>
              <a:t>Controlled by SDN controller, the </a:t>
            </a:r>
            <a:r>
              <a:rPr lang="en-US" altLang="zh-TW" sz="2800" dirty="0">
                <a:solidFill>
                  <a:srgbClr val="FF0000"/>
                </a:solidFill>
              </a:rPr>
              <a:t>5G core user plane (UP) </a:t>
            </a:r>
            <a:r>
              <a:rPr lang="en-US" altLang="zh-TW" sz="2800" dirty="0"/>
              <a:t>and some applications can be deployed on the edge servers as mobile edge core (MEC), while the </a:t>
            </a:r>
            <a:r>
              <a:rPr lang="en-US" altLang="zh-TW" sz="2800" dirty="0">
                <a:solidFill>
                  <a:srgbClr val="FF0000"/>
                </a:solidFill>
              </a:rPr>
              <a:t>control plane (CP) </a:t>
            </a:r>
            <a:r>
              <a:rPr lang="en-US" altLang="zh-TW" sz="2800" dirty="0"/>
              <a:t>are deployed in the cloud date center as mobile cloud core (MCC).</a:t>
            </a:r>
          </a:p>
          <a:p>
            <a:r>
              <a:rPr lang="en-US" altLang="zh-TW" sz="2800" dirty="0"/>
              <a:t>As a result, the requests related to mobile broadband and mission-critical applications could be served at edge of network to reduce the traffic anchoring to core network and eliminate backhaul delay.</a:t>
            </a:r>
            <a:endParaRPr lang="zh-TW" altLang="en-US" sz="2800" dirty="0"/>
          </a:p>
          <a:p>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a:p>
        </p:txBody>
      </p:sp>
    </p:spTree>
    <p:extLst>
      <p:ext uri="{BB962C8B-B14F-4D97-AF65-F5344CB8AC3E}">
        <p14:creationId xmlns:p14="http://schemas.microsoft.com/office/powerpoint/2010/main" val="212144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t>Based on the proposed framework, we have accomplished the design and implementation of service based network slicing Orchestration and Management (O&amp;M) architecture for 5G SBA, as shown in figure 3.</a:t>
            </a:r>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a:xfrm>
            <a:off x="4572000" y="6356351"/>
            <a:ext cx="2844800" cy="365125"/>
          </a:xfrm>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a:p>
        </p:txBody>
      </p:sp>
      <p:pic>
        <p:nvPicPr>
          <p:cNvPr id="5" name="圖片 4">
            <a:extLst>
              <a:ext uri="{FF2B5EF4-FFF2-40B4-BE49-F238E27FC236}">
                <a16:creationId xmlns:a16="http://schemas.microsoft.com/office/drawing/2014/main" id="{AB178B09-B8CD-46FF-8E52-D9D4000FF5E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3484" y="2897009"/>
            <a:ext cx="5634866" cy="3824467"/>
          </a:xfrm>
          <a:prstGeom prst="rect">
            <a:avLst/>
          </a:prstGeom>
        </p:spPr>
      </p:pic>
    </p:spTree>
    <p:extLst>
      <p:ext uri="{BB962C8B-B14F-4D97-AF65-F5344CB8AC3E}">
        <p14:creationId xmlns:p14="http://schemas.microsoft.com/office/powerpoint/2010/main" val="18741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solidFill>
                  <a:srgbClr val="FF0000"/>
                </a:solidFill>
              </a:rPr>
              <a:t>OpenStack</a:t>
            </a:r>
            <a:r>
              <a:rPr lang="en-US" altLang="zh-TW" sz="2800" dirty="0"/>
              <a:t> is utilized to realize the virtualization platform where the computing, storage resources of the NFVI are virtualized by means of a virtualized infrastructure manager (VIM).</a:t>
            </a:r>
          </a:p>
          <a:p>
            <a:r>
              <a:rPr lang="en-US" altLang="zh-TW" sz="2800" dirty="0"/>
              <a:t>The NFV orchestration (NFVO) is implemented by </a:t>
            </a:r>
            <a:r>
              <a:rPr lang="en-US" altLang="zh-TW" sz="2800" dirty="0">
                <a:solidFill>
                  <a:srgbClr val="FF0000"/>
                </a:solidFill>
              </a:rPr>
              <a:t>HEAT module in OpenStack </a:t>
            </a:r>
            <a:r>
              <a:rPr lang="en-US" altLang="zh-TW" sz="2800" dirty="0"/>
              <a:t>which can conduct deployment and lifecycle management of services based on HEAT templates.</a:t>
            </a:r>
          </a:p>
          <a:p>
            <a:r>
              <a:rPr lang="en-US" altLang="zh-TW" sz="2800" dirty="0">
                <a:solidFill>
                  <a:srgbClr val="FF0000"/>
                </a:solidFill>
              </a:rPr>
              <a:t>Ansible</a:t>
            </a:r>
            <a:r>
              <a:rPr lang="en-US" altLang="zh-TW" sz="2800" dirty="0"/>
              <a:t> acts as the Virtualized Network Function Management (VNFM) which is an automation tool to configure, deploy, and orchestrate advanced tasks such as continuous deployment or zero downtime rolling updates.</a:t>
            </a:r>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a:p>
        </p:txBody>
      </p:sp>
    </p:spTree>
    <p:extLst>
      <p:ext uri="{BB962C8B-B14F-4D97-AF65-F5344CB8AC3E}">
        <p14:creationId xmlns:p14="http://schemas.microsoft.com/office/powerpoint/2010/main" val="426587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sz="2800" dirty="0"/>
              <a:t>The traffic explosion and the rising of diverse requirements lead to many challenges for traditional mobile network architecture on flexibility, scalability, and </a:t>
            </a:r>
            <a:r>
              <a:rPr lang="en-US" altLang="zh-TW" sz="2800" dirty="0" err="1"/>
              <a:t>deployability</a:t>
            </a:r>
            <a:r>
              <a:rPr lang="en-US" altLang="zh-TW" sz="2800" dirty="0"/>
              <a:t>.</a:t>
            </a:r>
          </a:p>
          <a:p>
            <a:r>
              <a:rPr lang="en-US" altLang="zh-TW" sz="2800" dirty="0"/>
              <a:t>The monolithic network elements (e.g., MME, PGW, etc.) are split into smaller network functions to provide customized services. </a:t>
            </a:r>
          </a:p>
          <a:p>
            <a:r>
              <a:rPr lang="zh-TW" altLang="en-US" sz="2800" dirty="0"/>
              <a:t> </a:t>
            </a:r>
            <a:r>
              <a:rPr lang="en-US" altLang="zh-TW" sz="2800" dirty="0"/>
              <a:t>In this paper, we propose a novel management architecture for 5G service based core network based on NFV and SDN.</a:t>
            </a:r>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a:t>
            </a:fld>
            <a:endParaRPr lang="en-US" altLang="zh-TW"/>
          </a:p>
        </p:txBody>
      </p:sp>
    </p:spTree>
    <p:extLst>
      <p:ext uri="{BB962C8B-B14F-4D97-AF65-F5344CB8AC3E}">
        <p14:creationId xmlns:p14="http://schemas.microsoft.com/office/powerpoint/2010/main" val="2470152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r>
              <a:rPr lang="en-US" altLang="zh-TW" sz="2800" dirty="0"/>
              <a:t>As for the management and orchestration of IP transport network resources, we make use of </a:t>
            </a:r>
            <a:r>
              <a:rPr lang="en-US" altLang="zh-TW" sz="2800" dirty="0" err="1">
                <a:solidFill>
                  <a:srgbClr val="FF0000"/>
                </a:solidFill>
              </a:rPr>
              <a:t>OpenDaylight</a:t>
            </a:r>
            <a:r>
              <a:rPr lang="en-US" altLang="zh-TW" sz="2800" dirty="0">
                <a:solidFill>
                  <a:srgbClr val="FF0000"/>
                </a:solidFill>
              </a:rPr>
              <a:t> (ODL) </a:t>
            </a:r>
            <a:r>
              <a:rPr lang="en-US" altLang="zh-TW" sz="2800" dirty="0"/>
              <a:t>open source project.</a:t>
            </a:r>
          </a:p>
          <a:p>
            <a:r>
              <a:rPr lang="en-US" altLang="zh-TW" sz="2800" dirty="0">
                <a:solidFill>
                  <a:srgbClr val="FF0000"/>
                </a:solidFill>
              </a:rPr>
              <a:t>With ODL as the SDN controller</a:t>
            </a:r>
            <a:r>
              <a:rPr lang="en-US" altLang="zh-TW" sz="2800" dirty="0"/>
              <a:t>, we can conduct the network resource management and structure multiple Virtual Tenant Network (VTN).</a:t>
            </a:r>
          </a:p>
          <a:p>
            <a:r>
              <a:rPr lang="en-US" altLang="zh-TW" sz="2800" dirty="0"/>
              <a:t>The </a:t>
            </a:r>
            <a:r>
              <a:rPr lang="en-US" altLang="zh-TW" sz="2800" dirty="0">
                <a:solidFill>
                  <a:srgbClr val="FF0000"/>
                </a:solidFill>
              </a:rPr>
              <a:t>Network Operation System (NOS)</a:t>
            </a:r>
            <a:r>
              <a:rPr lang="en-US" altLang="zh-TW" sz="2800" dirty="0"/>
              <a:t> mainly consists of common services, core orchestration and management function, drivers as well as the slice designer and specific UIs.</a:t>
            </a:r>
          </a:p>
          <a:p>
            <a:r>
              <a:rPr lang="en-US" altLang="zh-TW" sz="2800" dirty="0"/>
              <a:t>The functions and implement of these components are as follow :</a:t>
            </a:r>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a:p>
        </p:txBody>
      </p:sp>
    </p:spTree>
    <p:extLst>
      <p:ext uri="{BB962C8B-B14F-4D97-AF65-F5344CB8AC3E}">
        <p14:creationId xmlns:p14="http://schemas.microsoft.com/office/powerpoint/2010/main" val="3767116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311467" cy="4525963"/>
          </a:xfrm>
        </p:spPr>
        <p:txBody>
          <a:bodyPr/>
          <a:lstStyle/>
          <a:p>
            <a:pPr marL="514350" indent="-514350">
              <a:buFont typeface="+mj-lt"/>
              <a:buAutoNum type="arabicPeriod"/>
            </a:pPr>
            <a:r>
              <a:rPr lang="en-US" altLang="zh-TW" sz="2800" b="1" dirty="0"/>
              <a:t>The Common Services </a:t>
            </a:r>
            <a:r>
              <a:rPr lang="en-US" altLang="zh-TW" sz="2800" dirty="0"/>
              <a:t>: provide the fundamental function for management of network slicing (e.g., tenant information management, service register and discovery, driver management, etc.).</a:t>
            </a:r>
          </a:p>
          <a:p>
            <a:pPr marL="514350" indent="-514350">
              <a:buFont typeface="+mj-lt"/>
              <a:buAutoNum type="arabicPeriod"/>
            </a:pPr>
            <a:r>
              <a:rPr lang="en-US" altLang="zh-TW" sz="2800" b="1" dirty="0"/>
              <a:t>The core orchestration and management </a:t>
            </a:r>
            <a:r>
              <a:rPr lang="en-US" altLang="zh-TW" sz="2800" dirty="0"/>
              <a:t>: is responsible for slice monitoring, configuration and slice-level orchestration and management.</a:t>
            </a:r>
          </a:p>
          <a:p>
            <a:pPr marL="514350" indent="-514350">
              <a:buFont typeface="+mj-lt"/>
              <a:buAutoNum type="arabicPeriod"/>
            </a:pPr>
            <a:r>
              <a:rPr lang="en-US" altLang="zh-TW" sz="2800" b="1" dirty="0"/>
              <a:t>The Driver layer </a:t>
            </a:r>
            <a:r>
              <a:rPr lang="en-US" altLang="zh-TW" sz="2800" dirty="0"/>
              <a:t>: provides different kinds of drivers as adaptors between the NOS and SDN/NFV components. </a:t>
            </a:r>
          </a:p>
          <a:p>
            <a:pPr marL="514350" indent="-514350">
              <a:buFont typeface="+mj-lt"/>
              <a:buAutoNum type="arabicPeriod"/>
            </a:pPr>
            <a:r>
              <a:rPr lang="en-US" altLang="zh-TW" sz="2800" b="1" dirty="0"/>
              <a:t>The Slicing Designer </a:t>
            </a:r>
            <a:r>
              <a:rPr lang="en-US" altLang="zh-TW" sz="2800" dirty="0"/>
              <a:t>: provides on-demand customization of network slice for users through generating meta data design files or scripts for TOSCA model.</a:t>
            </a:r>
            <a:endParaRPr lang="zh-TW" altLang="en-US" sz="28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a:p>
        </p:txBody>
      </p:sp>
    </p:spTree>
    <p:extLst>
      <p:ext uri="{BB962C8B-B14F-4D97-AF65-F5344CB8AC3E}">
        <p14:creationId xmlns:p14="http://schemas.microsoft.com/office/powerpoint/2010/main" val="186507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508000" y="2037475"/>
            <a:ext cx="11379200" cy="4525963"/>
          </a:xfrm>
        </p:spPr>
        <p:txBody>
          <a:bodyPr/>
          <a:lstStyle/>
          <a:p>
            <a:r>
              <a:rPr lang="en-US" altLang="zh-TW" b="1" dirty="0">
                <a:latin typeface="Times New Roman" panose="02020603050405020304" pitchFamily="18" charset="0"/>
                <a:cs typeface="Times New Roman" panose="02020603050405020304" pitchFamily="18" charset="0"/>
              </a:rPr>
              <a:t>Tenant Manager </a:t>
            </a:r>
            <a:r>
              <a:rPr lang="en-US" altLang="zh-TW" dirty="0">
                <a:latin typeface="Times New Roman" panose="02020603050405020304" pitchFamily="18" charset="0"/>
                <a:cs typeface="Times New Roman" panose="02020603050405020304" pitchFamily="18" charset="0"/>
              </a:rPr>
              <a:t>: provides tenant information of management and authorization, authentication control.</a:t>
            </a:r>
          </a:p>
          <a:p>
            <a:r>
              <a:rPr lang="en-US" altLang="zh-TW" b="1" dirty="0"/>
              <a:t>System Manager </a:t>
            </a:r>
            <a:r>
              <a:rPr lang="en-US" altLang="zh-TW" dirty="0"/>
              <a:t>: provides system component management of slicing management system including register, update, and monitoring.</a:t>
            </a:r>
          </a:p>
          <a:p>
            <a:r>
              <a:rPr lang="en-US" altLang="zh-TW" b="1" dirty="0"/>
              <a:t>Catalogue </a:t>
            </a:r>
            <a:r>
              <a:rPr lang="en-US" altLang="zh-TW" dirty="0"/>
              <a:t>: provides catalogue management of the data related to the slice orchestration and management. The </a:t>
            </a:r>
            <a:r>
              <a:rPr lang="en-US" altLang="zh-TW" dirty="0">
                <a:solidFill>
                  <a:srgbClr val="FF0000"/>
                </a:solidFill>
              </a:rPr>
              <a:t>NGINX</a:t>
            </a:r>
            <a:r>
              <a:rPr lang="en-US" altLang="zh-TW" dirty="0"/>
              <a:t> is utilized to implement this service</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a:p>
        </p:txBody>
      </p:sp>
      <p:sp>
        <p:nvSpPr>
          <p:cNvPr id="5" name="矩形 4"/>
          <p:cNvSpPr/>
          <p:nvPr/>
        </p:nvSpPr>
        <p:spPr>
          <a:xfrm>
            <a:off x="112889"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1) The Common Services :</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7066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a:p>
        </p:txBody>
      </p:sp>
      <p:sp>
        <p:nvSpPr>
          <p:cNvPr id="5" name="矩形 4"/>
          <p:cNvSpPr/>
          <p:nvPr/>
        </p:nvSpPr>
        <p:spPr>
          <a:xfrm>
            <a:off x="112889"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1) The Common Services : </a:t>
            </a:r>
            <a:endParaRPr lang="zh-TW" altLang="en-US" sz="2400" b="1"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508000" y="2026186"/>
            <a:ext cx="10972800" cy="4525963"/>
          </a:xfrm>
        </p:spPr>
        <p:txBody>
          <a:bodyPr/>
          <a:lstStyle/>
          <a:p>
            <a:r>
              <a:rPr lang="en-US" altLang="zh-TW" b="1" dirty="0"/>
              <a:t>TOSCA</a:t>
            </a:r>
            <a:r>
              <a:rPr lang="en-US" altLang="zh-TW" dirty="0"/>
              <a:t> </a:t>
            </a:r>
            <a:r>
              <a:rPr lang="en-US" altLang="zh-TW" b="1" dirty="0"/>
              <a:t>Tools</a:t>
            </a:r>
            <a:r>
              <a:rPr lang="en-US" altLang="zh-TW" dirty="0"/>
              <a:t> :</a:t>
            </a:r>
            <a:r>
              <a:rPr lang="zh-TW" altLang="en-US" dirty="0"/>
              <a:t> </a:t>
            </a:r>
            <a:r>
              <a:rPr lang="en-US" altLang="zh-TW" dirty="0"/>
              <a:t>provide common tools to interpret and construct TOSCA models. We make use of </a:t>
            </a:r>
            <a:r>
              <a:rPr lang="en-US" altLang="zh-TW" dirty="0">
                <a:solidFill>
                  <a:srgbClr val="FF0000"/>
                </a:solidFill>
              </a:rPr>
              <a:t>Apache ARIA TOSCA </a:t>
            </a:r>
            <a:r>
              <a:rPr lang="en-US" altLang="zh-TW" dirty="0"/>
              <a:t>to implement the orchestrator of TOSCA model.</a:t>
            </a:r>
          </a:p>
          <a:p>
            <a:r>
              <a:rPr lang="en-US" altLang="zh-TW" b="1" dirty="0"/>
              <a:t>API GW (API Gateway) </a:t>
            </a:r>
            <a:r>
              <a:rPr lang="en-US" altLang="zh-TW" dirty="0"/>
              <a:t>: is a significant component to support service oriented framework. It provides API management, register, publishing and coordination of network services. The open source </a:t>
            </a:r>
            <a:r>
              <a:rPr lang="en-US" altLang="zh-TW" dirty="0">
                <a:solidFill>
                  <a:srgbClr val="FF0000"/>
                </a:solidFill>
              </a:rPr>
              <a:t>WSO2 API Manager </a:t>
            </a:r>
            <a:r>
              <a:rPr lang="en-US" altLang="zh-TW" dirty="0"/>
              <a:t>is utilized to implement the design, creation, publishing and management of APIs in each service.</a:t>
            </a:r>
            <a:endParaRPr lang="zh-TW" altLang="en-US" dirty="0"/>
          </a:p>
        </p:txBody>
      </p:sp>
    </p:spTree>
    <p:extLst>
      <p:ext uri="{BB962C8B-B14F-4D97-AF65-F5344CB8AC3E}">
        <p14:creationId xmlns:p14="http://schemas.microsoft.com/office/powerpoint/2010/main" val="429404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a:p>
        </p:txBody>
      </p:sp>
      <p:sp>
        <p:nvSpPr>
          <p:cNvPr id="5" name="矩形 4"/>
          <p:cNvSpPr/>
          <p:nvPr/>
        </p:nvSpPr>
        <p:spPr>
          <a:xfrm>
            <a:off x="112889"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1) The Common Services : </a:t>
            </a:r>
            <a:endParaRPr lang="zh-TW" altLang="en-US" sz="2400" b="1"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508000" y="2161733"/>
            <a:ext cx="10972800" cy="4525963"/>
          </a:xfrm>
        </p:spPr>
        <p:txBody>
          <a:bodyPr/>
          <a:lstStyle/>
          <a:p>
            <a:r>
              <a:rPr lang="en-US" altLang="zh-TW" b="1" dirty="0"/>
              <a:t>Driver Manager </a:t>
            </a:r>
            <a:r>
              <a:rPr lang="en-US" altLang="zh-TW" dirty="0"/>
              <a:t>: provides the management of drivers.</a:t>
            </a:r>
            <a:endParaRPr lang="zh-TW" altLang="en-US" dirty="0"/>
          </a:p>
        </p:txBody>
      </p:sp>
    </p:spTree>
    <p:extLst>
      <p:ext uri="{BB962C8B-B14F-4D97-AF65-F5344CB8AC3E}">
        <p14:creationId xmlns:p14="http://schemas.microsoft.com/office/powerpoint/2010/main" val="393439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a:p>
        </p:txBody>
      </p:sp>
      <p:sp>
        <p:nvSpPr>
          <p:cNvPr id="5" name="矩形 4"/>
          <p:cNvSpPr/>
          <p:nvPr/>
        </p:nvSpPr>
        <p:spPr>
          <a:xfrm>
            <a:off x="112889"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2) The core orchestration and management :</a:t>
            </a:r>
            <a:endParaRPr lang="zh-TW" altLang="en-US" sz="2400" b="1"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474134" y="2173069"/>
            <a:ext cx="11503378" cy="4525963"/>
          </a:xfrm>
        </p:spPr>
        <p:txBody>
          <a:bodyPr/>
          <a:lstStyle/>
          <a:p>
            <a:r>
              <a:rPr lang="en-US" altLang="zh-TW" b="1" dirty="0"/>
              <a:t>Slice O&amp;M</a:t>
            </a:r>
            <a:r>
              <a:rPr lang="en-US" altLang="zh-TW" dirty="0"/>
              <a:t> : provides the orchestration and management of end-to-end network slices including lifecycle and context management, monitoring, configuration. The </a:t>
            </a:r>
            <a:r>
              <a:rPr lang="en-US" altLang="zh-TW" dirty="0">
                <a:solidFill>
                  <a:srgbClr val="FF0000"/>
                </a:solidFill>
              </a:rPr>
              <a:t>Flask </a:t>
            </a:r>
            <a:r>
              <a:rPr lang="en-US" altLang="zh-TW" dirty="0" err="1">
                <a:solidFill>
                  <a:srgbClr val="FF0000"/>
                </a:solidFill>
              </a:rPr>
              <a:t>microframework</a:t>
            </a:r>
            <a:r>
              <a:rPr lang="en-US" altLang="zh-TW" dirty="0"/>
              <a:t> is utilized to implement the slice O&amp;M framework.</a:t>
            </a:r>
          </a:p>
          <a:p>
            <a:r>
              <a:rPr lang="en-US" altLang="zh-TW" b="1" dirty="0"/>
              <a:t>Plans Engine </a:t>
            </a:r>
            <a:r>
              <a:rPr lang="en-US" altLang="zh-TW" dirty="0"/>
              <a:t>: is responsible for </a:t>
            </a:r>
            <a:r>
              <a:rPr lang="en-US" altLang="zh-TW" dirty="0">
                <a:solidFill>
                  <a:srgbClr val="FF0000"/>
                </a:solidFill>
              </a:rPr>
              <a:t>workflow model design of network slice</a:t>
            </a:r>
            <a:r>
              <a:rPr lang="en-US" altLang="zh-TW" dirty="0"/>
              <a:t>. The open source project </a:t>
            </a:r>
            <a:r>
              <a:rPr lang="en-US" altLang="zh-TW" dirty="0">
                <a:solidFill>
                  <a:srgbClr val="FF0000"/>
                </a:solidFill>
              </a:rPr>
              <a:t>Activiti</a:t>
            </a:r>
            <a:r>
              <a:rPr lang="en-US" altLang="zh-TW" dirty="0"/>
              <a:t> is used to implement the workflow management and design engine.</a:t>
            </a:r>
            <a:endParaRPr lang="zh-TW" altLang="en-US" dirty="0"/>
          </a:p>
        </p:txBody>
      </p:sp>
    </p:spTree>
    <p:extLst>
      <p:ext uri="{BB962C8B-B14F-4D97-AF65-F5344CB8AC3E}">
        <p14:creationId xmlns:p14="http://schemas.microsoft.com/office/powerpoint/2010/main" val="169144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a:p>
        </p:txBody>
      </p:sp>
      <p:sp>
        <p:nvSpPr>
          <p:cNvPr id="5" name="矩形 4"/>
          <p:cNvSpPr/>
          <p:nvPr/>
        </p:nvSpPr>
        <p:spPr>
          <a:xfrm>
            <a:off x="112889"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2) The core orchestration and management :</a:t>
            </a:r>
            <a:endParaRPr lang="zh-TW" altLang="en-US" sz="2400" b="1"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519289" y="2173069"/>
            <a:ext cx="11503378" cy="4525963"/>
          </a:xfrm>
        </p:spPr>
        <p:txBody>
          <a:bodyPr/>
          <a:lstStyle/>
          <a:p>
            <a:r>
              <a:rPr lang="en-US" altLang="zh-TW" b="1" dirty="0"/>
              <a:t>E2E Resource O&amp;M </a:t>
            </a:r>
            <a:r>
              <a:rPr lang="en-US" altLang="zh-TW" dirty="0"/>
              <a:t>: provides end-to end infrastructure resource management of network slice, including the register, activation, management of computing and storage resources in data center (DC) and IP transport network resources.</a:t>
            </a:r>
          </a:p>
        </p:txBody>
      </p:sp>
    </p:spTree>
    <p:extLst>
      <p:ext uri="{BB962C8B-B14F-4D97-AF65-F5344CB8AC3E}">
        <p14:creationId xmlns:p14="http://schemas.microsoft.com/office/powerpoint/2010/main" val="680767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B3E560-C4F7-46DB-8932-6FF91E1052F1}"/>
              </a:ext>
            </a:extLst>
          </p:cNvPr>
          <p:cNvSpPr>
            <a:spLocks noGrp="1"/>
          </p:cNvSpPr>
          <p:nvPr>
            <p:ph type="title"/>
          </p:nvPr>
        </p:nvSpPr>
        <p:spPr/>
        <p:txBody>
          <a:bodyPr/>
          <a:lstStyle/>
          <a:p>
            <a:r>
              <a:rPr lang="en-US" altLang="zh-TW" sz="3200" dirty="0"/>
              <a:t>2.2 The proposed management architecture for service based 5G core network</a:t>
            </a:r>
            <a:endParaRPr lang="zh-TW" altLang="en-US" sz="3200"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a:p>
        </p:txBody>
      </p:sp>
      <p:sp>
        <p:nvSpPr>
          <p:cNvPr id="5" name="矩形 4"/>
          <p:cNvSpPr/>
          <p:nvPr/>
        </p:nvSpPr>
        <p:spPr>
          <a:xfrm>
            <a:off x="107244" y="1564521"/>
            <a:ext cx="11774311" cy="461665"/>
          </a:xfrm>
          <a:prstGeom prst="rect">
            <a:avLst/>
          </a:prstGeom>
        </p:spPr>
        <p:txBody>
          <a:bodyPr wrap="square">
            <a:spAutoFit/>
          </a:bodyPr>
          <a:lstStyle/>
          <a:p>
            <a:r>
              <a:rPr lang="en-US" altLang="zh-TW" sz="2400" b="1" dirty="0">
                <a:latin typeface="微軟正黑體" panose="020B0604030504040204" pitchFamily="34" charset="-120"/>
                <a:ea typeface="微軟正黑體" panose="020B0604030504040204" pitchFamily="34" charset="-120"/>
              </a:rPr>
              <a:t>2) The core orchestration and management :</a:t>
            </a:r>
            <a:endParaRPr lang="zh-TW" altLang="en-US" sz="2400" b="1" dirty="0">
              <a:latin typeface="微軟正黑體" panose="020B0604030504040204" pitchFamily="34" charset="-120"/>
              <a:ea typeface="微軟正黑體" panose="020B0604030504040204" pitchFamily="34" charset="-120"/>
            </a:endParaRPr>
          </a:p>
        </p:txBody>
      </p:sp>
      <p:sp>
        <p:nvSpPr>
          <p:cNvPr id="6" name="內容版面配置區 5"/>
          <p:cNvSpPr>
            <a:spLocks noGrp="1"/>
          </p:cNvSpPr>
          <p:nvPr>
            <p:ph idx="1"/>
          </p:nvPr>
        </p:nvSpPr>
        <p:spPr>
          <a:xfrm>
            <a:off x="519289" y="2173069"/>
            <a:ext cx="11503378" cy="4525963"/>
          </a:xfrm>
        </p:spPr>
        <p:txBody>
          <a:bodyPr/>
          <a:lstStyle/>
          <a:p>
            <a:r>
              <a:rPr lang="en-US" altLang="zh-TW" b="1" dirty="0"/>
              <a:t>NFM module </a:t>
            </a:r>
            <a:r>
              <a:rPr lang="en-US" altLang="zh-TW" dirty="0"/>
              <a:t>: maintains and manages the interface information and parameters of network function. It can perform configuration, lifecycle management, monitoring of each network function. A build-in monitor component is implemented for </a:t>
            </a:r>
            <a:r>
              <a:rPr lang="en-US" altLang="zh-TW" dirty="0">
                <a:solidFill>
                  <a:srgbClr val="FF0000"/>
                </a:solidFill>
              </a:rPr>
              <a:t>collection and management of network function state information</a:t>
            </a:r>
            <a:r>
              <a:rPr lang="en-US" altLang="zh-TW" dirty="0"/>
              <a:t>. The Build-in monitor is implemented by the open source </a:t>
            </a:r>
            <a:r>
              <a:rPr lang="en-US" altLang="zh-TW" dirty="0">
                <a:solidFill>
                  <a:srgbClr val="FF0000"/>
                </a:solidFill>
              </a:rPr>
              <a:t>Nagios</a:t>
            </a:r>
            <a:r>
              <a:rPr lang="en-US" altLang="zh-TW" dirty="0"/>
              <a:t> which is monitoring system of running status information in the NOS.</a:t>
            </a:r>
            <a:endParaRPr lang="zh-TW" altLang="en-US" dirty="0"/>
          </a:p>
        </p:txBody>
      </p:sp>
    </p:spTree>
    <p:extLst>
      <p:ext uri="{BB962C8B-B14F-4D97-AF65-F5344CB8AC3E}">
        <p14:creationId xmlns:p14="http://schemas.microsoft.com/office/powerpoint/2010/main" val="3146647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The main novelties of the proposed management framework could be summarized as follows:</a:t>
            </a:r>
          </a:p>
          <a:p>
            <a:pPr marL="514350" indent="-514350">
              <a:buFont typeface="+mj-lt"/>
              <a:buAutoNum type="arabicPeriod"/>
            </a:pPr>
            <a:r>
              <a:rPr lang="en-US" altLang="zh-TW" dirty="0"/>
              <a:t>In the proposed framework, all the services are managed and deployed on NFV based platform. It provides more flexible orchestration of NFs to get better system performance, satisfying diverse requirements of users.</a:t>
            </a:r>
            <a:endParaRPr lang="zh-TW" altLang="en-US" dirty="0"/>
          </a:p>
          <a:p>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a:p>
        </p:txBody>
      </p:sp>
      <p:sp>
        <p:nvSpPr>
          <p:cNvPr id="5" name="標題 1">
            <a:extLst>
              <a:ext uri="{FF2B5EF4-FFF2-40B4-BE49-F238E27FC236}">
                <a16:creationId xmlns:a16="http://schemas.microsoft.com/office/drawing/2014/main" id="{A33099AB-1029-4F91-9EB0-FC2EA76755DA}"/>
              </a:ext>
            </a:extLst>
          </p:cNvPr>
          <p:cNvSpPr txBox="1">
            <a:spLocks/>
          </p:cNvSpPr>
          <p:nvPr/>
        </p:nvSpPr>
        <p:spPr bwMode="auto">
          <a:xfrm>
            <a:off x="762000" y="4270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ltLang="zh-TW" sz="3200"/>
              <a:t>2.2 The proposed management architecture for service based 5G core network</a:t>
            </a:r>
            <a:endParaRPr lang="zh-TW" altLang="en-US" sz="3200" dirty="0"/>
          </a:p>
        </p:txBody>
      </p:sp>
    </p:spTree>
    <p:extLst>
      <p:ext uri="{BB962C8B-B14F-4D97-AF65-F5344CB8AC3E}">
        <p14:creationId xmlns:p14="http://schemas.microsoft.com/office/powerpoint/2010/main" val="315250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0" indent="0">
              <a:buNone/>
            </a:pPr>
            <a:r>
              <a:rPr lang="en-US" altLang="zh-TW" dirty="0"/>
              <a:t>2. Two different SDN controllers are used in the infrastructure management layer. The Core SDN controller is responsible for deployment and management of NFs, and the Flow SDN controller handles efficient traffic dispatch of backhaul network.</a:t>
            </a:r>
          </a:p>
          <a:p>
            <a:pPr marL="0" indent="0">
              <a:buNone/>
            </a:pPr>
            <a:r>
              <a:rPr lang="en-US" altLang="zh-TW" dirty="0"/>
              <a:t>In the proposed framework, not all services will be implemented in the MEC.</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a:p>
        </p:txBody>
      </p:sp>
      <p:sp>
        <p:nvSpPr>
          <p:cNvPr id="5" name="標題 1">
            <a:extLst>
              <a:ext uri="{FF2B5EF4-FFF2-40B4-BE49-F238E27FC236}">
                <a16:creationId xmlns:a16="http://schemas.microsoft.com/office/drawing/2014/main" id="{38F9DB66-A437-454B-8DE5-668F5C579CCA}"/>
              </a:ext>
            </a:extLst>
          </p:cNvPr>
          <p:cNvSpPr>
            <a:spLocks noGrp="1"/>
          </p:cNvSpPr>
          <p:nvPr>
            <p:ph type="title"/>
          </p:nvPr>
        </p:nvSpPr>
        <p:spPr>
          <a:xfrm>
            <a:off x="609600" y="274638"/>
            <a:ext cx="10972800" cy="1143000"/>
          </a:xfrm>
        </p:spPr>
        <p:txBody>
          <a:bodyPr/>
          <a:lstStyle/>
          <a:p>
            <a:r>
              <a:rPr lang="en-US" altLang="zh-TW" sz="3200" dirty="0"/>
              <a:t>2.2 The proposed management architecture for service based 5G core network</a:t>
            </a:r>
            <a:endParaRPr lang="zh-TW" altLang="en-US" sz="3200" dirty="0"/>
          </a:p>
        </p:txBody>
      </p:sp>
    </p:spTree>
    <p:extLst>
      <p:ext uri="{BB962C8B-B14F-4D97-AF65-F5344CB8AC3E}">
        <p14:creationId xmlns:p14="http://schemas.microsoft.com/office/powerpoint/2010/main" val="319057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Combined with SDN, NFV and edge computing, the proposed framework can provide </a:t>
            </a:r>
            <a:r>
              <a:rPr lang="en-US" altLang="zh-TW" dirty="0">
                <a:solidFill>
                  <a:srgbClr val="FF0000"/>
                </a:solidFill>
              </a:rPr>
              <a:t>distributed and on-demand deployment of network functions</a:t>
            </a:r>
            <a:r>
              <a:rPr lang="en-US" altLang="zh-TW" dirty="0"/>
              <a:t>, </a:t>
            </a:r>
            <a:r>
              <a:rPr lang="en-US" altLang="zh-TW" dirty="0">
                <a:solidFill>
                  <a:srgbClr val="FF0000"/>
                </a:solidFill>
              </a:rPr>
              <a:t>service guaranteed network slicing</a:t>
            </a:r>
            <a:r>
              <a:rPr lang="en-US" altLang="zh-TW" dirty="0"/>
              <a:t>, </a:t>
            </a:r>
            <a:r>
              <a:rPr lang="en-US" altLang="zh-TW" dirty="0">
                <a:solidFill>
                  <a:srgbClr val="FF0000"/>
                </a:solidFill>
              </a:rPr>
              <a:t>flexible orchestration of network functions </a:t>
            </a:r>
            <a:r>
              <a:rPr lang="en-US" altLang="zh-TW" dirty="0"/>
              <a:t>and </a:t>
            </a:r>
            <a:r>
              <a:rPr lang="en-US" altLang="zh-TW" dirty="0">
                <a:solidFill>
                  <a:srgbClr val="FF0000"/>
                </a:solidFill>
              </a:rPr>
              <a:t>optimal workload allocation</a:t>
            </a:r>
            <a:r>
              <a:rPr lang="en-US" altLang="zh-TW" dirty="0"/>
              <a:t>.</a:t>
            </a:r>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a:t>
            </a:fld>
            <a:endParaRPr lang="en-US" altLang="zh-TW"/>
          </a:p>
        </p:txBody>
      </p:sp>
    </p:spTree>
    <p:extLst>
      <p:ext uri="{BB962C8B-B14F-4D97-AF65-F5344CB8AC3E}">
        <p14:creationId xmlns:p14="http://schemas.microsoft.com/office/powerpoint/2010/main" val="295188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599" y="1600201"/>
            <a:ext cx="11217965" cy="4525963"/>
          </a:xfrm>
        </p:spPr>
        <p:txBody>
          <a:bodyPr/>
          <a:lstStyle/>
          <a:p>
            <a:pPr marL="0" indent="0">
              <a:buNone/>
            </a:pPr>
            <a:r>
              <a:rPr lang="en-US" altLang="zh-TW" dirty="0"/>
              <a:t>On one hand, the flow SDN controller makes the flow transmission more efficient, on the other hand, some core network functions are distributed to the edge of the access networks, and a lot of ultra-broadband traffic are anchored the MEC, backhaul traffic will significantly decrease, thereby bringing down backhaul investment costs as well.</a:t>
            </a:r>
          </a:p>
          <a:p>
            <a:pPr marL="0" indent="0">
              <a:buNone/>
            </a:pP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a:p>
        </p:txBody>
      </p:sp>
      <p:sp>
        <p:nvSpPr>
          <p:cNvPr id="6" name="標題 1">
            <a:extLst>
              <a:ext uri="{FF2B5EF4-FFF2-40B4-BE49-F238E27FC236}">
                <a16:creationId xmlns:a16="http://schemas.microsoft.com/office/drawing/2014/main" id="{719FF89D-9441-4E9E-B577-948A8DCAA27D}"/>
              </a:ext>
            </a:extLst>
          </p:cNvPr>
          <p:cNvSpPr>
            <a:spLocks noGrp="1"/>
          </p:cNvSpPr>
          <p:nvPr>
            <p:ph type="title"/>
          </p:nvPr>
        </p:nvSpPr>
        <p:spPr>
          <a:xfrm>
            <a:off x="609600" y="274638"/>
            <a:ext cx="10972800" cy="1143000"/>
          </a:xfrm>
        </p:spPr>
        <p:txBody>
          <a:bodyPr/>
          <a:lstStyle/>
          <a:p>
            <a:r>
              <a:rPr lang="en-US" altLang="zh-TW" sz="3200" dirty="0"/>
              <a:t>2.2 The proposed management architecture for service based 5G core network</a:t>
            </a:r>
            <a:endParaRPr lang="zh-TW" altLang="en-US" sz="3200" dirty="0"/>
          </a:p>
        </p:txBody>
      </p:sp>
    </p:spTree>
    <p:extLst>
      <p:ext uri="{BB962C8B-B14F-4D97-AF65-F5344CB8AC3E}">
        <p14:creationId xmlns:p14="http://schemas.microsoft.com/office/powerpoint/2010/main" val="139430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0" indent="0">
              <a:buNone/>
            </a:pPr>
            <a:r>
              <a:rPr lang="en-US" altLang="zh-TW" dirty="0"/>
              <a:t>3. In the proposed framework, 5G core network functions are deployed in a distributed way. </a:t>
            </a:r>
          </a:p>
          <a:p>
            <a:pPr marL="0" indent="0">
              <a:buNone/>
            </a:pPr>
            <a:r>
              <a:rPr lang="en-US" altLang="zh-TW" dirty="0"/>
              <a:t>As a complement to the MCC, the 5G MEC can process partial workloads locally on edge servers without transmitting them to the remote cloud data centers.</a:t>
            </a:r>
          </a:p>
          <a:p>
            <a:pPr marL="0" indent="0">
              <a:buNone/>
            </a:pPr>
            <a:r>
              <a:rPr lang="en-US" altLang="zh-TW" dirty="0"/>
              <a:t>As a consequence, the 5G core network can achieve lower end-to-end delay for URLLC traffic which need ultra-low latency of a few </a:t>
            </a:r>
            <a:r>
              <a:rPr lang="en-US" altLang="zh-TW" dirty="0" err="1"/>
              <a:t>ms.</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a:p>
        </p:txBody>
      </p:sp>
      <p:sp>
        <p:nvSpPr>
          <p:cNvPr id="5" name="標題 1">
            <a:extLst>
              <a:ext uri="{FF2B5EF4-FFF2-40B4-BE49-F238E27FC236}">
                <a16:creationId xmlns:a16="http://schemas.microsoft.com/office/drawing/2014/main" id="{936AB0B6-C383-416A-8BFF-E16017D7C7B2}"/>
              </a:ext>
            </a:extLst>
          </p:cNvPr>
          <p:cNvSpPr>
            <a:spLocks noGrp="1"/>
          </p:cNvSpPr>
          <p:nvPr>
            <p:ph type="title"/>
          </p:nvPr>
        </p:nvSpPr>
        <p:spPr>
          <a:xfrm>
            <a:off x="609600" y="274638"/>
            <a:ext cx="10972800" cy="1143000"/>
          </a:xfrm>
        </p:spPr>
        <p:txBody>
          <a:bodyPr/>
          <a:lstStyle/>
          <a:p>
            <a:r>
              <a:rPr lang="en-US" altLang="zh-TW" sz="3200" dirty="0"/>
              <a:t>2.2 The proposed management architecture for service based 5G core network</a:t>
            </a:r>
            <a:endParaRPr lang="zh-TW" altLang="en-US" sz="3200" dirty="0"/>
          </a:p>
        </p:txBody>
      </p:sp>
    </p:spTree>
    <p:extLst>
      <p:ext uri="{BB962C8B-B14F-4D97-AF65-F5344CB8AC3E}">
        <p14:creationId xmlns:p14="http://schemas.microsoft.com/office/powerpoint/2010/main" val="2310000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0" indent="0">
              <a:buNone/>
            </a:pPr>
            <a:r>
              <a:rPr lang="en-US" altLang="zh-TW" dirty="0"/>
              <a:t>4. In the proposed framework, the optimal strategy of minimizing the total cost of distributed 5G core network can be made in Core SDN controller by optimally deciding the number of active servers in cloud data centers, workload allocation between MEC and MCC.</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a:p>
        </p:txBody>
      </p:sp>
      <p:sp>
        <p:nvSpPr>
          <p:cNvPr id="5" name="標題 1">
            <a:extLst>
              <a:ext uri="{FF2B5EF4-FFF2-40B4-BE49-F238E27FC236}">
                <a16:creationId xmlns:a16="http://schemas.microsoft.com/office/drawing/2014/main" id="{9BC1D5F3-B804-4874-B7CA-D56BC00021D8}"/>
              </a:ext>
            </a:extLst>
          </p:cNvPr>
          <p:cNvSpPr>
            <a:spLocks noGrp="1"/>
          </p:cNvSpPr>
          <p:nvPr>
            <p:ph type="title"/>
          </p:nvPr>
        </p:nvSpPr>
        <p:spPr>
          <a:xfrm>
            <a:off x="609600" y="274638"/>
            <a:ext cx="10972800" cy="1143000"/>
          </a:xfrm>
        </p:spPr>
        <p:txBody>
          <a:bodyPr/>
          <a:lstStyle/>
          <a:p>
            <a:r>
              <a:rPr lang="en-US" altLang="zh-TW" sz="3200" dirty="0"/>
              <a:t>2.2 The proposed management architecture for service based 5G core network</a:t>
            </a:r>
            <a:endParaRPr lang="zh-TW" altLang="en-US" sz="3200" dirty="0"/>
          </a:p>
        </p:txBody>
      </p:sp>
    </p:spTree>
    <p:extLst>
      <p:ext uri="{BB962C8B-B14F-4D97-AF65-F5344CB8AC3E}">
        <p14:creationId xmlns:p14="http://schemas.microsoft.com/office/powerpoint/2010/main" val="370482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In this section, we present three network management applications to demonstrate the advantages of the proposed framework based on SDN/NFV</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III. APPLICATIONS AND USE CASES</a:t>
            </a:r>
            <a:endParaRPr lang="zh-TW" altLang="en-US" sz="3200" dirty="0"/>
          </a:p>
        </p:txBody>
      </p:sp>
    </p:spTree>
    <p:extLst>
      <p:ext uri="{BB962C8B-B14F-4D97-AF65-F5344CB8AC3E}">
        <p14:creationId xmlns:p14="http://schemas.microsoft.com/office/powerpoint/2010/main" val="3592418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Hence, the operators have to serve a variety of devices with different characteristics and needs.</a:t>
            </a:r>
          </a:p>
          <a:p>
            <a:r>
              <a:rPr lang="en-US" altLang="zh-TW" dirty="0"/>
              <a:t>For example, AR and VR have strict requirements on data rate and latency, while the mobile broadband service need high capacity and video cache.</a:t>
            </a:r>
          </a:p>
          <a:p>
            <a:r>
              <a:rPr lang="en-US" altLang="zh-TW" dirty="0"/>
              <a:t>The network slices are virtual and end-to-end networks which are each logically isolated including device, access, transmission and core network and dedicated for diversified requirements and characteristics of vertical industries.</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3.1 Service guaranteed network slicing</a:t>
            </a:r>
            <a:endParaRPr lang="zh-TW" altLang="en-US" sz="3200" dirty="0"/>
          </a:p>
        </p:txBody>
      </p:sp>
    </p:spTree>
    <p:extLst>
      <p:ext uri="{BB962C8B-B14F-4D97-AF65-F5344CB8AC3E}">
        <p14:creationId xmlns:p14="http://schemas.microsoft.com/office/powerpoint/2010/main" val="208238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3.1 Service guaranteed network slicing</a:t>
            </a:r>
            <a:endParaRPr lang="zh-TW" altLang="en-US" sz="3200" dirty="0"/>
          </a:p>
        </p:txBody>
      </p:sp>
      <p:pic>
        <p:nvPicPr>
          <p:cNvPr id="2" name="圖片 1">
            <a:extLst>
              <a:ext uri="{FF2B5EF4-FFF2-40B4-BE49-F238E27FC236}">
                <a16:creationId xmlns:a16="http://schemas.microsoft.com/office/drawing/2014/main" id="{C8A43A39-5B02-4C41-95C8-075CB658B762}"/>
              </a:ext>
            </a:extLst>
          </p:cNvPr>
          <p:cNvPicPr>
            <a:picLocks noChangeAspect="1"/>
          </p:cNvPicPr>
          <p:nvPr/>
        </p:nvPicPr>
        <p:blipFill>
          <a:blip r:embed="rId3"/>
          <a:stretch>
            <a:fillRect/>
          </a:stretch>
        </p:blipFill>
        <p:spPr>
          <a:xfrm>
            <a:off x="2117035" y="1236472"/>
            <a:ext cx="7523884" cy="5119879"/>
          </a:xfrm>
          <a:prstGeom prst="rect">
            <a:avLst/>
          </a:prstGeom>
        </p:spPr>
      </p:pic>
    </p:spTree>
    <p:extLst>
      <p:ext uri="{BB962C8B-B14F-4D97-AF65-F5344CB8AC3E}">
        <p14:creationId xmlns:p14="http://schemas.microsoft.com/office/powerpoint/2010/main" val="3816798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First, the NFs are installed onto VMs deployed on the virtualized commercial servers.</a:t>
            </a:r>
          </a:p>
          <a:p>
            <a:r>
              <a:rPr lang="en-US" altLang="zh-TW" dirty="0"/>
              <a:t>Then, the virtualized network functions (VNFs) can be deployed in MEC or MCC depending on the types of services.</a:t>
            </a:r>
          </a:p>
          <a:p>
            <a:r>
              <a:rPr lang="en-US" altLang="zh-TW" dirty="0"/>
              <a:t>SDN controller performs provisioning of routers in the backhaul network to create SDN tunnels (i.e. Virtual Private Networks, VPNs) for different slices and manage VNFs in the clouds.</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3.1 Service guaranteed network slicing</a:t>
            </a:r>
            <a:endParaRPr lang="zh-TW" altLang="en-US" sz="3200" dirty="0"/>
          </a:p>
        </p:txBody>
      </p:sp>
    </p:spTree>
    <p:extLst>
      <p:ext uri="{BB962C8B-B14F-4D97-AF65-F5344CB8AC3E}">
        <p14:creationId xmlns:p14="http://schemas.microsoft.com/office/powerpoint/2010/main" val="148192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For instance, the user plane functions, the cache, the V2X server can be placed in the mobile edge to accommodate the requirements of </a:t>
            </a:r>
            <a:r>
              <a:rPr lang="en-US" altLang="zh-TW" dirty="0" err="1"/>
              <a:t>eMBB</a:t>
            </a:r>
            <a:r>
              <a:rPr lang="en-US" altLang="zh-TW" dirty="0"/>
              <a:t> and URLLC slices, while the functions of </a:t>
            </a:r>
            <a:r>
              <a:rPr lang="en-US" altLang="zh-TW" dirty="0" err="1"/>
              <a:t>mIoT</a:t>
            </a:r>
            <a:r>
              <a:rPr lang="en-US" altLang="zh-TW" dirty="0"/>
              <a:t> and traditional voice will implemented in the mobile core cloud.</a:t>
            </a:r>
          </a:p>
          <a:p>
            <a:r>
              <a:rPr lang="en-US" altLang="zh-TW" dirty="0"/>
              <a:t>For each network slice, isolation and dedicated resources such as resources within virtualized servers, network bandwidth and QoS are guaranteed.</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3.1 Service guaranteed network slicing</a:t>
            </a:r>
            <a:endParaRPr lang="zh-TW" altLang="en-US" sz="3200" dirty="0"/>
          </a:p>
        </p:txBody>
      </p:sp>
    </p:spTree>
    <p:extLst>
      <p:ext uri="{BB962C8B-B14F-4D97-AF65-F5344CB8AC3E}">
        <p14:creationId xmlns:p14="http://schemas.microsoft.com/office/powerpoint/2010/main" val="3284003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In 5G era, not only the traffic types are diverse, but also the resource requirements of each scenario are dynamically changing over time and diverse among different users.</a:t>
            </a:r>
          </a:p>
          <a:p>
            <a:r>
              <a:rPr lang="en-US" altLang="zh-TW" dirty="0"/>
              <a:t>Hence, the mobile operators should have a collection of services which can be run on particular data flows.</a:t>
            </a:r>
          </a:p>
          <a:p>
            <a:r>
              <a:rPr lang="en-US" altLang="zh-TW" dirty="0"/>
              <a:t>The number of services and the order in which they are applied depend on the traffic and users.</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3.2 Flexible orchestration of network functions</a:t>
            </a:r>
            <a:endParaRPr lang="zh-TW" altLang="en-US" sz="3200" dirty="0"/>
          </a:p>
        </p:txBody>
      </p:sp>
    </p:spTree>
    <p:extLst>
      <p:ext uri="{BB962C8B-B14F-4D97-AF65-F5344CB8AC3E}">
        <p14:creationId xmlns:p14="http://schemas.microsoft.com/office/powerpoint/2010/main" val="2815324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As shown in figure 5, a user activates two types of flows which are routed to different services.</a:t>
            </a:r>
          </a:p>
          <a:p>
            <a:pPr marL="0" indent="0">
              <a:buNone/>
            </a:pP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3.2 Flexible orchestration of network functions</a:t>
            </a:r>
            <a:endParaRPr lang="zh-TW" altLang="en-US" sz="3200" dirty="0"/>
          </a:p>
        </p:txBody>
      </p:sp>
      <p:pic>
        <p:nvPicPr>
          <p:cNvPr id="2" name="圖片 1">
            <a:extLst>
              <a:ext uri="{FF2B5EF4-FFF2-40B4-BE49-F238E27FC236}">
                <a16:creationId xmlns:a16="http://schemas.microsoft.com/office/drawing/2014/main" id="{97D26412-3FAE-4AF4-9C03-60E005606ED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84906" y="3112538"/>
            <a:ext cx="7818987" cy="2924174"/>
          </a:xfrm>
          <a:prstGeom prst="rect">
            <a:avLst/>
          </a:prstGeom>
        </p:spPr>
      </p:pic>
    </p:spTree>
    <p:extLst>
      <p:ext uri="{BB962C8B-B14F-4D97-AF65-F5344CB8AC3E}">
        <p14:creationId xmlns:p14="http://schemas.microsoft.com/office/powerpoint/2010/main" val="11842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First, the explosion of mobile traffic and development of new radio access technologies make </a:t>
            </a:r>
            <a:r>
              <a:rPr lang="en-US" altLang="zh-TW" dirty="0">
                <a:solidFill>
                  <a:srgbClr val="FF0000"/>
                </a:solidFill>
              </a:rPr>
              <a:t>the bottleneck of the mobile network shifted from radio interface towards the backhaul and core networks [4].</a:t>
            </a:r>
          </a:p>
          <a:p>
            <a:r>
              <a:rPr lang="en-US" altLang="zh-TW" dirty="0"/>
              <a:t>Second, although the connections between human to machine, machine to machine </a:t>
            </a:r>
            <a:r>
              <a:rPr lang="en-US" altLang="zh-TW" dirty="0">
                <a:solidFill>
                  <a:srgbClr val="FF0000"/>
                </a:solidFill>
              </a:rPr>
              <a:t>require very low data rates and are not sensitive to latency, the number of connections is extremely huge</a:t>
            </a:r>
            <a:r>
              <a:rPr lang="en-US" altLang="zh-TW" dirty="0"/>
              <a:t>.</a:t>
            </a:r>
          </a:p>
          <a:p>
            <a:r>
              <a:rPr lang="en-US" altLang="zh-TW" dirty="0"/>
              <a:t>Third, </a:t>
            </a:r>
            <a:r>
              <a:rPr lang="en-US" altLang="zh-TW" dirty="0">
                <a:solidFill>
                  <a:srgbClr val="FF0000"/>
                </a:solidFill>
              </a:rPr>
              <a:t>the requirements of low latency and extremely high reliability </a:t>
            </a:r>
            <a:r>
              <a:rPr lang="en-US" altLang="zh-TW" dirty="0"/>
              <a:t>which are essential for some vertical industries (e.g. industrial automation, autonomous driving, etc.) bring challenges of reducing latency for mobile network.</a:t>
            </a:r>
          </a:p>
          <a:p>
            <a:pPr marL="0" indent="0">
              <a:buNone/>
            </a:pPr>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spTree>
    <p:extLst>
      <p:ext uri="{BB962C8B-B14F-4D97-AF65-F5344CB8AC3E}">
        <p14:creationId xmlns:p14="http://schemas.microsoft.com/office/powerpoint/2010/main" val="3912975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The SDN controller will make a tradeoff between the revenue and expense of the migration based on the current network status (e.g. latency, bandwidth, QoS, cost, etc.) and then determine whether migrate the service or not.</a:t>
            </a:r>
          </a:p>
          <a:p>
            <a:r>
              <a:rPr lang="en-US" altLang="zh-TW" dirty="0"/>
              <a:t>The Migration Determining Factor (</a:t>
            </a:r>
            <a:r>
              <a:rPr lang="zh-TW" altLang="en-US" dirty="0"/>
              <a:t> </a:t>
            </a:r>
            <a:r>
              <a:rPr lang="en-US" altLang="zh-TW" dirty="0"/>
              <a:t>MDF )</a:t>
            </a:r>
            <a:r>
              <a:rPr lang="zh-TW" altLang="en-US" dirty="0"/>
              <a:t> </a:t>
            </a:r>
            <a:r>
              <a:rPr lang="en-US" altLang="zh-TW" dirty="0"/>
              <a:t>of service node </a:t>
            </a:r>
            <a:r>
              <a:rPr lang="en-US" altLang="zh-TW" dirty="0">
                <a:solidFill>
                  <a:srgbClr val="FF0000"/>
                </a:solidFill>
              </a:rPr>
              <a:t>x</a:t>
            </a:r>
            <a:r>
              <a:rPr lang="en-US" altLang="zh-TW" dirty="0"/>
              <a:t> is a function of </a:t>
            </a:r>
            <a:r>
              <a:rPr lang="en-US" altLang="zh-TW" dirty="0">
                <a:solidFill>
                  <a:srgbClr val="FF0000"/>
                </a:solidFill>
              </a:rPr>
              <a:t>the latency, the available load, bandwidth, service price and credit</a:t>
            </a:r>
            <a:r>
              <a:rPr lang="en-US" altLang="zh-TW" dirty="0"/>
              <a:t>, etc.</a:t>
            </a:r>
          </a:p>
          <a:p>
            <a:r>
              <a:rPr lang="en-US" altLang="zh-TW" dirty="0"/>
              <a:t>If </a:t>
            </a:r>
            <a:r>
              <a:rPr lang="en-US" altLang="zh-TW" dirty="0">
                <a:solidFill>
                  <a:srgbClr val="FF0000"/>
                </a:solidFill>
              </a:rPr>
              <a:t>y</a:t>
            </a:r>
            <a:r>
              <a:rPr lang="en-US" altLang="zh-TW" dirty="0"/>
              <a:t> is defined as the </a:t>
            </a:r>
            <a:r>
              <a:rPr lang="en-US" altLang="zh-TW" dirty="0">
                <a:solidFill>
                  <a:srgbClr val="FF0000"/>
                </a:solidFill>
              </a:rPr>
              <a:t>previous service provider (i.e. the start point of migration)</a:t>
            </a:r>
            <a:r>
              <a:rPr lang="en-US" altLang="zh-TW" dirty="0"/>
              <a:t>, the MDF can be expressed as :</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3.2 Flexible orchestration of network functions</a:t>
            </a:r>
            <a:endParaRPr lang="zh-TW" altLang="en-US" sz="3200" dirty="0"/>
          </a:p>
        </p:txBody>
      </p:sp>
    </p:spTree>
    <p:extLst>
      <p:ext uri="{BB962C8B-B14F-4D97-AF65-F5344CB8AC3E}">
        <p14:creationId xmlns:p14="http://schemas.microsoft.com/office/powerpoint/2010/main" val="278178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442C03CF-58F8-4DF3-A9FF-02A97AD5E6F6}"/>
              </a:ext>
            </a:extLst>
          </p:cNvPr>
          <p:cNvPicPr>
            <a:picLocks noGrp="1" noChangeAspect="1"/>
          </p:cNvPicPr>
          <p:nvPr>
            <p:ph idx="1"/>
          </p:nvPr>
        </p:nvPicPr>
        <p:blipFill rotWithShape="1">
          <a:blip r:embed="rId3">
            <a:clrChange>
              <a:clrFrom>
                <a:srgbClr val="FFFFFF"/>
              </a:clrFrom>
              <a:clrTo>
                <a:srgbClr val="FFFFFF">
                  <a:alpha val="0"/>
                </a:srgbClr>
              </a:clrTo>
            </a:clrChange>
          </a:blip>
          <a:srcRect t="7058"/>
          <a:stretch/>
        </p:blipFill>
        <p:spPr>
          <a:xfrm>
            <a:off x="3176705" y="5440362"/>
            <a:ext cx="5635389" cy="894522"/>
          </a:xfrm>
          <a:prstGeom prst="rect">
            <a:avLst/>
          </a:prstGeom>
        </p:spPr>
      </p:pic>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3.2 Flexible orchestration of network functions</a:t>
            </a:r>
            <a:endParaRPr lang="zh-TW" altLang="en-US" sz="3200" dirty="0"/>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A3091733-4D13-47DE-A0D0-B6DE7D73DDBE}"/>
                  </a:ext>
                </a:extLst>
              </p:cNvPr>
              <p:cNvGraphicFramePr>
                <a:graphicFrameLocks noGrp="1"/>
              </p:cNvGraphicFramePr>
              <p:nvPr>
                <p:extLst>
                  <p:ext uri="{D42A27DB-BD31-4B8C-83A1-F6EECF244321}">
                    <p14:modId xmlns:p14="http://schemas.microsoft.com/office/powerpoint/2010/main" val="2118301085"/>
                  </p:ext>
                </p:extLst>
              </p:nvPr>
            </p:nvGraphicFramePr>
            <p:xfrm>
              <a:off x="1930400" y="1616829"/>
              <a:ext cx="8128000" cy="3624342"/>
            </p:xfrm>
            <a:graphic>
              <a:graphicData uri="http://schemas.openxmlformats.org/drawingml/2006/table">
                <a:tbl>
                  <a:tblPr firstRow="1" bandRow="1">
                    <a:tableStyleId>{69CF1AB2-1976-4502-BF36-3FF5EA218861}</a:tableStyleId>
                  </a:tblPr>
                  <a:tblGrid>
                    <a:gridCol w="1620078">
                      <a:extLst>
                        <a:ext uri="{9D8B030D-6E8A-4147-A177-3AD203B41FA5}">
                          <a16:colId xmlns:a16="http://schemas.microsoft.com/office/drawing/2014/main" val="1065884535"/>
                        </a:ext>
                      </a:extLst>
                    </a:gridCol>
                    <a:gridCol w="6507922">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𝑙𝑎𝑡</m:t>
                                  </m:r>
                                </m:sub>
                              </m:sSub>
                            </m:oMath>
                          </a14:m>
                          <a:r>
                            <a:rPr lang="en-US" altLang="zh-TW" baseline="0" dirty="0">
                              <a:latin typeface="Times New Roman" panose="02020603050405020304" pitchFamily="18" charset="0"/>
                              <a:cs typeface="Times New Roman" panose="02020603050405020304" pitchFamily="18" charset="0"/>
                            </a:rPr>
                            <a:t>(x)</a:t>
                          </a:r>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Latency of service transmission from providers to node x.</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𝑙𝑜𝑎𝑑</m:t>
                                  </m:r>
                                </m:sub>
                              </m:sSub>
                            </m:oMath>
                          </a14:m>
                          <a:r>
                            <a:rPr lang="en-US" altLang="zh-TW" dirty="0">
                              <a:latin typeface="Times New Roman" panose="02020603050405020304" pitchFamily="18" charset="0"/>
                              <a:cs typeface="Times New Roman" panose="02020603050405020304" pitchFamily="18" charset="0"/>
                            </a:rPr>
                            <a:t>(x)</a:t>
                          </a:r>
                          <a:endParaRPr lang="zh-TW" altLang="en-US"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Available capacity of servers at node x.</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𝑏𝑎𝑛𝑑</m:t>
                                  </m:r>
                                </m:sub>
                              </m:sSub>
                            </m:oMath>
                          </a14:m>
                          <a:r>
                            <a:rPr lang="en-US" altLang="zh-TW" baseline="0" dirty="0">
                              <a:latin typeface="Times New Roman" panose="02020603050405020304" pitchFamily="18" charset="0"/>
                              <a:cs typeface="Times New Roman" panose="02020603050405020304" pitchFamily="18" charset="0"/>
                            </a:rPr>
                            <a:t>(</a:t>
                          </a:r>
                          <a:r>
                            <a:rPr lang="en-US" altLang="zh-TW" baseline="0" dirty="0" err="1">
                              <a:latin typeface="Times New Roman" panose="02020603050405020304" pitchFamily="18" charset="0"/>
                              <a:cs typeface="Times New Roman" panose="02020603050405020304" pitchFamily="18" charset="0"/>
                            </a:rPr>
                            <a:t>x,y</a:t>
                          </a:r>
                          <a:r>
                            <a:rPr lang="en-US" altLang="zh-TW" baseline="0" dirty="0">
                              <a:latin typeface="Times New Roman" panose="02020603050405020304" pitchFamily="18" charset="0"/>
                              <a:cs typeface="Times New Roman" panose="02020603050405020304" pitchFamily="18" charset="0"/>
                            </a:rPr>
                            <a:t>)</a:t>
                          </a:r>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max available bandwidth of the migration link from start point x to the end point y.</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590087">
                    <a:tc>
                      <a:txBody>
                        <a:bodyPr/>
                        <a:lstStyle/>
                        <a:p>
                          <a:pPr algn="ct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𝑐𝑟𝑒</m:t>
                                  </m:r>
                                </m:sub>
                              </m:sSub>
                            </m:oMath>
                          </a14:m>
                          <a:r>
                            <a:rPr lang="en-US" altLang="zh-TW" baseline="0" dirty="0">
                              <a:latin typeface="Times New Roman" panose="02020603050405020304" pitchFamily="18" charset="0"/>
                              <a:cs typeface="Times New Roman" panose="02020603050405020304" pitchFamily="18" charset="0"/>
                            </a:rPr>
                            <a:t>(x)</a:t>
                          </a:r>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credit of service provider which is associated to feedbacks of users.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54251434"/>
                      </a:ext>
                    </a:extLst>
                  </a:tr>
                  <a:tr h="590087">
                    <a:tc>
                      <a:txBody>
                        <a:bodyPr/>
                        <a:lstStyle/>
                        <a:p>
                          <a:pPr algn="ctr"/>
                          <a14:m>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𝑝𝑟𝑖</m:t>
                                  </m:r>
                                </m:sub>
                              </m:sSub>
                            </m:oMath>
                          </a14:m>
                          <a:r>
                            <a:rPr lang="en-US" altLang="zh-TW" baseline="0" dirty="0">
                              <a:latin typeface="Times New Roman" panose="02020603050405020304" pitchFamily="18" charset="0"/>
                              <a:cs typeface="Times New Roman" panose="02020603050405020304" pitchFamily="18" charset="0"/>
                            </a:rPr>
                            <a:t>(x)</a:t>
                          </a:r>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latin typeface="Times New Roman" panose="02020603050405020304" pitchFamily="18" charset="0"/>
                              <a:cs typeface="Times New Roman" panose="02020603050405020304" pitchFamily="18" charset="0"/>
                            </a:rPr>
                            <a:t>The cost of renting server resources.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Choice>
        <mc:Fallback xmlns="">
          <p:graphicFrame>
            <p:nvGraphicFramePr>
              <p:cNvPr id="7" name="表格 6">
                <a:extLst>
                  <a:ext uri="{FF2B5EF4-FFF2-40B4-BE49-F238E27FC236}">
                    <a16:creationId xmlns:a16="http://schemas.microsoft.com/office/drawing/2014/main" id="{A3091733-4D13-47DE-A0D0-B6DE7D73DDBE}"/>
                  </a:ext>
                </a:extLst>
              </p:cNvPr>
              <p:cNvGraphicFramePr>
                <a:graphicFrameLocks noGrp="1"/>
              </p:cNvGraphicFramePr>
              <p:nvPr>
                <p:extLst>
                  <p:ext uri="{D42A27DB-BD31-4B8C-83A1-F6EECF244321}">
                    <p14:modId xmlns:p14="http://schemas.microsoft.com/office/powerpoint/2010/main" val="2118301085"/>
                  </p:ext>
                </p:extLst>
              </p:nvPr>
            </p:nvGraphicFramePr>
            <p:xfrm>
              <a:off x="1930400" y="1616829"/>
              <a:ext cx="8128000" cy="3624342"/>
            </p:xfrm>
            <a:graphic>
              <a:graphicData uri="http://schemas.openxmlformats.org/drawingml/2006/table">
                <a:tbl>
                  <a:tblPr firstRow="1" bandRow="1">
                    <a:tableStyleId>{69CF1AB2-1976-4502-BF36-3FF5EA218861}</a:tableStyleId>
                  </a:tblPr>
                  <a:tblGrid>
                    <a:gridCol w="1620078">
                      <a:extLst>
                        <a:ext uri="{9D8B030D-6E8A-4147-A177-3AD203B41FA5}">
                          <a16:colId xmlns:a16="http://schemas.microsoft.com/office/drawing/2014/main" val="1065884535"/>
                        </a:ext>
                      </a:extLst>
                    </a:gridCol>
                    <a:gridCol w="6507922">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endParaRPr lang="zh-TW"/>
                        </a:p>
                      </a:txBody>
                      <a:tcPr anchor="ctr">
                        <a:blipFill>
                          <a:blip r:embed="rId4"/>
                          <a:stretch>
                            <a:fillRect l="-376" t="-102105" r="-402632" b="-427368"/>
                          </a:stretch>
                        </a:blipFill>
                      </a:tcPr>
                    </a:tc>
                    <a:tc>
                      <a:txBody>
                        <a:bodyPr/>
                        <a:lstStyle/>
                        <a:p>
                          <a:r>
                            <a:rPr lang="en-US" altLang="zh-TW" dirty="0"/>
                            <a:t>Latency of service transmission from providers to node x.</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endParaRPr lang="zh-TW"/>
                        </a:p>
                      </a:txBody>
                      <a:tcPr anchor="ctr">
                        <a:blipFill>
                          <a:blip r:embed="rId4"/>
                          <a:stretch>
                            <a:fillRect l="-376" t="-197938" r="-402632" b="-318557"/>
                          </a:stretch>
                        </a:blipFill>
                      </a:tcPr>
                    </a:tc>
                    <a:tc>
                      <a:txBody>
                        <a:bodyPr/>
                        <a:lstStyle/>
                        <a:p>
                          <a:r>
                            <a:rPr lang="en-US" altLang="zh-TW" dirty="0"/>
                            <a:t>Available capacity of servers at node x.</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640080">
                    <a:tc>
                      <a:txBody>
                        <a:bodyPr/>
                        <a:lstStyle/>
                        <a:p>
                          <a:endParaRPr lang="zh-TW"/>
                        </a:p>
                      </a:txBody>
                      <a:tcPr anchor="ctr">
                        <a:blipFill>
                          <a:blip r:embed="rId4"/>
                          <a:stretch>
                            <a:fillRect l="-376" t="-275238" r="-402632" b="-194286"/>
                          </a:stretch>
                        </a:blipFill>
                      </a:tcPr>
                    </a:tc>
                    <a:tc>
                      <a:txBody>
                        <a:bodyPr/>
                        <a:lstStyle/>
                        <a:p>
                          <a:r>
                            <a:rPr lang="en-US" altLang="zh-TW" dirty="0"/>
                            <a:t>The max available bandwidth of the migration link from start point x to the end point y.</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640080">
                    <a:tc>
                      <a:txBody>
                        <a:bodyPr/>
                        <a:lstStyle/>
                        <a:p>
                          <a:endParaRPr lang="zh-TW"/>
                        </a:p>
                      </a:txBody>
                      <a:tcPr anchor="ctr">
                        <a:blipFill>
                          <a:blip r:embed="rId4"/>
                          <a:stretch>
                            <a:fillRect l="-376" t="-375238" r="-402632" b="-94286"/>
                          </a:stretch>
                        </a:blipFill>
                      </a:tcPr>
                    </a:tc>
                    <a:tc>
                      <a:txBody>
                        <a:bodyPr/>
                        <a:lstStyle/>
                        <a:p>
                          <a:r>
                            <a:rPr lang="en-US" altLang="zh-TW" dirty="0"/>
                            <a:t>The credit of service provider which is associated to feedbacks of users.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54251434"/>
                      </a:ext>
                    </a:extLst>
                  </a:tr>
                  <a:tr h="590087">
                    <a:tc>
                      <a:txBody>
                        <a:bodyPr/>
                        <a:lstStyle/>
                        <a:p>
                          <a:endParaRPr lang="zh-TW"/>
                        </a:p>
                      </a:txBody>
                      <a:tcPr anchor="ctr">
                        <a:blipFill>
                          <a:blip r:embed="rId4"/>
                          <a:stretch>
                            <a:fillRect l="-376" t="-514433" r="-402632" b="-2062"/>
                          </a:stretch>
                        </a:blipFill>
                      </a:tcPr>
                    </a:tc>
                    <a:tc>
                      <a:txBody>
                        <a:bodyPr/>
                        <a:lstStyle/>
                        <a:p>
                          <a:r>
                            <a:rPr lang="en-US" altLang="zh-TW" dirty="0">
                              <a:latin typeface="Times New Roman" panose="02020603050405020304" pitchFamily="18" charset="0"/>
                              <a:cs typeface="Times New Roman" panose="02020603050405020304" pitchFamily="18" charset="0"/>
                            </a:rPr>
                            <a:t>The cost of renting server resources.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Fallback>
      </mc:AlternateContent>
    </p:spTree>
    <p:extLst>
      <p:ext uri="{BB962C8B-B14F-4D97-AF65-F5344CB8AC3E}">
        <p14:creationId xmlns:p14="http://schemas.microsoft.com/office/powerpoint/2010/main" val="2234447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Consequently, we can get a matrix Q which consist of the determining factors of all service nodes.</a:t>
            </a:r>
          </a:p>
          <a:p>
            <a:r>
              <a:rPr lang="en-US" altLang="zh-TW" dirty="0"/>
              <a:t>Through setting the weight coefficients for parameters and normalizing the matrix, we can get the relative cost of migration to each node. Then, the node has minimum cost will be selected as the service provider.</a:t>
            </a:r>
            <a:endParaRPr lang="zh-TW" altLang="en-US"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3.2 Flexible orchestration of network functions</a:t>
            </a:r>
            <a:endParaRPr lang="zh-TW" altLang="en-US" sz="3200" dirty="0"/>
          </a:p>
        </p:txBody>
      </p:sp>
    </p:spTree>
    <p:extLst>
      <p:ext uri="{BB962C8B-B14F-4D97-AF65-F5344CB8AC3E}">
        <p14:creationId xmlns:p14="http://schemas.microsoft.com/office/powerpoint/2010/main" val="710488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Since the high operational cost of cloud and the collaboration requirements between MCC and MEC of some services, it is important to manage the operational cost in a distributed 5G core network.</a:t>
            </a:r>
          </a:p>
          <a:p>
            <a:r>
              <a:rPr lang="en-US" altLang="zh-TW" dirty="0"/>
              <a:t>In the proposed framework, the strategy of minimizing the total cost of distributed 5G core network can be made in Core SDN controller by optimally deciding the number of active servers in cloud data centers, workload allocation between MEC and MCC.</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1484857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To investigate the problem, we assume that the 5G core network consists of </a:t>
            </a:r>
            <a:r>
              <a:rPr lang="en-US" altLang="zh-TW" dirty="0">
                <a:solidFill>
                  <a:srgbClr val="FF0000"/>
                </a:solidFill>
              </a:rPr>
              <a:t>N</a:t>
            </a:r>
            <a:r>
              <a:rPr lang="en-US" altLang="zh-TW" dirty="0"/>
              <a:t> MECs and </a:t>
            </a:r>
            <a:r>
              <a:rPr lang="en-US" altLang="zh-TW" dirty="0">
                <a:solidFill>
                  <a:srgbClr val="FF0000"/>
                </a:solidFill>
              </a:rPr>
              <a:t>M</a:t>
            </a:r>
            <a:r>
              <a:rPr lang="en-US" altLang="zh-TW" dirty="0"/>
              <a:t> cloud data centers in MCC to serve </a:t>
            </a:r>
            <a:r>
              <a:rPr lang="en-US" altLang="zh-TW" dirty="0">
                <a:solidFill>
                  <a:srgbClr val="FF0000"/>
                </a:solidFill>
              </a:rPr>
              <a:t>J</a:t>
            </a:r>
            <a:r>
              <a:rPr lang="en-US" altLang="zh-TW" dirty="0"/>
              <a:t> types of requests.</a:t>
            </a:r>
          </a:p>
          <a:p>
            <a:r>
              <a:rPr lang="en-US" altLang="zh-TW" dirty="0"/>
              <a:t>Edge servers are co-located with their corresponding base stations and collaborate with MCC to process the tasks from users. </a:t>
            </a:r>
          </a:p>
          <a:p>
            <a:r>
              <a:rPr lang="en-US" altLang="zh-TW" dirty="0"/>
              <a:t>The problem modelling and formulation are given as flows.</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4723537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a:pPr>
            <a:r>
              <a:rPr lang="en-US" altLang="zh-TW" b="1" dirty="0"/>
              <a:t>Energy cost of MEC : </a:t>
            </a:r>
          </a:p>
          <a:p>
            <a:r>
              <a:rPr lang="en-US" altLang="zh-TW" dirty="0"/>
              <a:t>We assume that there is a linear relationship between energy consumption and workload.</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22F6B294-D857-48FE-B394-4E0E1F609889}"/>
                  </a:ext>
                </a:extLst>
              </p:cNvPr>
              <p:cNvGraphicFramePr>
                <a:graphicFrameLocks noGrp="1"/>
              </p:cNvGraphicFramePr>
              <p:nvPr>
                <p:extLst>
                  <p:ext uri="{D42A27DB-BD31-4B8C-83A1-F6EECF244321}">
                    <p14:modId xmlns:p14="http://schemas.microsoft.com/office/powerpoint/2010/main" val="3995042057"/>
                  </p:ext>
                </p:extLst>
              </p:nvPr>
            </p:nvGraphicFramePr>
            <p:xfrm>
              <a:off x="361122" y="3322096"/>
              <a:ext cx="8128000" cy="3034255"/>
            </p:xfrm>
            <a:graphic>
              <a:graphicData uri="http://schemas.openxmlformats.org/drawingml/2006/table">
                <a:tbl>
                  <a:tblPr firstRow="1" bandRow="1">
                    <a:tableStyleId>{69CF1AB2-1976-4502-BF36-3FF5EA218861}</a:tableStyleId>
                  </a:tblPr>
                  <a:tblGrid>
                    <a:gridCol w="1620078">
                      <a:extLst>
                        <a:ext uri="{9D8B030D-6E8A-4147-A177-3AD203B41FA5}">
                          <a16:colId xmlns:a16="http://schemas.microsoft.com/office/drawing/2014/main" val="1065884535"/>
                        </a:ext>
                      </a:extLst>
                    </a:gridCol>
                    <a:gridCol w="6507922">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x</m:t>
                                    </m:r>
                                  </m:e>
                                  <m:sub>
                                    <m:r>
                                      <a:rPr lang="en-US" altLang="zh-TW" b="0" i="1" baseline="0" smtClean="0">
                                        <a:latin typeface="Cambria Math" panose="02040503050406030204" pitchFamily="18" charset="0"/>
                                        <a:cs typeface="Times New Roman" panose="02020603050405020304" pitchFamily="18" charset="0"/>
                                      </a:rPr>
                                      <m:t>𝑖</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𝑗</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request rate of application </a:t>
                          </a:r>
                          <a:r>
                            <a:rPr lang="en-US" altLang="zh-TW" dirty="0">
                              <a:solidFill>
                                <a:srgbClr val="FF0000"/>
                              </a:solidFill>
                            </a:rPr>
                            <a:t>j</a:t>
                          </a:r>
                          <a:r>
                            <a:rPr lang="en-US" altLang="zh-TW" dirty="0"/>
                            <a:t> allocated to MEC </a:t>
                          </a:r>
                          <a:r>
                            <a:rPr lang="en-US" altLang="zh-TW" dirty="0" err="1">
                              <a:solidFill>
                                <a:srgbClr val="FF0000"/>
                              </a:solidFill>
                            </a:rPr>
                            <a:t>i</a:t>
                          </a:r>
                          <a:endParaRPr lang="zh-TW" altLang="en-US"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a</m:t>
                                    </m:r>
                                  </m:e>
                                  <m:sub>
                                    <m:r>
                                      <a:rPr lang="en-US" altLang="zh-TW" b="0" i="1" smtClean="0">
                                        <a:latin typeface="Cambria Math" panose="02040503050406030204" pitchFamily="18" charset="0"/>
                                      </a:rPr>
                                      <m:t>𝑖</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ai &gt; 0 is the predetermined parameter which is associated with the deployment of MEC.</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h</m:t>
                                    </m:r>
                                  </m:e>
                                  <m:sub>
                                    <m:r>
                                      <a:rPr lang="en-US" altLang="zh-TW" b="0" i="1" smtClean="0">
                                        <a:latin typeface="Cambria Math" panose="02040503050406030204" pitchFamily="18" charset="0"/>
                                      </a:rPr>
                                      <m:t>𝑖</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electricity price associated with electric region that edge server is located (in dollars/MWh).</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590087">
                    <a:tc>
                      <a:txBody>
                        <a:bodyPr/>
                        <a:lstStyle/>
                        <a:p>
                          <a:pPr algn="ctr"/>
                          <a:r>
                            <a:rPr lang="en-US" altLang="zh-TW" baseline="0" dirty="0">
                              <a:latin typeface="Times New Roman" panose="02020603050405020304" pitchFamily="18" charset="0"/>
                              <a:cs typeface="Times New Roman" panose="02020603050405020304" pitchFamily="18" charset="0"/>
                            </a:rPr>
                            <a:t>T</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energy cost of MECs with duration.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29865469"/>
                      </a:ext>
                    </a:extLst>
                  </a:tr>
                </a:tbl>
              </a:graphicData>
            </a:graphic>
          </p:graphicFrame>
        </mc:Choice>
        <mc:Fallback xmlns="">
          <p:graphicFrame>
            <p:nvGraphicFramePr>
              <p:cNvPr id="6" name="表格 5">
                <a:extLst>
                  <a:ext uri="{FF2B5EF4-FFF2-40B4-BE49-F238E27FC236}">
                    <a16:creationId xmlns:a16="http://schemas.microsoft.com/office/drawing/2014/main" id="{22F6B294-D857-48FE-B394-4E0E1F609889}"/>
                  </a:ext>
                </a:extLst>
              </p:cNvPr>
              <p:cNvGraphicFramePr>
                <a:graphicFrameLocks noGrp="1"/>
              </p:cNvGraphicFramePr>
              <p:nvPr>
                <p:extLst>
                  <p:ext uri="{D42A27DB-BD31-4B8C-83A1-F6EECF244321}">
                    <p14:modId xmlns:p14="http://schemas.microsoft.com/office/powerpoint/2010/main" val="3995042057"/>
                  </p:ext>
                </p:extLst>
              </p:nvPr>
            </p:nvGraphicFramePr>
            <p:xfrm>
              <a:off x="361122" y="3322096"/>
              <a:ext cx="8128000" cy="3034255"/>
            </p:xfrm>
            <a:graphic>
              <a:graphicData uri="http://schemas.openxmlformats.org/drawingml/2006/table">
                <a:tbl>
                  <a:tblPr firstRow="1" bandRow="1">
                    <a:tableStyleId>{69CF1AB2-1976-4502-BF36-3FF5EA218861}</a:tableStyleId>
                  </a:tblPr>
                  <a:tblGrid>
                    <a:gridCol w="1620078">
                      <a:extLst>
                        <a:ext uri="{9D8B030D-6E8A-4147-A177-3AD203B41FA5}">
                          <a16:colId xmlns:a16="http://schemas.microsoft.com/office/drawing/2014/main" val="1065884535"/>
                        </a:ext>
                      </a:extLst>
                    </a:gridCol>
                    <a:gridCol w="6507922">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endParaRPr lang="zh-TW"/>
                        </a:p>
                      </a:txBody>
                      <a:tcPr anchor="ctr">
                        <a:blipFill>
                          <a:blip r:embed="rId3"/>
                          <a:stretch>
                            <a:fillRect l="-376" t="-102105" r="-402256" b="-326316"/>
                          </a:stretch>
                        </a:blipFill>
                      </a:tcPr>
                    </a:tc>
                    <a:tc>
                      <a:txBody>
                        <a:bodyPr/>
                        <a:lstStyle/>
                        <a:p>
                          <a:r>
                            <a:rPr lang="en-US" altLang="zh-TW" dirty="0"/>
                            <a:t>request rate of application </a:t>
                          </a:r>
                          <a:r>
                            <a:rPr lang="en-US" altLang="zh-TW" dirty="0">
                              <a:solidFill>
                                <a:srgbClr val="FF0000"/>
                              </a:solidFill>
                            </a:rPr>
                            <a:t>j</a:t>
                          </a:r>
                          <a:r>
                            <a:rPr lang="en-US" altLang="zh-TW" dirty="0"/>
                            <a:t> allocated to MEC </a:t>
                          </a:r>
                          <a:r>
                            <a:rPr lang="en-US" altLang="zh-TW" dirty="0" err="1">
                              <a:solidFill>
                                <a:srgbClr val="FF0000"/>
                              </a:solidFill>
                            </a:rPr>
                            <a:t>i</a:t>
                          </a:r>
                          <a:endParaRPr lang="zh-TW" altLang="en-US"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640080">
                    <a:tc>
                      <a:txBody>
                        <a:bodyPr/>
                        <a:lstStyle/>
                        <a:p>
                          <a:endParaRPr lang="zh-TW"/>
                        </a:p>
                      </a:txBody>
                      <a:tcPr anchor="ctr">
                        <a:blipFill>
                          <a:blip r:embed="rId3"/>
                          <a:stretch>
                            <a:fillRect l="-376" t="-181132" r="-402256" b="-192453"/>
                          </a:stretch>
                        </a:blipFill>
                      </a:tcPr>
                    </a:tc>
                    <a:tc>
                      <a:txBody>
                        <a:bodyPr/>
                        <a:lstStyle/>
                        <a:p>
                          <a:r>
                            <a:rPr lang="en-US" altLang="zh-TW" dirty="0"/>
                            <a:t>ai &gt; 0 is the predetermined parameter which is associated with the deployment of MEC.</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640080">
                    <a:tc>
                      <a:txBody>
                        <a:bodyPr/>
                        <a:lstStyle/>
                        <a:p>
                          <a:endParaRPr lang="zh-TW"/>
                        </a:p>
                      </a:txBody>
                      <a:tcPr anchor="ctr">
                        <a:blipFill>
                          <a:blip r:embed="rId3"/>
                          <a:stretch>
                            <a:fillRect l="-376" t="-283810" r="-402256" b="-94286"/>
                          </a:stretch>
                        </a:blipFill>
                      </a:tcPr>
                    </a:tc>
                    <a:tc>
                      <a:txBody>
                        <a:bodyPr/>
                        <a:lstStyle/>
                        <a:p>
                          <a:r>
                            <a:rPr lang="en-US" altLang="zh-TW" dirty="0"/>
                            <a:t>the electricity price associated with electric region that edge server is located (in dollars/MWh).</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590087">
                    <a:tc>
                      <a:txBody>
                        <a:bodyPr/>
                        <a:lstStyle/>
                        <a:p>
                          <a:pPr algn="ctr"/>
                          <a:r>
                            <a:rPr lang="en-US" altLang="zh-TW" baseline="0" dirty="0">
                              <a:latin typeface="Times New Roman" panose="02020603050405020304" pitchFamily="18" charset="0"/>
                              <a:cs typeface="Times New Roman" panose="02020603050405020304" pitchFamily="18" charset="0"/>
                            </a:rPr>
                            <a:t>T</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energy cost of MECs with duration.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429865469"/>
                      </a:ext>
                    </a:extLst>
                  </a:tr>
                </a:tbl>
              </a:graphicData>
            </a:graphic>
          </p:graphicFrame>
        </mc:Fallback>
      </mc:AlternateContent>
      <p:pic>
        <p:nvPicPr>
          <p:cNvPr id="2" name="圖片 1">
            <a:extLst>
              <a:ext uri="{FF2B5EF4-FFF2-40B4-BE49-F238E27FC236}">
                <a16:creationId xmlns:a16="http://schemas.microsoft.com/office/drawing/2014/main" id="{021A58F4-D2FF-4146-B1A5-3D95B858318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594698" y="3548891"/>
            <a:ext cx="2987702" cy="933657"/>
          </a:xfrm>
          <a:prstGeom prst="rect">
            <a:avLst/>
          </a:prstGeom>
        </p:spPr>
      </p:pic>
    </p:spTree>
    <p:extLst>
      <p:ext uri="{BB962C8B-B14F-4D97-AF65-F5344CB8AC3E}">
        <p14:creationId xmlns:p14="http://schemas.microsoft.com/office/powerpoint/2010/main" val="3097987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startAt="2"/>
            </a:pPr>
            <a:r>
              <a:rPr lang="en-US" altLang="zh-TW" b="1" dirty="0"/>
              <a:t>Processing delay of MEC : </a:t>
            </a:r>
            <a:r>
              <a:rPr lang="en-US" altLang="zh-TW" dirty="0">
                <a:solidFill>
                  <a:srgbClr val="FF0000"/>
                </a:solidFill>
              </a:rPr>
              <a:t>M/M/1 model </a:t>
            </a:r>
            <a:r>
              <a:rPr lang="en-US" altLang="zh-TW" dirty="0"/>
              <a:t>is adopted to evaluate the processing delay of application j at MEC </a:t>
            </a:r>
            <a:r>
              <a:rPr lang="en-US" altLang="zh-TW" dirty="0" err="1"/>
              <a:t>i</a:t>
            </a:r>
            <a:r>
              <a:rPr lang="en-US" altLang="zh-TW" dirty="0"/>
              <a:t> [24].</a:t>
            </a:r>
            <a:endParaRPr lang="en-US" altLang="zh-TW" b="1" dirty="0"/>
          </a:p>
          <a:p>
            <a:endParaRPr lang="en-US" altLang="zh-TW"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dirty="0"/>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a:extLst>
              <a:ext uri="{FF2B5EF4-FFF2-40B4-BE49-F238E27FC236}">
                <a16:creationId xmlns:a16="http://schemas.microsoft.com/office/drawing/2014/main" id="{8B6F52ED-0740-43C8-ABF4-841A6B6688C9}"/>
              </a:ext>
            </a:extLst>
          </p:cNvPr>
          <p:cNvPicPr>
            <a:picLocks noChangeAspect="1"/>
          </p:cNvPicPr>
          <p:nvPr/>
        </p:nvPicPr>
        <p:blipFill>
          <a:blip r:embed="rId3"/>
          <a:stretch>
            <a:fillRect/>
          </a:stretch>
        </p:blipFill>
        <p:spPr>
          <a:xfrm>
            <a:off x="9208804" y="3282458"/>
            <a:ext cx="2610233" cy="1181101"/>
          </a:xfrm>
          <a:prstGeom prst="rect">
            <a:avLst/>
          </a:prstGeom>
        </p:spPr>
      </p:pic>
      <p:graphicFrame>
        <p:nvGraphicFramePr>
          <p:cNvPr id="6" name="表格 5">
            <a:extLst>
              <a:ext uri="{FF2B5EF4-FFF2-40B4-BE49-F238E27FC236}">
                <a16:creationId xmlns:a16="http://schemas.microsoft.com/office/drawing/2014/main" id="{A3E005B9-861D-4CB1-9D64-ADA0EC9BC966}"/>
              </a:ext>
            </a:extLst>
          </p:cNvPr>
          <p:cNvGraphicFramePr>
            <a:graphicFrameLocks noGrp="1"/>
          </p:cNvGraphicFramePr>
          <p:nvPr>
            <p:extLst>
              <p:ext uri="{D42A27DB-BD31-4B8C-83A1-F6EECF244321}">
                <p14:modId xmlns:p14="http://schemas.microsoft.com/office/powerpoint/2010/main" val="2887117135"/>
              </p:ext>
            </p:extLst>
          </p:nvPr>
        </p:nvGraphicFramePr>
        <p:xfrm>
          <a:off x="5078896" y="5030292"/>
          <a:ext cx="6976778" cy="1222084"/>
        </p:xfrm>
        <a:graphic>
          <a:graphicData uri="http://schemas.openxmlformats.org/drawingml/2006/table">
            <a:tbl>
              <a:tblPr firstRow="1" bandRow="1">
                <a:tableStyleId>{69CF1AB2-1976-4502-BF36-3FF5EA218861}</a:tableStyleId>
              </a:tblPr>
              <a:tblGrid>
                <a:gridCol w="1390616">
                  <a:extLst>
                    <a:ext uri="{9D8B030D-6E8A-4147-A177-3AD203B41FA5}">
                      <a16:colId xmlns:a16="http://schemas.microsoft.com/office/drawing/2014/main" val="1065884535"/>
                    </a:ext>
                  </a:extLst>
                </a:gridCol>
                <a:gridCol w="5586162">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r>
                        <a:rPr lang="en-US" altLang="zh-TW" baseline="0" dirty="0" err="1">
                          <a:latin typeface="Times New Roman" panose="02020603050405020304" pitchFamily="18" charset="0"/>
                          <a:cs typeface="Times New Roman" panose="02020603050405020304" pitchFamily="18" charset="0"/>
                        </a:rPr>
                        <a:t>V</a:t>
                      </a:r>
                      <a:r>
                        <a:rPr lang="en-US" altLang="zh-TW" baseline="-25000" dirty="0" err="1">
                          <a:latin typeface="Times New Roman" panose="02020603050405020304" pitchFamily="18" charset="0"/>
                          <a:cs typeface="Times New Roman" panose="02020603050405020304" pitchFamily="18" charset="0"/>
                        </a:rPr>
                        <a:t>i,j</a:t>
                      </a:r>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service rate of application </a:t>
                      </a:r>
                      <a:r>
                        <a:rPr lang="en-US" altLang="zh-TW" dirty="0">
                          <a:solidFill>
                            <a:srgbClr val="FF0000"/>
                          </a:solidFill>
                        </a:rPr>
                        <a:t>j</a:t>
                      </a:r>
                      <a:r>
                        <a:rPr lang="en-US" altLang="zh-TW" dirty="0"/>
                        <a:t> at the MEC </a:t>
                      </a:r>
                      <a:r>
                        <a:rPr lang="en-US" altLang="zh-TW" dirty="0" err="1">
                          <a:solidFill>
                            <a:srgbClr val="FF0000"/>
                          </a:solidFill>
                        </a:rPr>
                        <a:t>i</a:t>
                      </a:r>
                      <a:r>
                        <a:rPr lang="en-US" altLang="zh-TW" dirty="0">
                          <a:solidFill>
                            <a:srgbClr val="FF0000"/>
                          </a:solidFill>
                        </a:rPr>
                        <a:t> </a:t>
                      </a:r>
                      <a:r>
                        <a:rPr lang="en-US" altLang="zh-TW" dirty="0"/>
                        <a:t>(in requests/second).</a:t>
                      </a:r>
                      <a:endParaRPr lang="zh-TW" altLang="en-US"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bl>
          </a:graphicData>
        </a:graphic>
      </p:graphicFrame>
      <p:sp>
        <p:nvSpPr>
          <p:cNvPr id="7" name="文字方塊 6">
            <a:extLst>
              <a:ext uri="{FF2B5EF4-FFF2-40B4-BE49-F238E27FC236}">
                <a16:creationId xmlns:a16="http://schemas.microsoft.com/office/drawing/2014/main" id="{0654ECD3-A2B7-4222-A18D-A1F775AE8F27}"/>
              </a:ext>
            </a:extLst>
          </p:cNvPr>
          <p:cNvSpPr txBox="1"/>
          <p:nvPr/>
        </p:nvSpPr>
        <p:spPr>
          <a:xfrm>
            <a:off x="136326" y="2715725"/>
            <a:ext cx="8518679" cy="2536400"/>
          </a:xfrm>
          <a:prstGeom prst="rect">
            <a:avLst/>
          </a:prstGeom>
          <a:noFill/>
        </p:spPr>
        <p:txBody>
          <a:bodyPr wrap="none" rtlCol="0">
            <a:spAutoFit/>
          </a:bodyPr>
          <a:lstStyle/>
          <a:p>
            <a:pPr>
              <a:lnSpc>
                <a:spcPct val="150000"/>
              </a:lnSpc>
            </a:pP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M/M/1 model ( M/M/1</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排隊模型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加入隊列的速率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λ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在各狀態中均相同。</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完成服務離開隊列的速率 </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μ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亦在各狀態中相同。</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有人加入隊列。如果模型在狀態 </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k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模型中有</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個人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，它會以速率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λ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進入狀態</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+ 1</a:t>
            </a:r>
          </a:p>
          <a:p>
            <a:pPr marL="285750" indent="-285750">
              <a:lnSpc>
                <a:spcPct val="150000"/>
              </a:lnSpc>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有人離開隊列。如果模型在狀態 </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，它會以速率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μ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進入狀態 </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k</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p>
          <a:p>
            <a:pPr>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模型的隱定條件為</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λ &lt; μ</a:t>
            </a:r>
          </a:p>
        </p:txBody>
      </p:sp>
      <p:pic>
        <p:nvPicPr>
          <p:cNvPr id="8" name="圖片 7">
            <a:extLst>
              <a:ext uri="{FF2B5EF4-FFF2-40B4-BE49-F238E27FC236}">
                <a16:creationId xmlns:a16="http://schemas.microsoft.com/office/drawing/2014/main" id="{72A04579-AAC8-4085-BDC9-8B1E5EDAB284}"/>
              </a:ext>
            </a:extLst>
          </p:cNvPr>
          <p:cNvPicPr>
            <a:picLocks noChangeAspect="1"/>
          </p:cNvPicPr>
          <p:nvPr/>
        </p:nvPicPr>
        <p:blipFill>
          <a:blip r:embed="rId4"/>
          <a:stretch>
            <a:fillRect/>
          </a:stretch>
        </p:blipFill>
        <p:spPr>
          <a:xfrm>
            <a:off x="136326" y="5504740"/>
            <a:ext cx="4581525" cy="933450"/>
          </a:xfrm>
          <a:prstGeom prst="rect">
            <a:avLst/>
          </a:prstGeom>
        </p:spPr>
      </p:pic>
    </p:spTree>
    <p:extLst>
      <p:ext uri="{BB962C8B-B14F-4D97-AF65-F5344CB8AC3E}">
        <p14:creationId xmlns:p14="http://schemas.microsoft.com/office/powerpoint/2010/main" val="102396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startAt="3"/>
            </a:pPr>
            <a:r>
              <a:rPr lang="en-US" altLang="zh-TW" b="1" dirty="0"/>
              <a:t>Energy cost of MCC :</a:t>
            </a:r>
          </a:p>
          <a:p>
            <a:endParaRPr lang="en-US" altLang="zh-TW"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087648D8-C893-44E2-BB50-FDFC8B25AA42}"/>
                  </a:ext>
                </a:extLst>
              </p:cNvPr>
              <p:cNvGraphicFramePr>
                <a:graphicFrameLocks noGrp="1"/>
              </p:cNvGraphicFramePr>
              <p:nvPr>
                <p:extLst>
                  <p:ext uri="{D42A27DB-BD31-4B8C-83A1-F6EECF244321}">
                    <p14:modId xmlns:p14="http://schemas.microsoft.com/office/powerpoint/2010/main" val="2223115666"/>
                  </p:ext>
                </p:extLst>
              </p:nvPr>
            </p:nvGraphicFramePr>
            <p:xfrm>
              <a:off x="351182" y="2360850"/>
              <a:ext cx="8128000" cy="4222512"/>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smtClean="0"/>
                                      <m:t>µ</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service rate of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𝑝</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𝑖𝑑𝑙𝑒</m:t>
                                    </m:r>
                                  </m:sup>
                                </m:sSubSup>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idle power of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590087">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𝑝</m:t>
                                    </m:r>
                                  </m:e>
                                  <m:sub>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up>
                                    <m:r>
                                      <a:rPr lang="en-US" altLang="zh-TW" b="0" i="1" baseline="0" smtClean="0">
                                        <a:latin typeface="Cambria Math" panose="02040503050406030204" pitchFamily="18" charset="0"/>
                                        <a:cs typeface="Times New Roman" panose="02020603050405020304" pitchFamily="18" charset="0"/>
                                      </a:rPr>
                                      <m:t> </m:t>
                                    </m:r>
                                    <m:r>
                                      <a:rPr lang="en-US" altLang="zh-TW" b="0" i="1" baseline="0" smtClean="0">
                                        <a:latin typeface="Cambria Math" panose="02040503050406030204" pitchFamily="18" charset="0"/>
                                        <a:cs typeface="Times New Roman" panose="02020603050405020304" pitchFamily="18" charset="0"/>
                                      </a:rPr>
                                      <m:t>𝑝𝑒𝑒𝑘</m:t>
                                    </m:r>
                                  </m:sup>
                                </m:sSubSup>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peak power of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54251434"/>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c</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number of active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r h="5900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f</m:t>
                                    </m:r>
                                  </m:e>
                                  <m:sub>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electricity price factor associated with electric region that data center m is located (in dollars/ MWh).</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67740436"/>
                      </a:ext>
                    </a:extLst>
                  </a:tr>
                </a:tbl>
              </a:graphicData>
            </a:graphic>
          </p:graphicFrame>
        </mc:Choice>
        <mc:Fallback xmlns="">
          <p:graphicFrame>
            <p:nvGraphicFramePr>
              <p:cNvPr id="6" name="表格 5">
                <a:extLst>
                  <a:ext uri="{FF2B5EF4-FFF2-40B4-BE49-F238E27FC236}">
                    <a16:creationId xmlns:a16="http://schemas.microsoft.com/office/drawing/2014/main" id="{087648D8-C893-44E2-BB50-FDFC8B25AA42}"/>
                  </a:ext>
                </a:extLst>
              </p:cNvPr>
              <p:cNvGraphicFramePr>
                <a:graphicFrameLocks noGrp="1"/>
              </p:cNvGraphicFramePr>
              <p:nvPr>
                <p:extLst>
                  <p:ext uri="{D42A27DB-BD31-4B8C-83A1-F6EECF244321}">
                    <p14:modId xmlns:p14="http://schemas.microsoft.com/office/powerpoint/2010/main" val="2223115666"/>
                  </p:ext>
                </p:extLst>
              </p:nvPr>
            </p:nvGraphicFramePr>
            <p:xfrm>
              <a:off x="351182" y="2360850"/>
              <a:ext cx="8128000" cy="4222512"/>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640080">
                    <a:tc>
                      <a:txBody>
                        <a:bodyPr/>
                        <a:lstStyle/>
                        <a:p>
                          <a:endParaRPr lang="zh-TW"/>
                        </a:p>
                      </a:txBody>
                      <a:tcPr anchor="ctr">
                        <a:blipFill>
                          <a:blip r:embed="rId3"/>
                          <a:stretch>
                            <a:fillRect l="-376" t="-92381" r="-402632" b="-483810"/>
                          </a:stretch>
                        </a:blipFill>
                      </a:tcP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endParaRPr lang="zh-TW"/>
                        </a:p>
                      </a:txBody>
                      <a:tcPr anchor="ctr">
                        <a:blipFill>
                          <a:blip r:embed="rId3"/>
                          <a:stretch>
                            <a:fillRect l="-376" t="-210417" r="-402632" b="-429167"/>
                          </a:stretch>
                        </a:blipFill>
                      </a:tcPr>
                    </a:tc>
                    <a:tc>
                      <a:txBody>
                        <a:bodyPr/>
                        <a:lstStyle/>
                        <a:p>
                          <a:r>
                            <a:rPr lang="en-US" altLang="zh-TW" dirty="0"/>
                            <a:t>the service rate of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endParaRPr lang="zh-TW"/>
                        </a:p>
                      </a:txBody>
                      <a:tcPr anchor="ctr">
                        <a:blipFill>
                          <a:blip r:embed="rId3"/>
                          <a:stretch>
                            <a:fillRect l="-376" t="-307216" r="-402632" b="-324742"/>
                          </a:stretch>
                        </a:blipFill>
                      </a:tcPr>
                    </a:tc>
                    <a:tc>
                      <a:txBody>
                        <a:bodyPr/>
                        <a:lstStyle/>
                        <a:p>
                          <a:r>
                            <a:rPr lang="en-US" altLang="zh-TW" dirty="0"/>
                            <a:t>the idle power of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46013094"/>
                      </a:ext>
                    </a:extLst>
                  </a:tr>
                  <a:tr h="590087">
                    <a:tc>
                      <a:txBody>
                        <a:bodyPr/>
                        <a:lstStyle/>
                        <a:p>
                          <a:endParaRPr lang="zh-TW"/>
                        </a:p>
                      </a:txBody>
                      <a:tcPr anchor="ctr">
                        <a:blipFill>
                          <a:blip r:embed="rId3"/>
                          <a:stretch>
                            <a:fillRect l="-376" t="-407216" r="-402632" b="-22474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peak power of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54251434"/>
                      </a:ext>
                    </a:extLst>
                  </a:tr>
                  <a:tr h="590087">
                    <a:tc>
                      <a:txBody>
                        <a:bodyPr/>
                        <a:lstStyle/>
                        <a:p>
                          <a:endParaRPr lang="zh-TW"/>
                        </a:p>
                      </a:txBody>
                      <a:tcPr anchor="ctr">
                        <a:blipFill>
                          <a:blip r:embed="rId3"/>
                          <a:stretch>
                            <a:fillRect l="-376" t="-507216" r="-402632" b="-124742"/>
                          </a:stretch>
                        </a:blipFill>
                      </a:tcPr>
                    </a:tc>
                    <a:tc>
                      <a:txBody>
                        <a:bodyPr/>
                        <a:lstStyle/>
                        <a:p>
                          <a:r>
                            <a:rPr lang="en-US" altLang="zh-TW" dirty="0"/>
                            <a:t>the number of active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r h="640080">
                    <a:tc>
                      <a:txBody>
                        <a:bodyPr/>
                        <a:lstStyle/>
                        <a:p>
                          <a:endParaRPr lang="zh-TW"/>
                        </a:p>
                      </a:txBody>
                      <a:tcPr anchor="ctr">
                        <a:blipFill>
                          <a:blip r:embed="rId3"/>
                          <a:stretch>
                            <a:fillRect l="-376" t="-560952" r="-402632" b="-15238"/>
                          </a:stretch>
                        </a:blipFill>
                      </a:tcPr>
                    </a:tc>
                    <a:tc>
                      <a:txBody>
                        <a:bodyPr/>
                        <a:lstStyle/>
                        <a:p>
                          <a:r>
                            <a:rPr lang="en-US" altLang="zh-TW" dirty="0"/>
                            <a:t>the electricity price factor associated with electric region that data center m is located (in dollars/ MWh).</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67740436"/>
                      </a:ext>
                    </a:extLst>
                  </a:tr>
                </a:tbl>
              </a:graphicData>
            </a:graphic>
          </p:graphicFrame>
        </mc:Fallback>
      </mc:AlternateContent>
      <p:pic>
        <p:nvPicPr>
          <p:cNvPr id="7" name="圖片 6">
            <a:extLst>
              <a:ext uri="{FF2B5EF4-FFF2-40B4-BE49-F238E27FC236}">
                <a16:creationId xmlns:a16="http://schemas.microsoft.com/office/drawing/2014/main" id="{7986EF88-82AF-4EF3-BEFD-2CD9673DCFA3}"/>
              </a:ext>
            </a:extLst>
          </p:cNvPr>
          <p:cNvPicPr>
            <a:picLocks noChangeAspect="1"/>
          </p:cNvPicPr>
          <p:nvPr/>
        </p:nvPicPr>
        <p:blipFill rotWithShape="1">
          <a:blip r:embed="rId4">
            <a:clrChange>
              <a:clrFrom>
                <a:srgbClr val="FFFFFF"/>
              </a:clrFrom>
              <a:clrTo>
                <a:srgbClr val="FFFFFF">
                  <a:alpha val="0"/>
                </a:srgbClr>
              </a:clrTo>
            </a:clrChange>
          </a:blip>
          <a:srcRect l="1922"/>
          <a:stretch/>
        </p:blipFill>
        <p:spPr>
          <a:xfrm>
            <a:off x="6284844" y="1528555"/>
            <a:ext cx="5184775" cy="1247775"/>
          </a:xfrm>
          <a:prstGeom prst="rect">
            <a:avLst/>
          </a:prstGeom>
        </p:spPr>
      </p:pic>
    </p:spTree>
    <p:extLst>
      <p:ext uri="{BB962C8B-B14F-4D97-AF65-F5344CB8AC3E}">
        <p14:creationId xmlns:p14="http://schemas.microsoft.com/office/powerpoint/2010/main" val="23460152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startAt="4"/>
            </a:pPr>
            <a:r>
              <a:rPr lang="en-US" altLang="zh-TW" b="1" dirty="0"/>
              <a:t>Processing delay of MCC :</a:t>
            </a:r>
          </a:p>
          <a:p>
            <a:endParaRPr lang="en-US" altLang="zh-TW"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a:extLst>
              <a:ext uri="{FF2B5EF4-FFF2-40B4-BE49-F238E27FC236}">
                <a16:creationId xmlns:a16="http://schemas.microsoft.com/office/drawing/2014/main" id="{6EB4DDD2-945B-4478-AEF2-214FC0765F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08286" y="5118946"/>
            <a:ext cx="4629150" cy="809625"/>
          </a:xfrm>
          <a:prstGeom prst="rect">
            <a:avLst/>
          </a:prstGeom>
        </p:spPr>
      </p:pic>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A7088000-6168-4EB1-B87A-5DBA896F1815}"/>
                  </a:ext>
                </a:extLst>
              </p:cNvPr>
              <p:cNvGraphicFramePr>
                <a:graphicFrameLocks noGrp="1"/>
              </p:cNvGraphicFramePr>
              <p:nvPr>
                <p:extLst>
                  <p:ext uri="{D42A27DB-BD31-4B8C-83A1-F6EECF244321}">
                    <p14:modId xmlns:p14="http://schemas.microsoft.com/office/powerpoint/2010/main" val="3336046625"/>
                  </p:ext>
                </p:extLst>
              </p:nvPr>
            </p:nvGraphicFramePr>
            <p:xfrm>
              <a:off x="1930400" y="2360851"/>
              <a:ext cx="8128000" cy="2402258"/>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smtClean="0"/>
                                      <m:t>µ</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service rate of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𝑐</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 ,  </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number of active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Choice>
        <mc:Fallback xmlns="">
          <p:graphicFrame>
            <p:nvGraphicFramePr>
              <p:cNvPr id="6" name="表格 5">
                <a:extLst>
                  <a:ext uri="{FF2B5EF4-FFF2-40B4-BE49-F238E27FC236}">
                    <a16:creationId xmlns:a16="http://schemas.microsoft.com/office/drawing/2014/main" id="{A7088000-6168-4EB1-B87A-5DBA896F1815}"/>
                  </a:ext>
                </a:extLst>
              </p:cNvPr>
              <p:cNvGraphicFramePr>
                <a:graphicFrameLocks noGrp="1"/>
              </p:cNvGraphicFramePr>
              <p:nvPr>
                <p:extLst>
                  <p:ext uri="{D42A27DB-BD31-4B8C-83A1-F6EECF244321}">
                    <p14:modId xmlns:p14="http://schemas.microsoft.com/office/powerpoint/2010/main" val="3336046625"/>
                  </p:ext>
                </p:extLst>
              </p:nvPr>
            </p:nvGraphicFramePr>
            <p:xfrm>
              <a:off x="1930400" y="2360851"/>
              <a:ext cx="8128000" cy="2402258"/>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640080">
                    <a:tc>
                      <a:txBody>
                        <a:bodyPr/>
                        <a:lstStyle/>
                        <a:p>
                          <a:endParaRPr lang="zh-TW"/>
                        </a:p>
                      </a:txBody>
                      <a:tcPr anchor="ctr">
                        <a:blipFill>
                          <a:blip r:embed="rId4"/>
                          <a:stretch>
                            <a:fillRect l="-376" t="-92381" r="-402632" b="-186667"/>
                          </a:stretch>
                        </a:blipFill>
                      </a:tcP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endParaRPr lang="zh-TW"/>
                        </a:p>
                      </a:txBody>
                      <a:tcPr anchor="ctr">
                        <a:blipFill>
                          <a:blip r:embed="rId4"/>
                          <a:stretch>
                            <a:fillRect l="-376" t="-208247" r="-402632" b="-102062"/>
                          </a:stretch>
                        </a:blipFill>
                      </a:tcPr>
                    </a:tc>
                    <a:tc>
                      <a:txBody>
                        <a:bodyPr/>
                        <a:lstStyle/>
                        <a:p>
                          <a:r>
                            <a:rPr lang="en-US" altLang="zh-TW" dirty="0"/>
                            <a:t>the service rate of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endParaRPr lang="zh-TW"/>
                        </a:p>
                      </a:txBody>
                      <a:tcPr anchor="ctr">
                        <a:blipFill>
                          <a:blip r:embed="rId4"/>
                          <a:stretch>
                            <a:fillRect l="-376" t="-308247" r="-402632" b="-2062"/>
                          </a:stretch>
                        </a:blipFill>
                      </a:tcPr>
                    </a:tc>
                    <a:tc>
                      <a:txBody>
                        <a:bodyPr/>
                        <a:lstStyle/>
                        <a:p>
                          <a:r>
                            <a:rPr lang="en-US" altLang="zh-TW" dirty="0"/>
                            <a:t>the number of active servers for application j in data center m</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Fallback>
      </mc:AlternateContent>
    </p:spTree>
    <p:extLst>
      <p:ext uri="{BB962C8B-B14F-4D97-AF65-F5344CB8AC3E}">
        <p14:creationId xmlns:p14="http://schemas.microsoft.com/office/powerpoint/2010/main" val="5565938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startAt="5"/>
            </a:pPr>
            <a:r>
              <a:rPr lang="en-US" altLang="zh-TW" b="1" dirty="0"/>
              <a:t>Bandwidth cost of backhaul network</a:t>
            </a:r>
            <a:r>
              <a:rPr lang="zh-TW" altLang="en-US" b="1" dirty="0"/>
              <a:t> </a:t>
            </a:r>
            <a:r>
              <a:rPr lang="en-US" altLang="zh-TW" b="1" dirty="0"/>
              <a:t>:</a:t>
            </a:r>
          </a:p>
          <a:p>
            <a:endParaRPr lang="en-US" altLang="zh-TW" dirty="0"/>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a:extLst>
              <a:ext uri="{FF2B5EF4-FFF2-40B4-BE49-F238E27FC236}">
                <a16:creationId xmlns:a16="http://schemas.microsoft.com/office/drawing/2014/main" id="{69FE78DB-B2A1-41C4-B5C1-9B709A85809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581193" y="5257799"/>
            <a:ext cx="4830901" cy="868365"/>
          </a:xfrm>
          <a:prstGeom prst="rect">
            <a:avLst/>
          </a:prstGeom>
        </p:spPr>
      </p:pic>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ABC97B40-73D5-4E2F-BC56-BB0304ECF0C0}"/>
                  </a:ext>
                </a:extLst>
              </p:cNvPr>
              <p:cNvGraphicFramePr>
                <a:graphicFrameLocks noGrp="1"/>
              </p:cNvGraphicFramePr>
              <p:nvPr>
                <p:extLst>
                  <p:ext uri="{D42A27DB-BD31-4B8C-83A1-F6EECF244321}">
                    <p14:modId xmlns:p14="http://schemas.microsoft.com/office/powerpoint/2010/main" val="3588916321"/>
                  </p:ext>
                </p:extLst>
              </p:nvPr>
            </p:nvGraphicFramePr>
            <p:xfrm>
              <a:off x="1930400" y="2456311"/>
              <a:ext cx="8128000" cy="2402258"/>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s</m:t>
                                    </m:r>
                                  </m:e>
                                  <m:sub>
                                    <m:r>
                                      <a:rPr lang="en-US" altLang="zh-TW" b="0" i="1" baseline="0" smtClean="0">
                                        <a:latin typeface="Cambria Math" panose="02040503050406030204" pitchFamily="18" charset="0"/>
                                        <a:cs typeface="Times New Roman" panose="02020603050405020304" pitchFamily="18" charset="0"/>
                                      </a:rPr>
                                      <m:t>𝑗</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request size of application j (in Mb/request)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P</m:t>
                                    </m:r>
                                  </m:e>
                                  <m:sub>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bandwidth price of backhaul to data center m (in dollars/Mbps).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Choice>
        <mc:Fallback xmlns="">
          <p:graphicFrame>
            <p:nvGraphicFramePr>
              <p:cNvPr id="6" name="表格 5">
                <a:extLst>
                  <a:ext uri="{FF2B5EF4-FFF2-40B4-BE49-F238E27FC236}">
                    <a16:creationId xmlns:a16="http://schemas.microsoft.com/office/drawing/2014/main" id="{ABC97B40-73D5-4E2F-BC56-BB0304ECF0C0}"/>
                  </a:ext>
                </a:extLst>
              </p:cNvPr>
              <p:cNvGraphicFramePr>
                <a:graphicFrameLocks noGrp="1"/>
              </p:cNvGraphicFramePr>
              <p:nvPr>
                <p:extLst>
                  <p:ext uri="{D42A27DB-BD31-4B8C-83A1-F6EECF244321}">
                    <p14:modId xmlns:p14="http://schemas.microsoft.com/office/powerpoint/2010/main" val="3588916321"/>
                  </p:ext>
                </p:extLst>
              </p:nvPr>
            </p:nvGraphicFramePr>
            <p:xfrm>
              <a:off x="1930400" y="2456311"/>
              <a:ext cx="8128000" cy="2402258"/>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640080">
                    <a:tc>
                      <a:txBody>
                        <a:bodyPr/>
                        <a:lstStyle/>
                        <a:p>
                          <a:endParaRPr lang="zh-TW"/>
                        </a:p>
                      </a:txBody>
                      <a:tcPr anchor="ctr">
                        <a:blipFill>
                          <a:blip r:embed="rId4"/>
                          <a:stretch>
                            <a:fillRect l="-376" t="-92381" r="-402632" b="-187619"/>
                          </a:stretch>
                        </a:blipFill>
                      </a:tcP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endParaRPr lang="zh-TW"/>
                        </a:p>
                      </a:txBody>
                      <a:tcPr anchor="ctr">
                        <a:blipFill>
                          <a:blip r:embed="rId4"/>
                          <a:stretch>
                            <a:fillRect l="-376" t="-206122" r="-402632" b="-101020"/>
                          </a:stretch>
                        </a:blipFill>
                      </a:tcPr>
                    </a:tc>
                    <a:tc>
                      <a:txBody>
                        <a:bodyPr/>
                        <a:lstStyle/>
                        <a:p>
                          <a:r>
                            <a:rPr lang="en-US" altLang="zh-TW" dirty="0"/>
                            <a:t>request size of application j (in Mb/request)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endParaRPr lang="zh-TW"/>
                        </a:p>
                      </a:txBody>
                      <a:tcPr anchor="ctr">
                        <a:blipFill>
                          <a:blip r:embed="rId4"/>
                          <a:stretch>
                            <a:fillRect l="-376" t="-309278" r="-402632" b="-2062"/>
                          </a:stretch>
                        </a:blipFill>
                      </a:tcPr>
                    </a:tc>
                    <a:tc>
                      <a:txBody>
                        <a:bodyPr/>
                        <a:lstStyle/>
                        <a:p>
                          <a:r>
                            <a:rPr lang="en-US" altLang="zh-TW" dirty="0"/>
                            <a:t>the bandwidth price of backhaul to data center m (in dollars/Mbps).</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Fallback>
      </mc:AlternateContent>
    </p:spTree>
    <p:extLst>
      <p:ext uri="{BB962C8B-B14F-4D97-AF65-F5344CB8AC3E}">
        <p14:creationId xmlns:p14="http://schemas.microsoft.com/office/powerpoint/2010/main" val="262772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Software defined network (SDN) [9] and network function virtualization (NFV) [10] are considered attractive solutions to </a:t>
            </a:r>
            <a:r>
              <a:rPr lang="en-US" altLang="zh-TW" dirty="0">
                <a:solidFill>
                  <a:srgbClr val="FF0000"/>
                </a:solidFill>
              </a:rPr>
              <a:t>decouple the control and data planes</a:t>
            </a:r>
            <a:r>
              <a:rPr lang="en-US" altLang="zh-TW" dirty="0"/>
              <a:t>, and decouple network functions from dedicated hardware in the mobile network [11]-[14].</a:t>
            </a:r>
          </a:p>
          <a:p>
            <a:r>
              <a:rPr lang="en-US" altLang="zh-TW" dirty="0"/>
              <a:t>Researchers in [15]-[18] proposed some SDN based approaches for mobile network which </a:t>
            </a:r>
            <a:r>
              <a:rPr lang="en-US" altLang="zh-TW" dirty="0">
                <a:solidFill>
                  <a:srgbClr val="FF0000"/>
                </a:solidFill>
              </a:rPr>
              <a:t>divide entities of conventional EPC into control planes and data planes </a:t>
            </a:r>
            <a:r>
              <a:rPr lang="en-US" altLang="zh-TW" dirty="0"/>
              <a:t>to promote the efficiency of transmission. </a:t>
            </a:r>
          </a:p>
          <a:p>
            <a:r>
              <a:rPr lang="en-US" altLang="zh-TW" dirty="0"/>
              <a:t>An NFV based virtual network of EPC functions running on universal servers was proposed in [17], which </a:t>
            </a:r>
            <a:r>
              <a:rPr lang="en-US" altLang="zh-TW" dirty="0">
                <a:solidFill>
                  <a:srgbClr val="FF0000"/>
                </a:solidFill>
              </a:rPr>
              <a:t>decoupled the network functions from the dedicated hardware.</a:t>
            </a:r>
            <a:endParaRPr lang="zh-TW" altLang="en-US" dirty="0">
              <a:solidFill>
                <a:srgbClr val="FF0000"/>
              </a:solidFill>
            </a:endParaRPr>
          </a:p>
          <a:p>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spTree>
    <p:extLst>
      <p:ext uri="{BB962C8B-B14F-4D97-AF65-F5344CB8AC3E}">
        <p14:creationId xmlns:p14="http://schemas.microsoft.com/office/powerpoint/2010/main" val="10536643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pPr marL="514350" indent="-514350">
              <a:buFont typeface="+mj-lt"/>
              <a:buAutoNum type="arabicPeriod" startAt="6"/>
            </a:pPr>
            <a:r>
              <a:rPr lang="en-US" altLang="zh-TW" b="1" dirty="0"/>
              <a:t>Revenue loss related to backhaul delay :</a:t>
            </a:r>
          </a:p>
          <a:p>
            <a:r>
              <a:rPr lang="en-US" altLang="zh-TW" dirty="0"/>
              <a:t>Because the backhaul delay usually leads to revenue loss, we deem it as a kind of cost.</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ABC97B40-73D5-4E2F-BC56-BB0304ECF0C0}"/>
                  </a:ext>
                </a:extLst>
              </p:cNvPr>
              <p:cNvGraphicFramePr>
                <a:graphicFrameLocks noGrp="1"/>
              </p:cNvGraphicFramePr>
              <p:nvPr>
                <p:extLst>
                  <p:ext uri="{D42A27DB-BD31-4B8C-83A1-F6EECF244321}">
                    <p14:modId xmlns:p14="http://schemas.microsoft.com/office/powerpoint/2010/main" val="1059391778"/>
                  </p:ext>
                </p:extLst>
              </p:nvPr>
            </p:nvGraphicFramePr>
            <p:xfrm>
              <a:off x="609600" y="3824896"/>
              <a:ext cx="8128000" cy="2452251"/>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y</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d</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delay of backhaul network associated with MEC </a:t>
                          </a:r>
                          <a:r>
                            <a:rPr lang="en-US" altLang="zh-TW" dirty="0" err="1"/>
                            <a:t>i</a:t>
                          </a:r>
                          <a:r>
                            <a:rPr lang="en-US" altLang="zh-TW" dirty="0"/>
                            <a:t> and data center m (in </a:t>
                          </a:r>
                          <a:r>
                            <a:rPr lang="en-US" altLang="zh-TW" dirty="0" err="1"/>
                            <a:t>ms</a:t>
                          </a:r>
                          <a:r>
                            <a:rPr lang="en-US" altLang="zh-TW" dirty="0"/>
                            <a: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l-GR" altLang="zh-TW" smtClean="0"/>
                                      <m:t>ε</m:t>
                                    </m:r>
                                  </m:e>
                                  <m:sub>
                                    <m:r>
                                      <a:rPr lang="en-US" altLang="zh-TW" b="0" i="1" baseline="0" smtClean="0">
                                        <a:latin typeface="Cambria Math" panose="02040503050406030204" pitchFamily="18" charset="0"/>
                                        <a:cs typeface="Times New Roman" panose="02020603050405020304" pitchFamily="18" charset="0"/>
                                      </a:rPr>
                                      <m:t>𝑗</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penalty factor of application j (in dollar/</a:t>
                          </a:r>
                          <a:r>
                            <a:rPr lang="en-US" altLang="zh-TW" dirty="0" err="1"/>
                            <a:t>ms</a:t>
                          </a:r>
                          <a:r>
                            <a:rPr lang="en-US" altLang="zh-TW" dirty="0"/>
                            <a: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Choice>
        <mc:Fallback xmlns="">
          <p:graphicFrame>
            <p:nvGraphicFramePr>
              <p:cNvPr id="6" name="表格 5">
                <a:extLst>
                  <a:ext uri="{FF2B5EF4-FFF2-40B4-BE49-F238E27FC236}">
                    <a16:creationId xmlns:a16="http://schemas.microsoft.com/office/drawing/2014/main" id="{ABC97B40-73D5-4E2F-BC56-BB0304ECF0C0}"/>
                  </a:ext>
                </a:extLst>
              </p:cNvPr>
              <p:cNvGraphicFramePr>
                <a:graphicFrameLocks noGrp="1"/>
              </p:cNvGraphicFramePr>
              <p:nvPr>
                <p:extLst>
                  <p:ext uri="{D42A27DB-BD31-4B8C-83A1-F6EECF244321}">
                    <p14:modId xmlns:p14="http://schemas.microsoft.com/office/powerpoint/2010/main" val="1059391778"/>
                  </p:ext>
                </p:extLst>
              </p:nvPr>
            </p:nvGraphicFramePr>
            <p:xfrm>
              <a:off x="609600" y="3824896"/>
              <a:ext cx="8128000" cy="2452251"/>
            </p:xfrm>
            <a:graphic>
              <a:graphicData uri="http://schemas.openxmlformats.org/drawingml/2006/table">
                <a:tbl>
                  <a:tblPr firstRow="1" bandRow="1">
                    <a:tableStyleId>{69CF1AB2-1976-4502-BF36-3FF5EA218861}</a:tableStyleId>
                  </a:tblPr>
                  <a:tblGrid>
                    <a:gridCol w="1617870">
                      <a:extLst>
                        <a:ext uri="{9D8B030D-6E8A-4147-A177-3AD203B41FA5}">
                          <a16:colId xmlns:a16="http://schemas.microsoft.com/office/drawing/2014/main" val="1065884535"/>
                        </a:ext>
                      </a:extLst>
                    </a:gridCol>
                    <a:gridCol w="6510130">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640080">
                    <a:tc>
                      <a:txBody>
                        <a:bodyPr/>
                        <a:lstStyle/>
                        <a:p>
                          <a:endParaRPr lang="zh-TW"/>
                        </a:p>
                      </a:txBody>
                      <a:tcPr anchor="ctr">
                        <a:blipFill>
                          <a:blip r:embed="rId3"/>
                          <a:stretch>
                            <a:fillRect l="-752" t="-92381" r="-402256" b="-194286"/>
                          </a:stretch>
                        </a:blipFill>
                      </a:tcPr>
                    </a:tc>
                    <a:tc>
                      <a:txBody>
                        <a:bodyPr/>
                        <a:lstStyle/>
                        <a:p>
                          <a:r>
                            <a:rPr lang="en-US" altLang="zh-TW" dirty="0"/>
                            <a:t>the request rate of application j allocated from MEC </a:t>
                          </a:r>
                          <a:r>
                            <a:rPr lang="en-US" altLang="zh-TW" dirty="0" err="1"/>
                            <a:t>i</a:t>
                          </a:r>
                          <a:r>
                            <a:rPr lang="en-US" altLang="zh-TW" dirty="0"/>
                            <a:t> to data center m (in requests/second)</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640080">
                    <a:tc>
                      <a:txBody>
                        <a:bodyPr/>
                        <a:lstStyle/>
                        <a:p>
                          <a:endParaRPr lang="zh-TW"/>
                        </a:p>
                      </a:txBody>
                      <a:tcPr anchor="ctr">
                        <a:blipFill>
                          <a:blip r:embed="rId3"/>
                          <a:stretch>
                            <a:fillRect l="-752" t="-192381" r="-402256" b="-94286"/>
                          </a:stretch>
                        </a:blipFill>
                      </a:tcPr>
                    </a:tc>
                    <a:tc>
                      <a:txBody>
                        <a:bodyPr/>
                        <a:lstStyle/>
                        <a:p>
                          <a:r>
                            <a:rPr lang="en-US" altLang="zh-TW" dirty="0"/>
                            <a:t>the delay of backhaul network associated with MEC </a:t>
                          </a:r>
                          <a:r>
                            <a:rPr lang="en-US" altLang="zh-TW" dirty="0" err="1"/>
                            <a:t>i</a:t>
                          </a:r>
                          <a:r>
                            <a:rPr lang="en-US" altLang="zh-TW" dirty="0"/>
                            <a:t> and data center m (in </a:t>
                          </a:r>
                          <a:r>
                            <a:rPr lang="en-US" altLang="zh-TW" dirty="0" err="1"/>
                            <a:t>ms</a:t>
                          </a:r>
                          <a:r>
                            <a:rPr lang="en-US" altLang="zh-TW" dirty="0"/>
                            <a: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endParaRPr lang="zh-TW"/>
                        </a:p>
                      </a:txBody>
                      <a:tcPr anchor="ctr">
                        <a:blipFill>
                          <a:blip r:embed="rId3"/>
                          <a:stretch>
                            <a:fillRect l="-752" t="-316495" r="-402256" b="-2062"/>
                          </a:stretch>
                        </a:blipFill>
                      </a:tcPr>
                    </a:tc>
                    <a:tc>
                      <a:txBody>
                        <a:bodyPr/>
                        <a:lstStyle/>
                        <a:p>
                          <a:r>
                            <a:rPr lang="en-US" altLang="zh-TW" dirty="0"/>
                            <a:t>the penalty factor of application j (in dollar/</a:t>
                          </a:r>
                          <a:r>
                            <a:rPr lang="en-US" altLang="zh-TW" dirty="0" err="1"/>
                            <a:t>ms</a:t>
                          </a:r>
                          <a:r>
                            <a:rPr lang="en-US" altLang="zh-TW" dirty="0"/>
                            <a:t>).</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42636429"/>
                      </a:ext>
                    </a:extLst>
                  </a:tr>
                </a:tbl>
              </a:graphicData>
            </a:graphic>
          </p:graphicFrame>
        </mc:Fallback>
      </mc:AlternateContent>
      <p:pic>
        <p:nvPicPr>
          <p:cNvPr id="7" name="圖片 6">
            <a:extLst>
              <a:ext uri="{FF2B5EF4-FFF2-40B4-BE49-F238E27FC236}">
                <a16:creationId xmlns:a16="http://schemas.microsoft.com/office/drawing/2014/main" id="{F0631A03-5307-48AA-8608-12E24441A7E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96879" y="2859685"/>
            <a:ext cx="5130083" cy="873930"/>
          </a:xfrm>
          <a:prstGeom prst="rect">
            <a:avLst/>
          </a:prstGeom>
        </p:spPr>
      </p:pic>
    </p:spTree>
    <p:extLst>
      <p:ext uri="{BB962C8B-B14F-4D97-AF65-F5344CB8AC3E}">
        <p14:creationId xmlns:p14="http://schemas.microsoft.com/office/powerpoint/2010/main" val="1298304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ABE2A36-3291-469E-8A75-4CF827281DD9}"/>
              </a:ext>
            </a:extLst>
          </p:cNvPr>
          <p:cNvSpPr/>
          <p:nvPr/>
        </p:nvSpPr>
        <p:spPr>
          <a:xfrm>
            <a:off x="9528961" y="5844209"/>
            <a:ext cx="2600739" cy="983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Consequently, the optimal workload allocation can be formulated as total system cost minimization problem :</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a:extLst>
              <a:ext uri="{FF2B5EF4-FFF2-40B4-BE49-F238E27FC236}">
                <a16:creationId xmlns:a16="http://schemas.microsoft.com/office/drawing/2014/main" id="{3C3B7916-CF6D-4B4C-8A8C-95CBE97C87F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2457" y="2793050"/>
            <a:ext cx="5833965" cy="541890"/>
          </a:xfrm>
          <a:prstGeom prst="rect">
            <a:avLst/>
          </a:prstGeom>
        </p:spPr>
      </p:pic>
      <p:pic>
        <p:nvPicPr>
          <p:cNvPr id="6" name="圖片 5">
            <a:extLst>
              <a:ext uri="{FF2B5EF4-FFF2-40B4-BE49-F238E27FC236}">
                <a16:creationId xmlns:a16="http://schemas.microsoft.com/office/drawing/2014/main" id="{6BD4CAE5-89A6-4640-9C32-7802BD0C817B}"/>
              </a:ext>
            </a:extLst>
          </p:cNvPr>
          <p:cNvPicPr>
            <a:picLocks noChangeAspect="1"/>
          </p:cNvPicPr>
          <p:nvPr/>
        </p:nvPicPr>
        <p:blipFill rotWithShape="1">
          <a:blip r:embed="rId4">
            <a:clrChange>
              <a:clrFrom>
                <a:srgbClr val="FFFFFF"/>
              </a:clrFrom>
              <a:clrTo>
                <a:srgbClr val="FFFFFF">
                  <a:alpha val="0"/>
                </a:srgbClr>
              </a:clrTo>
            </a:clrChange>
          </a:blip>
          <a:srcRect r="13556"/>
          <a:stretch/>
        </p:blipFill>
        <p:spPr>
          <a:xfrm>
            <a:off x="8035426" y="2731310"/>
            <a:ext cx="4094274" cy="3745863"/>
          </a:xfrm>
          <a:prstGeom prst="rect">
            <a:avLst/>
          </a:prstGeom>
        </p:spPr>
      </p:pic>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3BD54122-5BE4-404E-929E-9A5F9C2392AF}"/>
                  </a:ext>
                </a:extLst>
              </p:cNvPr>
              <p:cNvGraphicFramePr>
                <a:graphicFrameLocks noGrp="1"/>
              </p:cNvGraphicFramePr>
              <p:nvPr>
                <p:extLst>
                  <p:ext uri="{D42A27DB-BD31-4B8C-83A1-F6EECF244321}">
                    <p14:modId xmlns:p14="http://schemas.microsoft.com/office/powerpoint/2010/main" val="3089560537"/>
                  </p:ext>
                </p:extLst>
              </p:nvPr>
            </p:nvGraphicFramePr>
            <p:xfrm>
              <a:off x="221289" y="3429000"/>
              <a:ext cx="7640563" cy="2344182"/>
            </p:xfrm>
            <a:graphic>
              <a:graphicData uri="http://schemas.openxmlformats.org/drawingml/2006/table">
                <a:tbl>
                  <a:tblPr firstRow="1" bandRow="1">
                    <a:tableStyleId>{69CF1AB2-1976-4502-BF36-3FF5EA218861}</a:tableStyleId>
                  </a:tblPr>
                  <a:tblGrid>
                    <a:gridCol w="1298038">
                      <a:extLst>
                        <a:ext uri="{9D8B030D-6E8A-4147-A177-3AD203B41FA5}">
                          <a16:colId xmlns:a16="http://schemas.microsoft.com/office/drawing/2014/main" val="1065884535"/>
                        </a:ext>
                      </a:extLst>
                    </a:gridCol>
                    <a:gridCol w="6342525">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pPr algn="ctr"/>
                          <a14:m>
                            <m:oMathPara xmlns:m="http://schemas.openxmlformats.org/officeDocument/2006/math">
                              <m:oMathParaPr>
                                <m:jc m:val="centerGroup"/>
                              </m:oMathParaPr>
                              <m:oMath xmlns:m="http://schemas.openxmlformats.org/officeDocument/2006/math">
                                <m:sSubSup>
                                  <m:sSubSupPr>
                                    <m:ctrlPr>
                                      <a:rPr lang="en-US" altLang="zh-TW" i="1" baseline="0" smtClean="0">
                                        <a:latin typeface="Cambria Math" panose="02040503050406030204" pitchFamily="18" charset="0"/>
                                        <a:cs typeface="Times New Roman" panose="02020603050405020304" pitchFamily="18" charset="0"/>
                                      </a:rPr>
                                    </m:ctrlPr>
                                  </m:sSubSupPr>
                                  <m:e>
                                    <m:r>
                                      <a:rPr lang="en-US" altLang="zh-TW" b="0" i="1" baseline="0" smtClean="0">
                                        <a:latin typeface="Cambria Math" panose="02040503050406030204" pitchFamily="18" charset="0"/>
                                        <a:cs typeface="Times New Roman" panose="02020603050405020304" pitchFamily="18" charset="0"/>
                                      </a:rPr>
                                      <m:t>𝑡</m:t>
                                    </m:r>
                                  </m:e>
                                  <m:sub>
                                    <m:r>
                                      <a:rPr lang="en-US" altLang="zh-TW" b="0" i="1" baseline="0" smtClean="0">
                                        <a:latin typeface="Cambria Math" panose="02040503050406030204" pitchFamily="18" charset="0"/>
                                        <a:cs typeface="Times New Roman" panose="02020603050405020304" pitchFamily="18" charset="0"/>
                                      </a:rPr>
                                      <m:t>𝑗</m:t>
                                    </m:r>
                                  </m:sub>
                                  <m:sup>
                                    <m:r>
                                      <a:rPr lang="en-US" altLang="zh-TW" b="0" i="1" baseline="0" smtClean="0">
                                        <a:latin typeface="Cambria Math" panose="02040503050406030204" pitchFamily="18" charset="0"/>
                                        <a:cs typeface="Times New Roman" panose="02020603050405020304" pitchFamily="18" charset="0"/>
                                      </a:rPr>
                                      <m:t>𝑚𝑎𝑥</m:t>
                                    </m:r>
                                  </m:sup>
                                </m:sSubSup>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maximum tolerant delay of application j</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m:rPr>
                                        <m:nor/>
                                      </m:rPr>
                                      <a:rPr lang="en-US" altLang="zh-TW" b="0" i="0" baseline="0" smtClean="0">
                                        <a:latin typeface="Cambria Math" panose="02040503050406030204" pitchFamily="18" charset="0"/>
                                        <a:cs typeface="Times New Roman" panose="02020603050405020304" pitchFamily="18" charset="0"/>
                                      </a:rPr>
                                      <m:t>l</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oMath>
                            </m:oMathPara>
                          </a14:m>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request rate of application j arrived at MEC </a:t>
                          </a:r>
                          <a:r>
                            <a:rPr lang="en-US" altLang="zh-TW" dirty="0" err="1"/>
                            <a:t>i</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pPr algn="ctr"/>
                          <a14:m>
                            <m:oMathPara xmlns:m="http://schemas.openxmlformats.org/officeDocument/2006/math">
                              <m:oMathParaPr>
                                <m:jc m:val="centerGroup"/>
                              </m:oMathParaPr>
                              <m:oMath xmlns:m="http://schemas.openxmlformats.org/officeDocument/2006/math">
                                <m:sSub>
                                  <m:sSubPr>
                                    <m:ctrlPr>
                                      <a:rPr lang="en-US" altLang="zh-TW" i="1" baseline="0" smtClean="0">
                                        <a:latin typeface="Cambria Math" panose="02040503050406030204" pitchFamily="18" charset="0"/>
                                        <a:cs typeface="Times New Roman" panose="02020603050405020304" pitchFamily="18" charset="0"/>
                                      </a:rPr>
                                    </m:ctrlPr>
                                  </m:sSubPr>
                                  <m:e>
                                    <m:r>
                                      <a:rPr lang="en-US" altLang="zh-TW" b="0" i="1" baseline="0" smtClean="0">
                                        <a:latin typeface="Cambria Math" panose="02040503050406030204" pitchFamily="18" charset="0"/>
                                        <a:cs typeface="Times New Roman" panose="02020603050405020304" pitchFamily="18" charset="0"/>
                                      </a:rPr>
                                      <m:t>𝐶</m:t>
                                    </m:r>
                                  </m:e>
                                  <m:sub>
                                    <m:r>
                                      <a:rPr lang="en-US" altLang="zh-TW" b="0" i="1" baseline="0" smtClean="0">
                                        <a:latin typeface="Cambria Math" panose="02040503050406030204" pitchFamily="18" charset="0"/>
                                        <a:cs typeface="Times New Roman" panose="02020603050405020304" pitchFamily="18" charset="0"/>
                                      </a:rPr>
                                      <m:t>𝑗</m:t>
                                    </m:r>
                                    <m:r>
                                      <a:rPr lang="en-US" altLang="zh-TW" b="0" i="1" baseline="0" smtClean="0">
                                        <a:latin typeface="Cambria Math" panose="02040503050406030204" pitchFamily="18" charset="0"/>
                                        <a:cs typeface="Times New Roman" panose="02020603050405020304" pitchFamily="18" charset="0"/>
                                      </a:rPr>
                                      <m:t>,</m:t>
                                    </m:r>
                                    <m:r>
                                      <a:rPr lang="en-US" altLang="zh-TW" b="0" i="1" baseline="0" smtClean="0">
                                        <a:latin typeface="Cambria Math" panose="02040503050406030204" pitchFamily="18" charset="0"/>
                                        <a:cs typeface="Times New Roman" panose="02020603050405020304" pitchFamily="18" charset="0"/>
                                      </a:rPr>
                                      <m:t>𝑚</m:t>
                                    </m:r>
                                  </m:sub>
                                </m:sSub>
                              </m:oMath>
                            </m:oMathPara>
                          </a14:m>
                          <a:endParaRPr lang="zh-TW" altLang="en-US" baseline="-25000" dirty="0">
                            <a:latin typeface="Times New Roman" panose="02020603050405020304" pitchFamily="18" charset="0"/>
                            <a:cs typeface="Times New Roman" panose="02020603050405020304" pitchFamily="18" charset="0"/>
                          </a:endParaRPr>
                        </a:p>
                      </a:txBody>
                      <a:tcPr anchor="ctr"/>
                    </a:tc>
                    <a:tc>
                      <a:txBody>
                        <a:bodyPr/>
                        <a:lstStyle/>
                        <a:p>
                          <a:r>
                            <a:rPr lang="en-US" altLang="zh-TW" dirty="0"/>
                            <a:t>the total number of servers for application j in data center m</a:t>
                          </a:r>
                        </a:p>
                      </a:txBody>
                      <a:tcPr anchor="ctr"/>
                    </a:tc>
                    <a:extLst>
                      <a:ext uri="{0D108BD9-81ED-4DB2-BD59-A6C34878D82A}">
                        <a16:rowId xmlns:a16="http://schemas.microsoft.com/office/drawing/2014/main" val="3842636429"/>
                      </a:ext>
                    </a:extLst>
                  </a:tr>
                </a:tbl>
              </a:graphicData>
            </a:graphic>
          </p:graphicFrame>
        </mc:Choice>
        <mc:Fallback xmlns="">
          <p:graphicFrame>
            <p:nvGraphicFramePr>
              <p:cNvPr id="8" name="表格 7">
                <a:extLst>
                  <a:ext uri="{FF2B5EF4-FFF2-40B4-BE49-F238E27FC236}">
                    <a16:creationId xmlns:a16="http://schemas.microsoft.com/office/drawing/2014/main" id="{3BD54122-5BE4-404E-929E-9A5F9C2392AF}"/>
                  </a:ext>
                </a:extLst>
              </p:cNvPr>
              <p:cNvGraphicFramePr>
                <a:graphicFrameLocks noGrp="1"/>
              </p:cNvGraphicFramePr>
              <p:nvPr>
                <p:extLst>
                  <p:ext uri="{D42A27DB-BD31-4B8C-83A1-F6EECF244321}">
                    <p14:modId xmlns:p14="http://schemas.microsoft.com/office/powerpoint/2010/main" val="3089560537"/>
                  </p:ext>
                </p:extLst>
              </p:nvPr>
            </p:nvGraphicFramePr>
            <p:xfrm>
              <a:off x="221289" y="3429000"/>
              <a:ext cx="7640563" cy="2344182"/>
            </p:xfrm>
            <a:graphic>
              <a:graphicData uri="http://schemas.openxmlformats.org/drawingml/2006/table">
                <a:tbl>
                  <a:tblPr firstRow="1" bandRow="1">
                    <a:tableStyleId>{69CF1AB2-1976-4502-BF36-3FF5EA218861}</a:tableStyleId>
                  </a:tblPr>
                  <a:tblGrid>
                    <a:gridCol w="1298038">
                      <a:extLst>
                        <a:ext uri="{9D8B030D-6E8A-4147-A177-3AD203B41FA5}">
                          <a16:colId xmlns:a16="http://schemas.microsoft.com/office/drawing/2014/main" val="1065884535"/>
                        </a:ext>
                      </a:extLst>
                    </a:gridCol>
                    <a:gridCol w="6342525">
                      <a:extLst>
                        <a:ext uri="{9D8B030D-6E8A-4147-A177-3AD203B41FA5}">
                          <a16:colId xmlns:a16="http://schemas.microsoft.com/office/drawing/2014/main" val="619582568"/>
                        </a:ext>
                      </a:extLst>
                    </a:gridCol>
                  </a:tblGrid>
                  <a:tr h="582004">
                    <a:tc>
                      <a:txBody>
                        <a:bodyPr/>
                        <a:lstStyle/>
                        <a:p>
                          <a:pPr algn="ctr"/>
                          <a:r>
                            <a:rPr lang="en-US" altLang="zh-TW" baseline="0" dirty="0">
                              <a:latin typeface="Times New Roman" panose="02020603050405020304" pitchFamily="18" charset="0"/>
                              <a:cs typeface="Times New Roman" panose="02020603050405020304" pitchFamily="18" charset="0"/>
                            </a:rPr>
                            <a:t>Parameter</a:t>
                          </a:r>
                          <a:endParaRPr lang="zh-TW" altLang="en-US" baseline="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TW" dirty="0">
                              <a:latin typeface="Times New Roman" panose="02020603050405020304" pitchFamily="18" charset="0"/>
                              <a:cs typeface="Times New Roman" panose="02020603050405020304" pitchFamily="18" charset="0"/>
                            </a:rPr>
                            <a:t>Definition</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482746451"/>
                      </a:ext>
                    </a:extLst>
                  </a:tr>
                  <a:tr h="582004">
                    <a:tc>
                      <a:txBody>
                        <a:bodyPr/>
                        <a:lstStyle/>
                        <a:p>
                          <a:endParaRPr lang="zh-TW"/>
                        </a:p>
                      </a:txBody>
                      <a:tcPr anchor="ctr">
                        <a:blipFill>
                          <a:blip r:embed="rId5"/>
                          <a:stretch>
                            <a:fillRect l="-469" t="-101042" r="-489671" b="-204167"/>
                          </a:stretch>
                        </a:blipFill>
                      </a:tcPr>
                    </a:tc>
                    <a:tc>
                      <a:txBody>
                        <a:bodyPr/>
                        <a:lstStyle/>
                        <a:p>
                          <a:r>
                            <a:rPr lang="en-US" altLang="zh-TW" dirty="0"/>
                            <a:t>the maximum tolerant delay of application j</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973453242"/>
                      </a:ext>
                    </a:extLst>
                  </a:tr>
                  <a:tr h="590087">
                    <a:tc>
                      <a:txBody>
                        <a:bodyPr/>
                        <a:lstStyle/>
                        <a:p>
                          <a:endParaRPr lang="zh-TW"/>
                        </a:p>
                      </a:txBody>
                      <a:tcPr anchor="ctr">
                        <a:blipFill>
                          <a:blip r:embed="rId5"/>
                          <a:stretch>
                            <a:fillRect l="-469" t="-198969" r="-489671" b="-102062"/>
                          </a:stretch>
                        </a:blipFill>
                      </a:tcPr>
                    </a:tc>
                    <a:tc>
                      <a:txBody>
                        <a:bodyPr/>
                        <a:lstStyle/>
                        <a:p>
                          <a:r>
                            <a:rPr lang="en-US" altLang="zh-TW" dirty="0"/>
                            <a:t>the request rate of application j arrived at MEC </a:t>
                          </a:r>
                          <a:r>
                            <a:rPr lang="en-US" altLang="zh-TW" dirty="0" err="1"/>
                            <a:t>i</a:t>
                          </a:r>
                          <a:endParaRPr lang="zh-TW" alt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92977716"/>
                      </a:ext>
                    </a:extLst>
                  </a:tr>
                  <a:tr h="590087">
                    <a:tc>
                      <a:txBody>
                        <a:bodyPr/>
                        <a:lstStyle/>
                        <a:p>
                          <a:endParaRPr lang="zh-TW"/>
                        </a:p>
                      </a:txBody>
                      <a:tcPr anchor="ctr">
                        <a:blipFill>
                          <a:blip r:embed="rId5"/>
                          <a:stretch>
                            <a:fillRect l="-469" t="-298969" r="-489671" b="-2062"/>
                          </a:stretch>
                        </a:blipFill>
                      </a:tcPr>
                    </a:tc>
                    <a:tc>
                      <a:txBody>
                        <a:bodyPr/>
                        <a:lstStyle/>
                        <a:p>
                          <a:r>
                            <a:rPr lang="en-US" altLang="zh-TW" dirty="0"/>
                            <a:t>the total number of servers for application j in data center m</a:t>
                          </a:r>
                        </a:p>
                      </a:txBody>
                      <a:tcPr anchor="ctr"/>
                    </a:tc>
                    <a:extLst>
                      <a:ext uri="{0D108BD9-81ED-4DB2-BD59-A6C34878D82A}">
                        <a16:rowId xmlns:a16="http://schemas.microsoft.com/office/drawing/2014/main" val="3842636429"/>
                      </a:ext>
                    </a:extLst>
                  </a:tr>
                </a:tbl>
              </a:graphicData>
            </a:graphic>
          </p:graphicFrame>
        </mc:Fallback>
      </mc:AlternateContent>
      <p:sp>
        <p:nvSpPr>
          <p:cNvPr id="9" name="文字方塊 8"/>
          <p:cNvSpPr txBox="1"/>
          <p:nvPr/>
        </p:nvSpPr>
        <p:spPr>
          <a:xfrm flipH="1">
            <a:off x="11504656" y="3076018"/>
            <a:ext cx="466055" cy="369332"/>
          </a:xfrm>
          <a:prstGeom prst="rect">
            <a:avLst/>
          </a:prstGeom>
          <a:noFill/>
        </p:spPr>
        <p:txBody>
          <a:bodyPr wrap="square" rtlCol="0">
            <a:spAutoFit/>
          </a:bodyPr>
          <a:lstStyle/>
          <a:p>
            <a:r>
              <a:rPr lang="en-US" altLang="zh-TW" dirty="0"/>
              <a:t>(9)</a:t>
            </a:r>
            <a:endParaRPr lang="zh-TW" altLang="en-US" dirty="0"/>
          </a:p>
        </p:txBody>
      </p:sp>
    </p:spTree>
    <p:extLst>
      <p:ext uri="{BB962C8B-B14F-4D97-AF65-F5344CB8AC3E}">
        <p14:creationId xmlns:p14="http://schemas.microsoft.com/office/powerpoint/2010/main" val="1686890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The decision variables are</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𝑦</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 </m:t>
                        </m:r>
                        <m:r>
                          <a:rPr lang="en-US" altLang="zh-TW" b="0" i="1" smtClean="0">
                            <a:latin typeface="Cambria Math" panose="02040503050406030204" pitchFamily="18" charset="0"/>
                          </a:rPr>
                          <m:t>𝑐</m:t>
                        </m:r>
                      </m:e>
                      <m:sub>
                        <m:r>
                          <a:rPr lang="en-US" altLang="zh-TW" i="1">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a14:m>
                <a:r>
                  <a:rPr lang="en-US" altLang="zh-TW" dirty="0"/>
                  <a:t>.</a:t>
                </a:r>
              </a:p>
              <a:p>
                <a:r>
                  <a:rPr lang="en-US" altLang="zh-TW" dirty="0"/>
                  <a:t>Because</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en-US" altLang="zh-TW" dirty="0"/>
                  <a:t>, is an integer variable, the problem is a mixed nonlinear integer programming (MNIP) which is difficult to solve.</a:t>
                </a:r>
              </a:p>
              <a:p>
                <a:r>
                  <a:rPr lang="en-US" altLang="zh-TW" dirty="0"/>
                  <a:t>Hence, we first study the objective function when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en-US" altLang="zh-TW" dirty="0"/>
                  <a:t>, is regarded as non-integer variable. </a:t>
                </a:r>
              </a:p>
              <a:p>
                <a:r>
                  <a:rPr lang="en-US" altLang="zh-TW" dirty="0"/>
                  <a:t>In this case, we give the following proposition:</a:t>
                </a:r>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t="-188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3624830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600" y="1600201"/>
                <a:ext cx="10972800" cy="4525963"/>
              </a:xfrm>
            </p:spPr>
            <p:txBody>
              <a:bodyPr/>
              <a:lstStyle/>
              <a:p>
                <a:r>
                  <a:rPr lang="en-US" altLang="zh-TW" b="1" dirty="0"/>
                  <a:t>Proposition 1 : </a:t>
                </a:r>
                <a:r>
                  <a:rPr lang="en-US" altLang="zh-TW" dirty="0"/>
                  <a:t>If each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 </m:t>
                        </m:r>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Sub>
                  </m:oMath>
                </a14:m>
                <a:r>
                  <a:rPr lang="en-US" altLang="zh-TW" dirty="0"/>
                  <a:t>, is regarded as non-integer variable, total system cost minimization problem is a convex optimization problem(</a:t>
                </a:r>
                <a:r>
                  <a:rPr lang="zh-TW" altLang="en-US" dirty="0"/>
                  <a:t>凸優化問題</a:t>
                </a:r>
                <a:r>
                  <a:rPr lang="en-US" altLang="zh-TW" dirty="0"/>
                  <a:t>).</a:t>
                </a:r>
              </a:p>
              <a:p>
                <a:r>
                  <a:rPr lang="en-US" altLang="zh-TW" b="1" dirty="0"/>
                  <a:t>Proof</a:t>
                </a:r>
                <a:r>
                  <a:rPr lang="zh-TW" altLang="en-US" b="1" dirty="0"/>
                  <a:t> </a:t>
                </a:r>
                <a:r>
                  <a:rPr lang="en-US" altLang="zh-TW" b="1" dirty="0"/>
                  <a:t>:</a:t>
                </a:r>
                <a:r>
                  <a:rPr lang="zh-TW" altLang="en-US" b="1" dirty="0"/>
                  <a:t> </a:t>
                </a:r>
                <a:r>
                  <a:rPr lang="en-US" altLang="zh-TW" dirty="0"/>
                  <a:t>Since </a:t>
                </a:r>
                <a14:m>
                  <m:oMath xmlns:m="http://schemas.openxmlformats.org/officeDocument/2006/math">
                    <m:nary>
                      <m:naryPr>
                        <m:chr m:val="∑"/>
                        <m:ctrlPr>
                          <a:rPr lang="en-US" altLang="zh-TW" i="1" smtClean="0">
                            <a:latin typeface="Cambria Math" panose="02040503050406030204" pitchFamily="18" charset="0"/>
                          </a:rPr>
                        </m:ctrlPr>
                      </m:naryPr>
                      <m:sub>
                        <m:r>
                          <m:rPr>
                            <m:brk m:alnAt="23"/>
                          </m:rPr>
                          <a:rPr lang="en-US" altLang="zh-TW" b="0" i="1" smtClean="0">
                            <a:latin typeface="Cambria Math" panose="02040503050406030204" pitchFamily="18" charset="0"/>
                          </a:rPr>
                          <m:t>𝑚</m:t>
                        </m:r>
                        <m:r>
                          <a:rPr lang="en-US" altLang="zh-TW" b="0" i="1" smtClean="0">
                            <a:latin typeface="Cambria Math" panose="02040503050406030204" pitchFamily="18" charset="0"/>
                          </a:rPr>
                          <m:t>=1</m:t>
                        </m:r>
                      </m:sub>
                      <m:sup>
                        <m:r>
                          <a:rPr lang="en-US" altLang="zh-TW" b="0" i="1" smtClean="0">
                            <a:latin typeface="Cambria Math" panose="02040503050406030204" pitchFamily="18" charset="0"/>
                          </a:rPr>
                          <m:t>𝑀</m:t>
                        </m:r>
                      </m:sup>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𝑦</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e>
                    </m:nary>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𝑙</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oMath>
                </a14:m>
                <a:r>
                  <a:rPr lang="en-US" altLang="zh-TW" dirty="0"/>
                  <a:t> , ∀ </a:t>
                </a:r>
                <a:r>
                  <a:rPr lang="en-US" altLang="zh-TW" dirty="0" err="1"/>
                  <a:t>i</a:t>
                </a:r>
                <a:r>
                  <a:rPr lang="en-US" altLang="zh-TW" dirty="0"/>
                  <a:t>, j, , and for simplicity , we use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𝑧</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b="0" i="1" smtClean="0">
                            <a:latin typeface="Cambria Math" panose="02040503050406030204" pitchFamily="18" charset="0"/>
                          </a:rPr>
                          <m:t>𝑁</m:t>
                        </m:r>
                      </m:sub>
                    </m:sSub>
                    <m:r>
                      <a:rPr lang="en-US" altLang="zh-TW" b="0" i="1" smtClean="0">
                        <a:latin typeface="Cambria Math" panose="02040503050406030204" pitchFamily="18" charset="0"/>
                      </a:rPr>
                      <m:t> ,</m:t>
                    </m:r>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𝑧</m:t>
                        </m:r>
                      </m:e>
                      <m:sub>
                        <m:r>
                          <a:rPr lang="en-US" altLang="zh-TW" b="0" i="1" smtClean="0">
                            <a:latin typeface="Cambria Math" panose="02040503050406030204" pitchFamily="18" charset="0"/>
                          </a:rPr>
                          <m:t>𝑁</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b="0" i="1" smtClean="0">
                            <a:latin typeface="Cambria Math" panose="02040503050406030204" pitchFamily="18" charset="0"/>
                          </a:rPr>
                          <m:t>𝑁</m:t>
                        </m:r>
                        <m:r>
                          <a:rPr lang="en-US" altLang="zh-TW" b="0" i="1" smtClean="0">
                            <a:latin typeface="Cambria Math" panose="02040503050406030204" pitchFamily="18" charset="0"/>
                          </a:rPr>
                          <m:t>+</m:t>
                        </m:r>
                        <m:r>
                          <a:rPr lang="en-US" altLang="zh-TW" b="0" i="1" smtClean="0">
                            <a:latin typeface="Cambria Math" panose="02040503050406030204" pitchFamily="18" charset="0"/>
                          </a:rPr>
                          <m:t>𝑀</m:t>
                        </m:r>
                      </m:sub>
                    </m:sSub>
                  </m:oMath>
                </a14:m>
                <a:r>
                  <a:rPr lang="en-US" altLang="zh-TW" dirty="0"/>
                  <a:t>} to substitute {</a:t>
                </a:r>
                <a14:m>
                  <m:oMath xmlns:m="http://schemas.openxmlformats.org/officeDocument/2006/math">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m:t>
                        </m:r>
                        <m:r>
                          <a:rPr lang="en-US" altLang="zh-TW" i="1">
                            <a:latin typeface="Cambria Math" panose="02040503050406030204" pitchFamily="18" charset="0"/>
                          </a:rPr>
                          <m:t>𝑥</m:t>
                        </m:r>
                      </m:e>
                      <m:sub>
                        <m:r>
                          <a:rPr lang="en-US" altLang="zh-TW" b="0" i="1" smtClean="0">
                            <a:latin typeface="Cambria Math" panose="02040503050406030204" pitchFamily="18" charset="0"/>
                          </a:rPr>
                          <m:t>𝑁</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𝑐</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𝑐</m:t>
                        </m:r>
                      </m:e>
                      <m:sub>
                        <m:r>
                          <a:rPr lang="en-US" altLang="zh-TW" b="0" i="1" smtClean="0">
                            <a:latin typeface="Cambria Math" panose="02040503050406030204" pitchFamily="18" charset="0"/>
                          </a:rPr>
                          <m:t>𝑀</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𝑐</m:t>
                        </m:r>
                      </m:e>
                      <m:sub>
                        <m:r>
                          <a:rPr lang="en-US" altLang="zh-TW" b="0" i="1" smtClean="0">
                            <a:latin typeface="Cambria Math" panose="02040503050406030204" pitchFamily="18" charset="0"/>
                          </a:rPr>
                          <m:t>𝑀</m:t>
                        </m:r>
                      </m:sub>
                    </m:sSub>
                  </m:oMath>
                </a14:m>
                <a:r>
                  <a:rPr lang="en-US" altLang="zh-TW" dirty="0"/>
                  <a:t>} for each request j , the objective function f can be transformed into a function of variables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i="1">
                            <a:latin typeface="Cambria Math" panose="02040503050406030204" pitchFamily="18" charset="0"/>
                          </a:rPr>
                          <m:t>1</m:t>
                        </m:r>
                      </m:sub>
                    </m:sSub>
                    <m:r>
                      <a:rPr lang="en-US" altLang="zh-TW" i="1">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i="1">
                            <a:latin typeface="Cambria Math" panose="02040503050406030204" pitchFamily="18" charset="0"/>
                          </a:rPr>
                          <m:t>2</m:t>
                        </m:r>
                      </m:sub>
                    </m:sSub>
                    <m:r>
                      <a:rPr lang="en-US" altLang="zh-TW" i="1">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i="1">
                            <a:latin typeface="Cambria Math" panose="02040503050406030204" pitchFamily="18" charset="0"/>
                          </a:rPr>
                          <m:t>𝑁</m:t>
                        </m:r>
                      </m:sub>
                    </m:sSub>
                    <m:r>
                      <a:rPr lang="en-US" altLang="zh-TW" i="1">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i="1">
                            <a:latin typeface="Cambria Math" panose="02040503050406030204" pitchFamily="18" charset="0"/>
                          </a:rPr>
                          <m:t>𝑁</m:t>
                        </m:r>
                        <m:r>
                          <a:rPr lang="en-US" altLang="zh-TW" i="1">
                            <a:latin typeface="Cambria Math" panose="02040503050406030204" pitchFamily="18" charset="0"/>
                          </a:rPr>
                          <m:t>+1</m:t>
                        </m:r>
                      </m:sub>
                    </m:sSub>
                    <m:r>
                      <a:rPr lang="en-US" altLang="zh-TW" i="1">
                        <a:latin typeface="Cambria Math" panose="02040503050406030204" pitchFamily="18" charset="0"/>
                      </a:rPr>
                      <m:t> ,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𝑧</m:t>
                        </m:r>
                      </m:e>
                      <m:sub>
                        <m:r>
                          <a:rPr lang="en-US" altLang="zh-TW" i="1">
                            <a:latin typeface="Cambria Math" panose="02040503050406030204" pitchFamily="18" charset="0"/>
                          </a:rPr>
                          <m:t>𝑁</m:t>
                        </m:r>
                        <m:r>
                          <a:rPr lang="en-US" altLang="zh-TW" i="1">
                            <a:latin typeface="Cambria Math" panose="02040503050406030204" pitchFamily="18" charset="0"/>
                          </a:rPr>
                          <m:t>+</m:t>
                        </m:r>
                        <m:r>
                          <a:rPr lang="en-US" altLang="zh-TW" i="1">
                            <a:latin typeface="Cambria Math" panose="02040503050406030204" pitchFamily="18" charset="0"/>
                          </a:rPr>
                          <m:t>𝑀</m:t>
                        </m:r>
                      </m:sub>
                    </m:sSub>
                  </m:oMath>
                </a14:m>
                <a:r>
                  <a:rPr lang="en-US" altLang="zh-TW" dirty="0"/>
                  <a:t>} .</a:t>
                </a:r>
                <a:endParaRPr lang="en-US" altLang="zh-TW" b="1" dirty="0"/>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xfrm>
                <a:off x="609600" y="1600201"/>
                <a:ext cx="10972800" cy="4525963"/>
              </a:xfrm>
              <a:blipFill>
                <a:blip r:embed="rId3"/>
                <a:stretch>
                  <a:fillRect l="-1222" t="-1887" r="-32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2729997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Hence the hessian matrix of f is H =</a:t>
                </a:r>
                <a14:m>
                  <m:oMath xmlns:m="http://schemas.openxmlformats.org/officeDocument/2006/math">
                    <m:d>
                      <m:dPr>
                        <m:begChr m:val="["/>
                        <m:endChr m:val="]"/>
                        <m:ctrlPr>
                          <a:rPr lang="en-US" altLang="zh-TW" i="1" smtClean="0">
                            <a:latin typeface="Cambria Math" panose="02040503050406030204" pitchFamily="18" charset="0"/>
                          </a:rPr>
                        </m:ctrlPr>
                      </m:dPr>
                      <m:e>
                        <m:m>
                          <m:mPr>
                            <m:mcs>
                              <m:mc>
                                <m:mcPr>
                                  <m:count m:val="2"/>
                                  <m:mcJc m:val="center"/>
                                </m:mcPr>
                              </m:mc>
                            </m:mcs>
                            <m:ctrlPr>
                              <a:rPr lang="en-US" altLang="zh-TW" i="1" smtClean="0">
                                <a:latin typeface="Cambria Math" panose="02040503050406030204" pitchFamily="18" charset="0"/>
                              </a:rPr>
                            </m:ctrlPr>
                          </m:mPr>
                          <m:mr>
                            <m:e>
                              <m:r>
                                <m:rPr>
                                  <m:brk m:alnAt="7"/>
                                </m:rPr>
                                <a:rPr lang="en-US" altLang="zh-TW" b="0" i="1" smtClean="0">
                                  <a:latin typeface="Cambria Math" panose="02040503050406030204" pitchFamily="18" charset="0"/>
                                </a:rPr>
                                <m:t>𝑃</m:t>
                              </m:r>
                            </m:e>
                            <m:e>
                              <m:r>
                                <a:rPr lang="en-US" altLang="zh-TW" b="0" i="1" smtClean="0">
                                  <a:latin typeface="Cambria Math" panose="02040503050406030204" pitchFamily="18" charset="0"/>
                                </a:rPr>
                                <m:t>0</m:t>
                              </m:r>
                            </m:e>
                          </m:mr>
                          <m:mr>
                            <m:e>
                              <m:r>
                                <a:rPr lang="en-US" altLang="zh-TW" b="0" i="1" smtClean="0">
                                  <a:latin typeface="Cambria Math" panose="02040503050406030204" pitchFamily="18" charset="0"/>
                                </a:rPr>
                                <m:t>0</m:t>
                              </m:r>
                            </m:e>
                            <m:e>
                              <m:r>
                                <a:rPr lang="en-US" altLang="zh-TW" b="0" i="1" smtClean="0">
                                  <a:latin typeface="Cambria Math" panose="02040503050406030204" pitchFamily="18" charset="0"/>
                                </a:rPr>
                                <m:t>0</m:t>
                              </m:r>
                            </m:e>
                          </m:mr>
                        </m:m>
                      </m:e>
                    </m:d>
                  </m:oMath>
                </a14:m>
                <a:r>
                  <a:rPr lang="en-US" altLang="zh-TW" baseline="-25000" dirty="0"/>
                  <a:t>(N+M)</a:t>
                </a:r>
                <a:r>
                  <a:rPr lang="zh-TW" altLang="en-US" baseline="-25000" dirty="0"/>
                  <a:t>*</a:t>
                </a:r>
                <a:r>
                  <a:rPr lang="en-US" altLang="zh-TW" baseline="-25000" dirty="0"/>
                  <a:t>(N+M) </a:t>
                </a:r>
                <a:r>
                  <a:rPr lang="en-US" altLang="zh-TW" dirty="0"/>
                  <a:t>,</a:t>
                </a:r>
                <a:r>
                  <a:rPr lang="en-US" altLang="zh-TW" baseline="-25000" dirty="0"/>
                  <a:t> </a:t>
                </a:r>
                <a:r>
                  <a:rPr lang="en-US" altLang="zh-TW" dirty="0"/>
                  <a:t>where </a:t>
                </a:r>
              </a:p>
              <a:p>
                <a:endParaRPr lang="en-US" altLang="zh-TW" dirty="0"/>
              </a:p>
              <a:p>
                <a:endParaRPr lang="en-US" altLang="zh-TW" dirty="0"/>
              </a:p>
              <a:p>
                <a:pPr marL="0" indent="0">
                  <a:buNone/>
                </a:pPr>
                <a:endParaRPr lang="en-US" altLang="zh-TW" dirty="0"/>
              </a:p>
              <a:p>
                <a:r>
                  <a:rPr lang="en-US" altLang="zh-TW" dirty="0"/>
                  <a:t>Because the hessian matrix H is a symmetric and semi-positive definite matrix, and constraints in (9) are linear, the system cost minimization problem in (8) is a convex optimization problem [26].</a:t>
                </a:r>
                <a:endParaRPr lang="en-US" altLang="zh-TW" baseline="-25000" dirty="0"/>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r="-1389" b="-8356"/>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a:extLst>
              <a:ext uri="{FF2B5EF4-FFF2-40B4-BE49-F238E27FC236}">
                <a16:creationId xmlns:a16="http://schemas.microsoft.com/office/drawing/2014/main" id="{778FF51A-A964-4C2D-9ABB-72E2B836841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4096" y="2426252"/>
            <a:ext cx="2704892" cy="2005496"/>
          </a:xfrm>
          <a:prstGeom prst="rect">
            <a:avLst/>
          </a:prstGeom>
        </p:spPr>
      </p:pic>
    </p:spTree>
    <p:extLst>
      <p:ext uri="{BB962C8B-B14F-4D97-AF65-F5344CB8AC3E}">
        <p14:creationId xmlns:p14="http://schemas.microsoft.com/office/powerpoint/2010/main" val="11255008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Therefore, the interior-point algorithm(</a:t>
            </a:r>
            <a:r>
              <a:rPr lang="zh-TW" altLang="en-US" dirty="0"/>
              <a:t>內點法</a:t>
            </a:r>
            <a:r>
              <a:rPr lang="en-US" altLang="zh-TW" dirty="0"/>
              <a:t>) can be used to solve the convex optimization problem, which has obvious advantages in convergence and computation speed.</a:t>
            </a:r>
          </a:p>
          <a:p>
            <a:r>
              <a:rPr lang="en-US" altLang="zh-TW" dirty="0"/>
              <a:t>Based on the above modelling and formulation, we develop a workload allocation algorithm to minimize the system cost, which can be implemented in the proposed framework. </a:t>
            </a:r>
          </a:p>
          <a:p>
            <a:r>
              <a:rPr lang="en-US" altLang="zh-TW" dirty="0"/>
              <a:t>The details of the workload allocation algorithm are described as Algorithm 1. </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1827292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pic>
        <p:nvPicPr>
          <p:cNvPr id="2" name="圖片 1"/>
          <p:cNvPicPr>
            <a:picLocks noChangeAspect="1"/>
          </p:cNvPicPr>
          <p:nvPr/>
        </p:nvPicPr>
        <p:blipFill>
          <a:blip r:embed="rId3"/>
          <a:stretch>
            <a:fillRect/>
          </a:stretch>
        </p:blipFill>
        <p:spPr>
          <a:xfrm>
            <a:off x="2605087" y="1168401"/>
            <a:ext cx="6981825" cy="5553075"/>
          </a:xfrm>
          <a:prstGeom prst="rect">
            <a:avLst/>
          </a:prstGeom>
        </p:spPr>
      </p:pic>
    </p:spTree>
    <p:extLst>
      <p:ext uri="{BB962C8B-B14F-4D97-AF65-F5344CB8AC3E}">
        <p14:creationId xmlns:p14="http://schemas.microsoft.com/office/powerpoint/2010/main" val="2046076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In the proposed algorithm, the SDN controllers collect the system parameters from servers in MECs and cloud data center in MCC.</a:t>
                </a:r>
              </a:p>
              <a:p>
                <a:r>
                  <a:rPr lang="en-US" altLang="zh-TW" dirty="0"/>
                  <a:t>And then it solves the cost minimization problem regarding</a:t>
                </a:r>
                <a14:m>
                  <m:oMath xmlns:m="http://schemas.openxmlformats.org/officeDocument/2006/math">
                    <m:r>
                      <a:rPr lang="en-US" altLang="zh-TW" b="0" i="0" smtClean="0">
                        <a:latin typeface="Cambria Math" panose="02040503050406030204" pitchFamily="18" charset="0"/>
                      </a:rPr>
                      <m:t> </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Sub>
                  </m:oMath>
                </a14:m>
                <a:r>
                  <a:rPr lang="en-US" altLang="zh-TW" dirty="0"/>
                  <a:t>, as a non-integer variable, because the problem is a mixed nonlinear integer programming (MNIP) which is difficult to solve.</a:t>
                </a:r>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t="-1887" r="-32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420998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After the decision variables are calculated, </a:t>
                </a: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(1)</m:t>
                        </m:r>
                      </m:sup>
                    </m:sSubSup>
                  </m:oMath>
                </a14:m>
                <a:r>
                  <a:rPr lang="en-US" altLang="zh-TW" dirty="0"/>
                  <a:t>, is rounded-up to get the optimal integer variable </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𝑐</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up>
                        <m:r>
                          <a:rPr lang="en-US" altLang="zh-TW" b="0" i="1" smtClean="0">
                            <a:latin typeface="Cambria Math" panose="02040503050406030204" pitchFamily="18" charset="0"/>
                          </a:rPr>
                          <m:t>∗</m:t>
                        </m:r>
                      </m:sup>
                    </m:sSubSup>
                  </m:oMath>
                </a14:m>
                <a:r>
                  <a:rPr lang="en-US" altLang="zh-TW" dirty="0"/>
                  <a:t> .</a:t>
                </a:r>
              </a:p>
              <a:p>
                <a:r>
                  <a:rPr lang="en-US" altLang="zh-TW" dirty="0"/>
                  <a:t>Finally, the SDN controllers make the optimal workload allocation strategy based on the result and send it to MECs and MCC.</a:t>
                </a:r>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r="-44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3.3 Optimal workload allocation in 5G core network</a:t>
            </a:r>
            <a:endParaRPr lang="zh-TW" altLang="en-US" sz="3200" dirty="0"/>
          </a:p>
        </p:txBody>
      </p:sp>
    </p:spTree>
    <p:extLst>
      <p:ext uri="{BB962C8B-B14F-4D97-AF65-F5344CB8AC3E}">
        <p14:creationId xmlns:p14="http://schemas.microsoft.com/office/powerpoint/2010/main" val="289368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In this section, we evaluate the optimal workload allocation and provide simulation results to show the advantages of proposed framework, compared with a baseline algorithm. </a:t>
            </a:r>
          </a:p>
          <a:p>
            <a:r>
              <a:rPr lang="en-US" altLang="zh-TW" dirty="0"/>
              <a:t>The baseline means minimizing the consumption of core network without collaborating with edge network when processing the workload from users.</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59</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spTree>
    <p:extLst>
      <p:ext uri="{BB962C8B-B14F-4D97-AF65-F5344CB8AC3E}">
        <p14:creationId xmlns:p14="http://schemas.microsoft.com/office/powerpoint/2010/main" val="144337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Also, many works brought both SDN and NFV into the design of mobile network architecture [18]-[20].</a:t>
            </a:r>
          </a:p>
          <a:p>
            <a:r>
              <a:rPr lang="en-US" altLang="zh-TW" dirty="0"/>
              <a:t>The SDN based works have improved the data forwarding efficiency in mobile core network, and these works based on NFV aim at promoting the efficiency of deployment and management of EPC network.</a:t>
            </a:r>
          </a:p>
          <a:p>
            <a:r>
              <a:rPr lang="en-US" altLang="zh-TW" dirty="0"/>
              <a:t>The service based architecture (SBA) is proposed for 5G core network [21].</a:t>
            </a:r>
          </a:p>
          <a:p>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a:t>
            </a:fld>
            <a:endParaRPr lang="en-US" altLang="zh-TW"/>
          </a:p>
        </p:txBody>
      </p:sp>
    </p:spTree>
    <p:extLst>
      <p:ext uri="{BB962C8B-B14F-4D97-AF65-F5344CB8AC3E}">
        <p14:creationId xmlns:p14="http://schemas.microsoft.com/office/powerpoint/2010/main" val="959779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342900" y="1600201"/>
                <a:ext cx="6108700" cy="4940299"/>
              </a:xfrm>
            </p:spPr>
            <p:txBody>
              <a:bodyPr/>
              <a:lstStyle/>
              <a:p>
                <a:pPr>
                  <a:buFont typeface="Arial" panose="020B0604020202020204" pitchFamily="34" charset="0"/>
                  <a:buChar char="•"/>
                </a:pPr>
                <a:r>
                  <a:rPr lang="en-US" altLang="zh-TW" dirty="0"/>
                  <a:t>N = 10 </a:t>
                </a:r>
              </a:p>
              <a:p>
                <a:pPr>
                  <a:buFont typeface="Arial" panose="020B0604020202020204" pitchFamily="34" charset="0"/>
                  <a:buChar char="•"/>
                </a:pPr>
                <a:r>
                  <a:rPr lang="en-US" altLang="zh-TW" dirty="0"/>
                  <a:t>J = 2</a:t>
                </a:r>
              </a:p>
              <a:p>
                <a:pPr>
                  <a:buFont typeface="Arial" panose="020B0604020202020204" pitchFamily="34" charset="0"/>
                  <a:buChar char="•"/>
                </a:pPr>
                <a:r>
                  <a:rPr lang="en-US" altLang="zh-TW" dirty="0"/>
                  <a:t>M = 3</a:t>
                </a:r>
              </a:p>
              <a:p>
                <a:pPr>
                  <a:buFont typeface="Arial" panose="020B0604020202020204" pitchFamily="34" charset="0"/>
                  <a:buChar char="•"/>
                </a:pPr>
                <a:r>
                  <a:rPr lang="en-US" altLang="zh-TW" dirty="0"/>
                  <a:t>T = 1 hour</a:t>
                </a:r>
              </a:p>
              <a:p>
                <a:pPr>
                  <a:buFont typeface="Arial" panose="020B0604020202020204" pitchFamily="34" charset="0"/>
                  <a:buChar char="•"/>
                </a:pPr>
                <a14:m>
                  <m:oMath xmlns:m="http://schemas.openxmlformats.org/officeDocument/2006/math">
                    <m:sSub>
                      <m:sSubPr>
                        <m:ctrlPr>
                          <a:rPr lang="pl-PL" altLang="zh-TW"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𝑖</m:t>
                        </m:r>
                      </m:sub>
                    </m:sSub>
                  </m:oMath>
                </a14:m>
                <a:r>
                  <a:rPr lang="pl-PL" altLang="zh-TW" dirty="0"/>
                  <a:t> ~ </a:t>
                </a:r>
                <a:r>
                  <a:rPr lang="en-US" altLang="zh-TW" dirty="0"/>
                  <a:t>U</a:t>
                </a:r>
                <a:r>
                  <a:rPr lang="pl-PL" altLang="zh-TW" dirty="0"/>
                  <a:t>(1, 2)</a:t>
                </a:r>
                <a:endParaRPr lang="en-US" altLang="zh-TW" dirty="0"/>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m:rPr>
                            <m:sty m:val="p"/>
                          </m:rPr>
                          <a:rPr lang="en-US" altLang="zh-TW" i="1" smtClean="0">
                            <a:latin typeface="Cambria Math" panose="02040503050406030204" pitchFamily="18" charset="0"/>
                          </a:rPr>
                          <m:t>C</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 </m:t>
                        </m:r>
                        <m:r>
                          <a:rPr lang="en-US" altLang="zh-TW" b="0" i="1" smtClean="0">
                            <a:latin typeface="Cambria Math" panose="02040503050406030204" pitchFamily="18" charset="0"/>
                          </a:rPr>
                          <m:t>𝑚</m:t>
                        </m:r>
                      </m:sub>
                    </m:sSub>
                  </m:oMath>
                </a14:m>
                <a:r>
                  <a:rPr lang="zh-TW" altLang="en-US" dirty="0"/>
                  <a:t> </a:t>
                </a:r>
                <a:r>
                  <a:rPr lang="en-US" altLang="zh-TW" dirty="0"/>
                  <a:t>= [100,100,80; 80,90,100 ]</a:t>
                </a:r>
              </a:p>
              <a:p>
                <a:pPr>
                  <a:buFont typeface="Arial" panose="020B0604020202020204" pitchFamily="34" charset="0"/>
                  <a:buChar char="•"/>
                </a:pPr>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up>
                        <m:r>
                          <a:rPr lang="en-US" altLang="zh-TW" b="0" i="1" smtClean="0">
                            <a:latin typeface="Cambria Math" panose="02040503050406030204" pitchFamily="18" charset="0"/>
                          </a:rPr>
                          <m:t>𝑚𝑎𝑥</m:t>
                        </m:r>
                      </m:sup>
                    </m:sSubSup>
                    <m:r>
                      <a:rPr lang="en-US" altLang="zh-TW" b="0" i="1" smtClean="0">
                        <a:latin typeface="Cambria Math" panose="02040503050406030204" pitchFamily="18" charset="0"/>
                      </a:rPr>
                      <m:t> </m:t>
                    </m:r>
                  </m:oMath>
                </a14:m>
                <a:r>
                  <a:rPr lang="en-US" altLang="zh-TW" dirty="0"/>
                  <a:t>= [1, 0.8] s</a:t>
                </a:r>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a:rPr lang="en-US" altLang="zh-TW" b="0" i="1" smtClean="0">
                            <a:latin typeface="Cambria Math" panose="02040503050406030204" pitchFamily="18" charset="0"/>
                          </a:rPr>
                          <m:t>𝑙</m:t>
                        </m:r>
                      </m:e>
                      <m:sub>
                        <m:r>
                          <a:rPr lang="en-US" altLang="zh-TW" i="1">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oMath>
                </a14:m>
                <a:r>
                  <a:rPr lang="zh-TW" altLang="en-US" dirty="0"/>
                  <a:t> </a:t>
                </a:r>
                <a:r>
                  <a:rPr lang="en-US" altLang="zh-TW" dirty="0"/>
                  <a:t>~</a:t>
                </a:r>
                <a:r>
                  <a:rPr lang="zh-TW" altLang="en-US" dirty="0"/>
                  <a:t> </a:t>
                </a:r>
                <a:r>
                  <a:rPr lang="en-US" altLang="zh-TW" dirty="0"/>
                  <a:t>U(2.4,3) requests/s</a:t>
                </a:r>
              </a:p>
              <a:p>
                <a:pPr>
                  <a:buFont typeface="Arial" panose="020B0604020202020204" pitchFamily="34" charset="0"/>
                  <a:buChar char="•"/>
                </a:pPr>
                <a:endParaRPr lang="en-US" altLang="zh-TW" dirty="0"/>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xfrm>
                <a:off x="342900" y="1600201"/>
                <a:ext cx="6108700" cy="4940299"/>
              </a:xfrm>
              <a:blipFill>
                <a:blip r:embed="rId3"/>
                <a:stretch>
                  <a:fillRect l="-2295" t="-1728" b="-98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60</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mc:AlternateContent xmlns:mc="http://schemas.openxmlformats.org/markup-compatibility/2006" xmlns:a14="http://schemas.microsoft.com/office/drawing/2010/main">
        <mc:Choice Requires="a14">
          <p:sp>
            <p:nvSpPr>
              <p:cNvPr id="6" name="內容版面配置區 2">
                <a:extLst>
                  <a:ext uri="{FF2B5EF4-FFF2-40B4-BE49-F238E27FC236}">
                    <a16:creationId xmlns:a16="http://schemas.microsoft.com/office/drawing/2014/main" id="{54A699FF-AAE7-4BF2-A871-363033107CAF}"/>
                  </a:ext>
                </a:extLst>
              </p:cNvPr>
              <p:cNvSpPr txBox="1">
                <a:spLocks/>
              </p:cNvSpPr>
              <p:nvPr/>
            </p:nvSpPr>
            <p:spPr bwMode="auto">
              <a:xfrm>
                <a:off x="6070600" y="1690689"/>
                <a:ext cx="6121400" cy="49402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3200" b="0" u="none" kern="120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800" kern="1200">
                    <a:solidFill>
                      <a:schemeClr val="tx1">
                        <a:lumMod val="75000"/>
                        <a:lumOff val="25000"/>
                      </a:schemeClr>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lumMod val="65000"/>
                        <a:lumOff val="35000"/>
                      </a:schemeClr>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14:m>
                  <m:oMath xmlns:m="http://schemas.openxmlformats.org/officeDocument/2006/math">
                    <m:sSub>
                      <m:sSubPr>
                        <m:ctrlPr>
                          <a:rPr lang="pl-PL"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i="1">
                            <a:latin typeface="Cambria Math" panose="02040503050406030204" pitchFamily="18" charset="0"/>
                          </a:rPr>
                          <m:t>𝑖</m:t>
                        </m:r>
                        <m:r>
                          <a:rPr lang="en-US" altLang="zh-TW" b="0" i="1" smtClean="0">
                            <a:latin typeface="Cambria Math" panose="02040503050406030204" pitchFamily="18" charset="0"/>
                          </a:rPr>
                          <m:t>,</m:t>
                        </m:r>
                        <m:r>
                          <a:rPr lang="en-US" altLang="zh-TW" b="0" i="1" smtClean="0">
                            <a:latin typeface="Cambria Math" panose="02040503050406030204" pitchFamily="18" charset="0"/>
                          </a:rPr>
                          <m:t>𝑗</m:t>
                        </m:r>
                      </m:sub>
                    </m:sSub>
                  </m:oMath>
                </a14:m>
                <a:r>
                  <a:rPr lang="pl-PL" altLang="zh-TW" dirty="0"/>
                  <a:t> ~ </a:t>
                </a:r>
                <a:r>
                  <a:rPr lang="en-US" altLang="zh-TW" dirty="0"/>
                  <a:t>U</a:t>
                </a:r>
                <a:r>
                  <a:rPr lang="pl-PL" altLang="zh-TW" dirty="0"/>
                  <a:t>(</a:t>
                </a:r>
                <a:r>
                  <a:rPr lang="en-US" altLang="zh-TW" dirty="0"/>
                  <a:t>3</a:t>
                </a:r>
                <a:r>
                  <a:rPr lang="pl-PL" altLang="zh-TW" dirty="0"/>
                  <a:t>, </a:t>
                </a:r>
                <a:r>
                  <a:rPr lang="en-US" altLang="zh-TW" dirty="0"/>
                  <a:t>4</a:t>
                </a:r>
                <a:r>
                  <a:rPr lang="pl-PL" altLang="zh-TW" dirty="0"/>
                  <a:t>)</a:t>
                </a:r>
                <a:r>
                  <a:rPr lang="en-US" altLang="zh-TW" dirty="0"/>
                  <a:t> requests/s</a:t>
                </a:r>
              </a:p>
              <a:p>
                <a:pPr>
                  <a:buFont typeface="Arial" panose="020B0604020202020204" pitchFamily="34" charset="0"/>
                  <a:buChar char="•"/>
                </a:pPr>
                <a14:m>
                  <m:oMath xmlns:m="http://schemas.openxmlformats.org/officeDocument/2006/math">
                    <m:sSub>
                      <m:sSubPr>
                        <m:ctrlPr>
                          <a:rPr lang="pl-PL" altLang="zh-TW" i="1" smtClean="0">
                            <a:latin typeface="Cambria Math" panose="02040503050406030204" pitchFamily="18" charset="0"/>
                          </a:rPr>
                        </m:ctrlPr>
                      </m:sSubPr>
                      <m:e>
                        <m:r>
                          <a:rPr lang="en-US" altLang="zh-TW" b="0" i="1" smtClean="0">
                            <a:latin typeface="Cambria Math" panose="02040503050406030204" pitchFamily="18" charset="0"/>
                          </a:rPr>
                          <m:t>𝑑</m:t>
                        </m:r>
                      </m:e>
                      <m:sub>
                        <m:r>
                          <a:rPr lang="en-US" altLang="zh-TW" i="1">
                            <a:latin typeface="Cambria Math" panose="02040503050406030204" pitchFamily="18" charset="0"/>
                          </a:rPr>
                          <m:t>𝑖</m:t>
                        </m:r>
                        <m:r>
                          <a:rPr lang="en-US" altLang="zh-TW" i="1">
                            <a:latin typeface="Cambria Math" panose="02040503050406030204" pitchFamily="18" charset="0"/>
                          </a:rPr>
                          <m:t>,</m:t>
                        </m:r>
                        <m:r>
                          <a:rPr lang="en-US" altLang="zh-TW" b="0" i="1" smtClean="0">
                            <a:latin typeface="Cambria Math" panose="02040503050406030204" pitchFamily="18" charset="0"/>
                          </a:rPr>
                          <m:t>𝑚</m:t>
                        </m:r>
                      </m:sub>
                    </m:sSub>
                  </m:oMath>
                </a14:m>
                <a:r>
                  <a:rPr lang="pl-PL" altLang="zh-TW" dirty="0"/>
                  <a:t> ~ </a:t>
                </a:r>
                <a:r>
                  <a:rPr lang="en-US" altLang="zh-TW" dirty="0"/>
                  <a:t>U</a:t>
                </a:r>
                <a:r>
                  <a:rPr lang="pl-PL" altLang="zh-TW" dirty="0"/>
                  <a:t>(</a:t>
                </a:r>
                <a:r>
                  <a:rPr lang="en-US" altLang="zh-TW" dirty="0"/>
                  <a:t>0.05</a:t>
                </a:r>
                <a:r>
                  <a:rPr lang="pl-PL" altLang="zh-TW" dirty="0"/>
                  <a:t>, </a:t>
                </a:r>
                <a:r>
                  <a:rPr lang="en-US" altLang="zh-TW" dirty="0"/>
                  <a:t>1</a:t>
                </a:r>
                <a:r>
                  <a:rPr lang="pl-PL" altLang="zh-TW" dirty="0"/>
                  <a:t>)</a:t>
                </a:r>
                <a:r>
                  <a:rPr lang="en-US" altLang="zh-TW" dirty="0"/>
                  <a:t> </a:t>
                </a:r>
                <a:r>
                  <a:rPr lang="en-US" altLang="zh-TW" dirty="0" err="1"/>
                  <a:t>ms</a:t>
                </a:r>
                <a:endParaRPr lang="en-US" altLang="zh-TW" dirty="0"/>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a:rPr lang="en-US" altLang="zh-TW" b="0" i="1" smtClean="0">
                            <a:latin typeface="Cambria Math" panose="02040503050406030204" pitchFamily="18" charset="0"/>
                          </a:rPr>
                          <m:t>𝑃</m:t>
                        </m:r>
                      </m:e>
                      <m:sub>
                        <m:r>
                          <a:rPr lang="en-US" altLang="zh-TW" i="1">
                            <a:latin typeface="Cambria Math" panose="02040503050406030204" pitchFamily="18" charset="0"/>
                          </a:rPr>
                          <m:t>𝑚</m:t>
                        </m:r>
                      </m:sub>
                    </m:sSub>
                  </m:oMath>
                </a14:m>
                <a:r>
                  <a:rPr lang="pl-PL" altLang="zh-TW" dirty="0"/>
                  <a:t> ~ </a:t>
                </a:r>
                <a:r>
                  <a:rPr lang="en-US" altLang="zh-TW" dirty="0"/>
                  <a:t>U</a:t>
                </a:r>
                <a:r>
                  <a:rPr lang="pl-PL" altLang="zh-TW" dirty="0"/>
                  <a:t>(</a:t>
                </a:r>
                <a:r>
                  <a:rPr lang="en-US" altLang="zh-TW" dirty="0"/>
                  <a:t>1000</a:t>
                </a:r>
                <a:r>
                  <a:rPr lang="pl-PL" altLang="zh-TW" dirty="0"/>
                  <a:t>, </a:t>
                </a:r>
                <a:r>
                  <a:rPr lang="en-US" altLang="zh-TW" dirty="0"/>
                  <a:t>1500</a:t>
                </a:r>
                <a:r>
                  <a:rPr lang="pl-PL" altLang="zh-TW" dirty="0"/>
                  <a:t>)</a:t>
                </a:r>
                <a:r>
                  <a:rPr lang="pt-BR" altLang="zh-TW" dirty="0"/>
                  <a:t> dollars/Mbps</a:t>
                </a:r>
                <a:endParaRPr lang="en-US" altLang="zh-TW" dirty="0"/>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m:rPr>
                            <m:nor/>
                          </m:rPr>
                          <a:rPr lang="en-US" altLang="zh-TW"/>
                          <m:t>µ</m:t>
                        </m:r>
                      </m:e>
                      <m:sub>
                        <m:r>
                          <a:rPr lang="en-US" altLang="zh-TW" b="0" i="1" smtClean="0">
                            <a:latin typeface="Cambria Math" panose="02040503050406030204" pitchFamily="18" charset="0"/>
                          </a:rPr>
                          <m:t>𝑗</m:t>
                        </m:r>
                        <m:r>
                          <a:rPr lang="en-US" altLang="zh-TW" b="0" i="1" smtClean="0">
                            <a:latin typeface="Cambria Math" panose="02040503050406030204" pitchFamily="18" charset="0"/>
                          </a:rPr>
                          <m:t>,</m:t>
                        </m:r>
                        <m:r>
                          <a:rPr lang="en-US" altLang="zh-TW" i="1">
                            <a:latin typeface="Cambria Math" panose="02040503050406030204" pitchFamily="18" charset="0"/>
                          </a:rPr>
                          <m:t>𝑚</m:t>
                        </m:r>
                      </m:sub>
                    </m:sSub>
                    <m:r>
                      <a:rPr lang="en-US" altLang="zh-TW" b="0" i="1" smtClean="0">
                        <a:latin typeface="Cambria Math" panose="02040503050406030204" pitchFamily="18" charset="0"/>
                      </a:rPr>
                      <m:t> </m:t>
                    </m:r>
                  </m:oMath>
                </a14:m>
                <a:r>
                  <a:rPr lang="en-US" altLang="zh-TW" dirty="0"/>
                  <a:t>= </a:t>
                </a:r>
                <a:r>
                  <a:rPr lang="pt-BR" altLang="zh-TW" dirty="0"/>
                  <a:t>[2, 1.8 , 1.5 ; 1.75 , 1.6 , 1.9] requests/s</a:t>
                </a:r>
              </a:p>
              <a:p>
                <a:pPr>
                  <a:buFont typeface="Arial" panose="020B0604020202020204" pitchFamily="34" charset="0"/>
                  <a:buChar char="•"/>
                </a:pP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𝐵</m:t>
                        </m:r>
                      </m:e>
                      <m:sub>
                        <m:r>
                          <a:rPr lang="en-US" altLang="zh-TW" b="0" i="1" smtClean="0">
                            <a:latin typeface="Cambria Math" panose="02040503050406030204" pitchFamily="18" charset="0"/>
                          </a:rPr>
                          <m:t>𝑚</m:t>
                        </m:r>
                      </m:sub>
                      <m:sup>
                        <m:r>
                          <a:rPr lang="en-US" altLang="zh-TW" i="1">
                            <a:latin typeface="Cambria Math" panose="02040503050406030204" pitchFamily="18" charset="0"/>
                          </a:rPr>
                          <m:t>𝑚𝑎𝑥</m:t>
                        </m:r>
                      </m:sup>
                    </m:sSubSup>
                  </m:oMath>
                </a14:m>
                <a:r>
                  <a:rPr lang="en-US" altLang="zh-TW" dirty="0"/>
                  <a:t>= [10,9,8]*10</a:t>
                </a:r>
                <a:r>
                  <a:rPr lang="en-US" altLang="zh-TW" baseline="30000" dirty="0"/>
                  <a:t>4</a:t>
                </a:r>
                <a:r>
                  <a:rPr lang="en-US" altLang="zh-TW" dirty="0"/>
                  <a:t> Mbps</a:t>
                </a:r>
              </a:p>
              <a:p>
                <a:pPr>
                  <a:buFont typeface="Arial" panose="020B0604020202020204" pitchFamily="34" charset="0"/>
                  <a:buChar char="•"/>
                </a:pPr>
                <a14:m>
                  <m:oMath xmlns:m="http://schemas.openxmlformats.org/officeDocument/2006/math">
                    <m:sSubSup>
                      <m:sSubSupPr>
                        <m:ctrlPr>
                          <a:rPr lang="en-US" altLang="zh-TW" i="1">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i="1">
                            <a:latin typeface="Cambria Math" panose="02040503050406030204" pitchFamily="18" charset="0"/>
                          </a:rPr>
                          <m:t>𝑗</m:t>
                        </m:r>
                        <m:r>
                          <a:rPr lang="en-US" altLang="zh-TW" b="0" i="1" smtClean="0">
                            <a:latin typeface="Cambria Math" panose="02040503050406030204" pitchFamily="18" charset="0"/>
                          </a:rPr>
                          <m:t>,</m:t>
                        </m:r>
                        <m:r>
                          <a:rPr lang="en-US" altLang="zh-TW" b="0" i="1" smtClean="0">
                            <a:latin typeface="Cambria Math" panose="02040503050406030204" pitchFamily="18" charset="0"/>
                          </a:rPr>
                          <m:t>𝑚</m:t>
                        </m:r>
                      </m:sub>
                      <m:sup>
                        <m:r>
                          <a:rPr lang="en-US" altLang="zh-TW" b="0" i="1" smtClean="0">
                            <a:latin typeface="Cambria Math" panose="02040503050406030204" pitchFamily="18" charset="0"/>
                          </a:rPr>
                          <m:t>𝑝𝑒𝑎𝑘</m:t>
                        </m:r>
                      </m:sup>
                    </m:sSubSup>
                  </m:oMath>
                </a14:m>
                <a:r>
                  <a:rPr lang="pt-BR" altLang="zh-TW" dirty="0"/>
                  <a:t> = 2</a:t>
                </a:r>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𝑝</m:t>
                        </m:r>
                      </m:e>
                      <m:sub>
                        <m:r>
                          <a:rPr lang="en-US" altLang="zh-TW" i="1">
                            <a:latin typeface="Cambria Math" panose="02040503050406030204" pitchFamily="18" charset="0"/>
                          </a:rPr>
                          <m:t>𝑗</m:t>
                        </m:r>
                        <m:r>
                          <a:rPr lang="en-US" altLang="zh-TW" i="1">
                            <a:latin typeface="Cambria Math" panose="02040503050406030204" pitchFamily="18" charset="0"/>
                          </a:rPr>
                          <m:t>,</m:t>
                        </m:r>
                        <m:r>
                          <a:rPr lang="en-US" altLang="zh-TW" i="1">
                            <a:latin typeface="Cambria Math" panose="02040503050406030204" pitchFamily="18" charset="0"/>
                          </a:rPr>
                          <m:t>𝑚</m:t>
                        </m:r>
                      </m:sub>
                      <m:sup>
                        <m:r>
                          <a:rPr lang="en-US" altLang="zh-TW" b="0" i="1" smtClean="0">
                            <a:latin typeface="Cambria Math" panose="02040503050406030204" pitchFamily="18" charset="0"/>
                          </a:rPr>
                          <m:t>𝑖𝑑𝑙𝑒</m:t>
                        </m:r>
                      </m:sup>
                    </m:sSubSup>
                  </m:oMath>
                </a14:m>
                <a:r>
                  <a:rPr lang="pt-BR" altLang="zh-TW" dirty="0"/>
                  <a:t> =</a:t>
                </a:r>
                <a:r>
                  <a:rPr lang="en-US" altLang="zh-TW" dirty="0"/>
                  <a:t>[220 , 190 , 200; 200 , 180 , 240] Watts</a:t>
                </a:r>
                <a:endParaRPr lang="pt-BR" altLang="zh-TW" dirty="0"/>
              </a:p>
              <a:p>
                <a:pPr>
                  <a:buFont typeface="Arial" panose="020B0604020202020204" pitchFamily="34" charset="0"/>
                  <a:buChar char="•"/>
                </a:pPr>
                <a:endParaRPr lang="en-US" altLang="zh-TW" dirty="0"/>
              </a:p>
              <a:p>
                <a:pPr>
                  <a:buFont typeface="Arial" panose="020B0604020202020204" pitchFamily="34" charset="0"/>
                  <a:buChar char="•"/>
                </a:pPr>
                <a:endParaRPr lang="en-US" altLang="zh-TW" dirty="0"/>
              </a:p>
            </p:txBody>
          </p:sp>
        </mc:Choice>
        <mc:Fallback xmlns="">
          <p:sp>
            <p:nvSpPr>
              <p:cNvPr id="6" name="內容版面配置區 2">
                <a:extLst>
                  <a:ext uri="{FF2B5EF4-FFF2-40B4-BE49-F238E27FC236}">
                    <a16:creationId xmlns:a16="http://schemas.microsoft.com/office/drawing/2014/main" id="{54A699FF-AAE7-4BF2-A871-363033107CAF}"/>
                  </a:ext>
                </a:extLst>
              </p:cNvPr>
              <p:cNvSpPr txBox="1">
                <a:spLocks noRot="1" noChangeAspect="1" noMove="1" noResize="1" noEditPoints="1" noAdjustHandles="1" noChangeArrowheads="1" noChangeShapeType="1" noTextEdit="1"/>
              </p:cNvSpPr>
              <p:nvPr/>
            </p:nvSpPr>
            <p:spPr bwMode="auto">
              <a:xfrm>
                <a:off x="6070600" y="1690689"/>
                <a:ext cx="6121400" cy="4940299"/>
              </a:xfrm>
              <a:prstGeom prst="rect">
                <a:avLst/>
              </a:prstGeom>
              <a:blipFill>
                <a:blip r:embed="rId4"/>
                <a:stretch>
                  <a:fillRect t="-1726" r="-1793" b="-863"/>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32282024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61</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mc:AlternateContent xmlns:mc="http://schemas.openxmlformats.org/markup-compatibility/2006" xmlns:a14="http://schemas.microsoft.com/office/drawing/2010/main">
        <mc:Choice Requires="a14">
          <p:sp>
            <p:nvSpPr>
              <p:cNvPr id="6"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342900" y="1600201"/>
                <a:ext cx="6286500" cy="4940299"/>
              </a:xfrm>
            </p:spPr>
            <p:txBody>
              <a:bodyPr/>
              <a:lstStyle/>
              <a:p>
                <a:pPr>
                  <a:buFont typeface="Arial" panose="020B0604020202020204" pitchFamily="34" charset="0"/>
                  <a:buChar char="•"/>
                </a:pPr>
                <a14:m>
                  <m:oMath xmlns:m="http://schemas.openxmlformats.org/officeDocument/2006/math">
                    <m:sSub>
                      <m:sSubPr>
                        <m:ctrlPr>
                          <a:rPr lang="pl-PL" altLang="zh-TW" i="1" smtClean="0">
                            <a:latin typeface="Cambria Math" panose="02040503050406030204" pitchFamily="18" charset="0"/>
                          </a:rPr>
                        </m:ctrlPr>
                      </m:sSubPr>
                      <m:e>
                        <m:r>
                          <m:rPr>
                            <m:nor/>
                          </m:rPr>
                          <a:rPr lang="el-GR" altLang="zh-TW"/>
                          <m:t>ε</m:t>
                        </m:r>
                      </m:e>
                      <m:sub>
                        <m:r>
                          <a:rPr lang="en-US" altLang="zh-TW" i="1">
                            <a:latin typeface="Cambria Math" panose="02040503050406030204" pitchFamily="18" charset="0"/>
                          </a:rPr>
                          <m:t>𝑗</m:t>
                        </m:r>
                      </m:sub>
                    </m:sSub>
                  </m:oMath>
                </a14:m>
                <a:r>
                  <a:rPr lang="zh-TW" altLang="en-US" dirty="0"/>
                  <a:t> </a:t>
                </a:r>
                <a:r>
                  <a:rPr lang="en-US" altLang="zh-TW" dirty="0"/>
                  <a:t>= [2,3]*10</a:t>
                </a:r>
                <a:r>
                  <a:rPr lang="en-US" altLang="zh-TW" baseline="30000" dirty="0"/>
                  <a:t>−4</a:t>
                </a:r>
                <a:r>
                  <a:rPr lang="en-US" altLang="zh-TW" dirty="0"/>
                  <a:t> dollars/</a:t>
                </a:r>
                <a:r>
                  <a:rPr lang="en-US" altLang="zh-TW" dirty="0" err="1"/>
                  <a:t>ms</a:t>
                </a:r>
                <a:r>
                  <a:rPr lang="en-US" altLang="zh-TW" dirty="0"/>
                  <a:t>/request</a:t>
                </a:r>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a:rPr lang="en-US" altLang="zh-TW" b="0" i="1" smtClean="0">
                            <a:latin typeface="Cambria Math" panose="02040503050406030204" pitchFamily="18" charset="0"/>
                          </a:rPr>
                          <m:t>𝑠</m:t>
                        </m:r>
                      </m:e>
                      <m:sub>
                        <m:r>
                          <a:rPr lang="en-US" altLang="zh-TW" b="0" i="1" smtClean="0">
                            <a:latin typeface="Cambria Math" panose="02040503050406030204" pitchFamily="18" charset="0"/>
                          </a:rPr>
                          <m:t>1</m:t>
                        </m:r>
                      </m:sub>
                    </m:sSub>
                  </m:oMath>
                </a14:m>
                <a:r>
                  <a:rPr lang="zh-TW" altLang="en-US" dirty="0"/>
                  <a:t> </a:t>
                </a:r>
                <a:r>
                  <a:rPr lang="en-US" altLang="zh-TW" dirty="0"/>
                  <a:t>= 2 Mb</a:t>
                </a:r>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a:rPr lang="en-US" altLang="zh-TW" i="1">
                            <a:latin typeface="Cambria Math" panose="02040503050406030204" pitchFamily="18" charset="0"/>
                          </a:rPr>
                          <m:t>𝑠</m:t>
                        </m:r>
                      </m:e>
                      <m:sub>
                        <m:r>
                          <a:rPr lang="en-US" altLang="zh-TW" b="0" i="1" smtClean="0">
                            <a:latin typeface="Cambria Math" panose="02040503050406030204" pitchFamily="18" charset="0"/>
                          </a:rPr>
                          <m:t>2</m:t>
                        </m:r>
                      </m:sub>
                    </m:sSub>
                  </m:oMath>
                </a14:m>
                <a:r>
                  <a:rPr lang="zh-TW" altLang="en-US" dirty="0"/>
                  <a:t> </a:t>
                </a:r>
                <a:r>
                  <a:rPr lang="en-US" altLang="zh-TW" dirty="0"/>
                  <a:t>= 1 Mb</a:t>
                </a:r>
              </a:p>
              <a:p>
                <a:pPr>
                  <a:buFont typeface="Arial" panose="020B0604020202020204" pitchFamily="34" charset="0"/>
                  <a:buChar char="•"/>
                </a:pPr>
                <a14:m>
                  <m:oMath xmlns:m="http://schemas.openxmlformats.org/officeDocument/2006/math">
                    <m:sSub>
                      <m:sSubPr>
                        <m:ctrlPr>
                          <a:rPr lang="pl-PL" altLang="zh-TW" i="1">
                            <a:latin typeface="Cambria Math" panose="02040503050406030204" pitchFamily="18" charset="0"/>
                          </a:rPr>
                        </m:ctrlPr>
                      </m:sSubPr>
                      <m:e>
                        <m:r>
                          <a:rPr lang="en-US" altLang="zh-TW" b="0" i="1" smtClean="0">
                            <a:latin typeface="Cambria Math" panose="02040503050406030204" pitchFamily="18" charset="0"/>
                          </a:rPr>
                          <m:t>𝑓</m:t>
                        </m:r>
                      </m:e>
                      <m:sub>
                        <m:r>
                          <a:rPr lang="en-US" altLang="zh-TW" b="0" i="1" smtClean="0">
                            <a:latin typeface="Cambria Math" panose="02040503050406030204" pitchFamily="18" charset="0"/>
                          </a:rPr>
                          <m:t>𝑚</m:t>
                        </m:r>
                      </m:sub>
                    </m:sSub>
                  </m:oMath>
                </a14:m>
                <a:r>
                  <a:rPr lang="zh-TW" altLang="en-US" dirty="0"/>
                  <a:t> </a:t>
                </a:r>
                <a:r>
                  <a:rPr lang="en-US" altLang="zh-TW" dirty="0"/>
                  <a:t>= [80 , 70 , 90] dollars/ MWh.</a:t>
                </a:r>
              </a:p>
              <a:p>
                <a:pPr marL="0" indent="0">
                  <a:buNone/>
                </a:pPr>
                <a:endParaRPr lang="en-US" altLang="zh-TW" dirty="0"/>
              </a:p>
              <a:p>
                <a:pPr>
                  <a:buFont typeface="Arial" panose="020B0604020202020204" pitchFamily="34" charset="0"/>
                  <a:buChar char="•"/>
                </a:pPr>
                <a:endParaRPr lang="en-US" altLang="zh-TW" dirty="0"/>
              </a:p>
            </p:txBody>
          </p:sp>
        </mc:Choice>
        <mc:Fallback xmlns="">
          <p:sp>
            <p:nvSpPr>
              <p:cNvPr id="6"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xfrm>
                <a:off x="342900" y="1600201"/>
                <a:ext cx="6286500" cy="4940299"/>
              </a:xfrm>
              <a:blipFill>
                <a:blip r:embed="rId3"/>
                <a:stretch>
                  <a:fillRect t="-17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01058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Fig. 6 shows the total system cost when the energy price </a:t>
                </a:r>
                <a14:m>
                  <m:oMath xmlns:m="http://schemas.openxmlformats.org/officeDocument/2006/math">
                    <m:sSub>
                      <m:sSubPr>
                        <m:ctrlPr>
                          <a:rPr lang="pl-PL" altLang="zh-TW" i="1">
                            <a:latin typeface="Cambria Math" panose="02040503050406030204" pitchFamily="18" charset="0"/>
                          </a:rPr>
                        </m:ctrlPr>
                      </m:sSubPr>
                      <m:e>
                        <m:r>
                          <a:rPr lang="en-US" altLang="zh-TW" b="0" i="1" smtClean="0">
                            <a:latin typeface="Cambria Math" panose="02040503050406030204" pitchFamily="18" charset="0"/>
                          </a:rPr>
                          <m:t>h</m:t>
                        </m:r>
                      </m:e>
                      <m:sub>
                        <m:r>
                          <a:rPr lang="en-US" altLang="zh-TW" i="1">
                            <a:latin typeface="Cambria Math" panose="02040503050406030204" pitchFamily="18" charset="0"/>
                          </a:rPr>
                          <m:t>𝑖</m:t>
                        </m:r>
                      </m:sub>
                    </m:sSub>
                  </m:oMath>
                </a14:m>
                <a:r>
                  <a:rPr lang="en-US" altLang="zh-TW" dirty="0"/>
                  <a:t> of edge servers increase from 10 to 70.</a:t>
                </a:r>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t="-188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62</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pic>
        <p:nvPicPr>
          <p:cNvPr id="2" name="圖片 1">
            <a:extLst>
              <a:ext uri="{FF2B5EF4-FFF2-40B4-BE49-F238E27FC236}">
                <a16:creationId xmlns:a16="http://schemas.microsoft.com/office/drawing/2014/main" id="{F5F21ACE-0ABA-41A6-B5B6-E7F6D77150F1}"/>
              </a:ext>
            </a:extLst>
          </p:cNvPr>
          <p:cNvPicPr>
            <a:picLocks noChangeAspect="1"/>
          </p:cNvPicPr>
          <p:nvPr/>
        </p:nvPicPr>
        <p:blipFill>
          <a:blip r:embed="rId4"/>
          <a:stretch>
            <a:fillRect/>
          </a:stretch>
        </p:blipFill>
        <p:spPr>
          <a:xfrm>
            <a:off x="7116003" y="2181695"/>
            <a:ext cx="4466397" cy="4401667"/>
          </a:xfrm>
          <a:prstGeom prst="rect">
            <a:avLst/>
          </a:prstGeom>
        </p:spPr>
      </p:pic>
    </p:spTree>
    <p:extLst>
      <p:ext uri="{BB962C8B-B14F-4D97-AF65-F5344CB8AC3E}">
        <p14:creationId xmlns:p14="http://schemas.microsoft.com/office/powerpoint/2010/main" val="67675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Fig. 7 illustrates the workload allocated to MECs as the increase of </a:t>
                </a:r>
                <a14:m>
                  <m:oMath xmlns:m="http://schemas.openxmlformats.org/officeDocument/2006/math">
                    <m:sSub>
                      <m:sSubPr>
                        <m:ctrlPr>
                          <a:rPr lang="pl-PL" altLang="zh-TW" i="1">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en-US" altLang="zh-TW" dirty="0"/>
                  <a:t> , and the impacts of backhaul delay.</a:t>
                </a:r>
              </a:p>
              <a:p>
                <a:endParaRPr lang="en-US" altLang="zh-TW" dirty="0"/>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blipFill>
                <a:blip r:embed="rId3"/>
                <a:stretch>
                  <a:fillRect l="-1222" t="-188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63</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pic>
        <p:nvPicPr>
          <p:cNvPr id="6" name="圖片 5">
            <a:extLst>
              <a:ext uri="{FF2B5EF4-FFF2-40B4-BE49-F238E27FC236}">
                <a16:creationId xmlns:a16="http://schemas.microsoft.com/office/drawing/2014/main" id="{FEDB84CA-9DDE-4441-81B4-08E8CF2CE67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131539" y="2653678"/>
            <a:ext cx="4215474" cy="4067798"/>
          </a:xfrm>
          <a:prstGeom prst="rect">
            <a:avLst/>
          </a:prstGeom>
        </p:spPr>
      </p:pic>
      <mc:AlternateContent xmlns:mc="http://schemas.openxmlformats.org/markup-compatibility/2006" xmlns:a14="http://schemas.microsoft.com/office/drawing/2010/main">
        <mc:Choice Requires="a14">
          <p:sp>
            <p:nvSpPr>
              <p:cNvPr id="7" name="內容版面配置區 2">
                <a:extLst>
                  <a:ext uri="{FF2B5EF4-FFF2-40B4-BE49-F238E27FC236}">
                    <a16:creationId xmlns:a16="http://schemas.microsoft.com/office/drawing/2014/main" id="{7E2FB7B6-E6D6-4E81-9CBF-DE95109091CA}"/>
                  </a:ext>
                </a:extLst>
              </p:cNvPr>
              <p:cNvSpPr txBox="1">
                <a:spLocks/>
              </p:cNvSpPr>
              <p:nvPr/>
            </p:nvSpPr>
            <p:spPr bwMode="auto">
              <a:xfrm>
                <a:off x="609600" y="2806149"/>
                <a:ext cx="6286552" cy="3320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1313" indent="-341313" algn="l" rtl="0" eaLnBrk="1" fontAlgn="base" hangingPunct="1">
                  <a:spcBef>
                    <a:spcPct val="20000"/>
                  </a:spcBef>
                  <a:spcAft>
                    <a:spcPct val="0"/>
                  </a:spcAft>
                  <a:buFont typeface="Wingdings" pitchFamily="2" charset="2"/>
                  <a:buChar char="n"/>
                  <a:defRPr sz="3200" b="0" u="none" kern="1200">
                    <a:solidFill>
                      <a:schemeClr val="tx2">
                        <a:lumMod val="75000"/>
                      </a:schemeClr>
                    </a:solidFill>
                    <a:latin typeface="Times New Roman" panose="02020603050405020304" pitchFamily="18" charset="0"/>
                    <a:ea typeface="微軟正黑體" pitchFamily="34" charset="-120"/>
                    <a:cs typeface="Times New Roman" panose="02020603050405020304" pitchFamily="18" charset="0"/>
                  </a:defRPr>
                </a:lvl1pPr>
                <a:lvl2pPr marL="741363" indent="-284163" algn="l" rtl="0" eaLnBrk="1" fontAlgn="base" hangingPunct="1">
                  <a:spcBef>
                    <a:spcPct val="20000"/>
                  </a:spcBef>
                  <a:spcAft>
                    <a:spcPct val="0"/>
                  </a:spcAft>
                  <a:buFont typeface="Arial" charset="0"/>
                  <a:buChar char="–"/>
                  <a:defRPr sz="2800" kern="1200">
                    <a:solidFill>
                      <a:schemeClr val="tx1">
                        <a:lumMod val="75000"/>
                        <a:lumOff val="25000"/>
                      </a:schemeClr>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lumMod val="65000"/>
                        <a:lumOff val="35000"/>
                      </a:schemeClr>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lumMod val="65000"/>
                        <a:lumOff val="35000"/>
                      </a:schemeClr>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a:t>It can be seen from the figure, with the same value of </a:t>
                </a:r>
                <a14:m>
                  <m:oMath xmlns:m="http://schemas.openxmlformats.org/officeDocument/2006/math">
                    <m:sSub>
                      <m:sSubPr>
                        <m:ctrlPr>
                          <a:rPr lang="pl-PL" altLang="zh-TW" i="1">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en-US" altLang="zh-TW" dirty="0"/>
                  <a:t> , more workload is allocated to MECs when the backhaul network has higher revue loss associated with delay</a:t>
                </a:r>
              </a:p>
            </p:txBody>
          </p:sp>
        </mc:Choice>
        <mc:Fallback xmlns="">
          <p:sp>
            <p:nvSpPr>
              <p:cNvPr id="7" name="內容版面配置區 2">
                <a:extLst>
                  <a:ext uri="{FF2B5EF4-FFF2-40B4-BE49-F238E27FC236}">
                    <a16:creationId xmlns:a16="http://schemas.microsoft.com/office/drawing/2014/main" id="{7E2FB7B6-E6D6-4E81-9CBF-DE95109091CA}"/>
                  </a:ext>
                </a:extLst>
              </p:cNvPr>
              <p:cNvSpPr txBox="1">
                <a:spLocks noRot="1" noChangeAspect="1" noMove="1" noResize="1" noEditPoints="1" noAdjustHandles="1" noChangeArrowheads="1" noChangeShapeType="1" noTextEdit="1"/>
              </p:cNvSpPr>
              <p:nvPr/>
            </p:nvSpPr>
            <p:spPr bwMode="auto">
              <a:xfrm>
                <a:off x="609600" y="2806149"/>
                <a:ext cx="6286552" cy="3320015"/>
              </a:xfrm>
              <a:prstGeom prst="rect">
                <a:avLst/>
              </a:prstGeom>
              <a:blipFill>
                <a:blip r:embed="rId5"/>
                <a:stretch>
                  <a:fillRect l="-2134" t="-2569" r="-3298"/>
                </a:stretch>
              </a:blipFill>
              <a:ln w="9525">
                <a:noFill/>
                <a:miter lim="800000"/>
                <a:headEnd/>
                <a:tailEnd/>
              </a:ln>
            </p:spPr>
            <p:txBody>
              <a:bodyPr/>
              <a:lstStyle/>
              <a:p>
                <a:r>
                  <a:rPr lang="zh-TW" altLang="en-US">
                    <a:noFill/>
                  </a:rPr>
                  <a:t> </a:t>
                </a:r>
              </a:p>
            </p:txBody>
          </p:sp>
        </mc:Fallback>
      </mc:AlternateContent>
    </p:spTree>
    <p:extLst>
      <p:ext uri="{BB962C8B-B14F-4D97-AF65-F5344CB8AC3E}">
        <p14:creationId xmlns:p14="http://schemas.microsoft.com/office/powerpoint/2010/main" val="2101999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a:xfrm>
                <a:off x="609600" y="1600201"/>
                <a:ext cx="6447183" cy="4525963"/>
              </a:xfrm>
            </p:spPr>
            <p:txBody>
              <a:bodyPr/>
              <a:lstStyle/>
              <a:p>
                <a:r>
                  <a:rPr lang="en-US" altLang="zh-TW" dirty="0"/>
                  <a:t>Fig. 8 shows the workload allocated to MCC when </a:t>
                </a:r>
                <a14:m>
                  <m:oMath xmlns:m="http://schemas.openxmlformats.org/officeDocument/2006/math">
                    <m:sSub>
                      <m:sSubPr>
                        <m:ctrlPr>
                          <a:rPr lang="pl-PL" altLang="zh-TW" i="1">
                            <a:latin typeface="Cambria Math" panose="02040503050406030204" pitchFamily="18" charset="0"/>
                          </a:rPr>
                        </m:ctrlPr>
                      </m:sSubPr>
                      <m:e>
                        <m:r>
                          <a:rPr lang="en-US" altLang="zh-TW" i="1">
                            <a:latin typeface="Cambria Math" panose="02040503050406030204" pitchFamily="18" charset="0"/>
                          </a:rPr>
                          <m:t>h</m:t>
                        </m:r>
                      </m:e>
                      <m:sub>
                        <m:r>
                          <a:rPr lang="en-US" altLang="zh-TW" i="1">
                            <a:latin typeface="Cambria Math" panose="02040503050406030204" pitchFamily="18" charset="0"/>
                          </a:rPr>
                          <m:t>𝑖</m:t>
                        </m:r>
                      </m:sub>
                    </m:sSub>
                  </m:oMath>
                </a14:m>
                <a:r>
                  <a:rPr lang="en-US" altLang="zh-TW" dirty="0"/>
                  <a:t> increases from 10 to 70, and the impacts of the bandwidth cost of backhaul network.</a:t>
                </a:r>
              </a:p>
            </p:txBody>
          </p:sp>
        </mc:Choice>
        <mc:Fallback xmlns="">
          <p:sp>
            <p:nvSpPr>
              <p:cNvPr id="3" name="內容版面配置區 2">
                <a:extLst>
                  <a:ext uri="{FF2B5EF4-FFF2-40B4-BE49-F238E27FC236}">
                    <a16:creationId xmlns:a16="http://schemas.microsoft.com/office/drawing/2014/main" id="{54A699FF-AAE7-4BF2-A871-363033107CAF}"/>
                  </a:ext>
                </a:extLst>
              </p:cNvPr>
              <p:cNvSpPr>
                <a:spLocks noGrp="1" noRot="1" noChangeAspect="1" noMove="1" noResize="1" noEditPoints="1" noAdjustHandles="1" noChangeArrowheads="1" noChangeShapeType="1" noTextEdit="1"/>
              </p:cNvSpPr>
              <p:nvPr>
                <p:ph idx="1"/>
              </p:nvPr>
            </p:nvSpPr>
            <p:spPr>
              <a:xfrm>
                <a:off x="609600" y="1600201"/>
                <a:ext cx="6447183" cy="4525963"/>
              </a:xfrm>
              <a:blipFill>
                <a:blip r:embed="rId3"/>
                <a:stretch>
                  <a:fillRect l="-2079" t="-1887" r="-378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64</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pic>
        <p:nvPicPr>
          <p:cNvPr id="7" name="圖片 6">
            <a:extLst>
              <a:ext uri="{FF2B5EF4-FFF2-40B4-BE49-F238E27FC236}">
                <a16:creationId xmlns:a16="http://schemas.microsoft.com/office/drawing/2014/main" id="{336FAE55-B66F-47BF-8F3D-64EC83213F3E}"/>
              </a:ext>
            </a:extLst>
          </p:cNvPr>
          <p:cNvPicPr>
            <a:picLocks noChangeAspect="1"/>
          </p:cNvPicPr>
          <p:nvPr/>
        </p:nvPicPr>
        <p:blipFill>
          <a:blip r:embed="rId4"/>
          <a:stretch>
            <a:fillRect/>
          </a:stretch>
        </p:blipFill>
        <p:spPr>
          <a:xfrm>
            <a:off x="7177261" y="1600201"/>
            <a:ext cx="4700619" cy="4600783"/>
          </a:xfrm>
          <a:prstGeom prst="rect">
            <a:avLst/>
          </a:prstGeom>
        </p:spPr>
      </p:pic>
    </p:spTree>
    <p:extLst>
      <p:ext uri="{BB962C8B-B14F-4D97-AF65-F5344CB8AC3E}">
        <p14:creationId xmlns:p14="http://schemas.microsoft.com/office/powerpoint/2010/main" val="11239262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Fig. 9 shows the system cost when the request size increases from 1 to 10 Mb/request.</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65</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pic>
        <p:nvPicPr>
          <p:cNvPr id="2" name="圖片 1">
            <a:extLst>
              <a:ext uri="{FF2B5EF4-FFF2-40B4-BE49-F238E27FC236}">
                <a16:creationId xmlns:a16="http://schemas.microsoft.com/office/drawing/2014/main" id="{1AF6E637-2BDB-41C1-BA3B-EAB058DEC1C9}"/>
              </a:ext>
            </a:extLst>
          </p:cNvPr>
          <p:cNvPicPr>
            <a:picLocks noChangeAspect="1"/>
          </p:cNvPicPr>
          <p:nvPr/>
        </p:nvPicPr>
        <p:blipFill>
          <a:blip r:embed="rId3"/>
          <a:stretch>
            <a:fillRect/>
          </a:stretch>
        </p:blipFill>
        <p:spPr>
          <a:xfrm>
            <a:off x="7370417" y="2152601"/>
            <a:ext cx="4590428" cy="4430761"/>
          </a:xfrm>
          <a:prstGeom prst="rect">
            <a:avLst/>
          </a:prstGeom>
        </p:spPr>
      </p:pic>
    </p:spTree>
    <p:extLst>
      <p:ext uri="{BB962C8B-B14F-4D97-AF65-F5344CB8AC3E}">
        <p14:creationId xmlns:p14="http://schemas.microsoft.com/office/powerpoint/2010/main" val="23580437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As can be seen from figure 8, the system cost of proposed framework is lower than the baselines, even when it has hybrid backhaul which is cheaper than optical backhaul.</a:t>
            </a:r>
          </a:p>
          <a:p>
            <a:r>
              <a:rPr lang="en-US" altLang="zh-TW" dirty="0"/>
              <a:t>This is because larger request size brings more backhaul cost, and the MECs can reduce backhaul cost due to the distributed architecture.</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66</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IV. EVALUATION AND ANALYSIS</a:t>
            </a:r>
            <a:endParaRPr lang="zh-TW" altLang="en-US" sz="3200" dirty="0"/>
          </a:p>
        </p:txBody>
      </p:sp>
    </p:spTree>
    <p:extLst>
      <p:ext uri="{BB962C8B-B14F-4D97-AF65-F5344CB8AC3E}">
        <p14:creationId xmlns:p14="http://schemas.microsoft.com/office/powerpoint/2010/main" val="2484654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54A699FF-AAE7-4BF2-A871-363033107CAF}"/>
              </a:ext>
            </a:extLst>
          </p:cNvPr>
          <p:cNvSpPr>
            <a:spLocks noGrp="1"/>
          </p:cNvSpPr>
          <p:nvPr>
            <p:ph idx="1"/>
          </p:nvPr>
        </p:nvSpPr>
        <p:spPr/>
        <p:txBody>
          <a:bodyPr/>
          <a:lstStyle/>
          <a:p>
            <a:r>
              <a:rPr lang="en-US" altLang="zh-TW" dirty="0"/>
              <a:t>Then, we propose a novel management architecture for 5G core network SBA and give three use cases.</a:t>
            </a:r>
          </a:p>
          <a:p>
            <a:r>
              <a:rPr lang="en-US" altLang="zh-TW" dirty="0"/>
              <a:t>Also, an optimal workload allocation algorithm is developed.</a:t>
            </a:r>
          </a:p>
          <a:p>
            <a:r>
              <a:rPr lang="en-US" altLang="zh-TW" dirty="0"/>
              <a:t>Combined with SDN, NFV and edge computing, the proposed framework can provide </a:t>
            </a:r>
            <a:r>
              <a:rPr lang="en-US" altLang="zh-TW" dirty="0">
                <a:solidFill>
                  <a:srgbClr val="FF0000"/>
                </a:solidFill>
              </a:rPr>
              <a:t>distributed</a:t>
            </a:r>
            <a:r>
              <a:rPr lang="en-US" altLang="zh-TW" dirty="0"/>
              <a:t> and </a:t>
            </a:r>
            <a:r>
              <a:rPr lang="en-US" altLang="zh-TW" dirty="0">
                <a:solidFill>
                  <a:srgbClr val="FF0000"/>
                </a:solidFill>
              </a:rPr>
              <a:t>on-demand deployment of network functions</a:t>
            </a:r>
            <a:r>
              <a:rPr lang="en-US" altLang="zh-TW" dirty="0"/>
              <a:t>, service guaranteed </a:t>
            </a:r>
            <a:r>
              <a:rPr lang="en-US" altLang="zh-TW" dirty="0">
                <a:solidFill>
                  <a:srgbClr val="FF0000"/>
                </a:solidFill>
              </a:rPr>
              <a:t>network slicing</a:t>
            </a:r>
            <a:r>
              <a:rPr lang="en-US" altLang="zh-TW" dirty="0"/>
              <a:t>, </a:t>
            </a:r>
            <a:r>
              <a:rPr lang="en-US" altLang="zh-TW" dirty="0">
                <a:solidFill>
                  <a:srgbClr val="FF0000"/>
                </a:solidFill>
              </a:rPr>
              <a:t>flexible orchestration</a:t>
            </a:r>
            <a:r>
              <a:rPr lang="en-US" altLang="zh-TW" dirty="0"/>
              <a:t> of network functions and </a:t>
            </a:r>
            <a:r>
              <a:rPr lang="en-US" altLang="zh-TW" dirty="0">
                <a:solidFill>
                  <a:srgbClr val="FF0000"/>
                </a:solidFill>
              </a:rPr>
              <a:t>optimal workload allocation</a:t>
            </a:r>
            <a:r>
              <a:rPr lang="en-US" altLang="zh-TW" dirty="0"/>
              <a:t>.</a:t>
            </a:r>
          </a:p>
        </p:txBody>
      </p:sp>
      <p:sp>
        <p:nvSpPr>
          <p:cNvPr id="4" name="投影片編號版面配置區 3">
            <a:extLst>
              <a:ext uri="{FF2B5EF4-FFF2-40B4-BE49-F238E27FC236}">
                <a16:creationId xmlns:a16="http://schemas.microsoft.com/office/drawing/2014/main" id="{2C8B910F-238F-427C-9F77-B1B8F5199E3B}"/>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67</a:t>
            </a:fld>
            <a:endParaRPr lang="en-US" altLang="zh-TW"/>
          </a:p>
        </p:txBody>
      </p:sp>
      <p:sp>
        <p:nvSpPr>
          <p:cNvPr id="5" name="標題 1">
            <a:extLst>
              <a:ext uri="{FF2B5EF4-FFF2-40B4-BE49-F238E27FC236}">
                <a16:creationId xmlns:a16="http://schemas.microsoft.com/office/drawing/2014/main" id="{648C9AE7-55F5-4009-86B1-C8898AC7AD97}"/>
              </a:ext>
            </a:extLst>
          </p:cNvPr>
          <p:cNvSpPr>
            <a:spLocks noGrp="1"/>
          </p:cNvSpPr>
          <p:nvPr>
            <p:ph type="title"/>
          </p:nvPr>
        </p:nvSpPr>
        <p:spPr>
          <a:xfrm>
            <a:off x="609600" y="274638"/>
            <a:ext cx="10972800" cy="1143000"/>
          </a:xfrm>
        </p:spPr>
        <p:txBody>
          <a:bodyPr/>
          <a:lstStyle/>
          <a:p>
            <a:r>
              <a:rPr lang="en-US" altLang="zh-TW" sz="3200" dirty="0"/>
              <a:t>V. CONCLUSION</a:t>
            </a:r>
            <a:endParaRPr lang="zh-TW" altLang="en-US" sz="3200" dirty="0"/>
          </a:p>
        </p:txBody>
      </p:sp>
    </p:spTree>
    <p:extLst>
      <p:ext uri="{BB962C8B-B14F-4D97-AF65-F5344CB8AC3E}">
        <p14:creationId xmlns:p14="http://schemas.microsoft.com/office/powerpoint/2010/main" val="2100739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5G SBA different from the existing EPC based architectures, the conventional network elements in mobile core network are </a:t>
            </a:r>
            <a:r>
              <a:rPr lang="en-US" altLang="zh-TW" dirty="0">
                <a:solidFill>
                  <a:srgbClr val="FF0000"/>
                </a:solidFill>
              </a:rPr>
              <a:t>split and modularized into smaller and more lightweight network functions</a:t>
            </a:r>
            <a:r>
              <a:rPr lang="en-US" altLang="zh-TW" dirty="0"/>
              <a:t> which expose APIs for communication.</a:t>
            </a:r>
          </a:p>
          <a:p>
            <a:r>
              <a:rPr lang="en-US" altLang="zh-TW" dirty="0"/>
              <a:t>In this paper, we investigate the management and deployment framework for 5G service based core network with consideration of service guaranteed </a:t>
            </a:r>
            <a:r>
              <a:rPr lang="en-US" altLang="zh-TW" dirty="0">
                <a:solidFill>
                  <a:srgbClr val="FF0000"/>
                </a:solidFill>
              </a:rPr>
              <a:t>network slicing, service chain orchestration, and workload allocation. </a:t>
            </a:r>
          </a:p>
          <a:p>
            <a:endParaRPr lang="en-US" altLang="zh-TW" dirty="0"/>
          </a:p>
          <a:p>
            <a:pPr marL="0" indent="0">
              <a:buNone/>
            </a:pPr>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7</a:t>
            </a:fld>
            <a:endParaRPr lang="en-US" altLang="zh-TW"/>
          </a:p>
        </p:txBody>
      </p:sp>
    </p:spTree>
    <p:extLst>
      <p:ext uri="{BB962C8B-B14F-4D97-AF65-F5344CB8AC3E}">
        <p14:creationId xmlns:p14="http://schemas.microsoft.com/office/powerpoint/2010/main" val="400705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The main differences between the existing works and the proposed framework are shown as Table 1.</a:t>
            </a:r>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a:p>
        </p:txBody>
      </p:sp>
      <p:pic>
        <p:nvPicPr>
          <p:cNvPr id="5" name="圖片 4">
            <a:extLst>
              <a:ext uri="{FF2B5EF4-FFF2-40B4-BE49-F238E27FC236}">
                <a16:creationId xmlns:a16="http://schemas.microsoft.com/office/drawing/2014/main" id="{E2F60D3A-1ED6-463A-85D1-AB5661FA33E0}"/>
              </a:ext>
            </a:extLst>
          </p:cNvPr>
          <p:cNvPicPr>
            <a:picLocks noChangeAspect="1"/>
          </p:cNvPicPr>
          <p:nvPr/>
        </p:nvPicPr>
        <p:blipFill>
          <a:blip r:embed="rId3"/>
          <a:stretch>
            <a:fillRect/>
          </a:stretch>
        </p:blipFill>
        <p:spPr>
          <a:xfrm>
            <a:off x="2600072" y="2792620"/>
            <a:ext cx="6788656" cy="3448637"/>
          </a:xfrm>
          <a:prstGeom prst="rect">
            <a:avLst/>
          </a:prstGeom>
        </p:spPr>
      </p:pic>
    </p:spTree>
    <p:extLst>
      <p:ext uri="{BB962C8B-B14F-4D97-AF65-F5344CB8AC3E}">
        <p14:creationId xmlns:p14="http://schemas.microsoft.com/office/powerpoint/2010/main" val="2991440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0505683-3F85-4615-B286-0A4D87596D69}"/>
              </a:ext>
            </a:extLst>
          </p:cNvPr>
          <p:cNvSpPr>
            <a:spLocks noGrp="1"/>
          </p:cNvSpPr>
          <p:nvPr>
            <p:ph type="title"/>
          </p:nvPr>
        </p:nvSpPr>
        <p:spPr/>
        <p:txBody>
          <a:bodyPr/>
          <a:lstStyle/>
          <a:p>
            <a:r>
              <a:rPr lang="en-US" altLang="zh-TW" dirty="0"/>
              <a:t>I. INTRODUCTION</a:t>
            </a:r>
            <a:endParaRPr lang="zh-TW" altLang="en-US" dirty="0"/>
          </a:p>
        </p:txBody>
      </p:sp>
      <p:sp>
        <p:nvSpPr>
          <p:cNvPr id="3" name="內容版面配置區 2">
            <a:extLst>
              <a:ext uri="{FF2B5EF4-FFF2-40B4-BE49-F238E27FC236}">
                <a16:creationId xmlns:a16="http://schemas.microsoft.com/office/drawing/2014/main" id="{81EB200C-A879-4F3F-B64A-87E489B74643}"/>
              </a:ext>
            </a:extLst>
          </p:cNvPr>
          <p:cNvSpPr>
            <a:spLocks noGrp="1"/>
          </p:cNvSpPr>
          <p:nvPr>
            <p:ph idx="1"/>
          </p:nvPr>
        </p:nvSpPr>
        <p:spPr/>
        <p:txBody>
          <a:bodyPr/>
          <a:lstStyle/>
          <a:p>
            <a:r>
              <a:rPr lang="en-US" altLang="zh-TW" dirty="0"/>
              <a:t>The main contributions of this paper are summarized as follows.</a:t>
            </a:r>
            <a:endParaRPr lang="zh-TW" altLang="en-US" dirty="0">
              <a:solidFill>
                <a:srgbClr val="FF0000"/>
              </a:solidFill>
            </a:endParaRPr>
          </a:p>
          <a:p>
            <a:pPr marL="514350" indent="-514350">
              <a:buAutoNum type="arabicPeriod"/>
            </a:pPr>
            <a:r>
              <a:rPr lang="en-US" altLang="zh-TW" dirty="0"/>
              <a:t>In the proposed framework, the </a:t>
            </a:r>
            <a:r>
              <a:rPr lang="en-US" altLang="zh-TW" dirty="0">
                <a:solidFill>
                  <a:srgbClr val="FF0000"/>
                </a:solidFill>
              </a:rPr>
              <a:t>service management layer </a:t>
            </a:r>
            <a:r>
              <a:rPr lang="en-US" altLang="zh-TW" dirty="0"/>
              <a:t>is responsible for the service management and orchestration, while </a:t>
            </a:r>
            <a:r>
              <a:rPr lang="en-US" altLang="zh-TW" dirty="0">
                <a:solidFill>
                  <a:srgbClr val="FF0000"/>
                </a:solidFill>
              </a:rPr>
              <a:t>the core and flow SDN controllers in the infrastructure management layer</a:t>
            </a:r>
            <a:r>
              <a:rPr lang="en-US" altLang="zh-TW" dirty="0"/>
              <a:t> perform network function deployment, workload allocation, traffic scheduling, etc.</a:t>
            </a:r>
          </a:p>
          <a:p>
            <a:pPr marL="514350" indent="-514350">
              <a:buFont typeface="Wingdings" pitchFamily="2" charset="2"/>
              <a:buAutoNum type="arabicPeriod"/>
            </a:pPr>
            <a:r>
              <a:rPr lang="en-US" altLang="zh-TW" dirty="0"/>
              <a:t>And the end-to-end network slicing architecture is presented, where some network functions related to scenarios of </a:t>
            </a:r>
            <a:r>
              <a:rPr lang="en-US" altLang="zh-TW" dirty="0" err="1"/>
              <a:t>eMBB</a:t>
            </a:r>
            <a:r>
              <a:rPr lang="en-US" altLang="zh-TW" dirty="0"/>
              <a:t> and URLLC can be deployed on the edge servers.</a:t>
            </a:r>
          </a:p>
          <a:p>
            <a:pPr marL="514350" indent="-514350">
              <a:buAutoNum type="arabicPeriod"/>
            </a:pPr>
            <a:endParaRPr lang="en-US" altLang="zh-TW" dirty="0"/>
          </a:p>
          <a:p>
            <a:pPr marL="514350" indent="-514350">
              <a:buAutoNum type="arabicPeriod"/>
            </a:pPr>
            <a:endParaRPr lang="zh-TW" altLang="en-US" dirty="0"/>
          </a:p>
        </p:txBody>
      </p:sp>
      <p:sp>
        <p:nvSpPr>
          <p:cNvPr id="4" name="投影片編號版面配置區 3">
            <a:extLst>
              <a:ext uri="{FF2B5EF4-FFF2-40B4-BE49-F238E27FC236}">
                <a16:creationId xmlns:a16="http://schemas.microsoft.com/office/drawing/2014/main" id="{EA211A8C-CE49-4908-BC49-0C45ABFC58D8}"/>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a:p>
        </p:txBody>
      </p:sp>
    </p:spTree>
    <p:extLst>
      <p:ext uri="{BB962C8B-B14F-4D97-AF65-F5344CB8AC3E}">
        <p14:creationId xmlns:p14="http://schemas.microsoft.com/office/powerpoint/2010/main" val="2808296759"/>
      </p:ext>
    </p:extLst>
  </p:cSld>
  <p:clrMapOvr>
    <a:masterClrMapping/>
  </p:clrMapOvr>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50860</TotalTime>
  <Words>9193</Words>
  <Application>Microsoft Office PowerPoint</Application>
  <PresentationFormat>寬螢幕</PresentationFormat>
  <Paragraphs>638</Paragraphs>
  <Slides>67</Slides>
  <Notes>67</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67</vt:i4>
      </vt:variant>
    </vt:vector>
  </HeadingPairs>
  <TitlesOfParts>
    <vt:vector size="78" baseType="lpstr">
      <vt:lpstr>-apple-system</vt:lpstr>
      <vt:lpstr>微軟正黑體</vt:lpstr>
      <vt:lpstr>新細明體</vt:lpstr>
      <vt:lpstr>標楷體</vt:lpstr>
      <vt:lpstr>Arial</vt:lpstr>
      <vt:lpstr>Calibri</vt:lpstr>
      <vt:lpstr>Cambria Math</vt:lpstr>
      <vt:lpstr>Times New Roman</vt:lpstr>
      <vt:lpstr>Wingdings</vt:lpstr>
      <vt:lpstr>佈景主題1</vt:lpstr>
      <vt:lpstr>1_佈景主題1</vt:lpstr>
      <vt:lpstr>An SDN/NFV Based Framework for Management and Deployment of Service Based 5G Core Network</vt:lpstr>
      <vt:lpstr>Abstract</vt:lpstr>
      <vt:lpstr>Abstract</vt:lpstr>
      <vt:lpstr>I. INTRODUCTION</vt:lpstr>
      <vt:lpstr>I. INTRODUCTION</vt:lpstr>
      <vt:lpstr>I. INTRODUCTION</vt:lpstr>
      <vt:lpstr>I. INTRODUCTION</vt:lpstr>
      <vt:lpstr>I. INTRODUCTION</vt:lpstr>
      <vt:lpstr>I. INTRODUCTION</vt:lpstr>
      <vt:lpstr>I. INTRODUCTION</vt:lpstr>
      <vt:lpstr>II. THE MANAGEMENT ARCHITECTURE FOR 5G SERVICE BASED CORE NETWORK</vt:lpstr>
      <vt:lpstr>2.1 Service based architecture for 5G core network</vt:lpstr>
      <vt:lpstr>2.1 Service based architecture for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PowerPoint 簡報</vt:lpstr>
      <vt:lpstr>2.2 The proposed management architecture for service based 5G core network</vt:lpstr>
      <vt:lpstr>2.2 The proposed management architecture for service based 5G core network</vt:lpstr>
      <vt:lpstr>2.2 The proposed management architecture for service based 5G core network</vt:lpstr>
      <vt:lpstr>2.2 The proposed management architecture for service based 5G core network</vt:lpstr>
      <vt:lpstr>III. APPLICATIONS AND USE CASES</vt:lpstr>
      <vt:lpstr>3.1 Service guaranteed network slicing</vt:lpstr>
      <vt:lpstr>3.1 Service guaranteed network slicing</vt:lpstr>
      <vt:lpstr>3.1 Service guaranteed network slicing</vt:lpstr>
      <vt:lpstr>3.1 Service guaranteed network slicing</vt:lpstr>
      <vt:lpstr>3.2 Flexible orchestration of network functions</vt:lpstr>
      <vt:lpstr>3.2 Flexible orchestration of network functions</vt:lpstr>
      <vt:lpstr>3.2 Flexible orchestration of network functions</vt:lpstr>
      <vt:lpstr>3.2 Flexible orchestration of network functions</vt:lpstr>
      <vt:lpstr>3.2 Flexible orchestration of network functions</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3.3 Optimal workload allocation in 5G core network</vt:lpstr>
      <vt:lpstr>IV. EVALUATION AND ANALYSIS</vt:lpstr>
      <vt:lpstr>IV. EVALUATION AND ANALYSIS</vt:lpstr>
      <vt:lpstr>IV. EVALUATION AND ANALYSIS</vt:lpstr>
      <vt:lpstr>IV. EVALUATION AND ANALYSIS</vt:lpstr>
      <vt:lpstr>IV. EVALUATION AND ANALYSIS</vt:lpstr>
      <vt:lpstr>IV. EVALUATION AND ANALYSIS</vt:lpstr>
      <vt:lpstr>IV. EVALUATION AND ANALYSIS</vt:lpstr>
      <vt:lpstr>IV. EVALUATION AND ANALYSIS</vt:lpstr>
      <vt:lpstr>V.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chih</cp:lastModifiedBy>
  <cp:revision>904</cp:revision>
  <cp:lastPrinted>2020-05-04T09:21:17Z</cp:lastPrinted>
  <dcterms:created xsi:type="dcterms:W3CDTF">2019-11-04T09:26:48Z</dcterms:created>
  <dcterms:modified xsi:type="dcterms:W3CDTF">2021-04-28T06:02:22Z</dcterms:modified>
</cp:coreProperties>
</file>