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288" r:id="rId3"/>
    <p:sldId id="291" r:id="rId4"/>
    <p:sldId id="292" r:id="rId5"/>
    <p:sldId id="257" r:id="rId6"/>
    <p:sldId id="293" r:id="rId7"/>
    <p:sldId id="339" r:id="rId8"/>
    <p:sldId id="341" r:id="rId9"/>
    <p:sldId id="342"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343" r:id="rId24"/>
    <p:sldId id="271" r:id="rId25"/>
    <p:sldId id="272" r:id="rId26"/>
    <p:sldId id="273" r:id="rId27"/>
    <p:sldId id="274" r:id="rId28"/>
    <p:sldId id="275" r:id="rId29"/>
    <p:sldId id="276" r:id="rId30"/>
    <p:sldId id="277" r:id="rId31"/>
    <p:sldId id="278" r:id="rId32"/>
    <p:sldId id="344" r:id="rId33"/>
    <p:sldId id="280" r:id="rId34"/>
    <p:sldId id="281" r:id="rId35"/>
    <p:sldId id="300" r:id="rId36"/>
    <p:sldId id="282" r:id="rId37"/>
    <p:sldId id="294" r:id="rId38"/>
    <p:sldId id="301" r:id="rId39"/>
    <p:sldId id="345" r:id="rId40"/>
    <p:sldId id="302" r:id="rId41"/>
    <p:sldId id="295" r:id="rId42"/>
    <p:sldId id="296" r:id="rId43"/>
    <p:sldId id="297" r:id="rId44"/>
    <p:sldId id="346" r:id="rId45"/>
    <p:sldId id="298" r:id="rId46"/>
    <p:sldId id="299" r:id="rId47"/>
    <p:sldId id="303" r:id="rId48"/>
    <p:sldId id="305" r:id="rId49"/>
    <p:sldId id="304"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2" r:id="rId66"/>
    <p:sldId id="323" r:id="rId67"/>
    <p:sldId id="324" r:id="rId68"/>
    <p:sldId id="332" r:id="rId69"/>
    <p:sldId id="325" r:id="rId70"/>
    <p:sldId id="327" r:id="rId71"/>
    <p:sldId id="328" r:id="rId72"/>
    <p:sldId id="329" r:id="rId73"/>
    <p:sldId id="330" r:id="rId74"/>
    <p:sldId id="331" r:id="rId75"/>
    <p:sldId id="326" r:id="rId76"/>
    <p:sldId id="320" r:id="rId77"/>
    <p:sldId id="333" r:id="rId78"/>
    <p:sldId id="334" r:id="rId79"/>
    <p:sldId id="338" r:id="rId80"/>
    <p:sldId id="347" r:id="rId81"/>
    <p:sldId id="283" r:id="rId82"/>
    <p:sldId id="284" r:id="rId83"/>
    <p:sldId id="285" r:id="rId84"/>
    <p:sldId id="286" r:id="rId85"/>
    <p:sldId id="287" r:id="rId8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9559" autoAdjust="0"/>
  </p:normalViewPr>
  <p:slideViewPr>
    <p:cSldViewPr>
      <p:cViewPr varScale="1">
        <p:scale>
          <a:sx n="92" d="100"/>
          <a:sy n="92" d="100"/>
        </p:scale>
        <p:origin x="2124" y="7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2A813F6-9E3D-45A4-8FA7-B5D2E32906A9}" type="datetimeFigureOut">
              <a:rPr lang="zh-TW" altLang="en-US"/>
              <a:pPr>
                <a:defRPr/>
              </a:pPr>
              <a:t>2021/4/30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03777F2-46DA-4CD5-A5F9-4766A93A427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24B6CC8-882D-4A54-8518-67B3199A080B}" type="datetimeFigureOut">
              <a:rPr lang="zh-TW" altLang="en-US"/>
              <a:pPr>
                <a:defRPr/>
              </a:pPr>
              <a:t>2021/4/30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CBDBF1F-BC1E-4986-9CCD-863B571CAF7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zh.wikipedia.org/wiki/%E6%AF%94%E7%89%B9"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zh.wikipedia.org/wiki/%E5%A5%88%E7%89%B9"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這篇主要在講說 基於複雜的網路理論 </a:t>
            </a:r>
            <a:r>
              <a:rPr lang="en-US" altLang="zh-TW" smtClean="0"/>
              <a:t/>
            </a:r>
            <a:br>
              <a:rPr lang="en-US" altLang="zh-TW" smtClean="0"/>
            </a:br>
            <a:r>
              <a:rPr lang="zh-TW" altLang="en-US" smtClean="0"/>
              <a:t>去部屬三種不同服務類型的</a:t>
            </a:r>
            <a:r>
              <a:rPr lang="en-US" altLang="zh-TW" smtClean="0"/>
              <a:t>E2E</a:t>
            </a:r>
            <a:r>
              <a:rPr lang="zh-TW" altLang="en-US" smtClean="0"/>
              <a:t>網路切片</a:t>
            </a:r>
            <a:r>
              <a:rPr lang="en-US" altLang="zh-TW" smtClean="0"/>
              <a:t/>
            </a:r>
            <a:br>
              <a:rPr lang="en-US" altLang="zh-TW" smtClean="0"/>
            </a:br>
            <a:r>
              <a:rPr lang="zh-TW" altLang="en-US" smtClean="0"/>
              <a:t>三種典型類型 </a:t>
            </a:r>
            <a:r>
              <a:rPr lang="en-US" altLang="zh-TW" smtClean="0"/>
              <a:t>(Embb</a:t>
            </a:r>
            <a:r>
              <a:rPr lang="en-US" altLang="zh-TW" baseline="0" smtClean="0"/>
              <a:t> , mmtc ,urllc </a:t>
            </a:r>
            <a:r>
              <a:rPr lang="en-US" altLang="zh-TW" smtClean="0"/>
              <a:t>)</a:t>
            </a:r>
          </a:p>
          <a:p>
            <a:r>
              <a:rPr lang="zh-TW" altLang="en-US" smtClean="0"/>
              <a:t>部屬 代表說  將</a:t>
            </a:r>
            <a:r>
              <a:rPr lang="en-US" altLang="zh-TW" smtClean="0"/>
              <a:t>VNF</a:t>
            </a:r>
            <a:r>
              <a:rPr lang="zh-TW" altLang="en-US" smtClean="0"/>
              <a:t>部屬上去</a:t>
            </a:r>
            <a:r>
              <a:rPr lang="en-US" altLang="zh-TW" smtClean="0"/>
              <a:t>, </a:t>
            </a:r>
            <a:r>
              <a:rPr lang="zh-TW" altLang="en-US" smtClean="0"/>
              <a:t>再來串連這些</a:t>
            </a:r>
            <a:r>
              <a:rPr lang="en-US" altLang="zh-TW" smtClean="0"/>
              <a:t>VNF</a:t>
            </a:r>
            <a:r>
              <a:rPr lang="zh-TW" altLang="en-US" smtClean="0"/>
              <a:t>以滿足服務要求</a:t>
            </a:r>
            <a:endParaRPr lang="en-US" altLang="zh-TW" smtClean="0"/>
          </a:p>
          <a:p>
            <a:r>
              <a:rPr lang="zh-TW" altLang="en-US" smtClean="0"/>
              <a:t>網路理論考慮</a:t>
            </a:r>
            <a:r>
              <a:rPr lang="en-US" altLang="zh-TW" smtClean="0"/>
              <a:t>, </a:t>
            </a:r>
            <a:r>
              <a:rPr lang="zh-TW" altLang="en-US" smtClean="0"/>
              <a:t>網路節點的特性 </a:t>
            </a:r>
            <a:r>
              <a:rPr lang="en-US" altLang="zh-TW" smtClean="0"/>
              <a:t>, </a:t>
            </a:r>
            <a:r>
              <a:rPr lang="zh-TW" altLang="en-US" smtClean="0"/>
              <a:t>如</a:t>
            </a:r>
            <a:r>
              <a:rPr lang="en-US" altLang="zh-TW" smtClean="0"/>
              <a:t>degree</a:t>
            </a:r>
            <a:r>
              <a:rPr lang="zh-TW" altLang="en-US" smtClean="0"/>
              <a:t> 中間度</a:t>
            </a:r>
            <a:r>
              <a:rPr lang="en-US" altLang="zh-TW" smtClean="0"/>
              <a:t>, </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a:t>
            </a:fld>
            <a:endParaRPr lang="zh-TW" altLang="en-US"/>
          </a:p>
        </p:txBody>
      </p:sp>
    </p:spTree>
    <p:extLst>
      <p:ext uri="{BB962C8B-B14F-4D97-AF65-F5344CB8AC3E}">
        <p14:creationId xmlns:p14="http://schemas.microsoft.com/office/powerpoint/2010/main" val="155971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實際上，</a:t>
            </a:r>
            <a:r>
              <a:rPr lang="en-US" altLang="zh-TW" smtClean="0"/>
              <a:t>Ordonez-Lucena</a:t>
            </a:r>
            <a:r>
              <a:rPr lang="zh-TW" altLang="en-US" smtClean="0"/>
              <a:t>等人。 </a:t>
            </a:r>
            <a:r>
              <a:rPr lang="en-US" altLang="zh-TW" smtClean="0"/>
              <a:t>[6]</a:t>
            </a:r>
            <a:r>
              <a:rPr lang="zh-TW" altLang="en-US" smtClean="0"/>
              <a:t>通過 整合 </a:t>
            </a:r>
            <a:r>
              <a:rPr lang="en-US" altLang="zh-TW" smtClean="0"/>
              <a:t>SDN</a:t>
            </a:r>
            <a:r>
              <a:rPr lang="zh-TW" altLang="en-US" smtClean="0"/>
              <a:t>和</a:t>
            </a:r>
            <a:r>
              <a:rPr lang="en-US" altLang="zh-TW" smtClean="0"/>
              <a:t>NFV</a:t>
            </a:r>
            <a:r>
              <a:rPr lang="zh-TW" altLang="en-US" smtClean="0"/>
              <a:t>提出了</a:t>
            </a:r>
            <a:r>
              <a:rPr lang="en-US" altLang="zh-TW" smtClean="0"/>
              <a:t>NS</a:t>
            </a:r>
            <a:r>
              <a:rPr lang="zh-TW" altLang="en-US" smtClean="0"/>
              <a:t>的部署範例。</a:t>
            </a:r>
            <a:endParaRPr lang="en-US" altLang="zh-TW" smtClean="0"/>
          </a:p>
          <a:p>
            <a:r>
              <a:rPr lang="zh-TW" altLang="en-US" smtClean="0"/>
              <a:t> </a:t>
            </a:r>
            <a:r>
              <a:rPr lang="en-US" altLang="zh-TW" smtClean="0"/>
              <a:t>[7]</a:t>
            </a:r>
            <a:r>
              <a:rPr lang="zh-TW" altLang="en-US" smtClean="0"/>
              <a:t>首先提出了一個</a:t>
            </a:r>
            <a:r>
              <a:rPr lang="en-US" altLang="zh-TW" smtClean="0"/>
              <a:t>E2E 5G</a:t>
            </a:r>
            <a:r>
              <a:rPr lang="zh-TW" altLang="en-US" smtClean="0"/>
              <a:t>系統框架，並說明了 </a:t>
            </a:r>
            <a:r>
              <a:rPr lang="en-US" altLang="zh-TW" smtClean="0"/>
              <a:t>RAN</a:t>
            </a:r>
            <a:r>
              <a:rPr lang="zh-TW" altLang="en-US" smtClean="0"/>
              <a:t>和</a:t>
            </a:r>
            <a:r>
              <a:rPr lang="en-US" altLang="zh-TW" smtClean="0"/>
              <a:t>core network</a:t>
            </a:r>
            <a:r>
              <a:rPr lang="zh-TW" altLang="en-US" smtClean="0"/>
              <a:t>中的技術。</a:t>
            </a:r>
            <a:endParaRPr lang="en-US" altLang="zh-TW" smtClean="0"/>
          </a:p>
          <a:p>
            <a:endParaRPr lang="en-US" altLang="zh-TW" smtClean="0"/>
          </a:p>
          <a:p>
            <a:r>
              <a:rPr lang="zh-TW" altLang="en-US" smtClean="0"/>
              <a:t>然而，</a:t>
            </a:r>
            <a:r>
              <a:rPr lang="zh-TW" altLang="en-US" smtClean="0"/>
              <a:t>據作者所</a:t>
            </a:r>
            <a:r>
              <a:rPr lang="zh-TW" altLang="en-US" smtClean="0"/>
              <a:t>知，很少有研究為無線網絡中的</a:t>
            </a:r>
            <a:r>
              <a:rPr lang="en-US" altLang="zh-TW" smtClean="0"/>
              <a:t>E2E</a:t>
            </a:r>
            <a:r>
              <a:rPr lang="en-US" altLang="zh-TW" baseline="0" smtClean="0"/>
              <a:t> </a:t>
            </a:r>
            <a:r>
              <a:rPr lang="zh-TW" altLang="en-US" smtClean="0"/>
              <a:t>切片提供有效和實用的部署策略，</a:t>
            </a:r>
            <a:endParaRPr lang="en-US" altLang="zh-TW" smtClean="0"/>
          </a:p>
          <a:p>
            <a:r>
              <a:rPr lang="zh-TW" altLang="en-US" smtClean="0"/>
              <a:t>並且</a:t>
            </a:r>
            <a:r>
              <a:rPr lang="en-US" altLang="zh-TW" smtClean="0"/>
              <a:t>NS</a:t>
            </a:r>
            <a:r>
              <a:rPr lang="zh-TW" altLang="en-US" smtClean="0"/>
              <a:t>上的技術開發主要集中</a:t>
            </a:r>
            <a:r>
              <a:rPr lang="zh-TW" altLang="en-US" smtClean="0"/>
              <a:t>在核心網路切片上</a:t>
            </a:r>
            <a:r>
              <a:rPr lang="zh-TW" altLang="en-US" smtClean="0"/>
              <a:t>。</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15</a:t>
            </a:fld>
            <a:endParaRPr lang="zh-TW" altLang="en-US"/>
          </a:p>
        </p:txBody>
      </p:sp>
    </p:spTree>
    <p:extLst>
      <p:ext uri="{BB962C8B-B14F-4D97-AF65-F5344CB8AC3E}">
        <p14:creationId xmlns:p14="http://schemas.microsoft.com/office/powerpoint/2010/main" val="35939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參考文獻</a:t>
            </a:r>
            <a:r>
              <a:rPr lang="en-US" altLang="zh-TW" smtClean="0"/>
              <a:t>[8]</a:t>
            </a:r>
            <a:r>
              <a:rPr lang="zh-TW" altLang="en-US" smtClean="0"/>
              <a:t>定義網絡切片  就是 </a:t>
            </a:r>
            <a:r>
              <a:rPr lang="en-US" altLang="zh-TW" smtClean="0"/>
              <a:t>VNF</a:t>
            </a:r>
            <a:r>
              <a:rPr lang="zh-TW" altLang="en-US" smtClean="0"/>
              <a:t>和邏輯或物理的串聯  以滿足服務的需求</a:t>
            </a:r>
            <a:endParaRPr lang="en-US" altLang="zh-TW" smtClean="0"/>
          </a:p>
          <a:p>
            <a:r>
              <a:rPr lang="zh-TW" altLang="en-US" smtClean="0"/>
              <a:t>因此，</a:t>
            </a:r>
            <a:r>
              <a:rPr lang="en-US" altLang="zh-TW" smtClean="0"/>
              <a:t>NS</a:t>
            </a:r>
            <a:r>
              <a:rPr lang="zh-TW" altLang="en-US" smtClean="0"/>
              <a:t>的實現本質上就是</a:t>
            </a:r>
            <a:r>
              <a:rPr lang="en-US" altLang="zh-TW" smtClean="0"/>
              <a:t>VNF</a:t>
            </a:r>
            <a:r>
              <a:rPr lang="zh-TW" altLang="en-US" smtClean="0"/>
              <a:t>的部署和編排，</a:t>
            </a:r>
            <a:endParaRPr lang="en-US" altLang="zh-TW" smtClean="0"/>
          </a:p>
          <a:p>
            <a:r>
              <a:rPr lang="zh-TW" altLang="en-US" smtClean="0"/>
              <a:t>並且有關</a:t>
            </a:r>
            <a:r>
              <a:rPr lang="en-US" altLang="zh-TW" smtClean="0"/>
              <a:t>VNF</a:t>
            </a:r>
            <a:r>
              <a:rPr lang="zh-TW" altLang="en-US" smtClean="0"/>
              <a:t>放置的研究也很多。</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16</a:t>
            </a:fld>
            <a:endParaRPr lang="zh-TW" altLang="en-US"/>
          </a:p>
        </p:txBody>
      </p:sp>
    </p:spTree>
    <p:extLst>
      <p:ext uri="{BB962C8B-B14F-4D97-AF65-F5344CB8AC3E}">
        <p14:creationId xmlns:p14="http://schemas.microsoft.com/office/powerpoint/2010/main" val="416537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參考文獻</a:t>
            </a:r>
            <a:r>
              <a:rPr lang="en-US" altLang="zh-TW" smtClean="0"/>
              <a:t>[9]</a:t>
            </a:r>
            <a:r>
              <a:rPr lang="zh-TW" altLang="en-US" smtClean="0"/>
              <a:t>，</a:t>
            </a:r>
            <a:r>
              <a:rPr lang="en-US" altLang="zh-TW" smtClean="0"/>
              <a:t>[10]</a:t>
            </a:r>
            <a:r>
              <a:rPr lang="zh-TW" altLang="en-US" smtClean="0"/>
              <a:t>提出了</a:t>
            </a:r>
            <a:r>
              <a:rPr lang="en-US" altLang="zh-TW" smtClean="0"/>
              <a:t>VNF</a:t>
            </a:r>
            <a:r>
              <a:rPr lang="zh-TW" altLang="en-US" smtClean="0"/>
              <a:t>放置算法，</a:t>
            </a:r>
            <a:endParaRPr lang="en-US" altLang="zh-TW" smtClean="0"/>
          </a:p>
          <a:p>
            <a:r>
              <a:rPr lang="zh-TW" altLang="en-US" smtClean="0"/>
              <a:t>該算法僅針對單一類型的</a:t>
            </a:r>
            <a:r>
              <a:rPr lang="en-US" altLang="zh-TW" smtClean="0"/>
              <a:t>VNF</a:t>
            </a:r>
            <a:r>
              <a:rPr lang="zh-TW" altLang="en-US" smtClean="0"/>
              <a:t>鏈請求，而未考慮多種服務需求。</a:t>
            </a:r>
            <a:endParaRPr lang="en-US" altLang="zh-TW" smtClean="0"/>
          </a:p>
          <a:p>
            <a:endParaRPr lang="en-US" altLang="zh-TW" smtClean="0"/>
          </a:p>
          <a:p>
            <a:r>
              <a:rPr lang="zh-TW" altLang="en-US" smtClean="0"/>
              <a:t>此外，從切片到基礎設施網路的映射是一個典型的</a:t>
            </a:r>
            <a:endParaRPr lang="en-US" altLang="zh-TW" smtClean="0"/>
          </a:p>
          <a:p>
            <a:r>
              <a:rPr lang="zh-TW" altLang="en-US" smtClean="0"/>
              <a:t>虛擬網絡嵌入（</a:t>
            </a:r>
            <a:r>
              <a:rPr lang="en-US" altLang="zh-TW" smtClean="0"/>
              <a:t>VNE</a:t>
            </a:r>
            <a:r>
              <a:rPr lang="zh-TW" altLang="en-US" smtClean="0"/>
              <a:t>）問題</a:t>
            </a:r>
            <a:r>
              <a:rPr lang="en-US" altLang="zh-TW" smtClean="0"/>
              <a:t>[11]</a:t>
            </a:r>
            <a:r>
              <a:rPr lang="zh-TW" altLang="en-US" smtClean="0"/>
              <a:t>。</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17</a:t>
            </a:fld>
            <a:endParaRPr lang="zh-TW" altLang="en-US"/>
          </a:p>
        </p:txBody>
      </p:sp>
    </p:spTree>
    <p:extLst>
      <p:ext uri="{BB962C8B-B14F-4D97-AF65-F5344CB8AC3E}">
        <p14:creationId xmlns:p14="http://schemas.microsoft.com/office/powerpoint/2010/main" val="316280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隨著近年來對這兩個問題的研究日益成熟，</a:t>
            </a:r>
            <a:endParaRPr lang="en-US" altLang="zh-TW" smtClean="0"/>
          </a:p>
          <a:p>
            <a:r>
              <a:rPr lang="zh-TW" altLang="en-US" smtClean="0"/>
              <a:t>部署</a:t>
            </a:r>
            <a:r>
              <a:rPr lang="en-US" altLang="zh-TW" smtClean="0"/>
              <a:t>VNF</a:t>
            </a:r>
            <a:r>
              <a:rPr lang="zh-TW" altLang="en-US" smtClean="0"/>
              <a:t>帶來了資源利用和成本節省方面的諸多優勢。</a:t>
            </a:r>
            <a:endParaRPr lang="en-US" altLang="zh-TW" smtClean="0"/>
          </a:p>
          <a:p>
            <a:endParaRPr lang="en-US" altLang="zh-TW" smtClean="0"/>
          </a:p>
          <a:p>
            <a:r>
              <a:rPr lang="zh-TW" altLang="en-US" smtClean="0"/>
              <a:t>目前，儘管實現</a:t>
            </a:r>
            <a:r>
              <a:rPr lang="en-US" altLang="zh-TW" smtClean="0"/>
              <a:t>NS</a:t>
            </a:r>
            <a:r>
              <a:rPr lang="zh-TW" altLang="en-US" smtClean="0"/>
              <a:t>是必需的，但是在現有文獻中關於</a:t>
            </a:r>
            <a:r>
              <a:rPr lang="en-US" altLang="zh-TW" smtClean="0"/>
              <a:t>E2E</a:t>
            </a:r>
            <a:r>
              <a:rPr lang="zh-TW" altLang="en-US" smtClean="0"/>
              <a:t>網絡切片的部署的工作很少。</a:t>
            </a:r>
            <a:endParaRPr lang="en-US" altLang="zh-TW" smtClean="0"/>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18</a:t>
            </a:fld>
            <a:endParaRPr lang="zh-TW" altLang="en-US"/>
          </a:p>
        </p:txBody>
      </p:sp>
    </p:spTree>
    <p:extLst>
      <p:ext uri="{BB962C8B-B14F-4D97-AF65-F5344CB8AC3E}">
        <p14:creationId xmlns:p14="http://schemas.microsoft.com/office/powerpoint/2010/main" val="160248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一方面，端到端切片需要快速實例化，並應支持跨域部署。</a:t>
            </a:r>
            <a:endParaRPr lang="en-US" altLang="zh-TW" smtClean="0"/>
          </a:p>
          <a:p>
            <a:r>
              <a:rPr lang="zh-TW" altLang="en-US" smtClean="0"/>
              <a:t>另一方面，基礎設施網路的資源需要動態分配，以支持各種用例。</a:t>
            </a:r>
            <a:endParaRPr lang="en-US" altLang="zh-TW" smtClean="0"/>
          </a:p>
          <a:p>
            <a:r>
              <a:rPr lang="zh-TW" altLang="en-US" smtClean="0"/>
              <a:t>由於不同的</a:t>
            </a:r>
            <a:r>
              <a:rPr lang="en-US" altLang="zh-TW" smtClean="0"/>
              <a:t>use case  </a:t>
            </a:r>
            <a:r>
              <a:rPr lang="zh-TW" altLang="en-US" smtClean="0"/>
              <a:t>對不同</a:t>
            </a:r>
            <a:r>
              <a:rPr lang="en-US" altLang="zh-TW" smtClean="0"/>
              <a:t>domain</a:t>
            </a:r>
            <a:r>
              <a:rPr lang="en-US" altLang="zh-TW" baseline="0" smtClean="0"/>
              <a:t> </a:t>
            </a:r>
            <a:r>
              <a:rPr lang="zh-TW" altLang="en-US" baseline="0" smtClean="0"/>
              <a:t>的 </a:t>
            </a:r>
            <a:r>
              <a:rPr lang="zh-TW" altLang="en-US" smtClean="0"/>
              <a:t>資源有不同的要求，因此</a:t>
            </a:r>
            <a:r>
              <a:rPr lang="en-US" altLang="zh-TW" smtClean="0"/>
              <a:t>NS</a:t>
            </a:r>
            <a:r>
              <a:rPr lang="zh-TW" altLang="en-US" smtClean="0"/>
              <a:t>部署應面向服務。</a:t>
            </a:r>
            <a:endParaRPr lang="en-US" altLang="zh-TW" smtClean="0"/>
          </a:p>
          <a:p>
            <a:endParaRPr lang="en-US" altLang="zh-TW" smtClean="0"/>
          </a:p>
          <a:p>
            <a:r>
              <a:rPr lang="zh-TW" altLang="en-US" smtClean="0"/>
              <a:t>上述兩個方面對無線通訊系統中的</a:t>
            </a:r>
            <a:r>
              <a:rPr lang="en-US" altLang="zh-TW" smtClean="0"/>
              <a:t>NS</a:t>
            </a:r>
            <a:r>
              <a:rPr lang="zh-TW" altLang="en-US" smtClean="0"/>
              <a:t>部署提出了極大的挑戰。</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19</a:t>
            </a:fld>
            <a:endParaRPr lang="zh-TW" altLang="en-US"/>
          </a:p>
        </p:txBody>
      </p:sp>
    </p:spTree>
    <p:extLst>
      <p:ext uri="{BB962C8B-B14F-4D97-AF65-F5344CB8AC3E}">
        <p14:creationId xmlns:p14="http://schemas.microsoft.com/office/powerpoint/2010/main" val="842086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為了應對這些挑戰，我們提出了一種基於復雜網絡（</a:t>
            </a:r>
            <a:r>
              <a:rPr lang="en-US" altLang="zh-TW" smtClean="0"/>
              <a:t>CN</a:t>
            </a:r>
            <a:r>
              <a:rPr lang="zh-TW" altLang="en-US" smtClean="0"/>
              <a:t>）</a:t>
            </a:r>
            <a:endParaRPr lang="en-US" altLang="zh-TW" smtClean="0"/>
          </a:p>
          <a:p>
            <a:r>
              <a:rPr lang="zh-TW" altLang="en-US" smtClean="0"/>
              <a:t>理論的面向服務的端到端網絡切片部署策略。</a:t>
            </a:r>
            <a:endParaRPr lang="en-US" altLang="zh-TW" smtClean="0"/>
          </a:p>
          <a:p>
            <a:endParaRPr lang="en-US" altLang="zh-TW" smtClean="0"/>
          </a:p>
          <a:p>
            <a:r>
              <a:rPr lang="en-US" altLang="zh-TW" smtClean="0"/>
              <a:t>CN</a:t>
            </a:r>
            <a:r>
              <a:rPr lang="zh-TW" altLang="en-US" smtClean="0"/>
              <a:t>理論目地在分析拓撲特徵並預測網絡系統的動態行為</a:t>
            </a:r>
            <a:r>
              <a:rPr lang="en-US" altLang="zh-TW" smtClean="0"/>
              <a:t>[12]</a:t>
            </a:r>
            <a:r>
              <a:rPr lang="zh-TW" altLang="en-US" smtClean="0"/>
              <a:t>。</a:t>
            </a:r>
            <a:endParaRPr lang="en-US" altLang="zh-TW" smtClean="0"/>
          </a:p>
          <a:p>
            <a:endParaRPr lang="en-US" altLang="zh-TW" smtClean="0"/>
          </a:p>
          <a:p>
            <a:r>
              <a:rPr lang="zh-TW" altLang="en-US" smtClean="0"/>
              <a:t>實證研究表明，</a:t>
            </a:r>
            <a:endParaRPr lang="en-US" altLang="zh-TW" smtClean="0"/>
          </a:p>
          <a:p>
            <a:r>
              <a:rPr lang="zh-TW" altLang="en-US" smtClean="0"/>
              <a:t>許多現實生活中的通訊網路 </a:t>
            </a:r>
            <a:r>
              <a:rPr lang="zh-TW" altLang="en-US" smtClean="0"/>
              <a:t> 是 </a:t>
            </a:r>
            <a:r>
              <a:rPr lang="en-US" altLang="zh-TW" smtClean="0"/>
              <a:t>small-</a:t>
            </a:r>
            <a:r>
              <a:rPr lang="en-US" altLang="zh-TW" baseline="0" smtClean="0"/>
              <a:t> </a:t>
            </a:r>
            <a:r>
              <a:rPr lang="en-US" altLang="zh-TW" smtClean="0"/>
              <a:t>world scale-free</a:t>
            </a:r>
            <a:r>
              <a:rPr lang="zh-TW" altLang="en-US" smtClean="0"/>
              <a:t>的特性</a:t>
            </a:r>
            <a:endParaRPr lang="en-US" altLang="zh-TW" smtClean="0"/>
          </a:p>
          <a:p>
            <a:r>
              <a:rPr lang="en-US" altLang="zh-TW" sz="1200" b="0" i="0" kern="1200" smtClean="0">
                <a:solidFill>
                  <a:schemeClr val="tx1"/>
                </a:solidFill>
                <a:effectLst/>
                <a:latin typeface="+mn-lt"/>
                <a:ea typeface="+mn-ea"/>
                <a:cs typeface="+mn-cs"/>
              </a:rPr>
              <a:t>(</a:t>
            </a:r>
          </a:p>
          <a:p>
            <a:r>
              <a:rPr lang="zh-TW" altLang="en-US" sz="1200" b="0" i="0" kern="1200" smtClean="0">
                <a:solidFill>
                  <a:schemeClr val="tx1"/>
                </a:solidFill>
                <a:effectLst/>
                <a:latin typeface="+mn-lt"/>
                <a:ea typeface="+mn-ea"/>
                <a:cs typeface="+mn-cs"/>
              </a:rPr>
              <a:t>現實</a:t>
            </a:r>
            <a:r>
              <a:rPr lang="zh-TW" altLang="en-US" sz="1200" b="0" i="0" kern="1200" smtClean="0">
                <a:solidFill>
                  <a:schemeClr val="tx1"/>
                </a:solidFill>
                <a:effectLst/>
                <a:latin typeface="+mn-lt"/>
                <a:ea typeface="+mn-ea"/>
                <a:cs typeface="+mn-cs"/>
              </a:rPr>
              <a:t>生活中這麼多是</a:t>
            </a:r>
            <a:r>
              <a:rPr lang="en-US" altLang="zh-TW" sz="1200" b="0" i="0" kern="1200" smtClean="0">
                <a:solidFill>
                  <a:schemeClr val="tx1"/>
                </a:solidFill>
                <a:effectLst/>
                <a:latin typeface="+mn-lt"/>
                <a:ea typeface="+mn-ea"/>
                <a:cs typeface="+mn-cs"/>
              </a:rPr>
              <a:t>scale-free network</a:t>
            </a:r>
            <a:endParaRPr lang="en-US" altLang="zh-TW" smtClean="0"/>
          </a:p>
          <a:p>
            <a:r>
              <a:rPr lang="zh-TW" altLang="en-US" smtClean="0"/>
              <a:t>表現出小世界和無尺度的拓撲特性</a:t>
            </a:r>
            <a:r>
              <a:rPr lang="en-US" altLang="zh-TW" smtClean="0"/>
              <a:t>[13]</a:t>
            </a:r>
            <a:r>
              <a:rPr lang="zh-TW" altLang="en-US" smtClean="0"/>
              <a:t>，</a:t>
            </a:r>
            <a:r>
              <a:rPr lang="en-US" altLang="zh-TW" smtClean="0"/>
              <a:t>[14]</a:t>
            </a:r>
            <a:r>
              <a:rPr lang="zh-TW" altLang="en-US" smtClean="0"/>
              <a:t>。</a:t>
            </a:r>
            <a:endParaRPr lang="en-US" altLang="zh-TW" smtClean="0"/>
          </a:p>
          <a:p>
            <a:r>
              <a:rPr lang="en-US" altLang="zh-TW" smtClean="0"/>
              <a:t>)</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20</a:t>
            </a:fld>
            <a:endParaRPr lang="zh-TW" altLang="en-US"/>
          </a:p>
        </p:txBody>
      </p:sp>
    </p:spTree>
    <p:extLst>
      <p:ext uri="{BB962C8B-B14F-4D97-AF65-F5344CB8AC3E}">
        <p14:creationId xmlns:p14="http://schemas.microsoft.com/office/powerpoint/2010/main" val="86790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此外，</a:t>
            </a:r>
            <a:r>
              <a:rPr lang="en-US" altLang="zh-TW" smtClean="0"/>
              <a:t>[15]</a:t>
            </a:r>
            <a:r>
              <a:rPr lang="zh-TW" altLang="en-US" smtClean="0"/>
              <a:t>證明了使用適當的演算法，無線網絡是無尺度</a:t>
            </a:r>
            <a:r>
              <a:rPr lang="en-US" altLang="zh-TW" smtClean="0"/>
              <a:t>(</a:t>
            </a:r>
            <a:r>
              <a:rPr lang="zh-TW" altLang="en-US" smtClean="0"/>
              <a:t>或稱無標度</a:t>
            </a:r>
            <a:r>
              <a:rPr lang="en-US" altLang="zh-TW" smtClean="0"/>
              <a:t>)</a:t>
            </a:r>
            <a:r>
              <a:rPr lang="zh-TW" altLang="en-US" smtClean="0"/>
              <a:t>的。</a:t>
            </a:r>
            <a:endParaRPr lang="en-US" altLang="zh-TW" smtClean="0"/>
          </a:p>
          <a:p>
            <a:endParaRPr lang="en-US" altLang="zh-TW" smtClean="0"/>
          </a:p>
          <a:p>
            <a:r>
              <a:rPr lang="zh-TW" altLang="en-US" smtClean="0"/>
              <a:t>用</a:t>
            </a:r>
            <a:r>
              <a:rPr lang="en-US" altLang="zh-TW" smtClean="0"/>
              <a:t>CN</a:t>
            </a:r>
            <a:r>
              <a:rPr lang="zh-TW" altLang="en-US" smtClean="0"/>
              <a:t>理論分析拓撲結構對端到端</a:t>
            </a:r>
            <a:r>
              <a:rPr lang="en-US" altLang="zh-TW" smtClean="0"/>
              <a:t>NS</a:t>
            </a:r>
            <a:r>
              <a:rPr lang="zh-TW" altLang="en-US" smtClean="0"/>
              <a:t>部署的影響是合理且可靠的。</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21</a:t>
            </a:fld>
            <a:endParaRPr lang="zh-TW" altLang="en-US"/>
          </a:p>
        </p:txBody>
      </p:sp>
    </p:spTree>
    <p:extLst>
      <p:ext uri="{BB962C8B-B14F-4D97-AF65-F5344CB8AC3E}">
        <p14:creationId xmlns:p14="http://schemas.microsoft.com/office/powerpoint/2010/main" val="105896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1.</a:t>
            </a:r>
            <a:r>
              <a:rPr lang="zh-TW" altLang="en-US" smtClean="0"/>
              <a:t>建立描述端到端</a:t>
            </a:r>
            <a:r>
              <a:rPr lang="en-US" altLang="zh-TW" smtClean="0"/>
              <a:t>NS</a:t>
            </a:r>
            <a:r>
              <a:rPr lang="zh-TW" altLang="en-US" smtClean="0"/>
              <a:t>部署的數學模型。該數學模型由基礎設施網路模型，</a:t>
            </a:r>
            <a:endParaRPr lang="en-US" altLang="zh-TW" smtClean="0"/>
          </a:p>
          <a:p>
            <a:r>
              <a:rPr lang="zh-TW" altLang="en-US" smtClean="0"/>
              <a:t>網絡分片請求（</a:t>
            </a:r>
            <a:r>
              <a:rPr lang="en-US" altLang="zh-TW" smtClean="0"/>
              <a:t>NSR</a:t>
            </a:r>
            <a:r>
              <a:rPr lang="zh-TW" altLang="en-US" smtClean="0"/>
              <a:t>）模型和分片部署模型組成。 </a:t>
            </a:r>
            <a:endParaRPr lang="en-US" altLang="zh-TW" smtClean="0"/>
          </a:p>
          <a:p>
            <a:r>
              <a:rPr lang="zh-TW" altLang="en-US" smtClean="0"/>
              <a:t>這些模型是通過三個域進行的：</a:t>
            </a:r>
            <a:endParaRPr lang="en-US" altLang="zh-TW" smtClean="0"/>
          </a:p>
          <a:p>
            <a:r>
              <a:rPr lang="zh-TW" altLang="en-US" smtClean="0"/>
              <a:t>訪問網絡，傳輸網絡和核心網絡。</a:t>
            </a:r>
            <a:endParaRPr lang="en-US" altLang="zh-TW" smtClean="0"/>
          </a:p>
          <a:p>
            <a:endParaRPr lang="en-US" altLang="zh-TW" smtClean="0"/>
          </a:p>
          <a:p>
            <a:r>
              <a:rPr lang="en-US" altLang="zh-TW" smtClean="0"/>
              <a:t>2.</a:t>
            </a:r>
            <a:r>
              <a:rPr lang="zh-TW" altLang="en-US" smtClean="0"/>
              <a:t>為了滿足不同的服務要求，分別為三個用例係列提供了三個專用的部署策略。</a:t>
            </a:r>
            <a:endParaRPr lang="en-US" altLang="zh-TW" smtClean="0"/>
          </a:p>
          <a:p>
            <a:r>
              <a:rPr lang="zh-TW" altLang="en-US" smtClean="0"/>
              <a:t>通過分析三種用例的不同特徵，針對</a:t>
            </a:r>
            <a:r>
              <a:rPr lang="en-US" altLang="zh-TW" smtClean="0"/>
              <a:t>eMBB</a:t>
            </a:r>
            <a:r>
              <a:rPr lang="zh-TW" altLang="en-US" smtClean="0"/>
              <a:t>切片，</a:t>
            </a:r>
            <a:r>
              <a:rPr lang="en-US" altLang="zh-TW" smtClean="0"/>
              <a:t>mMTC</a:t>
            </a:r>
            <a:r>
              <a:rPr lang="zh-TW" altLang="en-US" smtClean="0"/>
              <a:t>切片和</a:t>
            </a:r>
            <a:r>
              <a:rPr lang="en-US" altLang="zh-TW" smtClean="0"/>
              <a:t>uRLLC</a:t>
            </a:r>
            <a:r>
              <a:rPr lang="zh-TW" altLang="en-US" smtClean="0"/>
              <a:t>切片分別使用了三種面向服務的部署算法和三個優化目標。</a:t>
            </a:r>
            <a:endParaRPr lang="en-US" altLang="zh-TW" smtClean="0"/>
          </a:p>
          <a:p>
            <a:endParaRPr lang="en-US" altLang="zh-TW" smtClean="0"/>
          </a:p>
          <a:p>
            <a:r>
              <a:rPr lang="en-US" altLang="zh-TW" smtClean="0"/>
              <a:t>3.</a:t>
            </a:r>
            <a:r>
              <a:rPr lang="zh-TW" altLang="en-US" smtClean="0"/>
              <a:t>為了提高基礎資源的利用率，增加服務提供商的收入，</a:t>
            </a:r>
            <a:endParaRPr lang="en-US" altLang="zh-TW" smtClean="0"/>
          </a:p>
          <a:p>
            <a:r>
              <a:rPr lang="zh-TW" altLang="en-US" smtClean="0"/>
              <a:t>基於</a:t>
            </a:r>
            <a:r>
              <a:rPr lang="en-US" altLang="zh-TW" smtClean="0"/>
              <a:t>CN</a:t>
            </a:r>
            <a:r>
              <a:rPr lang="zh-TW" altLang="en-US" smtClean="0"/>
              <a:t>理論對基礎設施的拓撲特性進行了分析。</a:t>
            </a:r>
            <a:endParaRPr lang="en-US" altLang="zh-TW" smtClean="0"/>
          </a:p>
          <a:p>
            <a:r>
              <a:rPr lang="en-US" altLang="zh-TW" smtClean="0"/>
              <a:t>(</a:t>
            </a:r>
            <a:r>
              <a:rPr lang="zh-TW" altLang="en-US" smtClean="0"/>
              <a:t>在部署</a:t>
            </a:r>
            <a:r>
              <a:rPr lang="en-US" altLang="zh-TW" smtClean="0"/>
              <a:t>NS</a:t>
            </a:r>
            <a:r>
              <a:rPr lang="zh-TW" altLang="en-US" smtClean="0"/>
              <a:t>時，拓撲屬性網絡與節點的本地資源結合在一起。</a:t>
            </a:r>
            <a:r>
              <a:rPr lang="en-US" altLang="zh-TW" smtClean="0"/>
              <a:t>)</a:t>
            </a:r>
          </a:p>
          <a:p>
            <a:endParaRPr lang="en-US" altLang="zh-TW" smtClean="0"/>
          </a:p>
          <a:p>
            <a:r>
              <a:rPr lang="en-US" altLang="zh-TW" smtClean="0"/>
              <a:t>4.</a:t>
            </a:r>
            <a:r>
              <a:rPr lang="zh-TW" altLang="en-US" smtClean="0"/>
              <a:t>進行了廣泛的模擬，以評估我們面向服務的部署策略的性能。</a:t>
            </a:r>
            <a:endParaRPr lang="en-US" altLang="zh-TW" smtClean="0"/>
          </a:p>
          <a:p>
            <a:r>
              <a:rPr lang="zh-TW" altLang="en-US" smtClean="0"/>
              <a:t>結果表明，我們的部署策略在資源效率和接受率方面表現更好，並且執行時間更少。</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22</a:t>
            </a:fld>
            <a:endParaRPr lang="zh-TW" altLang="en-US"/>
          </a:p>
        </p:txBody>
      </p:sp>
    </p:spTree>
    <p:extLst>
      <p:ext uri="{BB962C8B-B14F-4D97-AF65-F5344CB8AC3E}">
        <p14:creationId xmlns:p14="http://schemas.microsoft.com/office/powerpoint/2010/main" val="78693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作者簡要介紹了</a:t>
            </a:r>
            <a:r>
              <a:rPr lang="en-US" altLang="zh-TW" smtClean="0"/>
              <a:t>CN</a:t>
            </a:r>
            <a:r>
              <a:rPr lang="zh-TW" altLang="en-US" smtClean="0"/>
              <a:t>理論中的結構特徵，這些結構特徵對於獲取拓撲資訊有用。</a:t>
            </a:r>
            <a:endParaRPr lang="en-US" altLang="zh-TW" smtClean="0"/>
          </a:p>
          <a:p>
            <a:endParaRPr lang="en-US" altLang="zh-TW" smtClean="0"/>
          </a:p>
          <a:p>
            <a:r>
              <a:rPr lang="zh-TW" altLang="en-US" smtClean="0"/>
              <a:t>作者還簡要概述了用於</a:t>
            </a:r>
            <a:r>
              <a:rPr lang="en-US" altLang="zh-TW" smtClean="0"/>
              <a:t>5G</a:t>
            </a:r>
            <a:r>
              <a:rPr lang="zh-TW" altLang="en-US" smtClean="0"/>
              <a:t>網絡的</a:t>
            </a:r>
            <a:r>
              <a:rPr lang="en-US" altLang="zh-TW" smtClean="0"/>
              <a:t>E2E</a:t>
            </a:r>
            <a:r>
              <a:rPr lang="zh-TW" altLang="en-US" smtClean="0"/>
              <a:t>網絡切片的研究。</a:t>
            </a:r>
            <a:endParaRPr lang="en-US" altLang="zh-TW" smtClean="0"/>
          </a:p>
          <a:p>
            <a:endParaRPr lang="en-US" altLang="zh-TW" smtClean="0"/>
          </a:p>
          <a:p>
            <a:r>
              <a:rPr lang="zh-TW" altLang="en-US" smtClean="0"/>
              <a:t>作者回顧了一些有關</a:t>
            </a:r>
            <a:r>
              <a:rPr lang="en-US" altLang="zh-TW" smtClean="0"/>
              <a:t>VNF</a:t>
            </a:r>
            <a:r>
              <a:rPr lang="zh-TW" altLang="en-US" smtClean="0"/>
              <a:t>放置和</a:t>
            </a:r>
            <a:r>
              <a:rPr lang="en-US" altLang="zh-TW" smtClean="0"/>
              <a:t>VNE</a:t>
            </a:r>
            <a:r>
              <a:rPr lang="zh-TW" altLang="en-US" smtClean="0"/>
              <a:t>問題的現有文獻，顯示了它們對</a:t>
            </a:r>
            <a:r>
              <a:rPr lang="en-US" altLang="zh-TW" smtClean="0"/>
              <a:t>NS</a:t>
            </a:r>
            <a:r>
              <a:rPr lang="zh-TW" altLang="en-US" smtClean="0"/>
              <a:t>部署的貢獻。</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24</a:t>
            </a:fld>
            <a:endParaRPr lang="zh-TW" altLang="en-US"/>
          </a:p>
        </p:txBody>
      </p:sp>
    </p:spTree>
    <p:extLst>
      <p:ext uri="{BB962C8B-B14F-4D97-AF65-F5344CB8AC3E}">
        <p14:creationId xmlns:p14="http://schemas.microsoft.com/office/powerpoint/2010/main" val="3102505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根據對許多現實世界網絡的分析，在過去的幾十年中，已提出了幾種拓撲屬性來捕獲各種網路的結構特徵。</a:t>
            </a:r>
            <a:endParaRPr lang="en-US" altLang="zh-TW" smtClean="0"/>
          </a:p>
          <a:p>
            <a:r>
              <a:rPr lang="zh-TW" altLang="en-US" smtClean="0"/>
              <a:t>例如，</a:t>
            </a:r>
            <a:endParaRPr lang="en-US" altLang="zh-TW" smtClean="0"/>
          </a:p>
          <a:p>
            <a:endParaRPr lang="en-US" altLang="zh-TW" smtClean="0"/>
          </a:p>
          <a:p>
            <a:r>
              <a:rPr lang="en-US" altLang="zh-TW" smtClean="0"/>
              <a:t>Degree</a:t>
            </a:r>
            <a:r>
              <a:rPr lang="en-US" altLang="zh-TW" baseline="0" smtClean="0"/>
              <a:t> </a:t>
            </a:r>
          </a:p>
          <a:p>
            <a:r>
              <a:rPr lang="zh-TW" altLang="en-US" sz="1200" b="0" i="0" kern="1200" smtClean="0">
                <a:solidFill>
                  <a:schemeClr val="tx1"/>
                </a:solidFill>
                <a:effectLst/>
                <a:latin typeface="+mn-lt"/>
                <a:ea typeface="+mn-ea"/>
                <a:cs typeface="+mn-cs"/>
              </a:rPr>
              <a:t>度</a:t>
            </a:r>
            <a:r>
              <a:rPr lang="en-US" altLang="zh-TW" sz="1200" b="0" i="0" kern="1200" smtClean="0">
                <a:solidFill>
                  <a:schemeClr val="tx1"/>
                </a:solidFill>
                <a:effectLst/>
                <a:latin typeface="+mn-lt"/>
                <a:ea typeface="+mn-ea"/>
                <a:cs typeface="+mn-cs"/>
              </a:rPr>
              <a:t>(degree)</a:t>
            </a:r>
            <a:r>
              <a:rPr lang="zh-TW" altLang="en-US" sz="1200" b="0" i="0" kern="1200" smtClean="0">
                <a:solidFill>
                  <a:schemeClr val="tx1"/>
                </a:solidFill>
                <a:effectLst/>
                <a:latin typeface="+mn-lt"/>
                <a:ea typeface="+mn-ea"/>
                <a:cs typeface="+mn-cs"/>
              </a:rPr>
              <a:t>就是指該節點的</a:t>
            </a:r>
            <a:r>
              <a:rPr lang="en-US" altLang="zh-TW" sz="1200" b="0" i="0" kern="1200" smtClean="0">
                <a:solidFill>
                  <a:schemeClr val="tx1"/>
                </a:solidFill>
                <a:effectLst/>
                <a:latin typeface="+mn-lt"/>
                <a:ea typeface="+mn-ea"/>
                <a:cs typeface="+mn-cs"/>
              </a:rPr>
              <a:t>edges</a:t>
            </a:r>
            <a:r>
              <a:rPr lang="zh-TW" altLang="en-US" sz="1200" b="0" i="0" kern="1200" smtClean="0">
                <a:solidFill>
                  <a:schemeClr val="tx1"/>
                </a:solidFill>
                <a:effectLst/>
                <a:latin typeface="+mn-lt"/>
                <a:ea typeface="+mn-ea"/>
                <a:cs typeface="+mn-cs"/>
              </a:rPr>
              <a:t>數量，也就是</a:t>
            </a:r>
            <a:r>
              <a:rPr lang="zh-TW" altLang="en-US" sz="1200" b="1" i="0" kern="1200" smtClean="0">
                <a:solidFill>
                  <a:schemeClr val="tx1"/>
                </a:solidFill>
                <a:effectLst/>
                <a:latin typeface="+mn-lt"/>
                <a:ea typeface="+mn-ea"/>
                <a:cs typeface="+mn-cs"/>
              </a:rPr>
              <a:t>該節點與其他節點直接連接的總數</a:t>
            </a:r>
            <a:endParaRPr lang="en-US" altLang="zh-TW" sz="1200" b="1" i="0" kern="1200" smtClean="0">
              <a:solidFill>
                <a:schemeClr val="tx1"/>
              </a:solidFill>
              <a:effectLst/>
              <a:latin typeface="+mn-lt"/>
              <a:ea typeface="+mn-ea"/>
              <a:cs typeface="+mn-cs"/>
            </a:endParaRPr>
          </a:p>
          <a:p>
            <a:r>
              <a:rPr lang="en-US" altLang="zh-TW" baseline="0" smtClean="0"/>
              <a:t/>
            </a:r>
            <a:br>
              <a:rPr lang="en-US" altLang="zh-TW" baseline="0" smtClean="0"/>
            </a:br>
            <a:r>
              <a:rPr lang="en-US" altLang="zh-TW" baseline="0" smtClean="0"/>
              <a:t>(</a:t>
            </a:r>
            <a:r>
              <a:rPr lang="zh-TW" altLang="en-US" baseline="0" smtClean="0"/>
              <a:t>節點的度數衡量連接到它的邊的數量，這反映了影響的程度。節點度可以表示為</a:t>
            </a:r>
            <a:r>
              <a:rPr lang="en-US" altLang="zh-TW" baseline="0" smtClean="0"/>
              <a:t>)</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25</a:t>
            </a:fld>
            <a:endParaRPr lang="zh-TW" altLang="en-US"/>
          </a:p>
        </p:txBody>
      </p:sp>
    </p:spTree>
    <p:extLst>
      <p:ext uri="{BB962C8B-B14F-4D97-AF65-F5344CB8AC3E}">
        <p14:creationId xmlns:p14="http://schemas.microsoft.com/office/powerpoint/2010/main" val="196214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對於第五代無線通信系統，網絡切片已成為滿足各種</a:t>
            </a:r>
            <a:r>
              <a:rPr lang="en-US" altLang="zh-TW" smtClean="0"/>
              <a:t>use</a:t>
            </a:r>
            <a:r>
              <a:rPr lang="en-US" altLang="zh-TW" baseline="0" smtClean="0"/>
              <a:t> case </a:t>
            </a:r>
            <a:r>
              <a:rPr lang="zh-TW" altLang="en-US" baseline="0" smtClean="0"/>
              <a:t>和</a:t>
            </a:r>
            <a:r>
              <a:rPr lang="zh-TW" altLang="en-US" smtClean="0"/>
              <a:t>各種要求的關鍵概念。</a:t>
            </a:r>
            <a:endParaRPr lang="en-US" altLang="zh-TW" smtClean="0"/>
          </a:p>
          <a:p>
            <a:endParaRPr lang="en-US" altLang="zh-TW" smtClean="0"/>
          </a:p>
          <a:p>
            <a:r>
              <a:rPr lang="zh-TW" altLang="en-US" smtClean="0"/>
              <a:t>通過將基礎設施網路劃分為多個專用邏輯網路，無線網路可以支持廣泛的服務。</a:t>
            </a:r>
            <a:endParaRPr lang="en-US" altLang="zh-TW" smtClean="0"/>
          </a:p>
          <a:p>
            <a:endParaRPr lang="en-US" altLang="zh-TW" smtClean="0"/>
          </a:p>
          <a:p>
            <a:r>
              <a:rPr lang="zh-TW" altLang="en-US" smtClean="0"/>
              <a:t>但是，如何快速部署端到端切片在</a:t>
            </a:r>
            <a:r>
              <a:rPr lang="en-US" altLang="zh-TW" smtClean="0"/>
              <a:t>multi-domain</a:t>
            </a:r>
            <a:r>
              <a:rPr lang="zh-TW" altLang="en-US" smtClean="0"/>
              <a:t>無線網路基礎設施中是主要問題。</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a:t>
            </a:fld>
            <a:endParaRPr lang="zh-TW" altLang="en-US"/>
          </a:p>
        </p:txBody>
      </p:sp>
    </p:spTree>
    <p:extLst>
      <p:ext uri="{BB962C8B-B14F-4D97-AF65-F5344CB8AC3E}">
        <p14:creationId xmlns:p14="http://schemas.microsoft.com/office/powerpoint/2010/main" val="330896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中間性</a:t>
            </a:r>
            <a:endParaRPr lang="en-US" altLang="zh-TW" smtClean="0"/>
          </a:p>
          <a:p>
            <a:r>
              <a:rPr lang="en-US" altLang="zh-TW" smtClean="0"/>
              <a:t>(</a:t>
            </a:r>
            <a:r>
              <a:rPr lang="zh-TW" altLang="en-US" smtClean="0"/>
              <a:t>中間性中心度量化在鏈接其他對節點的路徑之間找到多少個節點。</a:t>
            </a:r>
            <a:endParaRPr lang="en-US" altLang="zh-TW" smtClean="0"/>
          </a:p>
          <a:p>
            <a:r>
              <a:rPr lang="zh-TW" altLang="en-US" smtClean="0"/>
              <a:t>中間性中心度定義為穿過該節點的任何一對節點之間的最短路徑的比例，</a:t>
            </a:r>
            <a:r>
              <a:rPr lang="en-US" altLang="zh-TW" smtClean="0"/>
              <a:t>)</a:t>
            </a:r>
          </a:p>
          <a:p>
            <a:endParaRPr lang="en-US" altLang="zh-TW" smtClean="0"/>
          </a:p>
          <a:p>
            <a:r>
              <a:rPr lang="zh-TW" altLang="en-US" sz="1200" b="0" i="0" kern="1200" smtClean="0">
                <a:solidFill>
                  <a:schemeClr val="tx1"/>
                </a:solidFill>
                <a:effectLst/>
                <a:latin typeface="+mn-lt"/>
                <a:ea typeface="+mn-ea"/>
                <a:cs typeface="+mn-cs"/>
              </a:rPr>
              <a:t>中間性</a:t>
            </a:r>
            <a:r>
              <a:rPr lang="en-US" altLang="zh-TW" sz="1200" b="0" i="0" kern="1200" smtClean="0">
                <a:solidFill>
                  <a:schemeClr val="tx1"/>
                </a:solidFill>
                <a:effectLst/>
                <a:latin typeface="+mn-lt"/>
                <a:ea typeface="+mn-ea"/>
                <a:cs typeface="+mn-cs"/>
              </a:rPr>
              <a:t>(betweenness centrality)</a:t>
            </a:r>
          </a:p>
          <a:p>
            <a:r>
              <a:rPr lang="zh-TW" altLang="en-US" sz="1200" b="0" i="0" kern="1200" smtClean="0">
                <a:solidFill>
                  <a:schemeClr val="tx1"/>
                </a:solidFill>
                <a:effectLst/>
                <a:latin typeface="+mn-lt"/>
                <a:ea typeface="+mn-ea"/>
                <a:cs typeface="+mn-cs"/>
              </a:rPr>
              <a:t>是在衡量一個節點在網路中的仲介效果，</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倘若該節點以外的節點，彼此之間的最短路徑大多經過該節點，</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表示</a:t>
            </a:r>
            <a:r>
              <a:rPr lang="en-US" altLang="zh-TW" sz="1200" b="0" i="0" kern="1200" smtClean="0">
                <a:solidFill>
                  <a:schemeClr val="tx1"/>
                </a:solidFill>
                <a:effectLst/>
                <a:latin typeface="+mn-lt"/>
                <a:ea typeface="+mn-ea"/>
                <a:cs typeface="+mn-cs"/>
              </a:rPr>
              <a:t>betweenness centrality</a:t>
            </a:r>
            <a:r>
              <a:rPr lang="zh-TW" altLang="en-US" sz="1200" b="0" i="0" kern="1200" smtClean="0">
                <a:solidFill>
                  <a:schemeClr val="tx1"/>
                </a:solidFill>
                <a:effectLst/>
                <a:latin typeface="+mn-lt"/>
                <a:ea typeface="+mn-ea"/>
                <a:cs typeface="+mn-cs"/>
              </a:rPr>
              <a:t>越大，</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它就像是一個重要的交通樞紐，透過它你總能在最短路徑抵達欲尋訪的節點。</a:t>
            </a:r>
            <a:endParaRPr lang="en-US" altLang="zh-TW" smtClean="0"/>
          </a:p>
          <a:p>
            <a:endParaRPr lang="en-US" altLang="zh-TW" smtClean="0"/>
          </a:p>
          <a:p>
            <a:r>
              <a:rPr lang="zh-TW" altLang="en-US" smtClean="0"/>
              <a:t>可以用以下方式表示：</a:t>
            </a:r>
            <a:endParaRPr lang="en-US" altLang="zh-TW" smtClean="0"/>
          </a:p>
          <a:p>
            <a:r>
              <a:rPr lang="zh-TW" altLang="en-US" smtClean="0"/>
              <a:t>在該等式中，</a:t>
            </a:r>
            <a:r>
              <a:rPr lang="en-US" altLang="zh-TW" smtClean="0"/>
              <a:t>σst</a:t>
            </a:r>
            <a:r>
              <a:rPr lang="zh-TW" altLang="en-US" smtClean="0"/>
              <a:t>是從節點</a:t>
            </a:r>
            <a:r>
              <a:rPr lang="en-US" altLang="zh-TW" smtClean="0"/>
              <a:t>s</a:t>
            </a:r>
            <a:r>
              <a:rPr lang="zh-TW" altLang="en-US" smtClean="0"/>
              <a:t>到節點</a:t>
            </a:r>
            <a:r>
              <a:rPr lang="en-US" altLang="zh-TW" smtClean="0"/>
              <a:t>t</a:t>
            </a:r>
            <a:r>
              <a:rPr lang="zh-TW" altLang="en-US" smtClean="0"/>
              <a:t>的最短路徑的總數，</a:t>
            </a:r>
            <a:endParaRPr lang="en-US" altLang="zh-TW" smtClean="0"/>
          </a:p>
          <a:p>
            <a:r>
              <a:rPr lang="zh-TW" altLang="en-US" smtClean="0"/>
              <a:t>而</a:t>
            </a:r>
            <a:r>
              <a:rPr lang="en-US" altLang="zh-TW" smtClean="0"/>
              <a:t>σst</a:t>
            </a:r>
            <a:r>
              <a:rPr lang="zh-TW" altLang="en-US" smtClean="0"/>
              <a:t>（</a:t>
            </a:r>
            <a:r>
              <a:rPr lang="en-US" altLang="zh-TW" smtClean="0"/>
              <a:t>i</a:t>
            </a:r>
            <a:r>
              <a:rPr lang="zh-TW" altLang="en-US" smtClean="0"/>
              <a:t>）是通過節點</a:t>
            </a:r>
            <a:r>
              <a:rPr lang="en-US" altLang="zh-TW" smtClean="0"/>
              <a:t>i</a:t>
            </a:r>
            <a:r>
              <a:rPr lang="zh-TW" altLang="en-US" smtClean="0"/>
              <a:t>的那些路徑的數量。</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26</a:t>
            </a:fld>
            <a:endParaRPr lang="zh-TW" altLang="en-US"/>
          </a:p>
        </p:txBody>
      </p:sp>
    </p:spTree>
    <p:extLst>
      <p:ext uri="{BB962C8B-B14F-4D97-AF65-F5344CB8AC3E}">
        <p14:creationId xmlns:p14="http://schemas.microsoft.com/office/powerpoint/2010/main" val="2584571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許多研究集中在無線電資源虛擬化 如</a:t>
            </a:r>
            <a:r>
              <a:rPr lang="en-US" altLang="zh-TW" smtClean="0"/>
              <a:t>[16]</a:t>
            </a:r>
            <a:r>
              <a:rPr lang="zh-TW" altLang="en-US" smtClean="0"/>
              <a:t>，</a:t>
            </a:r>
            <a:r>
              <a:rPr lang="en-US" altLang="zh-TW" smtClean="0"/>
              <a:t>[17]</a:t>
            </a:r>
            <a:r>
              <a:rPr lang="zh-TW" altLang="en-US" smtClean="0"/>
              <a:t>，</a:t>
            </a:r>
            <a:endParaRPr lang="en-US" altLang="zh-TW" smtClean="0"/>
          </a:p>
          <a:p>
            <a:r>
              <a:rPr lang="en-US" altLang="zh-TW" smtClean="0"/>
              <a:t>[18]</a:t>
            </a:r>
            <a:r>
              <a:rPr lang="zh-TW" altLang="en-US" smtClean="0"/>
              <a:t>，</a:t>
            </a:r>
            <a:r>
              <a:rPr lang="en-US" altLang="zh-TW" smtClean="0"/>
              <a:t>[19]</a:t>
            </a:r>
            <a:r>
              <a:rPr lang="zh-TW" altLang="en-US" smtClean="0"/>
              <a:t> 在網路功能的管理和編排，</a:t>
            </a:r>
            <a:endParaRPr lang="en-US" altLang="zh-TW" smtClean="0"/>
          </a:p>
          <a:p>
            <a:r>
              <a:rPr lang="zh-TW" altLang="en-US" smtClean="0"/>
              <a:t>服務映射和服務描述</a:t>
            </a:r>
            <a:r>
              <a:rPr lang="en-US" altLang="zh-TW" smtClean="0"/>
              <a:t>[16]</a:t>
            </a:r>
            <a:r>
              <a:rPr lang="zh-TW" altLang="en-US" smtClean="0"/>
              <a:t>。</a:t>
            </a:r>
            <a:endParaRPr lang="en-US" altLang="zh-TW" smtClean="0"/>
          </a:p>
          <a:p>
            <a:endParaRPr lang="en-US" altLang="zh-TW" smtClean="0"/>
          </a:p>
          <a:p>
            <a:r>
              <a:rPr lang="zh-TW" altLang="en-US" smtClean="0"/>
              <a:t>儘管</a:t>
            </a:r>
            <a:r>
              <a:rPr lang="en-US" altLang="zh-TW" smtClean="0"/>
              <a:t>NS</a:t>
            </a:r>
            <a:r>
              <a:rPr lang="zh-TW" altLang="en-US" smtClean="0"/>
              <a:t>已在固網中實現，</a:t>
            </a:r>
            <a:endParaRPr lang="en-US" altLang="zh-TW" smtClean="0"/>
          </a:p>
          <a:p>
            <a:r>
              <a:rPr lang="zh-TW" altLang="en-US" smtClean="0"/>
              <a:t>但在移動網路的端到端</a:t>
            </a:r>
            <a:r>
              <a:rPr lang="en-US" altLang="zh-TW" smtClean="0"/>
              <a:t>NS</a:t>
            </a:r>
            <a:r>
              <a:rPr lang="zh-TW" altLang="en-US" smtClean="0"/>
              <a:t>仍然落後。</a:t>
            </a:r>
            <a:endParaRPr lang="en-US" altLang="zh-TW" smtClean="0"/>
          </a:p>
          <a:p>
            <a:r>
              <a:rPr lang="zh-TW" altLang="en-US" smtClean="0"/>
              <a:t>仍然缺乏有效的端到端切片部署和管理。</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27</a:t>
            </a:fld>
            <a:endParaRPr lang="zh-TW" altLang="en-US"/>
          </a:p>
        </p:txBody>
      </p:sp>
    </p:spTree>
    <p:extLst>
      <p:ext uri="{BB962C8B-B14F-4D97-AF65-F5344CB8AC3E}">
        <p14:creationId xmlns:p14="http://schemas.microsoft.com/office/powerpoint/2010/main" val="153333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[20]</a:t>
            </a:r>
            <a:r>
              <a:rPr lang="zh-TW" altLang="en-US" smtClean="0"/>
              <a:t>這篇舉例說明了</a:t>
            </a:r>
            <a:r>
              <a:rPr lang="en-US" altLang="zh-TW" smtClean="0"/>
              <a:t>NS</a:t>
            </a:r>
            <a:r>
              <a:rPr lang="zh-TW" altLang="en-US" smtClean="0"/>
              <a:t>即服務（</a:t>
            </a:r>
            <a:r>
              <a:rPr lang="en-US" altLang="zh-TW" smtClean="0"/>
              <a:t>NSaaS</a:t>
            </a:r>
            <a:r>
              <a:rPr lang="zh-TW" altLang="en-US" smtClean="0"/>
              <a:t>），</a:t>
            </a:r>
            <a:endParaRPr lang="en-US" altLang="zh-TW" smtClean="0"/>
          </a:p>
          <a:p>
            <a:r>
              <a:rPr lang="zh-TW" altLang="en-US" smtClean="0"/>
              <a:t>並介紹了</a:t>
            </a:r>
            <a:r>
              <a:rPr lang="en-US" altLang="zh-TW" smtClean="0"/>
              <a:t>NSaaS</a:t>
            </a:r>
            <a:r>
              <a:rPr lang="zh-TW" altLang="en-US" smtClean="0"/>
              <a:t>的業務模型。</a:t>
            </a:r>
            <a:endParaRPr lang="en-US" altLang="zh-TW" smtClean="0"/>
          </a:p>
          <a:p>
            <a:r>
              <a:rPr lang="en-US" altLang="zh-TW" smtClean="0"/>
              <a:t>[21]</a:t>
            </a:r>
            <a:r>
              <a:rPr lang="zh-TW" altLang="en-US" smtClean="0"/>
              <a:t>這篇介紹了</a:t>
            </a:r>
            <a:r>
              <a:rPr lang="en-US" altLang="zh-TW" smtClean="0"/>
              <a:t>PERMIT</a:t>
            </a:r>
            <a:r>
              <a:rPr lang="zh-TW" altLang="en-US" smtClean="0"/>
              <a:t>切片編排系統，</a:t>
            </a:r>
            <a:endParaRPr lang="en-US" altLang="zh-TW" smtClean="0"/>
          </a:p>
          <a:p>
            <a:r>
              <a:rPr lang="zh-TW" altLang="en-US" smtClean="0"/>
              <a:t>這是第一個考慮端到端切片的系統。</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28</a:t>
            </a:fld>
            <a:endParaRPr lang="zh-TW" altLang="en-US"/>
          </a:p>
        </p:txBody>
      </p:sp>
    </p:spTree>
    <p:extLst>
      <p:ext uri="{BB962C8B-B14F-4D97-AF65-F5344CB8AC3E}">
        <p14:creationId xmlns:p14="http://schemas.microsoft.com/office/powerpoint/2010/main" val="331573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為了將虛擬化資源動態分配給</a:t>
            </a:r>
            <a:r>
              <a:rPr lang="en-US" altLang="zh-TW" smtClean="0"/>
              <a:t>VNF</a:t>
            </a:r>
            <a:r>
              <a:rPr lang="zh-TW" altLang="en-US" smtClean="0"/>
              <a:t>，</a:t>
            </a:r>
            <a:endParaRPr lang="en-US" altLang="zh-TW" smtClean="0"/>
          </a:p>
          <a:p>
            <a:r>
              <a:rPr lang="zh-TW" altLang="en-US" smtClean="0"/>
              <a:t>有許多用於部署（</a:t>
            </a:r>
            <a:r>
              <a:rPr lang="en-US" altLang="zh-TW" smtClean="0"/>
              <a:t>SFC</a:t>
            </a:r>
            <a:r>
              <a:rPr lang="zh-TW" altLang="en-US" smtClean="0"/>
              <a:t>）的演算法。</a:t>
            </a:r>
            <a:endParaRPr lang="en-US" altLang="zh-TW" smtClean="0"/>
          </a:p>
          <a:p>
            <a:endParaRPr lang="en-US" altLang="zh-TW" smtClean="0"/>
          </a:p>
          <a:p>
            <a:r>
              <a:rPr lang="zh-TW" altLang="en-US" smtClean="0"/>
              <a:t>這些演算法如</a:t>
            </a:r>
            <a:r>
              <a:rPr lang="en-US" altLang="zh-TW" smtClean="0"/>
              <a:t>[27]</a:t>
            </a:r>
            <a:r>
              <a:rPr lang="zh-TW" altLang="en-US" smtClean="0"/>
              <a:t>，</a:t>
            </a:r>
            <a:r>
              <a:rPr lang="en-US" altLang="zh-TW" smtClean="0"/>
              <a:t>[28]</a:t>
            </a:r>
            <a:r>
              <a:rPr lang="zh-TW" altLang="en-US" smtClean="0"/>
              <a:t>提供了優化</a:t>
            </a:r>
            <a:r>
              <a:rPr lang="en-US" altLang="zh-TW" smtClean="0"/>
              <a:t>VNF</a:t>
            </a:r>
            <a:r>
              <a:rPr lang="zh-TW" altLang="en-US" smtClean="0"/>
              <a:t>放置問題的解決方法。</a:t>
            </a:r>
            <a:endParaRPr lang="en-US" altLang="zh-TW" smtClean="0"/>
          </a:p>
          <a:p>
            <a:endParaRPr lang="en-US" altLang="zh-TW" smtClean="0"/>
          </a:p>
          <a:p>
            <a:r>
              <a:rPr lang="zh-TW" altLang="en-US" smtClean="0"/>
              <a:t>與動態</a:t>
            </a:r>
            <a:r>
              <a:rPr lang="en-US" altLang="zh-TW" smtClean="0"/>
              <a:t>VNF</a:t>
            </a:r>
            <a:r>
              <a:rPr lang="zh-TW" altLang="en-US" smtClean="0"/>
              <a:t>放置算法類似，</a:t>
            </a:r>
            <a:endParaRPr lang="en-US" altLang="zh-TW" smtClean="0"/>
          </a:p>
          <a:p>
            <a:r>
              <a:rPr lang="zh-TW" altLang="en-US" smtClean="0"/>
              <a:t> </a:t>
            </a:r>
            <a:r>
              <a:rPr lang="en-US" altLang="zh-TW" smtClean="0"/>
              <a:t>[30]</a:t>
            </a:r>
            <a:r>
              <a:rPr lang="zh-TW" altLang="en-US" smtClean="0"/>
              <a:t>這篇 介紹了彈性虛擬網路功能放置（</a:t>
            </a:r>
            <a:r>
              <a:rPr lang="en-US" altLang="zh-TW" smtClean="0"/>
              <a:t>EVNFP</a:t>
            </a:r>
            <a:r>
              <a:rPr lang="zh-TW" altLang="en-US" smtClean="0"/>
              <a:t>）問題，</a:t>
            </a:r>
            <a:endParaRPr lang="en-US" altLang="zh-TW" smtClean="0"/>
          </a:p>
          <a:p>
            <a:r>
              <a:rPr lang="zh-TW" altLang="en-US" smtClean="0"/>
              <a:t>並提出了一種模型 用於在提供</a:t>
            </a:r>
            <a:r>
              <a:rPr lang="en-US" altLang="zh-TW" smtClean="0"/>
              <a:t>VNF</a:t>
            </a:r>
            <a:r>
              <a:rPr lang="zh-TW" altLang="en-US" smtClean="0"/>
              <a:t>服務時最小化運營成本的模型。</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29</a:t>
            </a:fld>
            <a:endParaRPr lang="zh-TW" altLang="en-US"/>
          </a:p>
        </p:txBody>
      </p:sp>
    </p:spTree>
    <p:extLst>
      <p:ext uri="{BB962C8B-B14F-4D97-AF65-F5344CB8AC3E}">
        <p14:creationId xmlns:p14="http://schemas.microsoft.com/office/powerpoint/2010/main" val="109017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為了實現基礎設施資源的最佳資源利用，</a:t>
            </a:r>
            <a:endParaRPr lang="en-US" altLang="zh-TW" smtClean="0"/>
          </a:p>
          <a:p>
            <a:endParaRPr lang="en-US" altLang="zh-TW" smtClean="0"/>
          </a:p>
          <a:p>
            <a:r>
              <a:rPr lang="zh-TW" altLang="en-US" smtClean="0"/>
              <a:t>這些文獻沒有考慮基礎設施網路的特徵，</a:t>
            </a:r>
            <a:endParaRPr lang="en-US" altLang="zh-TW" smtClean="0"/>
          </a:p>
          <a:p>
            <a:r>
              <a:rPr lang="zh-TW" altLang="en-US" smtClean="0"/>
              <a:t>而忽略了對 提供商的資源需求相匹配的放置演算法的調查</a:t>
            </a:r>
            <a:r>
              <a:rPr lang="en-US" altLang="zh-TW" smtClean="0"/>
              <a:t>/</a:t>
            </a:r>
            <a:r>
              <a:rPr lang="zh-TW" altLang="en-US" smtClean="0"/>
              <a:t>研究。</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30</a:t>
            </a:fld>
            <a:endParaRPr lang="zh-TW" altLang="en-US"/>
          </a:p>
        </p:txBody>
      </p:sp>
    </p:spTree>
    <p:extLst>
      <p:ext uri="{BB962C8B-B14F-4D97-AF65-F5344CB8AC3E}">
        <p14:creationId xmlns:p14="http://schemas.microsoft.com/office/powerpoint/2010/main" val="3848609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[31]</a:t>
            </a:r>
            <a:r>
              <a:rPr lang="zh-TW" altLang="en-US" smtClean="0"/>
              <a:t>對</a:t>
            </a:r>
            <a:r>
              <a:rPr lang="en-US" altLang="zh-TW" smtClean="0"/>
              <a:t>VNE</a:t>
            </a:r>
            <a:r>
              <a:rPr lang="zh-TW" altLang="en-US" smtClean="0"/>
              <a:t>演算法進行了全面的調查。</a:t>
            </a:r>
            <a:endParaRPr lang="en-US" altLang="zh-TW" smtClean="0"/>
          </a:p>
          <a:p>
            <a:endParaRPr lang="en-US" altLang="zh-TW" smtClean="0"/>
          </a:p>
          <a:p>
            <a:r>
              <a:rPr lang="zh-TW" altLang="en-US" smtClean="0"/>
              <a:t>在處理節點和</a:t>
            </a:r>
            <a:r>
              <a:rPr lang="en-US" altLang="zh-TW" smtClean="0"/>
              <a:t>link</a:t>
            </a:r>
            <a:r>
              <a:rPr lang="zh-TW" altLang="en-US" smtClean="0"/>
              <a:t>中的虛擬資源分配時，</a:t>
            </a:r>
            <a:endParaRPr lang="en-US" altLang="zh-TW" smtClean="0"/>
          </a:p>
          <a:p>
            <a:r>
              <a:rPr lang="en-US" altLang="zh-TW" smtClean="0"/>
              <a:t>VNE</a:t>
            </a:r>
            <a:r>
              <a:rPr lang="zh-TW" altLang="en-US" smtClean="0"/>
              <a:t>可以分為兩個子問題：</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31</a:t>
            </a:fld>
            <a:endParaRPr lang="zh-TW" altLang="en-US"/>
          </a:p>
        </p:txBody>
      </p:sp>
    </p:spTree>
    <p:extLst>
      <p:ext uri="{BB962C8B-B14F-4D97-AF65-F5344CB8AC3E}">
        <p14:creationId xmlns:p14="http://schemas.microsoft.com/office/powerpoint/2010/main" val="2842917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smtClean="0">
                <a:solidFill>
                  <a:schemeClr val="tx1"/>
                </a:solidFill>
                <a:latin typeface="+mn-lt"/>
                <a:ea typeface="+mn-ea"/>
                <a:cs typeface="+mn-cs"/>
              </a:rPr>
              <a:t>基礎設施網路可以抽象為無向加權圖，可以表示為</a:t>
            </a:r>
            <a:endParaRPr lang="en-US" altLang="zh-TW" sz="1200" b="0" i="0" u="none" strike="noStrike" kern="1200" baseline="0" smtClean="0">
              <a:solidFill>
                <a:schemeClr val="tx1"/>
              </a:solidFill>
              <a:latin typeface="+mn-lt"/>
              <a:ea typeface="+mn-ea"/>
              <a:cs typeface="+mn-cs"/>
            </a:endParaRPr>
          </a:p>
          <a:p>
            <a:r>
              <a:rPr lang="zh-TW" altLang="en-US" sz="1200" b="0" i="1" u="none" strike="noStrike" kern="1200" baseline="0" smtClean="0">
                <a:solidFill>
                  <a:schemeClr val="tx1"/>
                </a:solidFill>
                <a:latin typeface="+mn-lt"/>
                <a:ea typeface="+mn-ea"/>
                <a:cs typeface="+mn-cs"/>
              </a:rPr>
              <a:t> </a:t>
            </a:r>
            <a:endParaRPr lang="en-US" altLang="zh-TW" sz="1200" b="0" i="1" u="none" strike="noStrike" kern="1200" baseline="0" smtClean="0">
              <a:solidFill>
                <a:schemeClr val="tx1"/>
              </a:solidFill>
              <a:latin typeface="+mn-lt"/>
              <a:ea typeface="+mn-ea"/>
              <a:cs typeface="+mn-cs"/>
            </a:endParaRPr>
          </a:p>
          <a:p>
            <a:r>
              <a:rPr lang="en-US" altLang="zh-TW" sz="1200" b="0" i="0" u="none" strike="noStrike" kern="1200" baseline="0" smtClean="0">
                <a:solidFill>
                  <a:schemeClr val="tx1"/>
                </a:solidFill>
                <a:latin typeface="+mn-lt"/>
                <a:ea typeface="+mn-ea"/>
                <a:cs typeface="+mn-cs"/>
              </a:rPr>
              <a:t>Ni </a:t>
            </a:r>
            <a:r>
              <a:rPr lang="zh-TW" altLang="en-US" sz="1200" b="0" i="0" u="none" strike="noStrike" kern="1200" baseline="0" smtClean="0">
                <a:solidFill>
                  <a:schemeClr val="tx1"/>
                </a:solidFill>
                <a:latin typeface="+mn-lt"/>
                <a:ea typeface="+mn-ea"/>
                <a:cs typeface="+mn-cs"/>
              </a:rPr>
              <a:t>代表一組物理節點 可以分成 </a:t>
            </a:r>
            <a:r>
              <a:rPr lang="en-US" altLang="zh-TW" sz="1200" b="0" i="0" u="none" strike="noStrike" kern="1200" baseline="0" smtClean="0">
                <a:solidFill>
                  <a:schemeClr val="tx1"/>
                </a:solidFill>
                <a:latin typeface="+mn-lt"/>
                <a:ea typeface="+mn-ea"/>
                <a:cs typeface="+mn-cs"/>
              </a:rPr>
              <a:t>base station / optical switch / core nodes</a:t>
            </a:r>
          </a:p>
          <a:p>
            <a:r>
              <a:rPr lang="en-US" altLang="zh-TW" sz="1200" b="0" i="0" u="none" strike="noStrike" kern="1200" baseline="0" smtClean="0">
                <a:solidFill>
                  <a:schemeClr val="tx1"/>
                </a:solidFill>
                <a:latin typeface="+mn-lt"/>
                <a:ea typeface="+mn-ea"/>
                <a:cs typeface="+mn-cs"/>
              </a:rPr>
              <a:t>Ei </a:t>
            </a:r>
            <a:r>
              <a:rPr lang="zh-TW" altLang="en-US" sz="1200" b="0" i="0" u="none" strike="noStrike" kern="1200" baseline="0" smtClean="0">
                <a:solidFill>
                  <a:schemeClr val="tx1"/>
                </a:solidFill>
                <a:latin typeface="+mn-lt"/>
                <a:ea typeface="+mn-ea"/>
                <a:cs typeface="+mn-cs"/>
              </a:rPr>
              <a:t>代表 一組 </a:t>
            </a:r>
            <a:r>
              <a:rPr lang="en-US" altLang="zh-TW" sz="1200" b="0" i="0" u="none" strike="noStrike" kern="1200" baseline="0" smtClean="0">
                <a:solidFill>
                  <a:schemeClr val="tx1"/>
                </a:solidFill>
                <a:latin typeface="+mn-lt"/>
                <a:ea typeface="+mn-ea"/>
                <a:cs typeface="+mn-cs"/>
              </a:rPr>
              <a:t>link , </a:t>
            </a:r>
            <a:r>
              <a:rPr lang="zh-TW" altLang="en-US" sz="1200" b="0" i="0" u="none" strike="noStrike" kern="1200" baseline="0" smtClean="0">
                <a:solidFill>
                  <a:schemeClr val="tx1"/>
                </a:solidFill>
                <a:latin typeface="+mn-lt"/>
                <a:ea typeface="+mn-ea"/>
                <a:cs typeface="+mn-cs"/>
              </a:rPr>
              <a:t>包含 無線</a:t>
            </a:r>
            <a:r>
              <a:rPr lang="en-US" altLang="zh-TW" sz="1200" b="0" i="0" u="none" strike="noStrike" kern="1200" baseline="0" smtClean="0">
                <a:solidFill>
                  <a:schemeClr val="tx1"/>
                </a:solidFill>
                <a:latin typeface="+mn-lt"/>
                <a:ea typeface="+mn-ea"/>
                <a:cs typeface="+mn-cs"/>
              </a:rPr>
              <a:t>link </a:t>
            </a:r>
            <a:r>
              <a:rPr lang="zh-TW" altLang="en-US" sz="1200" b="0" i="0" u="none" strike="noStrike" kern="1200" baseline="0" smtClean="0">
                <a:solidFill>
                  <a:schemeClr val="tx1"/>
                </a:solidFill>
                <a:latin typeface="+mn-lt"/>
                <a:ea typeface="+mn-ea"/>
                <a:cs typeface="+mn-cs"/>
              </a:rPr>
              <a:t>和 有線的 </a:t>
            </a:r>
            <a:r>
              <a:rPr lang="en-US" altLang="zh-TW" sz="1200" b="0" i="0" kern="1200" smtClean="0">
                <a:solidFill>
                  <a:schemeClr val="tx1"/>
                </a:solidFill>
                <a:effectLst/>
                <a:latin typeface="+mn-lt"/>
                <a:ea typeface="+mn-ea"/>
                <a:cs typeface="+mn-cs"/>
              </a:rPr>
              <a:t>wired optical links</a:t>
            </a:r>
          </a:p>
          <a:p>
            <a:r>
              <a:rPr lang="zh-TW" altLang="en-US" sz="1200" b="0" i="0" kern="1200" smtClean="0">
                <a:solidFill>
                  <a:schemeClr val="tx1"/>
                </a:solidFill>
                <a:effectLst/>
                <a:latin typeface="+mn-lt"/>
                <a:ea typeface="+mn-ea"/>
                <a:cs typeface="+mn-cs"/>
              </a:rPr>
              <a:t>無線</a:t>
            </a:r>
            <a:r>
              <a:rPr lang="en-US" altLang="zh-TW" sz="1200" b="0" i="0" kern="1200" smtClean="0">
                <a:solidFill>
                  <a:schemeClr val="tx1"/>
                </a:solidFill>
                <a:effectLst/>
                <a:latin typeface="+mn-lt"/>
                <a:ea typeface="+mn-ea"/>
                <a:cs typeface="+mn-cs"/>
              </a:rPr>
              <a:t>link </a:t>
            </a:r>
            <a:r>
              <a:rPr lang="zh-TW" altLang="en-US" sz="1200" b="0" i="0" kern="1200" smtClean="0">
                <a:solidFill>
                  <a:schemeClr val="tx1"/>
                </a:solidFill>
                <a:effectLst/>
                <a:latin typeface="+mn-lt"/>
                <a:ea typeface="+mn-ea"/>
                <a:cs typeface="+mn-cs"/>
              </a:rPr>
              <a:t>包含 基地台或其他 無線裝置</a:t>
            </a:r>
            <a:r>
              <a:rPr lang="en-US" altLang="zh-TW" sz="1200" b="0" i="0" kern="1200" smtClean="0">
                <a:solidFill>
                  <a:schemeClr val="tx1"/>
                </a:solidFill>
                <a:effectLst/>
                <a:latin typeface="+mn-lt"/>
                <a:ea typeface="+mn-ea"/>
                <a:cs typeface="+mn-cs"/>
              </a:rPr>
              <a:t>(</a:t>
            </a:r>
            <a:r>
              <a:rPr lang="zh-TW" altLang="en-US" sz="1200" b="0" i="0" kern="1200" smtClean="0">
                <a:solidFill>
                  <a:schemeClr val="tx1"/>
                </a:solidFill>
                <a:effectLst/>
                <a:latin typeface="+mn-lt"/>
                <a:ea typeface="+mn-ea"/>
                <a:cs typeface="+mn-cs"/>
              </a:rPr>
              <a:t>如 </a:t>
            </a:r>
            <a:r>
              <a:rPr lang="en-US" altLang="zh-TW" sz="1200" b="0" i="0" kern="1200" smtClean="0">
                <a:solidFill>
                  <a:schemeClr val="tx1"/>
                </a:solidFill>
                <a:effectLst/>
                <a:latin typeface="+mn-lt"/>
                <a:ea typeface="+mn-ea"/>
                <a:cs typeface="+mn-cs"/>
              </a:rPr>
              <a:t>IoT</a:t>
            </a:r>
            <a:r>
              <a:rPr lang="zh-TW" altLang="en-US" sz="1200" b="0" i="0" kern="1200" smtClean="0">
                <a:solidFill>
                  <a:schemeClr val="tx1"/>
                </a:solidFill>
                <a:effectLst/>
                <a:latin typeface="+mn-lt"/>
                <a:ea typeface="+mn-ea"/>
                <a:cs typeface="+mn-cs"/>
              </a:rPr>
              <a:t>等</a:t>
            </a:r>
            <a:r>
              <a:rPr lang="en-US" altLang="zh-TW" sz="1200" b="0" i="0" kern="1200" smtClean="0">
                <a:solidFill>
                  <a:schemeClr val="tx1"/>
                </a:solidFill>
                <a:effectLst/>
                <a:latin typeface="+mn-lt"/>
                <a:ea typeface="+mn-ea"/>
                <a:cs typeface="+mn-cs"/>
              </a:rPr>
              <a:t>)</a:t>
            </a:r>
          </a:p>
          <a:p>
            <a:r>
              <a:rPr lang="en-US" altLang="zh-TW" sz="1200" b="0" i="0" kern="1200" smtClean="0">
                <a:solidFill>
                  <a:schemeClr val="tx1"/>
                </a:solidFill>
                <a:effectLst/>
                <a:latin typeface="+mn-lt"/>
                <a:ea typeface="+mn-ea"/>
                <a:cs typeface="+mn-cs"/>
              </a:rPr>
              <a:t>Describes the resources available on the node: CPU, memory, </a:t>
            </a:r>
          </a:p>
          <a:p>
            <a:r>
              <a:rPr lang="en-US" altLang="zh-TW" sz="1200" b="0" i="0" kern="1200" smtClean="0">
                <a:solidFill>
                  <a:schemeClr val="tx1"/>
                </a:solidFill>
                <a:effectLst/>
                <a:latin typeface="+mn-lt"/>
                <a:ea typeface="+mn-ea"/>
                <a:cs typeface="+mn-cs"/>
              </a:rPr>
              <a:t>The fields in the capacity block indicate the total amount of resources that a Node has.</a:t>
            </a:r>
          </a:p>
          <a:p>
            <a:r>
              <a:rPr lang="en-US" altLang="zh-TW" sz="1200" b="0" i="0" u="none" strike="noStrike" kern="1200" baseline="0" smtClean="0">
                <a:solidFill>
                  <a:schemeClr val="tx1"/>
                </a:solidFill>
                <a:effectLst/>
                <a:latin typeface="+mn-lt"/>
                <a:ea typeface="+mn-ea"/>
                <a:cs typeface="+mn-cs"/>
              </a:rPr>
              <a:t>Ci </a:t>
            </a:r>
            <a:r>
              <a:rPr lang="zh-TW" altLang="en-US" sz="1200" b="0" i="0" u="none" strike="noStrike" kern="1200" baseline="0" smtClean="0">
                <a:solidFill>
                  <a:schemeClr val="tx1"/>
                </a:solidFill>
                <a:effectLst/>
                <a:latin typeface="+mn-lt"/>
                <a:ea typeface="+mn-ea"/>
                <a:cs typeface="+mn-cs"/>
              </a:rPr>
              <a:t>代表  基地台和 </a:t>
            </a:r>
            <a:r>
              <a:rPr lang="en-US" altLang="zh-TW" sz="1200" b="0" i="0" u="none" strike="noStrike" kern="1200" baseline="0" smtClean="0">
                <a:solidFill>
                  <a:schemeClr val="tx1"/>
                </a:solidFill>
                <a:effectLst/>
                <a:latin typeface="+mn-lt"/>
                <a:ea typeface="+mn-ea"/>
                <a:cs typeface="+mn-cs"/>
              </a:rPr>
              <a:t>core node </a:t>
            </a:r>
            <a:r>
              <a:rPr lang="zh-TW" altLang="en-US" sz="1200" b="0" i="0" u="none" strike="noStrike" kern="1200" baseline="0" smtClean="0">
                <a:solidFill>
                  <a:schemeClr val="tx1"/>
                </a:solidFill>
                <a:effectLst/>
                <a:latin typeface="+mn-lt"/>
                <a:ea typeface="+mn-ea"/>
                <a:cs typeface="+mn-cs"/>
              </a:rPr>
              <a:t>的 </a:t>
            </a:r>
            <a:r>
              <a:rPr lang="en-US" altLang="zh-TW" sz="1200" b="0" i="0" u="none" strike="noStrike" kern="1200" baseline="0" smtClean="0">
                <a:solidFill>
                  <a:schemeClr val="tx1"/>
                </a:solidFill>
                <a:effectLst/>
                <a:latin typeface="+mn-lt"/>
                <a:ea typeface="+mn-ea"/>
                <a:cs typeface="+mn-cs"/>
              </a:rPr>
              <a:t>capacity , </a:t>
            </a:r>
            <a:r>
              <a:rPr lang="zh-TW" altLang="en-US" sz="1200" b="0" i="0" u="none" strike="noStrike" kern="1200" baseline="0" smtClean="0">
                <a:solidFill>
                  <a:schemeClr val="tx1"/>
                </a:solidFill>
                <a:effectLst/>
                <a:latin typeface="+mn-lt"/>
                <a:ea typeface="+mn-ea"/>
                <a:cs typeface="+mn-cs"/>
              </a:rPr>
              <a:t> 資源總量</a:t>
            </a:r>
            <a:r>
              <a:rPr lang="en-US" altLang="zh-TW" sz="1200" b="0" i="0" u="none" strike="noStrike" kern="1200" baseline="0" smtClean="0">
                <a:solidFill>
                  <a:schemeClr val="tx1"/>
                </a:solidFill>
                <a:effectLst/>
                <a:latin typeface="+mn-lt"/>
                <a:ea typeface="+mn-ea"/>
                <a:cs typeface="+mn-cs"/>
              </a:rPr>
              <a:t>(CPU , memory )</a:t>
            </a:r>
            <a:r>
              <a:rPr lang="zh-TW" altLang="en-US" sz="1200" b="0" i="0" u="none" strike="noStrike" kern="1200" baseline="0" smtClean="0">
                <a:solidFill>
                  <a:schemeClr val="tx1"/>
                </a:solidFill>
                <a:effectLst/>
                <a:latin typeface="+mn-lt"/>
                <a:ea typeface="+mn-ea"/>
                <a:cs typeface="+mn-cs"/>
              </a:rPr>
              <a:t>等</a:t>
            </a:r>
            <a:endParaRPr lang="en-US" altLang="zh-TW" sz="1200" b="0" i="0" u="none" strike="noStrike" kern="1200" baseline="0" smtClean="0">
              <a:solidFill>
                <a:schemeClr val="tx1"/>
              </a:solidFill>
              <a:effectLst/>
              <a:latin typeface="+mn-lt"/>
              <a:ea typeface="+mn-ea"/>
              <a:cs typeface="+mn-cs"/>
            </a:endParaRPr>
          </a:p>
          <a:p>
            <a:r>
              <a:rPr lang="en-US" altLang="zh-TW" sz="1200" b="0" i="0" u="none" strike="noStrike" kern="1200" baseline="0" smtClean="0">
                <a:solidFill>
                  <a:schemeClr val="tx1"/>
                </a:solidFill>
                <a:latin typeface="+mn-lt"/>
                <a:ea typeface="+mn-ea"/>
                <a:cs typeface="+mn-cs"/>
              </a:rPr>
              <a:t>Bi </a:t>
            </a:r>
            <a:r>
              <a:rPr lang="zh-TW" altLang="en-US" sz="1200" b="0" i="0" u="none" strike="noStrike" kern="1200" baseline="0" smtClean="0">
                <a:solidFill>
                  <a:schemeClr val="tx1"/>
                </a:solidFill>
                <a:latin typeface="+mn-lt"/>
                <a:ea typeface="+mn-ea"/>
                <a:cs typeface="+mn-cs"/>
              </a:rPr>
              <a:t>代表 頻寬 </a:t>
            </a:r>
            <a:r>
              <a:rPr lang="en-US" altLang="zh-TW" sz="1200" b="0" i="0" u="none" strike="noStrike" kern="1200" baseline="0" smtClean="0">
                <a:solidFill>
                  <a:schemeClr val="tx1"/>
                </a:solidFill>
                <a:latin typeface="+mn-lt"/>
                <a:ea typeface="+mn-ea"/>
                <a:cs typeface="+mn-cs"/>
              </a:rPr>
              <a:t>,</a:t>
            </a:r>
            <a:r>
              <a:rPr lang="zh-TW" altLang="en-US" sz="1200" b="0" i="0" u="none" strike="noStrike" kern="1200" baseline="0" smtClean="0">
                <a:solidFill>
                  <a:schemeClr val="tx1"/>
                </a:solidFill>
                <a:latin typeface="+mn-lt"/>
                <a:ea typeface="+mn-ea"/>
                <a:cs typeface="+mn-cs"/>
              </a:rPr>
              <a:t>也是分成無線</a:t>
            </a:r>
            <a:r>
              <a:rPr lang="en-US" altLang="zh-TW" sz="1200" b="0" i="0" u="none" strike="noStrike" kern="1200" baseline="0" smtClean="0">
                <a:solidFill>
                  <a:schemeClr val="tx1"/>
                </a:solidFill>
                <a:latin typeface="+mn-lt"/>
                <a:ea typeface="+mn-ea"/>
                <a:cs typeface="+mn-cs"/>
              </a:rPr>
              <a:t>/ </a:t>
            </a:r>
            <a:r>
              <a:rPr lang="zh-TW" altLang="en-US" sz="1200" b="0" i="0" u="none" strike="noStrike" kern="1200" baseline="0" smtClean="0">
                <a:solidFill>
                  <a:schemeClr val="tx1"/>
                </a:solidFill>
                <a:latin typeface="+mn-lt"/>
                <a:ea typeface="+mn-ea"/>
                <a:cs typeface="+mn-cs"/>
              </a:rPr>
              <a:t>有線  </a:t>
            </a:r>
            <a:endParaRPr lang="en-US" altLang="zh-TW" sz="1200" b="0" i="0" u="none" strike="noStrike" kern="1200" baseline="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33</a:t>
            </a:fld>
            <a:endParaRPr lang="zh-TW" altLang="en-US"/>
          </a:p>
        </p:txBody>
      </p:sp>
    </p:spTree>
    <p:extLst>
      <p:ext uri="{BB962C8B-B14F-4D97-AF65-F5344CB8AC3E}">
        <p14:creationId xmlns:p14="http://schemas.microsoft.com/office/powerpoint/2010/main" val="2228787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Request</a:t>
            </a:r>
            <a:r>
              <a:rPr lang="en-US" altLang="zh-TW" baseline="0" smtClean="0"/>
              <a:t> model </a:t>
            </a:r>
            <a:br>
              <a:rPr lang="en-US" altLang="zh-TW" baseline="0" smtClean="0"/>
            </a:br>
            <a:r>
              <a:rPr lang="zh-TW" altLang="en-US" baseline="0" smtClean="0"/>
              <a:t>這篇文中因為主要由三種服務組成</a:t>
            </a:r>
            <a:r>
              <a:rPr lang="en-US" altLang="zh-TW" baseline="0" smtClean="0"/>
              <a:t/>
            </a:r>
            <a:br>
              <a:rPr lang="en-US" altLang="zh-TW" baseline="0" smtClean="0"/>
            </a:br>
            <a:r>
              <a:rPr lang="zh-TW" altLang="en-US" baseline="0" smtClean="0"/>
              <a:t>所有 由</a:t>
            </a:r>
            <a:r>
              <a:rPr lang="en-US" altLang="zh-TW" baseline="0" smtClean="0"/>
              <a:t>Embb , Mmtc , uRLLC </a:t>
            </a:r>
            <a:r>
              <a:rPr lang="zh-TW" altLang="en-US" baseline="0" smtClean="0"/>
              <a:t>聯集組成</a:t>
            </a:r>
            <a:r>
              <a:rPr lang="en-US" altLang="zh-TW" baseline="0" smtClean="0"/>
              <a:t/>
            </a:r>
            <a:br>
              <a:rPr lang="en-US" altLang="zh-TW" baseline="0" smtClean="0"/>
            </a:br>
            <a:r>
              <a:rPr lang="en-US" altLang="zh-TW" baseline="0" smtClean="0"/>
              <a:t/>
            </a:r>
            <a:br>
              <a:rPr lang="en-US" altLang="zh-TW" baseline="0" smtClean="0"/>
            </a:br>
            <a:r>
              <a:rPr lang="zh-TW" altLang="en-US" baseline="0" smtClean="0"/>
              <a:t>每個</a:t>
            </a:r>
            <a:r>
              <a:rPr lang="en-US" altLang="zh-TW" baseline="0" smtClean="0"/>
              <a:t>request</a:t>
            </a:r>
            <a:r>
              <a:rPr lang="zh-TW" altLang="en-US" baseline="0" smtClean="0"/>
              <a:t>可以表示成</a:t>
            </a:r>
            <a:r>
              <a:rPr lang="en-US" altLang="zh-TW" baseline="0" smtClean="0"/>
              <a:t>GR , </a:t>
            </a:r>
            <a:br>
              <a:rPr lang="en-US" altLang="zh-TW" baseline="0" smtClean="0"/>
            </a:br>
            <a:r>
              <a:rPr lang="en-US" altLang="zh-TW" baseline="0" smtClean="0"/>
              <a:t>N</a:t>
            </a:r>
            <a:r>
              <a:rPr lang="zh-TW" altLang="en-US" baseline="0" smtClean="0"/>
              <a:t>代表 </a:t>
            </a:r>
            <a:r>
              <a:rPr lang="en-US" altLang="zh-TW" baseline="0" smtClean="0"/>
              <a:t>request</a:t>
            </a:r>
            <a:r>
              <a:rPr lang="zh-TW" altLang="en-US" baseline="0" smtClean="0"/>
              <a:t>的節點數 </a:t>
            </a:r>
            <a:r>
              <a:rPr lang="en-US" altLang="zh-TW" baseline="0" smtClean="0"/>
              <a:t>(</a:t>
            </a:r>
            <a:r>
              <a:rPr lang="zh-TW" altLang="en-US" baseline="0" smtClean="0"/>
              <a:t>一樣有分 有線</a:t>
            </a:r>
            <a:r>
              <a:rPr lang="en-US" altLang="zh-TW" baseline="0" smtClean="0"/>
              <a:t>/</a:t>
            </a:r>
            <a:r>
              <a:rPr lang="zh-TW" altLang="en-US" baseline="0" smtClean="0"/>
              <a:t> 無線</a:t>
            </a:r>
            <a:r>
              <a:rPr lang="en-US" altLang="zh-TW" baseline="0" smtClean="0"/>
              <a:t> )</a:t>
            </a:r>
            <a:br>
              <a:rPr lang="en-US" altLang="zh-TW" baseline="0" smtClean="0"/>
            </a:br>
            <a:r>
              <a:rPr lang="en-US" altLang="zh-TW" baseline="0" smtClean="0"/>
              <a:t>ER </a:t>
            </a:r>
            <a:r>
              <a:rPr lang="zh-TW" altLang="en-US" baseline="0" smtClean="0"/>
              <a:t>代表</a:t>
            </a:r>
            <a:r>
              <a:rPr lang="en-US" altLang="zh-TW" baseline="0" smtClean="0"/>
              <a:t>links </a:t>
            </a:r>
            <a:r>
              <a:rPr lang="zh-TW" altLang="en-US" baseline="0" smtClean="0"/>
              <a:t>數</a:t>
            </a:r>
            <a:r>
              <a:rPr lang="en-US" altLang="zh-TW" baseline="0" smtClean="0"/>
              <a:t/>
            </a:r>
            <a:br>
              <a:rPr lang="en-US" altLang="zh-TW" baseline="0" smtClean="0"/>
            </a:br>
            <a:r>
              <a:rPr lang="en-US" altLang="zh-TW" baseline="0" smtClean="0"/>
              <a:t>BR</a:t>
            </a:r>
            <a:r>
              <a:rPr lang="zh-TW" altLang="en-US" baseline="0" smtClean="0"/>
              <a:t>代表  </a:t>
            </a:r>
            <a:r>
              <a:rPr lang="en-US" altLang="zh-TW" baseline="0" smtClean="0"/>
              <a:t>capacity </a:t>
            </a:r>
            <a:br>
              <a:rPr lang="en-US" altLang="zh-TW" baseline="0" smtClean="0"/>
            </a:br>
            <a:r>
              <a:rPr lang="en-US" altLang="zh-TW" baseline="0" smtClean="0"/>
              <a:t>CR </a:t>
            </a:r>
            <a:r>
              <a:rPr lang="zh-TW" altLang="en-US" baseline="0" smtClean="0"/>
              <a:t>代表頻寬</a:t>
            </a:r>
            <a:r>
              <a:rPr lang="en-US" altLang="zh-TW" baseline="0" smtClean="0"/>
              <a:t/>
            </a:r>
            <a:br>
              <a:rPr lang="en-US" altLang="zh-TW" baseline="0" smtClean="0"/>
            </a:br>
            <a:r>
              <a:rPr lang="en-US" altLang="zh-TW" baseline="0" smtClean="0"/>
              <a:t>Tr </a:t>
            </a:r>
            <a:r>
              <a:rPr lang="zh-TW" altLang="en-US" baseline="0" smtClean="0"/>
              <a:t>是</a:t>
            </a:r>
            <a:r>
              <a:rPr lang="en-US" altLang="zh-TW" baseline="0" smtClean="0"/>
              <a:t>request </a:t>
            </a:r>
            <a:r>
              <a:rPr lang="zh-TW" altLang="en-US" baseline="0" smtClean="0"/>
              <a:t>保留在基礎設施中的持續時間</a:t>
            </a:r>
            <a:r>
              <a:rPr lang="en-US" altLang="zh-TW" baseline="0" smtClean="0"/>
              <a:t/>
            </a:r>
            <a:br>
              <a:rPr lang="en-US" altLang="zh-TW" baseline="0" smtClean="0"/>
            </a:br>
            <a:r>
              <a:rPr lang="en-US" altLang="zh-TW" baseline="0" smtClean="0"/>
              <a:t>(</a:t>
            </a:r>
            <a:r>
              <a:rPr lang="zh-TW" altLang="en-US" baseline="0" smtClean="0"/>
              <a:t>這跟動態部屬有關係 </a:t>
            </a:r>
            <a:r>
              <a:rPr lang="en-US" altLang="zh-TW" baseline="0" smtClean="0"/>
              <a:t>, </a:t>
            </a:r>
            <a:r>
              <a:rPr lang="zh-TW" altLang="en-US" baseline="0" smtClean="0"/>
              <a:t>跟靜態應該沒關係</a:t>
            </a:r>
            <a:r>
              <a:rPr lang="en-US" altLang="zh-TW" baseline="0" smtClean="0"/>
              <a:t>)</a:t>
            </a:r>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34</a:t>
            </a:fld>
            <a:endParaRPr lang="zh-TW" altLang="en-US"/>
          </a:p>
        </p:txBody>
      </p:sp>
    </p:spTree>
    <p:extLst>
      <p:ext uri="{BB962C8B-B14F-4D97-AF65-F5344CB8AC3E}">
        <p14:creationId xmlns:p14="http://schemas.microsoft.com/office/powerpoint/2010/main" val="63368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切片部署是在滿足切片服務需求的前提下，</a:t>
            </a:r>
            <a:endParaRPr lang="en-US" altLang="zh-TW" smtClean="0"/>
          </a:p>
          <a:p>
            <a:r>
              <a:rPr lang="zh-TW" altLang="en-US" smtClean="0"/>
              <a:t>將切片請求的節點映射到底層節點上，</a:t>
            </a:r>
            <a:endParaRPr lang="en-US" altLang="zh-TW" smtClean="0"/>
          </a:p>
          <a:p>
            <a:r>
              <a:rPr lang="zh-TW" altLang="en-US" smtClean="0"/>
              <a:t>將鏈接映射到頂層路徑上的過程。</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35</a:t>
            </a:fld>
            <a:endParaRPr lang="zh-TW" altLang="en-US"/>
          </a:p>
        </p:txBody>
      </p:sp>
    </p:spTree>
    <p:extLst>
      <p:ext uri="{BB962C8B-B14F-4D97-AF65-F5344CB8AC3E}">
        <p14:creationId xmlns:p14="http://schemas.microsoft.com/office/powerpoint/2010/main" val="107783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這是</a:t>
            </a:r>
            <a:r>
              <a:rPr lang="en-US" altLang="zh-TW" smtClean="0"/>
              <a:t>Embb</a:t>
            </a:r>
            <a:r>
              <a:rPr lang="zh-TW" altLang="en-US" smtClean="0"/>
              <a:t>切片的一個例子</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36</a:t>
            </a:fld>
            <a:endParaRPr lang="zh-TW" altLang="en-US"/>
          </a:p>
        </p:txBody>
      </p:sp>
    </p:spTree>
    <p:extLst>
      <p:ext uri="{BB962C8B-B14F-4D97-AF65-F5344CB8AC3E}">
        <p14:creationId xmlns:p14="http://schemas.microsoft.com/office/powerpoint/2010/main" val="211072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在本文中，使用數學模型來構造切片</a:t>
            </a:r>
            <a:r>
              <a:rPr lang="en-US" altLang="zh-TW" smtClean="0"/>
              <a:t>request </a:t>
            </a:r>
            <a:r>
              <a:rPr lang="zh-TW" altLang="en-US" smtClean="0"/>
              <a:t>並將切片映射到基礎設施網路。</a:t>
            </a:r>
            <a:endParaRPr lang="en-US" altLang="zh-TW" smtClean="0"/>
          </a:p>
          <a:p>
            <a:endParaRPr lang="en-US" altLang="zh-TW" smtClean="0"/>
          </a:p>
          <a:p>
            <a:r>
              <a:rPr lang="zh-TW" altLang="en-US" smtClean="0"/>
              <a:t>映射過程包括兩個步驟：</a:t>
            </a:r>
            <a:r>
              <a:rPr lang="en-US" altLang="zh-TW" smtClean="0"/>
              <a:t>VNF</a:t>
            </a:r>
            <a:r>
              <a:rPr lang="zh-TW" altLang="en-US" smtClean="0"/>
              <a:t>的放置和 選擇</a:t>
            </a:r>
            <a:r>
              <a:rPr lang="en-US" altLang="zh-TW" smtClean="0"/>
              <a:t>link</a:t>
            </a:r>
            <a:r>
              <a:rPr lang="zh-TW" altLang="en-US" smtClean="0"/>
              <a:t>將這些</a:t>
            </a:r>
            <a:r>
              <a:rPr lang="en-US" altLang="zh-TW" smtClean="0"/>
              <a:t>VNF </a:t>
            </a:r>
            <a:r>
              <a:rPr lang="zh-TW" altLang="en-US" smtClean="0"/>
              <a:t>連接起來</a:t>
            </a:r>
            <a:endParaRPr lang="en-US" altLang="zh-TW" smtClean="0"/>
          </a:p>
          <a:p>
            <a:endParaRPr lang="en-US" altLang="zh-TW" smtClean="0"/>
          </a:p>
          <a:p>
            <a:r>
              <a:rPr lang="zh-TW" altLang="en-US" smtClean="0"/>
              <a:t>為了有效地利用有限的物理資源，我們通過為三個典型的切片（</a:t>
            </a:r>
            <a:r>
              <a:rPr lang="en-US" altLang="zh-TW" smtClean="0"/>
              <a:t>eMBB</a:t>
            </a:r>
            <a:r>
              <a:rPr lang="zh-TW" altLang="en-US" smtClean="0"/>
              <a:t>片，</a:t>
            </a:r>
            <a:r>
              <a:rPr lang="en-US" altLang="zh-TW" smtClean="0"/>
              <a:t>mMTC</a:t>
            </a:r>
            <a:r>
              <a:rPr lang="zh-TW" altLang="en-US" smtClean="0"/>
              <a:t>片和</a:t>
            </a:r>
            <a:r>
              <a:rPr lang="en-US" altLang="zh-TW" smtClean="0"/>
              <a:t>uRLLC</a:t>
            </a:r>
            <a:r>
              <a:rPr lang="zh-TW" altLang="en-US" smtClean="0"/>
              <a:t>片）</a:t>
            </a:r>
            <a:endParaRPr lang="en-US" altLang="zh-TW" smtClean="0"/>
          </a:p>
          <a:p>
            <a:r>
              <a:rPr lang="zh-TW" altLang="en-US" smtClean="0"/>
              <a:t>提供不同的部署策略 來面向這些服務</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a:t>
            </a:fld>
            <a:endParaRPr lang="zh-TW" altLang="en-US"/>
          </a:p>
        </p:txBody>
      </p:sp>
    </p:spTree>
    <p:extLst>
      <p:ext uri="{BB962C8B-B14F-4D97-AF65-F5344CB8AC3E}">
        <p14:creationId xmlns:p14="http://schemas.microsoft.com/office/powerpoint/2010/main" val="69049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37</a:t>
            </a:fld>
            <a:endParaRPr lang="zh-TW" altLang="en-US"/>
          </a:p>
        </p:txBody>
      </p:sp>
    </p:spTree>
    <p:extLst>
      <p:ext uri="{BB962C8B-B14F-4D97-AF65-F5344CB8AC3E}">
        <p14:creationId xmlns:p14="http://schemas.microsoft.com/office/powerpoint/2010/main" val="402156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部署過程的主要目標是在滿足</a:t>
            </a:r>
            <a:r>
              <a:rPr lang="en-US" altLang="zh-TW" smtClean="0"/>
              <a:t>NS</a:t>
            </a:r>
            <a:r>
              <a:rPr lang="zh-TW" altLang="en-US" smtClean="0"/>
              <a:t>要求的前提下最大程度地降低部署成本。</a:t>
            </a:r>
            <a:endParaRPr lang="en-US" altLang="zh-TW" smtClean="0"/>
          </a:p>
          <a:p>
            <a:r>
              <a:rPr lang="zh-TW" altLang="en-US" smtClean="0"/>
              <a:t>除了主要目標外，由於服務需求的不同，三種類型的切片也有其特殊的目標。</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40</a:t>
            </a:fld>
            <a:endParaRPr lang="zh-TW" altLang="en-US"/>
          </a:p>
        </p:txBody>
      </p:sp>
    </p:spTree>
    <p:extLst>
      <p:ext uri="{BB962C8B-B14F-4D97-AF65-F5344CB8AC3E}">
        <p14:creationId xmlns:p14="http://schemas.microsoft.com/office/powerpoint/2010/main" val="2552938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擺放</a:t>
            </a:r>
            <a:r>
              <a:rPr lang="en-US" altLang="zh-TW" smtClean="0"/>
              <a:t>VNF</a:t>
            </a:r>
            <a:r>
              <a:rPr lang="zh-TW" altLang="en-US" smtClean="0"/>
              <a:t>意味著在滿足服務要求的情況下，</a:t>
            </a:r>
            <a:endParaRPr lang="en-US" altLang="zh-TW" smtClean="0"/>
          </a:p>
          <a:p>
            <a:r>
              <a:rPr lang="zh-TW" altLang="en-US" smtClean="0"/>
              <a:t>選擇 虛擬節點滿足這些</a:t>
            </a:r>
            <a:r>
              <a:rPr lang="en-US" altLang="zh-TW" smtClean="0"/>
              <a:t>request </a:t>
            </a:r>
          </a:p>
          <a:p>
            <a:r>
              <a:rPr lang="zh-TW" altLang="en-US" smtClean="0"/>
              <a:t>選擇底層網路的物理節點作為  </a:t>
            </a:r>
            <a:r>
              <a:rPr lang="en-US" altLang="zh-TW" smtClean="0"/>
              <a:t>NSR</a:t>
            </a:r>
            <a:r>
              <a:rPr lang="zh-TW" altLang="en-US" smtClean="0"/>
              <a:t>虛擬節點的主機。</a:t>
            </a:r>
            <a:endParaRPr lang="en-US" altLang="zh-TW" smtClean="0"/>
          </a:p>
          <a:p>
            <a:endParaRPr lang="en-US" altLang="zh-TW" smtClean="0"/>
          </a:p>
          <a:p>
            <a:r>
              <a:rPr lang="zh-TW" altLang="en-US" smtClean="0"/>
              <a:t>根據</a:t>
            </a:r>
            <a:r>
              <a:rPr lang="en-US" altLang="zh-TW" smtClean="0"/>
              <a:t>VNE</a:t>
            </a:r>
            <a:r>
              <a:rPr lang="zh-TW" altLang="en-US" smtClean="0"/>
              <a:t>問題的文獻，節點的本地資源可通過以下方式測量：</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41</a:t>
            </a:fld>
            <a:endParaRPr lang="zh-TW" altLang="en-US"/>
          </a:p>
        </p:txBody>
      </p:sp>
    </p:spTree>
    <p:extLst>
      <p:ext uri="{BB962C8B-B14F-4D97-AF65-F5344CB8AC3E}">
        <p14:creationId xmlns:p14="http://schemas.microsoft.com/office/powerpoint/2010/main" val="3916265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這種測量的主要缺點是忽略了節點的拓撲特徵。</a:t>
            </a:r>
            <a:endParaRPr lang="en-US" altLang="zh-TW" smtClean="0"/>
          </a:p>
          <a:p>
            <a:endParaRPr lang="en-US" altLang="zh-TW" smtClean="0"/>
          </a:p>
          <a:p>
            <a:r>
              <a:rPr lang="zh-TW" altLang="en-US" smtClean="0"/>
              <a:t>因此，在放置</a:t>
            </a:r>
            <a:r>
              <a:rPr lang="en-US" altLang="zh-TW" smtClean="0"/>
              <a:t>VNF</a:t>
            </a:r>
            <a:r>
              <a:rPr lang="zh-TW" altLang="en-US" smtClean="0"/>
              <a:t>的步驟中，</a:t>
            </a:r>
            <a:endParaRPr lang="en-US" altLang="zh-TW" smtClean="0"/>
          </a:p>
          <a:p>
            <a:r>
              <a:rPr lang="zh-TW" altLang="en-US" smtClean="0"/>
              <a:t>他們結合了節點的</a:t>
            </a:r>
            <a:r>
              <a:rPr lang="en-US" altLang="zh-TW" smtClean="0"/>
              <a:t>degree</a:t>
            </a:r>
            <a:r>
              <a:rPr lang="zh-TW" altLang="en-US" smtClean="0"/>
              <a:t>和中間性來衡量節點的重要性</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42</a:t>
            </a:fld>
            <a:endParaRPr lang="zh-TW" altLang="en-US"/>
          </a:p>
        </p:txBody>
      </p:sp>
    </p:spTree>
    <p:extLst>
      <p:ext uri="{BB962C8B-B14F-4D97-AF65-F5344CB8AC3E}">
        <p14:creationId xmlns:p14="http://schemas.microsoft.com/office/powerpoint/2010/main" val="206819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Degree</a:t>
            </a:r>
            <a:r>
              <a:rPr lang="en-US" altLang="zh-TW" baseline="0" smtClean="0"/>
              <a:t> </a:t>
            </a:r>
            <a:r>
              <a:rPr lang="zh-TW" altLang="en-US" baseline="0" smtClean="0"/>
              <a:t>正規化</a:t>
            </a:r>
            <a:endParaRPr lang="en-US" altLang="zh-TW" baseline="0" smtClean="0"/>
          </a:p>
          <a:p>
            <a:r>
              <a:rPr lang="zh-TW" altLang="en-US" baseline="0" smtClean="0"/>
              <a:t>中間性也正規化</a:t>
            </a:r>
            <a:r>
              <a:rPr lang="en-US" altLang="zh-TW" baseline="0" smtClean="0"/>
              <a:t/>
            </a:r>
            <a:br>
              <a:rPr lang="en-US" altLang="zh-TW" baseline="0" smtClean="0"/>
            </a:b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43</a:t>
            </a:fld>
            <a:endParaRPr lang="zh-TW" altLang="en-US"/>
          </a:p>
        </p:txBody>
      </p:sp>
    </p:spTree>
    <p:extLst>
      <p:ext uri="{BB962C8B-B14F-4D97-AF65-F5344CB8AC3E}">
        <p14:creationId xmlns:p14="http://schemas.microsoft.com/office/powerpoint/2010/main" val="3137907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mtClean="0"/>
              <a:t>任選兩個</a:t>
            </a:r>
            <a:r>
              <a:rPr lang="en-US" altLang="zh-TW" smtClean="0"/>
              <a:t>node</a:t>
            </a:r>
            <a:r>
              <a:rPr lang="zh-TW" altLang="en-US" smtClean="0"/>
              <a:t> 作為 </a:t>
            </a:r>
            <a:r>
              <a:rPr lang="en-US" altLang="zh-TW" smtClean="0"/>
              <a:t>s,t </a:t>
            </a:r>
            <a:r>
              <a:rPr lang="zh-TW" altLang="en-US" smtClean="0"/>
              <a:t> </a:t>
            </a:r>
            <a:r>
              <a:rPr lang="en-US" altLang="zh-TW" smtClean="0"/>
              <a:t>, </a:t>
            </a:r>
            <a:r>
              <a:rPr lang="zh-TW" altLang="en-US" smtClean="0"/>
              <a:t>不選擇</a:t>
            </a:r>
            <a:r>
              <a:rPr lang="en-US" altLang="zh-TW" smtClean="0"/>
              <a:t> </a:t>
            </a:r>
            <a:r>
              <a:rPr lang="zh-TW" altLang="en-US" smtClean="0"/>
              <a:t>扣掉</a:t>
            </a:r>
            <a:r>
              <a:rPr lang="en-US" altLang="zh-TW" smtClean="0"/>
              <a:t>i</a:t>
            </a:r>
            <a:endParaRPr lang="zh-TW" altLang="en-US" smtClean="0"/>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44</a:t>
            </a:fld>
            <a:endParaRPr lang="zh-TW" altLang="en-US"/>
          </a:p>
        </p:txBody>
      </p:sp>
    </p:spTree>
    <p:extLst>
      <p:ext uri="{BB962C8B-B14F-4D97-AF65-F5344CB8AC3E}">
        <p14:creationId xmlns:p14="http://schemas.microsoft.com/office/powerpoint/2010/main" val="1019466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根據節點的重要性，作者使用圖形廣度優先搜索（</a:t>
            </a:r>
            <a:r>
              <a:rPr lang="en-US" altLang="zh-TW" smtClean="0"/>
              <a:t>BFS</a:t>
            </a:r>
            <a:r>
              <a:rPr lang="zh-TW" altLang="en-US" smtClean="0"/>
              <a:t>）算法對節點進行排序，</a:t>
            </a:r>
            <a:endParaRPr lang="en-US" altLang="zh-TW" smtClean="0"/>
          </a:p>
          <a:p>
            <a:r>
              <a:rPr lang="zh-TW" altLang="en-US" smtClean="0"/>
              <a:t>並基於</a:t>
            </a:r>
            <a:r>
              <a:rPr lang="en-US" altLang="zh-TW" smtClean="0"/>
              <a:t>BFS</a:t>
            </a:r>
            <a:r>
              <a:rPr lang="zh-TW" altLang="en-US" smtClean="0"/>
              <a:t>將虛擬節點映射到物理節點。</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46</a:t>
            </a:fld>
            <a:endParaRPr lang="zh-TW" altLang="en-US"/>
          </a:p>
        </p:txBody>
      </p:sp>
    </p:spTree>
    <p:extLst>
      <p:ext uri="{BB962C8B-B14F-4D97-AF65-F5344CB8AC3E}">
        <p14:creationId xmlns:p14="http://schemas.microsoft.com/office/powerpoint/2010/main" val="391333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47</a:t>
            </a:fld>
            <a:endParaRPr lang="zh-TW" altLang="en-US"/>
          </a:p>
        </p:txBody>
      </p:sp>
    </p:spTree>
    <p:extLst>
      <p:ext uri="{BB962C8B-B14F-4D97-AF65-F5344CB8AC3E}">
        <p14:creationId xmlns:p14="http://schemas.microsoft.com/office/powerpoint/2010/main" val="806456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創建互連</a:t>
            </a:r>
            <a:r>
              <a:rPr lang="en-US" altLang="zh-TW" smtClean="0"/>
              <a:t>VNF</a:t>
            </a:r>
            <a:r>
              <a:rPr lang="zh-TW" altLang="en-US" smtClean="0"/>
              <a:t>放置的節點的路徑的過程將基於</a:t>
            </a:r>
            <a:r>
              <a:rPr lang="en-US" altLang="zh-TW" smtClean="0"/>
              <a:t>k</a:t>
            </a:r>
            <a:r>
              <a:rPr lang="zh-TW" altLang="en-US" smtClean="0"/>
              <a:t>最短路徑（</a:t>
            </a:r>
            <a:r>
              <a:rPr lang="en-US" altLang="zh-TW" smtClean="0"/>
              <a:t>KSP</a:t>
            </a:r>
            <a:r>
              <a:rPr lang="zh-TW" altLang="en-US" smtClean="0"/>
              <a:t>）</a:t>
            </a:r>
            <a:endParaRPr lang="en-US" altLang="zh-TW" smtClean="0"/>
          </a:p>
          <a:p>
            <a:r>
              <a:rPr lang="zh-TW" altLang="en-US" smtClean="0"/>
              <a:t>算法來實現。</a:t>
            </a:r>
            <a:endParaRPr lang="en-US" altLang="zh-TW" smtClean="0"/>
          </a:p>
          <a:p>
            <a:endParaRPr lang="en-US" altLang="zh-TW" smtClean="0"/>
          </a:p>
          <a:p>
            <a:r>
              <a:rPr lang="zh-TW" altLang="en-US" smtClean="0"/>
              <a:t>在滿足帶寬資源需求的前提下，使用</a:t>
            </a:r>
            <a:r>
              <a:rPr lang="en-US" altLang="zh-TW" smtClean="0"/>
              <a:t>KSP</a:t>
            </a:r>
            <a:r>
              <a:rPr lang="zh-TW" altLang="en-US" smtClean="0"/>
              <a:t>算法選擇合適的物理路徑。</a:t>
            </a:r>
            <a:endParaRPr lang="en-US" altLang="zh-TW" smtClean="0"/>
          </a:p>
          <a:p>
            <a:endParaRPr lang="en-US" altLang="zh-TW" smtClean="0"/>
          </a:p>
          <a:p>
            <a:r>
              <a:rPr lang="zh-TW" altLang="en-US" smtClean="0"/>
              <a:t>刪除不滿足要求的鏈接路徑後，將使用弗洛伊德算法來計算最短路徑。</a:t>
            </a:r>
            <a:endParaRPr lang="en-US" altLang="zh-TW" smtClean="0"/>
          </a:p>
          <a:p>
            <a:endParaRPr lang="en-US" altLang="zh-TW" smtClean="0"/>
          </a:p>
          <a:p>
            <a:r>
              <a:rPr lang="en-US" altLang="zh-TW" sz="1200" b="1" i="0" kern="1200" smtClean="0">
                <a:solidFill>
                  <a:schemeClr val="tx1"/>
                </a:solidFill>
                <a:effectLst/>
                <a:latin typeface="+mn-lt"/>
                <a:ea typeface="+mn-ea"/>
                <a:cs typeface="+mn-cs"/>
              </a:rPr>
              <a:t>Floyd-Warshall </a:t>
            </a:r>
            <a:r>
              <a:rPr lang="zh-TW" altLang="en-US" sz="1200" b="1" i="0" kern="1200" smtClean="0">
                <a:solidFill>
                  <a:schemeClr val="tx1"/>
                </a:solidFill>
                <a:effectLst/>
                <a:latin typeface="+mn-lt"/>
                <a:ea typeface="+mn-ea"/>
                <a:cs typeface="+mn-cs"/>
              </a:rPr>
              <a:t>演算法</a:t>
            </a:r>
            <a:r>
              <a:rPr lang="zh-TW" altLang="en-US" sz="1200" b="0" i="0" kern="1200" smtClean="0">
                <a:solidFill>
                  <a:schemeClr val="tx1"/>
                </a:solidFill>
                <a:effectLst/>
                <a:latin typeface="+mn-lt"/>
                <a:ea typeface="+mn-ea"/>
                <a:cs typeface="+mn-cs"/>
              </a:rPr>
              <a:t>。</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我們現在要找的是</a:t>
            </a:r>
            <a:r>
              <a:rPr lang="zh-TW" altLang="en-US" sz="1200" b="1" i="0" kern="1200" smtClean="0">
                <a:solidFill>
                  <a:schemeClr val="tx1"/>
                </a:solidFill>
                <a:effectLst/>
                <a:latin typeface="+mn-lt"/>
                <a:ea typeface="+mn-ea"/>
                <a:cs typeface="+mn-cs"/>
              </a:rPr>
              <a:t>任意兩個點之間的最短路徑</a:t>
            </a:r>
            <a:r>
              <a:rPr lang="zh-TW" altLang="en-US" sz="1200" b="0" i="0" kern="1200" smtClean="0">
                <a:solidFill>
                  <a:schemeClr val="tx1"/>
                </a:solidFill>
                <a:effectLst/>
                <a:latin typeface="+mn-lt"/>
                <a:ea typeface="+mn-ea"/>
                <a:cs typeface="+mn-cs"/>
              </a:rPr>
              <a:t>，也稱作「多源最短路徑」</a:t>
            </a:r>
            <a:endParaRPr lang="en-US" altLang="zh-TW" smtClean="0"/>
          </a:p>
          <a:p>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49</a:t>
            </a:fld>
            <a:endParaRPr lang="zh-TW" altLang="en-US"/>
          </a:p>
        </p:txBody>
      </p:sp>
    </p:spTree>
    <p:extLst>
      <p:ext uri="{BB962C8B-B14F-4D97-AF65-F5344CB8AC3E}">
        <p14:creationId xmlns:p14="http://schemas.microsoft.com/office/powerpoint/2010/main" val="3990196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在滿足帶寬資源需求的前提下，使用</a:t>
            </a:r>
            <a:r>
              <a:rPr lang="en-US" altLang="zh-TW" smtClean="0"/>
              <a:t>KSP</a:t>
            </a:r>
            <a:r>
              <a:rPr lang="zh-TW" altLang="en-US" smtClean="0"/>
              <a:t>算法選擇合適的物理路徑。</a:t>
            </a:r>
            <a:endParaRPr lang="en-US" altLang="zh-TW" smtClean="0"/>
          </a:p>
          <a:p>
            <a:r>
              <a:rPr lang="zh-TW" altLang="en-US" smtClean="0"/>
              <a:t>刪除不滿足要求的鏈接路徑後，將使用弗洛伊德演算法來計算最短路徑。</a:t>
            </a:r>
            <a:endParaRPr lang="en-US" altLang="zh-TW" smtClean="0"/>
          </a:p>
          <a:p>
            <a:endParaRPr lang="en-US" altLang="zh-TW" smtClean="0"/>
          </a:p>
          <a:p>
            <a:r>
              <a:rPr lang="zh-TW" altLang="en-US" sz="1200" b="0" i="0" kern="1200" smtClean="0">
                <a:solidFill>
                  <a:schemeClr val="tx1"/>
                </a:solidFill>
                <a:effectLst/>
                <a:latin typeface="+mn-lt"/>
                <a:ea typeface="+mn-ea"/>
                <a:cs typeface="+mn-cs"/>
              </a:rPr>
              <a:t>我們現在要找的是</a:t>
            </a:r>
            <a:r>
              <a:rPr lang="zh-TW" altLang="en-US" sz="1200" b="1" i="0" kern="1200" smtClean="0">
                <a:solidFill>
                  <a:schemeClr val="tx1"/>
                </a:solidFill>
                <a:effectLst/>
                <a:latin typeface="+mn-lt"/>
                <a:ea typeface="+mn-ea"/>
                <a:cs typeface="+mn-cs"/>
              </a:rPr>
              <a:t>任意兩個點之間的最短路徑</a:t>
            </a:r>
            <a:r>
              <a:rPr lang="zh-TW" altLang="en-US" sz="1200" b="0" i="0" kern="1200" smtClean="0">
                <a:solidFill>
                  <a:schemeClr val="tx1"/>
                </a:solidFill>
                <a:effectLst/>
                <a:latin typeface="+mn-lt"/>
                <a:ea typeface="+mn-ea"/>
                <a:cs typeface="+mn-cs"/>
              </a:rPr>
              <a:t>，也稱作「多源最短路徑」。</a:t>
            </a:r>
            <a:endParaRPr lang="en-US" altLang="zh-TW" sz="1200" b="0" i="0" kern="1200" smtClean="0">
              <a:solidFill>
                <a:schemeClr val="tx1"/>
              </a:solidFill>
              <a:effectLst/>
              <a:latin typeface="+mn-lt"/>
              <a:ea typeface="+mn-ea"/>
              <a:cs typeface="+mn-cs"/>
            </a:endParaRPr>
          </a:p>
          <a:p>
            <a:endParaRPr lang="zh-TW" altLang="en-US" sz="1200" b="0" i="0" kern="1200" smtClean="0">
              <a:solidFill>
                <a:schemeClr val="tx1"/>
              </a:solidFill>
              <a:effectLst/>
              <a:latin typeface="+mn-lt"/>
              <a:ea typeface="+mn-ea"/>
              <a:cs typeface="+mn-cs"/>
            </a:endParaRPr>
          </a:p>
          <a:p>
            <a:r>
              <a:rPr lang="en-US" altLang="zh-TW" sz="1200" b="0" i="0" kern="1200" smtClean="0">
                <a:solidFill>
                  <a:schemeClr val="tx1"/>
                </a:solidFill>
                <a:effectLst/>
                <a:latin typeface="+mn-lt"/>
                <a:ea typeface="+mn-ea"/>
                <a:cs typeface="+mn-cs"/>
              </a:rPr>
              <a:t>Floyd</a:t>
            </a:r>
            <a:r>
              <a:rPr lang="zh-TW" altLang="en-US" sz="1200" b="0" i="0" kern="1200" smtClean="0">
                <a:solidFill>
                  <a:schemeClr val="tx1"/>
                </a:solidFill>
                <a:effectLst/>
                <a:latin typeface="+mn-lt"/>
                <a:ea typeface="+mn-ea"/>
                <a:cs typeface="+mn-cs"/>
              </a:rPr>
              <a:t>算法是一個經典的動態規划算法。</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從任意節點</a:t>
            </a:r>
            <a:r>
              <a:rPr lang="en-US" altLang="zh-TW" sz="1200" b="0" i="0" kern="1200" smtClean="0">
                <a:solidFill>
                  <a:schemeClr val="tx1"/>
                </a:solidFill>
                <a:effectLst/>
                <a:latin typeface="+mn-lt"/>
                <a:ea typeface="+mn-ea"/>
                <a:cs typeface="+mn-cs"/>
              </a:rPr>
              <a:t>i</a:t>
            </a:r>
            <a:r>
              <a:rPr lang="zh-TW" altLang="en-US" sz="1200" b="0" i="0" kern="1200" smtClean="0">
                <a:solidFill>
                  <a:schemeClr val="tx1"/>
                </a:solidFill>
                <a:effectLst/>
                <a:latin typeface="+mn-lt"/>
                <a:ea typeface="+mn-ea"/>
                <a:cs typeface="+mn-cs"/>
              </a:rPr>
              <a:t>到任意節點</a:t>
            </a:r>
            <a:r>
              <a:rPr lang="en-US" altLang="zh-TW" sz="1200" b="0" i="0" kern="1200" smtClean="0">
                <a:solidFill>
                  <a:schemeClr val="tx1"/>
                </a:solidFill>
                <a:effectLst/>
                <a:latin typeface="+mn-lt"/>
                <a:ea typeface="+mn-ea"/>
                <a:cs typeface="+mn-cs"/>
              </a:rPr>
              <a:t>j</a:t>
            </a:r>
            <a:r>
              <a:rPr lang="zh-TW" altLang="en-US" sz="1200" b="0" i="0" kern="1200" smtClean="0">
                <a:solidFill>
                  <a:schemeClr val="tx1"/>
                </a:solidFill>
                <a:effectLst/>
                <a:latin typeface="+mn-lt"/>
                <a:ea typeface="+mn-ea"/>
                <a:cs typeface="+mn-cs"/>
              </a:rPr>
              <a:t>的最短路徑不外乎</a:t>
            </a:r>
            <a:r>
              <a:rPr lang="en-US" altLang="zh-TW" sz="1200" b="0" i="0" kern="1200" smtClean="0">
                <a:solidFill>
                  <a:schemeClr val="tx1"/>
                </a:solidFill>
                <a:effectLst/>
                <a:latin typeface="+mn-lt"/>
                <a:ea typeface="+mn-ea"/>
                <a:cs typeface="+mn-cs"/>
              </a:rPr>
              <a:t>2</a:t>
            </a:r>
            <a:r>
              <a:rPr lang="zh-TW" altLang="en-US" sz="1200" b="0" i="0" kern="1200" smtClean="0">
                <a:solidFill>
                  <a:schemeClr val="tx1"/>
                </a:solidFill>
                <a:effectLst/>
                <a:latin typeface="+mn-lt"/>
                <a:ea typeface="+mn-ea"/>
                <a:cs typeface="+mn-cs"/>
              </a:rPr>
              <a:t>種可能，</a:t>
            </a:r>
            <a:r>
              <a:rPr lang="en-US" altLang="zh-TW" sz="1200" b="0" i="0" kern="1200" smtClean="0">
                <a:solidFill>
                  <a:schemeClr val="tx1"/>
                </a:solidFill>
                <a:effectLst/>
                <a:latin typeface="+mn-lt"/>
                <a:ea typeface="+mn-ea"/>
                <a:cs typeface="+mn-cs"/>
              </a:rPr>
              <a:t>1</a:t>
            </a:r>
            <a:r>
              <a:rPr lang="zh-TW" altLang="en-US" sz="1200" b="0" i="0" kern="1200" smtClean="0">
                <a:solidFill>
                  <a:schemeClr val="tx1"/>
                </a:solidFill>
                <a:effectLst/>
                <a:latin typeface="+mn-lt"/>
                <a:ea typeface="+mn-ea"/>
                <a:cs typeface="+mn-cs"/>
              </a:rPr>
              <a:t>是直接從</a:t>
            </a:r>
            <a:r>
              <a:rPr lang="en-US" altLang="zh-TW" sz="1200" b="0" i="0" kern="1200" smtClean="0">
                <a:solidFill>
                  <a:schemeClr val="tx1"/>
                </a:solidFill>
                <a:effectLst/>
                <a:latin typeface="+mn-lt"/>
                <a:ea typeface="+mn-ea"/>
                <a:cs typeface="+mn-cs"/>
              </a:rPr>
              <a:t>i</a:t>
            </a:r>
            <a:r>
              <a:rPr lang="zh-TW" altLang="en-US" sz="1200" b="0" i="0" kern="1200" smtClean="0">
                <a:solidFill>
                  <a:schemeClr val="tx1"/>
                </a:solidFill>
                <a:effectLst/>
                <a:latin typeface="+mn-lt"/>
                <a:ea typeface="+mn-ea"/>
                <a:cs typeface="+mn-cs"/>
              </a:rPr>
              <a:t>到</a:t>
            </a:r>
            <a:r>
              <a:rPr lang="en-US" altLang="zh-TW" sz="1200" b="0" i="0" kern="1200" smtClean="0">
                <a:solidFill>
                  <a:schemeClr val="tx1"/>
                </a:solidFill>
                <a:effectLst/>
                <a:latin typeface="+mn-lt"/>
                <a:ea typeface="+mn-ea"/>
                <a:cs typeface="+mn-cs"/>
              </a:rPr>
              <a:t>j</a:t>
            </a:r>
            <a:r>
              <a:rPr lang="zh-TW" altLang="en-US" sz="1200" b="0" i="0" kern="1200" smtClean="0">
                <a:solidFill>
                  <a:schemeClr val="tx1"/>
                </a:solidFill>
                <a:effectLst/>
                <a:latin typeface="+mn-lt"/>
                <a:ea typeface="+mn-ea"/>
                <a:cs typeface="+mn-cs"/>
              </a:rPr>
              <a:t>，</a:t>
            </a:r>
            <a:r>
              <a:rPr lang="en-US" altLang="zh-TW" sz="1200" b="0" i="0" kern="1200" smtClean="0">
                <a:solidFill>
                  <a:schemeClr val="tx1"/>
                </a:solidFill>
                <a:effectLst/>
                <a:latin typeface="+mn-lt"/>
                <a:ea typeface="+mn-ea"/>
                <a:cs typeface="+mn-cs"/>
              </a:rPr>
              <a:t>2</a:t>
            </a:r>
            <a:r>
              <a:rPr lang="zh-TW" altLang="en-US" sz="1200" b="0" i="0" kern="1200" smtClean="0">
                <a:solidFill>
                  <a:schemeClr val="tx1"/>
                </a:solidFill>
                <a:effectLst/>
                <a:latin typeface="+mn-lt"/>
                <a:ea typeface="+mn-ea"/>
                <a:cs typeface="+mn-cs"/>
              </a:rPr>
              <a:t>是從</a:t>
            </a:r>
            <a:r>
              <a:rPr lang="en-US" altLang="zh-TW" sz="1200" b="0" i="0" kern="1200" smtClean="0">
                <a:solidFill>
                  <a:schemeClr val="tx1"/>
                </a:solidFill>
                <a:effectLst/>
                <a:latin typeface="+mn-lt"/>
                <a:ea typeface="+mn-ea"/>
                <a:cs typeface="+mn-cs"/>
              </a:rPr>
              <a:t>i</a:t>
            </a:r>
            <a:r>
              <a:rPr lang="zh-TW" altLang="en-US" sz="1200" b="0" i="0" kern="1200" smtClean="0">
                <a:solidFill>
                  <a:schemeClr val="tx1"/>
                </a:solidFill>
                <a:effectLst/>
                <a:latin typeface="+mn-lt"/>
                <a:ea typeface="+mn-ea"/>
                <a:cs typeface="+mn-cs"/>
              </a:rPr>
              <a:t>經過若干個節點</a:t>
            </a:r>
            <a:r>
              <a:rPr lang="en-US" altLang="zh-TW" sz="1200" b="0" i="0" kern="1200" smtClean="0">
                <a:solidFill>
                  <a:schemeClr val="tx1"/>
                </a:solidFill>
                <a:effectLst/>
                <a:latin typeface="+mn-lt"/>
                <a:ea typeface="+mn-ea"/>
                <a:cs typeface="+mn-cs"/>
              </a:rPr>
              <a:t>k</a:t>
            </a:r>
            <a:r>
              <a:rPr lang="zh-TW" altLang="en-US" sz="1200" b="0" i="0" kern="1200" smtClean="0">
                <a:solidFill>
                  <a:schemeClr val="tx1"/>
                </a:solidFill>
                <a:effectLst/>
                <a:latin typeface="+mn-lt"/>
                <a:ea typeface="+mn-ea"/>
                <a:cs typeface="+mn-cs"/>
              </a:rPr>
              <a:t>到</a:t>
            </a:r>
            <a:r>
              <a:rPr lang="en-US" altLang="zh-TW" sz="1200" b="0" i="0" kern="1200" smtClean="0">
                <a:solidFill>
                  <a:schemeClr val="tx1"/>
                </a:solidFill>
                <a:effectLst/>
                <a:latin typeface="+mn-lt"/>
                <a:ea typeface="+mn-ea"/>
                <a:cs typeface="+mn-cs"/>
              </a:rPr>
              <a:t>j</a:t>
            </a:r>
            <a:r>
              <a:rPr lang="zh-TW" altLang="en-US" sz="1200" b="0" i="0" kern="1200" smtClean="0">
                <a:solidFill>
                  <a:schemeClr val="tx1"/>
                </a:solidFill>
                <a:effectLst/>
                <a:latin typeface="+mn-lt"/>
                <a:ea typeface="+mn-ea"/>
                <a:cs typeface="+mn-cs"/>
              </a:rPr>
              <a:t>。</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所以，我們假設</a:t>
            </a:r>
            <a:r>
              <a:rPr lang="en-US" altLang="zh-TW" sz="1200" b="0" i="0" kern="1200" smtClean="0">
                <a:solidFill>
                  <a:schemeClr val="tx1"/>
                </a:solidFill>
                <a:effectLst/>
                <a:latin typeface="+mn-lt"/>
                <a:ea typeface="+mn-ea"/>
                <a:cs typeface="+mn-cs"/>
              </a:rPr>
              <a:t>Dis(i,j)</a:t>
            </a:r>
            <a:r>
              <a:rPr lang="zh-TW" altLang="en-US" sz="1200" b="0" i="0" kern="1200" smtClean="0">
                <a:solidFill>
                  <a:schemeClr val="tx1"/>
                </a:solidFill>
                <a:effectLst/>
                <a:latin typeface="+mn-lt"/>
                <a:ea typeface="+mn-ea"/>
                <a:cs typeface="+mn-cs"/>
              </a:rPr>
              <a:t>為節點</a:t>
            </a:r>
            <a:r>
              <a:rPr lang="en-US" altLang="zh-TW" sz="1200" b="0" i="0" kern="1200" smtClean="0">
                <a:solidFill>
                  <a:schemeClr val="tx1"/>
                </a:solidFill>
                <a:effectLst/>
                <a:latin typeface="+mn-lt"/>
                <a:ea typeface="+mn-ea"/>
                <a:cs typeface="+mn-cs"/>
              </a:rPr>
              <a:t>u</a:t>
            </a:r>
            <a:r>
              <a:rPr lang="zh-TW" altLang="en-US" sz="1200" b="0" i="0" kern="1200" smtClean="0">
                <a:solidFill>
                  <a:schemeClr val="tx1"/>
                </a:solidFill>
                <a:effectLst/>
                <a:latin typeface="+mn-lt"/>
                <a:ea typeface="+mn-ea"/>
                <a:cs typeface="+mn-cs"/>
              </a:rPr>
              <a:t>到節點</a:t>
            </a:r>
            <a:r>
              <a:rPr lang="en-US" altLang="zh-TW" sz="1200" b="0" i="0" kern="1200" smtClean="0">
                <a:solidFill>
                  <a:schemeClr val="tx1"/>
                </a:solidFill>
                <a:effectLst/>
                <a:latin typeface="+mn-lt"/>
                <a:ea typeface="+mn-ea"/>
                <a:cs typeface="+mn-cs"/>
              </a:rPr>
              <a:t>v</a:t>
            </a:r>
            <a:r>
              <a:rPr lang="zh-TW" altLang="en-US" sz="1200" b="0" i="0" kern="1200" smtClean="0">
                <a:solidFill>
                  <a:schemeClr val="tx1"/>
                </a:solidFill>
                <a:effectLst/>
                <a:latin typeface="+mn-lt"/>
                <a:ea typeface="+mn-ea"/>
                <a:cs typeface="+mn-cs"/>
              </a:rPr>
              <a:t>的最短路徑的距離，對於每一個節點</a:t>
            </a:r>
            <a:r>
              <a:rPr lang="en-US" altLang="zh-TW" sz="1200" b="0" i="0" kern="1200" smtClean="0">
                <a:solidFill>
                  <a:schemeClr val="tx1"/>
                </a:solidFill>
                <a:effectLst/>
                <a:latin typeface="+mn-lt"/>
                <a:ea typeface="+mn-ea"/>
                <a:cs typeface="+mn-cs"/>
              </a:rPr>
              <a:t>k</a:t>
            </a:r>
            <a:r>
              <a:rPr lang="zh-TW" altLang="en-US" sz="1200" b="0" i="0" kern="1200" smtClean="0">
                <a:solidFill>
                  <a:schemeClr val="tx1"/>
                </a:solidFill>
                <a:effectLst/>
                <a:latin typeface="+mn-lt"/>
                <a:ea typeface="+mn-ea"/>
                <a:cs typeface="+mn-cs"/>
              </a:rPr>
              <a:t>，</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我們檢查</a:t>
            </a:r>
            <a:r>
              <a:rPr lang="en-US" altLang="zh-TW" sz="1200" b="0" i="0" kern="1200" smtClean="0">
                <a:solidFill>
                  <a:schemeClr val="tx1"/>
                </a:solidFill>
                <a:effectLst/>
                <a:latin typeface="+mn-lt"/>
                <a:ea typeface="+mn-ea"/>
                <a:cs typeface="+mn-cs"/>
              </a:rPr>
              <a:t>Dis(i,k) + Dis(k,j) &lt; Dis(i,j)</a:t>
            </a:r>
            <a:r>
              <a:rPr lang="zh-TW" altLang="en-US" sz="1200" b="0" i="0" kern="1200" smtClean="0">
                <a:solidFill>
                  <a:schemeClr val="tx1"/>
                </a:solidFill>
                <a:effectLst/>
                <a:latin typeface="+mn-lt"/>
                <a:ea typeface="+mn-ea"/>
                <a:cs typeface="+mn-cs"/>
              </a:rPr>
              <a:t>是否成立，如果成立，證明從</a:t>
            </a:r>
            <a:r>
              <a:rPr lang="en-US" altLang="zh-TW" sz="1200" b="0" i="0" kern="1200" smtClean="0">
                <a:solidFill>
                  <a:schemeClr val="tx1"/>
                </a:solidFill>
                <a:effectLst/>
                <a:latin typeface="+mn-lt"/>
                <a:ea typeface="+mn-ea"/>
                <a:cs typeface="+mn-cs"/>
              </a:rPr>
              <a:t>i</a:t>
            </a:r>
            <a:r>
              <a:rPr lang="zh-TW" altLang="en-US" sz="1200" b="0" i="0" kern="1200" smtClean="0">
                <a:solidFill>
                  <a:schemeClr val="tx1"/>
                </a:solidFill>
                <a:effectLst/>
                <a:latin typeface="+mn-lt"/>
                <a:ea typeface="+mn-ea"/>
                <a:cs typeface="+mn-cs"/>
              </a:rPr>
              <a:t>到</a:t>
            </a:r>
            <a:r>
              <a:rPr lang="en-US" altLang="zh-TW" sz="1200" b="0" i="0" kern="1200" smtClean="0">
                <a:solidFill>
                  <a:schemeClr val="tx1"/>
                </a:solidFill>
                <a:effectLst/>
                <a:latin typeface="+mn-lt"/>
                <a:ea typeface="+mn-ea"/>
                <a:cs typeface="+mn-cs"/>
              </a:rPr>
              <a:t>k</a:t>
            </a:r>
            <a:r>
              <a:rPr lang="zh-TW" altLang="en-US" sz="1200" b="0" i="0" kern="1200" smtClean="0">
                <a:solidFill>
                  <a:schemeClr val="tx1"/>
                </a:solidFill>
                <a:effectLst/>
                <a:latin typeface="+mn-lt"/>
                <a:ea typeface="+mn-ea"/>
                <a:cs typeface="+mn-cs"/>
              </a:rPr>
              <a:t>再到</a:t>
            </a:r>
            <a:r>
              <a:rPr lang="en-US" altLang="zh-TW" sz="1200" b="0" i="0" kern="1200" smtClean="0">
                <a:solidFill>
                  <a:schemeClr val="tx1"/>
                </a:solidFill>
                <a:effectLst/>
                <a:latin typeface="+mn-lt"/>
                <a:ea typeface="+mn-ea"/>
                <a:cs typeface="+mn-cs"/>
              </a:rPr>
              <a:t>j</a:t>
            </a:r>
            <a:r>
              <a:rPr lang="zh-TW" altLang="en-US" sz="1200" b="0" i="0" kern="1200" smtClean="0">
                <a:solidFill>
                  <a:schemeClr val="tx1"/>
                </a:solidFill>
                <a:effectLst/>
                <a:latin typeface="+mn-lt"/>
                <a:ea typeface="+mn-ea"/>
                <a:cs typeface="+mn-cs"/>
              </a:rPr>
              <a:t>的路徑比</a:t>
            </a:r>
            <a:r>
              <a:rPr lang="en-US" altLang="zh-TW" sz="1200" b="0" i="0" kern="1200" smtClean="0">
                <a:solidFill>
                  <a:schemeClr val="tx1"/>
                </a:solidFill>
                <a:effectLst/>
                <a:latin typeface="+mn-lt"/>
                <a:ea typeface="+mn-ea"/>
                <a:cs typeface="+mn-cs"/>
              </a:rPr>
              <a:t>i</a:t>
            </a:r>
            <a:r>
              <a:rPr lang="zh-TW" altLang="en-US" sz="1200" b="0" i="0" kern="1200" smtClean="0">
                <a:solidFill>
                  <a:schemeClr val="tx1"/>
                </a:solidFill>
                <a:effectLst/>
                <a:latin typeface="+mn-lt"/>
                <a:ea typeface="+mn-ea"/>
                <a:cs typeface="+mn-cs"/>
              </a:rPr>
              <a:t>直接到</a:t>
            </a:r>
            <a:r>
              <a:rPr lang="en-US" altLang="zh-TW" sz="1200" b="0" i="0" kern="1200" smtClean="0">
                <a:solidFill>
                  <a:schemeClr val="tx1"/>
                </a:solidFill>
                <a:effectLst/>
                <a:latin typeface="+mn-lt"/>
                <a:ea typeface="+mn-ea"/>
                <a:cs typeface="+mn-cs"/>
              </a:rPr>
              <a:t>j</a:t>
            </a:r>
            <a:r>
              <a:rPr lang="zh-TW" altLang="en-US" sz="1200" b="0" i="0" kern="1200" smtClean="0">
                <a:solidFill>
                  <a:schemeClr val="tx1"/>
                </a:solidFill>
                <a:effectLst/>
                <a:latin typeface="+mn-lt"/>
                <a:ea typeface="+mn-ea"/>
                <a:cs typeface="+mn-cs"/>
              </a:rPr>
              <a:t>的路徑短，我們便設置</a:t>
            </a:r>
            <a:r>
              <a:rPr lang="en-US" altLang="zh-TW" sz="1200" b="0" i="0" kern="1200" smtClean="0">
                <a:solidFill>
                  <a:schemeClr val="tx1"/>
                </a:solidFill>
                <a:effectLst/>
                <a:latin typeface="+mn-lt"/>
                <a:ea typeface="+mn-ea"/>
                <a:cs typeface="+mn-cs"/>
              </a:rPr>
              <a:t>Dis(i,j) = Dis(i,k) + Dis(k,j)</a:t>
            </a:r>
            <a:r>
              <a:rPr lang="zh-TW" altLang="en-US" sz="1200" b="0" i="0" kern="1200" smtClean="0">
                <a:solidFill>
                  <a:schemeClr val="tx1"/>
                </a:solidFill>
                <a:effectLst/>
                <a:latin typeface="+mn-lt"/>
                <a:ea typeface="+mn-ea"/>
                <a:cs typeface="+mn-cs"/>
              </a:rPr>
              <a:t>，</a:t>
            </a:r>
            <a:r>
              <a:rPr lang="zh-TW" altLang="en-US" smtClean="0"/>
              <a:t/>
            </a:r>
            <a:br>
              <a:rPr lang="zh-TW" altLang="en-US" smtClean="0"/>
            </a:br>
            <a:endParaRPr lang="zh-TW" altLang="en-US" sz="1200" b="0" i="0" kern="120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50</a:t>
            </a:fld>
            <a:endParaRPr lang="zh-TW" altLang="en-US"/>
          </a:p>
        </p:txBody>
      </p:sp>
    </p:spTree>
    <p:extLst>
      <p:ext uri="{BB962C8B-B14F-4D97-AF65-F5344CB8AC3E}">
        <p14:creationId xmlns:p14="http://schemas.microsoft.com/office/powerpoint/2010/main" val="385139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此外，我們採用複雜的網路理論來獲取切片和基礎設施網路的拓撲資訊。</a:t>
            </a:r>
            <a:endParaRPr lang="en-US" altLang="zh-TW" smtClean="0"/>
          </a:p>
          <a:p>
            <a:r>
              <a:rPr lang="zh-TW" altLang="en-US" smtClean="0"/>
              <a:t>作者定義了節點重要性 在 節點映射的時候對節點進行排名 </a:t>
            </a:r>
            <a:r>
              <a:rPr lang="en-US" altLang="zh-TW" smtClean="0"/>
              <a:t> </a:t>
            </a:r>
          </a:p>
          <a:p>
            <a:endParaRPr lang="en-US" altLang="zh-TW" smtClean="0"/>
          </a:p>
          <a:p>
            <a:r>
              <a:rPr lang="zh-TW" altLang="en-US" smtClean="0"/>
              <a:t>結果表明，他們的演算法在資源效率和接受率方面表現更好。</a:t>
            </a:r>
            <a:endParaRPr lang="en-US" altLang="zh-TW" smtClean="0"/>
          </a:p>
          <a:p>
            <a:r>
              <a:rPr lang="zh-TW" altLang="en-US" smtClean="0"/>
              <a:t>並且</a:t>
            </a:r>
            <a:r>
              <a:rPr lang="en-US" altLang="zh-TW" smtClean="0"/>
              <a:t>, </a:t>
            </a:r>
            <a:r>
              <a:rPr lang="zh-TW" altLang="en-US" smtClean="0"/>
              <a:t>隨著基礎設施網路規模的增加，他們演算法的平均執行時間呈線性增長。</a:t>
            </a:r>
          </a:p>
          <a:p>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8</a:t>
            </a:fld>
            <a:endParaRPr lang="zh-TW" altLang="en-US"/>
          </a:p>
        </p:txBody>
      </p:sp>
    </p:spTree>
    <p:extLst>
      <p:ext uri="{BB962C8B-B14F-4D97-AF65-F5344CB8AC3E}">
        <p14:creationId xmlns:p14="http://schemas.microsoft.com/office/powerpoint/2010/main" val="2356850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資源使用量 和 頻寬使用量 達到最小 並能完成服務</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51</a:t>
            </a:fld>
            <a:endParaRPr lang="zh-TW" altLang="en-US"/>
          </a:p>
        </p:txBody>
      </p:sp>
    </p:spTree>
    <p:extLst>
      <p:ext uri="{BB962C8B-B14F-4D97-AF65-F5344CB8AC3E}">
        <p14:creationId xmlns:p14="http://schemas.microsoft.com/office/powerpoint/2010/main" val="376629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eMBB</a:t>
            </a:r>
            <a:r>
              <a:rPr lang="zh-TW" altLang="en-US" smtClean="0"/>
              <a:t>的使用情況涵蓋了多種情況，包括廣域覆蓋和熱點。</a:t>
            </a:r>
            <a:endParaRPr lang="en-US" altLang="zh-TW" smtClean="0"/>
          </a:p>
          <a:p>
            <a:endParaRPr lang="en-US" altLang="zh-TW" smtClean="0"/>
          </a:p>
          <a:p>
            <a:r>
              <a:rPr lang="zh-TW" altLang="en-US" smtClean="0"/>
              <a:t>對於熱點情況，即對於具有高用戶密度的區域，</a:t>
            </a:r>
            <a:endParaRPr lang="en-US" altLang="zh-TW" smtClean="0"/>
          </a:p>
          <a:p>
            <a:r>
              <a:rPr lang="zh-TW" altLang="en-US" smtClean="0"/>
              <a:t>需要非常高的業務容量，而對移動性的要求較低並且用戶數據速率較高。</a:t>
            </a:r>
            <a:endParaRPr lang="en-US" altLang="zh-TW" smtClean="0"/>
          </a:p>
          <a:p>
            <a:endParaRPr lang="en-US" altLang="zh-TW" smtClean="0"/>
          </a:p>
          <a:p>
            <a:r>
              <a:rPr lang="zh-TW" altLang="en-US" smtClean="0"/>
              <a:t>這種切片不需要嚴格的延遲和足夠的資源。</a:t>
            </a:r>
            <a:endParaRPr lang="en-US" altLang="zh-TW" smtClean="0"/>
          </a:p>
          <a:p>
            <a:endParaRPr lang="en-US" altLang="zh-TW" smtClean="0"/>
          </a:p>
          <a:p>
            <a:r>
              <a:rPr lang="en-US" altLang="zh-TW" smtClean="0"/>
              <a:t>eMBB slice</a:t>
            </a:r>
            <a:r>
              <a:rPr lang="zh-TW" altLang="en-US" smtClean="0"/>
              <a:t>的部署目標應該是最大化物理節點的剩餘資源</a:t>
            </a:r>
            <a:endParaRPr lang="en-US" altLang="zh-TW" smtClean="0"/>
          </a:p>
          <a:p>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52</a:t>
            </a:fld>
            <a:endParaRPr lang="zh-TW" altLang="en-US"/>
          </a:p>
        </p:txBody>
      </p:sp>
    </p:spTree>
    <p:extLst>
      <p:ext uri="{BB962C8B-B14F-4D97-AF65-F5344CB8AC3E}">
        <p14:creationId xmlns:p14="http://schemas.microsoft.com/office/powerpoint/2010/main" val="2341642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mMTC</a:t>
            </a:r>
            <a:r>
              <a:rPr lang="zh-TW" altLang="en-US" smtClean="0"/>
              <a:t>使用情況的特點是，通常有大量連接的設備傳輸相對較少量的非延遲敏感數據。</a:t>
            </a:r>
            <a:endParaRPr lang="en-US" altLang="zh-TW" smtClean="0"/>
          </a:p>
          <a:p>
            <a:endParaRPr lang="en-US" altLang="zh-TW" smtClean="0"/>
          </a:p>
          <a:p>
            <a:r>
              <a:rPr lang="zh-TW" altLang="en-US" smtClean="0"/>
              <a:t>這種</a:t>
            </a:r>
            <a:r>
              <a:rPr lang="en-US" altLang="zh-TW" smtClean="0"/>
              <a:t>use case </a:t>
            </a:r>
            <a:r>
              <a:rPr lang="zh-TW" altLang="en-US" smtClean="0"/>
              <a:t>具有大量的連接，這導致對高計算資源和低擁塞率的需求。</a:t>
            </a:r>
            <a:endParaRPr lang="en-US" altLang="zh-TW" smtClean="0"/>
          </a:p>
          <a:p>
            <a:endParaRPr lang="en-US" altLang="zh-TW" smtClean="0"/>
          </a:p>
          <a:p>
            <a:r>
              <a:rPr lang="zh-TW" altLang="en-US" smtClean="0"/>
              <a:t>因此，部署目標應該是最大程度地減少物理鏈路上帶寬的使用。</a:t>
            </a:r>
            <a:endParaRPr lang="en-US" altLang="zh-TW" smtClean="0"/>
          </a:p>
          <a:p>
            <a:r>
              <a:rPr lang="zh-TW" altLang="en-US" smtClean="0"/>
              <a:t>換句話說，物理鏈路上的剩餘帶寬應最大化。</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53</a:t>
            </a:fld>
            <a:endParaRPr lang="zh-TW" altLang="en-US"/>
          </a:p>
        </p:txBody>
      </p:sp>
    </p:spTree>
    <p:extLst>
      <p:ext uri="{BB962C8B-B14F-4D97-AF65-F5344CB8AC3E}">
        <p14:creationId xmlns:p14="http://schemas.microsoft.com/office/powerpoint/2010/main" val="2944287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此用例的</a:t>
            </a:r>
            <a:r>
              <a:rPr lang="en-US" altLang="zh-TW" smtClean="0"/>
              <a:t>QoS</a:t>
            </a:r>
            <a:r>
              <a:rPr lang="zh-TW" altLang="en-US" smtClean="0"/>
              <a:t>保證是低延遲，這導致部署目標應該將切片的延遲最小化。</a:t>
            </a:r>
            <a:endParaRPr lang="en-US" altLang="zh-TW" smtClean="0"/>
          </a:p>
          <a:p>
            <a:endParaRPr lang="en-US" altLang="zh-TW" smtClean="0"/>
          </a:p>
          <a:p>
            <a:r>
              <a:rPr lang="zh-TW" altLang="en-US" smtClean="0"/>
              <a:t>我們將延遲時間轉換為</a:t>
            </a:r>
            <a:r>
              <a:rPr lang="en-US" altLang="zh-TW" smtClean="0"/>
              <a:t>hops</a:t>
            </a:r>
            <a:r>
              <a:rPr lang="zh-TW" altLang="en-US" smtClean="0"/>
              <a:t>數，因此，</a:t>
            </a:r>
            <a:endParaRPr lang="en-US" altLang="zh-TW" smtClean="0"/>
          </a:p>
          <a:p>
            <a:r>
              <a:rPr lang="zh-TW" altLang="en-US" smtClean="0"/>
              <a:t>將延遲最小化意味著將每個物理路徑長度最小化。</a:t>
            </a:r>
            <a:endParaRPr lang="en-US" altLang="zh-TW" smtClean="0"/>
          </a:p>
          <a:p>
            <a:r>
              <a:rPr lang="zh-TW" altLang="en-US" smtClean="0"/>
              <a:t>無線</a:t>
            </a:r>
            <a:r>
              <a:rPr lang="en-US" altLang="zh-TW" smtClean="0"/>
              <a:t>link</a:t>
            </a:r>
            <a:r>
              <a:rPr lang="zh-TW" altLang="en-US" smtClean="0"/>
              <a:t>數 </a:t>
            </a:r>
            <a:r>
              <a:rPr lang="en-US" altLang="zh-TW" smtClean="0"/>
              <a:t>+</a:t>
            </a:r>
            <a:r>
              <a:rPr lang="zh-TW" altLang="en-US" smtClean="0"/>
              <a:t> </a:t>
            </a:r>
            <a:r>
              <a:rPr lang="en-US" altLang="zh-TW" smtClean="0"/>
              <a:t>optical link </a:t>
            </a:r>
            <a:r>
              <a:rPr lang="zh-TW" altLang="en-US" smtClean="0"/>
              <a:t>數 最少</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55</a:t>
            </a:fld>
            <a:endParaRPr lang="zh-TW" altLang="en-US"/>
          </a:p>
        </p:txBody>
      </p:sp>
    </p:spTree>
    <p:extLst>
      <p:ext uri="{BB962C8B-B14F-4D97-AF65-F5344CB8AC3E}">
        <p14:creationId xmlns:p14="http://schemas.microsoft.com/office/powerpoint/2010/main" val="261500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r>
              <a:rPr lang="en-US" altLang="zh-TW" smtClean="0"/>
              <a:t>12</a:t>
            </a:r>
            <a:r>
              <a:rPr lang="zh-TW" altLang="en-US" smtClean="0"/>
              <a:t>確保每個虛擬</a:t>
            </a:r>
            <a:r>
              <a:rPr lang="en-US" altLang="zh-TW" smtClean="0"/>
              <a:t>BS</a:t>
            </a:r>
            <a:r>
              <a:rPr lang="zh-TW" altLang="en-US" smtClean="0"/>
              <a:t>僅應被映射到物理</a:t>
            </a:r>
            <a:r>
              <a:rPr lang="en-US" altLang="zh-TW" smtClean="0"/>
              <a:t>BS</a:t>
            </a:r>
          </a:p>
          <a:p>
            <a:endParaRPr lang="en-US" altLang="zh-TW" smtClean="0"/>
          </a:p>
          <a:p>
            <a:r>
              <a:rPr lang="en-US" altLang="zh-TW" smtClean="0"/>
              <a:t>13</a:t>
            </a:r>
            <a:r>
              <a:rPr lang="zh-TW" altLang="en-US" smtClean="0"/>
              <a:t>確保每個物理</a:t>
            </a:r>
            <a:r>
              <a:rPr lang="en-US" altLang="zh-TW" smtClean="0"/>
              <a:t>BS</a:t>
            </a:r>
            <a:r>
              <a:rPr lang="zh-TW" altLang="en-US" smtClean="0"/>
              <a:t>僅應為每個</a:t>
            </a:r>
            <a:r>
              <a:rPr lang="en-US" altLang="zh-TW" smtClean="0"/>
              <a:t>NSR</a:t>
            </a:r>
            <a:r>
              <a:rPr lang="zh-TW" altLang="en-US" smtClean="0"/>
              <a:t>承擔虛擬</a:t>
            </a:r>
            <a:r>
              <a:rPr lang="en-US" altLang="zh-TW" smtClean="0"/>
              <a:t>BS</a:t>
            </a:r>
          </a:p>
          <a:p>
            <a:endParaRPr lang="en-US" altLang="zh-TW" smtClean="0"/>
          </a:p>
          <a:p>
            <a:pPr marL="228600" indent="-228600">
              <a:buAutoNum type="arabicPlain" startAt="14"/>
            </a:pPr>
            <a:r>
              <a:rPr lang="zh-TW" altLang="en-US" smtClean="0"/>
              <a:t>確保了所有無線</a:t>
            </a:r>
            <a:r>
              <a:rPr lang="en-US" altLang="zh-TW" smtClean="0"/>
              <a:t>channel</a:t>
            </a:r>
            <a:r>
              <a:rPr lang="zh-TW" altLang="en-US" smtClean="0"/>
              <a:t>佔用的頻寬 不應超過每個</a:t>
            </a:r>
            <a:r>
              <a:rPr lang="en-US" altLang="zh-TW" smtClean="0"/>
              <a:t>BS</a:t>
            </a:r>
            <a:r>
              <a:rPr lang="zh-TW" altLang="en-US" smtClean="0"/>
              <a:t>的總共可用的頻寬</a:t>
            </a:r>
            <a:endParaRPr lang="en-US" altLang="zh-TW" smtClean="0"/>
          </a:p>
          <a:p>
            <a:pPr marL="228600" indent="-228600">
              <a:buAutoNum type="arabicPlain" startAt="14"/>
            </a:pPr>
            <a:endParaRPr lang="en-US" altLang="zh-TW" smtClean="0"/>
          </a:p>
          <a:p>
            <a:pPr marL="0" indent="0">
              <a:buNone/>
            </a:pPr>
            <a:r>
              <a:rPr lang="en-US" altLang="zh-TW" smtClean="0"/>
              <a:t>15</a:t>
            </a:r>
            <a:r>
              <a:rPr lang="zh-TW" altLang="en-US" smtClean="0"/>
              <a:t>確保每個</a:t>
            </a:r>
            <a:r>
              <a:rPr lang="en-US" altLang="zh-TW" smtClean="0"/>
              <a:t>BS</a:t>
            </a:r>
            <a:r>
              <a:rPr lang="zh-TW" altLang="en-US" smtClean="0"/>
              <a:t>中的無線</a:t>
            </a:r>
            <a:r>
              <a:rPr lang="en-US" altLang="zh-TW" smtClean="0"/>
              <a:t>linl</a:t>
            </a:r>
            <a:r>
              <a:rPr lang="zh-TW" altLang="en-US" smtClean="0"/>
              <a:t>的</a:t>
            </a:r>
            <a:r>
              <a:rPr lang="en-US" altLang="zh-TW" smtClean="0"/>
              <a:t>channel </a:t>
            </a:r>
            <a:r>
              <a:rPr lang="zh-TW" altLang="en-US" smtClean="0"/>
              <a:t>容量總和不應超過由控制平面分配的該</a:t>
            </a:r>
            <a:r>
              <a:rPr lang="en-US" altLang="zh-TW" smtClean="0"/>
              <a:t>BS</a:t>
            </a:r>
            <a:r>
              <a:rPr lang="zh-TW" altLang="en-US" smtClean="0"/>
              <a:t>的容量。</a:t>
            </a:r>
            <a:endParaRPr lang="en-US" altLang="zh-TW" smtClean="0"/>
          </a:p>
          <a:p>
            <a:pPr marL="0" indent="0">
              <a:buNone/>
            </a:pPr>
            <a:endParaRPr lang="en-US" altLang="zh-TW" smtClean="0"/>
          </a:p>
          <a:p>
            <a:pPr marL="0" indent="0">
              <a:buNone/>
            </a:pPr>
            <a:r>
              <a:rPr lang="en-US" altLang="zh-TW" smtClean="0"/>
              <a:t>16 </a:t>
            </a:r>
            <a:r>
              <a:rPr lang="zh-TW" altLang="en-US" smtClean="0"/>
              <a:t>確保在該</a:t>
            </a:r>
            <a:r>
              <a:rPr lang="en-US" altLang="zh-TW" smtClean="0"/>
              <a:t>BS</a:t>
            </a:r>
            <a:r>
              <a:rPr lang="zh-TW" altLang="en-US" smtClean="0"/>
              <a:t>中承擔的所有虛擬</a:t>
            </a:r>
            <a:r>
              <a:rPr lang="en-US" altLang="zh-TW" smtClean="0"/>
              <a:t>BS</a:t>
            </a:r>
            <a:r>
              <a:rPr lang="zh-TW" altLang="en-US" smtClean="0"/>
              <a:t>的容量總和不應超過其分配的容量。</a:t>
            </a:r>
            <a:endParaRPr lang="en-US" altLang="zh-TW" smtClean="0"/>
          </a:p>
          <a:p>
            <a:pPr marL="0" indent="0">
              <a:buNone/>
            </a:pPr>
            <a:endParaRPr lang="en-US" altLang="zh-TW" smtClean="0"/>
          </a:p>
          <a:p>
            <a:pPr marL="0" indent="0">
              <a:buNone/>
            </a:pPr>
            <a:r>
              <a:rPr lang="en-US" altLang="zh-TW" smtClean="0"/>
              <a:t>17</a:t>
            </a:r>
            <a:r>
              <a:rPr lang="zh-TW" altLang="en-US" smtClean="0"/>
              <a:t>確保為每個虛擬</a:t>
            </a:r>
            <a:r>
              <a:rPr lang="en-US" altLang="zh-TW" smtClean="0"/>
              <a:t>BS</a:t>
            </a:r>
            <a:r>
              <a:rPr lang="zh-TW" altLang="en-US" smtClean="0"/>
              <a:t>分配的容量不應小於其容量要求。</a:t>
            </a:r>
            <a:endParaRPr lang="en-US" altLang="zh-TW" smtClean="0"/>
          </a:p>
          <a:p>
            <a:pPr marL="0" indent="0">
              <a:buNone/>
            </a:pPr>
            <a:endParaRPr lang="en-US" altLang="zh-TW" smtClean="0"/>
          </a:p>
          <a:p>
            <a:pPr marL="0" indent="0">
              <a:buNone/>
            </a:pPr>
            <a:r>
              <a:rPr lang="en-US" altLang="zh-TW" smtClean="0"/>
              <a:t>18</a:t>
            </a:r>
            <a:r>
              <a:rPr lang="zh-TW" altLang="en-US" smtClean="0"/>
              <a:t>確保僅將每個虛擬</a:t>
            </a:r>
            <a:r>
              <a:rPr lang="en-US" altLang="zh-TW" smtClean="0"/>
              <a:t>OS</a:t>
            </a:r>
            <a:r>
              <a:rPr lang="zh-TW" altLang="en-US" smtClean="0"/>
              <a:t>映射到物理</a:t>
            </a:r>
            <a:r>
              <a:rPr lang="en-US" altLang="zh-TW" smtClean="0"/>
              <a:t>OS</a:t>
            </a:r>
          </a:p>
          <a:p>
            <a:pPr marL="0" indent="0">
              <a:buNone/>
            </a:pPr>
            <a:endParaRPr lang="en-US" altLang="zh-TW" smtClean="0"/>
          </a:p>
          <a:p>
            <a:pPr marL="0" indent="0">
              <a:buNone/>
            </a:pPr>
            <a:r>
              <a:rPr lang="en-US" altLang="zh-TW" smtClean="0"/>
              <a:t>19</a:t>
            </a:r>
            <a:r>
              <a:rPr lang="zh-TW" altLang="en-US" smtClean="0"/>
              <a:t>確保每個物理</a:t>
            </a:r>
            <a:r>
              <a:rPr lang="en-US" altLang="zh-TW" smtClean="0"/>
              <a:t>OS</a:t>
            </a:r>
            <a:r>
              <a:rPr lang="zh-TW" altLang="en-US" smtClean="0"/>
              <a:t>只能為每個</a:t>
            </a:r>
            <a:r>
              <a:rPr lang="en-US" altLang="zh-TW" smtClean="0"/>
              <a:t>NSR</a:t>
            </a:r>
            <a:r>
              <a:rPr lang="zh-TW" altLang="en-US" smtClean="0"/>
              <a:t>承擔一個虛擬</a:t>
            </a:r>
            <a:r>
              <a:rPr lang="en-US" altLang="zh-TW" smtClean="0"/>
              <a:t>OS</a:t>
            </a:r>
            <a:r>
              <a:rPr lang="zh-TW" altLang="en-US" smtClean="0"/>
              <a:t>。</a:t>
            </a:r>
            <a:endParaRPr lang="en-US" altLang="zh-TW" smtClean="0"/>
          </a:p>
          <a:p>
            <a:pPr marL="0" indent="0">
              <a:buNone/>
            </a:pPr>
            <a:endParaRPr lang="en-US" altLang="zh-TW" smtClean="0"/>
          </a:p>
          <a:p>
            <a:pPr marL="0" indent="0">
              <a:buNone/>
            </a:pPr>
            <a:r>
              <a:rPr lang="en-US" altLang="zh-TW" smtClean="0"/>
              <a:t>20</a:t>
            </a:r>
            <a:r>
              <a:rPr lang="zh-TW" altLang="en-US" smtClean="0"/>
              <a:t>確保每個虛擬</a:t>
            </a:r>
            <a:r>
              <a:rPr lang="en-US" altLang="zh-TW" smtClean="0"/>
              <a:t>CN</a:t>
            </a:r>
            <a:r>
              <a:rPr lang="zh-TW" altLang="en-US" smtClean="0"/>
              <a:t>僅應映射到物理</a:t>
            </a:r>
            <a:r>
              <a:rPr lang="en-US" altLang="zh-TW" smtClean="0"/>
              <a:t>CN</a:t>
            </a:r>
          </a:p>
          <a:p>
            <a:pPr marL="0" indent="0">
              <a:buNone/>
            </a:pPr>
            <a:endParaRPr lang="en-US" altLang="zh-TW" smtClean="0"/>
          </a:p>
          <a:p>
            <a:pPr marL="0" indent="0">
              <a:buNone/>
            </a:pPr>
            <a:r>
              <a:rPr lang="en-US" altLang="zh-TW" smtClean="0"/>
              <a:t>21</a:t>
            </a:r>
            <a:r>
              <a:rPr lang="zh-TW" altLang="en-US" smtClean="0"/>
              <a:t>確保每個物理</a:t>
            </a:r>
            <a:r>
              <a:rPr lang="en-US" altLang="zh-TW" smtClean="0"/>
              <a:t>CN</a:t>
            </a:r>
            <a:r>
              <a:rPr lang="zh-TW" altLang="en-US" smtClean="0"/>
              <a:t>只能為每個</a:t>
            </a:r>
            <a:r>
              <a:rPr lang="en-US" altLang="zh-TW" smtClean="0"/>
              <a:t>NSR</a:t>
            </a:r>
            <a:r>
              <a:rPr lang="zh-TW" altLang="en-US" smtClean="0"/>
              <a:t>承擔虛擬</a:t>
            </a:r>
            <a:r>
              <a:rPr lang="en-US" altLang="zh-TW" smtClean="0"/>
              <a:t>CN</a:t>
            </a:r>
          </a:p>
          <a:p>
            <a:pPr marL="0" indent="0">
              <a:buNone/>
            </a:pPr>
            <a:endParaRPr lang="en-US" altLang="zh-TW" smtClean="0"/>
          </a:p>
          <a:p>
            <a:pPr marL="0" indent="0">
              <a:buNone/>
            </a:pPr>
            <a:r>
              <a:rPr lang="en-US" altLang="zh-TW" smtClean="0"/>
              <a:t>22</a:t>
            </a:r>
            <a:r>
              <a:rPr lang="zh-TW" altLang="en-US" smtClean="0"/>
              <a:t>確保了每個物理</a:t>
            </a:r>
            <a:r>
              <a:rPr lang="en-US" altLang="zh-TW" smtClean="0"/>
              <a:t>CN</a:t>
            </a:r>
            <a:r>
              <a:rPr lang="zh-TW" altLang="en-US" smtClean="0"/>
              <a:t>的計算資源可以滿足映射到其中的所有虛擬</a:t>
            </a:r>
            <a:r>
              <a:rPr lang="en-US" altLang="zh-TW" smtClean="0"/>
              <a:t>CN</a:t>
            </a:r>
            <a:r>
              <a:rPr lang="zh-TW" altLang="en-US" smtClean="0"/>
              <a:t>的總需求。</a:t>
            </a:r>
            <a:endParaRPr lang="en-US" altLang="zh-TW" smtClean="0"/>
          </a:p>
          <a:p>
            <a:pPr marL="0" indent="0">
              <a:buNone/>
            </a:pPr>
            <a:endParaRPr lang="en-US" altLang="zh-TW" smtClean="0"/>
          </a:p>
          <a:p>
            <a:pPr marL="0" indent="0">
              <a:buNone/>
            </a:pPr>
            <a:r>
              <a:rPr lang="en-US" altLang="zh-TW" smtClean="0"/>
              <a:t>23</a:t>
            </a:r>
            <a:r>
              <a:rPr lang="zh-TW" altLang="en-US" smtClean="0"/>
              <a:t>確保所選</a:t>
            </a:r>
            <a:r>
              <a:rPr lang="en-US" altLang="zh-TW" smtClean="0"/>
              <a:t>CN</a:t>
            </a:r>
            <a:r>
              <a:rPr lang="zh-TW" altLang="en-US" smtClean="0"/>
              <a:t>的計算資源不應小於虛擬</a:t>
            </a:r>
            <a:r>
              <a:rPr lang="en-US" altLang="zh-TW" smtClean="0"/>
              <a:t>CN</a:t>
            </a:r>
            <a:r>
              <a:rPr lang="zh-TW" altLang="en-US" smtClean="0"/>
              <a:t>的計算資源需求</a:t>
            </a:r>
            <a:endParaRPr lang="en-US" altLang="zh-TW" smtClean="0"/>
          </a:p>
          <a:p>
            <a:pPr marL="228600" indent="-228600">
              <a:buAutoNum type="arabicPlain" startAt="14"/>
            </a:pP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56</a:t>
            </a:fld>
            <a:endParaRPr lang="zh-TW" altLang="en-US"/>
          </a:p>
        </p:txBody>
      </p:sp>
    </p:spTree>
    <p:extLst>
      <p:ext uri="{BB962C8B-B14F-4D97-AF65-F5344CB8AC3E}">
        <p14:creationId xmlns:p14="http://schemas.microsoft.com/office/powerpoint/2010/main" val="859208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smtClean="0"/>
              <a:t>17</a:t>
            </a:r>
            <a:r>
              <a:rPr lang="zh-TW" altLang="en-US" smtClean="0"/>
              <a:t>確保為每個虛擬</a:t>
            </a:r>
            <a:r>
              <a:rPr lang="en-US" altLang="zh-TW" smtClean="0"/>
              <a:t>BS</a:t>
            </a:r>
            <a:r>
              <a:rPr lang="zh-TW" altLang="en-US" smtClean="0"/>
              <a:t>分配的容量不應小於其容量要求。</a:t>
            </a:r>
            <a:endParaRPr lang="en-US" altLang="zh-TW" smtClean="0"/>
          </a:p>
          <a:p>
            <a:pPr marL="0" indent="0">
              <a:buNone/>
            </a:pPr>
            <a:endParaRPr lang="en-US" altLang="zh-TW" smtClean="0"/>
          </a:p>
          <a:p>
            <a:pPr marL="0" indent="0">
              <a:buNone/>
            </a:pPr>
            <a:r>
              <a:rPr lang="en-US" altLang="zh-TW" smtClean="0"/>
              <a:t>18</a:t>
            </a:r>
            <a:r>
              <a:rPr lang="zh-TW" altLang="en-US" smtClean="0"/>
              <a:t>確保僅將每個虛擬</a:t>
            </a:r>
            <a:r>
              <a:rPr lang="en-US" altLang="zh-TW" smtClean="0"/>
              <a:t>OS</a:t>
            </a:r>
            <a:r>
              <a:rPr lang="zh-TW" altLang="en-US" smtClean="0"/>
              <a:t>映射到物理</a:t>
            </a:r>
            <a:r>
              <a:rPr lang="en-US" altLang="zh-TW" smtClean="0"/>
              <a:t>OS</a:t>
            </a:r>
          </a:p>
          <a:p>
            <a:pPr marL="0" indent="0">
              <a:buNone/>
            </a:pPr>
            <a:endParaRPr lang="en-US" altLang="zh-TW" smtClean="0"/>
          </a:p>
          <a:p>
            <a:pPr marL="0" indent="0">
              <a:buNone/>
            </a:pPr>
            <a:r>
              <a:rPr lang="en-US" altLang="zh-TW" smtClean="0"/>
              <a:t>19</a:t>
            </a:r>
            <a:r>
              <a:rPr lang="zh-TW" altLang="en-US" smtClean="0"/>
              <a:t>確保每個物理</a:t>
            </a:r>
            <a:r>
              <a:rPr lang="en-US" altLang="zh-TW" smtClean="0"/>
              <a:t>OS</a:t>
            </a:r>
            <a:r>
              <a:rPr lang="zh-TW" altLang="en-US" smtClean="0"/>
              <a:t>只能為每個</a:t>
            </a:r>
            <a:r>
              <a:rPr lang="en-US" altLang="zh-TW" smtClean="0"/>
              <a:t>NSR</a:t>
            </a:r>
            <a:r>
              <a:rPr lang="zh-TW" altLang="en-US" smtClean="0"/>
              <a:t>承擔一個虛擬</a:t>
            </a:r>
            <a:r>
              <a:rPr lang="en-US" altLang="zh-TW" smtClean="0"/>
              <a:t>OS</a:t>
            </a:r>
            <a:r>
              <a:rPr lang="zh-TW" altLang="en-US" smtClean="0"/>
              <a:t>。</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57</a:t>
            </a:fld>
            <a:endParaRPr lang="zh-TW" altLang="en-US"/>
          </a:p>
        </p:txBody>
      </p:sp>
    </p:spTree>
    <p:extLst>
      <p:ext uri="{BB962C8B-B14F-4D97-AF65-F5344CB8AC3E}">
        <p14:creationId xmlns:p14="http://schemas.microsoft.com/office/powerpoint/2010/main" val="1107217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smtClean="0"/>
              <a:t>20</a:t>
            </a:r>
            <a:r>
              <a:rPr lang="zh-TW" altLang="en-US" smtClean="0"/>
              <a:t>確保每個虛擬</a:t>
            </a:r>
            <a:r>
              <a:rPr lang="en-US" altLang="zh-TW" smtClean="0"/>
              <a:t>CN</a:t>
            </a:r>
            <a:r>
              <a:rPr lang="zh-TW" altLang="en-US" smtClean="0"/>
              <a:t>僅應映射到物理</a:t>
            </a:r>
            <a:r>
              <a:rPr lang="en-US" altLang="zh-TW" smtClean="0"/>
              <a:t>CN</a:t>
            </a:r>
          </a:p>
          <a:p>
            <a:pPr marL="0" indent="0">
              <a:buNone/>
            </a:pPr>
            <a:endParaRPr lang="en-US" altLang="zh-TW" smtClean="0"/>
          </a:p>
          <a:p>
            <a:pPr marL="0" indent="0">
              <a:buNone/>
            </a:pPr>
            <a:r>
              <a:rPr lang="en-US" altLang="zh-TW" smtClean="0"/>
              <a:t>21</a:t>
            </a:r>
            <a:r>
              <a:rPr lang="zh-TW" altLang="en-US" smtClean="0"/>
              <a:t>確保每個物理</a:t>
            </a:r>
            <a:r>
              <a:rPr lang="en-US" altLang="zh-TW" smtClean="0"/>
              <a:t>CN</a:t>
            </a:r>
            <a:r>
              <a:rPr lang="zh-TW" altLang="en-US" smtClean="0"/>
              <a:t>只能為每個</a:t>
            </a:r>
            <a:r>
              <a:rPr lang="en-US" altLang="zh-TW" smtClean="0"/>
              <a:t>NSR</a:t>
            </a:r>
            <a:r>
              <a:rPr lang="zh-TW" altLang="en-US" smtClean="0"/>
              <a:t>承擔虛擬</a:t>
            </a:r>
            <a:r>
              <a:rPr lang="en-US" altLang="zh-TW" smtClean="0"/>
              <a:t>CN</a:t>
            </a:r>
          </a:p>
          <a:p>
            <a:pPr marL="0" indent="0">
              <a:buNone/>
            </a:pPr>
            <a:endParaRPr lang="en-US" altLang="zh-TW" smtClean="0"/>
          </a:p>
          <a:p>
            <a:pPr marL="0" indent="0">
              <a:buNone/>
            </a:pPr>
            <a:r>
              <a:rPr lang="en-US" altLang="zh-TW" smtClean="0"/>
              <a:t>22</a:t>
            </a:r>
            <a:r>
              <a:rPr lang="zh-TW" altLang="en-US" smtClean="0"/>
              <a:t>確保了每個物理</a:t>
            </a:r>
            <a:r>
              <a:rPr lang="en-US" altLang="zh-TW" smtClean="0"/>
              <a:t>CN</a:t>
            </a:r>
            <a:r>
              <a:rPr lang="zh-TW" altLang="en-US" smtClean="0"/>
              <a:t>的計算資源可以滿足映射到其中的所有虛擬</a:t>
            </a:r>
            <a:r>
              <a:rPr lang="en-US" altLang="zh-TW" smtClean="0"/>
              <a:t>CN</a:t>
            </a:r>
            <a:r>
              <a:rPr lang="zh-TW" altLang="en-US" smtClean="0"/>
              <a:t>的總需求。</a:t>
            </a:r>
            <a:endParaRPr lang="en-US" altLang="zh-TW" smtClean="0"/>
          </a:p>
          <a:p>
            <a:pPr marL="0" indent="0">
              <a:buNone/>
            </a:pPr>
            <a:endParaRPr lang="en-US" altLang="zh-TW" smtClean="0"/>
          </a:p>
          <a:p>
            <a:pPr marL="0" indent="0">
              <a:buNone/>
            </a:pPr>
            <a:r>
              <a:rPr lang="en-US" altLang="zh-TW" smtClean="0"/>
              <a:t>23</a:t>
            </a:r>
            <a:r>
              <a:rPr lang="zh-TW" altLang="en-US" smtClean="0"/>
              <a:t>確保所選</a:t>
            </a:r>
            <a:r>
              <a:rPr lang="en-US" altLang="zh-TW" smtClean="0"/>
              <a:t>CN</a:t>
            </a:r>
            <a:r>
              <a:rPr lang="zh-TW" altLang="en-US" smtClean="0"/>
              <a:t>的計算資源不應小於虛擬</a:t>
            </a:r>
            <a:r>
              <a:rPr lang="en-US" altLang="zh-TW" smtClean="0"/>
              <a:t>CN</a:t>
            </a:r>
            <a:r>
              <a:rPr lang="zh-TW" altLang="en-US" smtClean="0"/>
              <a:t>的計算資源需求</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58</a:t>
            </a:fld>
            <a:endParaRPr lang="zh-TW" altLang="en-US"/>
          </a:p>
        </p:txBody>
      </p:sp>
    </p:spTree>
    <p:extLst>
      <p:ext uri="{BB962C8B-B14F-4D97-AF65-F5344CB8AC3E}">
        <p14:creationId xmlns:p14="http://schemas.microsoft.com/office/powerpoint/2010/main" val="1579048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他們提出的部署策略是假設到達的</a:t>
            </a:r>
            <a:r>
              <a:rPr lang="en-US" altLang="zh-TW" smtClean="0"/>
              <a:t>NSR</a:t>
            </a:r>
            <a:r>
              <a:rPr lang="zh-TW" altLang="en-US" smtClean="0"/>
              <a:t>被確定為這三種類型之一的前提下進行的。</a:t>
            </a:r>
            <a:endParaRPr lang="en-US" altLang="zh-TW" smtClean="0"/>
          </a:p>
          <a:p>
            <a:endParaRPr lang="en-US" altLang="zh-TW" smtClean="0"/>
          </a:p>
          <a:p>
            <a:r>
              <a:rPr lang="zh-TW" altLang="en-US" smtClean="0"/>
              <a:t>在他們提出的</a:t>
            </a:r>
            <a:r>
              <a:rPr lang="en-US" altLang="zh-TW" smtClean="0"/>
              <a:t>NS</a:t>
            </a:r>
            <a:r>
              <a:rPr lang="zh-TW" altLang="en-US" smtClean="0"/>
              <a:t>部署策略中，</a:t>
            </a:r>
            <a:endParaRPr lang="en-US" altLang="zh-TW" smtClean="0"/>
          </a:p>
          <a:p>
            <a:r>
              <a:rPr lang="zh-TW" altLang="en-US" smtClean="0"/>
              <a:t>對於三種類型的片提供了三種不同的部屬策略。</a:t>
            </a:r>
            <a:endParaRPr lang="en-US" altLang="zh-TW" smtClean="0"/>
          </a:p>
          <a:p>
            <a:endParaRPr lang="en-US" altLang="zh-TW" smtClean="0"/>
          </a:p>
          <a:p>
            <a:r>
              <a:rPr lang="zh-TW" altLang="en-US" smtClean="0"/>
              <a:t>他們會計算 資源效益和 接受比率</a:t>
            </a:r>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59</a:t>
            </a:fld>
            <a:endParaRPr lang="zh-TW" altLang="en-US"/>
          </a:p>
        </p:txBody>
      </p:sp>
    </p:spTree>
    <p:extLst>
      <p:ext uri="{BB962C8B-B14F-4D97-AF65-F5344CB8AC3E}">
        <p14:creationId xmlns:p14="http://schemas.microsoft.com/office/powerpoint/2010/main" val="868682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資源效率定義為收入和成本比率</a:t>
            </a:r>
            <a:endParaRPr lang="en-US" altLang="zh-TW" smtClean="0"/>
          </a:p>
          <a:p>
            <a:endParaRPr lang="en-US" altLang="zh-TW" smtClean="0"/>
          </a:p>
          <a:p>
            <a:r>
              <a:rPr lang="en-US" altLang="zh-TW" smtClean="0"/>
              <a:t>Cr</a:t>
            </a:r>
            <a:r>
              <a:rPr lang="en-US" altLang="zh-TW" baseline="0" smtClean="0"/>
              <a:t> </a:t>
            </a:r>
            <a:r>
              <a:rPr lang="zh-TW" altLang="en-US" baseline="0" smtClean="0"/>
              <a:t>代表 </a:t>
            </a:r>
            <a:r>
              <a:rPr lang="en-US" altLang="zh-TW" baseline="0" smtClean="0"/>
              <a:t>node n </a:t>
            </a:r>
            <a:r>
              <a:rPr lang="zh-TW" altLang="en-US" baseline="0" smtClean="0"/>
              <a:t>的 </a:t>
            </a:r>
            <a:r>
              <a:rPr lang="en-US" altLang="zh-TW" baseline="0" smtClean="0"/>
              <a:t>capacity </a:t>
            </a:r>
          </a:p>
          <a:p>
            <a:r>
              <a:rPr lang="en-US" altLang="zh-TW" baseline="0" smtClean="0"/>
              <a:t>Br </a:t>
            </a:r>
            <a:r>
              <a:rPr lang="zh-TW" altLang="en-US" baseline="0" smtClean="0"/>
              <a:t>代表 </a:t>
            </a:r>
            <a:r>
              <a:rPr lang="en-US" altLang="zh-TW" baseline="0" smtClean="0"/>
              <a:t>link l</a:t>
            </a:r>
            <a:r>
              <a:rPr lang="zh-TW" altLang="en-US" baseline="0" smtClean="0"/>
              <a:t>的 頻寬</a:t>
            </a:r>
            <a:endParaRPr lang="en-US" altLang="zh-TW" baseline="0" smtClean="0"/>
          </a:p>
          <a:p>
            <a:r>
              <a:rPr lang="en-US" altLang="zh-TW" baseline="0" smtClean="0"/>
              <a:t>Hop(l) </a:t>
            </a:r>
            <a:r>
              <a:rPr lang="zh-TW" altLang="en-US" baseline="0" smtClean="0"/>
              <a:t>代表 </a:t>
            </a:r>
            <a:r>
              <a:rPr lang="en-US" altLang="zh-TW" baseline="0" smtClean="0"/>
              <a:t>link l </a:t>
            </a:r>
            <a:r>
              <a:rPr lang="zh-TW" altLang="en-US" baseline="0" smtClean="0"/>
              <a:t>的路徑長度</a:t>
            </a:r>
            <a:endParaRPr lang="en-US" altLang="zh-TW" baseline="0"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60</a:t>
            </a:fld>
            <a:endParaRPr lang="zh-TW" altLang="en-US"/>
          </a:p>
        </p:txBody>
      </p:sp>
    </p:spTree>
    <p:extLst>
      <p:ext uri="{BB962C8B-B14F-4D97-AF65-F5344CB8AC3E}">
        <p14:creationId xmlns:p14="http://schemas.microsoft.com/office/powerpoint/2010/main" val="16609557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Acceptance ratio </a:t>
            </a:r>
          </a:p>
          <a:p>
            <a:endParaRPr lang="en-US" altLang="zh-TW" smtClean="0"/>
          </a:p>
          <a:p>
            <a:r>
              <a:rPr lang="en-US" altLang="zh-TW" smtClean="0"/>
              <a:t>NUM</a:t>
            </a:r>
            <a:r>
              <a:rPr lang="en-US" altLang="zh-TW" baseline="0" smtClean="0"/>
              <a:t>acc </a:t>
            </a:r>
            <a:r>
              <a:rPr lang="zh-TW" altLang="en-US" baseline="0" smtClean="0"/>
              <a:t>代表 多少的</a:t>
            </a:r>
            <a:r>
              <a:rPr lang="en-US" altLang="zh-TW" baseline="0" smtClean="0"/>
              <a:t>request </a:t>
            </a:r>
            <a:r>
              <a:rPr lang="zh-TW" altLang="en-US" baseline="0" smtClean="0"/>
              <a:t>被接受</a:t>
            </a:r>
            <a:endParaRPr lang="en-US" altLang="zh-TW" baseline="0" smtClean="0"/>
          </a:p>
          <a:p>
            <a:r>
              <a:rPr lang="en-US" altLang="zh-TW" baseline="0" smtClean="0"/>
              <a:t>NUMarr </a:t>
            </a:r>
            <a:r>
              <a:rPr lang="zh-TW" altLang="en-US" baseline="0" smtClean="0"/>
              <a:t>代表有多少的</a:t>
            </a:r>
            <a:r>
              <a:rPr lang="en-US" altLang="zh-TW" baseline="0" smtClean="0"/>
              <a:t>request </a:t>
            </a:r>
            <a:r>
              <a:rPr lang="zh-TW" altLang="en-US" baseline="0" smtClean="0"/>
              <a:t>抵達</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61</a:t>
            </a:fld>
            <a:endParaRPr lang="zh-TW" altLang="en-US"/>
          </a:p>
        </p:txBody>
      </p:sp>
    </p:spTree>
    <p:extLst>
      <p:ext uri="{BB962C8B-B14F-4D97-AF65-F5344CB8AC3E}">
        <p14:creationId xmlns:p14="http://schemas.microsoft.com/office/powerpoint/2010/main" val="363937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隨著移動數據流量的爆炸性增長，</a:t>
            </a:r>
            <a:endParaRPr lang="en-US" altLang="zh-TW" smtClean="0"/>
          </a:p>
          <a:p>
            <a:r>
              <a:rPr lang="zh-TW" altLang="en-US" smtClean="0"/>
              <a:t>龐大的終端連接以及各種新應用的興起，</a:t>
            </a:r>
            <a:endParaRPr lang="en-US" altLang="zh-TW" smtClean="0"/>
          </a:p>
          <a:p>
            <a:r>
              <a:rPr lang="zh-TW" altLang="en-US" smtClean="0"/>
              <a:t>未來的無線網絡需要彈性，且可編程和開放。</a:t>
            </a:r>
            <a:endParaRPr lang="en-US" altLang="zh-TW" smtClean="0"/>
          </a:p>
          <a:p>
            <a:endParaRPr lang="en-US" altLang="zh-TW" smtClean="0"/>
          </a:p>
          <a:p>
            <a:r>
              <a:rPr lang="zh-TW" altLang="en-US" smtClean="0"/>
              <a:t>此外，如今，第五代（</a:t>
            </a:r>
            <a:r>
              <a:rPr lang="en-US" altLang="zh-TW" smtClean="0"/>
              <a:t>5G</a:t>
            </a:r>
            <a:r>
              <a:rPr lang="zh-TW" altLang="en-US" smtClean="0"/>
              <a:t>）網絡有望去滿足眾多新服務的不同要求，</a:t>
            </a:r>
            <a:endParaRPr lang="en-US" altLang="zh-TW" smtClean="0"/>
          </a:p>
          <a:p>
            <a:r>
              <a:rPr lang="zh-TW" altLang="en-US" smtClean="0"/>
              <a:t>並支持垂直市場，例如汽車行業，能源，食品和農業，醫療保健等</a:t>
            </a:r>
            <a:r>
              <a:rPr lang="en-US" altLang="zh-TW" smtClean="0"/>
              <a:t>[1]</a:t>
            </a:r>
            <a:r>
              <a:rPr lang="zh-TW" altLang="en-US" smtClean="0"/>
              <a:t>。</a:t>
            </a:r>
            <a:endParaRPr lang="en-US" altLang="zh-TW" smtClean="0"/>
          </a:p>
          <a:p>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10</a:t>
            </a:fld>
            <a:endParaRPr lang="zh-TW" altLang="en-US"/>
          </a:p>
        </p:txBody>
      </p:sp>
    </p:spTree>
    <p:extLst>
      <p:ext uri="{BB962C8B-B14F-4D97-AF65-F5344CB8AC3E}">
        <p14:creationId xmlns:p14="http://schemas.microsoft.com/office/powerpoint/2010/main" val="113925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我們考慮兩個條件，即靜態部署和動態部署。</a:t>
            </a:r>
            <a:endParaRPr lang="en-US" altLang="zh-TW" smtClean="0"/>
          </a:p>
          <a:p>
            <a:endParaRPr lang="en-US" altLang="zh-TW" smtClean="0"/>
          </a:p>
          <a:p>
            <a:r>
              <a:rPr lang="zh-TW" altLang="en-US" smtClean="0"/>
              <a:t>前者意味著片一旦成功部署便是永久性的。</a:t>
            </a:r>
            <a:endParaRPr lang="en-US" altLang="zh-TW" smtClean="0"/>
          </a:p>
          <a:p>
            <a:r>
              <a:rPr lang="zh-TW" altLang="en-US" smtClean="0"/>
              <a:t>在後一種情況下，</a:t>
            </a:r>
            <a:r>
              <a:rPr lang="en-US" altLang="zh-TW" smtClean="0"/>
              <a:t>NSR</a:t>
            </a:r>
            <a:r>
              <a:rPr lang="zh-TW" altLang="en-US" smtClean="0"/>
              <a:t>具有</a:t>
            </a:r>
            <a:r>
              <a:rPr lang="en-US" altLang="zh-TW" smtClean="0"/>
              <a:t>life</a:t>
            </a:r>
            <a:r>
              <a:rPr lang="en-US" altLang="zh-TW" baseline="0" smtClean="0"/>
              <a:t> time </a:t>
            </a:r>
            <a:r>
              <a:rPr lang="zh-TW" altLang="en-US" smtClean="0"/>
              <a:t>，</a:t>
            </a:r>
            <a:endParaRPr lang="en-US" altLang="zh-TW" smtClean="0"/>
          </a:p>
          <a:p>
            <a:r>
              <a:rPr lang="zh-TW" altLang="en-US" smtClean="0"/>
              <a:t>分配給</a:t>
            </a:r>
            <a:r>
              <a:rPr lang="en-US" altLang="zh-TW" smtClean="0"/>
              <a:t>NSR</a:t>
            </a:r>
            <a:r>
              <a:rPr lang="zh-TW" altLang="en-US" smtClean="0"/>
              <a:t>的資源將在</a:t>
            </a:r>
            <a:r>
              <a:rPr lang="en-US" altLang="zh-TW" smtClean="0"/>
              <a:t>life time </a:t>
            </a:r>
            <a:r>
              <a:rPr lang="zh-TW" altLang="en-US" smtClean="0"/>
              <a:t>結束時回收。</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62</a:t>
            </a:fld>
            <a:endParaRPr lang="zh-TW" altLang="en-US"/>
          </a:p>
        </p:txBody>
      </p:sp>
    </p:spTree>
    <p:extLst>
      <p:ext uri="{BB962C8B-B14F-4D97-AF65-F5344CB8AC3E}">
        <p14:creationId xmlns:p14="http://schemas.microsoft.com/office/powerpoint/2010/main" val="374942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輸入 </a:t>
            </a:r>
            <a:r>
              <a:rPr lang="en-US" altLang="zh-TW" smtClean="0"/>
              <a:t>Gi</a:t>
            </a:r>
            <a:r>
              <a:rPr lang="en-US" altLang="zh-TW" baseline="0" smtClean="0"/>
              <a:t> </a:t>
            </a:r>
            <a:r>
              <a:rPr lang="zh-TW" altLang="en-US" baseline="0" smtClean="0"/>
              <a:t> 目前資源總量 像是</a:t>
            </a:r>
            <a:r>
              <a:rPr lang="en-US" altLang="zh-TW" baseline="0" smtClean="0"/>
              <a:t>node</a:t>
            </a:r>
            <a:r>
              <a:rPr lang="zh-TW" altLang="en-US" baseline="0" smtClean="0"/>
              <a:t>數 </a:t>
            </a:r>
            <a:r>
              <a:rPr lang="en-US" altLang="zh-TW" baseline="0" smtClean="0"/>
              <a:t>link</a:t>
            </a:r>
            <a:r>
              <a:rPr lang="zh-TW" altLang="en-US" baseline="0" smtClean="0"/>
              <a:t>數 頻寬等等</a:t>
            </a:r>
            <a:r>
              <a:rPr lang="en-US" altLang="zh-TW" baseline="0" smtClean="0"/>
              <a:t/>
            </a:r>
            <a:br>
              <a:rPr lang="en-US" altLang="zh-TW" baseline="0" smtClean="0"/>
            </a:br>
            <a:r>
              <a:rPr lang="zh-TW" altLang="en-US" baseline="0" smtClean="0"/>
              <a:t>和 輸入 哪個 </a:t>
            </a:r>
            <a:r>
              <a:rPr lang="en-US" altLang="zh-TW" baseline="0" smtClean="0"/>
              <a:t>slice </a:t>
            </a:r>
            <a:r>
              <a:rPr lang="zh-TW" altLang="en-US" baseline="0" smtClean="0"/>
              <a:t>的</a:t>
            </a:r>
            <a:r>
              <a:rPr lang="en-US" altLang="zh-TW" baseline="0" smtClean="0"/>
              <a:t>request </a:t>
            </a:r>
            <a:br>
              <a:rPr lang="en-US" altLang="zh-TW" baseline="0" smtClean="0"/>
            </a:br>
            <a:r>
              <a:rPr lang="en-US" altLang="zh-TW" baseline="0" smtClean="0"/>
              <a:t> </a:t>
            </a:r>
          </a:p>
          <a:p>
            <a:r>
              <a:rPr lang="zh-TW" altLang="en-US" baseline="0" smtClean="0"/>
              <a:t>前面在動態分布時提到</a:t>
            </a:r>
            <a:r>
              <a:rPr lang="en-US" altLang="zh-TW" baseline="0" smtClean="0"/>
              <a:t/>
            </a:r>
            <a:br>
              <a:rPr lang="en-US" altLang="zh-TW" baseline="0" smtClean="0"/>
            </a:br>
            <a:r>
              <a:rPr lang="zh-TW" altLang="en-US" baseline="0" smtClean="0"/>
              <a:t>每個</a:t>
            </a:r>
            <a:r>
              <a:rPr lang="en-US" altLang="zh-TW" baseline="0" smtClean="0"/>
              <a:t>slice request</a:t>
            </a:r>
            <a:r>
              <a:rPr lang="zh-TW" altLang="en-US" baseline="0" smtClean="0"/>
              <a:t>有</a:t>
            </a:r>
            <a:r>
              <a:rPr lang="en-US" altLang="zh-TW" baseline="0" smtClean="0"/>
              <a:t>life time </a:t>
            </a:r>
            <a:r>
              <a:rPr lang="zh-TW" altLang="en-US" baseline="0" smtClean="0"/>
              <a:t> </a:t>
            </a:r>
            <a:r>
              <a:rPr lang="en-US" altLang="zh-TW" baseline="0" smtClean="0"/>
              <a:t>, </a:t>
            </a:r>
            <a:r>
              <a:rPr lang="zh-TW" altLang="en-US" baseline="0" smtClean="0"/>
              <a:t>文章中描述說在第</a:t>
            </a:r>
            <a:r>
              <a:rPr lang="en-US" altLang="zh-TW" baseline="0" smtClean="0"/>
              <a:t>2</a:t>
            </a:r>
            <a:r>
              <a:rPr lang="zh-TW" altLang="en-US" baseline="0" smtClean="0"/>
              <a:t>步時</a:t>
            </a:r>
            <a:endParaRPr lang="en-US" altLang="zh-TW" baseline="0" smtClean="0"/>
          </a:p>
          <a:p>
            <a:r>
              <a:rPr lang="zh-TW" altLang="en-US" baseline="0" smtClean="0"/>
              <a:t>如果</a:t>
            </a:r>
            <a:r>
              <a:rPr lang="en-US" altLang="zh-TW" baseline="0" smtClean="0"/>
              <a:t>request</a:t>
            </a:r>
            <a:r>
              <a:rPr lang="zh-TW" altLang="en-US" baseline="0" smtClean="0"/>
              <a:t>的</a:t>
            </a:r>
            <a:r>
              <a:rPr lang="en-US" altLang="zh-TW" baseline="0" smtClean="0"/>
              <a:t>life time</a:t>
            </a:r>
            <a:r>
              <a:rPr lang="zh-TW" altLang="en-US" baseline="0" smtClean="0"/>
              <a:t>到了 他會回收部屬 </a:t>
            </a:r>
            <a:r>
              <a:rPr lang="en-US" altLang="zh-TW" baseline="0" smtClean="0"/>
              <a:t>request</a:t>
            </a:r>
            <a:r>
              <a:rPr lang="zh-TW" altLang="en-US" baseline="0" smtClean="0"/>
              <a:t>的資源 </a:t>
            </a:r>
            <a:endParaRPr lang="en-US" altLang="zh-TW" baseline="0" smtClean="0"/>
          </a:p>
          <a:p>
            <a:endParaRPr lang="en-US" altLang="zh-TW" baseline="0" smtClean="0"/>
          </a:p>
          <a:p>
            <a:r>
              <a:rPr lang="zh-TW" altLang="en-US" smtClean="0"/>
              <a:t>對於每類</a:t>
            </a:r>
            <a:r>
              <a:rPr lang="en-US" altLang="zh-TW" smtClean="0"/>
              <a:t>slice</a:t>
            </a:r>
            <a:r>
              <a:rPr lang="zh-TW" altLang="en-US" smtClean="0"/>
              <a:t>的</a:t>
            </a:r>
            <a:r>
              <a:rPr lang="en-US" altLang="zh-TW" smtClean="0"/>
              <a:t>mapping , </a:t>
            </a:r>
            <a:r>
              <a:rPr lang="zh-TW" altLang="en-US" smtClean="0"/>
              <a:t>他會回傳 </a:t>
            </a:r>
            <a:r>
              <a:rPr lang="en-US" altLang="zh-TW" smtClean="0"/>
              <a:t>Mnode</a:t>
            </a:r>
            <a:r>
              <a:rPr lang="zh-TW" altLang="en-US" smtClean="0"/>
              <a:t>和 </a:t>
            </a:r>
            <a:r>
              <a:rPr lang="en-US" altLang="zh-TW" smtClean="0"/>
              <a:t>Mlink</a:t>
            </a:r>
            <a:r>
              <a:rPr lang="en-US" altLang="zh-TW" baseline="0" smtClean="0"/>
              <a:t> , </a:t>
            </a:r>
            <a:r>
              <a:rPr lang="zh-TW" altLang="en-US" baseline="0" smtClean="0"/>
              <a:t>表示節點和鏈路都配置完成</a:t>
            </a:r>
            <a:r>
              <a:rPr lang="en-US" altLang="zh-TW" baseline="0" smtClean="0"/>
              <a:t/>
            </a:r>
            <a:br>
              <a:rPr lang="en-US" altLang="zh-TW" baseline="0" smtClean="0"/>
            </a:br>
            <a:r>
              <a:rPr lang="zh-TW" altLang="en-US" baseline="0" smtClean="0"/>
              <a:t>如果回傳的是</a:t>
            </a:r>
            <a:r>
              <a:rPr lang="en-US" altLang="zh-TW" baseline="0" smtClean="0"/>
              <a:t>null</a:t>
            </a:r>
            <a:r>
              <a:rPr lang="zh-TW" altLang="en-US" baseline="0" smtClean="0"/>
              <a:t> </a:t>
            </a:r>
            <a:r>
              <a:rPr lang="en-US" altLang="zh-TW" baseline="0" smtClean="0"/>
              <a:t>,</a:t>
            </a:r>
            <a:r>
              <a:rPr lang="zh-TW" altLang="en-US" baseline="0" smtClean="0"/>
              <a:t> 表示這次的</a:t>
            </a:r>
            <a:r>
              <a:rPr lang="en-US" altLang="zh-TW" baseline="0" smtClean="0"/>
              <a:t>slice request </a:t>
            </a:r>
            <a:r>
              <a:rPr lang="zh-TW" altLang="en-US" baseline="0" smtClean="0"/>
              <a:t>可能資源用量沒達到要求所以拒絕</a:t>
            </a:r>
            <a:r>
              <a:rPr lang="en-US" altLang="zh-TW" baseline="0" smtClean="0"/>
              <a:t/>
            </a:r>
            <a:br>
              <a:rPr lang="en-US" altLang="zh-TW" baseline="0" smtClean="0"/>
            </a:br>
            <a:r>
              <a:rPr lang="zh-TW" altLang="en-US" baseline="0" smtClean="0"/>
              <a:t>他會計算 接受率</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63</a:t>
            </a:fld>
            <a:endParaRPr lang="zh-TW" altLang="en-US"/>
          </a:p>
        </p:txBody>
      </p:sp>
    </p:spTree>
    <p:extLst>
      <p:ext uri="{BB962C8B-B14F-4D97-AF65-F5344CB8AC3E}">
        <p14:creationId xmlns:p14="http://schemas.microsoft.com/office/powerpoint/2010/main" val="717260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首先 對虛擬</a:t>
            </a:r>
            <a:r>
              <a:rPr lang="en-US" altLang="zh-TW" smtClean="0"/>
              <a:t>BS</a:t>
            </a:r>
            <a:r>
              <a:rPr lang="zh-TW" altLang="en-US" smtClean="0"/>
              <a:t>進行分類和映射。 </a:t>
            </a:r>
            <a:endParaRPr lang="en-US" altLang="zh-TW" smtClean="0"/>
          </a:p>
          <a:p>
            <a:r>
              <a:rPr lang="zh-TW" altLang="en-US" smtClean="0"/>
              <a:t>在映射虛擬</a:t>
            </a:r>
            <a:r>
              <a:rPr lang="en-US" altLang="zh-TW" smtClean="0"/>
              <a:t>BS</a:t>
            </a:r>
            <a:r>
              <a:rPr lang="zh-TW" altLang="en-US" smtClean="0"/>
              <a:t>之後，考慮計算資源需求，類似地映射虛擬</a:t>
            </a:r>
            <a:r>
              <a:rPr lang="en-US" altLang="zh-TW" smtClean="0"/>
              <a:t>CN</a:t>
            </a:r>
            <a:r>
              <a:rPr lang="zh-TW" altLang="en-US" smtClean="0"/>
              <a:t>。</a:t>
            </a:r>
            <a:endParaRPr lang="en-US" altLang="zh-TW" smtClean="0"/>
          </a:p>
          <a:p>
            <a:r>
              <a:rPr lang="zh-TW" altLang="en-US" smtClean="0"/>
              <a:t>當搜索每個</a:t>
            </a:r>
            <a:r>
              <a:rPr lang="en-US" altLang="zh-TW" smtClean="0"/>
              <a:t>BS-CN</a:t>
            </a:r>
            <a:r>
              <a:rPr lang="zh-TW" altLang="en-US" smtClean="0"/>
              <a:t>對之間的最短路徑時，</a:t>
            </a:r>
            <a:endParaRPr lang="en-US" altLang="zh-TW" smtClean="0"/>
          </a:p>
          <a:p>
            <a:r>
              <a:rPr lang="zh-TW" altLang="en-US" smtClean="0"/>
              <a:t>虛擬</a:t>
            </a:r>
            <a:r>
              <a:rPr lang="en-US" altLang="zh-TW" smtClean="0"/>
              <a:t>OS</a:t>
            </a:r>
            <a:r>
              <a:rPr lang="zh-TW" altLang="en-US" smtClean="0"/>
              <a:t>的映射完成。</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64</a:t>
            </a:fld>
            <a:endParaRPr lang="zh-TW" altLang="en-US"/>
          </a:p>
        </p:txBody>
      </p:sp>
    </p:spTree>
    <p:extLst>
      <p:ext uri="{BB962C8B-B14F-4D97-AF65-F5344CB8AC3E}">
        <p14:creationId xmlns:p14="http://schemas.microsoft.com/office/powerpoint/2010/main" val="2266194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虛擬</a:t>
            </a:r>
            <a:r>
              <a:rPr lang="en-US" altLang="zh-TW" smtClean="0"/>
              <a:t>CN</a:t>
            </a:r>
            <a:r>
              <a:rPr lang="zh-TW" altLang="en-US" smtClean="0"/>
              <a:t>會首先進行映射。 </a:t>
            </a:r>
            <a:endParaRPr lang="en-US" altLang="zh-TW" smtClean="0"/>
          </a:p>
          <a:p>
            <a:r>
              <a:rPr lang="zh-TW" altLang="en-US" smtClean="0"/>
              <a:t>接下來，將這些</a:t>
            </a:r>
            <a:r>
              <a:rPr lang="en-US" altLang="zh-TW" smtClean="0"/>
              <a:t>CN</a:t>
            </a:r>
            <a:r>
              <a:rPr lang="zh-TW" altLang="en-US" smtClean="0"/>
              <a:t>作為源端點，並找出候選</a:t>
            </a:r>
            <a:r>
              <a:rPr lang="en-US" altLang="zh-TW" smtClean="0"/>
              <a:t>BS</a:t>
            </a:r>
            <a:r>
              <a:rPr lang="zh-TW" altLang="en-US" smtClean="0"/>
              <a:t>作為目標端點。 </a:t>
            </a:r>
            <a:endParaRPr lang="en-US" altLang="zh-TW" smtClean="0"/>
          </a:p>
          <a:p>
            <a:r>
              <a:rPr lang="zh-TW" altLang="en-US" smtClean="0"/>
              <a:t>然後，從</a:t>
            </a:r>
            <a:r>
              <a:rPr lang="en-US" altLang="zh-TW" smtClean="0"/>
              <a:t>CN</a:t>
            </a:r>
            <a:r>
              <a:rPr lang="zh-TW" altLang="en-US" smtClean="0"/>
              <a:t>和候選</a:t>
            </a:r>
            <a:r>
              <a:rPr lang="en-US" altLang="zh-TW" smtClean="0"/>
              <a:t>BS</a:t>
            </a:r>
            <a:r>
              <a:rPr lang="zh-TW" altLang="en-US" smtClean="0"/>
              <a:t>之間的候選路徑集中選擇最短路徑，以映射虛擬鏈路。</a:t>
            </a:r>
            <a:endParaRPr lang="en-US" altLang="zh-TW" smtClean="0"/>
          </a:p>
          <a:p>
            <a:r>
              <a:rPr lang="zh-TW" altLang="en-US" smtClean="0"/>
              <a:t>配置好 </a:t>
            </a:r>
            <a:r>
              <a:rPr lang="en-US" altLang="zh-TW" smtClean="0"/>
              <a:t>CN</a:t>
            </a:r>
            <a:r>
              <a:rPr lang="zh-TW" altLang="en-US" smtClean="0"/>
              <a:t> 和 </a:t>
            </a:r>
            <a:r>
              <a:rPr lang="en-US" altLang="zh-TW" smtClean="0"/>
              <a:t>BS</a:t>
            </a:r>
            <a:r>
              <a:rPr lang="zh-TW" altLang="en-US" smtClean="0"/>
              <a:t>之間的</a:t>
            </a:r>
            <a:r>
              <a:rPr lang="en-US" altLang="zh-TW" smtClean="0"/>
              <a:t>link</a:t>
            </a:r>
            <a:r>
              <a:rPr lang="en-US" altLang="zh-TW" baseline="0" smtClean="0"/>
              <a:t> </a:t>
            </a:r>
            <a:r>
              <a:rPr lang="zh-TW" altLang="en-US" baseline="0" smtClean="0"/>
              <a:t>後  再把中間</a:t>
            </a:r>
            <a:r>
              <a:rPr lang="en-US" altLang="zh-TW" baseline="0" smtClean="0"/>
              <a:t>switch</a:t>
            </a:r>
            <a:r>
              <a:rPr lang="zh-TW" altLang="en-US" baseline="0" smtClean="0"/>
              <a:t> 的</a:t>
            </a:r>
            <a:r>
              <a:rPr lang="en-US" altLang="zh-TW" baseline="0" smtClean="0"/>
              <a:t>link</a:t>
            </a:r>
            <a:r>
              <a:rPr lang="zh-TW" altLang="en-US" baseline="0" smtClean="0"/>
              <a:t>配置好</a:t>
            </a:r>
            <a:r>
              <a:rPr lang="en-US" altLang="zh-TW" baseline="0" smtClean="0"/>
              <a:t/>
            </a:r>
            <a:br>
              <a:rPr lang="en-US" altLang="zh-TW" baseline="0" smtClean="0"/>
            </a:br>
            <a:r>
              <a:rPr lang="zh-TW" altLang="en-US" baseline="0" smtClean="0"/>
              <a:t>最後才配置</a:t>
            </a:r>
            <a:r>
              <a:rPr lang="en-US" altLang="zh-TW" baseline="0" smtClean="0"/>
              <a:t>BS</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65</a:t>
            </a:fld>
            <a:endParaRPr lang="zh-TW" altLang="en-US"/>
          </a:p>
        </p:txBody>
      </p:sp>
    </p:spTree>
    <p:extLst>
      <p:ext uri="{BB962C8B-B14F-4D97-AF65-F5344CB8AC3E}">
        <p14:creationId xmlns:p14="http://schemas.microsoft.com/office/powerpoint/2010/main" val="4240220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首先找出候選</a:t>
            </a:r>
            <a:r>
              <a:rPr lang="en-US" altLang="zh-TW" smtClean="0"/>
              <a:t>BS-CN</a:t>
            </a:r>
            <a:r>
              <a:rPr lang="zh-TW" altLang="en-US" smtClean="0"/>
              <a:t>對的集合</a:t>
            </a:r>
            <a:endParaRPr lang="en-US" altLang="zh-TW" smtClean="0"/>
          </a:p>
          <a:p>
            <a:r>
              <a:rPr lang="zh-TW" altLang="en-US" smtClean="0"/>
              <a:t>並蒐索這些候選對之間的所有可能的路由路徑作為候選路徑集。</a:t>
            </a:r>
            <a:endParaRPr lang="en-US" altLang="zh-TW" smtClean="0"/>
          </a:p>
          <a:p>
            <a:r>
              <a:rPr lang="zh-TW" altLang="en-US" smtClean="0"/>
              <a:t>根據</a:t>
            </a:r>
            <a:r>
              <a:rPr lang="en-US" altLang="zh-TW" smtClean="0"/>
              <a:t>NSR</a:t>
            </a:r>
            <a:r>
              <a:rPr lang="zh-TW" altLang="en-US" smtClean="0"/>
              <a:t>的虛擬</a:t>
            </a:r>
            <a:r>
              <a:rPr lang="en-US" altLang="zh-TW" smtClean="0"/>
              <a:t>link</a:t>
            </a:r>
            <a:r>
              <a:rPr lang="zh-TW" altLang="en-US" smtClean="0"/>
              <a:t>數，我們從候選路徑中選擇最短路徑以映射虛擬鏈接。</a:t>
            </a:r>
            <a:endParaRPr lang="en-US" altLang="zh-TW" smtClean="0"/>
          </a:p>
          <a:p>
            <a:r>
              <a:rPr lang="zh-TW" altLang="en-US" smtClean="0"/>
              <a:t>然後，我們將虛擬</a:t>
            </a:r>
            <a:r>
              <a:rPr lang="en-US" altLang="zh-TW" smtClean="0"/>
              <a:t>BS</a:t>
            </a:r>
            <a:r>
              <a:rPr lang="zh-TW" altLang="en-US" smtClean="0"/>
              <a:t>和</a:t>
            </a:r>
            <a:r>
              <a:rPr lang="en-US" altLang="zh-TW" smtClean="0"/>
              <a:t>CN</a:t>
            </a:r>
            <a:r>
              <a:rPr lang="zh-TW" altLang="en-US" smtClean="0"/>
              <a:t>映射到所選路徑的物理端點中</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66</a:t>
            </a:fld>
            <a:endParaRPr lang="zh-TW" altLang="en-US"/>
          </a:p>
        </p:txBody>
      </p:sp>
    </p:spTree>
    <p:extLst>
      <p:ext uri="{BB962C8B-B14F-4D97-AF65-F5344CB8AC3E}">
        <p14:creationId xmlns:p14="http://schemas.microsoft.com/office/powerpoint/2010/main" val="932111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前面公式中 介紹了的積分線性編程（</a:t>
            </a:r>
            <a:r>
              <a:rPr lang="en-US" altLang="zh-TW" smtClean="0"/>
              <a:t>ILP</a:t>
            </a:r>
            <a:r>
              <a:rPr lang="zh-TW" altLang="en-US" smtClean="0"/>
              <a:t>）模型</a:t>
            </a:r>
            <a:endParaRPr lang="en-US" altLang="zh-TW" smtClean="0"/>
          </a:p>
          <a:p>
            <a:r>
              <a:rPr lang="zh-TW" altLang="en-US" smtClean="0"/>
              <a:t>是使用嵌入在</a:t>
            </a:r>
            <a:r>
              <a:rPr lang="en-US" altLang="zh-TW" smtClean="0"/>
              <a:t>MATLAB</a:t>
            </a:r>
            <a:r>
              <a:rPr lang="zh-TW" altLang="en-US" smtClean="0"/>
              <a:t>中的</a:t>
            </a:r>
            <a:r>
              <a:rPr lang="en-US" altLang="zh-TW" smtClean="0"/>
              <a:t>YALMIP</a:t>
            </a:r>
            <a:r>
              <a:rPr lang="zh-TW" altLang="en-US" smtClean="0"/>
              <a:t>平台實現的，</a:t>
            </a:r>
            <a:endParaRPr lang="en-US" altLang="zh-TW" smtClean="0"/>
          </a:p>
          <a:p>
            <a:r>
              <a:rPr lang="zh-TW" altLang="en-US" smtClean="0"/>
              <a:t>該平台集成了商業編程求解器</a:t>
            </a:r>
            <a:r>
              <a:rPr lang="en-US" altLang="zh-TW" smtClean="0"/>
              <a:t>CPLEX 12.7</a:t>
            </a:r>
            <a:r>
              <a:rPr lang="zh-TW" altLang="en-US" smtClean="0"/>
              <a:t>。</a:t>
            </a:r>
            <a:endParaRPr lang="en-US" altLang="zh-TW" smtClean="0"/>
          </a:p>
          <a:p>
            <a:endParaRPr lang="en-US" altLang="zh-TW" smtClean="0"/>
          </a:p>
          <a:p>
            <a:r>
              <a:rPr lang="zh-TW" altLang="en-US" smtClean="0"/>
              <a:t>使用</a:t>
            </a:r>
            <a:r>
              <a:rPr lang="en-US" altLang="zh-TW" smtClean="0"/>
              <a:t>MATLAB 2015b</a:t>
            </a:r>
            <a:r>
              <a:rPr lang="zh-TW" altLang="en-US" smtClean="0"/>
              <a:t>實現演算法</a:t>
            </a:r>
            <a:r>
              <a:rPr lang="en-US" altLang="zh-TW" smtClean="0"/>
              <a:t>1-7</a:t>
            </a:r>
            <a:r>
              <a:rPr lang="zh-TW" altLang="en-US" smtClean="0"/>
              <a:t>，</a:t>
            </a:r>
            <a:endParaRPr lang="en-US" altLang="zh-TW" smtClean="0"/>
          </a:p>
          <a:p>
            <a:r>
              <a:rPr lang="zh-TW" altLang="en-US" smtClean="0"/>
              <a:t>並在具有四個</a:t>
            </a:r>
            <a:r>
              <a:rPr lang="en-US" altLang="zh-TW" smtClean="0"/>
              <a:t>2.4GHz CPU</a:t>
            </a:r>
            <a:r>
              <a:rPr lang="zh-TW" altLang="en-US" smtClean="0"/>
              <a:t>內核和</a:t>
            </a:r>
            <a:r>
              <a:rPr lang="en-US" altLang="zh-TW" smtClean="0"/>
              <a:t>12GB</a:t>
            </a:r>
            <a:r>
              <a:rPr lang="zh-TW" altLang="en-US" smtClean="0"/>
              <a:t>內存的筆記本電腦上進行仿真。</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68</a:t>
            </a:fld>
            <a:endParaRPr lang="zh-TW" altLang="en-US"/>
          </a:p>
        </p:txBody>
      </p:sp>
    </p:spTree>
    <p:extLst>
      <p:ext uri="{BB962C8B-B14F-4D97-AF65-F5344CB8AC3E}">
        <p14:creationId xmlns:p14="http://schemas.microsoft.com/office/powerpoint/2010/main" val="3036006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從具有</a:t>
            </a:r>
            <a:r>
              <a:rPr lang="en-US" altLang="zh-TW" smtClean="0"/>
              <a:t>n0≥1</a:t>
            </a:r>
            <a:r>
              <a:rPr lang="zh-TW" altLang="en-US" smtClean="0"/>
              <a:t>個節點的小型連接網絡開始，</a:t>
            </a:r>
            <a:endParaRPr lang="en-US" altLang="zh-TW" smtClean="0"/>
          </a:p>
          <a:p>
            <a:r>
              <a:rPr lang="zh-TW" altLang="en-US" smtClean="0"/>
              <a:t>範例圖一開始選擇</a:t>
            </a:r>
            <a:r>
              <a:rPr lang="en-US" altLang="zh-TW" smtClean="0"/>
              <a:t>3</a:t>
            </a:r>
            <a:r>
              <a:rPr lang="zh-TW" altLang="en-US" smtClean="0"/>
              <a:t>個節點</a:t>
            </a:r>
            <a:endParaRPr lang="en-US" altLang="zh-TW" smtClean="0"/>
          </a:p>
          <a:p>
            <a:endParaRPr lang="en-US" altLang="zh-TW" smtClean="0"/>
          </a:p>
          <a:p>
            <a:r>
              <a:rPr lang="zh-TW" altLang="en-US" sz="1200" b="0" i="0" kern="1200" smtClean="0">
                <a:solidFill>
                  <a:schemeClr val="tx1"/>
                </a:solidFill>
                <a:effectLst/>
                <a:latin typeface="+mn-lt"/>
                <a:ea typeface="+mn-ea"/>
                <a:cs typeface="+mn-cs"/>
              </a:rPr>
              <a:t>增長模式：不少現實網路是不斷擴大不斷增長而來的，</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例如網際網路中新網頁的誕生，人際網路中新朋友的加入</a:t>
            </a:r>
            <a:endParaRPr lang="en-US" altLang="zh-TW" smtClean="0"/>
          </a:p>
          <a:p>
            <a:endParaRPr lang="en-US" altLang="zh-TW" smtClean="0"/>
          </a:p>
          <a:p>
            <a:r>
              <a:rPr lang="zh-TW" altLang="en-US" smtClean="0"/>
              <a:t>每次將一個新節點引入現有網絡，</a:t>
            </a:r>
            <a:endParaRPr lang="en-US" altLang="zh-TW" smtClean="0"/>
          </a:p>
          <a:p>
            <a:r>
              <a:rPr lang="zh-TW" altLang="en-US" smtClean="0"/>
              <a:t>並且此傳入的新節點連接到</a:t>
            </a:r>
            <a:r>
              <a:rPr lang="en-US" altLang="zh-TW" smtClean="0"/>
              <a:t>n</a:t>
            </a:r>
            <a:r>
              <a:rPr lang="zh-TW" altLang="en-US" smtClean="0"/>
              <a:t>個現有節點，其中</a:t>
            </a:r>
            <a:r>
              <a:rPr lang="en-US" altLang="zh-TW" smtClean="0"/>
              <a:t>1≤n≤no</a:t>
            </a:r>
          </a:p>
          <a:p>
            <a:endParaRPr lang="en-US" altLang="zh-TW" smtClean="0"/>
          </a:p>
          <a:p>
            <a:r>
              <a:rPr lang="zh-TW" altLang="en-US" sz="1200" b="0" i="0" kern="1200" smtClean="0">
                <a:solidFill>
                  <a:schemeClr val="tx1"/>
                </a:solidFill>
                <a:effectLst/>
                <a:latin typeface="+mn-lt"/>
                <a:ea typeface="+mn-ea"/>
                <a:cs typeface="+mn-cs"/>
              </a:rPr>
              <a:t>優先連接：連接方式為優先考慮高度數的節點。對於某個原有節點 </a:t>
            </a:r>
            <a:r>
              <a:rPr lang="en-US" altLang="zh-TW" sz="1200" b="0" i="0" kern="1200" smtClean="0">
                <a:solidFill>
                  <a:schemeClr val="tx1"/>
                </a:solidFill>
                <a:effectLst/>
                <a:latin typeface="+mn-lt"/>
                <a:ea typeface="+mn-ea"/>
                <a:cs typeface="+mn-cs"/>
              </a:rPr>
              <a:t>ki </a:t>
            </a:r>
          </a:p>
          <a:p>
            <a:r>
              <a:rPr lang="zh-TW" altLang="en-US" sz="1200" b="0" i="0" kern="1200" smtClean="0">
                <a:solidFill>
                  <a:schemeClr val="tx1"/>
                </a:solidFill>
                <a:effectLst/>
                <a:latin typeface="+mn-lt"/>
                <a:ea typeface="+mn-ea"/>
                <a:cs typeface="+mn-cs"/>
              </a:rPr>
              <a:t>將其在原網路中的度數記作</a:t>
            </a:r>
            <a:r>
              <a:rPr lang="en-US" altLang="zh-TW" sz="1200" b="0" i="0" kern="1200" smtClean="0">
                <a:solidFill>
                  <a:schemeClr val="tx1"/>
                </a:solidFill>
                <a:effectLst/>
                <a:latin typeface="+mn-lt"/>
                <a:ea typeface="+mn-ea"/>
                <a:cs typeface="+mn-cs"/>
              </a:rPr>
              <a:t>ki </a:t>
            </a:r>
            <a:r>
              <a:rPr lang="zh-TW" altLang="en-US" sz="1200" b="0" i="0" kern="1200" smtClean="0">
                <a:solidFill>
                  <a:schemeClr val="tx1"/>
                </a:solidFill>
                <a:effectLst/>
                <a:latin typeface="+mn-lt"/>
                <a:ea typeface="+mn-ea"/>
                <a:cs typeface="+mn-cs"/>
              </a:rPr>
              <a:t>，那麼新節點與之相連的機率為</a:t>
            </a:r>
            <a:endParaRPr lang="en-US" altLang="zh-TW" sz="1200" b="0" i="0" kern="1200" smtClean="0">
              <a:solidFill>
                <a:schemeClr val="tx1"/>
              </a:solidFill>
              <a:effectLst/>
              <a:latin typeface="+mn-lt"/>
              <a:ea typeface="+mn-ea"/>
              <a:cs typeface="+mn-cs"/>
            </a:endParaRPr>
          </a:p>
          <a:p>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意思是當</a:t>
            </a:r>
            <a:r>
              <a:rPr lang="en-US" altLang="zh-TW" sz="1200" b="0" i="0" kern="1200" smtClean="0">
                <a:solidFill>
                  <a:schemeClr val="tx1"/>
                </a:solidFill>
                <a:effectLst/>
                <a:latin typeface="+mn-lt"/>
                <a:ea typeface="+mn-ea"/>
                <a:cs typeface="+mn-cs"/>
              </a:rPr>
              <a:t>i</a:t>
            </a:r>
            <a:r>
              <a:rPr lang="zh-TW" altLang="en-US" sz="1200" b="0" i="0" kern="1200" smtClean="0">
                <a:solidFill>
                  <a:schemeClr val="tx1"/>
                </a:solidFill>
                <a:effectLst/>
                <a:latin typeface="+mn-lt"/>
                <a:ea typeface="+mn-ea"/>
                <a:cs typeface="+mn-cs"/>
              </a:rPr>
              <a:t>這個節點的</a:t>
            </a:r>
            <a:r>
              <a:rPr lang="en-US" altLang="zh-TW" sz="1200" b="0" i="0" kern="1200" smtClean="0">
                <a:solidFill>
                  <a:schemeClr val="tx1"/>
                </a:solidFill>
                <a:effectLst/>
                <a:latin typeface="+mn-lt"/>
                <a:ea typeface="+mn-ea"/>
                <a:cs typeface="+mn-cs"/>
              </a:rPr>
              <a:t>degree</a:t>
            </a:r>
            <a:r>
              <a:rPr lang="zh-TW" altLang="en-US" sz="1200" b="0" i="0" kern="1200" smtClean="0">
                <a:solidFill>
                  <a:schemeClr val="tx1"/>
                </a:solidFill>
                <a:effectLst/>
                <a:latin typeface="+mn-lt"/>
                <a:ea typeface="+mn-ea"/>
                <a:cs typeface="+mn-cs"/>
              </a:rPr>
              <a:t>越大 </a:t>
            </a:r>
            <a:r>
              <a:rPr lang="en-US" altLang="zh-TW" sz="1200" b="0" i="0" kern="1200" smtClean="0">
                <a:solidFill>
                  <a:schemeClr val="tx1"/>
                </a:solidFill>
                <a:effectLst/>
                <a:latin typeface="+mn-lt"/>
                <a:ea typeface="+mn-ea"/>
                <a:cs typeface="+mn-cs"/>
              </a:rPr>
              <a:t>, </a:t>
            </a:r>
            <a:r>
              <a:rPr lang="zh-TW" altLang="en-US" sz="1200" b="0" i="0" kern="1200" smtClean="0">
                <a:solidFill>
                  <a:schemeClr val="tx1"/>
                </a:solidFill>
                <a:effectLst/>
                <a:latin typeface="+mn-lt"/>
                <a:ea typeface="+mn-ea"/>
                <a:cs typeface="+mn-cs"/>
              </a:rPr>
              <a:t> 新節點與他連結的機率越高</a:t>
            </a:r>
            <a:endParaRPr lang="en-US" altLang="zh-TW" sz="1200" b="0" i="0" kern="1200" smtClean="0">
              <a:solidFill>
                <a:schemeClr val="tx1"/>
              </a:solidFill>
              <a:effectLst/>
              <a:latin typeface="+mn-lt"/>
              <a:ea typeface="+mn-ea"/>
              <a:cs typeface="+mn-cs"/>
            </a:endParaRPr>
          </a:p>
          <a:p>
            <a:endParaRPr lang="en-US" altLang="zh-TW" smtClean="0"/>
          </a:p>
          <a:p>
            <a:r>
              <a:rPr lang="en-US" altLang="zh-TW" smtClean="0"/>
              <a:t>Nc</a:t>
            </a:r>
            <a:r>
              <a:rPr lang="zh-TW" altLang="en-US" smtClean="0"/>
              <a:t>表示當前現有節點的總數，</a:t>
            </a:r>
            <a:r>
              <a:rPr lang="en-US" altLang="zh-TW" smtClean="0"/>
              <a:t>ki</a:t>
            </a:r>
            <a:r>
              <a:rPr lang="zh-TW" altLang="en-US" smtClean="0"/>
              <a:t>是節點</a:t>
            </a:r>
            <a:r>
              <a:rPr lang="en-US" altLang="zh-TW" smtClean="0"/>
              <a:t>i</a:t>
            </a:r>
            <a:r>
              <a:rPr lang="zh-TW" altLang="en-US" smtClean="0"/>
              <a:t>的度數。</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69</a:t>
            </a:fld>
            <a:endParaRPr lang="zh-TW" altLang="en-US"/>
          </a:p>
        </p:txBody>
      </p:sp>
    </p:spTree>
    <p:extLst>
      <p:ext uri="{BB962C8B-B14F-4D97-AF65-F5344CB8AC3E}">
        <p14:creationId xmlns:p14="http://schemas.microsoft.com/office/powerpoint/2010/main" val="2661476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具體的參數設置如表</a:t>
            </a:r>
            <a:r>
              <a:rPr lang="en-US" altLang="zh-TW" smtClean="0"/>
              <a:t>1</a:t>
            </a:r>
            <a:r>
              <a:rPr lang="zh-TW" altLang="en-US" smtClean="0"/>
              <a:t>所示。 </a:t>
            </a:r>
            <a:endParaRPr lang="en-US" altLang="zh-TW" smtClean="0"/>
          </a:p>
          <a:p>
            <a:r>
              <a:rPr lang="zh-TW" altLang="en-US" smtClean="0"/>
              <a:t>他們假設基礎結構網絡中的物理節點總數可以為 </a:t>
            </a:r>
            <a:r>
              <a:rPr lang="en-US" altLang="zh-TW" smtClean="0"/>
              <a:t>100</a:t>
            </a:r>
            <a:r>
              <a:rPr lang="zh-TW" altLang="en-US" smtClean="0"/>
              <a:t>；</a:t>
            </a:r>
            <a:r>
              <a:rPr lang="en-US" altLang="zh-TW" smtClean="0"/>
              <a:t>200; 300</a:t>
            </a:r>
          </a:p>
          <a:p>
            <a:r>
              <a:rPr lang="zh-TW" altLang="en-US" sz="1200" b="0" i="0" kern="1200" smtClean="0">
                <a:solidFill>
                  <a:schemeClr val="tx1"/>
                </a:solidFill>
                <a:effectLst/>
                <a:latin typeface="+mn-lt"/>
                <a:ea typeface="+mn-ea"/>
                <a:cs typeface="+mn-cs"/>
              </a:rPr>
              <a:t>節點的容量是該節點可以處理的最大負載。</a:t>
            </a:r>
            <a:endParaRPr lang="en-US" altLang="zh-TW" sz="1200" b="0" i="0" kern="1200" smtClean="0">
              <a:solidFill>
                <a:schemeClr val="tx1"/>
              </a:solidFill>
              <a:effectLst/>
              <a:latin typeface="+mn-lt"/>
              <a:ea typeface="+mn-ea"/>
              <a:cs typeface="+mn-cs"/>
            </a:endParaRPr>
          </a:p>
          <a:p>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頻道容量的單位為</a:t>
            </a:r>
            <a:r>
              <a:rPr lang="zh-TW" altLang="en-US" sz="1200" b="0" i="0" u="none" strike="noStrike" kern="1200" smtClean="0">
                <a:solidFill>
                  <a:schemeClr val="tx1"/>
                </a:solidFill>
                <a:effectLst/>
                <a:latin typeface="+mn-lt"/>
                <a:ea typeface="+mn-ea"/>
                <a:cs typeface="+mn-cs"/>
                <a:hlinkClick r:id="rId3" tooltip="頻道"/>
              </a:rPr>
              <a:t>位元</a:t>
            </a:r>
            <a:r>
              <a:rPr lang="zh-TW" altLang="en-US" sz="1200" b="0" i="0" kern="1200" smtClean="0">
                <a:solidFill>
                  <a:schemeClr val="tx1"/>
                </a:solidFill>
                <a:effectLst/>
                <a:latin typeface="+mn-lt"/>
                <a:ea typeface="+mn-ea"/>
                <a:cs typeface="+mn-cs"/>
              </a:rPr>
              <a:t>每秒、</a:t>
            </a:r>
            <a:r>
              <a:rPr lang="zh-TW" altLang="en-US" sz="1200" b="0" i="0" u="none" strike="noStrike" kern="1200" smtClean="0">
                <a:solidFill>
                  <a:schemeClr val="tx1"/>
                </a:solidFill>
                <a:effectLst/>
                <a:latin typeface="+mn-lt"/>
                <a:ea typeface="+mn-ea"/>
                <a:cs typeface="+mn-cs"/>
                <a:hlinkClick r:id="rId4"/>
              </a:rPr>
              <a:t>奈特</a:t>
            </a:r>
            <a:r>
              <a:rPr lang="zh-TW" altLang="en-US" sz="1200" b="0" i="0" kern="1200" smtClean="0">
                <a:solidFill>
                  <a:schemeClr val="tx1"/>
                </a:solidFill>
                <a:effectLst/>
                <a:latin typeface="+mn-lt"/>
                <a:ea typeface="+mn-ea"/>
                <a:cs typeface="+mn-cs"/>
              </a:rPr>
              <a:t>每秒等等</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若以現在 網路單位為 </a:t>
            </a:r>
            <a:r>
              <a:rPr lang="en-US" altLang="zh-TW" sz="1200" b="0" i="0" kern="1200" smtClean="0">
                <a:solidFill>
                  <a:schemeClr val="tx1"/>
                </a:solidFill>
                <a:effectLst/>
                <a:latin typeface="+mn-lt"/>
                <a:ea typeface="+mn-ea"/>
                <a:cs typeface="+mn-cs"/>
              </a:rPr>
              <a:t>Mbps</a:t>
            </a:r>
            <a:endParaRPr lang="en-US" altLang="zh-TW" smtClean="0"/>
          </a:p>
          <a:p>
            <a:r>
              <a:rPr lang="zh-TW" altLang="en-US" sz="1200" b="0" i="0" kern="1200" smtClean="0">
                <a:solidFill>
                  <a:schemeClr val="tx1"/>
                </a:solidFill>
                <a:effectLst/>
                <a:latin typeface="+mn-lt"/>
                <a:ea typeface="+mn-ea"/>
                <a:cs typeface="+mn-cs"/>
              </a:rPr>
              <a:t>資料傳輸的單位為每秒多少 </a:t>
            </a:r>
            <a:r>
              <a:rPr lang="en-US" altLang="zh-TW" sz="1200" b="0" i="0" kern="1200" smtClean="0">
                <a:solidFill>
                  <a:schemeClr val="tx1"/>
                </a:solidFill>
                <a:effectLst/>
                <a:latin typeface="+mn-lt"/>
                <a:ea typeface="+mn-ea"/>
                <a:cs typeface="+mn-cs"/>
              </a:rPr>
              <a:t>bit </a:t>
            </a:r>
            <a:r>
              <a:rPr lang="zh-TW" altLang="en-US" sz="1200" b="0" i="0" kern="1200" smtClean="0">
                <a:solidFill>
                  <a:schemeClr val="tx1"/>
                </a:solidFill>
                <a:effectLst/>
                <a:latin typeface="+mn-lt"/>
                <a:ea typeface="+mn-ea"/>
                <a:cs typeface="+mn-cs"/>
              </a:rPr>
              <a:t>， </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亦即是 </a:t>
            </a:r>
            <a:r>
              <a:rPr lang="en-US" altLang="zh-TW" sz="1200" b="0" i="0" kern="1200" smtClean="0">
                <a:solidFill>
                  <a:schemeClr val="tx1"/>
                </a:solidFill>
                <a:effectLst/>
                <a:latin typeface="+mn-lt"/>
                <a:ea typeface="+mn-ea"/>
                <a:cs typeface="+mn-cs"/>
              </a:rPr>
              <a:t>M bits/second, Mbps </a:t>
            </a:r>
            <a:r>
              <a:rPr lang="zh-TW" altLang="en-US" sz="1200" b="0" i="0" kern="1200" smtClean="0">
                <a:solidFill>
                  <a:schemeClr val="tx1"/>
                </a:solidFill>
                <a:effectLst/>
                <a:latin typeface="+mn-lt"/>
                <a:ea typeface="+mn-ea"/>
                <a:cs typeface="+mn-cs"/>
              </a:rPr>
              <a:t>的意思。</a:t>
            </a:r>
            <a:endParaRPr lang="en-US" altLang="zh-TW" sz="1200" b="0" i="0" kern="1200" smtClean="0">
              <a:solidFill>
                <a:schemeClr val="tx1"/>
              </a:solidFill>
              <a:effectLst/>
              <a:latin typeface="+mn-lt"/>
              <a:ea typeface="+mn-ea"/>
              <a:cs typeface="+mn-cs"/>
            </a:endParaRPr>
          </a:p>
          <a:p>
            <a:endParaRPr lang="en-US" altLang="zh-TW" sz="1200" b="0" i="0" kern="1200" smtClean="0">
              <a:solidFill>
                <a:schemeClr val="tx1"/>
              </a:solidFill>
              <a:effectLst/>
              <a:latin typeface="+mn-lt"/>
              <a:ea typeface="+mn-ea"/>
              <a:cs typeface="+mn-cs"/>
            </a:endParaRPr>
          </a:p>
          <a:p>
            <a:r>
              <a:rPr lang="zh-TW" altLang="en-US" smtClean="0"/>
              <a:t>對於動態部署，區別在於切片的持續時間範圍從</a:t>
            </a:r>
            <a:r>
              <a:rPr lang="en-US" altLang="zh-TW" smtClean="0"/>
              <a:t>15</a:t>
            </a:r>
            <a:r>
              <a:rPr lang="zh-TW" altLang="en-US" smtClean="0"/>
              <a:t>個單位到</a:t>
            </a:r>
            <a:r>
              <a:rPr lang="en-US" altLang="zh-TW" smtClean="0"/>
              <a:t>45</a:t>
            </a:r>
            <a:r>
              <a:rPr lang="zh-TW" altLang="en-US" smtClean="0"/>
              <a:t>個單位</a:t>
            </a:r>
            <a:endParaRPr lang="en-US" altLang="zh-TW" smtClean="0"/>
          </a:p>
          <a:p>
            <a:r>
              <a:rPr lang="zh-TW" altLang="en-US" smtClean="0"/>
              <a:t>並且每個</a:t>
            </a:r>
            <a:r>
              <a:rPr lang="en-US" altLang="zh-TW" smtClean="0"/>
              <a:t>NSR</a:t>
            </a:r>
            <a:r>
              <a:rPr lang="zh-TW" altLang="en-US" smtClean="0"/>
              <a:t>的到達時間在</a:t>
            </a:r>
            <a:r>
              <a:rPr lang="en-US" altLang="zh-TW" smtClean="0"/>
              <a:t>1</a:t>
            </a:r>
            <a:r>
              <a:rPr lang="zh-TW" altLang="en-US" smtClean="0"/>
              <a:t>到</a:t>
            </a:r>
            <a:r>
              <a:rPr lang="en-US" altLang="zh-TW" smtClean="0"/>
              <a:t>50</a:t>
            </a:r>
            <a:r>
              <a:rPr lang="zh-TW" altLang="en-US" smtClean="0"/>
              <a:t>之間。</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71</a:t>
            </a:fld>
            <a:endParaRPr lang="zh-TW" altLang="en-US"/>
          </a:p>
        </p:txBody>
      </p:sp>
    </p:spTree>
    <p:extLst>
      <p:ext uri="{BB962C8B-B14F-4D97-AF65-F5344CB8AC3E}">
        <p14:creationId xmlns:p14="http://schemas.microsoft.com/office/powerpoint/2010/main" val="2638978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smtClean="0"/>
              <a:t>由於在當前文獻中只能找到一些端到端切片的部署算法</a:t>
            </a:r>
            <a:endParaRPr lang="en-US" altLang="zh-TW" smtClean="0"/>
          </a:p>
          <a:p>
            <a:endParaRPr lang="en-US" altLang="zh-TW" smtClean="0"/>
          </a:p>
          <a:p>
            <a:r>
              <a:rPr lang="zh-TW" altLang="en-US" sz="1200" b="0" i="0" kern="1200" smtClean="0">
                <a:solidFill>
                  <a:schemeClr val="tx1"/>
                </a:solidFill>
                <a:effectLst/>
                <a:latin typeface="+mn-lt"/>
                <a:ea typeface="+mn-ea"/>
                <a:cs typeface="+mn-cs"/>
              </a:rPr>
              <a:t>啟發式演算法當中有個相當有名的演算法是</a:t>
            </a:r>
            <a:r>
              <a:rPr lang="en-US" altLang="zh-TW" sz="1200" b="0" i="0" kern="1200" smtClean="0">
                <a:solidFill>
                  <a:schemeClr val="tx1"/>
                </a:solidFill>
                <a:effectLst/>
                <a:latin typeface="+mn-lt"/>
                <a:ea typeface="+mn-ea"/>
                <a:cs typeface="+mn-cs"/>
              </a:rPr>
              <a:t>simulated annealing(1988)</a:t>
            </a:r>
          </a:p>
          <a:p>
            <a:r>
              <a:rPr lang="zh-TW" altLang="en-US" sz="1200" b="0" i="0" kern="1200" smtClean="0">
                <a:solidFill>
                  <a:schemeClr val="tx1"/>
                </a:solidFill>
                <a:effectLst/>
                <a:latin typeface="+mn-lt"/>
                <a:ea typeface="+mn-ea"/>
                <a:cs typeface="+mn-cs"/>
              </a:rPr>
              <a:t>從金屬加熱名詞而來</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他是模擬金屬加熱，在退火的過程中，金屬能夠不斷的去找到自己能量最低的狀態，擴大晶粒，降低缺陷，</a:t>
            </a:r>
            <a:endParaRPr lang="en-US" altLang="zh-TW" sz="1200" b="0" i="0" kern="1200" smtClean="0">
              <a:solidFill>
                <a:schemeClr val="tx1"/>
              </a:solidFill>
              <a:effectLst/>
              <a:latin typeface="+mn-lt"/>
              <a:ea typeface="+mn-ea"/>
              <a:cs typeface="+mn-cs"/>
            </a:endParaRPr>
          </a:p>
          <a:p>
            <a:r>
              <a:rPr lang="zh-TW" altLang="en-US" sz="1200" b="0" i="0" kern="1200" smtClean="0">
                <a:solidFill>
                  <a:schemeClr val="tx1"/>
                </a:solidFill>
                <a:effectLst/>
                <a:latin typeface="+mn-lt"/>
                <a:ea typeface="+mn-ea"/>
                <a:cs typeface="+mn-cs"/>
              </a:rPr>
              <a:t>降溫的過程中還是有機會升溫再降溫， 藉由這樣的模擬過程找到最佳目標</a:t>
            </a:r>
            <a:endParaRPr lang="en-US" altLang="zh-TW" smtClean="0"/>
          </a:p>
          <a:p>
            <a:endParaRPr lang="en-US" altLang="zh-TW" smtClean="0"/>
          </a:p>
          <a:p>
            <a:r>
              <a:rPr lang="zh-TW" altLang="en-US" smtClean="0"/>
              <a:t>這裡基於</a:t>
            </a:r>
            <a:r>
              <a:rPr lang="en-US" altLang="zh-TW" smtClean="0"/>
              <a:t>SA</a:t>
            </a:r>
            <a:r>
              <a:rPr lang="zh-TW" altLang="en-US" smtClean="0"/>
              <a:t>的方法     與</a:t>
            </a:r>
            <a:r>
              <a:rPr lang="en-US" altLang="zh-TW" smtClean="0"/>
              <a:t>[27]</a:t>
            </a:r>
            <a:r>
              <a:rPr lang="zh-TW" altLang="en-US" smtClean="0"/>
              <a:t>中基於</a:t>
            </a:r>
            <a:r>
              <a:rPr lang="en-US" altLang="zh-TW" smtClean="0"/>
              <a:t>SA</a:t>
            </a:r>
            <a:r>
              <a:rPr lang="zh-TW" altLang="en-US" smtClean="0"/>
              <a:t>的</a:t>
            </a:r>
            <a:r>
              <a:rPr lang="en-US" altLang="zh-TW" smtClean="0"/>
              <a:t>Middel Box</a:t>
            </a:r>
            <a:r>
              <a:rPr lang="zh-TW" altLang="en-US" smtClean="0"/>
              <a:t>放置算法相似。</a:t>
            </a:r>
            <a:endParaRPr lang="en-US" altLang="zh-TW" smtClean="0"/>
          </a:p>
          <a:p>
            <a:endParaRPr lang="en-US" altLang="zh-TW" smtClean="0"/>
          </a:p>
          <a:p>
            <a:r>
              <a:rPr lang="en-US" altLang="zh-TW" smtClean="0"/>
              <a:t>LAVA</a:t>
            </a:r>
            <a:r>
              <a:rPr lang="zh-TW" altLang="en-US" smtClean="0"/>
              <a:t>是一種面向服務的底層資源部屬策略，</a:t>
            </a:r>
            <a:endParaRPr lang="en-US" altLang="zh-TW" smtClean="0"/>
          </a:p>
          <a:p>
            <a:endParaRPr lang="en-US" altLang="zh-TW" smtClean="0"/>
          </a:p>
          <a:p>
            <a:r>
              <a:rPr lang="zh-TW" altLang="en-US" smtClean="0"/>
              <a:t>而</a:t>
            </a:r>
            <a:r>
              <a:rPr lang="en-US" altLang="zh-TW" smtClean="0"/>
              <a:t>GLL</a:t>
            </a:r>
            <a:r>
              <a:rPr lang="zh-TW" altLang="en-US" smtClean="0"/>
              <a:t>是一種貪婪演算法，該演算法基於將功能映射到具有最高可用容量的節點上。</a:t>
            </a:r>
            <a:endParaRPr lang="en-US" altLang="zh-TW" smtClean="0"/>
          </a:p>
          <a:p>
            <a:endParaRPr lang="en-US" altLang="zh-TW" smtClean="0"/>
          </a:p>
          <a:p>
            <a:r>
              <a:rPr lang="zh-TW" altLang="en-US" smtClean="0"/>
              <a:t>此外，我們分析了三種不同部署策略</a:t>
            </a:r>
            <a:r>
              <a:rPr lang="en-US" altLang="zh-TW" smtClean="0"/>
              <a:t>(EMBB,mMTC,</a:t>
            </a:r>
            <a:r>
              <a:rPr lang="en-US" altLang="zh-TW" baseline="0" smtClean="0"/>
              <a:t>urllc</a:t>
            </a:r>
            <a:r>
              <a:rPr lang="en-US" altLang="zh-TW" smtClean="0"/>
              <a:t>)</a:t>
            </a:r>
            <a:r>
              <a:rPr lang="zh-TW" altLang="en-US" smtClean="0"/>
              <a:t>在</a:t>
            </a:r>
            <a:r>
              <a:rPr lang="en-US" altLang="zh-TW" smtClean="0"/>
              <a:t>NSR</a:t>
            </a:r>
            <a:r>
              <a:rPr lang="zh-TW" altLang="en-US" smtClean="0"/>
              <a:t>數量增加時的執行時間。</a:t>
            </a:r>
            <a:endParaRPr lang="en-US" altLang="zh-TW" smtClean="0"/>
          </a:p>
          <a:p>
            <a:r>
              <a:rPr lang="zh-TW" altLang="en-US" smtClean="0"/>
              <a:t>為了消除隨機性並提高準確性，模擬運行了</a:t>
            </a:r>
            <a:r>
              <a:rPr lang="en-US" altLang="zh-TW" smtClean="0"/>
              <a:t>50</a:t>
            </a:r>
            <a:r>
              <a:rPr lang="zh-TW" altLang="en-US" smtClean="0"/>
              <a:t>次並取平均值。</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72</a:t>
            </a:fld>
            <a:endParaRPr lang="zh-TW" altLang="en-US"/>
          </a:p>
        </p:txBody>
      </p:sp>
    </p:spTree>
    <p:extLst>
      <p:ext uri="{BB962C8B-B14F-4D97-AF65-F5344CB8AC3E}">
        <p14:creationId xmlns:p14="http://schemas.microsoft.com/office/powerpoint/2010/main" val="206090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在靜態部署的情況下，每個</a:t>
            </a:r>
            <a:r>
              <a:rPr lang="en-US" altLang="zh-TW" smtClean="0"/>
              <a:t>NSR</a:t>
            </a:r>
            <a:r>
              <a:rPr lang="zh-TW" altLang="en-US" smtClean="0"/>
              <a:t>序列都包含一種類型的片。</a:t>
            </a:r>
            <a:endParaRPr lang="en-US" altLang="zh-TW" smtClean="0"/>
          </a:p>
          <a:p>
            <a:r>
              <a:rPr lang="zh-TW" altLang="en-US" smtClean="0"/>
              <a:t>他們在</a:t>
            </a:r>
            <a:r>
              <a:rPr lang="en-US" altLang="zh-TW" smtClean="0"/>
              <a:t>N = 300</a:t>
            </a:r>
            <a:r>
              <a:rPr lang="zh-TW" altLang="en-US" smtClean="0"/>
              <a:t>時計算結果，以保證有足夠的物理資源。</a:t>
            </a:r>
            <a:endParaRPr lang="en-US" altLang="zh-TW" smtClean="0"/>
          </a:p>
          <a:p>
            <a:r>
              <a:rPr lang="en-US" altLang="zh-TW" smtClean="0"/>
              <a:t>RE</a:t>
            </a:r>
            <a:r>
              <a:rPr lang="zh-TW" altLang="en-US" smtClean="0"/>
              <a:t>隨著</a:t>
            </a:r>
            <a:r>
              <a:rPr lang="en-US" altLang="zh-TW" smtClean="0"/>
              <a:t>NSR</a:t>
            </a:r>
            <a:r>
              <a:rPr lang="zh-TW" altLang="en-US" smtClean="0"/>
              <a:t>數量的增加而逐漸減小。</a:t>
            </a:r>
            <a:endParaRPr lang="en-US" altLang="zh-TW" smtClean="0"/>
          </a:p>
          <a:p>
            <a:r>
              <a:rPr lang="zh-TW" altLang="en-US" smtClean="0"/>
              <a:t>主要原因是</a:t>
            </a:r>
            <a:r>
              <a:rPr lang="en-US" altLang="zh-TW" smtClean="0"/>
              <a:t>NSR</a:t>
            </a:r>
            <a:r>
              <a:rPr lang="zh-TW" altLang="en-US" smtClean="0"/>
              <a:t>數量越多，平均</a:t>
            </a:r>
            <a:r>
              <a:rPr lang="en-US" altLang="zh-TW" smtClean="0"/>
              <a:t>mapping</a:t>
            </a:r>
            <a:r>
              <a:rPr lang="zh-TW" altLang="en-US" smtClean="0"/>
              <a:t>路徑長度越長，</a:t>
            </a:r>
            <a:r>
              <a:rPr lang="en-US" altLang="zh-TW" smtClean="0"/>
              <a:t>link</a:t>
            </a:r>
            <a:r>
              <a:rPr lang="zh-TW" altLang="en-US" smtClean="0"/>
              <a:t>資源被消耗的越多。</a:t>
            </a:r>
            <a:endParaRPr lang="en-US" altLang="zh-TW" smtClean="0"/>
          </a:p>
          <a:p>
            <a:r>
              <a:rPr lang="zh-TW" altLang="en-US" smtClean="0"/>
              <a:t>他們說的他們方法優於 </a:t>
            </a:r>
            <a:r>
              <a:rPr lang="en-US" altLang="zh-TW" smtClean="0"/>
              <a:t>SA</a:t>
            </a:r>
            <a:r>
              <a:rPr lang="zh-TW" altLang="en-US" smtClean="0"/>
              <a:t> 和 </a:t>
            </a:r>
            <a:r>
              <a:rPr lang="en-US" altLang="zh-TW" smtClean="0"/>
              <a:t>LAVA</a:t>
            </a:r>
            <a:r>
              <a:rPr lang="en-US" altLang="zh-TW" baseline="0" smtClean="0"/>
              <a:t>  </a:t>
            </a:r>
            <a:r>
              <a:rPr lang="zh-TW" altLang="en-US" baseline="0" smtClean="0"/>
              <a:t>這兩種啟發是演算法</a:t>
            </a:r>
            <a:endParaRPr lang="en-US" altLang="zh-TW" smtClean="0"/>
          </a:p>
          <a:p>
            <a:r>
              <a:rPr lang="zh-TW" altLang="en-US" smtClean="0"/>
              <a:t>他們說 可以得出結論，面向服務的資源切片方法可以提高資源使用效率。</a:t>
            </a:r>
            <a:endParaRPr lang="en-US" altLang="zh-TW" smtClean="0"/>
          </a:p>
          <a:p>
            <a:endParaRPr lang="en-US" altLang="zh-TW" smtClean="0"/>
          </a:p>
          <a:p>
            <a:r>
              <a:rPr lang="en-US" altLang="zh-TW" smtClean="0"/>
              <a:t>uRLLC</a:t>
            </a:r>
            <a:r>
              <a:rPr lang="zh-TW" altLang="en-US" smtClean="0"/>
              <a:t>切片的</a:t>
            </a:r>
            <a:r>
              <a:rPr lang="en-US" altLang="zh-TW" smtClean="0"/>
              <a:t>RE</a:t>
            </a:r>
            <a:r>
              <a:rPr lang="zh-TW" altLang="en-US" smtClean="0"/>
              <a:t>最高 高於其他兩個</a:t>
            </a:r>
            <a:r>
              <a:rPr lang="en-US" altLang="zh-TW" smtClean="0"/>
              <a:t/>
            </a:r>
            <a:br>
              <a:rPr lang="en-US" altLang="zh-TW" smtClean="0"/>
            </a:br>
            <a:r>
              <a:rPr lang="zh-TW" altLang="en-US" smtClean="0"/>
              <a:t>這是由於</a:t>
            </a:r>
            <a:r>
              <a:rPr lang="en-US" altLang="zh-TW" smtClean="0"/>
              <a:t>uRLLC</a:t>
            </a:r>
            <a:r>
              <a:rPr lang="zh-TW" altLang="en-US" smtClean="0"/>
              <a:t>切片序列中的</a:t>
            </a:r>
            <a:r>
              <a:rPr lang="en-US" altLang="zh-TW" smtClean="0"/>
              <a:t>link</a:t>
            </a:r>
            <a:r>
              <a:rPr lang="zh-TW" altLang="en-US" smtClean="0"/>
              <a:t>的平均映射路徑長度最低，</a:t>
            </a:r>
            <a:r>
              <a:rPr lang="en-US" altLang="zh-TW" smtClean="0"/>
              <a:t>(</a:t>
            </a:r>
            <a:r>
              <a:rPr lang="zh-TW" altLang="en-US" smtClean="0"/>
              <a:t>因為要求較短路徑</a:t>
            </a:r>
            <a:r>
              <a:rPr lang="en-US" altLang="zh-TW" smtClean="0"/>
              <a:t>)</a:t>
            </a:r>
          </a:p>
          <a:p>
            <a:r>
              <a:rPr lang="en-US" altLang="zh-TW" smtClean="0"/>
              <a:t/>
            </a:r>
            <a:br>
              <a:rPr lang="en-US" altLang="zh-TW" smtClean="0"/>
            </a:br>
            <a:r>
              <a:rPr lang="zh-TW" altLang="en-US" smtClean="0"/>
              <a:t>所以 </a:t>
            </a:r>
            <a:r>
              <a:rPr lang="en-US" altLang="zh-TW" smtClean="0"/>
              <a:t>resource</a:t>
            </a:r>
            <a:r>
              <a:rPr lang="en-US" altLang="zh-TW" baseline="0" smtClean="0"/>
              <a:t> efficiency </a:t>
            </a:r>
            <a:r>
              <a:rPr lang="zh-TW" altLang="en-US" baseline="0" smtClean="0"/>
              <a:t>分母的 數值較小 整體比率較大</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73</a:t>
            </a:fld>
            <a:endParaRPr lang="zh-TW" altLang="en-US"/>
          </a:p>
        </p:txBody>
      </p:sp>
    </p:spTree>
    <p:extLst>
      <p:ext uri="{BB962C8B-B14F-4D97-AF65-F5344CB8AC3E}">
        <p14:creationId xmlns:p14="http://schemas.microsoft.com/office/powerpoint/2010/main" val="248105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具有不同要求的各種垂直行業促使</a:t>
            </a:r>
            <a:r>
              <a:rPr lang="en-US" altLang="zh-TW" smtClean="0"/>
              <a:t>5G</a:t>
            </a:r>
            <a:r>
              <a:rPr lang="zh-TW" altLang="en-US" smtClean="0"/>
              <a:t>網路具有彈性，</a:t>
            </a:r>
            <a:endParaRPr lang="en-US" altLang="zh-TW" smtClean="0"/>
          </a:p>
          <a:p>
            <a:r>
              <a:rPr lang="zh-TW" altLang="en-US" smtClean="0"/>
              <a:t>可擴展性，可管理性，客製化特性，並允許多租戶和多服務支持</a:t>
            </a:r>
            <a:r>
              <a:rPr lang="en-US" altLang="zh-TW" smtClean="0"/>
              <a:t>[2]</a:t>
            </a:r>
            <a:r>
              <a:rPr lang="zh-TW" altLang="en-US" smtClean="0"/>
              <a:t>。</a:t>
            </a:r>
            <a:endParaRPr lang="en-US" altLang="zh-TW" smtClean="0"/>
          </a:p>
          <a:p>
            <a:endParaRPr lang="en-US" altLang="zh-TW" smtClean="0"/>
          </a:p>
          <a:p>
            <a:r>
              <a:rPr lang="zh-TW" altLang="en-US" smtClean="0"/>
              <a:t>為了實現上述願景，提出了網絡切片（</a:t>
            </a:r>
            <a:r>
              <a:rPr lang="en-US" altLang="zh-TW" smtClean="0"/>
              <a:t>NS</a:t>
            </a:r>
            <a:r>
              <a:rPr lang="zh-TW" altLang="en-US" smtClean="0"/>
              <a:t>）作為一種概念，</a:t>
            </a:r>
            <a:endParaRPr lang="en-US" altLang="zh-TW" smtClean="0"/>
          </a:p>
          <a:p>
            <a:r>
              <a:rPr lang="zh-TW" altLang="en-US" smtClean="0"/>
              <a:t>將共同的基礎物理網路切成 許多 相互隔離，獨立管理並且 按需創建的 端到端（</a:t>
            </a:r>
            <a:r>
              <a:rPr lang="en-US" altLang="zh-TW" smtClean="0"/>
              <a:t>E2E</a:t>
            </a:r>
            <a:r>
              <a:rPr lang="zh-TW" altLang="en-US" smtClean="0"/>
              <a:t>）邏輯網絡</a:t>
            </a:r>
            <a:r>
              <a:rPr lang="en-US" altLang="zh-TW" smtClean="0"/>
              <a:t>[ 3]</a:t>
            </a:r>
            <a:r>
              <a:rPr lang="zh-TW" altLang="en-US" smtClean="0"/>
              <a:t>。</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11</a:t>
            </a:fld>
            <a:endParaRPr lang="zh-TW" altLang="en-US"/>
          </a:p>
        </p:txBody>
      </p:sp>
    </p:spTree>
    <p:extLst>
      <p:ext uri="{BB962C8B-B14F-4D97-AF65-F5344CB8AC3E}">
        <p14:creationId xmlns:p14="http://schemas.microsoft.com/office/powerpoint/2010/main" val="3588487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mtClean="0"/>
              <a:t>AR</a:t>
            </a:r>
            <a:r>
              <a:rPr lang="zh-TW" altLang="en-US" smtClean="0"/>
              <a:t>與成功部署的片的數量成正比</a:t>
            </a:r>
            <a:endParaRPr lang="en-US" altLang="zh-TW" smtClean="0"/>
          </a:p>
          <a:p>
            <a:endParaRPr lang="en-US" altLang="zh-TW" smtClean="0"/>
          </a:p>
          <a:p>
            <a:r>
              <a:rPr lang="zh-TW" altLang="en-US" smtClean="0"/>
              <a:t>隨著</a:t>
            </a:r>
            <a:r>
              <a:rPr lang="en-US" altLang="zh-TW" smtClean="0"/>
              <a:t>NSR</a:t>
            </a:r>
            <a:r>
              <a:rPr lang="zh-TW" altLang="en-US" smtClean="0"/>
              <a:t>數量的增加和每個</a:t>
            </a:r>
            <a:r>
              <a:rPr lang="en-US" altLang="zh-TW" smtClean="0"/>
              <a:t>NSR</a:t>
            </a:r>
            <a:r>
              <a:rPr lang="zh-TW" altLang="en-US" smtClean="0"/>
              <a:t>持續時間的增加，四種算法的</a:t>
            </a:r>
            <a:r>
              <a:rPr lang="en-US" altLang="zh-TW" smtClean="0"/>
              <a:t>AR</a:t>
            </a:r>
            <a:r>
              <a:rPr lang="zh-TW" altLang="en-US" smtClean="0"/>
              <a:t>值逐漸減小。</a:t>
            </a:r>
            <a:endParaRPr lang="en-US" altLang="zh-TW" smtClean="0"/>
          </a:p>
          <a:p>
            <a:r>
              <a:rPr lang="zh-TW" altLang="en-US" smtClean="0"/>
              <a:t>在</a:t>
            </a:r>
            <a:r>
              <a:rPr lang="en-US" altLang="zh-TW" smtClean="0"/>
              <a:t>28</a:t>
            </a:r>
            <a:r>
              <a:rPr lang="zh-TW" altLang="en-US" smtClean="0"/>
              <a:t>以前 他們的方法接受率優於 </a:t>
            </a:r>
            <a:r>
              <a:rPr lang="en-US" altLang="zh-TW" smtClean="0"/>
              <a:t>SA</a:t>
            </a:r>
            <a:r>
              <a:rPr lang="en-US" altLang="zh-TW" baseline="0" smtClean="0"/>
              <a:t> , 28</a:t>
            </a:r>
            <a:r>
              <a:rPr lang="zh-TW" altLang="en-US" baseline="0" smtClean="0"/>
              <a:t>以後低於 </a:t>
            </a:r>
            <a:r>
              <a:rPr lang="en-US" altLang="zh-TW" baseline="0" smtClean="0"/>
              <a:t>SA </a:t>
            </a:r>
            <a:r>
              <a:rPr lang="zh-TW" altLang="en-US" baseline="0" smtClean="0"/>
              <a:t> </a:t>
            </a:r>
            <a:r>
              <a:rPr lang="en-US" altLang="zh-TW" baseline="0" smtClean="0"/>
              <a:t>, </a:t>
            </a:r>
            <a:r>
              <a:rPr lang="zh-TW" altLang="en-US" baseline="0" smtClean="0"/>
              <a:t>因為他們著重在資源效率</a:t>
            </a:r>
            <a:r>
              <a:rPr lang="en-US" altLang="zh-TW" baseline="0" smtClean="0"/>
              <a:t>(RE)</a:t>
            </a:r>
          </a:p>
          <a:p>
            <a:r>
              <a:rPr lang="zh-TW" altLang="en-US" smtClean="0"/>
              <a:t>因為他們在部屬</a:t>
            </a:r>
            <a:r>
              <a:rPr lang="en-US" altLang="zh-TW" smtClean="0"/>
              <a:t>slice</a:t>
            </a:r>
            <a:r>
              <a:rPr lang="zh-TW" altLang="en-US" smtClean="0"/>
              <a:t>有更嚴格的限制</a:t>
            </a:r>
            <a:endParaRPr lang="en-US" altLang="zh-TW" smtClean="0"/>
          </a:p>
          <a:p>
            <a:endParaRPr lang="en-US" altLang="zh-TW" smtClean="0"/>
          </a:p>
          <a:p>
            <a:r>
              <a:rPr lang="en-US" altLang="zh-TW" smtClean="0"/>
              <a:t>(b) </a:t>
            </a:r>
            <a:r>
              <a:rPr lang="zh-TW" altLang="en-US" smtClean="0"/>
              <a:t>動態部屬 會在 </a:t>
            </a:r>
            <a:r>
              <a:rPr lang="en-US" altLang="zh-TW" smtClean="0"/>
              <a:t>slice </a:t>
            </a:r>
            <a:r>
              <a:rPr lang="zh-TW" altLang="en-US" smtClean="0"/>
              <a:t>的</a:t>
            </a:r>
            <a:r>
              <a:rPr lang="en-US" altLang="zh-TW" smtClean="0"/>
              <a:t>life time</a:t>
            </a:r>
            <a:r>
              <a:rPr lang="zh-TW" altLang="en-US" smtClean="0"/>
              <a:t>結束時回收資源 </a:t>
            </a:r>
            <a:r>
              <a:rPr lang="en-US" altLang="zh-TW" smtClean="0"/>
              <a:t>, </a:t>
            </a:r>
            <a:r>
              <a:rPr lang="zh-TW" altLang="en-US" smtClean="0"/>
              <a:t>所以有更多可用資源</a:t>
            </a:r>
            <a:r>
              <a:rPr lang="en-US" altLang="zh-TW" smtClean="0"/>
              <a:t>, </a:t>
            </a:r>
            <a:r>
              <a:rPr lang="zh-TW" altLang="en-US" smtClean="0"/>
              <a:t>所以接受率普遍較高</a:t>
            </a:r>
            <a:r>
              <a:rPr lang="en-US" altLang="zh-TW" smtClean="0"/>
              <a:t/>
            </a:r>
            <a:br>
              <a:rPr lang="en-US" altLang="zh-TW" smtClean="0"/>
            </a:br>
            <a:r>
              <a:rPr lang="zh-TW" altLang="en-US" smtClean="0"/>
              <a:t>     </a:t>
            </a:r>
            <a:r>
              <a:rPr lang="en-US" altLang="zh-TW" baseline="0" smtClean="0"/>
              <a:t> </a:t>
            </a:r>
            <a:r>
              <a:rPr lang="zh-TW" altLang="en-US" baseline="0" smtClean="0"/>
              <a:t>當每個</a:t>
            </a:r>
            <a:r>
              <a:rPr lang="en-US" altLang="zh-TW" baseline="0" smtClean="0"/>
              <a:t>slice</a:t>
            </a:r>
            <a:r>
              <a:rPr lang="zh-TW" altLang="en-US" baseline="0" smtClean="0"/>
              <a:t>的持續時間增加 </a:t>
            </a:r>
            <a:r>
              <a:rPr lang="en-US" altLang="zh-TW" baseline="0" smtClean="0"/>
              <a:t>,</a:t>
            </a:r>
            <a:r>
              <a:rPr lang="zh-TW" altLang="en-US" baseline="0" smtClean="0"/>
              <a:t>每個切片的</a:t>
            </a:r>
            <a:r>
              <a:rPr lang="en-US" altLang="zh-TW" baseline="0" smtClean="0"/>
              <a:t>life time </a:t>
            </a:r>
            <a:r>
              <a:rPr lang="zh-TW" altLang="en-US" baseline="0" smtClean="0"/>
              <a:t>較久</a:t>
            </a:r>
            <a:r>
              <a:rPr lang="en-US" altLang="zh-TW" baseline="0" smtClean="0"/>
              <a:t>. </a:t>
            </a:r>
            <a:r>
              <a:rPr lang="zh-TW" altLang="en-US" baseline="0" smtClean="0"/>
              <a:t>資源沒回收</a:t>
            </a:r>
            <a:r>
              <a:rPr lang="en-US" altLang="zh-TW" baseline="0" smtClean="0"/>
              <a:t>. </a:t>
            </a:r>
            <a:r>
              <a:rPr lang="zh-TW" altLang="en-US" baseline="0" smtClean="0"/>
              <a:t>導致接受率都慢慢下降</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74</a:t>
            </a:fld>
            <a:endParaRPr lang="zh-TW" altLang="en-US"/>
          </a:p>
        </p:txBody>
      </p:sp>
    </p:spTree>
    <p:extLst>
      <p:ext uri="{BB962C8B-B14F-4D97-AF65-F5344CB8AC3E}">
        <p14:creationId xmlns:p14="http://schemas.microsoft.com/office/powerpoint/2010/main" val="6109797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他們提出的方法和 </a:t>
            </a:r>
            <a:r>
              <a:rPr lang="en-US" altLang="zh-TW" smtClean="0"/>
              <a:t>SA</a:t>
            </a:r>
            <a:r>
              <a:rPr lang="zh-TW" altLang="en-US" smtClean="0"/>
              <a:t> 方法 在 靜態部屬的情況下比較執行時間</a:t>
            </a:r>
            <a:r>
              <a:rPr lang="en-US" altLang="zh-TW" smtClean="0"/>
              <a:t/>
            </a:r>
            <a:br>
              <a:rPr lang="en-US" altLang="zh-TW" smtClean="0"/>
            </a:br>
            <a:r>
              <a:rPr lang="en-US" altLang="zh-TW" smtClean="0"/>
              <a:t/>
            </a:r>
            <a:br>
              <a:rPr lang="en-US" altLang="zh-TW" smtClean="0"/>
            </a:br>
            <a:r>
              <a:rPr lang="en-US" altLang="zh-TW" smtClean="0"/>
              <a:t>request</a:t>
            </a:r>
            <a:r>
              <a:rPr lang="zh-TW" altLang="en-US" smtClean="0"/>
              <a:t>增加 時間都會增加 </a:t>
            </a:r>
            <a:r>
              <a:rPr lang="en-US" altLang="zh-TW" smtClean="0"/>
              <a:t>N</a:t>
            </a:r>
            <a:r>
              <a:rPr lang="en-US" altLang="zh-TW" baseline="0" smtClean="0"/>
              <a:t> = </a:t>
            </a:r>
            <a:r>
              <a:rPr lang="zh-TW" altLang="en-US" baseline="0" smtClean="0"/>
              <a:t>資源總量</a:t>
            </a:r>
            <a:endParaRPr lang="en-US" altLang="zh-TW" baseline="0" smtClean="0"/>
          </a:p>
          <a:p>
            <a:r>
              <a:rPr lang="zh-TW" altLang="en-US" smtClean="0"/>
              <a:t>在作者提出的方法中</a:t>
            </a:r>
            <a:r>
              <a:rPr lang="en-US" altLang="zh-TW" smtClean="0"/>
              <a:t>, eMBB</a:t>
            </a:r>
            <a:r>
              <a:rPr lang="zh-TW" altLang="en-US" smtClean="0"/>
              <a:t> 會比 </a:t>
            </a:r>
            <a:r>
              <a:rPr lang="en-US" altLang="zh-TW" smtClean="0"/>
              <a:t>Mmtc</a:t>
            </a:r>
            <a:r>
              <a:rPr lang="en-US" altLang="zh-TW" baseline="0" smtClean="0"/>
              <a:t> </a:t>
            </a:r>
            <a:r>
              <a:rPr lang="zh-TW" altLang="en-US" baseline="0" smtClean="0"/>
              <a:t>和 </a:t>
            </a:r>
            <a:r>
              <a:rPr lang="en-US" altLang="zh-TW" baseline="0" smtClean="0"/>
              <a:t>urllc</a:t>
            </a:r>
            <a:r>
              <a:rPr lang="zh-TW" altLang="en-US" baseline="0" smtClean="0"/>
              <a:t>低一些</a:t>
            </a:r>
            <a:r>
              <a:rPr lang="en-US" altLang="zh-TW" baseline="0" smtClean="0"/>
              <a:t/>
            </a:r>
            <a:br>
              <a:rPr lang="en-US" altLang="zh-TW" baseline="0" smtClean="0"/>
            </a:br>
            <a:r>
              <a:rPr lang="zh-TW" altLang="en-US" baseline="0" smtClean="0"/>
              <a:t>因為演算法 </a:t>
            </a:r>
            <a:r>
              <a:rPr lang="en-US" altLang="zh-TW" baseline="0" smtClean="0"/>
              <a:t>B,C  </a:t>
            </a:r>
            <a:r>
              <a:rPr lang="zh-TW" altLang="en-US" baseline="0" smtClean="0"/>
              <a:t>會先找尋眾多 候選路徑</a:t>
            </a:r>
            <a:r>
              <a:rPr lang="en-US" altLang="zh-TW" baseline="0" smtClean="0"/>
              <a:t>,</a:t>
            </a:r>
            <a:r>
              <a:rPr lang="zh-TW" altLang="en-US" baseline="0" smtClean="0"/>
              <a:t> 再去計算最短路徑</a:t>
            </a:r>
            <a:r>
              <a:rPr lang="en-US" altLang="zh-TW" baseline="0" smtClean="0"/>
              <a:t/>
            </a:r>
            <a:br>
              <a:rPr lang="en-US" altLang="zh-TW" baseline="0" smtClean="0"/>
            </a:br>
            <a:r>
              <a:rPr lang="zh-TW" altLang="en-US" baseline="0" smtClean="0"/>
              <a:t>所以他們說關鍵在於  基地台和</a:t>
            </a:r>
            <a:r>
              <a:rPr lang="en-US" altLang="zh-TW" baseline="0" smtClean="0"/>
              <a:t>core node </a:t>
            </a:r>
            <a:r>
              <a:rPr lang="zh-TW" altLang="en-US" baseline="0" smtClean="0"/>
              <a:t>間找尋候選路徑配對的時間</a:t>
            </a:r>
            <a:r>
              <a:rPr lang="en-US" altLang="zh-TW" baseline="0" smtClean="0"/>
              <a:t/>
            </a:r>
            <a:br>
              <a:rPr lang="en-US" altLang="zh-TW" baseline="0" smtClean="0"/>
            </a:br>
            <a:endParaRPr lang="en-US" altLang="zh-TW" baseline="0" smtClean="0"/>
          </a:p>
          <a:p>
            <a:r>
              <a:rPr lang="zh-TW" altLang="en-US" baseline="0" smtClean="0"/>
              <a:t>另外 他們的方法是線性成長時間 </a:t>
            </a:r>
            <a:r>
              <a:rPr lang="en-US" altLang="zh-TW" baseline="0" smtClean="0"/>
              <a:t>,  SA</a:t>
            </a:r>
            <a:r>
              <a:rPr lang="zh-TW" altLang="en-US" baseline="0" smtClean="0"/>
              <a:t>的方法是 指數成長時間</a:t>
            </a:r>
            <a:r>
              <a:rPr lang="en-US" altLang="zh-TW" baseline="0" smtClean="0"/>
              <a:t>,  </a:t>
            </a:r>
            <a:r>
              <a:rPr lang="zh-TW" altLang="en-US" baseline="0" smtClean="0"/>
              <a:t>他們在執行時間上比</a:t>
            </a:r>
            <a:r>
              <a:rPr lang="en-US" altLang="zh-TW" baseline="0" smtClean="0"/>
              <a:t>SA</a:t>
            </a:r>
            <a:r>
              <a:rPr lang="zh-TW" altLang="en-US" baseline="0" smtClean="0"/>
              <a:t>好 </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75</a:t>
            </a:fld>
            <a:endParaRPr lang="zh-TW" altLang="en-US"/>
          </a:p>
        </p:txBody>
      </p:sp>
    </p:spTree>
    <p:extLst>
      <p:ext uri="{BB962C8B-B14F-4D97-AF65-F5344CB8AC3E}">
        <p14:creationId xmlns:p14="http://schemas.microsoft.com/office/powerpoint/2010/main" val="1585072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他們提出的方法和 </a:t>
            </a:r>
            <a:r>
              <a:rPr lang="en-US" altLang="zh-TW" smtClean="0"/>
              <a:t>SA</a:t>
            </a:r>
            <a:r>
              <a:rPr lang="zh-TW" altLang="en-US" smtClean="0"/>
              <a:t> 方法 在 靜態部屬的情況下比較執行時間</a:t>
            </a:r>
            <a:r>
              <a:rPr lang="en-US" altLang="zh-TW" smtClean="0"/>
              <a:t/>
            </a:r>
            <a:br>
              <a:rPr lang="en-US" altLang="zh-TW" smtClean="0"/>
            </a:br>
            <a:r>
              <a:rPr lang="en-US" altLang="zh-TW" smtClean="0"/>
              <a:t/>
            </a:r>
            <a:br>
              <a:rPr lang="en-US" altLang="zh-TW" smtClean="0"/>
            </a:br>
            <a:r>
              <a:rPr lang="en-US" altLang="zh-TW" smtClean="0"/>
              <a:t>request</a:t>
            </a:r>
            <a:r>
              <a:rPr lang="zh-TW" altLang="en-US" smtClean="0"/>
              <a:t>增加 時間都會增加 </a:t>
            </a:r>
            <a:r>
              <a:rPr lang="en-US" altLang="zh-TW" smtClean="0"/>
              <a:t>N</a:t>
            </a:r>
            <a:r>
              <a:rPr lang="en-US" altLang="zh-TW" baseline="0" smtClean="0"/>
              <a:t> = </a:t>
            </a:r>
            <a:r>
              <a:rPr lang="zh-TW" altLang="en-US" baseline="0" smtClean="0"/>
              <a:t>資源總量</a:t>
            </a:r>
            <a:endParaRPr lang="en-US" altLang="zh-TW" baseline="0" smtClean="0"/>
          </a:p>
          <a:p>
            <a:r>
              <a:rPr lang="zh-TW" altLang="en-US" smtClean="0"/>
              <a:t>在作者提出的方法中</a:t>
            </a:r>
            <a:r>
              <a:rPr lang="en-US" altLang="zh-TW" smtClean="0"/>
              <a:t>, eMBB</a:t>
            </a:r>
            <a:r>
              <a:rPr lang="zh-TW" altLang="en-US" smtClean="0"/>
              <a:t> 會比 </a:t>
            </a:r>
            <a:r>
              <a:rPr lang="en-US" altLang="zh-TW" smtClean="0"/>
              <a:t>Mmtc</a:t>
            </a:r>
            <a:r>
              <a:rPr lang="en-US" altLang="zh-TW" baseline="0" smtClean="0"/>
              <a:t> </a:t>
            </a:r>
            <a:r>
              <a:rPr lang="zh-TW" altLang="en-US" baseline="0" smtClean="0"/>
              <a:t>和 </a:t>
            </a:r>
            <a:r>
              <a:rPr lang="en-US" altLang="zh-TW" baseline="0" smtClean="0"/>
              <a:t>urllc</a:t>
            </a:r>
            <a:r>
              <a:rPr lang="zh-TW" altLang="en-US" baseline="0" smtClean="0"/>
              <a:t>低一些</a:t>
            </a:r>
            <a:r>
              <a:rPr lang="en-US" altLang="zh-TW" baseline="0" smtClean="0"/>
              <a:t/>
            </a:r>
            <a:br>
              <a:rPr lang="en-US" altLang="zh-TW" baseline="0" smtClean="0"/>
            </a:br>
            <a:r>
              <a:rPr lang="zh-TW" altLang="en-US" baseline="0" smtClean="0"/>
              <a:t>因為演算法 </a:t>
            </a:r>
            <a:r>
              <a:rPr lang="en-US" altLang="zh-TW" baseline="0" smtClean="0"/>
              <a:t>B,C  </a:t>
            </a:r>
            <a:r>
              <a:rPr lang="zh-TW" altLang="en-US" baseline="0" smtClean="0"/>
              <a:t>會先找尋眾多 候選路徑</a:t>
            </a:r>
            <a:r>
              <a:rPr lang="en-US" altLang="zh-TW" baseline="0" smtClean="0"/>
              <a:t>,</a:t>
            </a:r>
            <a:r>
              <a:rPr lang="zh-TW" altLang="en-US" baseline="0" smtClean="0"/>
              <a:t> 再去計算最短路徑</a:t>
            </a:r>
            <a:r>
              <a:rPr lang="en-US" altLang="zh-TW" baseline="0" smtClean="0"/>
              <a:t/>
            </a:r>
            <a:br>
              <a:rPr lang="en-US" altLang="zh-TW" baseline="0" smtClean="0"/>
            </a:br>
            <a:r>
              <a:rPr lang="zh-TW" altLang="en-US" baseline="0" smtClean="0"/>
              <a:t>所以他們說關鍵在於  基地台和</a:t>
            </a:r>
            <a:r>
              <a:rPr lang="en-US" altLang="zh-TW" baseline="0" smtClean="0"/>
              <a:t>core node </a:t>
            </a:r>
            <a:r>
              <a:rPr lang="zh-TW" altLang="en-US" baseline="0" smtClean="0"/>
              <a:t>間找尋候選路徑配對的時間</a:t>
            </a:r>
            <a:r>
              <a:rPr lang="en-US" altLang="zh-TW" baseline="0" smtClean="0"/>
              <a:t/>
            </a:r>
            <a:br>
              <a:rPr lang="en-US" altLang="zh-TW" baseline="0" smtClean="0"/>
            </a:br>
            <a:endParaRPr lang="en-US" altLang="zh-TW" baseline="0" smtClean="0"/>
          </a:p>
          <a:p>
            <a:r>
              <a:rPr lang="zh-TW" altLang="en-US" baseline="0" smtClean="0"/>
              <a:t>另外 他們的方法是線性成長時間 </a:t>
            </a:r>
            <a:r>
              <a:rPr lang="en-US" altLang="zh-TW" baseline="0" smtClean="0"/>
              <a:t>,  SA</a:t>
            </a:r>
            <a:r>
              <a:rPr lang="zh-TW" altLang="en-US" baseline="0" smtClean="0"/>
              <a:t>的方法是 指數成長時間</a:t>
            </a:r>
            <a:r>
              <a:rPr lang="en-US" altLang="zh-TW" baseline="0" smtClean="0"/>
              <a:t>,  </a:t>
            </a:r>
            <a:r>
              <a:rPr lang="zh-TW" altLang="en-US" baseline="0" smtClean="0"/>
              <a:t>他們在執行時間上比</a:t>
            </a:r>
            <a:r>
              <a:rPr lang="en-US" altLang="zh-TW" baseline="0" smtClean="0"/>
              <a:t>SA</a:t>
            </a:r>
            <a:r>
              <a:rPr lang="zh-TW" altLang="en-US" baseline="0" smtClean="0"/>
              <a:t>好 </a:t>
            </a:r>
            <a:endParaRPr lang="zh-TW" altLang="en-US"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76</a:t>
            </a:fld>
            <a:endParaRPr lang="zh-TW" altLang="en-US"/>
          </a:p>
        </p:txBody>
      </p:sp>
    </p:spTree>
    <p:extLst>
      <p:ext uri="{BB962C8B-B14F-4D97-AF65-F5344CB8AC3E}">
        <p14:creationId xmlns:p14="http://schemas.microsoft.com/office/powerpoint/2010/main" val="3578630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預計</a:t>
            </a:r>
            <a:r>
              <a:rPr lang="en-US" altLang="zh-TW" smtClean="0"/>
              <a:t>5G</a:t>
            </a:r>
            <a:r>
              <a:rPr lang="zh-TW" altLang="en-US" smtClean="0"/>
              <a:t>網絡將支持一系列垂直領域和用例，這將導致網絡切片引起很多關注。</a:t>
            </a:r>
            <a:endParaRPr lang="en-US" altLang="zh-TW" smtClean="0"/>
          </a:p>
          <a:p>
            <a:endParaRPr lang="en-US" altLang="zh-TW" smtClean="0"/>
          </a:p>
          <a:p>
            <a:r>
              <a:rPr lang="zh-TW" altLang="en-US" smtClean="0"/>
              <a:t>在本文中，作者介紹了基於復雜網絡理論的節點重要性指標。</a:t>
            </a:r>
            <a:endParaRPr lang="en-US" altLang="zh-TW" smtClean="0"/>
          </a:p>
          <a:p>
            <a:endParaRPr lang="en-US" altLang="zh-TW" smtClean="0"/>
          </a:p>
          <a:p>
            <a:r>
              <a:rPr lang="zh-TW" altLang="en-US" smtClean="0"/>
              <a:t>提出了網路分片請求的演算法，該演算法包括三種分別針對</a:t>
            </a:r>
            <a:r>
              <a:rPr lang="en-US" altLang="zh-TW" smtClean="0"/>
              <a:t>eMBB</a:t>
            </a:r>
            <a:r>
              <a:rPr lang="zh-TW" altLang="en-US" smtClean="0"/>
              <a:t>分片，</a:t>
            </a:r>
            <a:endParaRPr lang="en-US" altLang="zh-TW" smtClean="0"/>
          </a:p>
          <a:p>
            <a:r>
              <a:rPr lang="en-US" altLang="zh-TW" smtClean="0"/>
              <a:t>mMTC</a:t>
            </a:r>
            <a:r>
              <a:rPr lang="zh-TW" altLang="en-US" smtClean="0"/>
              <a:t>分片和</a:t>
            </a:r>
            <a:r>
              <a:rPr lang="en-US" altLang="zh-TW" smtClean="0"/>
              <a:t>uRLLC</a:t>
            </a:r>
            <a:r>
              <a:rPr lang="zh-TW" altLang="en-US" smtClean="0"/>
              <a:t>分片的部署算法。</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78</a:t>
            </a:fld>
            <a:endParaRPr lang="zh-TW" altLang="en-US"/>
          </a:p>
        </p:txBody>
      </p:sp>
    </p:spTree>
    <p:extLst>
      <p:ext uri="{BB962C8B-B14F-4D97-AF65-F5344CB8AC3E}">
        <p14:creationId xmlns:p14="http://schemas.microsoft.com/office/powerpoint/2010/main" val="3421609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結果分析表明，本文提出的演算法具有更高的資源效率和接收率。</a:t>
            </a:r>
            <a:endParaRPr lang="en-US" altLang="zh-TW" smtClean="0"/>
          </a:p>
          <a:p>
            <a:endParaRPr lang="en-US" altLang="zh-TW" smtClean="0"/>
          </a:p>
          <a:p>
            <a:r>
              <a:rPr lang="zh-TW" altLang="en-US" smtClean="0"/>
              <a:t>對執行時間的分析證明，借助我們提出的面向服務的部署策略，</a:t>
            </a:r>
            <a:endParaRPr lang="en-US" altLang="zh-TW" smtClean="0"/>
          </a:p>
          <a:p>
            <a:r>
              <a:rPr lang="zh-TW" altLang="en-US" smtClean="0"/>
              <a:t>可以快速部署</a:t>
            </a:r>
            <a:r>
              <a:rPr lang="en-US" altLang="zh-TW" smtClean="0"/>
              <a:t>E2E</a:t>
            </a:r>
            <a:r>
              <a:rPr lang="zh-TW" altLang="en-US" smtClean="0"/>
              <a:t>網絡切片。</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79</a:t>
            </a:fld>
            <a:endParaRPr lang="zh-TW" altLang="en-US"/>
          </a:p>
        </p:txBody>
      </p:sp>
    </p:spTree>
    <p:extLst>
      <p:ext uri="{BB962C8B-B14F-4D97-AF65-F5344CB8AC3E}">
        <p14:creationId xmlns:p14="http://schemas.microsoft.com/office/powerpoint/2010/main" val="195354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在基於</a:t>
            </a:r>
            <a:r>
              <a:rPr lang="en-US" altLang="zh-TW" smtClean="0"/>
              <a:t>NS</a:t>
            </a:r>
            <a:r>
              <a:rPr lang="zh-TW" altLang="en-US" smtClean="0"/>
              <a:t>的</a:t>
            </a:r>
            <a:r>
              <a:rPr lang="en-US" altLang="zh-TW" smtClean="0"/>
              <a:t>5G</a:t>
            </a:r>
            <a:r>
              <a:rPr lang="zh-TW" altLang="en-US" smtClean="0"/>
              <a:t>系統中，可以</a:t>
            </a:r>
            <a:r>
              <a:rPr lang="zh-TW" altLang="en-US" smtClean="0"/>
              <a:t>根據</a:t>
            </a:r>
            <a:r>
              <a:rPr lang="en-US" altLang="zh-TW" smtClean="0"/>
              <a:t>use case </a:t>
            </a:r>
            <a:r>
              <a:rPr lang="zh-TW" altLang="en-US" smtClean="0"/>
              <a:t>的</a:t>
            </a:r>
            <a:r>
              <a:rPr lang="zh-TW" altLang="en-US" smtClean="0"/>
              <a:t>需求將多個</a:t>
            </a:r>
            <a:r>
              <a:rPr lang="en-US" altLang="zh-TW" smtClean="0"/>
              <a:t>domain </a:t>
            </a:r>
            <a:r>
              <a:rPr lang="zh-TW" altLang="en-US" smtClean="0"/>
              <a:t>的基礎設施</a:t>
            </a:r>
            <a:endParaRPr lang="en-US" altLang="zh-TW" smtClean="0"/>
          </a:p>
          <a:p>
            <a:r>
              <a:rPr lang="zh-TW" altLang="en-US" smtClean="0"/>
              <a:t>資源有效地分配給多個網絡切片</a:t>
            </a:r>
            <a:r>
              <a:rPr lang="en-US" altLang="zh-TW" smtClean="0"/>
              <a:t>[4]</a:t>
            </a:r>
            <a:r>
              <a:rPr lang="zh-TW" altLang="en-US" smtClean="0"/>
              <a:t>。</a:t>
            </a:r>
            <a:endParaRPr lang="en-US" altLang="zh-TW" smtClean="0"/>
          </a:p>
          <a:p>
            <a:endParaRPr lang="en-US" altLang="zh-TW" smtClean="0"/>
          </a:p>
          <a:p>
            <a:r>
              <a:rPr lang="zh-TW" altLang="en-US" smtClean="0"/>
              <a:t>國際電信聯盟（</a:t>
            </a:r>
            <a:r>
              <a:rPr lang="en-US" altLang="zh-TW" smtClean="0"/>
              <a:t>ITU</a:t>
            </a:r>
            <a:r>
              <a:rPr lang="zh-TW" altLang="en-US" smtClean="0"/>
              <a:t>）</a:t>
            </a:r>
            <a:r>
              <a:rPr lang="en-US" altLang="zh-TW" smtClean="0"/>
              <a:t>[5]</a:t>
            </a:r>
            <a:r>
              <a:rPr lang="zh-TW" altLang="en-US" smtClean="0"/>
              <a:t>定義</a:t>
            </a:r>
            <a:r>
              <a:rPr lang="en-US" altLang="zh-TW" smtClean="0"/>
              <a:t>(</a:t>
            </a:r>
            <a:r>
              <a:rPr lang="zh-TW" altLang="en-US" smtClean="0"/>
              <a:t>認定</a:t>
            </a:r>
            <a:r>
              <a:rPr lang="en-US" altLang="zh-TW" smtClean="0"/>
              <a:t>)</a:t>
            </a:r>
            <a:r>
              <a:rPr lang="zh-TW" altLang="en-US" smtClean="0"/>
              <a:t>了三個廣泛</a:t>
            </a:r>
            <a:r>
              <a:rPr lang="zh-TW" altLang="en-US" smtClean="0"/>
              <a:t>的範例：</a:t>
            </a:r>
            <a:endParaRPr lang="en-US" altLang="zh-TW" smtClean="0"/>
          </a:p>
          <a:p>
            <a:r>
              <a:rPr lang="zh-TW" altLang="en-US" smtClean="0"/>
              <a:t>增強型移動寬帶（</a:t>
            </a:r>
            <a:r>
              <a:rPr lang="en-US" altLang="zh-TW" smtClean="0"/>
              <a:t>eMBB</a:t>
            </a:r>
            <a:r>
              <a:rPr lang="zh-TW" altLang="en-US" smtClean="0"/>
              <a:t>），大規模機器類型通信（</a:t>
            </a:r>
            <a:r>
              <a:rPr lang="en-US" altLang="zh-TW" smtClean="0"/>
              <a:t>mMTC</a:t>
            </a:r>
            <a:r>
              <a:rPr lang="zh-TW" altLang="en-US" smtClean="0"/>
              <a:t>）</a:t>
            </a:r>
            <a:endParaRPr lang="en-US" altLang="zh-TW" smtClean="0"/>
          </a:p>
          <a:p>
            <a:r>
              <a:rPr lang="zh-TW" altLang="en-US" smtClean="0"/>
              <a:t>和超可靠和低延遲通信（</a:t>
            </a:r>
            <a:r>
              <a:rPr lang="en-US" altLang="zh-TW" smtClean="0"/>
              <a:t>uRLLC</a:t>
            </a:r>
            <a:r>
              <a:rPr lang="zh-TW" altLang="en-US" smtClean="0"/>
              <a:t>）。</a:t>
            </a:r>
            <a:endParaRPr lang="en-US" altLang="zh-TW" smtClean="0"/>
          </a:p>
          <a:p>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12</a:t>
            </a:fld>
            <a:endParaRPr lang="zh-TW" altLang="en-US"/>
          </a:p>
        </p:txBody>
      </p:sp>
    </p:spTree>
    <p:extLst>
      <p:ext uri="{BB962C8B-B14F-4D97-AF65-F5344CB8AC3E}">
        <p14:creationId xmlns:p14="http://schemas.microsoft.com/office/powerpoint/2010/main" val="137398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如圖</a:t>
            </a:r>
            <a:r>
              <a:rPr lang="en-US" altLang="zh-TW" smtClean="0"/>
              <a:t>1</a:t>
            </a:r>
            <a:r>
              <a:rPr lang="zh-TW" altLang="en-US" smtClean="0"/>
              <a:t>所示，</a:t>
            </a:r>
            <a:r>
              <a:rPr lang="en-US" altLang="zh-TW" smtClean="0"/>
              <a:t>NS</a:t>
            </a:r>
            <a:r>
              <a:rPr lang="zh-TW" altLang="en-US" smtClean="0"/>
              <a:t>目的 在邏輯上分離物理基礎架構內的虛擬網絡功能（</a:t>
            </a:r>
            <a:r>
              <a:rPr lang="en-US" altLang="zh-TW" smtClean="0"/>
              <a:t>VNF</a:t>
            </a:r>
            <a:r>
              <a:rPr lang="zh-TW" altLang="en-US" smtClean="0"/>
              <a:t>），</a:t>
            </a:r>
            <a:endParaRPr lang="en-US" altLang="zh-TW" smtClean="0"/>
          </a:p>
          <a:p>
            <a:r>
              <a:rPr lang="zh-TW" altLang="en-US" smtClean="0"/>
              <a:t>以構建專用的和特殊的邏輯網絡。</a:t>
            </a:r>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13</a:t>
            </a:fld>
            <a:endParaRPr lang="zh-TW" altLang="en-US"/>
          </a:p>
        </p:txBody>
      </p:sp>
    </p:spTree>
    <p:extLst>
      <p:ext uri="{BB962C8B-B14F-4D97-AF65-F5344CB8AC3E}">
        <p14:creationId xmlns:p14="http://schemas.microsoft.com/office/powerpoint/2010/main" val="120638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mtClean="0"/>
              <a:t>儘管網路切片的概念仍處於新生</a:t>
            </a:r>
            <a:r>
              <a:rPr lang="en-US" altLang="zh-TW" smtClean="0"/>
              <a:t>(</a:t>
            </a:r>
            <a:r>
              <a:rPr lang="zh-TW" altLang="en-US" smtClean="0"/>
              <a:t>萌芽</a:t>
            </a:r>
            <a:r>
              <a:rPr lang="en-US" altLang="zh-TW" smtClean="0"/>
              <a:t>)</a:t>
            </a:r>
            <a:r>
              <a:rPr lang="zh-TW" altLang="en-US" smtClean="0"/>
              <a:t>的階段，但要實現它的潛在技術，</a:t>
            </a:r>
            <a:endParaRPr lang="en-US" altLang="zh-TW" smtClean="0"/>
          </a:p>
          <a:p>
            <a:r>
              <a:rPr lang="zh-TW" altLang="en-US" smtClean="0"/>
              <a:t>包括軟件定義的網路（</a:t>
            </a:r>
            <a:r>
              <a:rPr lang="en-US" altLang="zh-TW" smtClean="0"/>
              <a:t>SDN</a:t>
            </a:r>
            <a:r>
              <a:rPr lang="zh-TW" altLang="en-US" smtClean="0"/>
              <a:t>）和網路功能虛擬化（</a:t>
            </a:r>
            <a:r>
              <a:rPr lang="en-US" altLang="zh-TW" smtClean="0"/>
              <a:t>NFV</a:t>
            </a:r>
            <a:r>
              <a:rPr lang="zh-TW" altLang="en-US" smtClean="0"/>
              <a:t>），</a:t>
            </a:r>
            <a:endParaRPr lang="en-US" altLang="zh-TW" smtClean="0"/>
          </a:p>
          <a:p>
            <a:r>
              <a:rPr lang="zh-TW" altLang="en-US" smtClean="0"/>
              <a:t>已經有了</a:t>
            </a:r>
            <a:r>
              <a:rPr lang="zh-TW" altLang="en-US" smtClean="0"/>
              <a:t>許多關於</a:t>
            </a:r>
            <a:r>
              <a:rPr lang="en-US" altLang="zh-TW" smtClean="0"/>
              <a:t>SDN,NFV</a:t>
            </a:r>
            <a:r>
              <a:rPr lang="zh-TW" altLang="en-US" smtClean="0"/>
              <a:t>的成熟</a:t>
            </a:r>
            <a:r>
              <a:rPr lang="zh-TW" altLang="en-US" smtClean="0"/>
              <a:t>研究 </a:t>
            </a:r>
            <a:r>
              <a:rPr lang="zh-TW" altLang="en-US" smtClean="0"/>
              <a:t> 有具體</a:t>
            </a:r>
            <a:r>
              <a:rPr lang="zh-TW" altLang="en-US" smtClean="0"/>
              <a:t>解決方法和易於使用的平台。</a:t>
            </a:r>
            <a:endParaRPr lang="en-US" altLang="zh-TW" smtClean="0"/>
          </a:p>
          <a:p>
            <a:endParaRPr lang="en-US" altLang="zh-TW" smtClean="0"/>
          </a:p>
          <a:p>
            <a:r>
              <a:rPr lang="en-US" altLang="zh-TW" smtClean="0"/>
              <a:t>SDN</a:t>
            </a:r>
            <a:r>
              <a:rPr lang="zh-TW" altLang="en-US" smtClean="0"/>
              <a:t>架構是用於配置和控制基礎資源</a:t>
            </a:r>
            <a:r>
              <a:rPr lang="en-US" altLang="zh-TW" smtClean="0"/>
              <a:t>forwading</a:t>
            </a:r>
            <a:r>
              <a:rPr lang="en-US" altLang="zh-TW" baseline="0" smtClean="0"/>
              <a:t> plane</a:t>
            </a:r>
            <a:r>
              <a:rPr lang="zh-TW" altLang="en-US" baseline="0" smtClean="0"/>
              <a:t> 一項</a:t>
            </a:r>
            <a:r>
              <a:rPr lang="en-US" altLang="zh-TW" baseline="0" smtClean="0"/>
              <a:t> </a:t>
            </a:r>
            <a:r>
              <a:rPr lang="zh-TW" altLang="en-US" smtClean="0"/>
              <a:t>適當技術，</a:t>
            </a:r>
            <a:endParaRPr lang="en-US" altLang="zh-TW" smtClean="0"/>
          </a:p>
          <a:p>
            <a:r>
              <a:rPr lang="zh-TW" altLang="en-US" smtClean="0"/>
              <a:t>而</a:t>
            </a:r>
            <a:r>
              <a:rPr lang="en-US" altLang="zh-TW" smtClean="0"/>
              <a:t>NFV</a:t>
            </a:r>
            <a:r>
              <a:rPr lang="zh-TW" altLang="en-US" smtClean="0"/>
              <a:t>可以管理網絡切片的生命週期並有效地編排</a:t>
            </a:r>
            <a:r>
              <a:rPr lang="en-US" altLang="zh-TW" smtClean="0"/>
              <a:t>VNF</a:t>
            </a:r>
            <a:r>
              <a:rPr lang="zh-TW" altLang="en-US" smtClean="0"/>
              <a:t>。</a:t>
            </a:r>
            <a:endParaRPr lang="en-US" altLang="zh-TW" smtClean="0"/>
          </a:p>
          <a:p>
            <a:endParaRPr lang="en-US" altLang="zh-TW" smtClean="0"/>
          </a:p>
          <a:p>
            <a:endParaRPr lang="zh-TW" altLang="en-US"/>
          </a:p>
        </p:txBody>
      </p:sp>
      <p:sp>
        <p:nvSpPr>
          <p:cNvPr id="4" name="投影片編號版面配置區 3"/>
          <p:cNvSpPr>
            <a:spLocks noGrp="1"/>
          </p:cNvSpPr>
          <p:nvPr>
            <p:ph type="sldNum" sz="quarter" idx="10"/>
          </p:nvPr>
        </p:nvSpPr>
        <p:spPr/>
        <p:txBody>
          <a:bodyPr/>
          <a:lstStyle/>
          <a:p>
            <a:pPr>
              <a:defRPr/>
            </a:pPr>
            <a:fld id="{1CBDBF1F-BC1E-4986-9CCD-863B571CAF77}" type="slidenum">
              <a:rPr lang="zh-TW" altLang="en-US" smtClean="0"/>
              <a:pPr>
                <a:defRPr/>
              </a:pPr>
              <a:t>14</a:t>
            </a:fld>
            <a:endParaRPr lang="zh-TW" altLang="en-US"/>
          </a:p>
        </p:txBody>
      </p:sp>
    </p:spTree>
    <p:extLst>
      <p:ext uri="{BB962C8B-B14F-4D97-AF65-F5344CB8AC3E}">
        <p14:creationId xmlns:p14="http://schemas.microsoft.com/office/powerpoint/2010/main" val="1091774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9144000" cy="6858000"/>
            <a:chOff x="0" y="0"/>
            <a:chExt cx="9144000"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a:latin typeface="Calibri" panose="020F0502020204030204" pitchFamily="34" charset="0"/>
                </a:rPr>
                <a:t>2020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smtClean="0"/>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13" name="日期版面配置區 3"/>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1DB7CA2B-61A1-4CCD-96A7-BC736ED4F106}" type="datetimeFigureOut">
              <a:rPr lang="en-US" altLang="zh-TW"/>
              <a:pPr>
                <a:defRPr/>
              </a:pPr>
              <a:t>4/30/2021</a:t>
            </a:fld>
            <a:endParaRPr lang="en-US" altLang="zh-TW"/>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9F428F85-FAC4-4D39-A6A1-C274EF942992}" type="slidenum">
              <a:rPr lang="en-US" altLang="zh-TW"/>
              <a:pPr>
                <a:defRPr/>
              </a:pPr>
              <a:t>‹#›</a:t>
            </a:fld>
            <a:endParaRPr lang="en-US" altLang="zh-TW"/>
          </a:p>
        </p:txBody>
      </p:sp>
    </p:spTree>
    <p:extLst>
      <p:ext uri="{BB962C8B-B14F-4D97-AF65-F5344CB8AC3E}">
        <p14:creationId xmlns:p14="http://schemas.microsoft.com/office/powerpoint/2010/main" val="10242465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日期版面配置區 3"/>
          <p:cNvSpPr>
            <a:spLocks noGrp="1"/>
          </p:cNvSpPr>
          <p:nvPr>
            <p:ph type="dt" sz="half" idx="10"/>
          </p:nvPr>
        </p:nvSpPr>
        <p:spPr/>
        <p:txBody>
          <a:bodyPr/>
          <a:lstStyle>
            <a:lvl1pPr>
              <a:defRPr/>
            </a:lvl1pPr>
          </a:lstStyle>
          <a:p>
            <a:pPr>
              <a:defRPr/>
            </a:pPr>
            <a:fld id="{4A010980-9D47-46E9-8BD6-C923D74B3966}" type="datetimeFigureOut">
              <a:rPr lang="en-US" altLang="zh-TW"/>
              <a:pPr>
                <a:defRPr/>
              </a:pPr>
              <a:t>4/30/2021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240C6AA-CF75-418E-8D83-93590772D3C0}" type="slidenum">
              <a:rPr lang="en-US" altLang="zh-TW"/>
              <a:pPr>
                <a:defRPr/>
              </a:pPr>
              <a:t>‹#›</a:t>
            </a:fld>
            <a:endParaRPr lang="en-US" altLang="zh-TW"/>
          </a:p>
        </p:txBody>
      </p:sp>
    </p:spTree>
    <p:extLst>
      <p:ext uri="{BB962C8B-B14F-4D97-AF65-F5344CB8AC3E}">
        <p14:creationId xmlns:p14="http://schemas.microsoft.com/office/powerpoint/2010/main" val="114999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293762C7-3CA3-4FDF-8C5D-3D9B00FC2526}" type="datetimeFigureOut">
              <a:rPr lang="en-US" altLang="zh-TW"/>
              <a:pPr>
                <a:defRPr/>
              </a:pPr>
              <a:t>4/30/2021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975BA150-2CED-4237-A2BE-9E49EB66C995}" type="slidenum">
              <a:rPr lang="en-US" altLang="zh-TW"/>
              <a:pPr>
                <a:defRPr/>
              </a:pPr>
              <a:t>‹#›</a:t>
            </a:fld>
            <a:endParaRPr lang="en-US" altLang="zh-TW"/>
          </a:p>
        </p:txBody>
      </p:sp>
    </p:spTree>
    <p:extLst>
      <p:ext uri="{BB962C8B-B14F-4D97-AF65-F5344CB8AC3E}">
        <p14:creationId xmlns:p14="http://schemas.microsoft.com/office/powerpoint/2010/main" val="34375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149F2D21-E9A2-4FB6-85CD-58FBB815B298}" type="datetimeFigureOut">
              <a:rPr lang="en-US" altLang="zh-TW"/>
              <a:pPr>
                <a:defRPr/>
              </a:pPr>
              <a:t>4/30/2021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75E019EA-854F-4B9C-8E4D-4C5776E55B38}" type="slidenum">
              <a:rPr lang="en-US" altLang="zh-TW"/>
              <a:pPr>
                <a:defRPr/>
              </a:pPr>
              <a:t>‹#›</a:t>
            </a:fld>
            <a:endParaRPr lang="en-US" altLang="zh-TW"/>
          </a:p>
        </p:txBody>
      </p:sp>
    </p:spTree>
    <p:extLst>
      <p:ext uri="{BB962C8B-B14F-4D97-AF65-F5344CB8AC3E}">
        <p14:creationId xmlns:p14="http://schemas.microsoft.com/office/powerpoint/2010/main" val="93359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313A6EF-4A73-4F8F-95E0-EEA5AEC38B44}" type="datetimeFigureOut">
              <a:rPr lang="en-US" altLang="zh-TW"/>
              <a:pPr>
                <a:defRPr/>
              </a:pPr>
              <a:t>4/30/2021</a:t>
            </a:fld>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73955297-B81D-46BB-9DBC-272844B57F4E}" type="slidenum">
              <a:rPr lang="en-US" altLang="zh-TW"/>
              <a:pPr>
                <a:defRPr/>
              </a:pPr>
              <a:t>‹#›</a:t>
            </a:fld>
            <a:endParaRPr lang="en-US" altLang="zh-TW"/>
          </a:p>
        </p:txBody>
      </p:sp>
    </p:spTree>
    <p:extLst>
      <p:ext uri="{BB962C8B-B14F-4D97-AF65-F5344CB8AC3E}">
        <p14:creationId xmlns:p14="http://schemas.microsoft.com/office/powerpoint/2010/main" val="277755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D7A8F223-03FF-47AA-A4D4-A58102B0ED45}" type="datetimeFigureOut">
              <a:rPr lang="en-US" altLang="zh-TW"/>
              <a:pPr>
                <a:defRPr/>
              </a:pPr>
              <a:t>4/30/2021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8ED7AE9-F3FC-4C4C-BC85-C60B2AF50738}" type="slidenum">
              <a:rPr lang="en-US" altLang="zh-TW"/>
              <a:pPr>
                <a:defRPr/>
              </a:pPr>
              <a:t>‹#›</a:t>
            </a:fld>
            <a:endParaRPr lang="en-US" altLang="zh-TW"/>
          </a:p>
        </p:txBody>
      </p:sp>
    </p:spTree>
    <p:extLst>
      <p:ext uri="{BB962C8B-B14F-4D97-AF65-F5344CB8AC3E}">
        <p14:creationId xmlns:p14="http://schemas.microsoft.com/office/powerpoint/2010/main" val="362646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lvl1pPr>
              <a:defRPr/>
            </a:lvl1pPr>
          </a:lstStyle>
          <a:p>
            <a:pPr>
              <a:defRPr/>
            </a:pPr>
            <a:fld id="{9E3C2E19-3B9B-4099-9FC0-E98794BD4C17}" type="datetimeFigureOut">
              <a:rPr lang="en-US" altLang="zh-TW"/>
              <a:pPr>
                <a:defRPr/>
              </a:pPr>
              <a:t>4/30/2021</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647CD2E-52E9-43F8-A6C6-56D0CFF85D13}" type="slidenum">
              <a:rPr lang="en-US" altLang="zh-TW"/>
              <a:pPr>
                <a:defRPr/>
              </a:pPr>
              <a:t>‹#›</a:t>
            </a:fld>
            <a:endParaRPr lang="en-US" altLang="zh-TW"/>
          </a:p>
        </p:txBody>
      </p:sp>
    </p:spTree>
    <p:extLst>
      <p:ext uri="{BB962C8B-B14F-4D97-AF65-F5344CB8AC3E}">
        <p14:creationId xmlns:p14="http://schemas.microsoft.com/office/powerpoint/2010/main" val="86597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fld id="{D1379936-749D-4E97-8216-D6196EAE7A08}" type="datetimeFigureOut">
              <a:rPr lang="en-US" altLang="zh-TW"/>
              <a:pPr>
                <a:defRPr/>
              </a:pPr>
              <a:t>4/30/2021</a:t>
            </a:fld>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25DF8533-71B8-4D69-8B15-1F543758FA20}" type="slidenum">
              <a:rPr lang="en-US" altLang="zh-TW"/>
              <a:pPr>
                <a:defRPr/>
              </a:pPr>
              <a:t>‹#›</a:t>
            </a:fld>
            <a:endParaRPr lang="en-US" altLang="zh-TW"/>
          </a:p>
        </p:txBody>
      </p:sp>
    </p:spTree>
    <p:extLst>
      <p:ext uri="{BB962C8B-B14F-4D97-AF65-F5344CB8AC3E}">
        <p14:creationId xmlns:p14="http://schemas.microsoft.com/office/powerpoint/2010/main" val="174173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3"/>
          <p:cNvSpPr>
            <a:spLocks noGrp="1"/>
          </p:cNvSpPr>
          <p:nvPr>
            <p:ph type="dt" sz="half" idx="10"/>
          </p:nvPr>
        </p:nvSpPr>
        <p:spPr/>
        <p:txBody>
          <a:bodyPr/>
          <a:lstStyle>
            <a:lvl1pPr>
              <a:defRPr/>
            </a:lvl1pPr>
          </a:lstStyle>
          <a:p>
            <a:pPr>
              <a:defRPr/>
            </a:pPr>
            <a:fld id="{C160FAB1-CB5F-45A1-8E6B-A2920843DAE5}" type="datetimeFigureOut">
              <a:rPr lang="en-US" altLang="zh-TW"/>
              <a:pPr>
                <a:defRPr/>
              </a:pPr>
              <a:t>4/30/2021</a:t>
            </a:fld>
            <a:endParaRPr lang="en-US" altLang="zh-TW"/>
          </a:p>
        </p:txBody>
      </p:sp>
      <p:sp>
        <p:nvSpPr>
          <p:cNvPr id="9" name="頁尾版面配置區 4"/>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p:cNvSpPr>
            <a:spLocks noGrp="1"/>
          </p:cNvSpPr>
          <p:nvPr>
            <p:ph type="sldNum" sz="quarter" idx="12"/>
          </p:nvPr>
        </p:nvSpPr>
        <p:spPr/>
        <p:txBody>
          <a:bodyPr/>
          <a:lstStyle>
            <a:lvl1pPr>
              <a:defRPr/>
            </a:lvl1pPr>
          </a:lstStyle>
          <a:p>
            <a:pPr>
              <a:defRPr/>
            </a:pPr>
            <a:fld id="{755A3151-4852-44F9-BB1F-11510814E741}" type="slidenum">
              <a:rPr lang="en-US" altLang="zh-TW"/>
              <a:pPr>
                <a:defRPr/>
              </a:pPr>
              <a:t>‹#›</a:t>
            </a:fld>
            <a:endParaRPr lang="en-US" altLang="zh-TW"/>
          </a:p>
        </p:txBody>
      </p:sp>
    </p:spTree>
    <p:extLst>
      <p:ext uri="{BB962C8B-B14F-4D97-AF65-F5344CB8AC3E}">
        <p14:creationId xmlns:p14="http://schemas.microsoft.com/office/powerpoint/2010/main" val="41473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6D79287F-81F2-4233-9CA7-BE8ABE0B7CB5}" type="datetimeFigureOut">
              <a:rPr lang="en-US" altLang="zh-TW"/>
              <a:pPr>
                <a:defRPr/>
              </a:pPr>
              <a:t>4/30/2021</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3B576AA-0968-4492-9A85-AF0DEA6F82AB}" type="slidenum">
              <a:rPr lang="en-US" altLang="zh-TW"/>
              <a:pPr>
                <a:defRPr/>
              </a:pPr>
              <a:t>‹#›</a:t>
            </a:fld>
            <a:endParaRPr lang="en-US" altLang="zh-TW"/>
          </a:p>
        </p:txBody>
      </p:sp>
    </p:spTree>
    <p:extLst>
      <p:ext uri="{BB962C8B-B14F-4D97-AF65-F5344CB8AC3E}">
        <p14:creationId xmlns:p14="http://schemas.microsoft.com/office/powerpoint/2010/main" val="228586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B9E6C94-8E1D-432E-A12C-A354D84982FA}" type="datetimeFigureOut">
              <a:rPr lang="en-US" altLang="zh-TW"/>
              <a:pPr>
                <a:defRPr/>
              </a:pPr>
              <a:t>4/30/2021</a:t>
            </a:fld>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3215233E-C1E9-4665-985C-0EB542108404}" type="slidenum">
              <a:rPr lang="en-US" altLang="zh-TW"/>
              <a:pPr>
                <a:defRPr/>
              </a:pPr>
              <a:t>‹#›</a:t>
            </a:fld>
            <a:endParaRPr lang="en-US" altLang="zh-TW"/>
          </a:p>
        </p:txBody>
      </p:sp>
    </p:spTree>
    <p:extLst>
      <p:ext uri="{BB962C8B-B14F-4D97-AF65-F5344CB8AC3E}">
        <p14:creationId xmlns:p14="http://schemas.microsoft.com/office/powerpoint/2010/main" val="197188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日期版面配置區 3"/>
          <p:cNvSpPr>
            <a:spLocks noGrp="1"/>
          </p:cNvSpPr>
          <p:nvPr>
            <p:ph type="dt" sz="half" idx="10"/>
          </p:nvPr>
        </p:nvSpPr>
        <p:spPr/>
        <p:txBody>
          <a:bodyPr/>
          <a:lstStyle>
            <a:lvl1pPr>
              <a:defRPr/>
            </a:lvl1pPr>
          </a:lstStyle>
          <a:p>
            <a:pPr>
              <a:defRPr/>
            </a:pPr>
            <a:fld id="{FA3F1544-8A5A-417A-B24B-3B2F70B3BCC7}" type="datetimeFigureOut">
              <a:rPr lang="en-US" altLang="zh-TW"/>
              <a:pPr>
                <a:defRPr/>
              </a:pPr>
              <a:t>4/30/2021</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CE58F70-E2C6-4BB4-AA5D-EB45B53C1E8A}" type="slidenum">
              <a:rPr lang="en-US" altLang="zh-TW"/>
              <a:pPr>
                <a:defRPr/>
              </a:pPr>
              <a:t>‹#›</a:t>
            </a:fld>
            <a:endParaRPr lang="en-US" altLang="zh-TW"/>
          </a:p>
        </p:txBody>
      </p:sp>
    </p:spTree>
    <p:extLst>
      <p:ext uri="{BB962C8B-B14F-4D97-AF65-F5344CB8AC3E}">
        <p14:creationId xmlns:p14="http://schemas.microsoft.com/office/powerpoint/2010/main" val="379679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A7822117-2115-429F-898D-C38E489A765D}" type="datetimeFigureOut">
              <a:rPr lang="en-US" altLang="zh-TW"/>
              <a:pPr>
                <a:defRPr/>
              </a:pPr>
              <a:t>4/30/2021</a:t>
            </a:fld>
            <a:endParaRPr lang="en-US" altLang="zh-TW"/>
          </a:p>
        </p:txBody>
      </p:sp>
      <p:sp>
        <p:nvSpPr>
          <p:cNvPr id="5" name="頁尾版面配置區 4"/>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2E10EA03-E3A8-4DF3-8B69-2E17ADD71E9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5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72.xml.rels><?xml version="1.0" encoding="UTF-8" standalone="yes"?>
<Relationships xmlns="http://schemas.openxmlformats.org/package/2006/relationships"><Relationship Id="rId3" Type="http://schemas.openxmlformats.org/officeDocument/2006/relationships/hyperlink" Target="https://www.osti.gov/biblio/5311236"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51.emf"/></Relationships>
</file>

<file path=ppt/slides/_rels/slide7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s://5gppp.eu/wp-content/uploads/2014/02/5G" TargetMode="External"/><Relationship Id="rId2" Type="http://schemas.openxmlformats.org/officeDocument/2006/relationships/hyperlink" Target="https://5g-ppp.eu/wp" TargetMode="External"/><Relationship Id="rId1" Type="http://schemas.openxmlformats.org/officeDocument/2006/relationships/slideLayout" Target="../slideLayouts/slideLayout3.xml"/><Relationship Id="rId5" Type="http://schemas.openxmlformats.org/officeDocument/2006/relationships/hyperlink" Target="https://arxiv.org/abs/1608.00572" TargetMode="External"/><Relationship Id="rId4" Type="http://schemas.openxmlformats.org/officeDocument/2006/relationships/hyperlink" Target="https://www.itu.int/dms_pubrec/itu-r/rec/m/R-REC-M.2083-0-201509-I!!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ctrTitle"/>
          </p:nvPr>
        </p:nvSpPr>
        <p:spPr>
          <a:xfrm>
            <a:off x="685800" y="1556792"/>
            <a:ext cx="7772400" cy="1470025"/>
          </a:xfrm>
        </p:spPr>
        <p:txBody>
          <a:bodyPr/>
          <a:lstStyle/>
          <a:p>
            <a:r>
              <a:rPr lang="en-US" altLang="zh-TW" sz="2800" b="0"/>
              <a:t>A Service-Oriented Deployment Policy of</a:t>
            </a:r>
            <a:br>
              <a:rPr lang="en-US" altLang="zh-TW" sz="2800" b="0"/>
            </a:br>
            <a:r>
              <a:rPr lang="en-US" altLang="zh-TW" sz="2800" b="0"/>
              <a:t>End-to-End Network Slicing Based</a:t>
            </a:r>
            <a:br>
              <a:rPr lang="en-US" altLang="zh-TW" sz="2800" b="0"/>
            </a:br>
            <a:r>
              <a:rPr lang="en-US" altLang="zh-TW" sz="2800" b="0"/>
              <a:t>on Complex Network Theory</a:t>
            </a:r>
            <a:endParaRPr lang="zh-TW" altLang="zh-TW" sz="2800" smtClean="0"/>
          </a:p>
        </p:txBody>
      </p:sp>
      <p:sp>
        <p:nvSpPr>
          <p:cNvPr id="3" name="副標題 2"/>
          <p:cNvSpPr>
            <a:spLocks noGrp="1"/>
          </p:cNvSpPr>
          <p:nvPr>
            <p:ph type="subTitle" idx="1"/>
          </p:nvPr>
        </p:nvSpPr>
        <p:spPr>
          <a:xfrm>
            <a:off x="1371600" y="3432174"/>
            <a:ext cx="6400800" cy="1941041"/>
          </a:xfrm>
        </p:spPr>
        <p:txBody>
          <a:bodyPr rtlCol="0">
            <a:normAutofit/>
          </a:bodyPr>
          <a:lstStyle/>
          <a:p>
            <a:pPr fontAlgn="auto">
              <a:spcAft>
                <a:spcPts val="0"/>
              </a:spcAft>
              <a:defRPr/>
            </a:pPr>
            <a:r>
              <a:rPr lang="en-US" sz="1600">
                <a:solidFill>
                  <a:schemeClr val="tx1"/>
                </a:solidFill>
                <a:latin typeface="Times New Roman" panose="02020603050405020304" pitchFamily="18" charset="0"/>
                <a:cs typeface="Times New Roman" panose="02020603050405020304" pitchFamily="18" charset="0"/>
              </a:rPr>
              <a:t>WANQING GUAN, XIANGMING WEN</a:t>
            </a:r>
            <a:r>
              <a:rPr lang="en-US" sz="1600" smtClean="0">
                <a:solidFill>
                  <a:schemeClr val="tx1"/>
                </a:solidFill>
                <a:latin typeface="Times New Roman" panose="02020603050405020304" pitchFamily="18" charset="0"/>
                <a:cs typeface="Times New Roman" panose="02020603050405020304" pitchFamily="18" charset="0"/>
              </a:rPr>
              <a:t>, </a:t>
            </a:r>
            <a:r>
              <a:rPr lang="en-US" sz="1600">
                <a:solidFill>
                  <a:schemeClr val="tx1"/>
                </a:solidFill>
                <a:latin typeface="Times New Roman" panose="02020603050405020304" pitchFamily="18" charset="0"/>
                <a:cs typeface="Times New Roman" panose="02020603050405020304" pitchFamily="18" charset="0"/>
              </a:rPr>
              <a:t>LUHAN WANG, ZHAOMING LU, </a:t>
            </a:r>
            <a:endParaRPr lang="en-US" sz="1600" smtClean="0">
              <a:solidFill>
                <a:schemeClr val="tx1"/>
              </a:solidFill>
              <a:latin typeface="Times New Roman" panose="02020603050405020304" pitchFamily="18" charset="0"/>
              <a:cs typeface="Times New Roman" panose="02020603050405020304" pitchFamily="18" charset="0"/>
            </a:endParaRPr>
          </a:p>
          <a:p>
            <a:pPr fontAlgn="auto">
              <a:spcAft>
                <a:spcPts val="0"/>
              </a:spcAft>
              <a:defRPr/>
            </a:pPr>
            <a:r>
              <a:rPr lang="en-US" sz="1600" smtClean="0">
                <a:solidFill>
                  <a:schemeClr val="tx1"/>
                </a:solidFill>
                <a:latin typeface="Times New Roman" panose="02020603050405020304" pitchFamily="18" charset="0"/>
                <a:cs typeface="Times New Roman" panose="02020603050405020304" pitchFamily="18" charset="0"/>
              </a:rPr>
              <a:t>YIDI SHEN</a:t>
            </a:r>
          </a:p>
          <a:p>
            <a:pPr fontAlgn="auto">
              <a:spcAft>
                <a:spcPts val="0"/>
              </a:spcAft>
              <a:defRPr/>
            </a:pPr>
            <a:r>
              <a:rPr lang="en-US" sz="1600">
                <a:solidFill>
                  <a:schemeClr val="tx1"/>
                </a:solidFill>
                <a:latin typeface="Times New Roman" panose="02020603050405020304" pitchFamily="18" charset="0"/>
                <a:cs typeface="Times New Roman" panose="02020603050405020304" pitchFamily="18" charset="0"/>
              </a:rPr>
              <a:t>IEEE Access, 6, 19691-19701</a:t>
            </a:r>
            <a:r>
              <a:rPr lang="en-US" sz="1600" smtClean="0">
                <a:solidFill>
                  <a:schemeClr val="tx1"/>
                </a:solidFill>
                <a:latin typeface="Times New Roman" panose="02020603050405020304" pitchFamily="18" charset="0"/>
                <a:cs typeface="Times New Roman" panose="02020603050405020304" pitchFamily="18" charset="0"/>
              </a:rPr>
              <a:t>.</a:t>
            </a:r>
          </a:p>
          <a:p>
            <a:pPr fontAlgn="auto">
              <a:spcAft>
                <a:spcPts val="0"/>
              </a:spcAft>
              <a:defRPr/>
            </a:pPr>
            <a:r>
              <a:rPr lang="en-US" sz="1600">
                <a:solidFill>
                  <a:schemeClr val="tx1"/>
                </a:solidFill>
                <a:latin typeface="Times New Roman" panose="02020603050405020304" pitchFamily="18" charset="0"/>
                <a:cs typeface="Times New Roman" panose="02020603050405020304" pitchFamily="18" charset="0"/>
              </a:rPr>
              <a:t>Journal Article</a:t>
            </a:r>
            <a:endParaRPr lang="en-US" sz="1600" smtClean="0">
              <a:solidFill>
                <a:schemeClr val="tx1"/>
              </a:solidFill>
              <a:latin typeface="Times New Roman" panose="02020603050405020304" pitchFamily="18" charset="0"/>
              <a:cs typeface="Times New Roman" panose="02020603050405020304" pitchFamily="18" charset="0"/>
            </a:endParaRPr>
          </a:p>
          <a:p>
            <a:pPr fontAlgn="auto">
              <a:spcAft>
                <a:spcPts val="0"/>
              </a:spcAft>
              <a:defRPr/>
            </a:pPr>
            <a:r>
              <a:rPr lang="en-US" sz="1600" smtClean="0">
                <a:solidFill>
                  <a:schemeClr val="tx1"/>
                </a:solidFill>
                <a:latin typeface="Times New Roman" panose="02020603050405020304" pitchFamily="18" charset="0"/>
                <a:cs typeface="Times New Roman" panose="02020603050405020304" pitchFamily="18" charset="0"/>
              </a:rPr>
              <a:t>Year: 2018</a:t>
            </a:r>
            <a:endParaRPr lang="en-US" sz="16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Introduction</a:t>
            </a:r>
            <a:endParaRPr lang="zh-TW" altLang="en-US"/>
          </a:p>
        </p:txBody>
      </p:sp>
      <p:sp>
        <p:nvSpPr>
          <p:cNvPr id="3" name="內容版面配置區 2"/>
          <p:cNvSpPr>
            <a:spLocks noGrp="1"/>
          </p:cNvSpPr>
          <p:nvPr>
            <p:ph idx="1"/>
          </p:nvPr>
        </p:nvSpPr>
        <p:spPr>
          <a:xfrm>
            <a:off x="381000" y="1532434"/>
            <a:ext cx="8229600" cy="4709120"/>
          </a:xfrm>
        </p:spPr>
        <p:txBody>
          <a:bodyPr/>
          <a:lstStyle/>
          <a:p>
            <a:pPr algn="just"/>
            <a:r>
              <a:rPr lang="en-US" altLang="zh-TW" sz="2400"/>
              <a:t>With the </a:t>
            </a:r>
            <a:r>
              <a:rPr lang="en-US" altLang="zh-TW" sz="2400">
                <a:solidFill>
                  <a:srgbClr val="FF0000"/>
                </a:solidFill>
              </a:rPr>
              <a:t>explosive growth of mobile data traffic</a:t>
            </a:r>
            <a:r>
              <a:rPr lang="en-US" altLang="zh-TW" sz="2400"/>
              <a:t>, the </a:t>
            </a:r>
            <a:r>
              <a:rPr lang="en-US" altLang="zh-TW" sz="2400">
                <a:solidFill>
                  <a:srgbClr val="FF0000"/>
                </a:solidFill>
              </a:rPr>
              <a:t>massive terminal connection </a:t>
            </a:r>
            <a:r>
              <a:rPr lang="en-US" altLang="zh-TW" sz="2400"/>
              <a:t>and </a:t>
            </a:r>
            <a:r>
              <a:rPr lang="en-US" altLang="zh-TW" sz="2400">
                <a:solidFill>
                  <a:srgbClr val="FF0000"/>
                </a:solidFill>
              </a:rPr>
              <a:t>the rise of various kinds of new applications</a:t>
            </a:r>
            <a:r>
              <a:rPr lang="en-US" altLang="zh-TW" sz="2400"/>
              <a:t>, future wireless network needs to be agile, programmable and open</a:t>
            </a:r>
            <a:r>
              <a:rPr lang="en-US" altLang="zh-TW" sz="2400" smtClean="0"/>
              <a:t>.</a:t>
            </a:r>
          </a:p>
          <a:p>
            <a:pPr algn="just"/>
            <a:r>
              <a:rPr lang="en-US" altLang="zh-TW" sz="2400" smtClean="0"/>
              <a:t>Moreover,fifth-generation(5G) network are </a:t>
            </a:r>
            <a:r>
              <a:rPr lang="en-US" altLang="zh-TW" sz="2400"/>
              <a:t>nowadays expected to satisfy different requirements of numerous new services and support vertical markets such as automotive, energy, food and </a:t>
            </a:r>
            <a:r>
              <a:rPr lang="en-US" altLang="zh-TW" sz="2400" smtClean="0"/>
              <a:t>agriculture(</a:t>
            </a:r>
            <a:r>
              <a:rPr lang="zh-TW" altLang="en-US" sz="2400" smtClean="0"/>
              <a:t>農業</a:t>
            </a:r>
            <a:r>
              <a:rPr lang="en-US" altLang="zh-TW" sz="2400" smtClean="0"/>
              <a:t>), </a:t>
            </a:r>
            <a:r>
              <a:rPr lang="en-US" altLang="zh-TW" sz="2400"/>
              <a:t>healthcare, etc [1</a:t>
            </a:r>
            <a:r>
              <a:rPr lang="en-US" altLang="zh-TW" sz="2400" smtClean="0"/>
              <a:t>].</a:t>
            </a:r>
          </a:p>
          <a:p>
            <a:pPr marL="0" indent="0" algn="just">
              <a:buNone/>
            </a:pP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10</a:t>
            </a:fld>
            <a:endParaRPr lang="en-US" altLang="zh-TW"/>
          </a:p>
        </p:txBody>
      </p:sp>
      <p:sp>
        <p:nvSpPr>
          <p:cNvPr id="6" name="文字方塊 5"/>
          <p:cNvSpPr txBox="1"/>
          <p:nvPr/>
        </p:nvSpPr>
        <p:spPr>
          <a:xfrm>
            <a:off x="827584" y="5190956"/>
            <a:ext cx="5013920" cy="738664"/>
          </a:xfrm>
          <a:prstGeom prst="rect">
            <a:avLst/>
          </a:prstGeom>
          <a:noFill/>
        </p:spPr>
        <p:txBody>
          <a:bodyPr wrap="square" rtlCol="0">
            <a:spAutoFit/>
          </a:bodyPr>
          <a:lstStyle/>
          <a:p>
            <a:r>
              <a:rPr lang="en-US" altLang="zh-TW" sz="1400"/>
              <a:t>[1] 5G Empowering Vertical Industries, 5GPPP and ERTICO,</a:t>
            </a:r>
          </a:p>
          <a:p>
            <a:r>
              <a:rPr lang="en-US" altLang="zh-TW" sz="1400"/>
              <a:t>2016. [Online]. Available: https://5g-ppp.eu/wp-content/</a:t>
            </a:r>
          </a:p>
          <a:p>
            <a:r>
              <a:rPr lang="en-US" altLang="zh-TW" sz="1400"/>
              <a:t>uploads/2016/02/BROCHURE_5PPP_BAT2_PL.pdf</a:t>
            </a:r>
            <a:endParaRPr lang="zh-TW" altLang="en-US" sz="1400"/>
          </a:p>
        </p:txBody>
      </p:sp>
    </p:spTree>
    <p:extLst>
      <p:ext uri="{BB962C8B-B14F-4D97-AF65-F5344CB8AC3E}">
        <p14:creationId xmlns:p14="http://schemas.microsoft.com/office/powerpoint/2010/main" val="188539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A wide range of verticals with diverse requirements </a:t>
            </a:r>
            <a:r>
              <a:rPr lang="en-US" altLang="zh-TW" sz="2400" smtClean="0"/>
              <a:t>spur(</a:t>
            </a:r>
            <a:r>
              <a:rPr lang="zh-TW" altLang="en-US" sz="2400" smtClean="0"/>
              <a:t>促進</a:t>
            </a:r>
            <a:r>
              <a:rPr lang="en-US" altLang="zh-TW" sz="2400" smtClean="0"/>
              <a:t>) </a:t>
            </a:r>
            <a:r>
              <a:rPr lang="en-US" altLang="zh-TW" sz="2400"/>
              <a:t>5G networks to </a:t>
            </a:r>
            <a:r>
              <a:rPr lang="en-US" altLang="zh-TW" sz="2400" smtClean="0"/>
              <a:t>be flexible, </a:t>
            </a:r>
            <a:r>
              <a:rPr lang="en-US" altLang="zh-TW" sz="2400"/>
              <a:t>scalable, manageable, customized, and allow </a:t>
            </a:r>
            <a:r>
              <a:rPr lang="en-US" altLang="zh-TW" sz="2400">
                <a:solidFill>
                  <a:srgbClr val="FF0000"/>
                </a:solidFill>
              </a:rPr>
              <a:t>multi-tenancy</a:t>
            </a:r>
            <a:r>
              <a:rPr lang="en-US" altLang="zh-TW" sz="2400"/>
              <a:t> and </a:t>
            </a:r>
            <a:r>
              <a:rPr lang="en-US" altLang="zh-TW" sz="2400" smtClean="0"/>
              <a:t>multi-service </a:t>
            </a:r>
            <a:r>
              <a:rPr lang="en-US" altLang="zh-TW" sz="2400"/>
              <a:t>support [2</a:t>
            </a:r>
            <a:r>
              <a:rPr lang="en-US" altLang="zh-TW" sz="2400" smtClean="0"/>
              <a:t>].</a:t>
            </a:r>
          </a:p>
          <a:p>
            <a:pPr algn="just"/>
            <a:r>
              <a:rPr lang="en-US" altLang="zh-TW" sz="2400"/>
              <a:t>In order to realize the above vision,network slicing (NS) has been proposed as a concept for slicing a common underlying physical network into </a:t>
            </a:r>
            <a:r>
              <a:rPr lang="en-US" altLang="zh-TW" sz="2400">
                <a:solidFill>
                  <a:srgbClr val="FF0000"/>
                </a:solidFill>
              </a:rPr>
              <a:t>multiple end-to-end (E2E) logical networks</a:t>
            </a:r>
            <a:r>
              <a:rPr lang="en-US" altLang="zh-TW" sz="2400"/>
              <a:t> which are mutually isolated, managed independently and created on demand [3</a:t>
            </a:r>
            <a:r>
              <a:rPr lang="en-US" altLang="zh-TW" sz="2400" smtClean="0"/>
              <a:t>].</a:t>
            </a:r>
          </a:p>
          <a:p>
            <a:pPr marL="0" indent="0" algn="just">
              <a:buNone/>
            </a:pP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11</a:t>
            </a:fld>
            <a:endParaRPr lang="en-US" altLang="zh-TW"/>
          </a:p>
        </p:txBody>
      </p:sp>
      <p:sp>
        <p:nvSpPr>
          <p:cNvPr id="6" name="文字方塊 5"/>
          <p:cNvSpPr txBox="1"/>
          <p:nvPr/>
        </p:nvSpPr>
        <p:spPr>
          <a:xfrm>
            <a:off x="647564" y="5433665"/>
            <a:ext cx="7848872" cy="1384995"/>
          </a:xfrm>
          <a:prstGeom prst="rect">
            <a:avLst/>
          </a:prstGeom>
          <a:noFill/>
        </p:spPr>
        <p:txBody>
          <a:bodyPr wrap="square" rtlCol="0">
            <a:spAutoFit/>
          </a:bodyPr>
          <a:lstStyle/>
          <a:p>
            <a:r>
              <a:rPr lang="en-US" altLang="zh-TW" sz="1400"/>
              <a:t>[2] View on 5G Architecture, 5GPPP, 2016. [Online]. Available: https://</a:t>
            </a:r>
            <a:r>
              <a:rPr lang="en-US" altLang="zh-TW" sz="1400" smtClean="0"/>
              <a:t>5gppp.eu/wpcontent/uploads/2014/02/5G-PPP-5G-Architecture-WP-July-</a:t>
            </a:r>
            <a:endParaRPr lang="en-US" altLang="zh-TW" sz="1400"/>
          </a:p>
          <a:p>
            <a:r>
              <a:rPr lang="en-US" altLang="zh-TW" sz="1400" smtClean="0"/>
              <a:t>2016.Pdf</a:t>
            </a:r>
          </a:p>
          <a:p>
            <a:r>
              <a:rPr lang="en-US" altLang="zh-TW" sz="1400"/>
              <a:t>[3] Description of Network Slicing Concept, NGMN-Alliance, 2016, vol. 1.</a:t>
            </a:r>
          </a:p>
          <a:p>
            <a:r>
              <a:rPr lang="en-US" altLang="zh-TW" sz="1400"/>
              <a:t>[Online]. Available: https://www.ngmn.org/leadmin/user_upload/</a:t>
            </a:r>
          </a:p>
          <a:p>
            <a:r>
              <a:rPr lang="en-US" altLang="zh-TW" sz="1400"/>
              <a:t>160113_Network_Slicing_v1_0.pdf</a:t>
            </a:r>
            <a:endParaRPr lang="zh-TW" altLang="en-US" sz="1400"/>
          </a:p>
        </p:txBody>
      </p:sp>
    </p:spTree>
    <p:extLst>
      <p:ext uri="{BB962C8B-B14F-4D97-AF65-F5344CB8AC3E}">
        <p14:creationId xmlns:p14="http://schemas.microsoft.com/office/powerpoint/2010/main" val="286243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In NS based 5G system, resources of multi-domain infrastructure network can be </a:t>
            </a:r>
            <a:r>
              <a:rPr lang="en-US" altLang="zh-TW" sz="2400" smtClean="0"/>
              <a:t>efficiently allocated </a:t>
            </a:r>
            <a:r>
              <a:rPr lang="en-US" altLang="zh-TW" sz="2400"/>
              <a:t>to multiple network slices according to the requirements of use cases [4</a:t>
            </a:r>
            <a:r>
              <a:rPr lang="en-US" altLang="zh-TW" sz="2400" smtClean="0"/>
              <a:t>].</a:t>
            </a:r>
          </a:p>
          <a:p>
            <a:pPr algn="just"/>
            <a:r>
              <a:rPr lang="en-US" altLang="zh-TW" sz="2400"/>
              <a:t>The International Telecommunication Union (ITU) [5] has </a:t>
            </a:r>
            <a:r>
              <a:rPr lang="en-US" altLang="zh-TW" sz="2400" smtClean="0"/>
              <a:t>identified three </a:t>
            </a:r>
            <a:r>
              <a:rPr lang="en-US" altLang="zh-TW" sz="2400"/>
              <a:t>broad use case families: enhanced mobile broadband (eMBB), massive machine-type communications (mMTC), and ultra-reliable and low-latency communication (uRLLC).</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12</a:t>
            </a:fld>
            <a:endParaRPr lang="en-US" altLang="zh-TW"/>
          </a:p>
        </p:txBody>
      </p:sp>
      <p:sp>
        <p:nvSpPr>
          <p:cNvPr id="6" name="文字方塊 5"/>
          <p:cNvSpPr txBox="1"/>
          <p:nvPr/>
        </p:nvSpPr>
        <p:spPr>
          <a:xfrm>
            <a:off x="827584" y="5010070"/>
            <a:ext cx="6696744" cy="1826769"/>
          </a:xfrm>
          <a:prstGeom prst="rect">
            <a:avLst/>
          </a:prstGeom>
          <a:noFill/>
        </p:spPr>
        <p:txBody>
          <a:bodyPr wrap="square" rtlCol="0">
            <a:spAutoFit/>
          </a:bodyPr>
          <a:lstStyle/>
          <a:p>
            <a:r>
              <a:rPr lang="en-US" altLang="zh-TW" sz="1400" smtClean="0"/>
              <a:t>[4]H</a:t>
            </a:r>
            <a:r>
              <a:rPr lang="en-US" altLang="zh-TW" sz="1400"/>
              <a:t>. Zhang, N. Liu, X. Chu, K. Long, A.-H. Aghvami, and V. C. M. Leung,</a:t>
            </a:r>
          </a:p>
          <a:p>
            <a:r>
              <a:rPr lang="en-US" altLang="zh-TW" sz="1400"/>
              <a:t>``Network slicing based 5g and future mobile networks: Mobility, resource</a:t>
            </a:r>
          </a:p>
          <a:p>
            <a:r>
              <a:rPr lang="en-US" altLang="zh-TW" sz="1400"/>
              <a:t>management, and challenges,'' IEEE Commun. Mag., vol. 55, no. 8,</a:t>
            </a:r>
          </a:p>
          <a:p>
            <a:r>
              <a:rPr lang="en-US" altLang="zh-TW" sz="1400"/>
              <a:t>pp. 138145, Aug. 2017</a:t>
            </a:r>
            <a:r>
              <a:rPr lang="en-US" altLang="zh-TW" sz="1400" smtClean="0"/>
              <a:t>.</a:t>
            </a:r>
          </a:p>
          <a:p>
            <a:r>
              <a:rPr lang="en-US" altLang="zh-TW" sz="1400"/>
              <a:t>[5]``Imt visionframework and overall objectives of the future development</a:t>
            </a:r>
          </a:p>
          <a:p>
            <a:r>
              <a:rPr lang="en-US" altLang="zh-TW" sz="1400"/>
              <a:t>of IMT for 2020 and beyond,'' Tech. Rep., 2015. [Online].</a:t>
            </a:r>
          </a:p>
          <a:p>
            <a:r>
              <a:rPr lang="en-US" altLang="zh-TW" sz="1400"/>
              <a:t>Available: https://www.itu.int/dms_pubrec/itu-r/rec/m/R-REC-M.2083-0-</a:t>
            </a:r>
          </a:p>
          <a:p>
            <a:r>
              <a:rPr lang="en-US" altLang="zh-TW" sz="1400"/>
              <a:t>201509-I!!PDF-E.pdf</a:t>
            </a:r>
            <a:endParaRPr lang="zh-TW" altLang="en-US" sz="1400"/>
          </a:p>
        </p:txBody>
      </p:sp>
    </p:spTree>
    <p:extLst>
      <p:ext uri="{BB962C8B-B14F-4D97-AF65-F5344CB8AC3E}">
        <p14:creationId xmlns:p14="http://schemas.microsoft.com/office/powerpoint/2010/main" val="90626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pic>
        <p:nvPicPr>
          <p:cNvPr id="5" name="內容版面配置區 4"/>
          <p:cNvPicPr>
            <a:picLocks noGrp="1" noChangeAspect="1"/>
          </p:cNvPicPr>
          <p:nvPr>
            <p:ph idx="1"/>
          </p:nvPr>
        </p:nvPicPr>
        <p:blipFill>
          <a:blip r:embed="rId3"/>
          <a:stretch>
            <a:fillRect/>
          </a:stretch>
        </p:blipFill>
        <p:spPr>
          <a:xfrm>
            <a:off x="1824032" y="1819233"/>
            <a:ext cx="5495935" cy="4525963"/>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13</a:t>
            </a:fld>
            <a:endParaRPr lang="en-US" altLang="zh-TW"/>
          </a:p>
        </p:txBody>
      </p:sp>
    </p:spTree>
    <p:extLst>
      <p:ext uri="{BB962C8B-B14F-4D97-AF65-F5344CB8AC3E}">
        <p14:creationId xmlns:p14="http://schemas.microsoft.com/office/powerpoint/2010/main" val="229409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Although the concept of NS is still </a:t>
            </a:r>
            <a:r>
              <a:rPr lang="en-US" altLang="zh-TW" sz="2400" smtClean="0"/>
              <a:t>nascent(</a:t>
            </a:r>
            <a:r>
              <a:rPr lang="zh-TW" altLang="en-US" sz="2400" smtClean="0"/>
              <a:t>新生的</a:t>
            </a:r>
            <a:r>
              <a:rPr lang="en-US" altLang="zh-TW" sz="2400" smtClean="0"/>
              <a:t>), </a:t>
            </a:r>
            <a:r>
              <a:rPr lang="en-US" altLang="zh-TW" sz="2400"/>
              <a:t>the potential technologies for achieving it, </a:t>
            </a:r>
            <a:r>
              <a:rPr lang="en-US" altLang="zh-TW" sz="2400" smtClean="0">
                <a:solidFill>
                  <a:srgbClr val="FF0000"/>
                </a:solidFill>
              </a:rPr>
              <a:t>software-defined networking </a:t>
            </a:r>
            <a:r>
              <a:rPr lang="en-US" altLang="zh-TW" sz="2400">
                <a:solidFill>
                  <a:srgbClr val="FF0000"/>
                </a:solidFill>
              </a:rPr>
              <a:t>(SDN)</a:t>
            </a:r>
            <a:r>
              <a:rPr lang="en-US" altLang="zh-TW" sz="2400"/>
              <a:t> and </a:t>
            </a:r>
            <a:r>
              <a:rPr lang="en-US" altLang="zh-TW" sz="2400">
                <a:solidFill>
                  <a:srgbClr val="FF0000"/>
                </a:solidFill>
              </a:rPr>
              <a:t>network functions virtualization (NFV)</a:t>
            </a:r>
            <a:r>
              <a:rPr lang="en-US" altLang="zh-TW" sz="2400"/>
              <a:t>, have many mature researches with concrete solutions and readily available platforms</a:t>
            </a:r>
            <a:r>
              <a:rPr lang="en-US" altLang="zh-TW" sz="2400" smtClean="0"/>
              <a:t>.</a:t>
            </a:r>
          </a:p>
          <a:p>
            <a:pPr algn="just"/>
            <a:r>
              <a:rPr lang="en-US" altLang="zh-TW" sz="2400"/>
              <a:t>SDN architecture is an appropriate technology for the  </a:t>
            </a:r>
            <a:r>
              <a:rPr lang="en-US" altLang="zh-TW" sz="2400" smtClean="0">
                <a:solidFill>
                  <a:srgbClr val="FF0000"/>
                </a:solidFill>
              </a:rPr>
              <a:t>configuration and control </a:t>
            </a:r>
            <a:r>
              <a:rPr lang="en-US" altLang="zh-TW" sz="2400">
                <a:solidFill>
                  <a:srgbClr val="FF0000"/>
                </a:solidFill>
              </a:rPr>
              <a:t>of the forwarding planes </a:t>
            </a:r>
            <a:r>
              <a:rPr lang="en-US" altLang="zh-TW" sz="2400"/>
              <a:t>of the underlying resources, while NFV can </a:t>
            </a:r>
            <a:r>
              <a:rPr lang="en-US" altLang="zh-TW" sz="2400">
                <a:solidFill>
                  <a:srgbClr val="FF0000"/>
                </a:solidFill>
              </a:rPr>
              <a:t>manage the life cycle of network slices </a:t>
            </a:r>
            <a:r>
              <a:rPr lang="en-US" altLang="zh-TW" sz="2400"/>
              <a:t>and orchestrate </a:t>
            </a:r>
            <a:r>
              <a:rPr lang="en-US" altLang="zh-TW" sz="2400" smtClean="0"/>
              <a:t>VNFs efficiently.</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14</a:t>
            </a:fld>
            <a:endParaRPr lang="en-US" altLang="zh-TW"/>
          </a:p>
        </p:txBody>
      </p:sp>
    </p:spTree>
    <p:extLst>
      <p:ext uri="{BB962C8B-B14F-4D97-AF65-F5344CB8AC3E}">
        <p14:creationId xmlns:p14="http://schemas.microsoft.com/office/powerpoint/2010/main" val="120903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Actually, Ordonez-Lucena et al. [6] have presented a </a:t>
            </a:r>
            <a:r>
              <a:rPr lang="en-US" altLang="zh-TW" sz="2400">
                <a:solidFill>
                  <a:srgbClr val="FF0000"/>
                </a:solidFill>
              </a:rPr>
              <a:t>deployment example </a:t>
            </a:r>
            <a:r>
              <a:rPr lang="en-US" altLang="zh-TW" sz="2400"/>
              <a:t>of NS by integrating SDN and NFV. [7] first propose an E2E 5G system framework and illustrate the techniques in the radio access network and the core network</a:t>
            </a:r>
            <a:r>
              <a:rPr lang="en-US" altLang="zh-TW" sz="2400" smtClean="0"/>
              <a:t>.</a:t>
            </a:r>
          </a:p>
          <a:p>
            <a:pPr algn="just"/>
            <a:r>
              <a:rPr lang="en-US" altLang="zh-TW" sz="2400"/>
              <a:t>However, as far as we know, </a:t>
            </a:r>
            <a:r>
              <a:rPr lang="en-US" altLang="zh-TW" sz="2400">
                <a:solidFill>
                  <a:srgbClr val="FF0000"/>
                </a:solidFill>
              </a:rPr>
              <a:t>few researches have provided </a:t>
            </a:r>
            <a:r>
              <a:rPr lang="en-US" altLang="zh-TW" sz="2400" smtClean="0">
                <a:solidFill>
                  <a:srgbClr val="FF0000"/>
                </a:solidFill>
              </a:rPr>
              <a:t>efficient and practical(</a:t>
            </a:r>
            <a:r>
              <a:rPr lang="zh-TW" altLang="en-US" sz="2400" smtClean="0">
                <a:solidFill>
                  <a:srgbClr val="FF0000"/>
                </a:solidFill>
              </a:rPr>
              <a:t>實際的</a:t>
            </a:r>
            <a:r>
              <a:rPr lang="en-US" altLang="zh-TW" sz="2400" smtClean="0">
                <a:solidFill>
                  <a:srgbClr val="FF0000"/>
                </a:solidFill>
              </a:rPr>
              <a:t>) </a:t>
            </a:r>
            <a:r>
              <a:rPr lang="en-US" altLang="zh-TW" sz="2400">
                <a:solidFill>
                  <a:srgbClr val="FF0000"/>
                </a:solidFill>
              </a:rPr>
              <a:t>deployment policies</a:t>
            </a:r>
            <a:r>
              <a:rPr lang="en-US" altLang="zh-TW" sz="2400"/>
              <a:t> for E2E slices in wireless networks, and the technology development on NS is </a:t>
            </a:r>
            <a:r>
              <a:rPr lang="en-US" altLang="zh-TW" sz="2400">
                <a:solidFill>
                  <a:srgbClr val="FF0000"/>
                </a:solidFill>
              </a:rPr>
              <a:t>mostly focused on slicing the core network</a:t>
            </a:r>
            <a:r>
              <a:rPr lang="en-US" altLang="zh-TW" sz="2400"/>
              <a:t>.</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15</a:t>
            </a:fld>
            <a:endParaRPr lang="en-US" altLang="zh-TW"/>
          </a:p>
        </p:txBody>
      </p:sp>
      <p:sp>
        <p:nvSpPr>
          <p:cNvPr id="5" name="文字方塊 4"/>
          <p:cNvSpPr txBox="1"/>
          <p:nvPr/>
        </p:nvSpPr>
        <p:spPr>
          <a:xfrm>
            <a:off x="457200" y="5358919"/>
            <a:ext cx="8424936" cy="1169551"/>
          </a:xfrm>
          <a:prstGeom prst="rect">
            <a:avLst/>
          </a:prstGeom>
          <a:noFill/>
        </p:spPr>
        <p:txBody>
          <a:bodyPr wrap="square" rtlCol="0">
            <a:spAutoFit/>
          </a:bodyPr>
          <a:lstStyle/>
          <a:p>
            <a:r>
              <a:rPr lang="en-US" altLang="zh-TW" sz="1400" smtClean="0"/>
              <a:t>[6]</a:t>
            </a:r>
            <a:r>
              <a:rPr lang="pt-BR" altLang="zh-TW" sz="1400"/>
              <a:t> J. Ordonez-Lucena, P. Ameigeiras, D. Lopez, J. J. Ramos-Munoz, J. </a:t>
            </a:r>
            <a:r>
              <a:rPr lang="pt-BR" altLang="zh-TW" sz="1400" smtClean="0"/>
              <a:t>Lorca, </a:t>
            </a:r>
            <a:r>
              <a:rPr lang="en-US" altLang="zh-TW" sz="1400" smtClean="0"/>
              <a:t>and </a:t>
            </a:r>
            <a:r>
              <a:rPr lang="en-US" altLang="zh-TW" sz="1400"/>
              <a:t>J. Folgueira, ``Network slicing for 5G with SDN/NFV: </a:t>
            </a:r>
            <a:r>
              <a:rPr lang="en-US" altLang="zh-TW" sz="1400" smtClean="0"/>
              <a:t>Concepts, architectures</a:t>
            </a:r>
            <a:r>
              <a:rPr lang="en-US" altLang="zh-TW" sz="1400"/>
              <a:t>, and challenges,'' </a:t>
            </a:r>
            <a:r>
              <a:rPr lang="en-US" altLang="zh-TW" sz="1400" i="1"/>
              <a:t>IEEE Commun. Mag.</a:t>
            </a:r>
            <a:r>
              <a:rPr lang="en-US" altLang="zh-TW" sz="1400"/>
              <a:t>, vol. 55, no. </a:t>
            </a:r>
            <a:r>
              <a:rPr lang="en-US" altLang="zh-TW" sz="1400" smtClean="0"/>
              <a:t>5, pp</a:t>
            </a:r>
            <a:r>
              <a:rPr lang="en-US" altLang="zh-TW" sz="1400"/>
              <a:t>. 8087, May 2017</a:t>
            </a:r>
            <a:r>
              <a:rPr lang="en-US" altLang="zh-TW" sz="1400" smtClean="0"/>
              <a:t>.</a:t>
            </a:r>
          </a:p>
          <a:p>
            <a:r>
              <a:rPr lang="en-US" altLang="zh-TW" sz="1400"/>
              <a:t>[7] Q. Li, G. Wu, A. Papathanassiou, and U. Mukherjee. (2016). ``An </a:t>
            </a:r>
            <a:r>
              <a:rPr lang="en-US" altLang="zh-TW" sz="1400" smtClean="0"/>
              <a:t>end-toend network </a:t>
            </a:r>
            <a:r>
              <a:rPr lang="en-US" altLang="zh-TW" sz="1400"/>
              <a:t>slicing framework for 5G wireless communication systems</a:t>
            </a:r>
            <a:r>
              <a:rPr lang="en-US" altLang="zh-TW" sz="1400" smtClean="0"/>
              <a:t>.'‘ [</a:t>
            </a:r>
            <a:r>
              <a:rPr lang="en-US" altLang="zh-TW" sz="1400"/>
              <a:t>Online]. Available: https://arxiv.org/abs/1608.00572</a:t>
            </a:r>
            <a:endParaRPr lang="zh-TW" altLang="en-US" sz="1400"/>
          </a:p>
        </p:txBody>
      </p:sp>
    </p:spTree>
    <p:extLst>
      <p:ext uri="{BB962C8B-B14F-4D97-AF65-F5344CB8AC3E}">
        <p14:creationId xmlns:p14="http://schemas.microsoft.com/office/powerpoint/2010/main" val="90942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Reference [8] </a:t>
            </a:r>
            <a:r>
              <a:rPr lang="en-US" altLang="zh-TW" sz="2400" smtClean="0"/>
              <a:t>defines that </a:t>
            </a:r>
            <a:r>
              <a:rPr lang="en-US" altLang="zh-TW" sz="2400"/>
              <a:t>network slices are chains of VNFs and logical/physical resources meeting the service requirements.</a:t>
            </a:r>
          </a:p>
          <a:p>
            <a:pPr algn="just"/>
            <a:r>
              <a:rPr lang="en-US" altLang="zh-TW" sz="2400"/>
              <a:t>Therefore, the realization of NS in </a:t>
            </a:r>
            <a:r>
              <a:rPr lang="en-US" altLang="zh-TW" sz="2400" smtClean="0"/>
              <a:t>essence(</a:t>
            </a:r>
            <a:r>
              <a:rPr lang="zh-TW" altLang="en-US" sz="2400" smtClean="0"/>
              <a:t>本質</a:t>
            </a:r>
            <a:r>
              <a:rPr lang="en-US" altLang="zh-TW" sz="2400" smtClean="0"/>
              <a:t>;</a:t>
            </a:r>
            <a:r>
              <a:rPr lang="zh-TW" altLang="en-US" sz="2400" smtClean="0"/>
              <a:t>要素</a:t>
            </a:r>
            <a:r>
              <a:rPr lang="en-US" altLang="zh-TW" sz="2400" smtClean="0"/>
              <a:t>) </a:t>
            </a:r>
            <a:r>
              <a:rPr lang="en-US" altLang="zh-TW" sz="2400"/>
              <a:t>is the </a:t>
            </a:r>
            <a:r>
              <a:rPr lang="en-US" altLang="zh-TW" sz="2400">
                <a:solidFill>
                  <a:srgbClr val="FF0000"/>
                </a:solidFill>
              </a:rPr>
              <a:t>deployment and orchestration of VNFs</a:t>
            </a:r>
            <a:r>
              <a:rPr lang="en-US" altLang="zh-TW" sz="2400"/>
              <a:t>, and </a:t>
            </a:r>
            <a:r>
              <a:rPr lang="en-US" altLang="zh-TW" sz="2400" smtClean="0"/>
              <a:t>there </a:t>
            </a:r>
            <a:r>
              <a:rPr lang="en-US" altLang="zh-TW" sz="2400"/>
              <a:t>are </a:t>
            </a:r>
            <a:r>
              <a:rPr lang="en-US" altLang="zh-TW" sz="2400" smtClean="0"/>
              <a:t>plentiful(</a:t>
            </a:r>
            <a:r>
              <a:rPr lang="zh-TW" altLang="en-US" sz="2400" smtClean="0"/>
              <a:t>豐富的</a:t>
            </a:r>
            <a:r>
              <a:rPr lang="en-US" altLang="zh-TW" sz="2400" smtClean="0"/>
              <a:t>) related </a:t>
            </a:r>
            <a:r>
              <a:rPr lang="en-US" altLang="zh-TW" sz="2400"/>
              <a:t>researches on VNF placement</a:t>
            </a:r>
            <a:r>
              <a:rPr lang="en-US" altLang="zh-TW" sz="2400" smtClean="0"/>
              <a:t>.</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16</a:t>
            </a:fld>
            <a:endParaRPr lang="en-US" altLang="zh-TW"/>
          </a:p>
        </p:txBody>
      </p:sp>
      <p:sp>
        <p:nvSpPr>
          <p:cNvPr id="5" name="文字方塊 4"/>
          <p:cNvSpPr txBox="1"/>
          <p:nvPr/>
        </p:nvSpPr>
        <p:spPr>
          <a:xfrm>
            <a:off x="827584" y="4437112"/>
            <a:ext cx="7643192" cy="738664"/>
          </a:xfrm>
          <a:prstGeom prst="rect">
            <a:avLst/>
          </a:prstGeom>
          <a:noFill/>
        </p:spPr>
        <p:txBody>
          <a:bodyPr wrap="square" rtlCol="0">
            <a:spAutoFit/>
          </a:bodyPr>
          <a:lstStyle/>
          <a:p>
            <a:r>
              <a:rPr lang="en-US" altLang="zh-TW" sz="1400"/>
              <a:t>[8]M. R. Sama, X. An, Q. Wei, and S. Beker, ``Reshaping the Mobile </a:t>
            </a:r>
            <a:r>
              <a:rPr lang="en-US" altLang="zh-TW" sz="1400" smtClean="0"/>
              <a:t>core</a:t>
            </a:r>
            <a:r>
              <a:rPr lang="zh-TW" altLang="en-US" sz="1400" smtClean="0"/>
              <a:t> </a:t>
            </a:r>
            <a:r>
              <a:rPr lang="en-US" altLang="zh-TW" sz="1400" smtClean="0"/>
              <a:t>network </a:t>
            </a:r>
            <a:r>
              <a:rPr lang="en-US" altLang="zh-TW" sz="1400"/>
              <a:t>via function decomposition and network slicing for the 5G era</a:t>
            </a:r>
            <a:r>
              <a:rPr lang="en-US" altLang="zh-TW" sz="1400" smtClean="0"/>
              <a:t>,‘’</a:t>
            </a:r>
            <a:r>
              <a:rPr lang="zh-TW" altLang="en-US" sz="1400" smtClean="0"/>
              <a:t> </a:t>
            </a:r>
            <a:r>
              <a:rPr lang="en-US" altLang="zh-TW" sz="1400" smtClean="0"/>
              <a:t>in </a:t>
            </a:r>
            <a:r>
              <a:rPr lang="en-US" altLang="zh-TW" sz="1400"/>
              <a:t>Proc. IEEE Wireless Commun. Netw. Conf. Workshops (WCNCW</a:t>
            </a:r>
            <a:r>
              <a:rPr lang="en-US" altLang="zh-TW" sz="1400" smtClean="0"/>
              <a:t>),</a:t>
            </a:r>
            <a:r>
              <a:rPr lang="zh-TW" altLang="en-US" sz="1400" smtClean="0"/>
              <a:t> </a:t>
            </a:r>
            <a:r>
              <a:rPr lang="en-US" altLang="zh-TW" sz="1400" smtClean="0"/>
              <a:t>Apr</a:t>
            </a:r>
            <a:r>
              <a:rPr lang="en-US" altLang="zh-TW" sz="1400"/>
              <a:t>. 2016, pp. 9096.</a:t>
            </a:r>
            <a:endParaRPr lang="zh-TW" altLang="en-US" sz="1400"/>
          </a:p>
        </p:txBody>
      </p:sp>
    </p:spTree>
    <p:extLst>
      <p:ext uri="{BB962C8B-B14F-4D97-AF65-F5344CB8AC3E}">
        <p14:creationId xmlns:p14="http://schemas.microsoft.com/office/powerpoint/2010/main" val="357289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References [9], [10] propose the algorithms of VNFs placement, which only for a single type of VNF chain request without considering diverse service requirements</a:t>
            </a:r>
            <a:r>
              <a:rPr lang="en-US" altLang="zh-TW" sz="2400" smtClean="0"/>
              <a:t>.</a:t>
            </a:r>
          </a:p>
          <a:p>
            <a:pPr algn="just"/>
            <a:r>
              <a:rPr lang="en-US" altLang="zh-TW" sz="2400"/>
              <a:t>Besides, the </a:t>
            </a:r>
            <a:r>
              <a:rPr lang="en-US" altLang="zh-TW" sz="2400">
                <a:solidFill>
                  <a:srgbClr val="FF0000"/>
                </a:solidFill>
              </a:rPr>
              <a:t>mapping from slices to the infrastructure networks</a:t>
            </a:r>
            <a:r>
              <a:rPr lang="en-US" altLang="zh-TW" sz="2400"/>
              <a:t> is a typical </a:t>
            </a:r>
            <a:r>
              <a:rPr lang="en-US" altLang="zh-TW" sz="2400">
                <a:solidFill>
                  <a:srgbClr val="FF0000"/>
                </a:solidFill>
              </a:rPr>
              <a:t>virtual network embedding (VNE) </a:t>
            </a:r>
            <a:r>
              <a:rPr lang="en-US" altLang="zh-TW" sz="2400"/>
              <a:t>problem [11</a:t>
            </a:r>
            <a:r>
              <a:rPr lang="en-US" altLang="zh-TW" sz="2400" smtClean="0"/>
              <a:t>].</a:t>
            </a:r>
          </a:p>
          <a:p>
            <a:pPr marL="0" indent="0" algn="just">
              <a:buNone/>
            </a:pP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17</a:t>
            </a:fld>
            <a:endParaRPr lang="en-US" altLang="zh-TW"/>
          </a:p>
        </p:txBody>
      </p:sp>
      <p:sp>
        <p:nvSpPr>
          <p:cNvPr id="5" name="文字方塊 4"/>
          <p:cNvSpPr txBox="1"/>
          <p:nvPr/>
        </p:nvSpPr>
        <p:spPr>
          <a:xfrm>
            <a:off x="755576" y="4540468"/>
            <a:ext cx="8280920" cy="1815882"/>
          </a:xfrm>
          <a:prstGeom prst="rect">
            <a:avLst/>
          </a:prstGeom>
          <a:noFill/>
        </p:spPr>
        <p:txBody>
          <a:bodyPr wrap="square" rtlCol="0">
            <a:spAutoFit/>
          </a:bodyPr>
          <a:lstStyle/>
          <a:p>
            <a:pPr algn="just"/>
            <a:r>
              <a:rPr lang="en-US" altLang="zh-TW" sz="1400"/>
              <a:t>[9] F. Bari, S. R. Chowdhury, R. Ahmed, R. Boutaba and O. C. M. B. Duarte, "Orchestrating virtualized network functions", IEEE Trans. Netw. Service Manag., vol. 13, no. 4, pp. 725-739, Dec. 2016</a:t>
            </a:r>
            <a:r>
              <a:rPr lang="en-US" altLang="zh-TW" sz="1400" smtClean="0"/>
              <a:t>.</a:t>
            </a:r>
          </a:p>
          <a:p>
            <a:pPr algn="just"/>
            <a:endParaRPr lang="en-US" altLang="zh-TW" sz="1400" smtClean="0"/>
          </a:p>
          <a:p>
            <a:pPr algn="just"/>
            <a:r>
              <a:rPr lang="en-US" altLang="zh-TW" sz="1400"/>
              <a:t>[10] R. Riggio, A. Bradai, D. Harutyunyan, T. Rasheed and T. Ahmed, "Scheduling wireless virtual networks functions", IEEE Trans. Netw. Service Manag., vol. 13, no. 2, pp. 240-252, Jun. 2016</a:t>
            </a:r>
            <a:r>
              <a:rPr lang="en-US" altLang="zh-TW" sz="1400" smtClean="0"/>
              <a:t>.</a:t>
            </a:r>
          </a:p>
          <a:p>
            <a:pPr algn="just"/>
            <a:endParaRPr lang="en-US" altLang="zh-TW" sz="1400" smtClean="0"/>
          </a:p>
          <a:p>
            <a:pPr algn="just"/>
            <a:r>
              <a:rPr lang="en-US" altLang="zh-TW" sz="1400"/>
              <a:t>[11] S. Herker, A. Khan and X. An, "Survey on survivable virtual network embedding problem and solutions", Proc. Int. Conf. Netw. Services, pp. 1-6, 2013.</a:t>
            </a:r>
            <a:endParaRPr lang="zh-TW" altLang="en-US" sz="1400"/>
          </a:p>
        </p:txBody>
      </p:sp>
    </p:spTree>
    <p:extLst>
      <p:ext uri="{BB962C8B-B14F-4D97-AF65-F5344CB8AC3E}">
        <p14:creationId xmlns:p14="http://schemas.microsoft.com/office/powerpoint/2010/main" val="1940294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As these two problems have been studied maturely in recent years, deployment of VNFs brings several advantages in terms of the </a:t>
            </a:r>
            <a:r>
              <a:rPr lang="en-US" altLang="zh-TW" sz="2400">
                <a:solidFill>
                  <a:srgbClr val="FF0000"/>
                </a:solidFill>
              </a:rPr>
              <a:t>resource utilization </a:t>
            </a:r>
            <a:r>
              <a:rPr lang="en-US" altLang="zh-TW" sz="2400"/>
              <a:t>and </a:t>
            </a:r>
            <a:r>
              <a:rPr lang="en-US" altLang="zh-TW" sz="2400">
                <a:solidFill>
                  <a:srgbClr val="FF0000"/>
                </a:solidFill>
              </a:rPr>
              <a:t>cost saving</a:t>
            </a:r>
            <a:r>
              <a:rPr lang="en-US" altLang="zh-TW" sz="2400" smtClean="0"/>
              <a:t>.</a:t>
            </a:r>
          </a:p>
          <a:p>
            <a:pPr algn="just"/>
            <a:r>
              <a:rPr lang="en-US" altLang="zh-TW" sz="2400"/>
              <a:t>Currently, little works in existing literature have been done on the deployment of E2E network slices although it is necessary for the realization of NS. </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18</a:t>
            </a:fld>
            <a:endParaRPr lang="en-US" altLang="zh-TW"/>
          </a:p>
        </p:txBody>
      </p:sp>
    </p:spTree>
    <p:extLst>
      <p:ext uri="{BB962C8B-B14F-4D97-AF65-F5344CB8AC3E}">
        <p14:creationId xmlns:p14="http://schemas.microsoft.com/office/powerpoint/2010/main" val="1878652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On one hand, E2E slices need to be </a:t>
            </a:r>
            <a:r>
              <a:rPr lang="en-US" altLang="zh-TW" sz="2400">
                <a:solidFill>
                  <a:srgbClr val="FF0000"/>
                </a:solidFill>
              </a:rPr>
              <a:t>instantiated rapidly</a:t>
            </a:r>
            <a:r>
              <a:rPr lang="en-US" altLang="zh-TW" sz="2400"/>
              <a:t> and should support cross-domain deployment</a:t>
            </a:r>
            <a:r>
              <a:rPr lang="en-US" altLang="zh-TW" sz="2400" smtClean="0"/>
              <a:t>.</a:t>
            </a:r>
          </a:p>
          <a:p>
            <a:pPr algn="just"/>
            <a:r>
              <a:rPr lang="en-US" altLang="zh-TW" sz="2400"/>
              <a:t>On the other hand, the resources of infrastructure network need to be </a:t>
            </a:r>
            <a:r>
              <a:rPr lang="en-US" altLang="zh-TW" sz="2400">
                <a:solidFill>
                  <a:srgbClr val="FF0000"/>
                </a:solidFill>
              </a:rPr>
              <a:t>allocated dynamically </a:t>
            </a:r>
            <a:r>
              <a:rPr lang="en-US" altLang="zh-TW" sz="2400"/>
              <a:t>in order to support a diverse set of use cases</a:t>
            </a:r>
            <a:r>
              <a:rPr lang="en-US" altLang="zh-TW" sz="2400" smtClean="0"/>
              <a:t>.</a:t>
            </a:r>
          </a:p>
          <a:p>
            <a:pPr algn="just"/>
            <a:r>
              <a:rPr lang="en-US" altLang="zh-TW" sz="2400"/>
              <a:t>Owing that </a:t>
            </a:r>
            <a:r>
              <a:rPr lang="en-US" altLang="zh-TW" sz="2400">
                <a:solidFill>
                  <a:srgbClr val="FF0000"/>
                </a:solidFill>
              </a:rPr>
              <a:t>different use case </a:t>
            </a:r>
            <a:r>
              <a:rPr lang="en-US" altLang="zh-TW" sz="2400"/>
              <a:t>families have </a:t>
            </a:r>
            <a:r>
              <a:rPr lang="en-US" altLang="zh-TW" sz="2400">
                <a:solidFill>
                  <a:srgbClr val="FF0000"/>
                </a:solidFill>
              </a:rPr>
              <a:t>different demands</a:t>
            </a:r>
            <a:r>
              <a:rPr lang="en-US" altLang="zh-TW" sz="2400"/>
              <a:t> on the multi-domain resources, NS deployment should be service-oriented</a:t>
            </a:r>
            <a:r>
              <a:rPr lang="en-US" altLang="zh-TW" sz="2400" smtClean="0"/>
              <a:t>.</a:t>
            </a:r>
          </a:p>
          <a:p>
            <a:pPr algn="just"/>
            <a:r>
              <a:rPr lang="en-US" altLang="zh-TW" sz="2400"/>
              <a:t>The above-mentioned two respects raise extreme challenges for NS deployment in wireless communication systems.</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19</a:t>
            </a:fld>
            <a:endParaRPr lang="en-US" altLang="zh-TW"/>
          </a:p>
        </p:txBody>
      </p:sp>
    </p:spTree>
    <p:extLst>
      <p:ext uri="{BB962C8B-B14F-4D97-AF65-F5344CB8AC3E}">
        <p14:creationId xmlns:p14="http://schemas.microsoft.com/office/powerpoint/2010/main" val="79770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Authors</a:t>
            </a:r>
            <a:endParaRPr lang="zh-TW" altLang="en-US"/>
          </a:p>
        </p:txBody>
      </p:sp>
      <p:pic>
        <p:nvPicPr>
          <p:cNvPr id="5" name="內容版面配置區 4"/>
          <p:cNvPicPr>
            <a:picLocks noGrp="1" noChangeAspect="1"/>
          </p:cNvPicPr>
          <p:nvPr>
            <p:ph idx="1"/>
          </p:nvPr>
        </p:nvPicPr>
        <p:blipFill>
          <a:blip r:embed="rId2"/>
          <a:stretch>
            <a:fillRect/>
          </a:stretch>
        </p:blipFill>
        <p:spPr>
          <a:xfrm>
            <a:off x="703949" y="1700808"/>
            <a:ext cx="4858651" cy="2003300"/>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a:t>
            </a:fld>
            <a:endParaRPr lang="en-US" altLang="zh-TW"/>
          </a:p>
        </p:txBody>
      </p:sp>
      <p:pic>
        <p:nvPicPr>
          <p:cNvPr id="6" name="圖片 5"/>
          <p:cNvPicPr>
            <a:picLocks noChangeAspect="1"/>
          </p:cNvPicPr>
          <p:nvPr/>
        </p:nvPicPr>
        <p:blipFill>
          <a:blip r:embed="rId3"/>
          <a:stretch>
            <a:fillRect/>
          </a:stretch>
        </p:blipFill>
        <p:spPr>
          <a:xfrm>
            <a:off x="624298" y="3704108"/>
            <a:ext cx="5017951" cy="3019900"/>
          </a:xfrm>
          <a:prstGeom prst="rect">
            <a:avLst/>
          </a:prstGeom>
        </p:spPr>
      </p:pic>
    </p:spTree>
    <p:extLst>
      <p:ext uri="{BB962C8B-B14F-4D97-AF65-F5344CB8AC3E}">
        <p14:creationId xmlns:p14="http://schemas.microsoft.com/office/powerpoint/2010/main" val="791369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In order to address these challenges, we propose a service-oriented deployment policy of E2E network slicing based on </a:t>
            </a:r>
            <a:r>
              <a:rPr lang="en-US" altLang="zh-TW" sz="2400">
                <a:solidFill>
                  <a:srgbClr val="FF0000"/>
                </a:solidFill>
              </a:rPr>
              <a:t>complex network (CN) theory</a:t>
            </a:r>
            <a:r>
              <a:rPr lang="en-US" altLang="zh-TW" sz="2400" smtClean="0"/>
              <a:t>.</a:t>
            </a:r>
          </a:p>
          <a:p>
            <a:pPr algn="just"/>
            <a:r>
              <a:rPr lang="en-US" altLang="zh-TW" sz="2400" smtClean="0"/>
              <a:t>CN </a:t>
            </a:r>
            <a:r>
              <a:rPr lang="en-US" altLang="zh-TW" sz="2400"/>
              <a:t>theory aims at analyzing </a:t>
            </a:r>
            <a:r>
              <a:rPr lang="en-US" altLang="zh-TW" sz="2400">
                <a:solidFill>
                  <a:srgbClr val="FF0000"/>
                </a:solidFill>
              </a:rPr>
              <a:t>topological characteristics</a:t>
            </a:r>
            <a:r>
              <a:rPr lang="en-US" altLang="zh-TW" sz="2400"/>
              <a:t> and predict dynamical behaviors of networked system [12</a:t>
            </a:r>
            <a:r>
              <a:rPr lang="en-US" altLang="zh-TW" sz="2400" smtClean="0"/>
              <a:t>].</a:t>
            </a:r>
          </a:p>
          <a:p>
            <a:pPr algn="just"/>
            <a:r>
              <a:rPr lang="en-US" altLang="zh-TW" sz="2400"/>
              <a:t>Empirical studies have demonstrated that many real-life communication networks exhibit small-world and </a:t>
            </a:r>
            <a:r>
              <a:rPr lang="en-US" altLang="zh-TW" sz="2400">
                <a:solidFill>
                  <a:srgbClr val="FF0000"/>
                </a:solidFill>
              </a:rPr>
              <a:t>scale-free </a:t>
            </a:r>
            <a:r>
              <a:rPr lang="en-US" altLang="zh-TW" sz="2400"/>
              <a:t>topological properties [13], [14].</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20</a:t>
            </a:fld>
            <a:endParaRPr lang="en-US" altLang="zh-TW"/>
          </a:p>
        </p:txBody>
      </p:sp>
      <p:sp>
        <p:nvSpPr>
          <p:cNvPr id="5" name="文字方塊 4"/>
          <p:cNvSpPr txBox="1"/>
          <p:nvPr/>
        </p:nvSpPr>
        <p:spPr>
          <a:xfrm>
            <a:off x="693912" y="5121037"/>
            <a:ext cx="7992888" cy="1600438"/>
          </a:xfrm>
          <a:prstGeom prst="rect">
            <a:avLst/>
          </a:prstGeom>
          <a:noFill/>
        </p:spPr>
        <p:txBody>
          <a:bodyPr wrap="square" rtlCol="0">
            <a:spAutoFit/>
          </a:bodyPr>
          <a:lstStyle/>
          <a:p>
            <a:r>
              <a:rPr lang="en-US" altLang="zh-TW" sz="1400"/>
              <a:t>[12] S. Boccaletti, V. Latora, Y. Moreno, M. Chavez and D.-U. Hwang, "Complex networks: Structure and dynamics", Phys. Rep., vol. 424, no. 4, pp. 175-308, 2006.</a:t>
            </a:r>
          </a:p>
          <a:p>
            <a:r>
              <a:rPr lang="en-US" altLang="zh-TW" sz="1400"/>
              <a:t>[13] B. Zhang, R. Liu, D. Massey and L. Zhang, "Collecting the internet AS-level topology", ACM SIGCOMM Comput. Commun. Rev., vol. 35, no. 1, pp. 53-61, 2005.</a:t>
            </a:r>
          </a:p>
          <a:p>
            <a:r>
              <a:rPr lang="en-US" altLang="zh-TW" sz="1400"/>
              <a:t>[14]J. Wu, C. K. Tse and F. C. M. Lau, "Optimizing performance of communication networks: An application of network science", IEEE Trans. Circuits Syst. II Exp. Briefs, vol. 62, no. 1, pp. 95-99, Jan. 2015.</a:t>
            </a:r>
            <a:endParaRPr lang="zh-TW" altLang="en-US" sz="1400"/>
          </a:p>
        </p:txBody>
      </p:sp>
    </p:spTree>
    <p:extLst>
      <p:ext uri="{BB962C8B-B14F-4D97-AF65-F5344CB8AC3E}">
        <p14:creationId xmlns:p14="http://schemas.microsoft.com/office/powerpoint/2010/main" val="3394808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a:xfrm>
            <a:off x="457200" y="1556792"/>
            <a:ext cx="8229600" cy="4525963"/>
          </a:xfrm>
        </p:spPr>
        <p:txBody>
          <a:bodyPr/>
          <a:lstStyle/>
          <a:p>
            <a:pPr algn="just"/>
            <a:r>
              <a:rPr lang="en-US" altLang="zh-TW" sz="2400"/>
              <a:t>Moreover, [15] demonstrates that wireless networks are scale-free with a proper algorithm</a:t>
            </a:r>
            <a:r>
              <a:rPr lang="en-US" altLang="zh-TW" sz="2400" smtClean="0"/>
              <a:t>.</a:t>
            </a:r>
          </a:p>
          <a:p>
            <a:pPr algn="just"/>
            <a:r>
              <a:rPr lang="en-US" altLang="zh-TW" sz="2400"/>
              <a:t>Using CN theory analyze the impact of topology on E2E NS deployment is reasonable and reliable.</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21</a:t>
            </a:fld>
            <a:endParaRPr lang="en-US" altLang="zh-TW"/>
          </a:p>
        </p:txBody>
      </p:sp>
      <p:sp>
        <p:nvSpPr>
          <p:cNvPr id="6" name="文字方塊 5"/>
          <p:cNvSpPr txBox="1"/>
          <p:nvPr/>
        </p:nvSpPr>
        <p:spPr>
          <a:xfrm>
            <a:off x="611560" y="3429000"/>
            <a:ext cx="8075240" cy="523220"/>
          </a:xfrm>
          <a:prstGeom prst="rect">
            <a:avLst/>
          </a:prstGeom>
          <a:noFill/>
        </p:spPr>
        <p:txBody>
          <a:bodyPr wrap="square" rtlCol="0">
            <a:spAutoFit/>
          </a:bodyPr>
          <a:lstStyle/>
          <a:p>
            <a:r>
              <a:rPr lang="en-US" altLang="zh-TW" sz="1400"/>
              <a:t>[15]Y. B. Kim, B. Hong and W. Choi, "Scale-free wireless networks with limited degree information", IEEE Wireless Commun. Lett., vol. 1, no. 5, pp. 428-431, Oct. 2012.</a:t>
            </a:r>
            <a:endParaRPr lang="zh-TW" altLang="en-US" sz="1400"/>
          </a:p>
        </p:txBody>
      </p:sp>
    </p:spTree>
    <p:extLst>
      <p:ext uri="{BB962C8B-B14F-4D97-AF65-F5344CB8AC3E}">
        <p14:creationId xmlns:p14="http://schemas.microsoft.com/office/powerpoint/2010/main" val="2057734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Introduction</a:t>
            </a:r>
            <a:endParaRPr lang="zh-TW" altLang="en-US"/>
          </a:p>
        </p:txBody>
      </p:sp>
      <p:sp>
        <p:nvSpPr>
          <p:cNvPr id="3" name="內容版面配置區 2"/>
          <p:cNvSpPr>
            <a:spLocks noGrp="1"/>
          </p:cNvSpPr>
          <p:nvPr>
            <p:ph idx="1"/>
          </p:nvPr>
        </p:nvSpPr>
        <p:spPr/>
        <p:txBody>
          <a:bodyPr/>
          <a:lstStyle/>
          <a:p>
            <a:pPr algn="just"/>
            <a:r>
              <a:rPr lang="en-US" altLang="zh-TW" sz="2400"/>
              <a:t>The contributions of this work can be concluded as following</a:t>
            </a:r>
            <a:r>
              <a:rPr lang="en-US" altLang="zh-TW" sz="2400" smtClean="0"/>
              <a:t>:</a:t>
            </a:r>
          </a:p>
          <a:p>
            <a:pPr lvl="1" algn="just"/>
            <a:r>
              <a:rPr lang="en-US" altLang="zh-TW" sz="1800" smtClean="0"/>
              <a:t>1. </a:t>
            </a:r>
            <a:r>
              <a:rPr lang="en-US" altLang="zh-TW" sz="1800" smtClean="0">
                <a:solidFill>
                  <a:srgbClr val="FF0000"/>
                </a:solidFill>
              </a:rPr>
              <a:t>A </a:t>
            </a:r>
            <a:r>
              <a:rPr lang="en-US" altLang="zh-TW" sz="1800">
                <a:solidFill>
                  <a:srgbClr val="FF0000"/>
                </a:solidFill>
              </a:rPr>
              <a:t>mathematical model is created to describe E2E NS deployment</a:t>
            </a:r>
            <a:r>
              <a:rPr lang="en-US" altLang="zh-TW" sz="1800"/>
              <a:t>. The mathematical model consists of infrastructure network model, network slice request (NSR) model and slice deployment model</a:t>
            </a:r>
            <a:r>
              <a:rPr lang="en-US" altLang="zh-TW" sz="1800" smtClean="0"/>
              <a:t>.</a:t>
            </a:r>
          </a:p>
          <a:p>
            <a:pPr lvl="1" algn="just"/>
            <a:r>
              <a:rPr lang="en-US" altLang="zh-TW" sz="1800" smtClean="0"/>
              <a:t>2. </a:t>
            </a:r>
            <a:r>
              <a:rPr lang="en-US" altLang="zh-TW" sz="1800" smtClean="0">
                <a:solidFill>
                  <a:srgbClr val="FF0000"/>
                </a:solidFill>
              </a:rPr>
              <a:t>three </a:t>
            </a:r>
            <a:r>
              <a:rPr lang="en-US" altLang="zh-TW" sz="1800">
                <a:solidFill>
                  <a:srgbClr val="FF0000"/>
                </a:solidFill>
              </a:rPr>
              <a:t>service-oriented deployment algorithms </a:t>
            </a:r>
            <a:r>
              <a:rPr lang="en-US" altLang="zh-TW" sz="1800"/>
              <a:t>and three optimization objectives are used for eMBB slice, mMTC slice and uRLLC slice accordingly</a:t>
            </a:r>
            <a:r>
              <a:rPr lang="en-US" altLang="zh-TW" sz="1800" smtClean="0"/>
              <a:t>.</a:t>
            </a:r>
          </a:p>
          <a:p>
            <a:pPr lvl="1" algn="just"/>
            <a:r>
              <a:rPr lang="en-US" altLang="zh-TW" sz="1800" smtClean="0"/>
              <a:t>3. </a:t>
            </a:r>
            <a:r>
              <a:rPr lang="en-US" altLang="zh-TW" sz="1800"/>
              <a:t>In order to improve the utilization of underlying resource and increase revenues of service providers, </a:t>
            </a:r>
            <a:r>
              <a:rPr lang="en-US" altLang="zh-TW" sz="1800">
                <a:solidFill>
                  <a:srgbClr val="FF0000"/>
                </a:solidFill>
              </a:rPr>
              <a:t>the topological properties of infrastructure are analyzed based on CN theory</a:t>
            </a:r>
            <a:r>
              <a:rPr lang="en-US" altLang="zh-TW" sz="1800" smtClean="0"/>
              <a:t>.</a:t>
            </a:r>
          </a:p>
          <a:p>
            <a:pPr lvl="1" algn="just"/>
            <a:r>
              <a:rPr lang="en-US" altLang="zh-TW" sz="1800" smtClean="0"/>
              <a:t>4. </a:t>
            </a:r>
            <a:r>
              <a:rPr lang="en-US" altLang="zh-TW" sz="1800"/>
              <a:t>Extensive simulations are carried out to evaluate the performance of our service-oriented deployment policy. The results show that our deployent policy performs better in terms of </a:t>
            </a:r>
            <a:r>
              <a:rPr lang="en-US" altLang="zh-TW" sz="1800">
                <a:solidFill>
                  <a:srgbClr val="FF0000"/>
                </a:solidFill>
              </a:rPr>
              <a:t>resource efficiency </a:t>
            </a:r>
            <a:r>
              <a:rPr lang="en-US" altLang="zh-TW" sz="1800"/>
              <a:t>and </a:t>
            </a:r>
            <a:r>
              <a:rPr lang="en-US" altLang="zh-TW" sz="1800">
                <a:solidFill>
                  <a:srgbClr val="FF0000"/>
                </a:solidFill>
              </a:rPr>
              <a:t>acceptance ratio</a:t>
            </a:r>
            <a:r>
              <a:rPr lang="en-US" altLang="zh-TW" sz="1800"/>
              <a:t>, and </a:t>
            </a:r>
            <a:r>
              <a:rPr lang="en-US" altLang="zh-TW" sz="1800">
                <a:solidFill>
                  <a:srgbClr val="FF0000"/>
                </a:solidFill>
              </a:rPr>
              <a:t>requires less time to execute</a:t>
            </a:r>
            <a:r>
              <a:rPr lang="en-US" altLang="zh-TW" sz="1800"/>
              <a:t>.</a:t>
            </a:r>
          </a:p>
          <a:p>
            <a:pPr lvl="1" algn="just"/>
            <a:endParaRPr lang="zh-TW" altLang="en-US" sz="18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22</a:t>
            </a:fld>
            <a:endParaRPr lang="en-US" altLang="zh-TW"/>
          </a:p>
        </p:txBody>
      </p:sp>
    </p:spTree>
    <p:extLst>
      <p:ext uri="{BB962C8B-B14F-4D97-AF65-F5344CB8AC3E}">
        <p14:creationId xmlns:p14="http://schemas.microsoft.com/office/powerpoint/2010/main" val="395404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mtClean="0"/>
              <a:t>Related work</a:t>
            </a:r>
          </a:p>
          <a:p>
            <a:pPr lvl="1"/>
            <a:r>
              <a:rPr lang="en-US" altLang="zh-TW"/>
              <a:t> CN theory </a:t>
            </a:r>
            <a:endParaRPr lang="en-US" altLang="zh-TW" smtClean="0"/>
          </a:p>
          <a:p>
            <a:pPr lvl="1"/>
            <a:r>
              <a:rPr lang="zh-TW" altLang="en-US" smtClean="0"/>
              <a:t> </a:t>
            </a:r>
            <a:r>
              <a:rPr lang="en-US" altLang="zh-TW" smtClean="0"/>
              <a:t>E2E </a:t>
            </a:r>
            <a:r>
              <a:rPr lang="en-US" altLang="zh-TW"/>
              <a:t>network </a:t>
            </a:r>
            <a:r>
              <a:rPr lang="en-US" altLang="zh-TW" smtClean="0"/>
              <a:t>slicing</a:t>
            </a:r>
          </a:p>
          <a:p>
            <a:pPr lvl="1"/>
            <a:r>
              <a:rPr lang="zh-TW" altLang="en-US" smtClean="0"/>
              <a:t> </a:t>
            </a:r>
            <a:r>
              <a:rPr lang="en-US" altLang="zh-TW" smtClean="0"/>
              <a:t>VNF Placement</a:t>
            </a:r>
            <a:r>
              <a:rPr lang="zh-TW" altLang="en-US" smtClean="0"/>
              <a:t> </a:t>
            </a:r>
            <a:endParaRPr lang="en-US" altLang="zh-TW" smtClean="0"/>
          </a:p>
          <a:p>
            <a:pPr lvl="1"/>
            <a:r>
              <a:rPr lang="zh-TW" altLang="en-US"/>
              <a:t> </a:t>
            </a:r>
            <a:r>
              <a:rPr lang="en-US" altLang="zh-TW"/>
              <a:t>Virtual Network Embedding</a:t>
            </a:r>
          </a:p>
          <a:p>
            <a:pPr lvl="1"/>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23</a:t>
            </a:fld>
            <a:endParaRPr lang="en-US" altLang="zh-TW"/>
          </a:p>
        </p:txBody>
      </p:sp>
    </p:spTree>
    <p:extLst>
      <p:ext uri="{BB962C8B-B14F-4D97-AF65-F5344CB8AC3E}">
        <p14:creationId xmlns:p14="http://schemas.microsoft.com/office/powerpoint/2010/main" val="3656750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Related work </a:t>
            </a:r>
            <a:endParaRPr lang="zh-TW" altLang="en-US"/>
          </a:p>
        </p:txBody>
      </p:sp>
      <p:sp>
        <p:nvSpPr>
          <p:cNvPr id="3" name="內容版面配置區 2"/>
          <p:cNvSpPr>
            <a:spLocks noGrp="1"/>
          </p:cNvSpPr>
          <p:nvPr>
            <p:ph idx="1"/>
          </p:nvPr>
        </p:nvSpPr>
        <p:spPr/>
        <p:txBody>
          <a:bodyPr/>
          <a:lstStyle/>
          <a:p>
            <a:pPr algn="just"/>
            <a:r>
              <a:rPr lang="en-US" altLang="zh-TW" sz="2400"/>
              <a:t>we briefly introduce the structural characteristics in </a:t>
            </a:r>
            <a:r>
              <a:rPr lang="en-US" altLang="zh-TW" sz="2400">
                <a:solidFill>
                  <a:srgbClr val="FF0000"/>
                </a:solidFill>
              </a:rPr>
              <a:t>CN theory </a:t>
            </a:r>
            <a:r>
              <a:rPr lang="en-US" altLang="zh-TW" sz="2400"/>
              <a:t>which are useful enablers for the purpose of obtaining the topological information.</a:t>
            </a:r>
            <a:r>
              <a:rPr lang="en-US" altLang="zh-TW"/>
              <a:t> </a:t>
            </a:r>
            <a:endParaRPr lang="en-US" altLang="zh-TW" smtClean="0"/>
          </a:p>
          <a:p>
            <a:pPr algn="just"/>
            <a:r>
              <a:rPr lang="en-US" altLang="zh-TW" sz="2400"/>
              <a:t>We also give a short summary of works in </a:t>
            </a:r>
            <a:r>
              <a:rPr lang="en-US" altLang="zh-TW" sz="2400">
                <a:solidFill>
                  <a:srgbClr val="FF0000"/>
                </a:solidFill>
              </a:rPr>
              <a:t>E2E network slicing</a:t>
            </a:r>
            <a:r>
              <a:rPr lang="en-US" altLang="zh-TW" sz="2400"/>
              <a:t> for 5G networks.</a:t>
            </a:r>
            <a:r>
              <a:rPr lang="en-US" altLang="zh-TW"/>
              <a:t> </a:t>
            </a:r>
            <a:endParaRPr lang="en-US" altLang="zh-TW" smtClean="0"/>
          </a:p>
          <a:p>
            <a:pPr algn="just"/>
            <a:r>
              <a:rPr lang="en-US" altLang="zh-TW" sz="2400"/>
              <a:t>we review some existing works on </a:t>
            </a:r>
            <a:r>
              <a:rPr lang="en-US" altLang="zh-TW" sz="2400">
                <a:solidFill>
                  <a:srgbClr val="FF0000"/>
                </a:solidFill>
              </a:rPr>
              <a:t>VNF placement </a:t>
            </a:r>
            <a:r>
              <a:rPr lang="en-US" altLang="zh-TW" sz="2400"/>
              <a:t>and </a:t>
            </a:r>
            <a:r>
              <a:rPr lang="en-US" altLang="zh-TW" sz="2400">
                <a:solidFill>
                  <a:srgbClr val="FF0000"/>
                </a:solidFill>
              </a:rPr>
              <a:t>VNE problem</a:t>
            </a:r>
            <a:r>
              <a:rPr lang="en-US" altLang="zh-TW" sz="2400"/>
              <a:t>, showing their contribution to deployment of NS.</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24</a:t>
            </a:fld>
            <a:endParaRPr lang="en-US" altLang="zh-TW"/>
          </a:p>
        </p:txBody>
      </p:sp>
    </p:spTree>
    <p:extLst>
      <p:ext uri="{BB962C8B-B14F-4D97-AF65-F5344CB8AC3E}">
        <p14:creationId xmlns:p14="http://schemas.microsoft.com/office/powerpoint/2010/main" val="2674852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CN theory</a:t>
            </a:r>
            <a:endParaRPr lang="zh-TW" altLang="en-US"/>
          </a:p>
        </p:txBody>
      </p:sp>
      <p:sp>
        <p:nvSpPr>
          <p:cNvPr id="3" name="內容版面配置區 2"/>
          <p:cNvSpPr>
            <a:spLocks noGrp="1"/>
          </p:cNvSpPr>
          <p:nvPr>
            <p:ph idx="1"/>
          </p:nvPr>
        </p:nvSpPr>
        <p:spPr/>
        <p:txBody>
          <a:bodyPr/>
          <a:lstStyle/>
          <a:p>
            <a:pPr algn="just"/>
            <a:r>
              <a:rPr lang="en-US" altLang="zh-TW" sz="2400"/>
              <a:t>According to the analysis of many real-world networks, several </a:t>
            </a:r>
            <a:r>
              <a:rPr lang="en-US" altLang="zh-TW" sz="2400">
                <a:solidFill>
                  <a:srgbClr val="FF0000"/>
                </a:solidFill>
              </a:rPr>
              <a:t>topological properties </a:t>
            </a:r>
            <a:r>
              <a:rPr lang="en-US" altLang="zh-TW" sz="2400"/>
              <a:t>have been proposed to capture structural characteristics of various networks in the past decades</a:t>
            </a:r>
            <a:r>
              <a:rPr lang="en-US" altLang="zh-TW" sz="2400" smtClean="0"/>
              <a:t>.</a:t>
            </a:r>
          </a:p>
          <a:p>
            <a:pPr algn="just"/>
            <a:r>
              <a:rPr lang="en-US" altLang="zh-TW" sz="2400"/>
              <a:t>1. </a:t>
            </a:r>
            <a:r>
              <a:rPr lang="en-US" altLang="zh-TW" sz="2400" smtClean="0"/>
              <a:t>Degree</a:t>
            </a:r>
          </a:p>
          <a:p>
            <a:pPr marL="0" indent="0" algn="just">
              <a:buNone/>
            </a:pP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25</a:t>
            </a:fld>
            <a:endParaRPr lang="en-US" altLang="zh-TW"/>
          </a:p>
        </p:txBody>
      </p:sp>
      <p:pic>
        <p:nvPicPr>
          <p:cNvPr id="5" name="圖片 4"/>
          <p:cNvPicPr>
            <a:picLocks noChangeAspect="1"/>
          </p:cNvPicPr>
          <p:nvPr/>
        </p:nvPicPr>
        <p:blipFill>
          <a:blip r:embed="rId3"/>
          <a:stretch>
            <a:fillRect/>
          </a:stretch>
        </p:blipFill>
        <p:spPr>
          <a:xfrm>
            <a:off x="1115616" y="3637624"/>
            <a:ext cx="7114501" cy="2920534"/>
          </a:xfrm>
          <a:prstGeom prst="rect">
            <a:avLst/>
          </a:prstGeom>
        </p:spPr>
      </p:pic>
    </p:spTree>
    <p:extLst>
      <p:ext uri="{BB962C8B-B14F-4D97-AF65-F5344CB8AC3E}">
        <p14:creationId xmlns:p14="http://schemas.microsoft.com/office/powerpoint/2010/main" val="3208076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CN theory </a:t>
            </a:r>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26</a:t>
            </a:fld>
            <a:endParaRPr lang="en-US" altLang="zh-TW"/>
          </a:p>
        </p:txBody>
      </p:sp>
      <p:pic>
        <p:nvPicPr>
          <p:cNvPr id="7" name="內容版面配置區 6"/>
          <p:cNvPicPr>
            <a:picLocks noGrp="1" noChangeAspect="1"/>
          </p:cNvPicPr>
          <p:nvPr>
            <p:ph idx="1"/>
          </p:nvPr>
        </p:nvPicPr>
        <p:blipFill>
          <a:blip r:embed="rId3"/>
          <a:stretch>
            <a:fillRect/>
          </a:stretch>
        </p:blipFill>
        <p:spPr>
          <a:xfrm>
            <a:off x="971600" y="1628800"/>
            <a:ext cx="7341542" cy="4520602"/>
          </a:xfrm>
          <a:prstGeom prst="rect">
            <a:avLst/>
          </a:prstGeom>
        </p:spPr>
      </p:pic>
    </p:spTree>
    <p:extLst>
      <p:ext uri="{BB962C8B-B14F-4D97-AF65-F5344CB8AC3E}">
        <p14:creationId xmlns:p14="http://schemas.microsoft.com/office/powerpoint/2010/main" val="105029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E2E Network </a:t>
            </a:r>
            <a:r>
              <a:rPr lang="en-US" altLang="zh-TW" smtClean="0"/>
              <a:t>Slicing</a:t>
            </a:r>
            <a:endParaRPr lang="zh-TW" altLang="en-US"/>
          </a:p>
        </p:txBody>
      </p:sp>
      <p:sp>
        <p:nvSpPr>
          <p:cNvPr id="3" name="內容版面配置區 2"/>
          <p:cNvSpPr>
            <a:spLocks noGrp="1"/>
          </p:cNvSpPr>
          <p:nvPr>
            <p:ph idx="1"/>
          </p:nvPr>
        </p:nvSpPr>
        <p:spPr/>
        <p:txBody>
          <a:bodyPr/>
          <a:lstStyle/>
          <a:p>
            <a:r>
              <a:rPr lang="en-US" altLang="zh-TW" sz="2400"/>
              <a:t>Many researches focus on radio resource virtualization [16], [17], management and orchestration of network functions [18], [19], mapping of service and service description [16</a:t>
            </a:r>
            <a:r>
              <a:rPr lang="en-US" altLang="zh-TW" sz="2400" smtClean="0"/>
              <a:t>].</a:t>
            </a:r>
            <a:endParaRPr lang="en-US" altLang="zh-TW" sz="2400"/>
          </a:p>
          <a:p>
            <a:r>
              <a:rPr lang="en-US" altLang="zh-TW" sz="2400"/>
              <a:t>Although NS has been implemented in fixed network, E2E NS of the mobile network still lags behind. There is still </a:t>
            </a:r>
            <a:r>
              <a:rPr lang="en-US" altLang="zh-TW" sz="2400">
                <a:solidFill>
                  <a:srgbClr val="FF0000"/>
                </a:solidFill>
              </a:rPr>
              <a:t>lacking efficient deployment and management </a:t>
            </a:r>
            <a:r>
              <a:rPr lang="en-US" altLang="zh-TW" sz="2400"/>
              <a:t>of E2E slices.</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27</a:t>
            </a:fld>
            <a:endParaRPr lang="en-US" altLang="zh-TW"/>
          </a:p>
        </p:txBody>
      </p:sp>
      <p:sp>
        <p:nvSpPr>
          <p:cNvPr id="5" name="文字方塊 4"/>
          <p:cNvSpPr txBox="1"/>
          <p:nvPr/>
        </p:nvSpPr>
        <p:spPr>
          <a:xfrm>
            <a:off x="693912" y="4725144"/>
            <a:ext cx="7992888" cy="2246769"/>
          </a:xfrm>
          <a:prstGeom prst="rect">
            <a:avLst/>
          </a:prstGeom>
          <a:noFill/>
        </p:spPr>
        <p:txBody>
          <a:bodyPr wrap="square" rtlCol="0">
            <a:spAutoFit/>
          </a:bodyPr>
          <a:lstStyle/>
          <a:p>
            <a:r>
              <a:rPr lang="en-US" altLang="zh-TW" sz="1400" smtClean="0"/>
              <a:t>[16]N</a:t>
            </a:r>
            <a:r>
              <a:rPr lang="en-US" altLang="zh-TW" sz="1400"/>
              <a:t>. Nikaein et al., "Network store: Exploring slicing in future 5G networks", </a:t>
            </a:r>
            <a:r>
              <a:rPr lang="en-US" altLang="zh-TW" sz="1400" i="1"/>
              <a:t>Proc. 10th Int. Workshop Mobility Evol. Internet Archit.</a:t>
            </a:r>
            <a:r>
              <a:rPr lang="en-US" altLang="zh-TW" sz="1400"/>
              <a:t>, pp. 8-13, 2015</a:t>
            </a:r>
            <a:r>
              <a:rPr lang="en-US" altLang="zh-TW" sz="1400" smtClean="0"/>
              <a:t>.</a:t>
            </a:r>
          </a:p>
          <a:p>
            <a:r>
              <a:rPr lang="en-US" altLang="zh-TW" sz="1400" smtClean="0"/>
              <a:t>[17]</a:t>
            </a:r>
            <a:r>
              <a:rPr lang="en-US" altLang="zh-TW" sz="1400"/>
              <a:t> X. Costa-Pèrez, J. Swetina, T. Guo, R. Mahindra and S. Rangarajan, "Radio access network virtualization for future mobile carrier networks", </a:t>
            </a:r>
            <a:r>
              <a:rPr lang="en-US" altLang="zh-TW" sz="1400" i="1"/>
              <a:t>IEEE Commun. Mag.</a:t>
            </a:r>
            <a:r>
              <a:rPr lang="en-US" altLang="zh-TW" sz="1400"/>
              <a:t>, vol. 51, no. 7, pp. 27-35, Jul. 2013</a:t>
            </a:r>
            <a:r>
              <a:rPr lang="en-US" altLang="zh-TW" sz="1400" smtClean="0"/>
              <a:t>.</a:t>
            </a:r>
          </a:p>
          <a:p>
            <a:r>
              <a:rPr lang="en-US" altLang="zh-TW" sz="1400"/>
              <a:t>[18] P. Rost et al., "Mobile network architecture evolution toward 5G", IEEE Commun. Mag., vol. 54, no. 5, pp. 84-91, May 2016</a:t>
            </a:r>
            <a:r>
              <a:rPr lang="en-US" altLang="zh-TW" sz="1400" smtClean="0"/>
              <a:t>.</a:t>
            </a:r>
          </a:p>
          <a:p>
            <a:r>
              <a:rPr lang="en-US" altLang="zh-TW" sz="1400" smtClean="0"/>
              <a:t>[19]</a:t>
            </a:r>
            <a:r>
              <a:rPr lang="en-US" altLang="zh-TW" sz="1400"/>
              <a:t> K. Samdanis, X. C. Perez and V. Sciancalepore, "From network sharing to multi-tenancy: The 5G network slice broker", </a:t>
            </a:r>
            <a:r>
              <a:rPr lang="en-US" altLang="zh-TW" sz="1400" i="1"/>
              <a:t>IEEE Commun. Mag.</a:t>
            </a:r>
            <a:r>
              <a:rPr lang="en-US" altLang="zh-TW" sz="1400"/>
              <a:t>, vol. 54, no. 7, pp. 32-39, Jul. 2016.</a:t>
            </a:r>
            <a:endParaRPr lang="en-US" altLang="zh-TW" sz="1400" smtClean="0"/>
          </a:p>
          <a:p>
            <a:endParaRPr lang="zh-TW" altLang="en-US" sz="1400"/>
          </a:p>
        </p:txBody>
      </p:sp>
    </p:spTree>
    <p:extLst>
      <p:ext uri="{BB962C8B-B14F-4D97-AF65-F5344CB8AC3E}">
        <p14:creationId xmlns:p14="http://schemas.microsoft.com/office/powerpoint/2010/main" val="3210409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E2E Network Slicing</a:t>
            </a:r>
            <a:endParaRPr lang="zh-TW" altLang="en-US"/>
          </a:p>
        </p:txBody>
      </p:sp>
      <p:sp>
        <p:nvSpPr>
          <p:cNvPr id="3" name="內容版面配置區 2"/>
          <p:cNvSpPr>
            <a:spLocks noGrp="1"/>
          </p:cNvSpPr>
          <p:nvPr>
            <p:ph idx="1"/>
          </p:nvPr>
        </p:nvSpPr>
        <p:spPr/>
        <p:txBody>
          <a:bodyPr/>
          <a:lstStyle/>
          <a:p>
            <a:r>
              <a:rPr lang="en-US" altLang="zh-TW" sz="2400"/>
              <a:t>Zhou et al. [20] illustrate </a:t>
            </a:r>
            <a:r>
              <a:rPr lang="en-US" altLang="zh-TW" sz="2400">
                <a:solidFill>
                  <a:srgbClr val="FF0000"/>
                </a:solidFill>
              </a:rPr>
              <a:t>NS as a service (NSaaS) </a:t>
            </a:r>
            <a:r>
              <a:rPr lang="en-US" altLang="zh-TW" sz="2400"/>
              <a:t>and introduce the business model of NSaaS. Reference </a:t>
            </a:r>
            <a:r>
              <a:rPr lang="en-US" altLang="zh-TW" sz="2400">
                <a:solidFill>
                  <a:srgbClr val="FF0000"/>
                </a:solidFill>
              </a:rPr>
              <a:t>[21] </a:t>
            </a:r>
            <a:r>
              <a:rPr lang="en-US" altLang="zh-TW" sz="2400"/>
              <a:t>introduces PERMIT slice orchestration system which is first to consider E2E slicing.</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28</a:t>
            </a:fld>
            <a:endParaRPr lang="en-US" altLang="zh-TW"/>
          </a:p>
        </p:txBody>
      </p:sp>
      <p:sp>
        <p:nvSpPr>
          <p:cNvPr id="5" name="文字方塊 4"/>
          <p:cNvSpPr txBox="1"/>
          <p:nvPr/>
        </p:nvSpPr>
        <p:spPr>
          <a:xfrm>
            <a:off x="827584" y="3356992"/>
            <a:ext cx="7704856" cy="1384995"/>
          </a:xfrm>
          <a:prstGeom prst="rect">
            <a:avLst/>
          </a:prstGeom>
          <a:noFill/>
        </p:spPr>
        <p:txBody>
          <a:bodyPr wrap="square" rtlCol="0">
            <a:spAutoFit/>
          </a:bodyPr>
          <a:lstStyle/>
          <a:p>
            <a:r>
              <a:rPr lang="en-US" altLang="zh-TW" sz="1400"/>
              <a:t>[20] X. Zhou, R. Li, T. Chen and H. Zhang, "Network slicing as a service: Enabling enterprises’ own software-defined cellular networks", IEEE Commun. Mag., vol. 54, no. 7, pp. 146-153, Jul. 2016</a:t>
            </a:r>
            <a:r>
              <a:rPr lang="en-US" altLang="zh-TW" sz="1400" smtClean="0"/>
              <a:t>.</a:t>
            </a:r>
          </a:p>
          <a:p>
            <a:r>
              <a:rPr lang="en-US" altLang="zh-TW" sz="1400" smtClean="0"/>
              <a:t>[21]</a:t>
            </a:r>
            <a:r>
              <a:rPr lang="en-US" altLang="zh-TW" sz="1400"/>
              <a:t> T. Taleb, B. Mada, M. Corici, A. Nakao and H. Flinck, "PERMIT: Network slicing for personalized 5G mobile telecommunications", </a:t>
            </a:r>
            <a:r>
              <a:rPr lang="en-US" altLang="zh-TW" sz="1400" i="1"/>
              <a:t>IEEE Commun. Mag.</a:t>
            </a:r>
            <a:r>
              <a:rPr lang="en-US" altLang="zh-TW" sz="1400"/>
              <a:t>, vol. 55, no. 5, pp. 88-93, May 2017.</a:t>
            </a:r>
            <a:endParaRPr lang="zh-TW" altLang="en-US" sz="1400"/>
          </a:p>
        </p:txBody>
      </p:sp>
    </p:spTree>
    <p:extLst>
      <p:ext uri="{BB962C8B-B14F-4D97-AF65-F5344CB8AC3E}">
        <p14:creationId xmlns:p14="http://schemas.microsoft.com/office/powerpoint/2010/main" val="2336885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VNF </a:t>
            </a:r>
            <a:r>
              <a:rPr lang="en-US" altLang="zh-TW" smtClean="0"/>
              <a:t>Placement</a:t>
            </a:r>
            <a:endParaRPr lang="zh-TW" altLang="en-US"/>
          </a:p>
        </p:txBody>
      </p:sp>
      <p:sp>
        <p:nvSpPr>
          <p:cNvPr id="3" name="內容版面配置區 2"/>
          <p:cNvSpPr>
            <a:spLocks noGrp="1"/>
          </p:cNvSpPr>
          <p:nvPr>
            <p:ph idx="1"/>
          </p:nvPr>
        </p:nvSpPr>
        <p:spPr/>
        <p:txBody>
          <a:bodyPr/>
          <a:lstStyle/>
          <a:p>
            <a:r>
              <a:rPr lang="en-US" altLang="zh-TW" sz="2400"/>
              <a:t>I</a:t>
            </a:r>
            <a:r>
              <a:rPr lang="en-US" altLang="zh-TW" sz="2400" smtClean="0"/>
              <a:t>n </a:t>
            </a:r>
            <a:r>
              <a:rPr lang="en-US" altLang="zh-TW" sz="2400"/>
              <a:t>order to dynamically allocate virtualization resources to VNFs, there are also many algorithms for the </a:t>
            </a:r>
            <a:r>
              <a:rPr lang="en-US" altLang="zh-TW" sz="2400">
                <a:solidFill>
                  <a:srgbClr val="FF0000"/>
                </a:solidFill>
              </a:rPr>
              <a:t>deployment of the service function chain (SFC</a:t>
            </a:r>
            <a:r>
              <a:rPr lang="en-US" altLang="zh-TW" sz="2400" smtClean="0">
                <a:solidFill>
                  <a:srgbClr val="FF0000"/>
                </a:solidFill>
              </a:rPr>
              <a:t>).</a:t>
            </a:r>
          </a:p>
          <a:p>
            <a:r>
              <a:rPr lang="en-US" altLang="zh-TW" sz="2400"/>
              <a:t>These algorithms [27], [28] provide solutions to optimize VNF placement problem</a:t>
            </a:r>
            <a:r>
              <a:rPr lang="en-US" altLang="zh-TW" sz="2400" smtClean="0"/>
              <a:t>.</a:t>
            </a:r>
          </a:p>
          <a:p>
            <a:r>
              <a:rPr lang="en-US" altLang="zh-TW" sz="2400"/>
              <a:t>Similar with the dynamic VNF placement algorithm, Ghaznavi et al. [30] introduce </a:t>
            </a:r>
            <a:r>
              <a:rPr lang="en-US" altLang="zh-TW" sz="2400">
                <a:solidFill>
                  <a:srgbClr val="FF0000"/>
                </a:solidFill>
              </a:rPr>
              <a:t>Elastic Virtual Network Function Placement (EVNFP)</a:t>
            </a:r>
            <a:r>
              <a:rPr lang="en-US" altLang="zh-TW" sz="2400"/>
              <a:t> problem and present a model for </a:t>
            </a:r>
            <a:r>
              <a:rPr lang="en-US" altLang="zh-TW" sz="2400">
                <a:solidFill>
                  <a:srgbClr val="FF0000"/>
                </a:solidFill>
              </a:rPr>
              <a:t>minimizing operational costs </a:t>
            </a:r>
            <a:r>
              <a:rPr lang="en-US" altLang="zh-TW" sz="2400"/>
              <a:t>in providing VNF services.</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29</a:t>
            </a:fld>
            <a:endParaRPr lang="en-US" altLang="zh-TW"/>
          </a:p>
        </p:txBody>
      </p:sp>
      <p:sp>
        <p:nvSpPr>
          <p:cNvPr id="5" name="文字方塊 4"/>
          <p:cNvSpPr txBox="1"/>
          <p:nvPr/>
        </p:nvSpPr>
        <p:spPr>
          <a:xfrm>
            <a:off x="683568" y="5440781"/>
            <a:ext cx="8136904" cy="1600438"/>
          </a:xfrm>
          <a:prstGeom prst="rect">
            <a:avLst/>
          </a:prstGeom>
          <a:noFill/>
        </p:spPr>
        <p:txBody>
          <a:bodyPr wrap="square" rtlCol="0">
            <a:spAutoFit/>
          </a:bodyPr>
          <a:lstStyle/>
          <a:p>
            <a:r>
              <a:rPr lang="en-US" altLang="zh-TW" sz="1400"/>
              <a:t>[27] J. Liu, Y. Li, Y. Zhang, L. Su and D. Jin, "Improve service chaining performance with optimized middlebox placement", IEEE Trans. Services Comput., vol. 10, no. 4, pp. 560-573, Jul./Aug. 2017</a:t>
            </a:r>
            <a:r>
              <a:rPr lang="en-US" altLang="zh-TW" sz="1400" smtClean="0"/>
              <a:t>.</a:t>
            </a:r>
          </a:p>
          <a:p>
            <a:r>
              <a:rPr lang="en-US" altLang="zh-TW" sz="1400" smtClean="0"/>
              <a:t>[28]</a:t>
            </a:r>
            <a:r>
              <a:rPr lang="en-US" altLang="zh-TW" sz="1400"/>
              <a:t> L. Wang, Z. Lu, X. Wen, R. Knopp and R. Gupta, "Joint optimization of service function chaining and resource allocation in network function virtualization", </a:t>
            </a:r>
            <a:r>
              <a:rPr lang="en-US" altLang="zh-TW" sz="1400" i="1"/>
              <a:t>IEEE Access</a:t>
            </a:r>
            <a:r>
              <a:rPr lang="en-US" altLang="zh-TW" sz="1400"/>
              <a:t>, vol. 4, pp. 8084-8094, 2016</a:t>
            </a:r>
            <a:r>
              <a:rPr lang="en-US" altLang="zh-TW" sz="1400" smtClean="0"/>
              <a:t>.</a:t>
            </a:r>
          </a:p>
          <a:p>
            <a:r>
              <a:rPr lang="en-US" altLang="zh-TW" sz="1400" smtClean="0"/>
              <a:t>[30]</a:t>
            </a:r>
            <a:r>
              <a:rPr lang="en-US" altLang="zh-TW" sz="1400"/>
              <a:t> M. Ghaznavi, A. Khan, N. Shahriar, K. Alsubhi, R. Ahmed and R. Boutaba, "Elastic virtual network function placement", </a:t>
            </a:r>
            <a:r>
              <a:rPr lang="en-US" altLang="zh-TW" sz="1400" i="1"/>
              <a:t>Proc. IEEE 4th Int. Conf. Cloud Netw. (CloudNet)</a:t>
            </a:r>
            <a:r>
              <a:rPr lang="en-US" altLang="zh-TW" sz="1400"/>
              <a:t>, pp. 255-260, Oct. 2015.</a:t>
            </a:r>
            <a:endParaRPr lang="zh-TW" altLang="en-US" sz="1400"/>
          </a:p>
        </p:txBody>
      </p:sp>
    </p:spTree>
    <p:extLst>
      <p:ext uri="{BB962C8B-B14F-4D97-AF65-F5344CB8AC3E}">
        <p14:creationId xmlns:p14="http://schemas.microsoft.com/office/powerpoint/2010/main" val="173604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Authors</a:t>
            </a:r>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a:t>
            </a:fld>
            <a:endParaRPr lang="en-US" altLang="zh-TW"/>
          </a:p>
        </p:txBody>
      </p:sp>
      <p:pic>
        <p:nvPicPr>
          <p:cNvPr id="5" name="圖片 4"/>
          <p:cNvPicPr>
            <a:picLocks noChangeAspect="1"/>
          </p:cNvPicPr>
          <p:nvPr/>
        </p:nvPicPr>
        <p:blipFill>
          <a:blip r:embed="rId2"/>
          <a:stretch>
            <a:fillRect/>
          </a:stretch>
        </p:blipFill>
        <p:spPr>
          <a:xfrm>
            <a:off x="632057" y="1647825"/>
            <a:ext cx="4898476" cy="2073067"/>
          </a:xfrm>
          <a:prstGeom prst="rect">
            <a:avLst/>
          </a:prstGeom>
        </p:spPr>
      </p:pic>
      <p:pic>
        <p:nvPicPr>
          <p:cNvPr id="6" name="圖片 5"/>
          <p:cNvPicPr>
            <a:picLocks noChangeAspect="1"/>
          </p:cNvPicPr>
          <p:nvPr/>
        </p:nvPicPr>
        <p:blipFill>
          <a:blip r:embed="rId3"/>
          <a:stretch>
            <a:fillRect/>
          </a:stretch>
        </p:blipFill>
        <p:spPr>
          <a:xfrm>
            <a:off x="632057" y="3720892"/>
            <a:ext cx="5017951" cy="1943500"/>
          </a:xfrm>
          <a:prstGeom prst="rect">
            <a:avLst/>
          </a:prstGeom>
        </p:spPr>
      </p:pic>
    </p:spTree>
    <p:extLst>
      <p:ext uri="{BB962C8B-B14F-4D97-AF65-F5344CB8AC3E}">
        <p14:creationId xmlns:p14="http://schemas.microsoft.com/office/powerpoint/2010/main" val="880456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VNF Placement</a:t>
            </a:r>
            <a:endParaRPr lang="zh-TW" altLang="en-US"/>
          </a:p>
        </p:txBody>
      </p:sp>
      <p:sp>
        <p:nvSpPr>
          <p:cNvPr id="3" name="內容版面配置區 2"/>
          <p:cNvSpPr>
            <a:spLocks noGrp="1"/>
          </p:cNvSpPr>
          <p:nvPr>
            <p:ph idx="1"/>
          </p:nvPr>
        </p:nvSpPr>
        <p:spPr/>
        <p:txBody>
          <a:bodyPr/>
          <a:lstStyle/>
          <a:p>
            <a:r>
              <a:rPr lang="en-US" altLang="zh-TW" sz="2400"/>
              <a:t>Targeting to achieve optimal resource utilization of infrastructure </a:t>
            </a:r>
            <a:r>
              <a:rPr lang="en-US" altLang="zh-TW" sz="2400" smtClean="0"/>
              <a:t>resources</a:t>
            </a:r>
            <a:endParaRPr lang="en-US" altLang="zh-TW" sz="2400"/>
          </a:p>
          <a:p>
            <a:r>
              <a:rPr lang="en-US" altLang="zh-TW" sz="2400"/>
              <a:t>these works do not consider the </a:t>
            </a:r>
            <a:r>
              <a:rPr lang="en-US" altLang="zh-TW" sz="2400">
                <a:solidFill>
                  <a:srgbClr val="FF0000"/>
                </a:solidFill>
              </a:rPr>
              <a:t>characteristics of infrastructure networ</a:t>
            </a:r>
            <a:r>
              <a:rPr lang="en-US" altLang="zh-TW" sz="2400"/>
              <a:t>k, and ignore the investigation of the placement algorithm matching the resource demands of providers.</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30</a:t>
            </a:fld>
            <a:endParaRPr lang="en-US" altLang="zh-TW"/>
          </a:p>
        </p:txBody>
      </p:sp>
    </p:spTree>
    <p:extLst>
      <p:ext uri="{BB962C8B-B14F-4D97-AF65-F5344CB8AC3E}">
        <p14:creationId xmlns:p14="http://schemas.microsoft.com/office/powerpoint/2010/main" val="2742621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Virtual Network </a:t>
            </a:r>
            <a:r>
              <a:rPr lang="en-US" altLang="zh-TW" smtClean="0"/>
              <a:t>Embedding</a:t>
            </a:r>
            <a:endParaRPr lang="zh-TW" altLang="en-US"/>
          </a:p>
        </p:txBody>
      </p:sp>
      <p:sp>
        <p:nvSpPr>
          <p:cNvPr id="3" name="內容版面配置區 2"/>
          <p:cNvSpPr>
            <a:spLocks noGrp="1"/>
          </p:cNvSpPr>
          <p:nvPr>
            <p:ph idx="1"/>
          </p:nvPr>
        </p:nvSpPr>
        <p:spPr/>
        <p:txBody>
          <a:bodyPr/>
          <a:lstStyle/>
          <a:p>
            <a:pPr algn="just"/>
            <a:r>
              <a:rPr lang="fr-FR" altLang="zh-TW" sz="2400"/>
              <a:t>Fischer et al. </a:t>
            </a:r>
            <a:r>
              <a:rPr lang="fr-FR" altLang="zh-TW" sz="2400">
                <a:solidFill>
                  <a:srgbClr val="FF0000"/>
                </a:solidFill>
              </a:rPr>
              <a:t>[31]</a:t>
            </a:r>
            <a:r>
              <a:rPr lang="fr-FR" altLang="zh-TW" sz="2400"/>
              <a:t> provide a comprehensive survey on VNE algorithms. </a:t>
            </a:r>
            <a:endParaRPr lang="fr-FR" altLang="zh-TW" sz="2400" smtClean="0"/>
          </a:p>
          <a:p>
            <a:pPr algn="just"/>
            <a:r>
              <a:rPr lang="en-US" altLang="zh-TW" sz="2400"/>
              <a:t>Dealing with the virtual resources allocation both in nodes and links, VNE can be divided in two sub-problems: </a:t>
            </a:r>
            <a:endParaRPr lang="en-US" altLang="zh-TW" sz="2400" smtClean="0"/>
          </a:p>
          <a:p>
            <a:pPr lvl="1" algn="just"/>
            <a:r>
              <a:rPr lang="en-US" altLang="zh-TW" sz="2000"/>
              <a:t>Virtual Node Mapping (VNoM) </a:t>
            </a:r>
            <a:endParaRPr lang="en-US" altLang="zh-TW" sz="2000" smtClean="0"/>
          </a:p>
          <a:p>
            <a:pPr lvl="1" algn="just"/>
            <a:r>
              <a:rPr lang="en-US" altLang="zh-TW" sz="2000"/>
              <a:t>Virtual Link Mapping (VLiM)</a:t>
            </a:r>
            <a:endParaRPr lang="zh-TW" altLang="en-US" sz="20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31</a:t>
            </a:fld>
            <a:endParaRPr lang="en-US" altLang="zh-TW"/>
          </a:p>
        </p:txBody>
      </p:sp>
      <p:sp>
        <p:nvSpPr>
          <p:cNvPr id="5" name="文字方塊 4"/>
          <p:cNvSpPr txBox="1"/>
          <p:nvPr/>
        </p:nvSpPr>
        <p:spPr>
          <a:xfrm>
            <a:off x="827584" y="4509120"/>
            <a:ext cx="7488832" cy="738664"/>
          </a:xfrm>
          <a:prstGeom prst="rect">
            <a:avLst/>
          </a:prstGeom>
          <a:noFill/>
        </p:spPr>
        <p:txBody>
          <a:bodyPr wrap="square" rtlCol="0">
            <a:spAutoFit/>
          </a:bodyPr>
          <a:lstStyle/>
          <a:p>
            <a:r>
              <a:rPr lang="en-US" altLang="zh-TW" sz="1400" smtClean="0"/>
              <a:t>[31]</a:t>
            </a:r>
            <a:r>
              <a:rPr lang="en-US" altLang="zh-TW" sz="1400" b="1"/>
              <a:t> . </a:t>
            </a:r>
            <a:r>
              <a:rPr lang="en-US" altLang="zh-TW" sz="1400"/>
              <a:t>A. Fischer, J. F. Botero, M. T. Beck, H. de Meer and X. Hesselbach, "Virtual network embedding: A survey", </a:t>
            </a:r>
            <a:r>
              <a:rPr lang="en-US" altLang="zh-TW" sz="1400" i="1"/>
              <a:t>IEEE Commun. Surveys Tuts.</a:t>
            </a:r>
            <a:r>
              <a:rPr lang="en-US" altLang="zh-TW" sz="1400"/>
              <a:t>, vol. 15, no. 4, pp. 1888-1906, 4th Quart. 2013.</a:t>
            </a:r>
            <a:endParaRPr lang="zh-TW" altLang="en-US" sz="1400"/>
          </a:p>
        </p:txBody>
      </p:sp>
    </p:spTree>
    <p:extLst>
      <p:ext uri="{BB962C8B-B14F-4D97-AF65-F5344CB8AC3E}">
        <p14:creationId xmlns:p14="http://schemas.microsoft.com/office/powerpoint/2010/main" val="3678762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smtClean="0"/>
              <a:t>III. Mathematical </a:t>
            </a:r>
            <a:r>
              <a:rPr lang="en-US" altLang="zh-TW" sz="2400"/>
              <a:t>model of network slicing</a:t>
            </a:r>
            <a:endParaRPr lang="zh-TW" altLang="en-US" sz="2400"/>
          </a:p>
        </p:txBody>
      </p:sp>
      <p:sp>
        <p:nvSpPr>
          <p:cNvPr id="3" name="內容版面配置區 2"/>
          <p:cNvSpPr>
            <a:spLocks noGrp="1"/>
          </p:cNvSpPr>
          <p:nvPr>
            <p:ph idx="1"/>
          </p:nvPr>
        </p:nvSpPr>
        <p:spPr/>
        <p:txBody>
          <a:bodyPr/>
          <a:lstStyle/>
          <a:p>
            <a:r>
              <a:rPr lang="en-US" altLang="zh-TW" sz="2800" smtClean="0"/>
              <a:t>Mathematical </a:t>
            </a:r>
            <a:r>
              <a:rPr lang="en-US" altLang="zh-TW" sz="2800"/>
              <a:t>Model </a:t>
            </a:r>
            <a:r>
              <a:rPr lang="en-US" altLang="zh-TW" sz="2800" smtClean="0"/>
              <a:t>of </a:t>
            </a:r>
            <a:r>
              <a:rPr lang="en-US" altLang="zh-TW" sz="2800"/>
              <a:t>Network </a:t>
            </a:r>
            <a:r>
              <a:rPr lang="en-US" altLang="zh-TW" sz="2800" smtClean="0"/>
              <a:t>Slicing</a:t>
            </a:r>
          </a:p>
          <a:p>
            <a:pPr lvl="1"/>
            <a:r>
              <a:rPr lang="en-US" altLang="zh-TW" sz="2400"/>
              <a:t>A. Infrastructure Network Model</a:t>
            </a:r>
          </a:p>
          <a:p>
            <a:pPr lvl="1"/>
            <a:r>
              <a:rPr lang="en-US" altLang="zh-TW" sz="2400"/>
              <a:t>B. </a:t>
            </a:r>
            <a:r>
              <a:rPr lang="en-US" altLang="zh-TW" sz="2400" smtClean="0"/>
              <a:t>Network </a:t>
            </a:r>
            <a:r>
              <a:rPr lang="en-US" altLang="zh-TW" sz="2400"/>
              <a:t>slice request model</a:t>
            </a:r>
          </a:p>
          <a:p>
            <a:pPr lvl="1"/>
            <a:r>
              <a:rPr lang="en-US" altLang="zh-TW" sz="2400" smtClean="0"/>
              <a:t>C</a:t>
            </a:r>
            <a:r>
              <a:rPr lang="en-US" altLang="zh-TW" sz="2400"/>
              <a:t>. Slice Deployment Model</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32</a:t>
            </a:fld>
            <a:endParaRPr lang="en-US" altLang="zh-TW"/>
          </a:p>
        </p:txBody>
      </p:sp>
    </p:spTree>
    <p:extLst>
      <p:ext uri="{BB962C8B-B14F-4D97-AF65-F5344CB8AC3E}">
        <p14:creationId xmlns:p14="http://schemas.microsoft.com/office/powerpoint/2010/main" val="109892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b="0"/>
              <a:t>Mathematical Model of Network </a:t>
            </a:r>
            <a:r>
              <a:rPr lang="en-US" altLang="zh-TW" sz="3200" b="0" smtClean="0"/>
              <a:t>Slicing</a:t>
            </a:r>
            <a:endParaRPr lang="zh-TW" altLang="en-US" sz="320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smtClean="0"/>
                  <a:t>A. Infrastructure </a:t>
                </a:r>
                <a:r>
                  <a:rPr lang="en-US" altLang="zh-TW" sz="2400"/>
                  <a:t>Network </a:t>
                </a:r>
                <a:r>
                  <a:rPr lang="en-US" altLang="zh-TW" sz="2400" smtClean="0"/>
                  <a:t>Model</a:t>
                </a:r>
              </a:p>
              <a:p>
                <a:pPr lvl="1"/>
                <a:r>
                  <a:rPr lang="en-US" altLang="zh-TW" sz="2000"/>
                  <a:t>The infrastructure network can be abstracted as undirected weighted graph, which can be denoted </a:t>
                </a:r>
                <a:r>
                  <a:rPr lang="en-US" altLang="zh-TW" sz="2000" smtClean="0"/>
                  <a:t>as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𝐺</m:t>
                        </m:r>
                      </m:e>
                      <m:sub>
                        <m:r>
                          <a:rPr lang="en-US" altLang="zh-TW" sz="2000" i="1">
                            <a:latin typeface="Cambria Math" panose="02040503050406030204" pitchFamily="18" charset="0"/>
                          </a:rPr>
                          <m:t>𝐼</m:t>
                        </m:r>
                      </m:sub>
                    </m:sSub>
                    <m:r>
                      <a:rPr lang="en-US" altLang="zh-TW" sz="2000" i="1">
                        <a:latin typeface="Cambria Math" panose="02040503050406030204" pitchFamily="18" charset="0"/>
                      </a:rPr>
                      <m:t>=</m:t>
                    </m:r>
                    <m:d>
                      <m:dPr>
                        <m:ctrlPr>
                          <a:rPr lang="en-US" altLang="zh-TW" sz="2000" i="1" smtClean="0">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𝑁</m:t>
                            </m:r>
                          </m:e>
                          <m:sub>
                            <m:r>
                              <a:rPr lang="en-US" altLang="zh-TW" sz="2000" i="1">
                                <a:latin typeface="Cambria Math" panose="02040503050406030204" pitchFamily="18" charset="0"/>
                              </a:rPr>
                              <m:t>𝐼</m:t>
                            </m:r>
                          </m:sub>
                        </m:sSub>
                        <m:r>
                          <a:rPr lang="en-US" altLang="zh-TW" sz="2000" i="1">
                            <a:latin typeface="Cambria Math" panose="02040503050406030204" pitchFamily="18" charset="0"/>
                          </a:rPr>
                          <m:t> , </m:t>
                        </m:r>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𝐸</m:t>
                            </m:r>
                          </m:e>
                          <m:sub>
                            <m:r>
                              <a:rPr lang="en-US" altLang="zh-TW" sz="2000" b="0" i="1" smtClean="0">
                                <a:latin typeface="Cambria Math" panose="02040503050406030204" pitchFamily="18" charset="0"/>
                              </a:rPr>
                              <m:t>𝐼</m:t>
                            </m:r>
                            <m:r>
                              <a:rPr lang="en-US" altLang="zh-TW" sz="2000" b="0" i="1" smtClean="0">
                                <a:latin typeface="Cambria Math" panose="02040503050406030204" pitchFamily="18" charset="0"/>
                              </a:rPr>
                              <m:t>  </m:t>
                            </m:r>
                          </m:sub>
                        </m:sSub>
                        <m:r>
                          <a:rPr lang="en-US" altLang="zh-TW" sz="2000" b="0" i="1"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𝐼</m:t>
                            </m:r>
                          </m:sub>
                        </m:sSub>
                        <m:r>
                          <a:rPr lang="en-US" altLang="zh-TW" sz="2000" b="0" i="1" smtClean="0">
                            <a:latin typeface="Cambria Math" panose="02040503050406030204" pitchFamily="18" charset="0"/>
                          </a:rPr>
                          <m:t> ,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𝐵</m:t>
                            </m:r>
                          </m:e>
                          <m:sub>
                            <m:r>
                              <a:rPr lang="en-US" altLang="zh-TW" sz="2000" b="0" i="1" smtClean="0">
                                <a:latin typeface="Cambria Math" panose="02040503050406030204" pitchFamily="18" charset="0"/>
                              </a:rPr>
                              <m:t>𝐼</m:t>
                            </m:r>
                          </m:sub>
                        </m:sSub>
                      </m:e>
                    </m:d>
                  </m:oMath>
                </a14:m>
                <a:endParaRPr lang="en-US" altLang="zh-TW" sz="2000" i="1" smtClean="0">
                  <a:latin typeface="Cambria Math" panose="02040503050406030204" pitchFamily="18" charset="0"/>
                </a:endParaRPr>
              </a:p>
              <a:p>
                <a:pPr marL="0" indent="0">
                  <a:buNone/>
                </a:pPr>
                <a:endParaRPr lang="en-US" altLang="zh-TW" sz="2400" i="1" smtClean="0">
                  <a:latin typeface="Cambria Math" panose="02040503050406030204" pitchFamily="18" charset="0"/>
                </a:endParaRPr>
              </a:p>
              <a:p>
                <a:r>
                  <a:rPr lang="en-US" altLang="zh-TW" sz="2400" i="1" smtClean="0">
                    <a:latin typeface="Cambria Math" panose="02040503050406030204" pitchFamily="18" charset="0"/>
                  </a:rPr>
                  <a:t>1.</a:t>
                </a:r>
              </a:p>
              <a:p>
                <a:r>
                  <a:rPr lang="en-US" altLang="zh-TW" sz="2400" i="1" smtClean="0">
                    <a:latin typeface="Cambria Math" panose="02040503050406030204" pitchFamily="18" charset="0"/>
                  </a:rPr>
                  <a:t>2. </a:t>
                </a:r>
                <a14:m>
                  <m:oMath xmlns:m="http://schemas.openxmlformats.org/officeDocument/2006/math">
                    <m:sSub>
                      <m:sSubPr>
                        <m:ctrlPr>
                          <a:rPr lang="en-US" altLang="zh-TW" sz="2000" i="1">
                            <a:solidFill>
                              <a:schemeClr val="tx1">
                                <a:lumMod val="75000"/>
                                <a:lumOff val="25000"/>
                              </a:schemeClr>
                            </a:solidFill>
                            <a:latin typeface="Cambria Math" panose="02040503050406030204" pitchFamily="18" charset="0"/>
                          </a:rPr>
                        </m:ctrlPr>
                      </m:sSubPr>
                      <m:e>
                        <m:r>
                          <a:rPr lang="en-US" altLang="zh-TW" sz="2000">
                            <a:solidFill>
                              <a:schemeClr val="tx1">
                                <a:lumMod val="75000"/>
                                <a:lumOff val="25000"/>
                              </a:schemeClr>
                            </a:solidFill>
                            <a:latin typeface="Cambria Math" panose="02040503050406030204" pitchFamily="18" charset="0"/>
                          </a:rPr>
                          <m:t>  </m:t>
                        </m:r>
                        <m:r>
                          <a:rPr lang="en-US" altLang="zh-TW" sz="2000">
                            <a:solidFill>
                              <a:schemeClr val="tx1">
                                <a:lumMod val="75000"/>
                                <a:lumOff val="25000"/>
                              </a:schemeClr>
                            </a:solidFill>
                            <a:latin typeface="Cambria Math" panose="02040503050406030204" pitchFamily="18" charset="0"/>
                          </a:rPr>
                          <m:t>𝐸</m:t>
                        </m:r>
                      </m:e>
                      <m:sub>
                        <m:r>
                          <a:rPr lang="en-US" altLang="zh-TW" sz="2000">
                            <a:solidFill>
                              <a:schemeClr val="tx1">
                                <a:lumMod val="75000"/>
                                <a:lumOff val="25000"/>
                              </a:schemeClr>
                            </a:solidFill>
                            <a:latin typeface="Cambria Math" panose="02040503050406030204" pitchFamily="18" charset="0"/>
                          </a:rPr>
                          <m:t>𝐼</m:t>
                        </m:r>
                        <m:r>
                          <a:rPr lang="en-US" altLang="zh-TW" sz="2000">
                            <a:solidFill>
                              <a:schemeClr val="tx1">
                                <a:lumMod val="75000"/>
                                <a:lumOff val="25000"/>
                              </a:schemeClr>
                            </a:solidFill>
                            <a:latin typeface="Cambria Math" panose="02040503050406030204" pitchFamily="18" charset="0"/>
                          </a:rPr>
                          <m:t>  </m:t>
                        </m:r>
                      </m:sub>
                    </m:sSub>
                  </m:oMath>
                </a14:m>
                <a:r>
                  <a:rPr lang="zh-TW" altLang="en-US" sz="2000">
                    <a:solidFill>
                      <a:schemeClr val="tx1">
                        <a:lumMod val="75000"/>
                        <a:lumOff val="25000"/>
                      </a:schemeClr>
                    </a:solidFill>
                  </a:rPr>
                  <a:t> </a:t>
                </a:r>
                <a:r>
                  <a:rPr lang="en-US" altLang="zh-TW" sz="2000">
                    <a:solidFill>
                      <a:schemeClr val="tx1">
                        <a:lumMod val="75000"/>
                        <a:lumOff val="25000"/>
                      </a:schemeClr>
                    </a:solidFill>
                  </a:rPr>
                  <a:t>stands for the set of physical </a:t>
                </a:r>
                <a:r>
                  <a:rPr lang="en-US" altLang="zh-TW" sz="2000" smtClean="0">
                    <a:solidFill>
                      <a:schemeClr val="tx1">
                        <a:lumMod val="75000"/>
                        <a:lumOff val="25000"/>
                      </a:schemeClr>
                    </a:solidFill>
                  </a:rPr>
                  <a:t>links </a:t>
                </a:r>
              </a:p>
              <a:p>
                <a:endParaRPr lang="en-US" altLang="zh-TW" sz="2000" smtClean="0">
                  <a:solidFill>
                    <a:schemeClr val="tx1">
                      <a:lumMod val="75000"/>
                      <a:lumOff val="25000"/>
                    </a:schemeClr>
                  </a:solidFill>
                </a:endParaRPr>
              </a:p>
              <a:p>
                <a:pPr lvl="1"/>
                <a:endParaRPr lang="en-US" altLang="zh-TW" sz="1600" smtClean="0">
                  <a:solidFill>
                    <a:schemeClr val="tx1">
                      <a:lumMod val="75000"/>
                      <a:lumOff val="25000"/>
                    </a:schemeClr>
                  </a:solidFill>
                </a:endParaRPr>
              </a:p>
              <a:p>
                <a:pPr lvl="1"/>
                <a:endParaRPr lang="en-US" altLang="zh-TW" sz="1600"/>
              </a:p>
              <a:p>
                <a:endParaRPr lang="en-US" altLang="zh-TW" sz="2000" smtClean="0">
                  <a:solidFill>
                    <a:schemeClr val="tx1">
                      <a:lumMod val="75000"/>
                      <a:lumOff val="25000"/>
                    </a:schemeClr>
                  </a:solidFill>
                </a:endParaRPr>
              </a:p>
              <a:p>
                <a:r>
                  <a:rPr lang="en-US" altLang="zh-TW" sz="2000" smtClean="0">
                    <a:solidFill>
                      <a:schemeClr val="tx1">
                        <a:lumMod val="75000"/>
                        <a:lumOff val="25000"/>
                      </a:schemeClr>
                    </a:solidFill>
                  </a:rPr>
                  <a:t>3. </a:t>
                </a:r>
              </a:p>
              <a:p>
                <a:endParaRPr lang="en-US" altLang="zh-TW" sz="2000">
                  <a:solidFill>
                    <a:schemeClr val="tx1">
                      <a:lumMod val="75000"/>
                      <a:lumOff val="25000"/>
                    </a:schemeClr>
                  </a:solidFill>
                </a:endParaRPr>
              </a:p>
              <a:p>
                <a:r>
                  <a:rPr lang="en-US" altLang="zh-TW" sz="2000" smtClean="0">
                    <a:solidFill>
                      <a:schemeClr val="tx1">
                        <a:lumMod val="75000"/>
                        <a:lumOff val="25000"/>
                      </a:schemeClr>
                    </a:solidFill>
                  </a:rPr>
                  <a:t>4. </a:t>
                </a:r>
                <a:endParaRPr lang="zh-TW" altLang="en-US" sz="2000">
                  <a:solidFill>
                    <a:schemeClr val="tx1">
                      <a:lumMod val="75000"/>
                      <a:lumOff val="25000"/>
                    </a:schemeClr>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b="-970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33</a:t>
            </a:fld>
            <a:endParaRPr lang="en-US" altLang="zh-TW"/>
          </a:p>
        </p:txBody>
      </p:sp>
      <p:pic>
        <p:nvPicPr>
          <p:cNvPr id="7" name="圖片 6"/>
          <p:cNvPicPr>
            <a:picLocks noChangeAspect="1"/>
          </p:cNvPicPr>
          <p:nvPr/>
        </p:nvPicPr>
        <p:blipFill>
          <a:blip r:embed="rId4"/>
          <a:stretch>
            <a:fillRect/>
          </a:stretch>
        </p:blipFill>
        <p:spPr>
          <a:xfrm>
            <a:off x="1331640" y="3140968"/>
            <a:ext cx="2271857" cy="515178"/>
          </a:xfrm>
          <a:prstGeom prst="rect">
            <a:avLst/>
          </a:prstGeom>
        </p:spPr>
      </p:pic>
      <p:pic>
        <p:nvPicPr>
          <p:cNvPr id="12" name="圖片 11"/>
          <p:cNvPicPr>
            <a:picLocks noChangeAspect="1"/>
          </p:cNvPicPr>
          <p:nvPr/>
        </p:nvPicPr>
        <p:blipFill>
          <a:blip r:embed="rId5"/>
          <a:stretch>
            <a:fillRect/>
          </a:stretch>
        </p:blipFill>
        <p:spPr>
          <a:xfrm>
            <a:off x="5868144" y="3656146"/>
            <a:ext cx="1961144" cy="340833"/>
          </a:xfrm>
          <a:prstGeom prst="rect">
            <a:avLst/>
          </a:prstGeom>
        </p:spPr>
      </p:pic>
      <p:pic>
        <p:nvPicPr>
          <p:cNvPr id="13" name="圖片 12"/>
          <p:cNvPicPr>
            <a:picLocks noChangeAspect="1"/>
          </p:cNvPicPr>
          <p:nvPr/>
        </p:nvPicPr>
        <p:blipFill>
          <a:blip r:embed="rId6"/>
          <a:stretch>
            <a:fillRect/>
          </a:stretch>
        </p:blipFill>
        <p:spPr>
          <a:xfrm>
            <a:off x="1014656" y="4001202"/>
            <a:ext cx="5400600" cy="1084221"/>
          </a:xfrm>
          <a:prstGeom prst="rect">
            <a:avLst/>
          </a:prstGeom>
        </p:spPr>
      </p:pic>
      <p:pic>
        <p:nvPicPr>
          <p:cNvPr id="14" name="圖片 13"/>
          <p:cNvPicPr>
            <a:picLocks noChangeAspect="1"/>
          </p:cNvPicPr>
          <p:nvPr/>
        </p:nvPicPr>
        <p:blipFill>
          <a:blip r:embed="rId7"/>
          <a:stretch>
            <a:fillRect/>
          </a:stretch>
        </p:blipFill>
        <p:spPr>
          <a:xfrm>
            <a:off x="1331640" y="5196914"/>
            <a:ext cx="2930828" cy="625609"/>
          </a:xfrm>
          <a:prstGeom prst="rect">
            <a:avLst/>
          </a:prstGeom>
        </p:spPr>
      </p:pic>
      <p:pic>
        <p:nvPicPr>
          <p:cNvPr id="15" name="圖片 14"/>
          <p:cNvPicPr>
            <a:picLocks noChangeAspect="1"/>
          </p:cNvPicPr>
          <p:nvPr/>
        </p:nvPicPr>
        <p:blipFill>
          <a:blip r:embed="rId8"/>
          <a:stretch>
            <a:fillRect/>
          </a:stretch>
        </p:blipFill>
        <p:spPr>
          <a:xfrm>
            <a:off x="1331640" y="5987868"/>
            <a:ext cx="2828746" cy="622116"/>
          </a:xfrm>
          <a:prstGeom prst="rect">
            <a:avLst/>
          </a:prstGeom>
        </p:spPr>
      </p:pic>
    </p:spTree>
    <p:extLst>
      <p:ext uri="{BB962C8B-B14F-4D97-AF65-F5344CB8AC3E}">
        <p14:creationId xmlns:p14="http://schemas.microsoft.com/office/powerpoint/2010/main" val="1471838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B. NETWORK SLICE REQUEST MODEL</a:t>
            </a:r>
            <a:endParaRPr lang="zh-TW" altLang="en-US" sz="2400" b="0">
              <a:solidFill>
                <a:schemeClr val="tx2">
                  <a:lumMod val="75000"/>
                </a:schemeClr>
              </a:solidFill>
              <a:cs typeface="+mn-cs"/>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𝑁𝑆</m:t>
                        </m:r>
                      </m:sub>
                    </m:sSub>
                  </m:oMath>
                </a14:m>
                <a:r>
                  <a:rPr lang="zh-TW" altLang="en-US" smtClean="0"/>
                  <a:t> </a:t>
                </a:r>
                <a:r>
                  <a:rPr lang="en-US" altLang="zh-TW"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𝑒</m:t>
                        </m:r>
                      </m:sub>
                    </m:sSub>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 </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𝑅</m:t>
                        </m:r>
                      </m:e>
                      <m:sub>
                        <m:r>
                          <a:rPr lang="en-US" altLang="zh-TW" b="0" i="1" smtClean="0">
                            <a:latin typeface="Cambria Math" panose="02040503050406030204" pitchFamily="18" charset="0"/>
                            <a:ea typeface="Cambria Math" panose="02040503050406030204" pitchFamily="18" charset="0"/>
                          </a:rPr>
                          <m:t>𝑚</m:t>
                        </m:r>
                      </m:sub>
                    </m:sSub>
                    <m:r>
                      <a:rPr lang="en-US" altLang="zh-TW" b="0" i="1" smtClean="0">
                        <a:latin typeface="Cambria Math" panose="02040503050406030204" pitchFamily="18" charset="0"/>
                        <a:ea typeface="Cambria Math" panose="02040503050406030204" pitchFamily="18" charset="0"/>
                      </a:rPr>
                      <m:t> ∪ </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𝑅</m:t>
                        </m:r>
                      </m:e>
                      <m:sub>
                        <m:r>
                          <a:rPr lang="en-US" altLang="zh-TW" b="0" i="1" smtClean="0">
                            <a:latin typeface="Cambria Math" panose="02040503050406030204" pitchFamily="18" charset="0"/>
                            <a:ea typeface="Cambria Math" panose="02040503050406030204" pitchFamily="18" charset="0"/>
                          </a:rPr>
                          <m:t>𝑢</m:t>
                        </m:r>
                      </m:sub>
                    </m:sSub>
                  </m:oMath>
                </a14:m>
                <a:endParaRPr lang="en-US" altLang="zh-TW" smtClean="0"/>
              </a:p>
              <a:p>
                <a:r>
                  <a:rPr lang="en-US" altLang="zh-TW" sz="2400"/>
                  <a:t>Each request is regarded </a:t>
                </a:r>
                <a:r>
                  <a:rPr lang="en-US" altLang="zh-TW" sz="2400" smtClean="0"/>
                  <a:t>as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𝐺</m:t>
                        </m:r>
                      </m:e>
                      <m:sub>
                        <m:r>
                          <a:rPr lang="en-US" altLang="zh-TW" sz="2400" b="0" i="1" smtClean="0">
                            <a:latin typeface="Cambria Math" panose="02040503050406030204" pitchFamily="18" charset="0"/>
                          </a:rPr>
                          <m:t>𝑅</m:t>
                        </m:r>
                      </m:sub>
                    </m:sSub>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𝑁</m:t>
                        </m:r>
                      </m:e>
                      <m:sub>
                        <m:r>
                          <a:rPr lang="en-US" altLang="zh-TW" sz="2400" b="0" i="1" smtClean="0">
                            <a:latin typeface="Cambria Math" panose="02040503050406030204" pitchFamily="18" charset="0"/>
                          </a:rPr>
                          <m:t>𝑅</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𝐸</m:t>
                        </m:r>
                      </m:e>
                      <m:sub>
                        <m:r>
                          <a:rPr lang="en-US" altLang="zh-TW" sz="2400" b="0" i="1" smtClean="0">
                            <a:latin typeface="Cambria Math" panose="02040503050406030204" pitchFamily="18" charset="0"/>
                          </a:rPr>
                          <m:t>𝑅</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𝐵</m:t>
                        </m:r>
                      </m:e>
                      <m:sub>
                        <m:r>
                          <a:rPr lang="en-US" altLang="zh-TW" sz="2400" b="0" i="1" smtClean="0">
                            <a:latin typeface="Cambria Math" panose="02040503050406030204" pitchFamily="18" charset="0"/>
                          </a:rPr>
                          <m:t>𝑅</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𝑅</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𝑇</m:t>
                        </m:r>
                      </m:e>
                      <m:sub>
                        <m:r>
                          <a:rPr lang="en-US" altLang="zh-TW" sz="2400" b="0" i="1" smtClean="0">
                            <a:latin typeface="Cambria Math" panose="02040503050406030204" pitchFamily="18" charset="0"/>
                          </a:rPr>
                          <m:t>𝑅</m:t>
                        </m:r>
                      </m:sub>
                    </m:sSub>
                    <m:r>
                      <a:rPr lang="en-US" altLang="zh-TW" sz="2400" b="0" i="1" smtClean="0">
                        <a:latin typeface="Cambria Math" panose="02040503050406030204" pitchFamily="18" charset="0"/>
                      </a:rPr>
                      <m:t>)</m:t>
                    </m:r>
                  </m:oMath>
                </a14:m>
                <a:endParaRPr lang="en-US" altLang="zh-TW" smtClean="0"/>
              </a:p>
              <a:p>
                <a:pPr lvl="1"/>
                <a14:m>
                  <m:oMath xmlns:m="http://schemas.openxmlformats.org/officeDocument/2006/math">
                    <m:sSub>
                      <m:sSubPr>
                        <m:ctrlPr>
                          <a:rPr lang="en-US" altLang="zh-TW" sz="2000" i="1">
                            <a:latin typeface="Cambria Math" panose="02040503050406030204" pitchFamily="18" charset="0"/>
                          </a:rPr>
                        </m:ctrlPr>
                      </m:sSubPr>
                      <m:e>
                        <m:r>
                          <a:rPr lang="en-US" altLang="zh-TW" sz="2000">
                            <a:latin typeface="Cambria Math" panose="02040503050406030204" pitchFamily="18" charset="0"/>
                          </a:rPr>
                          <m:t>𝑁</m:t>
                        </m:r>
                      </m:e>
                      <m:sub>
                        <m:r>
                          <a:rPr lang="en-US" altLang="zh-TW" sz="2000">
                            <a:latin typeface="Cambria Math" panose="02040503050406030204" pitchFamily="18" charset="0"/>
                          </a:rPr>
                          <m:t>𝑅</m:t>
                        </m:r>
                      </m:sub>
                    </m:sSub>
                  </m:oMath>
                </a14:m>
                <a:r>
                  <a:rPr lang="zh-TW" altLang="en-US" sz="2000"/>
                  <a:t> </a:t>
                </a:r>
                <a:r>
                  <a:rPr lang="en-US" altLang="zh-TW" sz="2000"/>
                  <a:t>represents nodes of network </a:t>
                </a:r>
                <a:r>
                  <a:rPr lang="en-US" altLang="zh-TW" sz="2000" smtClean="0"/>
                  <a:t>slice</a:t>
                </a:r>
              </a:p>
              <a:p>
                <a:pPr lvl="1"/>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𝐸</m:t>
                        </m:r>
                      </m:e>
                      <m:sub>
                        <m:r>
                          <a:rPr lang="en-US" altLang="zh-TW" sz="2000" i="1">
                            <a:latin typeface="Cambria Math" panose="02040503050406030204" pitchFamily="18" charset="0"/>
                          </a:rPr>
                          <m:t>𝑅</m:t>
                        </m:r>
                      </m:sub>
                    </m:sSub>
                  </m:oMath>
                </a14:m>
                <a:r>
                  <a:rPr lang="en-US" altLang="zh-TW" sz="2000" smtClean="0"/>
                  <a:t> represents links</a:t>
                </a:r>
              </a:p>
              <a:p>
                <a:pPr lvl="1"/>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𝐵</m:t>
                        </m:r>
                      </m:e>
                      <m:sub>
                        <m:r>
                          <a:rPr lang="en-US" altLang="zh-TW" sz="2000" i="1">
                            <a:latin typeface="Cambria Math" panose="02040503050406030204" pitchFamily="18" charset="0"/>
                          </a:rPr>
                          <m:t>𝑅</m:t>
                        </m:r>
                      </m:sub>
                    </m:sSub>
                  </m:oMath>
                </a14:m>
                <a:r>
                  <a:rPr lang="en-US" altLang="zh-TW" sz="2000" smtClean="0"/>
                  <a:t> denotes capacity</a:t>
                </a:r>
              </a:p>
              <a:p>
                <a:pPr lvl="1"/>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𝐶</m:t>
                        </m:r>
                      </m:e>
                      <m:sub>
                        <m:r>
                          <a:rPr lang="en-US" altLang="zh-TW" sz="2000" i="1">
                            <a:latin typeface="Cambria Math" panose="02040503050406030204" pitchFamily="18" charset="0"/>
                          </a:rPr>
                          <m:t>𝑅</m:t>
                        </m:r>
                      </m:sub>
                    </m:sSub>
                  </m:oMath>
                </a14:m>
                <a:r>
                  <a:rPr lang="en-US" altLang="zh-TW" sz="2000" smtClean="0"/>
                  <a:t> denotes bandwidth</a:t>
                </a:r>
              </a:p>
              <a:p>
                <a:pPr lvl="1"/>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𝑇</m:t>
                        </m:r>
                      </m:e>
                      <m:sub>
                        <m:r>
                          <a:rPr lang="en-US" altLang="zh-TW" sz="2000" i="1">
                            <a:latin typeface="Cambria Math" panose="02040503050406030204" pitchFamily="18" charset="0"/>
                          </a:rPr>
                          <m:t>𝑅</m:t>
                        </m:r>
                      </m:sub>
                    </m:sSub>
                  </m:oMath>
                </a14:m>
                <a:r>
                  <a:rPr lang="en-US" altLang="zh-TW" sz="2000" smtClean="0"/>
                  <a:t> is </a:t>
                </a:r>
                <a:r>
                  <a:rPr lang="en-US" altLang="zh-TW" sz="2000"/>
                  <a:t>the duration of the NSR remaining in the infrastructure </a:t>
                </a:r>
                <a:r>
                  <a:rPr lang="en-US" altLang="zh-TW" sz="2000" smtClean="0"/>
                  <a:t>network</a:t>
                </a:r>
              </a:p>
              <a:p>
                <a:endParaRPr lang="zh-TW" altLang="en-US" sz="240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175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34</a:t>
            </a:fld>
            <a:endParaRPr lang="en-US" altLang="zh-TW"/>
          </a:p>
        </p:txBody>
      </p:sp>
      <p:pic>
        <p:nvPicPr>
          <p:cNvPr id="5" name="圖片 4"/>
          <p:cNvPicPr>
            <a:picLocks noChangeAspect="1"/>
          </p:cNvPicPr>
          <p:nvPr/>
        </p:nvPicPr>
        <p:blipFill>
          <a:blip r:embed="rId4"/>
          <a:stretch>
            <a:fillRect/>
          </a:stretch>
        </p:blipFill>
        <p:spPr>
          <a:xfrm>
            <a:off x="1115616" y="5229200"/>
            <a:ext cx="7056783" cy="478303"/>
          </a:xfrm>
          <a:prstGeom prst="rect">
            <a:avLst/>
          </a:prstGeom>
        </p:spPr>
      </p:pic>
    </p:spTree>
    <p:extLst>
      <p:ext uri="{BB962C8B-B14F-4D97-AF65-F5344CB8AC3E}">
        <p14:creationId xmlns:p14="http://schemas.microsoft.com/office/powerpoint/2010/main" val="1253231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C. Slice Deployment Model</a:t>
            </a:r>
            <a:endParaRPr lang="zh-TW" altLang="en-US" sz="2400" b="0">
              <a:solidFill>
                <a:schemeClr val="tx2">
                  <a:lumMod val="75000"/>
                </a:schemeClr>
              </a:solidFill>
              <a:cs typeface="+mn-cs"/>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35</a:t>
            </a:fld>
            <a:endParaRPr lang="en-US" altLang="zh-TW"/>
          </a:p>
        </p:txBody>
      </p:sp>
      <p:sp>
        <p:nvSpPr>
          <p:cNvPr id="3" name="內容版面配置區 2"/>
          <p:cNvSpPr>
            <a:spLocks noGrp="1"/>
          </p:cNvSpPr>
          <p:nvPr>
            <p:ph idx="1"/>
          </p:nvPr>
        </p:nvSpPr>
        <p:spPr/>
        <p:txBody>
          <a:bodyPr/>
          <a:lstStyle/>
          <a:p>
            <a:r>
              <a:rPr lang="en-US" altLang="zh-TW" sz="2400"/>
              <a:t>Slice deployment is a process in which nodes of slice requests are </a:t>
            </a:r>
            <a:r>
              <a:rPr lang="en-US" altLang="zh-TW" sz="2400">
                <a:solidFill>
                  <a:srgbClr val="FF0000"/>
                </a:solidFill>
              </a:rPr>
              <a:t>mapped onto substrate nodes and links </a:t>
            </a:r>
            <a:r>
              <a:rPr lang="en-US" altLang="zh-TW" sz="2400"/>
              <a:t>are mapped onto substrate paths on the premise of meeting service demands of slices.</a:t>
            </a:r>
            <a:endParaRPr lang="zh-TW" altLang="en-US" sz="2400"/>
          </a:p>
        </p:txBody>
      </p:sp>
    </p:spTree>
    <p:extLst>
      <p:ext uri="{BB962C8B-B14F-4D97-AF65-F5344CB8AC3E}">
        <p14:creationId xmlns:p14="http://schemas.microsoft.com/office/powerpoint/2010/main" val="2541707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0473"/>
            <a:ext cx="8229600" cy="1143000"/>
          </a:xfrm>
        </p:spPr>
        <p:txBody>
          <a:bodyPr/>
          <a:lstStyle/>
          <a:p>
            <a:r>
              <a:rPr lang="en-US" altLang="zh-TW" sz="2400" b="0">
                <a:solidFill>
                  <a:schemeClr val="tx2">
                    <a:lumMod val="75000"/>
                  </a:schemeClr>
                </a:solidFill>
                <a:cs typeface="+mn-cs"/>
              </a:rPr>
              <a:t>C. Slice Deployment Model</a:t>
            </a:r>
            <a:endParaRPr lang="zh-TW" altLang="en-US" sz="2400" b="0">
              <a:solidFill>
                <a:schemeClr val="tx2">
                  <a:lumMod val="75000"/>
                </a:schemeClr>
              </a:solidFill>
              <a:cs typeface="+mn-cs"/>
            </a:endParaRPr>
          </a:p>
        </p:txBody>
      </p:sp>
      <p:sp>
        <p:nvSpPr>
          <p:cNvPr id="4" name="投影片編號版面配置區 3"/>
          <p:cNvSpPr>
            <a:spLocks noGrp="1"/>
          </p:cNvSpPr>
          <p:nvPr>
            <p:ph type="sldNum" sz="quarter" idx="12"/>
          </p:nvPr>
        </p:nvSpPr>
        <p:spPr>
          <a:xfrm>
            <a:off x="3429000" y="6292185"/>
            <a:ext cx="2133600" cy="365125"/>
          </a:xfrm>
        </p:spPr>
        <p:txBody>
          <a:bodyPr/>
          <a:lstStyle/>
          <a:p>
            <a:pPr>
              <a:defRPr/>
            </a:pPr>
            <a:fld id="{B8ED7AE9-F3FC-4C4C-BC85-C60B2AF50738}" type="slidenum">
              <a:rPr lang="en-US" altLang="zh-TW" smtClean="0"/>
              <a:pPr>
                <a:defRPr/>
              </a:pPr>
              <a:t>36</a:t>
            </a:fld>
            <a:endParaRPr lang="en-US" altLang="zh-TW"/>
          </a:p>
        </p:txBody>
      </p:sp>
      <p:pic>
        <p:nvPicPr>
          <p:cNvPr id="7" name="內容版面配置區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007604" y="2500367"/>
            <a:ext cx="7128792" cy="39402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文字方塊 9"/>
              <p:cNvSpPr txBox="1"/>
              <p:nvPr/>
            </p:nvSpPr>
            <p:spPr>
              <a:xfrm>
                <a:off x="683568" y="1600681"/>
                <a:ext cx="7776864" cy="400110"/>
              </a:xfrm>
              <a:prstGeom prst="rect">
                <a:avLst/>
              </a:prstGeom>
              <a:noFill/>
            </p:spPr>
            <p:txBody>
              <a:bodyPr wrap="square" rtlCol="0">
                <a:spAutoFit/>
              </a:bodyPr>
              <a:lstStyle/>
              <a:p>
                <a:r>
                  <a:rPr lang="en-US" altLang="zh-TW" sz="1600" smtClean="0"/>
                  <a:t> </a:t>
                </a:r>
                <a:r>
                  <a:rPr lang="en-US" altLang="zh-TW" sz="2000">
                    <a:solidFill>
                      <a:schemeClr val="tx2">
                        <a:lumMod val="75000"/>
                      </a:schemeClr>
                    </a:solidFill>
                    <a:latin typeface="微軟正黑體" pitchFamily="34" charset="-120"/>
                    <a:ea typeface="微軟正黑體" pitchFamily="34" charset="-120"/>
                    <a:cs typeface="+mn-cs"/>
                  </a:rPr>
                  <a:t>VNFs of eMBB slice are mapped in </a:t>
                </a:r>
                <a:r>
                  <a:rPr lang="en-US" altLang="zh-TW" sz="2000" smtClean="0">
                    <a:solidFill>
                      <a:schemeClr val="tx2">
                        <a:lumMod val="75000"/>
                      </a:schemeClr>
                    </a:solidFill>
                    <a:latin typeface="微軟正黑體" pitchFamily="34" charset="-120"/>
                    <a:ea typeface="微軟正黑體" pitchFamily="34" charset="-120"/>
                    <a:cs typeface="+mn-cs"/>
                  </a:rPr>
                  <a:t>nodes</a:t>
                </a:r>
                <a14:m>
                  <m:oMath xmlns:m="http://schemas.openxmlformats.org/officeDocument/2006/math">
                    <m:r>
                      <a:rPr lang="en-US" altLang="zh-TW" sz="2000" b="0" i="1" smtClean="0">
                        <a:solidFill>
                          <a:schemeClr val="tx2">
                            <a:lumMod val="75000"/>
                          </a:schemeClr>
                        </a:solidFill>
                        <a:latin typeface="Cambria Math" panose="02040503050406030204" pitchFamily="18" charset="0"/>
                        <a:ea typeface="微軟正黑體" pitchFamily="34" charset="-120"/>
                        <a:cs typeface="+mn-cs"/>
                      </a:rPr>
                      <m:t> </m:t>
                    </m:r>
                    <m:sSub>
                      <m:sSubPr>
                        <m:ctrlPr>
                          <a:rPr lang="en-US" altLang="zh-TW" sz="2000" b="0" i="1" smtClean="0">
                            <a:solidFill>
                              <a:schemeClr val="tx2">
                                <a:lumMod val="75000"/>
                              </a:schemeClr>
                            </a:solidFill>
                            <a:latin typeface="Cambria Math" panose="02040503050406030204" pitchFamily="18" charset="0"/>
                            <a:ea typeface="微軟正黑體" pitchFamily="34" charset="-120"/>
                            <a:cs typeface="+mn-cs"/>
                          </a:rPr>
                        </m:ctrlPr>
                      </m:sSubPr>
                      <m:e>
                        <m:r>
                          <a:rPr lang="en-US" altLang="zh-TW" sz="2000" b="0" i="1" smtClean="0">
                            <a:solidFill>
                              <a:schemeClr val="tx2">
                                <a:lumMod val="75000"/>
                              </a:schemeClr>
                            </a:solidFill>
                            <a:latin typeface="Cambria Math" panose="02040503050406030204" pitchFamily="18" charset="0"/>
                            <a:ea typeface="微軟正黑體" pitchFamily="34" charset="-120"/>
                            <a:cs typeface="+mn-cs"/>
                          </a:rPr>
                          <m:t>𝐵</m:t>
                        </m:r>
                      </m:e>
                      <m:sub>
                        <m:r>
                          <a:rPr lang="en-US" altLang="zh-TW" sz="2000" b="0" i="1" smtClean="0">
                            <a:solidFill>
                              <a:schemeClr val="tx2">
                                <a:lumMod val="75000"/>
                              </a:schemeClr>
                            </a:solidFill>
                            <a:latin typeface="Cambria Math" panose="02040503050406030204" pitchFamily="18" charset="0"/>
                            <a:ea typeface="微軟正黑體" pitchFamily="34" charset="-120"/>
                            <a:cs typeface="+mn-cs"/>
                          </a:rPr>
                          <m:t>1</m:t>
                        </m:r>
                      </m:sub>
                    </m:sSub>
                    <m:r>
                      <a:rPr lang="en-US" altLang="zh-TW" sz="2000" b="0" i="1" smtClean="0">
                        <a:solidFill>
                          <a:schemeClr val="tx2">
                            <a:lumMod val="75000"/>
                          </a:schemeClr>
                        </a:solidFill>
                        <a:latin typeface="Cambria Math" panose="02040503050406030204" pitchFamily="18" charset="0"/>
                        <a:ea typeface="微軟正黑體" pitchFamily="34" charset="-120"/>
                        <a:cs typeface="+mn-cs"/>
                      </a:rPr>
                      <m:t>, </m:t>
                    </m:r>
                    <m:sSub>
                      <m:sSubPr>
                        <m:ctrlPr>
                          <a:rPr lang="en-US" altLang="zh-TW" sz="2000" b="0" i="1" smtClean="0">
                            <a:solidFill>
                              <a:schemeClr val="tx2">
                                <a:lumMod val="75000"/>
                              </a:schemeClr>
                            </a:solidFill>
                            <a:latin typeface="Cambria Math" panose="02040503050406030204" pitchFamily="18" charset="0"/>
                            <a:ea typeface="微軟正黑體" pitchFamily="34" charset="-120"/>
                            <a:cs typeface="+mn-cs"/>
                          </a:rPr>
                        </m:ctrlPr>
                      </m:sSubPr>
                      <m:e>
                        <m:r>
                          <a:rPr lang="en-US" altLang="zh-TW" sz="2000" b="0" i="1" smtClean="0">
                            <a:solidFill>
                              <a:schemeClr val="tx2">
                                <a:lumMod val="75000"/>
                              </a:schemeClr>
                            </a:solidFill>
                            <a:latin typeface="Cambria Math" panose="02040503050406030204" pitchFamily="18" charset="0"/>
                            <a:ea typeface="微軟正黑體" pitchFamily="34" charset="-120"/>
                            <a:cs typeface="+mn-cs"/>
                          </a:rPr>
                          <m:t>𝐶</m:t>
                        </m:r>
                      </m:e>
                      <m:sub>
                        <m:r>
                          <a:rPr lang="en-US" altLang="zh-TW" sz="2000" b="0" i="1" smtClean="0">
                            <a:solidFill>
                              <a:schemeClr val="tx2">
                                <a:lumMod val="75000"/>
                              </a:schemeClr>
                            </a:solidFill>
                            <a:latin typeface="Cambria Math" panose="02040503050406030204" pitchFamily="18" charset="0"/>
                            <a:ea typeface="微軟正黑體" pitchFamily="34" charset="-120"/>
                            <a:cs typeface="+mn-cs"/>
                          </a:rPr>
                          <m:t>1</m:t>
                        </m:r>
                      </m:sub>
                    </m:sSub>
                    <m:r>
                      <a:rPr lang="en-US" altLang="zh-TW" sz="2000" b="0" i="1" smtClean="0">
                        <a:solidFill>
                          <a:schemeClr val="tx2">
                            <a:lumMod val="75000"/>
                          </a:schemeClr>
                        </a:solidFill>
                        <a:latin typeface="Cambria Math" panose="02040503050406030204" pitchFamily="18" charset="0"/>
                        <a:ea typeface="微軟正黑體" pitchFamily="34" charset="-120"/>
                        <a:cs typeface="+mn-cs"/>
                      </a:rPr>
                      <m:t>, </m:t>
                    </m:r>
                    <m:sSub>
                      <m:sSubPr>
                        <m:ctrlPr>
                          <a:rPr lang="en-US" altLang="zh-TW" sz="2000" b="0" i="1" smtClean="0">
                            <a:solidFill>
                              <a:schemeClr val="tx2">
                                <a:lumMod val="75000"/>
                              </a:schemeClr>
                            </a:solidFill>
                            <a:latin typeface="Cambria Math" panose="02040503050406030204" pitchFamily="18" charset="0"/>
                            <a:ea typeface="微軟正黑體" pitchFamily="34" charset="-120"/>
                            <a:cs typeface="+mn-cs"/>
                          </a:rPr>
                        </m:ctrlPr>
                      </m:sSubPr>
                      <m:e>
                        <m:r>
                          <a:rPr lang="en-US" altLang="zh-TW" sz="2000" b="0" i="1" smtClean="0">
                            <a:solidFill>
                              <a:schemeClr val="tx2">
                                <a:lumMod val="75000"/>
                              </a:schemeClr>
                            </a:solidFill>
                            <a:latin typeface="Cambria Math" panose="02040503050406030204" pitchFamily="18" charset="0"/>
                            <a:ea typeface="微軟正黑體" pitchFamily="34" charset="-120"/>
                            <a:cs typeface="+mn-cs"/>
                          </a:rPr>
                          <m:t>𝐷</m:t>
                        </m:r>
                      </m:e>
                      <m:sub>
                        <m:r>
                          <a:rPr lang="en-US" altLang="zh-TW" sz="2000" b="0" i="1" smtClean="0">
                            <a:solidFill>
                              <a:schemeClr val="tx2">
                                <a:lumMod val="75000"/>
                              </a:schemeClr>
                            </a:solidFill>
                            <a:latin typeface="Cambria Math" panose="02040503050406030204" pitchFamily="18" charset="0"/>
                            <a:ea typeface="微軟正黑體" pitchFamily="34" charset="-120"/>
                            <a:cs typeface="+mn-cs"/>
                          </a:rPr>
                          <m:t>3</m:t>
                        </m:r>
                      </m:sub>
                    </m:sSub>
                  </m:oMath>
                </a14:m>
                <a:endParaRPr lang="zh-TW" altLang="en-US" sz="2000">
                  <a:solidFill>
                    <a:schemeClr val="tx2">
                      <a:lumMod val="75000"/>
                    </a:schemeClr>
                  </a:solidFill>
                  <a:latin typeface="微軟正黑體" pitchFamily="34" charset="-120"/>
                  <a:ea typeface="微軟正黑體" pitchFamily="34" charset="-120"/>
                  <a:cs typeface="+mn-cs"/>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683568" y="1600681"/>
                <a:ext cx="7776864" cy="400110"/>
              </a:xfrm>
              <a:prstGeom prst="rect">
                <a:avLst/>
              </a:prstGeom>
              <a:blipFill>
                <a:blip r:embed="rId4"/>
                <a:stretch>
                  <a:fillRect l="-78" t="-9231" b="-27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539552" y="2063333"/>
                <a:ext cx="41209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𝐵</m:t>
                          </m:r>
                        </m:e>
                        <m:sub>
                          <m:r>
                            <a:rPr lang="en-US" altLang="zh-TW" b="0" i="1" smtClean="0">
                              <a:latin typeface="Cambria Math" panose="02040503050406030204" pitchFamily="18" charset="0"/>
                            </a:rPr>
                            <m:t>1</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𝐵</m:t>
                          </m:r>
                        </m:e>
                        <m:sub>
                          <m:r>
                            <a:rPr lang="en-US" altLang="zh-TW" b="0" i="1" smtClean="0">
                              <a:latin typeface="Cambria Math" panose="02040503050406030204" pitchFamily="18" charset="0"/>
                              <a:ea typeface="Cambria Math" panose="02040503050406030204" pitchFamily="18" charset="0"/>
                            </a:rPr>
                            <m:t>2</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𝐶</m:t>
                          </m:r>
                        </m:e>
                        <m:sub>
                          <m:r>
                            <a:rPr lang="en-US" altLang="zh-TW" b="0" i="1" smtClean="0">
                              <a:latin typeface="Cambria Math" panose="02040503050406030204" pitchFamily="18" charset="0"/>
                              <a:ea typeface="Cambria Math" panose="02040503050406030204" pitchFamily="18" charset="0"/>
                            </a:rPr>
                            <m:t>1</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𝐶</m:t>
                          </m:r>
                        </m:e>
                        <m:sub>
                          <m:r>
                            <a:rPr lang="en-US" altLang="zh-TW" b="0" i="1" smtClean="0">
                              <a:latin typeface="Cambria Math" panose="02040503050406030204" pitchFamily="18" charset="0"/>
                              <a:ea typeface="Cambria Math" panose="02040503050406030204" pitchFamily="18" charset="0"/>
                            </a:rPr>
                            <m:t>3</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𝐷</m:t>
                          </m:r>
                        </m:e>
                        <m:sub>
                          <m:r>
                            <a:rPr lang="en-US" altLang="zh-TW" b="0" i="1" smtClean="0">
                              <a:latin typeface="Cambria Math" panose="02040503050406030204" pitchFamily="18" charset="0"/>
                              <a:ea typeface="Cambria Math" panose="02040503050406030204" pitchFamily="18" charset="0"/>
                            </a:rPr>
                            <m:t>3</m:t>
                          </m:r>
                        </m:sub>
                      </m:sSub>
                    </m:oMath>
                  </m:oMathPara>
                </a14:m>
                <a:endParaRPr lang="zh-TW" altLang="en-US"/>
              </a:p>
            </p:txBody>
          </p:sp>
        </mc:Choice>
        <mc:Fallback xmlns="">
          <p:sp>
            <p:nvSpPr>
              <p:cNvPr id="11" name="文字方塊 10"/>
              <p:cNvSpPr txBox="1">
                <a:spLocks noRot="1" noChangeAspect="1" noMove="1" noResize="1" noEditPoints="1" noAdjustHandles="1" noChangeArrowheads="1" noChangeShapeType="1" noTextEdit="1"/>
              </p:cNvSpPr>
              <p:nvPr/>
            </p:nvSpPr>
            <p:spPr>
              <a:xfrm>
                <a:off x="539552" y="2063333"/>
                <a:ext cx="4120915" cy="369332"/>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1017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C. Slice Deployment Model</a:t>
            </a:r>
            <a:endParaRPr lang="zh-TW" altLang="en-US" sz="2400" b="0">
              <a:solidFill>
                <a:schemeClr val="tx2">
                  <a:lumMod val="75000"/>
                </a:schemeClr>
              </a:solidFill>
              <a:cs typeface="+mn-cs"/>
            </a:endParaRP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916832"/>
            <a:ext cx="8422057" cy="4032448"/>
          </a:xfr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37</a:t>
            </a:fld>
            <a:endParaRPr lang="en-US" altLang="zh-TW"/>
          </a:p>
        </p:txBody>
      </p:sp>
    </p:spTree>
    <p:extLst>
      <p:ext uri="{BB962C8B-B14F-4D97-AF65-F5344CB8AC3E}">
        <p14:creationId xmlns:p14="http://schemas.microsoft.com/office/powerpoint/2010/main" val="454132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C. Slice Deployment Model</a:t>
            </a:r>
            <a:endParaRPr lang="zh-TW" altLang="en-US" sz="2400" b="0">
              <a:solidFill>
                <a:schemeClr val="tx2">
                  <a:lumMod val="75000"/>
                </a:schemeClr>
              </a:solidFill>
              <a:cs typeface="+mn-cs"/>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38</a:t>
            </a:fld>
            <a:endParaRPr lang="en-US" altLang="zh-TW"/>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417638"/>
            <a:ext cx="6120680" cy="5399679"/>
          </a:xfrm>
        </p:spPr>
      </p:pic>
    </p:spTree>
    <p:extLst>
      <p:ext uri="{BB962C8B-B14F-4D97-AF65-F5344CB8AC3E}">
        <p14:creationId xmlns:p14="http://schemas.microsoft.com/office/powerpoint/2010/main" val="30596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2400" b="1" smtClean="0"/>
          </a:p>
          <a:p>
            <a:endParaRPr lang="en-US" altLang="zh-TW" sz="2400" b="1"/>
          </a:p>
          <a:p>
            <a:endParaRPr lang="en-US" altLang="zh-TW" sz="2400" b="1" smtClean="0"/>
          </a:p>
          <a:p>
            <a:endParaRPr lang="en-US" altLang="zh-TW" sz="2400" b="1"/>
          </a:p>
          <a:p>
            <a:r>
              <a:rPr lang="en-US" altLang="zh-TW" sz="2400" b="1" smtClean="0"/>
              <a:t>IV</a:t>
            </a:r>
            <a:r>
              <a:rPr lang="en-US" altLang="zh-TW" sz="2400" b="1"/>
              <a:t>. DEPLOYMENT POLICY OF NS BASED ON CN</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39</a:t>
            </a:fld>
            <a:endParaRPr lang="en-US" altLang="zh-TW"/>
          </a:p>
        </p:txBody>
      </p:sp>
    </p:spTree>
    <p:extLst>
      <p:ext uri="{BB962C8B-B14F-4D97-AF65-F5344CB8AC3E}">
        <p14:creationId xmlns:p14="http://schemas.microsoft.com/office/powerpoint/2010/main" val="117788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Authors</a:t>
            </a:r>
            <a:endParaRPr lang="zh-TW" altLang="en-US"/>
          </a:p>
        </p:txBody>
      </p:sp>
      <p:pic>
        <p:nvPicPr>
          <p:cNvPr id="5" name="內容版面配置區 4"/>
          <p:cNvPicPr>
            <a:picLocks noGrp="1" noChangeAspect="1"/>
          </p:cNvPicPr>
          <p:nvPr>
            <p:ph idx="1"/>
          </p:nvPr>
        </p:nvPicPr>
        <p:blipFill>
          <a:blip r:embed="rId2"/>
          <a:stretch>
            <a:fillRect/>
          </a:stretch>
        </p:blipFill>
        <p:spPr>
          <a:xfrm>
            <a:off x="553767" y="1556792"/>
            <a:ext cx="5017951" cy="2053134"/>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a:t>
            </a:fld>
            <a:endParaRPr lang="en-US" altLang="zh-TW"/>
          </a:p>
        </p:txBody>
      </p:sp>
    </p:spTree>
    <p:extLst>
      <p:ext uri="{BB962C8B-B14F-4D97-AF65-F5344CB8AC3E}">
        <p14:creationId xmlns:p14="http://schemas.microsoft.com/office/powerpoint/2010/main" val="2986971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smtClean="0">
                <a:solidFill>
                  <a:schemeClr val="tx2">
                    <a:lumMod val="75000"/>
                  </a:schemeClr>
                </a:solidFill>
                <a:cs typeface="+mn-cs"/>
              </a:rPr>
              <a:t>Deployment Policy of NS Based on CN</a:t>
            </a:r>
            <a:endParaRPr lang="zh-TW" altLang="en-US"/>
          </a:p>
        </p:txBody>
      </p:sp>
      <p:sp>
        <p:nvSpPr>
          <p:cNvPr id="3" name="內容版面配置區 2"/>
          <p:cNvSpPr>
            <a:spLocks noGrp="1"/>
          </p:cNvSpPr>
          <p:nvPr>
            <p:ph idx="1"/>
          </p:nvPr>
        </p:nvSpPr>
        <p:spPr/>
        <p:txBody>
          <a:bodyPr/>
          <a:lstStyle/>
          <a:p>
            <a:pPr algn="just"/>
            <a:r>
              <a:rPr lang="en-US" altLang="zh-TW" sz="2400"/>
              <a:t>The main objective of deployment process is </a:t>
            </a:r>
            <a:r>
              <a:rPr lang="en-US" altLang="zh-TW" sz="2400">
                <a:solidFill>
                  <a:srgbClr val="FF0000"/>
                </a:solidFill>
              </a:rPr>
              <a:t>minimizing the deployment cost </a:t>
            </a:r>
            <a:r>
              <a:rPr lang="en-US" altLang="zh-TW" sz="2400"/>
              <a:t>on the </a:t>
            </a:r>
            <a:r>
              <a:rPr lang="en-US" altLang="zh-TW" sz="2800"/>
              <a:t>premise</a:t>
            </a:r>
            <a:r>
              <a:rPr lang="en-US" altLang="zh-TW" sz="2400"/>
              <a:t> of meeting NS requirements</a:t>
            </a:r>
            <a:r>
              <a:rPr lang="en-US" altLang="zh-TW" sz="2400" smtClean="0"/>
              <a:t>.</a:t>
            </a:r>
          </a:p>
          <a:p>
            <a:pPr algn="just"/>
            <a:r>
              <a:rPr lang="en-US" altLang="zh-TW" sz="2400"/>
              <a:t>In addition to the main objective, three types of slices have their </a:t>
            </a:r>
            <a:r>
              <a:rPr lang="en-US" altLang="zh-TW" sz="2400" smtClean="0"/>
              <a:t>peculiar(</a:t>
            </a:r>
            <a:r>
              <a:rPr lang="zh-TW" altLang="en-US" sz="2000" smtClean="0"/>
              <a:t>特有的</a:t>
            </a:r>
            <a:r>
              <a:rPr lang="en-US" altLang="zh-TW" sz="2400" smtClean="0"/>
              <a:t>) </a:t>
            </a:r>
            <a:r>
              <a:rPr lang="en-US" altLang="zh-TW" sz="2400"/>
              <a:t>objectives because of different service demands. </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40</a:t>
            </a:fld>
            <a:endParaRPr lang="en-US" altLang="zh-TW"/>
          </a:p>
        </p:txBody>
      </p:sp>
    </p:spTree>
    <p:extLst>
      <p:ext uri="{BB962C8B-B14F-4D97-AF65-F5344CB8AC3E}">
        <p14:creationId xmlns:p14="http://schemas.microsoft.com/office/powerpoint/2010/main" val="2151868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smtClean="0"/>
                  <a:t>1) </a:t>
                </a:r>
                <a:r>
                  <a:rPr lang="en-US" altLang="zh-TW" sz="2400"/>
                  <a:t>Placing </a:t>
                </a:r>
                <a:r>
                  <a:rPr lang="en-US" altLang="zh-TW" sz="2400" smtClean="0"/>
                  <a:t>VNFs</a:t>
                </a:r>
              </a:p>
              <a:p>
                <a:pPr lvl="1"/>
                <a:r>
                  <a:rPr lang="en-US" altLang="zh-TW" sz="2000"/>
                  <a:t>According to the literatures of VNE problem, the </a:t>
                </a:r>
                <a:r>
                  <a:rPr lang="en-US" altLang="zh-TW" sz="2000">
                    <a:solidFill>
                      <a:srgbClr val="FF0000"/>
                    </a:solidFill>
                  </a:rPr>
                  <a:t>local resources </a:t>
                </a:r>
                <a:r>
                  <a:rPr lang="en-US" altLang="zh-TW" sz="2000"/>
                  <a:t>for nodes are measured </a:t>
                </a:r>
                <a:r>
                  <a:rPr lang="en-US" altLang="zh-TW" sz="2000" smtClean="0"/>
                  <a:t>by</a:t>
                </a:r>
              </a:p>
              <a:p>
                <a:pPr marL="457200" lvl="1" indent="0">
                  <a:buNone/>
                </a:pPr>
                <a:endParaRPr lang="en-US" altLang="zh-TW" sz="2000"/>
              </a:p>
              <a:p>
                <a:pPr lvl="1"/>
                <a:endParaRPr lang="en-US" altLang="zh-TW" sz="2000" smtClean="0"/>
              </a:p>
              <a:p>
                <a:pPr lvl="1"/>
                <a:endParaRPr lang="en-US" altLang="zh-TW" sz="2000"/>
              </a:p>
              <a:p>
                <a:pPr lvl="1"/>
                <a:endParaRPr lang="en-US" altLang="zh-TW" sz="2000" smtClean="0"/>
              </a:p>
              <a:p>
                <a:pPr lvl="1"/>
                <a14:m>
                  <m:oMath xmlns:m="http://schemas.openxmlformats.org/officeDocument/2006/math">
                    <m:r>
                      <a:rPr lang="en-US" altLang="zh-TW" sz="2000" b="0" i="1" smtClean="0">
                        <a:latin typeface="Cambria Math" panose="02040503050406030204" pitchFamily="18" charset="0"/>
                      </a:rPr>
                      <m:t>𝐶</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𝑖</m:t>
                        </m:r>
                      </m:e>
                    </m:d>
                  </m:oMath>
                </a14:m>
                <a:r>
                  <a:rPr lang="en-US" altLang="zh-TW" sz="2000"/>
                  <a:t> represents the capacity </a:t>
                </a:r>
                <a:r>
                  <a:rPr lang="en-US" altLang="zh-TW" sz="2000" smtClean="0"/>
                  <a:t>of node </a:t>
                </a:r>
                <a14:m>
                  <m:oMath xmlns:m="http://schemas.openxmlformats.org/officeDocument/2006/math">
                    <m:r>
                      <a:rPr lang="en-US" altLang="zh-TW" sz="2000" b="0" i="1" smtClean="0">
                        <a:latin typeface="Cambria Math" panose="02040503050406030204" pitchFamily="18" charset="0"/>
                      </a:rPr>
                      <m:t>𝑖</m:t>
                    </m:r>
                  </m:oMath>
                </a14:m>
                <a:endParaRPr lang="en-US" altLang="zh-TW" sz="2000" smtClean="0"/>
              </a:p>
              <a:p>
                <a:pPr lvl="1"/>
                <a14:m>
                  <m:oMath xmlns:m="http://schemas.openxmlformats.org/officeDocument/2006/math">
                    <m:r>
                      <a:rPr lang="en-US" altLang="zh-TW" sz="2000" b="0" i="1" smtClean="0">
                        <a:latin typeface="Cambria Math" panose="02040503050406030204" pitchFamily="18" charset="0"/>
                      </a:rPr>
                      <m:t>𝑠</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𝑖</m:t>
                        </m:r>
                      </m:e>
                    </m:d>
                    <m:r>
                      <a:rPr lang="en-US" altLang="zh-TW" sz="2000" b="0" i="1" smtClean="0">
                        <a:latin typeface="Cambria Math" panose="02040503050406030204" pitchFamily="18" charset="0"/>
                      </a:rPr>
                      <m:t> </m:t>
                    </m:r>
                    <m:r>
                      <a:rPr lang="en-US" altLang="zh-TW" sz="2000" b="0" i="0" smtClean="0">
                        <a:latin typeface="Cambria Math" panose="02040503050406030204" pitchFamily="18" charset="0"/>
                      </a:rPr>
                      <m:t> </m:t>
                    </m:r>
                  </m:oMath>
                </a14:m>
                <a:r>
                  <a:rPr lang="en-US" altLang="zh-TW" sz="2000"/>
                  <a:t>represents the </a:t>
                </a:r>
                <a:r>
                  <a:rPr lang="en-US" altLang="zh-TW" sz="2000" smtClean="0"/>
                  <a:t>set </a:t>
                </a:r>
                <a:r>
                  <a:rPr lang="en-US" altLang="zh-TW" sz="2000"/>
                  <a:t>of links that directly connected to the </a:t>
                </a:r>
                <a:r>
                  <a:rPr lang="en-US" altLang="zh-TW" sz="2000" smtClean="0"/>
                  <a:t>node </a:t>
                </a:r>
                <a14:m>
                  <m:oMath xmlns:m="http://schemas.openxmlformats.org/officeDocument/2006/math">
                    <m:r>
                      <a:rPr lang="en-US" altLang="zh-TW" sz="2000" b="0" i="1" smtClean="0">
                        <a:latin typeface="Cambria Math" panose="02040503050406030204" pitchFamily="18" charset="0"/>
                      </a:rPr>
                      <m:t>𝑖</m:t>
                    </m:r>
                  </m:oMath>
                </a14:m>
                <a:endParaRPr lang="en-US" altLang="zh-TW" sz="2000" smtClean="0"/>
              </a:p>
              <a:p>
                <a:pPr lvl="1"/>
                <a14:m>
                  <m:oMath xmlns:m="http://schemas.openxmlformats.org/officeDocument/2006/math">
                    <m:r>
                      <a:rPr lang="en-US" altLang="zh-TW" sz="2000" b="0" i="1" smtClean="0">
                        <a:latin typeface="Cambria Math" panose="02040503050406030204" pitchFamily="18" charset="0"/>
                      </a:rPr>
                      <m:t>𝐵𝑊</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𝑙</m:t>
                        </m:r>
                      </m:e>
                    </m:d>
                  </m:oMath>
                </a14:m>
                <a:r>
                  <a:rPr lang="en-US" altLang="zh-TW" sz="2000" smtClean="0"/>
                  <a:t> represents </a:t>
                </a:r>
                <a:r>
                  <a:rPr lang="en-US" altLang="zh-TW" sz="2000"/>
                  <a:t>the current available bandwidth of </a:t>
                </a:r>
                <a:r>
                  <a:rPr lang="en-US" altLang="zh-TW" sz="2000" smtClean="0"/>
                  <a:t>link </a:t>
                </a:r>
                <a14:m>
                  <m:oMath xmlns:m="http://schemas.openxmlformats.org/officeDocument/2006/math">
                    <m:r>
                      <a:rPr lang="en-US" altLang="zh-TW" sz="2000" b="0" i="1" smtClean="0">
                        <a:latin typeface="Cambria Math" panose="02040503050406030204" pitchFamily="18" charset="0"/>
                      </a:rPr>
                      <m:t>𝑙</m:t>
                    </m:r>
                  </m:oMath>
                </a14:m>
                <a:endParaRPr lang="en-US" altLang="zh-TW" sz="200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41</a:t>
            </a:fld>
            <a:endParaRPr lang="en-US" altLang="zh-TW"/>
          </a:p>
        </p:txBody>
      </p:sp>
      <p:pic>
        <p:nvPicPr>
          <p:cNvPr id="5" name="圖片 4"/>
          <p:cNvPicPr>
            <a:picLocks noChangeAspect="1"/>
          </p:cNvPicPr>
          <p:nvPr/>
        </p:nvPicPr>
        <p:blipFill>
          <a:blip r:embed="rId4"/>
          <a:stretch>
            <a:fillRect/>
          </a:stretch>
        </p:blipFill>
        <p:spPr>
          <a:xfrm>
            <a:off x="1187624" y="2996952"/>
            <a:ext cx="6109487" cy="1008112"/>
          </a:xfrm>
          <a:prstGeom prst="rect">
            <a:avLst/>
          </a:prstGeom>
        </p:spPr>
      </p:pic>
    </p:spTree>
    <p:extLst>
      <p:ext uri="{BB962C8B-B14F-4D97-AF65-F5344CB8AC3E}">
        <p14:creationId xmlns:p14="http://schemas.microsoft.com/office/powerpoint/2010/main" val="3413200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p:sp>
        <p:nvSpPr>
          <p:cNvPr id="3" name="內容版面配置區 2"/>
          <p:cNvSpPr>
            <a:spLocks noGrp="1"/>
          </p:cNvSpPr>
          <p:nvPr>
            <p:ph idx="1"/>
          </p:nvPr>
        </p:nvSpPr>
        <p:spPr/>
        <p:txBody>
          <a:bodyPr/>
          <a:lstStyle/>
          <a:p>
            <a:pPr algn="just"/>
            <a:r>
              <a:rPr lang="en-US" altLang="zh-TW" sz="2400"/>
              <a:t>The main shortcoming of this measurement is ignoring </a:t>
            </a:r>
            <a:r>
              <a:rPr lang="en-US" altLang="zh-TW" sz="2400" smtClean="0"/>
              <a:t>the </a:t>
            </a:r>
            <a:r>
              <a:rPr lang="en-US" altLang="zh-TW" sz="2400"/>
              <a:t>topological characteristics of nodes</a:t>
            </a:r>
            <a:r>
              <a:rPr lang="en-US" altLang="zh-TW" sz="2400" smtClean="0"/>
              <a:t>.</a:t>
            </a:r>
          </a:p>
          <a:p>
            <a:pPr algn="just"/>
            <a:r>
              <a:rPr lang="en-US" altLang="zh-TW" sz="2400"/>
              <a:t>Hence, we combine the </a:t>
            </a:r>
            <a:r>
              <a:rPr lang="en-US" altLang="zh-TW" sz="2400">
                <a:solidFill>
                  <a:srgbClr val="FF0000"/>
                </a:solidFill>
              </a:rPr>
              <a:t>degree</a:t>
            </a:r>
            <a:r>
              <a:rPr lang="en-US" altLang="zh-TW" sz="2400"/>
              <a:t> and </a:t>
            </a:r>
            <a:r>
              <a:rPr lang="en-US" altLang="zh-TW" sz="2400">
                <a:solidFill>
                  <a:srgbClr val="FF0000"/>
                </a:solidFill>
              </a:rPr>
              <a:t>betweenness centrality</a:t>
            </a:r>
            <a:r>
              <a:rPr lang="en-US" altLang="zh-TW" sz="2400"/>
              <a:t> of nodes to measure node importance in the step of placing VNFs</a:t>
            </a:r>
            <a:r>
              <a:rPr lang="en-US" altLang="zh-TW" sz="2400" smtClean="0"/>
              <a:t>.</a:t>
            </a:r>
          </a:p>
          <a:p>
            <a:pPr algn="just"/>
            <a:r>
              <a:rPr lang="en-US" altLang="zh-TW" sz="2400"/>
              <a:t>First, the </a:t>
            </a:r>
            <a:r>
              <a:rPr lang="en-US" altLang="zh-TW" sz="2400">
                <a:solidFill>
                  <a:srgbClr val="FF0000"/>
                </a:solidFill>
              </a:rPr>
              <a:t>degree</a:t>
            </a:r>
            <a:r>
              <a:rPr lang="en-US" altLang="zh-TW" sz="2400"/>
              <a:t> and </a:t>
            </a:r>
            <a:r>
              <a:rPr lang="en-US" altLang="zh-TW" sz="2400">
                <a:solidFill>
                  <a:srgbClr val="FF0000"/>
                </a:solidFill>
              </a:rPr>
              <a:t>betweenness centrality </a:t>
            </a:r>
            <a:r>
              <a:rPr lang="en-US" altLang="zh-TW" sz="2400"/>
              <a:t>of nodes are </a:t>
            </a:r>
            <a:r>
              <a:rPr lang="en-US" altLang="zh-TW" sz="2400">
                <a:solidFill>
                  <a:srgbClr val="FF0000"/>
                </a:solidFill>
              </a:rPr>
              <a:t>normalized</a:t>
            </a:r>
            <a:r>
              <a:rPr lang="en-US" altLang="zh-TW" sz="2400"/>
              <a:t>.</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42</a:t>
            </a:fld>
            <a:endParaRPr lang="en-US" altLang="zh-TW"/>
          </a:p>
        </p:txBody>
      </p:sp>
    </p:spTree>
    <p:extLst>
      <p:ext uri="{BB962C8B-B14F-4D97-AF65-F5344CB8AC3E}">
        <p14:creationId xmlns:p14="http://schemas.microsoft.com/office/powerpoint/2010/main" val="3728945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p:pic>
        <p:nvPicPr>
          <p:cNvPr id="5" name="內容版面配置區 4"/>
          <p:cNvPicPr>
            <a:picLocks noGrp="1" noChangeAspect="1"/>
          </p:cNvPicPr>
          <p:nvPr>
            <p:ph idx="1"/>
          </p:nvPr>
        </p:nvPicPr>
        <p:blipFill>
          <a:blip r:embed="rId3"/>
          <a:stretch>
            <a:fillRect/>
          </a:stretch>
        </p:blipFill>
        <p:spPr>
          <a:xfrm>
            <a:off x="827584" y="2184807"/>
            <a:ext cx="5904656" cy="1334945"/>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43</a:t>
            </a:fld>
            <a:endParaRPr lang="en-US" altLang="zh-TW"/>
          </a:p>
        </p:txBody>
      </p:sp>
      <p:sp>
        <p:nvSpPr>
          <p:cNvPr id="6" name="文字方塊 5"/>
          <p:cNvSpPr txBox="1"/>
          <p:nvPr/>
        </p:nvSpPr>
        <p:spPr>
          <a:xfrm>
            <a:off x="539552" y="1614989"/>
            <a:ext cx="4896544" cy="461665"/>
          </a:xfrm>
          <a:prstGeom prst="rect">
            <a:avLst/>
          </a:prstGeom>
          <a:noFill/>
        </p:spPr>
        <p:txBody>
          <a:bodyPr wrap="square" rtlCol="0">
            <a:spAutoFit/>
          </a:bodyPr>
          <a:lstStyle/>
          <a:p>
            <a:pPr marL="285750" indent="-285750">
              <a:buFont typeface="Arial" panose="020B0604020202020204" pitchFamily="34" charset="0"/>
              <a:buChar char="•"/>
            </a:pPr>
            <a:r>
              <a:rPr lang="en-US" altLang="zh-TW" sz="2400">
                <a:solidFill>
                  <a:schemeClr val="tx2">
                    <a:lumMod val="75000"/>
                  </a:schemeClr>
                </a:solidFill>
                <a:latin typeface="微軟正黑體" pitchFamily="34" charset="-120"/>
                <a:ea typeface="微軟正黑體" pitchFamily="34" charset="-120"/>
                <a:cs typeface="+mn-cs"/>
              </a:rPr>
              <a:t>Node degree</a:t>
            </a:r>
            <a:endParaRPr lang="zh-TW" altLang="en-US" sz="2400">
              <a:solidFill>
                <a:schemeClr val="tx2">
                  <a:lumMod val="75000"/>
                </a:schemeClr>
              </a:solidFill>
              <a:latin typeface="微軟正黑體" pitchFamily="34" charset="-120"/>
              <a:ea typeface="微軟正黑體" pitchFamily="34" charset="-120"/>
              <a:cs typeface="+mn-cs"/>
            </a:endParaRPr>
          </a:p>
        </p:txBody>
      </p:sp>
      <p:pic>
        <p:nvPicPr>
          <p:cNvPr id="7" name="圖片 6"/>
          <p:cNvPicPr>
            <a:picLocks noChangeAspect="1"/>
          </p:cNvPicPr>
          <p:nvPr/>
        </p:nvPicPr>
        <p:blipFill>
          <a:blip r:embed="rId4"/>
          <a:stretch>
            <a:fillRect/>
          </a:stretch>
        </p:blipFill>
        <p:spPr>
          <a:xfrm>
            <a:off x="827584" y="4176040"/>
            <a:ext cx="5962357" cy="1269184"/>
          </a:xfrm>
          <a:prstGeom prst="rect">
            <a:avLst/>
          </a:prstGeom>
        </p:spPr>
      </p:pic>
      <p:sp>
        <p:nvSpPr>
          <p:cNvPr id="9" name="文字方塊 8"/>
          <p:cNvSpPr txBox="1"/>
          <p:nvPr/>
        </p:nvSpPr>
        <p:spPr>
          <a:xfrm>
            <a:off x="539552" y="3737093"/>
            <a:ext cx="4896544" cy="461665"/>
          </a:xfrm>
          <a:prstGeom prst="rect">
            <a:avLst/>
          </a:prstGeom>
          <a:noFill/>
        </p:spPr>
        <p:txBody>
          <a:bodyPr wrap="square" rtlCol="0">
            <a:spAutoFit/>
          </a:bodyPr>
          <a:lstStyle/>
          <a:p>
            <a:pPr marL="285750" indent="-285750">
              <a:buFont typeface="Arial" panose="020B0604020202020204" pitchFamily="34" charset="0"/>
              <a:buChar char="•"/>
            </a:pPr>
            <a:r>
              <a:rPr lang="en-US" altLang="zh-TW" sz="2400">
                <a:solidFill>
                  <a:schemeClr val="tx2">
                    <a:lumMod val="75000"/>
                  </a:schemeClr>
                </a:solidFill>
                <a:latin typeface="微軟正黑體" pitchFamily="34" charset="-120"/>
                <a:ea typeface="微軟正黑體" pitchFamily="34" charset="-120"/>
                <a:cs typeface="+mn-cs"/>
              </a:rPr>
              <a:t>betweenness centrality</a:t>
            </a:r>
            <a:endParaRPr lang="zh-TW" altLang="en-US" sz="2400">
              <a:solidFill>
                <a:schemeClr val="tx2">
                  <a:lumMod val="75000"/>
                </a:schemeClr>
              </a:solidFill>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861015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p:pic>
        <p:nvPicPr>
          <p:cNvPr id="5" name="內容版面配置區 4"/>
          <p:cNvPicPr>
            <a:picLocks noGrp="1" noChangeAspect="1"/>
          </p:cNvPicPr>
          <p:nvPr>
            <p:ph idx="1"/>
          </p:nvPr>
        </p:nvPicPr>
        <p:blipFill>
          <a:blip r:embed="rId3"/>
          <a:stretch>
            <a:fillRect/>
          </a:stretch>
        </p:blipFill>
        <p:spPr>
          <a:xfrm>
            <a:off x="179512" y="1988840"/>
            <a:ext cx="8699740" cy="1206514"/>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44</a:t>
            </a:fld>
            <a:endParaRPr lang="en-US" altLang="zh-TW"/>
          </a:p>
        </p:txBody>
      </p:sp>
      <mc:AlternateContent xmlns:mc="http://schemas.openxmlformats.org/markup-compatibility/2006" xmlns:a14="http://schemas.microsoft.com/office/drawing/2010/main">
        <mc:Choice Requires="a14">
          <p:sp>
            <p:nvSpPr>
              <p:cNvPr id="6" name="文字方塊 5"/>
              <p:cNvSpPr txBox="1"/>
              <p:nvPr/>
            </p:nvSpPr>
            <p:spPr>
              <a:xfrm>
                <a:off x="611560" y="3429000"/>
                <a:ext cx="7704856" cy="503471"/>
              </a:xfrm>
              <a:prstGeom prst="rect">
                <a:avLst/>
              </a:prstGeom>
              <a:noFill/>
            </p:spPr>
            <p:txBody>
              <a:bodyPr wrap="square" rtlCol="0">
                <a:spAutoFit/>
              </a:bodyPr>
              <a:lstStyle/>
              <a:p>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𝑁</m:t>
                        </m:r>
                        <m:r>
                          <a:rPr lang="en-US" altLang="zh-TW" b="0" i="1" smtClean="0">
                            <a:latin typeface="Cambria Math" panose="02040503050406030204" pitchFamily="18" charset="0"/>
                          </a:rPr>
                          <m:t>−1</m:t>
                        </m:r>
                      </m:sup>
                    </m:sSubSup>
                  </m:oMath>
                </a14:m>
                <a:r>
                  <a:rPr lang="zh-TW" altLang="en-US" smtClean="0"/>
                  <a:t> </a:t>
                </a:r>
                <a14:m>
                  <m:oMath xmlns:m="http://schemas.openxmlformats.org/officeDocument/2006/math">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𝑁</m:t>
                            </m:r>
                            <m:r>
                              <a:rPr lang="en-US" altLang="zh-TW" b="0" i="1" smtClean="0">
                                <a:latin typeface="Cambria Math" panose="02040503050406030204" pitchFamily="18" charset="0"/>
                              </a:rPr>
                              <m:t>−1</m:t>
                            </m:r>
                          </m:e>
                        </m:d>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𝑁</m:t>
                            </m:r>
                            <m:r>
                              <a:rPr lang="en-US" altLang="zh-TW" b="0" i="1" smtClean="0">
                                <a:latin typeface="Cambria Math" panose="02040503050406030204" pitchFamily="18" charset="0"/>
                              </a:rPr>
                              <m:t>−2</m:t>
                            </m:r>
                          </m:e>
                        </m:d>
                      </m:num>
                      <m:den>
                        <m:r>
                          <a:rPr lang="en-US" altLang="zh-TW" b="0" i="1" smtClean="0">
                            <a:latin typeface="Cambria Math" panose="02040503050406030204" pitchFamily="18" charset="0"/>
                          </a:rPr>
                          <m:t>2</m:t>
                        </m:r>
                      </m:den>
                    </m:f>
                  </m:oMath>
                </a14:m>
                <a:endParaRPr lang="zh-TW" altLang="en-US"/>
              </a:p>
            </p:txBody>
          </p:sp>
        </mc:Choice>
        <mc:Fallback xmlns="">
          <p:sp>
            <p:nvSpPr>
              <p:cNvPr id="6" name="文字方塊 5"/>
              <p:cNvSpPr txBox="1">
                <a:spLocks noRot="1" noChangeAspect="1" noMove="1" noResize="1" noEditPoints="1" noAdjustHandles="1" noChangeArrowheads="1" noChangeShapeType="1" noTextEdit="1"/>
              </p:cNvSpPr>
              <p:nvPr/>
            </p:nvSpPr>
            <p:spPr>
              <a:xfrm>
                <a:off x="611560" y="3429000"/>
                <a:ext cx="7704856" cy="503471"/>
              </a:xfrm>
              <a:prstGeom prst="rect">
                <a:avLst/>
              </a:prstGeom>
              <a:blipFill>
                <a:blip r:embed="rId4"/>
                <a:stretch>
                  <a:fillRect b="-12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03888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gn="just"/>
                <a:r>
                  <a:rPr lang="en-US" altLang="zh-TW" sz="2400" smtClean="0"/>
                  <a:t>Therefore, combining the </a:t>
                </a:r>
                <a:r>
                  <a:rPr lang="en-US" altLang="zh-TW" sz="2400" smtClean="0">
                    <a:solidFill>
                      <a:srgbClr val="FF0000"/>
                    </a:solidFill>
                  </a:rPr>
                  <a:t>local resource </a:t>
                </a:r>
                <a:r>
                  <a:rPr lang="en-US" altLang="zh-TW" sz="2400" smtClean="0"/>
                  <a:t>and </a:t>
                </a:r>
                <a:r>
                  <a:rPr lang="en-US" altLang="zh-TW" sz="2400" smtClean="0">
                    <a:solidFill>
                      <a:srgbClr val="FF0000"/>
                    </a:solidFill>
                  </a:rPr>
                  <a:t>weighting</a:t>
                </a:r>
                <a:r>
                  <a:rPr lang="en-US" altLang="zh-TW" sz="2400" smtClean="0"/>
                  <a:t> of each node, the </a:t>
                </a:r>
                <a:r>
                  <a:rPr lang="en-US" altLang="zh-TW" sz="2400" smtClean="0">
                    <a:solidFill>
                      <a:srgbClr val="FF0000"/>
                    </a:solidFill>
                  </a:rPr>
                  <a:t>node </a:t>
                </a:r>
                <a:r>
                  <a:rPr lang="en-US" altLang="zh-TW" sz="2400">
                    <a:solidFill>
                      <a:srgbClr val="FF0000"/>
                    </a:solidFill>
                  </a:rPr>
                  <a:t>importance </a:t>
                </a:r>
                <a:r>
                  <a:rPr lang="en-US" altLang="zh-TW" sz="2400" smtClean="0"/>
                  <a:t>of </a:t>
                </a:r>
                <a14:m>
                  <m:oMath xmlns:m="http://schemas.openxmlformats.org/officeDocument/2006/math">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 </m:t>
                    </m:r>
                  </m:oMath>
                </a14:m>
                <a:r>
                  <a:rPr lang="en-US" altLang="zh-TW" sz="2400" smtClean="0"/>
                  <a:t>can be given by </a:t>
                </a:r>
              </a:p>
              <a:p>
                <a:pPr lvl="1" algn="just"/>
                <a:endParaRPr lang="zh-TW" altLang="en-US" sz="200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963" t="-943" r="-11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45</a:t>
            </a:fld>
            <a:endParaRPr lang="en-US" altLang="zh-TW"/>
          </a:p>
        </p:txBody>
      </p:sp>
      <p:pic>
        <p:nvPicPr>
          <p:cNvPr id="6" name="圖片 5"/>
          <p:cNvPicPr>
            <a:picLocks noChangeAspect="1"/>
          </p:cNvPicPr>
          <p:nvPr/>
        </p:nvPicPr>
        <p:blipFill>
          <a:blip r:embed="rId3"/>
          <a:stretch>
            <a:fillRect/>
          </a:stretch>
        </p:blipFill>
        <p:spPr>
          <a:xfrm>
            <a:off x="899592" y="2996952"/>
            <a:ext cx="6387288" cy="1014097"/>
          </a:xfrm>
          <a:prstGeom prst="rect">
            <a:avLst/>
          </a:prstGeom>
        </p:spPr>
      </p:pic>
    </p:spTree>
    <p:extLst>
      <p:ext uri="{BB962C8B-B14F-4D97-AF65-F5344CB8AC3E}">
        <p14:creationId xmlns:p14="http://schemas.microsoft.com/office/powerpoint/2010/main" val="1682233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p:sp>
        <p:nvSpPr>
          <p:cNvPr id="3" name="內容版面配置區 2"/>
          <p:cNvSpPr>
            <a:spLocks noGrp="1"/>
          </p:cNvSpPr>
          <p:nvPr>
            <p:ph idx="1"/>
          </p:nvPr>
        </p:nvSpPr>
        <p:spPr/>
        <p:txBody>
          <a:bodyPr/>
          <a:lstStyle/>
          <a:p>
            <a:pPr algn="just"/>
            <a:r>
              <a:rPr lang="en-US" altLang="zh-TW" sz="2400"/>
              <a:t>According to the node importance, we use graphical </a:t>
            </a:r>
            <a:r>
              <a:rPr lang="en-US" altLang="zh-TW" sz="2400">
                <a:solidFill>
                  <a:srgbClr val="FF0000"/>
                </a:solidFill>
              </a:rPr>
              <a:t>breadth-first search (BFS) </a:t>
            </a:r>
            <a:r>
              <a:rPr lang="en-US" altLang="zh-TW" sz="2400"/>
              <a:t>algorithm to </a:t>
            </a:r>
            <a:r>
              <a:rPr lang="en-US" altLang="zh-TW" sz="2400">
                <a:solidFill>
                  <a:srgbClr val="FF0000"/>
                </a:solidFill>
              </a:rPr>
              <a:t>sort nodes</a:t>
            </a:r>
            <a:r>
              <a:rPr lang="en-US" altLang="zh-TW" sz="2400"/>
              <a:t>, and map the virtual nodes to physical nodes based on BFS.</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46</a:t>
            </a:fld>
            <a:endParaRPr lang="en-US" altLang="zh-TW"/>
          </a:p>
        </p:txBody>
      </p:sp>
    </p:spTree>
    <p:extLst>
      <p:ext uri="{BB962C8B-B14F-4D97-AF65-F5344CB8AC3E}">
        <p14:creationId xmlns:p14="http://schemas.microsoft.com/office/powerpoint/2010/main" val="886244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p:pic>
        <p:nvPicPr>
          <p:cNvPr id="5" name="內容版面配置區 4"/>
          <p:cNvPicPr>
            <a:picLocks noGrp="1" noChangeAspect="1"/>
          </p:cNvPicPr>
          <p:nvPr>
            <p:ph idx="1"/>
          </p:nvPr>
        </p:nvPicPr>
        <p:blipFill>
          <a:blip r:embed="rId3"/>
          <a:stretch>
            <a:fillRect/>
          </a:stretch>
        </p:blipFill>
        <p:spPr>
          <a:xfrm>
            <a:off x="971600" y="1630194"/>
            <a:ext cx="7132984" cy="4726156"/>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47</a:t>
            </a:fld>
            <a:endParaRPr lang="en-US" altLang="zh-TW"/>
          </a:p>
        </p:txBody>
      </p:sp>
    </p:spTree>
    <p:extLst>
      <p:ext uri="{BB962C8B-B14F-4D97-AF65-F5344CB8AC3E}">
        <p14:creationId xmlns:p14="http://schemas.microsoft.com/office/powerpoint/2010/main" val="35618263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Node mapping alogrithm</a:t>
            </a:r>
            <a:endParaRPr lang="zh-TW" altLang="en-US"/>
          </a:p>
        </p:txBody>
      </p:sp>
      <p:pic>
        <p:nvPicPr>
          <p:cNvPr id="5" name="內容版面配置區 4"/>
          <p:cNvPicPr>
            <a:picLocks noGrp="1" noChangeAspect="1"/>
          </p:cNvPicPr>
          <p:nvPr>
            <p:ph idx="1"/>
          </p:nvPr>
        </p:nvPicPr>
        <p:blipFill>
          <a:blip r:embed="rId2"/>
          <a:stretch>
            <a:fillRect/>
          </a:stretch>
        </p:blipFill>
        <p:spPr>
          <a:xfrm>
            <a:off x="1763688" y="1236162"/>
            <a:ext cx="5737255" cy="5363462"/>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48</a:t>
            </a:fld>
            <a:endParaRPr lang="en-US" altLang="zh-TW"/>
          </a:p>
        </p:txBody>
      </p:sp>
    </p:spTree>
    <p:extLst>
      <p:ext uri="{BB962C8B-B14F-4D97-AF65-F5344CB8AC3E}">
        <p14:creationId xmlns:p14="http://schemas.microsoft.com/office/powerpoint/2010/main" val="4169782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Mapping Algorithm</a:t>
            </a:r>
            <a:endParaRPr lang="zh-TW" altLang="en-US" sz="2400" b="0">
              <a:solidFill>
                <a:schemeClr val="tx2">
                  <a:lumMod val="75000"/>
                </a:schemeClr>
              </a:solidFill>
              <a:cs typeface="+mn-cs"/>
            </a:endParaRPr>
          </a:p>
        </p:txBody>
      </p:sp>
      <p:sp>
        <p:nvSpPr>
          <p:cNvPr id="3" name="內容版面配置區 2"/>
          <p:cNvSpPr>
            <a:spLocks noGrp="1"/>
          </p:cNvSpPr>
          <p:nvPr>
            <p:ph idx="1"/>
          </p:nvPr>
        </p:nvSpPr>
        <p:spPr/>
        <p:txBody>
          <a:bodyPr/>
          <a:lstStyle/>
          <a:p>
            <a:r>
              <a:rPr lang="en-US" altLang="zh-TW" sz="2400"/>
              <a:t>2) Chaining </a:t>
            </a:r>
            <a:r>
              <a:rPr lang="en-US" altLang="zh-TW" sz="2400" smtClean="0"/>
              <a:t>VNFs</a:t>
            </a:r>
          </a:p>
          <a:p>
            <a:pPr lvl="1"/>
            <a:r>
              <a:rPr lang="en-US" altLang="zh-TW" sz="2000"/>
              <a:t>The procedure of creating paths that interconnect the VNFs placed nodes would be achieved on the basis of </a:t>
            </a:r>
            <a:r>
              <a:rPr lang="en-US" altLang="zh-TW" sz="2000">
                <a:solidFill>
                  <a:srgbClr val="FF0000"/>
                </a:solidFill>
              </a:rPr>
              <a:t>k-shortest paths (KSP) algorithm</a:t>
            </a:r>
            <a:r>
              <a:rPr lang="en-US" altLang="zh-TW" sz="2000" smtClean="0"/>
              <a:t>.</a:t>
            </a:r>
          </a:p>
          <a:p>
            <a:pPr lvl="1"/>
            <a:r>
              <a:rPr lang="en-US" altLang="zh-TW" sz="2000"/>
              <a:t>KSP algorithm is used to select suitable physical paths in the premise of satisfying the bandwidth resource requirements</a:t>
            </a:r>
            <a:r>
              <a:rPr lang="en-US" altLang="zh-TW" sz="2000" smtClean="0"/>
              <a:t>.</a:t>
            </a:r>
          </a:p>
          <a:p>
            <a:pPr lvl="1"/>
            <a:r>
              <a:rPr lang="en-US" altLang="zh-TW" sz="2000"/>
              <a:t>After removing the link paths that do not satisfy the requirements, </a:t>
            </a:r>
            <a:r>
              <a:rPr lang="en-US" altLang="zh-TW" sz="2000">
                <a:solidFill>
                  <a:srgbClr val="FF0000"/>
                </a:solidFill>
              </a:rPr>
              <a:t>Floyd algorithm </a:t>
            </a:r>
            <a:r>
              <a:rPr lang="en-US" altLang="zh-TW" sz="2000"/>
              <a:t>is used to calculate the shortest path.</a:t>
            </a:r>
            <a:endParaRPr lang="zh-TW" altLang="en-US" sz="20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49</a:t>
            </a:fld>
            <a:endParaRPr lang="en-US" altLang="zh-TW"/>
          </a:p>
        </p:txBody>
      </p:sp>
    </p:spTree>
    <p:extLst>
      <p:ext uri="{BB962C8B-B14F-4D97-AF65-F5344CB8AC3E}">
        <p14:creationId xmlns:p14="http://schemas.microsoft.com/office/powerpoint/2010/main" val="864969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defTabSz="912813"/>
            <a:r>
              <a:rPr lang="en-US" altLang="zh-TW" sz="3600" smtClean="0">
                <a:latin typeface="Times New Roman" panose="02020603050405020304" pitchFamily="18" charset="0"/>
                <a:cs typeface="Times New Roman" panose="02020603050405020304" pitchFamily="18" charset="0"/>
              </a:rPr>
              <a:t>Outline</a:t>
            </a:r>
            <a:endParaRPr lang="zh-TW" altLang="en-US" sz="3600" smtClean="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1600200"/>
            <a:ext cx="8229600" cy="4997152"/>
          </a:xfrm>
        </p:spPr>
        <p:txBody>
          <a:bodyPr/>
          <a:lstStyle/>
          <a:p>
            <a:pPr marL="342900" indent="-342900">
              <a:defRPr/>
            </a:pPr>
            <a:r>
              <a:rPr lang="en-US" altLang="zh-TW" sz="2800" smtClean="0"/>
              <a:t>Abstract </a:t>
            </a:r>
          </a:p>
          <a:p>
            <a:pPr marL="342900" indent="-342900">
              <a:defRPr/>
            </a:pPr>
            <a:r>
              <a:rPr lang="en-US" altLang="zh-TW" sz="2800" smtClean="0"/>
              <a:t>Introduction</a:t>
            </a:r>
          </a:p>
          <a:p>
            <a:pPr marL="342900" indent="-342900">
              <a:defRPr/>
            </a:pPr>
            <a:r>
              <a:rPr lang="en-US" altLang="zh-TW" sz="2800" smtClean="0"/>
              <a:t>Related work</a:t>
            </a:r>
          </a:p>
          <a:p>
            <a:pPr marL="342900" indent="-342900">
              <a:defRPr/>
            </a:pPr>
            <a:r>
              <a:rPr lang="en-US" altLang="zh-TW" sz="2800" smtClean="0"/>
              <a:t>Mathematical </a:t>
            </a:r>
            <a:r>
              <a:rPr lang="en-US" altLang="zh-TW" sz="2800"/>
              <a:t>model of network </a:t>
            </a:r>
            <a:r>
              <a:rPr lang="en-US" altLang="zh-TW" sz="2800" smtClean="0"/>
              <a:t>slicing</a:t>
            </a:r>
          </a:p>
          <a:p>
            <a:pPr marL="342900" indent="-342900">
              <a:defRPr/>
            </a:pPr>
            <a:r>
              <a:rPr lang="en-US" altLang="zh-TW" sz="2800" smtClean="0"/>
              <a:t>Deployment </a:t>
            </a:r>
            <a:r>
              <a:rPr lang="en-US" altLang="zh-TW" sz="2800"/>
              <a:t>policy of ns based on </a:t>
            </a:r>
            <a:r>
              <a:rPr lang="en-US" altLang="zh-TW" sz="2800" smtClean="0"/>
              <a:t>cn</a:t>
            </a:r>
          </a:p>
          <a:p>
            <a:pPr marL="342900" indent="-342900">
              <a:defRPr/>
            </a:pPr>
            <a:r>
              <a:rPr lang="en-US" altLang="zh-TW" sz="2800" smtClean="0"/>
              <a:t>Simulation </a:t>
            </a:r>
            <a:r>
              <a:rPr lang="en-US" altLang="zh-TW" sz="2800"/>
              <a:t>results and </a:t>
            </a:r>
            <a:r>
              <a:rPr lang="en-US" altLang="zh-TW" sz="2800" smtClean="0"/>
              <a:t>analysis</a:t>
            </a:r>
          </a:p>
          <a:p>
            <a:pPr marL="342900" indent="-342900">
              <a:defRPr/>
            </a:pPr>
            <a:r>
              <a:rPr lang="en-US" altLang="zh-TW" sz="2800" smtClean="0"/>
              <a:t>Conclusion</a:t>
            </a:r>
          </a:p>
          <a:p>
            <a:pPr marL="342900" indent="-342900">
              <a:defRPr/>
            </a:pPr>
            <a:r>
              <a:rPr lang="en-US" altLang="zh-TW" sz="2800" smtClean="0"/>
              <a:t>Reference</a:t>
            </a:r>
            <a:endParaRPr lang="en-US" altLang="zh-TW" sz="2800"/>
          </a:p>
          <a:p>
            <a:pPr marL="342900" indent="-342900">
              <a:defRPr/>
            </a:pPr>
            <a:endParaRPr lang="en-US" altLang="zh-TW"/>
          </a:p>
          <a:p>
            <a:pPr marL="342900" indent="-342900">
              <a:defRPr/>
            </a:pPr>
            <a:endParaRPr lang="en-US" altLang="zh-TW" smtClean="0"/>
          </a:p>
          <a:p>
            <a:pPr marL="342900" indent="-342900">
              <a:defRPr/>
            </a:pPr>
            <a:endParaRPr lang="zh-TW" altLang="en-US"/>
          </a:p>
        </p:txBody>
      </p:sp>
      <p:sp>
        <p:nvSpPr>
          <p:cNvPr id="122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7DC0CC-4038-4261-A564-1520E1466657}" type="slidenum">
              <a:rPr lang="en-US" altLang="zh-TW" smtClean="0">
                <a:solidFill>
                  <a:srgbClr val="898989"/>
                </a:solidFill>
                <a:latin typeface="Calibri" panose="020F0502020204030204" pitchFamily="34" charset="0"/>
              </a:rPr>
              <a:pPr/>
              <a:t>5</a:t>
            </a:fld>
            <a:endParaRPr lang="en-US" altLang="zh-TW"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Link mapping algorithm</a:t>
            </a:r>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50</a:t>
            </a:fld>
            <a:endParaRPr lang="en-US" altLang="zh-TW"/>
          </a:p>
        </p:txBody>
      </p:sp>
      <p:pic>
        <p:nvPicPr>
          <p:cNvPr id="5" name="圖片 4"/>
          <p:cNvPicPr>
            <a:picLocks noChangeAspect="1"/>
          </p:cNvPicPr>
          <p:nvPr/>
        </p:nvPicPr>
        <p:blipFill>
          <a:blip r:embed="rId3"/>
          <a:stretch>
            <a:fillRect/>
          </a:stretch>
        </p:blipFill>
        <p:spPr>
          <a:xfrm>
            <a:off x="1264019" y="1422083"/>
            <a:ext cx="6615962" cy="4934267"/>
          </a:xfrm>
          <a:prstGeom prst="rect">
            <a:avLst/>
          </a:prstGeom>
        </p:spPr>
      </p:pic>
    </p:spTree>
    <p:extLst>
      <p:ext uri="{BB962C8B-B14F-4D97-AF65-F5344CB8AC3E}">
        <p14:creationId xmlns:p14="http://schemas.microsoft.com/office/powerpoint/2010/main" val="2971099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gn="just"/>
            <a:r>
              <a:rPr lang="en-US" altLang="zh-TW" sz="2400"/>
              <a:t>the ultimate goal is to take advantage of infrastructure </a:t>
            </a:r>
            <a:r>
              <a:rPr lang="en-US" altLang="zh-TW" sz="2400" smtClean="0">
                <a:solidFill>
                  <a:srgbClr val="FF0000"/>
                </a:solidFill>
              </a:rPr>
              <a:t>resources efficiently</a:t>
            </a:r>
            <a:r>
              <a:rPr lang="en-US" altLang="zh-TW" sz="2400" smtClean="0"/>
              <a:t>. </a:t>
            </a:r>
            <a:r>
              <a:rPr lang="en-US" altLang="zh-TW" sz="2400"/>
              <a:t>Hence, the main objective can be expressed </a:t>
            </a:r>
            <a:r>
              <a:rPr lang="en-US" altLang="zh-TW" sz="2400" smtClean="0"/>
              <a:t>by</a:t>
            </a:r>
          </a:p>
          <a:p>
            <a:pPr marL="0" indent="0" algn="just">
              <a:buNone/>
            </a:pP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51</a:t>
            </a:fld>
            <a:endParaRPr lang="en-US" altLang="zh-TW"/>
          </a:p>
        </p:txBody>
      </p:sp>
      <p:pic>
        <p:nvPicPr>
          <p:cNvPr id="5" name="圖片 4"/>
          <p:cNvPicPr>
            <a:picLocks noChangeAspect="1"/>
          </p:cNvPicPr>
          <p:nvPr/>
        </p:nvPicPr>
        <p:blipFill>
          <a:blip r:embed="rId3"/>
          <a:stretch>
            <a:fillRect/>
          </a:stretch>
        </p:blipFill>
        <p:spPr>
          <a:xfrm>
            <a:off x="755576" y="2996952"/>
            <a:ext cx="7742173" cy="1512168"/>
          </a:xfrm>
          <a:prstGeom prst="rect">
            <a:avLst/>
          </a:prstGeom>
        </p:spPr>
      </p:pic>
    </p:spTree>
    <p:extLst>
      <p:ext uri="{BB962C8B-B14F-4D97-AF65-F5344CB8AC3E}">
        <p14:creationId xmlns:p14="http://schemas.microsoft.com/office/powerpoint/2010/main" val="8924989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(1</a:t>
            </a:r>
            <a:r>
              <a:rPr lang="en-US" altLang="zh-TW"/>
              <a:t>) EMBB </a:t>
            </a:r>
            <a:r>
              <a:rPr lang="en-US" altLang="zh-TW" smtClean="0"/>
              <a:t>SLICE</a:t>
            </a:r>
            <a:endParaRPr lang="zh-TW" altLang="en-US"/>
          </a:p>
        </p:txBody>
      </p:sp>
      <p:sp>
        <p:nvSpPr>
          <p:cNvPr id="3" name="內容版面配置區 2"/>
          <p:cNvSpPr>
            <a:spLocks noGrp="1"/>
          </p:cNvSpPr>
          <p:nvPr>
            <p:ph idx="1"/>
          </p:nvPr>
        </p:nvSpPr>
        <p:spPr/>
        <p:txBody>
          <a:bodyPr/>
          <a:lstStyle/>
          <a:p>
            <a:r>
              <a:rPr lang="en-US" altLang="zh-TW" sz="2400"/>
              <a:t>1) EMBB </a:t>
            </a:r>
            <a:r>
              <a:rPr lang="en-US" altLang="zh-TW" sz="2400" smtClean="0"/>
              <a:t>SLICE</a:t>
            </a:r>
          </a:p>
          <a:p>
            <a:pPr lvl="1"/>
            <a:r>
              <a:rPr lang="en-US" altLang="zh-TW" sz="2000"/>
              <a:t>The eMBB usage scenario covers a range of cases, including wide-area coverage and hotspot</a:t>
            </a:r>
            <a:r>
              <a:rPr lang="en-US" altLang="zh-TW" sz="2000" smtClean="0"/>
              <a:t>.</a:t>
            </a:r>
          </a:p>
          <a:p>
            <a:pPr lvl="1"/>
            <a:r>
              <a:rPr lang="en-US" altLang="zh-TW" sz="2000"/>
              <a:t>For the hotspot case, i.e. for an area with high user density, very </a:t>
            </a:r>
            <a:r>
              <a:rPr lang="en-US" altLang="zh-TW" sz="2000">
                <a:solidFill>
                  <a:srgbClr val="FF0000"/>
                </a:solidFill>
              </a:rPr>
              <a:t>high </a:t>
            </a:r>
            <a:r>
              <a:rPr lang="en-US" altLang="zh-TW" sz="2000" smtClean="0">
                <a:solidFill>
                  <a:srgbClr val="FF0000"/>
                </a:solidFill>
              </a:rPr>
              <a:t>traffic capacity </a:t>
            </a:r>
            <a:r>
              <a:rPr lang="en-US" altLang="zh-TW" sz="2000"/>
              <a:t>is needed, while the requirement for mobility is low and user data rate is higher</a:t>
            </a:r>
            <a:r>
              <a:rPr lang="en-US" altLang="zh-TW" sz="2000" smtClean="0"/>
              <a:t>.</a:t>
            </a:r>
          </a:p>
          <a:p>
            <a:pPr lvl="1"/>
            <a:r>
              <a:rPr lang="en-US" altLang="zh-TW" sz="2000"/>
              <a:t>the deployment objective of eMBB slices should be </a:t>
            </a:r>
            <a:r>
              <a:rPr lang="en-US" altLang="zh-TW" sz="2000">
                <a:solidFill>
                  <a:srgbClr val="FF0000"/>
                </a:solidFill>
              </a:rPr>
              <a:t>maximizing the remaining resources </a:t>
            </a:r>
            <a:r>
              <a:rPr lang="en-US" altLang="zh-TW" sz="2000"/>
              <a:t>of physical nodes</a:t>
            </a:r>
            <a:endParaRPr lang="zh-TW" altLang="en-US" sz="20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52</a:t>
            </a:fld>
            <a:endParaRPr lang="en-US" altLang="zh-TW"/>
          </a:p>
        </p:txBody>
      </p:sp>
      <p:pic>
        <p:nvPicPr>
          <p:cNvPr id="5" name="圖片 4"/>
          <p:cNvPicPr>
            <a:picLocks noChangeAspect="1"/>
          </p:cNvPicPr>
          <p:nvPr/>
        </p:nvPicPr>
        <p:blipFill>
          <a:blip r:embed="rId3"/>
          <a:stretch>
            <a:fillRect/>
          </a:stretch>
        </p:blipFill>
        <p:spPr>
          <a:xfrm>
            <a:off x="1619672" y="4725144"/>
            <a:ext cx="5760640" cy="1312946"/>
          </a:xfrm>
          <a:prstGeom prst="rect">
            <a:avLst/>
          </a:prstGeom>
        </p:spPr>
      </p:pic>
    </p:spTree>
    <p:extLst>
      <p:ext uri="{BB962C8B-B14F-4D97-AF65-F5344CB8AC3E}">
        <p14:creationId xmlns:p14="http://schemas.microsoft.com/office/powerpoint/2010/main" val="1256858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(2) MMTC SLICE</a:t>
            </a:r>
            <a:endParaRPr lang="zh-TW" altLang="en-US"/>
          </a:p>
        </p:txBody>
      </p:sp>
      <p:sp>
        <p:nvSpPr>
          <p:cNvPr id="3" name="內容版面配置區 2"/>
          <p:cNvSpPr>
            <a:spLocks noGrp="1"/>
          </p:cNvSpPr>
          <p:nvPr>
            <p:ph idx="1"/>
          </p:nvPr>
        </p:nvSpPr>
        <p:spPr/>
        <p:txBody>
          <a:bodyPr/>
          <a:lstStyle/>
          <a:p>
            <a:pPr algn="just"/>
            <a:r>
              <a:rPr lang="en-US" altLang="zh-TW" sz="2400"/>
              <a:t>The mMTC usage scenario is characterized by a very </a:t>
            </a:r>
            <a:r>
              <a:rPr lang="en-US" altLang="zh-TW" sz="2400">
                <a:solidFill>
                  <a:srgbClr val="FF0000"/>
                </a:solidFill>
              </a:rPr>
              <a:t>large number of connected devices </a:t>
            </a:r>
            <a:r>
              <a:rPr lang="en-US" altLang="zh-TW" sz="2400"/>
              <a:t>typically transmitting a relatively low volume of non-delay sensitive data</a:t>
            </a:r>
            <a:r>
              <a:rPr lang="en-US" altLang="zh-TW" sz="2400" smtClean="0"/>
              <a:t>.</a:t>
            </a:r>
          </a:p>
          <a:p>
            <a:pPr algn="just"/>
            <a:r>
              <a:rPr lang="en-US" altLang="zh-TW" sz="2400"/>
              <a:t>This use case has plenty of connections, which results in the requirement of </a:t>
            </a:r>
            <a:r>
              <a:rPr lang="en-US" altLang="zh-TW" sz="2400">
                <a:solidFill>
                  <a:srgbClr val="FF0000"/>
                </a:solidFill>
              </a:rPr>
              <a:t>high computing resources </a:t>
            </a:r>
            <a:r>
              <a:rPr lang="en-US" altLang="zh-TW" sz="2400"/>
              <a:t>and </a:t>
            </a:r>
            <a:r>
              <a:rPr lang="en-US" altLang="zh-TW" sz="2400" smtClean="0">
                <a:solidFill>
                  <a:srgbClr val="FF0000"/>
                </a:solidFill>
              </a:rPr>
              <a:t>low congestion </a:t>
            </a:r>
            <a:r>
              <a:rPr lang="en-US" altLang="zh-TW" sz="2400">
                <a:solidFill>
                  <a:srgbClr val="FF0000"/>
                </a:solidFill>
              </a:rPr>
              <a:t>rate</a:t>
            </a:r>
            <a:r>
              <a:rPr lang="en-US" altLang="zh-TW" sz="2400" smtClean="0"/>
              <a:t>.</a:t>
            </a:r>
          </a:p>
          <a:p>
            <a:pPr algn="just"/>
            <a:r>
              <a:rPr lang="en-US" altLang="zh-TW" sz="2400"/>
              <a:t>Therefore, the deployment objective should be </a:t>
            </a:r>
            <a:r>
              <a:rPr lang="en-US" altLang="zh-TW" sz="2400">
                <a:solidFill>
                  <a:srgbClr val="FF0000"/>
                </a:solidFill>
              </a:rPr>
              <a:t>minimizing the usage of bandwidth on physical links</a:t>
            </a:r>
            <a:r>
              <a:rPr lang="en-US" altLang="zh-TW" sz="2400" smtClean="0"/>
              <a:t>.</a:t>
            </a:r>
          </a:p>
          <a:p>
            <a:pPr algn="just"/>
            <a:r>
              <a:rPr lang="en-US" altLang="zh-TW" sz="2400"/>
              <a:t>In other words, the remaining bandwidth on physical links should be maximized.</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53</a:t>
            </a:fld>
            <a:endParaRPr lang="en-US" altLang="zh-TW"/>
          </a:p>
        </p:txBody>
      </p:sp>
    </p:spTree>
    <p:extLst>
      <p:ext uri="{BB962C8B-B14F-4D97-AF65-F5344CB8AC3E}">
        <p14:creationId xmlns:p14="http://schemas.microsoft.com/office/powerpoint/2010/main" val="3982565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(2) MMTC SLICE</a:t>
            </a:r>
            <a:endParaRPr lang="zh-TW" altLang="en-US"/>
          </a:p>
        </p:txBody>
      </p:sp>
      <p:pic>
        <p:nvPicPr>
          <p:cNvPr id="5" name="內容版面配置區 4"/>
          <p:cNvPicPr>
            <a:picLocks noGrp="1" noChangeAspect="1"/>
          </p:cNvPicPr>
          <p:nvPr>
            <p:ph idx="1"/>
          </p:nvPr>
        </p:nvPicPr>
        <p:blipFill>
          <a:blip r:embed="rId2"/>
          <a:stretch>
            <a:fillRect/>
          </a:stretch>
        </p:blipFill>
        <p:spPr>
          <a:xfrm>
            <a:off x="899592" y="2060848"/>
            <a:ext cx="7406939" cy="1440160"/>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54</a:t>
            </a:fld>
            <a:endParaRPr lang="en-US" altLang="zh-TW"/>
          </a:p>
        </p:txBody>
      </p:sp>
    </p:spTree>
    <p:extLst>
      <p:ext uri="{BB962C8B-B14F-4D97-AF65-F5344CB8AC3E}">
        <p14:creationId xmlns:p14="http://schemas.microsoft.com/office/powerpoint/2010/main" val="2332291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smtClean="0"/>
              <a:t>(3</a:t>
            </a:r>
            <a:r>
              <a:rPr lang="en-US" altLang="zh-TW" b="0"/>
              <a:t>) URLLC SLICE</a:t>
            </a:r>
            <a:endParaRPr lang="zh-TW" altLang="en-US"/>
          </a:p>
        </p:txBody>
      </p:sp>
      <p:sp>
        <p:nvSpPr>
          <p:cNvPr id="3" name="內容版面配置區 2"/>
          <p:cNvSpPr>
            <a:spLocks noGrp="1"/>
          </p:cNvSpPr>
          <p:nvPr>
            <p:ph idx="1"/>
          </p:nvPr>
        </p:nvSpPr>
        <p:spPr/>
        <p:txBody>
          <a:bodyPr/>
          <a:lstStyle/>
          <a:p>
            <a:pPr algn="just"/>
            <a:r>
              <a:rPr lang="en-US" altLang="zh-TW" sz="2400"/>
              <a:t>The QoS guarantee of this use case is </a:t>
            </a:r>
            <a:r>
              <a:rPr lang="en-US" altLang="zh-TW" sz="2400">
                <a:solidFill>
                  <a:srgbClr val="FF0000"/>
                </a:solidFill>
              </a:rPr>
              <a:t>low latency</a:t>
            </a:r>
            <a:r>
              <a:rPr lang="en-US" altLang="zh-TW" sz="2400"/>
              <a:t>, which causes that the deployment objective should be </a:t>
            </a:r>
            <a:r>
              <a:rPr lang="en-US" altLang="zh-TW" sz="2400">
                <a:solidFill>
                  <a:srgbClr val="FF0000"/>
                </a:solidFill>
              </a:rPr>
              <a:t>minimizing the delay of </a:t>
            </a:r>
            <a:r>
              <a:rPr lang="en-US" altLang="zh-TW" sz="2400" smtClean="0">
                <a:solidFill>
                  <a:srgbClr val="FF0000"/>
                </a:solidFill>
              </a:rPr>
              <a:t>slices</a:t>
            </a:r>
          </a:p>
          <a:p>
            <a:pPr algn="just"/>
            <a:r>
              <a:rPr lang="en-US" altLang="zh-TW" sz="2400"/>
              <a:t>We transfer delay time into the </a:t>
            </a:r>
            <a:r>
              <a:rPr lang="en-US" altLang="zh-TW" sz="2400">
                <a:solidFill>
                  <a:srgbClr val="FF0000"/>
                </a:solidFill>
              </a:rPr>
              <a:t>number of hops</a:t>
            </a:r>
            <a:r>
              <a:rPr lang="en-US" altLang="zh-TW" sz="2400"/>
              <a:t>, so minimizing the delay means minimizing each physical path length.</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55</a:t>
            </a:fld>
            <a:endParaRPr lang="en-US" altLang="zh-TW"/>
          </a:p>
        </p:txBody>
      </p:sp>
      <p:pic>
        <p:nvPicPr>
          <p:cNvPr id="5" name="圖片 4"/>
          <p:cNvPicPr>
            <a:picLocks noChangeAspect="1"/>
          </p:cNvPicPr>
          <p:nvPr/>
        </p:nvPicPr>
        <p:blipFill>
          <a:blip r:embed="rId3"/>
          <a:stretch>
            <a:fillRect/>
          </a:stretch>
        </p:blipFill>
        <p:spPr>
          <a:xfrm>
            <a:off x="1403648" y="4221088"/>
            <a:ext cx="6831896" cy="1440160"/>
          </a:xfrm>
          <a:prstGeom prst="rect">
            <a:avLst/>
          </a:prstGeom>
        </p:spPr>
      </p:pic>
    </p:spTree>
    <p:extLst>
      <p:ext uri="{BB962C8B-B14F-4D97-AF65-F5344CB8AC3E}">
        <p14:creationId xmlns:p14="http://schemas.microsoft.com/office/powerpoint/2010/main" val="775957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constraints</a:t>
            </a:r>
            <a:endParaRPr lang="zh-TW" altLang="en-US"/>
          </a:p>
        </p:txBody>
      </p:sp>
      <p:pic>
        <p:nvPicPr>
          <p:cNvPr id="5" name="內容版面配置區 4"/>
          <p:cNvPicPr>
            <a:picLocks noGrp="1" noChangeAspect="1"/>
          </p:cNvPicPr>
          <p:nvPr>
            <p:ph idx="1"/>
          </p:nvPr>
        </p:nvPicPr>
        <p:blipFill>
          <a:blip r:embed="rId3"/>
          <a:stretch>
            <a:fillRect/>
          </a:stretch>
        </p:blipFill>
        <p:spPr>
          <a:xfrm>
            <a:off x="715380" y="1747012"/>
            <a:ext cx="7560840" cy="2139982"/>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56</a:t>
            </a:fld>
            <a:endParaRPr lang="en-US" altLang="zh-TW"/>
          </a:p>
        </p:txBody>
      </p:sp>
      <p:pic>
        <p:nvPicPr>
          <p:cNvPr id="6" name="圖片 5"/>
          <p:cNvPicPr>
            <a:picLocks noChangeAspect="1"/>
          </p:cNvPicPr>
          <p:nvPr/>
        </p:nvPicPr>
        <p:blipFill>
          <a:blip r:embed="rId4"/>
          <a:stretch>
            <a:fillRect/>
          </a:stretch>
        </p:blipFill>
        <p:spPr>
          <a:xfrm>
            <a:off x="737151" y="3886994"/>
            <a:ext cx="7949649" cy="2920534"/>
          </a:xfrm>
          <a:prstGeom prst="rect">
            <a:avLst/>
          </a:prstGeom>
        </p:spPr>
      </p:pic>
    </p:spTree>
    <p:extLst>
      <p:ext uri="{BB962C8B-B14F-4D97-AF65-F5344CB8AC3E}">
        <p14:creationId xmlns:p14="http://schemas.microsoft.com/office/powerpoint/2010/main" val="2891005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constraints</a:t>
            </a:r>
            <a:endParaRPr lang="zh-TW" altLang="en-US"/>
          </a:p>
        </p:txBody>
      </p:sp>
      <p:pic>
        <p:nvPicPr>
          <p:cNvPr id="5" name="內容版面配置區 4"/>
          <p:cNvPicPr>
            <a:picLocks noGrp="1" noChangeAspect="1"/>
          </p:cNvPicPr>
          <p:nvPr>
            <p:ph idx="1"/>
          </p:nvPr>
        </p:nvPicPr>
        <p:blipFill>
          <a:blip r:embed="rId3"/>
          <a:stretch>
            <a:fillRect/>
          </a:stretch>
        </p:blipFill>
        <p:spPr>
          <a:xfrm>
            <a:off x="589347" y="1544747"/>
            <a:ext cx="8176710" cy="1664875"/>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57</a:t>
            </a:fld>
            <a:endParaRPr lang="en-US" altLang="zh-TW"/>
          </a:p>
        </p:txBody>
      </p:sp>
      <p:pic>
        <p:nvPicPr>
          <p:cNvPr id="6" name="圖片 5"/>
          <p:cNvPicPr>
            <a:picLocks noChangeAspect="1"/>
          </p:cNvPicPr>
          <p:nvPr/>
        </p:nvPicPr>
        <p:blipFill>
          <a:blip r:embed="rId4"/>
          <a:stretch>
            <a:fillRect/>
          </a:stretch>
        </p:blipFill>
        <p:spPr>
          <a:xfrm>
            <a:off x="719572" y="3209622"/>
            <a:ext cx="7916260" cy="2163594"/>
          </a:xfrm>
          <a:prstGeom prst="rect">
            <a:avLst/>
          </a:prstGeom>
        </p:spPr>
      </p:pic>
    </p:spTree>
    <p:extLst>
      <p:ext uri="{BB962C8B-B14F-4D97-AF65-F5344CB8AC3E}">
        <p14:creationId xmlns:p14="http://schemas.microsoft.com/office/powerpoint/2010/main" val="17247430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constraints</a:t>
            </a:r>
            <a:endParaRPr lang="zh-TW" altLang="en-US"/>
          </a:p>
        </p:txBody>
      </p:sp>
      <p:pic>
        <p:nvPicPr>
          <p:cNvPr id="5" name="內容版面配置區 4"/>
          <p:cNvPicPr>
            <a:picLocks noGrp="1" noChangeAspect="1"/>
          </p:cNvPicPr>
          <p:nvPr>
            <p:ph idx="1"/>
          </p:nvPr>
        </p:nvPicPr>
        <p:blipFill>
          <a:blip r:embed="rId3"/>
          <a:stretch>
            <a:fillRect/>
          </a:stretch>
        </p:blipFill>
        <p:spPr>
          <a:xfrm>
            <a:off x="755576" y="1765487"/>
            <a:ext cx="7488832" cy="4567266"/>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58</a:t>
            </a:fld>
            <a:endParaRPr lang="en-US" altLang="zh-TW"/>
          </a:p>
        </p:txBody>
      </p:sp>
    </p:spTree>
    <p:extLst>
      <p:ext uri="{BB962C8B-B14F-4D97-AF65-F5344CB8AC3E}">
        <p14:creationId xmlns:p14="http://schemas.microsoft.com/office/powerpoint/2010/main" val="4257043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t>C. DEPLOYMENT STRATEGIES OF THREE TYPES </a:t>
            </a:r>
            <a:r>
              <a:rPr lang="en-US" altLang="zh-TW" sz="2400" b="0" smtClean="0"/>
              <a:t>OF SLICES</a:t>
            </a:r>
            <a:endParaRPr lang="zh-TW" altLang="en-US" sz="2400"/>
          </a:p>
        </p:txBody>
      </p:sp>
      <p:sp>
        <p:nvSpPr>
          <p:cNvPr id="3" name="內容版面配置區 2"/>
          <p:cNvSpPr>
            <a:spLocks noGrp="1"/>
          </p:cNvSpPr>
          <p:nvPr>
            <p:ph idx="1"/>
          </p:nvPr>
        </p:nvSpPr>
        <p:spPr/>
        <p:txBody>
          <a:bodyPr/>
          <a:lstStyle/>
          <a:p>
            <a:pPr algn="just"/>
            <a:r>
              <a:rPr lang="en-US" altLang="zh-TW" sz="2400"/>
              <a:t>the deployment strategies we proposed are conducted under the assumption that the arrived NSR has been </a:t>
            </a:r>
            <a:r>
              <a:rPr lang="en-US" altLang="zh-TW" sz="2400" smtClean="0">
                <a:solidFill>
                  <a:srgbClr val="FF0000"/>
                </a:solidFill>
              </a:rPr>
              <a:t>identified as </a:t>
            </a:r>
            <a:r>
              <a:rPr lang="en-US" altLang="zh-TW" sz="2400">
                <a:solidFill>
                  <a:srgbClr val="FF0000"/>
                </a:solidFill>
              </a:rPr>
              <a:t>one of those three types</a:t>
            </a:r>
            <a:r>
              <a:rPr lang="en-US" altLang="zh-TW" sz="2400" smtClean="0"/>
              <a:t>.</a:t>
            </a:r>
          </a:p>
          <a:p>
            <a:pPr algn="just"/>
            <a:r>
              <a:rPr lang="en-US" altLang="zh-TW" sz="2400"/>
              <a:t>In our proposed deployment policy of NS, we give three different strategies to three types of slices</a:t>
            </a:r>
            <a:r>
              <a:rPr lang="en-US" altLang="zh-TW" sz="2400" smtClean="0"/>
              <a:t>.</a:t>
            </a:r>
          </a:p>
          <a:p>
            <a:pPr marL="0" indent="0" algn="just">
              <a:buNone/>
            </a:pPr>
            <a:endParaRPr lang="en-US" altLang="zh-TW" sz="2400" smtClean="0"/>
          </a:p>
          <a:p>
            <a:pPr algn="just"/>
            <a:r>
              <a:rPr lang="en-US" altLang="zh-TW" sz="2400"/>
              <a:t>the </a:t>
            </a:r>
            <a:r>
              <a:rPr lang="en-US" altLang="zh-TW" sz="2400">
                <a:solidFill>
                  <a:srgbClr val="FF0000"/>
                </a:solidFill>
              </a:rPr>
              <a:t>resource </a:t>
            </a:r>
            <a:r>
              <a:rPr lang="en-US" altLang="zh-TW" sz="2400" smtClean="0">
                <a:solidFill>
                  <a:srgbClr val="FF0000"/>
                </a:solidFill>
              </a:rPr>
              <a:t>efficiency (RE</a:t>
            </a:r>
            <a:r>
              <a:rPr lang="en-US" altLang="zh-TW" sz="2400">
                <a:solidFill>
                  <a:srgbClr val="FF0000"/>
                </a:solidFill>
              </a:rPr>
              <a:t>)</a:t>
            </a:r>
            <a:r>
              <a:rPr lang="en-US" altLang="zh-TW" sz="2400"/>
              <a:t> and </a:t>
            </a:r>
            <a:r>
              <a:rPr lang="en-US" altLang="zh-TW" sz="2400">
                <a:solidFill>
                  <a:srgbClr val="FF0000"/>
                </a:solidFill>
              </a:rPr>
              <a:t>acceptance ratio (AR) </a:t>
            </a:r>
            <a:r>
              <a:rPr lang="en-US" altLang="zh-TW" sz="2400"/>
              <a:t>of NSRs are calculated.</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59</a:t>
            </a:fld>
            <a:endParaRPr lang="en-US" altLang="zh-TW"/>
          </a:p>
        </p:txBody>
      </p:sp>
    </p:spTree>
    <p:extLst>
      <p:ext uri="{BB962C8B-B14F-4D97-AF65-F5344CB8AC3E}">
        <p14:creationId xmlns:p14="http://schemas.microsoft.com/office/powerpoint/2010/main" val="105750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Abstract </a:t>
            </a:r>
            <a:endParaRPr lang="zh-TW" altLang="en-US"/>
          </a:p>
        </p:txBody>
      </p:sp>
      <p:sp>
        <p:nvSpPr>
          <p:cNvPr id="3" name="內容版面配置區 2"/>
          <p:cNvSpPr>
            <a:spLocks noGrp="1"/>
          </p:cNvSpPr>
          <p:nvPr>
            <p:ph idx="1"/>
          </p:nvPr>
        </p:nvSpPr>
        <p:spPr/>
        <p:txBody>
          <a:bodyPr/>
          <a:lstStyle/>
          <a:p>
            <a:pPr algn="just"/>
            <a:r>
              <a:rPr lang="en-US" altLang="zh-TW" sz="2400"/>
              <a:t>For fifth-generation wireless communication systems, network slicing has emerged as a key concept to meet the diverse requirements of various use cases</a:t>
            </a:r>
            <a:r>
              <a:rPr lang="en-US" altLang="zh-TW" sz="2400" smtClean="0"/>
              <a:t>.</a:t>
            </a:r>
          </a:p>
          <a:p>
            <a:pPr algn="just"/>
            <a:endParaRPr lang="en-US" altLang="zh-TW" sz="2400"/>
          </a:p>
          <a:p>
            <a:pPr algn="just"/>
            <a:r>
              <a:rPr lang="en-US" altLang="zh-TW" sz="2400"/>
              <a:t>By slicing an infrastructure network into </a:t>
            </a:r>
            <a:r>
              <a:rPr lang="en-US" altLang="zh-TW" sz="2400">
                <a:solidFill>
                  <a:srgbClr val="FF0000"/>
                </a:solidFill>
              </a:rPr>
              <a:t>multiple dedicated logical networks</a:t>
            </a:r>
            <a:r>
              <a:rPr lang="en-US" altLang="zh-TW" sz="2400"/>
              <a:t>, wireless networks can support a wide range of services</a:t>
            </a:r>
            <a:r>
              <a:rPr lang="en-US" altLang="zh-TW" sz="2400" smtClean="0"/>
              <a:t>.</a:t>
            </a:r>
          </a:p>
          <a:p>
            <a:pPr algn="just"/>
            <a:endParaRPr lang="en-US" altLang="zh-TW" sz="2400"/>
          </a:p>
          <a:p>
            <a:pPr algn="just"/>
            <a:r>
              <a:rPr lang="en-US" altLang="zh-TW" sz="2400"/>
              <a:t>However, how to </a:t>
            </a:r>
            <a:r>
              <a:rPr lang="en-US" altLang="zh-TW" sz="2400">
                <a:solidFill>
                  <a:srgbClr val="FF0000"/>
                </a:solidFill>
              </a:rPr>
              <a:t>fast deploy the end-to-end slices </a:t>
            </a:r>
            <a:r>
              <a:rPr lang="en-US" altLang="zh-TW" sz="2400"/>
              <a:t>is the main issue in a multi-domain wireless network infrastructure.</a:t>
            </a:r>
            <a:endParaRPr lang="zh-TW" altLang="zh-TW" sz="2400"/>
          </a:p>
          <a:p>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a:t>
            </a:fld>
            <a:endParaRPr lang="en-US" altLang="zh-TW"/>
          </a:p>
        </p:txBody>
      </p:sp>
    </p:spTree>
    <p:extLst>
      <p:ext uri="{BB962C8B-B14F-4D97-AF65-F5344CB8AC3E}">
        <p14:creationId xmlns:p14="http://schemas.microsoft.com/office/powerpoint/2010/main" val="3643958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gn="just"/>
                <a:r>
                  <a:rPr lang="en-US" altLang="zh-TW" sz="2400" smtClean="0"/>
                  <a:t>Resource efficiency is </a:t>
                </a:r>
                <a:r>
                  <a:rPr lang="en-US" altLang="zh-TW" sz="2400"/>
                  <a:t>defined as the revenues and cost </a:t>
                </a:r>
                <a:r>
                  <a:rPr lang="en-US" altLang="zh-TW" sz="2400" smtClean="0"/>
                  <a:t>ratio</a:t>
                </a:r>
              </a:p>
              <a:p>
                <a:pPr algn="just"/>
                <a:endParaRPr lang="en-US" altLang="zh-TW" sz="2400"/>
              </a:p>
              <a:p>
                <a:pPr algn="just"/>
                <a:endParaRPr lang="en-US" altLang="zh-TW" sz="2400" smtClean="0"/>
              </a:p>
              <a:p>
                <a:pPr algn="just"/>
                <a:endParaRPr lang="en-US" altLang="zh-TW" sz="2400"/>
              </a:p>
              <a:p>
                <a:pPr algn="just"/>
                <a:endParaRPr lang="en-US" altLang="zh-TW" sz="2400" smtClean="0"/>
              </a:p>
              <a:p>
                <a:pPr lvl="1" algn="just"/>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𝑅</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 </m:t>
                        </m:r>
                      </m:e>
                    </m:d>
                  </m:oMath>
                </a14:m>
                <a:r>
                  <a:rPr lang="en-US" altLang="zh-TW" sz="2400" smtClean="0"/>
                  <a:t> represents </a:t>
                </a:r>
                <a:r>
                  <a:rPr lang="en-US" altLang="zh-TW" sz="2400"/>
                  <a:t>the capacity of node </a:t>
                </a:r>
                <a:r>
                  <a:rPr lang="en-US" altLang="zh-TW" sz="2400" smtClean="0"/>
                  <a:t>n</a:t>
                </a:r>
              </a:p>
              <a:p>
                <a:pPr lvl="1" algn="just"/>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𝐵</m:t>
                        </m:r>
                      </m:e>
                      <m:sub>
                        <m:r>
                          <a:rPr lang="en-US" altLang="zh-TW" sz="2400" b="0" i="1" smtClean="0">
                            <a:latin typeface="Cambria Math" panose="02040503050406030204" pitchFamily="18" charset="0"/>
                          </a:rPr>
                          <m:t>𝑅</m:t>
                        </m:r>
                      </m:sub>
                    </m:sSub>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𝑙</m:t>
                        </m:r>
                      </m:e>
                    </m:d>
                    <m:r>
                      <a:rPr lang="en-US" altLang="zh-TW" sz="2400" b="0" i="1" smtClean="0">
                        <a:latin typeface="Cambria Math" panose="02040503050406030204" pitchFamily="18" charset="0"/>
                      </a:rPr>
                      <m:t> </m:t>
                    </m:r>
                  </m:oMath>
                </a14:m>
                <a:r>
                  <a:rPr lang="en-US" altLang="zh-TW" sz="2400" smtClean="0"/>
                  <a:t>represents </a:t>
                </a:r>
                <a:r>
                  <a:rPr lang="en-US" altLang="zh-TW" sz="2400"/>
                  <a:t>the bandwidth of link </a:t>
                </a:r>
                <a14:m>
                  <m:oMath xmlns:m="http://schemas.openxmlformats.org/officeDocument/2006/math">
                    <m:r>
                      <a:rPr lang="en-US" altLang="zh-TW" sz="2400" b="0" i="1" smtClean="0">
                        <a:latin typeface="Cambria Math" panose="02040503050406030204" pitchFamily="18" charset="0"/>
                      </a:rPr>
                      <m:t>𝑙</m:t>
                    </m:r>
                  </m:oMath>
                </a14:m>
                <a:endParaRPr lang="en-US" altLang="zh-TW" sz="2400" b="0" smtClean="0"/>
              </a:p>
              <a:p>
                <a:pPr lvl="1" algn="just"/>
                <a14:m>
                  <m:oMath xmlns:m="http://schemas.openxmlformats.org/officeDocument/2006/math">
                    <m:r>
                      <a:rPr lang="en-US" altLang="zh-TW" sz="2400" b="0" i="1" smtClean="0">
                        <a:latin typeface="Cambria Math" panose="02040503050406030204" pitchFamily="18" charset="0"/>
                      </a:rPr>
                      <m:t>h𝑜𝑝</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𝑙</m:t>
                        </m:r>
                      </m:e>
                    </m:d>
                    <m:r>
                      <a:rPr lang="en-US" altLang="zh-TW" sz="2400" b="0" i="1" smtClean="0">
                        <a:latin typeface="Cambria Math" panose="02040503050406030204" pitchFamily="18" charset="0"/>
                      </a:rPr>
                      <m:t> </m:t>
                    </m:r>
                  </m:oMath>
                </a14:m>
                <a:r>
                  <a:rPr lang="en-US" altLang="zh-TW" sz="2400"/>
                  <a:t>represents the mapping path length of </a:t>
                </a:r>
                <a:r>
                  <a:rPr lang="en-US" altLang="zh-TW" sz="2400" smtClean="0"/>
                  <a:t>link </a:t>
                </a:r>
                <a14:m>
                  <m:oMath xmlns:m="http://schemas.openxmlformats.org/officeDocument/2006/math">
                    <m:r>
                      <a:rPr lang="en-US" altLang="zh-TW" sz="2400" i="1">
                        <a:latin typeface="Cambria Math" panose="02040503050406030204" pitchFamily="18" charset="0"/>
                      </a:rPr>
                      <m:t>𝑙</m:t>
                    </m:r>
                  </m:oMath>
                </a14:m>
                <a:endParaRPr lang="en-US" altLang="zh-TW" sz="2400"/>
              </a:p>
              <a:p>
                <a:pPr marL="457200" lvl="1" indent="0" algn="just">
                  <a:buNone/>
                </a:pPr>
                <a:endParaRPr lang="en-US" altLang="zh-TW" sz="240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1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60</a:t>
            </a:fld>
            <a:endParaRPr lang="en-US" altLang="zh-TW"/>
          </a:p>
        </p:txBody>
      </p:sp>
      <p:pic>
        <p:nvPicPr>
          <p:cNvPr id="5" name="圖片 4"/>
          <p:cNvPicPr>
            <a:picLocks noChangeAspect="1"/>
          </p:cNvPicPr>
          <p:nvPr/>
        </p:nvPicPr>
        <p:blipFill>
          <a:blip r:embed="rId4"/>
          <a:stretch>
            <a:fillRect/>
          </a:stretch>
        </p:blipFill>
        <p:spPr>
          <a:xfrm>
            <a:off x="971600" y="2492896"/>
            <a:ext cx="7200800" cy="1684410"/>
          </a:xfrm>
          <a:prstGeom prst="rect">
            <a:avLst/>
          </a:prstGeom>
        </p:spPr>
      </p:pic>
    </p:spTree>
    <p:extLst>
      <p:ext uri="{BB962C8B-B14F-4D97-AF65-F5344CB8AC3E}">
        <p14:creationId xmlns:p14="http://schemas.microsoft.com/office/powerpoint/2010/main" val="2777829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61</a:t>
            </a:fld>
            <a:endParaRPr lang="en-US" altLang="zh-TW"/>
          </a:p>
        </p:txBody>
      </p:sp>
      <mc:AlternateContent xmlns:mc="http://schemas.openxmlformats.org/markup-compatibility/2006" xmlns:a14="http://schemas.microsoft.com/office/drawing/2010/main">
        <mc:Choice Requires="a14">
          <p:sp>
            <p:nvSpPr>
              <p:cNvPr id="6" name="內容版面配置區 5"/>
              <p:cNvSpPr>
                <a:spLocks noGrp="1"/>
              </p:cNvSpPr>
              <p:nvPr>
                <p:ph idx="1"/>
              </p:nvPr>
            </p:nvSpPr>
            <p:spPr/>
            <p:txBody>
              <a:bodyPr/>
              <a:lstStyle/>
              <a:p>
                <a:r>
                  <a:rPr lang="en-US" altLang="zh-TW" sz="2400" smtClean="0"/>
                  <a:t>acceptance ratio</a:t>
                </a:r>
              </a:p>
              <a:p>
                <a:endParaRPr lang="en-US" altLang="zh-TW" sz="2400"/>
              </a:p>
              <a:p>
                <a:endParaRPr lang="en-US" altLang="zh-TW" sz="2400" smtClean="0"/>
              </a:p>
              <a:p>
                <a:endParaRPr lang="en-US" altLang="zh-TW" sz="2400"/>
              </a:p>
              <a:p>
                <a:endParaRPr lang="en-US" altLang="zh-TW" sz="2400" smtClean="0"/>
              </a:p>
              <a:p>
                <a:pPr lvl="1"/>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𝑁𝑈𝑀</m:t>
                        </m:r>
                      </m:e>
                      <m:sub>
                        <m:r>
                          <a:rPr lang="en-US" altLang="zh-TW" sz="2400" b="0" i="1" smtClean="0">
                            <a:latin typeface="Cambria Math" panose="02040503050406030204" pitchFamily="18" charset="0"/>
                          </a:rPr>
                          <m:t>𝑎𝑐𝑐</m:t>
                        </m:r>
                        <m:r>
                          <a:rPr lang="en-US" altLang="zh-TW" sz="2400" b="0" i="1" smtClean="0">
                            <a:latin typeface="Cambria Math" panose="02040503050406030204" pitchFamily="18" charset="0"/>
                          </a:rPr>
                          <m:t> </m:t>
                        </m:r>
                      </m:sub>
                    </m:sSub>
                  </m:oMath>
                </a14:m>
                <a:r>
                  <a:rPr lang="en-US" altLang="zh-TW" sz="2400" smtClean="0"/>
                  <a:t> represents </a:t>
                </a:r>
                <a:r>
                  <a:rPr lang="en-US" altLang="zh-TW" sz="2400"/>
                  <a:t>the number of NSRs that have been </a:t>
                </a:r>
                <a:r>
                  <a:rPr lang="en-US" altLang="zh-TW" sz="2400" smtClean="0"/>
                  <a:t>accepted</a:t>
                </a:r>
              </a:p>
              <a:p>
                <a:pPr marL="457200" lvl="1" indent="0">
                  <a:buNone/>
                </a:pPr>
                <a:endParaRPr lang="en-US" altLang="zh-TW" sz="2400" smtClean="0"/>
              </a:p>
              <a:p>
                <a:pPr lvl="1"/>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𝑁𝑈𝑀</m:t>
                        </m:r>
                      </m:e>
                      <m:sub>
                        <m:r>
                          <a:rPr lang="en-US" altLang="zh-TW" sz="2400" b="0" i="1" smtClean="0">
                            <a:latin typeface="Cambria Math" panose="02040503050406030204" pitchFamily="18" charset="0"/>
                          </a:rPr>
                          <m:t>𝑎𝑟𝑟</m:t>
                        </m:r>
                        <m:r>
                          <a:rPr lang="en-US" altLang="zh-TW" sz="2400" b="0" i="1" smtClean="0">
                            <a:latin typeface="Cambria Math" panose="02040503050406030204" pitchFamily="18" charset="0"/>
                          </a:rPr>
                          <m:t> </m:t>
                        </m:r>
                      </m:sub>
                    </m:sSub>
                  </m:oMath>
                </a14:m>
                <a:r>
                  <a:rPr lang="zh-TW" altLang="en-US" sz="2400" smtClean="0"/>
                  <a:t> </a:t>
                </a:r>
                <a:r>
                  <a:rPr lang="en-US" altLang="zh-TW" sz="2400"/>
                  <a:t>denotes the number of NSRs that have been arrived</a:t>
                </a:r>
                <a:endParaRPr lang="zh-TW" altLang="en-US" sz="2400"/>
              </a:p>
            </p:txBody>
          </p:sp>
        </mc:Choice>
        <mc:Fallback xmlns="">
          <p:sp>
            <p:nvSpPr>
              <p:cNvPr id="6" name="內容版面配置區 5"/>
              <p:cNvSpPr>
                <a:spLocks noGrp="1" noRot="1" noChangeAspect="1" noMove="1" noResize="1" noEditPoints="1" noAdjustHandles="1" noChangeArrowheads="1" noChangeShapeType="1" noTextEdit="1"/>
              </p:cNvSpPr>
              <p:nvPr>
                <p:ph idx="1"/>
              </p:nvPr>
            </p:nvSpPr>
            <p:spPr>
              <a:blipFill>
                <a:blip r:embed="rId3"/>
                <a:stretch>
                  <a:fillRect l="-963" t="-943"/>
                </a:stretch>
              </a:blipFill>
            </p:spPr>
            <p:txBody>
              <a:bodyPr/>
              <a:lstStyle/>
              <a:p>
                <a:r>
                  <a:rPr lang="zh-TW" altLang="en-US">
                    <a:noFill/>
                  </a:rPr>
                  <a:t> </a:t>
                </a:r>
              </a:p>
            </p:txBody>
          </p:sp>
        </mc:Fallback>
      </mc:AlternateContent>
      <p:pic>
        <p:nvPicPr>
          <p:cNvPr id="7" name="圖片 6"/>
          <p:cNvPicPr>
            <a:picLocks noChangeAspect="1"/>
          </p:cNvPicPr>
          <p:nvPr/>
        </p:nvPicPr>
        <p:blipFill>
          <a:blip r:embed="rId4"/>
          <a:stretch>
            <a:fillRect/>
          </a:stretch>
        </p:blipFill>
        <p:spPr>
          <a:xfrm>
            <a:off x="1259632" y="2132856"/>
            <a:ext cx="6624736" cy="1401475"/>
          </a:xfrm>
          <a:prstGeom prst="rect">
            <a:avLst/>
          </a:prstGeom>
        </p:spPr>
      </p:pic>
    </p:spTree>
    <p:extLst>
      <p:ext uri="{BB962C8B-B14F-4D97-AF65-F5344CB8AC3E}">
        <p14:creationId xmlns:p14="http://schemas.microsoft.com/office/powerpoint/2010/main" val="2440415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gn="just"/>
            <a:r>
              <a:rPr lang="en-US" altLang="zh-TW" sz="2400"/>
              <a:t>we consider two conditions which are the </a:t>
            </a:r>
            <a:r>
              <a:rPr lang="en-US" altLang="zh-TW" sz="2400">
                <a:solidFill>
                  <a:srgbClr val="FF0000"/>
                </a:solidFill>
              </a:rPr>
              <a:t>static deployment</a:t>
            </a:r>
            <a:r>
              <a:rPr lang="en-US" altLang="zh-TW" sz="2400"/>
              <a:t> and </a:t>
            </a:r>
            <a:r>
              <a:rPr lang="en-US" altLang="zh-TW" sz="2400">
                <a:solidFill>
                  <a:srgbClr val="FF0000"/>
                </a:solidFill>
              </a:rPr>
              <a:t>dynamic deployment</a:t>
            </a:r>
            <a:r>
              <a:rPr lang="en-US" altLang="zh-TW" sz="2400" smtClean="0"/>
              <a:t>.</a:t>
            </a:r>
          </a:p>
          <a:p>
            <a:pPr algn="just"/>
            <a:r>
              <a:rPr lang="en-US" altLang="zh-TW" sz="2400"/>
              <a:t>The former means that slices are permanent once they are deployed successfully</a:t>
            </a:r>
            <a:r>
              <a:rPr lang="en-US" altLang="zh-TW" sz="2400" smtClean="0"/>
              <a:t>.</a:t>
            </a:r>
          </a:p>
          <a:p>
            <a:pPr algn="just"/>
            <a:r>
              <a:rPr lang="en-US" altLang="zh-TW" sz="2400"/>
              <a:t>in the latter condition, NSRs have </a:t>
            </a:r>
            <a:r>
              <a:rPr lang="en-US" altLang="zh-TW" sz="2400">
                <a:solidFill>
                  <a:srgbClr val="FF0000"/>
                </a:solidFill>
              </a:rPr>
              <a:t>life time </a:t>
            </a:r>
            <a:r>
              <a:rPr lang="en-US" altLang="zh-TW" sz="2400"/>
              <a:t>and the resource allocated to NSRs will be </a:t>
            </a:r>
            <a:r>
              <a:rPr lang="en-US" altLang="zh-TW" sz="2400">
                <a:solidFill>
                  <a:srgbClr val="FF0000"/>
                </a:solidFill>
              </a:rPr>
              <a:t>recycled</a:t>
            </a:r>
            <a:r>
              <a:rPr lang="en-US" altLang="zh-TW" sz="2400"/>
              <a:t> at the end of life time.</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62</a:t>
            </a:fld>
            <a:endParaRPr lang="en-US" altLang="zh-TW"/>
          </a:p>
        </p:txBody>
      </p:sp>
    </p:spTree>
    <p:extLst>
      <p:ext uri="{BB962C8B-B14F-4D97-AF65-F5344CB8AC3E}">
        <p14:creationId xmlns:p14="http://schemas.microsoft.com/office/powerpoint/2010/main" val="2366389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1259632" y="1284138"/>
            <a:ext cx="6192688" cy="5573862"/>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63</a:t>
            </a:fld>
            <a:endParaRPr lang="en-US" altLang="zh-TW"/>
          </a:p>
        </p:txBody>
      </p:sp>
    </p:spTree>
    <p:extLst>
      <p:ext uri="{BB962C8B-B14F-4D97-AF65-F5344CB8AC3E}">
        <p14:creationId xmlns:p14="http://schemas.microsoft.com/office/powerpoint/2010/main" val="36874987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755576" y="1772816"/>
            <a:ext cx="7737455" cy="3456384"/>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64</a:t>
            </a:fld>
            <a:endParaRPr lang="en-US" altLang="zh-TW"/>
          </a:p>
        </p:txBody>
      </p:sp>
    </p:spTree>
    <p:extLst>
      <p:ext uri="{BB962C8B-B14F-4D97-AF65-F5344CB8AC3E}">
        <p14:creationId xmlns:p14="http://schemas.microsoft.com/office/powerpoint/2010/main" val="2289920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1043608" y="1628800"/>
            <a:ext cx="6992509" cy="4623622"/>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65</a:t>
            </a:fld>
            <a:endParaRPr lang="en-US" altLang="zh-TW"/>
          </a:p>
        </p:txBody>
      </p:sp>
    </p:spTree>
    <p:extLst>
      <p:ext uri="{BB962C8B-B14F-4D97-AF65-F5344CB8AC3E}">
        <p14:creationId xmlns:p14="http://schemas.microsoft.com/office/powerpoint/2010/main" val="2269924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1115616" y="1551437"/>
            <a:ext cx="6780336" cy="4831553"/>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66</a:t>
            </a:fld>
            <a:endParaRPr lang="en-US" altLang="zh-TW"/>
          </a:p>
        </p:txBody>
      </p:sp>
    </p:spTree>
    <p:extLst>
      <p:ext uri="{BB962C8B-B14F-4D97-AF65-F5344CB8AC3E}">
        <p14:creationId xmlns:p14="http://schemas.microsoft.com/office/powerpoint/2010/main" val="546102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b="1" smtClean="0"/>
          </a:p>
          <a:p>
            <a:endParaRPr lang="en-US" altLang="zh-TW" b="1"/>
          </a:p>
          <a:p>
            <a:pPr marL="0" indent="0">
              <a:buNone/>
            </a:pPr>
            <a:endParaRPr lang="en-US" altLang="zh-TW" b="1"/>
          </a:p>
          <a:p>
            <a:r>
              <a:rPr lang="en-US" altLang="zh-TW" b="1" smtClean="0"/>
              <a:t>V</a:t>
            </a:r>
            <a:r>
              <a:rPr lang="en-US" altLang="zh-TW" b="1"/>
              <a:t>. SIMULATION RESULTS AND ANALYSIS</a:t>
            </a:r>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67</a:t>
            </a:fld>
            <a:endParaRPr lang="en-US" altLang="zh-TW"/>
          </a:p>
        </p:txBody>
      </p:sp>
    </p:spTree>
    <p:extLst>
      <p:ext uri="{BB962C8B-B14F-4D97-AF65-F5344CB8AC3E}">
        <p14:creationId xmlns:p14="http://schemas.microsoft.com/office/powerpoint/2010/main" val="39542700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sz="2400"/>
              <a:t>The </a:t>
            </a:r>
            <a:r>
              <a:rPr lang="en-US" altLang="zh-TW" sz="2400">
                <a:solidFill>
                  <a:srgbClr val="FF0000"/>
                </a:solidFill>
              </a:rPr>
              <a:t>integral linear programming (ILP) </a:t>
            </a:r>
            <a:r>
              <a:rPr lang="en-US" altLang="zh-TW" sz="2400"/>
              <a:t>model presented in previous section is implemented using YALMIP platform embedded in MATLAB which integrates the commercial programming solver </a:t>
            </a:r>
            <a:r>
              <a:rPr lang="en-US" altLang="zh-TW" sz="2400">
                <a:solidFill>
                  <a:srgbClr val="FF0000"/>
                </a:solidFill>
              </a:rPr>
              <a:t>CPLEX 12.7</a:t>
            </a:r>
            <a:r>
              <a:rPr lang="en-US" altLang="zh-TW" sz="2400" smtClean="0">
                <a:solidFill>
                  <a:srgbClr val="FF0000"/>
                </a:solidFill>
              </a:rPr>
              <a:t>.</a:t>
            </a:r>
          </a:p>
          <a:p>
            <a:r>
              <a:rPr lang="en-US" altLang="zh-TW" sz="2400"/>
              <a:t>Algorithm </a:t>
            </a:r>
            <a:r>
              <a:rPr lang="en-US" altLang="zh-TW" sz="2400" smtClean="0"/>
              <a:t>1-7 : MATLAB 2015b</a:t>
            </a:r>
          </a:p>
          <a:p>
            <a:r>
              <a:rPr lang="en-US" altLang="zh-TW" sz="2400" smtClean="0"/>
              <a:t>Laptop : 2.4 </a:t>
            </a:r>
            <a:r>
              <a:rPr lang="zh-TW" altLang="en-US" sz="2400" smtClean="0"/>
              <a:t> </a:t>
            </a:r>
            <a:r>
              <a:rPr lang="en-US" altLang="zh-TW" sz="2400" smtClean="0"/>
              <a:t>CPU cores  and  12GB memories</a:t>
            </a:r>
            <a:r>
              <a:rPr lang="zh-TW" altLang="en-US" sz="2400" smtClean="0"/>
              <a:t> </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68</a:t>
            </a:fld>
            <a:endParaRPr lang="en-US" altLang="zh-TW"/>
          </a:p>
        </p:txBody>
      </p:sp>
    </p:spTree>
    <p:extLst>
      <p:ext uri="{BB962C8B-B14F-4D97-AF65-F5344CB8AC3E}">
        <p14:creationId xmlns:p14="http://schemas.microsoft.com/office/powerpoint/2010/main" val="208362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solidFill>
                  <a:schemeClr val="tx2">
                    <a:lumMod val="75000"/>
                  </a:schemeClr>
                </a:solidFill>
                <a:cs typeface="+mn-cs"/>
              </a:rPr>
              <a:t>A. EXPERIMENTAL ENVIRONMENT </a:t>
            </a:r>
            <a:r>
              <a:rPr lang="en-US" altLang="zh-TW" sz="2400" b="0" smtClean="0">
                <a:solidFill>
                  <a:schemeClr val="tx2">
                    <a:lumMod val="75000"/>
                  </a:schemeClr>
                </a:solidFill>
                <a:cs typeface="+mn-cs"/>
              </a:rPr>
              <a:t>SETTINGS</a:t>
            </a:r>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smtClean="0"/>
                  <a:t>we apply the algorithms of </a:t>
                </a:r>
                <a:r>
                  <a:rPr lang="en-US" altLang="zh-TW" sz="2400">
                    <a:solidFill>
                      <a:srgbClr val="FF0000"/>
                    </a:solidFill>
                  </a:rPr>
                  <a:t>BarabÃ¡si-Albert (BA) scale-free networks [37] </a:t>
                </a:r>
                <a:r>
                  <a:rPr lang="en-US" altLang="zh-TW" sz="2400"/>
                  <a:t>to generate the topology </a:t>
                </a:r>
                <a:r>
                  <a:rPr lang="en-US" altLang="zh-TW" sz="2400" smtClean="0"/>
                  <a:t>of NSRs </a:t>
                </a:r>
                <a:r>
                  <a:rPr lang="en-US" altLang="zh-TW" sz="2400"/>
                  <a:t>and infrastructure network</a:t>
                </a:r>
                <a:r>
                  <a:rPr lang="en-US" altLang="zh-TW" sz="2400" smtClean="0"/>
                  <a:t>.</a:t>
                </a:r>
              </a:p>
              <a:p>
                <a:pPr lvl="1"/>
                <a:r>
                  <a:rPr lang="en-US" altLang="zh-TW" sz="2400"/>
                  <a:t>Growth: small size with </a:t>
                </a:r>
                <a14:m>
                  <m:oMath xmlns:m="http://schemas.openxmlformats.org/officeDocument/2006/math">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0≥1 </m:t>
                    </m:r>
                  </m:oMath>
                </a14:m>
                <a:r>
                  <a:rPr lang="en-US" altLang="zh-TW" sz="2400" smtClean="0"/>
                  <a:t> nodes</a:t>
                </a:r>
              </a:p>
              <a:p>
                <a:pPr lvl="1"/>
                <a:r>
                  <a:rPr lang="en-US" altLang="zh-TW" sz="2400"/>
                  <a:t>Preferential </a:t>
                </a:r>
                <a:r>
                  <a:rPr lang="en-US" altLang="zh-TW" sz="2400" smtClean="0"/>
                  <a:t>Attachment</a:t>
                </a:r>
                <a:r>
                  <a:rPr lang="zh-TW" altLang="en-US" sz="2400" smtClean="0"/>
                  <a:t> </a:t>
                </a:r>
                <a:r>
                  <a:rPr lang="en-US" altLang="zh-TW" sz="2400" smtClean="0"/>
                  <a:t>:</a:t>
                </a:r>
                <a:r>
                  <a:rPr lang="en-US" altLang="zh-TW" sz="2400"/>
                  <a:t>The incoming new node is connected to each of </a:t>
                </a:r>
                <a:r>
                  <a:rPr lang="en-US" altLang="zh-TW" sz="2400" smtClean="0"/>
                  <a:t>the </a:t>
                </a:r>
                <a14:m>
                  <m:oMath xmlns:m="http://schemas.openxmlformats.org/officeDocument/2006/math">
                    <m:r>
                      <a:rPr lang="en-US" altLang="zh-TW" sz="2400" b="0" i="1" smtClean="0">
                        <a:latin typeface="Cambria Math" panose="02040503050406030204" pitchFamily="18" charset="0"/>
                      </a:rPr>
                      <m:t>𝑛</m:t>
                    </m:r>
                  </m:oMath>
                </a14:m>
                <a:r>
                  <a:rPr lang="en-US" altLang="zh-TW" sz="2400"/>
                  <a:t> </a:t>
                </a:r>
                <a:r>
                  <a:rPr lang="en-US" altLang="zh-TW" sz="2400" smtClean="0"/>
                  <a:t>existing </a:t>
                </a:r>
                <a:r>
                  <a:rPr lang="en-US" altLang="zh-TW" sz="2400"/>
                  <a:t>nodes, according to the following </a:t>
                </a:r>
                <a:r>
                  <a:rPr lang="en-US" altLang="zh-TW" sz="2400" smtClean="0"/>
                  <a:t>probability </a:t>
                </a:r>
                <a:r>
                  <a:rPr lang="en-US" altLang="zh-TW" smtClean="0"/>
                  <a:t>:</a:t>
                </a:r>
                <a14:m>
                  <m:oMath xmlns:m="http://schemas.openxmlformats.org/officeDocument/2006/math">
                    <m:nary>
                      <m:naryPr>
                        <m:chr m:val="∏"/>
                        <m:subHide m:val="on"/>
                        <m:supHide m:val="on"/>
                        <m:ctrlPr>
                          <a:rPr lang="zh-TW" altLang="en-US" sz="2400" i="1" smtClean="0">
                            <a:latin typeface="Cambria Math" panose="02040503050406030204" pitchFamily="18" charset="0"/>
                          </a:rPr>
                        </m:ctrlPr>
                      </m:naryPr>
                      <m:sub/>
                      <m:sup/>
                      <m:e>
                        <m:r>
                          <a:rPr lang="en-US" altLang="zh-TW" sz="2400" b="0" i="1" smtClean="0">
                            <a:latin typeface="Cambria Math" panose="02040503050406030204" pitchFamily="18" charset="0"/>
                          </a:rPr>
                          <m:t>𝑖</m:t>
                        </m:r>
                      </m:e>
                    </m:nary>
                  </m:oMath>
                </a14:m>
                <a:r>
                  <a:rPr lang="en-US" altLang="zh-TW" sz="2400" smtClean="0"/>
                  <a:t>= </a:t>
                </a:r>
                <a14:m>
                  <m:oMath xmlns:m="http://schemas.openxmlformats.org/officeDocument/2006/math">
                    <m:f>
                      <m:fPr>
                        <m:ctrlPr>
                          <a:rPr lang="en-US" altLang="zh-TW" sz="2400" i="1" smtClean="0">
                            <a:latin typeface="Cambria Math" panose="02040503050406030204" pitchFamily="18" charset="0"/>
                          </a:rPr>
                        </m:ctrlPr>
                      </m:fPr>
                      <m:num>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𝑖</m:t>
                            </m:r>
                          </m:sub>
                        </m:sSub>
                      </m:num>
                      <m:den>
                        <m:nary>
                          <m:naryPr>
                            <m:chr m:val="∑"/>
                            <m:ctrlPr>
                              <a:rPr lang="en-US" altLang="zh-TW" sz="240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𝑗</m:t>
                            </m:r>
                            <m:r>
                              <a:rPr lang="en-US" altLang="zh-TW" sz="2400" b="0" i="1" smtClean="0">
                                <a:latin typeface="Cambria Math" panose="02040503050406030204" pitchFamily="18" charset="0"/>
                              </a:rPr>
                              <m:t>=1</m:t>
                            </m:r>
                          </m:sub>
                          <m:sup>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𝑁</m:t>
                                </m:r>
                              </m:e>
                              <m:sub>
                                <m:r>
                                  <a:rPr lang="en-US" altLang="zh-TW" sz="2400" b="0" i="1" smtClean="0">
                                    <a:latin typeface="Cambria Math" panose="02040503050406030204" pitchFamily="18" charset="0"/>
                                  </a:rPr>
                                  <m:t>𝑐</m:t>
                                </m:r>
                              </m:sub>
                            </m:sSub>
                          </m:sup>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𝑗</m:t>
                                </m:r>
                              </m:sub>
                            </m:sSub>
                          </m:e>
                        </m:nary>
                      </m:den>
                    </m:f>
                  </m:oMath>
                </a14:m>
                <a:endParaRPr lang="en-US" altLang="zh-TW" sz="2400"/>
              </a:p>
              <a:p>
                <a:endParaRPr lang="en-US" altLang="zh-TW" sz="2400"/>
              </a:p>
              <a:p>
                <a:r>
                  <a:rPr lang="en-US" altLang="zh-TW" sz="2400" smtClean="0"/>
                  <a:t>after </a:t>
                </a:r>
                <a:r>
                  <a:rPr lang="en-US" altLang="zh-TW" sz="2400"/>
                  <a:t>t steps of adding new nodes, the BA network will </a:t>
                </a:r>
                <a:r>
                  <a:rPr lang="en-US" altLang="zh-TW" sz="2400" smtClean="0"/>
                  <a:t>have </a:t>
                </a:r>
                <a14:m>
                  <m:oMath xmlns:m="http://schemas.openxmlformats.org/officeDocument/2006/math">
                    <m:r>
                      <a:rPr lang="en-US" altLang="zh-TW" sz="2400" b="0" i="1" smtClean="0">
                        <a:latin typeface="Cambria Math" panose="02040503050406030204" pitchFamily="18" charset="0"/>
                      </a:rPr>
                      <m:t>𝑁</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𝑛</m:t>
                    </m:r>
                    <m:r>
                      <a:rPr lang="en-US" altLang="zh-TW" sz="2400" b="0" i="1" smtClean="0">
                        <a:latin typeface="Cambria Math" panose="02040503050406030204" pitchFamily="18" charset="0"/>
                      </a:rPr>
                      <m:t>0+</m:t>
                    </m:r>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 </m:t>
                    </m:r>
                  </m:oMath>
                </a14:m>
                <a:r>
                  <a:rPr lang="zh-TW" altLang="en-US" sz="2400" smtClean="0"/>
                  <a:t> </a:t>
                </a:r>
                <a:r>
                  <a:rPr lang="en-US" altLang="zh-TW" sz="2400" smtClean="0"/>
                  <a:t>nodes</a:t>
                </a:r>
                <a:endParaRPr lang="zh-TW" altLang="en-US" sz="240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85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69</a:t>
            </a:fld>
            <a:endParaRPr lang="en-US" altLang="zh-TW"/>
          </a:p>
        </p:txBody>
      </p:sp>
    </p:spTree>
    <p:extLst>
      <p:ext uri="{BB962C8B-B14F-4D97-AF65-F5344CB8AC3E}">
        <p14:creationId xmlns:p14="http://schemas.microsoft.com/office/powerpoint/2010/main" val="251267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Abstract </a:t>
            </a:r>
            <a:endParaRPr lang="zh-TW" altLang="en-US"/>
          </a:p>
        </p:txBody>
      </p:sp>
      <p:sp>
        <p:nvSpPr>
          <p:cNvPr id="3" name="內容版面配置區 2"/>
          <p:cNvSpPr>
            <a:spLocks noGrp="1"/>
          </p:cNvSpPr>
          <p:nvPr>
            <p:ph idx="1"/>
          </p:nvPr>
        </p:nvSpPr>
        <p:spPr/>
        <p:txBody>
          <a:bodyPr/>
          <a:lstStyle/>
          <a:p>
            <a:pPr algn="just"/>
            <a:r>
              <a:rPr lang="en-US" altLang="zh-TW" sz="2400"/>
              <a:t>In this paper, a </a:t>
            </a:r>
            <a:r>
              <a:rPr lang="en-US" altLang="zh-TW" sz="2400">
                <a:solidFill>
                  <a:srgbClr val="FF0000"/>
                </a:solidFill>
              </a:rPr>
              <a:t>mathematical model </a:t>
            </a:r>
            <a:r>
              <a:rPr lang="en-US" altLang="zh-TW" sz="2400"/>
              <a:t>is used to construct network slice requests and map them to the infrastructure network</a:t>
            </a:r>
            <a:r>
              <a:rPr lang="en-US" altLang="zh-TW" sz="2400" smtClean="0"/>
              <a:t>.</a:t>
            </a:r>
          </a:p>
          <a:p>
            <a:pPr algn="just"/>
            <a:endParaRPr lang="en-US" altLang="zh-TW" sz="2400"/>
          </a:p>
          <a:p>
            <a:pPr algn="just"/>
            <a:r>
              <a:rPr lang="en-US" altLang="zh-TW" sz="2400"/>
              <a:t>The mapping process consists of two steps: the placement of virtual network functions and the selection of link paths chaining them</a:t>
            </a:r>
            <a:r>
              <a:rPr lang="en-US" altLang="zh-TW" sz="2400" smtClean="0"/>
              <a:t>.</a:t>
            </a:r>
          </a:p>
          <a:p>
            <a:pPr algn="just"/>
            <a:r>
              <a:rPr lang="en-US" altLang="zh-TW" sz="2400" smtClean="0"/>
              <a:t>To </a:t>
            </a:r>
            <a:r>
              <a:rPr lang="en-US" altLang="zh-TW" sz="2400">
                <a:solidFill>
                  <a:srgbClr val="FF0000"/>
                </a:solidFill>
              </a:rPr>
              <a:t>efficiently utilize the limited physical resources</a:t>
            </a:r>
            <a:r>
              <a:rPr lang="en-US" altLang="zh-TW" sz="2400"/>
              <a:t>, we pay attention to the service-oriented deployment by offering different deployment policies for three typical slices: eMBB slices, mMTC slices, and uRLLC slices. </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a:t>
            </a:fld>
            <a:endParaRPr lang="en-US" altLang="zh-TW"/>
          </a:p>
        </p:txBody>
      </p:sp>
    </p:spTree>
    <p:extLst>
      <p:ext uri="{BB962C8B-B14F-4D97-AF65-F5344CB8AC3E}">
        <p14:creationId xmlns:p14="http://schemas.microsoft.com/office/powerpoint/2010/main" val="1463265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70</a:t>
            </a:fld>
            <a:endParaRPr lang="en-US" altLang="zh-TW"/>
          </a:p>
        </p:txBody>
      </p:sp>
      <p:pic>
        <p:nvPicPr>
          <p:cNvPr id="7" name="內容版面配置區 6"/>
          <p:cNvPicPr>
            <a:picLocks noGrp="1" noChangeAspect="1"/>
          </p:cNvPicPr>
          <p:nvPr>
            <p:ph idx="1"/>
          </p:nvPr>
        </p:nvPicPr>
        <p:blipFill>
          <a:blip r:embed="rId2"/>
          <a:stretch>
            <a:fillRect/>
          </a:stretch>
        </p:blipFill>
        <p:spPr>
          <a:xfrm>
            <a:off x="1259632" y="2060848"/>
            <a:ext cx="6498012" cy="3240360"/>
          </a:xfrm>
          <a:prstGeom prst="rect">
            <a:avLst/>
          </a:prstGeom>
        </p:spPr>
      </p:pic>
    </p:spTree>
    <p:extLst>
      <p:ext uri="{BB962C8B-B14F-4D97-AF65-F5344CB8AC3E}">
        <p14:creationId xmlns:p14="http://schemas.microsoft.com/office/powerpoint/2010/main" val="33638620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gn="just"/>
                <a:r>
                  <a:rPr lang="en-US" altLang="zh-TW" sz="2400" smtClean="0"/>
                  <a:t>The specific parameter </a:t>
                </a:r>
                <a:r>
                  <a:rPr lang="en-US" altLang="zh-TW" sz="2400"/>
                  <a:t>settings are shown in Table.1. We assume that the total number of physical nodes in infrastructure network can </a:t>
                </a:r>
                <a:r>
                  <a:rPr lang="en-US" altLang="zh-TW" sz="2400" smtClean="0"/>
                  <a:t>be </a:t>
                </a:r>
                <a14:m>
                  <m:oMath xmlns:m="http://schemas.openxmlformats.org/officeDocument/2006/math">
                    <m:r>
                      <a:rPr lang="en-US" altLang="zh-TW" sz="2400" b="0" i="1" smtClean="0">
                        <a:solidFill>
                          <a:srgbClr val="FF0000"/>
                        </a:solidFill>
                        <a:latin typeface="Cambria Math" panose="02040503050406030204" pitchFamily="18" charset="0"/>
                      </a:rPr>
                      <m:t>𝑁</m:t>
                    </m:r>
                    <m:r>
                      <a:rPr lang="en-US" altLang="zh-TW" sz="2400" b="0" i="1" smtClean="0">
                        <a:solidFill>
                          <a:srgbClr val="FF0000"/>
                        </a:solidFill>
                        <a:latin typeface="Cambria Math" panose="02040503050406030204" pitchFamily="18" charset="0"/>
                      </a:rPr>
                      <m:t>=100,200,300</m:t>
                    </m:r>
                  </m:oMath>
                </a14:m>
                <a:r>
                  <a:rPr lang="en-US" altLang="zh-TW" sz="2400" smtClean="0"/>
                  <a:t>.</a:t>
                </a:r>
                <a:endParaRPr lang="zh-TW" altLang="en-US" sz="240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1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71</a:t>
            </a:fld>
            <a:endParaRPr lang="en-US" altLang="zh-TW"/>
          </a:p>
        </p:txBody>
      </p:sp>
      <p:pic>
        <p:nvPicPr>
          <p:cNvPr id="5" name="圖片 4"/>
          <p:cNvPicPr>
            <a:picLocks noChangeAspect="1"/>
          </p:cNvPicPr>
          <p:nvPr/>
        </p:nvPicPr>
        <p:blipFill>
          <a:blip r:embed="rId4"/>
          <a:stretch>
            <a:fillRect/>
          </a:stretch>
        </p:blipFill>
        <p:spPr>
          <a:xfrm>
            <a:off x="1764337" y="2731016"/>
            <a:ext cx="5615326" cy="4116234"/>
          </a:xfrm>
          <a:prstGeom prst="rect">
            <a:avLst/>
          </a:prstGeom>
        </p:spPr>
      </p:pic>
    </p:spTree>
    <p:extLst>
      <p:ext uri="{BB962C8B-B14F-4D97-AF65-F5344CB8AC3E}">
        <p14:creationId xmlns:p14="http://schemas.microsoft.com/office/powerpoint/2010/main" val="33974088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400" b="0"/>
              <a:t>B. EXPERIMENTAL RESULTS AND ANALYSIS</a:t>
            </a:r>
            <a:endParaRPr lang="zh-TW" altLang="en-US" sz="2400"/>
          </a:p>
        </p:txBody>
      </p:sp>
      <p:sp>
        <p:nvSpPr>
          <p:cNvPr id="3" name="內容版面配置區 2"/>
          <p:cNvSpPr>
            <a:spLocks noGrp="1"/>
          </p:cNvSpPr>
          <p:nvPr>
            <p:ph idx="1"/>
          </p:nvPr>
        </p:nvSpPr>
        <p:spPr/>
        <p:txBody>
          <a:bodyPr/>
          <a:lstStyle/>
          <a:p>
            <a:pPr algn="just"/>
            <a:r>
              <a:rPr lang="en-US" altLang="zh-TW" sz="2400"/>
              <a:t>As only a few deployment algorithm of E2E slices can be found in current </a:t>
            </a:r>
            <a:r>
              <a:rPr lang="en-US" altLang="zh-TW" sz="2400" smtClean="0"/>
              <a:t>literatures</a:t>
            </a:r>
          </a:p>
          <a:p>
            <a:pPr algn="just"/>
            <a:r>
              <a:rPr lang="en-US" altLang="zh-TW" sz="2400" smtClean="0"/>
              <a:t>Our deployment algorithm are compared with</a:t>
            </a:r>
          </a:p>
          <a:p>
            <a:pPr lvl="1" algn="just"/>
            <a:r>
              <a:rPr lang="en-US" altLang="zh-TW" sz="2000"/>
              <a:t> </a:t>
            </a:r>
            <a:r>
              <a:rPr lang="en-US" altLang="zh-TW" sz="2000" smtClean="0"/>
              <a:t>simulated annealing(</a:t>
            </a:r>
            <a:r>
              <a:rPr lang="zh-TW" altLang="en-US" sz="2000"/>
              <a:t>退火</a:t>
            </a:r>
            <a:r>
              <a:rPr lang="en-US" altLang="zh-TW" sz="2000" smtClean="0"/>
              <a:t>) </a:t>
            </a:r>
            <a:r>
              <a:rPr lang="en-US" altLang="zh-TW" sz="2000"/>
              <a:t>(SA) [38] based </a:t>
            </a:r>
            <a:r>
              <a:rPr lang="en-US" altLang="zh-TW" sz="2000" smtClean="0"/>
              <a:t>approach</a:t>
            </a:r>
          </a:p>
          <a:p>
            <a:pPr lvl="1" algn="just"/>
            <a:r>
              <a:rPr lang="en-US" altLang="zh-TW" sz="2000" smtClean="0"/>
              <a:t> VNE </a:t>
            </a:r>
            <a:r>
              <a:rPr lang="en-US" altLang="zh-TW" sz="2000"/>
              <a:t>algorithm </a:t>
            </a:r>
            <a:r>
              <a:rPr lang="en-US" altLang="zh-TW" sz="2000" smtClean="0"/>
              <a:t>LAVA(layered </a:t>
            </a:r>
            <a:r>
              <a:rPr lang="en-US" altLang="zh-TW" sz="2000"/>
              <a:t>V-FiNE algorithm</a:t>
            </a:r>
            <a:r>
              <a:rPr lang="en-US" altLang="zh-TW" sz="2000" smtClean="0"/>
              <a:t>) </a:t>
            </a:r>
            <a:r>
              <a:rPr lang="en-US" altLang="zh-TW" sz="2000"/>
              <a:t>[39</a:t>
            </a:r>
            <a:r>
              <a:rPr lang="en-US" altLang="zh-TW" sz="2000" smtClean="0"/>
              <a:t>]</a:t>
            </a:r>
          </a:p>
          <a:p>
            <a:pPr lvl="1" algn="just"/>
            <a:r>
              <a:rPr lang="fr-FR" altLang="zh-TW" sz="2000" smtClean="0"/>
              <a:t> VNF </a:t>
            </a:r>
            <a:r>
              <a:rPr lang="fr-FR" altLang="zh-TW" sz="2000"/>
              <a:t>placement algorithm </a:t>
            </a:r>
            <a:r>
              <a:rPr lang="fr-FR" altLang="zh-TW" sz="2000" smtClean="0"/>
              <a:t>GLL</a:t>
            </a:r>
            <a:r>
              <a:rPr lang="en-US" altLang="zh-TW" sz="2000" smtClean="0"/>
              <a:t>(greedy-leatst loaded)</a:t>
            </a:r>
            <a:r>
              <a:rPr lang="fr-FR" altLang="zh-TW" sz="2000" smtClean="0"/>
              <a:t> </a:t>
            </a:r>
            <a:r>
              <a:rPr lang="fr-FR" altLang="zh-TW" sz="2000"/>
              <a:t>[40</a:t>
            </a:r>
            <a:r>
              <a:rPr lang="fr-FR" altLang="zh-TW" sz="2000" smtClean="0"/>
              <a:t>]</a:t>
            </a:r>
            <a:endParaRPr lang="en-US" altLang="zh-TW" sz="20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72</a:t>
            </a:fld>
            <a:endParaRPr lang="en-US" altLang="zh-TW"/>
          </a:p>
        </p:txBody>
      </p:sp>
      <p:sp>
        <p:nvSpPr>
          <p:cNvPr id="6" name="文字方塊 5"/>
          <p:cNvSpPr txBox="1"/>
          <p:nvPr/>
        </p:nvSpPr>
        <p:spPr>
          <a:xfrm>
            <a:off x="611560" y="4293096"/>
            <a:ext cx="8280920" cy="1600438"/>
          </a:xfrm>
          <a:prstGeom prst="rect">
            <a:avLst/>
          </a:prstGeom>
          <a:noFill/>
        </p:spPr>
        <p:txBody>
          <a:bodyPr wrap="square" rtlCol="0">
            <a:spAutoFit/>
          </a:bodyPr>
          <a:lstStyle/>
          <a:p>
            <a:r>
              <a:rPr lang="en-US" altLang="zh-TW" sz="1400" smtClean="0"/>
              <a:t>[38]</a:t>
            </a:r>
            <a:r>
              <a:rPr lang="en-US" altLang="zh-TW" sz="1400"/>
              <a:t> E. Aarts and J. Korst, "Simulated annealing and boltzmann machines", 1988, [online] Available: </a:t>
            </a:r>
            <a:r>
              <a:rPr lang="en-US" altLang="zh-TW" sz="1400">
                <a:hlinkClick r:id="rId3"/>
              </a:rPr>
              <a:t>https://www.osti.gov/biblio/5311236</a:t>
            </a:r>
            <a:r>
              <a:rPr lang="en-US" altLang="zh-TW" sz="1400" smtClean="0"/>
              <a:t>.</a:t>
            </a:r>
          </a:p>
          <a:p>
            <a:r>
              <a:rPr lang="en-US" altLang="zh-TW" sz="1400" smtClean="0"/>
              <a:t>[39] </a:t>
            </a:r>
            <a:r>
              <a:rPr lang="en-US" altLang="zh-TW" sz="1400"/>
              <a:t>C. Yu, W. Hou, Y. Guan, Y. Zong and P. Guo, "Virtual 5G network embedding in a heterogeneous and multi-domain network infrastructure", </a:t>
            </a:r>
            <a:r>
              <a:rPr lang="en-US" altLang="zh-TW" sz="1400" i="1"/>
              <a:t>China Commun.</a:t>
            </a:r>
            <a:r>
              <a:rPr lang="en-US" altLang="zh-TW" sz="1400"/>
              <a:t>, vol. 13, no. 10, pp. 29-43, Oct. 2016</a:t>
            </a:r>
            <a:r>
              <a:rPr lang="en-US" altLang="zh-TW" sz="1400" smtClean="0"/>
              <a:t>.</a:t>
            </a:r>
          </a:p>
          <a:p>
            <a:r>
              <a:rPr lang="en-US" altLang="zh-TW" sz="1400" smtClean="0"/>
              <a:t>[40] </a:t>
            </a:r>
            <a:r>
              <a:rPr lang="en-US" altLang="zh-TW" sz="1400"/>
              <a:t>R. Mijumbi, J. Serrat, J.-L. Gorricho, N. Bouten, F. de Turck and S. Davy, "Design and evaluation of algorithms for mapping and scheduling of virtual network functions", </a:t>
            </a:r>
            <a:r>
              <a:rPr lang="en-US" altLang="zh-TW" sz="1400" i="1"/>
              <a:t>Proc. 1st IEEE Conf. Netw. Softwarization (NetSoft)</a:t>
            </a:r>
            <a:r>
              <a:rPr lang="en-US" altLang="zh-TW" sz="1400"/>
              <a:t>, pp. 1-9, Apr. 2015.</a:t>
            </a:r>
            <a:endParaRPr lang="zh-TW" altLang="en-US" sz="1400"/>
          </a:p>
        </p:txBody>
      </p:sp>
    </p:spTree>
    <p:extLst>
      <p:ext uri="{BB962C8B-B14F-4D97-AF65-F5344CB8AC3E}">
        <p14:creationId xmlns:p14="http://schemas.microsoft.com/office/powerpoint/2010/main" val="2388554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0" smtClean="0"/>
              <a:t>(1</a:t>
            </a:r>
            <a:r>
              <a:rPr lang="en-US" altLang="zh-TW" sz="2800" b="0"/>
              <a:t>) RESOURCE EFFICIENCY</a:t>
            </a:r>
            <a:endParaRPr lang="zh-TW" altLang="en-US" sz="28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73</a:t>
            </a:fld>
            <a:endParaRPr lang="en-US" altLang="zh-TW"/>
          </a:p>
        </p:txBody>
      </p:sp>
      <p:pic>
        <p:nvPicPr>
          <p:cNvPr id="7" name="內容版面配置區 6"/>
          <p:cNvPicPr>
            <a:picLocks noGrp="1" noChangeAspect="1"/>
          </p:cNvPicPr>
          <p:nvPr>
            <p:ph idx="1"/>
          </p:nvPr>
        </p:nvPicPr>
        <p:blipFill>
          <a:blip r:embed="rId3"/>
          <a:stretch>
            <a:fillRect/>
          </a:stretch>
        </p:blipFill>
        <p:spPr>
          <a:xfrm>
            <a:off x="146295" y="1781469"/>
            <a:ext cx="8997705" cy="2664296"/>
          </a:xfrm>
          <a:prstGeom prst="rect">
            <a:avLst/>
          </a:prstGeom>
        </p:spPr>
      </p:pic>
      <p:sp>
        <p:nvSpPr>
          <p:cNvPr id="8" name="文字方塊 7"/>
          <p:cNvSpPr txBox="1"/>
          <p:nvPr/>
        </p:nvSpPr>
        <p:spPr>
          <a:xfrm>
            <a:off x="457200" y="4411818"/>
            <a:ext cx="8579296" cy="646331"/>
          </a:xfrm>
          <a:prstGeom prst="rect">
            <a:avLst/>
          </a:prstGeom>
          <a:noFill/>
        </p:spPr>
        <p:txBody>
          <a:bodyPr wrap="square" rtlCol="0">
            <a:spAutoFit/>
          </a:bodyPr>
          <a:lstStyle/>
          <a:p>
            <a:pPr algn="ctr"/>
            <a:r>
              <a:rPr lang="en-US" altLang="zh-TW" b="1"/>
              <a:t>FIGURE 4.</a:t>
            </a:r>
            <a:r>
              <a:rPr lang="en-US" altLang="zh-TW"/>
              <a:t>Resource efficiency of different types of slices. </a:t>
            </a:r>
            <a:endParaRPr lang="en-US" altLang="zh-TW" smtClean="0"/>
          </a:p>
          <a:p>
            <a:pPr algn="ctr"/>
            <a:r>
              <a:rPr lang="en-US" altLang="zh-TW" smtClean="0"/>
              <a:t>(</a:t>
            </a:r>
            <a:r>
              <a:rPr lang="en-US" altLang="zh-TW"/>
              <a:t>a) eMBB slices. (b) mMTC slices. (c) uRLLC slices.</a:t>
            </a:r>
            <a:endParaRPr lang="en-US" altLang="zh-TW">
              <a:effectLst/>
            </a:endParaRPr>
          </a:p>
        </p:txBody>
      </p:sp>
    </p:spTree>
    <p:extLst>
      <p:ext uri="{BB962C8B-B14F-4D97-AF65-F5344CB8AC3E}">
        <p14:creationId xmlns:p14="http://schemas.microsoft.com/office/powerpoint/2010/main" val="747854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0" smtClean="0"/>
              <a:t>(2</a:t>
            </a:r>
            <a:r>
              <a:rPr lang="en-US" altLang="zh-TW" sz="2800" b="0"/>
              <a:t>) Acceptance Ratio</a:t>
            </a:r>
            <a:endParaRPr lang="zh-TW" altLang="en-US" sz="2800" b="0"/>
          </a:p>
        </p:txBody>
      </p:sp>
      <p:pic>
        <p:nvPicPr>
          <p:cNvPr id="5" name="內容版面配置區 4"/>
          <p:cNvPicPr>
            <a:picLocks noGrp="1" noChangeAspect="1"/>
          </p:cNvPicPr>
          <p:nvPr>
            <p:ph idx="1"/>
          </p:nvPr>
        </p:nvPicPr>
        <p:blipFill>
          <a:blip r:embed="rId3"/>
          <a:stretch>
            <a:fillRect/>
          </a:stretch>
        </p:blipFill>
        <p:spPr>
          <a:xfrm>
            <a:off x="0" y="1736592"/>
            <a:ext cx="9239707" cy="4248472"/>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74</a:t>
            </a:fld>
            <a:endParaRPr lang="en-US" altLang="zh-TW"/>
          </a:p>
        </p:txBody>
      </p:sp>
    </p:spTree>
    <p:extLst>
      <p:ext uri="{BB962C8B-B14F-4D97-AF65-F5344CB8AC3E}">
        <p14:creationId xmlns:p14="http://schemas.microsoft.com/office/powerpoint/2010/main" val="4140745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0" smtClean="0"/>
              <a:t>(3</a:t>
            </a:r>
            <a:r>
              <a:rPr lang="en-US" altLang="zh-TW" sz="2800" b="0"/>
              <a:t>) EXECUTION TIME</a:t>
            </a:r>
            <a:endParaRPr lang="zh-TW" altLang="en-US" sz="2800" b="0"/>
          </a:p>
        </p:txBody>
      </p:sp>
      <p:pic>
        <p:nvPicPr>
          <p:cNvPr id="5" name="內容版面配置區 4"/>
          <p:cNvPicPr>
            <a:picLocks noGrp="1" noChangeAspect="1"/>
          </p:cNvPicPr>
          <p:nvPr>
            <p:ph idx="1"/>
          </p:nvPr>
        </p:nvPicPr>
        <p:blipFill>
          <a:blip r:embed="rId3"/>
          <a:stretch>
            <a:fillRect/>
          </a:stretch>
        </p:blipFill>
        <p:spPr>
          <a:xfrm>
            <a:off x="323528" y="1700808"/>
            <a:ext cx="4498390" cy="3664285"/>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75</a:t>
            </a:fld>
            <a:endParaRPr lang="en-US" altLang="zh-TW"/>
          </a:p>
        </p:txBody>
      </p:sp>
      <p:pic>
        <p:nvPicPr>
          <p:cNvPr id="6" name="圖片 5"/>
          <p:cNvPicPr>
            <a:picLocks noChangeAspect="1"/>
          </p:cNvPicPr>
          <p:nvPr/>
        </p:nvPicPr>
        <p:blipFill>
          <a:blip r:embed="rId4"/>
          <a:stretch>
            <a:fillRect/>
          </a:stretch>
        </p:blipFill>
        <p:spPr>
          <a:xfrm>
            <a:off x="4644008" y="1699997"/>
            <a:ext cx="4245367" cy="3647387"/>
          </a:xfrm>
          <a:prstGeom prst="rect">
            <a:avLst/>
          </a:prstGeom>
        </p:spPr>
      </p:pic>
      <p:sp>
        <p:nvSpPr>
          <p:cNvPr id="7" name="文字方塊 6"/>
          <p:cNvSpPr txBox="1"/>
          <p:nvPr/>
        </p:nvSpPr>
        <p:spPr>
          <a:xfrm>
            <a:off x="719015" y="5306577"/>
            <a:ext cx="8205806" cy="646331"/>
          </a:xfrm>
          <a:prstGeom prst="rect">
            <a:avLst/>
          </a:prstGeom>
          <a:noFill/>
        </p:spPr>
        <p:txBody>
          <a:bodyPr wrap="square" rtlCol="0">
            <a:spAutoFit/>
          </a:bodyPr>
          <a:lstStyle/>
          <a:p>
            <a:pPr algn="ctr"/>
            <a:r>
              <a:rPr lang="en-US" altLang="zh-TW" smtClean="0"/>
              <a:t>Figure 6 </a:t>
            </a:r>
            <a:r>
              <a:rPr lang="en-US" altLang="zh-TW"/>
              <a:t>Execution time performance of different deployment algorithms</a:t>
            </a:r>
            <a:r>
              <a:rPr lang="en-US" altLang="zh-TW" smtClean="0"/>
              <a:t>.</a:t>
            </a:r>
          </a:p>
          <a:p>
            <a:pPr algn="ctr"/>
            <a:r>
              <a:rPr lang="en-US" altLang="zh-TW" smtClean="0"/>
              <a:t>(a)</a:t>
            </a:r>
            <a:r>
              <a:rPr lang="en-US" altLang="zh-TW"/>
              <a:t> Algorithm A for eMBB slices</a:t>
            </a:r>
            <a:r>
              <a:rPr lang="en-US" altLang="zh-TW" smtClean="0"/>
              <a:t>.              (</a:t>
            </a:r>
            <a:r>
              <a:rPr lang="en-US" altLang="zh-TW"/>
              <a:t>b) Algorithm B for mMTC slices.</a:t>
            </a:r>
            <a:endParaRPr lang="zh-TW" altLang="en-US"/>
          </a:p>
        </p:txBody>
      </p:sp>
    </p:spTree>
    <p:extLst>
      <p:ext uri="{BB962C8B-B14F-4D97-AF65-F5344CB8AC3E}">
        <p14:creationId xmlns:p14="http://schemas.microsoft.com/office/powerpoint/2010/main" val="39645688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b="0"/>
              <a:t>(3) EXECUTION TIME</a:t>
            </a:r>
            <a:endParaRPr lang="zh-TW" altLang="en-US" sz="2800" b="0"/>
          </a:p>
        </p:txBody>
      </p:sp>
      <p:pic>
        <p:nvPicPr>
          <p:cNvPr id="5" name="內容版面配置區 4"/>
          <p:cNvPicPr>
            <a:picLocks noGrp="1" noChangeAspect="1"/>
          </p:cNvPicPr>
          <p:nvPr>
            <p:ph idx="1"/>
          </p:nvPr>
        </p:nvPicPr>
        <p:blipFill>
          <a:blip r:embed="rId3"/>
          <a:stretch>
            <a:fillRect/>
          </a:stretch>
        </p:blipFill>
        <p:spPr>
          <a:xfrm>
            <a:off x="2627784" y="1628800"/>
            <a:ext cx="4608512" cy="3916529"/>
          </a:xfrm>
          <a:prstGeom prst="rect">
            <a:avLst/>
          </a:prstGeom>
        </p:spPr>
      </p:pic>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76</a:t>
            </a:fld>
            <a:endParaRPr lang="en-US" altLang="zh-TW"/>
          </a:p>
        </p:txBody>
      </p:sp>
      <p:sp>
        <p:nvSpPr>
          <p:cNvPr id="7" name="文字方塊 6"/>
          <p:cNvSpPr txBox="1"/>
          <p:nvPr/>
        </p:nvSpPr>
        <p:spPr>
          <a:xfrm>
            <a:off x="829137" y="5545329"/>
            <a:ext cx="8205806" cy="646331"/>
          </a:xfrm>
          <a:prstGeom prst="rect">
            <a:avLst/>
          </a:prstGeom>
          <a:noFill/>
        </p:spPr>
        <p:txBody>
          <a:bodyPr wrap="square" rtlCol="0">
            <a:spAutoFit/>
          </a:bodyPr>
          <a:lstStyle/>
          <a:p>
            <a:pPr algn="ctr"/>
            <a:r>
              <a:rPr lang="en-US" altLang="zh-TW" smtClean="0"/>
              <a:t>Figure 6 </a:t>
            </a:r>
            <a:r>
              <a:rPr lang="en-US" altLang="zh-TW"/>
              <a:t>Execution time performance of different deployment algorithms</a:t>
            </a:r>
            <a:r>
              <a:rPr lang="en-US" altLang="zh-TW" smtClean="0"/>
              <a:t>.</a:t>
            </a:r>
          </a:p>
          <a:p>
            <a:pPr algn="ctr"/>
            <a:r>
              <a:rPr lang="en-US" altLang="zh-TW" smtClean="0"/>
              <a:t>(c) </a:t>
            </a:r>
            <a:r>
              <a:rPr lang="en-US" altLang="zh-TW"/>
              <a:t>Algorithm </a:t>
            </a:r>
            <a:r>
              <a:rPr lang="en-US" altLang="zh-TW" smtClean="0"/>
              <a:t>C </a:t>
            </a:r>
            <a:r>
              <a:rPr lang="en-US" altLang="zh-TW"/>
              <a:t>for </a:t>
            </a:r>
            <a:r>
              <a:rPr lang="en-US" altLang="zh-TW" smtClean="0"/>
              <a:t>uRLLC slices</a:t>
            </a:r>
            <a:endParaRPr lang="zh-TW" altLang="en-US"/>
          </a:p>
        </p:txBody>
      </p:sp>
    </p:spTree>
    <p:extLst>
      <p:ext uri="{BB962C8B-B14F-4D97-AF65-F5344CB8AC3E}">
        <p14:creationId xmlns:p14="http://schemas.microsoft.com/office/powerpoint/2010/main" val="3245490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mtClean="0"/>
          </a:p>
          <a:p>
            <a:endParaRPr lang="en-US" altLang="zh-TW"/>
          </a:p>
          <a:p>
            <a:pPr marL="0" indent="0">
              <a:buNone/>
            </a:pPr>
            <a:endParaRPr lang="en-US" altLang="zh-TW" smtClean="0"/>
          </a:p>
          <a:p>
            <a:r>
              <a:rPr lang="en-US" altLang="zh-TW" b="1" smtClean="0"/>
              <a:t>VI</a:t>
            </a:r>
            <a:r>
              <a:rPr lang="en-US" altLang="zh-TW" b="1"/>
              <a:t>. </a:t>
            </a:r>
            <a:r>
              <a:rPr lang="en-US" altLang="zh-TW" b="1" smtClean="0"/>
              <a:t>CONCLUSION</a:t>
            </a:r>
            <a:endParaRPr lang="zh-TW" altLang="en-US"/>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77</a:t>
            </a:fld>
            <a:endParaRPr lang="en-US" altLang="zh-TW"/>
          </a:p>
        </p:txBody>
      </p:sp>
    </p:spTree>
    <p:extLst>
      <p:ext uri="{BB962C8B-B14F-4D97-AF65-F5344CB8AC3E}">
        <p14:creationId xmlns:p14="http://schemas.microsoft.com/office/powerpoint/2010/main" val="36278781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a:solidFill>
                  <a:schemeClr val="tx2">
                    <a:lumMod val="75000"/>
                  </a:schemeClr>
                </a:solidFill>
                <a:cs typeface="+mn-cs"/>
              </a:rPr>
              <a:t>CONCLUSION</a:t>
            </a:r>
            <a:endParaRPr lang="zh-TW" altLang="en-US" sz="3200">
              <a:solidFill>
                <a:schemeClr val="tx2">
                  <a:lumMod val="75000"/>
                </a:schemeClr>
              </a:solidFill>
              <a:cs typeface="+mn-cs"/>
            </a:endParaRPr>
          </a:p>
        </p:txBody>
      </p:sp>
      <p:sp>
        <p:nvSpPr>
          <p:cNvPr id="3" name="內容版面配置區 2"/>
          <p:cNvSpPr>
            <a:spLocks noGrp="1"/>
          </p:cNvSpPr>
          <p:nvPr>
            <p:ph idx="1"/>
          </p:nvPr>
        </p:nvSpPr>
        <p:spPr/>
        <p:txBody>
          <a:bodyPr/>
          <a:lstStyle/>
          <a:p>
            <a:pPr algn="just"/>
            <a:r>
              <a:rPr lang="en-US" altLang="zh-TW" sz="2400"/>
              <a:t>The 5G network is envisioned to support a range of verticals and use cases, which causes that network slicing draws a lot of attention</a:t>
            </a:r>
            <a:r>
              <a:rPr lang="en-US" altLang="zh-TW" sz="2400" smtClean="0"/>
              <a:t>.</a:t>
            </a:r>
          </a:p>
          <a:p>
            <a:pPr algn="just"/>
            <a:r>
              <a:rPr lang="en-US" altLang="zh-TW" sz="2400"/>
              <a:t>In this paper, we introduce the metric of node importance based on complex network theory</a:t>
            </a:r>
            <a:r>
              <a:rPr lang="en-US" altLang="zh-TW" sz="2400" smtClean="0"/>
              <a:t>.</a:t>
            </a:r>
          </a:p>
          <a:p>
            <a:pPr marL="0" indent="0" algn="just">
              <a:buNone/>
            </a:pPr>
            <a:endParaRPr lang="en-US" altLang="zh-TW" sz="2400" smtClean="0"/>
          </a:p>
          <a:p>
            <a:pPr algn="just"/>
            <a:r>
              <a:rPr lang="en-US" altLang="zh-TW" sz="2400"/>
              <a:t>And the network slice request implementation algorithm was proposed, which includes three different deployment algorithms for eMBB slices, mMTC slices and uRLLC slices respectively.</a:t>
            </a:r>
          </a:p>
          <a:p>
            <a:pPr marL="0" indent="0" algn="just">
              <a:buNone/>
            </a:pP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78</a:t>
            </a:fld>
            <a:endParaRPr lang="en-US" altLang="zh-TW"/>
          </a:p>
        </p:txBody>
      </p:sp>
    </p:spTree>
    <p:extLst>
      <p:ext uri="{BB962C8B-B14F-4D97-AF65-F5344CB8AC3E}">
        <p14:creationId xmlns:p14="http://schemas.microsoft.com/office/powerpoint/2010/main" val="26664798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smtClean="0">
                <a:solidFill>
                  <a:schemeClr val="tx2">
                    <a:lumMod val="75000"/>
                  </a:schemeClr>
                </a:solidFill>
                <a:cs typeface="+mn-cs"/>
              </a:rPr>
              <a:t>CONCLUSION</a:t>
            </a:r>
            <a:endParaRPr lang="zh-TW" altLang="en-US"/>
          </a:p>
        </p:txBody>
      </p:sp>
      <p:sp>
        <p:nvSpPr>
          <p:cNvPr id="3" name="內容版面配置區 2"/>
          <p:cNvSpPr>
            <a:spLocks noGrp="1"/>
          </p:cNvSpPr>
          <p:nvPr>
            <p:ph idx="1"/>
          </p:nvPr>
        </p:nvSpPr>
        <p:spPr/>
        <p:txBody>
          <a:bodyPr/>
          <a:lstStyle/>
          <a:p>
            <a:pPr algn="just"/>
            <a:r>
              <a:rPr lang="en-US" altLang="zh-TW" sz="2400"/>
              <a:t>Results analysis of simulations have shown that our proposed algorithm achieve higher resource efficiency and acceptance ratio. </a:t>
            </a:r>
            <a:endParaRPr lang="en-US" altLang="zh-TW" sz="2400" smtClean="0"/>
          </a:p>
          <a:p>
            <a:pPr algn="just"/>
            <a:endParaRPr lang="en-US" altLang="zh-TW" sz="2400"/>
          </a:p>
          <a:p>
            <a:pPr algn="just"/>
            <a:r>
              <a:rPr lang="en-US" altLang="zh-TW" sz="2400"/>
              <a:t>Analysis of execution time prove that E2E network slices can be deployed rapidly with our proposed service-oriented deployment policy.</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79</a:t>
            </a:fld>
            <a:endParaRPr lang="en-US" altLang="zh-TW"/>
          </a:p>
        </p:txBody>
      </p:sp>
    </p:spTree>
    <p:extLst>
      <p:ext uri="{BB962C8B-B14F-4D97-AF65-F5344CB8AC3E}">
        <p14:creationId xmlns:p14="http://schemas.microsoft.com/office/powerpoint/2010/main" val="331582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Abstract </a:t>
            </a:r>
            <a:endParaRPr lang="zh-TW" altLang="en-US"/>
          </a:p>
        </p:txBody>
      </p:sp>
      <p:sp>
        <p:nvSpPr>
          <p:cNvPr id="3" name="內容版面配置區 2"/>
          <p:cNvSpPr>
            <a:spLocks noGrp="1"/>
          </p:cNvSpPr>
          <p:nvPr>
            <p:ph idx="1"/>
          </p:nvPr>
        </p:nvSpPr>
        <p:spPr>
          <a:xfrm>
            <a:off x="457200" y="1600200"/>
            <a:ext cx="8229600" cy="4997152"/>
          </a:xfrm>
        </p:spPr>
        <p:txBody>
          <a:bodyPr/>
          <a:lstStyle/>
          <a:p>
            <a:r>
              <a:rPr lang="en-US" altLang="zh-TW" sz="2400"/>
              <a:t>Furthermore, we adopt complex network theory to obtain the </a:t>
            </a:r>
            <a:r>
              <a:rPr lang="en-US" altLang="zh-TW" sz="2400">
                <a:solidFill>
                  <a:srgbClr val="FF0000"/>
                </a:solidFill>
              </a:rPr>
              <a:t>topological information </a:t>
            </a:r>
            <a:r>
              <a:rPr lang="en-US" altLang="zh-TW" sz="2400"/>
              <a:t>of slices and infrastructure network. </a:t>
            </a:r>
            <a:endParaRPr lang="en-US" altLang="zh-TW" sz="2400" smtClean="0"/>
          </a:p>
          <a:p>
            <a:r>
              <a:rPr lang="en-US" altLang="zh-TW" sz="2400"/>
              <a:t>we define a </a:t>
            </a:r>
            <a:r>
              <a:rPr lang="en-US" altLang="zh-TW" sz="2400">
                <a:solidFill>
                  <a:srgbClr val="FF0000"/>
                </a:solidFill>
              </a:rPr>
              <a:t>node importance </a:t>
            </a:r>
            <a:r>
              <a:rPr lang="en-US" altLang="zh-TW" sz="2400"/>
              <a:t>metric to rank the nodes in node mapping</a:t>
            </a:r>
            <a:r>
              <a:rPr lang="en-US" altLang="zh-TW" sz="2400" smtClean="0"/>
              <a:t>.</a:t>
            </a:r>
          </a:p>
          <a:p>
            <a:pPr marL="0" indent="0">
              <a:buNone/>
            </a:pPr>
            <a:endParaRPr lang="en-US" altLang="zh-TW" sz="2400" smtClean="0"/>
          </a:p>
          <a:p>
            <a:r>
              <a:rPr lang="en-US" altLang="zh-TW" sz="2400"/>
              <a:t>The results have shown that our algorithm performed better in terms of </a:t>
            </a:r>
            <a:r>
              <a:rPr lang="en-US" altLang="zh-TW" sz="2400">
                <a:solidFill>
                  <a:srgbClr val="FF0000"/>
                </a:solidFill>
              </a:rPr>
              <a:t>resource efficiency </a:t>
            </a:r>
            <a:r>
              <a:rPr lang="en-US" altLang="zh-TW" sz="2400"/>
              <a:t>and </a:t>
            </a:r>
            <a:r>
              <a:rPr lang="en-US" altLang="zh-TW" sz="2400">
                <a:solidFill>
                  <a:srgbClr val="FF0000"/>
                </a:solidFill>
              </a:rPr>
              <a:t>acceptance ratio</a:t>
            </a:r>
            <a:r>
              <a:rPr lang="en-US" altLang="zh-TW" sz="2400" smtClean="0"/>
              <a:t>.</a:t>
            </a:r>
          </a:p>
          <a:p>
            <a:r>
              <a:rPr lang="en-US" altLang="zh-TW" sz="2400"/>
              <a:t>the </a:t>
            </a:r>
            <a:r>
              <a:rPr lang="en-US" altLang="zh-TW" sz="2400">
                <a:solidFill>
                  <a:srgbClr val="FF0000"/>
                </a:solidFill>
              </a:rPr>
              <a:t>average execute time </a:t>
            </a:r>
            <a:r>
              <a:rPr lang="en-US" altLang="zh-TW" sz="2400"/>
              <a:t>of our algorithm is in a </a:t>
            </a:r>
            <a:r>
              <a:rPr lang="en-US" altLang="zh-TW" sz="2400">
                <a:solidFill>
                  <a:srgbClr val="FF0000"/>
                </a:solidFill>
              </a:rPr>
              <a:t>linear growth </a:t>
            </a:r>
            <a:r>
              <a:rPr lang="en-US" altLang="zh-TW" sz="2400"/>
              <a:t>with the increase of infrastructure network size.</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a:t>
            </a:fld>
            <a:endParaRPr lang="en-US" altLang="zh-TW"/>
          </a:p>
        </p:txBody>
      </p:sp>
    </p:spTree>
    <p:extLst>
      <p:ext uri="{BB962C8B-B14F-4D97-AF65-F5344CB8AC3E}">
        <p14:creationId xmlns:p14="http://schemas.microsoft.com/office/powerpoint/2010/main" val="2938856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smtClean="0"/>
              <a:t>心得</a:t>
            </a:r>
            <a:endParaRPr lang="zh-TW" altLang="en-US" sz="3600"/>
          </a:p>
        </p:txBody>
      </p:sp>
      <p:sp>
        <p:nvSpPr>
          <p:cNvPr id="3" name="內容版面配置區 2"/>
          <p:cNvSpPr>
            <a:spLocks noGrp="1"/>
          </p:cNvSpPr>
          <p:nvPr>
            <p:ph idx="1"/>
          </p:nvPr>
        </p:nvSpPr>
        <p:spPr/>
        <p:txBody>
          <a:bodyPr/>
          <a:lstStyle/>
          <a:p>
            <a:r>
              <a:rPr lang="zh-TW" altLang="en-US" sz="2400" smtClean="0"/>
              <a:t>這篇作者提出三種典型服務的部屬策略</a:t>
            </a:r>
            <a:r>
              <a:rPr lang="en-US" altLang="zh-TW" sz="2400" smtClean="0"/>
              <a:t>,</a:t>
            </a:r>
            <a:r>
              <a:rPr lang="zh-TW" altLang="en-US" sz="2400" smtClean="0"/>
              <a:t>基於網路拓模的特性</a:t>
            </a:r>
            <a:r>
              <a:rPr lang="en-US" altLang="zh-TW" sz="2400" smtClean="0"/>
              <a:t>, </a:t>
            </a:r>
            <a:r>
              <a:rPr lang="zh-TW" altLang="en-US" sz="2400" smtClean="0"/>
              <a:t>並將問題化為數學模型</a:t>
            </a:r>
            <a:r>
              <a:rPr lang="en-US" altLang="zh-TW" sz="2400" smtClean="0"/>
              <a:t>,</a:t>
            </a:r>
            <a:r>
              <a:rPr lang="zh-TW" altLang="en-US" sz="2400" smtClean="0"/>
              <a:t>在部屬</a:t>
            </a:r>
            <a:r>
              <a:rPr lang="en-US" altLang="zh-TW" sz="2400" smtClean="0"/>
              <a:t>VNF</a:t>
            </a:r>
            <a:r>
              <a:rPr lang="zh-TW" altLang="en-US" sz="2400" smtClean="0"/>
              <a:t>和</a:t>
            </a:r>
            <a:r>
              <a:rPr lang="en-US" altLang="zh-TW" sz="2400" smtClean="0"/>
              <a:t>link</a:t>
            </a:r>
            <a:r>
              <a:rPr lang="zh-TW" altLang="en-US" sz="2400" smtClean="0"/>
              <a:t>時提高資源效益</a:t>
            </a:r>
            <a:r>
              <a:rPr lang="en-US" altLang="zh-TW" sz="2400" smtClean="0"/>
              <a:t>,</a:t>
            </a:r>
            <a:r>
              <a:rPr lang="zh-TW" altLang="en-US" sz="2400" smtClean="0"/>
              <a:t>又能針對不同的</a:t>
            </a:r>
            <a:r>
              <a:rPr lang="en-US" altLang="zh-TW" sz="2400" smtClean="0"/>
              <a:t>slice</a:t>
            </a:r>
            <a:r>
              <a:rPr lang="zh-TW" altLang="en-US" sz="2400" smtClean="0"/>
              <a:t>去滿足各式要求。</a:t>
            </a:r>
            <a:endParaRPr lang="en-US" altLang="zh-TW" sz="2400" smtClean="0"/>
          </a:p>
          <a:p>
            <a:r>
              <a:rPr lang="zh-TW" altLang="en-US" sz="2400" smtClean="0"/>
              <a:t>提出的演算法有些部分沒有說明清楚</a:t>
            </a:r>
            <a:r>
              <a:rPr lang="en-US" altLang="zh-TW" sz="2400" smtClean="0"/>
              <a:t>, </a:t>
            </a:r>
            <a:r>
              <a:rPr lang="zh-TW" altLang="en-US" sz="2400" smtClean="0"/>
              <a:t>為何這一步驟是做這樣的做</a:t>
            </a:r>
            <a:endParaRPr lang="en-US" altLang="zh-TW" sz="2400" smtClean="0"/>
          </a:p>
          <a:p>
            <a:r>
              <a:rPr lang="zh-TW" altLang="en-US" sz="2400" smtClean="0"/>
              <a:t>但是作者提出的</a:t>
            </a:r>
            <a:r>
              <a:rPr lang="en-US" altLang="zh-TW" sz="2400" smtClean="0"/>
              <a:t>objective function </a:t>
            </a:r>
            <a:r>
              <a:rPr lang="zh-TW" altLang="en-US" sz="2400" smtClean="0"/>
              <a:t>可以作為參考依據。</a:t>
            </a:r>
            <a:endParaRPr lang="zh-TW" altLang="en-US" sz="24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80</a:t>
            </a:fld>
            <a:endParaRPr lang="en-US" altLang="zh-TW"/>
          </a:p>
        </p:txBody>
      </p:sp>
    </p:spTree>
    <p:extLst>
      <p:ext uri="{BB962C8B-B14F-4D97-AF65-F5344CB8AC3E}">
        <p14:creationId xmlns:p14="http://schemas.microsoft.com/office/powerpoint/2010/main" val="3366978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REFERENCES</a:t>
            </a:r>
            <a:endParaRPr lang="zh-TW" altLang="en-US"/>
          </a:p>
        </p:txBody>
      </p:sp>
      <p:sp>
        <p:nvSpPr>
          <p:cNvPr id="3" name="內容版面配置區 2"/>
          <p:cNvSpPr>
            <a:spLocks noGrp="1"/>
          </p:cNvSpPr>
          <p:nvPr>
            <p:ph idx="1"/>
          </p:nvPr>
        </p:nvSpPr>
        <p:spPr/>
        <p:txBody>
          <a:bodyPr/>
          <a:lstStyle/>
          <a:p>
            <a:r>
              <a:rPr lang="en-US" altLang="zh-TW" sz="1400">
                <a:latin typeface="Times New Roman" panose="02020603050405020304" pitchFamily="18" charset="0"/>
                <a:cs typeface="Times New Roman" panose="02020603050405020304" pitchFamily="18" charset="0"/>
              </a:rPr>
              <a:t>[1] </a:t>
            </a:r>
            <a:r>
              <a:rPr lang="en-US" altLang="zh-TW" sz="1400" i="1">
                <a:latin typeface="Times New Roman" panose="02020603050405020304" pitchFamily="18" charset="0"/>
                <a:cs typeface="Times New Roman" panose="02020603050405020304" pitchFamily="18" charset="0"/>
              </a:rPr>
              <a:t>5G Empowering Vertical Industries</a:t>
            </a:r>
            <a:r>
              <a:rPr lang="en-US" altLang="zh-TW" sz="1400">
                <a:latin typeface="Times New Roman" panose="02020603050405020304" pitchFamily="18" charset="0"/>
                <a:cs typeface="Times New Roman" panose="02020603050405020304" pitchFamily="18" charset="0"/>
              </a:rPr>
              <a:t>, 5GPPP and ERTICO, 2016. [Online]. Available: </a:t>
            </a:r>
            <a:r>
              <a:rPr lang="en-US" altLang="zh-TW" sz="1400" u="sng">
                <a:latin typeface="Times New Roman" panose="02020603050405020304" pitchFamily="18" charset="0"/>
                <a:cs typeface="Times New Roman" panose="02020603050405020304" pitchFamily="18" charset="0"/>
                <a:hlinkClick r:id="rId2"/>
              </a:rPr>
              <a:t>https://5g-ppp.eu/wp</a:t>
            </a:r>
            <a:r>
              <a:rPr lang="en-US" altLang="zh-TW" sz="1400">
                <a:latin typeface="Times New Roman" panose="02020603050405020304" pitchFamily="18" charset="0"/>
                <a:cs typeface="Times New Roman" panose="02020603050405020304" pitchFamily="18" charset="0"/>
              </a:rPr>
              <a:t> content/uploads/2016/02/BROCHURE_5PPP_BAT2_PL.pdf</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 </a:t>
            </a:r>
            <a:r>
              <a:rPr lang="en-US" altLang="zh-TW" sz="1400" i="1">
                <a:latin typeface="Times New Roman" panose="02020603050405020304" pitchFamily="18" charset="0"/>
                <a:cs typeface="Times New Roman" panose="02020603050405020304" pitchFamily="18" charset="0"/>
              </a:rPr>
              <a:t>View on 5G Architecture</a:t>
            </a:r>
            <a:r>
              <a:rPr lang="en-US" altLang="zh-TW" sz="1400">
                <a:latin typeface="Times New Roman" panose="02020603050405020304" pitchFamily="18" charset="0"/>
                <a:cs typeface="Times New Roman" panose="02020603050405020304" pitchFamily="18" charset="0"/>
              </a:rPr>
              <a:t>, 5GPPP, 2016. [Online]. Available: </a:t>
            </a:r>
            <a:r>
              <a:rPr lang="en-US" altLang="zh-TW" sz="1400" u="sng">
                <a:latin typeface="Times New Roman" panose="02020603050405020304" pitchFamily="18" charset="0"/>
                <a:cs typeface="Times New Roman" panose="02020603050405020304" pitchFamily="18" charset="0"/>
                <a:hlinkClick r:id="rId3"/>
              </a:rPr>
              <a:t>https://5gppp.eu/wp-content/uploads/2014/02/5G</a:t>
            </a:r>
            <a:r>
              <a:rPr lang="en-US" altLang="zh-TW" sz="1400">
                <a:latin typeface="Times New Roman" panose="02020603050405020304" pitchFamily="18" charset="0"/>
                <a:cs typeface="Times New Roman" panose="02020603050405020304" pitchFamily="18" charset="0"/>
              </a:rPr>
              <a:t> PPP-5G-Architecture-WP-July-2016.pdf</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 </a:t>
            </a:r>
            <a:r>
              <a:rPr lang="en-US" altLang="zh-TW" sz="1400" i="1">
                <a:latin typeface="Times New Roman" panose="02020603050405020304" pitchFamily="18" charset="0"/>
                <a:cs typeface="Times New Roman" panose="02020603050405020304" pitchFamily="18" charset="0"/>
              </a:rPr>
              <a:t>Description of Network Slicing Concept</a:t>
            </a:r>
            <a:r>
              <a:rPr lang="en-US" altLang="zh-TW" sz="1400">
                <a:latin typeface="Times New Roman" panose="02020603050405020304" pitchFamily="18" charset="0"/>
                <a:cs typeface="Times New Roman" panose="02020603050405020304" pitchFamily="18" charset="0"/>
              </a:rPr>
              <a:t>, NGMN-Alliance, 2016, vol. 1.[Online]. Available: https://www.ngmn.org/_leadmin/user_upload/160113_Network_Slicing_v1_0.pdf</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[4] H. Zhang, N. Liu, X. Chu, K. Long, A.-H. Aghvami, and V. C. M. Leung,``Network slicing based 5g and future mobile networks: Mobility, resource management, and challenges,'' </a:t>
            </a:r>
            <a:r>
              <a:rPr lang="en-US" altLang="zh-TW" sz="1400" i="1">
                <a:latin typeface="Times New Roman" panose="02020603050405020304" pitchFamily="18" charset="0"/>
                <a:cs typeface="Times New Roman" panose="02020603050405020304" pitchFamily="18" charset="0"/>
              </a:rPr>
              <a:t>IEEE Commun. Mag.</a:t>
            </a:r>
            <a:r>
              <a:rPr lang="en-US" altLang="zh-TW" sz="1400">
                <a:latin typeface="Times New Roman" panose="02020603050405020304" pitchFamily="18" charset="0"/>
                <a:cs typeface="Times New Roman" panose="02020603050405020304" pitchFamily="18" charset="0"/>
              </a:rPr>
              <a:t>, vol. 55, no. 8,pp. 138_145, Aug. 2017.</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[5] ``Imt vision_framework and overall objectives of the future development of IMT for 2020 and beyond,'' Tech. Rep., 2015. [Online].Available: </a:t>
            </a:r>
            <a:r>
              <a:rPr lang="en-US" altLang="zh-TW" sz="1400" u="sng">
                <a:latin typeface="Times New Roman" panose="02020603050405020304" pitchFamily="18" charset="0"/>
                <a:cs typeface="Times New Roman" panose="02020603050405020304" pitchFamily="18" charset="0"/>
                <a:hlinkClick r:id="rId4"/>
              </a:rPr>
              <a:t>https://www.itu.int/dms_pubrec/itu-r/rec/m/R-REC-M.2083-0-201509-I!!PDF</a:t>
            </a:r>
            <a:r>
              <a:rPr lang="en-US" altLang="zh-TW" sz="1400">
                <a:latin typeface="Times New Roman" panose="02020603050405020304" pitchFamily="18" charset="0"/>
                <a:cs typeface="Times New Roman" panose="02020603050405020304" pitchFamily="18" charset="0"/>
              </a:rPr>
              <a:t> E.pdf</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[6] J. Ordonez-Lucena, P. Ameigeiras, D. Lopez, J. J. Ramos-Munoz, J. Lorca,and J. Folgueira, ``Network slicing for 5G with SDN/NFV: Concepts,architectures, and challenges,'' </a:t>
            </a:r>
            <a:r>
              <a:rPr lang="en-US" altLang="zh-TW" sz="1400" i="1">
                <a:latin typeface="Times New Roman" panose="02020603050405020304" pitchFamily="18" charset="0"/>
                <a:cs typeface="Times New Roman" panose="02020603050405020304" pitchFamily="18" charset="0"/>
              </a:rPr>
              <a:t>IEEE Commun. Mag.</a:t>
            </a:r>
            <a:r>
              <a:rPr lang="en-US" altLang="zh-TW" sz="1400">
                <a:latin typeface="Times New Roman" panose="02020603050405020304" pitchFamily="18" charset="0"/>
                <a:cs typeface="Times New Roman" panose="02020603050405020304" pitchFamily="18" charset="0"/>
              </a:rPr>
              <a:t>, vol. 55, no. 5,pp. 80_87, May 2017.</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[7] Q. Li, G. Wu, A. Papathanassiou, and U. Mukherjee. (2016). ``An end-toend network slicing framework for 5G wireless communication systems.''[Online]. Available: </a:t>
            </a:r>
            <a:r>
              <a:rPr lang="en-US" altLang="zh-TW" sz="1400">
                <a:latin typeface="Times New Roman" panose="02020603050405020304" pitchFamily="18" charset="0"/>
                <a:cs typeface="Times New Roman" panose="02020603050405020304" pitchFamily="18" charset="0"/>
                <a:hlinkClick r:id="rId5"/>
              </a:rPr>
              <a:t>https://</a:t>
            </a:r>
            <a:r>
              <a:rPr lang="en-US" altLang="zh-TW" sz="1400" smtClean="0">
                <a:latin typeface="Times New Roman" panose="02020603050405020304" pitchFamily="18" charset="0"/>
                <a:cs typeface="Times New Roman" panose="02020603050405020304" pitchFamily="18" charset="0"/>
                <a:hlinkClick r:id="rId5"/>
              </a:rPr>
              <a:t>arxiv.org/abs/1608.00572</a:t>
            </a:r>
            <a:endParaRPr lang="en-US" altLang="zh-TW" sz="1400" smtClean="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[8] M. R. Sama, X. An, Q. Wei, and S. Beker, ``Reshaping the Mobile </a:t>
            </a:r>
            <a:r>
              <a:rPr lang="en-US" altLang="zh-TW" sz="1400" smtClean="0">
                <a:latin typeface="Times New Roman" panose="02020603050405020304" pitchFamily="18" charset="0"/>
                <a:cs typeface="Times New Roman" panose="02020603050405020304" pitchFamily="18" charset="0"/>
              </a:rPr>
              <a:t>core network </a:t>
            </a:r>
            <a:r>
              <a:rPr lang="en-US" altLang="zh-TW" sz="1400">
                <a:latin typeface="Times New Roman" panose="02020603050405020304" pitchFamily="18" charset="0"/>
                <a:cs typeface="Times New Roman" panose="02020603050405020304" pitchFamily="18" charset="0"/>
              </a:rPr>
              <a:t>via function decomposition and network slicing for the 5G era,'</a:t>
            </a:r>
            <a:r>
              <a:rPr lang="en-US" altLang="zh-TW" sz="1400" smtClean="0">
                <a:latin typeface="Times New Roman" panose="02020603050405020304" pitchFamily="18" charset="0"/>
                <a:cs typeface="Times New Roman" panose="02020603050405020304" pitchFamily="18" charset="0"/>
              </a:rPr>
              <a:t>'in </a:t>
            </a:r>
            <a:r>
              <a:rPr lang="en-US" altLang="zh-TW" sz="1400">
                <a:latin typeface="Times New Roman" panose="02020603050405020304" pitchFamily="18" charset="0"/>
                <a:cs typeface="Times New Roman" panose="02020603050405020304" pitchFamily="18" charset="0"/>
              </a:rPr>
              <a:t>Proc. IEEE Wireless Commun. Netw. Conf. Workshops (WCNCW</a:t>
            </a:r>
            <a:r>
              <a:rPr lang="en-US" altLang="zh-TW" sz="1400" smtClean="0">
                <a:latin typeface="Times New Roman" panose="02020603050405020304" pitchFamily="18" charset="0"/>
                <a:cs typeface="Times New Roman" panose="02020603050405020304" pitchFamily="18" charset="0"/>
              </a:rPr>
              <a:t>),Apr</a:t>
            </a:r>
            <a:r>
              <a:rPr lang="en-US" altLang="zh-TW" sz="1400">
                <a:latin typeface="Times New Roman" panose="02020603050405020304" pitchFamily="18" charset="0"/>
                <a:cs typeface="Times New Roman" panose="02020603050405020304" pitchFamily="18" charset="0"/>
              </a:rPr>
              <a:t>. 2016, pp. 9096.</a:t>
            </a:r>
            <a:endParaRPr lang="zh-TW" altLang="zh-TW" sz="140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81</a:t>
            </a:fld>
            <a:endParaRPr lang="en-US" altLang="zh-TW"/>
          </a:p>
        </p:txBody>
      </p:sp>
    </p:spTree>
    <p:extLst>
      <p:ext uri="{BB962C8B-B14F-4D97-AF65-F5344CB8AC3E}">
        <p14:creationId xmlns:p14="http://schemas.microsoft.com/office/powerpoint/2010/main" val="38670273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REFERENCES</a:t>
            </a:r>
            <a:endParaRPr lang="zh-TW" altLang="en-US"/>
          </a:p>
        </p:txBody>
      </p:sp>
      <p:sp>
        <p:nvSpPr>
          <p:cNvPr id="3" name="內容版面配置區 2"/>
          <p:cNvSpPr>
            <a:spLocks noGrp="1"/>
          </p:cNvSpPr>
          <p:nvPr>
            <p:ph idx="1"/>
          </p:nvPr>
        </p:nvSpPr>
        <p:spPr/>
        <p:txBody>
          <a:bodyPr/>
          <a:lstStyle/>
          <a:p>
            <a:r>
              <a:rPr lang="en-US" altLang="zh-TW" sz="1400">
                <a:latin typeface="Times New Roman" panose="02020603050405020304" pitchFamily="18" charset="0"/>
                <a:cs typeface="Times New Roman" panose="02020603050405020304" pitchFamily="18" charset="0"/>
              </a:rPr>
              <a:t>[9] F. Bari, S. R. Chowdhury, R. Ahmed, R. Boutaba, and O. C. M. B. Duarte, ``Orchestrating virtualized network functions,'' IEEE Trans. Netw. Service Manag., vol. 13, no. 4, pp. 725_739, Dec.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[10] R. Riggio, A. Bradai, D. Harutyunyan, T. Rasheed, and T. Ahmed, ``Scheduling wireless virtual networks functions,'' IEEE Trans. Netw.Service Manag., vol. 13, no. 2, pp. 240_252, Jun.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[11] S. Herker, A. Khan, and X. An, ``Survey on survivable virtual network embedding problem and solutions,'' in Proc. Int. Conf. Netw. Services,2013, pp. 1_6.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[12] S. Boccaletti, V. Latora, Y. Moreno, M. Chavez, and D.-U. Hwang, ``Complex networks: Structure and dynamics,'' Phys. Rep., vol. 424, nos. 4_5, pp. 175_308, 2006.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[13] B. Zhang, R. Liu, D. Massey, and L. Zhang, ``Collecting the internet AS-level topology,'' ACM SIGCOMM Comput. Commun. Rev., vol. 35, no. 1, pp. 53_61, 2005.</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[14] J.Wu, C. K. Tse, and F. C. M. Lau, ``Optimizing performance of communication networks: An application of network science,'' IEEE Trans. Circuits Syst. II, Exp. Briefs, vol. 62, no. 1, pp. 95_99, Jan. 2015.</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[15] Y. B. Kim, B. Hong, and W. Choi, ``Scale-free wireless networks with limited degree information,'' IEEE Wireless Commun. Lett., vol. 1, no. 5,pp. 428_431, Oct. 2012.</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[16] N. Nikaein et al., ``Network store: Exploring slicing in future 5G networks,'' in Proc. 10th Int. Workshop Mobility Evol. Internet Archit., 2015,pp. 8_13.</a:t>
            </a:r>
            <a:endParaRPr lang="zh-TW" altLang="zh-TW" sz="140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82</a:t>
            </a:fld>
            <a:endParaRPr lang="en-US" altLang="zh-TW"/>
          </a:p>
        </p:txBody>
      </p:sp>
    </p:spTree>
    <p:extLst>
      <p:ext uri="{BB962C8B-B14F-4D97-AF65-F5344CB8AC3E}">
        <p14:creationId xmlns:p14="http://schemas.microsoft.com/office/powerpoint/2010/main" val="2665616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REFERENCES</a:t>
            </a:r>
            <a:endParaRPr lang="zh-TW" altLang="en-US"/>
          </a:p>
        </p:txBody>
      </p:sp>
      <p:sp>
        <p:nvSpPr>
          <p:cNvPr id="3" name="內容版面配置區 2"/>
          <p:cNvSpPr>
            <a:spLocks noGrp="1"/>
          </p:cNvSpPr>
          <p:nvPr>
            <p:ph idx="1"/>
          </p:nvPr>
        </p:nvSpPr>
        <p:spPr/>
        <p:txBody>
          <a:bodyPr/>
          <a:lstStyle/>
          <a:p>
            <a:r>
              <a:rPr lang="en-US" altLang="zh-TW" sz="1400">
                <a:latin typeface="Times New Roman" panose="02020603050405020304" pitchFamily="18" charset="0"/>
                <a:cs typeface="Times New Roman" panose="02020603050405020304" pitchFamily="18" charset="0"/>
              </a:rPr>
              <a:t>[17] X. Costa-Pèrez, J. Swetina, T. Guo, R. Mahindra, and S. Rangarajan,``Radio access network virtualization for future mobile carrier networks,''IEEE Commun. Mag., vol. 51, no. 7, pp. 27_35, Jul. 2013.</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[18] P. Rost et al., ``Mobile network architecture evolution toward 5G,'' IEEE Commun. Mag., vol. 54, no. 5, pp. 84_91, May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[19] K. Samdanis, X. C. Perez, and V. Sciancalepore, ``From network sharing to multi-tenancy: The 5G network slice broker,'' IEEE Commun. Mag., vol. 54, no. 7, pp. 32_39, Jul.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[20] X. Zhou, R. Li, T. Chen, and H. Zhang, ``Network slicing as a service: Enabling enterprises' own software-de_ned cellular networks,'' IEEE Commun. Mag., vol. 54, no. 7, pp. 146_153, Jul.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[21] T. Taleb, B. Mada, M. Corici, A. Nakao, and H. Flinck, ``PERMIT: Network slicing for personalized 5G mobile telecommunications,'' IEEE Commun. Mag., vol. 55, no. 5, pp. 88_93, May 2017.</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[22] ``Network Functions Virtualisation (NFV); architectural framework,'' ETSI and GSNFV, Tech. Rep., 2013. [Online]. Available:</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http://www.etsi.org/deliver/etsi_gs/NFV/001_099/002/01.01.01_60/gs_NFV002v010101p.pdf</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[23] R. Mijumbi et al., ``Network function virtualization: State-of-the-art and research challenges,'' IEEE Commun. Surveys Tuts., vol. 18, no. 1, pp. 236_262, 1st Quart.,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[24] LinuxFoundation. Opnfv. Accessed: Jun. 7, 2017. [Online]. Available: https://www.opnfv.org/</a:t>
            </a:r>
            <a:endParaRPr lang="zh-TW" altLang="zh-TW" sz="1400">
              <a:latin typeface="Times New Roman" panose="02020603050405020304" pitchFamily="18" charset="0"/>
              <a:cs typeface="Times New Roman" panose="02020603050405020304" pitchFamily="18" charset="0"/>
            </a:endParaRPr>
          </a:p>
          <a:p>
            <a:endParaRPr lang="zh-TW" altLang="en-US" sz="140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83</a:t>
            </a:fld>
            <a:endParaRPr lang="en-US" altLang="zh-TW"/>
          </a:p>
        </p:txBody>
      </p:sp>
    </p:spTree>
    <p:extLst>
      <p:ext uri="{BB962C8B-B14F-4D97-AF65-F5344CB8AC3E}">
        <p14:creationId xmlns:p14="http://schemas.microsoft.com/office/powerpoint/2010/main" val="1151120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REFERENCES</a:t>
            </a:r>
            <a:endParaRPr lang="zh-TW" altLang="en-US"/>
          </a:p>
        </p:txBody>
      </p:sp>
      <p:sp>
        <p:nvSpPr>
          <p:cNvPr id="3" name="內容版面配置區 2"/>
          <p:cNvSpPr>
            <a:spLocks noGrp="1"/>
          </p:cNvSpPr>
          <p:nvPr>
            <p:ph idx="1"/>
          </p:nvPr>
        </p:nvSpPr>
        <p:spPr/>
        <p:txBody>
          <a:bodyPr/>
          <a:lstStyle/>
          <a:p>
            <a:r>
              <a:rPr lang="en-US" altLang="zh-TW" sz="1400">
                <a:latin typeface="Times New Roman" panose="02020603050405020304" pitchFamily="18" charset="0"/>
                <a:cs typeface="Times New Roman" panose="02020603050405020304" pitchFamily="18" charset="0"/>
              </a:rPr>
              <a:t>[25] Telefonica. Openmano. Accessed: Jun. 7, 2017. [Online]. Available:https://github.com/nfvlabs/</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[26] FraunhoferFOKUS. Openbaton. Accessed: Jun. 7, 2017. [Online]. Available:http://openbaton.github.io/</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[27] J. Liu, Y. Li, Y. Zhang, L. Su, and D. Jin, ``Improve service chaining performance with optimized middlebox placement,'' IEEE Trans. Services Comput., vol. 10, no. 4, pp. 560_573, Jul./Aug. 2017.</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[28] L. Wang, Z. Lu, X. Wen, R. Knopp, and R. Gupta, ``Joint optimization of service function chaining and resource allocation in network function virtualization,'' IEEE Access, vol. 4, pp. 8084_8094,2016.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[29] S. Clayman, E. Maini, A. Galis, A. Manzalini, and N. Mazzocca, ``The dynamic placement of virtual network functions,'' in Proc. IEEE Netw. Oper. Manage. Symp. (NOMS), May 2014, pp. 1_9.</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[30] M. Ghaznavi, A. Khan, N. Shahriar, K. Alsubhi, R. Ahmed, and R. Boutaba, ``Elastic virtual network function placement,'' in Proc. IEEE 4th Int. Conf. Cloud Netw. (CloudNet), Oct. 2015, pp. 255_260.</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[31] A. Fischer, J. F. Botero, M. T. Beck, H. de Meer, and X. Hesselbach,``Virtual network embedding: A survey,'' IEEE Commun. Surveys Tuts.,vol. 15, no. 4, pp. 1888_1906, 4th Quart., 2013.</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[32] M. Yu, Y. Yi, J. Rexford, and M. Chiang, ``Rethinking virtual network embedding: Substrate support for path splitting and migration,'' ACM SIGCOMM Comput. Commun. Rev., vol. 38, no. 2, pp. 17_29, Apr. 2008.</a:t>
            </a:r>
            <a:endParaRPr lang="zh-TW" altLang="zh-TW" sz="1400">
              <a:latin typeface="Times New Roman" panose="02020603050405020304" pitchFamily="18" charset="0"/>
              <a:cs typeface="Times New Roman" panose="02020603050405020304" pitchFamily="18" charset="0"/>
            </a:endParaRPr>
          </a:p>
          <a:p>
            <a:pPr marL="0" indent="0">
              <a:buNone/>
            </a:pPr>
            <a:endParaRPr lang="zh-TW" altLang="en-US" sz="140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84</a:t>
            </a:fld>
            <a:endParaRPr lang="en-US" altLang="zh-TW"/>
          </a:p>
        </p:txBody>
      </p:sp>
    </p:spTree>
    <p:extLst>
      <p:ext uri="{BB962C8B-B14F-4D97-AF65-F5344CB8AC3E}">
        <p14:creationId xmlns:p14="http://schemas.microsoft.com/office/powerpoint/2010/main" val="3163462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REFERENCES</a:t>
            </a:r>
            <a:endParaRPr lang="zh-TW" altLang="en-US"/>
          </a:p>
        </p:txBody>
      </p:sp>
      <p:sp>
        <p:nvSpPr>
          <p:cNvPr id="3" name="內容版面配置區 2"/>
          <p:cNvSpPr>
            <a:spLocks noGrp="1"/>
          </p:cNvSpPr>
          <p:nvPr>
            <p:ph idx="1"/>
          </p:nvPr>
        </p:nvSpPr>
        <p:spPr/>
        <p:txBody>
          <a:bodyPr/>
          <a:lstStyle/>
          <a:p>
            <a:r>
              <a:rPr lang="en-US" altLang="zh-TW" sz="1400">
                <a:latin typeface="Times New Roman" panose="02020603050405020304" pitchFamily="18" charset="0"/>
                <a:cs typeface="Times New Roman" panose="02020603050405020304" pitchFamily="18" charset="0"/>
              </a:rPr>
              <a:t>[33] N. M. M. K. Chowdhury, M. R. Rahman, and R. Boutaba, ``Virtual network embedding with coordinated node and link mapping,'' in Proc. IEEE INFOCOM, Apr. 2009, pp. 783_791.</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[34] M. Chowdhury, M. R. Rahman, and R. Boutaba, ``ViNEYard: Virtual network embedding algorithms with coordinated node and link mapping,'' IEEE/ACM Trans. Netw., vol. 20, no. 1, pp. 206_219, Feb. 2012.</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[35] M. Chowdhury, F. Samuel, and R. Boutaba, ``PolyViNE: Policy-based virtual network embedding across multiple domains,'' in Proc. 2nd ACM SIGCOMM Workshop Virtualized Infrastruct. Syst. Archit., 2010, pp. 49_56.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[36] W. Guan, X. Wen, L. Wang, and Z. Lu, ``Network slicing management of 5G ultra-dense networks based on complex network theory,'' in Proc. IEEE Globecom Workshops (GC Wkshps), Dec. 2017, pp. 1_6.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[37] A.-L. Barabási and R. Albert, ``Emergence of scaling in random networks,'' Science, vol. 286, no. 5439, pp. 509_512, 1999.</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[38] E. Aarts and J. Korst, ``Simulated annealing and boltzmann machines,'' Tech. Rep., 1988. [Online]. Available: https://www.osti.gov/biblio/5311236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[39] C. Yu, W. Hou, Y. Guan, Y. Zong, and P. Guo, ``Virtual 5G network embedding in a heterogeneous and multi-domain network infrastructure,'' China Commun., vol. 13, no. 10, pp. 29_43, Oct. 2016.</a:t>
            </a:r>
            <a:endParaRPr lang="zh-TW" altLang="zh-TW" sz="1400">
              <a:latin typeface="Times New Roman" panose="02020603050405020304" pitchFamily="18" charset="0"/>
              <a:cs typeface="Times New Roman" panose="02020603050405020304" pitchFamily="18" charset="0"/>
            </a:endParaRPr>
          </a:p>
          <a:p>
            <a:r>
              <a:rPr lang="en-US" altLang="zh-TW" sz="1400">
                <a:latin typeface="Times New Roman" panose="02020603050405020304" pitchFamily="18" charset="0"/>
                <a:cs typeface="Times New Roman" panose="02020603050405020304" pitchFamily="18" charset="0"/>
              </a:rPr>
              <a:t>[40] R. Mijumbi, J. Serrat, J.-L. Gorricho, N. Bouten, F. de Turck, and S. Davy, ``Design and evaluation of algorithms for mapping and scheduling of virtual network functions,'' in Proc. 1st IEEE Conf. Netw. Softwariza- tion (NetSoft), Apr. 2015, pp. 1_9</a:t>
            </a:r>
            <a:r>
              <a:rPr lang="en-US" altLang="zh-TW" sz="1400" smtClean="0">
                <a:latin typeface="Times New Roman" panose="02020603050405020304" pitchFamily="18" charset="0"/>
                <a:cs typeface="Times New Roman" panose="02020603050405020304" pitchFamily="18" charset="0"/>
              </a:rPr>
              <a:t>.</a:t>
            </a:r>
            <a:endParaRPr lang="zh-TW" altLang="zh-TW" sz="140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85</a:t>
            </a:fld>
            <a:endParaRPr lang="en-US" altLang="zh-TW"/>
          </a:p>
        </p:txBody>
      </p:sp>
    </p:spTree>
    <p:extLst>
      <p:ext uri="{BB962C8B-B14F-4D97-AF65-F5344CB8AC3E}">
        <p14:creationId xmlns:p14="http://schemas.microsoft.com/office/powerpoint/2010/main" val="110792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mtClean="0"/>
          </a:p>
          <a:p>
            <a:endParaRPr lang="en-US" altLang="zh-TW"/>
          </a:p>
          <a:p>
            <a:endParaRPr lang="en-US" altLang="zh-TW" smtClean="0"/>
          </a:p>
          <a:p>
            <a:r>
              <a:rPr lang="en-US" altLang="zh-TW" sz="4000"/>
              <a:t>Introduction</a:t>
            </a:r>
            <a:endParaRPr lang="zh-TW" altLang="en-US" sz="4000"/>
          </a:p>
        </p:txBody>
      </p:sp>
      <p:sp>
        <p:nvSpPr>
          <p:cNvPr id="4" name="投影片編號版面配置區 3"/>
          <p:cNvSpPr>
            <a:spLocks noGrp="1"/>
          </p:cNvSpPr>
          <p:nvPr>
            <p:ph type="sldNum" sz="quarter" idx="12"/>
          </p:nvPr>
        </p:nvSpPr>
        <p:spPr/>
        <p:txBody>
          <a:bodyPr/>
          <a:lstStyle/>
          <a:p>
            <a:pPr>
              <a:defRPr/>
            </a:pPr>
            <a:fld id="{B8ED7AE9-F3FC-4C4C-BC85-C60B2AF50738}" type="slidenum">
              <a:rPr lang="en-US" altLang="zh-TW" smtClean="0"/>
              <a:pPr>
                <a:defRPr/>
              </a:pPr>
              <a:t>9</a:t>
            </a:fld>
            <a:endParaRPr lang="en-US" altLang="zh-TW"/>
          </a:p>
        </p:txBody>
      </p:sp>
    </p:spTree>
    <p:extLst>
      <p:ext uri="{BB962C8B-B14F-4D97-AF65-F5344CB8AC3E}">
        <p14:creationId xmlns:p14="http://schemas.microsoft.com/office/powerpoint/2010/main" val="3646840083"/>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template" id="{B95C3F1E-F9BB-4CA4-AEA6-D6DFD92E6777}" vid="{6FCCBB00-056A-4DC7-B5C9-63BBF2B6D3F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MAIN_template</Template>
  <TotalTime>0</TotalTime>
  <Words>9290</Words>
  <Application>Microsoft Office PowerPoint</Application>
  <PresentationFormat>如螢幕大小 (4:3)</PresentationFormat>
  <Paragraphs>873</Paragraphs>
  <Slides>85</Slides>
  <Notes>64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85</vt:i4>
      </vt:variant>
    </vt:vector>
  </HeadingPairs>
  <TitlesOfParts>
    <vt:vector size="93" baseType="lpstr">
      <vt:lpstr>微軟正黑體</vt:lpstr>
      <vt:lpstr>新細明體</vt:lpstr>
      <vt:lpstr>Arial</vt:lpstr>
      <vt:lpstr>Calibri</vt:lpstr>
      <vt:lpstr>Cambria Math</vt:lpstr>
      <vt:lpstr>Times New Roman</vt:lpstr>
      <vt:lpstr>Wingdings</vt:lpstr>
      <vt:lpstr>MAIN.template</vt:lpstr>
      <vt:lpstr>A Service-Oriented Deployment Policy of End-to-End Network Slicing Based on Complex Network Theory</vt:lpstr>
      <vt:lpstr>Authors</vt:lpstr>
      <vt:lpstr>Authors</vt:lpstr>
      <vt:lpstr>Authors</vt:lpstr>
      <vt:lpstr>Outline</vt:lpstr>
      <vt:lpstr>Abstract </vt:lpstr>
      <vt:lpstr>Abstract </vt:lpstr>
      <vt:lpstr>Abstract </vt:lpstr>
      <vt:lpstr>PowerPoint 簡報</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PowerPoint 簡報</vt:lpstr>
      <vt:lpstr>Related work </vt:lpstr>
      <vt:lpstr>CN theory</vt:lpstr>
      <vt:lpstr>CN theory </vt:lpstr>
      <vt:lpstr>E2E Network Slicing</vt:lpstr>
      <vt:lpstr>E2E Network Slicing</vt:lpstr>
      <vt:lpstr>VNF Placement</vt:lpstr>
      <vt:lpstr>VNF Placement</vt:lpstr>
      <vt:lpstr>Virtual Network Embedding</vt:lpstr>
      <vt:lpstr>III. Mathematical model of network slicing</vt:lpstr>
      <vt:lpstr>Mathematical Model of Network Slicing</vt:lpstr>
      <vt:lpstr>B. NETWORK SLICE REQUEST MODEL</vt:lpstr>
      <vt:lpstr>C. Slice Deployment Model</vt:lpstr>
      <vt:lpstr>C. Slice Deployment Model</vt:lpstr>
      <vt:lpstr>C. Slice Deployment Model</vt:lpstr>
      <vt:lpstr>C. Slice Deployment Model</vt:lpstr>
      <vt:lpstr>PowerPoint 簡報</vt:lpstr>
      <vt:lpstr>Deployment Policy of NS Based on CN</vt:lpstr>
      <vt:lpstr>A. Mapping Algorithm</vt:lpstr>
      <vt:lpstr>A. Mapping Algorithm</vt:lpstr>
      <vt:lpstr>A. Mapping Algorithm</vt:lpstr>
      <vt:lpstr>A. Mapping Algorithm</vt:lpstr>
      <vt:lpstr>A. Mapping Algorithm</vt:lpstr>
      <vt:lpstr>A. Mapping Algorithm</vt:lpstr>
      <vt:lpstr>A. Mapping Algorithm</vt:lpstr>
      <vt:lpstr>Node mapping alogrithm</vt:lpstr>
      <vt:lpstr>A. Mapping Algorithm</vt:lpstr>
      <vt:lpstr>Link mapping algorithm</vt:lpstr>
      <vt:lpstr>PowerPoint 簡報</vt:lpstr>
      <vt:lpstr>(1) EMBB SLICE</vt:lpstr>
      <vt:lpstr>(2) MMTC SLICE</vt:lpstr>
      <vt:lpstr>(2) MMTC SLICE</vt:lpstr>
      <vt:lpstr>(3) URLLC SLICE</vt:lpstr>
      <vt:lpstr>constraints</vt:lpstr>
      <vt:lpstr>constraints</vt:lpstr>
      <vt:lpstr>constraints</vt:lpstr>
      <vt:lpstr>C. DEPLOYMENT STRATEGIES OF THREE TYPES OF SLICES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A. EXPERIMENTAL ENVIRONMENT SETTINGS</vt:lpstr>
      <vt:lpstr>PowerPoint 簡報</vt:lpstr>
      <vt:lpstr>PowerPoint 簡報</vt:lpstr>
      <vt:lpstr>B. EXPERIMENTAL RESULTS AND ANALYSIS</vt:lpstr>
      <vt:lpstr>(1) RESOURCE EFFICIENCY</vt:lpstr>
      <vt:lpstr>(2) Acceptance Ratio</vt:lpstr>
      <vt:lpstr>(3) EXECUTION TIME</vt:lpstr>
      <vt:lpstr>(3) EXECUTION TIME</vt:lpstr>
      <vt:lpstr>PowerPoint 簡報</vt:lpstr>
      <vt:lpstr>CONCLUSION</vt:lpstr>
      <vt:lpstr>CONCLUSION</vt:lpstr>
      <vt:lpstr>心得</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dc:creator>
  <cp:lastModifiedBy>lab409</cp:lastModifiedBy>
  <cp:revision>504</cp:revision>
  <dcterms:created xsi:type="dcterms:W3CDTF">2021-04-27T06:52:02Z</dcterms:created>
  <dcterms:modified xsi:type="dcterms:W3CDTF">2021-04-30T06:01:20Z</dcterms:modified>
</cp:coreProperties>
</file>